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Lst>
  <p:sldSz cx="12192000" cy="6858000"/>
  <p:notesSz cx="6858000" cy="9144000"/>
  <p:embeddedFontLst>
    <p:embeddedFont>
      <p:font typeface="Gill Sans" panose="020B0604020202020204" charset="0"/>
      <p:regular r:id="rId122"/>
      <p:bold r:id="rId123"/>
    </p:embeddedFont>
    <p:embeddedFont>
      <p:font typeface="Calibri" panose="020F0502020204030204" pitchFamily="34" charset="0"/>
      <p:regular r:id="rId124"/>
      <p:bold r:id="rId125"/>
      <p:italic r:id="rId126"/>
      <p:boldItalic r:id="rId1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8" roundtripDataSignature="AMtx7mi60O+5fGRp4vQOpQbktHsjhQ7Vq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6C0B40-CE52-4B3A-97D3-BCF36F50DFD8}">
  <a:tblStyle styleId="{526C0B40-CE52-4B3A-97D3-BCF36F50DFD8}"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7E9"/>
          </a:solidFill>
        </a:fill>
      </a:tcStyle>
    </a:wholeTbl>
    <a:band1H>
      <a:tcTxStyle/>
      <a:tcStyle>
        <a:tcBdr/>
        <a:fill>
          <a:solidFill>
            <a:srgbClr val="CBCCD1"/>
          </a:solidFill>
        </a:fill>
      </a:tcStyle>
    </a:band1H>
    <a:band2H>
      <a:tcTxStyle/>
      <a:tcStyle>
        <a:tcBdr/>
      </a:tcStyle>
    </a:band2H>
    <a:band1V>
      <a:tcTxStyle/>
      <a:tcStyle>
        <a:tcBdr/>
        <a:fill>
          <a:solidFill>
            <a:srgbClr val="CBCCD1"/>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71" autoAdjust="0"/>
  </p:normalViewPr>
  <p:slideViewPr>
    <p:cSldViewPr snapToGrid="0">
      <p:cViewPr varScale="1">
        <p:scale>
          <a:sx n="69" d="100"/>
          <a:sy n="69" d="100"/>
        </p:scale>
        <p:origin x="13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2.fntdata"/><Relationship Id="rId128" Type="http://customschemas.google.com/relationships/presentationmetadata" Target="meta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3.fntdata"/><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programiz.com/python-programming/methods/list/pop"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www.programiz.com/python-programming/de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p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7" name="Google Shape;917;p9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8" name="Google Shape;918;p9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100</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p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6" name="Google Shape;926;p10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7" name="Google Shape;927;p10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101</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4" name="Google Shape;934;p10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5" name="Google Shape;935;p10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102</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p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2" name="Google Shape;942;p10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3" name="Google Shape;943;p10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103</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p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1" name="Google Shape;951;p10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2" name="Google Shape;952;p10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104</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p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9" name="Google Shape;959;p1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0" name="Google Shape;960;p10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105</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p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7" name="Google Shape;967;p10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8" name="Google Shape;968;p10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106</a:t>
            </a:fld>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p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5" name="Google Shape;975;p10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6" name="Google Shape;976;p10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107</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p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3" name="Google Shape;983;p10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4" name="Google Shape;984;p10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108</a:t>
            </a:fld>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p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1" name="Google Shape;991;p10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2" name="Google Shape;992;p10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109</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p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9" name="Google Shape;999;p10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0" name="Google Shape;1000;p10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110</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p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7" name="Google Shape;1007;p1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1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111</a:t>
            </a:fld>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89bef47d9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5" name="Google Shape;1015;g89bef47d98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6" name="Google Shape;1016;g89bef47d98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112</a:t>
            </a:fld>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p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3" name="Google Shape;1023;p1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4" name="Google Shape;1024;p1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113</a:t>
            </a:fld>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p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1" name="Google Shape;1031;p1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2" name="Google Shape;1032;p1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114</a:t>
            </a:fld>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p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9" name="Google Shape;1039;p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0" name="Google Shape;1040;p1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115</a:t>
            </a:fld>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p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7" name="Google Shape;1047;p1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 name="Google Shape;1048;p1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116</a:t>
            </a:fld>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p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5" name="Google Shape;1055;p1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6" name="Google Shape;1056;p1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117</a:t>
            </a:fld>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3" name="Google Shape;1063;p1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4" name="Google Shape;1064;p1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118</a:t>
            </a:fld>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p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1" name="Google Shape;1071;p1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2" name="Google Shape;1072;p1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119</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sz="1200" b="0" i="0" u="none" strike="noStrike" cap="none" dirty="0" smtClean="0">
              <a:solidFill>
                <a:schemeClr val="dk1"/>
              </a:solidFill>
              <a:effectLst/>
              <a:latin typeface="Calibri"/>
              <a:ea typeface="Calibri"/>
              <a:cs typeface="Calibri"/>
              <a:sym typeface="Calibri"/>
            </a:endParaRPr>
          </a:p>
          <a:p>
            <a:pPr marL="0" lvl="0" indent="0" algn="l" rtl="0">
              <a:spcBef>
                <a:spcPts val="0"/>
              </a:spcBef>
              <a:spcAft>
                <a:spcPts val="0"/>
              </a:spcAft>
              <a:buNone/>
            </a:pPr>
            <a:endParaRPr dirty="0"/>
          </a:p>
        </p:txBody>
      </p:sp>
      <p:sp>
        <p:nvSpPr>
          <p:cNvPr id="257" name="Google Shape;257;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The index() method returns the index of the specified element in the list.</a:t>
            </a:r>
          </a:p>
          <a:p>
            <a:r>
              <a:rPr lang="en-US" sz="1200" b="0" i="0" u="none" strike="noStrike" cap="none" dirty="0" smtClean="0">
                <a:solidFill>
                  <a:schemeClr val="dk1"/>
                </a:solidFill>
                <a:effectLst/>
                <a:latin typeface="Calibri"/>
                <a:ea typeface="Calibri"/>
                <a:cs typeface="Calibri"/>
                <a:sym typeface="Calibri"/>
              </a:rPr>
              <a:t>The index() method returns the index of the given element in the list.</a:t>
            </a:r>
          </a:p>
          <a:p>
            <a:r>
              <a:rPr lang="en-US" sz="1200" b="0" i="0" u="none" strike="noStrike" cap="none" dirty="0" smtClean="0">
                <a:solidFill>
                  <a:schemeClr val="dk1"/>
                </a:solidFill>
                <a:effectLst/>
                <a:latin typeface="Calibri"/>
                <a:ea typeface="Calibri"/>
                <a:cs typeface="Calibri"/>
                <a:sym typeface="Calibri"/>
              </a:rPr>
              <a:t>If the element is not found, a </a:t>
            </a:r>
            <a:r>
              <a:rPr lang="en-US" sz="1200" b="0" i="0" u="none" strike="noStrike" cap="none" dirty="0" err="1" smtClean="0">
                <a:solidFill>
                  <a:schemeClr val="dk1"/>
                </a:solidFill>
                <a:effectLst/>
                <a:latin typeface="Calibri"/>
                <a:ea typeface="Calibri"/>
                <a:cs typeface="Calibri"/>
                <a:sym typeface="Calibri"/>
              </a:rPr>
              <a:t>ValueError</a:t>
            </a:r>
            <a:r>
              <a:rPr lang="en-US" sz="1200" b="0" i="0" u="none" strike="noStrike" cap="none" dirty="0" smtClean="0">
                <a:solidFill>
                  <a:schemeClr val="dk1"/>
                </a:solidFill>
                <a:effectLst/>
                <a:latin typeface="Calibri"/>
                <a:ea typeface="Calibri"/>
                <a:cs typeface="Calibri"/>
                <a:sym typeface="Calibri"/>
              </a:rPr>
              <a:t> exception is raised.</a:t>
            </a:r>
          </a:p>
          <a:p>
            <a:r>
              <a:rPr lang="en-US" sz="1200" b="1" i="0" u="none" strike="noStrike" cap="none" dirty="0" smtClean="0">
                <a:solidFill>
                  <a:schemeClr val="dk1"/>
                </a:solidFill>
                <a:effectLst/>
                <a:latin typeface="Calibri"/>
                <a:ea typeface="Calibri"/>
                <a:cs typeface="Calibri"/>
                <a:sym typeface="Calibri"/>
              </a:rPr>
              <a:t>Note:</a:t>
            </a:r>
            <a:r>
              <a:rPr lang="en-US" sz="1200" b="0" i="0" u="none" strike="noStrike" cap="none" dirty="0" smtClean="0">
                <a:solidFill>
                  <a:schemeClr val="dk1"/>
                </a:solidFill>
                <a:effectLst/>
                <a:latin typeface="Calibri"/>
                <a:ea typeface="Calibri"/>
                <a:cs typeface="Calibri"/>
                <a:sym typeface="Calibri"/>
              </a:rPr>
              <a:t> The index() method only returns the first occurrence of the matching element.</a:t>
            </a:r>
          </a:p>
          <a:p>
            <a:pPr marL="0" lvl="0" indent="0" algn="l" rtl="0">
              <a:spcBef>
                <a:spcPts val="0"/>
              </a:spcBef>
              <a:spcAft>
                <a:spcPts val="0"/>
              </a:spcAft>
              <a:buNone/>
            </a:pPr>
            <a:endParaRPr dirty="0"/>
          </a:p>
        </p:txBody>
      </p:sp>
      <p:sp>
        <p:nvSpPr>
          <p:cNvPr id="265" name="Google Shape;265;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b="0" i="0" u="none" strike="noStrike" cap="none" dirty="0" smtClean="0">
                <a:solidFill>
                  <a:schemeClr val="dk1"/>
                </a:solidFill>
                <a:effectLst/>
                <a:latin typeface="Calibri"/>
                <a:ea typeface="Calibri"/>
                <a:cs typeface="Calibri"/>
                <a:sym typeface="Calibri"/>
              </a:rPr>
              <a:t>The count() method returns the number of times the specified element appears in the list.</a:t>
            </a:r>
          </a:p>
          <a:p>
            <a:r>
              <a:rPr lang="en-US" sz="1200" b="0" i="0" u="none" strike="noStrike" cap="none" dirty="0" smtClean="0">
                <a:solidFill>
                  <a:schemeClr val="dk1"/>
                </a:solidFill>
                <a:effectLst/>
                <a:latin typeface="Calibri"/>
                <a:ea typeface="Calibri"/>
                <a:cs typeface="Calibri"/>
                <a:sym typeface="Calibri"/>
              </a:rPr>
              <a:t/>
            </a:r>
            <a:br>
              <a:rPr lang="en-US" sz="1200" b="0" i="0" u="none" strike="noStrike" cap="none" dirty="0" smtClean="0">
                <a:solidFill>
                  <a:schemeClr val="dk1"/>
                </a:solidFill>
                <a:effectLst/>
                <a:latin typeface="Calibri"/>
                <a:ea typeface="Calibri"/>
                <a:cs typeface="Calibri"/>
                <a:sym typeface="Calibri"/>
              </a:rPr>
            </a:br>
            <a:r>
              <a:rPr lang="en-US" sz="1200" b="0" i="0" u="none" strike="noStrike" cap="none" dirty="0" smtClean="0">
                <a:solidFill>
                  <a:schemeClr val="dk1"/>
                </a:solidFill>
                <a:effectLst/>
                <a:latin typeface="Calibri"/>
                <a:ea typeface="Calibri"/>
                <a:cs typeface="Calibri"/>
                <a:sym typeface="Calibri"/>
              </a:rPr>
              <a:t>The </a:t>
            </a:r>
            <a:r>
              <a:rPr lang="en-US" dirty="0" smtClean="0"/>
              <a:t>count()</a:t>
            </a:r>
            <a:r>
              <a:rPr lang="en-US" sz="1200" b="0" i="0" u="none" strike="noStrike" cap="none" dirty="0" smtClean="0">
                <a:solidFill>
                  <a:schemeClr val="dk1"/>
                </a:solidFill>
                <a:effectLst/>
                <a:latin typeface="Calibri"/>
                <a:ea typeface="Calibri"/>
                <a:cs typeface="Calibri"/>
                <a:sym typeface="Calibri"/>
              </a:rPr>
              <a:t> method returns the number of times element appears in the list.</a:t>
            </a:r>
          </a:p>
          <a:p>
            <a:pPr marL="0" lvl="0" indent="0" algn="l" rtl="0">
              <a:spcBef>
                <a:spcPts val="0"/>
              </a:spcBef>
              <a:spcAft>
                <a:spcPts val="0"/>
              </a:spcAft>
              <a:buNone/>
            </a:pPr>
            <a:endParaRPr dirty="0"/>
          </a:p>
        </p:txBody>
      </p:sp>
      <p:sp>
        <p:nvSpPr>
          <p:cNvPr id="273" name="Google Shape;273;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2" name="Google Shape;31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3" name="Google Shape;313;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The append() method adds an item to the end of the list.</a:t>
            </a:r>
          </a:p>
          <a:p>
            <a:r>
              <a:rPr lang="en-US" sz="1200" b="0" i="0" u="none" strike="noStrike" cap="none" dirty="0" smtClean="0">
                <a:solidFill>
                  <a:schemeClr val="dk1"/>
                </a:solidFill>
                <a:effectLst/>
                <a:latin typeface="Calibri"/>
                <a:ea typeface="Calibri"/>
                <a:cs typeface="Calibri"/>
                <a:sym typeface="Calibri"/>
              </a:rPr>
              <a:t>The method takes a single argument</a:t>
            </a:r>
          </a:p>
          <a:p>
            <a:r>
              <a:rPr lang="en-US" sz="1200" b="0" i="0" u="none" strike="noStrike" cap="none" dirty="0" smtClean="0">
                <a:solidFill>
                  <a:schemeClr val="dk1"/>
                </a:solidFill>
                <a:effectLst/>
                <a:latin typeface="Calibri"/>
                <a:ea typeface="Calibri"/>
                <a:cs typeface="Calibri"/>
                <a:sym typeface="Calibri"/>
              </a:rPr>
              <a:t>item - an item to be added at the end of the list</a:t>
            </a:r>
          </a:p>
          <a:p>
            <a:r>
              <a:rPr lang="en-US" sz="1200" b="0" i="0" u="none" strike="noStrike" cap="none" dirty="0" smtClean="0">
                <a:solidFill>
                  <a:schemeClr val="dk1"/>
                </a:solidFill>
                <a:effectLst/>
                <a:latin typeface="Calibri"/>
                <a:ea typeface="Calibri"/>
                <a:cs typeface="Calibri"/>
                <a:sym typeface="Calibri"/>
              </a:rPr>
              <a:t>The item can be numbers, strings, dictionaries, another list, and so on.</a:t>
            </a:r>
          </a:p>
          <a:p>
            <a:pPr marL="0" lvl="0" indent="0" algn="l" rtl="0">
              <a:spcBef>
                <a:spcPts val="0"/>
              </a:spcBef>
              <a:spcAft>
                <a:spcPts val="0"/>
              </a:spcAft>
              <a:buNone/>
            </a:pPr>
            <a:endParaRPr dirty="0"/>
          </a:p>
        </p:txBody>
      </p:sp>
      <p:sp>
        <p:nvSpPr>
          <p:cNvPr id="321" name="Google Shape;321;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The remove() method removes the first matching element (which is passed as an argument) from the list.</a:t>
            </a:r>
          </a:p>
          <a:p>
            <a:pPr marL="0" lvl="0" indent="0" algn="l" rtl="0">
              <a:spcBef>
                <a:spcPts val="0"/>
              </a:spcBef>
              <a:spcAft>
                <a:spcPts val="0"/>
              </a:spcAft>
              <a:buNone/>
            </a:pPr>
            <a:endParaRPr lang="en-US" sz="1200" b="0" i="0" u="none" strike="noStrike" cap="none" dirty="0" smtClean="0">
              <a:solidFill>
                <a:schemeClr val="dk1"/>
              </a:solidFill>
              <a:effectLst/>
              <a:latin typeface="Calibri"/>
              <a:cs typeface="Calibri"/>
              <a:sym typeface="Calibri"/>
            </a:endParaRPr>
          </a:p>
          <a:p>
            <a:pPr marL="0" lvl="0" indent="0" algn="l" rtl="0">
              <a:spcBef>
                <a:spcPts val="0"/>
              </a:spcBef>
              <a:spcAft>
                <a:spcPts val="0"/>
              </a:spcAft>
              <a:buNone/>
            </a:pPr>
            <a:endParaRPr lang="en-US" sz="1200" b="0" i="0" u="none" strike="noStrike" cap="none" dirty="0" smtClean="0">
              <a:solidFill>
                <a:schemeClr val="dk1"/>
              </a:solidFill>
              <a:effectLst/>
              <a:latin typeface="Calibri"/>
              <a:cs typeface="Calibri"/>
              <a:sym typeface="Calibri"/>
            </a:endParaRPr>
          </a:p>
          <a:p>
            <a:r>
              <a:rPr lang="en-US" sz="1200" b="0" i="0" u="none" strike="noStrike" cap="none" dirty="0" smtClean="0">
                <a:solidFill>
                  <a:schemeClr val="dk1"/>
                </a:solidFill>
                <a:effectLst/>
                <a:latin typeface="Calibri"/>
                <a:ea typeface="Calibri"/>
                <a:cs typeface="Calibri"/>
                <a:sym typeface="Calibri"/>
              </a:rPr>
              <a:t>The syntax of the remove() method is:</a:t>
            </a:r>
          </a:p>
          <a:p>
            <a:r>
              <a:rPr lang="en-US" dirty="0" err="1" smtClean="0"/>
              <a:t>list.remove</a:t>
            </a:r>
            <a:r>
              <a:rPr lang="en-US" dirty="0" smtClean="0"/>
              <a:t>(element)</a:t>
            </a:r>
          </a:p>
          <a:p>
            <a:endParaRPr lang="en-US" dirty="0" smtClean="0"/>
          </a:p>
          <a:p>
            <a:r>
              <a:rPr lang="en-US" sz="1200" b="0" i="0" u="none" strike="noStrike" cap="none" dirty="0" smtClean="0">
                <a:solidFill>
                  <a:schemeClr val="dk1"/>
                </a:solidFill>
                <a:effectLst/>
                <a:latin typeface="Calibri"/>
                <a:ea typeface="Calibri"/>
                <a:cs typeface="Calibri"/>
                <a:sym typeface="Calibri"/>
              </a:rPr>
              <a:t>The remove() method takes a single element as an argument and removes it from the list.</a:t>
            </a:r>
          </a:p>
          <a:p>
            <a:r>
              <a:rPr lang="en-US" sz="1200" b="0" i="0" u="none" strike="noStrike" cap="none" dirty="0" smtClean="0">
                <a:solidFill>
                  <a:schemeClr val="dk1"/>
                </a:solidFill>
                <a:effectLst/>
                <a:latin typeface="Calibri"/>
                <a:ea typeface="Calibri"/>
                <a:cs typeface="Calibri"/>
                <a:sym typeface="Calibri"/>
              </a:rPr>
              <a:t>If the element doesn't exist, it throws </a:t>
            </a:r>
            <a:r>
              <a:rPr lang="en-US" sz="1200" b="1" i="0" u="none" strike="noStrike" cap="none" dirty="0" err="1" smtClean="0">
                <a:solidFill>
                  <a:schemeClr val="dk1"/>
                </a:solidFill>
                <a:effectLst/>
                <a:latin typeface="Calibri"/>
                <a:ea typeface="Calibri"/>
                <a:cs typeface="Calibri"/>
                <a:sym typeface="Calibri"/>
              </a:rPr>
              <a:t>ValueError</a:t>
            </a:r>
            <a:r>
              <a:rPr lang="en-US" sz="1200" b="1" i="0" u="none" strike="noStrike" cap="none" dirty="0" smtClean="0">
                <a:solidFill>
                  <a:schemeClr val="dk1"/>
                </a:solidFill>
                <a:effectLst/>
                <a:latin typeface="Calibri"/>
                <a:ea typeface="Calibri"/>
                <a:cs typeface="Calibri"/>
                <a:sym typeface="Calibri"/>
              </a:rPr>
              <a:t>: </a:t>
            </a:r>
            <a:r>
              <a:rPr lang="en-US" sz="1200" b="1" i="0" u="none" strike="noStrike" cap="none" dirty="0" err="1" smtClean="0">
                <a:solidFill>
                  <a:schemeClr val="dk1"/>
                </a:solidFill>
                <a:effectLst/>
                <a:latin typeface="Calibri"/>
                <a:ea typeface="Calibri"/>
                <a:cs typeface="Calibri"/>
                <a:sym typeface="Calibri"/>
              </a:rPr>
              <a:t>list.remove</a:t>
            </a:r>
            <a:r>
              <a:rPr lang="en-US" sz="1200" b="1" i="0" u="none" strike="noStrike" cap="none" dirty="0" smtClean="0">
                <a:solidFill>
                  <a:schemeClr val="dk1"/>
                </a:solidFill>
                <a:effectLst/>
                <a:latin typeface="Calibri"/>
                <a:ea typeface="Calibri"/>
                <a:cs typeface="Calibri"/>
                <a:sym typeface="Calibri"/>
              </a:rPr>
              <a:t>(x): x not in list</a:t>
            </a:r>
            <a:r>
              <a:rPr lang="en-US" sz="1200" b="0" i="0" u="none" strike="noStrike" cap="none" dirty="0" smtClean="0">
                <a:solidFill>
                  <a:schemeClr val="dk1"/>
                </a:solidFill>
                <a:effectLst/>
                <a:latin typeface="Calibri"/>
                <a:ea typeface="Calibri"/>
                <a:cs typeface="Calibri"/>
                <a:sym typeface="Calibri"/>
              </a:rPr>
              <a:t> exception.</a:t>
            </a:r>
          </a:p>
          <a:p>
            <a:endParaRPr lang="en-US" sz="1200" b="0" i="0" u="none" strike="noStrike" cap="none" dirty="0" smtClean="0">
              <a:solidFill>
                <a:schemeClr val="dk1"/>
              </a:solidFill>
              <a:effectLst/>
              <a:latin typeface="Calibri"/>
              <a:ea typeface="Calibri"/>
              <a:cs typeface="Calibri"/>
              <a:sym typeface="Calibri"/>
            </a:endParaRPr>
          </a:p>
          <a:p>
            <a:r>
              <a:rPr lang="en-US" sz="1200" b="0" i="0" u="none" strike="noStrike" cap="none" dirty="0" smtClean="0">
                <a:solidFill>
                  <a:schemeClr val="dk1"/>
                </a:solidFill>
                <a:effectLst/>
                <a:latin typeface="Calibri"/>
                <a:ea typeface="Calibri"/>
                <a:cs typeface="Calibri"/>
                <a:sym typeface="Calibri"/>
              </a:rPr>
              <a:t>If a list contains duplicate elements, the remove() method only removes the first matching element.</a:t>
            </a:r>
          </a:p>
          <a:p>
            <a:r>
              <a:rPr lang="en-US" sz="1200" b="0" i="0" u="none" strike="noStrike" cap="none" dirty="0" smtClean="0">
                <a:solidFill>
                  <a:schemeClr val="dk1"/>
                </a:solidFill>
                <a:effectLst/>
                <a:latin typeface="Calibri"/>
                <a:ea typeface="Calibri"/>
                <a:cs typeface="Calibri"/>
                <a:sym typeface="Calibri"/>
              </a:rPr>
              <a:t># animals list</a:t>
            </a:r>
            <a:r>
              <a:rPr lang="en-US" dirty="0" smtClean="0"/>
              <a:t> </a:t>
            </a:r>
          </a:p>
          <a:p>
            <a:r>
              <a:rPr lang="en-US" dirty="0" smtClean="0"/>
              <a:t>animals = [</a:t>
            </a:r>
            <a:r>
              <a:rPr lang="en-US" sz="1200" b="0" i="0" u="none" strike="noStrike" cap="none" dirty="0" smtClean="0">
                <a:solidFill>
                  <a:schemeClr val="dk1"/>
                </a:solidFill>
                <a:effectLst/>
                <a:latin typeface="Calibri"/>
                <a:ea typeface="Calibri"/>
                <a:cs typeface="Calibri"/>
                <a:sym typeface="Calibri"/>
              </a:rPr>
              <a:t>'cat'</a:t>
            </a:r>
            <a:r>
              <a:rPr lang="en-US" dirty="0" smtClean="0"/>
              <a:t>, </a:t>
            </a:r>
            <a:r>
              <a:rPr lang="en-US" sz="1200" b="0" i="0" u="none" strike="noStrike" cap="none" dirty="0" smtClean="0">
                <a:solidFill>
                  <a:schemeClr val="dk1"/>
                </a:solidFill>
                <a:effectLst/>
                <a:latin typeface="Calibri"/>
                <a:ea typeface="Calibri"/>
                <a:cs typeface="Calibri"/>
                <a:sym typeface="Calibri"/>
              </a:rPr>
              <a:t>'dog'</a:t>
            </a:r>
            <a:r>
              <a:rPr lang="en-US" dirty="0" smtClean="0"/>
              <a:t>, </a:t>
            </a:r>
            <a:r>
              <a:rPr lang="en-US" sz="1200" b="0" i="0" u="none" strike="noStrike" cap="none" dirty="0" smtClean="0">
                <a:solidFill>
                  <a:schemeClr val="dk1"/>
                </a:solidFill>
                <a:effectLst/>
                <a:latin typeface="Calibri"/>
                <a:ea typeface="Calibri"/>
                <a:cs typeface="Calibri"/>
                <a:sym typeface="Calibri"/>
              </a:rPr>
              <a:t>'dog'</a:t>
            </a:r>
            <a:r>
              <a:rPr lang="en-US" dirty="0" smtClean="0"/>
              <a:t>, </a:t>
            </a:r>
            <a:r>
              <a:rPr lang="en-US" sz="1200" b="0" i="0" u="none" strike="noStrike" cap="none" dirty="0" smtClean="0">
                <a:solidFill>
                  <a:schemeClr val="dk1"/>
                </a:solidFill>
                <a:effectLst/>
                <a:latin typeface="Calibri"/>
                <a:ea typeface="Calibri"/>
                <a:cs typeface="Calibri"/>
                <a:sym typeface="Calibri"/>
              </a:rPr>
              <a:t>'guinea pig'</a:t>
            </a:r>
            <a:r>
              <a:rPr lang="en-US" dirty="0" smtClean="0"/>
              <a:t>, </a:t>
            </a:r>
            <a:r>
              <a:rPr lang="en-US" sz="1200" b="0" i="0" u="none" strike="noStrike" cap="none" dirty="0" smtClean="0">
                <a:solidFill>
                  <a:schemeClr val="dk1"/>
                </a:solidFill>
                <a:effectLst/>
                <a:latin typeface="Calibri"/>
                <a:ea typeface="Calibri"/>
                <a:cs typeface="Calibri"/>
                <a:sym typeface="Calibri"/>
              </a:rPr>
              <a:t>'dog'</a:t>
            </a:r>
            <a:r>
              <a:rPr lang="en-US" dirty="0" smtClean="0"/>
              <a:t>] </a:t>
            </a:r>
            <a:r>
              <a:rPr lang="en-US" sz="1200" b="0" i="0" u="none" strike="noStrike" cap="none" dirty="0" smtClean="0">
                <a:solidFill>
                  <a:schemeClr val="dk1"/>
                </a:solidFill>
                <a:effectLst/>
                <a:latin typeface="Calibri"/>
                <a:ea typeface="Calibri"/>
                <a:cs typeface="Calibri"/>
                <a:sym typeface="Calibri"/>
              </a:rPr>
              <a:t># 'dog' is removed</a:t>
            </a:r>
            <a:r>
              <a:rPr lang="en-US" dirty="0" smtClean="0"/>
              <a:t> </a:t>
            </a:r>
            <a:r>
              <a:rPr lang="en-US" dirty="0" err="1" smtClean="0"/>
              <a:t>animals.remove</a:t>
            </a:r>
            <a:r>
              <a:rPr lang="en-US" dirty="0" smtClean="0"/>
              <a:t>(</a:t>
            </a:r>
            <a:r>
              <a:rPr lang="en-US" sz="1200" b="0" i="0" u="none" strike="noStrike" cap="none" dirty="0" smtClean="0">
                <a:solidFill>
                  <a:schemeClr val="dk1"/>
                </a:solidFill>
                <a:effectLst/>
                <a:latin typeface="Calibri"/>
                <a:ea typeface="Calibri"/>
                <a:cs typeface="Calibri"/>
                <a:sym typeface="Calibri"/>
              </a:rPr>
              <a:t>'dog'</a:t>
            </a:r>
            <a:r>
              <a:rPr lang="en-US" dirty="0" smtClean="0"/>
              <a:t>)</a:t>
            </a:r>
          </a:p>
          <a:p>
            <a:r>
              <a:rPr lang="en-US" dirty="0" smtClean="0"/>
              <a:t> </a:t>
            </a:r>
            <a:r>
              <a:rPr lang="en-US" sz="1200" b="0" i="0" u="none" strike="noStrike" cap="none" dirty="0" smtClean="0">
                <a:solidFill>
                  <a:schemeClr val="dk1"/>
                </a:solidFill>
                <a:effectLst/>
                <a:latin typeface="Calibri"/>
                <a:ea typeface="Calibri"/>
                <a:cs typeface="Calibri"/>
                <a:sym typeface="Calibri"/>
              </a:rPr>
              <a:t># Updated animals list</a:t>
            </a:r>
          </a:p>
          <a:p>
            <a:r>
              <a:rPr lang="en-US" sz="1200" b="0" i="0" u="none" strike="noStrike" cap="none" dirty="0" smtClean="0">
                <a:solidFill>
                  <a:schemeClr val="dk1"/>
                </a:solidFill>
                <a:effectLst/>
                <a:latin typeface="Calibri"/>
                <a:ea typeface="Calibri"/>
                <a:cs typeface="Calibri"/>
                <a:sym typeface="Calibri"/>
              </a:rPr>
              <a:t>print</a:t>
            </a:r>
            <a:r>
              <a:rPr lang="en-US" dirty="0" smtClean="0"/>
              <a:t>(</a:t>
            </a:r>
            <a:r>
              <a:rPr lang="en-US" sz="1200" b="0" i="0" u="none" strike="noStrike" cap="none" dirty="0" smtClean="0">
                <a:solidFill>
                  <a:schemeClr val="dk1"/>
                </a:solidFill>
                <a:effectLst/>
                <a:latin typeface="Calibri"/>
                <a:ea typeface="Calibri"/>
                <a:cs typeface="Calibri"/>
                <a:sym typeface="Calibri"/>
              </a:rPr>
              <a:t>'Updated animals list: '</a:t>
            </a:r>
            <a:r>
              <a:rPr lang="en-US" dirty="0" smtClean="0"/>
              <a:t>, animals)</a:t>
            </a:r>
            <a:endParaRPr lang="en-US" sz="1200" b="0" i="0" u="none" strike="noStrike" cap="none" dirty="0" smtClean="0">
              <a:solidFill>
                <a:schemeClr val="dk1"/>
              </a:solidFill>
              <a:effectLst/>
              <a:latin typeface="Calibri"/>
              <a:ea typeface="Calibri"/>
              <a:cs typeface="Calibri"/>
              <a:sym typeface="Calibri"/>
            </a:endParaRPr>
          </a:p>
          <a:p>
            <a:r>
              <a:rPr lang="en-US" sz="1200" b="0" i="0" u="none" strike="noStrike" cap="none" dirty="0" smtClean="0">
                <a:solidFill>
                  <a:schemeClr val="dk1"/>
                </a:solidFill>
                <a:effectLst/>
                <a:latin typeface="Calibri"/>
                <a:ea typeface="Calibri"/>
                <a:cs typeface="Calibri"/>
                <a:sym typeface="Calibri"/>
              </a:rPr>
              <a:t>The </a:t>
            </a:r>
            <a:r>
              <a:rPr lang="en-US" dirty="0" smtClean="0"/>
              <a:t>remove()</a:t>
            </a:r>
            <a:r>
              <a:rPr lang="en-US" sz="1200" b="0" i="0" u="none" strike="noStrike" cap="none" dirty="0" smtClean="0">
                <a:solidFill>
                  <a:schemeClr val="dk1"/>
                </a:solidFill>
                <a:effectLst/>
                <a:latin typeface="Calibri"/>
                <a:ea typeface="Calibri"/>
                <a:cs typeface="Calibri"/>
                <a:sym typeface="Calibri"/>
              </a:rPr>
              <a:t> doesn't return any value (returns </a:t>
            </a:r>
            <a:r>
              <a:rPr lang="en-US" dirty="0" smtClean="0"/>
              <a:t>None</a:t>
            </a:r>
            <a:r>
              <a:rPr lang="en-US" sz="1200" b="0" i="0" u="none" strike="noStrike" cap="none" dirty="0" smtClean="0">
                <a:solidFill>
                  <a:schemeClr val="dk1"/>
                </a:solidFill>
                <a:effectLst/>
                <a:latin typeface="Calibri"/>
                <a:ea typeface="Calibri"/>
                <a:cs typeface="Calibri"/>
                <a:sym typeface="Calibri"/>
              </a:rPr>
              <a:t>).</a:t>
            </a:r>
          </a:p>
          <a:p>
            <a:endParaRPr lang="en-US" sz="1200" b="0" i="0" u="none" strike="noStrike" cap="none" dirty="0" smtClean="0">
              <a:solidFill>
                <a:schemeClr val="dk1"/>
              </a:solidFill>
              <a:effectLst/>
              <a:latin typeface="Calibri"/>
              <a:cs typeface="Calibri"/>
              <a:sym typeface="Calibri"/>
            </a:endParaRPr>
          </a:p>
          <a:p>
            <a:r>
              <a:rPr lang="en-US" sz="1200" b="0" i="0" u="none" strike="noStrike" cap="none" dirty="0" err="1" smtClean="0">
                <a:solidFill>
                  <a:schemeClr val="dk1"/>
                </a:solidFill>
                <a:effectLst/>
                <a:latin typeface="Calibri"/>
                <a:cs typeface="Calibri"/>
                <a:sym typeface="Calibri"/>
              </a:rPr>
              <a:t>Muizz</a:t>
            </a:r>
            <a:r>
              <a:rPr lang="en-US" sz="1200" b="0" i="0" u="none" strike="noStrike" cap="none" baseline="0" dirty="0" smtClean="0">
                <a:solidFill>
                  <a:schemeClr val="dk1"/>
                </a:solidFill>
                <a:effectLst/>
                <a:latin typeface="Calibri"/>
                <a:cs typeface="Calibri"/>
                <a:sym typeface="Calibri"/>
              </a:rPr>
              <a:t> sir depend on you, if you want to explain or not </a:t>
            </a:r>
            <a:endParaRPr lang="en-US" sz="1200" b="0" i="0" u="none" strike="noStrike" cap="none" dirty="0" smtClean="0">
              <a:solidFill>
                <a:schemeClr val="dk1"/>
              </a:solidFill>
              <a:effectLst/>
              <a:latin typeface="Calibri"/>
              <a:cs typeface="Calibri"/>
              <a:sym typeface="Calibri"/>
            </a:endParaRPr>
          </a:p>
          <a:p>
            <a:r>
              <a:rPr lang="en-US" sz="1200" b="0" i="0" u="none" strike="noStrike" cap="none" dirty="0" smtClean="0">
                <a:solidFill>
                  <a:schemeClr val="dk1"/>
                </a:solidFill>
                <a:effectLst/>
                <a:latin typeface="Calibri"/>
                <a:ea typeface="Calibri"/>
                <a:cs typeface="Calibri"/>
                <a:sym typeface="Calibri"/>
              </a:rPr>
              <a:t>If you need to delete elements based on the index (like the fourth element), you can use the </a:t>
            </a:r>
            <a:r>
              <a:rPr lang="en-US" sz="1200" b="0" i="0" u="none" strike="noStrike" cap="none" dirty="0" smtClean="0">
                <a:solidFill>
                  <a:schemeClr val="dk1"/>
                </a:solidFill>
                <a:effectLst/>
                <a:latin typeface="Calibri"/>
                <a:ea typeface="Calibri"/>
                <a:cs typeface="Calibri"/>
                <a:sym typeface="Calibri"/>
                <a:hlinkClick r:id="rId3" tooltip="Python List pop() method"/>
              </a:rPr>
              <a:t>pop() method</a:t>
            </a:r>
            <a:r>
              <a:rPr lang="en-US" sz="1200" b="0" i="0" u="none" strike="noStrike" cap="none" dirty="0" smtClean="0">
                <a:solidFill>
                  <a:schemeClr val="dk1"/>
                </a:solidFill>
                <a:effectLst/>
                <a:latin typeface="Calibri"/>
                <a:ea typeface="Calibri"/>
                <a:cs typeface="Calibri"/>
                <a:sym typeface="Calibri"/>
              </a:rPr>
              <a:t>.</a:t>
            </a:r>
          </a:p>
          <a:p>
            <a:r>
              <a:rPr lang="en-US" sz="1200" b="0" i="0" u="none" strike="noStrike" cap="none" dirty="0" smtClean="0">
                <a:solidFill>
                  <a:schemeClr val="dk1"/>
                </a:solidFill>
                <a:effectLst/>
                <a:latin typeface="Calibri"/>
                <a:ea typeface="Calibri"/>
                <a:cs typeface="Calibri"/>
                <a:sym typeface="Calibri"/>
              </a:rPr>
              <a:t>Also, you can use the </a:t>
            </a:r>
            <a:r>
              <a:rPr lang="en-US" sz="1200" b="0" i="0" u="none" strike="noStrike" cap="none" dirty="0" smtClean="0">
                <a:solidFill>
                  <a:schemeClr val="dk1"/>
                </a:solidFill>
                <a:effectLst/>
                <a:latin typeface="Calibri"/>
                <a:ea typeface="Calibri"/>
                <a:cs typeface="Calibri"/>
                <a:sym typeface="Calibri"/>
                <a:hlinkClick r:id="rId4"/>
              </a:rPr>
              <a:t>Python del statement</a:t>
            </a:r>
            <a:r>
              <a:rPr lang="en-US" sz="1200" b="0" i="0" u="none" strike="noStrike" cap="none" dirty="0" smtClean="0">
                <a:solidFill>
                  <a:schemeClr val="dk1"/>
                </a:solidFill>
                <a:effectLst/>
                <a:latin typeface="Calibri"/>
                <a:ea typeface="Calibri"/>
                <a:cs typeface="Calibri"/>
                <a:sym typeface="Calibri"/>
              </a:rPr>
              <a:t> to remove items from the list.</a:t>
            </a:r>
          </a:p>
          <a:p>
            <a:endParaRPr lang="en-US" dirty="0" smtClean="0"/>
          </a:p>
        </p:txBody>
      </p:sp>
      <p:sp>
        <p:nvSpPr>
          <p:cNvPr id="329" name="Google Shape;329;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Google Shape;336;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The reverse() method reverses the elements of the list.</a:t>
            </a:r>
          </a:p>
          <a:p>
            <a:pPr marL="0" lvl="0" indent="0" algn="l" rtl="0">
              <a:spcBef>
                <a:spcPts val="0"/>
              </a:spcBef>
              <a:spcAft>
                <a:spcPts val="0"/>
              </a:spcAft>
              <a:buNone/>
            </a:pPr>
            <a:endParaRPr lang="en-US" dirty="0" smtClean="0"/>
          </a:p>
          <a:p>
            <a:r>
              <a:rPr lang="en-US" sz="1200" b="0" i="0" u="none" strike="noStrike" cap="none" dirty="0" smtClean="0">
                <a:solidFill>
                  <a:schemeClr val="dk1"/>
                </a:solidFill>
                <a:effectLst/>
                <a:latin typeface="Calibri"/>
                <a:ea typeface="Calibri"/>
                <a:cs typeface="Calibri"/>
                <a:sym typeface="Calibri"/>
              </a:rPr>
              <a:t>The syntax of the reverse() method is:</a:t>
            </a:r>
          </a:p>
          <a:p>
            <a:r>
              <a:rPr lang="en-US" dirty="0" err="1" smtClean="0"/>
              <a:t>list.reverse</a:t>
            </a:r>
            <a:r>
              <a:rPr lang="en-US" dirty="0" smtClean="0"/>
              <a:t>()</a:t>
            </a:r>
          </a:p>
          <a:p>
            <a:endParaRPr lang="en-US" dirty="0" smtClean="0"/>
          </a:p>
          <a:p>
            <a:r>
              <a:rPr lang="en-US" sz="1200" b="1" i="0" u="none" strike="noStrike" cap="none" dirty="0" smtClean="0">
                <a:solidFill>
                  <a:schemeClr val="dk1"/>
                </a:solidFill>
                <a:effectLst/>
                <a:latin typeface="Calibri"/>
                <a:ea typeface="Calibri"/>
                <a:cs typeface="Calibri"/>
                <a:sym typeface="Calibri"/>
              </a:rPr>
              <a:t>reverse() parameter</a:t>
            </a:r>
          </a:p>
          <a:p>
            <a:r>
              <a:rPr lang="en-US" sz="1200" b="0" i="0" u="none" strike="noStrike" cap="none" dirty="0" smtClean="0">
                <a:solidFill>
                  <a:schemeClr val="dk1"/>
                </a:solidFill>
                <a:effectLst/>
                <a:latin typeface="Calibri"/>
                <a:ea typeface="Calibri"/>
                <a:cs typeface="Calibri"/>
                <a:sym typeface="Calibri"/>
              </a:rPr>
              <a:t>The reverse() method doesn't take any arguments.</a:t>
            </a:r>
          </a:p>
          <a:p>
            <a:r>
              <a:rPr lang="en-US" sz="1200" b="1" i="0" u="none" strike="noStrike" cap="none" dirty="0" smtClean="0">
                <a:solidFill>
                  <a:schemeClr val="dk1"/>
                </a:solidFill>
                <a:effectLst/>
                <a:latin typeface="Calibri"/>
                <a:ea typeface="Calibri"/>
                <a:cs typeface="Calibri"/>
                <a:sym typeface="Calibri"/>
              </a:rPr>
              <a:t>Return Value from reverse()</a:t>
            </a:r>
          </a:p>
          <a:p>
            <a:r>
              <a:rPr lang="en-US" sz="1200" b="0" i="0" u="none" strike="noStrike" cap="none" dirty="0" smtClean="0">
                <a:solidFill>
                  <a:schemeClr val="dk1"/>
                </a:solidFill>
                <a:effectLst/>
                <a:latin typeface="Calibri"/>
                <a:ea typeface="Calibri"/>
                <a:cs typeface="Calibri"/>
                <a:sym typeface="Calibri"/>
              </a:rPr>
              <a:t>The reverse() method doesn't return any value. It updates the existing list</a:t>
            </a:r>
          </a:p>
          <a:p>
            <a:endParaRPr dirty="0"/>
          </a:p>
        </p:txBody>
      </p:sp>
      <p:sp>
        <p:nvSpPr>
          <p:cNvPr id="337" name="Google Shape;337;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1" name="Google Shape;401;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7" name="Google Shape;417;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5" name="Google Shape;425;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0" name="Google Shape;450;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0" name="Google Shape;460;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8" name="Google Shape;468;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6" name="Google Shape;476;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6" name="Google Shape;486;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4" name="Google Shape;494;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2" name="Google Shape;502;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7" name="Google Shape;517;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5" name="Google Shape;525;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3" name="Google Shape;533;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4" name="Google Shape;534;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1" name="Google Shape;541;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0" name="Google Shape;550;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6" name="Google Shape;556;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7" name="Google Shape;557;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4" name="Google Shape;564;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p5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4" name="Google Shape;574;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5" name="Google Shape;575;p5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4" name="Google Shape;584;p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p6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2" name="Google Shape;592;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3" name="Google Shape;593;p6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0" name="Google Shape;600;p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1" name="Google Shape;601;p6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8" name="Google Shape;608;p6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9" name="Google Shape;609;p6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7" name="Google Shape;617;p6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8" name="Google Shape;618;p6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5" name="Google Shape;625;p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p6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3" name="Google Shape;633;p6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4" name="Google Shape;634;p6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1" name="Google Shape;641;p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2" name="Google Shape;642;p6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9" name="Google Shape;649;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0" name="Google Shape;650;p6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68</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7" name="Google Shape;657;p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6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1" name="Google Shape;671;p7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p7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9" name="Google Shape;679;p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0" name="Google Shape;680;p7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71</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7" name="Google Shape;687;p7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8" name="Google Shape;688;p7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72</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5" name="Google Shape;695;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6" name="Google Shape;696;p7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73</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3" name="Google Shape;703;p7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4" name="Google Shape;704;p7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74</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2" name="Google Shape;712;p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3" name="Google Shape;713;p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75</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3" name="Google Shape;723;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4" name="Google Shape;724;p7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76</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1" name="Google Shape;731;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7" name="Google Shape;737;p7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8" name="Google Shape;738;p7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78</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5" name="Google Shape;745;p7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6" name="Google Shape;746;p7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3" name="Google Shape;753;p8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4" name="Google Shape;754;p8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80</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3" name="Google Shape;763;p8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4" name="Google Shape;764;p8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81</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1" name="Google Shape;771;p8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2" name="Google Shape;772;p8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82</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9" name="Google Shape;779;p8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0" name="Google Shape;780;p8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83</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7" name="Google Shape;787;p8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8" name="Google Shape;788;p8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84</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5" name="Google Shape;795;p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6" name="Google Shape;796;p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85</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3" name="Google Shape;803;p8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4" name="Google Shape;804;p8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86</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1" name="Google Shape;811;p8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2" name="Google Shape;812;p8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87</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9" name="Google Shape;819;p8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0" name="Google Shape;820;p8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88</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7" name="Google Shape;827;p8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8" name="Google Shape;828;p8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5" name="Google Shape;835;p9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6" name="Google Shape;836;p9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90</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p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4" name="Google Shape;844;p9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5" name="Google Shape;845;p9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91</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80c8bac68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2" name="Google Shape;852;g80c8bac689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3" name="Google Shape;853;g80c8bac689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92</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1" name="Google Shape;861;p9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2" name="Google Shape;862;p9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93</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p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9" name="Google Shape;869;p9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0" name="Google Shape;870;p9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94</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p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7" name="Google Shape;877;p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8" name="Google Shape;878;p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95</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5" name="Google Shape;885;p9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6" name="Google Shape;886;p9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96</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p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p9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4" name="Google Shape;894;p9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97</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p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1" name="Google Shape;901;p9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2" name="Google Shape;902;p9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98</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9" name="Google Shape;909;p9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0" name="Google Shape;910;p9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19"/>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19"/>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19"/>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19"/>
          <p:cNvSpPr txBox="1">
            <a:spLocks noGrp="1"/>
          </p:cNvSpPr>
          <p:nvPr>
            <p:ph type="dt" idx="10"/>
          </p:nvPr>
        </p:nvSpPr>
        <p:spPr>
          <a:xfrm>
            <a:off x="7605951" y="5956137"/>
            <a:ext cx="284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19"/>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19"/>
          <p:cNvSpPr txBox="1">
            <a:spLocks noGrp="1"/>
          </p:cNvSpPr>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2D58AC"/>
                </a:solidFill>
                <a:latin typeface="Gill Sans"/>
                <a:ea typeface="Gill Sans"/>
                <a:cs typeface="Gill Sans"/>
                <a:sym typeface="Gill Sans"/>
              </a:defRPr>
            </a:lvl1pPr>
            <a:lvl2pPr marL="0" lvl="1" indent="0" algn="r">
              <a:spcBef>
                <a:spcPts val="0"/>
              </a:spcBef>
              <a:buNone/>
              <a:defRPr sz="900" b="0" i="0" u="none" strike="noStrike" cap="none">
                <a:solidFill>
                  <a:srgbClr val="2D58AC"/>
                </a:solidFill>
                <a:latin typeface="Gill Sans"/>
                <a:ea typeface="Gill Sans"/>
                <a:cs typeface="Gill Sans"/>
                <a:sym typeface="Gill Sans"/>
              </a:defRPr>
            </a:lvl2pPr>
            <a:lvl3pPr marL="0" lvl="2" indent="0" algn="r">
              <a:spcBef>
                <a:spcPts val="0"/>
              </a:spcBef>
              <a:buNone/>
              <a:defRPr sz="900" b="0" i="0" u="none" strike="noStrike" cap="none">
                <a:solidFill>
                  <a:srgbClr val="2D58AC"/>
                </a:solidFill>
                <a:latin typeface="Gill Sans"/>
                <a:ea typeface="Gill Sans"/>
                <a:cs typeface="Gill Sans"/>
                <a:sym typeface="Gill Sans"/>
              </a:defRPr>
            </a:lvl3pPr>
            <a:lvl4pPr marL="0" lvl="3" indent="0" algn="r">
              <a:spcBef>
                <a:spcPts val="0"/>
              </a:spcBef>
              <a:buNone/>
              <a:defRPr sz="900" b="0" i="0" u="none" strike="noStrike" cap="none">
                <a:solidFill>
                  <a:srgbClr val="2D58AC"/>
                </a:solidFill>
                <a:latin typeface="Gill Sans"/>
                <a:ea typeface="Gill Sans"/>
                <a:cs typeface="Gill Sans"/>
                <a:sym typeface="Gill Sans"/>
              </a:defRPr>
            </a:lvl4pPr>
            <a:lvl5pPr marL="0" lvl="4" indent="0" algn="r">
              <a:spcBef>
                <a:spcPts val="0"/>
              </a:spcBef>
              <a:buNone/>
              <a:defRPr sz="900" b="0" i="0" u="none" strike="noStrike" cap="none">
                <a:solidFill>
                  <a:srgbClr val="2D58AC"/>
                </a:solidFill>
                <a:latin typeface="Gill Sans"/>
                <a:ea typeface="Gill Sans"/>
                <a:cs typeface="Gill Sans"/>
                <a:sym typeface="Gill Sans"/>
              </a:defRPr>
            </a:lvl5pPr>
            <a:lvl6pPr marL="0" lvl="5" indent="0" algn="r">
              <a:spcBef>
                <a:spcPts val="0"/>
              </a:spcBef>
              <a:buNone/>
              <a:defRPr sz="900" b="0" i="0" u="none" strike="noStrike" cap="none">
                <a:solidFill>
                  <a:srgbClr val="2D58AC"/>
                </a:solidFill>
                <a:latin typeface="Gill Sans"/>
                <a:ea typeface="Gill Sans"/>
                <a:cs typeface="Gill Sans"/>
                <a:sym typeface="Gill Sans"/>
              </a:defRPr>
            </a:lvl6pPr>
            <a:lvl7pPr marL="0" lvl="6" indent="0" algn="r">
              <a:spcBef>
                <a:spcPts val="0"/>
              </a:spcBef>
              <a:buNone/>
              <a:defRPr sz="900" b="0" i="0" u="none" strike="noStrike" cap="none">
                <a:solidFill>
                  <a:srgbClr val="2D58AC"/>
                </a:solidFill>
                <a:latin typeface="Gill Sans"/>
                <a:ea typeface="Gill Sans"/>
                <a:cs typeface="Gill Sans"/>
                <a:sym typeface="Gill Sans"/>
              </a:defRPr>
            </a:lvl7pPr>
            <a:lvl8pPr marL="0" lvl="7" indent="0" algn="r">
              <a:spcBef>
                <a:spcPts val="0"/>
              </a:spcBef>
              <a:buNone/>
              <a:defRPr sz="900" b="0" i="0" u="none" strike="noStrike" cap="none">
                <a:solidFill>
                  <a:srgbClr val="2D58AC"/>
                </a:solidFill>
                <a:latin typeface="Gill Sans"/>
                <a:ea typeface="Gill Sans"/>
                <a:cs typeface="Gill Sans"/>
                <a:sym typeface="Gill Sans"/>
              </a:defRPr>
            </a:lvl8pPr>
            <a:lvl9pPr marL="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28"/>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8"/>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29"/>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29"/>
          <p:cNvSpPr txBox="1">
            <a:spLocks noGrp="1"/>
          </p:cNvSpPr>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9"/>
          <p:cNvSpPr txBox="1">
            <a:spLocks noGrp="1"/>
          </p:cNvSpPr>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3" name="Google Shape;93;p129"/>
          <p:cNvSpPr txBox="1">
            <a:spLocks noGrp="1"/>
          </p:cNvSpPr>
          <p:nvPr>
            <p:ph type="dt" idx="10"/>
          </p:nvPr>
        </p:nvSpPr>
        <p:spPr>
          <a:xfrm>
            <a:off x="8993673" y="5956137"/>
            <a:ext cx="132814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9"/>
          <p:cNvSpPr txBox="1">
            <a:spLocks noGrp="1"/>
          </p:cNvSpPr>
          <p:nvPr>
            <p:ph type="ftr" idx="11"/>
          </p:nvPr>
        </p:nvSpPr>
        <p:spPr>
          <a:xfrm>
            <a:off x="774923" y="5951811"/>
            <a:ext cx="789627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9"/>
          <p:cNvSpPr txBox="1">
            <a:spLocks noGrp="1"/>
          </p:cNvSpPr>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Gill Sans"/>
                <a:ea typeface="Gill Sans"/>
                <a:cs typeface="Gill Sans"/>
                <a:sym typeface="Gill Sans"/>
              </a:defRPr>
            </a:lvl1pPr>
            <a:lvl2pPr marL="0" lvl="1" indent="0" algn="r">
              <a:spcBef>
                <a:spcPts val="0"/>
              </a:spcBef>
              <a:buNone/>
              <a:defRPr sz="900">
                <a:solidFill>
                  <a:srgbClr val="2D58AC"/>
                </a:solidFill>
                <a:latin typeface="Gill Sans"/>
                <a:ea typeface="Gill Sans"/>
                <a:cs typeface="Gill Sans"/>
                <a:sym typeface="Gill Sans"/>
              </a:defRPr>
            </a:lvl2pPr>
            <a:lvl3pPr marL="0" lvl="2" indent="0" algn="r">
              <a:spcBef>
                <a:spcPts val="0"/>
              </a:spcBef>
              <a:buNone/>
              <a:defRPr sz="900">
                <a:solidFill>
                  <a:srgbClr val="2D58AC"/>
                </a:solidFill>
                <a:latin typeface="Gill Sans"/>
                <a:ea typeface="Gill Sans"/>
                <a:cs typeface="Gill Sans"/>
                <a:sym typeface="Gill Sans"/>
              </a:defRPr>
            </a:lvl3pPr>
            <a:lvl4pPr marL="0" lvl="3" indent="0" algn="r">
              <a:spcBef>
                <a:spcPts val="0"/>
              </a:spcBef>
              <a:buNone/>
              <a:defRPr sz="900">
                <a:solidFill>
                  <a:srgbClr val="2D58AC"/>
                </a:solidFill>
                <a:latin typeface="Gill Sans"/>
                <a:ea typeface="Gill Sans"/>
                <a:cs typeface="Gill Sans"/>
                <a:sym typeface="Gill Sans"/>
              </a:defRPr>
            </a:lvl4pPr>
            <a:lvl5pPr marL="0" lvl="4" indent="0" algn="r">
              <a:spcBef>
                <a:spcPts val="0"/>
              </a:spcBef>
              <a:buNone/>
              <a:defRPr sz="900">
                <a:solidFill>
                  <a:srgbClr val="2D58AC"/>
                </a:solidFill>
                <a:latin typeface="Gill Sans"/>
                <a:ea typeface="Gill Sans"/>
                <a:cs typeface="Gill Sans"/>
                <a:sym typeface="Gill Sans"/>
              </a:defRPr>
            </a:lvl5pPr>
            <a:lvl6pPr marL="0" lvl="5" indent="0" algn="r">
              <a:spcBef>
                <a:spcPts val="0"/>
              </a:spcBef>
              <a:buNone/>
              <a:defRPr sz="900">
                <a:solidFill>
                  <a:srgbClr val="2D58AC"/>
                </a:solidFill>
                <a:latin typeface="Gill Sans"/>
                <a:ea typeface="Gill Sans"/>
                <a:cs typeface="Gill Sans"/>
                <a:sym typeface="Gill Sans"/>
              </a:defRPr>
            </a:lvl6pPr>
            <a:lvl7pPr marL="0" lvl="6" indent="0" algn="r">
              <a:spcBef>
                <a:spcPts val="0"/>
              </a:spcBef>
              <a:buNone/>
              <a:defRPr sz="900">
                <a:solidFill>
                  <a:srgbClr val="2D58AC"/>
                </a:solidFill>
                <a:latin typeface="Gill Sans"/>
                <a:ea typeface="Gill Sans"/>
                <a:cs typeface="Gill Sans"/>
                <a:sym typeface="Gill Sans"/>
              </a:defRPr>
            </a:lvl7pPr>
            <a:lvl8pPr marL="0" lvl="7" indent="0" algn="r">
              <a:spcBef>
                <a:spcPts val="0"/>
              </a:spcBef>
              <a:buNone/>
              <a:defRPr sz="900">
                <a:solidFill>
                  <a:srgbClr val="2D58AC"/>
                </a:solidFill>
                <a:latin typeface="Gill Sans"/>
                <a:ea typeface="Gill Sans"/>
                <a:cs typeface="Gill Sans"/>
                <a:sym typeface="Gill Sans"/>
              </a:defRPr>
            </a:lvl8pPr>
            <a:lvl9pPr marL="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20"/>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20"/>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20"/>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9" name="Google Shape;29;p12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2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0"/>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21"/>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21"/>
          <p:cNvSpPr txBox="1">
            <a:spLocks noGrp="1"/>
          </p:cNvSpPr>
          <p:nvPr>
            <p:ph type="title"/>
          </p:nvPr>
        </p:nvSpPr>
        <p:spPr>
          <a:xfrm>
            <a:off x="581193" y="3043910"/>
            <a:ext cx="11029615" cy="149750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1"/>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6" name="Google Shape;36;p12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Gill Sans"/>
                <a:ea typeface="Gill Sans"/>
                <a:cs typeface="Gill Sans"/>
                <a:sym typeface="Gill Sans"/>
              </a:defRPr>
            </a:lvl1pPr>
            <a:lvl2pPr marL="0" lvl="1" indent="0" algn="r">
              <a:spcBef>
                <a:spcPts val="0"/>
              </a:spcBef>
              <a:buNone/>
              <a:defRPr sz="900">
                <a:solidFill>
                  <a:srgbClr val="2D58AC"/>
                </a:solidFill>
                <a:latin typeface="Gill Sans"/>
                <a:ea typeface="Gill Sans"/>
                <a:cs typeface="Gill Sans"/>
                <a:sym typeface="Gill Sans"/>
              </a:defRPr>
            </a:lvl2pPr>
            <a:lvl3pPr marL="0" lvl="2" indent="0" algn="r">
              <a:spcBef>
                <a:spcPts val="0"/>
              </a:spcBef>
              <a:buNone/>
              <a:defRPr sz="900">
                <a:solidFill>
                  <a:srgbClr val="2D58AC"/>
                </a:solidFill>
                <a:latin typeface="Gill Sans"/>
                <a:ea typeface="Gill Sans"/>
                <a:cs typeface="Gill Sans"/>
                <a:sym typeface="Gill Sans"/>
              </a:defRPr>
            </a:lvl3pPr>
            <a:lvl4pPr marL="0" lvl="3" indent="0" algn="r">
              <a:spcBef>
                <a:spcPts val="0"/>
              </a:spcBef>
              <a:buNone/>
              <a:defRPr sz="900">
                <a:solidFill>
                  <a:srgbClr val="2D58AC"/>
                </a:solidFill>
                <a:latin typeface="Gill Sans"/>
                <a:ea typeface="Gill Sans"/>
                <a:cs typeface="Gill Sans"/>
                <a:sym typeface="Gill Sans"/>
              </a:defRPr>
            </a:lvl4pPr>
            <a:lvl5pPr marL="0" lvl="4" indent="0" algn="r">
              <a:spcBef>
                <a:spcPts val="0"/>
              </a:spcBef>
              <a:buNone/>
              <a:defRPr sz="900">
                <a:solidFill>
                  <a:srgbClr val="2D58AC"/>
                </a:solidFill>
                <a:latin typeface="Gill Sans"/>
                <a:ea typeface="Gill Sans"/>
                <a:cs typeface="Gill Sans"/>
                <a:sym typeface="Gill Sans"/>
              </a:defRPr>
            </a:lvl5pPr>
            <a:lvl6pPr marL="0" lvl="5" indent="0" algn="r">
              <a:spcBef>
                <a:spcPts val="0"/>
              </a:spcBef>
              <a:buNone/>
              <a:defRPr sz="900">
                <a:solidFill>
                  <a:srgbClr val="2D58AC"/>
                </a:solidFill>
                <a:latin typeface="Gill Sans"/>
                <a:ea typeface="Gill Sans"/>
                <a:cs typeface="Gill Sans"/>
                <a:sym typeface="Gill Sans"/>
              </a:defRPr>
            </a:lvl6pPr>
            <a:lvl7pPr marL="0" lvl="6" indent="0" algn="r">
              <a:spcBef>
                <a:spcPts val="0"/>
              </a:spcBef>
              <a:buNone/>
              <a:defRPr sz="900">
                <a:solidFill>
                  <a:srgbClr val="2D58AC"/>
                </a:solidFill>
                <a:latin typeface="Gill Sans"/>
                <a:ea typeface="Gill Sans"/>
                <a:cs typeface="Gill Sans"/>
                <a:sym typeface="Gill Sans"/>
              </a:defRPr>
            </a:lvl7pPr>
            <a:lvl8pPr marL="0" lvl="7" indent="0" algn="r">
              <a:spcBef>
                <a:spcPts val="0"/>
              </a:spcBef>
              <a:buNone/>
              <a:defRPr sz="900">
                <a:solidFill>
                  <a:srgbClr val="2D58AC"/>
                </a:solidFill>
                <a:latin typeface="Gill Sans"/>
                <a:ea typeface="Gill Sans"/>
                <a:cs typeface="Gill Sans"/>
                <a:sym typeface="Gill Sans"/>
              </a:defRPr>
            </a:lvl8pPr>
            <a:lvl9pPr marL="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122"/>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22"/>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22"/>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3" name="Google Shape;43;p122"/>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122"/>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2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22"/>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23"/>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23"/>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23"/>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123"/>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123"/>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123"/>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123"/>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2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23"/>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12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1" name="Google Shape;61;p124"/>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4"/>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25"/>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2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5"/>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126"/>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26"/>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D58AC"/>
              </a:buClr>
              <a:buSzPts val="2000"/>
              <a:buFont typeface="Gill Sans"/>
              <a:buNone/>
              <a:defRPr sz="2000" b="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26"/>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rmAutofit/>
          </a:bodyPr>
          <a:lstStyle>
            <a:lvl1pPr marL="457200" lvl="0" indent="-345440" algn="l">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71" name="Google Shape;71;p126"/>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norm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2" name="Google Shape;72;p126"/>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6"/>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Gill Sans"/>
                <a:ea typeface="Gill Sans"/>
                <a:cs typeface="Gill Sans"/>
                <a:sym typeface="Gill Sans"/>
              </a:defRPr>
            </a:lvl1pPr>
            <a:lvl2pPr marL="0" lvl="1" indent="0" algn="r">
              <a:spcBef>
                <a:spcPts val="0"/>
              </a:spcBef>
              <a:buNone/>
              <a:defRPr sz="900">
                <a:solidFill>
                  <a:srgbClr val="2D58AC"/>
                </a:solidFill>
                <a:latin typeface="Gill Sans"/>
                <a:ea typeface="Gill Sans"/>
                <a:cs typeface="Gill Sans"/>
                <a:sym typeface="Gill Sans"/>
              </a:defRPr>
            </a:lvl2pPr>
            <a:lvl3pPr marL="0" lvl="2" indent="0" algn="r">
              <a:spcBef>
                <a:spcPts val="0"/>
              </a:spcBef>
              <a:buNone/>
              <a:defRPr sz="900">
                <a:solidFill>
                  <a:srgbClr val="2D58AC"/>
                </a:solidFill>
                <a:latin typeface="Gill Sans"/>
                <a:ea typeface="Gill Sans"/>
                <a:cs typeface="Gill Sans"/>
                <a:sym typeface="Gill Sans"/>
              </a:defRPr>
            </a:lvl3pPr>
            <a:lvl4pPr marL="0" lvl="3" indent="0" algn="r">
              <a:spcBef>
                <a:spcPts val="0"/>
              </a:spcBef>
              <a:buNone/>
              <a:defRPr sz="900">
                <a:solidFill>
                  <a:srgbClr val="2D58AC"/>
                </a:solidFill>
                <a:latin typeface="Gill Sans"/>
                <a:ea typeface="Gill Sans"/>
                <a:cs typeface="Gill Sans"/>
                <a:sym typeface="Gill Sans"/>
              </a:defRPr>
            </a:lvl4pPr>
            <a:lvl5pPr marL="0" lvl="4" indent="0" algn="r">
              <a:spcBef>
                <a:spcPts val="0"/>
              </a:spcBef>
              <a:buNone/>
              <a:defRPr sz="900">
                <a:solidFill>
                  <a:srgbClr val="2D58AC"/>
                </a:solidFill>
                <a:latin typeface="Gill Sans"/>
                <a:ea typeface="Gill Sans"/>
                <a:cs typeface="Gill Sans"/>
                <a:sym typeface="Gill Sans"/>
              </a:defRPr>
            </a:lvl5pPr>
            <a:lvl6pPr marL="0" lvl="5" indent="0" algn="r">
              <a:spcBef>
                <a:spcPts val="0"/>
              </a:spcBef>
              <a:buNone/>
              <a:defRPr sz="900">
                <a:solidFill>
                  <a:srgbClr val="2D58AC"/>
                </a:solidFill>
                <a:latin typeface="Gill Sans"/>
                <a:ea typeface="Gill Sans"/>
                <a:cs typeface="Gill Sans"/>
                <a:sym typeface="Gill Sans"/>
              </a:defRPr>
            </a:lvl6pPr>
            <a:lvl7pPr marL="0" lvl="6" indent="0" algn="r">
              <a:spcBef>
                <a:spcPts val="0"/>
              </a:spcBef>
              <a:buNone/>
              <a:defRPr sz="900">
                <a:solidFill>
                  <a:srgbClr val="2D58AC"/>
                </a:solidFill>
                <a:latin typeface="Gill Sans"/>
                <a:ea typeface="Gill Sans"/>
                <a:cs typeface="Gill Sans"/>
                <a:sym typeface="Gill Sans"/>
              </a:defRPr>
            </a:lvl7pPr>
            <a:lvl8pPr marL="0" lvl="7" indent="0" algn="r">
              <a:spcBef>
                <a:spcPts val="0"/>
              </a:spcBef>
              <a:buNone/>
              <a:defRPr sz="900">
                <a:solidFill>
                  <a:srgbClr val="2D58AC"/>
                </a:solidFill>
                <a:latin typeface="Gill Sans"/>
                <a:ea typeface="Gill Sans"/>
                <a:cs typeface="Gill Sans"/>
                <a:sym typeface="Gill Sans"/>
              </a:defRPr>
            </a:lvl8pPr>
            <a:lvl9pPr marL="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27"/>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Gill Sans"/>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7"/>
          <p:cNvSpPr>
            <a:spLocks noGrp="1"/>
          </p:cNvSpPr>
          <p:nvPr>
            <p:ph type="pic" idx="2"/>
          </p:nvPr>
        </p:nvSpPr>
        <p:spPr>
          <a:xfrm>
            <a:off x="447817" y="599725"/>
            <a:ext cx="11290859" cy="3557252"/>
          </a:xfrm>
          <a:prstGeom prst="rect">
            <a:avLst/>
          </a:prstGeom>
          <a:noFill/>
          <a:ln>
            <a:noFill/>
          </a:ln>
        </p:spPr>
        <p:txBody>
          <a:bodyPr spcFirstLastPara="1" wrap="square" lIns="91425" tIns="45700" rIns="91425" bIns="45700" anchor="t" anchorCtr="0">
            <a:normAutofit/>
          </a:bodyPr>
          <a:lstStyle>
            <a:lvl1pPr marR="0" lvl="0" algn="ctr" rtl="0">
              <a:spcBef>
                <a:spcPts val="32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1pPr>
            <a:lvl2pPr marR="0" lvl="1"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2pPr>
            <a:lvl3pPr marR="0" lvl="2"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3pPr>
            <a:lvl4pPr marR="0" lvl="3"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4pPr>
            <a:lvl5pPr marR="0" lvl="4"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9pPr>
          </a:lstStyle>
          <a:p>
            <a:endParaRPr/>
          </a:p>
        </p:txBody>
      </p:sp>
      <p:sp>
        <p:nvSpPr>
          <p:cNvPr id="78" name="Google Shape;78;p127"/>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rm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9" name="Google Shape;79;p127"/>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7"/>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7"/>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8"/>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18"/>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rmAutofit/>
          </a:bodyPr>
          <a:lstStyle>
            <a:lvl1pPr marL="457200" marR="0" lvl="0" indent="-333756" algn="l" rtl="0">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22072" algn="l" rtl="0">
              <a:spcBef>
                <a:spcPts val="600"/>
              </a:spcBef>
              <a:spcAft>
                <a:spcPts val="0"/>
              </a:spcAft>
              <a:buClr>
                <a:schemeClr val="accent2"/>
              </a:buClr>
              <a:buSzPts val="1472"/>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10388" algn="l" rtl="0">
              <a:spcBef>
                <a:spcPts val="600"/>
              </a:spcBef>
              <a:spcAft>
                <a:spcPts val="0"/>
              </a:spcAft>
              <a:buClr>
                <a:schemeClr val="accent2"/>
              </a:buClr>
              <a:buSzPts val="1288"/>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12" name="Google Shape;12;p11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1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1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9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9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9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9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9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9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9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18"/>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18"/>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18"/>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102" name="Google Shape;102;p1" descr="Digital Connections"/>
          <p:cNvPicPr preferRelativeResize="0"/>
          <p:nvPr/>
        </p:nvPicPr>
        <p:blipFill rotWithShape="1">
          <a:blip r:embed="rId3">
            <a:alphaModFix/>
          </a:blip>
          <a:srcRect l="13265" t="9090" r="3502"/>
          <a:stretch/>
        </p:blipFill>
        <p:spPr>
          <a:xfrm>
            <a:off x="-2500" y="0"/>
            <a:ext cx="12191980" cy="6857990"/>
          </a:xfrm>
          <a:prstGeom prst="rect">
            <a:avLst/>
          </a:prstGeom>
          <a:noFill/>
          <a:ln>
            <a:noFill/>
          </a:ln>
        </p:spPr>
      </p:pic>
      <p:grpSp>
        <p:nvGrpSpPr>
          <p:cNvPr id="103" name="Google Shape;103;p1"/>
          <p:cNvGrpSpPr/>
          <p:nvPr/>
        </p:nvGrpSpPr>
        <p:grpSpPr>
          <a:xfrm>
            <a:off x="446534" y="453643"/>
            <a:ext cx="11298933" cy="98554"/>
            <a:chOff x="446534" y="453643"/>
            <a:chExt cx="11298933" cy="98554"/>
          </a:xfrm>
        </p:grpSpPr>
        <p:sp>
          <p:nvSpPr>
            <p:cNvPr id="104" name="Google Shape;104;p1"/>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
          <p:cNvSpPr/>
          <p:nvPr/>
        </p:nvSpPr>
        <p:spPr>
          <a:xfrm>
            <a:off x="448732" y="4428067"/>
            <a:ext cx="11260667" cy="1962497"/>
          </a:xfrm>
          <a:prstGeom prst="rect">
            <a:avLst/>
          </a:prstGeom>
          <a:solidFill>
            <a:schemeClr val="accent1">
              <a:alpha val="96862"/>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txBox="1">
            <a:spLocks noGrp="1"/>
          </p:cNvSpPr>
          <p:nvPr>
            <p:ph type="subTitle" idx="1"/>
          </p:nvPr>
        </p:nvSpPr>
        <p:spPr>
          <a:xfrm>
            <a:off x="582292" y="5838677"/>
            <a:ext cx="10993546" cy="4848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72"/>
              <a:buNone/>
            </a:pPr>
            <a:r>
              <a:rPr lang="en-US">
                <a:solidFill>
                  <a:srgbClr val="7CEBFF"/>
                </a:solidFill>
              </a:rPr>
              <a:t>CHAPTER – 2</a:t>
            </a:r>
            <a:endParaRPr/>
          </a:p>
        </p:txBody>
      </p:sp>
      <p:pic>
        <p:nvPicPr>
          <p:cNvPr id="109" name="Google Shape;109;p1"/>
          <p:cNvPicPr preferRelativeResize="0"/>
          <p:nvPr/>
        </p:nvPicPr>
        <p:blipFill rotWithShape="1">
          <a:blip r:embed="rId4">
            <a:alphaModFix/>
          </a:blip>
          <a:srcRect/>
          <a:stretch/>
        </p:blipFill>
        <p:spPr>
          <a:xfrm>
            <a:off x="-103268" y="4510249"/>
            <a:ext cx="2733452" cy="13667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0"/>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sz="3300">
              <a:solidFill>
                <a:srgbClr val="FFFEFF"/>
              </a:solidFill>
            </a:endParaRPr>
          </a:p>
        </p:txBody>
      </p:sp>
      <p:sp>
        <p:nvSpPr>
          <p:cNvPr id="179" name="Google Shape;179;p10"/>
          <p:cNvSpPr txBox="1">
            <a:spLocks noGrp="1"/>
          </p:cNvSpPr>
          <p:nvPr>
            <p:ph type="body" idx="1"/>
          </p:nvPr>
        </p:nvSpPr>
        <p:spPr>
          <a:xfrm>
            <a:off x="509272" y="1962366"/>
            <a:ext cx="11029615" cy="1621662"/>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1610"/>
              <a:buNone/>
            </a:pPr>
            <a:r>
              <a:rPr lang="en-US" sz="1750">
                <a:solidFill>
                  <a:srgbClr val="002060"/>
                </a:solidFill>
              </a:rPr>
              <a:t>Use int() to convert var2 (a Bolean variable) to an integer data type. Store the output as var3. Use the following code to create a Bolean variable var2:</a:t>
            </a:r>
            <a:endParaRPr/>
          </a:p>
          <a:p>
            <a:pPr marL="0" lvl="0" indent="0" algn="l" rtl="0">
              <a:lnSpc>
                <a:spcPct val="80000"/>
              </a:lnSpc>
              <a:spcBef>
                <a:spcPts val="950"/>
              </a:spcBef>
              <a:spcAft>
                <a:spcPts val="0"/>
              </a:spcAft>
              <a:buSzPts val="1610"/>
              <a:buNone/>
            </a:pPr>
            <a:endParaRPr sz="1750">
              <a:solidFill>
                <a:srgbClr val="002060"/>
              </a:solidFill>
            </a:endParaRPr>
          </a:p>
          <a:p>
            <a:pPr marL="0" lvl="0" indent="0" algn="l" rtl="0">
              <a:lnSpc>
                <a:spcPct val="80000"/>
              </a:lnSpc>
              <a:spcBef>
                <a:spcPts val="950"/>
              </a:spcBef>
              <a:spcAft>
                <a:spcPts val="0"/>
              </a:spcAft>
              <a:buSzPts val="1610"/>
              <a:buNone/>
            </a:pPr>
            <a:r>
              <a:rPr lang="en-US" sz="1750">
                <a:solidFill>
                  <a:srgbClr val="7F7F7F"/>
                </a:solidFill>
              </a:rPr>
              <a:t>#create a Bolean variable var2</a:t>
            </a:r>
            <a:endParaRPr/>
          </a:p>
          <a:p>
            <a:pPr marL="0" lvl="0" indent="0" algn="l" rtl="0">
              <a:lnSpc>
                <a:spcPct val="80000"/>
              </a:lnSpc>
              <a:spcBef>
                <a:spcPts val="950"/>
              </a:spcBef>
              <a:spcAft>
                <a:spcPts val="0"/>
              </a:spcAft>
              <a:buSzPts val="1610"/>
              <a:buNone/>
            </a:pPr>
            <a:r>
              <a:rPr lang="en-US" sz="1750">
                <a:solidFill>
                  <a:srgbClr val="7F7F7F"/>
                </a:solidFill>
              </a:rPr>
              <a:t>var2=True</a:t>
            </a:r>
            <a:endParaRPr sz="1750">
              <a:solidFill>
                <a:srgbClr val="7F7F7F"/>
              </a:solidFill>
            </a:endParaRPr>
          </a:p>
        </p:txBody>
      </p:sp>
      <p:pic>
        <p:nvPicPr>
          <p:cNvPr id="180" name="Google Shape;180;p10"/>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99"/>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STATISTICS – STANDARD DEVIATION</a:t>
            </a:r>
            <a:endParaRPr sz="4000"/>
          </a:p>
        </p:txBody>
      </p:sp>
      <p:sp>
        <p:nvSpPr>
          <p:cNvPr id="921" name="Google Shape;921;p99"/>
          <p:cNvSpPr txBox="1">
            <a:spLocks noGrp="1"/>
          </p:cNvSpPr>
          <p:nvPr>
            <p:ph type="body" idx="1"/>
          </p:nvPr>
        </p:nvSpPr>
        <p:spPr>
          <a:xfrm>
            <a:off x="581193" y="1818695"/>
            <a:ext cx="11029615" cy="4376622"/>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2300"/>
              <a:buNone/>
            </a:pPr>
            <a:r>
              <a:rPr lang="en-US" sz="2500">
                <a:solidFill>
                  <a:srgbClr val="002060"/>
                </a:solidFill>
              </a:rPr>
              <a:t>Standard deviation is a measure of the amount of variation or dispersion of a set of values. </a:t>
            </a:r>
            <a:endParaRPr sz="2500">
              <a:solidFill>
                <a:srgbClr val="002060"/>
              </a:solidFill>
            </a:endParaRPr>
          </a:p>
          <a:p>
            <a:pPr marL="0" lvl="0" indent="0" algn="just" rtl="0">
              <a:spcBef>
                <a:spcPts val="1100"/>
              </a:spcBef>
              <a:spcAft>
                <a:spcPts val="0"/>
              </a:spcAft>
              <a:buSzPts val="2300"/>
              <a:buNone/>
            </a:pPr>
            <a:endParaRPr sz="2500">
              <a:solidFill>
                <a:srgbClr val="002060"/>
              </a:solidFill>
            </a:endParaRPr>
          </a:p>
          <a:p>
            <a:pPr marL="0" lvl="0" indent="0" algn="just" rtl="0">
              <a:spcBef>
                <a:spcPts val="1100"/>
              </a:spcBef>
              <a:spcAft>
                <a:spcPts val="0"/>
              </a:spcAft>
              <a:buSzPts val="2300"/>
              <a:buNone/>
            </a:pPr>
            <a:r>
              <a:rPr lang="en-US" sz="2500">
                <a:solidFill>
                  <a:srgbClr val="002060"/>
                </a:solidFill>
              </a:rPr>
              <a:t>Let’s try the standard deviation function:</a:t>
            </a:r>
            <a:endParaRPr/>
          </a:p>
          <a:p>
            <a:pPr marL="0" lvl="0" indent="0" algn="just" rtl="0">
              <a:spcBef>
                <a:spcPts val="1100"/>
              </a:spcBef>
              <a:spcAft>
                <a:spcPts val="0"/>
              </a:spcAft>
              <a:buSzPts val="2300"/>
              <a:buNone/>
            </a:pPr>
            <a:r>
              <a:rPr lang="en-US" sz="2500">
                <a:solidFill>
                  <a:srgbClr val="002060"/>
                </a:solidFill>
              </a:rPr>
              <a:t>import numpy as np</a:t>
            </a:r>
            <a:endParaRPr/>
          </a:p>
          <a:p>
            <a:pPr marL="0" lvl="0" indent="0" algn="just" rtl="0">
              <a:spcBef>
                <a:spcPts val="1100"/>
              </a:spcBef>
              <a:spcAft>
                <a:spcPts val="0"/>
              </a:spcAft>
              <a:buSzPts val="2300"/>
              <a:buNone/>
            </a:pPr>
            <a:r>
              <a:rPr lang="en-US" sz="2500">
                <a:solidFill>
                  <a:srgbClr val="002060"/>
                </a:solidFill>
              </a:rPr>
              <a:t>x = [1, 4, 8, 10, 12]</a:t>
            </a:r>
            <a:endParaRPr/>
          </a:p>
          <a:p>
            <a:pPr marL="0" lvl="0" indent="0" algn="just" rtl="0">
              <a:spcBef>
                <a:spcPts val="1100"/>
              </a:spcBef>
              <a:spcAft>
                <a:spcPts val="0"/>
              </a:spcAft>
              <a:buSzPts val="2300"/>
              <a:buNone/>
            </a:pPr>
            <a:r>
              <a:rPr lang="en-US" sz="2500">
                <a:solidFill>
                  <a:srgbClr val="002060"/>
                </a:solidFill>
              </a:rPr>
              <a:t>np.std(x)</a:t>
            </a:r>
            <a:endParaRPr/>
          </a:p>
          <a:p>
            <a:pPr marL="0" lvl="0" indent="0" algn="just" rtl="0">
              <a:spcBef>
                <a:spcPts val="1100"/>
              </a:spcBef>
              <a:spcAft>
                <a:spcPts val="0"/>
              </a:spcAft>
              <a:buSzPts val="2300"/>
              <a:buNone/>
            </a:pPr>
            <a:r>
              <a:rPr lang="en-US" sz="2500">
                <a:solidFill>
                  <a:srgbClr val="002060"/>
                </a:solidFill>
              </a:rPr>
              <a:t>Out: </a:t>
            </a:r>
            <a:r>
              <a:rPr lang="en-US" sz="2500">
                <a:solidFill>
                  <a:srgbClr val="C00000"/>
                </a:solidFill>
              </a:rPr>
              <a:t>4</a:t>
            </a:r>
            <a:endParaRPr sz="2500">
              <a:solidFill>
                <a:srgbClr val="C00000"/>
              </a:solidFill>
            </a:endParaRPr>
          </a:p>
        </p:txBody>
      </p:sp>
      <p:pic>
        <p:nvPicPr>
          <p:cNvPr id="922" name="Google Shape;922;p99"/>
          <p:cNvPicPr preferRelativeResize="0"/>
          <p:nvPr/>
        </p:nvPicPr>
        <p:blipFill rotWithShape="1">
          <a:blip r:embed="rId3">
            <a:alphaModFix/>
          </a:blip>
          <a:srcRect/>
          <a:stretch/>
        </p:blipFill>
        <p:spPr>
          <a:xfrm>
            <a:off x="11199684" y="82193"/>
            <a:ext cx="760601" cy="380301"/>
          </a:xfrm>
          <a:prstGeom prst="rect">
            <a:avLst/>
          </a:prstGeom>
          <a:noFill/>
          <a:ln>
            <a:noFill/>
          </a:ln>
        </p:spPr>
      </p:pic>
      <p:pic>
        <p:nvPicPr>
          <p:cNvPr id="923" name="Google Shape;923;p99"/>
          <p:cNvPicPr preferRelativeResize="0"/>
          <p:nvPr/>
        </p:nvPicPr>
        <p:blipFill rotWithShape="1">
          <a:blip r:embed="rId4">
            <a:alphaModFix/>
          </a:blip>
          <a:srcRect/>
          <a:stretch/>
        </p:blipFill>
        <p:spPr>
          <a:xfrm>
            <a:off x="6926648" y="3822414"/>
            <a:ext cx="4684160" cy="2342080"/>
          </a:xfrm>
          <a:prstGeom prst="rect">
            <a:avLst/>
          </a:prstGeom>
          <a:noFill/>
          <a:ln>
            <a:noFill/>
          </a:ln>
        </p:spPr>
      </p:pic>
    </p:spTree>
  </p:cSld>
  <p:clrMapOvr>
    <a:masterClrMapping/>
  </p:clrMapOvr>
  <p:transition spd="slow">
    <p:push/>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100"/>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930" name="Google Shape;930;p100"/>
          <p:cNvSpPr txBox="1">
            <a:spLocks noGrp="1"/>
          </p:cNvSpPr>
          <p:nvPr>
            <p:ph type="body" idx="1"/>
          </p:nvPr>
        </p:nvSpPr>
        <p:spPr>
          <a:xfrm>
            <a:off x="581193" y="1931711"/>
            <a:ext cx="11029615" cy="924505"/>
          </a:xfrm>
          <a:prstGeom prst="rect">
            <a:avLst/>
          </a:prstGeom>
          <a:noFill/>
          <a:ln>
            <a:noFill/>
          </a:ln>
        </p:spPr>
        <p:txBody>
          <a:bodyPr spcFirstLastPara="1" wrap="square" lIns="91425" tIns="45700" rIns="91425" bIns="45700" anchor="ctr" anchorCtr="0">
            <a:normAutofit fontScale="92500"/>
          </a:bodyPr>
          <a:lstStyle/>
          <a:p>
            <a:pPr marL="0" lvl="0" indent="0" algn="just" rtl="0">
              <a:lnSpc>
                <a:spcPct val="90000"/>
              </a:lnSpc>
              <a:spcBef>
                <a:spcPts val="0"/>
              </a:spcBef>
              <a:spcAft>
                <a:spcPts val="0"/>
              </a:spcAft>
              <a:buSzPts val="2127"/>
              <a:buNone/>
            </a:pPr>
            <a:r>
              <a:rPr lang="en-US" sz="2312">
                <a:solidFill>
                  <a:srgbClr val="002060"/>
                </a:solidFill>
              </a:rPr>
              <a:t>Use np.std() on the first column (height) of np_baseball_conversion to calculate standard deviation. </a:t>
            </a:r>
            <a:endParaRPr/>
          </a:p>
          <a:p>
            <a:pPr marL="0" lvl="0" indent="0" algn="just" rtl="0">
              <a:lnSpc>
                <a:spcPct val="90000"/>
              </a:lnSpc>
              <a:spcBef>
                <a:spcPts val="1062"/>
              </a:spcBef>
              <a:spcAft>
                <a:spcPts val="0"/>
              </a:spcAft>
              <a:buSzPts val="2127"/>
              <a:buNone/>
            </a:pPr>
            <a:r>
              <a:rPr lang="en-US" sz="2312">
                <a:solidFill>
                  <a:srgbClr val="002060"/>
                </a:solidFill>
              </a:rPr>
              <a:t>Print out standard deviation using print()</a:t>
            </a:r>
            <a:endParaRPr sz="2312">
              <a:solidFill>
                <a:srgbClr val="002060"/>
              </a:solidFill>
            </a:endParaRPr>
          </a:p>
        </p:txBody>
      </p:sp>
      <p:pic>
        <p:nvPicPr>
          <p:cNvPr id="931" name="Google Shape;931;p100"/>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101"/>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938" name="Google Shape;938;p101"/>
          <p:cNvSpPr txBox="1">
            <a:spLocks noGrp="1"/>
          </p:cNvSpPr>
          <p:nvPr>
            <p:ph type="body" idx="1"/>
          </p:nvPr>
        </p:nvSpPr>
        <p:spPr>
          <a:xfrm>
            <a:off x="509272" y="1962367"/>
            <a:ext cx="11029615" cy="259936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2127"/>
              <a:buNone/>
            </a:pPr>
            <a:r>
              <a:rPr lang="en-US" sz="2312">
                <a:solidFill>
                  <a:srgbClr val="7F7F7F"/>
                </a:solidFill>
              </a:rPr>
              <a:t># np_baseball is available</a:t>
            </a:r>
            <a:endParaRPr/>
          </a:p>
          <a:p>
            <a:pPr marL="0" lvl="0" indent="0" algn="l" rtl="0">
              <a:lnSpc>
                <a:spcPct val="80000"/>
              </a:lnSpc>
              <a:spcBef>
                <a:spcPts val="1062"/>
              </a:spcBef>
              <a:spcAft>
                <a:spcPts val="0"/>
              </a:spcAft>
              <a:buSzPts val="2127"/>
              <a:buNone/>
            </a:pPr>
            <a:r>
              <a:rPr lang="en-US" sz="2312">
                <a:solidFill>
                  <a:srgbClr val="7F7F7F"/>
                </a:solidFill>
              </a:rPr>
              <a:t>#Import numpy</a:t>
            </a:r>
            <a:endParaRPr sz="2312">
              <a:solidFill>
                <a:srgbClr val="7F7F7F"/>
              </a:solidFill>
            </a:endParaRPr>
          </a:p>
          <a:p>
            <a:pPr marL="0" lvl="0" indent="0" algn="l" rtl="0">
              <a:lnSpc>
                <a:spcPct val="80000"/>
              </a:lnSpc>
              <a:spcBef>
                <a:spcPts val="1062"/>
              </a:spcBef>
              <a:spcAft>
                <a:spcPts val="0"/>
              </a:spcAft>
              <a:buSzPts val="2127"/>
              <a:buNone/>
            </a:pPr>
            <a:r>
              <a:rPr lang="en-US" sz="2312">
                <a:solidFill>
                  <a:srgbClr val="FF0000"/>
                </a:solidFill>
              </a:rPr>
              <a:t>import numpy as np</a:t>
            </a:r>
            <a:endParaRPr/>
          </a:p>
          <a:p>
            <a:pPr marL="0" lvl="0" indent="0" algn="l" rtl="0">
              <a:lnSpc>
                <a:spcPct val="80000"/>
              </a:lnSpc>
              <a:spcBef>
                <a:spcPts val="1062"/>
              </a:spcBef>
              <a:spcAft>
                <a:spcPts val="0"/>
              </a:spcAft>
              <a:buSzPts val="2127"/>
              <a:buNone/>
            </a:pPr>
            <a:r>
              <a:rPr lang="en-US" sz="2312">
                <a:solidFill>
                  <a:srgbClr val="7F7F7F"/>
                </a:solidFill>
              </a:rPr>
              <a:t># Print out the standard deviation on height. Replace 'None’</a:t>
            </a:r>
            <a:endParaRPr/>
          </a:p>
          <a:p>
            <a:pPr marL="0" lvl="0" indent="0" algn="l" rtl="0">
              <a:lnSpc>
                <a:spcPct val="80000"/>
              </a:lnSpc>
              <a:spcBef>
                <a:spcPts val="1062"/>
              </a:spcBef>
              <a:spcAft>
                <a:spcPts val="0"/>
              </a:spcAft>
              <a:buSzPts val="2127"/>
              <a:buNone/>
            </a:pPr>
            <a:r>
              <a:rPr lang="en-US" sz="2312">
                <a:solidFill>
                  <a:srgbClr val="FF0000"/>
                </a:solidFill>
              </a:rPr>
              <a:t>stddev = np.std(np_baseball[:,0])</a:t>
            </a:r>
            <a:endParaRPr/>
          </a:p>
          <a:p>
            <a:pPr marL="0" lvl="0" indent="0" algn="l" rtl="0">
              <a:lnSpc>
                <a:spcPct val="80000"/>
              </a:lnSpc>
              <a:spcBef>
                <a:spcPts val="1062"/>
              </a:spcBef>
              <a:spcAft>
                <a:spcPts val="0"/>
              </a:spcAft>
              <a:buSzPts val="2127"/>
              <a:buNone/>
            </a:pPr>
            <a:r>
              <a:rPr lang="en-US" sz="2312">
                <a:solidFill>
                  <a:srgbClr val="FF0000"/>
                </a:solidFill>
              </a:rPr>
              <a:t>print(stddev)</a:t>
            </a:r>
            <a:endParaRPr sz="2312">
              <a:solidFill>
                <a:srgbClr val="FF0000"/>
              </a:solidFill>
            </a:endParaRPr>
          </a:p>
        </p:txBody>
      </p:sp>
      <p:pic>
        <p:nvPicPr>
          <p:cNvPr id="939" name="Google Shape;939;p101"/>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102"/>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STATISTICS – CORRELATION </a:t>
            </a:r>
            <a:endParaRPr sz="4000"/>
          </a:p>
        </p:txBody>
      </p:sp>
      <p:sp>
        <p:nvSpPr>
          <p:cNvPr id="946" name="Google Shape;946;p102"/>
          <p:cNvSpPr txBox="1">
            <a:spLocks noGrp="1"/>
          </p:cNvSpPr>
          <p:nvPr>
            <p:ph type="body" idx="1"/>
          </p:nvPr>
        </p:nvSpPr>
        <p:spPr>
          <a:xfrm>
            <a:off x="581193" y="1818695"/>
            <a:ext cx="11029615" cy="4376622"/>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2127"/>
              <a:buNone/>
            </a:pPr>
            <a:r>
              <a:rPr lang="en-US" sz="2312">
                <a:solidFill>
                  <a:srgbClr val="002060"/>
                </a:solidFill>
              </a:rPr>
              <a:t>Correlation is a statistical technique that can show whether and how strongly pairs of variables are related. </a:t>
            </a:r>
            <a:endParaRPr sz="2312">
              <a:solidFill>
                <a:srgbClr val="002060"/>
              </a:solidFill>
            </a:endParaRPr>
          </a:p>
          <a:p>
            <a:pPr marL="0" lvl="0" indent="0" algn="just" rtl="0">
              <a:lnSpc>
                <a:spcPct val="80000"/>
              </a:lnSpc>
              <a:spcBef>
                <a:spcPts val="1062"/>
              </a:spcBef>
              <a:spcAft>
                <a:spcPts val="0"/>
              </a:spcAft>
              <a:buSzPts val="2127"/>
              <a:buNone/>
            </a:pPr>
            <a:r>
              <a:rPr lang="en-US" sz="2312">
                <a:solidFill>
                  <a:srgbClr val="002060"/>
                </a:solidFill>
              </a:rPr>
              <a:t>For example, height and weight are related; taller people tend to be heavier than shorter people.</a:t>
            </a:r>
            <a:endParaRPr sz="2312">
              <a:solidFill>
                <a:srgbClr val="002060"/>
              </a:solidFill>
            </a:endParaRPr>
          </a:p>
          <a:p>
            <a:pPr marL="0" lvl="0" indent="0" algn="just" rtl="0">
              <a:lnSpc>
                <a:spcPct val="80000"/>
              </a:lnSpc>
              <a:spcBef>
                <a:spcPts val="1062"/>
              </a:spcBef>
              <a:spcAft>
                <a:spcPts val="0"/>
              </a:spcAft>
              <a:buSzPts val="2127"/>
              <a:buNone/>
            </a:pPr>
            <a:endParaRPr sz="2312">
              <a:solidFill>
                <a:srgbClr val="002060"/>
              </a:solidFill>
            </a:endParaRPr>
          </a:p>
          <a:p>
            <a:pPr marL="0" lvl="0" indent="0" algn="just" rtl="0">
              <a:lnSpc>
                <a:spcPct val="80000"/>
              </a:lnSpc>
              <a:spcBef>
                <a:spcPts val="1062"/>
              </a:spcBef>
              <a:spcAft>
                <a:spcPts val="0"/>
              </a:spcAft>
              <a:buSzPts val="2127"/>
              <a:buNone/>
            </a:pPr>
            <a:r>
              <a:rPr lang="en-US" sz="2312">
                <a:solidFill>
                  <a:srgbClr val="002060"/>
                </a:solidFill>
              </a:rPr>
              <a:t>Let’s try the correlation function:</a:t>
            </a:r>
            <a:endParaRPr/>
          </a:p>
          <a:p>
            <a:pPr marL="0" lvl="0" indent="0" algn="just" rtl="0">
              <a:lnSpc>
                <a:spcPct val="80000"/>
              </a:lnSpc>
              <a:spcBef>
                <a:spcPts val="1062"/>
              </a:spcBef>
              <a:spcAft>
                <a:spcPts val="0"/>
              </a:spcAft>
              <a:buSzPts val="2127"/>
              <a:buNone/>
            </a:pPr>
            <a:r>
              <a:rPr lang="en-US" sz="2312">
                <a:solidFill>
                  <a:srgbClr val="002060"/>
                </a:solidFill>
              </a:rPr>
              <a:t>import numpy as np</a:t>
            </a:r>
            <a:endParaRPr/>
          </a:p>
          <a:p>
            <a:pPr marL="0" lvl="0" indent="0" algn="just" rtl="0">
              <a:lnSpc>
                <a:spcPct val="80000"/>
              </a:lnSpc>
              <a:spcBef>
                <a:spcPts val="1062"/>
              </a:spcBef>
              <a:spcAft>
                <a:spcPts val="0"/>
              </a:spcAft>
              <a:buSzPts val="2127"/>
              <a:buNone/>
            </a:pPr>
            <a:r>
              <a:rPr lang="en-US" sz="2312">
                <a:solidFill>
                  <a:srgbClr val="002060"/>
                </a:solidFill>
              </a:rPr>
              <a:t>x = [1, 4, 8, 10, 12]</a:t>
            </a:r>
            <a:endParaRPr/>
          </a:p>
          <a:p>
            <a:pPr marL="0" lvl="0" indent="0" algn="just" rtl="0">
              <a:lnSpc>
                <a:spcPct val="80000"/>
              </a:lnSpc>
              <a:spcBef>
                <a:spcPts val="1062"/>
              </a:spcBef>
              <a:spcAft>
                <a:spcPts val="0"/>
              </a:spcAft>
              <a:buSzPts val="2127"/>
              <a:buNone/>
            </a:pPr>
            <a:r>
              <a:rPr lang="en-US" sz="2312">
                <a:solidFill>
                  <a:srgbClr val="002060"/>
                </a:solidFill>
              </a:rPr>
              <a:t>y = [3, 5, 2, 15, 20]</a:t>
            </a:r>
            <a:endParaRPr sz="2312">
              <a:solidFill>
                <a:srgbClr val="002060"/>
              </a:solidFill>
            </a:endParaRPr>
          </a:p>
          <a:p>
            <a:pPr marL="0" lvl="0" indent="0" algn="just" rtl="0">
              <a:lnSpc>
                <a:spcPct val="80000"/>
              </a:lnSpc>
              <a:spcBef>
                <a:spcPts val="1062"/>
              </a:spcBef>
              <a:spcAft>
                <a:spcPts val="0"/>
              </a:spcAft>
              <a:buSzPts val="2127"/>
              <a:buNone/>
            </a:pPr>
            <a:r>
              <a:rPr lang="en-US" sz="2312">
                <a:solidFill>
                  <a:srgbClr val="002060"/>
                </a:solidFill>
              </a:rPr>
              <a:t>np.corrcoef(x,y)</a:t>
            </a:r>
            <a:endParaRPr/>
          </a:p>
          <a:p>
            <a:pPr marL="0" lvl="0" indent="0" algn="just" rtl="0">
              <a:lnSpc>
                <a:spcPct val="80000"/>
              </a:lnSpc>
              <a:spcBef>
                <a:spcPts val="1062"/>
              </a:spcBef>
              <a:spcAft>
                <a:spcPts val="0"/>
              </a:spcAft>
              <a:buSzPts val="2127"/>
              <a:buNone/>
            </a:pPr>
            <a:r>
              <a:rPr lang="en-US" sz="2312">
                <a:solidFill>
                  <a:srgbClr val="002060"/>
                </a:solidFill>
              </a:rPr>
              <a:t>Out: </a:t>
            </a:r>
            <a:r>
              <a:rPr lang="en-US" sz="2312">
                <a:solidFill>
                  <a:srgbClr val="C00000"/>
                </a:solidFill>
              </a:rPr>
              <a:t>0.79350562</a:t>
            </a:r>
            <a:endParaRPr/>
          </a:p>
        </p:txBody>
      </p:sp>
      <p:pic>
        <p:nvPicPr>
          <p:cNvPr id="947" name="Google Shape;947;p102"/>
          <p:cNvPicPr preferRelativeResize="0"/>
          <p:nvPr/>
        </p:nvPicPr>
        <p:blipFill rotWithShape="1">
          <a:blip r:embed="rId3">
            <a:alphaModFix/>
          </a:blip>
          <a:srcRect/>
          <a:stretch/>
        </p:blipFill>
        <p:spPr>
          <a:xfrm>
            <a:off x="11199684" y="82193"/>
            <a:ext cx="760601" cy="380301"/>
          </a:xfrm>
          <a:prstGeom prst="rect">
            <a:avLst/>
          </a:prstGeom>
          <a:noFill/>
          <a:ln>
            <a:noFill/>
          </a:ln>
        </p:spPr>
      </p:pic>
      <p:pic>
        <p:nvPicPr>
          <p:cNvPr id="948" name="Google Shape;948;p102" descr="Image result for correlation statistics"/>
          <p:cNvPicPr preferRelativeResize="0"/>
          <p:nvPr/>
        </p:nvPicPr>
        <p:blipFill rotWithShape="1">
          <a:blip r:embed="rId4">
            <a:alphaModFix/>
          </a:blip>
          <a:srcRect/>
          <a:stretch/>
        </p:blipFill>
        <p:spPr>
          <a:xfrm>
            <a:off x="5993258" y="4195066"/>
            <a:ext cx="5457825" cy="2000251"/>
          </a:xfrm>
          <a:prstGeom prst="rect">
            <a:avLst/>
          </a:prstGeom>
          <a:noFill/>
          <a:ln>
            <a:noFill/>
          </a:ln>
        </p:spPr>
      </p:pic>
    </p:spTree>
  </p:cSld>
  <p:clrMapOvr>
    <a:masterClrMapping/>
  </p:clrMapOvr>
  <p:transition spd="slow">
    <p:push/>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103"/>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955" name="Google Shape;955;p103"/>
          <p:cNvSpPr txBox="1">
            <a:spLocks noGrp="1"/>
          </p:cNvSpPr>
          <p:nvPr>
            <p:ph type="body" idx="1"/>
          </p:nvPr>
        </p:nvSpPr>
        <p:spPr>
          <a:xfrm>
            <a:off x="581193" y="1983081"/>
            <a:ext cx="11029615" cy="1109440"/>
          </a:xfrm>
          <a:prstGeom prst="rect">
            <a:avLst/>
          </a:prstGeom>
          <a:noFill/>
          <a:ln>
            <a:noFill/>
          </a:ln>
        </p:spPr>
        <p:txBody>
          <a:bodyPr spcFirstLastPara="1" wrap="square" lIns="91425" tIns="45700" rIns="91425" bIns="45700" anchor="ctr" anchorCtr="0">
            <a:normAutofit lnSpcReduction="10000"/>
          </a:bodyPr>
          <a:lstStyle/>
          <a:p>
            <a:pPr marL="0" lvl="0" indent="0" algn="just" rtl="0">
              <a:lnSpc>
                <a:spcPct val="80000"/>
              </a:lnSpc>
              <a:spcBef>
                <a:spcPts val="0"/>
              </a:spcBef>
              <a:spcAft>
                <a:spcPts val="0"/>
              </a:spcAft>
              <a:buSzPts val="1610"/>
              <a:buNone/>
            </a:pPr>
            <a:r>
              <a:rPr lang="en-US" sz="1750">
                <a:solidFill>
                  <a:srgbClr val="002060"/>
                </a:solidFill>
              </a:rPr>
              <a:t>Do big players tend to be heavier? </a:t>
            </a:r>
            <a:endParaRPr sz="1750">
              <a:solidFill>
                <a:srgbClr val="002060"/>
              </a:solidFill>
            </a:endParaRPr>
          </a:p>
          <a:p>
            <a:pPr marL="0" lvl="0" indent="0" algn="just" rtl="0">
              <a:lnSpc>
                <a:spcPct val="80000"/>
              </a:lnSpc>
              <a:spcBef>
                <a:spcPts val="950"/>
              </a:spcBef>
              <a:spcAft>
                <a:spcPts val="0"/>
              </a:spcAft>
              <a:buSzPts val="1610"/>
              <a:buNone/>
            </a:pPr>
            <a:r>
              <a:rPr lang="en-US" sz="1750">
                <a:solidFill>
                  <a:srgbClr val="002060"/>
                </a:solidFill>
              </a:rPr>
              <a:t>Use np.corrcoef() to find the correlation between the height (first column) and weight (second column) of np_baseball_conversion.</a:t>
            </a:r>
            <a:endParaRPr/>
          </a:p>
          <a:p>
            <a:pPr marL="0" lvl="0" indent="0" algn="just" rtl="0">
              <a:lnSpc>
                <a:spcPct val="80000"/>
              </a:lnSpc>
              <a:spcBef>
                <a:spcPts val="950"/>
              </a:spcBef>
              <a:spcAft>
                <a:spcPts val="0"/>
              </a:spcAft>
              <a:buSzPts val="1610"/>
              <a:buNone/>
            </a:pPr>
            <a:r>
              <a:rPr lang="en-US" sz="1750">
                <a:solidFill>
                  <a:srgbClr val="002060"/>
                </a:solidFill>
              </a:rPr>
              <a:t>Store the Value of the Correlation in corr</a:t>
            </a:r>
            <a:endParaRPr sz="1750">
              <a:solidFill>
                <a:srgbClr val="002060"/>
              </a:solidFill>
            </a:endParaRPr>
          </a:p>
        </p:txBody>
      </p:sp>
      <p:pic>
        <p:nvPicPr>
          <p:cNvPr id="956" name="Google Shape;956;p103"/>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104"/>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963" name="Google Shape;963;p104"/>
          <p:cNvSpPr txBox="1">
            <a:spLocks noGrp="1"/>
          </p:cNvSpPr>
          <p:nvPr>
            <p:ph type="body" idx="1"/>
          </p:nvPr>
        </p:nvSpPr>
        <p:spPr>
          <a:xfrm>
            <a:off x="509272" y="1962366"/>
            <a:ext cx="11029615" cy="276374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127"/>
              <a:buNone/>
            </a:pPr>
            <a:r>
              <a:rPr lang="en-US" sz="2312">
                <a:solidFill>
                  <a:srgbClr val="7F7F7F"/>
                </a:solidFill>
              </a:rPr>
              <a:t># np_baseball is available</a:t>
            </a:r>
            <a:endParaRPr/>
          </a:p>
          <a:p>
            <a:pPr marL="0" lvl="0" indent="0" algn="l" rtl="0">
              <a:lnSpc>
                <a:spcPct val="90000"/>
              </a:lnSpc>
              <a:spcBef>
                <a:spcPts val="1062"/>
              </a:spcBef>
              <a:spcAft>
                <a:spcPts val="0"/>
              </a:spcAft>
              <a:buSzPts val="2127"/>
              <a:buNone/>
            </a:pPr>
            <a:r>
              <a:rPr lang="en-US" sz="2312">
                <a:solidFill>
                  <a:srgbClr val="7F7F7F"/>
                </a:solidFill>
              </a:rPr>
              <a:t>#Import numpy</a:t>
            </a:r>
            <a:endParaRPr sz="2312">
              <a:solidFill>
                <a:srgbClr val="7F7F7F"/>
              </a:solidFill>
            </a:endParaRPr>
          </a:p>
          <a:p>
            <a:pPr marL="0" lvl="0" indent="0" algn="l" rtl="0">
              <a:lnSpc>
                <a:spcPct val="90000"/>
              </a:lnSpc>
              <a:spcBef>
                <a:spcPts val="1062"/>
              </a:spcBef>
              <a:spcAft>
                <a:spcPts val="0"/>
              </a:spcAft>
              <a:buSzPts val="2127"/>
              <a:buNone/>
            </a:pPr>
            <a:r>
              <a:rPr lang="en-US" sz="2312">
                <a:solidFill>
                  <a:srgbClr val="FF0000"/>
                </a:solidFill>
              </a:rPr>
              <a:t>import numpy as np</a:t>
            </a:r>
            <a:endParaRPr/>
          </a:p>
          <a:p>
            <a:pPr marL="0" lvl="0" indent="0" algn="l" rtl="0">
              <a:lnSpc>
                <a:spcPct val="90000"/>
              </a:lnSpc>
              <a:spcBef>
                <a:spcPts val="1062"/>
              </a:spcBef>
              <a:spcAft>
                <a:spcPts val="0"/>
              </a:spcAft>
              <a:buSzPts val="2127"/>
              <a:buNone/>
            </a:pPr>
            <a:r>
              <a:rPr lang="en-US" sz="2312">
                <a:solidFill>
                  <a:srgbClr val="7F7F7F"/>
                </a:solidFill>
              </a:rPr>
              <a:t># Print out correlation between first and second column. Replace 'None’</a:t>
            </a:r>
            <a:endParaRPr/>
          </a:p>
          <a:p>
            <a:pPr marL="0" lvl="0" indent="0" algn="l" rtl="0">
              <a:lnSpc>
                <a:spcPct val="90000"/>
              </a:lnSpc>
              <a:spcBef>
                <a:spcPts val="1062"/>
              </a:spcBef>
              <a:spcAft>
                <a:spcPts val="0"/>
              </a:spcAft>
              <a:buSzPts val="2127"/>
              <a:buNone/>
            </a:pPr>
            <a:r>
              <a:rPr lang="en-US" sz="2312">
                <a:solidFill>
                  <a:srgbClr val="FF0000"/>
                </a:solidFill>
              </a:rPr>
              <a:t>corr = np.corrcoef(np_baseball[:,0],np_baseball[:,1])</a:t>
            </a:r>
            <a:endParaRPr/>
          </a:p>
          <a:p>
            <a:pPr marL="0" lvl="0" indent="0" algn="l" rtl="0">
              <a:lnSpc>
                <a:spcPct val="90000"/>
              </a:lnSpc>
              <a:spcBef>
                <a:spcPts val="1062"/>
              </a:spcBef>
              <a:spcAft>
                <a:spcPts val="0"/>
              </a:spcAft>
              <a:buSzPts val="2127"/>
              <a:buNone/>
            </a:pPr>
            <a:r>
              <a:rPr lang="en-US" sz="2312">
                <a:solidFill>
                  <a:srgbClr val="FF0000"/>
                </a:solidFill>
              </a:rPr>
              <a:t>Print(corr)</a:t>
            </a:r>
            <a:endParaRPr sz="2312">
              <a:solidFill>
                <a:srgbClr val="FF0000"/>
              </a:solidFill>
            </a:endParaRPr>
          </a:p>
        </p:txBody>
      </p:sp>
      <p:pic>
        <p:nvPicPr>
          <p:cNvPr id="964" name="Google Shape;964;p104"/>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105"/>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BLEND IT TOGETHER</a:t>
            </a:r>
            <a:endParaRPr/>
          </a:p>
        </p:txBody>
      </p:sp>
      <p:sp>
        <p:nvSpPr>
          <p:cNvPr id="971" name="Google Shape;971;p105"/>
          <p:cNvSpPr txBox="1">
            <a:spLocks noGrp="1"/>
          </p:cNvSpPr>
          <p:nvPr>
            <p:ph type="body" idx="1"/>
          </p:nvPr>
        </p:nvSpPr>
        <p:spPr>
          <a:xfrm>
            <a:off x="581193" y="1818694"/>
            <a:ext cx="11029615" cy="3112901"/>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SzPts val="2127"/>
              <a:buNone/>
            </a:pPr>
            <a:r>
              <a:rPr lang="en-US" sz="2312">
                <a:solidFill>
                  <a:srgbClr val="002060"/>
                </a:solidFill>
              </a:rPr>
              <a:t>In the last few exercises you've learned everything there is to know about heights and weights of baseball players. Now it's time to dive into another sport: soccer.</a:t>
            </a:r>
            <a:endParaRPr/>
          </a:p>
          <a:p>
            <a:pPr marL="0" lvl="0" indent="0" algn="just" rtl="0">
              <a:lnSpc>
                <a:spcPct val="90000"/>
              </a:lnSpc>
              <a:spcBef>
                <a:spcPts val="1062"/>
              </a:spcBef>
              <a:spcAft>
                <a:spcPts val="0"/>
              </a:spcAft>
              <a:buSzPts val="2127"/>
              <a:buNone/>
            </a:pPr>
            <a:endParaRPr sz="2312">
              <a:solidFill>
                <a:srgbClr val="002060"/>
              </a:solidFill>
            </a:endParaRPr>
          </a:p>
          <a:p>
            <a:pPr marL="0" lvl="0" indent="0" algn="just" rtl="0">
              <a:lnSpc>
                <a:spcPct val="90000"/>
              </a:lnSpc>
              <a:spcBef>
                <a:spcPts val="1062"/>
              </a:spcBef>
              <a:spcAft>
                <a:spcPts val="0"/>
              </a:spcAft>
              <a:buSzPts val="2127"/>
              <a:buNone/>
            </a:pPr>
            <a:r>
              <a:rPr lang="en-US" sz="2312">
                <a:solidFill>
                  <a:srgbClr val="002060"/>
                </a:solidFill>
              </a:rPr>
              <a:t>You've contacted FIFA for some data and they handed you two lists. The lists are the following:</a:t>
            </a:r>
            <a:endParaRPr/>
          </a:p>
          <a:p>
            <a:pPr marL="0" lvl="0" indent="0" algn="just" rtl="0">
              <a:lnSpc>
                <a:spcPct val="90000"/>
              </a:lnSpc>
              <a:spcBef>
                <a:spcPts val="1062"/>
              </a:spcBef>
              <a:spcAft>
                <a:spcPts val="0"/>
              </a:spcAft>
              <a:buSzPts val="2127"/>
              <a:buNone/>
            </a:pPr>
            <a:r>
              <a:rPr lang="en-US" sz="2312">
                <a:solidFill>
                  <a:srgbClr val="002060"/>
                </a:solidFill>
              </a:rPr>
              <a:t>positions = ['GK', 'M', 'A', 'D', ...]</a:t>
            </a:r>
            <a:endParaRPr/>
          </a:p>
          <a:p>
            <a:pPr marL="0" lvl="0" indent="0" algn="just" rtl="0">
              <a:lnSpc>
                <a:spcPct val="90000"/>
              </a:lnSpc>
              <a:spcBef>
                <a:spcPts val="1062"/>
              </a:spcBef>
              <a:spcAft>
                <a:spcPts val="0"/>
              </a:spcAft>
              <a:buSzPts val="2127"/>
              <a:buNone/>
            </a:pPr>
            <a:r>
              <a:rPr lang="en-US" sz="2312">
                <a:solidFill>
                  <a:srgbClr val="002060"/>
                </a:solidFill>
              </a:rPr>
              <a:t>heights = [191, 184, 185, 180, ...]</a:t>
            </a:r>
            <a:endParaRPr/>
          </a:p>
        </p:txBody>
      </p:sp>
      <p:pic>
        <p:nvPicPr>
          <p:cNvPr id="972" name="Google Shape;972;p105"/>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106"/>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BLEND IT TOGETHER – TASK BACKGROUND</a:t>
            </a:r>
            <a:endParaRPr sz="4000"/>
          </a:p>
        </p:txBody>
      </p:sp>
      <p:sp>
        <p:nvSpPr>
          <p:cNvPr id="979" name="Google Shape;979;p106"/>
          <p:cNvSpPr txBox="1">
            <a:spLocks noGrp="1"/>
          </p:cNvSpPr>
          <p:nvPr>
            <p:ph type="body" idx="1"/>
          </p:nvPr>
        </p:nvSpPr>
        <p:spPr>
          <a:xfrm>
            <a:off x="581193" y="1818694"/>
            <a:ext cx="11029615" cy="4273881"/>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2300"/>
              <a:buNone/>
            </a:pPr>
            <a:r>
              <a:rPr lang="en-US" sz="2500">
                <a:solidFill>
                  <a:srgbClr val="002060"/>
                </a:solidFill>
              </a:rPr>
              <a:t>Each element in the lists corresponds to a player. The first list, positions, contains strings representing each player's position. The possible positions are: 'GK' (goalkeeper), 'M' (midfield), 'A' (attack) and 'D' (defense). The second list, heights, contains integers representing the height of the player in cm. The first player in the lists is a goalkeeper and is pretty tall (191 cm).</a:t>
            </a:r>
            <a:endParaRPr/>
          </a:p>
          <a:p>
            <a:pPr marL="0" lvl="0" indent="0" algn="just" rtl="0">
              <a:spcBef>
                <a:spcPts val="1100"/>
              </a:spcBef>
              <a:spcAft>
                <a:spcPts val="0"/>
              </a:spcAft>
              <a:buSzPts val="2300"/>
              <a:buNone/>
            </a:pPr>
            <a:endParaRPr sz="2500">
              <a:solidFill>
                <a:srgbClr val="002060"/>
              </a:solidFill>
            </a:endParaRPr>
          </a:p>
          <a:p>
            <a:pPr marL="0" lvl="0" indent="0" algn="just" rtl="0">
              <a:spcBef>
                <a:spcPts val="1100"/>
              </a:spcBef>
              <a:spcAft>
                <a:spcPts val="0"/>
              </a:spcAft>
              <a:buSzPts val="2300"/>
              <a:buNone/>
            </a:pPr>
            <a:r>
              <a:rPr lang="en-US" sz="2500">
                <a:solidFill>
                  <a:srgbClr val="002060"/>
                </a:solidFill>
              </a:rPr>
              <a:t>You're fairly confident that the median height of goalkeepers is higher than that of other players on the soccer field. Some of your friends don't believe you, so you are determined to show them using the data you received from FIFA and your newly acquired Python skills.</a:t>
            </a:r>
            <a:endParaRPr/>
          </a:p>
        </p:txBody>
      </p:sp>
      <p:pic>
        <p:nvPicPr>
          <p:cNvPr id="980" name="Google Shape;980;p106"/>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107"/>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987" name="Google Shape;987;p107"/>
          <p:cNvSpPr txBox="1">
            <a:spLocks noGrp="1"/>
          </p:cNvSpPr>
          <p:nvPr>
            <p:ph type="body" idx="1"/>
          </p:nvPr>
        </p:nvSpPr>
        <p:spPr>
          <a:xfrm>
            <a:off x="581193" y="1818695"/>
            <a:ext cx="11029615" cy="3257802"/>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SzPts val="2300"/>
              <a:buNone/>
            </a:pPr>
            <a:r>
              <a:rPr lang="en-US" sz="2500">
                <a:solidFill>
                  <a:srgbClr val="002060"/>
                </a:solidFill>
              </a:rPr>
              <a:t>Use the code below to create heights and positions from FIFA dataset from github.</a:t>
            </a:r>
            <a:endParaRPr/>
          </a:p>
          <a:p>
            <a:pPr marL="0" lvl="0" indent="0" algn="just" rtl="0">
              <a:lnSpc>
                <a:spcPct val="90000"/>
              </a:lnSpc>
              <a:spcBef>
                <a:spcPts val="920"/>
              </a:spcBef>
              <a:spcAft>
                <a:spcPts val="0"/>
              </a:spcAft>
              <a:buSzPts val="1472"/>
              <a:buNone/>
            </a:pPr>
            <a:r>
              <a:rPr lang="en-US" sz="1600">
                <a:solidFill>
                  <a:srgbClr val="002060"/>
                </a:solidFill>
              </a:rPr>
              <a:t>import pandas as pd</a:t>
            </a:r>
            <a:endParaRPr sz="1600">
              <a:solidFill>
                <a:srgbClr val="002060"/>
              </a:solidFill>
            </a:endParaRPr>
          </a:p>
          <a:p>
            <a:pPr marL="0" lvl="0" indent="0" algn="just" rtl="0">
              <a:lnSpc>
                <a:spcPct val="90000"/>
              </a:lnSpc>
              <a:spcBef>
                <a:spcPts val="920"/>
              </a:spcBef>
              <a:spcAft>
                <a:spcPts val="0"/>
              </a:spcAft>
              <a:buSzPts val="1472"/>
              <a:buNone/>
            </a:pPr>
            <a:r>
              <a:rPr lang="en-US" sz="1600">
                <a:solidFill>
                  <a:srgbClr val="002060"/>
                </a:solidFill>
              </a:rPr>
              <a:t>fifa =  pd.read_csv("https://raw.githubusercontent.com/Masadn/PythonCourse/master/dataset/fifapos.csv")</a:t>
            </a:r>
            <a:endParaRPr/>
          </a:p>
          <a:p>
            <a:pPr marL="0" lvl="0" indent="0" algn="just" rtl="0">
              <a:lnSpc>
                <a:spcPct val="90000"/>
              </a:lnSpc>
              <a:spcBef>
                <a:spcPts val="1100"/>
              </a:spcBef>
              <a:spcAft>
                <a:spcPts val="0"/>
              </a:spcAft>
              <a:buSzPts val="2300"/>
              <a:buNone/>
            </a:pPr>
            <a:endParaRPr sz="2500">
              <a:solidFill>
                <a:srgbClr val="002060"/>
              </a:solidFill>
            </a:endParaRPr>
          </a:p>
          <a:p>
            <a:pPr marL="306000" lvl="0" indent="-306000" algn="just" rtl="0">
              <a:lnSpc>
                <a:spcPct val="90000"/>
              </a:lnSpc>
              <a:spcBef>
                <a:spcPts val="1100"/>
              </a:spcBef>
              <a:spcAft>
                <a:spcPts val="0"/>
              </a:spcAft>
              <a:buSzPts val="2300"/>
              <a:buChar char="◼"/>
            </a:pPr>
            <a:r>
              <a:rPr lang="en-US" sz="2500">
                <a:solidFill>
                  <a:srgbClr val="002060"/>
                </a:solidFill>
              </a:rPr>
              <a:t>Convert heights and positions, which are regular lists, to numpy arrays. </a:t>
            </a:r>
            <a:endParaRPr sz="2500">
              <a:solidFill>
                <a:srgbClr val="002060"/>
              </a:solidFill>
            </a:endParaRPr>
          </a:p>
          <a:p>
            <a:pPr marL="306000" lvl="0" indent="-306000" algn="just" rtl="0">
              <a:lnSpc>
                <a:spcPct val="90000"/>
              </a:lnSpc>
              <a:spcBef>
                <a:spcPts val="1100"/>
              </a:spcBef>
              <a:spcAft>
                <a:spcPts val="0"/>
              </a:spcAft>
              <a:buSzPts val="2300"/>
              <a:buChar char="◼"/>
            </a:pPr>
            <a:r>
              <a:rPr lang="en-US" sz="2500">
                <a:solidFill>
                  <a:srgbClr val="002060"/>
                </a:solidFill>
              </a:rPr>
              <a:t>Call them np_heights and np_positions. </a:t>
            </a:r>
            <a:endParaRPr/>
          </a:p>
          <a:p>
            <a:pPr marL="306000" lvl="0" indent="-306000" algn="just" rtl="0">
              <a:lnSpc>
                <a:spcPct val="90000"/>
              </a:lnSpc>
              <a:spcBef>
                <a:spcPts val="1100"/>
              </a:spcBef>
              <a:spcAft>
                <a:spcPts val="0"/>
              </a:spcAft>
              <a:buSzPts val="2300"/>
              <a:buChar char="◼"/>
            </a:pPr>
            <a:r>
              <a:rPr lang="en-US" sz="2500">
                <a:solidFill>
                  <a:srgbClr val="002060"/>
                </a:solidFill>
              </a:rPr>
              <a:t>Print out both np_heights and np_positions.</a:t>
            </a:r>
            <a:endParaRPr sz="2500">
              <a:solidFill>
                <a:srgbClr val="002060"/>
              </a:solidFill>
            </a:endParaRPr>
          </a:p>
        </p:txBody>
      </p:sp>
      <p:pic>
        <p:nvPicPr>
          <p:cNvPr id="988" name="Google Shape;988;p107"/>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108"/>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995" name="Google Shape;995;p108"/>
          <p:cNvSpPr txBox="1">
            <a:spLocks noGrp="1"/>
          </p:cNvSpPr>
          <p:nvPr>
            <p:ph type="body" idx="1"/>
          </p:nvPr>
        </p:nvSpPr>
        <p:spPr>
          <a:xfrm>
            <a:off x="509272" y="1962366"/>
            <a:ext cx="11029615" cy="2948681"/>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1437"/>
              <a:buNone/>
            </a:pPr>
            <a:r>
              <a:rPr lang="en-US" sz="1562">
                <a:solidFill>
                  <a:srgbClr val="FF0000"/>
                </a:solidFill>
              </a:rPr>
              <a:t>import pandas as pd</a:t>
            </a:r>
            <a:endParaRPr sz="1562">
              <a:solidFill>
                <a:srgbClr val="FF0000"/>
              </a:solidFill>
            </a:endParaRPr>
          </a:p>
          <a:p>
            <a:pPr marL="0" lvl="0" indent="0" algn="l" rtl="0">
              <a:lnSpc>
                <a:spcPct val="80000"/>
              </a:lnSpc>
              <a:spcBef>
                <a:spcPts val="912"/>
              </a:spcBef>
              <a:spcAft>
                <a:spcPts val="0"/>
              </a:spcAft>
              <a:buSzPts val="1437"/>
              <a:buNone/>
            </a:pPr>
            <a:r>
              <a:rPr lang="en-US" sz="1562">
                <a:solidFill>
                  <a:srgbClr val="FF0000"/>
                </a:solidFill>
              </a:rPr>
              <a:t>import numpy as np</a:t>
            </a:r>
            <a:endParaRPr/>
          </a:p>
          <a:p>
            <a:pPr marL="0" lvl="0" indent="0" algn="l" rtl="0">
              <a:lnSpc>
                <a:spcPct val="80000"/>
              </a:lnSpc>
              <a:spcBef>
                <a:spcPts val="912"/>
              </a:spcBef>
              <a:spcAft>
                <a:spcPts val="0"/>
              </a:spcAft>
              <a:buSzPts val="1437"/>
              <a:buNone/>
            </a:pPr>
            <a:r>
              <a:rPr lang="en-US" sz="1562">
                <a:solidFill>
                  <a:srgbClr val="7F7F7F"/>
                </a:solidFill>
              </a:rPr>
              <a:t>#importing Fifa dataset</a:t>
            </a:r>
            <a:endParaRPr/>
          </a:p>
          <a:p>
            <a:pPr marL="0" lvl="0" indent="0" algn="l" rtl="0">
              <a:lnSpc>
                <a:spcPct val="80000"/>
              </a:lnSpc>
              <a:spcBef>
                <a:spcPts val="912"/>
              </a:spcBef>
              <a:spcAft>
                <a:spcPts val="0"/>
              </a:spcAft>
              <a:buSzPts val="1437"/>
              <a:buNone/>
            </a:pPr>
            <a:r>
              <a:rPr lang="en-US" sz="1562">
                <a:solidFill>
                  <a:srgbClr val="FF0000"/>
                </a:solidFill>
              </a:rPr>
              <a:t>fifa =  pd.read_csv("https://raw.githubusercontent.com/Masadn/PythonCourse/master/dataset/fifapos.csv")</a:t>
            </a:r>
            <a:endParaRPr/>
          </a:p>
          <a:p>
            <a:pPr marL="0" lvl="0" indent="0" algn="l" rtl="0">
              <a:lnSpc>
                <a:spcPct val="80000"/>
              </a:lnSpc>
              <a:spcBef>
                <a:spcPts val="912"/>
              </a:spcBef>
              <a:spcAft>
                <a:spcPts val="0"/>
              </a:spcAft>
              <a:buSzPts val="1437"/>
              <a:buNone/>
            </a:pPr>
            <a:r>
              <a:rPr lang="en-US" sz="1562">
                <a:solidFill>
                  <a:srgbClr val="7F7F7F"/>
                </a:solidFill>
              </a:rPr>
              <a:t># Convert positions and heights to numpy arrays: np_positions, np_heights</a:t>
            </a:r>
            <a:endParaRPr sz="1562">
              <a:solidFill>
                <a:srgbClr val="7F7F7F"/>
              </a:solidFill>
            </a:endParaRPr>
          </a:p>
          <a:p>
            <a:pPr marL="0" lvl="0" indent="0" algn="l" rtl="0">
              <a:lnSpc>
                <a:spcPct val="80000"/>
              </a:lnSpc>
              <a:spcBef>
                <a:spcPts val="912"/>
              </a:spcBef>
              <a:spcAft>
                <a:spcPts val="0"/>
              </a:spcAft>
              <a:buSzPts val="1437"/>
              <a:buNone/>
            </a:pPr>
            <a:r>
              <a:rPr lang="en-US" sz="1562">
                <a:solidFill>
                  <a:srgbClr val="FF0000"/>
                </a:solidFill>
              </a:rPr>
              <a:t>np_positions=np.array(fifa[:0])</a:t>
            </a:r>
            <a:endParaRPr/>
          </a:p>
          <a:p>
            <a:pPr marL="0" lvl="0" indent="0" algn="l" rtl="0">
              <a:lnSpc>
                <a:spcPct val="80000"/>
              </a:lnSpc>
              <a:spcBef>
                <a:spcPts val="912"/>
              </a:spcBef>
              <a:spcAft>
                <a:spcPts val="0"/>
              </a:spcAft>
              <a:buSzPts val="1437"/>
              <a:buNone/>
            </a:pPr>
            <a:r>
              <a:rPr lang="en-US" sz="1562">
                <a:solidFill>
                  <a:srgbClr val="FF0000"/>
                </a:solidFill>
              </a:rPr>
              <a:t>np_heights=np.array(fifa[:1])</a:t>
            </a:r>
            <a:endParaRPr/>
          </a:p>
          <a:p>
            <a:pPr marL="0" lvl="0" indent="0" algn="l" rtl="0">
              <a:lnSpc>
                <a:spcPct val="80000"/>
              </a:lnSpc>
              <a:spcBef>
                <a:spcPts val="912"/>
              </a:spcBef>
              <a:spcAft>
                <a:spcPts val="0"/>
              </a:spcAft>
              <a:buSzPts val="1437"/>
              <a:buNone/>
            </a:pPr>
            <a:r>
              <a:rPr lang="en-US" sz="1562">
                <a:solidFill>
                  <a:srgbClr val="7F7F7F"/>
                </a:solidFill>
              </a:rPr>
              <a:t>#print out both np_position and np_heights</a:t>
            </a:r>
            <a:endParaRPr sz="1562">
              <a:solidFill>
                <a:srgbClr val="7F7F7F"/>
              </a:solidFill>
            </a:endParaRPr>
          </a:p>
          <a:p>
            <a:pPr marL="0" lvl="0" indent="0" algn="l" rtl="0">
              <a:lnSpc>
                <a:spcPct val="80000"/>
              </a:lnSpc>
              <a:spcBef>
                <a:spcPts val="912"/>
              </a:spcBef>
              <a:spcAft>
                <a:spcPts val="0"/>
              </a:spcAft>
              <a:buSzPts val="1437"/>
              <a:buNone/>
            </a:pPr>
            <a:r>
              <a:rPr lang="en-US" sz="1562">
                <a:solidFill>
                  <a:srgbClr val="FF0000"/>
                </a:solidFill>
              </a:rPr>
              <a:t>print(np_heights)</a:t>
            </a:r>
            <a:endParaRPr/>
          </a:p>
        </p:txBody>
      </p:sp>
      <p:pic>
        <p:nvPicPr>
          <p:cNvPr id="996" name="Google Shape;996;p108"/>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1"/>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a:p>
        </p:txBody>
      </p:sp>
      <p:sp>
        <p:nvSpPr>
          <p:cNvPr id="187" name="Google Shape;187;p11"/>
          <p:cNvSpPr txBox="1">
            <a:spLocks noGrp="1"/>
          </p:cNvSpPr>
          <p:nvPr>
            <p:ph type="body" idx="1"/>
          </p:nvPr>
        </p:nvSpPr>
        <p:spPr>
          <a:xfrm>
            <a:off x="581193" y="1900722"/>
            <a:ext cx="11029615" cy="2486344"/>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996"/>
              <a:buNone/>
            </a:pPr>
            <a:r>
              <a:rPr lang="en-US" sz="2170">
                <a:solidFill>
                  <a:srgbClr val="7F7F7F"/>
                </a:solidFill>
              </a:rPr>
              <a:t>#create a float variable var2</a:t>
            </a:r>
            <a:endParaRPr/>
          </a:p>
          <a:p>
            <a:pPr marL="0" lvl="0" indent="0" algn="just" rtl="0">
              <a:lnSpc>
                <a:spcPct val="80000"/>
              </a:lnSpc>
              <a:spcBef>
                <a:spcPts val="1034"/>
              </a:spcBef>
              <a:spcAft>
                <a:spcPts val="0"/>
              </a:spcAft>
              <a:buSzPts val="1996"/>
              <a:buNone/>
            </a:pPr>
            <a:r>
              <a:rPr lang="en-US" sz="2170">
                <a:solidFill>
                  <a:srgbClr val="FF0000"/>
                </a:solidFill>
              </a:rPr>
              <a:t>var2=True</a:t>
            </a:r>
            <a:endParaRPr/>
          </a:p>
          <a:p>
            <a:pPr marL="0" lvl="0" indent="0" algn="just" rtl="0">
              <a:lnSpc>
                <a:spcPct val="80000"/>
              </a:lnSpc>
              <a:spcBef>
                <a:spcPts val="1034"/>
              </a:spcBef>
              <a:spcAft>
                <a:spcPts val="0"/>
              </a:spcAft>
              <a:buSzPts val="1996"/>
              <a:buNone/>
            </a:pPr>
            <a:r>
              <a:rPr lang="en-US" sz="2170">
                <a:solidFill>
                  <a:srgbClr val="7F7F7F"/>
                </a:solidFill>
              </a:rPr>
              <a:t>#convert float data type  to integer data type using int () function </a:t>
            </a:r>
            <a:endParaRPr/>
          </a:p>
          <a:p>
            <a:pPr marL="0" lvl="0" indent="0" algn="just" rtl="0">
              <a:lnSpc>
                <a:spcPct val="80000"/>
              </a:lnSpc>
              <a:spcBef>
                <a:spcPts val="1034"/>
              </a:spcBef>
              <a:spcAft>
                <a:spcPts val="0"/>
              </a:spcAft>
              <a:buSzPts val="1996"/>
              <a:buNone/>
            </a:pPr>
            <a:r>
              <a:rPr lang="en-US" sz="2170">
                <a:solidFill>
                  <a:srgbClr val="FF0000"/>
                </a:solidFill>
              </a:rPr>
              <a:t>var3=int(var2)</a:t>
            </a:r>
            <a:endParaRPr/>
          </a:p>
          <a:p>
            <a:pPr marL="0" lvl="0" indent="0" algn="just" rtl="0">
              <a:lnSpc>
                <a:spcPct val="80000"/>
              </a:lnSpc>
              <a:spcBef>
                <a:spcPts val="1034"/>
              </a:spcBef>
              <a:spcAft>
                <a:spcPts val="0"/>
              </a:spcAft>
              <a:buSzPts val="1996"/>
              <a:buNone/>
            </a:pPr>
            <a:r>
              <a:rPr lang="en-US" sz="2170">
                <a:solidFill>
                  <a:srgbClr val="7F7F7F"/>
                </a:solidFill>
              </a:rPr>
              <a:t>#print out var3 to check data type </a:t>
            </a:r>
            <a:endParaRPr/>
          </a:p>
          <a:p>
            <a:pPr marL="0" lvl="0" indent="0" algn="just" rtl="0">
              <a:lnSpc>
                <a:spcPct val="80000"/>
              </a:lnSpc>
              <a:spcBef>
                <a:spcPts val="1034"/>
              </a:spcBef>
              <a:spcAft>
                <a:spcPts val="0"/>
              </a:spcAft>
              <a:buSzPts val="1996"/>
              <a:buNone/>
            </a:pPr>
            <a:r>
              <a:rPr lang="en-US" sz="2170">
                <a:solidFill>
                  <a:srgbClr val="FF0000"/>
                </a:solidFill>
              </a:rPr>
              <a:t>print(type(var3))</a:t>
            </a:r>
            <a:endParaRPr sz="2170">
              <a:solidFill>
                <a:srgbClr val="FF0000"/>
              </a:solidFill>
            </a:endParaRPr>
          </a:p>
        </p:txBody>
      </p:sp>
      <p:pic>
        <p:nvPicPr>
          <p:cNvPr id="188" name="Google Shape;188;p11"/>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Google Shape;1002;p109"/>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1003" name="Google Shape;1003;p109"/>
          <p:cNvSpPr txBox="1">
            <a:spLocks noGrp="1"/>
          </p:cNvSpPr>
          <p:nvPr>
            <p:ph type="body" idx="1"/>
          </p:nvPr>
        </p:nvSpPr>
        <p:spPr>
          <a:xfrm>
            <a:off x="581193" y="2081453"/>
            <a:ext cx="11029615" cy="1109440"/>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782"/>
              <a:buNone/>
            </a:pPr>
            <a:r>
              <a:rPr lang="en-US" sz="1937">
                <a:solidFill>
                  <a:srgbClr val="002060"/>
                </a:solidFill>
              </a:rPr>
              <a:t>Extract all the heights of the goalkeepers. </a:t>
            </a: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002060"/>
                </a:solidFill>
              </a:rPr>
              <a:t>You can use a little trick here: use np_fifa[index] == 'GK' . </a:t>
            </a: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002060"/>
                </a:solidFill>
              </a:rPr>
              <a:t>Assign the result to gk_heights.</a:t>
            </a:r>
            <a:endParaRPr/>
          </a:p>
        </p:txBody>
      </p:sp>
      <p:pic>
        <p:nvPicPr>
          <p:cNvPr id="1004" name="Google Shape;1004;p109"/>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110"/>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1011" name="Google Shape;1011;p110"/>
          <p:cNvSpPr txBox="1">
            <a:spLocks noGrp="1"/>
          </p:cNvSpPr>
          <p:nvPr>
            <p:ph type="body" idx="1"/>
          </p:nvPr>
        </p:nvSpPr>
        <p:spPr>
          <a:xfrm>
            <a:off x="509272" y="1962366"/>
            <a:ext cx="11029615" cy="3066834"/>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2127"/>
              <a:buNone/>
            </a:pPr>
            <a:r>
              <a:rPr lang="en-US" sz="2312">
                <a:solidFill>
                  <a:srgbClr val="7F7F7F"/>
                </a:solidFill>
              </a:rPr>
              <a:t># np_positions and np_positions are available numpy array </a:t>
            </a:r>
            <a:endParaRPr/>
          </a:p>
          <a:p>
            <a:pPr marL="0" lvl="0" indent="0" algn="l" rtl="0">
              <a:lnSpc>
                <a:spcPct val="80000"/>
              </a:lnSpc>
              <a:spcBef>
                <a:spcPts val="1062"/>
              </a:spcBef>
              <a:spcAft>
                <a:spcPts val="0"/>
              </a:spcAft>
              <a:buSzPts val="2127"/>
              <a:buNone/>
            </a:pPr>
            <a:r>
              <a:rPr lang="en-US" sz="2312">
                <a:solidFill>
                  <a:srgbClr val="7F7F7F"/>
                </a:solidFill>
              </a:rPr>
              <a:t># Import numpy</a:t>
            </a:r>
            <a:endParaRPr sz="2312">
              <a:solidFill>
                <a:srgbClr val="7F7F7F"/>
              </a:solidFill>
            </a:endParaRPr>
          </a:p>
          <a:p>
            <a:pPr marL="0" lvl="0" indent="0" algn="l" rtl="0">
              <a:lnSpc>
                <a:spcPct val="80000"/>
              </a:lnSpc>
              <a:spcBef>
                <a:spcPts val="1062"/>
              </a:spcBef>
              <a:spcAft>
                <a:spcPts val="0"/>
              </a:spcAft>
              <a:buSzPts val="2127"/>
              <a:buNone/>
            </a:pPr>
            <a:r>
              <a:rPr lang="en-US" sz="2312">
                <a:solidFill>
                  <a:srgbClr val="FF0000"/>
                </a:solidFill>
              </a:rPr>
              <a:t>import numpy as np</a:t>
            </a:r>
            <a:endParaRPr/>
          </a:p>
          <a:p>
            <a:pPr marL="0" lvl="0" indent="0" algn="l" rtl="0">
              <a:lnSpc>
                <a:spcPct val="80000"/>
              </a:lnSpc>
              <a:spcBef>
                <a:spcPts val="1062"/>
              </a:spcBef>
              <a:spcAft>
                <a:spcPts val="0"/>
              </a:spcAft>
              <a:buSzPts val="2127"/>
              <a:buNone/>
            </a:pPr>
            <a:r>
              <a:rPr lang="en-US" sz="2312">
                <a:solidFill>
                  <a:srgbClr val="7F7F7F"/>
                </a:solidFill>
              </a:rPr>
              <a:t># Heights of the goalkeepers:gk_heights</a:t>
            </a:r>
            <a:endParaRPr sz="2312">
              <a:solidFill>
                <a:srgbClr val="7F7F7F"/>
              </a:solidFill>
            </a:endParaRPr>
          </a:p>
          <a:p>
            <a:pPr marL="0" lvl="0" indent="0" algn="l" rtl="0">
              <a:lnSpc>
                <a:spcPct val="80000"/>
              </a:lnSpc>
              <a:spcBef>
                <a:spcPts val="1062"/>
              </a:spcBef>
              <a:spcAft>
                <a:spcPts val="0"/>
              </a:spcAft>
              <a:buSzPts val="2127"/>
              <a:buNone/>
            </a:pPr>
            <a:r>
              <a:rPr lang="en-US" sz="2312">
                <a:solidFill>
                  <a:srgbClr val="FF0000"/>
                </a:solidFill>
              </a:rPr>
              <a:t>gk_heights=np_heights[np_positions=='GK']</a:t>
            </a:r>
            <a:endParaRPr/>
          </a:p>
          <a:p>
            <a:pPr marL="0" lvl="0" indent="0" algn="l" rtl="0">
              <a:lnSpc>
                <a:spcPct val="80000"/>
              </a:lnSpc>
              <a:spcBef>
                <a:spcPts val="1062"/>
              </a:spcBef>
              <a:spcAft>
                <a:spcPts val="0"/>
              </a:spcAft>
              <a:buSzPts val="2127"/>
              <a:buNone/>
            </a:pPr>
            <a:r>
              <a:rPr lang="en-US" sz="2312">
                <a:solidFill>
                  <a:srgbClr val="7F7F7F"/>
                </a:solidFill>
              </a:rPr>
              <a:t>#print out goalkeepers positions</a:t>
            </a:r>
            <a:endParaRPr/>
          </a:p>
          <a:p>
            <a:pPr marL="0" lvl="0" indent="0" algn="l" rtl="0">
              <a:lnSpc>
                <a:spcPct val="80000"/>
              </a:lnSpc>
              <a:spcBef>
                <a:spcPts val="1062"/>
              </a:spcBef>
              <a:spcAft>
                <a:spcPts val="0"/>
              </a:spcAft>
              <a:buSzPts val="2127"/>
              <a:buNone/>
            </a:pPr>
            <a:r>
              <a:rPr lang="en-US" sz="2312">
                <a:solidFill>
                  <a:srgbClr val="FF0000"/>
                </a:solidFill>
              </a:rPr>
              <a:t>print(gk_heights)</a:t>
            </a:r>
            <a:endParaRPr/>
          </a:p>
        </p:txBody>
      </p:sp>
      <p:pic>
        <p:nvPicPr>
          <p:cNvPr id="1012" name="Google Shape;1012;p110"/>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g89bef47d98_0_0"/>
          <p:cNvSpPr txBox="1">
            <a:spLocks noGrp="1"/>
          </p:cNvSpPr>
          <p:nvPr>
            <p:ph type="title"/>
          </p:nvPr>
        </p:nvSpPr>
        <p:spPr>
          <a:xfrm>
            <a:off x="581192" y="945222"/>
            <a:ext cx="11029500" cy="770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1019" name="Google Shape;1019;g89bef47d98_0_0"/>
          <p:cNvSpPr txBox="1">
            <a:spLocks noGrp="1"/>
          </p:cNvSpPr>
          <p:nvPr>
            <p:ph type="body" idx="1"/>
          </p:nvPr>
        </p:nvSpPr>
        <p:spPr>
          <a:xfrm>
            <a:off x="581193" y="2081453"/>
            <a:ext cx="11029500" cy="1109400"/>
          </a:xfrm>
          <a:prstGeom prst="rect">
            <a:avLst/>
          </a:prstGeom>
          <a:noFill/>
          <a:ln>
            <a:noFill/>
          </a:ln>
        </p:spPr>
        <p:txBody>
          <a:bodyPr spcFirstLastPara="1" wrap="square" lIns="91425" tIns="45700" rIns="91425" bIns="45700" anchor="ctr" anchorCtr="0">
            <a:noAutofit/>
          </a:bodyPr>
          <a:lstStyle/>
          <a:p>
            <a:pPr marL="0" lvl="0" indent="0" algn="just" rtl="0">
              <a:lnSpc>
                <a:spcPct val="80000"/>
              </a:lnSpc>
              <a:spcBef>
                <a:spcPts val="0"/>
              </a:spcBef>
              <a:spcAft>
                <a:spcPts val="0"/>
              </a:spcAft>
              <a:buSzPts val="1782"/>
              <a:buNone/>
            </a:pPr>
            <a:r>
              <a:rPr lang="en-US" sz="1937">
                <a:solidFill>
                  <a:srgbClr val="002060"/>
                </a:solidFill>
              </a:rPr>
              <a:t>Extract all the heights of the Attack Place . </a:t>
            </a: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002060"/>
                </a:solidFill>
              </a:rPr>
              <a:t>You can use a little trick here: use np_fifa[index] == ‘A’ . </a:t>
            </a: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002060"/>
                </a:solidFill>
              </a:rPr>
              <a:t>Assign the result to attack_heights.</a:t>
            </a:r>
            <a:endParaRPr/>
          </a:p>
        </p:txBody>
      </p:sp>
      <p:pic>
        <p:nvPicPr>
          <p:cNvPr id="1020" name="Google Shape;1020;g89bef47d98_0_0"/>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111"/>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1027" name="Google Shape;1027;p111"/>
          <p:cNvSpPr txBox="1">
            <a:spLocks noGrp="1"/>
          </p:cNvSpPr>
          <p:nvPr>
            <p:ph type="body" idx="1"/>
          </p:nvPr>
        </p:nvSpPr>
        <p:spPr>
          <a:xfrm>
            <a:off x="581193" y="1982927"/>
            <a:ext cx="11029615" cy="1109440"/>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782"/>
              <a:buNone/>
            </a:pPr>
            <a:r>
              <a:rPr lang="en-US" sz="1937">
                <a:solidFill>
                  <a:srgbClr val="002060"/>
                </a:solidFill>
              </a:rPr>
              <a:t>Extract all the heights of all the other players. </a:t>
            </a: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002060"/>
                </a:solidFill>
              </a:rPr>
              <a:t>This time use np_positions != 'GK'. </a:t>
            </a: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002060"/>
                </a:solidFill>
              </a:rPr>
              <a:t>Assign the result to other_heights.</a:t>
            </a:r>
            <a:endParaRPr/>
          </a:p>
        </p:txBody>
      </p:sp>
      <p:pic>
        <p:nvPicPr>
          <p:cNvPr id="1028" name="Google Shape;1028;p111"/>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112"/>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1035" name="Google Shape;1035;p112"/>
          <p:cNvSpPr txBox="1">
            <a:spLocks noGrp="1"/>
          </p:cNvSpPr>
          <p:nvPr>
            <p:ph type="body" idx="1"/>
          </p:nvPr>
        </p:nvSpPr>
        <p:spPr>
          <a:xfrm>
            <a:off x="509272" y="1962367"/>
            <a:ext cx="11029615" cy="32363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127"/>
              <a:buNone/>
            </a:pPr>
            <a:r>
              <a:rPr lang="en-US" sz="2312">
                <a:solidFill>
                  <a:srgbClr val="7F7F7F"/>
                </a:solidFill>
              </a:rPr>
              <a:t># np_positions and np_positions are available numpy array</a:t>
            </a:r>
            <a:endParaRPr/>
          </a:p>
          <a:p>
            <a:pPr marL="0" lvl="0" indent="0" algn="l" rtl="0">
              <a:lnSpc>
                <a:spcPct val="90000"/>
              </a:lnSpc>
              <a:spcBef>
                <a:spcPts val="1062"/>
              </a:spcBef>
              <a:spcAft>
                <a:spcPts val="0"/>
              </a:spcAft>
              <a:buSzPts val="2127"/>
              <a:buNone/>
            </a:pPr>
            <a:r>
              <a:rPr lang="en-US" sz="2312">
                <a:solidFill>
                  <a:srgbClr val="7F7F7F"/>
                </a:solidFill>
              </a:rPr>
              <a:t># Import numpy</a:t>
            </a:r>
            <a:endParaRPr sz="2312">
              <a:solidFill>
                <a:srgbClr val="7F7F7F"/>
              </a:solidFill>
            </a:endParaRPr>
          </a:p>
          <a:p>
            <a:pPr marL="0" lvl="0" indent="0" algn="l" rtl="0">
              <a:lnSpc>
                <a:spcPct val="90000"/>
              </a:lnSpc>
              <a:spcBef>
                <a:spcPts val="1062"/>
              </a:spcBef>
              <a:spcAft>
                <a:spcPts val="0"/>
              </a:spcAft>
              <a:buSzPts val="2127"/>
              <a:buNone/>
            </a:pPr>
            <a:r>
              <a:rPr lang="en-US" sz="2312">
                <a:solidFill>
                  <a:srgbClr val="FF0000"/>
                </a:solidFill>
              </a:rPr>
              <a:t>import numpy as np</a:t>
            </a:r>
            <a:endParaRPr/>
          </a:p>
          <a:p>
            <a:pPr marL="0" lvl="0" indent="0" algn="l" rtl="0">
              <a:lnSpc>
                <a:spcPct val="90000"/>
              </a:lnSpc>
              <a:spcBef>
                <a:spcPts val="1062"/>
              </a:spcBef>
              <a:spcAft>
                <a:spcPts val="0"/>
              </a:spcAft>
              <a:buSzPts val="2127"/>
              <a:buNone/>
            </a:pPr>
            <a:r>
              <a:rPr lang="en-US" sz="2312">
                <a:solidFill>
                  <a:srgbClr val="7F7F7F"/>
                </a:solidFill>
              </a:rPr>
              <a:t># Heights of the other players: other_heights</a:t>
            </a:r>
            <a:endParaRPr sz="2312">
              <a:solidFill>
                <a:srgbClr val="7F7F7F"/>
              </a:solidFill>
            </a:endParaRPr>
          </a:p>
          <a:p>
            <a:pPr marL="0" lvl="0" indent="0" algn="l" rtl="0">
              <a:lnSpc>
                <a:spcPct val="90000"/>
              </a:lnSpc>
              <a:spcBef>
                <a:spcPts val="1062"/>
              </a:spcBef>
              <a:spcAft>
                <a:spcPts val="0"/>
              </a:spcAft>
              <a:buSzPts val="2127"/>
              <a:buNone/>
            </a:pPr>
            <a:r>
              <a:rPr lang="en-US" sz="2312">
                <a:solidFill>
                  <a:srgbClr val="FF0000"/>
                </a:solidFill>
              </a:rPr>
              <a:t>other_heights=np_heights[np_positions!='GK']</a:t>
            </a:r>
            <a:endParaRPr/>
          </a:p>
          <a:p>
            <a:pPr marL="0" lvl="0" indent="0" algn="l" rtl="0">
              <a:lnSpc>
                <a:spcPct val="90000"/>
              </a:lnSpc>
              <a:spcBef>
                <a:spcPts val="1062"/>
              </a:spcBef>
              <a:spcAft>
                <a:spcPts val="0"/>
              </a:spcAft>
              <a:buSzPts val="2127"/>
              <a:buNone/>
            </a:pPr>
            <a:r>
              <a:rPr lang="en-US" sz="2312">
                <a:solidFill>
                  <a:srgbClr val="7F7F7F"/>
                </a:solidFill>
              </a:rPr>
              <a:t>#print out other players height </a:t>
            </a:r>
            <a:endParaRPr/>
          </a:p>
          <a:p>
            <a:pPr marL="0" lvl="0" indent="0" algn="l" rtl="0">
              <a:lnSpc>
                <a:spcPct val="90000"/>
              </a:lnSpc>
              <a:spcBef>
                <a:spcPts val="1062"/>
              </a:spcBef>
              <a:spcAft>
                <a:spcPts val="0"/>
              </a:spcAft>
              <a:buSzPts val="2127"/>
              <a:buNone/>
            </a:pPr>
            <a:r>
              <a:rPr lang="en-US" sz="2312">
                <a:solidFill>
                  <a:srgbClr val="FF0000"/>
                </a:solidFill>
              </a:rPr>
              <a:t>print(other_heights)</a:t>
            </a:r>
            <a:endParaRPr sz="2312">
              <a:solidFill>
                <a:srgbClr val="FF0000"/>
              </a:solidFill>
            </a:endParaRPr>
          </a:p>
        </p:txBody>
      </p:sp>
      <p:pic>
        <p:nvPicPr>
          <p:cNvPr id="1036" name="Google Shape;1036;p112"/>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113"/>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1043" name="Google Shape;1043;p113"/>
          <p:cNvSpPr txBox="1">
            <a:spLocks noGrp="1"/>
          </p:cNvSpPr>
          <p:nvPr>
            <p:ph type="body" idx="1"/>
          </p:nvPr>
        </p:nvSpPr>
        <p:spPr>
          <a:xfrm>
            <a:off x="581193" y="1818695"/>
            <a:ext cx="11029615" cy="760118"/>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2300"/>
              <a:buNone/>
            </a:pPr>
            <a:r>
              <a:rPr lang="en-US" sz="2500">
                <a:solidFill>
                  <a:srgbClr val="002060"/>
                </a:solidFill>
              </a:rPr>
              <a:t>Print out the median height of the goalkeepers using np.median(). </a:t>
            </a:r>
            <a:endParaRPr/>
          </a:p>
        </p:txBody>
      </p:sp>
      <p:pic>
        <p:nvPicPr>
          <p:cNvPr id="1044" name="Google Shape;1044;p113"/>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114"/>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1051" name="Google Shape;1051;p114"/>
          <p:cNvSpPr txBox="1">
            <a:spLocks noGrp="1"/>
          </p:cNvSpPr>
          <p:nvPr>
            <p:ph type="body" idx="1"/>
          </p:nvPr>
        </p:nvSpPr>
        <p:spPr>
          <a:xfrm>
            <a:off x="581192" y="1888174"/>
            <a:ext cx="11029615" cy="4122207"/>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2127"/>
              <a:buNone/>
            </a:pPr>
            <a:r>
              <a:rPr lang="en-US" sz="2312">
                <a:solidFill>
                  <a:srgbClr val="7F7F7F"/>
                </a:solidFill>
              </a:rPr>
              <a:t># np_positions and np_positions are available numpy array </a:t>
            </a:r>
            <a:endParaRPr/>
          </a:p>
          <a:p>
            <a:pPr marL="0" lvl="0" indent="0" algn="l" rtl="0">
              <a:lnSpc>
                <a:spcPct val="80000"/>
              </a:lnSpc>
              <a:spcBef>
                <a:spcPts val="1062"/>
              </a:spcBef>
              <a:spcAft>
                <a:spcPts val="0"/>
              </a:spcAft>
              <a:buSzPts val="2127"/>
              <a:buNone/>
            </a:pPr>
            <a:r>
              <a:rPr lang="en-US" sz="2312">
                <a:solidFill>
                  <a:srgbClr val="7F7F7F"/>
                </a:solidFill>
              </a:rPr>
              <a:t># Import numpy</a:t>
            </a:r>
            <a:endParaRPr sz="2312">
              <a:solidFill>
                <a:srgbClr val="7F7F7F"/>
              </a:solidFill>
            </a:endParaRPr>
          </a:p>
          <a:p>
            <a:pPr marL="0" lvl="0" indent="0" algn="l" rtl="0">
              <a:lnSpc>
                <a:spcPct val="80000"/>
              </a:lnSpc>
              <a:spcBef>
                <a:spcPts val="1062"/>
              </a:spcBef>
              <a:spcAft>
                <a:spcPts val="0"/>
              </a:spcAft>
              <a:buSzPts val="2127"/>
              <a:buNone/>
            </a:pPr>
            <a:r>
              <a:rPr lang="en-US" sz="2312">
                <a:solidFill>
                  <a:srgbClr val="FF0000"/>
                </a:solidFill>
              </a:rPr>
              <a:t>import numpy as np</a:t>
            </a:r>
            <a:endParaRPr/>
          </a:p>
          <a:p>
            <a:pPr marL="0" lvl="0" indent="0" algn="l" rtl="0">
              <a:lnSpc>
                <a:spcPct val="80000"/>
              </a:lnSpc>
              <a:spcBef>
                <a:spcPts val="1062"/>
              </a:spcBef>
              <a:spcAft>
                <a:spcPts val="0"/>
              </a:spcAft>
              <a:buSzPts val="2127"/>
              <a:buNone/>
            </a:pPr>
            <a:r>
              <a:rPr lang="en-US" sz="2312">
                <a:solidFill>
                  <a:srgbClr val="7F7F7F"/>
                </a:solidFill>
              </a:rPr>
              <a:t># Heights of the goalkeepers: gk_heights</a:t>
            </a:r>
            <a:endParaRPr sz="2312">
              <a:solidFill>
                <a:srgbClr val="7F7F7F"/>
              </a:solidFill>
            </a:endParaRPr>
          </a:p>
          <a:p>
            <a:pPr marL="0" lvl="0" indent="0" algn="l" rtl="0">
              <a:lnSpc>
                <a:spcPct val="80000"/>
              </a:lnSpc>
              <a:spcBef>
                <a:spcPts val="1062"/>
              </a:spcBef>
              <a:spcAft>
                <a:spcPts val="0"/>
              </a:spcAft>
              <a:buSzPts val="2127"/>
              <a:buNone/>
            </a:pPr>
            <a:r>
              <a:rPr lang="en-US" sz="2312">
                <a:solidFill>
                  <a:srgbClr val="FF0000"/>
                </a:solidFill>
              </a:rPr>
              <a:t>gk_heights=np_heights[np_positions=='GK']</a:t>
            </a:r>
            <a:endParaRPr sz="2312">
              <a:solidFill>
                <a:srgbClr val="FF0000"/>
              </a:solidFill>
            </a:endParaRPr>
          </a:p>
          <a:p>
            <a:pPr marL="0" lvl="0" indent="0" algn="l" rtl="0">
              <a:lnSpc>
                <a:spcPct val="80000"/>
              </a:lnSpc>
              <a:spcBef>
                <a:spcPts val="1062"/>
              </a:spcBef>
              <a:spcAft>
                <a:spcPts val="0"/>
              </a:spcAft>
              <a:buSzPts val="2127"/>
              <a:buNone/>
            </a:pPr>
            <a:r>
              <a:rPr lang="en-US" sz="2312">
                <a:solidFill>
                  <a:srgbClr val="7F7F7F"/>
                </a:solidFill>
              </a:rPr>
              <a:t>#Print out the median height of the goalkeepers using np.median()</a:t>
            </a:r>
            <a:endParaRPr/>
          </a:p>
          <a:p>
            <a:pPr marL="0" lvl="0" indent="0" algn="l" rtl="0">
              <a:lnSpc>
                <a:spcPct val="80000"/>
              </a:lnSpc>
              <a:spcBef>
                <a:spcPts val="1062"/>
              </a:spcBef>
              <a:spcAft>
                <a:spcPts val="0"/>
              </a:spcAft>
              <a:buSzPts val="2127"/>
              <a:buNone/>
            </a:pPr>
            <a:r>
              <a:rPr lang="en-US" sz="2312">
                <a:solidFill>
                  <a:srgbClr val="FF0000"/>
                </a:solidFill>
              </a:rPr>
              <a:t>median_gk=np.median(gk_heights)</a:t>
            </a:r>
            <a:endParaRPr/>
          </a:p>
          <a:p>
            <a:pPr marL="0" lvl="0" indent="0" algn="l" rtl="0">
              <a:lnSpc>
                <a:spcPct val="80000"/>
              </a:lnSpc>
              <a:spcBef>
                <a:spcPts val="1062"/>
              </a:spcBef>
              <a:spcAft>
                <a:spcPts val="0"/>
              </a:spcAft>
              <a:buSzPts val="2127"/>
              <a:buNone/>
            </a:pPr>
            <a:r>
              <a:rPr lang="en-US" sz="2312">
                <a:solidFill>
                  <a:srgbClr val="7F7F7F"/>
                </a:solidFill>
              </a:rPr>
              <a:t>#print out goalkeepers median height</a:t>
            </a:r>
            <a:endParaRPr/>
          </a:p>
          <a:p>
            <a:pPr marL="0" lvl="0" indent="0" algn="l" rtl="0">
              <a:lnSpc>
                <a:spcPct val="80000"/>
              </a:lnSpc>
              <a:spcBef>
                <a:spcPts val="1062"/>
              </a:spcBef>
              <a:spcAft>
                <a:spcPts val="0"/>
              </a:spcAft>
              <a:buSzPts val="2127"/>
              <a:buNone/>
            </a:pPr>
            <a:r>
              <a:rPr lang="en-US" sz="2312">
                <a:solidFill>
                  <a:srgbClr val="FF0000"/>
                </a:solidFill>
              </a:rPr>
              <a:t>print(median_gk)</a:t>
            </a:r>
            <a:endParaRPr/>
          </a:p>
          <a:p>
            <a:pPr marL="0" lvl="0" indent="0" algn="l" rtl="0">
              <a:lnSpc>
                <a:spcPct val="80000"/>
              </a:lnSpc>
              <a:spcBef>
                <a:spcPts val="1062"/>
              </a:spcBef>
              <a:spcAft>
                <a:spcPts val="0"/>
              </a:spcAft>
              <a:buSzPts val="2127"/>
              <a:buNone/>
            </a:pPr>
            <a:endParaRPr sz="2312">
              <a:solidFill>
                <a:srgbClr val="FF0000"/>
              </a:solidFill>
            </a:endParaRPr>
          </a:p>
        </p:txBody>
      </p:sp>
      <p:pic>
        <p:nvPicPr>
          <p:cNvPr id="1052" name="Google Shape;1052;p114"/>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115"/>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1059" name="Google Shape;1059;p115"/>
          <p:cNvSpPr txBox="1">
            <a:spLocks noGrp="1"/>
          </p:cNvSpPr>
          <p:nvPr>
            <p:ph type="body" idx="1"/>
          </p:nvPr>
        </p:nvSpPr>
        <p:spPr>
          <a:xfrm>
            <a:off x="581193" y="1818695"/>
            <a:ext cx="11029615" cy="1109440"/>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2300"/>
              <a:buNone/>
            </a:pPr>
            <a:r>
              <a:rPr lang="en-US" sz="2500">
                <a:solidFill>
                  <a:srgbClr val="002060"/>
                </a:solidFill>
              </a:rPr>
              <a:t>Do the same for the other players. Print out their median height of other players except goalkeepers.  </a:t>
            </a:r>
            <a:endParaRPr sz="2500">
              <a:solidFill>
                <a:srgbClr val="002060"/>
              </a:solidFill>
            </a:endParaRPr>
          </a:p>
        </p:txBody>
      </p:sp>
      <p:pic>
        <p:nvPicPr>
          <p:cNvPr id="1060" name="Google Shape;1060;p115"/>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116"/>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1067" name="Google Shape;1067;p116"/>
          <p:cNvSpPr txBox="1">
            <a:spLocks noGrp="1"/>
          </p:cNvSpPr>
          <p:nvPr>
            <p:ph type="body" idx="1"/>
          </p:nvPr>
        </p:nvSpPr>
        <p:spPr>
          <a:xfrm>
            <a:off x="550369" y="1906033"/>
            <a:ext cx="11029615" cy="414107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127"/>
              <a:buNone/>
            </a:pPr>
            <a:r>
              <a:rPr lang="en-US" sz="2312">
                <a:solidFill>
                  <a:srgbClr val="7F7F7F"/>
                </a:solidFill>
              </a:rPr>
              <a:t># np_positions and np_positions are available numpy array</a:t>
            </a:r>
            <a:endParaRPr/>
          </a:p>
          <a:p>
            <a:pPr marL="0" lvl="0" indent="0" algn="l" rtl="0">
              <a:lnSpc>
                <a:spcPct val="90000"/>
              </a:lnSpc>
              <a:spcBef>
                <a:spcPts val="1062"/>
              </a:spcBef>
              <a:spcAft>
                <a:spcPts val="0"/>
              </a:spcAft>
              <a:buSzPts val="2127"/>
              <a:buNone/>
            </a:pPr>
            <a:r>
              <a:rPr lang="en-US" sz="2312">
                <a:solidFill>
                  <a:srgbClr val="7F7F7F"/>
                </a:solidFill>
              </a:rPr>
              <a:t># Import numpy</a:t>
            </a:r>
            <a:endParaRPr sz="2312">
              <a:solidFill>
                <a:srgbClr val="7F7F7F"/>
              </a:solidFill>
            </a:endParaRPr>
          </a:p>
          <a:p>
            <a:pPr marL="0" lvl="0" indent="0" algn="l" rtl="0">
              <a:lnSpc>
                <a:spcPct val="90000"/>
              </a:lnSpc>
              <a:spcBef>
                <a:spcPts val="1062"/>
              </a:spcBef>
              <a:spcAft>
                <a:spcPts val="0"/>
              </a:spcAft>
              <a:buSzPts val="2127"/>
              <a:buNone/>
            </a:pPr>
            <a:r>
              <a:rPr lang="en-US" sz="2312">
                <a:solidFill>
                  <a:srgbClr val="FF0000"/>
                </a:solidFill>
              </a:rPr>
              <a:t>import numpy as np</a:t>
            </a:r>
            <a:endParaRPr/>
          </a:p>
          <a:p>
            <a:pPr marL="0" lvl="0" indent="0" algn="l" rtl="0">
              <a:lnSpc>
                <a:spcPct val="90000"/>
              </a:lnSpc>
              <a:spcBef>
                <a:spcPts val="1062"/>
              </a:spcBef>
              <a:spcAft>
                <a:spcPts val="0"/>
              </a:spcAft>
              <a:buSzPts val="2127"/>
              <a:buNone/>
            </a:pPr>
            <a:r>
              <a:rPr lang="en-US" sz="2312">
                <a:solidFill>
                  <a:srgbClr val="7F7F7F"/>
                </a:solidFill>
              </a:rPr>
              <a:t># Heights of the other players: other_heights</a:t>
            </a:r>
            <a:endParaRPr sz="2312">
              <a:solidFill>
                <a:srgbClr val="7F7F7F"/>
              </a:solidFill>
            </a:endParaRPr>
          </a:p>
          <a:p>
            <a:pPr marL="0" lvl="0" indent="0" algn="l" rtl="0">
              <a:lnSpc>
                <a:spcPct val="90000"/>
              </a:lnSpc>
              <a:spcBef>
                <a:spcPts val="1062"/>
              </a:spcBef>
              <a:spcAft>
                <a:spcPts val="0"/>
              </a:spcAft>
              <a:buSzPts val="2127"/>
              <a:buNone/>
            </a:pPr>
            <a:r>
              <a:rPr lang="en-US" sz="2312">
                <a:solidFill>
                  <a:srgbClr val="FF0000"/>
                </a:solidFill>
              </a:rPr>
              <a:t>other_heights=np_heights[np_positions!='GK']</a:t>
            </a:r>
            <a:endParaRPr sz="2312">
              <a:solidFill>
                <a:srgbClr val="FF0000"/>
              </a:solidFill>
            </a:endParaRPr>
          </a:p>
          <a:p>
            <a:pPr marL="0" lvl="0" indent="0" algn="l" rtl="0">
              <a:lnSpc>
                <a:spcPct val="90000"/>
              </a:lnSpc>
              <a:spcBef>
                <a:spcPts val="1062"/>
              </a:spcBef>
              <a:spcAft>
                <a:spcPts val="0"/>
              </a:spcAft>
              <a:buSzPts val="2127"/>
              <a:buNone/>
            </a:pPr>
            <a:r>
              <a:rPr lang="en-US" sz="2312">
                <a:solidFill>
                  <a:srgbClr val="7F7F7F"/>
                </a:solidFill>
              </a:rPr>
              <a:t># median height of the other players using np.median()</a:t>
            </a:r>
            <a:endParaRPr/>
          </a:p>
          <a:p>
            <a:pPr marL="0" lvl="0" indent="0" algn="l" rtl="0">
              <a:lnSpc>
                <a:spcPct val="90000"/>
              </a:lnSpc>
              <a:spcBef>
                <a:spcPts val="1062"/>
              </a:spcBef>
              <a:spcAft>
                <a:spcPts val="0"/>
              </a:spcAft>
              <a:buSzPts val="2127"/>
              <a:buNone/>
            </a:pPr>
            <a:r>
              <a:rPr lang="en-US" sz="2312">
                <a:solidFill>
                  <a:srgbClr val="FF0000"/>
                </a:solidFill>
              </a:rPr>
              <a:t>median_other_heights=np.median(other_heights)</a:t>
            </a:r>
            <a:endParaRPr/>
          </a:p>
          <a:p>
            <a:pPr marL="0" lvl="0" indent="0" algn="l" rtl="0">
              <a:lnSpc>
                <a:spcPct val="90000"/>
              </a:lnSpc>
              <a:spcBef>
                <a:spcPts val="1062"/>
              </a:spcBef>
              <a:spcAft>
                <a:spcPts val="0"/>
              </a:spcAft>
              <a:buSzPts val="2127"/>
              <a:buNone/>
            </a:pPr>
            <a:r>
              <a:rPr lang="en-US" sz="2312">
                <a:solidFill>
                  <a:srgbClr val="7F7F7F"/>
                </a:solidFill>
              </a:rPr>
              <a:t>#print out other players median height</a:t>
            </a:r>
            <a:endParaRPr/>
          </a:p>
          <a:p>
            <a:pPr marL="0" lvl="0" indent="0" algn="l" rtl="0">
              <a:lnSpc>
                <a:spcPct val="90000"/>
              </a:lnSpc>
              <a:spcBef>
                <a:spcPts val="1062"/>
              </a:spcBef>
              <a:spcAft>
                <a:spcPts val="0"/>
              </a:spcAft>
              <a:buSzPts val="2127"/>
              <a:buNone/>
            </a:pPr>
            <a:r>
              <a:rPr lang="en-US" sz="2312">
                <a:solidFill>
                  <a:srgbClr val="FF0000"/>
                </a:solidFill>
              </a:rPr>
              <a:t>print(median_other_heights)</a:t>
            </a:r>
            <a:endParaRPr sz="2312">
              <a:solidFill>
                <a:srgbClr val="FF0000"/>
              </a:solidFill>
            </a:endParaRPr>
          </a:p>
        </p:txBody>
      </p:sp>
      <p:pic>
        <p:nvPicPr>
          <p:cNvPr id="1068" name="Google Shape;1068;p116"/>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3"/>
        <p:cNvGrpSpPr/>
        <p:nvPr/>
      </p:nvGrpSpPr>
      <p:grpSpPr>
        <a:xfrm>
          <a:off x="0" y="0"/>
          <a:ext cx="0" cy="0"/>
          <a:chOff x="0" y="0"/>
          <a:chExt cx="0" cy="0"/>
        </a:xfrm>
      </p:grpSpPr>
      <p:sp>
        <p:nvSpPr>
          <p:cNvPr id="1074" name="Google Shape;1074;p117"/>
          <p:cNvSpPr/>
          <p:nvPr/>
        </p:nvSpPr>
        <p:spPr>
          <a:xfrm>
            <a:off x="0" y="1"/>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1075" name="Google Shape;1075;p117" descr="Digital Numbers"/>
          <p:cNvPicPr preferRelativeResize="0"/>
          <p:nvPr/>
        </p:nvPicPr>
        <p:blipFill rotWithShape="1">
          <a:blip r:embed="rId3">
            <a:alphaModFix/>
          </a:blip>
          <a:srcRect l="2189" r="9641" b="1"/>
          <a:stretch/>
        </p:blipFill>
        <p:spPr>
          <a:xfrm>
            <a:off x="446534" y="723899"/>
            <a:ext cx="7498616" cy="5676901"/>
          </a:xfrm>
          <a:prstGeom prst="rect">
            <a:avLst/>
          </a:prstGeom>
          <a:noFill/>
          <a:ln>
            <a:noFill/>
          </a:ln>
        </p:spPr>
      </p:pic>
      <p:sp>
        <p:nvSpPr>
          <p:cNvPr id="1076" name="Google Shape;1076;p117"/>
          <p:cNvSpPr/>
          <p:nvPr/>
        </p:nvSpPr>
        <p:spPr>
          <a:xfrm>
            <a:off x="8042147" y="723899"/>
            <a:ext cx="3703320" cy="566666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17"/>
          <p:cNvSpPr txBox="1">
            <a:spLocks noGrp="1"/>
          </p:cNvSpPr>
          <p:nvPr>
            <p:ph type="ctrTitle"/>
          </p:nvPr>
        </p:nvSpPr>
        <p:spPr>
          <a:xfrm>
            <a:off x="8296275" y="1419226"/>
            <a:ext cx="3081576" cy="174676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FFFFF"/>
              </a:buClr>
              <a:buSzPts val="3600"/>
              <a:buFont typeface="Gill Sans"/>
              <a:buNone/>
            </a:pPr>
            <a:r>
              <a:rPr lang="en-US">
                <a:solidFill>
                  <a:srgbClr val="FFFFFF"/>
                </a:solidFill>
              </a:rPr>
              <a:t>Q&amp;A</a:t>
            </a:r>
            <a:endParaRPr/>
          </a:p>
        </p:txBody>
      </p:sp>
      <p:sp>
        <p:nvSpPr>
          <p:cNvPr id="1078" name="Google Shape;1078;p117"/>
          <p:cNvSpPr txBox="1">
            <a:spLocks noGrp="1"/>
          </p:cNvSpPr>
          <p:nvPr>
            <p:ph type="subTitle" idx="1"/>
          </p:nvPr>
        </p:nvSpPr>
        <p:spPr>
          <a:xfrm>
            <a:off x="8296275" y="3505095"/>
            <a:ext cx="3081576" cy="262900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72"/>
              <a:buNone/>
            </a:pPr>
            <a:endParaRPr>
              <a:solidFill>
                <a:schemeClr val="lt2"/>
              </a:solidFill>
            </a:endParaRPr>
          </a:p>
          <a:p>
            <a:pPr marL="0" lvl="0" indent="0" algn="l" rtl="0">
              <a:spcBef>
                <a:spcPts val="920"/>
              </a:spcBef>
              <a:spcAft>
                <a:spcPts val="0"/>
              </a:spcAft>
              <a:buSzPts val="1472"/>
              <a:buNone/>
            </a:pPr>
            <a:endParaRPr>
              <a:solidFill>
                <a:schemeClr val="lt2"/>
              </a:solidFill>
            </a:endParaRPr>
          </a:p>
          <a:p>
            <a:pPr marL="0" lvl="0" indent="0" algn="l" rtl="0">
              <a:spcBef>
                <a:spcPts val="920"/>
              </a:spcBef>
              <a:spcAft>
                <a:spcPts val="0"/>
              </a:spcAft>
              <a:buSzPts val="1472"/>
              <a:buNone/>
            </a:pPr>
            <a:r>
              <a:rPr lang="en-US">
                <a:solidFill>
                  <a:schemeClr val="lt2"/>
                </a:solidFill>
              </a:rPr>
              <a:t>THANK YOU</a:t>
            </a:r>
            <a:endParaRPr/>
          </a:p>
          <a:p>
            <a:pPr marL="0" lvl="0" indent="0" algn="l" rtl="0">
              <a:spcBef>
                <a:spcPts val="920"/>
              </a:spcBef>
              <a:spcAft>
                <a:spcPts val="0"/>
              </a:spcAft>
              <a:buSzPts val="1472"/>
              <a:buNone/>
            </a:pPr>
            <a:endParaRPr>
              <a:solidFill>
                <a:schemeClr val="lt2"/>
              </a:solidFill>
            </a:endParaRPr>
          </a:p>
          <a:p>
            <a:pPr marL="0" lvl="0" indent="0" algn="l" rtl="0">
              <a:spcBef>
                <a:spcPts val="920"/>
              </a:spcBef>
              <a:spcAft>
                <a:spcPts val="0"/>
              </a:spcAft>
              <a:buSzPts val="1472"/>
              <a:buNone/>
            </a:pPr>
            <a:endParaRPr>
              <a:solidFill>
                <a:schemeClr val="lt2"/>
              </a:solidFill>
            </a:endParaRPr>
          </a:p>
        </p:txBody>
      </p:sp>
      <p:grpSp>
        <p:nvGrpSpPr>
          <p:cNvPr id="1079" name="Google Shape;1079;p117"/>
          <p:cNvGrpSpPr/>
          <p:nvPr/>
        </p:nvGrpSpPr>
        <p:grpSpPr>
          <a:xfrm>
            <a:off x="446534" y="453643"/>
            <a:ext cx="11298933" cy="98554"/>
            <a:chOff x="446534" y="453643"/>
            <a:chExt cx="11298933" cy="98554"/>
          </a:xfrm>
        </p:grpSpPr>
        <p:sp>
          <p:nvSpPr>
            <p:cNvPr id="1080" name="Google Shape;1080;p117"/>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17"/>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17"/>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83" name="Google Shape;1083;p117"/>
          <p:cNvPicPr preferRelativeResize="0"/>
          <p:nvPr/>
        </p:nvPicPr>
        <p:blipFill rotWithShape="1">
          <a:blip r:embed="rId4">
            <a:alphaModFix/>
          </a:blip>
          <a:srcRect/>
          <a:stretch/>
        </p:blipFill>
        <p:spPr>
          <a:xfrm>
            <a:off x="11199684" y="82193"/>
            <a:ext cx="760601" cy="380301"/>
          </a:xfrm>
          <a:prstGeom prst="rect">
            <a:avLst/>
          </a:prstGeom>
          <a:noFill/>
          <a:ln>
            <a:noFill/>
          </a:ln>
        </p:spPr>
      </p:pic>
      <p:pic>
        <p:nvPicPr>
          <p:cNvPr id="1084" name="Google Shape;1084;p117"/>
          <p:cNvPicPr preferRelativeResize="0"/>
          <p:nvPr/>
        </p:nvPicPr>
        <p:blipFill rotWithShape="1">
          <a:blip r:embed="rId4">
            <a:alphaModFix/>
          </a:blip>
          <a:srcRect/>
          <a:stretch/>
        </p:blipFill>
        <p:spPr>
          <a:xfrm>
            <a:off x="7774693" y="3196810"/>
            <a:ext cx="2195570" cy="10977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2"/>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HELP!</a:t>
            </a:r>
            <a:endParaRPr/>
          </a:p>
        </p:txBody>
      </p:sp>
      <p:sp>
        <p:nvSpPr>
          <p:cNvPr id="195" name="Google Shape;195;p12"/>
          <p:cNvSpPr txBox="1">
            <a:spLocks noGrp="1"/>
          </p:cNvSpPr>
          <p:nvPr>
            <p:ph type="body" idx="1"/>
          </p:nvPr>
        </p:nvSpPr>
        <p:spPr>
          <a:xfrm>
            <a:off x="581192" y="1998408"/>
            <a:ext cx="11029615" cy="3241411"/>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720"/>
              <a:buNone/>
            </a:pPr>
            <a:r>
              <a:rPr lang="en-US" sz="1870">
                <a:solidFill>
                  <a:srgbClr val="002060"/>
                </a:solidFill>
              </a:rPr>
              <a:t>Maybe you already know the name of a Python function, but you still have to figure out how to use it. Ironically, you have to ask for information about a function with another function: help(). </a:t>
            </a:r>
            <a:endParaRPr sz="1870">
              <a:solidFill>
                <a:srgbClr val="002060"/>
              </a:solidFill>
            </a:endParaRPr>
          </a:p>
          <a:p>
            <a:pPr marL="0" lvl="0" indent="0" algn="just" rtl="0">
              <a:lnSpc>
                <a:spcPct val="80000"/>
              </a:lnSpc>
              <a:spcBef>
                <a:spcPts val="974"/>
              </a:spcBef>
              <a:spcAft>
                <a:spcPts val="0"/>
              </a:spcAft>
              <a:buSzPts val="1720"/>
              <a:buNone/>
            </a:pPr>
            <a:endParaRPr sz="1870">
              <a:solidFill>
                <a:srgbClr val="002060"/>
              </a:solidFill>
            </a:endParaRPr>
          </a:p>
          <a:p>
            <a:pPr marL="306000" lvl="0" indent="-306000" algn="just" rtl="0">
              <a:lnSpc>
                <a:spcPct val="80000"/>
              </a:lnSpc>
              <a:spcBef>
                <a:spcPts val="974"/>
              </a:spcBef>
              <a:spcAft>
                <a:spcPts val="0"/>
              </a:spcAft>
              <a:buSzPts val="1720"/>
              <a:buChar char="◼"/>
            </a:pPr>
            <a:r>
              <a:rPr lang="en-US" sz="1870">
                <a:solidFill>
                  <a:srgbClr val="002060"/>
                </a:solidFill>
              </a:rPr>
              <a:t>To get help you can write help(function name).</a:t>
            </a:r>
            <a:endParaRPr sz="1870">
              <a:solidFill>
                <a:srgbClr val="002060"/>
              </a:solidFill>
            </a:endParaRPr>
          </a:p>
          <a:p>
            <a:pPr marL="306000" lvl="0" indent="-306000" algn="just" rtl="0">
              <a:lnSpc>
                <a:spcPct val="80000"/>
              </a:lnSpc>
              <a:spcBef>
                <a:spcPts val="974"/>
              </a:spcBef>
              <a:spcAft>
                <a:spcPts val="0"/>
              </a:spcAft>
              <a:buSzPts val="1720"/>
              <a:buChar char="◼"/>
            </a:pPr>
            <a:r>
              <a:rPr lang="en-US" sz="1870">
                <a:solidFill>
                  <a:srgbClr val="002060"/>
                </a:solidFill>
              </a:rPr>
              <a:t>Or you can also use “?” before the function name.</a:t>
            </a:r>
            <a:endParaRPr/>
          </a:p>
          <a:p>
            <a:pPr marL="0" lvl="0" indent="0" algn="just" rtl="0">
              <a:lnSpc>
                <a:spcPct val="80000"/>
              </a:lnSpc>
              <a:spcBef>
                <a:spcPts val="974"/>
              </a:spcBef>
              <a:spcAft>
                <a:spcPts val="0"/>
              </a:spcAft>
              <a:buSzPts val="1720"/>
              <a:buNone/>
            </a:pPr>
            <a:endParaRPr sz="1870">
              <a:solidFill>
                <a:srgbClr val="002060"/>
              </a:solidFill>
            </a:endParaRPr>
          </a:p>
          <a:p>
            <a:pPr marL="0" lvl="0" indent="0" algn="just" rtl="0">
              <a:lnSpc>
                <a:spcPct val="80000"/>
              </a:lnSpc>
              <a:spcBef>
                <a:spcPts val="974"/>
              </a:spcBef>
              <a:spcAft>
                <a:spcPts val="0"/>
              </a:spcAft>
              <a:buSzPts val="1720"/>
              <a:buNone/>
            </a:pPr>
            <a:r>
              <a:rPr lang="en-US" sz="1870">
                <a:solidFill>
                  <a:srgbClr val="002060"/>
                </a:solidFill>
              </a:rPr>
              <a:t>For example, on the max() function you can use one of these calls:</a:t>
            </a:r>
            <a:endParaRPr/>
          </a:p>
          <a:p>
            <a:pPr marL="306000" lvl="0" indent="-306000" algn="just" rtl="0">
              <a:lnSpc>
                <a:spcPct val="80000"/>
              </a:lnSpc>
              <a:spcBef>
                <a:spcPts val="974"/>
              </a:spcBef>
              <a:spcAft>
                <a:spcPts val="0"/>
              </a:spcAft>
              <a:buSzPts val="1720"/>
              <a:buChar char="◼"/>
            </a:pPr>
            <a:r>
              <a:rPr lang="en-US" sz="1870">
                <a:solidFill>
                  <a:srgbClr val="7F7F7F"/>
                </a:solidFill>
              </a:rPr>
              <a:t>help(max)</a:t>
            </a:r>
            <a:endParaRPr/>
          </a:p>
          <a:p>
            <a:pPr marL="306000" lvl="0" indent="-306000" algn="just" rtl="0">
              <a:lnSpc>
                <a:spcPct val="80000"/>
              </a:lnSpc>
              <a:spcBef>
                <a:spcPts val="974"/>
              </a:spcBef>
              <a:spcAft>
                <a:spcPts val="0"/>
              </a:spcAft>
              <a:buSzPts val="1720"/>
              <a:buChar char="◼"/>
            </a:pPr>
            <a:r>
              <a:rPr lang="en-US" sz="1870">
                <a:solidFill>
                  <a:srgbClr val="7F7F7F"/>
                </a:solidFill>
              </a:rPr>
              <a:t>?max</a:t>
            </a:r>
            <a:endParaRPr sz="1870">
              <a:solidFill>
                <a:srgbClr val="7F7F7F"/>
              </a:solidFill>
            </a:endParaRPr>
          </a:p>
        </p:txBody>
      </p:sp>
      <p:pic>
        <p:nvPicPr>
          <p:cNvPr id="196" name="Google Shape;196;p12"/>
          <p:cNvPicPr preferRelativeResize="0"/>
          <p:nvPr/>
        </p:nvPicPr>
        <p:blipFill rotWithShape="1">
          <a:blip r:embed="rId3">
            <a:alphaModFix/>
          </a:blip>
          <a:srcRect/>
          <a:stretch/>
        </p:blipFill>
        <p:spPr>
          <a:xfrm>
            <a:off x="11199684" y="82193"/>
            <a:ext cx="760601" cy="380301"/>
          </a:xfrm>
          <a:prstGeom prst="rect">
            <a:avLst/>
          </a:prstGeom>
          <a:noFill/>
          <a:ln>
            <a:noFill/>
          </a:ln>
        </p:spPr>
      </p:pic>
      <p:pic>
        <p:nvPicPr>
          <p:cNvPr id="197" name="Google Shape;197;p12"/>
          <p:cNvPicPr preferRelativeResize="0"/>
          <p:nvPr/>
        </p:nvPicPr>
        <p:blipFill rotWithShape="1">
          <a:blip r:embed="rId4">
            <a:alphaModFix/>
          </a:blip>
          <a:srcRect/>
          <a:stretch/>
        </p:blipFill>
        <p:spPr>
          <a:xfrm>
            <a:off x="3195231" y="4513088"/>
            <a:ext cx="5801535" cy="22291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3"/>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STRING METHODS</a:t>
            </a:r>
            <a:endParaRPr/>
          </a:p>
        </p:txBody>
      </p:sp>
      <p:sp>
        <p:nvSpPr>
          <p:cNvPr id="204" name="Google Shape;204;p13"/>
          <p:cNvSpPr txBox="1">
            <a:spLocks noGrp="1"/>
          </p:cNvSpPr>
          <p:nvPr>
            <p:ph type="body" idx="1"/>
          </p:nvPr>
        </p:nvSpPr>
        <p:spPr>
          <a:xfrm>
            <a:off x="581192" y="1911164"/>
            <a:ext cx="11029615" cy="2558093"/>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955"/>
              <a:buNone/>
            </a:pPr>
            <a:r>
              <a:rPr lang="en-US" sz="2125">
                <a:solidFill>
                  <a:srgbClr val="002060"/>
                </a:solidFill>
              </a:rPr>
              <a:t>Strings come with a bunch of methods. If you want to discover them in more detail, you can always type help(str).</a:t>
            </a:r>
            <a:endParaRPr/>
          </a:p>
          <a:p>
            <a:pPr marL="0" lvl="0" indent="0" algn="just" rtl="0">
              <a:lnSpc>
                <a:spcPct val="80000"/>
              </a:lnSpc>
              <a:spcBef>
                <a:spcPts val="1025"/>
              </a:spcBef>
              <a:spcAft>
                <a:spcPts val="0"/>
              </a:spcAft>
              <a:buSzPts val="1955"/>
              <a:buNone/>
            </a:pPr>
            <a:endParaRPr sz="2125">
              <a:solidFill>
                <a:srgbClr val="002060"/>
              </a:solidFill>
            </a:endParaRPr>
          </a:p>
          <a:p>
            <a:pPr marL="306000" lvl="0" indent="-306000" algn="just" rtl="0">
              <a:lnSpc>
                <a:spcPct val="80000"/>
              </a:lnSpc>
              <a:spcBef>
                <a:spcPts val="1025"/>
              </a:spcBef>
              <a:spcAft>
                <a:spcPts val="0"/>
              </a:spcAft>
              <a:buSzPts val="1955"/>
              <a:buChar char="◼"/>
            </a:pPr>
            <a:r>
              <a:rPr lang="en-US" sz="2125">
                <a:solidFill>
                  <a:srgbClr val="002060"/>
                </a:solidFill>
              </a:rPr>
              <a:t>upper() will return the string in UPPER CASE. </a:t>
            </a:r>
            <a:endParaRPr/>
          </a:p>
          <a:p>
            <a:pPr marL="306000" lvl="0" indent="-306000" algn="just" rtl="0">
              <a:lnSpc>
                <a:spcPct val="80000"/>
              </a:lnSpc>
              <a:spcBef>
                <a:spcPts val="1025"/>
              </a:spcBef>
              <a:spcAft>
                <a:spcPts val="0"/>
              </a:spcAft>
              <a:buSzPts val="1955"/>
              <a:buChar char="◼"/>
            </a:pPr>
            <a:r>
              <a:rPr lang="en-US" sz="2125">
                <a:solidFill>
                  <a:srgbClr val="002060"/>
                </a:solidFill>
              </a:rPr>
              <a:t>lower() will return the string in lower case. </a:t>
            </a:r>
            <a:endParaRPr/>
          </a:p>
          <a:p>
            <a:pPr marL="306000" lvl="0" indent="-306000" algn="just" rtl="0">
              <a:lnSpc>
                <a:spcPct val="80000"/>
              </a:lnSpc>
              <a:spcBef>
                <a:spcPts val="1025"/>
              </a:spcBef>
              <a:spcAft>
                <a:spcPts val="0"/>
              </a:spcAft>
              <a:buSzPts val="1955"/>
              <a:buChar char="◼"/>
            </a:pPr>
            <a:r>
              <a:rPr lang="en-US" sz="2125">
                <a:solidFill>
                  <a:srgbClr val="002060"/>
                </a:solidFill>
              </a:rPr>
              <a:t>count() will search the sub-string in a given string &amp; returns how many times the sub-string is present in the given string</a:t>
            </a:r>
            <a:endParaRPr sz="2125">
              <a:solidFill>
                <a:srgbClr val="002060"/>
              </a:solidFill>
            </a:endParaRPr>
          </a:p>
        </p:txBody>
      </p:sp>
      <p:pic>
        <p:nvPicPr>
          <p:cNvPr id="205" name="Google Shape;205;p13"/>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EXAMPLE - UPPER()</a:t>
            </a:r>
            <a:endParaRPr sz="4000"/>
          </a:p>
        </p:txBody>
      </p:sp>
      <p:sp>
        <p:nvSpPr>
          <p:cNvPr id="212" name="Google Shape;212;p14"/>
          <p:cNvSpPr txBox="1">
            <a:spLocks noGrp="1"/>
          </p:cNvSpPr>
          <p:nvPr>
            <p:ph type="body" idx="1"/>
          </p:nvPr>
        </p:nvSpPr>
        <p:spPr>
          <a:xfrm>
            <a:off x="581192" y="1746779"/>
            <a:ext cx="11029615" cy="4417717"/>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265"/>
              <a:buNone/>
            </a:pPr>
            <a:r>
              <a:rPr lang="en-US" sz="1375" u="sng">
                <a:solidFill>
                  <a:srgbClr val="002060"/>
                </a:solidFill>
              </a:rPr>
              <a:t>Use of upper() function</a:t>
            </a:r>
            <a:endParaRPr/>
          </a:p>
          <a:p>
            <a:pPr marL="0" lvl="0" indent="0" algn="just" rtl="0">
              <a:lnSpc>
                <a:spcPct val="80000"/>
              </a:lnSpc>
              <a:spcBef>
                <a:spcPts val="875"/>
              </a:spcBef>
              <a:spcAft>
                <a:spcPts val="0"/>
              </a:spcAft>
              <a:buSzPts val="1265"/>
              <a:buNone/>
            </a:pPr>
            <a:r>
              <a:rPr lang="en-US" sz="1375">
                <a:solidFill>
                  <a:srgbClr val="002060"/>
                </a:solidFill>
              </a:rPr>
              <a:t>Let’s convert the following sentence “Python is used for Data Science” in UPPER CASE.</a:t>
            </a:r>
            <a:endParaRPr/>
          </a:p>
          <a:p>
            <a:pPr marL="0" lvl="0" indent="0" algn="just" rtl="0">
              <a:lnSpc>
                <a:spcPct val="80000"/>
              </a:lnSpc>
              <a:spcBef>
                <a:spcPts val="875"/>
              </a:spcBef>
              <a:spcAft>
                <a:spcPts val="0"/>
              </a:spcAft>
              <a:buSzPts val="1265"/>
              <a:buNone/>
            </a:pPr>
            <a:endParaRPr sz="1375">
              <a:solidFill>
                <a:srgbClr val="002060"/>
              </a:solidFill>
            </a:endParaRPr>
          </a:p>
          <a:p>
            <a:pPr marL="0" lvl="0" indent="0" algn="just" rtl="0">
              <a:lnSpc>
                <a:spcPct val="80000"/>
              </a:lnSpc>
              <a:spcBef>
                <a:spcPts val="875"/>
              </a:spcBef>
              <a:spcAft>
                <a:spcPts val="0"/>
              </a:spcAft>
              <a:buSzPts val="1265"/>
              <a:buNone/>
            </a:pPr>
            <a:r>
              <a:rPr lang="en-US" sz="1375">
                <a:solidFill>
                  <a:srgbClr val="002060"/>
                </a:solidFill>
              </a:rPr>
              <a:t>#to add a string:</a:t>
            </a:r>
            <a:endParaRPr/>
          </a:p>
          <a:p>
            <a:pPr marL="0" lvl="0" indent="0" algn="just" rtl="0">
              <a:lnSpc>
                <a:spcPct val="80000"/>
              </a:lnSpc>
              <a:spcBef>
                <a:spcPts val="875"/>
              </a:spcBef>
              <a:spcAft>
                <a:spcPts val="0"/>
              </a:spcAft>
              <a:buSzPts val="1265"/>
              <a:buNone/>
            </a:pPr>
            <a:r>
              <a:rPr lang="en-US" sz="1375">
                <a:solidFill>
                  <a:srgbClr val="7F7F7F"/>
                </a:solidFill>
              </a:rPr>
              <a:t>String = “Python is used for Data Science”</a:t>
            </a:r>
            <a:endParaRPr/>
          </a:p>
          <a:p>
            <a:pPr marL="0" lvl="0" indent="0" algn="just" rtl="0">
              <a:lnSpc>
                <a:spcPct val="80000"/>
              </a:lnSpc>
              <a:spcBef>
                <a:spcPts val="875"/>
              </a:spcBef>
              <a:spcAft>
                <a:spcPts val="0"/>
              </a:spcAft>
              <a:buSzPts val="1265"/>
              <a:buNone/>
            </a:pPr>
            <a:endParaRPr sz="1375">
              <a:solidFill>
                <a:srgbClr val="002060"/>
              </a:solidFill>
            </a:endParaRPr>
          </a:p>
          <a:p>
            <a:pPr marL="0" lvl="0" indent="0" algn="just" rtl="0">
              <a:lnSpc>
                <a:spcPct val="80000"/>
              </a:lnSpc>
              <a:spcBef>
                <a:spcPts val="875"/>
              </a:spcBef>
              <a:spcAft>
                <a:spcPts val="0"/>
              </a:spcAft>
              <a:buSzPts val="1265"/>
              <a:buNone/>
            </a:pPr>
            <a:r>
              <a:rPr lang="en-US" sz="1375">
                <a:solidFill>
                  <a:srgbClr val="002060"/>
                </a:solidFill>
              </a:rPr>
              <a:t>#save in upperString</a:t>
            </a:r>
            <a:endParaRPr sz="1375">
              <a:solidFill>
                <a:srgbClr val="002060"/>
              </a:solidFill>
            </a:endParaRPr>
          </a:p>
          <a:p>
            <a:pPr marL="0" lvl="0" indent="0" algn="just" rtl="0">
              <a:lnSpc>
                <a:spcPct val="80000"/>
              </a:lnSpc>
              <a:spcBef>
                <a:spcPts val="875"/>
              </a:spcBef>
              <a:spcAft>
                <a:spcPts val="0"/>
              </a:spcAft>
              <a:buSzPts val="1265"/>
              <a:buNone/>
            </a:pPr>
            <a:r>
              <a:rPr lang="en-US" sz="1375">
                <a:solidFill>
                  <a:srgbClr val="7F7F7F"/>
                </a:solidFill>
              </a:rPr>
              <a:t>upperString = string.upper()</a:t>
            </a:r>
            <a:endParaRPr/>
          </a:p>
          <a:p>
            <a:pPr marL="0" lvl="0" indent="0" algn="just" rtl="0">
              <a:lnSpc>
                <a:spcPct val="80000"/>
              </a:lnSpc>
              <a:spcBef>
                <a:spcPts val="875"/>
              </a:spcBef>
              <a:spcAft>
                <a:spcPts val="0"/>
              </a:spcAft>
              <a:buSzPts val="1265"/>
              <a:buNone/>
            </a:pPr>
            <a:endParaRPr sz="1375">
              <a:solidFill>
                <a:srgbClr val="002060"/>
              </a:solidFill>
            </a:endParaRPr>
          </a:p>
          <a:p>
            <a:pPr marL="0" lvl="0" indent="0" algn="just" rtl="0">
              <a:lnSpc>
                <a:spcPct val="80000"/>
              </a:lnSpc>
              <a:spcBef>
                <a:spcPts val="875"/>
              </a:spcBef>
              <a:spcAft>
                <a:spcPts val="0"/>
              </a:spcAft>
              <a:buSzPts val="1265"/>
              <a:buNone/>
            </a:pPr>
            <a:r>
              <a:rPr lang="en-US" sz="1375">
                <a:solidFill>
                  <a:srgbClr val="002060"/>
                </a:solidFill>
              </a:rPr>
              <a:t>#print result</a:t>
            </a:r>
            <a:endParaRPr/>
          </a:p>
          <a:p>
            <a:pPr marL="0" lvl="0" indent="0" algn="just" rtl="0">
              <a:lnSpc>
                <a:spcPct val="80000"/>
              </a:lnSpc>
              <a:spcBef>
                <a:spcPts val="875"/>
              </a:spcBef>
              <a:spcAft>
                <a:spcPts val="0"/>
              </a:spcAft>
              <a:buSzPts val="1265"/>
              <a:buNone/>
            </a:pPr>
            <a:r>
              <a:rPr lang="en-US" sz="1375">
                <a:solidFill>
                  <a:srgbClr val="7F7F7F"/>
                </a:solidFill>
              </a:rPr>
              <a:t>Print(upperString)</a:t>
            </a:r>
            <a:endParaRPr/>
          </a:p>
          <a:p>
            <a:pPr marL="0" lvl="0" indent="0" algn="just" rtl="0">
              <a:lnSpc>
                <a:spcPct val="80000"/>
              </a:lnSpc>
              <a:spcBef>
                <a:spcPts val="875"/>
              </a:spcBef>
              <a:spcAft>
                <a:spcPts val="0"/>
              </a:spcAft>
              <a:buSzPts val="1265"/>
              <a:buNone/>
            </a:pPr>
            <a:endParaRPr sz="1375">
              <a:solidFill>
                <a:srgbClr val="002060"/>
              </a:solidFill>
            </a:endParaRPr>
          </a:p>
          <a:p>
            <a:pPr marL="0" lvl="0" indent="0" algn="just" rtl="0">
              <a:lnSpc>
                <a:spcPct val="80000"/>
              </a:lnSpc>
              <a:spcBef>
                <a:spcPts val="875"/>
              </a:spcBef>
              <a:spcAft>
                <a:spcPts val="0"/>
              </a:spcAft>
              <a:buSzPts val="1265"/>
              <a:buNone/>
            </a:pPr>
            <a:r>
              <a:rPr lang="en-US" sz="1375">
                <a:solidFill>
                  <a:srgbClr val="002060"/>
                </a:solidFill>
              </a:rPr>
              <a:t>#Out: </a:t>
            </a:r>
            <a:endParaRPr sz="1375">
              <a:solidFill>
                <a:srgbClr val="002060"/>
              </a:solidFill>
            </a:endParaRPr>
          </a:p>
          <a:p>
            <a:pPr marL="0" lvl="0" indent="0" algn="just" rtl="0">
              <a:lnSpc>
                <a:spcPct val="80000"/>
              </a:lnSpc>
              <a:spcBef>
                <a:spcPts val="875"/>
              </a:spcBef>
              <a:spcAft>
                <a:spcPts val="0"/>
              </a:spcAft>
              <a:buSzPts val="1265"/>
              <a:buNone/>
            </a:pPr>
            <a:r>
              <a:rPr lang="en-US" sz="1375">
                <a:solidFill>
                  <a:srgbClr val="C00000"/>
                </a:solidFill>
              </a:rPr>
              <a:t>PYTHON IS USED FOR DATA SCIENCE</a:t>
            </a:r>
            <a:endParaRPr/>
          </a:p>
        </p:txBody>
      </p:sp>
      <p:pic>
        <p:nvPicPr>
          <p:cNvPr id="213" name="Google Shape;213;p14"/>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5"/>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EXAMPLE - COUNT()</a:t>
            </a:r>
            <a:endParaRPr sz="4000"/>
          </a:p>
        </p:txBody>
      </p:sp>
      <p:sp>
        <p:nvSpPr>
          <p:cNvPr id="220" name="Google Shape;220;p15"/>
          <p:cNvSpPr txBox="1">
            <a:spLocks noGrp="1"/>
          </p:cNvSpPr>
          <p:nvPr>
            <p:ph type="body" idx="1"/>
          </p:nvPr>
        </p:nvSpPr>
        <p:spPr>
          <a:xfrm>
            <a:off x="581192" y="1911163"/>
            <a:ext cx="11029615" cy="4417717"/>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092"/>
              <a:buNone/>
            </a:pPr>
            <a:r>
              <a:rPr lang="en-US" sz="1187" u="sng">
                <a:solidFill>
                  <a:srgbClr val="002060"/>
                </a:solidFill>
              </a:rPr>
              <a:t>Use of count() function</a:t>
            </a:r>
            <a:endParaRPr/>
          </a:p>
          <a:p>
            <a:pPr marL="0" lvl="0" indent="0" algn="just" rtl="0">
              <a:lnSpc>
                <a:spcPct val="80000"/>
              </a:lnSpc>
              <a:spcBef>
                <a:spcPts val="837"/>
              </a:spcBef>
              <a:spcAft>
                <a:spcPts val="0"/>
              </a:spcAft>
              <a:buSzPts val="1092"/>
              <a:buNone/>
            </a:pPr>
            <a:r>
              <a:rPr lang="en-US" sz="1187">
                <a:solidFill>
                  <a:srgbClr val="002060"/>
                </a:solidFill>
              </a:rPr>
              <a:t>Let’s count the number of times the letter “a” occurs in the following sentence “Python is used for Data Science”</a:t>
            </a:r>
            <a:endParaRPr/>
          </a:p>
          <a:p>
            <a:pPr marL="0" lvl="0" indent="0" algn="just" rtl="0">
              <a:lnSpc>
                <a:spcPct val="80000"/>
              </a:lnSpc>
              <a:spcBef>
                <a:spcPts val="837"/>
              </a:spcBef>
              <a:spcAft>
                <a:spcPts val="0"/>
              </a:spcAft>
              <a:buSzPts val="1092"/>
              <a:buNone/>
            </a:pPr>
            <a:endParaRPr sz="1187">
              <a:solidFill>
                <a:srgbClr val="002060"/>
              </a:solidFill>
            </a:endParaRPr>
          </a:p>
          <a:p>
            <a:pPr marL="0" lvl="0" indent="0" algn="just" rtl="0">
              <a:lnSpc>
                <a:spcPct val="80000"/>
              </a:lnSpc>
              <a:spcBef>
                <a:spcPts val="837"/>
              </a:spcBef>
              <a:spcAft>
                <a:spcPts val="0"/>
              </a:spcAft>
              <a:buSzPts val="1092"/>
              <a:buNone/>
            </a:pPr>
            <a:r>
              <a:rPr lang="en-US" sz="1187">
                <a:solidFill>
                  <a:srgbClr val="002060"/>
                </a:solidFill>
              </a:rPr>
              <a:t>#to add a string:</a:t>
            </a:r>
            <a:endParaRPr/>
          </a:p>
          <a:p>
            <a:pPr marL="0" lvl="0" indent="0" algn="just" rtl="0">
              <a:lnSpc>
                <a:spcPct val="80000"/>
              </a:lnSpc>
              <a:spcBef>
                <a:spcPts val="837"/>
              </a:spcBef>
              <a:spcAft>
                <a:spcPts val="0"/>
              </a:spcAft>
              <a:buSzPts val="1092"/>
              <a:buNone/>
            </a:pPr>
            <a:r>
              <a:rPr lang="en-US" sz="1187">
                <a:solidFill>
                  <a:srgbClr val="7F7F7F"/>
                </a:solidFill>
              </a:rPr>
              <a:t>String = “Python is used for Data Science”</a:t>
            </a:r>
            <a:endParaRPr/>
          </a:p>
          <a:p>
            <a:pPr marL="0" lvl="0" indent="0" algn="just" rtl="0">
              <a:lnSpc>
                <a:spcPct val="80000"/>
              </a:lnSpc>
              <a:spcBef>
                <a:spcPts val="837"/>
              </a:spcBef>
              <a:spcAft>
                <a:spcPts val="0"/>
              </a:spcAft>
              <a:buSzPts val="1092"/>
              <a:buNone/>
            </a:pPr>
            <a:endParaRPr sz="1187">
              <a:solidFill>
                <a:srgbClr val="002060"/>
              </a:solidFill>
            </a:endParaRPr>
          </a:p>
          <a:p>
            <a:pPr marL="0" lvl="0" indent="0" algn="just" rtl="0">
              <a:lnSpc>
                <a:spcPct val="80000"/>
              </a:lnSpc>
              <a:spcBef>
                <a:spcPts val="837"/>
              </a:spcBef>
              <a:spcAft>
                <a:spcPts val="0"/>
              </a:spcAft>
              <a:buSzPts val="1092"/>
              <a:buNone/>
            </a:pPr>
            <a:r>
              <a:rPr lang="en-US" sz="1187">
                <a:solidFill>
                  <a:srgbClr val="002060"/>
                </a:solidFill>
              </a:rPr>
              <a:t>#add a sub-string</a:t>
            </a:r>
            <a:endParaRPr/>
          </a:p>
          <a:p>
            <a:pPr marL="0" lvl="0" indent="0" algn="just" rtl="0">
              <a:lnSpc>
                <a:spcPct val="80000"/>
              </a:lnSpc>
              <a:spcBef>
                <a:spcPts val="837"/>
              </a:spcBef>
              <a:spcAft>
                <a:spcPts val="0"/>
              </a:spcAft>
              <a:buSzPts val="1092"/>
              <a:buNone/>
            </a:pPr>
            <a:r>
              <a:rPr lang="en-US" sz="1187">
                <a:solidFill>
                  <a:srgbClr val="7F7F7F"/>
                </a:solidFill>
              </a:rPr>
              <a:t>Substring = “a”</a:t>
            </a:r>
            <a:endParaRPr sz="1187">
              <a:solidFill>
                <a:srgbClr val="7F7F7F"/>
              </a:solidFill>
            </a:endParaRPr>
          </a:p>
          <a:p>
            <a:pPr marL="0" lvl="0" indent="0" algn="just" rtl="0">
              <a:lnSpc>
                <a:spcPct val="80000"/>
              </a:lnSpc>
              <a:spcBef>
                <a:spcPts val="837"/>
              </a:spcBef>
              <a:spcAft>
                <a:spcPts val="0"/>
              </a:spcAft>
              <a:buSzPts val="1092"/>
              <a:buNone/>
            </a:pPr>
            <a:endParaRPr sz="1187">
              <a:solidFill>
                <a:srgbClr val="002060"/>
              </a:solidFill>
            </a:endParaRPr>
          </a:p>
          <a:p>
            <a:pPr marL="0" lvl="0" indent="0" algn="just" rtl="0">
              <a:lnSpc>
                <a:spcPct val="80000"/>
              </a:lnSpc>
              <a:spcBef>
                <a:spcPts val="837"/>
              </a:spcBef>
              <a:spcAft>
                <a:spcPts val="0"/>
              </a:spcAft>
              <a:buSzPts val="1092"/>
              <a:buNone/>
            </a:pPr>
            <a:r>
              <a:rPr lang="en-US" sz="1187">
                <a:solidFill>
                  <a:srgbClr val="002060"/>
                </a:solidFill>
              </a:rPr>
              <a:t>#count the number of letter “a”</a:t>
            </a:r>
            <a:endParaRPr/>
          </a:p>
          <a:p>
            <a:pPr marL="0" lvl="0" indent="0" algn="just" rtl="0">
              <a:lnSpc>
                <a:spcPct val="80000"/>
              </a:lnSpc>
              <a:spcBef>
                <a:spcPts val="837"/>
              </a:spcBef>
              <a:spcAft>
                <a:spcPts val="0"/>
              </a:spcAft>
              <a:buSzPts val="1092"/>
              <a:buNone/>
            </a:pPr>
            <a:r>
              <a:rPr lang="en-US" sz="1187">
                <a:solidFill>
                  <a:srgbClr val="7F7F7F"/>
                </a:solidFill>
              </a:rPr>
              <a:t>number = string.count(substring)</a:t>
            </a:r>
            <a:endParaRPr/>
          </a:p>
          <a:p>
            <a:pPr marL="0" lvl="0" indent="0" algn="just" rtl="0">
              <a:lnSpc>
                <a:spcPct val="80000"/>
              </a:lnSpc>
              <a:spcBef>
                <a:spcPts val="837"/>
              </a:spcBef>
              <a:spcAft>
                <a:spcPts val="0"/>
              </a:spcAft>
              <a:buSzPts val="1092"/>
              <a:buNone/>
            </a:pPr>
            <a:endParaRPr sz="1187">
              <a:solidFill>
                <a:srgbClr val="002060"/>
              </a:solidFill>
            </a:endParaRPr>
          </a:p>
          <a:p>
            <a:pPr marL="0" lvl="0" indent="0" algn="just" rtl="0">
              <a:lnSpc>
                <a:spcPct val="80000"/>
              </a:lnSpc>
              <a:spcBef>
                <a:spcPts val="837"/>
              </a:spcBef>
              <a:spcAft>
                <a:spcPts val="0"/>
              </a:spcAft>
              <a:buSzPts val="1092"/>
              <a:buNone/>
            </a:pPr>
            <a:r>
              <a:rPr lang="en-US" sz="1187">
                <a:solidFill>
                  <a:srgbClr val="002060"/>
                </a:solidFill>
              </a:rPr>
              <a:t>#print result</a:t>
            </a:r>
            <a:endParaRPr/>
          </a:p>
          <a:p>
            <a:pPr marL="0" lvl="0" indent="0" algn="just" rtl="0">
              <a:lnSpc>
                <a:spcPct val="80000"/>
              </a:lnSpc>
              <a:spcBef>
                <a:spcPts val="837"/>
              </a:spcBef>
              <a:spcAft>
                <a:spcPts val="0"/>
              </a:spcAft>
              <a:buSzPts val="1092"/>
              <a:buNone/>
            </a:pPr>
            <a:r>
              <a:rPr lang="en-US" sz="1187">
                <a:solidFill>
                  <a:srgbClr val="7F7F7F"/>
                </a:solidFill>
              </a:rPr>
              <a:t>Print(number)</a:t>
            </a:r>
            <a:endParaRPr/>
          </a:p>
          <a:p>
            <a:pPr marL="0" lvl="0" indent="0" algn="just" rtl="0">
              <a:lnSpc>
                <a:spcPct val="80000"/>
              </a:lnSpc>
              <a:spcBef>
                <a:spcPts val="837"/>
              </a:spcBef>
              <a:spcAft>
                <a:spcPts val="0"/>
              </a:spcAft>
              <a:buSzPts val="1092"/>
              <a:buNone/>
            </a:pPr>
            <a:endParaRPr sz="1187">
              <a:solidFill>
                <a:srgbClr val="002060"/>
              </a:solidFill>
            </a:endParaRPr>
          </a:p>
          <a:p>
            <a:pPr marL="0" lvl="0" indent="0" algn="just" rtl="0">
              <a:lnSpc>
                <a:spcPct val="80000"/>
              </a:lnSpc>
              <a:spcBef>
                <a:spcPts val="837"/>
              </a:spcBef>
              <a:spcAft>
                <a:spcPts val="0"/>
              </a:spcAft>
              <a:buSzPts val="1092"/>
              <a:buNone/>
            </a:pPr>
            <a:r>
              <a:rPr lang="en-US" sz="1187">
                <a:solidFill>
                  <a:srgbClr val="002060"/>
                </a:solidFill>
              </a:rPr>
              <a:t>#Out: </a:t>
            </a:r>
            <a:endParaRPr sz="1187">
              <a:solidFill>
                <a:srgbClr val="002060"/>
              </a:solidFill>
            </a:endParaRPr>
          </a:p>
          <a:p>
            <a:pPr marL="0" lvl="0" indent="0" algn="just" rtl="0">
              <a:lnSpc>
                <a:spcPct val="80000"/>
              </a:lnSpc>
              <a:spcBef>
                <a:spcPts val="837"/>
              </a:spcBef>
              <a:spcAft>
                <a:spcPts val="0"/>
              </a:spcAft>
              <a:buSzPts val="1092"/>
              <a:buNone/>
            </a:pPr>
            <a:r>
              <a:rPr lang="en-US" sz="1187">
                <a:solidFill>
                  <a:srgbClr val="C00000"/>
                </a:solidFill>
              </a:rPr>
              <a:t>2</a:t>
            </a:r>
            <a:endParaRPr/>
          </a:p>
        </p:txBody>
      </p:sp>
      <p:pic>
        <p:nvPicPr>
          <p:cNvPr id="221" name="Google Shape;221;p15"/>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0">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0">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0">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0">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0">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20">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6"/>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sz="3300">
              <a:solidFill>
                <a:srgbClr val="FFFEFF"/>
              </a:solidFill>
            </a:endParaRPr>
          </a:p>
        </p:txBody>
      </p:sp>
      <p:sp>
        <p:nvSpPr>
          <p:cNvPr id="228" name="Google Shape;228;p16"/>
          <p:cNvSpPr txBox="1">
            <a:spLocks noGrp="1"/>
          </p:cNvSpPr>
          <p:nvPr>
            <p:ph type="body" idx="1"/>
          </p:nvPr>
        </p:nvSpPr>
        <p:spPr>
          <a:xfrm>
            <a:off x="509272" y="1962365"/>
            <a:ext cx="11029615" cy="2178119"/>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2127"/>
              <a:buNone/>
            </a:pPr>
            <a:r>
              <a:rPr lang="en-US" sz="2312">
                <a:solidFill>
                  <a:srgbClr val="002060"/>
                </a:solidFill>
              </a:rPr>
              <a:t>Create a String place </a:t>
            </a:r>
            <a:endParaRPr/>
          </a:p>
          <a:p>
            <a:pPr marL="0" lvl="0" indent="0" algn="just" rtl="0">
              <a:lnSpc>
                <a:spcPct val="80000"/>
              </a:lnSpc>
              <a:spcBef>
                <a:spcPts val="1062"/>
              </a:spcBef>
              <a:spcAft>
                <a:spcPts val="0"/>
              </a:spcAft>
              <a:buSzPts val="2127"/>
              <a:buNone/>
            </a:pPr>
            <a:r>
              <a:rPr lang="en-US" sz="2312">
                <a:solidFill>
                  <a:srgbClr val="002060"/>
                </a:solidFill>
              </a:rPr>
              <a:t>place = "poolhouse"</a:t>
            </a:r>
            <a:endParaRPr/>
          </a:p>
          <a:p>
            <a:pPr marL="0" lvl="0" indent="0" algn="l" rtl="0">
              <a:lnSpc>
                <a:spcPct val="80000"/>
              </a:lnSpc>
              <a:spcBef>
                <a:spcPts val="1062"/>
              </a:spcBef>
              <a:spcAft>
                <a:spcPts val="0"/>
              </a:spcAft>
              <a:buSzPts val="2127"/>
              <a:buNone/>
            </a:pPr>
            <a:r>
              <a:rPr lang="en-US" sz="2312">
                <a:solidFill>
                  <a:srgbClr val="002060"/>
                </a:solidFill>
              </a:rPr>
              <a:t>Use the upper() method on place and store the result in place_up. </a:t>
            </a:r>
            <a:endParaRPr sz="2312">
              <a:solidFill>
                <a:srgbClr val="002060"/>
              </a:solidFill>
            </a:endParaRPr>
          </a:p>
          <a:p>
            <a:pPr marL="0" lvl="0" indent="0" algn="l" rtl="0">
              <a:lnSpc>
                <a:spcPct val="80000"/>
              </a:lnSpc>
              <a:spcBef>
                <a:spcPts val="1062"/>
              </a:spcBef>
              <a:spcAft>
                <a:spcPts val="0"/>
              </a:spcAft>
              <a:buSzPts val="2127"/>
              <a:buNone/>
            </a:pPr>
            <a:endParaRPr sz="2312">
              <a:solidFill>
                <a:srgbClr val="002060"/>
              </a:solidFill>
            </a:endParaRPr>
          </a:p>
          <a:p>
            <a:pPr marL="0" lvl="0" indent="0" algn="l" rtl="0">
              <a:lnSpc>
                <a:spcPct val="80000"/>
              </a:lnSpc>
              <a:spcBef>
                <a:spcPts val="1062"/>
              </a:spcBef>
              <a:spcAft>
                <a:spcPts val="0"/>
              </a:spcAft>
              <a:buSzPts val="2127"/>
              <a:buNone/>
            </a:pPr>
            <a:r>
              <a:rPr lang="en-US" sz="2312">
                <a:solidFill>
                  <a:srgbClr val="002060"/>
                </a:solidFill>
              </a:rPr>
              <a:t>Print out place and place_up. </a:t>
            </a:r>
            <a:endParaRPr/>
          </a:p>
        </p:txBody>
      </p:sp>
      <p:pic>
        <p:nvPicPr>
          <p:cNvPr id="229" name="Google Shape;229;p16"/>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7"/>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236" name="Google Shape;236;p17"/>
          <p:cNvSpPr txBox="1">
            <a:spLocks noGrp="1"/>
          </p:cNvSpPr>
          <p:nvPr>
            <p:ph type="body" idx="1"/>
          </p:nvPr>
        </p:nvSpPr>
        <p:spPr>
          <a:xfrm>
            <a:off x="550369" y="1926524"/>
            <a:ext cx="11029615" cy="3765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127"/>
              <a:buNone/>
            </a:pPr>
            <a:r>
              <a:rPr lang="en-US" sz="2312">
                <a:solidFill>
                  <a:srgbClr val="7F7F7F"/>
                </a:solidFill>
              </a:rPr>
              <a:t>#Create a string place with value “poolhouse”</a:t>
            </a:r>
            <a:endParaRPr/>
          </a:p>
          <a:p>
            <a:pPr marL="0" lvl="0" indent="0" algn="l" rtl="0">
              <a:lnSpc>
                <a:spcPct val="90000"/>
              </a:lnSpc>
              <a:spcBef>
                <a:spcPts val="1062"/>
              </a:spcBef>
              <a:spcAft>
                <a:spcPts val="0"/>
              </a:spcAft>
              <a:buSzPts val="2127"/>
              <a:buNone/>
            </a:pPr>
            <a:r>
              <a:rPr lang="en-US" sz="2312">
                <a:solidFill>
                  <a:srgbClr val="FF0000"/>
                </a:solidFill>
              </a:rPr>
              <a:t>place="poolhouse"</a:t>
            </a:r>
            <a:endParaRPr/>
          </a:p>
          <a:p>
            <a:pPr marL="0" lvl="0" indent="0" algn="l" rtl="0">
              <a:lnSpc>
                <a:spcPct val="90000"/>
              </a:lnSpc>
              <a:spcBef>
                <a:spcPts val="1062"/>
              </a:spcBef>
              <a:spcAft>
                <a:spcPts val="0"/>
              </a:spcAft>
              <a:buSzPts val="2127"/>
              <a:buNone/>
            </a:pPr>
            <a:r>
              <a:rPr lang="en-US" sz="2312">
                <a:solidFill>
                  <a:srgbClr val="7F7F7F"/>
                </a:solidFill>
              </a:rPr>
              <a:t>#print out place </a:t>
            </a:r>
            <a:endParaRPr/>
          </a:p>
          <a:p>
            <a:pPr marL="0" lvl="0" indent="0" algn="l" rtl="0">
              <a:lnSpc>
                <a:spcPct val="90000"/>
              </a:lnSpc>
              <a:spcBef>
                <a:spcPts val="1062"/>
              </a:spcBef>
              <a:spcAft>
                <a:spcPts val="0"/>
              </a:spcAft>
              <a:buSzPts val="2127"/>
              <a:buNone/>
            </a:pPr>
            <a:r>
              <a:rPr lang="en-US" sz="2312">
                <a:solidFill>
                  <a:srgbClr val="FF0000"/>
                </a:solidFill>
              </a:rPr>
              <a:t>print(place)</a:t>
            </a:r>
            <a:endParaRPr/>
          </a:p>
          <a:p>
            <a:pPr marL="0" lvl="0" indent="0" algn="l" rtl="0">
              <a:lnSpc>
                <a:spcPct val="90000"/>
              </a:lnSpc>
              <a:spcBef>
                <a:spcPts val="1062"/>
              </a:spcBef>
              <a:spcAft>
                <a:spcPts val="0"/>
              </a:spcAft>
              <a:buSzPts val="2127"/>
              <a:buNone/>
            </a:pPr>
            <a:r>
              <a:rPr lang="en-US" sz="2312">
                <a:solidFill>
                  <a:srgbClr val="7F7F7F"/>
                </a:solidFill>
              </a:rPr>
              <a:t>#use upper() function </a:t>
            </a:r>
            <a:endParaRPr/>
          </a:p>
          <a:p>
            <a:pPr marL="0" lvl="0" indent="0" algn="l" rtl="0">
              <a:lnSpc>
                <a:spcPct val="90000"/>
              </a:lnSpc>
              <a:spcBef>
                <a:spcPts val="1062"/>
              </a:spcBef>
              <a:spcAft>
                <a:spcPts val="0"/>
              </a:spcAft>
              <a:buSzPts val="2127"/>
              <a:buNone/>
            </a:pPr>
            <a:r>
              <a:rPr lang="en-US" sz="2312">
                <a:solidFill>
                  <a:srgbClr val="FF0000"/>
                </a:solidFill>
              </a:rPr>
              <a:t>place_up =place.upper()</a:t>
            </a:r>
            <a:endParaRPr/>
          </a:p>
          <a:p>
            <a:pPr marL="0" lvl="0" indent="0" algn="l" rtl="0">
              <a:lnSpc>
                <a:spcPct val="90000"/>
              </a:lnSpc>
              <a:spcBef>
                <a:spcPts val="1062"/>
              </a:spcBef>
              <a:spcAft>
                <a:spcPts val="0"/>
              </a:spcAft>
              <a:buSzPts val="2127"/>
              <a:buNone/>
            </a:pPr>
            <a:r>
              <a:rPr lang="en-US" sz="2312">
                <a:solidFill>
                  <a:srgbClr val="7F7F7F"/>
                </a:solidFill>
              </a:rPr>
              <a:t>#print out place_up </a:t>
            </a:r>
            <a:endParaRPr/>
          </a:p>
          <a:p>
            <a:pPr marL="0" lvl="0" indent="0" algn="l" rtl="0">
              <a:lnSpc>
                <a:spcPct val="90000"/>
              </a:lnSpc>
              <a:spcBef>
                <a:spcPts val="1062"/>
              </a:spcBef>
              <a:spcAft>
                <a:spcPts val="0"/>
              </a:spcAft>
              <a:buSzPts val="2127"/>
              <a:buNone/>
            </a:pPr>
            <a:r>
              <a:rPr lang="en-US" sz="2312">
                <a:solidFill>
                  <a:srgbClr val="FF0000"/>
                </a:solidFill>
              </a:rPr>
              <a:t>print(place_up)</a:t>
            </a:r>
            <a:endParaRPr sz="2312">
              <a:solidFill>
                <a:srgbClr val="002060"/>
              </a:solidFill>
            </a:endParaRPr>
          </a:p>
        </p:txBody>
      </p:sp>
      <p:pic>
        <p:nvPicPr>
          <p:cNvPr id="237" name="Google Shape;237;p17"/>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8"/>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sz="3300">
              <a:solidFill>
                <a:srgbClr val="FFFEFF"/>
              </a:solidFill>
            </a:endParaRPr>
          </a:p>
        </p:txBody>
      </p:sp>
      <p:sp>
        <p:nvSpPr>
          <p:cNvPr id="244" name="Google Shape;244;p18"/>
          <p:cNvSpPr txBox="1">
            <a:spLocks noGrp="1"/>
          </p:cNvSpPr>
          <p:nvPr>
            <p:ph type="body" idx="1"/>
          </p:nvPr>
        </p:nvSpPr>
        <p:spPr>
          <a:xfrm>
            <a:off x="550368" y="1849351"/>
            <a:ext cx="11029615" cy="10479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300"/>
              <a:buNone/>
            </a:pPr>
            <a:r>
              <a:rPr lang="en-US" sz="2500">
                <a:solidFill>
                  <a:srgbClr val="002060"/>
                </a:solidFill>
              </a:rPr>
              <a:t>Print out the number of letter o's on the variable ‘place’ by calling count() on ‘place’ and passing the letter 'o' as an input to the method. </a:t>
            </a:r>
            <a:endParaRPr/>
          </a:p>
        </p:txBody>
      </p:sp>
      <p:pic>
        <p:nvPicPr>
          <p:cNvPr id="245" name="Google Shape;245;p18"/>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9"/>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252" name="Google Shape;252;p19"/>
          <p:cNvSpPr txBox="1">
            <a:spLocks noGrp="1"/>
          </p:cNvSpPr>
          <p:nvPr>
            <p:ph type="body" idx="1"/>
          </p:nvPr>
        </p:nvSpPr>
        <p:spPr>
          <a:xfrm>
            <a:off x="509272" y="1962366"/>
            <a:ext cx="11029615" cy="273292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127"/>
              <a:buNone/>
            </a:pPr>
            <a:r>
              <a:rPr lang="en-US" sz="2312">
                <a:solidFill>
                  <a:srgbClr val="7F7F7F"/>
                </a:solidFill>
              </a:rPr>
              <a:t>#Create a string place with value “poolhouse”</a:t>
            </a:r>
            <a:endParaRPr/>
          </a:p>
          <a:p>
            <a:pPr marL="0" lvl="0" indent="0" algn="l" rtl="0">
              <a:lnSpc>
                <a:spcPct val="90000"/>
              </a:lnSpc>
              <a:spcBef>
                <a:spcPts val="1062"/>
              </a:spcBef>
              <a:spcAft>
                <a:spcPts val="0"/>
              </a:spcAft>
              <a:buSzPts val="2127"/>
              <a:buNone/>
            </a:pPr>
            <a:r>
              <a:rPr lang="en-US" sz="2312">
                <a:solidFill>
                  <a:srgbClr val="FF0000"/>
                </a:solidFill>
              </a:rPr>
              <a:t>place="poolhouse"</a:t>
            </a:r>
            <a:endParaRPr/>
          </a:p>
          <a:p>
            <a:pPr marL="0" lvl="0" indent="0" algn="l" rtl="0">
              <a:lnSpc>
                <a:spcPct val="90000"/>
              </a:lnSpc>
              <a:spcBef>
                <a:spcPts val="1062"/>
              </a:spcBef>
              <a:spcAft>
                <a:spcPts val="0"/>
              </a:spcAft>
              <a:buSzPts val="2127"/>
              <a:buNone/>
            </a:pPr>
            <a:r>
              <a:rPr lang="en-US" sz="2312">
                <a:solidFill>
                  <a:srgbClr val="7F7F7F"/>
                </a:solidFill>
              </a:rPr>
              <a:t>#count number of o’s  occur on place</a:t>
            </a:r>
            <a:endParaRPr/>
          </a:p>
          <a:p>
            <a:pPr marL="0" lvl="0" indent="0" algn="l" rtl="0">
              <a:lnSpc>
                <a:spcPct val="90000"/>
              </a:lnSpc>
              <a:spcBef>
                <a:spcPts val="1062"/>
              </a:spcBef>
              <a:spcAft>
                <a:spcPts val="0"/>
              </a:spcAft>
              <a:buSzPts val="2127"/>
              <a:buNone/>
            </a:pPr>
            <a:r>
              <a:rPr lang="en-US" sz="2312">
                <a:solidFill>
                  <a:srgbClr val="FF0000"/>
                </a:solidFill>
              </a:rPr>
              <a:t>number= place.count('o')</a:t>
            </a:r>
            <a:endParaRPr/>
          </a:p>
          <a:p>
            <a:pPr marL="0" lvl="0" indent="0" algn="l" rtl="0">
              <a:lnSpc>
                <a:spcPct val="90000"/>
              </a:lnSpc>
              <a:spcBef>
                <a:spcPts val="1062"/>
              </a:spcBef>
              <a:spcAft>
                <a:spcPts val="0"/>
              </a:spcAft>
              <a:buSzPts val="2127"/>
              <a:buNone/>
            </a:pPr>
            <a:r>
              <a:rPr lang="en-US" sz="2312">
                <a:solidFill>
                  <a:srgbClr val="7F7F7F"/>
                </a:solidFill>
              </a:rPr>
              <a:t># print out number variable  check occurrence of  o’s</a:t>
            </a:r>
            <a:endParaRPr/>
          </a:p>
          <a:p>
            <a:pPr marL="0" lvl="0" indent="0" algn="l" rtl="0">
              <a:lnSpc>
                <a:spcPct val="90000"/>
              </a:lnSpc>
              <a:spcBef>
                <a:spcPts val="1062"/>
              </a:spcBef>
              <a:spcAft>
                <a:spcPts val="0"/>
              </a:spcAft>
              <a:buSzPts val="2127"/>
              <a:buNone/>
            </a:pPr>
            <a:r>
              <a:rPr lang="en-US" sz="2312">
                <a:solidFill>
                  <a:srgbClr val="FF0000"/>
                </a:solidFill>
              </a:rPr>
              <a:t>print (number)</a:t>
            </a:r>
            <a:endParaRPr sz="2312">
              <a:solidFill>
                <a:srgbClr val="FF0000"/>
              </a:solidFill>
            </a:endParaRPr>
          </a:p>
        </p:txBody>
      </p:sp>
      <p:pic>
        <p:nvPicPr>
          <p:cNvPr id="253" name="Google Shape;253;p19"/>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body" idx="1"/>
          </p:nvPr>
        </p:nvSpPr>
        <p:spPr>
          <a:xfrm>
            <a:off x="2896963" y="3328711"/>
            <a:ext cx="6085219" cy="95561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SzPts val="3312"/>
              <a:buNone/>
            </a:pPr>
            <a:r>
              <a:rPr lang="en-US" sz="3600" u="sng">
                <a:solidFill>
                  <a:srgbClr val="3675AA"/>
                </a:solidFill>
              </a:rPr>
              <a:t>INTRO TO FUNCTIONS</a:t>
            </a:r>
            <a:endParaRPr sz="3600" u="sng">
              <a:solidFill>
                <a:srgbClr val="3675AA"/>
              </a:solidFill>
            </a:endParaRPr>
          </a:p>
        </p:txBody>
      </p:sp>
      <p:pic>
        <p:nvPicPr>
          <p:cNvPr id="115" name="Google Shape;115;p2"/>
          <p:cNvPicPr preferRelativeResize="0"/>
          <p:nvPr/>
        </p:nvPicPr>
        <p:blipFill rotWithShape="1">
          <a:blip r:embed="rId3">
            <a:alphaModFix/>
          </a:blip>
          <a:srcRect/>
          <a:stretch/>
        </p:blipFill>
        <p:spPr>
          <a:xfrm>
            <a:off x="11199684" y="82193"/>
            <a:ext cx="760601" cy="380301"/>
          </a:xfrm>
          <a:prstGeom prst="rect">
            <a:avLst/>
          </a:prstGeom>
          <a:noFill/>
          <a:ln>
            <a:noFill/>
          </a:ln>
        </p:spPr>
      </p:pic>
      <p:pic>
        <p:nvPicPr>
          <p:cNvPr id="116" name="Google Shape;116;p2"/>
          <p:cNvPicPr preferRelativeResize="0"/>
          <p:nvPr/>
        </p:nvPicPr>
        <p:blipFill rotWithShape="1">
          <a:blip r:embed="rId3">
            <a:alphaModFix/>
          </a:blip>
          <a:srcRect/>
          <a:stretch/>
        </p:blipFill>
        <p:spPr>
          <a:xfrm>
            <a:off x="4606424" y="4284323"/>
            <a:ext cx="2666298" cy="13331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0"/>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LIST METHODS</a:t>
            </a:r>
            <a:endParaRPr/>
          </a:p>
        </p:txBody>
      </p:sp>
      <p:sp>
        <p:nvSpPr>
          <p:cNvPr id="260" name="Google Shape;260;p20"/>
          <p:cNvSpPr txBox="1">
            <a:spLocks noGrp="1"/>
          </p:cNvSpPr>
          <p:nvPr>
            <p:ph type="body" idx="1"/>
          </p:nvPr>
        </p:nvSpPr>
        <p:spPr>
          <a:xfrm>
            <a:off x="581193" y="1972638"/>
            <a:ext cx="11029615" cy="3102796"/>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955"/>
              <a:buNone/>
            </a:pPr>
            <a:r>
              <a:rPr lang="en-US" sz="2125">
                <a:solidFill>
                  <a:srgbClr val="002060"/>
                </a:solidFill>
              </a:rPr>
              <a:t>Strings are not the only Python types that have methods associated with them. </a:t>
            </a:r>
            <a:endParaRPr sz="2125">
              <a:solidFill>
                <a:srgbClr val="002060"/>
              </a:solidFill>
            </a:endParaRPr>
          </a:p>
          <a:p>
            <a:pPr marL="0" lvl="0" indent="0" algn="just" rtl="0">
              <a:lnSpc>
                <a:spcPct val="80000"/>
              </a:lnSpc>
              <a:spcBef>
                <a:spcPts val="1025"/>
              </a:spcBef>
              <a:spcAft>
                <a:spcPts val="0"/>
              </a:spcAft>
              <a:buSzPts val="1955"/>
              <a:buNone/>
            </a:pPr>
            <a:r>
              <a:rPr lang="en-US" sz="2125">
                <a:solidFill>
                  <a:srgbClr val="002060"/>
                </a:solidFill>
              </a:rPr>
              <a:t>Lists, floats, integers and booleans are also types that come packaged with a bunch of useful methods. </a:t>
            </a:r>
            <a:endParaRPr sz="2125">
              <a:solidFill>
                <a:srgbClr val="002060"/>
              </a:solidFill>
            </a:endParaRPr>
          </a:p>
          <a:p>
            <a:pPr marL="0" lvl="0" indent="0" algn="just" rtl="0">
              <a:lnSpc>
                <a:spcPct val="80000"/>
              </a:lnSpc>
              <a:spcBef>
                <a:spcPts val="1025"/>
              </a:spcBef>
              <a:spcAft>
                <a:spcPts val="0"/>
              </a:spcAft>
              <a:buSzPts val="1955"/>
              <a:buNone/>
            </a:pPr>
            <a:endParaRPr sz="2125">
              <a:solidFill>
                <a:srgbClr val="002060"/>
              </a:solidFill>
            </a:endParaRPr>
          </a:p>
          <a:p>
            <a:pPr marL="0" lvl="0" indent="0" algn="just" rtl="0">
              <a:lnSpc>
                <a:spcPct val="80000"/>
              </a:lnSpc>
              <a:spcBef>
                <a:spcPts val="1025"/>
              </a:spcBef>
              <a:spcAft>
                <a:spcPts val="0"/>
              </a:spcAft>
              <a:buSzPts val="1955"/>
              <a:buNone/>
            </a:pPr>
            <a:r>
              <a:rPr lang="en-US" sz="2125">
                <a:solidFill>
                  <a:srgbClr val="002060"/>
                </a:solidFill>
              </a:rPr>
              <a:t>In this section, you'll be experimenting with the index() &amp; count() method within list.</a:t>
            </a:r>
            <a:endParaRPr/>
          </a:p>
          <a:p>
            <a:pPr marL="0" lvl="0" indent="0" algn="just" rtl="0">
              <a:lnSpc>
                <a:spcPct val="80000"/>
              </a:lnSpc>
              <a:spcBef>
                <a:spcPts val="1025"/>
              </a:spcBef>
              <a:spcAft>
                <a:spcPts val="0"/>
              </a:spcAft>
              <a:buSzPts val="1955"/>
              <a:buNone/>
            </a:pPr>
            <a:endParaRPr sz="2125">
              <a:solidFill>
                <a:srgbClr val="002060"/>
              </a:solidFill>
            </a:endParaRPr>
          </a:p>
          <a:p>
            <a:pPr marL="306000" lvl="0" indent="-306000" algn="just" rtl="0">
              <a:lnSpc>
                <a:spcPct val="80000"/>
              </a:lnSpc>
              <a:spcBef>
                <a:spcPts val="1025"/>
              </a:spcBef>
              <a:spcAft>
                <a:spcPts val="0"/>
              </a:spcAft>
              <a:buSzPts val="1955"/>
              <a:buChar char="◼"/>
            </a:pPr>
            <a:r>
              <a:rPr lang="en-US" sz="2125">
                <a:solidFill>
                  <a:srgbClr val="002060"/>
                </a:solidFill>
              </a:rPr>
              <a:t>index(), to get the index of the first element of a list that matches its input</a:t>
            </a:r>
            <a:endParaRPr sz="2125">
              <a:solidFill>
                <a:srgbClr val="002060"/>
              </a:solidFill>
            </a:endParaRPr>
          </a:p>
          <a:p>
            <a:pPr marL="306000" lvl="0" indent="-306000" algn="just" rtl="0">
              <a:lnSpc>
                <a:spcPct val="80000"/>
              </a:lnSpc>
              <a:spcBef>
                <a:spcPts val="1025"/>
              </a:spcBef>
              <a:spcAft>
                <a:spcPts val="0"/>
              </a:spcAft>
              <a:buSzPts val="1955"/>
              <a:buChar char="◼"/>
            </a:pPr>
            <a:r>
              <a:rPr lang="en-US" sz="2125">
                <a:solidFill>
                  <a:srgbClr val="002060"/>
                </a:solidFill>
              </a:rPr>
              <a:t>count(), to get the number of times an element appears in a list.</a:t>
            </a:r>
            <a:endParaRPr/>
          </a:p>
        </p:txBody>
      </p:sp>
      <p:pic>
        <p:nvPicPr>
          <p:cNvPr id="261" name="Google Shape;261;p20"/>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1"/>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EXAMPLE – LIST INDEX()</a:t>
            </a:r>
            <a:endParaRPr sz="4000"/>
          </a:p>
        </p:txBody>
      </p:sp>
      <p:sp>
        <p:nvSpPr>
          <p:cNvPr id="268" name="Google Shape;268;p21"/>
          <p:cNvSpPr txBox="1">
            <a:spLocks noGrp="1"/>
          </p:cNvSpPr>
          <p:nvPr>
            <p:ph type="body" idx="1"/>
          </p:nvPr>
        </p:nvSpPr>
        <p:spPr>
          <a:xfrm>
            <a:off x="581193" y="1972637"/>
            <a:ext cx="11029615" cy="4119937"/>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782"/>
              <a:buNone/>
            </a:pPr>
            <a:r>
              <a:rPr lang="en-US" sz="1937" u="sng">
                <a:solidFill>
                  <a:srgbClr val="002060"/>
                </a:solidFill>
              </a:rPr>
              <a:t>Use of index() function</a:t>
            </a:r>
            <a:endParaRPr/>
          </a:p>
          <a:p>
            <a:pPr marL="0" lvl="0" indent="0" algn="just" rtl="0">
              <a:lnSpc>
                <a:spcPct val="80000"/>
              </a:lnSpc>
              <a:spcBef>
                <a:spcPts val="987"/>
              </a:spcBef>
              <a:spcAft>
                <a:spcPts val="0"/>
              </a:spcAft>
              <a:buSzPts val="1782"/>
              <a:buNone/>
            </a:pPr>
            <a:r>
              <a:rPr lang="en-US" sz="1937">
                <a:solidFill>
                  <a:srgbClr val="002060"/>
                </a:solidFill>
              </a:rPr>
              <a:t>Let’s find the position of “cherry” in the Fruit List [‘apple’, ‘banana’, ‘cherry’]?</a:t>
            </a:r>
            <a:endParaRPr/>
          </a:p>
          <a:p>
            <a:pPr marL="0" lvl="0" indent="0" algn="just" rtl="0">
              <a:lnSpc>
                <a:spcPct val="80000"/>
              </a:lnSpc>
              <a:spcBef>
                <a:spcPts val="987"/>
              </a:spcBef>
              <a:spcAft>
                <a:spcPts val="0"/>
              </a:spcAft>
              <a:buSzPts val="1782"/>
              <a:buNone/>
            </a:pP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002060"/>
                </a:solidFill>
              </a:rPr>
              <a:t>#create a list </a:t>
            </a:r>
            <a:endParaRPr/>
          </a:p>
          <a:p>
            <a:pPr marL="0" lvl="0" indent="0" algn="just" rtl="0">
              <a:lnSpc>
                <a:spcPct val="80000"/>
              </a:lnSpc>
              <a:spcBef>
                <a:spcPts val="987"/>
              </a:spcBef>
              <a:spcAft>
                <a:spcPts val="0"/>
              </a:spcAft>
              <a:buSzPts val="1782"/>
              <a:buNone/>
            </a:pPr>
            <a:r>
              <a:rPr lang="en-US" sz="1937">
                <a:solidFill>
                  <a:srgbClr val="7F7F7F"/>
                </a:solidFill>
              </a:rPr>
              <a:t>fruits = [‘apple’, ‘banana’, ‘cherry’]</a:t>
            </a:r>
            <a:endParaRPr sz="1937">
              <a:solidFill>
                <a:srgbClr val="7F7F7F"/>
              </a:solidFill>
            </a:endParaRPr>
          </a:p>
          <a:p>
            <a:pPr marL="0" lvl="0" indent="0" algn="just" rtl="0">
              <a:lnSpc>
                <a:spcPct val="80000"/>
              </a:lnSpc>
              <a:spcBef>
                <a:spcPts val="987"/>
              </a:spcBef>
              <a:spcAft>
                <a:spcPts val="0"/>
              </a:spcAft>
              <a:buSzPts val="1782"/>
              <a:buNone/>
            </a:pPr>
            <a:r>
              <a:rPr lang="en-US" sz="1937">
                <a:solidFill>
                  <a:srgbClr val="002060"/>
                </a:solidFill>
              </a:rPr>
              <a:t>#find index value of “cherry”</a:t>
            </a:r>
            <a:endParaRPr/>
          </a:p>
          <a:p>
            <a:pPr marL="0" lvl="0" indent="0" algn="just" rtl="0">
              <a:lnSpc>
                <a:spcPct val="80000"/>
              </a:lnSpc>
              <a:spcBef>
                <a:spcPts val="987"/>
              </a:spcBef>
              <a:spcAft>
                <a:spcPts val="0"/>
              </a:spcAft>
              <a:buSzPts val="1782"/>
              <a:buNone/>
            </a:pPr>
            <a:r>
              <a:rPr lang="en-US" sz="1937">
                <a:solidFill>
                  <a:srgbClr val="7F7F7F"/>
                </a:solidFill>
              </a:rPr>
              <a:t>position=fruits.index(‘cherry’)</a:t>
            </a:r>
            <a:endParaRPr sz="1937">
              <a:solidFill>
                <a:srgbClr val="7F7F7F"/>
              </a:solidFill>
            </a:endParaRPr>
          </a:p>
          <a:p>
            <a:pPr marL="0" lvl="0" indent="0" algn="just" rtl="0">
              <a:lnSpc>
                <a:spcPct val="80000"/>
              </a:lnSpc>
              <a:spcBef>
                <a:spcPts val="987"/>
              </a:spcBef>
              <a:spcAft>
                <a:spcPts val="0"/>
              </a:spcAft>
              <a:buSzPts val="1782"/>
              <a:buNone/>
            </a:pPr>
            <a:r>
              <a:rPr lang="en-US" sz="1937">
                <a:solidFill>
                  <a:srgbClr val="002060"/>
                </a:solidFill>
              </a:rPr>
              <a:t>#print result</a:t>
            </a:r>
            <a:endParaRPr/>
          </a:p>
          <a:p>
            <a:pPr marL="0" lvl="0" indent="0" algn="just" rtl="0">
              <a:lnSpc>
                <a:spcPct val="80000"/>
              </a:lnSpc>
              <a:spcBef>
                <a:spcPts val="987"/>
              </a:spcBef>
              <a:spcAft>
                <a:spcPts val="0"/>
              </a:spcAft>
              <a:buSzPts val="1782"/>
              <a:buNone/>
            </a:pPr>
            <a:r>
              <a:rPr lang="en-US" sz="1937">
                <a:solidFill>
                  <a:srgbClr val="7F7F7F"/>
                </a:solidFill>
              </a:rPr>
              <a:t>Print(position)</a:t>
            </a: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002060"/>
                </a:solidFill>
              </a:rPr>
              <a:t>#Out: </a:t>
            </a: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7F7F7F"/>
                </a:solidFill>
              </a:rPr>
              <a:t>2</a:t>
            </a:r>
            <a:endParaRPr sz="1937">
              <a:solidFill>
                <a:srgbClr val="7F7F7F"/>
              </a:solidFill>
            </a:endParaRPr>
          </a:p>
        </p:txBody>
      </p:sp>
      <p:pic>
        <p:nvPicPr>
          <p:cNvPr id="269" name="Google Shape;269;p21"/>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2"/>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EXAMPLE – LIST COUNT()</a:t>
            </a:r>
            <a:endParaRPr sz="4000"/>
          </a:p>
        </p:txBody>
      </p:sp>
      <p:sp>
        <p:nvSpPr>
          <p:cNvPr id="276" name="Google Shape;276;p22"/>
          <p:cNvSpPr txBox="1">
            <a:spLocks noGrp="1"/>
          </p:cNvSpPr>
          <p:nvPr>
            <p:ph type="body" idx="1"/>
          </p:nvPr>
        </p:nvSpPr>
        <p:spPr>
          <a:xfrm>
            <a:off x="581193" y="1972637"/>
            <a:ext cx="11029615" cy="4119937"/>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782"/>
              <a:buNone/>
            </a:pPr>
            <a:r>
              <a:rPr lang="en-US" sz="1937" u="sng">
                <a:solidFill>
                  <a:srgbClr val="002060"/>
                </a:solidFill>
              </a:rPr>
              <a:t>Use of count() function</a:t>
            </a:r>
            <a:endParaRPr/>
          </a:p>
          <a:p>
            <a:pPr marL="0" lvl="0" indent="0" algn="just" rtl="0">
              <a:lnSpc>
                <a:spcPct val="80000"/>
              </a:lnSpc>
              <a:spcBef>
                <a:spcPts val="987"/>
              </a:spcBef>
              <a:spcAft>
                <a:spcPts val="0"/>
              </a:spcAft>
              <a:buSzPts val="1782"/>
              <a:buNone/>
            </a:pPr>
            <a:r>
              <a:rPr lang="en-US" sz="1937">
                <a:solidFill>
                  <a:srgbClr val="002060"/>
                </a:solidFill>
              </a:rPr>
              <a:t>Let’s find the number of times “cherry” occurs in the Fruit List [‘apple’, ‘banana’, ‘cherry’]?</a:t>
            </a:r>
            <a:endParaRPr/>
          </a:p>
          <a:p>
            <a:pPr marL="0" lvl="0" indent="0" algn="just" rtl="0">
              <a:lnSpc>
                <a:spcPct val="80000"/>
              </a:lnSpc>
              <a:spcBef>
                <a:spcPts val="987"/>
              </a:spcBef>
              <a:spcAft>
                <a:spcPts val="0"/>
              </a:spcAft>
              <a:buSzPts val="1782"/>
              <a:buNone/>
            </a:pP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002060"/>
                </a:solidFill>
              </a:rPr>
              <a:t>#create a list </a:t>
            </a:r>
            <a:endParaRPr/>
          </a:p>
          <a:p>
            <a:pPr marL="0" lvl="0" indent="0" algn="just" rtl="0">
              <a:lnSpc>
                <a:spcPct val="80000"/>
              </a:lnSpc>
              <a:spcBef>
                <a:spcPts val="987"/>
              </a:spcBef>
              <a:spcAft>
                <a:spcPts val="0"/>
              </a:spcAft>
              <a:buSzPts val="1782"/>
              <a:buNone/>
            </a:pPr>
            <a:r>
              <a:rPr lang="en-US" sz="1937">
                <a:solidFill>
                  <a:srgbClr val="7F7F7F"/>
                </a:solidFill>
              </a:rPr>
              <a:t>Fruits=[‘apple’, ‘banana’, ‘cherry’]</a:t>
            </a:r>
            <a:endParaRPr sz="1937">
              <a:solidFill>
                <a:srgbClr val="7F7F7F"/>
              </a:solidFill>
            </a:endParaRPr>
          </a:p>
          <a:p>
            <a:pPr marL="0" lvl="0" indent="0" algn="just" rtl="0">
              <a:lnSpc>
                <a:spcPct val="80000"/>
              </a:lnSpc>
              <a:spcBef>
                <a:spcPts val="987"/>
              </a:spcBef>
              <a:spcAft>
                <a:spcPts val="0"/>
              </a:spcAft>
              <a:buSzPts val="1782"/>
              <a:buNone/>
            </a:pPr>
            <a:r>
              <a:rPr lang="en-US" sz="1937">
                <a:solidFill>
                  <a:srgbClr val="002060"/>
                </a:solidFill>
              </a:rPr>
              <a:t>#count number of times “cherry” occurs in the list</a:t>
            </a: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7F7F7F"/>
                </a:solidFill>
              </a:rPr>
              <a:t>number=fruits.count(‘cherry’)</a:t>
            </a:r>
            <a:endParaRPr sz="1937">
              <a:solidFill>
                <a:srgbClr val="7F7F7F"/>
              </a:solidFill>
            </a:endParaRPr>
          </a:p>
          <a:p>
            <a:pPr marL="0" lvl="0" indent="0" algn="just" rtl="0">
              <a:lnSpc>
                <a:spcPct val="80000"/>
              </a:lnSpc>
              <a:spcBef>
                <a:spcPts val="987"/>
              </a:spcBef>
              <a:spcAft>
                <a:spcPts val="0"/>
              </a:spcAft>
              <a:buSzPts val="1782"/>
              <a:buNone/>
            </a:pPr>
            <a:r>
              <a:rPr lang="en-US" sz="1937">
                <a:solidFill>
                  <a:srgbClr val="002060"/>
                </a:solidFill>
              </a:rPr>
              <a:t>#print result</a:t>
            </a:r>
            <a:endParaRPr/>
          </a:p>
          <a:p>
            <a:pPr marL="0" lvl="0" indent="0" algn="just" rtl="0">
              <a:lnSpc>
                <a:spcPct val="80000"/>
              </a:lnSpc>
              <a:spcBef>
                <a:spcPts val="987"/>
              </a:spcBef>
              <a:spcAft>
                <a:spcPts val="0"/>
              </a:spcAft>
              <a:buSzPts val="1782"/>
              <a:buNone/>
            </a:pPr>
            <a:r>
              <a:rPr lang="en-US" sz="1937">
                <a:solidFill>
                  <a:srgbClr val="7F7F7F"/>
                </a:solidFill>
              </a:rPr>
              <a:t>Print(number)</a:t>
            </a: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002060"/>
                </a:solidFill>
              </a:rPr>
              <a:t>#Out: </a:t>
            </a: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FF0000"/>
                </a:solidFill>
              </a:rPr>
              <a:t>1</a:t>
            </a:r>
            <a:endParaRPr/>
          </a:p>
        </p:txBody>
      </p:sp>
      <p:pic>
        <p:nvPicPr>
          <p:cNvPr id="277" name="Google Shape;277;p22"/>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3"/>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284" name="Google Shape;284;p23"/>
          <p:cNvSpPr txBox="1">
            <a:spLocks noGrp="1"/>
          </p:cNvSpPr>
          <p:nvPr>
            <p:ph type="body" idx="1"/>
          </p:nvPr>
        </p:nvSpPr>
        <p:spPr>
          <a:xfrm>
            <a:off x="581193" y="2003460"/>
            <a:ext cx="11029615" cy="1859623"/>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955"/>
              <a:buNone/>
            </a:pPr>
            <a:r>
              <a:rPr lang="en-US" sz="2125">
                <a:solidFill>
                  <a:srgbClr val="002060"/>
                </a:solidFill>
              </a:rPr>
              <a:t>Use the index() method to get the index of the element in areas list that is equal to 20.0 and print out this index.</a:t>
            </a:r>
            <a:endParaRPr/>
          </a:p>
          <a:p>
            <a:pPr marL="0" lvl="0" indent="0" algn="just" rtl="0">
              <a:lnSpc>
                <a:spcPct val="80000"/>
              </a:lnSpc>
              <a:spcBef>
                <a:spcPts val="1025"/>
              </a:spcBef>
              <a:spcAft>
                <a:spcPts val="0"/>
              </a:spcAft>
              <a:buSzPts val="1955"/>
              <a:buNone/>
            </a:pPr>
            <a:endParaRPr sz="2125">
              <a:solidFill>
                <a:srgbClr val="002060"/>
              </a:solidFill>
            </a:endParaRPr>
          </a:p>
          <a:p>
            <a:pPr marL="0" lvl="0" indent="0" algn="just" rtl="0">
              <a:lnSpc>
                <a:spcPct val="80000"/>
              </a:lnSpc>
              <a:spcBef>
                <a:spcPts val="1025"/>
              </a:spcBef>
              <a:spcAft>
                <a:spcPts val="0"/>
              </a:spcAft>
              <a:buSzPts val="1955"/>
              <a:buNone/>
            </a:pPr>
            <a:r>
              <a:rPr lang="en-US" sz="2125">
                <a:solidFill>
                  <a:srgbClr val="002060"/>
                </a:solidFill>
              </a:rPr>
              <a:t>Use the list with the area of different parts of a house:</a:t>
            </a:r>
            <a:endParaRPr/>
          </a:p>
          <a:p>
            <a:pPr marL="0" lvl="0" indent="0" algn="just" rtl="0">
              <a:lnSpc>
                <a:spcPct val="80000"/>
              </a:lnSpc>
              <a:spcBef>
                <a:spcPts val="1076"/>
              </a:spcBef>
              <a:spcAft>
                <a:spcPts val="0"/>
              </a:spcAft>
              <a:buSzPts val="2190"/>
              <a:buNone/>
            </a:pPr>
            <a:r>
              <a:rPr lang="en-US" sz="2380">
                <a:solidFill>
                  <a:srgbClr val="7F7F7F"/>
                </a:solidFill>
              </a:rPr>
              <a:t>areas=[11.25,18.0,20.0,10.75,9.50]</a:t>
            </a:r>
            <a:endParaRPr sz="2380">
              <a:solidFill>
                <a:srgbClr val="7F7F7F"/>
              </a:solidFill>
            </a:endParaRPr>
          </a:p>
        </p:txBody>
      </p:sp>
      <p:pic>
        <p:nvPicPr>
          <p:cNvPr id="285" name="Google Shape;285;p23"/>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4"/>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292" name="Google Shape;292;p24"/>
          <p:cNvSpPr txBox="1">
            <a:spLocks noGrp="1"/>
          </p:cNvSpPr>
          <p:nvPr>
            <p:ph type="body" idx="1"/>
          </p:nvPr>
        </p:nvSpPr>
        <p:spPr>
          <a:xfrm>
            <a:off x="509272" y="1962365"/>
            <a:ext cx="11029615" cy="27534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127"/>
              <a:buNone/>
            </a:pPr>
            <a:r>
              <a:rPr lang="en-US" sz="2312">
                <a:solidFill>
                  <a:srgbClr val="7F7F7F"/>
                </a:solidFill>
              </a:rPr>
              <a:t>#create an areas list </a:t>
            </a:r>
            <a:endParaRPr/>
          </a:p>
          <a:p>
            <a:pPr marL="0" lvl="0" indent="0" algn="l" rtl="0">
              <a:lnSpc>
                <a:spcPct val="90000"/>
              </a:lnSpc>
              <a:spcBef>
                <a:spcPts val="1062"/>
              </a:spcBef>
              <a:spcAft>
                <a:spcPts val="0"/>
              </a:spcAft>
              <a:buSzPts val="2127"/>
              <a:buNone/>
            </a:pPr>
            <a:r>
              <a:rPr lang="en-US" sz="2312">
                <a:solidFill>
                  <a:srgbClr val="FF0000"/>
                </a:solidFill>
              </a:rPr>
              <a:t>areas=[11.25,18.0,20.0,10.75,9.50]</a:t>
            </a:r>
            <a:endParaRPr/>
          </a:p>
          <a:p>
            <a:pPr marL="0" lvl="0" indent="0" algn="l" rtl="0">
              <a:lnSpc>
                <a:spcPct val="90000"/>
              </a:lnSpc>
              <a:spcBef>
                <a:spcPts val="1062"/>
              </a:spcBef>
              <a:spcAft>
                <a:spcPts val="0"/>
              </a:spcAft>
              <a:buSzPts val="2127"/>
              <a:buNone/>
            </a:pPr>
            <a:r>
              <a:rPr lang="en-US" sz="2312">
                <a:solidFill>
                  <a:srgbClr val="7F7F7F"/>
                </a:solidFill>
              </a:rPr>
              <a:t>#get index number of 20.0 in the areas list </a:t>
            </a:r>
            <a:endParaRPr/>
          </a:p>
          <a:p>
            <a:pPr marL="0" lvl="0" indent="0" algn="l" rtl="0">
              <a:lnSpc>
                <a:spcPct val="90000"/>
              </a:lnSpc>
              <a:spcBef>
                <a:spcPts val="1062"/>
              </a:spcBef>
              <a:spcAft>
                <a:spcPts val="0"/>
              </a:spcAft>
              <a:buSzPts val="2127"/>
              <a:buNone/>
            </a:pPr>
            <a:r>
              <a:rPr lang="en-US" sz="2312">
                <a:solidFill>
                  <a:srgbClr val="FF0000"/>
                </a:solidFill>
              </a:rPr>
              <a:t>index=areas.index(20.0)</a:t>
            </a:r>
            <a:endParaRPr/>
          </a:p>
          <a:p>
            <a:pPr marL="0" lvl="0" indent="0" algn="l" rtl="0">
              <a:lnSpc>
                <a:spcPct val="90000"/>
              </a:lnSpc>
              <a:spcBef>
                <a:spcPts val="1062"/>
              </a:spcBef>
              <a:spcAft>
                <a:spcPts val="0"/>
              </a:spcAft>
              <a:buSzPts val="2127"/>
              <a:buNone/>
            </a:pPr>
            <a:r>
              <a:rPr lang="en-US" sz="2312">
                <a:solidFill>
                  <a:srgbClr val="7F7F7F"/>
                </a:solidFill>
              </a:rPr>
              <a:t>#Print index </a:t>
            </a:r>
            <a:endParaRPr/>
          </a:p>
          <a:p>
            <a:pPr marL="0" lvl="0" indent="0" algn="l" rtl="0">
              <a:lnSpc>
                <a:spcPct val="90000"/>
              </a:lnSpc>
              <a:spcBef>
                <a:spcPts val="1062"/>
              </a:spcBef>
              <a:spcAft>
                <a:spcPts val="0"/>
              </a:spcAft>
              <a:buSzPts val="2127"/>
              <a:buNone/>
            </a:pPr>
            <a:r>
              <a:rPr lang="en-US" sz="2312">
                <a:solidFill>
                  <a:srgbClr val="FF0000"/>
                </a:solidFill>
              </a:rPr>
              <a:t>print (index)</a:t>
            </a:r>
            <a:endParaRPr/>
          </a:p>
        </p:txBody>
      </p:sp>
      <p:pic>
        <p:nvPicPr>
          <p:cNvPr id="293" name="Google Shape;293;p24"/>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5"/>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300" name="Google Shape;300;p25"/>
          <p:cNvSpPr txBox="1">
            <a:spLocks noGrp="1"/>
          </p:cNvSpPr>
          <p:nvPr>
            <p:ph type="body" idx="1"/>
          </p:nvPr>
        </p:nvSpPr>
        <p:spPr>
          <a:xfrm>
            <a:off x="581193" y="2003460"/>
            <a:ext cx="11029615" cy="2106204"/>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2127"/>
              <a:buNone/>
            </a:pPr>
            <a:r>
              <a:rPr lang="en-US" sz="2312">
                <a:solidFill>
                  <a:srgbClr val="002060"/>
                </a:solidFill>
              </a:rPr>
              <a:t>Use count() on the areas list to find out how many times 9.50 appears and print out this number. </a:t>
            </a:r>
            <a:endParaRPr sz="2312">
              <a:solidFill>
                <a:srgbClr val="002060"/>
              </a:solidFill>
            </a:endParaRPr>
          </a:p>
          <a:p>
            <a:pPr marL="0" lvl="0" indent="0" algn="just" rtl="0">
              <a:lnSpc>
                <a:spcPct val="80000"/>
              </a:lnSpc>
              <a:spcBef>
                <a:spcPts val="1062"/>
              </a:spcBef>
              <a:spcAft>
                <a:spcPts val="0"/>
              </a:spcAft>
              <a:buSzPts val="2127"/>
              <a:buNone/>
            </a:pPr>
            <a:endParaRPr sz="2312">
              <a:solidFill>
                <a:srgbClr val="002060"/>
              </a:solidFill>
            </a:endParaRPr>
          </a:p>
          <a:p>
            <a:pPr marL="0" lvl="0" indent="0" algn="just" rtl="0">
              <a:lnSpc>
                <a:spcPct val="80000"/>
              </a:lnSpc>
              <a:spcBef>
                <a:spcPts val="1062"/>
              </a:spcBef>
              <a:spcAft>
                <a:spcPts val="0"/>
              </a:spcAft>
              <a:buSzPts val="2127"/>
              <a:buNone/>
            </a:pPr>
            <a:r>
              <a:rPr lang="en-US" sz="2312">
                <a:solidFill>
                  <a:srgbClr val="002060"/>
                </a:solidFill>
              </a:rPr>
              <a:t>Use the list with the area of different parts of a house:</a:t>
            </a:r>
            <a:endParaRPr/>
          </a:p>
          <a:p>
            <a:pPr marL="0" lvl="0" indent="0" algn="just" rtl="0">
              <a:lnSpc>
                <a:spcPct val="80000"/>
              </a:lnSpc>
              <a:spcBef>
                <a:spcPts val="1118"/>
              </a:spcBef>
              <a:spcAft>
                <a:spcPts val="0"/>
              </a:spcAft>
              <a:buSzPts val="2383"/>
              <a:buNone/>
            </a:pPr>
            <a:r>
              <a:rPr lang="en-US" sz="2590">
                <a:solidFill>
                  <a:srgbClr val="7F7F7F"/>
                </a:solidFill>
              </a:rPr>
              <a:t>areas=[11.25,18.0,20.0,10.75,9.50]</a:t>
            </a:r>
            <a:endParaRPr sz="2590">
              <a:solidFill>
                <a:srgbClr val="7F7F7F"/>
              </a:solidFill>
            </a:endParaRPr>
          </a:p>
        </p:txBody>
      </p:sp>
      <p:pic>
        <p:nvPicPr>
          <p:cNvPr id="301" name="Google Shape;301;p25"/>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6"/>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308" name="Google Shape;308;p26"/>
          <p:cNvSpPr txBox="1">
            <a:spLocks noGrp="1"/>
          </p:cNvSpPr>
          <p:nvPr>
            <p:ph type="body" idx="1"/>
          </p:nvPr>
        </p:nvSpPr>
        <p:spPr>
          <a:xfrm>
            <a:off x="509272" y="1962366"/>
            <a:ext cx="11029615" cy="297950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300"/>
              <a:buNone/>
            </a:pPr>
            <a:r>
              <a:rPr lang="en-US" sz="2500">
                <a:solidFill>
                  <a:srgbClr val="7F7F7F"/>
                </a:solidFill>
              </a:rPr>
              <a:t>#create areas list </a:t>
            </a:r>
            <a:endParaRPr/>
          </a:p>
          <a:p>
            <a:pPr marL="0" lvl="0" indent="0" algn="l" rtl="0">
              <a:lnSpc>
                <a:spcPct val="90000"/>
              </a:lnSpc>
              <a:spcBef>
                <a:spcPts val="1100"/>
              </a:spcBef>
              <a:spcAft>
                <a:spcPts val="0"/>
              </a:spcAft>
              <a:buSzPts val="2300"/>
              <a:buNone/>
            </a:pPr>
            <a:r>
              <a:rPr lang="en-US" sz="2500">
                <a:solidFill>
                  <a:srgbClr val="FF0000"/>
                </a:solidFill>
              </a:rPr>
              <a:t>areas=[11.25,18.0,20.0,10.75,9.50]</a:t>
            </a:r>
            <a:endParaRPr/>
          </a:p>
          <a:p>
            <a:pPr marL="0" lvl="0" indent="0" algn="l" rtl="0">
              <a:lnSpc>
                <a:spcPct val="90000"/>
              </a:lnSpc>
              <a:spcBef>
                <a:spcPts val="1100"/>
              </a:spcBef>
              <a:spcAft>
                <a:spcPts val="0"/>
              </a:spcAft>
              <a:buSzPts val="2300"/>
              <a:buNone/>
            </a:pPr>
            <a:r>
              <a:rPr lang="en-US" sz="2500">
                <a:solidFill>
                  <a:srgbClr val="7F7F7F"/>
                </a:solidFill>
              </a:rPr>
              <a:t>#count the times 9.50 occurs in the areas list </a:t>
            </a:r>
            <a:endParaRPr/>
          </a:p>
          <a:p>
            <a:pPr marL="0" lvl="0" indent="0" algn="l" rtl="0">
              <a:lnSpc>
                <a:spcPct val="90000"/>
              </a:lnSpc>
              <a:spcBef>
                <a:spcPts val="1100"/>
              </a:spcBef>
              <a:spcAft>
                <a:spcPts val="0"/>
              </a:spcAft>
              <a:buSzPts val="2300"/>
              <a:buNone/>
            </a:pPr>
            <a:r>
              <a:rPr lang="en-US" sz="2500">
                <a:solidFill>
                  <a:srgbClr val="FF0000"/>
                </a:solidFill>
              </a:rPr>
              <a:t>number= areas.count(9.50)</a:t>
            </a:r>
            <a:endParaRPr/>
          </a:p>
          <a:p>
            <a:pPr marL="0" lvl="0" indent="0" algn="l" rtl="0">
              <a:lnSpc>
                <a:spcPct val="90000"/>
              </a:lnSpc>
              <a:spcBef>
                <a:spcPts val="1100"/>
              </a:spcBef>
              <a:spcAft>
                <a:spcPts val="0"/>
              </a:spcAft>
              <a:buSzPts val="2300"/>
              <a:buNone/>
            </a:pPr>
            <a:r>
              <a:rPr lang="en-US" sz="2500">
                <a:solidFill>
                  <a:srgbClr val="7F7F7F"/>
                </a:solidFill>
              </a:rPr>
              <a:t>#print out the occurrence of 9.50 </a:t>
            </a:r>
            <a:endParaRPr/>
          </a:p>
          <a:p>
            <a:pPr marL="0" lvl="0" indent="0" algn="l" rtl="0">
              <a:lnSpc>
                <a:spcPct val="90000"/>
              </a:lnSpc>
              <a:spcBef>
                <a:spcPts val="1100"/>
              </a:spcBef>
              <a:spcAft>
                <a:spcPts val="0"/>
              </a:spcAft>
              <a:buSzPts val="2300"/>
              <a:buNone/>
            </a:pPr>
            <a:r>
              <a:rPr lang="en-US" sz="2500">
                <a:solidFill>
                  <a:srgbClr val="FF0000"/>
                </a:solidFill>
              </a:rPr>
              <a:t>print (number)</a:t>
            </a:r>
            <a:endParaRPr sz="2500">
              <a:solidFill>
                <a:srgbClr val="FF0000"/>
              </a:solidFill>
            </a:endParaRPr>
          </a:p>
        </p:txBody>
      </p:sp>
      <p:pic>
        <p:nvPicPr>
          <p:cNvPr id="309" name="Google Shape;309;p26"/>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7"/>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FURTHER LIST METHODS</a:t>
            </a:r>
            <a:endParaRPr/>
          </a:p>
        </p:txBody>
      </p:sp>
      <p:sp>
        <p:nvSpPr>
          <p:cNvPr id="316" name="Google Shape;316;p27"/>
          <p:cNvSpPr txBox="1">
            <a:spLocks noGrp="1"/>
          </p:cNvSpPr>
          <p:nvPr>
            <p:ph type="body" idx="1"/>
          </p:nvPr>
        </p:nvSpPr>
        <p:spPr>
          <a:xfrm>
            <a:off x="581193" y="2003460"/>
            <a:ext cx="11029615" cy="2578814"/>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SzPts val="2127"/>
              <a:buNone/>
            </a:pPr>
            <a:r>
              <a:rPr lang="en-US" sz="2312">
                <a:solidFill>
                  <a:srgbClr val="002060"/>
                </a:solidFill>
              </a:rPr>
              <a:t>Now you know how to use the count() &amp; index() methods. Let’s move on to further list methods:</a:t>
            </a:r>
            <a:endParaRPr/>
          </a:p>
          <a:p>
            <a:pPr marL="0" lvl="0" indent="0" algn="just" rtl="0">
              <a:lnSpc>
                <a:spcPct val="90000"/>
              </a:lnSpc>
              <a:spcBef>
                <a:spcPts val="1062"/>
              </a:spcBef>
              <a:spcAft>
                <a:spcPts val="0"/>
              </a:spcAft>
              <a:buSzPts val="2127"/>
              <a:buNone/>
            </a:pPr>
            <a:endParaRPr sz="2312">
              <a:solidFill>
                <a:srgbClr val="002060"/>
              </a:solidFill>
            </a:endParaRPr>
          </a:p>
          <a:p>
            <a:pPr marL="306000" lvl="0" indent="-306000" algn="just" rtl="0">
              <a:lnSpc>
                <a:spcPct val="90000"/>
              </a:lnSpc>
              <a:spcBef>
                <a:spcPts val="1062"/>
              </a:spcBef>
              <a:spcAft>
                <a:spcPts val="0"/>
              </a:spcAft>
              <a:buSzPts val="2127"/>
              <a:buChar char="◼"/>
            </a:pPr>
            <a:r>
              <a:rPr lang="en-US" sz="2312">
                <a:solidFill>
                  <a:srgbClr val="002060"/>
                </a:solidFill>
              </a:rPr>
              <a:t>append(), it adds an element to a list</a:t>
            </a:r>
            <a:endParaRPr sz="2312">
              <a:solidFill>
                <a:srgbClr val="002060"/>
              </a:solidFill>
            </a:endParaRPr>
          </a:p>
          <a:p>
            <a:pPr marL="306000" lvl="0" indent="-306000" algn="just" rtl="0">
              <a:lnSpc>
                <a:spcPct val="90000"/>
              </a:lnSpc>
              <a:spcBef>
                <a:spcPts val="1062"/>
              </a:spcBef>
              <a:spcAft>
                <a:spcPts val="0"/>
              </a:spcAft>
              <a:buSzPts val="2127"/>
              <a:buChar char="◼"/>
            </a:pPr>
            <a:r>
              <a:rPr lang="en-US" sz="2312">
                <a:solidFill>
                  <a:srgbClr val="002060"/>
                </a:solidFill>
              </a:rPr>
              <a:t>remove(), it removes the element of a list that matches the input</a:t>
            </a:r>
            <a:endParaRPr/>
          </a:p>
          <a:p>
            <a:pPr marL="306000" lvl="0" indent="-306000" algn="just" rtl="0">
              <a:lnSpc>
                <a:spcPct val="90000"/>
              </a:lnSpc>
              <a:spcBef>
                <a:spcPts val="1062"/>
              </a:spcBef>
              <a:spcAft>
                <a:spcPts val="0"/>
              </a:spcAft>
              <a:buSzPts val="2127"/>
              <a:buChar char="◼"/>
            </a:pPr>
            <a:r>
              <a:rPr lang="en-US" sz="2312">
                <a:solidFill>
                  <a:srgbClr val="002060"/>
                </a:solidFill>
              </a:rPr>
              <a:t>reverse(), it reverses the order of the elements in the list</a:t>
            </a:r>
            <a:endParaRPr sz="2312">
              <a:solidFill>
                <a:srgbClr val="002060"/>
              </a:solidFill>
            </a:endParaRPr>
          </a:p>
        </p:txBody>
      </p:sp>
      <p:pic>
        <p:nvPicPr>
          <p:cNvPr id="317" name="Google Shape;317;p27"/>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8"/>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EXAMPLE – LIST APPEND()</a:t>
            </a:r>
            <a:endParaRPr sz="4000"/>
          </a:p>
        </p:txBody>
      </p:sp>
      <p:sp>
        <p:nvSpPr>
          <p:cNvPr id="324" name="Google Shape;324;p28"/>
          <p:cNvSpPr txBox="1">
            <a:spLocks noGrp="1"/>
          </p:cNvSpPr>
          <p:nvPr>
            <p:ph type="body" idx="1"/>
          </p:nvPr>
        </p:nvSpPr>
        <p:spPr>
          <a:xfrm>
            <a:off x="581193" y="1972637"/>
            <a:ext cx="11029615" cy="4119937"/>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782"/>
              <a:buNone/>
            </a:pPr>
            <a:r>
              <a:rPr lang="en-US" sz="1937" u="sng">
                <a:solidFill>
                  <a:srgbClr val="002060"/>
                </a:solidFill>
              </a:rPr>
              <a:t>Use the append() function</a:t>
            </a:r>
            <a:endParaRPr/>
          </a:p>
          <a:p>
            <a:pPr marL="0" lvl="0" indent="0" algn="just" rtl="0">
              <a:lnSpc>
                <a:spcPct val="80000"/>
              </a:lnSpc>
              <a:spcBef>
                <a:spcPts val="987"/>
              </a:spcBef>
              <a:spcAft>
                <a:spcPts val="0"/>
              </a:spcAft>
              <a:buSzPts val="1782"/>
              <a:buNone/>
            </a:pPr>
            <a:r>
              <a:rPr lang="en-US" sz="1937">
                <a:solidFill>
                  <a:srgbClr val="002060"/>
                </a:solidFill>
              </a:rPr>
              <a:t>Let’s add “orange” in the Fruit List [‘apple’, ‘banana’, ‘cherry’]?</a:t>
            </a:r>
            <a:endParaRPr/>
          </a:p>
          <a:p>
            <a:pPr marL="0" lvl="0" indent="0" algn="just" rtl="0">
              <a:lnSpc>
                <a:spcPct val="80000"/>
              </a:lnSpc>
              <a:spcBef>
                <a:spcPts val="987"/>
              </a:spcBef>
              <a:spcAft>
                <a:spcPts val="0"/>
              </a:spcAft>
              <a:buSzPts val="1782"/>
              <a:buNone/>
            </a:pP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002060"/>
                </a:solidFill>
              </a:rPr>
              <a:t>#create a list </a:t>
            </a:r>
            <a:endParaRPr/>
          </a:p>
          <a:p>
            <a:pPr marL="0" lvl="0" indent="0" algn="just" rtl="0">
              <a:lnSpc>
                <a:spcPct val="80000"/>
              </a:lnSpc>
              <a:spcBef>
                <a:spcPts val="987"/>
              </a:spcBef>
              <a:spcAft>
                <a:spcPts val="0"/>
              </a:spcAft>
              <a:buSzPts val="1782"/>
              <a:buNone/>
            </a:pPr>
            <a:r>
              <a:rPr lang="en-US" sz="1937">
                <a:solidFill>
                  <a:srgbClr val="7F7F7F"/>
                </a:solidFill>
              </a:rPr>
              <a:t>fruits = [‘apple’, ‘banana’, ‘cherry’]</a:t>
            </a:r>
            <a:endParaRPr sz="1937">
              <a:solidFill>
                <a:srgbClr val="7F7F7F"/>
              </a:solidFill>
            </a:endParaRPr>
          </a:p>
          <a:p>
            <a:pPr marL="0" lvl="0" indent="0" algn="just" rtl="0">
              <a:lnSpc>
                <a:spcPct val="80000"/>
              </a:lnSpc>
              <a:spcBef>
                <a:spcPts val="987"/>
              </a:spcBef>
              <a:spcAft>
                <a:spcPts val="0"/>
              </a:spcAft>
              <a:buSzPts val="1782"/>
              <a:buNone/>
            </a:pPr>
            <a:r>
              <a:rPr lang="en-US" sz="1937">
                <a:solidFill>
                  <a:srgbClr val="002060"/>
                </a:solidFill>
              </a:rPr>
              <a:t>#add element in fruits list </a:t>
            </a: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7F7F7F"/>
                </a:solidFill>
              </a:rPr>
              <a:t>appenfruits=fruits.append(‘orange’)</a:t>
            </a:r>
            <a:endParaRPr sz="1937">
              <a:solidFill>
                <a:srgbClr val="7F7F7F"/>
              </a:solidFill>
            </a:endParaRPr>
          </a:p>
          <a:p>
            <a:pPr marL="0" lvl="0" indent="0" algn="just" rtl="0">
              <a:lnSpc>
                <a:spcPct val="80000"/>
              </a:lnSpc>
              <a:spcBef>
                <a:spcPts val="987"/>
              </a:spcBef>
              <a:spcAft>
                <a:spcPts val="0"/>
              </a:spcAft>
              <a:buSzPts val="1782"/>
              <a:buNone/>
            </a:pPr>
            <a:r>
              <a:rPr lang="en-US" sz="1937">
                <a:solidFill>
                  <a:srgbClr val="002060"/>
                </a:solidFill>
              </a:rPr>
              <a:t>#print result</a:t>
            </a:r>
            <a:endParaRPr/>
          </a:p>
          <a:p>
            <a:pPr marL="0" lvl="0" indent="0" algn="just" rtl="0">
              <a:lnSpc>
                <a:spcPct val="80000"/>
              </a:lnSpc>
              <a:spcBef>
                <a:spcPts val="987"/>
              </a:spcBef>
              <a:spcAft>
                <a:spcPts val="0"/>
              </a:spcAft>
              <a:buSzPts val="1782"/>
              <a:buNone/>
            </a:pPr>
            <a:r>
              <a:rPr lang="en-US" sz="1937">
                <a:solidFill>
                  <a:srgbClr val="7F7F7F"/>
                </a:solidFill>
              </a:rPr>
              <a:t>Print(appendfruits)</a:t>
            </a: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002060"/>
                </a:solidFill>
              </a:rPr>
              <a:t>#Out: </a:t>
            </a: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C00000"/>
                </a:solidFill>
              </a:rPr>
              <a:t>[‘apple’, ‘banana’, ‘cherry’,’orange’]</a:t>
            </a:r>
            <a:endParaRPr sz="1937">
              <a:solidFill>
                <a:srgbClr val="C00000"/>
              </a:solidFill>
            </a:endParaRPr>
          </a:p>
        </p:txBody>
      </p:sp>
      <p:pic>
        <p:nvPicPr>
          <p:cNvPr id="325" name="Google Shape;325;p28"/>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9"/>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EXAMPLE – LIST REMOVE()</a:t>
            </a:r>
            <a:endParaRPr sz="4000"/>
          </a:p>
        </p:txBody>
      </p:sp>
      <p:sp>
        <p:nvSpPr>
          <p:cNvPr id="332" name="Google Shape;332;p29"/>
          <p:cNvSpPr txBox="1">
            <a:spLocks noGrp="1"/>
          </p:cNvSpPr>
          <p:nvPr>
            <p:ph type="body" idx="1"/>
          </p:nvPr>
        </p:nvSpPr>
        <p:spPr>
          <a:xfrm>
            <a:off x="581193" y="1972637"/>
            <a:ext cx="11029615" cy="4119937"/>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782"/>
              <a:buNone/>
            </a:pPr>
            <a:r>
              <a:rPr lang="en-US" sz="1937" u="sng">
                <a:solidFill>
                  <a:srgbClr val="002060"/>
                </a:solidFill>
              </a:rPr>
              <a:t>Use the remove() function</a:t>
            </a:r>
            <a:endParaRPr/>
          </a:p>
          <a:p>
            <a:pPr marL="0" lvl="0" indent="0" algn="just" rtl="0">
              <a:lnSpc>
                <a:spcPct val="80000"/>
              </a:lnSpc>
              <a:spcBef>
                <a:spcPts val="987"/>
              </a:spcBef>
              <a:spcAft>
                <a:spcPts val="0"/>
              </a:spcAft>
              <a:buSzPts val="1782"/>
              <a:buNone/>
            </a:pPr>
            <a:r>
              <a:rPr lang="en-US" sz="1937">
                <a:solidFill>
                  <a:srgbClr val="002060"/>
                </a:solidFill>
              </a:rPr>
              <a:t>Let’s now remove “banana” in the Fruit List [‘apple’, ‘banana’, ‘cherry’,’orange’]?</a:t>
            </a:r>
            <a:endParaRPr/>
          </a:p>
          <a:p>
            <a:pPr marL="0" lvl="0" indent="0" algn="just" rtl="0">
              <a:lnSpc>
                <a:spcPct val="80000"/>
              </a:lnSpc>
              <a:spcBef>
                <a:spcPts val="987"/>
              </a:spcBef>
              <a:spcAft>
                <a:spcPts val="0"/>
              </a:spcAft>
              <a:buSzPts val="1782"/>
              <a:buNone/>
            </a:pP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002060"/>
                </a:solidFill>
              </a:rPr>
              <a:t>#fruit list </a:t>
            </a:r>
            <a:endParaRPr/>
          </a:p>
          <a:p>
            <a:pPr marL="0" lvl="0" indent="0" algn="just" rtl="0">
              <a:lnSpc>
                <a:spcPct val="80000"/>
              </a:lnSpc>
              <a:spcBef>
                <a:spcPts val="987"/>
              </a:spcBef>
              <a:spcAft>
                <a:spcPts val="0"/>
              </a:spcAft>
              <a:buSzPts val="1782"/>
              <a:buNone/>
            </a:pPr>
            <a:r>
              <a:rPr lang="en-US" sz="1937">
                <a:solidFill>
                  <a:srgbClr val="7F7F7F"/>
                </a:solidFill>
              </a:rPr>
              <a:t>fruits = [‘apple’, ‘banana’, ‘cherry’, ’orange’]</a:t>
            </a:r>
            <a:endParaRPr sz="1937">
              <a:solidFill>
                <a:srgbClr val="7F7F7F"/>
              </a:solidFill>
            </a:endParaRPr>
          </a:p>
          <a:p>
            <a:pPr marL="0" lvl="0" indent="0" algn="just" rtl="0">
              <a:lnSpc>
                <a:spcPct val="80000"/>
              </a:lnSpc>
              <a:spcBef>
                <a:spcPts val="987"/>
              </a:spcBef>
              <a:spcAft>
                <a:spcPts val="0"/>
              </a:spcAft>
              <a:buSzPts val="1782"/>
              <a:buNone/>
            </a:pPr>
            <a:r>
              <a:rPr lang="en-US" sz="1937">
                <a:solidFill>
                  <a:srgbClr val="002060"/>
                </a:solidFill>
              </a:rPr>
              <a:t>#remove element in fruits list </a:t>
            </a: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7F7F7F"/>
                </a:solidFill>
              </a:rPr>
              <a:t>removefruits=fruits.remove(‘banana’)</a:t>
            </a:r>
            <a:endParaRPr sz="1937">
              <a:solidFill>
                <a:srgbClr val="7F7F7F"/>
              </a:solidFill>
            </a:endParaRPr>
          </a:p>
          <a:p>
            <a:pPr marL="0" lvl="0" indent="0" algn="just" rtl="0">
              <a:lnSpc>
                <a:spcPct val="80000"/>
              </a:lnSpc>
              <a:spcBef>
                <a:spcPts val="987"/>
              </a:spcBef>
              <a:spcAft>
                <a:spcPts val="0"/>
              </a:spcAft>
              <a:buSzPts val="1782"/>
              <a:buNone/>
            </a:pPr>
            <a:r>
              <a:rPr lang="en-US" sz="1937">
                <a:solidFill>
                  <a:srgbClr val="002060"/>
                </a:solidFill>
              </a:rPr>
              <a:t>#print result</a:t>
            </a:r>
            <a:endParaRPr/>
          </a:p>
          <a:p>
            <a:pPr marL="0" lvl="0" indent="0" algn="just" rtl="0">
              <a:lnSpc>
                <a:spcPct val="80000"/>
              </a:lnSpc>
              <a:spcBef>
                <a:spcPts val="987"/>
              </a:spcBef>
              <a:spcAft>
                <a:spcPts val="0"/>
              </a:spcAft>
              <a:buSzPts val="1782"/>
              <a:buNone/>
            </a:pPr>
            <a:r>
              <a:rPr lang="en-US" sz="1937">
                <a:solidFill>
                  <a:srgbClr val="7F7F7F"/>
                </a:solidFill>
              </a:rPr>
              <a:t>Print(appendfruits)</a:t>
            </a: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002060"/>
                </a:solidFill>
              </a:rPr>
              <a:t>#Out: </a:t>
            </a: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C00000"/>
                </a:solidFill>
              </a:rPr>
              <a:t>[‘apple’, ‘cherry’,’orange’]</a:t>
            </a:r>
            <a:endParaRPr sz="1937">
              <a:solidFill>
                <a:srgbClr val="C00000"/>
              </a:solidFill>
            </a:endParaRPr>
          </a:p>
        </p:txBody>
      </p:sp>
      <p:pic>
        <p:nvPicPr>
          <p:cNvPr id="333" name="Google Shape;333;p29"/>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BASIC FUNCTIONS</a:t>
            </a:r>
            <a:endParaRPr sz="4000"/>
          </a:p>
        </p:txBody>
      </p:sp>
      <p:sp>
        <p:nvSpPr>
          <p:cNvPr id="123" name="Google Shape;123;p3"/>
          <p:cNvSpPr txBox="1">
            <a:spLocks noGrp="1"/>
          </p:cNvSpPr>
          <p:nvPr>
            <p:ph type="body" idx="1"/>
          </p:nvPr>
        </p:nvSpPr>
        <p:spPr>
          <a:xfrm>
            <a:off x="581192" y="1885393"/>
            <a:ext cx="11029615" cy="2203722"/>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2024"/>
              <a:buNone/>
            </a:pPr>
            <a:r>
              <a:rPr lang="en-US" sz="2200">
                <a:solidFill>
                  <a:srgbClr val="002060"/>
                </a:solidFill>
              </a:rPr>
              <a:t>Out of the box, Python offers a bunch of built-in functions to make your life as a data scientist easier. You already know two such functions: print() and type(). </a:t>
            </a:r>
            <a:endParaRPr sz="2200">
              <a:solidFill>
                <a:srgbClr val="002060"/>
              </a:solidFill>
            </a:endParaRPr>
          </a:p>
          <a:p>
            <a:pPr marL="0" lvl="0" indent="0" algn="just" rtl="0">
              <a:spcBef>
                <a:spcPts val="1040"/>
              </a:spcBef>
              <a:spcAft>
                <a:spcPts val="0"/>
              </a:spcAft>
              <a:buSzPts val="2024"/>
              <a:buNone/>
            </a:pPr>
            <a:endParaRPr sz="2200">
              <a:solidFill>
                <a:srgbClr val="002060"/>
              </a:solidFill>
            </a:endParaRPr>
          </a:p>
          <a:p>
            <a:pPr marL="0" lvl="0" indent="0" algn="just" rtl="0">
              <a:spcBef>
                <a:spcPts val="1040"/>
              </a:spcBef>
              <a:spcAft>
                <a:spcPts val="0"/>
              </a:spcAft>
              <a:buSzPts val="2024"/>
              <a:buNone/>
            </a:pPr>
            <a:r>
              <a:rPr lang="en-US" sz="2200">
                <a:solidFill>
                  <a:srgbClr val="002060"/>
                </a:solidFill>
              </a:rPr>
              <a:t>You've also used the functions str(), int(), bool() and float() to switch between data types. These are built-in functions as well</a:t>
            </a:r>
            <a:endParaRPr/>
          </a:p>
        </p:txBody>
      </p:sp>
      <p:pic>
        <p:nvPicPr>
          <p:cNvPr id="124" name="Google Shape;124;p3"/>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0"/>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EXAMPLE – LIST REVERSE()</a:t>
            </a:r>
            <a:endParaRPr sz="4000"/>
          </a:p>
        </p:txBody>
      </p:sp>
      <p:sp>
        <p:nvSpPr>
          <p:cNvPr id="340" name="Google Shape;340;p30"/>
          <p:cNvSpPr txBox="1">
            <a:spLocks noGrp="1"/>
          </p:cNvSpPr>
          <p:nvPr>
            <p:ph type="body" idx="1"/>
          </p:nvPr>
        </p:nvSpPr>
        <p:spPr>
          <a:xfrm>
            <a:off x="581193" y="1972637"/>
            <a:ext cx="11029615" cy="4119937"/>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782"/>
              <a:buNone/>
            </a:pPr>
            <a:r>
              <a:rPr lang="en-US" sz="1937" u="sng">
                <a:solidFill>
                  <a:srgbClr val="002060"/>
                </a:solidFill>
              </a:rPr>
              <a:t>Use the reverse() function</a:t>
            </a:r>
            <a:endParaRPr/>
          </a:p>
          <a:p>
            <a:pPr marL="0" lvl="0" indent="0" algn="just" rtl="0">
              <a:lnSpc>
                <a:spcPct val="80000"/>
              </a:lnSpc>
              <a:spcBef>
                <a:spcPts val="987"/>
              </a:spcBef>
              <a:spcAft>
                <a:spcPts val="0"/>
              </a:spcAft>
              <a:buSzPts val="1782"/>
              <a:buNone/>
            </a:pPr>
            <a:r>
              <a:rPr lang="en-US" sz="1937">
                <a:solidFill>
                  <a:srgbClr val="002060"/>
                </a:solidFill>
              </a:rPr>
              <a:t>Let’s reverse the order of the Fruit List [‘apple’, ‘cherry’,’orange’]</a:t>
            </a:r>
            <a:endParaRPr/>
          </a:p>
          <a:p>
            <a:pPr marL="0" lvl="0" indent="0" algn="just" rtl="0">
              <a:lnSpc>
                <a:spcPct val="80000"/>
              </a:lnSpc>
              <a:spcBef>
                <a:spcPts val="987"/>
              </a:spcBef>
              <a:spcAft>
                <a:spcPts val="0"/>
              </a:spcAft>
              <a:buSzPts val="1782"/>
              <a:buNone/>
            </a:pP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002060"/>
                </a:solidFill>
              </a:rPr>
              <a:t>#fruit list </a:t>
            </a:r>
            <a:endParaRPr/>
          </a:p>
          <a:p>
            <a:pPr marL="0" lvl="0" indent="0" algn="just" rtl="0">
              <a:lnSpc>
                <a:spcPct val="80000"/>
              </a:lnSpc>
              <a:spcBef>
                <a:spcPts val="987"/>
              </a:spcBef>
              <a:spcAft>
                <a:spcPts val="0"/>
              </a:spcAft>
              <a:buSzPts val="1782"/>
              <a:buNone/>
            </a:pPr>
            <a:r>
              <a:rPr lang="en-US" sz="1937">
                <a:solidFill>
                  <a:srgbClr val="7F7F7F"/>
                </a:solidFill>
              </a:rPr>
              <a:t>fruits = [‘apple’, ‘cherry’,’orange’]</a:t>
            </a:r>
            <a:endParaRPr/>
          </a:p>
          <a:p>
            <a:pPr marL="0" lvl="0" indent="0" algn="just" rtl="0">
              <a:lnSpc>
                <a:spcPct val="80000"/>
              </a:lnSpc>
              <a:spcBef>
                <a:spcPts val="987"/>
              </a:spcBef>
              <a:spcAft>
                <a:spcPts val="0"/>
              </a:spcAft>
              <a:buSzPts val="1782"/>
              <a:buNone/>
            </a:pPr>
            <a:r>
              <a:rPr lang="en-US" sz="1937">
                <a:solidFill>
                  <a:srgbClr val="002060"/>
                </a:solidFill>
              </a:rPr>
              <a:t>#reverse the order of the fruits list </a:t>
            </a: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7F7F7F"/>
                </a:solidFill>
              </a:rPr>
              <a:t>reversefruits=fruits.reverse()</a:t>
            </a:r>
            <a:endParaRPr sz="1937">
              <a:solidFill>
                <a:srgbClr val="7F7F7F"/>
              </a:solidFill>
            </a:endParaRPr>
          </a:p>
          <a:p>
            <a:pPr marL="0" lvl="0" indent="0" algn="just" rtl="0">
              <a:lnSpc>
                <a:spcPct val="80000"/>
              </a:lnSpc>
              <a:spcBef>
                <a:spcPts val="987"/>
              </a:spcBef>
              <a:spcAft>
                <a:spcPts val="0"/>
              </a:spcAft>
              <a:buSzPts val="1782"/>
              <a:buNone/>
            </a:pPr>
            <a:r>
              <a:rPr lang="en-US" sz="1937">
                <a:solidFill>
                  <a:srgbClr val="002060"/>
                </a:solidFill>
              </a:rPr>
              <a:t>#print result</a:t>
            </a:r>
            <a:endParaRPr/>
          </a:p>
          <a:p>
            <a:pPr marL="0" lvl="0" indent="0" algn="just" rtl="0">
              <a:lnSpc>
                <a:spcPct val="80000"/>
              </a:lnSpc>
              <a:spcBef>
                <a:spcPts val="987"/>
              </a:spcBef>
              <a:spcAft>
                <a:spcPts val="0"/>
              </a:spcAft>
              <a:buSzPts val="1782"/>
              <a:buNone/>
            </a:pPr>
            <a:r>
              <a:rPr lang="en-US" sz="1937">
                <a:solidFill>
                  <a:srgbClr val="7F7F7F"/>
                </a:solidFill>
              </a:rPr>
              <a:t>Print(reversefruits)</a:t>
            </a: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002060"/>
                </a:solidFill>
              </a:rPr>
              <a:t>#Out: </a:t>
            </a: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C00000"/>
                </a:solidFill>
              </a:rPr>
              <a:t>[‘orange’, ‘cherry’,’apple’]</a:t>
            </a:r>
            <a:endParaRPr sz="1937">
              <a:solidFill>
                <a:srgbClr val="C00000"/>
              </a:solidFill>
            </a:endParaRPr>
          </a:p>
        </p:txBody>
      </p:sp>
      <p:pic>
        <p:nvPicPr>
          <p:cNvPr id="341" name="Google Shape;341;p30"/>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1"/>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348" name="Google Shape;348;p31"/>
          <p:cNvSpPr txBox="1">
            <a:spLocks noGrp="1"/>
          </p:cNvSpPr>
          <p:nvPr>
            <p:ph type="body" idx="1"/>
          </p:nvPr>
        </p:nvSpPr>
        <p:spPr>
          <a:xfrm>
            <a:off x="581193" y="1921266"/>
            <a:ext cx="11029615" cy="2178122"/>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SzPts val="2127"/>
              <a:buNone/>
            </a:pPr>
            <a:r>
              <a:rPr lang="en-US" sz="2312">
                <a:solidFill>
                  <a:srgbClr val="002060"/>
                </a:solidFill>
              </a:rPr>
              <a:t>Add 24.5 and 15.45, respectively to areas. Make sure to add them in this order. Print out areas.</a:t>
            </a:r>
            <a:endParaRPr/>
          </a:p>
          <a:p>
            <a:pPr marL="0" lvl="0" indent="0" algn="just" rtl="0">
              <a:lnSpc>
                <a:spcPct val="90000"/>
              </a:lnSpc>
              <a:spcBef>
                <a:spcPts val="1062"/>
              </a:spcBef>
              <a:spcAft>
                <a:spcPts val="0"/>
              </a:spcAft>
              <a:buSzPts val="2127"/>
              <a:buNone/>
            </a:pPr>
            <a:endParaRPr sz="2312">
              <a:solidFill>
                <a:srgbClr val="002060"/>
              </a:solidFill>
            </a:endParaRPr>
          </a:p>
          <a:p>
            <a:pPr marL="0" lvl="0" indent="0" algn="just" rtl="0">
              <a:lnSpc>
                <a:spcPct val="90000"/>
              </a:lnSpc>
              <a:spcBef>
                <a:spcPts val="1062"/>
              </a:spcBef>
              <a:spcAft>
                <a:spcPts val="0"/>
              </a:spcAft>
              <a:buSzPts val="2127"/>
              <a:buNone/>
            </a:pPr>
            <a:r>
              <a:rPr lang="en-US" sz="2312">
                <a:solidFill>
                  <a:srgbClr val="002060"/>
                </a:solidFill>
              </a:rPr>
              <a:t>Use this list with the area of different parts of a house:</a:t>
            </a:r>
            <a:endParaRPr/>
          </a:p>
          <a:p>
            <a:pPr marL="0" lvl="0" indent="0" algn="just" rtl="0">
              <a:lnSpc>
                <a:spcPct val="90000"/>
              </a:lnSpc>
              <a:spcBef>
                <a:spcPts val="1062"/>
              </a:spcBef>
              <a:spcAft>
                <a:spcPts val="0"/>
              </a:spcAft>
              <a:buSzPts val="2127"/>
              <a:buNone/>
            </a:pPr>
            <a:r>
              <a:rPr lang="en-US" sz="2312">
                <a:solidFill>
                  <a:srgbClr val="7F7F7F"/>
                </a:solidFill>
              </a:rPr>
              <a:t>areas=[11.25,18.0,20.0,10.75,9.50]</a:t>
            </a:r>
            <a:endParaRPr/>
          </a:p>
        </p:txBody>
      </p:sp>
      <p:pic>
        <p:nvPicPr>
          <p:cNvPr id="349" name="Google Shape;349;p31"/>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2"/>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356" name="Google Shape;356;p32"/>
          <p:cNvSpPr txBox="1">
            <a:spLocks noGrp="1"/>
          </p:cNvSpPr>
          <p:nvPr>
            <p:ph type="body" idx="1"/>
          </p:nvPr>
        </p:nvSpPr>
        <p:spPr>
          <a:xfrm>
            <a:off x="509272" y="1962366"/>
            <a:ext cx="11029615" cy="353430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300"/>
              <a:buNone/>
            </a:pPr>
            <a:r>
              <a:rPr lang="en-US" sz="2500">
                <a:solidFill>
                  <a:srgbClr val="7F7F7F"/>
                </a:solidFill>
              </a:rPr>
              <a:t>#create  areas list </a:t>
            </a:r>
            <a:endParaRPr/>
          </a:p>
          <a:p>
            <a:pPr marL="0" lvl="0" indent="0" algn="l" rtl="0">
              <a:lnSpc>
                <a:spcPct val="90000"/>
              </a:lnSpc>
              <a:spcBef>
                <a:spcPts val="1100"/>
              </a:spcBef>
              <a:spcAft>
                <a:spcPts val="0"/>
              </a:spcAft>
              <a:buSzPts val="2300"/>
              <a:buNone/>
            </a:pPr>
            <a:r>
              <a:rPr lang="en-US" sz="2500">
                <a:solidFill>
                  <a:srgbClr val="FF0000"/>
                </a:solidFill>
              </a:rPr>
              <a:t>areas=[11.25,18.0,20.0,10.75,9.50]</a:t>
            </a:r>
            <a:endParaRPr/>
          </a:p>
          <a:p>
            <a:pPr marL="0" lvl="0" indent="0" algn="l" rtl="0">
              <a:lnSpc>
                <a:spcPct val="90000"/>
              </a:lnSpc>
              <a:spcBef>
                <a:spcPts val="1100"/>
              </a:spcBef>
              <a:spcAft>
                <a:spcPts val="0"/>
              </a:spcAft>
              <a:buSzPts val="2300"/>
              <a:buNone/>
            </a:pPr>
            <a:r>
              <a:rPr lang="en-US" sz="2500">
                <a:solidFill>
                  <a:srgbClr val="7F7F7F"/>
                </a:solidFill>
              </a:rPr>
              <a:t>#Use append() twice to add the size of the poolhouse and garage</a:t>
            </a:r>
            <a:endParaRPr sz="2500">
              <a:solidFill>
                <a:srgbClr val="7F7F7F"/>
              </a:solidFill>
            </a:endParaRPr>
          </a:p>
          <a:p>
            <a:pPr marL="0" lvl="0" indent="0" algn="l" rtl="0">
              <a:lnSpc>
                <a:spcPct val="90000"/>
              </a:lnSpc>
              <a:spcBef>
                <a:spcPts val="1100"/>
              </a:spcBef>
              <a:spcAft>
                <a:spcPts val="0"/>
              </a:spcAft>
              <a:buSzPts val="2300"/>
              <a:buNone/>
            </a:pPr>
            <a:r>
              <a:rPr lang="en-US" sz="2500">
                <a:solidFill>
                  <a:srgbClr val="FF0000"/>
                </a:solidFill>
              </a:rPr>
              <a:t>areas.append(24.5)</a:t>
            </a:r>
            <a:endParaRPr/>
          </a:p>
          <a:p>
            <a:pPr marL="0" lvl="0" indent="0" algn="l" rtl="0">
              <a:lnSpc>
                <a:spcPct val="90000"/>
              </a:lnSpc>
              <a:spcBef>
                <a:spcPts val="1100"/>
              </a:spcBef>
              <a:spcAft>
                <a:spcPts val="0"/>
              </a:spcAft>
              <a:buSzPts val="2300"/>
              <a:buNone/>
            </a:pPr>
            <a:r>
              <a:rPr lang="en-US" sz="2500">
                <a:solidFill>
                  <a:srgbClr val="FF0000"/>
                </a:solidFill>
              </a:rPr>
              <a:t>areas.append(15.45)</a:t>
            </a:r>
            <a:endParaRPr/>
          </a:p>
          <a:p>
            <a:pPr marL="0" lvl="0" indent="0" algn="l" rtl="0">
              <a:lnSpc>
                <a:spcPct val="90000"/>
              </a:lnSpc>
              <a:spcBef>
                <a:spcPts val="1100"/>
              </a:spcBef>
              <a:spcAft>
                <a:spcPts val="0"/>
              </a:spcAft>
              <a:buSzPts val="2300"/>
              <a:buNone/>
            </a:pPr>
            <a:r>
              <a:rPr lang="en-US" sz="2500">
                <a:solidFill>
                  <a:srgbClr val="7F7F7F"/>
                </a:solidFill>
              </a:rPr>
              <a:t>#print areas list </a:t>
            </a:r>
            <a:endParaRPr/>
          </a:p>
          <a:p>
            <a:pPr marL="0" lvl="0" indent="0" algn="l" rtl="0">
              <a:lnSpc>
                <a:spcPct val="90000"/>
              </a:lnSpc>
              <a:spcBef>
                <a:spcPts val="1100"/>
              </a:spcBef>
              <a:spcAft>
                <a:spcPts val="0"/>
              </a:spcAft>
              <a:buSzPts val="2300"/>
              <a:buNone/>
            </a:pPr>
            <a:r>
              <a:rPr lang="en-US" sz="2500">
                <a:solidFill>
                  <a:srgbClr val="FF0000"/>
                </a:solidFill>
              </a:rPr>
              <a:t>print(areas)</a:t>
            </a:r>
            <a:endParaRPr sz="2500">
              <a:solidFill>
                <a:srgbClr val="FF0000"/>
              </a:solidFill>
            </a:endParaRPr>
          </a:p>
        </p:txBody>
      </p:sp>
      <p:pic>
        <p:nvPicPr>
          <p:cNvPr id="357" name="Google Shape;357;p32"/>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364" name="Google Shape;364;p33"/>
          <p:cNvSpPr txBox="1">
            <a:spLocks noGrp="1"/>
          </p:cNvSpPr>
          <p:nvPr>
            <p:ph type="body" idx="1"/>
          </p:nvPr>
        </p:nvSpPr>
        <p:spPr>
          <a:xfrm>
            <a:off x="581193" y="1777443"/>
            <a:ext cx="11029615" cy="842482"/>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2300"/>
              <a:buNone/>
            </a:pPr>
            <a:r>
              <a:rPr lang="en-US" sz="2500">
                <a:solidFill>
                  <a:srgbClr val="002060"/>
                </a:solidFill>
              </a:rPr>
              <a:t>Reverse the order of the elements in areas and print out areas.</a:t>
            </a:r>
            <a:endParaRPr sz="2500">
              <a:solidFill>
                <a:srgbClr val="002060"/>
              </a:solidFill>
            </a:endParaRPr>
          </a:p>
        </p:txBody>
      </p:sp>
      <p:pic>
        <p:nvPicPr>
          <p:cNvPr id="365" name="Google Shape;365;p33"/>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4"/>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372" name="Google Shape;372;p34"/>
          <p:cNvSpPr txBox="1">
            <a:spLocks noGrp="1"/>
          </p:cNvSpPr>
          <p:nvPr>
            <p:ph type="body" idx="1"/>
          </p:nvPr>
        </p:nvSpPr>
        <p:spPr>
          <a:xfrm>
            <a:off x="550369" y="1906978"/>
            <a:ext cx="11029615" cy="3142592"/>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2127"/>
              <a:buNone/>
            </a:pPr>
            <a:r>
              <a:rPr lang="en-US" sz="2312">
                <a:solidFill>
                  <a:srgbClr val="7F7F7F"/>
                </a:solidFill>
              </a:rPr>
              <a:t>#create  areas list </a:t>
            </a:r>
            <a:endParaRPr/>
          </a:p>
          <a:p>
            <a:pPr marL="0" lvl="0" indent="0" algn="l" rtl="0">
              <a:lnSpc>
                <a:spcPct val="80000"/>
              </a:lnSpc>
              <a:spcBef>
                <a:spcPts val="1062"/>
              </a:spcBef>
              <a:spcAft>
                <a:spcPts val="0"/>
              </a:spcAft>
              <a:buSzPts val="2127"/>
              <a:buNone/>
            </a:pPr>
            <a:r>
              <a:rPr lang="en-US" sz="2312">
                <a:solidFill>
                  <a:srgbClr val="FF0000"/>
                </a:solidFill>
              </a:rPr>
              <a:t>areas=[11.25,18.0,20.0,10.75,9.50]</a:t>
            </a:r>
            <a:endParaRPr/>
          </a:p>
          <a:p>
            <a:pPr marL="0" lvl="0" indent="0" algn="l" rtl="0">
              <a:lnSpc>
                <a:spcPct val="80000"/>
              </a:lnSpc>
              <a:spcBef>
                <a:spcPts val="1062"/>
              </a:spcBef>
              <a:spcAft>
                <a:spcPts val="0"/>
              </a:spcAft>
              <a:buSzPts val="2127"/>
              <a:buNone/>
            </a:pPr>
            <a:r>
              <a:rPr lang="en-US" sz="2312">
                <a:solidFill>
                  <a:srgbClr val="7F7F7F"/>
                </a:solidFill>
              </a:rPr>
              <a:t>#print areas </a:t>
            </a:r>
            <a:endParaRPr/>
          </a:p>
          <a:p>
            <a:pPr marL="0" lvl="0" indent="0" algn="l" rtl="0">
              <a:lnSpc>
                <a:spcPct val="80000"/>
              </a:lnSpc>
              <a:spcBef>
                <a:spcPts val="1062"/>
              </a:spcBef>
              <a:spcAft>
                <a:spcPts val="0"/>
              </a:spcAft>
              <a:buSzPts val="2127"/>
              <a:buNone/>
            </a:pPr>
            <a:r>
              <a:rPr lang="en-US" sz="2312">
                <a:solidFill>
                  <a:srgbClr val="FF0000"/>
                </a:solidFill>
              </a:rPr>
              <a:t>print(areas)</a:t>
            </a:r>
            <a:endParaRPr/>
          </a:p>
          <a:p>
            <a:pPr marL="0" lvl="0" indent="0" algn="l" rtl="0">
              <a:lnSpc>
                <a:spcPct val="80000"/>
              </a:lnSpc>
              <a:spcBef>
                <a:spcPts val="1062"/>
              </a:spcBef>
              <a:spcAft>
                <a:spcPts val="0"/>
              </a:spcAft>
              <a:buSzPts val="2127"/>
              <a:buNone/>
            </a:pPr>
            <a:r>
              <a:rPr lang="en-US" sz="2312">
                <a:solidFill>
                  <a:srgbClr val="7F7F7F"/>
                </a:solidFill>
              </a:rPr>
              <a:t>#reverse order of areas using reverse() function &amp; print</a:t>
            </a:r>
            <a:endParaRPr sz="2312">
              <a:solidFill>
                <a:srgbClr val="7F7F7F"/>
              </a:solidFill>
            </a:endParaRPr>
          </a:p>
          <a:p>
            <a:pPr marL="0" lvl="0" indent="0" algn="l" rtl="0">
              <a:lnSpc>
                <a:spcPct val="80000"/>
              </a:lnSpc>
              <a:spcBef>
                <a:spcPts val="1062"/>
              </a:spcBef>
              <a:spcAft>
                <a:spcPts val="0"/>
              </a:spcAft>
              <a:buSzPts val="2127"/>
              <a:buNone/>
            </a:pPr>
            <a:r>
              <a:rPr lang="en-US" sz="2312">
                <a:solidFill>
                  <a:srgbClr val="FF0000"/>
                </a:solidFill>
              </a:rPr>
              <a:t>areas.reverse()</a:t>
            </a:r>
            <a:endParaRPr/>
          </a:p>
          <a:p>
            <a:pPr marL="0" lvl="0" indent="0" algn="l" rtl="0">
              <a:lnSpc>
                <a:spcPct val="80000"/>
              </a:lnSpc>
              <a:spcBef>
                <a:spcPts val="1062"/>
              </a:spcBef>
              <a:spcAft>
                <a:spcPts val="0"/>
              </a:spcAft>
              <a:buSzPts val="2127"/>
              <a:buNone/>
            </a:pPr>
            <a:r>
              <a:rPr lang="en-US" sz="2312">
                <a:solidFill>
                  <a:srgbClr val="FF0000"/>
                </a:solidFill>
              </a:rPr>
              <a:t>print(areas)</a:t>
            </a:r>
            <a:endParaRPr sz="2312">
              <a:solidFill>
                <a:srgbClr val="FF0000"/>
              </a:solidFill>
            </a:endParaRPr>
          </a:p>
        </p:txBody>
      </p:sp>
      <p:pic>
        <p:nvPicPr>
          <p:cNvPr id="373" name="Google Shape;373;p34"/>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5"/>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USING MATH FUNCTIONS IN PYTHON</a:t>
            </a:r>
            <a:endParaRPr sz="4000"/>
          </a:p>
        </p:txBody>
      </p:sp>
      <p:sp>
        <p:nvSpPr>
          <p:cNvPr id="380" name="Google Shape;380;p35"/>
          <p:cNvSpPr txBox="1">
            <a:spLocks noGrp="1"/>
          </p:cNvSpPr>
          <p:nvPr>
            <p:ph type="body" idx="1"/>
          </p:nvPr>
        </p:nvSpPr>
        <p:spPr>
          <a:xfrm>
            <a:off x="581193" y="2003459"/>
            <a:ext cx="11029615" cy="3965825"/>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782"/>
              <a:buNone/>
            </a:pPr>
            <a:r>
              <a:rPr lang="en-US" sz="1937">
                <a:solidFill>
                  <a:srgbClr val="002060"/>
                </a:solidFill>
              </a:rPr>
              <a:t>As a data scientist, some notions of geometry never hurt. Let's refresh some of the basics. You may remember some of these formulas from math class</a:t>
            </a:r>
            <a:endParaRPr sz="1937">
              <a:solidFill>
                <a:srgbClr val="002060"/>
              </a:solidFill>
            </a:endParaRPr>
          </a:p>
          <a:p>
            <a:pPr marL="0" lvl="0" indent="0" algn="just" rtl="0">
              <a:lnSpc>
                <a:spcPct val="80000"/>
              </a:lnSpc>
              <a:spcBef>
                <a:spcPts val="987"/>
              </a:spcBef>
              <a:spcAft>
                <a:spcPts val="0"/>
              </a:spcAft>
              <a:buSzPts val="1782"/>
              <a:buNone/>
            </a:pPr>
            <a:endParaRPr sz="1937">
              <a:solidFill>
                <a:srgbClr val="002060"/>
              </a:solidFill>
            </a:endParaRPr>
          </a:p>
          <a:p>
            <a:pPr marL="0" lvl="0" indent="0" algn="just" rtl="0">
              <a:lnSpc>
                <a:spcPct val="80000"/>
              </a:lnSpc>
              <a:spcBef>
                <a:spcPts val="987"/>
              </a:spcBef>
              <a:spcAft>
                <a:spcPts val="0"/>
              </a:spcAft>
              <a:buSzPts val="1782"/>
              <a:buNone/>
            </a:pPr>
            <a:endParaRPr sz="1937">
              <a:solidFill>
                <a:srgbClr val="002060"/>
              </a:solidFill>
            </a:endParaRPr>
          </a:p>
          <a:p>
            <a:pPr marL="0" lvl="0" indent="0" algn="just" rtl="0">
              <a:lnSpc>
                <a:spcPct val="80000"/>
              </a:lnSpc>
              <a:spcBef>
                <a:spcPts val="987"/>
              </a:spcBef>
              <a:spcAft>
                <a:spcPts val="0"/>
              </a:spcAft>
              <a:buSzPts val="1782"/>
              <a:buNone/>
            </a:pPr>
            <a:endParaRPr sz="1937">
              <a:solidFill>
                <a:srgbClr val="002060"/>
              </a:solidFill>
            </a:endParaRPr>
          </a:p>
          <a:p>
            <a:pPr marL="0" lvl="0" indent="0" algn="just" rtl="0">
              <a:lnSpc>
                <a:spcPct val="80000"/>
              </a:lnSpc>
              <a:spcBef>
                <a:spcPts val="987"/>
              </a:spcBef>
              <a:spcAft>
                <a:spcPts val="0"/>
              </a:spcAft>
              <a:buSzPts val="1782"/>
              <a:buNone/>
            </a:pPr>
            <a:endParaRPr sz="1937">
              <a:solidFill>
                <a:srgbClr val="002060"/>
              </a:solidFill>
            </a:endParaRPr>
          </a:p>
          <a:p>
            <a:pPr marL="0" lvl="0" indent="0" algn="just" rtl="0">
              <a:lnSpc>
                <a:spcPct val="80000"/>
              </a:lnSpc>
              <a:spcBef>
                <a:spcPts val="987"/>
              </a:spcBef>
              <a:spcAft>
                <a:spcPts val="0"/>
              </a:spcAft>
              <a:buSzPts val="1782"/>
              <a:buNone/>
            </a:pP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002060"/>
                </a:solidFill>
              </a:rPr>
              <a:t>So when you want to find the circumference, C, and area, A, of a circle when the radius of the circle is r, you can calculate C and A as:</a:t>
            </a:r>
            <a:endParaRPr/>
          </a:p>
          <a:p>
            <a:pPr marL="0" lvl="0" indent="0" algn="l" rtl="0">
              <a:lnSpc>
                <a:spcPct val="80000"/>
              </a:lnSpc>
              <a:spcBef>
                <a:spcPts val="987"/>
              </a:spcBef>
              <a:spcAft>
                <a:spcPts val="0"/>
              </a:spcAft>
              <a:buSzPts val="1782"/>
              <a:buNone/>
            </a:pPr>
            <a:r>
              <a:rPr lang="en-US" sz="1937">
                <a:solidFill>
                  <a:srgbClr val="002060"/>
                </a:solidFill>
              </a:rPr>
              <a:t>C = 2πr</a:t>
            </a:r>
            <a:endParaRPr/>
          </a:p>
          <a:p>
            <a:pPr marL="0" lvl="0" indent="0" algn="l" rtl="0">
              <a:lnSpc>
                <a:spcPct val="80000"/>
              </a:lnSpc>
              <a:spcBef>
                <a:spcPts val="987"/>
              </a:spcBef>
              <a:spcAft>
                <a:spcPts val="0"/>
              </a:spcAft>
              <a:buSzPts val="1782"/>
              <a:buNone/>
            </a:pPr>
            <a:r>
              <a:rPr lang="en-US" sz="1937">
                <a:solidFill>
                  <a:srgbClr val="002060"/>
                </a:solidFill>
              </a:rPr>
              <a:t>A = πr2</a:t>
            </a:r>
            <a:endParaRPr sz="1937">
              <a:solidFill>
                <a:srgbClr val="002060"/>
              </a:solidFill>
            </a:endParaRPr>
          </a:p>
        </p:txBody>
      </p:sp>
      <p:pic>
        <p:nvPicPr>
          <p:cNvPr id="381" name="Google Shape;381;p35"/>
          <p:cNvPicPr preferRelativeResize="0"/>
          <p:nvPr/>
        </p:nvPicPr>
        <p:blipFill rotWithShape="1">
          <a:blip r:embed="rId3">
            <a:alphaModFix/>
          </a:blip>
          <a:srcRect/>
          <a:stretch/>
        </p:blipFill>
        <p:spPr>
          <a:xfrm>
            <a:off x="11199684" y="82193"/>
            <a:ext cx="760601" cy="380301"/>
          </a:xfrm>
          <a:prstGeom prst="rect">
            <a:avLst/>
          </a:prstGeom>
          <a:noFill/>
          <a:ln>
            <a:noFill/>
          </a:ln>
        </p:spPr>
      </p:pic>
      <p:pic>
        <p:nvPicPr>
          <p:cNvPr id="382" name="Google Shape;382;p35"/>
          <p:cNvPicPr preferRelativeResize="0"/>
          <p:nvPr/>
        </p:nvPicPr>
        <p:blipFill rotWithShape="1">
          <a:blip r:embed="rId4">
            <a:alphaModFix/>
          </a:blip>
          <a:srcRect/>
          <a:stretch/>
        </p:blipFill>
        <p:spPr>
          <a:xfrm>
            <a:off x="6450777" y="2957452"/>
            <a:ext cx="1367150" cy="1367150"/>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6"/>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IMPORT MATH PACKAGE</a:t>
            </a:r>
            <a:endParaRPr/>
          </a:p>
        </p:txBody>
      </p:sp>
      <p:sp>
        <p:nvSpPr>
          <p:cNvPr id="389" name="Google Shape;389;p36"/>
          <p:cNvSpPr txBox="1">
            <a:spLocks noGrp="1"/>
          </p:cNvSpPr>
          <p:nvPr>
            <p:ph type="body" idx="1"/>
          </p:nvPr>
        </p:nvSpPr>
        <p:spPr>
          <a:xfrm>
            <a:off x="581193" y="1890443"/>
            <a:ext cx="11029615" cy="2907587"/>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2127"/>
              <a:buNone/>
            </a:pPr>
            <a:r>
              <a:rPr lang="en-US" sz="2312">
                <a:solidFill>
                  <a:srgbClr val="002060"/>
                </a:solidFill>
              </a:rPr>
              <a:t>To calculate the area &amp; circumference of a circle you’ll require the constant pi, for that you'll need the math package. </a:t>
            </a:r>
            <a:endParaRPr sz="2312">
              <a:solidFill>
                <a:srgbClr val="002060"/>
              </a:solidFill>
            </a:endParaRPr>
          </a:p>
          <a:p>
            <a:pPr marL="0" lvl="0" indent="0" algn="just" rtl="0">
              <a:lnSpc>
                <a:spcPct val="80000"/>
              </a:lnSpc>
              <a:spcBef>
                <a:spcPts val="1062"/>
              </a:spcBef>
              <a:spcAft>
                <a:spcPts val="0"/>
              </a:spcAft>
              <a:buSzPts val="2127"/>
              <a:buNone/>
            </a:pPr>
            <a:endParaRPr sz="2312">
              <a:solidFill>
                <a:srgbClr val="7F7F7F"/>
              </a:solidFill>
            </a:endParaRPr>
          </a:p>
          <a:p>
            <a:pPr marL="0" lvl="0" indent="0" algn="just" rtl="0">
              <a:lnSpc>
                <a:spcPct val="80000"/>
              </a:lnSpc>
              <a:spcBef>
                <a:spcPts val="1062"/>
              </a:spcBef>
              <a:spcAft>
                <a:spcPts val="0"/>
              </a:spcAft>
              <a:buSzPts val="2127"/>
              <a:buNone/>
            </a:pPr>
            <a:r>
              <a:rPr lang="en-US" sz="2312">
                <a:solidFill>
                  <a:srgbClr val="7F7F7F"/>
                </a:solidFill>
              </a:rPr>
              <a:t>#import the math package.</a:t>
            </a:r>
            <a:endParaRPr/>
          </a:p>
          <a:p>
            <a:pPr marL="0" lvl="0" indent="0" algn="just" rtl="0">
              <a:lnSpc>
                <a:spcPct val="80000"/>
              </a:lnSpc>
              <a:spcBef>
                <a:spcPts val="1062"/>
              </a:spcBef>
              <a:spcAft>
                <a:spcPts val="0"/>
              </a:spcAft>
              <a:buSzPts val="2127"/>
              <a:buNone/>
            </a:pPr>
            <a:r>
              <a:rPr lang="en-US" sz="2312">
                <a:solidFill>
                  <a:srgbClr val="7F7F7F"/>
                </a:solidFill>
              </a:rPr>
              <a:t>import math </a:t>
            </a:r>
            <a:endParaRPr/>
          </a:p>
          <a:p>
            <a:pPr marL="0" lvl="0" indent="0" algn="just" rtl="0">
              <a:lnSpc>
                <a:spcPct val="80000"/>
              </a:lnSpc>
              <a:spcBef>
                <a:spcPts val="1062"/>
              </a:spcBef>
              <a:spcAft>
                <a:spcPts val="0"/>
              </a:spcAft>
              <a:buSzPts val="2127"/>
              <a:buNone/>
            </a:pPr>
            <a:endParaRPr sz="2312">
              <a:solidFill>
                <a:srgbClr val="002060"/>
              </a:solidFill>
            </a:endParaRPr>
          </a:p>
          <a:p>
            <a:pPr marL="0" lvl="0" indent="0" algn="just" rtl="0">
              <a:lnSpc>
                <a:spcPct val="80000"/>
              </a:lnSpc>
              <a:spcBef>
                <a:spcPts val="1062"/>
              </a:spcBef>
              <a:spcAft>
                <a:spcPts val="0"/>
              </a:spcAft>
              <a:buSzPts val="2127"/>
              <a:buNone/>
            </a:pPr>
            <a:r>
              <a:rPr lang="en-US" sz="2312">
                <a:solidFill>
                  <a:srgbClr val="002060"/>
                </a:solidFill>
              </a:rPr>
              <a:t>Now you can access the constant pi with math.pi. </a:t>
            </a:r>
            <a:endParaRPr/>
          </a:p>
        </p:txBody>
      </p:sp>
      <p:pic>
        <p:nvPicPr>
          <p:cNvPr id="390" name="Google Shape;390;p36"/>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7"/>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EXAMPLE - USE OF THE MATH PACKAGE</a:t>
            </a:r>
            <a:endParaRPr/>
          </a:p>
        </p:txBody>
      </p:sp>
      <p:sp>
        <p:nvSpPr>
          <p:cNvPr id="397" name="Google Shape;397;p37"/>
          <p:cNvSpPr txBox="1">
            <a:spLocks noGrp="1"/>
          </p:cNvSpPr>
          <p:nvPr>
            <p:ph type="body" idx="1"/>
          </p:nvPr>
        </p:nvSpPr>
        <p:spPr>
          <a:xfrm>
            <a:off x="581193" y="1828800"/>
            <a:ext cx="11029615" cy="4582273"/>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610"/>
              <a:buNone/>
            </a:pPr>
            <a:r>
              <a:rPr lang="en-US" sz="1750" u="sng">
                <a:solidFill>
                  <a:srgbClr val="002060"/>
                </a:solidFill>
              </a:rPr>
              <a:t>Using the math function</a:t>
            </a:r>
            <a:endParaRPr/>
          </a:p>
          <a:p>
            <a:pPr marL="0" lvl="0" indent="0" algn="just" rtl="0">
              <a:lnSpc>
                <a:spcPct val="80000"/>
              </a:lnSpc>
              <a:spcBef>
                <a:spcPts val="950"/>
              </a:spcBef>
              <a:spcAft>
                <a:spcPts val="0"/>
              </a:spcAft>
              <a:buSzPts val="1610"/>
              <a:buNone/>
            </a:pPr>
            <a:r>
              <a:rPr lang="en-US" sz="1750">
                <a:solidFill>
                  <a:srgbClr val="002060"/>
                </a:solidFill>
              </a:rPr>
              <a:t>So, radius of circle r=0.43. Let’s calculate the circumference(C )</a:t>
            </a:r>
            <a:endParaRPr/>
          </a:p>
          <a:p>
            <a:pPr marL="0" lvl="0" indent="0" algn="just" rtl="0">
              <a:lnSpc>
                <a:spcPct val="80000"/>
              </a:lnSpc>
              <a:spcBef>
                <a:spcPts val="950"/>
              </a:spcBef>
              <a:spcAft>
                <a:spcPts val="0"/>
              </a:spcAft>
              <a:buSzPts val="1610"/>
              <a:buNone/>
            </a:pPr>
            <a:endParaRPr sz="1750">
              <a:solidFill>
                <a:srgbClr val="002060"/>
              </a:solidFill>
            </a:endParaRPr>
          </a:p>
          <a:p>
            <a:pPr marL="0" lvl="0" indent="0" algn="l" rtl="0">
              <a:lnSpc>
                <a:spcPct val="80000"/>
              </a:lnSpc>
              <a:spcBef>
                <a:spcPts val="964"/>
              </a:spcBef>
              <a:spcAft>
                <a:spcPts val="0"/>
              </a:spcAft>
              <a:buSzPts val="1674"/>
              <a:buNone/>
            </a:pPr>
            <a:r>
              <a:rPr lang="en-US" sz="1820">
                <a:solidFill>
                  <a:srgbClr val="7F7F7F"/>
                </a:solidFill>
              </a:rPr>
              <a:t>#import math library </a:t>
            </a:r>
            <a:endParaRPr/>
          </a:p>
          <a:p>
            <a:pPr marL="0" lvl="0" indent="0" algn="l" rtl="0">
              <a:lnSpc>
                <a:spcPct val="80000"/>
              </a:lnSpc>
              <a:spcBef>
                <a:spcPts val="964"/>
              </a:spcBef>
              <a:spcAft>
                <a:spcPts val="0"/>
              </a:spcAft>
              <a:buSzPts val="1674"/>
              <a:buNone/>
            </a:pPr>
            <a:r>
              <a:rPr lang="en-US" sz="1820">
                <a:solidFill>
                  <a:srgbClr val="002060"/>
                </a:solidFill>
              </a:rPr>
              <a:t>import math </a:t>
            </a:r>
            <a:endParaRPr/>
          </a:p>
          <a:p>
            <a:pPr marL="0" lvl="0" indent="0" algn="l" rtl="0">
              <a:lnSpc>
                <a:spcPct val="80000"/>
              </a:lnSpc>
              <a:spcBef>
                <a:spcPts val="964"/>
              </a:spcBef>
              <a:spcAft>
                <a:spcPts val="0"/>
              </a:spcAft>
              <a:buSzPts val="1674"/>
              <a:buNone/>
            </a:pPr>
            <a:r>
              <a:rPr lang="en-US" sz="1820">
                <a:solidFill>
                  <a:srgbClr val="7F7F7F"/>
                </a:solidFill>
              </a:rPr>
              <a:t>#define radius of the circle as r</a:t>
            </a:r>
            <a:endParaRPr/>
          </a:p>
          <a:p>
            <a:pPr marL="0" lvl="0" indent="0" algn="l" rtl="0">
              <a:lnSpc>
                <a:spcPct val="80000"/>
              </a:lnSpc>
              <a:spcBef>
                <a:spcPts val="964"/>
              </a:spcBef>
              <a:spcAft>
                <a:spcPts val="0"/>
              </a:spcAft>
              <a:buSzPts val="1674"/>
              <a:buNone/>
            </a:pPr>
            <a:r>
              <a:rPr lang="en-US" sz="1820">
                <a:solidFill>
                  <a:srgbClr val="002060"/>
                </a:solidFill>
              </a:rPr>
              <a:t>r= 0.43</a:t>
            </a:r>
            <a:endParaRPr/>
          </a:p>
          <a:p>
            <a:pPr marL="0" lvl="0" indent="0" algn="l" rtl="0">
              <a:lnSpc>
                <a:spcPct val="80000"/>
              </a:lnSpc>
              <a:spcBef>
                <a:spcPts val="964"/>
              </a:spcBef>
              <a:spcAft>
                <a:spcPts val="0"/>
              </a:spcAft>
              <a:buSzPts val="1674"/>
              <a:buNone/>
            </a:pPr>
            <a:r>
              <a:rPr lang="en-US" sz="1820">
                <a:solidFill>
                  <a:srgbClr val="7F7F7F"/>
                </a:solidFill>
              </a:rPr>
              <a:t># Calculate the circumference of the circle and store it in C.</a:t>
            </a:r>
            <a:endParaRPr/>
          </a:p>
          <a:p>
            <a:pPr marL="0" lvl="0" indent="0" algn="l" rtl="0">
              <a:lnSpc>
                <a:spcPct val="80000"/>
              </a:lnSpc>
              <a:spcBef>
                <a:spcPts val="964"/>
              </a:spcBef>
              <a:spcAft>
                <a:spcPts val="0"/>
              </a:spcAft>
              <a:buSzPts val="1674"/>
              <a:buNone/>
            </a:pPr>
            <a:r>
              <a:rPr lang="en-US" sz="1820">
                <a:solidFill>
                  <a:srgbClr val="002060"/>
                </a:solidFill>
              </a:rPr>
              <a:t>C=2*math.pi*r</a:t>
            </a:r>
            <a:endParaRPr/>
          </a:p>
          <a:p>
            <a:pPr marL="0" lvl="0" indent="0" algn="l" rtl="0">
              <a:lnSpc>
                <a:spcPct val="80000"/>
              </a:lnSpc>
              <a:spcBef>
                <a:spcPts val="964"/>
              </a:spcBef>
              <a:spcAft>
                <a:spcPts val="0"/>
              </a:spcAft>
              <a:buSzPts val="1674"/>
              <a:buNone/>
            </a:pPr>
            <a:r>
              <a:rPr lang="en-US" sz="1820">
                <a:solidFill>
                  <a:srgbClr val="7F7F7F"/>
                </a:solidFill>
              </a:rPr>
              <a:t>#print circumference of the circle </a:t>
            </a:r>
            <a:endParaRPr/>
          </a:p>
          <a:p>
            <a:pPr marL="0" lvl="0" indent="0" algn="l" rtl="0">
              <a:lnSpc>
                <a:spcPct val="80000"/>
              </a:lnSpc>
              <a:spcBef>
                <a:spcPts val="964"/>
              </a:spcBef>
              <a:spcAft>
                <a:spcPts val="0"/>
              </a:spcAft>
              <a:buSzPts val="1674"/>
              <a:buNone/>
            </a:pPr>
            <a:r>
              <a:rPr lang="en-US" sz="1820">
                <a:solidFill>
                  <a:srgbClr val="002060"/>
                </a:solidFill>
              </a:rPr>
              <a:t>print (C)</a:t>
            </a:r>
            <a:endParaRPr sz="1820">
              <a:solidFill>
                <a:srgbClr val="002060"/>
              </a:solidFill>
            </a:endParaRPr>
          </a:p>
          <a:p>
            <a:pPr marL="0" lvl="0" indent="0" algn="just" rtl="0">
              <a:lnSpc>
                <a:spcPct val="80000"/>
              </a:lnSpc>
              <a:spcBef>
                <a:spcPts val="950"/>
              </a:spcBef>
              <a:spcAft>
                <a:spcPts val="0"/>
              </a:spcAft>
              <a:buSzPts val="1610"/>
              <a:buNone/>
            </a:pPr>
            <a:r>
              <a:rPr lang="en-US" sz="1750">
                <a:solidFill>
                  <a:srgbClr val="7F7F7F"/>
                </a:solidFill>
              </a:rPr>
              <a:t>#Out</a:t>
            </a:r>
            <a:endParaRPr/>
          </a:p>
          <a:p>
            <a:pPr marL="0" lvl="0" indent="0" algn="just" rtl="0">
              <a:lnSpc>
                <a:spcPct val="80000"/>
              </a:lnSpc>
              <a:spcBef>
                <a:spcPts val="950"/>
              </a:spcBef>
              <a:spcAft>
                <a:spcPts val="0"/>
              </a:spcAft>
              <a:buSzPts val="1610"/>
              <a:buNone/>
            </a:pPr>
            <a:r>
              <a:rPr lang="en-US" sz="1750">
                <a:solidFill>
                  <a:srgbClr val="C00000"/>
                </a:solidFill>
              </a:rPr>
              <a:t>2.701769</a:t>
            </a:r>
            <a:endParaRPr sz="1750">
              <a:solidFill>
                <a:srgbClr val="C00000"/>
              </a:solidFill>
            </a:endParaRPr>
          </a:p>
        </p:txBody>
      </p:sp>
      <p:pic>
        <p:nvPicPr>
          <p:cNvPr id="398" name="Google Shape;398;p37"/>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9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8"/>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405" name="Google Shape;405;p38"/>
          <p:cNvSpPr txBox="1">
            <a:spLocks noGrp="1"/>
          </p:cNvSpPr>
          <p:nvPr>
            <p:ph type="body" idx="1"/>
          </p:nvPr>
        </p:nvSpPr>
        <p:spPr>
          <a:xfrm>
            <a:off x="581192" y="2198684"/>
            <a:ext cx="11029615" cy="1037691"/>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2127"/>
              <a:buNone/>
            </a:pPr>
            <a:r>
              <a:rPr lang="en-US" sz="2312">
                <a:solidFill>
                  <a:srgbClr val="002060"/>
                </a:solidFill>
              </a:rPr>
              <a:t>Calculate the area of a circle with r (radius) = 0.43 and store it in A and print the result.</a:t>
            </a:r>
            <a:endParaRPr/>
          </a:p>
          <a:p>
            <a:pPr marL="0" lvl="0" indent="0" algn="just" rtl="0">
              <a:spcBef>
                <a:spcPts val="1062"/>
              </a:spcBef>
              <a:spcAft>
                <a:spcPts val="0"/>
              </a:spcAft>
              <a:buSzPts val="2127"/>
              <a:buNone/>
            </a:pPr>
            <a:r>
              <a:rPr lang="en-US" sz="2312">
                <a:solidFill>
                  <a:srgbClr val="002060"/>
                </a:solidFill>
              </a:rPr>
              <a:t>A = πr2</a:t>
            </a:r>
            <a:endParaRPr/>
          </a:p>
          <a:p>
            <a:pPr marL="0" lvl="0" indent="0" algn="just" rtl="0">
              <a:spcBef>
                <a:spcPts val="1062"/>
              </a:spcBef>
              <a:spcAft>
                <a:spcPts val="0"/>
              </a:spcAft>
              <a:buSzPts val="2127"/>
              <a:buNone/>
            </a:pPr>
            <a:endParaRPr sz="2312">
              <a:solidFill>
                <a:srgbClr val="002060"/>
              </a:solidFill>
            </a:endParaRPr>
          </a:p>
        </p:txBody>
      </p:sp>
      <p:pic>
        <p:nvPicPr>
          <p:cNvPr id="406" name="Google Shape;406;p38"/>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9"/>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413" name="Google Shape;413;p39"/>
          <p:cNvSpPr txBox="1">
            <a:spLocks noGrp="1"/>
          </p:cNvSpPr>
          <p:nvPr>
            <p:ph type="body" idx="1"/>
          </p:nvPr>
        </p:nvSpPr>
        <p:spPr>
          <a:xfrm>
            <a:off x="509272" y="1962366"/>
            <a:ext cx="11029615" cy="37500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127"/>
              <a:buNone/>
            </a:pPr>
            <a:r>
              <a:rPr lang="en-US" sz="2312">
                <a:solidFill>
                  <a:srgbClr val="7F7F7F"/>
                </a:solidFill>
              </a:rPr>
              <a:t>#import math library </a:t>
            </a:r>
            <a:endParaRPr/>
          </a:p>
          <a:p>
            <a:pPr marL="0" lvl="0" indent="0" algn="l" rtl="0">
              <a:lnSpc>
                <a:spcPct val="90000"/>
              </a:lnSpc>
              <a:spcBef>
                <a:spcPts val="1062"/>
              </a:spcBef>
              <a:spcAft>
                <a:spcPts val="0"/>
              </a:spcAft>
              <a:buSzPts val="2127"/>
              <a:buNone/>
            </a:pPr>
            <a:r>
              <a:rPr lang="en-US" sz="2312">
                <a:solidFill>
                  <a:srgbClr val="FF0000"/>
                </a:solidFill>
              </a:rPr>
              <a:t>import math </a:t>
            </a:r>
            <a:endParaRPr/>
          </a:p>
          <a:p>
            <a:pPr marL="0" lvl="0" indent="0" algn="l" rtl="0">
              <a:lnSpc>
                <a:spcPct val="90000"/>
              </a:lnSpc>
              <a:spcBef>
                <a:spcPts val="1062"/>
              </a:spcBef>
              <a:spcAft>
                <a:spcPts val="0"/>
              </a:spcAft>
              <a:buSzPts val="2127"/>
              <a:buNone/>
            </a:pPr>
            <a:r>
              <a:rPr lang="en-US" sz="2312">
                <a:solidFill>
                  <a:srgbClr val="7F7F7F"/>
                </a:solidFill>
              </a:rPr>
              <a:t>#define radius of the circle as r</a:t>
            </a:r>
            <a:endParaRPr/>
          </a:p>
          <a:p>
            <a:pPr marL="0" lvl="0" indent="0" algn="l" rtl="0">
              <a:lnSpc>
                <a:spcPct val="90000"/>
              </a:lnSpc>
              <a:spcBef>
                <a:spcPts val="1062"/>
              </a:spcBef>
              <a:spcAft>
                <a:spcPts val="0"/>
              </a:spcAft>
              <a:buSzPts val="2127"/>
              <a:buNone/>
            </a:pPr>
            <a:r>
              <a:rPr lang="en-US" sz="2312">
                <a:solidFill>
                  <a:srgbClr val="FF0000"/>
                </a:solidFill>
              </a:rPr>
              <a:t>r= 0.43</a:t>
            </a:r>
            <a:endParaRPr/>
          </a:p>
          <a:p>
            <a:pPr marL="0" lvl="0" indent="0" algn="l" rtl="0">
              <a:lnSpc>
                <a:spcPct val="90000"/>
              </a:lnSpc>
              <a:spcBef>
                <a:spcPts val="1062"/>
              </a:spcBef>
              <a:spcAft>
                <a:spcPts val="0"/>
              </a:spcAft>
              <a:buSzPts val="2127"/>
              <a:buNone/>
            </a:pPr>
            <a:r>
              <a:rPr lang="en-US" sz="2312">
                <a:solidFill>
                  <a:srgbClr val="7F7F7F"/>
                </a:solidFill>
              </a:rPr>
              <a:t># Calculate the area of the circle and store it in A.</a:t>
            </a:r>
            <a:endParaRPr/>
          </a:p>
          <a:p>
            <a:pPr marL="0" lvl="0" indent="0" algn="l" rtl="0">
              <a:lnSpc>
                <a:spcPct val="90000"/>
              </a:lnSpc>
              <a:spcBef>
                <a:spcPts val="1062"/>
              </a:spcBef>
              <a:spcAft>
                <a:spcPts val="0"/>
              </a:spcAft>
              <a:buSzPts val="2127"/>
              <a:buNone/>
            </a:pPr>
            <a:r>
              <a:rPr lang="en-US" sz="2312">
                <a:solidFill>
                  <a:srgbClr val="FF0000"/>
                </a:solidFill>
              </a:rPr>
              <a:t>A=math.pi *r ** 2</a:t>
            </a:r>
            <a:endParaRPr/>
          </a:p>
          <a:p>
            <a:pPr marL="0" lvl="0" indent="0" algn="l" rtl="0">
              <a:lnSpc>
                <a:spcPct val="90000"/>
              </a:lnSpc>
              <a:spcBef>
                <a:spcPts val="1062"/>
              </a:spcBef>
              <a:spcAft>
                <a:spcPts val="0"/>
              </a:spcAft>
              <a:buSzPts val="2127"/>
              <a:buNone/>
            </a:pPr>
            <a:r>
              <a:rPr lang="en-US" sz="2312">
                <a:solidFill>
                  <a:srgbClr val="7F7F7F"/>
                </a:solidFill>
              </a:rPr>
              <a:t>#print Area of the circle </a:t>
            </a:r>
            <a:endParaRPr/>
          </a:p>
          <a:p>
            <a:pPr marL="0" lvl="0" indent="0" algn="l" rtl="0">
              <a:lnSpc>
                <a:spcPct val="90000"/>
              </a:lnSpc>
              <a:spcBef>
                <a:spcPts val="1062"/>
              </a:spcBef>
              <a:spcAft>
                <a:spcPts val="0"/>
              </a:spcAft>
              <a:buSzPts val="2127"/>
              <a:buNone/>
            </a:pPr>
            <a:r>
              <a:rPr lang="en-US" sz="2312">
                <a:solidFill>
                  <a:srgbClr val="FF0000"/>
                </a:solidFill>
              </a:rPr>
              <a:t>print (A)</a:t>
            </a:r>
            <a:endParaRPr sz="2312">
              <a:solidFill>
                <a:srgbClr val="FF0000"/>
              </a:solidFill>
            </a:endParaRPr>
          </a:p>
        </p:txBody>
      </p:sp>
      <p:pic>
        <p:nvPicPr>
          <p:cNvPr id="414" name="Google Shape;414;p39"/>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FAMILIAR FUNCTIONS - EXAMPLE</a:t>
            </a:r>
            <a:endParaRPr sz="4000"/>
          </a:p>
        </p:txBody>
      </p:sp>
      <p:sp>
        <p:nvSpPr>
          <p:cNvPr id="131" name="Google Shape;131;p4"/>
          <p:cNvSpPr txBox="1">
            <a:spLocks noGrp="1"/>
          </p:cNvSpPr>
          <p:nvPr>
            <p:ph type="body" idx="1"/>
          </p:nvPr>
        </p:nvSpPr>
        <p:spPr>
          <a:xfrm>
            <a:off x="581192" y="1875118"/>
            <a:ext cx="11029615" cy="3005107"/>
          </a:xfrm>
          <a:prstGeom prst="rect">
            <a:avLst/>
          </a:prstGeom>
          <a:noFill/>
          <a:ln>
            <a:noFill/>
          </a:ln>
        </p:spPr>
        <p:txBody>
          <a:bodyPr spcFirstLastPara="1" wrap="square" lIns="91425" tIns="45700" rIns="91425" bIns="45700" anchor="ctr" anchorCtr="0">
            <a:normAutofit/>
          </a:bodyPr>
          <a:lstStyle/>
          <a:p>
            <a:pPr marL="306000" lvl="0" indent="-306000" algn="just" rtl="0">
              <a:lnSpc>
                <a:spcPct val="90000"/>
              </a:lnSpc>
              <a:spcBef>
                <a:spcPts val="0"/>
              </a:spcBef>
              <a:spcAft>
                <a:spcPts val="0"/>
              </a:spcAft>
              <a:buSzPts val="2024"/>
              <a:buChar char="◼"/>
            </a:pPr>
            <a:r>
              <a:rPr lang="en-US" sz="2200">
                <a:solidFill>
                  <a:srgbClr val="002060"/>
                </a:solidFill>
              </a:rPr>
              <a:t>Calling a function is easy. To get the type of 3.0 and store the output as a new variable, result, you can use the following:</a:t>
            </a:r>
            <a:endParaRPr/>
          </a:p>
          <a:p>
            <a:pPr marL="0" lvl="0" indent="0" algn="just" rtl="0">
              <a:lnSpc>
                <a:spcPct val="90000"/>
              </a:lnSpc>
              <a:spcBef>
                <a:spcPts val="1040"/>
              </a:spcBef>
              <a:spcAft>
                <a:spcPts val="0"/>
              </a:spcAft>
              <a:buSzPts val="2024"/>
              <a:buNone/>
            </a:pPr>
            <a:r>
              <a:rPr lang="en-US" sz="2200">
                <a:solidFill>
                  <a:srgbClr val="7F7F7F"/>
                </a:solidFill>
              </a:rPr>
              <a:t>result = type(3.0)</a:t>
            </a:r>
            <a:endParaRPr/>
          </a:p>
          <a:p>
            <a:pPr marL="0" lvl="0" indent="0" algn="just" rtl="0">
              <a:lnSpc>
                <a:spcPct val="90000"/>
              </a:lnSpc>
              <a:spcBef>
                <a:spcPts val="1040"/>
              </a:spcBef>
              <a:spcAft>
                <a:spcPts val="0"/>
              </a:spcAft>
              <a:buSzPts val="2024"/>
              <a:buNone/>
            </a:pPr>
            <a:r>
              <a:rPr lang="en-US" sz="2200">
                <a:solidFill>
                  <a:srgbClr val="7F7F7F"/>
                </a:solidFill>
              </a:rPr>
              <a:t>print(result)</a:t>
            </a:r>
            <a:endParaRPr/>
          </a:p>
          <a:p>
            <a:pPr marL="306000" lvl="0" indent="-306000" algn="just" rtl="0">
              <a:lnSpc>
                <a:spcPct val="90000"/>
              </a:lnSpc>
              <a:spcBef>
                <a:spcPts val="1080"/>
              </a:spcBef>
              <a:spcAft>
                <a:spcPts val="0"/>
              </a:spcAft>
              <a:buSzPts val="2024"/>
              <a:buChar char="◼"/>
            </a:pPr>
            <a:r>
              <a:rPr lang="en-US" sz="2200">
                <a:solidFill>
                  <a:srgbClr val="002060"/>
                </a:solidFill>
              </a:rPr>
              <a:t>You also use </a:t>
            </a:r>
            <a:r>
              <a:rPr lang="en-US" sz="2400">
                <a:solidFill>
                  <a:srgbClr val="002060"/>
                </a:solidFill>
              </a:rPr>
              <a:t>combination of print(), function and type() function to get type of 3.0. you can use the following:</a:t>
            </a:r>
            <a:endParaRPr sz="2400">
              <a:solidFill>
                <a:srgbClr val="002060"/>
              </a:solidFill>
            </a:endParaRPr>
          </a:p>
          <a:p>
            <a:pPr marL="0" lvl="0" indent="0" algn="just" rtl="0">
              <a:lnSpc>
                <a:spcPct val="90000"/>
              </a:lnSpc>
              <a:spcBef>
                <a:spcPts val="1080"/>
              </a:spcBef>
              <a:spcAft>
                <a:spcPts val="0"/>
              </a:spcAft>
              <a:buSzPts val="2208"/>
              <a:buNone/>
            </a:pPr>
            <a:r>
              <a:rPr lang="en-US" sz="2400">
                <a:solidFill>
                  <a:srgbClr val="7F7F7F"/>
                </a:solidFill>
              </a:rPr>
              <a:t>print(type(3.0))</a:t>
            </a:r>
            <a:endParaRPr sz="2200">
              <a:solidFill>
                <a:srgbClr val="7F7F7F"/>
              </a:solidFill>
            </a:endParaRPr>
          </a:p>
        </p:txBody>
      </p:sp>
      <p:pic>
        <p:nvPicPr>
          <p:cNvPr id="132" name="Google Shape;132;p4"/>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0"/>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SELECTIVE IMPORT</a:t>
            </a:r>
            <a:endParaRPr/>
          </a:p>
        </p:txBody>
      </p:sp>
      <p:sp>
        <p:nvSpPr>
          <p:cNvPr id="421" name="Google Shape;421;p40"/>
          <p:cNvSpPr txBox="1">
            <a:spLocks noGrp="1"/>
          </p:cNvSpPr>
          <p:nvPr>
            <p:ph type="body" idx="1"/>
          </p:nvPr>
        </p:nvSpPr>
        <p:spPr>
          <a:xfrm>
            <a:off x="581193" y="2003460"/>
            <a:ext cx="11029615" cy="2887039"/>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782"/>
              <a:buNone/>
            </a:pPr>
            <a:r>
              <a:rPr lang="en-US" sz="1937">
                <a:solidFill>
                  <a:srgbClr val="002060"/>
                </a:solidFill>
              </a:rPr>
              <a:t>General imports, like import math, make all functionality from the math package available to you. </a:t>
            </a: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002060"/>
                </a:solidFill>
              </a:rPr>
              <a:t>However, if you decide to only use a specific part of a package, you can always make your import more selective. So, you can individually import pi from the math package.</a:t>
            </a:r>
            <a:endParaRPr/>
          </a:p>
          <a:p>
            <a:pPr marL="0" lvl="0" indent="0" algn="just" rtl="0">
              <a:lnSpc>
                <a:spcPct val="80000"/>
              </a:lnSpc>
              <a:spcBef>
                <a:spcPts val="987"/>
              </a:spcBef>
              <a:spcAft>
                <a:spcPts val="0"/>
              </a:spcAft>
              <a:buSzPts val="1782"/>
              <a:buNone/>
            </a:pP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7F7F7F"/>
                </a:solidFill>
              </a:rPr>
              <a:t>#import pi package from math </a:t>
            </a:r>
            <a:endParaRPr sz="1937">
              <a:solidFill>
                <a:srgbClr val="7F7F7F"/>
              </a:solidFill>
            </a:endParaRPr>
          </a:p>
          <a:p>
            <a:pPr marL="0" lvl="0" indent="0" algn="just" rtl="0">
              <a:lnSpc>
                <a:spcPct val="80000"/>
              </a:lnSpc>
              <a:spcBef>
                <a:spcPts val="987"/>
              </a:spcBef>
              <a:spcAft>
                <a:spcPts val="0"/>
              </a:spcAft>
              <a:buSzPts val="1782"/>
              <a:buNone/>
            </a:pPr>
            <a:r>
              <a:rPr lang="en-US" sz="1937">
                <a:solidFill>
                  <a:srgbClr val="7F7F7F"/>
                </a:solidFill>
              </a:rPr>
              <a:t>from math import pi</a:t>
            </a:r>
            <a:endParaRPr/>
          </a:p>
          <a:p>
            <a:pPr marL="0" lvl="0" indent="0" algn="just" rtl="0">
              <a:lnSpc>
                <a:spcPct val="80000"/>
              </a:lnSpc>
              <a:spcBef>
                <a:spcPts val="987"/>
              </a:spcBef>
              <a:spcAft>
                <a:spcPts val="0"/>
              </a:spcAft>
              <a:buSzPts val="1782"/>
              <a:buNone/>
            </a:pP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002060"/>
                </a:solidFill>
              </a:rPr>
              <a:t>Now you can access the constant pi.</a:t>
            </a:r>
            <a:endParaRPr sz="1937">
              <a:solidFill>
                <a:srgbClr val="7F7F7F"/>
              </a:solidFill>
            </a:endParaRPr>
          </a:p>
        </p:txBody>
      </p:sp>
      <p:pic>
        <p:nvPicPr>
          <p:cNvPr id="422" name="Google Shape;422;p40"/>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1"/>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3200"/>
              <a:buFont typeface="Gill Sans"/>
              <a:buNone/>
            </a:pPr>
            <a:r>
              <a:rPr lang="en-US" sz="3200"/>
              <a:t>EXAMPLE – SELECTIVE IMPORT FORM THE MATH PACKAGE</a:t>
            </a:r>
            <a:endParaRPr sz="3200"/>
          </a:p>
        </p:txBody>
      </p:sp>
      <p:sp>
        <p:nvSpPr>
          <p:cNvPr id="429" name="Google Shape;429;p41"/>
          <p:cNvSpPr txBox="1">
            <a:spLocks noGrp="1"/>
          </p:cNvSpPr>
          <p:nvPr>
            <p:ph type="body" idx="1"/>
          </p:nvPr>
        </p:nvSpPr>
        <p:spPr>
          <a:xfrm>
            <a:off x="581193" y="1828800"/>
            <a:ext cx="11029615" cy="4582273"/>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610"/>
              <a:buNone/>
            </a:pPr>
            <a:r>
              <a:rPr lang="en-US" sz="1750" u="sng">
                <a:solidFill>
                  <a:srgbClr val="002060"/>
                </a:solidFill>
              </a:rPr>
              <a:t>Using the math function</a:t>
            </a:r>
            <a:endParaRPr/>
          </a:p>
          <a:p>
            <a:pPr marL="0" lvl="0" indent="0" algn="just" rtl="0">
              <a:lnSpc>
                <a:spcPct val="80000"/>
              </a:lnSpc>
              <a:spcBef>
                <a:spcPts val="950"/>
              </a:spcBef>
              <a:spcAft>
                <a:spcPts val="0"/>
              </a:spcAft>
              <a:buSzPts val="1610"/>
              <a:buNone/>
            </a:pPr>
            <a:r>
              <a:rPr lang="en-US" sz="1750">
                <a:solidFill>
                  <a:srgbClr val="002060"/>
                </a:solidFill>
              </a:rPr>
              <a:t>So, for radius of circle r=2.10. Let’s calculate the circumference(C )</a:t>
            </a:r>
            <a:endParaRPr/>
          </a:p>
          <a:p>
            <a:pPr marL="0" lvl="0" indent="0" algn="just" rtl="0">
              <a:lnSpc>
                <a:spcPct val="80000"/>
              </a:lnSpc>
              <a:spcBef>
                <a:spcPts val="950"/>
              </a:spcBef>
              <a:spcAft>
                <a:spcPts val="0"/>
              </a:spcAft>
              <a:buSzPts val="1610"/>
              <a:buNone/>
            </a:pPr>
            <a:endParaRPr sz="1750">
              <a:solidFill>
                <a:srgbClr val="002060"/>
              </a:solidFill>
            </a:endParaRPr>
          </a:p>
          <a:p>
            <a:pPr marL="0" lvl="0" indent="0" algn="just" rtl="0">
              <a:lnSpc>
                <a:spcPct val="80000"/>
              </a:lnSpc>
              <a:spcBef>
                <a:spcPts val="992"/>
              </a:spcBef>
              <a:spcAft>
                <a:spcPts val="0"/>
              </a:spcAft>
              <a:buSzPts val="1803"/>
              <a:buNone/>
            </a:pPr>
            <a:r>
              <a:rPr lang="en-US" sz="1960">
                <a:solidFill>
                  <a:srgbClr val="7F7F7F"/>
                </a:solidFill>
              </a:rPr>
              <a:t>#import pi from the math package</a:t>
            </a:r>
            <a:endParaRPr/>
          </a:p>
          <a:p>
            <a:pPr marL="0" lvl="0" indent="0" algn="just" rtl="0">
              <a:lnSpc>
                <a:spcPct val="80000"/>
              </a:lnSpc>
              <a:spcBef>
                <a:spcPts val="992"/>
              </a:spcBef>
              <a:spcAft>
                <a:spcPts val="0"/>
              </a:spcAft>
              <a:buSzPts val="1803"/>
              <a:buNone/>
            </a:pPr>
            <a:r>
              <a:rPr lang="en-US" sz="1960">
                <a:solidFill>
                  <a:srgbClr val="002060"/>
                </a:solidFill>
              </a:rPr>
              <a:t>from math import pi</a:t>
            </a:r>
            <a:endParaRPr/>
          </a:p>
          <a:p>
            <a:pPr marL="0" lvl="0" indent="0" algn="l" rtl="0">
              <a:lnSpc>
                <a:spcPct val="80000"/>
              </a:lnSpc>
              <a:spcBef>
                <a:spcPts val="964"/>
              </a:spcBef>
              <a:spcAft>
                <a:spcPts val="0"/>
              </a:spcAft>
              <a:buSzPts val="1674"/>
              <a:buNone/>
            </a:pPr>
            <a:r>
              <a:rPr lang="en-US" sz="1820">
                <a:solidFill>
                  <a:srgbClr val="7F7F7F"/>
                </a:solidFill>
              </a:rPr>
              <a:t>#define radius of the circle as r</a:t>
            </a:r>
            <a:endParaRPr/>
          </a:p>
          <a:p>
            <a:pPr marL="0" lvl="0" indent="0" algn="l" rtl="0">
              <a:lnSpc>
                <a:spcPct val="80000"/>
              </a:lnSpc>
              <a:spcBef>
                <a:spcPts val="964"/>
              </a:spcBef>
              <a:spcAft>
                <a:spcPts val="0"/>
              </a:spcAft>
              <a:buSzPts val="1674"/>
              <a:buNone/>
            </a:pPr>
            <a:r>
              <a:rPr lang="en-US" sz="1820">
                <a:solidFill>
                  <a:srgbClr val="002060"/>
                </a:solidFill>
              </a:rPr>
              <a:t>r= 2.10</a:t>
            </a:r>
            <a:endParaRPr sz="1820">
              <a:solidFill>
                <a:srgbClr val="002060"/>
              </a:solidFill>
            </a:endParaRPr>
          </a:p>
          <a:p>
            <a:pPr marL="0" lvl="0" indent="0" algn="l" rtl="0">
              <a:lnSpc>
                <a:spcPct val="80000"/>
              </a:lnSpc>
              <a:spcBef>
                <a:spcPts val="964"/>
              </a:spcBef>
              <a:spcAft>
                <a:spcPts val="0"/>
              </a:spcAft>
              <a:buSzPts val="1674"/>
              <a:buNone/>
            </a:pPr>
            <a:r>
              <a:rPr lang="en-US" sz="1820">
                <a:solidFill>
                  <a:srgbClr val="7F7F7F"/>
                </a:solidFill>
              </a:rPr>
              <a:t># Calculate the circumference of the circle and store it in C.</a:t>
            </a:r>
            <a:endParaRPr/>
          </a:p>
          <a:p>
            <a:pPr marL="0" lvl="0" indent="0" algn="l" rtl="0">
              <a:lnSpc>
                <a:spcPct val="80000"/>
              </a:lnSpc>
              <a:spcBef>
                <a:spcPts val="964"/>
              </a:spcBef>
              <a:spcAft>
                <a:spcPts val="0"/>
              </a:spcAft>
              <a:buSzPts val="1674"/>
              <a:buNone/>
            </a:pPr>
            <a:r>
              <a:rPr lang="en-US" sz="1820">
                <a:solidFill>
                  <a:srgbClr val="002060"/>
                </a:solidFill>
              </a:rPr>
              <a:t>C=2*pi*r</a:t>
            </a:r>
            <a:endParaRPr sz="1820">
              <a:solidFill>
                <a:srgbClr val="002060"/>
              </a:solidFill>
            </a:endParaRPr>
          </a:p>
          <a:p>
            <a:pPr marL="0" lvl="0" indent="0" algn="l" rtl="0">
              <a:lnSpc>
                <a:spcPct val="80000"/>
              </a:lnSpc>
              <a:spcBef>
                <a:spcPts val="964"/>
              </a:spcBef>
              <a:spcAft>
                <a:spcPts val="0"/>
              </a:spcAft>
              <a:buSzPts val="1674"/>
              <a:buNone/>
            </a:pPr>
            <a:r>
              <a:rPr lang="en-US" sz="1820">
                <a:solidFill>
                  <a:srgbClr val="7F7F7F"/>
                </a:solidFill>
              </a:rPr>
              <a:t>#print circumference of the circle </a:t>
            </a:r>
            <a:endParaRPr/>
          </a:p>
          <a:p>
            <a:pPr marL="0" lvl="0" indent="0" algn="l" rtl="0">
              <a:lnSpc>
                <a:spcPct val="80000"/>
              </a:lnSpc>
              <a:spcBef>
                <a:spcPts val="964"/>
              </a:spcBef>
              <a:spcAft>
                <a:spcPts val="0"/>
              </a:spcAft>
              <a:buSzPts val="1674"/>
              <a:buNone/>
            </a:pPr>
            <a:r>
              <a:rPr lang="en-US" sz="1820">
                <a:solidFill>
                  <a:srgbClr val="002060"/>
                </a:solidFill>
              </a:rPr>
              <a:t>print (C)</a:t>
            </a:r>
            <a:endParaRPr sz="1820">
              <a:solidFill>
                <a:srgbClr val="002060"/>
              </a:solidFill>
            </a:endParaRPr>
          </a:p>
          <a:p>
            <a:pPr marL="0" lvl="0" indent="0" algn="just" rtl="0">
              <a:lnSpc>
                <a:spcPct val="80000"/>
              </a:lnSpc>
              <a:spcBef>
                <a:spcPts val="950"/>
              </a:spcBef>
              <a:spcAft>
                <a:spcPts val="0"/>
              </a:spcAft>
              <a:buSzPts val="1610"/>
              <a:buNone/>
            </a:pPr>
            <a:r>
              <a:rPr lang="en-US" sz="1750">
                <a:solidFill>
                  <a:srgbClr val="7F7F7F"/>
                </a:solidFill>
              </a:rPr>
              <a:t>#Out</a:t>
            </a:r>
            <a:endParaRPr/>
          </a:p>
          <a:p>
            <a:pPr marL="0" lvl="0" indent="0" algn="just" rtl="0">
              <a:lnSpc>
                <a:spcPct val="80000"/>
              </a:lnSpc>
              <a:spcBef>
                <a:spcPts val="950"/>
              </a:spcBef>
              <a:spcAft>
                <a:spcPts val="0"/>
              </a:spcAft>
              <a:buSzPts val="1610"/>
              <a:buNone/>
            </a:pPr>
            <a:r>
              <a:rPr lang="en-US" sz="1750">
                <a:solidFill>
                  <a:srgbClr val="C00000"/>
                </a:solidFill>
              </a:rPr>
              <a:t>13.1946</a:t>
            </a:r>
            <a:endParaRPr sz="1750">
              <a:solidFill>
                <a:srgbClr val="C00000"/>
              </a:solidFill>
            </a:endParaRPr>
          </a:p>
        </p:txBody>
      </p:sp>
      <p:pic>
        <p:nvPicPr>
          <p:cNvPr id="430" name="Google Shape;430;p41"/>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2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2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2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2"/>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SELECTIVE IMPORT - EXAMPLE</a:t>
            </a:r>
            <a:endParaRPr sz="4000"/>
          </a:p>
        </p:txBody>
      </p:sp>
      <p:sp>
        <p:nvSpPr>
          <p:cNvPr id="437" name="Google Shape;437;p42"/>
          <p:cNvSpPr txBox="1">
            <a:spLocks noGrp="1"/>
          </p:cNvSpPr>
          <p:nvPr>
            <p:ph type="body" idx="1"/>
          </p:nvPr>
        </p:nvSpPr>
        <p:spPr>
          <a:xfrm>
            <a:off x="581193" y="2003460"/>
            <a:ext cx="11029615" cy="4366518"/>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2127"/>
              <a:buNone/>
            </a:pPr>
            <a:r>
              <a:rPr lang="en-US" sz="2312">
                <a:solidFill>
                  <a:srgbClr val="002060"/>
                </a:solidFill>
              </a:rPr>
              <a:t>Let's say the Moon's orbit around planet Earth is a perfect circle, with a radius r=192500 (in km). </a:t>
            </a:r>
            <a:endParaRPr sz="2312">
              <a:solidFill>
                <a:srgbClr val="002060"/>
              </a:solidFill>
            </a:endParaRPr>
          </a:p>
          <a:p>
            <a:pPr marL="0" lvl="0" indent="0" algn="just" rtl="0">
              <a:lnSpc>
                <a:spcPct val="80000"/>
              </a:lnSpc>
              <a:spcBef>
                <a:spcPts val="1062"/>
              </a:spcBef>
              <a:spcAft>
                <a:spcPts val="0"/>
              </a:spcAft>
              <a:buSzPts val="2127"/>
              <a:buNone/>
            </a:pPr>
            <a:r>
              <a:rPr lang="en-US" sz="2312">
                <a:solidFill>
                  <a:srgbClr val="002060"/>
                </a:solidFill>
              </a:rPr>
              <a:t>You can perform a selective import from the math package where you only import the radians function.</a:t>
            </a:r>
            <a:endParaRPr sz="2312">
              <a:solidFill>
                <a:srgbClr val="7F7F7F"/>
              </a:solidFill>
            </a:endParaRPr>
          </a:p>
          <a:p>
            <a:pPr marL="0" lvl="0" indent="0" algn="l" rtl="0">
              <a:lnSpc>
                <a:spcPct val="80000"/>
              </a:lnSpc>
              <a:spcBef>
                <a:spcPts val="1062"/>
              </a:spcBef>
              <a:spcAft>
                <a:spcPts val="0"/>
              </a:spcAft>
              <a:buSzPts val="2127"/>
              <a:buNone/>
            </a:pPr>
            <a:r>
              <a:rPr lang="en-US" sz="2312">
                <a:solidFill>
                  <a:srgbClr val="7F7F7F"/>
                </a:solidFill>
              </a:rPr>
              <a:t>#import radians function of math package</a:t>
            </a:r>
            <a:endParaRPr/>
          </a:p>
          <a:p>
            <a:pPr marL="0" lvl="0" indent="0" algn="l" rtl="0">
              <a:lnSpc>
                <a:spcPct val="80000"/>
              </a:lnSpc>
              <a:spcBef>
                <a:spcPts val="1062"/>
              </a:spcBef>
              <a:spcAft>
                <a:spcPts val="0"/>
              </a:spcAft>
              <a:buSzPts val="2127"/>
              <a:buNone/>
            </a:pPr>
            <a:r>
              <a:rPr lang="en-US" sz="2312">
                <a:solidFill>
                  <a:srgbClr val="7F7F7F"/>
                </a:solidFill>
              </a:rPr>
              <a:t>from math import radians </a:t>
            </a:r>
            <a:endParaRPr sz="2312">
              <a:solidFill>
                <a:srgbClr val="7F7F7F"/>
              </a:solidFill>
            </a:endParaRPr>
          </a:p>
          <a:p>
            <a:pPr marL="0" lvl="0" indent="0" algn="l" rtl="0">
              <a:lnSpc>
                <a:spcPct val="80000"/>
              </a:lnSpc>
              <a:spcBef>
                <a:spcPts val="1062"/>
              </a:spcBef>
              <a:spcAft>
                <a:spcPts val="0"/>
              </a:spcAft>
              <a:buSzPts val="2127"/>
              <a:buNone/>
            </a:pPr>
            <a:endParaRPr sz="2312">
              <a:solidFill>
                <a:srgbClr val="7F7F7F"/>
              </a:solidFill>
            </a:endParaRPr>
          </a:p>
          <a:p>
            <a:pPr marL="306000" lvl="0" indent="-306000" algn="just" rtl="0">
              <a:lnSpc>
                <a:spcPct val="80000"/>
              </a:lnSpc>
              <a:spcBef>
                <a:spcPts val="1062"/>
              </a:spcBef>
              <a:spcAft>
                <a:spcPts val="0"/>
              </a:spcAft>
              <a:buSzPts val="2127"/>
              <a:buChar char="◼"/>
            </a:pPr>
            <a:r>
              <a:rPr lang="en-US" sz="2312">
                <a:solidFill>
                  <a:srgbClr val="002060"/>
                </a:solidFill>
              </a:rPr>
              <a:t>Let’s try to calculate the distance travelled by the Moon over 13 degrees of its orbit. </a:t>
            </a:r>
            <a:endParaRPr/>
          </a:p>
          <a:p>
            <a:pPr marL="306000" lvl="0" indent="-306000" algn="just" rtl="0">
              <a:lnSpc>
                <a:spcPct val="80000"/>
              </a:lnSpc>
              <a:spcBef>
                <a:spcPts val="1062"/>
              </a:spcBef>
              <a:spcAft>
                <a:spcPts val="0"/>
              </a:spcAft>
              <a:buSzPts val="2127"/>
              <a:buChar char="◼"/>
            </a:pPr>
            <a:r>
              <a:rPr lang="en-US" sz="2312">
                <a:solidFill>
                  <a:srgbClr val="002060"/>
                </a:solidFill>
              </a:rPr>
              <a:t>You can calculate this as r * phi, where r is the radius and phi is the angle in radians.</a:t>
            </a:r>
            <a:endParaRPr/>
          </a:p>
          <a:p>
            <a:pPr marL="306000" lvl="0" indent="-306000" algn="just" rtl="0">
              <a:lnSpc>
                <a:spcPct val="80000"/>
              </a:lnSpc>
              <a:spcBef>
                <a:spcPts val="1062"/>
              </a:spcBef>
              <a:spcAft>
                <a:spcPts val="0"/>
              </a:spcAft>
              <a:buSzPts val="2127"/>
              <a:buChar char="◼"/>
            </a:pPr>
            <a:r>
              <a:rPr lang="en-US" sz="2312">
                <a:solidFill>
                  <a:srgbClr val="002060"/>
                </a:solidFill>
              </a:rPr>
              <a:t> To convert an angle in degrees to an angle in radians, we’ll use the radians() function, which you just imported.</a:t>
            </a:r>
            <a:endParaRPr sz="2312">
              <a:solidFill>
                <a:srgbClr val="002060"/>
              </a:solidFill>
            </a:endParaRPr>
          </a:p>
        </p:txBody>
      </p:sp>
      <p:pic>
        <p:nvPicPr>
          <p:cNvPr id="438" name="Google Shape;438;p42"/>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3"/>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SELECTIVE IMPORT - EXAMPLE</a:t>
            </a:r>
            <a:endParaRPr sz="3300">
              <a:solidFill>
                <a:srgbClr val="FFFEFF"/>
              </a:solidFill>
            </a:endParaRPr>
          </a:p>
        </p:txBody>
      </p:sp>
      <p:sp>
        <p:nvSpPr>
          <p:cNvPr id="445" name="Google Shape;445;p43"/>
          <p:cNvSpPr txBox="1">
            <a:spLocks noGrp="1"/>
          </p:cNvSpPr>
          <p:nvPr>
            <p:ph type="body" idx="1"/>
          </p:nvPr>
        </p:nvSpPr>
        <p:spPr>
          <a:xfrm>
            <a:off x="509272" y="1962366"/>
            <a:ext cx="11029615" cy="4400334"/>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2042"/>
              <a:buNone/>
            </a:pPr>
            <a:r>
              <a:rPr lang="en-US" sz="2220" u="sng">
                <a:solidFill>
                  <a:srgbClr val="002060"/>
                </a:solidFill>
              </a:rPr>
              <a:t>Distance travelled by the Moon over 13 degrees of its orbit</a:t>
            </a:r>
            <a:endParaRPr sz="1942" u="sng">
              <a:solidFill>
                <a:srgbClr val="7F7F7F"/>
              </a:solidFill>
            </a:endParaRPr>
          </a:p>
          <a:p>
            <a:pPr marL="0" lvl="0" indent="0" algn="l" rtl="0">
              <a:lnSpc>
                <a:spcPct val="80000"/>
              </a:lnSpc>
              <a:spcBef>
                <a:spcPts val="988"/>
              </a:spcBef>
              <a:spcAft>
                <a:spcPts val="0"/>
              </a:spcAft>
              <a:buSzPts val="1787"/>
              <a:buNone/>
            </a:pPr>
            <a:endParaRPr sz="1942">
              <a:solidFill>
                <a:srgbClr val="7F7F7F"/>
              </a:solidFill>
            </a:endParaRPr>
          </a:p>
          <a:p>
            <a:pPr marL="0" lvl="0" indent="0" algn="l" rtl="0">
              <a:lnSpc>
                <a:spcPct val="80000"/>
              </a:lnSpc>
              <a:spcBef>
                <a:spcPts val="988"/>
              </a:spcBef>
              <a:spcAft>
                <a:spcPts val="0"/>
              </a:spcAft>
              <a:buSzPts val="1787"/>
              <a:buNone/>
            </a:pPr>
            <a:r>
              <a:rPr lang="en-US" sz="1942">
                <a:solidFill>
                  <a:srgbClr val="7F7F7F"/>
                </a:solidFill>
              </a:rPr>
              <a:t>#Definition of radius</a:t>
            </a:r>
            <a:endParaRPr/>
          </a:p>
          <a:p>
            <a:pPr marL="0" lvl="0" indent="0" algn="l" rtl="0">
              <a:lnSpc>
                <a:spcPct val="80000"/>
              </a:lnSpc>
              <a:spcBef>
                <a:spcPts val="988"/>
              </a:spcBef>
              <a:spcAft>
                <a:spcPts val="0"/>
              </a:spcAft>
              <a:buSzPts val="1787"/>
              <a:buNone/>
            </a:pPr>
            <a:r>
              <a:rPr lang="en-US" sz="1942">
                <a:solidFill>
                  <a:srgbClr val="002060"/>
                </a:solidFill>
              </a:rPr>
              <a:t>r=192500</a:t>
            </a:r>
            <a:endParaRPr/>
          </a:p>
          <a:p>
            <a:pPr marL="0" lvl="0" indent="0" algn="l" rtl="0">
              <a:lnSpc>
                <a:spcPct val="80000"/>
              </a:lnSpc>
              <a:spcBef>
                <a:spcPts val="988"/>
              </a:spcBef>
              <a:spcAft>
                <a:spcPts val="0"/>
              </a:spcAft>
              <a:buSzPts val="1787"/>
              <a:buNone/>
            </a:pPr>
            <a:r>
              <a:rPr lang="en-US" sz="1942">
                <a:solidFill>
                  <a:srgbClr val="7F7F7F"/>
                </a:solidFill>
              </a:rPr>
              <a:t>#import radians function of math package</a:t>
            </a:r>
            <a:endParaRPr/>
          </a:p>
          <a:p>
            <a:pPr marL="0" lvl="0" indent="0" algn="l" rtl="0">
              <a:lnSpc>
                <a:spcPct val="80000"/>
              </a:lnSpc>
              <a:spcBef>
                <a:spcPts val="988"/>
              </a:spcBef>
              <a:spcAft>
                <a:spcPts val="0"/>
              </a:spcAft>
              <a:buSzPts val="1787"/>
              <a:buNone/>
            </a:pPr>
            <a:r>
              <a:rPr lang="en-US" sz="1942">
                <a:solidFill>
                  <a:srgbClr val="002060"/>
                </a:solidFill>
              </a:rPr>
              <a:t>from math import radians </a:t>
            </a:r>
            <a:endParaRPr/>
          </a:p>
          <a:p>
            <a:pPr marL="0" lvl="0" indent="0" algn="l" rtl="0">
              <a:lnSpc>
                <a:spcPct val="80000"/>
              </a:lnSpc>
              <a:spcBef>
                <a:spcPts val="988"/>
              </a:spcBef>
              <a:spcAft>
                <a:spcPts val="0"/>
              </a:spcAft>
              <a:buSzPts val="1787"/>
              <a:buNone/>
            </a:pPr>
            <a:r>
              <a:rPr lang="en-US" sz="1942">
                <a:solidFill>
                  <a:srgbClr val="7F7F7F"/>
                </a:solidFill>
              </a:rPr>
              <a:t>#travel distance of Moon over 12 degree .store in dist.</a:t>
            </a:r>
            <a:endParaRPr/>
          </a:p>
          <a:p>
            <a:pPr marL="0" lvl="0" indent="0" algn="l" rtl="0">
              <a:lnSpc>
                <a:spcPct val="80000"/>
              </a:lnSpc>
              <a:spcBef>
                <a:spcPts val="988"/>
              </a:spcBef>
              <a:spcAft>
                <a:spcPts val="0"/>
              </a:spcAft>
              <a:buSzPts val="1787"/>
              <a:buNone/>
            </a:pPr>
            <a:r>
              <a:rPr lang="en-US" sz="1942">
                <a:solidFill>
                  <a:srgbClr val="002060"/>
                </a:solidFill>
              </a:rPr>
              <a:t>dist=r*radians(13)</a:t>
            </a:r>
            <a:endParaRPr sz="1942">
              <a:solidFill>
                <a:srgbClr val="002060"/>
              </a:solidFill>
            </a:endParaRPr>
          </a:p>
          <a:p>
            <a:pPr marL="0" lvl="0" indent="0" algn="l" rtl="0">
              <a:lnSpc>
                <a:spcPct val="80000"/>
              </a:lnSpc>
              <a:spcBef>
                <a:spcPts val="988"/>
              </a:spcBef>
              <a:spcAft>
                <a:spcPts val="0"/>
              </a:spcAft>
              <a:buSzPts val="1787"/>
              <a:buNone/>
            </a:pPr>
            <a:r>
              <a:rPr lang="en-US" sz="1942">
                <a:solidFill>
                  <a:srgbClr val="7F7F7F"/>
                </a:solidFill>
              </a:rPr>
              <a:t>#Print out dist.</a:t>
            </a:r>
            <a:endParaRPr/>
          </a:p>
          <a:p>
            <a:pPr marL="0" lvl="0" indent="0" algn="l" rtl="0">
              <a:lnSpc>
                <a:spcPct val="80000"/>
              </a:lnSpc>
              <a:spcBef>
                <a:spcPts val="988"/>
              </a:spcBef>
              <a:spcAft>
                <a:spcPts val="0"/>
              </a:spcAft>
              <a:buSzPts val="1787"/>
              <a:buNone/>
            </a:pPr>
            <a:r>
              <a:rPr lang="en-US" sz="1942">
                <a:solidFill>
                  <a:srgbClr val="002060"/>
                </a:solidFill>
              </a:rPr>
              <a:t>print(dist)</a:t>
            </a:r>
            <a:endParaRPr/>
          </a:p>
          <a:p>
            <a:pPr marL="0" lvl="0" indent="0" algn="l" rtl="0">
              <a:lnSpc>
                <a:spcPct val="80000"/>
              </a:lnSpc>
              <a:spcBef>
                <a:spcPts val="988"/>
              </a:spcBef>
              <a:spcAft>
                <a:spcPts val="0"/>
              </a:spcAft>
              <a:buSzPts val="1787"/>
              <a:buNone/>
            </a:pPr>
            <a:r>
              <a:rPr lang="en-US" sz="1942">
                <a:solidFill>
                  <a:srgbClr val="7F7F7F"/>
                </a:solidFill>
              </a:rPr>
              <a:t>Out</a:t>
            </a:r>
            <a:endParaRPr/>
          </a:p>
          <a:p>
            <a:pPr marL="0" lvl="0" indent="0" algn="l" rtl="0">
              <a:lnSpc>
                <a:spcPct val="80000"/>
              </a:lnSpc>
              <a:spcBef>
                <a:spcPts val="988"/>
              </a:spcBef>
              <a:spcAft>
                <a:spcPts val="0"/>
              </a:spcAft>
              <a:buSzPts val="1787"/>
              <a:buNone/>
            </a:pPr>
            <a:r>
              <a:rPr lang="en-US" sz="1942">
                <a:solidFill>
                  <a:srgbClr val="FF0000"/>
                </a:solidFill>
              </a:rPr>
              <a:t>43676.8645</a:t>
            </a:r>
            <a:endParaRPr sz="1942">
              <a:solidFill>
                <a:srgbClr val="FF0000"/>
              </a:solidFill>
            </a:endParaRPr>
          </a:p>
        </p:txBody>
      </p:sp>
      <p:pic>
        <p:nvPicPr>
          <p:cNvPr id="446" name="Google Shape;446;p43"/>
          <p:cNvPicPr preferRelativeResize="0"/>
          <p:nvPr/>
        </p:nvPicPr>
        <p:blipFill rotWithShape="1">
          <a:blip r:embed="rId3">
            <a:alphaModFix/>
          </a:blip>
          <a:srcRect/>
          <a:stretch/>
        </p:blipFill>
        <p:spPr>
          <a:xfrm>
            <a:off x="11199684" y="82193"/>
            <a:ext cx="760601" cy="380301"/>
          </a:xfrm>
          <a:prstGeom prst="rect">
            <a:avLst/>
          </a:prstGeom>
          <a:noFill/>
          <a:ln>
            <a:noFill/>
          </a:ln>
        </p:spPr>
      </p:pic>
      <p:pic>
        <p:nvPicPr>
          <p:cNvPr id="447" name="Google Shape;447;p43"/>
          <p:cNvPicPr preferRelativeResize="0"/>
          <p:nvPr/>
        </p:nvPicPr>
        <p:blipFill rotWithShape="1">
          <a:blip r:embed="rId4">
            <a:alphaModFix/>
          </a:blip>
          <a:srcRect/>
          <a:stretch/>
        </p:blipFill>
        <p:spPr>
          <a:xfrm>
            <a:off x="8078109" y="2836095"/>
            <a:ext cx="3532699" cy="333388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4"/>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NUMPY</a:t>
            </a:r>
            <a:endParaRPr sz="4000"/>
          </a:p>
        </p:txBody>
      </p:sp>
      <p:sp>
        <p:nvSpPr>
          <p:cNvPr id="454" name="Google Shape;454;p44"/>
          <p:cNvSpPr txBox="1">
            <a:spLocks noGrp="1"/>
          </p:cNvSpPr>
          <p:nvPr>
            <p:ph type="body" idx="1"/>
          </p:nvPr>
        </p:nvSpPr>
        <p:spPr>
          <a:xfrm>
            <a:off x="581193" y="1900720"/>
            <a:ext cx="11029615" cy="3452116"/>
          </a:xfrm>
          <a:prstGeom prst="rect">
            <a:avLst/>
          </a:prstGeom>
          <a:noFill/>
          <a:ln>
            <a:noFill/>
          </a:ln>
        </p:spPr>
        <p:txBody>
          <a:bodyPr spcFirstLastPara="1" wrap="square" lIns="91425" tIns="45700" rIns="91425" bIns="45700" anchor="ctr" anchorCtr="0">
            <a:normAutofit/>
          </a:bodyPr>
          <a:lstStyle/>
          <a:p>
            <a:pPr marL="306000" lvl="0" indent="-306000" algn="just" rtl="0">
              <a:lnSpc>
                <a:spcPct val="80000"/>
              </a:lnSpc>
              <a:spcBef>
                <a:spcPts val="0"/>
              </a:spcBef>
              <a:spcAft>
                <a:spcPts val="0"/>
              </a:spcAft>
              <a:buSzPts val="1955"/>
              <a:buChar char="◼"/>
            </a:pPr>
            <a:r>
              <a:rPr lang="en-US" sz="2125">
                <a:solidFill>
                  <a:srgbClr val="002060"/>
                </a:solidFill>
              </a:rPr>
              <a:t>NumPy is the core library for scientific computing in Python. </a:t>
            </a:r>
            <a:endParaRPr/>
          </a:p>
          <a:p>
            <a:pPr marL="306000" lvl="0" indent="-181857" algn="just" rtl="0">
              <a:lnSpc>
                <a:spcPct val="80000"/>
              </a:lnSpc>
              <a:spcBef>
                <a:spcPts val="1025"/>
              </a:spcBef>
              <a:spcAft>
                <a:spcPts val="0"/>
              </a:spcAft>
              <a:buSzPts val="1955"/>
              <a:buNone/>
            </a:pPr>
            <a:endParaRPr sz="2125">
              <a:solidFill>
                <a:srgbClr val="002060"/>
              </a:solidFill>
            </a:endParaRPr>
          </a:p>
          <a:p>
            <a:pPr marL="306000" lvl="0" indent="-306000" algn="just" rtl="0">
              <a:lnSpc>
                <a:spcPct val="80000"/>
              </a:lnSpc>
              <a:spcBef>
                <a:spcPts val="1025"/>
              </a:spcBef>
              <a:spcAft>
                <a:spcPts val="0"/>
              </a:spcAft>
              <a:buSzPts val="1955"/>
              <a:buChar char="◼"/>
            </a:pPr>
            <a:r>
              <a:rPr lang="en-US" sz="2125">
                <a:solidFill>
                  <a:srgbClr val="002060"/>
                </a:solidFill>
              </a:rPr>
              <a:t>It contains a collection of tools and techniques that can be used to solve mathematical models in Science and Engineering. </a:t>
            </a:r>
            <a:endParaRPr/>
          </a:p>
          <a:p>
            <a:pPr marL="306000" lvl="0" indent="-181857" algn="just" rtl="0">
              <a:lnSpc>
                <a:spcPct val="80000"/>
              </a:lnSpc>
              <a:spcBef>
                <a:spcPts val="1025"/>
              </a:spcBef>
              <a:spcAft>
                <a:spcPts val="0"/>
              </a:spcAft>
              <a:buSzPts val="1955"/>
              <a:buNone/>
            </a:pPr>
            <a:endParaRPr sz="2125">
              <a:solidFill>
                <a:srgbClr val="002060"/>
              </a:solidFill>
            </a:endParaRPr>
          </a:p>
          <a:p>
            <a:pPr marL="306000" lvl="0" indent="-306000" algn="just" rtl="0">
              <a:lnSpc>
                <a:spcPct val="80000"/>
              </a:lnSpc>
              <a:spcBef>
                <a:spcPts val="1025"/>
              </a:spcBef>
              <a:spcAft>
                <a:spcPts val="0"/>
              </a:spcAft>
              <a:buSzPts val="1955"/>
              <a:buChar char="◼"/>
            </a:pPr>
            <a:r>
              <a:rPr lang="en-US" sz="2125">
                <a:solidFill>
                  <a:srgbClr val="002060"/>
                </a:solidFill>
              </a:rPr>
              <a:t>NumPy provides vectorization of mathematical operations on arrays and matrices which are helpful features for any Data Scientist.</a:t>
            </a:r>
            <a:endParaRPr/>
          </a:p>
          <a:p>
            <a:pPr marL="306000" lvl="0" indent="-181857" algn="just" rtl="0">
              <a:lnSpc>
                <a:spcPct val="80000"/>
              </a:lnSpc>
              <a:spcBef>
                <a:spcPts val="1025"/>
              </a:spcBef>
              <a:spcAft>
                <a:spcPts val="0"/>
              </a:spcAft>
              <a:buSzPts val="1955"/>
              <a:buNone/>
            </a:pPr>
            <a:endParaRPr sz="2125">
              <a:solidFill>
                <a:srgbClr val="002060"/>
              </a:solidFill>
            </a:endParaRPr>
          </a:p>
          <a:p>
            <a:pPr marL="306000" lvl="0" indent="-306000" algn="just" rtl="0">
              <a:lnSpc>
                <a:spcPct val="80000"/>
              </a:lnSpc>
              <a:spcBef>
                <a:spcPts val="1025"/>
              </a:spcBef>
              <a:spcAft>
                <a:spcPts val="0"/>
              </a:spcAft>
              <a:buSzPts val="1955"/>
              <a:buChar char="◼"/>
            </a:pPr>
            <a:r>
              <a:rPr lang="en-US" sz="2125">
                <a:solidFill>
                  <a:srgbClr val="002060"/>
                </a:solidFill>
              </a:rPr>
              <a:t>A NumPy array is a grid of values, all of the same type, and is indexed.</a:t>
            </a:r>
            <a:endParaRPr sz="2125">
              <a:solidFill>
                <a:srgbClr val="002060"/>
              </a:solidFill>
            </a:endParaRPr>
          </a:p>
        </p:txBody>
      </p:sp>
      <p:pic>
        <p:nvPicPr>
          <p:cNvPr id="455" name="Google Shape;455;p44"/>
          <p:cNvPicPr preferRelativeResize="0"/>
          <p:nvPr/>
        </p:nvPicPr>
        <p:blipFill rotWithShape="1">
          <a:blip r:embed="rId3">
            <a:alphaModFix/>
          </a:blip>
          <a:srcRect/>
          <a:stretch/>
        </p:blipFill>
        <p:spPr>
          <a:xfrm>
            <a:off x="11199684" y="82193"/>
            <a:ext cx="760601" cy="380301"/>
          </a:xfrm>
          <a:prstGeom prst="rect">
            <a:avLst/>
          </a:prstGeom>
          <a:noFill/>
          <a:ln>
            <a:noFill/>
          </a:ln>
        </p:spPr>
      </p:pic>
      <p:pic>
        <p:nvPicPr>
          <p:cNvPr id="456" name="Google Shape;456;p44"/>
          <p:cNvPicPr preferRelativeResize="0"/>
          <p:nvPr/>
        </p:nvPicPr>
        <p:blipFill rotWithShape="1">
          <a:blip r:embed="rId4">
            <a:alphaModFix/>
          </a:blip>
          <a:srcRect/>
          <a:stretch/>
        </p:blipFill>
        <p:spPr>
          <a:xfrm>
            <a:off x="9820546" y="1855488"/>
            <a:ext cx="1737885" cy="686392"/>
          </a:xfrm>
          <a:prstGeom prst="rect">
            <a:avLst/>
          </a:prstGeom>
          <a:noFill/>
          <a:ln>
            <a:noFill/>
          </a:ln>
        </p:spPr>
      </p:pic>
      <p:pic>
        <p:nvPicPr>
          <p:cNvPr id="457" name="Google Shape;457;p44"/>
          <p:cNvPicPr preferRelativeResize="0"/>
          <p:nvPr/>
        </p:nvPicPr>
        <p:blipFill rotWithShape="1">
          <a:blip r:embed="rId5">
            <a:alphaModFix/>
          </a:blip>
          <a:srcRect/>
          <a:stretch/>
        </p:blipFill>
        <p:spPr>
          <a:xfrm>
            <a:off x="2714625" y="5123486"/>
            <a:ext cx="6762750" cy="1809750"/>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5"/>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IMPORT NUMPY PACKAGE</a:t>
            </a:r>
            <a:endParaRPr/>
          </a:p>
        </p:txBody>
      </p:sp>
      <p:sp>
        <p:nvSpPr>
          <p:cNvPr id="464" name="Google Shape;464;p45"/>
          <p:cNvSpPr txBox="1">
            <a:spLocks noGrp="1"/>
          </p:cNvSpPr>
          <p:nvPr>
            <p:ph type="body" idx="1"/>
          </p:nvPr>
        </p:nvSpPr>
        <p:spPr>
          <a:xfrm>
            <a:off x="581193" y="1890443"/>
            <a:ext cx="11029615" cy="2907587"/>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2300"/>
              <a:buNone/>
            </a:pPr>
            <a:r>
              <a:rPr lang="en-US" sz="2500">
                <a:solidFill>
                  <a:srgbClr val="002060"/>
                </a:solidFill>
              </a:rPr>
              <a:t>Let’s import the numpy package as np.</a:t>
            </a:r>
            <a:endParaRPr sz="2500">
              <a:solidFill>
                <a:srgbClr val="7F7F7F"/>
              </a:solidFill>
            </a:endParaRPr>
          </a:p>
          <a:p>
            <a:pPr marL="0" lvl="0" indent="0" algn="just" rtl="0">
              <a:spcBef>
                <a:spcPts val="1100"/>
              </a:spcBef>
              <a:spcAft>
                <a:spcPts val="0"/>
              </a:spcAft>
              <a:buSzPts val="2300"/>
              <a:buNone/>
            </a:pPr>
            <a:r>
              <a:rPr lang="en-US" sz="2500">
                <a:solidFill>
                  <a:srgbClr val="7F7F7F"/>
                </a:solidFill>
              </a:rPr>
              <a:t>#import the numpy  package as np.</a:t>
            </a:r>
            <a:endParaRPr sz="2500">
              <a:solidFill>
                <a:srgbClr val="7F7F7F"/>
              </a:solidFill>
            </a:endParaRPr>
          </a:p>
          <a:p>
            <a:pPr marL="0" lvl="0" indent="0" algn="just" rtl="0">
              <a:spcBef>
                <a:spcPts val="1100"/>
              </a:spcBef>
              <a:spcAft>
                <a:spcPts val="0"/>
              </a:spcAft>
              <a:buSzPts val="2300"/>
              <a:buNone/>
            </a:pPr>
            <a:r>
              <a:rPr lang="en-US" sz="2500">
                <a:solidFill>
                  <a:srgbClr val="7F7F7F"/>
                </a:solidFill>
              </a:rPr>
              <a:t>import numpy as np </a:t>
            </a:r>
            <a:endParaRPr sz="2500">
              <a:solidFill>
                <a:srgbClr val="7F7F7F"/>
              </a:solidFill>
            </a:endParaRPr>
          </a:p>
          <a:p>
            <a:pPr marL="0" lvl="0" indent="0" algn="just" rtl="0">
              <a:spcBef>
                <a:spcPts val="1100"/>
              </a:spcBef>
              <a:spcAft>
                <a:spcPts val="0"/>
              </a:spcAft>
              <a:buSzPts val="2300"/>
              <a:buNone/>
            </a:pPr>
            <a:endParaRPr sz="2500">
              <a:solidFill>
                <a:srgbClr val="002060"/>
              </a:solidFill>
            </a:endParaRPr>
          </a:p>
          <a:p>
            <a:pPr marL="0" lvl="0" indent="0" algn="just" rtl="0">
              <a:spcBef>
                <a:spcPts val="1100"/>
              </a:spcBef>
              <a:spcAft>
                <a:spcPts val="0"/>
              </a:spcAft>
              <a:buSzPts val="2300"/>
              <a:buNone/>
            </a:pPr>
            <a:r>
              <a:rPr lang="en-US" sz="2500">
                <a:solidFill>
                  <a:srgbClr val="002060"/>
                </a:solidFill>
              </a:rPr>
              <a:t>Now you can access the numpy functions as np. </a:t>
            </a:r>
            <a:endParaRPr sz="2500">
              <a:solidFill>
                <a:srgbClr val="002060"/>
              </a:solidFill>
            </a:endParaRPr>
          </a:p>
        </p:txBody>
      </p:sp>
      <p:pic>
        <p:nvPicPr>
          <p:cNvPr id="465" name="Google Shape;465;p45"/>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6"/>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EXAMPLE - USE OF THE NUMPY PACKAGE</a:t>
            </a:r>
            <a:endParaRPr/>
          </a:p>
        </p:txBody>
      </p:sp>
      <p:sp>
        <p:nvSpPr>
          <p:cNvPr id="472" name="Google Shape;472;p46"/>
          <p:cNvSpPr txBox="1">
            <a:spLocks noGrp="1"/>
          </p:cNvSpPr>
          <p:nvPr>
            <p:ph type="body" idx="1"/>
          </p:nvPr>
        </p:nvSpPr>
        <p:spPr>
          <a:xfrm>
            <a:off x="581193" y="1828799"/>
            <a:ext cx="11029615" cy="4880225"/>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265"/>
              <a:buNone/>
            </a:pPr>
            <a:r>
              <a:rPr lang="en-US" sz="1375" u="sng">
                <a:solidFill>
                  <a:srgbClr val="002060"/>
                </a:solidFill>
              </a:rPr>
              <a:t>Using the numpy package to create a numpy array </a:t>
            </a:r>
            <a:endParaRPr/>
          </a:p>
          <a:p>
            <a:pPr marL="0" lvl="0" indent="0" algn="just" rtl="0">
              <a:lnSpc>
                <a:spcPct val="80000"/>
              </a:lnSpc>
              <a:spcBef>
                <a:spcPts val="875"/>
              </a:spcBef>
              <a:spcAft>
                <a:spcPts val="0"/>
              </a:spcAft>
              <a:buSzPts val="1265"/>
              <a:buNone/>
            </a:pPr>
            <a:endParaRPr sz="1375">
              <a:solidFill>
                <a:srgbClr val="7F7F7F"/>
              </a:solidFill>
            </a:endParaRPr>
          </a:p>
          <a:p>
            <a:pPr marL="0" lvl="0" indent="0" algn="just" rtl="0">
              <a:lnSpc>
                <a:spcPct val="80000"/>
              </a:lnSpc>
              <a:spcBef>
                <a:spcPts val="875"/>
              </a:spcBef>
              <a:spcAft>
                <a:spcPts val="0"/>
              </a:spcAft>
              <a:buSzPts val="1265"/>
              <a:buNone/>
            </a:pPr>
            <a:r>
              <a:rPr lang="en-US" sz="1375">
                <a:solidFill>
                  <a:srgbClr val="7F7F7F"/>
                </a:solidFill>
              </a:rPr>
              <a:t>#create a list</a:t>
            </a:r>
            <a:endParaRPr sz="1375">
              <a:solidFill>
                <a:srgbClr val="7F7F7F"/>
              </a:solidFill>
            </a:endParaRPr>
          </a:p>
          <a:p>
            <a:pPr marL="0" lvl="0" indent="0" algn="just" rtl="0">
              <a:lnSpc>
                <a:spcPct val="80000"/>
              </a:lnSpc>
              <a:spcBef>
                <a:spcPts val="875"/>
              </a:spcBef>
              <a:spcAft>
                <a:spcPts val="0"/>
              </a:spcAft>
              <a:buSzPts val="1265"/>
              <a:buNone/>
            </a:pPr>
            <a:r>
              <a:rPr lang="en-US" sz="1375">
                <a:solidFill>
                  <a:srgbClr val="002060"/>
                </a:solidFill>
              </a:rPr>
              <a:t>Testlist=[1,2,3,4,5,6,7,8,9]</a:t>
            </a:r>
            <a:endParaRPr/>
          </a:p>
          <a:p>
            <a:pPr marL="0" lvl="0" indent="0" algn="just" rtl="0">
              <a:lnSpc>
                <a:spcPct val="80000"/>
              </a:lnSpc>
              <a:spcBef>
                <a:spcPts val="875"/>
              </a:spcBef>
              <a:spcAft>
                <a:spcPts val="0"/>
              </a:spcAft>
              <a:buSzPts val="1265"/>
              <a:buNone/>
            </a:pPr>
            <a:r>
              <a:rPr lang="en-US" sz="1375">
                <a:solidFill>
                  <a:srgbClr val="7F7F7F"/>
                </a:solidFill>
              </a:rPr>
              <a:t>#print out the type for TestList</a:t>
            </a:r>
            <a:endParaRPr sz="1375">
              <a:solidFill>
                <a:srgbClr val="7F7F7F"/>
              </a:solidFill>
            </a:endParaRPr>
          </a:p>
          <a:p>
            <a:pPr marL="0" lvl="0" indent="0" algn="just" rtl="0">
              <a:lnSpc>
                <a:spcPct val="80000"/>
              </a:lnSpc>
              <a:spcBef>
                <a:spcPts val="875"/>
              </a:spcBef>
              <a:spcAft>
                <a:spcPts val="0"/>
              </a:spcAft>
              <a:buSzPts val="1265"/>
              <a:buNone/>
            </a:pPr>
            <a:r>
              <a:rPr lang="en-US" sz="1375">
                <a:solidFill>
                  <a:srgbClr val="002060"/>
                </a:solidFill>
              </a:rPr>
              <a:t>print(type(Testlist))</a:t>
            </a:r>
            <a:endParaRPr/>
          </a:p>
          <a:p>
            <a:pPr marL="0" lvl="0" indent="0" algn="just" rtl="0">
              <a:lnSpc>
                <a:spcPct val="80000"/>
              </a:lnSpc>
              <a:spcBef>
                <a:spcPts val="875"/>
              </a:spcBef>
              <a:spcAft>
                <a:spcPts val="0"/>
              </a:spcAft>
              <a:buSzPts val="1265"/>
              <a:buNone/>
            </a:pPr>
            <a:r>
              <a:rPr lang="en-US" sz="1375">
                <a:solidFill>
                  <a:srgbClr val="7F7F7F"/>
                </a:solidFill>
              </a:rPr>
              <a:t>#</a:t>
            </a:r>
            <a:r>
              <a:rPr lang="en-US" sz="1375">
                <a:solidFill>
                  <a:srgbClr val="FF0000"/>
                </a:solidFill>
              </a:rPr>
              <a:t>Out</a:t>
            </a:r>
            <a:endParaRPr/>
          </a:p>
          <a:p>
            <a:pPr marL="0" lvl="0" indent="0" algn="just" rtl="0">
              <a:lnSpc>
                <a:spcPct val="80000"/>
              </a:lnSpc>
              <a:spcBef>
                <a:spcPts val="875"/>
              </a:spcBef>
              <a:spcAft>
                <a:spcPts val="0"/>
              </a:spcAft>
              <a:buSzPts val="1265"/>
              <a:buNone/>
            </a:pPr>
            <a:r>
              <a:rPr lang="en-US" sz="1375">
                <a:solidFill>
                  <a:srgbClr val="FF0000"/>
                </a:solidFill>
              </a:rPr>
              <a:t>&lt;class 'list'&gt;</a:t>
            </a:r>
            <a:endParaRPr sz="1375">
              <a:solidFill>
                <a:srgbClr val="7F7F7F"/>
              </a:solidFill>
            </a:endParaRPr>
          </a:p>
          <a:p>
            <a:pPr marL="0" lvl="0" indent="0" algn="just" rtl="0">
              <a:lnSpc>
                <a:spcPct val="80000"/>
              </a:lnSpc>
              <a:spcBef>
                <a:spcPts val="875"/>
              </a:spcBef>
              <a:spcAft>
                <a:spcPts val="0"/>
              </a:spcAft>
              <a:buSzPts val="1265"/>
              <a:buNone/>
            </a:pPr>
            <a:r>
              <a:rPr lang="en-US" sz="1375">
                <a:solidFill>
                  <a:srgbClr val="7F7F7F"/>
                </a:solidFill>
              </a:rPr>
              <a:t>#import numpy as np </a:t>
            </a:r>
            <a:endParaRPr/>
          </a:p>
          <a:p>
            <a:pPr marL="0" lvl="0" indent="0" algn="just" rtl="0">
              <a:lnSpc>
                <a:spcPct val="80000"/>
              </a:lnSpc>
              <a:spcBef>
                <a:spcPts val="875"/>
              </a:spcBef>
              <a:spcAft>
                <a:spcPts val="0"/>
              </a:spcAft>
              <a:buSzPts val="1265"/>
              <a:buNone/>
            </a:pPr>
            <a:r>
              <a:rPr lang="en-US" sz="1375">
                <a:solidFill>
                  <a:srgbClr val="002060"/>
                </a:solidFill>
              </a:rPr>
              <a:t>import numpy as np</a:t>
            </a:r>
            <a:endParaRPr/>
          </a:p>
          <a:p>
            <a:pPr marL="0" lvl="0" indent="0" algn="just" rtl="0">
              <a:lnSpc>
                <a:spcPct val="80000"/>
              </a:lnSpc>
              <a:spcBef>
                <a:spcPts val="875"/>
              </a:spcBef>
              <a:spcAft>
                <a:spcPts val="0"/>
              </a:spcAft>
              <a:buSzPts val="1265"/>
              <a:buNone/>
            </a:pPr>
            <a:r>
              <a:rPr lang="en-US" sz="1375">
                <a:solidFill>
                  <a:srgbClr val="7F7F7F"/>
                </a:solidFill>
              </a:rPr>
              <a:t>#create numpy array for Testlist as np_list</a:t>
            </a:r>
            <a:endParaRPr sz="1375">
              <a:solidFill>
                <a:srgbClr val="7F7F7F"/>
              </a:solidFill>
            </a:endParaRPr>
          </a:p>
          <a:p>
            <a:pPr marL="0" lvl="0" indent="0" algn="just" rtl="0">
              <a:lnSpc>
                <a:spcPct val="80000"/>
              </a:lnSpc>
              <a:spcBef>
                <a:spcPts val="875"/>
              </a:spcBef>
              <a:spcAft>
                <a:spcPts val="0"/>
              </a:spcAft>
              <a:buSzPts val="1265"/>
              <a:buNone/>
            </a:pPr>
            <a:r>
              <a:rPr lang="en-US" sz="1375">
                <a:solidFill>
                  <a:srgbClr val="002060"/>
                </a:solidFill>
              </a:rPr>
              <a:t>np_list=np.array(Testlist</a:t>
            </a:r>
            <a:r>
              <a:rPr lang="en-US" sz="1375">
                <a:solidFill>
                  <a:srgbClr val="7F7F7F"/>
                </a:solidFill>
              </a:rPr>
              <a:t>)</a:t>
            </a:r>
            <a:endParaRPr sz="1375">
              <a:solidFill>
                <a:srgbClr val="7F7F7F"/>
              </a:solidFill>
            </a:endParaRPr>
          </a:p>
          <a:p>
            <a:pPr marL="0" lvl="0" indent="0" algn="just" rtl="0">
              <a:lnSpc>
                <a:spcPct val="80000"/>
              </a:lnSpc>
              <a:spcBef>
                <a:spcPts val="875"/>
              </a:spcBef>
              <a:spcAft>
                <a:spcPts val="0"/>
              </a:spcAft>
              <a:buSzPts val="1265"/>
              <a:buNone/>
            </a:pPr>
            <a:r>
              <a:rPr lang="en-US" sz="1375">
                <a:solidFill>
                  <a:srgbClr val="7F7F7F"/>
                </a:solidFill>
              </a:rPr>
              <a:t>#print type of  np_list</a:t>
            </a:r>
            <a:endParaRPr sz="1375">
              <a:solidFill>
                <a:srgbClr val="7F7F7F"/>
              </a:solidFill>
            </a:endParaRPr>
          </a:p>
          <a:p>
            <a:pPr marL="0" lvl="0" indent="0" algn="just" rtl="0">
              <a:lnSpc>
                <a:spcPct val="80000"/>
              </a:lnSpc>
              <a:spcBef>
                <a:spcPts val="875"/>
              </a:spcBef>
              <a:spcAft>
                <a:spcPts val="0"/>
              </a:spcAft>
              <a:buSzPts val="1265"/>
              <a:buNone/>
            </a:pPr>
            <a:r>
              <a:rPr lang="en-US" sz="1375">
                <a:solidFill>
                  <a:srgbClr val="002060"/>
                </a:solidFill>
              </a:rPr>
              <a:t>print(type(np_list</a:t>
            </a:r>
            <a:r>
              <a:rPr lang="en-US" sz="1375">
                <a:solidFill>
                  <a:srgbClr val="7F7F7F"/>
                </a:solidFill>
              </a:rPr>
              <a:t>))</a:t>
            </a:r>
            <a:endParaRPr/>
          </a:p>
          <a:p>
            <a:pPr marL="0" lvl="0" indent="0" algn="just" rtl="0">
              <a:lnSpc>
                <a:spcPct val="80000"/>
              </a:lnSpc>
              <a:spcBef>
                <a:spcPts val="875"/>
              </a:spcBef>
              <a:spcAft>
                <a:spcPts val="0"/>
              </a:spcAft>
              <a:buSzPts val="1265"/>
              <a:buNone/>
            </a:pPr>
            <a:r>
              <a:rPr lang="en-US" sz="1375">
                <a:solidFill>
                  <a:srgbClr val="7F7F7F"/>
                </a:solidFill>
              </a:rPr>
              <a:t>#</a:t>
            </a:r>
            <a:r>
              <a:rPr lang="en-US" sz="1375">
                <a:solidFill>
                  <a:srgbClr val="FF0000"/>
                </a:solidFill>
              </a:rPr>
              <a:t>Out</a:t>
            </a:r>
            <a:endParaRPr/>
          </a:p>
          <a:p>
            <a:pPr marL="0" lvl="0" indent="0" algn="just" rtl="0">
              <a:lnSpc>
                <a:spcPct val="80000"/>
              </a:lnSpc>
              <a:spcBef>
                <a:spcPts val="875"/>
              </a:spcBef>
              <a:spcAft>
                <a:spcPts val="0"/>
              </a:spcAft>
              <a:buSzPts val="1265"/>
              <a:buNone/>
            </a:pPr>
            <a:r>
              <a:rPr lang="en-US" sz="1375">
                <a:solidFill>
                  <a:srgbClr val="FF0000"/>
                </a:solidFill>
              </a:rPr>
              <a:t>&lt;class 'numpy.ndarray'&gt;</a:t>
            </a:r>
            <a:endParaRPr/>
          </a:p>
        </p:txBody>
      </p:sp>
      <p:pic>
        <p:nvPicPr>
          <p:cNvPr id="473" name="Google Shape;473;p46"/>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7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7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7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72">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72">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7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7"/>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NUMPY ARRAYS &amp; MLB</a:t>
            </a:r>
            <a:endParaRPr sz="4000"/>
          </a:p>
        </p:txBody>
      </p:sp>
      <p:sp>
        <p:nvSpPr>
          <p:cNvPr id="480" name="Google Shape;480;p47"/>
          <p:cNvSpPr txBox="1">
            <a:spLocks noGrp="1"/>
          </p:cNvSpPr>
          <p:nvPr>
            <p:ph type="body" idx="1"/>
          </p:nvPr>
        </p:nvSpPr>
        <p:spPr>
          <a:xfrm>
            <a:off x="581193" y="2003459"/>
            <a:ext cx="11029615" cy="2661007"/>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SzPts val="2300"/>
              <a:buNone/>
            </a:pPr>
            <a:r>
              <a:rPr lang="en-US" sz="2500">
                <a:solidFill>
                  <a:srgbClr val="002060"/>
                </a:solidFill>
              </a:rPr>
              <a:t>Let’s dive into the world of baseball. Along the way, you'll get comfortable with the basics of numpy, a powerful package to do data science.</a:t>
            </a:r>
            <a:endParaRPr/>
          </a:p>
          <a:p>
            <a:pPr marL="0" lvl="0" indent="0" algn="just" rtl="0">
              <a:lnSpc>
                <a:spcPct val="90000"/>
              </a:lnSpc>
              <a:spcBef>
                <a:spcPts val="1100"/>
              </a:spcBef>
              <a:spcAft>
                <a:spcPts val="0"/>
              </a:spcAft>
              <a:buSzPts val="2300"/>
              <a:buNone/>
            </a:pPr>
            <a:endParaRPr sz="2500">
              <a:solidFill>
                <a:srgbClr val="002060"/>
              </a:solidFill>
            </a:endParaRPr>
          </a:p>
          <a:p>
            <a:pPr marL="0" lvl="0" indent="0" algn="just" rtl="0">
              <a:lnSpc>
                <a:spcPct val="90000"/>
              </a:lnSpc>
              <a:spcBef>
                <a:spcPts val="1100"/>
              </a:spcBef>
              <a:spcAft>
                <a:spcPts val="0"/>
              </a:spcAft>
              <a:buSzPts val="2300"/>
              <a:buNone/>
            </a:pPr>
            <a:r>
              <a:rPr lang="en-US" sz="2500">
                <a:solidFill>
                  <a:srgbClr val="002060"/>
                </a:solidFill>
              </a:rPr>
              <a:t>Let’s create a Baseball list in Python script, representing the height of some baseball players in centimeters. </a:t>
            </a:r>
            <a:endParaRPr sz="2500">
              <a:solidFill>
                <a:srgbClr val="002060"/>
              </a:solidFill>
            </a:endParaRPr>
          </a:p>
          <a:p>
            <a:pPr marL="0" lvl="0" indent="0" algn="just" rtl="0">
              <a:lnSpc>
                <a:spcPct val="90000"/>
              </a:lnSpc>
              <a:spcBef>
                <a:spcPts val="1100"/>
              </a:spcBef>
              <a:spcAft>
                <a:spcPts val="0"/>
              </a:spcAft>
              <a:buSzPts val="2300"/>
              <a:buNone/>
            </a:pPr>
            <a:r>
              <a:rPr lang="en-US" sz="2500">
                <a:solidFill>
                  <a:srgbClr val="7F7F7F"/>
                </a:solidFill>
              </a:rPr>
              <a:t>baseball=[180,215,210,210,188,176,209,200]</a:t>
            </a:r>
            <a:endParaRPr sz="2500">
              <a:solidFill>
                <a:srgbClr val="002060"/>
              </a:solidFill>
            </a:endParaRPr>
          </a:p>
        </p:txBody>
      </p:sp>
      <p:pic>
        <p:nvPicPr>
          <p:cNvPr id="481" name="Google Shape;481;p47"/>
          <p:cNvPicPr preferRelativeResize="0"/>
          <p:nvPr/>
        </p:nvPicPr>
        <p:blipFill rotWithShape="1">
          <a:blip r:embed="rId3">
            <a:alphaModFix/>
          </a:blip>
          <a:srcRect/>
          <a:stretch/>
        </p:blipFill>
        <p:spPr>
          <a:xfrm>
            <a:off x="11199684" y="82193"/>
            <a:ext cx="760601" cy="380301"/>
          </a:xfrm>
          <a:prstGeom prst="rect">
            <a:avLst/>
          </a:prstGeom>
          <a:noFill/>
          <a:ln>
            <a:noFill/>
          </a:ln>
        </p:spPr>
      </p:pic>
      <p:sp>
        <p:nvSpPr>
          <p:cNvPr id="482" name="Google Shape;482;p47"/>
          <p:cNvSpPr txBox="1"/>
          <p:nvPr/>
        </p:nvSpPr>
        <p:spPr>
          <a:xfrm>
            <a:off x="581192" y="4951969"/>
            <a:ext cx="11029615" cy="534257"/>
          </a:xfrm>
          <a:prstGeom prst="rect">
            <a:avLst/>
          </a:prstGeom>
          <a:noFill/>
          <a:ln>
            <a:noFill/>
          </a:ln>
        </p:spPr>
        <p:txBody>
          <a:bodyPr spcFirstLastPara="1" wrap="square" lIns="91425" tIns="45700" rIns="91425" bIns="45700" anchor="ctr" anchorCtr="0">
            <a:normAutofit/>
          </a:bodyPr>
          <a:lstStyle/>
          <a:p>
            <a:pPr marL="0" marR="0" lvl="0" indent="0" algn="just" rtl="0">
              <a:spcBef>
                <a:spcPts val="0"/>
              </a:spcBef>
              <a:spcAft>
                <a:spcPts val="0"/>
              </a:spcAft>
              <a:buClr>
                <a:schemeClr val="accent2"/>
              </a:buClr>
              <a:buSzPts val="2300"/>
              <a:buFont typeface="Noto Sans Symbols"/>
              <a:buNone/>
            </a:pPr>
            <a:endParaRPr sz="2500" b="0" i="0" u="none" strike="noStrike" cap="none">
              <a:solidFill>
                <a:srgbClr val="002060"/>
              </a:solidFill>
              <a:latin typeface="Gill Sans"/>
              <a:ea typeface="Gill Sans"/>
              <a:cs typeface="Gill Sans"/>
              <a:sym typeface="Gill Sans"/>
            </a:endParaRPr>
          </a:p>
        </p:txBody>
      </p:sp>
      <p:pic>
        <p:nvPicPr>
          <p:cNvPr id="483" name="Google Shape;483;p47"/>
          <p:cNvPicPr preferRelativeResize="0"/>
          <p:nvPr/>
        </p:nvPicPr>
        <p:blipFill rotWithShape="1">
          <a:blip r:embed="rId4">
            <a:alphaModFix/>
          </a:blip>
          <a:srcRect/>
          <a:stretch/>
        </p:blipFill>
        <p:spPr>
          <a:xfrm>
            <a:off x="5435403" y="5369582"/>
            <a:ext cx="1324993" cy="1324993"/>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8"/>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490" name="Google Shape;490;p48"/>
          <p:cNvSpPr txBox="1">
            <a:spLocks noGrp="1"/>
          </p:cNvSpPr>
          <p:nvPr>
            <p:ph type="body" idx="1"/>
          </p:nvPr>
        </p:nvSpPr>
        <p:spPr>
          <a:xfrm>
            <a:off x="581193" y="2003460"/>
            <a:ext cx="11029615" cy="2219219"/>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SzPts val="2127"/>
              <a:buNone/>
            </a:pPr>
            <a:r>
              <a:rPr lang="en-US" sz="2312">
                <a:solidFill>
                  <a:srgbClr val="002060"/>
                </a:solidFill>
              </a:rPr>
              <a:t>Use np.array() to create a numpy array from baseball list. Name this array np_baseball. Print out the type of np_baseball.</a:t>
            </a:r>
            <a:endParaRPr/>
          </a:p>
          <a:p>
            <a:pPr marL="0" lvl="0" indent="0" algn="just" rtl="0">
              <a:lnSpc>
                <a:spcPct val="90000"/>
              </a:lnSpc>
              <a:spcBef>
                <a:spcPts val="1062"/>
              </a:spcBef>
              <a:spcAft>
                <a:spcPts val="0"/>
              </a:spcAft>
              <a:buSzPts val="2127"/>
              <a:buNone/>
            </a:pPr>
            <a:endParaRPr sz="2312">
              <a:solidFill>
                <a:srgbClr val="002060"/>
              </a:solidFill>
            </a:endParaRPr>
          </a:p>
          <a:p>
            <a:pPr marL="0" lvl="0" indent="0" algn="just" rtl="0">
              <a:lnSpc>
                <a:spcPct val="90000"/>
              </a:lnSpc>
              <a:spcBef>
                <a:spcPts val="1062"/>
              </a:spcBef>
              <a:spcAft>
                <a:spcPts val="0"/>
              </a:spcAft>
              <a:buSzPts val="2127"/>
              <a:buNone/>
            </a:pPr>
            <a:r>
              <a:rPr lang="en-US" sz="2312">
                <a:solidFill>
                  <a:srgbClr val="002060"/>
                </a:solidFill>
              </a:rPr>
              <a:t>Use this list to create a NumPy array</a:t>
            </a:r>
            <a:endParaRPr sz="2312">
              <a:solidFill>
                <a:srgbClr val="002060"/>
              </a:solidFill>
            </a:endParaRPr>
          </a:p>
          <a:p>
            <a:pPr marL="0" lvl="0" indent="0" algn="just" rtl="0">
              <a:lnSpc>
                <a:spcPct val="90000"/>
              </a:lnSpc>
              <a:spcBef>
                <a:spcPts val="1062"/>
              </a:spcBef>
              <a:spcAft>
                <a:spcPts val="0"/>
              </a:spcAft>
              <a:buSzPts val="2127"/>
              <a:buNone/>
            </a:pPr>
            <a:r>
              <a:rPr lang="en-US" sz="2312">
                <a:solidFill>
                  <a:srgbClr val="7F7F7F"/>
                </a:solidFill>
              </a:rPr>
              <a:t>baseball=[180,215,210,210,188,176,209,200]</a:t>
            </a:r>
            <a:endParaRPr sz="2312">
              <a:solidFill>
                <a:srgbClr val="002060"/>
              </a:solidFill>
            </a:endParaRPr>
          </a:p>
        </p:txBody>
      </p:sp>
      <p:pic>
        <p:nvPicPr>
          <p:cNvPr id="491" name="Google Shape;491;p48"/>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9"/>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498" name="Google Shape;498;p49"/>
          <p:cNvSpPr txBox="1">
            <a:spLocks noGrp="1"/>
          </p:cNvSpPr>
          <p:nvPr>
            <p:ph type="body" idx="1"/>
          </p:nvPr>
        </p:nvSpPr>
        <p:spPr>
          <a:xfrm>
            <a:off x="581192" y="1900722"/>
            <a:ext cx="11029615" cy="416103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300"/>
              <a:buNone/>
            </a:pPr>
            <a:r>
              <a:rPr lang="en-US" sz="2500">
                <a:solidFill>
                  <a:srgbClr val="7F7F7F"/>
                </a:solidFill>
              </a:rPr>
              <a:t>#create list baseball</a:t>
            </a:r>
            <a:endParaRPr/>
          </a:p>
          <a:p>
            <a:pPr marL="0" lvl="0" indent="0" algn="l" rtl="0">
              <a:lnSpc>
                <a:spcPct val="90000"/>
              </a:lnSpc>
              <a:spcBef>
                <a:spcPts val="1100"/>
              </a:spcBef>
              <a:spcAft>
                <a:spcPts val="0"/>
              </a:spcAft>
              <a:buSzPts val="2300"/>
              <a:buNone/>
            </a:pPr>
            <a:r>
              <a:rPr lang="en-US" sz="2500">
                <a:solidFill>
                  <a:srgbClr val="FF0000"/>
                </a:solidFill>
              </a:rPr>
              <a:t>baseball=[180,215,210,210,188,176,209,200]</a:t>
            </a:r>
            <a:endParaRPr/>
          </a:p>
          <a:p>
            <a:pPr marL="0" lvl="0" indent="0" algn="l" rtl="0">
              <a:lnSpc>
                <a:spcPct val="90000"/>
              </a:lnSpc>
              <a:spcBef>
                <a:spcPts val="1100"/>
              </a:spcBef>
              <a:spcAft>
                <a:spcPts val="0"/>
              </a:spcAft>
              <a:buSzPts val="2300"/>
              <a:buNone/>
            </a:pPr>
            <a:r>
              <a:rPr lang="en-US" sz="2500">
                <a:solidFill>
                  <a:srgbClr val="7F7F7F"/>
                </a:solidFill>
              </a:rPr>
              <a:t>#import the numpy package as np</a:t>
            </a:r>
            <a:endParaRPr/>
          </a:p>
          <a:p>
            <a:pPr marL="0" lvl="0" indent="0" algn="l" rtl="0">
              <a:lnSpc>
                <a:spcPct val="90000"/>
              </a:lnSpc>
              <a:spcBef>
                <a:spcPts val="1100"/>
              </a:spcBef>
              <a:spcAft>
                <a:spcPts val="0"/>
              </a:spcAft>
              <a:buSzPts val="2300"/>
              <a:buNone/>
            </a:pPr>
            <a:r>
              <a:rPr lang="en-US" sz="2500">
                <a:solidFill>
                  <a:srgbClr val="FF0000"/>
                </a:solidFill>
              </a:rPr>
              <a:t>import numpy as np</a:t>
            </a:r>
            <a:endParaRPr/>
          </a:p>
          <a:p>
            <a:pPr marL="0" lvl="0" indent="0" algn="l" rtl="0">
              <a:lnSpc>
                <a:spcPct val="90000"/>
              </a:lnSpc>
              <a:spcBef>
                <a:spcPts val="1100"/>
              </a:spcBef>
              <a:spcAft>
                <a:spcPts val="0"/>
              </a:spcAft>
              <a:buSzPts val="2300"/>
              <a:buNone/>
            </a:pPr>
            <a:r>
              <a:rPr lang="en-US" sz="2500">
                <a:solidFill>
                  <a:srgbClr val="7F7F7F"/>
                </a:solidFill>
              </a:rPr>
              <a:t>#create a numpy array from baseball as np_baseball</a:t>
            </a:r>
            <a:endParaRPr sz="2500">
              <a:solidFill>
                <a:srgbClr val="7F7F7F"/>
              </a:solidFill>
            </a:endParaRPr>
          </a:p>
          <a:p>
            <a:pPr marL="0" lvl="0" indent="0" algn="l" rtl="0">
              <a:lnSpc>
                <a:spcPct val="90000"/>
              </a:lnSpc>
              <a:spcBef>
                <a:spcPts val="1100"/>
              </a:spcBef>
              <a:spcAft>
                <a:spcPts val="0"/>
              </a:spcAft>
              <a:buSzPts val="2300"/>
              <a:buNone/>
            </a:pPr>
            <a:r>
              <a:rPr lang="en-US" sz="2500">
                <a:solidFill>
                  <a:srgbClr val="FF0000"/>
                </a:solidFill>
              </a:rPr>
              <a:t>np_baseball=np.array (baseball)</a:t>
            </a:r>
            <a:endParaRPr/>
          </a:p>
          <a:p>
            <a:pPr marL="0" lvl="0" indent="0" algn="l" rtl="0">
              <a:lnSpc>
                <a:spcPct val="90000"/>
              </a:lnSpc>
              <a:spcBef>
                <a:spcPts val="1100"/>
              </a:spcBef>
              <a:spcAft>
                <a:spcPts val="0"/>
              </a:spcAft>
              <a:buSzPts val="2300"/>
              <a:buNone/>
            </a:pPr>
            <a:r>
              <a:rPr lang="en-US" sz="2500">
                <a:solidFill>
                  <a:srgbClr val="7F7F7F"/>
                </a:solidFill>
              </a:rPr>
              <a:t>#print out type of np_baseball</a:t>
            </a:r>
            <a:endParaRPr sz="2500">
              <a:solidFill>
                <a:srgbClr val="7F7F7F"/>
              </a:solidFill>
            </a:endParaRPr>
          </a:p>
          <a:p>
            <a:pPr marL="0" lvl="0" indent="0" algn="l" rtl="0">
              <a:lnSpc>
                <a:spcPct val="90000"/>
              </a:lnSpc>
              <a:spcBef>
                <a:spcPts val="1100"/>
              </a:spcBef>
              <a:spcAft>
                <a:spcPts val="0"/>
              </a:spcAft>
              <a:buSzPts val="2300"/>
              <a:buNone/>
            </a:pPr>
            <a:r>
              <a:rPr lang="en-US" sz="2500">
                <a:solidFill>
                  <a:srgbClr val="FF0000"/>
                </a:solidFill>
              </a:rPr>
              <a:t>print(type(np_baseball))</a:t>
            </a:r>
            <a:endParaRPr/>
          </a:p>
        </p:txBody>
      </p:sp>
      <p:pic>
        <p:nvPicPr>
          <p:cNvPr id="499" name="Google Shape;499;p49"/>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sz="3300">
              <a:solidFill>
                <a:srgbClr val="FFFEFF"/>
              </a:solidFill>
            </a:endParaRPr>
          </a:p>
        </p:txBody>
      </p:sp>
      <p:sp>
        <p:nvSpPr>
          <p:cNvPr id="139" name="Google Shape;139;p5"/>
          <p:cNvSpPr txBox="1">
            <a:spLocks noGrp="1"/>
          </p:cNvSpPr>
          <p:nvPr>
            <p:ph type="body" idx="1"/>
          </p:nvPr>
        </p:nvSpPr>
        <p:spPr>
          <a:xfrm>
            <a:off x="581193" y="1902373"/>
            <a:ext cx="11029615" cy="2291255"/>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2127"/>
              <a:buNone/>
            </a:pPr>
            <a:r>
              <a:rPr lang="en-US" sz="2312">
                <a:solidFill>
                  <a:srgbClr val="002060"/>
                </a:solidFill>
              </a:rPr>
              <a:t>Use print() in combination with type() to print out the type of var1and var2. </a:t>
            </a:r>
            <a:r>
              <a:rPr lang="en-US" sz="2220">
                <a:solidFill>
                  <a:srgbClr val="002060"/>
                </a:solidFill>
              </a:rPr>
              <a:t>To complete this task use the code below.</a:t>
            </a:r>
            <a:endParaRPr sz="2220">
              <a:solidFill>
                <a:srgbClr val="7F7F7F"/>
              </a:solidFill>
            </a:endParaRPr>
          </a:p>
          <a:p>
            <a:pPr marL="0" lvl="0" indent="0" algn="just" rtl="0">
              <a:lnSpc>
                <a:spcPct val="80000"/>
              </a:lnSpc>
              <a:spcBef>
                <a:spcPts val="1044"/>
              </a:spcBef>
              <a:spcAft>
                <a:spcPts val="0"/>
              </a:spcAft>
              <a:buSzPts val="2042"/>
              <a:buNone/>
            </a:pPr>
            <a:endParaRPr sz="2220">
              <a:solidFill>
                <a:srgbClr val="7F7F7F"/>
              </a:solidFill>
            </a:endParaRPr>
          </a:p>
          <a:p>
            <a:pPr marL="0" lvl="0" indent="0" algn="just" rtl="0">
              <a:lnSpc>
                <a:spcPct val="80000"/>
              </a:lnSpc>
              <a:spcBef>
                <a:spcPts val="1044"/>
              </a:spcBef>
              <a:spcAft>
                <a:spcPts val="0"/>
              </a:spcAft>
              <a:buSzPts val="2042"/>
              <a:buNone/>
            </a:pPr>
            <a:r>
              <a:rPr lang="en-US" sz="2220">
                <a:solidFill>
                  <a:srgbClr val="7F7F7F"/>
                </a:solidFill>
              </a:rPr>
              <a:t>#create variables var1 and  var2</a:t>
            </a:r>
            <a:endParaRPr/>
          </a:p>
          <a:p>
            <a:pPr marL="0" lvl="0" indent="0" algn="just" rtl="0">
              <a:lnSpc>
                <a:spcPct val="80000"/>
              </a:lnSpc>
              <a:spcBef>
                <a:spcPts val="1044"/>
              </a:spcBef>
              <a:spcAft>
                <a:spcPts val="0"/>
              </a:spcAft>
              <a:buSzPts val="2042"/>
              <a:buNone/>
            </a:pPr>
            <a:r>
              <a:rPr lang="en-US" sz="2220">
                <a:solidFill>
                  <a:srgbClr val="7F7F7F"/>
                </a:solidFill>
              </a:rPr>
              <a:t>var1 =[1,2,3,4]</a:t>
            </a:r>
            <a:endParaRPr/>
          </a:p>
          <a:p>
            <a:pPr marL="0" lvl="0" indent="0" algn="just" rtl="0">
              <a:lnSpc>
                <a:spcPct val="80000"/>
              </a:lnSpc>
              <a:spcBef>
                <a:spcPts val="1044"/>
              </a:spcBef>
              <a:spcAft>
                <a:spcPts val="0"/>
              </a:spcAft>
              <a:buSzPts val="2042"/>
              <a:buNone/>
            </a:pPr>
            <a:r>
              <a:rPr lang="en-US" sz="2220">
                <a:solidFill>
                  <a:srgbClr val="7F7F7F"/>
                </a:solidFill>
              </a:rPr>
              <a:t>var2=True</a:t>
            </a:r>
            <a:endParaRPr sz="2312">
              <a:solidFill>
                <a:srgbClr val="7F7F7F"/>
              </a:solidFill>
            </a:endParaRPr>
          </a:p>
        </p:txBody>
      </p:sp>
      <p:pic>
        <p:nvPicPr>
          <p:cNvPr id="140" name="Google Shape;140;p5"/>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50"/>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BASEBALL PLAYERS' HEIGHT – CASE STUDY</a:t>
            </a:r>
            <a:endParaRPr sz="4000"/>
          </a:p>
        </p:txBody>
      </p:sp>
      <p:sp>
        <p:nvSpPr>
          <p:cNvPr id="506" name="Google Shape;506;p50"/>
          <p:cNvSpPr txBox="1">
            <a:spLocks noGrp="1"/>
          </p:cNvSpPr>
          <p:nvPr>
            <p:ph type="body" idx="1"/>
          </p:nvPr>
        </p:nvSpPr>
        <p:spPr>
          <a:xfrm>
            <a:off x="581193" y="1808251"/>
            <a:ext cx="11029615" cy="2506896"/>
          </a:xfrm>
          <a:prstGeom prst="rect">
            <a:avLst/>
          </a:prstGeom>
          <a:noFill/>
          <a:ln>
            <a:noFill/>
          </a:ln>
        </p:spPr>
        <p:txBody>
          <a:bodyPr spcFirstLastPara="1" wrap="square" lIns="91425" tIns="45700" rIns="91425" bIns="45700" anchor="ctr" anchorCtr="0">
            <a:normAutofit/>
          </a:bodyPr>
          <a:lstStyle/>
          <a:p>
            <a:pPr marL="306000" lvl="0" indent="-306000" algn="just" rtl="0">
              <a:spcBef>
                <a:spcPts val="0"/>
              </a:spcBef>
              <a:spcAft>
                <a:spcPts val="0"/>
              </a:spcAft>
              <a:buSzPts val="2300"/>
              <a:buChar char="◼"/>
            </a:pPr>
            <a:r>
              <a:rPr lang="en-US" sz="2500">
                <a:solidFill>
                  <a:srgbClr val="002060"/>
                </a:solidFill>
              </a:rPr>
              <a:t>After making your first NumPy array, let’s now dive into some more statistics on the height of the MLB players. </a:t>
            </a:r>
            <a:endParaRPr sz="2500">
              <a:solidFill>
                <a:srgbClr val="002060"/>
              </a:solidFill>
            </a:endParaRPr>
          </a:p>
          <a:p>
            <a:pPr marL="306000" lvl="0" indent="-306000" algn="just" rtl="0">
              <a:spcBef>
                <a:spcPts val="1100"/>
              </a:spcBef>
              <a:spcAft>
                <a:spcPts val="0"/>
              </a:spcAft>
              <a:buSzPts val="2300"/>
              <a:buChar char="◼"/>
            </a:pPr>
            <a:r>
              <a:rPr lang="en-US" sz="2500">
                <a:solidFill>
                  <a:srgbClr val="002060"/>
                </a:solidFill>
              </a:rPr>
              <a:t>MLB has passed along the height data on more than a thousand players.</a:t>
            </a:r>
            <a:endParaRPr/>
          </a:p>
          <a:p>
            <a:pPr marL="0" lvl="0" indent="0" algn="just" rtl="0">
              <a:spcBef>
                <a:spcPts val="1100"/>
              </a:spcBef>
              <a:spcAft>
                <a:spcPts val="0"/>
              </a:spcAft>
              <a:buSzPts val="2300"/>
              <a:buNone/>
            </a:pPr>
            <a:endParaRPr sz="2500">
              <a:solidFill>
                <a:srgbClr val="002060"/>
              </a:solidFill>
            </a:endParaRPr>
          </a:p>
          <a:p>
            <a:pPr marL="0" lvl="0" indent="0" algn="just" rtl="0">
              <a:spcBef>
                <a:spcPts val="960"/>
              </a:spcBef>
              <a:spcAft>
                <a:spcPts val="0"/>
              </a:spcAft>
              <a:buSzPts val="1656"/>
              <a:buNone/>
            </a:pPr>
            <a:r>
              <a:rPr lang="en-US">
                <a:solidFill>
                  <a:srgbClr val="002060"/>
                </a:solidFill>
              </a:rPr>
              <a:t>Note: The height is expressed in inches. </a:t>
            </a:r>
            <a:endParaRPr/>
          </a:p>
        </p:txBody>
      </p:sp>
      <p:pic>
        <p:nvPicPr>
          <p:cNvPr id="507" name="Google Shape;507;p50"/>
          <p:cNvPicPr preferRelativeResize="0"/>
          <p:nvPr/>
        </p:nvPicPr>
        <p:blipFill rotWithShape="1">
          <a:blip r:embed="rId3">
            <a:alphaModFix/>
          </a:blip>
          <a:srcRect/>
          <a:stretch/>
        </p:blipFill>
        <p:spPr>
          <a:xfrm>
            <a:off x="11199684" y="82193"/>
            <a:ext cx="760601" cy="380301"/>
          </a:xfrm>
          <a:prstGeom prst="rect">
            <a:avLst/>
          </a:prstGeom>
          <a:noFill/>
          <a:ln>
            <a:noFill/>
          </a:ln>
        </p:spPr>
      </p:pic>
      <p:pic>
        <p:nvPicPr>
          <p:cNvPr id="508" name="Google Shape;508;p50"/>
          <p:cNvPicPr preferRelativeResize="0"/>
          <p:nvPr/>
        </p:nvPicPr>
        <p:blipFill rotWithShape="1">
          <a:blip r:embed="rId4">
            <a:alphaModFix/>
          </a:blip>
          <a:srcRect/>
          <a:stretch/>
        </p:blipFill>
        <p:spPr>
          <a:xfrm>
            <a:off x="5435403" y="5369582"/>
            <a:ext cx="1324993" cy="1324993"/>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TASKS</a:t>
            </a:r>
            <a:endParaRPr/>
          </a:p>
        </p:txBody>
      </p:sp>
      <p:sp>
        <p:nvSpPr>
          <p:cNvPr id="514" name="Google Shape;514;p51"/>
          <p:cNvSpPr txBox="1">
            <a:spLocks noGrp="1"/>
          </p:cNvSpPr>
          <p:nvPr>
            <p:ph type="body" idx="1"/>
          </p:nvPr>
        </p:nvSpPr>
        <p:spPr>
          <a:xfrm>
            <a:off x="581192" y="1828800"/>
            <a:ext cx="11029615" cy="5029200"/>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2576"/>
              <a:buNone/>
            </a:pPr>
            <a:r>
              <a:rPr lang="en-US" sz="2800">
                <a:solidFill>
                  <a:srgbClr val="002060"/>
                </a:solidFill>
              </a:rPr>
              <a:t>Create a numpy array from the list height_in &amp; name this new array np_height_in. Print np_height_in.</a:t>
            </a:r>
            <a:endParaRPr/>
          </a:p>
          <a:p>
            <a:pPr marL="0" lvl="0" indent="0" algn="l" rtl="0">
              <a:lnSpc>
                <a:spcPct val="80000"/>
              </a:lnSpc>
              <a:spcBef>
                <a:spcPts val="852"/>
              </a:spcBef>
              <a:spcAft>
                <a:spcPts val="0"/>
              </a:spcAft>
              <a:buSzPts val="1159"/>
              <a:buNone/>
            </a:pPr>
            <a:endParaRPr sz="1260" b="1"/>
          </a:p>
          <a:p>
            <a:pPr marL="0" lvl="0" indent="0" algn="l" rtl="0">
              <a:lnSpc>
                <a:spcPct val="80000"/>
              </a:lnSpc>
              <a:spcBef>
                <a:spcPts val="852"/>
              </a:spcBef>
              <a:spcAft>
                <a:spcPts val="0"/>
              </a:spcAft>
              <a:buSzPts val="1159"/>
              <a:buNone/>
            </a:pPr>
            <a:r>
              <a:rPr lang="en-US" sz="1260">
                <a:solidFill>
                  <a:srgbClr val="002060"/>
                </a:solidFill>
              </a:rPr>
              <a:t>Use this list to create a NumPy array</a:t>
            </a:r>
            <a:endParaRPr sz="1260" b="1"/>
          </a:p>
          <a:p>
            <a:pPr marL="0" lvl="0" indent="0" algn="l" rtl="0">
              <a:lnSpc>
                <a:spcPct val="80000"/>
              </a:lnSpc>
              <a:spcBef>
                <a:spcPts val="852"/>
              </a:spcBef>
              <a:spcAft>
                <a:spcPts val="0"/>
              </a:spcAft>
              <a:buSzPts val="1159"/>
              <a:buNone/>
            </a:pPr>
            <a:r>
              <a:rPr lang="en-US" sz="1260" b="1"/>
              <a:t>hight_in</a:t>
            </a:r>
            <a:r>
              <a:rPr lang="en-US" sz="1260"/>
              <a:t>=[74, 74, 72, 72, 73, 69, 69, 71, 76, 71, 73, 73, 74, 74, 69, 70, 73, 75, 78, 79, 76, 74, 76, 72, 71, 75, 77, 74, 73, 74, 78, 73, 75, 73, 75, 75, 74, 69, 71, 74, 73, 73, 76, 74, 74, 70, 72, 77, 74, 70, 73, 75, 76, 76, 78, 74, 74, 76, 77, 81, 78, 75, 77, 75, 76, 74, 72, 72, 75, 73, 73, 73, 70, 70, 70, 76, 68, 71, 72, 75, 75, 75, 75, 68, 74, 78, 71, 73, 76, 74, 74, 79, 75, 73, 76, 74, 74, 73, 72, 74, 73, 74, 72, 73, 69, 72, 73, 75, 75, 73, 72, 72, 76, 74, 72, 77, 74, 77, 75, 76, 80, 74, 74, 75, 78, 73, 73, 74, 75, 76, 71, 73, 74, 76, 76, 74, 73, 74, 70, 72, 73, 73, 73, 73, 71, 74, 74, 72, 74, 71, 74, 73, 75, 75, 79, 73, 75, 76, 74, 76, 78, 74, 76, 72, 74, 76, 74, 75, 78, 75, 72, 74, 72, 74, 70, 71, 70, 75, 71, 71, 73, 72, 71, 73, 72, 75, 74, 74, 75, 73, 77, 73, 76, 75, 74, 76, 75, 73, 71, 76, 75, 72, 71, 77, 73, 74, 71, 72, 74, 75, 73, 72, 75, 75, 74, 72, 74, 71, 70, 74, 77, 77, 75, 75, 78, 75, 76, 73, 75, 75, 79, 77, 76, 71, 75, 74, 69, 71, 76, 72, 72, 70, 72, 73, 71, 72, 71, 73, 72, 73, 74, 74, 72, 75, 74, 74, 77, 75, 73, 72, 71, 74, 77, 75, 75, 75, 78, 78, 74, 76, 78, 76, 70, 72, 80, 74, 74, 71, 70, 72, 71, 74, 71, 72, 71, 74, 69, 76, 75, 75, 76, 73, 76, 73, 77, 73, 72, 72, 77, 77, 71, 74, 74, 73, 78, 75, 73, 70, 74, 72, 73, 73, 75, 75, 74, 76, 73, 74, 75, 75, 72, 73, 73, 72, 74, 78, 76, 73, 74, 75, 70, 75, 71, 72, 78, 75, 73, 73, 71, 75, 77, 72, 69, 73, 74, 72, 70, 75, 70, 72, 72, 74, 73, 74, 76, 75, 80, 72, 75, 73, 74, 74, 73, 75, 75, 71, 73, 75, 74, 74, 72, 74, 74, 74, 73, 76, 75, 72, 73, 73, 73, 72, 72, 72, 72, 71, 75, 75, 74, 73, 75, 79, 74, 76, 73, 74, 74, 72, 74, 74, 75, 78, 74, 74, 74, 77, 70, 73, 74, 73, 71, 75, 71, 72, 77, 74, 70, 77, 73, 72, 76, 71, 76, 78, 75, 73, 78, 74, 79, 75, 76, 72, 75, 75, 70, 72, 70, 74, 71, 76, 73, 76, 71, 69, 72, 72, 69, 73, 69, 73, 74, 74, 72, 71, 72, 72, 76, 76, 76, 74, 76, 75, 71, 72, 71, 73, 75, 76, 75, 71, 75, 74, 72, 73, 73, 73, 73, 76, 72, 76, 73, 73, 73, 75, 75, 77, 73, 72, 75, 70, 74, 72, 80, 71, 71, 74, 74, 73, 75, 76, 73, 77, 72, 73, 77, 76, 71, 75, 73, 74, 77, 71, 72, 73, 69, 73, 70, 74, 76, 73, 73, 75, 73, 79, 74, 73, 74, 77, 75, 74, 73, 77, 73, 77, 74, 74, 73, 77, 74, 77, 75, 77, 75, 71, 74, 70, 79, 72, 72, 70, 74, 74, 72, 73, 72, 74, 74, 76, 82, 74, 74, 70, 73, 73, 74, 77, 72, 76, 73, 73, 72, 74, 74, 71, 72, 75, 74, 74, 77, 70, 71, 73, 76, 71, 75, 74, 72, 76, 79, 76, 73, 76, 78, 75, 76, 72, 72, 73, 73, 75, 71, 76, 70, 75, 74, 75, 73, 71, 71, 72, 73, 73, 72, 69, 73, 78, 71, 73, 75, 76, 70, 74, 77, 75, 79, 72, 77, 73, 75, 75, 75, 73, 73, 76, 77, 75, 70, 71, 71, 75, 74, 69, 70, 75, 72, 75, 73, 72, 72, 72, 76, 75, 74, 69, 73, 72, 72, 75, 77, 76, 80, 77, 76, 79, 71, 75, 73, 76, 77, 73, 76, 70, 75, 73, 75, 70, 69, 71, 72, 72, 73, 70, 70, 73, 76, 75, 72, 73, 79, 71, 72, 74, 74, 74, 72, 76, 76, 72, 72, 71, 72, 72, 70, 77, 74, 72, 76, 71, 76, 71, 73, 70, 73, 73, 72, 71, 71, 71, 72, 72, 74, 74, 74, 71, 72, 75, 72, 71, 72, 72, 72, 72, 74, 74, 77, 75, 73, 75, 73, 76, 72, 77, 75, 72, 71, 71, 75, 72, 73, 73, 71, 70, 75, 71, 76, 73, 68, 71, 72, 74, 77, 72, 76, 78, 81, 72, 73, 76, 72, 72, 74, 76, 73, 76, 75, 70, 71, 74, 72, 73, 76, 76, 73, 71, 68, 71, 71, 74, 77, 69, 72, 76, 75, 76, 75, 76, 72, 74, 76, 74, 72, 75, 78, 77, 70, 72, 79, 74, 71, 68, 77, 75, 71, 72, 70, 72, 72, 73, 72, 74, 72, 72, 75, 72, 73, 74, 72, 78, 75, 72, 74, 75, 75, 76, 74, 74, 73, 74, 71, 74, 75, 76, 74, 76, 76, 73, 75, 75, 74, 68, 72, 75, 71, 70, 72, 73, 72, 75, 74, 70, 76, 71, 82, 72, 73, 74, 71, 75, 77, 72, 74, 72, 73, 78, 77, 73, 73, 73, 73, 73, 76, 75, 70, 73, 72, 73, 75, 74, 73, 73, 76, 73, 75, 70, 77, 72, 77, 74, 75, 75, 75, 75, 72, 74, 71, 76, 71, 75, 76, 83, 75, 74, 76, 72, 72, 75, 75, 72, 77, 73, 72, 70, 74, 72, 74, 72, 71, 70, 71, 76, 74, 76, 74, 74, 74, 75, 75, 71, 71, 74, 77, 71, 74, 75, 77, 76, 74, 76, 72, 71, 72, 75, 73, 68, 72, 69, 73, 73, 75, 70, 70, 74, 75, 74, 74, 73, 74, 75, 77, 73, 74, 76, 74, 75, 73, 76, 78, 75, 73, 77, 74, 72, 74, 72, 71, 73, 75, 73, 67, 67, 76, 74, 73, 70, 75, 70, 72, 77, 79, 78]</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52"/>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a:p>
        </p:txBody>
      </p:sp>
      <p:sp>
        <p:nvSpPr>
          <p:cNvPr id="521" name="Google Shape;521;p52"/>
          <p:cNvSpPr txBox="1">
            <a:spLocks noGrp="1"/>
          </p:cNvSpPr>
          <p:nvPr>
            <p:ph type="body" idx="1"/>
          </p:nvPr>
        </p:nvSpPr>
        <p:spPr>
          <a:xfrm>
            <a:off x="455069" y="1582220"/>
            <a:ext cx="11029615" cy="5275780"/>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2208"/>
              <a:buNone/>
            </a:pPr>
            <a:r>
              <a:rPr lang="en-US" sz="2400">
                <a:solidFill>
                  <a:srgbClr val="7F7F7F"/>
                </a:solidFill>
              </a:rPr>
              <a:t># creating a regular list height_in </a:t>
            </a:r>
            <a:endParaRPr/>
          </a:p>
          <a:p>
            <a:pPr marL="0" lvl="0" indent="0" algn="just" rtl="0">
              <a:lnSpc>
                <a:spcPct val="80000"/>
              </a:lnSpc>
              <a:spcBef>
                <a:spcPts val="725"/>
              </a:spcBef>
              <a:spcAft>
                <a:spcPts val="0"/>
              </a:spcAft>
              <a:buSzPts val="575"/>
              <a:buNone/>
            </a:pPr>
            <a:r>
              <a:rPr lang="en-US" sz="625">
                <a:solidFill>
                  <a:srgbClr val="FF0000"/>
                </a:solidFill>
              </a:rPr>
              <a:t>height_in=[74, 74, 72, 72, 73, 69, 69, 71, 76, 71, 73, 73, 74, 74, 69, 70, 73, 75, 78, 79, 76, 74, 76, 72, 71, 75, 77, 74, 73, 74, 78, 73, 75, 73, 75, 75, 74, 69, 71, 74, 73, 73, 76, 74, 74, 70, 72, 77, 74, 70, 73, 75, 76, 76, 78, 74, 74, 76, 77, 81, 78, 75, 77, 75, 76, 74, 72, 72, 75, 73, 73, 73, 70, 70, 70, 76, 68, 71, 72, 75, 75, 75, 75, 68, 74, 78, 71, 73, 76, 74, 74, 79, 75, 73, 76, 74, 74, 73, 72, 74, 73, 74, 72, 73, 69, 72, 73, 75, 75, 73, 72, 72, 76, 74, 72, 77, 74, 77, 75, 76, 80, 74, 74, 75, 78, 73, 73, 74, 75, 76, 71, 73, 74, 76, 76, 74, 73, 74, 70, 72, 73, 73, 73, 73, 71, 74, 74, 72, 74, 71, 74, 73, 75, 75, 79, 73, 75, 76, 74, 76, 78, 74, 76, 72, 74, 76, 74, 75, 78, 75, 72, 74, 72, 74, 70, 71, 70, 75, 71, 71, 73, 72, 71, 73, 72, 75, 74, 74, 75, 73, 77, 73, 76, 75, 74, 76, 75, 73, 71, 76, 75, 72, 71, 77, 73, 74, 71, 72, 74, 75, 73, 72, 75, 75, 74, 72, 74, 71, 70, 74, 77, 77, 75, 75, 78, 75, 76, 73, 75, 75, 79, 77, 76, 71, 75, 74, 69, 71, 76, 72, 72, 70, 72, 73, 71, 72, 71, 73, 72, 73, 74, 74, 72, 75, 74, 74, 77, 75, 73, 72, 71, 74, 77, 75, 75, 75, 78, 78, 74, 76, 78, 76, 70, 72, 80, 74, 74, 71, 70, 72, 71, 74, 71, 72, 71, 74, 69, 76, 75, 75, 76, 73, 76, 73, 77, 73, 72, 72, 77, 77, 71, 74, 74, 73, 78, 75, 73, 70, 74, 72, 73, 73, 75, 75, 74, 76, 73, 74, 75, 75, 72, 73, 73, 72, 74, 78, 76, 73, 74, 75, 70, 75, 71, 72, 78, 75, 73, 73, 71, 75, 77, 72, 69, 73, 74, 72, 70, 75, 70, 72, 72, 74, 73, 74, 76, 75, 80, 72, 75, 73, 74, 74, 73, 75, 75, 71, 73, 75, 74, 74, 72, 74, 74, 74, 73, 76, 75, 72, 73, 73, 73, 72, 72, 72, 72, 71, 75, 75, 74, 73, 75, 79, 74, 76, 73, 74, 74, 72, 74, 74, 75, 78, 74, 74, 74, 77, 70, 73, 74, 73, 71, 75, 71, 72, 77, 74, 70, 77, 73, 72, 76, 71, 76, 78, 75, 73, 78, 74, 79, 75, 76, 72, 75, 75, 70, 72, 70, 74, 71, 76, 73, 76, 71, 69, 72, 72, 69, 73, 69, 73, 74, 74, 72, 71, 72, 72, 76, 76, 76, 74, 76, 75, 71, 72, 71, 73, 75, 76, 75, 71, 75, 74, 72, 73, 73, 73, 73, 76, 72, 76, 73, 73, 73, 75, 75, 77, 73, 72, 75, 70, 74, 72, 80, 71, 71, 74, 74, 73, 75, 76, 73, 77, 72, 73, 77, 76, 71, 75, 73, 74, 77, 71, 72, 73, 69, 73, 70, 74, 76, 73, 73, 75, 73, 79, 74, 73, 74, 77, 75, 74, 73, 77, 73, 77, 74, 74, 73, 77, 74, 77, 75, 77, 75, 71, 74, 70, 79, 72, 72, 70, 74, 74, 72, 73, 72, 74, 74, 76, 82, 74, 74, 70, 73, 73, 74, 77, 72, 76, 73, 73, 72, 74, 74, 71, 72, 75, 74, 74, 77, 70, 71, 73, 76, 71, 75, 74, 72, 76, 79, 76, 73, 76, 78, 75, 76, 72, 72, 73, 73, 75, 71, 76, 70, 75, 74, 75, 73, 71, 71, 72, 73, 73, 72, 69, 73, 78, 71, 73, 75, 76, 70, 74, 77, 75, 79, 72, 77, 73, 75, 75, 75, 73, 73, 76, 77, 75, 70, 71, 71, 75, 74, 69, 70, 75, 72, 75, 73, 72, 72, 72, 76, 75, 74, 69, 73, 72, 72, 75, 77, 76, 80, 77, 76, 79, 71, 75, 73, 76, 77, 73, 76, 70, 75, 73, 75, 70, 69, 71, 72, 72, 73, 70, 70, 73, 76, 75, 72, 73, 79, 71, 72, 74, 74, 74, 72, 76, 76, 72, 72, 71, 72, 72, 70, 77, 74, 72, 76, 71, 76, 71, 73, 70, 73, 73, 72, 71, 71, 71, 72, 72, 74, 74, 74, 71, 72, 75, 72, 71, 72, 72, 72, 72, 74, 74, 77, 75, 73, 75, 73, 76, 72, 77, 75, 72, 71, 71, 75, 72, 73, 73, 71, 70, 75, 71, 76, 73, 68, 71, 72, 74, 77, 72, 76, 78, 81, 72, 73, 76, 72, 72, 74, 76, 73, 76, 75, 70, 71, 74, 72, 73, 76, 76, 73, 71, 68, 71, 71, 74, 77, 69, 72, 76, 75, 76, 75, 76, 72, 74, 76, 74, 72, 75, 78, 77, 70, 72, 79, 74, 71, 68, 77, 75, 71, 72, 70, 72, 72, 73, 72, 74, 72, 72, 75, 72, 73, 74, 72, 78, 75, 72, 74, 75, 75, 76, 74, 74, 73, 74, 71, 74, 75, 76, 74, 76, 76, 73, 75, 75, 74, 68, 72, 75, 71, 70, 72, 73, 72, 75, 74, 70, 76, 71, 82, 72, 73, 74, 71, 75, 77, 72, 74, 72, 73, 78, 77, 73, 73, 73, 73, 73, 76, 75, 70, 73, 72, 73, 75, 74, 73, 73, 76, 73, 75, 70, 77, 72, 77, 74, 75, 75, 75, 75, 72, 74, 71, 76, 71, 75, 76, 83, 75, 74, 76, 72, 72, 75, 75, 72, 77, 73, 72, 70, 74, 72, 74, 72, 71, 70, 71, 76, 74, 76, 74, 74, 74, 75, 75, 71, 71, 74, 77, 71, 74, 75, 77, 76, 74, 76, 72, 71, 72, 75, 73, 68, 72, 69, 73, 73, 75, 70, 70, 74, 75, 74, 74, 73, 74, 75, 77, 73, 74, 76, 74, 75, 73, 76, 78, 75, 73, 77, 74, 72, 74, 72, 71, 73, 75, 73, 67, 67, 76, 74, 73, 70, 75, 70, 72, 77, 79, 78]</a:t>
            </a:r>
            <a:endParaRPr sz="625">
              <a:solidFill>
                <a:srgbClr val="FF0000"/>
              </a:solidFill>
            </a:endParaRPr>
          </a:p>
          <a:p>
            <a:pPr marL="0" lvl="0" indent="0" algn="just" rtl="0">
              <a:lnSpc>
                <a:spcPct val="80000"/>
              </a:lnSpc>
              <a:spcBef>
                <a:spcPts val="1090"/>
              </a:spcBef>
              <a:spcAft>
                <a:spcPts val="0"/>
              </a:spcAft>
              <a:buSzPts val="2254"/>
              <a:buNone/>
            </a:pPr>
            <a:r>
              <a:rPr lang="en-US" sz="2450">
                <a:solidFill>
                  <a:srgbClr val="7F7F7F"/>
                </a:solidFill>
              </a:rPr>
              <a:t>#import numpy  as np</a:t>
            </a:r>
            <a:endParaRPr/>
          </a:p>
          <a:p>
            <a:pPr marL="0" lvl="0" indent="0" algn="just" rtl="0">
              <a:lnSpc>
                <a:spcPct val="80000"/>
              </a:lnSpc>
              <a:spcBef>
                <a:spcPts val="1090"/>
              </a:spcBef>
              <a:spcAft>
                <a:spcPts val="0"/>
              </a:spcAft>
              <a:buSzPts val="2254"/>
              <a:buNone/>
            </a:pPr>
            <a:r>
              <a:rPr lang="en-US" sz="2450">
                <a:solidFill>
                  <a:srgbClr val="FF0000"/>
                </a:solidFill>
              </a:rPr>
              <a:t>import numpy as np </a:t>
            </a:r>
            <a:endParaRPr/>
          </a:p>
          <a:p>
            <a:pPr marL="0" lvl="0" indent="0" algn="just" rtl="0">
              <a:lnSpc>
                <a:spcPct val="80000"/>
              </a:lnSpc>
              <a:spcBef>
                <a:spcPts val="1090"/>
              </a:spcBef>
              <a:spcAft>
                <a:spcPts val="0"/>
              </a:spcAft>
              <a:buSzPts val="2254"/>
              <a:buNone/>
            </a:pPr>
            <a:r>
              <a:rPr lang="en-US" sz="2450">
                <a:solidFill>
                  <a:srgbClr val="7F7F7F"/>
                </a:solidFill>
              </a:rPr>
              <a:t>#create a numpy array from height_in as np_height_in</a:t>
            </a:r>
            <a:endParaRPr sz="2450">
              <a:solidFill>
                <a:srgbClr val="7F7F7F"/>
              </a:solidFill>
            </a:endParaRPr>
          </a:p>
          <a:p>
            <a:pPr marL="0" lvl="0" indent="0" algn="just" rtl="0">
              <a:lnSpc>
                <a:spcPct val="80000"/>
              </a:lnSpc>
              <a:spcBef>
                <a:spcPts val="1090"/>
              </a:spcBef>
              <a:spcAft>
                <a:spcPts val="0"/>
              </a:spcAft>
              <a:buSzPts val="2254"/>
              <a:buNone/>
            </a:pPr>
            <a:r>
              <a:rPr lang="en-US" sz="2450">
                <a:solidFill>
                  <a:srgbClr val="FF0000"/>
                </a:solidFill>
              </a:rPr>
              <a:t>np_height_in=np.array(height_in)</a:t>
            </a:r>
            <a:endParaRPr/>
          </a:p>
          <a:p>
            <a:pPr marL="0" lvl="0" indent="0" algn="just" rtl="0">
              <a:lnSpc>
                <a:spcPct val="80000"/>
              </a:lnSpc>
              <a:spcBef>
                <a:spcPts val="1090"/>
              </a:spcBef>
              <a:spcAft>
                <a:spcPts val="0"/>
              </a:spcAft>
              <a:buSzPts val="2254"/>
              <a:buNone/>
            </a:pPr>
            <a:r>
              <a:rPr lang="en-US" sz="2450">
                <a:solidFill>
                  <a:srgbClr val="7F7F7F"/>
                </a:solidFill>
              </a:rPr>
              <a:t>#print out np_height_in</a:t>
            </a:r>
            <a:endParaRPr sz="2450">
              <a:solidFill>
                <a:srgbClr val="7F7F7F"/>
              </a:solidFill>
            </a:endParaRPr>
          </a:p>
          <a:p>
            <a:pPr marL="0" lvl="0" indent="0" algn="just" rtl="0">
              <a:lnSpc>
                <a:spcPct val="80000"/>
              </a:lnSpc>
              <a:spcBef>
                <a:spcPts val="1090"/>
              </a:spcBef>
              <a:spcAft>
                <a:spcPts val="0"/>
              </a:spcAft>
              <a:buSzPts val="2254"/>
              <a:buNone/>
            </a:pPr>
            <a:r>
              <a:rPr lang="en-US" sz="2450">
                <a:solidFill>
                  <a:srgbClr val="FF0000"/>
                </a:solidFill>
              </a:rPr>
              <a:t>print(np_height_in)</a:t>
            </a:r>
            <a:endParaRPr/>
          </a:p>
        </p:txBody>
      </p:sp>
      <p:pic>
        <p:nvPicPr>
          <p:cNvPr id="522" name="Google Shape;522;p52"/>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53"/>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529" name="Google Shape;529;p53"/>
          <p:cNvSpPr txBox="1">
            <a:spLocks noGrp="1"/>
          </p:cNvSpPr>
          <p:nvPr>
            <p:ph type="body" idx="1"/>
          </p:nvPr>
        </p:nvSpPr>
        <p:spPr>
          <a:xfrm>
            <a:off x="581193" y="1880170"/>
            <a:ext cx="11029615" cy="1294544"/>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2127"/>
              <a:buNone/>
            </a:pPr>
            <a:r>
              <a:rPr lang="en-US" sz="2312">
                <a:solidFill>
                  <a:srgbClr val="002060"/>
                </a:solidFill>
              </a:rPr>
              <a:t>Convert all height measurements from inches to meters by multiplying np_height_in (created in the last task) with 0.0254 &amp; store the new values in a new array, np_height_m.</a:t>
            </a:r>
            <a:endParaRPr/>
          </a:p>
          <a:p>
            <a:pPr marL="0" lvl="0" indent="0" algn="just" rtl="0">
              <a:spcBef>
                <a:spcPts val="1062"/>
              </a:spcBef>
              <a:spcAft>
                <a:spcPts val="0"/>
              </a:spcAft>
              <a:buSzPts val="2127"/>
              <a:buNone/>
            </a:pPr>
            <a:r>
              <a:rPr lang="en-US" sz="2312">
                <a:solidFill>
                  <a:srgbClr val="002060"/>
                </a:solidFill>
              </a:rPr>
              <a:t>Print out np_height_m.</a:t>
            </a:r>
            <a:endParaRPr sz="2312">
              <a:solidFill>
                <a:srgbClr val="002060"/>
              </a:solidFill>
            </a:endParaRPr>
          </a:p>
        </p:txBody>
      </p:sp>
      <p:pic>
        <p:nvPicPr>
          <p:cNvPr id="530" name="Google Shape;530;p53"/>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4"/>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537" name="Google Shape;537;p54"/>
          <p:cNvSpPr txBox="1">
            <a:spLocks noGrp="1"/>
          </p:cNvSpPr>
          <p:nvPr>
            <p:ph type="body" idx="1"/>
          </p:nvPr>
        </p:nvSpPr>
        <p:spPr>
          <a:xfrm>
            <a:off x="509272" y="1962367"/>
            <a:ext cx="11029615" cy="2917858"/>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SzPts val="2300"/>
              <a:buNone/>
            </a:pPr>
            <a:r>
              <a:rPr lang="en-US" sz="2500">
                <a:solidFill>
                  <a:srgbClr val="7F7F7F"/>
                </a:solidFill>
              </a:rPr>
              <a:t>#import numpy  as np</a:t>
            </a:r>
            <a:endParaRPr/>
          </a:p>
          <a:p>
            <a:pPr marL="0" lvl="0" indent="0" algn="just" rtl="0">
              <a:lnSpc>
                <a:spcPct val="90000"/>
              </a:lnSpc>
              <a:spcBef>
                <a:spcPts val="1100"/>
              </a:spcBef>
              <a:spcAft>
                <a:spcPts val="0"/>
              </a:spcAft>
              <a:buSzPts val="2300"/>
              <a:buNone/>
            </a:pPr>
            <a:r>
              <a:rPr lang="en-US" sz="2500">
                <a:solidFill>
                  <a:srgbClr val="FF0000"/>
                </a:solidFill>
              </a:rPr>
              <a:t>import numpy as np </a:t>
            </a:r>
            <a:endParaRPr/>
          </a:p>
          <a:p>
            <a:pPr marL="0" lvl="0" indent="0" algn="just" rtl="0">
              <a:lnSpc>
                <a:spcPct val="90000"/>
              </a:lnSpc>
              <a:spcBef>
                <a:spcPts val="1100"/>
              </a:spcBef>
              <a:spcAft>
                <a:spcPts val="0"/>
              </a:spcAft>
              <a:buSzPts val="2300"/>
              <a:buNone/>
            </a:pPr>
            <a:r>
              <a:rPr lang="en-US" sz="2500">
                <a:solidFill>
                  <a:srgbClr val="7F7F7F"/>
                </a:solidFill>
              </a:rPr>
              <a:t>#convert height from inches to meters by multiply all array 0.0254</a:t>
            </a:r>
            <a:endParaRPr/>
          </a:p>
          <a:p>
            <a:pPr marL="0" lvl="0" indent="0" algn="just" rtl="0">
              <a:lnSpc>
                <a:spcPct val="90000"/>
              </a:lnSpc>
              <a:spcBef>
                <a:spcPts val="1100"/>
              </a:spcBef>
              <a:spcAft>
                <a:spcPts val="0"/>
              </a:spcAft>
              <a:buSzPts val="2300"/>
              <a:buNone/>
            </a:pPr>
            <a:r>
              <a:rPr lang="en-US" sz="2500">
                <a:solidFill>
                  <a:srgbClr val="FF0000"/>
                </a:solidFill>
              </a:rPr>
              <a:t>np_height_m=np_height_in*0.0245</a:t>
            </a:r>
            <a:endParaRPr/>
          </a:p>
          <a:p>
            <a:pPr marL="0" lvl="0" indent="0" algn="just" rtl="0">
              <a:lnSpc>
                <a:spcPct val="90000"/>
              </a:lnSpc>
              <a:spcBef>
                <a:spcPts val="1100"/>
              </a:spcBef>
              <a:spcAft>
                <a:spcPts val="0"/>
              </a:spcAft>
              <a:buSzPts val="2300"/>
              <a:buNone/>
            </a:pPr>
            <a:r>
              <a:rPr lang="en-US" sz="2500">
                <a:solidFill>
                  <a:srgbClr val="7F7F7F"/>
                </a:solidFill>
              </a:rPr>
              <a:t>#print out np_height_m</a:t>
            </a:r>
            <a:endParaRPr sz="2500">
              <a:solidFill>
                <a:srgbClr val="7F7F7F"/>
              </a:solidFill>
            </a:endParaRPr>
          </a:p>
          <a:p>
            <a:pPr marL="0" lvl="0" indent="0" algn="just" rtl="0">
              <a:lnSpc>
                <a:spcPct val="90000"/>
              </a:lnSpc>
              <a:spcBef>
                <a:spcPts val="1100"/>
              </a:spcBef>
              <a:spcAft>
                <a:spcPts val="0"/>
              </a:spcAft>
              <a:buSzPts val="2300"/>
              <a:buNone/>
            </a:pPr>
            <a:r>
              <a:rPr lang="en-US" sz="2500">
                <a:solidFill>
                  <a:srgbClr val="FF0000"/>
                </a:solidFill>
              </a:rPr>
              <a:t>print(np_height_m)</a:t>
            </a:r>
            <a:endParaRPr sz="2500">
              <a:solidFill>
                <a:srgbClr val="FF0000"/>
              </a:solidFill>
            </a:endParaRPr>
          </a:p>
        </p:txBody>
      </p:sp>
      <p:pic>
        <p:nvPicPr>
          <p:cNvPr id="538" name="Google Shape;538;p54"/>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5"/>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MLB PLAYERS' WEIGHT</a:t>
            </a:r>
            <a:endParaRPr sz="4000"/>
          </a:p>
        </p:txBody>
      </p:sp>
      <p:sp>
        <p:nvSpPr>
          <p:cNvPr id="545" name="Google Shape;545;p55"/>
          <p:cNvSpPr txBox="1">
            <a:spLocks noGrp="1"/>
          </p:cNvSpPr>
          <p:nvPr>
            <p:ph type="body" idx="1"/>
          </p:nvPr>
        </p:nvSpPr>
        <p:spPr>
          <a:xfrm>
            <a:off x="581193" y="1870068"/>
            <a:ext cx="11029615" cy="934777"/>
          </a:xfrm>
          <a:prstGeom prst="rect">
            <a:avLst/>
          </a:prstGeom>
          <a:noFill/>
          <a:ln>
            <a:noFill/>
          </a:ln>
        </p:spPr>
        <p:txBody>
          <a:bodyPr spcFirstLastPara="1" wrap="square" lIns="91425" tIns="45700" rIns="91425" bIns="45700" anchor="ctr" anchorCtr="0">
            <a:normAutofit/>
          </a:bodyPr>
          <a:lstStyle/>
          <a:p>
            <a:pPr marL="306000" lvl="0" indent="-306000" algn="just" rtl="0">
              <a:spcBef>
                <a:spcPts val="0"/>
              </a:spcBef>
              <a:spcAft>
                <a:spcPts val="0"/>
              </a:spcAft>
              <a:buSzPts val="2300"/>
              <a:buChar char="◼"/>
            </a:pPr>
            <a:r>
              <a:rPr lang="en-US" sz="2500">
                <a:solidFill>
                  <a:srgbClr val="002060"/>
                </a:solidFill>
              </a:rPr>
              <a:t>MLB has also passed along the weight data for the same players, the weight is expressed in pounds. </a:t>
            </a:r>
            <a:endParaRPr/>
          </a:p>
        </p:txBody>
      </p:sp>
      <p:pic>
        <p:nvPicPr>
          <p:cNvPr id="546" name="Google Shape;546;p55"/>
          <p:cNvPicPr preferRelativeResize="0"/>
          <p:nvPr/>
        </p:nvPicPr>
        <p:blipFill rotWithShape="1">
          <a:blip r:embed="rId3">
            <a:alphaModFix/>
          </a:blip>
          <a:srcRect/>
          <a:stretch/>
        </p:blipFill>
        <p:spPr>
          <a:xfrm>
            <a:off x="11199684" y="82193"/>
            <a:ext cx="760601" cy="380301"/>
          </a:xfrm>
          <a:prstGeom prst="rect">
            <a:avLst/>
          </a:prstGeom>
          <a:noFill/>
          <a:ln>
            <a:noFill/>
          </a:ln>
        </p:spPr>
      </p:pic>
      <p:pic>
        <p:nvPicPr>
          <p:cNvPr id="547" name="Google Shape;547;p55"/>
          <p:cNvPicPr preferRelativeResize="0"/>
          <p:nvPr/>
        </p:nvPicPr>
        <p:blipFill rotWithShape="1">
          <a:blip r:embed="rId4">
            <a:alphaModFix/>
          </a:blip>
          <a:srcRect/>
          <a:stretch/>
        </p:blipFill>
        <p:spPr>
          <a:xfrm>
            <a:off x="5435403" y="5379856"/>
            <a:ext cx="1324993" cy="1324993"/>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5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TASKS</a:t>
            </a:r>
            <a:endParaRPr/>
          </a:p>
        </p:txBody>
      </p:sp>
      <p:sp>
        <p:nvSpPr>
          <p:cNvPr id="553" name="Google Shape;553;p56"/>
          <p:cNvSpPr txBox="1">
            <a:spLocks noGrp="1"/>
          </p:cNvSpPr>
          <p:nvPr>
            <p:ph type="body" idx="1"/>
          </p:nvPr>
        </p:nvSpPr>
        <p:spPr>
          <a:xfrm>
            <a:off x="581192" y="1881352"/>
            <a:ext cx="11029615" cy="4334513"/>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923"/>
              <a:buNone/>
            </a:pPr>
            <a:r>
              <a:rPr lang="en-US" sz="2090">
                <a:solidFill>
                  <a:srgbClr val="002060"/>
                </a:solidFill>
              </a:rPr>
              <a:t>Create a numpy array from the weight_lb list with the correct units. Multiply by 0.453592 to go from pounds to kilograms. Store the resulting numpy array as np_weight_kg.</a:t>
            </a:r>
            <a:endParaRPr/>
          </a:p>
          <a:p>
            <a:pPr marL="0" lvl="0" indent="0" algn="l" rtl="0">
              <a:lnSpc>
                <a:spcPct val="80000"/>
              </a:lnSpc>
              <a:spcBef>
                <a:spcPts val="798"/>
              </a:spcBef>
              <a:spcAft>
                <a:spcPts val="0"/>
              </a:spcAft>
              <a:buSzPts val="911"/>
              <a:buNone/>
            </a:pPr>
            <a:endParaRPr sz="989">
              <a:solidFill>
                <a:srgbClr val="002060"/>
              </a:solidFill>
            </a:endParaRPr>
          </a:p>
          <a:p>
            <a:pPr marL="0" lvl="0" indent="0" algn="l" rtl="0">
              <a:lnSpc>
                <a:spcPct val="80000"/>
              </a:lnSpc>
              <a:spcBef>
                <a:spcPts val="798"/>
              </a:spcBef>
              <a:spcAft>
                <a:spcPts val="0"/>
              </a:spcAft>
              <a:buSzPts val="910"/>
              <a:buNone/>
            </a:pPr>
            <a:r>
              <a:rPr lang="en-US" sz="989">
                <a:solidFill>
                  <a:srgbClr val="002060"/>
                </a:solidFill>
              </a:rPr>
              <a:t>Use this list to create a NumPy array</a:t>
            </a:r>
            <a:endParaRPr sz="989"/>
          </a:p>
          <a:p>
            <a:pPr marL="0" lvl="0" indent="0" algn="l" rtl="0">
              <a:lnSpc>
                <a:spcPct val="80000"/>
              </a:lnSpc>
              <a:spcBef>
                <a:spcPts val="798"/>
              </a:spcBef>
              <a:spcAft>
                <a:spcPts val="0"/>
              </a:spcAft>
              <a:buSzPts val="910"/>
              <a:buNone/>
            </a:pPr>
            <a:r>
              <a:rPr lang="en-US" sz="989" b="1"/>
              <a:t>weight_lb</a:t>
            </a:r>
            <a:r>
              <a:rPr lang="en-US" sz="989"/>
              <a:t> =[180, 215, 210, 210, 188, 176, 209, 200, 231, 180, 188, 180, 185, 160, 180, 185, 189, 185, 219, 230, 205, 230, 195, 180, 192, 225, 203, 195, 182, 188, 200, 180, 200, 200, 245, 240, 215, 185, 175, 199, 200, 215, 200, 205, 206, 186, 188, 220, 210, 195, 200, 200, 212, 224, 210, 205, 220, 195, 200, 260, 228, 270, 200, 210, 190, 220, 180, 205, 210, 220, 211, 200, 180, 190, 170, 230, 155, 185, 185, 200, 225, 225, 220, 160, 205, 235, 250, 210, 190, 160, 200, 205, 222, 195, 205, 220, 220, 170, 185, 195, 220, 230, 180, 220, 180, 180, 170, 210, 215, 200, 213, 180, 192, 235, 185, 235, 210, 222, 210, 230, 220, 180, 190, 200, 210, 194, 180, 190, 240, 200, 198, 200, 195, 210, 220, 190, 210, 225, 180, 185, 170, 185, 185, 180, 178, 175, 200, 204, 211, 190, 210, 190, 190, 185, 290, 175, 185, 200, 220, 170, 220, 190, 220, 205, 200, 250, 225, 215, 210, 215, 195, 200, 194, 220, 180, 180, 170, 195, 180, 170, 206, 205, 200, 225, 201, 225, 233, 180, 225, 180, 220, 180, 237, 215, 190, 235, 190, 180, 165, 195, 200, 190, 190, 185, 185, 205, 190, 205, 206, 220, 208, 170, 195, 210, 190, 211, 230, 170, 185, 185, 241, 225, 210, 175, 230, 200, 215, 198, 226, 278, 215, 230, 240, 184, 219, 170, 218, 190, 225, 220, 176, 190, 197, 204, 167, 180, 195, 220, 215, 185, 190, 205, 205, 200, 210, 215, 200, 205, 211, 190, 208, 200, 210, 232, 230, 210, 220, 210, 202, 212, 225, 170, 190, 200, 237, 220, 170, 193, 190, 150, 220, 200, 190, 185, 185, 200, 172, 220, 225, 190, 195, 219, 190, 197, 200, 195, 210, 177, 220, 235, 180, 195, 195, 190, 230, 190, 200, 190, 190, 200, 200, 184, 200, 180, 219, 187, 200, 220, 205, 190, 170, 160, 215, 175, 205, 200, 214, 200, 190, 180, 205, 220, 190, 215, 235, 191, 200, 181, 200, 210, 240, 185, 165, 190, 185, 175, 155, 210, 170, 175, 220, 210, 205, 200, 205, 195, 240, 150, 200, 215, 202, 200, 190, 205, 190, 160, 215, 185, 200, 190, 210, 185, 220, 190, 202, 205, 220, 175, 160, 190, 200, 229, 206, 220, 180, 195, 175, 188, 230, 190, 200, 190, 219, 235, 180, 180, 180, 200, 234, 185, 220, 223, 200, 210, 200, 210, 190, 177, 227, 180, 195, 199, 175, 185, 240, 210, 180, 194, 225, 180, 205, 193, 230, 230, 220, 200, 249, 190, 208, 245, 250, 160, 192, 220, 170, 197, 155, 190, 200, 220, 210, 228, 190, 160, 184, 180, 180, 200, 176, 160, 222, 211, 195, 200, 175, 206, 240, 185, 260, 185, 221, 205, 200, 170, 201, 205, 185, 205, 245, 220, 210, 220, 185, 175, 170, 180, 200, 210, 175, 220, 206, 180, 210, 195, 200, 200, 164, 180, 220, 195, 205, 170, 240, 210, 195, 200, 205, 192, 190, 170, 240, 200, 205, 175, 250, 220, 224, 210, 195, 180, 245, 175, 180, 215, 175, 180, 195, 230, 230, 205, 215, 195, 180, 205, 180, 190, 180, 190, 190, 220, 210, 255, 190, 230, 200, 205, 210, 225, 215, 220, 205, 200, 220, 197, 225, 187, 245, 185, 185, 175, 200, 180, 188, 225, 200, 210, 245, 213, 231, 165, 228, 210, 250, 191, 190, 200, 215, 254, 232, 180, 215, 220, 180, 200, 170, 195, 210, 200, 220, 165, 180, 200, 200, 170, 224, 220, 180, 198, 240, 239, 185, 210, 220, 200, 195, 220, 230, 170, 220, 230, 165, 205, 192, 210, 205, 200, 210, 185, 195, 202, 205, 195, 180, 200, 185, 240, 185, 220, 205, 205, 180, 201, 190, 208, 240, 180, 230, 195, 215, 190, 195, 215, 215, 220, 220, 230, 195, 190, 195, 209, 204, 170, 185, 205, 175, 210, 190, 180, 180, 160, 235, 200, 210, 180, 190, 197, 203, 205, 170, 200, 250, 200, 220, 200, 190, 170, 190, 220, 215, 206, 215, 185, 235, 188, 230, 195, 168, 190, 160, 200, 200, 189, 180, 190, 200, 220, 187, 240, 190, 180, 185, 210, 220, 219, 190, 193, 175, 180, 215, 210, 200, 190, 185, 220, 170, 195, 205, 195, 210, 190, 190, 180, 220, 190, 186, 185, 190, 180, 190, 170, 210, 240, 220, 180, 210, 210, 195, 160, 180, 205, 200, 185, 245, 190, 210, 200, 200, 222, 215, 240, 170, 220, 156, 190, 202, 221, 200, 190, 210, 190, 200, 165, 190, 185, 230, 208, 209, 175, 180, 200, 205, 200, 250, 210, 230, 244, 202, 240, 200, 215, 177, 210, 170, 215, 217, 198, 200, 220, 170, 200, 230, 231, 183, 192, 167, 190, 180, 180, 215, 160, 205, 223, 175, 170, 190, 240, 175, 230, 223, 196, 167, 195, 190, 250, 190, 190, 190, 170, 160, 150, 225, 220, 209, 210, 176, 260, 195, 190, 184, 180, 195, 195, 219, 225, 212, 202, 185, 200, 209, 200, 195, 228, 210, 190, 212, 190, 218, 220, 190, 235, 210, 200, 188, 210, 235, 188, 215, 216, 220, 180, 185, 200, 210, 220, 185, 231, 210, 195, 200, 205, 200, 190, 250, 185, 180, 170, 180, 208, 235, 215, 244, 220, 185, 230, 190, 200, 180, 190, 196, 180, 230, 224, 160, 178, 205, 185, 210, 180, 190, 200, 257, 190, 220, 165, 205, 200, 208, 185, 215, 170, 235, 210, 170, 180, 170, 190, 150, 230, 203, 260, 246, 186, 210, 198, 210, 215, 180, 200, 245, 200, 192, 192, 200, 192, 205, 190, 186, 170, 197, 219, 200, 220, 207, 225, 207, 212, 225, 170, 190, 210, 230, 210, 200, 238, 234, 222, 200, 190, 170, 220, 223, 210, 215, 196, 175, 175, 189, 205, 210, 180, 180, 197, 220, 228, 190, 204, 165, 216, 220, 208, 210, 215, 195, 200, 215, 229, 240, 207, 205, 208, 185, 190, 170, 208, 225, 190, 225, 185, 180, 165, 240, 220, 212, 163, 215, 175, 205, 210, 205, 208]</a:t>
            </a:r>
            <a:endParaRPr sz="989"/>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57"/>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560" name="Google Shape;560;p57"/>
          <p:cNvSpPr txBox="1">
            <a:spLocks noGrp="1"/>
          </p:cNvSpPr>
          <p:nvPr>
            <p:ph type="body" idx="1"/>
          </p:nvPr>
        </p:nvSpPr>
        <p:spPr>
          <a:xfrm>
            <a:off x="509272" y="2659116"/>
            <a:ext cx="11029615" cy="4198883"/>
          </a:xfrm>
          <a:prstGeom prst="rect">
            <a:avLst/>
          </a:prstGeom>
          <a:noFill/>
          <a:ln>
            <a:noFill/>
          </a:ln>
        </p:spPr>
        <p:txBody>
          <a:bodyPr spcFirstLastPara="1" wrap="square" lIns="91425" tIns="45700" rIns="91425" bIns="45700" anchor="ctr" anchorCtr="0">
            <a:normAutofit fontScale="92500" lnSpcReduction="20000"/>
          </a:bodyPr>
          <a:lstStyle/>
          <a:p>
            <a:pPr marL="0" lvl="0" indent="0" algn="just" rtl="0">
              <a:lnSpc>
                <a:spcPct val="80000"/>
              </a:lnSpc>
              <a:spcBef>
                <a:spcPts val="0"/>
              </a:spcBef>
              <a:spcAft>
                <a:spcPts val="0"/>
              </a:spcAft>
              <a:buSzPts val="1104"/>
              <a:buNone/>
            </a:pPr>
            <a:r>
              <a:rPr lang="en-US" sz="1200">
                <a:solidFill>
                  <a:srgbClr val="7F7F7F"/>
                </a:solidFill>
              </a:rPr>
              <a:t># regular list  weight_lb</a:t>
            </a:r>
            <a:endParaRPr sz="1200">
              <a:solidFill>
                <a:srgbClr val="7F7F7F"/>
              </a:solidFill>
            </a:endParaRPr>
          </a:p>
          <a:p>
            <a:pPr marL="0" lvl="0" indent="0" algn="just" rtl="0">
              <a:lnSpc>
                <a:spcPct val="80000"/>
              </a:lnSpc>
              <a:spcBef>
                <a:spcPts val="840"/>
              </a:spcBef>
              <a:spcAft>
                <a:spcPts val="0"/>
              </a:spcAft>
              <a:buSzPts val="1104"/>
              <a:buNone/>
            </a:pPr>
            <a:r>
              <a:rPr lang="en-US" sz="1200">
                <a:solidFill>
                  <a:srgbClr val="FF0000"/>
                </a:solidFill>
              </a:rPr>
              <a:t>weight_lb</a:t>
            </a:r>
            <a:r>
              <a:rPr lang="en-US" sz="625">
                <a:solidFill>
                  <a:srgbClr val="FF0000"/>
                </a:solidFill>
              </a:rPr>
              <a:t> =[180, 215, 210, 210, 188, 176, 209, 200, 231, 180, 188, 180, 185, 160, 180, 185, 189, 185, 219, 230, 205, 230, 195, 180, 192, 225,203, 195, 182, 188, 200, 180, 200, 200, 245, 240, 215, 185, 175, 199, 200, 215, 200, 205, 206, 186, 188, 220, 210, 195, 200,200, 212, 224, 210, 205, 220, 195, 200, 260, 228, 270, 200, 210, 190, 220, 180, 205, 210, 220, 211, 200, 180, 190, 170, 230,155, 185, 185, 200, 225, 225, 220, 160, 205, 235, 250, 210, 190, 160, 200, 205, 222, 195, 205, 220, 220, 170, 185, 195, 220,230, 180, 220, 180, 180, 170, 210, 215, 200, 213, 180, 192, 235, 185, 235, 210, 222, 210, 230, 220, 180, 190, 200, 210, 194,180, 190, 240, 200, 198, 200, 195, 210, 220, 190, 210, 225, 180, 185, 170, 185, 185, 180, 178, 175, 200, 204, 211, 190, 210,190, 190, 185, 290, 175, 185, 200, 220, 170, 220, 190, 220, 205, 200, 250, 225, 215, 210, 215, 195, 200, 194, 220, 180, 180,170, 195, 180, 170, 206, 205, 200, 225, 201, 225, 233, 180, 225, 180, 220, 180, 237, 215, 190, 235, 190, 180, 165, 195, 200,190, 190, 185, 185, 205, 190, 205, 206, 220, 208, 170, 195, 210, 190, 211, 230, 170, 185, 185, 241, 225, 210, 175, 230, 200,215, 198, 226, 278, 215, 230, 240, 184, 219, 170, 218, 190, 225, 220, 176, 190, 197, 204, 167, 180, 195, 220, 215, 185, 190,205, 205, 200, 210, 215, 200, 205, 211, 190, 208, 200, 210, 232, 230, 210, 220, 210, 202, 212, 225, 170, 190, 200, 237, 220,170, 193, 190, 150, 220, 200, 190, 185, 185, 200, 172, 220, 225, 190, 195, 219, 190, 197, 200, 195, 210, 177, 220, 235, 180,195, 195, 190, 230, 190, 200, 190, 190, 200, 200, 184, 200, 180, 219, 187, 200, 220, 205, 190, 170, 160, 215, 175, 205, 200,214, 200, 190, 180, 205, 220, 190, 215, 235, 191, 200, 181, 200, 210, 240, 185, 165, 190, 185, 175, 155, 210, 170, 175, 220,210, 205, 200, 205, 195, 240, 150, 200, 215, 202, 200, 190, 205, 190, 160, 215, 185, 200, 190, 210, 185, 220, 190, 202, 205,220, 175, 160, 190, 200, 229, 206, 220, 180, 195, 175, 188, 230, 190, 200, 190, 219, 235, 180, 180, 180, 200, 234, 185, 220,223, 200, 210, 200, 210, 190, 177, 227, 180, 195, 199, 175, 185, 240, 210, 180, 194, 225, 180, 205, 193, 230, 230, 220, 200,249, 190, 208, 245, 250, 160, 192, 220, 170, 197, 155, 190, 200, 220, 210, 228, 190, 160, 184, 180, 180, 200, 176, 160, 222,211, 195, 200, 175, 206, 240, 185, 260, 185, 221, 205, 200, 170, 201, 205, 185, 205, 245, 220, 210, 220, 185, 175, 170, 180, 200, 210, 175, 220, 206, 180, 210, 195, 200, 200, 164, 180, 220, 195, 205, 170, 240, 210, 195, 200, 205, 192, 190, 170, 240, 200, 205, 175, 250, 220, 224, 210, 195, 180, 245, 175, 180, 215, 175, 180, 195, 230, 230, 205, 215, 195, 180, 205, 180, 190, 180, 190, 190, 220, 210, 255, 190, 230, 200, 205, 210, 225, 215, 220, 205, 200, 220, 197, 225, 187, 245, 185, 185, 175, 200, 180, 188, 225, 200, 210, 245, 213, 231, 165, 228, 210, 250, 191, 190, 200, 215, 254, 232, 180, 215, 220, 180, 200, 170, 195, 210, 200, 220, 165, 180, 200, 200, 170, 224, 220, 180, 198, 240, 239, 185, 210, 220, 200, 195, 220, 230, 170, 220, 230, 165, 205, 192, 210, 205, 200, 210, 185, 195, 202, 205, 195, 180, 200, 185, 240, 185, 220, 205, 205, 180, 201, 190, 208, 240, 180, 230, 195, 215, 190, 195, 215, 215, 220, 220, 230, 195, 190, 195, 209, 204, 170, 185, 205, 175, 210, 190, 180, 180, 160, 235, 200, 210, 180, 190, 197, 203, 205, 170, 200, 250, 200, 220, 200, 190, 170, 190, 220, 215, 206, 215, 185, 235, 188, 230, 195, 168, 190, 160, 200, 200, 189, 180, 190, 200, 220, 187, 240, 190, 180, 185, 210, 220, 219, 190, 193, 175, 180, 215, 210, 200, 190, 185, 220, 170, 195, 205, 195, 210, 190, 190, 180, 220, 190, 186, 185, 190, 180, 190, 170, 210, 240, 220, 180, 210, 210, 195, 160, 180, 205, 200, 185, 245, 190, 210, 200, 200, 222, 215, 240, 170, 220, 156, 190, 202, 221, 200, 190, 210, 190, 200, 165, 190, 185, 230, 208, 209, 175, 180, 200, 205, 200, 250, 210, 230, 244, 202, 240, 200, 215, 177, 210, 170, 215, 217, 198, 200, 220, 170, 200, 230, 231, 183, 192, 167, 190, 180, 180, 215, 160, 205, 223, 175, 170, 190, 240, 175, 230, 223, 196, 167, 195, 190, 250, 190, 190, 190, 170, 160, 150, 225, 220, 209, 210, 176, 260, 195, 190, 184, 180, 195, 195, 219, 225, 212, 202, 185, 200, 209, 200, 195, 228, 210, 190, 212, 190, 218, 220, 190, 235, 210, 200, 188, 210, 235, 188, 215, 216, 220, 180, 185, 200, 210, 220, 185, 231, 210, 195, 200, 205, 200, 190, 250, 185, 180, 170, 180, 208, 235, 215, 244, 220, 185, 230, 190, 200, 180, 190, 196, 180, 230, 224, 160, 178, 205, 185, 210, 180, 190, 200, 257, 190, 220, 165, 205, 200, 208, 185, 215, 170, 235, 210, 170, 180, 170, 190, 150, 230, 203, 260, 246, 186, 210, 198, 210, 215, 180, 200, 245, 200, 192, 192, 200, 192, 205, 190, 186, 170, 197, 219, 200, 220, 207, 225, 207, 212, 225, 170, 190, 210, 230, 210, 200, 238, 234, 222, 200, 190, 170, 220, 223, 210, 215, 196, 175, 175, 189, 205, 210, 180, 180, 197, 220, 228, 190, 204, 165, 216, 220, 208, 210, 215, 195, 200, 215, 229, 240, 207, 205, 208, 185, 190, 170, 208, 225, 190, 225, 185, 180, 165, 240, 220, 212, 163, 215, 175, 205, 210, 205, 208]</a:t>
            </a:r>
            <a:endParaRPr sz="625">
              <a:solidFill>
                <a:srgbClr val="FF0000"/>
              </a:solidFill>
            </a:endParaRPr>
          </a:p>
          <a:p>
            <a:pPr marL="0" lvl="0" indent="0" algn="just" rtl="0">
              <a:lnSpc>
                <a:spcPct val="80000"/>
              </a:lnSpc>
              <a:spcBef>
                <a:spcPts val="920"/>
              </a:spcBef>
              <a:spcAft>
                <a:spcPts val="0"/>
              </a:spcAft>
              <a:buSzPts val="1472"/>
              <a:buNone/>
            </a:pPr>
            <a:r>
              <a:rPr lang="en-US" sz="1600">
                <a:solidFill>
                  <a:srgbClr val="7F7F7F"/>
                </a:solidFill>
              </a:rPr>
              <a:t>#import numpy  as np</a:t>
            </a:r>
            <a:endParaRPr/>
          </a:p>
          <a:p>
            <a:pPr marL="0" lvl="0" indent="0" algn="just" rtl="0">
              <a:lnSpc>
                <a:spcPct val="80000"/>
              </a:lnSpc>
              <a:spcBef>
                <a:spcPts val="920"/>
              </a:spcBef>
              <a:spcAft>
                <a:spcPts val="0"/>
              </a:spcAft>
              <a:buSzPts val="1472"/>
              <a:buNone/>
            </a:pPr>
            <a:r>
              <a:rPr lang="en-US" sz="1600">
                <a:solidFill>
                  <a:srgbClr val="FF0000"/>
                </a:solidFill>
              </a:rPr>
              <a:t>import numpy as np </a:t>
            </a:r>
            <a:endParaRPr/>
          </a:p>
          <a:p>
            <a:pPr marL="0" lvl="0" indent="0" algn="just" rtl="0">
              <a:lnSpc>
                <a:spcPct val="80000"/>
              </a:lnSpc>
              <a:spcBef>
                <a:spcPts val="920"/>
              </a:spcBef>
              <a:spcAft>
                <a:spcPts val="0"/>
              </a:spcAft>
              <a:buSzPts val="1472"/>
              <a:buNone/>
            </a:pPr>
            <a:r>
              <a:rPr lang="en-US" sz="1600">
                <a:solidFill>
                  <a:srgbClr val="7F7F7F"/>
                </a:solidFill>
              </a:rPr>
              <a:t>#create a numpy array from weight_lb as np_ weight_lb</a:t>
            </a:r>
            <a:endParaRPr sz="1600">
              <a:solidFill>
                <a:srgbClr val="7F7F7F"/>
              </a:solidFill>
            </a:endParaRPr>
          </a:p>
          <a:p>
            <a:pPr marL="0" lvl="0" indent="0" algn="just" rtl="0">
              <a:lnSpc>
                <a:spcPct val="80000"/>
              </a:lnSpc>
              <a:spcBef>
                <a:spcPts val="920"/>
              </a:spcBef>
              <a:spcAft>
                <a:spcPts val="0"/>
              </a:spcAft>
              <a:buSzPts val="1472"/>
              <a:buNone/>
            </a:pPr>
            <a:r>
              <a:rPr lang="en-US" sz="1600">
                <a:solidFill>
                  <a:srgbClr val="FF0000"/>
                </a:solidFill>
              </a:rPr>
              <a:t>np_weight_lb =np.array(weight_lb)</a:t>
            </a:r>
            <a:endParaRPr/>
          </a:p>
          <a:p>
            <a:pPr marL="0" lvl="0" indent="0" algn="just" rtl="0">
              <a:lnSpc>
                <a:spcPct val="80000"/>
              </a:lnSpc>
              <a:spcBef>
                <a:spcPts val="920"/>
              </a:spcBef>
              <a:spcAft>
                <a:spcPts val="0"/>
              </a:spcAft>
              <a:buSzPts val="1472"/>
              <a:buNone/>
            </a:pPr>
            <a:r>
              <a:rPr lang="en-US" sz="1600">
                <a:solidFill>
                  <a:srgbClr val="7F7F7F"/>
                </a:solidFill>
              </a:rPr>
              <a:t>#print out np_weight_lb</a:t>
            </a:r>
            <a:endParaRPr sz="1600">
              <a:solidFill>
                <a:srgbClr val="7F7F7F"/>
              </a:solidFill>
            </a:endParaRPr>
          </a:p>
          <a:p>
            <a:pPr marL="0" lvl="0" indent="0" algn="just" rtl="0">
              <a:lnSpc>
                <a:spcPct val="80000"/>
              </a:lnSpc>
              <a:spcBef>
                <a:spcPts val="920"/>
              </a:spcBef>
              <a:spcAft>
                <a:spcPts val="0"/>
              </a:spcAft>
              <a:buSzPts val="1472"/>
              <a:buNone/>
            </a:pPr>
            <a:r>
              <a:rPr lang="en-US" sz="1600">
                <a:solidFill>
                  <a:srgbClr val="FF0000"/>
                </a:solidFill>
              </a:rPr>
              <a:t>print(np_weight_lb)</a:t>
            </a:r>
            <a:endParaRPr/>
          </a:p>
          <a:p>
            <a:pPr marL="0" lvl="0" indent="0" algn="just" rtl="0">
              <a:lnSpc>
                <a:spcPct val="80000"/>
              </a:lnSpc>
              <a:spcBef>
                <a:spcPts val="920"/>
              </a:spcBef>
              <a:spcAft>
                <a:spcPts val="0"/>
              </a:spcAft>
              <a:buSzPts val="1472"/>
              <a:buNone/>
            </a:pPr>
            <a:r>
              <a:rPr lang="en-US" sz="1600">
                <a:solidFill>
                  <a:srgbClr val="7F7F7F"/>
                </a:solidFill>
              </a:rPr>
              <a:t>#convert weight  from pounds to kilograms by multiply all array 0.453592</a:t>
            </a:r>
            <a:endParaRPr/>
          </a:p>
          <a:p>
            <a:pPr marL="0" lvl="0" indent="0" algn="just" rtl="0">
              <a:lnSpc>
                <a:spcPct val="80000"/>
              </a:lnSpc>
              <a:spcBef>
                <a:spcPts val="920"/>
              </a:spcBef>
              <a:spcAft>
                <a:spcPts val="0"/>
              </a:spcAft>
              <a:buSzPts val="1472"/>
              <a:buNone/>
            </a:pPr>
            <a:r>
              <a:rPr lang="en-US" sz="1600">
                <a:solidFill>
                  <a:srgbClr val="FF0000"/>
                </a:solidFill>
              </a:rPr>
              <a:t>np_weight_kg= np_weight_lb* 0.453592</a:t>
            </a:r>
            <a:endParaRPr/>
          </a:p>
          <a:p>
            <a:pPr marL="0" lvl="0" indent="0" algn="just" rtl="0">
              <a:lnSpc>
                <a:spcPct val="80000"/>
              </a:lnSpc>
              <a:spcBef>
                <a:spcPts val="920"/>
              </a:spcBef>
              <a:spcAft>
                <a:spcPts val="0"/>
              </a:spcAft>
              <a:buSzPts val="1472"/>
              <a:buNone/>
            </a:pPr>
            <a:r>
              <a:rPr lang="en-US" sz="1600">
                <a:solidFill>
                  <a:srgbClr val="7F7F7F"/>
                </a:solidFill>
              </a:rPr>
              <a:t>#print out np_weight_kg</a:t>
            </a:r>
            <a:endParaRPr sz="1600">
              <a:solidFill>
                <a:srgbClr val="7F7F7F"/>
              </a:solidFill>
            </a:endParaRPr>
          </a:p>
          <a:p>
            <a:pPr marL="0" lvl="0" indent="0" algn="just" rtl="0">
              <a:lnSpc>
                <a:spcPct val="80000"/>
              </a:lnSpc>
              <a:spcBef>
                <a:spcPts val="920"/>
              </a:spcBef>
              <a:spcAft>
                <a:spcPts val="0"/>
              </a:spcAft>
              <a:buSzPts val="1472"/>
              <a:buNone/>
            </a:pPr>
            <a:r>
              <a:rPr lang="en-US" sz="1600">
                <a:solidFill>
                  <a:srgbClr val="FF0000"/>
                </a:solidFill>
              </a:rPr>
              <a:t>print(np_weight_kg)</a:t>
            </a:r>
            <a:endParaRPr sz="1600">
              <a:solidFill>
                <a:srgbClr val="FF0000"/>
              </a:solidFill>
            </a:endParaRPr>
          </a:p>
          <a:p>
            <a:pPr marL="0" lvl="0" indent="0" algn="just" rtl="0">
              <a:lnSpc>
                <a:spcPct val="80000"/>
              </a:lnSpc>
              <a:spcBef>
                <a:spcPts val="920"/>
              </a:spcBef>
              <a:spcAft>
                <a:spcPts val="0"/>
              </a:spcAft>
              <a:buSzPts val="1472"/>
              <a:buNone/>
            </a:pPr>
            <a:r>
              <a:rPr lang="en-US" sz="1600">
                <a:solidFill>
                  <a:srgbClr val="FF0000"/>
                </a:solidFill>
              </a:rPr>
              <a:t> </a:t>
            </a:r>
            <a:endParaRPr/>
          </a:p>
          <a:p>
            <a:pPr marL="0" lvl="0" indent="0" algn="just" rtl="0">
              <a:lnSpc>
                <a:spcPct val="80000"/>
              </a:lnSpc>
              <a:spcBef>
                <a:spcPts val="920"/>
              </a:spcBef>
              <a:spcAft>
                <a:spcPts val="0"/>
              </a:spcAft>
              <a:buSzPts val="1472"/>
              <a:buNone/>
            </a:pPr>
            <a:endParaRPr sz="1600">
              <a:solidFill>
                <a:srgbClr val="FF0000"/>
              </a:solidFill>
            </a:endParaRPr>
          </a:p>
          <a:p>
            <a:pPr marL="0" lvl="0" indent="0" algn="just" rtl="0">
              <a:lnSpc>
                <a:spcPct val="80000"/>
              </a:lnSpc>
              <a:spcBef>
                <a:spcPts val="725"/>
              </a:spcBef>
              <a:spcAft>
                <a:spcPts val="0"/>
              </a:spcAft>
              <a:buSzPts val="575"/>
              <a:buNone/>
            </a:pPr>
            <a:endParaRPr sz="625">
              <a:solidFill>
                <a:srgbClr val="FF0000"/>
              </a:solidFill>
            </a:endParaRPr>
          </a:p>
        </p:txBody>
      </p:sp>
      <p:pic>
        <p:nvPicPr>
          <p:cNvPr id="561" name="Google Shape;561;p57"/>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8"/>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MLB PLAYERS' BMI</a:t>
            </a:r>
            <a:endParaRPr sz="4000"/>
          </a:p>
        </p:txBody>
      </p:sp>
      <p:sp>
        <p:nvSpPr>
          <p:cNvPr id="568" name="Google Shape;568;p58"/>
          <p:cNvSpPr txBox="1">
            <a:spLocks noGrp="1"/>
          </p:cNvSpPr>
          <p:nvPr>
            <p:ph type="body" idx="1"/>
          </p:nvPr>
        </p:nvSpPr>
        <p:spPr>
          <a:xfrm>
            <a:off x="581193" y="1870069"/>
            <a:ext cx="11029615" cy="1890273"/>
          </a:xfrm>
          <a:prstGeom prst="rect">
            <a:avLst/>
          </a:prstGeom>
          <a:noFill/>
          <a:ln>
            <a:noFill/>
          </a:ln>
        </p:spPr>
        <p:txBody>
          <a:bodyPr spcFirstLastPara="1" wrap="square" lIns="91425" tIns="45700" rIns="91425" bIns="45700" anchor="ctr" anchorCtr="0">
            <a:normAutofit/>
          </a:bodyPr>
          <a:lstStyle/>
          <a:p>
            <a:pPr marL="306000" lvl="0" indent="-306000" algn="just" rtl="0">
              <a:spcBef>
                <a:spcPts val="0"/>
              </a:spcBef>
              <a:spcAft>
                <a:spcPts val="0"/>
              </a:spcAft>
              <a:buSzPts val="2300"/>
              <a:buChar char="◼"/>
            </a:pPr>
            <a:r>
              <a:rPr lang="en-US" sz="2500">
                <a:solidFill>
                  <a:srgbClr val="002060"/>
                </a:solidFill>
              </a:rPr>
              <a:t>Now we can use our NumPy arrays np_height_m and np_weight_kg to calculate the players’ BMI. </a:t>
            </a:r>
            <a:endParaRPr/>
          </a:p>
          <a:p>
            <a:pPr marL="306000" lvl="0" indent="-306000" algn="just" rtl="0">
              <a:spcBef>
                <a:spcPts val="1100"/>
              </a:spcBef>
              <a:spcAft>
                <a:spcPts val="0"/>
              </a:spcAft>
              <a:buSzPts val="2300"/>
              <a:buChar char="◼"/>
            </a:pPr>
            <a:r>
              <a:rPr lang="en-US" sz="2500">
                <a:solidFill>
                  <a:srgbClr val="002060"/>
                </a:solidFill>
              </a:rPr>
              <a:t>BMI or Body Mass Index is one way of measuring whether a person's weight is healthy. It takes into account both their weight &amp; hight.</a:t>
            </a:r>
            <a:endParaRPr/>
          </a:p>
        </p:txBody>
      </p:sp>
      <p:pic>
        <p:nvPicPr>
          <p:cNvPr id="569" name="Google Shape;569;p58"/>
          <p:cNvPicPr preferRelativeResize="0"/>
          <p:nvPr/>
        </p:nvPicPr>
        <p:blipFill rotWithShape="1">
          <a:blip r:embed="rId3">
            <a:alphaModFix/>
          </a:blip>
          <a:srcRect/>
          <a:stretch/>
        </p:blipFill>
        <p:spPr>
          <a:xfrm>
            <a:off x="11199684" y="82193"/>
            <a:ext cx="760601" cy="380301"/>
          </a:xfrm>
          <a:prstGeom prst="rect">
            <a:avLst/>
          </a:prstGeom>
          <a:noFill/>
          <a:ln>
            <a:noFill/>
          </a:ln>
        </p:spPr>
      </p:pic>
      <p:pic>
        <p:nvPicPr>
          <p:cNvPr id="570" name="Google Shape;570;p58"/>
          <p:cNvPicPr preferRelativeResize="0"/>
          <p:nvPr/>
        </p:nvPicPr>
        <p:blipFill rotWithShape="1">
          <a:blip r:embed="rId4">
            <a:alphaModFix/>
          </a:blip>
          <a:srcRect/>
          <a:stretch/>
        </p:blipFill>
        <p:spPr>
          <a:xfrm>
            <a:off x="5435403" y="5369582"/>
            <a:ext cx="1324993" cy="1324993"/>
          </a:xfrm>
          <a:prstGeom prst="rect">
            <a:avLst/>
          </a:prstGeom>
          <a:noFill/>
          <a:ln>
            <a:noFill/>
          </a:ln>
        </p:spPr>
      </p:pic>
      <p:pic>
        <p:nvPicPr>
          <p:cNvPr id="571" name="Google Shape;571;p58"/>
          <p:cNvPicPr preferRelativeResize="0"/>
          <p:nvPr/>
        </p:nvPicPr>
        <p:blipFill rotWithShape="1">
          <a:blip r:embed="rId5">
            <a:alphaModFix/>
          </a:blip>
          <a:srcRect/>
          <a:stretch/>
        </p:blipFill>
        <p:spPr>
          <a:xfrm>
            <a:off x="806642" y="3860014"/>
            <a:ext cx="2010056" cy="704948"/>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59"/>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578" name="Google Shape;578;p59"/>
          <p:cNvSpPr txBox="1">
            <a:spLocks noGrp="1"/>
          </p:cNvSpPr>
          <p:nvPr>
            <p:ph type="body" idx="1"/>
          </p:nvPr>
        </p:nvSpPr>
        <p:spPr>
          <a:xfrm>
            <a:off x="581193" y="1715956"/>
            <a:ext cx="11029615" cy="1294544"/>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2300"/>
              <a:buNone/>
            </a:pPr>
            <a:r>
              <a:rPr lang="en-US" sz="2500">
                <a:solidFill>
                  <a:srgbClr val="002060"/>
                </a:solidFill>
              </a:rPr>
              <a:t>Use np_height_m and np_weight_kg to calculate the BMI of each player. Use the following equation: </a:t>
            </a:r>
            <a:endParaRPr/>
          </a:p>
        </p:txBody>
      </p:sp>
      <p:pic>
        <p:nvPicPr>
          <p:cNvPr id="579" name="Google Shape;579;p59"/>
          <p:cNvPicPr preferRelativeResize="0"/>
          <p:nvPr/>
        </p:nvPicPr>
        <p:blipFill rotWithShape="1">
          <a:blip r:embed="rId3">
            <a:alphaModFix/>
          </a:blip>
          <a:srcRect/>
          <a:stretch/>
        </p:blipFill>
        <p:spPr>
          <a:xfrm>
            <a:off x="11199684" y="82193"/>
            <a:ext cx="760601" cy="380301"/>
          </a:xfrm>
          <a:prstGeom prst="rect">
            <a:avLst/>
          </a:prstGeom>
          <a:noFill/>
          <a:ln>
            <a:noFill/>
          </a:ln>
        </p:spPr>
      </p:pic>
      <p:sp>
        <p:nvSpPr>
          <p:cNvPr id="580" name="Google Shape;580;p59"/>
          <p:cNvSpPr txBox="1"/>
          <p:nvPr/>
        </p:nvSpPr>
        <p:spPr>
          <a:xfrm>
            <a:off x="581192" y="3575991"/>
            <a:ext cx="11029615" cy="1294544"/>
          </a:xfrm>
          <a:prstGeom prst="rect">
            <a:avLst/>
          </a:prstGeom>
          <a:noFill/>
          <a:ln>
            <a:noFill/>
          </a:ln>
        </p:spPr>
        <p:txBody>
          <a:bodyPr spcFirstLastPara="1" wrap="square" lIns="91425" tIns="45700" rIns="91425" bIns="45700" anchor="ctr" anchorCtr="0">
            <a:normAutofit/>
          </a:bodyPr>
          <a:lstStyle/>
          <a:p>
            <a:pPr marL="0" marR="0" lvl="0" indent="0" algn="just" rtl="0">
              <a:lnSpc>
                <a:spcPct val="90000"/>
              </a:lnSpc>
              <a:spcBef>
                <a:spcPts val="0"/>
              </a:spcBef>
              <a:spcAft>
                <a:spcPts val="0"/>
              </a:spcAft>
              <a:buClr>
                <a:schemeClr val="accent2"/>
              </a:buClr>
              <a:buSzPts val="2127"/>
              <a:buFont typeface="Noto Sans Symbols"/>
              <a:buNone/>
            </a:pPr>
            <a:r>
              <a:rPr lang="en-US" sz="2312" b="0" i="0" u="none" strike="noStrike" cap="none">
                <a:solidFill>
                  <a:srgbClr val="002060"/>
                </a:solidFill>
                <a:latin typeface="Gill Sans"/>
                <a:ea typeface="Gill Sans"/>
                <a:cs typeface="Gill Sans"/>
                <a:sym typeface="Gill Sans"/>
              </a:rPr>
              <a:t>Save the resulting numpy array as bmi &amp; print out bmi.</a:t>
            </a:r>
            <a:endParaRPr/>
          </a:p>
          <a:p>
            <a:pPr marL="0" marR="0" lvl="0" indent="0" algn="just" rtl="0">
              <a:lnSpc>
                <a:spcPct val="90000"/>
              </a:lnSpc>
              <a:spcBef>
                <a:spcPts val="1062"/>
              </a:spcBef>
              <a:spcAft>
                <a:spcPts val="0"/>
              </a:spcAft>
              <a:buClr>
                <a:schemeClr val="accent2"/>
              </a:buClr>
              <a:buSzPts val="2127"/>
              <a:buFont typeface="Noto Sans Symbols"/>
              <a:buNone/>
            </a:pPr>
            <a:endParaRPr sz="2312" b="0" i="0" u="none" strike="noStrike" cap="none">
              <a:solidFill>
                <a:srgbClr val="002060"/>
              </a:solidFill>
              <a:latin typeface="Gill Sans"/>
              <a:ea typeface="Gill Sans"/>
              <a:cs typeface="Gill Sans"/>
              <a:sym typeface="Gill Sans"/>
            </a:endParaRPr>
          </a:p>
          <a:p>
            <a:pPr marL="0" marR="0" lvl="0" indent="0" algn="just" rtl="0">
              <a:lnSpc>
                <a:spcPct val="90000"/>
              </a:lnSpc>
              <a:spcBef>
                <a:spcPts val="914"/>
              </a:spcBef>
              <a:spcAft>
                <a:spcPts val="0"/>
              </a:spcAft>
              <a:buClr>
                <a:schemeClr val="accent2"/>
              </a:buClr>
              <a:buSzPts val="1446"/>
              <a:buFont typeface="Noto Sans Symbols"/>
              <a:buNone/>
            </a:pPr>
            <a:r>
              <a:rPr lang="en-US" sz="1572" b="0" i="0" u="none" strike="noStrike" cap="none">
                <a:solidFill>
                  <a:srgbClr val="002060"/>
                </a:solidFill>
                <a:latin typeface="Gill Sans"/>
                <a:ea typeface="Gill Sans"/>
                <a:cs typeface="Gill Sans"/>
                <a:sym typeface="Gill Sans"/>
              </a:rPr>
              <a:t>Note: The height should be squared as per the formula of BMI</a:t>
            </a:r>
            <a:endParaRPr sz="1572" b="0" i="0" u="none" strike="noStrike" cap="none">
              <a:solidFill>
                <a:srgbClr val="002060"/>
              </a:solidFill>
              <a:latin typeface="Gill Sans"/>
              <a:ea typeface="Gill Sans"/>
              <a:cs typeface="Gill Sans"/>
              <a:sym typeface="Gill Sans"/>
            </a:endParaRPr>
          </a:p>
        </p:txBody>
      </p:sp>
      <p:pic>
        <p:nvPicPr>
          <p:cNvPr id="581" name="Google Shape;581;p59"/>
          <p:cNvPicPr preferRelativeResize="0"/>
          <p:nvPr/>
        </p:nvPicPr>
        <p:blipFill rotWithShape="1">
          <a:blip r:embed="rId4">
            <a:alphaModFix/>
          </a:blip>
          <a:srcRect/>
          <a:stretch/>
        </p:blipFill>
        <p:spPr>
          <a:xfrm>
            <a:off x="498423" y="2871043"/>
            <a:ext cx="2010056" cy="704948"/>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a:p>
        </p:txBody>
      </p:sp>
      <p:sp>
        <p:nvSpPr>
          <p:cNvPr id="147" name="Google Shape;147;p6"/>
          <p:cNvSpPr txBox="1">
            <a:spLocks noGrp="1"/>
          </p:cNvSpPr>
          <p:nvPr>
            <p:ph type="body" idx="1"/>
          </p:nvPr>
        </p:nvSpPr>
        <p:spPr>
          <a:xfrm>
            <a:off x="581193" y="2030818"/>
            <a:ext cx="11029615" cy="2767213"/>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803"/>
              <a:buNone/>
            </a:pPr>
            <a:r>
              <a:rPr lang="en-US" sz="1960">
                <a:solidFill>
                  <a:srgbClr val="7F7F7F"/>
                </a:solidFill>
              </a:rPr>
              <a:t>#create variables var1 and  var2</a:t>
            </a:r>
            <a:endParaRPr/>
          </a:p>
          <a:p>
            <a:pPr marL="0" lvl="0" indent="0" algn="just" rtl="0">
              <a:lnSpc>
                <a:spcPct val="80000"/>
              </a:lnSpc>
              <a:spcBef>
                <a:spcPts val="992"/>
              </a:spcBef>
              <a:spcAft>
                <a:spcPts val="0"/>
              </a:spcAft>
              <a:buSzPts val="1803"/>
              <a:buNone/>
            </a:pPr>
            <a:r>
              <a:rPr lang="en-US" sz="1960">
                <a:solidFill>
                  <a:srgbClr val="FF0000"/>
                </a:solidFill>
              </a:rPr>
              <a:t>var1 =[1,2,3,4]</a:t>
            </a:r>
            <a:endParaRPr/>
          </a:p>
          <a:p>
            <a:pPr marL="0" lvl="0" indent="0" algn="just" rtl="0">
              <a:lnSpc>
                <a:spcPct val="80000"/>
              </a:lnSpc>
              <a:spcBef>
                <a:spcPts val="992"/>
              </a:spcBef>
              <a:spcAft>
                <a:spcPts val="0"/>
              </a:spcAft>
              <a:buSzPts val="1803"/>
              <a:buNone/>
            </a:pPr>
            <a:r>
              <a:rPr lang="en-US" sz="1960">
                <a:solidFill>
                  <a:srgbClr val="FF0000"/>
                </a:solidFill>
              </a:rPr>
              <a:t>var2=True</a:t>
            </a:r>
            <a:endParaRPr/>
          </a:p>
          <a:p>
            <a:pPr marL="0" lvl="0" indent="0" algn="just" rtl="0">
              <a:lnSpc>
                <a:spcPct val="80000"/>
              </a:lnSpc>
              <a:spcBef>
                <a:spcPts val="992"/>
              </a:spcBef>
              <a:spcAft>
                <a:spcPts val="0"/>
              </a:spcAft>
              <a:buSzPts val="1803"/>
              <a:buNone/>
            </a:pPr>
            <a:r>
              <a:rPr lang="en-US" sz="1960">
                <a:solidFill>
                  <a:srgbClr val="7F7F7F"/>
                </a:solidFill>
              </a:rPr>
              <a:t>#Print type of var1</a:t>
            </a:r>
            <a:endParaRPr/>
          </a:p>
          <a:p>
            <a:pPr marL="0" lvl="0" indent="0" algn="just" rtl="0">
              <a:lnSpc>
                <a:spcPct val="80000"/>
              </a:lnSpc>
              <a:spcBef>
                <a:spcPts val="992"/>
              </a:spcBef>
              <a:spcAft>
                <a:spcPts val="0"/>
              </a:spcAft>
              <a:buSzPts val="1803"/>
              <a:buNone/>
            </a:pPr>
            <a:r>
              <a:rPr lang="en-US" sz="1960">
                <a:solidFill>
                  <a:srgbClr val="FF0000"/>
                </a:solidFill>
              </a:rPr>
              <a:t>print(type(var1))</a:t>
            </a:r>
            <a:endParaRPr/>
          </a:p>
          <a:p>
            <a:pPr marL="0" lvl="0" indent="0" algn="just" rtl="0">
              <a:lnSpc>
                <a:spcPct val="80000"/>
              </a:lnSpc>
              <a:spcBef>
                <a:spcPts val="992"/>
              </a:spcBef>
              <a:spcAft>
                <a:spcPts val="0"/>
              </a:spcAft>
              <a:buSzPts val="1803"/>
              <a:buNone/>
            </a:pPr>
            <a:r>
              <a:rPr lang="en-US" sz="1960">
                <a:solidFill>
                  <a:srgbClr val="7F7F7F"/>
                </a:solidFill>
              </a:rPr>
              <a:t>#print type of var 2</a:t>
            </a:r>
            <a:endParaRPr/>
          </a:p>
          <a:p>
            <a:pPr marL="0" lvl="0" indent="0" algn="just" rtl="0">
              <a:lnSpc>
                <a:spcPct val="80000"/>
              </a:lnSpc>
              <a:spcBef>
                <a:spcPts val="992"/>
              </a:spcBef>
              <a:spcAft>
                <a:spcPts val="0"/>
              </a:spcAft>
              <a:buSzPts val="1803"/>
              <a:buNone/>
            </a:pPr>
            <a:r>
              <a:rPr lang="en-US" sz="1960">
                <a:solidFill>
                  <a:srgbClr val="FF0000"/>
                </a:solidFill>
              </a:rPr>
              <a:t>print(type(var2)) </a:t>
            </a:r>
            <a:endParaRPr/>
          </a:p>
        </p:txBody>
      </p:sp>
      <p:pic>
        <p:nvPicPr>
          <p:cNvPr id="148" name="Google Shape;148;p6"/>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60"/>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588" name="Google Shape;588;p60"/>
          <p:cNvSpPr txBox="1">
            <a:spLocks noGrp="1"/>
          </p:cNvSpPr>
          <p:nvPr>
            <p:ph type="body" idx="1"/>
          </p:nvPr>
        </p:nvSpPr>
        <p:spPr>
          <a:xfrm>
            <a:off x="581192" y="1880186"/>
            <a:ext cx="11131347" cy="2630170"/>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2127"/>
              <a:buNone/>
            </a:pPr>
            <a:r>
              <a:rPr lang="en-US" sz="2312">
                <a:solidFill>
                  <a:srgbClr val="7F7F7F"/>
                </a:solidFill>
              </a:rPr>
              <a:t>#import numpy  as np</a:t>
            </a:r>
            <a:endParaRPr/>
          </a:p>
          <a:p>
            <a:pPr marL="0" lvl="0" indent="0" algn="just" rtl="0">
              <a:lnSpc>
                <a:spcPct val="80000"/>
              </a:lnSpc>
              <a:spcBef>
                <a:spcPts val="1062"/>
              </a:spcBef>
              <a:spcAft>
                <a:spcPts val="0"/>
              </a:spcAft>
              <a:buSzPts val="2127"/>
              <a:buNone/>
            </a:pPr>
            <a:r>
              <a:rPr lang="en-US" sz="2312">
                <a:solidFill>
                  <a:srgbClr val="FF0000"/>
                </a:solidFill>
              </a:rPr>
              <a:t>import numpy as np </a:t>
            </a:r>
            <a:endParaRPr/>
          </a:p>
          <a:p>
            <a:pPr marL="0" lvl="0" indent="0" algn="just" rtl="0">
              <a:lnSpc>
                <a:spcPct val="80000"/>
              </a:lnSpc>
              <a:spcBef>
                <a:spcPts val="1062"/>
              </a:spcBef>
              <a:spcAft>
                <a:spcPts val="0"/>
              </a:spcAft>
              <a:buSzPts val="2127"/>
              <a:buNone/>
            </a:pPr>
            <a:r>
              <a:rPr lang="en-US" sz="2312">
                <a:solidFill>
                  <a:srgbClr val="7F7F7F"/>
                </a:solidFill>
              </a:rPr>
              <a:t>#Calculate the BMI as bmi</a:t>
            </a:r>
            <a:endParaRPr sz="2312">
              <a:solidFill>
                <a:srgbClr val="7F7F7F"/>
              </a:solidFill>
            </a:endParaRPr>
          </a:p>
          <a:p>
            <a:pPr marL="0" lvl="0" indent="0" algn="just" rtl="0">
              <a:lnSpc>
                <a:spcPct val="80000"/>
              </a:lnSpc>
              <a:spcBef>
                <a:spcPts val="1062"/>
              </a:spcBef>
              <a:spcAft>
                <a:spcPts val="0"/>
              </a:spcAft>
              <a:buSzPts val="2127"/>
              <a:buNone/>
            </a:pPr>
            <a:r>
              <a:rPr lang="en-US" sz="2312">
                <a:solidFill>
                  <a:srgbClr val="FF0000"/>
                </a:solidFill>
              </a:rPr>
              <a:t>bmi=np_weight_kg / np_height_m ** 2</a:t>
            </a:r>
            <a:endParaRPr/>
          </a:p>
          <a:p>
            <a:pPr marL="0" lvl="0" indent="0" algn="just" rtl="0">
              <a:lnSpc>
                <a:spcPct val="80000"/>
              </a:lnSpc>
              <a:spcBef>
                <a:spcPts val="1062"/>
              </a:spcBef>
              <a:spcAft>
                <a:spcPts val="0"/>
              </a:spcAft>
              <a:buSzPts val="2127"/>
              <a:buNone/>
            </a:pPr>
            <a:r>
              <a:rPr lang="en-US" sz="2312">
                <a:solidFill>
                  <a:srgbClr val="7F7F7F"/>
                </a:solidFill>
              </a:rPr>
              <a:t>#print out bmi</a:t>
            </a:r>
            <a:endParaRPr sz="2312">
              <a:solidFill>
                <a:srgbClr val="7F7F7F"/>
              </a:solidFill>
            </a:endParaRPr>
          </a:p>
          <a:p>
            <a:pPr marL="0" lvl="0" indent="0" algn="just" rtl="0">
              <a:lnSpc>
                <a:spcPct val="80000"/>
              </a:lnSpc>
              <a:spcBef>
                <a:spcPts val="1062"/>
              </a:spcBef>
              <a:spcAft>
                <a:spcPts val="0"/>
              </a:spcAft>
              <a:buSzPts val="2127"/>
              <a:buNone/>
            </a:pPr>
            <a:r>
              <a:rPr lang="en-US" sz="2312">
                <a:solidFill>
                  <a:srgbClr val="FF0000"/>
                </a:solidFill>
              </a:rPr>
              <a:t>print (bmi)</a:t>
            </a:r>
            <a:endParaRPr sz="2312">
              <a:solidFill>
                <a:srgbClr val="FF0000"/>
              </a:solidFill>
            </a:endParaRPr>
          </a:p>
        </p:txBody>
      </p:sp>
      <p:pic>
        <p:nvPicPr>
          <p:cNvPr id="589" name="Google Shape;589;p60"/>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61"/>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NUMPY: BOOLEAN INDEXING </a:t>
            </a:r>
            <a:endParaRPr sz="4000"/>
          </a:p>
        </p:txBody>
      </p:sp>
      <p:sp>
        <p:nvSpPr>
          <p:cNvPr id="596" name="Google Shape;596;p61"/>
          <p:cNvSpPr txBox="1">
            <a:spLocks noGrp="1"/>
          </p:cNvSpPr>
          <p:nvPr>
            <p:ph type="body" idx="1"/>
          </p:nvPr>
        </p:nvSpPr>
        <p:spPr>
          <a:xfrm>
            <a:off x="581193" y="2003458"/>
            <a:ext cx="11182717" cy="1972641"/>
          </a:xfrm>
          <a:prstGeom prst="rect">
            <a:avLst/>
          </a:prstGeom>
          <a:noFill/>
          <a:ln>
            <a:noFill/>
          </a:ln>
        </p:spPr>
        <p:txBody>
          <a:bodyPr spcFirstLastPara="1" wrap="square" lIns="91425" tIns="45700" rIns="91425" bIns="45700" anchor="ctr" anchorCtr="0">
            <a:normAutofit/>
          </a:bodyPr>
          <a:lstStyle/>
          <a:p>
            <a:pPr marL="306000" lvl="0" indent="-306000" algn="just" rtl="0">
              <a:lnSpc>
                <a:spcPct val="80000"/>
              </a:lnSpc>
              <a:spcBef>
                <a:spcPts val="0"/>
              </a:spcBef>
              <a:spcAft>
                <a:spcPts val="0"/>
              </a:spcAft>
              <a:buSzPts val="1782"/>
              <a:buChar char="◼"/>
            </a:pPr>
            <a:r>
              <a:rPr lang="en-US" sz="1937">
                <a:solidFill>
                  <a:srgbClr val="002060"/>
                </a:solidFill>
              </a:rPr>
              <a:t>A boolean array is a NumPy array with boolean values such as </a:t>
            </a:r>
            <a:r>
              <a:rPr lang="en-US" sz="1860">
                <a:solidFill>
                  <a:srgbClr val="000000"/>
                </a:solidFill>
                <a:latin typeface="Courier New"/>
                <a:ea typeface="Courier New"/>
                <a:cs typeface="Courier New"/>
                <a:sym typeface="Courier New"/>
              </a:rPr>
              <a:t>[False True True False False]</a:t>
            </a:r>
            <a:r>
              <a:rPr lang="en-US" sz="1550">
                <a:solidFill>
                  <a:schemeClr val="dk1"/>
                </a:solidFill>
              </a:rPr>
              <a:t> </a:t>
            </a:r>
            <a:endParaRPr sz="1937">
              <a:solidFill>
                <a:srgbClr val="002060"/>
              </a:solidFill>
            </a:endParaRPr>
          </a:p>
          <a:p>
            <a:pPr marL="306000" lvl="0" indent="-192840" algn="just" rtl="0">
              <a:lnSpc>
                <a:spcPct val="80000"/>
              </a:lnSpc>
              <a:spcBef>
                <a:spcPts val="987"/>
              </a:spcBef>
              <a:spcAft>
                <a:spcPts val="0"/>
              </a:spcAft>
              <a:buSzPts val="1782"/>
              <a:buNone/>
            </a:pPr>
            <a:endParaRPr sz="1937">
              <a:solidFill>
                <a:srgbClr val="002060"/>
              </a:solidFill>
            </a:endParaRPr>
          </a:p>
          <a:p>
            <a:pPr marL="306000" lvl="0" indent="-306000" algn="just" rtl="0">
              <a:lnSpc>
                <a:spcPct val="80000"/>
              </a:lnSpc>
              <a:spcBef>
                <a:spcPts val="987"/>
              </a:spcBef>
              <a:spcAft>
                <a:spcPts val="0"/>
              </a:spcAft>
              <a:buSzPts val="1782"/>
              <a:buChar char="◼"/>
            </a:pPr>
            <a:r>
              <a:rPr lang="en-US" sz="1937">
                <a:solidFill>
                  <a:srgbClr val="002060"/>
                </a:solidFill>
              </a:rPr>
              <a:t>Such an array can be obtained by applying a logical operator to another NumPy array.</a:t>
            </a:r>
            <a:endParaRPr/>
          </a:p>
          <a:p>
            <a:pPr marL="306000" lvl="0" indent="-192840" algn="just" rtl="0">
              <a:lnSpc>
                <a:spcPct val="80000"/>
              </a:lnSpc>
              <a:spcBef>
                <a:spcPts val="987"/>
              </a:spcBef>
              <a:spcAft>
                <a:spcPts val="0"/>
              </a:spcAft>
              <a:buSzPts val="1782"/>
              <a:buNone/>
            </a:pPr>
            <a:endParaRPr sz="1937">
              <a:solidFill>
                <a:srgbClr val="002060"/>
              </a:solidFill>
            </a:endParaRPr>
          </a:p>
          <a:p>
            <a:pPr marL="306000" lvl="0" indent="-306000" algn="just" rtl="0">
              <a:lnSpc>
                <a:spcPct val="80000"/>
              </a:lnSpc>
              <a:spcBef>
                <a:spcPts val="987"/>
              </a:spcBef>
              <a:spcAft>
                <a:spcPts val="0"/>
              </a:spcAft>
              <a:buSzPts val="1782"/>
              <a:buChar char="◼"/>
            </a:pPr>
            <a:r>
              <a:rPr lang="en-US" sz="1937">
                <a:solidFill>
                  <a:srgbClr val="002060"/>
                </a:solidFill>
              </a:rPr>
              <a:t>NumPy will automatically create a boolean array when comparisons are made.</a:t>
            </a:r>
            <a:endParaRPr sz="1937">
              <a:solidFill>
                <a:srgbClr val="002060"/>
              </a:solidFill>
            </a:endParaRPr>
          </a:p>
        </p:txBody>
      </p:sp>
      <p:pic>
        <p:nvPicPr>
          <p:cNvPr id="597" name="Google Shape;597;p61"/>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62"/>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NUMPY: BOOLEAN INDEXING - EXAMPLE </a:t>
            </a:r>
            <a:endParaRPr sz="4000"/>
          </a:p>
        </p:txBody>
      </p:sp>
      <p:sp>
        <p:nvSpPr>
          <p:cNvPr id="604" name="Google Shape;604;p62"/>
          <p:cNvSpPr txBox="1">
            <a:spLocks noGrp="1"/>
          </p:cNvSpPr>
          <p:nvPr>
            <p:ph type="body" idx="1"/>
          </p:nvPr>
        </p:nvSpPr>
        <p:spPr>
          <a:xfrm>
            <a:off x="581193" y="1715956"/>
            <a:ext cx="11029615" cy="5142044"/>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265"/>
              <a:buNone/>
            </a:pPr>
            <a:r>
              <a:rPr lang="en-US" sz="1375" u="sng">
                <a:solidFill>
                  <a:srgbClr val="002060"/>
                </a:solidFill>
              </a:rPr>
              <a:t>Using logical operators on a list to check which values in a list are greater than 5</a:t>
            </a:r>
            <a:endParaRPr/>
          </a:p>
          <a:p>
            <a:pPr marL="0" lvl="0" indent="0" algn="just" rtl="0">
              <a:lnSpc>
                <a:spcPct val="80000"/>
              </a:lnSpc>
              <a:spcBef>
                <a:spcPts val="875"/>
              </a:spcBef>
              <a:spcAft>
                <a:spcPts val="0"/>
              </a:spcAft>
              <a:buSzPts val="1265"/>
              <a:buNone/>
            </a:pPr>
            <a:endParaRPr sz="1375" u="sng">
              <a:solidFill>
                <a:srgbClr val="002060"/>
              </a:solidFill>
            </a:endParaRPr>
          </a:p>
          <a:p>
            <a:pPr marL="0" lvl="0" indent="0" algn="just" rtl="0">
              <a:lnSpc>
                <a:spcPct val="80000"/>
              </a:lnSpc>
              <a:spcBef>
                <a:spcPts val="875"/>
              </a:spcBef>
              <a:spcAft>
                <a:spcPts val="0"/>
              </a:spcAft>
              <a:buSzPts val="1265"/>
              <a:buNone/>
            </a:pPr>
            <a:r>
              <a:rPr lang="en-US" sz="1375">
                <a:solidFill>
                  <a:srgbClr val="7F7F7F"/>
                </a:solidFill>
              </a:rPr>
              <a:t>#create a list &amp; import NumPy</a:t>
            </a:r>
            <a:endParaRPr sz="1375">
              <a:solidFill>
                <a:srgbClr val="7F7F7F"/>
              </a:solidFill>
            </a:endParaRPr>
          </a:p>
          <a:p>
            <a:pPr marL="0" lvl="0" indent="0" algn="just" rtl="0">
              <a:lnSpc>
                <a:spcPct val="80000"/>
              </a:lnSpc>
              <a:spcBef>
                <a:spcPts val="875"/>
              </a:spcBef>
              <a:spcAft>
                <a:spcPts val="0"/>
              </a:spcAft>
              <a:buSzPts val="1265"/>
              <a:buNone/>
            </a:pPr>
            <a:r>
              <a:rPr lang="en-US" sz="1375">
                <a:solidFill>
                  <a:srgbClr val="002060"/>
                </a:solidFill>
              </a:rPr>
              <a:t>x = [4 , 9 , 6, 3, 1]</a:t>
            </a:r>
            <a:endParaRPr/>
          </a:p>
          <a:p>
            <a:pPr marL="0" lvl="0" indent="0" algn="just" rtl="0">
              <a:lnSpc>
                <a:spcPct val="80000"/>
              </a:lnSpc>
              <a:spcBef>
                <a:spcPts val="875"/>
              </a:spcBef>
              <a:spcAft>
                <a:spcPts val="0"/>
              </a:spcAft>
              <a:buSzPts val="1265"/>
              <a:buNone/>
            </a:pPr>
            <a:r>
              <a:rPr lang="en-US" sz="1375">
                <a:solidFill>
                  <a:srgbClr val="002060"/>
                </a:solidFill>
              </a:rPr>
              <a:t>import numpy as np</a:t>
            </a:r>
            <a:endParaRPr/>
          </a:p>
          <a:p>
            <a:pPr marL="0" lvl="0" indent="0" algn="just" rtl="0">
              <a:lnSpc>
                <a:spcPct val="80000"/>
              </a:lnSpc>
              <a:spcBef>
                <a:spcPts val="875"/>
              </a:spcBef>
              <a:spcAft>
                <a:spcPts val="0"/>
              </a:spcAft>
              <a:buSzPts val="1265"/>
              <a:buNone/>
            </a:pPr>
            <a:r>
              <a:rPr lang="en-US" sz="1375">
                <a:solidFill>
                  <a:srgbClr val="7F7F7F"/>
                </a:solidFill>
              </a:rPr>
              <a:t>#create a NumPy array</a:t>
            </a:r>
            <a:endParaRPr sz="1375">
              <a:solidFill>
                <a:srgbClr val="FF0000"/>
              </a:solidFill>
            </a:endParaRPr>
          </a:p>
          <a:p>
            <a:pPr marL="0" lvl="0" indent="0" algn="just" rtl="0">
              <a:lnSpc>
                <a:spcPct val="80000"/>
              </a:lnSpc>
              <a:spcBef>
                <a:spcPts val="875"/>
              </a:spcBef>
              <a:spcAft>
                <a:spcPts val="0"/>
              </a:spcAft>
              <a:buSzPts val="1265"/>
              <a:buNone/>
            </a:pPr>
            <a:r>
              <a:rPr lang="en-US" sz="1375">
                <a:solidFill>
                  <a:srgbClr val="002060"/>
                </a:solidFill>
              </a:rPr>
              <a:t>y = np.array(x)</a:t>
            </a:r>
            <a:endParaRPr/>
          </a:p>
          <a:p>
            <a:pPr marL="0" lvl="0" indent="0" algn="just" rtl="0">
              <a:lnSpc>
                <a:spcPct val="80000"/>
              </a:lnSpc>
              <a:spcBef>
                <a:spcPts val="875"/>
              </a:spcBef>
              <a:spcAft>
                <a:spcPts val="0"/>
              </a:spcAft>
              <a:buSzPts val="1265"/>
              <a:buNone/>
            </a:pPr>
            <a:r>
              <a:rPr lang="en-US" sz="1375">
                <a:solidFill>
                  <a:srgbClr val="7F7F7F"/>
                </a:solidFill>
              </a:rPr>
              <a:t>#using logical operator to create a Boolean array</a:t>
            </a:r>
            <a:endParaRPr sz="1375">
              <a:solidFill>
                <a:srgbClr val="FF0000"/>
              </a:solidFill>
            </a:endParaRPr>
          </a:p>
          <a:p>
            <a:pPr marL="0" lvl="0" indent="0" algn="just" rtl="0">
              <a:lnSpc>
                <a:spcPct val="80000"/>
              </a:lnSpc>
              <a:spcBef>
                <a:spcPts val="875"/>
              </a:spcBef>
              <a:spcAft>
                <a:spcPts val="0"/>
              </a:spcAft>
              <a:buSzPts val="1265"/>
              <a:buNone/>
            </a:pPr>
            <a:r>
              <a:rPr lang="en-US" sz="1375">
                <a:solidFill>
                  <a:srgbClr val="002060"/>
                </a:solidFill>
              </a:rPr>
              <a:t>high = y &gt; 5</a:t>
            </a:r>
            <a:endParaRPr/>
          </a:p>
          <a:p>
            <a:pPr marL="0" lvl="0" indent="0" algn="just" rtl="0">
              <a:lnSpc>
                <a:spcPct val="80000"/>
              </a:lnSpc>
              <a:spcBef>
                <a:spcPts val="875"/>
              </a:spcBef>
              <a:spcAft>
                <a:spcPts val="0"/>
              </a:spcAft>
              <a:buSzPts val="1265"/>
              <a:buNone/>
            </a:pPr>
            <a:r>
              <a:rPr lang="en-US" sz="1375">
                <a:solidFill>
                  <a:srgbClr val="7F7F7F"/>
                </a:solidFill>
              </a:rPr>
              <a:t>#print high </a:t>
            </a:r>
            <a:endParaRPr/>
          </a:p>
          <a:p>
            <a:pPr marL="0" lvl="0" indent="0" algn="just" rtl="0">
              <a:lnSpc>
                <a:spcPct val="80000"/>
              </a:lnSpc>
              <a:spcBef>
                <a:spcPts val="875"/>
              </a:spcBef>
              <a:spcAft>
                <a:spcPts val="0"/>
              </a:spcAft>
              <a:buSzPts val="1265"/>
              <a:buNone/>
            </a:pPr>
            <a:r>
              <a:rPr lang="en-US" sz="1375">
                <a:solidFill>
                  <a:srgbClr val="002060"/>
                </a:solidFill>
              </a:rPr>
              <a:t>Print(high)</a:t>
            </a:r>
            <a:endParaRPr/>
          </a:p>
          <a:p>
            <a:pPr marL="0" lvl="0" indent="0" algn="just" rtl="0">
              <a:lnSpc>
                <a:spcPct val="80000"/>
              </a:lnSpc>
              <a:spcBef>
                <a:spcPts val="908"/>
              </a:spcBef>
              <a:spcAft>
                <a:spcPts val="0"/>
              </a:spcAft>
              <a:buSzPts val="1417"/>
              <a:buNone/>
            </a:pPr>
            <a:r>
              <a:rPr lang="en-US" sz="1540">
                <a:solidFill>
                  <a:srgbClr val="7F7F7F"/>
                </a:solidFill>
              </a:rPr>
              <a:t>Out:</a:t>
            </a:r>
            <a:endParaRPr/>
          </a:p>
          <a:p>
            <a:pPr marL="0" lvl="0" indent="0" algn="just" rtl="0">
              <a:lnSpc>
                <a:spcPct val="80000"/>
              </a:lnSpc>
              <a:spcBef>
                <a:spcPts val="875"/>
              </a:spcBef>
              <a:spcAft>
                <a:spcPts val="0"/>
              </a:spcAft>
              <a:buSzPts val="1265"/>
              <a:buNone/>
            </a:pPr>
            <a:r>
              <a:rPr lang="en-US" sz="1375">
                <a:solidFill>
                  <a:srgbClr val="C00000"/>
                </a:solidFill>
              </a:rPr>
              <a:t>[False True True False False] </a:t>
            </a:r>
            <a:endParaRPr sz="1375">
              <a:solidFill>
                <a:srgbClr val="C00000"/>
              </a:solidFill>
            </a:endParaRPr>
          </a:p>
          <a:p>
            <a:pPr marL="0" lvl="0" indent="0" algn="just" rtl="0">
              <a:lnSpc>
                <a:spcPct val="80000"/>
              </a:lnSpc>
              <a:spcBef>
                <a:spcPts val="875"/>
              </a:spcBef>
              <a:spcAft>
                <a:spcPts val="0"/>
              </a:spcAft>
              <a:buSzPts val="1265"/>
              <a:buNone/>
            </a:pPr>
            <a:r>
              <a:rPr lang="en-US" sz="1375">
                <a:solidFill>
                  <a:srgbClr val="7F7F7F"/>
                </a:solidFill>
              </a:rPr>
              <a:t>#returning values which are greater the 5</a:t>
            </a:r>
            <a:endParaRPr sz="1375">
              <a:solidFill>
                <a:srgbClr val="FF0000"/>
              </a:solidFill>
            </a:endParaRPr>
          </a:p>
          <a:p>
            <a:pPr marL="0" lvl="0" indent="0" algn="just" rtl="0">
              <a:lnSpc>
                <a:spcPct val="80000"/>
              </a:lnSpc>
              <a:spcBef>
                <a:spcPts val="875"/>
              </a:spcBef>
              <a:spcAft>
                <a:spcPts val="0"/>
              </a:spcAft>
              <a:buSzPts val="1265"/>
              <a:buNone/>
            </a:pPr>
            <a:r>
              <a:rPr lang="en-US" sz="1375">
                <a:solidFill>
                  <a:srgbClr val="002060"/>
                </a:solidFill>
              </a:rPr>
              <a:t>print(y[high])</a:t>
            </a:r>
            <a:endParaRPr sz="1375">
              <a:solidFill>
                <a:srgbClr val="002060"/>
              </a:solidFill>
            </a:endParaRPr>
          </a:p>
          <a:p>
            <a:pPr marL="0" lvl="0" indent="0" algn="just" rtl="0">
              <a:lnSpc>
                <a:spcPct val="80000"/>
              </a:lnSpc>
              <a:spcBef>
                <a:spcPts val="875"/>
              </a:spcBef>
              <a:spcAft>
                <a:spcPts val="0"/>
              </a:spcAft>
              <a:buSzPts val="1265"/>
              <a:buNone/>
            </a:pPr>
            <a:r>
              <a:rPr lang="en-US" sz="1375">
                <a:solidFill>
                  <a:srgbClr val="7F7F7F"/>
                </a:solidFill>
              </a:rPr>
              <a:t>Out:</a:t>
            </a:r>
            <a:endParaRPr/>
          </a:p>
          <a:p>
            <a:pPr marL="0" lvl="0" indent="0" algn="just" rtl="0">
              <a:lnSpc>
                <a:spcPct val="80000"/>
              </a:lnSpc>
              <a:spcBef>
                <a:spcPts val="875"/>
              </a:spcBef>
              <a:spcAft>
                <a:spcPts val="0"/>
              </a:spcAft>
              <a:buSzPts val="1265"/>
              <a:buNone/>
            </a:pPr>
            <a:r>
              <a:rPr lang="en-US" sz="1375">
                <a:solidFill>
                  <a:srgbClr val="C00000"/>
                </a:solidFill>
              </a:rPr>
              <a:t>[9,6]</a:t>
            </a:r>
            <a:endParaRPr sz="1375">
              <a:solidFill>
                <a:srgbClr val="C00000"/>
              </a:solidFill>
            </a:endParaRPr>
          </a:p>
        </p:txBody>
      </p:sp>
      <p:pic>
        <p:nvPicPr>
          <p:cNvPr id="605" name="Google Shape;605;p62"/>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3"/>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612" name="Google Shape;612;p63"/>
          <p:cNvSpPr txBox="1">
            <a:spLocks noGrp="1"/>
          </p:cNvSpPr>
          <p:nvPr>
            <p:ph type="body" idx="1"/>
          </p:nvPr>
        </p:nvSpPr>
        <p:spPr>
          <a:xfrm>
            <a:off x="581193" y="1818695"/>
            <a:ext cx="11029615" cy="1623145"/>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782"/>
              <a:buNone/>
            </a:pPr>
            <a:r>
              <a:rPr lang="en-US" sz="1937">
                <a:solidFill>
                  <a:srgbClr val="002060"/>
                </a:solidFill>
              </a:rPr>
              <a:t>Use the BMI calculation to create a boolean numpy array: the element of the array should be True if the corresponding baseball player's BMI is below 21. You can use the &lt; operator for this. Name the array ‘np_light.’</a:t>
            </a:r>
            <a:endParaRPr sz="1937">
              <a:solidFill>
                <a:srgbClr val="002060"/>
              </a:solidFill>
            </a:endParaRPr>
          </a:p>
          <a:p>
            <a:pPr marL="0" lvl="0" indent="0" algn="just" rtl="0">
              <a:lnSpc>
                <a:spcPct val="80000"/>
              </a:lnSpc>
              <a:spcBef>
                <a:spcPts val="987"/>
              </a:spcBef>
              <a:spcAft>
                <a:spcPts val="0"/>
              </a:spcAft>
              <a:buSzPts val="1782"/>
              <a:buNone/>
            </a:pP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002060"/>
                </a:solidFill>
              </a:rPr>
              <a:t>Print the array light.</a:t>
            </a:r>
            <a:endParaRPr/>
          </a:p>
        </p:txBody>
      </p:sp>
      <p:pic>
        <p:nvPicPr>
          <p:cNvPr id="613" name="Google Shape;613;p63"/>
          <p:cNvPicPr preferRelativeResize="0"/>
          <p:nvPr/>
        </p:nvPicPr>
        <p:blipFill rotWithShape="1">
          <a:blip r:embed="rId3">
            <a:alphaModFix/>
          </a:blip>
          <a:srcRect/>
          <a:stretch/>
        </p:blipFill>
        <p:spPr>
          <a:xfrm>
            <a:off x="11199684" y="82193"/>
            <a:ext cx="760601" cy="380301"/>
          </a:xfrm>
          <a:prstGeom prst="rect">
            <a:avLst/>
          </a:prstGeom>
          <a:noFill/>
          <a:ln>
            <a:noFill/>
          </a:ln>
        </p:spPr>
      </p:pic>
      <p:pic>
        <p:nvPicPr>
          <p:cNvPr id="614" name="Google Shape;614;p63"/>
          <p:cNvPicPr preferRelativeResize="0"/>
          <p:nvPr/>
        </p:nvPicPr>
        <p:blipFill rotWithShape="1">
          <a:blip r:embed="rId4">
            <a:alphaModFix/>
          </a:blip>
          <a:srcRect/>
          <a:stretch/>
        </p:blipFill>
        <p:spPr>
          <a:xfrm>
            <a:off x="581192" y="3544579"/>
            <a:ext cx="4477375" cy="1609950"/>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64"/>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621" name="Google Shape;621;p64"/>
          <p:cNvSpPr txBox="1">
            <a:spLocks noGrp="1"/>
          </p:cNvSpPr>
          <p:nvPr>
            <p:ph type="body" idx="1"/>
          </p:nvPr>
        </p:nvSpPr>
        <p:spPr>
          <a:xfrm>
            <a:off x="509272" y="1947957"/>
            <a:ext cx="11029615" cy="3497347"/>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610"/>
              <a:buNone/>
            </a:pPr>
            <a:r>
              <a:rPr lang="en-US" sz="1750">
                <a:solidFill>
                  <a:srgbClr val="7F7F7F"/>
                </a:solidFill>
              </a:rPr>
              <a:t>#import numpy  as np</a:t>
            </a:r>
            <a:endParaRPr/>
          </a:p>
          <a:p>
            <a:pPr marL="0" lvl="0" indent="0" algn="just" rtl="0">
              <a:lnSpc>
                <a:spcPct val="80000"/>
              </a:lnSpc>
              <a:spcBef>
                <a:spcPts val="950"/>
              </a:spcBef>
              <a:spcAft>
                <a:spcPts val="0"/>
              </a:spcAft>
              <a:buSzPts val="1610"/>
              <a:buNone/>
            </a:pPr>
            <a:r>
              <a:rPr lang="en-US" sz="1750">
                <a:solidFill>
                  <a:srgbClr val="FF0000"/>
                </a:solidFill>
              </a:rPr>
              <a:t>import numpy as np </a:t>
            </a:r>
            <a:endParaRPr/>
          </a:p>
          <a:p>
            <a:pPr marL="0" lvl="0" indent="0" algn="just" rtl="0">
              <a:lnSpc>
                <a:spcPct val="80000"/>
              </a:lnSpc>
              <a:spcBef>
                <a:spcPts val="950"/>
              </a:spcBef>
              <a:spcAft>
                <a:spcPts val="0"/>
              </a:spcAft>
              <a:buSzPts val="1610"/>
              <a:buNone/>
            </a:pPr>
            <a:r>
              <a:rPr lang="en-US" sz="1750">
                <a:solidFill>
                  <a:srgbClr val="7F7F7F"/>
                </a:solidFill>
              </a:rPr>
              <a:t>#Calculate the BMI as bmi</a:t>
            </a:r>
            <a:endParaRPr sz="1750">
              <a:solidFill>
                <a:srgbClr val="7F7F7F"/>
              </a:solidFill>
            </a:endParaRPr>
          </a:p>
          <a:p>
            <a:pPr marL="0" lvl="0" indent="0" algn="just" rtl="0">
              <a:lnSpc>
                <a:spcPct val="80000"/>
              </a:lnSpc>
              <a:spcBef>
                <a:spcPts val="950"/>
              </a:spcBef>
              <a:spcAft>
                <a:spcPts val="0"/>
              </a:spcAft>
              <a:buSzPts val="1610"/>
              <a:buNone/>
            </a:pPr>
            <a:r>
              <a:rPr lang="en-US" sz="1750">
                <a:solidFill>
                  <a:srgbClr val="FF0000"/>
                </a:solidFill>
              </a:rPr>
              <a:t>bmi=np_weight_kg / np_height_m ** 2</a:t>
            </a:r>
            <a:endParaRPr/>
          </a:p>
          <a:p>
            <a:pPr marL="0" lvl="0" indent="0" algn="just" rtl="0">
              <a:lnSpc>
                <a:spcPct val="80000"/>
              </a:lnSpc>
              <a:spcBef>
                <a:spcPts val="950"/>
              </a:spcBef>
              <a:spcAft>
                <a:spcPts val="0"/>
              </a:spcAft>
              <a:buSzPts val="1610"/>
              <a:buNone/>
            </a:pPr>
            <a:r>
              <a:rPr lang="en-US" sz="1750">
                <a:solidFill>
                  <a:srgbClr val="7F7F7F"/>
                </a:solidFill>
              </a:rPr>
              <a:t>#print out bmi</a:t>
            </a:r>
            <a:endParaRPr sz="1750">
              <a:solidFill>
                <a:srgbClr val="7F7F7F"/>
              </a:solidFill>
            </a:endParaRPr>
          </a:p>
          <a:p>
            <a:pPr marL="0" lvl="0" indent="0" algn="just" rtl="0">
              <a:lnSpc>
                <a:spcPct val="80000"/>
              </a:lnSpc>
              <a:spcBef>
                <a:spcPts val="950"/>
              </a:spcBef>
              <a:spcAft>
                <a:spcPts val="0"/>
              </a:spcAft>
              <a:buSzPts val="1610"/>
              <a:buNone/>
            </a:pPr>
            <a:r>
              <a:rPr lang="en-US" sz="1750">
                <a:solidFill>
                  <a:srgbClr val="FF0000"/>
                </a:solidFill>
              </a:rPr>
              <a:t>print (bmi)</a:t>
            </a:r>
            <a:endParaRPr/>
          </a:p>
          <a:p>
            <a:pPr marL="0" lvl="0" indent="0" algn="just" rtl="0">
              <a:lnSpc>
                <a:spcPct val="80000"/>
              </a:lnSpc>
              <a:spcBef>
                <a:spcPts val="950"/>
              </a:spcBef>
              <a:spcAft>
                <a:spcPts val="0"/>
              </a:spcAft>
              <a:buSzPts val="1610"/>
              <a:buNone/>
            </a:pPr>
            <a:r>
              <a:rPr lang="en-US" sz="1750">
                <a:solidFill>
                  <a:srgbClr val="7F7F7F"/>
                </a:solidFill>
              </a:rPr>
              <a:t>#Create the light array </a:t>
            </a:r>
            <a:endParaRPr/>
          </a:p>
          <a:p>
            <a:pPr marL="0" lvl="0" indent="0" algn="just" rtl="0">
              <a:lnSpc>
                <a:spcPct val="80000"/>
              </a:lnSpc>
              <a:spcBef>
                <a:spcPts val="950"/>
              </a:spcBef>
              <a:spcAft>
                <a:spcPts val="0"/>
              </a:spcAft>
              <a:buSzPts val="1610"/>
              <a:buNone/>
            </a:pPr>
            <a:r>
              <a:rPr lang="en-US" sz="1750">
                <a:solidFill>
                  <a:srgbClr val="FF0000"/>
                </a:solidFill>
              </a:rPr>
              <a:t>lightArray =bmi&lt;21</a:t>
            </a:r>
            <a:endParaRPr/>
          </a:p>
          <a:p>
            <a:pPr marL="0" lvl="0" indent="0" algn="just" rtl="0">
              <a:lnSpc>
                <a:spcPct val="80000"/>
              </a:lnSpc>
              <a:spcBef>
                <a:spcPts val="950"/>
              </a:spcBef>
              <a:spcAft>
                <a:spcPts val="0"/>
              </a:spcAft>
              <a:buSzPts val="1610"/>
              <a:buNone/>
            </a:pPr>
            <a:r>
              <a:rPr lang="en-US" sz="1750">
                <a:solidFill>
                  <a:srgbClr val="7F7F7F"/>
                </a:solidFill>
              </a:rPr>
              <a:t>#print out lightArray</a:t>
            </a:r>
            <a:endParaRPr sz="1750">
              <a:solidFill>
                <a:srgbClr val="7F7F7F"/>
              </a:solidFill>
            </a:endParaRPr>
          </a:p>
          <a:p>
            <a:pPr marL="0" lvl="0" indent="0" algn="just" rtl="0">
              <a:lnSpc>
                <a:spcPct val="80000"/>
              </a:lnSpc>
              <a:spcBef>
                <a:spcPts val="950"/>
              </a:spcBef>
              <a:spcAft>
                <a:spcPts val="0"/>
              </a:spcAft>
              <a:buSzPts val="1610"/>
              <a:buNone/>
            </a:pPr>
            <a:r>
              <a:rPr lang="en-US" sz="1750">
                <a:solidFill>
                  <a:srgbClr val="FF0000"/>
                </a:solidFill>
              </a:rPr>
              <a:t>print(lightArray)</a:t>
            </a:r>
            <a:endParaRPr sz="1750">
              <a:solidFill>
                <a:srgbClr val="FF0000"/>
              </a:solidFill>
            </a:endParaRPr>
          </a:p>
        </p:txBody>
      </p:sp>
      <p:pic>
        <p:nvPicPr>
          <p:cNvPr id="622" name="Google Shape;622;p64"/>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65"/>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629" name="Google Shape;629;p65"/>
          <p:cNvSpPr txBox="1">
            <a:spLocks noGrp="1"/>
          </p:cNvSpPr>
          <p:nvPr>
            <p:ph type="body" idx="1"/>
          </p:nvPr>
        </p:nvSpPr>
        <p:spPr>
          <a:xfrm>
            <a:off x="581193" y="1859792"/>
            <a:ext cx="11029615" cy="1786353"/>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2127"/>
              <a:buNone/>
            </a:pPr>
            <a:r>
              <a:rPr lang="en-US" sz="2312">
                <a:solidFill>
                  <a:srgbClr val="002060"/>
                </a:solidFill>
              </a:rPr>
              <a:t>Create a boolean numpy array: the element of the array should be True if the corresponding baseball player's BMI is greater then  21. You can use the &gt; operator for this. Name the array np_heavy.</a:t>
            </a:r>
            <a:endParaRPr sz="2312">
              <a:solidFill>
                <a:srgbClr val="002060"/>
              </a:solidFill>
            </a:endParaRPr>
          </a:p>
          <a:p>
            <a:pPr marL="0" lvl="0" indent="0" algn="just" rtl="0">
              <a:lnSpc>
                <a:spcPct val="80000"/>
              </a:lnSpc>
              <a:spcBef>
                <a:spcPts val="1062"/>
              </a:spcBef>
              <a:spcAft>
                <a:spcPts val="0"/>
              </a:spcAft>
              <a:buSzPts val="2127"/>
              <a:buNone/>
            </a:pPr>
            <a:endParaRPr sz="2312">
              <a:solidFill>
                <a:srgbClr val="002060"/>
              </a:solidFill>
            </a:endParaRPr>
          </a:p>
          <a:p>
            <a:pPr marL="0" lvl="0" indent="0" algn="just" rtl="0">
              <a:lnSpc>
                <a:spcPct val="80000"/>
              </a:lnSpc>
              <a:spcBef>
                <a:spcPts val="1062"/>
              </a:spcBef>
              <a:spcAft>
                <a:spcPts val="0"/>
              </a:spcAft>
              <a:buSzPts val="2127"/>
              <a:buNone/>
            </a:pPr>
            <a:r>
              <a:rPr lang="en-US" sz="2312">
                <a:solidFill>
                  <a:srgbClr val="002060"/>
                </a:solidFill>
              </a:rPr>
              <a:t>Print np_heavy</a:t>
            </a:r>
            <a:endParaRPr sz="2312">
              <a:solidFill>
                <a:srgbClr val="002060"/>
              </a:solidFill>
            </a:endParaRPr>
          </a:p>
        </p:txBody>
      </p:sp>
      <p:pic>
        <p:nvPicPr>
          <p:cNvPr id="630" name="Google Shape;630;p65"/>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66"/>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637" name="Google Shape;637;p66"/>
          <p:cNvSpPr txBox="1">
            <a:spLocks noGrp="1"/>
          </p:cNvSpPr>
          <p:nvPr>
            <p:ph type="body" idx="1"/>
          </p:nvPr>
        </p:nvSpPr>
        <p:spPr>
          <a:xfrm>
            <a:off x="581193" y="1839088"/>
            <a:ext cx="11029615" cy="3893891"/>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SzPts val="1472"/>
              <a:buNone/>
            </a:pPr>
            <a:r>
              <a:rPr lang="en-US" sz="1600">
                <a:solidFill>
                  <a:srgbClr val="7F7F7F"/>
                </a:solidFill>
              </a:rPr>
              <a:t>#import numpy  as np</a:t>
            </a:r>
            <a:endParaRPr/>
          </a:p>
          <a:p>
            <a:pPr marL="0" lvl="0" indent="0" algn="just" rtl="0">
              <a:spcBef>
                <a:spcPts val="920"/>
              </a:spcBef>
              <a:spcAft>
                <a:spcPts val="0"/>
              </a:spcAft>
              <a:buSzPts val="1472"/>
              <a:buNone/>
            </a:pPr>
            <a:r>
              <a:rPr lang="en-US" sz="1600">
                <a:solidFill>
                  <a:srgbClr val="FF0000"/>
                </a:solidFill>
              </a:rPr>
              <a:t>import numpy as np </a:t>
            </a:r>
            <a:endParaRPr/>
          </a:p>
          <a:p>
            <a:pPr marL="0" lvl="0" indent="0" algn="just" rtl="0">
              <a:spcBef>
                <a:spcPts val="920"/>
              </a:spcBef>
              <a:spcAft>
                <a:spcPts val="0"/>
              </a:spcAft>
              <a:buSzPts val="1472"/>
              <a:buNone/>
            </a:pPr>
            <a:r>
              <a:rPr lang="en-US" sz="1600">
                <a:solidFill>
                  <a:srgbClr val="7F7F7F"/>
                </a:solidFill>
              </a:rPr>
              <a:t>#Calculate the BMI as bmi</a:t>
            </a:r>
            <a:endParaRPr sz="1600">
              <a:solidFill>
                <a:srgbClr val="7F7F7F"/>
              </a:solidFill>
            </a:endParaRPr>
          </a:p>
          <a:p>
            <a:pPr marL="0" lvl="0" indent="0" algn="just" rtl="0">
              <a:spcBef>
                <a:spcPts val="920"/>
              </a:spcBef>
              <a:spcAft>
                <a:spcPts val="0"/>
              </a:spcAft>
              <a:buSzPts val="1472"/>
              <a:buNone/>
            </a:pPr>
            <a:r>
              <a:rPr lang="en-US" sz="1600">
                <a:solidFill>
                  <a:srgbClr val="FF0000"/>
                </a:solidFill>
              </a:rPr>
              <a:t>bmi=np_weight_kg / np_height_m ** 2</a:t>
            </a:r>
            <a:endParaRPr/>
          </a:p>
          <a:p>
            <a:pPr marL="0" lvl="0" indent="0" algn="just" rtl="0">
              <a:spcBef>
                <a:spcPts val="920"/>
              </a:spcBef>
              <a:spcAft>
                <a:spcPts val="0"/>
              </a:spcAft>
              <a:buSzPts val="1472"/>
              <a:buNone/>
            </a:pPr>
            <a:r>
              <a:rPr lang="en-US" sz="1600">
                <a:solidFill>
                  <a:srgbClr val="7F7F7F"/>
                </a:solidFill>
              </a:rPr>
              <a:t>#print out bmi</a:t>
            </a:r>
            <a:endParaRPr sz="1600">
              <a:solidFill>
                <a:srgbClr val="7F7F7F"/>
              </a:solidFill>
            </a:endParaRPr>
          </a:p>
          <a:p>
            <a:pPr marL="0" lvl="0" indent="0" algn="just" rtl="0">
              <a:spcBef>
                <a:spcPts val="920"/>
              </a:spcBef>
              <a:spcAft>
                <a:spcPts val="0"/>
              </a:spcAft>
              <a:buSzPts val="1472"/>
              <a:buNone/>
            </a:pPr>
            <a:r>
              <a:rPr lang="en-US" sz="1600">
                <a:solidFill>
                  <a:srgbClr val="FF0000"/>
                </a:solidFill>
              </a:rPr>
              <a:t>print (bmi)</a:t>
            </a:r>
            <a:endParaRPr/>
          </a:p>
          <a:p>
            <a:pPr marL="0" lvl="0" indent="0" algn="just" rtl="0">
              <a:spcBef>
                <a:spcPts val="920"/>
              </a:spcBef>
              <a:spcAft>
                <a:spcPts val="0"/>
              </a:spcAft>
              <a:buSzPts val="1472"/>
              <a:buNone/>
            </a:pPr>
            <a:r>
              <a:rPr lang="en-US" sz="1600">
                <a:solidFill>
                  <a:srgbClr val="7F7F7F"/>
                </a:solidFill>
              </a:rPr>
              <a:t>#Create the light array </a:t>
            </a:r>
            <a:endParaRPr/>
          </a:p>
          <a:p>
            <a:pPr marL="0" lvl="0" indent="0" algn="just" rtl="0">
              <a:spcBef>
                <a:spcPts val="920"/>
              </a:spcBef>
              <a:spcAft>
                <a:spcPts val="0"/>
              </a:spcAft>
              <a:buSzPts val="1472"/>
              <a:buNone/>
            </a:pPr>
            <a:r>
              <a:rPr lang="en-US" sz="1600">
                <a:solidFill>
                  <a:srgbClr val="FF0000"/>
                </a:solidFill>
              </a:rPr>
              <a:t>heavyArray =bmi &gt;21</a:t>
            </a:r>
            <a:endParaRPr sz="1600">
              <a:solidFill>
                <a:srgbClr val="FF0000"/>
              </a:solidFill>
            </a:endParaRPr>
          </a:p>
          <a:p>
            <a:pPr marL="0" lvl="0" indent="0" algn="just" rtl="0">
              <a:spcBef>
                <a:spcPts val="920"/>
              </a:spcBef>
              <a:spcAft>
                <a:spcPts val="0"/>
              </a:spcAft>
              <a:buSzPts val="1472"/>
              <a:buNone/>
            </a:pPr>
            <a:r>
              <a:rPr lang="en-US" sz="1600">
                <a:solidFill>
                  <a:srgbClr val="7F7F7F"/>
                </a:solidFill>
              </a:rPr>
              <a:t>#print out heavyArray</a:t>
            </a:r>
            <a:endParaRPr sz="1600">
              <a:solidFill>
                <a:srgbClr val="7F7F7F"/>
              </a:solidFill>
            </a:endParaRPr>
          </a:p>
          <a:p>
            <a:pPr marL="0" lvl="0" indent="0" algn="just" rtl="0">
              <a:spcBef>
                <a:spcPts val="920"/>
              </a:spcBef>
              <a:spcAft>
                <a:spcPts val="0"/>
              </a:spcAft>
              <a:buSzPts val="1472"/>
              <a:buNone/>
            </a:pPr>
            <a:r>
              <a:rPr lang="en-US" sz="1600">
                <a:solidFill>
                  <a:srgbClr val="FF0000"/>
                </a:solidFill>
              </a:rPr>
              <a:t>print(heavyArray)</a:t>
            </a:r>
            <a:endParaRPr sz="1600">
              <a:solidFill>
                <a:srgbClr val="FF0000"/>
              </a:solidFill>
            </a:endParaRPr>
          </a:p>
        </p:txBody>
      </p:sp>
      <p:pic>
        <p:nvPicPr>
          <p:cNvPr id="638" name="Google Shape;638;p66"/>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67"/>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SUBSETTING NUMPY ARRAYS</a:t>
            </a:r>
            <a:endParaRPr/>
          </a:p>
        </p:txBody>
      </p:sp>
      <p:pic>
        <p:nvPicPr>
          <p:cNvPr id="645" name="Google Shape;645;p67"/>
          <p:cNvPicPr preferRelativeResize="0"/>
          <p:nvPr/>
        </p:nvPicPr>
        <p:blipFill rotWithShape="1">
          <a:blip r:embed="rId3">
            <a:alphaModFix/>
          </a:blip>
          <a:srcRect/>
          <a:stretch/>
        </p:blipFill>
        <p:spPr>
          <a:xfrm>
            <a:off x="11199684" y="82193"/>
            <a:ext cx="760601" cy="380301"/>
          </a:xfrm>
          <a:prstGeom prst="rect">
            <a:avLst/>
          </a:prstGeom>
          <a:noFill/>
          <a:ln>
            <a:noFill/>
          </a:ln>
        </p:spPr>
      </p:pic>
      <p:sp>
        <p:nvSpPr>
          <p:cNvPr id="646" name="Google Shape;646;p67"/>
          <p:cNvSpPr txBox="1">
            <a:spLocks noGrp="1"/>
          </p:cNvSpPr>
          <p:nvPr>
            <p:ph type="body" idx="1"/>
          </p:nvPr>
        </p:nvSpPr>
        <p:spPr>
          <a:xfrm>
            <a:off x="581192" y="1853008"/>
            <a:ext cx="11029615" cy="3099136"/>
          </a:xfrm>
          <a:prstGeom prst="rect">
            <a:avLst/>
          </a:prstGeom>
          <a:noFill/>
          <a:ln>
            <a:noFill/>
          </a:ln>
        </p:spPr>
        <p:txBody>
          <a:bodyPr spcFirstLastPara="1" wrap="square" lIns="91425" tIns="45700" rIns="91425" bIns="45700" anchor="ctr" anchorCtr="0">
            <a:normAutofit/>
          </a:bodyPr>
          <a:lstStyle/>
          <a:p>
            <a:pPr marL="306000" lvl="0" indent="-306000" algn="just" rtl="0">
              <a:lnSpc>
                <a:spcPct val="80000"/>
              </a:lnSpc>
              <a:spcBef>
                <a:spcPts val="0"/>
              </a:spcBef>
              <a:spcAft>
                <a:spcPts val="0"/>
              </a:spcAft>
              <a:buSzPts val="2127"/>
              <a:buChar char="◼"/>
            </a:pPr>
            <a:r>
              <a:rPr lang="en-US" sz="2312">
                <a:solidFill>
                  <a:srgbClr val="002060"/>
                </a:solidFill>
              </a:rPr>
              <a:t>Subetting is a useful feature for NumPy arrays.</a:t>
            </a:r>
            <a:endParaRPr/>
          </a:p>
          <a:p>
            <a:pPr marL="306000" lvl="0" indent="-170932" algn="just" rtl="0">
              <a:lnSpc>
                <a:spcPct val="80000"/>
              </a:lnSpc>
              <a:spcBef>
                <a:spcPts val="1062"/>
              </a:spcBef>
              <a:spcAft>
                <a:spcPts val="0"/>
              </a:spcAft>
              <a:buSzPts val="2127"/>
              <a:buNone/>
            </a:pPr>
            <a:endParaRPr sz="2312">
              <a:solidFill>
                <a:srgbClr val="002060"/>
              </a:solidFill>
            </a:endParaRPr>
          </a:p>
          <a:p>
            <a:pPr marL="306000" lvl="0" indent="-306000" algn="just" rtl="0">
              <a:lnSpc>
                <a:spcPct val="80000"/>
              </a:lnSpc>
              <a:spcBef>
                <a:spcPts val="1062"/>
              </a:spcBef>
              <a:spcAft>
                <a:spcPts val="0"/>
              </a:spcAft>
              <a:buSzPts val="2127"/>
              <a:buChar char="◼"/>
            </a:pPr>
            <a:r>
              <a:rPr lang="en-US" sz="2312">
                <a:solidFill>
                  <a:srgbClr val="002060"/>
                </a:solidFill>
              </a:rPr>
              <a:t>Subsetting can be used to acquire a single element from an array by using the index number in square bracket notation [].</a:t>
            </a:r>
            <a:endParaRPr/>
          </a:p>
          <a:p>
            <a:pPr marL="0" lvl="0" indent="0" algn="just" rtl="0">
              <a:lnSpc>
                <a:spcPct val="80000"/>
              </a:lnSpc>
              <a:spcBef>
                <a:spcPts val="1062"/>
              </a:spcBef>
              <a:spcAft>
                <a:spcPts val="0"/>
              </a:spcAft>
              <a:buSzPts val="2127"/>
              <a:buNone/>
            </a:pPr>
            <a:endParaRPr sz="2312">
              <a:solidFill>
                <a:srgbClr val="002060"/>
              </a:solidFill>
            </a:endParaRPr>
          </a:p>
          <a:p>
            <a:pPr marL="306000" lvl="0" indent="-306000" algn="just" rtl="0">
              <a:lnSpc>
                <a:spcPct val="80000"/>
              </a:lnSpc>
              <a:spcBef>
                <a:spcPts val="1062"/>
              </a:spcBef>
              <a:spcAft>
                <a:spcPts val="0"/>
              </a:spcAft>
              <a:buSzPts val="2127"/>
              <a:buChar char="◼"/>
            </a:pPr>
            <a:r>
              <a:rPr lang="en-US" sz="2312">
                <a:solidFill>
                  <a:srgbClr val="002060"/>
                </a:solidFill>
              </a:rPr>
              <a:t>Subsetting can also be helpful to acquire a range of element form an array. </a:t>
            </a:r>
            <a:endParaRPr/>
          </a:p>
          <a:p>
            <a:pPr marL="306000" lvl="0" indent="-306000" algn="just" rtl="0">
              <a:lnSpc>
                <a:spcPct val="80000"/>
              </a:lnSpc>
              <a:spcBef>
                <a:spcPts val="1062"/>
              </a:spcBef>
              <a:spcAft>
                <a:spcPts val="0"/>
              </a:spcAft>
              <a:buSzPts val="2127"/>
              <a:buChar char="◼"/>
            </a:pPr>
            <a:r>
              <a:rPr lang="en-US" sz="2312">
                <a:solidFill>
                  <a:srgbClr val="002060"/>
                </a:solidFill>
              </a:rPr>
              <a:t>To get a range of element form an array simply use the start and end index numbers in bracket notation [start:end].</a:t>
            </a:r>
            <a:endParaRPr/>
          </a:p>
        </p:txBody>
      </p:sp>
    </p:spTree>
  </p:cSld>
  <p:clrMapOvr>
    <a:masterClrMapping/>
  </p:clrMapOvr>
  <p:transition spd="slow">
    <p:push/>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68"/>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200"/>
              <a:buFont typeface="Gill Sans"/>
              <a:buNone/>
            </a:pPr>
            <a:r>
              <a:rPr lang="en-US" sz="3200"/>
              <a:t>SUBSETTING NUMPY ARRAYS – EXAMPLE SINGLE ELEMENT</a:t>
            </a:r>
            <a:endParaRPr sz="3200"/>
          </a:p>
        </p:txBody>
      </p:sp>
      <p:pic>
        <p:nvPicPr>
          <p:cNvPr id="653" name="Google Shape;653;p68"/>
          <p:cNvPicPr preferRelativeResize="0"/>
          <p:nvPr/>
        </p:nvPicPr>
        <p:blipFill rotWithShape="1">
          <a:blip r:embed="rId3">
            <a:alphaModFix/>
          </a:blip>
          <a:srcRect/>
          <a:stretch/>
        </p:blipFill>
        <p:spPr>
          <a:xfrm>
            <a:off x="11199684" y="82193"/>
            <a:ext cx="760601" cy="380301"/>
          </a:xfrm>
          <a:prstGeom prst="rect">
            <a:avLst/>
          </a:prstGeom>
          <a:noFill/>
          <a:ln>
            <a:noFill/>
          </a:ln>
        </p:spPr>
      </p:pic>
      <p:sp>
        <p:nvSpPr>
          <p:cNvPr id="654" name="Google Shape;654;p68"/>
          <p:cNvSpPr txBox="1">
            <a:spLocks noGrp="1"/>
          </p:cNvSpPr>
          <p:nvPr>
            <p:ph type="body" idx="1"/>
          </p:nvPr>
        </p:nvSpPr>
        <p:spPr>
          <a:xfrm>
            <a:off x="581192" y="1853008"/>
            <a:ext cx="11029615" cy="3099135"/>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782"/>
              <a:buNone/>
            </a:pPr>
            <a:r>
              <a:rPr lang="en-US" sz="1937" u="sng">
                <a:solidFill>
                  <a:srgbClr val="002060"/>
                </a:solidFill>
              </a:rPr>
              <a:t>Acquiring a single element from an array</a:t>
            </a:r>
            <a:endParaRPr/>
          </a:p>
          <a:p>
            <a:pPr marL="0" lvl="0" indent="0" algn="just" rtl="0">
              <a:lnSpc>
                <a:spcPct val="80000"/>
              </a:lnSpc>
              <a:spcBef>
                <a:spcPts val="987"/>
              </a:spcBef>
              <a:spcAft>
                <a:spcPts val="0"/>
              </a:spcAft>
              <a:buSzPts val="1782"/>
              <a:buNone/>
            </a:pPr>
            <a:endParaRPr sz="1937">
              <a:solidFill>
                <a:srgbClr val="7F7F7F"/>
              </a:solidFill>
            </a:endParaRPr>
          </a:p>
          <a:p>
            <a:pPr marL="0" lvl="0" indent="0" algn="just" rtl="0">
              <a:lnSpc>
                <a:spcPct val="80000"/>
              </a:lnSpc>
              <a:spcBef>
                <a:spcPts val="987"/>
              </a:spcBef>
              <a:spcAft>
                <a:spcPts val="0"/>
              </a:spcAft>
              <a:buSzPts val="1782"/>
              <a:buNone/>
            </a:pPr>
            <a:r>
              <a:rPr lang="en-US" sz="1937">
                <a:solidFill>
                  <a:srgbClr val="7F7F7F"/>
                </a:solidFill>
              </a:rPr>
              <a:t>#create an array</a:t>
            </a:r>
            <a:r>
              <a:rPr lang="en-US" sz="1937">
                <a:solidFill>
                  <a:srgbClr val="002060"/>
                </a:solidFill>
              </a:rPr>
              <a:t> </a:t>
            </a:r>
            <a:endParaRPr/>
          </a:p>
          <a:p>
            <a:pPr marL="0" lvl="0" indent="0" algn="just" rtl="0">
              <a:lnSpc>
                <a:spcPct val="80000"/>
              </a:lnSpc>
              <a:spcBef>
                <a:spcPts val="987"/>
              </a:spcBef>
              <a:spcAft>
                <a:spcPts val="0"/>
              </a:spcAft>
              <a:buSzPts val="1782"/>
              <a:buNone/>
            </a:pPr>
            <a:r>
              <a:rPr lang="en-US" sz="1937">
                <a:solidFill>
                  <a:srgbClr val="002060"/>
                </a:solidFill>
              </a:rPr>
              <a:t>x = ["a", "b", "c"]</a:t>
            </a:r>
            <a:endParaRPr/>
          </a:p>
          <a:p>
            <a:pPr marL="0" lvl="0" indent="0" algn="just" rtl="0">
              <a:lnSpc>
                <a:spcPct val="80000"/>
              </a:lnSpc>
              <a:spcBef>
                <a:spcPts val="987"/>
              </a:spcBef>
              <a:spcAft>
                <a:spcPts val="0"/>
              </a:spcAft>
              <a:buSzPts val="1782"/>
              <a:buNone/>
            </a:pPr>
            <a:r>
              <a:rPr lang="en-US" sz="1937">
                <a:solidFill>
                  <a:srgbClr val="7F7F7F"/>
                </a:solidFill>
              </a:rPr>
              <a:t>#subsetting to acquire a single element</a:t>
            </a: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002060"/>
                </a:solidFill>
              </a:rPr>
              <a:t>x[1]</a:t>
            </a:r>
            <a:endParaRPr/>
          </a:p>
          <a:p>
            <a:pPr marL="0" lvl="0" indent="0" algn="just" rtl="0">
              <a:lnSpc>
                <a:spcPct val="80000"/>
              </a:lnSpc>
              <a:spcBef>
                <a:spcPts val="987"/>
              </a:spcBef>
              <a:spcAft>
                <a:spcPts val="0"/>
              </a:spcAft>
              <a:buSzPts val="1782"/>
              <a:buNone/>
            </a:pPr>
            <a:r>
              <a:rPr lang="en-US" sz="1937">
                <a:solidFill>
                  <a:srgbClr val="7F7F7F"/>
                </a:solidFill>
              </a:rPr>
              <a:t>#Out</a:t>
            </a:r>
            <a:endParaRPr sz="1937">
              <a:solidFill>
                <a:srgbClr val="002060"/>
              </a:solidFill>
            </a:endParaRPr>
          </a:p>
          <a:p>
            <a:pPr marL="0" lvl="0" indent="0" algn="just" rtl="0">
              <a:lnSpc>
                <a:spcPct val="80000"/>
              </a:lnSpc>
              <a:spcBef>
                <a:spcPts val="987"/>
              </a:spcBef>
              <a:spcAft>
                <a:spcPts val="0"/>
              </a:spcAft>
              <a:buSzPts val="1782"/>
              <a:buNone/>
            </a:pPr>
            <a:r>
              <a:rPr lang="en-US" sz="1937">
                <a:solidFill>
                  <a:srgbClr val="C00000"/>
                </a:solidFill>
              </a:rPr>
              <a:t>b</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69"/>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80"/>
              <a:buFont typeface="Gill Sans"/>
              <a:buNone/>
            </a:pPr>
            <a:r>
              <a:rPr lang="en-US" sz="2880"/>
              <a:t>SUBSETTING NUMPY ARRAYS – EXAMPLE RANGE OF ELEMENTS</a:t>
            </a:r>
            <a:endParaRPr sz="2880"/>
          </a:p>
        </p:txBody>
      </p:sp>
      <p:pic>
        <p:nvPicPr>
          <p:cNvPr id="661" name="Google Shape;661;p69"/>
          <p:cNvPicPr preferRelativeResize="0"/>
          <p:nvPr/>
        </p:nvPicPr>
        <p:blipFill rotWithShape="1">
          <a:blip r:embed="rId3">
            <a:alphaModFix/>
          </a:blip>
          <a:srcRect/>
          <a:stretch/>
        </p:blipFill>
        <p:spPr>
          <a:xfrm>
            <a:off x="11199684" y="82193"/>
            <a:ext cx="760601" cy="380301"/>
          </a:xfrm>
          <a:prstGeom prst="rect">
            <a:avLst/>
          </a:prstGeom>
          <a:noFill/>
          <a:ln>
            <a:noFill/>
          </a:ln>
        </p:spPr>
      </p:pic>
      <p:sp>
        <p:nvSpPr>
          <p:cNvPr id="662" name="Google Shape;662;p69"/>
          <p:cNvSpPr/>
          <p:nvPr/>
        </p:nvSpPr>
        <p:spPr>
          <a:xfrm>
            <a:off x="7861739" y="4640313"/>
            <a:ext cx="1693227" cy="289039"/>
          </a:xfrm>
          <a:prstGeom prst="rect">
            <a:avLst/>
          </a:prstGeom>
          <a:gradFill>
            <a:gsLst>
              <a:gs pos="0">
                <a:srgbClr val="9FDDF0">
                  <a:alpha val="89803"/>
                </a:srgbClr>
              </a:gs>
              <a:gs pos="100000">
                <a:srgbClr val="5DCCE7"/>
              </a:gs>
            </a:gsLst>
            <a:lin ang="5400000" scaled="0"/>
          </a:gradFill>
          <a:ln w="12700" cap="rnd" cmpd="sng">
            <a:solidFill>
              <a:srgbClr val="2AC3E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00"/>
              </a:solidFill>
              <a:latin typeface="Gill Sans"/>
              <a:ea typeface="Gill Sans"/>
              <a:cs typeface="Gill Sans"/>
              <a:sym typeface="Gill Sans"/>
            </a:endParaRPr>
          </a:p>
        </p:txBody>
      </p:sp>
      <p:sp>
        <p:nvSpPr>
          <p:cNvPr id="663" name="Google Shape;663;p69"/>
          <p:cNvSpPr txBox="1">
            <a:spLocks noGrp="1"/>
          </p:cNvSpPr>
          <p:nvPr>
            <p:ph type="body" idx="1"/>
          </p:nvPr>
        </p:nvSpPr>
        <p:spPr>
          <a:xfrm>
            <a:off x="663387" y="1979301"/>
            <a:ext cx="11029615" cy="4335517"/>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437"/>
              <a:buNone/>
            </a:pPr>
            <a:r>
              <a:rPr lang="en-US" sz="1562" u="sng">
                <a:solidFill>
                  <a:srgbClr val="002060"/>
                </a:solidFill>
              </a:rPr>
              <a:t>Acquiring a range of elements from an array</a:t>
            </a:r>
            <a:endParaRPr/>
          </a:p>
          <a:p>
            <a:pPr marL="0" lvl="0" indent="0" algn="just" rtl="0">
              <a:lnSpc>
                <a:spcPct val="80000"/>
              </a:lnSpc>
              <a:spcBef>
                <a:spcPts val="912"/>
              </a:spcBef>
              <a:spcAft>
                <a:spcPts val="0"/>
              </a:spcAft>
              <a:buSzPts val="1437"/>
              <a:buNone/>
            </a:pPr>
            <a:endParaRPr sz="1562">
              <a:solidFill>
                <a:srgbClr val="002060"/>
              </a:solidFill>
            </a:endParaRPr>
          </a:p>
          <a:p>
            <a:pPr marL="0" lvl="0" indent="0" algn="just" rtl="0">
              <a:lnSpc>
                <a:spcPct val="80000"/>
              </a:lnSpc>
              <a:spcBef>
                <a:spcPts val="912"/>
              </a:spcBef>
              <a:spcAft>
                <a:spcPts val="0"/>
              </a:spcAft>
              <a:buSzPts val="1437"/>
              <a:buNone/>
            </a:pPr>
            <a:r>
              <a:rPr lang="en-US" sz="1562">
                <a:solidFill>
                  <a:srgbClr val="002060"/>
                </a:solidFill>
              </a:rPr>
              <a:t>Example:</a:t>
            </a:r>
            <a:endParaRPr sz="1625">
              <a:solidFill>
                <a:srgbClr val="002060"/>
              </a:solidFill>
            </a:endParaRPr>
          </a:p>
          <a:p>
            <a:pPr marL="0" lvl="0" indent="0" algn="just" rtl="0">
              <a:lnSpc>
                <a:spcPct val="80000"/>
              </a:lnSpc>
              <a:spcBef>
                <a:spcPts val="950"/>
              </a:spcBef>
              <a:spcAft>
                <a:spcPts val="0"/>
              </a:spcAft>
              <a:buSzPts val="1610"/>
              <a:buNone/>
            </a:pPr>
            <a:r>
              <a:rPr lang="en-US" sz="1750">
                <a:solidFill>
                  <a:srgbClr val="7F7F7F"/>
                </a:solidFill>
              </a:rPr>
              <a:t>#create an array</a:t>
            </a:r>
            <a:r>
              <a:rPr lang="en-US" sz="1750">
                <a:solidFill>
                  <a:srgbClr val="002060"/>
                </a:solidFill>
              </a:rPr>
              <a:t> </a:t>
            </a:r>
            <a:endParaRPr/>
          </a:p>
          <a:p>
            <a:pPr marL="0" lvl="0" indent="0" algn="just" rtl="0">
              <a:lnSpc>
                <a:spcPct val="80000"/>
              </a:lnSpc>
              <a:spcBef>
                <a:spcPts val="925"/>
              </a:spcBef>
              <a:spcAft>
                <a:spcPts val="0"/>
              </a:spcAft>
              <a:buSzPts val="1495"/>
              <a:buNone/>
            </a:pPr>
            <a:r>
              <a:rPr lang="en-US" sz="1625">
                <a:solidFill>
                  <a:srgbClr val="002060"/>
                </a:solidFill>
              </a:rPr>
              <a:t>x = ["a", "b", "c", "d", "e", "f", "g", "h", "i"]</a:t>
            </a:r>
            <a:endParaRPr/>
          </a:p>
          <a:p>
            <a:pPr marL="0" lvl="0" indent="0" algn="just" rtl="0">
              <a:lnSpc>
                <a:spcPct val="80000"/>
              </a:lnSpc>
              <a:spcBef>
                <a:spcPts val="925"/>
              </a:spcBef>
              <a:spcAft>
                <a:spcPts val="0"/>
              </a:spcAft>
              <a:buSzPts val="1495"/>
              <a:buNone/>
            </a:pPr>
            <a:r>
              <a:rPr lang="en-US" sz="1625">
                <a:solidFill>
                  <a:srgbClr val="7F7F7F"/>
                </a:solidFill>
              </a:rPr>
              <a:t>#create a NumPy array from x</a:t>
            </a:r>
            <a:endParaRPr/>
          </a:p>
          <a:p>
            <a:pPr marL="0" lvl="0" indent="0" algn="just" rtl="0">
              <a:lnSpc>
                <a:spcPct val="80000"/>
              </a:lnSpc>
              <a:spcBef>
                <a:spcPts val="912"/>
              </a:spcBef>
              <a:spcAft>
                <a:spcPts val="0"/>
              </a:spcAft>
              <a:buSzPts val="1437"/>
              <a:buNone/>
            </a:pPr>
            <a:r>
              <a:rPr lang="en-US" sz="1562">
                <a:solidFill>
                  <a:srgbClr val="002060"/>
                </a:solidFill>
              </a:rPr>
              <a:t>np_x = np.array(x)</a:t>
            </a:r>
            <a:endParaRPr/>
          </a:p>
          <a:p>
            <a:pPr marL="0" lvl="0" indent="0" algn="just" rtl="0">
              <a:lnSpc>
                <a:spcPct val="80000"/>
              </a:lnSpc>
              <a:spcBef>
                <a:spcPts val="912"/>
              </a:spcBef>
              <a:spcAft>
                <a:spcPts val="0"/>
              </a:spcAft>
              <a:buSzPts val="1437"/>
              <a:buNone/>
            </a:pPr>
            <a:r>
              <a:rPr lang="en-US" sz="1562">
                <a:solidFill>
                  <a:srgbClr val="7F7F7F"/>
                </a:solidFill>
              </a:rPr>
              <a:t>#subsetting to acquire the range of elements from 2 to 6</a:t>
            </a:r>
            <a:endParaRPr sz="1562">
              <a:solidFill>
                <a:srgbClr val="002060"/>
              </a:solidFill>
            </a:endParaRPr>
          </a:p>
          <a:p>
            <a:pPr marL="0" lvl="0" indent="0" algn="just" rtl="0">
              <a:lnSpc>
                <a:spcPct val="80000"/>
              </a:lnSpc>
              <a:spcBef>
                <a:spcPts val="925"/>
              </a:spcBef>
              <a:spcAft>
                <a:spcPts val="0"/>
              </a:spcAft>
              <a:buSzPts val="1437"/>
              <a:buNone/>
            </a:pPr>
            <a:r>
              <a:rPr lang="en-US" sz="1562">
                <a:solidFill>
                  <a:srgbClr val="002060"/>
                </a:solidFill>
              </a:rPr>
              <a:t>print(np_x[2:6])</a:t>
            </a:r>
            <a:r>
              <a:rPr lang="en-US" sz="1562">
                <a:solidFill>
                  <a:srgbClr val="002060"/>
                </a:solidFill>
                <a:latin typeface="Courier New"/>
                <a:ea typeface="Courier New"/>
                <a:cs typeface="Courier New"/>
                <a:sym typeface="Courier New"/>
              </a:rPr>
              <a:t>                                          </a:t>
            </a:r>
            <a:r>
              <a:rPr lang="en-US" sz="1625">
                <a:solidFill>
                  <a:srgbClr val="002060"/>
                </a:solidFill>
              </a:rPr>
              <a:t>["a", "b"</a:t>
            </a:r>
            <a:r>
              <a:rPr lang="en-US" sz="1625" b="1">
                <a:solidFill>
                  <a:srgbClr val="002060"/>
                </a:solidFill>
              </a:rPr>
              <a:t>, </a:t>
            </a:r>
            <a:r>
              <a:rPr lang="en-US" sz="1562" b="1">
                <a:solidFill>
                  <a:srgbClr val="002060"/>
                </a:solidFill>
              </a:rPr>
              <a:t>"c", "d</a:t>
            </a:r>
            <a:r>
              <a:rPr lang="en-US" sz="1625" b="1">
                <a:solidFill>
                  <a:srgbClr val="002060"/>
                </a:solidFill>
              </a:rPr>
              <a:t>“ ,</a:t>
            </a:r>
            <a:r>
              <a:rPr lang="en-US" sz="1562" b="1">
                <a:solidFill>
                  <a:srgbClr val="002060"/>
                </a:solidFill>
              </a:rPr>
              <a:t>"e",  "f",  </a:t>
            </a:r>
            <a:r>
              <a:rPr lang="en-US" sz="1562">
                <a:solidFill>
                  <a:srgbClr val="002060"/>
                </a:solidFill>
              </a:rPr>
              <a:t>"g", "h", "i"]</a:t>
            </a:r>
            <a:r>
              <a:rPr lang="en-US" sz="1562">
                <a:solidFill>
                  <a:srgbClr val="002060"/>
                </a:solidFill>
                <a:latin typeface="Courier New"/>
                <a:ea typeface="Courier New"/>
                <a:cs typeface="Courier New"/>
                <a:sym typeface="Courier New"/>
              </a:rPr>
              <a:t>                                            </a:t>
            </a:r>
            <a:endParaRPr/>
          </a:p>
          <a:p>
            <a:pPr marL="0" lvl="0" indent="0" algn="just" rtl="0">
              <a:lnSpc>
                <a:spcPct val="80000"/>
              </a:lnSpc>
              <a:spcBef>
                <a:spcPts val="925"/>
              </a:spcBef>
              <a:spcAft>
                <a:spcPts val="0"/>
              </a:spcAft>
              <a:buSzPts val="1495"/>
              <a:buNone/>
            </a:pPr>
            <a:r>
              <a:rPr lang="en-US" sz="1625">
                <a:solidFill>
                  <a:srgbClr val="7F7F7F"/>
                </a:solidFill>
              </a:rPr>
              <a:t>Out: </a:t>
            </a:r>
            <a:endParaRPr sz="1625">
              <a:solidFill>
                <a:srgbClr val="7F7F7F"/>
              </a:solidFill>
            </a:endParaRPr>
          </a:p>
          <a:p>
            <a:pPr marL="0" lvl="0" indent="0" algn="just" rtl="0">
              <a:lnSpc>
                <a:spcPct val="80000"/>
              </a:lnSpc>
              <a:spcBef>
                <a:spcPts val="950"/>
              </a:spcBef>
              <a:spcAft>
                <a:spcPts val="0"/>
              </a:spcAft>
              <a:buSzPts val="1610"/>
              <a:buNone/>
            </a:pPr>
            <a:r>
              <a:rPr lang="en-US" sz="1750">
                <a:solidFill>
                  <a:srgbClr val="FF0000"/>
                </a:solidFill>
                <a:latin typeface="Courier New"/>
                <a:ea typeface="Courier New"/>
                <a:cs typeface="Courier New"/>
                <a:sym typeface="Courier New"/>
              </a:rPr>
              <a:t>['c','d','e','f']</a:t>
            </a:r>
            <a:r>
              <a:rPr lang="en-US" sz="1500">
                <a:solidFill>
                  <a:schemeClr val="dk1"/>
                </a:solidFill>
              </a:rPr>
              <a:t>                                                                             </a:t>
            </a:r>
            <a:endParaRPr/>
          </a:p>
          <a:p>
            <a:pPr marL="0" lvl="0" indent="0" algn="just" rtl="0">
              <a:lnSpc>
                <a:spcPct val="80000"/>
              </a:lnSpc>
              <a:spcBef>
                <a:spcPts val="900"/>
              </a:spcBef>
              <a:spcAft>
                <a:spcPts val="0"/>
              </a:spcAft>
              <a:buSzPts val="1380"/>
              <a:buNone/>
            </a:pPr>
            <a:r>
              <a:rPr lang="en-US" sz="1500">
                <a:solidFill>
                  <a:schemeClr val="dk1"/>
                </a:solidFill>
                <a:latin typeface="Courier New"/>
                <a:ea typeface="Courier New"/>
                <a:cs typeface="Courier New"/>
                <a:sym typeface="Courier New"/>
              </a:rPr>
              <a:t>                                                             </a:t>
            </a:r>
            <a:r>
              <a:rPr lang="en-US" sz="1500">
                <a:solidFill>
                  <a:srgbClr val="FF0000"/>
                </a:solidFill>
                <a:latin typeface="Courier New"/>
                <a:ea typeface="Courier New"/>
                <a:cs typeface="Courier New"/>
                <a:sym typeface="Courier New"/>
              </a:rPr>
              <a:t>['c', 'd', 'e', 'f']</a:t>
            </a:r>
            <a:r>
              <a:rPr lang="en-US" sz="1250">
                <a:solidFill>
                  <a:schemeClr val="dk1"/>
                </a:solidFill>
              </a:rPr>
              <a:t> </a:t>
            </a:r>
            <a:endParaRPr sz="1500">
              <a:solidFill>
                <a:schemeClr val="dk1"/>
              </a:solidFill>
            </a:endParaRPr>
          </a:p>
          <a:p>
            <a:pPr marL="0" lvl="0" indent="0" algn="just" rtl="0">
              <a:lnSpc>
                <a:spcPct val="80000"/>
              </a:lnSpc>
              <a:spcBef>
                <a:spcPts val="900"/>
              </a:spcBef>
              <a:spcAft>
                <a:spcPts val="0"/>
              </a:spcAft>
              <a:buSzPts val="1380"/>
              <a:buNone/>
            </a:pPr>
            <a:r>
              <a:rPr lang="en-US" sz="1500">
                <a:solidFill>
                  <a:srgbClr val="002060"/>
                </a:solidFill>
              </a:rPr>
              <a:t>Note: The output array has four elements start from the 2</a:t>
            </a:r>
            <a:r>
              <a:rPr lang="en-US" sz="1500" baseline="30000">
                <a:solidFill>
                  <a:srgbClr val="002060"/>
                </a:solidFill>
              </a:rPr>
              <a:t>nd</a:t>
            </a:r>
            <a:r>
              <a:rPr lang="en-US" sz="1500">
                <a:solidFill>
                  <a:srgbClr val="002060"/>
                </a:solidFill>
              </a:rPr>
              <a:t> &amp; ending on the 5</a:t>
            </a:r>
            <a:r>
              <a:rPr lang="en-US" sz="1500" baseline="30000">
                <a:solidFill>
                  <a:srgbClr val="002060"/>
                </a:solidFill>
              </a:rPr>
              <a:t>th</a:t>
            </a:r>
            <a:endParaRPr sz="1500">
              <a:solidFill>
                <a:schemeClr val="dk1"/>
              </a:solidFill>
            </a:endParaRPr>
          </a:p>
        </p:txBody>
      </p:sp>
      <p:cxnSp>
        <p:nvCxnSpPr>
          <p:cNvPr id="664" name="Google Shape;664;p69"/>
          <p:cNvCxnSpPr/>
          <p:nvPr/>
        </p:nvCxnSpPr>
        <p:spPr>
          <a:xfrm rot="10800000">
            <a:off x="7966841" y="4393324"/>
            <a:ext cx="0" cy="246989"/>
          </a:xfrm>
          <a:prstGeom prst="straightConnector1">
            <a:avLst/>
          </a:prstGeom>
          <a:noFill/>
          <a:ln w="12700" cap="rnd" cmpd="sng">
            <a:solidFill>
              <a:srgbClr val="172C56"/>
            </a:solidFill>
            <a:prstDash val="solid"/>
            <a:round/>
            <a:headEnd type="none" w="sm" len="sm"/>
            <a:tailEnd type="triangle" w="med" len="med"/>
          </a:ln>
        </p:spPr>
      </p:cxnSp>
      <p:cxnSp>
        <p:nvCxnSpPr>
          <p:cNvPr id="665" name="Google Shape;665;p69"/>
          <p:cNvCxnSpPr/>
          <p:nvPr/>
        </p:nvCxnSpPr>
        <p:spPr>
          <a:xfrm rot="10800000">
            <a:off x="9440650" y="4393323"/>
            <a:ext cx="0" cy="246989"/>
          </a:xfrm>
          <a:prstGeom prst="straightConnector1">
            <a:avLst/>
          </a:prstGeom>
          <a:noFill/>
          <a:ln w="12700" cap="rnd" cmpd="sng">
            <a:solidFill>
              <a:srgbClr val="172C56"/>
            </a:solidFill>
            <a:prstDash val="solid"/>
            <a:round/>
            <a:headEnd type="none" w="sm" len="sm"/>
            <a:tailEnd type="triangle" w="med" len="med"/>
          </a:ln>
        </p:spPr>
      </p:cxnSp>
      <p:sp>
        <p:nvSpPr>
          <p:cNvPr id="666" name="Google Shape;666;p69"/>
          <p:cNvSpPr txBox="1"/>
          <p:nvPr/>
        </p:nvSpPr>
        <p:spPr>
          <a:xfrm>
            <a:off x="9524885" y="4262967"/>
            <a:ext cx="63062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Gill Sans"/>
                <a:ea typeface="Gill Sans"/>
                <a:cs typeface="Gill Sans"/>
                <a:sym typeface="Gill Sans"/>
              </a:rPr>
              <a:t>end</a:t>
            </a:r>
            <a:endParaRPr sz="1800">
              <a:solidFill>
                <a:schemeClr val="dk1"/>
              </a:solidFill>
              <a:latin typeface="Gill Sans"/>
              <a:ea typeface="Gill Sans"/>
              <a:cs typeface="Gill Sans"/>
              <a:sym typeface="Gill Sans"/>
            </a:endParaRPr>
          </a:p>
        </p:txBody>
      </p:sp>
      <p:sp>
        <p:nvSpPr>
          <p:cNvPr id="667" name="Google Shape;667;p69"/>
          <p:cNvSpPr txBox="1"/>
          <p:nvPr/>
        </p:nvSpPr>
        <p:spPr>
          <a:xfrm>
            <a:off x="7252138" y="4262967"/>
            <a:ext cx="714704" cy="3357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start</a:t>
            </a:r>
            <a:endParaRPr sz="1800">
              <a:solidFill>
                <a:schemeClr val="dk1"/>
              </a:solidFill>
              <a:latin typeface="Gill Sans"/>
              <a:ea typeface="Gill Sans"/>
              <a:cs typeface="Gill Sans"/>
              <a:sym typeface="Gill Sans"/>
            </a:endParaRPr>
          </a:p>
        </p:txBody>
      </p:sp>
      <p:sp>
        <p:nvSpPr>
          <p:cNvPr id="668" name="Google Shape;668;p69"/>
          <p:cNvSpPr/>
          <p:nvPr/>
        </p:nvSpPr>
        <p:spPr>
          <a:xfrm>
            <a:off x="8781394" y="4929352"/>
            <a:ext cx="105752" cy="423484"/>
          </a:xfrm>
          <a:prstGeom prst="downArrow">
            <a:avLst>
              <a:gd name="adj1" fmla="val 50000"/>
              <a:gd name="adj2" fmla="val 50000"/>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6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6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6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6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sz="3300">
              <a:solidFill>
                <a:srgbClr val="FFFEFF"/>
              </a:solidFill>
            </a:endParaRPr>
          </a:p>
        </p:txBody>
      </p:sp>
      <p:sp>
        <p:nvSpPr>
          <p:cNvPr id="155" name="Google Shape;155;p7"/>
          <p:cNvSpPr txBox="1">
            <a:spLocks noGrp="1"/>
          </p:cNvSpPr>
          <p:nvPr>
            <p:ph type="body" idx="1"/>
          </p:nvPr>
        </p:nvSpPr>
        <p:spPr>
          <a:xfrm>
            <a:off x="509272" y="1962366"/>
            <a:ext cx="11029615" cy="25171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127"/>
              <a:buNone/>
            </a:pPr>
            <a:r>
              <a:rPr lang="en-US" sz="2312">
                <a:solidFill>
                  <a:srgbClr val="002060"/>
                </a:solidFill>
              </a:rPr>
              <a:t>Use print() in combination with len() to print out the length of the list var1.</a:t>
            </a:r>
            <a:endParaRPr/>
          </a:p>
          <a:p>
            <a:pPr marL="0" lvl="0" indent="0" algn="just" rtl="0">
              <a:lnSpc>
                <a:spcPct val="90000"/>
              </a:lnSpc>
              <a:spcBef>
                <a:spcPts val="1062"/>
              </a:spcBef>
              <a:spcAft>
                <a:spcPts val="0"/>
              </a:spcAft>
              <a:buSzPts val="2127"/>
              <a:buNone/>
            </a:pPr>
            <a:endParaRPr sz="2312">
              <a:solidFill>
                <a:srgbClr val="002060"/>
              </a:solidFill>
            </a:endParaRPr>
          </a:p>
          <a:p>
            <a:pPr marL="0" lvl="0" indent="0" algn="just" rtl="0">
              <a:lnSpc>
                <a:spcPct val="90000"/>
              </a:lnSpc>
              <a:spcBef>
                <a:spcPts val="1062"/>
              </a:spcBef>
              <a:spcAft>
                <a:spcPts val="0"/>
              </a:spcAft>
              <a:buSzPts val="2127"/>
              <a:buNone/>
            </a:pPr>
            <a:r>
              <a:rPr lang="en-US" sz="2312">
                <a:solidFill>
                  <a:srgbClr val="002060"/>
                </a:solidFill>
              </a:rPr>
              <a:t>To complete this task use the code below.</a:t>
            </a:r>
            <a:endParaRPr/>
          </a:p>
          <a:p>
            <a:pPr marL="0" lvl="0" indent="0" algn="just" rtl="0">
              <a:lnSpc>
                <a:spcPct val="90000"/>
              </a:lnSpc>
              <a:spcBef>
                <a:spcPts val="1118"/>
              </a:spcBef>
              <a:spcAft>
                <a:spcPts val="0"/>
              </a:spcAft>
              <a:buSzPts val="2383"/>
              <a:buNone/>
            </a:pPr>
            <a:r>
              <a:rPr lang="en-US" sz="2590">
                <a:solidFill>
                  <a:srgbClr val="7F7F7F"/>
                </a:solidFill>
              </a:rPr>
              <a:t>#create variables var1 </a:t>
            </a:r>
            <a:endParaRPr sz="2590">
              <a:solidFill>
                <a:srgbClr val="7F7F7F"/>
              </a:solidFill>
            </a:endParaRPr>
          </a:p>
          <a:p>
            <a:pPr marL="0" lvl="0" indent="0" algn="just" rtl="0">
              <a:lnSpc>
                <a:spcPct val="90000"/>
              </a:lnSpc>
              <a:spcBef>
                <a:spcPts val="1118"/>
              </a:spcBef>
              <a:spcAft>
                <a:spcPts val="0"/>
              </a:spcAft>
              <a:buSzPts val="2383"/>
              <a:buNone/>
            </a:pPr>
            <a:r>
              <a:rPr lang="en-US" sz="2590">
                <a:solidFill>
                  <a:srgbClr val="7F7F7F"/>
                </a:solidFill>
              </a:rPr>
              <a:t>var1 =[1,2,3,4]</a:t>
            </a:r>
            <a:endParaRPr sz="2590">
              <a:solidFill>
                <a:srgbClr val="7F7F7F"/>
              </a:solidFill>
            </a:endParaRPr>
          </a:p>
        </p:txBody>
      </p:sp>
      <p:pic>
        <p:nvPicPr>
          <p:cNvPr id="156" name="Google Shape;156;p7"/>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70"/>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675" name="Google Shape;675;p70"/>
          <p:cNvSpPr txBox="1">
            <a:spLocks noGrp="1"/>
          </p:cNvSpPr>
          <p:nvPr>
            <p:ph type="body" idx="1"/>
          </p:nvPr>
        </p:nvSpPr>
        <p:spPr>
          <a:xfrm>
            <a:off x="581193" y="1905915"/>
            <a:ext cx="11029615" cy="3529115"/>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2127"/>
              <a:buNone/>
            </a:pPr>
            <a:r>
              <a:rPr lang="en-US" sz="2312">
                <a:solidFill>
                  <a:srgbClr val="002060"/>
                </a:solidFill>
              </a:rPr>
              <a:t>Using the MLB data subset and print out the element at index 50 from </a:t>
            </a:r>
            <a:r>
              <a:rPr lang="en-US" sz="2590">
                <a:solidFill>
                  <a:srgbClr val="002060"/>
                </a:solidFill>
              </a:rPr>
              <a:t>np_weight_lb</a:t>
            </a:r>
            <a:r>
              <a:rPr lang="en-US" sz="2312">
                <a:solidFill>
                  <a:srgbClr val="002060"/>
                </a:solidFill>
              </a:rPr>
              <a:t>.</a:t>
            </a:r>
            <a:endParaRPr sz="2312">
              <a:solidFill>
                <a:srgbClr val="002060"/>
              </a:solidFill>
            </a:endParaRPr>
          </a:p>
          <a:p>
            <a:pPr marL="0" lvl="0" indent="0" algn="just" rtl="0">
              <a:spcBef>
                <a:spcPts val="1062"/>
              </a:spcBef>
              <a:spcAft>
                <a:spcPts val="0"/>
              </a:spcAft>
              <a:buSzPts val="2127"/>
              <a:buNone/>
            </a:pPr>
            <a:endParaRPr sz="2312">
              <a:solidFill>
                <a:srgbClr val="002060"/>
              </a:solidFill>
            </a:endParaRPr>
          </a:p>
          <a:p>
            <a:pPr marL="0" lvl="0" indent="0" algn="just" rtl="0">
              <a:spcBef>
                <a:spcPts val="1062"/>
              </a:spcBef>
              <a:spcAft>
                <a:spcPts val="0"/>
              </a:spcAft>
              <a:buSzPts val="2127"/>
              <a:buNone/>
            </a:pPr>
            <a:r>
              <a:rPr lang="en-US" sz="2312">
                <a:solidFill>
                  <a:srgbClr val="002060"/>
                </a:solidFill>
              </a:rPr>
              <a:t>Use the code written below.</a:t>
            </a:r>
            <a:endParaRPr/>
          </a:p>
          <a:p>
            <a:pPr marL="0" lvl="0" indent="0" algn="just" rtl="0">
              <a:spcBef>
                <a:spcPts val="1062"/>
              </a:spcBef>
              <a:spcAft>
                <a:spcPts val="0"/>
              </a:spcAft>
              <a:buSzPts val="2127"/>
              <a:buNone/>
            </a:pPr>
            <a:r>
              <a:rPr lang="en-US" sz="2312">
                <a:solidFill>
                  <a:srgbClr val="7F7F7F"/>
                </a:solidFill>
              </a:rPr>
              <a:t>#import numpy as np</a:t>
            </a:r>
            <a:endParaRPr/>
          </a:p>
          <a:p>
            <a:pPr marL="0" lvl="0" indent="0" algn="just" rtl="0">
              <a:spcBef>
                <a:spcPts val="1062"/>
              </a:spcBef>
              <a:spcAft>
                <a:spcPts val="0"/>
              </a:spcAft>
              <a:buSzPts val="2127"/>
              <a:buNone/>
            </a:pPr>
            <a:r>
              <a:rPr lang="en-US" sz="2312">
                <a:solidFill>
                  <a:srgbClr val="7F7F7F"/>
                </a:solidFill>
              </a:rPr>
              <a:t>import numpy as ap</a:t>
            </a:r>
            <a:endParaRPr sz="2312">
              <a:solidFill>
                <a:srgbClr val="7F7F7F"/>
              </a:solidFill>
            </a:endParaRPr>
          </a:p>
          <a:p>
            <a:pPr marL="0" lvl="0" indent="0" algn="just" rtl="0">
              <a:spcBef>
                <a:spcPts val="1062"/>
              </a:spcBef>
              <a:spcAft>
                <a:spcPts val="0"/>
              </a:spcAft>
              <a:buSzPts val="2127"/>
              <a:buNone/>
            </a:pPr>
            <a:r>
              <a:rPr lang="en-US" sz="2312">
                <a:solidFill>
                  <a:srgbClr val="7F7F7F"/>
                </a:solidFill>
              </a:rPr>
              <a:t>#store weight as numpy array </a:t>
            </a:r>
            <a:endParaRPr/>
          </a:p>
          <a:p>
            <a:pPr marL="0" lvl="0" indent="0" algn="just" rtl="0">
              <a:spcBef>
                <a:spcPts val="1062"/>
              </a:spcBef>
              <a:spcAft>
                <a:spcPts val="0"/>
              </a:spcAft>
              <a:buSzPts val="2127"/>
              <a:buNone/>
            </a:pPr>
            <a:r>
              <a:rPr lang="en-US" sz="2312">
                <a:solidFill>
                  <a:srgbClr val="7F7F7F"/>
                </a:solidFill>
              </a:rPr>
              <a:t>np_weight_lb=np.array(weight_lb)</a:t>
            </a:r>
            <a:endParaRPr sz="2312">
              <a:solidFill>
                <a:srgbClr val="7F7F7F"/>
              </a:solidFill>
            </a:endParaRPr>
          </a:p>
        </p:txBody>
      </p:sp>
      <p:pic>
        <p:nvPicPr>
          <p:cNvPr id="676" name="Google Shape;676;p70"/>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71"/>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683" name="Google Shape;683;p71"/>
          <p:cNvSpPr txBox="1">
            <a:spLocks noGrp="1"/>
          </p:cNvSpPr>
          <p:nvPr>
            <p:ph type="body" idx="1"/>
          </p:nvPr>
        </p:nvSpPr>
        <p:spPr>
          <a:xfrm>
            <a:off x="509272" y="1912884"/>
            <a:ext cx="11029615" cy="2391988"/>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955"/>
              <a:buNone/>
            </a:pPr>
            <a:r>
              <a:rPr lang="en-US" sz="2125">
                <a:solidFill>
                  <a:srgbClr val="7F7F7F"/>
                </a:solidFill>
              </a:rPr>
              <a:t>#import numpy  as np</a:t>
            </a:r>
            <a:endParaRPr/>
          </a:p>
          <a:p>
            <a:pPr marL="0" lvl="0" indent="0" algn="just" rtl="0">
              <a:lnSpc>
                <a:spcPct val="80000"/>
              </a:lnSpc>
              <a:spcBef>
                <a:spcPts val="1025"/>
              </a:spcBef>
              <a:spcAft>
                <a:spcPts val="0"/>
              </a:spcAft>
              <a:buSzPts val="1955"/>
              <a:buNone/>
            </a:pPr>
            <a:r>
              <a:rPr lang="en-US" sz="2125">
                <a:solidFill>
                  <a:srgbClr val="FF0000"/>
                </a:solidFill>
              </a:rPr>
              <a:t>import numpy as np </a:t>
            </a:r>
            <a:endParaRPr/>
          </a:p>
          <a:p>
            <a:pPr marL="0" lvl="0" indent="0" algn="just" rtl="0">
              <a:lnSpc>
                <a:spcPct val="80000"/>
              </a:lnSpc>
              <a:spcBef>
                <a:spcPts val="1025"/>
              </a:spcBef>
              <a:spcAft>
                <a:spcPts val="0"/>
              </a:spcAft>
              <a:buSzPts val="1955"/>
              <a:buNone/>
            </a:pPr>
            <a:r>
              <a:rPr lang="en-US" sz="2125">
                <a:solidFill>
                  <a:srgbClr val="7F7F7F"/>
                </a:solidFill>
              </a:rPr>
              <a:t>#store weight lists as numpy array</a:t>
            </a:r>
            <a:endParaRPr/>
          </a:p>
          <a:p>
            <a:pPr marL="0" lvl="0" indent="0" algn="just" rtl="0">
              <a:lnSpc>
                <a:spcPct val="80000"/>
              </a:lnSpc>
              <a:spcBef>
                <a:spcPts val="1025"/>
              </a:spcBef>
              <a:spcAft>
                <a:spcPts val="0"/>
              </a:spcAft>
              <a:buSzPts val="1955"/>
              <a:buNone/>
            </a:pPr>
            <a:r>
              <a:rPr lang="en-US" sz="2125">
                <a:solidFill>
                  <a:srgbClr val="FF0000"/>
                </a:solidFill>
              </a:rPr>
              <a:t>np_weight_lb =np.array(weight_lb)</a:t>
            </a:r>
            <a:endParaRPr/>
          </a:p>
          <a:p>
            <a:pPr marL="0" lvl="0" indent="0" algn="just" rtl="0">
              <a:lnSpc>
                <a:spcPct val="80000"/>
              </a:lnSpc>
              <a:spcBef>
                <a:spcPts val="1025"/>
              </a:spcBef>
              <a:spcAft>
                <a:spcPts val="0"/>
              </a:spcAft>
              <a:buSzPts val="1955"/>
              <a:buNone/>
            </a:pPr>
            <a:r>
              <a:rPr lang="en-US" sz="2125">
                <a:solidFill>
                  <a:srgbClr val="7F7F7F"/>
                </a:solidFill>
              </a:rPr>
              <a:t>#printing out the element at index 50</a:t>
            </a:r>
            <a:endParaRPr/>
          </a:p>
          <a:p>
            <a:pPr marL="0" lvl="0" indent="0" algn="just" rtl="0">
              <a:lnSpc>
                <a:spcPct val="80000"/>
              </a:lnSpc>
              <a:spcBef>
                <a:spcPts val="1025"/>
              </a:spcBef>
              <a:spcAft>
                <a:spcPts val="0"/>
              </a:spcAft>
              <a:buSzPts val="1955"/>
              <a:buNone/>
            </a:pPr>
            <a:r>
              <a:rPr lang="en-US" sz="2125">
                <a:solidFill>
                  <a:srgbClr val="FF0000"/>
                </a:solidFill>
              </a:rPr>
              <a:t>print(np_weight_lb[50])</a:t>
            </a:r>
            <a:endParaRPr/>
          </a:p>
        </p:txBody>
      </p:sp>
      <p:pic>
        <p:nvPicPr>
          <p:cNvPr id="684" name="Google Shape;684;p71"/>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72"/>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691" name="Google Shape;691;p72"/>
          <p:cNvSpPr txBox="1">
            <a:spLocks noGrp="1"/>
          </p:cNvSpPr>
          <p:nvPr>
            <p:ph type="body" idx="1"/>
          </p:nvPr>
        </p:nvSpPr>
        <p:spPr>
          <a:xfrm>
            <a:off x="581193" y="1905915"/>
            <a:ext cx="11029615" cy="3529115"/>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2127"/>
              <a:buNone/>
            </a:pPr>
            <a:r>
              <a:rPr lang="en-US" sz="2312">
                <a:solidFill>
                  <a:srgbClr val="002060"/>
                </a:solidFill>
              </a:rPr>
              <a:t>Print out a sub-array of np_height_in that contains the elements at index 100 up to and 110.</a:t>
            </a:r>
            <a:endParaRPr/>
          </a:p>
          <a:p>
            <a:pPr marL="0" lvl="0" indent="0" algn="just" rtl="0">
              <a:lnSpc>
                <a:spcPct val="80000"/>
              </a:lnSpc>
              <a:spcBef>
                <a:spcPts val="1062"/>
              </a:spcBef>
              <a:spcAft>
                <a:spcPts val="0"/>
              </a:spcAft>
              <a:buSzPts val="2127"/>
              <a:buNone/>
            </a:pPr>
            <a:endParaRPr sz="2312">
              <a:solidFill>
                <a:srgbClr val="002060"/>
              </a:solidFill>
            </a:endParaRPr>
          </a:p>
          <a:p>
            <a:pPr marL="0" lvl="0" indent="0" algn="just" rtl="0">
              <a:lnSpc>
                <a:spcPct val="80000"/>
              </a:lnSpc>
              <a:spcBef>
                <a:spcPts val="1062"/>
              </a:spcBef>
              <a:spcAft>
                <a:spcPts val="0"/>
              </a:spcAft>
              <a:buSzPts val="2127"/>
              <a:buNone/>
            </a:pPr>
            <a:r>
              <a:rPr lang="en-US" sz="2312">
                <a:solidFill>
                  <a:srgbClr val="002060"/>
                </a:solidFill>
              </a:rPr>
              <a:t>Use the code written below.</a:t>
            </a:r>
            <a:endParaRPr/>
          </a:p>
          <a:p>
            <a:pPr marL="0" lvl="0" indent="0" algn="just" rtl="0">
              <a:lnSpc>
                <a:spcPct val="80000"/>
              </a:lnSpc>
              <a:spcBef>
                <a:spcPts val="1118"/>
              </a:spcBef>
              <a:spcAft>
                <a:spcPts val="0"/>
              </a:spcAft>
              <a:buSzPts val="2383"/>
              <a:buNone/>
            </a:pPr>
            <a:r>
              <a:rPr lang="en-US" sz="2590">
                <a:solidFill>
                  <a:srgbClr val="7F7F7F"/>
                </a:solidFill>
              </a:rPr>
              <a:t>#import numpy as np</a:t>
            </a:r>
            <a:endParaRPr/>
          </a:p>
          <a:p>
            <a:pPr marL="0" lvl="0" indent="0" algn="just" rtl="0">
              <a:lnSpc>
                <a:spcPct val="80000"/>
              </a:lnSpc>
              <a:spcBef>
                <a:spcPts val="1118"/>
              </a:spcBef>
              <a:spcAft>
                <a:spcPts val="0"/>
              </a:spcAft>
              <a:buSzPts val="2383"/>
              <a:buNone/>
            </a:pPr>
            <a:r>
              <a:rPr lang="en-US" sz="2590">
                <a:solidFill>
                  <a:srgbClr val="7F7F7F"/>
                </a:solidFill>
              </a:rPr>
              <a:t>import numpy as ap</a:t>
            </a:r>
            <a:endParaRPr sz="2590">
              <a:solidFill>
                <a:srgbClr val="7F7F7F"/>
              </a:solidFill>
            </a:endParaRPr>
          </a:p>
          <a:p>
            <a:pPr marL="0" lvl="0" indent="0" algn="just" rtl="0">
              <a:lnSpc>
                <a:spcPct val="80000"/>
              </a:lnSpc>
              <a:spcBef>
                <a:spcPts val="1118"/>
              </a:spcBef>
              <a:spcAft>
                <a:spcPts val="0"/>
              </a:spcAft>
              <a:buSzPts val="2383"/>
              <a:buNone/>
            </a:pPr>
            <a:r>
              <a:rPr lang="en-US" sz="2590">
                <a:solidFill>
                  <a:srgbClr val="7F7F7F"/>
                </a:solidFill>
              </a:rPr>
              <a:t>#store height as numpy array </a:t>
            </a:r>
            <a:endParaRPr/>
          </a:p>
          <a:p>
            <a:pPr marL="0" lvl="0" indent="0" algn="just" rtl="0">
              <a:lnSpc>
                <a:spcPct val="80000"/>
              </a:lnSpc>
              <a:spcBef>
                <a:spcPts val="1118"/>
              </a:spcBef>
              <a:spcAft>
                <a:spcPts val="0"/>
              </a:spcAft>
              <a:buSzPts val="2383"/>
              <a:buNone/>
            </a:pPr>
            <a:r>
              <a:rPr lang="en-US" sz="2590">
                <a:solidFill>
                  <a:srgbClr val="7F7F7F"/>
                </a:solidFill>
              </a:rPr>
              <a:t>np_height_in=np.array(height_in)</a:t>
            </a:r>
            <a:endParaRPr sz="2590">
              <a:solidFill>
                <a:srgbClr val="7F7F7F"/>
              </a:solidFill>
            </a:endParaRPr>
          </a:p>
        </p:txBody>
      </p:sp>
      <p:pic>
        <p:nvPicPr>
          <p:cNvPr id="692" name="Google Shape;692;p72"/>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73"/>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699" name="Google Shape;699;p73"/>
          <p:cNvSpPr txBox="1">
            <a:spLocks noGrp="1"/>
          </p:cNvSpPr>
          <p:nvPr>
            <p:ph type="body" idx="1"/>
          </p:nvPr>
        </p:nvSpPr>
        <p:spPr>
          <a:xfrm>
            <a:off x="509272" y="1912884"/>
            <a:ext cx="11029615" cy="2412536"/>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955"/>
              <a:buNone/>
            </a:pPr>
            <a:r>
              <a:rPr lang="en-US" sz="2125">
                <a:solidFill>
                  <a:srgbClr val="7F7F7F"/>
                </a:solidFill>
              </a:rPr>
              <a:t>#import numpy  as np</a:t>
            </a:r>
            <a:endParaRPr/>
          </a:p>
          <a:p>
            <a:pPr marL="0" lvl="0" indent="0" algn="just" rtl="0">
              <a:lnSpc>
                <a:spcPct val="80000"/>
              </a:lnSpc>
              <a:spcBef>
                <a:spcPts val="1025"/>
              </a:spcBef>
              <a:spcAft>
                <a:spcPts val="0"/>
              </a:spcAft>
              <a:buSzPts val="1955"/>
              <a:buNone/>
            </a:pPr>
            <a:r>
              <a:rPr lang="en-US" sz="2125">
                <a:solidFill>
                  <a:srgbClr val="FF0000"/>
                </a:solidFill>
              </a:rPr>
              <a:t>import numpy as np </a:t>
            </a:r>
            <a:endParaRPr/>
          </a:p>
          <a:p>
            <a:pPr marL="0" lvl="0" indent="0" algn="just" rtl="0">
              <a:lnSpc>
                <a:spcPct val="80000"/>
              </a:lnSpc>
              <a:spcBef>
                <a:spcPts val="1025"/>
              </a:spcBef>
              <a:spcAft>
                <a:spcPts val="0"/>
              </a:spcAft>
              <a:buSzPts val="1955"/>
              <a:buNone/>
            </a:pPr>
            <a:r>
              <a:rPr lang="en-US" sz="2125">
                <a:solidFill>
                  <a:srgbClr val="7F7F7F"/>
                </a:solidFill>
              </a:rPr>
              <a:t>#store height lists as numpy array</a:t>
            </a:r>
            <a:endParaRPr/>
          </a:p>
          <a:p>
            <a:pPr marL="0" lvl="0" indent="0" algn="just" rtl="0">
              <a:lnSpc>
                <a:spcPct val="80000"/>
              </a:lnSpc>
              <a:spcBef>
                <a:spcPts val="1025"/>
              </a:spcBef>
              <a:spcAft>
                <a:spcPts val="0"/>
              </a:spcAft>
              <a:buSzPts val="1955"/>
              <a:buNone/>
            </a:pPr>
            <a:r>
              <a:rPr lang="en-US" sz="2125">
                <a:solidFill>
                  <a:srgbClr val="FF0000"/>
                </a:solidFill>
              </a:rPr>
              <a:t>np_height_in=np.array(height_in)</a:t>
            </a:r>
            <a:endParaRPr/>
          </a:p>
          <a:p>
            <a:pPr marL="0" lvl="0" indent="0" algn="just" rtl="0">
              <a:lnSpc>
                <a:spcPct val="80000"/>
              </a:lnSpc>
              <a:spcBef>
                <a:spcPts val="1025"/>
              </a:spcBef>
              <a:spcAft>
                <a:spcPts val="0"/>
              </a:spcAft>
              <a:buSzPts val="1955"/>
              <a:buNone/>
            </a:pPr>
            <a:r>
              <a:rPr lang="en-US" sz="2125">
                <a:solidFill>
                  <a:srgbClr val="7F7F7F"/>
                </a:solidFill>
              </a:rPr>
              <a:t>#Print out a sub-array of np_height_in : index 100 up to and including index 110.</a:t>
            </a:r>
            <a:endParaRPr/>
          </a:p>
          <a:p>
            <a:pPr marL="0" lvl="0" indent="0" algn="just" rtl="0">
              <a:lnSpc>
                <a:spcPct val="80000"/>
              </a:lnSpc>
              <a:spcBef>
                <a:spcPts val="1025"/>
              </a:spcBef>
              <a:spcAft>
                <a:spcPts val="0"/>
              </a:spcAft>
              <a:buSzPts val="1955"/>
              <a:buNone/>
            </a:pPr>
            <a:r>
              <a:rPr lang="en-US" sz="2125">
                <a:solidFill>
                  <a:srgbClr val="FF0000"/>
                </a:solidFill>
              </a:rPr>
              <a:t>print(np_height_in[100:111])</a:t>
            </a:r>
            <a:endParaRPr sz="2125">
              <a:solidFill>
                <a:srgbClr val="FF0000"/>
              </a:solidFill>
            </a:endParaRPr>
          </a:p>
        </p:txBody>
      </p:sp>
      <p:pic>
        <p:nvPicPr>
          <p:cNvPr id="700" name="Google Shape;700;p73"/>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74"/>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2D NUMPY ARRAY</a:t>
            </a:r>
            <a:endParaRPr/>
          </a:p>
        </p:txBody>
      </p:sp>
      <p:pic>
        <p:nvPicPr>
          <p:cNvPr id="707" name="Google Shape;707;p74"/>
          <p:cNvPicPr preferRelativeResize="0">
            <a:picLocks noGrp="1"/>
          </p:cNvPicPr>
          <p:nvPr>
            <p:ph type="body" idx="1"/>
          </p:nvPr>
        </p:nvPicPr>
        <p:blipFill rotWithShape="1">
          <a:blip r:embed="rId3">
            <a:alphaModFix/>
          </a:blip>
          <a:srcRect/>
          <a:stretch/>
        </p:blipFill>
        <p:spPr>
          <a:xfrm>
            <a:off x="3329110" y="4287705"/>
            <a:ext cx="4664911" cy="2356143"/>
          </a:xfrm>
          <a:prstGeom prst="rect">
            <a:avLst/>
          </a:prstGeom>
          <a:noFill/>
          <a:ln>
            <a:noFill/>
          </a:ln>
        </p:spPr>
      </p:pic>
      <p:pic>
        <p:nvPicPr>
          <p:cNvPr id="708" name="Google Shape;708;p74"/>
          <p:cNvPicPr preferRelativeResize="0"/>
          <p:nvPr/>
        </p:nvPicPr>
        <p:blipFill rotWithShape="1">
          <a:blip r:embed="rId4">
            <a:alphaModFix/>
          </a:blip>
          <a:srcRect/>
          <a:stretch/>
        </p:blipFill>
        <p:spPr>
          <a:xfrm>
            <a:off x="11199684" y="82193"/>
            <a:ext cx="760601" cy="380301"/>
          </a:xfrm>
          <a:prstGeom prst="rect">
            <a:avLst/>
          </a:prstGeom>
          <a:noFill/>
          <a:ln>
            <a:noFill/>
          </a:ln>
        </p:spPr>
      </p:pic>
      <p:sp>
        <p:nvSpPr>
          <p:cNvPr id="709" name="Google Shape;709;p74"/>
          <p:cNvSpPr/>
          <p:nvPr/>
        </p:nvSpPr>
        <p:spPr>
          <a:xfrm>
            <a:off x="493160" y="1993187"/>
            <a:ext cx="11117648" cy="2308324"/>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002060"/>
              </a:buClr>
              <a:buSzPts val="2400"/>
              <a:buFont typeface="Noto Sans Symbols"/>
              <a:buChar char="▪"/>
            </a:pPr>
            <a:r>
              <a:rPr lang="en-US" sz="2400">
                <a:solidFill>
                  <a:srgbClr val="002060"/>
                </a:solidFill>
                <a:latin typeface="Gill Sans"/>
                <a:ea typeface="Gill Sans"/>
                <a:cs typeface="Gill Sans"/>
                <a:sym typeface="Gill Sans"/>
              </a:rPr>
              <a:t>A two dimensional array is an array within an array, it is an array of arrays. </a:t>
            </a:r>
            <a:endParaRPr sz="2400">
              <a:solidFill>
                <a:srgbClr val="002060"/>
              </a:solidFill>
              <a:latin typeface="Gill Sans"/>
              <a:ea typeface="Gill Sans"/>
              <a:cs typeface="Gill Sans"/>
              <a:sym typeface="Gill Sans"/>
            </a:endParaRPr>
          </a:p>
          <a:p>
            <a:pPr marL="342900" marR="0" lvl="0" indent="-190500" algn="just" rtl="0">
              <a:spcBef>
                <a:spcPts val="0"/>
              </a:spcBef>
              <a:spcAft>
                <a:spcPts val="0"/>
              </a:spcAft>
              <a:buClr>
                <a:schemeClr val="dk1"/>
              </a:buClr>
              <a:buSzPts val="2400"/>
              <a:buFont typeface="Noto Sans Symbols"/>
              <a:buNone/>
            </a:pPr>
            <a:endParaRPr sz="2400">
              <a:solidFill>
                <a:srgbClr val="002060"/>
              </a:solidFill>
              <a:latin typeface="Gill Sans"/>
              <a:ea typeface="Gill Sans"/>
              <a:cs typeface="Gill Sans"/>
              <a:sym typeface="Gill Sans"/>
            </a:endParaRPr>
          </a:p>
          <a:p>
            <a:pPr marL="342900" marR="0" lvl="0" indent="-342900" algn="just" rtl="0">
              <a:spcBef>
                <a:spcPts val="0"/>
              </a:spcBef>
              <a:spcAft>
                <a:spcPts val="0"/>
              </a:spcAft>
              <a:buClr>
                <a:srgbClr val="002060"/>
              </a:buClr>
              <a:buSzPts val="2400"/>
              <a:buFont typeface="Noto Sans Symbols"/>
              <a:buChar char="▪"/>
            </a:pPr>
            <a:r>
              <a:rPr lang="en-US" sz="2400">
                <a:solidFill>
                  <a:srgbClr val="002060"/>
                </a:solidFill>
                <a:latin typeface="Gill Sans"/>
                <a:ea typeface="Gill Sans"/>
                <a:cs typeface="Gill Sans"/>
                <a:sym typeface="Gill Sans"/>
              </a:rPr>
              <a:t>In this type of array the position of an data element is referred by two indices instead of one. </a:t>
            </a:r>
            <a:endParaRPr sz="2400">
              <a:solidFill>
                <a:srgbClr val="002060"/>
              </a:solidFill>
              <a:latin typeface="Gill Sans"/>
              <a:ea typeface="Gill Sans"/>
              <a:cs typeface="Gill Sans"/>
              <a:sym typeface="Gill Sans"/>
            </a:endParaRPr>
          </a:p>
          <a:p>
            <a:pPr marL="342900" marR="0" lvl="0" indent="-190500" algn="just" rtl="0">
              <a:spcBef>
                <a:spcPts val="0"/>
              </a:spcBef>
              <a:spcAft>
                <a:spcPts val="0"/>
              </a:spcAft>
              <a:buClr>
                <a:schemeClr val="dk1"/>
              </a:buClr>
              <a:buSzPts val="2400"/>
              <a:buFont typeface="Noto Sans Symbols"/>
              <a:buNone/>
            </a:pPr>
            <a:endParaRPr sz="2400">
              <a:solidFill>
                <a:srgbClr val="002060"/>
              </a:solidFill>
              <a:latin typeface="Gill Sans"/>
              <a:ea typeface="Gill Sans"/>
              <a:cs typeface="Gill Sans"/>
              <a:sym typeface="Gill Sans"/>
            </a:endParaRPr>
          </a:p>
          <a:p>
            <a:pPr marL="342900" marR="0" lvl="0" indent="-342900" algn="just" rtl="0">
              <a:spcBef>
                <a:spcPts val="0"/>
              </a:spcBef>
              <a:spcAft>
                <a:spcPts val="0"/>
              </a:spcAft>
              <a:buClr>
                <a:srgbClr val="002060"/>
              </a:buClr>
              <a:buSzPts val="2400"/>
              <a:buFont typeface="Noto Sans Symbols"/>
              <a:buChar char="▪"/>
            </a:pPr>
            <a:r>
              <a:rPr lang="en-US" sz="2400">
                <a:solidFill>
                  <a:srgbClr val="002060"/>
                </a:solidFill>
                <a:latin typeface="Gill Sans"/>
                <a:ea typeface="Gill Sans"/>
                <a:cs typeface="Gill Sans"/>
                <a:sym typeface="Gill Sans"/>
              </a:rPr>
              <a:t>So it represents a table with rows and columns of data</a:t>
            </a:r>
            <a:endParaRPr/>
          </a:p>
        </p:txBody>
      </p:sp>
    </p:spTree>
  </p:cSld>
  <p:clrMapOvr>
    <a:masterClrMapping/>
  </p:clrMapOvr>
  <p:transition spd="slow">
    <p:push/>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75"/>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2D NUMPY ARRAY - EXAMPLE</a:t>
            </a:r>
            <a:endParaRPr sz="4000"/>
          </a:p>
        </p:txBody>
      </p:sp>
      <p:sp>
        <p:nvSpPr>
          <p:cNvPr id="716" name="Google Shape;716;p75"/>
          <p:cNvSpPr txBox="1">
            <a:spLocks noGrp="1"/>
          </p:cNvSpPr>
          <p:nvPr>
            <p:ph type="body" idx="1"/>
          </p:nvPr>
        </p:nvSpPr>
        <p:spPr>
          <a:xfrm>
            <a:off x="581193" y="1664413"/>
            <a:ext cx="11029615" cy="5255231"/>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437"/>
              <a:buNone/>
            </a:pPr>
            <a:r>
              <a:rPr lang="en-US" sz="1562">
                <a:solidFill>
                  <a:srgbClr val="002060"/>
                </a:solidFill>
              </a:rPr>
              <a:t>Before working on the actual MLB data, let's try to create a 2D numpy array from a small list of lists.</a:t>
            </a:r>
            <a:endParaRPr sz="1562">
              <a:solidFill>
                <a:srgbClr val="002060"/>
              </a:solidFill>
            </a:endParaRPr>
          </a:p>
          <a:p>
            <a:pPr marL="0" lvl="0" indent="0" algn="just" rtl="0">
              <a:lnSpc>
                <a:spcPct val="80000"/>
              </a:lnSpc>
              <a:spcBef>
                <a:spcPts val="912"/>
              </a:spcBef>
              <a:spcAft>
                <a:spcPts val="0"/>
              </a:spcAft>
              <a:buSzPts val="1437"/>
              <a:buNone/>
            </a:pPr>
            <a:r>
              <a:rPr lang="en-US" sz="1562">
                <a:solidFill>
                  <a:srgbClr val="002060"/>
                </a:solidFill>
              </a:rPr>
              <a:t>The list contains 4 elements. Each of these elements is a list containing the height and the weight of 4 baseball players, in this order. [height, weight] </a:t>
            </a:r>
            <a:endParaRPr/>
          </a:p>
          <a:p>
            <a:pPr marL="0" lvl="0" indent="0" algn="l" rtl="0">
              <a:lnSpc>
                <a:spcPct val="80000"/>
              </a:lnSpc>
              <a:spcBef>
                <a:spcPts val="912"/>
              </a:spcBef>
              <a:spcAft>
                <a:spcPts val="0"/>
              </a:spcAft>
              <a:buSzPts val="1437"/>
              <a:buNone/>
            </a:pPr>
            <a:r>
              <a:rPr lang="en-US" sz="1562">
                <a:solidFill>
                  <a:srgbClr val="7F7F7F"/>
                </a:solidFill>
              </a:rPr>
              <a:t>#creating a baseball list of lists</a:t>
            </a:r>
            <a:endParaRPr sz="1562">
              <a:solidFill>
                <a:srgbClr val="7F7F7F"/>
              </a:solidFill>
            </a:endParaRPr>
          </a:p>
          <a:p>
            <a:pPr marL="0" lvl="0" indent="0" algn="l" rtl="0">
              <a:lnSpc>
                <a:spcPct val="80000"/>
              </a:lnSpc>
              <a:spcBef>
                <a:spcPts val="912"/>
              </a:spcBef>
              <a:spcAft>
                <a:spcPts val="0"/>
              </a:spcAft>
              <a:buSzPts val="1437"/>
              <a:buNone/>
            </a:pPr>
            <a:r>
              <a:rPr lang="en-US" sz="1562">
                <a:solidFill>
                  <a:srgbClr val="002060"/>
                </a:solidFill>
              </a:rPr>
              <a:t>baseball=  [[180,    78.4],</a:t>
            </a:r>
            <a:endParaRPr/>
          </a:p>
          <a:p>
            <a:pPr marL="0" lvl="0" indent="0" algn="l" rtl="0">
              <a:lnSpc>
                <a:spcPct val="80000"/>
              </a:lnSpc>
              <a:spcBef>
                <a:spcPts val="912"/>
              </a:spcBef>
              <a:spcAft>
                <a:spcPts val="0"/>
              </a:spcAft>
              <a:buSzPts val="1437"/>
              <a:buNone/>
            </a:pPr>
            <a:r>
              <a:rPr lang="en-US" sz="1562">
                <a:solidFill>
                  <a:srgbClr val="002060"/>
                </a:solidFill>
              </a:rPr>
              <a:t>		[215,   102.7],</a:t>
            </a:r>
            <a:endParaRPr/>
          </a:p>
          <a:p>
            <a:pPr marL="0" lvl="0" indent="0" algn="l" rtl="0">
              <a:lnSpc>
                <a:spcPct val="80000"/>
              </a:lnSpc>
              <a:spcBef>
                <a:spcPts val="912"/>
              </a:spcBef>
              <a:spcAft>
                <a:spcPts val="0"/>
              </a:spcAft>
              <a:buSzPts val="1437"/>
              <a:buNone/>
            </a:pPr>
            <a:r>
              <a:rPr lang="en-US" sz="1562">
                <a:solidFill>
                  <a:srgbClr val="002060"/>
                </a:solidFill>
              </a:rPr>
              <a:t>		[210,    98.5],</a:t>
            </a:r>
            <a:endParaRPr/>
          </a:p>
          <a:p>
            <a:pPr marL="0" lvl="0" indent="0" algn="l" rtl="0">
              <a:lnSpc>
                <a:spcPct val="80000"/>
              </a:lnSpc>
              <a:spcBef>
                <a:spcPts val="912"/>
              </a:spcBef>
              <a:spcAft>
                <a:spcPts val="0"/>
              </a:spcAft>
              <a:buSzPts val="1437"/>
              <a:buNone/>
            </a:pPr>
            <a:r>
              <a:rPr lang="en-US" sz="1562">
                <a:solidFill>
                  <a:srgbClr val="002060"/>
                </a:solidFill>
              </a:rPr>
              <a:t>		[188,    75.2]]</a:t>
            </a:r>
            <a:endParaRPr/>
          </a:p>
          <a:p>
            <a:pPr marL="0" lvl="0" indent="0" algn="l" rtl="0">
              <a:lnSpc>
                <a:spcPct val="80000"/>
              </a:lnSpc>
              <a:spcBef>
                <a:spcPts val="912"/>
              </a:spcBef>
              <a:spcAft>
                <a:spcPts val="0"/>
              </a:spcAft>
              <a:buSzPts val="1437"/>
              <a:buNone/>
            </a:pPr>
            <a:r>
              <a:rPr lang="en-US" sz="1562">
                <a:solidFill>
                  <a:srgbClr val="7F7F7F"/>
                </a:solidFill>
              </a:rPr>
              <a:t>#import numpy</a:t>
            </a:r>
            <a:endParaRPr sz="1562">
              <a:solidFill>
                <a:srgbClr val="7F7F7F"/>
              </a:solidFill>
            </a:endParaRPr>
          </a:p>
          <a:p>
            <a:pPr marL="0" lvl="0" indent="0" algn="l" rtl="0">
              <a:lnSpc>
                <a:spcPct val="80000"/>
              </a:lnSpc>
              <a:spcBef>
                <a:spcPts val="912"/>
              </a:spcBef>
              <a:spcAft>
                <a:spcPts val="0"/>
              </a:spcAft>
              <a:buSzPts val="1437"/>
              <a:buNone/>
            </a:pPr>
            <a:r>
              <a:rPr lang="en-US" sz="1562">
                <a:solidFill>
                  <a:srgbClr val="002060"/>
                </a:solidFill>
              </a:rPr>
              <a:t>import numpy as np</a:t>
            </a:r>
            <a:endParaRPr/>
          </a:p>
          <a:p>
            <a:pPr marL="0" lvl="0" indent="0" algn="l" rtl="0">
              <a:lnSpc>
                <a:spcPct val="80000"/>
              </a:lnSpc>
              <a:spcBef>
                <a:spcPts val="912"/>
              </a:spcBef>
              <a:spcAft>
                <a:spcPts val="0"/>
              </a:spcAft>
              <a:buSzPts val="1437"/>
              <a:buNone/>
            </a:pPr>
            <a:r>
              <a:rPr lang="en-US" sz="1562">
                <a:solidFill>
                  <a:srgbClr val="7F7F7F"/>
                </a:solidFill>
              </a:rPr>
              <a:t>#create 2D numpy array from baseball to np_baseball</a:t>
            </a:r>
            <a:endParaRPr sz="1562">
              <a:solidFill>
                <a:srgbClr val="7F7F7F"/>
              </a:solidFill>
            </a:endParaRPr>
          </a:p>
          <a:p>
            <a:pPr marL="0" lvl="0" indent="0" algn="l" rtl="0">
              <a:lnSpc>
                <a:spcPct val="80000"/>
              </a:lnSpc>
              <a:spcBef>
                <a:spcPts val="912"/>
              </a:spcBef>
              <a:spcAft>
                <a:spcPts val="0"/>
              </a:spcAft>
              <a:buSzPts val="1437"/>
              <a:buNone/>
            </a:pPr>
            <a:r>
              <a:rPr lang="en-US" sz="1562">
                <a:solidFill>
                  <a:srgbClr val="002060"/>
                </a:solidFill>
              </a:rPr>
              <a:t>np_baseball=np.array(baseball)</a:t>
            </a:r>
            <a:endParaRPr/>
          </a:p>
          <a:p>
            <a:pPr marL="0" lvl="0" indent="0" algn="l" rtl="0">
              <a:lnSpc>
                <a:spcPct val="80000"/>
              </a:lnSpc>
              <a:spcBef>
                <a:spcPts val="912"/>
              </a:spcBef>
              <a:spcAft>
                <a:spcPts val="0"/>
              </a:spcAft>
              <a:buSzPts val="1437"/>
              <a:buNone/>
            </a:pPr>
            <a:r>
              <a:rPr lang="en-US" sz="1562">
                <a:solidFill>
                  <a:srgbClr val="7F7F7F"/>
                </a:solidFill>
              </a:rPr>
              <a:t>#print out the shape of np_basaeball</a:t>
            </a:r>
            <a:endParaRPr sz="1562">
              <a:solidFill>
                <a:srgbClr val="7F7F7F"/>
              </a:solidFill>
            </a:endParaRPr>
          </a:p>
          <a:p>
            <a:pPr marL="0" lvl="0" indent="0" algn="l" rtl="0">
              <a:lnSpc>
                <a:spcPct val="80000"/>
              </a:lnSpc>
              <a:spcBef>
                <a:spcPts val="925"/>
              </a:spcBef>
              <a:spcAft>
                <a:spcPts val="0"/>
              </a:spcAft>
              <a:buSzPts val="1495"/>
              <a:buNone/>
            </a:pPr>
            <a:r>
              <a:rPr lang="en-US" sz="1625">
                <a:solidFill>
                  <a:srgbClr val="002060"/>
                </a:solidFill>
              </a:rPr>
              <a:t>print(np_baseball.shape) </a:t>
            </a:r>
            <a:endParaRPr/>
          </a:p>
          <a:p>
            <a:pPr marL="0" lvl="0" indent="0" algn="l" rtl="0">
              <a:lnSpc>
                <a:spcPct val="80000"/>
              </a:lnSpc>
              <a:spcBef>
                <a:spcPts val="912"/>
              </a:spcBef>
              <a:spcAft>
                <a:spcPts val="0"/>
              </a:spcAft>
              <a:buSzPts val="1437"/>
              <a:buNone/>
            </a:pPr>
            <a:r>
              <a:rPr lang="en-US" sz="1562">
                <a:solidFill>
                  <a:srgbClr val="002060"/>
                </a:solidFill>
              </a:rPr>
              <a:t>Out:</a:t>
            </a:r>
            <a:endParaRPr/>
          </a:p>
          <a:p>
            <a:pPr marL="0" lvl="0" indent="0" algn="l" rtl="0">
              <a:lnSpc>
                <a:spcPct val="80000"/>
              </a:lnSpc>
              <a:spcBef>
                <a:spcPts val="912"/>
              </a:spcBef>
              <a:spcAft>
                <a:spcPts val="0"/>
              </a:spcAft>
              <a:buSzPts val="1437"/>
              <a:buNone/>
            </a:pPr>
            <a:r>
              <a:rPr lang="en-US" sz="1562">
                <a:solidFill>
                  <a:srgbClr val="C00000"/>
                </a:solidFill>
              </a:rPr>
              <a:t>(4,2)</a:t>
            </a:r>
            <a:endParaRPr sz="1562">
              <a:solidFill>
                <a:srgbClr val="C00000"/>
              </a:solidFill>
            </a:endParaRPr>
          </a:p>
        </p:txBody>
      </p:sp>
      <p:pic>
        <p:nvPicPr>
          <p:cNvPr id="717" name="Google Shape;717;p75"/>
          <p:cNvPicPr preferRelativeResize="0"/>
          <p:nvPr/>
        </p:nvPicPr>
        <p:blipFill rotWithShape="1">
          <a:blip r:embed="rId3">
            <a:alphaModFix/>
          </a:blip>
          <a:srcRect/>
          <a:stretch/>
        </p:blipFill>
        <p:spPr>
          <a:xfrm>
            <a:off x="11199684" y="82193"/>
            <a:ext cx="760601" cy="380301"/>
          </a:xfrm>
          <a:prstGeom prst="rect">
            <a:avLst/>
          </a:prstGeom>
          <a:noFill/>
          <a:ln>
            <a:noFill/>
          </a:ln>
        </p:spPr>
      </p:pic>
      <p:sp>
        <p:nvSpPr>
          <p:cNvPr id="718" name="Google Shape;718;p75"/>
          <p:cNvSpPr txBox="1"/>
          <p:nvPr/>
        </p:nvSpPr>
        <p:spPr>
          <a:xfrm>
            <a:off x="6267235" y="3976099"/>
            <a:ext cx="4592549" cy="923330"/>
          </a:xfrm>
          <a:prstGeom prst="rect">
            <a:avLst/>
          </a:prstGeom>
          <a:solidFill>
            <a:srgbClr val="D5ECDE"/>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rgbClr val="316F47"/>
                </a:solidFill>
                <a:latin typeface="Gill Sans"/>
                <a:ea typeface="Gill Sans"/>
                <a:cs typeface="Gill Sans"/>
                <a:sym typeface="Gill Sans"/>
              </a:rPr>
              <a:t>The Shape function will tell you about the dimensions of a Numpy array. it will give you how many rows and column does an array have</a:t>
            </a:r>
            <a:endParaRPr sz="1800">
              <a:solidFill>
                <a:srgbClr val="316F47"/>
              </a:solidFill>
              <a:latin typeface="Gill Sans"/>
              <a:ea typeface="Gill Sans"/>
              <a:cs typeface="Gill Sans"/>
              <a:sym typeface="Gill Sans"/>
            </a:endParaRPr>
          </a:p>
        </p:txBody>
      </p:sp>
      <p:cxnSp>
        <p:nvCxnSpPr>
          <p:cNvPr id="719" name="Google Shape;719;p75"/>
          <p:cNvCxnSpPr/>
          <p:nvPr/>
        </p:nvCxnSpPr>
        <p:spPr>
          <a:xfrm>
            <a:off x="2845942" y="6020656"/>
            <a:ext cx="5054885" cy="30823"/>
          </a:xfrm>
          <a:prstGeom prst="straightConnector1">
            <a:avLst/>
          </a:prstGeom>
          <a:noFill/>
          <a:ln w="12700" cap="rnd" cmpd="sng">
            <a:solidFill>
              <a:srgbClr val="172C56"/>
            </a:solidFill>
            <a:prstDash val="solid"/>
            <a:round/>
            <a:headEnd type="none" w="sm" len="sm"/>
            <a:tailEnd type="none" w="sm" len="sm"/>
          </a:ln>
        </p:spPr>
      </p:cxnSp>
      <p:cxnSp>
        <p:nvCxnSpPr>
          <p:cNvPr id="720" name="Google Shape;720;p75"/>
          <p:cNvCxnSpPr/>
          <p:nvPr/>
        </p:nvCxnSpPr>
        <p:spPr>
          <a:xfrm rot="10800000">
            <a:off x="7900827" y="4899430"/>
            <a:ext cx="0" cy="1152049"/>
          </a:xfrm>
          <a:prstGeom prst="straightConnector1">
            <a:avLst/>
          </a:prstGeom>
          <a:noFill/>
          <a:ln w="12700" cap="rnd" cmpd="sng">
            <a:solidFill>
              <a:srgbClr val="172C56"/>
            </a:solidFill>
            <a:prstDash val="solid"/>
            <a:round/>
            <a:headEnd type="none" w="sm" len="sm"/>
            <a:tailEnd type="triangle" w="med" len="med"/>
          </a:ln>
        </p:spPr>
      </p:cxn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1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1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16">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16">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1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76"/>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ts val="3600"/>
              <a:buFont typeface="Gill Sans"/>
              <a:buNone/>
            </a:pPr>
            <a:r>
              <a:rPr lang="en-US" sz="3600"/>
              <a:t>BASEBALL DATA IN 2D FORM (TASK BACKGROUND)</a:t>
            </a:r>
            <a:endParaRPr sz="3600"/>
          </a:p>
        </p:txBody>
      </p:sp>
      <p:sp>
        <p:nvSpPr>
          <p:cNvPr id="727" name="Google Shape;727;p76"/>
          <p:cNvSpPr txBox="1">
            <a:spLocks noGrp="1"/>
          </p:cNvSpPr>
          <p:nvPr>
            <p:ph type="body" idx="1"/>
          </p:nvPr>
        </p:nvSpPr>
        <p:spPr>
          <a:xfrm>
            <a:off x="581193" y="1931540"/>
            <a:ext cx="11029615" cy="2208946"/>
          </a:xfrm>
          <a:prstGeom prst="rect">
            <a:avLst/>
          </a:prstGeom>
          <a:noFill/>
          <a:ln>
            <a:noFill/>
          </a:ln>
        </p:spPr>
        <p:txBody>
          <a:bodyPr spcFirstLastPara="1" wrap="square" lIns="91425" tIns="45700" rIns="91425" bIns="45700" anchor="ctr" anchorCtr="0">
            <a:normAutofit/>
          </a:bodyPr>
          <a:lstStyle/>
          <a:p>
            <a:pPr marL="306000" lvl="0" indent="-306000" algn="just" rtl="0">
              <a:lnSpc>
                <a:spcPct val="90000"/>
              </a:lnSpc>
              <a:spcBef>
                <a:spcPts val="0"/>
              </a:spcBef>
              <a:spcAft>
                <a:spcPts val="0"/>
              </a:spcAft>
              <a:buSzPts val="2300"/>
              <a:buChar char="◼"/>
            </a:pPr>
            <a:r>
              <a:rPr lang="en-US" sz="2500">
                <a:solidFill>
                  <a:srgbClr val="002060"/>
                </a:solidFill>
              </a:rPr>
              <a:t>Let’s restructure the MLB data in a 2D numpy array so it can make more sense. </a:t>
            </a:r>
            <a:endParaRPr/>
          </a:p>
          <a:p>
            <a:pPr marL="306000" lvl="0" indent="-306000" algn="just" rtl="0">
              <a:lnSpc>
                <a:spcPct val="90000"/>
              </a:lnSpc>
              <a:spcBef>
                <a:spcPts val="1100"/>
              </a:spcBef>
              <a:spcAft>
                <a:spcPts val="0"/>
              </a:spcAft>
              <a:buSzPts val="2300"/>
              <a:buChar char="◼"/>
            </a:pPr>
            <a:r>
              <a:rPr lang="en-US" sz="2500">
                <a:solidFill>
                  <a:srgbClr val="002060"/>
                </a:solidFill>
              </a:rPr>
              <a:t>This array should have 1015 rows, corresponding to the 1015 baseball players you have information on, and 2 columns (for height and weight).</a:t>
            </a:r>
            <a:endParaRPr sz="2500">
              <a:solidFill>
                <a:srgbClr val="002060"/>
              </a:solidFill>
            </a:endParaRPr>
          </a:p>
          <a:p>
            <a:pPr marL="306000" lvl="0" indent="-306000" algn="just" rtl="0">
              <a:lnSpc>
                <a:spcPct val="90000"/>
              </a:lnSpc>
              <a:spcBef>
                <a:spcPts val="1100"/>
              </a:spcBef>
              <a:spcAft>
                <a:spcPts val="0"/>
              </a:spcAft>
              <a:buSzPts val="2300"/>
              <a:buChar char="◼"/>
            </a:pPr>
            <a:r>
              <a:rPr lang="en-US" sz="2500">
                <a:solidFill>
                  <a:srgbClr val="002060"/>
                </a:solidFill>
              </a:rPr>
              <a:t>In this list of lists, each sublist represents the height and weight of a single baseball player. </a:t>
            </a:r>
            <a:endParaRPr sz="2500">
              <a:solidFill>
                <a:srgbClr val="002060"/>
              </a:solidFill>
            </a:endParaRPr>
          </a:p>
        </p:txBody>
      </p:sp>
      <p:pic>
        <p:nvPicPr>
          <p:cNvPr id="728" name="Google Shape;728;p76"/>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7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TASKS</a:t>
            </a:r>
            <a:endParaRPr/>
          </a:p>
        </p:txBody>
      </p:sp>
      <p:sp>
        <p:nvSpPr>
          <p:cNvPr id="734" name="Google Shape;734;p77"/>
          <p:cNvSpPr txBox="1">
            <a:spLocks noGrp="1"/>
          </p:cNvSpPr>
          <p:nvPr>
            <p:ph type="body" idx="1"/>
          </p:nvPr>
        </p:nvSpPr>
        <p:spPr>
          <a:xfrm>
            <a:off x="581192" y="1715956"/>
            <a:ext cx="11029615" cy="4516679"/>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840"/>
              <a:buNone/>
            </a:pPr>
            <a:r>
              <a:rPr lang="en-US" sz="2000">
                <a:solidFill>
                  <a:srgbClr val="002060"/>
                </a:solidFill>
              </a:rPr>
              <a:t>Use np.array() to create a 2D numpy array from baseball list. Name it np_baseball. </a:t>
            </a:r>
            <a:endParaRPr/>
          </a:p>
          <a:p>
            <a:pPr marL="0" lvl="0" indent="0" algn="just" rtl="0">
              <a:lnSpc>
                <a:spcPct val="80000"/>
              </a:lnSpc>
              <a:spcBef>
                <a:spcPts val="1000"/>
              </a:spcBef>
              <a:spcAft>
                <a:spcPts val="0"/>
              </a:spcAft>
              <a:buSzPts val="1840"/>
              <a:buNone/>
            </a:pPr>
            <a:r>
              <a:rPr lang="en-US" sz="2000">
                <a:solidFill>
                  <a:srgbClr val="002060"/>
                </a:solidFill>
              </a:rPr>
              <a:t>Print out the shape attribute of np_baseball. Use np_baseball.shape.</a:t>
            </a:r>
            <a:endParaRPr/>
          </a:p>
          <a:p>
            <a:pPr marL="0" lvl="0" indent="0" algn="l" rtl="0">
              <a:lnSpc>
                <a:spcPct val="80000"/>
              </a:lnSpc>
              <a:spcBef>
                <a:spcPts val="920"/>
              </a:spcBef>
              <a:spcAft>
                <a:spcPts val="0"/>
              </a:spcAft>
              <a:buSzPts val="1472"/>
              <a:buNone/>
            </a:pPr>
            <a:r>
              <a:rPr lang="en-US" sz="1600" b="1">
                <a:solidFill>
                  <a:srgbClr val="7F7F7F"/>
                </a:solidFill>
              </a:rPr>
              <a:t>baseball</a:t>
            </a:r>
            <a:r>
              <a:rPr lang="en-US" sz="720">
                <a:solidFill>
                  <a:srgbClr val="7F7F7F"/>
                </a:solidFill>
              </a:rPr>
              <a:t> =[[74, 180], [74, 215], [72, 210], [72, 210], [73, 188], [69, 176], [69, 209], [71, 200], [76, 231], [71, 180], [73, 188], [73, 180], [74, 185], [74, 160], [69, 180], [70, 185], [73, 189], [75, 185], [78, 219], [79, 230], [76, 205], [74, 230], [76, 195], [72, 180], [71, 192], [75, 225], [77, 203], [74, 195], [73, 182], [74, 188], [78, 200], [73, 180], [75, 200], [73, 200], [75, 245], [75, 240], [74, 215], [69, 185], [71, 175], [74, 199], [73, 200], [73, 215], [76, 200], [74, 205], [74, 206], [70, 186], [72, 188], [77, 220], [74, 210], [70, 195], [73, 200], [75, 200], [76, 212], [76, 224], [78, 210], [74, 205], [74, 220], [76, 195], [77, 200], [81, 260], [78, 228], [75, 270], [77, 200], [75, 210], [76, 190], [74, 220], [72, 180], [72, 205], [75, 210], [73, 220], [73, 211], [73, 200], [70, 180], [70, 190], [70, 170], [76, 230], [68, 155], [71, 185], [72, 185], [75, 200], [75, 225], [75, 225], [75, 220], [68, 160], [74, 205], [78, 235], [71, 250], [73, 210], [76, 190], [74, 160], [74, 200], [79, 205], [75, 222], [73, 195], [76, 205], [74, 220], [74, 220], [73, 170], [72, 185], [74, 195], [73, 220], [74, 230], [72, 180], [73, 220], [69, 180], [72, 180], [73, 170], [75, 210], [75, 215], [73, 200], [72, 213], [72, 180], [76, 192], [74, 235], [72, 185], [77, 235], [74, 210], [77, 222], [75, 210], [76, 230], [80, 220], [74, 180], [74, 190], [75, 200], [78, 210], [73, 194], [73, 180], [74, 190], [75, 240], [76, 200], [71, 198], [73, 200], [74, 195], [76, 210], [76, 220], [74, 190], [73, 210], [74, 225], [70, 180], [72, 185], [73, 170], [73, 185], [73, 185], [73, 180], [71, 178], [74, 175], [74, 200], [72, 204], [74, 211], [71, 190], [74, 210], [73, 190], [75, 190], [75, 185], [79, 290], [73, 175], [75, 185], [76, 200], [74, 220], [76, 170], [78, 220], [74, 190], [76, 220], [72, 205], [74, 200], [76, 250], [74, 225], [75, 215], [78, 210], [75, 215], [72, 195], [74, 200], [72, 194], [74, 220], [70, 180], [71, 180], [70, 170], [75, 195], [71, 180], [71, 170], [73, 206], [72, 205], [71, 200], [73, 225], [72, 201], [75, 225], [74, 233], [74, 180], [75, 225], [73, 180], [77, 220], [73, 180], [76, 237], [75, 215], [74, 190], [76, 235], [75, 190], [73, 180], [71, 165], [76, 195], [75, 200], [72, 190], [71, 190], [77, 185], [73, 185], [74, 205], [71, 190], [72, 205], [74, 206], [75, 220], [73, 208], [72, 170], [75, 195], [75, 210], [74, 190], [72, 211], [74, 230], [71, 170], [70, 185], [74, 185], [77, 241], [77, 225], [75, 210], [75, 175], [78, 230], [75, 200], [76, 215], [73, 198], [75, 226], [75, 278], [79, 215], [77, 230], [76, 240], [71, 184], [75, 219], [74, 170], [69, 218], [71, 190], [76, 225], [72, 220], [72, 176], [70, 190], [72, 197], [73, 204], [71, 167], [72, 180], [71, 195], [73, 220], [72, 215], [73, 185], [74, 190], [74, 205], [72, 205], [75, 200], [74, 210], [74, 215], [77, 200], [75, 205], [73, 211], [72, 190], [71, 208], [74, 200], [77, 210], [75, 232], [75, 230], [75, 210], [78, 220], [78, 210], [74, 202], [76, 212], [78, 225], [76, 170], [70, 190], [72, 200], [80, 237], [74, 220], [74, 170], [71, 193], [70, 190], [72, 150], [71, 220], [74, 200], [71, 190], [72, 185], [71, 185], [74, 200], [69, 172], [76, 220], [75, 225], [75, 190], [76, 195], [73, 219], [76, 190], [73, 197], [77, 200], [73, 195], [72, 210], [72, 177], [77, 220], [77, 235], [71, 180], [74, 195], [74, 195], [73, 190], [78, 230], [75, 190], [73, 200], [70, 190], [74, 190], [72, 200], [73, 200], [73, 184], [75, 200], [75, 180], [74, 219], [76, 187], [73, 200], [74, 220], [75, 205], [75, 190], [72, 170], [73, 160], [73, 215], [72, 175], [74, 205], [78, 200], [76, 214], [73, 200], [74, 190], [75, 180], [70, 205], [75, 220], [71, 190], [72, 215], [78, 235], [75, 191], [73, 200], [73, 181], [71, 200], [75, 210], [77, 240], [72, 185], [69, 165], [73, 190], [74, 185], [72, 175], [70, 155], [75, 210], [70, 170], [72, 175], [72, 220], [74, 210], [73, 205], [74, 200], [76, 205], [75, 195], [80, 240], [72, 150], [75, 200], [73, 215], [74, 202], [74, 200], [73, 190], [75, 205], [75, 190], [71, 160], [73, 215], [75, 185], [74, 200], [74, 190], [72, 210], [74, 185], [74, 220], [74, 190], [73, 202], [76, 205], [75, 220], [72, 175], [73, 160], [73, 190], [73, 200], [72, 229], [72, 206], [72, 220], [72, 180], [71, 195], [75, 175], [75, 188], [74, 230], [73, 190], [75, 200], [79, 190], [74, 219], [76, 235], [73, 180], [74, 180], [74, 180], [72, 200], [74, 234], [74, 185], [75, 220], [78, 223], [74, 200], [74, 210], [74, 200], [77, 210], [70, 190], [73, 177], [74, 227], [73, 180], [71, 195], [75, 199], [71, 175], [72, 185], [77, 240], [74, 210], [70, 180], [77, 194], [73, 225], [72, 180], [76, 205], [71, 193], [76, 230], [78, 230], [75, 220], [73, 200], [78, 249], [74, 190], [79, 208], [75, 245], [76, 250], [72, 160], [75, 192], [75, 220], [70, 170], [72, 197], [70, 155], [74, 190], [71, 200], [76, 220], [73, 210], [76, 228], [71, 190], [69, 160], [72, 184], [72, 180], [69, 180], [73, 200], [69, 176], [73, 160], [74, 222], [74, 211], [72, 195], [71, 200], [72, 175], [72, 206], [76, 240], [76, 185], [76, 260], [74, 185], [76, 221], [75, 205], [71, 200], [72, 170], [71, 201], [73, 205], [75, 185], [76, 205], [75, 245], [71, 220], [75, 210], [74, 220], [72, 185], [73, 175], [73, 170], [73, 180], [73, 200], [76, 210], [72, 175], [76, 220], [73, 206], [73, 180], [73, 210], [75, 195], [75, 200], [77, 200], [73, 164], [72, 180], [75, 220], [70, 195], [74, 205], [72, 170], [80, 240], [71, 210], [71, 195], [74, 200], [74, 205], [73, 192], [75, 190], [76, 170], [73, 240], [77, 200], [72, 205], [73, 175], [77, 250], [76, 220], [71, 224], [75, 210], [73, 195], [74, 180], [77, 245], [71, 175], [72, 180], [73, 215], [69, 175], [73, 180], [70, 195], [74, 230], [76, 230], [73, 205], [73, 215], [75, 195], [73, 180], [79, 205], [74, 180], [73, 190], [74, 180], [77, 190], [75, 190], [74, 220], [73, 210], [77, 255], [73, 190], [77, 230], [74, 200], [74, 205], [73, 210], [77, 225], [74, 215], [77, 220], [75, 205], [77, 200], [75, 220], [71, 197], [74, 225], [70, 187], [79, 245], [72, 185], [72, 185], [70, 175], [74, 200], [74, 180], [72, 188], [73, 225], [72, 200], [74, 210], [74, 245], [76, 213], [82, 231], [74, 165], [74, 228], [70, 210], [73, 250], [73, 191], [74, 190], [77, 200], [72, 215], [76, 254], [73, 232], [73, 180], [72, 215], [74, 220], [74, 180], [71, 200], [72, 170], [75, 195], [74, 210], [74, 200], [77, 220], [70, 165], [71, 180], [73, 200], [76, 200], [71, 170], [75, 224], [74, 220], [72, 180], [76, 198], [79, 240], [76, 239], [73, 185], [76, 210], [78, 220], [75, 200], [76, 195], [72, 220], [72, 230], [73, 170], [73, 220], [75, 230], [71, 165], [76, 205], [70, 192], [75, 210], [74, 205], [75, 200], [73, 210], [71, 185], [71, 195], [72, 202], [73, 205], [73, 195], [72, 180], [69, 200], [73, 185], [78, 240], [71, 185], [73, 220], [75, 205], [76, 205], [70, 180], [74, 201], [77, 190], [75, 208], [79, 240], [72, 180], [77, 230], [73, 195], [75, 215], [75, 190], [75, 195], [73, 215], [73, 215], [76, 220], [77, 220], [75, 230], [70, 195], [71, 190], [71, 195], [75, 209], [74, 204], [69, 170], [70, 185], [75, 205], [72, 175], [75, 210], [73, 190], [72, 180], [72, 180], [72, 160], [76, 235], [75, 200], [74, 210], [69, 180], [73, 190], [72, 197], [72, 203], [75, 205], [77, 170], [76, 200], [80, 250], [77, 200], [76, 220], [79, 200], [71, 190], [75, 170], [73, 190], [76, 220], [77, 215], [73, 206], [76, 215], [70, 185], [75, 235], [73, 188], [75, 230], [70, 195], [69, 168], [71, 190], [72, 160], [72, 200], [73, 200], [70, 189], [70, 180], [73, 190], [76, 200], [75, 220], [72, 187], [73, 240], [79, 190], [71, 180], [72, 185], [74, 210], [74, 220], [74, 219], [72, 190], [76, 193], [76, 175], [72, 180], [72, 215], [71, 210], [72, 200], [72, 190], [70, 185], [77, 220], [74, 170], [72, 195], [76, 205], [71, 195], [76, 210], [71, 190], [73, 190], [70, 180], [73, 220], [73, 190], [72, 186], [71, 185], [71, 190], [71, 180], [72, 190], [72, 170], [74, 210], [74, 240], [74, 220], [71, 180], [72, 210], [75, 210], [72, 195], [71, 160], [72, 180], [72, 205], [72, 200], [72, 185], [74, 245], [74, 190], [77, 210], [75, 200], [73, 200], [75, 222], [73, 215], [76, 240], [72, 170], [77, 220], [75, 156], [72, 190], [71, 202], [71, 221], [75, 200], [72, 190], [73, 210], [73, 190], [71, 200], [70, 165], [75, 190], [71, 185], [76, 230], [73, 208], [68, 209], [71, 175], [72, 180], [74, 200], [77, 205], [72, 200], [76, 250], [78, 210], [81, 230], [72, 244], [73, 202], [76, 240], [72, 200], [72, 215], [74, 177], [76, 210], [73, 170], [76, 215], [75, 217], [70, 198], [71, 200], [74, 220], [72, 170], [73, 200], [76, 230], [76, 231], [73, 183], [71, 192], [68, 167], [71, 190], [71, 180], [74, 180], [77, 215], [69, 160], [72, 205], [76, 223], [75, 175], [76, 170], [75, 190], [76, 240], [72, 175], [74, 230], [76, 223], [74, 196], [72, 167], [75, 195], [78, 190], [77, 250], [70, 190], [72, 190], [79, 190], [74, 170], [71, 160], [68, 150], [77, 225], [75, 220], [71, 209], [72, 210], [70, 176], [72, 260], [72, 195], [73, 190], [72, 184], [74, 180], [72, 195], [72, 195], [75, 219], [72, 225], [73, 212], [74, 202], [72, 185], [78, 200], [75, 209], [72, 200], [74, 195], [75, 228], [75, 210], [76, 190], [74, 212], [74, 190], [73, 218], [74, 220], [71, 190], [74, 235], [75, 210], [76, 200], [74, 188], [76, 210], [76, 235], [73, 188], [75, 215], [75, 216], [74, 220], [68, 180], [72, 185], [75, 200], [71, 210], [70, 220], [72, 185], [73, 231], [72, 210], [75, 195], [74, 200], [70, 205], [76, 200], [71, 190], [82, 250], [72, 185], [73, 180], [74, 170], [71, 180], [75, 208], [77, 235], [72, 215], [74, 244], [72, 220], [73, 185], [78, 230], [77, 190], [73, 200], [73, 180], [73, 190], [73, 196], [73, 180], [76, 230], [75, 224], [70, 160], [73, 178], [72, 205], [73, 185], [75, 210], [74, 180], [73, 190], [73, 200], [76, 257], [73, 190], [75, 220], [70, 165], [77, 205], [72, 200], [77, 208], [74, 185], [75, 215], [75, 170], [75, 235], [75, 210], [72, 170], [74, 180], [71, 170], [76, 190], [71, 150], [75, 230], [76, 203], [83, 260], [75, 246], [74, 186], [76, 210], [72, 198], [72, 210], [75, 215], [75, 180], [72, 200], [77, 245], [73, 200], [72, 192], [70, 192], [74, 200], [72, 192], [74, 205], [72, 190], [71, 186], [70, 170], [71, 197], [76, 219], [74, 200], [76, 220], [74, 207], [74, 225], [74, 207], [75, 212], [75, 225], [71, 170], [71, 190], [74, 210], [77, 230], [71, 210], [74, 200], [75, 238], [77, 234], [76, 222], [74, 200], [76, 190], [72, 170], [71, 220], [72, 223], [75, 210], [73, 215], [68, 196], [72, 175], [69, 175], [73, 189], [73, 205], [75, 210], [70, 180], [70, 180], [74, 197], [75, 220], [74, 228], [74, 190], [73, 204], [74, 165], [75, 216], [77, 220], [73, 208], [74, 210], [76, 215], [74, 195], [75, 200], [73, 215], [76, 229], [78, 240], [75, 207], [73, 205], [77, 208], [74, 185], [72, 190], [74, 170], [72, 208], [71, 225], [73, 190], [75, 225], [73, 185], [67, 180], [67, 165], [76, 240], [74, 220], [73, 212], [70, 163], [75, 215], [70, 175], [72, 205], [77, 210], [79, 205], [78, 208]]</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78"/>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741" name="Google Shape;741;p78"/>
          <p:cNvSpPr txBox="1">
            <a:spLocks noGrp="1"/>
          </p:cNvSpPr>
          <p:nvPr>
            <p:ph type="body" idx="1"/>
          </p:nvPr>
        </p:nvSpPr>
        <p:spPr>
          <a:xfrm>
            <a:off x="509272" y="2070538"/>
            <a:ext cx="11029615" cy="4585443"/>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80000"/>
              </a:lnSpc>
              <a:spcBef>
                <a:spcPts val="0"/>
              </a:spcBef>
              <a:spcAft>
                <a:spcPts val="0"/>
              </a:spcAft>
              <a:buSzPts val="1472"/>
              <a:buNone/>
            </a:pPr>
            <a:r>
              <a:rPr lang="en-US" sz="1600">
                <a:solidFill>
                  <a:srgbClr val="7F7F7F"/>
                </a:solidFill>
              </a:rPr>
              <a:t>#height and weight data as baseball list of lists</a:t>
            </a:r>
            <a:endParaRPr/>
          </a:p>
          <a:p>
            <a:pPr marL="0" lvl="0" indent="0" algn="l" rtl="0">
              <a:lnSpc>
                <a:spcPct val="80000"/>
              </a:lnSpc>
              <a:spcBef>
                <a:spcPts val="920"/>
              </a:spcBef>
              <a:spcAft>
                <a:spcPts val="0"/>
              </a:spcAft>
              <a:buSzPts val="1472"/>
              <a:buNone/>
            </a:pPr>
            <a:r>
              <a:rPr lang="en-US" sz="1600">
                <a:solidFill>
                  <a:srgbClr val="FF0000"/>
                </a:solidFill>
              </a:rPr>
              <a:t>baseball</a:t>
            </a:r>
            <a:r>
              <a:rPr lang="en-US" sz="625">
                <a:solidFill>
                  <a:srgbClr val="FF0000"/>
                </a:solidFill>
              </a:rPr>
              <a:t> =[[74, 180], [74, 215], [72, 210], [72, 210], [73, 188], [69, 176], [69, 209], [71, 200], [76, 231], [71, 180], [73, 188], [73, 180], [74, 185], [74, 160], [69, 180], [70, 185], [73, 189], [75, 185], [78, 219], [79, 230], [76, 205], [74, 230], [76, 195], [72, 180], [71, 192], [75, 225], [77, 203], [74, 195], [73, 182], [74, 188], [78, 200], [73, 180], [75, 200], [73, 200], [75, 245], [75, 240], [74, 215], [69, 185], [71, 175], [74, 199], [73, 200], [73, 215], [76, 200], [74, 205], [74, 206], [70, 186], [72, 188], [77, 220], [74, 210], [70, 195], [73, 200], [75, 200], [76, 212], [76, 224], [78, 210], [74, 205], [74, 220], [76, 195], [77, 200], [81, 260], [78, 228], [75, 270], [77, 200], [75, 210], [76, 190], [74, 220], [72, 180], [72, 205], [75, 210], [73, 220], [73, 211], [73, 200], [70, 180], [70, 190], [70, 170], [76, 230], [68, 155], [71, 185], [72, 185], [75, 200], [75, 225], [75, 225], [75, 220], [68, 160], [74, 205], [78, 235], [71, 250], [73, 210], [76, 190], [74, 160], [74, 200], [79, 205], [75, 222], [73, 195], [76, 205], [74, 220], [74, 220], [73, 170], [72, 185], [74, 195], [73, 220], [74, 230], [72, 180], [73, 220], [69, 180], [72, 180], [73, 170], [75, 210], [75, 215], [73, 200], [72, 213], [72, 180], [76, 192], [74, 235], [72, 185], [77, 235], [74, 210], [77, 222], [75, 210], [76, 230], [80, 220], [74, 180], [74, 190], [75, 200], [78, 210], [73, 194], [73, 180], [74, 190], [75, 240], [76, 200], [71, 198], [73, 200], [74, 195], [76, 210], [76, 220], [74, 190], [73, 210], [74, 225], [70, 180], [72, 185], [73, 170], [73, 185], [73, 185], [73, 180], [71, 178], [74, 175], [74, 200], [72, 204], [74, 211], [71, 190], [74, 210], [73, 190], [75, 190], [75, 185], [79, 290], [73, 175], [75, 185], [76, 200], [74, 220], [76, 170], [78, 220], [74, 190], [76, 220], [72, 205], [74, 200], [76, 250], [74, 225], [75, 215], [78, 210], [75, 215], [72, 195], [74, 200], [72, 194], [74, 220], [70, 180], [71, 180], [70, 170], [75, 195], [71, 180], [71, 170], [73, 206], [72, 205], [71, 200], [73, 225], [72, 201], [75, 225], [74, 233], [74, 180], [75, 225], [73, 180], [77, 220], [73, 180], [76, 237], [75, 215], [74, 190], [76, 235], [75, 190], [73, 180], [71, 165], [76, 195], [75, 200], [72, 190], [71, 190], [77, 185], [73, 185], [74, 205], [71, 190], [72, 205], [74, 206], [75, 220], [73, 208], [72, 170], [75, 195], [75, 210], [74, 190], [72, 211], [74, 230], [71, 170], [70, 185], [74, 185], [77, 241], [77, 225], [75, 210], [75, 175], [78, 230], [75, 200], [76, 215], [73, 198], [75, 226], [75, 278], [79, 215], [77, 230], [76, 240], [71, 184], [75, 219], [74, 170], [69, 218], [71, 190], [76, 225], [72, 220], [72, 176], [70, 190], [72, 197], [73, 204], [71, 167], [72, 180], [71, 195], [73, 220], [72, 215], [73, 185], [74, 190], [74, 205], [72, 205], [75, 200], [74, 210], [74, 215], [77, 200], [75, 205], [73, 211], [72, 190], [71, 208], [74, 200], [77, 210], [75, 232], [75, 230], [75, 210], [78, 220], [78, 210], [74, 202], [76, 212], [78, 225], [76, 170], [70, 190], [72, 200], [80, 237], [74, 220], [74, 170], [71, 193], [70, 190], [72, 150], [71, 220], [74, 200], [71, 190], [72, 185], [71, 185], [74, 200], [69, 172], [76, 220], [75, 225], [75, 190], [76, 195], [73, 219], [76, 190], [73, 197], [77, 200], [73, 195], [72, 210], [72, 177], [77, 220], [77, 235], [71, 180], [74, 195], [74, 195], [73, 190], [78, 230], [75, 190], [73, 200], [70, 190], [74, 190], [72, 200], [73, 200], [73, 184], [75, 200], [75, 180], [74, 219], [76, 187], [73, 200], [74, 220], [75, 205], [75, 190], [72, 170], [73, 160], [73, 215], [72, 175], [74, 205], [78, 200], [76, 214], [73, 200], [74, 190], [75, 180], [70, 205], [75, 220], [71, 190], [72, 215], [78, 235], [75, 191], [73, 200], [73, 181], [71, 200], [75, 210], [77, 240], [72, 185], [69, 165], [73, 190], [74, 185], [72, 175], [70, 155], [75, 210], [70, 170], [72, 175], [72, 220], [74, 210], [73, 205], [74, 200], [76, 205], [75, 195], [80, 240], [72, 150], [75, 200], [73, 215], [74, 202], [74, 200], [73, 190], [75, 205], [75, 190], [71, 160], [73, 215], [75, 185], [74, 200], [74, 190], [72, 210], [74, 185], [74, 220], [74, 190], [73, 202], [76, 205], [75, 220], [72, 175], [73, 160], [73, 190], [73, 200], [72, 229], [72, 206], [72, 220], [72, 180], [71, 195], [75, 175], [75, 188], [74, 230], [73, 190], [75, 200], [79, 190], [74, 219], [76, 235], [73, 180], [74, 180], [74, 180], [72, 200], [74, 234], [74, 185], [75, 220], [78, 223], [74, 200], [74, 210], [74, 200], [77, 210], [70, 190], [73, 177], [74, 227], [73, 180], [71, 195], [75, 199], [71, 175], [72, 185], [77, 240], [74, 210], [70, 180], [77, 194], [73, 225], [72, 180], [76, 205], [71, 193], [76, 230], [78, 230], [75, 220], [73, 200], [78, 249], [74, 190], [79, 208], [75, 245], [76, 250], [72, 160], [75, 192], [75, 220], [70, 170], [72, 197], [70, 155], [74, 190], [71, 200], [76, 220], [73, 210], [76, 228], [71, 190], [69, 160], [72, 184], [72, 180], [69, 180], [73, 200], [69, 176], [73, 160], [74, 222], [74, 211], [72, 195], [71, 200], [72, 175], [72, 206], [76, 240], [76, 185], [76, 260], [74, 185], [76, 221], [75, 205], [71, 200], [72, 170], [71, 201], [73, 205], [75, 185], [76, 205], [75, 245], [71, 220], [75, 210], [74, 220], [72, 185], [73, 175], [73, 170], [73, 180], [73, 200], [76, 210], [72, 175], [76, 220], [73, 206], [73, 180], [73, 210], [75, 195], [75, 200], [77, 200], [73, 164], [72, 180], [75, 220], [70, 195], [74, 205], [72, 170], [80, 240], [71, 210], [71, 195], [74, 200], [74, 205], [73, 192], [75, 190], [76, 170], [73, 240], [77, 200], [72, 205], [73, 175], [77, 250], [76, 220], [71, 224], [75, 210], [73, 195], [74, 180], [77, 245], [71, 175], [72, 180], [73, 215], [69, 175], [73, 180], [70, 195], [74, 230], [76, 230], [73, 205], [73, 215], [75, 195], [73, 180], [79, 205], [74, 180], [73, 190], [74, 180], [77, 190], [75, 190], [74, 220], [73, 210], [77, 255], [73, 190], [77, 230], [74, 200], [74, 205], [73, 210], [77, 225], [74, 215], [77, 220], [75, 205], [77, 200], [75, 220], [71, 197], [74, 225], [70, 187], [79, 245], [72, 185], [72, 185], [70, 175], [74, 200], [74, 180], [72, 188], [73, 225], [72, 200], [74, 210], [74, 245], [76, 213], [82, 231], [74, 165], [74, 228], [70, 210], [73, 250], [73, 191], [74, 190], [77, 200], [72, 215], [76, 254], [73, 232], [73, 180], [72, 215], [74, 220], [74, 180], [71, 200], [72, 170], [75, 195], [74, 210], [74, 200], [77, 220], [70, 165], [71, 180], [73, 200], [76, 200], [71, 170], [75, 224], [74, 220], [72, 180], [76, 198], [79, 240], [76, 239], [73, 185], [76, 210], [78, 220], [75, 200], [76, 195], [72, 220], [72, 230], [73, 170], [73, 220], [75, 230], [71, 165], [76, 205], [70, 192], [75, 210], [74, 205], [75, 200], [73, 210], [71, 185], [71, 195], [72, 202], [73, 205], [73, 195], [72, 180], [69, 200], [73, 185], [78, 240], [71, 185], [73, 220], [75, 205], [76, 205], [70, 180], [74, 201], [77, 190], [75, 208], [79, 240], [72, 180], [77, 230], [73, 195], [75, 215], [75, 190], [75, 195], [73, 215], [73, 215], [76, 220], [77, 220], [75, 230], [70, 195], [71, 190], [71, 195], [75, 209], [74, 204], [69, 170], [70, 185], [75, 205], [72, 175], [75, 210], [73, 190], [72, 180], [72, 180], [72, 160], [76, 235], [75, 200], [74, 210], [69, 180], [73, 190], [72, 197], [72, 203], [75, 205], [77, 170], [76, 200], [80, 250], [77, 200], [76, 220], [79, 200], [71, 190], [75, 170], [73, 190], [76, 220], [77, 215], [73, 206], [76, 215], [70, 185], [75, 235], [73, 188], [75, 230], [70, 195], [69, 168], [71, 190], [72, 160], [72, 200], [73, 200], [70, 189], [70, 180], [73, 190], [76, 200], [75, 220], [72, 187], [73, 240], [79, 190], [71, 180], [72, 185], [74, 210], [74, 220], [74, 219], [72, 190], [76, 193], [76, 175], [72, 180], [72, 215], [71, 210], [72, 200], [72, 190], [70, 185], [77, 220], [74, 170], [72, 195], [76, 205], [71, 195], [76, 210], [71, 190], [73, 190], [70, 180], [73, 220], [73, 190], [72, 186], [71, 185], [71, 190], [71, 180], [72, 190], [72, 170], [74, 210], [74, 240], [74, 220], [71, 180], [72, 210], [75, 210], [72, 195], [71, 160], [72, 180], [72, 205], [72, 200], [72, 185], [74, 245], [74, 190], [77, 210], [75, 200], [73, 200], [75, 222], [73, 215], [76, 240], [72, 170], [77, 220], [75, 156], [72, 190], [71, 202], [71, 221], [75, 200], [72, 190], [73, 210], [73, 190], [71, 200], [70, 165], [75, 190], [71, 185], [76, 230], [73, 208], [68, 209], [71, 175], [72, 180], [74, 200], [77, 205], [72, 200], [76, 250], [78, 210], [81, 230], [72, 244], [73, 202], [76, 240], [72, 200], [72, 215], [74, 177], [76, 210], [73, 170], [76, 215], [75, 217], [70, 198], [71, 200], [74, 220], [72, 170], [73, 200], [76, 230], [76, 231], [73, 183], [71, 192], [68, 167], [71, 190], [71, 180], [74, 180], [77, 215], [69, 160], [72, 205], [76, 223], [75, 175], [76, 170], [75, 190], [76, 240], [72, 175], [74, 230], [76, 223], [74, 196], [72, 167], [75, 195], [78, 190], [77, 250], [70, 190], [72, 190], [79, 190], [74, 170], [71, 160], [68, 150], [77, 225], [75, 220], [71, 209], [72, 210], [70, 176], [72, 260], [72, 195], [73, 190], [72, 184], [74, 180], [72, 195], [72, 195], [75, 219], [72, 225], [73, 212], [74, 202], [72, 185], [78, 200], [75, 209], [72, 200], [74, 195], [75, 228], [75, 210], [76, 190], [74, 212], [74, 190], [73, 218], [74, 220], [71, 190], [74, 235], [75, 210], [76, 200], [74, 188], [76, 210], [76, 235], [73, 188], [75, 215], [75, 216], [74, 220], [68, 180], [72, 185], [75, 200], [71, 210], [70, 220], [72, 185], [73, 231], [72, 210], [75, 195], [74, 200], [70, 205], [76, 200], [71, 190], [82, 250], [72, 185], [73, 180], [74, 170], [71, 180], [75, 208], [77, 235], [72, 215], [74, 244], [72, 220], [73, 185], [78, 230], [77, 190], [73, 200], [73, 180], [73, 190], [73, 196], [73, 180], [76, 230], [75, 224], [70, 160], [73, 178], [72, 205], [73, 185], [75, 210], [74, 180], [73, 190], [73, 200], [76, 257], [73, 190], [75, 220], [70, 165], [77, 205], [72, 200], [77, 208], [74, 185], [75, 215], [75, 170], [75, 235], [75, 210], [72, 170], [74, 180], [71, 170], [76, 190], [71, 150], [75, 230], [76, 203], [83, 260], [75, 246], [74, 186], [76, 210], [72, 198], [72, 210], [75, 215], [75, 180], [72, 200], [77, 245], [73, 200], [72, 192], [70, 192], [74, 200], [72, 192], [74, 205], [72, 190], [71, 186], [70, 170], [71, 197], [76, 219], [74, 200], [76, 220], [74, 207], [74, 225], [74, 207], [75, 212], [75, 225], [71, 170], [71, 190], [74, 210], [77, 230], [71, 210], [74, 200], [75, 238], [77, 234], [76, 222], [74, 200], [76, 190], [72, 170], [71, 220], [72, 223], [75, 210], [73, 215], [68, 196], [72, 175], [69, 175], [73, 189], [73, 205], [75, 210], [70, 180], [70, 180], [74, 197], [75, 220], [74, 228], [74, 190], [73, 204], [74, 165], [75, 216], [77, 220], [73, 208], [74, 210], [76, 215], [74, 195], [75, 200], [73, 215], [76, 229], [78, 240], [75, 207], [73, 205], [77, 208], [74, 185], [72, 190], [74, 170], [72, 208], [71, 225], [73, 190], [75, 225], [73, 185], [67, 180], [67, 165], [76, 240], [74, 220], [73, 212], [70, 163], [75, 215], [70, 175], [72, 205], [77, 210], [79, 205], [78, 208]]</a:t>
            </a:r>
            <a:endParaRPr/>
          </a:p>
          <a:p>
            <a:pPr marL="0" lvl="0" indent="0" algn="l" rtl="0">
              <a:lnSpc>
                <a:spcPct val="80000"/>
              </a:lnSpc>
              <a:spcBef>
                <a:spcPts val="920"/>
              </a:spcBef>
              <a:spcAft>
                <a:spcPts val="0"/>
              </a:spcAft>
              <a:buSzPts val="1472"/>
              <a:buNone/>
            </a:pPr>
            <a:r>
              <a:rPr lang="en-US" sz="1600">
                <a:solidFill>
                  <a:srgbClr val="7F7F7F"/>
                </a:solidFill>
              </a:rPr>
              <a:t>#import numpy as np</a:t>
            </a:r>
            <a:endParaRPr/>
          </a:p>
          <a:p>
            <a:pPr marL="0" lvl="0" indent="0" algn="l" rtl="0">
              <a:lnSpc>
                <a:spcPct val="80000"/>
              </a:lnSpc>
              <a:spcBef>
                <a:spcPts val="920"/>
              </a:spcBef>
              <a:spcAft>
                <a:spcPts val="0"/>
              </a:spcAft>
              <a:buSzPts val="1472"/>
              <a:buNone/>
            </a:pPr>
            <a:r>
              <a:rPr lang="en-US" sz="1600">
                <a:solidFill>
                  <a:srgbClr val="FF0000"/>
                </a:solidFill>
              </a:rPr>
              <a:t>import numpy as np </a:t>
            </a:r>
            <a:endParaRPr/>
          </a:p>
          <a:p>
            <a:pPr marL="0" lvl="0" indent="0" algn="l" rtl="0">
              <a:lnSpc>
                <a:spcPct val="80000"/>
              </a:lnSpc>
              <a:spcBef>
                <a:spcPts val="920"/>
              </a:spcBef>
              <a:spcAft>
                <a:spcPts val="0"/>
              </a:spcAft>
              <a:buSzPts val="1472"/>
              <a:buNone/>
            </a:pPr>
            <a:r>
              <a:rPr lang="en-US" sz="1600">
                <a:solidFill>
                  <a:srgbClr val="7F7F7F"/>
                </a:solidFill>
              </a:rPr>
              <a:t>#create 2D numpy array from baseball as np_baseball</a:t>
            </a:r>
            <a:endParaRPr sz="1600">
              <a:solidFill>
                <a:srgbClr val="7F7F7F"/>
              </a:solidFill>
            </a:endParaRPr>
          </a:p>
          <a:p>
            <a:pPr marL="0" lvl="0" indent="0" algn="l" rtl="0">
              <a:lnSpc>
                <a:spcPct val="80000"/>
              </a:lnSpc>
              <a:spcBef>
                <a:spcPts val="920"/>
              </a:spcBef>
              <a:spcAft>
                <a:spcPts val="0"/>
              </a:spcAft>
              <a:buSzPts val="1472"/>
              <a:buNone/>
            </a:pPr>
            <a:r>
              <a:rPr lang="en-US" sz="1600">
                <a:solidFill>
                  <a:srgbClr val="FF0000"/>
                </a:solidFill>
              </a:rPr>
              <a:t>np_baseball=np.array(baseball)</a:t>
            </a:r>
            <a:endParaRPr/>
          </a:p>
          <a:p>
            <a:pPr marL="0" lvl="0" indent="0" algn="l" rtl="0">
              <a:lnSpc>
                <a:spcPct val="80000"/>
              </a:lnSpc>
              <a:spcBef>
                <a:spcPts val="920"/>
              </a:spcBef>
              <a:spcAft>
                <a:spcPts val="0"/>
              </a:spcAft>
              <a:buSzPts val="1472"/>
              <a:buNone/>
            </a:pPr>
            <a:r>
              <a:rPr lang="en-US" sz="1600">
                <a:solidFill>
                  <a:srgbClr val="7F7F7F"/>
                </a:solidFill>
              </a:rPr>
              <a:t># Print out the shape attribute of np_baseball. Use np_baseball.shape</a:t>
            </a:r>
            <a:endParaRPr sz="1600">
              <a:solidFill>
                <a:srgbClr val="7F7F7F"/>
              </a:solidFill>
            </a:endParaRPr>
          </a:p>
          <a:p>
            <a:pPr marL="0" lvl="0" indent="0" algn="l" rtl="0">
              <a:lnSpc>
                <a:spcPct val="80000"/>
              </a:lnSpc>
              <a:spcBef>
                <a:spcPts val="920"/>
              </a:spcBef>
              <a:spcAft>
                <a:spcPts val="0"/>
              </a:spcAft>
              <a:buSzPts val="1472"/>
              <a:buNone/>
            </a:pPr>
            <a:r>
              <a:rPr lang="en-US" sz="1600">
                <a:solidFill>
                  <a:srgbClr val="FF0000"/>
                </a:solidFill>
              </a:rPr>
              <a:t>print(np_baseball.shape)</a:t>
            </a:r>
            <a:endParaRPr/>
          </a:p>
        </p:txBody>
      </p:sp>
      <p:pic>
        <p:nvPicPr>
          <p:cNvPr id="742" name="Google Shape;742;p78"/>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79"/>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SUBSETTING 2D NUMPY ARRAYS</a:t>
            </a:r>
            <a:endParaRPr/>
          </a:p>
        </p:txBody>
      </p:sp>
      <p:sp>
        <p:nvSpPr>
          <p:cNvPr id="749" name="Google Shape;749;p79"/>
          <p:cNvSpPr txBox="1">
            <a:spLocks noGrp="1"/>
          </p:cNvSpPr>
          <p:nvPr>
            <p:ph type="body" idx="1"/>
          </p:nvPr>
        </p:nvSpPr>
        <p:spPr>
          <a:xfrm>
            <a:off x="581193" y="2003457"/>
            <a:ext cx="11029615" cy="3893909"/>
          </a:xfrm>
          <a:prstGeom prst="rect">
            <a:avLst/>
          </a:prstGeom>
          <a:noFill/>
          <a:ln>
            <a:noFill/>
          </a:ln>
        </p:spPr>
        <p:txBody>
          <a:bodyPr spcFirstLastPara="1" wrap="square" lIns="91425" tIns="45700" rIns="91425" bIns="45700" anchor="ctr" anchorCtr="0">
            <a:normAutofit/>
          </a:bodyPr>
          <a:lstStyle/>
          <a:p>
            <a:pPr marL="306000" lvl="0" indent="-306000" algn="just" rtl="0">
              <a:lnSpc>
                <a:spcPct val="80000"/>
              </a:lnSpc>
              <a:spcBef>
                <a:spcPts val="0"/>
              </a:spcBef>
              <a:spcAft>
                <a:spcPts val="0"/>
              </a:spcAft>
              <a:buSzPts val="1955"/>
              <a:buChar char="◼"/>
            </a:pPr>
            <a:r>
              <a:rPr lang="en-US" sz="2125">
                <a:solidFill>
                  <a:srgbClr val="002060"/>
                </a:solidFill>
              </a:rPr>
              <a:t>For regular Python lists, subsetting  is a real pain. In 2D numpy arrays, however, it's pretty intuitive! </a:t>
            </a:r>
            <a:endParaRPr sz="2125">
              <a:solidFill>
                <a:srgbClr val="002060"/>
              </a:solidFill>
            </a:endParaRPr>
          </a:p>
          <a:p>
            <a:pPr marL="306000" lvl="0" indent="-306000" algn="just" rtl="0">
              <a:lnSpc>
                <a:spcPct val="80000"/>
              </a:lnSpc>
              <a:spcBef>
                <a:spcPts val="1025"/>
              </a:spcBef>
              <a:spcAft>
                <a:spcPts val="0"/>
              </a:spcAft>
              <a:buSzPts val="1955"/>
              <a:buChar char="◼"/>
            </a:pPr>
            <a:r>
              <a:rPr lang="en-US" sz="2125">
                <a:solidFill>
                  <a:srgbClr val="002060"/>
                </a:solidFill>
              </a:rPr>
              <a:t>Subsetting can also be helpful to acquire a range of element form an array. </a:t>
            </a:r>
            <a:endParaRPr/>
          </a:p>
          <a:p>
            <a:pPr marL="306000" lvl="0" indent="-306000" algn="just" rtl="0">
              <a:lnSpc>
                <a:spcPct val="80000"/>
              </a:lnSpc>
              <a:spcBef>
                <a:spcPts val="1025"/>
              </a:spcBef>
              <a:spcAft>
                <a:spcPts val="0"/>
              </a:spcAft>
              <a:buSzPts val="1955"/>
              <a:buChar char="◼"/>
            </a:pPr>
            <a:r>
              <a:rPr lang="en-US" sz="2125">
                <a:solidFill>
                  <a:srgbClr val="002060"/>
                </a:solidFill>
              </a:rPr>
              <a:t>To get a range of element form an array simply use the start and end index numbers in bracket notation [start:end].</a:t>
            </a:r>
            <a:endParaRPr/>
          </a:p>
          <a:p>
            <a:pPr marL="306000" lvl="0" indent="-306000" algn="just" rtl="0">
              <a:lnSpc>
                <a:spcPct val="80000"/>
              </a:lnSpc>
              <a:spcBef>
                <a:spcPts val="1025"/>
              </a:spcBef>
              <a:spcAft>
                <a:spcPts val="0"/>
              </a:spcAft>
              <a:buSzPts val="1955"/>
              <a:buChar char="◼"/>
            </a:pPr>
            <a:r>
              <a:rPr lang="en-US" sz="2125">
                <a:solidFill>
                  <a:srgbClr val="002060"/>
                </a:solidFill>
              </a:rPr>
              <a:t>The indexes before the comma refer to the rows.</a:t>
            </a:r>
            <a:endParaRPr sz="2125">
              <a:solidFill>
                <a:srgbClr val="002060"/>
              </a:solidFill>
            </a:endParaRPr>
          </a:p>
          <a:p>
            <a:pPr marL="306000" lvl="0" indent="-306000" algn="just" rtl="0">
              <a:lnSpc>
                <a:spcPct val="80000"/>
              </a:lnSpc>
              <a:spcBef>
                <a:spcPts val="1025"/>
              </a:spcBef>
              <a:spcAft>
                <a:spcPts val="0"/>
              </a:spcAft>
              <a:buSzPts val="1955"/>
              <a:buChar char="◼"/>
            </a:pPr>
            <a:r>
              <a:rPr lang="en-US" sz="2125">
                <a:solidFill>
                  <a:srgbClr val="002060"/>
                </a:solidFill>
              </a:rPr>
              <a:t>You can select a single row by passing the index number before the comma [1,:] </a:t>
            </a:r>
            <a:endParaRPr/>
          </a:p>
          <a:p>
            <a:pPr marL="306000" lvl="0" indent="-306000" algn="just" rtl="0">
              <a:lnSpc>
                <a:spcPct val="80000"/>
              </a:lnSpc>
              <a:spcBef>
                <a:spcPts val="1025"/>
              </a:spcBef>
              <a:spcAft>
                <a:spcPts val="0"/>
              </a:spcAft>
              <a:buSzPts val="1955"/>
              <a:buChar char="◼"/>
            </a:pPr>
            <a:r>
              <a:rPr lang="en-US" sz="2125">
                <a:solidFill>
                  <a:srgbClr val="002060"/>
                </a:solidFill>
              </a:rPr>
              <a:t>The indexes after the comma refer to the columns</a:t>
            </a:r>
            <a:endParaRPr/>
          </a:p>
          <a:p>
            <a:pPr marL="306000" lvl="0" indent="-306000" algn="just" rtl="0">
              <a:lnSpc>
                <a:spcPct val="80000"/>
              </a:lnSpc>
              <a:spcBef>
                <a:spcPts val="1025"/>
              </a:spcBef>
              <a:spcAft>
                <a:spcPts val="0"/>
              </a:spcAft>
              <a:buSzPts val="1955"/>
              <a:buChar char="◼"/>
            </a:pPr>
            <a:r>
              <a:rPr lang="en-US" sz="2125">
                <a:solidFill>
                  <a:srgbClr val="002060"/>
                </a:solidFill>
              </a:rPr>
              <a:t>Similarly you can select a single column by passing the index number after the comma [:,1]</a:t>
            </a:r>
            <a:endParaRPr/>
          </a:p>
          <a:p>
            <a:pPr marL="306000" lvl="0" indent="-306000" algn="just" rtl="0">
              <a:lnSpc>
                <a:spcPct val="80000"/>
              </a:lnSpc>
              <a:spcBef>
                <a:spcPts val="1025"/>
              </a:spcBef>
              <a:spcAft>
                <a:spcPts val="0"/>
              </a:spcAft>
              <a:buSzPts val="1955"/>
              <a:buChar char="◼"/>
            </a:pPr>
            <a:r>
              <a:rPr lang="en-US" sz="2125">
                <a:solidFill>
                  <a:srgbClr val="002060"/>
                </a:solidFill>
              </a:rPr>
              <a:t>To select a combination of rows &amp; columns you can use the row / column index number in square brackets [0:,1]</a:t>
            </a:r>
            <a:endParaRPr sz="2125">
              <a:solidFill>
                <a:srgbClr val="002060"/>
              </a:solidFill>
            </a:endParaRPr>
          </a:p>
        </p:txBody>
      </p:sp>
      <p:pic>
        <p:nvPicPr>
          <p:cNvPr id="750" name="Google Shape;750;p79"/>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8"/>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4000"/>
          </a:p>
        </p:txBody>
      </p:sp>
      <p:sp>
        <p:nvSpPr>
          <p:cNvPr id="163" name="Google Shape;163;p8"/>
          <p:cNvSpPr txBox="1">
            <a:spLocks noGrp="1"/>
          </p:cNvSpPr>
          <p:nvPr>
            <p:ph type="body" idx="1"/>
          </p:nvPr>
        </p:nvSpPr>
        <p:spPr>
          <a:xfrm>
            <a:off x="581193" y="1900722"/>
            <a:ext cx="11029615" cy="1798920"/>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2190"/>
              <a:buNone/>
            </a:pPr>
            <a:r>
              <a:rPr lang="en-US" sz="2380">
                <a:solidFill>
                  <a:srgbClr val="7F7F7F"/>
                </a:solidFill>
              </a:rPr>
              <a:t>#create a list var1 </a:t>
            </a:r>
            <a:endParaRPr/>
          </a:p>
          <a:p>
            <a:pPr marL="0" lvl="0" indent="0" algn="just" rtl="0">
              <a:lnSpc>
                <a:spcPct val="80000"/>
              </a:lnSpc>
              <a:spcBef>
                <a:spcPts val="1076"/>
              </a:spcBef>
              <a:spcAft>
                <a:spcPts val="0"/>
              </a:spcAft>
              <a:buSzPts val="2190"/>
              <a:buNone/>
            </a:pPr>
            <a:r>
              <a:rPr lang="en-US" sz="2380">
                <a:solidFill>
                  <a:srgbClr val="FF0000"/>
                </a:solidFill>
              </a:rPr>
              <a:t>var1 =[1,2,3,4]</a:t>
            </a:r>
            <a:endParaRPr/>
          </a:p>
          <a:p>
            <a:pPr marL="0" lvl="0" indent="0" algn="just" rtl="0">
              <a:lnSpc>
                <a:spcPct val="80000"/>
              </a:lnSpc>
              <a:spcBef>
                <a:spcPts val="1076"/>
              </a:spcBef>
              <a:spcAft>
                <a:spcPts val="0"/>
              </a:spcAft>
              <a:buSzPts val="2190"/>
              <a:buNone/>
            </a:pPr>
            <a:r>
              <a:rPr lang="en-US" sz="2380">
                <a:solidFill>
                  <a:srgbClr val="7F7F7F"/>
                </a:solidFill>
              </a:rPr>
              <a:t>#print out length of  var1 list </a:t>
            </a:r>
            <a:endParaRPr/>
          </a:p>
          <a:p>
            <a:pPr marL="0" lvl="0" indent="0" algn="just" rtl="0">
              <a:lnSpc>
                <a:spcPct val="80000"/>
              </a:lnSpc>
              <a:spcBef>
                <a:spcPts val="1076"/>
              </a:spcBef>
              <a:spcAft>
                <a:spcPts val="0"/>
              </a:spcAft>
              <a:buSzPts val="2190"/>
              <a:buNone/>
            </a:pPr>
            <a:r>
              <a:rPr lang="en-US" sz="2380">
                <a:solidFill>
                  <a:srgbClr val="FF0000"/>
                </a:solidFill>
              </a:rPr>
              <a:t>print(len(var1))</a:t>
            </a:r>
            <a:endParaRPr/>
          </a:p>
        </p:txBody>
      </p:sp>
      <p:pic>
        <p:nvPicPr>
          <p:cNvPr id="164" name="Google Shape;164;p8"/>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80"/>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SUBSETTING 2D NUMPY ARRAYS - EXAMPLE</a:t>
            </a:r>
            <a:endParaRPr sz="4000"/>
          </a:p>
        </p:txBody>
      </p:sp>
      <p:sp>
        <p:nvSpPr>
          <p:cNvPr id="757" name="Google Shape;757;p80"/>
          <p:cNvSpPr txBox="1">
            <a:spLocks noGrp="1"/>
          </p:cNvSpPr>
          <p:nvPr>
            <p:ph type="body" idx="1"/>
          </p:nvPr>
        </p:nvSpPr>
        <p:spPr>
          <a:xfrm>
            <a:off x="581193" y="1613041"/>
            <a:ext cx="11029615" cy="5378521"/>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265"/>
              <a:buNone/>
            </a:pPr>
            <a:r>
              <a:rPr lang="en-US" sz="1375" u="sng">
                <a:solidFill>
                  <a:srgbClr val="002060"/>
                </a:solidFill>
              </a:rPr>
              <a:t>Selecting First row &amp; First column in a NumPy Array.</a:t>
            </a:r>
            <a:endParaRPr/>
          </a:p>
          <a:p>
            <a:pPr marL="0" lvl="0" indent="0" algn="just" rtl="0">
              <a:lnSpc>
                <a:spcPct val="80000"/>
              </a:lnSpc>
              <a:spcBef>
                <a:spcPts val="875"/>
              </a:spcBef>
              <a:spcAft>
                <a:spcPts val="0"/>
              </a:spcAft>
              <a:buSzPts val="1265"/>
              <a:buNone/>
            </a:pPr>
            <a:endParaRPr sz="1375" u="sng">
              <a:solidFill>
                <a:srgbClr val="002060"/>
              </a:solidFill>
            </a:endParaRPr>
          </a:p>
          <a:p>
            <a:pPr marL="0" lvl="0" indent="0" algn="just" rtl="0">
              <a:lnSpc>
                <a:spcPct val="80000"/>
              </a:lnSpc>
              <a:spcBef>
                <a:spcPts val="875"/>
              </a:spcBef>
              <a:spcAft>
                <a:spcPts val="0"/>
              </a:spcAft>
              <a:buSzPts val="1265"/>
              <a:buNone/>
            </a:pPr>
            <a:r>
              <a:rPr lang="en-US" sz="1375">
                <a:solidFill>
                  <a:srgbClr val="7F7F7F"/>
                </a:solidFill>
              </a:rPr>
              <a:t>#create an array</a:t>
            </a:r>
            <a:r>
              <a:rPr lang="en-US" sz="1375">
                <a:solidFill>
                  <a:srgbClr val="002060"/>
                </a:solidFill>
              </a:rPr>
              <a:t> </a:t>
            </a:r>
            <a:endParaRPr sz="1375">
              <a:solidFill>
                <a:srgbClr val="002060"/>
              </a:solidFill>
            </a:endParaRPr>
          </a:p>
          <a:p>
            <a:pPr marL="0" lvl="0" indent="0" algn="just" rtl="0">
              <a:lnSpc>
                <a:spcPct val="80000"/>
              </a:lnSpc>
              <a:spcBef>
                <a:spcPts val="875"/>
              </a:spcBef>
              <a:spcAft>
                <a:spcPts val="0"/>
              </a:spcAft>
              <a:buSzPts val="1265"/>
              <a:buNone/>
            </a:pPr>
            <a:r>
              <a:rPr lang="en-US" sz="1375">
                <a:solidFill>
                  <a:srgbClr val="002060"/>
                </a:solidFill>
              </a:rPr>
              <a:t>x = [["a", "b"], ["c", "d"]]</a:t>
            </a:r>
            <a:endParaRPr/>
          </a:p>
          <a:p>
            <a:pPr marL="0" lvl="0" indent="0" algn="just" rtl="0">
              <a:lnSpc>
                <a:spcPct val="80000"/>
              </a:lnSpc>
              <a:spcBef>
                <a:spcPts val="875"/>
              </a:spcBef>
              <a:spcAft>
                <a:spcPts val="0"/>
              </a:spcAft>
              <a:buSzPts val="1265"/>
              <a:buNone/>
            </a:pPr>
            <a:r>
              <a:rPr lang="en-US" sz="1375">
                <a:solidFill>
                  <a:srgbClr val="7F7F7F"/>
                </a:solidFill>
              </a:rPr>
              <a:t>#import numpy as np</a:t>
            </a:r>
            <a:endParaRPr/>
          </a:p>
          <a:p>
            <a:pPr marL="0" lvl="0" indent="0" algn="just" rtl="0">
              <a:lnSpc>
                <a:spcPct val="80000"/>
              </a:lnSpc>
              <a:spcBef>
                <a:spcPts val="875"/>
              </a:spcBef>
              <a:spcAft>
                <a:spcPts val="0"/>
              </a:spcAft>
              <a:buSzPts val="1265"/>
              <a:buNone/>
            </a:pPr>
            <a:r>
              <a:rPr lang="en-US" sz="1375">
                <a:solidFill>
                  <a:srgbClr val="002060"/>
                </a:solidFill>
              </a:rPr>
              <a:t>import numpy as np</a:t>
            </a:r>
            <a:endParaRPr/>
          </a:p>
          <a:p>
            <a:pPr marL="0" lvl="0" indent="0" algn="just" rtl="0">
              <a:lnSpc>
                <a:spcPct val="80000"/>
              </a:lnSpc>
              <a:spcBef>
                <a:spcPts val="875"/>
              </a:spcBef>
              <a:spcAft>
                <a:spcPts val="0"/>
              </a:spcAft>
              <a:buSzPts val="1265"/>
              <a:buNone/>
            </a:pPr>
            <a:r>
              <a:rPr lang="en-US" sz="1375">
                <a:solidFill>
                  <a:srgbClr val="7F7F7F"/>
                </a:solidFill>
              </a:rPr>
              <a:t>#create numpy array</a:t>
            </a:r>
            <a:endParaRPr sz="1375">
              <a:solidFill>
                <a:srgbClr val="7F7F7F"/>
              </a:solidFill>
            </a:endParaRPr>
          </a:p>
          <a:p>
            <a:pPr marL="0" lvl="0" indent="0" algn="just" rtl="0">
              <a:lnSpc>
                <a:spcPct val="80000"/>
              </a:lnSpc>
              <a:spcBef>
                <a:spcPts val="875"/>
              </a:spcBef>
              <a:spcAft>
                <a:spcPts val="0"/>
              </a:spcAft>
              <a:buSzPts val="1265"/>
              <a:buNone/>
            </a:pPr>
            <a:r>
              <a:rPr lang="en-US" sz="1375">
                <a:solidFill>
                  <a:srgbClr val="002060"/>
                </a:solidFill>
              </a:rPr>
              <a:t>np_x = np.array(x)</a:t>
            </a:r>
            <a:endParaRPr/>
          </a:p>
          <a:p>
            <a:pPr marL="0" lvl="0" indent="0" algn="just" rtl="0">
              <a:lnSpc>
                <a:spcPct val="80000"/>
              </a:lnSpc>
              <a:spcBef>
                <a:spcPts val="875"/>
              </a:spcBef>
              <a:spcAft>
                <a:spcPts val="0"/>
              </a:spcAft>
              <a:buSzPts val="1265"/>
              <a:buNone/>
            </a:pPr>
            <a:r>
              <a:rPr lang="en-US" sz="1375">
                <a:solidFill>
                  <a:srgbClr val="7F7F7F"/>
                </a:solidFill>
              </a:rPr>
              <a:t>#select a single row</a:t>
            </a:r>
            <a:endParaRPr/>
          </a:p>
          <a:p>
            <a:pPr marL="0" lvl="0" indent="0" algn="just" rtl="0">
              <a:lnSpc>
                <a:spcPct val="80000"/>
              </a:lnSpc>
              <a:spcBef>
                <a:spcPts val="875"/>
              </a:spcBef>
              <a:spcAft>
                <a:spcPts val="0"/>
              </a:spcAft>
              <a:buSzPts val="1265"/>
              <a:buNone/>
            </a:pPr>
            <a:r>
              <a:rPr lang="en-US" sz="1375">
                <a:solidFill>
                  <a:srgbClr val="002060"/>
                </a:solidFill>
              </a:rPr>
              <a:t>np_x[1,:]</a:t>
            </a:r>
            <a:endParaRPr/>
          </a:p>
          <a:p>
            <a:pPr marL="0" lvl="0" indent="0" algn="just" rtl="0">
              <a:lnSpc>
                <a:spcPct val="80000"/>
              </a:lnSpc>
              <a:spcBef>
                <a:spcPts val="875"/>
              </a:spcBef>
              <a:spcAft>
                <a:spcPts val="0"/>
              </a:spcAft>
              <a:buSzPts val="1265"/>
              <a:buNone/>
            </a:pPr>
            <a:r>
              <a:rPr lang="en-US" sz="1375">
                <a:solidFill>
                  <a:srgbClr val="FF0000"/>
                </a:solidFill>
              </a:rPr>
              <a:t>Out:['c', 'd']</a:t>
            </a:r>
            <a:endParaRPr/>
          </a:p>
          <a:p>
            <a:pPr marL="0" lvl="0" indent="0" algn="just" rtl="0">
              <a:lnSpc>
                <a:spcPct val="80000"/>
              </a:lnSpc>
              <a:spcBef>
                <a:spcPts val="875"/>
              </a:spcBef>
              <a:spcAft>
                <a:spcPts val="0"/>
              </a:spcAft>
              <a:buSzPts val="1265"/>
              <a:buNone/>
            </a:pPr>
            <a:r>
              <a:rPr lang="en-US" sz="1375">
                <a:solidFill>
                  <a:srgbClr val="7F7F7F"/>
                </a:solidFill>
              </a:rPr>
              <a:t>#select a single column</a:t>
            </a:r>
            <a:endParaRPr sz="1375">
              <a:solidFill>
                <a:srgbClr val="7F7F7F"/>
              </a:solidFill>
            </a:endParaRPr>
          </a:p>
          <a:p>
            <a:pPr marL="0" lvl="0" indent="0" algn="just" rtl="0">
              <a:lnSpc>
                <a:spcPct val="80000"/>
              </a:lnSpc>
              <a:spcBef>
                <a:spcPts val="875"/>
              </a:spcBef>
              <a:spcAft>
                <a:spcPts val="0"/>
              </a:spcAft>
              <a:buSzPts val="1265"/>
              <a:buNone/>
            </a:pPr>
            <a:r>
              <a:rPr lang="en-US" sz="1375">
                <a:solidFill>
                  <a:srgbClr val="002060"/>
                </a:solidFill>
              </a:rPr>
              <a:t>np_x[:,1]</a:t>
            </a:r>
            <a:endParaRPr/>
          </a:p>
          <a:p>
            <a:pPr marL="0" lvl="0" indent="0" algn="just" rtl="0">
              <a:lnSpc>
                <a:spcPct val="80000"/>
              </a:lnSpc>
              <a:spcBef>
                <a:spcPts val="875"/>
              </a:spcBef>
              <a:spcAft>
                <a:spcPts val="0"/>
              </a:spcAft>
              <a:buSzPts val="1265"/>
              <a:buNone/>
            </a:pPr>
            <a:r>
              <a:rPr lang="en-US" sz="1375">
                <a:solidFill>
                  <a:srgbClr val="FF0000"/>
                </a:solidFill>
              </a:rPr>
              <a:t>Out:['b', 'd']</a:t>
            </a:r>
            <a:endParaRPr/>
          </a:p>
          <a:p>
            <a:pPr marL="0" lvl="0" indent="0" algn="just" rtl="0">
              <a:lnSpc>
                <a:spcPct val="80000"/>
              </a:lnSpc>
              <a:spcBef>
                <a:spcPts val="875"/>
              </a:spcBef>
              <a:spcAft>
                <a:spcPts val="0"/>
              </a:spcAft>
              <a:buSzPts val="1265"/>
              <a:buNone/>
            </a:pPr>
            <a:r>
              <a:rPr lang="en-US" sz="1375">
                <a:solidFill>
                  <a:srgbClr val="7F7F7F"/>
                </a:solidFill>
              </a:rPr>
              <a:t>#combination of rows &amp; columns </a:t>
            </a:r>
            <a:endParaRPr/>
          </a:p>
          <a:p>
            <a:pPr marL="0" lvl="0" indent="0" algn="just" rtl="0">
              <a:lnSpc>
                <a:spcPct val="80000"/>
              </a:lnSpc>
              <a:spcBef>
                <a:spcPts val="875"/>
              </a:spcBef>
              <a:spcAft>
                <a:spcPts val="0"/>
              </a:spcAft>
              <a:buSzPts val="1265"/>
              <a:buNone/>
            </a:pPr>
            <a:r>
              <a:rPr lang="en-US" sz="1375">
                <a:solidFill>
                  <a:srgbClr val="002060"/>
                </a:solidFill>
              </a:rPr>
              <a:t>np_x[0:,1]</a:t>
            </a:r>
            <a:endParaRPr/>
          </a:p>
          <a:p>
            <a:pPr marL="0" lvl="0" indent="0" algn="just" rtl="0">
              <a:lnSpc>
                <a:spcPct val="80000"/>
              </a:lnSpc>
              <a:spcBef>
                <a:spcPts val="875"/>
              </a:spcBef>
              <a:spcAft>
                <a:spcPts val="0"/>
              </a:spcAft>
              <a:buSzPts val="1265"/>
              <a:buNone/>
            </a:pPr>
            <a:r>
              <a:rPr lang="en-US" sz="1375">
                <a:solidFill>
                  <a:srgbClr val="FF0000"/>
                </a:solidFill>
              </a:rPr>
              <a:t>Out:['b']</a:t>
            </a:r>
            <a:endParaRPr sz="1375">
              <a:solidFill>
                <a:srgbClr val="002060"/>
              </a:solidFill>
            </a:endParaRPr>
          </a:p>
        </p:txBody>
      </p:sp>
      <p:pic>
        <p:nvPicPr>
          <p:cNvPr id="758" name="Google Shape;758;p80"/>
          <p:cNvPicPr preferRelativeResize="0"/>
          <p:nvPr/>
        </p:nvPicPr>
        <p:blipFill rotWithShape="1">
          <a:blip r:embed="rId3">
            <a:alphaModFix/>
          </a:blip>
          <a:srcRect/>
          <a:stretch/>
        </p:blipFill>
        <p:spPr>
          <a:xfrm>
            <a:off x="11199684" y="82193"/>
            <a:ext cx="760601" cy="380301"/>
          </a:xfrm>
          <a:prstGeom prst="rect">
            <a:avLst/>
          </a:prstGeom>
          <a:noFill/>
          <a:ln>
            <a:noFill/>
          </a:ln>
        </p:spPr>
      </p:pic>
      <p:graphicFrame>
        <p:nvGraphicFramePr>
          <p:cNvPr id="759" name="Google Shape;759;p80"/>
          <p:cNvGraphicFramePr/>
          <p:nvPr/>
        </p:nvGraphicFramePr>
        <p:xfrm>
          <a:off x="3760342" y="3588418"/>
          <a:ext cx="3000000" cy="3000000"/>
        </p:xfrm>
        <a:graphic>
          <a:graphicData uri="http://schemas.openxmlformats.org/drawingml/2006/table">
            <a:tbl>
              <a:tblPr bandRow="1">
                <a:noFill/>
                <a:tableStyleId>{526C0B40-CE52-4B3A-97D3-BCF36F50DFD8}</a:tableStyleId>
              </a:tblPr>
              <a:tblGrid>
                <a:gridCol w="770550">
                  <a:extLst>
                    <a:ext uri="{9D8B030D-6E8A-4147-A177-3AD203B41FA5}">
                      <a16:colId xmlns:a16="http://schemas.microsoft.com/office/drawing/2014/main" val="20000"/>
                    </a:ext>
                  </a:extLst>
                </a:gridCol>
                <a:gridCol w="770550">
                  <a:extLst>
                    <a:ext uri="{9D8B030D-6E8A-4147-A177-3AD203B41FA5}">
                      <a16:colId xmlns:a16="http://schemas.microsoft.com/office/drawing/2014/main" val="20001"/>
                    </a:ext>
                  </a:extLst>
                </a:gridCol>
              </a:tblGrid>
              <a:tr h="378775">
                <a:tc>
                  <a:txBody>
                    <a:bodyPr/>
                    <a:lstStyle/>
                    <a:p>
                      <a:pPr marL="0" marR="0" lvl="0" indent="0" algn="ctr" rtl="0">
                        <a:spcBef>
                          <a:spcPts val="0"/>
                        </a:spcBef>
                        <a:spcAft>
                          <a:spcPts val="0"/>
                        </a:spcAft>
                        <a:buNone/>
                      </a:pPr>
                      <a:r>
                        <a:rPr lang="en-US" sz="1800" u="none" strike="noStrike" cap="none"/>
                        <a:t>a</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b</a:t>
                      </a:r>
                      <a:endParaRPr sz="1800" u="none" strike="noStrike" cap="none"/>
                    </a:p>
                  </a:txBody>
                  <a:tcPr marL="91450" marR="91450" marT="45725" marB="45725"/>
                </a:tc>
                <a:extLst>
                  <a:ext uri="{0D108BD9-81ED-4DB2-BD59-A6C34878D82A}">
                    <a16:rowId xmlns:a16="http://schemas.microsoft.com/office/drawing/2014/main" val="10000"/>
                  </a:ext>
                </a:extLst>
              </a:tr>
              <a:tr h="378775">
                <a:tc>
                  <a:txBody>
                    <a:bodyPr/>
                    <a:lstStyle/>
                    <a:p>
                      <a:pPr marL="0" marR="0" lvl="0" indent="0" algn="ctr" rtl="0">
                        <a:spcBef>
                          <a:spcPts val="0"/>
                        </a:spcBef>
                        <a:spcAft>
                          <a:spcPts val="0"/>
                        </a:spcAft>
                        <a:buNone/>
                      </a:pPr>
                      <a:r>
                        <a:rPr lang="en-US" sz="1800" u="none" strike="noStrike" cap="none"/>
                        <a:t>c</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a:t>
                      </a:r>
                      <a:endParaRPr sz="1800" u="none" strike="noStrike" cap="none"/>
                    </a:p>
                  </a:txBody>
                  <a:tcPr marL="91450" marR="91450" marT="45725" marB="45725"/>
                </a:tc>
                <a:extLst>
                  <a:ext uri="{0D108BD9-81ED-4DB2-BD59-A6C34878D82A}">
                    <a16:rowId xmlns:a16="http://schemas.microsoft.com/office/drawing/2014/main" val="10001"/>
                  </a:ext>
                </a:extLst>
              </a:tr>
            </a:tbl>
          </a:graphicData>
        </a:graphic>
      </p:graphicFrame>
      <p:sp>
        <p:nvSpPr>
          <p:cNvPr id="760" name="Google Shape;760;p80"/>
          <p:cNvSpPr txBox="1"/>
          <p:nvPr/>
        </p:nvSpPr>
        <p:spPr>
          <a:xfrm>
            <a:off x="2712376" y="3783897"/>
            <a:ext cx="12123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Np_x =</a:t>
            </a:r>
            <a:endParaRPr sz="1800">
              <a:solidFill>
                <a:schemeClr val="dk1"/>
              </a:solidFill>
              <a:latin typeface="Gill Sans"/>
              <a:ea typeface="Gill Sans"/>
              <a:cs typeface="Gill Sans"/>
              <a:sym typeface="Gill Sans"/>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5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5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57">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57">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57">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5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81"/>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767" name="Google Shape;767;p81"/>
          <p:cNvSpPr txBox="1">
            <a:spLocks noGrp="1"/>
          </p:cNvSpPr>
          <p:nvPr>
            <p:ph type="body" idx="1"/>
          </p:nvPr>
        </p:nvSpPr>
        <p:spPr>
          <a:xfrm>
            <a:off x="581193" y="1911927"/>
            <a:ext cx="11029615" cy="573514"/>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2300"/>
              <a:buNone/>
            </a:pPr>
            <a:r>
              <a:rPr lang="en-US" sz="2500">
                <a:solidFill>
                  <a:srgbClr val="002060"/>
                </a:solidFill>
              </a:rPr>
              <a:t>Using the 2D array you created earlier, print out the 50th row of np_baseball. </a:t>
            </a:r>
            <a:endParaRPr sz="2500">
              <a:solidFill>
                <a:srgbClr val="002060"/>
              </a:solidFill>
            </a:endParaRPr>
          </a:p>
        </p:txBody>
      </p:sp>
      <p:pic>
        <p:nvPicPr>
          <p:cNvPr id="768" name="Google Shape;768;p81"/>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82"/>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p>
        </p:txBody>
      </p:sp>
      <p:sp>
        <p:nvSpPr>
          <p:cNvPr id="775" name="Google Shape;775;p82"/>
          <p:cNvSpPr txBox="1">
            <a:spLocks noGrp="1"/>
          </p:cNvSpPr>
          <p:nvPr>
            <p:ph type="body" idx="1"/>
          </p:nvPr>
        </p:nvSpPr>
        <p:spPr>
          <a:xfrm>
            <a:off x="581192" y="1919356"/>
            <a:ext cx="11029615" cy="213893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2127"/>
              <a:buNone/>
            </a:pPr>
            <a:r>
              <a:rPr lang="en-US" sz="2312">
                <a:solidFill>
                  <a:srgbClr val="7F7F7F"/>
                </a:solidFill>
              </a:rPr>
              <a:t>#height as weight are available  as np_baseball numpy 2D array </a:t>
            </a:r>
            <a:endParaRPr/>
          </a:p>
          <a:p>
            <a:pPr marL="0" lvl="0" indent="0" algn="l" rtl="0">
              <a:lnSpc>
                <a:spcPct val="80000"/>
              </a:lnSpc>
              <a:spcBef>
                <a:spcPts val="1062"/>
              </a:spcBef>
              <a:spcAft>
                <a:spcPts val="0"/>
              </a:spcAft>
              <a:buSzPts val="2127"/>
              <a:buNone/>
            </a:pPr>
            <a:r>
              <a:rPr lang="en-US" sz="2312">
                <a:solidFill>
                  <a:srgbClr val="7F7F7F"/>
                </a:solidFill>
              </a:rPr>
              <a:t>#import numpy as np</a:t>
            </a:r>
            <a:endParaRPr/>
          </a:p>
          <a:p>
            <a:pPr marL="0" lvl="0" indent="0" algn="l" rtl="0">
              <a:lnSpc>
                <a:spcPct val="80000"/>
              </a:lnSpc>
              <a:spcBef>
                <a:spcPts val="1062"/>
              </a:spcBef>
              <a:spcAft>
                <a:spcPts val="0"/>
              </a:spcAft>
              <a:buSzPts val="2127"/>
              <a:buNone/>
            </a:pPr>
            <a:r>
              <a:rPr lang="en-US" sz="2312">
                <a:solidFill>
                  <a:srgbClr val="FF0000"/>
                </a:solidFill>
              </a:rPr>
              <a:t>import numpy as np</a:t>
            </a:r>
            <a:endParaRPr/>
          </a:p>
          <a:p>
            <a:pPr marL="0" lvl="0" indent="0" algn="l" rtl="0">
              <a:lnSpc>
                <a:spcPct val="80000"/>
              </a:lnSpc>
              <a:spcBef>
                <a:spcPts val="1062"/>
              </a:spcBef>
              <a:spcAft>
                <a:spcPts val="0"/>
              </a:spcAft>
              <a:buSzPts val="2127"/>
              <a:buNone/>
            </a:pPr>
            <a:r>
              <a:rPr lang="en-US" sz="2312">
                <a:solidFill>
                  <a:srgbClr val="7F7F7F"/>
                </a:solidFill>
              </a:rPr>
              <a:t>#Print out the 50th row of np_baseball.</a:t>
            </a:r>
            <a:endParaRPr/>
          </a:p>
          <a:p>
            <a:pPr marL="0" lvl="0" indent="0" algn="l" rtl="0">
              <a:lnSpc>
                <a:spcPct val="80000"/>
              </a:lnSpc>
              <a:spcBef>
                <a:spcPts val="1062"/>
              </a:spcBef>
              <a:spcAft>
                <a:spcPts val="0"/>
              </a:spcAft>
              <a:buSzPts val="2127"/>
              <a:buNone/>
            </a:pPr>
            <a:r>
              <a:rPr lang="en-US" sz="2312">
                <a:solidFill>
                  <a:srgbClr val="FF0000"/>
                </a:solidFill>
              </a:rPr>
              <a:t>print(np_baseball[49,:])</a:t>
            </a:r>
            <a:endParaRPr sz="2312">
              <a:solidFill>
                <a:srgbClr val="FF0000"/>
              </a:solidFill>
            </a:endParaRPr>
          </a:p>
        </p:txBody>
      </p:sp>
      <p:pic>
        <p:nvPicPr>
          <p:cNvPr id="776" name="Google Shape;776;p82"/>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83"/>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783" name="Google Shape;783;p83"/>
          <p:cNvSpPr txBox="1">
            <a:spLocks noGrp="1"/>
          </p:cNvSpPr>
          <p:nvPr>
            <p:ph type="body" idx="1"/>
          </p:nvPr>
        </p:nvSpPr>
        <p:spPr>
          <a:xfrm>
            <a:off x="581193" y="1964203"/>
            <a:ext cx="11029615" cy="912561"/>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2300"/>
              <a:buNone/>
            </a:pPr>
            <a:r>
              <a:rPr lang="en-US" sz="2500">
                <a:solidFill>
                  <a:srgbClr val="002060"/>
                </a:solidFill>
              </a:rPr>
              <a:t>Make a new variable, np_weight_lb_n, containing the entire second column of np_baseball. Print out np_weight_lb_n</a:t>
            </a:r>
            <a:endParaRPr sz="2500">
              <a:solidFill>
                <a:srgbClr val="002060"/>
              </a:solidFill>
            </a:endParaRPr>
          </a:p>
        </p:txBody>
      </p:sp>
      <p:pic>
        <p:nvPicPr>
          <p:cNvPr id="784" name="Google Shape;784;p83"/>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84"/>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791" name="Google Shape;791;p84"/>
          <p:cNvSpPr txBox="1">
            <a:spLocks noGrp="1"/>
          </p:cNvSpPr>
          <p:nvPr>
            <p:ph type="body" idx="1"/>
          </p:nvPr>
        </p:nvSpPr>
        <p:spPr>
          <a:xfrm>
            <a:off x="581192" y="1929631"/>
            <a:ext cx="11029615" cy="2662918"/>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2127"/>
              <a:buNone/>
            </a:pPr>
            <a:r>
              <a:rPr lang="en-US" sz="2312">
                <a:solidFill>
                  <a:srgbClr val="7F7F7F"/>
                </a:solidFill>
              </a:rPr>
              <a:t>#height as weight are available  as np_baseball numpy 2D array </a:t>
            </a:r>
            <a:endParaRPr/>
          </a:p>
          <a:p>
            <a:pPr marL="0" lvl="0" indent="0" algn="l" rtl="0">
              <a:lnSpc>
                <a:spcPct val="80000"/>
              </a:lnSpc>
              <a:spcBef>
                <a:spcPts val="1062"/>
              </a:spcBef>
              <a:spcAft>
                <a:spcPts val="0"/>
              </a:spcAft>
              <a:buSzPts val="2127"/>
              <a:buNone/>
            </a:pPr>
            <a:r>
              <a:rPr lang="en-US" sz="2312">
                <a:solidFill>
                  <a:srgbClr val="7F7F7F"/>
                </a:solidFill>
              </a:rPr>
              <a:t>#import numpy as np</a:t>
            </a:r>
            <a:endParaRPr/>
          </a:p>
          <a:p>
            <a:pPr marL="0" lvl="0" indent="0" algn="l" rtl="0">
              <a:lnSpc>
                <a:spcPct val="80000"/>
              </a:lnSpc>
              <a:spcBef>
                <a:spcPts val="1062"/>
              </a:spcBef>
              <a:spcAft>
                <a:spcPts val="0"/>
              </a:spcAft>
              <a:buSzPts val="2127"/>
              <a:buNone/>
            </a:pPr>
            <a:r>
              <a:rPr lang="en-US" sz="2312">
                <a:solidFill>
                  <a:srgbClr val="FF0000"/>
                </a:solidFill>
              </a:rPr>
              <a:t>import numpy as np</a:t>
            </a:r>
            <a:endParaRPr/>
          </a:p>
          <a:p>
            <a:pPr marL="0" lvl="0" indent="0" algn="l" rtl="0">
              <a:lnSpc>
                <a:spcPct val="80000"/>
              </a:lnSpc>
              <a:spcBef>
                <a:spcPts val="1062"/>
              </a:spcBef>
              <a:spcAft>
                <a:spcPts val="0"/>
              </a:spcAft>
              <a:buSzPts val="2127"/>
              <a:buNone/>
            </a:pPr>
            <a:r>
              <a:rPr lang="en-US" sz="2312">
                <a:solidFill>
                  <a:srgbClr val="7F7F7F"/>
                </a:solidFill>
              </a:rPr>
              <a:t>#create np_weight_lb, containing the entire second column of np_baseball</a:t>
            </a:r>
            <a:endParaRPr sz="2312">
              <a:solidFill>
                <a:srgbClr val="7F7F7F"/>
              </a:solidFill>
            </a:endParaRPr>
          </a:p>
          <a:p>
            <a:pPr marL="0" lvl="0" indent="0" algn="l" rtl="0">
              <a:lnSpc>
                <a:spcPct val="80000"/>
              </a:lnSpc>
              <a:spcBef>
                <a:spcPts val="1062"/>
              </a:spcBef>
              <a:spcAft>
                <a:spcPts val="0"/>
              </a:spcAft>
              <a:buSzPts val="2127"/>
              <a:buNone/>
            </a:pPr>
            <a:r>
              <a:rPr lang="en-US" sz="2312">
                <a:solidFill>
                  <a:srgbClr val="FF0000"/>
                </a:solidFill>
              </a:rPr>
              <a:t>np_weight_lb=np_baseball[:,1]</a:t>
            </a:r>
            <a:endParaRPr sz="2312">
              <a:solidFill>
                <a:srgbClr val="FF0000"/>
              </a:solidFill>
            </a:endParaRPr>
          </a:p>
          <a:p>
            <a:pPr marL="0" lvl="0" indent="0" algn="l" rtl="0">
              <a:lnSpc>
                <a:spcPct val="80000"/>
              </a:lnSpc>
              <a:spcBef>
                <a:spcPts val="1062"/>
              </a:spcBef>
              <a:spcAft>
                <a:spcPts val="0"/>
              </a:spcAft>
              <a:buSzPts val="2127"/>
              <a:buNone/>
            </a:pPr>
            <a:r>
              <a:rPr lang="en-US" sz="2312">
                <a:solidFill>
                  <a:srgbClr val="FF0000"/>
                </a:solidFill>
              </a:rPr>
              <a:t>print(np_weight_lb)</a:t>
            </a:r>
            <a:endParaRPr/>
          </a:p>
        </p:txBody>
      </p:sp>
      <p:pic>
        <p:nvPicPr>
          <p:cNvPr id="792" name="Google Shape;792;p84"/>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85"/>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799" name="Google Shape;799;p85"/>
          <p:cNvSpPr txBox="1">
            <a:spLocks noGrp="1"/>
          </p:cNvSpPr>
          <p:nvPr>
            <p:ph type="body" idx="1"/>
          </p:nvPr>
        </p:nvSpPr>
        <p:spPr>
          <a:xfrm>
            <a:off x="581193" y="1881104"/>
            <a:ext cx="11029615" cy="861190"/>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2300"/>
              <a:buNone/>
            </a:pPr>
            <a:r>
              <a:rPr lang="en-US" sz="2500">
                <a:solidFill>
                  <a:srgbClr val="002060"/>
                </a:solidFill>
              </a:rPr>
              <a:t>Select the height (first column) of the 124th baseball player in np_baseball and print it out.</a:t>
            </a:r>
            <a:endParaRPr/>
          </a:p>
        </p:txBody>
      </p:sp>
      <p:pic>
        <p:nvPicPr>
          <p:cNvPr id="800" name="Google Shape;800;p85"/>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86"/>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807" name="Google Shape;807;p86"/>
          <p:cNvSpPr txBox="1">
            <a:spLocks noGrp="1"/>
          </p:cNvSpPr>
          <p:nvPr>
            <p:ph type="body" idx="1"/>
          </p:nvPr>
        </p:nvSpPr>
        <p:spPr>
          <a:xfrm>
            <a:off x="581192" y="1970726"/>
            <a:ext cx="11029615" cy="2231404"/>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2127"/>
              <a:buNone/>
            </a:pPr>
            <a:r>
              <a:rPr lang="en-US" sz="2312">
                <a:solidFill>
                  <a:srgbClr val="7F7F7F"/>
                </a:solidFill>
              </a:rPr>
              <a:t>#height as weight are available  as np_baseball numpy 2D array </a:t>
            </a:r>
            <a:endParaRPr/>
          </a:p>
          <a:p>
            <a:pPr marL="0" lvl="0" indent="0" algn="l" rtl="0">
              <a:lnSpc>
                <a:spcPct val="80000"/>
              </a:lnSpc>
              <a:spcBef>
                <a:spcPts val="1062"/>
              </a:spcBef>
              <a:spcAft>
                <a:spcPts val="0"/>
              </a:spcAft>
              <a:buSzPts val="2127"/>
              <a:buNone/>
            </a:pPr>
            <a:r>
              <a:rPr lang="en-US" sz="2312">
                <a:solidFill>
                  <a:srgbClr val="7F7F7F"/>
                </a:solidFill>
              </a:rPr>
              <a:t>#import numpy as np</a:t>
            </a:r>
            <a:endParaRPr/>
          </a:p>
          <a:p>
            <a:pPr marL="0" lvl="0" indent="0" algn="l" rtl="0">
              <a:lnSpc>
                <a:spcPct val="80000"/>
              </a:lnSpc>
              <a:spcBef>
                <a:spcPts val="1062"/>
              </a:spcBef>
              <a:spcAft>
                <a:spcPts val="0"/>
              </a:spcAft>
              <a:buSzPts val="2127"/>
              <a:buNone/>
            </a:pPr>
            <a:r>
              <a:rPr lang="en-US" sz="2312">
                <a:solidFill>
                  <a:srgbClr val="FF0000"/>
                </a:solidFill>
              </a:rPr>
              <a:t>import numpy as np</a:t>
            </a:r>
            <a:endParaRPr/>
          </a:p>
          <a:p>
            <a:pPr marL="0" lvl="0" indent="0" algn="l" rtl="0">
              <a:lnSpc>
                <a:spcPct val="80000"/>
              </a:lnSpc>
              <a:spcBef>
                <a:spcPts val="1062"/>
              </a:spcBef>
              <a:spcAft>
                <a:spcPts val="0"/>
              </a:spcAft>
              <a:buSzPts val="2127"/>
              <a:buNone/>
            </a:pPr>
            <a:r>
              <a:rPr lang="en-US" sz="2312">
                <a:solidFill>
                  <a:srgbClr val="7F7F7F"/>
                </a:solidFill>
              </a:rPr>
              <a:t>#print out height of 124th baseball player </a:t>
            </a:r>
            <a:endParaRPr/>
          </a:p>
          <a:p>
            <a:pPr marL="0" lvl="0" indent="0" algn="l" rtl="0">
              <a:lnSpc>
                <a:spcPct val="80000"/>
              </a:lnSpc>
              <a:spcBef>
                <a:spcPts val="1062"/>
              </a:spcBef>
              <a:spcAft>
                <a:spcPts val="0"/>
              </a:spcAft>
              <a:buSzPts val="2127"/>
              <a:buNone/>
            </a:pPr>
            <a:r>
              <a:rPr lang="en-US" sz="2312">
                <a:solidFill>
                  <a:srgbClr val="FF0000"/>
                </a:solidFill>
              </a:rPr>
              <a:t>print(np_baseball[123,:1])</a:t>
            </a:r>
            <a:endParaRPr sz="2312">
              <a:solidFill>
                <a:srgbClr val="FF0000"/>
              </a:solidFill>
            </a:endParaRPr>
          </a:p>
        </p:txBody>
      </p:sp>
      <p:pic>
        <p:nvPicPr>
          <p:cNvPr id="808" name="Google Shape;808;p86"/>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87"/>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2D ARITHMETIC</a:t>
            </a:r>
            <a:endParaRPr/>
          </a:p>
        </p:txBody>
      </p:sp>
      <p:sp>
        <p:nvSpPr>
          <p:cNvPr id="815" name="Google Shape;815;p87"/>
          <p:cNvSpPr txBox="1">
            <a:spLocks noGrp="1"/>
          </p:cNvSpPr>
          <p:nvPr>
            <p:ph type="body" idx="1"/>
          </p:nvPr>
        </p:nvSpPr>
        <p:spPr>
          <a:xfrm>
            <a:off x="581193" y="2003459"/>
            <a:ext cx="11029615" cy="2106086"/>
          </a:xfrm>
          <a:prstGeom prst="rect">
            <a:avLst/>
          </a:prstGeom>
          <a:noFill/>
          <a:ln>
            <a:noFill/>
          </a:ln>
        </p:spPr>
        <p:txBody>
          <a:bodyPr spcFirstLastPara="1" wrap="square" lIns="91425" tIns="45700" rIns="91425" bIns="45700" anchor="ctr" anchorCtr="0">
            <a:normAutofit/>
          </a:bodyPr>
          <a:lstStyle/>
          <a:p>
            <a:pPr marL="306000" lvl="0" indent="-306000" algn="just" rtl="0">
              <a:spcBef>
                <a:spcPts val="0"/>
              </a:spcBef>
              <a:spcAft>
                <a:spcPts val="0"/>
              </a:spcAft>
              <a:buSzPts val="2127"/>
              <a:buChar char="◼"/>
            </a:pPr>
            <a:r>
              <a:rPr lang="en-US" sz="2312">
                <a:solidFill>
                  <a:srgbClr val="002060"/>
                </a:solidFill>
              </a:rPr>
              <a:t>Remember how you calculated the Body Mass Index for all baseball players? </a:t>
            </a:r>
            <a:endParaRPr sz="2312">
              <a:solidFill>
                <a:srgbClr val="002060"/>
              </a:solidFill>
            </a:endParaRPr>
          </a:p>
          <a:p>
            <a:pPr marL="306000" lvl="0" indent="-306000" algn="just" rtl="0">
              <a:spcBef>
                <a:spcPts val="1062"/>
              </a:spcBef>
              <a:spcAft>
                <a:spcPts val="0"/>
              </a:spcAft>
              <a:buSzPts val="2127"/>
              <a:buChar char="◼"/>
            </a:pPr>
            <a:r>
              <a:rPr lang="en-US" sz="2312">
                <a:solidFill>
                  <a:srgbClr val="002060"/>
                </a:solidFill>
              </a:rPr>
              <a:t>Numpy was able to perform all calculations element-wise (i.e. element by element). </a:t>
            </a:r>
            <a:endParaRPr sz="2312">
              <a:solidFill>
                <a:srgbClr val="002060"/>
              </a:solidFill>
            </a:endParaRPr>
          </a:p>
          <a:p>
            <a:pPr marL="306000" lvl="0" indent="-306000" algn="just" rtl="0">
              <a:spcBef>
                <a:spcPts val="1062"/>
              </a:spcBef>
              <a:spcAft>
                <a:spcPts val="0"/>
              </a:spcAft>
              <a:buSzPts val="2127"/>
              <a:buChar char="◼"/>
            </a:pPr>
            <a:r>
              <a:rPr lang="en-US" sz="2312">
                <a:solidFill>
                  <a:srgbClr val="002060"/>
                </a:solidFill>
              </a:rPr>
              <a:t>For 2D numpy arrays this isn't any different! </a:t>
            </a:r>
            <a:endParaRPr sz="2312">
              <a:solidFill>
                <a:srgbClr val="002060"/>
              </a:solidFill>
            </a:endParaRPr>
          </a:p>
          <a:p>
            <a:pPr marL="306000" lvl="0" indent="-306000" algn="just" rtl="0">
              <a:spcBef>
                <a:spcPts val="1062"/>
              </a:spcBef>
              <a:spcAft>
                <a:spcPts val="0"/>
              </a:spcAft>
              <a:buSzPts val="2127"/>
              <a:buChar char="◼"/>
            </a:pPr>
            <a:r>
              <a:rPr lang="en-US" sz="2312">
                <a:solidFill>
                  <a:srgbClr val="002060"/>
                </a:solidFill>
              </a:rPr>
              <a:t>You can combine matrices with single numbers, with vectors, and with other matrices.</a:t>
            </a:r>
            <a:endParaRPr/>
          </a:p>
        </p:txBody>
      </p:sp>
      <p:pic>
        <p:nvPicPr>
          <p:cNvPr id="816" name="Google Shape;816;p87"/>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88"/>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2D ARITHMETIC – EXAMPLE (+)</a:t>
            </a:r>
            <a:endParaRPr sz="4000"/>
          </a:p>
        </p:txBody>
      </p:sp>
      <p:sp>
        <p:nvSpPr>
          <p:cNvPr id="823" name="Google Shape;823;p88"/>
          <p:cNvSpPr txBox="1">
            <a:spLocks noGrp="1"/>
          </p:cNvSpPr>
          <p:nvPr>
            <p:ph type="body" idx="1"/>
          </p:nvPr>
        </p:nvSpPr>
        <p:spPr>
          <a:xfrm>
            <a:off x="581193" y="1818698"/>
            <a:ext cx="11029615" cy="4869779"/>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610"/>
              <a:buNone/>
            </a:pPr>
            <a:r>
              <a:rPr lang="en-US" sz="1750" u="sng">
                <a:solidFill>
                  <a:srgbClr val="002060"/>
                </a:solidFill>
              </a:rPr>
              <a:t>Using arithmetic operators on 2D Arrays – Addition in an array</a:t>
            </a:r>
            <a:endParaRPr sz="1750" u="sng">
              <a:solidFill>
                <a:srgbClr val="002060"/>
              </a:solidFill>
            </a:endParaRPr>
          </a:p>
          <a:p>
            <a:pPr marL="0" lvl="0" indent="0" algn="just" rtl="0">
              <a:lnSpc>
                <a:spcPct val="80000"/>
              </a:lnSpc>
              <a:spcBef>
                <a:spcPts val="950"/>
              </a:spcBef>
              <a:spcAft>
                <a:spcPts val="0"/>
              </a:spcAft>
              <a:buSzPts val="1610"/>
              <a:buNone/>
            </a:pPr>
            <a:endParaRPr sz="1750">
              <a:solidFill>
                <a:srgbClr val="002060"/>
              </a:solidFill>
            </a:endParaRPr>
          </a:p>
          <a:p>
            <a:pPr marL="0" lvl="0" indent="0" algn="just" rtl="0">
              <a:lnSpc>
                <a:spcPct val="80000"/>
              </a:lnSpc>
              <a:spcBef>
                <a:spcPts val="950"/>
              </a:spcBef>
              <a:spcAft>
                <a:spcPts val="0"/>
              </a:spcAft>
              <a:buSzPts val="1610"/>
              <a:buNone/>
            </a:pPr>
            <a:r>
              <a:rPr lang="en-US" sz="1750">
                <a:solidFill>
                  <a:srgbClr val="7F7F7F"/>
                </a:solidFill>
              </a:rPr>
              <a:t>#creating an array</a:t>
            </a:r>
            <a:endParaRPr/>
          </a:p>
          <a:p>
            <a:pPr marL="0" lvl="0" indent="0" algn="just" rtl="0">
              <a:lnSpc>
                <a:spcPct val="80000"/>
              </a:lnSpc>
              <a:spcBef>
                <a:spcPts val="950"/>
              </a:spcBef>
              <a:spcAft>
                <a:spcPts val="0"/>
              </a:spcAft>
              <a:buSzPts val="1610"/>
              <a:buNone/>
            </a:pPr>
            <a:r>
              <a:rPr lang="en-US" sz="1750">
                <a:solidFill>
                  <a:srgbClr val="002060"/>
                </a:solidFill>
              </a:rPr>
              <a:t>test_array = [[1, 2], [3, 4], [5, 6]]</a:t>
            </a:r>
            <a:endParaRPr sz="1750">
              <a:solidFill>
                <a:srgbClr val="002060"/>
              </a:solidFill>
            </a:endParaRPr>
          </a:p>
          <a:p>
            <a:pPr marL="0" lvl="0" indent="0" algn="just" rtl="0">
              <a:lnSpc>
                <a:spcPct val="80000"/>
              </a:lnSpc>
              <a:spcBef>
                <a:spcPts val="950"/>
              </a:spcBef>
              <a:spcAft>
                <a:spcPts val="0"/>
              </a:spcAft>
              <a:buSzPts val="1610"/>
              <a:buNone/>
            </a:pPr>
            <a:r>
              <a:rPr lang="en-US" sz="1750">
                <a:solidFill>
                  <a:srgbClr val="7F7F7F"/>
                </a:solidFill>
              </a:rPr>
              <a:t>#import numpy as np</a:t>
            </a:r>
            <a:endParaRPr/>
          </a:p>
          <a:p>
            <a:pPr marL="0" lvl="0" indent="0" algn="just" rtl="0">
              <a:lnSpc>
                <a:spcPct val="80000"/>
              </a:lnSpc>
              <a:spcBef>
                <a:spcPts val="950"/>
              </a:spcBef>
              <a:spcAft>
                <a:spcPts val="0"/>
              </a:spcAft>
              <a:buSzPts val="1610"/>
              <a:buNone/>
            </a:pPr>
            <a:r>
              <a:rPr lang="en-US" sz="1750">
                <a:solidFill>
                  <a:srgbClr val="002060"/>
                </a:solidFill>
              </a:rPr>
              <a:t>import numpy as np</a:t>
            </a:r>
            <a:endParaRPr/>
          </a:p>
          <a:p>
            <a:pPr marL="0" lvl="0" indent="0" algn="just" rtl="0">
              <a:lnSpc>
                <a:spcPct val="80000"/>
              </a:lnSpc>
              <a:spcBef>
                <a:spcPts val="950"/>
              </a:spcBef>
              <a:spcAft>
                <a:spcPts val="0"/>
              </a:spcAft>
              <a:buSzPts val="1610"/>
              <a:buNone/>
            </a:pPr>
            <a:r>
              <a:rPr lang="en-US" sz="1750">
                <a:solidFill>
                  <a:srgbClr val="7F7F7F"/>
                </a:solidFill>
              </a:rPr>
              <a:t>#create numpy array from test_array</a:t>
            </a:r>
            <a:endParaRPr sz="1750">
              <a:solidFill>
                <a:srgbClr val="7F7F7F"/>
              </a:solidFill>
            </a:endParaRPr>
          </a:p>
          <a:p>
            <a:pPr marL="0" lvl="0" indent="0" algn="just" rtl="0">
              <a:lnSpc>
                <a:spcPct val="80000"/>
              </a:lnSpc>
              <a:spcBef>
                <a:spcPts val="950"/>
              </a:spcBef>
              <a:spcAft>
                <a:spcPts val="0"/>
              </a:spcAft>
              <a:buSzPts val="1610"/>
              <a:buNone/>
            </a:pPr>
            <a:r>
              <a:rPr lang="en-US" sz="1750">
                <a:solidFill>
                  <a:srgbClr val="002060"/>
                </a:solidFill>
              </a:rPr>
              <a:t>np_test_array = np.array(test_array)</a:t>
            </a:r>
            <a:endParaRPr/>
          </a:p>
          <a:p>
            <a:pPr marL="0" lvl="0" indent="0" algn="just" rtl="0">
              <a:lnSpc>
                <a:spcPct val="80000"/>
              </a:lnSpc>
              <a:spcBef>
                <a:spcPts val="950"/>
              </a:spcBef>
              <a:spcAft>
                <a:spcPts val="0"/>
              </a:spcAft>
              <a:buSzPts val="1610"/>
              <a:buNone/>
            </a:pPr>
            <a:r>
              <a:rPr lang="en-US" sz="1750">
                <a:solidFill>
                  <a:srgbClr val="7F7F7F"/>
                </a:solidFill>
              </a:rPr>
              <a:t>#addition to np_test_array</a:t>
            </a:r>
            <a:endParaRPr sz="1750">
              <a:solidFill>
                <a:srgbClr val="7F7F7F"/>
              </a:solidFill>
            </a:endParaRPr>
          </a:p>
          <a:p>
            <a:pPr marL="0" lvl="0" indent="0" algn="just" rtl="0">
              <a:lnSpc>
                <a:spcPct val="80000"/>
              </a:lnSpc>
              <a:spcBef>
                <a:spcPts val="950"/>
              </a:spcBef>
              <a:spcAft>
                <a:spcPts val="0"/>
              </a:spcAft>
              <a:buSzPts val="1610"/>
              <a:buNone/>
            </a:pPr>
            <a:r>
              <a:rPr lang="en-US" sz="1750">
                <a:solidFill>
                  <a:srgbClr val="002060"/>
                </a:solidFill>
              </a:rPr>
              <a:t>np_test_array = np_test_array + np.array([10, 10])</a:t>
            </a:r>
            <a:endParaRPr/>
          </a:p>
          <a:p>
            <a:pPr marL="0" lvl="0" indent="0" algn="just" rtl="0">
              <a:lnSpc>
                <a:spcPct val="80000"/>
              </a:lnSpc>
              <a:spcBef>
                <a:spcPts val="950"/>
              </a:spcBef>
              <a:spcAft>
                <a:spcPts val="0"/>
              </a:spcAft>
              <a:buSzPts val="1610"/>
              <a:buNone/>
            </a:pPr>
            <a:r>
              <a:rPr lang="en-US" sz="1750">
                <a:solidFill>
                  <a:srgbClr val="7F7F7F"/>
                </a:solidFill>
              </a:rPr>
              <a:t>#print np_test_array </a:t>
            </a:r>
            <a:endParaRPr sz="1750">
              <a:solidFill>
                <a:srgbClr val="7F7F7F"/>
              </a:solidFill>
            </a:endParaRPr>
          </a:p>
          <a:p>
            <a:pPr marL="0" lvl="0" indent="0" algn="just" rtl="0">
              <a:lnSpc>
                <a:spcPct val="80000"/>
              </a:lnSpc>
              <a:spcBef>
                <a:spcPts val="950"/>
              </a:spcBef>
              <a:spcAft>
                <a:spcPts val="0"/>
              </a:spcAft>
              <a:buSzPts val="1610"/>
              <a:buNone/>
            </a:pPr>
            <a:r>
              <a:rPr lang="en-US" sz="1750">
                <a:solidFill>
                  <a:srgbClr val="002060"/>
                </a:solidFill>
              </a:rPr>
              <a:t>Print(np_test_array)</a:t>
            </a:r>
            <a:endParaRPr/>
          </a:p>
          <a:p>
            <a:pPr marL="0" lvl="0" indent="0" algn="just" rtl="0">
              <a:lnSpc>
                <a:spcPct val="80000"/>
              </a:lnSpc>
              <a:spcBef>
                <a:spcPts val="964"/>
              </a:spcBef>
              <a:spcAft>
                <a:spcPts val="0"/>
              </a:spcAft>
              <a:buSzPts val="1674"/>
              <a:buNone/>
            </a:pPr>
            <a:r>
              <a:rPr lang="en-US" sz="1820">
                <a:solidFill>
                  <a:srgbClr val="7F7F7F"/>
                </a:solidFill>
              </a:rPr>
              <a:t>Out:</a:t>
            </a:r>
            <a:endParaRPr/>
          </a:p>
          <a:p>
            <a:pPr marL="0" lvl="0" indent="0" algn="just" rtl="0">
              <a:lnSpc>
                <a:spcPct val="80000"/>
              </a:lnSpc>
              <a:spcBef>
                <a:spcPts val="950"/>
              </a:spcBef>
              <a:spcAft>
                <a:spcPts val="0"/>
              </a:spcAft>
              <a:buSzPts val="1610"/>
              <a:buNone/>
            </a:pPr>
            <a:r>
              <a:rPr lang="en-US" sz="1750">
                <a:solidFill>
                  <a:srgbClr val="C00000"/>
                </a:solidFill>
              </a:rPr>
              <a:t>[[11 12] [13 14] [15 16]]</a:t>
            </a:r>
            <a:endParaRPr/>
          </a:p>
        </p:txBody>
      </p:sp>
      <p:pic>
        <p:nvPicPr>
          <p:cNvPr id="824" name="Google Shape;824;p88"/>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2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2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2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2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2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2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89"/>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2D ARITHMETIC – EXAMPLE (X)</a:t>
            </a:r>
            <a:endParaRPr sz="4000"/>
          </a:p>
        </p:txBody>
      </p:sp>
      <p:sp>
        <p:nvSpPr>
          <p:cNvPr id="831" name="Google Shape;831;p89"/>
          <p:cNvSpPr txBox="1">
            <a:spLocks noGrp="1"/>
          </p:cNvSpPr>
          <p:nvPr>
            <p:ph type="body" idx="1"/>
          </p:nvPr>
        </p:nvSpPr>
        <p:spPr>
          <a:xfrm>
            <a:off x="581193" y="1818698"/>
            <a:ext cx="11029615" cy="4869779"/>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610"/>
              <a:buNone/>
            </a:pPr>
            <a:r>
              <a:rPr lang="en-US" sz="1750" u="sng">
                <a:solidFill>
                  <a:srgbClr val="002060"/>
                </a:solidFill>
              </a:rPr>
              <a:t>Using arithmetic operators on 2D Arrays - Multiplication</a:t>
            </a:r>
            <a:endParaRPr sz="1750" u="sng">
              <a:solidFill>
                <a:srgbClr val="002060"/>
              </a:solidFill>
            </a:endParaRPr>
          </a:p>
          <a:p>
            <a:pPr marL="0" lvl="0" indent="0" algn="just" rtl="0">
              <a:lnSpc>
                <a:spcPct val="80000"/>
              </a:lnSpc>
              <a:spcBef>
                <a:spcPts val="950"/>
              </a:spcBef>
              <a:spcAft>
                <a:spcPts val="0"/>
              </a:spcAft>
              <a:buSzPts val="1610"/>
              <a:buNone/>
            </a:pPr>
            <a:endParaRPr sz="1750">
              <a:solidFill>
                <a:srgbClr val="002060"/>
              </a:solidFill>
            </a:endParaRPr>
          </a:p>
          <a:p>
            <a:pPr marL="0" lvl="0" indent="0" algn="just" rtl="0">
              <a:lnSpc>
                <a:spcPct val="80000"/>
              </a:lnSpc>
              <a:spcBef>
                <a:spcPts val="950"/>
              </a:spcBef>
              <a:spcAft>
                <a:spcPts val="0"/>
              </a:spcAft>
              <a:buSzPts val="1610"/>
              <a:buNone/>
            </a:pPr>
            <a:r>
              <a:rPr lang="en-US" sz="1750">
                <a:solidFill>
                  <a:srgbClr val="7F7F7F"/>
                </a:solidFill>
              </a:rPr>
              <a:t>#creating an array</a:t>
            </a:r>
            <a:endParaRPr/>
          </a:p>
          <a:p>
            <a:pPr marL="0" lvl="0" indent="0" algn="just" rtl="0">
              <a:lnSpc>
                <a:spcPct val="80000"/>
              </a:lnSpc>
              <a:spcBef>
                <a:spcPts val="950"/>
              </a:spcBef>
              <a:spcAft>
                <a:spcPts val="0"/>
              </a:spcAft>
              <a:buSzPts val="1610"/>
              <a:buNone/>
            </a:pPr>
            <a:r>
              <a:rPr lang="en-US" sz="1750">
                <a:solidFill>
                  <a:srgbClr val="002060"/>
                </a:solidFill>
              </a:rPr>
              <a:t>test_array = [[1, 2], [3, 4], [5, 6]]</a:t>
            </a:r>
            <a:endParaRPr sz="1750">
              <a:solidFill>
                <a:srgbClr val="002060"/>
              </a:solidFill>
            </a:endParaRPr>
          </a:p>
          <a:p>
            <a:pPr marL="0" lvl="0" indent="0" algn="just" rtl="0">
              <a:lnSpc>
                <a:spcPct val="80000"/>
              </a:lnSpc>
              <a:spcBef>
                <a:spcPts val="950"/>
              </a:spcBef>
              <a:spcAft>
                <a:spcPts val="0"/>
              </a:spcAft>
              <a:buSzPts val="1610"/>
              <a:buNone/>
            </a:pPr>
            <a:r>
              <a:rPr lang="en-US" sz="1750">
                <a:solidFill>
                  <a:srgbClr val="7F7F7F"/>
                </a:solidFill>
              </a:rPr>
              <a:t>#import numpy as np</a:t>
            </a:r>
            <a:endParaRPr/>
          </a:p>
          <a:p>
            <a:pPr marL="0" lvl="0" indent="0" algn="just" rtl="0">
              <a:lnSpc>
                <a:spcPct val="80000"/>
              </a:lnSpc>
              <a:spcBef>
                <a:spcPts val="950"/>
              </a:spcBef>
              <a:spcAft>
                <a:spcPts val="0"/>
              </a:spcAft>
              <a:buSzPts val="1610"/>
              <a:buNone/>
            </a:pPr>
            <a:r>
              <a:rPr lang="en-US" sz="1750">
                <a:solidFill>
                  <a:srgbClr val="002060"/>
                </a:solidFill>
              </a:rPr>
              <a:t>import numpy as np</a:t>
            </a:r>
            <a:endParaRPr/>
          </a:p>
          <a:p>
            <a:pPr marL="0" lvl="0" indent="0" algn="just" rtl="0">
              <a:lnSpc>
                <a:spcPct val="80000"/>
              </a:lnSpc>
              <a:spcBef>
                <a:spcPts val="950"/>
              </a:spcBef>
              <a:spcAft>
                <a:spcPts val="0"/>
              </a:spcAft>
              <a:buSzPts val="1610"/>
              <a:buNone/>
            </a:pPr>
            <a:r>
              <a:rPr lang="en-US" sz="1750">
                <a:solidFill>
                  <a:srgbClr val="7F7F7F"/>
                </a:solidFill>
              </a:rPr>
              <a:t>#create numpy array from test_array</a:t>
            </a:r>
            <a:endParaRPr sz="1750">
              <a:solidFill>
                <a:srgbClr val="7F7F7F"/>
              </a:solidFill>
            </a:endParaRPr>
          </a:p>
          <a:p>
            <a:pPr marL="0" lvl="0" indent="0" algn="just" rtl="0">
              <a:lnSpc>
                <a:spcPct val="80000"/>
              </a:lnSpc>
              <a:spcBef>
                <a:spcPts val="950"/>
              </a:spcBef>
              <a:spcAft>
                <a:spcPts val="0"/>
              </a:spcAft>
              <a:buSzPts val="1610"/>
              <a:buNone/>
            </a:pPr>
            <a:r>
              <a:rPr lang="en-US" sz="1750">
                <a:solidFill>
                  <a:srgbClr val="002060"/>
                </a:solidFill>
              </a:rPr>
              <a:t>np_test_array = np.array(test_array)</a:t>
            </a:r>
            <a:endParaRPr/>
          </a:p>
          <a:p>
            <a:pPr marL="0" lvl="0" indent="0" algn="just" rtl="0">
              <a:lnSpc>
                <a:spcPct val="80000"/>
              </a:lnSpc>
              <a:spcBef>
                <a:spcPts val="950"/>
              </a:spcBef>
              <a:spcAft>
                <a:spcPts val="0"/>
              </a:spcAft>
              <a:buSzPts val="1610"/>
              <a:buNone/>
            </a:pPr>
            <a:r>
              <a:rPr lang="en-US" sz="1750">
                <a:solidFill>
                  <a:srgbClr val="7F7F7F"/>
                </a:solidFill>
              </a:rPr>
              <a:t>#multiplying np_test_array with 2</a:t>
            </a:r>
            <a:endParaRPr sz="1750">
              <a:solidFill>
                <a:srgbClr val="7F7F7F"/>
              </a:solidFill>
            </a:endParaRPr>
          </a:p>
          <a:p>
            <a:pPr marL="0" lvl="0" indent="0" algn="just" rtl="0">
              <a:lnSpc>
                <a:spcPct val="80000"/>
              </a:lnSpc>
              <a:spcBef>
                <a:spcPts val="950"/>
              </a:spcBef>
              <a:spcAft>
                <a:spcPts val="0"/>
              </a:spcAft>
              <a:buSzPts val="1610"/>
              <a:buNone/>
            </a:pPr>
            <a:r>
              <a:rPr lang="en-US" sz="1750">
                <a:solidFill>
                  <a:srgbClr val="002060"/>
                </a:solidFill>
              </a:rPr>
              <a:t>np_test_array=np_test_array * 2</a:t>
            </a:r>
            <a:endParaRPr/>
          </a:p>
          <a:p>
            <a:pPr marL="0" lvl="0" indent="0" algn="just" rtl="0">
              <a:lnSpc>
                <a:spcPct val="80000"/>
              </a:lnSpc>
              <a:spcBef>
                <a:spcPts val="950"/>
              </a:spcBef>
              <a:spcAft>
                <a:spcPts val="0"/>
              </a:spcAft>
              <a:buSzPts val="1610"/>
              <a:buNone/>
            </a:pPr>
            <a:r>
              <a:rPr lang="en-US" sz="1750">
                <a:solidFill>
                  <a:srgbClr val="7F7F7F"/>
                </a:solidFill>
              </a:rPr>
              <a:t>#print np_test_array </a:t>
            </a:r>
            <a:endParaRPr sz="1750">
              <a:solidFill>
                <a:srgbClr val="7F7F7F"/>
              </a:solidFill>
            </a:endParaRPr>
          </a:p>
          <a:p>
            <a:pPr marL="0" lvl="0" indent="0" algn="just" rtl="0">
              <a:lnSpc>
                <a:spcPct val="80000"/>
              </a:lnSpc>
              <a:spcBef>
                <a:spcPts val="950"/>
              </a:spcBef>
              <a:spcAft>
                <a:spcPts val="0"/>
              </a:spcAft>
              <a:buSzPts val="1610"/>
              <a:buNone/>
            </a:pPr>
            <a:r>
              <a:rPr lang="en-US" sz="1750">
                <a:solidFill>
                  <a:srgbClr val="002060"/>
                </a:solidFill>
              </a:rPr>
              <a:t>Print(np_test_array)</a:t>
            </a:r>
            <a:endParaRPr/>
          </a:p>
          <a:p>
            <a:pPr marL="0" lvl="0" indent="0" algn="just" rtl="0">
              <a:lnSpc>
                <a:spcPct val="80000"/>
              </a:lnSpc>
              <a:spcBef>
                <a:spcPts val="950"/>
              </a:spcBef>
              <a:spcAft>
                <a:spcPts val="0"/>
              </a:spcAft>
              <a:buSzPts val="1610"/>
              <a:buNone/>
            </a:pPr>
            <a:r>
              <a:rPr lang="en-US" sz="1750">
                <a:solidFill>
                  <a:srgbClr val="7F7F7F"/>
                </a:solidFill>
              </a:rPr>
              <a:t>Out:</a:t>
            </a:r>
            <a:endParaRPr/>
          </a:p>
          <a:p>
            <a:pPr marL="0" lvl="0" indent="0" algn="just" rtl="0">
              <a:lnSpc>
                <a:spcPct val="80000"/>
              </a:lnSpc>
              <a:spcBef>
                <a:spcPts val="950"/>
              </a:spcBef>
              <a:spcAft>
                <a:spcPts val="0"/>
              </a:spcAft>
              <a:buSzPts val="1610"/>
              <a:buNone/>
            </a:pPr>
            <a:r>
              <a:rPr lang="en-US" sz="1750">
                <a:solidFill>
                  <a:srgbClr val="C00000"/>
                </a:solidFill>
              </a:rPr>
              <a:t>[[ 2  4] [ 6  8] [10 12]]</a:t>
            </a:r>
            <a:endParaRPr/>
          </a:p>
        </p:txBody>
      </p:sp>
      <p:pic>
        <p:nvPicPr>
          <p:cNvPr id="832" name="Google Shape;832;p89"/>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3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3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3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3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3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3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TYPE CONVERSION TO INTEGER</a:t>
            </a:r>
            <a:endParaRPr sz="3300">
              <a:solidFill>
                <a:srgbClr val="FFFEFF"/>
              </a:solidFill>
            </a:endParaRPr>
          </a:p>
        </p:txBody>
      </p:sp>
      <p:sp>
        <p:nvSpPr>
          <p:cNvPr id="171" name="Google Shape;171;p9"/>
          <p:cNvSpPr txBox="1">
            <a:spLocks noGrp="1"/>
          </p:cNvSpPr>
          <p:nvPr>
            <p:ph type="body" idx="1"/>
          </p:nvPr>
        </p:nvSpPr>
        <p:spPr>
          <a:xfrm>
            <a:off x="509272" y="1962365"/>
            <a:ext cx="11029615" cy="450008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1610"/>
              <a:buNone/>
            </a:pPr>
            <a:r>
              <a:rPr lang="en-US" sz="1750">
                <a:solidFill>
                  <a:srgbClr val="002060"/>
                </a:solidFill>
              </a:rPr>
              <a:t>In Python, you can convert one data type to another data type , for example you can convert a boolean data type to to an integer data type.  This can be done by the int() function. </a:t>
            </a:r>
            <a:endParaRPr/>
          </a:p>
          <a:p>
            <a:pPr marL="0" lvl="0" indent="0" algn="l" rtl="0">
              <a:lnSpc>
                <a:spcPct val="80000"/>
              </a:lnSpc>
              <a:spcBef>
                <a:spcPts val="950"/>
              </a:spcBef>
              <a:spcAft>
                <a:spcPts val="0"/>
              </a:spcAft>
              <a:buSzPts val="1610"/>
              <a:buNone/>
            </a:pPr>
            <a:endParaRPr sz="1750">
              <a:solidFill>
                <a:srgbClr val="002060"/>
              </a:solidFill>
            </a:endParaRPr>
          </a:p>
          <a:p>
            <a:pPr marL="0" lvl="0" indent="0" algn="l" rtl="0">
              <a:lnSpc>
                <a:spcPct val="80000"/>
              </a:lnSpc>
              <a:spcBef>
                <a:spcPts val="950"/>
              </a:spcBef>
              <a:spcAft>
                <a:spcPts val="0"/>
              </a:spcAft>
              <a:buSzPts val="1610"/>
              <a:buNone/>
            </a:pPr>
            <a:r>
              <a:rPr lang="en-US" sz="1750">
                <a:solidFill>
                  <a:srgbClr val="002060"/>
                </a:solidFill>
              </a:rPr>
              <a:t>#create a float variable</a:t>
            </a:r>
            <a:endParaRPr/>
          </a:p>
          <a:p>
            <a:pPr marL="0" lvl="0" indent="0" algn="l" rtl="0">
              <a:lnSpc>
                <a:spcPct val="80000"/>
              </a:lnSpc>
              <a:spcBef>
                <a:spcPts val="950"/>
              </a:spcBef>
              <a:spcAft>
                <a:spcPts val="0"/>
              </a:spcAft>
              <a:buSzPts val="1610"/>
              <a:buNone/>
            </a:pPr>
            <a:r>
              <a:rPr lang="en-US" sz="1750">
                <a:solidFill>
                  <a:srgbClr val="7F7F7F"/>
                </a:solidFill>
              </a:rPr>
              <a:t>Test = True</a:t>
            </a:r>
            <a:endParaRPr/>
          </a:p>
          <a:p>
            <a:pPr marL="0" lvl="0" indent="0" algn="l" rtl="0">
              <a:lnSpc>
                <a:spcPct val="80000"/>
              </a:lnSpc>
              <a:spcBef>
                <a:spcPts val="950"/>
              </a:spcBef>
              <a:spcAft>
                <a:spcPts val="0"/>
              </a:spcAft>
              <a:buSzPts val="1610"/>
              <a:buNone/>
            </a:pPr>
            <a:endParaRPr sz="1750">
              <a:solidFill>
                <a:srgbClr val="002060"/>
              </a:solidFill>
            </a:endParaRPr>
          </a:p>
          <a:p>
            <a:pPr marL="0" lvl="0" indent="0" algn="l" rtl="0">
              <a:lnSpc>
                <a:spcPct val="80000"/>
              </a:lnSpc>
              <a:spcBef>
                <a:spcPts val="950"/>
              </a:spcBef>
              <a:spcAft>
                <a:spcPts val="0"/>
              </a:spcAft>
              <a:buSzPts val="1610"/>
              <a:buNone/>
            </a:pPr>
            <a:r>
              <a:rPr lang="en-US" sz="1750">
                <a:solidFill>
                  <a:srgbClr val="002060"/>
                </a:solidFill>
              </a:rPr>
              <a:t>#convert this into an integer data type by:</a:t>
            </a:r>
            <a:endParaRPr/>
          </a:p>
          <a:p>
            <a:pPr marL="0" lvl="0" indent="0" algn="l" rtl="0">
              <a:lnSpc>
                <a:spcPct val="80000"/>
              </a:lnSpc>
              <a:spcBef>
                <a:spcPts val="936"/>
              </a:spcBef>
              <a:spcAft>
                <a:spcPts val="0"/>
              </a:spcAft>
              <a:buSzPts val="1545"/>
              <a:buNone/>
            </a:pPr>
            <a:r>
              <a:rPr lang="en-US" sz="1679">
                <a:solidFill>
                  <a:srgbClr val="7F7F7F"/>
                </a:solidFill>
              </a:rPr>
              <a:t>intvar=int(Test)</a:t>
            </a:r>
            <a:endParaRPr/>
          </a:p>
          <a:p>
            <a:pPr marL="0" lvl="0" indent="0" algn="l" rtl="0">
              <a:lnSpc>
                <a:spcPct val="80000"/>
              </a:lnSpc>
              <a:spcBef>
                <a:spcPts val="936"/>
              </a:spcBef>
              <a:spcAft>
                <a:spcPts val="0"/>
              </a:spcAft>
              <a:buSzPts val="1546"/>
              <a:buNone/>
            </a:pPr>
            <a:endParaRPr sz="1679">
              <a:solidFill>
                <a:srgbClr val="FF0000"/>
              </a:solidFill>
            </a:endParaRPr>
          </a:p>
          <a:p>
            <a:pPr marL="0" lvl="0" indent="0" algn="l" rtl="0">
              <a:lnSpc>
                <a:spcPct val="80000"/>
              </a:lnSpc>
              <a:spcBef>
                <a:spcPts val="964"/>
              </a:spcBef>
              <a:spcAft>
                <a:spcPts val="0"/>
              </a:spcAft>
              <a:buSzPts val="1674"/>
              <a:buNone/>
            </a:pPr>
            <a:r>
              <a:rPr lang="en-US" sz="1820">
                <a:solidFill>
                  <a:srgbClr val="002060"/>
                </a:solidFill>
              </a:rPr>
              <a:t>#check the data type of intvar by:</a:t>
            </a:r>
            <a:endParaRPr/>
          </a:p>
          <a:p>
            <a:pPr marL="0" lvl="0" indent="0" algn="l" rtl="0">
              <a:lnSpc>
                <a:spcPct val="80000"/>
              </a:lnSpc>
              <a:spcBef>
                <a:spcPts val="936"/>
              </a:spcBef>
              <a:spcAft>
                <a:spcPts val="0"/>
              </a:spcAft>
              <a:buSzPts val="1545"/>
              <a:buNone/>
            </a:pPr>
            <a:r>
              <a:rPr lang="en-US" sz="1679">
                <a:solidFill>
                  <a:srgbClr val="7F7F7F"/>
                </a:solidFill>
              </a:rPr>
              <a:t>print(type(intvar))</a:t>
            </a:r>
            <a:endParaRPr/>
          </a:p>
          <a:p>
            <a:pPr marL="0" lvl="0" indent="0" algn="l" rtl="0">
              <a:lnSpc>
                <a:spcPct val="80000"/>
              </a:lnSpc>
              <a:spcBef>
                <a:spcPts val="936"/>
              </a:spcBef>
              <a:spcAft>
                <a:spcPts val="0"/>
              </a:spcAft>
              <a:buSzPts val="1546"/>
              <a:buNone/>
            </a:pPr>
            <a:endParaRPr sz="1679">
              <a:solidFill>
                <a:srgbClr val="7F7F7F"/>
              </a:solidFill>
            </a:endParaRPr>
          </a:p>
          <a:p>
            <a:pPr marL="0" lvl="0" indent="0" algn="l" rtl="0">
              <a:lnSpc>
                <a:spcPct val="80000"/>
              </a:lnSpc>
              <a:spcBef>
                <a:spcPts val="936"/>
              </a:spcBef>
              <a:spcAft>
                <a:spcPts val="0"/>
              </a:spcAft>
              <a:buSzPts val="1545"/>
              <a:buNone/>
            </a:pPr>
            <a:r>
              <a:rPr lang="en-US" sz="1679">
                <a:solidFill>
                  <a:srgbClr val="C00000"/>
                </a:solidFill>
              </a:rPr>
              <a:t>Out: int</a:t>
            </a:r>
            <a:endParaRPr sz="1679">
              <a:solidFill>
                <a:srgbClr val="C00000"/>
              </a:solidFill>
            </a:endParaRPr>
          </a:p>
        </p:txBody>
      </p:sp>
      <p:pic>
        <p:nvPicPr>
          <p:cNvPr id="172" name="Google Shape;172;p9"/>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90"/>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839" name="Google Shape;839;p90"/>
          <p:cNvSpPr txBox="1">
            <a:spLocks noGrp="1"/>
          </p:cNvSpPr>
          <p:nvPr>
            <p:ph type="body" idx="1"/>
          </p:nvPr>
        </p:nvSpPr>
        <p:spPr>
          <a:xfrm>
            <a:off x="581193" y="1881104"/>
            <a:ext cx="11029615" cy="861190"/>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2300"/>
              <a:buNone/>
            </a:pPr>
            <a:r>
              <a:rPr lang="en-US" sz="2500">
                <a:solidFill>
                  <a:srgbClr val="002060"/>
                </a:solidFill>
              </a:rPr>
              <a:t>Create a Numpy Array price_2020x using the below matrix and add 100 to it.</a:t>
            </a:r>
            <a:endParaRPr sz="2500">
              <a:solidFill>
                <a:srgbClr val="002060"/>
              </a:solidFill>
            </a:endParaRPr>
          </a:p>
        </p:txBody>
      </p:sp>
      <p:pic>
        <p:nvPicPr>
          <p:cNvPr id="840" name="Google Shape;840;p90"/>
          <p:cNvPicPr preferRelativeResize="0"/>
          <p:nvPr/>
        </p:nvPicPr>
        <p:blipFill rotWithShape="1">
          <a:blip r:embed="rId3">
            <a:alphaModFix/>
          </a:blip>
          <a:srcRect/>
          <a:stretch/>
        </p:blipFill>
        <p:spPr>
          <a:xfrm>
            <a:off x="11199684" y="82193"/>
            <a:ext cx="760601" cy="380301"/>
          </a:xfrm>
          <a:prstGeom prst="rect">
            <a:avLst/>
          </a:prstGeom>
          <a:noFill/>
          <a:ln>
            <a:noFill/>
          </a:ln>
        </p:spPr>
      </p:pic>
      <p:graphicFrame>
        <p:nvGraphicFramePr>
          <p:cNvPr id="841" name="Google Shape;841;p90"/>
          <p:cNvGraphicFramePr/>
          <p:nvPr/>
        </p:nvGraphicFramePr>
        <p:xfrm>
          <a:off x="581192" y="3062199"/>
          <a:ext cx="3000000" cy="3000000"/>
        </p:xfrm>
        <a:graphic>
          <a:graphicData uri="http://schemas.openxmlformats.org/drawingml/2006/table">
            <a:tbl>
              <a:tblPr>
                <a:noFill/>
                <a:tableStyleId>{526C0B40-CE52-4B3A-97D3-BCF36F50DFD8}</a:tableStyleId>
              </a:tblPr>
              <a:tblGrid>
                <a:gridCol w="1160975">
                  <a:extLst>
                    <a:ext uri="{9D8B030D-6E8A-4147-A177-3AD203B41FA5}">
                      <a16:colId xmlns:a16="http://schemas.microsoft.com/office/drawing/2014/main" val="20000"/>
                    </a:ext>
                  </a:extLst>
                </a:gridCol>
                <a:gridCol w="1160975">
                  <a:extLst>
                    <a:ext uri="{9D8B030D-6E8A-4147-A177-3AD203B41FA5}">
                      <a16:colId xmlns:a16="http://schemas.microsoft.com/office/drawing/2014/main" val="20001"/>
                    </a:ext>
                  </a:extLst>
                </a:gridCol>
              </a:tblGrid>
              <a:tr h="195375">
                <a:tc>
                  <a:txBody>
                    <a:bodyPr/>
                    <a:lstStyle/>
                    <a:p>
                      <a:pPr marL="0" marR="0" lvl="0" indent="0" algn="r" rtl="0">
                        <a:spcBef>
                          <a:spcPts val="0"/>
                        </a:spcBef>
                        <a:spcAft>
                          <a:spcPts val="0"/>
                        </a:spcAft>
                        <a:buNone/>
                      </a:pPr>
                      <a:r>
                        <a:rPr lang="en-US" sz="1100" u="none" strike="noStrike" cap="none"/>
                        <a:t>Price 2019 $</a:t>
                      </a:r>
                      <a:endParaRPr sz="11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cap="none"/>
                        <a:t>Price 2018 $</a:t>
                      </a:r>
                      <a:endParaRPr sz="11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0"/>
                  </a:ext>
                </a:extLst>
              </a:tr>
              <a:tr h="353625">
                <a:tc>
                  <a:txBody>
                    <a:bodyPr/>
                    <a:lstStyle/>
                    <a:p>
                      <a:pPr marL="0" marR="0" lvl="0" indent="0" algn="r" rtl="0">
                        <a:spcBef>
                          <a:spcPts val="0"/>
                        </a:spcBef>
                        <a:spcAft>
                          <a:spcPts val="0"/>
                        </a:spcAft>
                        <a:buNone/>
                      </a:pPr>
                      <a:r>
                        <a:rPr lang="en-US" sz="1100" u="none" strike="noStrike" cap="none"/>
                        <a:t>690</a:t>
                      </a:r>
                      <a:endParaRPr sz="11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cap="none"/>
                        <a:t>          199.00 </a:t>
                      </a:r>
                      <a:endParaRPr sz="11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1"/>
                  </a:ext>
                </a:extLst>
              </a:tr>
              <a:tr h="353625">
                <a:tc>
                  <a:txBody>
                    <a:bodyPr/>
                    <a:lstStyle/>
                    <a:p>
                      <a:pPr marL="0" marR="0" lvl="0" indent="0" algn="r" rtl="0">
                        <a:spcBef>
                          <a:spcPts val="0"/>
                        </a:spcBef>
                        <a:spcAft>
                          <a:spcPts val="0"/>
                        </a:spcAft>
                        <a:buNone/>
                      </a:pPr>
                      <a:r>
                        <a:rPr lang="en-US" sz="1100" u="none" strike="noStrike" cap="none"/>
                        <a:t>199</a:t>
                      </a:r>
                      <a:endParaRPr sz="11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cap="none"/>
                        <a:t>          192.00 </a:t>
                      </a:r>
                      <a:endParaRPr sz="11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2"/>
                  </a:ext>
                </a:extLst>
              </a:tr>
              <a:tr h="353625">
                <a:tc>
                  <a:txBody>
                    <a:bodyPr/>
                    <a:lstStyle/>
                    <a:p>
                      <a:pPr marL="0" marR="0" lvl="0" indent="0" algn="r" rtl="0">
                        <a:spcBef>
                          <a:spcPts val="0"/>
                        </a:spcBef>
                        <a:spcAft>
                          <a:spcPts val="0"/>
                        </a:spcAft>
                        <a:buNone/>
                      </a:pPr>
                      <a:r>
                        <a:rPr lang="en-US" sz="1100" u="none" strike="noStrike" cap="none"/>
                        <a:t>959</a:t>
                      </a:r>
                      <a:endParaRPr sz="11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cap="none"/>
                        <a:t>          913.00 </a:t>
                      </a:r>
                      <a:endParaRPr sz="11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3"/>
                  </a:ext>
                </a:extLst>
              </a:tr>
              <a:tr h="353625">
                <a:tc>
                  <a:txBody>
                    <a:bodyPr/>
                    <a:lstStyle/>
                    <a:p>
                      <a:pPr marL="0" marR="0" lvl="0" indent="0" algn="r" rtl="0">
                        <a:spcBef>
                          <a:spcPts val="0"/>
                        </a:spcBef>
                        <a:spcAft>
                          <a:spcPts val="0"/>
                        </a:spcAft>
                        <a:buNone/>
                      </a:pPr>
                      <a:r>
                        <a:rPr lang="en-US" sz="1100" u="none" strike="noStrike" cap="none"/>
                        <a:t>683</a:t>
                      </a:r>
                      <a:endParaRPr sz="11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cap="none"/>
                        <a:t>          129.00 </a:t>
                      </a:r>
                      <a:endParaRPr sz="11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4"/>
                  </a:ext>
                </a:extLst>
              </a:tr>
              <a:tr h="353625">
                <a:tc>
                  <a:txBody>
                    <a:bodyPr/>
                    <a:lstStyle/>
                    <a:p>
                      <a:pPr marL="0" marR="0" lvl="0" indent="0" algn="r" rtl="0">
                        <a:spcBef>
                          <a:spcPts val="0"/>
                        </a:spcBef>
                        <a:spcAft>
                          <a:spcPts val="0"/>
                        </a:spcAft>
                        <a:buNone/>
                      </a:pPr>
                      <a:r>
                        <a:rPr lang="en-US" sz="1100" u="none" strike="noStrike" cap="none"/>
                        <a:t>188</a:t>
                      </a:r>
                      <a:endParaRPr sz="11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cap="none"/>
                        <a:t>        510.00 </a:t>
                      </a:r>
                      <a:endParaRPr sz="11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5"/>
                  </a:ext>
                </a:extLst>
              </a:tr>
              <a:tr h="353625">
                <a:tc>
                  <a:txBody>
                    <a:bodyPr/>
                    <a:lstStyle/>
                    <a:p>
                      <a:pPr marL="0" marR="0" lvl="0" indent="0" algn="r" rtl="0">
                        <a:spcBef>
                          <a:spcPts val="0"/>
                        </a:spcBef>
                        <a:spcAft>
                          <a:spcPts val="0"/>
                        </a:spcAft>
                        <a:buNone/>
                      </a:pPr>
                      <a:r>
                        <a:rPr lang="en-US" sz="1100" u="none" strike="noStrike" cap="none"/>
                        <a:t>592</a:t>
                      </a:r>
                      <a:endParaRPr sz="11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cap="none"/>
                        <a:t>          207.00 </a:t>
                      </a:r>
                      <a:endParaRPr sz="11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6"/>
                  </a:ext>
                </a:extLst>
              </a:tr>
              <a:tr h="353625">
                <a:tc>
                  <a:txBody>
                    <a:bodyPr/>
                    <a:lstStyle/>
                    <a:p>
                      <a:pPr marL="0" marR="0" lvl="0" indent="0" algn="r" rtl="0">
                        <a:spcBef>
                          <a:spcPts val="0"/>
                        </a:spcBef>
                        <a:spcAft>
                          <a:spcPts val="0"/>
                        </a:spcAft>
                        <a:buNone/>
                      </a:pPr>
                      <a:r>
                        <a:rPr lang="en-US" sz="1100" u="none" strike="noStrike" cap="none"/>
                        <a:t>245</a:t>
                      </a:r>
                      <a:endParaRPr sz="11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cap="none"/>
                        <a:t>          507.00 </a:t>
                      </a:r>
                      <a:endParaRPr sz="11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7"/>
                  </a:ext>
                </a:extLst>
              </a:tr>
            </a:tbl>
          </a:graphicData>
        </a:graphic>
      </p:graphicFrame>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91"/>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p>
        </p:txBody>
      </p:sp>
      <p:sp>
        <p:nvSpPr>
          <p:cNvPr id="848" name="Google Shape;848;p91"/>
          <p:cNvSpPr txBox="1">
            <a:spLocks noGrp="1"/>
          </p:cNvSpPr>
          <p:nvPr>
            <p:ph type="body" idx="1"/>
          </p:nvPr>
        </p:nvSpPr>
        <p:spPr>
          <a:xfrm>
            <a:off x="581192" y="1970725"/>
            <a:ext cx="11029615" cy="4707477"/>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1265"/>
              <a:buNone/>
            </a:pPr>
            <a:r>
              <a:rPr lang="en-US" sz="1375">
                <a:solidFill>
                  <a:srgbClr val="7F7F7F"/>
                </a:solidFill>
              </a:rPr>
              <a:t>#creating an array</a:t>
            </a:r>
            <a:endParaRPr/>
          </a:p>
          <a:p>
            <a:pPr marL="0" lvl="0" indent="0" algn="l" rtl="0">
              <a:lnSpc>
                <a:spcPct val="80000"/>
              </a:lnSpc>
              <a:spcBef>
                <a:spcPts val="875"/>
              </a:spcBef>
              <a:spcAft>
                <a:spcPts val="0"/>
              </a:spcAft>
              <a:buSzPts val="1265"/>
              <a:buNone/>
            </a:pPr>
            <a:r>
              <a:rPr lang="en-US" sz="1375">
                <a:solidFill>
                  <a:srgbClr val="002060"/>
                </a:solidFill>
              </a:rPr>
              <a:t>price_2020x = [[690, 9.00], </a:t>
            </a:r>
            <a:endParaRPr/>
          </a:p>
          <a:p>
            <a:pPr marL="0" lvl="0" indent="0" algn="l" rtl="0">
              <a:lnSpc>
                <a:spcPct val="80000"/>
              </a:lnSpc>
              <a:spcBef>
                <a:spcPts val="875"/>
              </a:spcBef>
              <a:spcAft>
                <a:spcPts val="0"/>
              </a:spcAft>
              <a:buSzPts val="1265"/>
              <a:buNone/>
            </a:pPr>
            <a:r>
              <a:rPr lang="en-US" sz="1375">
                <a:solidFill>
                  <a:srgbClr val="002060"/>
                </a:solidFill>
              </a:rPr>
              <a:t>[199, 2.00 ],</a:t>
            </a:r>
            <a:endParaRPr/>
          </a:p>
          <a:p>
            <a:pPr marL="0" lvl="0" indent="0" algn="l" rtl="0">
              <a:lnSpc>
                <a:spcPct val="80000"/>
              </a:lnSpc>
              <a:spcBef>
                <a:spcPts val="875"/>
              </a:spcBef>
              <a:spcAft>
                <a:spcPts val="0"/>
              </a:spcAft>
              <a:buSzPts val="1265"/>
              <a:buNone/>
            </a:pPr>
            <a:r>
              <a:rPr lang="en-US" sz="1375">
                <a:solidFill>
                  <a:srgbClr val="002060"/>
                </a:solidFill>
              </a:rPr>
              <a:t>[959, 3.00 ],</a:t>
            </a:r>
            <a:endParaRPr/>
          </a:p>
          <a:p>
            <a:pPr marL="0" lvl="0" indent="0" algn="l" rtl="0">
              <a:lnSpc>
                <a:spcPct val="80000"/>
              </a:lnSpc>
              <a:spcBef>
                <a:spcPts val="875"/>
              </a:spcBef>
              <a:spcAft>
                <a:spcPts val="0"/>
              </a:spcAft>
              <a:buSzPts val="1265"/>
              <a:buNone/>
            </a:pPr>
            <a:r>
              <a:rPr lang="en-US" sz="1375">
                <a:solidFill>
                  <a:srgbClr val="002060"/>
                </a:solidFill>
              </a:rPr>
              <a:t>[683, 9.00 ],</a:t>
            </a:r>
            <a:endParaRPr/>
          </a:p>
          <a:p>
            <a:pPr marL="0" lvl="0" indent="0" algn="l" rtl="0">
              <a:lnSpc>
                <a:spcPct val="80000"/>
              </a:lnSpc>
              <a:spcBef>
                <a:spcPts val="875"/>
              </a:spcBef>
              <a:spcAft>
                <a:spcPts val="0"/>
              </a:spcAft>
              <a:buSzPts val="1265"/>
              <a:buNone/>
            </a:pPr>
            <a:r>
              <a:rPr lang="en-US" sz="1375">
                <a:solidFill>
                  <a:srgbClr val="002060"/>
                </a:solidFill>
              </a:rPr>
              <a:t>[188, 10.00 ],</a:t>
            </a:r>
            <a:endParaRPr/>
          </a:p>
          <a:p>
            <a:pPr marL="0" lvl="0" indent="0" algn="l" rtl="0">
              <a:lnSpc>
                <a:spcPct val="80000"/>
              </a:lnSpc>
              <a:spcBef>
                <a:spcPts val="875"/>
              </a:spcBef>
              <a:spcAft>
                <a:spcPts val="0"/>
              </a:spcAft>
              <a:buSzPts val="1265"/>
              <a:buNone/>
            </a:pPr>
            <a:r>
              <a:rPr lang="en-US" sz="1375">
                <a:solidFill>
                  <a:srgbClr val="002060"/>
                </a:solidFill>
              </a:rPr>
              <a:t>[592, 7.00 ],</a:t>
            </a:r>
            <a:endParaRPr/>
          </a:p>
          <a:p>
            <a:pPr marL="0" lvl="0" indent="0" algn="l" rtl="0">
              <a:lnSpc>
                <a:spcPct val="80000"/>
              </a:lnSpc>
              <a:spcBef>
                <a:spcPts val="875"/>
              </a:spcBef>
              <a:spcAft>
                <a:spcPts val="0"/>
              </a:spcAft>
              <a:buSzPts val="1265"/>
              <a:buNone/>
            </a:pPr>
            <a:r>
              <a:rPr lang="en-US" sz="1375">
                <a:solidFill>
                  <a:srgbClr val="002060"/>
                </a:solidFill>
              </a:rPr>
              <a:t>[245,7.00 ]]</a:t>
            </a:r>
            <a:endParaRPr/>
          </a:p>
          <a:p>
            <a:pPr marL="0" lvl="0" indent="0" algn="l" rtl="0">
              <a:lnSpc>
                <a:spcPct val="80000"/>
              </a:lnSpc>
              <a:spcBef>
                <a:spcPts val="875"/>
              </a:spcBef>
              <a:spcAft>
                <a:spcPts val="0"/>
              </a:spcAft>
              <a:buSzPts val="1265"/>
              <a:buNone/>
            </a:pPr>
            <a:r>
              <a:rPr lang="en-US" sz="1375">
                <a:solidFill>
                  <a:srgbClr val="7F7F7F"/>
                </a:solidFill>
              </a:rPr>
              <a:t>#import numpy as np</a:t>
            </a:r>
            <a:endParaRPr/>
          </a:p>
          <a:p>
            <a:pPr marL="0" lvl="0" indent="0" algn="l" rtl="0">
              <a:lnSpc>
                <a:spcPct val="80000"/>
              </a:lnSpc>
              <a:spcBef>
                <a:spcPts val="875"/>
              </a:spcBef>
              <a:spcAft>
                <a:spcPts val="0"/>
              </a:spcAft>
              <a:buSzPts val="1265"/>
              <a:buNone/>
            </a:pPr>
            <a:r>
              <a:rPr lang="en-US" sz="1375">
                <a:solidFill>
                  <a:srgbClr val="002060"/>
                </a:solidFill>
              </a:rPr>
              <a:t>import numpy as np</a:t>
            </a:r>
            <a:endParaRPr/>
          </a:p>
          <a:p>
            <a:pPr marL="0" lvl="0" indent="0" algn="l" rtl="0">
              <a:lnSpc>
                <a:spcPct val="80000"/>
              </a:lnSpc>
              <a:spcBef>
                <a:spcPts val="875"/>
              </a:spcBef>
              <a:spcAft>
                <a:spcPts val="0"/>
              </a:spcAft>
              <a:buSzPts val="1265"/>
              <a:buNone/>
            </a:pPr>
            <a:r>
              <a:rPr lang="en-US" sz="1375">
                <a:solidFill>
                  <a:srgbClr val="7F7F7F"/>
                </a:solidFill>
              </a:rPr>
              <a:t>#create numpy array from price_2020x </a:t>
            </a:r>
            <a:endParaRPr/>
          </a:p>
          <a:p>
            <a:pPr marL="0" lvl="0" indent="0" algn="l" rtl="0">
              <a:lnSpc>
                <a:spcPct val="80000"/>
              </a:lnSpc>
              <a:spcBef>
                <a:spcPts val="875"/>
              </a:spcBef>
              <a:spcAft>
                <a:spcPts val="0"/>
              </a:spcAft>
              <a:buSzPts val="1265"/>
              <a:buNone/>
            </a:pPr>
            <a:r>
              <a:rPr lang="en-US" sz="1375">
                <a:solidFill>
                  <a:srgbClr val="002060"/>
                </a:solidFill>
              </a:rPr>
              <a:t>np_price_2020x = np.array(price_2020x)</a:t>
            </a:r>
            <a:endParaRPr/>
          </a:p>
          <a:p>
            <a:pPr marL="0" lvl="0" indent="0" algn="l" rtl="0">
              <a:lnSpc>
                <a:spcPct val="80000"/>
              </a:lnSpc>
              <a:spcBef>
                <a:spcPts val="875"/>
              </a:spcBef>
              <a:spcAft>
                <a:spcPts val="0"/>
              </a:spcAft>
              <a:buSzPts val="1265"/>
              <a:buNone/>
            </a:pPr>
            <a:r>
              <a:rPr lang="en-US" sz="1375">
                <a:solidFill>
                  <a:srgbClr val="7F7F7F"/>
                </a:solidFill>
              </a:rPr>
              <a:t>#addition to np_ price_2020x</a:t>
            </a:r>
            <a:endParaRPr/>
          </a:p>
          <a:p>
            <a:pPr marL="0" lvl="0" indent="0" algn="l" rtl="0">
              <a:lnSpc>
                <a:spcPct val="80000"/>
              </a:lnSpc>
              <a:spcBef>
                <a:spcPts val="875"/>
              </a:spcBef>
              <a:spcAft>
                <a:spcPts val="0"/>
              </a:spcAft>
              <a:buSzPts val="1265"/>
              <a:buNone/>
            </a:pPr>
            <a:r>
              <a:rPr lang="en-US" sz="1375">
                <a:solidFill>
                  <a:srgbClr val="002060"/>
                </a:solidFill>
              </a:rPr>
              <a:t>np_price_2020x = np_price_2020x+ 100</a:t>
            </a:r>
            <a:endParaRPr/>
          </a:p>
          <a:p>
            <a:pPr marL="0" lvl="0" indent="0" algn="l" rtl="0">
              <a:lnSpc>
                <a:spcPct val="80000"/>
              </a:lnSpc>
              <a:spcBef>
                <a:spcPts val="875"/>
              </a:spcBef>
              <a:spcAft>
                <a:spcPts val="0"/>
              </a:spcAft>
              <a:buSzPts val="1265"/>
              <a:buNone/>
            </a:pPr>
            <a:r>
              <a:rPr lang="en-US" sz="1375">
                <a:solidFill>
                  <a:srgbClr val="7F7F7F"/>
                </a:solidFill>
              </a:rPr>
              <a:t>#print np_ price_2020x </a:t>
            </a:r>
            <a:endParaRPr sz="1375">
              <a:solidFill>
                <a:srgbClr val="7F7F7F"/>
              </a:solidFill>
            </a:endParaRPr>
          </a:p>
          <a:p>
            <a:pPr marL="0" lvl="0" indent="0" algn="l" rtl="0">
              <a:lnSpc>
                <a:spcPct val="80000"/>
              </a:lnSpc>
              <a:spcBef>
                <a:spcPts val="875"/>
              </a:spcBef>
              <a:spcAft>
                <a:spcPts val="0"/>
              </a:spcAft>
              <a:buSzPts val="1265"/>
              <a:buNone/>
            </a:pPr>
            <a:r>
              <a:rPr lang="en-US" sz="1375">
                <a:solidFill>
                  <a:srgbClr val="002060"/>
                </a:solidFill>
              </a:rPr>
              <a:t>print(np_price_2020x)</a:t>
            </a:r>
            <a:endParaRPr/>
          </a:p>
        </p:txBody>
      </p:sp>
      <p:pic>
        <p:nvPicPr>
          <p:cNvPr id="849" name="Google Shape;849;p91"/>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g80c8bac689_0_0"/>
          <p:cNvSpPr txBox="1">
            <a:spLocks noGrp="1"/>
          </p:cNvSpPr>
          <p:nvPr>
            <p:ph type="title"/>
          </p:nvPr>
        </p:nvSpPr>
        <p:spPr>
          <a:xfrm>
            <a:off x="581192" y="945222"/>
            <a:ext cx="11029500" cy="770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856" name="Google Shape;856;g80c8bac689_0_0"/>
          <p:cNvSpPr txBox="1">
            <a:spLocks noGrp="1"/>
          </p:cNvSpPr>
          <p:nvPr>
            <p:ph type="body" idx="1"/>
          </p:nvPr>
        </p:nvSpPr>
        <p:spPr>
          <a:xfrm>
            <a:off x="581193" y="1881104"/>
            <a:ext cx="11029500" cy="861300"/>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SzPts val="2300"/>
              <a:buNone/>
            </a:pPr>
            <a:r>
              <a:rPr lang="en-US" sz="2500">
                <a:solidFill>
                  <a:srgbClr val="002060"/>
                </a:solidFill>
              </a:rPr>
              <a:t>Create a Numpy Array price_2020x. Multiply the Price in 2019 to the Inflation Rate (7 %) and Store the new price as price2020x_adjusted </a:t>
            </a:r>
            <a:endParaRPr sz="2500">
              <a:solidFill>
                <a:srgbClr val="002060"/>
              </a:solidFill>
            </a:endParaRPr>
          </a:p>
        </p:txBody>
      </p:sp>
      <p:pic>
        <p:nvPicPr>
          <p:cNvPr id="857" name="Google Shape;857;g80c8bac689_0_0"/>
          <p:cNvPicPr preferRelativeResize="0"/>
          <p:nvPr/>
        </p:nvPicPr>
        <p:blipFill rotWithShape="1">
          <a:blip r:embed="rId3">
            <a:alphaModFix/>
          </a:blip>
          <a:srcRect/>
          <a:stretch/>
        </p:blipFill>
        <p:spPr>
          <a:xfrm>
            <a:off x="11199684" y="82193"/>
            <a:ext cx="760601" cy="380301"/>
          </a:xfrm>
          <a:prstGeom prst="rect">
            <a:avLst/>
          </a:prstGeom>
          <a:noFill/>
          <a:ln>
            <a:noFill/>
          </a:ln>
        </p:spPr>
      </p:pic>
      <p:graphicFrame>
        <p:nvGraphicFramePr>
          <p:cNvPr id="858" name="Google Shape;858;g80c8bac689_0_0"/>
          <p:cNvGraphicFramePr/>
          <p:nvPr/>
        </p:nvGraphicFramePr>
        <p:xfrm>
          <a:off x="581192" y="3062199"/>
          <a:ext cx="3000000" cy="3000000"/>
        </p:xfrm>
        <a:graphic>
          <a:graphicData uri="http://schemas.openxmlformats.org/drawingml/2006/table">
            <a:tbl>
              <a:tblPr>
                <a:noFill/>
                <a:tableStyleId>{526C0B40-CE52-4B3A-97D3-BCF36F50DFD8}</a:tableStyleId>
              </a:tblPr>
              <a:tblGrid>
                <a:gridCol w="1160975">
                  <a:extLst>
                    <a:ext uri="{9D8B030D-6E8A-4147-A177-3AD203B41FA5}">
                      <a16:colId xmlns:a16="http://schemas.microsoft.com/office/drawing/2014/main" val="20000"/>
                    </a:ext>
                  </a:extLst>
                </a:gridCol>
                <a:gridCol w="1160975">
                  <a:extLst>
                    <a:ext uri="{9D8B030D-6E8A-4147-A177-3AD203B41FA5}">
                      <a16:colId xmlns:a16="http://schemas.microsoft.com/office/drawing/2014/main" val="20001"/>
                    </a:ext>
                  </a:extLst>
                </a:gridCol>
              </a:tblGrid>
              <a:tr h="195375">
                <a:tc>
                  <a:txBody>
                    <a:bodyPr/>
                    <a:lstStyle/>
                    <a:p>
                      <a:pPr marL="0" marR="0" lvl="0" indent="0" algn="r" rtl="0">
                        <a:spcBef>
                          <a:spcPts val="0"/>
                        </a:spcBef>
                        <a:spcAft>
                          <a:spcPts val="0"/>
                        </a:spcAft>
                        <a:buNone/>
                      </a:pPr>
                      <a:r>
                        <a:rPr lang="en-US" sz="1100" u="none" strike="noStrike" cap="none"/>
                        <a:t>Price 2019 $</a:t>
                      </a:r>
                      <a:endParaRPr sz="11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cap="none"/>
                        <a:t>Price 2018 $</a:t>
                      </a:r>
                      <a:endParaRPr sz="11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0"/>
                  </a:ext>
                </a:extLst>
              </a:tr>
              <a:tr h="353625">
                <a:tc>
                  <a:txBody>
                    <a:bodyPr/>
                    <a:lstStyle/>
                    <a:p>
                      <a:pPr marL="0" marR="0" lvl="0" indent="0" algn="r" rtl="0">
                        <a:spcBef>
                          <a:spcPts val="0"/>
                        </a:spcBef>
                        <a:spcAft>
                          <a:spcPts val="0"/>
                        </a:spcAft>
                        <a:buNone/>
                      </a:pPr>
                      <a:r>
                        <a:rPr lang="en-US" sz="1100" u="none" strike="noStrike" cap="none"/>
                        <a:t>690</a:t>
                      </a:r>
                      <a:endParaRPr sz="11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cap="none"/>
                        <a:t>          199.00 </a:t>
                      </a:r>
                      <a:endParaRPr sz="11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1"/>
                  </a:ext>
                </a:extLst>
              </a:tr>
              <a:tr h="353625">
                <a:tc>
                  <a:txBody>
                    <a:bodyPr/>
                    <a:lstStyle/>
                    <a:p>
                      <a:pPr marL="0" marR="0" lvl="0" indent="0" algn="r" rtl="0">
                        <a:spcBef>
                          <a:spcPts val="0"/>
                        </a:spcBef>
                        <a:spcAft>
                          <a:spcPts val="0"/>
                        </a:spcAft>
                        <a:buNone/>
                      </a:pPr>
                      <a:r>
                        <a:rPr lang="en-US" sz="1100" u="none" strike="noStrike" cap="none"/>
                        <a:t>199</a:t>
                      </a:r>
                      <a:endParaRPr sz="11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cap="none"/>
                        <a:t>          192.00 </a:t>
                      </a:r>
                      <a:endParaRPr sz="11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2"/>
                  </a:ext>
                </a:extLst>
              </a:tr>
              <a:tr h="353625">
                <a:tc>
                  <a:txBody>
                    <a:bodyPr/>
                    <a:lstStyle/>
                    <a:p>
                      <a:pPr marL="0" marR="0" lvl="0" indent="0" algn="r" rtl="0">
                        <a:spcBef>
                          <a:spcPts val="0"/>
                        </a:spcBef>
                        <a:spcAft>
                          <a:spcPts val="0"/>
                        </a:spcAft>
                        <a:buNone/>
                      </a:pPr>
                      <a:r>
                        <a:rPr lang="en-US" sz="1100" u="none" strike="noStrike" cap="none"/>
                        <a:t>959</a:t>
                      </a:r>
                      <a:endParaRPr sz="11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cap="none"/>
                        <a:t>          913.00 </a:t>
                      </a:r>
                      <a:endParaRPr sz="11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3"/>
                  </a:ext>
                </a:extLst>
              </a:tr>
              <a:tr h="353625">
                <a:tc>
                  <a:txBody>
                    <a:bodyPr/>
                    <a:lstStyle/>
                    <a:p>
                      <a:pPr marL="0" marR="0" lvl="0" indent="0" algn="r" rtl="0">
                        <a:spcBef>
                          <a:spcPts val="0"/>
                        </a:spcBef>
                        <a:spcAft>
                          <a:spcPts val="0"/>
                        </a:spcAft>
                        <a:buNone/>
                      </a:pPr>
                      <a:r>
                        <a:rPr lang="en-US" sz="1100" u="none" strike="noStrike" cap="none"/>
                        <a:t>683</a:t>
                      </a:r>
                      <a:endParaRPr sz="11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cap="none"/>
                        <a:t>          129.00 </a:t>
                      </a:r>
                      <a:endParaRPr sz="11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4"/>
                  </a:ext>
                </a:extLst>
              </a:tr>
              <a:tr h="353625">
                <a:tc>
                  <a:txBody>
                    <a:bodyPr/>
                    <a:lstStyle/>
                    <a:p>
                      <a:pPr marL="0" marR="0" lvl="0" indent="0" algn="r" rtl="0">
                        <a:spcBef>
                          <a:spcPts val="0"/>
                        </a:spcBef>
                        <a:spcAft>
                          <a:spcPts val="0"/>
                        </a:spcAft>
                        <a:buNone/>
                      </a:pPr>
                      <a:r>
                        <a:rPr lang="en-US" sz="1100" u="none" strike="noStrike" cap="none"/>
                        <a:t>188</a:t>
                      </a:r>
                      <a:endParaRPr sz="11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cap="none"/>
                        <a:t>        510.00 </a:t>
                      </a:r>
                      <a:endParaRPr sz="11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5"/>
                  </a:ext>
                </a:extLst>
              </a:tr>
              <a:tr h="353625">
                <a:tc>
                  <a:txBody>
                    <a:bodyPr/>
                    <a:lstStyle/>
                    <a:p>
                      <a:pPr marL="0" marR="0" lvl="0" indent="0" algn="r" rtl="0">
                        <a:spcBef>
                          <a:spcPts val="0"/>
                        </a:spcBef>
                        <a:spcAft>
                          <a:spcPts val="0"/>
                        </a:spcAft>
                        <a:buNone/>
                      </a:pPr>
                      <a:r>
                        <a:rPr lang="en-US" sz="1100" u="none" strike="noStrike" cap="none"/>
                        <a:t>592</a:t>
                      </a:r>
                      <a:endParaRPr sz="11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cap="none"/>
                        <a:t>          207.00 </a:t>
                      </a:r>
                      <a:endParaRPr sz="11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6"/>
                  </a:ext>
                </a:extLst>
              </a:tr>
              <a:tr h="353625">
                <a:tc>
                  <a:txBody>
                    <a:bodyPr/>
                    <a:lstStyle/>
                    <a:p>
                      <a:pPr marL="0" marR="0" lvl="0" indent="0" algn="r" rtl="0">
                        <a:spcBef>
                          <a:spcPts val="0"/>
                        </a:spcBef>
                        <a:spcAft>
                          <a:spcPts val="0"/>
                        </a:spcAft>
                        <a:buNone/>
                      </a:pPr>
                      <a:r>
                        <a:rPr lang="en-US" sz="1100" u="none" strike="noStrike" cap="none"/>
                        <a:t>245</a:t>
                      </a:r>
                      <a:endParaRPr sz="11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spcBef>
                          <a:spcPts val="0"/>
                        </a:spcBef>
                        <a:spcAft>
                          <a:spcPts val="0"/>
                        </a:spcAft>
                        <a:buNone/>
                      </a:pPr>
                      <a:r>
                        <a:rPr lang="en-US" sz="1100" u="none" strike="noStrike" cap="none"/>
                        <a:t>          507.00 </a:t>
                      </a:r>
                      <a:endParaRPr sz="11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7"/>
                  </a:ext>
                </a:extLst>
              </a:tr>
            </a:tbl>
          </a:graphicData>
        </a:graphic>
      </p:graphicFrame>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92"/>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IMPORTING MLB DATA FROM GITHUB</a:t>
            </a:r>
            <a:endParaRPr sz="4000"/>
          </a:p>
        </p:txBody>
      </p:sp>
      <p:sp>
        <p:nvSpPr>
          <p:cNvPr id="865" name="Google Shape;865;p92"/>
          <p:cNvSpPr txBox="1">
            <a:spLocks noGrp="1"/>
          </p:cNvSpPr>
          <p:nvPr>
            <p:ph type="body" idx="1"/>
          </p:nvPr>
        </p:nvSpPr>
        <p:spPr>
          <a:xfrm>
            <a:off x="605337" y="2003457"/>
            <a:ext cx="11029615" cy="4469261"/>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437"/>
              <a:buNone/>
            </a:pPr>
            <a:r>
              <a:rPr lang="en-US" sz="1562">
                <a:solidFill>
                  <a:srgbClr val="002060"/>
                </a:solidFill>
              </a:rPr>
              <a:t>We have data with 3 columns representing height (in inches), weight (in pounds) and age (in years). It’s stored in GitHub as a .CSV file.</a:t>
            </a:r>
            <a:endParaRPr/>
          </a:p>
          <a:p>
            <a:pPr marL="0" lvl="0" indent="0" algn="just" rtl="0">
              <a:lnSpc>
                <a:spcPct val="80000"/>
              </a:lnSpc>
              <a:spcBef>
                <a:spcPts val="912"/>
              </a:spcBef>
              <a:spcAft>
                <a:spcPts val="0"/>
              </a:spcAft>
              <a:buSzPts val="1437"/>
              <a:buNone/>
            </a:pPr>
            <a:r>
              <a:rPr lang="en-US" sz="1562">
                <a:solidFill>
                  <a:srgbClr val="002060"/>
                </a:solidFill>
              </a:rPr>
              <a:t>We will import this dataset using the read function from the Panda’s Library;  We will create a 2d Numpy array using this CSV File. </a:t>
            </a:r>
            <a:endParaRPr/>
          </a:p>
          <a:p>
            <a:pPr marL="0" lvl="0" indent="0" algn="just" rtl="0">
              <a:lnSpc>
                <a:spcPct val="80000"/>
              </a:lnSpc>
              <a:spcBef>
                <a:spcPts val="912"/>
              </a:spcBef>
              <a:spcAft>
                <a:spcPts val="0"/>
              </a:spcAft>
              <a:buSzPts val="1437"/>
              <a:buNone/>
            </a:pPr>
            <a:endParaRPr sz="1562">
              <a:solidFill>
                <a:srgbClr val="002060"/>
              </a:solidFill>
            </a:endParaRPr>
          </a:p>
          <a:p>
            <a:pPr marL="0" lvl="0" indent="0" algn="just" rtl="0">
              <a:lnSpc>
                <a:spcPct val="80000"/>
              </a:lnSpc>
              <a:spcBef>
                <a:spcPts val="912"/>
              </a:spcBef>
              <a:spcAft>
                <a:spcPts val="0"/>
              </a:spcAft>
              <a:buSzPts val="1437"/>
              <a:buNone/>
            </a:pPr>
            <a:r>
              <a:rPr lang="en-US" sz="1562">
                <a:solidFill>
                  <a:srgbClr val="7F7F7F"/>
                </a:solidFill>
              </a:rPr>
              <a:t>#importing libraries </a:t>
            </a:r>
            <a:endParaRPr/>
          </a:p>
          <a:p>
            <a:pPr marL="0" lvl="0" indent="0" algn="just" rtl="0">
              <a:lnSpc>
                <a:spcPct val="80000"/>
              </a:lnSpc>
              <a:spcBef>
                <a:spcPts val="912"/>
              </a:spcBef>
              <a:spcAft>
                <a:spcPts val="0"/>
              </a:spcAft>
              <a:buSzPts val="1437"/>
              <a:buNone/>
            </a:pPr>
            <a:r>
              <a:rPr lang="en-US" sz="1562">
                <a:solidFill>
                  <a:srgbClr val="002060"/>
                </a:solidFill>
              </a:rPr>
              <a:t>import pandas as pd</a:t>
            </a:r>
            <a:endParaRPr sz="1562">
              <a:solidFill>
                <a:srgbClr val="002060"/>
              </a:solidFill>
            </a:endParaRPr>
          </a:p>
          <a:p>
            <a:pPr marL="0" lvl="0" indent="0" algn="just" rtl="0">
              <a:lnSpc>
                <a:spcPct val="80000"/>
              </a:lnSpc>
              <a:spcBef>
                <a:spcPts val="912"/>
              </a:spcBef>
              <a:spcAft>
                <a:spcPts val="0"/>
              </a:spcAft>
              <a:buSzPts val="1437"/>
              <a:buNone/>
            </a:pPr>
            <a:r>
              <a:rPr lang="en-US" sz="1562">
                <a:solidFill>
                  <a:srgbClr val="002060"/>
                </a:solidFill>
              </a:rPr>
              <a:t>import numpy as np</a:t>
            </a:r>
            <a:endParaRPr/>
          </a:p>
          <a:p>
            <a:pPr marL="0" lvl="0" indent="0" algn="just" rtl="0">
              <a:lnSpc>
                <a:spcPct val="80000"/>
              </a:lnSpc>
              <a:spcBef>
                <a:spcPts val="912"/>
              </a:spcBef>
              <a:spcAft>
                <a:spcPts val="0"/>
              </a:spcAft>
              <a:buSzPts val="1437"/>
              <a:buNone/>
            </a:pPr>
            <a:endParaRPr sz="1562">
              <a:solidFill>
                <a:srgbClr val="002060"/>
              </a:solidFill>
            </a:endParaRPr>
          </a:p>
          <a:p>
            <a:pPr marL="0" lvl="0" indent="0" algn="just" rtl="0">
              <a:lnSpc>
                <a:spcPct val="80000"/>
              </a:lnSpc>
              <a:spcBef>
                <a:spcPts val="912"/>
              </a:spcBef>
              <a:spcAft>
                <a:spcPts val="0"/>
              </a:spcAft>
              <a:buSzPts val="1437"/>
              <a:buNone/>
            </a:pPr>
            <a:r>
              <a:rPr lang="en-US" sz="1562">
                <a:solidFill>
                  <a:srgbClr val="7F7F7F"/>
                </a:solidFill>
              </a:rPr>
              <a:t>#importing MLB data using the read function from Panda’s</a:t>
            </a:r>
            <a:endParaRPr/>
          </a:p>
          <a:p>
            <a:pPr marL="0" lvl="0" indent="0" algn="just" rtl="0">
              <a:lnSpc>
                <a:spcPct val="80000"/>
              </a:lnSpc>
              <a:spcBef>
                <a:spcPts val="912"/>
              </a:spcBef>
              <a:spcAft>
                <a:spcPts val="0"/>
              </a:spcAft>
              <a:buSzPts val="1437"/>
              <a:buNone/>
            </a:pPr>
            <a:r>
              <a:rPr lang="en-US" sz="1562">
                <a:solidFill>
                  <a:srgbClr val="002060"/>
                </a:solidFill>
              </a:rPr>
              <a:t>baseball = pd.read_csv("https://raw.githubusercontent.com/Masadn/PythonCourse/master/dataset/mlbData.csv")</a:t>
            </a:r>
            <a:endParaRPr/>
          </a:p>
          <a:p>
            <a:pPr marL="0" lvl="0" indent="0" algn="just" rtl="0">
              <a:lnSpc>
                <a:spcPct val="80000"/>
              </a:lnSpc>
              <a:spcBef>
                <a:spcPts val="950"/>
              </a:spcBef>
              <a:spcAft>
                <a:spcPts val="0"/>
              </a:spcAft>
              <a:buSzPts val="1610"/>
              <a:buNone/>
            </a:pPr>
            <a:endParaRPr sz="1750">
              <a:solidFill>
                <a:srgbClr val="7F7F7F"/>
              </a:solidFill>
            </a:endParaRPr>
          </a:p>
          <a:p>
            <a:pPr marL="0" lvl="0" indent="0" algn="just" rtl="0">
              <a:lnSpc>
                <a:spcPct val="80000"/>
              </a:lnSpc>
              <a:spcBef>
                <a:spcPts val="950"/>
              </a:spcBef>
              <a:spcAft>
                <a:spcPts val="0"/>
              </a:spcAft>
              <a:buSzPts val="1610"/>
              <a:buNone/>
            </a:pPr>
            <a:r>
              <a:rPr lang="en-US" sz="1750">
                <a:solidFill>
                  <a:srgbClr val="7F7F7F"/>
                </a:solidFill>
              </a:rPr>
              <a:t>#creating a NumPy array</a:t>
            </a:r>
            <a:endParaRPr sz="1750">
              <a:solidFill>
                <a:srgbClr val="002060"/>
              </a:solidFill>
            </a:endParaRPr>
          </a:p>
          <a:p>
            <a:pPr marL="0" lvl="0" indent="0" algn="just" rtl="0">
              <a:lnSpc>
                <a:spcPct val="80000"/>
              </a:lnSpc>
              <a:spcBef>
                <a:spcPts val="950"/>
              </a:spcBef>
              <a:spcAft>
                <a:spcPts val="0"/>
              </a:spcAft>
              <a:buSzPts val="1610"/>
              <a:buNone/>
            </a:pPr>
            <a:r>
              <a:rPr lang="en-US" sz="1750">
                <a:solidFill>
                  <a:srgbClr val="002060"/>
                </a:solidFill>
              </a:rPr>
              <a:t>np_baseball</a:t>
            </a:r>
            <a:r>
              <a:rPr lang="en-US" sz="1562">
                <a:solidFill>
                  <a:srgbClr val="002060"/>
                </a:solidFill>
              </a:rPr>
              <a:t> = np.array(baseball)</a:t>
            </a:r>
            <a:endParaRPr sz="1562">
              <a:solidFill>
                <a:srgbClr val="002060"/>
              </a:solidFill>
            </a:endParaRPr>
          </a:p>
        </p:txBody>
      </p:sp>
      <p:pic>
        <p:nvPicPr>
          <p:cNvPr id="866" name="Google Shape;866;p92"/>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6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6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6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6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6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6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6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93"/>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873" name="Google Shape;873;p93"/>
          <p:cNvSpPr txBox="1">
            <a:spLocks noGrp="1"/>
          </p:cNvSpPr>
          <p:nvPr>
            <p:ph type="body" idx="1"/>
          </p:nvPr>
        </p:nvSpPr>
        <p:spPr>
          <a:xfrm>
            <a:off x="581193" y="1818695"/>
            <a:ext cx="11029615" cy="3677979"/>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316"/>
              <a:buNone/>
            </a:pPr>
            <a:r>
              <a:rPr lang="en-US" sz="1430">
                <a:solidFill>
                  <a:srgbClr val="002060"/>
                </a:solidFill>
              </a:rPr>
              <a:t>You want to convert the units of height and weight to metric (meters and kilograms respectively). As a first step, create a numpy array with three values: (0.0254, 0.453592 and 1). Name this array np_conversion.</a:t>
            </a:r>
            <a:endParaRPr/>
          </a:p>
          <a:p>
            <a:pPr marL="0" lvl="0" indent="0" algn="just" rtl="0">
              <a:lnSpc>
                <a:spcPct val="80000"/>
              </a:lnSpc>
              <a:spcBef>
                <a:spcPts val="886"/>
              </a:spcBef>
              <a:spcAft>
                <a:spcPts val="0"/>
              </a:spcAft>
              <a:buSzPts val="1316"/>
              <a:buNone/>
            </a:pPr>
            <a:r>
              <a:rPr lang="en-US" sz="1430">
                <a:solidFill>
                  <a:srgbClr val="002060"/>
                </a:solidFill>
              </a:rPr>
              <a:t>Multiply np_baseball with np_conversion and print out the result.</a:t>
            </a:r>
            <a:endParaRPr/>
          </a:p>
          <a:p>
            <a:pPr marL="0" lvl="0" indent="0" algn="just" rtl="0">
              <a:lnSpc>
                <a:spcPct val="80000"/>
              </a:lnSpc>
              <a:spcBef>
                <a:spcPts val="886"/>
              </a:spcBef>
              <a:spcAft>
                <a:spcPts val="0"/>
              </a:spcAft>
              <a:buSzPts val="1316"/>
              <a:buNone/>
            </a:pPr>
            <a:endParaRPr sz="1430">
              <a:solidFill>
                <a:srgbClr val="002060"/>
              </a:solidFill>
            </a:endParaRPr>
          </a:p>
          <a:p>
            <a:pPr marL="0" lvl="0" indent="0" algn="just" rtl="0">
              <a:lnSpc>
                <a:spcPct val="80000"/>
              </a:lnSpc>
              <a:spcBef>
                <a:spcPts val="886"/>
              </a:spcBef>
              <a:spcAft>
                <a:spcPts val="0"/>
              </a:spcAft>
              <a:buSzPts val="1316"/>
              <a:buNone/>
            </a:pPr>
            <a:r>
              <a:rPr lang="en-US" sz="1430">
                <a:solidFill>
                  <a:srgbClr val="002060"/>
                </a:solidFill>
              </a:rPr>
              <a:t>Use below code to get dataset from github</a:t>
            </a:r>
            <a:endParaRPr sz="1430">
              <a:solidFill>
                <a:srgbClr val="002060"/>
              </a:solidFill>
            </a:endParaRPr>
          </a:p>
          <a:p>
            <a:pPr marL="0" lvl="0" indent="0" algn="just" rtl="0">
              <a:lnSpc>
                <a:spcPct val="80000"/>
              </a:lnSpc>
              <a:spcBef>
                <a:spcPts val="762"/>
              </a:spcBef>
              <a:spcAft>
                <a:spcPts val="0"/>
              </a:spcAft>
              <a:buSzPts val="747"/>
              <a:buNone/>
            </a:pPr>
            <a:r>
              <a:rPr lang="en-US" sz="812">
                <a:solidFill>
                  <a:srgbClr val="7F7F7F"/>
                </a:solidFill>
              </a:rPr>
              <a:t>#importing libraries </a:t>
            </a:r>
            <a:endParaRPr/>
          </a:p>
          <a:p>
            <a:pPr marL="0" lvl="0" indent="0" algn="just" rtl="0">
              <a:lnSpc>
                <a:spcPct val="80000"/>
              </a:lnSpc>
              <a:spcBef>
                <a:spcPts val="762"/>
              </a:spcBef>
              <a:spcAft>
                <a:spcPts val="0"/>
              </a:spcAft>
              <a:buSzPts val="747"/>
              <a:buNone/>
            </a:pPr>
            <a:r>
              <a:rPr lang="en-US" sz="812">
                <a:solidFill>
                  <a:srgbClr val="002060"/>
                </a:solidFill>
              </a:rPr>
              <a:t>import pandas as pd</a:t>
            </a:r>
            <a:endParaRPr sz="812">
              <a:solidFill>
                <a:srgbClr val="002060"/>
              </a:solidFill>
            </a:endParaRPr>
          </a:p>
          <a:p>
            <a:pPr marL="0" lvl="0" indent="0" algn="just" rtl="0">
              <a:lnSpc>
                <a:spcPct val="80000"/>
              </a:lnSpc>
              <a:spcBef>
                <a:spcPts val="762"/>
              </a:spcBef>
              <a:spcAft>
                <a:spcPts val="0"/>
              </a:spcAft>
              <a:buSzPts val="747"/>
              <a:buNone/>
            </a:pPr>
            <a:r>
              <a:rPr lang="en-US" sz="812">
                <a:solidFill>
                  <a:srgbClr val="002060"/>
                </a:solidFill>
              </a:rPr>
              <a:t>import numpy as np</a:t>
            </a:r>
            <a:endParaRPr/>
          </a:p>
          <a:p>
            <a:pPr marL="0" lvl="0" indent="0" algn="just" rtl="0">
              <a:lnSpc>
                <a:spcPct val="80000"/>
              </a:lnSpc>
              <a:spcBef>
                <a:spcPts val="762"/>
              </a:spcBef>
              <a:spcAft>
                <a:spcPts val="0"/>
              </a:spcAft>
              <a:buSzPts val="747"/>
              <a:buNone/>
            </a:pPr>
            <a:endParaRPr sz="812">
              <a:solidFill>
                <a:srgbClr val="002060"/>
              </a:solidFill>
            </a:endParaRPr>
          </a:p>
          <a:p>
            <a:pPr marL="0" lvl="0" indent="0" algn="just" rtl="0">
              <a:lnSpc>
                <a:spcPct val="80000"/>
              </a:lnSpc>
              <a:spcBef>
                <a:spcPts val="762"/>
              </a:spcBef>
              <a:spcAft>
                <a:spcPts val="0"/>
              </a:spcAft>
              <a:buSzPts val="747"/>
              <a:buNone/>
            </a:pPr>
            <a:r>
              <a:rPr lang="en-US" sz="812">
                <a:solidFill>
                  <a:srgbClr val="7F7F7F"/>
                </a:solidFill>
              </a:rPr>
              <a:t>#importing MLB data using the read function from Panda’s</a:t>
            </a:r>
            <a:endParaRPr/>
          </a:p>
          <a:p>
            <a:pPr marL="0" lvl="0" indent="0" algn="just" rtl="0">
              <a:lnSpc>
                <a:spcPct val="80000"/>
              </a:lnSpc>
              <a:spcBef>
                <a:spcPts val="762"/>
              </a:spcBef>
              <a:spcAft>
                <a:spcPts val="0"/>
              </a:spcAft>
              <a:buSzPts val="747"/>
              <a:buNone/>
            </a:pPr>
            <a:r>
              <a:rPr lang="en-US" sz="812">
                <a:solidFill>
                  <a:srgbClr val="002060"/>
                </a:solidFill>
              </a:rPr>
              <a:t>baseball = pd.read_csv("https://raw.githubusercontent.com/Masadn/PythonCourse/master/dataset/mlbData.csv")</a:t>
            </a:r>
            <a:endParaRPr/>
          </a:p>
          <a:p>
            <a:pPr marL="0" lvl="0" indent="0" algn="just" rtl="0">
              <a:lnSpc>
                <a:spcPct val="80000"/>
              </a:lnSpc>
              <a:spcBef>
                <a:spcPts val="782"/>
              </a:spcBef>
              <a:spcAft>
                <a:spcPts val="0"/>
              </a:spcAft>
              <a:buSzPts val="837"/>
              <a:buNone/>
            </a:pPr>
            <a:endParaRPr sz="910">
              <a:solidFill>
                <a:srgbClr val="7F7F7F"/>
              </a:solidFill>
            </a:endParaRPr>
          </a:p>
          <a:p>
            <a:pPr marL="0" lvl="0" indent="0" algn="just" rtl="0">
              <a:lnSpc>
                <a:spcPct val="80000"/>
              </a:lnSpc>
              <a:spcBef>
                <a:spcPts val="782"/>
              </a:spcBef>
              <a:spcAft>
                <a:spcPts val="0"/>
              </a:spcAft>
              <a:buSzPts val="837"/>
              <a:buNone/>
            </a:pPr>
            <a:r>
              <a:rPr lang="en-US" sz="910">
                <a:solidFill>
                  <a:srgbClr val="7F7F7F"/>
                </a:solidFill>
              </a:rPr>
              <a:t>#creating a NumPy array</a:t>
            </a:r>
            <a:endParaRPr sz="910">
              <a:solidFill>
                <a:srgbClr val="002060"/>
              </a:solidFill>
            </a:endParaRPr>
          </a:p>
          <a:p>
            <a:pPr marL="0" lvl="0" indent="0" algn="just" rtl="0">
              <a:lnSpc>
                <a:spcPct val="80000"/>
              </a:lnSpc>
              <a:spcBef>
                <a:spcPts val="782"/>
              </a:spcBef>
              <a:spcAft>
                <a:spcPts val="0"/>
              </a:spcAft>
              <a:buSzPts val="837"/>
              <a:buNone/>
            </a:pPr>
            <a:r>
              <a:rPr lang="en-US" sz="910">
                <a:solidFill>
                  <a:srgbClr val="002060"/>
                </a:solidFill>
              </a:rPr>
              <a:t>np_baseball</a:t>
            </a:r>
            <a:r>
              <a:rPr lang="en-US" sz="812">
                <a:solidFill>
                  <a:srgbClr val="002060"/>
                </a:solidFill>
              </a:rPr>
              <a:t> = np.array(baseball)</a:t>
            </a:r>
            <a:endParaRPr sz="812">
              <a:solidFill>
                <a:srgbClr val="002060"/>
              </a:solidFill>
            </a:endParaRPr>
          </a:p>
        </p:txBody>
      </p:sp>
      <p:pic>
        <p:nvPicPr>
          <p:cNvPr id="874" name="Google Shape;874;p93"/>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7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7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7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7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7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7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7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7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94"/>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881" name="Google Shape;881;p94"/>
          <p:cNvSpPr txBox="1">
            <a:spLocks noGrp="1"/>
          </p:cNvSpPr>
          <p:nvPr>
            <p:ph type="body" idx="1"/>
          </p:nvPr>
        </p:nvSpPr>
        <p:spPr>
          <a:xfrm>
            <a:off x="581192" y="1715956"/>
            <a:ext cx="11029615" cy="4794017"/>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1265"/>
              <a:buNone/>
            </a:pPr>
            <a:r>
              <a:rPr lang="en-US" sz="1375">
                <a:solidFill>
                  <a:srgbClr val="7F7F7F"/>
                </a:solidFill>
              </a:rPr>
              <a:t>#importing libraries </a:t>
            </a:r>
            <a:endParaRPr/>
          </a:p>
          <a:p>
            <a:pPr marL="0" lvl="0" indent="0" algn="just" rtl="0">
              <a:lnSpc>
                <a:spcPct val="80000"/>
              </a:lnSpc>
              <a:spcBef>
                <a:spcPts val="886"/>
              </a:spcBef>
              <a:spcAft>
                <a:spcPts val="0"/>
              </a:spcAft>
              <a:buSzPts val="1316"/>
              <a:buNone/>
            </a:pPr>
            <a:r>
              <a:rPr lang="en-US" sz="1430">
                <a:solidFill>
                  <a:srgbClr val="FF0000"/>
                </a:solidFill>
              </a:rPr>
              <a:t>import pandas as pd</a:t>
            </a:r>
            <a:endParaRPr sz="1430">
              <a:solidFill>
                <a:srgbClr val="FF0000"/>
              </a:solidFill>
            </a:endParaRPr>
          </a:p>
          <a:p>
            <a:pPr marL="0" lvl="0" indent="0" algn="just" rtl="0">
              <a:lnSpc>
                <a:spcPct val="80000"/>
              </a:lnSpc>
              <a:spcBef>
                <a:spcPts val="886"/>
              </a:spcBef>
              <a:spcAft>
                <a:spcPts val="0"/>
              </a:spcAft>
              <a:buSzPts val="1316"/>
              <a:buNone/>
            </a:pPr>
            <a:r>
              <a:rPr lang="en-US" sz="1430">
                <a:solidFill>
                  <a:srgbClr val="FF0000"/>
                </a:solidFill>
              </a:rPr>
              <a:t>import numpy as np</a:t>
            </a:r>
            <a:endParaRPr/>
          </a:p>
          <a:p>
            <a:pPr marL="0" lvl="0" indent="0" algn="just" rtl="0">
              <a:lnSpc>
                <a:spcPct val="80000"/>
              </a:lnSpc>
              <a:spcBef>
                <a:spcPts val="875"/>
              </a:spcBef>
              <a:spcAft>
                <a:spcPts val="0"/>
              </a:spcAft>
              <a:buSzPts val="1265"/>
              <a:buNone/>
            </a:pPr>
            <a:endParaRPr sz="1375">
              <a:solidFill>
                <a:srgbClr val="002060"/>
              </a:solidFill>
            </a:endParaRPr>
          </a:p>
          <a:p>
            <a:pPr marL="0" lvl="0" indent="0" algn="just" rtl="0">
              <a:lnSpc>
                <a:spcPct val="80000"/>
              </a:lnSpc>
              <a:spcBef>
                <a:spcPts val="875"/>
              </a:spcBef>
              <a:spcAft>
                <a:spcPts val="0"/>
              </a:spcAft>
              <a:buSzPts val="1265"/>
              <a:buNone/>
            </a:pPr>
            <a:r>
              <a:rPr lang="en-US" sz="1375">
                <a:solidFill>
                  <a:srgbClr val="7F7F7F"/>
                </a:solidFill>
              </a:rPr>
              <a:t>#importing MLB data using the read function from Panda’s</a:t>
            </a:r>
            <a:endParaRPr/>
          </a:p>
          <a:p>
            <a:pPr marL="0" lvl="0" indent="0" algn="just" rtl="0">
              <a:lnSpc>
                <a:spcPct val="80000"/>
              </a:lnSpc>
              <a:spcBef>
                <a:spcPts val="886"/>
              </a:spcBef>
              <a:spcAft>
                <a:spcPts val="0"/>
              </a:spcAft>
              <a:buSzPts val="1316"/>
              <a:buNone/>
            </a:pPr>
            <a:r>
              <a:rPr lang="en-US" sz="1430">
                <a:solidFill>
                  <a:srgbClr val="FF0000"/>
                </a:solidFill>
              </a:rPr>
              <a:t>baseball = pd.read_csv("https://raw.githubusercontent.com/Masadn/PythonCourse/master/dataset/mlbData.csv")</a:t>
            </a:r>
            <a:endParaRPr/>
          </a:p>
          <a:p>
            <a:pPr marL="0" lvl="0" indent="0" algn="just" rtl="0">
              <a:lnSpc>
                <a:spcPct val="80000"/>
              </a:lnSpc>
              <a:spcBef>
                <a:spcPts val="908"/>
              </a:spcBef>
              <a:spcAft>
                <a:spcPts val="0"/>
              </a:spcAft>
              <a:buSzPts val="1417"/>
              <a:buNone/>
            </a:pPr>
            <a:endParaRPr sz="1540">
              <a:solidFill>
                <a:srgbClr val="7F7F7F"/>
              </a:solidFill>
            </a:endParaRPr>
          </a:p>
          <a:p>
            <a:pPr marL="0" lvl="0" indent="0" algn="just" rtl="0">
              <a:lnSpc>
                <a:spcPct val="80000"/>
              </a:lnSpc>
              <a:spcBef>
                <a:spcPts val="908"/>
              </a:spcBef>
              <a:spcAft>
                <a:spcPts val="0"/>
              </a:spcAft>
              <a:buSzPts val="1417"/>
              <a:buNone/>
            </a:pPr>
            <a:r>
              <a:rPr lang="en-US" sz="1540">
                <a:solidFill>
                  <a:srgbClr val="7F7F7F"/>
                </a:solidFill>
              </a:rPr>
              <a:t>#creating a NumPy array</a:t>
            </a:r>
            <a:endParaRPr sz="1540">
              <a:solidFill>
                <a:srgbClr val="002060"/>
              </a:solidFill>
            </a:endParaRPr>
          </a:p>
          <a:p>
            <a:pPr marL="0" lvl="0" indent="0" algn="just" rtl="0">
              <a:lnSpc>
                <a:spcPct val="80000"/>
              </a:lnSpc>
              <a:spcBef>
                <a:spcPts val="886"/>
              </a:spcBef>
              <a:spcAft>
                <a:spcPts val="0"/>
              </a:spcAft>
              <a:buSzPts val="1316"/>
              <a:buNone/>
            </a:pPr>
            <a:r>
              <a:rPr lang="en-US" sz="1430">
                <a:solidFill>
                  <a:srgbClr val="FF0000"/>
                </a:solidFill>
              </a:rPr>
              <a:t>np_baseball = np.array(baseball)</a:t>
            </a:r>
            <a:endParaRPr/>
          </a:p>
          <a:p>
            <a:pPr marL="0" lvl="0" indent="0" algn="l" rtl="0">
              <a:lnSpc>
                <a:spcPct val="80000"/>
              </a:lnSpc>
              <a:spcBef>
                <a:spcPts val="875"/>
              </a:spcBef>
              <a:spcAft>
                <a:spcPts val="0"/>
              </a:spcAft>
              <a:buSzPts val="1265"/>
              <a:buNone/>
            </a:pPr>
            <a:endParaRPr sz="1375">
              <a:solidFill>
                <a:srgbClr val="FF0000"/>
              </a:solidFill>
            </a:endParaRPr>
          </a:p>
          <a:p>
            <a:pPr marL="0" lvl="0" indent="0" algn="l" rtl="0">
              <a:lnSpc>
                <a:spcPct val="80000"/>
              </a:lnSpc>
              <a:spcBef>
                <a:spcPts val="875"/>
              </a:spcBef>
              <a:spcAft>
                <a:spcPts val="0"/>
              </a:spcAft>
              <a:buSzPts val="1265"/>
              <a:buNone/>
            </a:pPr>
            <a:r>
              <a:rPr lang="en-US" sz="1375">
                <a:solidFill>
                  <a:srgbClr val="7F7F7F"/>
                </a:solidFill>
              </a:rPr>
              <a:t># Create numpy array: conversion</a:t>
            </a:r>
            <a:endParaRPr/>
          </a:p>
          <a:p>
            <a:pPr marL="0" lvl="0" indent="0" algn="l" rtl="0">
              <a:lnSpc>
                <a:spcPct val="80000"/>
              </a:lnSpc>
              <a:spcBef>
                <a:spcPts val="875"/>
              </a:spcBef>
              <a:spcAft>
                <a:spcPts val="0"/>
              </a:spcAft>
              <a:buSzPts val="1265"/>
              <a:buNone/>
            </a:pPr>
            <a:r>
              <a:rPr lang="en-US" sz="1375">
                <a:solidFill>
                  <a:srgbClr val="FF0000"/>
                </a:solidFill>
              </a:rPr>
              <a:t>conversion=np.array([0.0254,0.453592,1])</a:t>
            </a:r>
            <a:endParaRPr/>
          </a:p>
          <a:p>
            <a:pPr marL="0" lvl="0" indent="0" algn="l" rtl="0">
              <a:lnSpc>
                <a:spcPct val="80000"/>
              </a:lnSpc>
              <a:spcBef>
                <a:spcPts val="875"/>
              </a:spcBef>
              <a:spcAft>
                <a:spcPts val="0"/>
              </a:spcAft>
              <a:buSzPts val="1265"/>
              <a:buNone/>
            </a:pPr>
            <a:endParaRPr sz="1375">
              <a:solidFill>
                <a:srgbClr val="FF0000"/>
              </a:solidFill>
            </a:endParaRPr>
          </a:p>
          <a:p>
            <a:pPr marL="0" lvl="0" indent="0" algn="l" rtl="0">
              <a:lnSpc>
                <a:spcPct val="80000"/>
              </a:lnSpc>
              <a:spcBef>
                <a:spcPts val="875"/>
              </a:spcBef>
              <a:spcAft>
                <a:spcPts val="0"/>
              </a:spcAft>
              <a:buSzPts val="1265"/>
              <a:buNone/>
            </a:pPr>
            <a:r>
              <a:rPr lang="en-US" sz="1375">
                <a:solidFill>
                  <a:srgbClr val="7F7F7F"/>
                </a:solidFill>
              </a:rPr>
              <a:t># Print out product of np_baseball and conversion</a:t>
            </a:r>
            <a:endParaRPr/>
          </a:p>
          <a:p>
            <a:pPr marL="0" lvl="0" indent="0" algn="l" rtl="0">
              <a:lnSpc>
                <a:spcPct val="80000"/>
              </a:lnSpc>
              <a:spcBef>
                <a:spcPts val="875"/>
              </a:spcBef>
              <a:spcAft>
                <a:spcPts val="0"/>
              </a:spcAft>
              <a:buSzPts val="1265"/>
              <a:buNone/>
            </a:pPr>
            <a:r>
              <a:rPr lang="en-US" sz="1375">
                <a:solidFill>
                  <a:srgbClr val="FF0000"/>
                </a:solidFill>
              </a:rPr>
              <a:t>print(np_baseball*conversion)</a:t>
            </a:r>
            <a:endParaRPr sz="1375">
              <a:solidFill>
                <a:srgbClr val="FF0000"/>
              </a:solidFill>
            </a:endParaRPr>
          </a:p>
        </p:txBody>
      </p:sp>
      <p:pic>
        <p:nvPicPr>
          <p:cNvPr id="882" name="Google Shape;882;p94"/>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95"/>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STATISTICS – AVERAGE VS MEDIAN</a:t>
            </a:r>
            <a:endParaRPr/>
          </a:p>
        </p:txBody>
      </p:sp>
      <p:sp>
        <p:nvSpPr>
          <p:cNvPr id="889" name="Google Shape;889;p95"/>
          <p:cNvSpPr txBox="1">
            <a:spLocks noGrp="1"/>
          </p:cNvSpPr>
          <p:nvPr>
            <p:ph type="body" idx="1"/>
          </p:nvPr>
        </p:nvSpPr>
        <p:spPr>
          <a:xfrm>
            <a:off x="581193" y="1818695"/>
            <a:ext cx="11029615" cy="4376622"/>
          </a:xfrm>
          <a:prstGeom prst="rect">
            <a:avLst/>
          </a:prstGeom>
          <a:noFill/>
          <a:ln>
            <a:noFill/>
          </a:ln>
        </p:spPr>
        <p:txBody>
          <a:bodyPr spcFirstLastPara="1" wrap="square" lIns="91425" tIns="45700" rIns="91425" bIns="45700" anchor="ctr" anchorCtr="0">
            <a:normAutofit/>
          </a:bodyPr>
          <a:lstStyle/>
          <a:p>
            <a:pPr marL="0" lvl="0" indent="0" algn="just" rtl="0">
              <a:lnSpc>
                <a:spcPct val="80000"/>
              </a:lnSpc>
              <a:spcBef>
                <a:spcPts val="0"/>
              </a:spcBef>
              <a:spcAft>
                <a:spcPts val="0"/>
              </a:spcAft>
              <a:buSzPts val="2127"/>
              <a:buNone/>
            </a:pPr>
            <a:r>
              <a:rPr lang="en-US" sz="2312">
                <a:solidFill>
                  <a:srgbClr val="002060"/>
                </a:solidFill>
              </a:rPr>
              <a:t>You now know how to use numpy functions to get a better feeling for your data. It basically comes down to importing numpy and then calling several simple functions on the numpy arrays:</a:t>
            </a:r>
            <a:endParaRPr/>
          </a:p>
          <a:p>
            <a:pPr marL="0" lvl="0" indent="0" algn="just" rtl="0">
              <a:lnSpc>
                <a:spcPct val="80000"/>
              </a:lnSpc>
              <a:spcBef>
                <a:spcPts val="1062"/>
              </a:spcBef>
              <a:spcAft>
                <a:spcPts val="0"/>
              </a:spcAft>
              <a:buSzPts val="2127"/>
              <a:buNone/>
            </a:pPr>
            <a:endParaRPr sz="2312">
              <a:solidFill>
                <a:srgbClr val="002060"/>
              </a:solidFill>
            </a:endParaRPr>
          </a:p>
          <a:p>
            <a:pPr marL="0" lvl="0" indent="0" algn="just" rtl="0">
              <a:lnSpc>
                <a:spcPct val="80000"/>
              </a:lnSpc>
              <a:spcBef>
                <a:spcPts val="1062"/>
              </a:spcBef>
              <a:spcAft>
                <a:spcPts val="0"/>
              </a:spcAft>
              <a:buSzPts val="2127"/>
              <a:buNone/>
            </a:pPr>
            <a:r>
              <a:rPr lang="en-US" sz="2312">
                <a:solidFill>
                  <a:srgbClr val="002060"/>
                </a:solidFill>
              </a:rPr>
              <a:t>Let’s try the mean &amp; median functions:</a:t>
            </a:r>
            <a:endParaRPr/>
          </a:p>
          <a:p>
            <a:pPr marL="0" lvl="0" indent="0" algn="just" rtl="0">
              <a:lnSpc>
                <a:spcPct val="80000"/>
              </a:lnSpc>
              <a:spcBef>
                <a:spcPts val="1062"/>
              </a:spcBef>
              <a:spcAft>
                <a:spcPts val="0"/>
              </a:spcAft>
              <a:buSzPts val="2127"/>
              <a:buNone/>
            </a:pPr>
            <a:r>
              <a:rPr lang="en-US" sz="2312">
                <a:solidFill>
                  <a:srgbClr val="002060"/>
                </a:solidFill>
              </a:rPr>
              <a:t>import numpy as np</a:t>
            </a:r>
            <a:endParaRPr/>
          </a:p>
          <a:p>
            <a:pPr marL="0" lvl="0" indent="0" algn="just" rtl="0">
              <a:lnSpc>
                <a:spcPct val="80000"/>
              </a:lnSpc>
              <a:spcBef>
                <a:spcPts val="1062"/>
              </a:spcBef>
              <a:spcAft>
                <a:spcPts val="0"/>
              </a:spcAft>
              <a:buSzPts val="2127"/>
              <a:buNone/>
            </a:pPr>
            <a:r>
              <a:rPr lang="en-US" sz="2312">
                <a:solidFill>
                  <a:srgbClr val="002060"/>
                </a:solidFill>
              </a:rPr>
              <a:t>x = [1, 4, 8, 10, 12]</a:t>
            </a:r>
            <a:endParaRPr/>
          </a:p>
          <a:p>
            <a:pPr marL="0" lvl="0" indent="0" algn="just" rtl="0">
              <a:lnSpc>
                <a:spcPct val="80000"/>
              </a:lnSpc>
              <a:spcBef>
                <a:spcPts val="1062"/>
              </a:spcBef>
              <a:spcAft>
                <a:spcPts val="0"/>
              </a:spcAft>
              <a:buSzPts val="2127"/>
              <a:buNone/>
            </a:pPr>
            <a:r>
              <a:rPr lang="en-US" sz="2312">
                <a:solidFill>
                  <a:srgbClr val="002060"/>
                </a:solidFill>
              </a:rPr>
              <a:t>np.mean(x)</a:t>
            </a:r>
            <a:endParaRPr/>
          </a:p>
          <a:p>
            <a:pPr marL="0" lvl="0" indent="0" algn="just" rtl="0">
              <a:lnSpc>
                <a:spcPct val="80000"/>
              </a:lnSpc>
              <a:spcBef>
                <a:spcPts val="1062"/>
              </a:spcBef>
              <a:spcAft>
                <a:spcPts val="0"/>
              </a:spcAft>
              <a:buSzPts val="2127"/>
              <a:buNone/>
            </a:pPr>
            <a:r>
              <a:rPr lang="en-US" sz="2312">
                <a:solidFill>
                  <a:srgbClr val="002060"/>
                </a:solidFill>
              </a:rPr>
              <a:t>Out: </a:t>
            </a:r>
            <a:r>
              <a:rPr lang="en-US" sz="2312">
                <a:solidFill>
                  <a:srgbClr val="C00000"/>
                </a:solidFill>
              </a:rPr>
              <a:t>7</a:t>
            </a:r>
            <a:endParaRPr sz="2312">
              <a:solidFill>
                <a:srgbClr val="C00000"/>
              </a:solidFill>
            </a:endParaRPr>
          </a:p>
          <a:p>
            <a:pPr marL="0" lvl="0" indent="0" algn="just" rtl="0">
              <a:lnSpc>
                <a:spcPct val="80000"/>
              </a:lnSpc>
              <a:spcBef>
                <a:spcPts val="1062"/>
              </a:spcBef>
              <a:spcAft>
                <a:spcPts val="0"/>
              </a:spcAft>
              <a:buSzPts val="2127"/>
              <a:buNone/>
            </a:pPr>
            <a:r>
              <a:rPr lang="en-US" sz="2312">
                <a:solidFill>
                  <a:srgbClr val="002060"/>
                </a:solidFill>
              </a:rPr>
              <a:t>np.median(x)</a:t>
            </a:r>
            <a:endParaRPr/>
          </a:p>
          <a:p>
            <a:pPr marL="0" lvl="0" indent="0" algn="just" rtl="0">
              <a:lnSpc>
                <a:spcPct val="80000"/>
              </a:lnSpc>
              <a:spcBef>
                <a:spcPts val="1062"/>
              </a:spcBef>
              <a:spcAft>
                <a:spcPts val="0"/>
              </a:spcAft>
              <a:buSzPts val="2127"/>
              <a:buNone/>
            </a:pPr>
            <a:r>
              <a:rPr lang="en-US" sz="2312">
                <a:solidFill>
                  <a:srgbClr val="002060"/>
                </a:solidFill>
              </a:rPr>
              <a:t>Out: </a:t>
            </a:r>
            <a:r>
              <a:rPr lang="en-US" sz="2312">
                <a:solidFill>
                  <a:srgbClr val="C00000"/>
                </a:solidFill>
              </a:rPr>
              <a:t>8</a:t>
            </a:r>
            <a:endParaRPr sz="2312">
              <a:solidFill>
                <a:srgbClr val="C00000"/>
              </a:solidFill>
            </a:endParaRPr>
          </a:p>
        </p:txBody>
      </p:sp>
      <p:pic>
        <p:nvPicPr>
          <p:cNvPr id="890" name="Google Shape;890;p95"/>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8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8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8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8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96"/>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200"/>
              <a:buFont typeface="Gill Sans"/>
              <a:buNone/>
            </a:pPr>
            <a:r>
              <a:rPr lang="en-US" sz="3200"/>
              <a:t>MLB DATA SUMMARY STATISTICS  - TASK BACKGROUND</a:t>
            </a:r>
            <a:endParaRPr sz="3200"/>
          </a:p>
        </p:txBody>
      </p:sp>
      <p:sp>
        <p:nvSpPr>
          <p:cNvPr id="897" name="Google Shape;897;p96"/>
          <p:cNvSpPr txBox="1">
            <a:spLocks noGrp="1"/>
          </p:cNvSpPr>
          <p:nvPr>
            <p:ph type="body" idx="1"/>
          </p:nvPr>
        </p:nvSpPr>
        <p:spPr>
          <a:xfrm>
            <a:off x="581193" y="1818695"/>
            <a:ext cx="11029615" cy="2136856"/>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SzPts val="2300"/>
              <a:buNone/>
            </a:pPr>
            <a:r>
              <a:rPr lang="en-US" sz="2500">
                <a:solidFill>
                  <a:srgbClr val="002060"/>
                </a:solidFill>
              </a:rPr>
              <a:t>The baseball data is available as a 2D numpy array with 3 columns (height, weight, age) and 1015 rows. </a:t>
            </a:r>
            <a:endParaRPr sz="2500">
              <a:solidFill>
                <a:srgbClr val="002060"/>
              </a:solidFill>
            </a:endParaRPr>
          </a:p>
          <a:p>
            <a:pPr marL="0" lvl="0" indent="0" algn="just" rtl="0">
              <a:lnSpc>
                <a:spcPct val="90000"/>
              </a:lnSpc>
              <a:spcBef>
                <a:spcPts val="1100"/>
              </a:spcBef>
              <a:spcAft>
                <a:spcPts val="0"/>
              </a:spcAft>
              <a:buSzPts val="2300"/>
              <a:buNone/>
            </a:pPr>
            <a:r>
              <a:rPr lang="en-US" sz="2500">
                <a:solidFill>
                  <a:srgbClr val="002060"/>
                </a:solidFill>
              </a:rPr>
              <a:t>The name of this numpy array is np_baseball. After restructuring the data, however, you notice that some height values are abnormally high. </a:t>
            </a:r>
            <a:endParaRPr/>
          </a:p>
          <a:p>
            <a:pPr marL="0" lvl="0" indent="0" algn="just" rtl="0">
              <a:lnSpc>
                <a:spcPct val="90000"/>
              </a:lnSpc>
              <a:spcBef>
                <a:spcPts val="1100"/>
              </a:spcBef>
              <a:spcAft>
                <a:spcPts val="0"/>
              </a:spcAft>
              <a:buSzPts val="2300"/>
              <a:buNone/>
            </a:pPr>
            <a:r>
              <a:rPr lang="en-US" sz="2500">
                <a:solidFill>
                  <a:srgbClr val="002060"/>
                </a:solidFill>
              </a:rPr>
              <a:t>Let’s try using some summary statistics on the MLB Dataset. </a:t>
            </a:r>
            <a:endParaRPr sz="2500">
              <a:solidFill>
                <a:srgbClr val="002060"/>
              </a:solidFill>
            </a:endParaRPr>
          </a:p>
        </p:txBody>
      </p:sp>
      <p:pic>
        <p:nvPicPr>
          <p:cNvPr id="898" name="Google Shape;898;p96"/>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97"/>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TASKS</a:t>
            </a:r>
            <a:endParaRPr/>
          </a:p>
        </p:txBody>
      </p:sp>
      <p:sp>
        <p:nvSpPr>
          <p:cNvPr id="905" name="Google Shape;905;p97"/>
          <p:cNvSpPr txBox="1">
            <a:spLocks noGrp="1"/>
          </p:cNvSpPr>
          <p:nvPr>
            <p:ph type="body" idx="1"/>
          </p:nvPr>
        </p:nvSpPr>
        <p:spPr>
          <a:xfrm>
            <a:off x="581193" y="1715956"/>
            <a:ext cx="11029615" cy="892974"/>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2300"/>
              <a:buNone/>
            </a:pPr>
            <a:r>
              <a:rPr lang="en-US" sz="2500">
                <a:solidFill>
                  <a:srgbClr val="002060"/>
                </a:solidFill>
              </a:rPr>
              <a:t>Print out the mean and median of players height from np_baseball_conversion numpy array. </a:t>
            </a:r>
            <a:endParaRPr sz="2500">
              <a:solidFill>
                <a:srgbClr val="002060"/>
              </a:solidFill>
            </a:endParaRPr>
          </a:p>
        </p:txBody>
      </p:sp>
      <p:pic>
        <p:nvPicPr>
          <p:cNvPr id="906" name="Google Shape;906;p97"/>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98"/>
          <p:cNvSpPr txBox="1">
            <a:spLocks noGrp="1"/>
          </p:cNvSpPr>
          <p:nvPr>
            <p:ph type="title"/>
          </p:nvPr>
        </p:nvSpPr>
        <p:spPr>
          <a:xfrm>
            <a:off x="581192" y="945222"/>
            <a:ext cx="11029616" cy="77073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Gill Sans"/>
              <a:buNone/>
            </a:pPr>
            <a:r>
              <a:rPr lang="en-US" sz="4000"/>
              <a:t>ANSWER</a:t>
            </a:r>
            <a:endParaRPr sz="3300">
              <a:solidFill>
                <a:srgbClr val="FFFEFF"/>
              </a:solidFill>
            </a:endParaRPr>
          </a:p>
        </p:txBody>
      </p:sp>
      <p:sp>
        <p:nvSpPr>
          <p:cNvPr id="913" name="Google Shape;913;p98"/>
          <p:cNvSpPr txBox="1">
            <a:spLocks noGrp="1"/>
          </p:cNvSpPr>
          <p:nvPr>
            <p:ph type="body" idx="1"/>
          </p:nvPr>
        </p:nvSpPr>
        <p:spPr>
          <a:xfrm>
            <a:off x="509272" y="1962366"/>
            <a:ext cx="11029615" cy="3950412"/>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2127"/>
              <a:buNone/>
            </a:pPr>
            <a:r>
              <a:rPr lang="en-US" sz="2312">
                <a:solidFill>
                  <a:srgbClr val="7F7F7F"/>
                </a:solidFill>
              </a:rPr>
              <a:t># np_baseball is available</a:t>
            </a:r>
            <a:endParaRPr/>
          </a:p>
          <a:p>
            <a:pPr marL="0" lvl="0" indent="0" algn="l" rtl="0">
              <a:lnSpc>
                <a:spcPct val="80000"/>
              </a:lnSpc>
              <a:spcBef>
                <a:spcPts val="1062"/>
              </a:spcBef>
              <a:spcAft>
                <a:spcPts val="0"/>
              </a:spcAft>
              <a:buSzPts val="2127"/>
              <a:buNone/>
            </a:pPr>
            <a:r>
              <a:rPr lang="en-US" sz="2312">
                <a:solidFill>
                  <a:srgbClr val="7F7F7F"/>
                </a:solidFill>
              </a:rPr>
              <a:t>#Import numpy</a:t>
            </a:r>
            <a:endParaRPr sz="2312">
              <a:solidFill>
                <a:srgbClr val="7F7F7F"/>
              </a:solidFill>
            </a:endParaRPr>
          </a:p>
          <a:p>
            <a:pPr marL="0" lvl="0" indent="0" algn="l" rtl="0">
              <a:lnSpc>
                <a:spcPct val="80000"/>
              </a:lnSpc>
              <a:spcBef>
                <a:spcPts val="1062"/>
              </a:spcBef>
              <a:spcAft>
                <a:spcPts val="0"/>
              </a:spcAft>
              <a:buSzPts val="2127"/>
              <a:buNone/>
            </a:pPr>
            <a:r>
              <a:rPr lang="en-US" sz="2312">
                <a:solidFill>
                  <a:srgbClr val="FF0000"/>
                </a:solidFill>
              </a:rPr>
              <a:t>import numpy as np</a:t>
            </a:r>
            <a:endParaRPr/>
          </a:p>
          <a:p>
            <a:pPr marL="0" lvl="0" indent="0" algn="l" rtl="0">
              <a:lnSpc>
                <a:spcPct val="80000"/>
              </a:lnSpc>
              <a:spcBef>
                <a:spcPts val="1062"/>
              </a:spcBef>
              <a:spcAft>
                <a:spcPts val="0"/>
              </a:spcAft>
              <a:buSzPts val="2127"/>
              <a:buNone/>
            </a:pPr>
            <a:r>
              <a:rPr lang="en-US" sz="2312">
                <a:solidFill>
                  <a:srgbClr val="7F7F7F"/>
                </a:solidFill>
              </a:rPr>
              <a:t># Create np_height_in from np_baseball</a:t>
            </a:r>
            <a:endParaRPr sz="2312">
              <a:solidFill>
                <a:srgbClr val="7F7F7F"/>
              </a:solidFill>
            </a:endParaRPr>
          </a:p>
          <a:p>
            <a:pPr marL="0" lvl="0" indent="0" algn="l" rtl="0">
              <a:lnSpc>
                <a:spcPct val="80000"/>
              </a:lnSpc>
              <a:spcBef>
                <a:spcPts val="1062"/>
              </a:spcBef>
              <a:spcAft>
                <a:spcPts val="0"/>
              </a:spcAft>
              <a:buSzPts val="2127"/>
              <a:buNone/>
            </a:pPr>
            <a:r>
              <a:rPr lang="en-US" sz="2312">
                <a:solidFill>
                  <a:srgbClr val="FF0000"/>
                </a:solidFill>
              </a:rPr>
              <a:t>np_height_in=np.array(np_baseball[:,0])</a:t>
            </a:r>
            <a:endParaRPr sz="2312">
              <a:solidFill>
                <a:srgbClr val="FF0000"/>
              </a:solidFill>
            </a:endParaRPr>
          </a:p>
          <a:p>
            <a:pPr marL="0" lvl="0" indent="0" algn="l" rtl="0">
              <a:lnSpc>
                <a:spcPct val="80000"/>
              </a:lnSpc>
              <a:spcBef>
                <a:spcPts val="1062"/>
              </a:spcBef>
              <a:spcAft>
                <a:spcPts val="0"/>
              </a:spcAft>
              <a:buSzPts val="2127"/>
              <a:buNone/>
            </a:pPr>
            <a:r>
              <a:rPr lang="en-US" sz="2312">
                <a:solidFill>
                  <a:srgbClr val="7F7F7F"/>
                </a:solidFill>
              </a:rPr>
              <a:t># Print out the mean of np_height_in</a:t>
            </a:r>
            <a:endParaRPr sz="2312">
              <a:solidFill>
                <a:srgbClr val="7F7F7F"/>
              </a:solidFill>
            </a:endParaRPr>
          </a:p>
          <a:p>
            <a:pPr marL="0" lvl="0" indent="0" algn="l" rtl="0">
              <a:lnSpc>
                <a:spcPct val="80000"/>
              </a:lnSpc>
              <a:spcBef>
                <a:spcPts val="1062"/>
              </a:spcBef>
              <a:spcAft>
                <a:spcPts val="0"/>
              </a:spcAft>
              <a:buSzPts val="2127"/>
              <a:buNone/>
            </a:pPr>
            <a:r>
              <a:rPr lang="en-US" sz="2312">
                <a:solidFill>
                  <a:srgbClr val="FF0000"/>
                </a:solidFill>
              </a:rPr>
              <a:t>print(np.mean(np_height_in))</a:t>
            </a:r>
            <a:endParaRPr sz="2312">
              <a:solidFill>
                <a:srgbClr val="FF0000"/>
              </a:solidFill>
            </a:endParaRPr>
          </a:p>
          <a:p>
            <a:pPr marL="0" lvl="0" indent="0" algn="l" rtl="0">
              <a:lnSpc>
                <a:spcPct val="80000"/>
              </a:lnSpc>
              <a:spcBef>
                <a:spcPts val="1062"/>
              </a:spcBef>
              <a:spcAft>
                <a:spcPts val="0"/>
              </a:spcAft>
              <a:buSzPts val="2127"/>
              <a:buNone/>
            </a:pPr>
            <a:r>
              <a:rPr lang="en-US" sz="2312">
                <a:solidFill>
                  <a:srgbClr val="7F7F7F"/>
                </a:solidFill>
              </a:rPr>
              <a:t># Print out the median of np_height_in</a:t>
            </a:r>
            <a:endParaRPr sz="2312">
              <a:solidFill>
                <a:srgbClr val="7F7F7F"/>
              </a:solidFill>
            </a:endParaRPr>
          </a:p>
          <a:p>
            <a:pPr marL="0" lvl="0" indent="0" algn="l" rtl="0">
              <a:lnSpc>
                <a:spcPct val="80000"/>
              </a:lnSpc>
              <a:spcBef>
                <a:spcPts val="1062"/>
              </a:spcBef>
              <a:spcAft>
                <a:spcPts val="0"/>
              </a:spcAft>
              <a:buSzPts val="2127"/>
              <a:buNone/>
            </a:pPr>
            <a:r>
              <a:rPr lang="en-US" sz="2312">
                <a:solidFill>
                  <a:srgbClr val="FF0000"/>
                </a:solidFill>
              </a:rPr>
              <a:t>print(np.median(np_height_in))</a:t>
            </a:r>
            <a:endParaRPr sz="2312">
              <a:solidFill>
                <a:srgbClr val="FF0000"/>
              </a:solidFill>
            </a:endParaRPr>
          </a:p>
        </p:txBody>
      </p:sp>
      <p:pic>
        <p:nvPicPr>
          <p:cNvPr id="914" name="Google Shape;914;p98"/>
          <p:cNvPicPr preferRelativeResize="0"/>
          <p:nvPr/>
        </p:nvPicPr>
        <p:blipFill rotWithShape="1">
          <a:blip r:embed="rId3">
            <a:alphaModFix/>
          </a:blip>
          <a:srcRect/>
          <a:stretch/>
        </p:blipFill>
        <p:spPr>
          <a:xfrm>
            <a:off x="11199684" y="82193"/>
            <a:ext cx="760601" cy="380301"/>
          </a:xfrm>
          <a:prstGeom prst="rect">
            <a:avLst/>
          </a:prstGeom>
          <a:noFill/>
          <a:ln>
            <a:noFill/>
          </a:ln>
        </p:spPr>
      </p:pic>
    </p:spTree>
  </p:cSld>
  <p:clrMapOvr>
    <a:masterClrMapping/>
  </p:clrMapOvr>
</p:sld>
</file>

<file path=ppt/theme/theme1.xml><?xml version="1.0" encoding="utf-8"?>
<a:theme xmlns:a="http://schemas.openxmlformats.org/drawingml/2006/main"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24641</Words>
  <Application>Microsoft Office PowerPoint</Application>
  <PresentationFormat>Widescreen</PresentationFormat>
  <Paragraphs>1103</Paragraphs>
  <Slides>119</Slides>
  <Notes>119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119</vt:i4>
      </vt:variant>
    </vt:vector>
  </HeadingPairs>
  <TitlesOfParts>
    <vt:vector size="125" baseType="lpstr">
      <vt:lpstr>Gill Sans</vt:lpstr>
      <vt:lpstr>Noto Sans Symbols</vt:lpstr>
      <vt:lpstr>Calibri</vt:lpstr>
      <vt:lpstr>Arial</vt:lpstr>
      <vt:lpstr>Courier New</vt:lpstr>
      <vt:lpstr>Dividend</vt:lpstr>
      <vt:lpstr>PowerPoint Presentation</vt:lpstr>
      <vt:lpstr>PowerPoint Presentation</vt:lpstr>
      <vt:lpstr>BASIC FUNCTIONS</vt:lpstr>
      <vt:lpstr>FAMILIAR FUNCTIONS - EXAMPLE</vt:lpstr>
      <vt:lpstr>TASKS</vt:lpstr>
      <vt:lpstr>ANSWER</vt:lpstr>
      <vt:lpstr>TASKS</vt:lpstr>
      <vt:lpstr>ANSWER</vt:lpstr>
      <vt:lpstr>TYPE CONVERSION TO INTEGER</vt:lpstr>
      <vt:lpstr>TASKS</vt:lpstr>
      <vt:lpstr>ANSWER</vt:lpstr>
      <vt:lpstr>HELP!</vt:lpstr>
      <vt:lpstr>STRING METHODS</vt:lpstr>
      <vt:lpstr>EXAMPLE - UPPER()</vt:lpstr>
      <vt:lpstr>EXAMPLE - COUNT()</vt:lpstr>
      <vt:lpstr>TASKS</vt:lpstr>
      <vt:lpstr>ANSWER</vt:lpstr>
      <vt:lpstr>TASKS</vt:lpstr>
      <vt:lpstr>ANSWER</vt:lpstr>
      <vt:lpstr>LIST METHODS</vt:lpstr>
      <vt:lpstr>EXAMPLE – LIST INDEX()</vt:lpstr>
      <vt:lpstr>EXAMPLE – LIST COUNT()</vt:lpstr>
      <vt:lpstr>TASKS</vt:lpstr>
      <vt:lpstr>ANSWER</vt:lpstr>
      <vt:lpstr>TASKS</vt:lpstr>
      <vt:lpstr>ANSWER</vt:lpstr>
      <vt:lpstr>FURTHER LIST METHODS</vt:lpstr>
      <vt:lpstr>EXAMPLE – LIST APPEND()</vt:lpstr>
      <vt:lpstr>EXAMPLE – LIST REMOVE()</vt:lpstr>
      <vt:lpstr>EXAMPLE – LIST REVERSE()</vt:lpstr>
      <vt:lpstr>TASKS</vt:lpstr>
      <vt:lpstr>ANSWER</vt:lpstr>
      <vt:lpstr>TASKS</vt:lpstr>
      <vt:lpstr>ANSWER</vt:lpstr>
      <vt:lpstr>USING MATH FUNCTIONS IN PYTHON</vt:lpstr>
      <vt:lpstr>IMPORT MATH PACKAGE</vt:lpstr>
      <vt:lpstr>EXAMPLE - USE OF THE MATH PACKAGE</vt:lpstr>
      <vt:lpstr>TASKS</vt:lpstr>
      <vt:lpstr>ANSWER</vt:lpstr>
      <vt:lpstr>SELECTIVE IMPORT</vt:lpstr>
      <vt:lpstr>EXAMPLE – SELECTIVE IMPORT FORM THE MATH PACKAGE</vt:lpstr>
      <vt:lpstr>SELECTIVE IMPORT - EXAMPLE</vt:lpstr>
      <vt:lpstr>SELECTIVE IMPORT - EXAMPLE</vt:lpstr>
      <vt:lpstr>NUMPY</vt:lpstr>
      <vt:lpstr>IMPORT NUMPY PACKAGE</vt:lpstr>
      <vt:lpstr>EXAMPLE - USE OF THE NUMPY PACKAGE</vt:lpstr>
      <vt:lpstr>NUMPY ARRAYS &amp; MLB</vt:lpstr>
      <vt:lpstr>TASKS</vt:lpstr>
      <vt:lpstr>ANSWER</vt:lpstr>
      <vt:lpstr>BASEBALL PLAYERS' HEIGHT – CASE STUDY</vt:lpstr>
      <vt:lpstr>TASKS</vt:lpstr>
      <vt:lpstr>ANSWER</vt:lpstr>
      <vt:lpstr>TASKS</vt:lpstr>
      <vt:lpstr>ANSWER</vt:lpstr>
      <vt:lpstr>MLB PLAYERS' WEIGHT</vt:lpstr>
      <vt:lpstr>TASKS</vt:lpstr>
      <vt:lpstr>ANSWER</vt:lpstr>
      <vt:lpstr>MLB PLAYERS' BMI</vt:lpstr>
      <vt:lpstr>TASKS</vt:lpstr>
      <vt:lpstr>ANSWER</vt:lpstr>
      <vt:lpstr>NUMPY: BOOLEAN INDEXING </vt:lpstr>
      <vt:lpstr>NUMPY: BOOLEAN INDEXING - EXAMPLE </vt:lpstr>
      <vt:lpstr>TASKS</vt:lpstr>
      <vt:lpstr>ANSWER</vt:lpstr>
      <vt:lpstr>TASKS</vt:lpstr>
      <vt:lpstr>ANSWER</vt:lpstr>
      <vt:lpstr>SUBSETTING NUMPY ARRAYS</vt:lpstr>
      <vt:lpstr>SUBSETTING NUMPY ARRAYS – EXAMPLE SINGLE ELEMENT</vt:lpstr>
      <vt:lpstr>SUBSETTING NUMPY ARRAYS – EXAMPLE RANGE OF ELEMENTS</vt:lpstr>
      <vt:lpstr>TASKS</vt:lpstr>
      <vt:lpstr>ANSWER</vt:lpstr>
      <vt:lpstr>TASKS</vt:lpstr>
      <vt:lpstr>ANSWER</vt:lpstr>
      <vt:lpstr>2D NUMPY ARRAY</vt:lpstr>
      <vt:lpstr>2D NUMPY ARRAY - EXAMPLE</vt:lpstr>
      <vt:lpstr>BASEBALL DATA IN 2D FORM (TASK BACKGROUND)</vt:lpstr>
      <vt:lpstr>TASKS</vt:lpstr>
      <vt:lpstr>ANSWER</vt:lpstr>
      <vt:lpstr>SUBSETTING 2D NUMPY ARRAYS</vt:lpstr>
      <vt:lpstr>SUBSETTING 2D NUMPY ARRAYS - EXAMPLE</vt:lpstr>
      <vt:lpstr>TASKS</vt:lpstr>
      <vt:lpstr>ANSWER</vt:lpstr>
      <vt:lpstr>TASKS</vt:lpstr>
      <vt:lpstr>ANSWER</vt:lpstr>
      <vt:lpstr>TASKS</vt:lpstr>
      <vt:lpstr>ANSWER</vt:lpstr>
      <vt:lpstr>2D ARITHMETIC</vt:lpstr>
      <vt:lpstr>2D ARITHMETIC – EXAMPLE (+)</vt:lpstr>
      <vt:lpstr>2D ARITHMETIC – EXAMPLE (X)</vt:lpstr>
      <vt:lpstr>TASKS</vt:lpstr>
      <vt:lpstr>ANSWER</vt:lpstr>
      <vt:lpstr>TASKS</vt:lpstr>
      <vt:lpstr>IMPORTING MLB DATA FROM GITHUB</vt:lpstr>
      <vt:lpstr>TASKS</vt:lpstr>
      <vt:lpstr>ANSWER</vt:lpstr>
      <vt:lpstr>STATISTICS – AVERAGE VS MEDIAN</vt:lpstr>
      <vt:lpstr>MLB DATA SUMMARY STATISTICS  - TASK BACKGROUND</vt:lpstr>
      <vt:lpstr>TASKS</vt:lpstr>
      <vt:lpstr>ANSWER</vt:lpstr>
      <vt:lpstr>STATISTICS – STANDARD DEVIATION</vt:lpstr>
      <vt:lpstr>TASKS</vt:lpstr>
      <vt:lpstr>ANSWER</vt:lpstr>
      <vt:lpstr>STATISTICS – CORRELATION </vt:lpstr>
      <vt:lpstr>TASKS</vt:lpstr>
      <vt:lpstr>ANSWER</vt:lpstr>
      <vt:lpstr>BLEND IT TOGETHER</vt:lpstr>
      <vt:lpstr>BLEND IT TOGETHER – TASK BACKGROUND</vt:lpstr>
      <vt:lpstr>TASKS</vt:lpstr>
      <vt:lpstr>ANSWER</vt:lpstr>
      <vt:lpstr>TASKS</vt:lpstr>
      <vt:lpstr>ANSWER</vt:lpstr>
      <vt:lpstr>TASKS</vt:lpstr>
      <vt:lpstr>TASKS</vt:lpstr>
      <vt:lpstr>ANSWER</vt:lpstr>
      <vt:lpstr>TASKS</vt:lpstr>
      <vt:lpstr>ANSWER</vt:lpstr>
      <vt:lpstr>TASKS</vt:lpstr>
      <vt:lpstr>ANSWER</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nawaz asad</cp:lastModifiedBy>
  <cp:revision>3</cp:revision>
  <dcterms:created xsi:type="dcterms:W3CDTF">2019-09-17T09:20:01Z</dcterms:created>
  <dcterms:modified xsi:type="dcterms:W3CDTF">2021-02-16T12:04:07Z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