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7" r:id="rId2"/>
    <p:sldId id="264" r:id="rId3"/>
    <p:sldId id="268" r:id="rId4"/>
    <p:sldId id="265" r:id="rId5"/>
    <p:sldId id="270" r:id="rId6"/>
    <p:sldId id="271" r:id="rId7"/>
    <p:sldId id="266" r:id="rId8"/>
    <p:sldId id="272" r:id="rId9"/>
    <p:sldId id="274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84" autoAdjust="0"/>
  </p:normalViewPr>
  <p:slideViewPr>
    <p:cSldViewPr snapToGrid="0">
      <p:cViewPr varScale="1">
        <p:scale>
          <a:sx n="87" d="100"/>
          <a:sy n="87" d="100"/>
        </p:scale>
        <p:origin x="68" y="3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579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5904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7328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2017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0847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721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7083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1567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5413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4532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1446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3470B-979D-4AC3-9CEF-E2615858CE2E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2307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asahiroaraki.github.io/GuideToASR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C0E7336F-69EB-3543-3F04-22F04F7696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92146"/>
            <a:ext cx="6030773" cy="3171739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F9A1451B-504E-4EAC-B7E4-07A4B7A2A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9494"/>
          </a:xfrm>
        </p:spPr>
        <p:txBody>
          <a:bodyPr>
            <a:normAutofit/>
          </a:bodyPr>
          <a:lstStyle/>
          <a:p>
            <a:r>
              <a:rPr lang="en-US" altLang="ja-JP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3.</a:t>
            </a:r>
            <a:r>
              <a:rPr lang="ja-JP" altLang="en-US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ja-JP" altLang="en-US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統計的パターン認識</a:t>
            </a:r>
            <a:endParaRPr lang="ja-JP" altLang="en-US" sz="4000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979BD5E-4176-A88C-DBED-0029D8B05292}"/>
              </a:ext>
            </a:extLst>
          </p:cNvPr>
          <p:cNvSpPr txBox="1"/>
          <p:nvPr/>
        </p:nvSpPr>
        <p:spPr>
          <a:xfrm>
            <a:off x="7453506" y="5211575"/>
            <a:ext cx="45590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dirty="0"/>
              <a:t>荒木雅弘</a:t>
            </a:r>
            <a:r>
              <a:rPr lang="en-US" altLang="ja-JP" dirty="0"/>
              <a:t> :『</a:t>
            </a:r>
            <a:r>
              <a:rPr lang="ja-JP" altLang="en-US" dirty="0"/>
              <a:t>イラストで学ぶ音声認識</a:t>
            </a:r>
            <a:r>
              <a:rPr lang="en-US" altLang="ja-JP" dirty="0"/>
              <a:t>』</a:t>
            </a:r>
          </a:p>
          <a:p>
            <a:pPr>
              <a:spcBef>
                <a:spcPts val="600"/>
              </a:spcBef>
            </a:pPr>
            <a:r>
              <a:rPr lang="ja-JP" altLang="en-US" dirty="0"/>
              <a:t>　（講談社</a:t>
            </a:r>
            <a:r>
              <a:rPr lang="en-US" altLang="ja-JP" dirty="0"/>
              <a:t>,</a:t>
            </a:r>
            <a:r>
              <a:rPr lang="ja-JP" altLang="en-US" dirty="0"/>
              <a:t> </a:t>
            </a:r>
            <a:r>
              <a:rPr lang="en-US" altLang="ja-JP" dirty="0"/>
              <a:t>2015</a:t>
            </a:r>
            <a:r>
              <a:rPr lang="ja-JP" altLang="en-US" dirty="0"/>
              <a:t>年）</a:t>
            </a:r>
            <a:endParaRPr lang="en-US" altLang="ja-JP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dirty="0">
                <a:hlinkClick r:id="rId3"/>
              </a:rPr>
              <a:t>サポートページ</a:t>
            </a:r>
            <a:endParaRPr lang="en-US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F7698FEA-6294-08A1-296D-5D1B60E2FC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615" y="1053081"/>
            <a:ext cx="2725188" cy="3867171"/>
          </a:xfrm>
          <a:prstGeom prst="rect">
            <a:avLst/>
          </a:prstGeom>
        </p:spPr>
      </p:pic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1BBBF547-AFA4-E491-EC8F-36D566715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971" y="4104606"/>
            <a:ext cx="6692113" cy="249370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3.1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パターン認識とは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3.2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統計的パターン認識の考え方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3.3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生成モデルの学習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3.4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識別モデルの学習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3.5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統計的音声認識の概要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594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E537A-B9B4-44ED-AABE-0784A77F5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3285"/>
          </a:xfrm>
        </p:spPr>
        <p:txBody>
          <a:bodyPr>
            <a:normAutofit/>
          </a:bodyPr>
          <a:lstStyle/>
          <a:p>
            <a:r>
              <a:rPr lang="en-US" altLang="ja-JP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3.5 </a:t>
            </a:r>
            <a:r>
              <a:rPr lang="ja-JP" altLang="en-US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統計的音声認識の概要</a:t>
            </a:r>
            <a:endParaRPr kumimoji="1" lang="ja-JP" altLang="en-US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62D24A6-A2EC-468F-A16F-5606188D31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097" y="1332512"/>
            <a:ext cx="8885790" cy="467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473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4446F1-70C7-414F-86F9-2DE85F1B9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3557"/>
          </a:xfrm>
        </p:spPr>
        <p:txBody>
          <a:bodyPr>
            <a:normAutofit/>
          </a:bodyPr>
          <a:lstStyle/>
          <a:p>
            <a:r>
              <a:rPr kumimoji="1" lang="en-US" altLang="ja-JP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3.1 </a:t>
            </a:r>
            <a:r>
              <a:rPr kumimoji="1" lang="ja-JP" altLang="en-US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パターン認識とは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6FDC9B-6962-4C50-A67B-F7EC0088D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6541" y="1424067"/>
            <a:ext cx="10227259" cy="475289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パターン認識の定義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人間が五感によって知覚することができる信号を、予め持っている概念の一つに対応させる技術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CDD9FBA-B4D4-463E-A8A9-92F5F79F6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905" y="2847077"/>
            <a:ext cx="6520347" cy="378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983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4446F1-70C7-414F-86F9-2DE85F1B9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747" y="365126"/>
            <a:ext cx="7886700" cy="961504"/>
          </a:xfrm>
        </p:spPr>
        <p:txBody>
          <a:bodyPr>
            <a:normAutofit/>
          </a:bodyPr>
          <a:lstStyle/>
          <a:p>
            <a:r>
              <a:rPr kumimoji="1" lang="en-US" altLang="ja-JP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3.1 </a:t>
            </a:r>
            <a:r>
              <a:rPr kumimoji="1" lang="ja-JP" altLang="en-US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パターン認識とは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6FDC9B-6962-4C50-A67B-F7EC0088D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987" y="1326630"/>
            <a:ext cx="10409530" cy="504419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パターン認識の難しさの分類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１入力１出力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最も基本的な設定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１つのベクトルを引数とするクラス毎の識別関数を設定し、最大値を出力するものを求める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複数入力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出力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入力が不定長の場合は、識別関数の構造に工夫が必要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入力複数出力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出力毎に識別器を作成すればよい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複数入力複数出力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探索処理が必要になり、最も複雑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DF7AADF-23DE-42F5-A0E4-48B9039FA769}"/>
              </a:ext>
            </a:extLst>
          </p:cNvPr>
          <p:cNvSpPr/>
          <p:nvPr/>
        </p:nvSpPr>
        <p:spPr>
          <a:xfrm>
            <a:off x="4201363" y="5280375"/>
            <a:ext cx="1528996" cy="3747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音声認識</a:t>
            </a:r>
          </a:p>
        </p:txBody>
      </p:sp>
    </p:spTree>
    <p:extLst>
      <p:ext uri="{BB962C8B-B14F-4D97-AF65-F5344CB8AC3E}">
        <p14:creationId xmlns:p14="http://schemas.microsoft.com/office/powerpoint/2010/main" val="3843812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0F84AA-3A74-4B39-863C-3048B25BF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6513"/>
          </a:xfrm>
        </p:spPr>
        <p:txBody>
          <a:bodyPr>
            <a:normAutofit/>
          </a:bodyPr>
          <a:lstStyle/>
          <a:p>
            <a:r>
              <a:rPr lang="en-US" altLang="ja-JP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3.2 </a:t>
            </a:r>
            <a:r>
              <a:rPr lang="ja-JP" altLang="en-US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統計的パターン認識の考え方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A6C398-9304-49ED-97A3-927B94818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1638"/>
            <a:ext cx="10456469" cy="43513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ja-JP" altLang="en-US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１入力１出力のパターン認識</a:t>
            </a:r>
            <a:endParaRPr lang="ja-JP" altLang="en-US" dirty="0"/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ja-JP" altLang="en-US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入力：特徴ベクトル（</a:t>
            </a:r>
            <a:r>
              <a:rPr lang="en-US" altLang="ja-JP" i="1" dirty="0">
                <a:solidFill>
                  <a:prstClr val="black"/>
                </a:solidFill>
                <a:latin typeface="Century Schoolbook" panose="02040604050505020304" pitchFamily="18" charset="0"/>
                <a:ea typeface="メイリオ" panose="020B0604030504040204" pitchFamily="50" charset="-128"/>
              </a:rPr>
              <a:t>d</a:t>
            </a:r>
            <a:r>
              <a:rPr lang="ja-JP" altLang="en-US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次元空間上の点）</a:t>
            </a:r>
            <a:endParaRPr lang="en-US" altLang="ja-JP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ja-JP" altLang="en-US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出力：クラス </a:t>
            </a:r>
            <a:r>
              <a:rPr lang="en-US" altLang="ja-JP" i="1" dirty="0">
                <a:solidFill>
                  <a:prstClr val="black"/>
                </a:solidFill>
                <a:latin typeface="Century Schoolbook" panose="02040604050505020304" pitchFamily="18" charset="0"/>
                <a:ea typeface="メイリオ" panose="020B0604030504040204" pitchFamily="50" charset="-128"/>
              </a:rPr>
              <a:t>ω</a:t>
            </a:r>
            <a:r>
              <a:rPr lang="en-US" altLang="ja-JP" i="1" baseline="-25000" dirty="0">
                <a:solidFill>
                  <a:prstClr val="black"/>
                </a:solidFill>
                <a:latin typeface="Century Schoolbook" panose="02040604050505020304" pitchFamily="18" charset="0"/>
                <a:ea typeface="メイリオ" panose="020B0604030504040204" pitchFamily="50" charset="-128"/>
              </a:rPr>
              <a:t>1</a:t>
            </a:r>
            <a:r>
              <a:rPr lang="en-US" altLang="ja-JP" i="1" dirty="0">
                <a:solidFill>
                  <a:prstClr val="black"/>
                </a:solidFill>
                <a:latin typeface="Century Schoolbook" panose="02040604050505020304" pitchFamily="18" charset="0"/>
                <a:ea typeface="メイリオ" panose="020B0604030504040204" pitchFamily="50" charset="-128"/>
              </a:rPr>
              <a:t>,...,</a:t>
            </a:r>
            <a:r>
              <a:rPr lang="en-US" altLang="ja-JP" i="1" dirty="0" err="1">
                <a:solidFill>
                  <a:prstClr val="black"/>
                </a:solidFill>
                <a:latin typeface="Century Schoolbook" panose="02040604050505020304" pitchFamily="18" charset="0"/>
                <a:ea typeface="メイリオ" panose="020B0604030504040204" pitchFamily="50" charset="-128"/>
              </a:rPr>
              <a:t>ω</a:t>
            </a:r>
            <a:r>
              <a:rPr lang="en-US" altLang="ja-JP" i="1" baseline="-25000" dirty="0" err="1">
                <a:solidFill>
                  <a:prstClr val="black"/>
                </a:solidFill>
                <a:latin typeface="Century Schoolbook" panose="02040604050505020304" pitchFamily="18" charset="0"/>
                <a:ea typeface="メイリオ" panose="020B0604030504040204" pitchFamily="50" charset="-128"/>
              </a:rPr>
              <a:t>c</a:t>
            </a:r>
            <a:r>
              <a:rPr lang="ja-JP" altLang="en-US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のいずれか</a:t>
            </a:r>
            <a:endParaRPr lang="en-US" altLang="ja-JP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86B8F69-BD21-401E-82FC-2A425722E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191" y="2320974"/>
            <a:ext cx="5497040" cy="354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21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0F84AA-3A74-4B39-863C-3048B25BF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5774"/>
          </a:xfrm>
        </p:spPr>
        <p:txBody>
          <a:bodyPr>
            <a:normAutofit/>
          </a:bodyPr>
          <a:lstStyle/>
          <a:p>
            <a:r>
              <a:rPr lang="en-US" altLang="ja-JP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3.2 </a:t>
            </a:r>
            <a:r>
              <a:rPr lang="ja-JP" altLang="en-US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統計的パターン認識の考え方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A6C398-9304-49ED-97A3-927B94818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596" y="1540812"/>
            <a:ext cx="9203642" cy="480752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ja-JP" altLang="en-US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統計的パターン認識</a:t>
            </a:r>
            <a:endParaRPr lang="en-US" altLang="ja-JP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ja-JP" altLang="en-US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事後確率 </a:t>
            </a:r>
            <a:r>
              <a:rPr kumimoji="1" lang="en-US" altLang="ja-JP" i="1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P</a:t>
            </a:r>
            <a:r>
              <a:rPr kumimoji="1" lang="en-US" altLang="ja-JP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(</a:t>
            </a:r>
            <a:r>
              <a:rPr lang="en-US" altLang="ja-JP" i="1" dirty="0" err="1">
                <a:solidFill>
                  <a:prstClr val="black"/>
                </a:solidFill>
                <a:latin typeface="Century Schoolbook" panose="02040604050505020304" pitchFamily="18" charset="0"/>
                <a:ea typeface="メイリオ" panose="020B0604030504040204" pitchFamily="50" charset="-128"/>
              </a:rPr>
              <a:t>ω</a:t>
            </a:r>
            <a:r>
              <a:rPr lang="en-US" altLang="ja-JP" i="1" baseline="-25000" dirty="0" err="1">
                <a:solidFill>
                  <a:prstClr val="black"/>
                </a:solidFill>
                <a:latin typeface="Century Schoolbook" panose="02040604050505020304" pitchFamily="18" charset="0"/>
                <a:ea typeface="メイリオ" panose="020B0604030504040204" pitchFamily="50" charset="-128"/>
              </a:rPr>
              <a:t>i</a:t>
            </a:r>
            <a:r>
              <a:rPr lang="en-US" altLang="ja-JP" i="1" baseline="-25000" dirty="0">
                <a:solidFill>
                  <a:prstClr val="black"/>
                </a:solidFill>
                <a:latin typeface="Century Schoolbook" panose="02040604050505020304" pitchFamily="18" charset="0"/>
                <a:ea typeface="メイリオ" panose="020B0604030504040204" pitchFamily="50" charset="-128"/>
              </a:rPr>
              <a:t> </a:t>
            </a:r>
            <a:r>
              <a:rPr kumimoji="1" lang="en-US" altLang="ja-JP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|</a:t>
            </a:r>
            <a:r>
              <a:rPr kumimoji="1" lang="en-US" altLang="ja-JP" b="1" i="1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x</a:t>
            </a:r>
            <a:r>
              <a:rPr kumimoji="1" lang="en-US" altLang="ja-JP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) 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が最大となるクラス    </a:t>
            </a:r>
            <a:r>
              <a:rPr lang="en-US" altLang="ja-JP" i="1" dirty="0">
                <a:solidFill>
                  <a:prstClr val="black"/>
                </a:solidFill>
                <a:latin typeface="Century Schoolbook" panose="02040604050505020304" pitchFamily="18" charset="0"/>
                <a:ea typeface="メイリオ" panose="020B0604030504040204" pitchFamily="50" charset="-128"/>
              </a:rPr>
              <a:t> 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を求める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生成モデル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事後確率の式をベイズの定理で求めやすい確率に変形する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識別モデル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事後確率の値を関数の形を仮定して求める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2C065E4-569F-44F6-A051-E852D4B6E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9039" y="2044908"/>
            <a:ext cx="234013" cy="25091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1D4E17A3-3FDD-411D-A48B-3ABBF9176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766" y="3500205"/>
            <a:ext cx="2994286" cy="176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542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C0D2A682-CA30-42FF-AA56-EC0D0C63A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064" y="1174439"/>
            <a:ext cx="6601202" cy="5318436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B90F84AA-3A74-4B39-863C-3048B25BF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9314"/>
          </a:xfrm>
        </p:spPr>
        <p:txBody>
          <a:bodyPr>
            <a:normAutofit/>
          </a:bodyPr>
          <a:lstStyle/>
          <a:p>
            <a:r>
              <a:rPr lang="en-US" altLang="ja-JP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3.2 </a:t>
            </a:r>
            <a:r>
              <a:rPr lang="ja-JP" altLang="en-US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統計的パターン認識の考え方</a:t>
            </a:r>
          </a:p>
        </p:txBody>
      </p:sp>
    </p:spTree>
    <p:extLst>
      <p:ext uri="{BB962C8B-B14F-4D97-AF65-F5344CB8AC3E}">
        <p14:creationId xmlns:p14="http://schemas.microsoft.com/office/powerpoint/2010/main" val="3448666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E9F92D-D926-4BE4-AE98-40DE60EDF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0830"/>
          </a:xfrm>
        </p:spPr>
        <p:txBody>
          <a:bodyPr>
            <a:normAutofit/>
          </a:bodyPr>
          <a:lstStyle/>
          <a:p>
            <a:r>
              <a:rPr kumimoji="1" lang="en-US" altLang="ja-JP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3.3 </a:t>
            </a:r>
            <a:r>
              <a:rPr kumimoji="1" lang="ja-JP" altLang="en-US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生成モデルの学習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DBCBBB-4115-4D88-B01E-9F936ECBF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2823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ja-JP" altLang="en-US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最尤推定法</a:t>
            </a:r>
            <a:endParaRPr lang="en-US" altLang="ja-JP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ja-JP" altLang="en-US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学習データ </a:t>
            </a:r>
            <a:r>
              <a:rPr lang="en-US" altLang="ja-JP" i="1" dirty="0">
                <a:solidFill>
                  <a:prstClr val="black"/>
                </a:solidFill>
                <a:latin typeface="Century Schoolbook" panose="02040604050505020304" pitchFamily="18" charset="0"/>
                <a:ea typeface="メイリオ" panose="020B0604030504040204" pitchFamily="50" charset="-128"/>
              </a:rPr>
              <a:t>D</a:t>
            </a:r>
            <a:r>
              <a:rPr lang="en-US" altLang="ja-JP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en-US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に対する尤度 </a:t>
            </a:r>
            <a:r>
              <a:rPr lang="en-US" altLang="ja-JP" i="1" dirty="0">
                <a:solidFill>
                  <a:prstClr val="black"/>
                </a:solidFill>
                <a:latin typeface="Century Schoolbook" panose="02040604050505020304" pitchFamily="18" charset="0"/>
                <a:ea typeface="メイリオ" panose="020B0604030504040204" pitchFamily="50" charset="-128"/>
              </a:rPr>
              <a:t>P</a:t>
            </a:r>
            <a:r>
              <a:rPr lang="en-US" altLang="ja-JP" dirty="0">
                <a:solidFill>
                  <a:prstClr val="black"/>
                </a:solidFill>
                <a:latin typeface="Century Schoolbook" panose="02040604050505020304" pitchFamily="18" charset="0"/>
                <a:ea typeface="メイリオ" panose="020B0604030504040204" pitchFamily="50" charset="-128"/>
              </a:rPr>
              <a:t>(</a:t>
            </a:r>
            <a:r>
              <a:rPr lang="en-US" altLang="ja-JP" i="1" dirty="0">
                <a:solidFill>
                  <a:prstClr val="black"/>
                </a:solidFill>
                <a:latin typeface="Century Schoolbook" panose="02040604050505020304" pitchFamily="18" charset="0"/>
                <a:ea typeface="メイリオ" panose="020B0604030504040204" pitchFamily="50" charset="-128"/>
              </a:rPr>
              <a:t>D</a:t>
            </a:r>
            <a:r>
              <a:rPr lang="en-US" altLang="ja-JP" dirty="0">
                <a:solidFill>
                  <a:prstClr val="black"/>
                </a:solidFill>
                <a:latin typeface="Century Schoolbook" panose="02040604050505020304" pitchFamily="18" charset="0"/>
                <a:ea typeface="メイリオ" panose="020B0604030504040204" pitchFamily="50" charset="-128"/>
              </a:rPr>
              <a:t>; </a:t>
            </a:r>
            <a:r>
              <a:rPr lang="en-US" altLang="ja-JP" i="1" dirty="0">
                <a:solidFill>
                  <a:prstClr val="black"/>
                </a:solidFill>
                <a:latin typeface="Century Schoolbook" panose="02040604050505020304" pitchFamily="18" charset="0"/>
                <a:ea typeface="メイリオ" panose="020B0604030504040204" pitchFamily="50" charset="-128"/>
              </a:rPr>
              <a:t>θ</a:t>
            </a:r>
            <a:r>
              <a:rPr lang="en-US" altLang="ja-JP" dirty="0">
                <a:solidFill>
                  <a:prstClr val="black"/>
                </a:solidFill>
                <a:latin typeface="Century Schoolbook" panose="02040604050505020304" pitchFamily="18" charset="0"/>
                <a:ea typeface="メイリオ" panose="020B0604030504040204" pitchFamily="50" charset="-128"/>
              </a:rPr>
              <a:t>)</a:t>
            </a:r>
            <a:r>
              <a:rPr lang="ja-JP" altLang="en-US" dirty="0">
                <a:solidFill>
                  <a:prstClr val="black"/>
                </a:solidFill>
                <a:latin typeface="Century Schoolbook" panose="02040604050505020304" pitchFamily="18" charset="0"/>
                <a:ea typeface="メイリオ" panose="020B0604030504040204" pitchFamily="50" charset="-128"/>
              </a:rPr>
              <a:t> </a:t>
            </a:r>
            <a:r>
              <a:rPr lang="ja-JP" altLang="en-US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が最大になるようにモデルのパラメータ </a:t>
            </a:r>
            <a:r>
              <a:rPr lang="en-US" altLang="ja-JP" i="1" dirty="0">
                <a:solidFill>
                  <a:prstClr val="black"/>
                </a:solidFill>
                <a:latin typeface="Century Schoolbook" panose="02040604050505020304" pitchFamily="18" charset="0"/>
                <a:ea typeface="メイリオ" panose="020B0604030504040204" pitchFamily="50" charset="-128"/>
              </a:rPr>
              <a:t>θ </a:t>
            </a:r>
            <a:r>
              <a:rPr lang="ja-JP" altLang="en-US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を定める</a:t>
            </a:r>
            <a:endParaRPr lang="en-US" altLang="ja-JP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ja-JP" altLang="en-US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事前確率の推定</a:t>
            </a:r>
            <a:endParaRPr lang="en-US" altLang="ja-JP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ja-JP" altLang="en-US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学習データ中のクラス </a:t>
            </a:r>
            <a:r>
              <a:rPr lang="en-US" altLang="ja-JP" i="1" dirty="0" err="1">
                <a:solidFill>
                  <a:prstClr val="black"/>
                </a:solidFill>
                <a:latin typeface="Century Schoolbook" panose="02040604050505020304" pitchFamily="18" charset="0"/>
                <a:ea typeface="メイリオ" panose="020B0604030504040204" pitchFamily="50" charset="-128"/>
              </a:rPr>
              <a:t>ω</a:t>
            </a:r>
            <a:r>
              <a:rPr lang="en-US" altLang="ja-JP" i="1" baseline="-25000" dirty="0" err="1">
                <a:solidFill>
                  <a:prstClr val="black"/>
                </a:solidFill>
                <a:latin typeface="Century Schoolbook" panose="02040604050505020304" pitchFamily="18" charset="0"/>
                <a:ea typeface="メイリオ" panose="020B0604030504040204" pitchFamily="50" charset="-128"/>
              </a:rPr>
              <a:t>i</a:t>
            </a:r>
            <a:r>
              <a:rPr lang="ja-JP" altLang="en-US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のデータの個数 </a:t>
            </a:r>
            <a:r>
              <a:rPr lang="en-US" altLang="ja-JP" i="1" dirty="0" err="1">
                <a:solidFill>
                  <a:prstClr val="black"/>
                </a:solidFill>
                <a:latin typeface="Century Schoolbook" panose="02040604050505020304" pitchFamily="18" charset="0"/>
                <a:ea typeface="メイリオ" panose="020B0604030504040204" pitchFamily="50" charset="-128"/>
              </a:rPr>
              <a:t>n</a:t>
            </a:r>
            <a:r>
              <a:rPr lang="en-US" altLang="ja-JP" i="1" baseline="-25000" dirty="0" err="1">
                <a:solidFill>
                  <a:prstClr val="black"/>
                </a:solidFill>
                <a:latin typeface="Century Schoolbook" panose="02040604050505020304" pitchFamily="18" charset="0"/>
                <a:ea typeface="メイリオ" panose="020B0604030504040204" pitchFamily="50" charset="-128"/>
              </a:rPr>
              <a:t>i</a:t>
            </a:r>
            <a:r>
              <a:rPr lang="ja-JP" altLang="en-US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を、全データ数</a:t>
            </a:r>
            <a:r>
              <a:rPr lang="en-US" altLang="ja-JP" dirty="0">
                <a:solidFill>
                  <a:prstClr val="black"/>
                </a:solidFill>
                <a:latin typeface="Century Schoolbook" panose="02040604050505020304" pitchFamily="18" charset="0"/>
                <a:ea typeface="メイリオ" panose="020B0604030504040204" pitchFamily="50" charset="-128"/>
              </a:rPr>
              <a:t> </a:t>
            </a:r>
            <a:r>
              <a:rPr lang="en-US" altLang="ja-JP" i="1" dirty="0">
                <a:solidFill>
                  <a:prstClr val="black"/>
                </a:solidFill>
                <a:latin typeface="Century Schoolbook" panose="02040604050505020304" pitchFamily="18" charset="0"/>
                <a:ea typeface="メイリオ" panose="020B0604030504040204" pitchFamily="50" charset="-128"/>
              </a:rPr>
              <a:t>n </a:t>
            </a:r>
            <a:r>
              <a:rPr lang="ja-JP" altLang="en-US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で割ったものが最尤推定値</a:t>
            </a:r>
            <a:endParaRPr lang="en-US" altLang="ja-JP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E9C41EBD-2009-4F9E-AC4E-2848481DE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5162" y="4445863"/>
            <a:ext cx="1736703" cy="643996"/>
          </a:xfrm>
          <a:prstGeom prst="rect">
            <a:avLst/>
          </a:prstGeom>
        </p:spPr>
      </p:pic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F9093741-ABD2-4B8C-87B2-1E7BBEBE1FEA}"/>
              </a:ext>
            </a:extLst>
          </p:cNvPr>
          <p:cNvSpPr/>
          <p:nvPr/>
        </p:nvSpPr>
        <p:spPr>
          <a:xfrm>
            <a:off x="7407639" y="1031206"/>
            <a:ext cx="2539690" cy="719527"/>
          </a:xfrm>
          <a:prstGeom prst="wedgeRectCallout">
            <a:avLst>
              <a:gd name="adj1" fmla="val -44938"/>
              <a:gd name="adj2" fmla="val 80809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>
                <a:solidFill>
                  <a:schemeClr val="tx1"/>
                </a:solidFill>
              </a:rPr>
              <a:t>パラメータ</a:t>
            </a:r>
            <a:r>
              <a:rPr lang="en-US" altLang="ja-JP" sz="1600" i="1">
                <a:solidFill>
                  <a:schemeClr val="tx1"/>
                </a:solidFill>
                <a:latin typeface="Century Schoolbook" panose="02040604050505020304" pitchFamily="18" charset="0"/>
              </a:rPr>
              <a:t>θ</a:t>
            </a:r>
            <a:r>
              <a:rPr lang="ja-JP" altLang="en-US" sz="1600">
                <a:solidFill>
                  <a:schemeClr val="tx1"/>
                </a:solidFill>
              </a:rPr>
              <a:t>のモデルがデータ</a:t>
            </a:r>
            <a:r>
              <a:rPr lang="en-US" altLang="ja-JP" sz="1600" i="1">
                <a:solidFill>
                  <a:schemeClr val="tx1"/>
                </a:solidFill>
                <a:latin typeface="Century Schoolbook" panose="02040604050505020304" pitchFamily="18" charset="0"/>
              </a:rPr>
              <a:t>D</a:t>
            </a:r>
            <a:r>
              <a:rPr lang="ja-JP" altLang="en-US" sz="1600">
                <a:solidFill>
                  <a:schemeClr val="tx1"/>
                </a:solidFill>
              </a:rPr>
              <a:t>を生成する確率</a:t>
            </a:r>
            <a:endParaRPr lang="en-US" altLang="ja-JP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001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E9F92D-D926-4BE4-AE98-40DE60EDF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458" y="327652"/>
            <a:ext cx="7886700" cy="828601"/>
          </a:xfrm>
        </p:spPr>
        <p:txBody>
          <a:bodyPr>
            <a:normAutofit/>
          </a:bodyPr>
          <a:lstStyle/>
          <a:p>
            <a:r>
              <a:rPr kumimoji="1" lang="en-US" altLang="ja-JP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3.3 </a:t>
            </a:r>
            <a:r>
              <a:rPr kumimoji="1" lang="ja-JP" altLang="en-US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生成モデルの学習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DBCBBB-4115-4D88-B01E-9F936ECBF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986" y="1156253"/>
            <a:ext cx="9546337" cy="458051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ja-JP" altLang="en-US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尤度関数の推定</a:t>
            </a:r>
            <a:endParaRPr lang="en-US" altLang="ja-JP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ja-JP" altLang="en-US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正規分布を仮定し、学習データから求まる平均と共分散行列をそのパラメータとする</a:t>
            </a:r>
            <a:endParaRPr lang="en-US" altLang="ja-JP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5D878CC2-A36A-420A-A66F-AAC2EB5C8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219" y="2487301"/>
            <a:ext cx="4611651" cy="411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593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E537A-B9B4-44ED-AABE-0784A77F5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6513"/>
          </a:xfrm>
        </p:spPr>
        <p:txBody>
          <a:bodyPr/>
          <a:lstStyle/>
          <a:p>
            <a:r>
              <a:rPr kumimoji="1" lang="en-US" altLang="ja-JP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3.4 </a:t>
            </a:r>
            <a:r>
              <a:rPr kumimoji="1" lang="ja-JP" altLang="en-US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識別モデルの学習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E8A3D5-FE9D-4D6A-BF0A-51E6BB4C1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5506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ja-JP" altLang="en-US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対数線型モデルで事後確率の値を推定</a:t>
            </a:r>
            <a:endParaRPr lang="en-US" altLang="ja-JP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ja-JP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ja-JP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ja-JP" altLang="en-US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素性関数 </a:t>
            </a:r>
            <a:r>
              <a:rPr lang="en-US" altLang="ja-JP" dirty="0">
                <a:solidFill>
                  <a:prstClr val="black"/>
                </a:solidFill>
                <a:latin typeface="Century Schoolbook" panose="02040604050505020304" pitchFamily="18" charset="0"/>
                <a:ea typeface="メイリオ" panose="020B0604030504040204" pitchFamily="50" charset="-128"/>
              </a:rPr>
              <a:t>Φ(</a:t>
            </a:r>
            <a:r>
              <a:rPr lang="en-US" altLang="ja-JP" b="1" i="1" dirty="0">
                <a:solidFill>
                  <a:prstClr val="black"/>
                </a:solidFill>
                <a:latin typeface="Century Schoolbook" panose="02040604050505020304" pitchFamily="18" charset="0"/>
                <a:ea typeface="メイリオ" panose="020B0604030504040204" pitchFamily="50" charset="-128"/>
              </a:rPr>
              <a:t>x</a:t>
            </a:r>
            <a:r>
              <a:rPr lang="en-US" altLang="ja-JP" dirty="0">
                <a:solidFill>
                  <a:prstClr val="black"/>
                </a:solidFill>
                <a:latin typeface="Century Schoolbook" panose="02040604050505020304" pitchFamily="18" charset="0"/>
                <a:ea typeface="メイリオ" panose="020B0604030504040204" pitchFamily="50" charset="-128"/>
              </a:rPr>
              <a:t>,</a:t>
            </a:r>
            <a:r>
              <a:rPr lang="en-US" altLang="ja-JP" i="1" dirty="0">
                <a:solidFill>
                  <a:prstClr val="black"/>
                </a:solidFill>
                <a:latin typeface="Century Schoolbook" panose="02040604050505020304" pitchFamily="18" charset="0"/>
                <a:ea typeface="メイリオ" panose="020B0604030504040204" pitchFamily="50" charset="-128"/>
              </a:rPr>
              <a:t> </a:t>
            </a:r>
            <a:r>
              <a:rPr lang="en-US" altLang="ja-JP" i="1" dirty="0" err="1">
                <a:solidFill>
                  <a:prstClr val="black"/>
                </a:solidFill>
                <a:latin typeface="Century Schoolbook" panose="02040604050505020304" pitchFamily="18" charset="0"/>
                <a:ea typeface="メイリオ" panose="020B0604030504040204" pitchFamily="50" charset="-128"/>
              </a:rPr>
              <a:t>ω</a:t>
            </a:r>
            <a:r>
              <a:rPr lang="en-US" altLang="ja-JP" i="1" baseline="-25000" dirty="0" err="1">
                <a:solidFill>
                  <a:prstClr val="black"/>
                </a:solidFill>
                <a:latin typeface="Century Schoolbook" panose="02040604050505020304" pitchFamily="18" charset="0"/>
                <a:ea typeface="メイリオ" panose="020B0604030504040204" pitchFamily="50" charset="-128"/>
              </a:rPr>
              <a:t>i</a:t>
            </a:r>
            <a:r>
              <a:rPr lang="ja-JP" altLang="en-US" dirty="0">
                <a:solidFill>
                  <a:prstClr val="black"/>
                </a:solidFill>
                <a:latin typeface="Century Schoolbook" panose="02040604050505020304" pitchFamily="18" charset="0"/>
                <a:ea typeface="メイリオ" panose="020B0604030504040204" pitchFamily="50" charset="-128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entury Schoolbook" panose="02040604050505020304" pitchFamily="18" charset="0"/>
                <a:ea typeface="メイリオ" panose="020B0604030504040204" pitchFamily="50" charset="-128"/>
              </a:rPr>
              <a:t>)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ja-JP" altLang="en-US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特徴とクラスの間にある関係が成り立つときに</a:t>
            </a:r>
            <a:r>
              <a:rPr lang="en-US" altLang="ja-JP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となる</a:t>
            </a:r>
            <a:endParaRPr lang="en-US" altLang="ja-JP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ja-JP" altLang="en-US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正規化係数 </a:t>
            </a:r>
            <a:r>
              <a:rPr lang="en-US" altLang="ja-JP" i="1" dirty="0">
                <a:solidFill>
                  <a:prstClr val="black"/>
                </a:solidFill>
                <a:latin typeface="Century Schoolbook" panose="02040604050505020304" pitchFamily="18" charset="0"/>
                <a:ea typeface="メイリオ" panose="020B0604030504040204" pitchFamily="50" charset="-128"/>
              </a:rPr>
              <a:t>Z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ja-JP" altLang="en-US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全クラスに対する計算結果の和を </a:t>
            </a:r>
            <a:r>
              <a:rPr lang="en-US" altLang="ja-JP" i="1" dirty="0">
                <a:solidFill>
                  <a:prstClr val="black"/>
                </a:solidFill>
                <a:latin typeface="Century Schoolbook" panose="02040604050505020304" pitchFamily="18" charset="0"/>
                <a:ea typeface="メイリオ" panose="020B0604030504040204" pitchFamily="50" charset="-128"/>
              </a:rPr>
              <a:t>Z </a:t>
            </a:r>
            <a:r>
              <a:rPr lang="ja-JP" altLang="en-US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とすることで、事後確率の値を全クラスに対して足すと</a:t>
            </a:r>
            <a:r>
              <a:rPr lang="en-US" altLang="ja-JP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となる</a:t>
            </a:r>
            <a:endParaRPr lang="en-US" altLang="ja-JP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D4C7A2D-F868-4398-B927-6615DAEDA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155" y="2084801"/>
            <a:ext cx="5299718" cy="71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297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180</TotalTime>
  <Words>432</Words>
  <Application>Microsoft Office PowerPoint</Application>
  <PresentationFormat>ワイド画面</PresentationFormat>
  <Paragraphs>58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6" baseType="lpstr">
      <vt:lpstr>メイリオ</vt:lpstr>
      <vt:lpstr>Arial</vt:lpstr>
      <vt:lpstr>Calibri</vt:lpstr>
      <vt:lpstr>Calibri Light</vt:lpstr>
      <vt:lpstr>Century Schoolbook</vt:lpstr>
      <vt:lpstr>Office テーマ</vt:lpstr>
      <vt:lpstr>3. 統計的パターン認識</vt:lpstr>
      <vt:lpstr>3.1 パターン認識とは</vt:lpstr>
      <vt:lpstr>3.1 パターン認識とは</vt:lpstr>
      <vt:lpstr>3.2 統計的パターン認識の考え方</vt:lpstr>
      <vt:lpstr>3.2 統計的パターン認識の考え方</vt:lpstr>
      <vt:lpstr>3.2 統計的パターン認識の考え方</vt:lpstr>
      <vt:lpstr>3.3 生成モデルの学習</vt:lpstr>
      <vt:lpstr>3.3 生成モデルの学習</vt:lpstr>
      <vt:lpstr>3.4 識別モデルの学習</vt:lpstr>
      <vt:lpstr>3.5 統計的音声認識の概要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イラストで学ぶ 音声認識</dc:title>
  <dc:creator>荒木雅弘</dc:creator>
  <cp:lastModifiedBy>荒木 雅弘</cp:lastModifiedBy>
  <cp:revision>45</cp:revision>
  <dcterms:created xsi:type="dcterms:W3CDTF">2017-08-29T02:19:22Z</dcterms:created>
  <dcterms:modified xsi:type="dcterms:W3CDTF">2023-08-25T07:11:50Z</dcterms:modified>
</cp:coreProperties>
</file>