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7" r:id="rId2"/>
    <p:sldId id="274" r:id="rId3"/>
    <p:sldId id="281" r:id="rId4"/>
    <p:sldId id="282" r:id="rId5"/>
    <p:sldId id="283" r:id="rId6"/>
    <p:sldId id="278" r:id="rId7"/>
    <p:sldId id="279" r:id="rId8"/>
    <p:sldId id="280"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684" autoAdjust="0"/>
  </p:normalViewPr>
  <p:slideViewPr>
    <p:cSldViewPr snapToGrid="0">
      <p:cViewPr varScale="1">
        <p:scale>
          <a:sx n="87" d="100"/>
          <a:sy n="87" d="100"/>
        </p:scale>
        <p:origin x="68" y="324"/>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82476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520207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596270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37662840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446513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9164891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4092557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1829739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3969791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2171705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CC3470B-979D-4AC3-9CEF-E2615858CE2E}" type="datetimeFigureOut">
              <a:rPr kumimoji="1" lang="ja-JP" altLang="en-US" smtClean="0"/>
              <a:t>2023/8/25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15445866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3470B-979D-4AC3-9CEF-E2615858CE2E}" type="datetimeFigureOut">
              <a:rPr kumimoji="1" lang="ja-JP" altLang="en-US" smtClean="0"/>
              <a:t>2023/8/25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24CA43-104C-43F5-BA3B-F814A2FA30B8}" type="slidenum">
              <a:rPr kumimoji="1" lang="ja-JP" altLang="en-US" smtClean="0"/>
              <a:t>‹#›</a:t>
            </a:fld>
            <a:endParaRPr kumimoji="1" lang="ja-JP" altLang="en-US"/>
          </a:p>
        </p:txBody>
      </p:sp>
    </p:spTree>
    <p:extLst>
      <p:ext uri="{BB962C8B-B14F-4D97-AF65-F5344CB8AC3E}">
        <p14:creationId xmlns:p14="http://schemas.microsoft.com/office/powerpoint/2010/main" val="1239678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asahiroaraki.github.io/GuideToASR/" TargetMode="External"/><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9C84729F-1084-A4AC-5622-0186BE067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2354" y="1053081"/>
            <a:ext cx="4587281" cy="3977580"/>
          </a:xfrm>
          <a:prstGeom prst="rect">
            <a:avLst/>
          </a:prstGeom>
        </p:spPr>
      </p:pic>
      <p:sp>
        <p:nvSpPr>
          <p:cNvPr id="2" name="タイトル 1">
            <a:extLst>
              <a:ext uri="{FF2B5EF4-FFF2-40B4-BE49-F238E27FC236}">
                <a16:creationId xmlns:a16="http://schemas.microsoft.com/office/drawing/2014/main" id="{F9A1451B-504E-4EAC-B7E4-07A4B7A2A9F5}"/>
              </a:ext>
            </a:extLst>
          </p:cNvPr>
          <p:cNvSpPr>
            <a:spLocks noGrp="1"/>
          </p:cNvSpPr>
          <p:nvPr>
            <p:ph type="title"/>
          </p:nvPr>
        </p:nvSpPr>
        <p:spPr>
          <a:xfrm>
            <a:off x="384657" y="347011"/>
            <a:ext cx="10515600" cy="829494"/>
          </a:xfrm>
        </p:spPr>
        <p:txBody>
          <a:bodyPr>
            <a:normAutofit/>
          </a:bodyPr>
          <a:lstStyle/>
          <a:p>
            <a:r>
              <a:rPr lang="en-US" altLang="ja-JP" sz="4000" dirty="0">
                <a:solidFill>
                  <a:schemeClr val="accent1"/>
                </a:solidFill>
                <a:latin typeface="メイリオ" panose="020B0604030504040204" pitchFamily="50" charset="-128"/>
                <a:ea typeface="メイリオ" panose="020B0604030504040204" pitchFamily="50" charset="-128"/>
              </a:rPr>
              <a:t>10. </a:t>
            </a:r>
            <a:r>
              <a:rPr lang="ja-JP" altLang="en-US" sz="4000" dirty="0">
                <a:solidFill>
                  <a:schemeClr val="accent1"/>
                </a:solidFill>
                <a:latin typeface="メイリオ" panose="020B0604030504040204" pitchFamily="50" charset="-128"/>
                <a:ea typeface="メイリオ" panose="020B0604030504040204" pitchFamily="50" charset="-128"/>
              </a:rPr>
              <a:t>音声の認識：</a:t>
            </a:r>
            <a:r>
              <a:rPr lang="en-US" altLang="ja-JP" sz="4000" dirty="0">
                <a:solidFill>
                  <a:schemeClr val="accent1"/>
                </a:solidFill>
                <a:latin typeface="メイリオ" panose="020B0604030504040204" pitchFamily="50" charset="-128"/>
                <a:ea typeface="メイリオ" panose="020B0604030504040204" pitchFamily="50" charset="-128"/>
              </a:rPr>
              <a:t>WFST </a:t>
            </a:r>
            <a:r>
              <a:rPr lang="ja-JP" altLang="en-US" sz="4000" dirty="0">
                <a:solidFill>
                  <a:schemeClr val="accent1"/>
                </a:solidFill>
                <a:latin typeface="メイリオ" panose="020B0604030504040204" pitchFamily="50" charset="-128"/>
                <a:ea typeface="メイリオ" panose="020B0604030504040204" pitchFamily="50" charset="-128"/>
              </a:rPr>
              <a:t>の演算</a:t>
            </a:r>
          </a:p>
        </p:txBody>
      </p:sp>
      <p:sp>
        <p:nvSpPr>
          <p:cNvPr id="5" name="テキスト ボックス 4">
            <a:extLst>
              <a:ext uri="{FF2B5EF4-FFF2-40B4-BE49-F238E27FC236}">
                <a16:creationId xmlns:a16="http://schemas.microsoft.com/office/drawing/2014/main" id="{E979BD5E-4176-A88C-DBED-0029D8B05292}"/>
              </a:ext>
            </a:extLst>
          </p:cNvPr>
          <p:cNvSpPr txBox="1"/>
          <p:nvPr/>
        </p:nvSpPr>
        <p:spPr>
          <a:xfrm>
            <a:off x="7453506" y="5211575"/>
            <a:ext cx="4559053" cy="1077218"/>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ja-JP" altLang="en-US" dirty="0"/>
              <a:t>荒木雅弘</a:t>
            </a:r>
            <a:r>
              <a:rPr lang="en-US" altLang="ja-JP" dirty="0"/>
              <a:t> :『</a:t>
            </a:r>
            <a:r>
              <a:rPr lang="ja-JP" altLang="en-US" dirty="0"/>
              <a:t>イラストで学ぶ音声認識</a:t>
            </a:r>
            <a:r>
              <a:rPr lang="en-US" altLang="ja-JP" dirty="0"/>
              <a:t>』</a:t>
            </a:r>
          </a:p>
          <a:p>
            <a:pPr>
              <a:spcBef>
                <a:spcPts val="600"/>
              </a:spcBef>
            </a:pPr>
            <a:r>
              <a:rPr lang="ja-JP" altLang="en-US" dirty="0"/>
              <a:t>　（講談社</a:t>
            </a:r>
            <a:r>
              <a:rPr lang="en-US" altLang="ja-JP" dirty="0"/>
              <a:t>,</a:t>
            </a:r>
            <a:r>
              <a:rPr lang="ja-JP" altLang="en-US" dirty="0"/>
              <a:t> </a:t>
            </a:r>
            <a:r>
              <a:rPr lang="en-US" altLang="ja-JP" dirty="0"/>
              <a:t>2015</a:t>
            </a:r>
            <a:r>
              <a:rPr lang="ja-JP" altLang="en-US" dirty="0"/>
              <a:t>年）</a:t>
            </a:r>
            <a:endParaRPr lang="en-US" altLang="ja-JP" dirty="0"/>
          </a:p>
          <a:p>
            <a:pPr marL="285750" indent="-285750">
              <a:spcBef>
                <a:spcPts val="600"/>
              </a:spcBef>
              <a:buFont typeface="Arial" panose="020B0604020202020204" pitchFamily="34" charset="0"/>
              <a:buChar char="•"/>
            </a:pPr>
            <a:r>
              <a:rPr lang="ja-JP" altLang="en-US" dirty="0">
                <a:hlinkClick r:id="rId3"/>
              </a:rPr>
              <a:t>サポートページ</a:t>
            </a:r>
            <a:endParaRPr lang="en-US" dirty="0"/>
          </a:p>
        </p:txBody>
      </p:sp>
      <p:pic>
        <p:nvPicPr>
          <p:cNvPr id="3" name="図 2">
            <a:extLst>
              <a:ext uri="{FF2B5EF4-FFF2-40B4-BE49-F238E27FC236}">
                <a16:creationId xmlns:a16="http://schemas.microsoft.com/office/drawing/2014/main" id="{F7698FEA-6294-08A1-296D-5D1B60E2FC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6615" y="1053081"/>
            <a:ext cx="2725188" cy="3867171"/>
          </a:xfrm>
          <a:prstGeom prst="rect">
            <a:avLst/>
          </a:prstGeom>
        </p:spPr>
      </p:pic>
      <p:sp>
        <p:nvSpPr>
          <p:cNvPr id="7" name="コンテンツ プレースホルダー 2">
            <a:extLst>
              <a:ext uri="{FF2B5EF4-FFF2-40B4-BE49-F238E27FC236}">
                <a16:creationId xmlns:a16="http://schemas.microsoft.com/office/drawing/2014/main" id="{1BBBF547-AFA4-E491-EC8F-36D566715F6A}"/>
              </a:ext>
            </a:extLst>
          </p:cNvPr>
          <p:cNvSpPr>
            <a:spLocks noGrp="1"/>
          </p:cNvSpPr>
          <p:nvPr>
            <p:ph idx="1"/>
          </p:nvPr>
        </p:nvSpPr>
        <p:spPr>
          <a:xfrm>
            <a:off x="384657" y="4762195"/>
            <a:ext cx="6934427" cy="1806855"/>
          </a:xfrm>
        </p:spPr>
        <p:txBody>
          <a:bodyPr>
            <a:normAutofit/>
          </a:bodyPr>
          <a:lstStyle/>
          <a:p>
            <a:pPr marL="0" indent="0">
              <a:buNone/>
            </a:pPr>
            <a:r>
              <a:rPr kumimoji="1" lang="en-US" altLang="ja-JP" sz="2400" dirty="0">
                <a:latin typeface="メイリオ" panose="020B0604030504040204" pitchFamily="50" charset="-128"/>
                <a:ea typeface="メイリオ" panose="020B0604030504040204" pitchFamily="50" charset="-128"/>
              </a:rPr>
              <a:t>10.1 WFST </a:t>
            </a:r>
            <a:r>
              <a:rPr kumimoji="1" lang="ja-JP" altLang="en-US" sz="2400" dirty="0">
                <a:latin typeface="メイリオ" panose="020B0604030504040204" pitchFamily="50" charset="-128"/>
                <a:ea typeface="メイリオ" panose="020B0604030504040204" pitchFamily="50" charset="-128"/>
              </a:rPr>
              <a:t>の合成演算</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en-US" altLang="ja-JP" sz="2400" dirty="0">
                <a:latin typeface="メイリオ" panose="020B0604030504040204" pitchFamily="50" charset="-128"/>
                <a:ea typeface="メイリオ" panose="020B0604030504040204" pitchFamily="50" charset="-128"/>
              </a:rPr>
              <a:t>10.2 </a:t>
            </a:r>
            <a:r>
              <a:rPr kumimoji="1" lang="ja-JP" altLang="en-US" sz="2400" dirty="0">
                <a:latin typeface="メイリオ" panose="020B0604030504040204" pitchFamily="50" charset="-128"/>
                <a:ea typeface="メイリオ" panose="020B0604030504040204" pitchFamily="50" charset="-128"/>
              </a:rPr>
              <a:t>決定化</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en-US" altLang="ja-JP" sz="2400" dirty="0">
                <a:latin typeface="メイリオ" panose="020B0604030504040204" pitchFamily="50" charset="-128"/>
                <a:ea typeface="メイリオ" panose="020B0604030504040204" pitchFamily="50" charset="-128"/>
              </a:rPr>
              <a:t>10.3 </a:t>
            </a:r>
            <a:r>
              <a:rPr kumimoji="1" lang="ja-JP" altLang="en-US" sz="2400" dirty="0">
                <a:latin typeface="メイリオ" panose="020B0604030504040204" pitchFamily="50" charset="-128"/>
                <a:ea typeface="メイリオ" panose="020B0604030504040204" pitchFamily="50" charset="-128"/>
              </a:rPr>
              <a:t>重み移動</a:t>
            </a:r>
            <a:endParaRPr kumimoji="1" lang="en-US" altLang="ja-JP" sz="2400" dirty="0">
              <a:latin typeface="メイリオ" panose="020B0604030504040204" pitchFamily="50" charset="-128"/>
              <a:ea typeface="メイリオ" panose="020B0604030504040204" pitchFamily="50" charset="-128"/>
            </a:endParaRPr>
          </a:p>
          <a:p>
            <a:pPr marL="0" indent="0">
              <a:buNone/>
            </a:pPr>
            <a:r>
              <a:rPr kumimoji="1" lang="en-US" altLang="ja-JP" sz="2400" dirty="0">
                <a:latin typeface="メイリオ" panose="020B0604030504040204" pitchFamily="50" charset="-128"/>
                <a:ea typeface="メイリオ" panose="020B0604030504040204" pitchFamily="50" charset="-128"/>
              </a:rPr>
              <a:t>10.4 </a:t>
            </a:r>
            <a:r>
              <a:rPr kumimoji="1" lang="ja-JP" altLang="en-US" sz="2400" dirty="0">
                <a:latin typeface="メイリオ" panose="020B0604030504040204" pitchFamily="50" charset="-128"/>
                <a:ea typeface="メイリオ" panose="020B0604030504040204" pitchFamily="50" charset="-128"/>
              </a:rPr>
              <a:t>最小化</a:t>
            </a:r>
          </a:p>
        </p:txBody>
      </p:sp>
    </p:spTree>
    <p:extLst>
      <p:ext uri="{BB962C8B-B14F-4D97-AF65-F5344CB8AC3E}">
        <p14:creationId xmlns:p14="http://schemas.microsoft.com/office/powerpoint/2010/main" val="144594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A0A7D-95DB-4BE0-BB05-9D38CB09D7B2}"/>
              </a:ext>
            </a:extLst>
          </p:cNvPr>
          <p:cNvSpPr>
            <a:spLocks noGrp="1"/>
          </p:cNvSpPr>
          <p:nvPr>
            <p:ph type="title"/>
          </p:nvPr>
        </p:nvSpPr>
        <p:spPr>
          <a:xfrm>
            <a:off x="550340" y="335891"/>
            <a:ext cx="8253023" cy="739443"/>
          </a:xfrm>
        </p:spPr>
        <p:txBody>
          <a:bodyPr>
            <a:normAutofit fontScale="90000"/>
          </a:bodyPr>
          <a:lstStyle/>
          <a:p>
            <a:r>
              <a:rPr lang="en-US" altLang="ja-JP" dirty="0">
                <a:solidFill>
                  <a:schemeClr val="accent1"/>
                </a:solidFill>
                <a:latin typeface="メイリオ" panose="020B0604030504040204" pitchFamily="50" charset="-128"/>
                <a:ea typeface="メイリオ" panose="020B0604030504040204" pitchFamily="50" charset="-128"/>
              </a:rPr>
              <a:t>WFST</a:t>
            </a:r>
            <a:r>
              <a:rPr lang="ja-JP" altLang="en-US" dirty="0">
                <a:solidFill>
                  <a:schemeClr val="accent1"/>
                </a:solidFill>
                <a:latin typeface="メイリオ" panose="020B0604030504040204" pitchFamily="50" charset="-128"/>
                <a:ea typeface="メイリオ" panose="020B0604030504040204" pitchFamily="50" charset="-128"/>
              </a:rPr>
              <a:t>によるデコードのアイディア</a:t>
            </a:r>
            <a:endParaRPr kumimoji="1" lang="ja-JP" altLang="en-US"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CBD78F8-73A3-4063-A32F-DE823A5FAB99}"/>
              </a:ext>
            </a:extLst>
          </p:cNvPr>
          <p:cNvSpPr>
            <a:spLocks noGrp="1"/>
          </p:cNvSpPr>
          <p:nvPr>
            <p:ph idx="1"/>
          </p:nvPr>
        </p:nvSpPr>
        <p:spPr>
          <a:xfrm>
            <a:off x="841248" y="1075334"/>
            <a:ext cx="10800412" cy="5081666"/>
          </a:xfrm>
        </p:spPr>
        <p:txBody>
          <a:bodyPr>
            <a:normAutofit/>
          </a:bodyPr>
          <a:lstStyle/>
          <a:p>
            <a:pPr marL="514350" indent="-514350">
              <a:lnSpc>
                <a:spcPct val="100000"/>
              </a:lnSpc>
              <a:spcBef>
                <a:spcPts val="600"/>
              </a:spcBef>
              <a:spcAft>
                <a:spcPts val="600"/>
              </a:spcAft>
              <a:buFont typeface="+mj-lt"/>
              <a:buAutoNum type="arabicPeriod"/>
            </a:pPr>
            <a:r>
              <a:rPr lang="ja-JP" altLang="en-US" dirty="0">
                <a:latin typeface="メイリオ" panose="020B0604030504040204" pitchFamily="50" charset="-128"/>
                <a:ea typeface="メイリオ" panose="020B0604030504040204" pitchFamily="50" charset="-128"/>
              </a:rPr>
              <a:t>確率モデルの</a:t>
            </a:r>
            <a:r>
              <a:rPr lang="en-US" altLang="ja-JP" dirty="0">
                <a:latin typeface="メイリオ" panose="020B0604030504040204" pitchFamily="50" charset="-128"/>
                <a:ea typeface="メイリオ" panose="020B0604030504040204" pitchFamily="50" charset="-128"/>
              </a:rPr>
              <a:t>WFST</a:t>
            </a:r>
            <a:r>
              <a:rPr lang="ja-JP" altLang="en-US" dirty="0">
                <a:latin typeface="メイリオ" panose="020B0604030504040204" pitchFamily="50" charset="-128"/>
                <a:ea typeface="メイリオ" panose="020B0604030504040204" pitchFamily="50" charset="-128"/>
              </a:rPr>
              <a:t>への変換</a:t>
            </a:r>
            <a:endParaRPr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ja-JP" altLang="en-US" dirty="0">
                <a:latin typeface="メイリオ" panose="020B0604030504040204" pitchFamily="50" charset="-128"/>
                <a:ea typeface="メイリオ" panose="020B0604030504040204" pitchFamily="50" charset="-128"/>
              </a:rPr>
              <a:t>音声認識に用いる確率モデル（</a:t>
            </a:r>
            <a:r>
              <a:rPr lang="en-US" altLang="ja-JP" dirty="0">
                <a:latin typeface="メイリオ" panose="020B0604030504040204" pitchFamily="50" charset="-128"/>
                <a:ea typeface="メイリオ" panose="020B0604030504040204" pitchFamily="50" charset="-128"/>
              </a:rPr>
              <a:t>HMM</a:t>
            </a:r>
            <a:r>
              <a:rPr lang="ja-JP" altLang="en-US" dirty="0">
                <a:latin typeface="メイリオ" panose="020B0604030504040204" pitchFamily="50" charset="-128"/>
                <a:ea typeface="メイリオ" panose="020B0604030504040204" pitchFamily="50" charset="-128"/>
              </a:rPr>
              <a:t>、単語辞書、言語モデル）は</a:t>
            </a:r>
            <a:r>
              <a:rPr lang="en-US" altLang="ja-JP" dirty="0">
                <a:latin typeface="メイリオ" panose="020B0604030504040204" pitchFamily="50" charset="-128"/>
                <a:ea typeface="メイリオ" panose="020B0604030504040204" pitchFamily="50" charset="-128"/>
              </a:rPr>
              <a:t>WFST</a:t>
            </a:r>
            <a:r>
              <a:rPr lang="ja-JP" altLang="en-US" dirty="0">
                <a:latin typeface="メイリオ" panose="020B0604030504040204" pitchFamily="50" charset="-128"/>
                <a:ea typeface="メイリオ" panose="020B0604030504040204" pitchFamily="50" charset="-128"/>
              </a:rPr>
              <a:t>で表現可能</a:t>
            </a:r>
          </a:p>
          <a:p>
            <a:pPr marL="514350" indent="-514350">
              <a:lnSpc>
                <a:spcPct val="100000"/>
              </a:lnSpc>
              <a:spcBef>
                <a:spcPts val="600"/>
              </a:spcBef>
              <a:spcAft>
                <a:spcPts val="600"/>
              </a:spcAft>
              <a:buFont typeface="+mj-lt"/>
              <a:buAutoNum type="arabicPeriod"/>
            </a:pPr>
            <a:r>
              <a:rPr lang="en-US" altLang="ja-JP" dirty="0">
                <a:latin typeface="メイリオ" panose="020B0604030504040204" pitchFamily="50" charset="-128"/>
                <a:ea typeface="メイリオ" panose="020B0604030504040204" pitchFamily="50" charset="-128"/>
              </a:rPr>
              <a:t>WFST</a:t>
            </a:r>
            <a:r>
              <a:rPr lang="ja-JP" altLang="en-US" dirty="0">
                <a:latin typeface="メイリオ" panose="020B0604030504040204" pitchFamily="50" charset="-128"/>
                <a:ea typeface="メイリオ" panose="020B0604030504040204" pitchFamily="50" charset="-128"/>
              </a:rPr>
              <a:t>の合成</a:t>
            </a:r>
            <a:endParaRPr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ja-JP" altLang="en-US" dirty="0">
                <a:latin typeface="メイリオ" panose="020B0604030504040204" pitchFamily="50" charset="-128"/>
                <a:ea typeface="メイリオ" panose="020B0604030504040204" pitchFamily="50" charset="-128"/>
              </a:rPr>
              <a:t>記号列</a:t>
            </a:r>
            <a:r>
              <a:rPr lang="en-US" altLang="ja-JP" dirty="0">
                <a:latin typeface="メイリオ" panose="020B0604030504040204" pitchFamily="50" charset="-128"/>
                <a:ea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rPr>
              <a:t>を記号列</a:t>
            </a:r>
            <a:r>
              <a:rPr lang="en-US" altLang="ja-JP" dirty="0">
                <a:latin typeface="メイリオ" panose="020B0604030504040204" pitchFamily="50" charset="-128"/>
                <a:ea typeface="メイリオ" panose="020B0604030504040204" pitchFamily="50" charset="-128"/>
              </a:rPr>
              <a:t>B</a:t>
            </a:r>
            <a:r>
              <a:rPr lang="ja-JP" altLang="en-US" dirty="0">
                <a:latin typeface="メイリオ" panose="020B0604030504040204" pitchFamily="50" charset="-128"/>
                <a:ea typeface="メイリオ" panose="020B0604030504040204" pitchFamily="50" charset="-128"/>
              </a:rPr>
              <a:t>に変換する</a:t>
            </a:r>
            <a:r>
              <a:rPr lang="en-US" altLang="ja-JP" dirty="0">
                <a:latin typeface="メイリオ" panose="020B0604030504040204" pitchFamily="50" charset="-128"/>
                <a:ea typeface="メイリオ" panose="020B0604030504040204" pitchFamily="50" charset="-128"/>
              </a:rPr>
              <a:t>WFST1</a:t>
            </a:r>
            <a:r>
              <a:rPr lang="ja-JP" altLang="en-US" dirty="0">
                <a:latin typeface="メイリオ" panose="020B0604030504040204" pitchFamily="50" charset="-128"/>
                <a:ea typeface="メイリオ" panose="020B0604030504040204" pitchFamily="50" charset="-128"/>
              </a:rPr>
              <a:t>と、記号列</a:t>
            </a:r>
            <a:r>
              <a:rPr lang="en-US" altLang="ja-JP" dirty="0">
                <a:latin typeface="メイリオ" panose="020B0604030504040204" pitchFamily="50" charset="-128"/>
                <a:ea typeface="メイリオ" panose="020B0604030504040204" pitchFamily="50" charset="-128"/>
              </a:rPr>
              <a:t>B</a:t>
            </a:r>
            <a:r>
              <a:rPr lang="ja-JP" altLang="en-US" dirty="0">
                <a:latin typeface="メイリオ" panose="020B0604030504040204" pitchFamily="50" charset="-128"/>
                <a:ea typeface="メイリオ" panose="020B0604030504040204" pitchFamily="50" charset="-128"/>
              </a:rPr>
              <a:t>を記号列</a:t>
            </a:r>
            <a:r>
              <a:rPr lang="en-US" altLang="ja-JP" dirty="0">
                <a:latin typeface="メイリオ" panose="020B0604030504040204" pitchFamily="50" charset="-128"/>
                <a:ea typeface="メイリオ" panose="020B0604030504040204" pitchFamily="50" charset="-128"/>
              </a:rPr>
              <a:t>C</a:t>
            </a:r>
            <a:r>
              <a:rPr lang="ja-JP" altLang="en-US" dirty="0">
                <a:latin typeface="メイリオ" panose="020B0604030504040204" pitchFamily="50" charset="-128"/>
                <a:ea typeface="メイリオ" panose="020B0604030504040204" pitchFamily="50" charset="-128"/>
              </a:rPr>
              <a:t>に変換する</a:t>
            </a:r>
            <a:r>
              <a:rPr lang="en-US" altLang="ja-JP" dirty="0">
                <a:latin typeface="メイリオ" panose="020B0604030504040204" pitchFamily="50" charset="-128"/>
                <a:ea typeface="メイリオ" panose="020B0604030504040204" pitchFamily="50" charset="-128"/>
              </a:rPr>
              <a:t>WFST2</a:t>
            </a:r>
            <a:r>
              <a:rPr lang="ja-JP" altLang="en-US" dirty="0">
                <a:latin typeface="メイリオ" panose="020B0604030504040204" pitchFamily="50" charset="-128"/>
                <a:ea typeface="メイリオ" panose="020B0604030504040204" pitchFamily="50" charset="-128"/>
              </a:rPr>
              <a:t>を合成すると、記号列</a:t>
            </a:r>
            <a:r>
              <a:rPr lang="en-US" altLang="ja-JP" dirty="0">
                <a:latin typeface="メイリオ" panose="020B0604030504040204" pitchFamily="50" charset="-128"/>
                <a:ea typeface="メイリオ" panose="020B0604030504040204" pitchFamily="50" charset="-128"/>
              </a:rPr>
              <a:t>A</a:t>
            </a:r>
            <a:r>
              <a:rPr lang="ja-JP" altLang="en-US" dirty="0">
                <a:latin typeface="メイリオ" panose="020B0604030504040204" pitchFamily="50" charset="-128"/>
                <a:ea typeface="メイリオ" panose="020B0604030504040204" pitchFamily="50" charset="-128"/>
              </a:rPr>
              <a:t>を記号列</a:t>
            </a:r>
            <a:r>
              <a:rPr lang="en-US" altLang="ja-JP" dirty="0">
                <a:latin typeface="メイリオ" panose="020B0604030504040204" pitchFamily="50" charset="-128"/>
                <a:ea typeface="メイリオ" panose="020B0604030504040204" pitchFamily="50" charset="-128"/>
              </a:rPr>
              <a:t>C</a:t>
            </a:r>
            <a:r>
              <a:rPr lang="ja-JP" altLang="en-US" dirty="0">
                <a:latin typeface="メイリオ" panose="020B0604030504040204" pitchFamily="50" charset="-128"/>
                <a:ea typeface="メイリオ" panose="020B0604030504040204" pitchFamily="50" charset="-128"/>
              </a:rPr>
              <a:t>に変換する</a:t>
            </a:r>
            <a:r>
              <a:rPr lang="en-US" altLang="ja-JP" dirty="0">
                <a:latin typeface="メイリオ" panose="020B0604030504040204" pitchFamily="50" charset="-128"/>
                <a:ea typeface="メイリオ" panose="020B0604030504040204" pitchFamily="50" charset="-128"/>
              </a:rPr>
              <a:t>WFST</a:t>
            </a:r>
            <a:r>
              <a:rPr lang="ja-JP" altLang="en-US" dirty="0">
                <a:latin typeface="メイリオ" panose="020B0604030504040204" pitchFamily="50" charset="-128"/>
                <a:ea typeface="メイリオ" panose="020B0604030504040204" pitchFamily="50" charset="-128"/>
              </a:rPr>
              <a:t>になる</a:t>
            </a:r>
          </a:p>
          <a:p>
            <a:pPr marL="514350" indent="-514350">
              <a:lnSpc>
                <a:spcPct val="100000"/>
              </a:lnSpc>
              <a:spcBef>
                <a:spcPts val="600"/>
              </a:spcBef>
              <a:spcAft>
                <a:spcPts val="600"/>
              </a:spcAft>
              <a:buFont typeface="+mj-lt"/>
              <a:buAutoNum type="arabicPeriod"/>
            </a:pPr>
            <a:r>
              <a:rPr lang="ja-JP" altLang="en-US" dirty="0">
                <a:latin typeface="メイリオ" panose="020B0604030504040204" pitchFamily="50" charset="-128"/>
                <a:ea typeface="メイリオ" panose="020B0604030504040204" pitchFamily="50" charset="-128"/>
              </a:rPr>
              <a:t>最適化</a:t>
            </a:r>
            <a:endParaRPr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lang="en-US" altLang="ja-JP" dirty="0">
                <a:latin typeface="メイリオ" panose="020B0604030504040204" pitchFamily="50" charset="-128"/>
                <a:ea typeface="メイリオ" panose="020B0604030504040204" pitchFamily="50" charset="-128"/>
              </a:rPr>
              <a:t>WFST</a:t>
            </a:r>
            <a:r>
              <a:rPr lang="ja-JP" altLang="en-US" dirty="0">
                <a:latin typeface="メイリオ" panose="020B0604030504040204" pitchFamily="50" charset="-128"/>
                <a:ea typeface="メイリオ" panose="020B0604030504040204" pitchFamily="50" charset="-128"/>
              </a:rPr>
              <a:t>には、</a:t>
            </a:r>
            <a:r>
              <a:rPr lang="en-US" altLang="ja-JP" dirty="0">
                <a:latin typeface="メイリオ" panose="020B0604030504040204" pitchFamily="50" charset="-128"/>
                <a:ea typeface="メイリオ" panose="020B0604030504040204" pitchFamily="50" charset="-128"/>
              </a:rPr>
              <a:t>FSA</a:t>
            </a:r>
            <a:r>
              <a:rPr lang="ja-JP" altLang="en-US" dirty="0">
                <a:latin typeface="メイリオ" panose="020B0604030504040204" pitchFamily="50" charset="-128"/>
                <a:ea typeface="メイリオ" panose="020B0604030504040204" pitchFamily="50" charset="-128"/>
              </a:rPr>
              <a:t>と同様、決定化・最小化のアルゴリズムが存在する</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5884758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1F1E75BF-153E-400F-9E6F-4DC9A7098E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9470" y="2110231"/>
            <a:ext cx="5065360" cy="4392116"/>
          </a:xfrm>
          <a:prstGeom prst="rect">
            <a:avLst/>
          </a:prstGeom>
        </p:spPr>
      </p:pic>
      <p:sp>
        <p:nvSpPr>
          <p:cNvPr id="2" name="タイトル 1">
            <a:extLst>
              <a:ext uri="{FF2B5EF4-FFF2-40B4-BE49-F238E27FC236}">
                <a16:creationId xmlns:a16="http://schemas.microsoft.com/office/drawing/2014/main" id="{C01A0A7D-95DB-4BE0-BB05-9D38CB09D7B2}"/>
              </a:ext>
            </a:extLst>
          </p:cNvPr>
          <p:cNvSpPr>
            <a:spLocks noGrp="1"/>
          </p:cNvSpPr>
          <p:nvPr>
            <p:ph type="title"/>
          </p:nvPr>
        </p:nvSpPr>
        <p:spPr>
          <a:xfrm>
            <a:off x="484784" y="355653"/>
            <a:ext cx="7886700" cy="729156"/>
          </a:xfrm>
        </p:spPr>
        <p:txBody>
          <a:bodyPr>
            <a:normAutofit/>
          </a:bodyPr>
          <a:lstStyle/>
          <a:p>
            <a:r>
              <a:rPr lang="en-US" altLang="ja-JP" dirty="0">
                <a:solidFill>
                  <a:schemeClr val="accent1"/>
                </a:solidFill>
                <a:latin typeface="メイリオ" panose="020B0604030504040204" pitchFamily="50" charset="-128"/>
                <a:ea typeface="メイリオ" panose="020B0604030504040204" pitchFamily="50" charset="-128"/>
              </a:rPr>
              <a:t>10.1 WFST </a:t>
            </a:r>
            <a:r>
              <a:rPr lang="ja-JP" altLang="en-US" dirty="0">
                <a:solidFill>
                  <a:schemeClr val="accent1"/>
                </a:solidFill>
                <a:latin typeface="メイリオ" panose="020B0604030504040204" pitchFamily="50" charset="-128"/>
                <a:ea typeface="メイリオ" panose="020B0604030504040204" pitchFamily="50" charset="-128"/>
              </a:rPr>
              <a:t>の合成演算</a:t>
            </a:r>
            <a:endParaRPr kumimoji="1" lang="ja-JP" altLang="en-US"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CBD78F8-73A3-4063-A32F-DE823A5FAB99}"/>
              </a:ext>
            </a:extLst>
          </p:cNvPr>
          <p:cNvSpPr>
            <a:spLocks noGrp="1"/>
          </p:cNvSpPr>
          <p:nvPr>
            <p:ph idx="1"/>
          </p:nvPr>
        </p:nvSpPr>
        <p:spPr>
          <a:xfrm>
            <a:off x="811987" y="1004342"/>
            <a:ext cx="10895229" cy="4351338"/>
          </a:xfrm>
        </p:spPr>
        <p:txBody>
          <a:bodyPr/>
          <a:lstStyle/>
          <a:p>
            <a:pPr>
              <a:lnSpc>
                <a:spcPct val="100000"/>
              </a:lnSpc>
            </a:pPr>
            <a:r>
              <a:rPr kumimoji="1" lang="en-US" altLang="ja-JP" dirty="0">
                <a:latin typeface="メイリオ" panose="020B0604030504040204" pitchFamily="50" charset="-128"/>
                <a:ea typeface="メイリオ" panose="020B0604030504040204" pitchFamily="50" charset="-128"/>
              </a:rPr>
              <a:t>FST</a:t>
            </a:r>
            <a:r>
              <a:rPr kumimoji="1" lang="ja-JP" altLang="en-US" dirty="0">
                <a:latin typeface="メイリオ" panose="020B0604030504040204" pitchFamily="50" charset="-128"/>
                <a:ea typeface="メイリオ" panose="020B0604030504040204" pitchFamily="50" charset="-128"/>
              </a:rPr>
              <a:t>の合成</a:t>
            </a:r>
            <a:endParaRPr kumimoji="1" lang="en-US" altLang="ja-JP" dirty="0">
              <a:latin typeface="メイリオ" panose="020B0604030504040204" pitchFamily="50" charset="-128"/>
              <a:ea typeface="メイリオ" panose="020B0604030504040204" pitchFamily="50" charset="-128"/>
            </a:endParaRPr>
          </a:p>
          <a:p>
            <a:pPr lvl="1">
              <a:lnSpc>
                <a:spcPct val="100000"/>
              </a:lnSpc>
            </a:pPr>
            <a:r>
              <a:rPr kumimoji="1" lang="en-US" altLang="ja-JP" dirty="0">
                <a:latin typeface="メイリオ" panose="020B0604030504040204" pitchFamily="50" charset="-128"/>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つの</a:t>
            </a:r>
            <a:r>
              <a:rPr kumimoji="1" lang="en-US" altLang="ja-JP" dirty="0">
                <a:latin typeface="メイリオ" panose="020B0604030504040204" pitchFamily="50" charset="-128"/>
                <a:ea typeface="メイリオ" panose="020B0604030504040204" pitchFamily="50" charset="-128"/>
              </a:rPr>
              <a:t>FST </a:t>
            </a:r>
            <a:r>
              <a:rPr kumimoji="1" lang="en-US" altLang="ja-JP" i="1" dirty="0">
                <a:latin typeface="Century Schoolbook" panose="02040604050505020304" pitchFamily="18" charset="0"/>
                <a:ea typeface="メイリオ" panose="020B0604030504040204" pitchFamily="50" charset="-128"/>
              </a:rPr>
              <a:t>T</a:t>
            </a:r>
            <a:r>
              <a:rPr kumimoji="1" lang="en-US" altLang="ja-JP" i="1" baseline="-25000" dirty="0">
                <a:latin typeface="Century Schoolbook" panose="02040604050505020304" pitchFamily="18" charset="0"/>
                <a:ea typeface="メイリオ" panose="020B0604030504040204" pitchFamily="50" charset="-128"/>
              </a:rPr>
              <a:t>1</a:t>
            </a:r>
            <a:r>
              <a:rPr kumimoji="1" lang="en-US" altLang="ja-JP" dirty="0">
                <a:latin typeface="メイリオ" panose="020B0604030504040204" pitchFamily="50" charset="-128"/>
                <a:ea typeface="メイリオ" panose="020B0604030504040204" pitchFamily="50" charset="-128"/>
              </a:rPr>
              <a:t>, </a:t>
            </a:r>
            <a:r>
              <a:rPr lang="en-US" altLang="ja-JP" i="1" dirty="0">
                <a:latin typeface="Century Schoolbook" panose="02040604050505020304" pitchFamily="18" charset="0"/>
                <a:ea typeface="メイリオ" panose="020B0604030504040204" pitchFamily="50" charset="-128"/>
              </a:rPr>
              <a:t>T</a:t>
            </a:r>
            <a:r>
              <a:rPr lang="en-US" altLang="ja-JP" i="1" baseline="-25000" dirty="0">
                <a:latin typeface="Century Schoolbook" panose="02040604050505020304" pitchFamily="18" charset="0"/>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において、 </a:t>
            </a:r>
            <a:r>
              <a:rPr lang="en-US" altLang="ja-JP" i="1" dirty="0">
                <a:latin typeface="Century Schoolbook" panose="02040604050505020304" pitchFamily="18" charset="0"/>
                <a:ea typeface="メイリオ" panose="020B0604030504040204" pitchFamily="50" charset="-128"/>
              </a:rPr>
              <a:t>T</a:t>
            </a:r>
            <a:r>
              <a:rPr lang="en-US" altLang="ja-JP" i="1" baseline="-25000" dirty="0">
                <a:latin typeface="Century Schoolbook" panose="02040604050505020304" pitchFamily="18" charset="0"/>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 の出力が </a:t>
            </a:r>
            <a:r>
              <a:rPr lang="en-US" altLang="ja-JP" i="1" dirty="0">
                <a:latin typeface="Century Schoolbook" panose="02040604050505020304" pitchFamily="18" charset="0"/>
                <a:ea typeface="メイリオ" panose="020B0604030504040204" pitchFamily="50" charset="-128"/>
              </a:rPr>
              <a:t>T</a:t>
            </a:r>
            <a:r>
              <a:rPr lang="en-US" altLang="ja-JP" i="1" baseline="-25000" dirty="0">
                <a:latin typeface="Century Schoolbook" panose="02040604050505020304" pitchFamily="18" charset="0"/>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 の入力となるとき、合成して </a:t>
            </a:r>
            <a:r>
              <a:rPr lang="en-US" altLang="ja-JP" i="1" dirty="0">
                <a:latin typeface="Century Schoolbook" panose="02040604050505020304" pitchFamily="18" charset="0"/>
                <a:ea typeface="メイリオ" panose="020B0604030504040204" pitchFamily="50" charset="-128"/>
              </a:rPr>
              <a:t>T</a:t>
            </a:r>
            <a:r>
              <a:rPr lang="en-US" altLang="ja-JP" i="1" baseline="-25000" dirty="0">
                <a:latin typeface="Century Schoolbook" panose="02040604050505020304" pitchFamily="18" charset="0"/>
                <a:ea typeface="メイリオ" panose="020B0604030504040204" pitchFamily="50" charset="-128"/>
              </a:rPr>
              <a:t>1</a:t>
            </a:r>
            <a:r>
              <a:rPr lang="en-US" altLang="ja-JP" i="1" dirty="0">
                <a:latin typeface="Century Schoolbook" panose="02040604050505020304" pitchFamily="18" charset="0"/>
                <a:ea typeface="メイリオ" panose="020B0604030504040204" pitchFamily="50" charset="-128"/>
              </a:rPr>
              <a:t> </a:t>
            </a:r>
            <a:r>
              <a:rPr lang="ja-JP" altLang="en-US" sz="700" i="1" dirty="0">
                <a:latin typeface="Century Schoolbook" panose="02040604050505020304" pitchFamily="18" charset="0"/>
                <a:ea typeface="メイリオ" panose="020B0604030504040204" pitchFamily="50" charset="-128"/>
              </a:rPr>
              <a:t>○</a:t>
            </a:r>
            <a:r>
              <a:rPr lang="en-US" altLang="ja-JP" i="1" dirty="0">
                <a:latin typeface="Century Schoolbook" panose="02040604050505020304" pitchFamily="18" charset="0"/>
                <a:ea typeface="メイリオ" panose="020B0604030504040204" pitchFamily="50" charset="-128"/>
              </a:rPr>
              <a:t>T</a:t>
            </a:r>
            <a:r>
              <a:rPr lang="en-US" altLang="ja-JP" i="1" baseline="-25000" dirty="0">
                <a:latin typeface="Century Schoolbook" panose="02040604050505020304" pitchFamily="18" charset="0"/>
                <a:ea typeface="メイリオ" panose="020B0604030504040204" pitchFamily="50" charset="-128"/>
              </a:rPr>
              <a:t>2</a:t>
            </a:r>
            <a:r>
              <a:rPr kumimoji="1" lang="ja-JP" altLang="en-US" dirty="0">
                <a:latin typeface="メイリオ" panose="020B0604030504040204" pitchFamily="50" charset="-128"/>
                <a:ea typeface="メイリオ" panose="020B0604030504040204" pitchFamily="50" charset="-128"/>
              </a:rPr>
              <a:t> ができる</a:t>
            </a:r>
          </a:p>
        </p:txBody>
      </p:sp>
    </p:spTree>
    <p:extLst>
      <p:ext uri="{BB962C8B-B14F-4D97-AF65-F5344CB8AC3E}">
        <p14:creationId xmlns:p14="http://schemas.microsoft.com/office/powerpoint/2010/main" val="26054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A0A7D-95DB-4BE0-BB05-9D38CB09D7B2}"/>
              </a:ext>
            </a:extLst>
          </p:cNvPr>
          <p:cNvSpPr>
            <a:spLocks noGrp="1"/>
          </p:cNvSpPr>
          <p:nvPr>
            <p:ph type="title"/>
          </p:nvPr>
        </p:nvSpPr>
        <p:spPr>
          <a:xfrm>
            <a:off x="521360" y="306606"/>
            <a:ext cx="7886700" cy="729156"/>
          </a:xfrm>
        </p:spPr>
        <p:txBody>
          <a:bodyPr>
            <a:normAutofit/>
          </a:bodyPr>
          <a:lstStyle/>
          <a:p>
            <a:r>
              <a:rPr lang="en-US" altLang="ja-JP" dirty="0">
                <a:solidFill>
                  <a:schemeClr val="accent1"/>
                </a:solidFill>
                <a:latin typeface="メイリオ" panose="020B0604030504040204" pitchFamily="50" charset="-128"/>
                <a:ea typeface="メイリオ" panose="020B0604030504040204" pitchFamily="50" charset="-128"/>
              </a:rPr>
              <a:t>10.1 WFST </a:t>
            </a:r>
            <a:r>
              <a:rPr lang="ja-JP" altLang="en-US" dirty="0">
                <a:solidFill>
                  <a:schemeClr val="accent1"/>
                </a:solidFill>
                <a:latin typeface="メイリオ" panose="020B0604030504040204" pitchFamily="50" charset="-128"/>
                <a:ea typeface="メイリオ" panose="020B0604030504040204" pitchFamily="50" charset="-128"/>
              </a:rPr>
              <a:t>の合成演算</a:t>
            </a:r>
            <a:endParaRPr kumimoji="1" lang="ja-JP" altLang="en-US"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CBD78F8-73A3-4063-A32F-DE823A5FAB99}"/>
              </a:ext>
            </a:extLst>
          </p:cNvPr>
          <p:cNvSpPr>
            <a:spLocks noGrp="1"/>
          </p:cNvSpPr>
          <p:nvPr>
            <p:ph idx="1"/>
          </p:nvPr>
        </p:nvSpPr>
        <p:spPr>
          <a:xfrm>
            <a:off x="797357" y="1181047"/>
            <a:ext cx="10577779" cy="5092337"/>
          </a:xfrm>
        </p:spPr>
        <p:txBody>
          <a:bodyPr>
            <a:normAutofit/>
          </a:bodyPr>
          <a:lstStyle/>
          <a:p>
            <a:pPr>
              <a:lnSpc>
                <a:spcPct val="100000"/>
              </a:lnSpc>
              <a:spcBef>
                <a:spcPts val="600"/>
              </a:spcBef>
              <a:spcAft>
                <a:spcPts val="600"/>
              </a:spcAft>
            </a:pPr>
            <a:r>
              <a:rPr kumimoji="1" lang="en-US" altLang="ja-JP" dirty="0">
                <a:latin typeface="メイリオ" panose="020B0604030504040204" pitchFamily="50" charset="-128"/>
                <a:ea typeface="メイリオ" panose="020B0604030504040204" pitchFamily="50" charset="-128"/>
              </a:rPr>
              <a:t>WFST</a:t>
            </a:r>
            <a:r>
              <a:rPr kumimoji="1" lang="ja-JP" altLang="en-US" dirty="0">
                <a:latin typeface="メイリオ" panose="020B0604030504040204" pitchFamily="50" charset="-128"/>
                <a:ea typeface="メイリオ" panose="020B0604030504040204" pitchFamily="50" charset="-128"/>
              </a:rPr>
              <a:t>の合成における重みの扱い</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重みが確率値の場合、通常の合成では掛け算をおこなう</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しかし音声認識における探索では、確率の対数の負数をとった値に対してビタビアルゴリズムを適用する</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すなわち、確率の掛け算は足し算に、独立な確率の和は最小値演算になる</a:t>
            </a:r>
            <a:endParaRPr kumimoji="1" lang="en-US" altLang="ja-JP" dirty="0">
              <a:latin typeface="メイリオ" panose="020B0604030504040204" pitchFamily="50" charset="-128"/>
              <a:ea typeface="メイリオ" panose="020B0604030504040204" pitchFamily="50" charset="-128"/>
            </a:endParaRPr>
          </a:p>
          <a:p>
            <a:pPr lvl="1">
              <a:lnSpc>
                <a:spcPct val="100000"/>
              </a:lnSpc>
              <a:spcBef>
                <a:spcPts val="600"/>
              </a:spcBef>
              <a:spcAft>
                <a:spcPts val="600"/>
              </a:spcAft>
            </a:pPr>
            <a:r>
              <a:rPr kumimoji="1" lang="ja-JP" altLang="en-US" dirty="0">
                <a:latin typeface="メイリオ" panose="020B0604030504040204" pitchFamily="50" charset="-128"/>
                <a:ea typeface="メイリオ" panose="020B0604030504040204" pitchFamily="50" charset="-128"/>
              </a:rPr>
              <a:t>乗法演算が足し算、加法演算が最小値となる構造を</a:t>
            </a:r>
            <a:r>
              <a:rPr kumimoji="1" lang="en-US" altLang="ja-JP" dirty="0">
                <a:latin typeface="メイリオ" panose="020B0604030504040204" pitchFamily="50" charset="-128"/>
                <a:ea typeface="メイリオ" panose="020B0604030504040204" pitchFamily="50" charset="-128"/>
              </a:rPr>
              <a:t>Tropical</a:t>
            </a:r>
            <a:r>
              <a:rPr kumimoji="1" lang="ja-JP" altLang="en-US" dirty="0">
                <a:latin typeface="メイリオ" panose="020B0604030504040204" pitchFamily="50" charset="-128"/>
                <a:ea typeface="メイリオ" panose="020B0604030504040204" pitchFamily="50" charset="-128"/>
              </a:rPr>
              <a:t>半環とよぶ。</a:t>
            </a:r>
            <a:r>
              <a:rPr lang="en-US" altLang="ja-JP" dirty="0">
                <a:latin typeface="メイリオ" panose="020B0604030504040204" pitchFamily="50" charset="-128"/>
                <a:ea typeface="メイリオ" panose="020B0604030504040204" pitchFamily="50" charset="-128"/>
              </a:rPr>
              <a:t> Tropical</a:t>
            </a:r>
            <a:r>
              <a:rPr lang="ja-JP" altLang="en-US" dirty="0">
                <a:latin typeface="メイリオ" panose="020B0604030504040204" pitchFamily="50" charset="-128"/>
                <a:ea typeface="メイリオ" panose="020B0604030504040204" pitchFamily="50" charset="-128"/>
              </a:rPr>
              <a:t>半環は通常の確率演算と同じ構造を持っているので、この構造で</a:t>
            </a:r>
            <a:r>
              <a:rPr lang="en-US" altLang="ja-JP" dirty="0">
                <a:latin typeface="メイリオ" panose="020B0604030504040204" pitchFamily="50" charset="-128"/>
                <a:ea typeface="メイリオ" panose="020B0604030504040204" pitchFamily="50" charset="-128"/>
              </a:rPr>
              <a:t>WFST</a:t>
            </a:r>
            <a:r>
              <a:rPr lang="ja-JP" altLang="en-US" dirty="0">
                <a:latin typeface="メイリオ" panose="020B0604030504040204" pitchFamily="50" charset="-128"/>
                <a:ea typeface="メイリオ" panose="020B0604030504040204" pitchFamily="50" charset="-128"/>
              </a:rPr>
              <a:t>の合成をおこなうことができる</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95449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A0A7D-95DB-4BE0-BB05-9D38CB09D7B2}"/>
              </a:ext>
            </a:extLst>
          </p:cNvPr>
          <p:cNvSpPr>
            <a:spLocks noGrp="1"/>
          </p:cNvSpPr>
          <p:nvPr>
            <p:ph type="title"/>
          </p:nvPr>
        </p:nvSpPr>
        <p:spPr>
          <a:xfrm>
            <a:off x="557936" y="379758"/>
            <a:ext cx="7886700" cy="729156"/>
          </a:xfrm>
        </p:spPr>
        <p:txBody>
          <a:bodyPr>
            <a:normAutofit/>
          </a:bodyPr>
          <a:lstStyle/>
          <a:p>
            <a:r>
              <a:rPr lang="en-US" altLang="ja-JP" dirty="0">
                <a:solidFill>
                  <a:schemeClr val="accent1"/>
                </a:solidFill>
                <a:latin typeface="メイリオ" panose="020B0604030504040204" pitchFamily="50" charset="-128"/>
                <a:ea typeface="メイリオ" panose="020B0604030504040204" pitchFamily="50" charset="-128"/>
              </a:rPr>
              <a:t>10.1 WFST </a:t>
            </a:r>
            <a:r>
              <a:rPr lang="ja-JP" altLang="en-US" dirty="0">
                <a:solidFill>
                  <a:schemeClr val="accent1"/>
                </a:solidFill>
                <a:latin typeface="メイリオ" panose="020B0604030504040204" pitchFamily="50" charset="-128"/>
                <a:ea typeface="メイリオ" panose="020B0604030504040204" pitchFamily="50" charset="-128"/>
              </a:rPr>
              <a:t>の合成演算</a:t>
            </a:r>
            <a:endParaRPr kumimoji="1" lang="ja-JP" altLang="en-US" dirty="0">
              <a:solidFill>
                <a:schemeClr val="accent1"/>
              </a:solidFill>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2CD222A6-BD98-4774-8EC5-443D0977B8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564" y="944118"/>
            <a:ext cx="6688085" cy="5651555"/>
          </a:xfrm>
          <a:prstGeom prst="rect">
            <a:avLst/>
          </a:prstGeom>
        </p:spPr>
      </p:pic>
    </p:spTree>
    <p:extLst>
      <p:ext uri="{BB962C8B-B14F-4D97-AF65-F5344CB8AC3E}">
        <p14:creationId xmlns:p14="http://schemas.microsoft.com/office/powerpoint/2010/main" val="1258850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A0A7D-95DB-4BE0-BB05-9D38CB09D7B2}"/>
              </a:ext>
            </a:extLst>
          </p:cNvPr>
          <p:cNvSpPr>
            <a:spLocks noGrp="1"/>
          </p:cNvSpPr>
          <p:nvPr>
            <p:ph type="title"/>
          </p:nvPr>
        </p:nvSpPr>
        <p:spPr>
          <a:xfrm>
            <a:off x="645719" y="365127"/>
            <a:ext cx="7886700" cy="796612"/>
          </a:xfrm>
        </p:spPr>
        <p:txBody>
          <a:bodyPr>
            <a:normAutofit/>
          </a:bodyPr>
          <a:lstStyle/>
          <a:p>
            <a:r>
              <a:rPr lang="en-US" altLang="ja-JP" dirty="0">
                <a:solidFill>
                  <a:schemeClr val="accent1"/>
                </a:solidFill>
                <a:latin typeface="メイリオ" panose="020B0604030504040204" pitchFamily="50" charset="-128"/>
                <a:ea typeface="メイリオ" panose="020B0604030504040204" pitchFamily="50" charset="-128"/>
              </a:rPr>
              <a:t>10.2 </a:t>
            </a:r>
            <a:r>
              <a:rPr lang="ja-JP" altLang="en-US" dirty="0">
                <a:solidFill>
                  <a:schemeClr val="accent1"/>
                </a:solidFill>
                <a:latin typeface="メイリオ" panose="020B0604030504040204" pitchFamily="50" charset="-128"/>
                <a:ea typeface="メイリオ" panose="020B0604030504040204" pitchFamily="50" charset="-128"/>
              </a:rPr>
              <a:t>決定化</a:t>
            </a:r>
            <a:endParaRPr kumimoji="1" lang="ja-JP" altLang="en-US"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CBD78F8-73A3-4063-A32F-DE823A5FAB99}"/>
              </a:ext>
            </a:extLst>
          </p:cNvPr>
          <p:cNvSpPr>
            <a:spLocks noGrp="1"/>
          </p:cNvSpPr>
          <p:nvPr>
            <p:ph idx="1"/>
          </p:nvPr>
        </p:nvSpPr>
        <p:spPr>
          <a:xfrm>
            <a:off x="855878" y="1161739"/>
            <a:ext cx="9183472" cy="4910294"/>
          </a:xfrm>
        </p:spPr>
        <p:txBody>
          <a:bodyPr/>
          <a:lstStyle/>
          <a:p>
            <a:pPr>
              <a:lnSpc>
                <a:spcPct val="100000"/>
              </a:lnSpc>
            </a:pPr>
            <a:r>
              <a:rPr kumimoji="1" lang="ja-JP" altLang="en-US" dirty="0">
                <a:latin typeface="メイリオ" panose="020B0604030504040204" pitchFamily="50" charset="-128"/>
                <a:ea typeface="メイリオ" panose="020B0604030504040204" pitchFamily="50" charset="-128"/>
              </a:rPr>
              <a:t>単純に合成した</a:t>
            </a:r>
            <a:r>
              <a:rPr kumimoji="1" lang="en-US" altLang="ja-JP" dirty="0">
                <a:latin typeface="メイリオ" panose="020B0604030504040204" pitchFamily="50" charset="-128"/>
                <a:ea typeface="メイリオ" panose="020B0604030504040204" pitchFamily="50" charset="-128"/>
              </a:rPr>
              <a:t>WFST</a:t>
            </a:r>
            <a:r>
              <a:rPr kumimoji="1" lang="ja-JP" altLang="en-US" dirty="0">
                <a:latin typeface="メイリオ" panose="020B0604030504040204" pitchFamily="50" charset="-128"/>
                <a:ea typeface="メイリオ" panose="020B0604030504040204" pitchFamily="50" charset="-128"/>
              </a:rPr>
              <a:t>は多くの非決定性をもつ</a:t>
            </a:r>
            <a:endParaRPr kumimoji="1" lang="en-US" altLang="ja-JP" dirty="0">
              <a:latin typeface="メイリオ" panose="020B0604030504040204" pitchFamily="50" charset="-128"/>
              <a:ea typeface="メイリオ" panose="020B0604030504040204" pitchFamily="50" charset="-128"/>
            </a:endParaRPr>
          </a:p>
          <a:p>
            <a:pPr marL="457200" lvl="1" indent="0">
              <a:lnSpc>
                <a:spcPct val="100000"/>
              </a:lnSpc>
              <a:buNone/>
            </a:pPr>
            <a:r>
              <a:rPr kumimoji="1" lang="ja-JP" altLang="en-US" dirty="0">
                <a:latin typeface="メイリオ" panose="020B0604030504040204" pitchFamily="50" charset="-128"/>
                <a:ea typeface="メイリオ" panose="020B0604030504040204" pitchFamily="50" charset="-128"/>
              </a:rPr>
              <a:t>→　探索の効率化のために、遷移を決定性に変換</a:t>
            </a:r>
          </a:p>
        </p:txBody>
      </p:sp>
      <p:pic>
        <p:nvPicPr>
          <p:cNvPr id="5" name="図 4">
            <a:extLst>
              <a:ext uri="{FF2B5EF4-FFF2-40B4-BE49-F238E27FC236}">
                <a16:creationId xmlns:a16="http://schemas.microsoft.com/office/drawing/2014/main" id="{D3255842-6FBB-4791-8BBD-375EECD0B59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2367" y="2061149"/>
            <a:ext cx="5370723" cy="4647995"/>
          </a:xfrm>
          <a:prstGeom prst="rect">
            <a:avLst/>
          </a:prstGeom>
        </p:spPr>
      </p:pic>
    </p:spTree>
    <p:extLst>
      <p:ext uri="{BB962C8B-B14F-4D97-AF65-F5344CB8AC3E}">
        <p14:creationId xmlns:p14="http://schemas.microsoft.com/office/powerpoint/2010/main" val="858980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1A0A7D-95DB-4BE0-BB05-9D38CB09D7B2}"/>
              </a:ext>
            </a:extLst>
          </p:cNvPr>
          <p:cNvSpPr>
            <a:spLocks noGrp="1"/>
          </p:cNvSpPr>
          <p:nvPr>
            <p:ph type="title"/>
          </p:nvPr>
        </p:nvSpPr>
        <p:spPr>
          <a:xfrm>
            <a:off x="528676" y="350187"/>
            <a:ext cx="7886700" cy="841582"/>
          </a:xfrm>
        </p:spPr>
        <p:txBody>
          <a:bodyPr>
            <a:normAutofit/>
          </a:bodyPr>
          <a:lstStyle/>
          <a:p>
            <a:r>
              <a:rPr lang="en-US" altLang="ja-JP" dirty="0">
                <a:solidFill>
                  <a:schemeClr val="accent1"/>
                </a:solidFill>
                <a:latin typeface="メイリオ" panose="020B0604030504040204" pitchFamily="50" charset="-128"/>
                <a:ea typeface="メイリオ" panose="020B0604030504040204" pitchFamily="50" charset="-128"/>
              </a:rPr>
              <a:t>10.3 </a:t>
            </a:r>
            <a:r>
              <a:rPr lang="ja-JP" altLang="en-US" dirty="0">
                <a:solidFill>
                  <a:schemeClr val="accent1"/>
                </a:solidFill>
                <a:latin typeface="メイリオ" panose="020B0604030504040204" pitchFamily="50" charset="-128"/>
                <a:ea typeface="メイリオ" panose="020B0604030504040204" pitchFamily="50" charset="-128"/>
              </a:rPr>
              <a:t>重み移動</a:t>
            </a:r>
            <a:endParaRPr kumimoji="1" lang="ja-JP" altLang="en-US"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CBD78F8-73A3-4063-A32F-DE823A5FAB99}"/>
              </a:ext>
            </a:extLst>
          </p:cNvPr>
          <p:cNvSpPr>
            <a:spLocks noGrp="1"/>
          </p:cNvSpPr>
          <p:nvPr>
            <p:ph idx="1"/>
          </p:nvPr>
        </p:nvSpPr>
        <p:spPr>
          <a:xfrm>
            <a:off x="731520" y="1116768"/>
            <a:ext cx="9135443" cy="4970254"/>
          </a:xfrm>
        </p:spPr>
        <p:txBody>
          <a:bodyPr/>
          <a:lstStyle/>
          <a:p>
            <a:pPr>
              <a:lnSpc>
                <a:spcPct val="100000"/>
              </a:lnSpc>
            </a:pPr>
            <a:r>
              <a:rPr kumimoji="1" lang="ja-JP" altLang="en-US" dirty="0">
                <a:latin typeface="メイリオ" panose="020B0604030504040204" pitchFamily="50" charset="-128"/>
                <a:ea typeface="メイリオ" panose="020B0604030504040204" pitchFamily="50" charset="-128"/>
              </a:rPr>
              <a:t>前方の状態への重みの移動</a:t>
            </a:r>
            <a:endParaRPr kumimoji="1" lang="en-US" altLang="ja-JP" dirty="0">
              <a:latin typeface="メイリオ" panose="020B0604030504040204" pitchFamily="50" charset="-128"/>
              <a:ea typeface="メイリオ" panose="020B0604030504040204" pitchFamily="50" charset="-128"/>
            </a:endParaRPr>
          </a:p>
          <a:p>
            <a:pPr marL="457200" lvl="1" indent="0">
              <a:lnSpc>
                <a:spcPct val="100000"/>
              </a:lnSpc>
              <a:buNone/>
            </a:pPr>
            <a:r>
              <a:rPr kumimoji="1" lang="ja-JP" altLang="en-US" dirty="0">
                <a:latin typeface="メイリオ" panose="020B0604030504040204" pitchFamily="50" charset="-128"/>
                <a:ea typeface="メイリオ" panose="020B0604030504040204" pitchFamily="50" charset="-128"/>
              </a:rPr>
              <a:t>→ ビームサーチで残すべき候補を適切に判定できる</a:t>
            </a:r>
            <a:endParaRPr kumimoji="1" lang="en-US" altLang="ja-JP" dirty="0">
              <a:latin typeface="メイリオ" panose="020B0604030504040204" pitchFamily="50" charset="-128"/>
              <a:ea typeface="メイリオ" panose="020B0604030504040204" pitchFamily="50" charset="-128"/>
            </a:endParaRPr>
          </a:p>
          <a:p>
            <a:pPr marL="457200" lvl="1" indent="0">
              <a:lnSpc>
                <a:spcPct val="100000"/>
              </a:lnSpc>
              <a:buNone/>
            </a:pPr>
            <a:r>
              <a:rPr kumimoji="1" lang="ja-JP" altLang="en-US" dirty="0">
                <a:latin typeface="メイリオ" panose="020B0604030504040204" pitchFamily="50" charset="-128"/>
                <a:ea typeface="メイリオ" panose="020B0604030504040204" pitchFamily="50" charset="-128"/>
              </a:rPr>
              <a:t>→ 探索の高精度化</a:t>
            </a:r>
          </a:p>
        </p:txBody>
      </p:sp>
      <p:pic>
        <p:nvPicPr>
          <p:cNvPr id="5" name="図 4">
            <a:extLst>
              <a:ext uri="{FF2B5EF4-FFF2-40B4-BE49-F238E27FC236}">
                <a16:creationId xmlns:a16="http://schemas.microsoft.com/office/drawing/2014/main" id="{FDCDC79B-BC5C-46E1-AB01-0A851B95E5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7388" y="2031579"/>
            <a:ext cx="4581182" cy="4562734"/>
          </a:xfrm>
          <a:prstGeom prst="rect">
            <a:avLst/>
          </a:prstGeom>
        </p:spPr>
      </p:pic>
    </p:spTree>
    <p:extLst>
      <p:ext uri="{BB962C8B-B14F-4D97-AF65-F5344CB8AC3E}">
        <p14:creationId xmlns:p14="http://schemas.microsoft.com/office/powerpoint/2010/main" val="34513901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DDEED76-2CBC-4268-8653-C82C50453A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387" y="1293571"/>
            <a:ext cx="4497669" cy="5251769"/>
          </a:xfrm>
          <a:prstGeom prst="rect">
            <a:avLst/>
          </a:prstGeom>
        </p:spPr>
      </p:pic>
      <p:sp>
        <p:nvSpPr>
          <p:cNvPr id="2" name="タイトル 1">
            <a:extLst>
              <a:ext uri="{FF2B5EF4-FFF2-40B4-BE49-F238E27FC236}">
                <a16:creationId xmlns:a16="http://schemas.microsoft.com/office/drawing/2014/main" id="{C01A0A7D-95DB-4BE0-BB05-9D38CB09D7B2}"/>
              </a:ext>
            </a:extLst>
          </p:cNvPr>
          <p:cNvSpPr>
            <a:spLocks noGrp="1"/>
          </p:cNvSpPr>
          <p:nvPr>
            <p:ph type="title"/>
          </p:nvPr>
        </p:nvSpPr>
        <p:spPr>
          <a:xfrm>
            <a:off x="462839" y="312660"/>
            <a:ext cx="7886700" cy="796612"/>
          </a:xfrm>
        </p:spPr>
        <p:txBody>
          <a:bodyPr>
            <a:normAutofit/>
          </a:bodyPr>
          <a:lstStyle/>
          <a:p>
            <a:r>
              <a:rPr lang="en-US" altLang="ja-JP" dirty="0">
                <a:solidFill>
                  <a:schemeClr val="accent1"/>
                </a:solidFill>
                <a:latin typeface="メイリオ" panose="020B0604030504040204" pitchFamily="50" charset="-128"/>
                <a:ea typeface="メイリオ" panose="020B0604030504040204" pitchFamily="50" charset="-128"/>
              </a:rPr>
              <a:t>10.4 </a:t>
            </a:r>
            <a:r>
              <a:rPr lang="ja-JP" altLang="en-US" dirty="0">
                <a:solidFill>
                  <a:schemeClr val="accent1"/>
                </a:solidFill>
                <a:latin typeface="メイリオ" panose="020B0604030504040204" pitchFamily="50" charset="-128"/>
                <a:ea typeface="メイリオ" panose="020B0604030504040204" pitchFamily="50" charset="-128"/>
              </a:rPr>
              <a:t>最小化</a:t>
            </a:r>
            <a:endParaRPr kumimoji="1" lang="ja-JP" altLang="en-US" dirty="0">
              <a:solidFill>
                <a:schemeClr val="accent1"/>
              </a:solidFill>
              <a:latin typeface="メイリオ" panose="020B0604030504040204" pitchFamily="50" charset="-128"/>
              <a:ea typeface="メイリオ" panose="020B0604030504040204" pitchFamily="50" charset="-128"/>
            </a:endParaRPr>
          </a:p>
        </p:txBody>
      </p:sp>
      <p:sp>
        <p:nvSpPr>
          <p:cNvPr id="3" name="コンテンツ プレースホルダー 2">
            <a:extLst>
              <a:ext uri="{FF2B5EF4-FFF2-40B4-BE49-F238E27FC236}">
                <a16:creationId xmlns:a16="http://schemas.microsoft.com/office/drawing/2014/main" id="{BCBD78F8-73A3-4063-A32F-DE823A5FAB99}"/>
              </a:ext>
            </a:extLst>
          </p:cNvPr>
          <p:cNvSpPr>
            <a:spLocks noGrp="1"/>
          </p:cNvSpPr>
          <p:nvPr>
            <p:ph idx="1"/>
          </p:nvPr>
        </p:nvSpPr>
        <p:spPr>
          <a:xfrm>
            <a:off x="848563" y="1109272"/>
            <a:ext cx="9123331" cy="4460590"/>
          </a:xfrm>
        </p:spPr>
        <p:txBody>
          <a:bodyPr/>
          <a:lstStyle/>
          <a:p>
            <a:pPr>
              <a:lnSpc>
                <a:spcPct val="100000"/>
              </a:lnSpc>
            </a:pPr>
            <a:r>
              <a:rPr kumimoji="1" lang="en-US" altLang="ja-JP" dirty="0">
                <a:latin typeface="メイリオ" panose="020B0604030504040204" pitchFamily="50" charset="-128"/>
                <a:ea typeface="メイリオ" panose="020B0604030504040204" pitchFamily="50" charset="-128"/>
              </a:rPr>
              <a:t>WFST</a:t>
            </a:r>
            <a:r>
              <a:rPr kumimoji="1" lang="ja-JP" altLang="en-US" dirty="0">
                <a:latin typeface="メイリオ" panose="020B0604030504040204" pitchFamily="50" charset="-128"/>
                <a:ea typeface="メイリオ" panose="020B0604030504040204" pitchFamily="50" charset="-128"/>
              </a:rPr>
              <a:t>の最小化手順</a:t>
            </a:r>
            <a:endParaRPr kumimoji="1" lang="en-US" altLang="ja-JP" dirty="0">
              <a:latin typeface="メイリオ" panose="020B0604030504040204" pitchFamily="50" charset="-128"/>
              <a:ea typeface="メイリオ" panose="020B0604030504040204" pitchFamily="50" charset="-128"/>
            </a:endParaRPr>
          </a:p>
          <a:p>
            <a:pPr lvl="1">
              <a:lnSpc>
                <a:spcPct val="100000"/>
              </a:lnSpc>
            </a:pPr>
            <a:r>
              <a:rPr kumimoji="1" lang="ja-JP" altLang="en-US" dirty="0">
                <a:latin typeface="メイリオ" panose="020B0604030504040204" pitchFamily="50" charset="-128"/>
                <a:ea typeface="メイリオ" panose="020B0604030504040204" pitchFamily="50" charset="-128"/>
              </a:rPr>
              <a:t>等価な状態を集合分割によって求める</a:t>
            </a:r>
            <a:endParaRPr kumimoji="1" lang="en-US" altLang="ja-JP" dirty="0">
              <a:latin typeface="メイリオ" panose="020B0604030504040204" pitchFamily="50" charset="-128"/>
              <a:ea typeface="メイリオ" panose="020B0604030504040204" pitchFamily="50" charset="-128"/>
            </a:endParaRPr>
          </a:p>
          <a:p>
            <a:pPr marL="457200" lvl="1" indent="0">
              <a:lnSpc>
                <a:spcPct val="100000"/>
              </a:lnSpc>
              <a:buNone/>
            </a:pPr>
            <a:r>
              <a:rPr kumimoji="1" lang="ja-JP" altLang="en-US" dirty="0">
                <a:latin typeface="メイリオ" panose="020B0604030504040204" pitchFamily="50" charset="-128"/>
                <a:ea typeface="メイリオ" panose="020B0604030504040204" pitchFamily="50" charset="-128"/>
              </a:rPr>
              <a:t>→ 探索の高速化</a:t>
            </a:r>
          </a:p>
        </p:txBody>
      </p:sp>
    </p:spTree>
    <p:extLst>
      <p:ext uri="{BB962C8B-B14F-4D97-AF65-F5344CB8AC3E}">
        <p14:creationId xmlns:p14="http://schemas.microsoft.com/office/powerpoint/2010/main" val="2772496009"/>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359</TotalTime>
  <Words>350</Words>
  <Application>Microsoft Office PowerPoint</Application>
  <PresentationFormat>ワイド画面</PresentationFormat>
  <Paragraphs>36</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メイリオ</vt:lpstr>
      <vt:lpstr>Arial</vt:lpstr>
      <vt:lpstr>Calibri</vt:lpstr>
      <vt:lpstr>Calibri Light</vt:lpstr>
      <vt:lpstr>Century Schoolbook</vt:lpstr>
      <vt:lpstr>Office テーマ</vt:lpstr>
      <vt:lpstr>10. 音声の認識：WFST の演算</vt:lpstr>
      <vt:lpstr>WFSTによるデコードのアイディア</vt:lpstr>
      <vt:lpstr>10.1 WFST の合成演算</vt:lpstr>
      <vt:lpstr>10.1 WFST の合成演算</vt:lpstr>
      <vt:lpstr>10.1 WFST の合成演算</vt:lpstr>
      <vt:lpstr>10.2 決定化</vt:lpstr>
      <vt:lpstr>10.3 重み移動</vt:lpstr>
      <vt:lpstr>10.4 最小化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イラストで学ぶ 音声認識</dc:title>
  <dc:creator>荒木雅弘</dc:creator>
  <cp:lastModifiedBy>荒木 雅弘</cp:lastModifiedBy>
  <cp:revision>45</cp:revision>
  <dcterms:created xsi:type="dcterms:W3CDTF">2017-08-29T02:19:22Z</dcterms:created>
  <dcterms:modified xsi:type="dcterms:W3CDTF">2023-08-25T07:59:11Z</dcterms:modified>
</cp:coreProperties>
</file>