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69" r:id="rId3"/>
    <p:sldId id="273" r:id="rId4"/>
    <p:sldId id="274" r:id="rId5"/>
    <p:sldId id="277" r:id="rId6"/>
    <p:sldId id="279" r:id="rId7"/>
    <p:sldId id="275" r:id="rId8"/>
    <p:sldId id="278" r:id="rId9"/>
    <p:sldId id="276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4" autoAdjust="0"/>
  </p:normalViewPr>
  <p:slideViewPr>
    <p:cSldViewPr snapToGrid="0">
      <p:cViewPr varScale="1">
        <p:scale>
          <a:sx n="87" d="100"/>
          <a:sy n="87" d="100"/>
        </p:scale>
        <p:origin x="6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80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32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97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56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5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9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97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51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5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55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8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71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sahiroaraki.github.io/GuideToAS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07DE556-E44B-9A62-71F5-C7D4FE7F5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306" y="1090164"/>
            <a:ext cx="3650543" cy="397574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7" y="347011"/>
            <a:ext cx="10515600" cy="82949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 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意味・意図の解析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79BD5E-4176-A88C-DBED-0029D8B05292}"/>
              </a:ext>
            </a:extLst>
          </p:cNvPr>
          <p:cNvSpPr txBox="1"/>
          <p:nvPr/>
        </p:nvSpPr>
        <p:spPr>
          <a:xfrm>
            <a:off x="7453506" y="5211575"/>
            <a:ext cx="4559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/>
              <a:t>荒木雅弘</a:t>
            </a:r>
            <a:r>
              <a:rPr lang="en-US" altLang="ja-JP" dirty="0"/>
              <a:t> :『</a:t>
            </a:r>
            <a:r>
              <a:rPr lang="ja-JP" altLang="en-US" dirty="0"/>
              <a:t>イラストで学ぶ音声認識</a:t>
            </a:r>
            <a:r>
              <a:rPr lang="en-US" altLang="ja-JP" dirty="0"/>
              <a:t>』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（講談社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2015</a:t>
            </a:r>
            <a:r>
              <a:rPr lang="ja-JP" altLang="en-US" dirty="0"/>
              <a:t>年）</a:t>
            </a:r>
            <a:endParaRPr lang="en-US" altLang="ja-JP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hlinkClick r:id="rId3"/>
              </a:rPr>
              <a:t>サポートページ</a:t>
            </a:r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7698FEA-6294-08A1-296D-5D1B60E2F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15" y="1053081"/>
            <a:ext cx="2725188" cy="3867171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BBBF547-AFA4-E491-EC8F-36D56671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" y="4286707"/>
            <a:ext cx="6934427" cy="2282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12.1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意味表現とは</a:t>
            </a:r>
          </a:p>
          <a:p>
            <a:pPr marL="0" indent="0"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12.2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規則による意味解析処理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12.3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統計的な意味解析処理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12.4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スマートフォンでの音声サービス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ニューラルネットワークによる意味解析</a:t>
            </a:r>
          </a:p>
        </p:txBody>
      </p:sp>
    </p:spTree>
    <p:extLst>
      <p:ext uri="{BB962C8B-B14F-4D97-AF65-F5344CB8AC3E}">
        <p14:creationId xmlns:p14="http://schemas.microsoft.com/office/powerpoint/2010/main" val="14459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21" y="364830"/>
            <a:ext cx="7886700" cy="841582"/>
          </a:xfrm>
        </p:spPr>
        <p:txBody>
          <a:bodyPr>
            <a:noAutofit/>
          </a:bodyPr>
          <a:lstStyle/>
          <a:p>
            <a:r>
              <a:rPr lang="en-US" altLang="ja-JP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12.4 </a:t>
            </a:r>
            <a:r>
              <a:rPr lang="ja-JP" altLang="en-US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スマートフォンでの音声サービス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6A363-8C0B-46FD-A8B2-A61640A5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563" y="1206710"/>
            <a:ext cx="10628986" cy="48983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「参照の揺れ」の問題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検索対象に対して、略語・通称など、正式名称以外で参照された場合でも対象を特定する必要がある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検索エンジンのログから確率モデルを作成する方法が有効</a:t>
            </a:r>
          </a:p>
        </p:txBody>
      </p:sp>
    </p:spTree>
    <p:extLst>
      <p:ext uri="{BB962C8B-B14F-4D97-AF65-F5344CB8AC3E}">
        <p14:creationId xmlns:p14="http://schemas.microsoft.com/office/powerpoint/2010/main" val="216757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99" y="377974"/>
            <a:ext cx="7886700" cy="841582"/>
          </a:xfrm>
        </p:spPr>
        <p:txBody>
          <a:bodyPr>
            <a:noAutofit/>
          </a:bodyPr>
          <a:lstStyle/>
          <a:p>
            <a:r>
              <a:rPr lang="ja-JP" altLang="en-US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ニューラルネットワークによる意味解析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6A363-8C0B-46FD-A8B2-A61640A5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14" y="1207989"/>
            <a:ext cx="8298374" cy="48983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Encoder-Decoder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ネットワークによる系列変換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Kurata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+ 2016]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59A1DE-0FCA-49F6-8427-E57F05DF0215}"/>
              </a:ext>
            </a:extLst>
          </p:cNvPr>
          <p:cNvSpPr/>
          <p:nvPr/>
        </p:nvSpPr>
        <p:spPr>
          <a:xfrm>
            <a:off x="2073428" y="4645829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Emb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628108-7D77-4548-A43F-4B56F9CA9777}"/>
              </a:ext>
            </a:extLst>
          </p:cNvPr>
          <p:cNvSpPr/>
          <p:nvPr/>
        </p:nvSpPr>
        <p:spPr>
          <a:xfrm>
            <a:off x="2073428" y="3468783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LSTM</a:t>
            </a:r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1FB1B4-43A5-4F05-965E-49CEECE89CFE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530628" y="3881012"/>
            <a:ext cx="0" cy="7648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226E26D-C987-4C33-A575-9DC5346E02D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530628" y="2907350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70560FB-0137-47C7-998F-0AE5A6871E36}"/>
              </a:ext>
            </a:extLst>
          </p:cNvPr>
          <p:cNvCxnSpPr>
            <a:cxnSpLocks/>
          </p:cNvCxnSpPr>
          <p:nvPr/>
        </p:nvCxnSpPr>
        <p:spPr>
          <a:xfrm flipV="1">
            <a:off x="2530628" y="5058057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D616A5-4A5F-49DA-80FE-661A567BC432}"/>
              </a:ext>
            </a:extLst>
          </p:cNvPr>
          <p:cNvSpPr txBox="1"/>
          <p:nvPr/>
        </p:nvSpPr>
        <p:spPr>
          <a:xfrm>
            <a:off x="2404632" y="5727452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</a:t>
            </a:r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EC0B99-165B-4809-BC3B-C6400EB0C0DF}"/>
              </a:ext>
            </a:extLst>
          </p:cNvPr>
          <p:cNvSpPr txBox="1"/>
          <p:nvPr/>
        </p:nvSpPr>
        <p:spPr>
          <a:xfrm>
            <a:off x="2358138" y="252578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O</a:t>
            </a:r>
            <a:endParaRPr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98FD671-F7F2-4650-BD6A-0B4386629A73}"/>
              </a:ext>
            </a:extLst>
          </p:cNvPr>
          <p:cNvSpPr/>
          <p:nvPr/>
        </p:nvSpPr>
        <p:spPr>
          <a:xfrm>
            <a:off x="3401878" y="4640025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Emb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1777CDA-1378-4C0B-9D07-29B3FF816B3A}"/>
              </a:ext>
            </a:extLst>
          </p:cNvPr>
          <p:cNvSpPr/>
          <p:nvPr/>
        </p:nvSpPr>
        <p:spPr>
          <a:xfrm>
            <a:off x="3400542" y="3462979"/>
            <a:ext cx="915736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LSTM</a:t>
            </a:r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F7D0D7B-35F6-4199-9F5A-5572CBECBF4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H="1" flipV="1">
            <a:off x="3858410" y="3875208"/>
            <a:ext cx="668" cy="7648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B17FF04-2513-44BE-BE41-957ABB7F354D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858410" y="2901546"/>
            <a:ext cx="668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6BFB41D-0E34-45AA-ABBD-F642450A59F8}"/>
              </a:ext>
            </a:extLst>
          </p:cNvPr>
          <p:cNvCxnSpPr>
            <a:cxnSpLocks/>
          </p:cNvCxnSpPr>
          <p:nvPr/>
        </p:nvCxnSpPr>
        <p:spPr>
          <a:xfrm flipV="1">
            <a:off x="3859078" y="5052253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0DEDC-A9E7-4B53-9C1C-D0F088CED012}"/>
              </a:ext>
            </a:extLst>
          </p:cNvPr>
          <p:cNvSpPr txBox="1"/>
          <p:nvPr/>
        </p:nvSpPr>
        <p:spPr>
          <a:xfrm>
            <a:off x="3476020" y="572164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need</a:t>
            </a:r>
            <a:endParaRPr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6D0A9A2-61C5-4CBE-9268-59DA80C3DC11}"/>
              </a:ext>
            </a:extLst>
          </p:cNvPr>
          <p:cNvSpPr txBox="1"/>
          <p:nvPr/>
        </p:nvSpPr>
        <p:spPr>
          <a:xfrm>
            <a:off x="3686588" y="251998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O</a:t>
            </a:r>
            <a:endParaRPr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A2458C2-EA5A-4C26-8EB6-10B894010759}"/>
              </a:ext>
            </a:extLst>
          </p:cNvPr>
          <p:cNvCxnSpPr>
            <a:cxnSpLocks/>
          </p:cNvCxnSpPr>
          <p:nvPr/>
        </p:nvCxnSpPr>
        <p:spPr>
          <a:xfrm flipV="1">
            <a:off x="4314942" y="3692341"/>
            <a:ext cx="412714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8F43CFE1-C413-4574-A76A-0741CCD9FCE9}"/>
              </a:ext>
            </a:extLst>
          </p:cNvPr>
          <p:cNvCxnSpPr>
            <a:cxnSpLocks/>
          </p:cNvCxnSpPr>
          <p:nvPr/>
        </p:nvCxnSpPr>
        <p:spPr>
          <a:xfrm flipV="1">
            <a:off x="4314942" y="4869387"/>
            <a:ext cx="414050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F598EC5A-D404-42C0-B5D9-F52102540565}"/>
              </a:ext>
            </a:extLst>
          </p:cNvPr>
          <p:cNvCxnSpPr>
            <a:cxnSpLocks/>
          </p:cNvCxnSpPr>
          <p:nvPr/>
        </p:nvCxnSpPr>
        <p:spPr>
          <a:xfrm flipV="1">
            <a:off x="2964583" y="3689439"/>
            <a:ext cx="412714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EE4806F6-0311-416C-BC14-79BF77240CAE}"/>
              </a:ext>
            </a:extLst>
          </p:cNvPr>
          <p:cNvCxnSpPr>
            <a:cxnSpLocks/>
          </p:cNvCxnSpPr>
          <p:nvPr/>
        </p:nvCxnSpPr>
        <p:spPr>
          <a:xfrm flipV="1">
            <a:off x="2964583" y="4866485"/>
            <a:ext cx="414050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0848BCE-8078-4FFD-966D-588A276532EF}"/>
              </a:ext>
            </a:extLst>
          </p:cNvPr>
          <p:cNvSpPr/>
          <p:nvPr/>
        </p:nvSpPr>
        <p:spPr>
          <a:xfrm>
            <a:off x="4728921" y="4640025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Emb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197063D-4543-4F55-915C-CBA157FEDD12}"/>
              </a:ext>
            </a:extLst>
          </p:cNvPr>
          <p:cNvSpPr/>
          <p:nvPr/>
        </p:nvSpPr>
        <p:spPr>
          <a:xfrm>
            <a:off x="4728921" y="3462979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LSTM</a:t>
            </a:r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76F4C4E-8859-431F-8282-F09FEB097559}"/>
              </a:ext>
            </a:extLst>
          </p:cNvPr>
          <p:cNvCxnSpPr>
            <a:cxnSpLocks/>
            <a:stCxn id="76" idx="0"/>
            <a:endCxn id="77" idx="2"/>
          </p:cNvCxnSpPr>
          <p:nvPr/>
        </p:nvCxnSpPr>
        <p:spPr>
          <a:xfrm flipV="1">
            <a:off x="5186121" y="3875208"/>
            <a:ext cx="0" cy="7648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8C6E313-F069-42BD-907F-5C71482B2B5A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5186121" y="2901546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DC2181E9-8FAA-4DAE-8CB5-8FE69260498E}"/>
              </a:ext>
            </a:extLst>
          </p:cNvPr>
          <p:cNvCxnSpPr>
            <a:cxnSpLocks/>
          </p:cNvCxnSpPr>
          <p:nvPr/>
        </p:nvCxnSpPr>
        <p:spPr>
          <a:xfrm flipV="1">
            <a:off x="5186121" y="5052253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6AA2D2E-5AE8-48CD-8214-8C134E4417D2}"/>
              </a:ext>
            </a:extLst>
          </p:cNvPr>
          <p:cNvSpPr txBox="1"/>
          <p:nvPr/>
        </p:nvSpPr>
        <p:spPr>
          <a:xfrm>
            <a:off x="5060125" y="57216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a</a:t>
            </a:r>
            <a:endParaRPr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4474179-CF58-42EE-BD96-D9C30F35898F}"/>
              </a:ext>
            </a:extLst>
          </p:cNvPr>
          <p:cNvSpPr txBox="1"/>
          <p:nvPr/>
        </p:nvSpPr>
        <p:spPr>
          <a:xfrm>
            <a:off x="5013631" y="251998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O</a:t>
            </a:r>
            <a:endParaRPr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3DA2291-D6CC-49D6-AA23-5B85201BDB0A}"/>
              </a:ext>
            </a:extLst>
          </p:cNvPr>
          <p:cNvSpPr/>
          <p:nvPr/>
        </p:nvSpPr>
        <p:spPr>
          <a:xfrm>
            <a:off x="6057371" y="4634221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Emb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8F7D4F84-DAA3-4C2F-9B15-F86B5CD71007}"/>
              </a:ext>
            </a:extLst>
          </p:cNvPr>
          <p:cNvSpPr/>
          <p:nvPr/>
        </p:nvSpPr>
        <p:spPr>
          <a:xfrm>
            <a:off x="6056035" y="3457175"/>
            <a:ext cx="915736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LSTM</a:t>
            </a:r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3131E7F1-A83E-42AE-989A-5616A0CCC368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H="1" flipV="1">
            <a:off x="6513903" y="3869404"/>
            <a:ext cx="668" cy="7648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242B731-CBA4-421C-9083-0E69646453E8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6513903" y="2895742"/>
            <a:ext cx="668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A2621AE-FF4E-4209-AB8E-F6700C0B06A9}"/>
              </a:ext>
            </a:extLst>
          </p:cNvPr>
          <p:cNvCxnSpPr>
            <a:cxnSpLocks/>
          </p:cNvCxnSpPr>
          <p:nvPr/>
        </p:nvCxnSpPr>
        <p:spPr>
          <a:xfrm flipV="1">
            <a:off x="6514571" y="5046449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4F31B0E-C291-4217-8BFC-6D8752D75730}"/>
              </a:ext>
            </a:extLst>
          </p:cNvPr>
          <p:cNvSpPr txBox="1"/>
          <p:nvPr/>
        </p:nvSpPr>
        <p:spPr>
          <a:xfrm>
            <a:off x="6163850" y="571584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ticket</a:t>
            </a:r>
            <a:endParaRPr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F661C0D-51DF-446C-B30E-A2913E4B2EFE}"/>
              </a:ext>
            </a:extLst>
          </p:cNvPr>
          <p:cNvSpPr txBox="1"/>
          <p:nvPr/>
        </p:nvSpPr>
        <p:spPr>
          <a:xfrm>
            <a:off x="6342081" y="251417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O</a:t>
            </a:r>
            <a:endParaRPr lang="ja-JP" altLang="en-US"/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464B6964-E71E-4870-B368-65AAB69B6E1D}"/>
              </a:ext>
            </a:extLst>
          </p:cNvPr>
          <p:cNvCxnSpPr>
            <a:cxnSpLocks/>
          </p:cNvCxnSpPr>
          <p:nvPr/>
        </p:nvCxnSpPr>
        <p:spPr>
          <a:xfrm flipV="1">
            <a:off x="6970435" y="3686537"/>
            <a:ext cx="412714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1F0314F7-3153-4849-A4B8-EA179B09F161}"/>
              </a:ext>
            </a:extLst>
          </p:cNvPr>
          <p:cNvCxnSpPr>
            <a:cxnSpLocks/>
          </p:cNvCxnSpPr>
          <p:nvPr/>
        </p:nvCxnSpPr>
        <p:spPr>
          <a:xfrm flipV="1">
            <a:off x="6970435" y="4863583"/>
            <a:ext cx="414050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0EC7B9A2-11FE-49F1-94C5-9DC5A7E5183F}"/>
              </a:ext>
            </a:extLst>
          </p:cNvPr>
          <p:cNvCxnSpPr>
            <a:cxnSpLocks/>
          </p:cNvCxnSpPr>
          <p:nvPr/>
        </p:nvCxnSpPr>
        <p:spPr>
          <a:xfrm flipV="1">
            <a:off x="5620076" y="3683635"/>
            <a:ext cx="412714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8F765D0E-1A39-4065-B2F9-B3528F5C3933}"/>
              </a:ext>
            </a:extLst>
          </p:cNvPr>
          <p:cNvCxnSpPr>
            <a:cxnSpLocks/>
          </p:cNvCxnSpPr>
          <p:nvPr/>
        </p:nvCxnSpPr>
        <p:spPr>
          <a:xfrm flipV="1">
            <a:off x="5620076" y="4860681"/>
            <a:ext cx="414050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8A7AA6F-6453-4B48-9178-596277BF6EDC}"/>
              </a:ext>
            </a:extLst>
          </p:cNvPr>
          <p:cNvSpPr/>
          <p:nvPr/>
        </p:nvSpPr>
        <p:spPr>
          <a:xfrm>
            <a:off x="7389468" y="4663273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Emb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CDF0CDA4-359D-4AFB-AFD6-BBE15DE42DEB}"/>
              </a:ext>
            </a:extLst>
          </p:cNvPr>
          <p:cNvSpPr/>
          <p:nvPr/>
        </p:nvSpPr>
        <p:spPr>
          <a:xfrm>
            <a:off x="7389468" y="3486227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LSTM</a:t>
            </a:r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8381359-7AEB-4AF1-B2D9-76333C805E87}"/>
              </a:ext>
            </a:extLst>
          </p:cNvPr>
          <p:cNvCxnSpPr>
            <a:cxnSpLocks/>
            <a:stCxn id="94" idx="0"/>
            <a:endCxn id="95" idx="2"/>
          </p:cNvCxnSpPr>
          <p:nvPr/>
        </p:nvCxnSpPr>
        <p:spPr>
          <a:xfrm flipV="1">
            <a:off x="7846668" y="3898456"/>
            <a:ext cx="0" cy="7648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60A911DE-8C7B-447D-8910-B3D1F1FF67BA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7846668" y="2924794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C9A1DA5-9CD5-4096-92A0-263C39DE857B}"/>
              </a:ext>
            </a:extLst>
          </p:cNvPr>
          <p:cNvCxnSpPr>
            <a:cxnSpLocks/>
          </p:cNvCxnSpPr>
          <p:nvPr/>
        </p:nvCxnSpPr>
        <p:spPr>
          <a:xfrm flipV="1">
            <a:off x="7846668" y="5075501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F9C52DC-5B48-46A2-A733-106D37E81EAF}"/>
              </a:ext>
            </a:extLst>
          </p:cNvPr>
          <p:cNvSpPr txBox="1"/>
          <p:nvPr/>
        </p:nvSpPr>
        <p:spPr>
          <a:xfrm>
            <a:off x="7720672" y="574489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to</a:t>
            </a:r>
            <a:endParaRPr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A0A4595-00EC-497A-B4C5-D858718E5FF9}"/>
              </a:ext>
            </a:extLst>
          </p:cNvPr>
          <p:cNvSpPr txBox="1"/>
          <p:nvPr/>
        </p:nvSpPr>
        <p:spPr>
          <a:xfrm>
            <a:off x="7674178" y="254323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O</a:t>
            </a:r>
            <a:endParaRPr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B50BA568-4B4E-4113-9061-65A547B2DFE9}"/>
              </a:ext>
            </a:extLst>
          </p:cNvPr>
          <p:cNvSpPr/>
          <p:nvPr/>
        </p:nvSpPr>
        <p:spPr>
          <a:xfrm>
            <a:off x="8717918" y="4657469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Emb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207B800-2D4F-48EC-B42E-F1ECA435F7C1}"/>
              </a:ext>
            </a:extLst>
          </p:cNvPr>
          <p:cNvSpPr/>
          <p:nvPr/>
        </p:nvSpPr>
        <p:spPr>
          <a:xfrm>
            <a:off x="8716582" y="3480423"/>
            <a:ext cx="915736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LSTM</a:t>
            </a:r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4889AC4-2D50-4A3D-BAC8-5A18C59A6CDF}"/>
              </a:ext>
            </a:extLst>
          </p:cNvPr>
          <p:cNvCxnSpPr>
            <a:cxnSpLocks/>
            <a:stCxn id="101" idx="0"/>
            <a:endCxn id="102" idx="2"/>
          </p:cNvCxnSpPr>
          <p:nvPr/>
        </p:nvCxnSpPr>
        <p:spPr>
          <a:xfrm flipH="1" flipV="1">
            <a:off x="9174450" y="3892652"/>
            <a:ext cx="668" cy="7648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97AC67AB-C7A0-4105-8826-77AE4AF284C1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9174450" y="2918990"/>
            <a:ext cx="668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02C7C6E9-C769-4921-BE52-37A7C08EFCF8}"/>
              </a:ext>
            </a:extLst>
          </p:cNvPr>
          <p:cNvCxnSpPr>
            <a:cxnSpLocks/>
          </p:cNvCxnSpPr>
          <p:nvPr/>
        </p:nvCxnSpPr>
        <p:spPr>
          <a:xfrm flipV="1">
            <a:off x="9175118" y="5069697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1CFA9C11-FCDC-4775-BCE7-BD79992DDCA2}"/>
              </a:ext>
            </a:extLst>
          </p:cNvPr>
          <p:cNvSpPr txBox="1"/>
          <p:nvPr/>
        </p:nvSpPr>
        <p:spPr>
          <a:xfrm>
            <a:off x="8653916" y="573909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Seattle</a:t>
            </a:r>
            <a:endParaRPr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77C9CFF-B8D4-4DE5-AFF0-175137350EE5}"/>
              </a:ext>
            </a:extLst>
          </p:cNvPr>
          <p:cNvSpPr txBox="1"/>
          <p:nvPr/>
        </p:nvSpPr>
        <p:spPr>
          <a:xfrm>
            <a:off x="8716583" y="253946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B-toCity</a:t>
            </a:r>
            <a:endParaRPr lang="ja-JP" altLang="en-US"/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5216507-16AE-4A0A-87B1-4BCE7D1CC1CE}"/>
              </a:ext>
            </a:extLst>
          </p:cNvPr>
          <p:cNvCxnSpPr>
            <a:cxnSpLocks/>
          </p:cNvCxnSpPr>
          <p:nvPr/>
        </p:nvCxnSpPr>
        <p:spPr>
          <a:xfrm flipV="1">
            <a:off x="8280623" y="3706883"/>
            <a:ext cx="412714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4C913112-A8FB-43B4-9394-4233F48C635B}"/>
              </a:ext>
            </a:extLst>
          </p:cNvPr>
          <p:cNvCxnSpPr>
            <a:cxnSpLocks/>
          </p:cNvCxnSpPr>
          <p:nvPr/>
        </p:nvCxnSpPr>
        <p:spPr>
          <a:xfrm flipV="1">
            <a:off x="8280623" y="4883929"/>
            <a:ext cx="414050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4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06" y="387072"/>
            <a:ext cx="7886700" cy="841582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12.1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意味表現とは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6A363-8C0B-46FD-A8B2-A61640A5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06" y="1157607"/>
            <a:ext cx="11105388" cy="477538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意味表現の必要性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音声対話システムが応答・動作するためには、入力音声を機械可読な表現に変換する必要がある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意味表現の構成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発話タイプ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ユーザの意図に対応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マルチドメインシステムの場合は、ドメインを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特定する情報も含む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スロット情報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発話タイプに応じてスロットの組み合わせが決まる</a:t>
            </a:r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5F3416C2-59D0-4A55-847B-BB986B3CC41A}"/>
              </a:ext>
            </a:extLst>
          </p:cNvPr>
          <p:cNvSpPr/>
          <p:nvPr/>
        </p:nvSpPr>
        <p:spPr>
          <a:xfrm>
            <a:off x="7892626" y="3308540"/>
            <a:ext cx="433953" cy="2413798"/>
          </a:xfrm>
          <a:prstGeom prst="righ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FD8460-5E00-464A-8FA3-586A940CCDB8}"/>
              </a:ext>
            </a:extLst>
          </p:cNvPr>
          <p:cNvSpPr/>
          <p:nvPr/>
        </p:nvSpPr>
        <p:spPr>
          <a:xfrm>
            <a:off x="8458439" y="3480323"/>
            <a:ext cx="2216257" cy="2220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これらを合わせて</a:t>
            </a:r>
            <a:br>
              <a:rPr lang="en-US" altLang="ja-JP" sz="1600" dirty="0">
                <a:solidFill>
                  <a:schemeClr val="tx1"/>
                </a:solidFill>
              </a:rPr>
            </a:br>
            <a:r>
              <a:rPr lang="ja-JP" altLang="en-US" sz="1600" b="1" dirty="0">
                <a:solidFill>
                  <a:schemeClr val="tx1"/>
                </a:solidFill>
              </a:rPr>
              <a:t>意味フレーム</a:t>
            </a:r>
            <a:r>
              <a:rPr lang="ja-JP" altLang="en-US" sz="1600" dirty="0">
                <a:solidFill>
                  <a:schemeClr val="tx1"/>
                </a:solidFill>
              </a:rPr>
              <a:t>とよぶ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例）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ask_weather</a:t>
            </a:r>
            <a:r>
              <a:rPr lang="en-US" altLang="ja-JP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ja-JP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ja-JP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ja-JP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</a:t>
            </a:r>
            <a:r>
              <a:rPr lang="ja-JP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京都</a:t>
            </a:r>
            <a:r>
              <a:rPr lang="en-US" altLang="ja-JP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ja-JP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ja-JP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 = </a:t>
            </a:r>
            <a:r>
              <a:rPr lang="ja-JP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明日</a:t>
            </a:r>
            <a:r>
              <a:rPr lang="en-US" altLang="ja-JP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ja-JP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2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429085F-28C6-4CCC-8730-F43EEBAA6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05" y="1520295"/>
            <a:ext cx="5210027" cy="508448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" y="289795"/>
            <a:ext cx="7886700" cy="841582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12.1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意味表現とは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6A363-8C0B-46FD-A8B2-A61640A5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270" y="1131377"/>
            <a:ext cx="7886700" cy="48983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検索言語による意味表現と検索実行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017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6" y="332146"/>
            <a:ext cx="7886700" cy="841582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12.2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規則による意味解析処理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6A363-8C0B-46FD-A8B2-A61640A5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12" y="1206710"/>
            <a:ext cx="10548518" cy="48983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規則による意味解析の適用範囲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小語彙の音声対話システム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ユーザの入力発話が比較的定型的である場合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文法規則への意味表現生成規則の組み込み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例）</a:t>
            </a:r>
            <a:r>
              <a:rPr lang="en-US" altLang="zh-TW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$</a:t>
            </a:r>
            <a:r>
              <a:rPr lang="zh-TW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文 → </a:t>
            </a:r>
            <a:r>
              <a:rPr lang="en-US" altLang="zh-TW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$</a:t>
            </a:r>
            <a:r>
              <a:rPr lang="zh-TW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表示 </a:t>
            </a:r>
            <a:r>
              <a:rPr lang="en-US" altLang="zh-TW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| $</a:t>
            </a:r>
            <a:r>
              <a:rPr lang="zh-TW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設定 </a:t>
            </a:r>
            <a:r>
              <a:rPr lang="en-US" altLang="zh-TW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| $</a:t>
            </a:r>
            <a:r>
              <a:rPr lang="zh-TW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検索</a:t>
            </a:r>
            <a:br>
              <a:rPr lang="en-US" altLang="zh-TW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$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検索 → 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$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手段  で  検索 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{[search, method=</a:t>
            </a:r>
            <a:r>
              <a:rPr lang="en-US" altLang="ja-JP" sz="2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rules.latest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()]}</a:t>
            </a:r>
            <a:b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$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手段 → 住所 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{address} | 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名称 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{name} | 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履歴 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{history}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構文木の葉から順に意味表現を組み上げてゆき、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$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 に対応する意味表現が出力となる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35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23" y="335866"/>
            <a:ext cx="7886700" cy="841582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12.2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規則による意味解析処理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98114CC-438C-48C3-AA6F-98D7D9C3D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67" y="1034471"/>
            <a:ext cx="5695163" cy="560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6" y="288258"/>
            <a:ext cx="7886700" cy="841582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12.3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統計的な意味解析処理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6A363-8C0B-46FD-A8B2-A61640A5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67" y="1049610"/>
            <a:ext cx="9277927" cy="48983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統計的意味解析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生成モデルによる解法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意味表現をフラット化（コンセプト列による表現）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発話タイプとスロット名を出現順に並べる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例）「自宅に設定」→ </a:t>
            </a:r>
            <a:r>
              <a:rPr kumimoji="1" lang="en-US" altLang="ja-JP" dirty="0">
                <a:latin typeface="Courier New" panose="02070309020205020404" pitchFamily="49" charset="0"/>
                <a:ea typeface="メイリオ" panose="020B0604030504040204" pitchFamily="50" charset="-128"/>
                <a:cs typeface="Courier New" panose="02070309020205020404" pitchFamily="49" charset="0"/>
              </a:rPr>
              <a:t>M=[location, </a:t>
            </a:r>
            <a:r>
              <a:rPr kumimoji="1" lang="en-US" altLang="ja-JP" dirty="0" err="1">
                <a:latin typeface="Courier New" panose="02070309020205020404" pitchFamily="49" charset="0"/>
                <a:ea typeface="メイリオ" panose="020B0604030504040204" pitchFamily="50" charset="-128"/>
                <a:cs typeface="Courier New" panose="02070309020205020404" pitchFamily="49" charset="0"/>
              </a:rPr>
              <a:t>set_direction</a:t>
            </a:r>
            <a:r>
              <a:rPr kumimoji="1" lang="en-US" altLang="ja-JP" dirty="0">
                <a:latin typeface="Courier New" panose="02070309020205020404" pitchFamily="49" charset="0"/>
                <a:ea typeface="メイリオ" panose="020B0604030504040204" pitchFamily="50" charset="-128"/>
                <a:cs typeface="Courier New" panose="02070309020205020404" pitchFamily="49" charset="0"/>
              </a:rPr>
              <a:t>]</a:t>
            </a:r>
            <a:endParaRPr kumimoji="1" lang="ja-JP" altLang="en-US" dirty="0">
              <a:latin typeface="Courier New" panose="02070309020205020404" pitchFamily="49" charset="0"/>
              <a:ea typeface="メイリオ" panose="020B0604030504040204" pitchFamily="50" charset="-128"/>
              <a:cs typeface="Courier New" panose="02070309020205020404" pitchFamily="49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3C0795B-D1D1-4C50-97EE-A3554EED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14" y="1891192"/>
            <a:ext cx="3547330" cy="63391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5536B04-0DE5-4932-9F13-8F231BFF6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500" y="4839276"/>
            <a:ext cx="4481749" cy="633914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99ECCEC-C89D-4CE1-AFB2-79F39314D862}"/>
              </a:ext>
            </a:extLst>
          </p:cNvPr>
          <p:cNvSpPr/>
          <p:nvPr/>
        </p:nvSpPr>
        <p:spPr>
          <a:xfrm>
            <a:off x="7111140" y="5607401"/>
            <a:ext cx="1867546" cy="798163"/>
          </a:xfrm>
          <a:prstGeom prst="wedgeRectCallout">
            <a:avLst>
              <a:gd name="adj1" fmla="val -50311"/>
              <a:gd name="adj2" fmla="val -775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コンセプト列の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N-</a:t>
            </a:r>
            <a:r>
              <a:rPr lang="ja-JP" altLang="en-US">
                <a:solidFill>
                  <a:schemeClr val="tx1"/>
                </a:solidFill>
              </a:rPr>
              <a:t>グラム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1230583-C4C8-48C0-90A5-5E02CD8037D6}"/>
              </a:ext>
            </a:extLst>
          </p:cNvPr>
          <p:cNvSpPr/>
          <p:nvPr/>
        </p:nvSpPr>
        <p:spPr>
          <a:xfrm>
            <a:off x="3949487" y="5658497"/>
            <a:ext cx="2084520" cy="798163"/>
          </a:xfrm>
          <a:prstGeom prst="wedgeRectCallout">
            <a:avLst>
              <a:gd name="adj1" fmla="val 35581"/>
              <a:gd name="adj2" fmla="val -9691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コンセプトと単語列の対応の確率</a:t>
            </a:r>
            <a:endParaRPr lang="en-US" altLang="ja-JP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3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58" y="352603"/>
            <a:ext cx="7886700" cy="841582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12.3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統計的な意味解析処理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6A363-8C0B-46FD-A8B2-A61640A5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278611"/>
            <a:ext cx="10753344" cy="48983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識別モデルによる解法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系列ラベリングによるコンセプトの抽出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例）</a:t>
            </a:r>
            <a:r>
              <a:rPr lang="en-US" altLang="ja-JP" sz="1600" dirty="0"/>
              <a:t>O           B-Loc B-Loc  I-Loc  O         B-Loc  I-Loc  O        O                O   B-Tic       B-Num  O</a:t>
            </a:r>
            <a:br>
              <a:rPr lang="en-US" altLang="ja-JP" sz="1600" dirty="0"/>
            </a:br>
            <a:r>
              <a:rPr lang="ja-JP" altLang="en-US" sz="1600" dirty="0"/>
              <a:t>             えっと 京都  京都   駅      から   東京   駅      まで  ください あ  自由席 ２枚　   です</a:t>
            </a:r>
            <a:r>
              <a:rPr lang="ja-JP" altLang="en-US" dirty="0"/>
              <a:t>　</a:t>
            </a: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単語列から、事後確率最大のラベル列を求める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58E414-50EC-4511-8E7B-C9222A765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46" y="3695890"/>
            <a:ext cx="3340272" cy="63901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B7CAE9E-7DE5-4C3A-9E77-D06B5AD4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943" y="4419332"/>
            <a:ext cx="6807550" cy="103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37" y="372442"/>
            <a:ext cx="7886700" cy="841582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12.3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統計的な意味解析処理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4E2AAF-3CDD-49F2-9E56-7FE972F1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92" y="979803"/>
            <a:ext cx="5276416" cy="57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9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21" y="332146"/>
            <a:ext cx="7886700" cy="841582"/>
          </a:xfrm>
        </p:spPr>
        <p:txBody>
          <a:bodyPr>
            <a:noAutofit/>
          </a:bodyPr>
          <a:lstStyle/>
          <a:p>
            <a:r>
              <a:rPr lang="en-US" altLang="ja-JP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12.4 </a:t>
            </a:r>
            <a:r>
              <a:rPr lang="ja-JP" altLang="en-US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スマートフォンでの音声サービス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6A363-8C0B-46FD-A8B2-A61640A5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06710"/>
            <a:ext cx="10841126" cy="48983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スマートフォンでの音声インタフェースの実現例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入力音声を端末側で特徴ベクトル系列に変換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特徴ベクトル系列をクラウド上の音声認識サーバに送信し、認識結果を得る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認識結果をクラウド上の意味解析サーバに送信し、意味表現を得る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アプリへのコマンドであれば、アプリを起動し、操作を実行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検索等、専門エンジンへの入力であれば、各エンジンの対話インタフェースを呼び出す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22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132</TotalTime>
  <Words>588</Words>
  <Application>Microsoft Office PowerPoint</Application>
  <PresentationFormat>ワイド画面</PresentationFormat>
  <Paragraphs>85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メイリオ</vt:lpstr>
      <vt:lpstr>游ゴシック</vt:lpstr>
      <vt:lpstr>Arial</vt:lpstr>
      <vt:lpstr>Calibri</vt:lpstr>
      <vt:lpstr>Calibri Light</vt:lpstr>
      <vt:lpstr>Courier New</vt:lpstr>
      <vt:lpstr>Office テーマ</vt:lpstr>
      <vt:lpstr>12. 意味・意図の解析</vt:lpstr>
      <vt:lpstr>12.1 意味表現とは</vt:lpstr>
      <vt:lpstr>12.1 意味表現とは</vt:lpstr>
      <vt:lpstr>12.2 規則による意味解析処理</vt:lpstr>
      <vt:lpstr>12.2 規則による意味解析処理</vt:lpstr>
      <vt:lpstr>12.3 統計的な意味解析処理</vt:lpstr>
      <vt:lpstr>12.3 統計的な意味解析処理</vt:lpstr>
      <vt:lpstr>12.3 統計的な意味解析処理</vt:lpstr>
      <vt:lpstr>12.4 スマートフォンでの音声サービス</vt:lpstr>
      <vt:lpstr>12.4 スマートフォンでの音声サービス</vt:lpstr>
      <vt:lpstr>ニューラルネットワークによる意味解析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 雅弘</cp:lastModifiedBy>
  <cp:revision>48</cp:revision>
  <dcterms:created xsi:type="dcterms:W3CDTF">2017-08-29T02:19:22Z</dcterms:created>
  <dcterms:modified xsi:type="dcterms:W3CDTF">2023-08-25T08:10:06Z</dcterms:modified>
</cp:coreProperties>
</file>