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7" r:id="rId2"/>
    <p:sldId id="269" r:id="rId3"/>
    <p:sldId id="272" r:id="rId4"/>
    <p:sldId id="270" r:id="rId5"/>
    <p:sldId id="271" r:id="rId6"/>
    <p:sldId id="273" r:id="rId7"/>
    <p:sldId id="274" r:id="rId8"/>
    <p:sldId id="275" r:id="rId9"/>
    <p:sldId id="276" r:id="rId10"/>
    <p:sldId id="27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684" autoAdjust="0"/>
  </p:normalViewPr>
  <p:slideViewPr>
    <p:cSldViewPr snapToGrid="0">
      <p:cViewPr varScale="1">
        <p:scale>
          <a:sx n="87" d="100"/>
          <a:sy n="87" d="100"/>
        </p:scale>
        <p:origin x="68" y="32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02052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9911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14363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9861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5027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5574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15522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0587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0841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38429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599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3470B-979D-4AC3-9CEF-E2615858CE2E}" type="datetimeFigureOut">
              <a:rPr kumimoji="1" lang="ja-JP" altLang="en-US" smtClean="0"/>
              <a:t>2023/8/25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24CA43-104C-43F5-BA3B-F814A2FA30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72500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masahiroaraki.github.io/GuideToASR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A1451B-504E-4EAC-B7E4-07A4B7A2A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657" y="347011"/>
            <a:ext cx="10515600" cy="829494"/>
          </a:xfrm>
        </p:spPr>
        <p:txBody>
          <a:bodyPr>
            <a:normAutofit/>
          </a:bodyPr>
          <a:lstStyle/>
          <a:p>
            <a:r>
              <a:rPr lang="en-US" altLang="ja-JP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13. </a:t>
            </a:r>
            <a:r>
              <a:rPr lang="ja-JP" altLang="en-US" sz="40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音声対話システムの実現に向けて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979BD5E-4176-A88C-DBED-0029D8B05292}"/>
              </a:ext>
            </a:extLst>
          </p:cNvPr>
          <p:cNvSpPr txBox="1"/>
          <p:nvPr/>
        </p:nvSpPr>
        <p:spPr>
          <a:xfrm>
            <a:off x="7453506" y="5211575"/>
            <a:ext cx="455905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/>
              <a:t>荒木雅弘</a:t>
            </a:r>
            <a:r>
              <a:rPr lang="en-US" altLang="ja-JP" dirty="0"/>
              <a:t> :『</a:t>
            </a:r>
            <a:r>
              <a:rPr lang="ja-JP" altLang="en-US" dirty="0"/>
              <a:t>イラストで学ぶ音声認識</a:t>
            </a:r>
            <a:r>
              <a:rPr lang="en-US" altLang="ja-JP" dirty="0"/>
              <a:t>』</a:t>
            </a:r>
          </a:p>
          <a:p>
            <a:pPr>
              <a:spcBef>
                <a:spcPts val="600"/>
              </a:spcBef>
            </a:pPr>
            <a:r>
              <a:rPr lang="ja-JP" altLang="en-US" dirty="0"/>
              <a:t>　（講談社</a:t>
            </a:r>
            <a:r>
              <a:rPr lang="en-US" altLang="ja-JP" dirty="0"/>
              <a:t>,</a:t>
            </a:r>
            <a:r>
              <a:rPr lang="ja-JP" altLang="en-US" dirty="0"/>
              <a:t> </a:t>
            </a:r>
            <a:r>
              <a:rPr lang="en-US" altLang="ja-JP" dirty="0"/>
              <a:t>2015</a:t>
            </a:r>
            <a:r>
              <a:rPr lang="ja-JP" altLang="en-US" dirty="0"/>
              <a:t>年）</a:t>
            </a:r>
            <a:endParaRPr lang="en-US" altLang="ja-JP" dirty="0"/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ja-JP" altLang="en-US" dirty="0">
                <a:hlinkClick r:id="rId2"/>
              </a:rPr>
              <a:t>サポートページ</a:t>
            </a:r>
            <a:endParaRPr 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7698FEA-6294-08A1-296D-5D1B60E2FC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6615" y="1053081"/>
            <a:ext cx="2725188" cy="3867171"/>
          </a:xfrm>
          <a:prstGeom prst="rect">
            <a:avLst/>
          </a:prstGeom>
        </p:spPr>
      </p:pic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1BBBF547-AFA4-E491-EC8F-36D566715F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657" y="4630522"/>
            <a:ext cx="6934427" cy="19385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13.1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音声対話システムの開発方法論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13.2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規則による対話管理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en-US" altLang="ja-JP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13.3 </a:t>
            </a: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対話管理への統計的アプローチ</a:t>
            </a:r>
            <a:endParaRPr kumimoji="1" lang="en-US" altLang="ja-JP" sz="24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0" indent="0">
              <a:buNone/>
            </a:pPr>
            <a:r>
              <a:rPr kumimoji="1" lang="ja-JP" altLang="en-US" sz="24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ニューラルネットワークによる対話管理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14D7925-86F3-397F-DB9D-E71991E93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253" y="1053081"/>
            <a:ext cx="5469023" cy="343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4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22FE5-49C1-4BDF-99EB-2FA102D6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96" y="342226"/>
            <a:ext cx="7886700" cy="764645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ニューラルネットワークによる対話管理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5D5D57-FF63-4809-BB79-4AB4B42C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14" y="1129772"/>
            <a:ext cx="9662222" cy="45730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RNN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ベース言語モデルからの応答生成 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[Wen+ 2015]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BC246526-D573-4B23-AE03-D7D0E2EB430D}"/>
              </a:ext>
            </a:extLst>
          </p:cNvPr>
          <p:cNvGrpSpPr/>
          <p:nvPr/>
        </p:nvGrpSpPr>
        <p:grpSpPr>
          <a:xfrm>
            <a:off x="2993554" y="2420888"/>
            <a:ext cx="5266732" cy="2448272"/>
            <a:chOff x="853440" y="3284984"/>
            <a:chExt cx="5266732" cy="2448272"/>
          </a:xfrm>
        </p:grpSpPr>
        <p:sp>
          <p:nvSpPr>
            <p:cNvPr id="91" name="円弧 90">
              <a:extLst>
                <a:ext uri="{FF2B5EF4-FFF2-40B4-BE49-F238E27FC236}">
                  <a16:creationId xmlns:a16="http://schemas.microsoft.com/office/drawing/2014/main" id="{BCECF0E7-1296-4CC0-8A14-AA7CC4207DE9}"/>
                </a:ext>
              </a:extLst>
            </p:cNvPr>
            <p:cNvSpPr/>
            <p:nvPr/>
          </p:nvSpPr>
          <p:spPr>
            <a:xfrm rot="16200000" flipH="1">
              <a:off x="3310590" y="3538282"/>
              <a:ext cx="1514707" cy="1008112"/>
            </a:xfrm>
            <a:prstGeom prst="arc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ja-JP" altLang="en-US" kern="0">
                <a:solidFill>
                  <a:prstClr val="black"/>
                </a:solidFill>
                <a:latin typeface="Segoe UI"/>
                <a:ea typeface="メイリオ"/>
              </a:endParaRPr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E19D56D3-67F6-4217-9777-D21DBB258850}"/>
                </a:ext>
              </a:extLst>
            </p:cNvPr>
            <p:cNvSpPr/>
            <p:nvPr/>
          </p:nvSpPr>
          <p:spPr>
            <a:xfrm>
              <a:off x="1403648" y="4437112"/>
              <a:ext cx="288032" cy="86409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ja-JP" altLang="en-US" kern="0">
                <a:solidFill>
                  <a:prstClr val="white"/>
                </a:solidFill>
                <a:latin typeface="Segoe UI"/>
                <a:ea typeface="メイリオ"/>
              </a:endParaRPr>
            </a:p>
          </p:txBody>
        </p:sp>
        <p:cxnSp>
          <p:nvCxnSpPr>
            <p:cNvPr id="93" name="直線矢印コネクタ 92">
              <a:extLst>
                <a:ext uri="{FF2B5EF4-FFF2-40B4-BE49-F238E27FC236}">
                  <a16:creationId xmlns:a16="http://schemas.microsoft.com/office/drawing/2014/main" id="{F4E3253B-FA91-4A1B-BDF3-271D440795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47664" y="5301208"/>
              <a:ext cx="0" cy="43204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94" name="直線矢印コネクタ 93">
              <a:extLst>
                <a:ext uri="{FF2B5EF4-FFF2-40B4-BE49-F238E27FC236}">
                  <a16:creationId xmlns:a16="http://schemas.microsoft.com/office/drawing/2014/main" id="{D1EAEA54-00B5-46D7-9EB4-812FF56F54A7}"/>
                </a:ext>
              </a:extLst>
            </p:cNvPr>
            <p:cNvCxnSpPr>
              <a:cxnSpLocks/>
            </p:cNvCxnSpPr>
            <p:nvPr/>
          </p:nvCxnSpPr>
          <p:spPr>
            <a:xfrm>
              <a:off x="1691680" y="4869160"/>
              <a:ext cx="612068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95" name="円弧 94">
              <a:extLst>
                <a:ext uri="{FF2B5EF4-FFF2-40B4-BE49-F238E27FC236}">
                  <a16:creationId xmlns:a16="http://schemas.microsoft.com/office/drawing/2014/main" id="{BE783C55-7B57-4E02-99C5-575135B12EA6}"/>
                </a:ext>
              </a:extLst>
            </p:cNvPr>
            <p:cNvSpPr/>
            <p:nvPr/>
          </p:nvSpPr>
          <p:spPr>
            <a:xfrm rot="16200000" flipH="1">
              <a:off x="646294" y="3650360"/>
              <a:ext cx="1514707" cy="1008112"/>
            </a:xfrm>
            <a:prstGeom prst="arc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ja-JP" altLang="en-US" kern="0">
                <a:solidFill>
                  <a:prstClr val="black"/>
                </a:solidFill>
                <a:latin typeface="Segoe UI"/>
                <a:ea typeface="メイリオ"/>
              </a:endParaRPr>
            </a:p>
          </p:txBody>
        </p:sp>
        <p:sp>
          <p:nvSpPr>
            <p:cNvPr id="96" name="フローチャート: 和接合 95">
              <a:extLst>
                <a:ext uri="{FF2B5EF4-FFF2-40B4-BE49-F238E27FC236}">
                  <a16:creationId xmlns:a16="http://schemas.microsoft.com/office/drawing/2014/main" id="{52A75E1C-E219-4252-8A56-A31F4B90B5D5}"/>
                </a:ext>
              </a:extLst>
            </p:cNvPr>
            <p:cNvSpPr/>
            <p:nvPr/>
          </p:nvSpPr>
          <p:spPr>
            <a:xfrm>
              <a:off x="853440" y="4486024"/>
              <a:ext cx="216000" cy="216000"/>
            </a:xfrm>
            <a:prstGeom prst="flowChartSummingJuncti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0" lang="ja-JP" altLang="en-US" kern="0">
                <a:solidFill>
                  <a:prstClr val="white"/>
                </a:solidFill>
                <a:latin typeface="Segoe UI"/>
                <a:ea typeface="メイリオ"/>
              </a:endParaRPr>
            </a:p>
          </p:txBody>
        </p:sp>
        <p:sp>
          <p:nvSpPr>
            <p:cNvPr id="97" name="正方形/長方形 96">
              <a:extLst>
                <a:ext uri="{FF2B5EF4-FFF2-40B4-BE49-F238E27FC236}">
                  <a16:creationId xmlns:a16="http://schemas.microsoft.com/office/drawing/2014/main" id="{E722E795-98E6-4E46-ACB2-81E6110F6D5A}"/>
                </a:ext>
              </a:extLst>
            </p:cNvPr>
            <p:cNvSpPr/>
            <p:nvPr/>
          </p:nvSpPr>
          <p:spPr>
            <a:xfrm>
              <a:off x="2303748" y="4437112"/>
              <a:ext cx="288032" cy="86409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ja-JP" altLang="en-US" kern="0">
                <a:solidFill>
                  <a:prstClr val="white"/>
                </a:solidFill>
                <a:latin typeface="Segoe UI"/>
                <a:ea typeface="メイリオ"/>
              </a:endParaRPr>
            </a:p>
          </p:txBody>
        </p:sp>
        <p:cxnSp>
          <p:nvCxnSpPr>
            <p:cNvPr id="98" name="直線矢印コネクタ 97">
              <a:extLst>
                <a:ext uri="{FF2B5EF4-FFF2-40B4-BE49-F238E27FC236}">
                  <a16:creationId xmlns:a16="http://schemas.microsoft.com/office/drawing/2014/main" id="{988F964D-215E-48E4-A1F3-10B1BEE058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47764" y="5301208"/>
              <a:ext cx="0" cy="43204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99" name="直線矢印コネクタ 98">
              <a:extLst>
                <a:ext uri="{FF2B5EF4-FFF2-40B4-BE49-F238E27FC236}">
                  <a16:creationId xmlns:a16="http://schemas.microsoft.com/office/drawing/2014/main" id="{0F170A03-78A5-429B-894C-1BF1AC4D018A}"/>
                </a:ext>
              </a:extLst>
            </p:cNvPr>
            <p:cNvCxnSpPr>
              <a:cxnSpLocks/>
            </p:cNvCxnSpPr>
            <p:nvPr/>
          </p:nvCxnSpPr>
          <p:spPr>
            <a:xfrm>
              <a:off x="2591780" y="4869160"/>
              <a:ext cx="612068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100" name="円弧 99">
              <a:extLst>
                <a:ext uri="{FF2B5EF4-FFF2-40B4-BE49-F238E27FC236}">
                  <a16:creationId xmlns:a16="http://schemas.microsoft.com/office/drawing/2014/main" id="{4ADC929D-C1B9-4976-AEA1-ED4D97C29F8D}"/>
                </a:ext>
              </a:extLst>
            </p:cNvPr>
            <p:cNvSpPr/>
            <p:nvPr/>
          </p:nvSpPr>
          <p:spPr>
            <a:xfrm rot="16200000" flipH="1">
              <a:off x="1582398" y="3538282"/>
              <a:ext cx="1514707" cy="1008112"/>
            </a:xfrm>
            <a:prstGeom prst="arc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ja-JP" altLang="en-US" kern="0">
                <a:solidFill>
                  <a:prstClr val="black"/>
                </a:solidFill>
                <a:latin typeface="Segoe UI"/>
                <a:ea typeface="メイリオ"/>
              </a:endParaRPr>
            </a:p>
          </p:txBody>
        </p:sp>
        <p:sp>
          <p:nvSpPr>
            <p:cNvPr id="101" name="フローチャート: 和接合 100">
              <a:extLst>
                <a:ext uri="{FF2B5EF4-FFF2-40B4-BE49-F238E27FC236}">
                  <a16:creationId xmlns:a16="http://schemas.microsoft.com/office/drawing/2014/main" id="{F9F3D929-94DC-4AAC-9522-B6B48BC42D88}"/>
                </a:ext>
              </a:extLst>
            </p:cNvPr>
            <p:cNvSpPr/>
            <p:nvPr/>
          </p:nvSpPr>
          <p:spPr>
            <a:xfrm>
              <a:off x="1835696" y="4486024"/>
              <a:ext cx="216000" cy="216000"/>
            </a:xfrm>
            <a:prstGeom prst="flowChartSummingJuncti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0" lang="ja-JP" altLang="en-US" kern="0">
                <a:solidFill>
                  <a:prstClr val="white"/>
                </a:solidFill>
                <a:latin typeface="Segoe UI"/>
                <a:ea typeface="メイリオ"/>
              </a:endParaRPr>
            </a:p>
          </p:txBody>
        </p:sp>
        <p:sp>
          <p:nvSpPr>
            <p:cNvPr id="102" name="正方形/長方形 101">
              <a:extLst>
                <a:ext uri="{FF2B5EF4-FFF2-40B4-BE49-F238E27FC236}">
                  <a16:creationId xmlns:a16="http://schemas.microsoft.com/office/drawing/2014/main" id="{791B0633-F1B0-44D8-8236-D05B7ACB63EC}"/>
                </a:ext>
              </a:extLst>
            </p:cNvPr>
            <p:cNvSpPr/>
            <p:nvPr/>
          </p:nvSpPr>
          <p:spPr>
            <a:xfrm>
              <a:off x="3167844" y="4437112"/>
              <a:ext cx="288032" cy="86409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ja-JP" altLang="en-US" kern="0">
                <a:solidFill>
                  <a:prstClr val="white"/>
                </a:solidFill>
                <a:latin typeface="Segoe UI"/>
                <a:ea typeface="メイリオ"/>
              </a:endParaRPr>
            </a:p>
          </p:txBody>
        </p:sp>
        <p:cxnSp>
          <p:nvCxnSpPr>
            <p:cNvPr id="103" name="直線矢印コネクタ 102">
              <a:extLst>
                <a:ext uri="{FF2B5EF4-FFF2-40B4-BE49-F238E27FC236}">
                  <a16:creationId xmlns:a16="http://schemas.microsoft.com/office/drawing/2014/main" id="{4B1EBC25-EEE7-477B-A7C6-93370969AC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1860" y="5301208"/>
              <a:ext cx="0" cy="43204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31420FE8-D7B3-497E-9BB9-6192DFF388D0}"/>
                </a:ext>
              </a:extLst>
            </p:cNvPr>
            <p:cNvCxnSpPr>
              <a:cxnSpLocks/>
            </p:cNvCxnSpPr>
            <p:nvPr/>
          </p:nvCxnSpPr>
          <p:spPr>
            <a:xfrm>
              <a:off x="3455876" y="4869160"/>
              <a:ext cx="612068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105" name="円弧 104">
              <a:extLst>
                <a:ext uri="{FF2B5EF4-FFF2-40B4-BE49-F238E27FC236}">
                  <a16:creationId xmlns:a16="http://schemas.microsoft.com/office/drawing/2014/main" id="{43290DD0-13E7-4B05-B777-C35D0D90A7CD}"/>
                </a:ext>
              </a:extLst>
            </p:cNvPr>
            <p:cNvSpPr/>
            <p:nvPr/>
          </p:nvSpPr>
          <p:spPr>
            <a:xfrm rot="16200000" flipH="1">
              <a:off x="2446495" y="3538282"/>
              <a:ext cx="1514707" cy="1008112"/>
            </a:xfrm>
            <a:prstGeom prst="arc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ja-JP" altLang="en-US" kern="0">
                <a:solidFill>
                  <a:prstClr val="black"/>
                </a:solidFill>
                <a:latin typeface="Segoe UI"/>
                <a:ea typeface="メイリオ"/>
              </a:endParaRPr>
            </a:p>
          </p:txBody>
        </p:sp>
        <p:sp>
          <p:nvSpPr>
            <p:cNvPr id="106" name="フローチャート: 和接合 105">
              <a:extLst>
                <a:ext uri="{FF2B5EF4-FFF2-40B4-BE49-F238E27FC236}">
                  <a16:creationId xmlns:a16="http://schemas.microsoft.com/office/drawing/2014/main" id="{964AB0E7-D69C-4972-904B-6B43B6F7E0E1}"/>
                </a:ext>
              </a:extLst>
            </p:cNvPr>
            <p:cNvSpPr/>
            <p:nvPr/>
          </p:nvSpPr>
          <p:spPr>
            <a:xfrm>
              <a:off x="2699792" y="4486024"/>
              <a:ext cx="216000" cy="216000"/>
            </a:xfrm>
            <a:prstGeom prst="flowChartSummingJuncti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defRPr/>
              </a:pPr>
              <a:endParaRPr kumimoji="0" lang="ja-JP" altLang="en-US" kern="0">
                <a:solidFill>
                  <a:prstClr val="white"/>
                </a:solidFill>
                <a:latin typeface="Segoe UI"/>
                <a:ea typeface="メイリオ"/>
              </a:endParaRPr>
            </a:p>
          </p:txBody>
        </p:sp>
        <p:sp>
          <p:nvSpPr>
            <p:cNvPr id="107" name="正方形/長方形 106">
              <a:extLst>
                <a:ext uri="{FF2B5EF4-FFF2-40B4-BE49-F238E27FC236}">
                  <a16:creationId xmlns:a16="http://schemas.microsoft.com/office/drawing/2014/main" id="{F470E2C6-6BE9-4B4B-B682-E2F84BDFB7A5}"/>
                </a:ext>
              </a:extLst>
            </p:cNvPr>
            <p:cNvSpPr/>
            <p:nvPr/>
          </p:nvSpPr>
          <p:spPr>
            <a:xfrm>
              <a:off x="4031940" y="4437112"/>
              <a:ext cx="288032" cy="86409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ja-JP" altLang="en-US" kern="0">
                <a:solidFill>
                  <a:prstClr val="white"/>
                </a:solidFill>
                <a:latin typeface="Segoe UI"/>
                <a:ea typeface="メイリオ"/>
              </a:endParaRPr>
            </a:p>
          </p:txBody>
        </p: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3E2A3022-87FD-4315-8611-329BFFE9566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75956" y="5301208"/>
              <a:ext cx="0" cy="43204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CEEF7D95-A4AF-4A56-B55D-DCFD9A00ADC4}"/>
                </a:ext>
              </a:extLst>
            </p:cNvPr>
            <p:cNvCxnSpPr>
              <a:cxnSpLocks/>
            </p:cNvCxnSpPr>
            <p:nvPr/>
          </p:nvCxnSpPr>
          <p:spPr>
            <a:xfrm>
              <a:off x="4319972" y="4869160"/>
              <a:ext cx="612068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110" name="フローチャート: 和接合 109">
              <a:extLst>
                <a:ext uri="{FF2B5EF4-FFF2-40B4-BE49-F238E27FC236}">
                  <a16:creationId xmlns:a16="http://schemas.microsoft.com/office/drawing/2014/main" id="{0C603A8B-9C8C-4FC6-8D0A-38FEF311EC60}"/>
                </a:ext>
              </a:extLst>
            </p:cNvPr>
            <p:cNvSpPr/>
            <p:nvPr/>
          </p:nvSpPr>
          <p:spPr>
            <a:xfrm>
              <a:off x="3563888" y="4486024"/>
              <a:ext cx="216000" cy="216000"/>
            </a:xfrm>
            <a:prstGeom prst="flowChartSummingJunction">
              <a:avLst/>
            </a:prstGeom>
            <a:solidFill>
              <a:sysClr val="window" lastClr="FFFFFF"/>
            </a:solidFill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ja-JP" altLang="en-US" kern="0">
                <a:solidFill>
                  <a:prstClr val="white"/>
                </a:solidFill>
                <a:latin typeface="Segoe UI"/>
                <a:ea typeface="メイリオ"/>
              </a:endParaRPr>
            </a:p>
          </p:txBody>
        </p:sp>
        <p:sp>
          <p:nvSpPr>
            <p:cNvPr id="111" name="正方形/長方形 110">
              <a:extLst>
                <a:ext uri="{FF2B5EF4-FFF2-40B4-BE49-F238E27FC236}">
                  <a16:creationId xmlns:a16="http://schemas.microsoft.com/office/drawing/2014/main" id="{7E61411F-3EF5-4A35-A46C-256A445777A8}"/>
                </a:ext>
              </a:extLst>
            </p:cNvPr>
            <p:cNvSpPr/>
            <p:nvPr/>
          </p:nvSpPr>
          <p:spPr>
            <a:xfrm>
              <a:off x="4896036" y="4437112"/>
              <a:ext cx="288032" cy="86409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ja-JP" altLang="en-US" kern="0">
                <a:solidFill>
                  <a:prstClr val="white"/>
                </a:solidFill>
                <a:latin typeface="Segoe UI"/>
                <a:ea typeface="メイリオ"/>
              </a:endParaRPr>
            </a:p>
          </p:txBody>
        </p:sp>
        <p:cxnSp>
          <p:nvCxnSpPr>
            <p:cNvPr id="112" name="直線矢印コネクタ 111">
              <a:extLst>
                <a:ext uri="{FF2B5EF4-FFF2-40B4-BE49-F238E27FC236}">
                  <a16:creationId xmlns:a16="http://schemas.microsoft.com/office/drawing/2014/main" id="{0AB54D9B-5E92-45DD-B6DE-6B76A62E5B1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0052" y="5301208"/>
              <a:ext cx="0" cy="43204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cxnSp>
          <p:nvCxnSpPr>
            <p:cNvPr id="113" name="直線矢印コネクタ 112">
              <a:extLst>
                <a:ext uri="{FF2B5EF4-FFF2-40B4-BE49-F238E27FC236}">
                  <a16:creationId xmlns:a16="http://schemas.microsoft.com/office/drawing/2014/main" id="{BEFFDA31-7F2F-48FB-BCA7-8232CD677D24}"/>
                </a:ext>
              </a:extLst>
            </p:cNvPr>
            <p:cNvCxnSpPr>
              <a:cxnSpLocks/>
            </p:cNvCxnSpPr>
            <p:nvPr/>
          </p:nvCxnSpPr>
          <p:spPr>
            <a:xfrm>
              <a:off x="5184068" y="4869160"/>
              <a:ext cx="612068" cy="0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  <p:sp>
          <p:nvSpPr>
            <p:cNvPr id="114" name="正方形/長方形 113">
              <a:extLst>
                <a:ext uri="{FF2B5EF4-FFF2-40B4-BE49-F238E27FC236}">
                  <a16:creationId xmlns:a16="http://schemas.microsoft.com/office/drawing/2014/main" id="{92671759-9996-4C5B-A117-75195EE7C3E3}"/>
                </a:ext>
              </a:extLst>
            </p:cNvPr>
            <p:cNvSpPr/>
            <p:nvPr/>
          </p:nvSpPr>
          <p:spPr>
            <a:xfrm>
              <a:off x="5832140" y="4437112"/>
              <a:ext cx="288032" cy="864096"/>
            </a:xfrm>
            <a:prstGeom prst="rect">
              <a:avLst/>
            </a:prstGeom>
            <a:noFill/>
            <a:ln w="25400" cap="flat" cmpd="sng" algn="ctr">
              <a:solidFill>
                <a:sysClr val="windowText" lastClr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kumimoji="0" lang="ja-JP" altLang="en-US" kern="0">
                <a:solidFill>
                  <a:prstClr val="white"/>
                </a:solidFill>
                <a:latin typeface="Segoe UI"/>
                <a:ea typeface="メイリオ"/>
              </a:endParaRPr>
            </a:p>
          </p:txBody>
        </p:sp>
        <p:cxnSp>
          <p:nvCxnSpPr>
            <p:cNvPr id="115" name="直線矢印コネクタ 114">
              <a:extLst>
                <a:ext uri="{FF2B5EF4-FFF2-40B4-BE49-F238E27FC236}">
                  <a16:creationId xmlns:a16="http://schemas.microsoft.com/office/drawing/2014/main" id="{8F80BAB9-9119-4549-B4A9-B460FC2BE1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76156" y="5301208"/>
              <a:ext cx="0" cy="432048"/>
            </a:xfrm>
            <a:prstGeom prst="straightConnector1">
              <a:avLst/>
            </a:prstGeom>
            <a:noFill/>
            <a:ln w="28575" cap="flat" cmpd="sng" algn="ctr">
              <a:solidFill>
                <a:sysClr val="windowText" lastClr="000000"/>
              </a:solidFill>
              <a:prstDash val="solid"/>
              <a:tailEnd type="triangle" w="lg" len="lg"/>
            </a:ln>
            <a:effectLst/>
          </p:spPr>
        </p:cxnSp>
      </p:grp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A160BE3B-CB53-4EC4-9AE8-621DEAE0B822}"/>
              </a:ext>
            </a:extLst>
          </p:cNvPr>
          <p:cNvSpPr txBox="1"/>
          <p:nvPr/>
        </p:nvSpPr>
        <p:spPr>
          <a:xfrm>
            <a:off x="2135561" y="1916832"/>
            <a:ext cx="5144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>
                <a:solidFill>
                  <a:prstClr val="black"/>
                </a:solidFill>
                <a:latin typeface="Segoe UI"/>
                <a:ea typeface="メイリオ"/>
              </a:rPr>
              <a:t>入力：</a:t>
            </a:r>
            <a:r>
              <a:rPr lang="en-US" altLang="ja-JP" dirty="0">
                <a:solidFill>
                  <a:prstClr val="black"/>
                </a:solidFill>
                <a:latin typeface="Segoe UI"/>
                <a:ea typeface="メイリオ"/>
              </a:rPr>
              <a:t>inform(name=</a:t>
            </a:r>
            <a:r>
              <a:rPr lang="en-US" altLang="ja-JP" dirty="0" err="1">
                <a:solidFill>
                  <a:prstClr val="black"/>
                </a:solidFill>
                <a:latin typeface="Segoe UI"/>
                <a:ea typeface="メイリオ"/>
              </a:rPr>
              <a:t>Seven_Days</a:t>
            </a:r>
            <a:r>
              <a:rPr lang="en-US" altLang="ja-JP" dirty="0">
                <a:solidFill>
                  <a:prstClr val="black"/>
                </a:solidFill>
                <a:latin typeface="Segoe UI"/>
                <a:ea typeface="メイリオ"/>
              </a:rPr>
              <a:t>, food=Chinese)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D7EF7885-F041-4266-AC32-09CB1274A844}"/>
              </a:ext>
            </a:extLst>
          </p:cNvPr>
          <p:cNvSpPr txBox="1"/>
          <p:nvPr/>
        </p:nvSpPr>
        <p:spPr>
          <a:xfrm>
            <a:off x="2207569" y="2636912"/>
            <a:ext cx="337624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000">
                <a:solidFill>
                  <a:prstClr val="black"/>
                </a:solidFill>
                <a:latin typeface="Segoe UI"/>
                <a:ea typeface="メイリオ"/>
              </a:rPr>
              <a:t>[0, 0, 1, 0, ...,0, 1, 0, ..., 0, 1, 0]</a:t>
            </a:r>
          </a:p>
        </p:txBody>
      </p:sp>
      <p:sp>
        <p:nvSpPr>
          <p:cNvPr id="118" name="矢印: 下 117">
            <a:extLst>
              <a:ext uri="{FF2B5EF4-FFF2-40B4-BE49-F238E27FC236}">
                <a16:creationId xmlns:a16="http://schemas.microsoft.com/office/drawing/2014/main" id="{4E652F6A-28E2-47BB-B687-8FC0A7179343}"/>
              </a:ext>
            </a:extLst>
          </p:cNvPr>
          <p:cNvSpPr/>
          <p:nvPr/>
        </p:nvSpPr>
        <p:spPr>
          <a:xfrm>
            <a:off x="3575720" y="2348880"/>
            <a:ext cx="504056" cy="288032"/>
          </a:xfrm>
          <a:prstGeom prst="down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ja-JP" altLang="en-US" kern="0">
              <a:solidFill>
                <a:prstClr val="white"/>
              </a:solidFill>
              <a:latin typeface="Segoe UI"/>
              <a:ea typeface="メイリオ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B5959A15-F807-4C2D-A3A2-01C5546BAF1E}"/>
              </a:ext>
            </a:extLst>
          </p:cNvPr>
          <p:cNvSpPr txBox="1"/>
          <p:nvPr/>
        </p:nvSpPr>
        <p:spPr>
          <a:xfrm>
            <a:off x="4091824" y="2276872"/>
            <a:ext cx="3026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>
                <a:solidFill>
                  <a:prstClr val="black"/>
                </a:solidFill>
                <a:latin typeface="Segoe UI"/>
                <a:ea typeface="メイリオ"/>
              </a:rPr>
              <a:t>dialog act 1-hot </a:t>
            </a:r>
            <a:r>
              <a:rPr lang="ja-JP" altLang="en-US">
                <a:solidFill>
                  <a:prstClr val="black"/>
                </a:solidFill>
                <a:latin typeface="Segoe UI"/>
                <a:ea typeface="メイリオ"/>
              </a:rPr>
              <a:t>表現に変換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1BB6757B-3130-4E0B-843C-3CBE2B0C3120}"/>
              </a:ext>
            </a:extLst>
          </p:cNvPr>
          <p:cNvSpPr txBox="1"/>
          <p:nvPr/>
        </p:nvSpPr>
        <p:spPr>
          <a:xfrm>
            <a:off x="3324636" y="4958534"/>
            <a:ext cx="51148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>
                <a:solidFill>
                  <a:prstClr val="black"/>
                </a:solidFill>
                <a:latin typeface="Segoe UI"/>
                <a:ea typeface="メイリオ"/>
              </a:rPr>
              <a:t>&lt;/s&gt; SLOT_NAME  serves  SLOT_FOOD     .           &lt;/s&gt;</a:t>
            </a:r>
          </a:p>
          <a:p>
            <a:r>
              <a:rPr lang="en-US" altLang="ja-JP" sz="1600">
                <a:solidFill>
                  <a:prstClr val="black"/>
                </a:solidFill>
                <a:latin typeface="Segoe UI"/>
                <a:ea typeface="メイリオ"/>
              </a:rPr>
              <a:t>&lt;/s&gt; Seven_Days </a:t>
            </a:r>
            <a:r>
              <a:rPr lang="ja-JP" altLang="en-US" sz="1600">
                <a:solidFill>
                  <a:prstClr val="black"/>
                </a:solidFill>
                <a:latin typeface="Segoe UI"/>
                <a:ea typeface="メイリオ"/>
              </a:rPr>
              <a:t>  </a:t>
            </a:r>
            <a:r>
              <a:rPr lang="en-US" altLang="ja-JP" sz="1600">
                <a:solidFill>
                  <a:prstClr val="black"/>
                </a:solidFill>
                <a:latin typeface="Segoe UI"/>
                <a:ea typeface="メイリオ"/>
              </a:rPr>
              <a:t>serves  Chinese food    .           &lt;/s&gt;</a:t>
            </a:r>
          </a:p>
        </p:txBody>
      </p:sp>
      <p:sp>
        <p:nvSpPr>
          <p:cNvPr id="121" name="フローチャート: 和接合 120">
            <a:extLst>
              <a:ext uri="{FF2B5EF4-FFF2-40B4-BE49-F238E27FC236}">
                <a16:creationId xmlns:a16="http://schemas.microsoft.com/office/drawing/2014/main" id="{72E07027-B85D-44F6-84AD-8A301678565B}"/>
              </a:ext>
            </a:extLst>
          </p:cNvPr>
          <p:cNvSpPr/>
          <p:nvPr/>
        </p:nvSpPr>
        <p:spPr>
          <a:xfrm>
            <a:off x="6312025" y="2900034"/>
            <a:ext cx="203657" cy="208996"/>
          </a:xfrm>
          <a:prstGeom prst="flowChartSummingJunction">
            <a:avLst/>
          </a:prstGeom>
          <a:solidFill>
            <a:sysClr val="window" lastClr="FFFFFF"/>
          </a:solidFill>
          <a:ln w="25400" cap="flat" cmpd="sng" algn="ctr">
            <a:solidFill>
              <a:sysClr val="windowText" lastClr="000000"/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ja-JP" altLang="en-US" kern="0">
              <a:solidFill>
                <a:prstClr val="white"/>
              </a:solidFill>
              <a:latin typeface="Segoe UI"/>
              <a:ea typeface="メイリオ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82A01E7F-7868-4DC9-A504-B4CB4723C0DE}"/>
              </a:ext>
            </a:extLst>
          </p:cNvPr>
          <p:cNvSpPr txBox="1"/>
          <p:nvPr/>
        </p:nvSpPr>
        <p:spPr>
          <a:xfrm>
            <a:off x="6461720" y="2852937"/>
            <a:ext cx="39549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400">
                <a:solidFill>
                  <a:prstClr val="black"/>
                </a:solidFill>
                <a:latin typeface="Segoe UI"/>
                <a:ea typeface="メイリオ"/>
              </a:rPr>
              <a:t>：どの特徴値を入力とするかを選択するゲート</a:t>
            </a:r>
          </a:p>
        </p:txBody>
      </p:sp>
      <p:sp>
        <p:nvSpPr>
          <p:cNvPr id="123" name="矢印: 右カーブ 122">
            <a:extLst>
              <a:ext uri="{FF2B5EF4-FFF2-40B4-BE49-F238E27FC236}">
                <a16:creationId xmlns:a16="http://schemas.microsoft.com/office/drawing/2014/main" id="{324A5324-EF4A-45D7-B8E0-71C9A6A6C05A}"/>
              </a:ext>
            </a:extLst>
          </p:cNvPr>
          <p:cNvSpPr/>
          <p:nvPr/>
        </p:nvSpPr>
        <p:spPr>
          <a:xfrm flipV="1">
            <a:off x="2993554" y="5046907"/>
            <a:ext cx="281930" cy="408026"/>
          </a:xfrm>
          <a:prstGeom prst="curvedRightArrow">
            <a:avLst/>
          </a:prstGeom>
          <a:solidFill>
            <a:srgbClr val="4F81BD"/>
          </a:solidFill>
          <a:ln w="25400" cap="flat" cmpd="sng" algn="ctr">
            <a:solidFill>
              <a:srgbClr val="4F81BD">
                <a:shade val="50000"/>
              </a:srgbClr>
            </a:solidFill>
            <a:prstDash val="solid"/>
          </a:ln>
          <a:effectLst/>
        </p:spPr>
        <p:txBody>
          <a:bodyPr rtlCol="0" anchor="ctr"/>
          <a:lstStyle/>
          <a:p>
            <a:pPr algn="ctr">
              <a:defRPr/>
            </a:pPr>
            <a:endParaRPr kumimoji="0" lang="ja-JP" altLang="en-US" kern="0">
              <a:solidFill>
                <a:prstClr val="black"/>
              </a:solidFill>
              <a:latin typeface="Segoe UI"/>
              <a:ea typeface="メイリオ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8E3FE899-32E9-4D92-A8F6-E6C68D61563D}"/>
              </a:ext>
            </a:extLst>
          </p:cNvPr>
          <p:cNvSpPr txBox="1"/>
          <p:nvPr/>
        </p:nvSpPr>
        <p:spPr>
          <a:xfrm>
            <a:off x="1759907" y="5453654"/>
            <a:ext cx="18261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>
                <a:solidFill>
                  <a:prstClr val="black"/>
                </a:solidFill>
                <a:latin typeface="Segoe UI"/>
                <a:ea typeface="メイリオ"/>
              </a:rPr>
              <a:t>スロット名へ変換</a:t>
            </a:r>
          </a:p>
        </p:txBody>
      </p:sp>
    </p:spTree>
    <p:extLst>
      <p:ext uri="{BB962C8B-B14F-4D97-AF65-F5344CB8AC3E}">
        <p14:creationId xmlns:p14="http://schemas.microsoft.com/office/powerpoint/2010/main" val="3278922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DB756-C247-4A68-A007-7A286A06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96" y="291973"/>
            <a:ext cx="10515600" cy="893089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13.1 </a:t>
            </a:r>
            <a:r>
              <a:rPr lang="ja-JP" altLang="en-US" sz="36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音声対話システムの開発方法論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5A9ADC3B-848B-4535-81A3-7E31DBB1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224" y="1251251"/>
            <a:ext cx="7748089" cy="4873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969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CDB756-C247-4A68-A007-7A286A06E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950" y="350495"/>
            <a:ext cx="10515600" cy="841883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13.1 </a:t>
            </a:r>
            <a:r>
              <a:rPr lang="ja-JP" altLang="en-US" sz="36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音声対話システムの開発方法論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9D1B7E-DB25-41B1-A19E-26F03E05B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3312"/>
            <a:ext cx="10515600" cy="4823651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発話理解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ユーザの発話音声を入力し、音声認識後、発話理解結果（発話タイプ＋「スロット名＝値」の系列）を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n-best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で出力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対話管理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発話理解結果を入力とし、システムの意図を生成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応答生成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システムの意図を発話に変換</a:t>
            </a:r>
          </a:p>
        </p:txBody>
      </p:sp>
    </p:spTree>
    <p:extLst>
      <p:ext uri="{BB962C8B-B14F-4D97-AF65-F5344CB8AC3E}">
        <p14:creationId xmlns:p14="http://schemas.microsoft.com/office/powerpoint/2010/main" val="41789092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A1B185-494C-4924-B957-E54A9CA9E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937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13.2 </a:t>
            </a:r>
            <a:r>
              <a:rPr lang="ja-JP" altLang="en-US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規則による対話管理</a:t>
            </a:r>
            <a:endParaRPr kumimoji="1" lang="ja-JP" altLang="en-US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98B638-33DA-4F1B-A2B6-B0566FEC4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595" y="1394085"/>
            <a:ext cx="9831629" cy="449057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対話管理オートマトンの定義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状態：対話の進展状況を表し、各状態でシステム応答を定義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入力：ユーザ発話またはアプリケーション実行結果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F97F1DE-68C8-494C-B410-D19B17731D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2013" y="3133993"/>
            <a:ext cx="4942067" cy="352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9430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22FE5-49C1-4BDF-99EB-2FA102D6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7525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13.3 </a:t>
            </a:r>
            <a:r>
              <a:rPr lang="ja-JP" altLang="en-US" sz="36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対話管理への統計的アプローチ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5D5D57-FF63-4809-BB79-4AB4B42C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2957" y="1253331"/>
            <a:ext cx="10400843" cy="435133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統計的アプローチのモチベーション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音声の誤認識に基づく不確実性の扱い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人手による状態遷移記述の難しさへの対処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信念ネットワークによる対話モデル </a:t>
            </a:r>
            <a:r>
              <a:rPr lang="en-US" altLang="ja-JP" sz="1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[Meng+, 2003]</a:t>
            </a:r>
            <a:endParaRPr lang="en-US" altLang="ja-JP" sz="3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入力の不確実性への対処として、タスク中のスロット値の確からしさを確率変数として捉える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確率変数の集合から、システムの行為へのマッピングをコーパスから学習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89417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22FE5-49C1-4BDF-99EB-2FA102D6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34568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13.3 </a:t>
            </a:r>
            <a:r>
              <a:rPr lang="ja-JP" altLang="en-US" sz="36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対話管理への統計的アプローチ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5D5D57-FF63-4809-BB79-4AB4B42C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6109" y="1199694"/>
            <a:ext cx="10136886" cy="4662956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MDP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による対話管理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対話をマルコフ決定過程として定式化</a:t>
            </a:r>
            <a:endParaRPr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時刻</a:t>
            </a:r>
            <a:r>
              <a:rPr lang="ja-JP" altLang="en-US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t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におけるシステムの状態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i="1" dirty="0" err="1">
                <a:latin typeface="Century Schoolbook" panose="02040604050505020304" pitchFamily="18" charset="0"/>
                <a:ea typeface="メイリオ" panose="020B0604030504040204" pitchFamily="50" charset="-128"/>
              </a:rPr>
              <a:t>s</a:t>
            </a:r>
            <a:r>
              <a:rPr lang="en-US" altLang="ja-JP" i="1" baseline="-25000" dirty="0" err="1">
                <a:latin typeface="Century Schoolbook" panose="02040604050505020304" pitchFamily="18" charset="0"/>
                <a:ea typeface="メイリオ" panose="020B0604030504040204" pitchFamily="50" charset="-128"/>
              </a:rPr>
              <a:t>t</a:t>
            </a:r>
            <a:r>
              <a:rPr lang="ja-JP" altLang="en-US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 ∈ 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S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時刻</a:t>
            </a:r>
            <a:r>
              <a:rPr lang="ja-JP" altLang="en-US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t </a:t>
            </a: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におけるシステムの行為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a</a:t>
            </a:r>
            <a:r>
              <a:rPr lang="en-US" altLang="ja-JP" i="1" baseline="-25000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t</a:t>
            </a:r>
            <a:r>
              <a:rPr lang="ja-JP" altLang="en-US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 ∈ 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A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報酬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 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r</a:t>
            </a:r>
            <a:r>
              <a:rPr lang="en-US" altLang="ja-JP" i="1" baseline="-25000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t</a:t>
            </a:r>
            <a:r>
              <a:rPr lang="ja-JP" altLang="en-US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 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= 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r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i="1" dirty="0" err="1">
                <a:latin typeface="Century Schoolbook" panose="02040604050505020304" pitchFamily="18" charset="0"/>
                <a:ea typeface="メイリオ" panose="020B0604030504040204" pitchFamily="50" charset="-128"/>
              </a:rPr>
              <a:t>s</a:t>
            </a:r>
            <a:r>
              <a:rPr lang="en-US" altLang="ja-JP" i="1" baseline="-25000" dirty="0" err="1">
                <a:latin typeface="Century Schoolbook" panose="02040604050505020304" pitchFamily="18" charset="0"/>
                <a:ea typeface="メイリオ" panose="020B0604030504040204" pitchFamily="50" charset="-128"/>
              </a:rPr>
              <a:t>t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, 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a</a:t>
            </a:r>
            <a:r>
              <a:rPr lang="en-US" altLang="ja-JP" i="1" baseline="-25000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t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)</a:t>
            </a:r>
            <a:r>
              <a:rPr lang="ja-JP" altLang="en-US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 ∈ 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R</a:t>
            </a: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状態遷移確率</a:t>
            </a:r>
            <a:r>
              <a:rPr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:  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p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(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s</a:t>
            </a:r>
            <a:r>
              <a:rPr lang="en-US" altLang="ja-JP" i="1" baseline="-25000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t+1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 | </a:t>
            </a:r>
            <a:r>
              <a:rPr lang="en-US" altLang="ja-JP" i="1" dirty="0" err="1">
                <a:latin typeface="Century Schoolbook" panose="02040604050505020304" pitchFamily="18" charset="0"/>
                <a:ea typeface="メイリオ" panose="020B0604030504040204" pitchFamily="50" charset="-128"/>
              </a:rPr>
              <a:t>s</a:t>
            </a:r>
            <a:r>
              <a:rPr lang="en-US" altLang="ja-JP" i="1" baseline="-25000" dirty="0" err="1">
                <a:latin typeface="Century Schoolbook" panose="02040604050505020304" pitchFamily="18" charset="0"/>
                <a:ea typeface="メイリオ" panose="020B0604030504040204" pitchFamily="50" charset="-128"/>
              </a:rPr>
              <a:t>t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, </a:t>
            </a:r>
            <a:r>
              <a:rPr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a</a:t>
            </a:r>
            <a:r>
              <a:rPr lang="en-US" altLang="ja-JP" i="1" baseline="-25000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t</a:t>
            </a:r>
            <a:r>
              <a:rPr lang="en-US" altLang="ja-JP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)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強化学習によって最適政策（期待報酬を最大とする状態から行為へのマッピング）の学習をおこなう</a:t>
            </a:r>
            <a:endParaRPr lang="en-US" altLang="ja-JP" dirty="0">
              <a:latin typeface="Century Schoolbook" panose="02040604050505020304" pitchFamily="18" charset="0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74222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22FE5-49C1-4BDF-99EB-2FA102D6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0405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13.3 </a:t>
            </a:r>
            <a:r>
              <a:rPr lang="ja-JP" altLang="en-US" sz="36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対話管理への統計的アプローチ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B5848A9-8D6C-48AB-BD56-12E4968C26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2296" y="1346567"/>
            <a:ext cx="3732701" cy="532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2367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22FE5-49C1-4BDF-99EB-2FA102D6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46785"/>
          </a:xfrm>
        </p:spPr>
        <p:txBody>
          <a:bodyPr>
            <a:normAutofit/>
          </a:bodyPr>
          <a:lstStyle/>
          <a:p>
            <a:r>
              <a:rPr lang="en-US" altLang="ja-JP" sz="36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13.3 </a:t>
            </a:r>
            <a:r>
              <a:rPr lang="ja-JP" altLang="en-US" sz="36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対話管理への統計的アプローチ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5D5D57-FF63-4809-BB79-4AB4B42C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3152" y="1194298"/>
            <a:ext cx="10392917" cy="457301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POMDP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による対話管理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現在の状態を、取り得るすべての状態の確率分布（信念）として表現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2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信念の表現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914400" lvl="2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信念と行為のマッピングを強化学習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通常は確率分布の離散化など近似手法の導入が必要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CD7C5B71-2A5E-451F-B81A-C249C3DD9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0832" y="2345680"/>
            <a:ext cx="1925168" cy="354930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BF0542E-1ED2-423E-ADAA-B8360051557A}"/>
              </a:ext>
            </a:extLst>
          </p:cNvPr>
          <p:cNvSpPr txBox="1"/>
          <p:nvPr/>
        </p:nvSpPr>
        <p:spPr>
          <a:xfrm>
            <a:off x="6478612" y="2331278"/>
            <a:ext cx="20361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i="1" dirty="0" err="1">
                <a:latin typeface="Century Schoolbook" panose="02040604050505020304" pitchFamily="18" charset="0"/>
              </a:rPr>
              <a:t>o</a:t>
            </a:r>
            <a:r>
              <a:rPr lang="en-US" altLang="ja-JP" i="1" baseline="-25000" dirty="0" err="1">
                <a:latin typeface="Century Schoolbook" panose="02040604050505020304" pitchFamily="18" charset="0"/>
              </a:rPr>
              <a:t>t</a:t>
            </a:r>
            <a:r>
              <a:rPr lang="en-US" altLang="ja-JP" dirty="0"/>
              <a:t> : </a:t>
            </a:r>
            <a:r>
              <a:rPr lang="ja-JP" altLang="en-US" dirty="0"/>
              <a:t>時刻</a:t>
            </a:r>
            <a:r>
              <a:rPr lang="en-US" altLang="ja-JP" i="1" dirty="0">
                <a:latin typeface="Century Schoolbook" panose="02040604050505020304" pitchFamily="18" charset="0"/>
              </a:rPr>
              <a:t>t</a:t>
            </a:r>
            <a:r>
              <a:rPr lang="ja-JP" altLang="en-US" dirty="0"/>
              <a:t>での観測</a:t>
            </a:r>
          </a:p>
        </p:txBody>
      </p:sp>
    </p:spTree>
    <p:extLst>
      <p:ext uri="{BB962C8B-B14F-4D97-AF65-F5344CB8AC3E}">
        <p14:creationId xmlns:p14="http://schemas.microsoft.com/office/powerpoint/2010/main" val="40878636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A22FE5-49C1-4BDF-99EB-2FA102D66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801" y="390568"/>
            <a:ext cx="7886700" cy="764645"/>
          </a:xfrm>
        </p:spPr>
        <p:txBody>
          <a:bodyPr>
            <a:normAutofit/>
          </a:bodyPr>
          <a:lstStyle/>
          <a:p>
            <a:r>
              <a:rPr lang="ja-JP" altLang="en-US" sz="32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ニューラルネットワークによる対話管理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C5D5D57-FF63-4809-BB79-4AB4B42CCC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987" y="1129772"/>
            <a:ext cx="9180841" cy="4573015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RNN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による信念の推定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対話の開始時点から時刻 </a:t>
            </a:r>
            <a:r>
              <a:rPr kumimoji="1" lang="en-US" altLang="ja-JP" i="1" dirty="0">
                <a:latin typeface="Century Schoolbook" panose="02040604050505020304" pitchFamily="18" charset="0"/>
                <a:ea typeface="メイリオ" panose="020B0604030504040204" pitchFamily="50" charset="-128"/>
              </a:rPr>
              <a:t>t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までの観測に基づいた信念の表現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marL="457200" lvl="1" indent="0">
              <a:lnSpc>
                <a:spcPct val="100000"/>
              </a:lnSpc>
              <a:buNone/>
            </a:pP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lvl="1">
              <a:lnSpc>
                <a:spcPct val="100000"/>
              </a:lnSpc>
            </a:pP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リカレントネットワーク </a:t>
            </a:r>
            <a:r>
              <a:rPr kumimoji="1" lang="en-US" altLang="ja-JP" dirty="0">
                <a:latin typeface="メイリオ" panose="020B0604030504040204" pitchFamily="50" charset="-128"/>
                <a:ea typeface="メイリオ" panose="020B0604030504040204" pitchFamily="50" charset="-128"/>
              </a:rPr>
              <a:t>(RNN) </a:t>
            </a:r>
            <a:r>
              <a:rPr kumimoji="1" lang="ja-JP" altLang="en-US" dirty="0">
                <a:latin typeface="メイリオ" panose="020B0604030504040204" pitchFamily="50" charset="-128"/>
                <a:ea typeface="メイリオ" panose="020B0604030504040204" pitchFamily="50" charset="-128"/>
              </a:rPr>
              <a:t>で表現可能</a:t>
            </a:r>
            <a:endParaRPr kumimoji="1" lang="en-US" altLang="ja-JP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FB8FC63-96C7-4A24-A34C-DF1894B91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85684" y="2074678"/>
            <a:ext cx="2147168" cy="354930"/>
          </a:xfrm>
          <a:prstGeom prst="rect">
            <a:avLst/>
          </a:prstGeom>
        </p:spPr>
      </p:pic>
      <p:sp>
        <p:nvSpPr>
          <p:cNvPr id="7" name="楕円 6">
            <a:extLst>
              <a:ext uri="{FF2B5EF4-FFF2-40B4-BE49-F238E27FC236}">
                <a16:creationId xmlns:a16="http://schemas.microsoft.com/office/drawing/2014/main" id="{513344B5-87D3-4093-B90D-7660656F504C}"/>
              </a:ext>
            </a:extLst>
          </p:cNvPr>
          <p:cNvSpPr/>
          <p:nvPr/>
        </p:nvSpPr>
        <p:spPr>
          <a:xfrm>
            <a:off x="4624000" y="3534290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B710A486-B031-4687-AA76-4C4C74C90590}"/>
              </a:ext>
            </a:extLst>
          </p:cNvPr>
          <p:cNvSpPr/>
          <p:nvPr/>
        </p:nvSpPr>
        <p:spPr>
          <a:xfrm>
            <a:off x="5373083" y="3531710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852DDCE0-89FC-4902-A186-C28607DBD1C0}"/>
              </a:ext>
            </a:extLst>
          </p:cNvPr>
          <p:cNvSpPr/>
          <p:nvPr/>
        </p:nvSpPr>
        <p:spPr>
          <a:xfrm>
            <a:off x="6135364" y="3555060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E91E3584-7E01-4F1C-8DD3-C29C9CE8DC2B}"/>
              </a:ext>
            </a:extLst>
          </p:cNvPr>
          <p:cNvSpPr/>
          <p:nvPr/>
        </p:nvSpPr>
        <p:spPr>
          <a:xfrm>
            <a:off x="6884447" y="3552480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D9A9C141-67F9-4003-9C95-5741D693A496}"/>
              </a:ext>
            </a:extLst>
          </p:cNvPr>
          <p:cNvSpPr/>
          <p:nvPr/>
        </p:nvSpPr>
        <p:spPr>
          <a:xfrm>
            <a:off x="7643938" y="3552480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B22EA76D-D7D7-4E55-85B6-8BA669362482}"/>
              </a:ext>
            </a:extLst>
          </p:cNvPr>
          <p:cNvSpPr/>
          <p:nvPr/>
        </p:nvSpPr>
        <p:spPr>
          <a:xfrm>
            <a:off x="8393021" y="3549900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FA112685-3211-4B49-9ACD-172937C94E26}"/>
              </a:ext>
            </a:extLst>
          </p:cNvPr>
          <p:cNvSpPr txBox="1"/>
          <p:nvPr/>
        </p:nvSpPr>
        <p:spPr>
          <a:xfrm>
            <a:off x="2039721" y="3349073"/>
            <a:ext cx="22621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入力：ベクトル表現</a:t>
            </a:r>
            <a:endParaRPr lang="en-US" altLang="ja-JP"/>
          </a:p>
          <a:p>
            <a:r>
              <a:rPr lang="ja-JP" altLang="en-US"/>
              <a:t>されたユーザ発話</a:t>
            </a:r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2199623E-9275-49F8-A6AB-857FDE4F142D}"/>
              </a:ext>
            </a:extLst>
          </p:cNvPr>
          <p:cNvSpPr/>
          <p:nvPr/>
        </p:nvSpPr>
        <p:spPr>
          <a:xfrm>
            <a:off x="5219433" y="4574955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5" name="楕円 14">
            <a:extLst>
              <a:ext uri="{FF2B5EF4-FFF2-40B4-BE49-F238E27FC236}">
                <a16:creationId xmlns:a16="http://schemas.microsoft.com/office/drawing/2014/main" id="{4F7D58F9-48CE-4163-B528-3A6A4F0D59E0}"/>
              </a:ext>
            </a:extLst>
          </p:cNvPr>
          <p:cNvSpPr/>
          <p:nvPr/>
        </p:nvSpPr>
        <p:spPr>
          <a:xfrm>
            <a:off x="5968516" y="4572375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6" name="楕円 15">
            <a:extLst>
              <a:ext uri="{FF2B5EF4-FFF2-40B4-BE49-F238E27FC236}">
                <a16:creationId xmlns:a16="http://schemas.microsoft.com/office/drawing/2014/main" id="{1363348C-6856-408B-95EB-437644824482}"/>
              </a:ext>
            </a:extLst>
          </p:cNvPr>
          <p:cNvSpPr/>
          <p:nvPr/>
        </p:nvSpPr>
        <p:spPr>
          <a:xfrm>
            <a:off x="6728007" y="4572375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546AFA12-6E88-4876-A7B4-97E4396DBF11}"/>
              </a:ext>
            </a:extLst>
          </p:cNvPr>
          <p:cNvSpPr/>
          <p:nvPr/>
        </p:nvSpPr>
        <p:spPr>
          <a:xfrm>
            <a:off x="7477090" y="4569795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" name="楕円 17">
            <a:extLst>
              <a:ext uri="{FF2B5EF4-FFF2-40B4-BE49-F238E27FC236}">
                <a16:creationId xmlns:a16="http://schemas.microsoft.com/office/drawing/2014/main" id="{0CFEA01E-14C3-4140-8ECB-FA0D646B25D6}"/>
              </a:ext>
            </a:extLst>
          </p:cNvPr>
          <p:cNvSpPr/>
          <p:nvPr/>
        </p:nvSpPr>
        <p:spPr>
          <a:xfrm>
            <a:off x="4843557" y="5460534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" name="楕円 18">
            <a:extLst>
              <a:ext uri="{FF2B5EF4-FFF2-40B4-BE49-F238E27FC236}">
                <a16:creationId xmlns:a16="http://schemas.microsoft.com/office/drawing/2014/main" id="{70071F20-BCC9-44B7-A7FD-10F57EBAF87E}"/>
              </a:ext>
            </a:extLst>
          </p:cNvPr>
          <p:cNvSpPr/>
          <p:nvPr/>
        </p:nvSpPr>
        <p:spPr>
          <a:xfrm>
            <a:off x="5605838" y="5483884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5F7541BE-A4BA-452C-A656-A5242BCA9A65}"/>
              </a:ext>
            </a:extLst>
          </p:cNvPr>
          <p:cNvSpPr/>
          <p:nvPr/>
        </p:nvSpPr>
        <p:spPr>
          <a:xfrm>
            <a:off x="6354921" y="5481304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楕円 20">
            <a:extLst>
              <a:ext uri="{FF2B5EF4-FFF2-40B4-BE49-F238E27FC236}">
                <a16:creationId xmlns:a16="http://schemas.microsoft.com/office/drawing/2014/main" id="{909790C9-D5E7-4BB4-93ED-835EE3D49281}"/>
              </a:ext>
            </a:extLst>
          </p:cNvPr>
          <p:cNvSpPr/>
          <p:nvPr/>
        </p:nvSpPr>
        <p:spPr>
          <a:xfrm>
            <a:off x="7114412" y="5481304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楕円 21">
            <a:extLst>
              <a:ext uri="{FF2B5EF4-FFF2-40B4-BE49-F238E27FC236}">
                <a16:creationId xmlns:a16="http://schemas.microsoft.com/office/drawing/2014/main" id="{D0C69C8A-7CF6-497A-8378-8AEEBF4798DA}"/>
              </a:ext>
            </a:extLst>
          </p:cNvPr>
          <p:cNvSpPr/>
          <p:nvPr/>
        </p:nvSpPr>
        <p:spPr>
          <a:xfrm>
            <a:off x="7863495" y="5478724"/>
            <a:ext cx="307299" cy="2773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01BAFBF2-80C8-4945-A632-28FDC97428AD}"/>
              </a:ext>
            </a:extLst>
          </p:cNvPr>
          <p:cNvSpPr/>
          <p:nvPr/>
        </p:nvSpPr>
        <p:spPr>
          <a:xfrm>
            <a:off x="4843557" y="4379710"/>
            <a:ext cx="3327237" cy="6431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4D2B7EC-8BA6-4BD6-A85C-180756E8A07F}"/>
              </a:ext>
            </a:extLst>
          </p:cNvPr>
          <p:cNvCxnSpPr>
            <a:stCxn id="7" idx="4"/>
            <a:endCxn id="14" idx="1"/>
          </p:cNvCxnSpPr>
          <p:nvPr/>
        </p:nvCxnSpPr>
        <p:spPr>
          <a:xfrm>
            <a:off x="4777649" y="3811609"/>
            <a:ext cx="486786" cy="80395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421EB044-8736-47CD-8D48-3B6FF710BD20}"/>
              </a:ext>
            </a:extLst>
          </p:cNvPr>
          <p:cNvCxnSpPr>
            <a:cxnSpLocks/>
            <a:stCxn id="7" idx="4"/>
            <a:endCxn id="15" idx="1"/>
          </p:cNvCxnSpPr>
          <p:nvPr/>
        </p:nvCxnSpPr>
        <p:spPr>
          <a:xfrm>
            <a:off x="4777650" y="3811609"/>
            <a:ext cx="1235869" cy="80137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3CAC3FB2-3E15-4968-B30C-293E1A4E91B2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4750799" y="3796901"/>
            <a:ext cx="2022210" cy="816087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6F32DB2F-6873-4B4A-A61A-B318F090C24C}"/>
              </a:ext>
            </a:extLst>
          </p:cNvPr>
          <p:cNvCxnSpPr>
            <a:cxnSpLocks/>
            <a:stCxn id="7" idx="4"/>
            <a:endCxn id="17" idx="1"/>
          </p:cNvCxnSpPr>
          <p:nvPr/>
        </p:nvCxnSpPr>
        <p:spPr>
          <a:xfrm>
            <a:off x="4777650" y="3811609"/>
            <a:ext cx="2744443" cy="79879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A59E9C7-6A62-48CF-AEE9-3F36D95F9CBB}"/>
              </a:ext>
            </a:extLst>
          </p:cNvPr>
          <p:cNvCxnSpPr>
            <a:cxnSpLocks/>
            <a:stCxn id="12" idx="4"/>
            <a:endCxn id="17" idx="7"/>
          </p:cNvCxnSpPr>
          <p:nvPr/>
        </p:nvCxnSpPr>
        <p:spPr>
          <a:xfrm flipH="1">
            <a:off x="7739386" y="3827219"/>
            <a:ext cx="807285" cy="78318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0C7128E-BD9C-4E3D-874B-D3C4FFFC6971}"/>
              </a:ext>
            </a:extLst>
          </p:cNvPr>
          <p:cNvCxnSpPr>
            <a:cxnSpLocks/>
            <a:stCxn id="12" idx="3"/>
            <a:endCxn id="16" idx="6"/>
          </p:cNvCxnSpPr>
          <p:nvPr/>
        </p:nvCxnSpPr>
        <p:spPr>
          <a:xfrm flipH="1">
            <a:off x="7035305" y="3786606"/>
            <a:ext cx="1402718" cy="92442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825AE446-8417-4E14-B4B3-BCA0F3A7E0C5}"/>
              </a:ext>
            </a:extLst>
          </p:cNvPr>
          <p:cNvCxnSpPr>
            <a:cxnSpLocks/>
            <a:stCxn id="12" idx="3"/>
            <a:endCxn id="14" idx="7"/>
          </p:cNvCxnSpPr>
          <p:nvPr/>
        </p:nvCxnSpPr>
        <p:spPr>
          <a:xfrm flipH="1">
            <a:off x="5481729" y="3786607"/>
            <a:ext cx="2956295" cy="82896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F1FCB9CE-F4A8-4E93-B2AA-E4DA26CBFD55}"/>
              </a:ext>
            </a:extLst>
          </p:cNvPr>
          <p:cNvCxnSpPr>
            <a:cxnSpLocks/>
          </p:cNvCxnSpPr>
          <p:nvPr/>
        </p:nvCxnSpPr>
        <p:spPr>
          <a:xfrm flipH="1">
            <a:off x="6230811" y="3786607"/>
            <a:ext cx="2207212" cy="82638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030C498D-AAD6-45A9-B834-3674E12B8BD6}"/>
              </a:ext>
            </a:extLst>
          </p:cNvPr>
          <p:cNvCxnSpPr>
            <a:cxnSpLocks/>
            <a:stCxn id="14" idx="3"/>
            <a:endCxn id="18" idx="0"/>
          </p:cNvCxnSpPr>
          <p:nvPr/>
        </p:nvCxnSpPr>
        <p:spPr>
          <a:xfrm flipH="1">
            <a:off x="4997207" y="4811662"/>
            <a:ext cx="267229" cy="64887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726AD8C7-0159-4AFC-8098-C0C32BCEED5D}"/>
              </a:ext>
            </a:extLst>
          </p:cNvPr>
          <p:cNvCxnSpPr>
            <a:cxnSpLocks/>
            <a:stCxn id="14" idx="4"/>
            <a:endCxn id="19" idx="1"/>
          </p:cNvCxnSpPr>
          <p:nvPr/>
        </p:nvCxnSpPr>
        <p:spPr>
          <a:xfrm>
            <a:off x="5373082" y="4852274"/>
            <a:ext cx="277758" cy="67222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D3F00001-EEF6-44DF-BFA1-519F70988338}"/>
              </a:ext>
            </a:extLst>
          </p:cNvPr>
          <p:cNvCxnSpPr>
            <a:cxnSpLocks/>
            <a:stCxn id="14" idx="5"/>
            <a:endCxn id="20" idx="1"/>
          </p:cNvCxnSpPr>
          <p:nvPr/>
        </p:nvCxnSpPr>
        <p:spPr>
          <a:xfrm>
            <a:off x="5481729" y="4811662"/>
            <a:ext cx="918195" cy="71025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4BD2D4F5-B741-4535-BB9C-9593045F52FF}"/>
              </a:ext>
            </a:extLst>
          </p:cNvPr>
          <p:cNvCxnSpPr>
            <a:cxnSpLocks/>
            <a:stCxn id="14" idx="5"/>
            <a:endCxn id="21" idx="1"/>
          </p:cNvCxnSpPr>
          <p:nvPr/>
        </p:nvCxnSpPr>
        <p:spPr>
          <a:xfrm>
            <a:off x="5481728" y="4811662"/>
            <a:ext cx="1677686" cy="71025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6B47AE2F-2ADA-4877-89A8-B35E09BCA16F}"/>
              </a:ext>
            </a:extLst>
          </p:cNvPr>
          <p:cNvCxnSpPr>
            <a:cxnSpLocks/>
            <a:stCxn id="14" idx="5"/>
            <a:endCxn id="22" idx="1"/>
          </p:cNvCxnSpPr>
          <p:nvPr/>
        </p:nvCxnSpPr>
        <p:spPr>
          <a:xfrm>
            <a:off x="5481729" y="4811662"/>
            <a:ext cx="2426769" cy="707675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483346A-5F1E-48FB-A1EF-5F9B373C7BF3}"/>
              </a:ext>
            </a:extLst>
          </p:cNvPr>
          <p:cNvCxnSpPr>
            <a:cxnSpLocks/>
            <a:stCxn id="17" idx="2"/>
            <a:endCxn id="18" idx="7"/>
          </p:cNvCxnSpPr>
          <p:nvPr/>
        </p:nvCxnSpPr>
        <p:spPr>
          <a:xfrm flipH="1">
            <a:off x="5105853" y="4708454"/>
            <a:ext cx="2371237" cy="79269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B00BF438-EF32-4114-A032-7364DA3D0883}"/>
              </a:ext>
            </a:extLst>
          </p:cNvPr>
          <p:cNvCxnSpPr>
            <a:cxnSpLocks/>
            <a:stCxn id="17" idx="2"/>
            <a:endCxn id="19" idx="7"/>
          </p:cNvCxnSpPr>
          <p:nvPr/>
        </p:nvCxnSpPr>
        <p:spPr>
          <a:xfrm flipH="1">
            <a:off x="5868133" y="4708454"/>
            <a:ext cx="1608956" cy="816042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BCEE1EF7-B3F5-493F-AFB5-A62FF4600DD1}"/>
              </a:ext>
            </a:extLst>
          </p:cNvPr>
          <p:cNvCxnSpPr>
            <a:cxnSpLocks/>
            <a:stCxn id="17" idx="3"/>
            <a:endCxn id="20" idx="0"/>
          </p:cNvCxnSpPr>
          <p:nvPr/>
        </p:nvCxnSpPr>
        <p:spPr>
          <a:xfrm flipH="1">
            <a:off x="6508570" y="4806502"/>
            <a:ext cx="1013522" cy="674803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D2DFDD2-099C-4D09-9199-E94D7013A58C}"/>
              </a:ext>
            </a:extLst>
          </p:cNvPr>
          <p:cNvCxnSpPr>
            <a:cxnSpLocks/>
            <a:endCxn id="21" idx="0"/>
          </p:cNvCxnSpPr>
          <p:nvPr/>
        </p:nvCxnSpPr>
        <p:spPr>
          <a:xfrm flipH="1">
            <a:off x="7268061" y="4860854"/>
            <a:ext cx="361428" cy="62045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1FD436DE-4A13-4041-83C6-BC7AC0B1EB4F}"/>
              </a:ext>
            </a:extLst>
          </p:cNvPr>
          <p:cNvCxnSpPr>
            <a:cxnSpLocks/>
            <a:endCxn id="22" idx="0"/>
          </p:cNvCxnSpPr>
          <p:nvPr/>
        </p:nvCxnSpPr>
        <p:spPr>
          <a:xfrm>
            <a:off x="7629490" y="4860854"/>
            <a:ext cx="387655" cy="617870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CA99E248-0C70-411C-B06B-3A38F2DFCA9C}"/>
              </a:ext>
            </a:extLst>
          </p:cNvPr>
          <p:cNvSpPr txBox="1"/>
          <p:nvPr/>
        </p:nvSpPr>
        <p:spPr>
          <a:xfrm>
            <a:off x="2325469" y="5361271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/>
              <a:t>出力：信念</a:t>
            </a:r>
          </a:p>
        </p:txBody>
      </p:sp>
      <p:sp>
        <p:nvSpPr>
          <p:cNvPr id="76" name="矢印: 左カーブ 75">
            <a:extLst>
              <a:ext uri="{FF2B5EF4-FFF2-40B4-BE49-F238E27FC236}">
                <a16:creationId xmlns:a16="http://schemas.microsoft.com/office/drawing/2014/main" id="{D83DA7CF-FCAC-4CDF-8154-30A09E4D1109}"/>
              </a:ext>
            </a:extLst>
          </p:cNvPr>
          <p:cNvSpPr/>
          <p:nvPr/>
        </p:nvSpPr>
        <p:spPr>
          <a:xfrm>
            <a:off x="8163362" y="4414247"/>
            <a:ext cx="441784" cy="574107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039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90</TotalTime>
  <Words>538</Words>
  <Application>Microsoft Office PowerPoint</Application>
  <PresentationFormat>ワイド画面</PresentationFormat>
  <Paragraphs>61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7" baseType="lpstr">
      <vt:lpstr>メイリオ</vt:lpstr>
      <vt:lpstr>Arial</vt:lpstr>
      <vt:lpstr>Calibri</vt:lpstr>
      <vt:lpstr>Calibri Light</vt:lpstr>
      <vt:lpstr>Century Schoolbook</vt:lpstr>
      <vt:lpstr>Segoe UI</vt:lpstr>
      <vt:lpstr>Office テーマ</vt:lpstr>
      <vt:lpstr>13. 音声対話システムの実現に向けて</vt:lpstr>
      <vt:lpstr>13.1 音声対話システムの開発方法論</vt:lpstr>
      <vt:lpstr>13.1 音声対話システムの開発方法論</vt:lpstr>
      <vt:lpstr>13.2 規則による対話管理</vt:lpstr>
      <vt:lpstr>13.3 対話管理への統計的アプローチ</vt:lpstr>
      <vt:lpstr>13.3 対話管理への統計的アプローチ</vt:lpstr>
      <vt:lpstr>13.3 対話管理への統計的アプローチ</vt:lpstr>
      <vt:lpstr>13.3 対話管理への統計的アプローチ</vt:lpstr>
      <vt:lpstr>ニューラルネットワークによる対話管理</vt:lpstr>
      <vt:lpstr>ニューラルネットワークによる対話管理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イラストで学ぶ 音声認識</dc:title>
  <dc:creator>荒木雅弘</dc:creator>
  <cp:lastModifiedBy>荒木 雅弘</cp:lastModifiedBy>
  <cp:revision>43</cp:revision>
  <dcterms:created xsi:type="dcterms:W3CDTF">2017-08-29T02:19:22Z</dcterms:created>
  <dcterms:modified xsi:type="dcterms:W3CDTF">2023-08-25T08:13:50Z</dcterms:modified>
</cp:coreProperties>
</file>