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8" r:id="rId4"/>
    <p:sldId id="265" r:id="rId5"/>
    <p:sldId id="270" r:id="rId6"/>
    <p:sldId id="271" r:id="rId7"/>
    <p:sldId id="266" r:id="rId8"/>
    <p:sldId id="272" r:id="rId9"/>
    <p:sldId id="274" r:id="rId10"/>
    <p:sldId id="269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84" autoAdjust="0"/>
  </p:normalViewPr>
  <p:slideViewPr>
    <p:cSldViewPr snapToGrid="0">
      <p:cViewPr varScale="1">
        <p:scale>
          <a:sx n="82" d="100"/>
          <a:sy n="82" d="100"/>
        </p:scale>
        <p:origin x="6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F5702-5D73-444E-8951-B738CBD0E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2151FC2-914A-40A1-AFA3-889561BB0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71356-BBC6-4101-A899-68ED5722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645758-572A-4888-B100-B96321DE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AF273E-F96B-4748-B86E-108E6C4C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187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26C56-05B2-4045-A427-F214C257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F53802B-347E-4462-8C96-469EB0800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84DDE4-33A8-4813-93FC-E4AD3B1CE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502423-BA24-4C5A-B6C2-E8442A00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81BD3-6ED3-44FD-8E72-04E946C6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4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7A9D40-9D15-450D-82F8-D65538401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AC8398-BD6E-46E7-9AD6-7AFEC6690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DBFB86-749B-427D-A94D-7E724F8A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D97FC8-D55E-481F-831E-8B0923FA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79B48-AC5C-4428-AC16-9C5205B7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05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8DFCA2-5DB0-4083-8B4C-8DE6F01C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BDDB16-CBD2-4229-9A15-50C8AE44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DBD40E-5A76-4B4A-929F-470B9C12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CE8CE3-F56A-499A-9503-84B87021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22B388-1193-4540-9148-7A8F8D10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5293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E6B0ED-6C85-42C7-A913-4B82433E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6121B5-1DE4-4D5A-91F2-C7E49C42F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4E865C-62F8-48F9-B5FF-DA5BC3EF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A77F4-B8A8-433C-946F-4ABCE177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6B1CEE-CC91-4610-81F7-D40D5BF9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016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9C5A6-3160-47E1-9F76-C0517AE7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CFB188-D041-4220-AC8D-BC555D2B9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0DA848-D05A-4CC8-88F9-8978C8AEF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0C054F-E256-4364-8C3B-BC6BBFAF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4279D4-EDFB-458F-8F75-2B792679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0EFC22-26C8-43E2-9D75-36E84925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735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5067ED-0838-4E65-BD26-8B88ADE5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E39B44-D81E-4092-8FCA-BD64DB70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64C5E1-E238-4DB8-831C-92C909C7B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0A464FE-14E8-4CD3-A5FB-3E837627C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529878-3AA1-495B-AF8C-2446DFB6B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5144D1-CDBF-4195-AECA-AD06E108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CC6E82-D470-49A1-B2E2-2F0CE2B1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C52876-658A-42FB-9DD7-77BCB77F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93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F38F5-536E-47BE-9249-EE31E17A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CB3045-FB54-46B7-B046-4F9A3B84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CED15D-9C74-469C-8E3C-B91843A7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F8A85A-1042-46F4-93FA-E8F4AB4A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83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B3A632-2E6D-47AA-9D41-B542EB61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DE58E0-D604-44D9-AB0A-579CF23A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3B1122-36C1-4EF6-B192-4791749A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93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EB93E2-742C-40DA-A8F0-09D81B36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474D4D-1C0D-458D-9FF6-A1A57723B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9A0723-E6D5-4A19-818C-2CC237DCE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8AFEC2-77A9-4086-B939-E2C58F4B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CE669C-F3A1-498F-87BB-AFC7E57A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5A9716-FF4B-4EE9-93B4-F37325C1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37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BE48DE-0EBA-4D97-9DBF-1EC753EB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B35F2B9-EF3E-4AC9-8F35-B559A54EB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480445-5168-40B5-ABFE-461FF3C35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ECF7E-BD91-4A78-BA11-C7AA653C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7EC663-4A4A-43E3-884F-DFCBF1673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9F6F37-892C-4014-A0C6-77EF3492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30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B27D74D-F45C-4C91-B82A-E0A4952D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B8D245-CCE6-404F-82D7-72BA357D8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95F89-3A91-48EB-9192-772ADF1B5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70B-979D-4AC3-9CEF-E2615858CE2E}" type="datetimeFigureOut">
              <a:rPr kumimoji="1" lang="ja-JP" altLang="en-US" smtClean="0"/>
              <a:t>2017/9/9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7E0B0A-84E7-454B-8F60-7C126E1ED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A3534F-9767-433C-9943-7509C1C58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696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84715C-9165-483A-9401-1D235DC3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統計的パターン認識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CFC393-CB3A-4852-85F8-B85094451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3.1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パターン認識とは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3.2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統計的パターン認識の考え方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3.3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生成モデルの学習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3.4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識別モデルの学習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3.5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統計的音声認識の概要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1153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E537A-B9B4-44ED-AABE-0784A77F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3.5 </a:t>
            </a:r>
            <a:r>
              <a:rPr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統計的音声認識の概要</a:t>
            </a:r>
            <a:endParaRPr kumimoji="1" lang="ja-JP" altLang="en-US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62D24A6-A2EC-468F-A16F-5606188D3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91" y="1878041"/>
            <a:ext cx="7972559" cy="419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47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446F1-70C7-414F-86F9-2DE85F1B9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3.1 </a:t>
            </a:r>
            <a:r>
              <a:rPr kumimoji="1"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パターン認識とは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6FDC9B-6962-4C50-A67B-F7EC0088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4066"/>
            <a:ext cx="7886700" cy="475289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パターン認識の定義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人間が五感によって知覚することができる信号を、予め持っている概念の一つに対応させる技術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DD9FBA-B4D4-463E-A8A9-92F5F79F6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04" y="2847077"/>
            <a:ext cx="6520347" cy="378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8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446F1-70C7-414F-86F9-2DE85F1B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1504"/>
          </a:xfrm>
        </p:spPr>
        <p:txBody>
          <a:bodyPr>
            <a:normAutofit/>
          </a:bodyPr>
          <a:lstStyle/>
          <a:p>
            <a:r>
              <a:rPr kumimoji="1"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3.1 </a:t>
            </a:r>
            <a:r>
              <a:rPr kumimoji="1"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パターン認識とは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6FDC9B-6962-4C50-A67B-F7EC0088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26630"/>
            <a:ext cx="7886700" cy="504419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パターン認識の難しさの分類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１入力１出力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最も基本的な設定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１つのベクトルを引数とするクラス毎の識別関数を設定し、最大値を出力するものを求める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複数入力</a:t>
            </a:r>
            <a:r>
              <a:rPr kumimoji="1"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出力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入力が不定長の場合は、識別関数の構造に工夫が必要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入力複数出力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出力毎に識別器を作成すればよい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複数入力複数出力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探索処理が必要になり、最も複雑</a:t>
            </a: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DF7AADF-23DE-42F5-A0E4-48B9039FA769}"/>
              </a:ext>
            </a:extLst>
          </p:cNvPr>
          <p:cNvSpPr/>
          <p:nvPr/>
        </p:nvSpPr>
        <p:spPr>
          <a:xfrm>
            <a:off x="6175949" y="5741233"/>
            <a:ext cx="1528996" cy="3747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音声認識</a:t>
            </a:r>
          </a:p>
        </p:txBody>
      </p:sp>
    </p:spTree>
    <p:extLst>
      <p:ext uri="{BB962C8B-B14F-4D97-AF65-F5344CB8AC3E}">
        <p14:creationId xmlns:p14="http://schemas.microsoft.com/office/powerpoint/2010/main" val="3843812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F84AA-3A74-4B39-863C-3048B25B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3.2 </a:t>
            </a:r>
            <a:r>
              <a:rPr kumimoji="1" lang="ja-JP" altLang="en-US" sz="40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統計的パターン認識の考え方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6C398-9304-49ED-97A3-927B94818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04" y="1450870"/>
            <a:ext cx="7886700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１入力１出力のパターン認識</a:t>
            </a:r>
            <a:endParaRPr lang="ja-JP" altLang="en-US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入力：特徴ベクトル（</a:t>
            </a:r>
            <a:r>
              <a:rPr lang="en-US" altLang="ja-JP" i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d</a:t>
            </a: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次元空間上の点）</a:t>
            </a:r>
            <a:endParaRPr lang="en-US" altLang="ja-JP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出力：クラス </a:t>
            </a:r>
            <a:r>
              <a:rPr lang="en-US" altLang="ja-JP" i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ω</a:t>
            </a:r>
            <a:r>
              <a:rPr lang="en-US" altLang="ja-JP" i="1" baseline="-2500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1</a:t>
            </a:r>
            <a:r>
              <a:rPr lang="en-US" altLang="ja-JP" i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,...,ω</a:t>
            </a:r>
            <a:r>
              <a:rPr lang="en-US" altLang="ja-JP" i="1" baseline="-2500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c</a:t>
            </a: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のいずれか</a:t>
            </a:r>
            <a:endParaRPr lang="en-US" altLang="ja-JP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86B8F69-BD21-401E-82FC-2A425722E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480" y="3001286"/>
            <a:ext cx="5497040" cy="354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F84AA-3A74-4B39-863C-3048B25B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3.2 </a:t>
            </a:r>
            <a:r>
              <a:rPr kumimoji="1" lang="ja-JP" altLang="en-US" sz="40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統計的パターン認識の考え方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A6C398-9304-49ED-97A3-927B94818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40812"/>
            <a:ext cx="8155587" cy="4807522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統計的パターン認識</a:t>
            </a:r>
            <a:endParaRPr lang="en-US" altLang="ja-JP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>
                <a:latin typeface="Century Schoolbook" panose="02040604050505020304" pitchFamily="18" charset="0"/>
                <a:ea typeface="メイリオ" panose="020B0604030504040204" pitchFamily="50" charset="-128"/>
              </a:rPr>
              <a:t>事後確率 </a:t>
            </a:r>
            <a:r>
              <a:rPr kumimoji="1" lang="en-US" altLang="ja-JP" i="1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kumimoji="1"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i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ω</a:t>
            </a:r>
            <a:r>
              <a:rPr lang="en-US" altLang="ja-JP" i="1" baseline="-2500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i </a:t>
            </a:r>
            <a:r>
              <a:rPr kumimoji="1"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|</a:t>
            </a:r>
            <a:r>
              <a:rPr kumimoji="1" lang="en-US" altLang="ja-JP" b="1" i="1">
                <a:latin typeface="Century Schoolbook" panose="02040604050505020304" pitchFamily="18" charset="0"/>
                <a:ea typeface="メイリオ" panose="020B0604030504040204" pitchFamily="50" charset="-128"/>
              </a:rPr>
              <a:t>x</a:t>
            </a:r>
            <a:r>
              <a:rPr kumimoji="1" lang="en-US" altLang="ja-JP">
                <a:latin typeface="Century Schoolbook" panose="02040604050505020304" pitchFamily="18" charset="0"/>
                <a:ea typeface="メイリオ" panose="020B0604030504040204" pitchFamily="50" charset="-128"/>
              </a:rPr>
              <a:t>)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が最大となるクラス    </a:t>
            </a:r>
            <a:r>
              <a:rPr lang="en-US" altLang="ja-JP" i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を求める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生成モデル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事後確率の式をベイズの定理で求めやすい確率に変形する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識別モデル</a:t>
            </a:r>
            <a:endParaRPr kumimoji="1" lang="en-US" altLang="ja-JP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>
                <a:latin typeface="メイリオ" panose="020B0604030504040204" pitchFamily="50" charset="-128"/>
                <a:ea typeface="メイリオ" panose="020B0604030504040204" pitchFamily="50" charset="-128"/>
              </a:rPr>
              <a:t>事後確率の値を関数の形を仮定して求める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2C065E4-569F-44F6-A051-E852D4B6E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763" y="2066852"/>
            <a:ext cx="234013" cy="250915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D4E17A3-3FDD-411D-A48B-3ABBF9176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766" y="3500204"/>
            <a:ext cx="2994286" cy="176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4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F84AA-3A74-4B39-863C-3048B25B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3.2 </a:t>
            </a:r>
            <a:r>
              <a:rPr kumimoji="1" lang="ja-JP" altLang="en-US" sz="400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統計的パターン認識の考え方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0D2A682-CA30-42FF-AA56-EC0D0C63A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34" y="1307217"/>
            <a:ext cx="6601202" cy="531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6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9F92D-D926-4BE4-AE98-40DE60EDF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3.3 </a:t>
            </a:r>
            <a:r>
              <a:rPr kumimoji="1"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生成モデルの学習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DBCBBB-4115-4D88-B01E-9F936ECBF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最尤推定法</a:t>
            </a:r>
            <a:endParaRPr lang="en-US" altLang="ja-JP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学習データ </a:t>
            </a:r>
            <a:r>
              <a:rPr lang="en-US" altLang="ja-JP" i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D</a:t>
            </a:r>
            <a:r>
              <a:rPr lang="en-US" altLang="ja-JP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に対する尤度 </a:t>
            </a:r>
            <a:r>
              <a:rPr lang="en-US" altLang="ja-JP" i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lang="en-US" altLang="ja-JP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i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D</a:t>
            </a:r>
            <a:r>
              <a:rPr lang="en-US" altLang="ja-JP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; </a:t>
            </a:r>
            <a:r>
              <a:rPr lang="en-US" altLang="ja-JP" i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θ</a:t>
            </a:r>
            <a:r>
              <a:rPr lang="en-US" altLang="ja-JP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  <a:r>
              <a:rPr lang="ja-JP" altLang="en-US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が最大になるようにモデルのパラメータ </a:t>
            </a:r>
            <a:r>
              <a:rPr lang="en-US" altLang="ja-JP" i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θ </a:t>
            </a: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を定める</a:t>
            </a:r>
            <a:endParaRPr lang="en-US" altLang="ja-JP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事前確率の推定</a:t>
            </a:r>
            <a:endParaRPr lang="en-US" altLang="ja-JP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学習データ中のクラス </a:t>
            </a:r>
            <a:r>
              <a:rPr lang="en-US" altLang="ja-JP" i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ω</a:t>
            </a:r>
            <a:r>
              <a:rPr lang="en-US" altLang="ja-JP" i="1" baseline="-2500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i</a:t>
            </a: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のデータの個数 </a:t>
            </a:r>
            <a:r>
              <a:rPr lang="en-US" altLang="ja-JP" i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n</a:t>
            </a:r>
            <a:r>
              <a:rPr lang="en-US" altLang="ja-JP" i="1" baseline="-2500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i</a:t>
            </a: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を、全データ数</a:t>
            </a:r>
            <a:r>
              <a:rPr lang="en-US" altLang="ja-JP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en-US" altLang="ja-JP" i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n </a:t>
            </a: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で割ったものが最尤推定値</a:t>
            </a:r>
            <a:endParaRPr lang="en-US" altLang="ja-JP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9C41EBD-2009-4F9E-AC4E-2848481DE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80" y="4943297"/>
            <a:ext cx="1736703" cy="643996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9093741-ABD2-4B8C-87B2-1E7BBEBE1FEA}"/>
              </a:ext>
            </a:extLst>
          </p:cNvPr>
          <p:cNvSpPr/>
          <p:nvPr/>
        </p:nvSpPr>
        <p:spPr>
          <a:xfrm>
            <a:off x="5883639" y="1514007"/>
            <a:ext cx="2539690" cy="719527"/>
          </a:xfrm>
          <a:prstGeom prst="wedgeRectCallout">
            <a:avLst>
              <a:gd name="adj1" fmla="val -44938"/>
              <a:gd name="adj2" fmla="val 8080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>
                <a:solidFill>
                  <a:schemeClr val="tx1"/>
                </a:solidFill>
              </a:rPr>
              <a:t>パラメータ</a:t>
            </a:r>
            <a:r>
              <a:rPr kumimoji="1" lang="en-US" altLang="ja-JP" sz="1600" i="1">
                <a:solidFill>
                  <a:schemeClr val="tx1"/>
                </a:solidFill>
                <a:latin typeface="Century Schoolbook" panose="02040604050505020304" pitchFamily="18" charset="0"/>
              </a:rPr>
              <a:t>θ</a:t>
            </a:r>
            <a:r>
              <a:rPr kumimoji="1" lang="ja-JP" altLang="en-US" sz="1600">
                <a:solidFill>
                  <a:schemeClr val="tx1"/>
                </a:solidFill>
              </a:rPr>
              <a:t>のモデルがデータ</a:t>
            </a:r>
            <a:r>
              <a:rPr kumimoji="1" lang="en-US" altLang="ja-JP" sz="1600" i="1">
                <a:solidFill>
                  <a:schemeClr val="tx1"/>
                </a:solidFill>
                <a:latin typeface="Century Schoolbook" panose="02040604050505020304" pitchFamily="18" charset="0"/>
              </a:rPr>
              <a:t>D</a:t>
            </a:r>
            <a:r>
              <a:rPr kumimoji="1" lang="ja-JP" altLang="en-US" sz="1600">
                <a:solidFill>
                  <a:schemeClr val="tx1"/>
                </a:solidFill>
              </a:rPr>
              <a:t>を生成する確率</a:t>
            </a:r>
            <a:endParaRPr kumimoji="1" lang="en-US" altLang="ja-JP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0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9F92D-D926-4BE4-AE98-40DE60ED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7651"/>
            <a:ext cx="7886700" cy="828601"/>
          </a:xfrm>
        </p:spPr>
        <p:txBody>
          <a:bodyPr>
            <a:normAutofit/>
          </a:bodyPr>
          <a:lstStyle/>
          <a:p>
            <a:r>
              <a:rPr kumimoji="1"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3.3 </a:t>
            </a:r>
            <a:r>
              <a:rPr kumimoji="1"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生成モデルの学習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DBCBBB-4115-4D88-B01E-9F936ECB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43" y="1156252"/>
            <a:ext cx="7886700" cy="458051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尤度関数の推定</a:t>
            </a:r>
            <a:endParaRPr lang="en-US" altLang="ja-JP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正規分布を仮定し、学習データから求まる平均と共分散行列をそのパラメータとする</a:t>
            </a:r>
            <a:endParaRPr lang="en-US" altLang="ja-JP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D878CC2-A36A-420A-A66F-AAC2EB5C8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218" y="2487301"/>
            <a:ext cx="4611651" cy="41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93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E537A-B9B4-44ED-AABE-0784A77F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3.4 </a:t>
            </a:r>
            <a:r>
              <a:rPr kumimoji="1" lang="ja-JP" altLang="en-US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識別モデルの学習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E8A3D5-FE9D-4D6A-BF0A-51E6BB4C1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対数線型モデルで事後確率の値を推定</a:t>
            </a:r>
            <a:endParaRPr lang="en-US" altLang="ja-JP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ja-JP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ja-JP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素性関数 </a:t>
            </a:r>
            <a:r>
              <a:rPr lang="en-US" altLang="ja-JP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Φ(</a:t>
            </a:r>
            <a:r>
              <a:rPr lang="en-US" altLang="ja-JP" b="1" i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x</a:t>
            </a:r>
            <a:r>
              <a:rPr lang="en-US" altLang="ja-JP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,</a:t>
            </a:r>
            <a:r>
              <a:rPr lang="en-US" altLang="ja-JP" i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 ω</a:t>
            </a:r>
            <a:r>
              <a:rPr lang="en-US" altLang="ja-JP" i="1" baseline="-25000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i</a:t>
            </a:r>
            <a:r>
              <a:rPr lang="ja-JP" altLang="en-US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en-US" altLang="ja-JP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特徴とクラスの間にある関係が成り立つときに</a:t>
            </a:r>
            <a:r>
              <a:rPr lang="en-US" altLang="ja-JP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となる</a:t>
            </a:r>
            <a:endParaRPr lang="en-US" altLang="ja-JP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正規化係数 </a:t>
            </a:r>
            <a:r>
              <a:rPr lang="en-US" altLang="ja-JP" i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Z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全クラスに対する計算結果の和を </a:t>
            </a:r>
            <a:r>
              <a:rPr lang="en-US" altLang="ja-JP" i="1">
                <a:solidFill>
                  <a:prstClr val="black"/>
                </a:solidFill>
                <a:latin typeface="Century Schoolbook" panose="02040604050505020304" pitchFamily="18" charset="0"/>
                <a:ea typeface="メイリオ" panose="020B0604030504040204" pitchFamily="50" charset="-128"/>
              </a:rPr>
              <a:t>Z </a:t>
            </a: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とすることで、事後確率の値を全クラスに対して足すと</a:t>
            </a:r>
            <a:r>
              <a:rPr lang="en-US" altLang="ja-JP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となる</a:t>
            </a:r>
            <a:endParaRPr lang="en-US" altLang="ja-JP">
              <a:solidFill>
                <a:prstClr val="black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D4C7A2D-F868-4398-B927-6615DAEDA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55" y="2472506"/>
            <a:ext cx="5299718" cy="7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9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415</Words>
  <Application>Microsoft Office PowerPoint</Application>
  <PresentationFormat>画面に合わせる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メイリオ</vt:lpstr>
      <vt:lpstr>游ゴシック</vt:lpstr>
      <vt:lpstr>游ゴシック Light</vt:lpstr>
      <vt:lpstr>Arial</vt:lpstr>
      <vt:lpstr>Century Schoolbook</vt:lpstr>
      <vt:lpstr>Office テーマ</vt:lpstr>
      <vt:lpstr>3. 統計的パターン認識</vt:lpstr>
      <vt:lpstr>3.1 パターン認識とは</vt:lpstr>
      <vt:lpstr>3.1 パターン認識とは</vt:lpstr>
      <vt:lpstr>3.2 統計的パターン認識の考え方</vt:lpstr>
      <vt:lpstr>3.2 統計的パターン認識の考え方</vt:lpstr>
      <vt:lpstr>3.2 統計的パターン認識の考え方</vt:lpstr>
      <vt:lpstr>3.3 生成モデルの学習</vt:lpstr>
      <vt:lpstr>3.3 生成モデルの学習</vt:lpstr>
      <vt:lpstr>3.4 識別モデルの学習</vt:lpstr>
      <vt:lpstr>3.5 統計的音声認識の概要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イラストで学ぶ 音声認識</dc:title>
  <dc:creator>荒木雅弘</dc:creator>
  <cp:lastModifiedBy>荒木雅弘</cp:lastModifiedBy>
  <cp:revision>34</cp:revision>
  <dcterms:created xsi:type="dcterms:W3CDTF">2017-08-29T02:19:22Z</dcterms:created>
  <dcterms:modified xsi:type="dcterms:W3CDTF">2017-09-09T00:45:31Z</dcterms:modified>
</cp:coreProperties>
</file>