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9" r:id="rId3"/>
    <p:sldId id="273" r:id="rId4"/>
    <p:sldId id="274" r:id="rId5"/>
    <p:sldId id="270" r:id="rId6"/>
    <p:sldId id="271" r:id="rId7"/>
    <p:sldId id="277" r:id="rId8"/>
    <p:sldId id="275" r:id="rId9"/>
    <p:sldId id="276" r:id="rId10"/>
    <p:sldId id="272" r:id="rId1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684" autoAdjust="0"/>
  </p:normalViewPr>
  <p:slideViewPr>
    <p:cSldViewPr snapToGrid="0">
      <p:cViewPr varScale="1">
        <p:scale>
          <a:sx n="85" d="100"/>
          <a:sy n="85" d="100"/>
        </p:scale>
        <p:origin x="700" y="6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0F5702-5D73-444E-8951-B738CBD0E5BE}"/>
              </a:ext>
            </a:extLst>
          </p:cNvPr>
          <p:cNvSpPr>
            <a:spLocks noGrp="1"/>
          </p:cNvSpPr>
          <p:nvPr>
            <p:ph type="ctrTitle"/>
          </p:nvPr>
        </p:nvSpPr>
        <p:spPr>
          <a:xfrm>
            <a:off x="1143000" y="1122363"/>
            <a:ext cx="6858000" cy="2387600"/>
          </a:xfrm>
        </p:spPr>
        <p:txBody>
          <a:bodyPr anchor="b"/>
          <a:lstStyle>
            <a:lvl1pPr algn="ctr">
              <a:defRPr sz="6000"/>
            </a:lvl1pPr>
          </a:lstStyle>
          <a:p>
            <a:r>
              <a:rPr kumimoji="1" lang="ja-JP" altLang="en-US"/>
              <a:t>マスター タイトルの書式設定</a:t>
            </a:r>
          </a:p>
        </p:txBody>
      </p:sp>
      <p:sp>
        <p:nvSpPr>
          <p:cNvPr id="3" name="サブタイトル 2">
            <a:extLst>
              <a:ext uri="{FF2B5EF4-FFF2-40B4-BE49-F238E27FC236}">
                <a16:creationId xmlns:a16="http://schemas.microsoft.com/office/drawing/2014/main" id="{92151FC2-914A-40A1-AFA3-889561BB0D24}"/>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A5871356-BBC6-4101-A899-68ED57221D85}"/>
              </a:ext>
            </a:extLst>
          </p:cNvPr>
          <p:cNvSpPr>
            <a:spLocks noGrp="1"/>
          </p:cNvSpPr>
          <p:nvPr>
            <p:ph type="dt" sz="half" idx="10"/>
          </p:nvPr>
        </p:nvSpPr>
        <p:spPr/>
        <p:txBody>
          <a:bodyPr/>
          <a:lstStyle/>
          <a:p>
            <a:fld id="{BCC3470B-979D-4AC3-9CEF-E2615858CE2E}" type="datetimeFigureOut">
              <a:rPr kumimoji="1" lang="ja-JP" altLang="en-US" smtClean="0"/>
              <a:t>2017/9/9</a:t>
            </a:fld>
            <a:endParaRPr kumimoji="1" lang="ja-JP" altLang="en-US"/>
          </a:p>
        </p:txBody>
      </p:sp>
      <p:sp>
        <p:nvSpPr>
          <p:cNvPr id="5" name="フッター プレースホルダー 4">
            <a:extLst>
              <a:ext uri="{FF2B5EF4-FFF2-40B4-BE49-F238E27FC236}">
                <a16:creationId xmlns:a16="http://schemas.microsoft.com/office/drawing/2014/main" id="{1A645758-572A-4888-B100-B96321DE530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DAF273E-F96B-4748-B86E-108E6C4C6FD0}"/>
              </a:ext>
            </a:extLst>
          </p:cNvPr>
          <p:cNvSpPr>
            <a:spLocks noGrp="1"/>
          </p:cNvSpPr>
          <p:nvPr>
            <p:ph type="sldNum" sz="quarter" idx="12"/>
          </p:nvPr>
        </p:nvSpPr>
        <p:spPr/>
        <p:txBody>
          <a:bodyPr/>
          <a:lstStyle/>
          <a:p>
            <a:fld id="{0024CA43-104C-43F5-BA3B-F814A2FA30B8}" type="slidenum">
              <a:rPr kumimoji="1" lang="ja-JP" altLang="en-US" smtClean="0"/>
              <a:t>‹#›</a:t>
            </a:fld>
            <a:endParaRPr kumimoji="1" lang="ja-JP" altLang="en-US"/>
          </a:p>
        </p:txBody>
      </p:sp>
    </p:spTree>
    <p:extLst>
      <p:ext uri="{BB962C8B-B14F-4D97-AF65-F5344CB8AC3E}">
        <p14:creationId xmlns:p14="http://schemas.microsoft.com/office/powerpoint/2010/main" val="816187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326C56-05B2-4045-A427-F214C2579896}"/>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F53802B-347E-4462-8C96-469EB0800092}"/>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784DDE4-33A8-4813-93FC-E4AD3B1CE7AD}"/>
              </a:ext>
            </a:extLst>
          </p:cNvPr>
          <p:cNvSpPr>
            <a:spLocks noGrp="1"/>
          </p:cNvSpPr>
          <p:nvPr>
            <p:ph type="dt" sz="half" idx="10"/>
          </p:nvPr>
        </p:nvSpPr>
        <p:spPr/>
        <p:txBody>
          <a:bodyPr/>
          <a:lstStyle/>
          <a:p>
            <a:fld id="{BCC3470B-979D-4AC3-9CEF-E2615858CE2E}" type="datetimeFigureOut">
              <a:rPr kumimoji="1" lang="ja-JP" altLang="en-US" smtClean="0"/>
              <a:t>2017/9/9</a:t>
            </a:fld>
            <a:endParaRPr kumimoji="1" lang="ja-JP" altLang="en-US"/>
          </a:p>
        </p:txBody>
      </p:sp>
      <p:sp>
        <p:nvSpPr>
          <p:cNvPr id="5" name="フッター プレースホルダー 4">
            <a:extLst>
              <a:ext uri="{FF2B5EF4-FFF2-40B4-BE49-F238E27FC236}">
                <a16:creationId xmlns:a16="http://schemas.microsoft.com/office/drawing/2014/main" id="{E3502423-BA24-4C5A-B6C2-E8442A0053D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2781BD3-6ED3-44FD-8E72-04E946C69C01}"/>
              </a:ext>
            </a:extLst>
          </p:cNvPr>
          <p:cNvSpPr>
            <a:spLocks noGrp="1"/>
          </p:cNvSpPr>
          <p:nvPr>
            <p:ph type="sldNum" sz="quarter" idx="12"/>
          </p:nvPr>
        </p:nvSpPr>
        <p:spPr/>
        <p:txBody>
          <a:bodyPr/>
          <a:lstStyle/>
          <a:p>
            <a:fld id="{0024CA43-104C-43F5-BA3B-F814A2FA30B8}" type="slidenum">
              <a:rPr kumimoji="1" lang="ja-JP" altLang="en-US" smtClean="0"/>
              <a:t>‹#›</a:t>
            </a:fld>
            <a:endParaRPr kumimoji="1" lang="ja-JP" altLang="en-US"/>
          </a:p>
        </p:txBody>
      </p:sp>
    </p:spTree>
    <p:extLst>
      <p:ext uri="{BB962C8B-B14F-4D97-AF65-F5344CB8AC3E}">
        <p14:creationId xmlns:p14="http://schemas.microsoft.com/office/powerpoint/2010/main" val="39764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017A9D40-9D15-450D-82F8-D655384016D5}"/>
              </a:ext>
            </a:extLst>
          </p:cNvPr>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DAC8398-BD6E-46E7-9AD6-7AFEC6690000}"/>
              </a:ext>
            </a:extLst>
          </p:cNvPr>
          <p:cNvSpPr>
            <a:spLocks noGrp="1"/>
          </p:cNvSpPr>
          <p:nvPr>
            <p:ph type="body" orient="vert" idx="1"/>
          </p:nvPr>
        </p:nvSpPr>
        <p:spPr>
          <a:xfrm>
            <a:off x="628650" y="365125"/>
            <a:ext cx="58007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FDBFB86-749B-427D-A94D-7E724F8A4B87}"/>
              </a:ext>
            </a:extLst>
          </p:cNvPr>
          <p:cNvSpPr>
            <a:spLocks noGrp="1"/>
          </p:cNvSpPr>
          <p:nvPr>
            <p:ph type="dt" sz="half" idx="10"/>
          </p:nvPr>
        </p:nvSpPr>
        <p:spPr/>
        <p:txBody>
          <a:bodyPr/>
          <a:lstStyle/>
          <a:p>
            <a:fld id="{BCC3470B-979D-4AC3-9CEF-E2615858CE2E}" type="datetimeFigureOut">
              <a:rPr kumimoji="1" lang="ja-JP" altLang="en-US" smtClean="0"/>
              <a:t>2017/9/9</a:t>
            </a:fld>
            <a:endParaRPr kumimoji="1" lang="ja-JP" altLang="en-US"/>
          </a:p>
        </p:txBody>
      </p:sp>
      <p:sp>
        <p:nvSpPr>
          <p:cNvPr id="5" name="フッター プレースホルダー 4">
            <a:extLst>
              <a:ext uri="{FF2B5EF4-FFF2-40B4-BE49-F238E27FC236}">
                <a16:creationId xmlns:a16="http://schemas.microsoft.com/office/drawing/2014/main" id="{46D97FC8-D55E-481F-831E-8B0923FAC4A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0D79B48-AC5C-4428-AC16-9C5205B7981C}"/>
              </a:ext>
            </a:extLst>
          </p:cNvPr>
          <p:cNvSpPr>
            <a:spLocks noGrp="1"/>
          </p:cNvSpPr>
          <p:nvPr>
            <p:ph type="sldNum" sz="quarter" idx="12"/>
          </p:nvPr>
        </p:nvSpPr>
        <p:spPr/>
        <p:txBody>
          <a:bodyPr/>
          <a:lstStyle/>
          <a:p>
            <a:fld id="{0024CA43-104C-43F5-BA3B-F814A2FA30B8}" type="slidenum">
              <a:rPr kumimoji="1" lang="ja-JP" altLang="en-US" smtClean="0"/>
              <a:t>‹#›</a:t>
            </a:fld>
            <a:endParaRPr kumimoji="1" lang="ja-JP" altLang="en-US"/>
          </a:p>
        </p:txBody>
      </p:sp>
    </p:spTree>
    <p:extLst>
      <p:ext uri="{BB962C8B-B14F-4D97-AF65-F5344CB8AC3E}">
        <p14:creationId xmlns:p14="http://schemas.microsoft.com/office/powerpoint/2010/main" val="1659054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8DFCA2-5DB0-4083-8B4C-8DE6F01C0D3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FBDDB16-CBD2-4229-9A15-50C8AE44729F}"/>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6DBD40E-5A76-4B4A-929F-470B9C12BFEE}"/>
              </a:ext>
            </a:extLst>
          </p:cNvPr>
          <p:cNvSpPr>
            <a:spLocks noGrp="1"/>
          </p:cNvSpPr>
          <p:nvPr>
            <p:ph type="dt" sz="half" idx="10"/>
          </p:nvPr>
        </p:nvSpPr>
        <p:spPr/>
        <p:txBody>
          <a:bodyPr/>
          <a:lstStyle/>
          <a:p>
            <a:fld id="{BCC3470B-979D-4AC3-9CEF-E2615858CE2E}" type="datetimeFigureOut">
              <a:rPr kumimoji="1" lang="ja-JP" altLang="en-US" smtClean="0"/>
              <a:t>2017/9/9</a:t>
            </a:fld>
            <a:endParaRPr kumimoji="1" lang="ja-JP" altLang="en-US"/>
          </a:p>
        </p:txBody>
      </p:sp>
      <p:sp>
        <p:nvSpPr>
          <p:cNvPr id="5" name="フッター プレースホルダー 4">
            <a:extLst>
              <a:ext uri="{FF2B5EF4-FFF2-40B4-BE49-F238E27FC236}">
                <a16:creationId xmlns:a16="http://schemas.microsoft.com/office/drawing/2014/main" id="{C4CE8CE3-F56A-499A-9503-84B870215EF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922B388-1193-4540-9148-7A8F8D10B037}"/>
              </a:ext>
            </a:extLst>
          </p:cNvPr>
          <p:cNvSpPr>
            <a:spLocks noGrp="1"/>
          </p:cNvSpPr>
          <p:nvPr>
            <p:ph type="sldNum" sz="quarter" idx="12"/>
          </p:nvPr>
        </p:nvSpPr>
        <p:spPr/>
        <p:txBody>
          <a:bodyPr/>
          <a:lstStyle/>
          <a:p>
            <a:fld id="{0024CA43-104C-43F5-BA3B-F814A2FA30B8}" type="slidenum">
              <a:rPr kumimoji="1" lang="ja-JP" altLang="en-US" smtClean="0"/>
              <a:t>‹#›</a:t>
            </a:fld>
            <a:endParaRPr kumimoji="1" lang="ja-JP" altLang="en-US"/>
          </a:p>
        </p:txBody>
      </p:sp>
    </p:spTree>
    <p:extLst>
      <p:ext uri="{BB962C8B-B14F-4D97-AF65-F5344CB8AC3E}">
        <p14:creationId xmlns:p14="http://schemas.microsoft.com/office/powerpoint/2010/main" val="3885293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E6B0ED-6C85-42C7-A913-4B82433E7B70}"/>
              </a:ext>
            </a:extLst>
          </p:cNvPr>
          <p:cNvSpPr>
            <a:spLocks noGrp="1"/>
          </p:cNvSpPr>
          <p:nvPr>
            <p:ph type="title"/>
          </p:nvPr>
        </p:nvSpPr>
        <p:spPr>
          <a:xfrm>
            <a:off x="623888" y="1709739"/>
            <a:ext cx="78867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46121B5-1DE4-4D5A-91F2-C7E49C42F30B}"/>
              </a:ext>
            </a:extLst>
          </p:cNvPr>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554E865C-62F8-48F9-B5FF-DA5BC3EF1A2F}"/>
              </a:ext>
            </a:extLst>
          </p:cNvPr>
          <p:cNvSpPr>
            <a:spLocks noGrp="1"/>
          </p:cNvSpPr>
          <p:nvPr>
            <p:ph type="dt" sz="half" idx="10"/>
          </p:nvPr>
        </p:nvSpPr>
        <p:spPr/>
        <p:txBody>
          <a:bodyPr/>
          <a:lstStyle/>
          <a:p>
            <a:fld id="{BCC3470B-979D-4AC3-9CEF-E2615858CE2E}" type="datetimeFigureOut">
              <a:rPr kumimoji="1" lang="ja-JP" altLang="en-US" smtClean="0"/>
              <a:t>2017/9/9</a:t>
            </a:fld>
            <a:endParaRPr kumimoji="1" lang="ja-JP" altLang="en-US"/>
          </a:p>
        </p:txBody>
      </p:sp>
      <p:sp>
        <p:nvSpPr>
          <p:cNvPr id="5" name="フッター プレースホルダー 4">
            <a:extLst>
              <a:ext uri="{FF2B5EF4-FFF2-40B4-BE49-F238E27FC236}">
                <a16:creationId xmlns:a16="http://schemas.microsoft.com/office/drawing/2014/main" id="{01BA77F4-B8A8-433C-946F-4ABCE1772AC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E6B1CEE-CC91-4610-81F7-D40D5BF90C69}"/>
              </a:ext>
            </a:extLst>
          </p:cNvPr>
          <p:cNvSpPr>
            <a:spLocks noGrp="1"/>
          </p:cNvSpPr>
          <p:nvPr>
            <p:ph type="sldNum" sz="quarter" idx="12"/>
          </p:nvPr>
        </p:nvSpPr>
        <p:spPr/>
        <p:txBody>
          <a:bodyPr/>
          <a:lstStyle/>
          <a:p>
            <a:fld id="{0024CA43-104C-43F5-BA3B-F814A2FA30B8}" type="slidenum">
              <a:rPr kumimoji="1" lang="ja-JP" altLang="en-US" smtClean="0"/>
              <a:t>‹#›</a:t>
            </a:fld>
            <a:endParaRPr kumimoji="1" lang="ja-JP" altLang="en-US"/>
          </a:p>
        </p:txBody>
      </p:sp>
    </p:spTree>
    <p:extLst>
      <p:ext uri="{BB962C8B-B14F-4D97-AF65-F5344CB8AC3E}">
        <p14:creationId xmlns:p14="http://schemas.microsoft.com/office/powerpoint/2010/main" val="3050166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F9C5A6-3160-47E1-9F76-C0517AE74B6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1CFB188-D041-4220-AC8D-BC555D2B95A5}"/>
              </a:ext>
            </a:extLst>
          </p:cNvPr>
          <p:cNvSpPr>
            <a:spLocks noGrp="1"/>
          </p:cNvSpPr>
          <p:nvPr>
            <p:ph sz="half" idx="1"/>
          </p:nvPr>
        </p:nvSpPr>
        <p:spPr>
          <a:xfrm>
            <a:off x="6286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BB0DA848-D05A-4CC8-88F9-8978C8AEF3F2}"/>
              </a:ext>
            </a:extLst>
          </p:cNvPr>
          <p:cNvSpPr>
            <a:spLocks noGrp="1"/>
          </p:cNvSpPr>
          <p:nvPr>
            <p:ph sz="half" idx="2"/>
          </p:nvPr>
        </p:nvSpPr>
        <p:spPr>
          <a:xfrm>
            <a:off x="46291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40C054F-E256-4364-8C3B-BC6BBFAFEAC5}"/>
              </a:ext>
            </a:extLst>
          </p:cNvPr>
          <p:cNvSpPr>
            <a:spLocks noGrp="1"/>
          </p:cNvSpPr>
          <p:nvPr>
            <p:ph type="dt" sz="half" idx="10"/>
          </p:nvPr>
        </p:nvSpPr>
        <p:spPr/>
        <p:txBody>
          <a:bodyPr/>
          <a:lstStyle/>
          <a:p>
            <a:fld id="{BCC3470B-979D-4AC3-9CEF-E2615858CE2E}" type="datetimeFigureOut">
              <a:rPr kumimoji="1" lang="ja-JP" altLang="en-US" smtClean="0"/>
              <a:t>2017/9/9</a:t>
            </a:fld>
            <a:endParaRPr kumimoji="1" lang="ja-JP" altLang="en-US"/>
          </a:p>
        </p:txBody>
      </p:sp>
      <p:sp>
        <p:nvSpPr>
          <p:cNvPr id="6" name="フッター プレースホルダー 5">
            <a:extLst>
              <a:ext uri="{FF2B5EF4-FFF2-40B4-BE49-F238E27FC236}">
                <a16:creationId xmlns:a16="http://schemas.microsoft.com/office/drawing/2014/main" id="{F04279D4-EDFB-458F-8F75-2B792679193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30EFC22-26C8-43E2-9D75-36E84925B9F2}"/>
              </a:ext>
            </a:extLst>
          </p:cNvPr>
          <p:cNvSpPr>
            <a:spLocks noGrp="1"/>
          </p:cNvSpPr>
          <p:nvPr>
            <p:ph type="sldNum" sz="quarter" idx="12"/>
          </p:nvPr>
        </p:nvSpPr>
        <p:spPr/>
        <p:txBody>
          <a:bodyPr/>
          <a:lstStyle/>
          <a:p>
            <a:fld id="{0024CA43-104C-43F5-BA3B-F814A2FA30B8}" type="slidenum">
              <a:rPr kumimoji="1" lang="ja-JP" altLang="en-US" smtClean="0"/>
              <a:t>‹#›</a:t>
            </a:fld>
            <a:endParaRPr kumimoji="1" lang="ja-JP" altLang="en-US"/>
          </a:p>
        </p:txBody>
      </p:sp>
    </p:spTree>
    <p:extLst>
      <p:ext uri="{BB962C8B-B14F-4D97-AF65-F5344CB8AC3E}">
        <p14:creationId xmlns:p14="http://schemas.microsoft.com/office/powerpoint/2010/main" val="3052735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5067ED-0838-4E65-BD26-8B88ADE57E81}"/>
              </a:ext>
            </a:extLst>
          </p:cNvPr>
          <p:cNvSpPr>
            <a:spLocks noGrp="1"/>
          </p:cNvSpPr>
          <p:nvPr>
            <p:ph type="title"/>
          </p:nvPr>
        </p:nvSpPr>
        <p:spPr>
          <a:xfrm>
            <a:off x="629841" y="365126"/>
            <a:ext cx="78867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CE39B44-D81E-4092-8FCA-BD64DB707D9B}"/>
              </a:ext>
            </a:extLst>
          </p:cNvPr>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964C5E1-E238-4DB8-831C-92C909C7BBD6}"/>
              </a:ext>
            </a:extLst>
          </p:cNvPr>
          <p:cNvSpPr>
            <a:spLocks noGrp="1"/>
          </p:cNvSpPr>
          <p:nvPr>
            <p:ph sz="half" idx="2"/>
          </p:nvPr>
        </p:nvSpPr>
        <p:spPr>
          <a:xfrm>
            <a:off x="629842" y="2505075"/>
            <a:ext cx="3868340"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50A464FE-14E8-4CD3-A5FB-3E837627C2B7}"/>
              </a:ext>
            </a:extLst>
          </p:cNvPr>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D529878-3AA1-495B-AF8C-2446DFB6BD0A}"/>
              </a:ext>
            </a:extLst>
          </p:cNvPr>
          <p:cNvSpPr>
            <a:spLocks noGrp="1"/>
          </p:cNvSpPr>
          <p:nvPr>
            <p:ph sz="quarter" idx="4"/>
          </p:nvPr>
        </p:nvSpPr>
        <p:spPr>
          <a:xfrm>
            <a:off x="4629150" y="2505075"/>
            <a:ext cx="3887391"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FA5144D1-CDBF-4195-AECA-AD06E108486E}"/>
              </a:ext>
            </a:extLst>
          </p:cNvPr>
          <p:cNvSpPr>
            <a:spLocks noGrp="1"/>
          </p:cNvSpPr>
          <p:nvPr>
            <p:ph type="dt" sz="half" idx="10"/>
          </p:nvPr>
        </p:nvSpPr>
        <p:spPr/>
        <p:txBody>
          <a:bodyPr/>
          <a:lstStyle/>
          <a:p>
            <a:fld id="{BCC3470B-979D-4AC3-9CEF-E2615858CE2E}" type="datetimeFigureOut">
              <a:rPr kumimoji="1" lang="ja-JP" altLang="en-US" smtClean="0"/>
              <a:t>2017/9/9</a:t>
            </a:fld>
            <a:endParaRPr kumimoji="1" lang="ja-JP" altLang="en-US"/>
          </a:p>
        </p:txBody>
      </p:sp>
      <p:sp>
        <p:nvSpPr>
          <p:cNvPr id="8" name="フッター プレースホルダー 7">
            <a:extLst>
              <a:ext uri="{FF2B5EF4-FFF2-40B4-BE49-F238E27FC236}">
                <a16:creationId xmlns:a16="http://schemas.microsoft.com/office/drawing/2014/main" id="{A4CC6E82-D470-49A1-B2E2-2F0CE2B1A44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62C52876-658A-42FB-9DD7-77BCB77F43CC}"/>
              </a:ext>
            </a:extLst>
          </p:cNvPr>
          <p:cNvSpPr>
            <a:spLocks noGrp="1"/>
          </p:cNvSpPr>
          <p:nvPr>
            <p:ph type="sldNum" sz="quarter" idx="12"/>
          </p:nvPr>
        </p:nvSpPr>
        <p:spPr/>
        <p:txBody>
          <a:bodyPr/>
          <a:lstStyle/>
          <a:p>
            <a:fld id="{0024CA43-104C-43F5-BA3B-F814A2FA30B8}" type="slidenum">
              <a:rPr kumimoji="1" lang="ja-JP" altLang="en-US" smtClean="0"/>
              <a:t>‹#›</a:t>
            </a:fld>
            <a:endParaRPr kumimoji="1" lang="ja-JP" altLang="en-US"/>
          </a:p>
        </p:txBody>
      </p:sp>
    </p:spTree>
    <p:extLst>
      <p:ext uri="{BB962C8B-B14F-4D97-AF65-F5344CB8AC3E}">
        <p14:creationId xmlns:p14="http://schemas.microsoft.com/office/powerpoint/2010/main" val="2498931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FF38F5-536E-47BE-9249-EE31E17A586F}"/>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07CB3045-FB54-46B7-B046-4F9A3B847F2B}"/>
              </a:ext>
            </a:extLst>
          </p:cNvPr>
          <p:cNvSpPr>
            <a:spLocks noGrp="1"/>
          </p:cNvSpPr>
          <p:nvPr>
            <p:ph type="dt" sz="half" idx="10"/>
          </p:nvPr>
        </p:nvSpPr>
        <p:spPr/>
        <p:txBody>
          <a:bodyPr/>
          <a:lstStyle/>
          <a:p>
            <a:fld id="{BCC3470B-979D-4AC3-9CEF-E2615858CE2E}" type="datetimeFigureOut">
              <a:rPr kumimoji="1" lang="ja-JP" altLang="en-US" smtClean="0"/>
              <a:t>2017/9/9</a:t>
            </a:fld>
            <a:endParaRPr kumimoji="1" lang="ja-JP" altLang="en-US"/>
          </a:p>
        </p:txBody>
      </p:sp>
      <p:sp>
        <p:nvSpPr>
          <p:cNvPr id="4" name="フッター プレースホルダー 3">
            <a:extLst>
              <a:ext uri="{FF2B5EF4-FFF2-40B4-BE49-F238E27FC236}">
                <a16:creationId xmlns:a16="http://schemas.microsoft.com/office/drawing/2014/main" id="{5ECED15D-9C74-469C-8E3C-B91843A74D4B}"/>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AAF8A85A-1042-46F4-93FA-E8F4AB4AB7F6}"/>
              </a:ext>
            </a:extLst>
          </p:cNvPr>
          <p:cNvSpPr>
            <a:spLocks noGrp="1"/>
          </p:cNvSpPr>
          <p:nvPr>
            <p:ph type="sldNum" sz="quarter" idx="12"/>
          </p:nvPr>
        </p:nvSpPr>
        <p:spPr/>
        <p:txBody>
          <a:bodyPr/>
          <a:lstStyle/>
          <a:p>
            <a:fld id="{0024CA43-104C-43F5-BA3B-F814A2FA30B8}" type="slidenum">
              <a:rPr kumimoji="1" lang="ja-JP" altLang="en-US" smtClean="0"/>
              <a:t>‹#›</a:t>
            </a:fld>
            <a:endParaRPr kumimoji="1" lang="ja-JP" altLang="en-US"/>
          </a:p>
        </p:txBody>
      </p:sp>
    </p:spTree>
    <p:extLst>
      <p:ext uri="{BB962C8B-B14F-4D97-AF65-F5344CB8AC3E}">
        <p14:creationId xmlns:p14="http://schemas.microsoft.com/office/powerpoint/2010/main" val="732835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FCB3A632-2E6D-47AA-9D41-B542EB614177}"/>
              </a:ext>
            </a:extLst>
          </p:cNvPr>
          <p:cNvSpPr>
            <a:spLocks noGrp="1"/>
          </p:cNvSpPr>
          <p:nvPr>
            <p:ph type="dt" sz="half" idx="10"/>
          </p:nvPr>
        </p:nvSpPr>
        <p:spPr/>
        <p:txBody>
          <a:bodyPr/>
          <a:lstStyle/>
          <a:p>
            <a:fld id="{BCC3470B-979D-4AC3-9CEF-E2615858CE2E}" type="datetimeFigureOut">
              <a:rPr kumimoji="1" lang="ja-JP" altLang="en-US" smtClean="0"/>
              <a:t>2017/9/9</a:t>
            </a:fld>
            <a:endParaRPr kumimoji="1" lang="ja-JP" altLang="en-US"/>
          </a:p>
        </p:txBody>
      </p:sp>
      <p:sp>
        <p:nvSpPr>
          <p:cNvPr id="3" name="フッター プレースホルダー 2">
            <a:extLst>
              <a:ext uri="{FF2B5EF4-FFF2-40B4-BE49-F238E27FC236}">
                <a16:creationId xmlns:a16="http://schemas.microsoft.com/office/drawing/2014/main" id="{51DE58E0-D604-44D9-AB0A-579CF23A7F38}"/>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E3B1122-36C1-4EF6-B192-4791749ADDC8}"/>
              </a:ext>
            </a:extLst>
          </p:cNvPr>
          <p:cNvSpPr>
            <a:spLocks noGrp="1"/>
          </p:cNvSpPr>
          <p:nvPr>
            <p:ph type="sldNum" sz="quarter" idx="12"/>
          </p:nvPr>
        </p:nvSpPr>
        <p:spPr/>
        <p:txBody>
          <a:bodyPr/>
          <a:lstStyle/>
          <a:p>
            <a:fld id="{0024CA43-104C-43F5-BA3B-F814A2FA30B8}" type="slidenum">
              <a:rPr kumimoji="1" lang="ja-JP" altLang="en-US" smtClean="0"/>
              <a:t>‹#›</a:t>
            </a:fld>
            <a:endParaRPr kumimoji="1" lang="ja-JP" altLang="en-US"/>
          </a:p>
        </p:txBody>
      </p:sp>
    </p:spTree>
    <p:extLst>
      <p:ext uri="{BB962C8B-B14F-4D97-AF65-F5344CB8AC3E}">
        <p14:creationId xmlns:p14="http://schemas.microsoft.com/office/powerpoint/2010/main" val="2554930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EB93E2-742C-40DA-A8F0-09D81B36FCED}"/>
              </a:ext>
            </a:extLst>
          </p:cNvPr>
          <p:cNvSpPr>
            <a:spLocks noGrp="1"/>
          </p:cNvSpPr>
          <p:nvPr>
            <p:ph type="title"/>
          </p:nvPr>
        </p:nvSpPr>
        <p:spPr>
          <a:xfrm>
            <a:off x="629841" y="457200"/>
            <a:ext cx="2949178"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C474D4D-1C0D-458D-9FF6-A1A57723BB58}"/>
              </a:ext>
            </a:extLst>
          </p:cNvPr>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D59A0723-E6D5-4A19-818C-2CC237DCE793}"/>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C8AFEC2-77A9-4086-B939-E2C58F4BF6C5}"/>
              </a:ext>
            </a:extLst>
          </p:cNvPr>
          <p:cNvSpPr>
            <a:spLocks noGrp="1"/>
          </p:cNvSpPr>
          <p:nvPr>
            <p:ph type="dt" sz="half" idx="10"/>
          </p:nvPr>
        </p:nvSpPr>
        <p:spPr/>
        <p:txBody>
          <a:bodyPr/>
          <a:lstStyle/>
          <a:p>
            <a:fld id="{BCC3470B-979D-4AC3-9CEF-E2615858CE2E}" type="datetimeFigureOut">
              <a:rPr kumimoji="1" lang="ja-JP" altLang="en-US" smtClean="0"/>
              <a:t>2017/9/9</a:t>
            </a:fld>
            <a:endParaRPr kumimoji="1" lang="ja-JP" altLang="en-US"/>
          </a:p>
        </p:txBody>
      </p:sp>
      <p:sp>
        <p:nvSpPr>
          <p:cNvPr id="6" name="フッター プレースホルダー 5">
            <a:extLst>
              <a:ext uri="{FF2B5EF4-FFF2-40B4-BE49-F238E27FC236}">
                <a16:creationId xmlns:a16="http://schemas.microsoft.com/office/drawing/2014/main" id="{CCCE669C-F3A1-498F-87BB-AFC7E57A09B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25A9716-FF4B-4EE9-93B4-F37325C18E42}"/>
              </a:ext>
            </a:extLst>
          </p:cNvPr>
          <p:cNvSpPr>
            <a:spLocks noGrp="1"/>
          </p:cNvSpPr>
          <p:nvPr>
            <p:ph type="sldNum" sz="quarter" idx="12"/>
          </p:nvPr>
        </p:nvSpPr>
        <p:spPr/>
        <p:txBody>
          <a:bodyPr/>
          <a:lstStyle/>
          <a:p>
            <a:fld id="{0024CA43-104C-43F5-BA3B-F814A2FA30B8}" type="slidenum">
              <a:rPr kumimoji="1" lang="ja-JP" altLang="en-US" smtClean="0"/>
              <a:t>‹#›</a:t>
            </a:fld>
            <a:endParaRPr kumimoji="1" lang="ja-JP" altLang="en-US"/>
          </a:p>
        </p:txBody>
      </p:sp>
    </p:spTree>
    <p:extLst>
      <p:ext uri="{BB962C8B-B14F-4D97-AF65-F5344CB8AC3E}">
        <p14:creationId xmlns:p14="http://schemas.microsoft.com/office/powerpoint/2010/main" val="1651372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BE48DE-0EBA-4D97-9DBF-1EC753EBE759}"/>
              </a:ext>
            </a:extLst>
          </p:cNvPr>
          <p:cNvSpPr>
            <a:spLocks noGrp="1"/>
          </p:cNvSpPr>
          <p:nvPr>
            <p:ph type="title"/>
          </p:nvPr>
        </p:nvSpPr>
        <p:spPr>
          <a:xfrm>
            <a:off x="629841" y="457200"/>
            <a:ext cx="2949178"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B35F2B9-EF3E-4AC9-8F35-B559A54EBBA6}"/>
              </a:ext>
            </a:extLst>
          </p:cNvPr>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C7480445-5168-40B5-ABFE-461FF3C35C05}"/>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21ECF7E-BD91-4A78-BA11-C7AA653C7969}"/>
              </a:ext>
            </a:extLst>
          </p:cNvPr>
          <p:cNvSpPr>
            <a:spLocks noGrp="1"/>
          </p:cNvSpPr>
          <p:nvPr>
            <p:ph type="dt" sz="half" idx="10"/>
          </p:nvPr>
        </p:nvSpPr>
        <p:spPr/>
        <p:txBody>
          <a:bodyPr/>
          <a:lstStyle/>
          <a:p>
            <a:fld id="{BCC3470B-979D-4AC3-9CEF-E2615858CE2E}" type="datetimeFigureOut">
              <a:rPr kumimoji="1" lang="ja-JP" altLang="en-US" smtClean="0"/>
              <a:t>2017/9/9</a:t>
            </a:fld>
            <a:endParaRPr kumimoji="1" lang="ja-JP" altLang="en-US"/>
          </a:p>
        </p:txBody>
      </p:sp>
      <p:sp>
        <p:nvSpPr>
          <p:cNvPr id="6" name="フッター プレースホルダー 5">
            <a:extLst>
              <a:ext uri="{FF2B5EF4-FFF2-40B4-BE49-F238E27FC236}">
                <a16:creationId xmlns:a16="http://schemas.microsoft.com/office/drawing/2014/main" id="{837EC663-4A4A-43E3-884F-DFCBF1673EE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39F6F37-892C-4014-A0C6-77EF3492C846}"/>
              </a:ext>
            </a:extLst>
          </p:cNvPr>
          <p:cNvSpPr>
            <a:spLocks noGrp="1"/>
          </p:cNvSpPr>
          <p:nvPr>
            <p:ph type="sldNum" sz="quarter" idx="12"/>
          </p:nvPr>
        </p:nvSpPr>
        <p:spPr/>
        <p:txBody>
          <a:bodyPr/>
          <a:lstStyle/>
          <a:p>
            <a:fld id="{0024CA43-104C-43F5-BA3B-F814A2FA30B8}" type="slidenum">
              <a:rPr kumimoji="1" lang="ja-JP" altLang="en-US" smtClean="0"/>
              <a:t>‹#›</a:t>
            </a:fld>
            <a:endParaRPr kumimoji="1" lang="ja-JP" altLang="en-US"/>
          </a:p>
        </p:txBody>
      </p:sp>
    </p:spTree>
    <p:extLst>
      <p:ext uri="{BB962C8B-B14F-4D97-AF65-F5344CB8AC3E}">
        <p14:creationId xmlns:p14="http://schemas.microsoft.com/office/powerpoint/2010/main" val="764307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DB27D74D-F45C-4C91-B82A-E0A4952D99BC}"/>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0B8D245-CCE6-404F-82D7-72BA357D8D7E}"/>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0295F89-3A91-48EB-9192-772ADF1B5864}"/>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C3470B-979D-4AC3-9CEF-E2615858CE2E}" type="datetimeFigureOut">
              <a:rPr kumimoji="1" lang="ja-JP" altLang="en-US" smtClean="0"/>
              <a:t>2017/9/9</a:t>
            </a:fld>
            <a:endParaRPr kumimoji="1" lang="ja-JP" altLang="en-US"/>
          </a:p>
        </p:txBody>
      </p:sp>
      <p:sp>
        <p:nvSpPr>
          <p:cNvPr id="5" name="フッター プレースホルダー 4">
            <a:extLst>
              <a:ext uri="{FF2B5EF4-FFF2-40B4-BE49-F238E27FC236}">
                <a16:creationId xmlns:a16="http://schemas.microsoft.com/office/drawing/2014/main" id="{E47E0B0A-84E7-454B-8F60-7C126E1EDC76}"/>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84A3534F-9767-433C-9943-7509C1C58129}"/>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24CA43-104C-43F5-BA3B-F814A2FA30B8}" type="slidenum">
              <a:rPr kumimoji="1" lang="ja-JP" altLang="en-US" smtClean="0"/>
              <a:t>‹#›</a:t>
            </a:fld>
            <a:endParaRPr kumimoji="1" lang="ja-JP" altLang="en-US"/>
          </a:p>
        </p:txBody>
      </p:sp>
    </p:spTree>
    <p:extLst>
      <p:ext uri="{BB962C8B-B14F-4D97-AF65-F5344CB8AC3E}">
        <p14:creationId xmlns:p14="http://schemas.microsoft.com/office/powerpoint/2010/main" val="5546962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84715C-9165-483A-9401-1D235DC31BB2}"/>
              </a:ext>
            </a:extLst>
          </p:cNvPr>
          <p:cNvSpPr>
            <a:spLocks noGrp="1"/>
          </p:cNvSpPr>
          <p:nvPr>
            <p:ph type="title"/>
          </p:nvPr>
        </p:nvSpPr>
        <p:spPr/>
        <p:txBody>
          <a:bodyPr>
            <a:normAutofit/>
          </a:bodyPr>
          <a:lstStyle/>
          <a:p>
            <a:r>
              <a:rPr lang="en-US" altLang="ja-JP">
                <a:solidFill>
                  <a:schemeClr val="accent1"/>
                </a:solidFill>
                <a:latin typeface="メイリオ" panose="020B0604030504040204" pitchFamily="50" charset="-128"/>
                <a:ea typeface="メイリオ" panose="020B0604030504040204" pitchFamily="50" charset="-128"/>
              </a:rPr>
              <a:t>4.</a:t>
            </a:r>
            <a:r>
              <a:rPr lang="ja-JP" altLang="en-US">
                <a:solidFill>
                  <a:schemeClr val="accent1"/>
                </a:solidFill>
                <a:latin typeface="メイリオ" panose="020B0604030504040204" pitchFamily="50" charset="-128"/>
                <a:ea typeface="メイリオ" panose="020B0604030504040204" pitchFamily="50" charset="-128"/>
              </a:rPr>
              <a:t> 有限状態オートマトン</a:t>
            </a:r>
            <a:endParaRPr kumimoji="1" lang="ja-JP" altLang="en-US">
              <a:solidFill>
                <a:schemeClr val="accent1"/>
              </a:solidFill>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91CFC393-CB3A-4852-85F8-B850944514E8}"/>
              </a:ext>
            </a:extLst>
          </p:cNvPr>
          <p:cNvSpPr>
            <a:spLocks noGrp="1"/>
          </p:cNvSpPr>
          <p:nvPr>
            <p:ph idx="1"/>
          </p:nvPr>
        </p:nvSpPr>
        <p:spPr/>
        <p:txBody>
          <a:bodyPr>
            <a:normAutofit/>
          </a:bodyPr>
          <a:lstStyle/>
          <a:p>
            <a:pPr marL="0" lvl="0" indent="0">
              <a:lnSpc>
                <a:spcPct val="100000"/>
              </a:lnSpc>
              <a:spcBef>
                <a:spcPts val="600"/>
              </a:spcBef>
              <a:spcAft>
                <a:spcPts val="600"/>
              </a:spcAft>
              <a:buNone/>
            </a:pPr>
            <a:r>
              <a:rPr lang="en-US" altLang="ja-JP">
                <a:latin typeface="メイリオ" panose="020B0604030504040204" pitchFamily="50" charset="-128"/>
                <a:ea typeface="メイリオ" panose="020B0604030504040204" pitchFamily="50" charset="-128"/>
              </a:rPr>
              <a:t>4.1 </a:t>
            </a:r>
            <a:r>
              <a:rPr lang="ja-JP" altLang="en-US">
                <a:latin typeface="メイリオ" panose="020B0604030504040204" pitchFamily="50" charset="-128"/>
                <a:ea typeface="メイリオ" panose="020B0604030504040204" pitchFamily="50" charset="-128"/>
              </a:rPr>
              <a:t>有限状態オートマトンとは</a:t>
            </a:r>
            <a:endParaRPr lang="en-US" altLang="ja-JP">
              <a:latin typeface="メイリオ" panose="020B0604030504040204" pitchFamily="50" charset="-128"/>
              <a:ea typeface="メイリオ" panose="020B0604030504040204" pitchFamily="50" charset="-128"/>
            </a:endParaRPr>
          </a:p>
          <a:p>
            <a:pPr marL="0" lvl="0" indent="0">
              <a:lnSpc>
                <a:spcPct val="100000"/>
              </a:lnSpc>
              <a:spcBef>
                <a:spcPts val="600"/>
              </a:spcBef>
              <a:spcAft>
                <a:spcPts val="600"/>
              </a:spcAft>
              <a:buNone/>
            </a:pPr>
            <a:r>
              <a:rPr lang="en-US" altLang="ja-JP">
                <a:latin typeface="メイリオ" panose="020B0604030504040204" pitchFamily="50" charset="-128"/>
                <a:ea typeface="メイリオ" panose="020B0604030504040204" pitchFamily="50" charset="-128"/>
              </a:rPr>
              <a:t>4.2 </a:t>
            </a:r>
            <a:r>
              <a:rPr lang="ja-JP" altLang="en-US">
                <a:latin typeface="メイリオ" panose="020B0604030504040204" pitchFamily="50" charset="-128"/>
                <a:ea typeface="メイリオ" panose="020B0604030504040204" pitchFamily="50" charset="-128"/>
              </a:rPr>
              <a:t>有限状態オートマトンが表現する言語</a:t>
            </a:r>
            <a:endParaRPr lang="en-US" altLang="ja-JP">
              <a:latin typeface="メイリオ" panose="020B0604030504040204" pitchFamily="50" charset="-128"/>
              <a:ea typeface="メイリオ" panose="020B0604030504040204" pitchFamily="50" charset="-128"/>
            </a:endParaRPr>
          </a:p>
          <a:p>
            <a:pPr marL="0" lvl="0" indent="0">
              <a:lnSpc>
                <a:spcPct val="100000"/>
              </a:lnSpc>
              <a:spcBef>
                <a:spcPts val="600"/>
              </a:spcBef>
              <a:spcAft>
                <a:spcPts val="600"/>
              </a:spcAft>
              <a:buNone/>
            </a:pPr>
            <a:r>
              <a:rPr lang="en-US" altLang="ja-JP">
                <a:latin typeface="メイリオ" panose="020B0604030504040204" pitchFamily="50" charset="-128"/>
                <a:ea typeface="メイリオ" panose="020B0604030504040204" pitchFamily="50" charset="-128"/>
              </a:rPr>
              <a:t>4.3 </a:t>
            </a:r>
            <a:r>
              <a:rPr lang="ja-JP" altLang="en-US">
                <a:latin typeface="メイリオ" panose="020B0604030504040204" pitchFamily="50" charset="-128"/>
                <a:ea typeface="メイリオ" panose="020B0604030504040204" pitchFamily="50" charset="-128"/>
              </a:rPr>
              <a:t>さまざまな有限状態オートマトン</a:t>
            </a:r>
            <a:endParaRPr lang="en-US" altLang="ja-JP">
              <a:latin typeface="メイリオ" panose="020B0604030504040204" pitchFamily="50" charset="-128"/>
              <a:ea typeface="メイリオ" panose="020B0604030504040204" pitchFamily="50" charset="-128"/>
            </a:endParaRPr>
          </a:p>
          <a:p>
            <a:pPr marL="0" lvl="0" indent="0">
              <a:lnSpc>
                <a:spcPct val="100000"/>
              </a:lnSpc>
              <a:spcBef>
                <a:spcPts val="600"/>
              </a:spcBef>
              <a:spcAft>
                <a:spcPts val="600"/>
              </a:spcAft>
              <a:buNone/>
            </a:pPr>
            <a:r>
              <a:rPr lang="en-US" altLang="ja-JP">
                <a:latin typeface="メイリオ" panose="020B0604030504040204" pitchFamily="50" charset="-128"/>
                <a:ea typeface="メイリオ" panose="020B0604030504040204" pitchFamily="50" charset="-128"/>
              </a:rPr>
              <a:t>4.4 </a:t>
            </a:r>
            <a:r>
              <a:rPr lang="ja-JP" altLang="en-US">
                <a:latin typeface="メイリオ" panose="020B0604030504040204" pitchFamily="50" charset="-128"/>
                <a:ea typeface="メイリオ" panose="020B0604030504040204" pitchFamily="50" charset="-128"/>
              </a:rPr>
              <a:t>有限状態オートマトンの性質</a:t>
            </a:r>
            <a:endParaRPr lang="en-US" altLang="ja-JP">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9411530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74B17E-EE5D-4C0F-A78C-C293089095BC}"/>
              </a:ext>
            </a:extLst>
          </p:cNvPr>
          <p:cNvSpPr>
            <a:spLocks noGrp="1"/>
          </p:cNvSpPr>
          <p:nvPr>
            <p:ph type="title"/>
          </p:nvPr>
        </p:nvSpPr>
        <p:spPr/>
        <p:txBody>
          <a:bodyPr>
            <a:normAutofit/>
          </a:bodyPr>
          <a:lstStyle/>
          <a:p>
            <a:r>
              <a:rPr lang="en-US" altLang="ja-JP" sz="4000">
                <a:solidFill>
                  <a:schemeClr val="accent1"/>
                </a:solidFill>
                <a:latin typeface="メイリオ" panose="020B0604030504040204" pitchFamily="50" charset="-128"/>
                <a:ea typeface="メイリオ" panose="020B0604030504040204" pitchFamily="50" charset="-128"/>
              </a:rPr>
              <a:t>4.4 </a:t>
            </a:r>
            <a:r>
              <a:rPr lang="ja-JP" altLang="en-US" sz="4000">
                <a:solidFill>
                  <a:schemeClr val="accent1"/>
                </a:solidFill>
                <a:latin typeface="メイリオ" panose="020B0604030504040204" pitchFamily="50" charset="-128"/>
                <a:ea typeface="メイリオ" panose="020B0604030504040204" pitchFamily="50" charset="-128"/>
              </a:rPr>
              <a:t>有限状態オートマトンの性質</a:t>
            </a:r>
            <a:endParaRPr kumimoji="1" lang="ja-JP" altLang="en-US" sz="4000">
              <a:solidFill>
                <a:schemeClr val="accent1"/>
              </a:solidFill>
              <a:latin typeface="メイリオ" panose="020B0604030504040204" pitchFamily="50" charset="-128"/>
              <a:ea typeface="メイリオ" panose="020B0604030504040204" pitchFamily="50" charset="-128"/>
            </a:endParaRPr>
          </a:p>
        </p:txBody>
      </p:sp>
      <p:sp>
        <p:nvSpPr>
          <p:cNvPr id="4" name="コンテンツ プレースホルダー 2">
            <a:extLst>
              <a:ext uri="{FF2B5EF4-FFF2-40B4-BE49-F238E27FC236}">
                <a16:creationId xmlns:a16="http://schemas.microsoft.com/office/drawing/2014/main" id="{045A5A36-486D-4704-A028-4AE028946BA6}"/>
              </a:ext>
            </a:extLst>
          </p:cNvPr>
          <p:cNvSpPr>
            <a:spLocks noGrp="1"/>
          </p:cNvSpPr>
          <p:nvPr>
            <p:ph idx="1"/>
          </p:nvPr>
        </p:nvSpPr>
        <p:spPr>
          <a:xfrm>
            <a:off x="628650" y="1600773"/>
            <a:ext cx="7886700" cy="4351338"/>
          </a:xfrm>
        </p:spPr>
        <p:txBody>
          <a:bodyPr/>
          <a:lstStyle/>
          <a:p>
            <a:pPr>
              <a:lnSpc>
                <a:spcPct val="100000"/>
              </a:lnSpc>
            </a:pPr>
            <a:r>
              <a:rPr kumimoji="1" lang="ja-JP" altLang="en-US">
                <a:latin typeface="メイリオ" panose="020B0604030504040204" pitchFamily="50" charset="-128"/>
                <a:ea typeface="メイリオ" panose="020B0604030504040204" pitchFamily="50" charset="-128"/>
              </a:rPr>
              <a:t>オートマトンの型</a:t>
            </a:r>
            <a:endParaRPr kumimoji="1" lang="en-US" altLang="ja-JP">
              <a:latin typeface="メイリオ" panose="020B0604030504040204" pitchFamily="50" charset="-128"/>
              <a:ea typeface="メイリオ" panose="020B0604030504040204" pitchFamily="50" charset="-128"/>
            </a:endParaRPr>
          </a:p>
          <a:p>
            <a:pPr lvl="1">
              <a:lnSpc>
                <a:spcPct val="100000"/>
              </a:lnSpc>
            </a:pPr>
            <a:r>
              <a:rPr kumimoji="1" lang="ja-JP" altLang="en-US">
                <a:latin typeface="メイリオ" panose="020B0604030504040204" pitchFamily="50" charset="-128"/>
                <a:ea typeface="メイリオ" panose="020B0604030504040204" pitchFamily="50" charset="-128"/>
              </a:rPr>
              <a:t>ミーリ型：出力が現在の状態と入力で決まる</a:t>
            </a:r>
            <a:endParaRPr kumimoji="1" lang="en-US" altLang="ja-JP">
              <a:latin typeface="メイリオ" panose="020B0604030504040204" pitchFamily="50" charset="-128"/>
              <a:ea typeface="メイリオ" panose="020B0604030504040204" pitchFamily="50" charset="-128"/>
            </a:endParaRPr>
          </a:p>
          <a:p>
            <a:pPr lvl="1">
              <a:lnSpc>
                <a:spcPct val="100000"/>
              </a:lnSpc>
            </a:pPr>
            <a:r>
              <a:rPr kumimoji="1" lang="ja-JP" altLang="en-US">
                <a:latin typeface="メイリオ" panose="020B0604030504040204" pitchFamily="50" charset="-128"/>
                <a:ea typeface="メイリオ" panose="020B0604030504040204" pitchFamily="50" charset="-128"/>
              </a:rPr>
              <a:t>ムーア型：出力が現在の状態だけで決まる</a:t>
            </a:r>
            <a:endParaRPr kumimoji="1" lang="en-US" altLang="ja-JP">
              <a:latin typeface="メイリオ" panose="020B0604030504040204" pitchFamily="50" charset="-128"/>
              <a:ea typeface="メイリオ" panose="020B0604030504040204" pitchFamily="50" charset="-128"/>
            </a:endParaRPr>
          </a:p>
          <a:p>
            <a:pPr>
              <a:lnSpc>
                <a:spcPct val="100000"/>
              </a:lnSpc>
            </a:pPr>
            <a:r>
              <a:rPr kumimoji="1" lang="ja-JP" altLang="en-US">
                <a:latin typeface="メイリオ" panose="020B0604030504040204" pitchFamily="50" charset="-128"/>
                <a:ea typeface="メイリオ" panose="020B0604030504040204" pitchFamily="50" charset="-128"/>
              </a:rPr>
              <a:t>オートマトンの有用な性質</a:t>
            </a:r>
            <a:endParaRPr kumimoji="1" lang="en-US" altLang="ja-JP">
              <a:latin typeface="メイリオ" panose="020B0604030504040204" pitchFamily="50" charset="-128"/>
              <a:ea typeface="メイリオ" panose="020B0604030504040204" pitchFamily="50" charset="-128"/>
            </a:endParaRPr>
          </a:p>
          <a:p>
            <a:pPr lvl="1">
              <a:lnSpc>
                <a:spcPct val="100000"/>
              </a:lnSpc>
            </a:pPr>
            <a:r>
              <a:rPr lang="ja-JP" altLang="en-US">
                <a:latin typeface="メイリオ" panose="020B0604030504040204" pitchFamily="50" charset="-128"/>
                <a:ea typeface="メイリオ" panose="020B0604030504040204" pitchFamily="50" charset="-128"/>
              </a:rPr>
              <a:t>非決定性オートマトンは、決定性オートマトンに変換することが可能（決定化）</a:t>
            </a:r>
          </a:p>
          <a:p>
            <a:pPr lvl="1">
              <a:lnSpc>
                <a:spcPct val="100000"/>
              </a:lnSpc>
            </a:pPr>
            <a:r>
              <a:rPr lang="ja-JP" altLang="en-US">
                <a:latin typeface="メイリオ" panose="020B0604030504040204" pitchFamily="50" charset="-128"/>
                <a:ea typeface="メイリオ" panose="020B0604030504040204" pitchFamily="50" charset="-128"/>
              </a:rPr>
              <a:t>決定性オートマトンは、その機能を変えることなく、状態数最小のオートマトンに変換可能（最小化）</a:t>
            </a:r>
            <a:endParaRPr kumimoji="1" lang="ja-JP" altLang="en-US">
              <a:latin typeface="メイリオ" panose="020B0604030504040204" pitchFamily="50" charset="-128"/>
              <a:ea typeface="メイリオ" panose="020B0604030504040204" pitchFamily="50" charset="-128"/>
            </a:endParaRPr>
          </a:p>
        </p:txBody>
      </p:sp>
      <p:sp>
        <p:nvSpPr>
          <p:cNvPr id="5" name="吹き出し: 四角形 4">
            <a:extLst>
              <a:ext uri="{FF2B5EF4-FFF2-40B4-BE49-F238E27FC236}">
                <a16:creationId xmlns:a16="http://schemas.microsoft.com/office/drawing/2014/main" id="{D7026E93-70EC-4F78-8473-582592988E43}"/>
              </a:ext>
            </a:extLst>
          </p:cNvPr>
          <p:cNvSpPr/>
          <p:nvPr/>
        </p:nvSpPr>
        <p:spPr>
          <a:xfrm>
            <a:off x="6250898" y="1413398"/>
            <a:ext cx="2121108" cy="434714"/>
          </a:xfrm>
          <a:prstGeom prst="wedgeRectCallout">
            <a:avLst>
              <a:gd name="adj1" fmla="val 11637"/>
              <a:gd name="adj2" fmla="val 215292"/>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a:solidFill>
                  <a:schemeClr val="tx1"/>
                </a:solidFill>
              </a:rPr>
              <a:t>相互に変換可能</a:t>
            </a:r>
            <a:endParaRPr kumimoji="1" lang="en-US" altLang="ja-JP" sz="1600">
              <a:solidFill>
                <a:schemeClr val="tx1"/>
              </a:solidFill>
            </a:endParaRPr>
          </a:p>
        </p:txBody>
      </p:sp>
    </p:spTree>
    <p:extLst>
      <p:ext uri="{BB962C8B-B14F-4D97-AF65-F5344CB8AC3E}">
        <p14:creationId xmlns:p14="http://schemas.microsoft.com/office/powerpoint/2010/main" val="2710700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60A232-1B6C-4AA3-8DA6-BE19C8E36C61}"/>
              </a:ext>
            </a:extLst>
          </p:cNvPr>
          <p:cNvSpPr>
            <a:spLocks noGrp="1"/>
          </p:cNvSpPr>
          <p:nvPr>
            <p:ph type="title"/>
          </p:nvPr>
        </p:nvSpPr>
        <p:spPr/>
        <p:txBody>
          <a:bodyPr>
            <a:normAutofit/>
          </a:bodyPr>
          <a:lstStyle/>
          <a:p>
            <a:r>
              <a:rPr lang="en-US" altLang="ja-JP" sz="4000">
                <a:solidFill>
                  <a:schemeClr val="accent1"/>
                </a:solidFill>
                <a:latin typeface="メイリオ" panose="020B0604030504040204" pitchFamily="50" charset="-128"/>
                <a:ea typeface="メイリオ" panose="020B0604030504040204" pitchFamily="50" charset="-128"/>
              </a:rPr>
              <a:t>4.1 </a:t>
            </a:r>
            <a:r>
              <a:rPr lang="ja-JP" altLang="en-US" sz="4000">
                <a:solidFill>
                  <a:schemeClr val="accent1"/>
                </a:solidFill>
                <a:latin typeface="メイリオ" panose="020B0604030504040204" pitchFamily="50" charset="-128"/>
                <a:ea typeface="メイリオ" panose="020B0604030504040204" pitchFamily="50" charset="-128"/>
              </a:rPr>
              <a:t>有限状態オートマトンとは</a:t>
            </a:r>
            <a:endParaRPr kumimoji="1" lang="ja-JP" altLang="en-US" sz="4000">
              <a:solidFill>
                <a:schemeClr val="accent1"/>
              </a:solidFill>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5D0B13E8-F182-4C41-8B05-47B1DC4DAF2B}"/>
              </a:ext>
            </a:extLst>
          </p:cNvPr>
          <p:cNvSpPr>
            <a:spLocks noGrp="1"/>
          </p:cNvSpPr>
          <p:nvPr>
            <p:ph idx="1"/>
          </p:nvPr>
        </p:nvSpPr>
        <p:spPr>
          <a:xfrm>
            <a:off x="628650" y="1600773"/>
            <a:ext cx="7886700" cy="4351338"/>
          </a:xfrm>
        </p:spPr>
        <p:txBody>
          <a:bodyPr/>
          <a:lstStyle/>
          <a:p>
            <a:pPr>
              <a:lnSpc>
                <a:spcPct val="100000"/>
              </a:lnSpc>
            </a:pPr>
            <a:r>
              <a:rPr kumimoji="1" lang="ja-JP" altLang="en-US">
                <a:latin typeface="メイリオ" panose="020B0604030504040204" pitchFamily="50" charset="-128"/>
                <a:ea typeface="メイリオ" panose="020B0604030504040204" pitchFamily="50" charset="-128"/>
              </a:rPr>
              <a:t>有限状態オートマトン の定義</a:t>
            </a:r>
            <a:endParaRPr kumimoji="1" lang="en-US" altLang="ja-JP">
              <a:latin typeface="メイリオ" panose="020B0604030504040204" pitchFamily="50" charset="-128"/>
              <a:ea typeface="メイリオ" panose="020B0604030504040204" pitchFamily="50" charset="-128"/>
            </a:endParaRPr>
          </a:p>
          <a:p>
            <a:pPr lvl="1">
              <a:lnSpc>
                <a:spcPct val="100000"/>
              </a:lnSpc>
            </a:pPr>
            <a:r>
              <a:rPr kumimoji="1" lang="ja-JP" altLang="en-US">
                <a:latin typeface="メイリオ" panose="020B0604030504040204" pitchFamily="50" charset="-128"/>
                <a:ea typeface="メイリオ" panose="020B0604030504040204" pitchFamily="50" charset="-128"/>
              </a:rPr>
              <a:t>状態を持つ機械の振る舞いの論理的モデル</a:t>
            </a:r>
            <a:endParaRPr kumimoji="1" lang="en-US" altLang="ja-JP">
              <a:latin typeface="メイリオ" panose="020B0604030504040204" pitchFamily="50" charset="-128"/>
              <a:ea typeface="メイリオ" panose="020B0604030504040204" pitchFamily="50" charset="-128"/>
            </a:endParaRPr>
          </a:p>
          <a:p>
            <a:pPr>
              <a:lnSpc>
                <a:spcPct val="100000"/>
              </a:lnSpc>
            </a:pPr>
            <a:r>
              <a:rPr lang="ja-JP" altLang="en-US">
                <a:latin typeface="メイリオ" panose="020B0604030504040204" pitchFamily="50" charset="-128"/>
                <a:ea typeface="メイリオ" panose="020B0604030504040204" pitchFamily="50" charset="-128"/>
              </a:rPr>
              <a:t>有限状態オートマトン</a:t>
            </a:r>
            <a:r>
              <a:rPr kumimoji="1" lang="ja-JP" altLang="en-US">
                <a:latin typeface="メイリオ" panose="020B0604030504040204" pitchFamily="50" charset="-128"/>
                <a:ea typeface="メイリオ" panose="020B0604030504040204" pitchFamily="50" charset="-128"/>
              </a:rPr>
              <a:t>の形式的定義</a:t>
            </a:r>
            <a:endParaRPr kumimoji="1" lang="en-US" altLang="ja-JP">
              <a:latin typeface="メイリオ" panose="020B0604030504040204" pitchFamily="50" charset="-128"/>
              <a:ea typeface="メイリオ" panose="020B0604030504040204" pitchFamily="50" charset="-128"/>
            </a:endParaRPr>
          </a:p>
          <a:p>
            <a:pPr lvl="1">
              <a:lnSpc>
                <a:spcPct val="100000"/>
              </a:lnSpc>
            </a:pPr>
            <a:r>
              <a:rPr kumimoji="1" lang="en-US" altLang="ja-JP" i="1">
                <a:latin typeface="Century Schoolbook" panose="02040604050505020304" pitchFamily="18" charset="0"/>
                <a:ea typeface="メイリオ" panose="020B0604030504040204" pitchFamily="50" charset="-128"/>
              </a:rPr>
              <a:t>Σ</a:t>
            </a:r>
            <a:r>
              <a:rPr kumimoji="1" lang="en-US" altLang="ja-JP">
                <a:latin typeface="メイリオ" panose="020B0604030504040204" pitchFamily="50" charset="-128"/>
                <a:ea typeface="メイリオ" panose="020B0604030504040204" pitchFamily="50" charset="-128"/>
              </a:rPr>
              <a:t> : </a:t>
            </a:r>
            <a:r>
              <a:rPr kumimoji="1" lang="ja-JP" altLang="en-US">
                <a:latin typeface="メイリオ" panose="020B0604030504040204" pitchFamily="50" charset="-128"/>
                <a:ea typeface="メイリオ" panose="020B0604030504040204" pitchFamily="50" charset="-128"/>
              </a:rPr>
              <a:t>入力記号の集合</a:t>
            </a:r>
            <a:endParaRPr kumimoji="1" lang="en-US" altLang="ja-JP">
              <a:latin typeface="メイリオ" panose="020B0604030504040204" pitchFamily="50" charset="-128"/>
              <a:ea typeface="メイリオ" panose="020B0604030504040204" pitchFamily="50" charset="-128"/>
            </a:endParaRPr>
          </a:p>
          <a:p>
            <a:pPr lvl="1">
              <a:lnSpc>
                <a:spcPct val="100000"/>
              </a:lnSpc>
            </a:pPr>
            <a:r>
              <a:rPr lang="en-US" altLang="ja-JP" i="1">
                <a:latin typeface="Century Schoolbook" panose="02040604050505020304" pitchFamily="18" charset="0"/>
                <a:ea typeface="メイリオ" panose="020B0604030504040204" pitchFamily="50" charset="-128"/>
              </a:rPr>
              <a:t>Q</a:t>
            </a:r>
            <a:r>
              <a:rPr lang="en-US" altLang="ja-JP">
                <a:latin typeface="メイリオ" panose="020B0604030504040204" pitchFamily="50" charset="-128"/>
                <a:ea typeface="メイリオ" panose="020B0604030504040204" pitchFamily="50" charset="-128"/>
              </a:rPr>
              <a:t> : </a:t>
            </a:r>
            <a:r>
              <a:rPr lang="ja-JP" altLang="en-US">
                <a:latin typeface="メイリオ" panose="020B0604030504040204" pitchFamily="50" charset="-128"/>
                <a:ea typeface="メイリオ" panose="020B0604030504040204" pitchFamily="50" charset="-128"/>
              </a:rPr>
              <a:t>状態の集合</a:t>
            </a:r>
            <a:endParaRPr lang="en-US" altLang="ja-JP">
              <a:latin typeface="メイリオ" panose="020B0604030504040204" pitchFamily="50" charset="-128"/>
              <a:ea typeface="メイリオ" panose="020B0604030504040204" pitchFamily="50" charset="-128"/>
            </a:endParaRPr>
          </a:p>
          <a:p>
            <a:pPr lvl="1">
              <a:lnSpc>
                <a:spcPct val="100000"/>
              </a:lnSpc>
            </a:pPr>
            <a:r>
              <a:rPr lang="en-US" altLang="ja-JP" i="1">
                <a:latin typeface="Century Schoolbook" panose="02040604050505020304" pitchFamily="18" charset="0"/>
                <a:ea typeface="メイリオ" panose="020B0604030504040204" pitchFamily="50" charset="-128"/>
              </a:rPr>
              <a:t>I </a:t>
            </a:r>
            <a:r>
              <a:rPr lang="ja-JP" altLang="en-US">
                <a:latin typeface="Century Schoolbook" panose="02040604050505020304" pitchFamily="18" charset="0"/>
                <a:ea typeface="メイリオ" panose="020B0604030504040204" pitchFamily="50" charset="-128"/>
              </a:rPr>
              <a:t>⊆</a:t>
            </a:r>
            <a:r>
              <a:rPr lang="ja-JP" altLang="en-US" i="1">
                <a:latin typeface="Century Schoolbook" panose="02040604050505020304" pitchFamily="18" charset="0"/>
                <a:ea typeface="メイリオ" panose="020B0604030504040204" pitchFamily="50" charset="-128"/>
              </a:rPr>
              <a:t> </a:t>
            </a:r>
            <a:r>
              <a:rPr lang="en-US" altLang="ja-JP" i="1">
                <a:latin typeface="Century Schoolbook" panose="02040604050505020304" pitchFamily="18" charset="0"/>
                <a:ea typeface="メイリオ" panose="020B0604030504040204" pitchFamily="50" charset="-128"/>
              </a:rPr>
              <a:t>Q </a:t>
            </a:r>
            <a:r>
              <a:rPr kumimoji="1" lang="en-US" altLang="ja-JP">
                <a:latin typeface="メイリオ" panose="020B0604030504040204" pitchFamily="50" charset="-128"/>
                <a:ea typeface="メイリオ" panose="020B0604030504040204" pitchFamily="50" charset="-128"/>
              </a:rPr>
              <a:t>: </a:t>
            </a:r>
            <a:r>
              <a:rPr kumimoji="1" lang="ja-JP" altLang="en-US">
                <a:latin typeface="メイリオ" panose="020B0604030504040204" pitchFamily="50" charset="-128"/>
                <a:ea typeface="メイリオ" panose="020B0604030504040204" pitchFamily="50" charset="-128"/>
              </a:rPr>
              <a:t>初期状態の集合</a:t>
            </a:r>
            <a:endParaRPr lang="en-US" altLang="ja-JP">
              <a:latin typeface="メイリオ" panose="020B0604030504040204" pitchFamily="50" charset="-128"/>
              <a:ea typeface="メイリオ" panose="020B0604030504040204" pitchFamily="50" charset="-128"/>
            </a:endParaRPr>
          </a:p>
          <a:p>
            <a:pPr lvl="1">
              <a:lnSpc>
                <a:spcPct val="100000"/>
              </a:lnSpc>
            </a:pPr>
            <a:r>
              <a:rPr lang="en-US" altLang="ja-JP" i="1">
                <a:latin typeface="Century Schoolbook" panose="02040604050505020304" pitchFamily="18" charset="0"/>
                <a:ea typeface="メイリオ" panose="020B0604030504040204" pitchFamily="50" charset="-128"/>
              </a:rPr>
              <a:t>F </a:t>
            </a:r>
            <a:r>
              <a:rPr lang="ja-JP" altLang="en-US">
                <a:latin typeface="Century Schoolbook" panose="02040604050505020304" pitchFamily="18" charset="0"/>
                <a:ea typeface="メイリオ" panose="020B0604030504040204" pitchFamily="50" charset="-128"/>
              </a:rPr>
              <a:t>⊆</a:t>
            </a:r>
            <a:r>
              <a:rPr lang="ja-JP" altLang="en-US" i="1">
                <a:latin typeface="Century Schoolbook" panose="02040604050505020304" pitchFamily="18" charset="0"/>
                <a:ea typeface="メイリオ" panose="020B0604030504040204" pitchFamily="50" charset="-128"/>
              </a:rPr>
              <a:t> </a:t>
            </a:r>
            <a:r>
              <a:rPr lang="en-US" altLang="ja-JP" i="1">
                <a:latin typeface="Century Schoolbook" panose="02040604050505020304" pitchFamily="18" charset="0"/>
                <a:ea typeface="メイリオ" panose="020B0604030504040204" pitchFamily="50" charset="-128"/>
              </a:rPr>
              <a:t>Q </a:t>
            </a:r>
            <a:r>
              <a:rPr lang="en-US" altLang="ja-JP">
                <a:latin typeface="メイリオ" panose="020B0604030504040204" pitchFamily="50" charset="-128"/>
                <a:ea typeface="メイリオ" panose="020B0604030504040204" pitchFamily="50" charset="-128"/>
              </a:rPr>
              <a:t>: </a:t>
            </a:r>
            <a:r>
              <a:rPr lang="ja-JP" altLang="en-US">
                <a:latin typeface="メイリオ" panose="020B0604030504040204" pitchFamily="50" charset="-128"/>
                <a:ea typeface="メイリオ" panose="020B0604030504040204" pitchFamily="50" charset="-128"/>
              </a:rPr>
              <a:t>最終状態の集合</a:t>
            </a:r>
            <a:endParaRPr lang="en-US" altLang="ja-JP">
              <a:latin typeface="メイリオ" panose="020B0604030504040204" pitchFamily="50" charset="-128"/>
              <a:ea typeface="メイリオ" panose="020B0604030504040204" pitchFamily="50" charset="-128"/>
            </a:endParaRPr>
          </a:p>
          <a:p>
            <a:pPr lvl="1">
              <a:lnSpc>
                <a:spcPct val="100000"/>
              </a:lnSpc>
            </a:pPr>
            <a:r>
              <a:rPr lang="en-US" altLang="ja-JP" i="1">
                <a:latin typeface="Century Schoolbook" panose="02040604050505020304" pitchFamily="18" charset="0"/>
                <a:ea typeface="メイリオ" panose="020B0604030504040204" pitchFamily="50" charset="-128"/>
              </a:rPr>
              <a:t>E </a:t>
            </a:r>
            <a:r>
              <a:rPr lang="ja-JP" altLang="en-US">
                <a:latin typeface="Century Schoolbook" panose="02040604050505020304" pitchFamily="18" charset="0"/>
                <a:ea typeface="メイリオ" panose="020B0604030504040204" pitchFamily="50" charset="-128"/>
              </a:rPr>
              <a:t>⊆</a:t>
            </a:r>
            <a:r>
              <a:rPr lang="ja-JP" altLang="en-US" i="1">
                <a:latin typeface="Century Schoolbook" panose="02040604050505020304" pitchFamily="18" charset="0"/>
                <a:ea typeface="メイリオ" panose="020B0604030504040204" pitchFamily="50" charset="-128"/>
              </a:rPr>
              <a:t> </a:t>
            </a:r>
            <a:r>
              <a:rPr lang="en-US" altLang="ja-JP" i="1">
                <a:latin typeface="Century Schoolbook" panose="02040604050505020304" pitchFamily="18" charset="0"/>
                <a:ea typeface="メイリオ" panose="020B0604030504040204" pitchFamily="50" charset="-128"/>
              </a:rPr>
              <a:t>Q </a:t>
            </a:r>
            <a:r>
              <a:rPr lang="ja-JP" altLang="en-US">
                <a:latin typeface="Century Schoolbook" panose="02040604050505020304" pitchFamily="18" charset="0"/>
                <a:ea typeface="メイリオ" panose="020B0604030504040204" pitchFamily="50" charset="-128"/>
              </a:rPr>
              <a:t>✕</a:t>
            </a:r>
            <a:r>
              <a:rPr lang="ja-JP" altLang="en-US" i="1">
                <a:latin typeface="Century Schoolbook" panose="02040604050505020304" pitchFamily="18" charset="0"/>
                <a:ea typeface="メイリオ" panose="020B0604030504040204" pitchFamily="50" charset="-128"/>
              </a:rPr>
              <a:t> </a:t>
            </a:r>
            <a:r>
              <a:rPr lang="en-US" altLang="ja-JP" i="1">
                <a:latin typeface="Century Schoolbook" panose="02040604050505020304" pitchFamily="18" charset="0"/>
                <a:ea typeface="メイリオ" panose="020B0604030504040204" pitchFamily="50" charset="-128"/>
              </a:rPr>
              <a:t>Σ </a:t>
            </a:r>
            <a:r>
              <a:rPr lang="ja-JP" altLang="en-US">
                <a:latin typeface="Century Schoolbook" panose="02040604050505020304" pitchFamily="18" charset="0"/>
                <a:ea typeface="メイリオ" panose="020B0604030504040204" pitchFamily="50" charset="-128"/>
              </a:rPr>
              <a:t>✕</a:t>
            </a:r>
            <a:r>
              <a:rPr lang="ja-JP" altLang="en-US" i="1">
                <a:latin typeface="Century Schoolbook" panose="02040604050505020304" pitchFamily="18" charset="0"/>
                <a:ea typeface="メイリオ" panose="020B0604030504040204" pitchFamily="50" charset="-128"/>
              </a:rPr>
              <a:t> </a:t>
            </a:r>
            <a:r>
              <a:rPr lang="en-US" altLang="ja-JP" i="1">
                <a:latin typeface="Century Schoolbook" panose="02040604050505020304" pitchFamily="18" charset="0"/>
                <a:ea typeface="メイリオ" panose="020B0604030504040204" pitchFamily="50" charset="-128"/>
              </a:rPr>
              <a:t>Q </a:t>
            </a:r>
            <a:r>
              <a:rPr lang="en-US" altLang="ja-JP">
                <a:latin typeface="メイリオ" panose="020B0604030504040204" pitchFamily="50" charset="-128"/>
                <a:ea typeface="メイリオ" panose="020B0604030504040204" pitchFamily="50" charset="-128"/>
              </a:rPr>
              <a:t>: </a:t>
            </a:r>
            <a:r>
              <a:rPr lang="ja-JP" altLang="en-US">
                <a:latin typeface="メイリオ" panose="020B0604030504040204" pitchFamily="50" charset="-128"/>
                <a:ea typeface="メイリオ" panose="020B0604030504040204" pitchFamily="50" charset="-128"/>
              </a:rPr>
              <a:t>状態遷移規則の集合</a:t>
            </a:r>
            <a:endParaRPr lang="en-US" altLang="ja-JP">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110255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6275277E-C7A6-4EE0-902A-8CA23C6AFB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2162" y="3326019"/>
            <a:ext cx="5184018" cy="3179712"/>
          </a:xfrm>
          <a:prstGeom prst="rect">
            <a:avLst/>
          </a:prstGeom>
        </p:spPr>
      </p:pic>
      <p:sp>
        <p:nvSpPr>
          <p:cNvPr id="2" name="タイトル 1">
            <a:extLst>
              <a:ext uri="{FF2B5EF4-FFF2-40B4-BE49-F238E27FC236}">
                <a16:creationId xmlns:a16="http://schemas.microsoft.com/office/drawing/2014/main" id="{1960A232-1B6C-4AA3-8DA6-BE19C8E36C61}"/>
              </a:ext>
            </a:extLst>
          </p:cNvPr>
          <p:cNvSpPr>
            <a:spLocks noGrp="1"/>
          </p:cNvSpPr>
          <p:nvPr>
            <p:ph type="title"/>
          </p:nvPr>
        </p:nvSpPr>
        <p:spPr>
          <a:xfrm>
            <a:off x="628650" y="365127"/>
            <a:ext cx="7886700" cy="841582"/>
          </a:xfrm>
        </p:spPr>
        <p:txBody>
          <a:bodyPr>
            <a:normAutofit/>
          </a:bodyPr>
          <a:lstStyle/>
          <a:p>
            <a:r>
              <a:rPr lang="en-US" altLang="ja-JP" sz="4000">
                <a:solidFill>
                  <a:schemeClr val="accent1"/>
                </a:solidFill>
                <a:latin typeface="メイリオ" panose="020B0604030504040204" pitchFamily="50" charset="-128"/>
                <a:ea typeface="メイリオ" panose="020B0604030504040204" pitchFamily="50" charset="-128"/>
              </a:rPr>
              <a:t>4.1 </a:t>
            </a:r>
            <a:r>
              <a:rPr lang="ja-JP" altLang="en-US" sz="4000">
                <a:solidFill>
                  <a:schemeClr val="accent1"/>
                </a:solidFill>
                <a:latin typeface="メイリオ" panose="020B0604030504040204" pitchFamily="50" charset="-128"/>
                <a:ea typeface="メイリオ" panose="020B0604030504040204" pitchFamily="50" charset="-128"/>
              </a:rPr>
              <a:t>有限状態オートマトンとは</a:t>
            </a:r>
            <a:endParaRPr kumimoji="1" lang="ja-JP" altLang="en-US" sz="4000">
              <a:solidFill>
                <a:schemeClr val="accent1"/>
              </a:solidFill>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5D0B13E8-F182-4C41-8B05-47B1DC4DAF2B}"/>
              </a:ext>
            </a:extLst>
          </p:cNvPr>
          <p:cNvSpPr>
            <a:spLocks noGrp="1"/>
          </p:cNvSpPr>
          <p:nvPr>
            <p:ph idx="1"/>
          </p:nvPr>
        </p:nvSpPr>
        <p:spPr>
          <a:xfrm>
            <a:off x="628650" y="1121092"/>
            <a:ext cx="7886700" cy="4919948"/>
          </a:xfrm>
        </p:spPr>
        <p:txBody>
          <a:bodyPr>
            <a:normAutofit/>
          </a:bodyPr>
          <a:lstStyle/>
          <a:p>
            <a:pPr>
              <a:lnSpc>
                <a:spcPct val="100000"/>
              </a:lnSpc>
            </a:pPr>
            <a:r>
              <a:rPr kumimoji="1" lang="ja-JP" altLang="en-US">
                <a:latin typeface="メイリオ" panose="020B0604030504040204" pitchFamily="50" charset="-128"/>
                <a:ea typeface="メイリオ" panose="020B0604030504040204" pitchFamily="50" charset="-128"/>
              </a:rPr>
              <a:t>有限状態受理機械 </a:t>
            </a:r>
            <a:r>
              <a:rPr kumimoji="1" lang="en-US" altLang="ja-JP" sz="2400">
                <a:latin typeface="メイリオ" panose="020B0604030504040204" pitchFamily="50" charset="-128"/>
                <a:ea typeface="メイリオ" panose="020B0604030504040204" pitchFamily="50" charset="-128"/>
              </a:rPr>
              <a:t>(finite state acceptor: FSA) </a:t>
            </a:r>
            <a:endParaRPr kumimoji="1" lang="en-US" altLang="ja-JP">
              <a:latin typeface="メイリオ" panose="020B0604030504040204" pitchFamily="50" charset="-128"/>
              <a:ea typeface="メイリオ" panose="020B0604030504040204" pitchFamily="50" charset="-128"/>
            </a:endParaRPr>
          </a:p>
          <a:p>
            <a:pPr lvl="1">
              <a:lnSpc>
                <a:spcPct val="100000"/>
              </a:lnSpc>
            </a:pPr>
            <a:r>
              <a:rPr kumimoji="1" lang="ja-JP" altLang="en-US">
                <a:latin typeface="メイリオ" panose="020B0604030504040204" pitchFamily="50" charset="-128"/>
                <a:ea typeface="メイリオ" panose="020B0604030504040204" pitchFamily="50" charset="-128"/>
              </a:rPr>
              <a:t>入力記号列が特定の規則に従っているかどうかを判定する有限状態オートマトン</a:t>
            </a:r>
            <a:endParaRPr kumimoji="1" lang="en-US" altLang="ja-JP">
              <a:latin typeface="メイリオ" panose="020B0604030504040204" pitchFamily="50" charset="-128"/>
              <a:ea typeface="メイリオ" panose="020B0604030504040204" pitchFamily="50" charset="-128"/>
            </a:endParaRPr>
          </a:p>
          <a:p>
            <a:pPr>
              <a:lnSpc>
                <a:spcPct val="100000"/>
              </a:lnSpc>
            </a:pPr>
            <a:r>
              <a:rPr lang="en-US" altLang="ja-JP">
                <a:latin typeface="メイリオ" panose="020B0604030504040204" pitchFamily="50" charset="-128"/>
                <a:ea typeface="メイリオ" panose="020B0604030504040204" pitchFamily="50" charset="-128"/>
              </a:rPr>
              <a:t>FSA</a:t>
            </a:r>
            <a:r>
              <a:rPr lang="ja-JP" altLang="en-US">
                <a:latin typeface="メイリオ" panose="020B0604030504040204" pitchFamily="50" charset="-128"/>
                <a:ea typeface="メイリオ" panose="020B0604030504040204" pitchFamily="50" charset="-128"/>
              </a:rPr>
              <a:t>の例</a:t>
            </a:r>
            <a:endParaRPr kumimoji="1" lang="en-US" altLang="ja-JP">
              <a:latin typeface="メイリオ" panose="020B0604030504040204" pitchFamily="50" charset="-128"/>
              <a:ea typeface="メイリオ" panose="020B0604030504040204" pitchFamily="50" charset="-128"/>
            </a:endParaRPr>
          </a:p>
          <a:p>
            <a:pPr lvl="1">
              <a:lnSpc>
                <a:spcPct val="100000"/>
              </a:lnSpc>
            </a:pPr>
            <a:r>
              <a:rPr kumimoji="1" lang="en-US" altLang="ja-JP" i="1">
                <a:latin typeface="Century Schoolbook" panose="02040604050505020304" pitchFamily="18" charset="0"/>
                <a:ea typeface="メイリオ" panose="020B0604030504040204" pitchFamily="50" charset="-128"/>
              </a:rPr>
              <a:t>Σ</a:t>
            </a:r>
            <a:r>
              <a:rPr kumimoji="1" lang="en-US" altLang="ja-JP">
                <a:latin typeface="メイリオ" panose="020B0604030504040204" pitchFamily="50" charset="-128"/>
                <a:ea typeface="メイリオ" panose="020B0604030504040204" pitchFamily="50" charset="-128"/>
              </a:rPr>
              <a:t> </a:t>
            </a:r>
            <a:r>
              <a:rPr lang="en-US" altLang="ja-JP">
                <a:latin typeface="Century Schoolbook" panose="02040604050505020304" pitchFamily="18" charset="0"/>
                <a:ea typeface="メイリオ" panose="020B0604030504040204" pitchFamily="50" charset="-128"/>
              </a:rPr>
              <a:t>= {</a:t>
            </a:r>
            <a:r>
              <a:rPr lang="ja-JP" altLang="en-US">
                <a:latin typeface="Century Schoolbook" panose="02040604050505020304" pitchFamily="18" charset="0"/>
                <a:ea typeface="メイリオ" panose="020B0604030504040204" pitchFamily="50" charset="-128"/>
              </a:rPr>
              <a:t>形容詞</a:t>
            </a:r>
            <a:r>
              <a:rPr lang="en-US" altLang="ja-JP">
                <a:latin typeface="Century Schoolbook" panose="02040604050505020304" pitchFamily="18" charset="0"/>
                <a:ea typeface="メイリオ" panose="020B0604030504040204" pitchFamily="50" charset="-128"/>
              </a:rPr>
              <a:t>, </a:t>
            </a:r>
            <a:r>
              <a:rPr lang="ja-JP" altLang="en-US">
                <a:latin typeface="Century Schoolbook" panose="02040604050505020304" pitchFamily="18" charset="0"/>
                <a:ea typeface="メイリオ" panose="020B0604030504040204" pitchFamily="50" charset="-128"/>
              </a:rPr>
              <a:t>名詞</a:t>
            </a:r>
            <a:r>
              <a:rPr lang="en-US" altLang="ja-JP">
                <a:latin typeface="Century Schoolbook" panose="02040604050505020304" pitchFamily="18" charset="0"/>
                <a:ea typeface="メイリオ" panose="020B0604030504040204" pitchFamily="50" charset="-128"/>
              </a:rPr>
              <a:t>, </a:t>
            </a:r>
            <a:r>
              <a:rPr lang="ja-JP" altLang="en-US">
                <a:latin typeface="Century Schoolbook" panose="02040604050505020304" pitchFamily="18" charset="0"/>
                <a:ea typeface="メイリオ" panose="020B0604030504040204" pitchFamily="50" charset="-128"/>
              </a:rPr>
              <a:t>助詞</a:t>
            </a:r>
            <a:r>
              <a:rPr lang="en-US" altLang="ja-JP">
                <a:latin typeface="Century Schoolbook" panose="02040604050505020304" pitchFamily="18" charset="0"/>
                <a:ea typeface="メイリオ" panose="020B0604030504040204" pitchFamily="50" charset="-128"/>
              </a:rPr>
              <a:t>, </a:t>
            </a:r>
            <a:r>
              <a:rPr lang="ja-JP" altLang="en-US">
                <a:latin typeface="Century Schoolbook" panose="02040604050505020304" pitchFamily="18" charset="0"/>
                <a:ea typeface="メイリオ" panose="020B0604030504040204" pitchFamily="50" charset="-128"/>
              </a:rPr>
              <a:t>動詞</a:t>
            </a:r>
            <a:r>
              <a:rPr lang="en-US" altLang="ja-JP">
                <a:latin typeface="Century Schoolbook" panose="02040604050505020304" pitchFamily="18" charset="0"/>
                <a:ea typeface="メイリオ" panose="020B0604030504040204" pitchFamily="50" charset="-128"/>
              </a:rPr>
              <a:t>}</a:t>
            </a:r>
          </a:p>
          <a:p>
            <a:pPr lvl="1">
              <a:lnSpc>
                <a:spcPct val="100000"/>
              </a:lnSpc>
            </a:pPr>
            <a:r>
              <a:rPr lang="en-US" altLang="ja-JP" i="1">
                <a:latin typeface="Century Schoolbook" panose="02040604050505020304" pitchFamily="18" charset="0"/>
                <a:ea typeface="メイリオ" panose="020B0604030504040204" pitchFamily="50" charset="-128"/>
              </a:rPr>
              <a:t>Q</a:t>
            </a:r>
            <a:r>
              <a:rPr lang="en-US" altLang="ja-JP">
                <a:latin typeface="メイリオ" panose="020B0604030504040204" pitchFamily="50" charset="-128"/>
                <a:ea typeface="メイリオ" panose="020B0604030504040204" pitchFamily="50" charset="-128"/>
              </a:rPr>
              <a:t> </a:t>
            </a:r>
            <a:r>
              <a:rPr lang="en-US" altLang="ja-JP">
                <a:latin typeface="Century Schoolbook" panose="02040604050505020304" pitchFamily="18" charset="0"/>
                <a:ea typeface="メイリオ" panose="020B0604030504040204" pitchFamily="50" charset="-128"/>
              </a:rPr>
              <a:t>= {0, 1, 2, 3, 4}</a:t>
            </a:r>
          </a:p>
          <a:p>
            <a:pPr lvl="1">
              <a:lnSpc>
                <a:spcPct val="100000"/>
              </a:lnSpc>
            </a:pPr>
            <a:r>
              <a:rPr lang="en-US" altLang="ja-JP" i="1">
                <a:latin typeface="Century Schoolbook" panose="02040604050505020304" pitchFamily="18" charset="0"/>
                <a:ea typeface="メイリオ" panose="020B0604030504040204" pitchFamily="50" charset="-128"/>
              </a:rPr>
              <a:t>I </a:t>
            </a:r>
            <a:r>
              <a:rPr lang="en-US" altLang="ja-JP">
                <a:latin typeface="Century Schoolbook" panose="02040604050505020304" pitchFamily="18" charset="0"/>
                <a:ea typeface="メイリオ" panose="020B0604030504040204" pitchFamily="50" charset="-128"/>
              </a:rPr>
              <a:t>= {0}</a:t>
            </a:r>
            <a:endParaRPr lang="en-US" altLang="ja-JP">
              <a:latin typeface="メイリオ" panose="020B0604030504040204" pitchFamily="50" charset="-128"/>
              <a:ea typeface="メイリオ" panose="020B0604030504040204" pitchFamily="50" charset="-128"/>
            </a:endParaRPr>
          </a:p>
          <a:p>
            <a:pPr lvl="1">
              <a:lnSpc>
                <a:spcPct val="100000"/>
              </a:lnSpc>
            </a:pPr>
            <a:r>
              <a:rPr lang="en-US" altLang="ja-JP" i="1">
                <a:latin typeface="Century Schoolbook" panose="02040604050505020304" pitchFamily="18" charset="0"/>
                <a:ea typeface="メイリオ" panose="020B0604030504040204" pitchFamily="50" charset="-128"/>
              </a:rPr>
              <a:t>F </a:t>
            </a:r>
            <a:r>
              <a:rPr lang="en-US" altLang="ja-JP">
                <a:latin typeface="Century Schoolbook" panose="02040604050505020304" pitchFamily="18" charset="0"/>
                <a:ea typeface="メイリオ" panose="020B0604030504040204" pitchFamily="50" charset="-128"/>
              </a:rPr>
              <a:t>= {4}</a:t>
            </a:r>
            <a:endParaRPr lang="en-US" altLang="ja-JP">
              <a:latin typeface="メイリオ" panose="020B0604030504040204" pitchFamily="50" charset="-128"/>
              <a:ea typeface="メイリオ" panose="020B0604030504040204" pitchFamily="50" charset="-128"/>
            </a:endParaRPr>
          </a:p>
          <a:p>
            <a:pPr lvl="1">
              <a:lnSpc>
                <a:spcPct val="100000"/>
              </a:lnSpc>
            </a:pPr>
            <a:r>
              <a:rPr lang="en-US" altLang="ja-JP" i="1">
                <a:latin typeface="Century Schoolbook" panose="02040604050505020304" pitchFamily="18" charset="0"/>
                <a:ea typeface="メイリオ" panose="020B0604030504040204" pitchFamily="50" charset="-128"/>
              </a:rPr>
              <a:t>E </a:t>
            </a:r>
            <a:r>
              <a:rPr lang="en-US" altLang="ja-JP">
                <a:latin typeface="Century Schoolbook" panose="02040604050505020304" pitchFamily="18" charset="0"/>
                <a:ea typeface="メイリオ" panose="020B0604030504040204" pitchFamily="50" charset="-128"/>
              </a:rPr>
              <a:t>=</a:t>
            </a:r>
            <a:r>
              <a:rPr lang="ja-JP" altLang="en-US">
                <a:latin typeface="Century Schoolbook" panose="02040604050505020304" pitchFamily="18" charset="0"/>
                <a:ea typeface="メイリオ" panose="020B0604030504040204" pitchFamily="50" charset="-128"/>
              </a:rPr>
              <a:t> </a:t>
            </a:r>
            <a:r>
              <a:rPr lang="en-US" altLang="ja-JP">
                <a:latin typeface="Century Schoolbook" panose="02040604050505020304" pitchFamily="18" charset="0"/>
                <a:ea typeface="メイリオ" panose="020B0604030504040204" pitchFamily="50" charset="-128"/>
              </a:rPr>
              <a:t>{(0, </a:t>
            </a:r>
            <a:r>
              <a:rPr lang="ja-JP" altLang="en-US">
                <a:latin typeface="Century Schoolbook" panose="02040604050505020304" pitchFamily="18" charset="0"/>
                <a:ea typeface="メイリオ" panose="020B0604030504040204" pitchFamily="50" charset="-128"/>
              </a:rPr>
              <a:t>名詞</a:t>
            </a:r>
            <a:r>
              <a:rPr lang="en-US" altLang="ja-JP">
                <a:latin typeface="Century Schoolbook" panose="02040604050505020304" pitchFamily="18" charset="0"/>
                <a:ea typeface="メイリオ" panose="020B0604030504040204" pitchFamily="50" charset="-128"/>
              </a:rPr>
              <a:t>, 1), </a:t>
            </a:r>
            <a:br>
              <a:rPr lang="en-US" altLang="ja-JP">
                <a:latin typeface="Century Schoolbook" panose="02040604050505020304" pitchFamily="18" charset="0"/>
                <a:ea typeface="メイリオ" panose="020B0604030504040204" pitchFamily="50" charset="-128"/>
              </a:rPr>
            </a:br>
            <a:r>
              <a:rPr lang="en-US" altLang="ja-JP">
                <a:latin typeface="Century Schoolbook" panose="02040604050505020304" pitchFamily="18" charset="0"/>
                <a:ea typeface="メイリオ" panose="020B0604030504040204" pitchFamily="50" charset="-128"/>
              </a:rPr>
              <a:t>        (0, </a:t>
            </a:r>
            <a:r>
              <a:rPr lang="ja-JP" altLang="en-US">
                <a:latin typeface="Century Schoolbook" panose="02040604050505020304" pitchFamily="18" charset="0"/>
                <a:ea typeface="メイリオ" panose="020B0604030504040204" pitchFamily="50" charset="-128"/>
              </a:rPr>
              <a:t>形容詞</a:t>
            </a:r>
            <a:r>
              <a:rPr lang="en-US" altLang="ja-JP">
                <a:latin typeface="Century Schoolbook" panose="02040604050505020304" pitchFamily="18" charset="0"/>
                <a:ea typeface="メイリオ" panose="020B0604030504040204" pitchFamily="50" charset="-128"/>
              </a:rPr>
              <a:t>, 2), </a:t>
            </a:r>
            <a:br>
              <a:rPr lang="en-US" altLang="ja-JP">
                <a:latin typeface="Century Schoolbook" panose="02040604050505020304" pitchFamily="18" charset="0"/>
                <a:ea typeface="メイリオ" panose="020B0604030504040204" pitchFamily="50" charset="-128"/>
              </a:rPr>
            </a:br>
            <a:r>
              <a:rPr lang="en-US" altLang="ja-JP">
                <a:latin typeface="Century Schoolbook" panose="02040604050505020304" pitchFamily="18" charset="0"/>
                <a:ea typeface="メイリオ" panose="020B0604030504040204" pitchFamily="50" charset="-128"/>
              </a:rPr>
              <a:t>       ...}</a:t>
            </a:r>
            <a:endParaRPr lang="en-US" altLang="ja-JP">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870933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60A232-1B6C-4AA3-8DA6-BE19C8E36C61}"/>
              </a:ext>
            </a:extLst>
          </p:cNvPr>
          <p:cNvSpPr>
            <a:spLocks noGrp="1"/>
          </p:cNvSpPr>
          <p:nvPr>
            <p:ph type="title"/>
          </p:nvPr>
        </p:nvSpPr>
        <p:spPr/>
        <p:txBody>
          <a:bodyPr>
            <a:normAutofit/>
          </a:bodyPr>
          <a:lstStyle/>
          <a:p>
            <a:r>
              <a:rPr lang="en-US" altLang="ja-JP" sz="4000">
                <a:solidFill>
                  <a:schemeClr val="accent1"/>
                </a:solidFill>
                <a:latin typeface="メイリオ" panose="020B0604030504040204" pitchFamily="50" charset="-128"/>
                <a:ea typeface="メイリオ" panose="020B0604030504040204" pitchFamily="50" charset="-128"/>
              </a:rPr>
              <a:t>4.1 </a:t>
            </a:r>
            <a:r>
              <a:rPr lang="ja-JP" altLang="en-US" sz="4000">
                <a:solidFill>
                  <a:schemeClr val="accent1"/>
                </a:solidFill>
                <a:latin typeface="メイリオ" panose="020B0604030504040204" pitchFamily="50" charset="-128"/>
                <a:ea typeface="メイリオ" panose="020B0604030504040204" pitchFamily="50" charset="-128"/>
              </a:rPr>
              <a:t>有限状態オートマトンとは</a:t>
            </a:r>
            <a:endParaRPr kumimoji="1" lang="ja-JP" altLang="en-US" sz="4000">
              <a:solidFill>
                <a:schemeClr val="accent1"/>
              </a:solidFill>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5D0B13E8-F182-4C41-8B05-47B1DC4DAF2B}"/>
              </a:ext>
            </a:extLst>
          </p:cNvPr>
          <p:cNvSpPr>
            <a:spLocks noGrp="1"/>
          </p:cNvSpPr>
          <p:nvPr>
            <p:ph idx="1"/>
          </p:nvPr>
        </p:nvSpPr>
        <p:spPr>
          <a:xfrm>
            <a:off x="628650" y="1600773"/>
            <a:ext cx="7886700" cy="4351338"/>
          </a:xfrm>
        </p:spPr>
        <p:txBody>
          <a:bodyPr>
            <a:normAutofit/>
          </a:bodyPr>
          <a:lstStyle/>
          <a:p>
            <a:pPr>
              <a:lnSpc>
                <a:spcPct val="100000"/>
              </a:lnSpc>
            </a:pPr>
            <a:r>
              <a:rPr kumimoji="1" lang="ja-JP" altLang="en-US">
                <a:latin typeface="メイリオ" panose="020B0604030504040204" pitchFamily="50" charset="-128"/>
                <a:ea typeface="メイリオ" panose="020B0604030504040204" pitchFamily="50" charset="-128"/>
              </a:rPr>
              <a:t>決定性と非決定性</a:t>
            </a:r>
            <a:endParaRPr kumimoji="1" lang="en-US" altLang="ja-JP">
              <a:latin typeface="メイリオ" panose="020B0604030504040204" pitchFamily="50" charset="-128"/>
              <a:ea typeface="メイリオ" panose="020B0604030504040204" pitchFamily="50" charset="-128"/>
            </a:endParaRPr>
          </a:p>
          <a:p>
            <a:pPr lvl="1">
              <a:lnSpc>
                <a:spcPct val="100000"/>
              </a:lnSpc>
            </a:pPr>
            <a:r>
              <a:rPr kumimoji="1" lang="ja-JP" altLang="en-US">
                <a:latin typeface="メイリオ" panose="020B0604030504040204" pitchFamily="50" charset="-128"/>
                <a:ea typeface="メイリオ" panose="020B0604030504040204" pitchFamily="50" charset="-128"/>
              </a:rPr>
              <a:t>決定性オートマトン：現在の状態と入力記号から次状態が一つに定まる</a:t>
            </a:r>
            <a:endParaRPr kumimoji="1" lang="en-US" altLang="ja-JP">
              <a:latin typeface="メイリオ" panose="020B0604030504040204" pitchFamily="50" charset="-128"/>
              <a:ea typeface="メイリオ" panose="020B0604030504040204" pitchFamily="50" charset="-128"/>
            </a:endParaRPr>
          </a:p>
          <a:p>
            <a:pPr lvl="1">
              <a:lnSpc>
                <a:spcPct val="100000"/>
              </a:lnSpc>
            </a:pPr>
            <a:r>
              <a:rPr kumimoji="1" lang="ja-JP" altLang="en-US">
                <a:latin typeface="メイリオ" panose="020B0604030504040204" pitchFamily="50" charset="-128"/>
                <a:ea typeface="メイリオ" panose="020B0604030504040204" pitchFamily="50" charset="-128"/>
              </a:rPr>
              <a:t>非決定性オートマトン：上記条件で、次状態が一つに定まらない （同じ入力記号で異なる状態に遷移可能な場合）</a:t>
            </a:r>
            <a:endParaRPr kumimoji="1" lang="en-US" altLang="ja-JP">
              <a:latin typeface="メイリオ" panose="020B0604030504040204" pitchFamily="50" charset="-128"/>
              <a:ea typeface="メイリオ" panose="020B0604030504040204" pitchFamily="50" charset="-128"/>
            </a:endParaRPr>
          </a:p>
          <a:p>
            <a:pPr lvl="1">
              <a:lnSpc>
                <a:spcPct val="100000"/>
              </a:lnSpc>
            </a:pPr>
            <a:r>
              <a:rPr kumimoji="1" lang="ja-JP" altLang="en-US">
                <a:latin typeface="メイリオ" panose="020B0604030504040204" pitchFamily="50" charset="-128"/>
                <a:ea typeface="メイリオ" panose="020B0604030504040204" pitchFamily="50" charset="-128"/>
              </a:rPr>
              <a:t>入力記号に空文字列 </a:t>
            </a:r>
            <a:r>
              <a:rPr kumimoji="1" lang="en-US" altLang="ja-JP" i="1">
                <a:latin typeface="Century Schoolbook" panose="02040604050505020304" pitchFamily="18" charset="0"/>
                <a:ea typeface="メイリオ" panose="020B0604030504040204" pitchFamily="50" charset="-128"/>
              </a:rPr>
              <a:t>ε</a:t>
            </a:r>
            <a:r>
              <a:rPr kumimoji="1" lang="en-US" altLang="ja-JP">
                <a:latin typeface="メイリオ" panose="020B0604030504040204" pitchFamily="50" charset="-128"/>
                <a:ea typeface="メイリオ" panose="020B0604030504040204" pitchFamily="50" charset="-128"/>
              </a:rPr>
              <a:t> </a:t>
            </a:r>
            <a:r>
              <a:rPr kumimoji="1" lang="ja-JP" altLang="en-US">
                <a:latin typeface="メイリオ" panose="020B0604030504040204" pitchFamily="50" charset="-128"/>
                <a:ea typeface="メイリオ" panose="020B0604030504040204" pitchFamily="50" charset="-128"/>
              </a:rPr>
              <a:t>を含む場合は、必然的に非決定的になる</a:t>
            </a:r>
            <a:endParaRPr kumimoji="1" lang="en-US" altLang="ja-JP">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244247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A8FDC1-ED5C-40CD-B31B-DD4C4AB7AB8C}"/>
              </a:ext>
            </a:extLst>
          </p:cNvPr>
          <p:cNvSpPr>
            <a:spLocks noGrp="1"/>
          </p:cNvSpPr>
          <p:nvPr>
            <p:ph type="title"/>
          </p:nvPr>
        </p:nvSpPr>
        <p:spPr/>
        <p:txBody>
          <a:bodyPr>
            <a:normAutofit/>
          </a:bodyPr>
          <a:lstStyle/>
          <a:p>
            <a:r>
              <a:rPr lang="en-US" altLang="ja-JP" sz="3200">
                <a:solidFill>
                  <a:schemeClr val="accent1"/>
                </a:solidFill>
                <a:latin typeface="メイリオ" panose="020B0604030504040204" pitchFamily="50" charset="-128"/>
                <a:ea typeface="メイリオ" panose="020B0604030504040204" pitchFamily="50" charset="-128"/>
              </a:rPr>
              <a:t>4.2 </a:t>
            </a:r>
            <a:r>
              <a:rPr lang="ja-JP" altLang="en-US" sz="3200">
                <a:solidFill>
                  <a:schemeClr val="accent1"/>
                </a:solidFill>
                <a:latin typeface="メイリオ" panose="020B0604030504040204" pitchFamily="50" charset="-128"/>
                <a:ea typeface="メイリオ" panose="020B0604030504040204" pitchFamily="50" charset="-128"/>
              </a:rPr>
              <a:t>有限状態オートマトンが表現する言語</a:t>
            </a:r>
            <a:endParaRPr kumimoji="1" lang="ja-JP" altLang="en-US" sz="3200">
              <a:solidFill>
                <a:schemeClr val="accent1"/>
              </a:solidFill>
              <a:latin typeface="メイリオ" panose="020B0604030504040204" pitchFamily="50" charset="-128"/>
              <a:ea typeface="メイリオ" panose="020B0604030504040204" pitchFamily="50" charset="-128"/>
            </a:endParaRPr>
          </a:p>
        </p:txBody>
      </p:sp>
      <p:sp>
        <p:nvSpPr>
          <p:cNvPr id="4" name="コンテンツ プレースホルダー 2">
            <a:extLst>
              <a:ext uri="{FF2B5EF4-FFF2-40B4-BE49-F238E27FC236}">
                <a16:creationId xmlns:a16="http://schemas.microsoft.com/office/drawing/2014/main" id="{4B24A1FE-602C-454F-B01B-AF16D421C43C}"/>
              </a:ext>
            </a:extLst>
          </p:cNvPr>
          <p:cNvSpPr>
            <a:spLocks noGrp="1"/>
          </p:cNvSpPr>
          <p:nvPr>
            <p:ph idx="1"/>
          </p:nvPr>
        </p:nvSpPr>
        <p:spPr>
          <a:xfrm>
            <a:off x="628650" y="1600772"/>
            <a:ext cx="7886700" cy="4755057"/>
          </a:xfrm>
        </p:spPr>
        <p:txBody>
          <a:bodyPr/>
          <a:lstStyle/>
          <a:p>
            <a:pPr>
              <a:lnSpc>
                <a:spcPct val="100000"/>
              </a:lnSpc>
            </a:pPr>
            <a:r>
              <a:rPr kumimoji="1" lang="en-US" altLang="ja-JP">
                <a:latin typeface="メイリオ" panose="020B0604030504040204" pitchFamily="50" charset="-128"/>
                <a:ea typeface="メイリオ" panose="020B0604030504040204" pitchFamily="50" charset="-128"/>
              </a:rPr>
              <a:t>FSA</a:t>
            </a:r>
            <a:r>
              <a:rPr kumimoji="1" lang="ja-JP" altLang="en-US">
                <a:latin typeface="メイリオ" panose="020B0604030504040204" pitchFamily="50" charset="-128"/>
                <a:ea typeface="メイリオ" panose="020B0604030504040204" pitchFamily="50" charset="-128"/>
              </a:rPr>
              <a:t>で表現できる言語＝正規言語</a:t>
            </a:r>
            <a:endParaRPr kumimoji="1" lang="en-US" altLang="ja-JP">
              <a:latin typeface="メイリオ" panose="020B0604030504040204" pitchFamily="50" charset="-128"/>
              <a:ea typeface="メイリオ" panose="020B0604030504040204" pitchFamily="50" charset="-128"/>
            </a:endParaRPr>
          </a:p>
          <a:p>
            <a:pPr>
              <a:lnSpc>
                <a:spcPct val="100000"/>
              </a:lnSpc>
            </a:pPr>
            <a:r>
              <a:rPr kumimoji="1" lang="ja-JP" altLang="en-US">
                <a:latin typeface="メイリオ" panose="020B0604030504040204" pitchFamily="50" charset="-128"/>
                <a:ea typeface="メイリオ" panose="020B0604030504040204" pitchFamily="50" charset="-128"/>
              </a:rPr>
              <a:t>正規言語の定義</a:t>
            </a:r>
            <a:endParaRPr kumimoji="1" lang="en-US" altLang="ja-JP">
              <a:latin typeface="メイリオ" panose="020B0604030504040204" pitchFamily="50" charset="-128"/>
              <a:ea typeface="メイリオ" panose="020B0604030504040204" pitchFamily="50" charset="-128"/>
            </a:endParaRPr>
          </a:p>
          <a:p>
            <a:pPr marL="914400" lvl="1" indent="-457200">
              <a:lnSpc>
                <a:spcPct val="100000"/>
              </a:lnSpc>
              <a:buFont typeface="+mj-lt"/>
              <a:buAutoNum type="arabicPeriod"/>
            </a:pPr>
            <a:r>
              <a:rPr lang="ja-JP" altLang="en-US">
                <a:latin typeface="メイリオ" panose="020B0604030504040204" pitchFamily="50" charset="-128"/>
                <a:ea typeface="メイリオ" panose="020B0604030504040204" pitchFamily="50" charset="-128"/>
              </a:rPr>
              <a:t>空集合は正規言語である</a:t>
            </a:r>
            <a:endParaRPr lang="en-US" altLang="ja-JP">
              <a:latin typeface="メイリオ" panose="020B0604030504040204" pitchFamily="50" charset="-128"/>
              <a:ea typeface="メイリオ" panose="020B0604030504040204" pitchFamily="50" charset="-128"/>
            </a:endParaRPr>
          </a:p>
          <a:p>
            <a:pPr marL="914400" lvl="1" indent="-457200">
              <a:lnSpc>
                <a:spcPct val="100000"/>
              </a:lnSpc>
              <a:buFont typeface="+mj-lt"/>
              <a:buAutoNum type="arabicPeriod"/>
            </a:pPr>
            <a:r>
              <a:rPr kumimoji="1" lang="ja-JP" altLang="en-US">
                <a:latin typeface="メイリオ" panose="020B0604030504040204" pitchFamily="50" charset="-128"/>
                <a:ea typeface="メイリオ" panose="020B0604030504040204" pitchFamily="50" charset="-128"/>
              </a:rPr>
              <a:t>すべての </a:t>
            </a:r>
            <a:r>
              <a:rPr kumimoji="1" lang="en-US" altLang="ja-JP" i="1">
                <a:latin typeface="Century Schoolbook" panose="02040604050505020304" pitchFamily="18" charset="0"/>
                <a:ea typeface="メイリオ" panose="020B0604030504040204" pitchFamily="50" charset="-128"/>
              </a:rPr>
              <a:t>a</a:t>
            </a:r>
            <a:r>
              <a:rPr kumimoji="1" lang="en-US" altLang="ja-JP">
                <a:latin typeface="Century Schoolbook" panose="02040604050505020304" pitchFamily="18" charset="0"/>
                <a:ea typeface="メイリオ" panose="020B0604030504040204" pitchFamily="50" charset="-128"/>
              </a:rPr>
              <a:t> </a:t>
            </a:r>
            <a:r>
              <a:rPr kumimoji="1" lang="ja-JP" altLang="en-US">
                <a:latin typeface="Century Schoolbook" panose="02040604050505020304" pitchFamily="18" charset="0"/>
                <a:ea typeface="メイリオ" panose="020B0604030504040204" pitchFamily="50" charset="-128"/>
              </a:rPr>
              <a:t>⊆ </a:t>
            </a:r>
            <a:r>
              <a:rPr kumimoji="1" lang="en-US" altLang="ja-JP">
                <a:latin typeface="Century Schoolbook" panose="02040604050505020304" pitchFamily="18" charset="0"/>
                <a:ea typeface="メイリオ" panose="020B0604030504040204" pitchFamily="50" charset="-128"/>
              </a:rPr>
              <a:t>(</a:t>
            </a:r>
            <a:r>
              <a:rPr kumimoji="1" lang="en-US" altLang="ja-JP" i="1">
                <a:latin typeface="Century Schoolbook" panose="02040604050505020304" pitchFamily="18" charset="0"/>
                <a:ea typeface="メイリオ" panose="020B0604030504040204" pitchFamily="50" charset="-128"/>
              </a:rPr>
              <a:t>Σ</a:t>
            </a:r>
            <a:r>
              <a:rPr kumimoji="1" lang="ja-JP" altLang="en-US">
                <a:latin typeface="Century Schoolbook" panose="02040604050505020304" pitchFamily="18" charset="0"/>
                <a:ea typeface="メイリオ" panose="020B0604030504040204" pitchFamily="50" charset="-128"/>
              </a:rPr>
              <a:t>∪</a:t>
            </a:r>
            <a:r>
              <a:rPr kumimoji="1" lang="en-US" altLang="ja-JP" i="1">
                <a:latin typeface="Century Schoolbook" panose="02040604050505020304" pitchFamily="18" charset="0"/>
                <a:ea typeface="メイリオ" panose="020B0604030504040204" pitchFamily="50" charset="-128"/>
              </a:rPr>
              <a:t>ε</a:t>
            </a:r>
            <a:r>
              <a:rPr kumimoji="1" lang="en-US" altLang="ja-JP">
                <a:latin typeface="Century Schoolbook" panose="02040604050505020304" pitchFamily="18" charset="0"/>
                <a:ea typeface="メイリオ" panose="020B0604030504040204" pitchFamily="50" charset="-128"/>
              </a:rPr>
              <a:t>) </a:t>
            </a:r>
            <a:r>
              <a:rPr kumimoji="1" lang="ja-JP" altLang="en-US">
                <a:latin typeface="メイリオ" panose="020B0604030504040204" pitchFamily="50" charset="-128"/>
                <a:ea typeface="メイリオ" panose="020B0604030504040204" pitchFamily="50" charset="-128"/>
              </a:rPr>
              <a:t>に対して、</a:t>
            </a:r>
            <a:r>
              <a:rPr kumimoji="1" lang="en-US" altLang="ja-JP">
                <a:latin typeface="Century Schoolbook" panose="02040604050505020304" pitchFamily="18" charset="0"/>
                <a:ea typeface="メイリオ" panose="020B0604030504040204" pitchFamily="50" charset="-128"/>
              </a:rPr>
              <a:t>{</a:t>
            </a:r>
            <a:r>
              <a:rPr kumimoji="1" lang="en-US" altLang="ja-JP" i="1">
                <a:latin typeface="Century Schoolbook" panose="02040604050505020304" pitchFamily="18" charset="0"/>
                <a:ea typeface="メイリオ" panose="020B0604030504040204" pitchFamily="50" charset="-128"/>
              </a:rPr>
              <a:t>a</a:t>
            </a:r>
            <a:r>
              <a:rPr kumimoji="1" lang="en-US" altLang="ja-JP">
                <a:latin typeface="Century Schoolbook" panose="02040604050505020304" pitchFamily="18" charset="0"/>
                <a:ea typeface="メイリオ" panose="020B0604030504040204" pitchFamily="50" charset="-128"/>
              </a:rPr>
              <a:t>}</a:t>
            </a:r>
            <a:r>
              <a:rPr kumimoji="1" lang="ja-JP" altLang="en-US">
                <a:latin typeface="メイリオ" panose="020B0604030504040204" pitchFamily="50" charset="-128"/>
                <a:ea typeface="メイリオ" panose="020B0604030504040204" pitchFamily="50" charset="-128"/>
              </a:rPr>
              <a:t>は正規言語である</a:t>
            </a:r>
            <a:endParaRPr kumimoji="1" lang="en-US" altLang="ja-JP">
              <a:latin typeface="メイリオ" panose="020B0604030504040204" pitchFamily="50" charset="-128"/>
              <a:ea typeface="メイリオ" panose="020B0604030504040204" pitchFamily="50" charset="-128"/>
            </a:endParaRPr>
          </a:p>
          <a:p>
            <a:pPr marL="914400" lvl="1" indent="-457200">
              <a:lnSpc>
                <a:spcPct val="100000"/>
              </a:lnSpc>
              <a:buFont typeface="+mj-lt"/>
              <a:buAutoNum type="arabicPeriod"/>
            </a:pPr>
            <a:r>
              <a:rPr kumimoji="1" lang="en-US" altLang="ja-JP">
                <a:latin typeface="Century Schoolbook" panose="02040604050505020304" pitchFamily="18" charset="0"/>
                <a:ea typeface="メイリオ" panose="020B0604030504040204" pitchFamily="50" charset="-128"/>
              </a:rPr>
              <a:t>α</a:t>
            </a:r>
            <a:r>
              <a:rPr kumimoji="1" lang="ja-JP" altLang="en-US">
                <a:latin typeface="メイリオ" panose="020B0604030504040204" pitchFamily="50" charset="-128"/>
                <a:ea typeface="メイリオ" panose="020B0604030504040204" pitchFamily="50" charset="-128"/>
              </a:rPr>
              <a:t>と</a:t>
            </a:r>
            <a:r>
              <a:rPr kumimoji="1" lang="en-US" altLang="ja-JP">
                <a:latin typeface="Century Schoolbook" panose="02040604050505020304" pitchFamily="18" charset="0"/>
                <a:ea typeface="メイリオ" panose="020B0604030504040204" pitchFamily="50" charset="-128"/>
              </a:rPr>
              <a:t>β</a:t>
            </a:r>
            <a:r>
              <a:rPr kumimoji="1" lang="ja-JP" altLang="en-US">
                <a:latin typeface="メイリオ" panose="020B0604030504040204" pitchFamily="50" charset="-128"/>
                <a:ea typeface="メイリオ" panose="020B0604030504040204" pitchFamily="50" charset="-128"/>
              </a:rPr>
              <a:t>が正規言語であるとき、以下も正規言語である</a:t>
            </a:r>
            <a:endParaRPr kumimoji="1" lang="en-US" altLang="ja-JP">
              <a:latin typeface="メイリオ" panose="020B0604030504040204" pitchFamily="50" charset="-128"/>
              <a:ea typeface="メイリオ" panose="020B0604030504040204" pitchFamily="50" charset="-128"/>
            </a:endParaRPr>
          </a:p>
          <a:p>
            <a:pPr marL="1371600" lvl="2" indent="-457200">
              <a:lnSpc>
                <a:spcPct val="100000"/>
              </a:lnSpc>
              <a:buFont typeface="+mj-lt"/>
              <a:buAutoNum type="alphaLcPeriod"/>
            </a:pPr>
            <a:r>
              <a:rPr kumimoji="1" lang="ja-JP" altLang="en-US">
                <a:latin typeface="メイリオ" panose="020B0604030504040204" pitchFamily="50" charset="-128"/>
                <a:ea typeface="メイリオ" panose="020B0604030504040204" pitchFamily="50" charset="-128"/>
              </a:rPr>
              <a:t>連接 </a:t>
            </a:r>
            <a:r>
              <a:rPr lang="en-US" altLang="ja-JP">
                <a:latin typeface="Century Schoolbook" panose="02040604050505020304" pitchFamily="18" charset="0"/>
                <a:ea typeface="メイリオ" panose="020B0604030504040204" pitchFamily="50" charset="-128"/>
              </a:rPr>
              <a:t>α</a:t>
            </a:r>
            <a:r>
              <a:rPr lang="ja-JP" altLang="en-US">
                <a:latin typeface="Century Schoolbook" panose="02040604050505020304" pitchFamily="18" charset="0"/>
                <a:ea typeface="メイリオ" panose="020B0604030504040204" pitchFamily="50" charset="-128"/>
              </a:rPr>
              <a:t>・</a:t>
            </a:r>
            <a:r>
              <a:rPr lang="en-US" altLang="ja-JP">
                <a:latin typeface="Century Schoolbook" panose="02040604050505020304" pitchFamily="18" charset="0"/>
                <a:ea typeface="メイリオ" panose="020B0604030504040204" pitchFamily="50" charset="-128"/>
              </a:rPr>
              <a:t>β</a:t>
            </a:r>
            <a:endParaRPr kumimoji="1" lang="en-US" altLang="ja-JP">
              <a:latin typeface="メイリオ" panose="020B0604030504040204" pitchFamily="50" charset="-128"/>
              <a:ea typeface="メイリオ" panose="020B0604030504040204" pitchFamily="50" charset="-128"/>
            </a:endParaRPr>
          </a:p>
          <a:p>
            <a:pPr marL="1371600" lvl="2" indent="-457200">
              <a:lnSpc>
                <a:spcPct val="100000"/>
              </a:lnSpc>
              <a:buFont typeface="+mj-lt"/>
              <a:buAutoNum type="alphaLcPeriod"/>
            </a:pPr>
            <a:r>
              <a:rPr kumimoji="1" lang="ja-JP" altLang="en-US">
                <a:latin typeface="メイリオ" panose="020B0604030504040204" pitchFamily="50" charset="-128"/>
                <a:ea typeface="メイリオ" panose="020B0604030504040204" pitchFamily="50" charset="-128"/>
              </a:rPr>
              <a:t>選択 </a:t>
            </a:r>
            <a:r>
              <a:rPr lang="en-US" altLang="ja-JP">
                <a:latin typeface="Century Schoolbook" panose="02040604050505020304" pitchFamily="18" charset="0"/>
                <a:ea typeface="メイリオ" panose="020B0604030504040204" pitchFamily="50" charset="-128"/>
              </a:rPr>
              <a:t>α</a:t>
            </a:r>
            <a:r>
              <a:rPr lang="ja-JP" altLang="en-US">
                <a:latin typeface="メイリオ" panose="020B0604030504040204" pitchFamily="50" charset="-128"/>
                <a:ea typeface="メイリオ" panose="020B0604030504040204" pitchFamily="50" charset="-128"/>
              </a:rPr>
              <a:t> </a:t>
            </a:r>
            <a:r>
              <a:rPr lang="en-US" altLang="ja-JP">
                <a:latin typeface="メイリオ" panose="020B0604030504040204" pitchFamily="50" charset="-128"/>
                <a:ea typeface="メイリオ" panose="020B0604030504040204" pitchFamily="50" charset="-128"/>
              </a:rPr>
              <a:t>|</a:t>
            </a:r>
            <a:r>
              <a:rPr lang="ja-JP" altLang="en-US">
                <a:latin typeface="メイリオ" panose="020B0604030504040204" pitchFamily="50" charset="-128"/>
                <a:ea typeface="メイリオ" panose="020B0604030504040204" pitchFamily="50" charset="-128"/>
              </a:rPr>
              <a:t> </a:t>
            </a:r>
            <a:r>
              <a:rPr lang="en-US" altLang="ja-JP">
                <a:latin typeface="Century Schoolbook" panose="02040604050505020304" pitchFamily="18" charset="0"/>
                <a:ea typeface="メイリオ" panose="020B0604030504040204" pitchFamily="50" charset="-128"/>
              </a:rPr>
              <a:t>β</a:t>
            </a:r>
            <a:endParaRPr kumimoji="1" lang="en-US" altLang="ja-JP">
              <a:latin typeface="メイリオ" panose="020B0604030504040204" pitchFamily="50" charset="-128"/>
              <a:ea typeface="メイリオ" panose="020B0604030504040204" pitchFamily="50" charset="-128"/>
            </a:endParaRPr>
          </a:p>
          <a:p>
            <a:pPr marL="1371600" lvl="2" indent="-457200">
              <a:lnSpc>
                <a:spcPct val="100000"/>
              </a:lnSpc>
              <a:buFont typeface="+mj-lt"/>
              <a:buAutoNum type="alphaLcPeriod"/>
            </a:pPr>
            <a:r>
              <a:rPr kumimoji="1" lang="ja-JP" altLang="en-US">
                <a:latin typeface="メイリオ" panose="020B0604030504040204" pitchFamily="50" charset="-128"/>
                <a:ea typeface="メイリオ" panose="020B0604030504040204" pitchFamily="50" charset="-128"/>
              </a:rPr>
              <a:t>繰り返し </a:t>
            </a:r>
            <a:r>
              <a:rPr lang="en-US" altLang="ja-JP">
                <a:latin typeface="Century Schoolbook" panose="02040604050505020304" pitchFamily="18" charset="0"/>
                <a:ea typeface="メイリオ" panose="020B0604030504040204" pitchFamily="50" charset="-128"/>
              </a:rPr>
              <a:t>α</a:t>
            </a:r>
            <a:r>
              <a:rPr lang="en-US" altLang="ja-JP">
                <a:latin typeface="メイリオ" panose="020B0604030504040204" pitchFamily="50" charset="-128"/>
                <a:ea typeface="メイリオ" panose="020B0604030504040204" pitchFamily="50" charset="-128"/>
              </a:rPr>
              <a:t>*</a:t>
            </a:r>
            <a:endParaRPr kumimoji="1" lang="en-US" altLang="ja-JP">
              <a:latin typeface="メイリオ" panose="020B0604030504040204" pitchFamily="50" charset="-128"/>
              <a:ea typeface="メイリオ" panose="020B0604030504040204" pitchFamily="50" charset="-128"/>
            </a:endParaRPr>
          </a:p>
          <a:p>
            <a:pPr marL="914400" lvl="1" indent="-457200">
              <a:lnSpc>
                <a:spcPct val="100000"/>
              </a:lnSpc>
              <a:buFont typeface="+mj-lt"/>
              <a:buAutoNum type="arabicPeriod"/>
            </a:pPr>
            <a:r>
              <a:rPr kumimoji="1" lang="ja-JP" altLang="en-US">
                <a:latin typeface="メイリオ" panose="020B0604030504040204" pitchFamily="50" charset="-128"/>
                <a:ea typeface="メイリオ" panose="020B0604030504040204" pitchFamily="50" charset="-128"/>
              </a:rPr>
              <a:t>これ以外のものは正規言語ではない</a:t>
            </a:r>
          </a:p>
        </p:txBody>
      </p:sp>
    </p:spTree>
    <p:extLst>
      <p:ext uri="{BB962C8B-B14F-4D97-AF65-F5344CB8AC3E}">
        <p14:creationId xmlns:p14="http://schemas.microsoft.com/office/powerpoint/2010/main" val="2184199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81EDAD-3483-4C98-A43B-982B29E2896A}"/>
              </a:ext>
            </a:extLst>
          </p:cNvPr>
          <p:cNvSpPr>
            <a:spLocks noGrp="1"/>
          </p:cNvSpPr>
          <p:nvPr>
            <p:ph type="title"/>
          </p:nvPr>
        </p:nvSpPr>
        <p:spPr>
          <a:xfrm>
            <a:off x="628650" y="365126"/>
            <a:ext cx="8013180" cy="1325563"/>
          </a:xfrm>
        </p:spPr>
        <p:txBody>
          <a:bodyPr>
            <a:normAutofit/>
          </a:bodyPr>
          <a:lstStyle/>
          <a:p>
            <a:r>
              <a:rPr lang="en-US" altLang="ja-JP" sz="3600">
                <a:solidFill>
                  <a:schemeClr val="accent1"/>
                </a:solidFill>
                <a:latin typeface="メイリオ" panose="020B0604030504040204" pitchFamily="50" charset="-128"/>
                <a:ea typeface="メイリオ" panose="020B0604030504040204" pitchFamily="50" charset="-128"/>
              </a:rPr>
              <a:t>4.3 </a:t>
            </a:r>
            <a:r>
              <a:rPr lang="ja-JP" altLang="en-US" sz="3600">
                <a:solidFill>
                  <a:schemeClr val="accent1"/>
                </a:solidFill>
                <a:latin typeface="メイリオ" panose="020B0604030504040204" pitchFamily="50" charset="-128"/>
                <a:ea typeface="メイリオ" panose="020B0604030504040204" pitchFamily="50" charset="-128"/>
              </a:rPr>
              <a:t>さまざまな有限状態オートマトン</a:t>
            </a:r>
            <a:endParaRPr kumimoji="1" lang="ja-JP" altLang="en-US" sz="3600">
              <a:solidFill>
                <a:schemeClr val="accent1"/>
              </a:solidFill>
              <a:latin typeface="メイリオ" panose="020B0604030504040204" pitchFamily="50" charset="-128"/>
              <a:ea typeface="メイリオ" panose="020B0604030504040204" pitchFamily="50" charset="-128"/>
            </a:endParaRPr>
          </a:p>
        </p:txBody>
      </p:sp>
      <p:sp>
        <p:nvSpPr>
          <p:cNvPr id="4" name="コンテンツ プレースホルダー 2">
            <a:extLst>
              <a:ext uri="{FF2B5EF4-FFF2-40B4-BE49-F238E27FC236}">
                <a16:creationId xmlns:a16="http://schemas.microsoft.com/office/drawing/2014/main" id="{28BEF61E-13C2-4A1A-ABF7-D80B97971FE4}"/>
              </a:ext>
            </a:extLst>
          </p:cNvPr>
          <p:cNvSpPr>
            <a:spLocks noGrp="1"/>
          </p:cNvSpPr>
          <p:nvPr>
            <p:ph idx="1"/>
          </p:nvPr>
        </p:nvSpPr>
        <p:spPr>
          <a:xfrm>
            <a:off x="628650" y="1600773"/>
            <a:ext cx="7886700" cy="4351338"/>
          </a:xfrm>
        </p:spPr>
        <p:txBody>
          <a:bodyPr/>
          <a:lstStyle/>
          <a:p>
            <a:r>
              <a:rPr kumimoji="1" lang="en-US" altLang="ja-JP">
                <a:latin typeface="メイリオ" panose="020B0604030504040204" pitchFamily="50" charset="-128"/>
                <a:ea typeface="メイリオ" panose="020B0604030504040204" pitchFamily="50" charset="-128"/>
              </a:rPr>
              <a:t>FSA</a:t>
            </a:r>
          </a:p>
          <a:p>
            <a:pPr lvl="1"/>
            <a:r>
              <a:rPr kumimoji="1" lang="ja-JP" altLang="en-US">
                <a:latin typeface="Century Schoolbook" panose="02040604050505020304" pitchFamily="18" charset="0"/>
                <a:ea typeface="メイリオ" panose="020B0604030504040204" pitchFamily="50" charset="-128"/>
              </a:rPr>
              <a:t>構成要素：</a:t>
            </a:r>
            <a:r>
              <a:rPr kumimoji="1" lang="en-US" altLang="ja-JP">
                <a:latin typeface="Century Schoolbook" panose="02040604050505020304" pitchFamily="18" charset="0"/>
                <a:ea typeface="メイリオ" panose="020B0604030504040204" pitchFamily="50" charset="-128"/>
              </a:rPr>
              <a:t>{</a:t>
            </a:r>
            <a:r>
              <a:rPr lang="en-US" altLang="ja-JP" i="1">
                <a:latin typeface="Century Schoolbook" panose="02040604050505020304" pitchFamily="18" charset="0"/>
                <a:ea typeface="メイリオ" panose="020B0604030504040204" pitchFamily="50" charset="-128"/>
              </a:rPr>
              <a:t>Σ, Q, I, F, E</a:t>
            </a:r>
            <a:r>
              <a:rPr kumimoji="1" lang="en-US" altLang="ja-JP">
                <a:latin typeface="Century Schoolbook" panose="02040604050505020304" pitchFamily="18" charset="0"/>
                <a:ea typeface="メイリオ" panose="020B0604030504040204" pitchFamily="50" charset="-128"/>
              </a:rPr>
              <a:t>}</a:t>
            </a:r>
            <a:endParaRPr kumimoji="1" lang="ja-JP" altLang="en-US">
              <a:latin typeface="Century Schoolbook" panose="02040604050505020304" pitchFamily="18" charset="0"/>
              <a:ea typeface="メイリオ" panose="020B0604030504040204" pitchFamily="50" charset="-128"/>
            </a:endParaRPr>
          </a:p>
        </p:txBody>
      </p:sp>
      <p:pic>
        <p:nvPicPr>
          <p:cNvPr id="6" name="図 5">
            <a:extLst>
              <a:ext uri="{FF2B5EF4-FFF2-40B4-BE49-F238E27FC236}">
                <a16:creationId xmlns:a16="http://schemas.microsoft.com/office/drawing/2014/main" id="{36985329-52F4-4FE6-99E1-508DCF3AD0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1179" y="2457824"/>
            <a:ext cx="6408374" cy="4047907"/>
          </a:xfrm>
          <a:prstGeom prst="rect">
            <a:avLst/>
          </a:prstGeom>
        </p:spPr>
      </p:pic>
    </p:spTree>
    <p:extLst>
      <p:ext uri="{BB962C8B-B14F-4D97-AF65-F5344CB8AC3E}">
        <p14:creationId xmlns:p14="http://schemas.microsoft.com/office/powerpoint/2010/main" val="3547873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4224ECDD-1CBB-4659-824E-A22572089D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0888" y="2885607"/>
            <a:ext cx="5829849" cy="3582836"/>
          </a:xfrm>
          <a:prstGeom prst="rect">
            <a:avLst/>
          </a:prstGeom>
        </p:spPr>
      </p:pic>
      <p:sp>
        <p:nvSpPr>
          <p:cNvPr id="2" name="タイトル 1">
            <a:extLst>
              <a:ext uri="{FF2B5EF4-FFF2-40B4-BE49-F238E27FC236}">
                <a16:creationId xmlns:a16="http://schemas.microsoft.com/office/drawing/2014/main" id="{2F81EDAD-3483-4C98-A43B-982B29E2896A}"/>
              </a:ext>
            </a:extLst>
          </p:cNvPr>
          <p:cNvSpPr>
            <a:spLocks noGrp="1"/>
          </p:cNvSpPr>
          <p:nvPr>
            <p:ph type="title"/>
          </p:nvPr>
        </p:nvSpPr>
        <p:spPr>
          <a:xfrm>
            <a:off x="628650" y="365126"/>
            <a:ext cx="8013180" cy="1325563"/>
          </a:xfrm>
        </p:spPr>
        <p:txBody>
          <a:bodyPr>
            <a:normAutofit/>
          </a:bodyPr>
          <a:lstStyle/>
          <a:p>
            <a:r>
              <a:rPr lang="en-US" altLang="ja-JP" sz="3600">
                <a:solidFill>
                  <a:schemeClr val="accent1"/>
                </a:solidFill>
                <a:latin typeface="メイリオ" panose="020B0604030504040204" pitchFamily="50" charset="-128"/>
                <a:ea typeface="メイリオ" panose="020B0604030504040204" pitchFamily="50" charset="-128"/>
              </a:rPr>
              <a:t>4.3 </a:t>
            </a:r>
            <a:r>
              <a:rPr lang="ja-JP" altLang="en-US" sz="3600">
                <a:solidFill>
                  <a:schemeClr val="accent1"/>
                </a:solidFill>
                <a:latin typeface="メイリオ" panose="020B0604030504040204" pitchFamily="50" charset="-128"/>
                <a:ea typeface="メイリオ" panose="020B0604030504040204" pitchFamily="50" charset="-128"/>
              </a:rPr>
              <a:t>さまざまな有限状態オートマトン</a:t>
            </a:r>
            <a:endParaRPr kumimoji="1" lang="ja-JP" altLang="en-US" sz="3600">
              <a:solidFill>
                <a:schemeClr val="accent1"/>
              </a:solidFill>
              <a:latin typeface="メイリオ" panose="020B0604030504040204" pitchFamily="50" charset="-128"/>
              <a:ea typeface="メイリオ" panose="020B0604030504040204" pitchFamily="50" charset="-128"/>
            </a:endParaRPr>
          </a:p>
        </p:txBody>
      </p:sp>
      <p:sp>
        <p:nvSpPr>
          <p:cNvPr id="4" name="コンテンツ プレースホルダー 2">
            <a:extLst>
              <a:ext uri="{FF2B5EF4-FFF2-40B4-BE49-F238E27FC236}">
                <a16:creationId xmlns:a16="http://schemas.microsoft.com/office/drawing/2014/main" id="{28BEF61E-13C2-4A1A-ABF7-D80B97971FE4}"/>
              </a:ext>
            </a:extLst>
          </p:cNvPr>
          <p:cNvSpPr>
            <a:spLocks noGrp="1"/>
          </p:cNvSpPr>
          <p:nvPr>
            <p:ph idx="1"/>
          </p:nvPr>
        </p:nvSpPr>
        <p:spPr>
          <a:xfrm>
            <a:off x="561194" y="1405901"/>
            <a:ext cx="7886700" cy="4351338"/>
          </a:xfrm>
        </p:spPr>
        <p:txBody>
          <a:bodyPr/>
          <a:lstStyle/>
          <a:p>
            <a:r>
              <a:rPr kumimoji="1" lang="en-US" altLang="ja-JP">
                <a:latin typeface="メイリオ" panose="020B0604030504040204" pitchFamily="50" charset="-128"/>
                <a:ea typeface="メイリオ" panose="020B0604030504040204" pitchFamily="50" charset="-128"/>
              </a:rPr>
              <a:t>WFSA</a:t>
            </a:r>
          </a:p>
          <a:p>
            <a:pPr lvl="1"/>
            <a:r>
              <a:rPr kumimoji="1" lang="ja-JP" altLang="en-US">
                <a:latin typeface="Century Schoolbook" panose="02040604050505020304" pitchFamily="18" charset="0"/>
                <a:ea typeface="メイリオ" panose="020B0604030504040204" pitchFamily="50" charset="-128"/>
              </a:rPr>
              <a:t>構成要素：</a:t>
            </a:r>
            <a:r>
              <a:rPr kumimoji="1" lang="en-US" altLang="ja-JP">
                <a:latin typeface="Century Schoolbook" panose="02040604050505020304" pitchFamily="18" charset="0"/>
                <a:ea typeface="メイリオ" panose="020B0604030504040204" pitchFamily="50" charset="-128"/>
              </a:rPr>
              <a:t>{</a:t>
            </a:r>
            <a:r>
              <a:rPr lang="en-US" altLang="ja-JP" i="1">
                <a:latin typeface="Century Schoolbook" panose="02040604050505020304" pitchFamily="18" charset="0"/>
                <a:ea typeface="メイリオ" panose="020B0604030504040204" pitchFamily="50" charset="-128"/>
              </a:rPr>
              <a:t>Σ, Q, I, F, E, λ, ρ</a:t>
            </a:r>
            <a:r>
              <a:rPr kumimoji="1" lang="en-US" altLang="ja-JP">
                <a:latin typeface="Century Schoolbook" panose="02040604050505020304" pitchFamily="18" charset="0"/>
                <a:ea typeface="メイリオ" panose="020B0604030504040204" pitchFamily="50" charset="-128"/>
              </a:rPr>
              <a:t>}</a:t>
            </a:r>
          </a:p>
          <a:p>
            <a:pPr lvl="2"/>
            <a:r>
              <a:rPr lang="en-US" altLang="ja-JP" i="1">
                <a:latin typeface="Century Schoolbook" panose="02040604050505020304" pitchFamily="18" charset="0"/>
                <a:ea typeface="メイリオ" panose="020B0604030504040204" pitchFamily="50" charset="-128"/>
              </a:rPr>
              <a:t>E </a:t>
            </a:r>
            <a:r>
              <a:rPr lang="ja-JP" altLang="en-US">
                <a:latin typeface="Century Schoolbook" panose="02040604050505020304" pitchFamily="18" charset="0"/>
                <a:ea typeface="メイリオ" panose="020B0604030504040204" pitchFamily="50" charset="-128"/>
              </a:rPr>
              <a:t>⊆</a:t>
            </a:r>
            <a:r>
              <a:rPr lang="ja-JP" altLang="en-US" i="1">
                <a:latin typeface="Century Schoolbook" panose="02040604050505020304" pitchFamily="18" charset="0"/>
                <a:ea typeface="メイリオ" panose="020B0604030504040204" pitchFamily="50" charset="-128"/>
              </a:rPr>
              <a:t> </a:t>
            </a:r>
            <a:r>
              <a:rPr lang="en-US" altLang="ja-JP" i="1">
                <a:latin typeface="Century Schoolbook" panose="02040604050505020304" pitchFamily="18" charset="0"/>
                <a:ea typeface="メイリオ" panose="020B0604030504040204" pitchFamily="50" charset="-128"/>
              </a:rPr>
              <a:t>Q </a:t>
            </a:r>
            <a:r>
              <a:rPr lang="ja-JP" altLang="en-US">
                <a:latin typeface="Century Schoolbook" panose="02040604050505020304" pitchFamily="18" charset="0"/>
                <a:ea typeface="メイリオ" panose="020B0604030504040204" pitchFamily="50" charset="-128"/>
              </a:rPr>
              <a:t>✕</a:t>
            </a:r>
            <a:r>
              <a:rPr lang="ja-JP" altLang="en-US" i="1">
                <a:latin typeface="Century Schoolbook" panose="02040604050505020304" pitchFamily="18" charset="0"/>
                <a:ea typeface="メイリオ" panose="020B0604030504040204" pitchFamily="50" charset="-128"/>
              </a:rPr>
              <a:t> </a:t>
            </a:r>
            <a:r>
              <a:rPr lang="en-US" altLang="ja-JP" i="1">
                <a:latin typeface="Century Schoolbook" panose="02040604050505020304" pitchFamily="18" charset="0"/>
                <a:ea typeface="メイリオ" panose="020B0604030504040204" pitchFamily="50" charset="-128"/>
              </a:rPr>
              <a:t>Σ </a:t>
            </a:r>
            <a:r>
              <a:rPr lang="ja-JP" altLang="en-US">
                <a:latin typeface="Century Schoolbook" panose="02040604050505020304" pitchFamily="18" charset="0"/>
                <a:ea typeface="メイリオ" panose="020B0604030504040204" pitchFamily="50" charset="-128"/>
              </a:rPr>
              <a:t>✕</a:t>
            </a:r>
            <a:r>
              <a:rPr lang="ja-JP" altLang="en-US" i="1">
                <a:latin typeface="Century Schoolbook" panose="02040604050505020304" pitchFamily="18" charset="0"/>
                <a:ea typeface="メイリオ" panose="020B0604030504040204" pitchFamily="50" charset="-128"/>
              </a:rPr>
              <a:t> </a:t>
            </a:r>
            <a:r>
              <a:rPr lang="en-US" altLang="ja-JP" i="1">
                <a:latin typeface="Century Schoolbook" panose="02040604050505020304" pitchFamily="18" charset="0"/>
                <a:ea typeface="メイリオ" panose="020B0604030504040204" pitchFamily="50" charset="-128"/>
              </a:rPr>
              <a:t>K </a:t>
            </a:r>
            <a:r>
              <a:rPr lang="ja-JP" altLang="en-US">
                <a:latin typeface="Century Schoolbook" panose="02040604050505020304" pitchFamily="18" charset="0"/>
                <a:ea typeface="メイリオ" panose="020B0604030504040204" pitchFamily="50" charset="-128"/>
              </a:rPr>
              <a:t>✕</a:t>
            </a:r>
            <a:r>
              <a:rPr lang="ja-JP" altLang="en-US" i="1">
                <a:latin typeface="Century Schoolbook" panose="02040604050505020304" pitchFamily="18" charset="0"/>
                <a:ea typeface="メイリオ" panose="020B0604030504040204" pitchFamily="50" charset="-128"/>
              </a:rPr>
              <a:t> </a:t>
            </a:r>
            <a:r>
              <a:rPr lang="en-US" altLang="ja-JP" i="1">
                <a:latin typeface="Century Schoolbook" panose="02040604050505020304" pitchFamily="18" charset="0"/>
                <a:ea typeface="メイリオ" panose="020B0604030504040204" pitchFamily="50" charset="-128"/>
              </a:rPr>
              <a:t>Q</a:t>
            </a:r>
          </a:p>
          <a:p>
            <a:pPr lvl="2"/>
            <a:r>
              <a:rPr lang="en-US" altLang="ja-JP" i="1">
                <a:latin typeface="Century Schoolbook" panose="02040604050505020304" pitchFamily="18" charset="0"/>
                <a:ea typeface="メイリオ" panose="020B0604030504040204" pitchFamily="50" charset="-128"/>
              </a:rPr>
              <a:t>K</a:t>
            </a:r>
            <a:r>
              <a:rPr lang="ja-JP" altLang="en-US" i="1">
                <a:latin typeface="Century Schoolbook" panose="02040604050505020304" pitchFamily="18" charset="0"/>
                <a:ea typeface="メイリオ" panose="020B0604030504040204" pitchFamily="50" charset="-128"/>
              </a:rPr>
              <a:t> </a:t>
            </a:r>
            <a:r>
              <a:rPr lang="en-US" altLang="ja-JP">
                <a:latin typeface="Century Schoolbook" panose="02040604050505020304" pitchFamily="18" charset="0"/>
                <a:ea typeface="メイリオ" panose="020B0604030504040204" pitchFamily="50" charset="-128"/>
              </a:rPr>
              <a:t>:</a:t>
            </a:r>
            <a:r>
              <a:rPr lang="en-US" altLang="ja-JP" i="1">
                <a:latin typeface="Century Schoolbook" panose="02040604050505020304" pitchFamily="18" charset="0"/>
                <a:ea typeface="メイリオ" panose="020B0604030504040204" pitchFamily="50" charset="-128"/>
              </a:rPr>
              <a:t> </a:t>
            </a:r>
            <a:r>
              <a:rPr lang="ja-JP" altLang="en-US" i="1">
                <a:latin typeface="メイリオ" panose="020B0604030504040204" pitchFamily="50" charset="-128"/>
                <a:ea typeface="メイリオ" panose="020B0604030504040204" pitchFamily="50" charset="-128"/>
              </a:rPr>
              <a:t>重みの集合</a:t>
            </a:r>
            <a:endParaRPr lang="en-US" altLang="ja-JP" i="1">
              <a:latin typeface="メイリオ" panose="020B0604030504040204" pitchFamily="50" charset="-128"/>
              <a:ea typeface="メイリオ" panose="020B0604030504040204" pitchFamily="50" charset="-128"/>
            </a:endParaRPr>
          </a:p>
          <a:p>
            <a:pPr lvl="2"/>
            <a:r>
              <a:rPr lang="en-US" altLang="ja-JP" i="1">
                <a:latin typeface="Century Schoolbook" panose="02040604050505020304" pitchFamily="18" charset="0"/>
                <a:ea typeface="メイリオ" panose="020B0604030504040204" pitchFamily="50" charset="-128"/>
              </a:rPr>
              <a:t>λ</a:t>
            </a:r>
            <a:r>
              <a:rPr lang="ja-JP" altLang="en-US" i="1">
                <a:latin typeface="Century Schoolbook" panose="02040604050505020304" pitchFamily="18" charset="0"/>
                <a:ea typeface="メイリオ" panose="020B0604030504040204" pitchFamily="50" charset="-128"/>
              </a:rPr>
              <a:t> </a:t>
            </a:r>
            <a:r>
              <a:rPr lang="en-US" altLang="ja-JP">
                <a:latin typeface="Century Schoolbook" panose="02040604050505020304" pitchFamily="18" charset="0"/>
                <a:ea typeface="メイリオ" panose="020B0604030504040204" pitchFamily="50" charset="-128"/>
              </a:rPr>
              <a:t>:</a:t>
            </a:r>
            <a:r>
              <a:rPr lang="en-US" altLang="ja-JP" i="1">
                <a:latin typeface="Century Schoolbook" panose="02040604050505020304" pitchFamily="18" charset="0"/>
                <a:ea typeface="メイリオ" panose="020B0604030504040204" pitchFamily="50" charset="-128"/>
              </a:rPr>
              <a:t> </a:t>
            </a:r>
            <a:r>
              <a:rPr lang="ja-JP" altLang="en-US" i="1">
                <a:latin typeface="Century Schoolbook" panose="02040604050505020304" pitchFamily="18" charset="0"/>
                <a:ea typeface="メイリオ" panose="020B0604030504040204" pitchFamily="50" charset="-128"/>
              </a:rPr>
              <a:t>初期状態の</a:t>
            </a:r>
            <a:r>
              <a:rPr lang="ja-JP" altLang="en-US" i="1">
                <a:latin typeface="メイリオ" panose="020B0604030504040204" pitchFamily="50" charset="-128"/>
                <a:ea typeface="メイリオ" panose="020B0604030504040204" pitchFamily="50" charset="-128"/>
              </a:rPr>
              <a:t>重み</a:t>
            </a:r>
            <a:endParaRPr lang="en-US" altLang="ja-JP" i="1">
              <a:latin typeface="メイリオ" panose="020B0604030504040204" pitchFamily="50" charset="-128"/>
              <a:ea typeface="メイリオ" panose="020B0604030504040204" pitchFamily="50" charset="-128"/>
            </a:endParaRPr>
          </a:p>
          <a:p>
            <a:pPr lvl="2"/>
            <a:r>
              <a:rPr lang="en-US" altLang="ja-JP" i="1">
                <a:latin typeface="Century Schoolbook" panose="02040604050505020304" pitchFamily="18" charset="0"/>
                <a:ea typeface="メイリオ" panose="020B0604030504040204" pitchFamily="50" charset="-128"/>
              </a:rPr>
              <a:t> ρ</a:t>
            </a:r>
            <a:r>
              <a:rPr lang="ja-JP" altLang="en-US" i="1">
                <a:latin typeface="Century Schoolbook" panose="02040604050505020304" pitchFamily="18" charset="0"/>
                <a:ea typeface="メイリオ" panose="020B0604030504040204" pitchFamily="50" charset="-128"/>
              </a:rPr>
              <a:t> </a:t>
            </a:r>
            <a:r>
              <a:rPr lang="en-US" altLang="ja-JP">
                <a:latin typeface="Century Schoolbook" panose="02040604050505020304" pitchFamily="18" charset="0"/>
                <a:ea typeface="メイリオ" panose="020B0604030504040204" pitchFamily="50" charset="-128"/>
              </a:rPr>
              <a:t>:</a:t>
            </a:r>
            <a:r>
              <a:rPr lang="en-US" altLang="ja-JP" i="1">
                <a:latin typeface="Century Schoolbook" panose="02040604050505020304" pitchFamily="18" charset="0"/>
                <a:ea typeface="メイリオ" panose="020B0604030504040204" pitchFamily="50" charset="-128"/>
              </a:rPr>
              <a:t> </a:t>
            </a:r>
            <a:r>
              <a:rPr lang="ja-JP" altLang="en-US" i="1">
                <a:latin typeface="Century Schoolbook" panose="02040604050505020304" pitchFamily="18" charset="0"/>
                <a:ea typeface="メイリオ" panose="020B0604030504040204" pitchFamily="50" charset="-128"/>
              </a:rPr>
              <a:t>最終状態の</a:t>
            </a:r>
            <a:r>
              <a:rPr lang="ja-JP" altLang="en-US" i="1">
                <a:latin typeface="メイリオ" panose="020B0604030504040204" pitchFamily="50" charset="-128"/>
                <a:ea typeface="メイリオ" panose="020B0604030504040204" pitchFamily="50" charset="-128"/>
              </a:rPr>
              <a:t>重み</a:t>
            </a:r>
            <a:endParaRPr lang="en-US" altLang="ja-JP" i="1">
              <a:latin typeface="メイリオ" panose="020B0604030504040204" pitchFamily="50" charset="-128"/>
              <a:ea typeface="メイリオ" panose="020B0604030504040204" pitchFamily="50" charset="-128"/>
            </a:endParaRPr>
          </a:p>
          <a:p>
            <a:pPr lvl="2"/>
            <a:endParaRPr lang="en-US" altLang="ja-JP" i="1">
              <a:latin typeface="メイリオ" panose="020B0604030504040204" pitchFamily="50" charset="-128"/>
              <a:ea typeface="メイリオ" panose="020B0604030504040204" pitchFamily="50" charset="-128"/>
            </a:endParaRPr>
          </a:p>
        </p:txBody>
      </p:sp>
      <p:sp>
        <p:nvSpPr>
          <p:cNvPr id="6" name="吹き出し: 四角形 5">
            <a:extLst>
              <a:ext uri="{FF2B5EF4-FFF2-40B4-BE49-F238E27FC236}">
                <a16:creationId xmlns:a16="http://schemas.microsoft.com/office/drawing/2014/main" id="{91FEC79F-89D0-4BE3-99C9-D75E35EF952D}"/>
              </a:ext>
            </a:extLst>
          </p:cNvPr>
          <p:cNvSpPr/>
          <p:nvPr/>
        </p:nvSpPr>
        <p:spPr>
          <a:xfrm>
            <a:off x="5778708" y="1473332"/>
            <a:ext cx="1461541" cy="434714"/>
          </a:xfrm>
          <a:prstGeom prst="wedgeRectCallout">
            <a:avLst>
              <a:gd name="adj1" fmla="val -61861"/>
              <a:gd name="adj2" fmla="val 99775"/>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a:solidFill>
                  <a:schemeClr val="tx1"/>
                </a:solidFill>
              </a:rPr>
              <a:t>重みが加わる</a:t>
            </a:r>
            <a:endParaRPr kumimoji="1" lang="en-US" altLang="ja-JP" sz="1600">
              <a:solidFill>
                <a:schemeClr val="tx1"/>
              </a:solidFill>
            </a:endParaRPr>
          </a:p>
        </p:txBody>
      </p:sp>
    </p:spTree>
    <p:extLst>
      <p:ext uri="{BB962C8B-B14F-4D97-AF65-F5344CB8AC3E}">
        <p14:creationId xmlns:p14="http://schemas.microsoft.com/office/powerpoint/2010/main" val="4078750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87B2A47D-E52D-4B1B-B8B3-9C5710B510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7764" y="2524006"/>
            <a:ext cx="6256567" cy="3906773"/>
          </a:xfrm>
          <a:prstGeom prst="rect">
            <a:avLst/>
          </a:prstGeom>
        </p:spPr>
      </p:pic>
      <p:sp>
        <p:nvSpPr>
          <p:cNvPr id="2" name="タイトル 1">
            <a:extLst>
              <a:ext uri="{FF2B5EF4-FFF2-40B4-BE49-F238E27FC236}">
                <a16:creationId xmlns:a16="http://schemas.microsoft.com/office/drawing/2014/main" id="{2F81EDAD-3483-4C98-A43B-982B29E2896A}"/>
              </a:ext>
            </a:extLst>
          </p:cNvPr>
          <p:cNvSpPr>
            <a:spLocks noGrp="1"/>
          </p:cNvSpPr>
          <p:nvPr>
            <p:ph type="title"/>
          </p:nvPr>
        </p:nvSpPr>
        <p:spPr>
          <a:xfrm>
            <a:off x="628650" y="365126"/>
            <a:ext cx="8013180" cy="1325563"/>
          </a:xfrm>
        </p:spPr>
        <p:txBody>
          <a:bodyPr>
            <a:normAutofit/>
          </a:bodyPr>
          <a:lstStyle/>
          <a:p>
            <a:r>
              <a:rPr lang="en-US" altLang="ja-JP" sz="3600">
                <a:solidFill>
                  <a:schemeClr val="accent1"/>
                </a:solidFill>
                <a:latin typeface="メイリオ" panose="020B0604030504040204" pitchFamily="50" charset="-128"/>
                <a:ea typeface="メイリオ" panose="020B0604030504040204" pitchFamily="50" charset="-128"/>
              </a:rPr>
              <a:t>4.3 </a:t>
            </a:r>
            <a:r>
              <a:rPr lang="ja-JP" altLang="en-US" sz="3600">
                <a:solidFill>
                  <a:schemeClr val="accent1"/>
                </a:solidFill>
                <a:latin typeface="メイリオ" panose="020B0604030504040204" pitchFamily="50" charset="-128"/>
                <a:ea typeface="メイリオ" panose="020B0604030504040204" pitchFamily="50" charset="-128"/>
              </a:rPr>
              <a:t>さまざまな有限状態オートマトン</a:t>
            </a:r>
            <a:endParaRPr kumimoji="1" lang="ja-JP" altLang="en-US" sz="3600">
              <a:solidFill>
                <a:schemeClr val="accent1"/>
              </a:solidFill>
              <a:latin typeface="メイリオ" panose="020B0604030504040204" pitchFamily="50" charset="-128"/>
              <a:ea typeface="メイリオ" panose="020B0604030504040204" pitchFamily="50" charset="-128"/>
            </a:endParaRPr>
          </a:p>
        </p:txBody>
      </p:sp>
      <p:sp>
        <p:nvSpPr>
          <p:cNvPr id="4" name="コンテンツ プレースホルダー 2">
            <a:extLst>
              <a:ext uri="{FF2B5EF4-FFF2-40B4-BE49-F238E27FC236}">
                <a16:creationId xmlns:a16="http://schemas.microsoft.com/office/drawing/2014/main" id="{28BEF61E-13C2-4A1A-ABF7-D80B97971FE4}"/>
              </a:ext>
            </a:extLst>
          </p:cNvPr>
          <p:cNvSpPr>
            <a:spLocks noGrp="1"/>
          </p:cNvSpPr>
          <p:nvPr>
            <p:ph idx="1"/>
          </p:nvPr>
        </p:nvSpPr>
        <p:spPr>
          <a:xfrm>
            <a:off x="568690" y="1435881"/>
            <a:ext cx="7886700" cy="4351338"/>
          </a:xfrm>
        </p:spPr>
        <p:txBody>
          <a:bodyPr/>
          <a:lstStyle/>
          <a:p>
            <a:r>
              <a:rPr kumimoji="1" lang="en-US" altLang="ja-JP">
                <a:latin typeface="メイリオ" panose="020B0604030504040204" pitchFamily="50" charset="-128"/>
                <a:ea typeface="メイリオ" panose="020B0604030504040204" pitchFamily="50" charset="-128"/>
              </a:rPr>
              <a:t>FST</a:t>
            </a:r>
          </a:p>
          <a:p>
            <a:pPr lvl="1"/>
            <a:r>
              <a:rPr kumimoji="1" lang="ja-JP" altLang="en-US">
                <a:latin typeface="Century Schoolbook" panose="02040604050505020304" pitchFamily="18" charset="0"/>
                <a:ea typeface="メイリオ" panose="020B0604030504040204" pitchFamily="50" charset="-128"/>
              </a:rPr>
              <a:t>構成要素：</a:t>
            </a:r>
            <a:r>
              <a:rPr kumimoji="1" lang="en-US" altLang="ja-JP">
                <a:latin typeface="Century Schoolbook" panose="02040604050505020304" pitchFamily="18" charset="0"/>
                <a:ea typeface="メイリオ" panose="020B0604030504040204" pitchFamily="50" charset="-128"/>
              </a:rPr>
              <a:t>{</a:t>
            </a:r>
            <a:r>
              <a:rPr lang="en-US" altLang="ja-JP" i="1">
                <a:latin typeface="Century Schoolbook" panose="02040604050505020304" pitchFamily="18" charset="0"/>
                <a:ea typeface="メイリオ" panose="020B0604030504040204" pitchFamily="50" charset="-128"/>
              </a:rPr>
              <a:t>Σ, Δ, Q, I, F, E</a:t>
            </a:r>
            <a:r>
              <a:rPr kumimoji="1" lang="en-US" altLang="ja-JP">
                <a:latin typeface="Century Schoolbook" panose="02040604050505020304" pitchFamily="18" charset="0"/>
                <a:ea typeface="メイリオ" panose="020B0604030504040204" pitchFamily="50" charset="-128"/>
              </a:rPr>
              <a:t>}</a:t>
            </a:r>
          </a:p>
          <a:p>
            <a:pPr lvl="1"/>
            <a:r>
              <a:rPr lang="en-US" altLang="ja-JP" i="1">
                <a:latin typeface="Century Schoolbook" panose="02040604050505020304" pitchFamily="18" charset="0"/>
                <a:ea typeface="メイリオ" panose="020B0604030504040204" pitchFamily="50" charset="-128"/>
              </a:rPr>
              <a:t>Δ</a:t>
            </a:r>
            <a:r>
              <a:rPr lang="ja-JP" altLang="en-US" i="1">
                <a:latin typeface="Century Schoolbook" panose="02040604050505020304" pitchFamily="18" charset="0"/>
                <a:ea typeface="メイリオ" panose="020B0604030504040204" pitchFamily="50" charset="-128"/>
              </a:rPr>
              <a:t> </a:t>
            </a:r>
            <a:r>
              <a:rPr lang="en-US" altLang="ja-JP">
                <a:latin typeface="Century Schoolbook" panose="02040604050505020304" pitchFamily="18" charset="0"/>
                <a:ea typeface="メイリオ" panose="020B0604030504040204" pitchFamily="50" charset="-128"/>
              </a:rPr>
              <a:t>:</a:t>
            </a:r>
            <a:r>
              <a:rPr lang="en-US" altLang="ja-JP" i="1">
                <a:latin typeface="Century Schoolbook" panose="02040604050505020304" pitchFamily="18" charset="0"/>
                <a:ea typeface="メイリオ" panose="020B0604030504040204" pitchFamily="50" charset="-128"/>
              </a:rPr>
              <a:t> </a:t>
            </a:r>
            <a:r>
              <a:rPr lang="ja-JP" altLang="en-US" i="1">
                <a:latin typeface="Century Schoolbook" panose="02040604050505020304" pitchFamily="18" charset="0"/>
                <a:ea typeface="メイリオ" panose="020B0604030504040204" pitchFamily="50" charset="-128"/>
              </a:rPr>
              <a:t>出力記号</a:t>
            </a:r>
            <a:r>
              <a:rPr lang="ja-JP" altLang="en-US" i="1">
                <a:latin typeface="メイリオ" panose="020B0604030504040204" pitchFamily="50" charset="-128"/>
                <a:ea typeface="メイリオ" panose="020B0604030504040204" pitchFamily="50" charset="-128"/>
              </a:rPr>
              <a:t>の集合</a:t>
            </a:r>
            <a:endParaRPr lang="en-US" altLang="ja-JP" i="1">
              <a:latin typeface="メイリオ" panose="020B0604030504040204" pitchFamily="50" charset="-128"/>
              <a:ea typeface="メイリオ" panose="020B0604030504040204" pitchFamily="50" charset="-128"/>
            </a:endParaRPr>
          </a:p>
          <a:p>
            <a:pPr lvl="1"/>
            <a:r>
              <a:rPr lang="en-US" altLang="ja-JP" i="1">
                <a:latin typeface="Century Schoolbook" panose="02040604050505020304" pitchFamily="18" charset="0"/>
                <a:ea typeface="メイリオ" panose="020B0604030504040204" pitchFamily="50" charset="-128"/>
              </a:rPr>
              <a:t>E </a:t>
            </a:r>
            <a:r>
              <a:rPr lang="ja-JP" altLang="en-US">
                <a:latin typeface="Century Schoolbook" panose="02040604050505020304" pitchFamily="18" charset="0"/>
                <a:ea typeface="メイリオ" panose="020B0604030504040204" pitchFamily="50" charset="-128"/>
              </a:rPr>
              <a:t>⊆</a:t>
            </a:r>
            <a:r>
              <a:rPr lang="ja-JP" altLang="en-US" i="1">
                <a:latin typeface="Century Schoolbook" panose="02040604050505020304" pitchFamily="18" charset="0"/>
                <a:ea typeface="メイリオ" panose="020B0604030504040204" pitchFamily="50" charset="-128"/>
              </a:rPr>
              <a:t> </a:t>
            </a:r>
            <a:r>
              <a:rPr lang="en-US" altLang="ja-JP" i="1">
                <a:latin typeface="Century Schoolbook" panose="02040604050505020304" pitchFamily="18" charset="0"/>
                <a:ea typeface="メイリオ" panose="020B0604030504040204" pitchFamily="50" charset="-128"/>
              </a:rPr>
              <a:t>Q </a:t>
            </a:r>
            <a:r>
              <a:rPr lang="ja-JP" altLang="en-US">
                <a:latin typeface="Century Schoolbook" panose="02040604050505020304" pitchFamily="18" charset="0"/>
                <a:ea typeface="メイリオ" panose="020B0604030504040204" pitchFamily="50" charset="-128"/>
              </a:rPr>
              <a:t>✕</a:t>
            </a:r>
            <a:r>
              <a:rPr lang="ja-JP" altLang="en-US" i="1">
                <a:latin typeface="Century Schoolbook" panose="02040604050505020304" pitchFamily="18" charset="0"/>
                <a:ea typeface="メイリオ" panose="020B0604030504040204" pitchFamily="50" charset="-128"/>
              </a:rPr>
              <a:t> </a:t>
            </a:r>
            <a:r>
              <a:rPr lang="en-US" altLang="ja-JP" i="1">
                <a:latin typeface="Century Schoolbook" panose="02040604050505020304" pitchFamily="18" charset="0"/>
                <a:ea typeface="メイリオ" panose="020B0604030504040204" pitchFamily="50" charset="-128"/>
              </a:rPr>
              <a:t>Σ </a:t>
            </a:r>
            <a:r>
              <a:rPr lang="ja-JP" altLang="en-US">
                <a:latin typeface="Century Schoolbook" panose="02040604050505020304" pitchFamily="18" charset="0"/>
                <a:ea typeface="メイリオ" panose="020B0604030504040204" pitchFamily="50" charset="-128"/>
              </a:rPr>
              <a:t>✕</a:t>
            </a:r>
            <a:r>
              <a:rPr lang="ja-JP" altLang="en-US" i="1">
                <a:latin typeface="Century Schoolbook" panose="02040604050505020304" pitchFamily="18" charset="0"/>
                <a:ea typeface="メイリオ" panose="020B0604030504040204" pitchFamily="50" charset="-128"/>
              </a:rPr>
              <a:t> </a:t>
            </a:r>
            <a:r>
              <a:rPr lang="en-US" altLang="ja-JP" i="1">
                <a:latin typeface="Century Schoolbook" panose="02040604050505020304" pitchFamily="18" charset="0"/>
                <a:ea typeface="メイリオ" panose="020B0604030504040204" pitchFamily="50" charset="-128"/>
              </a:rPr>
              <a:t>Δ  </a:t>
            </a:r>
            <a:r>
              <a:rPr lang="ja-JP" altLang="en-US">
                <a:latin typeface="Century Schoolbook" panose="02040604050505020304" pitchFamily="18" charset="0"/>
                <a:ea typeface="メイリオ" panose="020B0604030504040204" pitchFamily="50" charset="-128"/>
              </a:rPr>
              <a:t>✕</a:t>
            </a:r>
            <a:r>
              <a:rPr lang="ja-JP" altLang="en-US" i="1">
                <a:latin typeface="Century Schoolbook" panose="02040604050505020304" pitchFamily="18" charset="0"/>
                <a:ea typeface="メイリオ" panose="020B0604030504040204" pitchFamily="50" charset="-128"/>
              </a:rPr>
              <a:t> </a:t>
            </a:r>
            <a:r>
              <a:rPr lang="en-US" altLang="ja-JP" i="1">
                <a:latin typeface="Century Schoolbook" panose="02040604050505020304" pitchFamily="18" charset="0"/>
                <a:ea typeface="メイリオ" panose="020B0604030504040204" pitchFamily="50" charset="-128"/>
              </a:rPr>
              <a:t>Q</a:t>
            </a:r>
            <a:endParaRPr lang="en-US" altLang="ja-JP" i="1">
              <a:latin typeface="メイリオ" panose="020B0604030504040204" pitchFamily="50" charset="-128"/>
              <a:ea typeface="メイリオ" panose="020B0604030504040204" pitchFamily="50" charset="-128"/>
            </a:endParaRPr>
          </a:p>
          <a:p>
            <a:pPr lvl="1"/>
            <a:endParaRPr kumimoji="1" lang="ja-JP" altLang="en-US">
              <a:latin typeface="Century Schoolbook" panose="02040604050505020304" pitchFamily="18" charset="0"/>
              <a:ea typeface="メイリオ" panose="020B0604030504040204" pitchFamily="50" charset="-128"/>
            </a:endParaRPr>
          </a:p>
        </p:txBody>
      </p:sp>
      <p:sp>
        <p:nvSpPr>
          <p:cNvPr id="5" name="吹き出し: 四角形 4">
            <a:extLst>
              <a:ext uri="{FF2B5EF4-FFF2-40B4-BE49-F238E27FC236}">
                <a16:creationId xmlns:a16="http://schemas.microsoft.com/office/drawing/2014/main" id="{DF86648F-3AF1-4CED-BBD9-CE768558CB7F}"/>
              </a:ext>
            </a:extLst>
          </p:cNvPr>
          <p:cNvSpPr/>
          <p:nvPr/>
        </p:nvSpPr>
        <p:spPr>
          <a:xfrm>
            <a:off x="5643797" y="1435881"/>
            <a:ext cx="1461541" cy="434714"/>
          </a:xfrm>
          <a:prstGeom prst="wedgeRectCallout">
            <a:avLst>
              <a:gd name="adj1" fmla="val -61861"/>
              <a:gd name="adj2" fmla="val 99775"/>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a:solidFill>
                  <a:schemeClr val="tx1"/>
                </a:solidFill>
              </a:rPr>
              <a:t>出力が加わる</a:t>
            </a:r>
            <a:endParaRPr kumimoji="1" lang="en-US" altLang="ja-JP" sz="1600">
              <a:solidFill>
                <a:schemeClr val="tx1"/>
              </a:solidFill>
            </a:endParaRPr>
          </a:p>
        </p:txBody>
      </p:sp>
    </p:spTree>
    <p:extLst>
      <p:ext uri="{BB962C8B-B14F-4D97-AF65-F5344CB8AC3E}">
        <p14:creationId xmlns:p14="http://schemas.microsoft.com/office/powerpoint/2010/main" val="9132057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8A989462-B848-4FD5-94D7-17D736C876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1344" y="2376140"/>
            <a:ext cx="6780722" cy="4183849"/>
          </a:xfrm>
          <a:prstGeom prst="rect">
            <a:avLst/>
          </a:prstGeom>
        </p:spPr>
      </p:pic>
      <p:sp>
        <p:nvSpPr>
          <p:cNvPr id="2" name="タイトル 1">
            <a:extLst>
              <a:ext uri="{FF2B5EF4-FFF2-40B4-BE49-F238E27FC236}">
                <a16:creationId xmlns:a16="http://schemas.microsoft.com/office/drawing/2014/main" id="{2F81EDAD-3483-4C98-A43B-982B29E2896A}"/>
              </a:ext>
            </a:extLst>
          </p:cNvPr>
          <p:cNvSpPr>
            <a:spLocks noGrp="1"/>
          </p:cNvSpPr>
          <p:nvPr>
            <p:ph type="title"/>
          </p:nvPr>
        </p:nvSpPr>
        <p:spPr>
          <a:xfrm>
            <a:off x="628650" y="365126"/>
            <a:ext cx="8013180" cy="1325563"/>
          </a:xfrm>
        </p:spPr>
        <p:txBody>
          <a:bodyPr>
            <a:normAutofit/>
          </a:bodyPr>
          <a:lstStyle/>
          <a:p>
            <a:r>
              <a:rPr lang="en-US" altLang="ja-JP" sz="3600">
                <a:solidFill>
                  <a:schemeClr val="accent1"/>
                </a:solidFill>
                <a:latin typeface="メイリオ" panose="020B0604030504040204" pitchFamily="50" charset="-128"/>
                <a:ea typeface="メイリオ" panose="020B0604030504040204" pitchFamily="50" charset="-128"/>
              </a:rPr>
              <a:t>4.3 </a:t>
            </a:r>
            <a:r>
              <a:rPr lang="ja-JP" altLang="en-US" sz="3600">
                <a:solidFill>
                  <a:schemeClr val="accent1"/>
                </a:solidFill>
                <a:latin typeface="メイリオ" panose="020B0604030504040204" pitchFamily="50" charset="-128"/>
                <a:ea typeface="メイリオ" panose="020B0604030504040204" pitchFamily="50" charset="-128"/>
              </a:rPr>
              <a:t>さまざまな有限状態オートマトン</a:t>
            </a:r>
            <a:endParaRPr kumimoji="1" lang="ja-JP" altLang="en-US" sz="3600">
              <a:solidFill>
                <a:schemeClr val="accent1"/>
              </a:solidFill>
              <a:latin typeface="メイリオ" panose="020B0604030504040204" pitchFamily="50" charset="-128"/>
              <a:ea typeface="メイリオ" panose="020B0604030504040204" pitchFamily="50" charset="-128"/>
            </a:endParaRPr>
          </a:p>
        </p:txBody>
      </p:sp>
      <p:sp>
        <p:nvSpPr>
          <p:cNvPr id="4" name="コンテンツ プレースホルダー 2">
            <a:extLst>
              <a:ext uri="{FF2B5EF4-FFF2-40B4-BE49-F238E27FC236}">
                <a16:creationId xmlns:a16="http://schemas.microsoft.com/office/drawing/2014/main" id="{28BEF61E-13C2-4A1A-ABF7-D80B97971FE4}"/>
              </a:ext>
            </a:extLst>
          </p:cNvPr>
          <p:cNvSpPr>
            <a:spLocks noGrp="1"/>
          </p:cNvSpPr>
          <p:nvPr>
            <p:ph idx="1"/>
          </p:nvPr>
        </p:nvSpPr>
        <p:spPr>
          <a:xfrm>
            <a:off x="628650" y="1413398"/>
            <a:ext cx="7886700" cy="4351338"/>
          </a:xfrm>
        </p:spPr>
        <p:txBody>
          <a:bodyPr/>
          <a:lstStyle/>
          <a:p>
            <a:r>
              <a:rPr kumimoji="1" lang="en-US" altLang="ja-JP">
                <a:latin typeface="メイリオ" panose="020B0604030504040204" pitchFamily="50" charset="-128"/>
                <a:ea typeface="メイリオ" panose="020B0604030504040204" pitchFamily="50" charset="-128"/>
              </a:rPr>
              <a:t>WFST</a:t>
            </a:r>
          </a:p>
          <a:p>
            <a:pPr lvl="1"/>
            <a:r>
              <a:rPr kumimoji="1" lang="ja-JP" altLang="en-US">
                <a:latin typeface="Century Schoolbook" panose="02040604050505020304" pitchFamily="18" charset="0"/>
                <a:ea typeface="メイリオ" panose="020B0604030504040204" pitchFamily="50" charset="-128"/>
              </a:rPr>
              <a:t>構成要素：</a:t>
            </a:r>
            <a:r>
              <a:rPr lang="en-US" altLang="ja-JP">
                <a:latin typeface="Century Schoolbook" panose="02040604050505020304" pitchFamily="18" charset="0"/>
                <a:ea typeface="メイリオ" panose="020B0604030504040204" pitchFamily="50" charset="-128"/>
              </a:rPr>
              <a:t>{</a:t>
            </a:r>
            <a:r>
              <a:rPr lang="en-US" altLang="ja-JP" i="1">
                <a:latin typeface="Century Schoolbook" panose="02040604050505020304" pitchFamily="18" charset="0"/>
                <a:ea typeface="メイリオ" panose="020B0604030504040204" pitchFamily="50" charset="-128"/>
              </a:rPr>
              <a:t>Σ, Δ, Q, I, F, E, λ, ρ</a:t>
            </a:r>
            <a:r>
              <a:rPr lang="en-US" altLang="ja-JP">
                <a:latin typeface="Century Schoolbook" panose="02040604050505020304" pitchFamily="18" charset="0"/>
                <a:ea typeface="メイリオ" panose="020B0604030504040204" pitchFamily="50" charset="-128"/>
              </a:rPr>
              <a:t>}</a:t>
            </a:r>
          </a:p>
          <a:p>
            <a:pPr lvl="1"/>
            <a:r>
              <a:rPr lang="en-US" altLang="ja-JP" i="1">
                <a:latin typeface="Century Schoolbook" panose="02040604050505020304" pitchFamily="18" charset="0"/>
                <a:ea typeface="メイリオ" panose="020B0604030504040204" pitchFamily="50" charset="-128"/>
              </a:rPr>
              <a:t>E </a:t>
            </a:r>
            <a:r>
              <a:rPr lang="ja-JP" altLang="en-US">
                <a:latin typeface="Century Schoolbook" panose="02040604050505020304" pitchFamily="18" charset="0"/>
                <a:ea typeface="メイリオ" panose="020B0604030504040204" pitchFamily="50" charset="-128"/>
              </a:rPr>
              <a:t>⊆</a:t>
            </a:r>
            <a:r>
              <a:rPr lang="ja-JP" altLang="en-US" i="1">
                <a:latin typeface="Century Schoolbook" panose="02040604050505020304" pitchFamily="18" charset="0"/>
                <a:ea typeface="メイリオ" panose="020B0604030504040204" pitchFamily="50" charset="-128"/>
              </a:rPr>
              <a:t> </a:t>
            </a:r>
            <a:r>
              <a:rPr lang="en-US" altLang="ja-JP" i="1">
                <a:latin typeface="Century Schoolbook" panose="02040604050505020304" pitchFamily="18" charset="0"/>
                <a:ea typeface="メイリオ" panose="020B0604030504040204" pitchFamily="50" charset="-128"/>
              </a:rPr>
              <a:t>Q </a:t>
            </a:r>
            <a:r>
              <a:rPr lang="ja-JP" altLang="en-US">
                <a:latin typeface="Century Schoolbook" panose="02040604050505020304" pitchFamily="18" charset="0"/>
                <a:ea typeface="メイリオ" panose="020B0604030504040204" pitchFamily="50" charset="-128"/>
              </a:rPr>
              <a:t>✕</a:t>
            </a:r>
            <a:r>
              <a:rPr lang="ja-JP" altLang="en-US" i="1">
                <a:latin typeface="Century Schoolbook" panose="02040604050505020304" pitchFamily="18" charset="0"/>
                <a:ea typeface="メイリオ" panose="020B0604030504040204" pitchFamily="50" charset="-128"/>
              </a:rPr>
              <a:t> </a:t>
            </a:r>
            <a:r>
              <a:rPr lang="en-US" altLang="ja-JP" i="1">
                <a:latin typeface="Century Schoolbook" panose="02040604050505020304" pitchFamily="18" charset="0"/>
                <a:ea typeface="メイリオ" panose="020B0604030504040204" pitchFamily="50" charset="-128"/>
              </a:rPr>
              <a:t>Σ </a:t>
            </a:r>
            <a:r>
              <a:rPr lang="ja-JP" altLang="en-US">
                <a:latin typeface="Century Schoolbook" panose="02040604050505020304" pitchFamily="18" charset="0"/>
                <a:ea typeface="メイリオ" panose="020B0604030504040204" pitchFamily="50" charset="-128"/>
              </a:rPr>
              <a:t>✕</a:t>
            </a:r>
            <a:r>
              <a:rPr lang="ja-JP" altLang="en-US" i="1">
                <a:latin typeface="Century Schoolbook" panose="02040604050505020304" pitchFamily="18" charset="0"/>
                <a:ea typeface="メイリオ" panose="020B0604030504040204" pitchFamily="50" charset="-128"/>
              </a:rPr>
              <a:t> </a:t>
            </a:r>
            <a:r>
              <a:rPr lang="en-US" altLang="ja-JP" i="1">
                <a:latin typeface="Century Schoolbook" panose="02040604050505020304" pitchFamily="18" charset="0"/>
                <a:ea typeface="メイリオ" panose="020B0604030504040204" pitchFamily="50" charset="-128"/>
              </a:rPr>
              <a:t>Δ </a:t>
            </a:r>
            <a:r>
              <a:rPr lang="ja-JP" altLang="en-US">
                <a:latin typeface="Century Schoolbook" panose="02040604050505020304" pitchFamily="18" charset="0"/>
                <a:ea typeface="メイリオ" panose="020B0604030504040204" pitchFamily="50" charset="-128"/>
              </a:rPr>
              <a:t>✕</a:t>
            </a:r>
            <a:r>
              <a:rPr lang="ja-JP" altLang="en-US" i="1">
                <a:latin typeface="Century Schoolbook" panose="02040604050505020304" pitchFamily="18" charset="0"/>
                <a:ea typeface="メイリオ" panose="020B0604030504040204" pitchFamily="50" charset="-128"/>
              </a:rPr>
              <a:t> </a:t>
            </a:r>
            <a:r>
              <a:rPr lang="en-US" altLang="ja-JP" i="1">
                <a:latin typeface="Century Schoolbook" panose="02040604050505020304" pitchFamily="18" charset="0"/>
                <a:ea typeface="メイリオ" panose="020B0604030504040204" pitchFamily="50" charset="-128"/>
              </a:rPr>
              <a:t>K </a:t>
            </a:r>
            <a:r>
              <a:rPr lang="ja-JP" altLang="en-US">
                <a:latin typeface="Century Schoolbook" panose="02040604050505020304" pitchFamily="18" charset="0"/>
                <a:ea typeface="メイリオ" panose="020B0604030504040204" pitchFamily="50" charset="-128"/>
              </a:rPr>
              <a:t>✕</a:t>
            </a:r>
            <a:r>
              <a:rPr lang="ja-JP" altLang="en-US" i="1">
                <a:latin typeface="Century Schoolbook" panose="02040604050505020304" pitchFamily="18" charset="0"/>
                <a:ea typeface="メイリオ" panose="020B0604030504040204" pitchFamily="50" charset="-128"/>
              </a:rPr>
              <a:t> </a:t>
            </a:r>
            <a:r>
              <a:rPr lang="en-US" altLang="ja-JP" i="1">
                <a:latin typeface="Century Schoolbook" panose="02040604050505020304" pitchFamily="18" charset="0"/>
                <a:ea typeface="メイリオ" panose="020B0604030504040204" pitchFamily="50" charset="-128"/>
              </a:rPr>
              <a:t>Q</a:t>
            </a:r>
            <a:endParaRPr lang="en-US" altLang="ja-JP" i="1">
              <a:latin typeface="メイリオ" panose="020B0604030504040204" pitchFamily="50" charset="-128"/>
              <a:ea typeface="メイリオ" panose="020B0604030504040204" pitchFamily="50" charset="-128"/>
            </a:endParaRPr>
          </a:p>
        </p:txBody>
      </p:sp>
      <p:sp>
        <p:nvSpPr>
          <p:cNvPr id="5" name="吹き出し: 四角形 4">
            <a:extLst>
              <a:ext uri="{FF2B5EF4-FFF2-40B4-BE49-F238E27FC236}">
                <a16:creationId xmlns:a16="http://schemas.microsoft.com/office/drawing/2014/main" id="{DABFE666-6AD2-4EE1-B094-8B787E585F35}"/>
              </a:ext>
            </a:extLst>
          </p:cNvPr>
          <p:cNvSpPr/>
          <p:nvPr/>
        </p:nvSpPr>
        <p:spPr>
          <a:xfrm>
            <a:off x="6250898" y="1413398"/>
            <a:ext cx="2121108" cy="434714"/>
          </a:xfrm>
          <a:prstGeom prst="wedgeRectCallout">
            <a:avLst>
              <a:gd name="adj1" fmla="val -61861"/>
              <a:gd name="adj2" fmla="val 99775"/>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a:solidFill>
                  <a:schemeClr val="tx1"/>
                </a:solidFill>
              </a:rPr>
              <a:t>重みと出力が加わる</a:t>
            </a:r>
            <a:endParaRPr kumimoji="1" lang="en-US" altLang="ja-JP" sz="1600">
              <a:solidFill>
                <a:schemeClr val="tx1"/>
              </a:solidFill>
            </a:endParaRPr>
          </a:p>
        </p:txBody>
      </p:sp>
    </p:spTree>
    <p:extLst>
      <p:ext uri="{BB962C8B-B14F-4D97-AF65-F5344CB8AC3E}">
        <p14:creationId xmlns:p14="http://schemas.microsoft.com/office/powerpoint/2010/main" val="90620119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357</TotalTime>
  <Words>564</Words>
  <Application>Microsoft Office PowerPoint</Application>
  <PresentationFormat>画面に合わせる (4:3)</PresentationFormat>
  <Paragraphs>68</Paragraphs>
  <Slides>10</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10</vt:i4>
      </vt:variant>
    </vt:vector>
  </HeadingPairs>
  <TitlesOfParts>
    <vt:vector size="16" baseType="lpstr">
      <vt:lpstr>メイリオ</vt:lpstr>
      <vt:lpstr>游ゴシック</vt:lpstr>
      <vt:lpstr>游ゴシック Light</vt:lpstr>
      <vt:lpstr>Arial</vt:lpstr>
      <vt:lpstr>Century Schoolbook</vt:lpstr>
      <vt:lpstr>Office テーマ</vt:lpstr>
      <vt:lpstr>4. 有限状態オートマトン</vt:lpstr>
      <vt:lpstr>4.1 有限状態オートマトンとは</vt:lpstr>
      <vt:lpstr>4.1 有限状態オートマトンとは</vt:lpstr>
      <vt:lpstr>4.1 有限状態オートマトンとは</vt:lpstr>
      <vt:lpstr>4.2 有限状態オートマトンが表現する言語</vt:lpstr>
      <vt:lpstr>4.3 さまざまな有限状態オートマトン</vt:lpstr>
      <vt:lpstr>4.3 さまざまな有限状態オートマトン</vt:lpstr>
      <vt:lpstr>4.3 さまざまな有限状態オートマトン</vt:lpstr>
      <vt:lpstr>4.3 さまざまな有限状態オートマトン</vt:lpstr>
      <vt:lpstr>4.4 有限状態オートマトンの性質</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イラストで学ぶ 音声認識</dc:title>
  <dc:creator>荒木雅弘</dc:creator>
  <cp:lastModifiedBy>荒木雅弘</cp:lastModifiedBy>
  <cp:revision>42</cp:revision>
  <dcterms:created xsi:type="dcterms:W3CDTF">2017-08-29T02:19:22Z</dcterms:created>
  <dcterms:modified xsi:type="dcterms:W3CDTF">2017-09-09T02:31:37Z</dcterms:modified>
</cp:coreProperties>
</file>