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74" r:id="rId3"/>
    <p:sldId id="277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4" autoAdjust="0"/>
  </p:normalViewPr>
  <p:slideViewPr>
    <p:cSldViewPr snapToGrid="0">
      <p:cViewPr varScale="1">
        <p:scale>
          <a:sx n="85" d="100"/>
          <a:sy n="85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DD9D8-CAAE-4FB9-95CC-5F642977867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912A8-84BD-448A-9B53-73A8124F5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3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F5702-5D73-444E-8951-B738CBD0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2151FC2-914A-40A1-AFA3-889561BB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71356-BBC6-4101-A899-68ED572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45758-572A-4888-B100-B96321DE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273E-F96B-4748-B86E-108E6C4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26C56-05B2-4045-A427-F214C25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3802B-347E-4462-8C96-469EB080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4DDE4-33A8-4813-93FC-E4AD3B1C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02423-BA24-4C5A-B6C2-E8442A0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81BD3-6ED3-44FD-8E72-04E946C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7A9D40-9D15-450D-82F8-D6553840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C8398-BD6E-46E7-9AD6-7AFEC669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BFB86-749B-427D-A94D-7E724F8A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97FC8-D55E-481F-831E-8B0923FA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79B48-AC5C-4428-AC16-9C5205B7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DFCA2-5DB0-4083-8B4C-8DE6F01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DDB16-CBD2-4229-9A15-50C8AE44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BD40E-5A76-4B4A-929F-470B9C1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E8CE3-F56A-499A-9503-84B8702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2B388-1193-4540-9148-7A8F8D1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2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6B0ED-6C85-42C7-A913-4B82433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121B5-1DE4-4D5A-91F2-C7E49C42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E865C-62F8-48F9-B5FF-DA5BC3E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A77F4-B8A8-433C-946F-4ABCE177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B1CEE-CC91-4610-81F7-D40D5BF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9C5A6-3160-47E1-9F76-C0517AE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FB188-D041-4220-AC8D-BC555D2B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DA848-D05A-4CC8-88F9-8978C8AE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C054F-E256-4364-8C3B-BC6BBFA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279D4-EDFB-458F-8F75-2B792679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0EFC22-26C8-43E2-9D75-36E8492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067ED-0838-4E65-BD26-8B88ADE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39B44-D81E-4092-8FCA-BD64DB70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4C5E1-E238-4DB8-831C-92C909C7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A464FE-14E8-4CD3-A5FB-3E837627C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29878-3AA1-495B-AF8C-2446DFB6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5144D1-CDBF-4195-AECA-AD06E10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CC6E82-D470-49A1-B2E2-2F0CE2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C52876-658A-42FB-9DD7-77BCB7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9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38F5-536E-47BE-9249-EE31E17A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B3045-FB54-46B7-B046-4F9A3B8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CED15D-9C74-469C-8E3C-B91843A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F8A85A-1042-46F4-93FA-E8F4AB4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3A632-2E6D-47AA-9D41-B542EB6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DE58E0-D604-44D9-AB0A-579CF23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B1122-36C1-4EF6-B192-4791749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B93E2-742C-40DA-A8F0-09D81B3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74D4D-1C0D-458D-9FF6-A1A5772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9A0723-E6D5-4A19-818C-2CC237DC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AFEC2-77A9-4086-B939-E2C58F4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E669C-F3A1-498F-87BB-AFC7E57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A9716-FF4B-4EE9-93B4-F37325C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E48DE-0EBA-4D97-9DBF-1EC753EB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F2B9-EF3E-4AC9-8F35-B559A54E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80445-5168-40B5-ABFE-461FF3C3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ECF7E-BD91-4A78-BA11-C7AA653C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EC663-4A4A-43E3-884F-DFCBF167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F6F37-892C-4014-A0C6-77EF349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27D74D-F45C-4C91-B82A-E0A4952D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8D245-CCE6-404F-82D7-72BA357D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95F89-3A91-48EB-9192-772ADF1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2017/9/10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E0B0A-84E7-454B-8F60-7C126E1E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3534F-9767-433C-9943-7509C1C5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6C36D-B57E-41FF-B110-33EBAF6F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20675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 </a:t>
            </a:r>
            <a:r>
              <a:rPr lang="ja-JP" altLang="en-US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音声の認識：高度な音響モデル</a:t>
            </a:r>
            <a:endParaRPr kumimoji="1" lang="ja-JP" altLang="en-US" sz="40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9B80F-89EA-42F2-84EA-9460FE0E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7.1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実際の音響モデル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7.2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識別的学習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7.3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深層学習</a:t>
            </a:r>
          </a:p>
        </p:txBody>
      </p:sp>
    </p:spTree>
    <p:extLst>
      <p:ext uri="{BB962C8B-B14F-4D97-AF65-F5344CB8AC3E}">
        <p14:creationId xmlns:p14="http://schemas.microsoft.com/office/powerpoint/2010/main" val="38564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FEF57-4B31-471F-B355-7270856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504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7.1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実際の音響モデル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0740E-68FB-45F3-88B0-963ABA53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6631"/>
            <a:ext cx="7886700" cy="50966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混合分布の学習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各音素の特徴ベクトルは、一つの正規分布で近似できるほど単純ではない</a:t>
            </a:r>
            <a:b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例）男女差、方言、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複雑な確率密度関数を複数の正規分布の重み付き和で表現　→　混合分布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重みは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EM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アルゴリズムで学習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0BFD088-C8E8-4B1D-BD86-4C98158D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97" y="3885143"/>
            <a:ext cx="1937533" cy="10341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1AEDCC-187C-4F06-A5BB-D005DD7CB5B8}"/>
              </a:ext>
            </a:extLst>
          </p:cNvPr>
          <p:cNvSpPr txBox="1"/>
          <p:nvPr/>
        </p:nvSpPr>
        <p:spPr>
          <a:xfrm>
            <a:off x="5021706" y="3996004"/>
            <a:ext cx="3132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Φ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i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番目の正規分布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i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番目の正規分布の重み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N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混合数</a:t>
            </a:r>
          </a:p>
        </p:txBody>
      </p:sp>
    </p:spTree>
    <p:extLst>
      <p:ext uri="{BB962C8B-B14F-4D97-AF65-F5344CB8AC3E}">
        <p14:creationId xmlns:p14="http://schemas.microsoft.com/office/powerpoint/2010/main" val="42635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FEF57-4B31-471F-B355-7270856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504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7.1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実際の音響モデル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0740E-68FB-45F3-88B0-963ABA53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6631"/>
            <a:ext cx="8043160" cy="4850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話者適応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不特定話者用音響モデルのパラメータを、少数の特定話者データを用いて調整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MLLR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</a:rPr>
              <a:t>(Maximum Likelihood Linear Regression)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学習済み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において、平均ベクトルを以下の式で変換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特定話者データの尤度が最大となるような行列</a:t>
            </a:r>
            <a:r>
              <a:rPr lang="en-US" altLang="ja-JP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A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と定数項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b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を推定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91DBAA-A814-49B4-9120-F8852F85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67" y="3529684"/>
            <a:ext cx="1892731" cy="36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FEF57-4B31-471F-B355-7270856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6611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7.2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識別的学習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0740E-68FB-45F3-88B0-963ABA53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24266"/>
            <a:ext cx="8163082" cy="4850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学習データの尤度計算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生成モデル：</a:t>
            </a:r>
            <a:r>
              <a:rPr lang="en-US" altLang="ja-JP" sz="2000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sz="200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sz="2000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 sz="2000" i="1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lang="en-US" altLang="ja-JP" sz="2000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00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 sz="2000" i="1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kumimoji="1"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が大きくなるようにパラメータを求めた</a:t>
            </a:r>
            <a:endParaRPr kumimoji="1" lang="en-US" altLang="ja-JP" sz="2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識別モデルの考え方：</a:t>
            </a:r>
            <a:r>
              <a:rPr lang="en-US" altLang="ja-JP" sz="2000">
                <a:latin typeface="Century Schoolbook" panose="02040604050505020304" pitchFamily="18" charset="0"/>
                <a:ea typeface="メイリオ" panose="020B0604030504040204" pitchFamily="50" charset="-128"/>
              </a:rPr>
              <a:t>Σ</a:t>
            </a:r>
            <a:r>
              <a:rPr lang="en-US" altLang="ja-JP" sz="2000" b="1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000" i="1">
                <a:latin typeface="Century Schoolbook" panose="02040604050505020304" pitchFamily="18" charset="0"/>
                <a:ea typeface="メイリオ" panose="020B0604030504040204" pitchFamily="50" charset="-128"/>
              </a:rPr>
              <a:t> P</a:t>
            </a:r>
            <a:r>
              <a:rPr lang="en-US" altLang="ja-JP" sz="200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sz="2000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 sz="2000" i="1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lang="en-US" altLang="ja-JP" sz="2000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00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en-US" altLang="ja-JP" sz="2000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sz="200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sz="2000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000">
                <a:latin typeface="Century Schoolbook" panose="02040604050505020304" pitchFamily="18" charset="0"/>
                <a:ea typeface="メイリオ" panose="020B0604030504040204" pitchFamily="50" charset="-128"/>
              </a:rPr>
              <a:t>) </a:t>
            </a:r>
            <a:r>
              <a:rPr kumimoji="1"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を小さくすればよい</a:t>
            </a:r>
            <a:br>
              <a:rPr kumimoji="1" lang="en-US" altLang="ja-JP" sz="200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→ 正解以外の単語列に対して</a:t>
            </a:r>
            <a:r>
              <a:rPr lang="en-US" altLang="ja-JP" sz="2000" i="1">
                <a:latin typeface="Century Schoolbook" panose="02040604050505020304" pitchFamily="18" charset="0"/>
                <a:ea typeface="メイリオ" panose="020B0604030504040204" pitchFamily="50" charset="-128"/>
              </a:rPr>
              <a:t> P</a:t>
            </a:r>
            <a:r>
              <a:rPr lang="en-US" altLang="ja-JP" sz="200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sz="2000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 sz="2000" i="1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lang="en-US" altLang="ja-JP" sz="2000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00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 sz="200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kumimoji="1"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が小さくなるように学習</a:t>
            </a:r>
            <a:endParaRPr kumimoji="1" lang="en-US" altLang="ja-JP" sz="2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zh-TW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相互情報量最大化基準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9D91C48-E3E0-4571-B8BE-139F34ED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40" y="1762290"/>
            <a:ext cx="6985359" cy="7368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7F1F7A-9DDB-4645-9273-06BCBEA8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36" y="4502044"/>
            <a:ext cx="4636556" cy="13616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D9D776-051E-4D2A-8ECF-C2B91ECD8504}"/>
              </a:ext>
            </a:extLst>
          </p:cNvPr>
          <p:cNvSpPr txBox="1"/>
          <p:nvPr/>
        </p:nvSpPr>
        <p:spPr>
          <a:xfrm>
            <a:off x="6526092" y="4992850"/>
            <a:ext cx="1914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対立仮説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r 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学習データの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 インデックス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6C33D19-C439-4DF3-BFA7-CCB154D3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4" y="5030325"/>
            <a:ext cx="285815" cy="2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FEF57-4B31-471F-B355-7270856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504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深層学習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0740E-68FB-45F3-88B0-963ABA53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6631"/>
            <a:ext cx="8028170" cy="48503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DNN-HMM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の各状態で特徴ベクトルを出力する確率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b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 i="1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|s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 と書き換え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ベイズの定理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x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MFCC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ではなく、メルフィルタバンクの出力（またはもとの音声信号）で特徴抽出も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DNN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で学習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149757-383D-4F05-A76C-4C883440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34" y="3279997"/>
            <a:ext cx="3493912" cy="837652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6D01909-11BC-4C28-BF5E-6A078F048AAD}"/>
              </a:ext>
            </a:extLst>
          </p:cNvPr>
          <p:cNvSpPr/>
          <p:nvPr/>
        </p:nvSpPr>
        <p:spPr>
          <a:xfrm>
            <a:off x="5006715" y="4219732"/>
            <a:ext cx="981855" cy="424707"/>
          </a:xfrm>
          <a:prstGeom prst="wedgeRectCallout">
            <a:avLst>
              <a:gd name="adj1" fmla="val -40260"/>
              <a:gd name="adj2" fmla="val -11712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定数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A07A906-E209-4B21-93D9-77D49323C07F}"/>
              </a:ext>
            </a:extLst>
          </p:cNvPr>
          <p:cNvSpPr/>
          <p:nvPr/>
        </p:nvSpPr>
        <p:spPr>
          <a:xfrm>
            <a:off x="2323476" y="4432085"/>
            <a:ext cx="1641422" cy="659923"/>
          </a:xfrm>
          <a:prstGeom prst="wedgeRectCallout">
            <a:avLst>
              <a:gd name="adj1" fmla="val 45791"/>
              <a:gd name="adj2" fmla="val -962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学習データ</a:t>
            </a:r>
            <a:br>
              <a:rPr kumimoji="1" lang="en-US" altLang="ja-JP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から最尤推定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5EABF8D-44EA-4749-AAE1-D24D070F5205}"/>
              </a:ext>
            </a:extLst>
          </p:cNvPr>
          <p:cNvSpPr/>
          <p:nvPr/>
        </p:nvSpPr>
        <p:spPr>
          <a:xfrm>
            <a:off x="4799351" y="2679146"/>
            <a:ext cx="1641422" cy="496277"/>
          </a:xfrm>
          <a:prstGeom prst="wedgeRectCallout">
            <a:avLst>
              <a:gd name="adj1" fmla="val -54666"/>
              <a:gd name="adj2" fmla="val 8769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DNN</a:t>
            </a:r>
            <a:r>
              <a:rPr kumimoji="1" lang="ja-JP" altLang="en-US">
                <a:solidFill>
                  <a:schemeClr val="tx1"/>
                </a:solidFill>
              </a:rPr>
              <a:t>で計算</a:t>
            </a:r>
          </a:p>
        </p:txBody>
      </p:sp>
    </p:spTree>
    <p:extLst>
      <p:ext uri="{BB962C8B-B14F-4D97-AF65-F5344CB8AC3E}">
        <p14:creationId xmlns:p14="http://schemas.microsoft.com/office/powerpoint/2010/main" val="65894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FEF57-4B31-471F-B355-7270856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504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深層学習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9770FDB-12D3-4E78-96DB-2ACB15C4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71" y="1061865"/>
            <a:ext cx="5283772" cy="56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7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239</Words>
  <Application>Microsoft Office PowerPoint</Application>
  <PresentationFormat>画面に合わせる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Century Schoolbook</vt:lpstr>
      <vt:lpstr>Office テーマ</vt:lpstr>
      <vt:lpstr>7. 音声の認識：高度な音響モデル</vt:lpstr>
      <vt:lpstr>7.1 実際の音響モデル</vt:lpstr>
      <vt:lpstr>7.1 実際の音響モデル</vt:lpstr>
      <vt:lpstr>7.2 識別的学習</vt:lpstr>
      <vt:lpstr>7.3 深層学習</vt:lpstr>
      <vt:lpstr>7.3 深層学習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荒木雅弘</cp:lastModifiedBy>
  <cp:revision>36</cp:revision>
  <dcterms:created xsi:type="dcterms:W3CDTF">2017-08-29T02:19:22Z</dcterms:created>
  <dcterms:modified xsi:type="dcterms:W3CDTF">2017-09-10T07:35:18Z</dcterms:modified>
</cp:coreProperties>
</file>