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9" r:id="rId4"/>
    <p:sldId id="283" r:id="rId5"/>
    <p:sldId id="280" r:id="rId6"/>
    <p:sldId id="281" r:id="rId7"/>
    <p:sldId id="282" r:id="rId8"/>
    <p:sldId id="284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4" autoAdjust="0"/>
  </p:normalViewPr>
  <p:slideViewPr>
    <p:cSldViewPr snapToGrid="0">
      <p:cViewPr varScale="1">
        <p:scale>
          <a:sx n="85" d="100"/>
          <a:sy n="85" d="100"/>
        </p:scale>
        <p:origin x="7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F5702-5D73-444E-8951-B738CBD0E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2151FC2-914A-40A1-AFA3-889561BB0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71356-BBC6-4101-A899-68ED5722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645758-572A-4888-B100-B96321DE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AF273E-F96B-4748-B86E-108E6C4C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18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26C56-05B2-4045-A427-F214C257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53802B-347E-4462-8C96-469EB0800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84DDE4-33A8-4813-93FC-E4AD3B1C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502423-BA24-4C5A-B6C2-E8442A00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81BD3-6ED3-44FD-8E72-04E946C6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4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7A9D40-9D15-450D-82F8-D65538401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AC8398-BD6E-46E7-9AD6-7AFEC6690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DBFB86-749B-427D-A94D-7E724F8A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D97FC8-D55E-481F-831E-8B0923FA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79B48-AC5C-4428-AC16-9C5205B7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05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DFCA2-5DB0-4083-8B4C-8DE6F01C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BDDB16-CBD2-4229-9A15-50C8AE44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DBD40E-5A76-4B4A-929F-470B9C12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CE8CE3-F56A-499A-9503-84B87021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22B388-1193-4540-9148-7A8F8D10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29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6B0ED-6C85-42C7-A913-4B82433E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6121B5-1DE4-4D5A-91F2-C7E49C42F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E865C-62F8-48F9-B5FF-DA5BC3EF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A77F4-B8A8-433C-946F-4ABCE177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6B1CEE-CC91-4610-81F7-D40D5BF9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16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9C5A6-3160-47E1-9F76-C0517AE7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FB188-D041-4220-AC8D-BC555D2B9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0DA848-D05A-4CC8-88F9-8978C8AEF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0C054F-E256-4364-8C3B-BC6BBFAF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4279D4-EDFB-458F-8F75-2B792679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0EFC22-26C8-43E2-9D75-36E84925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73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067ED-0838-4E65-BD26-8B88ADE5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E39B44-D81E-4092-8FCA-BD64DB707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64C5E1-E238-4DB8-831C-92C909C7B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A464FE-14E8-4CD3-A5FB-3E837627C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529878-3AA1-495B-AF8C-2446DFB6B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5144D1-CDBF-4195-AECA-AD06E108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CC6E82-D470-49A1-B2E2-2F0CE2B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C52876-658A-42FB-9DD7-77BCB77F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93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F38F5-536E-47BE-9249-EE31E17A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CB3045-FB54-46B7-B046-4F9A3B84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CED15D-9C74-469C-8E3C-B91843A7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F8A85A-1042-46F4-93FA-E8F4AB4A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83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B3A632-2E6D-47AA-9D41-B542EB61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DE58E0-D604-44D9-AB0A-579CF23A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3B1122-36C1-4EF6-B192-4791749A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93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B93E2-742C-40DA-A8F0-09D81B36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474D4D-1C0D-458D-9FF6-A1A57723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9A0723-E6D5-4A19-818C-2CC237DCE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8AFEC2-77A9-4086-B939-E2C58F4B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CE669C-F3A1-498F-87BB-AFC7E57A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5A9716-FF4B-4EE9-93B4-F37325C1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37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E48DE-0EBA-4D97-9DBF-1EC753EB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B35F2B9-EF3E-4AC9-8F35-B559A54EB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480445-5168-40B5-ABFE-461FF3C35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1ECF7E-BD91-4A78-BA11-C7AA653C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7EC663-4A4A-43E3-884F-DFCBF167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F6F37-892C-4014-A0C6-77EF3492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30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27D74D-F45C-4C91-B82A-E0A4952D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B8D245-CCE6-404F-82D7-72BA357D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295F89-3A91-48EB-9192-772ADF1B5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470B-979D-4AC3-9CEF-E2615858CE2E}" type="datetimeFigureOut">
              <a:rPr kumimoji="1" lang="ja-JP" altLang="en-US" smtClean="0"/>
              <a:t>2017/9/11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7E0B0A-84E7-454B-8F60-7C126E1ED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A3534F-9767-433C-9943-7509C1C58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69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A858E2-7427-4D5D-9FBF-DF3CA491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35665" cy="1325563"/>
          </a:xfrm>
        </p:spPr>
        <p:txBody>
          <a:bodyPr>
            <a:normAutofit/>
          </a:bodyPr>
          <a:lstStyle/>
          <a:p>
            <a:r>
              <a:rPr lang="en-US" altLang="ja-JP" sz="40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9. </a:t>
            </a:r>
            <a:r>
              <a:rPr lang="ja-JP" altLang="en-US" sz="40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音声の認識：探索アルゴリズム</a:t>
            </a:r>
            <a:endParaRPr kumimoji="1" lang="ja-JP" altLang="en-US" sz="400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4EF218-AFDC-4310-91E5-444A45EA8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35664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9.1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音響モデルと言語モデルのギャップを埋める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9.2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状態空間の探索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9.3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木構造化辞書で無駄を省く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9.4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ビームサーチで絞り込む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9.5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マルチパス探索で精度を上げる</a:t>
            </a:r>
          </a:p>
        </p:txBody>
      </p:sp>
    </p:spTree>
    <p:extLst>
      <p:ext uri="{BB962C8B-B14F-4D97-AF65-F5344CB8AC3E}">
        <p14:creationId xmlns:p14="http://schemas.microsoft.com/office/powerpoint/2010/main" val="68343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FD0AC-3B3F-48A5-B74A-91844AEA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03120" cy="1043949"/>
          </a:xfrm>
        </p:spPr>
        <p:txBody>
          <a:bodyPr>
            <a:normAutofit/>
          </a:bodyPr>
          <a:lstStyle/>
          <a:p>
            <a:r>
              <a:rPr lang="en-US" altLang="ja-JP" sz="28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9.1 </a:t>
            </a:r>
            <a:r>
              <a:rPr lang="ja-JP" altLang="en-US" sz="28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音響モデルと言語モデルのギャップを埋める</a:t>
            </a:r>
            <a:endParaRPr kumimoji="1" lang="ja-JP" altLang="en-US" sz="280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14E267-99F7-434D-8246-1C3F4859C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9074"/>
            <a:ext cx="7886700" cy="47818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音響モデルと言語モデルのギャップ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音響モデル：音素単位（トライフォン）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言語モデル：単語単位（文法 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or N-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グラム）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発音辞書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音素列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V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と単語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W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との対応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ある表記に対して複数の読みがある場合は、確率を </a:t>
            </a:r>
            <a:r>
              <a:rPr kumimoji="1"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kumimoji="1"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kumimoji="1"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V</a:t>
            </a:r>
            <a:r>
              <a:rPr kumimoji="1"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|</a:t>
            </a:r>
            <a:r>
              <a:rPr kumimoji="1"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kumimoji="1"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)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と表現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事後確率の計算式の見直し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247DD89-780F-4AC9-844A-3974B6BA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562" y="5298056"/>
            <a:ext cx="5547250" cy="6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6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FD0AC-3B3F-48A5-B74A-91844AEA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9.2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状態空間の探索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14E267-99F7-434D-8246-1C3F4859C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472"/>
            <a:ext cx="7886700" cy="46104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探索の必要性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 i="1">
                <a:latin typeface="Century Schoolbook" panose="02040604050505020304" pitchFamily="18" charset="0"/>
                <a:ea typeface="メイリオ" panose="020B0604030504040204" pitchFamily="50" charset="-128"/>
              </a:rPr>
              <a:t>大語彙連続音声認識において、すべての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ja-JP" altLang="en-US" i="1">
                <a:latin typeface="Century Schoolbook" panose="02040604050505020304" pitchFamily="18" charset="0"/>
                <a:ea typeface="メイリオ" panose="020B0604030504040204" pitchFamily="50" charset="-128"/>
              </a:rPr>
              <a:t>について、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X|V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)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V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|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)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 P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)</a:t>
            </a:r>
            <a:r>
              <a:rPr lang="ja-JP" altLang="en-US">
                <a:latin typeface="Century Schoolbook" panose="02040604050505020304" pitchFamily="18" charset="0"/>
                <a:ea typeface="メイリオ" panose="020B0604030504040204" pitchFamily="50" charset="-128"/>
              </a:rPr>
              <a:t> の値を求めるのは不可能</a:t>
            </a:r>
            <a:endParaRPr lang="en-US" altLang="ja-JP">
              <a:latin typeface="Century Schoolbook" panose="02040604050505020304" pitchFamily="18" charset="0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音声の先頭から、スコアの高い候補に絞って、接続可能な展開をおこなう探索処理が必要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探索の効率化・高精度化の工夫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木構造化辞書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ビームサーチ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マルチパス探索</a:t>
            </a:r>
          </a:p>
        </p:txBody>
      </p:sp>
    </p:spTree>
    <p:extLst>
      <p:ext uri="{BB962C8B-B14F-4D97-AF65-F5344CB8AC3E}">
        <p14:creationId xmlns:p14="http://schemas.microsoft.com/office/powerpoint/2010/main" val="311699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FD0AC-3B3F-48A5-B74A-91844AEA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9.2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状態空間の探索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FCB5D17-F4F6-439D-853D-413C1E24E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57" y="1298559"/>
            <a:ext cx="6340691" cy="537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2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FD0AC-3B3F-48A5-B74A-91844AEA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005684" cy="841582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9.3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木構造化辞書で無駄を省く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14E267-99F7-434D-8246-1C3F4859C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84" y="1206709"/>
            <a:ext cx="7886700" cy="45955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候補の展開数の削減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単語単位で展開すると、候補は単語数個広がる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単語間で先頭から共通する音素をまとめ、木構造にすると、展開数は音素数個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6D903C0-352B-4F3A-A8E1-7B045217F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06" y="2860984"/>
            <a:ext cx="5276206" cy="378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7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FD0AC-3B3F-48A5-B74A-91844AEA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4028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9.4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ビームサーチで絞り込む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14E267-99F7-434D-8246-1C3F4859C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24" y="1236689"/>
            <a:ext cx="7886700" cy="481285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探索の実時間化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フレーム同期探索方式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</a:pP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HMM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のトレリス空間において、１フレームごとにスコアを計算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ビームサーチ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１フレーム単位で、</a:t>
            </a:r>
            <a:b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残す探索候補の数を</a:t>
            </a:r>
            <a:b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一定幅に制限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99E347F-38BA-4DC2-9AC5-5DBAEFC51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44" y="2495860"/>
            <a:ext cx="4314006" cy="413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FD0AC-3B3F-48A5-B74A-91844AEA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7953219" cy="1325563"/>
          </a:xfrm>
        </p:spPr>
        <p:txBody>
          <a:bodyPr>
            <a:normAutofit/>
          </a:bodyPr>
          <a:lstStyle/>
          <a:p>
            <a:r>
              <a:rPr lang="en-US" altLang="ja-JP" sz="36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9.5 </a:t>
            </a:r>
            <a:r>
              <a:rPr lang="ja-JP" altLang="en-US" sz="36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マルチパス探索で精度を上げる</a:t>
            </a:r>
            <a:endParaRPr kumimoji="1" lang="ja-JP" altLang="en-US" sz="360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14E267-99F7-434D-8246-1C3F4859C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1502"/>
            <a:ext cx="7886700" cy="465546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探索の目的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事後確率最大となる単語列（最適解）を求めたい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（単純な）ビームサーチの問題点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全体としては最適となる解が、途中のスコアの低さでビーム幅から外れてしまう可能性がある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マルチパス探索によって最適化を求める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未探索部分のスコアをヒューリスティックスにより見積もって、最適解をビーム幅の中にとどめる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ヒューリスティックスは、探索に先立って高速な処理によって求める</a:t>
            </a:r>
          </a:p>
        </p:txBody>
      </p:sp>
    </p:spTree>
    <p:extLst>
      <p:ext uri="{BB962C8B-B14F-4D97-AF65-F5344CB8AC3E}">
        <p14:creationId xmlns:p14="http://schemas.microsoft.com/office/powerpoint/2010/main" val="58086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FD0AC-3B3F-48A5-B74A-91844AEA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7953219" cy="744146"/>
          </a:xfrm>
        </p:spPr>
        <p:txBody>
          <a:bodyPr>
            <a:normAutofit/>
          </a:bodyPr>
          <a:lstStyle/>
          <a:p>
            <a:r>
              <a:rPr lang="en-US" altLang="ja-JP" sz="36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9.5 </a:t>
            </a:r>
            <a:r>
              <a:rPr lang="ja-JP" altLang="en-US" sz="36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マルチパス探索で精度を上げる</a:t>
            </a:r>
            <a:endParaRPr kumimoji="1" lang="ja-JP" altLang="en-US" sz="360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63C108A-E93B-41CB-97DB-F8D8AB146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280" y="947152"/>
            <a:ext cx="5277175" cy="573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6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373</Words>
  <Application>Microsoft Office PowerPoint</Application>
  <PresentationFormat>画面に合わせる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メイリオ</vt:lpstr>
      <vt:lpstr>游ゴシック</vt:lpstr>
      <vt:lpstr>游ゴシック Light</vt:lpstr>
      <vt:lpstr>Arial</vt:lpstr>
      <vt:lpstr>Century Schoolbook</vt:lpstr>
      <vt:lpstr>Office テーマ</vt:lpstr>
      <vt:lpstr>9. 音声の認識：探索アルゴリズム</vt:lpstr>
      <vt:lpstr>9.1 音響モデルと言語モデルのギャップを埋める</vt:lpstr>
      <vt:lpstr>9.2 状態空間の探索</vt:lpstr>
      <vt:lpstr>9.2 状態空間の探索</vt:lpstr>
      <vt:lpstr>9.3 木構造化辞書で無駄を省く</vt:lpstr>
      <vt:lpstr>9.4 ビームサーチで絞り込む</vt:lpstr>
      <vt:lpstr>9.5 マルチパス探索で精度を上げる</vt:lpstr>
      <vt:lpstr>9.5 マルチパス探索で精度を上げる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イラストで学ぶ 音声認識</dc:title>
  <dc:creator>荒木雅弘</dc:creator>
  <cp:lastModifiedBy>荒木雅弘</cp:lastModifiedBy>
  <cp:revision>37</cp:revision>
  <dcterms:created xsi:type="dcterms:W3CDTF">2017-08-29T02:19:22Z</dcterms:created>
  <dcterms:modified xsi:type="dcterms:W3CDTF">2017-09-11T07:07:45Z</dcterms:modified>
</cp:coreProperties>
</file>