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74" r:id="rId3"/>
    <p:sldId id="281" r:id="rId4"/>
    <p:sldId id="282" r:id="rId5"/>
    <p:sldId id="283" r:id="rId6"/>
    <p:sldId id="278" r:id="rId7"/>
    <p:sldId id="279" r:id="rId8"/>
    <p:sldId id="280" r:id="rId9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84" autoAdjust="0"/>
  </p:normalViewPr>
  <p:slideViewPr>
    <p:cSldViewPr snapToGrid="0">
      <p:cViewPr varScale="1">
        <p:scale>
          <a:sx n="85" d="100"/>
          <a:sy n="85" d="100"/>
        </p:scale>
        <p:origin x="700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0F5702-5D73-444E-8951-B738CBD0E5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92151FC2-914A-40A1-AFA3-889561BB0D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5871356-BBC6-4101-A899-68ED57221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470B-979D-4AC3-9CEF-E2615858CE2E}" type="datetimeFigureOut">
              <a:rPr kumimoji="1" lang="ja-JP" altLang="en-US" smtClean="0"/>
              <a:t>2017/9/12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A645758-572A-4888-B100-B96321DE5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DAF273E-F96B-4748-B86E-108E6C4C6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4CA43-104C-43F5-BA3B-F814A2FA30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6187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326C56-05B2-4045-A427-F214C2579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F53802B-347E-4462-8C96-469EB08000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784DDE4-33A8-4813-93FC-E4AD3B1CE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470B-979D-4AC3-9CEF-E2615858CE2E}" type="datetimeFigureOut">
              <a:rPr kumimoji="1" lang="ja-JP" altLang="en-US" smtClean="0"/>
              <a:t>2017/9/12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3502423-BA24-4C5A-B6C2-E8442A005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2781BD3-6ED3-44FD-8E72-04E946C69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4CA43-104C-43F5-BA3B-F814A2FA30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64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17A9D40-9D15-450D-82F8-D655384016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DAC8398-BD6E-46E7-9AD6-7AFEC66900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FDBFB86-749B-427D-A94D-7E724F8A4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470B-979D-4AC3-9CEF-E2615858CE2E}" type="datetimeFigureOut">
              <a:rPr kumimoji="1" lang="ja-JP" altLang="en-US" smtClean="0"/>
              <a:t>2017/9/12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6D97FC8-D55E-481F-831E-8B0923FAC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0D79B48-AC5C-4428-AC16-9C5205B79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4CA43-104C-43F5-BA3B-F814A2FA30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9054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8DFCA2-5DB0-4083-8B4C-8DE6F01C0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FBDDB16-CBD2-4229-9A15-50C8AE447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6DBD40E-5A76-4B4A-929F-470B9C12B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470B-979D-4AC3-9CEF-E2615858CE2E}" type="datetimeFigureOut">
              <a:rPr kumimoji="1" lang="ja-JP" altLang="en-US" smtClean="0"/>
              <a:t>2017/9/12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4CE8CE3-F56A-499A-9503-84B870215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922B388-1193-4540-9148-7A8F8D10B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4CA43-104C-43F5-BA3B-F814A2FA30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5293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E6B0ED-6C85-42C7-A913-4B82433E7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46121B5-1DE4-4D5A-91F2-C7E49C42F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54E865C-62F8-48F9-B5FF-DA5BC3EF1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470B-979D-4AC3-9CEF-E2615858CE2E}" type="datetimeFigureOut">
              <a:rPr kumimoji="1" lang="ja-JP" altLang="en-US" smtClean="0"/>
              <a:t>2017/9/12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1BA77F4-B8A8-433C-946F-4ABCE1772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E6B1CEE-CC91-4610-81F7-D40D5BF90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4CA43-104C-43F5-BA3B-F814A2FA30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0166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F9C5A6-3160-47E1-9F76-C0517AE74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CFB188-D041-4220-AC8D-BC555D2B95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B0DA848-D05A-4CC8-88F9-8978C8AEF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40C054F-E256-4364-8C3B-BC6BBFAFE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470B-979D-4AC3-9CEF-E2615858CE2E}" type="datetimeFigureOut">
              <a:rPr kumimoji="1" lang="ja-JP" altLang="en-US" smtClean="0"/>
              <a:t>2017/9/12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04279D4-EDFB-458F-8F75-2B7926791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30EFC22-26C8-43E2-9D75-36E84925B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4CA43-104C-43F5-BA3B-F814A2FA30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2735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5067ED-0838-4E65-BD26-8B88ADE57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CE39B44-D81E-4092-8FCA-BD64DB707D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964C5E1-E238-4DB8-831C-92C909C7BB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0A464FE-14E8-4CD3-A5FB-3E837627C2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D529878-3AA1-495B-AF8C-2446DFB6BD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A5144D1-CDBF-4195-AECA-AD06E1084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470B-979D-4AC3-9CEF-E2615858CE2E}" type="datetimeFigureOut">
              <a:rPr kumimoji="1" lang="ja-JP" altLang="en-US" smtClean="0"/>
              <a:t>2017/9/12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4CC6E82-D470-49A1-B2E2-2F0CE2B1A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2C52876-658A-42FB-9DD7-77BCB77F4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4CA43-104C-43F5-BA3B-F814A2FA30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8931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FF38F5-536E-47BE-9249-EE31E17A5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7CB3045-FB54-46B7-B046-4F9A3B847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470B-979D-4AC3-9CEF-E2615858CE2E}" type="datetimeFigureOut">
              <a:rPr kumimoji="1" lang="ja-JP" altLang="en-US" smtClean="0"/>
              <a:t>2017/9/12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ECED15D-9C74-469C-8E3C-B91843A74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AF8A85A-1042-46F4-93FA-E8F4AB4AB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4CA43-104C-43F5-BA3B-F814A2FA30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2835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CB3A632-2E6D-47AA-9D41-B542EB614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470B-979D-4AC3-9CEF-E2615858CE2E}" type="datetimeFigureOut">
              <a:rPr kumimoji="1" lang="ja-JP" altLang="en-US" smtClean="0"/>
              <a:t>2017/9/12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1DE58E0-D604-44D9-AB0A-579CF23A7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E3B1122-36C1-4EF6-B192-4791749AD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4CA43-104C-43F5-BA3B-F814A2FA30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4930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EB93E2-742C-40DA-A8F0-09D81B36F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C474D4D-1C0D-458D-9FF6-A1A57723BB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59A0723-E6D5-4A19-818C-2CC237DCE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C8AFEC2-77A9-4086-B939-E2C58F4BF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470B-979D-4AC3-9CEF-E2615858CE2E}" type="datetimeFigureOut">
              <a:rPr kumimoji="1" lang="ja-JP" altLang="en-US" smtClean="0"/>
              <a:t>2017/9/12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CCE669C-F3A1-498F-87BB-AFC7E57A0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25A9716-FF4B-4EE9-93B4-F37325C18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4CA43-104C-43F5-BA3B-F814A2FA30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1372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BE48DE-0EBA-4D97-9DBF-1EC753EBE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B35F2B9-EF3E-4AC9-8F35-B559A54EBB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7480445-5168-40B5-ABFE-461FF3C35C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21ECF7E-BD91-4A78-BA11-C7AA653C7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470B-979D-4AC3-9CEF-E2615858CE2E}" type="datetimeFigureOut">
              <a:rPr kumimoji="1" lang="ja-JP" altLang="en-US" smtClean="0"/>
              <a:t>2017/9/12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37EC663-4A4A-43E3-884F-DFCBF1673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39F6F37-892C-4014-A0C6-77EF3492C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4CA43-104C-43F5-BA3B-F814A2FA30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4307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B27D74D-F45C-4C91-B82A-E0A4952D9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0B8D245-CCE6-404F-82D7-72BA357D8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0295F89-3A91-48EB-9192-772ADF1B58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3470B-979D-4AC3-9CEF-E2615858CE2E}" type="datetimeFigureOut">
              <a:rPr kumimoji="1" lang="ja-JP" altLang="en-US" smtClean="0"/>
              <a:t>2017/9/12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47E0B0A-84E7-454B-8F60-7C126E1EDC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4A3534F-9767-433C-9943-7509C1C581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4CA43-104C-43F5-BA3B-F814A2FA30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696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5C2991-4FC6-46B5-B16C-6606DA082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118111" cy="1325563"/>
          </a:xfrm>
        </p:spPr>
        <p:txBody>
          <a:bodyPr>
            <a:normAutofit/>
          </a:bodyPr>
          <a:lstStyle/>
          <a:p>
            <a:r>
              <a:rPr lang="en-US" altLang="ja-JP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10. </a:t>
            </a:r>
            <a:r>
              <a:rPr lang="ja-JP" altLang="en-US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音声の認識：</a:t>
            </a:r>
            <a:r>
              <a:rPr lang="en-US" altLang="ja-JP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WFST </a:t>
            </a:r>
            <a:r>
              <a:rPr lang="ja-JP" altLang="en-US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の演算</a:t>
            </a:r>
            <a:endParaRPr kumimoji="1" lang="ja-JP" altLang="en-US">
              <a:solidFill>
                <a:schemeClr val="accent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4B37908-7AF7-4C90-9EB7-C82020A51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>
                <a:latin typeface="メイリオ" panose="020B0604030504040204" pitchFamily="50" charset="-128"/>
                <a:ea typeface="メイリオ" panose="020B0604030504040204" pitchFamily="50" charset="-128"/>
              </a:rPr>
              <a:t>10.1 WFST </a:t>
            </a:r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の合成演算</a:t>
            </a:r>
            <a:endParaRPr kumimoji="1" lang="en-US" altLang="ja-JP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r>
              <a:rPr kumimoji="1" lang="en-US" altLang="ja-JP">
                <a:latin typeface="メイリオ" panose="020B0604030504040204" pitchFamily="50" charset="-128"/>
                <a:ea typeface="メイリオ" panose="020B0604030504040204" pitchFamily="50" charset="-128"/>
              </a:rPr>
              <a:t>10.2 </a:t>
            </a:r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決定化</a:t>
            </a:r>
            <a:endParaRPr kumimoji="1" lang="en-US" altLang="ja-JP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r>
              <a:rPr kumimoji="1" lang="en-US" altLang="ja-JP">
                <a:latin typeface="メイリオ" panose="020B0604030504040204" pitchFamily="50" charset="-128"/>
                <a:ea typeface="メイリオ" panose="020B0604030504040204" pitchFamily="50" charset="-128"/>
              </a:rPr>
              <a:t>10.3 </a:t>
            </a:r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重み移動</a:t>
            </a:r>
            <a:endParaRPr kumimoji="1" lang="en-US" altLang="ja-JP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r>
              <a:rPr kumimoji="1" lang="en-US" altLang="ja-JP">
                <a:latin typeface="メイリオ" panose="020B0604030504040204" pitchFamily="50" charset="-128"/>
                <a:ea typeface="メイリオ" panose="020B0604030504040204" pitchFamily="50" charset="-128"/>
              </a:rPr>
              <a:t>10.4 </a:t>
            </a:r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最小化</a:t>
            </a:r>
          </a:p>
        </p:txBody>
      </p:sp>
    </p:spTree>
    <p:extLst>
      <p:ext uri="{BB962C8B-B14F-4D97-AF65-F5344CB8AC3E}">
        <p14:creationId xmlns:p14="http://schemas.microsoft.com/office/powerpoint/2010/main" val="653372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1A0A7D-95DB-4BE0-BB05-9D38CB09D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488" y="365151"/>
            <a:ext cx="8253023" cy="976469"/>
          </a:xfrm>
        </p:spPr>
        <p:txBody>
          <a:bodyPr>
            <a:normAutofit fontScale="90000"/>
          </a:bodyPr>
          <a:lstStyle/>
          <a:p>
            <a:r>
              <a:rPr lang="en-US" altLang="ja-JP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WFST</a:t>
            </a:r>
            <a:r>
              <a:rPr lang="ja-JP" altLang="en-US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によるデコードのアイディア</a:t>
            </a:r>
            <a:endParaRPr kumimoji="1" lang="ja-JP" altLang="en-US">
              <a:solidFill>
                <a:schemeClr val="accent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CBD78F8-73A3-4063-A32F-DE823A5FA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341619"/>
            <a:ext cx="7886700" cy="5081666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確率モデルの</a:t>
            </a:r>
            <a:r>
              <a:rPr lang="en-US" altLang="ja-JP">
                <a:latin typeface="メイリオ" panose="020B0604030504040204" pitchFamily="50" charset="-128"/>
                <a:ea typeface="メイリオ" panose="020B0604030504040204" pitchFamily="50" charset="-128"/>
              </a:rPr>
              <a:t>WFST</a:t>
            </a:r>
            <a:r>
              <a:rPr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への変換</a:t>
            </a:r>
            <a:endParaRPr lang="en-US" altLang="ja-JP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ct val="100000"/>
              </a:lnSpc>
            </a:pPr>
            <a:r>
              <a:rPr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音声認識に用いる確率モデル（</a:t>
            </a:r>
            <a:r>
              <a:rPr lang="en-US" altLang="ja-JP">
                <a:latin typeface="メイリオ" panose="020B0604030504040204" pitchFamily="50" charset="-128"/>
                <a:ea typeface="メイリオ" panose="020B0604030504040204" pitchFamily="50" charset="-128"/>
              </a:rPr>
              <a:t>HMM</a:t>
            </a:r>
            <a:r>
              <a:rPr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、単語辞書、言語モデル）は</a:t>
            </a:r>
            <a:r>
              <a:rPr lang="en-US" altLang="ja-JP">
                <a:latin typeface="メイリオ" panose="020B0604030504040204" pitchFamily="50" charset="-128"/>
                <a:ea typeface="メイリオ" panose="020B0604030504040204" pitchFamily="50" charset="-128"/>
              </a:rPr>
              <a:t>WFST</a:t>
            </a:r>
            <a:r>
              <a:rPr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で表現可能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ja-JP">
                <a:latin typeface="メイリオ" panose="020B0604030504040204" pitchFamily="50" charset="-128"/>
                <a:ea typeface="メイリオ" panose="020B0604030504040204" pitchFamily="50" charset="-128"/>
              </a:rPr>
              <a:t>WFST</a:t>
            </a:r>
            <a:r>
              <a:rPr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の合成</a:t>
            </a:r>
            <a:endParaRPr lang="en-US" altLang="ja-JP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ct val="100000"/>
              </a:lnSpc>
            </a:pPr>
            <a:r>
              <a:rPr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記号列</a:t>
            </a:r>
            <a:r>
              <a:rPr lang="en-US" altLang="ja-JP">
                <a:latin typeface="メイリオ" panose="020B0604030504040204" pitchFamily="50" charset="-128"/>
                <a:ea typeface="メイリオ" panose="020B0604030504040204" pitchFamily="50" charset="-128"/>
              </a:rPr>
              <a:t>A</a:t>
            </a:r>
            <a:r>
              <a:rPr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を記号列</a:t>
            </a:r>
            <a:r>
              <a:rPr lang="en-US" altLang="ja-JP">
                <a:latin typeface="メイリオ" panose="020B0604030504040204" pitchFamily="50" charset="-128"/>
                <a:ea typeface="メイリオ" panose="020B0604030504040204" pitchFamily="50" charset="-128"/>
              </a:rPr>
              <a:t>B</a:t>
            </a:r>
            <a:r>
              <a:rPr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に変換する</a:t>
            </a:r>
            <a:r>
              <a:rPr lang="en-US" altLang="ja-JP">
                <a:latin typeface="メイリオ" panose="020B0604030504040204" pitchFamily="50" charset="-128"/>
                <a:ea typeface="メイリオ" panose="020B0604030504040204" pitchFamily="50" charset="-128"/>
              </a:rPr>
              <a:t>WFST1</a:t>
            </a:r>
            <a:r>
              <a:rPr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と、記号列</a:t>
            </a:r>
            <a:r>
              <a:rPr lang="en-US" altLang="ja-JP">
                <a:latin typeface="メイリオ" panose="020B0604030504040204" pitchFamily="50" charset="-128"/>
                <a:ea typeface="メイリオ" panose="020B0604030504040204" pitchFamily="50" charset="-128"/>
              </a:rPr>
              <a:t>B</a:t>
            </a:r>
            <a:r>
              <a:rPr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を記号列</a:t>
            </a:r>
            <a:r>
              <a:rPr lang="en-US" altLang="ja-JP">
                <a:latin typeface="メイリオ" panose="020B0604030504040204" pitchFamily="50" charset="-128"/>
                <a:ea typeface="メイリオ" panose="020B0604030504040204" pitchFamily="50" charset="-128"/>
              </a:rPr>
              <a:t>C</a:t>
            </a:r>
            <a:r>
              <a:rPr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に変換する</a:t>
            </a:r>
            <a:r>
              <a:rPr lang="en-US" altLang="ja-JP">
                <a:latin typeface="メイリオ" panose="020B0604030504040204" pitchFamily="50" charset="-128"/>
                <a:ea typeface="メイリオ" panose="020B0604030504040204" pitchFamily="50" charset="-128"/>
              </a:rPr>
              <a:t>WFST2</a:t>
            </a:r>
            <a:r>
              <a:rPr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を合成すると、記号列</a:t>
            </a:r>
            <a:r>
              <a:rPr lang="en-US" altLang="ja-JP">
                <a:latin typeface="メイリオ" panose="020B0604030504040204" pitchFamily="50" charset="-128"/>
                <a:ea typeface="メイリオ" panose="020B0604030504040204" pitchFamily="50" charset="-128"/>
              </a:rPr>
              <a:t>A</a:t>
            </a:r>
            <a:r>
              <a:rPr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を記号列</a:t>
            </a:r>
            <a:r>
              <a:rPr lang="en-US" altLang="ja-JP">
                <a:latin typeface="メイリオ" panose="020B0604030504040204" pitchFamily="50" charset="-128"/>
                <a:ea typeface="メイリオ" panose="020B0604030504040204" pitchFamily="50" charset="-128"/>
              </a:rPr>
              <a:t>C</a:t>
            </a:r>
            <a:r>
              <a:rPr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に変換する</a:t>
            </a:r>
            <a:r>
              <a:rPr lang="en-US" altLang="ja-JP">
                <a:latin typeface="メイリオ" panose="020B0604030504040204" pitchFamily="50" charset="-128"/>
                <a:ea typeface="メイリオ" panose="020B0604030504040204" pitchFamily="50" charset="-128"/>
              </a:rPr>
              <a:t>WFST</a:t>
            </a:r>
            <a:r>
              <a:rPr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になる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最適化</a:t>
            </a:r>
            <a:endParaRPr lang="en-US" altLang="ja-JP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ct val="100000"/>
              </a:lnSpc>
            </a:pPr>
            <a:r>
              <a:rPr lang="en-US" altLang="ja-JP">
                <a:latin typeface="メイリオ" panose="020B0604030504040204" pitchFamily="50" charset="-128"/>
                <a:ea typeface="メイリオ" panose="020B0604030504040204" pitchFamily="50" charset="-128"/>
              </a:rPr>
              <a:t>WFST</a:t>
            </a:r>
            <a:r>
              <a:rPr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には、</a:t>
            </a:r>
            <a:r>
              <a:rPr lang="en-US" altLang="ja-JP">
                <a:latin typeface="メイリオ" panose="020B0604030504040204" pitchFamily="50" charset="-128"/>
                <a:ea typeface="メイリオ" panose="020B0604030504040204" pitchFamily="50" charset="-128"/>
              </a:rPr>
              <a:t>FSA</a:t>
            </a:r>
            <a:r>
              <a:rPr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と同様、決定化・最小化のアルゴリズムが存在する</a:t>
            </a:r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88475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1F1E75BF-153E-400F-9E6F-4DC9A7098E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461" y="2248526"/>
            <a:ext cx="5065360" cy="4392116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C01A0A7D-95DB-4BE0-BB05-9D38CB09D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5186"/>
            <a:ext cx="7886700" cy="729156"/>
          </a:xfrm>
        </p:spPr>
        <p:txBody>
          <a:bodyPr>
            <a:normAutofit/>
          </a:bodyPr>
          <a:lstStyle/>
          <a:p>
            <a:r>
              <a:rPr lang="en-US" altLang="ja-JP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10.1 WFST </a:t>
            </a:r>
            <a:r>
              <a:rPr lang="ja-JP" altLang="en-US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の合成演算</a:t>
            </a:r>
            <a:endParaRPr kumimoji="1" lang="ja-JP" altLang="en-US">
              <a:solidFill>
                <a:schemeClr val="accent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CBD78F8-73A3-4063-A32F-DE823A5FA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04342"/>
            <a:ext cx="7886700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kumimoji="1" lang="en-US" altLang="ja-JP">
                <a:latin typeface="メイリオ" panose="020B0604030504040204" pitchFamily="50" charset="-128"/>
                <a:ea typeface="メイリオ" panose="020B0604030504040204" pitchFamily="50" charset="-128"/>
              </a:rPr>
              <a:t>FST</a:t>
            </a:r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の合成</a:t>
            </a:r>
            <a:endParaRPr kumimoji="1" lang="en-US" altLang="ja-JP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ct val="100000"/>
              </a:lnSpc>
            </a:pPr>
            <a:r>
              <a:rPr kumimoji="1" lang="en-US" altLang="ja-JP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つの</a:t>
            </a:r>
            <a:r>
              <a:rPr kumimoji="1" lang="en-US" altLang="ja-JP">
                <a:latin typeface="メイリオ" panose="020B0604030504040204" pitchFamily="50" charset="-128"/>
                <a:ea typeface="メイリオ" panose="020B0604030504040204" pitchFamily="50" charset="-128"/>
              </a:rPr>
              <a:t>FST </a:t>
            </a:r>
            <a:r>
              <a:rPr kumimoji="1" lang="en-US" altLang="ja-JP" i="1">
                <a:latin typeface="Century Schoolbook" panose="02040604050505020304" pitchFamily="18" charset="0"/>
                <a:ea typeface="メイリオ" panose="020B0604030504040204" pitchFamily="50" charset="-128"/>
              </a:rPr>
              <a:t>T</a:t>
            </a:r>
            <a:r>
              <a:rPr kumimoji="1" lang="en-US" altLang="ja-JP" i="1" baseline="-25000">
                <a:latin typeface="Century Schoolbook" panose="02040604050505020304" pitchFamily="18" charset="0"/>
                <a:ea typeface="メイリオ" panose="020B0604030504040204" pitchFamily="50" charset="-128"/>
              </a:rPr>
              <a:t>1</a:t>
            </a:r>
            <a:r>
              <a:rPr kumimoji="1" lang="en-US" altLang="ja-JP">
                <a:latin typeface="メイリオ" panose="020B0604030504040204" pitchFamily="50" charset="-128"/>
                <a:ea typeface="メイリオ" panose="020B0604030504040204" pitchFamily="50" charset="-128"/>
              </a:rPr>
              <a:t>, </a:t>
            </a:r>
            <a:r>
              <a:rPr lang="en-US" altLang="ja-JP" i="1">
                <a:latin typeface="Century Schoolbook" panose="02040604050505020304" pitchFamily="18" charset="0"/>
                <a:ea typeface="メイリオ" panose="020B0604030504040204" pitchFamily="50" charset="-128"/>
              </a:rPr>
              <a:t>T</a:t>
            </a:r>
            <a:r>
              <a:rPr lang="en-US" altLang="ja-JP" i="1" baseline="-25000">
                <a:latin typeface="Century Schoolbook" panose="02040604050505020304" pitchFamily="18" charset="0"/>
                <a:ea typeface="メイリオ" panose="020B0604030504040204" pitchFamily="50" charset="-128"/>
              </a:rPr>
              <a:t>2</a:t>
            </a:r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において、 </a:t>
            </a:r>
            <a:r>
              <a:rPr lang="en-US" altLang="ja-JP" i="1">
                <a:latin typeface="Century Schoolbook" panose="02040604050505020304" pitchFamily="18" charset="0"/>
                <a:ea typeface="メイリオ" panose="020B0604030504040204" pitchFamily="50" charset="-128"/>
              </a:rPr>
              <a:t>T</a:t>
            </a:r>
            <a:r>
              <a:rPr lang="en-US" altLang="ja-JP" i="1" baseline="-25000">
                <a:latin typeface="Century Schoolbook" panose="02040604050505020304" pitchFamily="18" charset="0"/>
                <a:ea typeface="メイリオ" panose="020B0604030504040204" pitchFamily="50" charset="-128"/>
              </a:rPr>
              <a:t>1</a:t>
            </a:r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 の出力が </a:t>
            </a:r>
            <a:r>
              <a:rPr lang="en-US" altLang="ja-JP" i="1">
                <a:latin typeface="Century Schoolbook" panose="02040604050505020304" pitchFamily="18" charset="0"/>
                <a:ea typeface="メイリオ" panose="020B0604030504040204" pitchFamily="50" charset="-128"/>
              </a:rPr>
              <a:t>T</a:t>
            </a:r>
            <a:r>
              <a:rPr lang="en-US" altLang="ja-JP" i="1" baseline="-25000">
                <a:latin typeface="Century Schoolbook" panose="02040604050505020304" pitchFamily="18" charset="0"/>
                <a:ea typeface="メイリオ" panose="020B0604030504040204" pitchFamily="50" charset="-128"/>
              </a:rPr>
              <a:t>2</a:t>
            </a:r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 の入力となるとき、合成して </a:t>
            </a:r>
            <a:r>
              <a:rPr lang="en-US" altLang="ja-JP" i="1">
                <a:latin typeface="Century Schoolbook" panose="02040604050505020304" pitchFamily="18" charset="0"/>
                <a:ea typeface="メイリオ" panose="020B0604030504040204" pitchFamily="50" charset="-128"/>
              </a:rPr>
              <a:t>T</a:t>
            </a:r>
            <a:r>
              <a:rPr lang="en-US" altLang="ja-JP" i="1" baseline="-25000">
                <a:latin typeface="Century Schoolbook" panose="02040604050505020304" pitchFamily="18" charset="0"/>
                <a:ea typeface="メイリオ" panose="020B0604030504040204" pitchFamily="50" charset="-128"/>
              </a:rPr>
              <a:t>1</a:t>
            </a:r>
            <a:r>
              <a:rPr lang="en-US" altLang="ja-JP" i="1">
                <a:latin typeface="Century Schoolbook" panose="02040604050505020304" pitchFamily="18" charset="0"/>
                <a:ea typeface="メイリオ" panose="020B0604030504040204" pitchFamily="50" charset="-128"/>
              </a:rPr>
              <a:t> </a:t>
            </a:r>
            <a:r>
              <a:rPr lang="ja-JP" altLang="en-US" sz="700" i="1">
                <a:latin typeface="Century Schoolbook" panose="02040604050505020304" pitchFamily="18" charset="0"/>
                <a:ea typeface="メイリオ" panose="020B0604030504040204" pitchFamily="50" charset="-128"/>
              </a:rPr>
              <a:t>○</a:t>
            </a:r>
            <a:r>
              <a:rPr lang="en-US" altLang="ja-JP" i="1">
                <a:latin typeface="Century Schoolbook" panose="02040604050505020304" pitchFamily="18" charset="0"/>
                <a:ea typeface="メイリオ" panose="020B0604030504040204" pitchFamily="50" charset="-128"/>
              </a:rPr>
              <a:t>T</a:t>
            </a:r>
            <a:r>
              <a:rPr lang="en-US" altLang="ja-JP" i="1" baseline="-25000">
                <a:latin typeface="Century Schoolbook" panose="02040604050505020304" pitchFamily="18" charset="0"/>
                <a:ea typeface="メイリオ" panose="020B0604030504040204" pitchFamily="50" charset="-128"/>
              </a:rPr>
              <a:t>2</a:t>
            </a:r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 ができる</a:t>
            </a:r>
          </a:p>
        </p:txBody>
      </p:sp>
    </p:spTree>
    <p:extLst>
      <p:ext uri="{BB962C8B-B14F-4D97-AF65-F5344CB8AC3E}">
        <p14:creationId xmlns:p14="http://schemas.microsoft.com/office/powerpoint/2010/main" val="260541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1A0A7D-95DB-4BE0-BB05-9D38CB09D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29156"/>
          </a:xfrm>
        </p:spPr>
        <p:txBody>
          <a:bodyPr>
            <a:normAutofit/>
          </a:bodyPr>
          <a:lstStyle/>
          <a:p>
            <a:r>
              <a:rPr lang="en-US" altLang="ja-JP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10.1 WFST </a:t>
            </a:r>
            <a:r>
              <a:rPr lang="ja-JP" altLang="en-US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の合成演算</a:t>
            </a:r>
            <a:endParaRPr kumimoji="1" lang="ja-JP" altLang="en-US">
              <a:solidFill>
                <a:schemeClr val="accent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CBD78F8-73A3-4063-A32F-DE823A5FA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81046"/>
            <a:ext cx="7886700" cy="509233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en-US" altLang="ja-JP">
                <a:latin typeface="メイリオ" panose="020B0604030504040204" pitchFamily="50" charset="-128"/>
                <a:ea typeface="メイリオ" panose="020B0604030504040204" pitchFamily="50" charset="-128"/>
              </a:rPr>
              <a:t>WFST</a:t>
            </a:r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の合成における重みの扱い</a:t>
            </a:r>
            <a:endParaRPr kumimoji="1" lang="en-US" altLang="ja-JP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ct val="100000"/>
              </a:lnSpc>
            </a:pPr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重みが確率値の場合、通常の合成では掛け算をおこなう</a:t>
            </a:r>
            <a:endParaRPr kumimoji="1" lang="en-US" altLang="ja-JP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ct val="100000"/>
              </a:lnSpc>
            </a:pPr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しかし、音声認識における探索では、確率の対数の負数をとった値に対して、ビタビアルゴリズムを適用する</a:t>
            </a:r>
            <a:endParaRPr kumimoji="1" lang="en-US" altLang="ja-JP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ct val="100000"/>
              </a:lnSpc>
            </a:pPr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すなわち、確率の掛け算は足し算に、独立な確率の和は最小値演算になる</a:t>
            </a:r>
            <a:endParaRPr kumimoji="1" lang="en-US" altLang="ja-JP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ct val="100000"/>
              </a:lnSpc>
            </a:pPr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乗法演算が足し算、加法演算が最小値となる構造を</a:t>
            </a:r>
            <a:r>
              <a:rPr kumimoji="1" lang="en-US" altLang="ja-JP">
                <a:latin typeface="メイリオ" panose="020B0604030504040204" pitchFamily="50" charset="-128"/>
                <a:ea typeface="メイリオ" panose="020B0604030504040204" pitchFamily="50" charset="-128"/>
              </a:rPr>
              <a:t>Tropical</a:t>
            </a:r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半環とよぶ。</a:t>
            </a:r>
            <a:r>
              <a:rPr lang="en-US" altLang="ja-JP">
                <a:latin typeface="メイリオ" panose="020B0604030504040204" pitchFamily="50" charset="-128"/>
                <a:ea typeface="メイリオ" panose="020B0604030504040204" pitchFamily="50" charset="-128"/>
              </a:rPr>
              <a:t> Tropical</a:t>
            </a:r>
            <a:r>
              <a:rPr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半環は通常の確率演算と同じ構造を持っているので、この構造で</a:t>
            </a:r>
            <a:r>
              <a:rPr lang="en-US" altLang="ja-JP">
                <a:latin typeface="メイリオ" panose="020B0604030504040204" pitchFamily="50" charset="-128"/>
                <a:ea typeface="メイリオ" panose="020B0604030504040204" pitchFamily="50" charset="-128"/>
              </a:rPr>
              <a:t>WFST</a:t>
            </a:r>
            <a:r>
              <a:rPr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の合成をおこなうことができる</a:t>
            </a:r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95449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1A0A7D-95DB-4BE0-BB05-9D38CB09D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29156"/>
          </a:xfrm>
        </p:spPr>
        <p:txBody>
          <a:bodyPr>
            <a:normAutofit/>
          </a:bodyPr>
          <a:lstStyle/>
          <a:p>
            <a:r>
              <a:rPr lang="en-US" altLang="ja-JP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10.1 WFST </a:t>
            </a:r>
            <a:r>
              <a:rPr lang="ja-JP" altLang="en-US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の合成演算</a:t>
            </a:r>
            <a:endParaRPr kumimoji="1" lang="ja-JP" altLang="en-US">
              <a:solidFill>
                <a:schemeClr val="accent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2CD222A6-BD98-4774-8EC5-443D0977B8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63" y="944117"/>
            <a:ext cx="6688085" cy="5651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850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1A0A7D-95DB-4BE0-BB05-9D38CB09D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96612"/>
          </a:xfrm>
        </p:spPr>
        <p:txBody>
          <a:bodyPr>
            <a:normAutofit/>
          </a:bodyPr>
          <a:lstStyle/>
          <a:p>
            <a:r>
              <a:rPr lang="en-US" altLang="ja-JP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10.2 </a:t>
            </a:r>
            <a:r>
              <a:rPr lang="ja-JP" altLang="en-US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決定化</a:t>
            </a:r>
            <a:endParaRPr kumimoji="1" lang="ja-JP" altLang="en-US">
              <a:solidFill>
                <a:schemeClr val="accent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CBD78F8-73A3-4063-A32F-DE823A5FA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61739"/>
            <a:ext cx="7886700" cy="491029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単純に合成した</a:t>
            </a:r>
            <a:r>
              <a:rPr kumimoji="1" lang="en-US" altLang="ja-JP">
                <a:latin typeface="メイリオ" panose="020B0604030504040204" pitchFamily="50" charset="-128"/>
                <a:ea typeface="メイリオ" panose="020B0604030504040204" pitchFamily="50" charset="-128"/>
              </a:rPr>
              <a:t>WFST</a:t>
            </a:r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は多くの非決定性をもつ</a:t>
            </a:r>
            <a:endParaRPr kumimoji="1" lang="en-US" altLang="ja-JP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→　探索の効率化のために、遷移を決定性に変換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D3255842-6FBB-4791-8BBD-375EECD0B5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366" y="2061148"/>
            <a:ext cx="5370723" cy="4647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980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1A0A7D-95DB-4BE0-BB05-9D38CB09D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1582"/>
          </a:xfrm>
        </p:spPr>
        <p:txBody>
          <a:bodyPr>
            <a:normAutofit/>
          </a:bodyPr>
          <a:lstStyle/>
          <a:p>
            <a:r>
              <a:rPr lang="en-US" altLang="ja-JP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10.3 </a:t>
            </a:r>
            <a:r>
              <a:rPr lang="ja-JP" altLang="en-US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重み移動</a:t>
            </a:r>
            <a:endParaRPr kumimoji="1" lang="ja-JP" altLang="en-US">
              <a:solidFill>
                <a:schemeClr val="accent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CBD78F8-73A3-4063-A32F-DE823A5FA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263" y="1116768"/>
            <a:ext cx="7886700" cy="497025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前方の状態への重みの移動</a:t>
            </a:r>
            <a:endParaRPr kumimoji="1" lang="en-US" altLang="ja-JP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→ビームサーチで残すべき候補を適切に判定できる</a:t>
            </a:r>
            <a:endParaRPr kumimoji="1" lang="en-US" altLang="ja-JP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→探索の高精度化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DCDC79B-BC5C-46E1-AB01-0A851B95E5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388" y="2031579"/>
            <a:ext cx="4581182" cy="4562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390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1A0A7D-95DB-4BE0-BB05-9D38CB09D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96612"/>
          </a:xfrm>
        </p:spPr>
        <p:txBody>
          <a:bodyPr>
            <a:normAutofit/>
          </a:bodyPr>
          <a:lstStyle/>
          <a:p>
            <a:r>
              <a:rPr lang="en-US" altLang="ja-JP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10.4 </a:t>
            </a:r>
            <a:r>
              <a:rPr lang="ja-JP" altLang="en-US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最小化</a:t>
            </a:r>
            <a:endParaRPr kumimoji="1" lang="ja-JP" altLang="en-US">
              <a:solidFill>
                <a:schemeClr val="accent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CBD78F8-73A3-4063-A32F-DE823A5FA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194" y="1109272"/>
            <a:ext cx="7886700" cy="446059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kumimoji="1" lang="en-US" altLang="ja-JP">
                <a:latin typeface="メイリオ" panose="020B0604030504040204" pitchFamily="50" charset="-128"/>
                <a:ea typeface="メイリオ" panose="020B0604030504040204" pitchFamily="50" charset="-128"/>
              </a:rPr>
              <a:t>WFST</a:t>
            </a:r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の最小化手順</a:t>
            </a:r>
            <a:endParaRPr kumimoji="1" lang="en-US" altLang="ja-JP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ct val="100000"/>
              </a:lnSpc>
            </a:pPr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等価な状態を集合分割によって求める</a:t>
            </a:r>
            <a:endParaRPr kumimoji="1" lang="en-US" altLang="ja-JP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→ 探索の高速化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DDDEED76-2CBC-4268-8653-C82C50453A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597" y="2080634"/>
            <a:ext cx="3924495" cy="4582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496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323</Words>
  <Application>Microsoft Office PowerPoint</Application>
  <PresentationFormat>画面に合わせる (4:3)</PresentationFormat>
  <Paragraphs>33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4" baseType="lpstr">
      <vt:lpstr>メイリオ</vt:lpstr>
      <vt:lpstr>游ゴシック</vt:lpstr>
      <vt:lpstr>游ゴシック Light</vt:lpstr>
      <vt:lpstr>Arial</vt:lpstr>
      <vt:lpstr>Century Schoolbook</vt:lpstr>
      <vt:lpstr>Office テーマ</vt:lpstr>
      <vt:lpstr>10. 音声の認識：WFST の演算</vt:lpstr>
      <vt:lpstr>WFSTによるデコードのアイディア</vt:lpstr>
      <vt:lpstr>10.1 WFST の合成演算</vt:lpstr>
      <vt:lpstr>10.1 WFST の合成演算</vt:lpstr>
      <vt:lpstr>10.1 WFST の合成演算</vt:lpstr>
      <vt:lpstr>10.2 決定化</vt:lpstr>
      <vt:lpstr>10.3 重み移動</vt:lpstr>
      <vt:lpstr>10.4 最小化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イラストで学ぶ 音声認識</dc:title>
  <dc:creator>荒木雅弘</dc:creator>
  <cp:lastModifiedBy>荒木雅弘</cp:lastModifiedBy>
  <cp:revision>39</cp:revision>
  <dcterms:created xsi:type="dcterms:W3CDTF">2017-08-29T02:19:22Z</dcterms:created>
  <dcterms:modified xsi:type="dcterms:W3CDTF">2017-09-12T01:14:20Z</dcterms:modified>
</cp:coreProperties>
</file>