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3" r:id="rId4"/>
    <p:sldId id="274" r:id="rId5"/>
    <p:sldId id="277" r:id="rId6"/>
    <p:sldId id="279" r:id="rId7"/>
    <p:sldId id="275" r:id="rId8"/>
    <p:sldId id="278" r:id="rId9"/>
    <p:sldId id="276" r:id="rId10"/>
    <p:sldId id="280" r:id="rId11"/>
    <p:sldId id="28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2" d="100"/>
          <a:sy n="82" d="100"/>
        </p:scale>
        <p:origin x="6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15236-1D2B-4347-A5FC-45A6A49B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意味・意図の解析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A1C30-15D2-4245-9EC1-A1F70158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12.1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意味表現とは</a:t>
            </a: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12.2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規則による意味解析処理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12.4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スマートフォンでの音声サービス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ニューラルネットワークによる意味解析</a:t>
            </a:r>
          </a:p>
          <a:p>
            <a:pPr marL="0" indent="0">
              <a:buNone/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320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Autofit/>
          </a:bodyPr>
          <a:lstStyle/>
          <a:p>
            <a: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12.4 </a:t>
            </a:r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スマートフォンでの音声サービス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13" y="1206709"/>
            <a:ext cx="8298374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「参照の揺れ」の問題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検索対象に対して、略語・通称など、正式名称以外で参照された場合でも対象を特定する必要がある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検索エンジンのログから確率モデルを作成する方法が有効</a:t>
            </a:r>
          </a:p>
        </p:txBody>
      </p:sp>
    </p:spTree>
    <p:extLst>
      <p:ext uri="{BB962C8B-B14F-4D97-AF65-F5344CB8AC3E}">
        <p14:creationId xmlns:p14="http://schemas.microsoft.com/office/powerpoint/2010/main" val="216757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Autofit/>
          </a:bodyPr>
          <a:lstStyle/>
          <a:p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ニューラルネットワークによる意味解析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13" y="1206709"/>
            <a:ext cx="8298374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Encoder-Decoder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ネットワークによる系列変換</a:t>
            </a:r>
            <a:b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2000">
                <a:latin typeface="メイリオ" panose="020B0604030504040204" pitchFamily="50" charset="-128"/>
                <a:ea typeface="メイリオ" panose="020B0604030504040204" pitchFamily="50" charset="-128"/>
              </a:rPr>
              <a:t>[Kurata+ 2016]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359A1DE-0FCA-49F6-8427-E57F05DF0215}"/>
              </a:ext>
            </a:extLst>
          </p:cNvPr>
          <p:cNvSpPr/>
          <p:nvPr/>
        </p:nvSpPr>
        <p:spPr>
          <a:xfrm>
            <a:off x="549428" y="4645828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628108-7D77-4548-A43F-4B56F9CA9777}"/>
              </a:ext>
            </a:extLst>
          </p:cNvPr>
          <p:cNvSpPr/>
          <p:nvPr/>
        </p:nvSpPr>
        <p:spPr>
          <a:xfrm>
            <a:off x="549428" y="3468782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LSTM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1FB1B4-43A5-4F05-965E-49CEECE89CFE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006628" y="3881011"/>
            <a:ext cx="0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226E26D-C987-4C33-A575-9DC5346E02D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006628" y="2907350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70560FB-0137-47C7-998F-0AE5A6871E36}"/>
              </a:ext>
            </a:extLst>
          </p:cNvPr>
          <p:cNvCxnSpPr>
            <a:cxnSpLocks/>
          </p:cNvCxnSpPr>
          <p:nvPr/>
        </p:nvCxnSpPr>
        <p:spPr>
          <a:xfrm flipV="1">
            <a:off x="1006628" y="5058057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D616A5-4A5F-49DA-80FE-661A567BC432}"/>
              </a:ext>
            </a:extLst>
          </p:cNvPr>
          <p:cNvSpPr txBox="1"/>
          <p:nvPr/>
        </p:nvSpPr>
        <p:spPr>
          <a:xfrm>
            <a:off x="880632" y="5727452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I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EC0B99-165B-4809-BC3B-C6400EB0C0DF}"/>
              </a:ext>
            </a:extLst>
          </p:cNvPr>
          <p:cNvSpPr txBox="1"/>
          <p:nvPr/>
        </p:nvSpPr>
        <p:spPr>
          <a:xfrm>
            <a:off x="834138" y="252578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98FD671-F7F2-4650-BD6A-0B4386629A73}"/>
              </a:ext>
            </a:extLst>
          </p:cNvPr>
          <p:cNvSpPr/>
          <p:nvPr/>
        </p:nvSpPr>
        <p:spPr>
          <a:xfrm>
            <a:off x="1877878" y="4640024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1777CDA-1378-4C0B-9D07-29B3FF816B3A}"/>
              </a:ext>
            </a:extLst>
          </p:cNvPr>
          <p:cNvSpPr/>
          <p:nvPr/>
        </p:nvSpPr>
        <p:spPr>
          <a:xfrm>
            <a:off x="1876542" y="3462978"/>
            <a:ext cx="915736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LSTM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F7D0D7B-35F6-4199-9F5A-5572CBECBF4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H="1" flipV="1">
            <a:off x="2334410" y="3875207"/>
            <a:ext cx="668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B17FF04-2513-44BE-BE41-957ABB7F354D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334410" y="2901546"/>
            <a:ext cx="668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6BFB41D-0E34-45AA-ABBD-F642450A59F8}"/>
              </a:ext>
            </a:extLst>
          </p:cNvPr>
          <p:cNvCxnSpPr>
            <a:cxnSpLocks/>
          </p:cNvCxnSpPr>
          <p:nvPr/>
        </p:nvCxnSpPr>
        <p:spPr>
          <a:xfrm flipV="1">
            <a:off x="2335078" y="5052253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0DEDC-A9E7-4B53-9C1C-D0F088CED012}"/>
              </a:ext>
            </a:extLst>
          </p:cNvPr>
          <p:cNvSpPr txBox="1"/>
          <p:nvPr/>
        </p:nvSpPr>
        <p:spPr>
          <a:xfrm>
            <a:off x="1952020" y="572164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need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D0A9A2-61C5-4CBE-9268-59DA80C3DC11}"/>
              </a:ext>
            </a:extLst>
          </p:cNvPr>
          <p:cNvSpPr txBox="1"/>
          <p:nvPr/>
        </p:nvSpPr>
        <p:spPr>
          <a:xfrm>
            <a:off x="2162588" y="251998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8A2458C2-EA5A-4C26-8EB6-10B894010759}"/>
              </a:ext>
            </a:extLst>
          </p:cNvPr>
          <p:cNvCxnSpPr>
            <a:cxnSpLocks/>
          </p:cNvCxnSpPr>
          <p:nvPr/>
        </p:nvCxnSpPr>
        <p:spPr>
          <a:xfrm flipV="1">
            <a:off x="2790942" y="3692341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F43CFE1-C413-4574-A76A-0741CCD9FCE9}"/>
              </a:ext>
            </a:extLst>
          </p:cNvPr>
          <p:cNvCxnSpPr>
            <a:cxnSpLocks/>
          </p:cNvCxnSpPr>
          <p:nvPr/>
        </p:nvCxnSpPr>
        <p:spPr>
          <a:xfrm flipV="1">
            <a:off x="2790942" y="4869387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598EC5A-D404-42C0-B5D9-F52102540565}"/>
              </a:ext>
            </a:extLst>
          </p:cNvPr>
          <p:cNvCxnSpPr>
            <a:cxnSpLocks/>
          </p:cNvCxnSpPr>
          <p:nvPr/>
        </p:nvCxnSpPr>
        <p:spPr>
          <a:xfrm flipV="1">
            <a:off x="1440583" y="3689439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EE4806F6-0311-416C-BC14-79BF77240CAE}"/>
              </a:ext>
            </a:extLst>
          </p:cNvPr>
          <p:cNvCxnSpPr>
            <a:cxnSpLocks/>
          </p:cNvCxnSpPr>
          <p:nvPr/>
        </p:nvCxnSpPr>
        <p:spPr>
          <a:xfrm flipV="1">
            <a:off x="1440583" y="4866485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80848BCE-8078-4FFD-966D-588A276532EF}"/>
              </a:ext>
            </a:extLst>
          </p:cNvPr>
          <p:cNvSpPr/>
          <p:nvPr/>
        </p:nvSpPr>
        <p:spPr>
          <a:xfrm>
            <a:off x="3204921" y="4640024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197063D-4543-4F55-915C-CBA157FEDD12}"/>
              </a:ext>
            </a:extLst>
          </p:cNvPr>
          <p:cNvSpPr/>
          <p:nvPr/>
        </p:nvSpPr>
        <p:spPr>
          <a:xfrm>
            <a:off x="3204921" y="3462978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LSTM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576F4C4E-8859-431F-8282-F09FEB097559}"/>
              </a:ext>
            </a:extLst>
          </p:cNvPr>
          <p:cNvCxnSpPr>
            <a:cxnSpLocks/>
            <a:stCxn id="76" idx="0"/>
            <a:endCxn id="77" idx="2"/>
          </p:cNvCxnSpPr>
          <p:nvPr/>
        </p:nvCxnSpPr>
        <p:spPr>
          <a:xfrm flipV="1">
            <a:off x="3662121" y="3875207"/>
            <a:ext cx="0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18C6E313-F069-42BD-907F-5C71482B2B5A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3662121" y="2901546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DC2181E9-8FAA-4DAE-8CB5-8FE69260498E}"/>
              </a:ext>
            </a:extLst>
          </p:cNvPr>
          <p:cNvCxnSpPr>
            <a:cxnSpLocks/>
          </p:cNvCxnSpPr>
          <p:nvPr/>
        </p:nvCxnSpPr>
        <p:spPr>
          <a:xfrm flipV="1">
            <a:off x="3662121" y="5052253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6AA2D2E-5AE8-48CD-8214-8C134E4417D2}"/>
              </a:ext>
            </a:extLst>
          </p:cNvPr>
          <p:cNvSpPr txBox="1"/>
          <p:nvPr/>
        </p:nvSpPr>
        <p:spPr>
          <a:xfrm>
            <a:off x="3536125" y="57216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4474179-CF58-42EE-BD96-D9C30F35898F}"/>
              </a:ext>
            </a:extLst>
          </p:cNvPr>
          <p:cNvSpPr txBox="1"/>
          <p:nvPr/>
        </p:nvSpPr>
        <p:spPr>
          <a:xfrm>
            <a:off x="3489631" y="251998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3DA2291-D6CC-49D6-AA23-5B85201BDB0A}"/>
              </a:ext>
            </a:extLst>
          </p:cNvPr>
          <p:cNvSpPr/>
          <p:nvPr/>
        </p:nvSpPr>
        <p:spPr>
          <a:xfrm>
            <a:off x="4533371" y="4634220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8F7D4F84-DAA3-4C2F-9B15-F86B5CD71007}"/>
              </a:ext>
            </a:extLst>
          </p:cNvPr>
          <p:cNvSpPr/>
          <p:nvPr/>
        </p:nvSpPr>
        <p:spPr>
          <a:xfrm>
            <a:off x="4532035" y="3457174"/>
            <a:ext cx="915736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LSTM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131E7F1-A83E-42AE-989A-5616A0CCC368}"/>
              </a:ext>
            </a:extLst>
          </p:cNvPr>
          <p:cNvCxnSpPr>
            <a:cxnSpLocks/>
            <a:stCxn id="83" idx="0"/>
            <a:endCxn id="84" idx="2"/>
          </p:cNvCxnSpPr>
          <p:nvPr/>
        </p:nvCxnSpPr>
        <p:spPr>
          <a:xfrm flipH="1" flipV="1">
            <a:off x="4989903" y="3869403"/>
            <a:ext cx="668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A242B731-CBA4-421C-9083-0E69646453E8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4989903" y="2895742"/>
            <a:ext cx="668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A2621AE-FF4E-4209-AB8E-F6700C0B06A9}"/>
              </a:ext>
            </a:extLst>
          </p:cNvPr>
          <p:cNvCxnSpPr>
            <a:cxnSpLocks/>
          </p:cNvCxnSpPr>
          <p:nvPr/>
        </p:nvCxnSpPr>
        <p:spPr>
          <a:xfrm flipV="1">
            <a:off x="4990571" y="5046449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4F31B0E-C291-4217-8BFC-6D8752D75730}"/>
              </a:ext>
            </a:extLst>
          </p:cNvPr>
          <p:cNvSpPr txBox="1"/>
          <p:nvPr/>
        </p:nvSpPr>
        <p:spPr>
          <a:xfrm>
            <a:off x="4639849" y="571584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ticket</a:t>
            </a:r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F661C0D-51DF-446C-B30E-A2913E4B2EFE}"/>
              </a:ext>
            </a:extLst>
          </p:cNvPr>
          <p:cNvSpPr txBox="1"/>
          <p:nvPr/>
        </p:nvSpPr>
        <p:spPr>
          <a:xfrm>
            <a:off x="4818081" y="251417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464B6964-E71E-4870-B368-65AAB69B6E1D}"/>
              </a:ext>
            </a:extLst>
          </p:cNvPr>
          <p:cNvCxnSpPr>
            <a:cxnSpLocks/>
          </p:cNvCxnSpPr>
          <p:nvPr/>
        </p:nvCxnSpPr>
        <p:spPr>
          <a:xfrm flipV="1">
            <a:off x="5446435" y="3686537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F0314F7-3153-4849-A4B8-EA179B09F161}"/>
              </a:ext>
            </a:extLst>
          </p:cNvPr>
          <p:cNvCxnSpPr>
            <a:cxnSpLocks/>
          </p:cNvCxnSpPr>
          <p:nvPr/>
        </p:nvCxnSpPr>
        <p:spPr>
          <a:xfrm flipV="1">
            <a:off x="5446435" y="4863583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EC7B9A2-11FE-49F1-94C5-9DC5A7E5183F}"/>
              </a:ext>
            </a:extLst>
          </p:cNvPr>
          <p:cNvCxnSpPr>
            <a:cxnSpLocks/>
          </p:cNvCxnSpPr>
          <p:nvPr/>
        </p:nvCxnSpPr>
        <p:spPr>
          <a:xfrm flipV="1">
            <a:off x="4096076" y="3683635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765D0E-1A39-4065-B2F9-B3528F5C3933}"/>
              </a:ext>
            </a:extLst>
          </p:cNvPr>
          <p:cNvCxnSpPr>
            <a:cxnSpLocks/>
          </p:cNvCxnSpPr>
          <p:nvPr/>
        </p:nvCxnSpPr>
        <p:spPr>
          <a:xfrm flipV="1">
            <a:off x="4096076" y="4860681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8A7AA6F-6453-4B48-9178-596277BF6EDC}"/>
              </a:ext>
            </a:extLst>
          </p:cNvPr>
          <p:cNvSpPr/>
          <p:nvPr/>
        </p:nvSpPr>
        <p:spPr>
          <a:xfrm>
            <a:off x="5865468" y="4663272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DF0CDA4-359D-4AFB-AFD6-BBE15DE42DEB}"/>
              </a:ext>
            </a:extLst>
          </p:cNvPr>
          <p:cNvSpPr/>
          <p:nvPr/>
        </p:nvSpPr>
        <p:spPr>
          <a:xfrm>
            <a:off x="5865468" y="3486226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LSTM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8381359-7AEB-4AF1-B2D9-76333C805E87}"/>
              </a:ext>
            </a:extLst>
          </p:cNvPr>
          <p:cNvCxnSpPr>
            <a:cxnSpLocks/>
            <a:stCxn id="94" idx="0"/>
            <a:endCxn id="95" idx="2"/>
          </p:cNvCxnSpPr>
          <p:nvPr/>
        </p:nvCxnSpPr>
        <p:spPr>
          <a:xfrm flipV="1">
            <a:off x="6322668" y="3898455"/>
            <a:ext cx="0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0A911DE-8C7B-447D-8910-B3D1F1FF67BA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6322668" y="2924794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0C9A1DA5-9CD5-4096-92A0-263C39DE857B}"/>
              </a:ext>
            </a:extLst>
          </p:cNvPr>
          <p:cNvCxnSpPr>
            <a:cxnSpLocks/>
          </p:cNvCxnSpPr>
          <p:nvPr/>
        </p:nvCxnSpPr>
        <p:spPr>
          <a:xfrm flipV="1">
            <a:off x="6322668" y="5075501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F9C52DC-5B48-46A2-A733-106D37E81EAF}"/>
              </a:ext>
            </a:extLst>
          </p:cNvPr>
          <p:cNvSpPr txBox="1"/>
          <p:nvPr/>
        </p:nvSpPr>
        <p:spPr>
          <a:xfrm>
            <a:off x="6196672" y="574489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to</a:t>
            </a:r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A0A4595-00EC-497A-B4C5-D858718E5FF9}"/>
              </a:ext>
            </a:extLst>
          </p:cNvPr>
          <p:cNvSpPr txBox="1"/>
          <p:nvPr/>
        </p:nvSpPr>
        <p:spPr>
          <a:xfrm>
            <a:off x="6150178" y="254323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B50BA568-4B4E-4113-9061-65A547B2DFE9}"/>
              </a:ext>
            </a:extLst>
          </p:cNvPr>
          <p:cNvSpPr/>
          <p:nvPr/>
        </p:nvSpPr>
        <p:spPr>
          <a:xfrm>
            <a:off x="7193918" y="4657468"/>
            <a:ext cx="914400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Emb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207B800-2D4F-48EC-B42E-F1ECA435F7C1}"/>
              </a:ext>
            </a:extLst>
          </p:cNvPr>
          <p:cNvSpPr/>
          <p:nvPr/>
        </p:nvSpPr>
        <p:spPr>
          <a:xfrm>
            <a:off x="7192582" y="3480422"/>
            <a:ext cx="915736" cy="412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LSTM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4889AC4-2D50-4A3D-BAC8-5A18C59A6CDF}"/>
              </a:ext>
            </a:extLst>
          </p:cNvPr>
          <p:cNvCxnSpPr>
            <a:cxnSpLocks/>
            <a:stCxn id="101" idx="0"/>
            <a:endCxn id="102" idx="2"/>
          </p:cNvCxnSpPr>
          <p:nvPr/>
        </p:nvCxnSpPr>
        <p:spPr>
          <a:xfrm flipH="1" flipV="1">
            <a:off x="7650450" y="3892651"/>
            <a:ext cx="668" cy="7648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97AC67AB-C7A0-4105-8826-77AE4AF284C1}"/>
              </a:ext>
            </a:extLst>
          </p:cNvPr>
          <p:cNvCxnSpPr>
            <a:cxnSpLocks/>
            <a:stCxn id="102" idx="0"/>
          </p:cNvCxnSpPr>
          <p:nvPr/>
        </p:nvCxnSpPr>
        <p:spPr>
          <a:xfrm flipV="1">
            <a:off x="7650450" y="2918990"/>
            <a:ext cx="668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02C7C6E9-C769-4921-BE52-37A7C08EFCF8}"/>
              </a:ext>
            </a:extLst>
          </p:cNvPr>
          <p:cNvCxnSpPr>
            <a:cxnSpLocks/>
          </p:cNvCxnSpPr>
          <p:nvPr/>
        </p:nvCxnSpPr>
        <p:spPr>
          <a:xfrm flipV="1">
            <a:off x="7651118" y="5069697"/>
            <a:ext cx="0" cy="56143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1CFA9C11-FCDC-4775-BCE7-BD79992DDCA2}"/>
              </a:ext>
            </a:extLst>
          </p:cNvPr>
          <p:cNvSpPr txBox="1"/>
          <p:nvPr/>
        </p:nvSpPr>
        <p:spPr>
          <a:xfrm>
            <a:off x="7129915" y="5739092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Seattle</a:t>
            </a:r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77C9CFF-B8D4-4DE5-AFF0-175137350EE5}"/>
              </a:ext>
            </a:extLst>
          </p:cNvPr>
          <p:cNvSpPr txBox="1"/>
          <p:nvPr/>
        </p:nvSpPr>
        <p:spPr>
          <a:xfrm>
            <a:off x="7192582" y="253946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B-toCity</a:t>
            </a:r>
            <a:endParaRPr kumimoji="1" lang="ja-JP" altLang="en-US"/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5216507-16AE-4A0A-87B1-4BCE7D1CC1CE}"/>
              </a:ext>
            </a:extLst>
          </p:cNvPr>
          <p:cNvCxnSpPr>
            <a:cxnSpLocks/>
          </p:cNvCxnSpPr>
          <p:nvPr/>
        </p:nvCxnSpPr>
        <p:spPr>
          <a:xfrm flipV="1">
            <a:off x="6756623" y="3706883"/>
            <a:ext cx="412714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4C913112-A8FB-43B4-9394-4233F48C635B}"/>
              </a:ext>
            </a:extLst>
          </p:cNvPr>
          <p:cNvCxnSpPr>
            <a:cxnSpLocks/>
          </p:cNvCxnSpPr>
          <p:nvPr/>
        </p:nvCxnSpPr>
        <p:spPr>
          <a:xfrm flipV="1">
            <a:off x="6756623" y="4883929"/>
            <a:ext cx="414050" cy="58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4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意味表現とは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01580"/>
            <a:ext cx="7886700" cy="47753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意味表現の必要性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音声対話システムが応答・動作するためには、入力音声を機械可読な表現に変換する必要がある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意味表現の構成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発話タイプ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ユーザの意図に対応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マルチドメインシステムの場合は、</a:t>
            </a:r>
            <a:b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ドメインを特定する情報も含む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スロット情報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発話タイプに応じてスロットの</a:t>
            </a:r>
            <a:b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組み合わせが決まる</a:t>
            </a:r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F3416C2-59D0-4A55-847B-BB986B3CC41A}"/>
              </a:ext>
            </a:extLst>
          </p:cNvPr>
          <p:cNvSpPr/>
          <p:nvPr/>
        </p:nvSpPr>
        <p:spPr>
          <a:xfrm>
            <a:off x="5695627" y="3351571"/>
            <a:ext cx="433953" cy="2413798"/>
          </a:xfrm>
          <a:prstGeom prst="rightBrace">
            <a:avLst>
              <a:gd name="adj1" fmla="val 8333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FD8460-5E00-464A-8FA3-586A940CCDB8}"/>
              </a:ext>
            </a:extLst>
          </p:cNvPr>
          <p:cNvSpPr/>
          <p:nvPr/>
        </p:nvSpPr>
        <p:spPr>
          <a:xfrm>
            <a:off x="6524787" y="3545299"/>
            <a:ext cx="2216257" cy="2220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これらを合わせて</a:t>
            </a:r>
            <a:br>
              <a:rPr kumimoji="1" lang="en-US" altLang="ja-JP" sz="1600">
                <a:solidFill>
                  <a:schemeClr val="tx1"/>
                </a:solidFill>
              </a:rPr>
            </a:br>
            <a:r>
              <a:rPr kumimoji="1" lang="ja-JP" altLang="en-US" sz="1600" b="1">
                <a:solidFill>
                  <a:schemeClr val="tx1"/>
                </a:solidFill>
              </a:rPr>
              <a:t>意味フレーム</a:t>
            </a:r>
            <a:r>
              <a:rPr kumimoji="1" lang="ja-JP" altLang="en-US" sz="1600">
                <a:solidFill>
                  <a:schemeClr val="tx1"/>
                </a:solidFill>
              </a:rPr>
              <a:t>とよぶ</a:t>
            </a:r>
            <a:endParaRPr kumimoji="1" lang="en-US" altLang="ja-JP" sz="1600">
              <a:solidFill>
                <a:schemeClr val="tx1"/>
              </a:solidFill>
            </a:endParaRPr>
          </a:p>
          <a:p>
            <a:pPr algn="ctr"/>
            <a:endParaRPr lang="en-US" altLang="ja-JP" sz="1600">
              <a:solidFill>
                <a:schemeClr val="tx1"/>
              </a:solidFill>
            </a:endParaRPr>
          </a:p>
          <a:p>
            <a:r>
              <a:rPr kumimoji="1" lang="ja-JP" altLang="en-US" sz="1600">
                <a:solidFill>
                  <a:schemeClr val="tx1"/>
                </a:solidFill>
              </a:rPr>
              <a:t>例）</a:t>
            </a:r>
            <a:endParaRPr kumimoji="1" lang="en-US" altLang="ja-JP" sz="1600">
              <a:solidFill>
                <a:schemeClr val="tx1"/>
              </a:solidFill>
            </a:endParaRPr>
          </a:p>
          <a:p>
            <a: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[ask_weather,</a:t>
            </a:r>
            <a:b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　</a:t>
            </a:r>
            <a: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 =</a:t>
            </a:r>
            <a:r>
              <a:rPr lang="ja-JP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京都</a:t>
            </a:r>
            <a: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ja-JP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= </a:t>
            </a:r>
            <a:r>
              <a:rPr lang="ja-JP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明日</a:t>
            </a:r>
            <a:r>
              <a:rPr lang="en-US" altLang="ja-JP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ja-JP" altLang="en-US" sz="16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2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12.1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意味表現とは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84" y="1131376"/>
            <a:ext cx="7886700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検索言語による意味表現と検索実行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429085F-28C6-4CCC-8730-F43EEBAA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942" y="1655644"/>
            <a:ext cx="5210027" cy="50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7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規則による意味解析処理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3" y="1206709"/>
            <a:ext cx="8213133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規則による意味解析の適用範囲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小語彙の音声対話システム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ユーザの入力発話が比較的定型的である場合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文法規則への意味表現生成規則の組み込み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ts val="32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r>
              <a:rPr lang="en-US" altLang="zh-TW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zh-TW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文 → </a:t>
            </a:r>
            <a:r>
              <a:rPr lang="en-US" altLang="zh-TW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zh-TW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表示 </a:t>
            </a:r>
            <a:r>
              <a:rPr lang="en-US" altLang="zh-TW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| $</a:t>
            </a:r>
            <a:r>
              <a:rPr lang="zh-TW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設定 </a:t>
            </a:r>
            <a:r>
              <a:rPr lang="en-US" altLang="zh-TW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| $</a:t>
            </a:r>
            <a:r>
              <a:rPr lang="zh-TW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</a:t>
            </a:r>
            <a:br>
              <a:rPr lang="en-US" altLang="zh-TW" sz="200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 →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手段  で  検索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{[search, method=rules.latest()]}</a:t>
            </a: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    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$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手段 → 住所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{address} |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名称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{name} |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履歴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{history}</a:t>
            </a: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構文木の葉から順に意味表現を組み上げてゆき、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$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文 に対応する意味表現が出力となる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35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規則による意味解析処理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98114CC-438C-48C3-AA6F-98D7D9C3D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66" y="1034471"/>
            <a:ext cx="5695163" cy="560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8129"/>
            <a:ext cx="8120143" cy="48983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統計的意味解析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生成モデルによる解法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意味表現をフラット化（コンセプト列による表現）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発話タイプとスロット名を出現順に並べる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例）「自宅に設定」→ </a:t>
            </a:r>
            <a:r>
              <a:rPr kumimoji="1" lang="en-US" altLang="ja-JP">
                <a:latin typeface="Courier New" panose="02070309020205020404" pitchFamily="49" charset="0"/>
                <a:ea typeface="メイリオ" panose="020B0604030504040204" pitchFamily="50" charset="-128"/>
                <a:cs typeface="Courier New" panose="02070309020205020404" pitchFamily="49" charset="0"/>
              </a:rPr>
              <a:t>M=[location, set_direction]</a:t>
            </a:r>
            <a:endParaRPr kumimoji="1" lang="ja-JP" altLang="en-US">
              <a:latin typeface="Courier New" panose="02070309020205020404" pitchFamily="49" charset="0"/>
              <a:ea typeface="メイリオ" panose="020B0604030504040204" pitchFamily="50" charset="-128"/>
              <a:cs typeface="Courier New" panose="02070309020205020404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3C0795B-D1D1-4C50-97EE-A3554EEDE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29" y="1856680"/>
            <a:ext cx="3547330" cy="6339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5536B04-0DE5-4932-9F13-8F231BFF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99" y="4839276"/>
            <a:ext cx="4481749" cy="63391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99ECCEC-C89D-4CE1-AFB2-79F39314D862}"/>
              </a:ext>
            </a:extLst>
          </p:cNvPr>
          <p:cNvSpPr/>
          <p:nvPr/>
        </p:nvSpPr>
        <p:spPr>
          <a:xfrm>
            <a:off x="5587140" y="5607400"/>
            <a:ext cx="1867546" cy="798163"/>
          </a:xfrm>
          <a:prstGeom prst="wedgeRectCallout">
            <a:avLst>
              <a:gd name="adj1" fmla="val -50311"/>
              <a:gd name="adj2" fmla="val -7750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コンセプト列の</a:t>
            </a:r>
            <a:endParaRPr kumimoji="1" lang="en-US" altLang="ja-JP">
              <a:solidFill>
                <a:schemeClr val="tx1"/>
              </a:solidFill>
            </a:endParaRPr>
          </a:p>
          <a:p>
            <a:pPr algn="ctr"/>
            <a:r>
              <a:rPr lang="en-US" altLang="ja-JP">
                <a:solidFill>
                  <a:schemeClr val="tx1"/>
                </a:solidFill>
              </a:rPr>
              <a:t>N-</a:t>
            </a:r>
            <a:r>
              <a:rPr lang="ja-JP" altLang="en-US">
                <a:solidFill>
                  <a:schemeClr val="tx1"/>
                </a:solidFill>
              </a:rPr>
              <a:t>グラム</a:t>
            </a:r>
            <a:endParaRPr kumimoji="1" lang="en-US" altLang="ja-JP">
              <a:solidFill>
                <a:schemeClr val="tx1"/>
              </a:solidFill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1230583-C4C8-48C0-90A5-5E02CD8037D6}"/>
              </a:ext>
            </a:extLst>
          </p:cNvPr>
          <p:cNvSpPr/>
          <p:nvPr/>
        </p:nvSpPr>
        <p:spPr>
          <a:xfrm>
            <a:off x="2425487" y="5658496"/>
            <a:ext cx="2084520" cy="798163"/>
          </a:xfrm>
          <a:prstGeom prst="wedgeRectCallout">
            <a:avLst>
              <a:gd name="adj1" fmla="val 35581"/>
              <a:gd name="adj2" fmla="val -9691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コンセプトと単語列の対応の確率</a:t>
            </a:r>
            <a:endParaRPr kumimoji="1" lang="en-US" altLang="ja-JP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3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8610"/>
            <a:ext cx="8244130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識別モデルによる解法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系列ラベリングによるコンセプトの抽出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例）</a:t>
            </a:r>
            <a:r>
              <a:rPr lang="en-US" altLang="ja-JP" sz="1600"/>
              <a:t>O   B-Loc B-Loc  I-Loc  B-Loc  I-Loc  O           O   B-Tic   B-Num  O</a:t>
            </a:r>
            <a:br>
              <a:rPr lang="en-US" altLang="ja-JP" sz="1600"/>
            </a:br>
            <a:r>
              <a:rPr lang="ja-JP" altLang="en-US" sz="1600"/>
              <a:t>      えっと 京都 京都駅  から   東京駅  まで  ください あ  自由席 ２枚　   です</a:t>
            </a:r>
            <a:r>
              <a:rPr lang="ja-JP" altLang="en-US"/>
              <a:t>　</a:t>
            </a: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単語列から、事後確率最大のラベル列を求める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58E414-50EC-4511-8E7B-C9222A765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46" y="3695890"/>
            <a:ext cx="3340272" cy="63901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B7CAE9E-7DE5-4C3A-9E77-D06B5AD48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943" y="4419331"/>
            <a:ext cx="6807550" cy="103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統計的な意味解析処理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A4E2AAF-3CDD-49F2-9E56-7FE972F1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92" y="979802"/>
            <a:ext cx="5276416" cy="574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966FF-634D-4DFF-94BD-0B712CA1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Autofit/>
          </a:bodyPr>
          <a:lstStyle/>
          <a:p>
            <a:r>
              <a:rPr lang="en-US" altLang="ja-JP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12.4 </a:t>
            </a:r>
            <a:r>
              <a:rPr lang="ja-JP" altLang="en-US" sz="32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スマートフォンでの音声サービス</a:t>
            </a:r>
            <a:endParaRPr kumimoji="1" lang="ja-JP" altLang="en-US" sz="320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36A363-8C0B-46FD-A8B2-A61640A5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13" y="1206709"/>
            <a:ext cx="8298374" cy="48983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スマートフォンでの音声インタフェースの実現例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入力音声を端末側で特徴ベクトル系列に変換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特徴ベクトル系列をクラウド上の音声認識サーバに送信し、認識結果を得る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認識結果をクラウド上の意味解析サーバに送信し、意味表現を得る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アプリへのコマンドであれば、アプリを起動し、操作を実行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検索等、専門エンジンへの入力であれば、各エンジンの対話インタフェースを呼び出す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22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433</Words>
  <Application>Microsoft Office PowerPoint</Application>
  <PresentationFormat>画面に合わせる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游ゴシック</vt:lpstr>
      <vt:lpstr>游ゴシック Light</vt:lpstr>
      <vt:lpstr>Arial</vt:lpstr>
      <vt:lpstr>Courier New</vt:lpstr>
      <vt:lpstr>Office テーマ</vt:lpstr>
      <vt:lpstr>12. 意味・意図の解析</vt:lpstr>
      <vt:lpstr>12.1 意味表現とは</vt:lpstr>
      <vt:lpstr>12.1 意味表現とは</vt:lpstr>
      <vt:lpstr>12.2 規則による意味解析処理</vt:lpstr>
      <vt:lpstr>12.2 規則による意味解析処理</vt:lpstr>
      <vt:lpstr>12.3 統計的な意味解析処理</vt:lpstr>
      <vt:lpstr>12.3 統計的な意味解析処理</vt:lpstr>
      <vt:lpstr>12.3 統計的な意味解析処理</vt:lpstr>
      <vt:lpstr>12.4 スマートフォンでの音声サービス</vt:lpstr>
      <vt:lpstr>12.4 スマートフォンでの音声サービス</vt:lpstr>
      <vt:lpstr>ニューラルネットワークによる意味解析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38</cp:revision>
  <dcterms:created xsi:type="dcterms:W3CDTF">2017-08-29T02:19:22Z</dcterms:created>
  <dcterms:modified xsi:type="dcterms:W3CDTF">2017-09-13T06:34:08Z</dcterms:modified>
</cp:coreProperties>
</file>