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2" r:id="rId4"/>
    <p:sldId id="270" r:id="rId5"/>
    <p:sldId id="271" r:id="rId6"/>
    <p:sldId id="273" r:id="rId7"/>
    <p:sldId id="274" r:id="rId8"/>
    <p:sldId id="275" r:id="rId9"/>
    <p:sldId id="276" r:id="rId10"/>
    <p:sldId id="277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4" autoAdjust="0"/>
  </p:normalViewPr>
  <p:slideViewPr>
    <p:cSldViewPr snapToGrid="0">
      <p:cViewPr varScale="1">
        <p:scale>
          <a:sx n="82" d="100"/>
          <a:sy n="82" d="100"/>
        </p:scale>
        <p:origin x="6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F5702-5D73-444E-8951-B738CBD0E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2151FC2-914A-40A1-AFA3-889561BB0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71356-BBC6-4101-A899-68ED5722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645758-572A-4888-B100-B96321DE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AF273E-F96B-4748-B86E-108E6C4C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18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26C56-05B2-4045-A427-F214C257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53802B-347E-4462-8C96-469EB0800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84DDE4-33A8-4813-93FC-E4AD3B1C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502423-BA24-4C5A-B6C2-E8442A00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781BD3-6ED3-44FD-8E72-04E946C6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4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17A9D40-9D15-450D-82F8-D65538401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AC8398-BD6E-46E7-9AD6-7AFEC6690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DBFB86-749B-427D-A94D-7E724F8A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D97FC8-D55E-481F-831E-8B0923FA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79B48-AC5C-4428-AC16-9C5205B7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05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DFCA2-5DB0-4083-8B4C-8DE6F01C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BDDB16-CBD2-4229-9A15-50C8AE44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DBD40E-5A76-4B4A-929F-470B9C12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CE8CE3-F56A-499A-9503-84B87021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22B388-1193-4540-9148-7A8F8D10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29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E6B0ED-6C85-42C7-A913-4B82433E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6121B5-1DE4-4D5A-91F2-C7E49C42F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4E865C-62F8-48F9-B5FF-DA5BC3EF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BA77F4-B8A8-433C-946F-4ABCE177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6B1CEE-CC91-4610-81F7-D40D5BF9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16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9C5A6-3160-47E1-9F76-C0517AE7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CFB188-D041-4220-AC8D-BC555D2B9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0DA848-D05A-4CC8-88F9-8978C8AEF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0C054F-E256-4364-8C3B-BC6BBFAF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4279D4-EDFB-458F-8F75-2B792679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0EFC22-26C8-43E2-9D75-36E84925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73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067ED-0838-4E65-BD26-8B88ADE5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E39B44-D81E-4092-8FCA-BD64DB707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64C5E1-E238-4DB8-831C-92C909C7B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A464FE-14E8-4CD3-A5FB-3E837627C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529878-3AA1-495B-AF8C-2446DFB6B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5144D1-CDBF-4195-AECA-AD06E108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4CC6E82-D470-49A1-B2E2-2F0CE2B1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C52876-658A-42FB-9DD7-77BCB77F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93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F38F5-536E-47BE-9249-EE31E17A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CB3045-FB54-46B7-B046-4F9A3B84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CED15D-9C74-469C-8E3C-B91843A7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F8A85A-1042-46F4-93FA-E8F4AB4A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83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B3A632-2E6D-47AA-9D41-B542EB61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DE58E0-D604-44D9-AB0A-579CF23A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3B1122-36C1-4EF6-B192-4791749A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93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B93E2-742C-40DA-A8F0-09D81B36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474D4D-1C0D-458D-9FF6-A1A57723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9A0723-E6D5-4A19-818C-2CC237DCE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8AFEC2-77A9-4086-B939-E2C58F4B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CE669C-F3A1-498F-87BB-AFC7E57A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5A9716-FF4B-4EE9-93B4-F37325C1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37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E48DE-0EBA-4D97-9DBF-1EC753EB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B35F2B9-EF3E-4AC9-8F35-B559A54EB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480445-5168-40B5-ABFE-461FF3C35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1ECF7E-BD91-4A78-BA11-C7AA653C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7EC663-4A4A-43E3-884F-DFCBF167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9F6F37-892C-4014-A0C6-77EF3492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30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B27D74D-F45C-4C91-B82A-E0A4952D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B8D245-CCE6-404F-82D7-72BA357D8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295F89-3A91-48EB-9192-772ADF1B5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470B-979D-4AC3-9CEF-E2615858CE2E}" type="datetimeFigureOut">
              <a:rPr kumimoji="1" lang="ja-JP" altLang="en-US" smtClean="0"/>
              <a:t>2017/9/13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7E0B0A-84E7-454B-8F60-7C126E1ED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A3534F-9767-433C-9943-7509C1C58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69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98A825-905D-4132-B862-80D9B4B3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7983199" cy="1325563"/>
          </a:xfrm>
        </p:spPr>
        <p:txBody>
          <a:bodyPr>
            <a:normAutofit/>
          </a:bodyPr>
          <a:lstStyle/>
          <a:p>
            <a:r>
              <a:rPr lang="en-US" altLang="ja-JP" sz="36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13. </a:t>
            </a:r>
            <a:r>
              <a:rPr lang="ja-JP" altLang="en-US" sz="36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音声対話システムの実現に向けて</a:t>
            </a:r>
            <a:endParaRPr kumimoji="1" lang="ja-JP" altLang="en-US" sz="360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6B2919-82DB-4A8C-9AE3-C7F9D2339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13.1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音声対話システムの開発方法論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13.2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規則による対話管理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13.3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対話管理への統計的アプローチ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ニューラルネットワークによる対話管理</a:t>
            </a:r>
          </a:p>
        </p:txBody>
      </p:sp>
    </p:spTree>
    <p:extLst>
      <p:ext uri="{BB962C8B-B14F-4D97-AF65-F5344CB8AC3E}">
        <p14:creationId xmlns:p14="http://schemas.microsoft.com/office/powerpoint/2010/main" val="2131082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22FE5-49C1-4BDF-99EB-2FA102D6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4645"/>
          </a:xfrm>
        </p:spPr>
        <p:txBody>
          <a:bodyPr>
            <a:normAutofit/>
          </a:bodyPr>
          <a:lstStyle/>
          <a:p>
            <a:r>
              <a:rPr lang="ja-JP" altLang="en-US" sz="32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ニューラルネットワークによる対話管理</a:t>
            </a:r>
            <a:endParaRPr kumimoji="1" lang="ja-JP" altLang="en-US" sz="320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5D5D57-FF63-4809-BB79-4AB4B42CC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28" y="1129771"/>
            <a:ext cx="8236408" cy="45730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RNN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ベース言語モデルからの応答生成 </a:t>
            </a:r>
            <a:r>
              <a:rPr kumimoji="1" lang="en-US" altLang="ja-JP" sz="1800">
                <a:latin typeface="メイリオ" panose="020B0604030504040204" pitchFamily="50" charset="-128"/>
                <a:ea typeface="メイリオ" panose="020B0604030504040204" pitchFamily="50" charset="-128"/>
              </a:rPr>
              <a:t>[Wen+ 2015]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BC246526-D573-4B23-AE03-D7D0E2EB430D}"/>
              </a:ext>
            </a:extLst>
          </p:cNvPr>
          <p:cNvGrpSpPr/>
          <p:nvPr/>
        </p:nvGrpSpPr>
        <p:grpSpPr>
          <a:xfrm>
            <a:off x="1469554" y="2420888"/>
            <a:ext cx="5266732" cy="2448272"/>
            <a:chOff x="853440" y="3284984"/>
            <a:chExt cx="5266732" cy="2448272"/>
          </a:xfrm>
        </p:grpSpPr>
        <p:sp>
          <p:nvSpPr>
            <p:cNvPr id="91" name="円弧 90">
              <a:extLst>
                <a:ext uri="{FF2B5EF4-FFF2-40B4-BE49-F238E27FC236}">
                  <a16:creationId xmlns:a16="http://schemas.microsoft.com/office/drawing/2014/main" id="{BCECF0E7-1296-4CC0-8A14-AA7CC4207DE9}"/>
                </a:ext>
              </a:extLst>
            </p:cNvPr>
            <p:cNvSpPr/>
            <p:nvPr/>
          </p:nvSpPr>
          <p:spPr>
            <a:xfrm rot="16200000" flipH="1">
              <a:off x="3310590" y="3538282"/>
              <a:ext cx="1514707" cy="1008112"/>
            </a:xfrm>
            <a:prstGeom prst="arc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E19D56D3-67F6-4217-9777-D21DBB258850}"/>
                </a:ext>
              </a:extLst>
            </p:cNvPr>
            <p:cNvSpPr/>
            <p:nvPr/>
          </p:nvSpPr>
          <p:spPr>
            <a:xfrm>
              <a:off x="1403648" y="4437112"/>
              <a:ext cx="288032" cy="86409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F4E3253B-FA91-4A1B-BDF3-271D440795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7664" y="5301208"/>
              <a:ext cx="0" cy="432048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D1EAEA54-00B5-46D7-9EB4-812FF56F54A7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80" y="4869160"/>
              <a:ext cx="612068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95" name="円弧 94">
              <a:extLst>
                <a:ext uri="{FF2B5EF4-FFF2-40B4-BE49-F238E27FC236}">
                  <a16:creationId xmlns:a16="http://schemas.microsoft.com/office/drawing/2014/main" id="{BE783C55-7B57-4E02-99C5-575135B12EA6}"/>
                </a:ext>
              </a:extLst>
            </p:cNvPr>
            <p:cNvSpPr/>
            <p:nvPr/>
          </p:nvSpPr>
          <p:spPr>
            <a:xfrm rot="16200000" flipH="1">
              <a:off x="646294" y="3650360"/>
              <a:ext cx="1514707" cy="1008112"/>
            </a:xfrm>
            <a:prstGeom prst="arc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96" name="フローチャート: 和接合 95">
              <a:extLst>
                <a:ext uri="{FF2B5EF4-FFF2-40B4-BE49-F238E27FC236}">
                  <a16:creationId xmlns:a16="http://schemas.microsoft.com/office/drawing/2014/main" id="{52A75E1C-E219-4252-8A56-A31F4B90B5D5}"/>
                </a:ext>
              </a:extLst>
            </p:cNvPr>
            <p:cNvSpPr/>
            <p:nvPr/>
          </p:nvSpPr>
          <p:spPr>
            <a:xfrm>
              <a:off x="853440" y="4486024"/>
              <a:ext cx="216000" cy="216000"/>
            </a:xfrm>
            <a:prstGeom prst="flowChartSummingJunctio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E722E795-98E6-4E46-ACB2-81E6110F6D5A}"/>
                </a:ext>
              </a:extLst>
            </p:cNvPr>
            <p:cNvSpPr/>
            <p:nvPr/>
          </p:nvSpPr>
          <p:spPr>
            <a:xfrm>
              <a:off x="2303748" y="4437112"/>
              <a:ext cx="288032" cy="86409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988F964D-215E-48E4-A1F3-10B1BEE05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7764" y="5301208"/>
              <a:ext cx="0" cy="432048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0F170A03-78A5-429B-894C-1BF1AC4D018A}"/>
                </a:ext>
              </a:extLst>
            </p:cNvPr>
            <p:cNvCxnSpPr>
              <a:cxnSpLocks/>
            </p:cNvCxnSpPr>
            <p:nvPr/>
          </p:nvCxnSpPr>
          <p:spPr>
            <a:xfrm>
              <a:off x="2591780" y="4869160"/>
              <a:ext cx="612068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100" name="円弧 99">
              <a:extLst>
                <a:ext uri="{FF2B5EF4-FFF2-40B4-BE49-F238E27FC236}">
                  <a16:creationId xmlns:a16="http://schemas.microsoft.com/office/drawing/2014/main" id="{4ADC929D-C1B9-4976-AEA1-ED4D97C29F8D}"/>
                </a:ext>
              </a:extLst>
            </p:cNvPr>
            <p:cNvSpPr/>
            <p:nvPr/>
          </p:nvSpPr>
          <p:spPr>
            <a:xfrm rot="16200000" flipH="1">
              <a:off x="1582398" y="3538282"/>
              <a:ext cx="1514707" cy="1008112"/>
            </a:xfrm>
            <a:prstGeom prst="arc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01" name="フローチャート: 和接合 100">
              <a:extLst>
                <a:ext uri="{FF2B5EF4-FFF2-40B4-BE49-F238E27FC236}">
                  <a16:creationId xmlns:a16="http://schemas.microsoft.com/office/drawing/2014/main" id="{F9F3D929-94DC-4AAC-9522-B6B48BC42D88}"/>
                </a:ext>
              </a:extLst>
            </p:cNvPr>
            <p:cNvSpPr/>
            <p:nvPr/>
          </p:nvSpPr>
          <p:spPr>
            <a:xfrm>
              <a:off x="1835696" y="4486024"/>
              <a:ext cx="216000" cy="216000"/>
            </a:xfrm>
            <a:prstGeom prst="flowChartSummingJunctio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791B0633-F1B0-44D8-8236-D05B7ACB63EC}"/>
                </a:ext>
              </a:extLst>
            </p:cNvPr>
            <p:cNvSpPr/>
            <p:nvPr/>
          </p:nvSpPr>
          <p:spPr>
            <a:xfrm>
              <a:off x="3167844" y="4437112"/>
              <a:ext cx="288032" cy="86409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cxnSp>
          <p:nvCxnSpPr>
            <p:cNvPr id="103" name="直線矢印コネクタ 102">
              <a:extLst>
                <a:ext uri="{FF2B5EF4-FFF2-40B4-BE49-F238E27FC236}">
                  <a16:creationId xmlns:a16="http://schemas.microsoft.com/office/drawing/2014/main" id="{4B1EBC25-EEE7-477B-A7C6-93370969AC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1860" y="5301208"/>
              <a:ext cx="0" cy="432048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31420FE8-D7B3-497E-9BB9-6192DFF388D0}"/>
                </a:ext>
              </a:extLst>
            </p:cNvPr>
            <p:cNvCxnSpPr>
              <a:cxnSpLocks/>
            </p:cNvCxnSpPr>
            <p:nvPr/>
          </p:nvCxnSpPr>
          <p:spPr>
            <a:xfrm>
              <a:off x="3455876" y="4869160"/>
              <a:ext cx="612068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105" name="円弧 104">
              <a:extLst>
                <a:ext uri="{FF2B5EF4-FFF2-40B4-BE49-F238E27FC236}">
                  <a16:creationId xmlns:a16="http://schemas.microsoft.com/office/drawing/2014/main" id="{43290DD0-13E7-4B05-B777-C35D0D90A7CD}"/>
                </a:ext>
              </a:extLst>
            </p:cNvPr>
            <p:cNvSpPr/>
            <p:nvPr/>
          </p:nvSpPr>
          <p:spPr>
            <a:xfrm rot="16200000" flipH="1">
              <a:off x="2446495" y="3538282"/>
              <a:ext cx="1514707" cy="1008112"/>
            </a:xfrm>
            <a:prstGeom prst="arc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06" name="フローチャート: 和接合 105">
              <a:extLst>
                <a:ext uri="{FF2B5EF4-FFF2-40B4-BE49-F238E27FC236}">
                  <a16:creationId xmlns:a16="http://schemas.microsoft.com/office/drawing/2014/main" id="{964AB0E7-D69C-4972-904B-6B43B6F7E0E1}"/>
                </a:ext>
              </a:extLst>
            </p:cNvPr>
            <p:cNvSpPr/>
            <p:nvPr/>
          </p:nvSpPr>
          <p:spPr>
            <a:xfrm>
              <a:off x="2699792" y="4486024"/>
              <a:ext cx="216000" cy="216000"/>
            </a:xfrm>
            <a:prstGeom prst="flowChartSummingJunctio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F470E2C6-6BE9-4B4B-B682-E2F84BDFB7A5}"/>
                </a:ext>
              </a:extLst>
            </p:cNvPr>
            <p:cNvSpPr/>
            <p:nvPr/>
          </p:nvSpPr>
          <p:spPr>
            <a:xfrm>
              <a:off x="4031940" y="4437112"/>
              <a:ext cx="288032" cy="86409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3E2A3022-87FD-4315-8611-329BFFE95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956" y="5301208"/>
              <a:ext cx="0" cy="432048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CEEF7D95-A4AF-4A56-B55D-DCFD9A00ADC4}"/>
                </a:ext>
              </a:extLst>
            </p:cNvPr>
            <p:cNvCxnSpPr>
              <a:cxnSpLocks/>
            </p:cNvCxnSpPr>
            <p:nvPr/>
          </p:nvCxnSpPr>
          <p:spPr>
            <a:xfrm>
              <a:off x="4319972" y="4869160"/>
              <a:ext cx="612068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110" name="フローチャート: 和接合 109">
              <a:extLst>
                <a:ext uri="{FF2B5EF4-FFF2-40B4-BE49-F238E27FC236}">
                  <a16:creationId xmlns:a16="http://schemas.microsoft.com/office/drawing/2014/main" id="{0C603A8B-9C8C-4FC6-8D0A-38FEF311EC60}"/>
                </a:ext>
              </a:extLst>
            </p:cNvPr>
            <p:cNvSpPr/>
            <p:nvPr/>
          </p:nvSpPr>
          <p:spPr>
            <a:xfrm>
              <a:off x="3563888" y="4486024"/>
              <a:ext cx="216000" cy="216000"/>
            </a:xfrm>
            <a:prstGeom prst="flowChartSummingJunctio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7E61411F-3EF5-4A35-A46C-256A445777A8}"/>
                </a:ext>
              </a:extLst>
            </p:cNvPr>
            <p:cNvSpPr/>
            <p:nvPr/>
          </p:nvSpPr>
          <p:spPr>
            <a:xfrm>
              <a:off x="4896036" y="4437112"/>
              <a:ext cx="288032" cy="86409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0AB54D9B-5E92-45DD-B6DE-6B76A62E5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0052" y="5301208"/>
              <a:ext cx="0" cy="432048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13" name="直線矢印コネクタ 112">
              <a:extLst>
                <a:ext uri="{FF2B5EF4-FFF2-40B4-BE49-F238E27FC236}">
                  <a16:creationId xmlns:a16="http://schemas.microsoft.com/office/drawing/2014/main" id="{BEFFDA31-7F2F-48FB-BCA7-8232CD677D2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068" y="4869160"/>
              <a:ext cx="612068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92671759-9996-4C5B-A117-75195EE7C3E3}"/>
                </a:ext>
              </a:extLst>
            </p:cNvPr>
            <p:cNvSpPr/>
            <p:nvPr/>
          </p:nvSpPr>
          <p:spPr>
            <a:xfrm>
              <a:off x="5832140" y="4437112"/>
              <a:ext cx="288032" cy="86409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endParaRPr>
            </a:p>
          </p:txBody>
        </p:sp>
        <p:cxnSp>
          <p:nvCxnSpPr>
            <p:cNvPr id="115" name="直線矢印コネクタ 114">
              <a:extLst>
                <a:ext uri="{FF2B5EF4-FFF2-40B4-BE49-F238E27FC236}">
                  <a16:creationId xmlns:a16="http://schemas.microsoft.com/office/drawing/2014/main" id="{8F80BAB9-9119-4549-B4A9-B460FC2BE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6156" y="5301208"/>
              <a:ext cx="0" cy="432048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</p:grp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A160BE3B-CB53-4EC4-9AE8-621DEAE0B822}"/>
              </a:ext>
            </a:extLst>
          </p:cNvPr>
          <p:cNvSpPr txBox="1"/>
          <p:nvPr/>
        </p:nvSpPr>
        <p:spPr>
          <a:xfrm>
            <a:off x="611560" y="1916832"/>
            <a:ext cx="514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prstClr val="black"/>
                </a:solidFill>
                <a:latin typeface="Segoe UI"/>
                <a:ea typeface="メイリオ"/>
              </a:rPr>
              <a:t>入力：</a:t>
            </a:r>
            <a:r>
              <a:rPr lang="en-US" altLang="ja-JP">
                <a:solidFill>
                  <a:prstClr val="black"/>
                </a:solidFill>
                <a:latin typeface="Segoe UI"/>
                <a:ea typeface="メイリオ"/>
              </a:rPr>
              <a:t>inform(name=Seven_Days, food=Chinese)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D7EF7885-F041-4266-AC32-09CB1274A844}"/>
              </a:ext>
            </a:extLst>
          </p:cNvPr>
          <p:cNvSpPr txBox="1"/>
          <p:nvPr/>
        </p:nvSpPr>
        <p:spPr>
          <a:xfrm>
            <a:off x="683568" y="2636912"/>
            <a:ext cx="3376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prstClr val="black"/>
                </a:solidFill>
                <a:latin typeface="Segoe UI"/>
                <a:ea typeface="メイリオ"/>
              </a:rPr>
              <a:t>[0, 0, 1, 0, ...,0, 1, 0, ..., 0, 1, 0]</a:t>
            </a:r>
          </a:p>
        </p:txBody>
      </p:sp>
      <p:sp>
        <p:nvSpPr>
          <p:cNvPr id="118" name="矢印: 下 117">
            <a:extLst>
              <a:ext uri="{FF2B5EF4-FFF2-40B4-BE49-F238E27FC236}">
                <a16:creationId xmlns:a16="http://schemas.microsoft.com/office/drawing/2014/main" id="{4E652F6A-28E2-47BB-B687-8FC0A7179343}"/>
              </a:ext>
            </a:extLst>
          </p:cNvPr>
          <p:cNvSpPr/>
          <p:nvPr/>
        </p:nvSpPr>
        <p:spPr>
          <a:xfrm>
            <a:off x="2051720" y="2348880"/>
            <a:ext cx="504056" cy="288032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B5959A15-F807-4C2D-A3A2-01C5546BAF1E}"/>
              </a:ext>
            </a:extLst>
          </p:cNvPr>
          <p:cNvSpPr txBox="1"/>
          <p:nvPr/>
        </p:nvSpPr>
        <p:spPr>
          <a:xfrm>
            <a:off x="2567823" y="2276872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prstClr val="black"/>
                </a:solidFill>
                <a:latin typeface="Segoe UI"/>
                <a:ea typeface="メイリオ"/>
              </a:rPr>
              <a:t>dialog act 1-hot </a:t>
            </a:r>
            <a:r>
              <a:rPr lang="ja-JP" altLang="en-US">
                <a:solidFill>
                  <a:prstClr val="black"/>
                </a:solidFill>
                <a:latin typeface="Segoe UI"/>
                <a:ea typeface="メイリオ"/>
              </a:rPr>
              <a:t>表現に変換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1BB6757B-3130-4E0B-843C-3CBE2B0C3120}"/>
              </a:ext>
            </a:extLst>
          </p:cNvPr>
          <p:cNvSpPr txBox="1"/>
          <p:nvPr/>
        </p:nvSpPr>
        <p:spPr>
          <a:xfrm>
            <a:off x="1800636" y="4958533"/>
            <a:ext cx="5114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>
                <a:solidFill>
                  <a:prstClr val="black"/>
                </a:solidFill>
                <a:latin typeface="Segoe UI"/>
                <a:ea typeface="メイリオ"/>
              </a:rPr>
              <a:t>&lt;/s&gt; SLOT_NAME  serves  SLOT_FOOD     .           &lt;/s&gt;</a:t>
            </a:r>
          </a:p>
          <a:p>
            <a:r>
              <a:rPr lang="en-US" altLang="ja-JP" sz="1600">
                <a:solidFill>
                  <a:prstClr val="black"/>
                </a:solidFill>
                <a:latin typeface="Segoe UI"/>
                <a:ea typeface="メイリオ"/>
              </a:rPr>
              <a:t>&lt;/s&gt; Seven_Days </a:t>
            </a:r>
            <a:r>
              <a:rPr lang="ja-JP" altLang="en-US" sz="1600">
                <a:solidFill>
                  <a:prstClr val="black"/>
                </a:solidFill>
                <a:latin typeface="Segoe UI"/>
                <a:ea typeface="メイリオ"/>
              </a:rPr>
              <a:t>  </a:t>
            </a:r>
            <a:r>
              <a:rPr lang="en-US" altLang="ja-JP" sz="1600">
                <a:solidFill>
                  <a:prstClr val="black"/>
                </a:solidFill>
                <a:latin typeface="Segoe UI"/>
                <a:ea typeface="メイリオ"/>
              </a:rPr>
              <a:t>serves  Chinese food    .           &lt;/s&gt;</a:t>
            </a:r>
          </a:p>
        </p:txBody>
      </p:sp>
      <p:sp>
        <p:nvSpPr>
          <p:cNvPr id="121" name="フローチャート: 和接合 120">
            <a:extLst>
              <a:ext uri="{FF2B5EF4-FFF2-40B4-BE49-F238E27FC236}">
                <a16:creationId xmlns:a16="http://schemas.microsoft.com/office/drawing/2014/main" id="{72E07027-B85D-44F6-84AD-8A301678565B}"/>
              </a:ext>
            </a:extLst>
          </p:cNvPr>
          <p:cNvSpPr/>
          <p:nvPr/>
        </p:nvSpPr>
        <p:spPr>
          <a:xfrm>
            <a:off x="4788024" y="2900034"/>
            <a:ext cx="203657" cy="208996"/>
          </a:xfrm>
          <a:prstGeom prst="flowChartSummingJunction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82A01E7F-7868-4DC9-A504-B4CB4723C0DE}"/>
              </a:ext>
            </a:extLst>
          </p:cNvPr>
          <p:cNvSpPr txBox="1"/>
          <p:nvPr/>
        </p:nvSpPr>
        <p:spPr>
          <a:xfrm>
            <a:off x="4937719" y="2852936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prstClr val="black"/>
                </a:solidFill>
                <a:latin typeface="Segoe UI"/>
                <a:ea typeface="メイリオ"/>
              </a:rPr>
              <a:t>：どの特徴値を入力とするかを選択するゲート</a:t>
            </a:r>
          </a:p>
        </p:txBody>
      </p:sp>
      <p:sp>
        <p:nvSpPr>
          <p:cNvPr id="123" name="矢印: 右カーブ 122">
            <a:extLst>
              <a:ext uri="{FF2B5EF4-FFF2-40B4-BE49-F238E27FC236}">
                <a16:creationId xmlns:a16="http://schemas.microsoft.com/office/drawing/2014/main" id="{324A5324-EF4A-45D7-B8E0-71C9A6A6C05A}"/>
              </a:ext>
            </a:extLst>
          </p:cNvPr>
          <p:cNvSpPr/>
          <p:nvPr/>
        </p:nvSpPr>
        <p:spPr>
          <a:xfrm flipV="1">
            <a:off x="1469554" y="5046907"/>
            <a:ext cx="281930" cy="408026"/>
          </a:xfrm>
          <a:prstGeom prst="curv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8E3FE899-32E9-4D92-A8F6-E6C68D61563D}"/>
              </a:ext>
            </a:extLst>
          </p:cNvPr>
          <p:cNvSpPr txBox="1"/>
          <p:nvPr/>
        </p:nvSpPr>
        <p:spPr>
          <a:xfrm>
            <a:off x="235906" y="5453654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>
                <a:solidFill>
                  <a:prstClr val="black"/>
                </a:solidFill>
                <a:latin typeface="Segoe UI"/>
                <a:ea typeface="メイリオ"/>
              </a:rPr>
              <a:t>スロット名へ変換</a:t>
            </a:r>
          </a:p>
        </p:txBody>
      </p:sp>
    </p:spTree>
    <p:extLst>
      <p:ext uri="{BB962C8B-B14F-4D97-AF65-F5344CB8AC3E}">
        <p14:creationId xmlns:p14="http://schemas.microsoft.com/office/powerpoint/2010/main" val="327892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DB756-C247-4A68-A007-7A286A06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13.1 </a:t>
            </a:r>
            <a:r>
              <a:rPr lang="ja-JP" altLang="en-US" sz="36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音声対話システムの開発方法論</a:t>
            </a:r>
            <a:endParaRPr kumimoji="1" lang="ja-JP" altLang="en-US" sz="360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A9ADC3B-848B-4535-81A3-7E31DBB1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02" y="1595066"/>
            <a:ext cx="7748089" cy="487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6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DB756-C247-4A68-A007-7A286A06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13.1 </a:t>
            </a:r>
            <a:r>
              <a:rPr lang="ja-JP" altLang="en-US" sz="36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音声対話システムの開発方法論</a:t>
            </a:r>
            <a:endParaRPr kumimoji="1" lang="ja-JP" altLang="en-US" sz="360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9D1B7E-DB25-41B1-A19E-26F03E05B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発話理解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ユーザの発話音声を入力し、音声認識後、発話理解結果（発話タイプ＋「スロット名＝値」の系列）を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n-best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で出力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対話管理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発話理解結果を入力とし、システムの意図を生成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応答生成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システムの意図を発話に変換</a:t>
            </a:r>
          </a:p>
        </p:txBody>
      </p:sp>
    </p:spTree>
    <p:extLst>
      <p:ext uri="{BB962C8B-B14F-4D97-AF65-F5344CB8AC3E}">
        <p14:creationId xmlns:p14="http://schemas.microsoft.com/office/powerpoint/2010/main" val="417890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1B185-494C-4924-B957-E54A9CA9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13.2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規則による対話管理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98B638-33DA-4F1B-A2B6-B0566FEC4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94" y="1394085"/>
            <a:ext cx="7886700" cy="44905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対話管理オートマトンの定義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状態：対話の進展状況を表し、各状態でシステム応答を定義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入力：ユーザ発話またはアプリケーション実行結果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F97F1DE-68C8-494C-B410-D19B17731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12" y="3133992"/>
            <a:ext cx="4942067" cy="352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4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22FE5-49C1-4BDF-99EB-2FA102D6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13.3 </a:t>
            </a:r>
            <a:r>
              <a:rPr lang="ja-JP" altLang="en-US" sz="36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対話管理への統計的アプローチ</a:t>
            </a:r>
            <a:endParaRPr kumimoji="1" lang="ja-JP" altLang="en-US" sz="360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5D5D57-FF63-4809-BB79-4AB4B42CC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65645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統計的アプローチのモチベーション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音声の誤認識に基づく不確実性の扱い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人手による状態遷移記述の難しさへの対処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信念ネットワークによる対話モデル </a:t>
            </a:r>
            <a:r>
              <a:rPr kumimoji="1" lang="en-US" altLang="ja-JP" sz="1800">
                <a:latin typeface="メイリオ" panose="020B0604030504040204" pitchFamily="50" charset="-128"/>
                <a:ea typeface="メイリオ" panose="020B0604030504040204" pitchFamily="50" charset="-128"/>
              </a:rPr>
              <a:t>[Meng+, 2003]</a:t>
            </a:r>
            <a:endParaRPr kumimoji="1" lang="en-US" altLang="ja-JP" sz="3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入力の不確実性への対処として、タスク中のスロット値の確からしさを確率変数として捉える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確率変数の集合から、システムの行為へのマッピングをコーパスから学習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94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22FE5-49C1-4BDF-99EB-2FA102D6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13.3 </a:t>
            </a:r>
            <a:r>
              <a:rPr lang="ja-JP" altLang="en-US" sz="36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対話管理への統計的アプローチ</a:t>
            </a:r>
            <a:endParaRPr kumimoji="1" lang="ja-JP" altLang="en-US" sz="360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5D5D57-FF63-4809-BB79-4AB4B42CC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4007"/>
            <a:ext cx="7886700" cy="466295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MDP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による対話管理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対話をマルコフ決定過程として定式化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時刻</a:t>
            </a:r>
            <a:r>
              <a:rPr lang="ja-JP" altLang="en-US" i="1">
                <a:latin typeface="Century Schoolbook" panose="02040604050505020304" pitchFamily="18" charset="0"/>
                <a:ea typeface="メイリオ" panose="020B0604030504040204" pitchFamily="50" charset="-128"/>
              </a:rPr>
              <a:t> 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t 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におけるシステムの状態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s</a:t>
            </a:r>
            <a:r>
              <a:rPr lang="en-US" altLang="ja-JP" i="1" baseline="-25000">
                <a:latin typeface="Century Schoolbook" panose="02040604050505020304" pitchFamily="18" charset="0"/>
                <a:ea typeface="メイリオ" panose="020B0604030504040204" pitchFamily="50" charset="-128"/>
              </a:rPr>
              <a:t>t</a:t>
            </a:r>
            <a:r>
              <a:rPr lang="ja-JP" altLang="en-US">
                <a:latin typeface="Century Schoolbook" panose="02040604050505020304" pitchFamily="18" charset="0"/>
                <a:ea typeface="メイリオ" panose="020B0604030504040204" pitchFamily="50" charset="-128"/>
              </a:rPr>
              <a:t> ∈ 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S</a:t>
            </a:r>
          </a:p>
          <a:p>
            <a:pPr lvl="2">
              <a:lnSpc>
                <a:spcPct val="100000"/>
              </a:lnSpc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時刻</a:t>
            </a:r>
            <a:r>
              <a:rPr lang="ja-JP" altLang="en-US" i="1">
                <a:latin typeface="Century Schoolbook" panose="02040604050505020304" pitchFamily="18" charset="0"/>
                <a:ea typeface="メイリオ" panose="020B0604030504040204" pitchFamily="50" charset="-128"/>
              </a:rPr>
              <a:t> 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t 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におけるシステムの行為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a</a:t>
            </a:r>
            <a:r>
              <a:rPr lang="en-US" altLang="ja-JP" i="1" baseline="-25000">
                <a:latin typeface="Century Schoolbook" panose="02040604050505020304" pitchFamily="18" charset="0"/>
                <a:ea typeface="メイリオ" panose="020B0604030504040204" pitchFamily="50" charset="-128"/>
              </a:rPr>
              <a:t>t</a:t>
            </a:r>
            <a:r>
              <a:rPr lang="ja-JP" altLang="en-US">
                <a:latin typeface="Century Schoolbook" panose="02040604050505020304" pitchFamily="18" charset="0"/>
                <a:ea typeface="メイリオ" panose="020B0604030504040204" pitchFamily="50" charset="-128"/>
              </a:rPr>
              <a:t> ∈ 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A</a:t>
            </a:r>
          </a:p>
          <a:p>
            <a:pPr lvl="2">
              <a:lnSpc>
                <a:spcPct val="100000"/>
              </a:lnSpc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報酬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:  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r</a:t>
            </a:r>
            <a:r>
              <a:rPr lang="en-US" altLang="ja-JP" i="1" baseline="-25000">
                <a:latin typeface="Century Schoolbook" panose="02040604050505020304" pitchFamily="18" charset="0"/>
                <a:ea typeface="メイリオ" panose="020B0604030504040204" pitchFamily="50" charset="-128"/>
              </a:rPr>
              <a:t>t</a:t>
            </a:r>
            <a:r>
              <a:rPr lang="ja-JP" altLang="en-US">
                <a:latin typeface="Century Schoolbook" panose="02040604050505020304" pitchFamily="18" charset="0"/>
                <a:ea typeface="メイリオ" panose="020B0604030504040204" pitchFamily="50" charset="-128"/>
              </a:rPr>
              <a:t> </a:t>
            </a:r>
            <a:r>
              <a:rPr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= 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r</a:t>
            </a:r>
            <a:r>
              <a:rPr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s</a:t>
            </a:r>
            <a:r>
              <a:rPr lang="en-US" altLang="ja-JP" i="1" baseline="-25000">
                <a:latin typeface="Century Schoolbook" panose="02040604050505020304" pitchFamily="18" charset="0"/>
                <a:ea typeface="メイリオ" panose="020B0604030504040204" pitchFamily="50" charset="-128"/>
              </a:rPr>
              <a:t>t</a:t>
            </a:r>
            <a:r>
              <a:rPr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, 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a</a:t>
            </a:r>
            <a:r>
              <a:rPr lang="en-US" altLang="ja-JP" i="1" baseline="-25000">
                <a:latin typeface="Century Schoolbook" panose="02040604050505020304" pitchFamily="18" charset="0"/>
                <a:ea typeface="メイリオ" panose="020B0604030504040204" pitchFamily="50" charset="-128"/>
              </a:rPr>
              <a:t>t</a:t>
            </a:r>
            <a:r>
              <a:rPr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)</a:t>
            </a:r>
            <a:r>
              <a:rPr lang="ja-JP" altLang="en-US">
                <a:latin typeface="Century Schoolbook" panose="02040604050505020304" pitchFamily="18" charset="0"/>
                <a:ea typeface="メイリオ" panose="020B0604030504040204" pitchFamily="50" charset="-128"/>
              </a:rPr>
              <a:t> ∈ 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R</a:t>
            </a:r>
          </a:p>
          <a:p>
            <a:pPr lvl="2">
              <a:lnSpc>
                <a:spcPct val="100000"/>
              </a:lnSpc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状態遷移確率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:  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p</a:t>
            </a:r>
            <a:r>
              <a:rPr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s</a:t>
            </a:r>
            <a:r>
              <a:rPr lang="en-US" altLang="ja-JP" i="1" baseline="-25000">
                <a:latin typeface="Century Schoolbook" panose="02040604050505020304" pitchFamily="18" charset="0"/>
                <a:ea typeface="メイリオ" panose="020B0604030504040204" pitchFamily="50" charset="-128"/>
              </a:rPr>
              <a:t>t+1</a:t>
            </a:r>
            <a:r>
              <a:rPr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 | 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s</a:t>
            </a:r>
            <a:r>
              <a:rPr lang="en-US" altLang="ja-JP" i="1" baseline="-25000">
                <a:latin typeface="Century Schoolbook" panose="02040604050505020304" pitchFamily="18" charset="0"/>
                <a:ea typeface="メイリオ" panose="020B0604030504040204" pitchFamily="50" charset="-128"/>
              </a:rPr>
              <a:t>t</a:t>
            </a:r>
            <a:r>
              <a:rPr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, 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a</a:t>
            </a:r>
            <a:r>
              <a:rPr lang="en-US" altLang="ja-JP" i="1" baseline="-25000">
                <a:latin typeface="Century Schoolbook" panose="02040604050505020304" pitchFamily="18" charset="0"/>
                <a:ea typeface="メイリオ" panose="020B0604030504040204" pitchFamily="50" charset="-128"/>
              </a:rPr>
              <a:t>t</a:t>
            </a:r>
            <a:r>
              <a:rPr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強化学習によって最適政策（期待報酬を最大とする状態から行為へのマッピング）の学習をおこなう</a:t>
            </a:r>
            <a:endParaRPr lang="en-US" altLang="ja-JP">
              <a:latin typeface="Century Schoolbook" panose="02040604050505020304" pitchFamily="18" charset="0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422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22FE5-49C1-4BDF-99EB-2FA102D6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13.3 </a:t>
            </a:r>
            <a:r>
              <a:rPr lang="ja-JP" altLang="en-US" sz="36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対話管理への統計的アプローチ</a:t>
            </a:r>
            <a:endParaRPr kumimoji="1" lang="ja-JP" altLang="en-US" sz="360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B5848A9-8D6C-48AB-BD56-12E4968C2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295" y="1346566"/>
            <a:ext cx="3732701" cy="532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3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22FE5-49C1-4BDF-99EB-2FA102D6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13.3 </a:t>
            </a:r>
            <a:r>
              <a:rPr lang="ja-JP" altLang="en-US" sz="36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対話管理への統計的アプローチ</a:t>
            </a:r>
            <a:endParaRPr kumimoji="1" lang="ja-JP" altLang="en-US" sz="360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5D5D57-FF63-4809-BB79-4AB4B42CC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3948"/>
            <a:ext cx="7886700" cy="45730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POMDP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による対話管理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現在の状態を、取り得るすべての状態の確率分布（信念）として表現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信念の表現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信念と行為のマッピングを強化学習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通常は確率分布の離散化など近似手法の導入が必要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D7C5B71-2A5E-451F-B81A-C249C3DD9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505" y="2846800"/>
            <a:ext cx="1925168" cy="35493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BF0542E-1ED2-423E-ADAA-B8360051557A}"/>
              </a:ext>
            </a:extLst>
          </p:cNvPr>
          <p:cNvSpPr txBox="1"/>
          <p:nvPr/>
        </p:nvSpPr>
        <p:spPr>
          <a:xfrm>
            <a:off x="5883640" y="2839599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>
                <a:latin typeface="Century Schoolbook" panose="02040604050505020304" pitchFamily="18" charset="0"/>
              </a:rPr>
              <a:t>o</a:t>
            </a:r>
            <a:r>
              <a:rPr lang="en-US" altLang="ja-JP" i="1" baseline="-25000">
                <a:latin typeface="Century Schoolbook" panose="02040604050505020304" pitchFamily="18" charset="0"/>
              </a:rPr>
              <a:t>t</a:t>
            </a:r>
            <a:r>
              <a:rPr lang="en-US" altLang="ja-JP"/>
              <a:t> : </a:t>
            </a:r>
            <a:r>
              <a:rPr lang="ja-JP" altLang="en-US"/>
              <a:t>時刻</a:t>
            </a:r>
            <a:r>
              <a:rPr lang="en-US" altLang="ja-JP" i="1">
                <a:latin typeface="Century Schoolbook" panose="02040604050505020304" pitchFamily="18" charset="0"/>
              </a:rPr>
              <a:t>t</a:t>
            </a:r>
            <a:r>
              <a:rPr lang="ja-JP" altLang="en-US"/>
              <a:t>での観測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86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22FE5-49C1-4BDF-99EB-2FA102D6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4645"/>
          </a:xfrm>
        </p:spPr>
        <p:txBody>
          <a:bodyPr>
            <a:normAutofit/>
          </a:bodyPr>
          <a:lstStyle/>
          <a:p>
            <a:r>
              <a:rPr lang="ja-JP" altLang="en-US" sz="32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ニューラルネットワークによる対話管理</a:t>
            </a:r>
            <a:endParaRPr kumimoji="1" lang="ja-JP" altLang="en-US" sz="320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5D5D57-FF63-4809-BB79-4AB4B42CC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28" y="1129771"/>
            <a:ext cx="7886700" cy="45730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RNN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による信念の推定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対話の開始時点から時刻 </a:t>
            </a:r>
            <a:r>
              <a:rPr kumimoji="1"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t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までの観測に基づいた信念の表現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リカレントネットワーク 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(RNN)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で表現可能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FB8FC63-96C7-4A24-A34C-DF1894B91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793" y="2337538"/>
            <a:ext cx="2147168" cy="354930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513344B5-87D3-4093-B90D-7660656F504C}"/>
              </a:ext>
            </a:extLst>
          </p:cNvPr>
          <p:cNvSpPr/>
          <p:nvPr/>
        </p:nvSpPr>
        <p:spPr>
          <a:xfrm>
            <a:off x="3041477" y="3796322"/>
            <a:ext cx="307299" cy="277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710A486-B031-4687-AA76-4C4C74C90590}"/>
              </a:ext>
            </a:extLst>
          </p:cNvPr>
          <p:cNvSpPr/>
          <p:nvPr/>
        </p:nvSpPr>
        <p:spPr>
          <a:xfrm>
            <a:off x="3790560" y="3793742"/>
            <a:ext cx="307299" cy="277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52DDCE0-89FC-4902-A186-C28607DBD1C0}"/>
              </a:ext>
            </a:extLst>
          </p:cNvPr>
          <p:cNvSpPr/>
          <p:nvPr/>
        </p:nvSpPr>
        <p:spPr>
          <a:xfrm>
            <a:off x="4552841" y="3817092"/>
            <a:ext cx="307299" cy="277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91E3584-7E01-4F1C-8DD3-C29C9CE8DC2B}"/>
              </a:ext>
            </a:extLst>
          </p:cNvPr>
          <p:cNvSpPr/>
          <p:nvPr/>
        </p:nvSpPr>
        <p:spPr>
          <a:xfrm>
            <a:off x="5301924" y="3814512"/>
            <a:ext cx="307299" cy="277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9A9C141-67F9-4003-9C95-5741D693A496}"/>
              </a:ext>
            </a:extLst>
          </p:cNvPr>
          <p:cNvSpPr/>
          <p:nvPr/>
        </p:nvSpPr>
        <p:spPr>
          <a:xfrm>
            <a:off x="6061415" y="3814512"/>
            <a:ext cx="307299" cy="277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B22EA76D-D7D7-4E55-85B6-8BA669362482}"/>
              </a:ext>
            </a:extLst>
          </p:cNvPr>
          <p:cNvSpPr/>
          <p:nvPr/>
        </p:nvSpPr>
        <p:spPr>
          <a:xfrm>
            <a:off x="6810498" y="3811932"/>
            <a:ext cx="307299" cy="277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A112685-3211-4B49-9ACD-172937C94E26}"/>
              </a:ext>
            </a:extLst>
          </p:cNvPr>
          <p:cNvSpPr txBox="1"/>
          <p:nvPr/>
        </p:nvSpPr>
        <p:spPr>
          <a:xfrm>
            <a:off x="457199" y="361110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入力：ベクトル表現</a:t>
            </a:r>
            <a:endParaRPr kumimoji="1" lang="en-US" altLang="ja-JP"/>
          </a:p>
          <a:p>
            <a:r>
              <a:rPr kumimoji="1" lang="ja-JP" altLang="en-US"/>
              <a:t>されたユーザ発話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199623E-9275-49F8-A6AB-857FDE4F142D}"/>
              </a:ext>
            </a:extLst>
          </p:cNvPr>
          <p:cNvSpPr/>
          <p:nvPr/>
        </p:nvSpPr>
        <p:spPr>
          <a:xfrm>
            <a:off x="3636910" y="4836987"/>
            <a:ext cx="307299" cy="277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4F7D58F9-48CE-4163-B528-3A6A4F0D59E0}"/>
              </a:ext>
            </a:extLst>
          </p:cNvPr>
          <p:cNvSpPr/>
          <p:nvPr/>
        </p:nvSpPr>
        <p:spPr>
          <a:xfrm>
            <a:off x="4385993" y="4834407"/>
            <a:ext cx="307299" cy="277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1363348C-6856-408B-95EB-437644824482}"/>
              </a:ext>
            </a:extLst>
          </p:cNvPr>
          <p:cNvSpPr/>
          <p:nvPr/>
        </p:nvSpPr>
        <p:spPr>
          <a:xfrm>
            <a:off x="5145484" y="4834407"/>
            <a:ext cx="307299" cy="277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546AFA12-6E88-4876-A7B4-97E4396DBF11}"/>
              </a:ext>
            </a:extLst>
          </p:cNvPr>
          <p:cNvSpPr/>
          <p:nvPr/>
        </p:nvSpPr>
        <p:spPr>
          <a:xfrm>
            <a:off x="5894567" y="4831827"/>
            <a:ext cx="307299" cy="277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0CFEA01E-14C3-4140-8ECB-FA0D646B25D6}"/>
              </a:ext>
            </a:extLst>
          </p:cNvPr>
          <p:cNvSpPr/>
          <p:nvPr/>
        </p:nvSpPr>
        <p:spPr>
          <a:xfrm>
            <a:off x="3261034" y="5722566"/>
            <a:ext cx="307299" cy="277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0071F20-BCC9-44B7-A7FD-10F57EBAF87E}"/>
              </a:ext>
            </a:extLst>
          </p:cNvPr>
          <p:cNvSpPr/>
          <p:nvPr/>
        </p:nvSpPr>
        <p:spPr>
          <a:xfrm>
            <a:off x="4023315" y="5745916"/>
            <a:ext cx="307299" cy="277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F7541BE-A4BA-452C-A656-A5242BCA9A65}"/>
              </a:ext>
            </a:extLst>
          </p:cNvPr>
          <p:cNvSpPr/>
          <p:nvPr/>
        </p:nvSpPr>
        <p:spPr>
          <a:xfrm>
            <a:off x="4772398" y="5743336"/>
            <a:ext cx="307299" cy="277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09790C9-D5E7-4BB4-93ED-835EE3D49281}"/>
              </a:ext>
            </a:extLst>
          </p:cNvPr>
          <p:cNvSpPr/>
          <p:nvPr/>
        </p:nvSpPr>
        <p:spPr>
          <a:xfrm>
            <a:off x="5531889" y="5743336"/>
            <a:ext cx="307299" cy="277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D0C69C8A-7CF6-497A-8378-8AEEBF4798DA}"/>
              </a:ext>
            </a:extLst>
          </p:cNvPr>
          <p:cNvSpPr/>
          <p:nvPr/>
        </p:nvSpPr>
        <p:spPr>
          <a:xfrm>
            <a:off x="6280972" y="5740756"/>
            <a:ext cx="307299" cy="277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1BAFBF2-80C8-4945-A632-28FDC97428AD}"/>
              </a:ext>
            </a:extLst>
          </p:cNvPr>
          <p:cNvSpPr/>
          <p:nvPr/>
        </p:nvSpPr>
        <p:spPr>
          <a:xfrm>
            <a:off x="3261034" y="4641742"/>
            <a:ext cx="3327237" cy="6431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4D2B7EC-8BA6-4BD6-A85C-180756E8A07F}"/>
              </a:ext>
            </a:extLst>
          </p:cNvPr>
          <p:cNvCxnSpPr>
            <a:stCxn id="7" idx="4"/>
            <a:endCxn id="14" idx="1"/>
          </p:cNvCxnSpPr>
          <p:nvPr/>
        </p:nvCxnSpPr>
        <p:spPr>
          <a:xfrm>
            <a:off x="3195127" y="4073640"/>
            <a:ext cx="486786" cy="80395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21EB044-8736-47CD-8D48-3B6FF710BD20}"/>
              </a:ext>
            </a:extLst>
          </p:cNvPr>
          <p:cNvCxnSpPr>
            <a:cxnSpLocks/>
            <a:stCxn id="7" idx="4"/>
            <a:endCxn id="15" idx="1"/>
          </p:cNvCxnSpPr>
          <p:nvPr/>
        </p:nvCxnSpPr>
        <p:spPr>
          <a:xfrm>
            <a:off x="3195127" y="4073640"/>
            <a:ext cx="1235869" cy="80137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CAC3FB2-3E15-4968-B30C-293E1A4E91B2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168277" y="4058932"/>
            <a:ext cx="2022210" cy="8160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32DB2F-6873-4B4A-A61A-B318F090C24C}"/>
              </a:ext>
            </a:extLst>
          </p:cNvPr>
          <p:cNvCxnSpPr>
            <a:cxnSpLocks/>
            <a:stCxn id="7" idx="4"/>
            <a:endCxn id="17" idx="1"/>
          </p:cNvCxnSpPr>
          <p:nvPr/>
        </p:nvCxnSpPr>
        <p:spPr>
          <a:xfrm>
            <a:off x="3195127" y="4073640"/>
            <a:ext cx="2744443" cy="79879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A59E9C7-6A62-48CF-AEE9-3F36D95F9CBB}"/>
              </a:ext>
            </a:extLst>
          </p:cNvPr>
          <p:cNvCxnSpPr>
            <a:cxnSpLocks/>
            <a:stCxn id="12" idx="4"/>
            <a:endCxn id="17" idx="7"/>
          </p:cNvCxnSpPr>
          <p:nvPr/>
        </p:nvCxnSpPr>
        <p:spPr>
          <a:xfrm flipH="1">
            <a:off x="6156863" y="4089250"/>
            <a:ext cx="807285" cy="78318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0C7128E-BD9C-4E3D-874B-D3C4FFFC6971}"/>
              </a:ext>
            </a:extLst>
          </p:cNvPr>
          <p:cNvCxnSpPr>
            <a:cxnSpLocks/>
            <a:stCxn id="12" idx="3"/>
            <a:endCxn id="16" idx="6"/>
          </p:cNvCxnSpPr>
          <p:nvPr/>
        </p:nvCxnSpPr>
        <p:spPr>
          <a:xfrm flipH="1">
            <a:off x="5452783" y="4048638"/>
            <a:ext cx="1402718" cy="92442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25AE446-8417-4E14-B4B3-BCA0F3A7E0C5}"/>
              </a:ext>
            </a:extLst>
          </p:cNvPr>
          <p:cNvCxnSpPr>
            <a:cxnSpLocks/>
            <a:stCxn id="12" idx="3"/>
            <a:endCxn id="14" idx="7"/>
          </p:cNvCxnSpPr>
          <p:nvPr/>
        </p:nvCxnSpPr>
        <p:spPr>
          <a:xfrm flipH="1">
            <a:off x="3899206" y="4048638"/>
            <a:ext cx="2956295" cy="8289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1FCB9CE-F4A8-4E93-B2AA-E4DA26CBFD55}"/>
              </a:ext>
            </a:extLst>
          </p:cNvPr>
          <p:cNvCxnSpPr>
            <a:cxnSpLocks/>
          </p:cNvCxnSpPr>
          <p:nvPr/>
        </p:nvCxnSpPr>
        <p:spPr>
          <a:xfrm flipH="1">
            <a:off x="4648289" y="4048638"/>
            <a:ext cx="2207212" cy="8263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30C498D-AAD6-45A9-B834-3674E12B8BD6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3414684" y="5073693"/>
            <a:ext cx="267229" cy="6488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26AD8C7-0159-4AFC-8098-C0C32BCEED5D}"/>
              </a:ext>
            </a:extLst>
          </p:cNvPr>
          <p:cNvCxnSpPr>
            <a:cxnSpLocks/>
            <a:stCxn id="14" idx="4"/>
            <a:endCxn id="19" idx="1"/>
          </p:cNvCxnSpPr>
          <p:nvPr/>
        </p:nvCxnSpPr>
        <p:spPr>
          <a:xfrm>
            <a:off x="3790560" y="5114305"/>
            <a:ext cx="277758" cy="6722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3F00001-EEF6-44DF-BFA1-519F70988338}"/>
              </a:ext>
            </a:extLst>
          </p:cNvPr>
          <p:cNvCxnSpPr>
            <a:cxnSpLocks/>
            <a:stCxn id="14" idx="5"/>
            <a:endCxn id="20" idx="1"/>
          </p:cNvCxnSpPr>
          <p:nvPr/>
        </p:nvCxnSpPr>
        <p:spPr>
          <a:xfrm>
            <a:off x="3899206" y="5073693"/>
            <a:ext cx="918195" cy="71025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4BD2D4F5-B741-4535-BB9C-9593045F52FF}"/>
              </a:ext>
            </a:extLst>
          </p:cNvPr>
          <p:cNvCxnSpPr>
            <a:cxnSpLocks/>
            <a:stCxn id="14" idx="5"/>
            <a:endCxn id="21" idx="1"/>
          </p:cNvCxnSpPr>
          <p:nvPr/>
        </p:nvCxnSpPr>
        <p:spPr>
          <a:xfrm>
            <a:off x="3899206" y="5073693"/>
            <a:ext cx="1677686" cy="71025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6B47AE2F-2ADA-4877-89A8-B35E09BCA16F}"/>
              </a:ext>
            </a:extLst>
          </p:cNvPr>
          <p:cNvCxnSpPr>
            <a:cxnSpLocks/>
            <a:stCxn id="14" idx="5"/>
            <a:endCxn id="22" idx="1"/>
          </p:cNvCxnSpPr>
          <p:nvPr/>
        </p:nvCxnSpPr>
        <p:spPr>
          <a:xfrm>
            <a:off x="3899206" y="5073693"/>
            <a:ext cx="2426769" cy="70767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483346A-5F1E-48FB-A1EF-5F9B373C7BF3}"/>
              </a:ext>
            </a:extLst>
          </p:cNvPr>
          <p:cNvCxnSpPr>
            <a:cxnSpLocks/>
            <a:stCxn id="17" idx="2"/>
            <a:endCxn id="18" idx="7"/>
          </p:cNvCxnSpPr>
          <p:nvPr/>
        </p:nvCxnSpPr>
        <p:spPr>
          <a:xfrm flipH="1">
            <a:off x="3523330" y="4970486"/>
            <a:ext cx="2371237" cy="79269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B00BF438-EF32-4114-A032-7364DA3D0883}"/>
              </a:ext>
            </a:extLst>
          </p:cNvPr>
          <p:cNvCxnSpPr>
            <a:cxnSpLocks/>
            <a:stCxn id="17" idx="2"/>
            <a:endCxn id="19" idx="7"/>
          </p:cNvCxnSpPr>
          <p:nvPr/>
        </p:nvCxnSpPr>
        <p:spPr>
          <a:xfrm flipH="1">
            <a:off x="4285611" y="4970486"/>
            <a:ext cx="1608956" cy="81604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BCEE1EF7-B3F5-493F-AFB5-A62FF4600DD1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 flipH="1">
            <a:off x="4926048" y="5068533"/>
            <a:ext cx="1013522" cy="67480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D2DFDD2-099C-4D09-9199-E94D7013A58C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685539" y="5122886"/>
            <a:ext cx="361428" cy="6204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FD436DE-4A13-4041-83C6-BC7AC0B1EB4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046967" y="5122886"/>
            <a:ext cx="387655" cy="6178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A99E248-0C70-411C-B06B-3A38F2DFCA9C}"/>
              </a:ext>
            </a:extLst>
          </p:cNvPr>
          <p:cNvSpPr txBox="1"/>
          <p:nvPr/>
        </p:nvSpPr>
        <p:spPr>
          <a:xfrm>
            <a:off x="742947" y="56233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出力：信念</a:t>
            </a:r>
          </a:p>
        </p:txBody>
      </p:sp>
      <p:sp>
        <p:nvSpPr>
          <p:cNvPr id="76" name="矢印: 左カーブ 75">
            <a:extLst>
              <a:ext uri="{FF2B5EF4-FFF2-40B4-BE49-F238E27FC236}">
                <a16:creationId xmlns:a16="http://schemas.microsoft.com/office/drawing/2014/main" id="{D83DA7CF-FCAC-4CDF-8154-30A09E4D1109}"/>
              </a:ext>
            </a:extLst>
          </p:cNvPr>
          <p:cNvSpPr/>
          <p:nvPr/>
        </p:nvSpPr>
        <p:spPr>
          <a:xfrm>
            <a:off x="6580840" y="4676278"/>
            <a:ext cx="441784" cy="57410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39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521</Words>
  <Application>Microsoft Office PowerPoint</Application>
  <PresentationFormat>画面に合わせる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メイリオ</vt:lpstr>
      <vt:lpstr>游ゴシック</vt:lpstr>
      <vt:lpstr>游ゴシック Light</vt:lpstr>
      <vt:lpstr>Arial</vt:lpstr>
      <vt:lpstr>Century Schoolbook</vt:lpstr>
      <vt:lpstr>Segoe UI</vt:lpstr>
      <vt:lpstr>Office テーマ</vt:lpstr>
      <vt:lpstr>13. 音声対話システムの実現に向けて</vt:lpstr>
      <vt:lpstr>13.1 音声対話システムの開発方法論</vt:lpstr>
      <vt:lpstr>13.1 音声対話システムの開発方法論</vt:lpstr>
      <vt:lpstr>13.2 規則による対話管理</vt:lpstr>
      <vt:lpstr>13.3 対話管理への統計的アプローチ</vt:lpstr>
      <vt:lpstr>13.3 対話管理への統計的アプローチ</vt:lpstr>
      <vt:lpstr>13.3 対話管理への統計的アプローチ</vt:lpstr>
      <vt:lpstr>13.3 対話管理への統計的アプローチ</vt:lpstr>
      <vt:lpstr>ニューラルネットワークによる対話管理</vt:lpstr>
      <vt:lpstr>ニューラルネットワークによる対話管理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イラストで学ぶ 音声認識</dc:title>
  <dc:creator>荒木雅弘</dc:creator>
  <cp:lastModifiedBy>荒木雅弘</cp:lastModifiedBy>
  <cp:revision>34</cp:revision>
  <dcterms:created xsi:type="dcterms:W3CDTF">2017-08-29T02:19:22Z</dcterms:created>
  <dcterms:modified xsi:type="dcterms:W3CDTF">2017-09-13T06:19:55Z</dcterms:modified>
</cp:coreProperties>
</file>