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88" r:id="rId3"/>
    <p:sldId id="259" r:id="rId4"/>
    <p:sldId id="261" r:id="rId5"/>
    <p:sldId id="263" r:id="rId6"/>
    <p:sldId id="265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5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74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57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57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3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44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86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1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31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50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76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53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7F062-CF4C-4BD6-B60E-09D69B810326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877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hmsha.co.jp/book/9784274222443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masahiroaraki.github.io/mangaM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494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エピローグ</a:t>
            </a:r>
          </a:p>
        </p:txBody>
      </p:sp>
      <p:pic>
        <p:nvPicPr>
          <p:cNvPr id="4" name="図 3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04EB47D3-CE70-98DF-4B2D-EE6D0FE08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600" y="1106130"/>
            <a:ext cx="3097555" cy="396460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D31F71-1EED-F222-9064-878C0EC57F74}"/>
              </a:ext>
            </a:extLst>
          </p:cNvPr>
          <p:cNvSpPr txBox="1"/>
          <p:nvPr/>
        </p:nvSpPr>
        <p:spPr>
          <a:xfrm>
            <a:off x="6826046" y="5211575"/>
            <a:ext cx="518651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/>
              <a:t>荒木雅弘</a:t>
            </a:r>
            <a:r>
              <a:rPr lang="en-US" altLang="ja-JP" dirty="0"/>
              <a:t>(</a:t>
            </a:r>
            <a:r>
              <a:rPr lang="ja-JP" altLang="en-US" dirty="0"/>
              <a:t>著</a:t>
            </a:r>
            <a:r>
              <a:rPr lang="en-US" altLang="ja-JP" dirty="0"/>
              <a:t>), </a:t>
            </a:r>
            <a:r>
              <a:rPr lang="ja-JP" altLang="en-US" dirty="0"/>
              <a:t>渡まかな</a:t>
            </a:r>
            <a:r>
              <a:rPr lang="en-US" altLang="ja-JP" dirty="0"/>
              <a:t>(</a:t>
            </a:r>
            <a:r>
              <a:rPr lang="ja-JP" altLang="en-US" dirty="0"/>
              <a:t>作画</a:t>
            </a:r>
            <a:r>
              <a:rPr lang="en-US" altLang="ja-JP" dirty="0"/>
              <a:t>), </a:t>
            </a:r>
            <a:r>
              <a:rPr lang="ja-JP" altLang="en-US" dirty="0"/>
              <a:t>ウェルテ</a:t>
            </a:r>
            <a:r>
              <a:rPr lang="en-US" altLang="ja-JP" dirty="0"/>
              <a:t>(</a:t>
            </a:r>
            <a:r>
              <a:rPr lang="ja-JP" altLang="en-US" dirty="0"/>
              <a:t>制作</a:t>
            </a:r>
            <a:r>
              <a:rPr lang="en-US" altLang="ja-JP" dirty="0"/>
              <a:t>) :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 </a:t>
            </a:r>
            <a:r>
              <a:rPr lang="ja-JP" altLang="en-US" dirty="0"/>
              <a:t>　</a:t>
            </a:r>
            <a:r>
              <a:rPr lang="en-US" altLang="ja-JP" dirty="0"/>
              <a:t>『</a:t>
            </a:r>
            <a:r>
              <a:rPr lang="ja-JP" altLang="en-US" dirty="0">
                <a:hlinkClick r:id="rId3"/>
              </a:rPr>
              <a:t>マンガでわかる機械学習</a:t>
            </a:r>
            <a:r>
              <a:rPr lang="en-US" altLang="ja-JP" dirty="0"/>
              <a:t>』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（オーム社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lang="en-US" altLang="ja-JP" dirty="0"/>
              <a:t>2018</a:t>
            </a:r>
            <a:r>
              <a:rPr lang="ja-JP" altLang="en-US" dirty="0"/>
              <a:t>年）</a:t>
            </a:r>
            <a:endParaRPr lang="en-US" altLang="ja-JP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hlinkClick r:id="rId4"/>
              </a:rPr>
              <a:t>サポートページ</a:t>
            </a:r>
            <a:endParaRPr 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5666466-F874-2CD0-3767-5B1B2BA84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0259" y="1106130"/>
            <a:ext cx="2743258" cy="497551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76AB7ED-3343-3180-39BB-5F6088D7934D}"/>
              </a:ext>
            </a:extLst>
          </p:cNvPr>
          <p:cNvSpPr txBox="1"/>
          <p:nvPr/>
        </p:nvSpPr>
        <p:spPr>
          <a:xfrm>
            <a:off x="4380466" y="1379255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p.201  1</a:t>
            </a:r>
            <a:r>
              <a:rPr lang="ja-JP" altLang="en-US" dirty="0"/>
              <a:t>コマ目</a:t>
            </a:r>
          </a:p>
        </p:txBody>
      </p:sp>
    </p:spTree>
    <p:extLst>
      <p:ext uri="{BB962C8B-B14F-4D97-AF65-F5344CB8AC3E}">
        <p14:creationId xmlns:p14="http://schemas.microsoft.com/office/powerpoint/2010/main" val="283607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6978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エピローグのストーリー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1E0F094-03D2-4B65-93A9-CDD26CDA5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23" y="1549401"/>
            <a:ext cx="10235380" cy="4627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清原は九条とともに、地方自治体がかかえる問題に対して機械学習を用いたソリューションを提供する会社を立ち上げる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そこに大企業をやめたさやかが合流する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326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862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機械学習技術者に求められるもの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908"/>
            <a:ext cx="10193594" cy="5196144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</a:pPr>
            <a:r>
              <a:rPr lang="ja-JP" altLang="en-US" sz="3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理論</a:t>
            </a:r>
          </a:p>
          <a:p>
            <a:pPr lvl="1">
              <a:lnSpc>
                <a:spcPts val="3400"/>
              </a:lnSpc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問題に適した機械学習手法（場合によってはルールベース手法）を選択し、性能向上につながるチューニングができる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3400"/>
              </a:lnSpc>
            </a:pPr>
            <a:r>
              <a:rPr lang="ja-JP" altLang="en-US" sz="3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実践</a:t>
            </a:r>
          </a:p>
          <a:p>
            <a:pPr lvl="1">
              <a:lnSpc>
                <a:spcPts val="3400"/>
              </a:lnSpc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対象業務を深く理解し、収集するデータの質を高めることができる</a:t>
            </a:r>
          </a:p>
          <a:p>
            <a:pPr lvl="1">
              <a:lnSpc>
                <a:spcPts val="3400"/>
              </a:lnSpc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実運用の状況を反映した適切な実験計画が作成できる</a:t>
            </a:r>
          </a:p>
          <a:p>
            <a:pPr>
              <a:lnSpc>
                <a:spcPts val="3400"/>
              </a:lnSpc>
            </a:pPr>
            <a:r>
              <a:rPr lang="ja-JP" altLang="en-US" sz="3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実装</a:t>
            </a:r>
          </a:p>
          <a:p>
            <a:pPr lvl="1">
              <a:lnSpc>
                <a:spcPts val="3400"/>
              </a:lnSpc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データの取得・管理、運用環境の構築ができる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3400"/>
              </a:lnSpc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開発目標が何らかの最適化であることが多いので、既存の最適化フレームワークなどに精通していることが必要</a:t>
            </a:r>
          </a:p>
        </p:txBody>
      </p:sp>
    </p:spTree>
    <p:extLst>
      <p:ext uri="{BB962C8B-B14F-4D97-AF65-F5344CB8AC3E}">
        <p14:creationId xmlns:p14="http://schemas.microsoft.com/office/powerpoint/2010/main" val="50322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6202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理論に通じている技術者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8762528-22C4-4BE5-BB2C-8C947DAF75C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6812" y="1955005"/>
            <a:ext cx="9521954" cy="401809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204405-E90E-4812-A6DC-DA000A93C96A}"/>
              </a:ext>
            </a:extLst>
          </p:cNvPr>
          <p:cNvSpPr txBox="1"/>
          <p:nvPr/>
        </p:nvSpPr>
        <p:spPr>
          <a:xfrm>
            <a:off x="8554648" y="14235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章 </a:t>
            </a:r>
            <a:r>
              <a:rPr lang="en-US" altLang="ja-JP" dirty="0"/>
              <a:t>p.111  2</a:t>
            </a:r>
            <a:r>
              <a:rPr lang="ja-JP" altLang="en-US" dirty="0"/>
              <a:t>コマ目</a:t>
            </a:r>
          </a:p>
        </p:txBody>
      </p:sp>
    </p:spTree>
    <p:extLst>
      <p:ext uri="{BB962C8B-B14F-4D97-AF65-F5344CB8AC3E}">
        <p14:creationId xmlns:p14="http://schemas.microsoft.com/office/powerpoint/2010/main" val="296680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947" y="277278"/>
            <a:ext cx="7886700" cy="898524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実践に携わる技術者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D704CB5-F4C6-4F66-BF2A-49F7CFF55E7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7168" y="1175802"/>
            <a:ext cx="6508233" cy="55615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15ECDE-D44A-464A-91D1-CF13A2C6F64A}"/>
              </a:ext>
            </a:extLst>
          </p:cNvPr>
          <p:cNvSpPr txBox="1"/>
          <p:nvPr/>
        </p:nvSpPr>
        <p:spPr>
          <a:xfrm>
            <a:off x="9056239" y="5755740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6</a:t>
            </a:r>
            <a:r>
              <a:rPr lang="ja-JP" altLang="en-US" dirty="0"/>
              <a:t>章 </a:t>
            </a:r>
            <a:r>
              <a:rPr lang="en-US" altLang="ja-JP" dirty="0"/>
              <a:t>p.167  4-7</a:t>
            </a:r>
            <a:r>
              <a:rPr lang="ja-JP" altLang="en-US" dirty="0"/>
              <a:t>コマ目</a:t>
            </a:r>
          </a:p>
        </p:txBody>
      </p:sp>
    </p:spTree>
    <p:extLst>
      <p:ext uri="{BB962C8B-B14F-4D97-AF65-F5344CB8AC3E}">
        <p14:creationId xmlns:p14="http://schemas.microsoft.com/office/powerpoint/2010/main" val="32990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301276"/>
            <a:ext cx="10515600" cy="866364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実装に強い技術者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AEABC19-1D39-4D4D-96DD-CFCB67F1AB1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0253" y="1476983"/>
            <a:ext cx="5725723" cy="475728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7DFA19-2057-4C5B-B7F7-0E7C764A101E}"/>
              </a:ext>
            </a:extLst>
          </p:cNvPr>
          <p:cNvSpPr txBox="1"/>
          <p:nvPr/>
        </p:nvSpPr>
        <p:spPr>
          <a:xfrm>
            <a:off x="8705976" y="5550564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章 </a:t>
            </a:r>
            <a:r>
              <a:rPr lang="en-US" altLang="ja-JP" dirty="0"/>
              <a:t>p.72  2</a:t>
            </a:r>
            <a:r>
              <a:rPr lang="ja-JP" altLang="en-US" dirty="0"/>
              <a:t>コマ目</a:t>
            </a:r>
          </a:p>
        </p:txBody>
      </p:sp>
    </p:spTree>
    <p:extLst>
      <p:ext uri="{BB962C8B-B14F-4D97-AF65-F5344CB8AC3E}">
        <p14:creationId xmlns:p14="http://schemas.microsoft.com/office/powerpoint/2010/main" val="143891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1" y="350377"/>
            <a:ext cx="10552472" cy="866365"/>
          </a:xfrm>
        </p:spPr>
        <p:txBody>
          <a:bodyPr>
            <a:no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今後も</a:t>
            </a:r>
            <a:r>
              <a:rPr lang="en-US" altLang="ja-JP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人の活躍は続く</a:t>
            </a:r>
            <a:r>
              <a:rPr lang="en-US" altLang="ja-JP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...</a:t>
            </a:r>
            <a:r>
              <a:rPr lang="ja-JP" altLang="en-US" sz="16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のか？</a:t>
            </a:r>
            <a:endParaRPr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697749B-1003-4799-B7B8-B2D1CEED79A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9781" y="1289576"/>
            <a:ext cx="5632439" cy="530807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1158E8E-0EC6-4667-AABC-0BD28D560BCA}"/>
              </a:ext>
            </a:extLst>
          </p:cNvPr>
          <p:cNvSpPr txBox="1"/>
          <p:nvPr/>
        </p:nvSpPr>
        <p:spPr>
          <a:xfrm>
            <a:off x="5883218" y="1509869"/>
            <a:ext cx="61018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実践！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017E96-7C77-4A84-8A84-65DAE2FA15E6}"/>
              </a:ext>
            </a:extLst>
          </p:cNvPr>
          <p:cNvSpPr txBox="1"/>
          <p:nvPr/>
        </p:nvSpPr>
        <p:spPr>
          <a:xfrm>
            <a:off x="9027459" y="1864660"/>
            <a:ext cx="1342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エピローグ</a:t>
            </a:r>
            <a:endParaRPr lang="en-US" altLang="ja-JP" dirty="0"/>
          </a:p>
          <a:p>
            <a:r>
              <a:rPr lang="en-US" altLang="ja-JP" dirty="0"/>
              <a:t>p.204</a:t>
            </a:r>
          </a:p>
          <a:p>
            <a:r>
              <a:rPr lang="en-US" altLang="ja-JP" dirty="0"/>
              <a:t>1</a:t>
            </a:r>
            <a:r>
              <a:rPr lang="ja-JP" altLang="en-US" dirty="0"/>
              <a:t>～</a:t>
            </a:r>
            <a:r>
              <a:rPr lang="en-US" altLang="ja-JP" dirty="0"/>
              <a:t>4</a:t>
            </a:r>
            <a:r>
              <a:rPr lang="ja-JP" altLang="en-US" dirty="0"/>
              <a:t>コマ目</a:t>
            </a:r>
          </a:p>
        </p:txBody>
      </p:sp>
    </p:spTree>
    <p:extLst>
      <p:ext uri="{BB962C8B-B14F-4D97-AF65-F5344CB8AC3E}">
        <p14:creationId xmlns:p14="http://schemas.microsoft.com/office/powerpoint/2010/main" val="3923556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135</TotalTime>
  <Words>232</Words>
  <Application>Microsoft Office PowerPoint</Application>
  <PresentationFormat>ワイド画面</PresentationFormat>
  <Paragraphs>29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ＭＳ Ｐゴシック</vt:lpstr>
      <vt:lpstr>メイリオ</vt:lpstr>
      <vt:lpstr>Arial</vt:lpstr>
      <vt:lpstr>Calibri</vt:lpstr>
      <vt:lpstr>Calibri Light</vt:lpstr>
      <vt:lpstr>Office テーマ</vt:lpstr>
      <vt:lpstr>エピローグ</vt:lpstr>
      <vt:lpstr>エピローグのストーリー</vt:lpstr>
      <vt:lpstr>機械学習技術者に求められるもの</vt:lpstr>
      <vt:lpstr>理論に通じている技術者</vt:lpstr>
      <vt:lpstr>実践に携わる技術者</vt:lpstr>
      <vt:lpstr>実装に強い技術者</vt:lpstr>
      <vt:lpstr>今後も3人の活躍は続く...のか？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機械学習講座　概要版</dc:title>
  <dc:creator>雅弘 荒木</dc:creator>
  <cp:lastModifiedBy>荒木 雅弘</cp:lastModifiedBy>
  <cp:revision>51</cp:revision>
  <dcterms:created xsi:type="dcterms:W3CDTF">2019-01-04T01:43:29Z</dcterms:created>
  <dcterms:modified xsi:type="dcterms:W3CDTF">2023-08-15T00:42:40Z</dcterms:modified>
</cp:coreProperties>
</file>