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7" r:id="rId2"/>
    <p:sldId id="261" r:id="rId3"/>
    <p:sldId id="259" r:id="rId4"/>
    <p:sldId id="260" r:id="rId5"/>
    <p:sldId id="26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67" autoAdjust="0"/>
  </p:normalViewPr>
  <p:slideViewPr>
    <p:cSldViewPr snapToGrid="0">
      <p:cViewPr varScale="1">
        <p:scale>
          <a:sx n="74" d="100"/>
          <a:sy n="74" d="100"/>
        </p:scale>
        <p:origin x="75"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93015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59935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98928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53817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44085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65444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25847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823274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3424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1445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207F062-CF4C-4BD6-B60E-09D69B810326}" type="datetimeFigureOut">
              <a:rPr kumimoji="1" lang="ja-JP" altLang="en-US" smtClean="0"/>
              <a:t>2023/8/14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74490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7F062-CF4C-4BD6-B60E-09D69B810326}" type="datetimeFigureOut">
              <a:rPr kumimoji="1" lang="ja-JP" altLang="en-US" smtClean="0"/>
              <a:t>2023/8/14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817740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hmsha.co.jp/book/9784274222443/"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hyperlink" Target="https://masahiroaraki.github.io/manga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838200" y="365126"/>
            <a:ext cx="10515600" cy="829494"/>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序章 機械学習を教えてください！</a:t>
            </a:r>
          </a:p>
        </p:txBody>
      </p:sp>
      <p:pic>
        <p:nvPicPr>
          <p:cNvPr id="4" name="図 3" descr="アプリケーション が含まれている画像&#10;&#10;自動的に生成された説明">
            <a:extLst>
              <a:ext uri="{FF2B5EF4-FFF2-40B4-BE49-F238E27FC236}">
                <a16:creationId xmlns:a16="http://schemas.microsoft.com/office/drawing/2014/main" id="{04EB47D3-CE70-98DF-4B2D-EE6D0FE08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600" y="1106130"/>
            <a:ext cx="3097555" cy="3964606"/>
          </a:xfrm>
          <a:prstGeom prst="rect">
            <a:avLst/>
          </a:prstGeom>
        </p:spPr>
      </p:pic>
      <p:sp>
        <p:nvSpPr>
          <p:cNvPr id="5" name="テキスト ボックス 4">
            <a:extLst>
              <a:ext uri="{FF2B5EF4-FFF2-40B4-BE49-F238E27FC236}">
                <a16:creationId xmlns:a16="http://schemas.microsoft.com/office/drawing/2014/main" id="{E979BD5E-4176-A88C-DBED-0029D8B05292}"/>
              </a:ext>
            </a:extLst>
          </p:cNvPr>
          <p:cNvSpPr txBox="1"/>
          <p:nvPr/>
        </p:nvSpPr>
        <p:spPr>
          <a:xfrm>
            <a:off x="6826046" y="5211575"/>
            <a:ext cx="5186514" cy="143116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ja-JP" altLang="en-US" dirty="0"/>
              <a:t>荒木雅弘</a:t>
            </a:r>
            <a:r>
              <a:rPr lang="en-US" altLang="ja-JP" dirty="0"/>
              <a:t>(</a:t>
            </a:r>
            <a:r>
              <a:rPr lang="ja-JP" altLang="en-US" dirty="0"/>
              <a:t>著</a:t>
            </a:r>
            <a:r>
              <a:rPr lang="en-US" altLang="ja-JP" dirty="0"/>
              <a:t>), </a:t>
            </a:r>
            <a:r>
              <a:rPr lang="ja-JP" altLang="en-US" dirty="0"/>
              <a:t>渡まかな</a:t>
            </a:r>
            <a:r>
              <a:rPr lang="en-US" altLang="ja-JP" dirty="0"/>
              <a:t>(</a:t>
            </a:r>
            <a:r>
              <a:rPr lang="ja-JP" altLang="en-US" dirty="0"/>
              <a:t>作画</a:t>
            </a:r>
            <a:r>
              <a:rPr lang="en-US" altLang="ja-JP" dirty="0"/>
              <a:t>), </a:t>
            </a:r>
            <a:r>
              <a:rPr lang="ja-JP" altLang="en-US" dirty="0"/>
              <a:t>ウェルテ</a:t>
            </a:r>
            <a:r>
              <a:rPr lang="en-US" altLang="ja-JP" dirty="0"/>
              <a:t>(</a:t>
            </a:r>
            <a:r>
              <a:rPr lang="ja-JP" altLang="en-US" dirty="0"/>
              <a:t>制作</a:t>
            </a:r>
            <a:r>
              <a:rPr lang="en-US" altLang="ja-JP" dirty="0"/>
              <a:t>) :</a:t>
            </a:r>
          </a:p>
          <a:p>
            <a:pPr>
              <a:spcBef>
                <a:spcPts val="600"/>
              </a:spcBef>
            </a:pPr>
            <a:r>
              <a:rPr lang="en-US" altLang="ja-JP" dirty="0"/>
              <a:t> </a:t>
            </a:r>
            <a:r>
              <a:rPr lang="ja-JP" altLang="en-US" dirty="0"/>
              <a:t>　</a:t>
            </a:r>
            <a:r>
              <a:rPr lang="en-US" altLang="ja-JP" dirty="0"/>
              <a:t>『</a:t>
            </a:r>
            <a:r>
              <a:rPr lang="ja-JP" altLang="en-US" dirty="0">
                <a:hlinkClick r:id="rId3"/>
              </a:rPr>
              <a:t>マンガでわかる機械学習</a:t>
            </a:r>
            <a:r>
              <a:rPr lang="en-US" altLang="ja-JP" dirty="0"/>
              <a:t>』</a:t>
            </a:r>
          </a:p>
          <a:p>
            <a:pPr>
              <a:spcBef>
                <a:spcPts val="600"/>
              </a:spcBef>
            </a:pPr>
            <a:r>
              <a:rPr lang="ja-JP" altLang="en-US" dirty="0"/>
              <a:t>　（オーム社</a:t>
            </a:r>
            <a:r>
              <a:rPr lang="en-US" altLang="ja-JP" dirty="0"/>
              <a:t>,</a:t>
            </a:r>
            <a:r>
              <a:rPr lang="ja-JP" altLang="en-US" dirty="0"/>
              <a:t> </a:t>
            </a:r>
            <a:r>
              <a:rPr lang="en-US" altLang="ja-JP" dirty="0"/>
              <a:t>2018</a:t>
            </a:r>
            <a:r>
              <a:rPr lang="ja-JP" altLang="en-US" dirty="0"/>
              <a:t>年）</a:t>
            </a:r>
            <a:endParaRPr lang="en-US" altLang="ja-JP" dirty="0"/>
          </a:p>
          <a:p>
            <a:pPr marL="285750" indent="-285750">
              <a:spcBef>
                <a:spcPts val="600"/>
              </a:spcBef>
              <a:buFont typeface="Arial" panose="020B0604020202020204" pitchFamily="34" charset="0"/>
              <a:buChar char="•"/>
            </a:pPr>
            <a:r>
              <a:rPr lang="ja-JP" altLang="en-US" dirty="0">
                <a:hlinkClick r:id="rId4"/>
              </a:rPr>
              <a:t>サポートページ</a:t>
            </a:r>
            <a:endParaRPr lang="en-US" dirty="0"/>
          </a:p>
        </p:txBody>
      </p:sp>
      <p:pic>
        <p:nvPicPr>
          <p:cNvPr id="9" name="図 8">
            <a:extLst>
              <a:ext uri="{FF2B5EF4-FFF2-40B4-BE49-F238E27FC236}">
                <a16:creationId xmlns:a16="http://schemas.microsoft.com/office/drawing/2014/main" id="{3F9AA45D-AFF2-D928-2CFC-854B05EAD38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44503" y="1194620"/>
            <a:ext cx="7109004" cy="3613354"/>
          </a:xfrm>
          <a:prstGeom prst="rect">
            <a:avLst/>
          </a:prstGeom>
        </p:spPr>
      </p:pic>
      <p:sp>
        <p:nvSpPr>
          <p:cNvPr id="10" name="テキスト ボックス 9">
            <a:extLst>
              <a:ext uri="{FF2B5EF4-FFF2-40B4-BE49-F238E27FC236}">
                <a16:creationId xmlns:a16="http://schemas.microsoft.com/office/drawing/2014/main" id="{BEFCF83C-D11A-E3C2-010B-A2FE3B91DD7E}"/>
              </a:ext>
            </a:extLst>
          </p:cNvPr>
          <p:cNvSpPr txBox="1"/>
          <p:nvPr/>
        </p:nvSpPr>
        <p:spPr>
          <a:xfrm>
            <a:off x="928182" y="4886070"/>
            <a:ext cx="1524776" cy="369332"/>
          </a:xfrm>
          <a:prstGeom prst="rect">
            <a:avLst/>
          </a:prstGeom>
          <a:noFill/>
        </p:spPr>
        <p:txBody>
          <a:bodyPr wrap="none" rtlCol="0">
            <a:spAutoFit/>
          </a:bodyPr>
          <a:lstStyle/>
          <a:p>
            <a:r>
              <a:rPr lang="en-US" altLang="ja-JP" dirty="0"/>
              <a:t>p.8   3</a:t>
            </a:r>
            <a:r>
              <a:rPr lang="ja-JP" altLang="en-US" dirty="0"/>
              <a:t>コマ目</a:t>
            </a:r>
          </a:p>
        </p:txBody>
      </p:sp>
    </p:spTree>
    <p:extLst>
      <p:ext uri="{BB962C8B-B14F-4D97-AF65-F5344CB8AC3E}">
        <p14:creationId xmlns:p14="http://schemas.microsoft.com/office/powerpoint/2010/main" val="14459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16974" y="365125"/>
            <a:ext cx="10515600" cy="971986"/>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序章のストーリー</a:t>
            </a:r>
          </a:p>
        </p:txBody>
      </p:sp>
      <p:sp>
        <p:nvSpPr>
          <p:cNvPr id="3" name="コンテンツ プレースホルダー 2">
            <a:extLst>
              <a:ext uri="{FF2B5EF4-FFF2-40B4-BE49-F238E27FC236}">
                <a16:creationId xmlns:a16="http://schemas.microsoft.com/office/drawing/2014/main" id="{AFC8D293-DF29-A312-26F6-2A60FBD81E83}"/>
              </a:ext>
            </a:extLst>
          </p:cNvPr>
          <p:cNvSpPr>
            <a:spLocks noGrp="1"/>
          </p:cNvSpPr>
          <p:nvPr>
            <p:ph idx="1"/>
          </p:nvPr>
        </p:nvSpPr>
        <p:spPr>
          <a:xfrm>
            <a:off x="815770" y="1287874"/>
            <a:ext cx="10118007" cy="4627563"/>
          </a:xfrm>
        </p:spPr>
        <p:txBody>
          <a:bodyPr>
            <a:normAutofit/>
          </a:bodyPr>
          <a:lstStyle/>
          <a:p>
            <a:pPr>
              <a:lnSpc>
                <a:spcPct val="150000"/>
              </a:lnSpc>
            </a:pPr>
            <a:r>
              <a:rPr lang="ja-JP" altLang="en-US" sz="2800" dirty="0">
                <a:latin typeface="メイリオ" panose="020B0604030504040204" pitchFamily="50" charset="-128"/>
                <a:ea typeface="メイリオ" panose="020B0604030504040204" pitchFamily="50" charset="-128"/>
              </a:rPr>
              <a:t>清原は市役所に勤務する新社会人</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清原は市が主催するイベントの参加人数をできるだけ正確に予測したくて、研究室の先輩さやかのもとを訪れる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さやかは清原に機械学習全般について教える</a:t>
            </a:r>
          </a:p>
        </p:txBody>
      </p:sp>
    </p:spTree>
    <p:extLst>
      <p:ext uri="{BB962C8B-B14F-4D97-AF65-F5344CB8AC3E}">
        <p14:creationId xmlns:p14="http://schemas.microsoft.com/office/powerpoint/2010/main" val="339084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714682" y="401127"/>
            <a:ext cx="7886700" cy="822324"/>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人工知能・機械学習・深層学習</a:t>
            </a: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1053890" y="3510550"/>
            <a:ext cx="8694789" cy="3042650"/>
          </a:xfrm>
        </p:spPr>
        <p:txBody>
          <a:bodyPr>
            <a:normAutofit fontScale="92500"/>
          </a:bodyPr>
          <a:lstStyle/>
          <a:p>
            <a:pPr>
              <a:lnSpc>
                <a:spcPts val="3600"/>
              </a:lnSpc>
            </a:pPr>
            <a:r>
              <a:rPr lang="ja-JP" altLang="en-US" sz="2800" dirty="0">
                <a:latin typeface="メイリオ" panose="020B0604030504040204" pitchFamily="50" charset="-128"/>
                <a:ea typeface="メイリオ" panose="020B0604030504040204" pitchFamily="50" charset="-128"/>
              </a:rPr>
              <a:t>人工知能</a:t>
            </a:r>
            <a:endParaRPr lang="en-US" altLang="ja-JP" sz="2800" dirty="0">
              <a:latin typeface="メイリオ" panose="020B0604030504040204" pitchFamily="50" charset="-128"/>
              <a:ea typeface="メイリオ" panose="020B0604030504040204" pitchFamily="50" charset="-128"/>
            </a:endParaRPr>
          </a:p>
          <a:p>
            <a:pPr lvl="1">
              <a:lnSpc>
                <a:spcPts val="3600"/>
              </a:lnSpc>
            </a:pPr>
            <a:r>
              <a:rPr lang="zxx" altLang="ja-JP" sz="2400" u="sng" spc="-1" dirty="0">
                <a:latin typeface="メイリオ" panose="020B0604030504040204" pitchFamily="50" charset="-128"/>
                <a:ea typeface="メイリオ" panose="020B0604030504040204" pitchFamily="50" charset="-128"/>
              </a:rPr>
              <a:t>現在</a:t>
            </a:r>
            <a:r>
              <a:rPr lang="zxx" altLang="ja-JP" sz="2400" spc="-1" dirty="0">
                <a:latin typeface="メイリオ" panose="020B0604030504040204" pitchFamily="50" charset="-128"/>
                <a:ea typeface="メイリオ" panose="020B0604030504040204" pitchFamily="50" charset="-128"/>
              </a:rPr>
              <a:t>、人が行っている知的な判断を代わりに行う技術</a:t>
            </a:r>
            <a:endParaRPr lang="en-US" altLang="ja-JP" sz="2400" spc="-1" dirty="0">
              <a:latin typeface="メイリオ" panose="020B0604030504040204" pitchFamily="50" charset="-128"/>
              <a:ea typeface="メイリオ" panose="020B0604030504040204" pitchFamily="50" charset="-128"/>
            </a:endParaRPr>
          </a:p>
          <a:p>
            <a:pPr>
              <a:lnSpc>
                <a:spcPts val="3600"/>
              </a:lnSpc>
            </a:pPr>
            <a:r>
              <a:rPr lang="ja-JP" altLang="en-US" sz="2700" spc="-1" dirty="0">
                <a:latin typeface="メイリオ" panose="020B0604030504040204" pitchFamily="50" charset="-128"/>
                <a:ea typeface="メイリオ" panose="020B0604030504040204" pitchFamily="50" charset="-128"/>
              </a:rPr>
              <a:t>機械学習</a:t>
            </a:r>
            <a:endParaRPr lang="en-US" altLang="ja-JP" sz="2700" spc="-1" dirty="0">
              <a:latin typeface="メイリオ" panose="020B0604030504040204" pitchFamily="50" charset="-128"/>
              <a:ea typeface="メイリオ" panose="020B0604030504040204" pitchFamily="50" charset="-128"/>
            </a:endParaRPr>
          </a:p>
          <a:p>
            <a:pPr lvl="1">
              <a:lnSpc>
                <a:spcPts val="3600"/>
              </a:lnSpc>
            </a:pPr>
            <a:r>
              <a:rPr lang="ja-JP" altLang="en-US" sz="2400" spc="-1" dirty="0">
                <a:latin typeface="メイリオ" panose="020B0604030504040204" pitchFamily="50" charset="-128"/>
                <a:ea typeface="メイリオ" panose="020B0604030504040204" pitchFamily="50" charset="-128"/>
              </a:rPr>
              <a:t>大量のデータから予測や判断を行うモデルを作成する技術</a:t>
            </a:r>
            <a:endParaRPr lang="en-US" altLang="ja-JP" sz="2100" spc="-1" dirty="0">
              <a:latin typeface="メイリオ" panose="020B0604030504040204" pitchFamily="50" charset="-128"/>
              <a:ea typeface="メイリオ" panose="020B0604030504040204" pitchFamily="50" charset="-128"/>
            </a:endParaRPr>
          </a:p>
          <a:p>
            <a:pPr lvl="1">
              <a:lnSpc>
                <a:spcPts val="3600"/>
              </a:lnSpc>
            </a:pPr>
            <a:r>
              <a:rPr lang="ja-JP" altLang="en-US" sz="2400" spc="-1" dirty="0">
                <a:latin typeface="メイリオ" panose="020B0604030504040204" pitchFamily="50" charset="-128"/>
                <a:ea typeface="メイリオ" panose="020B0604030504040204" pitchFamily="50" charset="-128"/>
              </a:rPr>
              <a:t>深層学習はその一手段</a:t>
            </a:r>
            <a:endParaRPr lang="en-US" altLang="ja-JP" sz="2400" spc="-1" dirty="0">
              <a:latin typeface="メイリオ" panose="020B0604030504040204" pitchFamily="50" charset="-128"/>
              <a:ea typeface="メイリオ" panose="020B0604030504040204" pitchFamily="50" charset="-128"/>
            </a:endParaRPr>
          </a:p>
        </p:txBody>
      </p:sp>
      <p:sp>
        <p:nvSpPr>
          <p:cNvPr id="4" name="CustomShape 3">
            <a:extLst>
              <a:ext uri="{FF2B5EF4-FFF2-40B4-BE49-F238E27FC236}">
                <a16:creationId xmlns:a16="http://schemas.microsoft.com/office/drawing/2014/main" id="{8FF69086-837A-4EAE-A387-FDDF6CD09577}"/>
              </a:ext>
            </a:extLst>
          </p:cNvPr>
          <p:cNvSpPr/>
          <p:nvPr/>
        </p:nvSpPr>
        <p:spPr>
          <a:xfrm>
            <a:off x="2786200" y="1187451"/>
            <a:ext cx="7200000" cy="2160000"/>
          </a:xfrm>
          <a:custGeom>
            <a:avLst/>
            <a:gdLst/>
            <a:ahLst/>
            <a:cxnLst/>
            <a:rect l="0" t="0" r="r" b="b"/>
            <a:pathLst>
              <a:path w="20001" h="6002">
                <a:moveTo>
                  <a:pt x="671" y="0"/>
                </a:moveTo>
                <a:cubicBezTo>
                  <a:pt x="335" y="0"/>
                  <a:pt x="0" y="335"/>
                  <a:pt x="0" y="671"/>
                </a:cubicBezTo>
                <a:lnTo>
                  <a:pt x="0" y="5329"/>
                </a:lnTo>
                <a:cubicBezTo>
                  <a:pt x="0" y="5665"/>
                  <a:pt x="335" y="6001"/>
                  <a:pt x="671" y="6001"/>
                </a:cubicBezTo>
                <a:lnTo>
                  <a:pt x="19330" y="6001"/>
                </a:lnTo>
                <a:cubicBezTo>
                  <a:pt x="19665" y="6001"/>
                  <a:pt x="20000" y="5665"/>
                  <a:pt x="20000" y="5329"/>
                </a:cubicBezTo>
                <a:lnTo>
                  <a:pt x="20000" y="671"/>
                </a:lnTo>
                <a:cubicBezTo>
                  <a:pt x="20000" y="335"/>
                  <a:pt x="19665" y="0"/>
                  <a:pt x="19330" y="0"/>
                </a:cubicBezTo>
                <a:lnTo>
                  <a:pt x="671" y="0"/>
                </a:lnTo>
              </a:path>
            </a:pathLst>
          </a:custGeom>
          <a:noFill/>
          <a:ln w="19080">
            <a:solidFill>
              <a:srgbClr val="000000"/>
            </a:solidFill>
            <a:round/>
          </a:ln>
        </p:spPr>
        <p:style>
          <a:lnRef idx="0">
            <a:scrgbClr r="0" g="0" b="0"/>
          </a:lnRef>
          <a:fillRef idx="0">
            <a:scrgbClr r="0" g="0" b="0"/>
          </a:fillRef>
          <a:effectRef idx="0">
            <a:scrgbClr r="0" g="0" b="0"/>
          </a:effectRef>
          <a:fontRef idx="minor"/>
        </p:style>
        <p:txBody>
          <a:bodyPr/>
          <a:lstStyle/>
          <a:p>
            <a:endParaRPr lang="en-US"/>
          </a:p>
        </p:txBody>
      </p:sp>
      <p:sp>
        <p:nvSpPr>
          <p:cNvPr id="5" name="CustomShape 4">
            <a:extLst>
              <a:ext uri="{FF2B5EF4-FFF2-40B4-BE49-F238E27FC236}">
                <a16:creationId xmlns:a16="http://schemas.microsoft.com/office/drawing/2014/main" id="{730B5578-70D2-4949-811B-DEEEBC50A622}"/>
              </a:ext>
            </a:extLst>
          </p:cNvPr>
          <p:cNvSpPr/>
          <p:nvPr/>
        </p:nvSpPr>
        <p:spPr>
          <a:xfrm>
            <a:off x="4406200" y="1727451"/>
            <a:ext cx="5472360" cy="1512360"/>
          </a:xfrm>
          <a:custGeom>
            <a:avLst/>
            <a:gdLst/>
            <a:ahLst/>
            <a:cxnLst/>
            <a:rect l="0" t="0" r="r" b="b"/>
            <a:pathLst>
              <a:path w="15203" h="4203">
                <a:moveTo>
                  <a:pt x="469" y="0"/>
                </a:moveTo>
                <a:cubicBezTo>
                  <a:pt x="234" y="0"/>
                  <a:pt x="0" y="234"/>
                  <a:pt x="0" y="469"/>
                </a:cubicBezTo>
                <a:lnTo>
                  <a:pt x="0" y="3732"/>
                </a:lnTo>
                <a:cubicBezTo>
                  <a:pt x="0" y="3967"/>
                  <a:pt x="234" y="4202"/>
                  <a:pt x="469" y="4202"/>
                </a:cubicBezTo>
                <a:lnTo>
                  <a:pt x="14732" y="4202"/>
                </a:lnTo>
                <a:cubicBezTo>
                  <a:pt x="14967" y="4202"/>
                  <a:pt x="15202" y="3967"/>
                  <a:pt x="15202" y="3732"/>
                </a:cubicBezTo>
                <a:lnTo>
                  <a:pt x="15202" y="469"/>
                </a:lnTo>
                <a:cubicBezTo>
                  <a:pt x="15202" y="234"/>
                  <a:pt x="14967" y="0"/>
                  <a:pt x="14732" y="0"/>
                </a:cubicBezTo>
                <a:lnTo>
                  <a:pt x="469" y="0"/>
                </a:lnTo>
              </a:path>
            </a:pathLst>
          </a:custGeom>
          <a:noFill/>
          <a:ln w="19080">
            <a:solidFill>
              <a:srgbClr val="000000"/>
            </a:solidFill>
            <a:round/>
          </a:ln>
        </p:spPr>
        <p:style>
          <a:lnRef idx="0">
            <a:scrgbClr r="0" g="0" b="0"/>
          </a:lnRef>
          <a:fillRef idx="0">
            <a:scrgbClr r="0" g="0" b="0"/>
          </a:fillRef>
          <a:effectRef idx="0">
            <a:scrgbClr r="0" g="0" b="0"/>
          </a:effectRef>
          <a:fontRef idx="minor"/>
        </p:style>
        <p:txBody>
          <a:bodyPr/>
          <a:lstStyle/>
          <a:p>
            <a:endParaRPr lang="en-US"/>
          </a:p>
        </p:txBody>
      </p:sp>
      <p:sp>
        <p:nvSpPr>
          <p:cNvPr id="6" name="CustomShape 5">
            <a:extLst>
              <a:ext uri="{FF2B5EF4-FFF2-40B4-BE49-F238E27FC236}">
                <a16:creationId xmlns:a16="http://schemas.microsoft.com/office/drawing/2014/main" id="{EA3BAE8B-42EC-4447-8699-2988A7A39642}"/>
              </a:ext>
            </a:extLst>
          </p:cNvPr>
          <p:cNvSpPr/>
          <p:nvPr/>
        </p:nvSpPr>
        <p:spPr>
          <a:xfrm>
            <a:off x="6746200" y="2195451"/>
            <a:ext cx="3024360" cy="972360"/>
          </a:xfrm>
          <a:custGeom>
            <a:avLst/>
            <a:gdLst/>
            <a:ahLst/>
            <a:cxnLst/>
            <a:rect l="0" t="0" r="r" b="b"/>
            <a:pathLst>
              <a:path w="8403" h="2703">
                <a:moveTo>
                  <a:pt x="302" y="0"/>
                </a:moveTo>
                <a:cubicBezTo>
                  <a:pt x="151" y="0"/>
                  <a:pt x="0" y="151"/>
                  <a:pt x="0" y="302"/>
                </a:cubicBezTo>
                <a:lnTo>
                  <a:pt x="0" y="2399"/>
                </a:lnTo>
                <a:cubicBezTo>
                  <a:pt x="0" y="2550"/>
                  <a:pt x="151" y="2702"/>
                  <a:pt x="302" y="2702"/>
                </a:cubicBezTo>
                <a:lnTo>
                  <a:pt x="8099" y="2702"/>
                </a:lnTo>
                <a:cubicBezTo>
                  <a:pt x="8250" y="2702"/>
                  <a:pt x="8402" y="2550"/>
                  <a:pt x="8402" y="2399"/>
                </a:cubicBezTo>
                <a:lnTo>
                  <a:pt x="8402" y="302"/>
                </a:lnTo>
                <a:cubicBezTo>
                  <a:pt x="8402" y="151"/>
                  <a:pt x="8250" y="0"/>
                  <a:pt x="8099" y="0"/>
                </a:cubicBezTo>
                <a:lnTo>
                  <a:pt x="302" y="0"/>
                </a:lnTo>
              </a:path>
            </a:pathLst>
          </a:custGeom>
          <a:noFill/>
          <a:ln w="19080">
            <a:solidFill>
              <a:srgbClr val="000000"/>
            </a:solidFill>
            <a:round/>
          </a:ln>
        </p:spPr>
        <p:style>
          <a:lnRef idx="0">
            <a:scrgbClr r="0" g="0" b="0"/>
          </a:lnRef>
          <a:fillRef idx="0">
            <a:scrgbClr r="0" g="0" b="0"/>
          </a:fillRef>
          <a:effectRef idx="0">
            <a:scrgbClr r="0" g="0" b="0"/>
          </a:effectRef>
          <a:fontRef idx="minor"/>
        </p:style>
        <p:txBody>
          <a:bodyPr/>
          <a:lstStyle/>
          <a:p>
            <a:endParaRPr lang="en-US"/>
          </a:p>
        </p:txBody>
      </p:sp>
      <p:sp>
        <p:nvSpPr>
          <p:cNvPr id="7" name="TextShape 6">
            <a:extLst>
              <a:ext uri="{FF2B5EF4-FFF2-40B4-BE49-F238E27FC236}">
                <a16:creationId xmlns:a16="http://schemas.microsoft.com/office/drawing/2014/main" id="{17F058F9-97F3-45A5-A697-BF430D4BD860}"/>
              </a:ext>
            </a:extLst>
          </p:cNvPr>
          <p:cNvSpPr txBox="1"/>
          <p:nvPr/>
        </p:nvSpPr>
        <p:spPr>
          <a:xfrm>
            <a:off x="3038200" y="1295451"/>
            <a:ext cx="1095120" cy="433440"/>
          </a:xfrm>
          <a:prstGeom prst="rect">
            <a:avLst/>
          </a:prstGeom>
          <a:noFill/>
          <a:ln>
            <a:noFill/>
          </a:ln>
        </p:spPr>
        <p:txBody>
          <a:bodyPr lIns="90000" tIns="45000" rIns="90000" bIns="45000"/>
          <a:lstStyle/>
          <a:p>
            <a:r>
              <a:rPr lang="en-US" spc="-1">
                <a:latin typeface="Arial"/>
              </a:rPr>
              <a:t>人工知能</a:t>
            </a:r>
          </a:p>
        </p:txBody>
      </p:sp>
      <p:sp>
        <p:nvSpPr>
          <p:cNvPr id="8" name="TextShape 7">
            <a:extLst>
              <a:ext uri="{FF2B5EF4-FFF2-40B4-BE49-F238E27FC236}">
                <a16:creationId xmlns:a16="http://schemas.microsoft.com/office/drawing/2014/main" id="{A9D5C28A-A9E5-42B6-A8F4-03DEB8B76934}"/>
              </a:ext>
            </a:extLst>
          </p:cNvPr>
          <p:cNvSpPr txBox="1"/>
          <p:nvPr/>
        </p:nvSpPr>
        <p:spPr>
          <a:xfrm>
            <a:off x="4586200" y="1799451"/>
            <a:ext cx="1095120" cy="433440"/>
          </a:xfrm>
          <a:prstGeom prst="rect">
            <a:avLst/>
          </a:prstGeom>
          <a:noFill/>
          <a:ln>
            <a:noFill/>
          </a:ln>
        </p:spPr>
        <p:txBody>
          <a:bodyPr lIns="90000" tIns="45000" rIns="90000" bIns="45000"/>
          <a:lstStyle/>
          <a:p>
            <a:r>
              <a:rPr lang="en-US" spc="-1">
                <a:latin typeface="Arial"/>
              </a:rPr>
              <a:t>機械学習</a:t>
            </a:r>
          </a:p>
        </p:txBody>
      </p:sp>
      <p:sp>
        <p:nvSpPr>
          <p:cNvPr id="9" name="TextShape 8">
            <a:extLst>
              <a:ext uri="{FF2B5EF4-FFF2-40B4-BE49-F238E27FC236}">
                <a16:creationId xmlns:a16="http://schemas.microsoft.com/office/drawing/2014/main" id="{07343BF6-84DF-4692-B45F-B5A14AA9B93C}"/>
              </a:ext>
            </a:extLst>
          </p:cNvPr>
          <p:cNvSpPr txBox="1"/>
          <p:nvPr/>
        </p:nvSpPr>
        <p:spPr>
          <a:xfrm>
            <a:off x="6818200" y="2267451"/>
            <a:ext cx="1095120" cy="433440"/>
          </a:xfrm>
          <a:prstGeom prst="rect">
            <a:avLst/>
          </a:prstGeom>
          <a:noFill/>
          <a:ln>
            <a:noFill/>
          </a:ln>
        </p:spPr>
        <p:txBody>
          <a:bodyPr lIns="90000" tIns="45000" rIns="90000" bIns="45000"/>
          <a:lstStyle/>
          <a:p>
            <a:r>
              <a:rPr lang="en-US" spc="-1">
                <a:latin typeface="Arial"/>
              </a:rPr>
              <a:t>深層学習</a:t>
            </a:r>
          </a:p>
        </p:txBody>
      </p:sp>
      <p:sp>
        <p:nvSpPr>
          <p:cNvPr id="10" name="CustomShape 9">
            <a:extLst>
              <a:ext uri="{FF2B5EF4-FFF2-40B4-BE49-F238E27FC236}">
                <a16:creationId xmlns:a16="http://schemas.microsoft.com/office/drawing/2014/main" id="{343DAB94-76F1-4BFA-A6B9-226333B05EA3}"/>
              </a:ext>
            </a:extLst>
          </p:cNvPr>
          <p:cNvSpPr/>
          <p:nvPr/>
        </p:nvSpPr>
        <p:spPr>
          <a:xfrm>
            <a:off x="3434200" y="172745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spc="-1">
                <a:latin typeface="Arial"/>
              </a:rPr>
              <a:t>探索</a:t>
            </a:r>
          </a:p>
        </p:txBody>
      </p:sp>
      <p:sp>
        <p:nvSpPr>
          <p:cNvPr id="11" name="CustomShape 10">
            <a:extLst>
              <a:ext uri="{FF2B5EF4-FFF2-40B4-BE49-F238E27FC236}">
                <a16:creationId xmlns:a16="http://schemas.microsoft.com/office/drawing/2014/main" id="{0BA1E909-A5AD-4D0A-8294-2F4B836FFE56}"/>
              </a:ext>
            </a:extLst>
          </p:cNvPr>
          <p:cNvSpPr/>
          <p:nvPr/>
        </p:nvSpPr>
        <p:spPr>
          <a:xfrm>
            <a:off x="3124074" y="2555811"/>
            <a:ext cx="900360" cy="43164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spc="-1">
                <a:latin typeface="Arial"/>
              </a:rPr>
              <a:t>知識表現</a:t>
            </a:r>
          </a:p>
        </p:txBody>
      </p:sp>
      <p:sp>
        <p:nvSpPr>
          <p:cNvPr id="12" name="CustomShape 11">
            <a:extLst>
              <a:ext uri="{FF2B5EF4-FFF2-40B4-BE49-F238E27FC236}">
                <a16:creationId xmlns:a16="http://schemas.microsoft.com/office/drawing/2014/main" id="{8BF8149C-B171-4663-B5C1-24EB4931932E}"/>
              </a:ext>
            </a:extLst>
          </p:cNvPr>
          <p:cNvSpPr/>
          <p:nvPr/>
        </p:nvSpPr>
        <p:spPr>
          <a:xfrm>
            <a:off x="4586200" y="223145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spc="-1">
                <a:latin typeface="Arial"/>
              </a:rPr>
              <a:t>SVM</a:t>
            </a:r>
          </a:p>
        </p:txBody>
      </p:sp>
      <p:sp>
        <p:nvSpPr>
          <p:cNvPr id="13" name="CustomShape 12">
            <a:extLst>
              <a:ext uri="{FF2B5EF4-FFF2-40B4-BE49-F238E27FC236}">
                <a16:creationId xmlns:a16="http://schemas.microsoft.com/office/drawing/2014/main" id="{412D1589-03EC-452D-BA65-C06EBCF0FBAE}"/>
              </a:ext>
            </a:extLst>
          </p:cNvPr>
          <p:cNvSpPr/>
          <p:nvPr/>
        </p:nvSpPr>
        <p:spPr>
          <a:xfrm>
            <a:off x="2966560" y="212381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spc="-1">
                <a:latin typeface="Arial"/>
              </a:rPr>
              <a:t>推論</a:t>
            </a:r>
          </a:p>
        </p:txBody>
      </p:sp>
      <p:sp>
        <p:nvSpPr>
          <p:cNvPr id="14" name="CustomShape 13">
            <a:extLst>
              <a:ext uri="{FF2B5EF4-FFF2-40B4-BE49-F238E27FC236}">
                <a16:creationId xmlns:a16="http://schemas.microsoft.com/office/drawing/2014/main" id="{71D0B866-2A56-480C-969E-0D1E9F83BBB4}"/>
              </a:ext>
            </a:extLst>
          </p:cNvPr>
          <p:cNvSpPr/>
          <p:nvPr/>
        </p:nvSpPr>
        <p:spPr>
          <a:xfrm>
            <a:off x="4744074" y="2627451"/>
            <a:ext cx="1800000" cy="504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400" spc="-1">
                <a:latin typeface="Arial"/>
              </a:rPr>
              <a:t>勾配ブースティング</a:t>
            </a:r>
          </a:p>
        </p:txBody>
      </p:sp>
      <p:sp>
        <p:nvSpPr>
          <p:cNvPr id="15" name="CustomShape 14">
            <a:extLst>
              <a:ext uri="{FF2B5EF4-FFF2-40B4-BE49-F238E27FC236}">
                <a16:creationId xmlns:a16="http://schemas.microsoft.com/office/drawing/2014/main" id="{C3D210F9-1037-44AE-803A-3677A9A161A6}"/>
              </a:ext>
            </a:extLst>
          </p:cNvPr>
          <p:cNvSpPr/>
          <p:nvPr/>
        </p:nvSpPr>
        <p:spPr>
          <a:xfrm>
            <a:off x="6915054" y="2668566"/>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spc="-1" dirty="0">
                <a:latin typeface="Arial"/>
              </a:rPr>
              <a:t>CNN</a:t>
            </a:r>
          </a:p>
        </p:txBody>
      </p:sp>
      <p:sp>
        <p:nvSpPr>
          <p:cNvPr id="16" name="CustomShape 15">
            <a:extLst>
              <a:ext uri="{FF2B5EF4-FFF2-40B4-BE49-F238E27FC236}">
                <a16:creationId xmlns:a16="http://schemas.microsoft.com/office/drawing/2014/main" id="{D2FA82A7-CB6F-4087-8AA6-18A351EB6708}"/>
              </a:ext>
            </a:extLst>
          </p:cNvPr>
          <p:cNvSpPr/>
          <p:nvPr/>
        </p:nvSpPr>
        <p:spPr>
          <a:xfrm>
            <a:off x="7700034" y="2679348"/>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spc="-1" dirty="0">
                <a:latin typeface="Arial"/>
              </a:rPr>
              <a:t>RNN</a:t>
            </a:r>
          </a:p>
        </p:txBody>
      </p:sp>
      <p:sp>
        <p:nvSpPr>
          <p:cNvPr id="17" name="CustomShape 16">
            <a:extLst>
              <a:ext uri="{FF2B5EF4-FFF2-40B4-BE49-F238E27FC236}">
                <a16:creationId xmlns:a16="http://schemas.microsoft.com/office/drawing/2014/main" id="{8454D265-2B26-430F-96F6-057EB685188D}"/>
              </a:ext>
            </a:extLst>
          </p:cNvPr>
          <p:cNvSpPr/>
          <p:nvPr/>
        </p:nvSpPr>
        <p:spPr>
          <a:xfrm>
            <a:off x="8489400" y="2700891"/>
            <a:ext cx="12024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spc="-1" dirty="0">
                <a:latin typeface="Arial"/>
              </a:rPr>
              <a:t>Transformer</a:t>
            </a:r>
          </a:p>
        </p:txBody>
      </p:sp>
      <p:sp>
        <p:nvSpPr>
          <p:cNvPr id="18" name="CustomShape 17">
            <a:extLst>
              <a:ext uri="{FF2B5EF4-FFF2-40B4-BE49-F238E27FC236}">
                <a16:creationId xmlns:a16="http://schemas.microsoft.com/office/drawing/2014/main" id="{8D9A2DF0-E898-4669-8643-B609CE757AD6}"/>
              </a:ext>
            </a:extLst>
          </p:cNvPr>
          <p:cNvSpPr/>
          <p:nvPr/>
        </p:nvSpPr>
        <p:spPr>
          <a:xfrm>
            <a:off x="4198163" y="3575883"/>
            <a:ext cx="1260000" cy="377640"/>
          </a:xfrm>
          <a:prstGeom prst="wedgeRectCallout">
            <a:avLst>
              <a:gd name="adj1" fmla="val -15354"/>
              <a:gd name="adj2" fmla="val 103786"/>
            </a:avLst>
          </a:prstGeom>
          <a:solidFill>
            <a:srgbClr val="FFFFCC"/>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pc="-1" dirty="0" err="1">
                <a:latin typeface="メイリオ" panose="020B0604030504040204" pitchFamily="50" charset="-128"/>
                <a:ea typeface="メイリオ" panose="020B0604030504040204" pitchFamily="50" charset="-128"/>
              </a:rPr>
              <a:t>ある種の</a:t>
            </a:r>
            <a:endParaRPr lang="en-US" spc="-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7602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雲 11">
            <a:extLst>
              <a:ext uri="{FF2B5EF4-FFF2-40B4-BE49-F238E27FC236}">
                <a16:creationId xmlns:a16="http://schemas.microsoft.com/office/drawing/2014/main" id="{60DA163A-FFD6-47DC-8858-F3E910DD1A70}"/>
              </a:ext>
            </a:extLst>
          </p:cNvPr>
          <p:cNvSpPr/>
          <p:nvPr/>
        </p:nvSpPr>
        <p:spPr>
          <a:xfrm>
            <a:off x="4245674" y="3897970"/>
            <a:ext cx="3753527" cy="812203"/>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ビッグデータ</a:t>
            </a:r>
            <a:endParaRPr lang="en-US" altLang="ja-JP">
              <a:solidFill>
                <a:schemeClr val="tx1"/>
              </a:solidFill>
            </a:endParaRPr>
          </a:p>
        </p:txBody>
      </p:sp>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849434" y="328462"/>
            <a:ext cx="7886700" cy="917574"/>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機械学習の位置づけ</a:t>
            </a:r>
          </a:p>
        </p:txBody>
      </p:sp>
      <p:pic>
        <p:nvPicPr>
          <p:cNvPr id="4" name="図 3">
            <a:extLst>
              <a:ext uri="{FF2B5EF4-FFF2-40B4-BE49-F238E27FC236}">
                <a16:creationId xmlns:a16="http://schemas.microsoft.com/office/drawing/2014/main" id="{5B251B60-DD0F-4217-B9A7-5E9A18D5BD4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49026" y="5087690"/>
            <a:ext cx="797846" cy="1139780"/>
          </a:xfrm>
          <a:prstGeom prst="rect">
            <a:avLst/>
          </a:prstGeom>
        </p:spPr>
      </p:pic>
      <p:pic>
        <p:nvPicPr>
          <p:cNvPr id="5" name="図 4">
            <a:extLst>
              <a:ext uri="{FF2B5EF4-FFF2-40B4-BE49-F238E27FC236}">
                <a16:creationId xmlns:a16="http://schemas.microsoft.com/office/drawing/2014/main" id="{51FD74F6-783C-4501-BD10-0C70C571F8A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75259" y="5168567"/>
            <a:ext cx="1515693" cy="1354650"/>
          </a:xfrm>
          <a:prstGeom prst="rect">
            <a:avLst/>
          </a:prstGeom>
        </p:spPr>
      </p:pic>
      <p:pic>
        <p:nvPicPr>
          <p:cNvPr id="6" name="図 5">
            <a:extLst>
              <a:ext uri="{FF2B5EF4-FFF2-40B4-BE49-F238E27FC236}">
                <a16:creationId xmlns:a16="http://schemas.microsoft.com/office/drawing/2014/main" id="{4D79AE0D-F72F-401B-A529-BFAFFE349A2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22094" y="5290696"/>
            <a:ext cx="1361441" cy="1267842"/>
          </a:xfrm>
          <a:prstGeom prst="rect">
            <a:avLst/>
          </a:prstGeom>
        </p:spPr>
      </p:pic>
      <p:pic>
        <p:nvPicPr>
          <p:cNvPr id="7" name="図 6">
            <a:extLst>
              <a:ext uri="{FF2B5EF4-FFF2-40B4-BE49-F238E27FC236}">
                <a16:creationId xmlns:a16="http://schemas.microsoft.com/office/drawing/2014/main" id="{37475B97-DFAC-4D35-B4BE-3D5D9E76D37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385560" y="5344364"/>
            <a:ext cx="1361440" cy="1075537"/>
          </a:xfrm>
          <a:prstGeom prst="rect">
            <a:avLst/>
          </a:prstGeom>
        </p:spPr>
      </p:pic>
      <p:sp>
        <p:nvSpPr>
          <p:cNvPr id="8" name="矢印: 上 7">
            <a:extLst>
              <a:ext uri="{FF2B5EF4-FFF2-40B4-BE49-F238E27FC236}">
                <a16:creationId xmlns:a16="http://schemas.microsoft.com/office/drawing/2014/main" id="{FB2B6F2D-4E34-4417-AE9D-045D8C4880C8}"/>
              </a:ext>
            </a:extLst>
          </p:cNvPr>
          <p:cNvSpPr/>
          <p:nvPr/>
        </p:nvSpPr>
        <p:spPr>
          <a:xfrm rot="2567968">
            <a:off x="4497141" y="4441705"/>
            <a:ext cx="640080"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矢印: 上 8">
            <a:extLst>
              <a:ext uri="{FF2B5EF4-FFF2-40B4-BE49-F238E27FC236}">
                <a16:creationId xmlns:a16="http://schemas.microsoft.com/office/drawing/2014/main" id="{ECBAE7A6-2D64-4FA5-A9A5-21C8814A69FE}"/>
              </a:ext>
            </a:extLst>
          </p:cNvPr>
          <p:cNvSpPr/>
          <p:nvPr/>
        </p:nvSpPr>
        <p:spPr>
          <a:xfrm rot="1056508">
            <a:off x="5711239" y="4519694"/>
            <a:ext cx="640080"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矢印: 上 9">
            <a:extLst>
              <a:ext uri="{FF2B5EF4-FFF2-40B4-BE49-F238E27FC236}">
                <a16:creationId xmlns:a16="http://schemas.microsoft.com/office/drawing/2014/main" id="{6C51E621-54B0-4958-9B6B-8956EE83EAEB}"/>
              </a:ext>
            </a:extLst>
          </p:cNvPr>
          <p:cNvSpPr/>
          <p:nvPr/>
        </p:nvSpPr>
        <p:spPr>
          <a:xfrm rot="19954947">
            <a:off x="6576538" y="4504303"/>
            <a:ext cx="640080"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矢印: 上 10">
            <a:extLst>
              <a:ext uri="{FF2B5EF4-FFF2-40B4-BE49-F238E27FC236}">
                <a16:creationId xmlns:a16="http://schemas.microsoft.com/office/drawing/2014/main" id="{C7DCA369-FBDF-4B9A-BF75-7434B86EC4EF}"/>
              </a:ext>
            </a:extLst>
          </p:cNvPr>
          <p:cNvSpPr/>
          <p:nvPr/>
        </p:nvSpPr>
        <p:spPr>
          <a:xfrm rot="18621129">
            <a:off x="7399868" y="4436935"/>
            <a:ext cx="640080"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矢印: 上 12">
            <a:extLst>
              <a:ext uri="{FF2B5EF4-FFF2-40B4-BE49-F238E27FC236}">
                <a16:creationId xmlns:a16="http://schemas.microsoft.com/office/drawing/2014/main" id="{DF974434-6098-47A1-BE6A-1ED55198309D}"/>
              </a:ext>
            </a:extLst>
          </p:cNvPr>
          <p:cNvSpPr/>
          <p:nvPr/>
        </p:nvSpPr>
        <p:spPr>
          <a:xfrm>
            <a:off x="5756801" y="2717800"/>
            <a:ext cx="612530" cy="11801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正方形/長方形 13">
            <a:extLst>
              <a:ext uri="{FF2B5EF4-FFF2-40B4-BE49-F238E27FC236}">
                <a16:creationId xmlns:a16="http://schemas.microsoft.com/office/drawing/2014/main" id="{A9CB4347-83A3-4610-9F55-8197184C63B3}"/>
              </a:ext>
            </a:extLst>
          </p:cNvPr>
          <p:cNvSpPr/>
          <p:nvPr/>
        </p:nvSpPr>
        <p:spPr>
          <a:xfrm>
            <a:off x="5191289" y="3178697"/>
            <a:ext cx="1759057" cy="51919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solidFill>
                  <a:schemeClr val="tx1"/>
                </a:solidFill>
              </a:rPr>
              <a:t>機械学習</a:t>
            </a:r>
          </a:p>
        </p:txBody>
      </p:sp>
      <p:sp>
        <p:nvSpPr>
          <p:cNvPr id="15" name="四角形: 角を丸くする 14">
            <a:extLst>
              <a:ext uri="{FF2B5EF4-FFF2-40B4-BE49-F238E27FC236}">
                <a16:creationId xmlns:a16="http://schemas.microsoft.com/office/drawing/2014/main" id="{63F7B8EB-A084-4C9F-878D-CCEC3C92EE7F}"/>
              </a:ext>
            </a:extLst>
          </p:cNvPr>
          <p:cNvSpPr/>
          <p:nvPr/>
        </p:nvSpPr>
        <p:spPr>
          <a:xfrm>
            <a:off x="5191289" y="2243057"/>
            <a:ext cx="1759057" cy="519192"/>
          </a:xfrm>
          <a:prstGeom prst="roundRect">
            <a:avLst>
              <a:gd name="adj" fmla="val 360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tx1"/>
                </a:solidFill>
              </a:rPr>
              <a:t>モデル</a:t>
            </a:r>
          </a:p>
        </p:txBody>
      </p:sp>
      <p:sp>
        <p:nvSpPr>
          <p:cNvPr id="16" name="矢印: 上 15">
            <a:extLst>
              <a:ext uri="{FF2B5EF4-FFF2-40B4-BE49-F238E27FC236}">
                <a16:creationId xmlns:a16="http://schemas.microsoft.com/office/drawing/2014/main" id="{EE626574-6EA1-4E77-B7EB-49FC0629EA25}"/>
              </a:ext>
            </a:extLst>
          </p:cNvPr>
          <p:cNvSpPr/>
          <p:nvPr/>
        </p:nvSpPr>
        <p:spPr>
          <a:xfrm rot="18444189">
            <a:off x="4680864" y="1610054"/>
            <a:ext cx="420133"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矢印: 上 16">
            <a:extLst>
              <a:ext uri="{FF2B5EF4-FFF2-40B4-BE49-F238E27FC236}">
                <a16:creationId xmlns:a16="http://schemas.microsoft.com/office/drawing/2014/main" id="{0F2C9018-BA94-4EE0-A3BC-D2A7938F5F8F}"/>
              </a:ext>
            </a:extLst>
          </p:cNvPr>
          <p:cNvSpPr/>
          <p:nvPr/>
        </p:nvSpPr>
        <p:spPr>
          <a:xfrm rot="3164942">
            <a:off x="7026789" y="1632418"/>
            <a:ext cx="420133"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矢印: 上 17">
            <a:extLst>
              <a:ext uri="{FF2B5EF4-FFF2-40B4-BE49-F238E27FC236}">
                <a16:creationId xmlns:a16="http://schemas.microsoft.com/office/drawing/2014/main" id="{68DDF321-0F81-4CF4-98B6-E922525F563E}"/>
              </a:ext>
            </a:extLst>
          </p:cNvPr>
          <p:cNvSpPr/>
          <p:nvPr/>
        </p:nvSpPr>
        <p:spPr>
          <a:xfrm>
            <a:off x="5912370" y="1585275"/>
            <a:ext cx="420133" cy="5850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テキスト ボックス 18">
            <a:extLst>
              <a:ext uri="{FF2B5EF4-FFF2-40B4-BE49-F238E27FC236}">
                <a16:creationId xmlns:a16="http://schemas.microsoft.com/office/drawing/2014/main" id="{C10ACEC2-A758-4B88-BA9B-BBA096A67C74}"/>
              </a:ext>
            </a:extLst>
          </p:cNvPr>
          <p:cNvSpPr txBox="1"/>
          <p:nvPr/>
        </p:nvSpPr>
        <p:spPr>
          <a:xfrm>
            <a:off x="3990339" y="1359653"/>
            <a:ext cx="646331" cy="369332"/>
          </a:xfrm>
          <a:prstGeom prst="rect">
            <a:avLst/>
          </a:prstGeom>
          <a:noFill/>
        </p:spPr>
        <p:txBody>
          <a:bodyPr wrap="none" rtlCol="0">
            <a:spAutoFit/>
          </a:bodyPr>
          <a:lstStyle/>
          <a:p>
            <a:r>
              <a:rPr lang="ja-JP" altLang="en-US"/>
              <a:t>予測</a:t>
            </a:r>
          </a:p>
        </p:txBody>
      </p:sp>
      <p:sp>
        <p:nvSpPr>
          <p:cNvPr id="20" name="テキスト ボックス 19">
            <a:extLst>
              <a:ext uri="{FF2B5EF4-FFF2-40B4-BE49-F238E27FC236}">
                <a16:creationId xmlns:a16="http://schemas.microsoft.com/office/drawing/2014/main" id="{53FF7F04-05DB-47F6-968A-B565526C49BF}"/>
              </a:ext>
            </a:extLst>
          </p:cNvPr>
          <p:cNvSpPr txBox="1"/>
          <p:nvPr/>
        </p:nvSpPr>
        <p:spPr>
          <a:xfrm>
            <a:off x="5722784" y="1162350"/>
            <a:ext cx="646331" cy="369332"/>
          </a:xfrm>
          <a:prstGeom prst="rect">
            <a:avLst/>
          </a:prstGeom>
          <a:noFill/>
        </p:spPr>
        <p:txBody>
          <a:bodyPr wrap="none" rtlCol="0">
            <a:spAutoFit/>
          </a:bodyPr>
          <a:lstStyle/>
          <a:p>
            <a:r>
              <a:rPr lang="ja-JP" altLang="en-US"/>
              <a:t>判断</a:t>
            </a:r>
          </a:p>
        </p:txBody>
      </p:sp>
      <p:sp>
        <p:nvSpPr>
          <p:cNvPr id="21" name="テキスト ボックス 20">
            <a:extLst>
              <a:ext uri="{FF2B5EF4-FFF2-40B4-BE49-F238E27FC236}">
                <a16:creationId xmlns:a16="http://schemas.microsoft.com/office/drawing/2014/main" id="{BE12B3B8-A4CA-4BB4-B27D-C32B0944DD3B}"/>
              </a:ext>
            </a:extLst>
          </p:cNvPr>
          <p:cNvSpPr txBox="1"/>
          <p:nvPr/>
        </p:nvSpPr>
        <p:spPr>
          <a:xfrm>
            <a:off x="7494877" y="1442517"/>
            <a:ext cx="646331" cy="369332"/>
          </a:xfrm>
          <a:prstGeom prst="rect">
            <a:avLst/>
          </a:prstGeom>
          <a:noFill/>
        </p:spPr>
        <p:txBody>
          <a:bodyPr wrap="none" rtlCol="0">
            <a:spAutoFit/>
          </a:bodyPr>
          <a:lstStyle/>
          <a:p>
            <a:r>
              <a:rPr lang="ja-JP" altLang="en-US"/>
              <a:t>分析</a:t>
            </a:r>
          </a:p>
        </p:txBody>
      </p:sp>
    </p:spTree>
    <p:extLst>
      <p:ext uri="{BB962C8B-B14F-4D97-AF65-F5344CB8AC3E}">
        <p14:creationId xmlns:p14="http://schemas.microsoft.com/office/powerpoint/2010/main" val="204898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720633" y="356179"/>
            <a:ext cx="7886700" cy="917574"/>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機械学習の分類</a:t>
            </a:r>
          </a:p>
        </p:txBody>
      </p:sp>
      <p:sp>
        <p:nvSpPr>
          <p:cNvPr id="22" name="四角形: 角を丸くする 21">
            <a:extLst>
              <a:ext uri="{FF2B5EF4-FFF2-40B4-BE49-F238E27FC236}">
                <a16:creationId xmlns:a16="http://schemas.microsoft.com/office/drawing/2014/main" id="{A493AF16-3159-44AE-9F12-46F2B884AA66}"/>
              </a:ext>
            </a:extLst>
          </p:cNvPr>
          <p:cNvSpPr/>
          <p:nvPr/>
        </p:nvSpPr>
        <p:spPr>
          <a:xfrm>
            <a:off x="5437092" y="2066441"/>
            <a:ext cx="1736456" cy="723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機械学習</a:t>
            </a:r>
          </a:p>
        </p:txBody>
      </p:sp>
      <p:sp>
        <p:nvSpPr>
          <p:cNvPr id="23" name="四角形: 角を丸くする 22">
            <a:extLst>
              <a:ext uri="{FF2B5EF4-FFF2-40B4-BE49-F238E27FC236}">
                <a16:creationId xmlns:a16="http://schemas.microsoft.com/office/drawing/2014/main" id="{DCD475AA-5BDB-4625-B281-C8C940B36580}"/>
              </a:ext>
            </a:extLst>
          </p:cNvPr>
          <p:cNvSpPr/>
          <p:nvPr/>
        </p:nvSpPr>
        <p:spPr>
          <a:xfrm>
            <a:off x="3256998" y="3822915"/>
            <a:ext cx="1736456" cy="723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教師あり学習</a:t>
            </a:r>
          </a:p>
        </p:txBody>
      </p:sp>
      <p:sp>
        <p:nvSpPr>
          <p:cNvPr id="24" name="四角形: 角を丸くする 23">
            <a:extLst>
              <a:ext uri="{FF2B5EF4-FFF2-40B4-BE49-F238E27FC236}">
                <a16:creationId xmlns:a16="http://schemas.microsoft.com/office/drawing/2014/main" id="{B908ED4D-DB39-4797-911F-7FDB227A865F}"/>
              </a:ext>
            </a:extLst>
          </p:cNvPr>
          <p:cNvSpPr/>
          <p:nvPr/>
        </p:nvSpPr>
        <p:spPr>
          <a:xfrm>
            <a:off x="5447425" y="3822915"/>
            <a:ext cx="1736456" cy="723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中間的学習</a:t>
            </a:r>
          </a:p>
        </p:txBody>
      </p:sp>
      <p:sp>
        <p:nvSpPr>
          <p:cNvPr id="25" name="四角形: 角を丸くする 24">
            <a:extLst>
              <a:ext uri="{FF2B5EF4-FFF2-40B4-BE49-F238E27FC236}">
                <a16:creationId xmlns:a16="http://schemas.microsoft.com/office/drawing/2014/main" id="{F8C541F9-9A04-4975-B20E-D4043FEA1DA4}"/>
              </a:ext>
            </a:extLst>
          </p:cNvPr>
          <p:cNvSpPr/>
          <p:nvPr/>
        </p:nvSpPr>
        <p:spPr>
          <a:xfrm>
            <a:off x="7555194" y="3822915"/>
            <a:ext cx="1736456" cy="723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教師なし学習</a:t>
            </a:r>
          </a:p>
        </p:txBody>
      </p:sp>
      <p:cxnSp>
        <p:nvCxnSpPr>
          <p:cNvPr id="26" name="直線矢印コネクタ 25">
            <a:extLst>
              <a:ext uri="{FF2B5EF4-FFF2-40B4-BE49-F238E27FC236}">
                <a16:creationId xmlns:a16="http://schemas.microsoft.com/office/drawing/2014/main" id="{E473927B-0D6D-4CA4-A97F-602A264B4DEB}"/>
              </a:ext>
            </a:extLst>
          </p:cNvPr>
          <p:cNvCxnSpPr>
            <a:cxnSpLocks/>
            <a:endCxn id="23" idx="0"/>
          </p:cNvCxnSpPr>
          <p:nvPr/>
        </p:nvCxnSpPr>
        <p:spPr>
          <a:xfrm>
            <a:off x="4125226" y="3254645"/>
            <a:ext cx="0" cy="568271"/>
          </a:xfrm>
          <a:prstGeom prst="straightConnector1">
            <a:avLst/>
          </a:prstGeom>
          <a:ln w="127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F881814-B18C-445F-A30B-1BA383647723}"/>
              </a:ext>
            </a:extLst>
          </p:cNvPr>
          <p:cNvCxnSpPr>
            <a:cxnSpLocks/>
            <a:stCxn id="22" idx="2"/>
            <a:endCxn id="24" idx="0"/>
          </p:cNvCxnSpPr>
          <p:nvPr/>
        </p:nvCxnSpPr>
        <p:spPr>
          <a:xfrm>
            <a:off x="6305321" y="2789695"/>
            <a:ext cx="10333" cy="1033220"/>
          </a:xfrm>
          <a:prstGeom prst="straightConnector1">
            <a:avLst/>
          </a:prstGeom>
          <a:ln w="127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0566415-3DCC-4499-BEA5-51B1014398AA}"/>
              </a:ext>
            </a:extLst>
          </p:cNvPr>
          <p:cNvCxnSpPr>
            <a:cxnSpLocks/>
            <a:endCxn id="25" idx="0"/>
          </p:cNvCxnSpPr>
          <p:nvPr/>
        </p:nvCxnSpPr>
        <p:spPr>
          <a:xfrm>
            <a:off x="8423422" y="3254645"/>
            <a:ext cx="0" cy="568271"/>
          </a:xfrm>
          <a:prstGeom prst="straightConnector1">
            <a:avLst/>
          </a:prstGeom>
          <a:ln w="127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5C106E-D127-48DF-9BCC-45449AE16D59}"/>
              </a:ext>
            </a:extLst>
          </p:cNvPr>
          <p:cNvCxnSpPr/>
          <p:nvPr/>
        </p:nvCxnSpPr>
        <p:spPr>
          <a:xfrm>
            <a:off x="4125226" y="3273119"/>
            <a:ext cx="4298196" cy="0"/>
          </a:xfrm>
          <a:prstGeom prst="line">
            <a:avLst/>
          </a:prstGeom>
          <a:ln w="12700">
            <a:solidFill>
              <a:schemeClr val="tx1"/>
            </a:solidFill>
            <a:headEnd w="lg" len="lg"/>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30" name="表 29">
            <a:extLst>
              <a:ext uri="{FF2B5EF4-FFF2-40B4-BE49-F238E27FC236}">
                <a16:creationId xmlns:a16="http://schemas.microsoft.com/office/drawing/2014/main" id="{CADD62DA-5C71-42DC-90CE-9E99E5C3DAF8}"/>
              </a:ext>
            </a:extLst>
          </p:cNvPr>
          <p:cNvGraphicFramePr>
            <a:graphicFrameLocks noGrp="1"/>
          </p:cNvGraphicFramePr>
          <p:nvPr>
            <p:extLst>
              <p:ext uri="{D42A27DB-BD31-4B8C-83A1-F6EECF244321}">
                <p14:modId xmlns:p14="http://schemas.microsoft.com/office/powerpoint/2010/main" val="2343954909"/>
              </p:ext>
            </p:extLst>
          </p:nvPr>
        </p:nvGraphicFramePr>
        <p:xfrm>
          <a:off x="2498486" y="5191405"/>
          <a:ext cx="2418954" cy="1152468"/>
        </p:xfrm>
        <a:graphic>
          <a:graphicData uri="http://schemas.openxmlformats.org/drawingml/2006/table">
            <a:tbl>
              <a:tblPr firstRow="1" bandRow="1">
                <a:tableStyleId>{5940675A-B579-460E-94D1-54222C63F5DA}</a:tableStyleId>
              </a:tblPr>
              <a:tblGrid>
                <a:gridCol w="599652">
                  <a:extLst>
                    <a:ext uri="{9D8B030D-6E8A-4147-A177-3AD203B41FA5}">
                      <a16:colId xmlns:a16="http://schemas.microsoft.com/office/drawing/2014/main" val="2957907758"/>
                    </a:ext>
                  </a:extLst>
                </a:gridCol>
                <a:gridCol w="605781">
                  <a:extLst>
                    <a:ext uri="{9D8B030D-6E8A-4147-A177-3AD203B41FA5}">
                      <a16:colId xmlns:a16="http://schemas.microsoft.com/office/drawing/2014/main" val="3271845903"/>
                    </a:ext>
                  </a:extLst>
                </a:gridCol>
                <a:gridCol w="542961">
                  <a:extLst>
                    <a:ext uri="{9D8B030D-6E8A-4147-A177-3AD203B41FA5}">
                      <a16:colId xmlns:a16="http://schemas.microsoft.com/office/drawing/2014/main" val="3216658579"/>
                    </a:ext>
                  </a:extLst>
                </a:gridCol>
                <a:gridCol w="670560">
                  <a:extLst>
                    <a:ext uri="{9D8B030D-6E8A-4147-A177-3AD203B41FA5}">
                      <a16:colId xmlns:a16="http://schemas.microsoft.com/office/drawing/2014/main" val="2503635534"/>
                    </a:ext>
                  </a:extLst>
                </a:gridCol>
              </a:tblGrid>
              <a:tr h="288117">
                <a:tc>
                  <a:txBody>
                    <a:bodyPr/>
                    <a:lstStyle/>
                    <a:p>
                      <a:pPr algn="ctr"/>
                      <a:r>
                        <a:rPr kumimoji="1" lang="ja-JP" altLang="en-US" sz="1200"/>
                        <a:t>年齢</a:t>
                      </a:r>
                    </a:p>
                  </a:txBody>
                  <a:tcPr>
                    <a:solidFill>
                      <a:schemeClr val="bg1">
                        <a:lumMod val="85000"/>
                      </a:schemeClr>
                    </a:solidFill>
                  </a:tcPr>
                </a:tc>
                <a:tc>
                  <a:txBody>
                    <a:bodyPr/>
                    <a:lstStyle/>
                    <a:p>
                      <a:pPr algn="ctr"/>
                      <a:r>
                        <a:rPr kumimoji="1" lang="ja-JP" altLang="en-US" sz="1200"/>
                        <a:t>性別</a:t>
                      </a:r>
                    </a:p>
                  </a:txBody>
                  <a:tcPr>
                    <a:solidFill>
                      <a:schemeClr val="bg1">
                        <a:lumMod val="85000"/>
                      </a:schemeClr>
                    </a:solidFill>
                  </a:tcPr>
                </a:tc>
                <a:tc>
                  <a:txBody>
                    <a:bodyPr/>
                    <a:lstStyle/>
                    <a:p>
                      <a:pPr algn="ctr"/>
                      <a:r>
                        <a:rPr kumimoji="1" lang="ja-JP" altLang="en-US" sz="1200"/>
                        <a:t>時刻</a:t>
                      </a:r>
                    </a:p>
                  </a:txBody>
                  <a:tcPr>
                    <a:solidFill>
                      <a:schemeClr val="bg1">
                        <a:lumMod val="85000"/>
                      </a:schemeClr>
                    </a:solidFill>
                  </a:tcPr>
                </a:tc>
                <a:tc>
                  <a:txBody>
                    <a:bodyPr/>
                    <a:lstStyle/>
                    <a:p>
                      <a:pPr algn="ctr"/>
                      <a:r>
                        <a:rPr kumimoji="1" lang="ja-JP" altLang="en-US" sz="1200" b="1"/>
                        <a:t>購入</a:t>
                      </a:r>
                    </a:p>
                  </a:txBody>
                  <a:tcPr>
                    <a:solidFill>
                      <a:schemeClr val="bg1">
                        <a:lumMod val="85000"/>
                      </a:schemeClr>
                    </a:solidFill>
                  </a:tcPr>
                </a:tc>
                <a:extLst>
                  <a:ext uri="{0D108BD9-81ED-4DB2-BD59-A6C34878D82A}">
                    <a16:rowId xmlns:a16="http://schemas.microsoft.com/office/drawing/2014/main" val="3407724224"/>
                  </a:ext>
                </a:extLst>
              </a:tr>
              <a:tr h="288117">
                <a:tc>
                  <a:txBody>
                    <a:bodyPr/>
                    <a:lstStyle/>
                    <a:p>
                      <a:pPr algn="ctr"/>
                      <a:r>
                        <a:rPr kumimoji="1" lang="en-US" altLang="ja-JP" sz="1200"/>
                        <a:t>35</a:t>
                      </a:r>
                      <a:endParaRPr kumimoji="1" lang="ja-JP" altLang="en-US" sz="1200"/>
                    </a:p>
                  </a:txBody>
                  <a:tcPr/>
                </a:tc>
                <a:tc>
                  <a:txBody>
                    <a:bodyPr/>
                    <a:lstStyle/>
                    <a:p>
                      <a:pPr algn="ctr"/>
                      <a:r>
                        <a:rPr kumimoji="1" lang="ja-JP" altLang="en-US" sz="1200"/>
                        <a:t>男</a:t>
                      </a:r>
                    </a:p>
                  </a:txBody>
                  <a:tcPr/>
                </a:tc>
                <a:tc>
                  <a:txBody>
                    <a:bodyPr/>
                    <a:lstStyle/>
                    <a:p>
                      <a:pPr algn="ctr"/>
                      <a:r>
                        <a:rPr kumimoji="1" lang="en-US" altLang="ja-JP" sz="1200"/>
                        <a:t>16</a:t>
                      </a:r>
                      <a:endParaRPr kumimoji="1" lang="ja-JP" altLang="en-US" sz="1200"/>
                    </a:p>
                  </a:txBody>
                  <a:tcPr/>
                </a:tc>
                <a:tc>
                  <a:txBody>
                    <a:bodyPr/>
                    <a:lstStyle/>
                    <a:p>
                      <a:pPr algn="ctr"/>
                      <a:r>
                        <a:rPr kumimoji="1" lang="en-US" altLang="ja-JP" sz="1200" b="1"/>
                        <a:t>Yes</a:t>
                      </a:r>
                      <a:endParaRPr kumimoji="1" lang="ja-JP" altLang="en-US" sz="1200" b="1"/>
                    </a:p>
                  </a:txBody>
                  <a:tcPr/>
                </a:tc>
                <a:extLst>
                  <a:ext uri="{0D108BD9-81ED-4DB2-BD59-A6C34878D82A}">
                    <a16:rowId xmlns:a16="http://schemas.microsoft.com/office/drawing/2014/main" val="2851190943"/>
                  </a:ext>
                </a:extLst>
              </a:tr>
              <a:tr h="288117">
                <a:tc>
                  <a:txBody>
                    <a:bodyPr/>
                    <a:lstStyle/>
                    <a:p>
                      <a:pPr algn="ctr"/>
                      <a:r>
                        <a:rPr kumimoji="1" lang="en-US" altLang="ja-JP" sz="1200"/>
                        <a:t>24</a:t>
                      </a:r>
                      <a:endParaRPr kumimoji="1" lang="ja-JP" altLang="en-US" sz="1200"/>
                    </a:p>
                  </a:txBody>
                  <a:tcPr/>
                </a:tc>
                <a:tc>
                  <a:txBody>
                    <a:bodyPr/>
                    <a:lstStyle/>
                    <a:p>
                      <a:pPr algn="ctr"/>
                      <a:r>
                        <a:rPr kumimoji="1" lang="ja-JP" altLang="en-US" sz="1200"/>
                        <a:t>男</a:t>
                      </a:r>
                    </a:p>
                  </a:txBody>
                  <a:tcPr/>
                </a:tc>
                <a:tc>
                  <a:txBody>
                    <a:bodyPr/>
                    <a:lstStyle/>
                    <a:p>
                      <a:pPr algn="ctr"/>
                      <a:r>
                        <a:rPr kumimoji="1" lang="en-US" altLang="ja-JP" sz="1200"/>
                        <a:t>9</a:t>
                      </a:r>
                      <a:endParaRPr kumimoji="1" lang="ja-JP" altLang="en-US" sz="1200"/>
                    </a:p>
                  </a:txBody>
                  <a:tcPr/>
                </a:tc>
                <a:tc>
                  <a:txBody>
                    <a:bodyPr/>
                    <a:lstStyle/>
                    <a:p>
                      <a:pPr algn="ctr"/>
                      <a:r>
                        <a:rPr kumimoji="1" lang="en-US" altLang="ja-JP" sz="1200" b="1"/>
                        <a:t>Yes</a:t>
                      </a:r>
                      <a:endParaRPr kumimoji="1" lang="ja-JP" altLang="en-US" sz="1200" b="1"/>
                    </a:p>
                  </a:txBody>
                  <a:tcPr/>
                </a:tc>
                <a:extLst>
                  <a:ext uri="{0D108BD9-81ED-4DB2-BD59-A6C34878D82A}">
                    <a16:rowId xmlns:a16="http://schemas.microsoft.com/office/drawing/2014/main" val="191369734"/>
                  </a:ext>
                </a:extLst>
              </a:tr>
              <a:tr h="288117">
                <a:tc>
                  <a:txBody>
                    <a:bodyPr/>
                    <a:lstStyle/>
                    <a:p>
                      <a:pPr algn="ctr"/>
                      <a:r>
                        <a:rPr kumimoji="1" lang="en-US" altLang="ja-JP" sz="1200"/>
                        <a:t>22</a:t>
                      </a:r>
                      <a:endParaRPr kumimoji="1" lang="ja-JP" altLang="en-US" sz="1200"/>
                    </a:p>
                  </a:txBody>
                  <a:tcPr/>
                </a:tc>
                <a:tc>
                  <a:txBody>
                    <a:bodyPr/>
                    <a:lstStyle/>
                    <a:p>
                      <a:pPr algn="ctr"/>
                      <a:r>
                        <a:rPr kumimoji="1" lang="ja-JP" altLang="en-US" sz="1200"/>
                        <a:t>女</a:t>
                      </a:r>
                    </a:p>
                  </a:txBody>
                  <a:tcPr/>
                </a:tc>
                <a:tc>
                  <a:txBody>
                    <a:bodyPr/>
                    <a:lstStyle/>
                    <a:p>
                      <a:pPr algn="ctr"/>
                      <a:r>
                        <a:rPr kumimoji="1" lang="en-US" altLang="ja-JP" sz="1200"/>
                        <a:t>21</a:t>
                      </a:r>
                      <a:endParaRPr kumimoji="1" lang="ja-JP" altLang="en-US" sz="1200"/>
                    </a:p>
                  </a:txBody>
                  <a:tcPr/>
                </a:tc>
                <a:tc>
                  <a:txBody>
                    <a:bodyPr/>
                    <a:lstStyle/>
                    <a:p>
                      <a:pPr algn="ctr"/>
                      <a:r>
                        <a:rPr kumimoji="1" lang="en-US" altLang="ja-JP" sz="1200" b="1"/>
                        <a:t>No</a:t>
                      </a:r>
                      <a:endParaRPr kumimoji="1" lang="ja-JP" altLang="en-US" sz="1200" b="1"/>
                    </a:p>
                  </a:txBody>
                  <a:tcPr/>
                </a:tc>
                <a:extLst>
                  <a:ext uri="{0D108BD9-81ED-4DB2-BD59-A6C34878D82A}">
                    <a16:rowId xmlns:a16="http://schemas.microsoft.com/office/drawing/2014/main" val="2187094628"/>
                  </a:ext>
                </a:extLst>
              </a:tr>
            </a:tbl>
          </a:graphicData>
        </a:graphic>
      </p:graphicFrame>
      <p:sp>
        <p:nvSpPr>
          <p:cNvPr id="31" name="テキスト ボックス 30">
            <a:extLst>
              <a:ext uri="{FF2B5EF4-FFF2-40B4-BE49-F238E27FC236}">
                <a16:creationId xmlns:a16="http://schemas.microsoft.com/office/drawing/2014/main" id="{21730C5C-29B0-4774-AFC9-B226EAF115E0}"/>
              </a:ext>
            </a:extLst>
          </p:cNvPr>
          <p:cNvSpPr txBox="1"/>
          <p:nvPr/>
        </p:nvSpPr>
        <p:spPr>
          <a:xfrm>
            <a:off x="2609559" y="4682587"/>
            <a:ext cx="1800493" cy="369332"/>
          </a:xfrm>
          <a:prstGeom prst="rect">
            <a:avLst/>
          </a:prstGeom>
          <a:noFill/>
        </p:spPr>
        <p:txBody>
          <a:bodyPr wrap="none" rtlCol="0">
            <a:spAutoFit/>
          </a:bodyPr>
          <a:lstStyle/>
          <a:p>
            <a:r>
              <a:rPr lang="ja-JP" altLang="en-US"/>
              <a:t>正解付きデータ</a:t>
            </a:r>
          </a:p>
        </p:txBody>
      </p:sp>
      <p:graphicFrame>
        <p:nvGraphicFramePr>
          <p:cNvPr id="32" name="表 31">
            <a:extLst>
              <a:ext uri="{FF2B5EF4-FFF2-40B4-BE49-F238E27FC236}">
                <a16:creationId xmlns:a16="http://schemas.microsoft.com/office/drawing/2014/main" id="{34E10816-D623-4098-BEC1-9ED95F34D572}"/>
              </a:ext>
            </a:extLst>
          </p:cNvPr>
          <p:cNvGraphicFramePr>
            <a:graphicFrameLocks noGrp="1"/>
          </p:cNvGraphicFramePr>
          <p:nvPr>
            <p:extLst>
              <p:ext uri="{D42A27DB-BD31-4B8C-83A1-F6EECF244321}">
                <p14:modId xmlns:p14="http://schemas.microsoft.com/office/powerpoint/2010/main" val="532060426"/>
              </p:ext>
            </p:extLst>
          </p:nvPr>
        </p:nvGraphicFramePr>
        <p:xfrm>
          <a:off x="8096090" y="5253427"/>
          <a:ext cx="1722249" cy="1152468"/>
        </p:xfrm>
        <a:graphic>
          <a:graphicData uri="http://schemas.openxmlformats.org/drawingml/2006/table">
            <a:tbl>
              <a:tblPr firstRow="1" bandRow="1">
                <a:tableStyleId>{5940675A-B579-460E-94D1-54222C63F5DA}</a:tableStyleId>
              </a:tblPr>
              <a:tblGrid>
                <a:gridCol w="574083">
                  <a:extLst>
                    <a:ext uri="{9D8B030D-6E8A-4147-A177-3AD203B41FA5}">
                      <a16:colId xmlns:a16="http://schemas.microsoft.com/office/drawing/2014/main" val="2957907758"/>
                    </a:ext>
                  </a:extLst>
                </a:gridCol>
                <a:gridCol w="574083">
                  <a:extLst>
                    <a:ext uri="{9D8B030D-6E8A-4147-A177-3AD203B41FA5}">
                      <a16:colId xmlns:a16="http://schemas.microsoft.com/office/drawing/2014/main" val="3271845903"/>
                    </a:ext>
                  </a:extLst>
                </a:gridCol>
                <a:gridCol w="574083">
                  <a:extLst>
                    <a:ext uri="{9D8B030D-6E8A-4147-A177-3AD203B41FA5}">
                      <a16:colId xmlns:a16="http://schemas.microsoft.com/office/drawing/2014/main" val="3216658579"/>
                    </a:ext>
                  </a:extLst>
                </a:gridCol>
              </a:tblGrid>
              <a:tr h="288117">
                <a:tc>
                  <a:txBody>
                    <a:bodyPr/>
                    <a:lstStyle/>
                    <a:p>
                      <a:pPr algn="ctr"/>
                      <a:r>
                        <a:rPr kumimoji="1" lang="ja-JP" altLang="en-US" sz="1200"/>
                        <a:t>長さ</a:t>
                      </a:r>
                    </a:p>
                  </a:txBody>
                  <a:tcPr>
                    <a:solidFill>
                      <a:schemeClr val="bg1">
                        <a:lumMod val="85000"/>
                      </a:schemeClr>
                    </a:solidFill>
                  </a:tcPr>
                </a:tc>
                <a:tc>
                  <a:txBody>
                    <a:bodyPr/>
                    <a:lstStyle/>
                    <a:p>
                      <a:pPr algn="ctr"/>
                      <a:r>
                        <a:rPr kumimoji="1" lang="ja-JP" altLang="en-US" sz="1200"/>
                        <a:t>幅</a:t>
                      </a:r>
                    </a:p>
                  </a:txBody>
                  <a:tcPr>
                    <a:solidFill>
                      <a:schemeClr val="bg1">
                        <a:lumMod val="85000"/>
                      </a:schemeClr>
                    </a:solidFill>
                  </a:tcPr>
                </a:tc>
                <a:tc>
                  <a:txBody>
                    <a:bodyPr/>
                    <a:lstStyle/>
                    <a:p>
                      <a:pPr algn="ctr"/>
                      <a:r>
                        <a:rPr kumimoji="1" lang="ja-JP" altLang="en-US" sz="1200"/>
                        <a:t>重さ</a:t>
                      </a:r>
                    </a:p>
                  </a:txBody>
                  <a:tcPr>
                    <a:solidFill>
                      <a:schemeClr val="bg1">
                        <a:lumMod val="85000"/>
                      </a:schemeClr>
                    </a:solidFill>
                  </a:tcPr>
                </a:tc>
                <a:extLst>
                  <a:ext uri="{0D108BD9-81ED-4DB2-BD59-A6C34878D82A}">
                    <a16:rowId xmlns:a16="http://schemas.microsoft.com/office/drawing/2014/main" val="3407724224"/>
                  </a:ext>
                </a:extLst>
              </a:tr>
              <a:tr h="288117">
                <a:tc>
                  <a:txBody>
                    <a:bodyPr/>
                    <a:lstStyle/>
                    <a:p>
                      <a:pPr algn="ctr"/>
                      <a:r>
                        <a:rPr kumimoji="1" lang="en-US" altLang="ja-JP" sz="1200"/>
                        <a:t>15</a:t>
                      </a:r>
                      <a:endParaRPr kumimoji="1" lang="ja-JP" altLang="en-US" sz="1200"/>
                    </a:p>
                  </a:txBody>
                  <a:tcPr/>
                </a:tc>
                <a:tc>
                  <a:txBody>
                    <a:bodyPr/>
                    <a:lstStyle/>
                    <a:p>
                      <a:pPr algn="ctr"/>
                      <a:r>
                        <a:rPr kumimoji="1" lang="en-US" altLang="ja-JP" sz="1200"/>
                        <a:t>6</a:t>
                      </a:r>
                      <a:endParaRPr kumimoji="1" lang="ja-JP" altLang="en-US" sz="1200"/>
                    </a:p>
                  </a:txBody>
                  <a:tcPr/>
                </a:tc>
                <a:tc>
                  <a:txBody>
                    <a:bodyPr/>
                    <a:lstStyle/>
                    <a:p>
                      <a:pPr algn="ctr"/>
                      <a:r>
                        <a:rPr kumimoji="1" lang="en-US" altLang="ja-JP" sz="1200"/>
                        <a:t>16</a:t>
                      </a:r>
                      <a:endParaRPr kumimoji="1" lang="ja-JP" altLang="en-US" sz="1200"/>
                    </a:p>
                  </a:txBody>
                  <a:tcPr/>
                </a:tc>
                <a:extLst>
                  <a:ext uri="{0D108BD9-81ED-4DB2-BD59-A6C34878D82A}">
                    <a16:rowId xmlns:a16="http://schemas.microsoft.com/office/drawing/2014/main" val="2851190943"/>
                  </a:ext>
                </a:extLst>
              </a:tr>
              <a:tr h="288117">
                <a:tc>
                  <a:txBody>
                    <a:bodyPr/>
                    <a:lstStyle/>
                    <a:p>
                      <a:pPr algn="ctr"/>
                      <a:r>
                        <a:rPr kumimoji="1" lang="en-US" altLang="ja-JP" sz="1200"/>
                        <a:t>24</a:t>
                      </a:r>
                      <a:endParaRPr kumimoji="1" lang="ja-JP" altLang="en-US" sz="1200"/>
                    </a:p>
                  </a:txBody>
                  <a:tcPr/>
                </a:tc>
                <a:tc>
                  <a:txBody>
                    <a:bodyPr/>
                    <a:lstStyle/>
                    <a:p>
                      <a:pPr algn="ctr"/>
                      <a:r>
                        <a:rPr kumimoji="1" lang="en-US" altLang="ja-JP" sz="1200"/>
                        <a:t>8</a:t>
                      </a:r>
                      <a:endParaRPr kumimoji="1" lang="ja-JP" altLang="en-US" sz="1200"/>
                    </a:p>
                  </a:txBody>
                  <a:tcPr/>
                </a:tc>
                <a:tc>
                  <a:txBody>
                    <a:bodyPr/>
                    <a:lstStyle/>
                    <a:p>
                      <a:pPr algn="ctr"/>
                      <a:r>
                        <a:rPr kumimoji="1" lang="en-US" altLang="ja-JP" sz="1200"/>
                        <a:t>19</a:t>
                      </a:r>
                      <a:endParaRPr kumimoji="1" lang="ja-JP" altLang="en-US" sz="1200"/>
                    </a:p>
                  </a:txBody>
                  <a:tcPr/>
                </a:tc>
                <a:extLst>
                  <a:ext uri="{0D108BD9-81ED-4DB2-BD59-A6C34878D82A}">
                    <a16:rowId xmlns:a16="http://schemas.microsoft.com/office/drawing/2014/main" val="191369734"/>
                  </a:ext>
                </a:extLst>
              </a:tr>
              <a:tr h="288117">
                <a:tc>
                  <a:txBody>
                    <a:bodyPr/>
                    <a:lstStyle/>
                    <a:p>
                      <a:pPr algn="ctr"/>
                      <a:r>
                        <a:rPr kumimoji="1" lang="en-US" altLang="ja-JP" sz="1200"/>
                        <a:t>32</a:t>
                      </a:r>
                      <a:endParaRPr kumimoji="1" lang="ja-JP" altLang="en-US" sz="1200"/>
                    </a:p>
                  </a:txBody>
                  <a:tcPr/>
                </a:tc>
                <a:tc>
                  <a:txBody>
                    <a:bodyPr/>
                    <a:lstStyle/>
                    <a:p>
                      <a:pPr algn="ctr"/>
                      <a:r>
                        <a:rPr kumimoji="1" lang="en-US" altLang="ja-JP" sz="1200"/>
                        <a:t>7</a:t>
                      </a:r>
                      <a:endParaRPr kumimoji="1" lang="ja-JP" altLang="en-US" sz="1200"/>
                    </a:p>
                  </a:txBody>
                  <a:tcPr/>
                </a:tc>
                <a:tc>
                  <a:txBody>
                    <a:bodyPr/>
                    <a:lstStyle/>
                    <a:p>
                      <a:pPr algn="ctr"/>
                      <a:r>
                        <a:rPr kumimoji="1" lang="en-US" altLang="ja-JP" sz="1200"/>
                        <a:t>18</a:t>
                      </a:r>
                      <a:endParaRPr kumimoji="1" lang="ja-JP" altLang="en-US" sz="1200"/>
                    </a:p>
                  </a:txBody>
                  <a:tcPr/>
                </a:tc>
                <a:extLst>
                  <a:ext uri="{0D108BD9-81ED-4DB2-BD59-A6C34878D82A}">
                    <a16:rowId xmlns:a16="http://schemas.microsoft.com/office/drawing/2014/main" val="2187094628"/>
                  </a:ext>
                </a:extLst>
              </a:tr>
            </a:tbl>
          </a:graphicData>
        </a:graphic>
      </p:graphicFrame>
      <p:sp>
        <p:nvSpPr>
          <p:cNvPr id="33" name="テキスト ボックス 32">
            <a:extLst>
              <a:ext uri="{FF2B5EF4-FFF2-40B4-BE49-F238E27FC236}">
                <a16:creationId xmlns:a16="http://schemas.microsoft.com/office/drawing/2014/main" id="{CFE32B92-38AE-4A5A-8EE7-0AAA8FC08993}"/>
              </a:ext>
            </a:extLst>
          </p:cNvPr>
          <p:cNvSpPr txBox="1"/>
          <p:nvPr/>
        </p:nvSpPr>
        <p:spPr>
          <a:xfrm>
            <a:off x="8017846" y="4802978"/>
            <a:ext cx="1800493" cy="369332"/>
          </a:xfrm>
          <a:prstGeom prst="rect">
            <a:avLst/>
          </a:prstGeom>
          <a:noFill/>
        </p:spPr>
        <p:txBody>
          <a:bodyPr wrap="none" rtlCol="0">
            <a:spAutoFit/>
          </a:bodyPr>
          <a:lstStyle/>
          <a:p>
            <a:r>
              <a:rPr lang="ja-JP" altLang="en-US"/>
              <a:t>正解なしデータ</a:t>
            </a:r>
          </a:p>
        </p:txBody>
      </p:sp>
      <p:pic>
        <p:nvPicPr>
          <p:cNvPr id="34" name="図 33">
            <a:extLst>
              <a:ext uri="{FF2B5EF4-FFF2-40B4-BE49-F238E27FC236}">
                <a16:creationId xmlns:a16="http://schemas.microsoft.com/office/drawing/2014/main" id="{CF78A12C-51CF-4C03-B1C6-242576982FD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60424" y="4802979"/>
            <a:ext cx="1521953" cy="1375465"/>
          </a:xfrm>
          <a:prstGeom prst="rect">
            <a:avLst/>
          </a:prstGeom>
        </p:spPr>
      </p:pic>
      <p:sp>
        <p:nvSpPr>
          <p:cNvPr id="35" name="矢印: 右 34">
            <a:extLst>
              <a:ext uri="{FF2B5EF4-FFF2-40B4-BE49-F238E27FC236}">
                <a16:creationId xmlns:a16="http://schemas.microsoft.com/office/drawing/2014/main" id="{A0A30C35-A161-43A6-9CFB-ACE99B2C1F43}"/>
              </a:ext>
            </a:extLst>
          </p:cNvPr>
          <p:cNvSpPr/>
          <p:nvPr/>
        </p:nvSpPr>
        <p:spPr>
          <a:xfrm>
            <a:off x="6775504" y="5218400"/>
            <a:ext cx="404897" cy="333214"/>
          </a:xfrm>
          <a:prstGeom prst="rightArrow">
            <a:avLst>
              <a:gd name="adj1" fmla="val 50000"/>
              <a:gd name="adj2" fmla="val 52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テキスト ボックス 35">
            <a:extLst>
              <a:ext uri="{FF2B5EF4-FFF2-40B4-BE49-F238E27FC236}">
                <a16:creationId xmlns:a16="http://schemas.microsoft.com/office/drawing/2014/main" id="{CDFCBDDF-F22B-4861-BBC5-B4CC7FC53927}"/>
              </a:ext>
            </a:extLst>
          </p:cNvPr>
          <p:cNvSpPr txBox="1"/>
          <p:nvPr/>
        </p:nvSpPr>
        <p:spPr>
          <a:xfrm>
            <a:off x="7099993" y="5048534"/>
            <a:ext cx="543739" cy="738664"/>
          </a:xfrm>
          <a:prstGeom prst="rect">
            <a:avLst/>
          </a:prstGeom>
          <a:noFill/>
        </p:spPr>
        <p:txBody>
          <a:bodyPr wrap="none" rtlCol="0">
            <a:spAutoFit/>
          </a:bodyPr>
          <a:lstStyle/>
          <a:p>
            <a:r>
              <a:rPr lang="ja-JP" altLang="en-US" sz="1400"/>
              <a:t>勝利</a:t>
            </a:r>
            <a:endParaRPr lang="en-US" altLang="ja-JP" sz="1400"/>
          </a:p>
          <a:p>
            <a:r>
              <a:rPr lang="ja-JP" altLang="en-US" sz="1400"/>
              <a:t>  ⇓</a:t>
            </a:r>
            <a:endParaRPr lang="en-US" altLang="ja-JP" sz="1400"/>
          </a:p>
          <a:p>
            <a:r>
              <a:rPr lang="ja-JP" altLang="en-US" sz="1400"/>
              <a:t>報酬</a:t>
            </a:r>
          </a:p>
        </p:txBody>
      </p:sp>
      <p:sp>
        <p:nvSpPr>
          <p:cNvPr id="37" name="テキスト ボックス 36">
            <a:extLst>
              <a:ext uri="{FF2B5EF4-FFF2-40B4-BE49-F238E27FC236}">
                <a16:creationId xmlns:a16="http://schemas.microsoft.com/office/drawing/2014/main" id="{B344E42C-B92B-4C0C-9462-BE10ED53B7BC}"/>
              </a:ext>
            </a:extLst>
          </p:cNvPr>
          <p:cNvSpPr txBox="1"/>
          <p:nvPr/>
        </p:nvSpPr>
        <p:spPr>
          <a:xfrm>
            <a:off x="1994663" y="2546191"/>
            <a:ext cx="2669320" cy="954107"/>
          </a:xfrm>
          <a:prstGeom prst="rect">
            <a:avLst/>
          </a:prstGeom>
          <a:noFill/>
        </p:spPr>
        <p:txBody>
          <a:bodyPr wrap="none" rtlCol="0">
            <a:spAutoFit/>
          </a:bodyPr>
          <a:lstStyle/>
          <a:p>
            <a:r>
              <a:rPr lang="en-US" altLang="ja-JP" sz="1400" dirty="0"/>
              <a:t>1</a:t>
            </a:r>
            <a:r>
              <a:rPr lang="ja-JP" altLang="en-US" sz="1400" dirty="0"/>
              <a:t>章 回帰</a:t>
            </a:r>
            <a:endParaRPr lang="en-US" altLang="ja-JP" sz="1400" dirty="0"/>
          </a:p>
          <a:p>
            <a:r>
              <a:rPr lang="en-US" altLang="ja-JP" sz="1400" dirty="0"/>
              <a:t>2</a:t>
            </a:r>
            <a:r>
              <a:rPr lang="ja-JP" altLang="en-US" sz="1400" dirty="0"/>
              <a:t>章 ロジステック識別、決定木</a:t>
            </a:r>
            <a:endParaRPr lang="en-US" altLang="ja-JP" sz="1400" dirty="0"/>
          </a:p>
          <a:p>
            <a:r>
              <a:rPr lang="en-US" altLang="ja-JP" sz="1400" dirty="0"/>
              <a:t>4</a:t>
            </a:r>
            <a:r>
              <a:rPr lang="ja-JP" altLang="en-US" sz="1400" dirty="0"/>
              <a:t>章 ディープラーニング</a:t>
            </a:r>
            <a:endParaRPr lang="en-US" altLang="ja-JP" sz="1400" dirty="0"/>
          </a:p>
          <a:p>
            <a:r>
              <a:rPr lang="en-US" altLang="ja-JP" sz="1400" dirty="0"/>
              <a:t>5</a:t>
            </a:r>
            <a:r>
              <a:rPr lang="ja-JP" altLang="en-US" sz="1400" dirty="0"/>
              <a:t>章 アンサンブル学習</a:t>
            </a:r>
          </a:p>
        </p:txBody>
      </p:sp>
      <p:sp>
        <p:nvSpPr>
          <p:cNvPr id="38" name="テキスト ボックス 37">
            <a:extLst>
              <a:ext uri="{FF2B5EF4-FFF2-40B4-BE49-F238E27FC236}">
                <a16:creationId xmlns:a16="http://schemas.microsoft.com/office/drawing/2014/main" id="{351FD58A-545E-4824-9E28-6190A4A03774}"/>
              </a:ext>
            </a:extLst>
          </p:cNvPr>
          <p:cNvSpPr txBox="1"/>
          <p:nvPr/>
        </p:nvSpPr>
        <p:spPr>
          <a:xfrm>
            <a:off x="7622553" y="2844708"/>
            <a:ext cx="2669320" cy="307777"/>
          </a:xfrm>
          <a:prstGeom prst="rect">
            <a:avLst/>
          </a:prstGeom>
          <a:noFill/>
        </p:spPr>
        <p:txBody>
          <a:bodyPr wrap="none" rtlCol="0">
            <a:spAutoFit/>
          </a:bodyPr>
          <a:lstStyle/>
          <a:p>
            <a:r>
              <a:rPr lang="en-US" altLang="ja-JP" sz="1400"/>
              <a:t>6</a:t>
            </a:r>
            <a:r>
              <a:rPr lang="ja-JP" altLang="en-US" sz="1400"/>
              <a:t>章 クラスタリング、行列分解</a:t>
            </a:r>
          </a:p>
        </p:txBody>
      </p:sp>
      <p:pic>
        <p:nvPicPr>
          <p:cNvPr id="39" name="図 38">
            <a:extLst>
              <a:ext uri="{FF2B5EF4-FFF2-40B4-BE49-F238E27FC236}">
                <a16:creationId xmlns:a16="http://schemas.microsoft.com/office/drawing/2014/main" id="{486E88FE-0BCD-4DE3-BC0D-84D0D355059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56999" y="1282701"/>
            <a:ext cx="868228" cy="1262876"/>
          </a:xfrm>
          <a:prstGeom prst="rect">
            <a:avLst/>
          </a:prstGeom>
        </p:spPr>
      </p:pic>
      <p:sp>
        <p:nvSpPr>
          <p:cNvPr id="40" name="テキスト ボックス 39">
            <a:extLst>
              <a:ext uri="{FF2B5EF4-FFF2-40B4-BE49-F238E27FC236}">
                <a16:creationId xmlns:a16="http://schemas.microsoft.com/office/drawing/2014/main" id="{6EEC5918-126C-4FB0-AB32-E8407095BBF3}"/>
              </a:ext>
            </a:extLst>
          </p:cNvPr>
          <p:cNvSpPr txBox="1"/>
          <p:nvPr/>
        </p:nvSpPr>
        <p:spPr>
          <a:xfrm>
            <a:off x="4102433" y="1397582"/>
            <a:ext cx="873957" cy="307777"/>
          </a:xfrm>
          <a:prstGeom prst="rect">
            <a:avLst/>
          </a:prstGeom>
          <a:noFill/>
        </p:spPr>
        <p:txBody>
          <a:bodyPr wrap="none" rtlCol="0">
            <a:spAutoFit/>
          </a:bodyPr>
          <a:lstStyle/>
          <a:p>
            <a:r>
              <a:rPr lang="en-US" altLang="ja-JP" sz="1400"/>
              <a:t>3</a:t>
            </a:r>
            <a:r>
              <a:rPr lang="ja-JP" altLang="en-US" sz="1400"/>
              <a:t>章 評価</a:t>
            </a:r>
          </a:p>
        </p:txBody>
      </p:sp>
      <p:sp>
        <p:nvSpPr>
          <p:cNvPr id="41" name="テキスト ボックス 40">
            <a:extLst>
              <a:ext uri="{FF2B5EF4-FFF2-40B4-BE49-F238E27FC236}">
                <a16:creationId xmlns:a16="http://schemas.microsoft.com/office/drawing/2014/main" id="{21EB6018-F154-4062-83D8-D1B60C63FB84}"/>
              </a:ext>
            </a:extLst>
          </p:cNvPr>
          <p:cNvSpPr txBox="1"/>
          <p:nvPr/>
        </p:nvSpPr>
        <p:spPr>
          <a:xfrm>
            <a:off x="5867813" y="6081962"/>
            <a:ext cx="902811" cy="307777"/>
          </a:xfrm>
          <a:prstGeom prst="rect">
            <a:avLst/>
          </a:prstGeom>
          <a:noFill/>
        </p:spPr>
        <p:txBody>
          <a:bodyPr wrap="none" rtlCol="0">
            <a:spAutoFit/>
          </a:bodyPr>
          <a:lstStyle/>
          <a:p>
            <a:r>
              <a:rPr lang="ja-JP" altLang="en-US" sz="1400" dirty="0"/>
              <a:t>強化学習</a:t>
            </a:r>
          </a:p>
        </p:txBody>
      </p:sp>
    </p:spTree>
    <p:extLst>
      <p:ext uri="{BB962C8B-B14F-4D97-AF65-F5344CB8AC3E}">
        <p14:creationId xmlns:p14="http://schemas.microsoft.com/office/powerpoint/2010/main" val="120330234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283</TotalTime>
  <Words>226</Words>
  <Application>Microsoft Office PowerPoint</Application>
  <PresentationFormat>ワイド画面</PresentationFormat>
  <Paragraphs>80</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メイリオ</vt:lpstr>
      <vt:lpstr>Arial</vt:lpstr>
      <vt:lpstr>Calibri</vt:lpstr>
      <vt:lpstr>Calibri Light</vt:lpstr>
      <vt:lpstr>Office テーマ</vt:lpstr>
      <vt:lpstr>序章 機械学習を教えてください！</vt:lpstr>
      <vt:lpstr>序章のストーリー</vt:lpstr>
      <vt:lpstr>人工知能・機械学習・深層学習</vt:lpstr>
      <vt:lpstr>機械学習の位置づけ</vt:lpstr>
      <vt:lpstr>機械学習の分類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機械学習講座　概要版</dc:title>
  <dc:creator>雅弘 荒木</dc:creator>
  <cp:lastModifiedBy>荒木 雅弘</cp:lastModifiedBy>
  <cp:revision>98</cp:revision>
  <dcterms:created xsi:type="dcterms:W3CDTF">2019-01-04T01:43:29Z</dcterms:created>
  <dcterms:modified xsi:type="dcterms:W3CDTF">2023-08-14T06:57:15Z</dcterms:modified>
</cp:coreProperties>
</file>