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8" r:id="rId2"/>
    <p:sldId id="261" r:id="rId3"/>
    <p:sldId id="265" r:id="rId4"/>
    <p:sldId id="264" r:id="rId5"/>
    <p:sldId id="268" r:id="rId6"/>
    <p:sldId id="267" r:id="rId7"/>
    <p:sldId id="269" r:id="rId8"/>
    <p:sldId id="270" r:id="rId9"/>
    <p:sldId id="273" r:id="rId10"/>
    <p:sldId id="271" r:id="rId11"/>
    <p:sldId id="277" r:id="rId12"/>
    <p:sldId id="28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67" autoAdjust="0"/>
  </p:normalViewPr>
  <p:slideViewPr>
    <p:cSldViewPr snapToGrid="0">
      <p:cViewPr varScale="1">
        <p:scale>
          <a:sx n="74" d="100"/>
          <a:sy n="74" d="100"/>
        </p:scale>
        <p:origin x="75"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aki\Documents\book\manga\&#35336;&#31639;.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aki\Documents\book\manga\&#35336;&#31639;.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1.1584950993084777E-3"/>
          <c:y val="2.201459126338522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'chap1-1'!$C$1</c:f>
              <c:strCache>
                <c:ptCount val="1"/>
                <c:pt idx="0">
                  <c:v>参加者</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'chap1-1'!$B$2:$B$14</c:f>
              <c:numCache>
                <c:formatCode>General</c:formatCode>
                <c:ptCount val="13"/>
                <c:pt idx="0">
                  <c:v>25</c:v>
                </c:pt>
                <c:pt idx="1">
                  <c:v>26</c:v>
                </c:pt>
                <c:pt idx="2">
                  <c:v>30</c:v>
                </c:pt>
                <c:pt idx="3">
                  <c:v>32</c:v>
                </c:pt>
                <c:pt idx="4">
                  <c:v>25</c:v>
                </c:pt>
                <c:pt idx="5">
                  <c:v>31</c:v>
                </c:pt>
                <c:pt idx="6">
                  <c:v>35</c:v>
                </c:pt>
                <c:pt idx="7">
                  <c:v>27</c:v>
                </c:pt>
                <c:pt idx="8">
                  <c:v>35</c:v>
                </c:pt>
                <c:pt idx="9">
                  <c:v>32</c:v>
                </c:pt>
                <c:pt idx="10">
                  <c:v>33</c:v>
                </c:pt>
                <c:pt idx="11">
                  <c:v>30</c:v>
                </c:pt>
                <c:pt idx="12">
                  <c:v>29</c:v>
                </c:pt>
              </c:numCache>
            </c:numRef>
          </c:xVal>
          <c:yVal>
            <c:numRef>
              <c:f>'chap1-1'!$C$2:$C$14</c:f>
              <c:numCache>
                <c:formatCode>General</c:formatCode>
                <c:ptCount val="13"/>
                <c:pt idx="0">
                  <c:v>200</c:v>
                </c:pt>
                <c:pt idx="1">
                  <c:v>240</c:v>
                </c:pt>
                <c:pt idx="2">
                  <c:v>280</c:v>
                </c:pt>
                <c:pt idx="3">
                  <c:v>330</c:v>
                </c:pt>
                <c:pt idx="4">
                  <c:v>300</c:v>
                </c:pt>
                <c:pt idx="5">
                  <c:v>350</c:v>
                </c:pt>
                <c:pt idx="6">
                  <c:v>430</c:v>
                </c:pt>
                <c:pt idx="7">
                  <c:v>400</c:v>
                </c:pt>
                <c:pt idx="8">
                  <c:v>500</c:v>
                </c:pt>
                <c:pt idx="9">
                  <c:v>560</c:v>
                </c:pt>
                <c:pt idx="10">
                  <c:v>580</c:v>
                </c:pt>
                <c:pt idx="11">
                  <c:v>550</c:v>
                </c:pt>
                <c:pt idx="12">
                  <c:v>530</c:v>
                </c:pt>
              </c:numCache>
            </c:numRef>
          </c:yVal>
          <c:smooth val="0"/>
          <c:extLst>
            <c:ext xmlns:c16="http://schemas.microsoft.com/office/drawing/2014/chart" uri="{C3380CC4-5D6E-409C-BE32-E72D297353CC}">
              <c16:uniqueId val="{00000001-A91C-4398-89D3-E5772E83A838}"/>
            </c:ext>
          </c:extLst>
        </c:ser>
        <c:dLbls>
          <c:showLegendKey val="0"/>
          <c:showVal val="0"/>
          <c:showCatName val="0"/>
          <c:showSerName val="0"/>
          <c:showPercent val="0"/>
          <c:showBubbleSize val="0"/>
        </c:dLbls>
        <c:axId val="210433568"/>
        <c:axId val="210432912"/>
      </c:scatterChart>
      <c:valAx>
        <c:axId val="210433568"/>
        <c:scaling>
          <c:orientation val="minMax"/>
          <c:max val="38"/>
          <c:min val="24"/>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432912"/>
        <c:crosses val="autoZero"/>
        <c:crossBetween val="midCat"/>
      </c:valAx>
      <c:valAx>
        <c:axId val="210432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43356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8006441387853175E-2"/>
          <c:y val="4.837014203809688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'chap1-1'!$C$1</c:f>
              <c:strCache>
                <c:ptCount val="1"/>
                <c:pt idx="0">
                  <c:v>参加者</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6"/>
            <c:dispRSqr val="0"/>
            <c:dispEq val="0"/>
          </c:trendline>
          <c:xVal>
            <c:numRef>
              <c:f>'chap1-1'!$B$2:$B$14</c:f>
              <c:numCache>
                <c:formatCode>General</c:formatCode>
                <c:ptCount val="13"/>
                <c:pt idx="0">
                  <c:v>25</c:v>
                </c:pt>
                <c:pt idx="1">
                  <c:v>26</c:v>
                </c:pt>
                <c:pt idx="2">
                  <c:v>30</c:v>
                </c:pt>
                <c:pt idx="3">
                  <c:v>32</c:v>
                </c:pt>
                <c:pt idx="4">
                  <c:v>25</c:v>
                </c:pt>
                <c:pt idx="5">
                  <c:v>31</c:v>
                </c:pt>
                <c:pt idx="6">
                  <c:v>35</c:v>
                </c:pt>
                <c:pt idx="7">
                  <c:v>27</c:v>
                </c:pt>
                <c:pt idx="8">
                  <c:v>35</c:v>
                </c:pt>
                <c:pt idx="9">
                  <c:v>32</c:v>
                </c:pt>
                <c:pt idx="10">
                  <c:v>33</c:v>
                </c:pt>
                <c:pt idx="11">
                  <c:v>30</c:v>
                </c:pt>
                <c:pt idx="12">
                  <c:v>29</c:v>
                </c:pt>
              </c:numCache>
            </c:numRef>
          </c:xVal>
          <c:yVal>
            <c:numRef>
              <c:f>'chap1-1'!$C$2:$C$14</c:f>
              <c:numCache>
                <c:formatCode>General</c:formatCode>
                <c:ptCount val="13"/>
                <c:pt idx="0">
                  <c:v>200</c:v>
                </c:pt>
                <c:pt idx="1">
                  <c:v>240</c:v>
                </c:pt>
                <c:pt idx="2">
                  <c:v>280</c:v>
                </c:pt>
                <c:pt idx="3">
                  <c:v>330</c:v>
                </c:pt>
                <c:pt idx="4">
                  <c:v>300</c:v>
                </c:pt>
                <c:pt idx="5">
                  <c:v>350</c:v>
                </c:pt>
                <c:pt idx="6">
                  <c:v>430</c:v>
                </c:pt>
                <c:pt idx="7">
                  <c:v>400</c:v>
                </c:pt>
                <c:pt idx="8">
                  <c:v>500</c:v>
                </c:pt>
                <c:pt idx="9">
                  <c:v>560</c:v>
                </c:pt>
                <c:pt idx="10">
                  <c:v>580</c:v>
                </c:pt>
                <c:pt idx="11">
                  <c:v>550</c:v>
                </c:pt>
                <c:pt idx="12">
                  <c:v>530</c:v>
                </c:pt>
              </c:numCache>
            </c:numRef>
          </c:yVal>
          <c:smooth val="0"/>
          <c:extLst>
            <c:ext xmlns:c16="http://schemas.microsoft.com/office/drawing/2014/chart" uri="{C3380CC4-5D6E-409C-BE32-E72D297353CC}">
              <c16:uniqueId val="{00000001-31BC-430A-8C42-07BF55A4A971}"/>
            </c:ext>
          </c:extLst>
        </c:ser>
        <c:dLbls>
          <c:showLegendKey val="0"/>
          <c:showVal val="0"/>
          <c:showCatName val="0"/>
          <c:showSerName val="0"/>
          <c:showPercent val="0"/>
          <c:showBubbleSize val="0"/>
        </c:dLbls>
        <c:axId val="210433568"/>
        <c:axId val="210432912"/>
      </c:scatterChart>
      <c:valAx>
        <c:axId val="210433568"/>
        <c:scaling>
          <c:orientation val="minMax"/>
          <c:max val="38"/>
          <c:min val="24"/>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432912"/>
        <c:crosses val="autoZero"/>
        <c:crossBetween val="midCat"/>
      </c:valAx>
      <c:valAx>
        <c:axId val="210432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43356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0.70013</cdr:x>
      <cdr:y>0.23305</cdr:y>
    </cdr:from>
    <cdr:to>
      <cdr:x>0.98631</cdr:x>
      <cdr:y>0.30496</cdr:y>
    </cdr:to>
    <cdr:sp macro="" textlink="">
      <cdr:nvSpPr>
        <cdr:cNvPr id="2" name="テキスト ボックス 33">
          <a:extLst xmlns:a="http://schemas.openxmlformats.org/drawingml/2006/main">
            <a:ext uri="{FF2B5EF4-FFF2-40B4-BE49-F238E27FC236}">
              <a16:creationId xmlns:a16="http://schemas.microsoft.com/office/drawing/2014/main" id="{F4ACA71B-D28C-4E03-9F57-1AE3722C30B0}"/>
            </a:ext>
          </a:extLst>
        </cdr:cNvPr>
        <cdr:cNvSpPr txBox="1"/>
      </cdr:nvSpPr>
      <cdr:spPr>
        <a:xfrm xmlns:a="http://schemas.openxmlformats.org/drawingml/2006/main">
          <a:off x="4545288" y="1209998"/>
          <a:ext cx="1857880" cy="37335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lang="en-US" altLang="ja-JP" b="0" i="0" dirty="0">
              <a:latin typeface="Cambria Math" panose="02040503050406030204" pitchFamily="18" charset="0"/>
            </a:rPr>
            <a:t>𝑐 ̂</a:t>
          </a:r>
          <a:r>
            <a:rPr lang="en-US" altLang="ja-JP" dirty="0">
              <a:latin typeface="Century Schoolbook" panose="02040604050505020304" pitchFamily="18" charset="0"/>
            </a:rPr>
            <a:t>(</a:t>
          </a:r>
          <a:r>
            <a:rPr lang="en-US" altLang="ja-JP" i="1" dirty="0">
              <a:latin typeface="Century Schoolbook" panose="02040604050505020304" pitchFamily="18" charset="0"/>
            </a:rPr>
            <a:t>x</a:t>
          </a:r>
          <a:r>
            <a:rPr lang="en-US" altLang="ja-JP" dirty="0">
              <a:latin typeface="Century Schoolbook" panose="02040604050505020304" pitchFamily="18" charset="0"/>
            </a:rPr>
            <a:t>)</a:t>
          </a:r>
          <a:r>
            <a:rPr lang="en-US" altLang="ja-JP" i="1" dirty="0">
              <a:latin typeface="Century Schoolbook" panose="02040604050505020304" pitchFamily="18" charset="0"/>
            </a:rPr>
            <a:t>=w</a:t>
          </a:r>
          <a:r>
            <a:rPr lang="en-US" altLang="ja-JP" i="1" baseline="-25000" dirty="0">
              <a:latin typeface="Century Schoolbook" panose="02040604050505020304" pitchFamily="18" charset="0"/>
            </a:rPr>
            <a:t>1</a:t>
          </a:r>
          <a:r>
            <a:rPr lang="en-US" altLang="ja-JP" i="1" dirty="0">
              <a:latin typeface="Century Schoolbook" panose="02040604050505020304" pitchFamily="18" charset="0"/>
            </a:rPr>
            <a:t> x</a:t>
          </a:r>
          <a:r>
            <a:rPr lang="en-US" altLang="ja-JP" i="1" baseline="-25000" dirty="0">
              <a:latin typeface="Century Schoolbook" panose="02040604050505020304" pitchFamily="18" charset="0"/>
            </a:rPr>
            <a:t>1 </a:t>
          </a:r>
          <a:r>
            <a:rPr lang="en-US" altLang="ja-JP" i="1" dirty="0">
              <a:latin typeface="Century Schoolbook" panose="02040604050505020304" pitchFamily="18" charset="0"/>
            </a:rPr>
            <a:t>+ w</a:t>
          </a:r>
          <a:r>
            <a:rPr lang="en-US" altLang="ja-JP" i="1" baseline="-25000" dirty="0">
              <a:latin typeface="Century Schoolbook" panose="02040604050505020304" pitchFamily="18" charset="0"/>
            </a:rPr>
            <a:t>0</a:t>
          </a:r>
          <a:endParaRPr kumimoji="1" lang="ja-JP" altLang="en-US" i="1" baseline="-25000" dirty="0">
            <a:latin typeface="Century Schoolbook" panose="02040604050505020304" pitchFamily="18" charset="0"/>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19212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84322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46849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72162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55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998966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73575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14617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57236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08534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84589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7F062-CF4C-4BD6-B60E-09D69B810326}" type="datetimeFigureOut">
              <a:rPr kumimoji="1" lang="ja-JP" altLang="en-US" smtClean="0"/>
              <a:t>2023/8/14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871627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hmsha.co.jp/book/9784274222443/"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hyperlink" Target="https://masahiroaraki.github.io/manga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838200" y="365126"/>
            <a:ext cx="10515600" cy="829494"/>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1</a:t>
            </a:r>
            <a:r>
              <a:rPr lang="ja-JP" altLang="en-US" sz="4000" dirty="0">
                <a:solidFill>
                  <a:schemeClr val="accent1"/>
                </a:solidFill>
                <a:latin typeface="メイリオ" panose="020B0604030504040204" pitchFamily="50" charset="-128"/>
                <a:ea typeface="メイリオ" panose="020B0604030504040204" pitchFamily="50" charset="-128"/>
              </a:rPr>
              <a:t>章 回帰ってどうやるの？</a:t>
            </a:r>
          </a:p>
        </p:txBody>
      </p:sp>
      <p:pic>
        <p:nvPicPr>
          <p:cNvPr id="4" name="図 3" descr="アプリケーション が含まれている画像&#10;&#10;自動的に生成された説明">
            <a:extLst>
              <a:ext uri="{FF2B5EF4-FFF2-40B4-BE49-F238E27FC236}">
                <a16:creationId xmlns:a16="http://schemas.microsoft.com/office/drawing/2014/main" id="{04EB47D3-CE70-98DF-4B2D-EE6D0FE08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0914" y="1076633"/>
            <a:ext cx="3097555" cy="3964606"/>
          </a:xfrm>
          <a:prstGeom prst="rect">
            <a:avLst/>
          </a:prstGeom>
        </p:spPr>
      </p:pic>
      <p:sp>
        <p:nvSpPr>
          <p:cNvPr id="3" name="テキスト ボックス 2">
            <a:extLst>
              <a:ext uri="{FF2B5EF4-FFF2-40B4-BE49-F238E27FC236}">
                <a16:creationId xmlns:a16="http://schemas.microsoft.com/office/drawing/2014/main" id="{24D31F71-1EED-F222-9064-878C0EC57F74}"/>
              </a:ext>
            </a:extLst>
          </p:cNvPr>
          <p:cNvSpPr txBox="1"/>
          <p:nvPr/>
        </p:nvSpPr>
        <p:spPr>
          <a:xfrm>
            <a:off x="6826046" y="5211575"/>
            <a:ext cx="5186514" cy="143116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ja-JP" altLang="en-US" dirty="0"/>
              <a:t>荒木雅弘</a:t>
            </a:r>
            <a:r>
              <a:rPr lang="en-US" altLang="ja-JP" dirty="0"/>
              <a:t>(</a:t>
            </a:r>
            <a:r>
              <a:rPr lang="ja-JP" altLang="en-US" dirty="0"/>
              <a:t>著</a:t>
            </a:r>
            <a:r>
              <a:rPr lang="en-US" altLang="ja-JP" dirty="0"/>
              <a:t>), </a:t>
            </a:r>
            <a:r>
              <a:rPr lang="ja-JP" altLang="en-US" dirty="0"/>
              <a:t>渡まかな</a:t>
            </a:r>
            <a:r>
              <a:rPr lang="en-US" altLang="ja-JP" dirty="0"/>
              <a:t>(</a:t>
            </a:r>
            <a:r>
              <a:rPr lang="ja-JP" altLang="en-US" dirty="0"/>
              <a:t>作画</a:t>
            </a:r>
            <a:r>
              <a:rPr lang="en-US" altLang="ja-JP" dirty="0"/>
              <a:t>), </a:t>
            </a:r>
            <a:r>
              <a:rPr lang="ja-JP" altLang="en-US" dirty="0"/>
              <a:t>ウェルテ</a:t>
            </a:r>
            <a:r>
              <a:rPr lang="en-US" altLang="ja-JP" dirty="0"/>
              <a:t>(</a:t>
            </a:r>
            <a:r>
              <a:rPr lang="ja-JP" altLang="en-US" dirty="0"/>
              <a:t>制作</a:t>
            </a:r>
            <a:r>
              <a:rPr lang="en-US" altLang="ja-JP" dirty="0"/>
              <a:t>) :</a:t>
            </a:r>
          </a:p>
          <a:p>
            <a:pPr>
              <a:spcBef>
                <a:spcPts val="600"/>
              </a:spcBef>
            </a:pPr>
            <a:r>
              <a:rPr lang="en-US" altLang="ja-JP" dirty="0"/>
              <a:t> </a:t>
            </a:r>
            <a:r>
              <a:rPr lang="ja-JP" altLang="en-US" dirty="0"/>
              <a:t>　</a:t>
            </a:r>
            <a:r>
              <a:rPr lang="en-US" altLang="ja-JP" dirty="0"/>
              <a:t>『</a:t>
            </a:r>
            <a:r>
              <a:rPr lang="ja-JP" altLang="en-US" dirty="0">
                <a:hlinkClick r:id="rId3"/>
              </a:rPr>
              <a:t>マンガでわかる機械学習</a:t>
            </a:r>
            <a:r>
              <a:rPr lang="en-US" altLang="ja-JP" dirty="0"/>
              <a:t>』</a:t>
            </a:r>
          </a:p>
          <a:p>
            <a:pPr>
              <a:spcBef>
                <a:spcPts val="600"/>
              </a:spcBef>
            </a:pPr>
            <a:r>
              <a:rPr lang="ja-JP" altLang="en-US" dirty="0"/>
              <a:t>　（オーム社</a:t>
            </a:r>
            <a:r>
              <a:rPr lang="en-US" altLang="ja-JP" dirty="0"/>
              <a:t>,</a:t>
            </a:r>
            <a:r>
              <a:rPr lang="ja-JP" altLang="en-US" dirty="0"/>
              <a:t> </a:t>
            </a:r>
            <a:r>
              <a:rPr lang="en-US" altLang="ja-JP" dirty="0"/>
              <a:t>2018</a:t>
            </a:r>
            <a:r>
              <a:rPr lang="ja-JP" altLang="en-US" dirty="0"/>
              <a:t>年）</a:t>
            </a:r>
            <a:endParaRPr lang="en-US" altLang="ja-JP" dirty="0"/>
          </a:p>
          <a:p>
            <a:pPr marL="285750" indent="-285750">
              <a:spcBef>
                <a:spcPts val="600"/>
              </a:spcBef>
              <a:buFont typeface="Arial" panose="020B0604020202020204" pitchFamily="34" charset="0"/>
              <a:buChar char="•"/>
            </a:pPr>
            <a:r>
              <a:rPr lang="ja-JP" altLang="en-US" dirty="0">
                <a:hlinkClick r:id="rId4"/>
              </a:rPr>
              <a:t>サポートページ</a:t>
            </a:r>
            <a:endParaRPr lang="en-US" dirty="0"/>
          </a:p>
        </p:txBody>
      </p:sp>
      <p:pic>
        <p:nvPicPr>
          <p:cNvPr id="5" name="図 4">
            <a:extLst>
              <a:ext uri="{FF2B5EF4-FFF2-40B4-BE49-F238E27FC236}">
                <a16:creationId xmlns:a16="http://schemas.microsoft.com/office/drawing/2014/main" id="{0584CDB3-7E7A-5606-1239-A4BE01AFD7E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1802" y="1076633"/>
            <a:ext cx="7907586" cy="3546986"/>
          </a:xfrm>
          <a:prstGeom prst="rect">
            <a:avLst/>
          </a:prstGeom>
        </p:spPr>
      </p:pic>
    </p:spTree>
    <p:extLst>
      <p:ext uri="{BB962C8B-B14F-4D97-AF65-F5344CB8AC3E}">
        <p14:creationId xmlns:p14="http://schemas.microsoft.com/office/powerpoint/2010/main" val="283607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70437" y="365127"/>
            <a:ext cx="7886700" cy="874769"/>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Ridge</a:t>
            </a:r>
            <a:r>
              <a:rPr lang="ja-JP" altLang="en-US" sz="4000" dirty="0">
                <a:solidFill>
                  <a:schemeClr val="accent1"/>
                </a:solidFill>
                <a:latin typeface="メイリオ" panose="020B0604030504040204" pitchFamily="50" charset="-128"/>
                <a:ea typeface="メイリオ" panose="020B0604030504040204" pitchFamily="50" charset="-128"/>
              </a:rPr>
              <a:t>回帰</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1319981" y="1239896"/>
            <a:ext cx="9697064" cy="4627563"/>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係数</a:t>
            </a:r>
            <a:r>
              <a:rPr lang="en-US" altLang="ja-JP" sz="2800" b="1" i="1" dirty="0">
                <a:latin typeface="Century Schoolbook" panose="02040604050505020304" pitchFamily="18" charset="0"/>
                <a:ea typeface="メイリオ" panose="020B0604030504040204" pitchFamily="50" charset="-128"/>
              </a:rPr>
              <a:t>w</a:t>
            </a:r>
            <a:r>
              <a:rPr lang="ja-JP" altLang="en-US" sz="2800" dirty="0">
                <a:latin typeface="メイリオ" panose="020B0604030504040204" pitchFamily="50" charset="-128"/>
                <a:ea typeface="メイリオ" panose="020B0604030504040204" pitchFamily="50" charset="-128"/>
              </a:rPr>
              <a:t>の</a:t>
            </a:r>
            <a:r>
              <a:rPr lang="en-US" altLang="ja-JP" sz="2800" dirty="0">
                <a:latin typeface="メイリオ" panose="020B0604030504040204" pitchFamily="50" charset="-128"/>
                <a:ea typeface="メイリオ" panose="020B0604030504040204" pitchFamily="50" charset="-128"/>
              </a:rPr>
              <a:t>2</a:t>
            </a:r>
            <a:r>
              <a:rPr lang="ja-JP" altLang="en-US" sz="2800" dirty="0">
                <a:latin typeface="メイリオ" panose="020B0604030504040204" pitchFamily="50" charset="-128"/>
                <a:ea typeface="メイリオ" panose="020B0604030504040204" pitchFamily="50" charset="-128"/>
              </a:rPr>
              <a:t>乗を正則化項として誤差の式に加える</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全体的に係数が小さくなり、極端な値の変動がなくなる</a:t>
            </a:r>
          </a:p>
        </p:txBody>
      </p:sp>
      <p:sp>
        <p:nvSpPr>
          <p:cNvPr id="5" name="矢印: 下 4">
            <a:extLst>
              <a:ext uri="{FF2B5EF4-FFF2-40B4-BE49-F238E27FC236}">
                <a16:creationId xmlns:a16="http://schemas.microsoft.com/office/drawing/2014/main" id="{E1CA5E75-698A-4C60-AC78-E4F6B3A896A7}"/>
              </a:ext>
            </a:extLst>
          </p:cNvPr>
          <p:cNvSpPr/>
          <p:nvPr/>
        </p:nvSpPr>
        <p:spPr>
          <a:xfrm rot="2205926">
            <a:off x="6007905" y="3134623"/>
            <a:ext cx="99046" cy="6595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矢印: 下 5">
            <a:extLst>
              <a:ext uri="{FF2B5EF4-FFF2-40B4-BE49-F238E27FC236}">
                <a16:creationId xmlns:a16="http://schemas.microsoft.com/office/drawing/2014/main" id="{6C0A2533-E63C-4AB7-B04A-4CB988CC83FA}"/>
              </a:ext>
            </a:extLst>
          </p:cNvPr>
          <p:cNvSpPr/>
          <p:nvPr/>
        </p:nvSpPr>
        <p:spPr>
          <a:xfrm rot="19010749">
            <a:off x="6900270" y="3134624"/>
            <a:ext cx="391311" cy="6595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a:extLst>
              <a:ext uri="{FF2B5EF4-FFF2-40B4-BE49-F238E27FC236}">
                <a16:creationId xmlns:a16="http://schemas.microsoft.com/office/drawing/2014/main" id="{5C8B6DB4-8768-4D9F-BD26-CC984B8663BC}"/>
              </a:ext>
            </a:extLst>
          </p:cNvPr>
          <p:cNvSpPr txBox="1"/>
          <p:nvPr/>
        </p:nvSpPr>
        <p:spPr>
          <a:xfrm>
            <a:off x="5241559" y="2424217"/>
            <a:ext cx="1382110" cy="646331"/>
          </a:xfrm>
          <a:prstGeom prst="rect">
            <a:avLst/>
          </a:prstGeom>
          <a:noFill/>
        </p:spPr>
        <p:txBody>
          <a:bodyPr wrap="none" rtlCol="0">
            <a:spAutoFit/>
          </a:bodyPr>
          <a:lstStyle/>
          <a:p>
            <a:r>
              <a:rPr lang="ja-JP" altLang="en-US" sz="1200"/>
              <a:t>正解に合わせて</a:t>
            </a:r>
            <a:endParaRPr lang="en-US" altLang="ja-JP" sz="1200"/>
          </a:p>
          <a:p>
            <a:r>
              <a:rPr lang="ja-JP" altLang="en-US" sz="1200"/>
              <a:t>こちらを小さく</a:t>
            </a:r>
            <a:endParaRPr lang="en-US" altLang="ja-JP" sz="1200"/>
          </a:p>
          <a:p>
            <a:r>
              <a:rPr lang="ja-JP" altLang="en-US" sz="1200"/>
              <a:t>しようとすると</a:t>
            </a:r>
            <a:r>
              <a:rPr lang="en-US" altLang="ja-JP" sz="1200"/>
              <a:t>...</a:t>
            </a:r>
            <a:endParaRPr lang="ja-JP" altLang="en-US" sz="1200"/>
          </a:p>
        </p:txBody>
      </p:sp>
      <p:sp>
        <p:nvSpPr>
          <p:cNvPr id="8" name="テキスト ボックス 7">
            <a:extLst>
              <a:ext uri="{FF2B5EF4-FFF2-40B4-BE49-F238E27FC236}">
                <a16:creationId xmlns:a16="http://schemas.microsoft.com/office/drawing/2014/main" id="{CBE93F9E-448A-4B28-B817-446A0031A13B}"/>
              </a:ext>
            </a:extLst>
          </p:cNvPr>
          <p:cNvSpPr txBox="1"/>
          <p:nvPr/>
        </p:nvSpPr>
        <p:spPr>
          <a:xfrm>
            <a:off x="6623672" y="2528309"/>
            <a:ext cx="954107" cy="461665"/>
          </a:xfrm>
          <a:prstGeom prst="rect">
            <a:avLst/>
          </a:prstGeom>
          <a:noFill/>
        </p:spPr>
        <p:txBody>
          <a:bodyPr wrap="none" rtlCol="0">
            <a:spAutoFit/>
          </a:bodyPr>
          <a:lstStyle/>
          <a:p>
            <a:r>
              <a:rPr lang="ja-JP" altLang="en-US" sz="1200" dirty="0"/>
              <a:t>係数が</a:t>
            </a:r>
            <a:endParaRPr lang="en-US" altLang="ja-JP" sz="1200" dirty="0"/>
          </a:p>
          <a:p>
            <a:r>
              <a:rPr lang="ja-JP" altLang="en-US" sz="1200" dirty="0"/>
              <a:t>大きくなる</a:t>
            </a:r>
          </a:p>
        </p:txBody>
      </p:sp>
      <p:sp>
        <p:nvSpPr>
          <p:cNvPr id="9" name="矢印: 下 8">
            <a:extLst>
              <a:ext uri="{FF2B5EF4-FFF2-40B4-BE49-F238E27FC236}">
                <a16:creationId xmlns:a16="http://schemas.microsoft.com/office/drawing/2014/main" id="{94DADB15-5501-4493-88C2-D172A75F6D91}"/>
              </a:ext>
            </a:extLst>
          </p:cNvPr>
          <p:cNvSpPr/>
          <p:nvPr/>
        </p:nvSpPr>
        <p:spPr>
          <a:xfrm rot="7904117">
            <a:off x="6531464" y="4252385"/>
            <a:ext cx="391311" cy="9848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矢印: 下 9">
            <a:extLst>
              <a:ext uri="{FF2B5EF4-FFF2-40B4-BE49-F238E27FC236}">
                <a16:creationId xmlns:a16="http://schemas.microsoft.com/office/drawing/2014/main" id="{27D428AC-5220-47A6-B295-F63D4865BC36}"/>
              </a:ext>
            </a:extLst>
          </p:cNvPr>
          <p:cNvSpPr/>
          <p:nvPr/>
        </p:nvSpPr>
        <p:spPr>
          <a:xfrm rot="13229488">
            <a:off x="6684157" y="4233642"/>
            <a:ext cx="109425" cy="991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テキスト ボックス 10">
            <a:extLst>
              <a:ext uri="{FF2B5EF4-FFF2-40B4-BE49-F238E27FC236}">
                <a16:creationId xmlns:a16="http://schemas.microsoft.com/office/drawing/2014/main" id="{E3935A2D-0817-4E2C-B15E-9BE9620BD3FC}"/>
              </a:ext>
            </a:extLst>
          </p:cNvPr>
          <p:cNvSpPr txBox="1"/>
          <p:nvPr/>
        </p:nvSpPr>
        <p:spPr>
          <a:xfrm>
            <a:off x="5608387" y="5244373"/>
            <a:ext cx="954107" cy="646331"/>
          </a:xfrm>
          <a:prstGeom prst="rect">
            <a:avLst/>
          </a:prstGeom>
          <a:noFill/>
        </p:spPr>
        <p:txBody>
          <a:bodyPr wrap="none" rtlCol="0">
            <a:spAutoFit/>
          </a:bodyPr>
          <a:lstStyle/>
          <a:p>
            <a:r>
              <a:rPr lang="ja-JP" altLang="en-US" sz="1200" dirty="0"/>
              <a:t>係数の値を</a:t>
            </a:r>
            <a:endParaRPr lang="en-US" altLang="ja-JP" sz="1200" dirty="0"/>
          </a:p>
          <a:p>
            <a:r>
              <a:rPr lang="ja-JP" altLang="en-US" sz="1200" dirty="0"/>
              <a:t>小さくし</a:t>
            </a:r>
            <a:r>
              <a:rPr lang="ja-JP" altLang="en-US" sz="1200" dirty="0" err="1"/>
              <a:t>す</a:t>
            </a:r>
            <a:endParaRPr lang="en-US" altLang="ja-JP" sz="1200" dirty="0"/>
          </a:p>
          <a:p>
            <a:r>
              <a:rPr lang="ja-JP" altLang="en-US" sz="1200" dirty="0" err="1"/>
              <a:t>ぎる</a:t>
            </a:r>
            <a:r>
              <a:rPr lang="ja-JP" altLang="en-US" sz="1200" dirty="0"/>
              <a:t>と</a:t>
            </a:r>
            <a:r>
              <a:rPr lang="en-US" altLang="ja-JP" sz="1200" dirty="0"/>
              <a:t>...</a:t>
            </a:r>
            <a:endParaRPr lang="ja-JP" altLang="en-US" sz="1200" dirty="0"/>
          </a:p>
        </p:txBody>
      </p:sp>
      <p:sp>
        <p:nvSpPr>
          <p:cNvPr id="12" name="テキスト ボックス 11">
            <a:extLst>
              <a:ext uri="{FF2B5EF4-FFF2-40B4-BE49-F238E27FC236}">
                <a16:creationId xmlns:a16="http://schemas.microsoft.com/office/drawing/2014/main" id="{187006CC-3EC3-4C2E-872E-A6A3776F0A71}"/>
              </a:ext>
            </a:extLst>
          </p:cNvPr>
          <p:cNvSpPr txBox="1"/>
          <p:nvPr/>
        </p:nvSpPr>
        <p:spPr>
          <a:xfrm>
            <a:off x="6803117" y="5262544"/>
            <a:ext cx="1261884" cy="461665"/>
          </a:xfrm>
          <a:prstGeom prst="rect">
            <a:avLst/>
          </a:prstGeom>
          <a:noFill/>
        </p:spPr>
        <p:txBody>
          <a:bodyPr wrap="none" rtlCol="0">
            <a:spAutoFit/>
          </a:bodyPr>
          <a:lstStyle/>
          <a:p>
            <a:r>
              <a:rPr lang="ja-JP" altLang="en-US" sz="1200"/>
              <a:t>正解から大きく</a:t>
            </a:r>
            <a:endParaRPr lang="en-US" altLang="ja-JP" sz="1200"/>
          </a:p>
          <a:p>
            <a:r>
              <a:rPr lang="ja-JP" altLang="en-US" sz="1200"/>
              <a:t>離れてしまう</a:t>
            </a:r>
          </a:p>
        </p:txBody>
      </p:sp>
      <p:pic>
        <p:nvPicPr>
          <p:cNvPr id="16" name="図 15">
            <a:extLst>
              <a:ext uri="{FF2B5EF4-FFF2-40B4-BE49-F238E27FC236}">
                <a16:creationId xmlns:a16="http://schemas.microsoft.com/office/drawing/2014/main" id="{4525914B-D66B-4C88-B4CA-E3E1BF9A019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24731" y="3905229"/>
            <a:ext cx="5390131" cy="351739"/>
          </a:xfrm>
          <a:prstGeom prst="rect">
            <a:avLst/>
          </a:prstGeom>
        </p:spPr>
      </p:pic>
      <p:sp>
        <p:nvSpPr>
          <p:cNvPr id="14" name="TextShape 5">
            <a:extLst>
              <a:ext uri="{FF2B5EF4-FFF2-40B4-BE49-F238E27FC236}">
                <a16:creationId xmlns:a16="http://schemas.microsoft.com/office/drawing/2014/main" id="{7E00FC47-B7F0-40F4-9FF9-6EEC4ADC4B57}"/>
              </a:ext>
            </a:extLst>
          </p:cNvPr>
          <p:cNvSpPr txBox="1"/>
          <p:nvPr/>
        </p:nvSpPr>
        <p:spPr>
          <a:xfrm>
            <a:off x="7914859" y="4271004"/>
            <a:ext cx="2376360" cy="661768"/>
          </a:xfrm>
          <a:prstGeom prst="rect">
            <a:avLst/>
          </a:prstGeom>
          <a:noFill/>
          <a:ln>
            <a:noFill/>
          </a:ln>
        </p:spPr>
        <p:txBody>
          <a:bodyPr lIns="90000" tIns="45000" rIns="90000" bIns="45000"/>
          <a:lstStyle/>
          <a:p>
            <a:r>
              <a:rPr lang="en-US" altLang="ja-JP" sz="2400" i="1" spc="-1" dirty="0">
                <a:latin typeface="Century Schoolbook" panose="02040604050505020304" pitchFamily="18" charset="0"/>
              </a:rPr>
              <a:t>α</a:t>
            </a:r>
            <a:r>
              <a:rPr lang="en-US" sz="1600" i="1" spc="-1" dirty="0">
                <a:latin typeface="Arial"/>
              </a:rPr>
              <a:t> </a:t>
            </a:r>
            <a:r>
              <a:rPr lang="en-US" sz="1600" spc="-1" dirty="0">
                <a:latin typeface="Arial"/>
              </a:rPr>
              <a:t>: </a:t>
            </a:r>
            <a:r>
              <a:rPr lang="ja-JP" altLang="en-US" sz="1600" spc="-1" dirty="0">
                <a:latin typeface="Arial"/>
              </a:rPr>
              <a:t>誤差と正則化項の</a:t>
            </a:r>
            <a:endParaRPr lang="en-US" altLang="ja-JP" sz="1600" spc="-1" dirty="0">
              <a:latin typeface="Arial"/>
            </a:endParaRPr>
          </a:p>
          <a:p>
            <a:r>
              <a:rPr lang="ja-JP" altLang="en-US" sz="1600" spc="-1" dirty="0">
                <a:latin typeface="Arial"/>
              </a:rPr>
              <a:t>　バランス</a:t>
            </a:r>
            <a:endParaRPr lang="en-US" sz="1600" spc="-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308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840044" y="454649"/>
            <a:ext cx="7886700" cy="785247"/>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Lasso</a:t>
            </a:r>
            <a:r>
              <a:rPr lang="ja-JP" altLang="en-US" sz="4000" dirty="0">
                <a:solidFill>
                  <a:schemeClr val="accent1"/>
                </a:solidFill>
                <a:latin typeface="メイリオ" panose="020B0604030504040204" pitchFamily="50" charset="-128"/>
                <a:ea typeface="メイリオ" panose="020B0604030504040204" pitchFamily="50" charset="-128"/>
              </a:rPr>
              <a:t>回帰</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1157747" y="1239896"/>
            <a:ext cx="9792929" cy="4627563"/>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係数 </a:t>
            </a:r>
            <a:r>
              <a:rPr lang="en-US" altLang="ja-JP" sz="2800" b="1" i="1" dirty="0">
                <a:latin typeface="Century Schoolbook" panose="02040604050505020304" pitchFamily="18" charset="0"/>
                <a:ea typeface="メイリオ" panose="020B0604030504040204" pitchFamily="50" charset="-128"/>
              </a:rPr>
              <a:t>w</a:t>
            </a:r>
            <a:r>
              <a:rPr lang="en-US" altLang="ja-JP" sz="28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の絶対値を正則化項として誤差の式に加える</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値が</a:t>
            </a:r>
            <a:r>
              <a:rPr lang="en-US" altLang="ja-JP" sz="2500" dirty="0">
                <a:latin typeface="メイリオ" panose="020B0604030504040204" pitchFamily="50" charset="-128"/>
                <a:ea typeface="メイリオ" panose="020B0604030504040204" pitchFamily="50" charset="-128"/>
              </a:rPr>
              <a:t>0</a:t>
            </a:r>
            <a:r>
              <a:rPr lang="ja-JP" altLang="en-US" sz="2500" dirty="0">
                <a:latin typeface="メイリオ" panose="020B0604030504040204" pitchFamily="50" charset="-128"/>
                <a:ea typeface="メイリオ" panose="020B0604030504040204" pitchFamily="50" charset="-128"/>
              </a:rPr>
              <a:t>となる係数が多くなり、出力に影響を与えている特徴を絞り込むことができる</a:t>
            </a:r>
          </a:p>
        </p:txBody>
      </p:sp>
      <p:pic>
        <p:nvPicPr>
          <p:cNvPr id="14" name="図 13">
            <a:extLst>
              <a:ext uri="{FF2B5EF4-FFF2-40B4-BE49-F238E27FC236}">
                <a16:creationId xmlns:a16="http://schemas.microsoft.com/office/drawing/2014/main" id="{1CEEA215-AFEC-470C-8A67-018524A6C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23275" y="3624495"/>
            <a:ext cx="6545455" cy="1080000"/>
          </a:xfrm>
          <a:prstGeom prst="rect">
            <a:avLst/>
          </a:prstGeom>
        </p:spPr>
      </p:pic>
    </p:spTree>
    <p:extLst>
      <p:ext uri="{BB962C8B-B14F-4D97-AF65-F5344CB8AC3E}">
        <p14:creationId xmlns:p14="http://schemas.microsoft.com/office/powerpoint/2010/main" val="2722394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55689" y="380306"/>
            <a:ext cx="7886700" cy="1006474"/>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回帰式の具体例</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789039" y="1115221"/>
            <a:ext cx="10522974" cy="4627563"/>
          </a:xfrm>
        </p:spPr>
        <p:txBody>
          <a:bodyPr>
            <a:normAutofit/>
          </a:bodyPr>
          <a:lstStyle/>
          <a:p>
            <a:pPr>
              <a:lnSpc>
                <a:spcPts val="3600"/>
              </a:lnSpc>
            </a:pPr>
            <a:r>
              <a:rPr lang="en-US" altLang="ja-JP" sz="2800" dirty="0">
                <a:latin typeface="メイリオ" panose="020B0604030504040204" pitchFamily="50" charset="-128"/>
                <a:ea typeface="メイリオ" panose="020B0604030504040204" pitchFamily="50" charset="-128"/>
              </a:rPr>
              <a:t>Boston</a:t>
            </a:r>
            <a:r>
              <a:rPr lang="ja-JP" altLang="en-US" sz="2800" dirty="0">
                <a:latin typeface="メイリオ" panose="020B0604030504040204" pitchFamily="50" charset="-128"/>
                <a:ea typeface="メイリオ" panose="020B0604030504040204" pitchFamily="50" charset="-128"/>
              </a:rPr>
              <a:t>データ</a:t>
            </a:r>
            <a:endParaRPr lang="en-US" altLang="ja-JP" sz="2800" dirty="0">
              <a:latin typeface="メイリオ" panose="020B0604030504040204" pitchFamily="50" charset="-128"/>
              <a:ea typeface="メイリオ" panose="020B0604030504040204" pitchFamily="50" charset="-128"/>
            </a:endParaRPr>
          </a:p>
          <a:p>
            <a:pPr lvl="1">
              <a:lnSpc>
                <a:spcPts val="3600"/>
              </a:lnSpc>
            </a:pPr>
            <a:r>
              <a:rPr lang="ja-JP" altLang="en-US" sz="2500" dirty="0">
                <a:latin typeface="メイリオ" panose="020B0604030504040204" pitchFamily="50" charset="-128"/>
                <a:ea typeface="メイリオ" panose="020B0604030504040204" pitchFamily="50" charset="-128"/>
              </a:rPr>
              <a:t>犯罪発生率、部屋数、立地など</a:t>
            </a:r>
            <a:r>
              <a:rPr lang="en-US" altLang="ja-JP" sz="2500" dirty="0">
                <a:latin typeface="メイリオ" panose="020B0604030504040204" pitchFamily="50" charset="-128"/>
                <a:ea typeface="メイリオ" panose="020B0604030504040204" pitchFamily="50" charset="-128"/>
              </a:rPr>
              <a:t>13</a:t>
            </a:r>
            <a:r>
              <a:rPr lang="ja-JP" altLang="en-US" sz="2500" dirty="0">
                <a:latin typeface="メイリオ" panose="020B0604030504040204" pitchFamily="50" charset="-128"/>
                <a:ea typeface="メイリオ" panose="020B0604030504040204" pitchFamily="50" charset="-128"/>
              </a:rPr>
              <a:t>の条件から不動産価格を推定</a:t>
            </a:r>
            <a:endParaRPr lang="en-US" altLang="ja-JP" sz="2500" dirty="0">
              <a:latin typeface="メイリオ" panose="020B0604030504040204" pitchFamily="50" charset="-128"/>
              <a:ea typeface="メイリオ" panose="020B0604030504040204" pitchFamily="50" charset="-128"/>
            </a:endParaRPr>
          </a:p>
          <a:p>
            <a:pPr lvl="1">
              <a:lnSpc>
                <a:spcPts val="3600"/>
              </a:lnSpc>
            </a:pPr>
            <a:r>
              <a:rPr lang="en-US" altLang="ja-JP" sz="1800" dirty="0">
                <a:latin typeface="メイリオ" panose="020B0604030504040204" pitchFamily="50" charset="-128"/>
                <a:ea typeface="メイリオ" panose="020B0604030504040204" pitchFamily="50" charset="-128"/>
              </a:rPr>
              <a:t>2023</a:t>
            </a:r>
            <a:r>
              <a:rPr lang="ja-JP" altLang="en-US" sz="1800" dirty="0">
                <a:latin typeface="メイリオ" panose="020B0604030504040204" pitchFamily="50" charset="-128"/>
                <a:ea typeface="メイリオ" panose="020B0604030504040204" pitchFamily="50" charset="-128"/>
              </a:rPr>
              <a:t>年現在、このデータセットは倫理的な問題があるとされ、使用が推奨されていない</a:t>
            </a:r>
          </a:p>
        </p:txBody>
      </p:sp>
      <p:sp>
        <p:nvSpPr>
          <p:cNvPr id="4" name="テキスト ボックス 3">
            <a:extLst>
              <a:ext uri="{FF2B5EF4-FFF2-40B4-BE49-F238E27FC236}">
                <a16:creationId xmlns:a16="http://schemas.microsoft.com/office/drawing/2014/main" id="{DCC599D1-A18A-4C81-8AFE-AF9DD03B4B5F}"/>
              </a:ext>
            </a:extLst>
          </p:cNvPr>
          <p:cNvSpPr txBox="1"/>
          <p:nvPr/>
        </p:nvSpPr>
        <p:spPr>
          <a:xfrm>
            <a:off x="2473039" y="3034148"/>
            <a:ext cx="2036135" cy="3293209"/>
          </a:xfrm>
          <a:prstGeom prst="rect">
            <a:avLst/>
          </a:prstGeom>
          <a:noFill/>
        </p:spPr>
        <p:txBody>
          <a:bodyPr wrap="none" rtlCol="0">
            <a:spAutoFit/>
          </a:bodyPr>
          <a:lstStyle/>
          <a:p>
            <a:r>
              <a:rPr lang="en-US" altLang="ja-JP" sz="1600" dirty="0">
                <a:latin typeface="Courier New" panose="02070309020205020404" pitchFamily="49" charset="0"/>
                <a:cs typeface="Courier New" panose="02070309020205020404" pitchFamily="49" charset="0"/>
              </a:rPr>
              <a:t>CRIM   :  -0.11</a:t>
            </a:r>
          </a:p>
          <a:p>
            <a:r>
              <a:rPr lang="en-US" altLang="ja-JP" sz="1600" dirty="0">
                <a:latin typeface="Courier New" panose="02070309020205020404" pitchFamily="49" charset="0"/>
                <a:cs typeface="Courier New" panose="02070309020205020404" pitchFamily="49" charset="0"/>
              </a:rPr>
              <a:t>ZN     :   0.05</a:t>
            </a:r>
          </a:p>
          <a:p>
            <a:r>
              <a:rPr lang="en-US" altLang="ja-JP" sz="1600" dirty="0">
                <a:latin typeface="Courier New" panose="02070309020205020404" pitchFamily="49" charset="0"/>
                <a:cs typeface="Courier New" panose="02070309020205020404" pitchFamily="49" charset="0"/>
              </a:rPr>
              <a:t>INDUS  :   0.02</a:t>
            </a:r>
          </a:p>
          <a:p>
            <a:r>
              <a:rPr lang="en-US" altLang="ja-JP" sz="1600" dirty="0">
                <a:latin typeface="Courier New" panose="02070309020205020404" pitchFamily="49" charset="0"/>
                <a:cs typeface="Courier New" panose="02070309020205020404" pitchFamily="49" charset="0"/>
              </a:rPr>
              <a:t>CHAS   :   2.69</a:t>
            </a:r>
          </a:p>
          <a:p>
            <a:r>
              <a:rPr lang="en-US" altLang="ja-JP" sz="1600" dirty="0">
                <a:latin typeface="Courier New" panose="02070309020205020404" pitchFamily="49" charset="0"/>
                <a:cs typeface="Courier New" panose="02070309020205020404" pitchFamily="49" charset="0"/>
              </a:rPr>
              <a:t>NOX    : -17.80</a:t>
            </a:r>
          </a:p>
          <a:p>
            <a:r>
              <a:rPr lang="en-US" altLang="ja-JP" sz="1600" dirty="0">
                <a:latin typeface="Courier New" panose="02070309020205020404" pitchFamily="49" charset="0"/>
                <a:cs typeface="Courier New" panose="02070309020205020404" pitchFamily="49" charset="0"/>
              </a:rPr>
              <a:t>RM     :   3.80</a:t>
            </a:r>
          </a:p>
          <a:p>
            <a:r>
              <a:rPr lang="en-US" altLang="ja-JP" sz="1600" dirty="0">
                <a:latin typeface="Courier New" panose="02070309020205020404" pitchFamily="49" charset="0"/>
                <a:cs typeface="Courier New" panose="02070309020205020404" pitchFamily="49" charset="0"/>
              </a:rPr>
              <a:t>AGE    :   0.00</a:t>
            </a:r>
          </a:p>
          <a:p>
            <a:r>
              <a:rPr lang="en-US" altLang="ja-JP" sz="1600" dirty="0">
                <a:latin typeface="Courier New" panose="02070309020205020404" pitchFamily="49" charset="0"/>
                <a:cs typeface="Courier New" panose="02070309020205020404" pitchFamily="49" charset="0"/>
              </a:rPr>
              <a:t>DIS    :  -1.48</a:t>
            </a:r>
          </a:p>
          <a:p>
            <a:r>
              <a:rPr lang="en-US" altLang="ja-JP" sz="1600" dirty="0">
                <a:latin typeface="Courier New" panose="02070309020205020404" pitchFamily="49" charset="0"/>
                <a:cs typeface="Courier New" panose="02070309020205020404" pitchFamily="49" charset="0"/>
              </a:rPr>
              <a:t>RAD    :   0.31</a:t>
            </a:r>
          </a:p>
          <a:p>
            <a:r>
              <a:rPr lang="en-US" altLang="ja-JP" sz="1600" dirty="0">
                <a:latin typeface="Courier New" panose="02070309020205020404" pitchFamily="49" charset="0"/>
                <a:cs typeface="Courier New" panose="02070309020205020404" pitchFamily="49" charset="0"/>
              </a:rPr>
              <a:t>TAX    :  -0.01</a:t>
            </a:r>
          </a:p>
          <a:p>
            <a:r>
              <a:rPr lang="en-US" altLang="ja-JP" sz="1600" dirty="0">
                <a:latin typeface="Courier New" panose="02070309020205020404" pitchFamily="49" charset="0"/>
                <a:cs typeface="Courier New" panose="02070309020205020404" pitchFamily="49" charset="0"/>
              </a:rPr>
              <a:t>PTRATIO:  -0.95</a:t>
            </a:r>
          </a:p>
          <a:p>
            <a:r>
              <a:rPr lang="en-US" altLang="ja-JP" sz="1600" dirty="0">
                <a:latin typeface="Courier New" panose="02070309020205020404" pitchFamily="49" charset="0"/>
                <a:cs typeface="Courier New" panose="02070309020205020404" pitchFamily="49" charset="0"/>
              </a:rPr>
              <a:t>B      :   0.01</a:t>
            </a:r>
          </a:p>
          <a:p>
            <a:r>
              <a:rPr lang="en-US" altLang="ja-JP" sz="1600" dirty="0">
                <a:latin typeface="Courier New" panose="02070309020205020404" pitchFamily="49" charset="0"/>
                <a:cs typeface="Courier New" panose="02070309020205020404" pitchFamily="49" charset="0"/>
              </a:rPr>
              <a:t>LSTAT  :  -0.53</a:t>
            </a:r>
            <a:endParaRPr lang="ja-JP" altLang="en-US" sz="1600" dirty="0">
              <a:latin typeface="Courier New" panose="02070309020205020404" pitchFamily="49" charset="0"/>
              <a:cs typeface="Courier New" panose="02070309020205020404" pitchFamily="49" charset="0"/>
            </a:endParaRPr>
          </a:p>
        </p:txBody>
      </p:sp>
      <p:sp>
        <p:nvSpPr>
          <p:cNvPr id="7" name="テキスト ボックス 6">
            <a:extLst>
              <a:ext uri="{FF2B5EF4-FFF2-40B4-BE49-F238E27FC236}">
                <a16:creationId xmlns:a16="http://schemas.microsoft.com/office/drawing/2014/main" id="{E121048A-208D-494A-9AEB-38498D596EBA}"/>
              </a:ext>
            </a:extLst>
          </p:cNvPr>
          <p:cNvSpPr txBox="1"/>
          <p:nvPr/>
        </p:nvSpPr>
        <p:spPr>
          <a:xfrm>
            <a:off x="2473036" y="2664813"/>
            <a:ext cx="1107996" cy="369332"/>
          </a:xfrm>
          <a:prstGeom prst="rect">
            <a:avLst/>
          </a:prstGeom>
          <a:noFill/>
        </p:spPr>
        <p:txBody>
          <a:bodyPr wrap="none" rtlCol="0">
            <a:spAutoFit/>
          </a:bodyPr>
          <a:lstStyle/>
          <a:p>
            <a:r>
              <a:rPr lang="ja-JP" altLang="en-US" dirty="0"/>
              <a:t>線形回帰</a:t>
            </a:r>
          </a:p>
        </p:txBody>
      </p:sp>
      <p:sp>
        <p:nvSpPr>
          <p:cNvPr id="9" name="テキスト ボックス 8">
            <a:extLst>
              <a:ext uri="{FF2B5EF4-FFF2-40B4-BE49-F238E27FC236}">
                <a16:creationId xmlns:a16="http://schemas.microsoft.com/office/drawing/2014/main" id="{A9D2C057-820B-4156-B55D-2D42D7E758D9}"/>
              </a:ext>
            </a:extLst>
          </p:cNvPr>
          <p:cNvSpPr txBox="1"/>
          <p:nvPr/>
        </p:nvSpPr>
        <p:spPr>
          <a:xfrm>
            <a:off x="5133112" y="2973436"/>
            <a:ext cx="2036135" cy="3293209"/>
          </a:xfrm>
          <a:prstGeom prst="rect">
            <a:avLst/>
          </a:prstGeom>
          <a:noFill/>
        </p:spPr>
        <p:txBody>
          <a:bodyPr wrap="none" rtlCol="0">
            <a:spAutoFit/>
          </a:bodyPr>
          <a:lstStyle/>
          <a:p>
            <a:r>
              <a:rPr lang="en-US" altLang="ja-JP" sz="1600" dirty="0">
                <a:latin typeface="Courier New" panose="02070309020205020404" pitchFamily="49" charset="0"/>
                <a:cs typeface="Courier New" panose="02070309020205020404" pitchFamily="49" charset="0"/>
              </a:rPr>
              <a:t>CRIM   :  -0.10</a:t>
            </a:r>
          </a:p>
          <a:p>
            <a:r>
              <a:rPr lang="en-US" altLang="ja-JP" sz="1600" dirty="0">
                <a:latin typeface="Courier New" panose="02070309020205020404" pitchFamily="49" charset="0"/>
                <a:cs typeface="Courier New" panose="02070309020205020404" pitchFamily="49" charset="0"/>
              </a:rPr>
              <a:t>ZN     :   0.05</a:t>
            </a:r>
          </a:p>
          <a:p>
            <a:r>
              <a:rPr lang="en-US" altLang="ja-JP" sz="1600" dirty="0">
                <a:latin typeface="Courier New" panose="02070309020205020404" pitchFamily="49" charset="0"/>
                <a:cs typeface="Courier New" panose="02070309020205020404" pitchFamily="49" charset="0"/>
              </a:rPr>
              <a:t>INDUS  :  -0.04</a:t>
            </a:r>
          </a:p>
          <a:p>
            <a:r>
              <a:rPr lang="en-US" altLang="ja-JP" sz="1600" dirty="0">
                <a:latin typeface="Courier New" panose="02070309020205020404" pitchFamily="49" charset="0"/>
                <a:cs typeface="Courier New" panose="02070309020205020404" pitchFamily="49" charset="0"/>
              </a:rPr>
              <a:t>CHAS   :   1.95</a:t>
            </a:r>
          </a:p>
          <a:p>
            <a:r>
              <a:rPr lang="en-US" altLang="ja-JP" sz="1600" dirty="0">
                <a:latin typeface="Courier New" panose="02070309020205020404" pitchFamily="49" charset="0"/>
                <a:cs typeface="Courier New" panose="02070309020205020404" pitchFamily="49" charset="0"/>
              </a:rPr>
              <a:t>NOX    :  -2.37</a:t>
            </a:r>
          </a:p>
          <a:p>
            <a:r>
              <a:rPr lang="en-US" altLang="ja-JP" sz="1600" dirty="0">
                <a:latin typeface="Courier New" panose="02070309020205020404" pitchFamily="49" charset="0"/>
                <a:cs typeface="Courier New" panose="02070309020205020404" pitchFamily="49" charset="0"/>
              </a:rPr>
              <a:t>RM     :   3.70</a:t>
            </a:r>
          </a:p>
          <a:p>
            <a:r>
              <a:rPr lang="en-US" altLang="ja-JP" sz="1600" dirty="0">
                <a:latin typeface="Courier New" panose="02070309020205020404" pitchFamily="49" charset="0"/>
                <a:cs typeface="Courier New" panose="02070309020205020404" pitchFamily="49" charset="0"/>
              </a:rPr>
              <a:t>AGE    :  -0.01</a:t>
            </a:r>
          </a:p>
          <a:p>
            <a:r>
              <a:rPr lang="en-US" altLang="ja-JP" sz="1600" dirty="0">
                <a:latin typeface="Courier New" panose="02070309020205020404" pitchFamily="49" charset="0"/>
                <a:cs typeface="Courier New" panose="02070309020205020404" pitchFamily="49" charset="0"/>
              </a:rPr>
              <a:t>DIS    :  -1.25</a:t>
            </a:r>
          </a:p>
          <a:p>
            <a:r>
              <a:rPr lang="en-US" altLang="ja-JP" sz="1600" dirty="0">
                <a:latin typeface="Courier New" panose="02070309020205020404" pitchFamily="49" charset="0"/>
                <a:cs typeface="Courier New" panose="02070309020205020404" pitchFamily="49" charset="0"/>
              </a:rPr>
              <a:t>RAD    :   0.28</a:t>
            </a:r>
          </a:p>
          <a:p>
            <a:r>
              <a:rPr lang="en-US" altLang="ja-JP" sz="1600" dirty="0">
                <a:latin typeface="Courier New" panose="02070309020205020404" pitchFamily="49" charset="0"/>
                <a:cs typeface="Courier New" panose="02070309020205020404" pitchFamily="49" charset="0"/>
              </a:rPr>
              <a:t>TAX    :  -0.01</a:t>
            </a:r>
          </a:p>
          <a:p>
            <a:r>
              <a:rPr lang="en-US" altLang="ja-JP" sz="1600" dirty="0">
                <a:latin typeface="Courier New" panose="02070309020205020404" pitchFamily="49" charset="0"/>
                <a:cs typeface="Courier New" panose="02070309020205020404" pitchFamily="49" charset="0"/>
              </a:rPr>
              <a:t>PTRATIO:  -0.80</a:t>
            </a:r>
          </a:p>
          <a:p>
            <a:r>
              <a:rPr lang="en-US" altLang="ja-JP" sz="1600" dirty="0">
                <a:latin typeface="Courier New" panose="02070309020205020404" pitchFamily="49" charset="0"/>
                <a:cs typeface="Courier New" panose="02070309020205020404" pitchFamily="49" charset="0"/>
              </a:rPr>
              <a:t>B      :   0.01</a:t>
            </a:r>
          </a:p>
          <a:p>
            <a:r>
              <a:rPr lang="en-US" altLang="ja-JP" sz="1600" dirty="0">
                <a:latin typeface="Courier New" panose="02070309020205020404" pitchFamily="49" charset="0"/>
                <a:cs typeface="Courier New" panose="02070309020205020404" pitchFamily="49" charset="0"/>
              </a:rPr>
              <a:t>LSTAT  :  -0.56</a:t>
            </a:r>
            <a:endParaRPr lang="ja-JP" altLang="en-US" sz="1600" dirty="0">
              <a:latin typeface="Courier New" panose="02070309020205020404" pitchFamily="49" charset="0"/>
              <a:cs typeface="Courier New" panose="02070309020205020404" pitchFamily="49" charset="0"/>
            </a:endParaRPr>
          </a:p>
        </p:txBody>
      </p:sp>
      <p:sp>
        <p:nvSpPr>
          <p:cNvPr id="10" name="テキスト ボックス 9">
            <a:extLst>
              <a:ext uri="{FF2B5EF4-FFF2-40B4-BE49-F238E27FC236}">
                <a16:creationId xmlns:a16="http://schemas.microsoft.com/office/drawing/2014/main" id="{5771DE35-CA45-4154-8753-2BDE68C8A47A}"/>
              </a:ext>
            </a:extLst>
          </p:cNvPr>
          <p:cNvSpPr txBox="1"/>
          <p:nvPr/>
        </p:nvSpPr>
        <p:spPr>
          <a:xfrm>
            <a:off x="5133112" y="2604101"/>
            <a:ext cx="787395" cy="369332"/>
          </a:xfrm>
          <a:prstGeom prst="rect">
            <a:avLst/>
          </a:prstGeom>
          <a:noFill/>
        </p:spPr>
        <p:txBody>
          <a:bodyPr wrap="none" rtlCol="0">
            <a:spAutoFit/>
          </a:bodyPr>
          <a:lstStyle/>
          <a:p>
            <a:r>
              <a:rPr lang="en-US" altLang="ja-JP" dirty="0"/>
              <a:t>Ridge</a:t>
            </a:r>
            <a:endParaRPr lang="ja-JP" altLang="en-US" dirty="0"/>
          </a:p>
        </p:txBody>
      </p:sp>
      <p:sp>
        <p:nvSpPr>
          <p:cNvPr id="11" name="テキスト ボックス 10">
            <a:extLst>
              <a:ext uri="{FF2B5EF4-FFF2-40B4-BE49-F238E27FC236}">
                <a16:creationId xmlns:a16="http://schemas.microsoft.com/office/drawing/2014/main" id="{93F59E45-8D4D-4D1B-BF3F-923FBA36B48F}"/>
              </a:ext>
            </a:extLst>
          </p:cNvPr>
          <p:cNvSpPr txBox="1"/>
          <p:nvPr/>
        </p:nvSpPr>
        <p:spPr>
          <a:xfrm>
            <a:off x="7989421" y="3034148"/>
            <a:ext cx="2036135" cy="3293209"/>
          </a:xfrm>
          <a:prstGeom prst="rect">
            <a:avLst/>
          </a:prstGeom>
          <a:noFill/>
        </p:spPr>
        <p:txBody>
          <a:bodyPr wrap="none" rtlCol="0">
            <a:spAutoFit/>
          </a:bodyPr>
          <a:lstStyle/>
          <a:p>
            <a:r>
              <a:rPr lang="en-US" altLang="ja-JP" sz="1600" dirty="0">
                <a:latin typeface="Courier New" panose="02070309020205020404" pitchFamily="49" charset="0"/>
                <a:cs typeface="Courier New" panose="02070309020205020404" pitchFamily="49" charset="0"/>
              </a:rPr>
              <a:t>CRIM   :  -0.02</a:t>
            </a:r>
          </a:p>
          <a:p>
            <a:r>
              <a:rPr lang="en-US" altLang="ja-JP" sz="1600" dirty="0">
                <a:latin typeface="Courier New" panose="02070309020205020404" pitchFamily="49" charset="0"/>
                <a:cs typeface="Courier New" panose="02070309020205020404" pitchFamily="49" charset="0"/>
              </a:rPr>
              <a:t>ZN     :   0.04</a:t>
            </a:r>
          </a:p>
          <a:p>
            <a:r>
              <a:rPr lang="en-US" altLang="ja-JP" sz="1600" dirty="0">
                <a:latin typeface="Courier New" panose="02070309020205020404" pitchFamily="49" charset="0"/>
                <a:cs typeface="Courier New" panose="02070309020205020404" pitchFamily="49" charset="0"/>
              </a:rPr>
              <a:t>INDUS  :  -0.00</a:t>
            </a:r>
          </a:p>
          <a:p>
            <a:r>
              <a:rPr lang="en-US" altLang="ja-JP" sz="1600" dirty="0">
                <a:latin typeface="Courier New" panose="02070309020205020404" pitchFamily="49" charset="0"/>
                <a:cs typeface="Courier New" panose="02070309020205020404" pitchFamily="49" charset="0"/>
              </a:rPr>
              <a:t>CHAS   :   0.00</a:t>
            </a:r>
          </a:p>
          <a:p>
            <a:r>
              <a:rPr lang="en-US" altLang="ja-JP" sz="1600" dirty="0">
                <a:latin typeface="Courier New" panose="02070309020205020404" pitchFamily="49" charset="0"/>
                <a:cs typeface="Courier New" panose="02070309020205020404" pitchFamily="49" charset="0"/>
              </a:rPr>
              <a:t>NOX    :  -0.00</a:t>
            </a:r>
          </a:p>
          <a:p>
            <a:r>
              <a:rPr lang="en-US" altLang="ja-JP" sz="1600" dirty="0">
                <a:latin typeface="Courier New" panose="02070309020205020404" pitchFamily="49" charset="0"/>
                <a:cs typeface="Courier New" panose="02070309020205020404" pitchFamily="49" charset="0"/>
              </a:rPr>
              <a:t>RM     :   0.00</a:t>
            </a:r>
          </a:p>
          <a:p>
            <a:r>
              <a:rPr lang="en-US" altLang="ja-JP" sz="1600" dirty="0">
                <a:latin typeface="Courier New" panose="02070309020205020404" pitchFamily="49" charset="0"/>
                <a:cs typeface="Courier New" panose="02070309020205020404" pitchFamily="49" charset="0"/>
              </a:rPr>
              <a:t>AGE    :   0.04</a:t>
            </a:r>
          </a:p>
          <a:p>
            <a:r>
              <a:rPr lang="en-US" altLang="ja-JP" sz="1600" dirty="0">
                <a:latin typeface="Courier New" panose="02070309020205020404" pitchFamily="49" charset="0"/>
                <a:cs typeface="Courier New" panose="02070309020205020404" pitchFamily="49" charset="0"/>
              </a:rPr>
              <a:t>DIS    :  -0.07</a:t>
            </a:r>
          </a:p>
          <a:p>
            <a:r>
              <a:rPr lang="en-US" altLang="ja-JP" sz="1600" dirty="0">
                <a:latin typeface="Courier New" panose="02070309020205020404" pitchFamily="49" charset="0"/>
                <a:cs typeface="Courier New" panose="02070309020205020404" pitchFamily="49" charset="0"/>
              </a:rPr>
              <a:t>RAD    :   0.17</a:t>
            </a:r>
          </a:p>
          <a:p>
            <a:r>
              <a:rPr lang="en-US" altLang="ja-JP" sz="1600" dirty="0">
                <a:latin typeface="Courier New" panose="02070309020205020404" pitchFamily="49" charset="0"/>
                <a:cs typeface="Courier New" panose="02070309020205020404" pitchFamily="49" charset="0"/>
              </a:rPr>
              <a:t>TAX    :  -0.01</a:t>
            </a:r>
          </a:p>
          <a:p>
            <a:r>
              <a:rPr lang="en-US" altLang="ja-JP" sz="1600" dirty="0">
                <a:latin typeface="Courier New" panose="02070309020205020404" pitchFamily="49" charset="0"/>
                <a:cs typeface="Courier New" panose="02070309020205020404" pitchFamily="49" charset="0"/>
              </a:rPr>
              <a:t>PTRATIO:  -0.56</a:t>
            </a:r>
          </a:p>
          <a:p>
            <a:r>
              <a:rPr lang="en-US" altLang="ja-JP" sz="1600" dirty="0">
                <a:latin typeface="Courier New" panose="02070309020205020404" pitchFamily="49" charset="0"/>
                <a:cs typeface="Courier New" panose="02070309020205020404" pitchFamily="49" charset="0"/>
              </a:rPr>
              <a:t>B      :   0.01</a:t>
            </a:r>
          </a:p>
          <a:p>
            <a:r>
              <a:rPr lang="en-US" altLang="ja-JP" sz="1600" dirty="0">
                <a:latin typeface="Courier New" panose="02070309020205020404" pitchFamily="49" charset="0"/>
                <a:cs typeface="Courier New" panose="02070309020205020404" pitchFamily="49" charset="0"/>
              </a:rPr>
              <a:t>LSTAT  :  -0.82</a:t>
            </a:r>
            <a:endParaRPr lang="ja-JP" altLang="en-US" sz="1600" dirty="0">
              <a:latin typeface="Courier New" panose="02070309020205020404" pitchFamily="49" charset="0"/>
              <a:cs typeface="Courier New" panose="02070309020205020404" pitchFamily="49" charset="0"/>
            </a:endParaRPr>
          </a:p>
        </p:txBody>
      </p:sp>
      <p:sp>
        <p:nvSpPr>
          <p:cNvPr id="12" name="テキスト ボックス 11">
            <a:extLst>
              <a:ext uri="{FF2B5EF4-FFF2-40B4-BE49-F238E27FC236}">
                <a16:creationId xmlns:a16="http://schemas.microsoft.com/office/drawing/2014/main" id="{C25E8E64-ACA6-4C02-AA2C-C92709896F5B}"/>
              </a:ext>
            </a:extLst>
          </p:cNvPr>
          <p:cNvSpPr txBox="1"/>
          <p:nvPr/>
        </p:nvSpPr>
        <p:spPr>
          <a:xfrm>
            <a:off x="7989421" y="2664813"/>
            <a:ext cx="814647" cy="369332"/>
          </a:xfrm>
          <a:prstGeom prst="rect">
            <a:avLst/>
          </a:prstGeom>
          <a:noFill/>
        </p:spPr>
        <p:txBody>
          <a:bodyPr wrap="none" rtlCol="0">
            <a:spAutoFit/>
          </a:bodyPr>
          <a:lstStyle/>
          <a:p>
            <a:r>
              <a:rPr lang="en-US" altLang="ja-JP" dirty="0"/>
              <a:t>Lasso</a:t>
            </a:r>
            <a:endParaRPr lang="ja-JP" altLang="en-US" dirty="0"/>
          </a:p>
        </p:txBody>
      </p:sp>
    </p:spTree>
    <p:extLst>
      <p:ext uri="{BB962C8B-B14F-4D97-AF65-F5344CB8AC3E}">
        <p14:creationId xmlns:p14="http://schemas.microsoft.com/office/powerpoint/2010/main" val="407874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16974" y="365125"/>
            <a:ext cx="10515600" cy="971986"/>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1</a:t>
            </a:r>
            <a:r>
              <a:rPr lang="ja-JP" altLang="en-US" sz="4000" dirty="0">
                <a:solidFill>
                  <a:schemeClr val="accent1"/>
                </a:solidFill>
                <a:latin typeface="メイリオ" panose="020B0604030504040204" pitchFamily="50" charset="-128"/>
                <a:ea typeface="メイリオ" panose="020B0604030504040204" pitchFamily="50" charset="-128"/>
              </a:rPr>
              <a:t>章のストーリー</a:t>
            </a:r>
          </a:p>
        </p:txBody>
      </p:sp>
      <p:sp>
        <p:nvSpPr>
          <p:cNvPr id="3" name="コンテンツ プレースホルダー 2">
            <a:extLst>
              <a:ext uri="{FF2B5EF4-FFF2-40B4-BE49-F238E27FC236}">
                <a16:creationId xmlns:a16="http://schemas.microsoft.com/office/drawing/2014/main" id="{AFC8D293-DF29-A312-26F6-2A60FBD81E83}"/>
              </a:ext>
            </a:extLst>
          </p:cNvPr>
          <p:cNvSpPr>
            <a:spLocks noGrp="1"/>
          </p:cNvSpPr>
          <p:nvPr>
            <p:ph idx="1"/>
          </p:nvPr>
        </p:nvSpPr>
        <p:spPr>
          <a:xfrm>
            <a:off x="815770" y="1287874"/>
            <a:ext cx="10118007" cy="4627563"/>
          </a:xfrm>
        </p:spPr>
        <p:txBody>
          <a:bodyPr>
            <a:normAutofit/>
          </a:bodyPr>
          <a:lstStyle/>
          <a:p>
            <a:pPr>
              <a:lnSpc>
                <a:spcPct val="150000"/>
              </a:lnSpc>
            </a:pPr>
            <a:r>
              <a:rPr lang="ja-JP" altLang="en-US" sz="2800" dirty="0">
                <a:latin typeface="メイリオ" panose="020B0604030504040204" pitchFamily="50" charset="-128"/>
                <a:ea typeface="メイリオ" panose="020B0604030504040204" pitchFamily="50" charset="-128"/>
              </a:rPr>
              <a:t>さやかは清原にデータから数値を予測する回帰手法について教える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回帰式が過学習とならないようにする手法である正則化についても教える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en-US" altLang="ja-JP" dirty="0">
                <a:latin typeface="メイリオ" panose="020B0604030504040204" pitchFamily="50" charset="-128"/>
                <a:ea typeface="メイリオ" panose="020B0604030504040204" pitchFamily="50" charset="-128"/>
              </a:rPr>
              <a:t>Python </a:t>
            </a:r>
            <a:r>
              <a:rPr lang="ja-JP" altLang="en-US" dirty="0">
                <a:latin typeface="メイリオ" panose="020B0604030504040204" pitchFamily="50" charset="-128"/>
                <a:ea typeface="メイリオ" panose="020B0604030504040204" pitchFamily="50" charset="-128"/>
              </a:rPr>
              <a:t>のライブラリ </a:t>
            </a:r>
            <a:r>
              <a:rPr lang="en-US" altLang="ja-JP" dirty="0">
                <a:latin typeface="メイリオ" panose="020B0604030504040204" pitchFamily="50" charset="-128"/>
                <a:ea typeface="メイリオ" panose="020B0604030504040204" pitchFamily="50" charset="-128"/>
              </a:rPr>
              <a:t>scikit-learn</a:t>
            </a:r>
            <a:r>
              <a:rPr lang="ja-JP" altLang="en-US" dirty="0">
                <a:latin typeface="メイリオ" panose="020B0604030504040204" pitchFamily="50" charset="-128"/>
                <a:ea typeface="メイリオ" panose="020B0604030504040204" pitchFamily="50" charset="-128"/>
              </a:rPr>
              <a:t> を使った実装についても教える</a:t>
            </a:r>
            <a:endParaRPr lang="en-US" altLang="ja-JP" sz="2800" dirty="0">
              <a:latin typeface="メイリオ" panose="020B0604030504040204" pitchFamily="50" charset="-128"/>
              <a:ea typeface="メイリオ" panose="020B0604030504040204" pitchFamily="50" charset="-128"/>
            </a:endParaRPr>
          </a:p>
          <a:p>
            <a:pPr>
              <a:lnSpc>
                <a:spcPct val="150000"/>
              </a:lnSpc>
            </a:pPr>
            <a:endParaRPr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9084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回帰（</a:t>
            </a:r>
            <a:r>
              <a:rPr lang="en-US" altLang="ja-JP" sz="4000" dirty="0">
                <a:solidFill>
                  <a:schemeClr val="accent1"/>
                </a:solidFill>
                <a:latin typeface="メイリオ" panose="020B0604030504040204" pitchFamily="50" charset="-128"/>
                <a:ea typeface="メイリオ" panose="020B0604030504040204" pitchFamily="50" charset="-128"/>
              </a:rPr>
              <a:t>1</a:t>
            </a:r>
            <a:r>
              <a:rPr lang="ja-JP" altLang="en-US" sz="4000" dirty="0">
                <a:solidFill>
                  <a:schemeClr val="accent1"/>
                </a:solidFill>
                <a:latin typeface="メイリオ" panose="020B0604030504040204" pitchFamily="50" charset="-128"/>
                <a:ea typeface="メイリオ" panose="020B0604030504040204" pitchFamily="50" charset="-128"/>
              </a:rPr>
              <a:t>章）</a:t>
            </a:r>
          </a:p>
        </p:txBody>
      </p:sp>
      <p:sp>
        <p:nvSpPr>
          <p:cNvPr id="5" name="コンテンツ プレースホルダー 2">
            <a:extLst>
              <a:ext uri="{FF2B5EF4-FFF2-40B4-BE49-F238E27FC236}">
                <a16:creationId xmlns:a16="http://schemas.microsoft.com/office/drawing/2014/main" id="{85BF29C8-4E1E-48B7-8E07-6B7311E4B6D8}"/>
              </a:ext>
            </a:extLst>
          </p:cNvPr>
          <p:cNvSpPr>
            <a:spLocks noGrp="1"/>
          </p:cNvSpPr>
          <p:nvPr>
            <p:ph idx="1"/>
          </p:nvPr>
        </p:nvSpPr>
        <p:spPr>
          <a:xfrm>
            <a:off x="1083392" y="4894826"/>
            <a:ext cx="8089900" cy="1454150"/>
          </a:xfrm>
        </p:spPr>
        <p:txBody>
          <a:bodyPr>
            <a:noAutofit/>
          </a:bodyPr>
          <a:lstStyle/>
          <a:p>
            <a:pPr>
              <a:lnSpc>
                <a:spcPts val="3200"/>
              </a:lnSpc>
            </a:pPr>
            <a:r>
              <a:rPr lang="ja-JP" altLang="en-US" sz="2800" dirty="0">
                <a:latin typeface="メイリオ" panose="020B0604030504040204" pitchFamily="50" charset="-128"/>
                <a:ea typeface="メイリオ" panose="020B0604030504040204" pitchFamily="50" charset="-128"/>
              </a:rPr>
              <a:t>回帰とは</a:t>
            </a:r>
            <a:endParaRPr lang="en-US" altLang="ja-JP" sz="2800" dirty="0">
              <a:latin typeface="メイリオ" panose="020B0604030504040204" pitchFamily="50" charset="-128"/>
              <a:ea typeface="メイリオ" panose="020B0604030504040204" pitchFamily="50" charset="-128"/>
            </a:endParaRPr>
          </a:p>
          <a:p>
            <a:pPr lvl="1">
              <a:lnSpc>
                <a:spcPts val="3200"/>
              </a:lnSpc>
            </a:pPr>
            <a:r>
              <a:rPr lang="ja-JP" altLang="en-US" sz="2400" dirty="0">
                <a:latin typeface="メイリオ" panose="020B0604030504040204" pitchFamily="50" charset="-128"/>
                <a:ea typeface="メイリオ" panose="020B0604030504040204" pitchFamily="50" charset="-128"/>
              </a:rPr>
              <a:t>教師あり学習問題</a:t>
            </a:r>
          </a:p>
          <a:p>
            <a:pPr lvl="1">
              <a:lnSpc>
                <a:spcPts val="3200"/>
              </a:lnSpc>
            </a:pPr>
            <a:r>
              <a:rPr lang="ja-JP" altLang="en-US" sz="2400" dirty="0">
                <a:latin typeface="メイリオ" panose="020B0604030504040204" pitchFamily="50" charset="-128"/>
                <a:ea typeface="メイリオ" panose="020B0604030504040204" pitchFamily="50" charset="-128"/>
              </a:rPr>
              <a:t>特徴から</a:t>
            </a:r>
            <a:r>
              <a:rPr lang="ja-JP" altLang="en-US" sz="2400" b="1" u="sng" dirty="0">
                <a:latin typeface="メイリオ" panose="020B0604030504040204" pitchFamily="50" charset="-128"/>
                <a:ea typeface="メイリオ" panose="020B0604030504040204" pitchFamily="50" charset="-128"/>
              </a:rPr>
              <a:t>数値</a:t>
            </a:r>
            <a:r>
              <a:rPr lang="ja-JP" altLang="en-US" sz="2400" dirty="0">
                <a:latin typeface="メイリオ" panose="020B0604030504040204" pitchFamily="50" charset="-128"/>
                <a:ea typeface="メイリオ" panose="020B0604030504040204" pitchFamily="50" charset="-128"/>
              </a:rPr>
              <a:t>を予測する</a:t>
            </a:r>
            <a:endParaRPr lang="en-US" altLang="ja-JP" sz="2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262CA39C-847A-4D65-A4CE-F31715943A4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46700" y="1301752"/>
            <a:ext cx="7700603" cy="3454143"/>
          </a:xfrm>
          <a:prstGeom prst="rect">
            <a:avLst/>
          </a:prstGeom>
        </p:spPr>
      </p:pic>
      <p:sp>
        <p:nvSpPr>
          <p:cNvPr id="6" name="テキスト ボックス 5">
            <a:extLst>
              <a:ext uri="{FF2B5EF4-FFF2-40B4-BE49-F238E27FC236}">
                <a16:creationId xmlns:a16="http://schemas.microsoft.com/office/drawing/2014/main" id="{C7EFD94F-0E4B-462E-B846-A46A67B1511A}"/>
              </a:ext>
            </a:extLst>
          </p:cNvPr>
          <p:cNvSpPr txBox="1"/>
          <p:nvPr/>
        </p:nvSpPr>
        <p:spPr>
          <a:xfrm>
            <a:off x="8242303" y="4838700"/>
            <a:ext cx="1653017" cy="369332"/>
          </a:xfrm>
          <a:prstGeom prst="rect">
            <a:avLst/>
          </a:prstGeom>
          <a:noFill/>
        </p:spPr>
        <p:txBody>
          <a:bodyPr wrap="none" rtlCol="0">
            <a:spAutoFit/>
          </a:bodyPr>
          <a:lstStyle/>
          <a:p>
            <a:r>
              <a:rPr lang="en-US" altLang="ja-JP" dirty="0"/>
              <a:t>p.11   3</a:t>
            </a:r>
            <a:r>
              <a:rPr lang="ja-JP" altLang="en-US" dirty="0"/>
              <a:t>コマ目</a:t>
            </a:r>
          </a:p>
        </p:txBody>
      </p:sp>
    </p:spTree>
    <p:extLst>
      <p:ext uri="{BB962C8B-B14F-4D97-AF65-F5344CB8AC3E}">
        <p14:creationId xmlns:p14="http://schemas.microsoft.com/office/powerpoint/2010/main" val="89489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814644" y="353153"/>
            <a:ext cx="7886700" cy="939454"/>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単純な回帰問題</a:t>
            </a:r>
          </a:p>
        </p:txBody>
      </p:sp>
      <p:graphicFrame>
        <p:nvGraphicFramePr>
          <p:cNvPr id="5" name="グラフ 4">
            <a:extLst>
              <a:ext uri="{FF2B5EF4-FFF2-40B4-BE49-F238E27FC236}">
                <a16:creationId xmlns:a16="http://schemas.microsoft.com/office/drawing/2014/main" id="{C23EE42D-DD2B-4D3D-8775-C0D3AD7B031A}"/>
              </a:ext>
            </a:extLst>
          </p:cNvPr>
          <p:cNvGraphicFramePr>
            <a:graphicFrameLocks/>
          </p:cNvGraphicFramePr>
          <p:nvPr>
            <p:extLst>
              <p:ext uri="{D42A27DB-BD31-4B8C-83A1-F6EECF244321}">
                <p14:modId xmlns:p14="http://schemas.microsoft.com/office/powerpoint/2010/main" val="2273589851"/>
              </p:ext>
            </p:extLst>
          </p:nvPr>
        </p:nvGraphicFramePr>
        <p:xfrm>
          <a:off x="2981951" y="1304583"/>
          <a:ext cx="6492043" cy="5192011"/>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a:extLst>
              <a:ext uri="{FF2B5EF4-FFF2-40B4-BE49-F238E27FC236}">
                <a16:creationId xmlns:a16="http://schemas.microsoft.com/office/drawing/2014/main" id="{A782CD4D-1DB3-4141-900E-768D122EBB78}"/>
              </a:ext>
            </a:extLst>
          </p:cNvPr>
          <p:cNvSpPr txBox="1"/>
          <p:nvPr/>
        </p:nvSpPr>
        <p:spPr>
          <a:xfrm>
            <a:off x="5886453" y="6342936"/>
            <a:ext cx="543739" cy="307777"/>
          </a:xfrm>
          <a:prstGeom prst="rect">
            <a:avLst/>
          </a:prstGeom>
          <a:noFill/>
        </p:spPr>
        <p:txBody>
          <a:bodyPr wrap="none" rtlCol="0">
            <a:spAutoFit/>
          </a:bodyPr>
          <a:lstStyle/>
          <a:p>
            <a:r>
              <a:rPr lang="ja-JP" altLang="en-US" sz="1400" dirty="0"/>
              <a:t>気温</a:t>
            </a:r>
          </a:p>
        </p:txBody>
      </p:sp>
      <p:sp>
        <p:nvSpPr>
          <p:cNvPr id="7" name="楕円 6">
            <a:extLst>
              <a:ext uri="{FF2B5EF4-FFF2-40B4-BE49-F238E27FC236}">
                <a16:creationId xmlns:a16="http://schemas.microsoft.com/office/drawing/2014/main" id="{CD83A312-E0A9-4F92-951E-E26530AA1919}"/>
              </a:ext>
            </a:extLst>
          </p:cNvPr>
          <p:cNvSpPr/>
          <p:nvPr/>
        </p:nvSpPr>
        <p:spPr>
          <a:xfrm>
            <a:off x="5835650" y="3619500"/>
            <a:ext cx="114300" cy="1079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9" name="直線矢印コネクタ 8">
            <a:extLst>
              <a:ext uri="{FF2B5EF4-FFF2-40B4-BE49-F238E27FC236}">
                <a16:creationId xmlns:a16="http://schemas.microsoft.com/office/drawing/2014/main" id="{DD9CC282-6B04-41D1-857C-D77ADA7FB7E6}"/>
              </a:ext>
            </a:extLst>
          </p:cNvPr>
          <p:cNvCxnSpPr>
            <a:cxnSpLocks/>
          </p:cNvCxnSpPr>
          <p:nvPr/>
        </p:nvCxnSpPr>
        <p:spPr>
          <a:xfrm>
            <a:off x="5886450" y="3727450"/>
            <a:ext cx="0" cy="65405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07A8623-3390-4DBD-839F-59ADEA12BC23}"/>
                  </a:ext>
                </a:extLst>
              </p:cNvPr>
              <p:cNvSpPr txBox="1"/>
              <p:nvPr/>
            </p:nvSpPr>
            <p:spPr>
              <a:xfrm>
                <a:off x="5892803" y="3342504"/>
                <a:ext cx="5042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𝑐</m:t>
                          </m:r>
                        </m:e>
                      </m:acc>
                      <m:r>
                        <a:rPr lang="en-US" altLang="ja-JP" i="1">
                          <a:latin typeface="Cambria Math" panose="02040503050406030204" pitchFamily="18" charset="0"/>
                        </a:rPr>
                        <m:t>(</m:t>
                      </m:r>
                      <m:r>
                        <a:rPr lang="en-US" altLang="ja-JP" b="1" i="1">
                          <a:latin typeface="Cambria Math" panose="02040503050406030204" pitchFamily="18" charset="0"/>
                        </a:rPr>
                        <m:t>𝒙</m:t>
                      </m:r>
                      <m:r>
                        <a:rPr lang="en-US" altLang="ja-JP" i="1">
                          <a:latin typeface="Cambria Math" panose="02040503050406030204" pitchFamily="18" charset="0"/>
                        </a:rPr>
                        <m:t>)</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007A8623-3390-4DBD-839F-59ADEA12BC23}"/>
                  </a:ext>
                </a:extLst>
              </p:cNvPr>
              <p:cNvSpPr txBox="1">
                <a:spLocks noRot="1" noChangeAspect="1" noMove="1" noResize="1" noEditPoints="1" noAdjustHandles="1" noChangeArrowheads="1" noChangeShapeType="1" noTextEdit="1"/>
              </p:cNvSpPr>
              <p:nvPr/>
            </p:nvSpPr>
            <p:spPr>
              <a:xfrm>
                <a:off x="5892803" y="3342504"/>
                <a:ext cx="504241" cy="276999"/>
              </a:xfrm>
              <a:prstGeom prst="rect">
                <a:avLst/>
              </a:prstGeom>
              <a:blipFill>
                <a:blip r:embed="rId3"/>
                <a:stretch>
                  <a:fillRect l="-4878" t="-23913" r="-17073"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0F56A12-20E9-4C88-B23F-0EED89590002}"/>
                  </a:ext>
                </a:extLst>
              </p:cNvPr>
              <p:cNvSpPr txBox="1"/>
              <p:nvPr/>
            </p:nvSpPr>
            <p:spPr>
              <a:xfrm>
                <a:off x="5970830" y="4313166"/>
                <a:ext cx="1995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𝑦</m:t>
                      </m:r>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10F56A12-20E9-4C88-B23F-0EED89590002}"/>
                  </a:ext>
                </a:extLst>
              </p:cNvPr>
              <p:cNvSpPr txBox="1">
                <a:spLocks noRot="1" noChangeAspect="1" noMove="1" noResize="1" noEditPoints="1" noAdjustHandles="1" noChangeArrowheads="1" noChangeShapeType="1" noTextEdit="1"/>
              </p:cNvSpPr>
              <p:nvPr/>
            </p:nvSpPr>
            <p:spPr>
              <a:xfrm>
                <a:off x="5970830" y="4313166"/>
                <a:ext cx="199542" cy="276999"/>
              </a:xfrm>
              <a:prstGeom prst="rect">
                <a:avLst/>
              </a:prstGeom>
              <a:blipFill>
                <a:blip r:embed="rId4"/>
                <a:stretch>
                  <a:fillRect l="-27273" r="-21212" b="-26667"/>
                </a:stretch>
              </a:blipFill>
            </p:spPr>
            <p:txBody>
              <a:bodyPr/>
              <a:lstStyle/>
              <a:p>
                <a:r>
                  <a:rPr lang="en-US">
                    <a:noFill/>
                  </a:rPr>
                  <a:t> </a:t>
                </a:r>
              </a:p>
            </p:txBody>
          </p:sp>
        </mc:Fallback>
      </mc:AlternateContent>
      <p:sp>
        <p:nvSpPr>
          <p:cNvPr id="15" name="テキスト ボックス 14">
            <a:extLst>
              <a:ext uri="{FF2B5EF4-FFF2-40B4-BE49-F238E27FC236}">
                <a16:creationId xmlns:a16="http://schemas.microsoft.com/office/drawing/2014/main" id="{B882F810-6A5C-44FD-940B-FECB3500FAC8}"/>
              </a:ext>
            </a:extLst>
          </p:cNvPr>
          <p:cNvSpPr txBox="1"/>
          <p:nvPr/>
        </p:nvSpPr>
        <p:spPr>
          <a:xfrm>
            <a:off x="5380814" y="3900589"/>
            <a:ext cx="543739" cy="307777"/>
          </a:xfrm>
          <a:prstGeom prst="rect">
            <a:avLst/>
          </a:prstGeom>
          <a:noFill/>
        </p:spPr>
        <p:txBody>
          <a:bodyPr wrap="none" rtlCol="0">
            <a:spAutoFit/>
          </a:bodyPr>
          <a:lstStyle/>
          <a:p>
            <a:r>
              <a:rPr lang="ja-JP" altLang="en-US" sz="1400" dirty="0"/>
              <a:t>誤差</a:t>
            </a:r>
          </a:p>
        </p:txBody>
      </p:sp>
      <p:sp>
        <p:nvSpPr>
          <p:cNvPr id="10" name="テキスト ボックス 9">
            <a:extLst>
              <a:ext uri="{FF2B5EF4-FFF2-40B4-BE49-F238E27FC236}">
                <a16:creationId xmlns:a16="http://schemas.microsoft.com/office/drawing/2014/main" id="{78F5C5EF-14A5-4AF3-9CE9-A7C228D602A8}"/>
              </a:ext>
            </a:extLst>
          </p:cNvPr>
          <p:cNvSpPr txBox="1"/>
          <p:nvPr/>
        </p:nvSpPr>
        <p:spPr>
          <a:xfrm>
            <a:off x="3997355" y="1169711"/>
            <a:ext cx="5057795" cy="400110"/>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イベント当日の最高気温と参加者数の関係</a:t>
            </a:r>
          </a:p>
        </p:txBody>
      </p:sp>
      <p:sp>
        <p:nvSpPr>
          <p:cNvPr id="11" name="テキスト ボックス 10">
            <a:extLst>
              <a:ext uri="{FF2B5EF4-FFF2-40B4-BE49-F238E27FC236}">
                <a16:creationId xmlns:a16="http://schemas.microsoft.com/office/drawing/2014/main" id="{E0C282FE-1498-482E-8F3C-D826DEA4A7A0}"/>
              </a:ext>
            </a:extLst>
          </p:cNvPr>
          <p:cNvSpPr txBox="1"/>
          <p:nvPr/>
        </p:nvSpPr>
        <p:spPr>
          <a:xfrm>
            <a:off x="7493632" y="2225442"/>
            <a:ext cx="800219" cy="338554"/>
          </a:xfrm>
          <a:prstGeom prst="rect">
            <a:avLst/>
          </a:prstGeom>
          <a:noFill/>
        </p:spPr>
        <p:txBody>
          <a:bodyPr wrap="none" rtlCol="0">
            <a:spAutoFit/>
          </a:bodyPr>
          <a:lstStyle/>
          <a:p>
            <a:r>
              <a:rPr lang="ja-JP" altLang="en-US" sz="1600" dirty="0"/>
              <a:t>回帰式</a:t>
            </a:r>
          </a:p>
        </p:txBody>
      </p:sp>
      <p:sp>
        <p:nvSpPr>
          <p:cNvPr id="16" name="テキスト ボックス 15">
            <a:extLst>
              <a:ext uri="{FF2B5EF4-FFF2-40B4-BE49-F238E27FC236}">
                <a16:creationId xmlns:a16="http://schemas.microsoft.com/office/drawing/2014/main" id="{928CCA9C-EEC2-4597-B3D7-5DCBC5FED90D}"/>
              </a:ext>
            </a:extLst>
          </p:cNvPr>
          <p:cNvSpPr txBox="1"/>
          <p:nvPr/>
        </p:nvSpPr>
        <p:spPr>
          <a:xfrm>
            <a:off x="9473991" y="6050430"/>
            <a:ext cx="385042" cy="369332"/>
          </a:xfrm>
          <a:prstGeom prst="rect">
            <a:avLst/>
          </a:prstGeom>
          <a:noFill/>
        </p:spPr>
        <p:txBody>
          <a:bodyPr wrap="none" rtlCol="0">
            <a:spAutoFit/>
          </a:bodyPr>
          <a:lstStyle/>
          <a:p>
            <a:r>
              <a:rPr lang="en-US" altLang="ja-JP" i="1" dirty="0">
                <a:latin typeface="Century Schoolbook" panose="02040604050505020304" pitchFamily="18" charset="0"/>
              </a:rPr>
              <a:t>x</a:t>
            </a:r>
            <a:r>
              <a:rPr lang="en-US" altLang="ja-JP" i="1" baseline="-25000" dirty="0">
                <a:latin typeface="Century Schoolbook" panose="02040604050505020304" pitchFamily="18" charset="0"/>
              </a:rPr>
              <a:t>1</a:t>
            </a:r>
            <a:endParaRPr lang="ja-JP" altLang="en-US" i="1" baseline="-25000" dirty="0">
              <a:latin typeface="Century Schoolbook" panose="02040604050505020304" pitchFamily="18" charset="0"/>
            </a:endParaRPr>
          </a:p>
        </p:txBody>
      </p:sp>
    </p:spTree>
    <p:extLst>
      <p:ext uri="{BB962C8B-B14F-4D97-AF65-F5344CB8AC3E}">
        <p14:creationId xmlns:p14="http://schemas.microsoft.com/office/powerpoint/2010/main" val="357237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581946" y="386244"/>
            <a:ext cx="7886700" cy="968349"/>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やや複雑な回帰問題</a:t>
            </a:r>
          </a:p>
        </p:txBody>
      </p:sp>
      <p:sp>
        <p:nvSpPr>
          <p:cNvPr id="7" name="楕円 6">
            <a:extLst>
              <a:ext uri="{FF2B5EF4-FFF2-40B4-BE49-F238E27FC236}">
                <a16:creationId xmlns:a16="http://schemas.microsoft.com/office/drawing/2014/main" id="{CD83A312-E0A9-4F92-951E-E26530AA1919}"/>
              </a:ext>
            </a:extLst>
          </p:cNvPr>
          <p:cNvSpPr/>
          <p:nvPr/>
        </p:nvSpPr>
        <p:spPr>
          <a:xfrm>
            <a:off x="5178831" y="3312820"/>
            <a:ext cx="114300" cy="1079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9" name="直線矢印コネクタ 8">
            <a:extLst>
              <a:ext uri="{FF2B5EF4-FFF2-40B4-BE49-F238E27FC236}">
                <a16:creationId xmlns:a16="http://schemas.microsoft.com/office/drawing/2014/main" id="{DD9CC282-6B04-41D1-857C-D77ADA7FB7E6}"/>
              </a:ext>
            </a:extLst>
          </p:cNvPr>
          <p:cNvCxnSpPr>
            <a:cxnSpLocks/>
          </p:cNvCxnSpPr>
          <p:nvPr/>
        </p:nvCxnSpPr>
        <p:spPr>
          <a:xfrm>
            <a:off x="5232008" y="2622884"/>
            <a:ext cx="0" cy="65405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07A8623-3390-4DBD-839F-59ADEA12BC23}"/>
                  </a:ext>
                </a:extLst>
              </p:cNvPr>
              <p:cNvSpPr txBox="1"/>
              <p:nvPr/>
            </p:nvSpPr>
            <p:spPr>
              <a:xfrm>
                <a:off x="5312323" y="3207362"/>
                <a:ext cx="5042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𝑐</m:t>
                          </m:r>
                        </m:e>
                      </m:acc>
                      <m:r>
                        <a:rPr lang="en-US" altLang="ja-JP" i="1">
                          <a:latin typeface="Cambria Math" panose="02040503050406030204" pitchFamily="18" charset="0"/>
                        </a:rPr>
                        <m:t>(</m:t>
                      </m:r>
                      <m:r>
                        <a:rPr lang="en-US" altLang="ja-JP" b="1" i="1">
                          <a:latin typeface="Cambria Math" panose="02040503050406030204" pitchFamily="18" charset="0"/>
                        </a:rPr>
                        <m:t>𝒙</m:t>
                      </m:r>
                      <m:r>
                        <a:rPr lang="en-US" altLang="ja-JP" i="1">
                          <a:latin typeface="Cambria Math" panose="02040503050406030204" pitchFamily="18" charset="0"/>
                        </a:rPr>
                        <m:t>)</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007A8623-3390-4DBD-839F-59ADEA12BC23}"/>
                  </a:ext>
                </a:extLst>
              </p:cNvPr>
              <p:cNvSpPr txBox="1">
                <a:spLocks noRot="1" noChangeAspect="1" noMove="1" noResize="1" noEditPoints="1" noAdjustHandles="1" noChangeArrowheads="1" noChangeShapeType="1" noTextEdit="1"/>
              </p:cNvSpPr>
              <p:nvPr/>
            </p:nvSpPr>
            <p:spPr>
              <a:xfrm>
                <a:off x="5312323" y="3207362"/>
                <a:ext cx="504241" cy="276999"/>
              </a:xfrm>
              <a:prstGeom prst="rect">
                <a:avLst/>
              </a:prstGeom>
              <a:blipFill>
                <a:blip r:embed="rId2"/>
                <a:stretch>
                  <a:fillRect l="-4819" t="-23913" r="-15663"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0F56A12-20E9-4C88-B23F-0EED89590002}"/>
                  </a:ext>
                </a:extLst>
              </p:cNvPr>
              <p:cNvSpPr txBox="1"/>
              <p:nvPr/>
            </p:nvSpPr>
            <p:spPr>
              <a:xfrm>
                <a:off x="4996448" y="2247147"/>
                <a:ext cx="1995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𝑦</m:t>
                      </m:r>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10F56A12-20E9-4C88-B23F-0EED89590002}"/>
                  </a:ext>
                </a:extLst>
              </p:cNvPr>
              <p:cNvSpPr txBox="1">
                <a:spLocks noRot="1" noChangeAspect="1" noMove="1" noResize="1" noEditPoints="1" noAdjustHandles="1" noChangeArrowheads="1" noChangeShapeType="1" noTextEdit="1"/>
              </p:cNvSpPr>
              <p:nvPr/>
            </p:nvSpPr>
            <p:spPr>
              <a:xfrm>
                <a:off x="4996448" y="2247147"/>
                <a:ext cx="199542" cy="276999"/>
              </a:xfrm>
              <a:prstGeom prst="rect">
                <a:avLst/>
              </a:prstGeom>
              <a:blipFill>
                <a:blip r:embed="rId3"/>
                <a:stretch>
                  <a:fillRect l="-28125" r="-25000" b="-26667"/>
                </a:stretch>
              </a:blipFill>
            </p:spPr>
            <p:txBody>
              <a:bodyPr/>
              <a:lstStyle/>
              <a:p>
                <a:r>
                  <a:rPr lang="en-US">
                    <a:noFill/>
                  </a:rPr>
                  <a:t> </a:t>
                </a:r>
              </a:p>
            </p:txBody>
          </p:sp>
        </mc:Fallback>
      </mc:AlternateContent>
      <p:sp>
        <p:nvSpPr>
          <p:cNvPr id="15" name="テキスト ボックス 14">
            <a:extLst>
              <a:ext uri="{FF2B5EF4-FFF2-40B4-BE49-F238E27FC236}">
                <a16:creationId xmlns:a16="http://schemas.microsoft.com/office/drawing/2014/main" id="{B882F810-6A5C-44FD-940B-FECB3500FAC8}"/>
              </a:ext>
            </a:extLst>
          </p:cNvPr>
          <p:cNvSpPr txBox="1"/>
          <p:nvPr/>
        </p:nvSpPr>
        <p:spPr>
          <a:xfrm>
            <a:off x="4726372" y="2796023"/>
            <a:ext cx="543739" cy="307777"/>
          </a:xfrm>
          <a:prstGeom prst="rect">
            <a:avLst/>
          </a:prstGeom>
          <a:noFill/>
        </p:spPr>
        <p:txBody>
          <a:bodyPr wrap="none" rtlCol="0">
            <a:spAutoFit/>
          </a:bodyPr>
          <a:lstStyle/>
          <a:p>
            <a:r>
              <a:rPr lang="ja-JP" altLang="en-US" sz="1400" dirty="0"/>
              <a:t>誤差</a:t>
            </a:r>
          </a:p>
        </p:txBody>
      </p:sp>
      <p:cxnSp>
        <p:nvCxnSpPr>
          <p:cNvPr id="10" name="直線矢印コネクタ 9">
            <a:extLst>
              <a:ext uri="{FF2B5EF4-FFF2-40B4-BE49-F238E27FC236}">
                <a16:creationId xmlns:a16="http://schemas.microsoft.com/office/drawing/2014/main" id="{68351664-7CE4-4239-B7AC-7FEA92E6A1F1}"/>
              </a:ext>
            </a:extLst>
          </p:cNvPr>
          <p:cNvCxnSpPr>
            <a:cxnSpLocks/>
          </p:cNvCxnSpPr>
          <p:nvPr/>
        </p:nvCxnSpPr>
        <p:spPr>
          <a:xfrm flipH="1">
            <a:off x="3363767" y="5160184"/>
            <a:ext cx="1223936" cy="1005809"/>
          </a:xfrm>
          <a:prstGeom prst="straightConnector1">
            <a:avLst/>
          </a:prstGeom>
          <a:ln w="1270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C38461B2-4D52-43D3-9062-3C96AC5621F2}"/>
              </a:ext>
            </a:extLst>
          </p:cNvPr>
          <p:cNvCxnSpPr/>
          <p:nvPr/>
        </p:nvCxnSpPr>
        <p:spPr>
          <a:xfrm flipV="1">
            <a:off x="4587702" y="1817376"/>
            <a:ext cx="0" cy="3342807"/>
          </a:xfrm>
          <a:prstGeom prst="straightConnector1">
            <a:avLst/>
          </a:prstGeom>
          <a:ln w="1270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7B8C16B-B9D9-4775-9B8C-D2154E29BCB2}"/>
              </a:ext>
            </a:extLst>
          </p:cNvPr>
          <p:cNvCxnSpPr>
            <a:cxnSpLocks/>
          </p:cNvCxnSpPr>
          <p:nvPr/>
        </p:nvCxnSpPr>
        <p:spPr>
          <a:xfrm>
            <a:off x="4587702" y="5172673"/>
            <a:ext cx="4034852" cy="0"/>
          </a:xfrm>
          <a:prstGeom prst="straightConnector1">
            <a:avLst/>
          </a:prstGeom>
          <a:ln w="1270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6" name="平行四辺形 15">
            <a:extLst>
              <a:ext uri="{FF2B5EF4-FFF2-40B4-BE49-F238E27FC236}">
                <a16:creationId xmlns:a16="http://schemas.microsoft.com/office/drawing/2014/main" id="{6423DF07-C3F2-4718-8384-B1F200402E8E}"/>
              </a:ext>
            </a:extLst>
          </p:cNvPr>
          <p:cNvSpPr/>
          <p:nvPr/>
        </p:nvSpPr>
        <p:spPr>
          <a:xfrm rot="1587394">
            <a:off x="2531423" y="2908653"/>
            <a:ext cx="5089160" cy="2241029"/>
          </a:xfrm>
          <a:prstGeom prst="parallelogram">
            <a:avLst>
              <a:gd name="adj" fmla="val 5349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F7E9A84A-EF6A-4627-82B4-18F9E6D95287}"/>
              </a:ext>
            </a:extLst>
          </p:cNvPr>
          <p:cNvSpPr/>
          <p:nvPr/>
        </p:nvSpPr>
        <p:spPr>
          <a:xfrm>
            <a:off x="5195993" y="2496927"/>
            <a:ext cx="131735" cy="1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974816C6-042E-4909-999B-A3A099B9C2F2}"/>
              </a:ext>
            </a:extLst>
          </p:cNvPr>
          <p:cNvSpPr/>
          <p:nvPr/>
        </p:nvSpPr>
        <p:spPr>
          <a:xfrm>
            <a:off x="5348393" y="2649327"/>
            <a:ext cx="131735" cy="1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1E5D0B12-5557-41EE-B145-43AAFD2AECA1}"/>
              </a:ext>
            </a:extLst>
          </p:cNvPr>
          <p:cNvSpPr/>
          <p:nvPr/>
        </p:nvSpPr>
        <p:spPr>
          <a:xfrm>
            <a:off x="5414260" y="3772807"/>
            <a:ext cx="131735" cy="1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楕円 19">
            <a:extLst>
              <a:ext uri="{FF2B5EF4-FFF2-40B4-BE49-F238E27FC236}">
                <a16:creationId xmlns:a16="http://schemas.microsoft.com/office/drawing/2014/main" id="{5436F961-04AE-454B-ABAF-5D76A636BAD5}"/>
              </a:ext>
            </a:extLst>
          </p:cNvPr>
          <p:cNvSpPr/>
          <p:nvPr/>
        </p:nvSpPr>
        <p:spPr>
          <a:xfrm>
            <a:off x="5566660" y="3708234"/>
            <a:ext cx="131735" cy="1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0066CA85-1FCC-40B6-BF9A-A89F32CF2B0E}"/>
              </a:ext>
            </a:extLst>
          </p:cNvPr>
          <p:cNvSpPr/>
          <p:nvPr/>
        </p:nvSpPr>
        <p:spPr>
          <a:xfrm>
            <a:off x="5884374" y="3925207"/>
            <a:ext cx="131735" cy="1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6207AA06-C572-47F4-B7C3-E73FB872166C}"/>
              </a:ext>
            </a:extLst>
          </p:cNvPr>
          <p:cNvSpPr/>
          <p:nvPr/>
        </p:nvSpPr>
        <p:spPr>
          <a:xfrm>
            <a:off x="6287330" y="4025944"/>
            <a:ext cx="131735" cy="1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331DB0BF-C830-4833-8CEB-94003BA2D71F}"/>
              </a:ext>
            </a:extLst>
          </p:cNvPr>
          <p:cNvSpPr/>
          <p:nvPr/>
        </p:nvSpPr>
        <p:spPr>
          <a:xfrm>
            <a:off x="6439730" y="3961371"/>
            <a:ext cx="131735" cy="1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AD8B31E2-C062-4FE7-9CA8-A4BCD2C0A84B}"/>
              </a:ext>
            </a:extLst>
          </p:cNvPr>
          <p:cNvSpPr/>
          <p:nvPr/>
        </p:nvSpPr>
        <p:spPr>
          <a:xfrm>
            <a:off x="6757444" y="4178344"/>
            <a:ext cx="131735" cy="1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4EB2A9F8-F3A7-496A-8475-3EB0DD4A3A62}"/>
              </a:ext>
            </a:extLst>
          </p:cNvPr>
          <p:cNvSpPr/>
          <p:nvPr/>
        </p:nvSpPr>
        <p:spPr>
          <a:xfrm>
            <a:off x="6039359" y="2979811"/>
            <a:ext cx="131735" cy="1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54A0A85A-7830-4A89-B68D-B7D56C4CC273}"/>
              </a:ext>
            </a:extLst>
          </p:cNvPr>
          <p:cNvSpPr/>
          <p:nvPr/>
        </p:nvSpPr>
        <p:spPr>
          <a:xfrm>
            <a:off x="6191759" y="2915238"/>
            <a:ext cx="131735" cy="1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B200ABD6-631D-4B4D-A413-320FA47ADA08}"/>
              </a:ext>
            </a:extLst>
          </p:cNvPr>
          <p:cNvSpPr/>
          <p:nvPr/>
        </p:nvSpPr>
        <p:spPr>
          <a:xfrm>
            <a:off x="6509473" y="3132211"/>
            <a:ext cx="131735" cy="1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7502B546-0190-44FF-83A0-AD58348AB63C}"/>
              </a:ext>
            </a:extLst>
          </p:cNvPr>
          <p:cNvSpPr/>
          <p:nvPr/>
        </p:nvSpPr>
        <p:spPr>
          <a:xfrm>
            <a:off x="3427890" y="3313025"/>
            <a:ext cx="131735" cy="1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楕円 28">
            <a:extLst>
              <a:ext uri="{FF2B5EF4-FFF2-40B4-BE49-F238E27FC236}">
                <a16:creationId xmlns:a16="http://schemas.microsoft.com/office/drawing/2014/main" id="{1AE03A60-35EF-4096-9DC4-48641038AD8F}"/>
              </a:ext>
            </a:extLst>
          </p:cNvPr>
          <p:cNvSpPr/>
          <p:nvPr/>
        </p:nvSpPr>
        <p:spPr>
          <a:xfrm>
            <a:off x="3580290" y="3248452"/>
            <a:ext cx="131735" cy="1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楕円 29">
            <a:extLst>
              <a:ext uri="{FF2B5EF4-FFF2-40B4-BE49-F238E27FC236}">
                <a16:creationId xmlns:a16="http://schemas.microsoft.com/office/drawing/2014/main" id="{C3498D24-12A7-43D0-AA13-8F139E192100}"/>
              </a:ext>
            </a:extLst>
          </p:cNvPr>
          <p:cNvSpPr/>
          <p:nvPr/>
        </p:nvSpPr>
        <p:spPr>
          <a:xfrm>
            <a:off x="3898004" y="3465425"/>
            <a:ext cx="131735" cy="1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 ボックス 30">
            <a:extLst>
              <a:ext uri="{FF2B5EF4-FFF2-40B4-BE49-F238E27FC236}">
                <a16:creationId xmlns:a16="http://schemas.microsoft.com/office/drawing/2014/main" id="{7C6A8E3F-643B-43C5-B2A4-9ACF0FDEFE39}"/>
              </a:ext>
            </a:extLst>
          </p:cNvPr>
          <p:cNvSpPr txBox="1"/>
          <p:nvPr/>
        </p:nvSpPr>
        <p:spPr>
          <a:xfrm>
            <a:off x="3355241" y="6139792"/>
            <a:ext cx="385042" cy="369332"/>
          </a:xfrm>
          <a:prstGeom prst="rect">
            <a:avLst/>
          </a:prstGeom>
          <a:noFill/>
        </p:spPr>
        <p:txBody>
          <a:bodyPr wrap="none" rtlCol="0">
            <a:spAutoFit/>
          </a:bodyPr>
          <a:lstStyle/>
          <a:p>
            <a:r>
              <a:rPr lang="en-US" altLang="ja-JP" i="1" dirty="0">
                <a:latin typeface="Century Schoolbook" panose="02040604050505020304" pitchFamily="18" charset="0"/>
              </a:rPr>
              <a:t>x</a:t>
            </a:r>
            <a:r>
              <a:rPr lang="en-US" altLang="ja-JP" i="1" baseline="-25000" dirty="0">
                <a:latin typeface="Century Schoolbook" panose="02040604050505020304" pitchFamily="18" charset="0"/>
              </a:rPr>
              <a:t>1</a:t>
            </a:r>
            <a:endParaRPr lang="ja-JP" altLang="en-US" i="1" baseline="-25000" dirty="0">
              <a:latin typeface="Century Schoolbook" panose="02040604050505020304" pitchFamily="18" charset="0"/>
            </a:endParaRPr>
          </a:p>
        </p:txBody>
      </p:sp>
      <p:sp>
        <p:nvSpPr>
          <p:cNvPr id="32" name="テキスト ボックス 31">
            <a:extLst>
              <a:ext uri="{FF2B5EF4-FFF2-40B4-BE49-F238E27FC236}">
                <a16:creationId xmlns:a16="http://schemas.microsoft.com/office/drawing/2014/main" id="{6DC2444F-0EF5-410F-9163-9CD7DB3CC4BF}"/>
              </a:ext>
            </a:extLst>
          </p:cNvPr>
          <p:cNvSpPr txBox="1"/>
          <p:nvPr/>
        </p:nvSpPr>
        <p:spPr>
          <a:xfrm>
            <a:off x="8397973" y="5185166"/>
            <a:ext cx="385042" cy="369332"/>
          </a:xfrm>
          <a:prstGeom prst="rect">
            <a:avLst/>
          </a:prstGeom>
          <a:noFill/>
        </p:spPr>
        <p:txBody>
          <a:bodyPr wrap="none" rtlCol="0">
            <a:spAutoFit/>
          </a:bodyPr>
          <a:lstStyle/>
          <a:p>
            <a:r>
              <a:rPr lang="en-US" altLang="ja-JP" i="1">
                <a:latin typeface="Century Schoolbook" panose="02040604050505020304" pitchFamily="18" charset="0"/>
              </a:rPr>
              <a:t>x</a:t>
            </a:r>
            <a:r>
              <a:rPr lang="en-US" altLang="ja-JP" i="1" baseline="-25000">
                <a:latin typeface="Century Schoolbook" panose="02040604050505020304" pitchFamily="18" charset="0"/>
              </a:rPr>
              <a:t>2</a:t>
            </a:r>
            <a:endParaRPr lang="ja-JP" altLang="en-US" i="1" baseline="-25000">
              <a:latin typeface="Century Schoolbook" panose="02040604050505020304" pitchFamily="18" charset="0"/>
            </a:endParaRPr>
          </a:p>
        </p:txBody>
      </p:sp>
      <p:sp>
        <p:nvSpPr>
          <p:cNvPr id="33" name="テキスト ボックス 32">
            <a:extLst>
              <a:ext uri="{FF2B5EF4-FFF2-40B4-BE49-F238E27FC236}">
                <a16:creationId xmlns:a16="http://schemas.microsoft.com/office/drawing/2014/main" id="{D0E84ACF-5F34-44CE-A0EE-EBC2B5A6EFD3}"/>
              </a:ext>
            </a:extLst>
          </p:cNvPr>
          <p:cNvSpPr txBox="1"/>
          <p:nvPr/>
        </p:nvSpPr>
        <p:spPr>
          <a:xfrm>
            <a:off x="4591764" y="1468450"/>
            <a:ext cx="300082" cy="369332"/>
          </a:xfrm>
          <a:prstGeom prst="rect">
            <a:avLst/>
          </a:prstGeom>
          <a:noFill/>
        </p:spPr>
        <p:txBody>
          <a:bodyPr wrap="none" rtlCol="0">
            <a:spAutoFit/>
          </a:bodyPr>
          <a:lstStyle/>
          <a:p>
            <a:r>
              <a:rPr lang="en-US" altLang="ja-JP" i="1" dirty="0">
                <a:latin typeface="Century Schoolbook" panose="02040604050505020304" pitchFamily="18" charset="0"/>
              </a:rPr>
              <a:t>y</a:t>
            </a:r>
            <a:endParaRPr lang="ja-JP" altLang="en-US" i="1" baseline="-25000" dirty="0">
              <a:latin typeface="Century Schoolbook" panose="02040604050505020304" pitchFamily="18" charset="0"/>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F4ACA71B-D28C-4E03-9F57-1AE3722C30B0}"/>
                  </a:ext>
                </a:extLst>
              </p:cNvPr>
              <p:cNvSpPr txBox="1"/>
              <p:nvPr/>
            </p:nvSpPr>
            <p:spPr>
              <a:xfrm>
                <a:off x="7113703" y="3437011"/>
                <a:ext cx="2548417" cy="369332"/>
              </a:xfrm>
              <a:prstGeom prst="rect">
                <a:avLst/>
              </a:prstGeom>
              <a:noFill/>
            </p:spPr>
            <p:txBody>
              <a:bodyPr wrap="square" rtlCol="0">
                <a:spAutoFit/>
              </a:bodyPr>
              <a:lstStyle/>
              <a:p>
                <a14:m>
                  <m:oMath xmlns:m="http://schemas.openxmlformats.org/officeDocument/2006/math">
                    <m:acc>
                      <m:accPr>
                        <m:chr m:val="̂"/>
                        <m:ctrlPr>
                          <a:rPr lang="en-US" altLang="ja-JP" i="1" dirty="0">
                            <a:latin typeface="Cambria Math" panose="02040503050406030204" pitchFamily="18" charset="0"/>
                          </a:rPr>
                        </m:ctrlPr>
                      </m:accPr>
                      <m:e>
                        <m:r>
                          <a:rPr lang="en-US" altLang="ja-JP" i="1" dirty="0">
                            <a:latin typeface="Cambria Math" panose="02040503050406030204" pitchFamily="18" charset="0"/>
                          </a:rPr>
                          <m:t>𝑐</m:t>
                        </m:r>
                      </m:e>
                    </m:acc>
                  </m:oMath>
                </a14:m>
                <a:r>
                  <a:rPr lang="en-US" altLang="ja-JP" dirty="0">
                    <a:latin typeface="Century Schoolbook" panose="02040604050505020304" pitchFamily="18" charset="0"/>
                  </a:rPr>
                  <a:t>(</a:t>
                </a:r>
                <a:r>
                  <a:rPr lang="en-US" altLang="ja-JP" b="1" i="1" dirty="0">
                    <a:latin typeface="Century Schoolbook" panose="02040604050505020304" pitchFamily="18" charset="0"/>
                  </a:rPr>
                  <a:t>x</a:t>
                </a:r>
                <a:r>
                  <a:rPr lang="en-US" altLang="ja-JP" dirty="0">
                    <a:latin typeface="Century Schoolbook" panose="02040604050505020304" pitchFamily="18" charset="0"/>
                  </a:rPr>
                  <a:t>)</a:t>
                </a:r>
                <a:r>
                  <a:rPr lang="en-US" altLang="ja-JP" i="1" dirty="0">
                    <a:latin typeface="Century Schoolbook" panose="02040604050505020304" pitchFamily="18" charset="0"/>
                  </a:rPr>
                  <a:t>=w</a:t>
                </a:r>
                <a:r>
                  <a:rPr lang="en-US" altLang="ja-JP" i="1" baseline="-25000" dirty="0">
                    <a:latin typeface="Century Schoolbook" panose="02040604050505020304" pitchFamily="18" charset="0"/>
                  </a:rPr>
                  <a:t>1</a:t>
                </a:r>
                <a:r>
                  <a:rPr lang="en-US" altLang="ja-JP" i="1" dirty="0">
                    <a:latin typeface="Century Schoolbook" panose="02040604050505020304" pitchFamily="18" charset="0"/>
                  </a:rPr>
                  <a:t> x</a:t>
                </a:r>
                <a:r>
                  <a:rPr lang="en-US" altLang="ja-JP" i="1" baseline="-25000" dirty="0">
                    <a:latin typeface="Century Schoolbook" panose="02040604050505020304" pitchFamily="18" charset="0"/>
                  </a:rPr>
                  <a:t>1 </a:t>
                </a:r>
                <a:r>
                  <a:rPr lang="en-US" altLang="ja-JP" i="1" dirty="0">
                    <a:latin typeface="Century Schoolbook" panose="02040604050505020304" pitchFamily="18" charset="0"/>
                  </a:rPr>
                  <a:t>+w</a:t>
                </a:r>
                <a:r>
                  <a:rPr lang="en-US" altLang="ja-JP" i="1" baseline="-25000" dirty="0">
                    <a:latin typeface="Century Schoolbook" panose="02040604050505020304" pitchFamily="18" charset="0"/>
                  </a:rPr>
                  <a:t>2</a:t>
                </a:r>
                <a:r>
                  <a:rPr lang="en-US" altLang="ja-JP" i="1" dirty="0">
                    <a:latin typeface="Century Schoolbook" panose="02040604050505020304" pitchFamily="18" charset="0"/>
                  </a:rPr>
                  <a:t> x</a:t>
                </a:r>
                <a:r>
                  <a:rPr lang="en-US" altLang="ja-JP" i="1" baseline="-25000" dirty="0">
                    <a:latin typeface="Century Schoolbook" panose="02040604050505020304" pitchFamily="18" charset="0"/>
                  </a:rPr>
                  <a:t>2</a:t>
                </a:r>
                <a:r>
                  <a:rPr lang="en-US" altLang="ja-JP" i="1" dirty="0">
                    <a:latin typeface="Century Schoolbook" panose="02040604050505020304" pitchFamily="18" charset="0"/>
                  </a:rPr>
                  <a:t> + w</a:t>
                </a:r>
                <a:r>
                  <a:rPr lang="en-US" altLang="ja-JP" i="1" baseline="-25000" dirty="0">
                    <a:latin typeface="Century Schoolbook" panose="02040604050505020304" pitchFamily="18" charset="0"/>
                  </a:rPr>
                  <a:t>0</a:t>
                </a:r>
                <a:endParaRPr lang="ja-JP" altLang="en-US" i="1" baseline="-25000" dirty="0">
                  <a:latin typeface="Century Schoolbook" panose="02040604050505020304" pitchFamily="18" charset="0"/>
                </a:endParaRPr>
              </a:p>
            </p:txBody>
          </p:sp>
        </mc:Choice>
        <mc:Fallback xmlns="">
          <p:sp>
            <p:nvSpPr>
              <p:cNvPr id="34" name="テキスト ボックス 33">
                <a:extLst>
                  <a:ext uri="{FF2B5EF4-FFF2-40B4-BE49-F238E27FC236}">
                    <a16:creationId xmlns:a16="http://schemas.microsoft.com/office/drawing/2014/main" id="{F4ACA71B-D28C-4E03-9F57-1AE3722C30B0}"/>
                  </a:ext>
                </a:extLst>
              </p:cNvPr>
              <p:cNvSpPr txBox="1">
                <a:spLocks noRot="1" noChangeAspect="1" noMove="1" noResize="1" noEditPoints="1" noAdjustHandles="1" noChangeArrowheads="1" noChangeShapeType="1" noTextEdit="1"/>
              </p:cNvSpPr>
              <p:nvPr/>
            </p:nvSpPr>
            <p:spPr>
              <a:xfrm>
                <a:off x="7113703" y="3437011"/>
                <a:ext cx="2548417" cy="369332"/>
              </a:xfrm>
              <a:prstGeom prst="rect">
                <a:avLst/>
              </a:prstGeom>
              <a:blipFill>
                <a:blip r:embed="rId4"/>
                <a:stretch>
                  <a:fillRect t="-10000" b="-26667"/>
                </a:stretch>
              </a:blipFill>
            </p:spPr>
            <p:txBody>
              <a:bodyPr/>
              <a:lstStyle/>
              <a:p>
                <a:r>
                  <a:rPr lang="en-US">
                    <a:noFill/>
                  </a:rPr>
                  <a:t> </a:t>
                </a:r>
              </a:p>
            </p:txBody>
          </p:sp>
        </mc:Fallback>
      </mc:AlternateContent>
      <p:sp>
        <p:nvSpPr>
          <p:cNvPr id="35" name="テキスト ボックス 34">
            <a:extLst>
              <a:ext uri="{FF2B5EF4-FFF2-40B4-BE49-F238E27FC236}">
                <a16:creationId xmlns:a16="http://schemas.microsoft.com/office/drawing/2014/main" id="{C3FCB1B4-5FED-4851-A73A-9B6EE9BD7639}"/>
              </a:ext>
            </a:extLst>
          </p:cNvPr>
          <p:cNvSpPr txBox="1"/>
          <p:nvPr/>
        </p:nvSpPr>
        <p:spPr>
          <a:xfrm>
            <a:off x="3684936" y="6012104"/>
            <a:ext cx="543739" cy="307777"/>
          </a:xfrm>
          <a:prstGeom prst="rect">
            <a:avLst/>
          </a:prstGeom>
          <a:noFill/>
        </p:spPr>
        <p:txBody>
          <a:bodyPr wrap="none" rtlCol="0">
            <a:spAutoFit/>
          </a:bodyPr>
          <a:lstStyle/>
          <a:p>
            <a:r>
              <a:rPr lang="ja-JP" altLang="en-US" sz="1400" dirty="0"/>
              <a:t>気温</a:t>
            </a:r>
          </a:p>
        </p:txBody>
      </p:sp>
      <p:sp>
        <p:nvSpPr>
          <p:cNvPr id="36" name="テキスト ボックス 35">
            <a:extLst>
              <a:ext uri="{FF2B5EF4-FFF2-40B4-BE49-F238E27FC236}">
                <a16:creationId xmlns:a16="http://schemas.microsoft.com/office/drawing/2014/main" id="{42394562-8B0D-4041-8C15-6D5F921DC926}"/>
              </a:ext>
            </a:extLst>
          </p:cNvPr>
          <p:cNvSpPr txBox="1"/>
          <p:nvPr/>
        </p:nvSpPr>
        <p:spPr>
          <a:xfrm>
            <a:off x="7465683" y="5375289"/>
            <a:ext cx="902811" cy="307777"/>
          </a:xfrm>
          <a:prstGeom prst="rect">
            <a:avLst/>
          </a:prstGeom>
          <a:noFill/>
        </p:spPr>
        <p:txBody>
          <a:bodyPr wrap="none" rtlCol="0">
            <a:spAutoFit/>
          </a:bodyPr>
          <a:lstStyle/>
          <a:p>
            <a:r>
              <a:rPr lang="ja-JP" altLang="en-US" sz="1400" dirty="0"/>
              <a:t>降水確率</a:t>
            </a:r>
          </a:p>
        </p:txBody>
      </p:sp>
      <p:sp>
        <p:nvSpPr>
          <p:cNvPr id="37" name="テキスト ボックス 36">
            <a:extLst>
              <a:ext uri="{FF2B5EF4-FFF2-40B4-BE49-F238E27FC236}">
                <a16:creationId xmlns:a16="http://schemas.microsoft.com/office/drawing/2014/main" id="{368A24F8-5CFF-487A-8962-6B57C5C1DD08}"/>
              </a:ext>
            </a:extLst>
          </p:cNvPr>
          <p:cNvSpPr txBox="1"/>
          <p:nvPr/>
        </p:nvSpPr>
        <p:spPr>
          <a:xfrm>
            <a:off x="4906964" y="1683897"/>
            <a:ext cx="723275" cy="307777"/>
          </a:xfrm>
          <a:prstGeom prst="rect">
            <a:avLst/>
          </a:prstGeom>
          <a:noFill/>
        </p:spPr>
        <p:txBody>
          <a:bodyPr wrap="none" rtlCol="0">
            <a:spAutoFit/>
          </a:bodyPr>
          <a:lstStyle/>
          <a:p>
            <a:r>
              <a:rPr lang="ja-JP" altLang="en-US" sz="1400" dirty="0"/>
              <a:t>参加者</a:t>
            </a:r>
          </a:p>
        </p:txBody>
      </p:sp>
      <p:sp>
        <p:nvSpPr>
          <p:cNvPr id="38" name="テキスト ボックス 37">
            <a:extLst>
              <a:ext uri="{FF2B5EF4-FFF2-40B4-BE49-F238E27FC236}">
                <a16:creationId xmlns:a16="http://schemas.microsoft.com/office/drawing/2014/main" id="{5C845B94-6E05-419C-9C4A-0D80301574FB}"/>
              </a:ext>
            </a:extLst>
          </p:cNvPr>
          <p:cNvSpPr txBox="1"/>
          <p:nvPr/>
        </p:nvSpPr>
        <p:spPr>
          <a:xfrm>
            <a:off x="2921017" y="1179273"/>
            <a:ext cx="6340197" cy="400110"/>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イベント当日の最高気温・降水確率と参加者数の関係</a:t>
            </a:r>
          </a:p>
        </p:txBody>
      </p:sp>
      <p:sp>
        <p:nvSpPr>
          <p:cNvPr id="39" name="テキスト ボックス 38">
            <a:extLst>
              <a:ext uri="{FF2B5EF4-FFF2-40B4-BE49-F238E27FC236}">
                <a16:creationId xmlns:a16="http://schemas.microsoft.com/office/drawing/2014/main" id="{2C47168B-1713-4503-B038-818E695F677A}"/>
              </a:ext>
            </a:extLst>
          </p:cNvPr>
          <p:cNvSpPr txBox="1"/>
          <p:nvPr/>
        </p:nvSpPr>
        <p:spPr>
          <a:xfrm>
            <a:off x="7062684" y="3141168"/>
            <a:ext cx="800219" cy="338554"/>
          </a:xfrm>
          <a:prstGeom prst="rect">
            <a:avLst/>
          </a:prstGeom>
          <a:noFill/>
        </p:spPr>
        <p:txBody>
          <a:bodyPr wrap="none" rtlCol="0">
            <a:spAutoFit/>
          </a:bodyPr>
          <a:lstStyle/>
          <a:p>
            <a:r>
              <a:rPr lang="ja-JP" altLang="en-US" sz="1600" dirty="0"/>
              <a:t>回帰式</a:t>
            </a:r>
          </a:p>
        </p:txBody>
      </p:sp>
    </p:spTree>
    <p:extLst>
      <p:ext uri="{BB962C8B-B14F-4D97-AF65-F5344CB8AC3E}">
        <p14:creationId xmlns:p14="http://schemas.microsoft.com/office/powerpoint/2010/main" val="382537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98090" y="378893"/>
            <a:ext cx="10515600" cy="903236"/>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線形回帰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929148" y="1549403"/>
                <a:ext cx="10284542" cy="4627563"/>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問題の定義</a:t>
                </a:r>
              </a:p>
              <a:p>
                <a:pPr lvl="1">
                  <a:lnSpc>
                    <a:spcPts val="4000"/>
                  </a:lnSpc>
                </a:pPr>
                <a:r>
                  <a:rPr lang="ja-JP" altLang="en-US" sz="2500" dirty="0">
                    <a:latin typeface="メイリオ" panose="020B0604030504040204" pitchFamily="50" charset="-128"/>
                    <a:ea typeface="メイリオ" panose="020B0604030504040204" pitchFamily="50" charset="-128"/>
                  </a:rPr>
                  <a:t>入力 </a:t>
                </a:r>
                <a:r>
                  <a:rPr lang="en-US" altLang="ja-JP" sz="2500" b="1" i="1" dirty="0">
                    <a:latin typeface="Century Schoolbook" panose="02040604050505020304" pitchFamily="18" charset="0"/>
                    <a:ea typeface="メイリオ" panose="020B0604030504040204" pitchFamily="50" charset="-128"/>
                  </a:rPr>
                  <a:t>x </a:t>
                </a:r>
                <a:r>
                  <a:rPr lang="ja-JP" altLang="en-US" sz="2500" dirty="0">
                    <a:latin typeface="メイリオ" panose="020B0604030504040204" pitchFamily="50" charset="-128"/>
                    <a:ea typeface="メイリオ" panose="020B0604030504040204" pitchFamily="50" charset="-128"/>
                  </a:rPr>
                  <a:t>から出力 </a:t>
                </a:r>
                <a14:m>
                  <m:oMath xmlns:m="http://schemas.openxmlformats.org/officeDocument/2006/math">
                    <m:acc>
                      <m:accPr>
                        <m:chr m:val="̂"/>
                        <m:ctrlPr>
                          <a:rPr lang="en-US" altLang="ja-JP" sz="2800" i="1" dirty="0">
                            <a:latin typeface="Cambria Math" panose="02040503050406030204" pitchFamily="18" charset="0"/>
                          </a:rPr>
                        </m:ctrlPr>
                      </m:accPr>
                      <m:e>
                        <m:r>
                          <a:rPr lang="en-US" altLang="ja-JP" sz="2800" i="1" dirty="0">
                            <a:latin typeface="Cambria Math" panose="02040503050406030204" pitchFamily="18" charset="0"/>
                          </a:rPr>
                          <m:t>𝑐</m:t>
                        </m:r>
                      </m:e>
                    </m:acc>
                  </m:oMath>
                </a14:m>
                <a:r>
                  <a:rPr lang="en-US" altLang="ja-JP" sz="2800" dirty="0">
                    <a:latin typeface="Century Schoolbook" panose="02040604050505020304" pitchFamily="18" charset="0"/>
                  </a:rPr>
                  <a:t>(</a:t>
                </a:r>
                <a:r>
                  <a:rPr lang="en-US" altLang="ja-JP" sz="2800" b="1" i="1" dirty="0">
                    <a:latin typeface="Century Schoolbook" panose="02040604050505020304" pitchFamily="18" charset="0"/>
                  </a:rPr>
                  <a:t>x</a:t>
                </a:r>
                <a:r>
                  <a:rPr lang="en-US" altLang="ja-JP" sz="2800" dirty="0">
                    <a:latin typeface="Century Schoolbook" panose="02040604050505020304" pitchFamily="18" charset="0"/>
                  </a:rPr>
                  <a:t>)</a:t>
                </a:r>
                <a:r>
                  <a:rPr lang="en-US" altLang="ja-JP" sz="2500" dirty="0">
                    <a:latin typeface="メイリオ" panose="020B0604030504040204" pitchFamily="50" charset="-128"/>
                    <a:ea typeface="メイリオ" panose="020B0604030504040204" pitchFamily="50" charset="-128"/>
                  </a:rPr>
                  <a:t> </a:t>
                </a:r>
                <a:r>
                  <a:rPr lang="ja-JP" altLang="en-US" sz="2500" dirty="0">
                    <a:latin typeface="メイリオ" panose="020B0604030504040204" pitchFamily="50" charset="-128"/>
                    <a:ea typeface="メイリオ" panose="020B0604030504040204" pitchFamily="50" charset="-128"/>
                  </a:rPr>
                  <a:t>を求める回帰式を</a:t>
                </a:r>
                <a:r>
                  <a:rPr lang="en-US" altLang="ja-JP" sz="2500" u="sng" dirty="0">
                    <a:latin typeface="メイリオ" panose="020B0604030504040204" pitchFamily="50" charset="-128"/>
                    <a:ea typeface="メイリオ" panose="020B0604030504040204" pitchFamily="50" charset="-128"/>
                  </a:rPr>
                  <a:t>1</a:t>
                </a:r>
                <a:r>
                  <a:rPr lang="ja-JP" altLang="en-US" sz="2500" u="sng" dirty="0">
                    <a:latin typeface="メイリオ" panose="020B0604030504040204" pitchFamily="50" charset="-128"/>
                    <a:ea typeface="メイリオ" panose="020B0604030504040204" pitchFamily="50" charset="-128"/>
                  </a:rPr>
                  <a:t>次式</a:t>
                </a:r>
                <a:r>
                  <a:rPr lang="ja-JP" altLang="en-US" sz="2500" dirty="0">
                    <a:latin typeface="メイリオ" panose="020B0604030504040204" pitchFamily="50" charset="-128"/>
                    <a:ea typeface="メイリオ" panose="020B0604030504040204" pitchFamily="50" charset="-128"/>
                  </a:rPr>
                  <a:t>に限定</a:t>
                </a:r>
                <a:endParaRPr lang="en-US" altLang="ja-JP" sz="2500" dirty="0">
                  <a:latin typeface="メイリオ" panose="020B0604030504040204" pitchFamily="50" charset="-128"/>
                  <a:ea typeface="メイリオ" panose="020B0604030504040204" pitchFamily="50" charset="-128"/>
                </a:endParaRPr>
              </a:p>
              <a:p>
                <a:pPr lvl="1">
                  <a:lnSpc>
                    <a:spcPts val="4000"/>
                  </a:lnSpc>
                </a:pPr>
                <a:endParaRPr lang="en-US" altLang="ja-JP" sz="2500" dirty="0">
                  <a:latin typeface="メイリオ" panose="020B0604030504040204" pitchFamily="50" charset="-128"/>
                  <a:ea typeface="メイリオ" panose="020B0604030504040204" pitchFamily="50" charset="-128"/>
                </a:endParaRPr>
              </a:p>
              <a:p>
                <a:pPr marL="342900" lvl="1" indent="0">
                  <a:lnSpc>
                    <a:spcPts val="4000"/>
                  </a:lnSpc>
                  <a:buNone/>
                </a:pPr>
                <a:endParaRPr lang="ja-JP" altLang="en-US" sz="25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学習データに対してなるべく誤差の少ない直線（あるいは平面）の係数 </a:t>
                </a:r>
                <a:r>
                  <a:rPr lang="en-US" altLang="ja-JP" sz="2500" b="1" i="1" dirty="0">
                    <a:latin typeface="Century Schoolbook" panose="02040604050505020304" pitchFamily="18" charset="0"/>
                    <a:ea typeface="メイリオ" panose="020B0604030504040204" pitchFamily="50" charset="-128"/>
                  </a:rPr>
                  <a:t>w </a:t>
                </a:r>
                <a:r>
                  <a:rPr lang="ja-JP" altLang="en-US" sz="2500" dirty="0">
                    <a:latin typeface="メイリオ" panose="020B0604030504040204" pitchFamily="50" charset="-128"/>
                    <a:ea typeface="メイリオ" panose="020B0604030504040204" pitchFamily="50" charset="-128"/>
                  </a:rPr>
                  <a:t>を求める</a:t>
                </a:r>
              </a:p>
              <a:p>
                <a:pPr>
                  <a:lnSpc>
                    <a:spcPts val="4000"/>
                  </a:lnSpc>
                </a:pPr>
                <a:endParaRPr lang="ja-JP" altLang="en-US" sz="28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9C3611AE-633E-4D4B-B5B7-7ABF0689F563}"/>
                  </a:ext>
                </a:extLst>
              </p:cNvPr>
              <p:cNvSpPr>
                <a:spLocks noGrp="1" noRot="1" noChangeAspect="1" noMove="1" noResize="1" noEditPoints="1" noAdjustHandles="1" noChangeArrowheads="1" noChangeShapeType="1" noTextEdit="1"/>
              </p:cNvSpPr>
              <p:nvPr>
                <p:ph idx="1"/>
              </p:nvPr>
            </p:nvSpPr>
            <p:spPr>
              <a:xfrm>
                <a:off x="929148" y="1549403"/>
                <a:ext cx="10284542" cy="4627563"/>
              </a:xfrm>
              <a:blipFill>
                <a:blip r:embed="rId2"/>
                <a:stretch>
                  <a:fillRect l="-1066" t="-395"/>
                </a:stretch>
              </a:blipFill>
            </p:spPr>
            <p:txBody>
              <a:bodyPr/>
              <a:lstStyle/>
              <a:p>
                <a:r>
                  <a:rPr lang="en-US">
                    <a:noFill/>
                  </a:rPr>
                  <a:t> </a:t>
                </a:r>
              </a:p>
            </p:txBody>
          </p:sp>
        </mc:Fallback>
      </mc:AlternateContent>
      <p:pic>
        <p:nvPicPr>
          <p:cNvPr id="4" name="図 3" descr="28§display§\hat{c}(\bm{x})=\sum^d_{i=0}w_i x_i§png§600§FALSE§">
            <a:extLst>
              <a:ext uri="{FF2B5EF4-FFF2-40B4-BE49-F238E27FC236}">
                <a16:creationId xmlns:a16="http://schemas.microsoft.com/office/drawing/2014/main" id="{0AB81B77-77D8-485D-855F-C28337A382F0}"/>
              </a:ext>
            </a:extLst>
          </p:cNvPr>
          <p:cNvPicPr/>
          <p:nvPr/>
        </p:nvPicPr>
        <p:blipFill>
          <a:blip r:embed="rId3" cstate="screen">
            <a:extLst>
              <a:ext uri="{28A0092B-C50C-407E-A947-70E740481C1C}">
                <a14:useLocalDpi xmlns:a14="http://schemas.microsoft.com/office/drawing/2010/main"/>
              </a:ext>
            </a:extLst>
          </a:blip>
          <a:stretch/>
        </p:blipFill>
        <p:spPr>
          <a:xfrm>
            <a:off x="4382750" y="2720250"/>
            <a:ext cx="2336400" cy="1033200"/>
          </a:xfrm>
          <a:prstGeom prst="rect">
            <a:avLst/>
          </a:prstGeom>
          <a:ln>
            <a:noFill/>
          </a:ln>
        </p:spPr>
      </p:pic>
      <p:sp>
        <p:nvSpPr>
          <p:cNvPr id="6" name="TextShape 5">
            <a:extLst>
              <a:ext uri="{FF2B5EF4-FFF2-40B4-BE49-F238E27FC236}">
                <a16:creationId xmlns:a16="http://schemas.microsoft.com/office/drawing/2014/main" id="{9B72F9C1-A87B-4C28-B4E5-29B8D880D35C}"/>
              </a:ext>
            </a:extLst>
          </p:cNvPr>
          <p:cNvSpPr txBox="1"/>
          <p:nvPr/>
        </p:nvSpPr>
        <p:spPr>
          <a:xfrm>
            <a:off x="7426432" y="2860523"/>
            <a:ext cx="2376360" cy="794321"/>
          </a:xfrm>
          <a:prstGeom prst="rect">
            <a:avLst/>
          </a:prstGeom>
          <a:noFill/>
          <a:ln>
            <a:noFill/>
          </a:ln>
        </p:spPr>
        <p:txBody>
          <a:bodyPr lIns="90000" tIns="45000" rIns="90000" bIns="45000"/>
          <a:lstStyle/>
          <a:p>
            <a:pPr>
              <a:lnSpc>
                <a:spcPct val="150000"/>
              </a:lnSpc>
            </a:pPr>
            <a:r>
              <a:rPr lang="en-US" sz="1600" i="1" spc="-1" dirty="0">
                <a:latin typeface="Century Schoolbook" panose="02040604050505020304" pitchFamily="18" charset="0"/>
              </a:rPr>
              <a:t>d</a:t>
            </a:r>
            <a:r>
              <a:rPr lang="en-US" sz="1600" i="1" spc="-1" dirty="0">
                <a:latin typeface="Arial"/>
              </a:rPr>
              <a:t> </a:t>
            </a:r>
            <a:r>
              <a:rPr lang="en-US" sz="1600" spc="-1" dirty="0">
                <a:latin typeface="Arial"/>
              </a:rPr>
              <a:t>: </a:t>
            </a:r>
            <a:r>
              <a:rPr lang="ja-JP" altLang="en-US" sz="1600" spc="-1" dirty="0">
                <a:latin typeface="メイリオ" panose="020B0604030504040204" pitchFamily="50" charset="-128"/>
                <a:ea typeface="メイリオ" panose="020B0604030504040204" pitchFamily="50" charset="-128"/>
              </a:rPr>
              <a:t>特徴の次元数</a:t>
            </a:r>
            <a:endParaRPr lang="en-US" altLang="ja-JP" sz="1600" spc="-1" dirty="0">
              <a:latin typeface="メイリオ" panose="020B0604030504040204" pitchFamily="50" charset="-128"/>
              <a:ea typeface="メイリオ" panose="020B0604030504040204" pitchFamily="50" charset="-128"/>
            </a:endParaRPr>
          </a:p>
          <a:p>
            <a:pPr>
              <a:lnSpc>
                <a:spcPct val="150000"/>
              </a:lnSpc>
            </a:pPr>
            <a:r>
              <a:rPr lang="en-US" altLang="ja-JP" sz="1600" i="1" spc="-1" dirty="0">
                <a:latin typeface="Century Schoolbook" panose="02040604050505020304" pitchFamily="18" charset="0"/>
              </a:rPr>
              <a:t>x</a:t>
            </a:r>
            <a:r>
              <a:rPr lang="en-US" altLang="ja-JP" sz="1600" spc="-1" baseline="-25000" dirty="0">
                <a:latin typeface="Century Schoolbook" panose="02040604050505020304" pitchFamily="18" charset="0"/>
              </a:rPr>
              <a:t>0</a:t>
            </a:r>
            <a:r>
              <a:rPr lang="ja-JP" altLang="en-US" sz="1600" spc="-1" dirty="0">
                <a:latin typeface="メイリオ" panose="020B0604030504040204" pitchFamily="50" charset="-128"/>
                <a:ea typeface="メイリオ" panose="020B0604030504040204" pitchFamily="50" charset="-128"/>
              </a:rPr>
              <a:t>：</a:t>
            </a:r>
            <a:r>
              <a:rPr lang="en-US" altLang="ja-JP" sz="1600" spc="-1" dirty="0">
                <a:latin typeface="メイリオ" panose="020B0604030504040204" pitchFamily="50" charset="-128"/>
                <a:ea typeface="メイリオ" panose="020B0604030504040204" pitchFamily="50" charset="-128"/>
              </a:rPr>
              <a:t>0</a:t>
            </a:r>
            <a:r>
              <a:rPr lang="ja-JP" altLang="en-US" sz="1600" spc="-1" dirty="0">
                <a:latin typeface="メイリオ" panose="020B0604030504040204" pitchFamily="50" charset="-128"/>
                <a:ea typeface="メイリオ" panose="020B0604030504040204" pitchFamily="50" charset="-128"/>
              </a:rPr>
              <a:t>に固定</a:t>
            </a:r>
            <a:endParaRPr lang="en-US" altLang="ja-JP" sz="1600" spc="-1" dirty="0">
              <a:latin typeface="メイリオ" panose="020B0604030504040204" pitchFamily="50" charset="-128"/>
              <a:ea typeface="メイリオ" panose="020B0604030504040204" pitchFamily="50" charset="-128"/>
            </a:endParaRPr>
          </a:p>
        </p:txBody>
      </p:sp>
      <p:sp>
        <p:nvSpPr>
          <p:cNvPr id="7" name="CustomShape 17">
            <a:extLst>
              <a:ext uri="{FF2B5EF4-FFF2-40B4-BE49-F238E27FC236}">
                <a16:creationId xmlns:a16="http://schemas.microsoft.com/office/drawing/2014/main" id="{E2611ABA-3D99-40DC-B864-E6547F3B9860}"/>
              </a:ext>
            </a:extLst>
          </p:cNvPr>
          <p:cNvSpPr/>
          <p:nvPr/>
        </p:nvSpPr>
        <p:spPr>
          <a:xfrm>
            <a:off x="8229600" y="1461658"/>
            <a:ext cx="1369288" cy="465385"/>
          </a:xfrm>
          <a:prstGeom prst="wedgeRectCallout">
            <a:avLst>
              <a:gd name="adj1" fmla="val -15354"/>
              <a:gd name="adj2" fmla="val 103786"/>
            </a:avLst>
          </a:prstGeom>
          <a:solidFill>
            <a:srgbClr val="FFFFCC"/>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ja-JP" altLang="en-US" spc="-1" dirty="0">
                <a:latin typeface="メイリオ" panose="020B0604030504040204" pitchFamily="50" charset="-128"/>
                <a:ea typeface="メイリオ" panose="020B0604030504040204" pitchFamily="50" charset="-128"/>
              </a:rPr>
              <a:t>直線・平面</a:t>
            </a:r>
            <a:endParaRPr lang="en-US" spc="-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2114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533605" y="337628"/>
            <a:ext cx="7886700" cy="1000124"/>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最小二乗法による解法</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1032387" y="1233207"/>
            <a:ext cx="9719187" cy="4627563"/>
          </a:xfrm>
        </p:spPr>
        <p:txBody>
          <a:bodyPr>
            <a:normAutofit/>
          </a:bodyPr>
          <a:lstStyle/>
          <a:p>
            <a:pPr>
              <a:lnSpc>
                <a:spcPts val="3000"/>
              </a:lnSpc>
            </a:pPr>
            <a:r>
              <a:rPr lang="ja-JP" altLang="en-US" sz="2800" dirty="0">
                <a:latin typeface="メイリオ" panose="020B0604030504040204" pitchFamily="50" charset="-128"/>
                <a:ea typeface="メイリオ" panose="020B0604030504040204" pitchFamily="50" charset="-128"/>
              </a:rPr>
              <a:t>推定の基準：誤差の二乗和 </a:t>
            </a:r>
            <a:r>
              <a:rPr lang="en-US" altLang="ja-JP" sz="2800" i="1" dirty="0">
                <a:latin typeface="Century Schoolbook" panose="02040604050505020304" pitchFamily="18" charset="0"/>
                <a:ea typeface="メイリオ" panose="020B0604030504040204" pitchFamily="50" charset="-128"/>
              </a:rPr>
              <a:t>E</a:t>
            </a:r>
            <a:r>
              <a:rPr lang="en-US" altLang="ja-JP" sz="28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を最小化</a:t>
            </a: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i="1" dirty="0">
              <a:latin typeface="Century Schoolbook" panose="02040604050505020304" pitchFamily="18" charset="0"/>
              <a:ea typeface="メイリオ" panose="020B0604030504040204" pitchFamily="50" charset="-128"/>
            </a:endParaRPr>
          </a:p>
          <a:p>
            <a:pPr>
              <a:lnSpc>
                <a:spcPts val="4000"/>
              </a:lnSpc>
            </a:pPr>
            <a:r>
              <a:rPr lang="en-US" altLang="ja-JP" sz="2800" i="1" dirty="0">
                <a:latin typeface="Century Schoolbook" panose="02040604050505020304" pitchFamily="18" charset="0"/>
                <a:ea typeface="メイリオ" panose="020B0604030504040204" pitchFamily="50" charset="-128"/>
              </a:rPr>
              <a:t>E</a:t>
            </a:r>
            <a:r>
              <a:rPr lang="ja-JP" altLang="en-US" sz="2800" dirty="0">
                <a:latin typeface="メイリオ" panose="020B0604030504040204" pitchFamily="50" charset="-128"/>
                <a:ea typeface="メイリオ" panose="020B0604030504040204" pitchFamily="50" charset="-128"/>
              </a:rPr>
              <a:t>が最小となるのは </a:t>
            </a:r>
            <a:r>
              <a:rPr lang="en-US" altLang="ja-JP" sz="2800" b="1" i="1" dirty="0">
                <a:latin typeface="Century Schoolbook" panose="02040604050505020304" pitchFamily="18" charset="0"/>
                <a:ea typeface="メイリオ" panose="020B0604030504040204" pitchFamily="50" charset="-128"/>
              </a:rPr>
              <a:t>w </a:t>
            </a:r>
            <a:r>
              <a:rPr lang="ja-JP" altLang="en-US" sz="2800" dirty="0" err="1">
                <a:latin typeface="メイリオ" panose="020B0604030504040204" pitchFamily="50" charset="-128"/>
                <a:ea typeface="メイリオ" panose="020B0604030504040204" pitchFamily="50" charset="-128"/>
              </a:rPr>
              <a:t>で偏</a:t>
            </a:r>
            <a:r>
              <a:rPr lang="ja-JP" altLang="en-US" sz="2800" dirty="0">
                <a:latin typeface="メイリオ" panose="020B0604030504040204" pitchFamily="50" charset="-128"/>
                <a:ea typeface="メイリオ" panose="020B0604030504040204" pitchFamily="50" charset="-128"/>
              </a:rPr>
              <a:t>微分したものが</a:t>
            </a:r>
            <a:r>
              <a:rPr lang="en-US" altLang="ja-JP" sz="2800" dirty="0">
                <a:latin typeface="メイリオ" panose="020B0604030504040204" pitchFamily="50" charset="-128"/>
                <a:ea typeface="メイリオ" panose="020B0604030504040204" pitchFamily="50" charset="-128"/>
              </a:rPr>
              <a:t>0</a:t>
            </a:r>
            <a:r>
              <a:rPr lang="ja-JP" altLang="en-US" sz="2800" dirty="0">
                <a:latin typeface="メイリオ" panose="020B0604030504040204" pitchFamily="50" charset="-128"/>
                <a:ea typeface="メイリオ" panose="020B0604030504040204" pitchFamily="50" charset="-128"/>
              </a:rPr>
              <a:t>となるとき</a:t>
            </a: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ja-JP" altLang="en-US" sz="2800" dirty="0">
              <a:latin typeface="メイリオ" panose="020B0604030504040204" pitchFamily="50" charset="-128"/>
              <a:ea typeface="メイリオ" panose="020B0604030504040204" pitchFamily="50" charset="-128"/>
            </a:endParaRPr>
          </a:p>
        </p:txBody>
      </p:sp>
      <p:pic>
        <p:nvPicPr>
          <p:cNvPr id="4" name="図 3" descr="28§latex§\begin{align*}&#10;E(\bm{w}) &amp;= \sum^N_{i=1}(y_i - \hat{c}(\bm{x}_i))^2 \\&#10;&amp;= (\bm{y} - \bm{Xw})^T  (\bm{y} - \bm{Xw}) &#10;\end{align*}&#10;§png§600§FALSE§">
            <a:extLst>
              <a:ext uri="{FF2B5EF4-FFF2-40B4-BE49-F238E27FC236}">
                <a16:creationId xmlns:a16="http://schemas.microsoft.com/office/drawing/2014/main" id="{CBD45DEC-98D1-4707-A2CF-7BA321C21033}"/>
              </a:ext>
            </a:extLst>
          </p:cNvPr>
          <p:cNvPicPr/>
          <p:nvPr/>
        </p:nvPicPr>
        <p:blipFill>
          <a:blip r:embed="rId2" cstate="screen">
            <a:extLst>
              <a:ext uri="{28A0092B-C50C-407E-A947-70E740481C1C}">
                <a14:useLocalDpi xmlns:a14="http://schemas.microsoft.com/office/drawing/2010/main"/>
              </a:ext>
            </a:extLst>
          </a:blip>
          <a:stretch/>
        </p:blipFill>
        <p:spPr>
          <a:xfrm>
            <a:off x="2789870" y="1695569"/>
            <a:ext cx="4669920" cy="1604880"/>
          </a:xfrm>
          <a:prstGeom prst="rect">
            <a:avLst/>
          </a:prstGeom>
          <a:ln>
            <a:noFill/>
          </a:ln>
        </p:spPr>
      </p:pic>
      <p:sp>
        <p:nvSpPr>
          <p:cNvPr id="5" name="TextShape 4">
            <a:extLst>
              <a:ext uri="{FF2B5EF4-FFF2-40B4-BE49-F238E27FC236}">
                <a16:creationId xmlns:a16="http://schemas.microsoft.com/office/drawing/2014/main" id="{43B0596B-13A5-48CB-AF86-E63764010419}"/>
              </a:ext>
            </a:extLst>
          </p:cNvPr>
          <p:cNvSpPr txBox="1"/>
          <p:nvPr/>
        </p:nvSpPr>
        <p:spPr>
          <a:xfrm>
            <a:off x="7582595" y="2840511"/>
            <a:ext cx="2962800" cy="395280"/>
          </a:xfrm>
          <a:prstGeom prst="rect">
            <a:avLst/>
          </a:prstGeom>
          <a:noFill/>
          <a:ln>
            <a:noFill/>
          </a:ln>
        </p:spPr>
        <p:txBody>
          <a:bodyPr lIns="90000" tIns="45000" rIns="90000" bIns="45000"/>
          <a:lstStyle/>
          <a:p>
            <a:r>
              <a:rPr lang="en-US" sz="1600" b="1" i="1" spc="-1" dirty="0">
                <a:latin typeface="Century Schoolbook" panose="02040604050505020304" pitchFamily="18" charset="0"/>
              </a:rPr>
              <a:t>X</a:t>
            </a:r>
            <a:r>
              <a:rPr lang="en-US" sz="1600" b="1" i="1" spc="-1" dirty="0">
                <a:latin typeface="Arial"/>
              </a:rPr>
              <a:t> </a:t>
            </a:r>
            <a:r>
              <a:rPr lang="en-US" sz="1600" spc="-1" dirty="0">
                <a:latin typeface="Arial"/>
              </a:rPr>
              <a:t>: </a:t>
            </a:r>
            <a:r>
              <a:rPr lang="en-US" sz="1600" spc="-1" dirty="0" err="1">
                <a:latin typeface="メイリオ" panose="020B0604030504040204" pitchFamily="50" charset="-128"/>
                <a:ea typeface="メイリオ" panose="020B0604030504040204" pitchFamily="50" charset="-128"/>
              </a:rPr>
              <a:t>学習データを並べた行列</a:t>
            </a:r>
            <a:endParaRPr lang="en-US" sz="1600" spc="-1" dirty="0">
              <a:latin typeface="メイリオ" panose="020B0604030504040204" pitchFamily="50" charset="-128"/>
              <a:ea typeface="メイリオ" panose="020B0604030504040204" pitchFamily="50" charset="-128"/>
            </a:endParaRPr>
          </a:p>
        </p:txBody>
      </p:sp>
      <p:sp>
        <p:nvSpPr>
          <p:cNvPr id="6" name="TextShape 5">
            <a:extLst>
              <a:ext uri="{FF2B5EF4-FFF2-40B4-BE49-F238E27FC236}">
                <a16:creationId xmlns:a16="http://schemas.microsoft.com/office/drawing/2014/main" id="{7669CBF8-D222-4767-A8FB-37483A79549A}"/>
              </a:ext>
            </a:extLst>
          </p:cNvPr>
          <p:cNvSpPr txBox="1"/>
          <p:nvPr/>
        </p:nvSpPr>
        <p:spPr>
          <a:xfrm>
            <a:off x="7582598" y="3417127"/>
            <a:ext cx="2690549" cy="395280"/>
          </a:xfrm>
          <a:prstGeom prst="rect">
            <a:avLst/>
          </a:prstGeom>
          <a:noFill/>
          <a:ln>
            <a:noFill/>
          </a:ln>
        </p:spPr>
        <p:txBody>
          <a:bodyPr lIns="90000" tIns="45000" rIns="90000" bIns="45000"/>
          <a:lstStyle/>
          <a:p>
            <a:r>
              <a:rPr lang="en-US" sz="1600" b="1" i="1" spc="-1" dirty="0">
                <a:latin typeface="Century Schoolbook" panose="02040604050505020304" pitchFamily="18" charset="0"/>
              </a:rPr>
              <a:t>w</a:t>
            </a:r>
            <a:r>
              <a:rPr lang="en-US" sz="1600" b="1" i="1" spc="-1" dirty="0">
                <a:latin typeface="Arial"/>
              </a:rPr>
              <a:t> </a:t>
            </a:r>
            <a:r>
              <a:rPr lang="en-US" sz="1600" spc="-1" dirty="0">
                <a:latin typeface="Arial"/>
              </a:rPr>
              <a:t>: </a:t>
            </a:r>
            <a:r>
              <a:rPr lang="en-US" sz="1600" spc="-1" dirty="0" err="1">
                <a:latin typeface="メイリオ" panose="020B0604030504040204" pitchFamily="50" charset="-128"/>
                <a:ea typeface="メイリオ" panose="020B0604030504040204" pitchFamily="50" charset="-128"/>
              </a:rPr>
              <a:t>係数</a:t>
            </a:r>
            <a:r>
              <a:rPr lang="en-US" altLang="ja-JP" sz="1600" spc="-1" dirty="0" err="1">
                <a:latin typeface="メイリオ" panose="020B0604030504040204" pitchFamily="50" charset="-128"/>
                <a:ea typeface="メイリオ" panose="020B0604030504040204" pitchFamily="50" charset="-128"/>
              </a:rPr>
              <a:t>を並べた</a:t>
            </a:r>
            <a:r>
              <a:rPr lang="en-US" sz="1600" spc="-1" dirty="0" err="1">
                <a:latin typeface="メイリオ" panose="020B0604030504040204" pitchFamily="50" charset="-128"/>
                <a:ea typeface="メイリオ" panose="020B0604030504040204" pitchFamily="50" charset="-128"/>
              </a:rPr>
              <a:t>ベクトル</a:t>
            </a:r>
            <a:endParaRPr lang="en-US" sz="1600" spc="-1" dirty="0">
              <a:latin typeface="メイリオ" panose="020B0604030504040204" pitchFamily="50" charset="-128"/>
              <a:ea typeface="メイリオ" panose="020B0604030504040204" pitchFamily="50" charset="-128"/>
            </a:endParaRPr>
          </a:p>
        </p:txBody>
      </p:sp>
      <p:sp>
        <p:nvSpPr>
          <p:cNvPr id="7" name="TextShape 5">
            <a:extLst>
              <a:ext uri="{FF2B5EF4-FFF2-40B4-BE49-F238E27FC236}">
                <a16:creationId xmlns:a16="http://schemas.microsoft.com/office/drawing/2014/main" id="{C969D519-8079-4D3B-971E-1CED74079DC9}"/>
              </a:ext>
            </a:extLst>
          </p:cNvPr>
          <p:cNvSpPr txBox="1"/>
          <p:nvPr/>
        </p:nvSpPr>
        <p:spPr>
          <a:xfrm>
            <a:off x="7658796" y="1830856"/>
            <a:ext cx="2376360" cy="779077"/>
          </a:xfrm>
          <a:prstGeom prst="rect">
            <a:avLst/>
          </a:prstGeom>
          <a:noFill/>
          <a:ln>
            <a:noFill/>
          </a:ln>
        </p:spPr>
        <p:txBody>
          <a:bodyPr lIns="90000" tIns="45000" rIns="90000" bIns="45000"/>
          <a:lstStyle/>
          <a:p>
            <a:pPr>
              <a:lnSpc>
                <a:spcPct val="150000"/>
              </a:lnSpc>
            </a:pPr>
            <a:r>
              <a:rPr lang="en-US" sz="1600" i="1" spc="-1" dirty="0">
                <a:latin typeface="Century Schoolbook" panose="02040604050505020304" pitchFamily="18" charset="0"/>
              </a:rPr>
              <a:t>N</a:t>
            </a:r>
            <a:r>
              <a:rPr lang="en-US" sz="1600" i="1" spc="-1" dirty="0">
                <a:latin typeface="Arial"/>
              </a:rPr>
              <a:t> </a:t>
            </a:r>
            <a:r>
              <a:rPr lang="en-US" sz="1600" spc="-1" dirty="0">
                <a:latin typeface="Arial"/>
              </a:rPr>
              <a:t>: </a:t>
            </a:r>
            <a:r>
              <a:rPr lang="ja-JP" altLang="en-US" sz="1600" spc="-1" dirty="0">
                <a:latin typeface="メイリオ" panose="020B0604030504040204" pitchFamily="50" charset="-128"/>
                <a:ea typeface="メイリオ" panose="020B0604030504040204" pitchFamily="50" charset="-128"/>
              </a:rPr>
              <a:t>全データ数</a:t>
            </a:r>
            <a:br>
              <a:rPr lang="en-US" altLang="ja-JP" sz="1600" spc="-1" dirty="0">
                <a:latin typeface="メイリオ" panose="020B0604030504040204" pitchFamily="50" charset="-128"/>
                <a:ea typeface="メイリオ" panose="020B0604030504040204" pitchFamily="50" charset="-128"/>
              </a:rPr>
            </a:br>
            <a:r>
              <a:rPr lang="en-US" altLang="ja-JP" sz="1600" i="1" spc="-1" dirty="0" err="1">
                <a:latin typeface="Century Schoolbook" panose="02040604050505020304" pitchFamily="18" charset="0"/>
              </a:rPr>
              <a:t>y</a:t>
            </a:r>
            <a:r>
              <a:rPr lang="en-US" altLang="ja-JP" sz="1600" i="1" spc="-1" baseline="-25000" dirty="0" err="1">
                <a:latin typeface="Century Schoolbook" panose="02040604050505020304" pitchFamily="18" charset="0"/>
              </a:rPr>
              <a:t>i</a:t>
            </a:r>
            <a:r>
              <a:rPr lang="en-US" altLang="ja-JP" sz="1600" i="1" spc="-1" dirty="0">
                <a:latin typeface="Century Schoolbook" panose="02040604050505020304" pitchFamily="18" charset="0"/>
              </a:rPr>
              <a:t> </a:t>
            </a:r>
            <a:r>
              <a:rPr lang="en-US" altLang="ja-JP" sz="1600" spc="-1" dirty="0">
                <a:latin typeface="Arial"/>
              </a:rPr>
              <a:t>: </a:t>
            </a:r>
            <a:r>
              <a:rPr lang="ja-JP" altLang="en-US" sz="1600" spc="-1" dirty="0">
                <a:latin typeface="メイリオ" panose="020B0604030504040204" pitchFamily="50" charset="-128"/>
                <a:ea typeface="メイリオ" panose="020B0604030504040204" pitchFamily="50" charset="-128"/>
              </a:rPr>
              <a:t>正解</a:t>
            </a:r>
            <a:endParaRPr lang="en-US" altLang="ja-JP" sz="1600" spc="-1" dirty="0">
              <a:latin typeface="メイリオ" panose="020B0604030504040204" pitchFamily="50" charset="-128"/>
              <a:ea typeface="メイリオ" panose="020B0604030504040204" pitchFamily="50" charset="-128"/>
            </a:endParaRPr>
          </a:p>
        </p:txBody>
      </p:sp>
      <p:pic>
        <p:nvPicPr>
          <p:cNvPr id="8" name="図 7" descr="28§latex§\begin{align*}&#10; \bm{X}^T (\bm{y} - \bm{Xw}) = 0 \\&#10;\Leftrightarrow \bm{w} =  (\bm{X}^T  \bm{X})^{-1}  \bm{X}^T \bm{y} &#10;\end{align*}§png§600§FALSE§">
            <a:extLst>
              <a:ext uri="{FF2B5EF4-FFF2-40B4-BE49-F238E27FC236}">
                <a16:creationId xmlns:a16="http://schemas.microsoft.com/office/drawing/2014/main" id="{82DB1FBA-2325-445E-8267-C414409AFB4E}"/>
              </a:ext>
            </a:extLst>
          </p:cNvPr>
          <p:cNvPicPr/>
          <p:nvPr/>
        </p:nvPicPr>
        <p:blipFill>
          <a:blip r:embed="rId3" cstate="screen">
            <a:extLst>
              <a:ext uri="{28A0092B-C50C-407E-A947-70E740481C1C}">
                <a14:useLocalDpi xmlns:a14="http://schemas.microsoft.com/office/drawing/2010/main"/>
              </a:ext>
            </a:extLst>
          </a:blip>
          <a:stretch/>
        </p:blipFill>
        <p:spPr>
          <a:xfrm>
            <a:off x="3134890" y="4976652"/>
            <a:ext cx="3598560" cy="981720"/>
          </a:xfrm>
          <a:prstGeom prst="rect">
            <a:avLst/>
          </a:prstGeom>
          <a:ln>
            <a:noFill/>
          </a:ln>
        </p:spPr>
      </p:pic>
      <p:sp>
        <p:nvSpPr>
          <p:cNvPr id="9" name="CustomShape 3">
            <a:extLst>
              <a:ext uri="{FF2B5EF4-FFF2-40B4-BE49-F238E27FC236}">
                <a16:creationId xmlns:a16="http://schemas.microsoft.com/office/drawing/2014/main" id="{1E430B9E-EC08-4F9D-BA92-4DBA610677E6}"/>
              </a:ext>
            </a:extLst>
          </p:cNvPr>
          <p:cNvSpPr/>
          <p:nvPr/>
        </p:nvSpPr>
        <p:spPr>
          <a:xfrm>
            <a:off x="7351874" y="5328828"/>
            <a:ext cx="1916817" cy="864458"/>
          </a:xfrm>
          <a:custGeom>
            <a:avLst/>
            <a:gdLst/>
            <a:ahLst/>
            <a:cxnLst/>
            <a:rect l="0" t="0" r="r" b="b"/>
            <a:pathLst>
              <a:path w="4502" h="2502">
                <a:moveTo>
                  <a:pt x="416" y="0"/>
                </a:moveTo>
                <a:cubicBezTo>
                  <a:pt x="208" y="0"/>
                  <a:pt x="0" y="208"/>
                  <a:pt x="0" y="416"/>
                </a:cubicBezTo>
                <a:lnTo>
                  <a:pt x="0" y="2084"/>
                </a:lnTo>
                <a:cubicBezTo>
                  <a:pt x="0" y="2292"/>
                  <a:pt x="208" y="2501"/>
                  <a:pt x="416" y="2501"/>
                </a:cubicBezTo>
                <a:lnTo>
                  <a:pt x="4084" y="2501"/>
                </a:lnTo>
                <a:cubicBezTo>
                  <a:pt x="4292" y="2501"/>
                  <a:pt x="4501" y="2292"/>
                  <a:pt x="4501" y="2084"/>
                </a:cubicBezTo>
                <a:lnTo>
                  <a:pt x="4501" y="416"/>
                </a:lnTo>
                <a:cubicBezTo>
                  <a:pt x="4501" y="208"/>
                  <a:pt x="4292" y="0"/>
                  <a:pt x="4084" y="0"/>
                </a:cubicBezTo>
                <a:lnTo>
                  <a:pt x="416" y="0"/>
                </a:lnTo>
              </a:path>
            </a:pathLst>
          </a:custGeom>
          <a:solidFill>
            <a:srgbClr val="FFFFCC"/>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b="1" i="1" spc="-1" dirty="0">
                <a:latin typeface="Century Schoolbook" panose="02040604050505020304" pitchFamily="18" charset="0"/>
              </a:rPr>
              <a:t>w </a:t>
            </a:r>
            <a:r>
              <a:rPr lang="en-US" spc="-1" dirty="0">
                <a:latin typeface="メイリオ" panose="020B0604030504040204" pitchFamily="50" charset="-128"/>
                <a:ea typeface="メイリオ" panose="020B0604030504040204" pitchFamily="50" charset="-128"/>
              </a:rPr>
              <a:t>が</a:t>
            </a:r>
            <a:r>
              <a:rPr lang="ja-JP" altLang="en-US" spc="-1" dirty="0">
                <a:latin typeface="メイリオ" panose="020B0604030504040204" pitchFamily="50" charset="-128"/>
                <a:ea typeface="メイリオ" panose="020B0604030504040204" pitchFamily="50" charset="-128"/>
              </a:rPr>
              <a:t>行列の計算</a:t>
            </a:r>
            <a:endParaRPr lang="en-US" altLang="ja-JP" spc="-1" dirty="0">
              <a:latin typeface="メイリオ" panose="020B0604030504040204" pitchFamily="50" charset="-128"/>
              <a:ea typeface="メイリオ" panose="020B0604030504040204" pitchFamily="50" charset="-128"/>
            </a:endParaRPr>
          </a:p>
          <a:p>
            <a:pPr algn="ctr"/>
            <a:r>
              <a:rPr lang="ja-JP" altLang="en-US" spc="-1" dirty="0">
                <a:latin typeface="メイリオ" panose="020B0604030504040204" pitchFamily="50" charset="-128"/>
                <a:ea typeface="メイリオ" panose="020B0604030504040204" pitchFamily="50" charset="-128"/>
              </a:rPr>
              <a:t>のみで</a:t>
            </a:r>
            <a:r>
              <a:rPr lang="en-US" spc="-1" dirty="0" err="1">
                <a:latin typeface="メイリオ" panose="020B0604030504040204" pitchFamily="50" charset="-128"/>
                <a:ea typeface="メイリオ" panose="020B0604030504040204" pitchFamily="50" charset="-128"/>
              </a:rPr>
              <a:t>求まる</a:t>
            </a:r>
            <a:endParaRPr lang="en-US" spc="-1" dirty="0">
              <a:latin typeface="メイリオ" panose="020B0604030504040204" pitchFamily="50" charset="-128"/>
              <a:ea typeface="メイリオ" panose="020B0604030504040204" pitchFamily="50" charset="-128"/>
            </a:endParaRPr>
          </a:p>
        </p:txBody>
      </p:sp>
      <p:sp>
        <p:nvSpPr>
          <p:cNvPr id="10" name="TextShape 4">
            <a:extLst>
              <a:ext uri="{FF2B5EF4-FFF2-40B4-BE49-F238E27FC236}">
                <a16:creationId xmlns:a16="http://schemas.microsoft.com/office/drawing/2014/main" id="{985FC8FD-FC60-47F0-86AF-80AAD69A9D4F}"/>
              </a:ext>
            </a:extLst>
          </p:cNvPr>
          <p:cNvSpPr txBox="1"/>
          <p:nvPr/>
        </p:nvSpPr>
        <p:spPr>
          <a:xfrm>
            <a:off x="7582595" y="3110677"/>
            <a:ext cx="2962800" cy="395280"/>
          </a:xfrm>
          <a:prstGeom prst="rect">
            <a:avLst/>
          </a:prstGeom>
          <a:noFill/>
          <a:ln>
            <a:noFill/>
          </a:ln>
        </p:spPr>
        <p:txBody>
          <a:bodyPr lIns="90000" tIns="45000" rIns="90000" bIns="45000"/>
          <a:lstStyle/>
          <a:p>
            <a:r>
              <a:rPr lang="en-US" sz="1600" b="1" i="1" spc="-1" dirty="0">
                <a:latin typeface="Century Schoolbook" panose="02040604050505020304" pitchFamily="18" charset="0"/>
              </a:rPr>
              <a:t>y</a:t>
            </a:r>
            <a:r>
              <a:rPr lang="en-US" sz="1600" b="1" i="1" spc="-1" dirty="0">
                <a:latin typeface="Arial"/>
              </a:rPr>
              <a:t> </a:t>
            </a:r>
            <a:r>
              <a:rPr lang="en-US" sz="1600" spc="-1" dirty="0">
                <a:latin typeface="Arial"/>
              </a:rPr>
              <a:t>: </a:t>
            </a:r>
            <a:r>
              <a:rPr lang="ja-JP" altLang="en-US" sz="1600" spc="-1" dirty="0">
                <a:latin typeface="メイリオ" panose="020B0604030504040204" pitchFamily="50" charset="-128"/>
                <a:ea typeface="メイリオ" panose="020B0604030504040204" pitchFamily="50" charset="-128"/>
              </a:rPr>
              <a:t>正解</a:t>
            </a:r>
            <a:r>
              <a:rPr lang="en-US" sz="1600" spc="-1" dirty="0" err="1">
                <a:latin typeface="メイリオ" panose="020B0604030504040204" pitchFamily="50" charset="-128"/>
                <a:ea typeface="メイリオ" panose="020B0604030504040204" pitchFamily="50" charset="-128"/>
              </a:rPr>
              <a:t>を並べた</a:t>
            </a:r>
            <a:r>
              <a:rPr lang="ja-JP" altLang="en-US" sz="1600" spc="-1" dirty="0">
                <a:latin typeface="メイリオ" panose="020B0604030504040204" pitchFamily="50" charset="-128"/>
                <a:ea typeface="メイリオ" panose="020B0604030504040204" pitchFamily="50" charset="-128"/>
              </a:rPr>
              <a:t>ベクトル</a:t>
            </a:r>
            <a:endParaRPr lang="en-US" sz="1600" spc="-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31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860157" y="365124"/>
            <a:ext cx="7886700" cy="750092"/>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正則化</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860157" y="1115221"/>
            <a:ext cx="9280793" cy="4627563"/>
          </a:xfrm>
        </p:spPr>
        <p:txBody>
          <a:bodyPr>
            <a:normAutofit/>
          </a:bodyPr>
          <a:lstStyle/>
          <a:p>
            <a:pPr>
              <a:lnSpc>
                <a:spcPts val="3200"/>
              </a:lnSpc>
            </a:pPr>
            <a:r>
              <a:rPr lang="ja-JP" altLang="en-US" sz="2800" dirty="0">
                <a:latin typeface="メイリオ" panose="020B0604030504040204" pitchFamily="50" charset="-128"/>
                <a:ea typeface="メイリオ" panose="020B0604030504040204" pitchFamily="50" charset="-128"/>
              </a:rPr>
              <a:t>過学習</a:t>
            </a:r>
            <a:endParaRPr lang="en-US" altLang="ja-JP" sz="2800" dirty="0">
              <a:latin typeface="メイリオ" panose="020B0604030504040204" pitchFamily="50" charset="-128"/>
              <a:ea typeface="メイリオ" panose="020B0604030504040204" pitchFamily="50" charset="-128"/>
            </a:endParaRPr>
          </a:p>
          <a:p>
            <a:pPr lvl="1">
              <a:lnSpc>
                <a:spcPts val="3200"/>
              </a:lnSpc>
            </a:pPr>
            <a:r>
              <a:rPr lang="ja-JP" altLang="en-US" sz="2500" dirty="0">
                <a:latin typeface="メイリオ" panose="020B0604030504040204" pitchFamily="50" charset="-128"/>
                <a:ea typeface="メイリオ" panose="020B0604030504040204" pitchFamily="50" charset="-128"/>
              </a:rPr>
              <a:t>最小二乗法は係数が線形であれば高次式でも適用可</a:t>
            </a:r>
            <a:endParaRPr lang="en-US" altLang="ja-JP" sz="2500" dirty="0">
              <a:latin typeface="メイリオ" panose="020B0604030504040204" pitchFamily="50" charset="-128"/>
              <a:ea typeface="メイリオ" panose="020B0604030504040204" pitchFamily="50" charset="-128"/>
            </a:endParaRPr>
          </a:p>
          <a:p>
            <a:pPr lvl="1">
              <a:lnSpc>
                <a:spcPts val="3200"/>
              </a:lnSpc>
            </a:pPr>
            <a:r>
              <a:rPr lang="ja-JP" altLang="en-US" sz="2500" dirty="0">
                <a:latin typeface="メイリオ" panose="020B0604030504040204" pitchFamily="50" charset="-128"/>
                <a:ea typeface="メイリオ" panose="020B0604030504040204" pitchFamily="50" charset="-128"/>
              </a:rPr>
              <a:t>特徴の次数を上げたり、特徴の次元数を増やしたりすると、複雑な回帰式で解を近似することになる</a:t>
            </a:r>
          </a:p>
        </p:txBody>
      </p:sp>
      <p:graphicFrame>
        <p:nvGraphicFramePr>
          <p:cNvPr id="4" name="グラフ 3">
            <a:extLst>
              <a:ext uri="{FF2B5EF4-FFF2-40B4-BE49-F238E27FC236}">
                <a16:creationId xmlns:a16="http://schemas.microsoft.com/office/drawing/2014/main" id="{5E664E20-B004-4C6D-B5A3-7FD4192894EE}"/>
              </a:ext>
            </a:extLst>
          </p:cNvPr>
          <p:cNvGraphicFramePr>
            <a:graphicFrameLocks/>
          </p:cNvGraphicFramePr>
          <p:nvPr>
            <p:extLst>
              <p:ext uri="{D42A27DB-BD31-4B8C-83A1-F6EECF244321}">
                <p14:modId xmlns:p14="http://schemas.microsoft.com/office/powerpoint/2010/main" val="219328513"/>
              </p:ext>
            </p:extLst>
          </p:nvPr>
        </p:nvGraphicFramePr>
        <p:xfrm>
          <a:off x="2458272" y="2823317"/>
          <a:ext cx="4598815" cy="3448878"/>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a:extLst>
              <a:ext uri="{FF2B5EF4-FFF2-40B4-BE49-F238E27FC236}">
                <a16:creationId xmlns:a16="http://schemas.microsoft.com/office/drawing/2014/main" id="{3342BC48-6CC9-4FF7-BC3B-7F591BC00610}"/>
              </a:ext>
            </a:extLst>
          </p:cNvPr>
          <p:cNvSpPr txBox="1"/>
          <p:nvPr/>
        </p:nvSpPr>
        <p:spPr>
          <a:xfrm>
            <a:off x="6903701" y="5964421"/>
            <a:ext cx="543739" cy="307777"/>
          </a:xfrm>
          <a:prstGeom prst="rect">
            <a:avLst/>
          </a:prstGeom>
          <a:noFill/>
        </p:spPr>
        <p:txBody>
          <a:bodyPr wrap="none" rtlCol="0">
            <a:spAutoFit/>
          </a:bodyPr>
          <a:lstStyle/>
          <a:p>
            <a:r>
              <a:rPr lang="ja-JP" altLang="en-US" sz="1400" dirty="0"/>
              <a:t>気温</a:t>
            </a:r>
          </a:p>
        </p:txBody>
      </p:sp>
      <p:sp>
        <p:nvSpPr>
          <p:cNvPr id="6" name="CustomShape 3">
            <a:extLst>
              <a:ext uri="{FF2B5EF4-FFF2-40B4-BE49-F238E27FC236}">
                <a16:creationId xmlns:a16="http://schemas.microsoft.com/office/drawing/2014/main" id="{DB9EE8BA-A28F-4005-95CA-9B2C42E8BDFF}"/>
              </a:ext>
            </a:extLst>
          </p:cNvPr>
          <p:cNvSpPr/>
          <p:nvPr/>
        </p:nvSpPr>
        <p:spPr>
          <a:xfrm>
            <a:off x="7447437" y="3511823"/>
            <a:ext cx="2598840" cy="1617372"/>
          </a:xfrm>
          <a:custGeom>
            <a:avLst/>
            <a:gdLst/>
            <a:ahLst/>
            <a:cxnLst/>
            <a:rect l="0" t="0" r="r" b="b"/>
            <a:pathLst>
              <a:path w="4502" h="2502">
                <a:moveTo>
                  <a:pt x="416" y="0"/>
                </a:moveTo>
                <a:cubicBezTo>
                  <a:pt x="208" y="0"/>
                  <a:pt x="0" y="208"/>
                  <a:pt x="0" y="416"/>
                </a:cubicBezTo>
                <a:lnTo>
                  <a:pt x="0" y="2084"/>
                </a:lnTo>
                <a:cubicBezTo>
                  <a:pt x="0" y="2292"/>
                  <a:pt x="208" y="2501"/>
                  <a:pt x="416" y="2501"/>
                </a:cubicBezTo>
                <a:lnTo>
                  <a:pt x="4084" y="2501"/>
                </a:lnTo>
                <a:cubicBezTo>
                  <a:pt x="4292" y="2501"/>
                  <a:pt x="4501" y="2292"/>
                  <a:pt x="4501" y="2084"/>
                </a:cubicBezTo>
                <a:lnTo>
                  <a:pt x="4501" y="416"/>
                </a:lnTo>
                <a:cubicBezTo>
                  <a:pt x="4501" y="208"/>
                  <a:pt x="4292" y="0"/>
                  <a:pt x="4084" y="0"/>
                </a:cubicBezTo>
                <a:lnTo>
                  <a:pt x="416" y="0"/>
                </a:lnTo>
              </a:path>
            </a:pathLst>
          </a:custGeom>
          <a:solidFill>
            <a:srgbClr val="FFFFCC"/>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lstStyle/>
          <a:p>
            <a:r>
              <a:rPr lang="ja-JP" altLang="en-US" sz="2000" spc="-1" dirty="0">
                <a:latin typeface="Arial"/>
              </a:rPr>
              <a:t>学習データだけに</a:t>
            </a:r>
            <a:endParaRPr lang="en-US" altLang="ja-JP" sz="2000" spc="-1" dirty="0">
              <a:latin typeface="Arial"/>
            </a:endParaRPr>
          </a:p>
          <a:p>
            <a:r>
              <a:rPr lang="ja-JP" altLang="en-US" sz="2000" spc="-1" dirty="0">
                <a:latin typeface="Arial"/>
              </a:rPr>
              <a:t>当てはまる不自然な</a:t>
            </a:r>
            <a:endParaRPr lang="en-US" altLang="ja-JP" sz="2000" spc="-1" dirty="0">
              <a:latin typeface="Arial"/>
            </a:endParaRPr>
          </a:p>
          <a:p>
            <a:r>
              <a:rPr lang="ja-JP" altLang="en-US" sz="2000" spc="-1" dirty="0">
                <a:latin typeface="Arial"/>
              </a:rPr>
              <a:t>回帰式が求まって</a:t>
            </a:r>
            <a:endParaRPr lang="en-US" altLang="ja-JP" sz="2000" spc="-1" dirty="0">
              <a:latin typeface="Arial"/>
            </a:endParaRPr>
          </a:p>
          <a:p>
            <a:r>
              <a:rPr lang="ja-JP" altLang="en-US" sz="2000" spc="-1" dirty="0">
                <a:latin typeface="Arial"/>
              </a:rPr>
              <a:t>しまう</a:t>
            </a:r>
            <a:endParaRPr lang="en-US" sz="2000" spc="-1" dirty="0">
              <a:latin typeface="Arial"/>
            </a:endParaRPr>
          </a:p>
        </p:txBody>
      </p:sp>
    </p:spTree>
    <p:extLst>
      <p:ext uri="{BB962C8B-B14F-4D97-AF65-F5344CB8AC3E}">
        <p14:creationId xmlns:p14="http://schemas.microsoft.com/office/powerpoint/2010/main" val="404840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55689" y="275089"/>
            <a:ext cx="7886700" cy="77787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正則化</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966019" y="1216986"/>
            <a:ext cx="9174931" cy="4627563"/>
          </a:xfrm>
        </p:spPr>
        <p:txBody>
          <a:bodyPr>
            <a:normAutofit/>
          </a:bodyPr>
          <a:lstStyle/>
          <a:p>
            <a:pPr>
              <a:lnSpc>
                <a:spcPts val="3400"/>
              </a:lnSpc>
            </a:pPr>
            <a:r>
              <a:rPr lang="ja-JP" altLang="en-US" sz="2800" dirty="0">
                <a:latin typeface="メイリオ" panose="020B0604030504040204" pitchFamily="50" charset="-128"/>
                <a:ea typeface="メイリオ" panose="020B0604030504040204" pitchFamily="50" charset="-128"/>
              </a:rPr>
              <a:t>過学習への対処</a:t>
            </a:r>
            <a:endParaRPr lang="en-US" altLang="ja-JP" sz="2800" dirty="0">
              <a:latin typeface="メイリオ" panose="020B0604030504040204" pitchFamily="50" charset="-128"/>
              <a:ea typeface="メイリオ" panose="020B0604030504040204" pitchFamily="50" charset="-128"/>
            </a:endParaRPr>
          </a:p>
          <a:p>
            <a:pPr lvl="1">
              <a:lnSpc>
                <a:spcPts val="3400"/>
              </a:lnSpc>
            </a:pPr>
            <a:r>
              <a:rPr lang="ja-JP" altLang="en-US" sz="2500" dirty="0">
                <a:latin typeface="メイリオ" panose="020B0604030504040204" pitchFamily="50" charset="-128"/>
                <a:ea typeface="メイリオ" panose="020B0604030504040204" pitchFamily="50" charset="-128"/>
              </a:rPr>
              <a:t>過学習した回帰式とは</a:t>
            </a:r>
            <a:endParaRPr lang="en-US" altLang="ja-JP" sz="2500" dirty="0">
              <a:latin typeface="メイリオ" panose="020B0604030504040204" pitchFamily="50" charset="-128"/>
              <a:ea typeface="メイリオ" panose="020B0604030504040204" pitchFamily="50" charset="-128"/>
            </a:endParaRPr>
          </a:p>
          <a:p>
            <a:pPr marL="685800" lvl="2" indent="0">
              <a:lnSpc>
                <a:spcPts val="3400"/>
              </a:lnSpc>
              <a:buNone/>
            </a:pPr>
            <a:r>
              <a:rPr lang="ja-JP" altLang="en-US" sz="2200" dirty="0">
                <a:latin typeface="メイリオ" panose="020B0604030504040204" pitchFamily="50" charset="-128"/>
                <a:ea typeface="メイリオ" panose="020B0604030504040204" pitchFamily="50" charset="-128"/>
              </a:rPr>
              <a:t>⇒　入力が少し動いただけで出力が大きく動く</a:t>
            </a:r>
            <a:endParaRPr lang="en-US" altLang="ja-JP" sz="2200" dirty="0">
              <a:latin typeface="メイリオ" panose="020B0604030504040204" pitchFamily="50" charset="-128"/>
              <a:ea typeface="メイリオ" panose="020B0604030504040204" pitchFamily="50" charset="-128"/>
            </a:endParaRPr>
          </a:p>
          <a:p>
            <a:pPr marL="685800" lvl="2" indent="0">
              <a:lnSpc>
                <a:spcPts val="3400"/>
              </a:lnSpc>
              <a:buNone/>
            </a:pPr>
            <a:r>
              <a:rPr lang="ja-JP" altLang="en-US" sz="2200" dirty="0">
                <a:latin typeface="メイリオ" panose="020B0604030504040204" pitchFamily="50" charset="-128"/>
                <a:ea typeface="メイリオ" panose="020B0604030504040204" pitchFamily="50" charset="-128"/>
              </a:rPr>
              <a:t>⇒　回帰式の係数 </a:t>
            </a:r>
            <a:r>
              <a:rPr lang="en-US" altLang="ja-JP" sz="2000" b="1" i="1" dirty="0">
                <a:latin typeface="Century Schoolbook" panose="02040604050505020304" pitchFamily="18" charset="0"/>
                <a:ea typeface="メイリオ" panose="020B0604030504040204" pitchFamily="50" charset="-128"/>
              </a:rPr>
              <a:t>w </a:t>
            </a:r>
            <a:r>
              <a:rPr lang="ja-JP" altLang="en-US" sz="2200" dirty="0">
                <a:latin typeface="メイリオ" panose="020B0604030504040204" pitchFamily="50" charset="-128"/>
                <a:ea typeface="メイリオ" panose="020B0604030504040204" pitchFamily="50" charset="-128"/>
              </a:rPr>
              <a:t>が大きい</a:t>
            </a:r>
            <a:endParaRPr lang="en-US" altLang="ja-JP" sz="2200" dirty="0">
              <a:latin typeface="メイリオ" panose="020B0604030504040204" pitchFamily="50" charset="-128"/>
              <a:ea typeface="メイリオ" panose="020B0604030504040204" pitchFamily="50" charset="-128"/>
            </a:endParaRPr>
          </a:p>
          <a:p>
            <a:pPr lvl="1">
              <a:lnSpc>
                <a:spcPts val="3400"/>
              </a:lnSpc>
            </a:pPr>
            <a:r>
              <a:rPr lang="ja-JP" altLang="en-US" sz="2500" dirty="0">
                <a:latin typeface="メイリオ" panose="020B0604030504040204" pitchFamily="50" charset="-128"/>
                <a:ea typeface="メイリオ" panose="020B0604030504040204" pitchFamily="50" charset="-128"/>
              </a:rPr>
              <a:t>正則化</a:t>
            </a:r>
          </a:p>
        </p:txBody>
      </p:sp>
      <p:sp>
        <p:nvSpPr>
          <p:cNvPr id="7" name="CustomShape 3">
            <a:extLst>
              <a:ext uri="{FF2B5EF4-FFF2-40B4-BE49-F238E27FC236}">
                <a16:creationId xmlns:a16="http://schemas.microsoft.com/office/drawing/2014/main" id="{4834CDD4-E2B8-4E65-A46A-AE7786B884C5}"/>
              </a:ext>
            </a:extLst>
          </p:cNvPr>
          <p:cNvSpPr/>
          <p:nvPr/>
        </p:nvSpPr>
        <p:spPr>
          <a:xfrm>
            <a:off x="3791559" y="3281267"/>
            <a:ext cx="3825131" cy="713246"/>
          </a:xfrm>
          <a:custGeom>
            <a:avLst/>
            <a:gdLst/>
            <a:ahLst/>
            <a:cxnLst/>
            <a:rect l="0" t="0" r="r" b="b"/>
            <a:pathLst>
              <a:path w="4502" h="2502">
                <a:moveTo>
                  <a:pt x="416" y="0"/>
                </a:moveTo>
                <a:cubicBezTo>
                  <a:pt x="208" y="0"/>
                  <a:pt x="0" y="208"/>
                  <a:pt x="0" y="416"/>
                </a:cubicBezTo>
                <a:lnTo>
                  <a:pt x="0" y="2084"/>
                </a:lnTo>
                <a:cubicBezTo>
                  <a:pt x="0" y="2292"/>
                  <a:pt x="208" y="2501"/>
                  <a:pt x="416" y="2501"/>
                </a:cubicBezTo>
                <a:lnTo>
                  <a:pt x="4084" y="2501"/>
                </a:lnTo>
                <a:cubicBezTo>
                  <a:pt x="4292" y="2501"/>
                  <a:pt x="4501" y="2292"/>
                  <a:pt x="4501" y="2084"/>
                </a:cubicBezTo>
                <a:lnTo>
                  <a:pt x="4501" y="416"/>
                </a:lnTo>
                <a:cubicBezTo>
                  <a:pt x="4501" y="208"/>
                  <a:pt x="4292" y="0"/>
                  <a:pt x="4084" y="0"/>
                </a:cubicBezTo>
                <a:lnTo>
                  <a:pt x="416" y="0"/>
                </a:lnTo>
              </a:path>
            </a:pathLst>
          </a:custGeom>
          <a:solidFill>
            <a:srgbClr val="FFFFCC"/>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ja-JP" altLang="en-US" spc="-1" dirty="0">
                <a:latin typeface="メイリオ" panose="020B0604030504040204" pitchFamily="50" charset="-128"/>
                <a:ea typeface="メイリオ" panose="020B0604030504040204" pitchFamily="50" charset="-128"/>
              </a:rPr>
              <a:t>誤差が多少増えることと</a:t>
            </a:r>
            <a:endParaRPr lang="en-US" altLang="ja-JP" spc="-1" dirty="0">
              <a:latin typeface="メイリオ" panose="020B0604030504040204" pitchFamily="50" charset="-128"/>
              <a:ea typeface="メイリオ" panose="020B0604030504040204" pitchFamily="50" charset="-128"/>
            </a:endParaRPr>
          </a:p>
          <a:p>
            <a:pPr algn="ctr"/>
            <a:r>
              <a:rPr lang="ja-JP" altLang="en-US" spc="-1" dirty="0">
                <a:latin typeface="メイリオ" panose="020B0604030504040204" pitchFamily="50" charset="-128"/>
                <a:ea typeface="メイリオ" panose="020B0604030504040204" pitchFamily="50" charset="-128"/>
              </a:rPr>
              <a:t>引き換えに</a:t>
            </a:r>
            <a:r>
              <a:rPr lang="en-US" altLang="ja-JP" b="1" i="1" spc="-1" dirty="0">
                <a:latin typeface="Century Schoolbook" panose="02040604050505020304" pitchFamily="18" charset="0"/>
              </a:rPr>
              <a:t>w</a:t>
            </a:r>
            <a:r>
              <a:rPr lang="ja-JP" altLang="en-US" spc="-1" dirty="0">
                <a:latin typeface="メイリオ" panose="020B0604030504040204" pitchFamily="50" charset="-128"/>
                <a:ea typeface="メイリオ" panose="020B0604030504040204" pitchFamily="50" charset="-128"/>
              </a:rPr>
              <a:t>を小さくする</a:t>
            </a:r>
            <a:endParaRPr lang="en-US" spc="-1"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A2F9212E-6F32-48C4-95BA-8B32FAB5F0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96817" y="4072053"/>
            <a:ext cx="6192078" cy="2536801"/>
          </a:xfrm>
          <a:prstGeom prst="rect">
            <a:avLst/>
          </a:prstGeom>
        </p:spPr>
      </p:pic>
      <p:sp>
        <p:nvSpPr>
          <p:cNvPr id="9" name="テキスト ボックス 8">
            <a:extLst>
              <a:ext uri="{FF2B5EF4-FFF2-40B4-BE49-F238E27FC236}">
                <a16:creationId xmlns:a16="http://schemas.microsoft.com/office/drawing/2014/main" id="{C0685F91-906A-4C53-9E50-76EDEFB5AAE1}"/>
              </a:ext>
            </a:extLst>
          </p:cNvPr>
          <p:cNvSpPr txBox="1"/>
          <p:nvPr/>
        </p:nvSpPr>
        <p:spPr>
          <a:xfrm>
            <a:off x="7944129" y="3625181"/>
            <a:ext cx="1653017" cy="369332"/>
          </a:xfrm>
          <a:prstGeom prst="rect">
            <a:avLst/>
          </a:prstGeom>
          <a:noFill/>
        </p:spPr>
        <p:txBody>
          <a:bodyPr wrap="none" rtlCol="0">
            <a:spAutoFit/>
          </a:bodyPr>
          <a:lstStyle/>
          <a:p>
            <a:r>
              <a:rPr lang="en-US" altLang="ja-JP" dirty="0"/>
              <a:t>p.23   3</a:t>
            </a:r>
            <a:r>
              <a:rPr lang="ja-JP" altLang="en-US" dirty="0"/>
              <a:t>コマ目</a:t>
            </a:r>
          </a:p>
        </p:txBody>
      </p:sp>
    </p:spTree>
    <p:extLst>
      <p:ext uri="{BB962C8B-B14F-4D97-AF65-F5344CB8AC3E}">
        <p14:creationId xmlns:p14="http://schemas.microsoft.com/office/powerpoint/2010/main" val="118296489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292</TotalTime>
  <Words>686</Words>
  <Application>Microsoft Office PowerPoint</Application>
  <PresentationFormat>ワイド画面</PresentationFormat>
  <Paragraphs>142</Paragraphs>
  <Slides>12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メイリオ</vt:lpstr>
      <vt:lpstr>Arial</vt:lpstr>
      <vt:lpstr>Calibri</vt:lpstr>
      <vt:lpstr>Calibri Light</vt:lpstr>
      <vt:lpstr>Cambria Math</vt:lpstr>
      <vt:lpstr>Century Schoolbook</vt:lpstr>
      <vt:lpstr>Courier New</vt:lpstr>
      <vt:lpstr>Office テーマ</vt:lpstr>
      <vt:lpstr>1章 回帰ってどうやるの？</vt:lpstr>
      <vt:lpstr>1章のストーリー</vt:lpstr>
      <vt:lpstr>回帰（1章）</vt:lpstr>
      <vt:lpstr>単純な回帰問題</vt:lpstr>
      <vt:lpstr>やや複雑な回帰問題</vt:lpstr>
      <vt:lpstr>線形回帰</vt:lpstr>
      <vt:lpstr>最小二乗法による解法</vt:lpstr>
      <vt:lpstr>正則化</vt:lpstr>
      <vt:lpstr>正則化</vt:lpstr>
      <vt:lpstr>Ridge回帰</vt:lpstr>
      <vt:lpstr>Lasso回帰</vt:lpstr>
      <vt:lpstr>回帰式の具体例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機械学習講座　概要版</dc:title>
  <dc:creator>雅弘 荒木</dc:creator>
  <cp:lastModifiedBy>荒木 雅弘</cp:lastModifiedBy>
  <cp:revision>96</cp:revision>
  <dcterms:created xsi:type="dcterms:W3CDTF">2019-01-04T01:43:29Z</dcterms:created>
  <dcterms:modified xsi:type="dcterms:W3CDTF">2023-08-14T07:03:43Z</dcterms:modified>
</cp:coreProperties>
</file>