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9" r:id="rId2"/>
    <p:sldId id="261" r:id="rId3"/>
    <p:sldId id="258" r:id="rId4"/>
    <p:sldId id="260" r:id="rId5"/>
    <p:sldId id="269" r:id="rId6"/>
    <p:sldId id="265" r:id="rId7"/>
    <p:sldId id="272" r:id="rId8"/>
    <p:sldId id="273" r:id="rId9"/>
    <p:sldId id="286" r:id="rId10"/>
    <p:sldId id="274" r:id="rId11"/>
    <p:sldId id="270" r:id="rId12"/>
    <p:sldId id="275" r:id="rId13"/>
    <p:sldId id="276" r:id="rId14"/>
    <p:sldId id="277" r:id="rId15"/>
    <p:sldId id="280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雅弘 荒木" initials="雅弘" lastIdx="1" clrIdx="0">
    <p:extLst>
      <p:ext uri="{19B8F6BF-5375-455C-9EA6-DF929625EA0E}">
        <p15:presenceInfo xmlns:p15="http://schemas.microsoft.com/office/powerpoint/2012/main" userId="a461caea183f1c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5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1AAB-F18A-4128-9A0F-8D89527EAF25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E93E5-D058-4375-9A4F-055197991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62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3E5-D058-4375-9A4F-055197991FF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42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31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95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75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83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81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41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92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37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33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84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F062-CF4C-4BD6-B60E-09D69B810326}" type="datetimeFigureOut">
              <a:rPr kumimoji="1" lang="ja-JP" altLang="en-US" smtClean="0"/>
              <a:t>2023/8/14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79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hmsha.co.jp/book/9784274222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asahiroaraki.github.io/mangaML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49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章 識別ってどうやるの？</a:t>
            </a:r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04EB47D3-CE70-98DF-4B2D-EE6D0FE08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33" y="1106130"/>
            <a:ext cx="3097555" cy="396460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D31F71-1EED-F222-9064-878C0EC57F74}"/>
              </a:ext>
            </a:extLst>
          </p:cNvPr>
          <p:cNvSpPr txBox="1"/>
          <p:nvPr/>
        </p:nvSpPr>
        <p:spPr>
          <a:xfrm>
            <a:off x="6826046" y="5211575"/>
            <a:ext cx="518651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/>
              <a:t>荒木雅弘</a:t>
            </a:r>
            <a:r>
              <a:rPr lang="en-US" altLang="ja-JP" dirty="0"/>
              <a:t>(</a:t>
            </a:r>
            <a:r>
              <a:rPr lang="ja-JP" altLang="en-US" dirty="0"/>
              <a:t>著</a:t>
            </a:r>
            <a:r>
              <a:rPr lang="en-US" altLang="ja-JP" dirty="0"/>
              <a:t>), </a:t>
            </a:r>
            <a:r>
              <a:rPr lang="ja-JP" altLang="en-US" dirty="0"/>
              <a:t>渡まかな</a:t>
            </a:r>
            <a:r>
              <a:rPr lang="en-US" altLang="ja-JP" dirty="0"/>
              <a:t>(</a:t>
            </a:r>
            <a:r>
              <a:rPr lang="ja-JP" altLang="en-US" dirty="0"/>
              <a:t>作画</a:t>
            </a:r>
            <a:r>
              <a:rPr lang="en-US" altLang="ja-JP" dirty="0"/>
              <a:t>), </a:t>
            </a:r>
            <a:r>
              <a:rPr lang="ja-JP" altLang="en-US" dirty="0"/>
              <a:t>ウェルテ</a:t>
            </a:r>
            <a:r>
              <a:rPr lang="en-US" altLang="ja-JP" dirty="0"/>
              <a:t>(</a:t>
            </a:r>
            <a:r>
              <a:rPr lang="ja-JP" altLang="en-US" dirty="0"/>
              <a:t>制作</a:t>
            </a:r>
            <a:r>
              <a:rPr lang="en-US" altLang="ja-JP" dirty="0"/>
              <a:t>) :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『</a:t>
            </a:r>
            <a:r>
              <a:rPr lang="ja-JP" altLang="en-US" dirty="0">
                <a:hlinkClick r:id="rId3"/>
              </a:rPr>
              <a:t>マンガでわかる機械学習</a:t>
            </a:r>
            <a:r>
              <a:rPr lang="en-US" altLang="ja-JP" dirty="0"/>
              <a:t>』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（オーム社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2018</a:t>
            </a:r>
            <a:r>
              <a:rPr lang="ja-JP" altLang="en-US" dirty="0"/>
              <a:t>年）</a:t>
            </a:r>
            <a:endParaRPr lang="en-US" altLang="ja-JP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hlinkClick r:id="rId4"/>
              </a:rPr>
              <a:t>サポートページ</a:t>
            </a:r>
            <a:endParaRPr 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40BFFE6-361D-36F3-E58C-C4F3E3113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78" y="1335459"/>
            <a:ext cx="7951581" cy="34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7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47" y="380242"/>
            <a:ext cx="7886700" cy="767935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カテゴリ特徴に対する識別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64447E-3281-4BDB-B66B-74036A0BE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87960"/>
              </p:ext>
            </p:extLst>
          </p:nvPr>
        </p:nvGraphicFramePr>
        <p:xfrm>
          <a:off x="3448050" y="1532145"/>
          <a:ext cx="5574030" cy="4747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565">
                  <a:extLst>
                    <a:ext uri="{9D8B030D-6E8A-4147-A177-3AD203B41FA5}">
                      <a16:colId xmlns:a16="http://schemas.microsoft.com/office/drawing/2014/main" val="1811174898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4255038580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3408628653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1731843304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3343248590"/>
                    </a:ext>
                  </a:extLst>
                </a:gridCol>
                <a:gridCol w="1031493">
                  <a:extLst>
                    <a:ext uri="{9D8B030D-6E8A-4147-A177-3AD203B41FA5}">
                      <a16:colId xmlns:a16="http://schemas.microsoft.com/office/drawing/2014/main" val="1088526915"/>
                    </a:ext>
                  </a:extLst>
                </a:gridCol>
              </a:tblGrid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　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天候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気温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湿度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play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535385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晴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2786367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晴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あり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673890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曇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031543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yes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1545886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低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標準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937785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低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標準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あり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095178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曇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低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標準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あり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568309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晴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高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464604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晴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低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標準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なし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yes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462198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標準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なし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0519629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晴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標準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あり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0453472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曇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あり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342304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曇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標準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なし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yes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944550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雨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中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高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あり</a:t>
                      </a:r>
                      <a:endParaRPr lang="ja-JP" sz="18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</a:t>
                      </a:r>
                      <a:endParaRPr lang="ja-JP" sz="18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08003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7EC5432-25A4-470A-BCED-058AB8B5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768" y="1008924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 dirty="0"/>
              <a:t>ゴルフをする日のデータ</a:t>
            </a:r>
          </a:p>
        </p:txBody>
      </p:sp>
    </p:spTree>
    <p:extLst>
      <p:ext uri="{BB962C8B-B14F-4D97-AF65-F5344CB8AC3E}">
        <p14:creationId xmlns:p14="http://schemas.microsoft.com/office/powerpoint/2010/main" val="288882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23" y="418928"/>
            <a:ext cx="7886700" cy="793822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206" y="1217916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決定木とは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事例を分類する質問を繰り返す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AFFF4A-9EEB-4812-91A2-8BCBBB40A497}"/>
              </a:ext>
            </a:extLst>
          </p:cNvPr>
          <p:cNvSpPr/>
          <p:nvPr/>
        </p:nvSpPr>
        <p:spPr>
          <a:xfrm>
            <a:off x="5773735" y="2524036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天候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4D600CA-27E3-4FF9-995E-D0F9B9604A81}"/>
              </a:ext>
            </a:extLst>
          </p:cNvPr>
          <p:cNvSpPr/>
          <p:nvPr/>
        </p:nvSpPr>
        <p:spPr>
          <a:xfrm>
            <a:off x="3818365" y="4388998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湿度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511FC1-396A-41CF-97BD-938CC45F64CA}"/>
              </a:ext>
            </a:extLst>
          </p:cNvPr>
          <p:cNvSpPr/>
          <p:nvPr/>
        </p:nvSpPr>
        <p:spPr>
          <a:xfrm>
            <a:off x="7956413" y="4388998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風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E84B47F-E7B9-4D77-8049-1119CE9118A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655273" y="3198212"/>
            <a:ext cx="1955370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328C9E7-C638-44DF-97A4-65C06764458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610643" y="3198212"/>
            <a:ext cx="0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38DE05A-7BFB-4568-8555-453E905E88B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610643" y="3198212"/>
            <a:ext cx="2182678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F5093C-A13E-4E1A-B827-0CC0B40368DE}"/>
              </a:ext>
            </a:extLst>
          </p:cNvPr>
          <p:cNvSpPr txBox="1"/>
          <p:nvPr/>
        </p:nvSpPr>
        <p:spPr>
          <a:xfrm>
            <a:off x="4905830" y="3624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晴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6FB561-ECAF-4117-9982-0244DB1D1AAF}"/>
              </a:ext>
            </a:extLst>
          </p:cNvPr>
          <p:cNvSpPr txBox="1"/>
          <p:nvPr/>
        </p:nvSpPr>
        <p:spPr>
          <a:xfrm>
            <a:off x="6181855" y="37768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曇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2036A9-873C-4200-A266-12C33C6F6D2D}"/>
              </a:ext>
            </a:extLst>
          </p:cNvPr>
          <p:cNvSpPr txBox="1"/>
          <p:nvPr/>
        </p:nvSpPr>
        <p:spPr>
          <a:xfrm>
            <a:off x="7964171" y="3660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雨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A0C95-2718-439E-858C-DC0C64DA42A9}"/>
              </a:ext>
            </a:extLst>
          </p:cNvPr>
          <p:cNvSpPr txBox="1"/>
          <p:nvPr/>
        </p:nvSpPr>
        <p:spPr>
          <a:xfrm>
            <a:off x="6309117" y="454658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Yes</a:t>
            </a:r>
            <a:endParaRPr lang="ja-JP" altLang="en-US" b="1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D629FC9-F7EA-41B3-AA1B-AC89AC9CD2D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5965" y="5063174"/>
            <a:ext cx="989308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B0428C3-C93B-428F-AA99-9281EDD38F0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655274" y="5063174"/>
            <a:ext cx="1044245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4DE1D9-93A7-4645-B35A-82EDFA160994}"/>
              </a:ext>
            </a:extLst>
          </p:cNvPr>
          <p:cNvSpPr txBox="1"/>
          <p:nvPr/>
        </p:nvSpPr>
        <p:spPr>
          <a:xfrm>
            <a:off x="3616154" y="5192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高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2261C86-6595-40E7-BFA1-B3816571BA80}"/>
              </a:ext>
            </a:extLst>
          </p:cNvPr>
          <p:cNvSpPr txBox="1"/>
          <p:nvPr/>
        </p:nvSpPr>
        <p:spPr>
          <a:xfrm>
            <a:off x="5321329" y="5192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標準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C5166A-761D-41E3-8A7D-095C7D1D129D}"/>
              </a:ext>
            </a:extLst>
          </p:cNvPr>
          <p:cNvSpPr txBox="1"/>
          <p:nvPr/>
        </p:nvSpPr>
        <p:spPr>
          <a:xfrm>
            <a:off x="5492181" y="586133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Yes</a:t>
            </a:r>
            <a:endParaRPr lang="ja-JP" altLang="en-US" b="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57AB038-7660-4C20-8E38-3B0CAF722F07}"/>
              </a:ext>
            </a:extLst>
          </p:cNvPr>
          <p:cNvSpPr txBox="1"/>
          <p:nvPr/>
        </p:nvSpPr>
        <p:spPr>
          <a:xfrm>
            <a:off x="3364440" y="583034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No</a:t>
            </a:r>
            <a:endParaRPr lang="ja-JP" altLang="en-US" b="1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2B3B05A-7B1B-47BD-995C-EDAABB5D68A1}"/>
              </a:ext>
            </a:extLst>
          </p:cNvPr>
          <p:cNvCxnSpPr>
            <a:cxnSpLocks/>
          </p:cNvCxnSpPr>
          <p:nvPr/>
        </p:nvCxnSpPr>
        <p:spPr>
          <a:xfrm flipH="1">
            <a:off x="7804013" y="5070923"/>
            <a:ext cx="989308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DA37B94-D53F-4F6A-B247-3ECA3FCF3D71}"/>
              </a:ext>
            </a:extLst>
          </p:cNvPr>
          <p:cNvCxnSpPr>
            <a:cxnSpLocks/>
          </p:cNvCxnSpPr>
          <p:nvPr/>
        </p:nvCxnSpPr>
        <p:spPr>
          <a:xfrm>
            <a:off x="8793322" y="5070923"/>
            <a:ext cx="1044245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F7AFA9D-1CAD-4D74-8815-28D4B5802FC4}"/>
              </a:ext>
            </a:extLst>
          </p:cNvPr>
          <p:cNvSpPr txBox="1"/>
          <p:nvPr/>
        </p:nvSpPr>
        <p:spPr>
          <a:xfrm>
            <a:off x="7754203" y="5200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あり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1231215-D3B2-4581-AB83-F7FD7BE048F2}"/>
              </a:ext>
            </a:extLst>
          </p:cNvPr>
          <p:cNvSpPr txBox="1"/>
          <p:nvPr/>
        </p:nvSpPr>
        <p:spPr>
          <a:xfrm>
            <a:off x="9459377" y="5200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なし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D8F404-C94F-439C-9020-B7CCE6002FC7}"/>
              </a:ext>
            </a:extLst>
          </p:cNvPr>
          <p:cNvSpPr txBox="1"/>
          <p:nvPr/>
        </p:nvSpPr>
        <p:spPr>
          <a:xfrm>
            <a:off x="9630229" y="586908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Yes</a:t>
            </a:r>
            <a:endParaRPr lang="ja-JP" altLang="en-US" b="1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2BA3AB-923A-418C-8A8A-15A917DA5197}"/>
              </a:ext>
            </a:extLst>
          </p:cNvPr>
          <p:cNvSpPr txBox="1"/>
          <p:nvPr/>
        </p:nvSpPr>
        <p:spPr>
          <a:xfrm>
            <a:off x="7502488" y="583808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No</a:t>
            </a:r>
            <a:endParaRPr lang="ja-JP" altLang="en-US" b="1"/>
          </a:p>
        </p:txBody>
      </p:sp>
    </p:spTree>
    <p:extLst>
      <p:ext uri="{BB962C8B-B14F-4D97-AF65-F5344CB8AC3E}">
        <p14:creationId xmlns:p14="http://schemas.microsoft.com/office/powerpoint/2010/main" val="155606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76" y="298759"/>
            <a:ext cx="7886700" cy="678483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651" y="1043610"/>
            <a:ext cx="10493477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決定木の作り方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大きな木を作れば（原理的には）データを</a:t>
            </a:r>
            <a:r>
              <a:rPr lang="en-US" altLang="ja-JP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100%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正しく識別できる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小さな木で多くのデータが正しく識別できれば、その木は未知のデータに対しても正しい識別を行う可能性が高い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4889D24-375A-4EC4-855E-9202F78F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10" y="3392026"/>
            <a:ext cx="4096018" cy="299356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ECECF2-404D-4E2E-B046-58707BA813B4}"/>
              </a:ext>
            </a:extLst>
          </p:cNvPr>
          <p:cNvSpPr txBox="1"/>
          <p:nvPr/>
        </p:nvSpPr>
        <p:spPr>
          <a:xfrm>
            <a:off x="3954483" y="581439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p.65   2</a:t>
            </a:r>
            <a:r>
              <a:rPr lang="ja-JP" altLang="en-US" dirty="0"/>
              <a:t>コマ目</a:t>
            </a:r>
          </a:p>
        </p:txBody>
      </p:sp>
    </p:spTree>
    <p:extLst>
      <p:ext uri="{BB962C8B-B14F-4D97-AF65-F5344CB8AC3E}">
        <p14:creationId xmlns:p14="http://schemas.microsoft.com/office/powerpoint/2010/main" val="369187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037" y="343004"/>
            <a:ext cx="7886700" cy="770499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037" y="1211470"/>
            <a:ext cx="9343513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小さな木の作り方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分類能力の高い質問を、木の根に近いところに配置する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8A75E95-1D8A-4A77-9AD1-9383A85D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36" y="2409545"/>
            <a:ext cx="8919793" cy="39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1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02" y="365921"/>
            <a:ext cx="7886700" cy="752307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652" y="1112209"/>
            <a:ext cx="9239197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分類能力の低い質問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CD69295-DD31-4548-990C-434051A03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42" y="1690690"/>
            <a:ext cx="2333246" cy="216991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9FF2145-ECE9-432C-98E5-1A665F98ACC2}"/>
              </a:ext>
            </a:extLst>
          </p:cNvPr>
          <p:cNvSpPr/>
          <p:nvPr/>
        </p:nvSpPr>
        <p:spPr>
          <a:xfrm>
            <a:off x="4982131" y="2425415"/>
            <a:ext cx="1111769" cy="1074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B5F5052-5272-46D0-81F0-D615A70CFAF1}"/>
              </a:ext>
            </a:extLst>
          </p:cNvPr>
          <p:cNvSpPr txBox="1"/>
          <p:nvPr/>
        </p:nvSpPr>
        <p:spPr>
          <a:xfrm>
            <a:off x="5012281" y="2407586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データ</a:t>
            </a:r>
            <a:r>
              <a:rPr lang="en-US" altLang="ja-JP" sz="1400"/>
              <a:t>D</a:t>
            </a:r>
            <a:endParaRPr lang="ja-JP" altLang="en-US" sz="14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8F84B4B-4003-45AB-B3D1-D73B2396FD95}"/>
              </a:ext>
            </a:extLst>
          </p:cNvPr>
          <p:cNvSpPr txBox="1"/>
          <p:nvPr/>
        </p:nvSpPr>
        <p:spPr>
          <a:xfrm>
            <a:off x="6404829" y="219214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特徴：天候、気温、湿度、風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DC026625-228E-48A1-8852-383172FA32A6}"/>
              </a:ext>
            </a:extLst>
          </p:cNvPr>
          <p:cNvCxnSpPr>
            <a:cxnSpLocks/>
          </p:cNvCxnSpPr>
          <p:nvPr/>
        </p:nvCxnSpPr>
        <p:spPr>
          <a:xfrm>
            <a:off x="5753604" y="2777638"/>
            <a:ext cx="0" cy="908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75F0FF9-B111-4CF3-B52B-354508F4C85A}"/>
              </a:ext>
            </a:extLst>
          </p:cNvPr>
          <p:cNvSpPr txBox="1"/>
          <p:nvPr/>
        </p:nvSpPr>
        <p:spPr>
          <a:xfrm>
            <a:off x="4783405" y="2839121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Yes</a:t>
            </a:r>
          </a:p>
          <a:p>
            <a:r>
              <a:rPr lang="en-US" altLang="ja-JP"/>
              <a:t>(9)</a:t>
            </a:r>
            <a:endParaRPr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644EE01-DF39-498A-9889-2A82A0CD2334}"/>
              </a:ext>
            </a:extLst>
          </p:cNvPr>
          <p:cNvSpPr txBox="1"/>
          <p:nvPr/>
        </p:nvSpPr>
        <p:spPr>
          <a:xfrm>
            <a:off x="5798878" y="2796811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No</a:t>
            </a:r>
          </a:p>
          <a:p>
            <a:r>
              <a:rPr lang="en-US" altLang="ja-JP"/>
              <a:t>(5)</a:t>
            </a:r>
            <a:endParaRPr lang="ja-JP" altLang="en-US"/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D8E8461E-EF91-4FE8-8F7B-5ED9F6A0BC07}"/>
              </a:ext>
            </a:extLst>
          </p:cNvPr>
          <p:cNvSpPr/>
          <p:nvPr/>
        </p:nvSpPr>
        <p:spPr>
          <a:xfrm>
            <a:off x="5102009" y="4093792"/>
            <a:ext cx="872957" cy="653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吹き出し: 円形 39">
            <a:extLst>
              <a:ext uri="{FF2B5EF4-FFF2-40B4-BE49-F238E27FC236}">
                <a16:creationId xmlns:a16="http://schemas.microsoft.com/office/drawing/2014/main" id="{6E8D04C8-90ED-434D-9008-31C9E4F02917}"/>
              </a:ext>
            </a:extLst>
          </p:cNvPr>
          <p:cNvSpPr/>
          <p:nvPr/>
        </p:nvSpPr>
        <p:spPr>
          <a:xfrm>
            <a:off x="6474360" y="3279574"/>
            <a:ext cx="1746103" cy="1023388"/>
          </a:xfrm>
          <a:prstGeom prst="wedgeEllipseCallout">
            <a:avLst>
              <a:gd name="adj1" fmla="val -64768"/>
              <a:gd name="adj2" fmla="val 496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気温は</a:t>
            </a:r>
            <a:endParaRPr lang="en-US" altLang="ja-JP" sz="1600">
              <a:solidFill>
                <a:schemeClr val="tx1"/>
              </a:solidFill>
            </a:endParaRPr>
          </a:p>
          <a:p>
            <a:pPr algn="ctr"/>
            <a:r>
              <a:rPr lang="ja-JP" altLang="en-US" sz="1600">
                <a:solidFill>
                  <a:schemeClr val="tx1"/>
                </a:solidFill>
              </a:rPr>
              <a:t>どうですか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0DE77E3C-195F-414C-B3E4-A82BEF2B5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71" y="4918092"/>
            <a:ext cx="1477000" cy="1373611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E6EFA07-72A0-4E1C-9722-CE0931C3CC03}"/>
              </a:ext>
            </a:extLst>
          </p:cNvPr>
          <p:cNvSpPr/>
          <p:nvPr/>
        </p:nvSpPr>
        <p:spPr>
          <a:xfrm>
            <a:off x="3269872" y="5387706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5CEB6BC-B849-4051-9889-840421703C1A}"/>
              </a:ext>
            </a:extLst>
          </p:cNvPr>
          <p:cNvSpPr txBox="1"/>
          <p:nvPr/>
        </p:nvSpPr>
        <p:spPr>
          <a:xfrm>
            <a:off x="3473585" y="63615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高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A956C1F-201A-4B14-818C-67181BAFCC81}"/>
              </a:ext>
            </a:extLst>
          </p:cNvPr>
          <p:cNvCxnSpPr>
            <a:cxnSpLocks/>
          </p:cNvCxnSpPr>
          <p:nvPr/>
        </p:nvCxnSpPr>
        <p:spPr>
          <a:xfrm>
            <a:off x="3659480" y="5457537"/>
            <a:ext cx="0" cy="72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2B79FD0-83C2-44E5-A867-83B3868476A0}"/>
              </a:ext>
            </a:extLst>
          </p:cNvPr>
          <p:cNvSpPr txBox="1"/>
          <p:nvPr/>
        </p:nvSpPr>
        <p:spPr>
          <a:xfrm>
            <a:off x="3121694" y="5449385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Yes</a:t>
            </a:r>
          </a:p>
          <a:p>
            <a:r>
              <a:rPr lang="en-US" altLang="ja-JP"/>
              <a:t>(2)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650263B-62BB-4E2D-A4A4-72BFACEEE9D8}"/>
              </a:ext>
            </a:extLst>
          </p:cNvPr>
          <p:cNvSpPr txBox="1"/>
          <p:nvPr/>
        </p:nvSpPr>
        <p:spPr>
          <a:xfrm>
            <a:off x="3720955" y="545753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No</a:t>
            </a:r>
          </a:p>
          <a:p>
            <a:r>
              <a:rPr lang="en-US" altLang="ja-JP"/>
              <a:t>(2)</a:t>
            </a:r>
            <a:endParaRPr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6DCFAC9E-4265-454C-BD6A-B83A27618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40" y="4807026"/>
            <a:ext cx="1685925" cy="1567911"/>
          </a:xfrm>
          <a:prstGeom prst="rect">
            <a:avLst/>
          </a:prstGeom>
        </p:spPr>
      </p:pic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50F9787-E366-42E9-81D0-2690DF299E99}"/>
              </a:ext>
            </a:extLst>
          </p:cNvPr>
          <p:cNvSpPr/>
          <p:nvPr/>
        </p:nvSpPr>
        <p:spPr>
          <a:xfrm>
            <a:off x="5165835" y="5377377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28D93CB-337F-4011-A5C6-5D1F4D452276}"/>
              </a:ext>
            </a:extLst>
          </p:cNvPr>
          <p:cNvSpPr txBox="1"/>
          <p:nvPr/>
        </p:nvSpPr>
        <p:spPr>
          <a:xfrm>
            <a:off x="5369548" y="6351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中</a:t>
            </a:r>
            <a:endParaRPr lang="en-US" altLang="ja-JP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8E30EFE-6D8E-4E80-9688-0E159BDDA96E}"/>
              </a:ext>
            </a:extLst>
          </p:cNvPr>
          <p:cNvCxnSpPr>
            <a:cxnSpLocks/>
          </p:cNvCxnSpPr>
          <p:nvPr/>
        </p:nvCxnSpPr>
        <p:spPr>
          <a:xfrm>
            <a:off x="5733672" y="5447208"/>
            <a:ext cx="0" cy="72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B1D4375-8BC3-4091-9951-6E50D0A2E725}"/>
              </a:ext>
            </a:extLst>
          </p:cNvPr>
          <p:cNvSpPr txBox="1"/>
          <p:nvPr/>
        </p:nvSpPr>
        <p:spPr>
          <a:xfrm>
            <a:off x="5017657" y="5439056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Yes</a:t>
            </a:r>
          </a:p>
          <a:p>
            <a:r>
              <a:rPr lang="en-US" altLang="ja-JP"/>
              <a:t>(4)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2716D9-2025-4380-996B-AF18892A22CC}"/>
              </a:ext>
            </a:extLst>
          </p:cNvPr>
          <p:cNvSpPr txBox="1"/>
          <p:nvPr/>
        </p:nvSpPr>
        <p:spPr>
          <a:xfrm>
            <a:off x="5740902" y="544720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No</a:t>
            </a:r>
          </a:p>
          <a:p>
            <a:r>
              <a:rPr lang="en-US" altLang="ja-JP"/>
              <a:t>(2)</a:t>
            </a:r>
            <a:endParaRPr lang="ja-JP" altLang="en-US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8DE55589-5428-4585-9745-AAE2F88BD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50" y="4920679"/>
            <a:ext cx="1477000" cy="1373611"/>
          </a:xfrm>
          <a:prstGeom prst="rect">
            <a:avLst/>
          </a:prstGeom>
        </p:spPr>
      </p:pic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EE9EF18-6E16-489A-97B5-C6D62F72079E}"/>
              </a:ext>
            </a:extLst>
          </p:cNvPr>
          <p:cNvSpPr/>
          <p:nvPr/>
        </p:nvSpPr>
        <p:spPr>
          <a:xfrm>
            <a:off x="7023051" y="5390293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4460809-8027-461D-A094-462453C95F10}"/>
              </a:ext>
            </a:extLst>
          </p:cNvPr>
          <p:cNvSpPr txBox="1"/>
          <p:nvPr/>
        </p:nvSpPr>
        <p:spPr>
          <a:xfrm>
            <a:off x="7226764" y="63641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低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D6B0FF0-C84E-4825-8703-5379458252BA}"/>
              </a:ext>
            </a:extLst>
          </p:cNvPr>
          <p:cNvCxnSpPr>
            <a:cxnSpLocks/>
          </p:cNvCxnSpPr>
          <p:nvPr/>
        </p:nvCxnSpPr>
        <p:spPr>
          <a:xfrm>
            <a:off x="7544392" y="5460124"/>
            <a:ext cx="0" cy="72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509CE5-6478-4585-B693-5459CC4A78D6}"/>
              </a:ext>
            </a:extLst>
          </p:cNvPr>
          <p:cNvSpPr txBox="1"/>
          <p:nvPr/>
        </p:nvSpPr>
        <p:spPr>
          <a:xfrm>
            <a:off x="6874873" y="5451972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Yes</a:t>
            </a:r>
          </a:p>
          <a:p>
            <a:r>
              <a:rPr lang="en-US" altLang="ja-JP"/>
              <a:t>(3)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DDCEE7B-3AA1-43E2-B653-8F542FD45D44}"/>
              </a:ext>
            </a:extLst>
          </p:cNvPr>
          <p:cNvSpPr txBox="1"/>
          <p:nvPr/>
        </p:nvSpPr>
        <p:spPr>
          <a:xfrm>
            <a:off x="7505130" y="5460124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No</a:t>
            </a:r>
          </a:p>
          <a:p>
            <a:r>
              <a:rPr lang="en-US" altLang="ja-JP"/>
              <a:t>(1)</a:t>
            </a:r>
            <a:endParaRPr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A8759D5-FD76-44B9-9188-066F17670AEA}"/>
              </a:ext>
            </a:extLst>
          </p:cNvPr>
          <p:cNvSpPr txBox="1"/>
          <p:nvPr/>
        </p:nvSpPr>
        <p:spPr>
          <a:xfrm>
            <a:off x="8500052" y="5246239"/>
            <a:ext cx="2387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どの答えを得ても、質問前とあまり状況は変わらない</a:t>
            </a:r>
          </a:p>
        </p:txBody>
      </p:sp>
    </p:spTree>
    <p:extLst>
      <p:ext uri="{BB962C8B-B14F-4D97-AF65-F5344CB8AC3E}">
        <p14:creationId xmlns:p14="http://schemas.microsoft.com/office/powerpoint/2010/main" val="429122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43" y="380851"/>
            <a:ext cx="7886700" cy="80769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3" y="1115219"/>
            <a:ext cx="9306027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分類能力の高い質問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AE1E627-1D15-4DBB-8146-1599DEA57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67" y="1579767"/>
            <a:ext cx="2333246" cy="216991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27BADE-A264-4BD3-9325-2159C8BEEC69}"/>
              </a:ext>
            </a:extLst>
          </p:cNvPr>
          <p:cNvSpPr/>
          <p:nvPr/>
        </p:nvSpPr>
        <p:spPr>
          <a:xfrm>
            <a:off x="5042856" y="2314492"/>
            <a:ext cx="1111769" cy="1074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458DBE-7637-407F-91B3-5C8FA5401A9E}"/>
              </a:ext>
            </a:extLst>
          </p:cNvPr>
          <p:cNvSpPr txBox="1"/>
          <p:nvPr/>
        </p:nvSpPr>
        <p:spPr>
          <a:xfrm>
            <a:off x="5073006" y="229666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データ</a:t>
            </a:r>
            <a:r>
              <a:rPr lang="en-US" altLang="ja-JP" sz="1400"/>
              <a:t>D</a:t>
            </a:r>
            <a:endParaRPr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3429C8-65C5-43E2-B699-A4912B4CCE96}"/>
              </a:ext>
            </a:extLst>
          </p:cNvPr>
          <p:cNvSpPr txBox="1"/>
          <p:nvPr/>
        </p:nvSpPr>
        <p:spPr>
          <a:xfrm>
            <a:off x="6465554" y="208121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特徴：天候、気温、湿度、風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447DBBC-7006-4638-8ECB-3E7C901B93C9}"/>
              </a:ext>
            </a:extLst>
          </p:cNvPr>
          <p:cNvCxnSpPr>
            <a:cxnSpLocks/>
          </p:cNvCxnSpPr>
          <p:nvPr/>
        </p:nvCxnSpPr>
        <p:spPr>
          <a:xfrm>
            <a:off x="5814329" y="2666715"/>
            <a:ext cx="0" cy="908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FA25BD-1CFD-4525-B1B5-83CB9F064D95}"/>
              </a:ext>
            </a:extLst>
          </p:cNvPr>
          <p:cNvSpPr txBox="1"/>
          <p:nvPr/>
        </p:nvSpPr>
        <p:spPr>
          <a:xfrm>
            <a:off x="4844130" y="2728198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Yes</a:t>
            </a:r>
          </a:p>
          <a:p>
            <a:r>
              <a:rPr lang="en-US" altLang="ja-JP"/>
              <a:t>(9)</a:t>
            </a:r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BC09C9F-5172-4A20-85BB-204677F9D539}"/>
              </a:ext>
            </a:extLst>
          </p:cNvPr>
          <p:cNvSpPr txBox="1"/>
          <p:nvPr/>
        </p:nvSpPr>
        <p:spPr>
          <a:xfrm>
            <a:off x="5859603" y="268588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No</a:t>
            </a:r>
          </a:p>
          <a:p>
            <a:r>
              <a:rPr lang="en-US" altLang="ja-JP"/>
              <a:t>(5)</a:t>
            </a:r>
            <a:endParaRPr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095E088-8A99-43D5-9154-3424EFD988EE}"/>
              </a:ext>
            </a:extLst>
          </p:cNvPr>
          <p:cNvSpPr/>
          <p:nvPr/>
        </p:nvSpPr>
        <p:spPr>
          <a:xfrm>
            <a:off x="5162734" y="3982869"/>
            <a:ext cx="872957" cy="653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8300FC1E-2BDC-4423-9182-9743E0E9F6A1}"/>
              </a:ext>
            </a:extLst>
          </p:cNvPr>
          <p:cNvSpPr/>
          <p:nvPr/>
        </p:nvSpPr>
        <p:spPr>
          <a:xfrm>
            <a:off x="6535085" y="3168651"/>
            <a:ext cx="1746103" cy="1023388"/>
          </a:xfrm>
          <a:prstGeom prst="wedgeEllipseCallout">
            <a:avLst>
              <a:gd name="adj1" fmla="val -64768"/>
              <a:gd name="adj2" fmla="val 496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天候は</a:t>
            </a:r>
            <a:endParaRPr lang="en-US" altLang="ja-JP" sz="1600">
              <a:solidFill>
                <a:schemeClr val="tx1"/>
              </a:solidFill>
            </a:endParaRPr>
          </a:p>
          <a:p>
            <a:pPr algn="ctr"/>
            <a:r>
              <a:rPr lang="ja-JP" altLang="en-US" sz="1600">
                <a:solidFill>
                  <a:schemeClr val="tx1"/>
                </a:solidFill>
              </a:rPr>
              <a:t>どうですか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A26DCB2-F217-4D47-95DE-AF1A8D4AD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92" y="4807169"/>
            <a:ext cx="1477000" cy="1373611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A37370D-6D8D-4A84-B4B7-6540A937E7E9}"/>
              </a:ext>
            </a:extLst>
          </p:cNvPr>
          <p:cNvSpPr/>
          <p:nvPr/>
        </p:nvSpPr>
        <p:spPr>
          <a:xfrm>
            <a:off x="5267893" y="5276783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CC01952-D74A-464F-912D-B3770AF3590F}"/>
              </a:ext>
            </a:extLst>
          </p:cNvPr>
          <p:cNvSpPr txBox="1"/>
          <p:nvPr/>
        </p:nvSpPr>
        <p:spPr>
          <a:xfrm>
            <a:off x="5471606" y="6250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曇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1FA5B00-0483-45A0-AF97-5167E7F18DDD}"/>
              </a:ext>
            </a:extLst>
          </p:cNvPr>
          <p:cNvSpPr txBox="1"/>
          <p:nvPr/>
        </p:nvSpPr>
        <p:spPr>
          <a:xfrm>
            <a:off x="5336691" y="5338462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Yes</a:t>
            </a:r>
          </a:p>
          <a:p>
            <a:r>
              <a:rPr lang="en-US" altLang="ja-JP"/>
              <a:t>(4)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BFB4456-6EAC-4B21-BDF5-700DB74D9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61" y="4696103"/>
            <a:ext cx="1685925" cy="156791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263E497-3A4E-4754-BD34-974A9BB0ACB7}"/>
              </a:ext>
            </a:extLst>
          </p:cNvPr>
          <p:cNvSpPr/>
          <p:nvPr/>
        </p:nvSpPr>
        <p:spPr>
          <a:xfrm>
            <a:off x="7163856" y="5266454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7C9509-AC47-4281-8B98-BA1D349B6DA2}"/>
              </a:ext>
            </a:extLst>
          </p:cNvPr>
          <p:cNvSpPr txBox="1"/>
          <p:nvPr/>
        </p:nvSpPr>
        <p:spPr>
          <a:xfrm>
            <a:off x="7367569" y="62402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雨</a:t>
            </a:r>
            <a:endParaRPr lang="en-US" altLang="ja-JP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971F247-F3BF-4A55-AEF7-F7E3CD098C9A}"/>
              </a:ext>
            </a:extLst>
          </p:cNvPr>
          <p:cNvCxnSpPr>
            <a:cxnSpLocks/>
          </p:cNvCxnSpPr>
          <p:nvPr/>
        </p:nvCxnSpPr>
        <p:spPr>
          <a:xfrm>
            <a:off x="7731693" y="5336285"/>
            <a:ext cx="0" cy="72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520AB13-F2A7-4D96-AAD1-09F8A50E29B8}"/>
              </a:ext>
            </a:extLst>
          </p:cNvPr>
          <p:cNvSpPr txBox="1"/>
          <p:nvPr/>
        </p:nvSpPr>
        <p:spPr>
          <a:xfrm>
            <a:off x="7015678" y="5328133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Yes</a:t>
            </a:r>
          </a:p>
          <a:p>
            <a:r>
              <a:rPr lang="en-US" altLang="ja-JP"/>
              <a:t>(3)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243AAB-E64A-4F8B-95EC-4D9B7C56A0BC}"/>
              </a:ext>
            </a:extLst>
          </p:cNvPr>
          <p:cNvSpPr txBox="1"/>
          <p:nvPr/>
        </p:nvSpPr>
        <p:spPr>
          <a:xfrm>
            <a:off x="7738923" y="5336285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No</a:t>
            </a:r>
          </a:p>
          <a:p>
            <a:r>
              <a:rPr lang="en-US" altLang="ja-JP"/>
              <a:t>(2)</a:t>
            </a:r>
            <a:endParaRPr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8FA87B-1437-4B87-8193-A0D5E51E137B}"/>
              </a:ext>
            </a:extLst>
          </p:cNvPr>
          <p:cNvSpPr txBox="1"/>
          <p:nvPr/>
        </p:nvSpPr>
        <p:spPr>
          <a:xfrm>
            <a:off x="8545679" y="5092296"/>
            <a:ext cx="2655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曇りなら（このデータに基づくと）</a:t>
            </a:r>
            <a:r>
              <a:rPr lang="en-US" altLang="ja-JP" dirty="0"/>
              <a:t>Yes</a:t>
            </a:r>
            <a:r>
              <a:rPr lang="ja-JP" altLang="en-US" dirty="0"/>
              <a:t>と答えてよさそう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BF724C4E-8387-4E74-AEC6-6BCA05379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26" y="4706432"/>
            <a:ext cx="1685925" cy="1567911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E9CA6E3-A0DC-4156-A91B-EE7819227A71}"/>
              </a:ext>
            </a:extLst>
          </p:cNvPr>
          <p:cNvSpPr/>
          <p:nvPr/>
        </p:nvSpPr>
        <p:spPr>
          <a:xfrm>
            <a:off x="3123621" y="5276783"/>
            <a:ext cx="784176" cy="67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96EDAD-DED8-42F6-9353-A6A2D8B91A4F}"/>
              </a:ext>
            </a:extLst>
          </p:cNvPr>
          <p:cNvSpPr txBox="1"/>
          <p:nvPr/>
        </p:nvSpPr>
        <p:spPr>
          <a:xfrm>
            <a:off x="3327334" y="6250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晴</a:t>
            </a:r>
            <a:endParaRPr lang="en-US" altLang="ja-JP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B8F2318-5833-41B1-A1AA-FD01FBDC541E}"/>
              </a:ext>
            </a:extLst>
          </p:cNvPr>
          <p:cNvCxnSpPr>
            <a:cxnSpLocks/>
          </p:cNvCxnSpPr>
          <p:nvPr/>
        </p:nvCxnSpPr>
        <p:spPr>
          <a:xfrm>
            <a:off x="3482229" y="5346614"/>
            <a:ext cx="0" cy="722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2E22DCC-3281-4BDC-8D73-D6B9573B2108}"/>
              </a:ext>
            </a:extLst>
          </p:cNvPr>
          <p:cNvSpPr txBox="1"/>
          <p:nvPr/>
        </p:nvSpPr>
        <p:spPr>
          <a:xfrm>
            <a:off x="2921200" y="5338462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Yes</a:t>
            </a:r>
          </a:p>
          <a:p>
            <a:r>
              <a:rPr lang="en-US" altLang="ja-JP"/>
              <a:t>(2)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3C2987D-3656-4BFF-A532-1C87E830ED4A}"/>
              </a:ext>
            </a:extLst>
          </p:cNvPr>
          <p:cNvSpPr txBox="1"/>
          <p:nvPr/>
        </p:nvSpPr>
        <p:spPr>
          <a:xfrm>
            <a:off x="3698688" y="5346614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No</a:t>
            </a:r>
          </a:p>
          <a:p>
            <a:r>
              <a:rPr lang="en-US" altLang="ja-JP"/>
              <a:t>(3)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86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82" y="474271"/>
            <a:ext cx="7886700" cy="855593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074" y="1329864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得られた決定木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B9FB12-74AB-4DAA-B981-04F314E81BBA}"/>
              </a:ext>
            </a:extLst>
          </p:cNvPr>
          <p:cNvSpPr/>
          <p:nvPr/>
        </p:nvSpPr>
        <p:spPr>
          <a:xfrm>
            <a:off x="5197265" y="2046962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天候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44595C-ADBF-4065-AC2E-986ECDC521B7}"/>
              </a:ext>
            </a:extLst>
          </p:cNvPr>
          <p:cNvSpPr/>
          <p:nvPr/>
        </p:nvSpPr>
        <p:spPr>
          <a:xfrm>
            <a:off x="3241895" y="3911924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湿度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3E68C7-E0EE-4BAD-A87A-1A7FB6B19DC3}"/>
              </a:ext>
            </a:extLst>
          </p:cNvPr>
          <p:cNvSpPr/>
          <p:nvPr/>
        </p:nvSpPr>
        <p:spPr>
          <a:xfrm>
            <a:off x="7379943" y="3911924"/>
            <a:ext cx="1673817" cy="67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風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DBC5BA-55B1-4AAA-A684-BA544274296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78803" y="2721138"/>
            <a:ext cx="1955370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1072A5C-2E3E-4852-AB9E-5F5D32C07B2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34173" y="2721138"/>
            <a:ext cx="0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BAACE16-E6C3-41E9-B3E1-EE17F533B26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34173" y="2721138"/>
            <a:ext cx="2182678" cy="1190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5AAC4E-DB21-4C56-8513-F4D38366626C}"/>
              </a:ext>
            </a:extLst>
          </p:cNvPr>
          <p:cNvSpPr txBox="1"/>
          <p:nvPr/>
        </p:nvSpPr>
        <p:spPr>
          <a:xfrm>
            <a:off x="4329360" y="31473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晴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1FD14D-0F19-4655-8204-65A0C312F19C}"/>
              </a:ext>
            </a:extLst>
          </p:cNvPr>
          <p:cNvSpPr txBox="1"/>
          <p:nvPr/>
        </p:nvSpPr>
        <p:spPr>
          <a:xfrm>
            <a:off x="5605385" y="32997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曇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13AE81-AF27-40D9-AC87-F85F3AC2D859}"/>
              </a:ext>
            </a:extLst>
          </p:cNvPr>
          <p:cNvSpPr txBox="1"/>
          <p:nvPr/>
        </p:nvSpPr>
        <p:spPr>
          <a:xfrm>
            <a:off x="7387701" y="31835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雨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515609-CEB0-4EC4-B3BC-AC5CB1DFEB99}"/>
              </a:ext>
            </a:extLst>
          </p:cNvPr>
          <p:cNvSpPr txBox="1"/>
          <p:nvPr/>
        </p:nvSpPr>
        <p:spPr>
          <a:xfrm>
            <a:off x="5732647" y="40695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Yes</a:t>
            </a:r>
            <a:endParaRPr lang="ja-JP" altLang="en-US" b="1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7241A83-A09F-42CA-ADE2-1D5F79DBBD6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089495" y="4586100"/>
            <a:ext cx="989308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44AA08-D8AF-4481-AE49-32E0C2B3408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78804" y="4586100"/>
            <a:ext cx="1044245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F06AC3-4333-402E-93C8-A2AFC51E2A48}"/>
              </a:ext>
            </a:extLst>
          </p:cNvPr>
          <p:cNvSpPr txBox="1"/>
          <p:nvPr/>
        </p:nvSpPr>
        <p:spPr>
          <a:xfrm>
            <a:off x="3039684" y="47152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高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7BA699-A5C0-4104-874A-614065CA3272}"/>
              </a:ext>
            </a:extLst>
          </p:cNvPr>
          <p:cNvSpPr txBox="1"/>
          <p:nvPr/>
        </p:nvSpPr>
        <p:spPr>
          <a:xfrm>
            <a:off x="4744859" y="47152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標準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BF4F809-363E-4C74-BD22-4E6BD0392357}"/>
              </a:ext>
            </a:extLst>
          </p:cNvPr>
          <p:cNvSpPr txBox="1"/>
          <p:nvPr/>
        </p:nvSpPr>
        <p:spPr>
          <a:xfrm>
            <a:off x="4915711" y="538426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Yes</a:t>
            </a:r>
            <a:endParaRPr lang="ja-JP" altLang="en-US" b="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1AB579-884C-4666-AEA2-45E5B0AE2732}"/>
              </a:ext>
            </a:extLst>
          </p:cNvPr>
          <p:cNvSpPr txBox="1"/>
          <p:nvPr/>
        </p:nvSpPr>
        <p:spPr>
          <a:xfrm>
            <a:off x="2787970" y="535326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No</a:t>
            </a:r>
            <a:endParaRPr lang="ja-JP" altLang="en-US" b="1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B3DA687-4E7C-448C-B97D-574EEB2DA15F}"/>
              </a:ext>
            </a:extLst>
          </p:cNvPr>
          <p:cNvCxnSpPr>
            <a:cxnSpLocks/>
          </p:cNvCxnSpPr>
          <p:nvPr/>
        </p:nvCxnSpPr>
        <p:spPr>
          <a:xfrm flipH="1">
            <a:off x="7227543" y="4593849"/>
            <a:ext cx="989308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ADDB176-9971-4405-AD58-9A1DE4B4250C}"/>
              </a:ext>
            </a:extLst>
          </p:cNvPr>
          <p:cNvCxnSpPr>
            <a:cxnSpLocks/>
          </p:cNvCxnSpPr>
          <p:nvPr/>
        </p:nvCxnSpPr>
        <p:spPr>
          <a:xfrm>
            <a:off x="8216852" y="4593849"/>
            <a:ext cx="1044245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E4E4ABD-8024-43E9-BEEB-AC5B745B2BF2}"/>
              </a:ext>
            </a:extLst>
          </p:cNvPr>
          <p:cNvSpPr txBox="1"/>
          <p:nvPr/>
        </p:nvSpPr>
        <p:spPr>
          <a:xfrm>
            <a:off x="7177733" y="47230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あり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FF0A857-5A8D-4961-8AAD-417A279DC4E4}"/>
              </a:ext>
            </a:extLst>
          </p:cNvPr>
          <p:cNvSpPr txBox="1"/>
          <p:nvPr/>
        </p:nvSpPr>
        <p:spPr>
          <a:xfrm>
            <a:off x="8882907" y="47230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なし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B2EB8F3-A68F-4974-AC3B-11D9E88760F4}"/>
              </a:ext>
            </a:extLst>
          </p:cNvPr>
          <p:cNvSpPr txBox="1"/>
          <p:nvPr/>
        </p:nvSpPr>
        <p:spPr>
          <a:xfrm>
            <a:off x="9053759" y="53920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Yes</a:t>
            </a:r>
            <a:endParaRPr lang="ja-JP" altLang="en-US" b="1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1EAB32C-9D19-4D28-8BED-12F55854C300}"/>
              </a:ext>
            </a:extLst>
          </p:cNvPr>
          <p:cNvSpPr txBox="1"/>
          <p:nvPr/>
        </p:nvSpPr>
        <p:spPr>
          <a:xfrm>
            <a:off x="6926018" y="536101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No</a:t>
            </a:r>
            <a:endParaRPr lang="ja-JP" altLang="en-US" b="1"/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0479F93F-7A16-4A4E-83D0-5684610BB3AA}"/>
              </a:ext>
            </a:extLst>
          </p:cNvPr>
          <p:cNvSpPr/>
          <p:nvPr/>
        </p:nvSpPr>
        <p:spPr>
          <a:xfrm>
            <a:off x="1896127" y="2946077"/>
            <a:ext cx="1596325" cy="826498"/>
          </a:xfrm>
          <a:prstGeom prst="wedgeRectCallout">
            <a:avLst>
              <a:gd name="adj1" fmla="val 43924"/>
              <a:gd name="adj2" fmla="val 8173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「晴」の</a:t>
            </a:r>
            <a:r>
              <a:rPr lang="en-US" altLang="ja-JP" sz="1600" dirty="0">
                <a:solidFill>
                  <a:schemeClr val="tx1"/>
                </a:solidFill>
              </a:rPr>
              <a:t>5</a:t>
            </a:r>
            <a:r>
              <a:rPr lang="ja-JP" altLang="en-US" sz="1600" dirty="0">
                <a:solidFill>
                  <a:schemeClr val="tx1"/>
                </a:solidFill>
              </a:rPr>
              <a:t>事例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に対して、次の質問を選ぶ</a:t>
            </a:r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FA2261A4-D02F-4C9F-B8CD-530836A30BF1}"/>
              </a:ext>
            </a:extLst>
          </p:cNvPr>
          <p:cNvSpPr/>
          <p:nvPr/>
        </p:nvSpPr>
        <p:spPr>
          <a:xfrm>
            <a:off x="8501438" y="2893117"/>
            <a:ext cx="1596325" cy="826498"/>
          </a:xfrm>
          <a:prstGeom prst="wedgeRectCallout">
            <a:avLst>
              <a:gd name="adj1" fmla="val -34527"/>
              <a:gd name="adj2" fmla="val 949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「雨」の</a:t>
            </a:r>
            <a:r>
              <a:rPr lang="en-US" altLang="ja-JP" sz="1600" dirty="0">
                <a:solidFill>
                  <a:schemeClr val="tx1"/>
                </a:solidFill>
              </a:rPr>
              <a:t>5</a:t>
            </a:r>
            <a:r>
              <a:rPr lang="ja-JP" altLang="en-US" sz="1600" dirty="0">
                <a:solidFill>
                  <a:schemeClr val="tx1"/>
                </a:solidFill>
              </a:rPr>
              <a:t>事例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に対して、次の質問を選ぶ</a:t>
            </a:r>
          </a:p>
        </p:txBody>
      </p:sp>
    </p:spTree>
    <p:extLst>
      <p:ext uri="{BB962C8B-B14F-4D97-AF65-F5344CB8AC3E}">
        <p14:creationId xmlns:p14="http://schemas.microsoft.com/office/powerpoint/2010/main" val="180415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79" y="394554"/>
            <a:ext cx="7886700" cy="71866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755" y="1288199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数値特徴に対する決定木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4000"/>
              </a:lnSpc>
              <a:buNone/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57A1678-51EE-449B-931D-D0A9D5A34CCE}"/>
              </a:ext>
            </a:extLst>
          </p:cNvPr>
          <p:cNvCxnSpPr/>
          <p:nvPr/>
        </p:nvCxnSpPr>
        <p:spPr>
          <a:xfrm flipV="1">
            <a:off x="3771115" y="2527364"/>
            <a:ext cx="0" cy="334280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EE57402-A54D-4C25-ADA8-FEA7FD2ED735}"/>
              </a:ext>
            </a:extLst>
          </p:cNvPr>
          <p:cNvCxnSpPr>
            <a:cxnSpLocks/>
          </p:cNvCxnSpPr>
          <p:nvPr/>
        </p:nvCxnSpPr>
        <p:spPr>
          <a:xfrm>
            <a:off x="3771115" y="5882663"/>
            <a:ext cx="4034852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5B236B94-B72A-46A2-9A6F-9907B7D0E24E}"/>
              </a:ext>
            </a:extLst>
          </p:cNvPr>
          <p:cNvSpPr/>
          <p:nvPr/>
        </p:nvSpPr>
        <p:spPr>
          <a:xfrm>
            <a:off x="4379404" y="3206917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7DF8880-B51B-478A-84DB-DA9AF98F4917}"/>
              </a:ext>
            </a:extLst>
          </p:cNvPr>
          <p:cNvSpPr/>
          <p:nvPr/>
        </p:nvSpPr>
        <p:spPr>
          <a:xfrm>
            <a:off x="4531804" y="3359317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221737F-4012-4E43-ABEA-FAA222E5A88E}"/>
              </a:ext>
            </a:extLst>
          </p:cNvPr>
          <p:cNvSpPr/>
          <p:nvPr/>
        </p:nvSpPr>
        <p:spPr>
          <a:xfrm>
            <a:off x="4597671" y="4250322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6209928-572C-4DFE-B212-4F0CA6F1C047}"/>
              </a:ext>
            </a:extLst>
          </p:cNvPr>
          <p:cNvSpPr/>
          <p:nvPr/>
        </p:nvSpPr>
        <p:spPr>
          <a:xfrm>
            <a:off x="4750071" y="4185749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1ACEF0D-0FC4-4D26-93D5-ED67C6C9FAD4}"/>
              </a:ext>
            </a:extLst>
          </p:cNvPr>
          <p:cNvSpPr/>
          <p:nvPr/>
        </p:nvSpPr>
        <p:spPr>
          <a:xfrm>
            <a:off x="5067785" y="4635197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AA25D87-88F7-4123-BC33-42242D80CE66}"/>
              </a:ext>
            </a:extLst>
          </p:cNvPr>
          <p:cNvSpPr/>
          <p:nvPr/>
        </p:nvSpPr>
        <p:spPr>
          <a:xfrm>
            <a:off x="5470741" y="4735934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DC9449E-7810-456B-937E-C482679564D5}"/>
              </a:ext>
            </a:extLst>
          </p:cNvPr>
          <p:cNvSpPr/>
          <p:nvPr/>
        </p:nvSpPr>
        <p:spPr>
          <a:xfrm>
            <a:off x="5623141" y="4671361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682DEC4-3180-4EF7-ACF6-2CC29B38C939}"/>
              </a:ext>
            </a:extLst>
          </p:cNvPr>
          <p:cNvSpPr/>
          <p:nvPr/>
        </p:nvSpPr>
        <p:spPr>
          <a:xfrm>
            <a:off x="5940855" y="4888334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33C32AB-532B-4A10-852D-07EA9166D7CB}"/>
              </a:ext>
            </a:extLst>
          </p:cNvPr>
          <p:cNvSpPr/>
          <p:nvPr/>
        </p:nvSpPr>
        <p:spPr>
          <a:xfrm>
            <a:off x="5222770" y="3689801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2F089F9-6574-44B7-9567-919E634F8CBC}"/>
              </a:ext>
            </a:extLst>
          </p:cNvPr>
          <p:cNvSpPr/>
          <p:nvPr/>
        </p:nvSpPr>
        <p:spPr>
          <a:xfrm>
            <a:off x="5375170" y="362522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C7123DA-704C-45DF-89CB-B3AA4AF0E6F2}"/>
              </a:ext>
            </a:extLst>
          </p:cNvPr>
          <p:cNvSpPr/>
          <p:nvPr/>
        </p:nvSpPr>
        <p:spPr>
          <a:xfrm>
            <a:off x="5692884" y="3842201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D135BF-B9D2-46AF-B187-4225A5A2E28B}"/>
              </a:ext>
            </a:extLst>
          </p:cNvPr>
          <p:cNvSpPr txBox="1"/>
          <p:nvPr/>
        </p:nvSpPr>
        <p:spPr>
          <a:xfrm>
            <a:off x="3234112" y="234269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Century Schoolbook" panose="02040604050505020304" pitchFamily="18" charset="0"/>
              </a:rPr>
              <a:t>x</a:t>
            </a:r>
            <a:r>
              <a:rPr lang="en-US" altLang="ja-JP" i="1" baseline="-25000" dirty="0">
                <a:latin typeface="Century Schoolbook" panose="02040604050505020304" pitchFamily="18" charset="0"/>
              </a:rPr>
              <a:t>2</a:t>
            </a:r>
            <a:endParaRPr lang="ja-JP" altLang="en-US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AF19DD5-98A6-4F2B-A5E8-F6B8C96D8BAD}"/>
              </a:ext>
            </a:extLst>
          </p:cNvPr>
          <p:cNvSpPr/>
          <p:nvPr/>
        </p:nvSpPr>
        <p:spPr>
          <a:xfrm>
            <a:off x="4933471" y="4973575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BB226C6-E09F-4A08-A6A3-830E65A9C179}"/>
              </a:ext>
            </a:extLst>
          </p:cNvPr>
          <p:cNvSpPr/>
          <p:nvPr/>
        </p:nvSpPr>
        <p:spPr>
          <a:xfrm>
            <a:off x="5336427" y="5074312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94912CB-04BE-4D08-9D0D-2182D2711306}"/>
              </a:ext>
            </a:extLst>
          </p:cNvPr>
          <p:cNvSpPr/>
          <p:nvPr/>
        </p:nvSpPr>
        <p:spPr>
          <a:xfrm>
            <a:off x="5488827" y="5009739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293D47D-CB04-48E7-9F52-355491E3D9CD}"/>
              </a:ext>
            </a:extLst>
          </p:cNvPr>
          <p:cNvSpPr/>
          <p:nvPr/>
        </p:nvSpPr>
        <p:spPr>
          <a:xfrm>
            <a:off x="5806541" y="5226712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10E1D5FA-5C1B-460E-9DA1-BB6F62BC8BF1}"/>
              </a:ext>
            </a:extLst>
          </p:cNvPr>
          <p:cNvSpPr/>
          <p:nvPr/>
        </p:nvSpPr>
        <p:spPr>
          <a:xfrm>
            <a:off x="5375170" y="3477995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4DF28F7-FC57-4FF0-BD4F-582D2299F0F4}"/>
              </a:ext>
            </a:extLst>
          </p:cNvPr>
          <p:cNvSpPr/>
          <p:nvPr/>
        </p:nvSpPr>
        <p:spPr>
          <a:xfrm>
            <a:off x="5527570" y="341342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268ACCF-B2AA-4281-975C-55441CDB6CCB}"/>
              </a:ext>
            </a:extLst>
          </p:cNvPr>
          <p:cNvSpPr/>
          <p:nvPr/>
        </p:nvSpPr>
        <p:spPr>
          <a:xfrm>
            <a:off x="5845284" y="3630395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9CC48D7-63DF-4336-9ABF-126139CC628E}"/>
              </a:ext>
            </a:extLst>
          </p:cNvPr>
          <p:cNvSpPr/>
          <p:nvPr/>
        </p:nvSpPr>
        <p:spPr>
          <a:xfrm>
            <a:off x="6351561" y="3842201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13E2F9F-9A11-44C4-BC49-3E39F15CA8A4}"/>
              </a:ext>
            </a:extLst>
          </p:cNvPr>
          <p:cNvSpPr/>
          <p:nvPr/>
        </p:nvSpPr>
        <p:spPr>
          <a:xfrm>
            <a:off x="6503961" y="377762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8C0C144-8F65-4845-BEA5-202E846FEFF0}"/>
              </a:ext>
            </a:extLst>
          </p:cNvPr>
          <p:cNvSpPr/>
          <p:nvPr/>
        </p:nvSpPr>
        <p:spPr>
          <a:xfrm>
            <a:off x="6821675" y="4281317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2AAE3A-1E45-45C1-9731-B44676A29D6F}"/>
              </a:ext>
            </a:extLst>
          </p:cNvPr>
          <p:cNvSpPr txBox="1"/>
          <p:nvPr/>
        </p:nvSpPr>
        <p:spPr>
          <a:xfrm>
            <a:off x="7725658" y="590872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Century Schoolbook" panose="02040604050505020304" pitchFamily="18" charset="0"/>
              </a:rPr>
              <a:t>x</a:t>
            </a:r>
            <a:r>
              <a:rPr lang="en-US" altLang="ja-JP" i="1" baseline="-25000" dirty="0">
                <a:latin typeface="Century Schoolbook" panose="02040604050505020304" pitchFamily="18" charset="0"/>
              </a:rPr>
              <a:t>1</a:t>
            </a:r>
            <a:endParaRPr lang="ja-JP" altLang="en-US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19D8A57-D494-4658-AD1F-220EC5EF02D8}"/>
              </a:ext>
            </a:extLst>
          </p:cNvPr>
          <p:cNvSpPr/>
          <p:nvPr/>
        </p:nvSpPr>
        <p:spPr>
          <a:xfrm>
            <a:off x="8196586" y="5006767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C2CE27-9D98-4DA6-9A0F-3BCC8B0CDB33}"/>
              </a:ext>
            </a:extLst>
          </p:cNvPr>
          <p:cNvSpPr/>
          <p:nvPr/>
        </p:nvSpPr>
        <p:spPr>
          <a:xfrm>
            <a:off x="8190406" y="549793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720DA8-9C04-474A-84A3-D48DA1D20A92}"/>
              </a:ext>
            </a:extLst>
          </p:cNvPr>
          <p:cNvSpPr txBox="1"/>
          <p:nvPr/>
        </p:nvSpPr>
        <p:spPr>
          <a:xfrm>
            <a:off x="8333479" y="4913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：正例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7A1E313-D926-4D88-97D7-04E8A72A0907}"/>
              </a:ext>
            </a:extLst>
          </p:cNvPr>
          <p:cNvSpPr txBox="1"/>
          <p:nvPr/>
        </p:nvSpPr>
        <p:spPr>
          <a:xfrm>
            <a:off x="8336794" y="5404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：負例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962B7F6-9CD6-432E-8D63-F97072C31548}"/>
              </a:ext>
            </a:extLst>
          </p:cNvPr>
          <p:cNvCxnSpPr>
            <a:cxnSpLocks/>
          </p:cNvCxnSpPr>
          <p:nvPr/>
        </p:nvCxnSpPr>
        <p:spPr>
          <a:xfrm>
            <a:off x="3619154" y="4041806"/>
            <a:ext cx="38981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C7AE7B3-65D8-4538-BAF4-32AB38D0EEC7}"/>
              </a:ext>
            </a:extLst>
          </p:cNvPr>
          <p:cNvCxnSpPr>
            <a:cxnSpLocks/>
          </p:cNvCxnSpPr>
          <p:nvPr/>
        </p:nvCxnSpPr>
        <p:spPr>
          <a:xfrm flipH="1">
            <a:off x="6394194" y="4044213"/>
            <a:ext cx="1" cy="2073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B6DA3FF-4799-4B09-90E0-C34CFFE023A6}"/>
              </a:ext>
            </a:extLst>
          </p:cNvPr>
          <p:cNvSpPr txBox="1"/>
          <p:nvPr/>
        </p:nvSpPr>
        <p:spPr>
          <a:xfrm>
            <a:off x="3186168" y="380648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Century Schoolbook" panose="02040604050505020304" pitchFamily="18" charset="0"/>
              </a:rPr>
              <a:t>θ</a:t>
            </a:r>
            <a:r>
              <a:rPr lang="en-US" altLang="ja-JP" i="1" baseline="-25000" dirty="0">
                <a:latin typeface="Century Schoolbook" panose="02040604050505020304" pitchFamily="18" charset="0"/>
              </a:rPr>
              <a:t>1</a:t>
            </a:r>
            <a:endParaRPr lang="ja-JP" altLang="en-US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355D8ED-0C92-45C8-92C5-B8714AFFB9EA}"/>
              </a:ext>
            </a:extLst>
          </p:cNvPr>
          <p:cNvSpPr txBox="1"/>
          <p:nvPr/>
        </p:nvSpPr>
        <p:spPr>
          <a:xfrm>
            <a:off x="6351560" y="599486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Century Schoolbook" panose="02040604050505020304" pitchFamily="18" charset="0"/>
              </a:rPr>
              <a:t>θ</a:t>
            </a:r>
            <a:r>
              <a:rPr lang="en-US" altLang="ja-JP" i="1" baseline="-25000" dirty="0">
                <a:latin typeface="Century Schoolbook" panose="02040604050505020304" pitchFamily="18" charset="0"/>
              </a:rPr>
              <a:t>2</a:t>
            </a:r>
            <a:endParaRPr lang="ja-JP" altLang="en-US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6281044-2FE8-4033-ACF2-A66A9967999E}"/>
              </a:ext>
            </a:extLst>
          </p:cNvPr>
          <p:cNvSpPr/>
          <p:nvPr/>
        </p:nvSpPr>
        <p:spPr>
          <a:xfrm>
            <a:off x="8474884" y="985609"/>
            <a:ext cx="1129631" cy="47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6ECDAD5-6164-4233-8BB2-CB5562494A29}"/>
              </a:ext>
            </a:extLst>
          </p:cNvPr>
          <p:cNvSpPr txBox="1"/>
          <p:nvPr/>
        </p:nvSpPr>
        <p:spPr>
          <a:xfrm>
            <a:off x="8638545" y="101986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Century Schoolbook" panose="02040604050505020304" pitchFamily="18" charset="0"/>
              </a:rPr>
              <a:t>x</a:t>
            </a:r>
            <a:r>
              <a:rPr lang="en-US" altLang="ja-JP" i="1" baseline="-25000" dirty="0">
                <a:latin typeface="Century Schoolbook" panose="02040604050505020304" pitchFamily="18" charset="0"/>
              </a:rPr>
              <a:t>2</a:t>
            </a:r>
            <a:r>
              <a:rPr lang="ja-JP" altLang="en-US" i="1" baseline="-25000" dirty="0">
                <a:latin typeface="Century Schoolbook" panose="02040604050505020304" pitchFamily="18" charset="0"/>
              </a:rPr>
              <a:t> </a:t>
            </a:r>
            <a:r>
              <a:rPr lang="en-US" altLang="ja-JP" i="1" dirty="0">
                <a:latin typeface="Century Schoolbook" panose="02040604050505020304" pitchFamily="18" charset="0"/>
              </a:rPr>
              <a:t>&lt; θ</a:t>
            </a:r>
            <a:r>
              <a:rPr lang="en-US" altLang="ja-JP" i="1" baseline="-25000" dirty="0">
                <a:latin typeface="Century Schoolbook" panose="02040604050505020304" pitchFamily="18" charset="0"/>
              </a:rPr>
              <a:t>1</a:t>
            </a:r>
            <a:endParaRPr lang="ja-JP" altLang="en-US" i="1" baseline="-25000" dirty="0">
              <a:latin typeface="Century Schoolbook" panose="02040604050505020304" pitchFamily="18" charset="0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3CD69B9D-AB4C-416D-B5FB-6FBEB23DC0D6}"/>
              </a:ext>
            </a:extLst>
          </p:cNvPr>
          <p:cNvCxnSpPr>
            <a:cxnSpLocks/>
          </p:cNvCxnSpPr>
          <p:nvPr/>
        </p:nvCxnSpPr>
        <p:spPr>
          <a:xfrm flipH="1">
            <a:off x="8277116" y="1467881"/>
            <a:ext cx="527269" cy="379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0193E2C-2DA5-40DE-A79C-08064BEB7D11}"/>
              </a:ext>
            </a:extLst>
          </p:cNvPr>
          <p:cNvCxnSpPr>
            <a:cxnSpLocks/>
          </p:cNvCxnSpPr>
          <p:nvPr/>
        </p:nvCxnSpPr>
        <p:spPr>
          <a:xfrm>
            <a:off x="9246124" y="1460823"/>
            <a:ext cx="629436" cy="409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BA0E8A7-6C59-4427-80BA-65821B7A6759}"/>
              </a:ext>
            </a:extLst>
          </p:cNvPr>
          <p:cNvSpPr txBox="1"/>
          <p:nvPr/>
        </p:nvSpPr>
        <p:spPr>
          <a:xfrm>
            <a:off x="7822334" y="135584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1C5507D-F235-4B0F-BE38-51FBBA45A5E8}"/>
              </a:ext>
            </a:extLst>
          </p:cNvPr>
          <p:cNvSpPr txBox="1"/>
          <p:nvPr/>
        </p:nvSpPr>
        <p:spPr>
          <a:xfrm>
            <a:off x="9684436" y="135727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AAE738E-56A5-4E6F-911D-839604DCEE0E}"/>
              </a:ext>
            </a:extLst>
          </p:cNvPr>
          <p:cNvSpPr txBox="1"/>
          <p:nvPr/>
        </p:nvSpPr>
        <p:spPr>
          <a:xfrm>
            <a:off x="9718100" y="19022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正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ACEE762-1C16-4171-B521-47DAA10CE94C}"/>
              </a:ext>
            </a:extLst>
          </p:cNvPr>
          <p:cNvSpPr/>
          <p:nvPr/>
        </p:nvSpPr>
        <p:spPr>
          <a:xfrm>
            <a:off x="7583898" y="1875384"/>
            <a:ext cx="1129631" cy="47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505576C-F93A-41D0-B6DC-84C902EADCE9}"/>
              </a:ext>
            </a:extLst>
          </p:cNvPr>
          <p:cNvSpPr txBox="1"/>
          <p:nvPr/>
        </p:nvSpPr>
        <p:spPr>
          <a:xfrm>
            <a:off x="7747559" y="190964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Century Schoolbook" panose="02040604050505020304" pitchFamily="18" charset="0"/>
              </a:rPr>
              <a:t>x</a:t>
            </a:r>
            <a:r>
              <a:rPr lang="en-US" altLang="ja-JP" i="1" baseline="-25000" dirty="0">
                <a:latin typeface="Century Schoolbook" panose="02040604050505020304" pitchFamily="18" charset="0"/>
              </a:rPr>
              <a:t>1</a:t>
            </a:r>
            <a:r>
              <a:rPr lang="ja-JP" altLang="en-US" i="1" baseline="-25000" dirty="0">
                <a:latin typeface="Century Schoolbook" panose="02040604050505020304" pitchFamily="18" charset="0"/>
              </a:rPr>
              <a:t> </a:t>
            </a:r>
            <a:r>
              <a:rPr lang="en-US" altLang="ja-JP" i="1" dirty="0">
                <a:latin typeface="Century Schoolbook" panose="02040604050505020304" pitchFamily="18" charset="0"/>
              </a:rPr>
              <a:t>&lt; θ</a:t>
            </a:r>
            <a:r>
              <a:rPr lang="en-US" altLang="ja-JP" i="1" baseline="-25000" dirty="0">
                <a:latin typeface="Century Schoolbook" panose="02040604050505020304" pitchFamily="18" charset="0"/>
              </a:rPr>
              <a:t>2</a:t>
            </a:r>
            <a:endParaRPr lang="ja-JP" altLang="en-US" i="1" baseline="-25000" dirty="0">
              <a:latin typeface="Century Schoolbook" panose="02040604050505020304" pitchFamily="18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C4678A66-DCDF-41FD-82C2-049316C4C4E8}"/>
              </a:ext>
            </a:extLst>
          </p:cNvPr>
          <p:cNvCxnSpPr>
            <a:cxnSpLocks/>
          </p:cNvCxnSpPr>
          <p:nvPr/>
        </p:nvCxnSpPr>
        <p:spPr>
          <a:xfrm flipH="1">
            <a:off x="7386130" y="2357656"/>
            <a:ext cx="527269" cy="379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E4DFBF95-00AF-47F7-A44A-8CB0FB377304}"/>
              </a:ext>
            </a:extLst>
          </p:cNvPr>
          <p:cNvCxnSpPr>
            <a:cxnSpLocks/>
          </p:cNvCxnSpPr>
          <p:nvPr/>
        </p:nvCxnSpPr>
        <p:spPr>
          <a:xfrm>
            <a:off x="8355138" y="2350598"/>
            <a:ext cx="629436" cy="409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6BE22B4-A22E-45F0-B9D7-9D4DCF0628D5}"/>
              </a:ext>
            </a:extLst>
          </p:cNvPr>
          <p:cNvSpPr txBox="1"/>
          <p:nvPr/>
        </p:nvSpPr>
        <p:spPr>
          <a:xfrm>
            <a:off x="6931348" y="224561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0542D3E-3593-45F4-8CD8-91CCE3254E11}"/>
              </a:ext>
            </a:extLst>
          </p:cNvPr>
          <p:cNvSpPr txBox="1"/>
          <p:nvPr/>
        </p:nvSpPr>
        <p:spPr>
          <a:xfrm>
            <a:off x="8793450" y="224705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E9486B3-7D3C-4510-AFCF-83DD809ECEA2}"/>
              </a:ext>
            </a:extLst>
          </p:cNvPr>
          <p:cNvSpPr txBox="1"/>
          <p:nvPr/>
        </p:nvSpPr>
        <p:spPr>
          <a:xfrm>
            <a:off x="8827114" y="27919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正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D61CEE2-D2E5-461F-95E6-660D48DE4B18}"/>
              </a:ext>
            </a:extLst>
          </p:cNvPr>
          <p:cNvSpPr txBox="1"/>
          <p:nvPr/>
        </p:nvSpPr>
        <p:spPr>
          <a:xfrm>
            <a:off x="7160656" y="28251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負</a:t>
            </a:r>
          </a:p>
        </p:txBody>
      </p:sp>
    </p:spTree>
    <p:extLst>
      <p:ext uri="{BB962C8B-B14F-4D97-AF65-F5344CB8AC3E}">
        <p14:creationId xmlns:p14="http://schemas.microsoft.com/office/powerpoint/2010/main" val="12045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74" y="365125"/>
            <a:ext cx="10515600" cy="971986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章のストーリー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8D293-DF29-A312-26F6-2A60FBD81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70" y="1287874"/>
            <a:ext cx="10118007" cy="4627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清原は、市の医療費削減のために健診結果から糖尿病の発病を予測するサービスを立ち上げたいと考える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さやかは識別問題の解法として、ロジスティック識別と決定木について教える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084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基礎的な識別（</a:t>
            </a:r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章）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1D2741-C1F0-4A9B-847D-0059BE67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08" y="1528460"/>
            <a:ext cx="8328991" cy="43307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31DB5A-3B19-40C1-B74E-955DE4B32F2F}"/>
              </a:ext>
            </a:extLst>
          </p:cNvPr>
          <p:cNvSpPr txBox="1"/>
          <p:nvPr/>
        </p:nvSpPr>
        <p:spPr>
          <a:xfrm>
            <a:off x="5226051" y="58420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p.47   5</a:t>
            </a:r>
            <a:r>
              <a:rPr lang="ja-JP" altLang="en-US" dirty="0"/>
              <a:t>コマ目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04C68C9-38A0-4AF2-862F-2E0AE9F79919}"/>
              </a:ext>
            </a:extLst>
          </p:cNvPr>
          <p:cNvSpPr/>
          <p:nvPr/>
        </p:nvSpPr>
        <p:spPr>
          <a:xfrm>
            <a:off x="1891108" y="1528458"/>
            <a:ext cx="8237054" cy="1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355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830" y="377785"/>
            <a:ext cx="7886700" cy="91013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識別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020" y="1290281"/>
            <a:ext cx="9276530" cy="4627563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識別とは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2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教師あり学習問題</a:t>
            </a:r>
          </a:p>
          <a:p>
            <a:pPr lvl="1">
              <a:lnSpc>
                <a:spcPts val="32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特徴から</a:t>
            </a:r>
            <a:r>
              <a:rPr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を予測する（できれば確率も得たい）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endParaRPr lang="ja-JP" altLang="en-US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AC1E9DF-C090-4159-AAD4-063BC218E039}"/>
              </a:ext>
            </a:extLst>
          </p:cNvPr>
          <p:cNvCxnSpPr/>
          <p:nvPr/>
        </p:nvCxnSpPr>
        <p:spPr>
          <a:xfrm flipV="1">
            <a:off x="4099105" y="2875235"/>
            <a:ext cx="0" cy="334280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A46734-DFA4-4CBE-B9CF-4E873358053C}"/>
              </a:ext>
            </a:extLst>
          </p:cNvPr>
          <p:cNvCxnSpPr>
            <a:cxnSpLocks/>
          </p:cNvCxnSpPr>
          <p:nvPr/>
        </p:nvCxnSpPr>
        <p:spPr>
          <a:xfrm>
            <a:off x="4099105" y="6230534"/>
            <a:ext cx="4034852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BD8C614B-DA1A-44F6-B155-EA704504A1CD}"/>
              </a:ext>
            </a:extLst>
          </p:cNvPr>
          <p:cNvSpPr/>
          <p:nvPr/>
        </p:nvSpPr>
        <p:spPr>
          <a:xfrm>
            <a:off x="4707394" y="35547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0CC1E4E-F8C7-4024-833E-A8CFB1E6EECE}"/>
              </a:ext>
            </a:extLst>
          </p:cNvPr>
          <p:cNvSpPr/>
          <p:nvPr/>
        </p:nvSpPr>
        <p:spPr>
          <a:xfrm>
            <a:off x="4859794" y="37071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ED9F0AD-EA50-4CB1-BF7B-B7A3448A2390}"/>
              </a:ext>
            </a:extLst>
          </p:cNvPr>
          <p:cNvSpPr/>
          <p:nvPr/>
        </p:nvSpPr>
        <p:spPr>
          <a:xfrm>
            <a:off x="4925661" y="459819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BD4191B-2886-4F77-AB44-8D466888D8FC}"/>
              </a:ext>
            </a:extLst>
          </p:cNvPr>
          <p:cNvSpPr/>
          <p:nvPr/>
        </p:nvSpPr>
        <p:spPr>
          <a:xfrm>
            <a:off x="5078061" y="4533620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C7B227C-9686-48EA-B455-AE94BF1E5B5F}"/>
              </a:ext>
            </a:extLst>
          </p:cNvPr>
          <p:cNvSpPr/>
          <p:nvPr/>
        </p:nvSpPr>
        <p:spPr>
          <a:xfrm>
            <a:off x="5395775" y="4983068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F70033-8C63-415F-AF7F-EF2BAF502E36}"/>
              </a:ext>
            </a:extLst>
          </p:cNvPr>
          <p:cNvSpPr/>
          <p:nvPr/>
        </p:nvSpPr>
        <p:spPr>
          <a:xfrm>
            <a:off x="5798731" y="5083805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8558D2F-FB4C-44F8-B2AC-6E23D9DF3ACB}"/>
              </a:ext>
            </a:extLst>
          </p:cNvPr>
          <p:cNvSpPr/>
          <p:nvPr/>
        </p:nvSpPr>
        <p:spPr>
          <a:xfrm>
            <a:off x="5951131" y="5019232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A1C392B-A898-40BA-8FD2-94F3E6BC2D35}"/>
              </a:ext>
            </a:extLst>
          </p:cNvPr>
          <p:cNvSpPr/>
          <p:nvPr/>
        </p:nvSpPr>
        <p:spPr>
          <a:xfrm>
            <a:off x="6268845" y="5236205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A4A902E-AC05-45D3-9DBD-AC204934E3D5}"/>
              </a:ext>
            </a:extLst>
          </p:cNvPr>
          <p:cNvSpPr/>
          <p:nvPr/>
        </p:nvSpPr>
        <p:spPr>
          <a:xfrm>
            <a:off x="5550760" y="40376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4B487A0-945E-4787-AA8A-0D1F9528141D}"/>
              </a:ext>
            </a:extLst>
          </p:cNvPr>
          <p:cNvSpPr/>
          <p:nvPr/>
        </p:nvSpPr>
        <p:spPr>
          <a:xfrm>
            <a:off x="5703160" y="3973099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F82641C-8720-4CC1-B032-F9F0FF07ABE5}"/>
              </a:ext>
            </a:extLst>
          </p:cNvPr>
          <p:cNvSpPr/>
          <p:nvPr/>
        </p:nvSpPr>
        <p:spPr>
          <a:xfrm>
            <a:off x="6020874" y="41900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F7F00F-E77D-4562-8B3D-367218137AA6}"/>
              </a:ext>
            </a:extLst>
          </p:cNvPr>
          <p:cNvSpPr txBox="1"/>
          <p:nvPr/>
        </p:nvSpPr>
        <p:spPr>
          <a:xfrm>
            <a:off x="3562102" y="26905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>
                <a:latin typeface="Century Schoolbook" panose="02040604050505020304" pitchFamily="18" charset="0"/>
              </a:rPr>
              <a:t>x</a:t>
            </a:r>
            <a:r>
              <a:rPr lang="en-US" altLang="ja-JP" i="1" baseline="-25000">
                <a:latin typeface="Century Schoolbook" panose="02040604050505020304" pitchFamily="18" charset="0"/>
              </a:rPr>
              <a:t>2</a:t>
            </a:r>
            <a:endParaRPr lang="ja-JP" altLang="en-US" i="1" baseline="-25000">
              <a:latin typeface="Century Schoolbook" panose="020406040505050203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102E88-681A-46B9-A24F-6A95FCBA9255}"/>
              </a:ext>
            </a:extLst>
          </p:cNvPr>
          <p:cNvSpPr/>
          <p:nvPr/>
        </p:nvSpPr>
        <p:spPr>
          <a:xfrm>
            <a:off x="5261461" y="5321446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4C5ADF1-2427-476C-86EB-91E978DE2CAC}"/>
              </a:ext>
            </a:extLst>
          </p:cNvPr>
          <p:cNvSpPr/>
          <p:nvPr/>
        </p:nvSpPr>
        <p:spPr>
          <a:xfrm>
            <a:off x="5664417" y="542218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F5013B4-043B-4656-A28F-F76813E253F7}"/>
              </a:ext>
            </a:extLst>
          </p:cNvPr>
          <p:cNvSpPr/>
          <p:nvPr/>
        </p:nvSpPr>
        <p:spPr>
          <a:xfrm>
            <a:off x="5816817" y="5357610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7A7292F-7C94-4325-A538-EB75F29500A9}"/>
              </a:ext>
            </a:extLst>
          </p:cNvPr>
          <p:cNvSpPr/>
          <p:nvPr/>
        </p:nvSpPr>
        <p:spPr>
          <a:xfrm>
            <a:off x="6134531" y="557458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E8E6C8-7B77-4CA2-BAE8-B750A1087A58}"/>
              </a:ext>
            </a:extLst>
          </p:cNvPr>
          <p:cNvSpPr/>
          <p:nvPr/>
        </p:nvSpPr>
        <p:spPr>
          <a:xfrm>
            <a:off x="5703160" y="3825866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332AACD-2A63-49CE-97A8-8EC2066CAC97}"/>
              </a:ext>
            </a:extLst>
          </p:cNvPr>
          <p:cNvSpPr/>
          <p:nvPr/>
        </p:nvSpPr>
        <p:spPr>
          <a:xfrm>
            <a:off x="5855560" y="3761293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39D8A4E5-157E-481A-B1D4-423327EEA563}"/>
              </a:ext>
            </a:extLst>
          </p:cNvPr>
          <p:cNvSpPr/>
          <p:nvPr/>
        </p:nvSpPr>
        <p:spPr>
          <a:xfrm>
            <a:off x="6173274" y="3978266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321DBAE-8C30-4555-A3CE-CCA09791778C}"/>
              </a:ext>
            </a:extLst>
          </p:cNvPr>
          <p:cNvSpPr/>
          <p:nvPr/>
        </p:nvSpPr>
        <p:spPr>
          <a:xfrm>
            <a:off x="6679551" y="41900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709C226-7759-41F2-8602-BF68928BA3AF}"/>
              </a:ext>
            </a:extLst>
          </p:cNvPr>
          <p:cNvSpPr/>
          <p:nvPr/>
        </p:nvSpPr>
        <p:spPr>
          <a:xfrm>
            <a:off x="6831951" y="4125499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7249442-B945-44B7-ADE5-367016A5C1F4}"/>
              </a:ext>
            </a:extLst>
          </p:cNvPr>
          <p:cNvSpPr/>
          <p:nvPr/>
        </p:nvSpPr>
        <p:spPr>
          <a:xfrm>
            <a:off x="7149665" y="46291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F1CDD9-DF71-42D0-BC56-B494AA4A86A5}"/>
              </a:ext>
            </a:extLst>
          </p:cNvPr>
          <p:cNvSpPr txBox="1"/>
          <p:nvPr/>
        </p:nvSpPr>
        <p:spPr>
          <a:xfrm>
            <a:off x="8053648" y="6256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>
                <a:latin typeface="Century Schoolbook" panose="02040604050505020304" pitchFamily="18" charset="0"/>
              </a:rPr>
              <a:t>x</a:t>
            </a:r>
            <a:r>
              <a:rPr lang="en-US" altLang="ja-JP" i="1" baseline="-25000">
                <a:latin typeface="Century Schoolbook" panose="02040604050505020304" pitchFamily="18" charset="0"/>
              </a:rPr>
              <a:t>1</a:t>
            </a:r>
            <a:endParaRPr lang="ja-JP" altLang="en-US" i="1" baseline="-25000">
              <a:latin typeface="Century Schoolbook" panose="02040604050505020304" pitchFamily="18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E589F339-7C13-4755-B5E3-B522E5753F2B}"/>
              </a:ext>
            </a:extLst>
          </p:cNvPr>
          <p:cNvSpPr/>
          <p:nvPr/>
        </p:nvSpPr>
        <p:spPr>
          <a:xfrm>
            <a:off x="8514638" y="4062550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1B004F9-4EEB-41BE-AD23-E884B7DC11D3}"/>
              </a:ext>
            </a:extLst>
          </p:cNvPr>
          <p:cNvSpPr/>
          <p:nvPr/>
        </p:nvSpPr>
        <p:spPr>
          <a:xfrm>
            <a:off x="8518396" y="4553716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25EFB7-F73E-45DF-88C1-CFB06EE678CB}"/>
              </a:ext>
            </a:extLst>
          </p:cNvPr>
          <p:cNvSpPr txBox="1"/>
          <p:nvPr/>
        </p:nvSpPr>
        <p:spPr>
          <a:xfrm>
            <a:off x="8661469" y="39696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：正例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BB9968-47B1-4170-8856-8674EE3DDDE7}"/>
              </a:ext>
            </a:extLst>
          </p:cNvPr>
          <p:cNvSpPr txBox="1"/>
          <p:nvPr/>
        </p:nvSpPr>
        <p:spPr>
          <a:xfrm>
            <a:off x="8664784" y="44600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：負例</a:t>
            </a:r>
          </a:p>
        </p:txBody>
      </p:sp>
    </p:spTree>
    <p:extLst>
      <p:ext uri="{BB962C8B-B14F-4D97-AF65-F5344CB8AC3E}">
        <p14:creationId xmlns:p14="http://schemas.microsoft.com/office/powerpoint/2010/main" val="204898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90" y="411357"/>
            <a:ext cx="7886700" cy="723956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ロジスティック識別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110" y="1166602"/>
            <a:ext cx="9247034" cy="4627563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クラス分類でのロジスティック識別の考え方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6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入力された特徴が正例である確率を得たい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6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=0.5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の点の集合を識別面と考える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AC1E9DF-C090-4159-AAD4-063BC218E039}"/>
              </a:ext>
            </a:extLst>
          </p:cNvPr>
          <p:cNvCxnSpPr/>
          <p:nvPr/>
        </p:nvCxnSpPr>
        <p:spPr>
          <a:xfrm flipV="1">
            <a:off x="4099105" y="2875235"/>
            <a:ext cx="0" cy="334280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A46734-DFA4-4CBE-B9CF-4E873358053C}"/>
              </a:ext>
            </a:extLst>
          </p:cNvPr>
          <p:cNvCxnSpPr>
            <a:cxnSpLocks/>
          </p:cNvCxnSpPr>
          <p:nvPr/>
        </p:nvCxnSpPr>
        <p:spPr>
          <a:xfrm>
            <a:off x="4099105" y="6230534"/>
            <a:ext cx="4034852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BD8C614B-DA1A-44F6-B155-EA704504A1CD}"/>
              </a:ext>
            </a:extLst>
          </p:cNvPr>
          <p:cNvSpPr/>
          <p:nvPr/>
        </p:nvSpPr>
        <p:spPr>
          <a:xfrm>
            <a:off x="4707394" y="35547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0CC1E4E-F8C7-4024-833E-A8CFB1E6EECE}"/>
              </a:ext>
            </a:extLst>
          </p:cNvPr>
          <p:cNvSpPr/>
          <p:nvPr/>
        </p:nvSpPr>
        <p:spPr>
          <a:xfrm>
            <a:off x="4859794" y="37071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ED9F0AD-EA50-4CB1-BF7B-B7A3448A2390}"/>
              </a:ext>
            </a:extLst>
          </p:cNvPr>
          <p:cNvSpPr/>
          <p:nvPr/>
        </p:nvSpPr>
        <p:spPr>
          <a:xfrm>
            <a:off x="4925661" y="459819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BD4191B-2886-4F77-AB44-8D466888D8FC}"/>
              </a:ext>
            </a:extLst>
          </p:cNvPr>
          <p:cNvSpPr/>
          <p:nvPr/>
        </p:nvSpPr>
        <p:spPr>
          <a:xfrm>
            <a:off x="5078061" y="4533620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C7B227C-9686-48EA-B455-AE94BF1E5B5F}"/>
              </a:ext>
            </a:extLst>
          </p:cNvPr>
          <p:cNvSpPr/>
          <p:nvPr/>
        </p:nvSpPr>
        <p:spPr>
          <a:xfrm>
            <a:off x="5395775" y="4983068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F70033-8C63-415F-AF7F-EF2BAF502E36}"/>
              </a:ext>
            </a:extLst>
          </p:cNvPr>
          <p:cNvSpPr/>
          <p:nvPr/>
        </p:nvSpPr>
        <p:spPr>
          <a:xfrm>
            <a:off x="5798731" y="5083805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8558D2F-FB4C-44F8-B2AC-6E23D9DF3ACB}"/>
              </a:ext>
            </a:extLst>
          </p:cNvPr>
          <p:cNvSpPr/>
          <p:nvPr/>
        </p:nvSpPr>
        <p:spPr>
          <a:xfrm>
            <a:off x="5951131" y="5019232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A1C392B-A898-40BA-8FD2-94F3E6BC2D35}"/>
              </a:ext>
            </a:extLst>
          </p:cNvPr>
          <p:cNvSpPr/>
          <p:nvPr/>
        </p:nvSpPr>
        <p:spPr>
          <a:xfrm>
            <a:off x="6268845" y="5236205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A4A902E-AC05-45D3-9DBD-AC204934E3D5}"/>
              </a:ext>
            </a:extLst>
          </p:cNvPr>
          <p:cNvSpPr/>
          <p:nvPr/>
        </p:nvSpPr>
        <p:spPr>
          <a:xfrm>
            <a:off x="5550760" y="40376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4B487A0-945E-4787-AA8A-0D1F9528141D}"/>
              </a:ext>
            </a:extLst>
          </p:cNvPr>
          <p:cNvSpPr/>
          <p:nvPr/>
        </p:nvSpPr>
        <p:spPr>
          <a:xfrm>
            <a:off x="5703160" y="3973099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F82641C-8720-4CC1-B032-F9F0FF07ABE5}"/>
              </a:ext>
            </a:extLst>
          </p:cNvPr>
          <p:cNvSpPr/>
          <p:nvPr/>
        </p:nvSpPr>
        <p:spPr>
          <a:xfrm>
            <a:off x="6020874" y="41900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F7F00F-E77D-4562-8B3D-367218137AA6}"/>
              </a:ext>
            </a:extLst>
          </p:cNvPr>
          <p:cNvSpPr txBox="1"/>
          <p:nvPr/>
        </p:nvSpPr>
        <p:spPr>
          <a:xfrm>
            <a:off x="3562102" y="26905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>
                <a:latin typeface="Century Schoolbook" panose="02040604050505020304" pitchFamily="18" charset="0"/>
              </a:rPr>
              <a:t>x</a:t>
            </a:r>
            <a:r>
              <a:rPr lang="en-US" altLang="ja-JP" i="1" baseline="-25000">
                <a:latin typeface="Century Schoolbook" panose="02040604050505020304" pitchFamily="18" charset="0"/>
              </a:rPr>
              <a:t>2</a:t>
            </a:r>
            <a:endParaRPr lang="ja-JP" altLang="en-US" i="1" baseline="-25000">
              <a:latin typeface="Century Schoolbook" panose="020406040505050203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102E88-681A-46B9-A24F-6A95FCBA9255}"/>
              </a:ext>
            </a:extLst>
          </p:cNvPr>
          <p:cNvSpPr/>
          <p:nvPr/>
        </p:nvSpPr>
        <p:spPr>
          <a:xfrm>
            <a:off x="5261461" y="5321446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4C5ADF1-2427-476C-86EB-91E978DE2CAC}"/>
              </a:ext>
            </a:extLst>
          </p:cNvPr>
          <p:cNvSpPr/>
          <p:nvPr/>
        </p:nvSpPr>
        <p:spPr>
          <a:xfrm>
            <a:off x="5664417" y="542218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F5013B4-043B-4656-A28F-F76813E253F7}"/>
              </a:ext>
            </a:extLst>
          </p:cNvPr>
          <p:cNvSpPr/>
          <p:nvPr/>
        </p:nvSpPr>
        <p:spPr>
          <a:xfrm>
            <a:off x="5816817" y="5357610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7A7292F-7C94-4325-A538-EB75F29500A9}"/>
              </a:ext>
            </a:extLst>
          </p:cNvPr>
          <p:cNvSpPr/>
          <p:nvPr/>
        </p:nvSpPr>
        <p:spPr>
          <a:xfrm>
            <a:off x="6134531" y="5574583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E8E6C8-7B77-4CA2-BAE8-B750A1087A58}"/>
              </a:ext>
            </a:extLst>
          </p:cNvPr>
          <p:cNvSpPr/>
          <p:nvPr/>
        </p:nvSpPr>
        <p:spPr>
          <a:xfrm>
            <a:off x="5703160" y="3825866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332AACD-2A63-49CE-97A8-8EC2066CAC97}"/>
              </a:ext>
            </a:extLst>
          </p:cNvPr>
          <p:cNvSpPr/>
          <p:nvPr/>
        </p:nvSpPr>
        <p:spPr>
          <a:xfrm>
            <a:off x="5855560" y="3761293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39D8A4E5-157E-481A-B1D4-423327EEA563}"/>
              </a:ext>
            </a:extLst>
          </p:cNvPr>
          <p:cNvSpPr/>
          <p:nvPr/>
        </p:nvSpPr>
        <p:spPr>
          <a:xfrm>
            <a:off x="6173274" y="3978266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321DBAE-8C30-4555-A3CE-CCA09791778C}"/>
              </a:ext>
            </a:extLst>
          </p:cNvPr>
          <p:cNvSpPr/>
          <p:nvPr/>
        </p:nvSpPr>
        <p:spPr>
          <a:xfrm>
            <a:off x="6679551" y="4190072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709C226-7759-41F2-8602-BF68928BA3AF}"/>
              </a:ext>
            </a:extLst>
          </p:cNvPr>
          <p:cNvSpPr/>
          <p:nvPr/>
        </p:nvSpPr>
        <p:spPr>
          <a:xfrm>
            <a:off x="6831951" y="4125499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7249442-B945-44B7-ADE5-367016A5C1F4}"/>
              </a:ext>
            </a:extLst>
          </p:cNvPr>
          <p:cNvSpPr/>
          <p:nvPr/>
        </p:nvSpPr>
        <p:spPr>
          <a:xfrm>
            <a:off x="7149665" y="4629188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F1CDD9-DF71-42D0-BC56-B494AA4A86A5}"/>
              </a:ext>
            </a:extLst>
          </p:cNvPr>
          <p:cNvSpPr txBox="1"/>
          <p:nvPr/>
        </p:nvSpPr>
        <p:spPr>
          <a:xfrm>
            <a:off x="8053648" y="6256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>
                <a:latin typeface="Century Schoolbook" panose="02040604050505020304" pitchFamily="18" charset="0"/>
              </a:rPr>
              <a:t>x</a:t>
            </a:r>
            <a:r>
              <a:rPr lang="en-US" altLang="ja-JP" i="1" baseline="-25000">
                <a:latin typeface="Century Schoolbook" panose="02040604050505020304" pitchFamily="18" charset="0"/>
              </a:rPr>
              <a:t>1</a:t>
            </a:r>
            <a:endParaRPr lang="ja-JP" altLang="en-US" i="1" baseline="-25000">
              <a:latin typeface="Century Schoolbook" panose="02040604050505020304" pitchFamily="18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E589F339-7C13-4755-B5E3-B522E5753F2B}"/>
              </a:ext>
            </a:extLst>
          </p:cNvPr>
          <p:cNvSpPr/>
          <p:nvPr/>
        </p:nvSpPr>
        <p:spPr>
          <a:xfrm>
            <a:off x="8514638" y="4062550"/>
            <a:ext cx="131735" cy="123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1B004F9-4EEB-41BE-AD23-E884B7DC11D3}"/>
              </a:ext>
            </a:extLst>
          </p:cNvPr>
          <p:cNvSpPr/>
          <p:nvPr/>
        </p:nvSpPr>
        <p:spPr>
          <a:xfrm>
            <a:off x="8518396" y="4553716"/>
            <a:ext cx="131735" cy="12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25EFB7-F73E-45DF-88C1-CFB06EE678CB}"/>
              </a:ext>
            </a:extLst>
          </p:cNvPr>
          <p:cNvSpPr txBox="1"/>
          <p:nvPr/>
        </p:nvSpPr>
        <p:spPr>
          <a:xfrm>
            <a:off x="8661469" y="39696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：正例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BB9968-47B1-4170-8856-8674EE3DDDE7}"/>
              </a:ext>
            </a:extLst>
          </p:cNvPr>
          <p:cNvSpPr txBox="1"/>
          <p:nvPr/>
        </p:nvSpPr>
        <p:spPr>
          <a:xfrm>
            <a:off x="8664784" y="44600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：負例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ABBD0B4-BF11-40AD-954F-BA15C1E0478A}"/>
              </a:ext>
            </a:extLst>
          </p:cNvPr>
          <p:cNvCxnSpPr/>
          <p:nvPr/>
        </p:nvCxnSpPr>
        <p:spPr>
          <a:xfrm>
            <a:off x="3562102" y="3554789"/>
            <a:ext cx="4491546" cy="2143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4DB844F-E90C-4A7A-9AED-D487FFAE09E7}"/>
              </a:ext>
            </a:extLst>
          </p:cNvPr>
          <p:cNvSpPr txBox="1"/>
          <p:nvPr/>
        </p:nvSpPr>
        <p:spPr>
          <a:xfrm>
            <a:off x="8111510" y="55665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識別面</a:t>
            </a:r>
          </a:p>
        </p:txBody>
      </p:sp>
    </p:spTree>
    <p:extLst>
      <p:ext uri="{BB962C8B-B14F-4D97-AF65-F5344CB8AC3E}">
        <p14:creationId xmlns:p14="http://schemas.microsoft.com/office/powerpoint/2010/main" val="24901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11" y="357739"/>
            <a:ext cx="7886700" cy="87726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ロジスティック識別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03" y="1115219"/>
            <a:ext cx="9027447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識別面の式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正例の </a:t>
            </a:r>
            <a:r>
              <a:rPr lang="en-US" altLang="ja-JP" sz="25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に対しては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負例の </a:t>
            </a:r>
            <a:r>
              <a:rPr lang="en-US" altLang="ja-JP" sz="25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に対しては </a:t>
            </a: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これを確率と対応付けたい ⇒ シグモイド関数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F05529-8FAD-48BA-9625-CC2FD17E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65" y="1778793"/>
            <a:ext cx="7769758" cy="3452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5235AA2-FA51-4D10-B295-B0F20A31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347" y="2456876"/>
            <a:ext cx="1128629" cy="3020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BB18793-D7AF-46FE-AC53-0519626D9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346" y="3032108"/>
            <a:ext cx="1128629" cy="302032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739AC68-ECE2-4E1F-90EC-75043CEDE587}"/>
              </a:ext>
            </a:extLst>
          </p:cNvPr>
          <p:cNvGrpSpPr/>
          <p:nvPr/>
        </p:nvGrpSpPr>
        <p:grpSpPr>
          <a:xfrm>
            <a:off x="2913170" y="4484753"/>
            <a:ext cx="3201422" cy="614021"/>
            <a:chOff x="1259960" y="4564265"/>
            <a:chExt cx="3201422" cy="614021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CC709FA-C62C-449C-8985-39D411E58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9960" y="4564265"/>
              <a:ext cx="3201422" cy="614021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53E9849-DB27-4BB1-9E4B-272FB87A225B}"/>
                </a:ext>
              </a:extLst>
            </p:cNvPr>
            <p:cNvSpPr txBox="1"/>
            <p:nvPr/>
          </p:nvSpPr>
          <p:spPr>
            <a:xfrm>
              <a:off x="1500808" y="467763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正</a:t>
              </a:r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86227731-8BE9-47D5-82FD-F80AFEABB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990" y="3970802"/>
            <a:ext cx="2991680" cy="276703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4D6CF4-BB77-40C8-A94F-DD0CCCBE3003}"/>
              </a:ext>
            </a:extLst>
          </p:cNvPr>
          <p:cNvSpPr txBox="1"/>
          <p:nvPr/>
        </p:nvSpPr>
        <p:spPr>
          <a:xfrm>
            <a:off x="7159487" y="50987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0.5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051098-71F7-43D8-BB09-D13EECE9FCBB}"/>
                  </a:ext>
                </a:extLst>
              </p:cNvPr>
              <p:cNvSpPr txBox="1"/>
              <p:nvPr/>
            </p:nvSpPr>
            <p:spPr>
              <a:xfrm>
                <a:off x="4793170" y="5191106"/>
                <a:ext cx="14330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ja-JP" dirty="0"/>
              </a:p>
              <a:p>
                <a:r>
                  <a:rPr lang="en-US" altLang="ja-JP" dirty="0"/>
                  <a:t>  e=2.71828...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051098-71F7-43D8-BB09-D13EECE9F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170" y="5191106"/>
                <a:ext cx="1433085" cy="553998"/>
              </a:xfrm>
              <a:prstGeom prst="rect">
                <a:avLst/>
              </a:prstGeom>
              <a:blipFill>
                <a:blip r:embed="rId7"/>
                <a:stretch>
                  <a:fillRect l="-2553" b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9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44" y="335984"/>
            <a:ext cx="7886700" cy="82757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ロジスティック識別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865" y="1171713"/>
            <a:ext cx="9003685" cy="875225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の求め方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6571FE-6698-41F9-B7B4-1336D35F632D}"/>
              </a:ext>
            </a:extLst>
          </p:cNvPr>
          <p:cNvSpPr txBox="1"/>
          <p:nvPr/>
        </p:nvSpPr>
        <p:spPr>
          <a:xfrm>
            <a:off x="3188854" y="312874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>
                <a:latin typeface="Century Schoolbook" panose="02040604050505020304" pitchFamily="18" charset="0"/>
              </a:rPr>
              <a:t>x</a:t>
            </a:r>
            <a:endParaRPr lang="ja-JP" altLang="en-US" sz="2800" i="1" baseline="-25000" dirty="0">
              <a:latin typeface="Century Schoolbook" panose="02040604050505020304" pitchFamily="18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85A70D5-32DF-46F6-B305-C8B141146CF6}"/>
              </a:ext>
            </a:extLst>
          </p:cNvPr>
          <p:cNvCxnSpPr>
            <a:cxnSpLocks/>
          </p:cNvCxnSpPr>
          <p:nvPr/>
        </p:nvCxnSpPr>
        <p:spPr>
          <a:xfrm>
            <a:off x="3655649" y="3460690"/>
            <a:ext cx="53369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7B2D2C-2A09-4854-8F93-0150B44099AA}"/>
              </a:ext>
            </a:extLst>
          </p:cNvPr>
          <p:cNvSpPr/>
          <p:nvPr/>
        </p:nvSpPr>
        <p:spPr>
          <a:xfrm>
            <a:off x="4189341" y="2822624"/>
            <a:ext cx="1758880" cy="11354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パラメータ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sz="2800" b="1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w</a:t>
            </a:r>
            <a:endParaRPr lang="ja-JP" altLang="en-US" sz="2800" b="1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27AEC8-FC91-43B2-B8BF-E520D0B8E136}"/>
              </a:ext>
            </a:extLst>
          </p:cNvPr>
          <p:cNvSpPr txBox="1"/>
          <p:nvPr/>
        </p:nvSpPr>
        <p:spPr>
          <a:xfrm>
            <a:off x="3980321" y="185019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ロジスティック識別器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B144BC9-BD51-42A6-8AA2-67343D99C5ED}"/>
              </a:ext>
            </a:extLst>
          </p:cNvPr>
          <p:cNvCxnSpPr>
            <a:cxnSpLocks/>
          </p:cNvCxnSpPr>
          <p:nvPr/>
        </p:nvCxnSpPr>
        <p:spPr>
          <a:xfrm>
            <a:off x="5948222" y="3440594"/>
            <a:ext cx="53369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2C8CFA-9F3B-40B5-AF7F-6F32361EDFBB}"/>
              </a:ext>
            </a:extLst>
          </p:cNvPr>
          <p:cNvSpPr txBox="1"/>
          <p:nvPr/>
        </p:nvSpPr>
        <p:spPr>
          <a:xfrm>
            <a:off x="6531389" y="31287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i="1" dirty="0">
                <a:latin typeface="Century Schoolbook" panose="02040604050505020304" pitchFamily="18" charset="0"/>
              </a:rPr>
              <a:t>o</a:t>
            </a:r>
            <a:endParaRPr lang="ja-JP" altLang="en-US" sz="2800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10" name="矢印: 左右 9">
            <a:extLst>
              <a:ext uri="{FF2B5EF4-FFF2-40B4-BE49-F238E27FC236}">
                <a16:creationId xmlns:a16="http://schemas.microsoft.com/office/drawing/2014/main" id="{0E522D98-5946-456D-ABA3-E139F678E502}"/>
              </a:ext>
            </a:extLst>
          </p:cNvPr>
          <p:cNvSpPr/>
          <p:nvPr/>
        </p:nvSpPr>
        <p:spPr>
          <a:xfrm>
            <a:off x="6945066" y="3282417"/>
            <a:ext cx="743578" cy="35654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9DD7F6-8D1E-46BA-A03E-DC9A38668BE5}"/>
              </a:ext>
            </a:extLst>
          </p:cNvPr>
          <p:cNvSpPr txBox="1"/>
          <p:nvPr/>
        </p:nvSpPr>
        <p:spPr>
          <a:xfrm>
            <a:off x="7807747" y="311350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i="1" dirty="0">
                <a:latin typeface="Century Schoolbook" panose="02040604050505020304" pitchFamily="18" charset="0"/>
              </a:rPr>
              <a:t>y</a:t>
            </a:r>
            <a:endParaRPr lang="ja-JP" altLang="en-US" sz="2800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F43A8F-B8AD-43E8-9F1D-DF79010E2D70}"/>
              </a:ext>
            </a:extLst>
          </p:cNvPr>
          <p:cNvSpPr txBox="1"/>
          <p:nvPr/>
        </p:nvSpPr>
        <p:spPr>
          <a:xfrm>
            <a:off x="7079800" y="29748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比較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07A2645-457B-48D4-8675-646ECC1EFB3C}"/>
                  </a:ext>
                </a:extLst>
              </p:cNvPr>
              <p:cNvSpPr txBox="1"/>
              <p:nvPr/>
            </p:nvSpPr>
            <p:spPr>
              <a:xfrm>
                <a:off x="4189341" y="2157974"/>
                <a:ext cx="205069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⁡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07A2645-457B-48D4-8675-646ECC1EF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341" y="2157974"/>
                <a:ext cx="2050690" cy="569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272BFE-D2F4-41BF-9914-AACF77F4D17B}"/>
              </a:ext>
            </a:extLst>
          </p:cNvPr>
          <p:cNvSpPr txBox="1"/>
          <p:nvPr/>
        </p:nvSpPr>
        <p:spPr>
          <a:xfrm>
            <a:off x="3112712" y="2918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入力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8967A15-A0D5-4F90-906F-FC277FB8E3C7}"/>
              </a:ext>
            </a:extLst>
          </p:cNvPr>
          <p:cNvSpPr txBox="1"/>
          <p:nvPr/>
        </p:nvSpPr>
        <p:spPr>
          <a:xfrm>
            <a:off x="6441621" y="29089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2918CD-C22F-4CE4-AEFB-375AB452D888}"/>
              </a:ext>
            </a:extLst>
          </p:cNvPr>
          <p:cNvSpPr txBox="1"/>
          <p:nvPr/>
        </p:nvSpPr>
        <p:spPr>
          <a:xfrm>
            <a:off x="7717979" y="29089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正解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254115-ADCE-4547-9B25-0777C7F31807}"/>
              </a:ext>
            </a:extLst>
          </p:cNvPr>
          <p:cNvCxnSpPr>
            <a:stCxn id="10" idx="5"/>
          </p:cNvCxnSpPr>
          <p:nvPr/>
        </p:nvCxnSpPr>
        <p:spPr>
          <a:xfrm>
            <a:off x="7316855" y="3549826"/>
            <a:ext cx="0" cy="79235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250BDD-6ADB-41B2-8F5D-893A705CA64A}"/>
              </a:ext>
            </a:extLst>
          </p:cNvPr>
          <p:cNvCxnSpPr>
            <a:cxnSpLocks/>
          </p:cNvCxnSpPr>
          <p:nvPr/>
        </p:nvCxnSpPr>
        <p:spPr>
          <a:xfrm>
            <a:off x="5068782" y="4337181"/>
            <a:ext cx="2243079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C48032E-D61F-4288-9A78-7E945903F171}"/>
              </a:ext>
            </a:extLst>
          </p:cNvPr>
          <p:cNvCxnSpPr>
            <a:cxnSpLocks/>
          </p:cNvCxnSpPr>
          <p:nvPr/>
        </p:nvCxnSpPr>
        <p:spPr>
          <a:xfrm>
            <a:off x="5068781" y="3739703"/>
            <a:ext cx="0" cy="597479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E2CD97-C9BA-41AD-B324-51E189D8D6B9}"/>
              </a:ext>
            </a:extLst>
          </p:cNvPr>
          <p:cNvSpPr txBox="1"/>
          <p:nvPr/>
        </p:nvSpPr>
        <p:spPr>
          <a:xfrm>
            <a:off x="6042764" y="39594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調整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D02FE31-17DE-4B89-809A-B2F184C6D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633" y="5275062"/>
            <a:ext cx="4903317" cy="796704"/>
          </a:xfrm>
          <a:prstGeom prst="rect">
            <a:avLst/>
          </a:prstGeom>
        </p:spPr>
      </p:pic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8CABC74D-B1C4-48FA-BC3B-895AD3980356}"/>
              </a:ext>
            </a:extLst>
          </p:cNvPr>
          <p:cNvSpPr txBox="1">
            <a:spLocks/>
          </p:cNvSpPr>
          <p:nvPr/>
        </p:nvSpPr>
        <p:spPr>
          <a:xfrm>
            <a:off x="1238865" y="4574309"/>
            <a:ext cx="7997899" cy="875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尤度（モデルのもっともらしさ）の定義</a:t>
            </a:r>
          </a:p>
        </p:txBody>
      </p:sp>
      <p:sp>
        <p:nvSpPr>
          <p:cNvPr id="23" name="TextShape 5">
            <a:extLst>
              <a:ext uri="{FF2B5EF4-FFF2-40B4-BE49-F238E27FC236}">
                <a16:creationId xmlns:a16="http://schemas.microsoft.com/office/drawing/2014/main" id="{1BBBFF4D-792F-4539-8B25-B646B10F3825}"/>
              </a:ext>
            </a:extLst>
          </p:cNvPr>
          <p:cNvSpPr txBox="1"/>
          <p:nvPr/>
        </p:nvSpPr>
        <p:spPr>
          <a:xfrm>
            <a:off x="8669977" y="5449534"/>
            <a:ext cx="237636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i="1" spc="-1" dirty="0">
                <a:latin typeface="Century Schoolbook" panose="02040604050505020304" pitchFamily="18" charset="0"/>
              </a:rPr>
              <a:t>D</a:t>
            </a:r>
            <a:r>
              <a:rPr lang="en-US" sz="1600" i="1" spc="-1" dirty="0">
                <a:latin typeface="Arial"/>
              </a:rPr>
              <a:t> </a:t>
            </a:r>
            <a:r>
              <a:rPr lang="en-US" sz="1600" spc="-1" dirty="0">
                <a:latin typeface="Arial"/>
              </a:rPr>
              <a:t>: </a:t>
            </a:r>
            <a:r>
              <a:rPr lang="ja-JP" altLang="en-US" sz="1600" spc="-1" dirty="0">
                <a:latin typeface="Arial"/>
              </a:rPr>
              <a:t>全データ</a:t>
            </a:r>
            <a:endParaRPr lang="en-US" sz="1600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TextShape 5">
            <a:extLst>
              <a:ext uri="{FF2B5EF4-FFF2-40B4-BE49-F238E27FC236}">
                <a16:creationId xmlns:a16="http://schemas.microsoft.com/office/drawing/2014/main" id="{66BF3FB4-761E-46AE-B3FB-1AF7D5A25189}"/>
              </a:ext>
            </a:extLst>
          </p:cNvPr>
          <p:cNvSpPr txBox="1"/>
          <p:nvPr/>
        </p:nvSpPr>
        <p:spPr>
          <a:xfrm>
            <a:off x="8109908" y="3600688"/>
            <a:ext cx="237636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i="1" spc="-1" dirty="0">
                <a:latin typeface="Century Schoolbook" panose="02040604050505020304" pitchFamily="18" charset="0"/>
              </a:rPr>
              <a:t>y</a:t>
            </a:r>
            <a:r>
              <a:rPr lang="en-US" sz="1600" i="1" spc="-1" dirty="0">
                <a:latin typeface="Arial"/>
              </a:rPr>
              <a:t> </a:t>
            </a:r>
            <a:r>
              <a:rPr lang="en-US" sz="1600" spc="-1" dirty="0">
                <a:latin typeface="Arial"/>
              </a:rPr>
              <a:t>: </a:t>
            </a:r>
            <a:r>
              <a:rPr lang="ja-JP" altLang="en-US" sz="1600" spc="-1" dirty="0">
                <a:latin typeface="Arial"/>
              </a:rPr>
              <a:t>正例で</a:t>
            </a:r>
            <a:r>
              <a:rPr lang="en-US" altLang="ja-JP" sz="1600" spc="-1" dirty="0">
                <a:latin typeface="Arial"/>
              </a:rPr>
              <a:t>1</a:t>
            </a:r>
            <a:r>
              <a:rPr lang="ja-JP" altLang="en-US" sz="1600" spc="-1" dirty="0" err="1">
                <a:latin typeface="Arial"/>
              </a:rPr>
              <a:t>、</a:t>
            </a:r>
            <a:r>
              <a:rPr lang="ja-JP" altLang="en-US" sz="1600" spc="-1" dirty="0">
                <a:latin typeface="Arial"/>
              </a:rPr>
              <a:t>負例で</a:t>
            </a:r>
            <a:r>
              <a:rPr lang="en-US" altLang="ja-JP" sz="1600" spc="-1" dirty="0">
                <a:latin typeface="Arial"/>
              </a:rPr>
              <a:t>0</a:t>
            </a:r>
            <a:endParaRPr lang="en-US" sz="1600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89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F8F2F699-7C31-4D75-98EB-29A0392B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978" y="2751799"/>
            <a:ext cx="4835940" cy="292450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46" y="291564"/>
            <a:ext cx="7886700" cy="82757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ロジスティック識別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81" y="1021284"/>
            <a:ext cx="9506769" cy="5471589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尤度の最大化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0">
              <a:lnSpc>
                <a:spcPts val="4000"/>
              </a:lnSpc>
              <a:buNone/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負の対数尤度の最小化に読み替え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0">
              <a:lnSpc>
                <a:spcPts val="4000"/>
              </a:lnSpc>
              <a:buNone/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勾配降下法による最適化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457200">
              <a:lnSpc>
                <a:spcPts val="3200"/>
              </a:lnSpc>
              <a:buFont typeface="+mj-lt"/>
              <a:buAutoNum type="arabicPeriod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の初期値を適当に設定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457200">
              <a:lnSpc>
                <a:spcPts val="3200"/>
              </a:lnSpc>
              <a:buFont typeface="+mj-lt"/>
              <a:buAutoNum type="arabicPeriod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以下の式で 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の更新を繰り返す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457200">
              <a:lnSpc>
                <a:spcPts val="3200"/>
              </a:lnSpc>
              <a:buFont typeface="+mj-lt"/>
              <a:buAutoNum type="arabicPeriod"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457200">
              <a:lnSpc>
                <a:spcPts val="3200"/>
              </a:lnSpc>
              <a:buFont typeface="+mj-lt"/>
              <a:buAutoNum type="arabicPeriod"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457200">
              <a:lnSpc>
                <a:spcPts val="3200"/>
              </a:lnSpc>
              <a:buFont typeface="+mj-lt"/>
              <a:buAutoNum type="arabicPeriod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の変化量が一定以下になれば終了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510A9DA-E4AC-4D80-9D2A-FDAAEC94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416" y="2432609"/>
            <a:ext cx="2893303" cy="30225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3EB3F32-B1BF-4F5C-A2C7-FD0CE279A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462" y="3289176"/>
            <a:ext cx="288000" cy="61519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419CCAA-B313-4C4D-B678-BD4E1B964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589" y="3797067"/>
            <a:ext cx="2456607" cy="646554"/>
          </a:xfrm>
          <a:prstGeom prst="rect">
            <a:avLst/>
          </a:prstGeom>
        </p:spPr>
      </p:pic>
      <p:sp>
        <p:nvSpPr>
          <p:cNvPr id="8" name="TextShape 5">
            <a:extLst>
              <a:ext uri="{FF2B5EF4-FFF2-40B4-BE49-F238E27FC236}">
                <a16:creationId xmlns:a16="http://schemas.microsoft.com/office/drawing/2014/main" id="{38D26E36-9720-469E-BDA0-E8B0F299ECFD}"/>
              </a:ext>
            </a:extLst>
          </p:cNvPr>
          <p:cNvSpPr txBox="1"/>
          <p:nvPr/>
        </p:nvSpPr>
        <p:spPr>
          <a:xfrm>
            <a:off x="4906070" y="4016412"/>
            <a:ext cx="1292278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ja-JP" sz="1600" i="1" spc="-1" dirty="0">
                <a:latin typeface="Century Schoolbook" panose="02040604050505020304" pitchFamily="18" charset="0"/>
              </a:rPr>
              <a:t>η</a:t>
            </a:r>
            <a:r>
              <a:rPr lang="en-US" sz="1600" i="1" spc="-1" dirty="0">
                <a:latin typeface="Arial"/>
              </a:rPr>
              <a:t> </a:t>
            </a:r>
            <a:r>
              <a:rPr lang="en-US" sz="1600" spc="-1" dirty="0">
                <a:latin typeface="Arial"/>
              </a:rPr>
              <a:t>: </a:t>
            </a:r>
            <a:r>
              <a:rPr lang="ja-JP" altLang="en-US" sz="1600" spc="-1" dirty="0">
                <a:latin typeface="Arial"/>
              </a:rPr>
              <a:t>学習係数</a:t>
            </a:r>
            <a:endParaRPr lang="en-US" sz="1600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94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72" y="320882"/>
            <a:ext cx="7886700" cy="82757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ロジスティック識別の具体例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529" y="1021285"/>
            <a:ext cx="9263421" cy="1389407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Diabetes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年齢・血圧・</a:t>
            </a:r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BMI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などから糖尿病検査結果を予測</a:t>
            </a:r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46EEF-EFE2-41A5-93EA-C8B230DE8D7A}"/>
              </a:ext>
            </a:extLst>
          </p:cNvPr>
          <p:cNvSpPr txBox="1"/>
          <p:nvPr/>
        </p:nvSpPr>
        <p:spPr>
          <a:xfrm>
            <a:off x="8650495" y="2595358"/>
            <a:ext cx="26468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4.18 + 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 -0.06 +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plas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 -0.02 +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 0.01 +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insu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 0    +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[mass] * -0.04 +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pedi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 -0.47 +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[age] * -0.01</a:t>
            </a:r>
            <a:endParaRPr lang="ja-JP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417130-960B-45D1-9FAC-42149B42A501}"/>
              </a:ext>
            </a:extLst>
          </p:cNvPr>
          <p:cNvSpPr txBox="1"/>
          <p:nvPr/>
        </p:nvSpPr>
        <p:spPr>
          <a:xfrm>
            <a:off x="8650495" y="2226025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パラメータ</a:t>
            </a:r>
            <a:r>
              <a:rPr lang="en-US" altLang="ja-JP" sz="2400" b="1" i="1" dirty="0">
                <a:latin typeface="Century Schoolbook" panose="02040604050505020304" pitchFamily="18" charset="0"/>
              </a:rPr>
              <a:t>w</a:t>
            </a:r>
            <a:endParaRPr lang="ja-JP" altLang="en-US" sz="2400" b="1" i="1" dirty="0">
              <a:latin typeface="Century Schoolbook" panose="02040604050505020304" pitchFamily="18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E2E818-6E04-4719-A141-6FC4453B5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84" y="2314826"/>
            <a:ext cx="6806642" cy="21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366</TotalTime>
  <Words>776</Words>
  <Application>Microsoft Office PowerPoint</Application>
  <PresentationFormat>ワイド画面</PresentationFormat>
  <Paragraphs>283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7" baseType="lpstr">
      <vt:lpstr>メイリオ</vt:lpstr>
      <vt:lpstr>游ゴシック</vt:lpstr>
      <vt:lpstr>游明朝</vt:lpstr>
      <vt:lpstr>Arial</vt:lpstr>
      <vt:lpstr>Calibri</vt:lpstr>
      <vt:lpstr>Calibri Light</vt:lpstr>
      <vt:lpstr>Cambria Math</vt:lpstr>
      <vt:lpstr>Century Schoolbook</vt:lpstr>
      <vt:lpstr>Courier New</vt:lpstr>
      <vt:lpstr>Office テーマ</vt:lpstr>
      <vt:lpstr>2章 識別ってどうやるの？</vt:lpstr>
      <vt:lpstr>2章のストーリー</vt:lpstr>
      <vt:lpstr>基礎的な識別（2章）</vt:lpstr>
      <vt:lpstr>識別</vt:lpstr>
      <vt:lpstr>ロジスティック識別</vt:lpstr>
      <vt:lpstr>ロジスティック識別</vt:lpstr>
      <vt:lpstr>ロジスティック識別</vt:lpstr>
      <vt:lpstr>ロジスティック識別</vt:lpstr>
      <vt:lpstr>ロジスティック識別の具体例</vt:lpstr>
      <vt:lpstr>カテゴリ特徴に対する識別</vt:lpstr>
      <vt:lpstr>決定木</vt:lpstr>
      <vt:lpstr>決定木</vt:lpstr>
      <vt:lpstr>決定木</vt:lpstr>
      <vt:lpstr>決定木</vt:lpstr>
      <vt:lpstr>決定木</vt:lpstr>
      <vt:lpstr>決定木</vt:lpstr>
      <vt:lpstr>決定木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機械学習講座　概要版</dc:title>
  <dc:creator>雅弘 荒木</dc:creator>
  <cp:lastModifiedBy>荒木 雅弘</cp:lastModifiedBy>
  <cp:revision>90</cp:revision>
  <dcterms:created xsi:type="dcterms:W3CDTF">2019-01-04T01:43:29Z</dcterms:created>
  <dcterms:modified xsi:type="dcterms:W3CDTF">2023-08-14T07:22:13Z</dcterms:modified>
</cp:coreProperties>
</file>