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8" r:id="rId2"/>
    <p:sldId id="261" r:id="rId3"/>
    <p:sldId id="264" r:id="rId4"/>
    <p:sldId id="281" r:id="rId5"/>
    <p:sldId id="267" r:id="rId6"/>
    <p:sldId id="268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雅弘 荒木" initials="雅弘" lastIdx="1" clrIdx="0">
    <p:extLst>
      <p:ext uri="{19B8F6BF-5375-455C-9EA6-DF929625EA0E}">
        <p15:presenceInfo xmlns:p15="http://schemas.microsoft.com/office/powerpoint/2012/main" userId="a461caea183f1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5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1AAB-F18A-4128-9A0F-8D89527EAF25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93E5-D058-4375-9A4F-055197991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6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8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76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14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5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80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9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hmsha.co.jp/book/9784274222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hyperlink" Target="https://masahiroaraki.github.io/mangaM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361181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 結果の評価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EB47D3-CE70-98DF-4B2D-EE6D0FE0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00" y="1106130"/>
            <a:ext cx="3097555" cy="396460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D31F71-1EED-F222-9064-878C0EC57F74}"/>
              </a:ext>
            </a:extLst>
          </p:cNvPr>
          <p:cNvSpPr txBox="1"/>
          <p:nvPr/>
        </p:nvSpPr>
        <p:spPr>
          <a:xfrm>
            <a:off x="6826046" y="5211575"/>
            <a:ext cx="51865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(</a:t>
            </a:r>
            <a:r>
              <a:rPr lang="ja-JP" altLang="en-US" dirty="0"/>
              <a:t>著</a:t>
            </a:r>
            <a:r>
              <a:rPr lang="en-US" altLang="ja-JP" dirty="0"/>
              <a:t>), </a:t>
            </a:r>
            <a:r>
              <a:rPr lang="ja-JP" altLang="en-US" dirty="0"/>
              <a:t>渡まかな</a:t>
            </a:r>
            <a:r>
              <a:rPr lang="en-US" altLang="ja-JP" dirty="0"/>
              <a:t>(</a:t>
            </a:r>
            <a:r>
              <a:rPr lang="ja-JP" altLang="en-US" dirty="0"/>
              <a:t>作画</a:t>
            </a:r>
            <a:r>
              <a:rPr lang="en-US" altLang="ja-JP" dirty="0"/>
              <a:t>), </a:t>
            </a:r>
            <a:r>
              <a:rPr lang="ja-JP" altLang="en-US" dirty="0"/>
              <a:t>ウェルテ</a:t>
            </a:r>
            <a:r>
              <a:rPr lang="en-US" altLang="ja-JP" dirty="0"/>
              <a:t>(</a:t>
            </a:r>
            <a:r>
              <a:rPr lang="ja-JP" altLang="en-US" dirty="0"/>
              <a:t>制作</a:t>
            </a:r>
            <a:r>
              <a:rPr lang="en-US" altLang="ja-JP" dirty="0"/>
              <a:t>) :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『</a:t>
            </a:r>
            <a:r>
              <a:rPr lang="ja-JP" altLang="en-US" dirty="0">
                <a:hlinkClick r:id="rId3"/>
              </a:rPr>
              <a:t>マンガでわかる機械学習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（オーム社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2018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4"/>
              </a:rPr>
              <a:t>サポートページ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4F12FA-2242-EABD-E357-6D0CEDB26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47" y="1070846"/>
            <a:ext cx="5059940" cy="506552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0AA4E9-5C89-C796-B7E0-E7B6E5C64FFB}"/>
              </a:ext>
            </a:extLst>
          </p:cNvPr>
          <p:cNvSpPr txBox="1"/>
          <p:nvPr/>
        </p:nvSpPr>
        <p:spPr>
          <a:xfrm>
            <a:off x="3965508" y="618259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p.80   7</a:t>
            </a:r>
            <a:r>
              <a:rPr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28360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4" y="365125"/>
            <a:ext cx="10515600" cy="971986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のストーリー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8D293-DF29-A312-26F6-2A60FBD8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55" y="1337111"/>
            <a:ext cx="9692456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清原は、教わった方法で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100%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の正解率を実現し、同僚の九条の助けを借りて糖尿病診断の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サイトを立ち上げる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しかし判定精度が悪く、多くの苦情を受ける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さやかは機械学習を使ったシステムの正しい性能予測法を教える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8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54" y="353066"/>
            <a:ext cx="7886700" cy="78919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分割学習法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03" y="1226586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全データを学習用と評価用に分ける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データが多くあるときに有効</a:t>
            </a:r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60B4A8B-BD0A-47C1-8338-B2B0FE701216}"/>
              </a:ext>
            </a:extLst>
          </p:cNvPr>
          <p:cNvSpPr/>
          <p:nvPr/>
        </p:nvSpPr>
        <p:spPr>
          <a:xfrm>
            <a:off x="4786023" y="2611230"/>
            <a:ext cx="2385128" cy="148933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全データ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072A3FC-5BF8-4BFE-8A9B-5C033F5CE306}"/>
              </a:ext>
            </a:extLst>
          </p:cNvPr>
          <p:cNvGrpSpPr/>
          <p:nvPr/>
        </p:nvGrpSpPr>
        <p:grpSpPr>
          <a:xfrm>
            <a:off x="3280084" y="4638034"/>
            <a:ext cx="3025915" cy="2036864"/>
            <a:chOff x="1500365" y="4011866"/>
            <a:chExt cx="3025915" cy="2036864"/>
          </a:xfrm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A3CAAAA0-0F49-469F-8D41-E30323FEB60F}"/>
                </a:ext>
              </a:extLst>
            </p:cNvPr>
            <p:cNvSpPr/>
            <p:nvPr/>
          </p:nvSpPr>
          <p:spPr>
            <a:xfrm>
              <a:off x="1500365" y="4011866"/>
              <a:ext cx="2606040" cy="18669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2A730A6-90B6-4EED-A1A8-1D33B8B562C8}"/>
                </a:ext>
              </a:extLst>
            </p:cNvPr>
            <p:cNvSpPr/>
            <p:nvPr/>
          </p:nvSpPr>
          <p:spPr>
            <a:xfrm>
              <a:off x="2987681" y="4011866"/>
              <a:ext cx="1538599" cy="20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3E3B058-49A2-4907-B229-BDBF20FBB88B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64" y="4011866"/>
              <a:ext cx="73233" cy="606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B07E185-4A59-4250-9BC1-88AF936B2E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680" y="4642001"/>
              <a:ext cx="36617" cy="1236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C09C87E-5A4E-40C0-A43A-8EF4080B6946}"/>
              </a:ext>
            </a:extLst>
          </p:cNvPr>
          <p:cNvGrpSpPr/>
          <p:nvPr/>
        </p:nvGrpSpPr>
        <p:grpSpPr>
          <a:xfrm flipH="1">
            <a:off x="5733988" y="4595954"/>
            <a:ext cx="3025915" cy="2036864"/>
            <a:chOff x="1500365" y="4011866"/>
            <a:chExt cx="3025915" cy="2036864"/>
          </a:xfrm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FE9FBE44-F840-46F4-85D0-50192DB7E3EA}"/>
                </a:ext>
              </a:extLst>
            </p:cNvPr>
            <p:cNvSpPr/>
            <p:nvPr/>
          </p:nvSpPr>
          <p:spPr>
            <a:xfrm>
              <a:off x="1500365" y="4011866"/>
              <a:ext cx="2606040" cy="18669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A449B5B-C794-4974-A5B1-2C76E1092509}"/>
                </a:ext>
              </a:extLst>
            </p:cNvPr>
            <p:cNvSpPr/>
            <p:nvPr/>
          </p:nvSpPr>
          <p:spPr>
            <a:xfrm>
              <a:off x="2987681" y="4011866"/>
              <a:ext cx="1538599" cy="20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D316F91-6DAF-4097-8340-7E936C2F1EB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64" y="4011866"/>
              <a:ext cx="73233" cy="606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22292AE-7BCD-4EF9-A48C-6D033D4D2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680" y="4642001"/>
              <a:ext cx="36617" cy="1236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121E37-18C6-4869-95D2-1A5236D993D9}"/>
              </a:ext>
            </a:extLst>
          </p:cNvPr>
          <p:cNvSpPr txBox="1"/>
          <p:nvPr/>
        </p:nvSpPr>
        <p:spPr>
          <a:xfrm>
            <a:off x="3698209" y="54976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学習用</a:t>
            </a:r>
            <a:endParaRPr lang="en-US" altLang="ja-JP"/>
          </a:p>
          <a:p>
            <a:r>
              <a:rPr lang="ja-JP" altLang="en-US"/>
              <a:t>データ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81842A-98DE-4E8E-9C99-75DABAB2F4CE}"/>
              </a:ext>
            </a:extLst>
          </p:cNvPr>
          <p:cNvSpPr txBox="1"/>
          <p:nvPr/>
        </p:nvSpPr>
        <p:spPr>
          <a:xfrm>
            <a:off x="7545570" y="540203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評価用</a:t>
            </a:r>
            <a:endParaRPr lang="en-US" altLang="ja-JP"/>
          </a:p>
          <a:p>
            <a:r>
              <a:rPr lang="ja-JP" altLang="en-US"/>
              <a:t>データ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4F5C77DE-304E-48CC-A7A4-2464930D2773}"/>
              </a:ext>
            </a:extLst>
          </p:cNvPr>
          <p:cNvSpPr/>
          <p:nvPr/>
        </p:nvSpPr>
        <p:spPr>
          <a:xfrm rot="2413653">
            <a:off x="5023708" y="4018703"/>
            <a:ext cx="402956" cy="945397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F792000-394A-43B9-9476-0AA6BDB80E68}"/>
              </a:ext>
            </a:extLst>
          </p:cNvPr>
          <p:cNvSpPr/>
          <p:nvPr/>
        </p:nvSpPr>
        <p:spPr>
          <a:xfrm rot="18853668">
            <a:off x="6689717" y="4002695"/>
            <a:ext cx="402956" cy="995146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85" y="363953"/>
            <a:ext cx="7886700" cy="78919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分割学習法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042114"/>
            <a:ext cx="9257179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ハイパーパラメータチューニングを行うときは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検証用データで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パラメータの良さを評価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最終的な性能は評価用データで推測</a:t>
            </a:r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62EFF858-FB95-43FC-98CD-2CFE5B79858E}"/>
              </a:ext>
            </a:extLst>
          </p:cNvPr>
          <p:cNvSpPr/>
          <p:nvPr/>
        </p:nvSpPr>
        <p:spPr>
          <a:xfrm>
            <a:off x="4657834" y="2725341"/>
            <a:ext cx="2606040" cy="141992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全データ</a:t>
            </a: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6F9F415F-14B2-4B08-A9DD-B5FB2C326282}"/>
              </a:ext>
            </a:extLst>
          </p:cNvPr>
          <p:cNvSpPr/>
          <p:nvPr/>
        </p:nvSpPr>
        <p:spPr>
          <a:xfrm>
            <a:off x="3105986" y="4758679"/>
            <a:ext cx="2606040" cy="18669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ECD01C3-E231-4E01-81EC-98B960C252EB}"/>
              </a:ext>
            </a:extLst>
          </p:cNvPr>
          <p:cNvSpPr/>
          <p:nvPr/>
        </p:nvSpPr>
        <p:spPr>
          <a:xfrm>
            <a:off x="4464423" y="4682298"/>
            <a:ext cx="1538599" cy="203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D6ECF30-4C06-47BA-91C7-651E0A393497}"/>
              </a:ext>
            </a:extLst>
          </p:cNvPr>
          <p:cNvCxnSpPr>
            <a:cxnSpLocks/>
          </p:cNvCxnSpPr>
          <p:nvPr/>
        </p:nvCxnSpPr>
        <p:spPr>
          <a:xfrm>
            <a:off x="4378457" y="4719935"/>
            <a:ext cx="73233" cy="606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5AE9796-B40E-4F3F-B303-FE326FB387F6}"/>
              </a:ext>
            </a:extLst>
          </p:cNvPr>
          <p:cNvCxnSpPr>
            <a:cxnSpLocks/>
          </p:cNvCxnSpPr>
          <p:nvPr/>
        </p:nvCxnSpPr>
        <p:spPr>
          <a:xfrm flipH="1">
            <a:off x="4435554" y="5350070"/>
            <a:ext cx="16138" cy="1236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磁気ディスク 25">
            <a:extLst>
              <a:ext uri="{FF2B5EF4-FFF2-40B4-BE49-F238E27FC236}">
                <a16:creationId xmlns:a16="http://schemas.microsoft.com/office/drawing/2014/main" id="{A5E03BB7-E813-45AC-A9CD-1639C211499D}"/>
              </a:ext>
            </a:extLst>
          </p:cNvPr>
          <p:cNvSpPr/>
          <p:nvPr/>
        </p:nvSpPr>
        <p:spPr>
          <a:xfrm flipH="1">
            <a:off x="6096000" y="4677854"/>
            <a:ext cx="2606040" cy="18669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6BB5232-85C1-4DDB-BDD2-052383354B2C}"/>
              </a:ext>
            </a:extLst>
          </p:cNvPr>
          <p:cNvSpPr/>
          <p:nvPr/>
        </p:nvSpPr>
        <p:spPr>
          <a:xfrm flipH="1">
            <a:off x="5846604" y="4646858"/>
            <a:ext cx="1538599" cy="203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88EB3B6-C154-4763-BA66-2666D78AD3EE}"/>
              </a:ext>
            </a:extLst>
          </p:cNvPr>
          <p:cNvCxnSpPr>
            <a:cxnSpLocks/>
          </p:cNvCxnSpPr>
          <p:nvPr/>
        </p:nvCxnSpPr>
        <p:spPr>
          <a:xfrm flipH="1">
            <a:off x="7401617" y="4656815"/>
            <a:ext cx="80846" cy="6697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B2DEF8F-24C2-4EC8-A1FC-9F5AAA4DB371}"/>
              </a:ext>
            </a:extLst>
          </p:cNvPr>
          <p:cNvCxnSpPr>
            <a:cxnSpLocks/>
            <a:stCxn id="26" idx="0"/>
            <a:endCxn id="26" idx="3"/>
          </p:cNvCxnSpPr>
          <p:nvPr/>
        </p:nvCxnSpPr>
        <p:spPr>
          <a:xfrm>
            <a:off x="7399020" y="5300154"/>
            <a:ext cx="0" cy="1244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FDB8CA2-B98E-453C-BF43-6D2775C65277}"/>
              </a:ext>
            </a:extLst>
          </p:cNvPr>
          <p:cNvSpPr txBox="1"/>
          <p:nvPr/>
        </p:nvSpPr>
        <p:spPr>
          <a:xfrm>
            <a:off x="3423375" y="55795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学習用</a:t>
            </a:r>
            <a:endParaRPr lang="en-US" altLang="ja-JP"/>
          </a:p>
          <a:p>
            <a:r>
              <a:rPr lang="ja-JP" altLang="en-US"/>
              <a:t>データ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C4AA68-485D-4FA5-89CC-45034C4FE826}"/>
              </a:ext>
            </a:extLst>
          </p:cNvPr>
          <p:cNvSpPr txBox="1"/>
          <p:nvPr/>
        </p:nvSpPr>
        <p:spPr>
          <a:xfrm>
            <a:off x="7487708" y="548393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評価用</a:t>
            </a:r>
            <a:endParaRPr lang="en-US" altLang="ja-JP"/>
          </a:p>
          <a:p>
            <a:r>
              <a:rPr lang="ja-JP" altLang="en-US"/>
              <a:t>データ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9179F0E-37E8-460E-8CC5-79BB65CC9386}"/>
              </a:ext>
            </a:extLst>
          </p:cNvPr>
          <p:cNvGrpSpPr/>
          <p:nvPr/>
        </p:nvGrpSpPr>
        <p:grpSpPr>
          <a:xfrm>
            <a:off x="4549935" y="4579714"/>
            <a:ext cx="2751799" cy="2093582"/>
            <a:chOff x="0" y="953275"/>
            <a:chExt cx="2751799" cy="2093582"/>
          </a:xfrm>
        </p:grpSpPr>
        <p:sp>
          <p:nvSpPr>
            <p:cNvPr id="34" name="フローチャート: 磁気ディスク 33">
              <a:extLst>
                <a:ext uri="{FF2B5EF4-FFF2-40B4-BE49-F238E27FC236}">
                  <a16:creationId xmlns:a16="http://schemas.microsoft.com/office/drawing/2014/main" id="{091FBFE1-10A2-4146-A6C8-5650710B0503}"/>
                </a:ext>
              </a:extLst>
            </p:cNvPr>
            <p:cNvSpPr/>
            <p:nvPr/>
          </p:nvSpPr>
          <p:spPr>
            <a:xfrm>
              <a:off x="88688" y="1094975"/>
              <a:ext cx="2606040" cy="18669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検証用</a:t>
              </a:r>
              <a:endParaRPr lang="en-US" altLang="ja-JP">
                <a:solidFill>
                  <a:schemeClr val="tx1"/>
                </a:solidFill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データ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E3C243-76E0-45D8-A378-4C2CDEAB9EA4}"/>
                </a:ext>
              </a:extLst>
            </p:cNvPr>
            <p:cNvSpPr/>
            <p:nvPr/>
          </p:nvSpPr>
          <p:spPr>
            <a:xfrm flipH="1">
              <a:off x="0" y="1009993"/>
              <a:ext cx="933682" cy="20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59C549B-6F7F-427E-8075-9860A33CDD4D}"/>
                </a:ext>
              </a:extLst>
            </p:cNvPr>
            <p:cNvSpPr/>
            <p:nvPr/>
          </p:nvSpPr>
          <p:spPr>
            <a:xfrm flipH="1">
              <a:off x="1818117" y="953275"/>
              <a:ext cx="933682" cy="20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10C575F-C496-4B68-A8AD-36278E802E94}"/>
                </a:ext>
              </a:extLst>
            </p:cNvPr>
            <p:cNvCxnSpPr>
              <a:cxnSpLocks/>
            </p:cNvCxnSpPr>
            <p:nvPr/>
          </p:nvCxnSpPr>
          <p:spPr>
            <a:xfrm>
              <a:off x="949137" y="1123239"/>
              <a:ext cx="0" cy="558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D6E1BC8-91AE-4E64-B18D-0B57D430F78F}"/>
                </a:ext>
              </a:extLst>
            </p:cNvPr>
            <p:cNvCxnSpPr>
              <a:cxnSpLocks/>
            </p:cNvCxnSpPr>
            <p:nvPr/>
          </p:nvCxnSpPr>
          <p:spPr>
            <a:xfrm>
              <a:off x="1818117" y="1123239"/>
              <a:ext cx="0" cy="558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1F2D0A-6FB3-461E-8B71-7E88A3F0744B}"/>
                </a:ext>
              </a:extLst>
            </p:cNvPr>
            <p:cNvCxnSpPr>
              <a:cxnSpLocks/>
            </p:cNvCxnSpPr>
            <p:nvPr/>
          </p:nvCxnSpPr>
          <p:spPr>
            <a:xfrm>
              <a:off x="950338" y="1681566"/>
              <a:ext cx="0" cy="1216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2B24584-45C3-490A-A9AC-1546FCC1942A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10" y="1702233"/>
              <a:ext cx="0" cy="1216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矢印: 下 19">
            <a:extLst>
              <a:ext uri="{FF2B5EF4-FFF2-40B4-BE49-F238E27FC236}">
                <a16:creationId xmlns:a16="http://schemas.microsoft.com/office/drawing/2014/main" id="{DEFF49EE-B3BB-419F-AB86-248B27C6A84A}"/>
              </a:ext>
            </a:extLst>
          </p:cNvPr>
          <p:cNvSpPr/>
          <p:nvPr/>
        </p:nvSpPr>
        <p:spPr>
          <a:xfrm rot="2413653">
            <a:off x="4899306" y="4100603"/>
            <a:ext cx="402956" cy="945397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3D452E7D-CE0C-49A7-ABDC-AB53BDB498B6}"/>
              </a:ext>
            </a:extLst>
          </p:cNvPr>
          <p:cNvSpPr/>
          <p:nvPr/>
        </p:nvSpPr>
        <p:spPr>
          <a:xfrm rot="18853668">
            <a:off x="6565315" y="4084595"/>
            <a:ext cx="402956" cy="995146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63B4D402-84BE-4AAC-B051-5634B44D4A79}"/>
              </a:ext>
            </a:extLst>
          </p:cNvPr>
          <p:cNvSpPr/>
          <p:nvPr/>
        </p:nvSpPr>
        <p:spPr>
          <a:xfrm>
            <a:off x="5720485" y="4215356"/>
            <a:ext cx="402956" cy="87000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79" y="371442"/>
            <a:ext cx="7886700" cy="738117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交差確認法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47" y="1109559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分割して、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回の評価の平均をとる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学習データが少ない場合に有効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62CA6468-8B38-4DB3-8DB2-30F70D3B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19" y="2564297"/>
            <a:ext cx="5571451" cy="41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3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6" y="402025"/>
            <a:ext cx="7886700" cy="748057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44" y="1150082"/>
            <a:ext cx="8089900" cy="74805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混同行列から算出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B22040-8CFB-4FF0-B5A9-1DDE8EDC7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84187"/>
              </p:ext>
            </p:extLst>
          </p:nvPr>
        </p:nvGraphicFramePr>
        <p:xfrm>
          <a:off x="2856921" y="2108611"/>
          <a:ext cx="6161183" cy="1648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767">
                  <a:extLst>
                    <a:ext uri="{9D8B030D-6E8A-4147-A177-3AD203B41FA5}">
                      <a16:colId xmlns:a16="http://schemas.microsoft.com/office/drawing/2014/main" val="881841628"/>
                    </a:ext>
                  </a:extLst>
                </a:gridCol>
                <a:gridCol w="2053728">
                  <a:extLst>
                    <a:ext uri="{9D8B030D-6E8A-4147-A177-3AD203B41FA5}">
                      <a16:colId xmlns:a16="http://schemas.microsoft.com/office/drawing/2014/main" val="3234466783"/>
                    </a:ext>
                  </a:extLst>
                </a:gridCol>
                <a:gridCol w="2054688">
                  <a:extLst>
                    <a:ext uri="{9D8B030D-6E8A-4147-A177-3AD203B41FA5}">
                      <a16:colId xmlns:a16="http://schemas.microsoft.com/office/drawing/2014/main" val="3183620539"/>
                    </a:ext>
                  </a:extLst>
                </a:gridCol>
              </a:tblGrid>
              <a:tr h="405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予測＋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予測―</a:t>
                      </a:r>
                      <a:endParaRPr lang="ja-JP" sz="20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303163"/>
                  </a:ext>
                </a:extLst>
              </a:tr>
              <a:tr h="62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正解＋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 positive (TP)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 negative (FN)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795584"/>
                  </a:ext>
                </a:extLst>
              </a:tr>
              <a:tr h="621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正解―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 positive (FP)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 negative (TN)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172045"/>
                  </a:ext>
                </a:extLst>
              </a:tr>
            </a:tbl>
          </a:graphicData>
        </a:graphic>
      </p:graphicFrame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4196902-EDA5-4B50-A1B5-CC348632C68A}"/>
              </a:ext>
            </a:extLst>
          </p:cNvPr>
          <p:cNvSpPr/>
          <p:nvPr/>
        </p:nvSpPr>
        <p:spPr>
          <a:xfrm>
            <a:off x="8443026" y="1441174"/>
            <a:ext cx="1596325" cy="527216"/>
          </a:xfrm>
          <a:prstGeom prst="wedgeRectCallout">
            <a:avLst>
              <a:gd name="adj1" fmla="val -34527"/>
              <a:gd name="adj2" fmla="val 949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識別器の出力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01C1DE8-2D18-4AAB-85E3-135FB65574DF}"/>
              </a:ext>
            </a:extLst>
          </p:cNvPr>
          <p:cNvSpPr/>
          <p:nvPr/>
        </p:nvSpPr>
        <p:spPr>
          <a:xfrm>
            <a:off x="2152650" y="3897208"/>
            <a:ext cx="1766680" cy="624449"/>
          </a:xfrm>
          <a:prstGeom prst="wedgeRectCallout">
            <a:avLst>
              <a:gd name="adj1" fmla="val 19019"/>
              <a:gd name="adj2" fmla="val -11806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データに付いた正解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447FBF6-A07F-4906-9938-EF51C149351C}"/>
              </a:ext>
            </a:extLst>
          </p:cNvPr>
          <p:cNvSpPr txBox="1">
            <a:spLocks/>
          </p:cNvSpPr>
          <p:nvPr/>
        </p:nvSpPr>
        <p:spPr>
          <a:xfrm>
            <a:off x="2384563" y="4812749"/>
            <a:ext cx="8089900" cy="7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正解率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09A4B7F-C244-4A9B-B58B-DECC6B4C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31" y="5345043"/>
            <a:ext cx="5493738" cy="7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73" y="294643"/>
            <a:ext cx="7886700" cy="748057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85" y="1018841"/>
            <a:ext cx="8089900" cy="74805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目的に応じて適切な評価指標を選ぶ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B22040-8CFB-4FF0-B5A9-1DDE8EDC7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57921"/>
              </p:ext>
            </p:extLst>
          </p:nvPr>
        </p:nvGraphicFramePr>
        <p:xfrm>
          <a:off x="2886740" y="1677144"/>
          <a:ext cx="4322443" cy="1079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40">
                  <a:extLst>
                    <a:ext uri="{9D8B030D-6E8A-4147-A177-3AD203B41FA5}">
                      <a16:colId xmlns:a16="http://schemas.microsoft.com/office/drawing/2014/main" val="881841628"/>
                    </a:ext>
                  </a:extLst>
                </a:gridCol>
                <a:gridCol w="1440815">
                  <a:extLst>
                    <a:ext uri="{9D8B030D-6E8A-4147-A177-3AD203B41FA5}">
                      <a16:colId xmlns:a16="http://schemas.microsoft.com/office/drawing/2014/main" val="3234466783"/>
                    </a:ext>
                  </a:extLst>
                </a:gridCol>
                <a:gridCol w="1441488">
                  <a:extLst>
                    <a:ext uri="{9D8B030D-6E8A-4147-A177-3AD203B41FA5}">
                      <a16:colId xmlns:a16="http://schemas.microsoft.com/office/drawing/2014/main" val="3183620539"/>
                    </a:ext>
                  </a:extLst>
                </a:gridCol>
              </a:tblGrid>
              <a:tr h="287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予測＋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予測―</a:t>
                      </a:r>
                      <a:endParaRPr lang="ja-JP" sz="20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303163"/>
                  </a:ext>
                </a:extLst>
              </a:tr>
              <a:tr h="38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正解＋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TP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FN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795584"/>
                  </a:ext>
                </a:extLst>
              </a:tr>
              <a:tr h="38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正解―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endParaRPr kumimoji="1" lang="ja-JP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TN</a:t>
                      </a:r>
                      <a:endParaRPr lang="ja-JP" sz="20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172045"/>
                  </a:ext>
                </a:extLst>
              </a:tr>
            </a:tbl>
          </a:graphicData>
        </a:graphic>
      </p:graphicFrame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447FBF6-A07F-4906-9938-EF51C149351C}"/>
              </a:ext>
            </a:extLst>
          </p:cNvPr>
          <p:cNvSpPr txBox="1">
            <a:spLocks/>
          </p:cNvSpPr>
          <p:nvPr/>
        </p:nvSpPr>
        <p:spPr>
          <a:xfrm>
            <a:off x="1547966" y="3054971"/>
            <a:ext cx="8089900" cy="3345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正解率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精度</a:t>
            </a: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再現率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</a:p>
          <a:p>
            <a:pPr>
              <a:lnSpc>
                <a:spcPts val="4000"/>
              </a:lnSpc>
            </a:pP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09A4B7F-C244-4A9B-B58B-DECC6B4C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34" y="3155247"/>
            <a:ext cx="4020899" cy="5475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96B317D-E650-4B49-BD3B-A65028F8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471" y="2835840"/>
            <a:ext cx="2556753" cy="356496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06D705-1A27-45D4-A1CE-7952177F25B5}"/>
              </a:ext>
            </a:extLst>
          </p:cNvPr>
          <p:cNvSpPr txBox="1"/>
          <p:nvPr/>
        </p:nvSpPr>
        <p:spPr>
          <a:xfrm>
            <a:off x="9500302" y="446627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トレード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オフ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AFAF93-54DD-440B-AF0D-46C863C4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34" y="4000887"/>
            <a:ext cx="2543347" cy="53532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101C5E3-8997-48CE-B66D-1449A9D1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133" y="4860294"/>
            <a:ext cx="2180444" cy="5353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C0FD920-E09B-4068-8575-8A99D2588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776" y="5719700"/>
            <a:ext cx="4043007" cy="5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7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340</TotalTime>
  <Words>247</Words>
  <Application>Microsoft Office PowerPoint</Application>
  <PresentationFormat>ワイド画面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メイリオ</vt:lpstr>
      <vt:lpstr>游ゴシック</vt:lpstr>
      <vt:lpstr>游明朝</vt:lpstr>
      <vt:lpstr>Arial</vt:lpstr>
      <vt:lpstr>Calibri</vt:lpstr>
      <vt:lpstr>Calibri Light</vt:lpstr>
      <vt:lpstr>Office テーマ</vt:lpstr>
      <vt:lpstr>3章 結果の評価</vt:lpstr>
      <vt:lpstr>3章のストーリー</vt:lpstr>
      <vt:lpstr>分割学習法</vt:lpstr>
      <vt:lpstr>分割学習法</vt:lpstr>
      <vt:lpstr>交差確認法</vt:lpstr>
      <vt:lpstr>評価指標</vt:lpstr>
      <vt:lpstr>評価指標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荒木 雅弘</cp:lastModifiedBy>
  <cp:revision>69</cp:revision>
  <dcterms:created xsi:type="dcterms:W3CDTF">2019-01-04T01:43:29Z</dcterms:created>
  <dcterms:modified xsi:type="dcterms:W3CDTF">2023-08-15T00:01:23Z</dcterms:modified>
</cp:coreProperties>
</file>