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61" r:id="rId3"/>
    <p:sldId id="260" r:id="rId4"/>
    <p:sldId id="265" r:id="rId5"/>
    <p:sldId id="266" r:id="rId6"/>
    <p:sldId id="269" r:id="rId7"/>
    <p:sldId id="270" r:id="rId8"/>
    <p:sldId id="267" r:id="rId9"/>
    <p:sldId id="271"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5"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50756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26289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09647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64910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31472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64916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00455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07751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78506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77052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032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391568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hmsha.co.jp/book/9784274222443/"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hyperlink" Target="https://masahiroaraki.github.io/manga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Sixsided_Dice_inJapan.jpg"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838200" y="365126"/>
            <a:ext cx="10515600" cy="829494"/>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5</a:t>
            </a:r>
            <a:r>
              <a:rPr lang="ja-JP" altLang="en-US" sz="4000" dirty="0">
                <a:solidFill>
                  <a:schemeClr val="accent1"/>
                </a:solidFill>
                <a:latin typeface="メイリオ" panose="020B0604030504040204" pitchFamily="50" charset="-128"/>
                <a:ea typeface="メイリオ" panose="020B0604030504040204" pitchFamily="50" charset="-128"/>
              </a:rPr>
              <a:t>章 アンサンブル学習</a:t>
            </a:r>
          </a:p>
        </p:txBody>
      </p:sp>
      <p:pic>
        <p:nvPicPr>
          <p:cNvPr id="4" name="図 3" descr="アプリケーション が含まれている画像&#10;&#10;自動的に生成された説明">
            <a:extLst>
              <a:ext uri="{FF2B5EF4-FFF2-40B4-BE49-F238E27FC236}">
                <a16:creationId xmlns:a16="http://schemas.microsoft.com/office/drawing/2014/main" id="{04EB47D3-CE70-98DF-4B2D-EE6D0FE08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420" y="1091382"/>
            <a:ext cx="3097555" cy="3964606"/>
          </a:xfrm>
          <a:prstGeom prst="rect">
            <a:avLst/>
          </a:prstGeom>
        </p:spPr>
      </p:pic>
      <p:sp>
        <p:nvSpPr>
          <p:cNvPr id="3" name="テキスト ボックス 2">
            <a:extLst>
              <a:ext uri="{FF2B5EF4-FFF2-40B4-BE49-F238E27FC236}">
                <a16:creationId xmlns:a16="http://schemas.microsoft.com/office/drawing/2014/main" id="{24D31F71-1EED-F222-9064-878C0EC57F74}"/>
              </a:ext>
            </a:extLst>
          </p:cNvPr>
          <p:cNvSpPr txBox="1"/>
          <p:nvPr/>
        </p:nvSpPr>
        <p:spPr>
          <a:xfrm>
            <a:off x="6826046" y="5211575"/>
            <a:ext cx="5186514" cy="143116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荒木雅弘</a:t>
            </a:r>
            <a:r>
              <a:rPr lang="en-US" altLang="ja-JP" dirty="0"/>
              <a:t>(</a:t>
            </a:r>
            <a:r>
              <a:rPr lang="ja-JP" altLang="en-US" dirty="0"/>
              <a:t>著</a:t>
            </a:r>
            <a:r>
              <a:rPr lang="en-US" altLang="ja-JP" dirty="0"/>
              <a:t>), </a:t>
            </a:r>
            <a:r>
              <a:rPr lang="ja-JP" altLang="en-US" dirty="0"/>
              <a:t>渡まかな</a:t>
            </a:r>
            <a:r>
              <a:rPr lang="en-US" altLang="ja-JP" dirty="0"/>
              <a:t>(</a:t>
            </a:r>
            <a:r>
              <a:rPr lang="ja-JP" altLang="en-US" dirty="0"/>
              <a:t>作画</a:t>
            </a:r>
            <a:r>
              <a:rPr lang="en-US" altLang="ja-JP" dirty="0"/>
              <a:t>), </a:t>
            </a:r>
            <a:r>
              <a:rPr lang="ja-JP" altLang="en-US" dirty="0"/>
              <a:t>ウェルテ</a:t>
            </a:r>
            <a:r>
              <a:rPr lang="en-US" altLang="ja-JP" dirty="0"/>
              <a:t>(</a:t>
            </a:r>
            <a:r>
              <a:rPr lang="ja-JP" altLang="en-US" dirty="0"/>
              <a:t>制作</a:t>
            </a:r>
            <a:r>
              <a:rPr lang="en-US" altLang="ja-JP" dirty="0"/>
              <a:t>) :</a:t>
            </a:r>
          </a:p>
          <a:p>
            <a:pPr>
              <a:spcBef>
                <a:spcPts val="600"/>
              </a:spcBef>
            </a:pPr>
            <a:r>
              <a:rPr lang="en-US" altLang="ja-JP" dirty="0"/>
              <a:t> </a:t>
            </a:r>
            <a:r>
              <a:rPr lang="ja-JP" altLang="en-US" dirty="0"/>
              <a:t>　</a:t>
            </a:r>
            <a:r>
              <a:rPr lang="en-US" altLang="ja-JP" dirty="0"/>
              <a:t>『</a:t>
            </a:r>
            <a:r>
              <a:rPr lang="ja-JP" altLang="en-US" dirty="0">
                <a:hlinkClick r:id="rId3"/>
              </a:rPr>
              <a:t>マンガでわかる機械学習</a:t>
            </a:r>
            <a:r>
              <a:rPr lang="en-US" altLang="ja-JP" dirty="0"/>
              <a:t>』</a:t>
            </a:r>
          </a:p>
          <a:p>
            <a:pPr>
              <a:spcBef>
                <a:spcPts val="600"/>
              </a:spcBef>
            </a:pPr>
            <a:r>
              <a:rPr lang="ja-JP" altLang="en-US" dirty="0"/>
              <a:t>　（オーム社</a:t>
            </a:r>
            <a:r>
              <a:rPr lang="en-US" altLang="ja-JP" dirty="0"/>
              <a:t>,</a:t>
            </a:r>
            <a:r>
              <a:rPr lang="ja-JP" altLang="en-US" dirty="0"/>
              <a:t> </a:t>
            </a:r>
            <a:r>
              <a:rPr lang="en-US" altLang="ja-JP" dirty="0"/>
              <a:t>2018</a:t>
            </a:r>
            <a:r>
              <a:rPr lang="ja-JP" altLang="en-US" dirty="0"/>
              <a:t>年）</a:t>
            </a:r>
            <a:endParaRPr lang="en-US" altLang="ja-JP" dirty="0"/>
          </a:p>
          <a:p>
            <a:pPr marL="285750" indent="-285750">
              <a:spcBef>
                <a:spcPts val="600"/>
              </a:spcBef>
              <a:buFont typeface="Arial" panose="020B0604020202020204" pitchFamily="34" charset="0"/>
              <a:buChar char="•"/>
            </a:pPr>
            <a:r>
              <a:rPr lang="ja-JP" altLang="en-US" dirty="0">
                <a:hlinkClick r:id="rId4"/>
              </a:rPr>
              <a:t>サポートページ</a:t>
            </a:r>
            <a:endParaRPr lang="en-US" dirty="0"/>
          </a:p>
        </p:txBody>
      </p:sp>
      <p:pic>
        <p:nvPicPr>
          <p:cNvPr id="8" name="図 7">
            <a:extLst>
              <a:ext uri="{FF2B5EF4-FFF2-40B4-BE49-F238E27FC236}">
                <a16:creationId xmlns:a16="http://schemas.microsoft.com/office/drawing/2014/main" id="{FEBD5BC8-3DAB-1C45-BDA0-0C5860B68EE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5220" y="1176287"/>
            <a:ext cx="7901025" cy="3582838"/>
          </a:xfrm>
          <a:prstGeom prst="rect">
            <a:avLst/>
          </a:prstGeom>
        </p:spPr>
      </p:pic>
      <p:sp>
        <p:nvSpPr>
          <p:cNvPr id="9" name="テキスト ボックス 8">
            <a:extLst>
              <a:ext uri="{FF2B5EF4-FFF2-40B4-BE49-F238E27FC236}">
                <a16:creationId xmlns:a16="http://schemas.microsoft.com/office/drawing/2014/main" id="{F76E4515-BCF7-888E-7059-652D9E22519D}"/>
              </a:ext>
            </a:extLst>
          </p:cNvPr>
          <p:cNvSpPr txBox="1"/>
          <p:nvPr/>
        </p:nvSpPr>
        <p:spPr>
          <a:xfrm>
            <a:off x="656775" y="4925774"/>
            <a:ext cx="1781257" cy="369332"/>
          </a:xfrm>
          <a:prstGeom prst="rect">
            <a:avLst/>
          </a:prstGeom>
          <a:noFill/>
        </p:spPr>
        <p:txBody>
          <a:bodyPr wrap="none" rtlCol="0">
            <a:spAutoFit/>
          </a:bodyPr>
          <a:lstStyle/>
          <a:p>
            <a:r>
              <a:rPr lang="en-US" altLang="ja-JP" dirty="0"/>
              <a:t>p.146   2</a:t>
            </a:r>
            <a:r>
              <a:rPr lang="ja-JP" altLang="en-US" dirty="0"/>
              <a:t>コマ目</a:t>
            </a:r>
          </a:p>
        </p:txBody>
      </p:sp>
    </p:spTree>
    <p:extLst>
      <p:ext uri="{BB962C8B-B14F-4D97-AF65-F5344CB8AC3E}">
        <p14:creationId xmlns:p14="http://schemas.microsoft.com/office/powerpoint/2010/main" val="283607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493456" y="365127"/>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勾配ブースティング</a:t>
            </a:r>
          </a:p>
        </p:txBody>
      </p:sp>
      <p:sp>
        <p:nvSpPr>
          <p:cNvPr id="4" name="コンテンツ プレースホルダー 2">
            <a:extLst>
              <a:ext uri="{FF2B5EF4-FFF2-40B4-BE49-F238E27FC236}">
                <a16:creationId xmlns:a16="http://schemas.microsoft.com/office/drawing/2014/main" id="{8E354344-E142-4D56-AEA6-95DBB00C8369}"/>
              </a:ext>
            </a:extLst>
          </p:cNvPr>
          <p:cNvSpPr>
            <a:spLocks noGrp="1"/>
          </p:cNvSpPr>
          <p:nvPr>
            <p:ph idx="1"/>
          </p:nvPr>
        </p:nvSpPr>
        <p:spPr>
          <a:xfrm>
            <a:off x="753192" y="955069"/>
            <a:ext cx="8089900" cy="5375564"/>
          </a:xfrm>
        </p:spPr>
        <p:txBody>
          <a:bodyPr>
            <a:normAutofit/>
          </a:bodyPr>
          <a:lstStyle/>
          <a:p>
            <a:pPr>
              <a:lnSpc>
                <a:spcPts val="4000"/>
              </a:lnSpc>
            </a:pPr>
            <a:r>
              <a:rPr lang="ja-JP" altLang="en-US" sz="2400" dirty="0">
                <a:latin typeface="メイリオ" panose="020B0604030504040204" pitchFamily="50" charset="-128"/>
                <a:ea typeface="メイリオ" panose="020B0604030504040204" pitchFamily="50" charset="-128"/>
              </a:rPr>
              <a:t>損失が最小となるような識別器を逐次加える</a:t>
            </a:r>
            <a:endParaRPr lang="en-US" altLang="ja-JP" sz="24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BFF6B612-7CBF-4A3D-85E5-824E53E17820}"/>
              </a:ext>
            </a:extLst>
          </p:cNvPr>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74138" y="1553210"/>
            <a:ext cx="7271645" cy="5145463"/>
          </a:xfrm>
          <a:prstGeom prst="rect">
            <a:avLst/>
          </a:prstGeom>
          <a:noFill/>
          <a:ln>
            <a:noFill/>
          </a:ln>
        </p:spPr>
      </p:pic>
    </p:spTree>
    <p:extLst>
      <p:ext uri="{BB962C8B-B14F-4D97-AF65-F5344CB8AC3E}">
        <p14:creationId xmlns:p14="http://schemas.microsoft.com/office/powerpoint/2010/main" val="154979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16974" y="365125"/>
            <a:ext cx="10515600" cy="971986"/>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5</a:t>
            </a:r>
            <a:r>
              <a:rPr lang="ja-JP" altLang="en-US" sz="4000">
                <a:solidFill>
                  <a:schemeClr val="accent1"/>
                </a:solidFill>
                <a:latin typeface="メイリオ" panose="020B0604030504040204" pitchFamily="50" charset="-128"/>
                <a:ea typeface="メイリオ" panose="020B0604030504040204" pitchFamily="50" charset="-128"/>
              </a:rPr>
              <a:t>章</a:t>
            </a:r>
            <a:r>
              <a:rPr lang="ja-JP" altLang="en-US" sz="4000" dirty="0">
                <a:solidFill>
                  <a:schemeClr val="accent1"/>
                </a:solidFill>
                <a:latin typeface="メイリオ" panose="020B0604030504040204" pitchFamily="50" charset="-128"/>
                <a:ea typeface="メイリオ" panose="020B0604030504040204" pitchFamily="50" charset="-128"/>
              </a:rPr>
              <a:t>のストーリー</a:t>
            </a:r>
          </a:p>
        </p:txBody>
      </p:sp>
      <p:sp>
        <p:nvSpPr>
          <p:cNvPr id="3" name="コンテンツ プレースホルダー 2">
            <a:extLst>
              <a:ext uri="{FF2B5EF4-FFF2-40B4-BE49-F238E27FC236}">
                <a16:creationId xmlns:a16="http://schemas.microsoft.com/office/drawing/2014/main" id="{AFC8D293-DF29-A312-26F6-2A60FBD81E83}"/>
              </a:ext>
            </a:extLst>
          </p:cNvPr>
          <p:cNvSpPr>
            <a:spLocks noGrp="1"/>
          </p:cNvSpPr>
          <p:nvPr>
            <p:ph idx="1"/>
          </p:nvPr>
        </p:nvSpPr>
        <p:spPr>
          <a:xfrm>
            <a:off x="815770" y="1287874"/>
            <a:ext cx="10316803" cy="4627563"/>
          </a:xfrm>
        </p:spPr>
        <p:txBody>
          <a:bodyPr>
            <a:normAutofit/>
          </a:bodyPr>
          <a:lstStyle/>
          <a:p>
            <a:pPr>
              <a:lnSpc>
                <a:spcPct val="150000"/>
              </a:lnSpc>
            </a:pPr>
            <a:r>
              <a:rPr lang="ja-JP" altLang="en-US" sz="2800" dirty="0">
                <a:latin typeface="メイリオ" panose="020B0604030504040204" pitchFamily="50" charset="-128"/>
                <a:ea typeface="メイリオ" panose="020B0604030504040204" pitchFamily="50" charset="-128"/>
              </a:rPr>
              <a:t>清原はディープラーニングを使って糖尿病診断システムに再チャレンジしようとする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さやかは識別精度を向上させる別の方法としてアンサンブル学習を教える</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9084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50A5741-187F-4D83-AE90-6721C90921F4}"/>
              </a:ext>
            </a:extLst>
          </p:cNvPr>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36437" y="3078539"/>
            <a:ext cx="4560108" cy="3523153"/>
          </a:xfrm>
          <a:prstGeom prst="rect">
            <a:avLst/>
          </a:prstGeom>
          <a:noFill/>
          <a:ln>
            <a:noFill/>
          </a:ln>
        </p:spPr>
      </p:pic>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397592" y="384345"/>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93174" y="1073728"/>
            <a:ext cx="9447776"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アンサンブル学習とは</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識別器を複数組み合わせ、それらの結果を統合することで、個々の識別器よりも性能を向上させる方法</a:t>
            </a: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なぜ複数の識別器で性能が向上するのか</a:t>
            </a:r>
          </a:p>
        </p:txBody>
      </p:sp>
      <p:sp>
        <p:nvSpPr>
          <p:cNvPr id="5" name="コンテンツ プレースホルダー 2">
            <a:extLst>
              <a:ext uri="{FF2B5EF4-FFF2-40B4-BE49-F238E27FC236}">
                <a16:creationId xmlns:a16="http://schemas.microsoft.com/office/drawing/2014/main" id="{DB2E7092-7BC6-47C4-A3F4-83E401C4064E}"/>
              </a:ext>
            </a:extLst>
          </p:cNvPr>
          <p:cNvSpPr txBox="1">
            <a:spLocks/>
          </p:cNvSpPr>
          <p:nvPr/>
        </p:nvSpPr>
        <p:spPr>
          <a:xfrm>
            <a:off x="6797386" y="3622965"/>
            <a:ext cx="3777208" cy="236912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lnSpc>
                <a:spcPts val="2800"/>
              </a:lnSpc>
            </a:pPr>
            <a:r>
              <a:rPr lang="ja-JP" altLang="en-US" sz="1800" dirty="0">
                <a:latin typeface="メイリオ" panose="020B0604030504040204" pitchFamily="50" charset="-128"/>
                <a:ea typeface="メイリオ" panose="020B0604030504040204" pitchFamily="50" charset="-128"/>
              </a:rPr>
              <a:t>誤り率</a:t>
            </a:r>
            <a:r>
              <a:rPr lang="en-US" altLang="ja-JP" sz="1800" dirty="0">
                <a:latin typeface="メイリオ" panose="020B0604030504040204" pitchFamily="50" charset="-128"/>
                <a:ea typeface="メイリオ" panose="020B0604030504040204" pitchFamily="50" charset="-128"/>
              </a:rPr>
              <a:t>20%</a:t>
            </a:r>
            <a:r>
              <a:rPr lang="ja-JP" altLang="en-US" sz="1800" dirty="0" err="1">
                <a:latin typeface="メイリオ" panose="020B0604030504040204" pitchFamily="50" charset="-128"/>
                <a:ea typeface="メイリオ" panose="020B0604030504040204" pitchFamily="50" charset="-128"/>
              </a:rPr>
              <a:t>の識</a:t>
            </a:r>
            <a:r>
              <a:rPr lang="ja-JP" altLang="en-US" sz="1800" dirty="0">
                <a:latin typeface="メイリオ" panose="020B0604030504040204" pitchFamily="50" charset="-128"/>
                <a:ea typeface="メイリオ" panose="020B0604030504040204" pitchFamily="50" charset="-128"/>
              </a:rPr>
              <a:t>別器を</a:t>
            </a:r>
            <a:r>
              <a:rPr lang="en-US" altLang="ja-JP" sz="1800" dirty="0">
                <a:latin typeface="メイリオ" panose="020B0604030504040204" pitchFamily="50" charset="-128"/>
                <a:ea typeface="メイリオ" panose="020B0604030504040204" pitchFamily="50" charset="-128"/>
              </a:rPr>
              <a:t>11</a:t>
            </a:r>
            <a:r>
              <a:rPr lang="ja-JP" altLang="en-US" sz="1800" dirty="0">
                <a:latin typeface="メイリオ" panose="020B0604030504040204" pitchFamily="50" charset="-128"/>
                <a:ea typeface="メイリオ" panose="020B0604030504040204" pitchFamily="50" charset="-128"/>
              </a:rPr>
              <a:t>個作成</a:t>
            </a:r>
            <a:endParaRPr lang="en-US" altLang="ja-JP" sz="1800" dirty="0">
              <a:latin typeface="メイリオ" panose="020B0604030504040204" pitchFamily="50" charset="-128"/>
              <a:ea typeface="メイリオ" panose="020B0604030504040204" pitchFamily="50" charset="-128"/>
            </a:endParaRPr>
          </a:p>
          <a:p>
            <a:pPr>
              <a:lnSpc>
                <a:spcPts val="2800"/>
              </a:lnSpc>
            </a:pPr>
            <a:r>
              <a:rPr lang="ja-JP" altLang="en-US" sz="1800" dirty="0">
                <a:latin typeface="メイリオ" panose="020B0604030504040204" pitchFamily="50" charset="-128"/>
                <a:ea typeface="メイリオ" panose="020B0604030504040204" pitchFamily="50" charset="-128"/>
              </a:rPr>
              <a:t>それぞれが誤るのは独立</a:t>
            </a:r>
            <a:endParaRPr lang="en-US" altLang="ja-JP" sz="1800" dirty="0">
              <a:latin typeface="メイリオ" panose="020B0604030504040204" pitchFamily="50" charset="-128"/>
              <a:ea typeface="メイリオ" panose="020B0604030504040204" pitchFamily="50" charset="-128"/>
            </a:endParaRPr>
          </a:p>
          <a:p>
            <a:pPr marL="0" indent="0">
              <a:lnSpc>
                <a:spcPts val="2800"/>
              </a:lnSpc>
              <a:buNone/>
            </a:pPr>
            <a:r>
              <a:rPr lang="ja-JP" altLang="en-US" sz="1800" dirty="0">
                <a:latin typeface="メイリオ" panose="020B0604030504040204" pitchFamily="50" charset="-128"/>
                <a:ea typeface="メイリオ" panose="020B0604030504040204" pitchFamily="50" charset="-128"/>
              </a:rPr>
              <a:t>多数決を取った場合</a:t>
            </a:r>
            <a:endParaRPr lang="en-US" altLang="ja-JP" sz="1800" dirty="0">
              <a:latin typeface="メイリオ" panose="020B0604030504040204" pitchFamily="50" charset="-128"/>
              <a:ea typeface="メイリオ" panose="020B0604030504040204" pitchFamily="50" charset="-128"/>
            </a:endParaRPr>
          </a:p>
          <a:p>
            <a:pPr marL="0" indent="0">
              <a:lnSpc>
                <a:spcPts val="2800"/>
              </a:lnSpc>
              <a:buNone/>
            </a:pPr>
            <a:r>
              <a:rPr lang="ja-JP" altLang="en-US" sz="1800" dirty="0">
                <a:latin typeface="メイリオ" panose="020B0604030504040204" pitchFamily="50" charset="-128"/>
                <a:ea typeface="メイリオ" panose="020B0604030504040204" pitchFamily="50" charset="-128"/>
              </a:rPr>
              <a:t>⇒ 半数以上が誤るのは</a:t>
            </a:r>
            <a:r>
              <a:rPr lang="en-US" altLang="ja-JP" sz="1800" dirty="0">
                <a:latin typeface="メイリオ" panose="020B0604030504040204" pitchFamily="50" charset="-128"/>
                <a:ea typeface="メイリオ" panose="020B0604030504040204" pitchFamily="50" charset="-128"/>
              </a:rPr>
              <a:t>1.2%</a:t>
            </a:r>
            <a:endParaRPr lang="ja-JP" altLang="en-US" sz="18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00F658F5-2FCB-4775-B999-6CD9C9427BE8}"/>
              </a:ext>
            </a:extLst>
          </p:cNvPr>
          <p:cNvSpPr txBox="1"/>
          <p:nvPr/>
        </p:nvSpPr>
        <p:spPr>
          <a:xfrm>
            <a:off x="6463146" y="6158392"/>
            <a:ext cx="1261884" cy="276999"/>
          </a:xfrm>
          <a:prstGeom prst="rect">
            <a:avLst/>
          </a:prstGeom>
          <a:noFill/>
        </p:spPr>
        <p:txBody>
          <a:bodyPr wrap="none" rtlCol="0">
            <a:spAutoFit/>
          </a:bodyPr>
          <a:lstStyle/>
          <a:p>
            <a:r>
              <a:rPr lang="ja-JP" altLang="en-US" sz="1200" dirty="0"/>
              <a:t>誤る識別器の数</a:t>
            </a:r>
          </a:p>
        </p:txBody>
      </p:sp>
      <p:sp>
        <p:nvSpPr>
          <p:cNvPr id="7" name="テキスト ボックス 6">
            <a:extLst>
              <a:ext uri="{FF2B5EF4-FFF2-40B4-BE49-F238E27FC236}">
                <a16:creationId xmlns:a16="http://schemas.microsoft.com/office/drawing/2014/main" id="{438EE59F-3CB4-4E13-A946-49E8A79F0F97}"/>
              </a:ext>
            </a:extLst>
          </p:cNvPr>
          <p:cNvSpPr txBox="1"/>
          <p:nvPr/>
        </p:nvSpPr>
        <p:spPr>
          <a:xfrm>
            <a:off x="2334492" y="3345967"/>
            <a:ext cx="492443" cy="276999"/>
          </a:xfrm>
          <a:prstGeom prst="rect">
            <a:avLst/>
          </a:prstGeom>
          <a:noFill/>
        </p:spPr>
        <p:txBody>
          <a:bodyPr wrap="none" rtlCol="0">
            <a:spAutoFit/>
          </a:bodyPr>
          <a:lstStyle/>
          <a:p>
            <a:r>
              <a:rPr lang="ja-JP" altLang="en-US" sz="1200" dirty="0"/>
              <a:t>確率</a:t>
            </a:r>
          </a:p>
        </p:txBody>
      </p:sp>
    </p:spTree>
    <p:extLst>
      <p:ext uri="{BB962C8B-B14F-4D97-AF65-F5344CB8AC3E}">
        <p14:creationId xmlns:p14="http://schemas.microsoft.com/office/powerpoint/2010/main" val="48193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74572" y="309708"/>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74290" y="1018309"/>
            <a:ext cx="9366660" cy="5375564"/>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ここまでの議論の非現実的なところ</a:t>
            </a:r>
          </a:p>
          <a:p>
            <a:pPr marL="0" indent="0">
              <a:lnSpc>
                <a:spcPts val="4000"/>
              </a:lnSpc>
              <a:buNone/>
            </a:pPr>
            <a:r>
              <a:rPr lang="ja-JP" altLang="en-US" sz="2800" dirty="0">
                <a:latin typeface="メイリオ" panose="020B0604030504040204" pitchFamily="50" charset="-128"/>
                <a:ea typeface="メイリオ" panose="020B0604030504040204" pitchFamily="50" charset="-128"/>
              </a:rPr>
              <a:t>　「それぞれの識別器の誤りが独立」</a:t>
            </a:r>
          </a:p>
          <a:p>
            <a:pPr marL="0" indent="0">
              <a:lnSpc>
                <a:spcPts val="4000"/>
              </a:lnSpc>
              <a:buNone/>
            </a:pPr>
            <a:r>
              <a:rPr lang="ja-JP" altLang="en-US" sz="2800" dirty="0">
                <a:latin typeface="メイリオ" panose="020B0604030504040204" pitchFamily="50" charset="-128"/>
                <a:ea typeface="メイリオ" panose="020B0604030504040204" pitchFamily="50" charset="-128"/>
              </a:rPr>
              <a:t>　　⇒　データの誤りやすさに差はない </a:t>
            </a:r>
            <a:r>
              <a:rPr lang="en-US" altLang="ja-JP" sz="2800" dirty="0">
                <a:latin typeface="メイリオ" panose="020B0604030504040204" pitchFamily="50" charset="-128"/>
                <a:ea typeface="メイリオ" panose="020B0604030504040204" pitchFamily="50" charset="-128"/>
              </a:rPr>
              <a:t>×</a:t>
            </a: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アンサンブル学習の目標</a:t>
            </a:r>
          </a:p>
          <a:p>
            <a:pPr lvl="1">
              <a:lnSpc>
                <a:spcPts val="4000"/>
              </a:lnSpc>
            </a:pPr>
            <a:r>
              <a:rPr lang="ja-JP" altLang="en-US" sz="2400" dirty="0">
                <a:latin typeface="メイリオ" panose="020B0604030504040204" pitchFamily="50" charset="-128"/>
                <a:ea typeface="メイリオ" panose="020B0604030504040204" pitchFamily="50" charset="-128"/>
              </a:rPr>
              <a:t>なるべく異なる振る舞いをする識別器を作成する</a:t>
            </a:r>
          </a:p>
        </p:txBody>
      </p:sp>
      <p:pic>
        <p:nvPicPr>
          <p:cNvPr id="8" name="図 7">
            <a:extLst>
              <a:ext uri="{FF2B5EF4-FFF2-40B4-BE49-F238E27FC236}">
                <a16:creationId xmlns:a16="http://schemas.microsoft.com/office/drawing/2014/main" id="{12499AE5-6D64-4E85-A273-459E31EF5EF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744124" y="2916911"/>
            <a:ext cx="2932550" cy="772436"/>
          </a:xfrm>
          <a:prstGeom prst="rect">
            <a:avLst/>
          </a:prstGeom>
        </p:spPr>
      </p:pic>
      <p:pic>
        <p:nvPicPr>
          <p:cNvPr id="9" name="図 8">
            <a:extLst>
              <a:ext uri="{FF2B5EF4-FFF2-40B4-BE49-F238E27FC236}">
                <a16:creationId xmlns:a16="http://schemas.microsoft.com/office/drawing/2014/main" id="{5EE566EF-A29A-4DAA-9AA7-0018FAFCF387}"/>
              </a:ext>
            </a:extLst>
          </p:cNvPr>
          <p:cNvPicPr>
            <a:picLocks noChangeAspect="1"/>
          </p:cNvPicPr>
          <p:nvPr/>
        </p:nvPicPr>
        <p:blipFill>
          <a:blip r:embed="rId3"/>
          <a:stretch>
            <a:fillRect/>
          </a:stretch>
        </p:blipFill>
        <p:spPr>
          <a:xfrm>
            <a:off x="6807197" y="3255660"/>
            <a:ext cx="2870029" cy="1857678"/>
          </a:xfrm>
          <a:prstGeom prst="rect">
            <a:avLst/>
          </a:prstGeom>
        </p:spPr>
      </p:pic>
      <p:sp>
        <p:nvSpPr>
          <p:cNvPr id="11" name="テキスト ボックス 10">
            <a:extLst>
              <a:ext uri="{FF2B5EF4-FFF2-40B4-BE49-F238E27FC236}">
                <a16:creationId xmlns:a16="http://schemas.microsoft.com/office/drawing/2014/main" id="{ABCF6875-4C17-4CDC-939C-CE6B9C3E5813}"/>
              </a:ext>
            </a:extLst>
          </p:cNvPr>
          <p:cNvSpPr txBox="1"/>
          <p:nvPr/>
        </p:nvSpPr>
        <p:spPr>
          <a:xfrm>
            <a:off x="8091055" y="2732245"/>
            <a:ext cx="2262158" cy="369332"/>
          </a:xfrm>
          <a:prstGeom prst="rect">
            <a:avLst/>
          </a:prstGeom>
          <a:noFill/>
        </p:spPr>
        <p:txBody>
          <a:bodyPr wrap="none" rtlCol="0">
            <a:spAutoFit/>
          </a:bodyPr>
          <a:lstStyle/>
          <a:p>
            <a:r>
              <a:rPr lang="ja-JP" altLang="en-US" dirty="0"/>
              <a:t>多くの識別器が誤る</a:t>
            </a:r>
          </a:p>
        </p:txBody>
      </p:sp>
      <p:sp>
        <p:nvSpPr>
          <p:cNvPr id="12" name="楕円 11">
            <a:extLst>
              <a:ext uri="{FF2B5EF4-FFF2-40B4-BE49-F238E27FC236}">
                <a16:creationId xmlns:a16="http://schemas.microsoft.com/office/drawing/2014/main" id="{BC5D3E5C-2001-4079-8C0E-7E03753CD197}"/>
              </a:ext>
            </a:extLst>
          </p:cNvPr>
          <p:cNvSpPr/>
          <p:nvPr/>
        </p:nvSpPr>
        <p:spPr>
          <a:xfrm rot="1288894">
            <a:off x="8491700" y="3828439"/>
            <a:ext cx="279284" cy="8229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4" name="直線コネクタ 13">
            <a:extLst>
              <a:ext uri="{FF2B5EF4-FFF2-40B4-BE49-F238E27FC236}">
                <a16:creationId xmlns:a16="http://schemas.microsoft.com/office/drawing/2014/main" id="{93BC5346-2F38-4F84-8C74-7E324B4901C6}"/>
              </a:ext>
            </a:extLst>
          </p:cNvPr>
          <p:cNvCxnSpPr>
            <a:cxnSpLocks/>
            <a:endCxn id="12" idx="0"/>
          </p:cNvCxnSpPr>
          <p:nvPr/>
        </p:nvCxnSpPr>
        <p:spPr>
          <a:xfrm flipH="1">
            <a:off x="8782026" y="3052116"/>
            <a:ext cx="129942" cy="804906"/>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0552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40941" y="309708"/>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66916" y="1018309"/>
            <a:ext cx="9374034" cy="5375564"/>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アンサンブル学習の手法</a:t>
            </a:r>
          </a:p>
          <a:p>
            <a:pPr lvl="1">
              <a:lnSpc>
                <a:spcPts val="4000"/>
              </a:lnSpc>
            </a:pPr>
            <a:r>
              <a:rPr lang="ja-JP" altLang="en-US" sz="2400" dirty="0">
                <a:latin typeface="メイリオ" panose="020B0604030504040204" pitchFamily="50" charset="-128"/>
                <a:ea typeface="メイリオ" panose="020B0604030504040204" pitchFamily="50" charset="-128"/>
              </a:rPr>
              <a:t>バギング</a:t>
            </a:r>
            <a:endParaRPr lang="en-US" altLang="ja-JP" sz="24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ランダムフォレスト</a:t>
            </a:r>
            <a:endParaRPr lang="en-US" altLang="ja-JP" sz="24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ブースティング</a:t>
            </a:r>
          </a:p>
        </p:txBody>
      </p:sp>
    </p:spTree>
    <p:extLst>
      <p:ext uri="{BB962C8B-B14F-4D97-AF65-F5344CB8AC3E}">
        <p14:creationId xmlns:p14="http://schemas.microsoft.com/office/powerpoint/2010/main" val="233596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22953" y="309708"/>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バギング</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96413" y="1018309"/>
            <a:ext cx="9344537" cy="5375564"/>
          </a:xfrm>
        </p:spPr>
        <p:txBody>
          <a:bodyPr>
            <a:normAutofit/>
          </a:bodyPr>
          <a:lstStyle/>
          <a:p>
            <a:pPr>
              <a:lnSpc>
                <a:spcPts val="4000"/>
              </a:lnSpc>
            </a:pPr>
            <a:r>
              <a:rPr lang="ja-JP" altLang="en-US" sz="2700" dirty="0">
                <a:latin typeface="メイリオ" panose="020B0604030504040204" pitchFamily="50" charset="-128"/>
                <a:ea typeface="メイリオ" panose="020B0604030504040204" pitchFamily="50" charset="-128"/>
              </a:rPr>
              <a:t>バギングのアイディア</a:t>
            </a:r>
            <a:endParaRPr lang="en-US" altLang="ja-JP" sz="27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異なる学習データから作成された識別器は異なる</a:t>
            </a:r>
            <a:endParaRPr lang="en-US" altLang="ja-JP" sz="2400" dirty="0">
              <a:latin typeface="メイリオ" panose="020B0604030504040204" pitchFamily="50" charset="-128"/>
              <a:ea typeface="メイリオ" panose="020B0604030504040204" pitchFamily="50" charset="-128"/>
            </a:endParaRPr>
          </a:p>
          <a:p>
            <a:pPr>
              <a:lnSpc>
                <a:spcPts val="4000"/>
              </a:lnSpc>
            </a:pPr>
            <a:r>
              <a:rPr lang="ja-JP" altLang="en-US" sz="2700" dirty="0">
                <a:latin typeface="メイリオ" panose="020B0604030504040204" pitchFamily="50" charset="-128"/>
                <a:ea typeface="メイリオ" panose="020B0604030504040204" pitchFamily="50" charset="-128"/>
              </a:rPr>
              <a:t>手順</a:t>
            </a:r>
          </a:p>
        </p:txBody>
      </p:sp>
      <p:pic>
        <p:nvPicPr>
          <p:cNvPr id="4" name="図 3">
            <a:extLst>
              <a:ext uri="{FF2B5EF4-FFF2-40B4-BE49-F238E27FC236}">
                <a16:creationId xmlns:a16="http://schemas.microsoft.com/office/drawing/2014/main" id="{FB362069-8FC7-44E0-8BD2-A5382D9654BF}"/>
              </a:ext>
            </a:extLst>
          </p:cNvPr>
          <p:cNvPicPr/>
          <p:nvPr/>
        </p:nvPicPr>
        <p:blipFill>
          <a:blip r:embed="rId2" cstate="screen">
            <a:extLst>
              <a:ext uri="{28A0092B-C50C-407E-A947-70E740481C1C}">
                <a14:useLocalDpi xmlns:a14="http://schemas.microsoft.com/office/drawing/2010/main"/>
              </a:ext>
            </a:extLst>
          </a:blip>
          <a:srcRect/>
          <a:stretch>
            <a:fillRect/>
          </a:stretch>
        </p:blipFill>
        <p:spPr bwMode="auto">
          <a:xfrm>
            <a:off x="1819030" y="2411585"/>
            <a:ext cx="6255789" cy="4232247"/>
          </a:xfrm>
          <a:prstGeom prst="rect">
            <a:avLst/>
          </a:prstGeom>
          <a:noFill/>
          <a:ln>
            <a:noFill/>
          </a:ln>
        </p:spPr>
      </p:pic>
      <p:sp>
        <p:nvSpPr>
          <p:cNvPr id="5" name="テキスト ボックス 4">
            <a:extLst>
              <a:ext uri="{FF2B5EF4-FFF2-40B4-BE49-F238E27FC236}">
                <a16:creationId xmlns:a16="http://schemas.microsoft.com/office/drawing/2014/main" id="{9D273980-F916-4036-9051-4BD74C7486CD}"/>
              </a:ext>
            </a:extLst>
          </p:cNvPr>
          <p:cNvSpPr txBox="1"/>
          <p:nvPr/>
        </p:nvSpPr>
        <p:spPr>
          <a:xfrm>
            <a:off x="6199861" y="2567940"/>
            <a:ext cx="3262432" cy="584775"/>
          </a:xfrm>
          <a:prstGeom prst="rect">
            <a:avLst/>
          </a:prstGeom>
          <a:noFill/>
        </p:spPr>
        <p:txBody>
          <a:bodyPr wrap="none" rtlCol="0">
            <a:spAutoFit/>
          </a:bodyPr>
          <a:lstStyle/>
          <a:p>
            <a:r>
              <a:rPr lang="ja-JP" altLang="en-US" sz="1600" dirty="0"/>
              <a:t>元データと同じサイズの復元抽出</a:t>
            </a:r>
            <a:endParaRPr lang="en-US" altLang="ja-JP" sz="1600" dirty="0"/>
          </a:p>
          <a:p>
            <a:r>
              <a:rPr lang="ja-JP" altLang="en-US" sz="1600" dirty="0"/>
              <a:t>⇒ 約</a:t>
            </a:r>
            <a:r>
              <a:rPr lang="en-US" altLang="ja-JP" sz="1600" dirty="0"/>
              <a:t>1/3</a:t>
            </a:r>
            <a:r>
              <a:rPr lang="ja-JP" altLang="en-US" sz="1600" dirty="0"/>
              <a:t>が含まれない</a:t>
            </a:r>
          </a:p>
        </p:txBody>
      </p:sp>
      <p:sp>
        <p:nvSpPr>
          <p:cNvPr id="6" name="テキスト ボックス 5">
            <a:extLst>
              <a:ext uri="{FF2B5EF4-FFF2-40B4-BE49-F238E27FC236}">
                <a16:creationId xmlns:a16="http://schemas.microsoft.com/office/drawing/2014/main" id="{FF050BAE-7EDB-47EE-BE3B-5F962232AF3B}"/>
              </a:ext>
            </a:extLst>
          </p:cNvPr>
          <p:cNvSpPr txBox="1"/>
          <p:nvPr/>
        </p:nvSpPr>
        <p:spPr>
          <a:xfrm>
            <a:off x="8306839" y="4912493"/>
            <a:ext cx="1925392" cy="1323439"/>
          </a:xfrm>
          <a:prstGeom prst="rect">
            <a:avLst/>
          </a:prstGeom>
          <a:noFill/>
        </p:spPr>
        <p:txBody>
          <a:bodyPr wrap="square" rtlCol="0">
            <a:spAutoFit/>
          </a:bodyPr>
          <a:lstStyle/>
          <a:p>
            <a:r>
              <a:rPr lang="ja-JP" altLang="en-US" sz="1600" dirty="0"/>
              <a:t>識別器には決定木</a:t>
            </a:r>
            <a:endParaRPr lang="en-US" altLang="ja-JP" sz="1600" dirty="0"/>
          </a:p>
          <a:p>
            <a:r>
              <a:rPr lang="ja-JP" altLang="en-US" sz="1600" dirty="0"/>
              <a:t>がよく用いられる</a:t>
            </a:r>
            <a:endParaRPr lang="en-US" altLang="ja-JP" sz="1600" dirty="0"/>
          </a:p>
          <a:p>
            <a:r>
              <a:rPr lang="ja-JP" altLang="en-US" sz="1600" dirty="0"/>
              <a:t>⇒ データが異なれば結果が大きく異なる</a:t>
            </a:r>
          </a:p>
        </p:txBody>
      </p:sp>
    </p:spTree>
    <p:extLst>
      <p:ext uri="{BB962C8B-B14F-4D97-AF65-F5344CB8AC3E}">
        <p14:creationId xmlns:p14="http://schemas.microsoft.com/office/powerpoint/2010/main" val="40607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750078" y="358020"/>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ランダムフォレスト</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29434" y="1125353"/>
            <a:ext cx="10390850" cy="5375564"/>
          </a:xfrm>
        </p:spPr>
        <p:txBody>
          <a:bodyPr>
            <a:normAutofit/>
          </a:bodyPr>
          <a:lstStyle/>
          <a:p>
            <a:pPr>
              <a:lnSpc>
                <a:spcPts val="4000"/>
              </a:lnSpc>
            </a:pPr>
            <a:r>
              <a:rPr lang="ja-JP" altLang="en-US" sz="2700" dirty="0">
                <a:latin typeface="メイリオ" panose="020B0604030504040204" pitchFamily="50" charset="-128"/>
                <a:ea typeface="メイリオ" panose="020B0604030504040204" pitchFamily="50" charset="-128"/>
              </a:rPr>
              <a:t>ランダムフォレストのアイディア</a:t>
            </a:r>
            <a:endParaRPr lang="en-US" altLang="ja-JP" sz="27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バギング＋識別器を作成する毎に異なる特徴を用いることで異なった識別器を複数作成する</a:t>
            </a:r>
            <a:endParaRPr lang="en-US" altLang="ja-JP" sz="2400" dirty="0">
              <a:latin typeface="メイリオ" panose="020B0604030504040204" pitchFamily="50" charset="-128"/>
              <a:ea typeface="メイリオ" panose="020B0604030504040204" pitchFamily="50" charset="-128"/>
            </a:endParaRPr>
          </a:p>
          <a:p>
            <a:pPr>
              <a:lnSpc>
                <a:spcPts val="4000"/>
              </a:lnSpc>
            </a:pPr>
            <a:r>
              <a:rPr lang="ja-JP" altLang="en-US" sz="2700" dirty="0">
                <a:latin typeface="メイリオ" panose="020B0604030504040204" pitchFamily="50" charset="-128"/>
                <a:ea typeface="メイリオ" panose="020B0604030504040204" pitchFamily="50" charset="-128"/>
              </a:rPr>
              <a:t>手順</a:t>
            </a:r>
          </a:p>
        </p:txBody>
      </p:sp>
      <p:pic>
        <p:nvPicPr>
          <p:cNvPr id="7" name="図 6" descr="リモート, 室内, 白, コントローラー が含まれている画像&#10;&#10;非常に高い精度で生成された説明">
            <a:extLst>
              <a:ext uri="{FF2B5EF4-FFF2-40B4-BE49-F238E27FC236}">
                <a16:creationId xmlns:a16="http://schemas.microsoft.com/office/drawing/2014/main" id="{66E85251-0C08-4E68-BDC9-F3736F95A04B}"/>
              </a:ext>
            </a:extLst>
          </p:cNvPr>
          <p:cNvPicPr>
            <a:picLocks noChangeAspect="1"/>
          </p:cNvPicPr>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tretch>
            <a:fillRect/>
          </a:stretch>
        </p:blipFill>
        <p:spPr>
          <a:xfrm>
            <a:off x="7652211" y="4112132"/>
            <a:ext cx="906569" cy="679927"/>
          </a:xfrm>
          <a:prstGeom prst="rect">
            <a:avLst/>
          </a:prstGeom>
        </p:spPr>
      </p:pic>
      <p:sp>
        <p:nvSpPr>
          <p:cNvPr id="8" name="正方形/長方形 7">
            <a:extLst>
              <a:ext uri="{FF2B5EF4-FFF2-40B4-BE49-F238E27FC236}">
                <a16:creationId xmlns:a16="http://schemas.microsoft.com/office/drawing/2014/main" id="{2A1B35C4-4051-4D4B-8945-56F8D8502766}"/>
              </a:ext>
            </a:extLst>
          </p:cNvPr>
          <p:cNvSpPr/>
          <p:nvPr/>
        </p:nvSpPr>
        <p:spPr>
          <a:xfrm>
            <a:off x="3205106" y="4012924"/>
            <a:ext cx="1302026" cy="7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正方形/長方形 8">
            <a:extLst>
              <a:ext uri="{FF2B5EF4-FFF2-40B4-BE49-F238E27FC236}">
                <a16:creationId xmlns:a16="http://schemas.microsoft.com/office/drawing/2014/main" id="{B05A1888-2773-4897-BDAC-BBFB2B833EC1}"/>
              </a:ext>
            </a:extLst>
          </p:cNvPr>
          <p:cNvSpPr/>
          <p:nvPr/>
        </p:nvSpPr>
        <p:spPr>
          <a:xfrm>
            <a:off x="2152650" y="5563818"/>
            <a:ext cx="1302026" cy="7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正方形/長方形 9">
            <a:extLst>
              <a:ext uri="{FF2B5EF4-FFF2-40B4-BE49-F238E27FC236}">
                <a16:creationId xmlns:a16="http://schemas.microsoft.com/office/drawing/2014/main" id="{0846D6EB-3516-4FCC-BEE6-F05190F3F257}"/>
              </a:ext>
            </a:extLst>
          </p:cNvPr>
          <p:cNvSpPr/>
          <p:nvPr/>
        </p:nvSpPr>
        <p:spPr>
          <a:xfrm>
            <a:off x="4218117" y="5563818"/>
            <a:ext cx="1302026" cy="7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1" name="直線矢印コネクタ 10">
            <a:extLst>
              <a:ext uri="{FF2B5EF4-FFF2-40B4-BE49-F238E27FC236}">
                <a16:creationId xmlns:a16="http://schemas.microsoft.com/office/drawing/2014/main" id="{034522A4-A25B-4A63-824F-6F6FA0243A60}"/>
              </a:ext>
            </a:extLst>
          </p:cNvPr>
          <p:cNvCxnSpPr>
            <a:stCxn id="8" idx="2"/>
            <a:endCxn id="9" idx="0"/>
          </p:cNvCxnSpPr>
          <p:nvPr/>
        </p:nvCxnSpPr>
        <p:spPr>
          <a:xfrm flipH="1">
            <a:off x="2803663" y="4728541"/>
            <a:ext cx="1052456" cy="835277"/>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40028B5-461F-4248-A4B8-961F0A831303}"/>
              </a:ext>
            </a:extLst>
          </p:cNvPr>
          <p:cNvCxnSpPr>
            <a:cxnSpLocks/>
            <a:stCxn id="8" idx="2"/>
            <a:endCxn id="10" idx="0"/>
          </p:cNvCxnSpPr>
          <p:nvPr/>
        </p:nvCxnSpPr>
        <p:spPr>
          <a:xfrm>
            <a:off x="3856120" y="4728541"/>
            <a:ext cx="1013011" cy="835277"/>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矢印: 下 12">
            <a:extLst>
              <a:ext uri="{FF2B5EF4-FFF2-40B4-BE49-F238E27FC236}">
                <a16:creationId xmlns:a16="http://schemas.microsoft.com/office/drawing/2014/main" id="{CB7DB105-24B3-41C6-908F-0B1592786AF1}"/>
              </a:ext>
            </a:extLst>
          </p:cNvPr>
          <p:cNvSpPr/>
          <p:nvPr/>
        </p:nvSpPr>
        <p:spPr>
          <a:xfrm rot="1737932">
            <a:off x="4062315" y="3478293"/>
            <a:ext cx="451821" cy="835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テキスト ボックス 13">
            <a:extLst>
              <a:ext uri="{FF2B5EF4-FFF2-40B4-BE49-F238E27FC236}">
                <a16:creationId xmlns:a16="http://schemas.microsoft.com/office/drawing/2014/main" id="{0E1591FB-5FA3-4BF2-8660-21758055280A}"/>
              </a:ext>
            </a:extLst>
          </p:cNvPr>
          <p:cNvSpPr txBox="1"/>
          <p:nvPr/>
        </p:nvSpPr>
        <p:spPr>
          <a:xfrm>
            <a:off x="4507133" y="2818825"/>
            <a:ext cx="3127779" cy="369332"/>
          </a:xfrm>
          <a:prstGeom prst="rect">
            <a:avLst/>
          </a:prstGeom>
          <a:noFill/>
        </p:spPr>
        <p:txBody>
          <a:bodyPr wrap="none" rtlCol="0">
            <a:spAutoFit/>
          </a:bodyPr>
          <a:lstStyle/>
          <a:p>
            <a:r>
              <a:rPr lang="ja-JP" altLang="en-US" dirty="0"/>
              <a:t>この分岐条件を選ぶときに</a:t>
            </a:r>
            <a:r>
              <a:rPr lang="en-US" altLang="ja-JP" dirty="0"/>
              <a:t>...</a:t>
            </a:r>
            <a:endParaRPr lang="ja-JP" altLang="en-US" dirty="0"/>
          </a:p>
        </p:txBody>
      </p:sp>
      <p:sp>
        <p:nvSpPr>
          <p:cNvPr id="15" name="四角形: 角を丸くする 14">
            <a:extLst>
              <a:ext uri="{FF2B5EF4-FFF2-40B4-BE49-F238E27FC236}">
                <a16:creationId xmlns:a16="http://schemas.microsoft.com/office/drawing/2014/main" id="{81DBC855-0043-4FF7-9B30-992BF850FBB3}"/>
              </a:ext>
            </a:extLst>
          </p:cNvPr>
          <p:cNvSpPr/>
          <p:nvPr/>
        </p:nvSpPr>
        <p:spPr>
          <a:xfrm>
            <a:off x="5780274" y="3401078"/>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年齢</a:t>
            </a:r>
          </a:p>
        </p:txBody>
      </p:sp>
      <p:sp>
        <p:nvSpPr>
          <p:cNvPr id="16" name="四角形: 角を丸くする 15">
            <a:extLst>
              <a:ext uri="{FF2B5EF4-FFF2-40B4-BE49-F238E27FC236}">
                <a16:creationId xmlns:a16="http://schemas.microsoft.com/office/drawing/2014/main" id="{3C3104EA-DFD8-49BD-9622-20EC8BD4DECB}"/>
              </a:ext>
            </a:extLst>
          </p:cNvPr>
          <p:cNvSpPr/>
          <p:nvPr/>
        </p:nvSpPr>
        <p:spPr>
          <a:xfrm>
            <a:off x="6782530" y="3381355"/>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血圧</a:t>
            </a:r>
          </a:p>
        </p:txBody>
      </p:sp>
      <p:sp>
        <p:nvSpPr>
          <p:cNvPr id="17" name="四角形: 角を丸くする 16">
            <a:extLst>
              <a:ext uri="{FF2B5EF4-FFF2-40B4-BE49-F238E27FC236}">
                <a16:creationId xmlns:a16="http://schemas.microsoft.com/office/drawing/2014/main" id="{0F76FC93-8FA9-4A05-9EC8-73BB57714BE9}"/>
              </a:ext>
            </a:extLst>
          </p:cNvPr>
          <p:cNvSpPr/>
          <p:nvPr/>
        </p:nvSpPr>
        <p:spPr>
          <a:xfrm>
            <a:off x="7845751" y="3401078"/>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BMI</a:t>
            </a:r>
            <a:endParaRPr lang="ja-JP" altLang="en-US" dirty="0">
              <a:solidFill>
                <a:schemeClr val="tx1"/>
              </a:solidFill>
            </a:endParaRPr>
          </a:p>
        </p:txBody>
      </p:sp>
      <p:sp>
        <p:nvSpPr>
          <p:cNvPr id="18" name="四角形: 角を丸くする 17">
            <a:extLst>
              <a:ext uri="{FF2B5EF4-FFF2-40B4-BE49-F238E27FC236}">
                <a16:creationId xmlns:a16="http://schemas.microsoft.com/office/drawing/2014/main" id="{D45BBC96-B4DE-41B3-858D-2048894B7508}"/>
              </a:ext>
            </a:extLst>
          </p:cNvPr>
          <p:cNvSpPr/>
          <p:nvPr/>
        </p:nvSpPr>
        <p:spPr>
          <a:xfrm>
            <a:off x="8880360" y="3381354"/>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rPr>
              <a:t>血糖値</a:t>
            </a:r>
          </a:p>
        </p:txBody>
      </p:sp>
      <p:sp>
        <p:nvSpPr>
          <p:cNvPr id="19" name="テキスト ボックス 18">
            <a:extLst>
              <a:ext uri="{FF2B5EF4-FFF2-40B4-BE49-F238E27FC236}">
                <a16:creationId xmlns:a16="http://schemas.microsoft.com/office/drawing/2014/main" id="{48645A8A-E390-433A-B9BD-831D4A0153F2}"/>
              </a:ext>
            </a:extLst>
          </p:cNvPr>
          <p:cNvSpPr txBox="1"/>
          <p:nvPr/>
        </p:nvSpPr>
        <p:spPr>
          <a:xfrm>
            <a:off x="7919088" y="5736959"/>
            <a:ext cx="1800493" cy="369332"/>
          </a:xfrm>
          <a:prstGeom prst="rect">
            <a:avLst/>
          </a:prstGeom>
          <a:noFill/>
        </p:spPr>
        <p:txBody>
          <a:bodyPr wrap="none" rtlCol="0">
            <a:spAutoFit/>
          </a:bodyPr>
          <a:lstStyle/>
          <a:p>
            <a:r>
              <a:rPr lang="ja-JP" altLang="en-US" dirty="0"/>
              <a:t>あえて使わない</a:t>
            </a:r>
          </a:p>
        </p:txBody>
      </p:sp>
      <p:sp>
        <p:nvSpPr>
          <p:cNvPr id="20" name="四角形: 角を丸くする 19">
            <a:extLst>
              <a:ext uri="{FF2B5EF4-FFF2-40B4-BE49-F238E27FC236}">
                <a16:creationId xmlns:a16="http://schemas.microsoft.com/office/drawing/2014/main" id="{2F284F57-7C6A-452F-B71B-0A8F9F7F315C}"/>
              </a:ext>
            </a:extLst>
          </p:cNvPr>
          <p:cNvSpPr/>
          <p:nvPr/>
        </p:nvSpPr>
        <p:spPr>
          <a:xfrm>
            <a:off x="5771486" y="4893477"/>
            <a:ext cx="799815" cy="61184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solidFill>
                  <a:schemeClr val="tx1"/>
                </a:solidFill>
              </a:rPr>
              <a:t>年齢</a:t>
            </a:r>
          </a:p>
        </p:txBody>
      </p:sp>
      <p:sp>
        <p:nvSpPr>
          <p:cNvPr id="21" name="四角形: 角を丸くする 20">
            <a:extLst>
              <a:ext uri="{FF2B5EF4-FFF2-40B4-BE49-F238E27FC236}">
                <a16:creationId xmlns:a16="http://schemas.microsoft.com/office/drawing/2014/main" id="{98E064D0-D819-4B93-B6BD-CF4AD56A6605}"/>
              </a:ext>
            </a:extLst>
          </p:cNvPr>
          <p:cNvSpPr/>
          <p:nvPr/>
        </p:nvSpPr>
        <p:spPr>
          <a:xfrm>
            <a:off x="6773742" y="4873754"/>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血圧</a:t>
            </a:r>
          </a:p>
        </p:txBody>
      </p:sp>
      <p:sp>
        <p:nvSpPr>
          <p:cNvPr id="22" name="四角形: 角を丸くする 21">
            <a:extLst>
              <a:ext uri="{FF2B5EF4-FFF2-40B4-BE49-F238E27FC236}">
                <a16:creationId xmlns:a16="http://schemas.microsoft.com/office/drawing/2014/main" id="{F530651E-02A1-4752-BFF0-3E17BE595A1E}"/>
              </a:ext>
            </a:extLst>
          </p:cNvPr>
          <p:cNvSpPr/>
          <p:nvPr/>
        </p:nvSpPr>
        <p:spPr>
          <a:xfrm>
            <a:off x="7836963" y="4893477"/>
            <a:ext cx="799815" cy="61184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bg1">
                    <a:lumMod val="75000"/>
                  </a:schemeClr>
                </a:solidFill>
              </a:rPr>
              <a:t>BMI</a:t>
            </a:r>
            <a:endParaRPr lang="ja-JP" altLang="en-US" dirty="0">
              <a:solidFill>
                <a:schemeClr val="bg1">
                  <a:lumMod val="75000"/>
                </a:schemeClr>
              </a:solidFill>
            </a:endParaRPr>
          </a:p>
        </p:txBody>
      </p:sp>
      <p:sp>
        <p:nvSpPr>
          <p:cNvPr id="23" name="四角形: 角を丸くする 22">
            <a:extLst>
              <a:ext uri="{FF2B5EF4-FFF2-40B4-BE49-F238E27FC236}">
                <a16:creationId xmlns:a16="http://schemas.microsoft.com/office/drawing/2014/main" id="{9F10978F-2802-45AA-AC3C-1859622229C1}"/>
              </a:ext>
            </a:extLst>
          </p:cNvPr>
          <p:cNvSpPr/>
          <p:nvPr/>
        </p:nvSpPr>
        <p:spPr>
          <a:xfrm>
            <a:off x="8871572" y="4873753"/>
            <a:ext cx="799815" cy="61184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bg1">
                    <a:lumMod val="75000"/>
                  </a:schemeClr>
                </a:solidFill>
              </a:rPr>
              <a:t>血糖値</a:t>
            </a:r>
          </a:p>
        </p:txBody>
      </p:sp>
      <p:cxnSp>
        <p:nvCxnSpPr>
          <p:cNvPr id="24" name="直線矢印コネクタ 23">
            <a:extLst>
              <a:ext uri="{FF2B5EF4-FFF2-40B4-BE49-F238E27FC236}">
                <a16:creationId xmlns:a16="http://schemas.microsoft.com/office/drawing/2014/main" id="{8516D2EC-9199-4282-94D2-4B37BB5C262E}"/>
              </a:ext>
            </a:extLst>
          </p:cNvPr>
          <p:cNvCxnSpPr>
            <a:cxnSpLocks/>
          </p:cNvCxnSpPr>
          <p:nvPr/>
        </p:nvCxnSpPr>
        <p:spPr>
          <a:xfrm flipH="1">
            <a:off x="7620018" y="4171831"/>
            <a:ext cx="8788" cy="602310"/>
          </a:xfrm>
          <a:prstGeom prst="straightConnector1">
            <a:avLst/>
          </a:prstGeom>
          <a:ln w="60325" cmpd="sng">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DC3C0E0-1B32-4BBA-858A-8B412034A69C}"/>
              </a:ext>
            </a:extLst>
          </p:cNvPr>
          <p:cNvSpPr txBox="1"/>
          <p:nvPr/>
        </p:nvSpPr>
        <p:spPr>
          <a:xfrm>
            <a:off x="8636778" y="4241617"/>
            <a:ext cx="1800493" cy="369332"/>
          </a:xfrm>
          <a:prstGeom prst="rect">
            <a:avLst/>
          </a:prstGeom>
          <a:noFill/>
        </p:spPr>
        <p:txBody>
          <a:bodyPr wrap="none" rtlCol="0">
            <a:spAutoFit/>
          </a:bodyPr>
          <a:lstStyle/>
          <a:p>
            <a:r>
              <a:rPr lang="ja-JP" altLang="en-US" dirty="0"/>
              <a:t>乱数で抽出して</a:t>
            </a:r>
          </a:p>
        </p:txBody>
      </p:sp>
      <p:cxnSp>
        <p:nvCxnSpPr>
          <p:cNvPr id="26" name="直線矢印コネクタ 25">
            <a:extLst>
              <a:ext uri="{FF2B5EF4-FFF2-40B4-BE49-F238E27FC236}">
                <a16:creationId xmlns:a16="http://schemas.microsoft.com/office/drawing/2014/main" id="{E5DB6317-6FE5-4D37-940A-966451465327}"/>
              </a:ext>
            </a:extLst>
          </p:cNvPr>
          <p:cNvCxnSpPr>
            <a:cxnSpLocks/>
          </p:cNvCxnSpPr>
          <p:nvPr/>
        </p:nvCxnSpPr>
        <p:spPr>
          <a:xfrm flipH="1" flipV="1">
            <a:off x="4561701" y="4488197"/>
            <a:ext cx="1243447" cy="3855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569AD04-3170-4F40-8656-5F1FAB33FDF7}"/>
              </a:ext>
            </a:extLst>
          </p:cNvPr>
          <p:cNvSpPr txBox="1"/>
          <p:nvPr/>
        </p:nvSpPr>
        <p:spPr>
          <a:xfrm>
            <a:off x="5882141" y="5678799"/>
            <a:ext cx="1569660" cy="646331"/>
          </a:xfrm>
          <a:prstGeom prst="rect">
            <a:avLst/>
          </a:prstGeom>
          <a:noFill/>
        </p:spPr>
        <p:txBody>
          <a:bodyPr wrap="none" rtlCol="0">
            <a:spAutoFit/>
          </a:bodyPr>
          <a:lstStyle/>
          <a:p>
            <a:r>
              <a:rPr lang="ja-JP" altLang="en-US" dirty="0"/>
              <a:t>情報獲得量の</a:t>
            </a:r>
            <a:endParaRPr lang="en-US" altLang="ja-JP" dirty="0"/>
          </a:p>
          <a:p>
            <a:r>
              <a:rPr lang="ja-JP" altLang="en-US" dirty="0"/>
              <a:t>多い方を選択</a:t>
            </a:r>
          </a:p>
        </p:txBody>
      </p:sp>
    </p:spTree>
    <p:extLst>
      <p:ext uri="{BB962C8B-B14F-4D97-AF65-F5344CB8AC3E}">
        <p14:creationId xmlns:p14="http://schemas.microsoft.com/office/powerpoint/2010/main" val="398741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48315" y="309708"/>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ブースティング</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914400" y="1018309"/>
            <a:ext cx="10235381" cy="5375564"/>
          </a:xfrm>
        </p:spPr>
        <p:txBody>
          <a:bodyPr>
            <a:normAutofit/>
          </a:bodyPr>
          <a:lstStyle/>
          <a:p>
            <a:pPr>
              <a:lnSpc>
                <a:spcPts val="4000"/>
              </a:lnSpc>
            </a:pPr>
            <a:r>
              <a:rPr lang="ja-JP" altLang="en-US" sz="2700" dirty="0">
                <a:latin typeface="メイリオ" panose="020B0604030504040204" pitchFamily="50" charset="-128"/>
                <a:ea typeface="メイリオ" panose="020B0604030504040204" pitchFamily="50" charset="-128"/>
              </a:rPr>
              <a:t>ブースティングのアイディア</a:t>
            </a:r>
            <a:endParaRPr lang="en-US" altLang="ja-JP" sz="27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現在の識別器が誤識別を起こすデータを正しく識別する識別器を逐次的に追加</a:t>
            </a:r>
          </a:p>
          <a:p>
            <a:pPr lvl="1">
              <a:lnSpc>
                <a:spcPts val="4000"/>
              </a:lnSpc>
            </a:pPr>
            <a:r>
              <a:rPr lang="ja-JP" altLang="en-US" sz="2400" dirty="0">
                <a:latin typeface="メイリオ" panose="020B0604030504040204" pitchFamily="50" charset="-128"/>
                <a:ea typeface="メイリオ" panose="020B0604030504040204" pitchFamily="50" charset="-128"/>
              </a:rPr>
              <a:t>過学習とならないように、識別器として浅い決定木を用いることが多い</a:t>
            </a:r>
            <a:endParaRPr lang="en-US" altLang="ja-JP" sz="2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8739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85185" y="311729"/>
            <a:ext cx="7886700" cy="708601"/>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AdaBoost</a:t>
            </a:r>
            <a:endParaRPr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4C5D2EDC-08FE-4BCB-B4B7-CA285C600C16}"/>
              </a:ext>
            </a:extLst>
          </p:cNvPr>
          <p:cNvSpPr>
            <a:spLocks noGrp="1"/>
          </p:cNvSpPr>
          <p:nvPr>
            <p:ph idx="1"/>
          </p:nvPr>
        </p:nvSpPr>
        <p:spPr>
          <a:xfrm>
            <a:off x="908050" y="978776"/>
            <a:ext cx="8089900" cy="5375564"/>
          </a:xfrm>
        </p:spPr>
        <p:txBody>
          <a:bodyPr>
            <a:normAutofit/>
          </a:bodyPr>
          <a:lstStyle/>
          <a:p>
            <a:pPr>
              <a:lnSpc>
                <a:spcPts val="4000"/>
              </a:lnSpc>
            </a:pPr>
            <a:r>
              <a:rPr lang="ja-JP" altLang="en-US" sz="2400" dirty="0">
                <a:latin typeface="メイリオ" panose="020B0604030504040204" pitchFamily="50" charset="-128"/>
                <a:ea typeface="メイリオ" panose="020B0604030504040204" pitchFamily="50" charset="-128"/>
              </a:rPr>
              <a:t>前段の識別器が誤ったデータの重みを重くする</a:t>
            </a:r>
            <a:endParaRPr lang="en-US" altLang="ja-JP"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700F4E55-E2E5-46D5-83F2-40618E546925}"/>
              </a:ext>
            </a:extLst>
          </p:cNvPr>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09508" y="1435445"/>
            <a:ext cx="7454929" cy="5110826"/>
          </a:xfrm>
          <a:prstGeom prst="rect">
            <a:avLst/>
          </a:prstGeom>
          <a:noFill/>
          <a:ln>
            <a:noFill/>
          </a:ln>
        </p:spPr>
      </p:pic>
    </p:spTree>
    <p:extLst>
      <p:ext uri="{BB962C8B-B14F-4D97-AF65-F5344CB8AC3E}">
        <p14:creationId xmlns:p14="http://schemas.microsoft.com/office/powerpoint/2010/main" val="55908257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138</TotalTime>
  <Words>368</Words>
  <Application>Microsoft Office PowerPoint</Application>
  <PresentationFormat>ワイド画面</PresentationFormat>
  <Paragraphs>68</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メイリオ</vt:lpstr>
      <vt:lpstr>Arial</vt:lpstr>
      <vt:lpstr>Calibri</vt:lpstr>
      <vt:lpstr>Calibri Light</vt:lpstr>
      <vt:lpstr>Office テーマ</vt:lpstr>
      <vt:lpstr>5章 アンサンブル学習</vt:lpstr>
      <vt:lpstr>5章のストーリー</vt:lpstr>
      <vt:lpstr>アンサンブル学習</vt:lpstr>
      <vt:lpstr>アンサンブル学習</vt:lpstr>
      <vt:lpstr>アンサンブル学習</vt:lpstr>
      <vt:lpstr>バギング</vt:lpstr>
      <vt:lpstr>ランダムフォレスト</vt:lpstr>
      <vt:lpstr>ブースティング</vt:lpstr>
      <vt:lpstr>AdaBoost</vt:lpstr>
      <vt:lpstr>勾配ブースティング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荒木 雅弘</cp:lastModifiedBy>
  <cp:revision>50</cp:revision>
  <dcterms:created xsi:type="dcterms:W3CDTF">2019-01-04T01:43:29Z</dcterms:created>
  <dcterms:modified xsi:type="dcterms:W3CDTF">2023-08-15T00:15:48Z</dcterms:modified>
</cp:coreProperties>
</file>