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291" r:id="rId3"/>
    <p:sldId id="261" r:id="rId4"/>
    <p:sldId id="274" r:id="rId5"/>
    <p:sldId id="275" r:id="rId6"/>
    <p:sldId id="276" r:id="rId7"/>
    <p:sldId id="279" r:id="rId8"/>
    <p:sldId id="280" r:id="rId9"/>
    <p:sldId id="281" r:id="rId10"/>
    <p:sldId id="290"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5"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606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88575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7139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33268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61349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96167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0322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71911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82729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5669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0003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711428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hmsha.co.jp/book/9784274222443/"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hyperlink" Target="https://masahiroaraki.github.io/manga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38200" y="365126"/>
            <a:ext cx="10515600" cy="829494"/>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6</a:t>
            </a:r>
            <a:r>
              <a:rPr lang="ja-JP" altLang="en-US" sz="4000" dirty="0">
                <a:solidFill>
                  <a:schemeClr val="accent1"/>
                </a:solidFill>
                <a:latin typeface="メイリオ" panose="020B0604030504040204" pitchFamily="50" charset="-128"/>
                <a:ea typeface="メイリオ" panose="020B0604030504040204" pitchFamily="50" charset="-128"/>
              </a:rPr>
              <a:t>章 教師なし学習</a:t>
            </a:r>
          </a:p>
        </p:txBody>
      </p:sp>
      <p:pic>
        <p:nvPicPr>
          <p:cNvPr id="4" name="図 3" descr="アプリケーション が含まれている画像&#10;&#10;自動的に生成された説明">
            <a:extLst>
              <a:ext uri="{FF2B5EF4-FFF2-40B4-BE49-F238E27FC236}">
                <a16:creationId xmlns:a16="http://schemas.microsoft.com/office/drawing/2014/main" id="{04EB47D3-CE70-98DF-4B2D-EE6D0FE08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00" y="1106130"/>
            <a:ext cx="3097555" cy="3964606"/>
          </a:xfrm>
          <a:prstGeom prst="rect">
            <a:avLst/>
          </a:prstGeom>
        </p:spPr>
      </p:pic>
      <p:sp>
        <p:nvSpPr>
          <p:cNvPr id="3" name="テキスト ボックス 2">
            <a:extLst>
              <a:ext uri="{FF2B5EF4-FFF2-40B4-BE49-F238E27FC236}">
                <a16:creationId xmlns:a16="http://schemas.microsoft.com/office/drawing/2014/main" id="{24D31F71-1EED-F222-9064-878C0EC57F74}"/>
              </a:ext>
            </a:extLst>
          </p:cNvPr>
          <p:cNvSpPr txBox="1"/>
          <p:nvPr/>
        </p:nvSpPr>
        <p:spPr>
          <a:xfrm>
            <a:off x="6826046" y="5211575"/>
            <a:ext cx="5186514" cy="143116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荒木雅弘</a:t>
            </a:r>
            <a:r>
              <a:rPr lang="en-US" altLang="ja-JP" dirty="0"/>
              <a:t>(</a:t>
            </a:r>
            <a:r>
              <a:rPr lang="ja-JP" altLang="en-US" dirty="0"/>
              <a:t>著</a:t>
            </a:r>
            <a:r>
              <a:rPr lang="en-US" altLang="ja-JP" dirty="0"/>
              <a:t>), </a:t>
            </a:r>
            <a:r>
              <a:rPr lang="ja-JP" altLang="en-US" dirty="0"/>
              <a:t>渡まかな</a:t>
            </a:r>
            <a:r>
              <a:rPr lang="en-US" altLang="ja-JP" dirty="0"/>
              <a:t>(</a:t>
            </a:r>
            <a:r>
              <a:rPr lang="ja-JP" altLang="en-US" dirty="0"/>
              <a:t>作画</a:t>
            </a:r>
            <a:r>
              <a:rPr lang="en-US" altLang="ja-JP" dirty="0"/>
              <a:t>), </a:t>
            </a:r>
            <a:r>
              <a:rPr lang="ja-JP" altLang="en-US" dirty="0"/>
              <a:t>ウェルテ</a:t>
            </a:r>
            <a:r>
              <a:rPr lang="en-US" altLang="ja-JP" dirty="0"/>
              <a:t>(</a:t>
            </a:r>
            <a:r>
              <a:rPr lang="ja-JP" altLang="en-US" dirty="0"/>
              <a:t>制作</a:t>
            </a:r>
            <a:r>
              <a:rPr lang="en-US" altLang="ja-JP" dirty="0"/>
              <a:t>) :</a:t>
            </a:r>
          </a:p>
          <a:p>
            <a:pPr>
              <a:spcBef>
                <a:spcPts val="600"/>
              </a:spcBef>
            </a:pPr>
            <a:r>
              <a:rPr lang="en-US" altLang="ja-JP" dirty="0"/>
              <a:t> </a:t>
            </a:r>
            <a:r>
              <a:rPr lang="ja-JP" altLang="en-US" dirty="0"/>
              <a:t>　</a:t>
            </a:r>
            <a:r>
              <a:rPr lang="en-US" altLang="ja-JP" dirty="0"/>
              <a:t>『</a:t>
            </a:r>
            <a:r>
              <a:rPr lang="ja-JP" altLang="en-US" dirty="0">
                <a:hlinkClick r:id="rId3"/>
              </a:rPr>
              <a:t>マンガでわかる機械学習</a:t>
            </a:r>
            <a:r>
              <a:rPr lang="en-US" altLang="ja-JP" dirty="0"/>
              <a:t>』</a:t>
            </a:r>
          </a:p>
          <a:p>
            <a:pPr>
              <a:spcBef>
                <a:spcPts val="600"/>
              </a:spcBef>
            </a:pPr>
            <a:r>
              <a:rPr lang="ja-JP" altLang="en-US" dirty="0"/>
              <a:t>　（オーム社</a:t>
            </a:r>
            <a:r>
              <a:rPr lang="en-US" altLang="ja-JP" dirty="0"/>
              <a:t>,</a:t>
            </a:r>
            <a:r>
              <a:rPr lang="ja-JP" altLang="en-US" dirty="0"/>
              <a:t> </a:t>
            </a:r>
            <a:r>
              <a:rPr lang="en-US" altLang="ja-JP" dirty="0"/>
              <a:t>2018</a:t>
            </a:r>
            <a:r>
              <a:rPr lang="ja-JP" altLang="en-US" dirty="0"/>
              <a:t>年）</a:t>
            </a:r>
            <a:endParaRPr lang="en-US" altLang="ja-JP" dirty="0"/>
          </a:p>
          <a:p>
            <a:pPr marL="285750" indent="-285750">
              <a:spcBef>
                <a:spcPts val="600"/>
              </a:spcBef>
              <a:buFont typeface="Arial" panose="020B0604020202020204" pitchFamily="34" charset="0"/>
              <a:buChar char="•"/>
            </a:pPr>
            <a:r>
              <a:rPr lang="ja-JP" altLang="en-US" dirty="0">
                <a:hlinkClick r:id="rId4"/>
              </a:rPr>
              <a:t>サポートページ</a:t>
            </a:r>
            <a:endParaRPr lang="en-US" dirty="0"/>
          </a:p>
        </p:txBody>
      </p:sp>
      <p:pic>
        <p:nvPicPr>
          <p:cNvPr id="8" name="図 7">
            <a:extLst>
              <a:ext uri="{FF2B5EF4-FFF2-40B4-BE49-F238E27FC236}">
                <a16:creationId xmlns:a16="http://schemas.microsoft.com/office/drawing/2014/main" id="{3C55B4D8-ED79-CDA8-FC54-04EEC57A724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3846" y="1048223"/>
            <a:ext cx="6329516" cy="4080419"/>
          </a:xfrm>
          <a:prstGeom prst="rect">
            <a:avLst/>
          </a:prstGeom>
        </p:spPr>
      </p:pic>
      <p:sp>
        <p:nvSpPr>
          <p:cNvPr id="9" name="テキスト ボックス 8">
            <a:extLst>
              <a:ext uri="{FF2B5EF4-FFF2-40B4-BE49-F238E27FC236}">
                <a16:creationId xmlns:a16="http://schemas.microsoft.com/office/drawing/2014/main" id="{8BDAF6AC-8097-49B7-3A37-4585D9E62AC1}"/>
              </a:ext>
            </a:extLst>
          </p:cNvPr>
          <p:cNvSpPr txBox="1"/>
          <p:nvPr/>
        </p:nvSpPr>
        <p:spPr>
          <a:xfrm>
            <a:off x="653846" y="5363415"/>
            <a:ext cx="1781257" cy="369332"/>
          </a:xfrm>
          <a:prstGeom prst="rect">
            <a:avLst/>
          </a:prstGeom>
          <a:noFill/>
        </p:spPr>
        <p:txBody>
          <a:bodyPr wrap="none" rtlCol="0">
            <a:spAutoFit/>
          </a:bodyPr>
          <a:lstStyle/>
          <a:p>
            <a:r>
              <a:rPr lang="en-US" altLang="ja-JP" dirty="0"/>
              <a:t>p.169   3</a:t>
            </a:r>
            <a:r>
              <a:rPr lang="ja-JP" altLang="en-US" dirty="0"/>
              <a:t>コマ目</a:t>
            </a:r>
          </a:p>
        </p:txBody>
      </p:sp>
    </p:spTree>
    <p:extLst>
      <p:ext uri="{BB962C8B-B14F-4D97-AF65-F5344CB8AC3E}">
        <p14:creationId xmlns:p14="http://schemas.microsoft.com/office/powerpoint/2010/main" val="283607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07253" y="390380"/>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行列分解の方法</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00548" y="1022928"/>
            <a:ext cx="9590493"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元の行列との誤差を最小化</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問題点：値が埋まっていないところを</a:t>
            </a:r>
            <a:r>
              <a:rPr lang="en-US" altLang="ja-JP" sz="2500" dirty="0">
                <a:latin typeface="メイリオ" panose="020B0604030504040204" pitchFamily="50" charset="-128"/>
                <a:ea typeface="メイリオ" panose="020B0604030504040204" pitchFamily="50" charset="-128"/>
              </a:rPr>
              <a:t>0</a:t>
            </a:r>
            <a:r>
              <a:rPr lang="ja-JP" altLang="en-US" sz="2500" dirty="0">
                <a:latin typeface="メイリオ" panose="020B0604030504040204" pitchFamily="50" charset="-128"/>
                <a:ea typeface="メイリオ" panose="020B0604030504040204" pitchFamily="50" charset="-128"/>
              </a:rPr>
              <a:t>と解釈</a:t>
            </a:r>
            <a:endParaRPr lang="en-US" altLang="ja-JP" sz="2500" dirty="0">
              <a:latin typeface="メイリオ" panose="020B0604030504040204" pitchFamily="50" charset="-128"/>
              <a:ea typeface="メイリオ" panose="020B0604030504040204" pitchFamily="50" charset="-128"/>
            </a:endParaRPr>
          </a:p>
          <a:p>
            <a:pPr lvl="1">
              <a:lnSpc>
                <a:spcPts val="4000"/>
              </a:lnSpc>
            </a:pPr>
            <a:endParaRPr lang="en-US" altLang="ja-JP" sz="2500" dirty="0">
              <a:latin typeface="メイリオ" panose="020B0604030504040204" pitchFamily="50" charset="-128"/>
              <a:ea typeface="メイリオ" panose="020B0604030504040204" pitchFamily="50" charset="-128"/>
            </a:endParaRPr>
          </a:p>
          <a:p>
            <a:pPr lvl="1">
              <a:lnSpc>
                <a:spcPts val="4000"/>
              </a:lnSpc>
            </a:pP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値が埋まっているところだけで最小化</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正則化が必要</a:t>
            </a:r>
          </a:p>
        </p:txBody>
      </p:sp>
      <p:pic>
        <p:nvPicPr>
          <p:cNvPr id="27" name="図 26">
            <a:extLst>
              <a:ext uri="{FF2B5EF4-FFF2-40B4-BE49-F238E27FC236}">
                <a16:creationId xmlns:a16="http://schemas.microsoft.com/office/drawing/2014/main" id="{A1EBE018-B5CE-422F-85A4-447165008B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49634" y="2226823"/>
            <a:ext cx="5644319" cy="745236"/>
          </a:xfrm>
          <a:prstGeom prst="rect">
            <a:avLst/>
          </a:prstGeom>
        </p:spPr>
      </p:pic>
      <p:pic>
        <p:nvPicPr>
          <p:cNvPr id="28" name="図 27">
            <a:extLst>
              <a:ext uri="{FF2B5EF4-FFF2-40B4-BE49-F238E27FC236}">
                <a16:creationId xmlns:a16="http://schemas.microsoft.com/office/drawing/2014/main" id="{12B62E79-481F-4ACB-9D5E-9F1757CA935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70619" y="4621234"/>
            <a:ext cx="7320240" cy="839181"/>
          </a:xfrm>
          <a:prstGeom prst="rect">
            <a:avLst/>
          </a:prstGeom>
        </p:spPr>
      </p:pic>
    </p:spTree>
    <p:extLst>
      <p:ext uri="{BB962C8B-B14F-4D97-AF65-F5344CB8AC3E}">
        <p14:creationId xmlns:p14="http://schemas.microsoft.com/office/powerpoint/2010/main" val="414245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434033" y="358610"/>
            <a:ext cx="7886700" cy="784801"/>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Factorization Machine</a:t>
            </a:r>
            <a:endParaRPr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484833" y="1022926"/>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別途入手可能な補助情報を用いることができる</a:t>
            </a:r>
          </a:p>
        </p:txBody>
      </p:sp>
      <p:sp>
        <p:nvSpPr>
          <p:cNvPr id="27" name="正方形/長方形 26">
            <a:extLst>
              <a:ext uri="{FF2B5EF4-FFF2-40B4-BE49-F238E27FC236}">
                <a16:creationId xmlns:a16="http://schemas.microsoft.com/office/drawing/2014/main" id="{327AF32A-5FBE-4365-9AC0-F8014FBF38EA}"/>
              </a:ext>
            </a:extLst>
          </p:cNvPr>
          <p:cNvSpPr/>
          <p:nvPr/>
        </p:nvSpPr>
        <p:spPr>
          <a:xfrm>
            <a:off x="2663326" y="279007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正方形/長方形 27">
            <a:extLst>
              <a:ext uri="{FF2B5EF4-FFF2-40B4-BE49-F238E27FC236}">
                <a16:creationId xmlns:a16="http://schemas.microsoft.com/office/drawing/2014/main" id="{3ED42BF5-E8DE-4FA2-A927-4FD16D29F713}"/>
              </a:ext>
            </a:extLst>
          </p:cNvPr>
          <p:cNvSpPr/>
          <p:nvPr/>
        </p:nvSpPr>
        <p:spPr>
          <a:xfrm>
            <a:off x="3902251" y="278110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97E210C3-AD89-4FC7-AC07-44A5FE0397F7}"/>
              </a:ext>
            </a:extLst>
          </p:cNvPr>
          <p:cNvSpPr/>
          <p:nvPr/>
        </p:nvSpPr>
        <p:spPr>
          <a:xfrm>
            <a:off x="3493459" y="305005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正方形/長方形 29">
            <a:extLst>
              <a:ext uri="{FF2B5EF4-FFF2-40B4-BE49-F238E27FC236}">
                <a16:creationId xmlns:a16="http://schemas.microsoft.com/office/drawing/2014/main" id="{74EED9C0-2222-4740-992D-57E471857329}"/>
              </a:ext>
            </a:extLst>
          </p:cNvPr>
          <p:cNvSpPr/>
          <p:nvPr/>
        </p:nvSpPr>
        <p:spPr>
          <a:xfrm>
            <a:off x="4732384" y="304108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正方形/長方形 30">
            <a:extLst>
              <a:ext uri="{FF2B5EF4-FFF2-40B4-BE49-F238E27FC236}">
                <a16:creationId xmlns:a16="http://schemas.microsoft.com/office/drawing/2014/main" id="{9FA46D24-393C-4CC8-95CB-00B248A46CFE}"/>
              </a:ext>
            </a:extLst>
          </p:cNvPr>
          <p:cNvSpPr/>
          <p:nvPr/>
        </p:nvSpPr>
        <p:spPr>
          <a:xfrm>
            <a:off x="2848000" y="332975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正方形/長方形 31">
            <a:extLst>
              <a:ext uri="{FF2B5EF4-FFF2-40B4-BE49-F238E27FC236}">
                <a16:creationId xmlns:a16="http://schemas.microsoft.com/office/drawing/2014/main" id="{6528266B-F192-4A07-9F0E-0B71747A43D3}"/>
              </a:ext>
            </a:extLst>
          </p:cNvPr>
          <p:cNvSpPr/>
          <p:nvPr/>
        </p:nvSpPr>
        <p:spPr>
          <a:xfrm>
            <a:off x="4377383" y="350366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正方形/長方形 32">
            <a:extLst>
              <a:ext uri="{FF2B5EF4-FFF2-40B4-BE49-F238E27FC236}">
                <a16:creationId xmlns:a16="http://schemas.microsoft.com/office/drawing/2014/main" id="{8D2C2785-4131-4A95-A202-D49FA9DEDCCE}"/>
              </a:ext>
            </a:extLst>
          </p:cNvPr>
          <p:cNvSpPr/>
          <p:nvPr/>
        </p:nvSpPr>
        <p:spPr>
          <a:xfrm>
            <a:off x="2718911" y="371702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正方形/長方形 33">
            <a:extLst>
              <a:ext uri="{FF2B5EF4-FFF2-40B4-BE49-F238E27FC236}">
                <a16:creationId xmlns:a16="http://schemas.microsoft.com/office/drawing/2014/main" id="{F6108CF4-A5DD-4D68-81CC-EA4A99E081B0}"/>
              </a:ext>
            </a:extLst>
          </p:cNvPr>
          <p:cNvSpPr/>
          <p:nvPr/>
        </p:nvSpPr>
        <p:spPr>
          <a:xfrm>
            <a:off x="4936784" y="370805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正方形/長方形 34">
            <a:extLst>
              <a:ext uri="{FF2B5EF4-FFF2-40B4-BE49-F238E27FC236}">
                <a16:creationId xmlns:a16="http://schemas.microsoft.com/office/drawing/2014/main" id="{F8F7B01D-3F2B-406A-BA11-A4F5A7A9D691}"/>
              </a:ext>
            </a:extLst>
          </p:cNvPr>
          <p:cNvSpPr/>
          <p:nvPr/>
        </p:nvSpPr>
        <p:spPr>
          <a:xfrm>
            <a:off x="3256791" y="396445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正方形/長方形 35">
            <a:extLst>
              <a:ext uri="{FF2B5EF4-FFF2-40B4-BE49-F238E27FC236}">
                <a16:creationId xmlns:a16="http://schemas.microsoft.com/office/drawing/2014/main" id="{EBEB3A5D-F93D-4653-9921-91543FC71D47}"/>
              </a:ext>
            </a:extLst>
          </p:cNvPr>
          <p:cNvSpPr/>
          <p:nvPr/>
        </p:nvSpPr>
        <p:spPr>
          <a:xfrm>
            <a:off x="3516769" y="395548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a:extLst>
              <a:ext uri="{FF2B5EF4-FFF2-40B4-BE49-F238E27FC236}">
                <a16:creationId xmlns:a16="http://schemas.microsoft.com/office/drawing/2014/main" id="{4E9C2D12-71DA-4565-B1AF-16C80BA136E1}"/>
              </a:ext>
            </a:extLst>
          </p:cNvPr>
          <p:cNvSpPr/>
          <p:nvPr/>
        </p:nvSpPr>
        <p:spPr>
          <a:xfrm>
            <a:off x="3809018" y="394651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a:extLst>
              <a:ext uri="{FF2B5EF4-FFF2-40B4-BE49-F238E27FC236}">
                <a16:creationId xmlns:a16="http://schemas.microsoft.com/office/drawing/2014/main" id="{624D0778-F778-4308-9E1F-51FC889ECBC1}"/>
              </a:ext>
            </a:extLst>
          </p:cNvPr>
          <p:cNvSpPr/>
          <p:nvPr/>
        </p:nvSpPr>
        <p:spPr>
          <a:xfrm>
            <a:off x="3441462" y="422443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正方形/長方形 38">
            <a:extLst>
              <a:ext uri="{FF2B5EF4-FFF2-40B4-BE49-F238E27FC236}">
                <a16:creationId xmlns:a16="http://schemas.microsoft.com/office/drawing/2014/main" id="{DFDD669B-837B-4DEE-AFFA-DC6EFCBCCD2F}"/>
              </a:ext>
            </a:extLst>
          </p:cNvPr>
          <p:cNvSpPr/>
          <p:nvPr/>
        </p:nvSpPr>
        <p:spPr>
          <a:xfrm>
            <a:off x="4680387" y="421546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a:extLst>
              <a:ext uri="{FF2B5EF4-FFF2-40B4-BE49-F238E27FC236}">
                <a16:creationId xmlns:a16="http://schemas.microsoft.com/office/drawing/2014/main" id="{2563A177-054B-4020-A222-5C7B850044C6}"/>
              </a:ext>
            </a:extLst>
          </p:cNvPr>
          <p:cNvSpPr/>
          <p:nvPr/>
        </p:nvSpPr>
        <p:spPr>
          <a:xfrm>
            <a:off x="2507337" y="443062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正方形/長方形 40">
            <a:extLst>
              <a:ext uri="{FF2B5EF4-FFF2-40B4-BE49-F238E27FC236}">
                <a16:creationId xmlns:a16="http://schemas.microsoft.com/office/drawing/2014/main" id="{E5C25B40-D9F8-4F65-81EF-5876DE91DCDF}"/>
              </a:ext>
            </a:extLst>
          </p:cNvPr>
          <p:cNvSpPr/>
          <p:nvPr/>
        </p:nvSpPr>
        <p:spPr>
          <a:xfrm>
            <a:off x="3746262" y="442165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正方形/長方形 41">
            <a:extLst>
              <a:ext uri="{FF2B5EF4-FFF2-40B4-BE49-F238E27FC236}">
                <a16:creationId xmlns:a16="http://schemas.microsoft.com/office/drawing/2014/main" id="{9CD423A4-E741-451B-B5F9-0AFA32DC5015}"/>
              </a:ext>
            </a:extLst>
          </p:cNvPr>
          <p:cNvSpPr/>
          <p:nvPr/>
        </p:nvSpPr>
        <p:spPr>
          <a:xfrm>
            <a:off x="4529783" y="468880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正方形/長方形 42">
            <a:extLst>
              <a:ext uri="{FF2B5EF4-FFF2-40B4-BE49-F238E27FC236}">
                <a16:creationId xmlns:a16="http://schemas.microsoft.com/office/drawing/2014/main" id="{25B08D22-83FD-4334-9194-D8CAA0436B4B}"/>
              </a:ext>
            </a:extLst>
          </p:cNvPr>
          <p:cNvSpPr/>
          <p:nvPr/>
        </p:nvSpPr>
        <p:spPr>
          <a:xfrm>
            <a:off x="4746731" y="4669076"/>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正方形/長方形 43">
            <a:extLst>
              <a:ext uri="{FF2B5EF4-FFF2-40B4-BE49-F238E27FC236}">
                <a16:creationId xmlns:a16="http://schemas.microsoft.com/office/drawing/2014/main" id="{6D502F65-67F7-4479-9953-C98E9497010C}"/>
              </a:ext>
            </a:extLst>
          </p:cNvPr>
          <p:cNvSpPr/>
          <p:nvPr/>
        </p:nvSpPr>
        <p:spPr>
          <a:xfrm>
            <a:off x="2306530" y="2766765"/>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テキスト ボックス 44">
            <a:extLst>
              <a:ext uri="{FF2B5EF4-FFF2-40B4-BE49-F238E27FC236}">
                <a16:creationId xmlns:a16="http://schemas.microsoft.com/office/drawing/2014/main" id="{6FBACC4B-34F5-4D09-BEF6-4E6AA0FC8F37}"/>
              </a:ext>
            </a:extLst>
          </p:cNvPr>
          <p:cNvSpPr txBox="1"/>
          <p:nvPr/>
        </p:nvSpPr>
        <p:spPr>
          <a:xfrm>
            <a:off x="2885802" y="2231225"/>
            <a:ext cx="1319592" cy="369332"/>
          </a:xfrm>
          <a:prstGeom prst="rect">
            <a:avLst/>
          </a:prstGeom>
          <a:noFill/>
        </p:spPr>
        <p:txBody>
          <a:bodyPr wrap="none" rtlCol="0">
            <a:spAutoFit/>
          </a:bodyPr>
          <a:lstStyle/>
          <a:p>
            <a:r>
              <a:rPr lang="ja-JP" altLang="en-US" dirty="0"/>
              <a:t>商品</a:t>
            </a:r>
            <a:r>
              <a:rPr lang="en-US" altLang="ja-JP" dirty="0"/>
              <a:t>M</a:t>
            </a:r>
            <a:r>
              <a:rPr lang="ja-JP" altLang="en-US" dirty="0"/>
              <a:t>種類</a:t>
            </a:r>
          </a:p>
        </p:txBody>
      </p:sp>
      <p:sp>
        <p:nvSpPr>
          <p:cNvPr id="46" name="正方形/長方形 45">
            <a:extLst>
              <a:ext uri="{FF2B5EF4-FFF2-40B4-BE49-F238E27FC236}">
                <a16:creationId xmlns:a16="http://schemas.microsoft.com/office/drawing/2014/main" id="{B1E0D390-8711-41A2-83B0-F6B75F274316}"/>
              </a:ext>
            </a:extLst>
          </p:cNvPr>
          <p:cNvSpPr/>
          <p:nvPr/>
        </p:nvSpPr>
        <p:spPr>
          <a:xfrm>
            <a:off x="2306528" y="5233457"/>
            <a:ext cx="2941983" cy="60161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商品に関する補助情報</a:t>
            </a:r>
          </a:p>
        </p:txBody>
      </p:sp>
      <p:sp>
        <p:nvSpPr>
          <p:cNvPr id="47" name="正方形/長方形 46">
            <a:extLst>
              <a:ext uri="{FF2B5EF4-FFF2-40B4-BE49-F238E27FC236}">
                <a16:creationId xmlns:a16="http://schemas.microsoft.com/office/drawing/2014/main" id="{5A9EE05C-E6B3-485E-B772-7F925C0AFCCE}"/>
              </a:ext>
            </a:extLst>
          </p:cNvPr>
          <p:cNvSpPr/>
          <p:nvPr/>
        </p:nvSpPr>
        <p:spPr>
          <a:xfrm>
            <a:off x="5447222" y="2766764"/>
            <a:ext cx="596500" cy="22959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400" dirty="0">
                <a:solidFill>
                  <a:schemeClr val="tx1"/>
                </a:solidFill>
              </a:rPr>
              <a:t>ユーザに関する補助情報</a:t>
            </a:r>
          </a:p>
        </p:txBody>
      </p:sp>
      <p:sp>
        <p:nvSpPr>
          <p:cNvPr id="48" name="テキスト ボックス 47">
            <a:extLst>
              <a:ext uri="{FF2B5EF4-FFF2-40B4-BE49-F238E27FC236}">
                <a16:creationId xmlns:a16="http://schemas.microsoft.com/office/drawing/2014/main" id="{F67C6614-0103-416B-8D7F-D51CDC499647}"/>
              </a:ext>
            </a:extLst>
          </p:cNvPr>
          <p:cNvSpPr txBox="1"/>
          <p:nvPr/>
        </p:nvSpPr>
        <p:spPr>
          <a:xfrm>
            <a:off x="1739177" y="3077030"/>
            <a:ext cx="498855" cy="1528624"/>
          </a:xfrm>
          <a:prstGeom prst="rect">
            <a:avLst/>
          </a:prstGeom>
          <a:noFill/>
        </p:spPr>
        <p:txBody>
          <a:bodyPr vert="wordArtVertRtl" wrap="none" rtlCol="0">
            <a:spAutoFit/>
          </a:bodyPr>
          <a:lstStyle/>
          <a:p>
            <a:r>
              <a:rPr lang="ja-JP" altLang="en-US" sz="1400" dirty="0">
                <a:latin typeface="メイリオ" panose="020B0604030504040204" pitchFamily="50" charset="-128"/>
                <a:ea typeface="メイリオ" panose="020B0604030504040204" pitchFamily="50" charset="-128"/>
              </a:rPr>
              <a:t>ユーザ</a:t>
            </a:r>
            <a:r>
              <a:rPr lang="en-US" altLang="ja-JP" sz="1400" dirty="0">
                <a:latin typeface="メイリオ" panose="020B0604030504040204" pitchFamily="50" charset="-128"/>
                <a:ea typeface="メイリオ" panose="020B0604030504040204" pitchFamily="50" charset="-128"/>
              </a:rPr>
              <a:t>N</a:t>
            </a:r>
            <a:r>
              <a:rPr lang="ja-JP" altLang="en-US" sz="1400" dirty="0">
                <a:latin typeface="メイリオ" panose="020B0604030504040204" pitchFamily="50" charset="-128"/>
                <a:ea typeface="メイリオ" panose="020B0604030504040204" pitchFamily="50" charset="-128"/>
              </a:rPr>
              <a:t>人</a:t>
            </a:r>
          </a:p>
        </p:txBody>
      </p:sp>
      <p:sp>
        <p:nvSpPr>
          <p:cNvPr id="49" name="吹き出し: 四角形 48">
            <a:extLst>
              <a:ext uri="{FF2B5EF4-FFF2-40B4-BE49-F238E27FC236}">
                <a16:creationId xmlns:a16="http://schemas.microsoft.com/office/drawing/2014/main" id="{B39A9DA1-6F5C-4B0D-BEC2-4F0CF9C024F7}"/>
              </a:ext>
            </a:extLst>
          </p:cNvPr>
          <p:cNvSpPr/>
          <p:nvPr/>
        </p:nvSpPr>
        <p:spPr>
          <a:xfrm>
            <a:off x="1644382" y="2040615"/>
            <a:ext cx="1210299" cy="562987"/>
          </a:xfrm>
          <a:prstGeom prst="wedgeRectCallout">
            <a:avLst>
              <a:gd name="adj1" fmla="val 21451"/>
              <a:gd name="adj2" fmla="val 1261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疎な行列</a:t>
            </a:r>
          </a:p>
        </p:txBody>
      </p:sp>
      <p:sp>
        <p:nvSpPr>
          <p:cNvPr id="50" name="二等辺三角形 49">
            <a:extLst>
              <a:ext uri="{FF2B5EF4-FFF2-40B4-BE49-F238E27FC236}">
                <a16:creationId xmlns:a16="http://schemas.microsoft.com/office/drawing/2014/main" id="{EA9953C2-A402-4EFE-8014-B3FD3BF3F156}"/>
              </a:ext>
            </a:extLst>
          </p:cNvPr>
          <p:cNvSpPr/>
          <p:nvPr/>
        </p:nvSpPr>
        <p:spPr>
          <a:xfrm>
            <a:off x="5588156" y="4981111"/>
            <a:ext cx="117987" cy="4715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吹き出し: 四角形 50">
            <a:extLst>
              <a:ext uri="{FF2B5EF4-FFF2-40B4-BE49-F238E27FC236}">
                <a16:creationId xmlns:a16="http://schemas.microsoft.com/office/drawing/2014/main" id="{9E7401D5-990A-4ED2-ADD1-DE396F2A41CF}"/>
              </a:ext>
            </a:extLst>
          </p:cNvPr>
          <p:cNvSpPr/>
          <p:nvPr/>
        </p:nvSpPr>
        <p:spPr>
          <a:xfrm>
            <a:off x="5447223" y="5409966"/>
            <a:ext cx="1210299" cy="562987"/>
          </a:xfrm>
          <a:prstGeom prst="wedgeRectCallout">
            <a:avLst>
              <a:gd name="adj1" fmla="val -84159"/>
              <a:gd name="adj2" fmla="val -415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密な行列</a:t>
            </a:r>
          </a:p>
        </p:txBody>
      </p:sp>
      <p:sp>
        <p:nvSpPr>
          <p:cNvPr id="52" name="楕円 51">
            <a:extLst>
              <a:ext uri="{FF2B5EF4-FFF2-40B4-BE49-F238E27FC236}">
                <a16:creationId xmlns:a16="http://schemas.microsoft.com/office/drawing/2014/main" id="{AEB6B7B5-D56B-4144-8542-345AD1D92C25}"/>
              </a:ext>
            </a:extLst>
          </p:cNvPr>
          <p:cNvSpPr/>
          <p:nvPr/>
        </p:nvSpPr>
        <p:spPr>
          <a:xfrm>
            <a:off x="4315691" y="3041081"/>
            <a:ext cx="292894" cy="288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53" name="直線矢印コネクタ 52">
            <a:extLst>
              <a:ext uri="{FF2B5EF4-FFF2-40B4-BE49-F238E27FC236}">
                <a16:creationId xmlns:a16="http://schemas.microsoft.com/office/drawing/2014/main" id="{29D21255-88AA-4A05-814E-C9C6D7F4CBAA}"/>
              </a:ext>
            </a:extLst>
          </p:cNvPr>
          <p:cNvCxnSpPr>
            <a:cxnSpLocks/>
            <a:endCxn id="52" idx="0"/>
          </p:cNvCxnSpPr>
          <p:nvPr/>
        </p:nvCxnSpPr>
        <p:spPr>
          <a:xfrm flipH="1">
            <a:off x="4462138" y="2434350"/>
            <a:ext cx="383718" cy="6067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B983E27-37BA-4DD1-A55A-12381C1F2A6E}"/>
              </a:ext>
            </a:extLst>
          </p:cNvPr>
          <p:cNvSpPr txBox="1"/>
          <p:nvPr/>
        </p:nvSpPr>
        <p:spPr>
          <a:xfrm>
            <a:off x="4197613" y="1733288"/>
            <a:ext cx="3095719" cy="646331"/>
          </a:xfrm>
          <a:prstGeom prst="rect">
            <a:avLst/>
          </a:prstGeom>
          <a:noFill/>
        </p:spPr>
        <p:txBody>
          <a:bodyPr wrap="none" rtlCol="0">
            <a:spAutoFit/>
          </a:bodyPr>
          <a:lstStyle/>
          <a:p>
            <a:r>
              <a:rPr lang="ja-JP" altLang="en-US" dirty="0"/>
              <a:t>予想したい値</a:t>
            </a:r>
            <a:r>
              <a:rPr lang="en-US" altLang="ja-JP" i="1" dirty="0">
                <a:latin typeface="Century Schoolbook" panose="02040604050505020304" pitchFamily="18" charset="0"/>
              </a:rPr>
              <a:t>y</a:t>
            </a:r>
          </a:p>
          <a:p>
            <a:r>
              <a:rPr lang="ja-JP" altLang="en-US" dirty="0">
                <a:latin typeface="Century Schoolbook" panose="02040604050505020304" pitchFamily="18" charset="0"/>
              </a:rPr>
              <a:t>（ユーザ</a:t>
            </a:r>
            <a:r>
              <a:rPr lang="en-US" altLang="ja-JP" i="1" dirty="0" err="1">
                <a:latin typeface="Century Schoolbook" panose="02040604050505020304" pitchFamily="18" charset="0"/>
              </a:rPr>
              <a:t>i</a:t>
            </a:r>
            <a:r>
              <a:rPr lang="ja-JP" altLang="en-US" dirty="0">
                <a:latin typeface="Century Schoolbook" panose="02040604050505020304" pitchFamily="18" charset="0"/>
              </a:rPr>
              <a:t>が商品</a:t>
            </a:r>
            <a:r>
              <a:rPr lang="en-US" altLang="ja-JP" i="1" dirty="0">
                <a:latin typeface="Century Schoolbook" panose="02040604050505020304" pitchFamily="18" charset="0"/>
              </a:rPr>
              <a:t>j</a:t>
            </a:r>
            <a:r>
              <a:rPr lang="ja-JP" altLang="en-US" dirty="0">
                <a:latin typeface="Century Schoolbook" panose="02040604050505020304" pitchFamily="18" charset="0"/>
              </a:rPr>
              <a:t>を買うか）</a:t>
            </a:r>
          </a:p>
        </p:txBody>
      </p:sp>
      <p:pic>
        <p:nvPicPr>
          <p:cNvPr id="55" name="図 54">
            <a:extLst>
              <a:ext uri="{FF2B5EF4-FFF2-40B4-BE49-F238E27FC236}">
                <a16:creationId xmlns:a16="http://schemas.microsoft.com/office/drawing/2014/main" id="{CA842C18-F7C8-4D6A-8241-DB78F8EBC031}"/>
              </a:ext>
            </a:extLst>
          </p:cNvPr>
          <p:cNvPicPr>
            <a:picLocks noChangeAspect="1"/>
          </p:cNvPicPr>
          <p:nvPr/>
        </p:nvPicPr>
        <p:blipFill>
          <a:blip r:embed="rId2"/>
          <a:stretch>
            <a:fillRect/>
          </a:stretch>
        </p:blipFill>
        <p:spPr>
          <a:xfrm>
            <a:off x="6435442" y="3224762"/>
            <a:ext cx="3914699" cy="421202"/>
          </a:xfrm>
          <a:prstGeom prst="rect">
            <a:avLst/>
          </a:prstGeom>
        </p:spPr>
      </p:pic>
      <p:sp>
        <p:nvSpPr>
          <p:cNvPr id="56" name="吹き出し: 四角形 55">
            <a:extLst>
              <a:ext uri="{FF2B5EF4-FFF2-40B4-BE49-F238E27FC236}">
                <a16:creationId xmlns:a16="http://schemas.microsoft.com/office/drawing/2014/main" id="{A0DEFB4C-6A9D-4DE6-BFC9-4633A1916338}"/>
              </a:ext>
            </a:extLst>
          </p:cNvPr>
          <p:cNvSpPr/>
          <p:nvPr/>
        </p:nvSpPr>
        <p:spPr>
          <a:xfrm>
            <a:off x="6435442" y="3987339"/>
            <a:ext cx="1036324" cy="485536"/>
          </a:xfrm>
          <a:prstGeom prst="wedgeRectCallout">
            <a:avLst>
              <a:gd name="adj1" fmla="val 26774"/>
              <a:gd name="adj2" fmla="val -1226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定数項</a:t>
            </a:r>
          </a:p>
        </p:txBody>
      </p:sp>
      <p:sp>
        <p:nvSpPr>
          <p:cNvPr id="57" name="吹き出し: 四角形 56">
            <a:extLst>
              <a:ext uri="{FF2B5EF4-FFF2-40B4-BE49-F238E27FC236}">
                <a16:creationId xmlns:a16="http://schemas.microsoft.com/office/drawing/2014/main" id="{B5DC1798-88D0-4BE3-AE38-C81CF48217FF}"/>
              </a:ext>
            </a:extLst>
          </p:cNvPr>
          <p:cNvSpPr/>
          <p:nvPr/>
        </p:nvSpPr>
        <p:spPr>
          <a:xfrm>
            <a:off x="6834259" y="2417571"/>
            <a:ext cx="1189366" cy="541838"/>
          </a:xfrm>
          <a:prstGeom prst="wedgeRectCallout">
            <a:avLst>
              <a:gd name="adj1" fmla="val 47821"/>
              <a:gd name="adj2" fmla="val 115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ユーザ</a:t>
            </a:r>
            <a:r>
              <a:rPr lang="en-US" altLang="ja-JP" i="1" dirty="0" err="1">
                <a:solidFill>
                  <a:schemeClr val="tx1"/>
                </a:solidFill>
                <a:latin typeface="Century Schoolbook" panose="02040604050505020304" pitchFamily="18" charset="0"/>
              </a:rPr>
              <a:t>i</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バイアス</a:t>
            </a:r>
          </a:p>
        </p:txBody>
      </p:sp>
      <p:sp>
        <p:nvSpPr>
          <p:cNvPr id="58" name="吹き出し: 四角形 57">
            <a:extLst>
              <a:ext uri="{FF2B5EF4-FFF2-40B4-BE49-F238E27FC236}">
                <a16:creationId xmlns:a16="http://schemas.microsoft.com/office/drawing/2014/main" id="{84DCFC89-03D9-4CAB-A1B6-1C3FC56F160B}"/>
              </a:ext>
            </a:extLst>
          </p:cNvPr>
          <p:cNvSpPr/>
          <p:nvPr/>
        </p:nvSpPr>
        <p:spPr>
          <a:xfrm>
            <a:off x="8846300" y="2408635"/>
            <a:ext cx="1189366" cy="541838"/>
          </a:xfrm>
          <a:prstGeom prst="wedgeRectCallout">
            <a:avLst>
              <a:gd name="adj1" fmla="val -44578"/>
              <a:gd name="adj2" fmla="val 1126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商品</a:t>
            </a:r>
            <a:r>
              <a:rPr lang="en-US" altLang="ja-JP" i="1" dirty="0">
                <a:solidFill>
                  <a:schemeClr val="tx1"/>
                </a:solidFill>
                <a:latin typeface="Century Schoolbook" panose="02040604050505020304" pitchFamily="18" charset="0"/>
              </a:rPr>
              <a:t>j</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バイアス</a:t>
            </a:r>
          </a:p>
        </p:txBody>
      </p:sp>
      <p:sp>
        <p:nvSpPr>
          <p:cNvPr id="59" name="吹き出し: 四角形 58">
            <a:extLst>
              <a:ext uri="{FF2B5EF4-FFF2-40B4-BE49-F238E27FC236}">
                <a16:creationId xmlns:a16="http://schemas.microsoft.com/office/drawing/2014/main" id="{A1E03355-DB2F-4034-BC04-C03E88140375}"/>
              </a:ext>
            </a:extLst>
          </p:cNvPr>
          <p:cNvSpPr/>
          <p:nvPr/>
        </p:nvSpPr>
        <p:spPr>
          <a:xfrm>
            <a:off x="7807395" y="3935791"/>
            <a:ext cx="2561407" cy="1004391"/>
          </a:xfrm>
          <a:prstGeom prst="wedgeRectCallout">
            <a:avLst>
              <a:gd name="adj1" fmla="val 35536"/>
              <a:gd name="adj2" fmla="val -715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交互作用：</a:t>
            </a:r>
            <a:endParaRPr lang="en-US" altLang="ja-JP" dirty="0">
              <a:solidFill>
                <a:schemeClr val="tx1"/>
              </a:solidFill>
            </a:endParaRPr>
          </a:p>
          <a:p>
            <a:pPr algn="ctr"/>
            <a:r>
              <a:rPr lang="ja-JP" altLang="en-US" dirty="0">
                <a:solidFill>
                  <a:schemeClr val="tx1"/>
                </a:solidFill>
              </a:rPr>
              <a:t>潜在因子からなる</a:t>
            </a:r>
            <a:r>
              <a:rPr lang="en-US" altLang="ja-JP" i="1" dirty="0">
                <a:solidFill>
                  <a:schemeClr val="tx1"/>
                </a:solidFill>
                <a:latin typeface="Century Schoolbook" panose="02040604050505020304" pitchFamily="18" charset="0"/>
              </a:rPr>
              <a:t>k</a:t>
            </a:r>
            <a:r>
              <a:rPr lang="ja-JP" altLang="en-US" dirty="0">
                <a:solidFill>
                  <a:schemeClr val="tx1"/>
                </a:solidFill>
              </a:rPr>
              <a:t>次元ベクトルの内積</a:t>
            </a:r>
            <a:endParaRPr lang="en-US" altLang="ja-JP" dirty="0">
              <a:solidFill>
                <a:schemeClr val="tx1"/>
              </a:solidFill>
            </a:endParaRPr>
          </a:p>
        </p:txBody>
      </p:sp>
      <p:sp>
        <p:nvSpPr>
          <p:cNvPr id="60" name="四角形: 角を丸くする 59">
            <a:extLst>
              <a:ext uri="{FF2B5EF4-FFF2-40B4-BE49-F238E27FC236}">
                <a16:creationId xmlns:a16="http://schemas.microsoft.com/office/drawing/2014/main" id="{15344144-53C3-40D0-9E06-0E255F5EA4F7}"/>
              </a:ext>
            </a:extLst>
          </p:cNvPr>
          <p:cNvSpPr/>
          <p:nvPr/>
        </p:nvSpPr>
        <p:spPr>
          <a:xfrm>
            <a:off x="7706727" y="5046650"/>
            <a:ext cx="2662075" cy="788424"/>
          </a:xfrm>
          <a:prstGeom prst="roundRect">
            <a:avLst>
              <a:gd name="adj" fmla="val 291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補助情報を含めた任意の要素間で定義可能</a:t>
            </a:r>
          </a:p>
        </p:txBody>
      </p:sp>
      <p:sp>
        <p:nvSpPr>
          <p:cNvPr id="61" name="テキスト ボックス 60">
            <a:extLst>
              <a:ext uri="{FF2B5EF4-FFF2-40B4-BE49-F238E27FC236}">
                <a16:creationId xmlns:a16="http://schemas.microsoft.com/office/drawing/2014/main" id="{686AD464-048F-450B-87C1-170DF024B01A}"/>
              </a:ext>
            </a:extLst>
          </p:cNvPr>
          <p:cNvSpPr txBox="1"/>
          <p:nvPr/>
        </p:nvSpPr>
        <p:spPr>
          <a:xfrm>
            <a:off x="7173079" y="2090818"/>
            <a:ext cx="1261884" cy="307777"/>
          </a:xfrm>
          <a:prstGeom prst="rect">
            <a:avLst/>
          </a:prstGeom>
          <a:noFill/>
        </p:spPr>
        <p:txBody>
          <a:bodyPr wrap="none" rtlCol="0">
            <a:spAutoFit/>
          </a:bodyPr>
          <a:lstStyle/>
          <a:p>
            <a:r>
              <a:rPr lang="ja-JP" altLang="en-US" sz="1400" i="1" dirty="0"/>
              <a:t>買い物好き？</a:t>
            </a:r>
          </a:p>
        </p:txBody>
      </p:sp>
      <p:sp>
        <p:nvSpPr>
          <p:cNvPr id="62" name="テキスト ボックス 61">
            <a:extLst>
              <a:ext uri="{FF2B5EF4-FFF2-40B4-BE49-F238E27FC236}">
                <a16:creationId xmlns:a16="http://schemas.microsoft.com/office/drawing/2014/main" id="{55D10AED-289B-4078-A738-DBE05AF094D1}"/>
              </a:ext>
            </a:extLst>
          </p:cNvPr>
          <p:cNvSpPr txBox="1"/>
          <p:nvPr/>
        </p:nvSpPr>
        <p:spPr>
          <a:xfrm>
            <a:off x="9246558" y="2087649"/>
            <a:ext cx="1261884" cy="307777"/>
          </a:xfrm>
          <a:prstGeom prst="rect">
            <a:avLst/>
          </a:prstGeom>
          <a:noFill/>
        </p:spPr>
        <p:txBody>
          <a:bodyPr wrap="none" rtlCol="0">
            <a:spAutoFit/>
          </a:bodyPr>
          <a:lstStyle/>
          <a:p>
            <a:r>
              <a:rPr lang="ja-JP" altLang="en-US" sz="1400" i="1" dirty="0"/>
              <a:t>よく売れる？</a:t>
            </a:r>
          </a:p>
        </p:txBody>
      </p:sp>
    </p:spTree>
    <p:extLst>
      <p:ext uri="{BB962C8B-B14F-4D97-AF65-F5344CB8AC3E}">
        <p14:creationId xmlns:p14="http://schemas.microsoft.com/office/powerpoint/2010/main" val="48434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16974" y="365125"/>
            <a:ext cx="10515600" cy="971986"/>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6</a:t>
            </a:r>
            <a:r>
              <a:rPr lang="ja-JP" altLang="en-US" sz="4000">
                <a:solidFill>
                  <a:schemeClr val="accent1"/>
                </a:solidFill>
                <a:latin typeface="メイリオ" panose="020B0604030504040204" pitchFamily="50" charset="-128"/>
                <a:ea typeface="メイリオ" panose="020B0604030504040204" pitchFamily="50" charset="-128"/>
              </a:rPr>
              <a:t>章</a:t>
            </a:r>
            <a:r>
              <a:rPr lang="ja-JP" altLang="en-US" sz="4000" dirty="0">
                <a:solidFill>
                  <a:schemeClr val="accent1"/>
                </a:solidFill>
                <a:latin typeface="メイリオ" panose="020B0604030504040204" pitchFamily="50" charset="-128"/>
                <a:ea typeface="メイリオ" panose="020B0604030504040204" pitchFamily="50" charset="-128"/>
              </a:rPr>
              <a:t>のストーリー</a:t>
            </a:r>
          </a:p>
        </p:txBody>
      </p:sp>
      <p:sp>
        <p:nvSpPr>
          <p:cNvPr id="3" name="コンテンツ プレースホルダー 2">
            <a:extLst>
              <a:ext uri="{FF2B5EF4-FFF2-40B4-BE49-F238E27FC236}">
                <a16:creationId xmlns:a16="http://schemas.microsoft.com/office/drawing/2014/main" id="{AFC8D293-DF29-A312-26F6-2A60FBD81E83}"/>
              </a:ext>
            </a:extLst>
          </p:cNvPr>
          <p:cNvSpPr>
            <a:spLocks noGrp="1"/>
          </p:cNvSpPr>
          <p:nvPr>
            <p:ph idx="1"/>
          </p:nvPr>
        </p:nvSpPr>
        <p:spPr>
          <a:xfrm>
            <a:off x="815770" y="1287874"/>
            <a:ext cx="10260269"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清原の所属する健康福祉課では、市内の高齢者に対して内容をカスタマイズしたメールマガジンを送っている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誰にどのような内容を送るかというノウハウは定年間近の課長が持っているが、ルール化できず誰も引き継げない</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清原は教師なし学習でこの問題に取り組む</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908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96695" y="365127"/>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教師なし学習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96412" y="1202143"/>
            <a:ext cx="10345993"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教師なし学習とは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正解情報が付いていないデータに対して、何らかの規則性を発見する手法</a:t>
            </a:r>
            <a:endParaRPr lang="en-US" altLang="ja-JP" sz="25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規則がカバーする範囲によって問題が分かれる</a:t>
            </a:r>
          </a:p>
          <a:p>
            <a:pPr lvl="2">
              <a:lnSpc>
                <a:spcPts val="4000"/>
              </a:lnSpc>
            </a:pPr>
            <a:r>
              <a:rPr lang="ja-JP" altLang="en-US" sz="2200" dirty="0">
                <a:latin typeface="メイリオ" panose="020B0604030504040204" pitchFamily="50" charset="-128"/>
                <a:ea typeface="メイリオ" panose="020B0604030504040204" pitchFamily="50" charset="-128"/>
              </a:rPr>
              <a:t>データ全体をカバー：クラスタリング</a:t>
            </a:r>
          </a:p>
          <a:p>
            <a:pPr lvl="2">
              <a:lnSpc>
                <a:spcPts val="4000"/>
              </a:lnSpc>
            </a:pPr>
            <a:r>
              <a:rPr lang="ja-JP" altLang="en-US" sz="2200" dirty="0">
                <a:latin typeface="メイリオ" panose="020B0604030504040204" pitchFamily="50" charset="-128"/>
                <a:ea typeface="メイリオ" panose="020B0604030504040204" pitchFamily="50" charset="-128"/>
              </a:rPr>
              <a:t>データの部分集合をカバー：行列分解</a:t>
            </a:r>
          </a:p>
        </p:txBody>
      </p:sp>
    </p:spTree>
    <p:extLst>
      <p:ext uri="{BB962C8B-B14F-4D97-AF65-F5344CB8AC3E}">
        <p14:creationId xmlns:p14="http://schemas.microsoft.com/office/powerpoint/2010/main" val="332833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81947" y="291385"/>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クラスタリング</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1017639" y="1216891"/>
            <a:ext cx="10146890" cy="517005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クラスタリングとは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同一の性質を持つと見なされるデータのまとまりを見つけること</a:t>
            </a: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r>
              <a:rPr lang="ja-JP" altLang="en-US" sz="2500" dirty="0">
                <a:latin typeface="メイリオ" panose="020B0604030504040204" pitchFamily="50" charset="-128"/>
                <a:ea typeface="メイリオ" panose="020B0604030504040204" pitchFamily="50" charset="-128"/>
              </a:rPr>
              <a:t>例）マーケティングでのユーザグループ発見</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クラスタリングの手法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階層的手法</a:t>
            </a:r>
          </a:p>
          <a:p>
            <a:pPr lvl="2">
              <a:lnSpc>
                <a:spcPts val="4000"/>
              </a:lnSpc>
            </a:pPr>
            <a:r>
              <a:rPr lang="ja-JP" altLang="en-US" sz="2200" dirty="0">
                <a:latin typeface="メイリオ" panose="020B0604030504040204" pitchFamily="50" charset="-128"/>
                <a:ea typeface="メイリオ" panose="020B0604030504040204" pitchFamily="50" charset="-128"/>
              </a:rPr>
              <a:t>ボトムアップ的にデータをまとめてゆく</a:t>
            </a:r>
          </a:p>
          <a:p>
            <a:pPr lvl="1">
              <a:lnSpc>
                <a:spcPts val="4000"/>
              </a:lnSpc>
            </a:pPr>
            <a:r>
              <a:rPr lang="ja-JP" altLang="en-US" sz="2500" dirty="0">
                <a:latin typeface="メイリオ" panose="020B0604030504040204" pitchFamily="50" charset="-128"/>
                <a:ea typeface="メイリオ" panose="020B0604030504040204" pitchFamily="50" charset="-128"/>
              </a:rPr>
              <a:t>分割最適化手法</a:t>
            </a:r>
          </a:p>
          <a:p>
            <a:pPr lvl="2">
              <a:lnSpc>
                <a:spcPts val="4000"/>
              </a:lnSpc>
            </a:pPr>
            <a:r>
              <a:rPr lang="ja-JP" altLang="en-US" sz="2200" dirty="0">
                <a:latin typeface="メイリオ" panose="020B0604030504040204" pitchFamily="50" charset="-128"/>
                <a:ea typeface="メイリオ" panose="020B0604030504040204" pitchFamily="50" charset="-128"/>
              </a:rPr>
              <a:t>トップダウン的にデータ集合を分割してゆく</a:t>
            </a:r>
            <a:endParaRPr lang="en-US" altLang="ja-JP" sz="22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lvl="1">
              <a:lnSpc>
                <a:spcPts val="4000"/>
              </a:lnSpc>
            </a:pPr>
            <a:endParaRPr lang="ja-JP" altLang="en-US" sz="25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772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70437" y="372501"/>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階層的クラスタリング</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77567" y="1157302"/>
            <a:ext cx="10519697" cy="5052291"/>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rPr>
              <a:t>データ</a:t>
            </a:r>
            <a:r>
              <a:rPr lang="en-US" altLang="ja-JP" sz="2800" dirty="0">
                <a:latin typeface="メイリオ" panose="020B0604030504040204" pitchFamily="50" charset="-128"/>
                <a:ea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rPr>
              <a:t>クラスタから始めて、近いクラスタを合併してゆく</a:t>
            </a: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近さの基準の選択によって、結果が異なる</a:t>
            </a:r>
          </a:p>
        </p:txBody>
      </p:sp>
      <p:pic>
        <p:nvPicPr>
          <p:cNvPr id="4" name="図 3">
            <a:extLst>
              <a:ext uri="{FF2B5EF4-FFF2-40B4-BE49-F238E27FC236}">
                <a16:creationId xmlns:a16="http://schemas.microsoft.com/office/drawing/2014/main" id="{915BEC3C-6BB1-4094-BDC5-0AEAB3C35DCC}"/>
              </a:ext>
            </a:extLst>
          </p:cNvPr>
          <p:cNvPicPr>
            <a:picLocks noChangeAspect="1"/>
          </p:cNvPicPr>
          <p:nvPr/>
        </p:nvPicPr>
        <p:blipFill>
          <a:blip r:embed="rId2"/>
          <a:stretch>
            <a:fillRect/>
          </a:stretch>
        </p:blipFill>
        <p:spPr>
          <a:xfrm>
            <a:off x="1820812" y="2712942"/>
            <a:ext cx="8075034" cy="3209652"/>
          </a:xfrm>
          <a:prstGeom prst="rect">
            <a:avLst/>
          </a:prstGeom>
        </p:spPr>
      </p:pic>
    </p:spTree>
    <p:extLst>
      <p:ext uri="{BB962C8B-B14F-4D97-AF65-F5344CB8AC3E}">
        <p14:creationId xmlns:p14="http://schemas.microsoft.com/office/powerpoint/2010/main" val="144407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96696" y="379875"/>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分割最適化クラスタリング</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862781" y="1108364"/>
            <a:ext cx="10132142" cy="5052291"/>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k-means</a:t>
            </a:r>
            <a:r>
              <a:rPr lang="ja-JP" altLang="en-US" sz="2800" dirty="0">
                <a:latin typeface="メイリオ" panose="020B0604030504040204" pitchFamily="50" charset="-128"/>
                <a:ea typeface="メイリオ" panose="020B0604030504040204" pitchFamily="50" charset="-128"/>
              </a:rPr>
              <a:t>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en-US" altLang="ja-JP" sz="2500" dirty="0">
                <a:latin typeface="メイリオ" panose="020B0604030504040204" pitchFamily="50" charset="-128"/>
                <a:ea typeface="メイリオ" panose="020B0604030504040204" pitchFamily="50" charset="-128"/>
              </a:rPr>
              <a:t>k</a:t>
            </a:r>
            <a:r>
              <a:rPr lang="ja-JP" altLang="en-US" sz="2500" dirty="0">
                <a:latin typeface="メイリオ" panose="020B0604030504040204" pitchFamily="50" charset="-128"/>
                <a:ea typeface="メイリオ" panose="020B0604030504040204" pitchFamily="50" charset="-128"/>
              </a:rPr>
              <a:t>個の平均値をランダムに決めるところから始めて、所属するデータを基準に適切な位置を決める</a:t>
            </a:r>
          </a:p>
        </p:txBody>
      </p:sp>
      <p:pic>
        <p:nvPicPr>
          <p:cNvPr id="4" name="図 3">
            <a:extLst>
              <a:ext uri="{FF2B5EF4-FFF2-40B4-BE49-F238E27FC236}">
                <a16:creationId xmlns:a16="http://schemas.microsoft.com/office/drawing/2014/main" id="{52B7C3DF-5A29-47DF-853B-78886D0A6548}"/>
              </a:ext>
            </a:extLst>
          </p:cNvPr>
          <p:cNvPicPr>
            <a:picLocks noChangeAspect="1"/>
          </p:cNvPicPr>
          <p:nvPr/>
        </p:nvPicPr>
        <p:blipFill>
          <a:blip r:embed="rId2"/>
          <a:stretch>
            <a:fillRect/>
          </a:stretch>
        </p:blipFill>
        <p:spPr>
          <a:xfrm>
            <a:off x="1749136" y="2817289"/>
            <a:ext cx="8766464" cy="3210910"/>
          </a:xfrm>
          <a:prstGeom prst="rect">
            <a:avLst/>
          </a:prstGeom>
        </p:spPr>
      </p:pic>
    </p:spTree>
    <p:extLst>
      <p:ext uri="{BB962C8B-B14F-4D97-AF65-F5344CB8AC3E}">
        <p14:creationId xmlns:p14="http://schemas.microsoft.com/office/powerpoint/2010/main" val="286412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713764" y="372024"/>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988142" y="1156825"/>
            <a:ext cx="10132142"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推薦システムの基本手法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サイズが大きく、ほとんど値が埋まっていないデータが対象</a:t>
            </a:r>
            <a:endParaRPr lang="en-US" altLang="ja-JP" sz="2500"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183D950E-C4B9-4B9F-823D-6FF204E8A722}"/>
              </a:ext>
            </a:extLst>
          </p:cNvPr>
          <p:cNvSpPr/>
          <p:nvPr/>
        </p:nvSpPr>
        <p:spPr>
          <a:xfrm>
            <a:off x="4514845" y="374596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271DE6F-F22A-436C-93F5-9002DE928EA0}"/>
              </a:ext>
            </a:extLst>
          </p:cNvPr>
          <p:cNvSpPr/>
          <p:nvPr/>
        </p:nvSpPr>
        <p:spPr>
          <a:xfrm>
            <a:off x="5753770" y="373699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正方形/長方形 5">
            <a:extLst>
              <a:ext uri="{FF2B5EF4-FFF2-40B4-BE49-F238E27FC236}">
                <a16:creationId xmlns:a16="http://schemas.microsoft.com/office/drawing/2014/main" id="{CDBF4DC6-6F87-4DC0-9F66-CB220086B2A0}"/>
              </a:ext>
            </a:extLst>
          </p:cNvPr>
          <p:cNvSpPr/>
          <p:nvPr/>
        </p:nvSpPr>
        <p:spPr>
          <a:xfrm>
            <a:off x="5344978" y="400594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B777E612-BF2C-4945-8D44-4B0AA749589C}"/>
              </a:ext>
            </a:extLst>
          </p:cNvPr>
          <p:cNvSpPr/>
          <p:nvPr/>
        </p:nvSpPr>
        <p:spPr>
          <a:xfrm>
            <a:off x="6583903" y="399697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a:extLst>
              <a:ext uri="{FF2B5EF4-FFF2-40B4-BE49-F238E27FC236}">
                <a16:creationId xmlns:a16="http://schemas.microsoft.com/office/drawing/2014/main" id="{A5E62C14-E661-4943-9465-68465E33A52F}"/>
              </a:ext>
            </a:extLst>
          </p:cNvPr>
          <p:cNvSpPr/>
          <p:nvPr/>
        </p:nvSpPr>
        <p:spPr>
          <a:xfrm>
            <a:off x="4699519" y="428564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正方形/長方形 8">
            <a:extLst>
              <a:ext uri="{FF2B5EF4-FFF2-40B4-BE49-F238E27FC236}">
                <a16:creationId xmlns:a16="http://schemas.microsoft.com/office/drawing/2014/main" id="{A85FAA62-998B-4863-BC05-DF5A853A5D6C}"/>
              </a:ext>
            </a:extLst>
          </p:cNvPr>
          <p:cNvSpPr/>
          <p:nvPr/>
        </p:nvSpPr>
        <p:spPr>
          <a:xfrm>
            <a:off x="6228902" y="4459556"/>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正方形/長方形 9">
            <a:extLst>
              <a:ext uri="{FF2B5EF4-FFF2-40B4-BE49-F238E27FC236}">
                <a16:creationId xmlns:a16="http://schemas.microsoft.com/office/drawing/2014/main" id="{C8F0CAE2-D18A-4618-A01B-5DB8B2C44B33}"/>
              </a:ext>
            </a:extLst>
          </p:cNvPr>
          <p:cNvSpPr/>
          <p:nvPr/>
        </p:nvSpPr>
        <p:spPr>
          <a:xfrm>
            <a:off x="4570430" y="467291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正方形/長方形 10">
            <a:extLst>
              <a:ext uri="{FF2B5EF4-FFF2-40B4-BE49-F238E27FC236}">
                <a16:creationId xmlns:a16="http://schemas.microsoft.com/office/drawing/2014/main" id="{175F3F55-25BB-4E83-A425-14DA89D74967}"/>
              </a:ext>
            </a:extLst>
          </p:cNvPr>
          <p:cNvSpPr/>
          <p:nvPr/>
        </p:nvSpPr>
        <p:spPr>
          <a:xfrm>
            <a:off x="6788303" y="4663946"/>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a:extLst>
              <a:ext uri="{FF2B5EF4-FFF2-40B4-BE49-F238E27FC236}">
                <a16:creationId xmlns:a16="http://schemas.microsoft.com/office/drawing/2014/main" id="{DF79FED4-AD34-4856-9CEB-1188879578F4}"/>
              </a:ext>
            </a:extLst>
          </p:cNvPr>
          <p:cNvSpPr/>
          <p:nvPr/>
        </p:nvSpPr>
        <p:spPr>
          <a:xfrm>
            <a:off x="5108310" y="492034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794A5C94-9F01-4DCE-8E7A-0281191B673C}"/>
              </a:ext>
            </a:extLst>
          </p:cNvPr>
          <p:cNvSpPr/>
          <p:nvPr/>
        </p:nvSpPr>
        <p:spPr>
          <a:xfrm>
            <a:off x="5368288" y="4911376"/>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5D93D963-639D-45F3-AA7E-EF389219C3FC}"/>
              </a:ext>
            </a:extLst>
          </p:cNvPr>
          <p:cNvSpPr/>
          <p:nvPr/>
        </p:nvSpPr>
        <p:spPr>
          <a:xfrm>
            <a:off x="5660537" y="490241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5F675648-87B5-4BF0-87EC-E957861D16F2}"/>
              </a:ext>
            </a:extLst>
          </p:cNvPr>
          <p:cNvSpPr/>
          <p:nvPr/>
        </p:nvSpPr>
        <p:spPr>
          <a:xfrm>
            <a:off x="5292981" y="518032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7FD70ACA-3102-4A49-B607-07B19B6A866C}"/>
              </a:ext>
            </a:extLst>
          </p:cNvPr>
          <p:cNvSpPr/>
          <p:nvPr/>
        </p:nvSpPr>
        <p:spPr>
          <a:xfrm>
            <a:off x="6531906" y="517135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a:extLst>
              <a:ext uri="{FF2B5EF4-FFF2-40B4-BE49-F238E27FC236}">
                <a16:creationId xmlns:a16="http://schemas.microsoft.com/office/drawing/2014/main" id="{1F65D0EA-1912-41FB-B833-FEDCCE129D7A}"/>
              </a:ext>
            </a:extLst>
          </p:cNvPr>
          <p:cNvSpPr/>
          <p:nvPr/>
        </p:nvSpPr>
        <p:spPr>
          <a:xfrm>
            <a:off x="4358856" y="538651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正方形/長方形 17">
            <a:extLst>
              <a:ext uri="{FF2B5EF4-FFF2-40B4-BE49-F238E27FC236}">
                <a16:creationId xmlns:a16="http://schemas.microsoft.com/office/drawing/2014/main" id="{CFC9BD9D-D05F-47BB-BB46-813F5BB7EBD4}"/>
              </a:ext>
            </a:extLst>
          </p:cNvPr>
          <p:cNvSpPr/>
          <p:nvPr/>
        </p:nvSpPr>
        <p:spPr>
          <a:xfrm>
            <a:off x="5597781" y="537754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23829314-4515-4004-BDE5-DBAE144F8D04}"/>
              </a:ext>
            </a:extLst>
          </p:cNvPr>
          <p:cNvSpPr/>
          <p:nvPr/>
        </p:nvSpPr>
        <p:spPr>
          <a:xfrm>
            <a:off x="6381302" y="5644696"/>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394A4870-4A08-49A6-B78E-C2EBB51C5E14}"/>
              </a:ext>
            </a:extLst>
          </p:cNvPr>
          <p:cNvSpPr/>
          <p:nvPr/>
        </p:nvSpPr>
        <p:spPr>
          <a:xfrm>
            <a:off x="6598250" y="562496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正方形/長方形 20">
            <a:extLst>
              <a:ext uri="{FF2B5EF4-FFF2-40B4-BE49-F238E27FC236}">
                <a16:creationId xmlns:a16="http://schemas.microsoft.com/office/drawing/2014/main" id="{80237730-3225-44B8-8936-3ECF23C8EBDF}"/>
              </a:ext>
            </a:extLst>
          </p:cNvPr>
          <p:cNvSpPr/>
          <p:nvPr/>
        </p:nvSpPr>
        <p:spPr>
          <a:xfrm>
            <a:off x="4158049" y="3722657"/>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a:extLst>
              <a:ext uri="{FF2B5EF4-FFF2-40B4-BE49-F238E27FC236}">
                <a16:creationId xmlns:a16="http://schemas.microsoft.com/office/drawing/2014/main" id="{09C9254B-669D-4789-B693-3292464BA7BB}"/>
              </a:ext>
            </a:extLst>
          </p:cNvPr>
          <p:cNvSpPr txBox="1"/>
          <p:nvPr/>
        </p:nvSpPr>
        <p:spPr>
          <a:xfrm rot="16200000">
            <a:off x="3156379" y="4632523"/>
            <a:ext cx="1405980" cy="369332"/>
          </a:xfrm>
          <a:prstGeom prst="rect">
            <a:avLst/>
          </a:prstGeom>
          <a:noFill/>
        </p:spPr>
        <p:txBody>
          <a:bodyPr wrap="square" rtlCol="0">
            <a:spAutoFit/>
          </a:bodyPr>
          <a:lstStyle/>
          <a:p>
            <a:r>
              <a:rPr lang="ja-JP" altLang="en-US" dirty="0"/>
              <a:t>ユーザ</a:t>
            </a:r>
            <a:r>
              <a:rPr lang="en-US" altLang="ja-JP" dirty="0"/>
              <a:t>N</a:t>
            </a:r>
            <a:r>
              <a:rPr lang="ja-JP" altLang="en-US" dirty="0"/>
              <a:t>人</a:t>
            </a:r>
          </a:p>
        </p:txBody>
      </p:sp>
      <p:sp>
        <p:nvSpPr>
          <p:cNvPr id="23" name="テキスト ボックス 22">
            <a:extLst>
              <a:ext uri="{FF2B5EF4-FFF2-40B4-BE49-F238E27FC236}">
                <a16:creationId xmlns:a16="http://schemas.microsoft.com/office/drawing/2014/main" id="{29EDDEEC-BB1E-4E91-9F82-7C9366082C24}"/>
              </a:ext>
            </a:extLst>
          </p:cNvPr>
          <p:cNvSpPr txBox="1"/>
          <p:nvPr/>
        </p:nvSpPr>
        <p:spPr>
          <a:xfrm>
            <a:off x="4865763" y="3252714"/>
            <a:ext cx="1319592" cy="369332"/>
          </a:xfrm>
          <a:prstGeom prst="rect">
            <a:avLst/>
          </a:prstGeom>
          <a:noFill/>
        </p:spPr>
        <p:txBody>
          <a:bodyPr wrap="none" rtlCol="0">
            <a:spAutoFit/>
          </a:bodyPr>
          <a:lstStyle/>
          <a:p>
            <a:r>
              <a:rPr lang="ja-JP" altLang="en-US" dirty="0"/>
              <a:t>商品</a:t>
            </a:r>
            <a:r>
              <a:rPr lang="en-US" altLang="ja-JP" dirty="0"/>
              <a:t>M</a:t>
            </a:r>
            <a:r>
              <a:rPr lang="ja-JP" altLang="en-US" dirty="0"/>
              <a:t>種類</a:t>
            </a:r>
          </a:p>
        </p:txBody>
      </p:sp>
      <p:sp>
        <p:nvSpPr>
          <p:cNvPr id="24" name="楕円 23">
            <a:extLst>
              <a:ext uri="{FF2B5EF4-FFF2-40B4-BE49-F238E27FC236}">
                <a16:creationId xmlns:a16="http://schemas.microsoft.com/office/drawing/2014/main" id="{9413ED53-EE42-4CF5-A414-1EC702777FE5}"/>
              </a:ext>
            </a:extLst>
          </p:cNvPr>
          <p:cNvSpPr/>
          <p:nvPr/>
        </p:nvSpPr>
        <p:spPr>
          <a:xfrm>
            <a:off x="5771150" y="4459556"/>
            <a:ext cx="248651" cy="28562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6" name="直線矢印コネクタ 25">
            <a:extLst>
              <a:ext uri="{FF2B5EF4-FFF2-40B4-BE49-F238E27FC236}">
                <a16:creationId xmlns:a16="http://schemas.microsoft.com/office/drawing/2014/main" id="{2DEDCEF4-08C8-4652-9518-9660761ACE5C}"/>
              </a:ext>
            </a:extLst>
          </p:cNvPr>
          <p:cNvCxnSpPr>
            <a:endCxn id="24" idx="7"/>
          </p:cNvCxnSpPr>
          <p:nvPr/>
        </p:nvCxnSpPr>
        <p:spPr>
          <a:xfrm flipH="1">
            <a:off x="5983387" y="3013364"/>
            <a:ext cx="1172487" cy="1488020"/>
          </a:xfrm>
          <a:prstGeom prst="straightConnector1">
            <a:avLst/>
          </a:prstGeom>
          <a:ln w="2222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656AEFA-465E-4253-9701-9EB7049755D4}"/>
              </a:ext>
            </a:extLst>
          </p:cNvPr>
          <p:cNvSpPr txBox="1"/>
          <p:nvPr/>
        </p:nvSpPr>
        <p:spPr>
          <a:xfrm>
            <a:off x="7155873" y="2667001"/>
            <a:ext cx="2492990" cy="646331"/>
          </a:xfrm>
          <a:prstGeom prst="rect">
            <a:avLst/>
          </a:prstGeom>
          <a:noFill/>
        </p:spPr>
        <p:txBody>
          <a:bodyPr wrap="none" rtlCol="0">
            <a:spAutoFit/>
          </a:bodyPr>
          <a:lstStyle/>
          <a:p>
            <a:r>
              <a:rPr lang="ja-JP" altLang="en-US" dirty="0"/>
              <a:t>大きな値になりそうな</a:t>
            </a:r>
            <a:endParaRPr lang="en-US" altLang="ja-JP" dirty="0"/>
          </a:p>
          <a:p>
            <a:r>
              <a:rPr lang="ja-JP" altLang="en-US" dirty="0"/>
              <a:t>要素を予測</a:t>
            </a:r>
          </a:p>
        </p:txBody>
      </p:sp>
    </p:spTree>
    <p:extLst>
      <p:ext uri="{BB962C8B-B14F-4D97-AF65-F5344CB8AC3E}">
        <p14:creationId xmlns:p14="http://schemas.microsoft.com/office/powerpoint/2010/main" val="292494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28574" y="325342"/>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2132049" y="1091643"/>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行列の低次元分解</a:t>
            </a:r>
          </a:p>
        </p:txBody>
      </p:sp>
      <p:sp>
        <p:nvSpPr>
          <p:cNvPr id="4" name="正方形/長方形 3">
            <a:extLst>
              <a:ext uri="{FF2B5EF4-FFF2-40B4-BE49-F238E27FC236}">
                <a16:creationId xmlns:a16="http://schemas.microsoft.com/office/drawing/2014/main" id="{FBB74D1D-B706-441B-93FB-57327BE938BB}"/>
              </a:ext>
            </a:extLst>
          </p:cNvPr>
          <p:cNvSpPr/>
          <p:nvPr/>
        </p:nvSpPr>
        <p:spPr>
          <a:xfrm>
            <a:off x="2725444" y="222689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0332629-7679-4BA3-BE5A-EF63F85865B5}"/>
              </a:ext>
            </a:extLst>
          </p:cNvPr>
          <p:cNvSpPr/>
          <p:nvPr/>
        </p:nvSpPr>
        <p:spPr>
          <a:xfrm>
            <a:off x="3964369" y="221792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正方形/長方形 5">
            <a:extLst>
              <a:ext uri="{FF2B5EF4-FFF2-40B4-BE49-F238E27FC236}">
                <a16:creationId xmlns:a16="http://schemas.microsoft.com/office/drawing/2014/main" id="{26E4136B-68AC-406B-90F3-DACE917A2F1A}"/>
              </a:ext>
            </a:extLst>
          </p:cNvPr>
          <p:cNvSpPr/>
          <p:nvPr/>
        </p:nvSpPr>
        <p:spPr>
          <a:xfrm>
            <a:off x="3555577" y="248686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B1FFFD03-EE9F-4537-B22D-1572F095560E}"/>
              </a:ext>
            </a:extLst>
          </p:cNvPr>
          <p:cNvSpPr/>
          <p:nvPr/>
        </p:nvSpPr>
        <p:spPr>
          <a:xfrm>
            <a:off x="4794502" y="247790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a:extLst>
              <a:ext uri="{FF2B5EF4-FFF2-40B4-BE49-F238E27FC236}">
                <a16:creationId xmlns:a16="http://schemas.microsoft.com/office/drawing/2014/main" id="{97A03A83-153A-490C-8D2B-0545A19F4BD0}"/>
              </a:ext>
            </a:extLst>
          </p:cNvPr>
          <p:cNvSpPr/>
          <p:nvPr/>
        </p:nvSpPr>
        <p:spPr>
          <a:xfrm>
            <a:off x="2910118" y="276657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正方形/長方形 8">
            <a:extLst>
              <a:ext uri="{FF2B5EF4-FFF2-40B4-BE49-F238E27FC236}">
                <a16:creationId xmlns:a16="http://schemas.microsoft.com/office/drawing/2014/main" id="{5CBBED08-647B-449D-B97E-D26E970A76E2}"/>
              </a:ext>
            </a:extLst>
          </p:cNvPr>
          <p:cNvSpPr/>
          <p:nvPr/>
        </p:nvSpPr>
        <p:spPr>
          <a:xfrm>
            <a:off x="4439501" y="294048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正方形/長方形 9">
            <a:extLst>
              <a:ext uri="{FF2B5EF4-FFF2-40B4-BE49-F238E27FC236}">
                <a16:creationId xmlns:a16="http://schemas.microsoft.com/office/drawing/2014/main" id="{28D04284-3390-4BF1-9350-9709FD6EF58D}"/>
              </a:ext>
            </a:extLst>
          </p:cNvPr>
          <p:cNvSpPr/>
          <p:nvPr/>
        </p:nvSpPr>
        <p:spPr>
          <a:xfrm>
            <a:off x="2781029" y="315384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正方形/長方形 10">
            <a:extLst>
              <a:ext uri="{FF2B5EF4-FFF2-40B4-BE49-F238E27FC236}">
                <a16:creationId xmlns:a16="http://schemas.microsoft.com/office/drawing/2014/main" id="{C823F96D-C5A0-4011-84F1-EB2A14D1AE03}"/>
              </a:ext>
            </a:extLst>
          </p:cNvPr>
          <p:cNvSpPr/>
          <p:nvPr/>
        </p:nvSpPr>
        <p:spPr>
          <a:xfrm>
            <a:off x="4998902" y="314487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a:extLst>
              <a:ext uri="{FF2B5EF4-FFF2-40B4-BE49-F238E27FC236}">
                <a16:creationId xmlns:a16="http://schemas.microsoft.com/office/drawing/2014/main" id="{6F6706C5-1399-4BC1-8B96-831ADEB38AA9}"/>
              </a:ext>
            </a:extLst>
          </p:cNvPr>
          <p:cNvSpPr/>
          <p:nvPr/>
        </p:nvSpPr>
        <p:spPr>
          <a:xfrm>
            <a:off x="3318909" y="340127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75E6CB7-73EC-40C2-A45B-8BDAD474AA89}"/>
              </a:ext>
            </a:extLst>
          </p:cNvPr>
          <p:cNvSpPr/>
          <p:nvPr/>
        </p:nvSpPr>
        <p:spPr>
          <a:xfrm>
            <a:off x="3578887" y="339230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66EB1DD0-F67F-4886-A76C-EE7447D03672}"/>
              </a:ext>
            </a:extLst>
          </p:cNvPr>
          <p:cNvSpPr/>
          <p:nvPr/>
        </p:nvSpPr>
        <p:spPr>
          <a:xfrm>
            <a:off x="3871136" y="338333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83A9847B-3873-4DF3-839F-FB3F72C205D0}"/>
              </a:ext>
            </a:extLst>
          </p:cNvPr>
          <p:cNvSpPr/>
          <p:nvPr/>
        </p:nvSpPr>
        <p:spPr>
          <a:xfrm>
            <a:off x="3503580" y="366124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6D66AC12-3D1D-423D-9554-CC7C5028125C}"/>
              </a:ext>
            </a:extLst>
          </p:cNvPr>
          <p:cNvSpPr/>
          <p:nvPr/>
        </p:nvSpPr>
        <p:spPr>
          <a:xfrm>
            <a:off x="4742505" y="365228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a:extLst>
              <a:ext uri="{FF2B5EF4-FFF2-40B4-BE49-F238E27FC236}">
                <a16:creationId xmlns:a16="http://schemas.microsoft.com/office/drawing/2014/main" id="{26329C27-72F1-482F-9660-975A7EB365FF}"/>
              </a:ext>
            </a:extLst>
          </p:cNvPr>
          <p:cNvSpPr/>
          <p:nvPr/>
        </p:nvSpPr>
        <p:spPr>
          <a:xfrm>
            <a:off x="2569455" y="386743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正方形/長方形 17">
            <a:extLst>
              <a:ext uri="{FF2B5EF4-FFF2-40B4-BE49-F238E27FC236}">
                <a16:creationId xmlns:a16="http://schemas.microsoft.com/office/drawing/2014/main" id="{7B1D8F85-CB82-40AF-8402-0809085D5090}"/>
              </a:ext>
            </a:extLst>
          </p:cNvPr>
          <p:cNvSpPr/>
          <p:nvPr/>
        </p:nvSpPr>
        <p:spPr>
          <a:xfrm>
            <a:off x="3808380" y="385847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9FEC1DBC-65CE-47C6-BB86-2F463C6A2C2C}"/>
              </a:ext>
            </a:extLst>
          </p:cNvPr>
          <p:cNvSpPr/>
          <p:nvPr/>
        </p:nvSpPr>
        <p:spPr>
          <a:xfrm>
            <a:off x="4591901" y="412562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7C971E01-757F-45BE-9B85-FF0D1BA2916F}"/>
              </a:ext>
            </a:extLst>
          </p:cNvPr>
          <p:cNvSpPr/>
          <p:nvPr/>
        </p:nvSpPr>
        <p:spPr>
          <a:xfrm>
            <a:off x="4808849" y="410589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正方形/長方形 20">
            <a:extLst>
              <a:ext uri="{FF2B5EF4-FFF2-40B4-BE49-F238E27FC236}">
                <a16:creationId xmlns:a16="http://schemas.microsoft.com/office/drawing/2014/main" id="{1E0058B2-87FF-4E9E-A1BD-3DBF59F0C148}"/>
              </a:ext>
            </a:extLst>
          </p:cNvPr>
          <p:cNvSpPr/>
          <p:nvPr/>
        </p:nvSpPr>
        <p:spPr>
          <a:xfrm>
            <a:off x="2368648" y="2203584"/>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正方形/長方形 21">
            <a:extLst>
              <a:ext uri="{FF2B5EF4-FFF2-40B4-BE49-F238E27FC236}">
                <a16:creationId xmlns:a16="http://schemas.microsoft.com/office/drawing/2014/main" id="{94B052EF-BB66-4C0A-8657-39B0CD84D59C}"/>
              </a:ext>
            </a:extLst>
          </p:cNvPr>
          <p:cNvSpPr/>
          <p:nvPr/>
        </p:nvSpPr>
        <p:spPr>
          <a:xfrm>
            <a:off x="6232434" y="2162347"/>
            <a:ext cx="90669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正方形/長方形 22">
            <a:extLst>
              <a:ext uri="{FF2B5EF4-FFF2-40B4-BE49-F238E27FC236}">
                <a16:creationId xmlns:a16="http://schemas.microsoft.com/office/drawing/2014/main" id="{EB49ECCA-8622-4C72-B992-C9E285604BA8}"/>
              </a:ext>
            </a:extLst>
          </p:cNvPr>
          <p:cNvSpPr/>
          <p:nvPr/>
        </p:nvSpPr>
        <p:spPr>
          <a:xfrm rot="5400000">
            <a:off x="8431108" y="1462878"/>
            <a:ext cx="90669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テキスト ボックス 23">
            <a:extLst>
              <a:ext uri="{FF2B5EF4-FFF2-40B4-BE49-F238E27FC236}">
                <a16:creationId xmlns:a16="http://schemas.microsoft.com/office/drawing/2014/main" id="{5725FA61-18EE-4B34-A2A9-9CB53C8484F5}"/>
              </a:ext>
            </a:extLst>
          </p:cNvPr>
          <p:cNvSpPr txBox="1"/>
          <p:nvPr/>
        </p:nvSpPr>
        <p:spPr>
          <a:xfrm rot="16200000">
            <a:off x="1366978" y="3113450"/>
            <a:ext cx="1405980" cy="369332"/>
          </a:xfrm>
          <a:prstGeom prst="rect">
            <a:avLst/>
          </a:prstGeom>
          <a:noFill/>
        </p:spPr>
        <p:txBody>
          <a:bodyPr wrap="square" rtlCol="0">
            <a:spAutoFit/>
          </a:bodyPr>
          <a:lstStyle/>
          <a:p>
            <a:r>
              <a:rPr lang="ja-JP" altLang="en-US" dirty="0"/>
              <a:t>ユーザ</a:t>
            </a:r>
            <a:r>
              <a:rPr lang="en-US" altLang="ja-JP" dirty="0"/>
              <a:t>N</a:t>
            </a:r>
            <a:r>
              <a:rPr lang="ja-JP" altLang="en-US" dirty="0"/>
              <a:t>人</a:t>
            </a:r>
          </a:p>
        </p:txBody>
      </p:sp>
      <p:sp>
        <p:nvSpPr>
          <p:cNvPr id="25" name="テキスト ボックス 24">
            <a:extLst>
              <a:ext uri="{FF2B5EF4-FFF2-40B4-BE49-F238E27FC236}">
                <a16:creationId xmlns:a16="http://schemas.microsoft.com/office/drawing/2014/main" id="{924B3474-44B8-46BA-9A9F-73AE2D7D5D09}"/>
              </a:ext>
            </a:extLst>
          </p:cNvPr>
          <p:cNvSpPr txBox="1"/>
          <p:nvPr/>
        </p:nvSpPr>
        <p:spPr>
          <a:xfrm>
            <a:off x="3076362" y="1733641"/>
            <a:ext cx="1319592" cy="369332"/>
          </a:xfrm>
          <a:prstGeom prst="rect">
            <a:avLst/>
          </a:prstGeom>
          <a:noFill/>
        </p:spPr>
        <p:txBody>
          <a:bodyPr wrap="none" rtlCol="0">
            <a:spAutoFit/>
          </a:bodyPr>
          <a:lstStyle/>
          <a:p>
            <a:r>
              <a:rPr lang="ja-JP" altLang="en-US" dirty="0"/>
              <a:t>商品</a:t>
            </a:r>
            <a:r>
              <a:rPr lang="en-US" altLang="ja-JP" dirty="0"/>
              <a:t>M</a:t>
            </a:r>
            <a:r>
              <a:rPr lang="ja-JP" altLang="en-US" dirty="0"/>
              <a:t>種類</a:t>
            </a:r>
          </a:p>
        </p:txBody>
      </p:sp>
      <p:sp>
        <p:nvSpPr>
          <p:cNvPr id="26" name="テキスト ボックス 25">
            <a:extLst>
              <a:ext uri="{FF2B5EF4-FFF2-40B4-BE49-F238E27FC236}">
                <a16:creationId xmlns:a16="http://schemas.microsoft.com/office/drawing/2014/main" id="{B7AE6716-A274-40FD-9122-894E724AA017}"/>
              </a:ext>
            </a:extLst>
          </p:cNvPr>
          <p:cNvSpPr txBox="1"/>
          <p:nvPr/>
        </p:nvSpPr>
        <p:spPr>
          <a:xfrm>
            <a:off x="5545196" y="3153842"/>
            <a:ext cx="465192" cy="646331"/>
          </a:xfrm>
          <a:prstGeom prst="rect">
            <a:avLst/>
          </a:prstGeom>
          <a:noFill/>
        </p:spPr>
        <p:txBody>
          <a:bodyPr wrap="none" rtlCol="0">
            <a:spAutoFit/>
          </a:bodyPr>
          <a:lstStyle/>
          <a:p>
            <a:r>
              <a:rPr lang="en-US" altLang="ja-JP" sz="3600" dirty="0">
                <a:latin typeface="Century Schoolbook" panose="02040604050505020304" pitchFamily="18" charset="0"/>
              </a:rPr>
              <a:t>=</a:t>
            </a:r>
            <a:endParaRPr lang="ja-JP" altLang="en-US" sz="3600" dirty="0">
              <a:latin typeface="Century Schoolbook" panose="02040604050505020304" pitchFamily="18" charset="0"/>
            </a:endParaRPr>
          </a:p>
        </p:txBody>
      </p:sp>
      <p:sp>
        <p:nvSpPr>
          <p:cNvPr id="27" name="テキスト ボックス 26">
            <a:extLst>
              <a:ext uri="{FF2B5EF4-FFF2-40B4-BE49-F238E27FC236}">
                <a16:creationId xmlns:a16="http://schemas.microsoft.com/office/drawing/2014/main" id="{A692E5C3-CCA2-42B6-9F4F-6FFCE781770D}"/>
              </a:ext>
            </a:extLst>
          </p:cNvPr>
          <p:cNvSpPr txBox="1"/>
          <p:nvPr/>
        </p:nvSpPr>
        <p:spPr>
          <a:xfrm>
            <a:off x="7139127" y="2294152"/>
            <a:ext cx="646331" cy="646331"/>
          </a:xfrm>
          <a:prstGeom prst="rect">
            <a:avLst/>
          </a:prstGeom>
          <a:noFill/>
        </p:spPr>
        <p:txBody>
          <a:bodyPr wrap="none" rtlCol="0">
            <a:spAutoFit/>
          </a:bodyPr>
          <a:lstStyle/>
          <a:p>
            <a:r>
              <a:rPr lang="en-US" altLang="ja-JP" sz="3600" dirty="0">
                <a:latin typeface="Century Schoolbook" panose="02040604050505020304" pitchFamily="18" charset="0"/>
              </a:rPr>
              <a:t>×</a:t>
            </a:r>
            <a:endParaRPr lang="ja-JP" altLang="en-US" sz="3600" dirty="0">
              <a:latin typeface="Century Schoolbook" panose="02040604050505020304" pitchFamily="18" charset="0"/>
            </a:endParaRPr>
          </a:p>
        </p:txBody>
      </p:sp>
      <p:sp>
        <p:nvSpPr>
          <p:cNvPr id="28" name="テキスト ボックス 27">
            <a:extLst>
              <a:ext uri="{FF2B5EF4-FFF2-40B4-BE49-F238E27FC236}">
                <a16:creationId xmlns:a16="http://schemas.microsoft.com/office/drawing/2014/main" id="{FAA7B568-A4F5-4B7F-A269-C6BC06E16695}"/>
              </a:ext>
            </a:extLst>
          </p:cNvPr>
          <p:cNvSpPr txBox="1"/>
          <p:nvPr/>
        </p:nvSpPr>
        <p:spPr>
          <a:xfrm>
            <a:off x="6342661" y="3014918"/>
            <a:ext cx="561372" cy="646331"/>
          </a:xfrm>
          <a:prstGeom prst="rect">
            <a:avLst/>
          </a:prstGeom>
          <a:noFill/>
        </p:spPr>
        <p:txBody>
          <a:bodyPr wrap="none" rtlCol="0">
            <a:spAutoFit/>
          </a:bodyPr>
          <a:lstStyle/>
          <a:p>
            <a:r>
              <a:rPr lang="en-US" altLang="ja-JP" sz="3600" i="1" dirty="0">
                <a:latin typeface="Century Schoolbook" panose="02040604050505020304" pitchFamily="18" charset="0"/>
              </a:rPr>
              <a:t>U</a:t>
            </a:r>
            <a:endParaRPr lang="ja-JP" altLang="en-US" sz="3600" i="1" dirty="0">
              <a:latin typeface="Century Schoolbook" panose="02040604050505020304" pitchFamily="18" charset="0"/>
            </a:endParaRPr>
          </a:p>
        </p:txBody>
      </p:sp>
      <p:sp>
        <p:nvSpPr>
          <p:cNvPr id="29" name="テキスト ボックス 28">
            <a:extLst>
              <a:ext uri="{FF2B5EF4-FFF2-40B4-BE49-F238E27FC236}">
                <a16:creationId xmlns:a16="http://schemas.microsoft.com/office/drawing/2014/main" id="{1EEAF38B-07E6-434B-A3B0-2D13594D6BF6}"/>
              </a:ext>
            </a:extLst>
          </p:cNvPr>
          <p:cNvSpPr txBox="1"/>
          <p:nvPr/>
        </p:nvSpPr>
        <p:spPr>
          <a:xfrm>
            <a:off x="8382816" y="2228498"/>
            <a:ext cx="800219" cy="646331"/>
          </a:xfrm>
          <a:prstGeom prst="rect">
            <a:avLst/>
          </a:prstGeom>
          <a:noFill/>
        </p:spPr>
        <p:txBody>
          <a:bodyPr wrap="none" rtlCol="0">
            <a:spAutoFit/>
          </a:bodyPr>
          <a:lstStyle/>
          <a:p>
            <a:r>
              <a:rPr lang="en-US" altLang="ja-JP" sz="3600" i="1" dirty="0">
                <a:latin typeface="Century Schoolbook" panose="02040604050505020304" pitchFamily="18" charset="0"/>
              </a:rPr>
              <a:t>V</a:t>
            </a:r>
            <a:r>
              <a:rPr lang="en-US" altLang="ja-JP" sz="3600" baseline="30000" dirty="0">
                <a:latin typeface="Century Schoolbook" panose="02040604050505020304" pitchFamily="18" charset="0"/>
              </a:rPr>
              <a:t> T</a:t>
            </a:r>
            <a:endParaRPr lang="ja-JP" altLang="en-US" sz="3600" baseline="30000" dirty="0">
              <a:latin typeface="Century Schoolbook" panose="02040604050505020304" pitchFamily="18" charset="0"/>
            </a:endParaRPr>
          </a:p>
        </p:txBody>
      </p:sp>
      <p:sp>
        <p:nvSpPr>
          <p:cNvPr id="30" name="テキスト ボックス 29">
            <a:extLst>
              <a:ext uri="{FF2B5EF4-FFF2-40B4-BE49-F238E27FC236}">
                <a16:creationId xmlns:a16="http://schemas.microsoft.com/office/drawing/2014/main" id="{1D51143C-30A0-4D2F-A1B2-7D4A570D43BF}"/>
              </a:ext>
            </a:extLst>
          </p:cNvPr>
          <p:cNvSpPr txBox="1"/>
          <p:nvPr/>
        </p:nvSpPr>
        <p:spPr>
          <a:xfrm>
            <a:off x="5663530" y="4663188"/>
            <a:ext cx="2364750" cy="369332"/>
          </a:xfrm>
          <a:prstGeom prst="rect">
            <a:avLst/>
          </a:prstGeom>
          <a:noFill/>
        </p:spPr>
        <p:txBody>
          <a:bodyPr wrap="none" rtlCol="0">
            <a:spAutoFit/>
          </a:bodyPr>
          <a:lstStyle/>
          <a:p>
            <a:r>
              <a:rPr lang="ja-JP" altLang="en-US" dirty="0"/>
              <a:t>ユーザ情報</a:t>
            </a:r>
            <a:r>
              <a:rPr lang="en-US" altLang="ja-JP" dirty="0"/>
              <a:t>N×K</a:t>
            </a:r>
            <a:r>
              <a:rPr lang="ja-JP" altLang="en-US" dirty="0"/>
              <a:t>行列</a:t>
            </a:r>
          </a:p>
        </p:txBody>
      </p:sp>
      <p:sp>
        <p:nvSpPr>
          <p:cNvPr id="31" name="テキスト ボックス 30">
            <a:extLst>
              <a:ext uri="{FF2B5EF4-FFF2-40B4-BE49-F238E27FC236}">
                <a16:creationId xmlns:a16="http://schemas.microsoft.com/office/drawing/2014/main" id="{2478EACA-0369-4185-80CF-805ED7B7C8DC}"/>
              </a:ext>
            </a:extLst>
          </p:cNvPr>
          <p:cNvSpPr txBox="1"/>
          <p:nvPr/>
        </p:nvSpPr>
        <p:spPr>
          <a:xfrm>
            <a:off x="7750947" y="1637702"/>
            <a:ext cx="2172390" cy="369332"/>
          </a:xfrm>
          <a:prstGeom prst="rect">
            <a:avLst/>
          </a:prstGeom>
          <a:noFill/>
        </p:spPr>
        <p:txBody>
          <a:bodyPr wrap="none" rtlCol="0">
            <a:spAutoFit/>
          </a:bodyPr>
          <a:lstStyle/>
          <a:p>
            <a:r>
              <a:rPr lang="ja-JP" altLang="en-US" dirty="0"/>
              <a:t>商品情報</a:t>
            </a:r>
            <a:r>
              <a:rPr lang="en-US" altLang="ja-JP" dirty="0"/>
              <a:t>M×K</a:t>
            </a:r>
            <a:r>
              <a:rPr lang="ja-JP" altLang="en-US" dirty="0"/>
              <a:t>行列</a:t>
            </a:r>
          </a:p>
        </p:txBody>
      </p:sp>
      <p:sp>
        <p:nvSpPr>
          <p:cNvPr id="32" name="吹き出し: 四角形 31">
            <a:extLst>
              <a:ext uri="{FF2B5EF4-FFF2-40B4-BE49-F238E27FC236}">
                <a16:creationId xmlns:a16="http://schemas.microsoft.com/office/drawing/2014/main" id="{25B6D004-7797-4465-87E0-722DB64EEDCB}"/>
              </a:ext>
            </a:extLst>
          </p:cNvPr>
          <p:cNvSpPr/>
          <p:nvPr/>
        </p:nvSpPr>
        <p:spPr>
          <a:xfrm>
            <a:off x="5216733" y="5449240"/>
            <a:ext cx="2647747" cy="826498"/>
          </a:xfrm>
          <a:prstGeom prst="wedgeRectCallout">
            <a:avLst>
              <a:gd name="adj1" fmla="val 12469"/>
              <a:gd name="adj2" fmla="val -10121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振る舞いが似ているユーザは、似ているベクトルで表現される</a:t>
            </a:r>
          </a:p>
        </p:txBody>
      </p:sp>
      <p:sp>
        <p:nvSpPr>
          <p:cNvPr id="33" name="吹き出し: 四角形 32">
            <a:extLst>
              <a:ext uri="{FF2B5EF4-FFF2-40B4-BE49-F238E27FC236}">
                <a16:creationId xmlns:a16="http://schemas.microsoft.com/office/drawing/2014/main" id="{9202DFD2-684F-4638-87F9-AAD3CB16698D}"/>
              </a:ext>
            </a:extLst>
          </p:cNvPr>
          <p:cNvSpPr/>
          <p:nvPr/>
        </p:nvSpPr>
        <p:spPr>
          <a:xfrm>
            <a:off x="7412205" y="710694"/>
            <a:ext cx="2647747" cy="721338"/>
          </a:xfrm>
          <a:prstGeom prst="wedgeRectCallout">
            <a:avLst>
              <a:gd name="adj1" fmla="val 16029"/>
              <a:gd name="adj2" fmla="val 7460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似ている商品は、似ているベクトルで表現される</a:t>
            </a:r>
          </a:p>
        </p:txBody>
      </p:sp>
    </p:spTree>
    <p:extLst>
      <p:ext uri="{BB962C8B-B14F-4D97-AF65-F5344CB8AC3E}">
        <p14:creationId xmlns:p14="http://schemas.microsoft.com/office/powerpoint/2010/main" val="408698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729649" y="283361"/>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884997" y="1011541"/>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低次元分解の解釈</a:t>
            </a:r>
          </a:p>
        </p:txBody>
      </p:sp>
      <p:pic>
        <p:nvPicPr>
          <p:cNvPr id="4" name="グラフィックス 3" descr="ユーザー">
            <a:extLst>
              <a:ext uri="{FF2B5EF4-FFF2-40B4-BE49-F238E27FC236}">
                <a16:creationId xmlns:a16="http://schemas.microsoft.com/office/drawing/2014/main" id="{497191F8-F029-44E7-8D52-C57FB724F04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714754" y="1595965"/>
            <a:ext cx="914400" cy="914400"/>
          </a:xfrm>
          <a:prstGeom prst="rect">
            <a:avLst/>
          </a:prstGeom>
        </p:spPr>
      </p:pic>
      <p:pic>
        <p:nvPicPr>
          <p:cNvPr id="5" name="グラフィックス 4" descr="ユーザー">
            <a:extLst>
              <a:ext uri="{FF2B5EF4-FFF2-40B4-BE49-F238E27FC236}">
                <a16:creationId xmlns:a16="http://schemas.microsoft.com/office/drawing/2014/main" id="{D1D5D4FD-B98D-4140-8756-A71095D6F49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714754" y="2763126"/>
            <a:ext cx="914400" cy="914400"/>
          </a:xfrm>
          <a:prstGeom prst="rect">
            <a:avLst/>
          </a:prstGeom>
        </p:spPr>
      </p:pic>
      <p:pic>
        <p:nvPicPr>
          <p:cNvPr id="6" name="グラフィックス 5" descr="ユーザー">
            <a:extLst>
              <a:ext uri="{FF2B5EF4-FFF2-40B4-BE49-F238E27FC236}">
                <a16:creationId xmlns:a16="http://schemas.microsoft.com/office/drawing/2014/main" id="{19A935B6-FD65-47FA-AF55-AB621E64BAA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714754" y="5071974"/>
            <a:ext cx="914400" cy="914400"/>
          </a:xfrm>
          <a:prstGeom prst="rect">
            <a:avLst/>
          </a:prstGeom>
        </p:spPr>
      </p:pic>
      <p:pic>
        <p:nvPicPr>
          <p:cNvPr id="7" name="グラフィックス 6" descr="スマート フォン">
            <a:extLst>
              <a:ext uri="{FF2B5EF4-FFF2-40B4-BE49-F238E27FC236}">
                <a16:creationId xmlns:a16="http://schemas.microsoft.com/office/drawing/2014/main" id="{F8B4711D-D689-4DC1-99B8-32806AE68C20}"/>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479936" y="1668448"/>
            <a:ext cx="914400" cy="914400"/>
          </a:xfrm>
          <a:prstGeom prst="rect">
            <a:avLst/>
          </a:prstGeom>
        </p:spPr>
      </p:pic>
      <p:pic>
        <p:nvPicPr>
          <p:cNvPr id="8" name="グラフィックス 7" descr="カメラ">
            <a:extLst>
              <a:ext uri="{FF2B5EF4-FFF2-40B4-BE49-F238E27FC236}">
                <a16:creationId xmlns:a16="http://schemas.microsoft.com/office/drawing/2014/main" id="{45AC2337-730A-4B1F-AB80-4717B8E6867A}"/>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479936" y="2911809"/>
            <a:ext cx="914400" cy="914400"/>
          </a:xfrm>
          <a:prstGeom prst="rect">
            <a:avLst/>
          </a:prstGeom>
        </p:spPr>
      </p:pic>
      <p:sp>
        <p:nvSpPr>
          <p:cNvPr id="9" name="テキスト ボックス 8">
            <a:extLst>
              <a:ext uri="{FF2B5EF4-FFF2-40B4-BE49-F238E27FC236}">
                <a16:creationId xmlns:a16="http://schemas.microsoft.com/office/drawing/2014/main" id="{43A23BF0-2301-4BE8-8B84-EC766A5E025A}"/>
              </a:ext>
            </a:extLst>
          </p:cNvPr>
          <p:cNvSpPr txBox="1"/>
          <p:nvPr/>
        </p:nvSpPr>
        <p:spPr>
          <a:xfrm>
            <a:off x="2543416" y="6197444"/>
            <a:ext cx="1281120" cy="369332"/>
          </a:xfrm>
          <a:prstGeom prst="rect">
            <a:avLst/>
          </a:prstGeom>
          <a:noFill/>
        </p:spPr>
        <p:txBody>
          <a:bodyPr wrap="none" rtlCol="0">
            <a:spAutoFit/>
          </a:bodyPr>
          <a:lstStyle/>
          <a:p>
            <a:r>
              <a:rPr lang="ja-JP" altLang="en-US" dirty="0"/>
              <a:t>ユーザ</a:t>
            </a:r>
            <a:r>
              <a:rPr lang="en-US" altLang="ja-JP" dirty="0"/>
              <a:t>N</a:t>
            </a:r>
            <a:r>
              <a:rPr lang="ja-JP" altLang="en-US" dirty="0"/>
              <a:t>人</a:t>
            </a:r>
          </a:p>
        </p:txBody>
      </p:sp>
      <p:sp>
        <p:nvSpPr>
          <p:cNvPr id="10" name="テキスト ボックス 9">
            <a:extLst>
              <a:ext uri="{FF2B5EF4-FFF2-40B4-BE49-F238E27FC236}">
                <a16:creationId xmlns:a16="http://schemas.microsoft.com/office/drawing/2014/main" id="{6CCF1C80-19B2-410D-BB09-F8BFEF1D48AD}"/>
              </a:ext>
            </a:extLst>
          </p:cNvPr>
          <p:cNvSpPr txBox="1"/>
          <p:nvPr/>
        </p:nvSpPr>
        <p:spPr>
          <a:xfrm>
            <a:off x="8284553" y="6214516"/>
            <a:ext cx="1319592" cy="369332"/>
          </a:xfrm>
          <a:prstGeom prst="rect">
            <a:avLst/>
          </a:prstGeom>
          <a:noFill/>
        </p:spPr>
        <p:txBody>
          <a:bodyPr wrap="none" rtlCol="0">
            <a:spAutoFit/>
          </a:bodyPr>
          <a:lstStyle/>
          <a:p>
            <a:r>
              <a:rPr lang="ja-JP" altLang="en-US" dirty="0"/>
              <a:t>商品</a:t>
            </a:r>
            <a:r>
              <a:rPr lang="en-US" altLang="ja-JP" dirty="0"/>
              <a:t>M</a:t>
            </a:r>
            <a:r>
              <a:rPr lang="ja-JP" altLang="en-US" dirty="0"/>
              <a:t>種類</a:t>
            </a:r>
          </a:p>
        </p:txBody>
      </p:sp>
      <p:pic>
        <p:nvPicPr>
          <p:cNvPr id="11" name="グラフィックス 10" descr="アイス クリーム">
            <a:extLst>
              <a:ext uri="{FF2B5EF4-FFF2-40B4-BE49-F238E27FC236}">
                <a16:creationId xmlns:a16="http://schemas.microsoft.com/office/drawing/2014/main" id="{3BA2F1C0-B4E0-4C0D-A755-D3CB6DD3F2FC}"/>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408958" y="4143558"/>
            <a:ext cx="914400" cy="914400"/>
          </a:xfrm>
          <a:prstGeom prst="rect">
            <a:avLst/>
          </a:prstGeom>
        </p:spPr>
      </p:pic>
      <p:pic>
        <p:nvPicPr>
          <p:cNvPr id="12" name="グラフィックス 11" descr="傘">
            <a:extLst>
              <a:ext uri="{FF2B5EF4-FFF2-40B4-BE49-F238E27FC236}">
                <a16:creationId xmlns:a16="http://schemas.microsoft.com/office/drawing/2014/main" id="{2A3A31C9-19AE-4FCA-953F-263047BBC2A5}"/>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449771" y="5268546"/>
            <a:ext cx="914400" cy="914400"/>
          </a:xfrm>
          <a:prstGeom prst="rect">
            <a:avLst/>
          </a:prstGeom>
        </p:spPr>
      </p:pic>
      <p:sp>
        <p:nvSpPr>
          <p:cNvPr id="13" name="テキスト ボックス 12">
            <a:extLst>
              <a:ext uri="{FF2B5EF4-FFF2-40B4-BE49-F238E27FC236}">
                <a16:creationId xmlns:a16="http://schemas.microsoft.com/office/drawing/2014/main" id="{22E29D7C-D849-4EB0-9D04-3C3BF4303FA2}"/>
              </a:ext>
            </a:extLst>
          </p:cNvPr>
          <p:cNvSpPr txBox="1"/>
          <p:nvPr/>
        </p:nvSpPr>
        <p:spPr>
          <a:xfrm>
            <a:off x="5253229" y="6177438"/>
            <a:ext cx="1499128" cy="369332"/>
          </a:xfrm>
          <a:prstGeom prst="rect">
            <a:avLst/>
          </a:prstGeom>
          <a:noFill/>
        </p:spPr>
        <p:txBody>
          <a:bodyPr wrap="none" rtlCol="0">
            <a:spAutoFit/>
          </a:bodyPr>
          <a:lstStyle/>
          <a:p>
            <a:r>
              <a:rPr lang="ja-JP" altLang="en-US" dirty="0"/>
              <a:t>潜在因子</a:t>
            </a:r>
            <a:r>
              <a:rPr lang="en-US" altLang="ja-JP" dirty="0"/>
              <a:t>K</a:t>
            </a:r>
            <a:r>
              <a:rPr lang="ja-JP" altLang="en-US" dirty="0"/>
              <a:t>個</a:t>
            </a:r>
          </a:p>
        </p:txBody>
      </p:sp>
      <p:sp>
        <p:nvSpPr>
          <p:cNvPr id="14" name="正方形/長方形 13">
            <a:extLst>
              <a:ext uri="{FF2B5EF4-FFF2-40B4-BE49-F238E27FC236}">
                <a16:creationId xmlns:a16="http://schemas.microsoft.com/office/drawing/2014/main" id="{1B2EAB91-3828-4CC1-86F5-F1C0ACAF13EB}"/>
              </a:ext>
            </a:extLst>
          </p:cNvPr>
          <p:cNvSpPr/>
          <p:nvPr/>
        </p:nvSpPr>
        <p:spPr>
          <a:xfrm>
            <a:off x="5366474" y="2370976"/>
            <a:ext cx="1273511" cy="747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女性</a:t>
            </a:r>
          </a:p>
        </p:txBody>
      </p:sp>
      <p:sp>
        <p:nvSpPr>
          <p:cNvPr id="15" name="正方形/長方形 14">
            <a:extLst>
              <a:ext uri="{FF2B5EF4-FFF2-40B4-BE49-F238E27FC236}">
                <a16:creationId xmlns:a16="http://schemas.microsoft.com/office/drawing/2014/main" id="{7D37D83B-1BAD-4C61-97A4-895E8056F770}"/>
              </a:ext>
            </a:extLst>
          </p:cNvPr>
          <p:cNvSpPr/>
          <p:nvPr/>
        </p:nvSpPr>
        <p:spPr>
          <a:xfrm>
            <a:off x="5363231" y="5149851"/>
            <a:ext cx="1273511" cy="747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甘いもの好き</a:t>
            </a:r>
          </a:p>
        </p:txBody>
      </p:sp>
      <p:sp>
        <p:nvSpPr>
          <p:cNvPr id="16" name="テキスト ボックス 15">
            <a:extLst>
              <a:ext uri="{FF2B5EF4-FFF2-40B4-BE49-F238E27FC236}">
                <a16:creationId xmlns:a16="http://schemas.microsoft.com/office/drawing/2014/main" id="{F986A3BD-861B-434D-8377-441A4BF60FED}"/>
              </a:ext>
            </a:extLst>
          </p:cNvPr>
          <p:cNvSpPr txBox="1"/>
          <p:nvPr/>
        </p:nvSpPr>
        <p:spPr>
          <a:xfrm rot="16200000">
            <a:off x="5265005" y="3880056"/>
            <a:ext cx="1661993" cy="369332"/>
          </a:xfrm>
          <a:prstGeom prst="rect">
            <a:avLst/>
          </a:prstGeom>
          <a:noFill/>
        </p:spPr>
        <p:txBody>
          <a:bodyPr vert="eaVert" wrap="square" rtlCol="0">
            <a:spAutoFit/>
          </a:bodyPr>
          <a:lstStyle/>
          <a:p>
            <a:r>
              <a:rPr lang="ja-JP" altLang="en-US" sz="2400" b="1" dirty="0" err="1"/>
              <a:t>．</a:t>
            </a:r>
            <a:endParaRPr lang="en-US" altLang="ja-JP" sz="2400" b="1" dirty="0"/>
          </a:p>
          <a:p>
            <a:r>
              <a:rPr lang="ja-JP" altLang="en-US" sz="2400" b="1" dirty="0" err="1"/>
              <a:t>．</a:t>
            </a:r>
            <a:endParaRPr lang="ja-JP" altLang="en-US" sz="2400" b="1" dirty="0"/>
          </a:p>
          <a:p>
            <a:r>
              <a:rPr lang="ja-JP" altLang="en-US" sz="2400" b="1" dirty="0" err="1"/>
              <a:t>．</a:t>
            </a:r>
            <a:endParaRPr lang="ja-JP" altLang="en-US" sz="2400" b="1" dirty="0"/>
          </a:p>
          <a:p>
            <a:endParaRPr lang="ja-JP" altLang="en-US" sz="2400" b="1" u="sng" dirty="0"/>
          </a:p>
        </p:txBody>
      </p:sp>
      <p:cxnSp>
        <p:nvCxnSpPr>
          <p:cNvPr id="17" name="直線コネクタ 16">
            <a:extLst>
              <a:ext uri="{FF2B5EF4-FFF2-40B4-BE49-F238E27FC236}">
                <a16:creationId xmlns:a16="http://schemas.microsoft.com/office/drawing/2014/main" id="{5F05EE43-8E24-47FE-84AD-2BA223BBE659}"/>
              </a:ext>
            </a:extLst>
          </p:cNvPr>
          <p:cNvCxnSpPr>
            <a:stCxn id="5" idx="3"/>
            <a:endCxn id="14" idx="1"/>
          </p:cNvCxnSpPr>
          <p:nvPr/>
        </p:nvCxnSpPr>
        <p:spPr>
          <a:xfrm flipV="1">
            <a:off x="3629155" y="2744542"/>
            <a:ext cx="1737319" cy="475785"/>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220DBEC-6D81-44B3-B6D7-12952089B6F4}"/>
              </a:ext>
            </a:extLst>
          </p:cNvPr>
          <p:cNvCxnSpPr>
            <a:cxnSpLocks/>
            <a:stCxn id="5" idx="3"/>
          </p:cNvCxnSpPr>
          <p:nvPr/>
        </p:nvCxnSpPr>
        <p:spPr>
          <a:xfrm>
            <a:off x="3629154" y="3220326"/>
            <a:ext cx="1734076" cy="577076"/>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3E0CA70A-81DF-4CB6-9752-5C4063CDB320}"/>
              </a:ext>
            </a:extLst>
          </p:cNvPr>
          <p:cNvCxnSpPr>
            <a:cxnSpLocks/>
            <a:stCxn id="5" idx="3"/>
            <a:endCxn id="15" idx="1"/>
          </p:cNvCxnSpPr>
          <p:nvPr/>
        </p:nvCxnSpPr>
        <p:spPr>
          <a:xfrm>
            <a:off x="3629154" y="3220326"/>
            <a:ext cx="1734076" cy="230309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428917B2-AD13-4387-B2EE-44F5CE617541}"/>
              </a:ext>
            </a:extLst>
          </p:cNvPr>
          <p:cNvCxnSpPr>
            <a:cxnSpLocks/>
            <a:stCxn id="11" idx="1"/>
            <a:endCxn id="14" idx="3"/>
          </p:cNvCxnSpPr>
          <p:nvPr/>
        </p:nvCxnSpPr>
        <p:spPr>
          <a:xfrm flipH="1" flipV="1">
            <a:off x="6639984" y="2744542"/>
            <a:ext cx="1768974" cy="1856217"/>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6F407099-FA11-4009-A89E-E87AFDBEC1A3}"/>
              </a:ext>
            </a:extLst>
          </p:cNvPr>
          <p:cNvCxnSpPr>
            <a:cxnSpLocks/>
            <a:stCxn id="11" idx="1"/>
          </p:cNvCxnSpPr>
          <p:nvPr/>
        </p:nvCxnSpPr>
        <p:spPr>
          <a:xfrm flipH="1" flipV="1">
            <a:off x="6569006" y="3702158"/>
            <a:ext cx="1839952" cy="89860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E2D375A6-FF92-42AC-82CA-FE9DB9E1FAA3}"/>
              </a:ext>
            </a:extLst>
          </p:cNvPr>
          <p:cNvCxnSpPr>
            <a:cxnSpLocks/>
            <a:stCxn id="11" idx="1"/>
            <a:endCxn id="15" idx="3"/>
          </p:cNvCxnSpPr>
          <p:nvPr/>
        </p:nvCxnSpPr>
        <p:spPr>
          <a:xfrm flipH="1">
            <a:off x="6636742" y="4600758"/>
            <a:ext cx="1772217" cy="92265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3BD337A6-C8EC-477A-9820-08914611B8FD}"/>
                  </a:ext>
                </a:extLst>
              </p:cNvPr>
              <p:cNvSpPr txBox="1"/>
              <p:nvPr/>
            </p:nvSpPr>
            <p:spPr>
              <a:xfrm>
                <a:off x="4452073" y="2467542"/>
                <a:ext cx="4418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r>
                            <a:rPr lang="en-US" altLang="ja-JP" i="1">
                              <a:latin typeface="Cambria Math" panose="02040503050406030204" pitchFamily="18" charset="0"/>
                            </a:rPr>
                            <m:t>𝑛</m:t>
                          </m:r>
                        </m:sub>
                      </m:sSub>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3BD337A6-C8EC-477A-9820-08914611B8FD}"/>
                  </a:ext>
                </a:extLst>
              </p:cNvPr>
              <p:cNvSpPr txBox="1">
                <a:spLocks noRot="1" noChangeAspect="1" noMove="1" noResize="1" noEditPoints="1" noAdjustHandles="1" noChangeArrowheads="1" noChangeShapeType="1" noTextEdit="1"/>
              </p:cNvSpPr>
              <p:nvPr/>
            </p:nvSpPr>
            <p:spPr>
              <a:xfrm>
                <a:off x="4452073" y="2467542"/>
                <a:ext cx="441852" cy="276999"/>
              </a:xfrm>
              <a:prstGeom prst="rect">
                <a:avLst/>
              </a:prstGeom>
              <a:blipFill>
                <a:blip r:embed="rId12"/>
                <a:stretch>
                  <a:fillRect l="-5479" r="-411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78986B7-D90D-408B-9B4D-374A6B020A5A}"/>
                  </a:ext>
                </a:extLst>
              </p:cNvPr>
              <p:cNvSpPr txBox="1"/>
              <p:nvPr/>
            </p:nvSpPr>
            <p:spPr>
              <a:xfrm>
                <a:off x="4367550" y="4757220"/>
                <a:ext cx="4712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𝐾𝑛</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078986B7-D90D-408B-9B4D-374A6B020A5A}"/>
                  </a:ext>
                </a:extLst>
              </p:cNvPr>
              <p:cNvSpPr txBox="1">
                <a:spLocks noRot="1" noChangeAspect="1" noMove="1" noResize="1" noEditPoints="1" noAdjustHandles="1" noChangeArrowheads="1" noChangeShapeType="1" noTextEdit="1"/>
              </p:cNvSpPr>
              <p:nvPr/>
            </p:nvSpPr>
            <p:spPr>
              <a:xfrm>
                <a:off x="4367550" y="4757220"/>
                <a:ext cx="471219" cy="276999"/>
              </a:xfrm>
              <a:prstGeom prst="rect">
                <a:avLst/>
              </a:prstGeom>
              <a:blipFill>
                <a:blip r:embed="rId13"/>
                <a:stretch>
                  <a:fillRect l="-5128" r="-2564"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909DCB8-36EE-4305-9E3B-769F1ED430E5}"/>
                  </a:ext>
                </a:extLst>
              </p:cNvPr>
              <p:cNvSpPr txBox="1"/>
              <p:nvPr/>
            </p:nvSpPr>
            <p:spPr>
              <a:xfrm>
                <a:off x="7451859" y="5178630"/>
                <a:ext cx="479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𝐾𝑚</m:t>
                          </m:r>
                        </m:sub>
                      </m:sSub>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0909DCB8-36EE-4305-9E3B-769F1ED430E5}"/>
                  </a:ext>
                </a:extLst>
              </p:cNvPr>
              <p:cNvSpPr txBox="1">
                <a:spLocks noRot="1" noChangeAspect="1" noMove="1" noResize="1" noEditPoints="1" noAdjustHandles="1" noChangeArrowheads="1" noChangeShapeType="1" noTextEdit="1"/>
              </p:cNvSpPr>
              <p:nvPr/>
            </p:nvSpPr>
            <p:spPr>
              <a:xfrm>
                <a:off x="7451859" y="5178630"/>
                <a:ext cx="479875" cy="276999"/>
              </a:xfrm>
              <a:prstGeom prst="rect">
                <a:avLst/>
              </a:prstGeom>
              <a:blipFill>
                <a:blip r:embed="rId14"/>
                <a:stretch>
                  <a:fillRect l="-5063" r="-379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6A76551-9DF6-4F7A-9F02-9A0012B7F760}"/>
                  </a:ext>
                </a:extLst>
              </p:cNvPr>
              <p:cNvSpPr txBox="1"/>
              <p:nvPr/>
            </p:nvSpPr>
            <p:spPr>
              <a:xfrm>
                <a:off x="7565346" y="3356312"/>
                <a:ext cx="450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1</m:t>
                          </m:r>
                          <m:r>
                            <a:rPr lang="en-US" altLang="ja-JP" i="1">
                              <a:latin typeface="Cambria Math" panose="02040503050406030204" pitchFamily="18" charset="0"/>
                            </a:rPr>
                            <m:t>𝑚</m:t>
                          </m:r>
                        </m:sub>
                      </m:sSub>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66A76551-9DF6-4F7A-9F02-9A0012B7F760}"/>
                  </a:ext>
                </a:extLst>
              </p:cNvPr>
              <p:cNvSpPr txBox="1">
                <a:spLocks noRot="1" noChangeAspect="1" noMove="1" noResize="1" noEditPoints="1" noAdjustHandles="1" noChangeArrowheads="1" noChangeShapeType="1" noTextEdit="1"/>
              </p:cNvSpPr>
              <p:nvPr/>
            </p:nvSpPr>
            <p:spPr>
              <a:xfrm>
                <a:off x="7565346" y="3356312"/>
                <a:ext cx="450508" cy="276999"/>
              </a:xfrm>
              <a:prstGeom prst="rect">
                <a:avLst/>
              </a:prstGeom>
              <a:blipFill>
                <a:blip r:embed="rId15"/>
                <a:stretch>
                  <a:fillRect l="-5405" r="-405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93F9FF4D-3057-40E0-92FC-5AC4F4BC74B7}"/>
                  </a:ext>
                </a:extLst>
              </p:cNvPr>
              <p:cNvSpPr/>
              <p:nvPr/>
            </p:nvSpPr>
            <p:spPr>
              <a:xfrm>
                <a:off x="4052267" y="1765867"/>
                <a:ext cx="4087466" cy="369332"/>
              </a:xfrm>
              <a:prstGeom prst="rect">
                <a:avLst/>
              </a:prstGeom>
            </p:spPr>
            <p:txBody>
              <a:bodyPr wrap="none">
                <a:spAutoFit/>
              </a:bodyPr>
              <a:lstStyle/>
              <a:p>
                <a:r>
                  <a:rPr lang="ja-JP" altLang="ja-JP" kern="100" dirty="0">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𝑛𝑚</m:t>
                        </m:r>
                      </m:sub>
                    </m:sSub>
                    <m:r>
                      <a:rPr lang="en-US" altLang="ja-JP" kern="1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1</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1</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2</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2</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𝑚</m:t>
                        </m:r>
                      </m:sub>
                    </m:sSub>
                  </m:oMath>
                </a14:m>
                <a:r>
                  <a:rPr lang="en-US" altLang="ja-JP" kern="100" dirty="0">
                    <a:latin typeface="游明朝" panose="02020400000000000000" pitchFamily="18" charset="-128"/>
                    <a:ea typeface="游明朝" panose="02020400000000000000" pitchFamily="18" charset="-128"/>
                    <a:cs typeface="Times New Roman" panose="02020603050405020304" pitchFamily="18" charset="0"/>
                  </a:rPr>
                  <a:t>+...+</a:t>
                </a:r>
                <a14:m>
                  <m:oMath xmlns:m="http://schemas.openxmlformats.org/officeDocument/2006/math">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𝐾𝑛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𝐾𝑚</m:t>
                        </m:r>
                      </m:sub>
                    </m:sSub>
                  </m:oMath>
                </a14:m>
                <a:endParaRPr lang="ja-JP" altLang="en-US" dirty="0"/>
              </a:p>
            </p:txBody>
          </p:sp>
        </mc:Choice>
        <mc:Fallback xmlns="">
          <p:sp>
            <p:nvSpPr>
              <p:cNvPr id="27" name="正方形/長方形 26">
                <a:extLst>
                  <a:ext uri="{FF2B5EF4-FFF2-40B4-BE49-F238E27FC236}">
                    <a16:creationId xmlns:a16="http://schemas.microsoft.com/office/drawing/2014/main" id="{93F9FF4D-3057-40E0-92FC-5AC4F4BC74B7}"/>
                  </a:ext>
                </a:extLst>
              </p:cNvPr>
              <p:cNvSpPr>
                <a:spLocks noRot="1" noChangeAspect="1" noMove="1" noResize="1" noEditPoints="1" noAdjustHandles="1" noChangeArrowheads="1" noChangeShapeType="1" noTextEdit="1"/>
              </p:cNvSpPr>
              <p:nvPr/>
            </p:nvSpPr>
            <p:spPr>
              <a:xfrm>
                <a:off x="4052267" y="1765867"/>
                <a:ext cx="4087466" cy="369332"/>
              </a:xfrm>
              <a:prstGeom prst="rect">
                <a:avLst/>
              </a:prstGeom>
              <a:blipFill>
                <a:blip r:embed="rId1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93699202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136</TotalTime>
  <Words>499</Words>
  <Application>Microsoft Office PowerPoint</Application>
  <PresentationFormat>ワイド画面</PresentationFormat>
  <Paragraphs>92</Paragraphs>
  <Slides>11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メイリオ</vt:lpstr>
      <vt:lpstr>游明朝</vt:lpstr>
      <vt:lpstr>Arial</vt:lpstr>
      <vt:lpstr>Calibri</vt:lpstr>
      <vt:lpstr>Calibri Light</vt:lpstr>
      <vt:lpstr>Cambria Math</vt:lpstr>
      <vt:lpstr>Century Schoolbook</vt:lpstr>
      <vt:lpstr>Office テーマ</vt:lpstr>
      <vt:lpstr>6章 教師なし学習</vt:lpstr>
      <vt:lpstr>6章のストーリー</vt:lpstr>
      <vt:lpstr>教師なし学習</vt:lpstr>
      <vt:lpstr>クラスタリング</vt:lpstr>
      <vt:lpstr>階層的クラスタリング</vt:lpstr>
      <vt:lpstr>分割最適化クラスタリング</vt:lpstr>
      <vt:lpstr>行列分解</vt:lpstr>
      <vt:lpstr>行列分解</vt:lpstr>
      <vt:lpstr>行列分解</vt:lpstr>
      <vt:lpstr>行列分解の方法</vt:lpstr>
      <vt:lpstr>Factorization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荒木 雅弘</cp:lastModifiedBy>
  <cp:revision>57</cp:revision>
  <dcterms:created xsi:type="dcterms:W3CDTF">2019-01-04T01:43:29Z</dcterms:created>
  <dcterms:modified xsi:type="dcterms:W3CDTF">2023-08-15T00:19:26Z</dcterms:modified>
</cp:coreProperties>
</file>