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258" r:id="rId3"/>
    <p:sldId id="260" r:id="rId4"/>
    <p:sldId id="269" r:id="rId5"/>
    <p:sldId id="265" r:id="rId6"/>
    <p:sldId id="272" r:id="rId7"/>
    <p:sldId id="273" r:id="rId8"/>
    <p:sldId id="286" r:id="rId9"/>
    <p:sldId id="274" r:id="rId10"/>
    <p:sldId id="270" r:id="rId11"/>
    <p:sldId id="275" r:id="rId12"/>
    <p:sldId id="276" r:id="rId13"/>
    <p:sldId id="277" r:id="rId14"/>
    <p:sldId id="280" r:id="rId15"/>
    <p:sldId id="278" r:id="rId16"/>
    <p:sldId id="279" r:id="rId17"/>
    <p:sldId id="28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弘 荒木" initials="雅弘" lastIdx="1" clrIdx="0">
    <p:extLst>
      <p:ext uri="{19B8F6BF-5375-455C-9EA6-DF929625EA0E}">
        <p15:presenceInfo xmlns:p15="http://schemas.microsoft.com/office/powerpoint/2012/main" userId="a461caea183f1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1AAB-F18A-4128-9A0F-8D89527EAF25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3E5-D058-4375-9A4F-055197991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3E5-D058-4375-9A4F-055197991F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清原は、市の医療費削減のために健診結果から糖尿病の発病を予測するサービスを立ち上げたいと考える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さやかは識別問題の解法として、ロジスティック識別と決定木について教える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382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6963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事例を分類する質問を繰り返す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AFFF4A-9EEB-4812-91A2-8BCBBB40A497}"/>
              </a:ext>
            </a:extLst>
          </p:cNvPr>
          <p:cNvSpPr/>
          <p:nvPr/>
        </p:nvSpPr>
        <p:spPr>
          <a:xfrm>
            <a:off x="4249734" y="2524036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D600CA-27E3-4FF9-995E-D0F9B9604A81}"/>
              </a:ext>
            </a:extLst>
          </p:cNvPr>
          <p:cNvSpPr/>
          <p:nvPr/>
        </p:nvSpPr>
        <p:spPr>
          <a:xfrm>
            <a:off x="2294364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511FC1-396A-41CF-97BD-938CC45F64CA}"/>
              </a:ext>
            </a:extLst>
          </p:cNvPr>
          <p:cNvSpPr/>
          <p:nvPr/>
        </p:nvSpPr>
        <p:spPr>
          <a:xfrm>
            <a:off x="6432412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84B47F-E7B9-4D77-8049-1119CE9118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31273" y="3198212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328C9E7-C638-44DF-97A4-65C0676445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6643" y="3198212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8DE05A-7BFB-4568-8555-453E905E88B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086643" y="3198212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5093C-A13E-4E1A-B827-0CC0B40368DE}"/>
              </a:ext>
            </a:extLst>
          </p:cNvPr>
          <p:cNvSpPr txBox="1"/>
          <p:nvPr/>
        </p:nvSpPr>
        <p:spPr>
          <a:xfrm>
            <a:off x="3381830" y="362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6FB561-ECAF-4117-9982-0244DB1D1AAF}"/>
              </a:ext>
            </a:extLst>
          </p:cNvPr>
          <p:cNvSpPr txBox="1"/>
          <p:nvPr/>
        </p:nvSpPr>
        <p:spPr>
          <a:xfrm>
            <a:off x="4657855" y="3776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2036A9-873C-4200-A266-12C33C6F6D2D}"/>
              </a:ext>
            </a:extLst>
          </p:cNvPr>
          <p:cNvSpPr txBox="1"/>
          <p:nvPr/>
        </p:nvSpPr>
        <p:spPr>
          <a:xfrm>
            <a:off x="6440171" y="3660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A0C95-2718-439E-858C-DC0C64DA42A9}"/>
              </a:ext>
            </a:extLst>
          </p:cNvPr>
          <p:cNvSpPr txBox="1"/>
          <p:nvPr/>
        </p:nvSpPr>
        <p:spPr>
          <a:xfrm>
            <a:off x="4785117" y="45465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629FC9-F7EA-41B3-AA1B-AC89AC9CD2D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41965" y="5063174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B0428C3-C93B-428F-AA99-9281EDD38F0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31273" y="5063174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4DE1D9-93A7-4645-B35A-82EDFA160994}"/>
              </a:ext>
            </a:extLst>
          </p:cNvPr>
          <p:cNvSpPr txBox="1"/>
          <p:nvPr/>
        </p:nvSpPr>
        <p:spPr>
          <a:xfrm>
            <a:off x="2092154" y="5192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261C86-6595-40E7-BFA1-B3816571BA80}"/>
              </a:ext>
            </a:extLst>
          </p:cNvPr>
          <p:cNvSpPr txBox="1"/>
          <p:nvPr/>
        </p:nvSpPr>
        <p:spPr>
          <a:xfrm>
            <a:off x="3797328" y="5192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C5166A-761D-41E3-8A7D-095C7D1D129D}"/>
              </a:ext>
            </a:extLst>
          </p:cNvPr>
          <p:cNvSpPr txBox="1"/>
          <p:nvPr/>
        </p:nvSpPr>
        <p:spPr>
          <a:xfrm>
            <a:off x="3968181" y="58613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7AB038-7660-4C20-8E38-3B0CAF722F07}"/>
              </a:ext>
            </a:extLst>
          </p:cNvPr>
          <p:cNvSpPr txBox="1"/>
          <p:nvPr/>
        </p:nvSpPr>
        <p:spPr>
          <a:xfrm>
            <a:off x="1840440" y="583034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2B3B05A-7B1B-47BD-995C-EDAABB5D68A1}"/>
              </a:ext>
            </a:extLst>
          </p:cNvPr>
          <p:cNvCxnSpPr>
            <a:cxnSpLocks/>
          </p:cNvCxnSpPr>
          <p:nvPr/>
        </p:nvCxnSpPr>
        <p:spPr>
          <a:xfrm flipH="1">
            <a:off x="6280013" y="5070923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DA37B94-D53F-4F6A-B247-3ECA3FCF3D71}"/>
              </a:ext>
            </a:extLst>
          </p:cNvPr>
          <p:cNvCxnSpPr>
            <a:cxnSpLocks/>
          </p:cNvCxnSpPr>
          <p:nvPr/>
        </p:nvCxnSpPr>
        <p:spPr>
          <a:xfrm>
            <a:off x="7269321" y="5070923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7AFA9D-1CAD-4D74-8815-28D4B5802FC4}"/>
              </a:ext>
            </a:extLst>
          </p:cNvPr>
          <p:cNvSpPr txBox="1"/>
          <p:nvPr/>
        </p:nvSpPr>
        <p:spPr>
          <a:xfrm>
            <a:off x="6230202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231215-D3B2-4581-AB83-F7FD7BE048F2}"/>
              </a:ext>
            </a:extLst>
          </p:cNvPr>
          <p:cNvSpPr txBox="1"/>
          <p:nvPr/>
        </p:nvSpPr>
        <p:spPr>
          <a:xfrm>
            <a:off x="7935376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D8F404-C94F-439C-9020-B7CCE6002FC7}"/>
              </a:ext>
            </a:extLst>
          </p:cNvPr>
          <p:cNvSpPr txBox="1"/>
          <p:nvPr/>
        </p:nvSpPr>
        <p:spPr>
          <a:xfrm>
            <a:off x="8106229" y="58690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2BA3AB-923A-418C-8A8A-15A917DA5197}"/>
              </a:ext>
            </a:extLst>
          </p:cNvPr>
          <p:cNvSpPr txBox="1"/>
          <p:nvPr/>
        </p:nvSpPr>
        <p:spPr>
          <a:xfrm>
            <a:off x="5978488" y="58380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5560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360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大きな木を作れば（原理的には）データを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正しく識別できる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小さな木で多くのデータが正しく識別できれば、その木は未知のデータに対しても正しい識別を行う可能性が高い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4889D24-375A-4EC4-855E-9202F78F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1" y="3737113"/>
            <a:ext cx="4096018" cy="29935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ECECF2-404D-4E2E-B046-58707BA813B4}"/>
              </a:ext>
            </a:extLst>
          </p:cNvPr>
          <p:cNvSpPr txBox="1"/>
          <p:nvPr/>
        </p:nvSpPr>
        <p:spPr>
          <a:xfrm>
            <a:off x="2489476" y="60162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</a:t>
            </a:r>
            <a:r>
              <a:rPr lang="en-US" altLang="ja-JP" dirty="0"/>
              <a:t>65</a:t>
            </a:r>
            <a:r>
              <a:rPr kumimoji="1" lang="en-US" altLang="ja-JP" dirty="0"/>
              <a:t>   </a:t>
            </a:r>
            <a:r>
              <a:rPr lang="en-US" altLang="ja-JP" dirty="0"/>
              <a:t>2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69187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549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146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分類能力の高い質問を、木の根に近いところに配置する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A75E95-1D8A-4A77-9AD1-9383A85D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03617"/>
            <a:ext cx="7886700" cy="34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230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49" y="111220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分類能力の低い質問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CD69295-DD31-4548-990C-434051A0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42" y="1690689"/>
            <a:ext cx="2333246" cy="216991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9FF2145-ECE9-432C-98E5-1A665F98ACC2}"/>
              </a:ext>
            </a:extLst>
          </p:cNvPr>
          <p:cNvSpPr/>
          <p:nvPr/>
        </p:nvSpPr>
        <p:spPr>
          <a:xfrm>
            <a:off x="3458130" y="2425414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5F5052-5272-46D0-81F0-D615A70CFAF1}"/>
              </a:ext>
            </a:extLst>
          </p:cNvPr>
          <p:cNvSpPr txBox="1"/>
          <p:nvPr/>
        </p:nvSpPr>
        <p:spPr>
          <a:xfrm>
            <a:off x="3488280" y="240758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データ</a:t>
            </a:r>
            <a:r>
              <a:rPr kumimoji="1" lang="en-US" altLang="ja-JP" sz="1400"/>
              <a:t>D</a:t>
            </a:r>
            <a:endParaRPr kumimoji="1" lang="ja-JP" altLang="en-US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F84B4B-4003-45AB-B3D1-D73B2396FD95}"/>
              </a:ext>
            </a:extLst>
          </p:cNvPr>
          <p:cNvSpPr txBox="1"/>
          <p:nvPr/>
        </p:nvSpPr>
        <p:spPr>
          <a:xfrm>
            <a:off x="4880828" y="21921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特徴：天候、気温、湿度、風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C026625-228E-48A1-8852-383172FA32A6}"/>
              </a:ext>
            </a:extLst>
          </p:cNvPr>
          <p:cNvCxnSpPr>
            <a:cxnSpLocks/>
          </p:cNvCxnSpPr>
          <p:nvPr/>
        </p:nvCxnSpPr>
        <p:spPr>
          <a:xfrm>
            <a:off x="4229604" y="2777638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75F0FF9-B111-4CF3-B52B-354508F4C85A}"/>
              </a:ext>
            </a:extLst>
          </p:cNvPr>
          <p:cNvSpPr txBox="1"/>
          <p:nvPr/>
        </p:nvSpPr>
        <p:spPr>
          <a:xfrm>
            <a:off x="3259404" y="283912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</a:p>
          <a:p>
            <a:r>
              <a:rPr lang="en-US" altLang="ja-JP"/>
              <a:t>(9)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644EE01-DF39-498A-9889-2A82A0CD2334}"/>
              </a:ext>
            </a:extLst>
          </p:cNvPr>
          <p:cNvSpPr txBox="1"/>
          <p:nvPr/>
        </p:nvSpPr>
        <p:spPr>
          <a:xfrm>
            <a:off x="4274877" y="27968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(5)</a:t>
            </a:r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D8E8461E-EF91-4FE8-8F7B-5ED9F6A0BC07}"/>
              </a:ext>
            </a:extLst>
          </p:cNvPr>
          <p:cNvSpPr/>
          <p:nvPr/>
        </p:nvSpPr>
        <p:spPr>
          <a:xfrm>
            <a:off x="3578008" y="4093792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円形 39">
            <a:extLst>
              <a:ext uri="{FF2B5EF4-FFF2-40B4-BE49-F238E27FC236}">
                <a16:creationId xmlns:a16="http://schemas.microsoft.com/office/drawing/2014/main" id="{6E8D04C8-90ED-434D-9008-31C9E4F02917}"/>
              </a:ext>
            </a:extLst>
          </p:cNvPr>
          <p:cNvSpPr/>
          <p:nvPr/>
        </p:nvSpPr>
        <p:spPr>
          <a:xfrm>
            <a:off x="4950359" y="3279574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気温は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0DE77E3C-195F-414C-B3E4-A82BEF2B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71" y="4918091"/>
            <a:ext cx="1477000" cy="1373611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E6EFA07-72A0-4E1C-9722-CE0931C3CC03}"/>
              </a:ext>
            </a:extLst>
          </p:cNvPr>
          <p:cNvSpPr/>
          <p:nvPr/>
        </p:nvSpPr>
        <p:spPr>
          <a:xfrm>
            <a:off x="1745872" y="5387705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CEB6BC-B849-4051-9889-840421703C1A}"/>
              </a:ext>
            </a:extLst>
          </p:cNvPr>
          <p:cNvSpPr txBox="1"/>
          <p:nvPr/>
        </p:nvSpPr>
        <p:spPr>
          <a:xfrm>
            <a:off x="1949585" y="6361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A956C1F-201A-4B14-818C-67181BAFCC81}"/>
              </a:ext>
            </a:extLst>
          </p:cNvPr>
          <p:cNvCxnSpPr>
            <a:cxnSpLocks/>
          </p:cNvCxnSpPr>
          <p:nvPr/>
        </p:nvCxnSpPr>
        <p:spPr>
          <a:xfrm>
            <a:off x="2135480" y="5457536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B79FD0-83C2-44E5-A867-83B3868476A0}"/>
              </a:ext>
            </a:extLst>
          </p:cNvPr>
          <p:cNvSpPr txBox="1"/>
          <p:nvPr/>
        </p:nvSpPr>
        <p:spPr>
          <a:xfrm>
            <a:off x="1597693" y="544938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(2)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650263B-62BB-4E2D-A4A4-72BFACEEE9D8}"/>
              </a:ext>
            </a:extLst>
          </p:cNvPr>
          <p:cNvSpPr txBox="1"/>
          <p:nvPr/>
        </p:nvSpPr>
        <p:spPr>
          <a:xfrm>
            <a:off x="2196954" y="545753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6DCFAC9E-4265-454C-BD6A-B83A2761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39" y="4807025"/>
            <a:ext cx="1685925" cy="1567911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50F9787-E366-42E9-81D0-2690DF299E99}"/>
              </a:ext>
            </a:extLst>
          </p:cNvPr>
          <p:cNvSpPr/>
          <p:nvPr/>
        </p:nvSpPr>
        <p:spPr>
          <a:xfrm>
            <a:off x="3641835" y="5377376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8D93CB-337F-4011-A5C6-5D1F4D452276}"/>
              </a:ext>
            </a:extLst>
          </p:cNvPr>
          <p:cNvSpPr txBox="1"/>
          <p:nvPr/>
        </p:nvSpPr>
        <p:spPr>
          <a:xfrm>
            <a:off x="3845548" y="6351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</a:t>
            </a:r>
            <a:endParaRPr kumimoji="1" lang="en-US" altLang="ja-JP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8E30EFE-6D8E-4E80-9688-0E159BDDA96E}"/>
              </a:ext>
            </a:extLst>
          </p:cNvPr>
          <p:cNvCxnSpPr>
            <a:cxnSpLocks/>
          </p:cNvCxnSpPr>
          <p:nvPr/>
        </p:nvCxnSpPr>
        <p:spPr>
          <a:xfrm>
            <a:off x="4209672" y="5447207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B1D4375-8BC3-4091-9951-6E50D0A2E725}"/>
              </a:ext>
            </a:extLst>
          </p:cNvPr>
          <p:cNvSpPr txBox="1"/>
          <p:nvPr/>
        </p:nvSpPr>
        <p:spPr>
          <a:xfrm>
            <a:off x="3493656" y="5439055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(4)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2716D9-2025-4380-996B-AF18892A22CC}"/>
              </a:ext>
            </a:extLst>
          </p:cNvPr>
          <p:cNvSpPr txBox="1"/>
          <p:nvPr/>
        </p:nvSpPr>
        <p:spPr>
          <a:xfrm>
            <a:off x="4216901" y="54472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DE55589-5428-4585-9745-AAE2F88B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50" y="4920678"/>
            <a:ext cx="1477000" cy="1373611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EE9EF18-6E16-489A-97B5-C6D62F72079E}"/>
              </a:ext>
            </a:extLst>
          </p:cNvPr>
          <p:cNvSpPr/>
          <p:nvPr/>
        </p:nvSpPr>
        <p:spPr>
          <a:xfrm>
            <a:off x="5499051" y="539029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4460809-8027-461D-A094-462453C95F10}"/>
              </a:ext>
            </a:extLst>
          </p:cNvPr>
          <p:cNvSpPr txBox="1"/>
          <p:nvPr/>
        </p:nvSpPr>
        <p:spPr>
          <a:xfrm>
            <a:off x="5702764" y="63641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低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D6B0FF0-C84E-4825-8703-5379458252BA}"/>
              </a:ext>
            </a:extLst>
          </p:cNvPr>
          <p:cNvCxnSpPr>
            <a:cxnSpLocks/>
          </p:cNvCxnSpPr>
          <p:nvPr/>
        </p:nvCxnSpPr>
        <p:spPr>
          <a:xfrm>
            <a:off x="6020392" y="5460123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509CE5-6478-4585-B693-5459CC4A78D6}"/>
              </a:ext>
            </a:extLst>
          </p:cNvPr>
          <p:cNvSpPr txBox="1"/>
          <p:nvPr/>
        </p:nvSpPr>
        <p:spPr>
          <a:xfrm>
            <a:off x="5350872" y="545197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(3)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DCEE7B-3AA1-43E2-B653-8F542FD45D44}"/>
              </a:ext>
            </a:extLst>
          </p:cNvPr>
          <p:cNvSpPr txBox="1"/>
          <p:nvPr/>
        </p:nvSpPr>
        <p:spPr>
          <a:xfrm>
            <a:off x="5981129" y="546012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8759D5-FD76-44B9-9188-066F17670AEA}"/>
              </a:ext>
            </a:extLst>
          </p:cNvPr>
          <p:cNvSpPr txBox="1"/>
          <p:nvPr/>
        </p:nvSpPr>
        <p:spPr>
          <a:xfrm>
            <a:off x="6976051" y="5078016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どの答えを</a:t>
            </a:r>
            <a:endParaRPr kumimoji="1" lang="en-US" altLang="ja-JP"/>
          </a:p>
          <a:p>
            <a:r>
              <a:rPr kumimoji="1" lang="ja-JP" altLang="en-US"/>
              <a:t>得ても、質問前</a:t>
            </a:r>
            <a:endParaRPr kumimoji="1" lang="en-US" altLang="ja-JP"/>
          </a:p>
          <a:p>
            <a:r>
              <a:rPr kumimoji="1" lang="ja-JP" altLang="en-US"/>
              <a:t>とあまり状況は</a:t>
            </a:r>
            <a:endParaRPr kumimoji="1" lang="en-US" altLang="ja-JP"/>
          </a:p>
          <a:p>
            <a:r>
              <a:rPr kumimoji="1" lang="ja-JP" altLang="en-US"/>
              <a:t>変わらない</a:t>
            </a:r>
          </a:p>
        </p:txBody>
      </p:sp>
    </p:spTree>
    <p:extLst>
      <p:ext uri="{BB962C8B-B14F-4D97-AF65-F5344CB8AC3E}">
        <p14:creationId xmlns:p14="http://schemas.microsoft.com/office/powerpoint/2010/main" val="429122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69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E1E627-1D15-4DBB-8146-1599DEA57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7" y="1579766"/>
            <a:ext cx="2333246" cy="21699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27BADE-A264-4BD3-9325-2159C8BEEC69}"/>
              </a:ext>
            </a:extLst>
          </p:cNvPr>
          <p:cNvSpPr/>
          <p:nvPr/>
        </p:nvSpPr>
        <p:spPr>
          <a:xfrm>
            <a:off x="3518855" y="2314491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458DBE-7637-407F-91B3-5C8FA5401A9E}"/>
              </a:ext>
            </a:extLst>
          </p:cNvPr>
          <p:cNvSpPr txBox="1"/>
          <p:nvPr/>
        </p:nvSpPr>
        <p:spPr>
          <a:xfrm>
            <a:off x="3549005" y="229666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データ</a:t>
            </a:r>
            <a:r>
              <a:rPr kumimoji="1" lang="en-US" altLang="ja-JP" sz="1400"/>
              <a:t>D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3429C8-65C5-43E2-B699-A4912B4CCE96}"/>
              </a:ext>
            </a:extLst>
          </p:cNvPr>
          <p:cNvSpPr txBox="1"/>
          <p:nvPr/>
        </p:nvSpPr>
        <p:spPr>
          <a:xfrm>
            <a:off x="4941553" y="20812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特徴：天候、気温、湿度、風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47DBBC-7006-4638-8ECB-3E7C901B93C9}"/>
              </a:ext>
            </a:extLst>
          </p:cNvPr>
          <p:cNvCxnSpPr>
            <a:cxnSpLocks/>
          </p:cNvCxnSpPr>
          <p:nvPr/>
        </p:nvCxnSpPr>
        <p:spPr>
          <a:xfrm>
            <a:off x="4290329" y="2666715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A25BD-1CFD-4525-B1B5-83CB9F064D95}"/>
              </a:ext>
            </a:extLst>
          </p:cNvPr>
          <p:cNvSpPr txBox="1"/>
          <p:nvPr/>
        </p:nvSpPr>
        <p:spPr>
          <a:xfrm>
            <a:off x="3320129" y="272819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</a:p>
          <a:p>
            <a:r>
              <a:rPr lang="en-US" altLang="ja-JP"/>
              <a:t>(9)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C09C9F-5172-4A20-85BB-204677F9D539}"/>
              </a:ext>
            </a:extLst>
          </p:cNvPr>
          <p:cNvSpPr txBox="1"/>
          <p:nvPr/>
        </p:nvSpPr>
        <p:spPr>
          <a:xfrm>
            <a:off x="4335602" y="268588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(5)</a:t>
            </a:r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95E088-8A99-43D5-9154-3424EFD988EE}"/>
              </a:ext>
            </a:extLst>
          </p:cNvPr>
          <p:cNvSpPr/>
          <p:nvPr/>
        </p:nvSpPr>
        <p:spPr>
          <a:xfrm>
            <a:off x="3638733" y="3982869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8300FC1E-2BDC-4423-9182-9743E0E9F6A1}"/>
              </a:ext>
            </a:extLst>
          </p:cNvPr>
          <p:cNvSpPr/>
          <p:nvPr/>
        </p:nvSpPr>
        <p:spPr>
          <a:xfrm>
            <a:off x="5011084" y="3168651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天候は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A26DCB2-F217-4D47-95DE-AF1A8D4A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92" y="4807168"/>
            <a:ext cx="1477000" cy="137361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37370D-6D8D-4A84-B4B7-6540A937E7E9}"/>
              </a:ext>
            </a:extLst>
          </p:cNvPr>
          <p:cNvSpPr/>
          <p:nvPr/>
        </p:nvSpPr>
        <p:spPr>
          <a:xfrm>
            <a:off x="3743893" y="527678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C01952-D74A-464F-912D-B3770AF3590F}"/>
              </a:ext>
            </a:extLst>
          </p:cNvPr>
          <p:cNvSpPr txBox="1"/>
          <p:nvPr/>
        </p:nvSpPr>
        <p:spPr>
          <a:xfrm>
            <a:off x="3947606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FA5B00-0483-45A0-AF97-5167E7F18DDD}"/>
              </a:ext>
            </a:extLst>
          </p:cNvPr>
          <p:cNvSpPr txBox="1"/>
          <p:nvPr/>
        </p:nvSpPr>
        <p:spPr>
          <a:xfrm>
            <a:off x="3812690" y="5338461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(4)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BFB4456-6EAC-4B21-BDF5-700DB74D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60" y="4696102"/>
            <a:ext cx="1685925" cy="156791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63E497-3A4E-4754-BD34-974A9BB0ACB7}"/>
              </a:ext>
            </a:extLst>
          </p:cNvPr>
          <p:cNvSpPr/>
          <p:nvPr/>
        </p:nvSpPr>
        <p:spPr>
          <a:xfrm>
            <a:off x="5639856" y="5266453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7C9509-AC47-4281-8B98-BA1D349B6DA2}"/>
              </a:ext>
            </a:extLst>
          </p:cNvPr>
          <p:cNvSpPr txBox="1"/>
          <p:nvPr/>
        </p:nvSpPr>
        <p:spPr>
          <a:xfrm>
            <a:off x="5843569" y="62402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  <a:endParaRPr kumimoji="1" lang="en-US" altLang="ja-JP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71F247-F3BF-4A55-AEF7-F7E3CD098C9A}"/>
              </a:ext>
            </a:extLst>
          </p:cNvPr>
          <p:cNvCxnSpPr>
            <a:cxnSpLocks/>
          </p:cNvCxnSpPr>
          <p:nvPr/>
        </p:nvCxnSpPr>
        <p:spPr>
          <a:xfrm>
            <a:off x="6207693" y="5336284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20AB13-F2A7-4D96-AAD1-09F8A50E29B8}"/>
              </a:ext>
            </a:extLst>
          </p:cNvPr>
          <p:cNvSpPr txBox="1"/>
          <p:nvPr/>
        </p:nvSpPr>
        <p:spPr>
          <a:xfrm>
            <a:off x="5491677" y="5328132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(3)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243AAB-E64A-4F8B-95EC-4D9B7C56A0BC}"/>
              </a:ext>
            </a:extLst>
          </p:cNvPr>
          <p:cNvSpPr txBox="1"/>
          <p:nvPr/>
        </p:nvSpPr>
        <p:spPr>
          <a:xfrm>
            <a:off x="6214922" y="533628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8FA87B-1437-4B87-8193-A0D5E51E137B}"/>
              </a:ext>
            </a:extLst>
          </p:cNvPr>
          <p:cNvSpPr txBox="1"/>
          <p:nvPr/>
        </p:nvSpPr>
        <p:spPr>
          <a:xfrm>
            <a:off x="7036776" y="4967093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曇りなら（この</a:t>
            </a:r>
            <a:endParaRPr kumimoji="1" lang="en-US" altLang="ja-JP"/>
          </a:p>
          <a:p>
            <a:r>
              <a:rPr kumimoji="1" lang="ja-JP" altLang="en-US"/>
              <a:t>データに基づく</a:t>
            </a:r>
            <a:endParaRPr kumimoji="1" lang="en-US" altLang="ja-JP"/>
          </a:p>
          <a:p>
            <a:r>
              <a:rPr kumimoji="1" lang="ja-JP" altLang="en-US"/>
              <a:t>と）</a:t>
            </a:r>
            <a:r>
              <a:rPr kumimoji="1" lang="en-US" altLang="ja-JP"/>
              <a:t>Yes</a:t>
            </a:r>
            <a:r>
              <a:rPr kumimoji="1" lang="ja-JP" altLang="en-US"/>
              <a:t>と答えて</a:t>
            </a:r>
            <a:endParaRPr kumimoji="1" lang="en-US" altLang="ja-JP"/>
          </a:p>
          <a:p>
            <a:r>
              <a:rPr kumimoji="1" lang="ja-JP" altLang="en-US"/>
              <a:t>よさそう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F724C4E-8387-4E74-AEC6-6BCA0537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25" y="4706431"/>
            <a:ext cx="1685925" cy="156791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9CA6E3-A0DC-4156-A91B-EE7819227A71}"/>
              </a:ext>
            </a:extLst>
          </p:cNvPr>
          <p:cNvSpPr/>
          <p:nvPr/>
        </p:nvSpPr>
        <p:spPr>
          <a:xfrm>
            <a:off x="1599621" y="527678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96EDAD-DED8-42F6-9353-A6A2D8B91A4F}"/>
              </a:ext>
            </a:extLst>
          </p:cNvPr>
          <p:cNvSpPr txBox="1"/>
          <p:nvPr/>
        </p:nvSpPr>
        <p:spPr>
          <a:xfrm>
            <a:off x="1803334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  <a:endParaRPr kumimoji="1" lang="en-US" altLang="ja-JP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B8F2318-5833-41B1-A1AA-FD01FBDC541E}"/>
              </a:ext>
            </a:extLst>
          </p:cNvPr>
          <p:cNvCxnSpPr>
            <a:cxnSpLocks/>
          </p:cNvCxnSpPr>
          <p:nvPr/>
        </p:nvCxnSpPr>
        <p:spPr>
          <a:xfrm>
            <a:off x="1958229" y="5346613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2E22DCC-3281-4BDC-8D73-D6B9573B2108}"/>
              </a:ext>
            </a:extLst>
          </p:cNvPr>
          <p:cNvSpPr txBox="1"/>
          <p:nvPr/>
        </p:nvSpPr>
        <p:spPr>
          <a:xfrm>
            <a:off x="1397199" y="533846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(2)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C2987D-3656-4BFF-A532-1C87E830ED4A}"/>
              </a:ext>
            </a:extLst>
          </p:cNvPr>
          <p:cNvSpPr txBox="1"/>
          <p:nvPr/>
        </p:nvSpPr>
        <p:spPr>
          <a:xfrm>
            <a:off x="2174687" y="534661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(3)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991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7" y="124152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得られた決定木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B9FB12-74AB-4DAA-B981-04F314E81BBA}"/>
              </a:ext>
            </a:extLst>
          </p:cNvPr>
          <p:cNvSpPr/>
          <p:nvPr/>
        </p:nvSpPr>
        <p:spPr>
          <a:xfrm>
            <a:off x="3673264" y="2046962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44595C-ADBF-4065-AC2E-986ECDC521B7}"/>
              </a:ext>
            </a:extLst>
          </p:cNvPr>
          <p:cNvSpPr/>
          <p:nvPr/>
        </p:nvSpPr>
        <p:spPr>
          <a:xfrm>
            <a:off x="1717894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3E68C7-E0EE-4BAD-A87A-1A7FB6B19DC3}"/>
              </a:ext>
            </a:extLst>
          </p:cNvPr>
          <p:cNvSpPr/>
          <p:nvPr/>
        </p:nvSpPr>
        <p:spPr>
          <a:xfrm>
            <a:off x="5855942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DBC5BA-55B1-4AAA-A684-BA54427429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54803" y="2721138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072A5C-2E3E-4852-AB9E-5F5D32C07B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10173" y="2721138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AACE16-E6C3-41E9-B3E1-EE17F533B26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10173" y="2721138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AC4E-DB21-4C56-8513-F4D38366626C}"/>
              </a:ext>
            </a:extLst>
          </p:cNvPr>
          <p:cNvSpPr txBox="1"/>
          <p:nvPr/>
        </p:nvSpPr>
        <p:spPr>
          <a:xfrm>
            <a:off x="2805360" y="3147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1FD14D-0F19-4655-8204-65A0C312F19C}"/>
              </a:ext>
            </a:extLst>
          </p:cNvPr>
          <p:cNvSpPr txBox="1"/>
          <p:nvPr/>
        </p:nvSpPr>
        <p:spPr>
          <a:xfrm>
            <a:off x="4081385" y="32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13AE81-AF27-40D9-AC87-F85F3AC2D859}"/>
              </a:ext>
            </a:extLst>
          </p:cNvPr>
          <p:cNvSpPr txBox="1"/>
          <p:nvPr/>
        </p:nvSpPr>
        <p:spPr>
          <a:xfrm>
            <a:off x="5863701" y="3183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515609-CEB0-4EC4-B3BC-AC5CB1DFEB99}"/>
              </a:ext>
            </a:extLst>
          </p:cNvPr>
          <p:cNvSpPr txBox="1"/>
          <p:nvPr/>
        </p:nvSpPr>
        <p:spPr>
          <a:xfrm>
            <a:off x="4208647" y="4069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7241A83-A09F-42CA-ADE2-1D5F79DBBD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65495" y="4586100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44AA08-D8AF-4481-AE49-32E0C2B3408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554803" y="4586100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F06AC3-4333-402E-93C8-A2AFC51E2A48}"/>
              </a:ext>
            </a:extLst>
          </p:cNvPr>
          <p:cNvSpPr txBox="1"/>
          <p:nvPr/>
        </p:nvSpPr>
        <p:spPr>
          <a:xfrm>
            <a:off x="1515684" y="4715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BA699-A5C0-4104-874A-614065CA3272}"/>
              </a:ext>
            </a:extLst>
          </p:cNvPr>
          <p:cNvSpPr txBox="1"/>
          <p:nvPr/>
        </p:nvSpPr>
        <p:spPr>
          <a:xfrm>
            <a:off x="3220858" y="4715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F4F809-363E-4C74-BD22-4E6BD0392357}"/>
              </a:ext>
            </a:extLst>
          </p:cNvPr>
          <p:cNvSpPr txBox="1"/>
          <p:nvPr/>
        </p:nvSpPr>
        <p:spPr>
          <a:xfrm>
            <a:off x="3391711" y="53842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1AB579-884C-4666-AEA2-45E5B0AE2732}"/>
              </a:ext>
            </a:extLst>
          </p:cNvPr>
          <p:cNvSpPr txBox="1"/>
          <p:nvPr/>
        </p:nvSpPr>
        <p:spPr>
          <a:xfrm>
            <a:off x="1263970" y="535326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B3DA687-4E7C-448C-B97D-574EEB2DA15F}"/>
              </a:ext>
            </a:extLst>
          </p:cNvPr>
          <p:cNvCxnSpPr>
            <a:cxnSpLocks/>
          </p:cNvCxnSpPr>
          <p:nvPr/>
        </p:nvCxnSpPr>
        <p:spPr>
          <a:xfrm flipH="1">
            <a:off x="5703543" y="4593849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ADDB176-9971-4405-AD58-9A1DE4B4250C}"/>
              </a:ext>
            </a:extLst>
          </p:cNvPr>
          <p:cNvCxnSpPr>
            <a:cxnSpLocks/>
          </p:cNvCxnSpPr>
          <p:nvPr/>
        </p:nvCxnSpPr>
        <p:spPr>
          <a:xfrm>
            <a:off x="6692851" y="4593849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4E4ABD-8024-43E9-BEEB-AC5B745B2BF2}"/>
              </a:ext>
            </a:extLst>
          </p:cNvPr>
          <p:cNvSpPr txBox="1"/>
          <p:nvPr/>
        </p:nvSpPr>
        <p:spPr>
          <a:xfrm>
            <a:off x="5653732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F0A857-5A8D-4961-8AAD-417A279DC4E4}"/>
              </a:ext>
            </a:extLst>
          </p:cNvPr>
          <p:cNvSpPr txBox="1"/>
          <p:nvPr/>
        </p:nvSpPr>
        <p:spPr>
          <a:xfrm>
            <a:off x="7358906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2EB8F3-A68F-4974-AC3B-11D9E88760F4}"/>
              </a:ext>
            </a:extLst>
          </p:cNvPr>
          <p:cNvSpPr txBox="1"/>
          <p:nvPr/>
        </p:nvSpPr>
        <p:spPr>
          <a:xfrm>
            <a:off x="7529759" y="53920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EAB32C-9D19-4D28-8BED-12F55854C300}"/>
              </a:ext>
            </a:extLst>
          </p:cNvPr>
          <p:cNvSpPr txBox="1"/>
          <p:nvPr/>
        </p:nvSpPr>
        <p:spPr>
          <a:xfrm>
            <a:off x="5402018" y="536101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0479F93F-7A16-4A4E-83D0-5684610BB3AA}"/>
              </a:ext>
            </a:extLst>
          </p:cNvPr>
          <p:cNvSpPr/>
          <p:nvPr/>
        </p:nvSpPr>
        <p:spPr>
          <a:xfrm>
            <a:off x="372126" y="2946077"/>
            <a:ext cx="1596325" cy="826498"/>
          </a:xfrm>
          <a:prstGeom prst="wedgeRectCallout">
            <a:avLst>
              <a:gd name="adj1" fmla="val 43924"/>
              <a:gd name="adj2" fmla="val 8173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「晴」の</a:t>
            </a:r>
            <a:r>
              <a:rPr kumimoji="1"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事例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A2261A4-D02F-4C9F-B8CD-530836A30BF1}"/>
              </a:ext>
            </a:extLst>
          </p:cNvPr>
          <p:cNvSpPr/>
          <p:nvPr/>
        </p:nvSpPr>
        <p:spPr>
          <a:xfrm>
            <a:off x="6977437" y="2893117"/>
            <a:ext cx="1596325" cy="826498"/>
          </a:xfrm>
          <a:prstGeom prst="wedgeRectCallout">
            <a:avLst>
              <a:gd name="adj1" fmla="val -34527"/>
              <a:gd name="adj2" fmla="val 949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「雨」の</a:t>
            </a:r>
            <a:r>
              <a:rPr kumimoji="1"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事例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</p:spTree>
    <p:extLst>
      <p:ext uri="{BB962C8B-B14F-4D97-AF65-F5344CB8AC3E}">
        <p14:creationId xmlns:p14="http://schemas.microsoft.com/office/powerpoint/2010/main" val="18041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47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50" y="131661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数値特徴に対する決定木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4000"/>
              </a:lnSpc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7A1678-51EE-449B-931D-D0A9D5A34CCE}"/>
              </a:ext>
            </a:extLst>
          </p:cNvPr>
          <p:cNvCxnSpPr/>
          <p:nvPr/>
        </p:nvCxnSpPr>
        <p:spPr>
          <a:xfrm flipV="1">
            <a:off x="2247115" y="2527363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E57402-A54D-4C25-ADA8-FEA7FD2ED735}"/>
              </a:ext>
            </a:extLst>
          </p:cNvPr>
          <p:cNvCxnSpPr>
            <a:cxnSpLocks/>
          </p:cNvCxnSpPr>
          <p:nvPr/>
        </p:nvCxnSpPr>
        <p:spPr>
          <a:xfrm>
            <a:off x="2247115" y="5882663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B236B94-B72A-46A2-9A6F-9907B7D0E24E}"/>
              </a:ext>
            </a:extLst>
          </p:cNvPr>
          <p:cNvSpPr/>
          <p:nvPr/>
        </p:nvSpPr>
        <p:spPr>
          <a:xfrm>
            <a:off x="2855403" y="32069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DF8880-B51B-478A-84DB-DA9AF98F4917}"/>
              </a:ext>
            </a:extLst>
          </p:cNvPr>
          <p:cNvSpPr/>
          <p:nvPr/>
        </p:nvSpPr>
        <p:spPr>
          <a:xfrm>
            <a:off x="3007803" y="3359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21737F-4012-4E43-ABEA-FAA222E5A88E}"/>
              </a:ext>
            </a:extLst>
          </p:cNvPr>
          <p:cNvSpPr/>
          <p:nvPr/>
        </p:nvSpPr>
        <p:spPr>
          <a:xfrm>
            <a:off x="3073670" y="425032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209928-572C-4DFE-B212-4F0CA6F1C047}"/>
              </a:ext>
            </a:extLst>
          </p:cNvPr>
          <p:cNvSpPr/>
          <p:nvPr/>
        </p:nvSpPr>
        <p:spPr>
          <a:xfrm>
            <a:off x="3226070" y="418574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1ACEF0D-0FC4-4D26-93D5-ED67C6C9FAD4}"/>
              </a:ext>
            </a:extLst>
          </p:cNvPr>
          <p:cNvSpPr/>
          <p:nvPr/>
        </p:nvSpPr>
        <p:spPr>
          <a:xfrm>
            <a:off x="3543784" y="4635197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A25D87-88F7-4123-BC33-42242D80CE66}"/>
              </a:ext>
            </a:extLst>
          </p:cNvPr>
          <p:cNvSpPr/>
          <p:nvPr/>
        </p:nvSpPr>
        <p:spPr>
          <a:xfrm>
            <a:off x="3946740" y="47359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DC9449E-7810-456B-937E-C482679564D5}"/>
              </a:ext>
            </a:extLst>
          </p:cNvPr>
          <p:cNvSpPr/>
          <p:nvPr/>
        </p:nvSpPr>
        <p:spPr>
          <a:xfrm>
            <a:off x="4099140" y="4671361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682DEC4-3180-4EF7-ACF6-2CC29B38C939}"/>
              </a:ext>
            </a:extLst>
          </p:cNvPr>
          <p:cNvSpPr/>
          <p:nvPr/>
        </p:nvSpPr>
        <p:spPr>
          <a:xfrm>
            <a:off x="4416854" y="48883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3C32AB-532B-4A10-852D-07EA9166D7CB}"/>
              </a:ext>
            </a:extLst>
          </p:cNvPr>
          <p:cNvSpPr/>
          <p:nvPr/>
        </p:nvSpPr>
        <p:spPr>
          <a:xfrm>
            <a:off x="3698769" y="36898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2F089F9-6574-44B7-9567-919E634F8CBC}"/>
              </a:ext>
            </a:extLst>
          </p:cNvPr>
          <p:cNvSpPr/>
          <p:nvPr/>
        </p:nvSpPr>
        <p:spPr>
          <a:xfrm>
            <a:off x="3851169" y="36252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C7123DA-704C-45DF-89CB-B3AA4AF0E6F2}"/>
              </a:ext>
            </a:extLst>
          </p:cNvPr>
          <p:cNvSpPr/>
          <p:nvPr/>
        </p:nvSpPr>
        <p:spPr>
          <a:xfrm>
            <a:off x="4168883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135BF-B9D2-46AF-B187-4225A5A2E28B}"/>
              </a:ext>
            </a:extLst>
          </p:cNvPr>
          <p:cNvSpPr txBox="1"/>
          <p:nvPr/>
        </p:nvSpPr>
        <p:spPr>
          <a:xfrm>
            <a:off x="1710112" y="23426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AF19DD5-98A6-4F2B-A5E8-F6B8C96D8BAD}"/>
              </a:ext>
            </a:extLst>
          </p:cNvPr>
          <p:cNvSpPr/>
          <p:nvPr/>
        </p:nvSpPr>
        <p:spPr>
          <a:xfrm>
            <a:off x="3409470" y="497357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BB226C6-E09F-4A08-A6A3-830E65A9C179}"/>
              </a:ext>
            </a:extLst>
          </p:cNvPr>
          <p:cNvSpPr/>
          <p:nvPr/>
        </p:nvSpPr>
        <p:spPr>
          <a:xfrm>
            <a:off x="3812426" y="50743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94912CB-04BE-4D08-9D0D-2182D2711306}"/>
              </a:ext>
            </a:extLst>
          </p:cNvPr>
          <p:cNvSpPr/>
          <p:nvPr/>
        </p:nvSpPr>
        <p:spPr>
          <a:xfrm>
            <a:off x="3964826" y="500973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293D47D-CB04-48E7-9F52-355491E3D9CD}"/>
              </a:ext>
            </a:extLst>
          </p:cNvPr>
          <p:cNvSpPr/>
          <p:nvPr/>
        </p:nvSpPr>
        <p:spPr>
          <a:xfrm>
            <a:off x="4282540" y="52267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E1D5FA-5C1B-460E-9DA1-BB6F62BC8BF1}"/>
              </a:ext>
            </a:extLst>
          </p:cNvPr>
          <p:cNvSpPr/>
          <p:nvPr/>
        </p:nvSpPr>
        <p:spPr>
          <a:xfrm>
            <a:off x="3851169" y="34779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4DF28F7-FC57-4FF0-BD4F-582D2299F0F4}"/>
              </a:ext>
            </a:extLst>
          </p:cNvPr>
          <p:cNvSpPr/>
          <p:nvPr/>
        </p:nvSpPr>
        <p:spPr>
          <a:xfrm>
            <a:off x="4003569" y="341342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268ACCF-B2AA-4281-975C-55441CDB6CCB}"/>
              </a:ext>
            </a:extLst>
          </p:cNvPr>
          <p:cNvSpPr/>
          <p:nvPr/>
        </p:nvSpPr>
        <p:spPr>
          <a:xfrm>
            <a:off x="4321283" y="36303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9CC48D7-63DF-4336-9ABF-126139CC628E}"/>
              </a:ext>
            </a:extLst>
          </p:cNvPr>
          <p:cNvSpPr/>
          <p:nvPr/>
        </p:nvSpPr>
        <p:spPr>
          <a:xfrm>
            <a:off x="4827560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13E2F9F-9A11-44C4-BC49-3E39F15CA8A4}"/>
              </a:ext>
            </a:extLst>
          </p:cNvPr>
          <p:cNvSpPr/>
          <p:nvPr/>
        </p:nvSpPr>
        <p:spPr>
          <a:xfrm>
            <a:off x="4979960" y="37776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8C0C144-8F65-4845-BEA5-202E846FEFF0}"/>
              </a:ext>
            </a:extLst>
          </p:cNvPr>
          <p:cNvSpPr/>
          <p:nvPr/>
        </p:nvSpPr>
        <p:spPr>
          <a:xfrm>
            <a:off x="5297674" y="4281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AAE3A-1E45-45C1-9731-B44676A29D6F}"/>
              </a:ext>
            </a:extLst>
          </p:cNvPr>
          <p:cNvSpPr txBox="1"/>
          <p:nvPr/>
        </p:nvSpPr>
        <p:spPr>
          <a:xfrm>
            <a:off x="6201658" y="590872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D8A57-D494-4658-AD1F-220EC5EF02D8}"/>
              </a:ext>
            </a:extLst>
          </p:cNvPr>
          <p:cNvSpPr/>
          <p:nvPr/>
        </p:nvSpPr>
        <p:spPr>
          <a:xfrm>
            <a:off x="6672585" y="500676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C2CE27-9D98-4DA6-9A0F-3BCC8B0CDB33}"/>
              </a:ext>
            </a:extLst>
          </p:cNvPr>
          <p:cNvSpPr/>
          <p:nvPr/>
        </p:nvSpPr>
        <p:spPr>
          <a:xfrm>
            <a:off x="6666405" y="549793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720DA8-9C04-474A-84A3-D48DA1D20A92}"/>
              </a:ext>
            </a:extLst>
          </p:cNvPr>
          <p:cNvSpPr txBox="1"/>
          <p:nvPr/>
        </p:nvSpPr>
        <p:spPr>
          <a:xfrm>
            <a:off x="6809478" y="4913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A1E313-D926-4D88-97D7-04E8A72A0907}"/>
              </a:ext>
            </a:extLst>
          </p:cNvPr>
          <p:cNvSpPr txBox="1"/>
          <p:nvPr/>
        </p:nvSpPr>
        <p:spPr>
          <a:xfrm>
            <a:off x="6812793" y="5404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962B7F6-9CD6-432E-8D63-F97072C31548}"/>
              </a:ext>
            </a:extLst>
          </p:cNvPr>
          <p:cNvCxnSpPr>
            <a:cxnSpLocks/>
          </p:cNvCxnSpPr>
          <p:nvPr/>
        </p:nvCxnSpPr>
        <p:spPr>
          <a:xfrm>
            <a:off x="2095154" y="4041806"/>
            <a:ext cx="38981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C7AE7B3-65D8-4538-BAF4-32AB38D0EEC7}"/>
              </a:ext>
            </a:extLst>
          </p:cNvPr>
          <p:cNvCxnSpPr>
            <a:cxnSpLocks/>
          </p:cNvCxnSpPr>
          <p:nvPr/>
        </p:nvCxnSpPr>
        <p:spPr>
          <a:xfrm flipH="1">
            <a:off x="4870193" y="4044213"/>
            <a:ext cx="1" cy="20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6DA3FF-4799-4B09-90E0-C34CFFE023A6}"/>
              </a:ext>
            </a:extLst>
          </p:cNvPr>
          <p:cNvSpPr txBox="1"/>
          <p:nvPr/>
        </p:nvSpPr>
        <p:spPr>
          <a:xfrm>
            <a:off x="1662168" y="380648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55D8ED-0C92-45C8-92C5-B8714AFFB9EA}"/>
              </a:ext>
            </a:extLst>
          </p:cNvPr>
          <p:cNvSpPr txBox="1"/>
          <p:nvPr/>
        </p:nvSpPr>
        <p:spPr>
          <a:xfrm>
            <a:off x="4827560" y="599486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6281044-2FE8-4033-ACF2-A66A9967999E}"/>
              </a:ext>
            </a:extLst>
          </p:cNvPr>
          <p:cNvSpPr/>
          <p:nvPr/>
        </p:nvSpPr>
        <p:spPr>
          <a:xfrm>
            <a:off x="6950883" y="985609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ECDAD5-6164-4233-8BB2-CB5562494A29}"/>
              </a:ext>
            </a:extLst>
          </p:cNvPr>
          <p:cNvSpPr txBox="1"/>
          <p:nvPr/>
        </p:nvSpPr>
        <p:spPr>
          <a:xfrm>
            <a:off x="7114544" y="101986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kumimoji="1" lang="en-US" altLang="ja-JP" i="1" dirty="0">
                <a:latin typeface="Century Schoolbook" panose="02040604050505020304" pitchFamily="18" charset="0"/>
              </a:rPr>
              <a:t>&lt; 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CD69B9D-AB4C-416D-B5FB-6FBEB23DC0D6}"/>
              </a:ext>
            </a:extLst>
          </p:cNvPr>
          <p:cNvCxnSpPr>
            <a:cxnSpLocks/>
          </p:cNvCxnSpPr>
          <p:nvPr/>
        </p:nvCxnSpPr>
        <p:spPr>
          <a:xfrm flipH="1">
            <a:off x="6753115" y="1467880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193E2C-2DA5-40DE-A79C-08064BEB7D11}"/>
              </a:ext>
            </a:extLst>
          </p:cNvPr>
          <p:cNvCxnSpPr>
            <a:cxnSpLocks/>
          </p:cNvCxnSpPr>
          <p:nvPr/>
        </p:nvCxnSpPr>
        <p:spPr>
          <a:xfrm>
            <a:off x="7722124" y="1460823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A0E8A7-6C59-4427-80BA-65821B7A6759}"/>
              </a:ext>
            </a:extLst>
          </p:cNvPr>
          <p:cNvSpPr txBox="1"/>
          <p:nvPr/>
        </p:nvSpPr>
        <p:spPr>
          <a:xfrm>
            <a:off x="6298333" y="13558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C5507D-F235-4B0F-BE38-51FBBA45A5E8}"/>
              </a:ext>
            </a:extLst>
          </p:cNvPr>
          <p:cNvSpPr txBox="1"/>
          <p:nvPr/>
        </p:nvSpPr>
        <p:spPr>
          <a:xfrm>
            <a:off x="8160436" y="135727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AE738E-56A5-4E6F-911D-839604DCEE0E}"/>
              </a:ext>
            </a:extLst>
          </p:cNvPr>
          <p:cNvSpPr txBox="1"/>
          <p:nvPr/>
        </p:nvSpPr>
        <p:spPr>
          <a:xfrm>
            <a:off x="8194100" y="1902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正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ACEE762-1C16-4171-B521-47DAA10CE94C}"/>
              </a:ext>
            </a:extLst>
          </p:cNvPr>
          <p:cNvSpPr/>
          <p:nvPr/>
        </p:nvSpPr>
        <p:spPr>
          <a:xfrm>
            <a:off x="6059897" y="1875384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05576C-F93A-41D0-B6DC-84C902EADCE9}"/>
              </a:ext>
            </a:extLst>
          </p:cNvPr>
          <p:cNvSpPr txBox="1"/>
          <p:nvPr/>
        </p:nvSpPr>
        <p:spPr>
          <a:xfrm>
            <a:off x="6223558" y="190964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kumimoji="1" lang="en-US" altLang="ja-JP" i="1" dirty="0">
                <a:latin typeface="Century Schoolbook" panose="02040604050505020304" pitchFamily="18" charset="0"/>
              </a:rPr>
              <a:t>&lt; 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4678A66-DCDF-41FD-82C2-049316C4C4E8}"/>
              </a:ext>
            </a:extLst>
          </p:cNvPr>
          <p:cNvCxnSpPr>
            <a:cxnSpLocks/>
          </p:cNvCxnSpPr>
          <p:nvPr/>
        </p:nvCxnSpPr>
        <p:spPr>
          <a:xfrm flipH="1">
            <a:off x="5862129" y="2357655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4DFBF95-00AF-47F7-A44A-8CB0FB377304}"/>
              </a:ext>
            </a:extLst>
          </p:cNvPr>
          <p:cNvCxnSpPr>
            <a:cxnSpLocks/>
          </p:cNvCxnSpPr>
          <p:nvPr/>
        </p:nvCxnSpPr>
        <p:spPr>
          <a:xfrm>
            <a:off x="6831138" y="2350598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BE22B4-A22E-45F0-B9D7-9D4DCF0628D5}"/>
              </a:ext>
            </a:extLst>
          </p:cNvPr>
          <p:cNvSpPr txBox="1"/>
          <p:nvPr/>
        </p:nvSpPr>
        <p:spPr>
          <a:xfrm>
            <a:off x="5407347" y="2245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542D3E-3593-45F4-8CD8-91CCE3254E11}"/>
              </a:ext>
            </a:extLst>
          </p:cNvPr>
          <p:cNvSpPr txBox="1"/>
          <p:nvPr/>
        </p:nvSpPr>
        <p:spPr>
          <a:xfrm>
            <a:off x="7269450" y="22470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E9486B3-7D3C-4510-AFCF-83DD809ECEA2}"/>
              </a:ext>
            </a:extLst>
          </p:cNvPr>
          <p:cNvSpPr txBox="1"/>
          <p:nvPr/>
        </p:nvSpPr>
        <p:spPr>
          <a:xfrm>
            <a:off x="7303114" y="27919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正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61CEE2-D2E5-461F-95E6-660D48DE4B18}"/>
              </a:ext>
            </a:extLst>
          </p:cNvPr>
          <p:cNvSpPr txBox="1"/>
          <p:nvPr/>
        </p:nvSpPr>
        <p:spPr>
          <a:xfrm>
            <a:off x="5636656" y="2825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負</a:t>
            </a:r>
          </a:p>
        </p:txBody>
      </p:sp>
    </p:spTree>
    <p:extLst>
      <p:ext uri="{BB962C8B-B14F-4D97-AF65-F5344CB8AC3E}">
        <p14:creationId xmlns:p14="http://schemas.microsoft.com/office/powerpoint/2010/main" val="1204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識別の実用化事例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549400"/>
            <a:ext cx="8199005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オートマギ、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NTT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ドコモ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居眠り運転検知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https://www.nikkei.com/article/DGXMZO38577940V01C18A2XY0000/</a:t>
            </a:r>
          </a:p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国立国際医療研究センター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糖尿病の発症リスク予測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http://www.ncgm.go.jp/riskscore/</a:t>
            </a: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6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基礎的な識別（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1D2741-C1F0-4A9B-847D-0059BE67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690689"/>
            <a:ext cx="8328991" cy="43307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31DB5A-3B19-40C1-B74E-955DE4B32F2F}"/>
              </a:ext>
            </a:extLst>
          </p:cNvPr>
          <p:cNvSpPr txBox="1"/>
          <p:nvPr/>
        </p:nvSpPr>
        <p:spPr>
          <a:xfrm>
            <a:off x="3702050" y="5842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p.47   </a:t>
            </a:r>
            <a:r>
              <a:rPr lang="en-US" altLang="ja-JP" dirty="0"/>
              <a:t>5</a:t>
            </a:r>
            <a:r>
              <a:rPr kumimoji="1" lang="ja-JP" altLang="en-US" dirty="0"/>
              <a:t>コマ目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4C68C9-38A0-4AF2-862F-2E0AE9F79919}"/>
              </a:ext>
            </a:extLst>
          </p:cNvPr>
          <p:cNvSpPr/>
          <p:nvPr/>
        </p:nvSpPr>
        <p:spPr>
          <a:xfrm>
            <a:off x="628650" y="1607127"/>
            <a:ext cx="8237054" cy="1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013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28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教師あり学習問題</a:t>
            </a: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特徴から</a:t>
            </a:r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を予測する（できれば確率も得たい）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2575105" y="2875234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2575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3183393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3335793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3401660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3554060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3871774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4274730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4427130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4744844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4026759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4179159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4496873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2038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3737460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4140416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4292816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4610530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4179159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4331559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4649273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5155550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5307950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5625664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6529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6990637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6994395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7137468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7140783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</p:spTree>
    <p:extLst>
      <p:ext uri="{BB962C8B-B14F-4D97-AF65-F5344CB8AC3E}">
        <p14:creationId xmlns:p14="http://schemas.microsoft.com/office/powerpoint/2010/main" val="20489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013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28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クラス分類でのロジスティック識別の考え方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入力された特徴が正例である確率を得たい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=0.5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の点の集合を識別面と考える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2575105" y="2875234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2575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3183393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3335793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3401660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3554060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3871774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4274730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4427130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4744844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4026759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4179159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4496873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2038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3737460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4140416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4292816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4610530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4179159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4331559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4649273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5155550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5307950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5625664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6529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6990637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6994395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7137468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7140783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ABBD0B4-BF11-40AD-954F-BA15C1E0478A}"/>
              </a:ext>
            </a:extLst>
          </p:cNvPr>
          <p:cNvCxnSpPr/>
          <p:nvPr/>
        </p:nvCxnSpPr>
        <p:spPr>
          <a:xfrm>
            <a:off x="2038102" y="3554788"/>
            <a:ext cx="4491546" cy="2143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4DB844F-E90C-4A7A-9AED-D487FFAE09E7}"/>
              </a:ext>
            </a:extLst>
          </p:cNvPr>
          <p:cNvSpPr txBox="1"/>
          <p:nvPr/>
        </p:nvSpPr>
        <p:spPr>
          <a:xfrm>
            <a:off x="6587509" y="55665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識別面</a:t>
            </a:r>
          </a:p>
        </p:txBody>
      </p:sp>
    </p:spTree>
    <p:extLst>
      <p:ext uri="{BB962C8B-B14F-4D97-AF65-F5344CB8AC3E}">
        <p14:creationId xmlns:p14="http://schemas.microsoft.com/office/powerpoint/2010/main" val="2490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726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識別面の式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負例の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 </a:t>
            </a: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これを確率と対応付けたい ⇒ シグモイド関数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F05529-8FAD-48BA-9625-CC2FD17E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28" y="1719800"/>
            <a:ext cx="7769758" cy="3452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235AA2-FA51-4D10-B295-B0F20A31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87" y="2397884"/>
            <a:ext cx="1128629" cy="3020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B18793-D7AF-46FE-AC53-0519626D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286" y="2973116"/>
            <a:ext cx="1128629" cy="302032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739AC68-ECE2-4E1F-90EC-75043CEDE587}"/>
              </a:ext>
            </a:extLst>
          </p:cNvPr>
          <p:cNvGrpSpPr/>
          <p:nvPr/>
        </p:nvGrpSpPr>
        <p:grpSpPr>
          <a:xfrm>
            <a:off x="1389170" y="4484752"/>
            <a:ext cx="3201422" cy="614021"/>
            <a:chOff x="1259960" y="4564265"/>
            <a:chExt cx="3201422" cy="61402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C709FA-C62C-449C-8985-39D411E5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960" y="4564265"/>
              <a:ext cx="3201422" cy="61402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3E9849-DB27-4BB1-9E4B-272FB87A225B}"/>
                </a:ext>
              </a:extLst>
            </p:cNvPr>
            <p:cNvSpPr txBox="1"/>
            <p:nvPr/>
          </p:nvSpPr>
          <p:spPr>
            <a:xfrm>
              <a:off x="1500808" y="46776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正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6227731-8BE9-47D5-82FD-F80AFEABB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990" y="3970801"/>
            <a:ext cx="2991680" cy="27670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4D6CF4-BB77-40C8-A94F-DD0CCCBE3003}"/>
              </a:ext>
            </a:extLst>
          </p:cNvPr>
          <p:cNvSpPr txBox="1"/>
          <p:nvPr/>
        </p:nvSpPr>
        <p:spPr>
          <a:xfrm>
            <a:off x="5635487" y="50987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/>
              <p:nvPr/>
            </p:nvSpPr>
            <p:spPr>
              <a:xfrm>
                <a:off x="3269169" y="5191106"/>
                <a:ext cx="14330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en-US" altLang="ja-JP" dirty="0"/>
                  <a:t>  e=2.71828...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69" y="5191106"/>
                <a:ext cx="1433085" cy="553998"/>
              </a:xfrm>
              <a:prstGeom prst="rect">
                <a:avLst/>
              </a:prstGeom>
              <a:blipFill>
                <a:blip r:embed="rId7"/>
                <a:stretch>
                  <a:fillRect l="-851" r="-10638" b="-2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712"/>
            <a:ext cx="8089900" cy="87522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の求め方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571FE-6698-41F9-B7B4-1336D35F632D}"/>
              </a:ext>
            </a:extLst>
          </p:cNvPr>
          <p:cNvSpPr txBox="1"/>
          <p:nvPr/>
        </p:nvSpPr>
        <p:spPr>
          <a:xfrm>
            <a:off x="1664854" y="312874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>
                <a:latin typeface="Century Schoolbook" panose="02040604050505020304" pitchFamily="18" charset="0"/>
              </a:rPr>
              <a:t>x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85A70D5-32DF-46F6-B305-C8B141146CF6}"/>
              </a:ext>
            </a:extLst>
          </p:cNvPr>
          <p:cNvCxnSpPr>
            <a:cxnSpLocks/>
          </p:cNvCxnSpPr>
          <p:nvPr/>
        </p:nvCxnSpPr>
        <p:spPr>
          <a:xfrm>
            <a:off x="2131648" y="3460690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7B2D2C-2A09-4854-8F93-0150B44099AA}"/>
              </a:ext>
            </a:extLst>
          </p:cNvPr>
          <p:cNvSpPr/>
          <p:nvPr/>
        </p:nvSpPr>
        <p:spPr>
          <a:xfrm>
            <a:off x="2665341" y="2822624"/>
            <a:ext cx="1758880" cy="113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パラメータ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w</a:t>
            </a:r>
            <a:endParaRPr kumimoji="1" lang="ja-JP" altLang="en-US" sz="28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7AEC8-FC91-43B2-B8BF-E520D0B8E136}"/>
              </a:ext>
            </a:extLst>
          </p:cNvPr>
          <p:cNvSpPr txBox="1"/>
          <p:nvPr/>
        </p:nvSpPr>
        <p:spPr>
          <a:xfrm>
            <a:off x="2456320" y="185019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ロジスティック識別器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B144BC9-BD51-42A6-8AA2-67343D99C5ED}"/>
              </a:ext>
            </a:extLst>
          </p:cNvPr>
          <p:cNvCxnSpPr>
            <a:cxnSpLocks/>
          </p:cNvCxnSpPr>
          <p:nvPr/>
        </p:nvCxnSpPr>
        <p:spPr>
          <a:xfrm>
            <a:off x="4424221" y="3440594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2C8CFA-9F3B-40B5-AF7F-6F32361EDFBB}"/>
              </a:ext>
            </a:extLst>
          </p:cNvPr>
          <p:cNvSpPr txBox="1"/>
          <p:nvPr/>
        </p:nvSpPr>
        <p:spPr>
          <a:xfrm>
            <a:off x="5007389" y="31287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Century Schoolbook" panose="02040604050505020304" pitchFamily="18" charset="0"/>
              </a:rPr>
              <a:t>o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0E522D98-5946-456D-ABA3-E139F678E502}"/>
              </a:ext>
            </a:extLst>
          </p:cNvPr>
          <p:cNvSpPr/>
          <p:nvPr/>
        </p:nvSpPr>
        <p:spPr>
          <a:xfrm>
            <a:off x="5421066" y="3282416"/>
            <a:ext cx="743578" cy="3565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9DD7F6-8D1E-46BA-A03E-DC9A38668BE5}"/>
              </a:ext>
            </a:extLst>
          </p:cNvPr>
          <p:cNvSpPr txBox="1"/>
          <p:nvPr/>
        </p:nvSpPr>
        <p:spPr>
          <a:xfrm>
            <a:off x="6283747" y="31135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Century Schoolbook" panose="02040604050505020304" pitchFamily="18" charset="0"/>
              </a:rPr>
              <a:t>y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F43A8F-B8AD-43E8-9F1D-DF79010E2D70}"/>
              </a:ext>
            </a:extLst>
          </p:cNvPr>
          <p:cNvSpPr txBox="1"/>
          <p:nvPr/>
        </p:nvSpPr>
        <p:spPr>
          <a:xfrm>
            <a:off x="5555799" y="29748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/>
              <p:nvPr/>
            </p:nvSpPr>
            <p:spPr>
              <a:xfrm>
                <a:off x="2665341" y="2157974"/>
                <a:ext cx="205069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41" y="2157974"/>
                <a:ext cx="2050690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272BFE-D2F4-41BF-9914-AACF77F4D17B}"/>
              </a:ext>
            </a:extLst>
          </p:cNvPr>
          <p:cNvSpPr txBox="1"/>
          <p:nvPr/>
        </p:nvSpPr>
        <p:spPr>
          <a:xfrm>
            <a:off x="1588711" y="29188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入力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967A15-A0D5-4F90-906F-FC277FB8E3C7}"/>
              </a:ext>
            </a:extLst>
          </p:cNvPr>
          <p:cNvSpPr txBox="1"/>
          <p:nvPr/>
        </p:nvSpPr>
        <p:spPr>
          <a:xfrm>
            <a:off x="4917620" y="29089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出力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2918CD-C22F-4CE4-AEFB-375AB452D888}"/>
              </a:ext>
            </a:extLst>
          </p:cNvPr>
          <p:cNvSpPr txBox="1"/>
          <p:nvPr/>
        </p:nvSpPr>
        <p:spPr>
          <a:xfrm>
            <a:off x="6193978" y="29089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正解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254115-ADCE-4547-9B25-0777C7F31807}"/>
              </a:ext>
            </a:extLst>
          </p:cNvPr>
          <p:cNvCxnSpPr>
            <a:stCxn id="10" idx="5"/>
          </p:cNvCxnSpPr>
          <p:nvPr/>
        </p:nvCxnSpPr>
        <p:spPr>
          <a:xfrm>
            <a:off x="5792855" y="3549826"/>
            <a:ext cx="0" cy="7923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250BDD-6ADB-41B2-8F5D-893A705CA64A}"/>
              </a:ext>
            </a:extLst>
          </p:cNvPr>
          <p:cNvCxnSpPr>
            <a:cxnSpLocks/>
          </p:cNvCxnSpPr>
          <p:nvPr/>
        </p:nvCxnSpPr>
        <p:spPr>
          <a:xfrm>
            <a:off x="3544781" y="4337181"/>
            <a:ext cx="224307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48032E-D61F-4288-9A78-7E945903F171}"/>
              </a:ext>
            </a:extLst>
          </p:cNvPr>
          <p:cNvCxnSpPr>
            <a:cxnSpLocks/>
          </p:cNvCxnSpPr>
          <p:nvPr/>
        </p:nvCxnSpPr>
        <p:spPr>
          <a:xfrm>
            <a:off x="3544781" y="3739702"/>
            <a:ext cx="0" cy="597479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E2CD97-C9BA-41AD-B324-51E189D8D6B9}"/>
              </a:ext>
            </a:extLst>
          </p:cNvPr>
          <p:cNvSpPr txBox="1"/>
          <p:nvPr/>
        </p:nvSpPr>
        <p:spPr>
          <a:xfrm>
            <a:off x="4518763" y="39594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調整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D02FE31-17DE-4B89-809A-B2F184C6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32" y="5164452"/>
            <a:ext cx="4903317" cy="796704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CABC74D-B1C4-48FA-BC3B-895AD3980356}"/>
              </a:ext>
            </a:extLst>
          </p:cNvPr>
          <p:cNvSpPr txBox="1">
            <a:spLocks/>
          </p:cNvSpPr>
          <p:nvPr/>
        </p:nvSpPr>
        <p:spPr>
          <a:xfrm>
            <a:off x="968842" y="4463698"/>
            <a:ext cx="6743921" cy="875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尤度（モデルのもっともらしさ）の定義</a:t>
            </a:r>
          </a:p>
        </p:txBody>
      </p:sp>
      <p:sp>
        <p:nvSpPr>
          <p:cNvPr id="23" name="TextShape 5">
            <a:extLst>
              <a:ext uri="{FF2B5EF4-FFF2-40B4-BE49-F238E27FC236}">
                <a16:creationId xmlns:a16="http://schemas.microsoft.com/office/drawing/2014/main" id="{1BBBFF4D-792F-4539-8B25-B646B10F3825}"/>
              </a:ext>
            </a:extLst>
          </p:cNvPr>
          <p:cNvSpPr txBox="1"/>
          <p:nvPr/>
        </p:nvSpPr>
        <p:spPr>
          <a:xfrm>
            <a:off x="6342190" y="5806653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trike="noStrike" spc="-1" dirty="0">
                <a:latin typeface="Century Schoolbook" panose="02040604050505020304" pitchFamily="18" charset="0"/>
              </a:rPr>
              <a:t>D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全データ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Shape 5">
            <a:extLst>
              <a:ext uri="{FF2B5EF4-FFF2-40B4-BE49-F238E27FC236}">
                <a16:creationId xmlns:a16="http://schemas.microsoft.com/office/drawing/2014/main" id="{66BF3FB4-761E-46AE-B3FB-1AF7D5A25189}"/>
              </a:ext>
            </a:extLst>
          </p:cNvPr>
          <p:cNvSpPr txBox="1"/>
          <p:nvPr/>
        </p:nvSpPr>
        <p:spPr>
          <a:xfrm>
            <a:off x="6585908" y="3600688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trike="noStrike" spc="-1" dirty="0">
                <a:latin typeface="Century Schoolbook" panose="02040604050505020304" pitchFamily="18" charset="0"/>
              </a:rPr>
              <a:t>y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正例で</a:t>
            </a:r>
            <a:r>
              <a:rPr lang="en-US" altLang="ja-JP" sz="1600" b="0" strike="noStrike" spc="-1" dirty="0">
                <a:latin typeface="Arial"/>
              </a:rPr>
              <a:t>1</a:t>
            </a:r>
            <a:r>
              <a:rPr lang="ja-JP" altLang="en-US" sz="1600" b="0" strike="noStrike" spc="-1" dirty="0" err="1">
                <a:latin typeface="Arial"/>
              </a:rPr>
              <a:t>、</a:t>
            </a:r>
            <a:r>
              <a:rPr lang="ja-JP" altLang="en-US" sz="1600" b="0" strike="noStrike" spc="-1" dirty="0">
                <a:latin typeface="Arial"/>
              </a:rPr>
              <a:t>負例で</a:t>
            </a:r>
            <a:r>
              <a:rPr lang="en-US" altLang="ja-JP" sz="1600" b="0" strike="noStrike" spc="-1" dirty="0">
                <a:latin typeface="Arial"/>
              </a:rPr>
              <a:t>0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F8F2F699-7C31-4D75-98EB-29A0392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2" y="2721010"/>
            <a:ext cx="4835940" cy="29245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21283"/>
            <a:ext cx="8089900" cy="547158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尤度の最大化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対数尤度の最小化に読み替え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最急勾配法による最適化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の初期値を適当に設定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以下の式で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の更新を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繰り返す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の変化量が一定以下に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なれば終了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510A9DA-E4AC-4D80-9D2A-FDAAEC94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47" y="1735412"/>
            <a:ext cx="2893303" cy="3022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EB3F32-B1BF-4F5C-A2C7-FD0CE279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546" y="3258387"/>
            <a:ext cx="288000" cy="61519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419CCAA-B313-4C4D-B678-BD4E1B964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47" y="3899619"/>
            <a:ext cx="2456607" cy="646554"/>
          </a:xfrm>
          <a:prstGeom prst="rect">
            <a:avLst/>
          </a:prstGeom>
        </p:spPr>
      </p:pic>
      <p:sp>
        <p:nvSpPr>
          <p:cNvPr id="8" name="TextShape 5">
            <a:extLst>
              <a:ext uri="{FF2B5EF4-FFF2-40B4-BE49-F238E27FC236}">
                <a16:creationId xmlns:a16="http://schemas.microsoft.com/office/drawing/2014/main" id="{38D26E36-9720-469E-BDA0-E8B0F299ECFD}"/>
              </a:ext>
            </a:extLst>
          </p:cNvPr>
          <p:cNvSpPr txBox="1"/>
          <p:nvPr/>
        </p:nvSpPr>
        <p:spPr>
          <a:xfrm>
            <a:off x="2869965" y="4643254"/>
            <a:ext cx="1292278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1600" i="1" strike="noStrike" spc="-1" dirty="0">
                <a:latin typeface="Century Schoolbook" panose="02040604050505020304" pitchFamily="18" charset="0"/>
              </a:rPr>
              <a:t>η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学習係数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94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ロジスティック識別の具体例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21284"/>
            <a:ext cx="8089900" cy="138940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Diabetes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年齢・血圧・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BMI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などから糖尿病検査結果を予測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46EEF-EFE2-41A5-93EA-C8B230DE8D7A}"/>
              </a:ext>
            </a:extLst>
          </p:cNvPr>
          <p:cNvSpPr txBox="1"/>
          <p:nvPr/>
        </p:nvSpPr>
        <p:spPr>
          <a:xfrm>
            <a:off x="5983495" y="2844189"/>
            <a:ext cx="21595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4.18 + 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-0.06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-0.02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0.01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0   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[mass] * -0.04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-0.47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[age] * -0.01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417130-960B-45D1-9FAC-42149B42A501}"/>
              </a:ext>
            </a:extLst>
          </p:cNvPr>
          <p:cNvSpPr txBox="1"/>
          <p:nvPr/>
        </p:nvSpPr>
        <p:spPr>
          <a:xfrm>
            <a:off x="5983495" y="24748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</a:t>
            </a:r>
            <a:r>
              <a:rPr kumimoji="1" lang="en-US" altLang="ja-JP" b="1" i="1" dirty="0">
                <a:latin typeface="Century Schoolbook" panose="02040604050505020304" pitchFamily="18" charset="0"/>
              </a:rPr>
              <a:t>w</a:t>
            </a:r>
            <a:endParaRPr kumimoji="1" lang="ja-JP" altLang="en-US" b="1" i="1" dirty="0">
              <a:latin typeface="Century Schoolbook" panose="020406040505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E2E818-6E04-4719-A141-6FC4453B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2" y="2410691"/>
            <a:ext cx="5534161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79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カテゴリ特徴に対する識別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64447E-3281-4BDB-B66B-74036A0B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87960"/>
              </p:ext>
            </p:extLst>
          </p:nvPr>
        </p:nvGraphicFramePr>
        <p:xfrm>
          <a:off x="1924050" y="1532144"/>
          <a:ext cx="5574030" cy="4747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65">
                  <a:extLst>
                    <a:ext uri="{9D8B030D-6E8A-4147-A177-3AD203B41FA5}">
                      <a16:colId xmlns:a16="http://schemas.microsoft.com/office/drawing/2014/main" val="1811174898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425503858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408628653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731843304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34324859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088526915"/>
                    </a:ext>
                  </a:extLst>
                </a:gridCol>
              </a:tblGrid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　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天候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気温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湿度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play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5353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786367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7389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031543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45886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低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9377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09517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6830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高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4646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46219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51962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453472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3423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94455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800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EC5432-25A4-470A-BCED-058AB8B5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767" y="1008924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/>
              <a:t>ゴルフをする日のデータ</a:t>
            </a:r>
          </a:p>
        </p:txBody>
      </p:sp>
    </p:spTree>
    <p:extLst>
      <p:ext uri="{BB962C8B-B14F-4D97-AF65-F5344CB8AC3E}">
        <p14:creationId xmlns:p14="http://schemas.microsoft.com/office/powerpoint/2010/main" val="28888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768</Words>
  <Application>Microsoft Office PowerPoint</Application>
  <PresentationFormat>画面に合わせる (4:3)</PresentationFormat>
  <Paragraphs>290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メイリオ</vt:lpstr>
      <vt:lpstr>游ゴシック</vt:lpstr>
      <vt:lpstr>游ゴシック Light</vt:lpstr>
      <vt:lpstr>游明朝</vt:lpstr>
      <vt:lpstr>Arial</vt:lpstr>
      <vt:lpstr>Cambria Math</vt:lpstr>
      <vt:lpstr>Century Schoolbook</vt:lpstr>
      <vt:lpstr>Courier New</vt:lpstr>
      <vt:lpstr>Office テーマ</vt:lpstr>
      <vt:lpstr>2章のストーリー</vt:lpstr>
      <vt:lpstr>基礎的な識別（2章）</vt:lpstr>
      <vt:lpstr>識別</vt:lpstr>
      <vt:lpstr>ロジスティック識別</vt:lpstr>
      <vt:lpstr>ロジスティック識別</vt:lpstr>
      <vt:lpstr>ロジスティック識別</vt:lpstr>
      <vt:lpstr>ロジスティック識別</vt:lpstr>
      <vt:lpstr>ロジスティック識別の具体例</vt:lpstr>
      <vt:lpstr>カテゴリ特徴に対する識別</vt:lpstr>
      <vt:lpstr>決定木</vt:lpstr>
      <vt:lpstr>決定木</vt:lpstr>
      <vt:lpstr>決定木</vt:lpstr>
      <vt:lpstr>決定木</vt:lpstr>
      <vt:lpstr>決定木</vt:lpstr>
      <vt:lpstr>決定木</vt:lpstr>
      <vt:lpstr>決定木</vt:lpstr>
      <vt:lpstr>識別の実用化事例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63</cp:revision>
  <dcterms:created xsi:type="dcterms:W3CDTF">2019-01-04T01:43:29Z</dcterms:created>
  <dcterms:modified xsi:type="dcterms:W3CDTF">2019-05-08T00:29:02Z</dcterms:modified>
</cp:coreProperties>
</file>