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9" r:id="rId2"/>
    <p:sldId id="263" r:id="rId3"/>
    <p:sldId id="264" r:id="rId4"/>
    <p:sldId id="281" r:id="rId5"/>
    <p:sldId id="267" r:id="rId6"/>
    <p:sldId id="268" r:id="rId7"/>
    <p:sldId id="28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雅弘 荒木" initials="雅弘" lastIdx="1" clrIdx="0">
    <p:extLst>
      <p:ext uri="{19B8F6BF-5375-455C-9EA6-DF929625EA0E}">
        <p15:presenceInfo xmlns:p15="http://schemas.microsoft.com/office/powerpoint/2012/main" userId="a461caea183f1c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1AAB-F18A-4128-9A0F-8D89527EAF25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E93E5-D058-4375-9A4F-055197991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62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87D0F-0B16-4C36-9D37-1FE4EE669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2ED5BB-E7F1-439D-B9DE-AA3CB9B23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7076C2-DA40-4F4D-BE65-7BB66D81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95DEB-14D7-490B-BC58-D0908F28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7846D-E6A5-49D6-B0A3-AD60D35A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9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1FA7-0DDB-42F4-B93F-9B864C90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BDC88F-DAA5-4DE7-9C2E-B98667355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E5C6C2-5B99-4409-B196-867C9BE9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2E59F1-86FF-4A44-B497-347C7E83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6613A-F2A0-43FE-9479-424BD53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7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877850-253E-403D-B6C0-81A09C8FD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9EF665-05C5-46F8-97F9-CE36699BC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2CC93-A7C9-4E27-AF27-7CAC0C85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A8E02-2D23-454A-A198-3F7793F2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1F235D-AE11-43AB-B04B-1FFA3739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32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DD7F0-3441-46F6-9213-A1E5A07A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FD8C19-C19E-4FFC-B98A-79948E5D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9FADB3-2333-492B-83D8-52978D94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B14B3-904A-48A4-A931-CAA4BD78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EB6CC-A9BD-45A5-B9EC-85F48A7F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88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0B267-CF3F-468E-9708-B31815BD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3910A-3FD3-4F16-B2AF-C2DE2542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8E9EA7-5C92-4535-8080-30006892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268DE3-AD67-4287-98A5-C5D8F707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487D14-089D-4BD0-8D53-86F106DB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7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808DD-42E9-4B15-81A6-185F918E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DA1035-E181-4CEC-A8A5-FA5EDC7C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0F8F8C-EF08-40A8-87C5-A3A26CC50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C0C7C2-974D-440D-AA4E-6A1AEC99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E9DC14-1021-4708-8324-81D6F269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3B7118-E284-47C9-9BBD-0570282B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16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2F4FE-0886-4EE9-98E9-449D46EA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B404DA-8FB9-4BF5-9CE5-DD5BC22CF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994958-0A25-48AF-B273-A1F190EA1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CEA4D6-A92E-4A7C-AA6E-E35356DFC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2DC506-86E6-49F4-B5B3-6B132C54E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67BFBD-6EE7-4E90-91CB-BC8EFEB6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BF50B5-8E19-4771-9F6C-F8D3F49C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56FE6C-F354-4568-B3B6-7CCFE60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5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10D71-CF37-4092-998D-0716D235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3B6E2F-CE0B-43B0-862C-35F75404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D78BB5-60AA-4CFC-880B-8A6B8639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B89857-95AE-415C-8F56-D63788C4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0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6BD5F1-F833-46C7-8AEE-54B4A2BD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715C63-3EED-4E04-A350-F6ECCE65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D4F006-DC81-4FF6-A230-1140EA38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73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82A4A-012C-488D-920A-F1B88FDD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1CD04E-89F9-4D46-BCEE-22A2CD55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7185A6-079C-4FA6-8ABC-8F0C114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91683B-F0AF-4CF2-9807-8A05C199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4C3515-3ED3-4387-8383-A453FA2C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0B56E-EC51-4A95-A442-0CFD0825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90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EC81F-CB4B-4230-8AE2-55DDD0C4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1EE655-0727-4590-B081-FE33F2910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49B49-7104-4EFA-ABB0-E6D57A278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F8788B-E224-44C0-86B7-A082700E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2FACFB-CECE-47CF-ACD6-06BCDE4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77C30B-937B-428B-B3E7-0CFD4C9E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4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1AB2A7-4F9D-496B-96E6-B71A6022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C57AA3-CE46-4DAB-B18F-8BBEF595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91FDF-03B3-4904-9CA9-DAB67B68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6B7A0-79CC-4D5D-91B6-CA0C40AE4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5A3FC0-2EDE-4733-910E-873E46C6C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4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章のストーリー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1E0F094-03D2-4B65-93A9-CDD26CDA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400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清原は、教わった方法で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100%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の正解率を実現し、同僚の九条の助けを借りて糖尿病診断の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サイトを立ち上げる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しかし判定精度が悪く、多くの苦情を受ける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さやかは機械学習を使ったシステムの正しい性能予測法を教える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899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6596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学習結果の評価（</a:t>
            </a:r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章）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50D0384-0234-4E1D-9EDF-FE1FE53E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40" y="1210128"/>
            <a:ext cx="5641648" cy="564787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9AB4B8-E782-4B72-B3D6-06B73A38A6E1}"/>
              </a:ext>
            </a:extLst>
          </p:cNvPr>
          <p:cNvSpPr txBox="1"/>
          <p:nvPr/>
        </p:nvSpPr>
        <p:spPr>
          <a:xfrm>
            <a:off x="6409179" y="85842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p.80   7</a:t>
            </a:r>
            <a:r>
              <a:rPr kumimoji="1" lang="ja-JP" altLang="en-US" dirty="0"/>
              <a:t>コマ目</a:t>
            </a:r>
          </a:p>
        </p:txBody>
      </p:sp>
    </p:spTree>
    <p:extLst>
      <p:ext uri="{BB962C8B-B14F-4D97-AF65-F5344CB8AC3E}">
        <p14:creationId xmlns:p14="http://schemas.microsoft.com/office/powerpoint/2010/main" val="393739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9194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分割学習法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216908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全データを学習用と評価用に分ける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データが多くあるときに有効</a:t>
            </a:r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660B4A8B-BD0A-47C1-8338-B2B0FE701216}"/>
              </a:ext>
            </a:extLst>
          </p:cNvPr>
          <p:cNvSpPr/>
          <p:nvPr/>
        </p:nvSpPr>
        <p:spPr>
          <a:xfrm>
            <a:off x="3262023" y="2611229"/>
            <a:ext cx="2385128" cy="1489333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全データ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072A3FC-5BF8-4BFE-8A9B-5C033F5CE306}"/>
              </a:ext>
            </a:extLst>
          </p:cNvPr>
          <p:cNvGrpSpPr/>
          <p:nvPr/>
        </p:nvGrpSpPr>
        <p:grpSpPr>
          <a:xfrm>
            <a:off x="1756083" y="4638034"/>
            <a:ext cx="3025915" cy="2036864"/>
            <a:chOff x="1500365" y="4011866"/>
            <a:chExt cx="3025915" cy="2036864"/>
          </a:xfrm>
        </p:grpSpPr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A3CAAAA0-0F49-469F-8D41-E30323FEB60F}"/>
                </a:ext>
              </a:extLst>
            </p:cNvPr>
            <p:cNvSpPr/>
            <p:nvPr/>
          </p:nvSpPr>
          <p:spPr>
            <a:xfrm>
              <a:off x="1500365" y="4011866"/>
              <a:ext cx="2606040" cy="186690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2A730A6-90B6-4EED-A1A8-1D33B8B562C8}"/>
                </a:ext>
              </a:extLst>
            </p:cNvPr>
            <p:cNvSpPr/>
            <p:nvPr/>
          </p:nvSpPr>
          <p:spPr>
            <a:xfrm>
              <a:off x="2987681" y="4011866"/>
              <a:ext cx="1538599" cy="2036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3E3B058-49A2-4907-B229-BDBF20FBB88B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64" y="4011866"/>
              <a:ext cx="73233" cy="606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B07E185-4A59-4250-9BC1-88AF936B2E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680" y="4642001"/>
              <a:ext cx="36617" cy="12367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C09C87E-5A4E-40C0-A43A-8EF4080B6946}"/>
              </a:ext>
            </a:extLst>
          </p:cNvPr>
          <p:cNvGrpSpPr/>
          <p:nvPr/>
        </p:nvGrpSpPr>
        <p:grpSpPr>
          <a:xfrm flipH="1">
            <a:off x="4209987" y="4595954"/>
            <a:ext cx="3025915" cy="2036864"/>
            <a:chOff x="1500365" y="4011866"/>
            <a:chExt cx="3025915" cy="2036864"/>
          </a:xfrm>
        </p:grpSpPr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FE9FBE44-F840-46F4-85D0-50192DB7E3EA}"/>
                </a:ext>
              </a:extLst>
            </p:cNvPr>
            <p:cNvSpPr/>
            <p:nvPr/>
          </p:nvSpPr>
          <p:spPr>
            <a:xfrm>
              <a:off x="1500365" y="4011866"/>
              <a:ext cx="2606040" cy="186690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EA449B5B-C794-4974-A5B1-2C76E1092509}"/>
                </a:ext>
              </a:extLst>
            </p:cNvPr>
            <p:cNvSpPr/>
            <p:nvPr/>
          </p:nvSpPr>
          <p:spPr>
            <a:xfrm>
              <a:off x="2987681" y="4011866"/>
              <a:ext cx="1538599" cy="2036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FD316F91-6DAF-4097-8340-7E936C2F1EB5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64" y="4011866"/>
              <a:ext cx="73233" cy="606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22292AE-7BCD-4EF9-A48C-6D033D4D2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680" y="4642001"/>
              <a:ext cx="36617" cy="12367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121E37-18C6-4869-95D2-1A5236D993D9}"/>
              </a:ext>
            </a:extLst>
          </p:cNvPr>
          <p:cNvSpPr txBox="1"/>
          <p:nvPr/>
        </p:nvSpPr>
        <p:spPr>
          <a:xfrm>
            <a:off x="2174208" y="549760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学習用</a:t>
            </a:r>
            <a:endParaRPr kumimoji="1" lang="en-US" altLang="ja-JP"/>
          </a:p>
          <a:p>
            <a:r>
              <a:rPr kumimoji="1" lang="ja-JP" altLang="en-US"/>
              <a:t>データ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381842A-98DE-4E8E-9C99-75DABAB2F4CE}"/>
              </a:ext>
            </a:extLst>
          </p:cNvPr>
          <p:cNvSpPr txBox="1"/>
          <p:nvPr/>
        </p:nvSpPr>
        <p:spPr>
          <a:xfrm>
            <a:off x="6021569" y="540203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評価用</a:t>
            </a:r>
            <a:endParaRPr kumimoji="1" lang="en-US" altLang="ja-JP"/>
          </a:p>
          <a:p>
            <a:r>
              <a:rPr kumimoji="1" lang="ja-JP" altLang="en-US"/>
              <a:t>データ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4F5C77DE-304E-48CC-A7A4-2464930D2773}"/>
              </a:ext>
            </a:extLst>
          </p:cNvPr>
          <p:cNvSpPr/>
          <p:nvPr/>
        </p:nvSpPr>
        <p:spPr>
          <a:xfrm rot="2413653">
            <a:off x="3499708" y="4018702"/>
            <a:ext cx="402956" cy="945397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EF792000-394A-43B9-9476-0AA6BDB80E68}"/>
              </a:ext>
            </a:extLst>
          </p:cNvPr>
          <p:cNvSpPr/>
          <p:nvPr/>
        </p:nvSpPr>
        <p:spPr>
          <a:xfrm rot="18853668">
            <a:off x="5165717" y="4002695"/>
            <a:ext cx="402956" cy="995146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0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9194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分割学習法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89" y="1042113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パラメータチューニングを行うときは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分割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検証用データでパラメータの良さを評価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最終的な性能は評価用データで推測</a:t>
            </a:r>
          </a:p>
        </p:txBody>
      </p:sp>
      <p:sp>
        <p:nvSpPr>
          <p:cNvPr id="19" name="フローチャート: 磁気ディスク 18">
            <a:extLst>
              <a:ext uri="{FF2B5EF4-FFF2-40B4-BE49-F238E27FC236}">
                <a16:creationId xmlns:a16="http://schemas.microsoft.com/office/drawing/2014/main" id="{62EFF858-FB95-43FC-98CD-2CFE5B79858E}"/>
              </a:ext>
            </a:extLst>
          </p:cNvPr>
          <p:cNvSpPr/>
          <p:nvPr/>
        </p:nvSpPr>
        <p:spPr>
          <a:xfrm>
            <a:off x="3133834" y="2725340"/>
            <a:ext cx="2606040" cy="1419921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全データ</a:t>
            </a:r>
          </a:p>
        </p:txBody>
      </p:sp>
      <p:sp>
        <p:nvSpPr>
          <p:cNvPr id="22" name="フローチャート: 磁気ディスク 21">
            <a:extLst>
              <a:ext uri="{FF2B5EF4-FFF2-40B4-BE49-F238E27FC236}">
                <a16:creationId xmlns:a16="http://schemas.microsoft.com/office/drawing/2014/main" id="{6F9F415F-14B2-4B08-A9DD-B5FB2C326282}"/>
              </a:ext>
            </a:extLst>
          </p:cNvPr>
          <p:cNvSpPr/>
          <p:nvPr/>
        </p:nvSpPr>
        <p:spPr>
          <a:xfrm>
            <a:off x="1581986" y="4758679"/>
            <a:ext cx="2606040" cy="18669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ECD01C3-E231-4E01-81EC-98B960C252EB}"/>
              </a:ext>
            </a:extLst>
          </p:cNvPr>
          <p:cNvSpPr/>
          <p:nvPr/>
        </p:nvSpPr>
        <p:spPr>
          <a:xfrm>
            <a:off x="2940422" y="4682298"/>
            <a:ext cx="1538599" cy="203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D6ECF30-4C06-47BA-91C7-651E0A393497}"/>
              </a:ext>
            </a:extLst>
          </p:cNvPr>
          <p:cNvCxnSpPr>
            <a:cxnSpLocks/>
          </p:cNvCxnSpPr>
          <p:nvPr/>
        </p:nvCxnSpPr>
        <p:spPr>
          <a:xfrm>
            <a:off x="2854456" y="4719934"/>
            <a:ext cx="73233" cy="606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5AE9796-B40E-4F3F-B303-FE326FB387F6}"/>
              </a:ext>
            </a:extLst>
          </p:cNvPr>
          <p:cNvCxnSpPr>
            <a:cxnSpLocks/>
          </p:cNvCxnSpPr>
          <p:nvPr/>
        </p:nvCxnSpPr>
        <p:spPr>
          <a:xfrm flipH="1">
            <a:off x="2911554" y="5350069"/>
            <a:ext cx="16138" cy="1236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磁気ディスク 25">
            <a:extLst>
              <a:ext uri="{FF2B5EF4-FFF2-40B4-BE49-F238E27FC236}">
                <a16:creationId xmlns:a16="http://schemas.microsoft.com/office/drawing/2014/main" id="{A5E03BB7-E813-45AC-A9CD-1639C211499D}"/>
              </a:ext>
            </a:extLst>
          </p:cNvPr>
          <p:cNvSpPr/>
          <p:nvPr/>
        </p:nvSpPr>
        <p:spPr>
          <a:xfrm flipH="1">
            <a:off x="4572000" y="4677854"/>
            <a:ext cx="2606040" cy="18669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6BB5232-85C1-4DDB-BDD2-052383354B2C}"/>
              </a:ext>
            </a:extLst>
          </p:cNvPr>
          <p:cNvSpPr/>
          <p:nvPr/>
        </p:nvSpPr>
        <p:spPr>
          <a:xfrm flipH="1">
            <a:off x="4322603" y="4646858"/>
            <a:ext cx="1538599" cy="203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88EB3B6-C154-4763-BA66-2666D78AD3EE}"/>
              </a:ext>
            </a:extLst>
          </p:cNvPr>
          <p:cNvCxnSpPr>
            <a:cxnSpLocks/>
          </p:cNvCxnSpPr>
          <p:nvPr/>
        </p:nvCxnSpPr>
        <p:spPr>
          <a:xfrm flipH="1">
            <a:off x="5877617" y="4656815"/>
            <a:ext cx="80846" cy="6697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B2DEF8F-24C2-4EC8-A1FC-9F5AAA4DB371}"/>
              </a:ext>
            </a:extLst>
          </p:cNvPr>
          <p:cNvCxnSpPr>
            <a:cxnSpLocks/>
            <a:stCxn id="26" idx="0"/>
            <a:endCxn id="26" idx="3"/>
          </p:cNvCxnSpPr>
          <p:nvPr/>
        </p:nvCxnSpPr>
        <p:spPr>
          <a:xfrm>
            <a:off x="5875020" y="5300154"/>
            <a:ext cx="0" cy="1244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FDB8CA2-B98E-453C-BF43-6D2775C65277}"/>
              </a:ext>
            </a:extLst>
          </p:cNvPr>
          <p:cNvSpPr txBox="1"/>
          <p:nvPr/>
        </p:nvSpPr>
        <p:spPr>
          <a:xfrm>
            <a:off x="1899374" y="557950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学習用</a:t>
            </a:r>
            <a:endParaRPr kumimoji="1" lang="en-US" altLang="ja-JP"/>
          </a:p>
          <a:p>
            <a:r>
              <a:rPr kumimoji="1" lang="ja-JP" altLang="en-US"/>
              <a:t>データ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0C4AA68-485D-4FA5-89CC-45034C4FE826}"/>
              </a:ext>
            </a:extLst>
          </p:cNvPr>
          <p:cNvSpPr txBox="1"/>
          <p:nvPr/>
        </p:nvSpPr>
        <p:spPr>
          <a:xfrm>
            <a:off x="5963707" y="548393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評価用</a:t>
            </a:r>
            <a:endParaRPr kumimoji="1" lang="en-US" altLang="ja-JP"/>
          </a:p>
          <a:p>
            <a:r>
              <a:rPr kumimoji="1" lang="ja-JP" altLang="en-US"/>
              <a:t>データ</a:t>
            </a: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9179F0E-37E8-460E-8CC5-79BB65CC9386}"/>
              </a:ext>
            </a:extLst>
          </p:cNvPr>
          <p:cNvGrpSpPr/>
          <p:nvPr/>
        </p:nvGrpSpPr>
        <p:grpSpPr>
          <a:xfrm>
            <a:off x="3025934" y="4579714"/>
            <a:ext cx="2751799" cy="2093582"/>
            <a:chOff x="0" y="953275"/>
            <a:chExt cx="2751799" cy="2093582"/>
          </a:xfrm>
        </p:grpSpPr>
        <p:sp>
          <p:nvSpPr>
            <p:cNvPr id="34" name="フローチャート: 磁気ディスク 33">
              <a:extLst>
                <a:ext uri="{FF2B5EF4-FFF2-40B4-BE49-F238E27FC236}">
                  <a16:creationId xmlns:a16="http://schemas.microsoft.com/office/drawing/2014/main" id="{091FBFE1-10A2-4146-A6C8-5650710B0503}"/>
                </a:ext>
              </a:extLst>
            </p:cNvPr>
            <p:cNvSpPr/>
            <p:nvPr/>
          </p:nvSpPr>
          <p:spPr>
            <a:xfrm>
              <a:off x="88688" y="1094975"/>
              <a:ext cx="2606040" cy="186690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検証用</a:t>
              </a:r>
              <a:endParaRPr kumimoji="1" lang="en-US" altLang="ja-JP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データ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6E3C243-76E0-45D8-A378-4C2CDEAB9EA4}"/>
                </a:ext>
              </a:extLst>
            </p:cNvPr>
            <p:cNvSpPr/>
            <p:nvPr/>
          </p:nvSpPr>
          <p:spPr>
            <a:xfrm flipH="1">
              <a:off x="0" y="1009993"/>
              <a:ext cx="933682" cy="2036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59C549B-6F7F-427E-8075-9860A33CDD4D}"/>
                </a:ext>
              </a:extLst>
            </p:cNvPr>
            <p:cNvSpPr/>
            <p:nvPr/>
          </p:nvSpPr>
          <p:spPr>
            <a:xfrm flipH="1">
              <a:off x="1818117" y="953275"/>
              <a:ext cx="933682" cy="2036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B10C575F-C496-4B68-A8AD-36278E802E94}"/>
                </a:ext>
              </a:extLst>
            </p:cNvPr>
            <p:cNvCxnSpPr>
              <a:cxnSpLocks/>
            </p:cNvCxnSpPr>
            <p:nvPr/>
          </p:nvCxnSpPr>
          <p:spPr>
            <a:xfrm>
              <a:off x="949137" y="1123239"/>
              <a:ext cx="0" cy="5583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9D6E1BC8-91AE-4E64-B18D-0B57D430F78F}"/>
                </a:ext>
              </a:extLst>
            </p:cNvPr>
            <p:cNvCxnSpPr>
              <a:cxnSpLocks/>
            </p:cNvCxnSpPr>
            <p:nvPr/>
          </p:nvCxnSpPr>
          <p:spPr>
            <a:xfrm>
              <a:off x="1818117" y="1123239"/>
              <a:ext cx="0" cy="5583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01F2D0A-6FB3-461E-8B71-7E88A3F0744B}"/>
                </a:ext>
              </a:extLst>
            </p:cNvPr>
            <p:cNvCxnSpPr>
              <a:cxnSpLocks/>
            </p:cNvCxnSpPr>
            <p:nvPr/>
          </p:nvCxnSpPr>
          <p:spPr>
            <a:xfrm>
              <a:off x="950338" y="1681566"/>
              <a:ext cx="0" cy="1216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92B24584-45C3-490A-A9AC-1546FCC1942A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10" y="1702233"/>
              <a:ext cx="0" cy="1216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矢印: 下 19">
            <a:extLst>
              <a:ext uri="{FF2B5EF4-FFF2-40B4-BE49-F238E27FC236}">
                <a16:creationId xmlns:a16="http://schemas.microsoft.com/office/drawing/2014/main" id="{DEFF49EE-B3BB-419F-AB86-248B27C6A84A}"/>
              </a:ext>
            </a:extLst>
          </p:cNvPr>
          <p:cNvSpPr/>
          <p:nvPr/>
        </p:nvSpPr>
        <p:spPr>
          <a:xfrm rot="2413653">
            <a:off x="3375306" y="4100602"/>
            <a:ext cx="402956" cy="945397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3D452E7D-CE0C-49A7-ABDC-AB53BDB498B6}"/>
              </a:ext>
            </a:extLst>
          </p:cNvPr>
          <p:cNvSpPr/>
          <p:nvPr/>
        </p:nvSpPr>
        <p:spPr>
          <a:xfrm rot="18853668">
            <a:off x="5041315" y="4084595"/>
            <a:ext cx="402956" cy="995146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矢印: 下 31">
            <a:extLst>
              <a:ext uri="{FF2B5EF4-FFF2-40B4-BE49-F238E27FC236}">
                <a16:creationId xmlns:a16="http://schemas.microsoft.com/office/drawing/2014/main" id="{63B4D402-84BE-4AAC-B051-5634B44D4A79}"/>
              </a:ext>
            </a:extLst>
          </p:cNvPr>
          <p:cNvSpPr/>
          <p:nvPr/>
        </p:nvSpPr>
        <p:spPr>
          <a:xfrm>
            <a:off x="4196485" y="4215355"/>
            <a:ext cx="402956" cy="870003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2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8117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交差確認法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5218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データを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分割して、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回の評価の平均をとる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学習データが少ない場合に有効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62CA6468-8B38-4DB3-8DB2-30F70D3BD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18" y="2564296"/>
            <a:ext cx="5571451" cy="411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3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2566"/>
            <a:ext cx="8089900" cy="748057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混同行列から算出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CB22040-8CFB-4FF0-B5A9-1DDE8EDC7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884187"/>
              </p:ext>
            </p:extLst>
          </p:nvPr>
        </p:nvGraphicFramePr>
        <p:xfrm>
          <a:off x="1332920" y="2108610"/>
          <a:ext cx="6161183" cy="1648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2767">
                  <a:extLst>
                    <a:ext uri="{9D8B030D-6E8A-4147-A177-3AD203B41FA5}">
                      <a16:colId xmlns:a16="http://schemas.microsoft.com/office/drawing/2014/main" val="881841628"/>
                    </a:ext>
                  </a:extLst>
                </a:gridCol>
                <a:gridCol w="2053728">
                  <a:extLst>
                    <a:ext uri="{9D8B030D-6E8A-4147-A177-3AD203B41FA5}">
                      <a16:colId xmlns:a16="http://schemas.microsoft.com/office/drawing/2014/main" val="3234466783"/>
                    </a:ext>
                  </a:extLst>
                </a:gridCol>
                <a:gridCol w="2054688">
                  <a:extLst>
                    <a:ext uri="{9D8B030D-6E8A-4147-A177-3AD203B41FA5}">
                      <a16:colId xmlns:a16="http://schemas.microsoft.com/office/drawing/2014/main" val="3183620539"/>
                    </a:ext>
                  </a:extLst>
                </a:gridCol>
              </a:tblGrid>
              <a:tr h="405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予測＋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予測―</a:t>
                      </a:r>
                      <a:endParaRPr lang="ja-JP" sz="20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2303163"/>
                  </a:ext>
                </a:extLst>
              </a:tr>
              <a:tr h="62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正解＋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true positive (TP)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false negative (FN)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2795584"/>
                  </a:ext>
                </a:extLst>
              </a:tr>
              <a:tr h="62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正解―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false positive (FP)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true negative (TN)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6172045"/>
                  </a:ext>
                </a:extLst>
              </a:tr>
            </a:tbl>
          </a:graphicData>
        </a:graphic>
      </p:graphicFrame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04196902-EDA5-4B50-A1B5-CC348632C68A}"/>
              </a:ext>
            </a:extLst>
          </p:cNvPr>
          <p:cNvSpPr/>
          <p:nvPr/>
        </p:nvSpPr>
        <p:spPr>
          <a:xfrm>
            <a:off x="6919025" y="1441174"/>
            <a:ext cx="1596325" cy="527216"/>
          </a:xfrm>
          <a:prstGeom prst="wedgeRectCallout">
            <a:avLst>
              <a:gd name="adj1" fmla="val -34527"/>
              <a:gd name="adj2" fmla="val 949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識別器の出力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01C1DE8-2D18-4AAB-85E3-135FB65574DF}"/>
              </a:ext>
            </a:extLst>
          </p:cNvPr>
          <p:cNvSpPr/>
          <p:nvPr/>
        </p:nvSpPr>
        <p:spPr>
          <a:xfrm>
            <a:off x="628650" y="3897207"/>
            <a:ext cx="1766680" cy="624449"/>
          </a:xfrm>
          <a:prstGeom prst="wedgeRectCallout">
            <a:avLst>
              <a:gd name="adj1" fmla="val 19019"/>
              <a:gd name="adj2" fmla="val -11806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データに付いた正解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447FBF6-A07F-4906-9938-EF51C149351C}"/>
              </a:ext>
            </a:extLst>
          </p:cNvPr>
          <p:cNvSpPr txBox="1">
            <a:spLocks/>
          </p:cNvSpPr>
          <p:nvPr/>
        </p:nvSpPr>
        <p:spPr>
          <a:xfrm>
            <a:off x="860563" y="4812748"/>
            <a:ext cx="8089900" cy="74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正解率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09A4B7F-C244-4A9B-B58B-DECC6B4C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131" y="5345043"/>
            <a:ext cx="5493738" cy="7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1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2566"/>
            <a:ext cx="8089900" cy="748057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目的に応じて適切な評価指標を選ぶ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CB22040-8CFB-4FF0-B5A9-1DDE8EDC7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57921"/>
              </p:ext>
            </p:extLst>
          </p:nvPr>
        </p:nvGraphicFramePr>
        <p:xfrm>
          <a:off x="1362739" y="1677144"/>
          <a:ext cx="4322443" cy="1079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40">
                  <a:extLst>
                    <a:ext uri="{9D8B030D-6E8A-4147-A177-3AD203B41FA5}">
                      <a16:colId xmlns:a16="http://schemas.microsoft.com/office/drawing/2014/main" val="881841628"/>
                    </a:ext>
                  </a:extLst>
                </a:gridCol>
                <a:gridCol w="1440815">
                  <a:extLst>
                    <a:ext uri="{9D8B030D-6E8A-4147-A177-3AD203B41FA5}">
                      <a16:colId xmlns:a16="http://schemas.microsoft.com/office/drawing/2014/main" val="3234466783"/>
                    </a:ext>
                  </a:extLst>
                </a:gridCol>
                <a:gridCol w="1441488">
                  <a:extLst>
                    <a:ext uri="{9D8B030D-6E8A-4147-A177-3AD203B41FA5}">
                      <a16:colId xmlns:a16="http://schemas.microsoft.com/office/drawing/2014/main" val="3183620539"/>
                    </a:ext>
                  </a:extLst>
                </a:gridCol>
              </a:tblGrid>
              <a:tr h="287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予測＋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予測―</a:t>
                      </a:r>
                      <a:endParaRPr lang="ja-JP" sz="20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2303163"/>
                  </a:ext>
                </a:extLst>
              </a:tr>
              <a:tr h="38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正解＋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TP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FN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2795584"/>
                  </a:ext>
                </a:extLst>
              </a:tr>
              <a:tr h="38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正解―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endParaRPr kumimoji="1" lang="ja-JP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TN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6172045"/>
                  </a:ext>
                </a:extLst>
              </a:tr>
            </a:tbl>
          </a:graphicData>
        </a:graphic>
      </p:graphicFrame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447FBF6-A07F-4906-9938-EF51C149351C}"/>
              </a:ext>
            </a:extLst>
          </p:cNvPr>
          <p:cNvSpPr txBox="1">
            <a:spLocks/>
          </p:cNvSpPr>
          <p:nvPr/>
        </p:nvSpPr>
        <p:spPr>
          <a:xfrm>
            <a:off x="628650" y="3054971"/>
            <a:ext cx="8089900" cy="3345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正解率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精度</a:t>
            </a:r>
          </a:p>
          <a:p>
            <a:pPr>
              <a:lnSpc>
                <a:spcPct val="20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再現率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</a:t>
            </a:r>
          </a:p>
          <a:p>
            <a:pPr>
              <a:lnSpc>
                <a:spcPts val="4000"/>
              </a:lnSpc>
            </a:pP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09A4B7F-C244-4A9B-B58B-DECC6B4C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36" y="3155246"/>
            <a:ext cx="4020899" cy="54750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96B317D-E650-4B49-BD3B-A65028F82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573" y="2835840"/>
            <a:ext cx="2556753" cy="356496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D06D705-1A27-45D4-A1CE-7952177F25B5}"/>
              </a:ext>
            </a:extLst>
          </p:cNvPr>
          <p:cNvSpPr txBox="1"/>
          <p:nvPr/>
        </p:nvSpPr>
        <p:spPr>
          <a:xfrm>
            <a:off x="8175404" y="446627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トレード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ja-JP" altLang="en-US" sz="1400" b="1" dirty="0">
                <a:solidFill>
                  <a:srgbClr val="FF0000"/>
                </a:solidFill>
              </a:rPr>
              <a:t>オフ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7AFAF93-54DD-440B-AF0D-46C863C48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236" y="4000886"/>
            <a:ext cx="2543347" cy="53532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101C5E3-8997-48CE-B66D-1449A9D16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236" y="4860293"/>
            <a:ext cx="2180444" cy="53532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C0FD920-E09B-4068-8575-8A99D2588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878" y="5719700"/>
            <a:ext cx="4043007" cy="5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7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217</Words>
  <Application>Microsoft Office PowerPoint</Application>
  <PresentationFormat>画面に合わせる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游ゴシック</vt:lpstr>
      <vt:lpstr>游ゴシック Light</vt:lpstr>
      <vt:lpstr>游明朝</vt:lpstr>
      <vt:lpstr>Arial</vt:lpstr>
      <vt:lpstr>Office テーマ</vt:lpstr>
      <vt:lpstr>3章のストーリー</vt:lpstr>
      <vt:lpstr>学習結果の評価（3章）</vt:lpstr>
      <vt:lpstr>分割学習法</vt:lpstr>
      <vt:lpstr>分割学習法</vt:lpstr>
      <vt:lpstr>交差確認法</vt:lpstr>
      <vt:lpstr>評価指標</vt:lpstr>
      <vt:lpstr>評価指標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機械学習講座　概要版</dc:title>
  <dc:creator>雅弘 荒木</dc:creator>
  <cp:lastModifiedBy>雅弘 荒木</cp:lastModifiedBy>
  <cp:revision>63</cp:revision>
  <dcterms:created xsi:type="dcterms:W3CDTF">2019-01-04T01:43:29Z</dcterms:created>
  <dcterms:modified xsi:type="dcterms:W3CDTF">2019-05-08T00:29:40Z</dcterms:modified>
</cp:coreProperties>
</file>