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8" r:id="rId3"/>
    <p:sldId id="260" r:id="rId4"/>
    <p:sldId id="265" r:id="rId5"/>
    <p:sldId id="266" r:id="rId6"/>
    <p:sldId id="269" r:id="rId7"/>
    <p:sldId id="270" r:id="rId8"/>
    <p:sldId id="267" r:id="rId9"/>
    <p:sldId id="271" r:id="rId10"/>
    <p:sldId id="27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Sixsided_Dice_inJapan.jp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5</a:t>
            </a:r>
            <a:r>
              <a:rPr lang="ja-JP" altLang="en-US" sz="4000" dirty="0">
                <a:solidFill>
                  <a:schemeClr val="accent1"/>
                </a:solidFill>
                <a:latin typeface="メイリオ" panose="020B0604030504040204" pitchFamily="50" charset="-128"/>
                <a:ea typeface="メイリオ" panose="020B0604030504040204" pitchFamily="50" charset="-128"/>
              </a:rPr>
              <a:t>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549400"/>
            <a:ext cx="8089900"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清原は、ディープラーニングを使って糖尿病診断システムに再チャレンジしようとする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さやかは識別精度を向上させる別の方法としてアンサンブル学習を教える</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53263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kumimoji="1" lang="ja-JP" altLang="en-US" sz="4000" dirty="0">
                <a:solidFill>
                  <a:schemeClr val="accent1"/>
                </a:solidFill>
                <a:latin typeface="メイリオ" panose="020B0604030504040204" pitchFamily="50" charset="-128"/>
                <a:ea typeface="メイリオ" panose="020B0604030504040204" pitchFamily="50" charset="-128"/>
              </a:rPr>
              <a:t>勾配ブースティング</a:t>
            </a:r>
          </a:p>
        </p:txBody>
      </p:sp>
      <p:pic>
        <p:nvPicPr>
          <p:cNvPr id="3" name="図 2">
            <a:extLst>
              <a:ext uri="{FF2B5EF4-FFF2-40B4-BE49-F238E27FC236}">
                <a16:creationId xmlns:a16="http://schemas.microsoft.com/office/drawing/2014/main" id="{BFF6B612-7CBF-4A3D-85E5-824E53E178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137" y="1553209"/>
            <a:ext cx="7271645" cy="5145463"/>
          </a:xfrm>
          <a:prstGeom prst="rect">
            <a:avLst/>
          </a:prstGeom>
          <a:noFill/>
          <a:ln>
            <a:noFill/>
          </a:ln>
        </p:spPr>
      </p:pic>
      <p:sp>
        <p:nvSpPr>
          <p:cNvPr id="4" name="コンテンツ プレースホルダー 2">
            <a:extLst>
              <a:ext uri="{FF2B5EF4-FFF2-40B4-BE49-F238E27FC236}">
                <a16:creationId xmlns:a16="http://schemas.microsoft.com/office/drawing/2014/main" id="{8E354344-E142-4D56-AEA6-95DBB00C8369}"/>
              </a:ext>
            </a:extLst>
          </p:cNvPr>
          <p:cNvSpPr>
            <a:spLocks noGrp="1"/>
          </p:cNvSpPr>
          <p:nvPr>
            <p:ph idx="1"/>
          </p:nvPr>
        </p:nvSpPr>
        <p:spPr>
          <a:xfrm>
            <a:off x="527050" y="969818"/>
            <a:ext cx="8089900" cy="5375564"/>
          </a:xfrm>
        </p:spPr>
        <p:txBody>
          <a:bodyPr>
            <a:normAutofit/>
          </a:bodyPr>
          <a:lstStyle/>
          <a:p>
            <a:pPr>
              <a:lnSpc>
                <a:spcPts val="4000"/>
              </a:lnSpc>
            </a:pPr>
            <a:r>
              <a:rPr lang="ja-JP" altLang="en-US" sz="2400" dirty="0">
                <a:latin typeface="メイリオ" panose="020B0604030504040204" pitchFamily="50" charset="-128"/>
                <a:ea typeface="メイリオ" panose="020B0604030504040204" pitchFamily="50" charset="-128"/>
              </a:rPr>
              <a:t>損失が最小となるような識別器を逐次加える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979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r>
              <a:rPr lang="en-US" altLang="ja-JP" sz="4000" dirty="0">
                <a:solidFill>
                  <a:schemeClr val="accent1"/>
                </a:solidFill>
                <a:latin typeface="メイリオ" panose="020B0604030504040204" pitchFamily="50" charset="-128"/>
                <a:ea typeface="メイリオ" panose="020B0604030504040204" pitchFamily="50" charset="-128"/>
              </a:rPr>
              <a:t>5</a:t>
            </a:r>
            <a:r>
              <a:rPr lang="ja-JP" altLang="en-US" sz="4000" dirty="0">
                <a:solidFill>
                  <a:schemeClr val="accent1"/>
                </a:solidFill>
                <a:latin typeface="メイリオ" panose="020B0604030504040204" pitchFamily="50" charset="-128"/>
                <a:ea typeface="メイリオ" panose="020B0604030504040204" pitchFamily="50" charset="-128"/>
              </a:rPr>
              <a:t>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31CA79C8-E2CC-4D45-B764-10710A900DDC}"/>
              </a:ext>
            </a:extLst>
          </p:cNvPr>
          <p:cNvPicPr>
            <a:picLocks noChangeAspect="1"/>
          </p:cNvPicPr>
          <p:nvPr/>
        </p:nvPicPr>
        <p:blipFill>
          <a:blip r:embed="rId2"/>
          <a:stretch>
            <a:fillRect/>
          </a:stretch>
        </p:blipFill>
        <p:spPr>
          <a:xfrm>
            <a:off x="369302" y="1412392"/>
            <a:ext cx="8405396" cy="3811553"/>
          </a:xfrm>
          <a:prstGeom prst="rect">
            <a:avLst/>
          </a:prstGeom>
        </p:spPr>
      </p:pic>
      <p:sp>
        <p:nvSpPr>
          <p:cNvPr id="5" name="テキスト ボックス 4">
            <a:extLst>
              <a:ext uri="{FF2B5EF4-FFF2-40B4-BE49-F238E27FC236}">
                <a16:creationId xmlns:a16="http://schemas.microsoft.com/office/drawing/2014/main" id="{54D902DC-D66D-47E3-9BB3-A1BFD1A41291}"/>
              </a:ext>
            </a:extLst>
          </p:cNvPr>
          <p:cNvSpPr txBox="1"/>
          <p:nvPr/>
        </p:nvSpPr>
        <p:spPr>
          <a:xfrm>
            <a:off x="3616284" y="5360851"/>
            <a:ext cx="1781257" cy="369332"/>
          </a:xfrm>
          <a:prstGeom prst="rect">
            <a:avLst/>
          </a:prstGeom>
          <a:noFill/>
        </p:spPr>
        <p:txBody>
          <a:bodyPr wrap="none" rtlCol="0">
            <a:spAutoFit/>
          </a:bodyPr>
          <a:lstStyle/>
          <a:p>
            <a:r>
              <a:rPr kumimoji="1" lang="en-US" altLang="ja-JP" dirty="0"/>
              <a:t>p.146   </a:t>
            </a:r>
            <a:r>
              <a:rPr lang="en-US" altLang="ja-JP" dirty="0"/>
              <a:t>2</a:t>
            </a:r>
            <a:r>
              <a:rPr kumimoji="1" lang="ja-JP" altLang="en-US" dirty="0"/>
              <a:t>コマ目</a:t>
            </a:r>
          </a:p>
        </p:txBody>
      </p:sp>
    </p:spTree>
    <p:extLst>
      <p:ext uri="{BB962C8B-B14F-4D97-AF65-F5344CB8AC3E}">
        <p14:creationId xmlns:p14="http://schemas.microsoft.com/office/powerpoint/2010/main" val="392355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50A5741-187F-4D83-AE90-6721C90921F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437" y="3078538"/>
            <a:ext cx="4560108" cy="3523153"/>
          </a:xfrm>
          <a:prstGeom prst="rect">
            <a:avLst/>
          </a:prstGeom>
          <a:noFill/>
          <a:ln>
            <a:noFill/>
          </a:ln>
        </p:spPr>
      </p:pic>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73727"/>
            <a:ext cx="808990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アンサンブル学習とは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識別器を複数組み合わせ、それらの結果を統合することで、個々の識別器よりも性能を向上させる方法</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なぜ複数の識別器で性能が向上するのか</a:t>
            </a:r>
          </a:p>
        </p:txBody>
      </p:sp>
      <p:sp>
        <p:nvSpPr>
          <p:cNvPr id="5" name="コンテンツ プレースホルダー 2">
            <a:extLst>
              <a:ext uri="{FF2B5EF4-FFF2-40B4-BE49-F238E27FC236}">
                <a16:creationId xmlns:a16="http://schemas.microsoft.com/office/drawing/2014/main" id="{DB2E7092-7BC6-47C4-A3F4-83E401C4064E}"/>
              </a:ext>
            </a:extLst>
          </p:cNvPr>
          <p:cNvSpPr txBox="1">
            <a:spLocks/>
          </p:cNvSpPr>
          <p:nvPr/>
        </p:nvSpPr>
        <p:spPr>
          <a:xfrm>
            <a:off x="5273386" y="3622965"/>
            <a:ext cx="3343564" cy="23691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lnSpc>
                <a:spcPts val="2800"/>
              </a:lnSpc>
            </a:pPr>
            <a:r>
              <a:rPr lang="ja-JP" altLang="en-US" sz="1800" dirty="0">
                <a:latin typeface="メイリオ" panose="020B0604030504040204" pitchFamily="50" charset="-128"/>
                <a:ea typeface="メイリオ" panose="020B0604030504040204" pitchFamily="50" charset="-128"/>
              </a:rPr>
              <a:t>誤り率</a:t>
            </a:r>
            <a:r>
              <a:rPr lang="en-US" altLang="ja-JP" sz="1800" dirty="0">
                <a:latin typeface="メイリオ" panose="020B0604030504040204" pitchFamily="50" charset="-128"/>
                <a:ea typeface="メイリオ" panose="020B0604030504040204" pitchFamily="50" charset="-128"/>
              </a:rPr>
              <a:t>20%</a:t>
            </a:r>
            <a:r>
              <a:rPr lang="ja-JP" altLang="en-US" sz="1800" dirty="0" err="1">
                <a:latin typeface="メイリオ" panose="020B0604030504040204" pitchFamily="50" charset="-128"/>
                <a:ea typeface="メイリオ" panose="020B0604030504040204" pitchFamily="50" charset="-128"/>
              </a:rPr>
              <a:t>の識</a:t>
            </a:r>
            <a:r>
              <a:rPr lang="ja-JP" altLang="en-US" sz="1800" dirty="0">
                <a:latin typeface="メイリオ" panose="020B0604030504040204" pitchFamily="50" charset="-128"/>
                <a:ea typeface="メイリオ" panose="020B0604030504040204" pitchFamily="50" charset="-128"/>
              </a:rPr>
              <a:t>別器を</a:t>
            </a:r>
            <a:r>
              <a:rPr lang="en-US" altLang="ja-JP" sz="1800" dirty="0">
                <a:latin typeface="メイリオ" panose="020B0604030504040204" pitchFamily="50" charset="-128"/>
                <a:ea typeface="メイリオ" panose="020B0604030504040204" pitchFamily="50" charset="-128"/>
              </a:rPr>
              <a:t>11</a:t>
            </a:r>
            <a:r>
              <a:rPr lang="ja-JP" altLang="en-US" sz="1800" dirty="0">
                <a:latin typeface="メイリオ" panose="020B0604030504040204" pitchFamily="50" charset="-128"/>
                <a:ea typeface="メイリオ" panose="020B0604030504040204" pitchFamily="50" charset="-128"/>
              </a:rPr>
              <a:t>個作成</a:t>
            </a:r>
            <a:endParaRPr lang="en-US" altLang="ja-JP" sz="1800" dirty="0">
              <a:latin typeface="メイリオ" panose="020B0604030504040204" pitchFamily="50" charset="-128"/>
              <a:ea typeface="メイリオ" panose="020B0604030504040204" pitchFamily="50" charset="-128"/>
            </a:endParaRPr>
          </a:p>
          <a:p>
            <a:pPr>
              <a:lnSpc>
                <a:spcPts val="2800"/>
              </a:lnSpc>
            </a:pPr>
            <a:r>
              <a:rPr lang="ja-JP" altLang="en-US" sz="1800" dirty="0">
                <a:latin typeface="メイリオ" panose="020B0604030504040204" pitchFamily="50" charset="-128"/>
                <a:ea typeface="メイリオ" panose="020B0604030504040204" pitchFamily="50" charset="-128"/>
              </a:rPr>
              <a:t>それぞれが誤るのは独立</a:t>
            </a:r>
            <a:endParaRPr lang="en-US" altLang="ja-JP" sz="1800" dirty="0">
              <a:latin typeface="メイリオ" panose="020B0604030504040204" pitchFamily="50" charset="-128"/>
              <a:ea typeface="メイリオ" panose="020B0604030504040204" pitchFamily="50" charset="-128"/>
            </a:endParaRPr>
          </a:p>
          <a:p>
            <a:pPr marL="0" indent="0">
              <a:lnSpc>
                <a:spcPts val="2800"/>
              </a:lnSpc>
              <a:buNone/>
            </a:pPr>
            <a:r>
              <a:rPr lang="ja-JP" altLang="en-US" sz="1800" dirty="0">
                <a:latin typeface="メイリオ" panose="020B0604030504040204" pitchFamily="50" charset="-128"/>
                <a:ea typeface="メイリオ" panose="020B0604030504040204" pitchFamily="50" charset="-128"/>
              </a:rPr>
              <a:t>多数決を取った場合</a:t>
            </a:r>
            <a:endParaRPr lang="en-US" altLang="ja-JP" sz="1800" dirty="0">
              <a:latin typeface="メイリオ" panose="020B0604030504040204" pitchFamily="50" charset="-128"/>
              <a:ea typeface="メイリオ" panose="020B0604030504040204" pitchFamily="50" charset="-128"/>
            </a:endParaRPr>
          </a:p>
          <a:p>
            <a:pPr marL="0" indent="0">
              <a:lnSpc>
                <a:spcPts val="2800"/>
              </a:lnSpc>
              <a:buNone/>
            </a:pPr>
            <a:r>
              <a:rPr lang="ja-JP" altLang="en-US" sz="1800" dirty="0">
                <a:latin typeface="メイリオ" panose="020B0604030504040204" pitchFamily="50" charset="-128"/>
                <a:ea typeface="メイリオ" panose="020B0604030504040204" pitchFamily="50" charset="-128"/>
              </a:rPr>
              <a:t>⇒ 半数以上が誤るのは</a:t>
            </a:r>
            <a:r>
              <a:rPr lang="en-US" altLang="ja-JP" sz="1800" dirty="0">
                <a:latin typeface="メイリオ" panose="020B0604030504040204" pitchFamily="50" charset="-128"/>
                <a:ea typeface="メイリオ" panose="020B0604030504040204" pitchFamily="50" charset="-128"/>
              </a:rPr>
              <a:t>1.2%</a:t>
            </a:r>
            <a:endParaRPr lang="ja-JP" altLang="en-US" sz="18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0F658F5-2FCB-4775-B999-6CD9C9427BE8}"/>
              </a:ext>
            </a:extLst>
          </p:cNvPr>
          <p:cNvSpPr txBox="1"/>
          <p:nvPr/>
        </p:nvSpPr>
        <p:spPr>
          <a:xfrm>
            <a:off x="4939146" y="6158391"/>
            <a:ext cx="1261884" cy="276999"/>
          </a:xfrm>
          <a:prstGeom prst="rect">
            <a:avLst/>
          </a:prstGeom>
          <a:noFill/>
        </p:spPr>
        <p:txBody>
          <a:bodyPr wrap="none" rtlCol="0">
            <a:spAutoFit/>
          </a:bodyPr>
          <a:lstStyle/>
          <a:p>
            <a:r>
              <a:rPr kumimoji="1" lang="ja-JP" altLang="en-US" sz="1200" dirty="0"/>
              <a:t>誤る識別器の数</a:t>
            </a:r>
          </a:p>
        </p:txBody>
      </p:sp>
      <p:sp>
        <p:nvSpPr>
          <p:cNvPr id="7" name="テキスト ボックス 6">
            <a:extLst>
              <a:ext uri="{FF2B5EF4-FFF2-40B4-BE49-F238E27FC236}">
                <a16:creationId xmlns:a16="http://schemas.microsoft.com/office/drawing/2014/main" id="{438EE59F-3CB4-4E13-A946-49E8A79F0F97}"/>
              </a:ext>
            </a:extLst>
          </p:cNvPr>
          <p:cNvSpPr txBox="1"/>
          <p:nvPr/>
        </p:nvSpPr>
        <p:spPr>
          <a:xfrm>
            <a:off x="810491" y="3345966"/>
            <a:ext cx="492443" cy="276999"/>
          </a:xfrm>
          <a:prstGeom prst="rect">
            <a:avLst/>
          </a:prstGeom>
          <a:noFill/>
        </p:spPr>
        <p:txBody>
          <a:bodyPr wrap="none" rtlCol="0">
            <a:spAutoFit/>
          </a:bodyPr>
          <a:lstStyle/>
          <a:p>
            <a:r>
              <a:rPr kumimoji="1" lang="ja-JP" altLang="en-US" sz="1200" dirty="0"/>
              <a:t>確率</a:t>
            </a:r>
          </a:p>
        </p:txBody>
      </p:sp>
    </p:spTree>
    <p:extLst>
      <p:ext uri="{BB962C8B-B14F-4D97-AF65-F5344CB8AC3E}">
        <p14:creationId xmlns:p14="http://schemas.microsoft.com/office/powerpoint/2010/main" val="48193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ここまでの議論の非現実的なところ</a:t>
            </a:r>
          </a:p>
          <a:p>
            <a:pPr marL="0" indent="0">
              <a:lnSpc>
                <a:spcPts val="4000"/>
              </a:lnSpc>
              <a:buNone/>
            </a:pPr>
            <a:r>
              <a:rPr lang="ja-JP" altLang="en-US" sz="2800" dirty="0">
                <a:latin typeface="メイリオ" panose="020B0604030504040204" pitchFamily="50" charset="-128"/>
                <a:ea typeface="メイリオ" panose="020B0604030504040204" pitchFamily="50" charset="-128"/>
              </a:rPr>
              <a:t>　「それぞれの識別器の誤りが独立」</a:t>
            </a:r>
          </a:p>
          <a:p>
            <a:pPr marL="0" indent="0">
              <a:lnSpc>
                <a:spcPts val="4000"/>
              </a:lnSpc>
              <a:buNone/>
            </a:pPr>
            <a:r>
              <a:rPr lang="ja-JP" altLang="en-US" sz="2800" dirty="0">
                <a:latin typeface="メイリオ" panose="020B0604030504040204" pitchFamily="50" charset="-128"/>
                <a:ea typeface="メイリオ" panose="020B0604030504040204" pitchFamily="50" charset="-128"/>
              </a:rPr>
              <a:t>　　⇒　データの誤りやすさに差はない </a:t>
            </a:r>
            <a:r>
              <a:rPr lang="en-US" altLang="ja-JP" sz="2800" dirty="0">
                <a:latin typeface="メイリオ" panose="020B0604030504040204" pitchFamily="50" charset="-128"/>
                <a:ea typeface="メイリオ" panose="020B0604030504040204" pitchFamily="50" charset="-128"/>
              </a:rPr>
              <a:t>×</a:t>
            </a: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アンサンブル学習の目標</a:t>
            </a:r>
          </a:p>
          <a:p>
            <a:pPr lvl="1">
              <a:lnSpc>
                <a:spcPts val="4000"/>
              </a:lnSpc>
            </a:pPr>
            <a:r>
              <a:rPr lang="ja-JP" altLang="en-US" sz="2400" dirty="0">
                <a:latin typeface="メイリオ" panose="020B0604030504040204" pitchFamily="50" charset="-128"/>
                <a:ea typeface="メイリオ" panose="020B0604030504040204" pitchFamily="50" charset="-128"/>
              </a:rPr>
              <a:t>なるべく異なる振る舞いをする識別器を作成する</a:t>
            </a:r>
          </a:p>
        </p:txBody>
      </p:sp>
      <p:pic>
        <p:nvPicPr>
          <p:cNvPr id="8" name="図 7">
            <a:extLst>
              <a:ext uri="{FF2B5EF4-FFF2-40B4-BE49-F238E27FC236}">
                <a16:creationId xmlns:a16="http://schemas.microsoft.com/office/drawing/2014/main" id="{12499AE5-6D64-4E85-A273-459E31EF5EF5}"/>
              </a:ext>
            </a:extLst>
          </p:cNvPr>
          <p:cNvPicPr>
            <a:picLocks noChangeAspect="1"/>
          </p:cNvPicPr>
          <p:nvPr/>
        </p:nvPicPr>
        <p:blipFill>
          <a:blip r:embed="rId2"/>
          <a:stretch>
            <a:fillRect/>
          </a:stretch>
        </p:blipFill>
        <p:spPr>
          <a:xfrm>
            <a:off x="2220124" y="2916911"/>
            <a:ext cx="2932550" cy="772436"/>
          </a:xfrm>
          <a:prstGeom prst="rect">
            <a:avLst/>
          </a:prstGeom>
        </p:spPr>
      </p:pic>
      <p:pic>
        <p:nvPicPr>
          <p:cNvPr id="9" name="図 8">
            <a:extLst>
              <a:ext uri="{FF2B5EF4-FFF2-40B4-BE49-F238E27FC236}">
                <a16:creationId xmlns:a16="http://schemas.microsoft.com/office/drawing/2014/main" id="{5EE566EF-A29A-4DAA-9AA7-0018FAFCF387}"/>
              </a:ext>
            </a:extLst>
          </p:cNvPr>
          <p:cNvPicPr>
            <a:picLocks noChangeAspect="1"/>
          </p:cNvPicPr>
          <p:nvPr/>
        </p:nvPicPr>
        <p:blipFill>
          <a:blip r:embed="rId3"/>
          <a:stretch>
            <a:fillRect/>
          </a:stretch>
        </p:blipFill>
        <p:spPr>
          <a:xfrm>
            <a:off x="5283196" y="3255660"/>
            <a:ext cx="2870029" cy="1857678"/>
          </a:xfrm>
          <a:prstGeom prst="rect">
            <a:avLst/>
          </a:prstGeom>
        </p:spPr>
      </p:pic>
      <p:sp>
        <p:nvSpPr>
          <p:cNvPr id="11" name="テキスト ボックス 10">
            <a:extLst>
              <a:ext uri="{FF2B5EF4-FFF2-40B4-BE49-F238E27FC236}">
                <a16:creationId xmlns:a16="http://schemas.microsoft.com/office/drawing/2014/main" id="{ABCF6875-4C17-4CDC-939C-CE6B9C3E5813}"/>
              </a:ext>
            </a:extLst>
          </p:cNvPr>
          <p:cNvSpPr txBox="1"/>
          <p:nvPr/>
        </p:nvSpPr>
        <p:spPr>
          <a:xfrm>
            <a:off x="6567055" y="2732245"/>
            <a:ext cx="2262158" cy="369332"/>
          </a:xfrm>
          <a:prstGeom prst="rect">
            <a:avLst/>
          </a:prstGeom>
          <a:noFill/>
        </p:spPr>
        <p:txBody>
          <a:bodyPr wrap="none" rtlCol="0">
            <a:spAutoFit/>
          </a:bodyPr>
          <a:lstStyle/>
          <a:p>
            <a:r>
              <a:rPr kumimoji="1" lang="ja-JP" altLang="en-US" dirty="0"/>
              <a:t>多くの識別器が誤る</a:t>
            </a:r>
          </a:p>
        </p:txBody>
      </p:sp>
      <p:sp>
        <p:nvSpPr>
          <p:cNvPr id="12" name="楕円 11">
            <a:extLst>
              <a:ext uri="{FF2B5EF4-FFF2-40B4-BE49-F238E27FC236}">
                <a16:creationId xmlns:a16="http://schemas.microsoft.com/office/drawing/2014/main" id="{BC5D3E5C-2001-4079-8C0E-7E03753CD197}"/>
              </a:ext>
            </a:extLst>
          </p:cNvPr>
          <p:cNvSpPr/>
          <p:nvPr/>
        </p:nvSpPr>
        <p:spPr>
          <a:xfrm rot="1288894">
            <a:off x="6967700" y="3828439"/>
            <a:ext cx="279284" cy="8229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93BC5346-2F38-4F84-8C74-7E324B4901C6}"/>
              </a:ext>
            </a:extLst>
          </p:cNvPr>
          <p:cNvCxnSpPr>
            <a:cxnSpLocks/>
            <a:endCxn id="12" idx="0"/>
          </p:cNvCxnSpPr>
          <p:nvPr/>
        </p:nvCxnSpPr>
        <p:spPr>
          <a:xfrm flipH="1">
            <a:off x="7258026" y="3052116"/>
            <a:ext cx="129942" cy="804906"/>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0552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アンサンブル学習の手法</a:t>
            </a:r>
          </a:p>
          <a:p>
            <a:pPr lvl="1">
              <a:lnSpc>
                <a:spcPts val="4000"/>
              </a:lnSpc>
            </a:pPr>
            <a:r>
              <a:rPr lang="ja-JP" altLang="en-US" sz="2400" dirty="0">
                <a:latin typeface="メイリオ" panose="020B0604030504040204" pitchFamily="50" charset="-128"/>
                <a:ea typeface="メイリオ" panose="020B0604030504040204" pitchFamily="50" charset="-128"/>
              </a:rPr>
              <a:t>バギング</a:t>
            </a:r>
            <a:endParaRPr lang="en-US" altLang="ja-JP" sz="24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ランダムフォレスト</a:t>
            </a:r>
            <a:endParaRPr lang="en-US" altLang="ja-JP" sz="24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ブースティング</a:t>
            </a:r>
          </a:p>
        </p:txBody>
      </p:sp>
    </p:spTree>
    <p:extLst>
      <p:ext uri="{BB962C8B-B14F-4D97-AF65-F5344CB8AC3E}">
        <p14:creationId xmlns:p14="http://schemas.microsoft.com/office/powerpoint/2010/main" val="233596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バギング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バギングのアイディア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異なる学習データから作成された識別器は異なる</a:t>
            </a:r>
            <a:endParaRPr lang="en-US" altLang="ja-JP" sz="2400" dirty="0">
              <a:latin typeface="メイリオ" panose="020B0604030504040204" pitchFamily="50" charset="-128"/>
              <a:ea typeface="メイリオ" panose="020B0604030504040204" pitchFamily="50" charset="-128"/>
            </a:endParaRPr>
          </a:p>
          <a:p>
            <a:pPr>
              <a:lnSpc>
                <a:spcPts val="4000"/>
              </a:lnSpc>
            </a:pPr>
            <a:r>
              <a:rPr lang="ja-JP" altLang="en-US" sz="2700" dirty="0">
                <a:latin typeface="メイリオ" panose="020B0604030504040204" pitchFamily="50" charset="-128"/>
                <a:ea typeface="メイリオ" panose="020B0604030504040204" pitchFamily="50" charset="-128"/>
              </a:rPr>
              <a:t>手順</a:t>
            </a:r>
          </a:p>
        </p:txBody>
      </p:sp>
      <p:pic>
        <p:nvPicPr>
          <p:cNvPr id="4" name="図 3">
            <a:extLst>
              <a:ext uri="{FF2B5EF4-FFF2-40B4-BE49-F238E27FC236}">
                <a16:creationId xmlns:a16="http://schemas.microsoft.com/office/drawing/2014/main" id="{FB362069-8FC7-44E0-8BD2-A5382D9654B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029" y="2411584"/>
            <a:ext cx="6255789" cy="4232247"/>
          </a:xfrm>
          <a:prstGeom prst="rect">
            <a:avLst/>
          </a:prstGeom>
          <a:noFill/>
          <a:ln>
            <a:noFill/>
          </a:ln>
        </p:spPr>
      </p:pic>
      <p:sp>
        <p:nvSpPr>
          <p:cNvPr id="5" name="テキスト ボックス 4">
            <a:extLst>
              <a:ext uri="{FF2B5EF4-FFF2-40B4-BE49-F238E27FC236}">
                <a16:creationId xmlns:a16="http://schemas.microsoft.com/office/drawing/2014/main" id="{9D273980-F916-4036-9051-4BD74C7486CD}"/>
              </a:ext>
            </a:extLst>
          </p:cNvPr>
          <p:cNvSpPr txBox="1"/>
          <p:nvPr/>
        </p:nvSpPr>
        <p:spPr>
          <a:xfrm>
            <a:off x="4675861" y="2567939"/>
            <a:ext cx="3262432" cy="584775"/>
          </a:xfrm>
          <a:prstGeom prst="rect">
            <a:avLst/>
          </a:prstGeom>
          <a:noFill/>
        </p:spPr>
        <p:txBody>
          <a:bodyPr wrap="none" rtlCol="0">
            <a:spAutoFit/>
          </a:bodyPr>
          <a:lstStyle/>
          <a:p>
            <a:r>
              <a:rPr kumimoji="1" lang="ja-JP" altLang="en-US" sz="1600" dirty="0"/>
              <a:t>元データと同じサイズの復元抽出</a:t>
            </a:r>
            <a:endParaRPr kumimoji="1" lang="en-US" altLang="ja-JP" sz="1600" dirty="0"/>
          </a:p>
          <a:p>
            <a:r>
              <a:rPr kumimoji="1" lang="ja-JP" altLang="en-US" sz="1600" dirty="0"/>
              <a:t>⇒ 約</a:t>
            </a:r>
            <a:r>
              <a:rPr kumimoji="1" lang="en-US" altLang="ja-JP" sz="1600" dirty="0"/>
              <a:t>1/3</a:t>
            </a:r>
            <a:r>
              <a:rPr kumimoji="1" lang="ja-JP" altLang="en-US" sz="1600" dirty="0"/>
              <a:t>が含まれない</a:t>
            </a:r>
          </a:p>
        </p:txBody>
      </p:sp>
      <p:sp>
        <p:nvSpPr>
          <p:cNvPr id="6" name="テキスト ボックス 5">
            <a:extLst>
              <a:ext uri="{FF2B5EF4-FFF2-40B4-BE49-F238E27FC236}">
                <a16:creationId xmlns:a16="http://schemas.microsoft.com/office/drawing/2014/main" id="{FF050BAE-7EDB-47EE-BE3B-5F962232AF3B}"/>
              </a:ext>
            </a:extLst>
          </p:cNvPr>
          <p:cNvSpPr txBox="1"/>
          <p:nvPr/>
        </p:nvSpPr>
        <p:spPr>
          <a:xfrm>
            <a:off x="6782839" y="4912492"/>
            <a:ext cx="1925392" cy="1323439"/>
          </a:xfrm>
          <a:prstGeom prst="rect">
            <a:avLst/>
          </a:prstGeom>
          <a:noFill/>
        </p:spPr>
        <p:txBody>
          <a:bodyPr wrap="square" rtlCol="0">
            <a:spAutoFit/>
          </a:bodyPr>
          <a:lstStyle/>
          <a:p>
            <a:r>
              <a:rPr kumimoji="1" lang="ja-JP" altLang="en-US" sz="1600" dirty="0"/>
              <a:t>識別器には決定木</a:t>
            </a:r>
            <a:endParaRPr kumimoji="1" lang="en-US" altLang="ja-JP" sz="1600" dirty="0"/>
          </a:p>
          <a:p>
            <a:r>
              <a:rPr kumimoji="1" lang="ja-JP" altLang="en-US" sz="1600" dirty="0"/>
              <a:t>がよく用いられる</a:t>
            </a:r>
            <a:endParaRPr kumimoji="1" lang="en-US" altLang="ja-JP" sz="1600" dirty="0"/>
          </a:p>
          <a:p>
            <a:r>
              <a:rPr kumimoji="1" lang="ja-JP" altLang="en-US" sz="1600" dirty="0"/>
              <a:t>⇒ データが異なれば結果が大きく異なる</a:t>
            </a:r>
          </a:p>
        </p:txBody>
      </p:sp>
    </p:spTree>
    <p:extLst>
      <p:ext uri="{BB962C8B-B14F-4D97-AF65-F5344CB8AC3E}">
        <p14:creationId xmlns:p14="http://schemas.microsoft.com/office/powerpoint/2010/main" val="40607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ランダムフォレスト</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ランダムフォレストのアイディア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バギング＋識別器を作成する毎に異なる特徴を用いることで異なった識別器を複数作成する</a:t>
            </a:r>
            <a:endParaRPr lang="en-US" altLang="ja-JP" sz="2400" dirty="0">
              <a:latin typeface="メイリオ" panose="020B0604030504040204" pitchFamily="50" charset="-128"/>
              <a:ea typeface="メイリオ" panose="020B0604030504040204" pitchFamily="50" charset="-128"/>
            </a:endParaRPr>
          </a:p>
          <a:p>
            <a:pPr>
              <a:lnSpc>
                <a:spcPts val="4000"/>
              </a:lnSpc>
            </a:pPr>
            <a:r>
              <a:rPr lang="ja-JP" altLang="en-US" sz="2700" dirty="0">
                <a:latin typeface="メイリオ" panose="020B0604030504040204" pitchFamily="50" charset="-128"/>
                <a:ea typeface="メイリオ" panose="020B0604030504040204" pitchFamily="50" charset="-128"/>
              </a:rPr>
              <a:t>手順</a:t>
            </a:r>
          </a:p>
        </p:txBody>
      </p:sp>
      <p:pic>
        <p:nvPicPr>
          <p:cNvPr id="7" name="図 6" descr="リモート, 室内, 白, コントローラー が含まれている画像&#10;&#10;非常に高い精度で生成された説明">
            <a:extLst>
              <a:ext uri="{FF2B5EF4-FFF2-40B4-BE49-F238E27FC236}">
                <a16:creationId xmlns:a16="http://schemas.microsoft.com/office/drawing/2014/main" id="{66E85251-0C08-4E68-BDC9-F3736F95A0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28210" y="4112131"/>
            <a:ext cx="906569" cy="679927"/>
          </a:xfrm>
          <a:prstGeom prst="rect">
            <a:avLst/>
          </a:prstGeom>
        </p:spPr>
      </p:pic>
      <p:sp>
        <p:nvSpPr>
          <p:cNvPr id="8" name="正方形/長方形 7">
            <a:extLst>
              <a:ext uri="{FF2B5EF4-FFF2-40B4-BE49-F238E27FC236}">
                <a16:creationId xmlns:a16="http://schemas.microsoft.com/office/drawing/2014/main" id="{2A1B35C4-4051-4D4B-8945-56F8D8502766}"/>
              </a:ext>
            </a:extLst>
          </p:cNvPr>
          <p:cNvSpPr/>
          <p:nvPr/>
        </p:nvSpPr>
        <p:spPr>
          <a:xfrm>
            <a:off x="1681106" y="4012923"/>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05A1888-2773-4897-BDAC-BBFB2B833EC1}"/>
              </a:ext>
            </a:extLst>
          </p:cNvPr>
          <p:cNvSpPr/>
          <p:nvPr/>
        </p:nvSpPr>
        <p:spPr>
          <a:xfrm>
            <a:off x="628650" y="5563817"/>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846D6EB-3516-4FCC-BEE6-F05190F3F257}"/>
              </a:ext>
            </a:extLst>
          </p:cNvPr>
          <p:cNvSpPr/>
          <p:nvPr/>
        </p:nvSpPr>
        <p:spPr>
          <a:xfrm>
            <a:off x="2694117" y="5563817"/>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34522A4-A25B-4A63-824F-6F6FA0243A60}"/>
              </a:ext>
            </a:extLst>
          </p:cNvPr>
          <p:cNvCxnSpPr>
            <a:stCxn id="8" idx="2"/>
            <a:endCxn id="9" idx="0"/>
          </p:cNvCxnSpPr>
          <p:nvPr/>
        </p:nvCxnSpPr>
        <p:spPr>
          <a:xfrm flipH="1">
            <a:off x="1279663" y="4728540"/>
            <a:ext cx="1052456" cy="83527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40028B5-461F-4248-A4B8-961F0A831303}"/>
              </a:ext>
            </a:extLst>
          </p:cNvPr>
          <p:cNvCxnSpPr>
            <a:cxnSpLocks/>
            <a:stCxn id="8" idx="2"/>
            <a:endCxn id="10" idx="0"/>
          </p:cNvCxnSpPr>
          <p:nvPr/>
        </p:nvCxnSpPr>
        <p:spPr>
          <a:xfrm>
            <a:off x="2332119" y="4728540"/>
            <a:ext cx="1013011" cy="83527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矢印: 下 12">
            <a:extLst>
              <a:ext uri="{FF2B5EF4-FFF2-40B4-BE49-F238E27FC236}">
                <a16:creationId xmlns:a16="http://schemas.microsoft.com/office/drawing/2014/main" id="{CB7DB105-24B3-41C6-908F-0B1592786AF1}"/>
              </a:ext>
            </a:extLst>
          </p:cNvPr>
          <p:cNvSpPr/>
          <p:nvPr/>
        </p:nvSpPr>
        <p:spPr>
          <a:xfrm rot="1737932">
            <a:off x="2538314" y="3478292"/>
            <a:ext cx="451821" cy="835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E1591FB-5FA3-4BF2-8660-21758055280A}"/>
              </a:ext>
            </a:extLst>
          </p:cNvPr>
          <p:cNvSpPr txBox="1"/>
          <p:nvPr/>
        </p:nvSpPr>
        <p:spPr>
          <a:xfrm>
            <a:off x="2983132" y="2818825"/>
            <a:ext cx="3127779" cy="369332"/>
          </a:xfrm>
          <a:prstGeom prst="rect">
            <a:avLst/>
          </a:prstGeom>
          <a:noFill/>
        </p:spPr>
        <p:txBody>
          <a:bodyPr wrap="none" rtlCol="0">
            <a:spAutoFit/>
          </a:bodyPr>
          <a:lstStyle/>
          <a:p>
            <a:r>
              <a:rPr kumimoji="1" lang="ja-JP" altLang="en-US" dirty="0"/>
              <a:t>この分岐条件を選ぶときに</a:t>
            </a:r>
            <a:r>
              <a:rPr kumimoji="1" lang="en-US" altLang="ja-JP" dirty="0"/>
              <a:t>...</a:t>
            </a:r>
            <a:endParaRPr kumimoji="1" lang="ja-JP" altLang="en-US" dirty="0"/>
          </a:p>
        </p:txBody>
      </p:sp>
      <p:sp>
        <p:nvSpPr>
          <p:cNvPr id="15" name="四角形: 角を丸くする 14">
            <a:extLst>
              <a:ext uri="{FF2B5EF4-FFF2-40B4-BE49-F238E27FC236}">
                <a16:creationId xmlns:a16="http://schemas.microsoft.com/office/drawing/2014/main" id="{81DBC855-0043-4FF7-9B30-992BF850FBB3}"/>
              </a:ext>
            </a:extLst>
          </p:cNvPr>
          <p:cNvSpPr/>
          <p:nvPr/>
        </p:nvSpPr>
        <p:spPr>
          <a:xfrm>
            <a:off x="4256273" y="3401078"/>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年齢</a:t>
            </a:r>
          </a:p>
        </p:txBody>
      </p:sp>
      <p:sp>
        <p:nvSpPr>
          <p:cNvPr id="16" name="四角形: 角を丸くする 15">
            <a:extLst>
              <a:ext uri="{FF2B5EF4-FFF2-40B4-BE49-F238E27FC236}">
                <a16:creationId xmlns:a16="http://schemas.microsoft.com/office/drawing/2014/main" id="{3C3104EA-DFD8-49BD-9622-20EC8BD4DECB}"/>
              </a:ext>
            </a:extLst>
          </p:cNvPr>
          <p:cNvSpPr/>
          <p:nvPr/>
        </p:nvSpPr>
        <p:spPr>
          <a:xfrm>
            <a:off x="5258529" y="3381355"/>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血圧</a:t>
            </a:r>
          </a:p>
        </p:txBody>
      </p:sp>
      <p:sp>
        <p:nvSpPr>
          <p:cNvPr id="17" name="四角形: 角を丸くする 16">
            <a:extLst>
              <a:ext uri="{FF2B5EF4-FFF2-40B4-BE49-F238E27FC236}">
                <a16:creationId xmlns:a16="http://schemas.microsoft.com/office/drawing/2014/main" id="{0F76FC93-8FA9-4A05-9EC8-73BB57714BE9}"/>
              </a:ext>
            </a:extLst>
          </p:cNvPr>
          <p:cNvSpPr/>
          <p:nvPr/>
        </p:nvSpPr>
        <p:spPr>
          <a:xfrm>
            <a:off x="6321750" y="3401078"/>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BMI</a:t>
            </a:r>
            <a:endParaRPr kumimoji="1" lang="ja-JP" altLang="en-US" dirty="0">
              <a:solidFill>
                <a:schemeClr val="tx1"/>
              </a:solidFill>
            </a:endParaRPr>
          </a:p>
        </p:txBody>
      </p:sp>
      <p:sp>
        <p:nvSpPr>
          <p:cNvPr id="18" name="四角形: 角を丸くする 17">
            <a:extLst>
              <a:ext uri="{FF2B5EF4-FFF2-40B4-BE49-F238E27FC236}">
                <a16:creationId xmlns:a16="http://schemas.microsoft.com/office/drawing/2014/main" id="{D45BBC96-B4DE-41B3-858D-2048894B7508}"/>
              </a:ext>
            </a:extLst>
          </p:cNvPr>
          <p:cNvSpPr/>
          <p:nvPr/>
        </p:nvSpPr>
        <p:spPr>
          <a:xfrm>
            <a:off x="7356359" y="3381354"/>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solidFill>
              </a:rPr>
              <a:t>血糖値</a:t>
            </a:r>
          </a:p>
        </p:txBody>
      </p:sp>
      <p:sp>
        <p:nvSpPr>
          <p:cNvPr id="19" name="テキスト ボックス 18">
            <a:extLst>
              <a:ext uri="{FF2B5EF4-FFF2-40B4-BE49-F238E27FC236}">
                <a16:creationId xmlns:a16="http://schemas.microsoft.com/office/drawing/2014/main" id="{48645A8A-E390-433A-B9BD-831D4A0153F2}"/>
              </a:ext>
            </a:extLst>
          </p:cNvPr>
          <p:cNvSpPr txBox="1"/>
          <p:nvPr/>
        </p:nvSpPr>
        <p:spPr>
          <a:xfrm>
            <a:off x="6395087" y="5736959"/>
            <a:ext cx="1800493" cy="369332"/>
          </a:xfrm>
          <a:prstGeom prst="rect">
            <a:avLst/>
          </a:prstGeom>
          <a:noFill/>
        </p:spPr>
        <p:txBody>
          <a:bodyPr wrap="none" rtlCol="0">
            <a:spAutoFit/>
          </a:bodyPr>
          <a:lstStyle/>
          <a:p>
            <a:r>
              <a:rPr kumimoji="1" lang="ja-JP" altLang="en-US" dirty="0"/>
              <a:t>あえて使わない</a:t>
            </a:r>
          </a:p>
        </p:txBody>
      </p:sp>
      <p:sp>
        <p:nvSpPr>
          <p:cNvPr id="20" name="四角形: 角を丸くする 19">
            <a:extLst>
              <a:ext uri="{FF2B5EF4-FFF2-40B4-BE49-F238E27FC236}">
                <a16:creationId xmlns:a16="http://schemas.microsoft.com/office/drawing/2014/main" id="{2F284F57-7C6A-452F-B71B-0A8F9F7F315C}"/>
              </a:ext>
            </a:extLst>
          </p:cNvPr>
          <p:cNvSpPr/>
          <p:nvPr/>
        </p:nvSpPr>
        <p:spPr>
          <a:xfrm>
            <a:off x="4247485" y="4893477"/>
            <a:ext cx="799815" cy="61184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solidFill>
              </a:rPr>
              <a:t>年齢</a:t>
            </a:r>
          </a:p>
        </p:txBody>
      </p:sp>
      <p:sp>
        <p:nvSpPr>
          <p:cNvPr id="21" name="四角形: 角を丸くする 20">
            <a:extLst>
              <a:ext uri="{FF2B5EF4-FFF2-40B4-BE49-F238E27FC236}">
                <a16:creationId xmlns:a16="http://schemas.microsoft.com/office/drawing/2014/main" id="{98E064D0-D819-4B93-B6BD-CF4AD56A6605}"/>
              </a:ext>
            </a:extLst>
          </p:cNvPr>
          <p:cNvSpPr/>
          <p:nvPr/>
        </p:nvSpPr>
        <p:spPr>
          <a:xfrm>
            <a:off x="5249741" y="4873754"/>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血圧</a:t>
            </a:r>
          </a:p>
        </p:txBody>
      </p:sp>
      <p:sp>
        <p:nvSpPr>
          <p:cNvPr id="22" name="四角形: 角を丸くする 21">
            <a:extLst>
              <a:ext uri="{FF2B5EF4-FFF2-40B4-BE49-F238E27FC236}">
                <a16:creationId xmlns:a16="http://schemas.microsoft.com/office/drawing/2014/main" id="{F530651E-02A1-4752-BFF0-3E17BE595A1E}"/>
              </a:ext>
            </a:extLst>
          </p:cNvPr>
          <p:cNvSpPr/>
          <p:nvPr/>
        </p:nvSpPr>
        <p:spPr>
          <a:xfrm>
            <a:off x="6312962" y="4893477"/>
            <a:ext cx="799815" cy="61184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lumMod val="75000"/>
                  </a:schemeClr>
                </a:solidFill>
              </a:rPr>
              <a:t>BMI</a:t>
            </a:r>
            <a:endParaRPr kumimoji="1" lang="ja-JP" altLang="en-US" dirty="0">
              <a:solidFill>
                <a:schemeClr val="bg1">
                  <a:lumMod val="75000"/>
                </a:schemeClr>
              </a:solidFill>
            </a:endParaRPr>
          </a:p>
        </p:txBody>
      </p:sp>
      <p:sp>
        <p:nvSpPr>
          <p:cNvPr id="23" name="四角形: 角を丸くする 22">
            <a:extLst>
              <a:ext uri="{FF2B5EF4-FFF2-40B4-BE49-F238E27FC236}">
                <a16:creationId xmlns:a16="http://schemas.microsoft.com/office/drawing/2014/main" id="{9F10978F-2802-45AA-AC3C-1859622229C1}"/>
              </a:ext>
            </a:extLst>
          </p:cNvPr>
          <p:cNvSpPr/>
          <p:nvPr/>
        </p:nvSpPr>
        <p:spPr>
          <a:xfrm>
            <a:off x="7347571" y="4873753"/>
            <a:ext cx="799815" cy="61184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lumMod val="75000"/>
                  </a:schemeClr>
                </a:solidFill>
              </a:rPr>
              <a:t>血糖値</a:t>
            </a:r>
          </a:p>
        </p:txBody>
      </p:sp>
      <p:cxnSp>
        <p:nvCxnSpPr>
          <p:cNvPr id="24" name="直線矢印コネクタ 23">
            <a:extLst>
              <a:ext uri="{FF2B5EF4-FFF2-40B4-BE49-F238E27FC236}">
                <a16:creationId xmlns:a16="http://schemas.microsoft.com/office/drawing/2014/main" id="{8516D2EC-9199-4282-94D2-4B37BB5C262E}"/>
              </a:ext>
            </a:extLst>
          </p:cNvPr>
          <p:cNvCxnSpPr>
            <a:cxnSpLocks/>
          </p:cNvCxnSpPr>
          <p:nvPr/>
        </p:nvCxnSpPr>
        <p:spPr>
          <a:xfrm flipH="1">
            <a:off x="6096018" y="4171831"/>
            <a:ext cx="8788" cy="602310"/>
          </a:xfrm>
          <a:prstGeom prst="straightConnector1">
            <a:avLst/>
          </a:prstGeom>
          <a:ln w="60325" cmpd="sng">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DC3C0E0-1B32-4BBA-858A-8B412034A69C}"/>
              </a:ext>
            </a:extLst>
          </p:cNvPr>
          <p:cNvSpPr txBox="1"/>
          <p:nvPr/>
        </p:nvSpPr>
        <p:spPr>
          <a:xfrm>
            <a:off x="7112777" y="4241617"/>
            <a:ext cx="1800493" cy="369332"/>
          </a:xfrm>
          <a:prstGeom prst="rect">
            <a:avLst/>
          </a:prstGeom>
          <a:noFill/>
        </p:spPr>
        <p:txBody>
          <a:bodyPr wrap="none" rtlCol="0">
            <a:spAutoFit/>
          </a:bodyPr>
          <a:lstStyle/>
          <a:p>
            <a:r>
              <a:rPr kumimoji="1" lang="ja-JP" altLang="en-US" dirty="0"/>
              <a:t>乱数で抽出して</a:t>
            </a:r>
          </a:p>
        </p:txBody>
      </p:sp>
      <p:cxnSp>
        <p:nvCxnSpPr>
          <p:cNvPr id="26" name="直線矢印コネクタ 25">
            <a:extLst>
              <a:ext uri="{FF2B5EF4-FFF2-40B4-BE49-F238E27FC236}">
                <a16:creationId xmlns:a16="http://schemas.microsoft.com/office/drawing/2014/main" id="{E5DB6317-6FE5-4D37-940A-966451465327}"/>
              </a:ext>
            </a:extLst>
          </p:cNvPr>
          <p:cNvCxnSpPr>
            <a:cxnSpLocks/>
          </p:cNvCxnSpPr>
          <p:nvPr/>
        </p:nvCxnSpPr>
        <p:spPr>
          <a:xfrm flipH="1" flipV="1">
            <a:off x="3037700" y="4488197"/>
            <a:ext cx="1243447" cy="3855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569AD04-3170-4F40-8656-5F1FAB33FDF7}"/>
              </a:ext>
            </a:extLst>
          </p:cNvPr>
          <p:cNvSpPr txBox="1"/>
          <p:nvPr/>
        </p:nvSpPr>
        <p:spPr>
          <a:xfrm>
            <a:off x="4358141" y="5678798"/>
            <a:ext cx="1569660" cy="646331"/>
          </a:xfrm>
          <a:prstGeom prst="rect">
            <a:avLst/>
          </a:prstGeom>
          <a:noFill/>
        </p:spPr>
        <p:txBody>
          <a:bodyPr wrap="none" rtlCol="0">
            <a:spAutoFit/>
          </a:bodyPr>
          <a:lstStyle/>
          <a:p>
            <a:r>
              <a:rPr kumimoji="1" lang="ja-JP" altLang="en-US" dirty="0"/>
              <a:t>情報獲得量の</a:t>
            </a:r>
            <a:endParaRPr kumimoji="1" lang="en-US" altLang="ja-JP" dirty="0"/>
          </a:p>
          <a:p>
            <a:r>
              <a:rPr kumimoji="1" lang="ja-JP" altLang="en-US" dirty="0"/>
              <a:t>多い方を選択</a:t>
            </a:r>
          </a:p>
        </p:txBody>
      </p:sp>
    </p:spTree>
    <p:extLst>
      <p:ext uri="{BB962C8B-B14F-4D97-AF65-F5344CB8AC3E}">
        <p14:creationId xmlns:p14="http://schemas.microsoft.com/office/powerpoint/2010/main" val="398741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ブースティング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ブースティングのアイディア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現在の識別器が誤識別を起こすデータを正しく識別する識別器を逐次的に追加</a:t>
            </a:r>
          </a:p>
          <a:p>
            <a:pPr lvl="1">
              <a:lnSpc>
                <a:spcPts val="4000"/>
              </a:lnSpc>
            </a:pPr>
            <a:r>
              <a:rPr lang="ja-JP" altLang="en-US" sz="2400" dirty="0">
                <a:latin typeface="メイリオ" panose="020B0604030504040204" pitchFamily="50" charset="-128"/>
                <a:ea typeface="メイリオ" panose="020B0604030504040204" pitchFamily="50" charset="-128"/>
              </a:rPr>
              <a:t>過学習とならないように、識別器として浅い決定木を用いることが多い</a:t>
            </a:r>
            <a:endParaRPr lang="en-US" altLang="ja-JP" sz="2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8739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AdaBoost</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00F4E55-E2E5-46D5-83F2-40618E5469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507" y="1435445"/>
            <a:ext cx="7454929" cy="5110826"/>
          </a:xfrm>
          <a:prstGeom prst="rect">
            <a:avLst/>
          </a:prstGeom>
          <a:noFill/>
          <a:ln>
            <a:noFill/>
          </a:ln>
        </p:spPr>
      </p:pic>
      <p:sp>
        <p:nvSpPr>
          <p:cNvPr id="4" name="コンテンツ プレースホルダー 2">
            <a:extLst>
              <a:ext uri="{FF2B5EF4-FFF2-40B4-BE49-F238E27FC236}">
                <a16:creationId xmlns:a16="http://schemas.microsoft.com/office/drawing/2014/main" id="{4C5D2EDC-08FE-4BCB-B4B7-CA285C600C16}"/>
              </a:ext>
            </a:extLst>
          </p:cNvPr>
          <p:cNvSpPr>
            <a:spLocks noGrp="1"/>
          </p:cNvSpPr>
          <p:nvPr>
            <p:ph idx="1"/>
          </p:nvPr>
        </p:nvSpPr>
        <p:spPr>
          <a:xfrm>
            <a:off x="527050" y="969818"/>
            <a:ext cx="8089900" cy="5375564"/>
          </a:xfrm>
        </p:spPr>
        <p:txBody>
          <a:bodyPr>
            <a:normAutofit/>
          </a:bodyPr>
          <a:lstStyle/>
          <a:p>
            <a:pPr>
              <a:lnSpc>
                <a:spcPts val="4000"/>
              </a:lnSpc>
            </a:pPr>
            <a:r>
              <a:rPr lang="ja-JP" altLang="en-US" sz="2400" dirty="0">
                <a:latin typeface="メイリオ" panose="020B0604030504040204" pitchFamily="50" charset="-128"/>
                <a:ea typeface="メイリオ" panose="020B0604030504040204" pitchFamily="50" charset="-128"/>
              </a:rPr>
              <a:t>前段の識別器が誤ったデータの重みを重くする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90825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307</Words>
  <Application>Microsoft Office PowerPoint</Application>
  <PresentationFormat>画面に合わせる (4:3)</PresentationFormat>
  <Paragraphs>64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游ゴシック</vt:lpstr>
      <vt:lpstr>游ゴシック Light</vt:lpstr>
      <vt:lpstr>Arial</vt:lpstr>
      <vt:lpstr>Office テーマ</vt:lpstr>
      <vt:lpstr>5章のストーリー</vt:lpstr>
      <vt:lpstr>アンサンブル学習（5章）</vt:lpstr>
      <vt:lpstr>アンサンブル学習</vt:lpstr>
      <vt:lpstr>アンサンブル学習</vt:lpstr>
      <vt:lpstr>アンサンブル学習</vt:lpstr>
      <vt:lpstr>バギング</vt:lpstr>
      <vt:lpstr>ランダムフォレスト</vt:lpstr>
      <vt:lpstr>ブースティング</vt:lpstr>
      <vt:lpstr>AdaBoost</vt:lpstr>
      <vt:lpstr>勾配ブースティング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43</cp:revision>
  <dcterms:created xsi:type="dcterms:W3CDTF">2019-01-04T01:43:29Z</dcterms:created>
  <dcterms:modified xsi:type="dcterms:W3CDTF">2019-05-08T00:31:55Z</dcterms:modified>
</cp:coreProperties>
</file>