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5" r:id="rId3"/>
    <p:sldId id="264" r:id="rId4"/>
    <p:sldId id="268" r:id="rId5"/>
    <p:sldId id="267" r:id="rId6"/>
    <p:sldId id="269" r:id="rId7"/>
    <p:sldId id="270" r:id="rId8"/>
    <p:sldId id="273" r:id="rId9"/>
    <p:sldId id="271" r:id="rId10"/>
    <p:sldId id="277" r:id="rId11"/>
    <p:sldId id="286" r:id="rId12"/>
    <p:sldId id="27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7" autoAdjust="0"/>
  </p:normalViewPr>
  <p:slideViewPr>
    <p:cSldViewPr snapToGrid="0">
      <p:cViewPr varScale="1">
        <p:scale>
          <a:sx n="60" d="100"/>
          <a:sy n="60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ki\Documents\book\manga\&#35336;&#3163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aki\Documents\book\manga\&#35336;&#3163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1584950993084777E-3"/>
          <c:y val="2.2014591263385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'chap1-1'!$C$1</c:f>
              <c:strCache>
                <c:ptCount val="1"/>
                <c:pt idx="0">
                  <c:v>参加者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'chap1-1'!$B$2:$B$14</c:f>
              <c:numCache>
                <c:formatCode>General</c:formatCode>
                <c:ptCount val="13"/>
                <c:pt idx="0">
                  <c:v>25</c:v>
                </c:pt>
                <c:pt idx="1">
                  <c:v>26</c:v>
                </c:pt>
                <c:pt idx="2">
                  <c:v>30</c:v>
                </c:pt>
                <c:pt idx="3">
                  <c:v>32</c:v>
                </c:pt>
                <c:pt idx="4">
                  <c:v>25</c:v>
                </c:pt>
                <c:pt idx="5">
                  <c:v>31</c:v>
                </c:pt>
                <c:pt idx="6">
                  <c:v>35</c:v>
                </c:pt>
                <c:pt idx="7">
                  <c:v>27</c:v>
                </c:pt>
                <c:pt idx="8">
                  <c:v>35</c:v>
                </c:pt>
                <c:pt idx="9">
                  <c:v>32</c:v>
                </c:pt>
                <c:pt idx="10">
                  <c:v>33</c:v>
                </c:pt>
                <c:pt idx="11">
                  <c:v>30</c:v>
                </c:pt>
                <c:pt idx="12">
                  <c:v>29</c:v>
                </c:pt>
              </c:numCache>
            </c:numRef>
          </c:xVal>
          <c:yVal>
            <c:numRef>
              <c:f>'chap1-1'!$C$2:$C$14</c:f>
              <c:numCache>
                <c:formatCode>General</c:formatCode>
                <c:ptCount val="13"/>
                <c:pt idx="0">
                  <c:v>200</c:v>
                </c:pt>
                <c:pt idx="1">
                  <c:v>240</c:v>
                </c:pt>
                <c:pt idx="2">
                  <c:v>280</c:v>
                </c:pt>
                <c:pt idx="3">
                  <c:v>330</c:v>
                </c:pt>
                <c:pt idx="4">
                  <c:v>300</c:v>
                </c:pt>
                <c:pt idx="5">
                  <c:v>350</c:v>
                </c:pt>
                <c:pt idx="6">
                  <c:v>430</c:v>
                </c:pt>
                <c:pt idx="7">
                  <c:v>400</c:v>
                </c:pt>
                <c:pt idx="8">
                  <c:v>500</c:v>
                </c:pt>
                <c:pt idx="9">
                  <c:v>560</c:v>
                </c:pt>
                <c:pt idx="10">
                  <c:v>580</c:v>
                </c:pt>
                <c:pt idx="11">
                  <c:v>550</c:v>
                </c:pt>
                <c:pt idx="12">
                  <c:v>530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1C-4398-89D3-E5772E83A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3568"/>
        <c:axId val="210432912"/>
      </c:scatterChart>
      <c:valAx>
        <c:axId val="210433568"/>
        <c:scaling>
          <c:orientation val="minMax"/>
          <c:max val="38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2912"/>
        <c:crosses val="autoZero"/>
        <c:crossBetween val="midCat"/>
      </c:valAx>
      <c:valAx>
        <c:axId val="21043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8006441387853175E-2"/>
          <c:y val="4.8370142038096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'chap1-1'!$C$1</c:f>
              <c:strCache>
                <c:ptCount val="1"/>
                <c:pt idx="0">
                  <c:v>参加者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'chap1-1'!$B$2:$B$14</c:f>
              <c:numCache>
                <c:formatCode>General</c:formatCode>
                <c:ptCount val="13"/>
                <c:pt idx="0">
                  <c:v>25</c:v>
                </c:pt>
                <c:pt idx="1">
                  <c:v>26</c:v>
                </c:pt>
                <c:pt idx="2">
                  <c:v>30</c:v>
                </c:pt>
                <c:pt idx="3">
                  <c:v>32</c:v>
                </c:pt>
                <c:pt idx="4">
                  <c:v>25</c:v>
                </c:pt>
                <c:pt idx="5">
                  <c:v>31</c:v>
                </c:pt>
                <c:pt idx="6">
                  <c:v>35</c:v>
                </c:pt>
                <c:pt idx="7">
                  <c:v>27</c:v>
                </c:pt>
                <c:pt idx="8">
                  <c:v>35</c:v>
                </c:pt>
                <c:pt idx="9">
                  <c:v>32</c:v>
                </c:pt>
                <c:pt idx="10">
                  <c:v>33</c:v>
                </c:pt>
                <c:pt idx="11">
                  <c:v>30</c:v>
                </c:pt>
                <c:pt idx="12">
                  <c:v>29</c:v>
                </c:pt>
              </c:numCache>
            </c:numRef>
          </c:xVal>
          <c:yVal>
            <c:numRef>
              <c:f>'chap1-1'!$C$2:$C$14</c:f>
              <c:numCache>
                <c:formatCode>General</c:formatCode>
                <c:ptCount val="13"/>
                <c:pt idx="0">
                  <c:v>200</c:v>
                </c:pt>
                <c:pt idx="1">
                  <c:v>240</c:v>
                </c:pt>
                <c:pt idx="2">
                  <c:v>280</c:v>
                </c:pt>
                <c:pt idx="3">
                  <c:v>330</c:v>
                </c:pt>
                <c:pt idx="4">
                  <c:v>300</c:v>
                </c:pt>
                <c:pt idx="5">
                  <c:v>350</c:v>
                </c:pt>
                <c:pt idx="6">
                  <c:v>430</c:v>
                </c:pt>
                <c:pt idx="7">
                  <c:v>400</c:v>
                </c:pt>
                <c:pt idx="8">
                  <c:v>500</c:v>
                </c:pt>
                <c:pt idx="9">
                  <c:v>560</c:v>
                </c:pt>
                <c:pt idx="10">
                  <c:v>580</c:v>
                </c:pt>
                <c:pt idx="11">
                  <c:v>550</c:v>
                </c:pt>
                <c:pt idx="12">
                  <c:v>530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BC-430A-8C42-07BF55A4A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3568"/>
        <c:axId val="210432912"/>
      </c:scatterChart>
      <c:valAx>
        <c:axId val="210433568"/>
        <c:scaling>
          <c:orientation val="minMax"/>
          <c:max val="38"/>
          <c:min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2912"/>
        <c:crosses val="autoZero"/>
        <c:crossBetween val="midCat"/>
      </c:valAx>
      <c:valAx>
        <c:axId val="21043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33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0.70013</cdr:x>
      <cdr:y>0.23305</cdr:y>
    </cdr:from>
    <cdr:to>
      <cdr:x>0.98631</cdr:x>
      <cdr:y>0.30496</cdr:y>
    </cdr:to>
    <cdr:sp macro="" textlink="">
      <cdr:nvSpPr>
        <cdr:cNvPr id="2" name="テキスト ボックス 33">
          <a:extLst xmlns:a="http://schemas.openxmlformats.org/drawingml/2006/main">
            <a:ext uri="{FF2B5EF4-FFF2-40B4-BE49-F238E27FC236}">
              <a16:creationId xmlns:a16="http://schemas.microsoft.com/office/drawing/2014/main" id="{F4ACA71B-D28C-4E03-9F57-1AE3722C30B0}"/>
            </a:ext>
          </a:extLst>
        </cdr:cNvPr>
        <cdr:cNvSpPr txBox="1"/>
      </cdr:nvSpPr>
      <cdr:spPr>
        <a:xfrm xmlns:a="http://schemas.openxmlformats.org/drawingml/2006/main">
          <a:off x="4545288" y="1209998"/>
          <a:ext cx="1857880" cy="3733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b="0" i="0" dirty="0">
              <a:latin typeface="Cambria Math" panose="02040503050406030204" pitchFamily="18" charset="0"/>
            </a:rPr>
            <a:t>𝑐 ̂</a:t>
          </a:r>
          <a:r>
            <a:rPr lang="en-US" altLang="ja-JP" dirty="0">
              <a:latin typeface="Century Schoolbook" panose="02040604050505020304" pitchFamily="18" charset="0"/>
            </a:rPr>
            <a:t>(</a:t>
          </a:r>
          <a:r>
            <a:rPr lang="en-US" altLang="ja-JP" i="1" dirty="0">
              <a:latin typeface="Century Schoolbook" panose="02040604050505020304" pitchFamily="18" charset="0"/>
            </a:rPr>
            <a:t>x</a:t>
          </a:r>
          <a:r>
            <a:rPr lang="en-US" altLang="ja-JP" dirty="0">
              <a:latin typeface="Century Schoolbook" panose="02040604050505020304" pitchFamily="18" charset="0"/>
            </a:rPr>
            <a:t>)</a:t>
          </a:r>
          <a:r>
            <a:rPr lang="en-US" altLang="ja-JP" i="1" dirty="0">
              <a:latin typeface="Century Schoolbook" panose="02040604050505020304" pitchFamily="18" charset="0"/>
            </a:rPr>
            <a:t>=w</a:t>
          </a:r>
          <a:r>
            <a:rPr lang="en-US" altLang="ja-JP" i="1" baseline="-25000" dirty="0">
              <a:latin typeface="Century Schoolbook" panose="02040604050505020304" pitchFamily="18" charset="0"/>
            </a:rPr>
            <a:t>1</a:t>
          </a:r>
          <a:r>
            <a:rPr lang="en-US" altLang="ja-JP" i="1" dirty="0">
              <a:latin typeface="Century Schoolbook" panose="02040604050505020304" pitchFamily="18" charset="0"/>
            </a:rPr>
            <a:t> x</a:t>
          </a:r>
          <a:r>
            <a:rPr lang="en-US" altLang="ja-JP" i="1" baseline="-25000" dirty="0">
              <a:latin typeface="Century Schoolbook" panose="02040604050505020304" pitchFamily="18" charset="0"/>
            </a:rPr>
            <a:t>1 </a:t>
          </a:r>
          <a:r>
            <a:rPr lang="en-US" altLang="ja-JP" i="1" dirty="0">
              <a:latin typeface="Century Schoolbook" panose="02040604050505020304" pitchFamily="18" charset="0"/>
            </a:rPr>
            <a:t>+ w</a:t>
          </a:r>
          <a:r>
            <a:rPr lang="en-US" altLang="ja-JP" i="1" baseline="-25000" dirty="0">
              <a:latin typeface="Century Schoolbook" panose="02040604050505020304" pitchFamily="18" charset="0"/>
            </a:rPr>
            <a:t>0</a:t>
          </a:r>
          <a:endParaRPr kumimoji="1" lang="ja-JP" altLang="en-US" i="1" baseline="-25000" dirty="0">
            <a:latin typeface="Century Schoolbook" panose="020406040505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さやかは清原にデータから数値を予測する回帰手法について教える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Lasso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3989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の絶対値を正則化項として誤差の式に加える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となる係数が多くなり、出力に影響を与えている特徴を絞り込むことができる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CEEA215-AFEC-470C-8A67-018524A6CD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72" y="3624495"/>
            <a:ext cx="65454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回帰式の具体例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Boston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6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犯罪発生率、部屋数、立地など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の条件から不動産価格を推定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C599D1-A18A-4C81-8AFE-AF9DD03B4B5F}"/>
              </a:ext>
            </a:extLst>
          </p:cNvPr>
          <p:cNvSpPr txBox="1"/>
          <p:nvPr/>
        </p:nvSpPr>
        <p:spPr>
          <a:xfrm>
            <a:off x="949036" y="3034145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-0.11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 0.02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2.69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-17.80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3.80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-1.48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0.31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-0.95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-0.53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1048A-208D-494A-9AEB-38498D596EBA}"/>
              </a:ext>
            </a:extLst>
          </p:cNvPr>
          <p:cNvSpPr txBox="1"/>
          <p:nvPr/>
        </p:nvSpPr>
        <p:spPr>
          <a:xfrm>
            <a:off x="949036" y="2664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線形回帰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2C057-820B-4156-B55D-2D42D7E758D9}"/>
              </a:ext>
            </a:extLst>
          </p:cNvPr>
          <p:cNvSpPr txBox="1"/>
          <p:nvPr/>
        </p:nvSpPr>
        <p:spPr>
          <a:xfrm>
            <a:off x="3609109" y="2973433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-0.10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-0.04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1.95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 -2.37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3.70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-1.25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0.28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-0.80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-0.56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71DE35-CA45-4154-8753-2BDE68C8A47A}"/>
              </a:ext>
            </a:extLst>
          </p:cNvPr>
          <p:cNvSpPr txBox="1"/>
          <p:nvPr/>
        </p:nvSpPr>
        <p:spPr>
          <a:xfrm>
            <a:off x="3609109" y="260410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Ridge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F59E45-8D4D-4D1B-BF3F-923FBA36B48F}"/>
              </a:ext>
            </a:extLst>
          </p:cNvPr>
          <p:cNvSpPr txBox="1"/>
          <p:nvPr/>
        </p:nvSpPr>
        <p:spPr>
          <a:xfrm>
            <a:off x="6465418" y="3034145"/>
            <a:ext cx="20361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CRIM   :  -0.02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ZN     :   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INDUS  :  -0.00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CHAS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NOX    :  -0.00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    :   0.00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:   0.04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    :  -0.07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RAD    :   0.17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TAX    :  -0.01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PTRATIO:  -0.56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  :   0.01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LSTAT  :  -0.82</a:t>
            </a:r>
            <a:endParaRPr kumimoji="1" lang="ja-JP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5E8E64-ACA6-4C02-AA2C-C92709896F5B}"/>
              </a:ext>
            </a:extLst>
          </p:cNvPr>
          <p:cNvSpPr txBox="1"/>
          <p:nvPr/>
        </p:nvSpPr>
        <p:spPr>
          <a:xfrm>
            <a:off x="6465418" y="26648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Lasso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7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709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回帰の実用化事例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122219"/>
            <a:ext cx="8402781" cy="5465617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NEC</a:t>
            </a: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日配品（主に冷蔵が必要なもの）の需要予測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https://jpn.nec.com/ai/solution/value.html</a:t>
            </a: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健診結果予測シミュレーション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https://wisdom.nec.com/ja/technology/2018031501/index.html</a:t>
            </a:r>
          </a:p>
          <a:p>
            <a:pPr>
              <a:lnSpc>
                <a:spcPts val="3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心疾患リスクスコアの推定 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[Ganz et al. 16]</a:t>
            </a:r>
            <a:endParaRPr lang="ja-JP" altLang="en-US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血液中の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1130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種類のタンパク質から心疾患に関連する</a:t>
            </a: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種のタンパク質を特定</a:t>
            </a:r>
          </a:p>
          <a:p>
            <a:pPr marL="342900" lvl="1" indent="0">
              <a:lnSpc>
                <a:spcPts val="3000"/>
              </a:lnSpc>
              <a:buNone/>
            </a:pPr>
            <a:r>
              <a:rPr lang="en-US" altLang="ja-JP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prognostic index = 16.61 − 1.55 × ANGPT2 + 1.22 × GDF8/11 − 2.12 × C7 + 2.64 × SERPINF2 − 0.57 × CCL18 −1.02 × ANGPTL4 − 1.43 × SERPINA3 − 0.72 × MMP12 − 0.59 × TNN13</a:t>
            </a:r>
          </a:p>
        </p:txBody>
      </p:sp>
    </p:spTree>
    <p:extLst>
      <p:ext uri="{BB962C8B-B14F-4D97-AF65-F5344CB8AC3E}">
        <p14:creationId xmlns:p14="http://schemas.microsoft.com/office/powerpoint/2010/main" val="26206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回帰（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章）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2CA39C-847A-4D65-A4CE-F31715943A4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97" y="1301749"/>
            <a:ext cx="7700603" cy="3454143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5BF29C8-4E1E-48B7-8E07-6B7311E4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02200"/>
            <a:ext cx="8089900" cy="145415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回帰とは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教師あり学習問題</a:t>
            </a:r>
          </a:p>
          <a:p>
            <a:pPr lvl="1">
              <a:lnSpc>
                <a:spcPts val="32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特徴から</a:t>
            </a:r>
            <a:r>
              <a:rPr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を予測する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EFD94F-0E4B-462E-B846-A46A67B1511A}"/>
              </a:ext>
            </a:extLst>
          </p:cNvPr>
          <p:cNvSpPr txBox="1"/>
          <p:nvPr/>
        </p:nvSpPr>
        <p:spPr>
          <a:xfrm>
            <a:off x="6718300" y="48387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p.11   3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89489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257176"/>
            <a:ext cx="7886700" cy="93945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単純な回帰問題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23EE42D-DD2B-4D3D-8775-C0D3AD7B0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589851"/>
              </p:ext>
            </p:extLst>
          </p:nvPr>
        </p:nvGraphicFramePr>
        <p:xfrm>
          <a:off x="1457948" y="1304580"/>
          <a:ext cx="6492043" cy="5192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2CD4D-1DB3-4141-900E-768D122EBB78}"/>
              </a:ext>
            </a:extLst>
          </p:cNvPr>
          <p:cNvSpPr txBox="1"/>
          <p:nvPr/>
        </p:nvSpPr>
        <p:spPr>
          <a:xfrm>
            <a:off x="4362450" y="63429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D83A312-E0A9-4F92-951E-E26530AA1919}"/>
              </a:ext>
            </a:extLst>
          </p:cNvPr>
          <p:cNvSpPr/>
          <p:nvPr/>
        </p:nvSpPr>
        <p:spPr>
          <a:xfrm>
            <a:off x="4311650" y="3619500"/>
            <a:ext cx="11430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9CC282-6B04-41D1-857C-D77ADA7FB7E6}"/>
              </a:ext>
            </a:extLst>
          </p:cNvPr>
          <p:cNvCxnSpPr>
            <a:cxnSpLocks/>
          </p:cNvCxnSpPr>
          <p:nvPr/>
        </p:nvCxnSpPr>
        <p:spPr>
          <a:xfrm>
            <a:off x="4362450" y="3727450"/>
            <a:ext cx="0" cy="6540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/>
              <p:nvPr/>
            </p:nvSpPr>
            <p:spPr>
              <a:xfrm>
                <a:off x="4368800" y="3342501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3342501"/>
                <a:ext cx="504241" cy="276999"/>
              </a:xfrm>
              <a:prstGeom prst="rect">
                <a:avLst/>
              </a:prstGeom>
              <a:blipFill>
                <a:blip r:embed="rId4"/>
                <a:stretch>
                  <a:fillRect l="-4878" t="-23913" r="-170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/>
              <p:nvPr/>
            </p:nvSpPr>
            <p:spPr>
              <a:xfrm>
                <a:off x="4446830" y="4313163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30" y="4313163"/>
                <a:ext cx="199542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82F810-6A5C-44FD-940B-FECB3500FAC8}"/>
              </a:ext>
            </a:extLst>
          </p:cNvPr>
          <p:cNvSpPr txBox="1"/>
          <p:nvPr/>
        </p:nvSpPr>
        <p:spPr>
          <a:xfrm>
            <a:off x="3856811" y="39005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誤差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F5C5EF-14A5-4AF3-9CE9-A7C228D602A8}"/>
              </a:ext>
            </a:extLst>
          </p:cNvPr>
          <p:cNvSpPr txBox="1"/>
          <p:nvPr/>
        </p:nvSpPr>
        <p:spPr>
          <a:xfrm>
            <a:off x="2473352" y="116971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イベント当日の最高気温と参加者数の関係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C282FE-1498-482E-8F3C-D826DEA4A7A0}"/>
              </a:ext>
            </a:extLst>
          </p:cNvPr>
          <p:cNvSpPr txBox="1"/>
          <p:nvPr/>
        </p:nvSpPr>
        <p:spPr>
          <a:xfrm>
            <a:off x="5969629" y="22254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回帰式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8CCA9C-EEC2-4597-B3D7-5DCBC5FED90D}"/>
              </a:ext>
            </a:extLst>
          </p:cNvPr>
          <p:cNvSpPr txBox="1"/>
          <p:nvPr/>
        </p:nvSpPr>
        <p:spPr>
          <a:xfrm>
            <a:off x="7949991" y="60504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834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やや複雑な回帰問題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D83A312-E0A9-4F92-951E-E26530AA1919}"/>
              </a:ext>
            </a:extLst>
          </p:cNvPr>
          <p:cNvSpPr/>
          <p:nvPr/>
        </p:nvSpPr>
        <p:spPr>
          <a:xfrm>
            <a:off x="3654831" y="3312820"/>
            <a:ext cx="114300" cy="107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9CC282-6B04-41D1-857C-D77ADA7FB7E6}"/>
              </a:ext>
            </a:extLst>
          </p:cNvPr>
          <p:cNvCxnSpPr>
            <a:cxnSpLocks/>
          </p:cNvCxnSpPr>
          <p:nvPr/>
        </p:nvCxnSpPr>
        <p:spPr>
          <a:xfrm>
            <a:off x="3708008" y="2622884"/>
            <a:ext cx="0" cy="6540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/>
              <p:nvPr/>
            </p:nvSpPr>
            <p:spPr>
              <a:xfrm>
                <a:off x="3788320" y="3207359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7A8623-3390-4DBD-839F-59ADEA12B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0" y="3207359"/>
                <a:ext cx="504241" cy="276999"/>
              </a:xfrm>
              <a:prstGeom prst="rect">
                <a:avLst/>
              </a:prstGeom>
              <a:blipFill>
                <a:blip r:embed="rId2"/>
                <a:stretch>
                  <a:fillRect l="-4819" t="-23913" r="-1566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/>
              <p:nvPr/>
            </p:nvSpPr>
            <p:spPr>
              <a:xfrm>
                <a:off x="3472448" y="2247144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0F56A12-20E9-4C88-B23F-0EED8959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48" y="2247144"/>
                <a:ext cx="199542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82F810-6A5C-44FD-940B-FECB3500FAC8}"/>
              </a:ext>
            </a:extLst>
          </p:cNvPr>
          <p:cNvSpPr txBox="1"/>
          <p:nvPr/>
        </p:nvSpPr>
        <p:spPr>
          <a:xfrm>
            <a:off x="3202369" y="27960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誤差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351664-7CE4-4239-B7AC-7FEA92E6A1F1}"/>
              </a:ext>
            </a:extLst>
          </p:cNvPr>
          <p:cNvCxnSpPr>
            <a:cxnSpLocks/>
          </p:cNvCxnSpPr>
          <p:nvPr/>
        </p:nvCxnSpPr>
        <p:spPr>
          <a:xfrm flipH="1">
            <a:off x="1839767" y="5160181"/>
            <a:ext cx="1223936" cy="1005809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8461B2-4D52-43D3-9062-3C96AC5621F2}"/>
              </a:ext>
            </a:extLst>
          </p:cNvPr>
          <p:cNvCxnSpPr/>
          <p:nvPr/>
        </p:nvCxnSpPr>
        <p:spPr>
          <a:xfrm flipV="1">
            <a:off x="3063702" y="1817373"/>
            <a:ext cx="0" cy="33428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7B8C16B-B9D9-4775-9B8C-D2154E29BCB2}"/>
              </a:ext>
            </a:extLst>
          </p:cNvPr>
          <p:cNvCxnSpPr>
            <a:cxnSpLocks/>
          </p:cNvCxnSpPr>
          <p:nvPr/>
        </p:nvCxnSpPr>
        <p:spPr>
          <a:xfrm>
            <a:off x="3063702" y="5172673"/>
            <a:ext cx="403485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6423DF07-C3F2-4718-8384-B1F200402E8E}"/>
              </a:ext>
            </a:extLst>
          </p:cNvPr>
          <p:cNvSpPr/>
          <p:nvPr/>
        </p:nvSpPr>
        <p:spPr>
          <a:xfrm rot="1587394">
            <a:off x="1007423" y="2908650"/>
            <a:ext cx="5089160" cy="2241029"/>
          </a:xfrm>
          <a:prstGeom prst="parallelogram">
            <a:avLst>
              <a:gd name="adj" fmla="val 53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7E9A84A-EF6A-4627-82B4-18F9E6D95287}"/>
              </a:ext>
            </a:extLst>
          </p:cNvPr>
          <p:cNvSpPr/>
          <p:nvPr/>
        </p:nvSpPr>
        <p:spPr>
          <a:xfrm>
            <a:off x="3671990" y="249692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74816C6-042E-4909-999B-A3A099B9C2F2}"/>
              </a:ext>
            </a:extLst>
          </p:cNvPr>
          <p:cNvSpPr/>
          <p:nvPr/>
        </p:nvSpPr>
        <p:spPr>
          <a:xfrm>
            <a:off x="3824390" y="264932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E5D0B12-5557-41EE-B145-43AAFD2AECA1}"/>
              </a:ext>
            </a:extLst>
          </p:cNvPr>
          <p:cNvSpPr/>
          <p:nvPr/>
        </p:nvSpPr>
        <p:spPr>
          <a:xfrm>
            <a:off x="3890257" y="377280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436F961-04AE-454B-ABAF-5D76A636BAD5}"/>
              </a:ext>
            </a:extLst>
          </p:cNvPr>
          <p:cNvSpPr/>
          <p:nvPr/>
        </p:nvSpPr>
        <p:spPr>
          <a:xfrm>
            <a:off x="4042657" y="370823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066CA85-1FCC-40B6-BF9A-A89F32CF2B0E}"/>
              </a:ext>
            </a:extLst>
          </p:cNvPr>
          <p:cNvSpPr/>
          <p:nvPr/>
        </p:nvSpPr>
        <p:spPr>
          <a:xfrm>
            <a:off x="4360371" y="3925207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207AA06-C572-47F4-B7C3-E73FB872166C}"/>
              </a:ext>
            </a:extLst>
          </p:cNvPr>
          <p:cNvSpPr/>
          <p:nvPr/>
        </p:nvSpPr>
        <p:spPr>
          <a:xfrm>
            <a:off x="4763327" y="402594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31DB0BF-C830-4833-8CEB-94003BA2D71F}"/>
              </a:ext>
            </a:extLst>
          </p:cNvPr>
          <p:cNvSpPr/>
          <p:nvPr/>
        </p:nvSpPr>
        <p:spPr>
          <a:xfrm>
            <a:off x="4915727" y="396137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D8B31E2-C062-4FE7-9CA8-A4BCD2C0A84B}"/>
              </a:ext>
            </a:extLst>
          </p:cNvPr>
          <p:cNvSpPr/>
          <p:nvPr/>
        </p:nvSpPr>
        <p:spPr>
          <a:xfrm>
            <a:off x="5233441" y="4178344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EB2A9F8-F3A7-496A-8475-3EB0DD4A3A62}"/>
              </a:ext>
            </a:extLst>
          </p:cNvPr>
          <p:cNvSpPr/>
          <p:nvPr/>
        </p:nvSpPr>
        <p:spPr>
          <a:xfrm>
            <a:off x="4515356" y="297981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4A0A85A-7830-4A89-B68D-B7D56C4CC273}"/>
              </a:ext>
            </a:extLst>
          </p:cNvPr>
          <p:cNvSpPr/>
          <p:nvPr/>
        </p:nvSpPr>
        <p:spPr>
          <a:xfrm>
            <a:off x="4667756" y="2915238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200ABD6-631D-4B4D-A413-320FA47ADA08}"/>
              </a:ext>
            </a:extLst>
          </p:cNvPr>
          <p:cNvSpPr/>
          <p:nvPr/>
        </p:nvSpPr>
        <p:spPr>
          <a:xfrm>
            <a:off x="4985470" y="3132211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502B546-0190-44FF-83A0-AD58348AB63C}"/>
              </a:ext>
            </a:extLst>
          </p:cNvPr>
          <p:cNvSpPr/>
          <p:nvPr/>
        </p:nvSpPr>
        <p:spPr>
          <a:xfrm>
            <a:off x="1903887" y="3313025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AE03A60-35EF-4096-9DC4-48641038AD8F}"/>
              </a:ext>
            </a:extLst>
          </p:cNvPr>
          <p:cNvSpPr/>
          <p:nvPr/>
        </p:nvSpPr>
        <p:spPr>
          <a:xfrm>
            <a:off x="2056287" y="3248452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3498D24-12A7-43D0-AA13-8F139E192100}"/>
              </a:ext>
            </a:extLst>
          </p:cNvPr>
          <p:cNvSpPr/>
          <p:nvPr/>
        </p:nvSpPr>
        <p:spPr>
          <a:xfrm>
            <a:off x="2374001" y="3465425"/>
            <a:ext cx="131735" cy="12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A8E3F-643B-43C5-B2A4-9ACF0FDEFE39}"/>
              </a:ext>
            </a:extLst>
          </p:cNvPr>
          <p:cNvSpPr txBox="1"/>
          <p:nvPr/>
        </p:nvSpPr>
        <p:spPr>
          <a:xfrm>
            <a:off x="1831241" y="61397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 dirty="0">
                <a:latin typeface="Century Schoolbook" panose="02040604050505020304" pitchFamily="18" charset="0"/>
              </a:rPr>
              <a:t>1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C2444F-0EF5-410F-9163-9CD7DB3CC4BF}"/>
              </a:ext>
            </a:extLst>
          </p:cNvPr>
          <p:cNvSpPr txBox="1"/>
          <p:nvPr/>
        </p:nvSpPr>
        <p:spPr>
          <a:xfrm>
            <a:off x="6873973" y="518516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>
                <a:latin typeface="Century Schoolbook" panose="02040604050505020304" pitchFamily="18" charset="0"/>
              </a:rPr>
              <a:t>x</a:t>
            </a:r>
            <a:r>
              <a:rPr kumimoji="1" lang="en-US" altLang="ja-JP" i="1" baseline="-25000">
                <a:latin typeface="Century Schoolbook" panose="02040604050505020304" pitchFamily="18" charset="0"/>
              </a:rPr>
              <a:t>2</a:t>
            </a:r>
            <a:endParaRPr kumimoji="1" lang="ja-JP" altLang="en-US" i="1" baseline="-25000">
              <a:latin typeface="Century Schoolbook" panose="020406040505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E84ACF-5F34-44CE-A0EE-EBC2B5A6EFD3}"/>
              </a:ext>
            </a:extLst>
          </p:cNvPr>
          <p:cNvSpPr txBox="1"/>
          <p:nvPr/>
        </p:nvSpPr>
        <p:spPr>
          <a:xfrm>
            <a:off x="3067764" y="1468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entury Schoolbook" panose="02040604050505020304" pitchFamily="18" charset="0"/>
              </a:rPr>
              <a:t>y</a:t>
            </a:r>
            <a:endParaRPr kumimoji="1" lang="ja-JP" altLang="en-US" i="1" baseline="-250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4ACA71B-D28C-4E03-9F57-1AE3722C30B0}"/>
                  </a:ext>
                </a:extLst>
              </p:cNvPr>
              <p:cNvSpPr txBox="1"/>
              <p:nvPr/>
            </p:nvSpPr>
            <p:spPr>
              <a:xfrm>
                <a:off x="5589700" y="3437011"/>
                <a:ext cx="2548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ja-JP" dirty="0">
                    <a:latin typeface="Century Schoolbook" panose="02040604050505020304" pitchFamily="18" charset="0"/>
                  </a:rPr>
                  <a:t>(</a:t>
                </a:r>
                <a:r>
                  <a:rPr lang="en-US" altLang="ja-JP" b="1" i="1" dirty="0">
                    <a:latin typeface="Century Schoolbook" panose="02040604050505020304" pitchFamily="18" charset="0"/>
                  </a:rPr>
                  <a:t>x</a:t>
                </a:r>
                <a:r>
                  <a:rPr lang="en-US" altLang="ja-JP" dirty="0">
                    <a:latin typeface="Century Schoolbook" panose="02040604050505020304" pitchFamily="18" charset="0"/>
                  </a:rPr>
                  <a:t>)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=w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1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x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1 </a:t>
                </a:r>
                <a:r>
                  <a:rPr kumimoji="1" lang="en-US" altLang="ja-JP" i="1" dirty="0">
                    <a:latin typeface="Century Schoolbook" panose="02040604050505020304" pitchFamily="18" charset="0"/>
                  </a:rPr>
                  <a:t>+w</a:t>
                </a:r>
                <a:r>
                  <a:rPr kumimoji="1" lang="en-US" altLang="ja-JP" i="1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x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US" altLang="ja-JP" i="1" dirty="0">
                    <a:latin typeface="Century Schoolbook" panose="02040604050505020304" pitchFamily="18" charset="0"/>
                  </a:rPr>
                  <a:t> + w</a:t>
                </a:r>
                <a:r>
                  <a:rPr lang="en-US" altLang="ja-JP" i="1" baseline="-25000" dirty="0">
                    <a:latin typeface="Century Schoolbook" panose="02040604050505020304" pitchFamily="18" charset="0"/>
                  </a:rPr>
                  <a:t>0</a:t>
                </a:r>
                <a:endParaRPr kumimoji="1" lang="ja-JP" altLang="en-US" i="1" baseline="-250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4ACA71B-D28C-4E03-9F57-1AE3722C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00" y="3437011"/>
                <a:ext cx="254841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FCB1B4-5FED-4851-A73A-9B6EE9BD7639}"/>
              </a:ext>
            </a:extLst>
          </p:cNvPr>
          <p:cNvSpPr txBox="1"/>
          <p:nvPr/>
        </p:nvSpPr>
        <p:spPr>
          <a:xfrm>
            <a:off x="2160933" y="60121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394562-8B0D-4041-8C15-6D5F921DC926}"/>
              </a:ext>
            </a:extLst>
          </p:cNvPr>
          <p:cNvSpPr txBox="1"/>
          <p:nvPr/>
        </p:nvSpPr>
        <p:spPr>
          <a:xfrm>
            <a:off x="5941680" y="5375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降水確率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8A24F8-5CFF-487A-8962-6B57C5C1DD08}"/>
              </a:ext>
            </a:extLst>
          </p:cNvPr>
          <p:cNvSpPr txBox="1"/>
          <p:nvPr/>
        </p:nvSpPr>
        <p:spPr>
          <a:xfrm>
            <a:off x="3382961" y="16838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参加者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C845B94-6E05-419C-9C4A-0D80301574FB}"/>
              </a:ext>
            </a:extLst>
          </p:cNvPr>
          <p:cNvSpPr txBox="1"/>
          <p:nvPr/>
        </p:nvSpPr>
        <p:spPr>
          <a:xfrm>
            <a:off x="1397014" y="1179273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イベント当日の最高気温・降水確率と参加者数の関係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47168B-1713-4503-B038-818E695F677A}"/>
              </a:ext>
            </a:extLst>
          </p:cNvPr>
          <p:cNvSpPr txBox="1"/>
          <p:nvPr/>
        </p:nvSpPr>
        <p:spPr>
          <a:xfrm>
            <a:off x="5538681" y="314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回帰式</a:t>
            </a:r>
          </a:p>
        </p:txBody>
      </p:sp>
    </p:spTree>
    <p:extLst>
      <p:ext uri="{BB962C8B-B14F-4D97-AF65-F5344CB8AC3E}">
        <p14:creationId xmlns:p14="http://schemas.microsoft.com/office/powerpoint/2010/main" val="38253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C3611AE-633E-4D4B-B5B7-7ABF0689F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900" y="1549400"/>
                <a:ext cx="8197850" cy="46275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問題の定義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 </a:t>
                </a:r>
                <a:r>
                  <a:rPr lang="en-US" altLang="ja-JP" sz="2500" b="1" i="1" dirty="0">
                    <a:latin typeface="Century Schoolbook" panose="02040604050505020304" pitchFamily="18" charset="0"/>
                    <a:ea typeface="メイリオ" panose="020B0604030504040204" pitchFamily="50" charset="-128"/>
                  </a:rPr>
                  <a:t>x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から出力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ja-JP" sz="2800" dirty="0">
                    <a:latin typeface="Century Schoolbook" panose="02040604050505020304" pitchFamily="18" charset="0"/>
                  </a:rPr>
                  <a:t>(</a:t>
                </a:r>
                <a:r>
                  <a:rPr lang="en-US" altLang="ja-JP" sz="2800" b="1" i="1" dirty="0">
                    <a:latin typeface="Century Schoolbook" panose="02040604050505020304" pitchFamily="18" charset="0"/>
                  </a:rPr>
                  <a:t>x</a:t>
                </a:r>
                <a:r>
                  <a:rPr lang="en-US" altLang="ja-JP" sz="2800" dirty="0">
                    <a:latin typeface="Century Schoolbook" panose="02040604050505020304" pitchFamily="18" charset="0"/>
                  </a:rPr>
                  <a:t>)</a:t>
                </a:r>
                <a:r>
                  <a:rPr lang="en-US" altLang="ja-JP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を求める回帰式を</a:t>
                </a:r>
                <a:r>
                  <a:rPr lang="en-US" altLang="ja-JP" sz="25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lang="ja-JP" altLang="en-US" sz="2500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次式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に限定</a:t>
                </a:r>
                <a:endParaRPr lang="en-US" altLang="ja-JP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>
                  <a:lnSpc>
                    <a:spcPts val="4000"/>
                  </a:lnSpc>
                </a:pPr>
                <a:endParaRPr lang="en-US" altLang="ja-JP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342900" lvl="1" indent="0">
                  <a:lnSpc>
                    <a:spcPts val="4000"/>
                  </a:lnSpc>
                  <a:buNone/>
                </a:pPr>
                <a:endParaRPr lang="ja-JP" altLang="en-US" sz="25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学習データに対してなるべく誤差の少ない直線（あるいは平面）の係数 </a:t>
                </a:r>
                <a:r>
                  <a:rPr lang="en-US" altLang="ja-JP" sz="2500" b="1" i="1" dirty="0">
                    <a:latin typeface="Century Schoolbook" panose="02040604050505020304" pitchFamily="18" charset="0"/>
                    <a:ea typeface="メイリオ" panose="020B0604030504040204" pitchFamily="50" charset="-128"/>
                  </a:rPr>
                  <a:t>w </a:t>
                </a:r>
                <a:r>
                  <a:rPr lang="ja-JP" altLang="en-US" sz="25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</a:p>
              <a:p>
                <a:pPr>
                  <a:lnSpc>
                    <a:spcPts val="4000"/>
                  </a:lnSpc>
                </a:pP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C3611AE-633E-4D4B-B5B7-7ABF0689F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549400"/>
                <a:ext cx="8197850" cy="4627563"/>
              </a:xfrm>
              <a:blipFill>
                <a:blip r:embed="rId2"/>
                <a:stretch>
                  <a:fillRect l="-1338" t="-395" r="-3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28§display§\hat{c}(\bm{x})=\sum^d_{i=0}w_i x_i§png§600§FALSE§">
            <a:extLst>
              <a:ext uri="{FF2B5EF4-FFF2-40B4-BE49-F238E27FC236}">
                <a16:creationId xmlns:a16="http://schemas.microsoft.com/office/drawing/2014/main" id="{0AB81B77-77D8-485D-855F-C28337A382F0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858750" y="2720250"/>
            <a:ext cx="2336400" cy="1033200"/>
          </a:xfrm>
          <a:prstGeom prst="rect">
            <a:avLst/>
          </a:prstGeom>
          <a:ln>
            <a:noFill/>
          </a:ln>
        </p:spPr>
      </p:pic>
      <p:sp>
        <p:nvSpPr>
          <p:cNvPr id="6" name="TextShape 5">
            <a:extLst>
              <a:ext uri="{FF2B5EF4-FFF2-40B4-BE49-F238E27FC236}">
                <a16:creationId xmlns:a16="http://schemas.microsoft.com/office/drawing/2014/main" id="{9B72F9C1-A87B-4C28-B4E5-29B8D880D35C}"/>
              </a:ext>
            </a:extLst>
          </p:cNvPr>
          <p:cNvSpPr txBox="1"/>
          <p:nvPr/>
        </p:nvSpPr>
        <p:spPr>
          <a:xfrm>
            <a:off x="5902432" y="2860520"/>
            <a:ext cx="2376360" cy="794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i="1" strike="noStrike" spc="-1" dirty="0">
                <a:latin typeface="Century Schoolbook" panose="02040604050505020304" pitchFamily="18" charset="0"/>
              </a:rPr>
              <a:t>d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特徴の次元数</a:t>
            </a:r>
            <a:endParaRPr lang="en-US" altLang="ja-JP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i="1" spc="-1" dirty="0">
                <a:latin typeface="Century Schoolbook" panose="02040604050505020304" pitchFamily="18" charset="0"/>
              </a:rPr>
              <a:t>x</a:t>
            </a:r>
            <a:r>
              <a:rPr lang="en-US" altLang="ja-JP" sz="1600" spc="-1" baseline="-25000" dirty="0">
                <a:latin typeface="Century Schoolbook" panose="02040604050505020304" pitchFamily="18" charset="0"/>
              </a:rPr>
              <a:t>0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に固定</a:t>
            </a:r>
            <a:endParaRPr lang="en-US" altLang="ja-JP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CustomShape 17">
            <a:extLst>
              <a:ext uri="{FF2B5EF4-FFF2-40B4-BE49-F238E27FC236}">
                <a16:creationId xmlns:a16="http://schemas.microsoft.com/office/drawing/2014/main" id="{E2611ABA-3D99-40DC-B864-E6547F3B9860}"/>
              </a:ext>
            </a:extLst>
          </p:cNvPr>
          <p:cNvSpPr/>
          <p:nvPr/>
        </p:nvSpPr>
        <p:spPr>
          <a:xfrm>
            <a:off x="6705600" y="1461655"/>
            <a:ext cx="1369288" cy="465385"/>
          </a:xfrm>
          <a:prstGeom prst="wedgeRectCallout">
            <a:avLst>
              <a:gd name="adj1" fmla="val -15354"/>
              <a:gd name="adj2" fmla="val 103786"/>
            </a:avLst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ja-JP" altLang="en-US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直線・平面</a:t>
            </a:r>
            <a:endParaRPr lang="en-US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1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84072"/>
            <a:ext cx="7886700" cy="1000124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最小二乗法による解法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推定の基準：誤差の二乗和 </a:t>
            </a:r>
            <a:r>
              <a:rPr lang="en-US" altLang="ja-JP" sz="28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E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を最小化</a:t>
            </a: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i="1" dirty="0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en-US" altLang="ja-JP" sz="28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E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が最小となるのは 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で偏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微分したものが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となるとき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 descr="28§latex§\begin{align*}&#10;E(\bm{w}) &amp;= \sum^N_{i=1}(y_i - \hat{c}(\bm{x}_i))^2 \\&#10;&amp;= (\bm{y} - \bm{Xw})^T  (\bm{y} - \bm{Xw}) &#10;\end{align*}&#10;§png§600§FALSE§">
            <a:extLst>
              <a:ext uri="{FF2B5EF4-FFF2-40B4-BE49-F238E27FC236}">
                <a16:creationId xmlns:a16="http://schemas.microsoft.com/office/drawing/2014/main" id="{CBD45DEC-98D1-4707-A2CF-7BA321C2103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265870" y="1695569"/>
            <a:ext cx="4669920" cy="1604880"/>
          </a:xfrm>
          <a:prstGeom prst="rect">
            <a:avLst/>
          </a:prstGeom>
          <a:ln>
            <a:noFill/>
          </a:ln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43B0596B-13A5-48CB-AF86-E63764010419}"/>
              </a:ext>
            </a:extLst>
          </p:cNvPr>
          <p:cNvSpPr txBox="1"/>
          <p:nvPr/>
        </p:nvSpPr>
        <p:spPr>
          <a:xfrm>
            <a:off x="6058595" y="2840511"/>
            <a:ext cx="29628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X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学習データを並べた行列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7669CBF8-D222-4767-A8FB-37483A79549A}"/>
              </a:ext>
            </a:extLst>
          </p:cNvPr>
          <p:cNvSpPr txBox="1"/>
          <p:nvPr/>
        </p:nvSpPr>
        <p:spPr>
          <a:xfrm>
            <a:off x="6058595" y="3417127"/>
            <a:ext cx="2690549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w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1600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を並べた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TextShape 5">
            <a:extLst>
              <a:ext uri="{FF2B5EF4-FFF2-40B4-BE49-F238E27FC236}">
                <a16:creationId xmlns:a16="http://schemas.microsoft.com/office/drawing/2014/main" id="{C969D519-8079-4D3B-971E-1CED74079DC9}"/>
              </a:ext>
            </a:extLst>
          </p:cNvPr>
          <p:cNvSpPr txBox="1"/>
          <p:nvPr/>
        </p:nvSpPr>
        <p:spPr>
          <a:xfrm>
            <a:off x="6134796" y="1830853"/>
            <a:ext cx="2376360" cy="7790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i="1" strike="noStrike" spc="-1" dirty="0">
                <a:latin typeface="Century Schoolbook" panose="02040604050505020304" pitchFamily="18" charset="0"/>
              </a:rPr>
              <a:t>N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全データ数</a:t>
            </a:r>
            <a:br>
              <a:rPr lang="en-US" altLang="ja-JP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i="1" spc="-1" dirty="0" err="1">
                <a:latin typeface="Century Schoolbook" panose="02040604050505020304" pitchFamily="18" charset="0"/>
              </a:rPr>
              <a:t>y</a:t>
            </a:r>
            <a:r>
              <a:rPr lang="en-US" altLang="ja-JP" sz="1600" i="1" spc="-1" baseline="-25000" dirty="0" err="1">
                <a:latin typeface="Century Schoolbook" panose="02040604050505020304" pitchFamily="18" charset="0"/>
              </a:rPr>
              <a:t>i</a:t>
            </a:r>
            <a:r>
              <a:rPr lang="en-US" altLang="ja-JP" sz="1600" i="1" spc="-1" dirty="0">
                <a:latin typeface="Century Schoolbook" panose="02040604050505020304" pitchFamily="18" charset="0"/>
              </a:rPr>
              <a:t> </a:t>
            </a:r>
            <a:r>
              <a:rPr lang="en-US" altLang="ja-JP" sz="1600" spc="-1" dirty="0">
                <a:latin typeface="Arial"/>
              </a:rPr>
              <a:t>: </a:t>
            </a:r>
            <a:r>
              <a:rPr lang="ja-JP" altLang="en-US" sz="1600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</a:t>
            </a:r>
            <a:endParaRPr lang="en-US" altLang="ja-JP" sz="1600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28§latex§\begin{align*}&#10; \bm{X}^T (\bm{y} - \bm{Xw}) = 0 \\&#10;\Leftrightarrow \bm{w} =  (\bm{X}^T  \bm{X})^{-1}  \bm{X}^T \bm{y} &#10;\end{align*}§png§600§FALSE§">
            <a:extLst>
              <a:ext uri="{FF2B5EF4-FFF2-40B4-BE49-F238E27FC236}">
                <a16:creationId xmlns:a16="http://schemas.microsoft.com/office/drawing/2014/main" id="{82DB1FBA-2325-445E-8267-C414409AFB4E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610890" y="4976652"/>
            <a:ext cx="3598560" cy="981720"/>
          </a:xfrm>
          <a:prstGeom prst="rect">
            <a:avLst/>
          </a:prstGeom>
          <a:ln>
            <a:noFill/>
          </a:ln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1E430B9E-EC08-4F9D-BA92-4DBA610677E6}"/>
              </a:ext>
            </a:extLst>
          </p:cNvPr>
          <p:cNvSpPr/>
          <p:nvPr/>
        </p:nvSpPr>
        <p:spPr>
          <a:xfrm>
            <a:off x="5827871" y="5328828"/>
            <a:ext cx="1916817" cy="864458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1" i="1" strike="noStrike" spc="-1" dirty="0">
                <a:latin typeface="Century Schoolbook" panose="02040604050505020304" pitchFamily="18" charset="0"/>
              </a:rPr>
              <a:t>w </a:t>
            </a:r>
            <a:r>
              <a:rPr 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行列の計算</a:t>
            </a:r>
            <a:endParaRPr lang="en-US" altLang="ja-JP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のみで</a:t>
            </a:r>
            <a:r>
              <a:rPr lang="en-US" sz="18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求まる</a:t>
            </a:r>
            <a:endParaRPr lang="en-US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985FC8FD-FC60-47F0-86AF-80AAD69A9D4F}"/>
              </a:ext>
            </a:extLst>
          </p:cNvPr>
          <p:cNvSpPr txBox="1"/>
          <p:nvPr/>
        </p:nvSpPr>
        <p:spPr>
          <a:xfrm>
            <a:off x="6058595" y="3110677"/>
            <a:ext cx="29628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i="1" strike="noStrike" spc="-1" dirty="0">
                <a:latin typeface="Century Schoolbook" panose="02040604050505020304" pitchFamily="18" charset="0"/>
              </a:rPr>
              <a:t>y</a:t>
            </a:r>
            <a:r>
              <a:rPr lang="en-US" sz="1600" b="1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正解</a:t>
            </a:r>
            <a:r>
              <a:rPr lang="en-US" sz="1600" b="0" strike="noStrike" spc="-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を並べた</a:t>
            </a:r>
            <a:r>
              <a:rPr lang="ja-JP" altLang="en-US" sz="16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1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009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115218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最小二乗法は係数が線形であれば高次式でも適用可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特徴の次数を上げたり、特徴の次元数を増やしたりすると、複雑な回帰式で解を近似することになる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E664E20-B004-4C6D-B5A3-7FD419289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28513"/>
              </p:ext>
            </p:extLst>
          </p:nvPr>
        </p:nvGraphicFramePr>
        <p:xfrm>
          <a:off x="934269" y="2823317"/>
          <a:ext cx="4598815" cy="344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42BC48-6CC9-4FF7-BC3B-7F591BC00610}"/>
              </a:ext>
            </a:extLst>
          </p:cNvPr>
          <p:cNvSpPr txBox="1"/>
          <p:nvPr/>
        </p:nvSpPr>
        <p:spPr>
          <a:xfrm>
            <a:off x="5379698" y="59644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気温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B9EE8BA-A28F-4005-95CA-9B2C42E8BDFF}"/>
              </a:ext>
            </a:extLst>
          </p:cNvPr>
          <p:cNvSpPr/>
          <p:nvPr/>
        </p:nvSpPr>
        <p:spPr>
          <a:xfrm>
            <a:off x="5923437" y="3511823"/>
            <a:ext cx="2598840" cy="1617372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ja-JP" altLang="en-US" sz="2000" b="0" strike="noStrike" spc="-1" dirty="0">
                <a:latin typeface="Arial"/>
              </a:rPr>
              <a:t>学習データだけに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当てはまる不自然な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回帰式が求まって</a:t>
            </a:r>
            <a:endParaRPr lang="en-US" altLang="ja-JP" sz="2000" b="0" strike="noStrike" spc="-1" dirty="0">
              <a:latin typeface="Arial"/>
            </a:endParaRPr>
          </a:p>
          <a:p>
            <a:r>
              <a:rPr lang="ja-JP" altLang="en-US" sz="2000" b="0" strike="noStrike" spc="-1" dirty="0">
                <a:latin typeface="Arial"/>
              </a:rPr>
              <a:t>しまう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4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610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1698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過学習への対処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4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過学習した回帰式とは</a:t>
            </a:r>
            <a:endParaRPr lang="en-US" altLang="ja-JP" sz="2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85800" lvl="2" indent="0">
              <a:lnSpc>
                <a:spcPts val="3400"/>
              </a:lnSpc>
              <a:buNone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　入力が少し動いただけで出力が大きく動く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685800" lvl="2" indent="0">
              <a:lnSpc>
                <a:spcPts val="3400"/>
              </a:lnSpc>
              <a:buNone/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　回帰式の係数 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 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が大きい</a:t>
            </a:r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4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834CDD4-E2B8-4E65-A46A-AE7786B884C5}"/>
              </a:ext>
            </a:extLst>
          </p:cNvPr>
          <p:cNvSpPr/>
          <p:nvPr/>
        </p:nvSpPr>
        <p:spPr>
          <a:xfrm>
            <a:off x="2267556" y="3281267"/>
            <a:ext cx="3825131" cy="713246"/>
          </a:xfrm>
          <a:custGeom>
            <a:avLst/>
            <a:gdLst/>
            <a:ahLst/>
            <a:cxnLst/>
            <a:rect l="0" t="0" r="r" b="b"/>
            <a:pathLst>
              <a:path w="4502" h="25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2084"/>
                </a:lnTo>
                <a:cubicBezTo>
                  <a:pt x="0" y="2292"/>
                  <a:pt x="208" y="2501"/>
                  <a:pt x="416" y="2501"/>
                </a:cubicBezTo>
                <a:lnTo>
                  <a:pt x="4084" y="2501"/>
                </a:lnTo>
                <a:cubicBezTo>
                  <a:pt x="4292" y="2501"/>
                  <a:pt x="4501" y="2292"/>
                  <a:pt x="4501" y="2084"/>
                </a:cubicBezTo>
                <a:lnTo>
                  <a:pt x="4501" y="416"/>
                </a:lnTo>
                <a:cubicBezTo>
                  <a:pt x="4501" y="208"/>
                  <a:pt x="4292" y="0"/>
                  <a:pt x="4084" y="0"/>
                </a:cubicBezTo>
                <a:lnTo>
                  <a:pt x="416" y="0"/>
                </a:lnTo>
              </a:path>
            </a:pathLst>
          </a:cu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ja-JP" altLang="en-US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誤差が多少増える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ことと</a:t>
            </a:r>
            <a:endParaRPr lang="en-US" altLang="ja-JP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引き換えに</a:t>
            </a:r>
            <a:r>
              <a:rPr lang="en-US" altLang="ja-JP" b="1" i="1" spc="-1" dirty="0">
                <a:latin typeface="Century Schoolbook" panose="02040604050505020304" pitchFamily="18" charset="0"/>
              </a:rPr>
              <a:t>w</a:t>
            </a:r>
            <a:r>
              <a:rPr lang="ja-JP" altLang="en-US" sz="1800" b="0" strike="noStrike" spc="-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を小さくする</a:t>
            </a:r>
            <a:endParaRPr lang="en-US" sz="18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2F9212E-6F32-48C4-95BA-8B32FAB5F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17" y="4072050"/>
            <a:ext cx="6192078" cy="25368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685F91-906A-4C53-9E50-76EDEFB5AAE1}"/>
              </a:ext>
            </a:extLst>
          </p:cNvPr>
          <p:cNvSpPr txBox="1"/>
          <p:nvPr/>
        </p:nvSpPr>
        <p:spPr>
          <a:xfrm>
            <a:off x="6420126" y="362518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</a:t>
            </a:r>
            <a:r>
              <a:rPr lang="en-US" altLang="ja-JP" dirty="0"/>
              <a:t>23</a:t>
            </a:r>
            <a:r>
              <a:rPr kumimoji="1" lang="en-US" altLang="ja-JP" dirty="0"/>
              <a:t>   3</a:t>
            </a:r>
            <a:r>
              <a:rPr kumimoji="1"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11829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Ridge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239893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  <a:r>
              <a:rPr lang="en-US" altLang="ja-JP" sz="28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乗を正則化項として誤差の式に加える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全体的に係数が小さくなり、極端な値の変動がなくなる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1CA5E75-698A-4C60-AC78-E4F6B3A896A7}"/>
              </a:ext>
            </a:extLst>
          </p:cNvPr>
          <p:cNvSpPr/>
          <p:nvPr/>
        </p:nvSpPr>
        <p:spPr>
          <a:xfrm rot="2205926">
            <a:off x="4483905" y="3134620"/>
            <a:ext cx="99046" cy="65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6C0A2533-E63C-4AB7-B04A-4CB988CC83FA}"/>
              </a:ext>
            </a:extLst>
          </p:cNvPr>
          <p:cNvSpPr/>
          <p:nvPr/>
        </p:nvSpPr>
        <p:spPr>
          <a:xfrm rot="19010749">
            <a:off x="5376267" y="3134621"/>
            <a:ext cx="391311" cy="65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8B6DB4-8768-4D9F-BD26-CC984B8663BC}"/>
              </a:ext>
            </a:extLst>
          </p:cNvPr>
          <p:cNvSpPr txBox="1"/>
          <p:nvPr/>
        </p:nvSpPr>
        <p:spPr>
          <a:xfrm>
            <a:off x="3717559" y="2424214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正解に合わせて</a:t>
            </a:r>
            <a:endParaRPr kumimoji="1" lang="en-US" altLang="ja-JP" sz="1200"/>
          </a:p>
          <a:p>
            <a:r>
              <a:rPr kumimoji="1" lang="ja-JP" altLang="en-US" sz="1200"/>
              <a:t>こちらを小さく</a:t>
            </a:r>
            <a:endParaRPr kumimoji="1" lang="en-US" altLang="ja-JP" sz="1200"/>
          </a:p>
          <a:p>
            <a:r>
              <a:rPr kumimoji="1" lang="ja-JP" altLang="en-US" sz="1200"/>
              <a:t>しようとすると</a:t>
            </a:r>
            <a:r>
              <a:rPr kumimoji="1" lang="en-US" altLang="ja-JP" sz="1200"/>
              <a:t>...</a:t>
            </a:r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E93F9E-448A-4B28-B817-446A0031A13B}"/>
              </a:ext>
            </a:extLst>
          </p:cNvPr>
          <p:cNvSpPr txBox="1"/>
          <p:nvPr/>
        </p:nvSpPr>
        <p:spPr>
          <a:xfrm>
            <a:off x="5099669" y="252830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係数が</a:t>
            </a:r>
            <a:endParaRPr kumimoji="1" lang="en-US" altLang="ja-JP" sz="1200" dirty="0"/>
          </a:p>
          <a:p>
            <a:r>
              <a:rPr kumimoji="1" lang="ja-JP" altLang="en-US" sz="1200" dirty="0"/>
              <a:t>大きくなる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94DADB15-5501-4493-88C2-D172A75F6D91}"/>
              </a:ext>
            </a:extLst>
          </p:cNvPr>
          <p:cNvSpPr/>
          <p:nvPr/>
        </p:nvSpPr>
        <p:spPr>
          <a:xfrm rot="7904117">
            <a:off x="5007461" y="4252382"/>
            <a:ext cx="391311" cy="984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27D428AC-5220-47A6-B295-F63D4865BC36}"/>
              </a:ext>
            </a:extLst>
          </p:cNvPr>
          <p:cNvSpPr/>
          <p:nvPr/>
        </p:nvSpPr>
        <p:spPr>
          <a:xfrm rot="13229488">
            <a:off x="5160154" y="4233639"/>
            <a:ext cx="109425" cy="9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935A2D-0817-4E2C-B15E-9BE9620BD3FC}"/>
              </a:ext>
            </a:extLst>
          </p:cNvPr>
          <p:cNvSpPr txBox="1"/>
          <p:nvPr/>
        </p:nvSpPr>
        <p:spPr>
          <a:xfrm>
            <a:off x="4084384" y="524437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係数の値を</a:t>
            </a:r>
            <a:endParaRPr kumimoji="1" lang="en-US" altLang="ja-JP" sz="1200" dirty="0"/>
          </a:p>
          <a:p>
            <a:r>
              <a:rPr kumimoji="1" lang="ja-JP" altLang="en-US" sz="1200" dirty="0"/>
              <a:t>小さくし</a:t>
            </a:r>
            <a:r>
              <a:rPr kumimoji="1" lang="ja-JP" altLang="en-US" sz="1200" dirty="0" err="1"/>
              <a:t>す</a:t>
            </a:r>
            <a:endParaRPr kumimoji="1" lang="en-US" altLang="ja-JP" sz="1200" dirty="0"/>
          </a:p>
          <a:p>
            <a:r>
              <a:rPr kumimoji="1" lang="ja-JP" altLang="en-US" sz="1200" dirty="0" err="1"/>
              <a:t>ぎる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...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7006CC-3EC3-4C2E-872E-A6A3776F0A71}"/>
              </a:ext>
            </a:extLst>
          </p:cNvPr>
          <p:cNvSpPr txBox="1"/>
          <p:nvPr/>
        </p:nvSpPr>
        <p:spPr>
          <a:xfrm>
            <a:off x="5279117" y="526254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正解から大きく</a:t>
            </a:r>
            <a:endParaRPr kumimoji="1" lang="en-US" altLang="ja-JP" sz="1200"/>
          </a:p>
          <a:p>
            <a:r>
              <a:rPr kumimoji="1" lang="ja-JP" altLang="en-US" sz="1200"/>
              <a:t>離れてしまう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525914B-D66B-4C88-B4CA-E3E1BF9A01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28" y="3905226"/>
            <a:ext cx="5390131" cy="351739"/>
          </a:xfrm>
          <a:prstGeom prst="rect">
            <a:avLst/>
          </a:prstGeom>
        </p:spPr>
      </p:pic>
      <p:sp>
        <p:nvSpPr>
          <p:cNvPr id="14" name="TextShape 5">
            <a:extLst>
              <a:ext uri="{FF2B5EF4-FFF2-40B4-BE49-F238E27FC236}">
                <a16:creationId xmlns:a16="http://schemas.microsoft.com/office/drawing/2014/main" id="{7E00FC47-B7F0-40F4-9FF9-6EEC4ADC4B57}"/>
              </a:ext>
            </a:extLst>
          </p:cNvPr>
          <p:cNvSpPr txBox="1"/>
          <p:nvPr/>
        </p:nvSpPr>
        <p:spPr>
          <a:xfrm>
            <a:off x="6390859" y="4271004"/>
            <a:ext cx="2376360" cy="6617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ja-JP" sz="2400" i="1" strike="noStrike" spc="-1" dirty="0">
                <a:latin typeface="Century Schoolbook" panose="02040604050505020304" pitchFamily="18" charset="0"/>
              </a:rPr>
              <a:t>α</a:t>
            </a:r>
            <a:r>
              <a:rPr lang="en-US" sz="1600" i="1" strike="noStrike" spc="-1" dirty="0">
                <a:latin typeface="Arial"/>
              </a:rPr>
              <a:t> </a:t>
            </a:r>
            <a:r>
              <a:rPr lang="en-US" sz="1600" b="0" strike="noStrike" spc="-1" dirty="0">
                <a:latin typeface="Arial"/>
              </a:rPr>
              <a:t>: </a:t>
            </a:r>
            <a:r>
              <a:rPr lang="ja-JP" altLang="en-US" sz="1600" b="0" strike="noStrike" spc="-1" dirty="0">
                <a:latin typeface="Arial"/>
              </a:rPr>
              <a:t>誤差と正則化項の</a:t>
            </a:r>
            <a:endParaRPr lang="en-US" altLang="ja-JP" sz="1600" b="0" strike="noStrike" spc="-1" dirty="0">
              <a:latin typeface="Arial"/>
            </a:endParaRPr>
          </a:p>
          <a:p>
            <a:r>
              <a:rPr lang="ja-JP" altLang="en-US" sz="1600" b="0" strike="noStrike" spc="-1" dirty="0">
                <a:latin typeface="Arial"/>
              </a:rPr>
              <a:t>　バランス</a:t>
            </a:r>
            <a:endParaRPr lang="en-US" sz="1600" b="0" strike="noStrike" spc="-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657</Words>
  <Application>Microsoft Office PowerPoint</Application>
  <PresentationFormat>画面に合わせる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メイリオ</vt:lpstr>
      <vt:lpstr>游ゴシック</vt:lpstr>
      <vt:lpstr>游ゴシック Light</vt:lpstr>
      <vt:lpstr>Arial</vt:lpstr>
      <vt:lpstr>Cambria Math</vt:lpstr>
      <vt:lpstr>Century Schoolbook</vt:lpstr>
      <vt:lpstr>Courier New</vt:lpstr>
      <vt:lpstr>Office テーマ</vt:lpstr>
      <vt:lpstr>1章のストーリー</vt:lpstr>
      <vt:lpstr>回帰（1章）</vt:lpstr>
      <vt:lpstr>単純な回帰問題</vt:lpstr>
      <vt:lpstr>やや複雑な回帰問題</vt:lpstr>
      <vt:lpstr>線形回帰</vt:lpstr>
      <vt:lpstr>最小二乗法による解法</vt:lpstr>
      <vt:lpstr>正則化</vt:lpstr>
      <vt:lpstr>正則化</vt:lpstr>
      <vt:lpstr>Ridge回帰</vt:lpstr>
      <vt:lpstr>Lasso回帰</vt:lpstr>
      <vt:lpstr>回帰式の具体例</vt:lpstr>
      <vt:lpstr>回帰の実用化事例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89</cp:revision>
  <dcterms:created xsi:type="dcterms:W3CDTF">2019-01-04T01:43:29Z</dcterms:created>
  <dcterms:modified xsi:type="dcterms:W3CDTF">2019-05-08T01:28:47Z</dcterms:modified>
</cp:coreProperties>
</file>