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258" r:id="rId3"/>
    <p:sldId id="259" r:id="rId4"/>
    <p:sldId id="261" r:id="rId5"/>
    <p:sldId id="266" r:id="rId6"/>
    <p:sldId id="267" r:id="rId7"/>
    <p:sldId id="268" r:id="rId8"/>
    <p:sldId id="272" r:id="rId9"/>
    <p:sldId id="273" r:id="rId10"/>
    <p:sldId id="270" r:id="rId11"/>
    <p:sldId id="262" r:id="rId12"/>
    <p:sldId id="274" r:id="rId13"/>
    <p:sldId id="277" r:id="rId14"/>
    <p:sldId id="278" r:id="rId15"/>
    <p:sldId id="275" r:id="rId16"/>
    <p:sldId id="276" r:id="rId17"/>
    <p:sldId id="279" r:id="rId18"/>
    <p:sldId id="281" r:id="rId19"/>
    <p:sldId id="260" r:id="rId20"/>
    <p:sldId id="283" r:id="rId21"/>
    <p:sldId id="282"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941C2-9B42-4278-B1FD-564AE09B0A9A}" type="datetimeFigureOut">
              <a:rPr kumimoji="1" lang="ja-JP" altLang="en-US" smtClean="0"/>
              <a:t>2019/5/8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9607-8323-43F4-9115-3A620A6B45D7}" type="slidenum">
              <a:rPr kumimoji="1" lang="ja-JP" altLang="en-US" smtClean="0"/>
              <a:t>‹#›</a:t>
            </a:fld>
            <a:endParaRPr kumimoji="1" lang="ja-JP" altLang="en-US"/>
          </a:p>
        </p:txBody>
      </p:sp>
    </p:spTree>
    <p:extLst>
      <p:ext uri="{BB962C8B-B14F-4D97-AF65-F5344CB8AC3E}">
        <p14:creationId xmlns:p14="http://schemas.microsoft.com/office/powerpoint/2010/main" val="37561394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F99607-8323-43F4-9115-3A620A6B45D7}" type="slidenum">
              <a:rPr kumimoji="1" lang="ja-JP" altLang="en-US" smtClean="0"/>
              <a:t>6</a:t>
            </a:fld>
            <a:endParaRPr kumimoji="1" lang="ja-JP" altLang="en-US"/>
          </a:p>
        </p:txBody>
      </p:sp>
    </p:spTree>
    <p:extLst>
      <p:ext uri="{BB962C8B-B14F-4D97-AF65-F5344CB8AC3E}">
        <p14:creationId xmlns:p14="http://schemas.microsoft.com/office/powerpoint/2010/main" val="1989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F99607-8323-43F4-9115-3A620A6B45D7}" type="slidenum">
              <a:rPr kumimoji="1" lang="ja-JP" altLang="en-US" smtClean="0"/>
              <a:t>8</a:t>
            </a:fld>
            <a:endParaRPr kumimoji="1" lang="ja-JP" altLang="en-US"/>
          </a:p>
        </p:txBody>
      </p:sp>
    </p:spTree>
    <p:extLst>
      <p:ext uri="{BB962C8B-B14F-4D97-AF65-F5344CB8AC3E}">
        <p14:creationId xmlns:p14="http://schemas.microsoft.com/office/powerpoint/2010/main" val="204506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549400"/>
            <a:ext cx="8089900" cy="4627563"/>
          </a:xfrm>
        </p:spPr>
        <p:txBody>
          <a:bodyPr>
            <a:normAutofit fontScale="92500"/>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清原は、ぶどう農家から作物の自動ランキングシステムが作れないかという相談を受ける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キュウリのランキングシステムをディープラーニングを使って作成したという雑誌記事を発見する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さやかは清原にディープラーニング全般と、画像認識に有効な畳み込みニューラルネットワークについて教える</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5326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114949"/>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特徴抽出前の情報を入力して識別</a:t>
            </a:r>
          </a:p>
        </p:txBody>
      </p:sp>
      <p:sp>
        <p:nvSpPr>
          <p:cNvPr id="26" name="楕円 25">
            <a:extLst>
              <a:ext uri="{FF2B5EF4-FFF2-40B4-BE49-F238E27FC236}">
                <a16:creationId xmlns:a16="http://schemas.microsoft.com/office/drawing/2014/main" id="{413473CC-7508-46C2-97E8-828311473FE8}"/>
              </a:ext>
            </a:extLst>
          </p:cNvPr>
          <p:cNvSpPr/>
          <p:nvPr/>
        </p:nvSpPr>
        <p:spPr>
          <a:xfrm>
            <a:off x="696916" y="174978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27" name="楕円 26">
            <a:extLst>
              <a:ext uri="{FF2B5EF4-FFF2-40B4-BE49-F238E27FC236}">
                <a16:creationId xmlns:a16="http://schemas.microsoft.com/office/drawing/2014/main" id="{C2CD5B2F-2BAF-48E4-A55D-147F58B0B11A}"/>
              </a:ext>
            </a:extLst>
          </p:cNvPr>
          <p:cNvSpPr/>
          <p:nvPr/>
        </p:nvSpPr>
        <p:spPr>
          <a:xfrm>
            <a:off x="696916" y="30335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28" name="楕円 27">
            <a:extLst>
              <a:ext uri="{FF2B5EF4-FFF2-40B4-BE49-F238E27FC236}">
                <a16:creationId xmlns:a16="http://schemas.microsoft.com/office/drawing/2014/main" id="{131B77C2-3A52-4C03-8349-9B7866E29662}"/>
              </a:ext>
            </a:extLst>
          </p:cNvPr>
          <p:cNvSpPr/>
          <p:nvPr/>
        </p:nvSpPr>
        <p:spPr>
          <a:xfrm>
            <a:off x="717583" y="43509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29" name="楕円 28">
            <a:extLst>
              <a:ext uri="{FF2B5EF4-FFF2-40B4-BE49-F238E27FC236}">
                <a16:creationId xmlns:a16="http://schemas.microsoft.com/office/drawing/2014/main" id="{10226ACE-2CA6-47C6-A5B6-C494799C99BF}"/>
              </a:ext>
            </a:extLst>
          </p:cNvPr>
          <p:cNvSpPr/>
          <p:nvPr/>
        </p:nvSpPr>
        <p:spPr>
          <a:xfrm>
            <a:off x="717583" y="56346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0" name="楕円 29">
            <a:extLst>
              <a:ext uri="{FF2B5EF4-FFF2-40B4-BE49-F238E27FC236}">
                <a16:creationId xmlns:a16="http://schemas.microsoft.com/office/drawing/2014/main" id="{4B706603-3202-44CB-ABFE-68A721794336}"/>
              </a:ext>
            </a:extLst>
          </p:cNvPr>
          <p:cNvSpPr/>
          <p:nvPr/>
        </p:nvSpPr>
        <p:spPr>
          <a:xfrm>
            <a:off x="2244170" y="25169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1" name="楕円 30">
            <a:extLst>
              <a:ext uri="{FF2B5EF4-FFF2-40B4-BE49-F238E27FC236}">
                <a16:creationId xmlns:a16="http://schemas.microsoft.com/office/drawing/2014/main" id="{B161E996-4F97-4909-9E86-B668F2704524}"/>
              </a:ext>
            </a:extLst>
          </p:cNvPr>
          <p:cNvSpPr/>
          <p:nvPr/>
        </p:nvSpPr>
        <p:spPr>
          <a:xfrm>
            <a:off x="2244170" y="380072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2" name="楕円 31">
            <a:extLst>
              <a:ext uri="{FF2B5EF4-FFF2-40B4-BE49-F238E27FC236}">
                <a16:creationId xmlns:a16="http://schemas.microsoft.com/office/drawing/2014/main" id="{2ABB2119-24CD-4B0F-AE15-FDCC245C69B4}"/>
              </a:ext>
            </a:extLst>
          </p:cNvPr>
          <p:cNvSpPr/>
          <p:nvPr/>
        </p:nvSpPr>
        <p:spPr>
          <a:xfrm>
            <a:off x="2244170" y="511808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36" name="楕円 35">
            <a:extLst>
              <a:ext uri="{FF2B5EF4-FFF2-40B4-BE49-F238E27FC236}">
                <a16:creationId xmlns:a16="http://schemas.microsoft.com/office/drawing/2014/main" id="{382F67E2-BF9B-4272-A8B6-27F183C8CD49}"/>
              </a:ext>
            </a:extLst>
          </p:cNvPr>
          <p:cNvSpPr/>
          <p:nvPr/>
        </p:nvSpPr>
        <p:spPr>
          <a:xfrm>
            <a:off x="7585635" y="308571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40" name="楕円 39">
            <a:extLst>
              <a:ext uri="{FF2B5EF4-FFF2-40B4-BE49-F238E27FC236}">
                <a16:creationId xmlns:a16="http://schemas.microsoft.com/office/drawing/2014/main" id="{FD90B80A-BA55-417F-9248-4AC6C69590E2}"/>
              </a:ext>
            </a:extLst>
          </p:cNvPr>
          <p:cNvSpPr/>
          <p:nvPr/>
        </p:nvSpPr>
        <p:spPr>
          <a:xfrm>
            <a:off x="7585635" y="43694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42" name="直線矢印コネクタ 41">
            <a:extLst>
              <a:ext uri="{FF2B5EF4-FFF2-40B4-BE49-F238E27FC236}">
                <a16:creationId xmlns:a16="http://schemas.microsoft.com/office/drawing/2014/main" id="{090452F9-1322-463A-9CA5-F2B88A1CE5F1}"/>
              </a:ext>
            </a:extLst>
          </p:cNvPr>
          <p:cNvCxnSpPr>
            <a:cxnSpLocks/>
            <a:stCxn id="26" idx="6"/>
            <a:endCxn id="30" idx="2"/>
          </p:cNvCxnSpPr>
          <p:nvPr/>
        </p:nvCxnSpPr>
        <p:spPr>
          <a:xfrm>
            <a:off x="1056916" y="1929784"/>
            <a:ext cx="1187254"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99D34009-D19B-4745-AB3A-702338B2F8AF}"/>
              </a:ext>
            </a:extLst>
          </p:cNvPr>
          <p:cNvCxnSpPr>
            <a:cxnSpLocks/>
            <a:stCxn id="26" idx="6"/>
            <a:endCxn id="31" idx="2"/>
          </p:cNvCxnSpPr>
          <p:nvPr/>
        </p:nvCxnSpPr>
        <p:spPr>
          <a:xfrm>
            <a:off x="1056916" y="1929784"/>
            <a:ext cx="1187254" cy="205094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4B49498-84AA-4E81-B38A-FFB4F5C9A4C7}"/>
              </a:ext>
            </a:extLst>
          </p:cNvPr>
          <p:cNvCxnSpPr>
            <a:cxnSpLocks/>
            <a:stCxn id="26" idx="6"/>
            <a:endCxn id="32" idx="2"/>
          </p:cNvCxnSpPr>
          <p:nvPr/>
        </p:nvCxnSpPr>
        <p:spPr>
          <a:xfrm>
            <a:off x="1056916" y="1929784"/>
            <a:ext cx="1187254" cy="336830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BFA8F7C-EADB-4FE1-8D32-46CDFA2A3D56}"/>
              </a:ext>
            </a:extLst>
          </p:cNvPr>
          <p:cNvCxnSpPr>
            <a:cxnSpLocks/>
            <a:stCxn id="27" idx="6"/>
            <a:endCxn id="30" idx="2"/>
          </p:cNvCxnSpPr>
          <p:nvPr/>
        </p:nvCxnSpPr>
        <p:spPr>
          <a:xfrm flipV="1">
            <a:off x="1056916" y="2696950"/>
            <a:ext cx="1187254" cy="51661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412EDA9-0F31-4E5B-9998-FC07DE10559E}"/>
              </a:ext>
            </a:extLst>
          </p:cNvPr>
          <p:cNvCxnSpPr>
            <a:cxnSpLocks/>
            <a:stCxn id="27" idx="6"/>
            <a:endCxn id="31" idx="2"/>
          </p:cNvCxnSpPr>
          <p:nvPr/>
        </p:nvCxnSpPr>
        <p:spPr>
          <a:xfrm>
            <a:off x="1056916" y="3213560"/>
            <a:ext cx="1187254"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368BAEB7-AB49-46DA-835A-99881EE9144C}"/>
              </a:ext>
            </a:extLst>
          </p:cNvPr>
          <p:cNvCxnSpPr>
            <a:cxnSpLocks/>
            <a:stCxn id="27" idx="6"/>
            <a:endCxn id="32" idx="2"/>
          </p:cNvCxnSpPr>
          <p:nvPr/>
        </p:nvCxnSpPr>
        <p:spPr>
          <a:xfrm>
            <a:off x="1056916" y="3213560"/>
            <a:ext cx="1187254" cy="208452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7968276-2CD8-46EB-8403-4BF7CF138C1B}"/>
              </a:ext>
            </a:extLst>
          </p:cNvPr>
          <p:cNvCxnSpPr>
            <a:cxnSpLocks/>
            <a:stCxn id="28" idx="6"/>
            <a:endCxn id="30" idx="2"/>
          </p:cNvCxnSpPr>
          <p:nvPr/>
        </p:nvCxnSpPr>
        <p:spPr>
          <a:xfrm flipV="1">
            <a:off x="1077583" y="2696950"/>
            <a:ext cx="1166587" cy="1833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E148634-8068-48C6-AE66-F2CF0B129F72}"/>
              </a:ext>
            </a:extLst>
          </p:cNvPr>
          <p:cNvCxnSpPr>
            <a:cxnSpLocks/>
            <a:stCxn id="28" idx="6"/>
            <a:endCxn id="31" idx="2"/>
          </p:cNvCxnSpPr>
          <p:nvPr/>
        </p:nvCxnSpPr>
        <p:spPr>
          <a:xfrm flipV="1">
            <a:off x="1077583" y="3980726"/>
            <a:ext cx="1166587" cy="55019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9F0A86C-8375-47A6-946C-D1B4B45CF74B}"/>
              </a:ext>
            </a:extLst>
          </p:cNvPr>
          <p:cNvCxnSpPr>
            <a:cxnSpLocks/>
            <a:stCxn id="28" idx="6"/>
            <a:endCxn id="32" idx="2"/>
          </p:cNvCxnSpPr>
          <p:nvPr/>
        </p:nvCxnSpPr>
        <p:spPr>
          <a:xfrm>
            <a:off x="1077583" y="4530922"/>
            <a:ext cx="1166587" cy="76716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A01F5219-C884-4B6D-8842-2EE1BBAD0816}"/>
              </a:ext>
            </a:extLst>
          </p:cNvPr>
          <p:cNvCxnSpPr>
            <a:cxnSpLocks/>
            <a:stCxn id="29" idx="6"/>
            <a:endCxn id="30" idx="2"/>
          </p:cNvCxnSpPr>
          <p:nvPr/>
        </p:nvCxnSpPr>
        <p:spPr>
          <a:xfrm flipV="1">
            <a:off x="1077583" y="2696950"/>
            <a:ext cx="1166587" cy="311774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C3955485-914F-45AF-96CB-D9318A5DF9F9}"/>
              </a:ext>
            </a:extLst>
          </p:cNvPr>
          <p:cNvCxnSpPr>
            <a:cxnSpLocks/>
            <a:stCxn id="29" idx="6"/>
            <a:endCxn id="31" idx="2"/>
          </p:cNvCxnSpPr>
          <p:nvPr/>
        </p:nvCxnSpPr>
        <p:spPr>
          <a:xfrm flipV="1">
            <a:off x="1077583" y="3980726"/>
            <a:ext cx="1166587" cy="1833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33E36C5-E6AC-4C90-9620-133C465C1BE1}"/>
              </a:ext>
            </a:extLst>
          </p:cNvPr>
          <p:cNvCxnSpPr>
            <a:cxnSpLocks/>
            <a:stCxn id="29" idx="6"/>
            <a:endCxn id="32" idx="2"/>
          </p:cNvCxnSpPr>
          <p:nvPr/>
        </p:nvCxnSpPr>
        <p:spPr>
          <a:xfrm flipV="1">
            <a:off x="1077583" y="5298088"/>
            <a:ext cx="1166587" cy="51661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0C0396CF-1BCB-4654-B74B-EF6100851306}"/>
              </a:ext>
            </a:extLst>
          </p:cNvPr>
          <p:cNvCxnSpPr>
            <a:cxnSpLocks/>
            <a:stCxn id="95" idx="6"/>
            <a:endCxn id="36" idx="2"/>
          </p:cNvCxnSpPr>
          <p:nvPr/>
        </p:nvCxnSpPr>
        <p:spPr>
          <a:xfrm>
            <a:off x="6618943" y="2752259"/>
            <a:ext cx="966692" cy="51345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084BAA6F-AB1A-455D-A969-B7376308114D}"/>
              </a:ext>
            </a:extLst>
          </p:cNvPr>
          <p:cNvCxnSpPr>
            <a:cxnSpLocks/>
            <a:stCxn id="95" idx="6"/>
            <a:endCxn id="40" idx="2"/>
          </p:cNvCxnSpPr>
          <p:nvPr/>
        </p:nvCxnSpPr>
        <p:spPr>
          <a:xfrm>
            <a:off x="6618943" y="2752259"/>
            <a:ext cx="966692" cy="179723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32C0B8DE-3442-4B23-900F-3D63787D7626}"/>
              </a:ext>
            </a:extLst>
          </p:cNvPr>
          <p:cNvCxnSpPr>
            <a:cxnSpLocks/>
            <a:stCxn id="96" idx="6"/>
            <a:endCxn id="36" idx="2"/>
          </p:cNvCxnSpPr>
          <p:nvPr/>
        </p:nvCxnSpPr>
        <p:spPr>
          <a:xfrm flipV="1">
            <a:off x="6618943" y="3265713"/>
            <a:ext cx="966692" cy="77032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BC1C1C-090B-469C-BBBB-58659E2F3EA3}"/>
              </a:ext>
            </a:extLst>
          </p:cNvPr>
          <p:cNvCxnSpPr>
            <a:cxnSpLocks/>
            <a:stCxn id="96" idx="6"/>
            <a:endCxn id="40" idx="2"/>
          </p:cNvCxnSpPr>
          <p:nvPr/>
        </p:nvCxnSpPr>
        <p:spPr>
          <a:xfrm>
            <a:off x="6618943" y="4036035"/>
            <a:ext cx="966692" cy="51345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6D478F5-F6AC-47C8-B770-807062180A8B}"/>
              </a:ext>
            </a:extLst>
          </p:cNvPr>
          <p:cNvCxnSpPr>
            <a:cxnSpLocks/>
            <a:stCxn id="97" idx="6"/>
            <a:endCxn id="36" idx="2"/>
          </p:cNvCxnSpPr>
          <p:nvPr/>
        </p:nvCxnSpPr>
        <p:spPr>
          <a:xfrm flipV="1">
            <a:off x="6618943" y="3265713"/>
            <a:ext cx="966692" cy="208768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A035742-251A-4C84-861B-310B0F8C8A67}"/>
              </a:ext>
            </a:extLst>
          </p:cNvPr>
          <p:cNvCxnSpPr>
            <a:cxnSpLocks/>
            <a:stCxn id="97" idx="6"/>
            <a:endCxn id="40" idx="2"/>
          </p:cNvCxnSpPr>
          <p:nvPr/>
        </p:nvCxnSpPr>
        <p:spPr>
          <a:xfrm flipV="1">
            <a:off x="6618943" y="4549489"/>
            <a:ext cx="966692" cy="80390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105D8977-9F58-42E4-BA48-5B2C65A7A0A9}"/>
              </a:ext>
            </a:extLst>
          </p:cNvPr>
          <p:cNvCxnSpPr>
            <a:cxnSpLocks/>
            <a:stCxn id="36" idx="6"/>
          </p:cNvCxnSpPr>
          <p:nvPr/>
        </p:nvCxnSpPr>
        <p:spPr>
          <a:xfrm>
            <a:off x="7945635" y="3265713"/>
            <a:ext cx="603913"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AF63063-83EE-46E0-B731-FC3E5CDCF57C}"/>
              </a:ext>
            </a:extLst>
          </p:cNvPr>
          <p:cNvCxnSpPr>
            <a:cxnSpLocks/>
            <a:stCxn id="40" idx="6"/>
          </p:cNvCxnSpPr>
          <p:nvPr/>
        </p:nvCxnSpPr>
        <p:spPr>
          <a:xfrm>
            <a:off x="7945635" y="4549489"/>
            <a:ext cx="603913"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8E14E3DC-E0A0-4EEF-870D-123C6FC25993}"/>
              </a:ext>
            </a:extLst>
          </p:cNvPr>
          <p:cNvSpPr txBox="1"/>
          <p:nvPr/>
        </p:nvSpPr>
        <p:spPr>
          <a:xfrm>
            <a:off x="538513" y="6038581"/>
            <a:ext cx="877163" cy="369332"/>
          </a:xfrm>
          <a:prstGeom prst="rect">
            <a:avLst/>
          </a:prstGeom>
          <a:noFill/>
        </p:spPr>
        <p:txBody>
          <a:bodyPr wrap="none" rtlCol="0">
            <a:spAutoFit/>
          </a:bodyPr>
          <a:lstStyle/>
          <a:p>
            <a:r>
              <a:rPr kumimoji="1" lang="ja-JP" altLang="en-US"/>
              <a:t>入力層</a:t>
            </a:r>
          </a:p>
        </p:txBody>
      </p:sp>
      <p:sp>
        <p:nvSpPr>
          <p:cNvPr id="78" name="テキスト ボックス 77">
            <a:extLst>
              <a:ext uri="{FF2B5EF4-FFF2-40B4-BE49-F238E27FC236}">
                <a16:creationId xmlns:a16="http://schemas.microsoft.com/office/drawing/2014/main" id="{0696B593-ADA8-4228-900A-C5D53ECA392F}"/>
              </a:ext>
            </a:extLst>
          </p:cNvPr>
          <p:cNvSpPr txBox="1"/>
          <p:nvPr/>
        </p:nvSpPr>
        <p:spPr>
          <a:xfrm>
            <a:off x="4428584" y="6022605"/>
            <a:ext cx="877163" cy="369332"/>
          </a:xfrm>
          <a:prstGeom prst="rect">
            <a:avLst/>
          </a:prstGeom>
          <a:noFill/>
        </p:spPr>
        <p:txBody>
          <a:bodyPr wrap="none" rtlCol="0">
            <a:spAutoFit/>
          </a:bodyPr>
          <a:lstStyle/>
          <a:p>
            <a:r>
              <a:rPr kumimoji="1" lang="ja-JP" altLang="en-US"/>
              <a:t>中間層</a:t>
            </a:r>
          </a:p>
        </p:txBody>
      </p:sp>
      <p:sp>
        <p:nvSpPr>
          <p:cNvPr id="79" name="テキスト ボックス 78">
            <a:extLst>
              <a:ext uri="{FF2B5EF4-FFF2-40B4-BE49-F238E27FC236}">
                <a16:creationId xmlns:a16="http://schemas.microsoft.com/office/drawing/2014/main" id="{44D6B064-087D-4A32-9325-294E362A4569}"/>
              </a:ext>
            </a:extLst>
          </p:cNvPr>
          <p:cNvSpPr txBox="1"/>
          <p:nvPr/>
        </p:nvSpPr>
        <p:spPr>
          <a:xfrm>
            <a:off x="7441492" y="6008837"/>
            <a:ext cx="877163" cy="369332"/>
          </a:xfrm>
          <a:prstGeom prst="rect">
            <a:avLst/>
          </a:prstGeom>
          <a:noFill/>
        </p:spPr>
        <p:txBody>
          <a:bodyPr wrap="none" rtlCol="0">
            <a:spAutoFit/>
          </a:bodyPr>
          <a:lstStyle/>
          <a:p>
            <a:r>
              <a:rPr kumimoji="1" lang="ja-JP" altLang="en-US"/>
              <a:t>出力層</a:t>
            </a:r>
          </a:p>
        </p:txBody>
      </p:sp>
      <p:sp>
        <p:nvSpPr>
          <p:cNvPr id="80" name="楕円 79">
            <a:extLst>
              <a:ext uri="{FF2B5EF4-FFF2-40B4-BE49-F238E27FC236}">
                <a16:creationId xmlns:a16="http://schemas.microsoft.com/office/drawing/2014/main" id="{70E97E68-05FA-49A6-A027-F2B14B74A607}"/>
              </a:ext>
            </a:extLst>
          </p:cNvPr>
          <p:cNvSpPr/>
          <p:nvPr/>
        </p:nvSpPr>
        <p:spPr>
          <a:xfrm>
            <a:off x="3541150" y="25169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81" name="楕円 80">
            <a:extLst>
              <a:ext uri="{FF2B5EF4-FFF2-40B4-BE49-F238E27FC236}">
                <a16:creationId xmlns:a16="http://schemas.microsoft.com/office/drawing/2014/main" id="{0AAF0453-7F1B-4132-9F58-DE954DBAA19E}"/>
              </a:ext>
            </a:extLst>
          </p:cNvPr>
          <p:cNvSpPr/>
          <p:nvPr/>
        </p:nvSpPr>
        <p:spPr>
          <a:xfrm>
            <a:off x="3541150" y="380072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82" name="楕円 81">
            <a:extLst>
              <a:ext uri="{FF2B5EF4-FFF2-40B4-BE49-F238E27FC236}">
                <a16:creationId xmlns:a16="http://schemas.microsoft.com/office/drawing/2014/main" id="{1C0613CE-2D7B-4FD0-8CEC-C039218EAE57}"/>
              </a:ext>
            </a:extLst>
          </p:cNvPr>
          <p:cNvSpPr/>
          <p:nvPr/>
        </p:nvSpPr>
        <p:spPr>
          <a:xfrm>
            <a:off x="3541150" y="511808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83" name="直線矢印コネクタ 82">
            <a:extLst>
              <a:ext uri="{FF2B5EF4-FFF2-40B4-BE49-F238E27FC236}">
                <a16:creationId xmlns:a16="http://schemas.microsoft.com/office/drawing/2014/main" id="{BE559286-BF5B-4381-9D97-0E05AFEFC565}"/>
              </a:ext>
            </a:extLst>
          </p:cNvPr>
          <p:cNvCxnSpPr>
            <a:cxnSpLocks/>
            <a:stCxn id="30" idx="6"/>
            <a:endCxn id="80" idx="2"/>
          </p:cNvCxnSpPr>
          <p:nvPr/>
        </p:nvCxnSpPr>
        <p:spPr>
          <a:xfrm>
            <a:off x="2604170" y="2696950"/>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1F3599FD-82FB-417C-8768-C76E5CA54554}"/>
              </a:ext>
            </a:extLst>
          </p:cNvPr>
          <p:cNvCxnSpPr>
            <a:cxnSpLocks/>
            <a:stCxn id="30" idx="6"/>
            <a:endCxn id="81" idx="2"/>
          </p:cNvCxnSpPr>
          <p:nvPr/>
        </p:nvCxnSpPr>
        <p:spPr>
          <a:xfrm>
            <a:off x="2604170" y="2696950"/>
            <a:ext cx="936980" cy="128377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0623BDE7-EEF0-41D9-BC20-02B9B8D4AAC8}"/>
              </a:ext>
            </a:extLst>
          </p:cNvPr>
          <p:cNvCxnSpPr>
            <a:cxnSpLocks/>
            <a:stCxn id="30" idx="7"/>
            <a:endCxn id="82" idx="2"/>
          </p:cNvCxnSpPr>
          <p:nvPr/>
        </p:nvCxnSpPr>
        <p:spPr>
          <a:xfrm>
            <a:off x="2551449" y="2569671"/>
            <a:ext cx="989701" cy="2728417"/>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BA678153-4D4D-46DC-B526-D11DF9779DE7}"/>
              </a:ext>
            </a:extLst>
          </p:cNvPr>
          <p:cNvCxnSpPr>
            <a:cxnSpLocks/>
            <a:stCxn id="31" idx="6"/>
            <a:endCxn id="80" idx="2"/>
          </p:cNvCxnSpPr>
          <p:nvPr/>
        </p:nvCxnSpPr>
        <p:spPr>
          <a:xfrm flipV="1">
            <a:off x="2604170" y="2696950"/>
            <a:ext cx="936980" cy="1283776"/>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DC232861-F10A-48B8-90AB-64DB65394CD8}"/>
              </a:ext>
            </a:extLst>
          </p:cNvPr>
          <p:cNvCxnSpPr>
            <a:cxnSpLocks/>
            <a:stCxn id="31" idx="6"/>
            <a:endCxn id="81" idx="2"/>
          </p:cNvCxnSpPr>
          <p:nvPr/>
        </p:nvCxnSpPr>
        <p:spPr>
          <a:xfrm>
            <a:off x="2604170" y="3980726"/>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64F09857-F1CB-4AC9-A4E9-D2004E96018F}"/>
              </a:ext>
            </a:extLst>
          </p:cNvPr>
          <p:cNvCxnSpPr>
            <a:cxnSpLocks/>
            <a:stCxn id="31" idx="6"/>
            <a:endCxn id="82" idx="2"/>
          </p:cNvCxnSpPr>
          <p:nvPr/>
        </p:nvCxnSpPr>
        <p:spPr>
          <a:xfrm>
            <a:off x="2604170" y="3980726"/>
            <a:ext cx="936980" cy="131736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33ADBFCF-4464-4A56-A797-80D4A2579678}"/>
              </a:ext>
            </a:extLst>
          </p:cNvPr>
          <p:cNvCxnSpPr>
            <a:cxnSpLocks/>
            <a:stCxn id="32" idx="6"/>
            <a:endCxn id="80" idx="2"/>
          </p:cNvCxnSpPr>
          <p:nvPr/>
        </p:nvCxnSpPr>
        <p:spPr>
          <a:xfrm flipV="1">
            <a:off x="2604170" y="2696950"/>
            <a:ext cx="936980" cy="260113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0C2D97F-9981-40BE-ABC9-C5D2A40B8E50}"/>
              </a:ext>
            </a:extLst>
          </p:cNvPr>
          <p:cNvCxnSpPr>
            <a:cxnSpLocks/>
            <a:stCxn id="32" idx="6"/>
            <a:endCxn id="81" idx="2"/>
          </p:cNvCxnSpPr>
          <p:nvPr/>
        </p:nvCxnSpPr>
        <p:spPr>
          <a:xfrm flipV="1">
            <a:off x="2604170" y="3980726"/>
            <a:ext cx="936980" cy="131736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64FFF0D-E28B-49A5-A229-AE28F80589A4}"/>
              </a:ext>
            </a:extLst>
          </p:cNvPr>
          <p:cNvCxnSpPr>
            <a:cxnSpLocks/>
            <a:stCxn id="32" idx="6"/>
            <a:endCxn id="82" idx="2"/>
          </p:cNvCxnSpPr>
          <p:nvPr/>
        </p:nvCxnSpPr>
        <p:spPr>
          <a:xfrm>
            <a:off x="2604170" y="5298088"/>
            <a:ext cx="936980"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E06C71D-1BAE-47ED-A71E-95E0F32EE353}"/>
              </a:ext>
            </a:extLst>
          </p:cNvPr>
          <p:cNvCxnSpPr>
            <a:cxnSpLocks/>
          </p:cNvCxnSpPr>
          <p:nvPr/>
        </p:nvCxnSpPr>
        <p:spPr>
          <a:xfrm>
            <a:off x="3901150" y="2696950"/>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B6A0F262-D23B-4465-87EA-3552ECC50615}"/>
              </a:ext>
            </a:extLst>
          </p:cNvPr>
          <p:cNvCxnSpPr>
            <a:cxnSpLocks/>
          </p:cNvCxnSpPr>
          <p:nvPr/>
        </p:nvCxnSpPr>
        <p:spPr>
          <a:xfrm>
            <a:off x="3901149" y="3997519"/>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FBD5CDDD-90A1-40A7-8FFE-A2C58EAF5F47}"/>
              </a:ext>
            </a:extLst>
          </p:cNvPr>
          <p:cNvCxnSpPr>
            <a:cxnSpLocks/>
          </p:cNvCxnSpPr>
          <p:nvPr/>
        </p:nvCxnSpPr>
        <p:spPr>
          <a:xfrm>
            <a:off x="3901149" y="5320522"/>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5" name="楕円 94">
            <a:extLst>
              <a:ext uri="{FF2B5EF4-FFF2-40B4-BE49-F238E27FC236}">
                <a16:creationId xmlns:a16="http://schemas.microsoft.com/office/drawing/2014/main" id="{731DCDC3-C7AA-4169-95AB-A9420C4EB89D}"/>
              </a:ext>
            </a:extLst>
          </p:cNvPr>
          <p:cNvSpPr/>
          <p:nvPr/>
        </p:nvSpPr>
        <p:spPr>
          <a:xfrm>
            <a:off x="6258943" y="257225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96" name="楕円 95">
            <a:extLst>
              <a:ext uri="{FF2B5EF4-FFF2-40B4-BE49-F238E27FC236}">
                <a16:creationId xmlns:a16="http://schemas.microsoft.com/office/drawing/2014/main" id="{DC52E074-C40A-4F91-A465-2C14ABD48A47}"/>
              </a:ext>
            </a:extLst>
          </p:cNvPr>
          <p:cNvSpPr/>
          <p:nvPr/>
        </p:nvSpPr>
        <p:spPr>
          <a:xfrm>
            <a:off x="6258943" y="385603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97" name="楕円 96">
            <a:extLst>
              <a:ext uri="{FF2B5EF4-FFF2-40B4-BE49-F238E27FC236}">
                <a16:creationId xmlns:a16="http://schemas.microsoft.com/office/drawing/2014/main" id="{C9555ED8-F7A4-4470-957E-9A412D531934}"/>
              </a:ext>
            </a:extLst>
          </p:cNvPr>
          <p:cNvSpPr/>
          <p:nvPr/>
        </p:nvSpPr>
        <p:spPr>
          <a:xfrm>
            <a:off x="6258943" y="517339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98" name="直線矢印コネクタ 97">
            <a:extLst>
              <a:ext uri="{FF2B5EF4-FFF2-40B4-BE49-F238E27FC236}">
                <a16:creationId xmlns:a16="http://schemas.microsoft.com/office/drawing/2014/main" id="{36D143C0-FA85-4E4B-91E9-3B5CDD65F49B}"/>
              </a:ext>
            </a:extLst>
          </p:cNvPr>
          <p:cNvCxnSpPr>
            <a:cxnSpLocks/>
          </p:cNvCxnSpPr>
          <p:nvPr/>
        </p:nvCxnSpPr>
        <p:spPr>
          <a:xfrm>
            <a:off x="5655031" y="2700495"/>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05DB6AF7-45F3-46F3-88B4-CB224809BE3B}"/>
              </a:ext>
            </a:extLst>
          </p:cNvPr>
          <p:cNvCxnSpPr>
            <a:cxnSpLocks/>
          </p:cNvCxnSpPr>
          <p:nvPr/>
        </p:nvCxnSpPr>
        <p:spPr>
          <a:xfrm>
            <a:off x="5655030" y="4001064"/>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06164972-D0A7-4A23-BD21-27FE9AFEBC4F}"/>
              </a:ext>
            </a:extLst>
          </p:cNvPr>
          <p:cNvCxnSpPr>
            <a:cxnSpLocks/>
          </p:cNvCxnSpPr>
          <p:nvPr/>
        </p:nvCxnSpPr>
        <p:spPr>
          <a:xfrm>
            <a:off x="5655030" y="5324067"/>
            <a:ext cx="603913" cy="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79D285A-7BD3-438F-A3E2-4EA3633499B8}"/>
              </a:ext>
            </a:extLst>
          </p:cNvPr>
          <p:cNvSpPr txBox="1"/>
          <p:nvPr/>
        </p:nvSpPr>
        <p:spPr>
          <a:xfrm>
            <a:off x="4750087" y="2353730"/>
            <a:ext cx="668773" cy="523220"/>
          </a:xfrm>
          <a:prstGeom prst="rect">
            <a:avLst/>
          </a:prstGeom>
          <a:noFill/>
        </p:spPr>
        <p:txBody>
          <a:bodyPr wrap="none" rtlCol="0">
            <a:spAutoFit/>
          </a:bodyPr>
          <a:lstStyle/>
          <a:p>
            <a:r>
              <a:rPr kumimoji="1" lang="en-US" altLang="ja-JP" sz="2800"/>
              <a:t>. . .</a:t>
            </a:r>
            <a:endParaRPr kumimoji="1" lang="ja-JP" altLang="en-US" sz="2800"/>
          </a:p>
        </p:txBody>
      </p:sp>
      <p:sp>
        <p:nvSpPr>
          <p:cNvPr id="102" name="テキスト ボックス 101">
            <a:extLst>
              <a:ext uri="{FF2B5EF4-FFF2-40B4-BE49-F238E27FC236}">
                <a16:creationId xmlns:a16="http://schemas.microsoft.com/office/drawing/2014/main" id="{CD376F67-EC16-4BAC-85C1-616D24343426}"/>
              </a:ext>
            </a:extLst>
          </p:cNvPr>
          <p:cNvSpPr txBox="1"/>
          <p:nvPr/>
        </p:nvSpPr>
        <p:spPr>
          <a:xfrm>
            <a:off x="4755256" y="3645256"/>
            <a:ext cx="668773" cy="523220"/>
          </a:xfrm>
          <a:prstGeom prst="rect">
            <a:avLst/>
          </a:prstGeom>
          <a:noFill/>
        </p:spPr>
        <p:txBody>
          <a:bodyPr wrap="none" rtlCol="0">
            <a:spAutoFit/>
          </a:bodyPr>
          <a:lstStyle/>
          <a:p>
            <a:r>
              <a:rPr kumimoji="1" lang="en-US" altLang="ja-JP" sz="2800"/>
              <a:t>. . .</a:t>
            </a:r>
            <a:endParaRPr kumimoji="1" lang="ja-JP" altLang="en-US" sz="2800"/>
          </a:p>
        </p:txBody>
      </p:sp>
      <p:sp>
        <p:nvSpPr>
          <p:cNvPr id="103" name="テキスト ボックス 102">
            <a:extLst>
              <a:ext uri="{FF2B5EF4-FFF2-40B4-BE49-F238E27FC236}">
                <a16:creationId xmlns:a16="http://schemas.microsoft.com/office/drawing/2014/main" id="{6A0132E0-884E-4C4F-BE28-FAFFDB2192AA}"/>
              </a:ext>
            </a:extLst>
          </p:cNvPr>
          <p:cNvSpPr txBox="1"/>
          <p:nvPr/>
        </p:nvSpPr>
        <p:spPr>
          <a:xfrm>
            <a:off x="4799170" y="4991024"/>
            <a:ext cx="668773" cy="523220"/>
          </a:xfrm>
          <a:prstGeom prst="rect">
            <a:avLst/>
          </a:prstGeom>
          <a:noFill/>
        </p:spPr>
        <p:txBody>
          <a:bodyPr wrap="none" rtlCol="0">
            <a:spAutoFit/>
          </a:bodyPr>
          <a:lstStyle/>
          <a:p>
            <a:r>
              <a:rPr kumimoji="1" lang="en-US" altLang="ja-JP" sz="2800"/>
              <a:t>. . .</a:t>
            </a:r>
            <a:endParaRPr kumimoji="1" lang="ja-JP" altLang="en-US" sz="2800"/>
          </a:p>
        </p:txBody>
      </p:sp>
    </p:spTree>
    <p:extLst>
      <p:ext uri="{BB962C8B-B14F-4D97-AF65-F5344CB8AC3E}">
        <p14:creationId xmlns:p14="http://schemas.microsoft.com/office/powerpoint/2010/main" val="295666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1" y="1212575"/>
            <a:ext cx="7886699" cy="528029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多層での学習が可能になった要因</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事前学習法</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入力層から順に入力信号を再現する学習を行って、逆伝播法を実行する前に、ある程度適切な重みに調整しておく</a:t>
            </a:r>
            <a:endParaRPr lang="en-US" altLang="ja-JP" sz="22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活性化関数の工夫</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微分しても大きく値が減らない活性化関数を用いる</a:t>
            </a:r>
            <a:endParaRPr lang="en-US" altLang="ja-JP" sz="22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過学習の回避</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ドロップアウト</a:t>
            </a:r>
            <a:endParaRPr lang="en-US" altLang="ja-JP" sz="2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844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500" dirty="0">
                <a:latin typeface="メイリオ" panose="020B0604030504040204" pitchFamily="50" charset="-128"/>
                <a:ea typeface="メイリオ" panose="020B0604030504040204" pitchFamily="50" charset="-128"/>
              </a:rPr>
              <a:t>事前学習法</a:t>
            </a:r>
            <a:endParaRPr lang="en-US" altLang="ja-JP" sz="25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7EF280B0-A5EC-49D2-AA1F-AAF6D2ADFC36}"/>
              </a:ext>
            </a:extLst>
          </p:cNvPr>
          <p:cNvPicPr>
            <a:picLocks noChangeAspect="1"/>
          </p:cNvPicPr>
          <p:nvPr/>
        </p:nvPicPr>
        <p:blipFill>
          <a:blip r:embed="rId2"/>
          <a:stretch>
            <a:fillRect/>
          </a:stretch>
        </p:blipFill>
        <p:spPr>
          <a:xfrm>
            <a:off x="464378" y="1809314"/>
            <a:ext cx="8418443" cy="4045214"/>
          </a:xfrm>
          <a:prstGeom prst="rect">
            <a:avLst/>
          </a:prstGeom>
        </p:spPr>
      </p:pic>
    </p:spTree>
    <p:extLst>
      <p:ext uri="{BB962C8B-B14F-4D97-AF65-F5344CB8AC3E}">
        <p14:creationId xmlns:p14="http://schemas.microsoft.com/office/powerpoint/2010/main" val="267525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活性化関数の工夫</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err="1">
                <a:latin typeface="メイリオ" panose="020B0604030504040204" pitchFamily="50" charset="-128"/>
                <a:ea typeface="メイリオ" panose="020B0604030504040204" pitchFamily="50" charset="-128"/>
              </a:rPr>
              <a:t>ReLU</a:t>
            </a:r>
            <a:r>
              <a:rPr lang="en-US" altLang="ja-JP" sz="2500" dirty="0">
                <a:latin typeface="メイリオ" panose="020B0604030504040204" pitchFamily="50" charset="-128"/>
                <a:ea typeface="メイリオ" panose="020B0604030504040204" pitchFamily="50" charset="-128"/>
              </a:rPr>
              <a:t>(Rectified Linear Unit)</a:t>
            </a:r>
          </a:p>
        </p:txBody>
      </p:sp>
      <p:pic>
        <p:nvPicPr>
          <p:cNvPr id="4" name="図 3">
            <a:extLst>
              <a:ext uri="{FF2B5EF4-FFF2-40B4-BE49-F238E27FC236}">
                <a16:creationId xmlns:a16="http://schemas.microsoft.com/office/drawing/2014/main" id="{179C20FC-41E7-471B-B303-AFEF99B6E354}"/>
              </a:ext>
            </a:extLst>
          </p:cNvPr>
          <p:cNvPicPr>
            <a:picLocks noChangeAspect="1"/>
          </p:cNvPicPr>
          <p:nvPr/>
        </p:nvPicPr>
        <p:blipFill>
          <a:blip r:embed="rId2"/>
          <a:stretch>
            <a:fillRect/>
          </a:stretch>
        </p:blipFill>
        <p:spPr>
          <a:xfrm>
            <a:off x="178904" y="2573262"/>
            <a:ext cx="8627165" cy="3072162"/>
          </a:xfrm>
          <a:prstGeom prst="rect">
            <a:avLst/>
          </a:prstGeom>
        </p:spPr>
      </p:pic>
    </p:spTree>
    <p:extLst>
      <p:ext uri="{BB962C8B-B14F-4D97-AF65-F5344CB8AC3E}">
        <p14:creationId xmlns:p14="http://schemas.microsoft.com/office/powerpoint/2010/main" val="28266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多層ニューラルネットワーク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49" y="1123124"/>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ドロップアウト</a:t>
            </a:r>
            <a:endParaRPr lang="en-US" altLang="ja-JP" sz="25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DD0B2A39-FEFB-41AD-B732-8C3989820D80}"/>
              </a:ext>
            </a:extLst>
          </p:cNvPr>
          <p:cNvPicPr>
            <a:picLocks noChangeAspect="1"/>
          </p:cNvPicPr>
          <p:nvPr/>
        </p:nvPicPr>
        <p:blipFill>
          <a:blip r:embed="rId2"/>
          <a:stretch>
            <a:fillRect/>
          </a:stretch>
        </p:blipFill>
        <p:spPr>
          <a:xfrm>
            <a:off x="1015003" y="1611773"/>
            <a:ext cx="7113991" cy="4972642"/>
          </a:xfrm>
          <a:prstGeom prst="rect">
            <a:avLst/>
          </a:prstGeom>
        </p:spPr>
      </p:pic>
    </p:spTree>
    <p:extLst>
      <p:ext uri="{BB962C8B-B14F-4D97-AF65-F5344CB8AC3E}">
        <p14:creationId xmlns:p14="http://schemas.microsoft.com/office/powerpoint/2010/main" val="189875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問題に応じてニューラルネットワークの構造を工夫</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画像　⇒　畳み込みニューラルネットワーク</a:t>
            </a:r>
            <a:endParaRPr lang="en-US" altLang="ja-JP"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自然言語　⇒　リカレントニューラルネットワーク</a:t>
            </a:r>
          </a:p>
        </p:txBody>
      </p:sp>
    </p:spTree>
    <p:extLst>
      <p:ext uri="{BB962C8B-B14F-4D97-AF65-F5344CB8AC3E}">
        <p14:creationId xmlns:p14="http://schemas.microsoft.com/office/powerpoint/2010/main" val="271482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425450" y="108336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畳み込みニューラルネットワークの構造</a:t>
            </a:r>
          </a:p>
        </p:txBody>
      </p:sp>
      <p:pic>
        <p:nvPicPr>
          <p:cNvPr id="4" name="図 3">
            <a:extLst>
              <a:ext uri="{FF2B5EF4-FFF2-40B4-BE49-F238E27FC236}">
                <a16:creationId xmlns:a16="http://schemas.microsoft.com/office/drawing/2014/main" id="{A3EBCAF5-C5C9-464F-B419-92BEC57057E1}"/>
              </a:ext>
            </a:extLst>
          </p:cNvPr>
          <p:cNvPicPr>
            <a:picLocks noChangeAspect="1"/>
          </p:cNvPicPr>
          <p:nvPr/>
        </p:nvPicPr>
        <p:blipFill>
          <a:blip r:embed="rId2"/>
          <a:stretch>
            <a:fillRect/>
          </a:stretch>
        </p:blipFill>
        <p:spPr>
          <a:xfrm>
            <a:off x="353524" y="1767124"/>
            <a:ext cx="8233752" cy="4497506"/>
          </a:xfrm>
          <a:prstGeom prst="rect">
            <a:avLst/>
          </a:prstGeom>
        </p:spPr>
      </p:pic>
    </p:spTree>
    <p:extLst>
      <p:ext uri="{BB962C8B-B14F-4D97-AF65-F5344CB8AC3E}">
        <p14:creationId xmlns:p14="http://schemas.microsoft.com/office/powerpoint/2010/main" val="3780000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8336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畳み込み層の処理（＝フィルタ）</a:t>
            </a:r>
          </a:p>
        </p:txBody>
      </p:sp>
      <p:pic>
        <p:nvPicPr>
          <p:cNvPr id="5" name="図 4">
            <a:extLst>
              <a:ext uri="{FF2B5EF4-FFF2-40B4-BE49-F238E27FC236}">
                <a16:creationId xmlns:a16="http://schemas.microsoft.com/office/drawing/2014/main" id="{16B34550-0F10-4F9C-8C72-D8516E075E0B}"/>
              </a:ext>
            </a:extLst>
          </p:cNvPr>
          <p:cNvPicPr>
            <a:picLocks noChangeAspect="1"/>
          </p:cNvPicPr>
          <p:nvPr/>
        </p:nvPicPr>
        <p:blipFill>
          <a:blip r:embed="rId2"/>
          <a:stretch>
            <a:fillRect/>
          </a:stretch>
        </p:blipFill>
        <p:spPr>
          <a:xfrm>
            <a:off x="1186626" y="2311091"/>
            <a:ext cx="4246870" cy="3178710"/>
          </a:xfrm>
          <a:prstGeom prst="rect">
            <a:avLst/>
          </a:prstGeom>
        </p:spPr>
      </p:pic>
      <p:pic>
        <p:nvPicPr>
          <p:cNvPr id="6" name="図 5">
            <a:extLst>
              <a:ext uri="{FF2B5EF4-FFF2-40B4-BE49-F238E27FC236}">
                <a16:creationId xmlns:a16="http://schemas.microsoft.com/office/drawing/2014/main" id="{728C4AFD-C01B-4CDD-A2B8-F17B6F6C0F7C}"/>
              </a:ext>
            </a:extLst>
          </p:cNvPr>
          <p:cNvPicPr>
            <a:picLocks noChangeAspect="1"/>
          </p:cNvPicPr>
          <p:nvPr/>
        </p:nvPicPr>
        <p:blipFill>
          <a:blip r:embed="rId3"/>
          <a:stretch>
            <a:fillRect/>
          </a:stretch>
        </p:blipFill>
        <p:spPr>
          <a:xfrm>
            <a:off x="5955372" y="3119269"/>
            <a:ext cx="2466537" cy="2126234"/>
          </a:xfrm>
          <a:prstGeom prst="rect">
            <a:avLst/>
          </a:prstGeom>
        </p:spPr>
      </p:pic>
    </p:spTree>
    <p:extLst>
      <p:ext uri="{BB962C8B-B14F-4D97-AF65-F5344CB8AC3E}">
        <p14:creationId xmlns:p14="http://schemas.microsoft.com/office/powerpoint/2010/main" val="101933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畳み込みニューラルネットワーク</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8336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畳み込み層の処理とプーリング</a:t>
            </a:r>
          </a:p>
        </p:txBody>
      </p:sp>
      <p:pic>
        <p:nvPicPr>
          <p:cNvPr id="4" name="図 3">
            <a:extLst>
              <a:ext uri="{FF2B5EF4-FFF2-40B4-BE49-F238E27FC236}">
                <a16:creationId xmlns:a16="http://schemas.microsoft.com/office/drawing/2014/main" id="{C0DAFF6D-C8AD-4F1A-922C-C1992EAE30BA}"/>
              </a:ext>
            </a:extLst>
          </p:cNvPr>
          <p:cNvPicPr>
            <a:picLocks noChangeAspect="1"/>
          </p:cNvPicPr>
          <p:nvPr/>
        </p:nvPicPr>
        <p:blipFill>
          <a:blip r:embed="rId2"/>
          <a:stretch>
            <a:fillRect/>
          </a:stretch>
        </p:blipFill>
        <p:spPr>
          <a:xfrm>
            <a:off x="521894" y="1619255"/>
            <a:ext cx="6753549" cy="4917036"/>
          </a:xfrm>
          <a:prstGeom prst="rect">
            <a:avLst/>
          </a:prstGeom>
        </p:spPr>
      </p:pic>
      <p:sp>
        <p:nvSpPr>
          <p:cNvPr id="5" name="吹き出し: 四角形 4">
            <a:extLst>
              <a:ext uri="{FF2B5EF4-FFF2-40B4-BE49-F238E27FC236}">
                <a16:creationId xmlns:a16="http://schemas.microsoft.com/office/drawing/2014/main" id="{34A6FA88-6608-48E9-8C4A-F26B8F429569}"/>
              </a:ext>
            </a:extLst>
          </p:cNvPr>
          <p:cNvSpPr/>
          <p:nvPr/>
        </p:nvSpPr>
        <p:spPr>
          <a:xfrm>
            <a:off x="6897757" y="3000985"/>
            <a:ext cx="1719193" cy="1263820"/>
          </a:xfrm>
          <a:prstGeom prst="wedgeRectCallout">
            <a:avLst>
              <a:gd name="adj1" fmla="val -16509"/>
              <a:gd name="adj2" fmla="val 420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上位のユニットほど複雑な特徴を捉えていることになる</a:t>
            </a:r>
          </a:p>
        </p:txBody>
      </p:sp>
    </p:spTree>
    <p:extLst>
      <p:ext uri="{BB962C8B-B14F-4D97-AF65-F5344CB8AC3E}">
        <p14:creationId xmlns:p14="http://schemas.microsoft.com/office/powerpoint/2010/main" val="31395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750091"/>
          </a:xfrm>
        </p:spPr>
        <p:txBody>
          <a:bodyPr>
            <a:normAutofit/>
          </a:bodyPr>
          <a:lstStyle/>
          <a:p>
            <a:r>
              <a:rPr kumimoji="1" lang="ja-JP" altLang="en-US" sz="3600" dirty="0">
                <a:solidFill>
                  <a:schemeClr val="accent1"/>
                </a:solidFill>
                <a:latin typeface="メイリオ" panose="020B0604030504040204" pitchFamily="50" charset="-128"/>
                <a:ea typeface="メイリオ" panose="020B0604030504040204" pitchFamily="50" charset="-128"/>
              </a:rPr>
              <a:t>転移学習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73231" y="1011309"/>
            <a:ext cx="8210550" cy="4627563"/>
          </a:xfrm>
        </p:spPr>
        <p:txBody>
          <a:bodyPr>
            <a:normAutofit/>
          </a:bodyPr>
          <a:lstStyle/>
          <a:p>
            <a:pPr>
              <a:lnSpc>
                <a:spcPts val="3200"/>
              </a:lnSpc>
            </a:pPr>
            <a:r>
              <a:rPr lang="ja-JP" altLang="en-US" sz="2800" dirty="0">
                <a:latin typeface="メイリオ" panose="020B0604030504040204" pitchFamily="50" charset="-128"/>
                <a:ea typeface="メイリオ" panose="020B0604030504040204" pitchFamily="50" charset="-128"/>
              </a:rPr>
              <a:t>転移学習とは</a:t>
            </a:r>
            <a:endParaRPr lang="en-US" altLang="ja-JP" sz="28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大量のデータで学習させたネットワークを利用</a:t>
            </a:r>
            <a:endParaRPr lang="en-US" altLang="ja-JP" sz="25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少ないデータ量でも</a:t>
            </a:r>
            <a:r>
              <a:rPr lang="en-US" altLang="ja-JP" sz="2500" dirty="0">
                <a:latin typeface="メイリオ" panose="020B0604030504040204" pitchFamily="50" charset="-128"/>
                <a:ea typeface="メイリオ" panose="020B0604030504040204" pitchFamily="50" charset="-128"/>
              </a:rPr>
              <a:t>DNN</a:t>
            </a:r>
            <a:r>
              <a:rPr lang="ja-JP" altLang="en-US" sz="2500" dirty="0">
                <a:latin typeface="メイリオ" panose="020B0604030504040204" pitchFamily="50" charset="-128"/>
                <a:ea typeface="メイリオ" panose="020B0604030504040204" pitchFamily="50" charset="-128"/>
              </a:rPr>
              <a:t>が活用できる可能性</a:t>
            </a:r>
          </a:p>
        </p:txBody>
      </p:sp>
      <p:pic>
        <p:nvPicPr>
          <p:cNvPr id="4" name="図 3">
            <a:extLst>
              <a:ext uri="{FF2B5EF4-FFF2-40B4-BE49-F238E27FC236}">
                <a16:creationId xmlns:a16="http://schemas.microsoft.com/office/drawing/2014/main" id="{92C777F8-7174-40C9-9009-49C5EA384F4E}"/>
              </a:ext>
            </a:extLst>
          </p:cNvPr>
          <p:cNvPicPr>
            <a:picLocks noChangeAspect="1"/>
          </p:cNvPicPr>
          <p:nvPr/>
        </p:nvPicPr>
        <p:blipFill>
          <a:blip r:embed="rId2"/>
          <a:stretch>
            <a:fillRect/>
          </a:stretch>
        </p:blipFill>
        <p:spPr>
          <a:xfrm>
            <a:off x="788845" y="2371789"/>
            <a:ext cx="7357627" cy="4335583"/>
          </a:xfrm>
          <a:prstGeom prst="rect">
            <a:avLst/>
          </a:prstGeom>
        </p:spPr>
      </p:pic>
    </p:spTree>
    <p:extLst>
      <p:ext uri="{BB962C8B-B14F-4D97-AF65-F5344CB8AC3E}">
        <p14:creationId xmlns:p14="http://schemas.microsoft.com/office/powerpoint/2010/main" val="37518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9943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ディープラーニング（</a:t>
            </a:r>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dirty="0">
                <a:solidFill>
                  <a:schemeClr val="accent1"/>
                </a:solidFill>
                <a:latin typeface="メイリオ" panose="020B0604030504040204" pitchFamily="50" charset="-128"/>
                <a:ea typeface="メイリオ" panose="020B0604030504040204" pitchFamily="50" charset="-128"/>
              </a:rPr>
              <a:t>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E88797DD-161E-4B0F-A429-41549395F6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63432" y="1264565"/>
            <a:ext cx="5419572" cy="5593435"/>
          </a:xfrm>
          <a:prstGeom prst="rect">
            <a:avLst/>
          </a:prstGeom>
        </p:spPr>
      </p:pic>
      <p:sp>
        <p:nvSpPr>
          <p:cNvPr id="5" name="テキスト ボックス 4">
            <a:extLst>
              <a:ext uri="{FF2B5EF4-FFF2-40B4-BE49-F238E27FC236}">
                <a16:creationId xmlns:a16="http://schemas.microsoft.com/office/drawing/2014/main" id="{1813FFA1-16FF-45AD-B826-1F8C4CA67566}"/>
              </a:ext>
            </a:extLst>
          </p:cNvPr>
          <p:cNvSpPr txBox="1"/>
          <p:nvPr/>
        </p:nvSpPr>
        <p:spPr>
          <a:xfrm>
            <a:off x="6972669" y="1434895"/>
            <a:ext cx="1653017" cy="369332"/>
          </a:xfrm>
          <a:prstGeom prst="rect">
            <a:avLst/>
          </a:prstGeom>
          <a:noFill/>
        </p:spPr>
        <p:txBody>
          <a:bodyPr wrap="none" rtlCol="0">
            <a:spAutoFit/>
          </a:bodyPr>
          <a:lstStyle/>
          <a:p>
            <a:r>
              <a:rPr kumimoji="1" lang="en-US" altLang="ja-JP" dirty="0"/>
              <a:t>p.90   </a:t>
            </a:r>
            <a:r>
              <a:rPr lang="en-US" altLang="ja-JP" dirty="0"/>
              <a:t>5</a:t>
            </a:r>
            <a:r>
              <a:rPr kumimoji="1" lang="ja-JP" altLang="en-US" dirty="0"/>
              <a:t>コマ目</a:t>
            </a:r>
          </a:p>
        </p:txBody>
      </p:sp>
    </p:spTree>
    <p:extLst>
      <p:ext uri="{BB962C8B-B14F-4D97-AF65-F5344CB8AC3E}">
        <p14:creationId xmlns:p14="http://schemas.microsoft.com/office/powerpoint/2010/main" val="392355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95638"/>
          </a:xfrm>
        </p:spPr>
        <p:txBody>
          <a:bodyPr>
            <a:normAutofit fontScale="90000"/>
          </a:bodyPr>
          <a:lstStyle/>
          <a:p>
            <a:r>
              <a:rPr lang="ja-JP" altLang="en-US" sz="3600" dirty="0">
                <a:solidFill>
                  <a:schemeClr val="accent1"/>
                </a:solidFill>
                <a:latin typeface="メイリオ" panose="020B0604030504040204" pitchFamily="50" charset="-128"/>
                <a:ea typeface="メイリオ" panose="020B0604030504040204" pitchFamily="50" charset="-128"/>
              </a:rPr>
              <a:t>ディープラーニングの実用化事例（１）</a:t>
            </a:r>
            <a:endParaRPr kumimoji="1" lang="ja-JP" altLang="en-US" sz="36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549400"/>
            <a:ext cx="821055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キュウリ選果機の開発</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長さ・太さ・曲がり具合・色などにより</a:t>
            </a:r>
            <a:r>
              <a:rPr lang="en-US" altLang="ja-JP" sz="2500" dirty="0">
                <a:latin typeface="メイリオ" panose="020B0604030504040204" pitchFamily="50" charset="-128"/>
                <a:ea typeface="メイリオ" panose="020B0604030504040204" pitchFamily="50" charset="-128"/>
              </a:rPr>
              <a:t>9</a:t>
            </a:r>
            <a:r>
              <a:rPr lang="ja-JP" altLang="en-US" sz="2500" dirty="0">
                <a:latin typeface="メイリオ" panose="020B0604030504040204" pitchFamily="50" charset="-128"/>
                <a:ea typeface="メイリオ" panose="020B0604030504040204" pitchFamily="50" charset="-128"/>
              </a:rPr>
              <a:t>等級に分類</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000" dirty="0">
                <a:latin typeface="メイリオ" panose="020B0604030504040204" pitchFamily="50" charset="-128"/>
                <a:ea typeface="メイリオ" panose="020B0604030504040204" pitchFamily="50" charset="-128"/>
              </a:rPr>
              <a:t>https://www.slideshare.net/ikemkt/ss-78561005</a:t>
            </a:r>
          </a:p>
          <a:p>
            <a:pPr>
              <a:lnSpc>
                <a:spcPts val="4000"/>
              </a:lnSpc>
            </a:pPr>
            <a:r>
              <a:rPr lang="en-US" altLang="ja-JP" sz="2800" dirty="0">
                <a:latin typeface="メイリオ" panose="020B0604030504040204" pitchFamily="50" charset="-128"/>
                <a:ea typeface="メイリオ" panose="020B0604030504040204" pitchFamily="50" charset="-128"/>
              </a:rPr>
              <a:t>Google </a:t>
            </a:r>
            <a:r>
              <a:rPr lang="en-US" altLang="ja-JP" sz="2800" dirty="0" err="1">
                <a:latin typeface="メイリオ" panose="020B0604030504040204" pitchFamily="50" charset="-128"/>
                <a:ea typeface="メイリオ" panose="020B0604030504040204" pitchFamily="50" charset="-128"/>
              </a:rPr>
              <a:t>AutoML</a:t>
            </a:r>
            <a:r>
              <a:rPr lang="en-US" altLang="ja-JP" sz="2800" dirty="0">
                <a:latin typeface="メイリオ" panose="020B0604030504040204" pitchFamily="50" charset="-128"/>
                <a:ea typeface="メイリオ" panose="020B0604030504040204" pitchFamily="50" charset="-128"/>
              </a:rPr>
              <a:t> Vision</a:t>
            </a:r>
          </a:p>
          <a:p>
            <a:pPr lvl="1">
              <a:lnSpc>
                <a:spcPts val="4000"/>
              </a:lnSpc>
            </a:pPr>
            <a:r>
              <a:rPr lang="ja-JP" altLang="en-US" sz="2500" dirty="0">
                <a:latin typeface="メイリオ" panose="020B0604030504040204" pitchFamily="50" charset="-128"/>
                <a:ea typeface="メイリオ" panose="020B0604030504040204" pitchFamily="50" charset="-128"/>
              </a:rPr>
              <a:t>事前学習モデルを利用して、少量のラベル付き画像（最低</a:t>
            </a:r>
            <a:r>
              <a:rPr lang="en-US" altLang="ja-JP" sz="2500" dirty="0">
                <a:latin typeface="メイリオ" panose="020B0604030504040204" pitchFamily="50" charset="-128"/>
                <a:ea typeface="メイリオ" panose="020B0604030504040204" pitchFamily="50" charset="-128"/>
              </a:rPr>
              <a:t>20</a:t>
            </a:r>
            <a:r>
              <a:rPr lang="ja-JP" altLang="en-US" sz="2500" dirty="0">
                <a:latin typeface="メイリオ" panose="020B0604030504040204" pitchFamily="50" charset="-128"/>
                <a:ea typeface="メイリオ" panose="020B0604030504040204" pitchFamily="50" charset="-128"/>
              </a:rPr>
              <a:t>枚）から識別器を作成</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https://cloud.google.com/vision/?hl=ja</a:t>
            </a: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1872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95638"/>
          </a:xfrm>
        </p:spPr>
        <p:txBody>
          <a:bodyPr>
            <a:normAutofit fontScale="90000"/>
          </a:bodyPr>
          <a:lstStyle/>
          <a:p>
            <a:r>
              <a:rPr lang="ja-JP" altLang="en-US" sz="3600" dirty="0">
                <a:solidFill>
                  <a:schemeClr val="accent1"/>
                </a:solidFill>
                <a:latin typeface="メイリオ" panose="020B0604030504040204" pitchFamily="50" charset="-128"/>
                <a:ea typeface="メイリオ" panose="020B0604030504040204" pitchFamily="50" charset="-128"/>
              </a:rPr>
              <a:t>ディープラーニングの実用化事例（２）</a:t>
            </a:r>
            <a:endParaRPr kumimoji="1" lang="ja-JP" altLang="en-US" sz="36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549400"/>
            <a:ext cx="821055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医療データに対する適用</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800" dirty="0">
                <a:latin typeface="メイリオ" panose="020B0604030504040204" pitchFamily="50" charset="-128"/>
                <a:ea typeface="メイリオ" panose="020B0604030504040204" pitchFamily="50" charset="-128"/>
              </a:rPr>
              <a:t>研究事例紹介</a:t>
            </a:r>
            <a:endParaRPr lang="en-US" altLang="ja-JP" sz="28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000" dirty="0">
                <a:latin typeface="メイリオ" panose="020B0604030504040204" pitchFamily="50" charset="-128"/>
                <a:ea typeface="メイリオ" panose="020B0604030504040204" pitchFamily="50" charset="-128"/>
              </a:rPr>
              <a:t>https://goku.me/blog/EHR</a:t>
            </a:r>
          </a:p>
          <a:p>
            <a:pPr>
              <a:lnSpc>
                <a:spcPts val="4000"/>
              </a:lnSpc>
            </a:pPr>
            <a:r>
              <a:rPr lang="ja-JP" altLang="en-US" sz="2800" dirty="0">
                <a:latin typeface="メイリオ" panose="020B0604030504040204" pitchFamily="50" charset="-128"/>
                <a:ea typeface="メイリオ" panose="020B0604030504040204" pitchFamily="50" charset="-128"/>
              </a:rPr>
              <a:t>自然言語処理</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a:latin typeface="メイリオ" panose="020B0604030504040204" pitchFamily="50" charset="-128"/>
                <a:ea typeface="メイリオ" panose="020B0604030504040204" pitchFamily="50" charset="-128"/>
              </a:rPr>
              <a:t>BERT</a:t>
            </a:r>
          </a:p>
          <a:p>
            <a:pPr lvl="2">
              <a:lnSpc>
                <a:spcPts val="4000"/>
              </a:lnSpc>
            </a:pPr>
            <a:r>
              <a:rPr lang="en-US" altLang="ja-JP" sz="2200" dirty="0">
                <a:latin typeface="メイリオ" panose="020B0604030504040204" pitchFamily="50" charset="-128"/>
                <a:ea typeface="メイリオ" panose="020B0604030504040204" pitchFamily="50" charset="-128"/>
              </a:rPr>
              <a:t>Google</a:t>
            </a:r>
            <a:r>
              <a:rPr lang="ja-JP" altLang="en-US" sz="2200" dirty="0">
                <a:latin typeface="メイリオ" panose="020B0604030504040204" pitchFamily="50" charset="-128"/>
                <a:ea typeface="メイリオ" panose="020B0604030504040204" pitchFamily="50" charset="-128"/>
              </a:rPr>
              <a:t>が公開している事前学習モデル</a:t>
            </a:r>
            <a:endParaRPr lang="en-US" altLang="ja-JP" sz="22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https://github.com/google-research/bert</a:t>
            </a: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875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この章の内容</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2576"/>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基本的なニューラルネットワーク</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多層ニューラルネットワーク</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畳み込みニューラルネットワーク</a:t>
            </a:r>
          </a:p>
        </p:txBody>
      </p:sp>
      <p:sp>
        <p:nvSpPr>
          <p:cNvPr id="4" name="矢印: 下 3">
            <a:extLst>
              <a:ext uri="{FF2B5EF4-FFF2-40B4-BE49-F238E27FC236}">
                <a16:creationId xmlns:a16="http://schemas.microsoft.com/office/drawing/2014/main" id="{EC6EDCFC-9A44-4A82-8A20-D46BD1A89A97}"/>
              </a:ext>
            </a:extLst>
          </p:cNvPr>
          <p:cNvSpPr/>
          <p:nvPr/>
        </p:nvSpPr>
        <p:spPr>
          <a:xfrm>
            <a:off x="1262270" y="1888434"/>
            <a:ext cx="765313"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FDCFE561-C97D-48E1-8532-8D50AE6C0E74}"/>
              </a:ext>
            </a:extLst>
          </p:cNvPr>
          <p:cNvSpPr/>
          <p:nvPr/>
        </p:nvSpPr>
        <p:spPr>
          <a:xfrm>
            <a:off x="1262270" y="3205369"/>
            <a:ext cx="765313" cy="447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058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Autofit/>
          </a:bodyPr>
          <a:lstStyle/>
          <a:p>
            <a:r>
              <a:rPr lang="ja-JP" altLang="en-US" sz="3200" dirty="0">
                <a:solidFill>
                  <a:schemeClr val="accent1"/>
                </a:solidFill>
                <a:latin typeface="メイリオ" panose="020B0604030504040204" pitchFamily="50" charset="-128"/>
                <a:ea typeface="メイリオ" panose="020B0604030504040204" pitchFamily="50" charset="-128"/>
              </a:rPr>
              <a:t>ニューラルネットワークのアイディア</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311727" y="1085777"/>
            <a:ext cx="8414038"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生物の神経細胞（ニューロン）</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複数の経路から入力された電気信号の和が一定値以上になれば、興奮して電気信号を別のニューロンに伝える</a:t>
            </a:r>
          </a:p>
        </p:txBody>
      </p:sp>
      <p:grpSp>
        <p:nvGrpSpPr>
          <p:cNvPr id="71" name="グループ化 70">
            <a:extLst>
              <a:ext uri="{FF2B5EF4-FFF2-40B4-BE49-F238E27FC236}">
                <a16:creationId xmlns:a16="http://schemas.microsoft.com/office/drawing/2014/main" id="{C658DED5-D0AA-447E-96B5-790BF9437DC9}"/>
              </a:ext>
            </a:extLst>
          </p:cNvPr>
          <p:cNvGrpSpPr/>
          <p:nvPr/>
        </p:nvGrpSpPr>
        <p:grpSpPr>
          <a:xfrm>
            <a:off x="1308822" y="2816695"/>
            <a:ext cx="5999452" cy="3410923"/>
            <a:chOff x="1052512" y="1339828"/>
            <a:chExt cx="7038975" cy="4113234"/>
          </a:xfrm>
        </p:grpSpPr>
        <p:pic>
          <p:nvPicPr>
            <p:cNvPr id="72" name="図 71">
              <a:extLst>
                <a:ext uri="{FF2B5EF4-FFF2-40B4-BE49-F238E27FC236}">
                  <a16:creationId xmlns:a16="http://schemas.microsoft.com/office/drawing/2014/main" id="{5F1414C8-7312-410E-A51A-E5C5DEA810A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2512" y="1404937"/>
              <a:ext cx="7038975" cy="4048125"/>
            </a:xfrm>
            <a:prstGeom prst="rect">
              <a:avLst/>
            </a:prstGeom>
          </p:spPr>
        </p:pic>
        <p:sp>
          <p:nvSpPr>
            <p:cNvPr id="73" name="テキスト ボックス 72">
              <a:extLst>
                <a:ext uri="{FF2B5EF4-FFF2-40B4-BE49-F238E27FC236}">
                  <a16:creationId xmlns:a16="http://schemas.microsoft.com/office/drawing/2014/main" id="{75DD9B07-D1DE-4BA9-9221-B93D7DE6F888}"/>
                </a:ext>
              </a:extLst>
            </p:cNvPr>
            <p:cNvSpPr txBox="1"/>
            <p:nvPr/>
          </p:nvSpPr>
          <p:spPr>
            <a:xfrm>
              <a:off x="3902585" y="1339828"/>
              <a:ext cx="1467068" cy="400110"/>
            </a:xfrm>
            <a:prstGeom prst="rect">
              <a:avLst/>
            </a:prstGeom>
            <a:solidFill>
              <a:schemeClr val="bg1"/>
            </a:solidFill>
          </p:spPr>
          <p:txBody>
            <a:bodyPr wrap="none" rtlCol="0">
              <a:spAutoFit/>
            </a:bodyPr>
            <a:lstStyle/>
            <a:p>
              <a:r>
                <a:rPr kumimoji="1" lang="ja-JP" altLang="en-US" sz="2000"/>
                <a:t>ニューロン</a:t>
              </a:r>
            </a:p>
          </p:txBody>
        </p:sp>
      </p:grpSp>
    </p:spTree>
    <p:extLst>
      <p:ext uri="{BB962C8B-B14F-4D97-AF65-F5344CB8AC3E}">
        <p14:creationId xmlns:p14="http://schemas.microsoft.com/office/powerpoint/2010/main" val="276883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182759"/>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ニューロンの働きを単純にモデル化</a:t>
            </a:r>
          </a:p>
          <a:p>
            <a:pPr lvl="1">
              <a:lnSpc>
                <a:spcPts val="4000"/>
              </a:lnSpc>
            </a:pPr>
            <a:r>
              <a:rPr lang="ja-JP" altLang="en-US" sz="2500" dirty="0">
                <a:latin typeface="メイリオ" panose="020B0604030504040204" pitchFamily="50" charset="-128"/>
                <a:ea typeface="メイリオ" panose="020B0604030504040204" pitchFamily="50" charset="-128"/>
              </a:rPr>
              <a:t>入力の重み付き和＋しきい値処理</a:t>
            </a:r>
          </a:p>
        </p:txBody>
      </p:sp>
      <p:sp>
        <p:nvSpPr>
          <p:cNvPr id="26" name="楕円 25">
            <a:extLst>
              <a:ext uri="{FF2B5EF4-FFF2-40B4-BE49-F238E27FC236}">
                <a16:creationId xmlns:a16="http://schemas.microsoft.com/office/drawing/2014/main" id="{A39345B0-2F11-44E6-8EA3-10E344918DF4}"/>
              </a:ext>
            </a:extLst>
          </p:cNvPr>
          <p:cNvSpPr/>
          <p:nvPr/>
        </p:nvSpPr>
        <p:spPr>
          <a:xfrm>
            <a:off x="2976013" y="3994351"/>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a:solidFill>
                  <a:schemeClr val="tx1"/>
                </a:solidFill>
                <a:latin typeface="Century Schoolbook" panose="02040604050505020304" pitchFamily="18" charset="0"/>
              </a:rPr>
              <a:t>Σ</a:t>
            </a:r>
            <a:endParaRPr kumimoji="1" lang="ja-JP" altLang="en-US" sz="2800" i="1">
              <a:solidFill>
                <a:schemeClr val="tx1"/>
              </a:solidFill>
              <a:latin typeface="Century Schoolbook" panose="02040604050505020304" pitchFamily="18" charset="0"/>
            </a:endParaRPr>
          </a:p>
        </p:txBody>
      </p:sp>
      <p:cxnSp>
        <p:nvCxnSpPr>
          <p:cNvPr id="27" name="直線矢印コネクタ 26">
            <a:extLst>
              <a:ext uri="{FF2B5EF4-FFF2-40B4-BE49-F238E27FC236}">
                <a16:creationId xmlns:a16="http://schemas.microsoft.com/office/drawing/2014/main" id="{8A363553-BBE3-4C99-A6C2-6C6BC290E60A}"/>
              </a:ext>
            </a:extLst>
          </p:cNvPr>
          <p:cNvCxnSpPr>
            <a:endCxn id="26" idx="1"/>
          </p:cNvCxnSpPr>
          <p:nvPr/>
        </p:nvCxnSpPr>
        <p:spPr>
          <a:xfrm>
            <a:off x="2092609" y="3227185"/>
            <a:ext cx="1005966" cy="87951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7856BC3-8925-4949-94DD-C56CE1F2ECEE}"/>
              </a:ext>
            </a:extLst>
          </p:cNvPr>
          <p:cNvCxnSpPr>
            <a:cxnSpLocks/>
            <a:endCxn id="26" idx="2"/>
          </p:cNvCxnSpPr>
          <p:nvPr/>
        </p:nvCxnSpPr>
        <p:spPr>
          <a:xfrm>
            <a:off x="2154602" y="3934934"/>
            <a:ext cx="821411" cy="4430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B5F152F-9ABA-4537-841C-B2AE347D814C}"/>
              </a:ext>
            </a:extLst>
          </p:cNvPr>
          <p:cNvCxnSpPr>
            <a:cxnSpLocks/>
            <a:endCxn id="26" idx="3"/>
          </p:cNvCxnSpPr>
          <p:nvPr/>
        </p:nvCxnSpPr>
        <p:spPr>
          <a:xfrm flipV="1">
            <a:off x="2216595" y="4649168"/>
            <a:ext cx="881980" cy="73228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FE4668D-EAFC-4C6B-B4EF-98A2C5DE7221}"/>
              </a:ext>
            </a:extLst>
          </p:cNvPr>
          <p:cNvSpPr txBox="1"/>
          <p:nvPr/>
        </p:nvSpPr>
        <p:spPr>
          <a:xfrm>
            <a:off x="1716441" y="2872668"/>
            <a:ext cx="452368" cy="461665"/>
          </a:xfrm>
          <a:prstGeom prst="rect">
            <a:avLst/>
          </a:prstGeom>
          <a:noFill/>
        </p:spPr>
        <p:txBody>
          <a:bodyPr wrap="none" rtlCol="0">
            <a:spAutoFit/>
          </a:bodyPr>
          <a:lstStyle/>
          <a:p>
            <a:r>
              <a:rPr kumimoji="1" lang="en-US" altLang="ja-JP" sz="2400" i="1">
                <a:latin typeface="Century Schoolbook" panose="02040604050505020304" pitchFamily="18" charset="0"/>
              </a:rPr>
              <a:t>x</a:t>
            </a:r>
            <a:r>
              <a:rPr kumimoji="1" lang="en-US" altLang="ja-JP" sz="2400" i="1" baseline="-25000">
                <a:latin typeface="Century Schoolbook" panose="02040604050505020304" pitchFamily="18" charset="0"/>
              </a:rPr>
              <a:t>1</a:t>
            </a:r>
            <a:endParaRPr kumimoji="1" lang="ja-JP" altLang="en-US" sz="2400" i="1" baseline="-25000">
              <a:latin typeface="Century Schoolbook" panose="02040604050505020304" pitchFamily="18" charset="0"/>
            </a:endParaRPr>
          </a:p>
        </p:txBody>
      </p:sp>
      <p:sp>
        <p:nvSpPr>
          <p:cNvPr id="31" name="テキスト ボックス 30">
            <a:extLst>
              <a:ext uri="{FF2B5EF4-FFF2-40B4-BE49-F238E27FC236}">
                <a16:creationId xmlns:a16="http://schemas.microsoft.com/office/drawing/2014/main" id="{E67180B2-89FB-45EF-A0E2-91E73A7DD45F}"/>
              </a:ext>
            </a:extLst>
          </p:cNvPr>
          <p:cNvSpPr txBox="1"/>
          <p:nvPr/>
        </p:nvSpPr>
        <p:spPr>
          <a:xfrm>
            <a:off x="1716441" y="3598505"/>
            <a:ext cx="452368" cy="461665"/>
          </a:xfrm>
          <a:prstGeom prst="rect">
            <a:avLst/>
          </a:prstGeom>
          <a:noFill/>
        </p:spPr>
        <p:txBody>
          <a:bodyPr wrap="none" rtlCol="0">
            <a:spAutoFit/>
          </a:bodyPr>
          <a:lstStyle/>
          <a:p>
            <a:r>
              <a:rPr kumimoji="1" lang="en-US" altLang="ja-JP" sz="2400" i="1">
                <a:latin typeface="Century Schoolbook" panose="02040604050505020304" pitchFamily="18" charset="0"/>
              </a:rPr>
              <a:t>x</a:t>
            </a:r>
            <a:r>
              <a:rPr kumimoji="1" lang="en-US" altLang="ja-JP" sz="2400" i="1" baseline="-25000">
                <a:latin typeface="Century Schoolbook" panose="02040604050505020304" pitchFamily="18" charset="0"/>
              </a:rPr>
              <a:t>2</a:t>
            </a:r>
            <a:endParaRPr kumimoji="1" lang="ja-JP" altLang="en-US" sz="2400" i="1" baseline="-25000">
              <a:latin typeface="Century Schoolbook" panose="02040604050505020304" pitchFamily="18" charset="0"/>
            </a:endParaRPr>
          </a:p>
        </p:txBody>
      </p:sp>
      <p:sp>
        <p:nvSpPr>
          <p:cNvPr id="32" name="テキスト ボックス 31">
            <a:extLst>
              <a:ext uri="{FF2B5EF4-FFF2-40B4-BE49-F238E27FC236}">
                <a16:creationId xmlns:a16="http://schemas.microsoft.com/office/drawing/2014/main" id="{B794EEEF-8170-4342-B864-4E630A2FF4F5}"/>
              </a:ext>
            </a:extLst>
          </p:cNvPr>
          <p:cNvSpPr txBox="1"/>
          <p:nvPr/>
        </p:nvSpPr>
        <p:spPr>
          <a:xfrm>
            <a:off x="1716441" y="5140594"/>
            <a:ext cx="463588" cy="461665"/>
          </a:xfrm>
          <a:prstGeom prst="rect">
            <a:avLst/>
          </a:prstGeom>
          <a:noFill/>
        </p:spPr>
        <p:txBody>
          <a:bodyPr wrap="none" rtlCol="0">
            <a:spAutoFit/>
          </a:bodyPr>
          <a:lstStyle/>
          <a:p>
            <a:r>
              <a:rPr kumimoji="1" lang="en-US" altLang="ja-JP" sz="2400" i="1">
                <a:latin typeface="Century Schoolbook" panose="02040604050505020304" pitchFamily="18" charset="0"/>
              </a:rPr>
              <a:t>x</a:t>
            </a:r>
            <a:r>
              <a:rPr kumimoji="1" lang="en-US" altLang="ja-JP" sz="2400" i="1" baseline="-25000">
                <a:latin typeface="Century Schoolbook" panose="02040604050505020304" pitchFamily="18" charset="0"/>
              </a:rPr>
              <a:t>d</a:t>
            </a:r>
            <a:endParaRPr kumimoji="1" lang="ja-JP" altLang="en-US" sz="2400" i="1" baseline="-25000">
              <a:latin typeface="Century Schoolbook" panose="02040604050505020304" pitchFamily="18" charset="0"/>
            </a:endParaRPr>
          </a:p>
        </p:txBody>
      </p:sp>
      <p:cxnSp>
        <p:nvCxnSpPr>
          <p:cNvPr id="36" name="直線矢印コネクタ 35">
            <a:extLst>
              <a:ext uri="{FF2B5EF4-FFF2-40B4-BE49-F238E27FC236}">
                <a16:creationId xmlns:a16="http://schemas.microsoft.com/office/drawing/2014/main" id="{3140BBED-ECF8-4C2E-A2F0-6B07A3D033D3}"/>
              </a:ext>
            </a:extLst>
          </p:cNvPr>
          <p:cNvCxnSpPr>
            <a:cxnSpLocks/>
            <a:stCxn id="26" idx="6"/>
            <a:endCxn id="40" idx="1"/>
          </p:cNvCxnSpPr>
          <p:nvPr/>
        </p:nvCxnSpPr>
        <p:spPr>
          <a:xfrm flipV="1">
            <a:off x="3812921" y="4375349"/>
            <a:ext cx="526941" cy="25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B74D063A-8610-4E7D-82F3-7072DA1B77F7}"/>
              </a:ext>
            </a:extLst>
          </p:cNvPr>
          <p:cNvSpPr/>
          <p:nvPr/>
        </p:nvSpPr>
        <p:spPr>
          <a:xfrm>
            <a:off x="4339862" y="3841946"/>
            <a:ext cx="1317356" cy="10668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B8B235D1-EEB9-4448-BF8C-6150C1B8B3D9}"/>
              </a:ext>
            </a:extLst>
          </p:cNvPr>
          <p:cNvCxnSpPr/>
          <p:nvPr/>
        </p:nvCxnSpPr>
        <p:spPr>
          <a:xfrm>
            <a:off x="4541342" y="4761517"/>
            <a:ext cx="480447"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80DFB7-DC87-43A7-990B-DEAAF9A74447}"/>
              </a:ext>
            </a:extLst>
          </p:cNvPr>
          <p:cNvCxnSpPr/>
          <p:nvPr/>
        </p:nvCxnSpPr>
        <p:spPr>
          <a:xfrm>
            <a:off x="5021789" y="4060170"/>
            <a:ext cx="480447"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C1C6739-CB8E-4F49-AE34-7B4AFDBFDBFE}"/>
              </a:ext>
            </a:extLst>
          </p:cNvPr>
          <p:cNvCxnSpPr>
            <a:cxnSpLocks/>
          </p:cNvCxnSpPr>
          <p:nvPr/>
        </p:nvCxnSpPr>
        <p:spPr>
          <a:xfrm flipV="1">
            <a:off x="5021789" y="4060170"/>
            <a:ext cx="0" cy="71033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D4DAB06-055A-468D-A103-76B7128D8488}"/>
              </a:ext>
            </a:extLst>
          </p:cNvPr>
          <p:cNvSpPr txBox="1"/>
          <p:nvPr/>
        </p:nvSpPr>
        <p:spPr>
          <a:xfrm>
            <a:off x="4248924" y="5056330"/>
            <a:ext cx="1569660" cy="369332"/>
          </a:xfrm>
          <a:prstGeom prst="rect">
            <a:avLst/>
          </a:prstGeom>
          <a:noFill/>
        </p:spPr>
        <p:txBody>
          <a:bodyPr wrap="none" rtlCol="0">
            <a:spAutoFit/>
          </a:bodyPr>
          <a:lstStyle/>
          <a:p>
            <a:r>
              <a:rPr kumimoji="1" lang="ja-JP" altLang="en-US" dirty="0"/>
              <a:t>しきい値関数</a:t>
            </a:r>
          </a:p>
        </p:txBody>
      </p:sp>
      <p:sp>
        <p:nvSpPr>
          <p:cNvPr id="46" name="テキスト ボックス 45">
            <a:extLst>
              <a:ext uri="{FF2B5EF4-FFF2-40B4-BE49-F238E27FC236}">
                <a16:creationId xmlns:a16="http://schemas.microsoft.com/office/drawing/2014/main" id="{37C961A2-4FDA-44B8-A8B7-61CEFAA32A1E}"/>
              </a:ext>
            </a:extLst>
          </p:cNvPr>
          <p:cNvSpPr txBox="1"/>
          <p:nvPr/>
        </p:nvSpPr>
        <p:spPr>
          <a:xfrm>
            <a:off x="2369408" y="3065178"/>
            <a:ext cx="537327" cy="461665"/>
          </a:xfrm>
          <a:prstGeom prst="rect">
            <a:avLst/>
          </a:prstGeom>
          <a:noFill/>
        </p:spPr>
        <p:txBody>
          <a:bodyPr wrap="none" rtlCol="0">
            <a:spAutoFit/>
          </a:bodyPr>
          <a:lstStyle/>
          <a:p>
            <a:r>
              <a:rPr kumimoji="1" lang="en-US" altLang="ja-JP" sz="2400" i="1">
                <a:latin typeface="Century Schoolbook" panose="02040604050505020304" pitchFamily="18" charset="0"/>
              </a:rPr>
              <a:t>w</a:t>
            </a:r>
            <a:r>
              <a:rPr kumimoji="1" lang="en-US" altLang="ja-JP" sz="2400" i="1" baseline="-25000">
                <a:latin typeface="Century Schoolbook" panose="02040604050505020304" pitchFamily="18" charset="0"/>
              </a:rPr>
              <a:t>1</a:t>
            </a:r>
            <a:endParaRPr kumimoji="1" lang="ja-JP" altLang="en-US" sz="2400" i="1" baseline="-25000">
              <a:latin typeface="Century Schoolbook" panose="02040604050505020304" pitchFamily="18" charset="0"/>
            </a:endParaRPr>
          </a:p>
        </p:txBody>
      </p:sp>
      <p:sp>
        <p:nvSpPr>
          <p:cNvPr id="47" name="テキスト ボックス 46">
            <a:extLst>
              <a:ext uri="{FF2B5EF4-FFF2-40B4-BE49-F238E27FC236}">
                <a16:creationId xmlns:a16="http://schemas.microsoft.com/office/drawing/2014/main" id="{FDC9C0DE-3DC3-497C-B1F3-A907C34E4622}"/>
              </a:ext>
            </a:extLst>
          </p:cNvPr>
          <p:cNvSpPr txBox="1"/>
          <p:nvPr/>
        </p:nvSpPr>
        <p:spPr>
          <a:xfrm>
            <a:off x="2258337" y="3628279"/>
            <a:ext cx="537327" cy="461665"/>
          </a:xfrm>
          <a:prstGeom prst="rect">
            <a:avLst/>
          </a:prstGeom>
          <a:noFill/>
        </p:spPr>
        <p:txBody>
          <a:bodyPr wrap="none" rtlCol="0">
            <a:spAutoFit/>
          </a:bodyPr>
          <a:lstStyle/>
          <a:p>
            <a:r>
              <a:rPr kumimoji="1" lang="en-US" altLang="ja-JP" sz="2400" i="1">
                <a:latin typeface="Century Schoolbook" panose="02040604050505020304" pitchFamily="18" charset="0"/>
              </a:rPr>
              <a:t>w</a:t>
            </a:r>
            <a:r>
              <a:rPr lang="en-US" altLang="ja-JP" sz="2400" i="1" baseline="-25000">
                <a:latin typeface="Century Schoolbook" panose="02040604050505020304" pitchFamily="18" charset="0"/>
              </a:rPr>
              <a:t>2</a:t>
            </a:r>
            <a:endParaRPr kumimoji="1" lang="ja-JP" altLang="en-US" sz="2400" i="1" baseline="-25000">
              <a:latin typeface="Century Schoolbook" panose="02040604050505020304" pitchFamily="18" charset="0"/>
            </a:endParaRPr>
          </a:p>
        </p:txBody>
      </p:sp>
      <p:sp>
        <p:nvSpPr>
          <p:cNvPr id="48" name="テキスト ボックス 47">
            <a:extLst>
              <a:ext uri="{FF2B5EF4-FFF2-40B4-BE49-F238E27FC236}">
                <a16:creationId xmlns:a16="http://schemas.microsoft.com/office/drawing/2014/main" id="{CA800250-7B0B-449F-A871-EEF55BE7159C}"/>
              </a:ext>
            </a:extLst>
          </p:cNvPr>
          <p:cNvSpPr txBox="1"/>
          <p:nvPr/>
        </p:nvSpPr>
        <p:spPr>
          <a:xfrm>
            <a:off x="2266088" y="4534936"/>
            <a:ext cx="548548" cy="461665"/>
          </a:xfrm>
          <a:prstGeom prst="rect">
            <a:avLst/>
          </a:prstGeom>
          <a:noFill/>
        </p:spPr>
        <p:txBody>
          <a:bodyPr wrap="none" rtlCol="0">
            <a:spAutoFit/>
          </a:bodyPr>
          <a:lstStyle/>
          <a:p>
            <a:r>
              <a:rPr kumimoji="1" lang="en-US" altLang="ja-JP" sz="2400" i="1">
                <a:latin typeface="Century Schoolbook" panose="02040604050505020304" pitchFamily="18" charset="0"/>
              </a:rPr>
              <a:t>w</a:t>
            </a:r>
            <a:r>
              <a:rPr kumimoji="1" lang="en-US" altLang="ja-JP" sz="2400" i="1" baseline="-25000">
                <a:latin typeface="Century Schoolbook" panose="02040604050505020304" pitchFamily="18" charset="0"/>
              </a:rPr>
              <a:t>d</a:t>
            </a:r>
            <a:endParaRPr kumimoji="1" lang="ja-JP" altLang="en-US" sz="2400" i="1" baseline="-25000">
              <a:latin typeface="Century Schoolbook" panose="02040604050505020304" pitchFamily="18" charset="0"/>
            </a:endParaRPr>
          </a:p>
        </p:txBody>
      </p:sp>
      <p:sp>
        <p:nvSpPr>
          <p:cNvPr id="49" name="テキスト ボックス 48">
            <a:extLst>
              <a:ext uri="{FF2B5EF4-FFF2-40B4-BE49-F238E27FC236}">
                <a16:creationId xmlns:a16="http://schemas.microsoft.com/office/drawing/2014/main" id="{62D93880-2662-4650-9321-148293309F52}"/>
              </a:ext>
            </a:extLst>
          </p:cNvPr>
          <p:cNvSpPr txBox="1"/>
          <p:nvPr/>
        </p:nvSpPr>
        <p:spPr>
          <a:xfrm>
            <a:off x="2890294" y="4947483"/>
            <a:ext cx="1338828" cy="369332"/>
          </a:xfrm>
          <a:prstGeom prst="rect">
            <a:avLst/>
          </a:prstGeom>
          <a:noFill/>
        </p:spPr>
        <p:txBody>
          <a:bodyPr wrap="none" rtlCol="0">
            <a:spAutoFit/>
          </a:bodyPr>
          <a:lstStyle/>
          <a:p>
            <a:r>
              <a:rPr kumimoji="1" lang="ja-JP" altLang="en-US"/>
              <a:t>重み付き和</a:t>
            </a:r>
          </a:p>
        </p:txBody>
      </p:sp>
      <p:cxnSp>
        <p:nvCxnSpPr>
          <p:cNvPr id="50" name="直線矢印コネクタ 49">
            <a:extLst>
              <a:ext uri="{FF2B5EF4-FFF2-40B4-BE49-F238E27FC236}">
                <a16:creationId xmlns:a16="http://schemas.microsoft.com/office/drawing/2014/main" id="{0990A505-CCF8-4849-A9EB-EA31B457FDCD}"/>
              </a:ext>
            </a:extLst>
          </p:cNvPr>
          <p:cNvCxnSpPr>
            <a:cxnSpLocks/>
          </p:cNvCxnSpPr>
          <p:nvPr/>
        </p:nvCxnSpPr>
        <p:spPr>
          <a:xfrm flipV="1">
            <a:off x="5639468" y="4372764"/>
            <a:ext cx="526941" cy="2585"/>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138ECF-908D-4123-8226-9679F9F6B805}"/>
              </a:ext>
            </a:extLst>
          </p:cNvPr>
          <p:cNvSpPr txBox="1"/>
          <p:nvPr/>
        </p:nvSpPr>
        <p:spPr>
          <a:xfrm>
            <a:off x="1585762" y="2586619"/>
            <a:ext cx="646331" cy="369332"/>
          </a:xfrm>
          <a:prstGeom prst="rect">
            <a:avLst/>
          </a:prstGeom>
          <a:noFill/>
        </p:spPr>
        <p:txBody>
          <a:bodyPr wrap="none" rtlCol="0">
            <a:spAutoFit/>
          </a:bodyPr>
          <a:lstStyle/>
          <a:p>
            <a:r>
              <a:rPr kumimoji="1" lang="ja-JP" altLang="en-US"/>
              <a:t>入力</a:t>
            </a:r>
          </a:p>
        </p:txBody>
      </p:sp>
      <p:sp>
        <p:nvSpPr>
          <p:cNvPr id="67" name="テキスト ボックス 66">
            <a:extLst>
              <a:ext uri="{FF2B5EF4-FFF2-40B4-BE49-F238E27FC236}">
                <a16:creationId xmlns:a16="http://schemas.microsoft.com/office/drawing/2014/main" id="{5CC2F5D0-B185-4059-93A4-7A93FC060576}"/>
              </a:ext>
            </a:extLst>
          </p:cNvPr>
          <p:cNvSpPr txBox="1"/>
          <p:nvPr/>
        </p:nvSpPr>
        <p:spPr>
          <a:xfrm>
            <a:off x="6166409" y="4188098"/>
            <a:ext cx="646331" cy="369332"/>
          </a:xfrm>
          <a:prstGeom prst="rect">
            <a:avLst/>
          </a:prstGeom>
          <a:noFill/>
        </p:spPr>
        <p:txBody>
          <a:bodyPr wrap="none" rtlCol="0">
            <a:spAutoFit/>
          </a:bodyPr>
          <a:lstStyle/>
          <a:p>
            <a:r>
              <a:rPr kumimoji="1" lang="ja-JP" altLang="en-US"/>
              <a:t>出力</a:t>
            </a:r>
          </a:p>
        </p:txBody>
      </p:sp>
      <p:sp>
        <p:nvSpPr>
          <p:cNvPr id="68" name="吹き出し: 四角形 67">
            <a:extLst>
              <a:ext uri="{FF2B5EF4-FFF2-40B4-BE49-F238E27FC236}">
                <a16:creationId xmlns:a16="http://schemas.microsoft.com/office/drawing/2014/main" id="{C6872339-6A82-4C2A-897B-848B32324CD3}"/>
              </a:ext>
            </a:extLst>
          </p:cNvPr>
          <p:cNvSpPr/>
          <p:nvPr/>
        </p:nvSpPr>
        <p:spPr>
          <a:xfrm>
            <a:off x="4975568" y="2598381"/>
            <a:ext cx="2647747" cy="826498"/>
          </a:xfrm>
          <a:prstGeom prst="wedgeRectCallout">
            <a:avLst>
              <a:gd name="adj1" fmla="val -34527"/>
              <a:gd name="adj2" fmla="val 949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しきい値関数がシグモイド関数の場合は、ロジスティック識別と同じ</a:t>
            </a:r>
          </a:p>
        </p:txBody>
      </p:sp>
    </p:spTree>
    <p:extLst>
      <p:ext uri="{BB962C8B-B14F-4D97-AF65-F5344CB8AC3E}">
        <p14:creationId xmlns:p14="http://schemas.microsoft.com/office/powerpoint/2010/main" val="80438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85777"/>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線形識別面の重み付き和で非線形識別面を実現</a:t>
            </a:r>
          </a:p>
        </p:txBody>
      </p:sp>
      <p:pic>
        <p:nvPicPr>
          <p:cNvPr id="4" name="図 3">
            <a:extLst>
              <a:ext uri="{FF2B5EF4-FFF2-40B4-BE49-F238E27FC236}">
                <a16:creationId xmlns:a16="http://schemas.microsoft.com/office/drawing/2014/main" id="{E5D17C36-0C41-44A3-BD7A-52E3A519B73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60416" y="1858616"/>
            <a:ext cx="5898072" cy="4747339"/>
          </a:xfrm>
          <a:prstGeom prst="rect">
            <a:avLst/>
          </a:prstGeom>
        </p:spPr>
      </p:pic>
      <p:cxnSp>
        <p:nvCxnSpPr>
          <p:cNvPr id="5" name="直線矢印コネクタ 4">
            <a:extLst>
              <a:ext uri="{FF2B5EF4-FFF2-40B4-BE49-F238E27FC236}">
                <a16:creationId xmlns:a16="http://schemas.microsoft.com/office/drawing/2014/main" id="{3603199F-65D4-4D4D-AC30-B952C3AF255E}"/>
              </a:ext>
            </a:extLst>
          </p:cNvPr>
          <p:cNvCxnSpPr>
            <a:cxnSpLocks/>
          </p:cNvCxnSpPr>
          <p:nvPr/>
        </p:nvCxnSpPr>
        <p:spPr>
          <a:xfrm>
            <a:off x="1583007" y="3012439"/>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3AB8056-1E5E-43DF-9495-ECCB347CADFD}"/>
              </a:ext>
            </a:extLst>
          </p:cNvPr>
          <p:cNvCxnSpPr>
            <a:cxnSpLocks/>
          </p:cNvCxnSpPr>
          <p:nvPr/>
        </p:nvCxnSpPr>
        <p:spPr>
          <a:xfrm>
            <a:off x="1583007" y="3954548"/>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8FA8309-4EC5-439A-B148-4BE27ACE16F1}"/>
              </a:ext>
            </a:extLst>
          </p:cNvPr>
          <p:cNvCxnSpPr>
            <a:cxnSpLocks/>
          </p:cNvCxnSpPr>
          <p:nvPr/>
        </p:nvCxnSpPr>
        <p:spPr>
          <a:xfrm>
            <a:off x="1583007" y="4952075"/>
            <a:ext cx="47740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吹き出し: 四角形 8">
            <a:extLst>
              <a:ext uri="{FF2B5EF4-FFF2-40B4-BE49-F238E27FC236}">
                <a16:creationId xmlns:a16="http://schemas.microsoft.com/office/drawing/2014/main" id="{06B7C1A8-ABAC-4E87-AEEB-795612D8EAAF}"/>
              </a:ext>
            </a:extLst>
          </p:cNvPr>
          <p:cNvSpPr/>
          <p:nvPr/>
        </p:nvSpPr>
        <p:spPr>
          <a:xfrm>
            <a:off x="976949" y="1730959"/>
            <a:ext cx="2327361" cy="847447"/>
          </a:xfrm>
          <a:prstGeom prst="wedgeRectCallout">
            <a:avLst>
              <a:gd name="adj1" fmla="val 77090"/>
              <a:gd name="adj2" fmla="val 6880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中間層のユニット数を増やせば</a:t>
            </a:r>
            <a:r>
              <a:rPr lang="ja-JP" altLang="en-US" sz="1400" dirty="0">
                <a:solidFill>
                  <a:schemeClr val="tx1"/>
                </a:solidFill>
              </a:rPr>
              <a:t>いくらでも複雑な識別面を</a:t>
            </a:r>
            <a:r>
              <a:rPr kumimoji="1" lang="ja-JP" altLang="en-US" sz="1400" dirty="0">
                <a:solidFill>
                  <a:schemeClr val="tx1"/>
                </a:solidFill>
              </a:rPr>
              <a:t>作ることができる</a:t>
            </a:r>
          </a:p>
        </p:txBody>
      </p:sp>
    </p:spTree>
    <p:extLst>
      <p:ext uri="{BB962C8B-B14F-4D97-AF65-F5344CB8AC3E}">
        <p14:creationId xmlns:p14="http://schemas.microsoft.com/office/powerpoint/2010/main" val="61423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a:solidFill>
                  <a:schemeClr val="accent1"/>
                </a:solidFill>
                <a:latin typeface="メイリオ" panose="020B0604030504040204" pitchFamily="50" charset="-128"/>
                <a:ea typeface="メイリオ" panose="020B0604030504040204" pitchFamily="50" charset="-128"/>
              </a:rPr>
              <a:t>基本的なニューラルネットワーク</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182759"/>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ニューラルネットワークの学習</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誤差逆伝播法</a:t>
            </a:r>
          </a:p>
        </p:txBody>
      </p:sp>
      <p:pic>
        <p:nvPicPr>
          <p:cNvPr id="4" name="図 3">
            <a:extLst>
              <a:ext uri="{FF2B5EF4-FFF2-40B4-BE49-F238E27FC236}">
                <a16:creationId xmlns:a16="http://schemas.microsoft.com/office/drawing/2014/main" id="{48B225C0-A85D-41C8-B570-A33FC7C5D24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5925" y="2437769"/>
            <a:ext cx="8515350" cy="3621414"/>
          </a:xfrm>
          <a:prstGeom prst="rect">
            <a:avLst/>
          </a:prstGeom>
        </p:spPr>
      </p:pic>
      <p:sp>
        <p:nvSpPr>
          <p:cNvPr id="28" name="テキスト ボックス 27">
            <a:extLst>
              <a:ext uri="{FF2B5EF4-FFF2-40B4-BE49-F238E27FC236}">
                <a16:creationId xmlns:a16="http://schemas.microsoft.com/office/drawing/2014/main" id="{340183D7-56E6-46A5-98A9-599A2228BD5A}"/>
              </a:ext>
            </a:extLst>
          </p:cNvPr>
          <p:cNvSpPr txBox="1"/>
          <p:nvPr/>
        </p:nvSpPr>
        <p:spPr>
          <a:xfrm>
            <a:off x="6684434" y="1980473"/>
            <a:ext cx="1781257" cy="369332"/>
          </a:xfrm>
          <a:prstGeom prst="rect">
            <a:avLst/>
          </a:prstGeom>
          <a:noFill/>
        </p:spPr>
        <p:txBody>
          <a:bodyPr wrap="none" rtlCol="0">
            <a:spAutoFit/>
          </a:bodyPr>
          <a:lstStyle/>
          <a:p>
            <a:r>
              <a:rPr kumimoji="1" lang="en-US" altLang="ja-JP" dirty="0"/>
              <a:t>p.110   4</a:t>
            </a:r>
            <a:r>
              <a:rPr kumimoji="1" lang="ja-JP" altLang="en-US" dirty="0"/>
              <a:t>コマ目</a:t>
            </a:r>
          </a:p>
        </p:txBody>
      </p:sp>
    </p:spTree>
    <p:extLst>
      <p:ext uri="{BB962C8B-B14F-4D97-AF65-F5344CB8AC3E}">
        <p14:creationId xmlns:p14="http://schemas.microsoft.com/office/powerpoint/2010/main" val="340433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a:solidFill>
                  <a:schemeClr val="accent1"/>
                </a:solidFill>
                <a:latin typeface="メイリオ" panose="020B0604030504040204" pitchFamily="50" charset="-128"/>
                <a:ea typeface="メイリオ" panose="020B0604030504040204" pitchFamily="50" charset="-128"/>
              </a:rPr>
              <a:t>基本的なニューラルネットワーク</a:t>
            </a:r>
            <a:endParaRPr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128375"/>
            <a:ext cx="8089900" cy="4964388"/>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誤差逆伝播法</a:t>
            </a:r>
          </a:p>
        </p:txBody>
      </p:sp>
      <p:sp>
        <p:nvSpPr>
          <p:cNvPr id="14" name="楕円 13">
            <a:extLst>
              <a:ext uri="{FF2B5EF4-FFF2-40B4-BE49-F238E27FC236}">
                <a16:creationId xmlns:a16="http://schemas.microsoft.com/office/drawing/2014/main" id="{C1892E60-4E3B-45CD-9694-CB47EDC2D297}"/>
              </a:ext>
            </a:extLst>
          </p:cNvPr>
          <p:cNvSpPr/>
          <p:nvPr/>
        </p:nvSpPr>
        <p:spPr>
          <a:xfrm>
            <a:off x="1021425" y="2489387"/>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Century Schoolbook" panose="02040604050505020304" pitchFamily="18" charset="0"/>
              </a:rPr>
              <a:t>x</a:t>
            </a:r>
            <a:r>
              <a:rPr kumimoji="1" lang="en-US" altLang="ja-JP" sz="2800" i="1" baseline="-25000" dirty="0">
                <a:solidFill>
                  <a:schemeClr val="tx1"/>
                </a:solidFill>
                <a:latin typeface="Century Schoolbook" panose="02040604050505020304" pitchFamily="18" charset="0"/>
              </a:rPr>
              <a:t>1</a:t>
            </a:r>
            <a:endParaRPr kumimoji="1" lang="ja-JP" altLang="en-US" sz="2800" i="1" baseline="-25000" dirty="0">
              <a:solidFill>
                <a:schemeClr val="tx1"/>
              </a:solidFill>
              <a:latin typeface="Century Schoolbook" panose="02040604050505020304" pitchFamily="18" charset="0"/>
            </a:endParaRPr>
          </a:p>
        </p:txBody>
      </p:sp>
      <p:sp>
        <p:nvSpPr>
          <p:cNvPr id="15" name="楕円 14">
            <a:extLst>
              <a:ext uri="{FF2B5EF4-FFF2-40B4-BE49-F238E27FC236}">
                <a16:creationId xmlns:a16="http://schemas.microsoft.com/office/drawing/2014/main" id="{9F1D4873-B3D7-4340-86CB-501257389FE5}"/>
              </a:ext>
            </a:extLst>
          </p:cNvPr>
          <p:cNvSpPr/>
          <p:nvPr/>
        </p:nvSpPr>
        <p:spPr>
          <a:xfrm>
            <a:off x="1021425" y="3806719"/>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Century Schoolbook" panose="02040604050505020304" pitchFamily="18" charset="0"/>
              </a:rPr>
              <a:t>x</a:t>
            </a:r>
            <a:r>
              <a:rPr kumimoji="1" lang="en-US" altLang="ja-JP" sz="2800" i="1" baseline="-25000" dirty="0">
                <a:solidFill>
                  <a:schemeClr val="tx1"/>
                </a:solidFill>
                <a:latin typeface="Century Schoolbook" panose="02040604050505020304" pitchFamily="18" charset="0"/>
              </a:rPr>
              <a:t>2</a:t>
            </a:r>
            <a:endParaRPr kumimoji="1" lang="ja-JP" altLang="en-US" sz="2800" i="1" baseline="-25000" dirty="0">
              <a:solidFill>
                <a:schemeClr val="tx1"/>
              </a:solidFill>
              <a:latin typeface="Century Schoolbook" panose="02040604050505020304" pitchFamily="18" charset="0"/>
            </a:endParaRPr>
          </a:p>
        </p:txBody>
      </p:sp>
      <p:sp>
        <p:nvSpPr>
          <p:cNvPr id="16" name="楕円 15">
            <a:extLst>
              <a:ext uri="{FF2B5EF4-FFF2-40B4-BE49-F238E27FC236}">
                <a16:creationId xmlns:a16="http://schemas.microsoft.com/office/drawing/2014/main" id="{20BF6A15-9A9A-43AE-AA2C-C1CEFFFE0242}"/>
              </a:ext>
            </a:extLst>
          </p:cNvPr>
          <p:cNvSpPr/>
          <p:nvPr/>
        </p:nvSpPr>
        <p:spPr>
          <a:xfrm>
            <a:off x="1042092" y="5124081"/>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i="1" dirty="0">
                <a:solidFill>
                  <a:schemeClr val="tx1"/>
                </a:solidFill>
                <a:latin typeface="Century Schoolbook" panose="02040604050505020304" pitchFamily="18" charset="0"/>
              </a:rPr>
              <a:t>x</a:t>
            </a:r>
            <a:r>
              <a:rPr kumimoji="1" lang="en-US" altLang="ja-JP" sz="2800" i="1" baseline="-25000" dirty="0">
                <a:solidFill>
                  <a:schemeClr val="tx1"/>
                </a:solidFill>
                <a:latin typeface="Century Schoolbook" panose="02040604050505020304" pitchFamily="18" charset="0"/>
              </a:rPr>
              <a:t>3</a:t>
            </a:r>
            <a:endParaRPr kumimoji="1" lang="ja-JP" altLang="en-US" sz="2800" i="1" baseline="-25000" dirty="0">
              <a:solidFill>
                <a:schemeClr val="tx1"/>
              </a:solidFill>
              <a:latin typeface="Century Schoolbook" panose="02040604050505020304" pitchFamily="18" charset="0"/>
            </a:endParaRPr>
          </a:p>
        </p:txBody>
      </p:sp>
      <p:sp>
        <p:nvSpPr>
          <p:cNvPr id="17" name="楕円 16">
            <a:extLst>
              <a:ext uri="{FF2B5EF4-FFF2-40B4-BE49-F238E27FC236}">
                <a16:creationId xmlns:a16="http://schemas.microsoft.com/office/drawing/2014/main" id="{215B060F-DDA6-426A-9FCB-0EBA4896543E}"/>
              </a:ext>
            </a:extLst>
          </p:cNvPr>
          <p:cNvSpPr/>
          <p:nvPr/>
        </p:nvSpPr>
        <p:spPr>
          <a:xfrm>
            <a:off x="3226834" y="2480747"/>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18" name="楕円 17">
            <a:extLst>
              <a:ext uri="{FF2B5EF4-FFF2-40B4-BE49-F238E27FC236}">
                <a16:creationId xmlns:a16="http://schemas.microsoft.com/office/drawing/2014/main" id="{08989961-5ED6-4BC3-BE4F-B9E6E073F21C}"/>
              </a:ext>
            </a:extLst>
          </p:cNvPr>
          <p:cNvSpPr/>
          <p:nvPr/>
        </p:nvSpPr>
        <p:spPr>
          <a:xfrm>
            <a:off x="3226834" y="5092820"/>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sp>
        <p:nvSpPr>
          <p:cNvPr id="19" name="楕円 18">
            <a:extLst>
              <a:ext uri="{FF2B5EF4-FFF2-40B4-BE49-F238E27FC236}">
                <a16:creationId xmlns:a16="http://schemas.microsoft.com/office/drawing/2014/main" id="{E1A3A30E-CA89-495B-9130-86BB447B6A3B}"/>
              </a:ext>
            </a:extLst>
          </p:cNvPr>
          <p:cNvSpPr/>
          <p:nvPr/>
        </p:nvSpPr>
        <p:spPr>
          <a:xfrm>
            <a:off x="5778712" y="3517605"/>
            <a:ext cx="836908" cy="7671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i="1">
              <a:solidFill>
                <a:schemeClr val="tx1"/>
              </a:solidFill>
              <a:latin typeface="Century Schoolbook" panose="02040604050505020304" pitchFamily="18" charset="0"/>
            </a:endParaRPr>
          </a:p>
        </p:txBody>
      </p:sp>
      <p:cxnSp>
        <p:nvCxnSpPr>
          <p:cNvPr id="20" name="直線矢印コネクタ 19">
            <a:extLst>
              <a:ext uri="{FF2B5EF4-FFF2-40B4-BE49-F238E27FC236}">
                <a16:creationId xmlns:a16="http://schemas.microsoft.com/office/drawing/2014/main" id="{D0094472-E72C-4C62-9947-178BA9DE5554}"/>
              </a:ext>
            </a:extLst>
          </p:cNvPr>
          <p:cNvCxnSpPr>
            <a:cxnSpLocks/>
            <a:stCxn id="14" idx="6"/>
            <a:endCxn id="17" idx="2"/>
          </p:cNvCxnSpPr>
          <p:nvPr/>
        </p:nvCxnSpPr>
        <p:spPr>
          <a:xfrm flipV="1">
            <a:off x="1858333" y="2864330"/>
            <a:ext cx="1368501" cy="864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81263AB-5979-41D0-8684-0681D485EF02}"/>
              </a:ext>
            </a:extLst>
          </p:cNvPr>
          <p:cNvCxnSpPr>
            <a:cxnSpLocks/>
            <a:stCxn id="14" idx="6"/>
            <a:endCxn id="18" idx="2"/>
          </p:cNvCxnSpPr>
          <p:nvPr/>
        </p:nvCxnSpPr>
        <p:spPr>
          <a:xfrm>
            <a:off x="1858333" y="2872970"/>
            <a:ext cx="1368501" cy="2603433"/>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C9A1471-79D2-4C57-BC89-D1C0F74D6394}"/>
              </a:ext>
            </a:extLst>
          </p:cNvPr>
          <p:cNvCxnSpPr>
            <a:cxnSpLocks/>
            <a:stCxn id="15" idx="6"/>
            <a:endCxn id="17" idx="2"/>
          </p:cNvCxnSpPr>
          <p:nvPr/>
        </p:nvCxnSpPr>
        <p:spPr>
          <a:xfrm flipV="1">
            <a:off x="1858333" y="2864330"/>
            <a:ext cx="1368501" cy="132597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51E3F74-7F33-4B1C-9E2B-27DA4A3875B1}"/>
              </a:ext>
            </a:extLst>
          </p:cNvPr>
          <p:cNvCxnSpPr>
            <a:cxnSpLocks/>
            <a:stCxn id="15" idx="6"/>
            <a:endCxn id="18" idx="2"/>
          </p:cNvCxnSpPr>
          <p:nvPr/>
        </p:nvCxnSpPr>
        <p:spPr>
          <a:xfrm>
            <a:off x="1858333" y="4190302"/>
            <a:ext cx="1368501" cy="1286101"/>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2A78316-AB1D-4F7F-A66D-E6B3FE069060}"/>
              </a:ext>
            </a:extLst>
          </p:cNvPr>
          <p:cNvCxnSpPr>
            <a:cxnSpLocks/>
            <a:stCxn id="16" idx="6"/>
            <a:endCxn id="17" idx="2"/>
          </p:cNvCxnSpPr>
          <p:nvPr/>
        </p:nvCxnSpPr>
        <p:spPr>
          <a:xfrm flipV="1">
            <a:off x="1879000" y="2864330"/>
            <a:ext cx="1347834" cy="2643334"/>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11D8A34-9728-4BA8-9544-505F214C2606}"/>
              </a:ext>
            </a:extLst>
          </p:cNvPr>
          <p:cNvCxnSpPr>
            <a:cxnSpLocks/>
            <a:stCxn id="16" idx="6"/>
            <a:endCxn id="18" idx="2"/>
          </p:cNvCxnSpPr>
          <p:nvPr/>
        </p:nvCxnSpPr>
        <p:spPr>
          <a:xfrm flipV="1">
            <a:off x="1879000" y="5476403"/>
            <a:ext cx="1347834" cy="31261"/>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BC18A8C-2AB5-45AC-9419-D868FC441F6F}"/>
              </a:ext>
            </a:extLst>
          </p:cNvPr>
          <p:cNvCxnSpPr>
            <a:cxnSpLocks/>
            <a:stCxn id="17" idx="6"/>
            <a:endCxn id="19" idx="2"/>
          </p:cNvCxnSpPr>
          <p:nvPr/>
        </p:nvCxnSpPr>
        <p:spPr>
          <a:xfrm>
            <a:off x="4063742" y="2864330"/>
            <a:ext cx="1714970" cy="1036858"/>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C99D697-689F-4AE2-8D37-87195E0AEAEE}"/>
              </a:ext>
            </a:extLst>
          </p:cNvPr>
          <p:cNvCxnSpPr>
            <a:cxnSpLocks/>
            <a:stCxn id="18" idx="6"/>
            <a:endCxn id="19" idx="2"/>
          </p:cNvCxnSpPr>
          <p:nvPr/>
        </p:nvCxnSpPr>
        <p:spPr>
          <a:xfrm flipV="1">
            <a:off x="4063742" y="3901188"/>
            <a:ext cx="1714970" cy="1575215"/>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0D9BDBD-AC67-42E6-913B-ADDDBE2C0D4C}"/>
              </a:ext>
            </a:extLst>
          </p:cNvPr>
          <p:cNvCxnSpPr>
            <a:cxnSpLocks/>
          </p:cNvCxnSpPr>
          <p:nvPr/>
        </p:nvCxnSpPr>
        <p:spPr>
          <a:xfrm>
            <a:off x="6615620" y="3901188"/>
            <a:ext cx="532108"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フリーフォーム: 図形 28">
            <a:extLst>
              <a:ext uri="{FF2B5EF4-FFF2-40B4-BE49-F238E27FC236}">
                <a16:creationId xmlns:a16="http://schemas.microsoft.com/office/drawing/2014/main" id="{210FA762-C95F-47D0-85E1-C0328EEAA6E9}"/>
              </a:ext>
            </a:extLst>
          </p:cNvPr>
          <p:cNvSpPr/>
          <p:nvPr/>
        </p:nvSpPr>
        <p:spPr>
          <a:xfrm>
            <a:off x="3432461" y="2679663"/>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42723929-157E-425F-8B2C-3387EDCF1FA2}"/>
              </a:ext>
            </a:extLst>
          </p:cNvPr>
          <p:cNvSpPr/>
          <p:nvPr/>
        </p:nvSpPr>
        <p:spPr>
          <a:xfrm>
            <a:off x="3447168" y="5304479"/>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193F90D2-3EF5-4146-A670-E6502A2855C7}"/>
              </a:ext>
            </a:extLst>
          </p:cNvPr>
          <p:cNvSpPr/>
          <p:nvPr/>
        </p:nvSpPr>
        <p:spPr>
          <a:xfrm>
            <a:off x="6013753" y="3692763"/>
            <a:ext cx="396240" cy="369333"/>
          </a:xfrm>
          <a:custGeom>
            <a:avLst/>
            <a:gdLst>
              <a:gd name="connsiteX0" fmla="*/ 0 w 965200"/>
              <a:gd name="connsiteY0" fmla="*/ 589280 h 589280"/>
              <a:gd name="connsiteX1" fmla="*/ 436880 w 965200"/>
              <a:gd name="connsiteY1" fmla="*/ 487680 h 589280"/>
              <a:gd name="connsiteX2" fmla="*/ 609600 w 965200"/>
              <a:gd name="connsiteY2" fmla="*/ 81280 h 589280"/>
              <a:gd name="connsiteX3" fmla="*/ 965200 w 965200"/>
              <a:gd name="connsiteY3" fmla="*/ 0 h 589280"/>
            </a:gdLst>
            <a:ahLst/>
            <a:cxnLst>
              <a:cxn ang="0">
                <a:pos x="connsiteX0" y="connsiteY0"/>
              </a:cxn>
              <a:cxn ang="0">
                <a:pos x="connsiteX1" y="connsiteY1"/>
              </a:cxn>
              <a:cxn ang="0">
                <a:pos x="connsiteX2" y="connsiteY2"/>
              </a:cxn>
              <a:cxn ang="0">
                <a:pos x="connsiteX3" y="connsiteY3"/>
              </a:cxn>
            </a:cxnLst>
            <a:rect l="l" t="t" r="r" b="b"/>
            <a:pathLst>
              <a:path w="965200" h="589280">
                <a:moveTo>
                  <a:pt x="0" y="589280"/>
                </a:moveTo>
                <a:cubicBezTo>
                  <a:pt x="167640" y="580813"/>
                  <a:pt x="335280" y="572347"/>
                  <a:pt x="436880" y="487680"/>
                </a:cubicBezTo>
                <a:cubicBezTo>
                  <a:pt x="538480" y="403013"/>
                  <a:pt x="521547" y="162560"/>
                  <a:pt x="609600" y="81280"/>
                </a:cubicBezTo>
                <a:cubicBezTo>
                  <a:pt x="697653" y="0"/>
                  <a:pt x="831426" y="0"/>
                  <a:pt x="965200" y="0"/>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117E1E79-A350-4D6A-AFA9-BD66E1CA6443}"/>
              </a:ext>
            </a:extLst>
          </p:cNvPr>
          <p:cNvSpPr txBox="1"/>
          <p:nvPr/>
        </p:nvSpPr>
        <p:spPr>
          <a:xfrm>
            <a:off x="1021425" y="6092763"/>
            <a:ext cx="845103" cy="400110"/>
          </a:xfrm>
          <a:prstGeom prst="rect">
            <a:avLst/>
          </a:prstGeom>
          <a:noFill/>
        </p:spPr>
        <p:txBody>
          <a:bodyPr wrap="none" rtlCol="0">
            <a:spAutoFit/>
          </a:bodyPr>
          <a:lstStyle/>
          <a:p>
            <a:r>
              <a:rPr kumimoji="1" lang="ja-JP" altLang="en-US" sz="2000" dirty="0"/>
              <a:t>入力</a:t>
            </a:r>
            <a:r>
              <a:rPr kumimoji="1" lang="en-US" altLang="ja-JP" sz="2000" b="1" i="1" dirty="0">
                <a:latin typeface="Century Schoolbook" panose="02040604050505020304" pitchFamily="18" charset="0"/>
              </a:rPr>
              <a:t>x</a:t>
            </a:r>
            <a:endParaRPr kumimoji="1" lang="ja-JP" altLang="en-US" sz="2000" b="1" i="1" dirty="0">
              <a:latin typeface="Century Schoolbook" panose="02040604050505020304" pitchFamily="18" charset="0"/>
            </a:endParaRPr>
          </a:p>
        </p:txBody>
      </p:sp>
      <p:sp>
        <p:nvSpPr>
          <p:cNvPr id="33" name="テキスト ボックス 32">
            <a:extLst>
              <a:ext uri="{FF2B5EF4-FFF2-40B4-BE49-F238E27FC236}">
                <a16:creationId xmlns:a16="http://schemas.microsoft.com/office/drawing/2014/main" id="{924F7733-C0DB-4236-9A25-BCFA3E9829A9}"/>
              </a:ext>
            </a:extLst>
          </p:cNvPr>
          <p:cNvSpPr txBox="1"/>
          <p:nvPr/>
        </p:nvSpPr>
        <p:spPr>
          <a:xfrm>
            <a:off x="6390000" y="3159569"/>
            <a:ext cx="835485" cy="400110"/>
          </a:xfrm>
          <a:prstGeom prst="rect">
            <a:avLst/>
          </a:prstGeom>
          <a:noFill/>
        </p:spPr>
        <p:txBody>
          <a:bodyPr wrap="none" rtlCol="0">
            <a:spAutoFit/>
          </a:bodyPr>
          <a:lstStyle/>
          <a:p>
            <a:r>
              <a:rPr kumimoji="1" lang="ja-JP" altLang="en-US" sz="2000" dirty="0"/>
              <a:t>出力</a:t>
            </a:r>
            <a:r>
              <a:rPr kumimoji="1" lang="en-US" altLang="ja-JP" sz="2000" i="1" dirty="0">
                <a:latin typeface="Century Schoolbook" panose="02040604050505020304" pitchFamily="18" charset="0"/>
              </a:rPr>
              <a:t>g</a:t>
            </a:r>
            <a:endParaRPr kumimoji="1" lang="ja-JP" altLang="en-US" sz="2000" i="1" baseline="-25000" dirty="0">
              <a:latin typeface="Century Schoolbook" panose="02040604050505020304" pitchFamily="18" charset="0"/>
            </a:endParaRPr>
          </a:p>
        </p:txBody>
      </p:sp>
      <p:sp>
        <p:nvSpPr>
          <p:cNvPr id="34" name="矢印: 左右 33">
            <a:extLst>
              <a:ext uri="{FF2B5EF4-FFF2-40B4-BE49-F238E27FC236}">
                <a16:creationId xmlns:a16="http://schemas.microsoft.com/office/drawing/2014/main" id="{D8F18E0E-2DC4-48D6-B188-F7DB941A0FE1}"/>
              </a:ext>
            </a:extLst>
          </p:cNvPr>
          <p:cNvSpPr/>
          <p:nvPr/>
        </p:nvSpPr>
        <p:spPr>
          <a:xfrm>
            <a:off x="7377419" y="3787771"/>
            <a:ext cx="532108" cy="243846"/>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1379FEE-7FF0-4D7F-85EA-0544B7760D05}"/>
              </a:ext>
            </a:extLst>
          </p:cNvPr>
          <p:cNvSpPr txBox="1"/>
          <p:nvPr/>
        </p:nvSpPr>
        <p:spPr>
          <a:xfrm>
            <a:off x="7996978" y="3701133"/>
            <a:ext cx="825867" cy="400110"/>
          </a:xfrm>
          <a:prstGeom prst="rect">
            <a:avLst/>
          </a:prstGeom>
          <a:noFill/>
        </p:spPr>
        <p:txBody>
          <a:bodyPr wrap="none" rtlCol="0">
            <a:spAutoFit/>
          </a:bodyPr>
          <a:lstStyle/>
          <a:p>
            <a:r>
              <a:rPr kumimoji="1" lang="ja-JP" altLang="en-US" sz="2000" dirty="0"/>
              <a:t>正解</a:t>
            </a:r>
            <a:r>
              <a:rPr kumimoji="1" lang="en-US" altLang="ja-JP" sz="2000" i="1" dirty="0">
                <a:latin typeface="Century Schoolbook" panose="02040604050505020304" pitchFamily="18" charset="0"/>
              </a:rPr>
              <a:t>y</a:t>
            </a:r>
            <a:endParaRPr kumimoji="1" lang="ja-JP" altLang="en-US" sz="2000" i="1" dirty="0">
              <a:latin typeface="Century Schoolbook" panose="02040604050505020304" pitchFamily="18" charset="0"/>
            </a:endParaRPr>
          </a:p>
        </p:txBody>
      </p:sp>
      <p:sp>
        <p:nvSpPr>
          <p:cNvPr id="37" name="テキスト ボックス 36">
            <a:extLst>
              <a:ext uri="{FF2B5EF4-FFF2-40B4-BE49-F238E27FC236}">
                <a16:creationId xmlns:a16="http://schemas.microsoft.com/office/drawing/2014/main" id="{4E01AD63-43D0-46F6-B193-DB8C089413D1}"/>
              </a:ext>
            </a:extLst>
          </p:cNvPr>
          <p:cNvSpPr txBox="1"/>
          <p:nvPr/>
        </p:nvSpPr>
        <p:spPr>
          <a:xfrm>
            <a:off x="4535844" y="2847803"/>
            <a:ext cx="896399" cy="400110"/>
          </a:xfrm>
          <a:prstGeom prst="rect">
            <a:avLst/>
          </a:prstGeom>
          <a:noFill/>
        </p:spPr>
        <p:txBody>
          <a:bodyPr wrap="none" rtlCol="0">
            <a:spAutoFit/>
          </a:bodyPr>
          <a:lstStyle/>
          <a:p>
            <a:r>
              <a:rPr kumimoji="1" lang="ja-JP" altLang="en-US" sz="2000" dirty="0"/>
              <a:t>重み</a:t>
            </a:r>
            <a:r>
              <a:rPr kumimoji="1" lang="en-US" altLang="ja-JP" sz="2000" i="1" dirty="0">
                <a:latin typeface="Century Schoolbook" panose="02040604050505020304" pitchFamily="18" charset="0"/>
              </a:rPr>
              <a:t>w</a:t>
            </a:r>
            <a:endParaRPr kumimoji="1" lang="ja-JP" altLang="en-US" sz="2000" i="1" baseline="-25000" dirty="0">
              <a:latin typeface="Century Schoolbook" panose="02040604050505020304" pitchFamily="18" charset="0"/>
            </a:endParaRPr>
          </a:p>
        </p:txBody>
      </p:sp>
      <p:pic>
        <p:nvPicPr>
          <p:cNvPr id="38" name="図 37">
            <a:extLst>
              <a:ext uri="{FF2B5EF4-FFF2-40B4-BE49-F238E27FC236}">
                <a16:creationId xmlns:a16="http://schemas.microsoft.com/office/drawing/2014/main" id="{6A54A964-3AC9-4757-AF4D-BC5F584F70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83105" y="4725674"/>
            <a:ext cx="2885920" cy="709864"/>
          </a:xfrm>
          <a:prstGeom prst="rect">
            <a:avLst/>
          </a:prstGeom>
        </p:spPr>
      </p:pic>
      <p:sp>
        <p:nvSpPr>
          <p:cNvPr id="39" name="テキスト ボックス 38">
            <a:extLst>
              <a:ext uri="{FF2B5EF4-FFF2-40B4-BE49-F238E27FC236}">
                <a16:creationId xmlns:a16="http://schemas.microsoft.com/office/drawing/2014/main" id="{E6651D37-30CF-47F2-8A5B-51C40CBB2183}"/>
              </a:ext>
            </a:extLst>
          </p:cNvPr>
          <p:cNvSpPr txBox="1"/>
          <p:nvPr/>
        </p:nvSpPr>
        <p:spPr>
          <a:xfrm>
            <a:off x="5028950" y="4835656"/>
            <a:ext cx="697627" cy="400110"/>
          </a:xfrm>
          <a:prstGeom prst="rect">
            <a:avLst/>
          </a:prstGeom>
          <a:noFill/>
        </p:spPr>
        <p:txBody>
          <a:bodyPr wrap="none" rtlCol="0">
            <a:spAutoFit/>
          </a:bodyPr>
          <a:lstStyle/>
          <a:p>
            <a:r>
              <a:rPr kumimoji="1" lang="ja-JP" altLang="en-US" sz="2000" dirty="0"/>
              <a:t>誤差</a:t>
            </a:r>
            <a:endParaRPr kumimoji="1" lang="ja-JP" altLang="en-US" sz="2000" i="1" baseline="-25000" dirty="0">
              <a:latin typeface="Century Schoolbook" panose="02040604050505020304" pitchFamily="18" charset="0"/>
            </a:endParaRPr>
          </a:p>
        </p:txBody>
      </p:sp>
      <p:sp>
        <p:nvSpPr>
          <p:cNvPr id="40" name="テキスト ボックス 39">
            <a:extLst>
              <a:ext uri="{FF2B5EF4-FFF2-40B4-BE49-F238E27FC236}">
                <a16:creationId xmlns:a16="http://schemas.microsoft.com/office/drawing/2014/main" id="{C35182E8-05C5-4165-9BF3-AAECC2A49354}"/>
              </a:ext>
            </a:extLst>
          </p:cNvPr>
          <p:cNvSpPr txBox="1"/>
          <p:nvPr/>
        </p:nvSpPr>
        <p:spPr>
          <a:xfrm>
            <a:off x="5028950" y="5788052"/>
            <a:ext cx="954107" cy="400110"/>
          </a:xfrm>
          <a:prstGeom prst="rect">
            <a:avLst/>
          </a:prstGeom>
          <a:noFill/>
        </p:spPr>
        <p:txBody>
          <a:bodyPr wrap="none" rtlCol="0">
            <a:spAutoFit/>
          </a:bodyPr>
          <a:lstStyle/>
          <a:p>
            <a:r>
              <a:rPr kumimoji="1" lang="ja-JP" altLang="en-US" sz="2000" dirty="0"/>
              <a:t>修正式</a:t>
            </a:r>
            <a:endParaRPr kumimoji="1" lang="ja-JP" altLang="en-US" sz="2000" i="1" baseline="-25000" dirty="0">
              <a:latin typeface="Century Schoolbook" panose="02040604050505020304" pitchFamily="18" charset="0"/>
            </a:endParaRPr>
          </a:p>
        </p:txBody>
      </p:sp>
      <p:pic>
        <p:nvPicPr>
          <p:cNvPr id="41" name="図 40">
            <a:extLst>
              <a:ext uri="{FF2B5EF4-FFF2-40B4-BE49-F238E27FC236}">
                <a16:creationId xmlns:a16="http://schemas.microsoft.com/office/drawing/2014/main" id="{2E69D814-B6D9-4407-8912-0DA8C0ED21D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57832" y="5594800"/>
            <a:ext cx="2252079" cy="592894"/>
          </a:xfrm>
          <a:prstGeom prst="rect">
            <a:avLst/>
          </a:prstGeom>
        </p:spPr>
      </p:pic>
      <p:sp>
        <p:nvSpPr>
          <p:cNvPr id="42" name="テキスト ボックス 41">
            <a:extLst>
              <a:ext uri="{FF2B5EF4-FFF2-40B4-BE49-F238E27FC236}">
                <a16:creationId xmlns:a16="http://schemas.microsoft.com/office/drawing/2014/main" id="{42057490-6E9A-4DB9-958E-4A084EC1BD07}"/>
              </a:ext>
            </a:extLst>
          </p:cNvPr>
          <p:cNvSpPr txBox="1"/>
          <p:nvPr/>
        </p:nvSpPr>
        <p:spPr>
          <a:xfrm>
            <a:off x="3305401" y="1775412"/>
            <a:ext cx="1723549" cy="400110"/>
          </a:xfrm>
          <a:prstGeom prst="rect">
            <a:avLst/>
          </a:prstGeom>
          <a:noFill/>
        </p:spPr>
        <p:txBody>
          <a:bodyPr wrap="none" rtlCol="0">
            <a:spAutoFit/>
          </a:bodyPr>
          <a:lstStyle/>
          <a:p>
            <a:r>
              <a:rPr kumimoji="1" lang="ja-JP" altLang="en-US" sz="2000" dirty="0"/>
              <a:t>伝わる誤差量</a:t>
            </a:r>
            <a:endParaRPr kumimoji="1" lang="ja-JP" altLang="en-US" sz="2000" i="1" baseline="-25000" dirty="0">
              <a:latin typeface="Century Schoolbook" panose="02040604050505020304" pitchFamily="18" charset="0"/>
            </a:endParaRPr>
          </a:p>
        </p:txBody>
      </p:sp>
      <p:pic>
        <p:nvPicPr>
          <p:cNvPr id="43" name="図 42">
            <a:extLst>
              <a:ext uri="{FF2B5EF4-FFF2-40B4-BE49-F238E27FC236}">
                <a16:creationId xmlns:a16="http://schemas.microsoft.com/office/drawing/2014/main" id="{E84512C7-6EE1-4E5E-AC42-96CD76AC728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89394" y="1496058"/>
            <a:ext cx="2638447" cy="831947"/>
          </a:xfrm>
          <a:prstGeom prst="rect">
            <a:avLst/>
          </a:prstGeom>
        </p:spPr>
      </p:pic>
      <p:sp>
        <p:nvSpPr>
          <p:cNvPr id="44" name="テキスト ボックス 43">
            <a:extLst>
              <a:ext uri="{FF2B5EF4-FFF2-40B4-BE49-F238E27FC236}">
                <a16:creationId xmlns:a16="http://schemas.microsoft.com/office/drawing/2014/main" id="{1B5F471C-FAD3-4D00-941E-DD5BC4EEB582}"/>
              </a:ext>
            </a:extLst>
          </p:cNvPr>
          <p:cNvSpPr txBox="1"/>
          <p:nvPr/>
        </p:nvSpPr>
        <p:spPr>
          <a:xfrm>
            <a:off x="7877175" y="1554079"/>
            <a:ext cx="800219" cy="338554"/>
          </a:xfrm>
          <a:prstGeom prst="rect">
            <a:avLst/>
          </a:prstGeom>
          <a:noFill/>
        </p:spPr>
        <p:txBody>
          <a:bodyPr wrap="none" rtlCol="0">
            <a:spAutoFit/>
          </a:bodyPr>
          <a:lstStyle/>
          <a:p>
            <a:r>
              <a:rPr kumimoji="1" lang="ja-JP" altLang="en-US" sz="1600" dirty="0"/>
              <a:t>出力層</a:t>
            </a:r>
            <a:endParaRPr kumimoji="1" lang="ja-JP" altLang="en-US" sz="1600" i="1" baseline="-25000" dirty="0">
              <a:latin typeface="Century Schoolbook" panose="02040604050505020304" pitchFamily="18" charset="0"/>
            </a:endParaRPr>
          </a:p>
        </p:txBody>
      </p:sp>
      <p:sp>
        <p:nvSpPr>
          <p:cNvPr id="45" name="テキスト ボックス 44">
            <a:extLst>
              <a:ext uri="{FF2B5EF4-FFF2-40B4-BE49-F238E27FC236}">
                <a16:creationId xmlns:a16="http://schemas.microsoft.com/office/drawing/2014/main" id="{ADED92BA-8655-474C-8703-4612716D6B51}"/>
              </a:ext>
            </a:extLst>
          </p:cNvPr>
          <p:cNvSpPr txBox="1"/>
          <p:nvPr/>
        </p:nvSpPr>
        <p:spPr>
          <a:xfrm>
            <a:off x="7890429" y="1974832"/>
            <a:ext cx="800219" cy="338554"/>
          </a:xfrm>
          <a:prstGeom prst="rect">
            <a:avLst/>
          </a:prstGeom>
          <a:noFill/>
        </p:spPr>
        <p:txBody>
          <a:bodyPr wrap="none" rtlCol="0">
            <a:spAutoFit/>
          </a:bodyPr>
          <a:lstStyle/>
          <a:p>
            <a:r>
              <a:rPr kumimoji="1" lang="ja-JP" altLang="en-US" sz="1600" dirty="0"/>
              <a:t>中間層</a:t>
            </a:r>
            <a:endParaRPr kumimoji="1" lang="ja-JP" altLang="en-US" sz="1600" i="1" baseline="-25000" dirty="0">
              <a:latin typeface="Century Schoolbook" panose="02040604050505020304" pitchFamily="18" charset="0"/>
            </a:endParaRPr>
          </a:p>
        </p:txBody>
      </p:sp>
    </p:spTree>
    <p:extLst>
      <p:ext uri="{BB962C8B-B14F-4D97-AF65-F5344CB8AC3E}">
        <p14:creationId xmlns:p14="http://schemas.microsoft.com/office/powerpoint/2010/main" val="59817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47448"/>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基本的なニューラルネットワーク</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182759"/>
            <a:ext cx="8197298" cy="4964388"/>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3</a:t>
            </a:r>
            <a:r>
              <a:rPr lang="ja-JP" altLang="en-US" sz="2800" dirty="0">
                <a:latin typeface="メイリオ" panose="020B0604030504040204" pitchFamily="50" charset="-128"/>
                <a:ea typeface="メイリオ" panose="020B0604030504040204" pitchFamily="50" charset="-128"/>
              </a:rPr>
              <a:t>層のニューラルネットワークの性質</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中間層のユニット数を増やせば、任意の非線形識別面を学習することが可能</a:t>
            </a:r>
            <a:endParaRPr lang="en-US" altLang="ja-JP" sz="2400" dirty="0">
              <a:latin typeface="メイリオ" panose="020B0604030504040204" pitchFamily="50" charset="-128"/>
              <a:ea typeface="メイリオ" panose="020B0604030504040204" pitchFamily="50" charset="-128"/>
            </a:endParaRPr>
          </a:p>
          <a:p>
            <a:pPr marL="342900" lvl="1" indent="0">
              <a:lnSpc>
                <a:spcPts val="4000"/>
              </a:lnSpc>
              <a:buNone/>
            </a:pPr>
            <a:r>
              <a:rPr lang="en-US" altLang="ja-JP" sz="2500" dirty="0">
                <a:latin typeface="メイリオ" panose="020B0604030504040204" pitchFamily="50" charset="-128"/>
                <a:ea typeface="メイリオ" panose="020B0604030504040204" pitchFamily="50" charset="-128"/>
              </a:rPr>
              <a:t>	</a:t>
            </a:r>
            <a:r>
              <a:rPr lang="ja-JP" altLang="en-US" sz="2500" dirty="0">
                <a:latin typeface="メイリオ" panose="020B0604030504040204" pitchFamily="50" charset="-128"/>
                <a:ea typeface="メイリオ" panose="020B0604030504040204" pitchFamily="50" charset="-128"/>
              </a:rPr>
              <a:t>⇒ 容易</a:t>
            </a:r>
            <a:r>
              <a:rPr lang="ja-JP" altLang="en-US" sz="2400" dirty="0">
                <a:latin typeface="メイリオ" panose="020B0604030504040204" pitchFamily="50" charset="-128"/>
                <a:ea typeface="メイリオ" panose="020B0604030504040204" pitchFamily="50" charset="-128"/>
              </a:rPr>
              <a:t>に過学</a:t>
            </a:r>
            <a:r>
              <a:rPr lang="ja-JP" altLang="en-US" sz="2500" dirty="0">
                <a:latin typeface="メイリオ" panose="020B0604030504040204" pitchFamily="50" charset="-128"/>
                <a:ea typeface="メイリオ" panose="020B0604030504040204" pitchFamily="50" charset="-128"/>
              </a:rPr>
              <a:t>習してしまう</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多階層にすれば（生物の視神経の処理のように）特徴抽出処理も学習できる可能性がある</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出力層から遠ざかるにつれて誤差量が消失して学習ができない</a:t>
            </a:r>
            <a:endParaRPr lang="en-US" altLang="ja-JP" sz="2400" dirty="0">
              <a:latin typeface="メイリオ" panose="020B0604030504040204" pitchFamily="50" charset="-128"/>
              <a:ea typeface="メイリオ" panose="020B0604030504040204" pitchFamily="50" charset="-128"/>
            </a:endParaRPr>
          </a:p>
          <a:p>
            <a:pPr marL="685800" lvl="2" indent="0">
              <a:lnSpc>
                <a:spcPts val="4000"/>
              </a:lnSpc>
              <a:buNone/>
            </a:pPr>
            <a:r>
              <a:rPr lang="ja-JP" altLang="en-US" sz="2400" dirty="0">
                <a:latin typeface="メイリオ" panose="020B0604030504040204" pitchFamily="50" charset="-128"/>
                <a:ea typeface="メイリオ" panose="020B0604030504040204" pitchFamily="50" charset="-128"/>
              </a:rPr>
              <a:t>⇒ 勾配消失</a:t>
            </a:r>
          </a:p>
        </p:txBody>
      </p:sp>
    </p:spTree>
    <p:extLst>
      <p:ext uri="{BB962C8B-B14F-4D97-AF65-F5344CB8AC3E}">
        <p14:creationId xmlns:p14="http://schemas.microsoft.com/office/powerpoint/2010/main" val="40476972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541</Words>
  <Application>Microsoft Office PowerPoint</Application>
  <PresentationFormat>画面に合わせる (4:3)</PresentationFormat>
  <Paragraphs>114</Paragraphs>
  <Slides>21</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游ゴシック</vt:lpstr>
      <vt:lpstr>游ゴシック Light</vt:lpstr>
      <vt:lpstr>Arial</vt:lpstr>
      <vt:lpstr>Century Schoolbook</vt:lpstr>
      <vt:lpstr>Office テーマ</vt:lpstr>
      <vt:lpstr>4章のストーリー</vt:lpstr>
      <vt:lpstr>ディープラーニング（4章）</vt:lpstr>
      <vt:lpstr>この章の内容</vt:lpstr>
      <vt:lpstr>ニューラルネットワークのアイディア</vt:lpstr>
      <vt:lpstr>基本的なニューラルネットワーク</vt:lpstr>
      <vt:lpstr>基本的なニューラルネットワーク</vt:lpstr>
      <vt:lpstr>基本的なニューラルネットワーク</vt:lpstr>
      <vt:lpstr>基本的なニューラルネットワーク</vt:lpstr>
      <vt:lpstr>基本的なニューラルネットワーク</vt:lpstr>
      <vt:lpstr>多層ニューラルネットワーク</vt:lpstr>
      <vt:lpstr>多層ニューラルネットワーク</vt:lpstr>
      <vt:lpstr>多層ニューラルネットワーク</vt:lpstr>
      <vt:lpstr>多層ニューラルネットワーク</vt:lpstr>
      <vt:lpstr>多層ニューラルネットワーク</vt:lpstr>
      <vt:lpstr>畳み込みニューラルネットワーク</vt:lpstr>
      <vt:lpstr>畳み込みニューラルネットワーク</vt:lpstr>
      <vt:lpstr>畳み込みニューラルネットワーク</vt:lpstr>
      <vt:lpstr>畳み込みニューラルネットワーク</vt:lpstr>
      <vt:lpstr>転移学習</vt:lpstr>
      <vt:lpstr>ディープラーニングの実用化事例（１）</vt:lpstr>
      <vt:lpstr>ディープラーニングの実用化事例（２）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55</cp:revision>
  <dcterms:created xsi:type="dcterms:W3CDTF">2019-01-04T01:43:29Z</dcterms:created>
  <dcterms:modified xsi:type="dcterms:W3CDTF">2019-05-08T01:30:12Z</dcterms:modified>
</cp:coreProperties>
</file>