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8" r:id="rId3"/>
    <p:sldId id="260" r:id="rId4"/>
    <p:sldId id="265" r:id="rId5"/>
    <p:sldId id="266" r:id="rId6"/>
    <p:sldId id="269" r:id="rId7"/>
    <p:sldId id="270" r:id="rId8"/>
    <p:sldId id="267" r:id="rId9"/>
    <p:sldId id="271" r:id="rId10"/>
    <p:sldId id="273"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2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87D0F-0B16-4C36-9D37-1FE4EE6698E5}"/>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2ED5BB-E7F1-439D-B9DE-AA3CB9B232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C7076C2-DA40-4F4D-BE65-7BB66D8190A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77595DEB-14D7-490B-BC58-D0908F28FC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57846D-E6A5-49D6-B0A3-AD60D35ACC7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1789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41FA7-0DDB-42F4-B93F-9B864C90A53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BDC88F-DAA5-4DE7-9C2E-B98667355C6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9E5C6C2-5B99-4409-B196-867C9BE9FEB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242E59F1-86FF-4A44-B497-347C7E8328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16613A-F2A0-43FE-9479-424BD53B3D01}"/>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23447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877850-253E-403D-B6C0-81A09C8FD12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9EF665-05C5-46F8-97F9-CE36699BC787}"/>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F2CC93-A7C9-4E27-AF27-7CAC0C853252}"/>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33A8E02-2D23-454A-A198-3F7793F228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1F235D-AE11-43AB-B04B-1FFA37395E6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9732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DD7F0-3441-46F6-9213-A1E5A07AF54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FD8C19-C19E-4FFC-B98A-79948E5D4D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9FADB3-2333-492B-83D8-52978D94688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CA0B14B3-904A-48A4-A931-CAA4BD782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6EB6CC-A9BD-45A5-B9EC-85F48A7F53AE}"/>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55088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80B267-CF3F-468E-9708-B31815BD50F9}"/>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3910A-3FD3-4F16-B2AF-C2DE2542EFF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8E9EA7-5C92-4535-8080-300068928850}"/>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ED268DE3-AD67-4287-98A5-C5D8F70789F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487D14-089D-4BD0-8D53-86F106DB5806}"/>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2787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9808DD-42E9-4B15-81A6-185F918E571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DA1035-E181-4CEC-A8A5-FA5EDC7C015B}"/>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E0F8F8C-EF08-40A8-87C5-A3A26CC50D10}"/>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FC0C7C2-974D-440D-AA4E-6A1AEC9927C1}"/>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23E9DC14-1021-4708-8324-81D6F269F5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3B7118-E284-47C9-9BBD-0570282B79D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905161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2F4FE-0886-4EE9-98E9-449D46EAA4F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B404DA-8FB9-4BF5-9CE5-DD5BC22CF3A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0994958-0A25-48AF-B273-A1F190EA1750}"/>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6CEA4D6-A92E-4A7C-AA6E-E35356DFCA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F2DC506-86E6-49F4-B5B3-6B132C54EAD7}"/>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C67BFBD-6EE7-4E90-91CB-BC8EFEB6D84A}"/>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8" name="フッター プレースホルダー 7">
            <a:extLst>
              <a:ext uri="{FF2B5EF4-FFF2-40B4-BE49-F238E27FC236}">
                <a16:creationId xmlns:a16="http://schemas.microsoft.com/office/drawing/2014/main" id="{A5BF50B5-8E19-4771-9F6C-F8D3F49C187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56FE6C-F354-4568-B3B6-7CCFE60883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76650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10D71-CF37-4092-998D-0716D2352B6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3B6E2F-CE0B-43B0-862C-35F75404C80B}"/>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4" name="フッター プレースホルダー 3">
            <a:extLst>
              <a:ext uri="{FF2B5EF4-FFF2-40B4-BE49-F238E27FC236}">
                <a16:creationId xmlns:a16="http://schemas.microsoft.com/office/drawing/2014/main" id="{52D78BB5-60AA-4CFC-880B-8A6B86398C0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7B89857-95AE-415C-8F56-D63788C486C2}"/>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56209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96BD5F1-F833-46C7-8AEE-54B4A2BD9906}"/>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3" name="フッター プレースホルダー 2">
            <a:extLst>
              <a:ext uri="{FF2B5EF4-FFF2-40B4-BE49-F238E27FC236}">
                <a16:creationId xmlns:a16="http://schemas.microsoft.com/office/drawing/2014/main" id="{9E715C63-3EED-4E04-A350-F6ECCE65696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D4F006-DC81-4FF6-A230-1140EA38602A}"/>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137973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D82A4A-012C-488D-920A-F1B88FDDC669}"/>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1CD04E-89F9-4D46-BCEE-22A2CD55355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67185A6-079C-4FA6-8ABC-8F0C1142C1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91683B-F0AF-4CF2-9807-8A05C1995514}"/>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1A4C3515-3ED3-4387-8383-A453FA2CF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0B56E-EC51-4A95-A442-0CFD082531E0}"/>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604902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EC81F-CB4B-4230-8AE2-55DDD0C4033D}"/>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01EE655-0727-4590-B081-FE33F29100B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EC49B49-7104-4EFA-ABB0-E6D57A27847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F8788B-E224-44C0-86B7-A082700E8829}"/>
              </a:ext>
            </a:extLst>
          </p:cNvPr>
          <p:cNvSpPr>
            <a:spLocks noGrp="1"/>
          </p:cNvSpPr>
          <p:nvPr>
            <p:ph type="dt" sz="half" idx="10"/>
          </p:nvPr>
        </p:nvSpPr>
        <p:spPr/>
        <p:txBody>
          <a:bodyPr/>
          <a:lstStyle/>
          <a:p>
            <a:fld id="{7207F062-CF4C-4BD6-B60E-09D69B810326}" type="datetimeFigureOut">
              <a:rPr kumimoji="1" lang="ja-JP" altLang="en-US" smtClean="0"/>
              <a:t>2019/5/8</a:t>
            </a:fld>
            <a:endParaRPr kumimoji="1" lang="ja-JP" altLang="en-US"/>
          </a:p>
        </p:txBody>
      </p:sp>
      <p:sp>
        <p:nvSpPr>
          <p:cNvPr id="6" name="フッター プレースホルダー 5">
            <a:extLst>
              <a:ext uri="{FF2B5EF4-FFF2-40B4-BE49-F238E27FC236}">
                <a16:creationId xmlns:a16="http://schemas.microsoft.com/office/drawing/2014/main" id="{502FACFB-CECE-47CF-ACD6-06BCDE4350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77C30B-937B-428B-B3E7-0CFD4C9E1153}"/>
              </a:ext>
            </a:extLst>
          </p:cNvPr>
          <p:cNvSpPr>
            <a:spLocks noGrp="1"/>
          </p:cNvSpPr>
          <p:nvPr>
            <p:ph type="sldNum" sz="quarter" idx="12"/>
          </p:nvPr>
        </p:nvSpPr>
        <p:spPr/>
        <p:txBody>
          <a:body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307564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1AB2A7-4F9D-496B-96E6-B71A602272F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C57AA3-CE46-4DAB-B18F-8BBEF595D1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191FDF-03B3-4904-9CA9-DAB67B68F00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07F062-CF4C-4BD6-B60E-09D69B810326}" type="datetimeFigureOut">
              <a:rPr kumimoji="1" lang="ja-JP" altLang="en-US" smtClean="0"/>
              <a:t>2019/5/8</a:t>
            </a:fld>
            <a:endParaRPr kumimoji="1" lang="ja-JP" altLang="en-US"/>
          </a:p>
        </p:txBody>
      </p:sp>
      <p:sp>
        <p:nvSpPr>
          <p:cNvPr id="5" name="フッター プレースホルダー 4">
            <a:extLst>
              <a:ext uri="{FF2B5EF4-FFF2-40B4-BE49-F238E27FC236}">
                <a16:creationId xmlns:a16="http://schemas.microsoft.com/office/drawing/2014/main" id="{4E36B7A0-79CC-4D5D-91B6-CA0C40AE4B8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5A3FC0-2EDE-4733-910E-873E46C6CC2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1C614C-4AC5-4C27-A899-17D273C12E09}" type="slidenum">
              <a:rPr kumimoji="1" lang="ja-JP" altLang="en-US" smtClean="0"/>
              <a:t>‹#›</a:t>
            </a:fld>
            <a:endParaRPr kumimoji="1" lang="ja-JP" altLang="en-US"/>
          </a:p>
        </p:txBody>
      </p:sp>
    </p:spTree>
    <p:extLst>
      <p:ext uri="{BB962C8B-B14F-4D97-AF65-F5344CB8AC3E}">
        <p14:creationId xmlns:p14="http://schemas.microsoft.com/office/powerpoint/2010/main" val="45949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ons.wikimedia.org/wiki/File:Sixsided_Dice_inJapan.jp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5</a:t>
            </a:r>
            <a:r>
              <a:rPr lang="ja-JP" altLang="en-US" sz="4000" dirty="0">
                <a:solidFill>
                  <a:schemeClr val="accent1"/>
                </a:solidFill>
                <a:latin typeface="メイリオ" panose="020B0604030504040204" pitchFamily="50" charset="-128"/>
                <a:ea typeface="メイリオ" panose="020B0604030504040204" pitchFamily="50" charset="-128"/>
              </a:rPr>
              <a:t>章のストーリー</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6" name="コンテンツ プレースホルダー 2">
            <a:extLst>
              <a:ext uri="{FF2B5EF4-FFF2-40B4-BE49-F238E27FC236}">
                <a16:creationId xmlns:a16="http://schemas.microsoft.com/office/drawing/2014/main" id="{61E0F094-03D2-4B65-93A9-CDD26CDA54B1}"/>
              </a:ext>
            </a:extLst>
          </p:cNvPr>
          <p:cNvSpPr>
            <a:spLocks noGrp="1"/>
          </p:cNvSpPr>
          <p:nvPr>
            <p:ph idx="1"/>
          </p:nvPr>
        </p:nvSpPr>
        <p:spPr>
          <a:xfrm>
            <a:off x="628650" y="1549400"/>
            <a:ext cx="8089900" cy="4627563"/>
          </a:xfrm>
        </p:spPr>
        <p:txBody>
          <a:bodyPr>
            <a:normAutofit/>
          </a:bodyPr>
          <a:lstStyle/>
          <a:p>
            <a:pPr>
              <a:lnSpc>
                <a:spcPct val="150000"/>
              </a:lnSpc>
            </a:pPr>
            <a:r>
              <a:rPr lang="ja-JP" altLang="en-US" sz="2800" dirty="0">
                <a:latin typeface="メイリオ" panose="020B0604030504040204" pitchFamily="50" charset="-128"/>
                <a:ea typeface="メイリオ" panose="020B0604030504040204" pitchFamily="50" charset="-128"/>
              </a:rPr>
              <a:t>清原は、ディープラーニングを使って糖尿病診断システムに再チャレンジしようとする</a:t>
            </a:r>
            <a:endParaRPr lang="en-US" altLang="ja-JP" sz="2800" dirty="0">
              <a:latin typeface="メイリオ" panose="020B0604030504040204" pitchFamily="50" charset="-128"/>
              <a:ea typeface="メイリオ" panose="020B0604030504040204" pitchFamily="50" charset="-128"/>
            </a:endParaRPr>
          </a:p>
          <a:p>
            <a:pPr>
              <a:lnSpc>
                <a:spcPct val="150000"/>
              </a:lnSpc>
            </a:pPr>
            <a:r>
              <a:rPr lang="ja-JP" altLang="en-US" sz="2800" dirty="0">
                <a:latin typeface="メイリオ" panose="020B0604030504040204" pitchFamily="50" charset="-128"/>
                <a:ea typeface="メイリオ" panose="020B0604030504040204" pitchFamily="50" charset="-128"/>
              </a:rPr>
              <a:t>さやかは識別精度を向上させる別の方法としてアンサンブル学習を教える</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53263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kumimoji="1" lang="ja-JP" altLang="en-US" sz="4000" dirty="0">
                <a:solidFill>
                  <a:schemeClr val="accent1"/>
                </a:solidFill>
                <a:latin typeface="メイリオ" panose="020B0604030504040204" pitchFamily="50" charset="-128"/>
                <a:ea typeface="メイリオ" panose="020B0604030504040204" pitchFamily="50" charset="-128"/>
              </a:rPr>
              <a:t>勾配ブースティング</a:t>
            </a:r>
          </a:p>
        </p:txBody>
      </p:sp>
      <p:pic>
        <p:nvPicPr>
          <p:cNvPr id="3" name="図 2">
            <a:extLst>
              <a:ext uri="{FF2B5EF4-FFF2-40B4-BE49-F238E27FC236}">
                <a16:creationId xmlns:a16="http://schemas.microsoft.com/office/drawing/2014/main" id="{BFF6B612-7CBF-4A3D-85E5-824E53E17820}"/>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750137" y="1553209"/>
            <a:ext cx="7271645" cy="5145463"/>
          </a:xfrm>
          <a:prstGeom prst="rect">
            <a:avLst/>
          </a:prstGeom>
          <a:noFill/>
          <a:ln>
            <a:noFill/>
          </a:ln>
        </p:spPr>
      </p:pic>
      <p:sp>
        <p:nvSpPr>
          <p:cNvPr id="4" name="コンテンツ プレースホルダー 2">
            <a:extLst>
              <a:ext uri="{FF2B5EF4-FFF2-40B4-BE49-F238E27FC236}">
                <a16:creationId xmlns:a16="http://schemas.microsoft.com/office/drawing/2014/main" id="{8E354344-E142-4D56-AEA6-95DBB00C8369}"/>
              </a:ext>
            </a:extLst>
          </p:cNvPr>
          <p:cNvSpPr>
            <a:spLocks noGrp="1"/>
          </p:cNvSpPr>
          <p:nvPr>
            <p:ph idx="1"/>
          </p:nvPr>
        </p:nvSpPr>
        <p:spPr>
          <a:xfrm>
            <a:off x="527050" y="969818"/>
            <a:ext cx="8089900" cy="5375564"/>
          </a:xfrm>
        </p:spPr>
        <p:txBody>
          <a:bodyPr>
            <a:normAutofit/>
          </a:bodyPr>
          <a:lstStyle/>
          <a:p>
            <a:pPr>
              <a:lnSpc>
                <a:spcPts val="4000"/>
              </a:lnSpc>
            </a:pPr>
            <a:r>
              <a:rPr lang="ja-JP" altLang="en-US" sz="2400" dirty="0">
                <a:latin typeface="メイリオ" panose="020B0604030504040204" pitchFamily="50" charset="-128"/>
                <a:ea typeface="メイリオ" panose="020B0604030504040204" pitchFamily="50" charset="-128"/>
              </a:rPr>
              <a:t>損失が最小となるような識別器を逐次加える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979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r>
              <a:rPr lang="en-US" altLang="ja-JP" sz="4000" dirty="0">
                <a:solidFill>
                  <a:schemeClr val="accent1"/>
                </a:solidFill>
                <a:latin typeface="メイリオ" panose="020B0604030504040204" pitchFamily="50" charset="-128"/>
                <a:ea typeface="メイリオ" panose="020B0604030504040204" pitchFamily="50" charset="-128"/>
              </a:rPr>
              <a:t>5</a:t>
            </a:r>
            <a:r>
              <a:rPr lang="ja-JP" altLang="en-US" sz="4000" dirty="0">
                <a:solidFill>
                  <a:schemeClr val="accent1"/>
                </a:solidFill>
                <a:latin typeface="メイリオ" panose="020B0604030504040204" pitchFamily="50" charset="-128"/>
                <a:ea typeface="メイリオ" panose="020B0604030504040204" pitchFamily="50" charset="-128"/>
              </a:rPr>
              <a:t>章）</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31CA79C8-E2CC-4D45-B764-10710A900DD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9302" y="1412392"/>
            <a:ext cx="8405396" cy="3811553"/>
          </a:xfrm>
          <a:prstGeom prst="rect">
            <a:avLst/>
          </a:prstGeom>
        </p:spPr>
      </p:pic>
      <p:sp>
        <p:nvSpPr>
          <p:cNvPr id="5" name="テキスト ボックス 4">
            <a:extLst>
              <a:ext uri="{FF2B5EF4-FFF2-40B4-BE49-F238E27FC236}">
                <a16:creationId xmlns:a16="http://schemas.microsoft.com/office/drawing/2014/main" id="{54D902DC-D66D-47E3-9BB3-A1BFD1A41291}"/>
              </a:ext>
            </a:extLst>
          </p:cNvPr>
          <p:cNvSpPr txBox="1"/>
          <p:nvPr/>
        </p:nvSpPr>
        <p:spPr>
          <a:xfrm>
            <a:off x="3616284" y="5360851"/>
            <a:ext cx="1781257" cy="369332"/>
          </a:xfrm>
          <a:prstGeom prst="rect">
            <a:avLst/>
          </a:prstGeom>
          <a:noFill/>
        </p:spPr>
        <p:txBody>
          <a:bodyPr wrap="none" rtlCol="0">
            <a:spAutoFit/>
          </a:bodyPr>
          <a:lstStyle/>
          <a:p>
            <a:r>
              <a:rPr kumimoji="1" lang="en-US" altLang="ja-JP" dirty="0"/>
              <a:t>p.146   </a:t>
            </a:r>
            <a:r>
              <a:rPr lang="en-US" altLang="ja-JP" dirty="0"/>
              <a:t>2</a:t>
            </a:r>
            <a:r>
              <a:rPr kumimoji="1" lang="ja-JP" altLang="en-US" dirty="0"/>
              <a:t>コマ目</a:t>
            </a:r>
          </a:p>
        </p:txBody>
      </p:sp>
    </p:spTree>
    <p:extLst>
      <p:ext uri="{BB962C8B-B14F-4D97-AF65-F5344CB8AC3E}">
        <p14:creationId xmlns:p14="http://schemas.microsoft.com/office/powerpoint/2010/main" val="3923556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A50A5741-187F-4D83-AE90-6721C90921F4}"/>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912437" y="3078538"/>
            <a:ext cx="4560108" cy="3523153"/>
          </a:xfrm>
          <a:prstGeom prst="rect">
            <a:avLst/>
          </a:prstGeom>
          <a:noFill/>
          <a:ln>
            <a:noFill/>
          </a:ln>
        </p:spPr>
      </p:pic>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73727"/>
            <a:ext cx="8089900" cy="4627563"/>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アンサンブル学習とは</a:t>
            </a:r>
            <a:endParaRPr lang="en-US" altLang="ja-JP" sz="2800" dirty="0">
              <a:latin typeface="メイリオ" panose="020B0604030504040204" pitchFamily="50" charset="-128"/>
              <a:ea typeface="メイリオ" panose="020B0604030504040204" pitchFamily="50" charset="-128"/>
            </a:endParaRPr>
          </a:p>
          <a:p>
            <a:pPr lvl="1">
              <a:lnSpc>
                <a:spcPts val="4000"/>
              </a:lnSpc>
            </a:pPr>
            <a:r>
              <a:rPr lang="ja-JP" altLang="en-US" sz="2500" dirty="0">
                <a:latin typeface="メイリオ" panose="020B0604030504040204" pitchFamily="50" charset="-128"/>
                <a:ea typeface="メイリオ" panose="020B0604030504040204" pitchFamily="50" charset="-128"/>
              </a:rPr>
              <a:t>識別器を複数組み合わせ、それらの結果を統合することで、個々の識別器よりも性能を向上させる方法</a:t>
            </a:r>
            <a:endParaRPr lang="en-US" altLang="ja-JP" sz="25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なぜ複数の識別器で性能が向上するのか</a:t>
            </a:r>
          </a:p>
        </p:txBody>
      </p:sp>
      <p:sp>
        <p:nvSpPr>
          <p:cNvPr id="5" name="コンテンツ プレースホルダー 2">
            <a:extLst>
              <a:ext uri="{FF2B5EF4-FFF2-40B4-BE49-F238E27FC236}">
                <a16:creationId xmlns:a16="http://schemas.microsoft.com/office/drawing/2014/main" id="{DB2E7092-7BC6-47C4-A3F4-83E401C4064E}"/>
              </a:ext>
            </a:extLst>
          </p:cNvPr>
          <p:cNvSpPr txBox="1">
            <a:spLocks/>
          </p:cNvSpPr>
          <p:nvPr/>
        </p:nvSpPr>
        <p:spPr>
          <a:xfrm>
            <a:off x="5273386" y="3622965"/>
            <a:ext cx="3343564" cy="23691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lnSpc>
                <a:spcPts val="2800"/>
              </a:lnSpc>
            </a:pPr>
            <a:r>
              <a:rPr lang="ja-JP" altLang="en-US" sz="1800" dirty="0">
                <a:latin typeface="メイリオ" panose="020B0604030504040204" pitchFamily="50" charset="-128"/>
                <a:ea typeface="メイリオ" panose="020B0604030504040204" pitchFamily="50" charset="-128"/>
              </a:rPr>
              <a:t>誤り率</a:t>
            </a:r>
            <a:r>
              <a:rPr lang="en-US" altLang="ja-JP" sz="1800" dirty="0">
                <a:latin typeface="メイリオ" panose="020B0604030504040204" pitchFamily="50" charset="-128"/>
                <a:ea typeface="メイリオ" panose="020B0604030504040204" pitchFamily="50" charset="-128"/>
              </a:rPr>
              <a:t>20%</a:t>
            </a:r>
            <a:r>
              <a:rPr lang="ja-JP" altLang="en-US" sz="1800" dirty="0" err="1">
                <a:latin typeface="メイリオ" panose="020B0604030504040204" pitchFamily="50" charset="-128"/>
                <a:ea typeface="メイリオ" panose="020B0604030504040204" pitchFamily="50" charset="-128"/>
              </a:rPr>
              <a:t>の識</a:t>
            </a:r>
            <a:r>
              <a:rPr lang="ja-JP" altLang="en-US" sz="1800" dirty="0">
                <a:latin typeface="メイリオ" panose="020B0604030504040204" pitchFamily="50" charset="-128"/>
                <a:ea typeface="メイリオ" panose="020B0604030504040204" pitchFamily="50" charset="-128"/>
              </a:rPr>
              <a:t>別器を</a:t>
            </a:r>
            <a:r>
              <a:rPr lang="en-US" altLang="ja-JP" sz="1800" dirty="0">
                <a:latin typeface="メイリオ" panose="020B0604030504040204" pitchFamily="50" charset="-128"/>
                <a:ea typeface="メイリオ" panose="020B0604030504040204" pitchFamily="50" charset="-128"/>
              </a:rPr>
              <a:t>11</a:t>
            </a:r>
            <a:r>
              <a:rPr lang="ja-JP" altLang="en-US" sz="1800" dirty="0">
                <a:latin typeface="メイリオ" panose="020B0604030504040204" pitchFamily="50" charset="-128"/>
                <a:ea typeface="メイリオ" panose="020B0604030504040204" pitchFamily="50" charset="-128"/>
              </a:rPr>
              <a:t>個作成</a:t>
            </a:r>
            <a:endParaRPr lang="en-US" altLang="ja-JP" sz="1800" dirty="0">
              <a:latin typeface="メイリオ" panose="020B0604030504040204" pitchFamily="50" charset="-128"/>
              <a:ea typeface="メイリオ" panose="020B0604030504040204" pitchFamily="50" charset="-128"/>
            </a:endParaRPr>
          </a:p>
          <a:p>
            <a:pPr>
              <a:lnSpc>
                <a:spcPts val="2800"/>
              </a:lnSpc>
            </a:pPr>
            <a:r>
              <a:rPr lang="ja-JP" altLang="en-US" sz="1800" dirty="0">
                <a:latin typeface="メイリオ" panose="020B0604030504040204" pitchFamily="50" charset="-128"/>
                <a:ea typeface="メイリオ" panose="020B0604030504040204" pitchFamily="50" charset="-128"/>
              </a:rPr>
              <a:t>それぞれが誤るのは独立</a:t>
            </a:r>
            <a:endParaRPr lang="en-US" altLang="ja-JP" sz="1800" dirty="0">
              <a:latin typeface="メイリオ" panose="020B0604030504040204" pitchFamily="50" charset="-128"/>
              <a:ea typeface="メイリオ" panose="020B0604030504040204" pitchFamily="50" charset="-128"/>
            </a:endParaRPr>
          </a:p>
          <a:p>
            <a:pPr marL="0" indent="0">
              <a:lnSpc>
                <a:spcPts val="2800"/>
              </a:lnSpc>
              <a:buNone/>
            </a:pPr>
            <a:r>
              <a:rPr lang="ja-JP" altLang="en-US" sz="1800" dirty="0">
                <a:latin typeface="メイリオ" panose="020B0604030504040204" pitchFamily="50" charset="-128"/>
                <a:ea typeface="メイリオ" panose="020B0604030504040204" pitchFamily="50" charset="-128"/>
              </a:rPr>
              <a:t>多数決を取った場合</a:t>
            </a:r>
            <a:endParaRPr lang="en-US" altLang="ja-JP" sz="1800" dirty="0">
              <a:latin typeface="メイリオ" panose="020B0604030504040204" pitchFamily="50" charset="-128"/>
              <a:ea typeface="メイリオ" panose="020B0604030504040204" pitchFamily="50" charset="-128"/>
            </a:endParaRPr>
          </a:p>
          <a:p>
            <a:pPr marL="0" indent="0">
              <a:lnSpc>
                <a:spcPts val="2800"/>
              </a:lnSpc>
              <a:buNone/>
            </a:pPr>
            <a:r>
              <a:rPr lang="ja-JP" altLang="en-US" sz="1800" dirty="0">
                <a:latin typeface="メイリオ" panose="020B0604030504040204" pitchFamily="50" charset="-128"/>
                <a:ea typeface="メイリオ" panose="020B0604030504040204" pitchFamily="50" charset="-128"/>
              </a:rPr>
              <a:t>⇒ 半数以上が誤るのは</a:t>
            </a:r>
            <a:r>
              <a:rPr lang="en-US" altLang="ja-JP" sz="1800" dirty="0">
                <a:latin typeface="メイリオ" panose="020B0604030504040204" pitchFamily="50" charset="-128"/>
                <a:ea typeface="メイリオ" panose="020B0604030504040204" pitchFamily="50" charset="-128"/>
              </a:rPr>
              <a:t>1.2%</a:t>
            </a:r>
            <a:endParaRPr lang="ja-JP" altLang="en-US" sz="18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0F658F5-2FCB-4775-B999-6CD9C9427BE8}"/>
              </a:ext>
            </a:extLst>
          </p:cNvPr>
          <p:cNvSpPr txBox="1"/>
          <p:nvPr/>
        </p:nvSpPr>
        <p:spPr>
          <a:xfrm>
            <a:off x="4939146" y="6158391"/>
            <a:ext cx="1261884" cy="276999"/>
          </a:xfrm>
          <a:prstGeom prst="rect">
            <a:avLst/>
          </a:prstGeom>
          <a:noFill/>
        </p:spPr>
        <p:txBody>
          <a:bodyPr wrap="none" rtlCol="0">
            <a:spAutoFit/>
          </a:bodyPr>
          <a:lstStyle/>
          <a:p>
            <a:r>
              <a:rPr kumimoji="1" lang="ja-JP" altLang="en-US" sz="1200" dirty="0"/>
              <a:t>誤る識別器の数</a:t>
            </a:r>
          </a:p>
        </p:txBody>
      </p:sp>
      <p:sp>
        <p:nvSpPr>
          <p:cNvPr id="7" name="テキスト ボックス 6">
            <a:extLst>
              <a:ext uri="{FF2B5EF4-FFF2-40B4-BE49-F238E27FC236}">
                <a16:creationId xmlns:a16="http://schemas.microsoft.com/office/drawing/2014/main" id="{438EE59F-3CB4-4E13-A946-49E8A79F0F97}"/>
              </a:ext>
            </a:extLst>
          </p:cNvPr>
          <p:cNvSpPr txBox="1"/>
          <p:nvPr/>
        </p:nvSpPr>
        <p:spPr>
          <a:xfrm>
            <a:off x="810491" y="3345966"/>
            <a:ext cx="492443" cy="276999"/>
          </a:xfrm>
          <a:prstGeom prst="rect">
            <a:avLst/>
          </a:prstGeom>
          <a:noFill/>
        </p:spPr>
        <p:txBody>
          <a:bodyPr wrap="none" rtlCol="0">
            <a:spAutoFit/>
          </a:bodyPr>
          <a:lstStyle/>
          <a:p>
            <a:r>
              <a:rPr kumimoji="1" lang="ja-JP" altLang="en-US" sz="1200" dirty="0"/>
              <a:t>確率</a:t>
            </a:r>
          </a:p>
        </p:txBody>
      </p:sp>
    </p:spTree>
    <p:extLst>
      <p:ext uri="{BB962C8B-B14F-4D97-AF65-F5344CB8AC3E}">
        <p14:creationId xmlns:p14="http://schemas.microsoft.com/office/powerpoint/2010/main" val="48193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ここまでの議論の非現実的なところ</a:t>
            </a:r>
          </a:p>
          <a:p>
            <a:pPr marL="0" indent="0">
              <a:lnSpc>
                <a:spcPts val="4000"/>
              </a:lnSpc>
              <a:buNone/>
            </a:pPr>
            <a:r>
              <a:rPr lang="ja-JP" altLang="en-US" sz="2800" dirty="0">
                <a:latin typeface="メイリオ" panose="020B0604030504040204" pitchFamily="50" charset="-128"/>
                <a:ea typeface="メイリオ" panose="020B0604030504040204" pitchFamily="50" charset="-128"/>
              </a:rPr>
              <a:t>　「それぞれの識別器の誤りが独立」</a:t>
            </a:r>
          </a:p>
          <a:p>
            <a:pPr marL="0" indent="0">
              <a:lnSpc>
                <a:spcPts val="4000"/>
              </a:lnSpc>
              <a:buNone/>
            </a:pPr>
            <a:r>
              <a:rPr lang="ja-JP" altLang="en-US" sz="2800" dirty="0">
                <a:latin typeface="メイリオ" panose="020B0604030504040204" pitchFamily="50" charset="-128"/>
                <a:ea typeface="メイリオ" panose="020B0604030504040204" pitchFamily="50" charset="-128"/>
              </a:rPr>
              <a:t>　　⇒　データの誤りやすさに差はない </a:t>
            </a:r>
            <a:r>
              <a:rPr lang="en-US" altLang="ja-JP" sz="2800" dirty="0">
                <a:latin typeface="メイリオ" panose="020B0604030504040204" pitchFamily="50" charset="-128"/>
                <a:ea typeface="メイリオ" panose="020B0604030504040204" pitchFamily="50" charset="-128"/>
              </a:rPr>
              <a:t>×</a:t>
            </a: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endParaRPr lang="en-US" altLang="ja-JP" sz="2800" dirty="0">
              <a:latin typeface="メイリオ" panose="020B0604030504040204" pitchFamily="50" charset="-128"/>
              <a:ea typeface="メイリオ" panose="020B0604030504040204" pitchFamily="50" charset="-128"/>
            </a:endParaRPr>
          </a:p>
          <a:p>
            <a:pPr>
              <a:lnSpc>
                <a:spcPts val="4000"/>
              </a:lnSpc>
            </a:pPr>
            <a:r>
              <a:rPr lang="ja-JP" altLang="en-US" sz="2800" dirty="0">
                <a:latin typeface="メイリオ" panose="020B0604030504040204" pitchFamily="50" charset="-128"/>
                <a:ea typeface="メイリオ" panose="020B0604030504040204" pitchFamily="50" charset="-128"/>
              </a:rPr>
              <a:t>アンサンブル学習の目標</a:t>
            </a:r>
          </a:p>
          <a:p>
            <a:pPr lvl="1">
              <a:lnSpc>
                <a:spcPts val="4000"/>
              </a:lnSpc>
            </a:pPr>
            <a:r>
              <a:rPr lang="ja-JP" altLang="en-US" sz="2400" dirty="0">
                <a:latin typeface="メイリオ" panose="020B0604030504040204" pitchFamily="50" charset="-128"/>
                <a:ea typeface="メイリオ" panose="020B0604030504040204" pitchFamily="50" charset="-128"/>
              </a:rPr>
              <a:t>なるべく異なる振る舞いをする識別器を作成する</a:t>
            </a:r>
          </a:p>
        </p:txBody>
      </p:sp>
      <p:pic>
        <p:nvPicPr>
          <p:cNvPr id="8" name="図 7">
            <a:extLst>
              <a:ext uri="{FF2B5EF4-FFF2-40B4-BE49-F238E27FC236}">
                <a16:creationId xmlns:a16="http://schemas.microsoft.com/office/drawing/2014/main" id="{12499AE5-6D64-4E85-A273-459E31EF5E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20124" y="2916911"/>
            <a:ext cx="2932550" cy="772436"/>
          </a:xfrm>
          <a:prstGeom prst="rect">
            <a:avLst/>
          </a:prstGeom>
        </p:spPr>
      </p:pic>
      <p:pic>
        <p:nvPicPr>
          <p:cNvPr id="9" name="図 8">
            <a:extLst>
              <a:ext uri="{FF2B5EF4-FFF2-40B4-BE49-F238E27FC236}">
                <a16:creationId xmlns:a16="http://schemas.microsoft.com/office/drawing/2014/main" id="{5EE566EF-A29A-4DAA-9AA7-0018FAFCF387}"/>
              </a:ext>
            </a:extLst>
          </p:cNvPr>
          <p:cNvPicPr>
            <a:picLocks noChangeAspect="1"/>
          </p:cNvPicPr>
          <p:nvPr/>
        </p:nvPicPr>
        <p:blipFill>
          <a:blip r:embed="rId3"/>
          <a:stretch>
            <a:fillRect/>
          </a:stretch>
        </p:blipFill>
        <p:spPr>
          <a:xfrm>
            <a:off x="5283196" y="3255660"/>
            <a:ext cx="2870029" cy="1857678"/>
          </a:xfrm>
          <a:prstGeom prst="rect">
            <a:avLst/>
          </a:prstGeom>
        </p:spPr>
      </p:pic>
      <p:sp>
        <p:nvSpPr>
          <p:cNvPr id="11" name="テキスト ボックス 10">
            <a:extLst>
              <a:ext uri="{FF2B5EF4-FFF2-40B4-BE49-F238E27FC236}">
                <a16:creationId xmlns:a16="http://schemas.microsoft.com/office/drawing/2014/main" id="{ABCF6875-4C17-4CDC-939C-CE6B9C3E5813}"/>
              </a:ext>
            </a:extLst>
          </p:cNvPr>
          <p:cNvSpPr txBox="1"/>
          <p:nvPr/>
        </p:nvSpPr>
        <p:spPr>
          <a:xfrm>
            <a:off x="6567055" y="2732245"/>
            <a:ext cx="2262158" cy="369332"/>
          </a:xfrm>
          <a:prstGeom prst="rect">
            <a:avLst/>
          </a:prstGeom>
          <a:noFill/>
        </p:spPr>
        <p:txBody>
          <a:bodyPr wrap="none" rtlCol="0">
            <a:spAutoFit/>
          </a:bodyPr>
          <a:lstStyle/>
          <a:p>
            <a:r>
              <a:rPr kumimoji="1" lang="ja-JP" altLang="en-US" dirty="0"/>
              <a:t>多くの識別器が誤る</a:t>
            </a:r>
          </a:p>
        </p:txBody>
      </p:sp>
      <p:sp>
        <p:nvSpPr>
          <p:cNvPr id="12" name="楕円 11">
            <a:extLst>
              <a:ext uri="{FF2B5EF4-FFF2-40B4-BE49-F238E27FC236}">
                <a16:creationId xmlns:a16="http://schemas.microsoft.com/office/drawing/2014/main" id="{BC5D3E5C-2001-4079-8C0E-7E03753CD197}"/>
              </a:ext>
            </a:extLst>
          </p:cNvPr>
          <p:cNvSpPr/>
          <p:nvPr/>
        </p:nvSpPr>
        <p:spPr>
          <a:xfrm rot="1288894">
            <a:off x="6967700" y="3828439"/>
            <a:ext cx="279284" cy="8229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a:extLst>
              <a:ext uri="{FF2B5EF4-FFF2-40B4-BE49-F238E27FC236}">
                <a16:creationId xmlns:a16="http://schemas.microsoft.com/office/drawing/2014/main" id="{93BC5346-2F38-4F84-8C74-7E324B4901C6}"/>
              </a:ext>
            </a:extLst>
          </p:cNvPr>
          <p:cNvCxnSpPr>
            <a:cxnSpLocks/>
            <a:endCxn id="12" idx="0"/>
          </p:cNvCxnSpPr>
          <p:nvPr/>
        </p:nvCxnSpPr>
        <p:spPr>
          <a:xfrm flipH="1">
            <a:off x="7258026" y="3052116"/>
            <a:ext cx="129942" cy="804906"/>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05526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アンサンブル学習</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800" dirty="0">
                <a:latin typeface="メイリオ" panose="020B0604030504040204" pitchFamily="50" charset="-128"/>
                <a:ea typeface="メイリオ" panose="020B0604030504040204" pitchFamily="50" charset="-128"/>
              </a:rPr>
              <a:t>アンサンブル学習の手法</a:t>
            </a:r>
          </a:p>
          <a:p>
            <a:pPr lvl="1">
              <a:lnSpc>
                <a:spcPts val="4000"/>
              </a:lnSpc>
            </a:pPr>
            <a:r>
              <a:rPr lang="ja-JP" altLang="en-US" sz="2400" dirty="0">
                <a:latin typeface="メイリオ" panose="020B0604030504040204" pitchFamily="50" charset="-128"/>
                <a:ea typeface="メイリオ" panose="020B0604030504040204" pitchFamily="50" charset="-128"/>
              </a:rPr>
              <a:t>バギング</a:t>
            </a:r>
            <a:endParaRPr lang="en-US" altLang="ja-JP" sz="24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ランダムフォレスト</a:t>
            </a:r>
            <a:endParaRPr lang="en-US" altLang="ja-JP" sz="24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ブースティング</a:t>
            </a:r>
          </a:p>
        </p:txBody>
      </p:sp>
    </p:spTree>
    <p:extLst>
      <p:ext uri="{BB962C8B-B14F-4D97-AF65-F5344CB8AC3E}">
        <p14:creationId xmlns:p14="http://schemas.microsoft.com/office/powerpoint/2010/main" val="233596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バギング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バギングのアイディア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異なる学習データから作成された識別器は異なる</a:t>
            </a:r>
            <a:endParaRPr lang="en-US" altLang="ja-JP" sz="2400" dirty="0">
              <a:latin typeface="メイリオ" panose="020B0604030504040204" pitchFamily="50" charset="-128"/>
              <a:ea typeface="メイリオ" panose="020B0604030504040204" pitchFamily="50" charset="-128"/>
            </a:endParaRPr>
          </a:p>
          <a:p>
            <a:pPr>
              <a:lnSpc>
                <a:spcPts val="4000"/>
              </a:lnSpc>
            </a:pPr>
            <a:r>
              <a:rPr lang="ja-JP" altLang="en-US" sz="2700" dirty="0">
                <a:latin typeface="メイリオ" panose="020B0604030504040204" pitchFamily="50" charset="-128"/>
                <a:ea typeface="メイリオ" panose="020B0604030504040204" pitchFamily="50" charset="-128"/>
              </a:rPr>
              <a:t>手順</a:t>
            </a:r>
          </a:p>
        </p:txBody>
      </p:sp>
      <p:pic>
        <p:nvPicPr>
          <p:cNvPr id="4" name="図 3">
            <a:extLst>
              <a:ext uri="{FF2B5EF4-FFF2-40B4-BE49-F238E27FC236}">
                <a16:creationId xmlns:a16="http://schemas.microsoft.com/office/drawing/2014/main" id="{FB362069-8FC7-44E0-8BD2-A5382D9654BF}"/>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5029" y="2411584"/>
            <a:ext cx="6255789" cy="4232247"/>
          </a:xfrm>
          <a:prstGeom prst="rect">
            <a:avLst/>
          </a:prstGeom>
          <a:noFill/>
          <a:ln>
            <a:noFill/>
          </a:ln>
        </p:spPr>
      </p:pic>
      <p:sp>
        <p:nvSpPr>
          <p:cNvPr id="5" name="テキスト ボックス 4">
            <a:extLst>
              <a:ext uri="{FF2B5EF4-FFF2-40B4-BE49-F238E27FC236}">
                <a16:creationId xmlns:a16="http://schemas.microsoft.com/office/drawing/2014/main" id="{9D273980-F916-4036-9051-4BD74C7486CD}"/>
              </a:ext>
            </a:extLst>
          </p:cNvPr>
          <p:cNvSpPr txBox="1"/>
          <p:nvPr/>
        </p:nvSpPr>
        <p:spPr>
          <a:xfrm>
            <a:off x="4675861" y="2567939"/>
            <a:ext cx="3262432" cy="584775"/>
          </a:xfrm>
          <a:prstGeom prst="rect">
            <a:avLst/>
          </a:prstGeom>
          <a:noFill/>
        </p:spPr>
        <p:txBody>
          <a:bodyPr wrap="none" rtlCol="0">
            <a:spAutoFit/>
          </a:bodyPr>
          <a:lstStyle/>
          <a:p>
            <a:r>
              <a:rPr kumimoji="1" lang="ja-JP" altLang="en-US" sz="1600" dirty="0"/>
              <a:t>元データと同じサイズの復元抽出</a:t>
            </a:r>
            <a:endParaRPr kumimoji="1" lang="en-US" altLang="ja-JP" sz="1600" dirty="0"/>
          </a:p>
          <a:p>
            <a:r>
              <a:rPr kumimoji="1" lang="ja-JP" altLang="en-US" sz="1600" dirty="0"/>
              <a:t>⇒ 約</a:t>
            </a:r>
            <a:r>
              <a:rPr kumimoji="1" lang="en-US" altLang="ja-JP" sz="1600" dirty="0"/>
              <a:t>1/3</a:t>
            </a:r>
            <a:r>
              <a:rPr kumimoji="1" lang="ja-JP" altLang="en-US" sz="1600" dirty="0"/>
              <a:t>が含まれない</a:t>
            </a:r>
          </a:p>
        </p:txBody>
      </p:sp>
      <p:sp>
        <p:nvSpPr>
          <p:cNvPr id="6" name="テキスト ボックス 5">
            <a:extLst>
              <a:ext uri="{FF2B5EF4-FFF2-40B4-BE49-F238E27FC236}">
                <a16:creationId xmlns:a16="http://schemas.microsoft.com/office/drawing/2014/main" id="{FF050BAE-7EDB-47EE-BE3B-5F962232AF3B}"/>
              </a:ext>
            </a:extLst>
          </p:cNvPr>
          <p:cNvSpPr txBox="1"/>
          <p:nvPr/>
        </p:nvSpPr>
        <p:spPr>
          <a:xfrm>
            <a:off x="6782839" y="4912492"/>
            <a:ext cx="1925392" cy="1323439"/>
          </a:xfrm>
          <a:prstGeom prst="rect">
            <a:avLst/>
          </a:prstGeom>
          <a:noFill/>
        </p:spPr>
        <p:txBody>
          <a:bodyPr wrap="square" rtlCol="0">
            <a:spAutoFit/>
          </a:bodyPr>
          <a:lstStyle/>
          <a:p>
            <a:r>
              <a:rPr kumimoji="1" lang="ja-JP" altLang="en-US" sz="1600" dirty="0"/>
              <a:t>識別器には決定木</a:t>
            </a:r>
            <a:endParaRPr kumimoji="1" lang="en-US" altLang="ja-JP" sz="1600" dirty="0"/>
          </a:p>
          <a:p>
            <a:r>
              <a:rPr kumimoji="1" lang="ja-JP" altLang="en-US" sz="1600" dirty="0"/>
              <a:t>がよく用いられる</a:t>
            </a:r>
            <a:endParaRPr kumimoji="1" lang="en-US" altLang="ja-JP" sz="1600" dirty="0"/>
          </a:p>
          <a:p>
            <a:r>
              <a:rPr kumimoji="1" lang="ja-JP" altLang="en-US" sz="1600" dirty="0"/>
              <a:t>⇒ データが異なれば結果が大きく異なる</a:t>
            </a:r>
          </a:p>
        </p:txBody>
      </p:sp>
    </p:spTree>
    <p:extLst>
      <p:ext uri="{BB962C8B-B14F-4D97-AF65-F5344CB8AC3E}">
        <p14:creationId xmlns:p14="http://schemas.microsoft.com/office/powerpoint/2010/main" val="40607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ランダムフォレスト</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ランダムフォレストのアイディア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バギング＋識別器を作成する毎に異なる特徴を用いることで異なった識別器を複数作成する</a:t>
            </a:r>
            <a:endParaRPr lang="en-US" altLang="ja-JP" sz="2400" dirty="0">
              <a:latin typeface="メイリオ" panose="020B0604030504040204" pitchFamily="50" charset="-128"/>
              <a:ea typeface="メイリオ" panose="020B0604030504040204" pitchFamily="50" charset="-128"/>
            </a:endParaRPr>
          </a:p>
          <a:p>
            <a:pPr>
              <a:lnSpc>
                <a:spcPts val="4000"/>
              </a:lnSpc>
            </a:pPr>
            <a:r>
              <a:rPr lang="ja-JP" altLang="en-US" sz="2700" dirty="0">
                <a:latin typeface="メイリオ" panose="020B0604030504040204" pitchFamily="50" charset="-128"/>
                <a:ea typeface="メイリオ" panose="020B0604030504040204" pitchFamily="50" charset="-128"/>
              </a:rPr>
              <a:t>手順</a:t>
            </a:r>
          </a:p>
        </p:txBody>
      </p:sp>
      <p:pic>
        <p:nvPicPr>
          <p:cNvPr id="7" name="図 6" descr="リモート, 室内, 白, コントローラー が含まれている画像&#10;&#10;非常に高い精度で生成された説明">
            <a:extLst>
              <a:ext uri="{FF2B5EF4-FFF2-40B4-BE49-F238E27FC236}">
                <a16:creationId xmlns:a16="http://schemas.microsoft.com/office/drawing/2014/main" id="{66E85251-0C08-4E68-BDC9-F3736F95A04B}"/>
              </a:ext>
            </a:extLst>
          </p:cNvPr>
          <p:cNvPicPr>
            <a:picLocks noChangeAspect="1"/>
          </p:cNvPicPr>
          <p:nvPr/>
        </p:nvPicPr>
        <p:blipFill>
          <a:blip r:embed="rId2" cstate="screen">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6128210" y="4112131"/>
            <a:ext cx="906569" cy="679927"/>
          </a:xfrm>
          <a:prstGeom prst="rect">
            <a:avLst/>
          </a:prstGeom>
        </p:spPr>
      </p:pic>
      <p:sp>
        <p:nvSpPr>
          <p:cNvPr id="8" name="正方形/長方形 7">
            <a:extLst>
              <a:ext uri="{FF2B5EF4-FFF2-40B4-BE49-F238E27FC236}">
                <a16:creationId xmlns:a16="http://schemas.microsoft.com/office/drawing/2014/main" id="{2A1B35C4-4051-4D4B-8945-56F8D8502766}"/>
              </a:ext>
            </a:extLst>
          </p:cNvPr>
          <p:cNvSpPr/>
          <p:nvPr/>
        </p:nvSpPr>
        <p:spPr>
          <a:xfrm>
            <a:off x="1681106" y="4012923"/>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05A1888-2773-4897-BDAC-BBFB2B833EC1}"/>
              </a:ext>
            </a:extLst>
          </p:cNvPr>
          <p:cNvSpPr/>
          <p:nvPr/>
        </p:nvSpPr>
        <p:spPr>
          <a:xfrm>
            <a:off x="628650" y="5563817"/>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846D6EB-3516-4FCC-BEE6-F05190F3F257}"/>
              </a:ext>
            </a:extLst>
          </p:cNvPr>
          <p:cNvSpPr/>
          <p:nvPr/>
        </p:nvSpPr>
        <p:spPr>
          <a:xfrm>
            <a:off x="2694117" y="5563817"/>
            <a:ext cx="1302026" cy="7156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34522A4-A25B-4A63-824F-6F6FA0243A60}"/>
              </a:ext>
            </a:extLst>
          </p:cNvPr>
          <p:cNvCxnSpPr>
            <a:stCxn id="8" idx="2"/>
            <a:endCxn id="9" idx="0"/>
          </p:cNvCxnSpPr>
          <p:nvPr/>
        </p:nvCxnSpPr>
        <p:spPr>
          <a:xfrm flipH="1">
            <a:off x="1279663" y="4728540"/>
            <a:ext cx="1052456" cy="83527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40028B5-461F-4248-A4B8-961F0A831303}"/>
              </a:ext>
            </a:extLst>
          </p:cNvPr>
          <p:cNvCxnSpPr>
            <a:cxnSpLocks/>
            <a:stCxn id="8" idx="2"/>
            <a:endCxn id="10" idx="0"/>
          </p:cNvCxnSpPr>
          <p:nvPr/>
        </p:nvCxnSpPr>
        <p:spPr>
          <a:xfrm>
            <a:off x="2332119" y="4728540"/>
            <a:ext cx="1013011" cy="835277"/>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矢印: 下 12">
            <a:extLst>
              <a:ext uri="{FF2B5EF4-FFF2-40B4-BE49-F238E27FC236}">
                <a16:creationId xmlns:a16="http://schemas.microsoft.com/office/drawing/2014/main" id="{CB7DB105-24B3-41C6-908F-0B1592786AF1}"/>
              </a:ext>
            </a:extLst>
          </p:cNvPr>
          <p:cNvSpPr/>
          <p:nvPr/>
        </p:nvSpPr>
        <p:spPr>
          <a:xfrm rot="1737932">
            <a:off x="2538314" y="3478292"/>
            <a:ext cx="451821" cy="8352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E1591FB-5FA3-4BF2-8660-21758055280A}"/>
              </a:ext>
            </a:extLst>
          </p:cNvPr>
          <p:cNvSpPr txBox="1"/>
          <p:nvPr/>
        </p:nvSpPr>
        <p:spPr>
          <a:xfrm>
            <a:off x="2983132" y="2818825"/>
            <a:ext cx="3127779" cy="369332"/>
          </a:xfrm>
          <a:prstGeom prst="rect">
            <a:avLst/>
          </a:prstGeom>
          <a:noFill/>
        </p:spPr>
        <p:txBody>
          <a:bodyPr wrap="none" rtlCol="0">
            <a:spAutoFit/>
          </a:bodyPr>
          <a:lstStyle/>
          <a:p>
            <a:r>
              <a:rPr kumimoji="1" lang="ja-JP" altLang="en-US" dirty="0"/>
              <a:t>この分岐条件を選ぶときに</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81DBC855-0043-4FF7-9B30-992BF850FBB3}"/>
              </a:ext>
            </a:extLst>
          </p:cNvPr>
          <p:cNvSpPr/>
          <p:nvPr/>
        </p:nvSpPr>
        <p:spPr>
          <a:xfrm>
            <a:off x="4256273" y="3401078"/>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年齢</a:t>
            </a:r>
          </a:p>
        </p:txBody>
      </p:sp>
      <p:sp>
        <p:nvSpPr>
          <p:cNvPr id="16" name="四角形: 角を丸くする 15">
            <a:extLst>
              <a:ext uri="{FF2B5EF4-FFF2-40B4-BE49-F238E27FC236}">
                <a16:creationId xmlns:a16="http://schemas.microsoft.com/office/drawing/2014/main" id="{3C3104EA-DFD8-49BD-9622-20EC8BD4DECB}"/>
              </a:ext>
            </a:extLst>
          </p:cNvPr>
          <p:cNvSpPr/>
          <p:nvPr/>
        </p:nvSpPr>
        <p:spPr>
          <a:xfrm>
            <a:off x="5258529" y="3381355"/>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血圧</a:t>
            </a:r>
          </a:p>
        </p:txBody>
      </p:sp>
      <p:sp>
        <p:nvSpPr>
          <p:cNvPr id="17" name="四角形: 角を丸くする 16">
            <a:extLst>
              <a:ext uri="{FF2B5EF4-FFF2-40B4-BE49-F238E27FC236}">
                <a16:creationId xmlns:a16="http://schemas.microsoft.com/office/drawing/2014/main" id="{0F76FC93-8FA9-4A05-9EC8-73BB57714BE9}"/>
              </a:ext>
            </a:extLst>
          </p:cNvPr>
          <p:cNvSpPr/>
          <p:nvPr/>
        </p:nvSpPr>
        <p:spPr>
          <a:xfrm>
            <a:off x="6321750" y="3401078"/>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rPr>
              <a:t>BMI</a:t>
            </a:r>
            <a:endParaRPr kumimoji="1" lang="ja-JP" altLang="en-US" dirty="0">
              <a:solidFill>
                <a:schemeClr val="tx1"/>
              </a:solidFill>
            </a:endParaRPr>
          </a:p>
        </p:txBody>
      </p:sp>
      <p:sp>
        <p:nvSpPr>
          <p:cNvPr id="18" name="四角形: 角を丸くする 17">
            <a:extLst>
              <a:ext uri="{FF2B5EF4-FFF2-40B4-BE49-F238E27FC236}">
                <a16:creationId xmlns:a16="http://schemas.microsoft.com/office/drawing/2014/main" id="{D45BBC96-B4DE-41B3-858D-2048894B7508}"/>
              </a:ext>
            </a:extLst>
          </p:cNvPr>
          <p:cNvSpPr/>
          <p:nvPr/>
        </p:nvSpPr>
        <p:spPr>
          <a:xfrm>
            <a:off x="7356359" y="3381354"/>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solidFill>
              </a:rPr>
              <a:t>血糖値</a:t>
            </a:r>
          </a:p>
        </p:txBody>
      </p:sp>
      <p:sp>
        <p:nvSpPr>
          <p:cNvPr id="19" name="テキスト ボックス 18">
            <a:extLst>
              <a:ext uri="{FF2B5EF4-FFF2-40B4-BE49-F238E27FC236}">
                <a16:creationId xmlns:a16="http://schemas.microsoft.com/office/drawing/2014/main" id="{48645A8A-E390-433A-B9BD-831D4A0153F2}"/>
              </a:ext>
            </a:extLst>
          </p:cNvPr>
          <p:cNvSpPr txBox="1"/>
          <p:nvPr/>
        </p:nvSpPr>
        <p:spPr>
          <a:xfrm>
            <a:off x="6395087" y="5736959"/>
            <a:ext cx="1800493" cy="369332"/>
          </a:xfrm>
          <a:prstGeom prst="rect">
            <a:avLst/>
          </a:prstGeom>
          <a:noFill/>
        </p:spPr>
        <p:txBody>
          <a:bodyPr wrap="none" rtlCol="0">
            <a:spAutoFit/>
          </a:bodyPr>
          <a:lstStyle/>
          <a:p>
            <a:r>
              <a:rPr kumimoji="1" lang="ja-JP" altLang="en-US" dirty="0"/>
              <a:t>あえて使わない</a:t>
            </a:r>
          </a:p>
        </p:txBody>
      </p:sp>
      <p:sp>
        <p:nvSpPr>
          <p:cNvPr id="20" name="四角形: 角を丸くする 19">
            <a:extLst>
              <a:ext uri="{FF2B5EF4-FFF2-40B4-BE49-F238E27FC236}">
                <a16:creationId xmlns:a16="http://schemas.microsoft.com/office/drawing/2014/main" id="{2F284F57-7C6A-452F-B71B-0A8F9F7F315C}"/>
              </a:ext>
            </a:extLst>
          </p:cNvPr>
          <p:cNvSpPr/>
          <p:nvPr/>
        </p:nvSpPr>
        <p:spPr>
          <a:xfrm>
            <a:off x="4247485" y="4893477"/>
            <a:ext cx="799815" cy="61184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solidFill>
              </a:rPr>
              <a:t>年齢</a:t>
            </a:r>
          </a:p>
        </p:txBody>
      </p:sp>
      <p:sp>
        <p:nvSpPr>
          <p:cNvPr id="21" name="四角形: 角を丸くする 20">
            <a:extLst>
              <a:ext uri="{FF2B5EF4-FFF2-40B4-BE49-F238E27FC236}">
                <a16:creationId xmlns:a16="http://schemas.microsoft.com/office/drawing/2014/main" id="{98E064D0-D819-4B93-B6BD-CF4AD56A6605}"/>
              </a:ext>
            </a:extLst>
          </p:cNvPr>
          <p:cNvSpPr/>
          <p:nvPr/>
        </p:nvSpPr>
        <p:spPr>
          <a:xfrm>
            <a:off x="5249741" y="4873754"/>
            <a:ext cx="799815" cy="6118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solidFill>
              </a:rPr>
              <a:t>血圧</a:t>
            </a:r>
          </a:p>
        </p:txBody>
      </p:sp>
      <p:sp>
        <p:nvSpPr>
          <p:cNvPr id="22" name="四角形: 角を丸くする 21">
            <a:extLst>
              <a:ext uri="{FF2B5EF4-FFF2-40B4-BE49-F238E27FC236}">
                <a16:creationId xmlns:a16="http://schemas.microsoft.com/office/drawing/2014/main" id="{F530651E-02A1-4752-BFF0-3E17BE595A1E}"/>
              </a:ext>
            </a:extLst>
          </p:cNvPr>
          <p:cNvSpPr/>
          <p:nvPr/>
        </p:nvSpPr>
        <p:spPr>
          <a:xfrm>
            <a:off x="6312962" y="4893477"/>
            <a:ext cx="799815" cy="61184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lumMod val="75000"/>
                  </a:schemeClr>
                </a:solidFill>
              </a:rPr>
              <a:t>BMI</a:t>
            </a:r>
            <a:endParaRPr kumimoji="1" lang="ja-JP" altLang="en-US" dirty="0">
              <a:solidFill>
                <a:schemeClr val="bg1">
                  <a:lumMod val="75000"/>
                </a:schemeClr>
              </a:solidFill>
            </a:endParaRPr>
          </a:p>
        </p:txBody>
      </p:sp>
      <p:sp>
        <p:nvSpPr>
          <p:cNvPr id="23" name="四角形: 角を丸くする 22">
            <a:extLst>
              <a:ext uri="{FF2B5EF4-FFF2-40B4-BE49-F238E27FC236}">
                <a16:creationId xmlns:a16="http://schemas.microsoft.com/office/drawing/2014/main" id="{9F10978F-2802-45AA-AC3C-1859622229C1}"/>
              </a:ext>
            </a:extLst>
          </p:cNvPr>
          <p:cNvSpPr/>
          <p:nvPr/>
        </p:nvSpPr>
        <p:spPr>
          <a:xfrm>
            <a:off x="7347571" y="4873753"/>
            <a:ext cx="799815" cy="611846"/>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bg1">
                    <a:lumMod val="75000"/>
                  </a:schemeClr>
                </a:solidFill>
              </a:rPr>
              <a:t>血糖値</a:t>
            </a:r>
          </a:p>
        </p:txBody>
      </p:sp>
      <p:cxnSp>
        <p:nvCxnSpPr>
          <p:cNvPr id="24" name="直線矢印コネクタ 23">
            <a:extLst>
              <a:ext uri="{FF2B5EF4-FFF2-40B4-BE49-F238E27FC236}">
                <a16:creationId xmlns:a16="http://schemas.microsoft.com/office/drawing/2014/main" id="{8516D2EC-9199-4282-94D2-4B37BB5C262E}"/>
              </a:ext>
            </a:extLst>
          </p:cNvPr>
          <p:cNvCxnSpPr>
            <a:cxnSpLocks/>
          </p:cNvCxnSpPr>
          <p:nvPr/>
        </p:nvCxnSpPr>
        <p:spPr>
          <a:xfrm flipH="1">
            <a:off x="6096018" y="4171831"/>
            <a:ext cx="8788" cy="602310"/>
          </a:xfrm>
          <a:prstGeom prst="straightConnector1">
            <a:avLst/>
          </a:prstGeom>
          <a:ln w="60325" cmpd="sng">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DDC3C0E0-1B32-4BBA-858A-8B412034A69C}"/>
              </a:ext>
            </a:extLst>
          </p:cNvPr>
          <p:cNvSpPr txBox="1"/>
          <p:nvPr/>
        </p:nvSpPr>
        <p:spPr>
          <a:xfrm>
            <a:off x="7112777" y="4241617"/>
            <a:ext cx="1800493" cy="369332"/>
          </a:xfrm>
          <a:prstGeom prst="rect">
            <a:avLst/>
          </a:prstGeom>
          <a:noFill/>
        </p:spPr>
        <p:txBody>
          <a:bodyPr wrap="none" rtlCol="0">
            <a:spAutoFit/>
          </a:bodyPr>
          <a:lstStyle/>
          <a:p>
            <a:r>
              <a:rPr kumimoji="1" lang="ja-JP" altLang="en-US" dirty="0"/>
              <a:t>乱数で抽出して</a:t>
            </a:r>
          </a:p>
        </p:txBody>
      </p:sp>
      <p:cxnSp>
        <p:nvCxnSpPr>
          <p:cNvPr id="26" name="直線矢印コネクタ 25">
            <a:extLst>
              <a:ext uri="{FF2B5EF4-FFF2-40B4-BE49-F238E27FC236}">
                <a16:creationId xmlns:a16="http://schemas.microsoft.com/office/drawing/2014/main" id="{E5DB6317-6FE5-4D37-940A-966451465327}"/>
              </a:ext>
            </a:extLst>
          </p:cNvPr>
          <p:cNvCxnSpPr>
            <a:cxnSpLocks/>
          </p:cNvCxnSpPr>
          <p:nvPr/>
        </p:nvCxnSpPr>
        <p:spPr>
          <a:xfrm flipH="1" flipV="1">
            <a:off x="3037700" y="4488197"/>
            <a:ext cx="1243447" cy="3855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569AD04-3170-4F40-8656-5F1FAB33FDF7}"/>
              </a:ext>
            </a:extLst>
          </p:cNvPr>
          <p:cNvSpPr txBox="1"/>
          <p:nvPr/>
        </p:nvSpPr>
        <p:spPr>
          <a:xfrm>
            <a:off x="4358141" y="5678798"/>
            <a:ext cx="1569660" cy="646331"/>
          </a:xfrm>
          <a:prstGeom prst="rect">
            <a:avLst/>
          </a:prstGeom>
          <a:noFill/>
        </p:spPr>
        <p:txBody>
          <a:bodyPr wrap="none" rtlCol="0">
            <a:spAutoFit/>
          </a:bodyPr>
          <a:lstStyle/>
          <a:p>
            <a:r>
              <a:rPr kumimoji="1" lang="ja-JP" altLang="en-US" dirty="0"/>
              <a:t>情報獲得量の</a:t>
            </a:r>
            <a:endParaRPr kumimoji="1" lang="en-US" altLang="ja-JP" dirty="0"/>
          </a:p>
          <a:p>
            <a:r>
              <a:rPr kumimoji="1" lang="ja-JP" altLang="en-US" dirty="0"/>
              <a:t>多い方を選択</a:t>
            </a:r>
          </a:p>
        </p:txBody>
      </p:sp>
    </p:spTree>
    <p:extLst>
      <p:ext uri="{BB962C8B-B14F-4D97-AF65-F5344CB8AC3E}">
        <p14:creationId xmlns:p14="http://schemas.microsoft.com/office/powerpoint/2010/main" val="398741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ja-JP" altLang="en-US" sz="4000" dirty="0">
                <a:solidFill>
                  <a:schemeClr val="accent1"/>
                </a:solidFill>
                <a:latin typeface="メイリオ" panose="020B0604030504040204" pitchFamily="50" charset="-128"/>
                <a:ea typeface="メイリオ" panose="020B0604030504040204" pitchFamily="50" charset="-128"/>
              </a:rPr>
              <a:t>ブースティング</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C3611AE-633E-4D4B-B5B7-7ABF0689F563}"/>
              </a:ext>
            </a:extLst>
          </p:cNvPr>
          <p:cNvSpPr>
            <a:spLocks noGrp="1"/>
          </p:cNvSpPr>
          <p:nvPr>
            <p:ph idx="1"/>
          </p:nvPr>
        </p:nvSpPr>
        <p:spPr>
          <a:xfrm>
            <a:off x="527050" y="1018309"/>
            <a:ext cx="8089900" cy="5375564"/>
          </a:xfrm>
        </p:spPr>
        <p:txBody>
          <a:bodyPr>
            <a:normAutofit/>
          </a:bodyPr>
          <a:lstStyle/>
          <a:p>
            <a:pPr>
              <a:lnSpc>
                <a:spcPts val="4000"/>
              </a:lnSpc>
            </a:pPr>
            <a:r>
              <a:rPr lang="ja-JP" altLang="en-US" sz="2700" dirty="0">
                <a:latin typeface="メイリオ" panose="020B0604030504040204" pitchFamily="50" charset="-128"/>
                <a:ea typeface="メイリオ" panose="020B0604030504040204" pitchFamily="50" charset="-128"/>
              </a:rPr>
              <a:t>ブースティングのアイディア</a:t>
            </a:r>
            <a:endParaRPr lang="en-US" altLang="ja-JP" sz="2700" dirty="0">
              <a:latin typeface="メイリオ" panose="020B0604030504040204" pitchFamily="50" charset="-128"/>
              <a:ea typeface="メイリオ" panose="020B0604030504040204" pitchFamily="50" charset="-128"/>
            </a:endParaRPr>
          </a:p>
          <a:p>
            <a:pPr lvl="1">
              <a:lnSpc>
                <a:spcPts val="4000"/>
              </a:lnSpc>
            </a:pPr>
            <a:r>
              <a:rPr lang="ja-JP" altLang="en-US" sz="2400" dirty="0">
                <a:latin typeface="メイリオ" panose="020B0604030504040204" pitchFamily="50" charset="-128"/>
                <a:ea typeface="メイリオ" panose="020B0604030504040204" pitchFamily="50" charset="-128"/>
              </a:rPr>
              <a:t>現在の識別器が誤識別を起こすデータを正しく識別する識別器を逐次的に追加</a:t>
            </a:r>
          </a:p>
          <a:p>
            <a:pPr lvl="1">
              <a:lnSpc>
                <a:spcPts val="4000"/>
              </a:lnSpc>
            </a:pPr>
            <a:r>
              <a:rPr lang="ja-JP" altLang="en-US" sz="2400" dirty="0">
                <a:latin typeface="メイリオ" panose="020B0604030504040204" pitchFamily="50" charset="-128"/>
                <a:ea typeface="メイリオ" panose="020B0604030504040204" pitchFamily="50" charset="-128"/>
              </a:rPr>
              <a:t>過学習とならないように、識別器として浅い決定木を用いることが多い</a:t>
            </a:r>
            <a:endParaRPr lang="en-US" altLang="ja-JP" sz="2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8739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628650" y="365126"/>
            <a:ext cx="7886700" cy="708601"/>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AdaBoost</a:t>
            </a:r>
            <a:endParaRPr kumimoji="1" lang="ja-JP" altLang="en-US" sz="4000" dirty="0">
              <a:solidFill>
                <a:schemeClr val="accent1"/>
              </a:solidFill>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700F4E55-E2E5-46D5-83F2-40618E546925}"/>
              </a:ext>
            </a:extLst>
          </p:cNvPr>
          <p:cNvPicPr/>
          <p:nvPr/>
        </p:nvPicPr>
        <p:blipFill>
          <a:blip r:embed="rId2" cstate="screen">
            <a:extLst>
              <a:ext uri="{28A0092B-C50C-407E-A947-70E740481C1C}">
                <a14:useLocalDpi xmlns:a14="http://schemas.microsoft.com/office/drawing/2010/main"/>
              </a:ext>
            </a:extLst>
          </a:blip>
          <a:srcRect/>
          <a:stretch>
            <a:fillRect/>
          </a:stretch>
        </p:blipFill>
        <p:spPr bwMode="auto">
          <a:xfrm>
            <a:off x="885507" y="1435445"/>
            <a:ext cx="7454929" cy="5110826"/>
          </a:xfrm>
          <a:prstGeom prst="rect">
            <a:avLst/>
          </a:prstGeom>
          <a:noFill/>
          <a:ln>
            <a:noFill/>
          </a:ln>
        </p:spPr>
      </p:pic>
      <p:sp>
        <p:nvSpPr>
          <p:cNvPr id="4" name="コンテンツ プレースホルダー 2">
            <a:extLst>
              <a:ext uri="{FF2B5EF4-FFF2-40B4-BE49-F238E27FC236}">
                <a16:creationId xmlns:a16="http://schemas.microsoft.com/office/drawing/2014/main" id="{4C5D2EDC-08FE-4BCB-B4B7-CA285C600C16}"/>
              </a:ext>
            </a:extLst>
          </p:cNvPr>
          <p:cNvSpPr>
            <a:spLocks noGrp="1"/>
          </p:cNvSpPr>
          <p:nvPr>
            <p:ph idx="1"/>
          </p:nvPr>
        </p:nvSpPr>
        <p:spPr>
          <a:xfrm>
            <a:off x="527050" y="969818"/>
            <a:ext cx="8089900" cy="5375564"/>
          </a:xfrm>
        </p:spPr>
        <p:txBody>
          <a:bodyPr>
            <a:normAutofit/>
          </a:bodyPr>
          <a:lstStyle/>
          <a:p>
            <a:pPr>
              <a:lnSpc>
                <a:spcPts val="4000"/>
              </a:lnSpc>
            </a:pPr>
            <a:r>
              <a:rPr lang="ja-JP" altLang="en-US" sz="2400" dirty="0">
                <a:latin typeface="メイリオ" panose="020B0604030504040204" pitchFamily="50" charset="-128"/>
                <a:ea typeface="メイリオ" panose="020B0604030504040204" pitchFamily="50" charset="-128"/>
              </a:rPr>
              <a:t>前段の識別器が誤ったデータの重みを重くする</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908257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307</Words>
  <Application>Microsoft Office PowerPoint</Application>
  <PresentationFormat>画面に合わせる (4:3)</PresentationFormat>
  <Paragraphs>64</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メイリオ</vt:lpstr>
      <vt:lpstr>游ゴシック</vt:lpstr>
      <vt:lpstr>游ゴシック Light</vt:lpstr>
      <vt:lpstr>Arial</vt:lpstr>
      <vt:lpstr>Office テーマ</vt:lpstr>
      <vt:lpstr>5章のストーリー</vt:lpstr>
      <vt:lpstr>アンサンブル学習（5章）</vt:lpstr>
      <vt:lpstr>アンサンブル学習</vt:lpstr>
      <vt:lpstr>アンサンブル学習</vt:lpstr>
      <vt:lpstr>アンサンブル学習</vt:lpstr>
      <vt:lpstr>バギング</vt:lpstr>
      <vt:lpstr>ランダムフォレスト</vt:lpstr>
      <vt:lpstr>ブースティング</vt:lpstr>
      <vt:lpstr>AdaBoost</vt:lpstr>
      <vt:lpstr>勾配ブースティング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機械学習講座　概要版</dc:title>
  <dc:creator>雅弘 荒木</dc:creator>
  <cp:lastModifiedBy>雅弘 荒木</cp:lastModifiedBy>
  <cp:revision>44</cp:revision>
  <dcterms:created xsi:type="dcterms:W3CDTF">2019-01-04T01:43:29Z</dcterms:created>
  <dcterms:modified xsi:type="dcterms:W3CDTF">2019-05-08T01:30:36Z</dcterms:modified>
</cp:coreProperties>
</file>