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5cc3484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5cc3484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5cc34856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5cc34856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cc34856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cc34856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284925" y="5873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予約管理システム</a:t>
            </a:r>
            <a:br>
              <a:rPr lang="ja"/>
            </a:br>
            <a:r>
              <a:rPr lang="ja"/>
              <a:t>概要</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ja" sz="2400"/>
              <a:t>淵野　将大</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529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chemeClr val="dk1"/>
                </a:solidFill>
              </a:rPr>
              <a:t>目的・背景・ターゲット</a:t>
            </a:r>
            <a:endParaRPr sz="2400"/>
          </a:p>
        </p:txBody>
      </p:sp>
      <p:sp>
        <p:nvSpPr>
          <p:cNvPr id="79" name="Google Shape;79;p14"/>
          <p:cNvSpPr txBox="1"/>
          <p:nvPr>
            <p:ph idx="4294967295" type="title"/>
          </p:nvPr>
        </p:nvSpPr>
        <p:spPr>
          <a:xfrm>
            <a:off x="535775" y="1480150"/>
            <a:ext cx="7683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ja" sz="1000">
                <a:highlight>
                  <a:srgbClr val="FFFFFF"/>
                </a:highlight>
                <a:latin typeface="Arial"/>
                <a:ea typeface="Arial"/>
                <a:cs typeface="Arial"/>
                <a:sym typeface="Arial"/>
              </a:rPr>
              <a:t>昨今コロナの影響により、店舗での「密」に関して、問題視される中、接客業を中心に店舗内の人数管理について徹底している店舗が多い。</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000">
                <a:highlight>
                  <a:srgbClr val="FFFFFF"/>
                </a:highlight>
                <a:latin typeface="Arial"/>
                <a:ea typeface="Arial"/>
                <a:cs typeface="Arial"/>
                <a:sym typeface="Arial"/>
              </a:rPr>
              <a:t>その中でも、携帯ショップや保険、クリニックなど、窓口としての受付対応に関して、完全予約制を導入されている店舗がほとんどで、</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000">
                <a:highlight>
                  <a:srgbClr val="FFFFFF"/>
                </a:highlight>
                <a:latin typeface="Arial"/>
                <a:ea typeface="Arial"/>
                <a:cs typeface="Arial"/>
                <a:sym typeface="Arial"/>
              </a:rPr>
              <a:t>これまでの日々の業務に電話の予約対応が重なることで人員不足による電話での未対応が多く発生しており、</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000">
                <a:highlight>
                  <a:srgbClr val="FFFFFF"/>
                </a:highlight>
                <a:latin typeface="Arial"/>
                <a:ea typeface="Arial"/>
                <a:cs typeface="Arial"/>
                <a:sym typeface="Arial"/>
              </a:rPr>
              <a:t>店舗としてのクレーム、果ては、企業に対しての応対品質にまで至ってしまう可能性を孕んでいる。</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000">
                <a:highlight>
                  <a:srgbClr val="FFFFFF"/>
                </a:highlight>
                <a:latin typeface="Arial"/>
                <a:ea typeface="Arial"/>
                <a:cs typeface="Arial"/>
                <a:sym typeface="Arial"/>
              </a:rPr>
              <a:t>また、顧客側も「密」を避けたいと思っており、通常の予約サイトではどれだけの人数が予約しているのか（混んでいるかどうか）</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000">
                <a:highlight>
                  <a:srgbClr val="FFFFFF"/>
                </a:highlight>
                <a:latin typeface="Arial"/>
                <a:ea typeface="Arial"/>
                <a:cs typeface="Arial"/>
                <a:sym typeface="Arial"/>
              </a:rPr>
              <a:t>が分からないため、実際に予約に踏み切れずにいる。</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000">
                <a:highlight>
                  <a:srgbClr val="FFFFFF"/>
                </a:highlight>
                <a:latin typeface="Arial"/>
                <a:ea typeface="Arial"/>
                <a:cs typeface="Arial"/>
                <a:sym typeface="Arial"/>
              </a:rPr>
              <a:t>コロナ渦の事情に企業がサービスを合わせていくことも重要ではあるが、混んでいるかどうかが分かる予約システムの導入により</a:t>
            </a:r>
            <a:endParaRPr b="0" sz="1000">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r>
              <a:rPr b="0" lang="ja" sz="1000">
                <a:highlight>
                  <a:srgbClr val="FFFFFF"/>
                </a:highlight>
                <a:latin typeface="Arial"/>
                <a:ea typeface="Arial"/>
                <a:cs typeface="Arial"/>
                <a:sym typeface="Arial"/>
              </a:rPr>
              <a:t>上記、店舗、顧客の双方の問題を解決したいと思いシステムを作成。</a:t>
            </a:r>
            <a:endParaRPr b="0" sz="1500">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529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chemeClr val="dk1"/>
                </a:solidFill>
              </a:rPr>
              <a:t>作成機能と作成期間</a:t>
            </a:r>
            <a:endParaRPr sz="2400"/>
          </a:p>
        </p:txBody>
      </p:sp>
      <p:sp>
        <p:nvSpPr>
          <p:cNvPr id="85" name="Google Shape;85;p15"/>
          <p:cNvSpPr txBox="1"/>
          <p:nvPr>
            <p:ph idx="4294967295" type="title"/>
          </p:nvPr>
        </p:nvSpPr>
        <p:spPr>
          <a:xfrm>
            <a:off x="535775" y="1318025"/>
            <a:ext cx="7683000" cy="3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ja" sz="1500">
                <a:highlight>
                  <a:schemeClr val="lt1"/>
                </a:highlight>
                <a:latin typeface="Arial"/>
                <a:ea typeface="Arial"/>
                <a:cs typeface="Arial"/>
                <a:sym typeface="Arial"/>
              </a:rPr>
              <a:t>・ログイン機能、マイページ新規登録機能、パスワードリセット機能【5日間】</a:t>
            </a:r>
            <a:endParaRPr b="0" sz="1500">
              <a:highlight>
                <a:schemeClr val="lt1"/>
              </a:highlight>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b="0" lang="ja" sz="1500">
                <a:highlight>
                  <a:schemeClr val="lt1"/>
                </a:highlight>
                <a:latin typeface="Arial"/>
                <a:ea typeface="Arial"/>
                <a:cs typeface="Arial"/>
                <a:sym typeface="Arial"/>
              </a:rPr>
              <a:t>・ユーザー側新規約登録機能、カレンダー表示機能【10日間】</a:t>
            </a:r>
            <a:endParaRPr b="0" sz="1500">
              <a:highlight>
                <a:schemeClr val="lt1"/>
              </a:highlight>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b="0" lang="ja" sz="1500">
                <a:highlight>
                  <a:schemeClr val="lt1"/>
                </a:highlight>
                <a:latin typeface="Arial"/>
                <a:ea typeface="Arial"/>
                <a:cs typeface="Arial"/>
                <a:sym typeface="Arial"/>
              </a:rPr>
              <a:t>・ユーザー側お問い合わせ機能【3日間】</a:t>
            </a:r>
            <a:endParaRPr b="0" sz="15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500">
                <a:highlight>
                  <a:srgbClr val="FFFFFF"/>
                </a:highlight>
                <a:latin typeface="Arial"/>
                <a:ea typeface="Arial"/>
                <a:cs typeface="Arial"/>
                <a:sym typeface="Arial"/>
              </a:rPr>
              <a:t>・</a:t>
            </a:r>
            <a:r>
              <a:rPr b="0" lang="ja" sz="1500">
                <a:highlight>
                  <a:srgbClr val="FFFFFF"/>
                </a:highlight>
                <a:latin typeface="Arial"/>
                <a:ea typeface="Arial"/>
                <a:cs typeface="Arial"/>
                <a:sym typeface="Arial"/>
              </a:rPr>
              <a:t>管理側予約枠登録機能【5日間】</a:t>
            </a:r>
            <a:endParaRPr b="0" sz="15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500">
                <a:highlight>
                  <a:srgbClr val="FFFFFF"/>
                </a:highlight>
                <a:latin typeface="Arial"/>
                <a:ea typeface="Arial"/>
                <a:cs typeface="Arial"/>
                <a:sym typeface="Arial"/>
              </a:rPr>
              <a:t>・管理側予約状況確認機能【5日間】</a:t>
            </a:r>
            <a:endParaRPr b="0" sz="15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ja" sz="1500">
                <a:highlight>
                  <a:srgbClr val="FFFFFF"/>
                </a:highlight>
                <a:latin typeface="Arial"/>
                <a:ea typeface="Arial"/>
                <a:cs typeface="Arial"/>
                <a:sym typeface="Arial"/>
              </a:rPr>
              <a:t>・管理側お問い合わせ確認返信機能【3日間】</a:t>
            </a:r>
            <a:endParaRPr b="0" sz="1500">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br>
              <a:rPr b="0" lang="ja" sz="1500">
                <a:highlight>
                  <a:srgbClr val="FFFFFF"/>
                </a:highlight>
                <a:latin typeface="Arial"/>
                <a:ea typeface="Arial"/>
                <a:cs typeface="Arial"/>
                <a:sym typeface="Arial"/>
              </a:rPr>
            </a:br>
            <a:endParaRPr b="0" sz="15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529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chemeClr val="dk1"/>
                </a:solidFill>
              </a:rPr>
              <a:t>実装できていない機能</a:t>
            </a:r>
            <a:endParaRPr sz="2400"/>
          </a:p>
        </p:txBody>
      </p:sp>
      <p:sp>
        <p:nvSpPr>
          <p:cNvPr id="91" name="Google Shape;91;p16"/>
          <p:cNvSpPr txBox="1"/>
          <p:nvPr>
            <p:ph idx="4294967295" type="title"/>
          </p:nvPr>
        </p:nvSpPr>
        <p:spPr>
          <a:xfrm>
            <a:off x="535775" y="1480150"/>
            <a:ext cx="7683000" cy="297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ja" sz="1500">
                <a:highlight>
                  <a:schemeClr val="lt1"/>
                </a:highlight>
                <a:latin typeface="Arial"/>
                <a:ea typeface="Arial"/>
                <a:cs typeface="Arial"/>
                <a:sym typeface="Arial"/>
              </a:rPr>
              <a:t>・ユーザー側店舗選択画面の検索部分、スペース入力検索</a:t>
            </a:r>
            <a:endParaRPr b="0" sz="1500">
              <a:highlight>
                <a:schemeClr val="lt1"/>
              </a:highlight>
              <a:latin typeface="Arial"/>
              <a:ea typeface="Arial"/>
              <a:cs typeface="Arial"/>
              <a:sym typeface="Arial"/>
            </a:endParaRPr>
          </a:p>
          <a:p>
            <a:pPr indent="0" lvl="0" marL="0" rtl="0" algn="l">
              <a:lnSpc>
                <a:spcPct val="115000"/>
              </a:lnSpc>
              <a:spcBef>
                <a:spcPts val="1600"/>
              </a:spcBef>
              <a:spcAft>
                <a:spcPts val="0"/>
              </a:spcAft>
              <a:buNone/>
            </a:pPr>
            <a:r>
              <a:rPr b="0" lang="ja" sz="1500">
                <a:highlight>
                  <a:schemeClr val="lt1"/>
                </a:highlight>
                <a:latin typeface="Arial"/>
                <a:ea typeface="Arial"/>
                <a:cs typeface="Arial"/>
                <a:sym typeface="Arial"/>
              </a:rPr>
              <a:t>・ユーザー側が予約した後に店舗側にメールが送られる機能</a:t>
            </a:r>
            <a:endParaRPr b="0" sz="1500">
              <a:highlight>
                <a:schemeClr val="lt1"/>
              </a:highlight>
              <a:latin typeface="Arial"/>
              <a:ea typeface="Arial"/>
              <a:cs typeface="Arial"/>
              <a:sym typeface="Arial"/>
            </a:endParaRPr>
          </a:p>
          <a:p>
            <a:pPr indent="0" lvl="0" marL="0" rtl="0" algn="l">
              <a:lnSpc>
                <a:spcPct val="115000"/>
              </a:lnSpc>
              <a:spcBef>
                <a:spcPts val="1600"/>
              </a:spcBef>
              <a:spcAft>
                <a:spcPts val="0"/>
              </a:spcAft>
              <a:buNone/>
            </a:pPr>
            <a:r>
              <a:rPr b="0" lang="ja" sz="1500">
                <a:highlight>
                  <a:schemeClr val="lt1"/>
                </a:highlight>
                <a:latin typeface="Arial"/>
                <a:ea typeface="Arial"/>
                <a:cs typeface="Arial"/>
                <a:sym typeface="Arial"/>
              </a:rPr>
              <a:t>・ユーザー側が予約をキャンセルした後に店舗側にメールが送られる機能</a:t>
            </a:r>
            <a:endParaRPr b="0" sz="1500">
              <a:highlight>
                <a:schemeClr val="lt1"/>
              </a:highlight>
              <a:latin typeface="Arial"/>
              <a:ea typeface="Arial"/>
              <a:cs typeface="Arial"/>
              <a:sym typeface="Arial"/>
            </a:endParaRPr>
          </a:p>
          <a:p>
            <a:pPr indent="0" lvl="0" marL="0" rtl="0" algn="l">
              <a:lnSpc>
                <a:spcPct val="115000"/>
              </a:lnSpc>
              <a:spcBef>
                <a:spcPts val="1600"/>
              </a:spcBef>
              <a:spcAft>
                <a:spcPts val="1600"/>
              </a:spcAft>
              <a:buNone/>
            </a:pPr>
            <a:br>
              <a:rPr b="0" lang="ja" sz="1500">
                <a:highlight>
                  <a:schemeClr val="lt1"/>
                </a:highlight>
                <a:latin typeface="Arial"/>
                <a:ea typeface="Arial"/>
                <a:cs typeface="Arial"/>
                <a:sym typeface="Arial"/>
              </a:rPr>
            </a:br>
            <a:r>
              <a:rPr b="0" lang="ja" sz="1500">
                <a:highlight>
                  <a:schemeClr val="lt1"/>
                </a:highlight>
                <a:latin typeface="Arial"/>
                <a:ea typeface="Arial"/>
                <a:cs typeface="Arial"/>
                <a:sym typeface="Arial"/>
              </a:rPr>
              <a:t>・ユーザー側メインページにて登録住所に合わせてグーグルマップの表示</a:t>
            </a:r>
            <a:br>
              <a:rPr b="0" lang="ja" sz="1500">
                <a:highlight>
                  <a:srgbClr val="FFFFFF"/>
                </a:highlight>
                <a:latin typeface="Arial"/>
                <a:ea typeface="Arial"/>
                <a:cs typeface="Arial"/>
                <a:sym typeface="Arial"/>
              </a:rPr>
            </a:br>
            <a:endParaRPr b="0" sz="15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712150"/>
            <a:ext cx="5529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chemeClr val="dk1"/>
                </a:solidFill>
              </a:rPr>
              <a:t>考察・展望</a:t>
            </a:r>
            <a:endParaRPr sz="2400"/>
          </a:p>
        </p:txBody>
      </p:sp>
      <p:sp>
        <p:nvSpPr>
          <p:cNvPr id="97" name="Google Shape;97;p17"/>
          <p:cNvSpPr txBox="1"/>
          <p:nvPr>
            <p:ph idx="4294967295" type="title"/>
          </p:nvPr>
        </p:nvSpPr>
        <p:spPr>
          <a:xfrm>
            <a:off x="535775" y="1778800"/>
            <a:ext cx="7683000" cy="198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ja" sz="1500">
                <a:highlight>
                  <a:schemeClr val="lt1"/>
                </a:highlight>
                <a:latin typeface="Arial"/>
                <a:ea typeface="Arial"/>
                <a:cs typeface="Arial"/>
                <a:sym typeface="Arial"/>
              </a:rPr>
              <a:t>今回初めて自身で予約管理サイトをつくってみて、APIの利用でカレンダーを作成し、そのカレンダーに予約情報をのせデータベースに登録する流れをphpで作成するのに苦労しました。何個かのサイトを参考にし、何回もやり直し、自分の想像するものに近い物を仕上げることができました。今回は料金を考えない窓口サイトの作成でしたが、</a:t>
            </a:r>
            <a:br>
              <a:rPr b="0" lang="ja" sz="1500">
                <a:highlight>
                  <a:srgbClr val="FFFFFF"/>
                </a:highlight>
                <a:latin typeface="Arial"/>
                <a:ea typeface="Arial"/>
                <a:cs typeface="Arial"/>
                <a:sym typeface="Arial"/>
              </a:rPr>
            </a:br>
            <a:r>
              <a:rPr b="0" lang="ja" sz="1500">
                <a:highlight>
                  <a:srgbClr val="FFFFFF"/>
                </a:highlight>
                <a:latin typeface="Arial"/>
                <a:ea typeface="Arial"/>
                <a:cs typeface="Arial"/>
                <a:sym typeface="Arial"/>
              </a:rPr>
              <a:t>今後は、時間や内容に合わせて料金等の決済ができるような運用ができるサイトも作れるようになりたいと思いました。</a:t>
            </a:r>
            <a:endParaRPr b="0" sz="1500">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