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7" r:id="rId1"/>
  </p:sldMasterIdLst>
  <p:notesMasterIdLst>
    <p:notesMasterId r:id="rId25"/>
  </p:notesMasterIdLst>
  <p:sldIdLst>
    <p:sldId id="256" r:id="rId2"/>
    <p:sldId id="257" r:id="rId3"/>
    <p:sldId id="271" r:id="rId4"/>
    <p:sldId id="272" r:id="rId5"/>
    <p:sldId id="288" r:id="rId6"/>
    <p:sldId id="275" r:id="rId7"/>
    <p:sldId id="290" r:id="rId8"/>
    <p:sldId id="289" r:id="rId9"/>
    <p:sldId id="295" r:id="rId10"/>
    <p:sldId id="296" r:id="rId11"/>
    <p:sldId id="297" r:id="rId12"/>
    <p:sldId id="298" r:id="rId13"/>
    <p:sldId id="299" r:id="rId14"/>
    <p:sldId id="300" r:id="rId15"/>
    <p:sldId id="294" r:id="rId16"/>
    <p:sldId id="302" r:id="rId17"/>
    <p:sldId id="280" r:id="rId18"/>
    <p:sldId id="301" r:id="rId19"/>
    <p:sldId id="281" r:id="rId20"/>
    <p:sldId id="303" r:id="rId21"/>
    <p:sldId id="268" r:id="rId22"/>
    <p:sldId id="269" r:id="rId23"/>
    <p:sldId id="270"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tsuka" initials="y" lastIdx="7" clrIdx="0">
    <p:extLst>
      <p:ext uri="{19B8F6BF-5375-455C-9EA6-DF929625EA0E}">
        <p15:presenceInfo xmlns:p15="http://schemas.microsoft.com/office/powerpoint/2012/main" userId="y.otsu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BBEC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78899" autoAdjust="0"/>
  </p:normalViewPr>
  <p:slideViewPr>
    <p:cSldViewPr snapToGrid="0">
      <p:cViewPr>
        <p:scale>
          <a:sx n="93" d="100"/>
          <a:sy n="93" d="100"/>
        </p:scale>
        <p:origin x="639" y="4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牧野 雅紘" userId="f9e3c57fc905b152" providerId="LiveId" clId="{C6B80A1A-F594-4744-8222-9EB86BE04996}"/>
    <pc:docChg chg="undo custSel addSld modSld">
      <pc:chgData name="牧野 雅紘" userId="f9e3c57fc905b152" providerId="LiveId" clId="{C6B80A1A-F594-4744-8222-9EB86BE04996}" dt="2022-02-21T07:42:39.067" v="1444" actId="167"/>
      <pc:docMkLst>
        <pc:docMk/>
      </pc:docMkLst>
      <pc:sldChg chg="modSp mod">
        <pc:chgData name="牧野 雅紘" userId="f9e3c57fc905b152" providerId="LiveId" clId="{C6B80A1A-F594-4744-8222-9EB86BE04996}" dt="2022-02-21T07:27:49.747" v="708" actId="404"/>
        <pc:sldMkLst>
          <pc:docMk/>
          <pc:sldMk cId="1528516278" sldId="268"/>
        </pc:sldMkLst>
        <pc:spChg chg="mod">
          <ac:chgData name="牧野 雅紘" userId="f9e3c57fc905b152" providerId="LiveId" clId="{C6B80A1A-F594-4744-8222-9EB86BE04996}" dt="2022-02-21T07:27:49.747" v="708" actId="404"/>
          <ac:spMkLst>
            <pc:docMk/>
            <pc:sldMk cId="1528516278" sldId="268"/>
            <ac:spMk id="3" creationId="{00000000-0000-0000-0000-000000000000}"/>
          </ac:spMkLst>
        </pc:spChg>
      </pc:sldChg>
      <pc:sldChg chg="addSp delSp modSp mod">
        <pc:chgData name="牧野 雅紘" userId="f9e3c57fc905b152" providerId="LiveId" clId="{C6B80A1A-F594-4744-8222-9EB86BE04996}" dt="2022-02-21T07:40:15.746" v="1422" actId="1076"/>
        <pc:sldMkLst>
          <pc:docMk/>
          <pc:sldMk cId="2143141455" sldId="269"/>
        </pc:sldMkLst>
        <pc:spChg chg="del mod">
          <ac:chgData name="牧野 雅紘" userId="f9e3c57fc905b152" providerId="LiveId" clId="{C6B80A1A-F594-4744-8222-9EB86BE04996}" dt="2022-02-21T07:29:45.294" v="712" actId="478"/>
          <ac:spMkLst>
            <pc:docMk/>
            <pc:sldMk cId="2143141455" sldId="269"/>
            <ac:spMk id="3" creationId="{00000000-0000-0000-0000-000000000000}"/>
          </ac:spMkLst>
        </pc:spChg>
        <pc:spChg chg="add del">
          <ac:chgData name="牧野 雅紘" userId="f9e3c57fc905b152" providerId="LiveId" clId="{C6B80A1A-F594-4744-8222-9EB86BE04996}" dt="2022-02-21T07:29:49.223" v="714" actId="22"/>
          <ac:spMkLst>
            <pc:docMk/>
            <pc:sldMk cId="2143141455" sldId="269"/>
            <ac:spMk id="5" creationId="{0C41AC9D-CEA0-412B-B1EB-E2B6626B21DC}"/>
          </ac:spMkLst>
        </pc:spChg>
        <pc:spChg chg="add mod">
          <ac:chgData name="牧野 雅紘" userId="f9e3c57fc905b152" providerId="LiveId" clId="{C6B80A1A-F594-4744-8222-9EB86BE04996}" dt="2022-02-21T07:37:25.772" v="1128" actId="1076"/>
          <ac:spMkLst>
            <pc:docMk/>
            <pc:sldMk cId="2143141455" sldId="269"/>
            <ac:spMk id="6" creationId="{F0916E12-9CF0-4755-9A5B-73A85F4A762E}"/>
          </ac:spMkLst>
        </pc:spChg>
        <pc:spChg chg="add mod">
          <ac:chgData name="牧野 雅紘" userId="f9e3c57fc905b152" providerId="LiveId" clId="{C6B80A1A-F594-4744-8222-9EB86BE04996}" dt="2022-02-21T07:37:25.772" v="1128" actId="1076"/>
          <ac:spMkLst>
            <pc:docMk/>
            <pc:sldMk cId="2143141455" sldId="269"/>
            <ac:spMk id="7" creationId="{E9D96FD4-A4B3-45BF-9C12-D306AC249600}"/>
          </ac:spMkLst>
        </pc:spChg>
        <pc:spChg chg="add del mod">
          <ac:chgData name="牧野 雅紘" userId="f9e3c57fc905b152" providerId="LiveId" clId="{C6B80A1A-F594-4744-8222-9EB86BE04996}" dt="2022-02-21T07:33:13.547" v="802" actId="478"/>
          <ac:spMkLst>
            <pc:docMk/>
            <pc:sldMk cId="2143141455" sldId="269"/>
            <ac:spMk id="8" creationId="{DDB314BC-3F66-4E21-BF97-D107F0CC4E79}"/>
          </ac:spMkLst>
        </pc:spChg>
        <pc:spChg chg="add mod">
          <ac:chgData name="牧野 雅紘" userId="f9e3c57fc905b152" providerId="LiveId" clId="{C6B80A1A-F594-4744-8222-9EB86BE04996}" dt="2022-02-21T07:40:15.746" v="1422" actId="1076"/>
          <ac:spMkLst>
            <pc:docMk/>
            <pc:sldMk cId="2143141455" sldId="269"/>
            <ac:spMk id="9" creationId="{2F37739F-ED54-4C8F-B187-AD02078B01F7}"/>
          </ac:spMkLst>
        </pc:spChg>
        <pc:spChg chg="add mod">
          <ac:chgData name="牧野 雅紘" userId="f9e3c57fc905b152" providerId="LiveId" clId="{C6B80A1A-F594-4744-8222-9EB86BE04996}" dt="2022-02-21T07:37:50.340" v="1162" actId="14100"/>
          <ac:spMkLst>
            <pc:docMk/>
            <pc:sldMk cId="2143141455" sldId="269"/>
            <ac:spMk id="10" creationId="{06D7F6CF-1B1B-42DD-BE84-80A69BA160B5}"/>
          </ac:spMkLst>
        </pc:spChg>
      </pc:sldChg>
      <pc:sldChg chg="addSp delSp modSp new mod">
        <pc:chgData name="牧野 雅紘" userId="f9e3c57fc905b152" providerId="LiveId" clId="{C6B80A1A-F594-4744-8222-9EB86BE04996}" dt="2022-02-21T07:42:39.067" v="1444" actId="167"/>
        <pc:sldMkLst>
          <pc:docMk/>
          <pc:sldMk cId="1704111711" sldId="303"/>
        </pc:sldMkLst>
        <pc:spChg chg="mod">
          <ac:chgData name="牧野 雅紘" userId="f9e3c57fc905b152" providerId="LiveId" clId="{C6B80A1A-F594-4744-8222-9EB86BE04996}" dt="2022-02-21T06:44:24.591" v="79"/>
          <ac:spMkLst>
            <pc:docMk/>
            <pc:sldMk cId="1704111711" sldId="303"/>
            <ac:spMk id="2" creationId="{D4567029-2BD8-406E-9AF0-9A41F240ED40}"/>
          </ac:spMkLst>
        </pc:spChg>
        <pc:spChg chg="add mod">
          <ac:chgData name="牧野 雅紘" userId="f9e3c57fc905b152" providerId="LiveId" clId="{C6B80A1A-F594-4744-8222-9EB86BE04996}" dt="2022-02-21T06:56:21.806" v="97" actId="255"/>
          <ac:spMkLst>
            <pc:docMk/>
            <pc:sldMk cId="1704111711" sldId="303"/>
            <ac:spMk id="3" creationId="{F1347E17-B359-43CD-8E49-79A21C07C65B}"/>
          </ac:spMkLst>
        </pc:spChg>
        <pc:spChg chg="add mod">
          <ac:chgData name="牧野 雅紘" userId="f9e3c57fc905b152" providerId="LiveId" clId="{C6B80A1A-F594-4744-8222-9EB86BE04996}" dt="2022-02-21T06:56:52.705" v="105" actId="20577"/>
          <ac:spMkLst>
            <pc:docMk/>
            <pc:sldMk cId="1704111711" sldId="303"/>
            <ac:spMk id="4" creationId="{737C3CE1-DCF7-43A1-AAC9-A65D8CAD839A}"/>
          </ac:spMkLst>
        </pc:spChg>
        <pc:spChg chg="add del mod">
          <ac:chgData name="牧野 雅紘" userId="f9e3c57fc905b152" providerId="LiveId" clId="{C6B80A1A-F594-4744-8222-9EB86BE04996}" dt="2022-02-21T07:40:55.055" v="1426"/>
          <ac:spMkLst>
            <pc:docMk/>
            <pc:sldMk cId="1704111711" sldId="303"/>
            <ac:spMk id="5" creationId="{526E40BC-B10B-4D12-9827-3F4A39D6D247}"/>
          </ac:spMkLst>
        </pc:spChg>
        <pc:spChg chg="add del mod ord">
          <ac:chgData name="牧野 雅紘" userId="f9e3c57fc905b152" providerId="LiveId" clId="{C6B80A1A-F594-4744-8222-9EB86BE04996}" dt="2022-02-21T07:41:27.539" v="1430" actId="478"/>
          <ac:spMkLst>
            <pc:docMk/>
            <pc:sldMk cId="1704111711" sldId="303"/>
            <ac:spMk id="6" creationId="{2A8982C7-DD70-4341-8D0E-5BB4C035D32E}"/>
          </ac:spMkLst>
        </pc:spChg>
        <pc:spChg chg="add mod">
          <ac:chgData name="牧野 雅紘" userId="f9e3c57fc905b152" providerId="LiveId" clId="{C6B80A1A-F594-4744-8222-9EB86BE04996}" dt="2022-02-21T07:41:42.676" v="1433" actId="14100"/>
          <ac:spMkLst>
            <pc:docMk/>
            <pc:sldMk cId="1704111711" sldId="303"/>
            <ac:spMk id="7" creationId="{0107357D-A1A5-4336-B480-F48F20BD494B}"/>
          </ac:spMkLst>
        </pc:spChg>
        <pc:spChg chg="add mod ord">
          <ac:chgData name="牧野 雅紘" userId="f9e3c57fc905b152" providerId="LiveId" clId="{C6B80A1A-F594-4744-8222-9EB86BE04996}" dt="2022-02-21T07:42:06.818" v="1436" actId="167"/>
          <ac:spMkLst>
            <pc:docMk/>
            <pc:sldMk cId="1704111711" sldId="303"/>
            <ac:spMk id="8" creationId="{CD975ED4-5F4C-466F-911C-AB658F02CE7E}"/>
          </ac:spMkLst>
        </pc:spChg>
        <pc:spChg chg="add mod ord">
          <ac:chgData name="牧野 雅紘" userId="f9e3c57fc905b152" providerId="LiveId" clId="{C6B80A1A-F594-4744-8222-9EB86BE04996}" dt="2022-02-21T07:42:30.800" v="1441" actId="14100"/>
          <ac:spMkLst>
            <pc:docMk/>
            <pc:sldMk cId="1704111711" sldId="303"/>
            <ac:spMk id="9" creationId="{6B8B06A5-D807-4108-B5DB-EC971DEFD938}"/>
          </ac:spMkLst>
        </pc:spChg>
        <pc:spChg chg="add mod ord">
          <ac:chgData name="牧野 雅紘" userId="f9e3c57fc905b152" providerId="LiveId" clId="{C6B80A1A-F594-4744-8222-9EB86BE04996}" dt="2022-02-21T07:42:39.067" v="1444" actId="167"/>
          <ac:spMkLst>
            <pc:docMk/>
            <pc:sldMk cId="1704111711" sldId="303"/>
            <ac:spMk id="10" creationId="{D37AB680-FEA1-4160-8C05-37155C1645C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9F51B-F193-428F-AE45-2BF192500A1D}" type="datetimeFigureOut">
              <a:rPr kumimoji="1" lang="ja-JP" altLang="en-US" smtClean="0"/>
              <a:t>2022/2/21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C435DF-DCD0-4F52-8BC5-F5E82A686AFF}" type="slidenum">
              <a:rPr kumimoji="1" lang="ja-JP" altLang="en-US" smtClean="0"/>
              <a:t>‹#›</a:t>
            </a:fld>
            <a:endParaRPr kumimoji="1" lang="ja-JP" altLang="en-US"/>
          </a:p>
        </p:txBody>
      </p:sp>
    </p:spTree>
    <p:extLst>
      <p:ext uri="{BB962C8B-B14F-4D97-AF65-F5344CB8AC3E}">
        <p14:creationId xmlns:p14="http://schemas.microsoft.com/office/powerpoint/2010/main" val="29858964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a:t>
            </a:r>
            <a:r>
              <a:rPr kumimoji="1" lang="ja-JP" altLang="en-US" b="0" dirty="0">
                <a:solidFill>
                  <a:srgbClr val="4D4D4D"/>
                </a:solidFill>
              </a:rPr>
              <a:t>高水準言語のための</a:t>
            </a:r>
            <a:r>
              <a:rPr kumimoji="1" lang="en-US" altLang="ja-JP" b="0" dirty="0" err="1">
                <a:solidFill>
                  <a:srgbClr val="4D4D4D"/>
                </a:solidFill>
              </a:rPr>
              <a:t>IoT</a:t>
            </a:r>
            <a:r>
              <a:rPr kumimoji="1" lang="ja-JP" altLang="en-US" b="0" dirty="0">
                <a:solidFill>
                  <a:srgbClr val="4D4D4D"/>
                </a:solidFill>
              </a:rPr>
              <a:t>プログラミング環境の研究</a:t>
            </a:r>
            <a:r>
              <a:rPr lang="ja-JP" altLang="en-US" b="0" dirty="0">
                <a:solidFill>
                  <a:srgbClr val="4D4D4D"/>
                </a:solidFill>
              </a:rPr>
              <a:t>」と題して，</a:t>
            </a:r>
            <a:endParaRPr lang="en-US" altLang="ja-JP" b="0" dirty="0">
              <a:solidFill>
                <a:srgbClr val="4D4D4D"/>
              </a:solidFill>
            </a:endParaRPr>
          </a:p>
          <a:p>
            <a:r>
              <a:rPr kumimoji="1" lang="ja-JP" altLang="en-US" dirty="0"/>
              <a:t>大堀・上野研究室の大塚が発表します．</a:t>
            </a:r>
            <a:endParaRPr kumimoji="1" lang="en-US" altLang="ja-JP" dirty="0"/>
          </a:p>
          <a:p>
            <a:r>
              <a:rPr kumimoji="1" lang="ja-JP" altLang="en-US" dirty="0"/>
              <a:t>本研究では，</a:t>
            </a:r>
            <a:r>
              <a:rPr kumimoji="1" lang="en-US" altLang="ja-JP" dirty="0" err="1"/>
              <a:t>IoT</a:t>
            </a:r>
            <a:r>
              <a:rPr kumimoji="1" lang="ja-JP" altLang="en-US" dirty="0"/>
              <a:t>デバイスを高水準言語で扱うための基盤を実装しました．</a:t>
            </a:r>
            <a:endParaRPr kumimoji="1" lang="en-US" altLang="ja-JP" dirty="0"/>
          </a:p>
          <a:p>
            <a:r>
              <a:rPr kumimoji="1" lang="ja-JP" altLang="en-US" dirty="0"/>
              <a:t>この実装を行うことにより，</a:t>
            </a:r>
            <a:r>
              <a:rPr kumimoji="1" lang="en-US" altLang="ja-JP" dirty="0" err="1"/>
              <a:t>IoT</a:t>
            </a:r>
            <a:r>
              <a:rPr kumimoji="1" lang="ja-JP" altLang="en-US" dirty="0"/>
              <a:t>デバイスが持つ情報を，高水準言語で受け取り，</a:t>
            </a:r>
            <a:endParaRPr kumimoji="1" lang="en-US" altLang="ja-JP" dirty="0"/>
          </a:p>
          <a:p>
            <a:r>
              <a:rPr kumimoji="1" lang="ja-JP" altLang="en-US" dirty="0"/>
              <a:t>その情報を認識して処理を行うことができました．</a:t>
            </a:r>
            <a:endParaRPr kumimoji="1" lang="en-US" altLang="ja-JP" dirty="0"/>
          </a:p>
          <a:p>
            <a:endParaRPr kumimoji="1" lang="en-US" altLang="ja-JP" b="0" dirty="0">
              <a:solidFill>
                <a:schemeClr val="tx1"/>
              </a:solidFill>
            </a:endParaRPr>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1</a:t>
            </a:fld>
            <a:endParaRPr kumimoji="1" lang="ja-JP" altLang="en-US"/>
          </a:p>
        </p:txBody>
      </p:sp>
    </p:spTree>
    <p:extLst>
      <p:ext uri="{BB962C8B-B14F-4D97-AF65-F5344CB8AC3E}">
        <p14:creationId xmlns:p14="http://schemas.microsoft.com/office/powerpoint/2010/main" val="1182834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以上で説明した</a:t>
            </a:r>
            <a:r>
              <a:rPr kumimoji="1" lang="en-US" altLang="ja-JP" dirty="0"/>
              <a:t>Raspberry</a:t>
            </a:r>
            <a:r>
              <a:rPr kumimoji="1" lang="ja-JP" altLang="en-US" dirty="0"/>
              <a:t> </a:t>
            </a:r>
            <a:r>
              <a:rPr kumimoji="1" lang="en-US" altLang="ja-JP" dirty="0"/>
              <a:t>Pi</a:t>
            </a:r>
            <a:r>
              <a:rPr kumimoji="1" lang="ja-JP" altLang="en-US" dirty="0"/>
              <a:t>と</a:t>
            </a:r>
            <a:r>
              <a:rPr kumimoji="1" lang="en-US" altLang="ja-JP" dirty="0" err="1"/>
              <a:t>GrovePi</a:t>
            </a:r>
            <a:r>
              <a:rPr kumimoji="1" lang="en-US" altLang="ja-JP" dirty="0"/>
              <a:t>+</a:t>
            </a:r>
            <a:r>
              <a:rPr kumimoji="1" lang="ja-JP" altLang="en-US" dirty="0"/>
              <a:t>並びに</a:t>
            </a:r>
            <a:r>
              <a:rPr kumimoji="1" lang="en-US" altLang="ja-JP" dirty="0"/>
              <a:t>Grove</a:t>
            </a:r>
            <a:r>
              <a:rPr kumimoji="1" lang="ja-JP" altLang="en-US" dirty="0"/>
              <a:t>センサーを組み合わせハードウェア層を実装するための</a:t>
            </a:r>
            <a:endParaRPr kumimoji="1" lang="en-US" altLang="ja-JP" dirty="0"/>
          </a:p>
          <a:p>
            <a:r>
              <a:rPr kumimoji="1" lang="ja-JP" altLang="en-US" dirty="0"/>
              <a:t>戦略について説明します．</a:t>
            </a:r>
            <a:endParaRPr kumimoji="1" lang="en-US" altLang="ja-JP" dirty="0"/>
          </a:p>
          <a:p>
            <a:r>
              <a:rPr kumimoji="1" lang="ja-JP" altLang="en-US" dirty="0"/>
              <a:t>ハードウェア層では，</a:t>
            </a:r>
            <a:r>
              <a:rPr kumimoji="1" lang="en-US" altLang="ja-JP" dirty="0" err="1"/>
              <a:t>GrovePi</a:t>
            </a:r>
            <a:r>
              <a:rPr kumimoji="1" lang="en-US" altLang="ja-JP" dirty="0"/>
              <a:t>+</a:t>
            </a:r>
            <a:r>
              <a:rPr kumimoji="1" lang="ja-JP" altLang="en-US" dirty="0"/>
              <a:t>に接続した</a:t>
            </a:r>
            <a:r>
              <a:rPr kumimoji="1" lang="en-US" altLang="ja-JP" dirty="0"/>
              <a:t>3</a:t>
            </a:r>
            <a:r>
              <a:rPr kumimoji="1" lang="ja-JP" altLang="en-US" dirty="0"/>
              <a:t>個の</a:t>
            </a:r>
            <a:r>
              <a:rPr kumimoji="1" lang="en-US" altLang="ja-JP" dirty="0"/>
              <a:t>Grove</a:t>
            </a:r>
            <a:r>
              <a:rPr kumimoji="1" lang="ja-JP" altLang="en-US" dirty="0"/>
              <a:t>センサーを</a:t>
            </a:r>
            <a:r>
              <a:rPr kumimoji="1" lang="en-US" altLang="ja-JP" dirty="0"/>
              <a:t>Raspberry</a:t>
            </a:r>
            <a:r>
              <a:rPr kumimoji="1" lang="ja-JP" altLang="en-US" dirty="0"/>
              <a:t> </a:t>
            </a:r>
            <a:r>
              <a:rPr kumimoji="1" lang="en-US" altLang="ja-JP" dirty="0"/>
              <a:t>Pi</a:t>
            </a:r>
            <a:r>
              <a:rPr kumimoji="1" lang="ja-JP" altLang="en-US" dirty="0"/>
              <a:t>で間接的に操作し，</a:t>
            </a:r>
            <a:r>
              <a:rPr kumimoji="1" lang="en-US" altLang="ja-JP" dirty="0"/>
              <a:t>4</a:t>
            </a:r>
            <a:r>
              <a:rPr kumimoji="1" lang="ja-JP" altLang="en-US" dirty="0"/>
              <a:t>個の情報を</a:t>
            </a:r>
            <a:endParaRPr kumimoji="1" lang="en-US" altLang="ja-JP" dirty="0"/>
          </a:p>
          <a:p>
            <a:r>
              <a:rPr kumimoji="1" lang="ja-JP" altLang="en-US" dirty="0"/>
              <a:t>取得し，適切な形式に変換した後，それらの情報すべてをプレゼンテーションに渡すための仕組みを実装します．</a:t>
            </a:r>
            <a:endParaRPr kumimoji="1" lang="en-US" altLang="ja-JP" dirty="0"/>
          </a:p>
          <a:p>
            <a:r>
              <a:rPr kumimoji="1" lang="ja-JP" altLang="en-US" dirty="0"/>
              <a:t>この処理の大半は</a:t>
            </a:r>
            <a:r>
              <a:rPr kumimoji="1" lang="en-US" altLang="ja-JP" dirty="0"/>
              <a:t>I2C</a:t>
            </a:r>
            <a:r>
              <a:rPr kumimoji="1" lang="ja-JP" altLang="en-US" dirty="0"/>
              <a:t>通信を用いるため，その制御が容易な</a:t>
            </a:r>
            <a:r>
              <a:rPr kumimoji="1" lang="en-US" altLang="ja-JP" dirty="0"/>
              <a:t>C</a:t>
            </a:r>
            <a:r>
              <a:rPr kumimoji="1" lang="ja-JP" altLang="en-US" dirty="0"/>
              <a:t>言語を用いて実装することとしました．</a:t>
            </a:r>
            <a:endParaRPr kumimoji="1" lang="en-US" altLang="ja-JP" dirty="0"/>
          </a:p>
          <a:p>
            <a:r>
              <a:rPr kumimoji="1" lang="ja-JP" altLang="en-US" dirty="0"/>
              <a:t>実際に実装を行ったのは，各センサーの情報を適切な形式で返す</a:t>
            </a:r>
            <a:r>
              <a:rPr kumimoji="1" lang="en-US" altLang="ja-JP" dirty="0"/>
              <a:t>3</a:t>
            </a:r>
            <a:r>
              <a:rPr kumimoji="1" lang="ja-JP" altLang="en-US" dirty="0" err="1"/>
              <a:t>つの</a:t>
            </a:r>
            <a:r>
              <a:rPr kumimoji="1" lang="ja-JP" altLang="en-US" dirty="0"/>
              <a:t>関数です．</a:t>
            </a:r>
            <a:endParaRPr kumimoji="1" lang="en-US" altLang="ja-JP" dirty="0"/>
          </a:p>
          <a:p>
            <a:r>
              <a:rPr kumimoji="1" lang="ja-JP" altLang="en-US" dirty="0"/>
              <a:t>これら</a:t>
            </a:r>
            <a:r>
              <a:rPr kumimoji="1" lang="en-US" altLang="ja-JP" dirty="0"/>
              <a:t>3</a:t>
            </a:r>
            <a:r>
              <a:rPr kumimoji="1" lang="ja-JP" altLang="en-US" dirty="0" err="1"/>
              <a:t>つの</a:t>
            </a:r>
            <a:r>
              <a:rPr kumimoji="1" lang="ja-JP" altLang="en-US" dirty="0"/>
              <a:t>関数は，それぞれのセンサーに対応し，そのセンサーから得られる情報を適切な形式で返す関数です．</a:t>
            </a:r>
            <a:endParaRPr kumimoji="1" lang="en-US" altLang="ja-JP" dirty="0"/>
          </a:p>
          <a:p>
            <a:r>
              <a:rPr kumimoji="1" lang="ja-JP" altLang="en-US" dirty="0"/>
              <a:t>これらの関数の詳細な実装については，時間の都合上，本発表では省略します。</a:t>
            </a:r>
            <a:endParaRPr kumimoji="1" lang="en-US" altLang="ja-JP" dirty="0"/>
          </a:p>
          <a:p>
            <a:r>
              <a:rPr kumimoji="1" lang="ja-JP" altLang="en-US" dirty="0"/>
              <a:t>実際に実装した関数の詳細は，論文をご覧ください．</a:t>
            </a:r>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10</a:t>
            </a:fld>
            <a:endParaRPr kumimoji="1" lang="ja-JP" altLang="en-US"/>
          </a:p>
        </p:txBody>
      </p:sp>
    </p:spTree>
    <p:extLst>
      <p:ext uri="{BB962C8B-B14F-4D97-AF65-F5344CB8AC3E}">
        <p14:creationId xmlns:p14="http://schemas.microsoft.com/office/powerpoint/2010/main" val="469696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以上で説明した</a:t>
            </a:r>
            <a:r>
              <a:rPr kumimoji="1" lang="en-US" altLang="ja-JP" dirty="0"/>
              <a:t>Raspberry</a:t>
            </a:r>
            <a:r>
              <a:rPr kumimoji="1" lang="ja-JP" altLang="en-US" dirty="0"/>
              <a:t> </a:t>
            </a:r>
            <a:r>
              <a:rPr kumimoji="1" lang="en-US" altLang="ja-JP" dirty="0"/>
              <a:t>Pi</a:t>
            </a:r>
            <a:r>
              <a:rPr kumimoji="1" lang="ja-JP" altLang="en-US" dirty="0"/>
              <a:t>と</a:t>
            </a:r>
            <a:r>
              <a:rPr kumimoji="1" lang="en-US" altLang="ja-JP" dirty="0" err="1"/>
              <a:t>GrovePi</a:t>
            </a:r>
            <a:r>
              <a:rPr kumimoji="1" lang="en-US" altLang="ja-JP" dirty="0"/>
              <a:t>+</a:t>
            </a:r>
            <a:r>
              <a:rPr kumimoji="1" lang="ja-JP" altLang="en-US" dirty="0"/>
              <a:t>並びに</a:t>
            </a:r>
            <a:r>
              <a:rPr kumimoji="1" lang="en-US" altLang="ja-JP" dirty="0"/>
              <a:t>Grove</a:t>
            </a:r>
            <a:r>
              <a:rPr kumimoji="1" lang="ja-JP" altLang="en-US" dirty="0"/>
              <a:t>センサーを組み合わせハードウェア層を実装するための</a:t>
            </a:r>
            <a:endParaRPr kumimoji="1" lang="en-US" altLang="ja-JP" dirty="0"/>
          </a:p>
          <a:p>
            <a:r>
              <a:rPr kumimoji="1" lang="ja-JP" altLang="en-US" dirty="0"/>
              <a:t>戦略について説明します．</a:t>
            </a:r>
            <a:endParaRPr kumimoji="1" lang="en-US" altLang="ja-JP" dirty="0"/>
          </a:p>
          <a:p>
            <a:r>
              <a:rPr kumimoji="1" lang="ja-JP" altLang="en-US" dirty="0"/>
              <a:t>ハードウェア層では，</a:t>
            </a:r>
            <a:r>
              <a:rPr kumimoji="1" lang="en-US" altLang="ja-JP" dirty="0" err="1"/>
              <a:t>GrovePi</a:t>
            </a:r>
            <a:r>
              <a:rPr kumimoji="1" lang="en-US" altLang="ja-JP" dirty="0"/>
              <a:t>+</a:t>
            </a:r>
            <a:r>
              <a:rPr kumimoji="1" lang="ja-JP" altLang="en-US" dirty="0"/>
              <a:t>に接続した</a:t>
            </a:r>
            <a:r>
              <a:rPr kumimoji="1" lang="en-US" altLang="ja-JP" dirty="0"/>
              <a:t>3</a:t>
            </a:r>
            <a:r>
              <a:rPr kumimoji="1" lang="ja-JP" altLang="en-US" dirty="0"/>
              <a:t>個の</a:t>
            </a:r>
            <a:r>
              <a:rPr kumimoji="1" lang="en-US" altLang="ja-JP" dirty="0"/>
              <a:t>Grove</a:t>
            </a:r>
            <a:r>
              <a:rPr kumimoji="1" lang="ja-JP" altLang="en-US" dirty="0"/>
              <a:t>センサーを</a:t>
            </a:r>
            <a:r>
              <a:rPr kumimoji="1" lang="en-US" altLang="ja-JP" dirty="0"/>
              <a:t>Raspberry</a:t>
            </a:r>
            <a:r>
              <a:rPr kumimoji="1" lang="ja-JP" altLang="en-US" dirty="0"/>
              <a:t> </a:t>
            </a:r>
            <a:r>
              <a:rPr kumimoji="1" lang="en-US" altLang="ja-JP" dirty="0"/>
              <a:t>Pi</a:t>
            </a:r>
            <a:r>
              <a:rPr kumimoji="1" lang="ja-JP" altLang="en-US" dirty="0"/>
              <a:t>で間接的に操作し，</a:t>
            </a:r>
            <a:r>
              <a:rPr kumimoji="1" lang="en-US" altLang="ja-JP" dirty="0"/>
              <a:t>4</a:t>
            </a:r>
            <a:r>
              <a:rPr kumimoji="1" lang="ja-JP" altLang="en-US" dirty="0"/>
              <a:t>個の情報を</a:t>
            </a:r>
            <a:endParaRPr kumimoji="1" lang="en-US" altLang="ja-JP" dirty="0"/>
          </a:p>
          <a:p>
            <a:r>
              <a:rPr kumimoji="1" lang="ja-JP" altLang="en-US" dirty="0"/>
              <a:t>取得し，適切な形式に変換した後，それらの情報すべてをプレゼンテーションに渡すための仕組みを実装します．</a:t>
            </a:r>
            <a:endParaRPr kumimoji="1" lang="en-US" altLang="ja-JP" dirty="0"/>
          </a:p>
          <a:p>
            <a:r>
              <a:rPr kumimoji="1" lang="ja-JP" altLang="en-US" dirty="0"/>
              <a:t>この処理の大半は</a:t>
            </a:r>
            <a:r>
              <a:rPr kumimoji="1" lang="en-US" altLang="ja-JP" dirty="0"/>
              <a:t>I2C</a:t>
            </a:r>
            <a:r>
              <a:rPr kumimoji="1" lang="ja-JP" altLang="en-US" dirty="0"/>
              <a:t>通信を用いるため，その制御が容易な</a:t>
            </a:r>
            <a:r>
              <a:rPr kumimoji="1" lang="en-US" altLang="ja-JP" dirty="0"/>
              <a:t>C</a:t>
            </a:r>
            <a:r>
              <a:rPr kumimoji="1" lang="ja-JP" altLang="en-US" dirty="0"/>
              <a:t>言語を用いて実装することとしました．</a:t>
            </a:r>
            <a:endParaRPr kumimoji="1" lang="en-US" altLang="ja-JP" dirty="0"/>
          </a:p>
          <a:p>
            <a:r>
              <a:rPr kumimoji="1" lang="ja-JP" altLang="en-US" dirty="0"/>
              <a:t>実際に実装を行ったのは，各センサーの情報を適切な形式で返す</a:t>
            </a:r>
            <a:r>
              <a:rPr kumimoji="1" lang="en-US" altLang="ja-JP" dirty="0"/>
              <a:t>3</a:t>
            </a:r>
            <a:r>
              <a:rPr kumimoji="1" lang="ja-JP" altLang="en-US" dirty="0" err="1"/>
              <a:t>つの</a:t>
            </a:r>
            <a:r>
              <a:rPr kumimoji="1" lang="ja-JP" altLang="en-US" dirty="0"/>
              <a:t>関数です．</a:t>
            </a:r>
            <a:endParaRPr kumimoji="1" lang="en-US" altLang="ja-JP" dirty="0"/>
          </a:p>
          <a:p>
            <a:r>
              <a:rPr kumimoji="1" lang="ja-JP" altLang="en-US" dirty="0"/>
              <a:t>これら</a:t>
            </a:r>
            <a:r>
              <a:rPr kumimoji="1" lang="en-US" altLang="ja-JP" dirty="0"/>
              <a:t>3</a:t>
            </a:r>
            <a:r>
              <a:rPr kumimoji="1" lang="ja-JP" altLang="en-US" dirty="0" err="1"/>
              <a:t>つの</a:t>
            </a:r>
            <a:r>
              <a:rPr kumimoji="1" lang="ja-JP" altLang="en-US" dirty="0"/>
              <a:t>関数は，それぞれのセンサーに対応し，そのセンサーから得られる情報を適切な形式で返す関数です．</a:t>
            </a:r>
            <a:endParaRPr kumimoji="1" lang="en-US" altLang="ja-JP" dirty="0"/>
          </a:p>
          <a:p>
            <a:r>
              <a:rPr kumimoji="1" lang="ja-JP" altLang="en-US" dirty="0"/>
              <a:t>これらの関数の詳細な実装については，時間の都合上，本発表では省略します。</a:t>
            </a:r>
            <a:endParaRPr kumimoji="1" lang="en-US" altLang="ja-JP" dirty="0"/>
          </a:p>
          <a:p>
            <a:r>
              <a:rPr kumimoji="1" lang="ja-JP" altLang="en-US" dirty="0"/>
              <a:t>実際に実装した関数の詳細は，論文をご覧ください．</a:t>
            </a:r>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12</a:t>
            </a:fld>
            <a:endParaRPr kumimoji="1" lang="ja-JP" altLang="en-US"/>
          </a:p>
        </p:txBody>
      </p:sp>
    </p:spTree>
    <p:extLst>
      <p:ext uri="{BB962C8B-B14F-4D97-AF65-F5344CB8AC3E}">
        <p14:creationId xmlns:p14="http://schemas.microsoft.com/office/powerpoint/2010/main" val="2325222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本研究で実装を行ったハードウェア層全体の構成について説明します．</a:t>
            </a:r>
            <a:endParaRPr kumimoji="1" lang="en-US" altLang="ja-JP" dirty="0"/>
          </a:p>
          <a:p>
            <a:r>
              <a:rPr kumimoji="1" lang="ja-JP" altLang="en-US" dirty="0"/>
              <a:t>まず，ハードウェア層全体の制御を行うために</a:t>
            </a:r>
            <a:r>
              <a:rPr kumimoji="1" lang="en-US" altLang="ja-JP" dirty="0"/>
              <a:t>Raspberry</a:t>
            </a:r>
            <a:r>
              <a:rPr kumimoji="1" lang="ja-JP" altLang="en-US" dirty="0"/>
              <a:t> </a:t>
            </a:r>
            <a:r>
              <a:rPr kumimoji="1" lang="en-US" altLang="ja-JP" dirty="0"/>
              <a:t>Pi</a:t>
            </a:r>
            <a:r>
              <a:rPr kumimoji="1" lang="ja-JP" altLang="en-US" dirty="0"/>
              <a:t>を導入しました．</a:t>
            </a:r>
            <a:endParaRPr kumimoji="1" lang="en-US" altLang="ja-JP" dirty="0"/>
          </a:p>
          <a:p>
            <a:r>
              <a:rPr kumimoji="1" lang="en-US" altLang="ja-JP" dirty="0"/>
              <a:t>Raspberry</a:t>
            </a:r>
            <a:r>
              <a:rPr kumimoji="1" lang="ja-JP" altLang="en-US" dirty="0"/>
              <a:t> </a:t>
            </a:r>
            <a:r>
              <a:rPr kumimoji="1" lang="en-US" altLang="ja-JP" dirty="0"/>
              <a:t>Pi</a:t>
            </a:r>
            <a:r>
              <a:rPr kumimoji="1" lang="ja-JP" altLang="en-US" dirty="0"/>
              <a:t>には，</a:t>
            </a:r>
            <a:r>
              <a:rPr kumimoji="1" lang="en-US" altLang="ja-JP" dirty="0" err="1"/>
              <a:t>Raspbian</a:t>
            </a:r>
            <a:r>
              <a:rPr kumimoji="1" lang="ja-JP" altLang="en-US" dirty="0"/>
              <a:t>という</a:t>
            </a:r>
            <a:r>
              <a:rPr kumimoji="1" lang="en-US" altLang="ja-JP" dirty="0" err="1"/>
              <a:t>Debian</a:t>
            </a:r>
            <a:r>
              <a:rPr kumimoji="1" lang="ja-JP" altLang="en-US" dirty="0"/>
              <a:t>ベースの</a:t>
            </a:r>
            <a:r>
              <a:rPr kumimoji="1" lang="en-US" altLang="ja-JP" dirty="0"/>
              <a:t>Linux</a:t>
            </a:r>
            <a:r>
              <a:rPr kumimoji="1" lang="ja-JP" altLang="en-US" dirty="0"/>
              <a:t>を導入し，</a:t>
            </a:r>
            <a:r>
              <a:rPr kumimoji="1" lang="en-US" altLang="ja-JP" dirty="0"/>
              <a:t>Raspberry</a:t>
            </a:r>
            <a:r>
              <a:rPr kumimoji="1" lang="ja-JP" altLang="en-US" dirty="0"/>
              <a:t> </a:t>
            </a:r>
            <a:r>
              <a:rPr kumimoji="1" lang="en-US" altLang="ja-JP" dirty="0"/>
              <a:t>Pi</a:t>
            </a:r>
            <a:r>
              <a:rPr kumimoji="1" lang="ja-JP" altLang="en-US" dirty="0"/>
              <a:t>の</a:t>
            </a:r>
            <a:endParaRPr kumimoji="1" lang="en-US" altLang="ja-JP" dirty="0"/>
          </a:p>
          <a:p>
            <a:r>
              <a:rPr kumimoji="1" lang="ja-JP" altLang="en-US" dirty="0"/>
              <a:t>周辺機器接続端子に</a:t>
            </a:r>
            <a:r>
              <a:rPr kumimoji="1" lang="en-US" altLang="ja-JP" dirty="0" err="1"/>
              <a:t>GrovePi</a:t>
            </a:r>
            <a:r>
              <a:rPr kumimoji="1" lang="en-US" altLang="ja-JP" dirty="0"/>
              <a:t>+</a:t>
            </a:r>
            <a:r>
              <a:rPr kumimoji="1" lang="ja-JP" altLang="en-US" dirty="0"/>
              <a:t>を接続します．</a:t>
            </a:r>
            <a:r>
              <a:rPr kumimoji="1" lang="en-US" altLang="ja-JP" dirty="0" err="1"/>
              <a:t>GrovePi</a:t>
            </a:r>
            <a:r>
              <a:rPr kumimoji="1" lang="en-US" altLang="ja-JP" dirty="0"/>
              <a:t>+</a:t>
            </a:r>
            <a:r>
              <a:rPr kumimoji="1" lang="ja-JP" altLang="en-US" dirty="0"/>
              <a:t>とは</a:t>
            </a:r>
            <a:r>
              <a:rPr kumimoji="1" lang="en-US" altLang="ja-JP" dirty="0"/>
              <a:t>Grove</a:t>
            </a:r>
            <a:r>
              <a:rPr kumimoji="1" lang="ja-JP" altLang="en-US" dirty="0"/>
              <a:t>センサーを接続するポートを複数持ったコントローラであり，</a:t>
            </a:r>
            <a:endParaRPr kumimoji="1" lang="en-US" altLang="ja-JP" dirty="0"/>
          </a:p>
          <a:p>
            <a:r>
              <a:rPr kumimoji="1" lang="en-US" altLang="ja-JP" dirty="0"/>
              <a:t>Grove</a:t>
            </a:r>
            <a:r>
              <a:rPr kumimoji="1" lang="ja-JP" altLang="en-US" dirty="0"/>
              <a:t>センサーは周辺の環境情報を取得するセンサーデバイスのことです．</a:t>
            </a:r>
            <a:endParaRPr kumimoji="1" lang="en-US" altLang="ja-JP" dirty="0"/>
          </a:p>
          <a:p>
            <a:r>
              <a:rPr kumimoji="1" lang="ja-JP" altLang="en-US" dirty="0"/>
              <a:t>ハードウェア層で導入した</a:t>
            </a:r>
            <a:r>
              <a:rPr kumimoji="1" lang="en-US" altLang="ja-JP" dirty="0"/>
              <a:t>Grove</a:t>
            </a:r>
            <a:r>
              <a:rPr kumimoji="1" lang="ja-JP" altLang="en-US" dirty="0"/>
              <a:t>センサーは，温湿度センサー，超音波距離測定センサー，明度センサーであり，</a:t>
            </a:r>
            <a:endParaRPr kumimoji="1" lang="en-US" altLang="ja-JP" dirty="0"/>
          </a:p>
          <a:p>
            <a:r>
              <a:rPr kumimoji="1" lang="ja-JP" altLang="en-US" dirty="0"/>
              <a:t>そこから取得できる情報は，周囲の気温，湿度，明るさ，距離測定センサーから障害物までの距離の４個です．</a:t>
            </a:r>
            <a:endParaRPr kumimoji="1" lang="en-US" altLang="ja-JP" dirty="0"/>
          </a:p>
          <a:p>
            <a:r>
              <a:rPr kumimoji="1" lang="ja-JP" altLang="en-US" dirty="0"/>
              <a:t>ハードウェア層は接続された</a:t>
            </a:r>
            <a:r>
              <a:rPr kumimoji="1" lang="en-US" altLang="ja-JP" dirty="0" err="1"/>
              <a:t>GrovePi</a:t>
            </a:r>
            <a:r>
              <a:rPr kumimoji="1" lang="en-US" altLang="ja-JP" dirty="0"/>
              <a:t>+</a:t>
            </a:r>
            <a:r>
              <a:rPr kumimoji="1" lang="ja-JP" altLang="en-US" dirty="0"/>
              <a:t>を操作することで，間接的に</a:t>
            </a:r>
            <a:r>
              <a:rPr kumimoji="1" lang="en-US" altLang="ja-JP" dirty="0"/>
              <a:t>Grove</a:t>
            </a:r>
            <a:r>
              <a:rPr kumimoji="1" lang="ja-JP" altLang="en-US" dirty="0"/>
              <a:t>センサーを操作し，</a:t>
            </a:r>
            <a:r>
              <a:rPr kumimoji="1" lang="en-US" altLang="ja-JP" dirty="0" err="1"/>
              <a:t>IoT</a:t>
            </a:r>
            <a:r>
              <a:rPr kumimoji="1" lang="ja-JP" altLang="en-US" dirty="0"/>
              <a:t>デバイス周囲の環境情報を</a:t>
            </a:r>
            <a:endParaRPr kumimoji="1" lang="en-US" altLang="ja-JP" dirty="0"/>
          </a:p>
          <a:p>
            <a:r>
              <a:rPr kumimoji="1" lang="ja-JP" altLang="en-US" dirty="0"/>
              <a:t>取得し，プレゼンテーション層へ渡します．</a:t>
            </a:r>
            <a:endParaRPr kumimoji="1" lang="en-US" altLang="ja-JP" dirty="0"/>
          </a:p>
          <a:p>
            <a:r>
              <a:rPr kumimoji="1" lang="ja-JP" altLang="en-US" dirty="0"/>
              <a:t>本発表では，まず</a:t>
            </a:r>
            <a:r>
              <a:rPr kumimoji="1" lang="en-US" altLang="ja-JP" dirty="0"/>
              <a:t>Raspberry</a:t>
            </a:r>
            <a:r>
              <a:rPr kumimoji="1" lang="ja-JP" altLang="en-US" dirty="0"/>
              <a:t> </a:t>
            </a:r>
            <a:r>
              <a:rPr kumimoji="1" lang="en-US" altLang="ja-JP" dirty="0"/>
              <a:t>Pi</a:t>
            </a:r>
            <a:r>
              <a:rPr kumimoji="1" lang="ja-JP" altLang="en-US" dirty="0"/>
              <a:t>と</a:t>
            </a:r>
            <a:r>
              <a:rPr kumimoji="1" lang="en-US" altLang="ja-JP" dirty="0" err="1"/>
              <a:t>GrovePi</a:t>
            </a:r>
            <a:r>
              <a:rPr kumimoji="1" lang="en-US" altLang="ja-JP" dirty="0"/>
              <a:t>+</a:t>
            </a:r>
            <a:r>
              <a:rPr kumimoji="1" lang="ja-JP" altLang="en-US" dirty="0"/>
              <a:t>との間で行う</a:t>
            </a:r>
            <a:r>
              <a:rPr kumimoji="1" lang="en-US" altLang="ja-JP" dirty="0"/>
              <a:t>I2C</a:t>
            </a:r>
            <a:r>
              <a:rPr kumimoji="1" lang="ja-JP" altLang="en-US" dirty="0"/>
              <a:t>という規格のシリアル通信について説明し，そのあと</a:t>
            </a:r>
            <a:endParaRPr kumimoji="1" lang="en-US" altLang="ja-JP" dirty="0"/>
          </a:p>
          <a:p>
            <a:r>
              <a:rPr kumimoji="1" lang="en-US" altLang="ja-JP" dirty="0" err="1"/>
              <a:t>GrovePi</a:t>
            </a:r>
            <a:r>
              <a:rPr kumimoji="1" lang="en-US" altLang="ja-JP" dirty="0"/>
              <a:t>+</a:t>
            </a:r>
            <a:r>
              <a:rPr kumimoji="1" lang="ja-JP" altLang="en-US" dirty="0"/>
              <a:t>を用いて</a:t>
            </a:r>
            <a:r>
              <a:rPr kumimoji="1" lang="en-US" altLang="ja-JP" dirty="0"/>
              <a:t>Raspberry</a:t>
            </a:r>
            <a:r>
              <a:rPr kumimoji="1" lang="ja-JP" altLang="en-US" dirty="0"/>
              <a:t> </a:t>
            </a:r>
            <a:r>
              <a:rPr kumimoji="1" lang="en-US" altLang="ja-JP" dirty="0"/>
              <a:t>Pi</a:t>
            </a:r>
            <a:r>
              <a:rPr kumimoji="1" lang="ja-JP" altLang="en-US" dirty="0"/>
              <a:t>から</a:t>
            </a:r>
            <a:r>
              <a:rPr kumimoji="1" lang="en-US" altLang="ja-JP" dirty="0"/>
              <a:t>Grove</a:t>
            </a:r>
            <a:r>
              <a:rPr kumimoji="1" lang="ja-JP" altLang="en-US" dirty="0"/>
              <a:t>センサーを操作する方法について説明します．</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15</a:t>
            </a:fld>
            <a:endParaRPr kumimoji="1" lang="ja-JP" altLang="en-US"/>
          </a:p>
        </p:txBody>
      </p:sp>
    </p:spTree>
    <p:extLst>
      <p:ext uri="{BB962C8B-B14F-4D97-AF65-F5344CB8AC3E}">
        <p14:creationId xmlns:p14="http://schemas.microsoft.com/office/powerpoint/2010/main" val="1829329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それでは，実装を行った関数</a:t>
            </a:r>
            <a:r>
              <a:rPr kumimoji="1" lang="en-US" altLang="ja-JP" dirty="0"/>
              <a:t>3</a:t>
            </a:r>
            <a:r>
              <a:rPr kumimoji="1" lang="ja-JP" altLang="en-US" dirty="0" err="1"/>
              <a:t>つを</a:t>
            </a:r>
            <a:r>
              <a:rPr kumimoji="1" lang="ja-JP" altLang="en-US" dirty="0"/>
              <a:t>用いてハードウェア層で得られる情報を</a:t>
            </a:r>
            <a:endParaRPr kumimoji="1" lang="en-US" altLang="ja-JP" dirty="0"/>
          </a:p>
          <a:p>
            <a:r>
              <a:rPr kumimoji="1" lang="ja-JP" altLang="en-US" dirty="0"/>
              <a:t>プレゼンテーション層へ渡すプログラムを示します．</a:t>
            </a:r>
            <a:endParaRPr kumimoji="1" lang="en-US" altLang="ja-JP" dirty="0"/>
          </a:p>
          <a:p>
            <a:r>
              <a:rPr kumimoji="1" lang="en-US" altLang="ja-JP" dirty="0"/>
              <a:t>Ultrasonic</a:t>
            </a:r>
            <a:r>
              <a:rPr kumimoji="1" lang="ja-JP" altLang="en-US" dirty="0"/>
              <a:t>関数は，超音波距離センサーを操作し得られるデータを返し，</a:t>
            </a:r>
            <a:r>
              <a:rPr kumimoji="1" lang="en-US" altLang="ja-JP" dirty="0" err="1"/>
              <a:t>dht</a:t>
            </a:r>
            <a:r>
              <a:rPr kumimoji="1" lang="ja-JP" altLang="en-US" dirty="0"/>
              <a:t>関数は，温湿度センサーを</a:t>
            </a:r>
            <a:endParaRPr kumimoji="1" lang="en-US" altLang="ja-JP" dirty="0"/>
          </a:p>
          <a:p>
            <a:r>
              <a:rPr kumimoji="1" lang="ja-JP" altLang="en-US" dirty="0"/>
              <a:t>操作し得られるデータを引数のポインタの先に格納する関数で，</a:t>
            </a:r>
            <a:r>
              <a:rPr kumimoji="1" lang="en-US" altLang="ja-JP" dirty="0"/>
              <a:t>light</a:t>
            </a:r>
            <a:r>
              <a:rPr kumimoji="1" lang="ja-JP" altLang="en-US" dirty="0"/>
              <a:t>関数は，明度センサーを操作し得られる</a:t>
            </a:r>
            <a:endParaRPr kumimoji="1" lang="en-US" altLang="ja-JP" dirty="0"/>
          </a:p>
          <a:p>
            <a:r>
              <a:rPr kumimoji="1" lang="ja-JP" altLang="en-US" dirty="0"/>
              <a:t>データを返す関数として定義したものです．</a:t>
            </a:r>
            <a:endParaRPr kumimoji="1" lang="en-US" altLang="ja-JP" dirty="0"/>
          </a:p>
          <a:p>
            <a:r>
              <a:rPr kumimoji="1" lang="ja-JP" altLang="en-US" dirty="0"/>
              <a:t>このプログラムでは，まずオープン関数を用いて</a:t>
            </a:r>
            <a:r>
              <a:rPr kumimoji="1" lang="en-US" altLang="ja-JP" dirty="0"/>
              <a:t>I2C</a:t>
            </a:r>
            <a:r>
              <a:rPr kumimoji="1" lang="ja-JP" altLang="en-US" dirty="0"/>
              <a:t>を操作するデバイスファイルを開き通信を開始します．</a:t>
            </a:r>
            <a:endParaRPr kumimoji="1" lang="en-US" altLang="ja-JP" dirty="0"/>
          </a:p>
          <a:p>
            <a:r>
              <a:rPr kumimoji="1" lang="ja-JP" altLang="en-US" dirty="0"/>
              <a:t>その後</a:t>
            </a:r>
            <a:r>
              <a:rPr kumimoji="1" lang="en-US" altLang="ja-JP" dirty="0" err="1"/>
              <a:t>ioctl</a:t>
            </a:r>
            <a:r>
              <a:rPr kumimoji="1" lang="ja-JP" altLang="en-US" dirty="0"/>
              <a:t>関数を用いて，スレーブに</a:t>
            </a:r>
            <a:r>
              <a:rPr kumimoji="1" lang="en-US" altLang="ja-JP" dirty="0" err="1"/>
              <a:t>GrovePi</a:t>
            </a:r>
            <a:r>
              <a:rPr kumimoji="1" lang="en-US" altLang="ja-JP" dirty="0"/>
              <a:t>+</a:t>
            </a:r>
            <a:r>
              <a:rPr kumimoji="1" lang="ja-JP" altLang="en-US" dirty="0"/>
              <a:t>を選択します．そのあとでデバイスふぁいるに対する</a:t>
            </a:r>
            <a:endParaRPr kumimoji="1" lang="en-US" altLang="ja-JP" dirty="0"/>
          </a:p>
          <a:p>
            <a:r>
              <a:rPr kumimoji="1" lang="ja-JP" altLang="en-US" dirty="0"/>
              <a:t>ファイルディスクリプタを実装した</a:t>
            </a:r>
            <a:r>
              <a:rPr kumimoji="1" lang="en-US" altLang="ja-JP" dirty="0"/>
              <a:t>3</a:t>
            </a:r>
            <a:r>
              <a:rPr kumimoji="1" lang="ja-JP" altLang="en-US" dirty="0" err="1"/>
              <a:t>つの</a:t>
            </a:r>
            <a:r>
              <a:rPr kumimoji="1" lang="ja-JP" altLang="en-US" dirty="0"/>
              <a:t>関数に渡すことで，</a:t>
            </a:r>
            <a:r>
              <a:rPr kumimoji="1" lang="en-US" altLang="ja-JP" dirty="0"/>
              <a:t>Grove</a:t>
            </a:r>
            <a:r>
              <a:rPr kumimoji="1" lang="ja-JP" altLang="en-US" dirty="0"/>
              <a:t>センサーから得られる情報をすべて</a:t>
            </a:r>
            <a:endParaRPr kumimoji="1" lang="en-US" altLang="ja-JP" dirty="0"/>
          </a:p>
          <a:p>
            <a:r>
              <a:rPr kumimoji="1" lang="ja-JP" altLang="en-US" dirty="0"/>
              <a:t>取得し，プレゼンテーション層へ渡す準備ができたことになります．</a:t>
            </a:r>
            <a:endParaRPr kumimoji="1" lang="en-US" altLang="ja-JP" dirty="0"/>
          </a:p>
          <a:p>
            <a:r>
              <a:rPr kumimoji="1" lang="ja-JP" altLang="en-US" dirty="0"/>
              <a:t>以上より，</a:t>
            </a:r>
            <a:r>
              <a:rPr kumimoji="1" lang="en-US" altLang="ja-JP" dirty="0" err="1"/>
              <a:t>IoT</a:t>
            </a:r>
            <a:r>
              <a:rPr kumimoji="1" lang="ja-JP" altLang="en-US" dirty="0"/>
              <a:t>デバイスのハードウェア層の実装が完了しました．</a:t>
            </a:r>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16</a:t>
            </a:fld>
            <a:endParaRPr kumimoji="1" lang="ja-JP" altLang="en-US"/>
          </a:p>
        </p:txBody>
      </p:sp>
    </p:spTree>
    <p:extLst>
      <p:ext uri="{BB962C8B-B14F-4D97-AF65-F5344CB8AC3E}">
        <p14:creationId xmlns:p14="http://schemas.microsoft.com/office/powerpoint/2010/main" val="3790835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それでは，実装を行った関数</a:t>
            </a:r>
            <a:r>
              <a:rPr kumimoji="1" lang="en-US" altLang="ja-JP" dirty="0"/>
              <a:t>3</a:t>
            </a:r>
            <a:r>
              <a:rPr kumimoji="1" lang="ja-JP" altLang="en-US" dirty="0" err="1"/>
              <a:t>つを</a:t>
            </a:r>
            <a:r>
              <a:rPr kumimoji="1" lang="ja-JP" altLang="en-US" dirty="0"/>
              <a:t>用いてハードウェア層で得られる情報を</a:t>
            </a:r>
            <a:endParaRPr kumimoji="1" lang="en-US" altLang="ja-JP" dirty="0"/>
          </a:p>
          <a:p>
            <a:r>
              <a:rPr kumimoji="1" lang="ja-JP" altLang="en-US" dirty="0"/>
              <a:t>プレゼンテーション層へ渡すプログラムを示します．</a:t>
            </a:r>
            <a:endParaRPr kumimoji="1" lang="en-US" altLang="ja-JP" dirty="0"/>
          </a:p>
          <a:p>
            <a:r>
              <a:rPr kumimoji="1" lang="en-US" altLang="ja-JP" dirty="0"/>
              <a:t>Ultrasonic</a:t>
            </a:r>
            <a:r>
              <a:rPr kumimoji="1" lang="ja-JP" altLang="en-US" dirty="0"/>
              <a:t>関数は，超音波距離センサーを操作し得られるデータを返し，</a:t>
            </a:r>
            <a:r>
              <a:rPr kumimoji="1" lang="en-US" altLang="ja-JP" dirty="0" err="1"/>
              <a:t>dht</a:t>
            </a:r>
            <a:r>
              <a:rPr kumimoji="1" lang="ja-JP" altLang="en-US" dirty="0"/>
              <a:t>関数は，温湿度センサーを</a:t>
            </a:r>
            <a:endParaRPr kumimoji="1" lang="en-US" altLang="ja-JP" dirty="0"/>
          </a:p>
          <a:p>
            <a:r>
              <a:rPr kumimoji="1" lang="ja-JP" altLang="en-US" dirty="0"/>
              <a:t>操作し得られるデータを引数のポインタの先に格納する関数で，</a:t>
            </a:r>
            <a:r>
              <a:rPr kumimoji="1" lang="en-US" altLang="ja-JP" dirty="0"/>
              <a:t>light</a:t>
            </a:r>
            <a:r>
              <a:rPr kumimoji="1" lang="ja-JP" altLang="en-US" dirty="0"/>
              <a:t>関数は，明度センサーを操作し得られる</a:t>
            </a:r>
            <a:endParaRPr kumimoji="1" lang="en-US" altLang="ja-JP" dirty="0"/>
          </a:p>
          <a:p>
            <a:r>
              <a:rPr kumimoji="1" lang="ja-JP" altLang="en-US" dirty="0"/>
              <a:t>データを返す関数として定義したものです．</a:t>
            </a:r>
            <a:endParaRPr kumimoji="1" lang="en-US" altLang="ja-JP" dirty="0"/>
          </a:p>
          <a:p>
            <a:r>
              <a:rPr kumimoji="1" lang="ja-JP" altLang="en-US" dirty="0"/>
              <a:t>このプログラムでは，まずオープン関数を用いて</a:t>
            </a:r>
            <a:r>
              <a:rPr kumimoji="1" lang="en-US" altLang="ja-JP" dirty="0"/>
              <a:t>I2C</a:t>
            </a:r>
            <a:r>
              <a:rPr kumimoji="1" lang="ja-JP" altLang="en-US" dirty="0"/>
              <a:t>を操作するデバイスファイルを開き通信を開始します．</a:t>
            </a:r>
            <a:endParaRPr kumimoji="1" lang="en-US" altLang="ja-JP" dirty="0"/>
          </a:p>
          <a:p>
            <a:r>
              <a:rPr kumimoji="1" lang="ja-JP" altLang="en-US" dirty="0"/>
              <a:t>その後</a:t>
            </a:r>
            <a:r>
              <a:rPr kumimoji="1" lang="en-US" altLang="ja-JP" dirty="0" err="1"/>
              <a:t>ioctl</a:t>
            </a:r>
            <a:r>
              <a:rPr kumimoji="1" lang="ja-JP" altLang="en-US" dirty="0"/>
              <a:t>関数を用いて，スレーブに</a:t>
            </a:r>
            <a:r>
              <a:rPr kumimoji="1" lang="en-US" altLang="ja-JP" dirty="0" err="1"/>
              <a:t>GrovePi</a:t>
            </a:r>
            <a:r>
              <a:rPr kumimoji="1" lang="en-US" altLang="ja-JP" dirty="0"/>
              <a:t>+</a:t>
            </a:r>
            <a:r>
              <a:rPr kumimoji="1" lang="ja-JP" altLang="en-US" dirty="0"/>
              <a:t>を選択します．そのあとでデバイスふぁいるに対する</a:t>
            </a:r>
            <a:endParaRPr kumimoji="1" lang="en-US" altLang="ja-JP" dirty="0"/>
          </a:p>
          <a:p>
            <a:r>
              <a:rPr kumimoji="1" lang="ja-JP" altLang="en-US" dirty="0"/>
              <a:t>ファイルディスクリプタを実装した</a:t>
            </a:r>
            <a:r>
              <a:rPr kumimoji="1" lang="en-US" altLang="ja-JP" dirty="0"/>
              <a:t>3</a:t>
            </a:r>
            <a:r>
              <a:rPr kumimoji="1" lang="ja-JP" altLang="en-US" dirty="0" err="1"/>
              <a:t>つの</a:t>
            </a:r>
            <a:r>
              <a:rPr kumimoji="1" lang="ja-JP" altLang="en-US" dirty="0"/>
              <a:t>関数に渡すことで，</a:t>
            </a:r>
            <a:r>
              <a:rPr kumimoji="1" lang="en-US" altLang="ja-JP" dirty="0"/>
              <a:t>Grove</a:t>
            </a:r>
            <a:r>
              <a:rPr kumimoji="1" lang="ja-JP" altLang="en-US" dirty="0"/>
              <a:t>センサーから得られる情報をすべて</a:t>
            </a:r>
            <a:endParaRPr kumimoji="1" lang="en-US" altLang="ja-JP" dirty="0"/>
          </a:p>
          <a:p>
            <a:r>
              <a:rPr kumimoji="1" lang="ja-JP" altLang="en-US" dirty="0"/>
              <a:t>取得し，プレゼンテーション層へ渡す準備ができたことになります．</a:t>
            </a:r>
            <a:endParaRPr kumimoji="1" lang="en-US" altLang="ja-JP" dirty="0"/>
          </a:p>
          <a:p>
            <a:r>
              <a:rPr kumimoji="1" lang="ja-JP" altLang="en-US" dirty="0"/>
              <a:t>以上より，</a:t>
            </a:r>
            <a:r>
              <a:rPr kumimoji="1" lang="en-US" altLang="ja-JP" dirty="0" err="1"/>
              <a:t>IoT</a:t>
            </a:r>
            <a:r>
              <a:rPr kumimoji="1" lang="ja-JP" altLang="en-US" dirty="0"/>
              <a:t>デバイスのハードウェア層の実装が完了しました．</a:t>
            </a:r>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17</a:t>
            </a:fld>
            <a:endParaRPr kumimoji="1" lang="ja-JP" altLang="en-US"/>
          </a:p>
        </p:txBody>
      </p:sp>
    </p:spTree>
    <p:extLst>
      <p:ext uri="{BB962C8B-B14F-4D97-AF65-F5344CB8AC3E}">
        <p14:creationId xmlns:p14="http://schemas.microsoft.com/office/powerpoint/2010/main" val="1092535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それでは，実装を行った関数</a:t>
            </a:r>
            <a:r>
              <a:rPr kumimoji="1" lang="en-US" altLang="ja-JP" dirty="0"/>
              <a:t>3</a:t>
            </a:r>
            <a:r>
              <a:rPr kumimoji="1" lang="ja-JP" altLang="en-US" dirty="0" err="1"/>
              <a:t>つを</a:t>
            </a:r>
            <a:r>
              <a:rPr kumimoji="1" lang="ja-JP" altLang="en-US" dirty="0"/>
              <a:t>用いてハードウェア層で得られる情報を</a:t>
            </a:r>
            <a:endParaRPr kumimoji="1" lang="en-US" altLang="ja-JP" dirty="0"/>
          </a:p>
          <a:p>
            <a:r>
              <a:rPr kumimoji="1" lang="ja-JP" altLang="en-US" dirty="0"/>
              <a:t>プレゼンテーション層へ渡すプログラムを示します．</a:t>
            </a:r>
            <a:endParaRPr kumimoji="1" lang="en-US" altLang="ja-JP" dirty="0"/>
          </a:p>
          <a:p>
            <a:r>
              <a:rPr kumimoji="1" lang="en-US" altLang="ja-JP" dirty="0"/>
              <a:t>Ultrasonic</a:t>
            </a:r>
            <a:r>
              <a:rPr kumimoji="1" lang="ja-JP" altLang="en-US" dirty="0"/>
              <a:t>関数は，超音波距離センサーを操作し得られるデータを返し，</a:t>
            </a:r>
            <a:r>
              <a:rPr kumimoji="1" lang="en-US" altLang="ja-JP" dirty="0" err="1"/>
              <a:t>dht</a:t>
            </a:r>
            <a:r>
              <a:rPr kumimoji="1" lang="ja-JP" altLang="en-US" dirty="0"/>
              <a:t>関数は，温湿度センサーを</a:t>
            </a:r>
            <a:endParaRPr kumimoji="1" lang="en-US" altLang="ja-JP" dirty="0"/>
          </a:p>
          <a:p>
            <a:r>
              <a:rPr kumimoji="1" lang="ja-JP" altLang="en-US" dirty="0"/>
              <a:t>操作し得られるデータを引数のポインタの先に格納する関数で，</a:t>
            </a:r>
            <a:r>
              <a:rPr kumimoji="1" lang="en-US" altLang="ja-JP" dirty="0"/>
              <a:t>light</a:t>
            </a:r>
            <a:r>
              <a:rPr kumimoji="1" lang="ja-JP" altLang="en-US" dirty="0"/>
              <a:t>関数は，明度センサーを操作し得られる</a:t>
            </a:r>
            <a:endParaRPr kumimoji="1" lang="en-US" altLang="ja-JP" dirty="0"/>
          </a:p>
          <a:p>
            <a:r>
              <a:rPr kumimoji="1" lang="ja-JP" altLang="en-US" dirty="0"/>
              <a:t>データを返す関数として定義したものです．</a:t>
            </a:r>
            <a:endParaRPr kumimoji="1" lang="en-US" altLang="ja-JP" dirty="0"/>
          </a:p>
          <a:p>
            <a:r>
              <a:rPr kumimoji="1" lang="ja-JP" altLang="en-US" dirty="0"/>
              <a:t>このプログラムでは，まずオープン関数を用いて</a:t>
            </a:r>
            <a:r>
              <a:rPr kumimoji="1" lang="en-US" altLang="ja-JP" dirty="0"/>
              <a:t>I2C</a:t>
            </a:r>
            <a:r>
              <a:rPr kumimoji="1" lang="ja-JP" altLang="en-US" dirty="0"/>
              <a:t>を操作するデバイスファイルを開き通信を開始します．</a:t>
            </a:r>
            <a:endParaRPr kumimoji="1" lang="en-US" altLang="ja-JP" dirty="0"/>
          </a:p>
          <a:p>
            <a:r>
              <a:rPr kumimoji="1" lang="ja-JP" altLang="en-US" dirty="0"/>
              <a:t>その後</a:t>
            </a:r>
            <a:r>
              <a:rPr kumimoji="1" lang="en-US" altLang="ja-JP" dirty="0" err="1"/>
              <a:t>ioctl</a:t>
            </a:r>
            <a:r>
              <a:rPr kumimoji="1" lang="ja-JP" altLang="en-US" dirty="0"/>
              <a:t>関数を用いて，スレーブに</a:t>
            </a:r>
            <a:r>
              <a:rPr kumimoji="1" lang="en-US" altLang="ja-JP" dirty="0" err="1"/>
              <a:t>GrovePi</a:t>
            </a:r>
            <a:r>
              <a:rPr kumimoji="1" lang="en-US" altLang="ja-JP" dirty="0"/>
              <a:t>+</a:t>
            </a:r>
            <a:r>
              <a:rPr kumimoji="1" lang="ja-JP" altLang="en-US" dirty="0"/>
              <a:t>を選択します．そのあとでデバイスふぁいるに対する</a:t>
            </a:r>
            <a:endParaRPr kumimoji="1" lang="en-US" altLang="ja-JP" dirty="0"/>
          </a:p>
          <a:p>
            <a:r>
              <a:rPr kumimoji="1" lang="ja-JP" altLang="en-US" dirty="0"/>
              <a:t>ファイルディスクリプタを実装した</a:t>
            </a:r>
            <a:r>
              <a:rPr kumimoji="1" lang="en-US" altLang="ja-JP" dirty="0"/>
              <a:t>3</a:t>
            </a:r>
            <a:r>
              <a:rPr kumimoji="1" lang="ja-JP" altLang="en-US" dirty="0" err="1"/>
              <a:t>つの</a:t>
            </a:r>
            <a:r>
              <a:rPr kumimoji="1" lang="ja-JP" altLang="en-US" dirty="0"/>
              <a:t>関数に渡すことで，</a:t>
            </a:r>
            <a:r>
              <a:rPr kumimoji="1" lang="en-US" altLang="ja-JP" dirty="0"/>
              <a:t>Grove</a:t>
            </a:r>
            <a:r>
              <a:rPr kumimoji="1" lang="ja-JP" altLang="en-US" dirty="0"/>
              <a:t>センサーから得られる情報をすべて</a:t>
            </a:r>
            <a:endParaRPr kumimoji="1" lang="en-US" altLang="ja-JP" dirty="0"/>
          </a:p>
          <a:p>
            <a:r>
              <a:rPr kumimoji="1" lang="ja-JP" altLang="en-US" dirty="0"/>
              <a:t>取得し，プレゼンテーション層へ渡す準備ができたことになります．</a:t>
            </a:r>
            <a:endParaRPr kumimoji="1" lang="en-US" altLang="ja-JP" dirty="0"/>
          </a:p>
          <a:p>
            <a:r>
              <a:rPr kumimoji="1" lang="ja-JP" altLang="en-US" dirty="0"/>
              <a:t>以上より，</a:t>
            </a:r>
            <a:r>
              <a:rPr kumimoji="1" lang="en-US" altLang="ja-JP" dirty="0" err="1"/>
              <a:t>IoT</a:t>
            </a:r>
            <a:r>
              <a:rPr kumimoji="1" lang="ja-JP" altLang="en-US" dirty="0"/>
              <a:t>デバイスのハードウェア層の実装が完了しました．</a:t>
            </a:r>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18</a:t>
            </a:fld>
            <a:endParaRPr kumimoji="1" lang="ja-JP" altLang="en-US"/>
          </a:p>
        </p:txBody>
      </p:sp>
    </p:spTree>
    <p:extLst>
      <p:ext uri="{BB962C8B-B14F-4D97-AF65-F5344CB8AC3E}">
        <p14:creationId xmlns:p14="http://schemas.microsoft.com/office/powerpoint/2010/main" val="961636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次に、本研究で実装を行ったプレゼンテーション層全体の構成について説明します．</a:t>
            </a:r>
            <a:endParaRPr kumimoji="1" lang="en-US" altLang="ja-JP" dirty="0"/>
          </a:p>
          <a:p>
            <a:r>
              <a:rPr kumimoji="1" lang="ja-JP" altLang="en-US" dirty="0"/>
              <a:t>プレゼンテーション層は，</a:t>
            </a:r>
            <a:r>
              <a:rPr kumimoji="1" lang="en-US" altLang="ja-JP" dirty="0" err="1"/>
              <a:t>IoT</a:t>
            </a:r>
            <a:r>
              <a:rPr kumimoji="1" lang="ja-JP" altLang="en-US" dirty="0"/>
              <a:t>デバイスが持つ情報をハードウェア層から受け取りその情報をまとめて</a:t>
            </a:r>
            <a:endParaRPr kumimoji="1" lang="en-US" altLang="ja-JP" dirty="0"/>
          </a:p>
          <a:p>
            <a:r>
              <a:rPr kumimoji="1" lang="ja-JP" altLang="en-US" dirty="0"/>
              <a:t>送信するサーバー側と，サーバー側に対し情報の提供を要求し送信された情報を高水準言語である</a:t>
            </a:r>
            <a:endParaRPr kumimoji="1" lang="en-US" altLang="ja-JP" dirty="0"/>
          </a:p>
          <a:p>
            <a:r>
              <a:rPr kumimoji="1" lang="en-US" altLang="ja-JP" dirty="0"/>
              <a:t>SML</a:t>
            </a:r>
            <a:r>
              <a:rPr kumimoji="1" lang="ja-JP" altLang="en-US" dirty="0"/>
              <a:t>＃にわたすクライアント側の</a:t>
            </a:r>
            <a:r>
              <a:rPr kumimoji="1" lang="en-US" altLang="ja-JP" dirty="0"/>
              <a:t>2</a:t>
            </a:r>
            <a:r>
              <a:rPr kumimoji="1" lang="ja-JP" altLang="en-US" dirty="0" err="1"/>
              <a:t>つに</a:t>
            </a:r>
            <a:r>
              <a:rPr kumimoji="1" lang="ja-JP" altLang="en-US" dirty="0"/>
              <a:t>分けて，それぞれ実装を行いました．</a:t>
            </a:r>
            <a:endParaRPr kumimoji="1" lang="en-US" altLang="ja-JP" dirty="0"/>
          </a:p>
          <a:p>
            <a:r>
              <a:rPr kumimoji="1" lang="ja-JP" altLang="en-US" dirty="0"/>
              <a:t>サーバー側とクライアント側のデータのやりとりには</a:t>
            </a:r>
            <a:r>
              <a:rPr kumimoji="1" lang="en-US" altLang="ja-JP" dirty="0"/>
              <a:t>HTTP</a:t>
            </a:r>
            <a:r>
              <a:rPr kumimoji="1" lang="ja-JP" altLang="en-US" dirty="0"/>
              <a:t>を用いた通信を導入し，そのための</a:t>
            </a:r>
            <a:endParaRPr kumimoji="1" lang="en-US" altLang="ja-JP" dirty="0"/>
          </a:p>
          <a:p>
            <a:r>
              <a:rPr kumimoji="1" lang="ja-JP" altLang="en-US" dirty="0"/>
              <a:t>ネットワークとして，ローカルネットワークを構築しました．</a:t>
            </a:r>
            <a:endParaRPr kumimoji="1" lang="en-US" altLang="ja-JP" dirty="0"/>
          </a:p>
          <a:p>
            <a:r>
              <a:rPr kumimoji="1" lang="ja-JP" altLang="en-US" dirty="0"/>
              <a:t>サーバー側の制御は，</a:t>
            </a:r>
            <a:r>
              <a:rPr kumimoji="1" lang="en-US" altLang="ja-JP" dirty="0"/>
              <a:t>Raspberry</a:t>
            </a:r>
            <a:r>
              <a:rPr kumimoji="1" lang="ja-JP" altLang="en-US" dirty="0"/>
              <a:t> </a:t>
            </a:r>
            <a:r>
              <a:rPr kumimoji="1" lang="en-US" altLang="ja-JP" dirty="0"/>
              <a:t>Pi</a:t>
            </a:r>
            <a:r>
              <a:rPr kumimoji="1" lang="ja-JP" altLang="en-US" dirty="0"/>
              <a:t>に</a:t>
            </a:r>
            <a:r>
              <a:rPr kumimoji="1" lang="en-US" altLang="ja-JP" dirty="0"/>
              <a:t>Web</a:t>
            </a:r>
            <a:r>
              <a:rPr kumimoji="1" lang="ja-JP" altLang="en-US" dirty="0"/>
              <a:t>サーバー</a:t>
            </a:r>
            <a:r>
              <a:rPr kumimoji="1" lang="en-US" altLang="ja-JP" dirty="0"/>
              <a:t>Apache2</a:t>
            </a:r>
            <a:r>
              <a:rPr kumimoji="1" lang="ja-JP" altLang="en-US" dirty="0"/>
              <a:t>を導入し，ハードウェア層で提供される仕組みを</a:t>
            </a:r>
            <a:endParaRPr kumimoji="1" lang="en-US" altLang="ja-JP" dirty="0"/>
          </a:p>
          <a:p>
            <a:r>
              <a:rPr kumimoji="1" lang="en-US" altLang="ja-JP" dirty="0"/>
              <a:t>CGI</a:t>
            </a:r>
            <a:r>
              <a:rPr kumimoji="1" lang="ja-JP" altLang="en-US" dirty="0"/>
              <a:t>プログラムに組み込み，その</a:t>
            </a:r>
            <a:r>
              <a:rPr kumimoji="1" lang="en-US" altLang="ja-JP" dirty="0"/>
              <a:t>CGI</a:t>
            </a:r>
            <a:r>
              <a:rPr kumimoji="1" lang="ja-JP" altLang="en-US" dirty="0"/>
              <a:t>プログラムを実行することで，クライアント側に情報を送信することとしました．</a:t>
            </a:r>
            <a:endParaRPr kumimoji="1" lang="en-US" altLang="ja-JP" dirty="0"/>
          </a:p>
          <a:p>
            <a:r>
              <a:rPr kumimoji="1" lang="ja-JP" altLang="en-US" dirty="0"/>
              <a:t>サーバー側はクライアント側の要求をうけとると，</a:t>
            </a:r>
            <a:r>
              <a:rPr kumimoji="1" lang="en-US" altLang="ja-JP" dirty="0"/>
              <a:t>CGI</a:t>
            </a:r>
            <a:r>
              <a:rPr kumimoji="1" lang="ja-JP" altLang="en-US" dirty="0"/>
              <a:t>プログラムを実行し、</a:t>
            </a:r>
            <a:r>
              <a:rPr kumimoji="1" lang="en-US" altLang="ja-JP" dirty="0"/>
              <a:t>I</a:t>
            </a:r>
            <a:r>
              <a:rPr kumimoji="1" lang="ja-JP" altLang="en-US" dirty="0"/>
              <a:t>お</a:t>
            </a:r>
            <a:r>
              <a:rPr kumimoji="1" lang="en-US" altLang="ja-JP" dirty="0"/>
              <a:t>T</a:t>
            </a:r>
            <a:r>
              <a:rPr kumimoji="1" lang="ja-JP" altLang="en-US" dirty="0"/>
              <a:t>デバイスの情報を</a:t>
            </a:r>
            <a:r>
              <a:rPr kumimoji="1" lang="en-US" altLang="ja-JP" dirty="0"/>
              <a:t>JSON</a:t>
            </a:r>
            <a:r>
              <a:rPr kumimoji="1" lang="ja-JP" altLang="en-US" dirty="0"/>
              <a:t>形式の</a:t>
            </a:r>
            <a:endParaRPr kumimoji="1" lang="en-US" altLang="ja-JP" dirty="0"/>
          </a:p>
          <a:p>
            <a:r>
              <a:rPr kumimoji="1" lang="ja-JP" altLang="en-US" dirty="0"/>
              <a:t>データ構造にまとめて送信します．</a:t>
            </a:r>
            <a:r>
              <a:rPr kumimoji="1" lang="en-US" altLang="ja-JP" dirty="0"/>
              <a:t>JSON</a:t>
            </a:r>
            <a:r>
              <a:rPr kumimoji="1" lang="ja-JP" altLang="en-US" dirty="0"/>
              <a:t>形式のデータ構造にすることで、</a:t>
            </a:r>
            <a:r>
              <a:rPr kumimoji="1" lang="en-US" altLang="ja-JP" dirty="0"/>
              <a:t>SML#</a:t>
            </a:r>
            <a:r>
              <a:rPr kumimoji="1" lang="ja-JP" altLang="en-US" dirty="0"/>
              <a:t>の</a:t>
            </a:r>
            <a:r>
              <a:rPr kumimoji="1" lang="en-US" altLang="ja-JP" dirty="0"/>
              <a:t>JSON</a:t>
            </a:r>
            <a:r>
              <a:rPr kumimoji="1" lang="ja-JP" altLang="en-US" dirty="0"/>
              <a:t>サポート機能を用いて</a:t>
            </a:r>
            <a:endParaRPr kumimoji="1" lang="en-US" altLang="ja-JP" dirty="0"/>
          </a:p>
          <a:p>
            <a:r>
              <a:rPr kumimoji="1" lang="ja-JP" altLang="en-US" dirty="0"/>
              <a:t>クライアント側で</a:t>
            </a:r>
            <a:r>
              <a:rPr kumimoji="1" lang="en-US" altLang="ja-JP" dirty="0" err="1"/>
              <a:t>IoT</a:t>
            </a:r>
            <a:r>
              <a:rPr kumimoji="1" lang="ja-JP" altLang="en-US" dirty="0"/>
              <a:t>デバイスのデータを操作することができるようになります．</a:t>
            </a:r>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19</a:t>
            </a:fld>
            <a:endParaRPr kumimoji="1" lang="ja-JP" altLang="en-US"/>
          </a:p>
        </p:txBody>
      </p:sp>
    </p:spTree>
    <p:extLst>
      <p:ext uri="{BB962C8B-B14F-4D97-AF65-F5344CB8AC3E}">
        <p14:creationId xmlns:p14="http://schemas.microsoft.com/office/powerpoint/2010/main" val="1643845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最後に，本研究で行ったことについてまとめます．</a:t>
            </a:r>
            <a:endParaRPr kumimoji="1" lang="en-US" altLang="ja-JP" dirty="0"/>
          </a:p>
          <a:p>
            <a:r>
              <a:rPr kumimoji="1" lang="en-US" altLang="ja-JP" dirty="0" err="1"/>
              <a:t>IoT</a:t>
            </a:r>
            <a:r>
              <a:rPr kumimoji="1" lang="ja-JP" altLang="en-US" dirty="0"/>
              <a:t>デバイスをハードウェア層とプレゼンテーション層に分けて実装を行い，</a:t>
            </a:r>
            <a:endParaRPr kumimoji="1" lang="en-US" altLang="ja-JP" dirty="0"/>
          </a:p>
          <a:p>
            <a:r>
              <a:rPr kumimoji="1" lang="ja-JP" altLang="en-US" dirty="0"/>
              <a:t>ハードウェア層が提供する機能を用いて、プレゼンテーション層から</a:t>
            </a:r>
            <a:r>
              <a:rPr kumimoji="1" lang="en-US" altLang="ja-JP" dirty="0" err="1"/>
              <a:t>IoT</a:t>
            </a:r>
            <a:r>
              <a:rPr kumimoji="1" lang="ja-JP" altLang="en-US" dirty="0"/>
              <a:t>デバイスの情報を</a:t>
            </a:r>
            <a:endParaRPr kumimoji="1" lang="en-US" altLang="ja-JP" dirty="0"/>
          </a:p>
          <a:p>
            <a:r>
              <a:rPr kumimoji="1" lang="ja-JP" altLang="en-US" dirty="0"/>
              <a:t>高水準言語である</a:t>
            </a:r>
            <a:r>
              <a:rPr kumimoji="1" lang="en-US" altLang="ja-JP" dirty="0"/>
              <a:t>SML#</a:t>
            </a:r>
            <a:r>
              <a:rPr kumimoji="1" lang="ja-JP" altLang="en-US" dirty="0"/>
              <a:t>に渡して，それを認識させることに成功しました．</a:t>
            </a:r>
            <a:endParaRPr kumimoji="1" lang="en-US" altLang="ja-JP" dirty="0"/>
          </a:p>
          <a:p>
            <a:r>
              <a:rPr kumimoji="1" lang="ja-JP" altLang="en-US" dirty="0"/>
              <a:t>しかし，ネットワークから</a:t>
            </a:r>
            <a:r>
              <a:rPr kumimoji="1" lang="en-US" altLang="ja-JP" dirty="0" err="1"/>
              <a:t>IoT</a:t>
            </a:r>
            <a:r>
              <a:rPr kumimoji="1" lang="ja-JP" altLang="en-US" dirty="0"/>
              <a:t>デバイスを検出する処理や，複数の</a:t>
            </a:r>
            <a:r>
              <a:rPr kumimoji="1" lang="en-US" altLang="ja-JP" dirty="0" err="1"/>
              <a:t>IoT</a:t>
            </a:r>
            <a:r>
              <a:rPr kumimoji="1" lang="ja-JP" altLang="en-US" dirty="0"/>
              <a:t>デバイスについて処理を行う実装については，</a:t>
            </a:r>
            <a:endParaRPr kumimoji="1" lang="en-US" altLang="ja-JP" dirty="0"/>
          </a:p>
          <a:p>
            <a:r>
              <a:rPr kumimoji="1" lang="ja-JP" altLang="en-US" dirty="0"/>
              <a:t>行うに至っていません．</a:t>
            </a:r>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21</a:t>
            </a:fld>
            <a:endParaRPr kumimoji="1" lang="ja-JP" altLang="en-US"/>
          </a:p>
        </p:txBody>
      </p:sp>
    </p:spTree>
    <p:extLst>
      <p:ext uri="{BB962C8B-B14F-4D97-AF65-F5344CB8AC3E}">
        <p14:creationId xmlns:p14="http://schemas.microsoft.com/office/powerpoint/2010/main" val="1675846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今後の展望としては，</a:t>
            </a:r>
            <a:r>
              <a:rPr kumimoji="1" lang="en-US" altLang="ja-JP" dirty="0" err="1"/>
              <a:t>IoTOS</a:t>
            </a:r>
            <a:r>
              <a:rPr kumimoji="1" lang="ja-JP" altLang="en-US" dirty="0"/>
              <a:t>の実装に向けて，</a:t>
            </a:r>
            <a:r>
              <a:rPr kumimoji="1" lang="en-US" altLang="ja-JP" dirty="0" err="1"/>
              <a:t>IoT</a:t>
            </a:r>
            <a:r>
              <a:rPr kumimoji="1" lang="ja-JP" altLang="en-US" dirty="0"/>
              <a:t>デバイスをネットワークから検出する機能，</a:t>
            </a:r>
            <a:endParaRPr kumimoji="1" lang="en-US" altLang="ja-JP" dirty="0"/>
          </a:p>
          <a:p>
            <a:r>
              <a:rPr kumimoji="1" lang="ja-JP" altLang="en-US" dirty="0"/>
              <a:t>複数の</a:t>
            </a:r>
            <a:r>
              <a:rPr kumimoji="1" lang="en-US" altLang="ja-JP" dirty="0" err="1"/>
              <a:t>IoT</a:t>
            </a:r>
            <a:r>
              <a:rPr kumimoji="1" lang="ja-JP" altLang="en-US" dirty="0"/>
              <a:t>デバイスを同時に扱うための機能，常時変化する</a:t>
            </a:r>
            <a:r>
              <a:rPr kumimoji="1" lang="en-US" altLang="ja-JP" dirty="0" err="1"/>
              <a:t>IoT</a:t>
            </a:r>
            <a:r>
              <a:rPr kumimoji="1" lang="ja-JP" altLang="en-US" dirty="0"/>
              <a:t>デバイスの情報を処理する機能等の</a:t>
            </a:r>
            <a:endParaRPr kumimoji="1" lang="en-US" altLang="ja-JP" dirty="0"/>
          </a:p>
          <a:p>
            <a:r>
              <a:rPr kumimoji="1" lang="ja-JP" altLang="en-US" dirty="0"/>
              <a:t>実装を行う必要があると考えられます．現時点では，既存の</a:t>
            </a:r>
            <a:r>
              <a:rPr kumimoji="1" lang="en-US" altLang="ja-JP" dirty="0"/>
              <a:t>OS</a:t>
            </a:r>
            <a:r>
              <a:rPr kumimoji="1" lang="ja-JP" altLang="en-US" dirty="0"/>
              <a:t>の機能を模倣し，</a:t>
            </a:r>
            <a:endParaRPr kumimoji="1" lang="en-US" altLang="ja-JP" dirty="0"/>
          </a:p>
          <a:p>
            <a:r>
              <a:rPr kumimoji="1" lang="ja-JP" altLang="en-US" dirty="0"/>
              <a:t>マシンの初期化を行う際に，</a:t>
            </a:r>
            <a:r>
              <a:rPr kumimoji="1" lang="en-US" altLang="ja-JP" dirty="0" err="1"/>
              <a:t>IoT</a:t>
            </a:r>
            <a:r>
              <a:rPr kumimoji="1" lang="ja-JP" altLang="en-US" dirty="0"/>
              <a:t>デバイスの検出とその情報を使うための初期化を行ったあとで，</a:t>
            </a:r>
            <a:endParaRPr kumimoji="1" lang="en-US" altLang="ja-JP" dirty="0"/>
          </a:p>
          <a:p>
            <a:r>
              <a:rPr kumimoji="1" lang="ja-JP" altLang="en-US" dirty="0"/>
              <a:t>検出されたすべての</a:t>
            </a:r>
            <a:r>
              <a:rPr kumimoji="1" lang="en-US" altLang="ja-JP" dirty="0" err="1"/>
              <a:t>IoT</a:t>
            </a:r>
            <a:r>
              <a:rPr kumimoji="1" lang="ja-JP" altLang="en-US" dirty="0"/>
              <a:t>デバイスの情報をマシンのメモリにマッピングし，その情報を高水準に扱うことができるような</a:t>
            </a:r>
            <a:endParaRPr kumimoji="1" lang="en-US" altLang="ja-JP" dirty="0"/>
          </a:p>
          <a:p>
            <a:r>
              <a:rPr kumimoji="1" lang="ja-JP" altLang="en-US" dirty="0"/>
              <a:t>機能の実装を行うことができるならば，</a:t>
            </a:r>
            <a:r>
              <a:rPr kumimoji="1" lang="en-US" altLang="ja-JP" dirty="0" err="1"/>
              <a:t>IoTOS</a:t>
            </a:r>
            <a:r>
              <a:rPr kumimoji="1" lang="ja-JP" altLang="en-US" dirty="0"/>
              <a:t>の実装に近づくのではないかと考えられます．</a:t>
            </a:r>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22</a:t>
            </a:fld>
            <a:endParaRPr kumimoji="1" lang="ja-JP" altLang="en-US"/>
          </a:p>
        </p:txBody>
      </p:sp>
    </p:spTree>
    <p:extLst>
      <p:ext uri="{BB962C8B-B14F-4D97-AF65-F5344CB8AC3E}">
        <p14:creationId xmlns:p14="http://schemas.microsoft.com/office/powerpoint/2010/main" val="3347973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以上で発表を終わります．</a:t>
            </a:r>
            <a:endParaRPr kumimoji="1" lang="en-US" altLang="ja-JP" dirty="0"/>
          </a:p>
          <a:p>
            <a:r>
              <a:rPr kumimoji="1" lang="ja-JP" altLang="en-US" dirty="0"/>
              <a:t>ご清聴ありがとうございました。</a:t>
            </a:r>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23</a:t>
            </a:fld>
            <a:endParaRPr kumimoji="1" lang="ja-JP" altLang="en-US"/>
          </a:p>
        </p:txBody>
      </p:sp>
    </p:spTree>
    <p:extLst>
      <p:ext uri="{BB962C8B-B14F-4D97-AF65-F5344CB8AC3E}">
        <p14:creationId xmlns:p14="http://schemas.microsoft.com/office/powerpoint/2010/main" val="2677412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まず本研究の研究背景について説明します．</a:t>
            </a:r>
            <a:endParaRPr kumimoji="1" lang="en-US" altLang="ja-JP" dirty="0"/>
          </a:p>
          <a:p>
            <a:r>
              <a:rPr kumimoji="1" lang="ja-JP" altLang="en-US" dirty="0"/>
              <a:t>近年，従来までネットワーク機能を必要としていなかった様々な「モノ」が，インターネットに接続し利用されるようになりました．</a:t>
            </a:r>
            <a:endParaRPr kumimoji="1" lang="en-US" altLang="ja-JP" dirty="0"/>
          </a:p>
          <a:p>
            <a:r>
              <a:rPr kumimoji="1" lang="ja-JP" altLang="en-US" dirty="0"/>
              <a:t>このようにインターネットに接続している様々な「モノ」全般は，「</a:t>
            </a:r>
            <a:r>
              <a:rPr kumimoji="1" lang="en-US" altLang="ja-JP" dirty="0" err="1"/>
              <a:t>IoT</a:t>
            </a:r>
            <a:r>
              <a:rPr kumimoji="1" lang="ja-JP" altLang="en-US" dirty="0"/>
              <a:t>（</a:t>
            </a:r>
            <a:r>
              <a:rPr kumimoji="1" lang="en-US" altLang="ja-JP" dirty="0"/>
              <a:t>Internet of Things</a:t>
            </a:r>
            <a:r>
              <a:rPr kumimoji="1" lang="ja-JP" altLang="en-US" dirty="0"/>
              <a:t>）」と呼ばれています．</a:t>
            </a:r>
            <a:endParaRPr kumimoji="1" lang="en-US" altLang="ja-JP" dirty="0"/>
          </a:p>
          <a:p>
            <a:r>
              <a:rPr kumimoji="1" lang="ja-JP" altLang="en-US" dirty="0"/>
              <a:t>本研究では，このインターネットに接続された「モノ」のこと</a:t>
            </a:r>
            <a:r>
              <a:rPr kumimoji="1" lang="en-US" altLang="ja-JP" dirty="0" err="1"/>
              <a:t>IoT</a:t>
            </a:r>
            <a:r>
              <a:rPr kumimoji="1" lang="ja-JP" altLang="en-US" dirty="0"/>
              <a:t>デバイスと呼ぶことにします．</a:t>
            </a:r>
            <a:endParaRPr kumimoji="1" lang="en-US" altLang="ja-JP" dirty="0"/>
          </a:p>
          <a:p>
            <a:r>
              <a:rPr kumimoji="1" lang="ja-JP" altLang="en-US" dirty="0"/>
              <a:t>複数の</a:t>
            </a:r>
            <a:r>
              <a:rPr kumimoji="1" lang="en-US" altLang="ja-JP" dirty="0" err="1"/>
              <a:t>IoT</a:t>
            </a:r>
            <a:r>
              <a:rPr kumimoji="1" lang="ja-JP" altLang="en-US" dirty="0"/>
              <a:t>デバイスが持つ情報はインターネットを通して共有され，</a:t>
            </a:r>
            <a:r>
              <a:rPr kumimoji="1" lang="en-US" altLang="ja-JP" dirty="0" err="1"/>
              <a:t>IoT</a:t>
            </a:r>
            <a:r>
              <a:rPr kumimoji="1" lang="ja-JP" altLang="en-US" dirty="0"/>
              <a:t>デバイス単体では実現できない様々なアプリケーションサービスの開発がユーザーによって行われています．</a:t>
            </a:r>
            <a:endParaRPr kumimoji="1" lang="en-US" altLang="ja-JP" dirty="0"/>
          </a:p>
          <a:p>
            <a:r>
              <a:rPr kumimoji="1" lang="en-US" altLang="ja-JP" dirty="0" err="1"/>
              <a:t>IoT</a:t>
            </a:r>
            <a:r>
              <a:rPr kumimoji="1" lang="ja-JP" altLang="en-US" dirty="0"/>
              <a:t>デバイスを用いたアプリケーションサービスは，クラウドサービス上にあるアプリケーションサービスを用いて</a:t>
            </a:r>
            <a:r>
              <a:rPr kumimoji="1" lang="en-US" altLang="ja-JP" dirty="0" err="1"/>
              <a:t>IoT</a:t>
            </a:r>
            <a:r>
              <a:rPr kumimoji="1" lang="ja-JP" altLang="en-US" dirty="0"/>
              <a:t>デバイスの情報を処理し，</a:t>
            </a:r>
            <a:endParaRPr kumimoji="1" lang="en-US" altLang="ja-JP" dirty="0"/>
          </a:p>
          <a:p>
            <a:r>
              <a:rPr kumimoji="1" lang="ja-JP" altLang="en-US" dirty="0"/>
              <a:t>処理した情報をユーザーに提供される，といった仕組みをもつものがほとんどです．</a:t>
            </a:r>
            <a:endParaRPr kumimoji="1" lang="en-US" altLang="ja-JP" dirty="0"/>
          </a:p>
          <a:p>
            <a:r>
              <a:rPr kumimoji="1" lang="ja-JP" altLang="en-US" dirty="0"/>
              <a:t>そのため，</a:t>
            </a:r>
            <a:r>
              <a:rPr kumimoji="1" lang="en-US" altLang="ja-JP" dirty="0" err="1"/>
              <a:t>IoT</a:t>
            </a:r>
            <a:r>
              <a:rPr kumimoji="1" lang="ja-JP" altLang="en-US" dirty="0"/>
              <a:t>デバイスが持つ情報を高水準言語で扱うための環境が整っていない状況であると考えられます．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2</a:t>
            </a:fld>
            <a:endParaRPr kumimoji="1" lang="ja-JP" altLang="en-US"/>
          </a:p>
        </p:txBody>
      </p:sp>
    </p:spTree>
    <p:extLst>
      <p:ext uri="{BB962C8B-B14F-4D97-AF65-F5344CB8AC3E}">
        <p14:creationId xmlns:p14="http://schemas.microsoft.com/office/powerpoint/2010/main" val="1413035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そのため，本研究の最終的な目標として，ネットワーク内の</a:t>
            </a:r>
            <a:r>
              <a:rPr kumimoji="1" lang="en-US" altLang="ja-JP" dirty="0" err="1"/>
              <a:t>IoT</a:t>
            </a:r>
            <a:r>
              <a:rPr kumimoji="1" lang="ja-JP" altLang="en-US" dirty="0"/>
              <a:t>デバイスを検出し，その</a:t>
            </a:r>
            <a:r>
              <a:rPr kumimoji="1" lang="en-US" altLang="ja-JP" dirty="0" err="1"/>
              <a:t>IoT</a:t>
            </a:r>
            <a:r>
              <a:rPr kumimoji="1" lang="ja-JP" altLang="en-US" dirty="0"/>
              <a:t>デバイスを</a:t>
            </a:r>
            <a:endParaRPr kumimoji="1" lang="en-US" altLang="ja-JP" dirty="0"/>
          </a:p>
          <a:p>
            <a:r>
              <a:rPr kumimoji="1" lang="ja-JP" altLang="en-US" dirty="0"/>
              <a:t>使用するための初期化を行い，常時変化するであろう</a:t>
            </a:r>
            <a:r>
              <a:rPr kumimoji="1" lang="en-US" altLang="ja-JP" dirty="0" err="1"/>
              <a:t>IoT</a:t>
            </a:r>
            <a:r>
              <a:rPr kumimoji="1" lang="ja-JP" altLang="en-US" dirty="0"/>
              <a:t>デバイスが持つ情報を取得し，その情報を</a:t>
            </a:r>
            <a:endParaRPr kumimoji="1" lang="en-US" altLang="ja-JP" dirty="0"/>
          </a:p>
          <a:p>
            <a:r>
              <a:rPr kumimoji="1" lang="ja-JP" altLang="en-US" dirty="0"/>
              <a:t>ユーザーに提供する仕組み全てを兼ねそろえたソフトウェアを実装することとしました．</a:t>
            </a:r>
            <a:endParaRPr kumimoji="1" lang="en-US" altLang="ja-JP" dirty="0"/>
          </a:p>
          <a:p>
            <a:r>
              <a:rPr kumimoji="1" lang="ja-JP" altLang="en-US" dirty="0"/>
              <a:t>このソフトウェアのことを，</a:t>
            </a:r>
            <a:r>
              <a:rPr kumimoji="1" lang="en-US" altLang="ja-JP" dirty="0"/>
              <a:t>OS</a:t>
            </a:r>
            <a:r>
              <a:rPr kumimoji="1" lang="ja-JP" altLang="en-US" dirty="0"/>
              <a:t>がマシンに接続されたデバイスを初期化し操作できる状態にする処理を持つことから</a:t>
            </a:r>
            <a:endParaRPr kumimoji="1" lang="en-US" altLang="ja-JP" dirty="0"/>
          </a:p>
          <a:p>
            <a:r>
              <a:rPr kumimoji="1" lang="ja-JP" altLang="en-US" dirty="0"/>
              <a:t>本研究では</a:t>
            </a:r>
            <a:r>
              <a:rPr kumimoji="1" lang="en-US" altLang="ja-JP" dirty="0" err="1"/>
              <a:t>IoTOS</a:t>
            </a:r>
            <a:r>
              <a:rPr kumimoji="1" lang="ja-JP" altLang="en-US" dirty="0"/>
              <a:t>と呼ぶことにします．</a:t>
            </a:r>
            <a:endParaRPr kumimoji="1" lang="en-US" altLang="ja-JP" dirty="0"/>
          </a:p>
          <a:p>
            <a:r>
              <a:rPr kumimoji="1" lang="en-US" altLang="ja-JP" dirty="0" err="1"/>
              <a:t>IoTOS</a:t>
            </a:r>
            <a:r>
              <a:rPr kumimoji="1" lang="ja-JP" altLang="en-US" dirty="0"/>
              <a:t>を実装することができたなら，ネットワーク内の</a:t>
            </a:r>
            <a:r>
              <a:rPr kumimoji="1" lang="en-US" altLang="ja-JP" dirty="0" err="1"/>
              <a:t>IoT</a:t>
            </a:r>
            <a:r>
              <a:rPr kumimoji="1" lang="ja-JP" altLang="en-US" dirty="0"/>
              <a:t>デバイスの情報を用いたアプリケーションサービスの</a:t>
            </a:r>
            <a:endParaRPr kumimoji="1" lang="en-US" altLang="ja-JP" dirty="0"/>
          </a:p>
          <a:p>
            <a:r>
              <a:rPr kumimoji="1" lang="ja-JP" altLang="en-US" dirty="0"/>
              <a:t>容易に開発できるようになることが期待されます．</a:t>
            </a:r>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3</a:t>
            </a:fld>
            <a:endParaRPr kumimoji="1" lang="ja-JP" altLang="en-US"/>
          </a:p>
        </p:txBody>
      </p:sp>
    </p:spTree>
    <p:extLst>
      <p:ext uri="{BB962C8B-B14F-4D97-AF65-F5344CB8AC3E}">
        <p14:creationId xmlns:p14="http://schemas.microsoft.com/office/powerpoint/2010/main" val="2691776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最終目標である</a:t>
            </a:r>
            <a:r>
              <a:rPr kumimoji="1" lang="en-US" altLang="ja-JP" dirty="0" err="1"/>
              <a:t>IoTOS</a:t>
            </a:r>
            <a:r>
              <a:rPr kumimoji="1" lang="ja-JP" altLang="en-US" dirty="0"/>
              <a:t>を実装するための第一段階として，</a:t>
            </a:r>
            <a:endParaRPr kumimoji="1" lang="en-US" altLang="ja-JP" dirty="0"/>
          </a:p>
          <a:p>
            <a:r>
              <a:rPr kumimoji="1" lang="en-US" altLang="ja-JP" dirty="0" err="1"/>
              <a:t>IoT</a:t>
            </a:r>
            <a:r>
              <a:rPr kumimoji="1" lang="ja-JP" altLang="en-US" dirty="0"/>
              <a:t>デバイスのハードウェアを制御するための仕組みと，</a:t>
            </a:r>
            <a:r>
              <a:rPr kumimoji="1" lang="en-US" altLang="ja-JP" dirty="0" err="1"/>
              <a:t>IoT</a:t>
            </a:r>
            <a:r>
              <a:rPr kumimoji="1" lang="ja-JP" altLang="en-US" dirty="0"/>
              <a:t>デバイスが持つ情報を</a:t>
            </a:r>
            <a:endParaRPr kumimoji="1" lang="en-US" altLang="ja-JP" dirty="0"/>
          </a:p>
          <a:p>
            <a:r>
              <a:rPr kumimoji="1" lang="ja-JP" altLang="en-US" dirty="0"/>
              <a:t>高水準言語に見せるための仕組みの実装を行いました．</a:t>
            </a:r>
            <a:endParaRPr kumimoji="1" lang="en-US" altLang="ja-JP" dirty="0"/>
          </a:p>
          <a:p>
            <a:r>
              <a:rPr kumimoji="1" lang="ja-JP" altLang="en-US" dirty="0"/>
              <a:t>ここでは，前者をハードウェア層と呼び，後者をプレゼンテーション層と呼ぶことにします．</a:t>
            </a:r>
            <a:endParaRPr kumimoji="1" lang="en-US" altLang="ja-JP" dirty="0"/>
          </a:p>
          <a:p>
            <a:r>
              <a:rPr kumimoji="1" lang="ja-JP" altLang="en-US" dirty="0"/>
              <a:t>ハードウェア層は，</a:t>
            </a:r>
            <a:r>
              <a:rPr kumimoji="1" lang="en-US" altLang="ja-JP" dirty="0"/>
              <a:t>Linux</a:t>
            </a:r>
            <a:r>
              <a:rPr kumimoji="1" lang="ja-JP" altLang="en-US" dirty="0"/>
              <a:t>が導入可能でかつ周辺機器の操作が容易な</a:t>
            </a:r>
            <a:r>
              <a:rPr kumimoji="1" lang="en-US" altLang="ja-JP" dirty="0"/>
              <a:t>Raspberry</a:t>
            </a:r>
            <a:r>
              <a:rPr kumimoji="1" lang="ja-JP" altLang="en-US" dirty="0"/>
              <a:t> </a:t>
            </a:r>
            <a:r>
              <a:rPr kumimoji="1" lang="en-US" altLang="ja-JP" dirty="0"/>
              <a:t>Pi</a:t>
            </a:r>
            <a:r>
              <a:rPr kumimoji="1" lang="ja-JP" altLang="en-US" dirty="0"/>
              <a:t>と</a:t>
            </a:r>
            <a:r>
              <a:rPr kumimoji="1" lang="en-US" altLang="ja-JP" dirty="0" err="1"/>
              <a:t>GrovePi</a:t>
            </a:r>
            <a:r>
              <a:rPr kumimoji="1" lang="en-US" altLang="ja-JP" dirty="0"/>
              <a:t>+</a:t>
            </a:r>
            <a:r>
              <a:rPr kumimoji="1" lang="ja-JP" altLang="en-US" dirty="0"/>
              <a:t>及び</a:t>
            </a:r>
            <a:r>
              <a:rPr kumimoji="1" lang="en-US" altLang="ja-JP" dirty="0"/>
              <a:t>Grove</a:t>
            </a:r>
            <a:r>
              <a:rPr kumimoji="1" lang="ja-JP" altLang="en-US" dirty="0"/>
              <a:t>センサーを用いて</a:t>
            </a:r>
            <a:endParaRPr kumimoji="1" lang="en-US" altLang="ja-JP" dirty="0"/>
          </a:p>
          <a:p>
            <a:r>
              <a:rPr kumimoji="1" lang="ja-JP" altLang="en-US" dirty="0"/>
              <a:t>実装を行いました．またプレゼンテーション層は</a:t>
            </a:r>
            <a:r>
              <a:rPr kumimoji="1" lang="en-US" altLang="ja-JP" dirty="0" err="1"/>
              <a:t>IoT</a:t>
            </a:r>
            <a:r>
              <a:rPr kumimoji="1" lang="ja-JP" altLang="en-US" dirty="0"/>
              <a:t>デバイスの情報を送信するサーバー側と</a:t>
            </a:r>
            <a:r>
              <a:rPr kumimoji="1" lang="en-US" altLang="ja-JP" dirty="0" err="1"/>
              <a:t>IoT</a:t>
            </a:r>
            <a:r>
              <a:rPr kumimoji="1" lang="ja-JP" altLang="en-US" dirty="0"/>
              <a:t>デバイスの情報を</a:t>
            </a:r>
            <a:endParaRPr kumimoji="1" lang="en-US" altLang="ja-JP" dirty="0"/>
          </a:p>
          <a:p>
            <a:r>
              <a:rPr kumimoji="1" lang="ja-JP" altLang="en-US" dirty="0"/>
              <a:t>受信し高水準言語に見せるクライアント側とに分けて実装を行いました．</a:t>
            </a:r>
            <a:endParaRPr kumimoji="1" lang="en-US" altLang="ja-JP" dirty="0"/>
          </a:p>
          <a:p>
            <a:r>
              <a:rPr kumimoji="1" lang="ja-JP" altLang="en-US" dirty="0"/>
              <a:t>これらの実装を行ったことで，</a:t>
            </a:r>
            <a:r>
              <a:rPr kumimoji="1" lang="en-US" altLang="ja-JP" dirty="0" err="1"/>
              <a:t>IoT</a:t>
            </a:r>
            <a:r>
              <a:rPr kumimoji="1" lang="ja-JP" altLang="en-US" dirty="0"/>
              <a:t>デバイスの持つ情報を高水準言語である関数型言語の</a:t>
            </a:r>
            <a:r>
              <a:rPr kumimoji="1" lang="en-US" altLang="ja-JP" dirty="0"/>
              <a:t>SML</a:t>
            </a:r>
            <a:r>
              <a:rPr kumimoji="1" lang="ja-JP" altLang="en-US" dirty="0"/>
              <a:t>＃を用いて</a:t>
            </a:r>
            <a:endParaRPr kumimoji="1" lang="en-US" altLang="ja-JP" dirty="0"/>
          </a:p>
          <a:p>
            <a:r>
              <a:rPr kumimoji="1" lang="ja-JP" altLang="en-US" dirty="0"/>
              <a:t>操作することができるようになりました．</a:t>
            </a:r>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4</a:t>
            </a:fld>
            <a:endParaRPr kumimoji="1" lang="ja-JP" altLang="en-US"/>
          </a:p>
        </p:txBody>
      </p:sp>
    </p:spTree>
    <p:extLst>
      <p:ext uri="{BB962C8B-B14F-4D97-AF65-F5344CB8AC3E}">
        <p14:creationId xmlns:p14="http://schemas.microsoft.com/office/powerpoint/2010/main" val="2360840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本研究で実装を行ったハードウェア層全体の構成について説明します．</a:t>
            </a:r>
            <a:endParaRPr kumimoji="1" lang="en-US" altLang="ja-JP" dirty="0"/>
          </a:p>
          <a:p>
            <a:r>
              <a:rPr kumimoji="1" lang="ja-JP" altLang="en-US" dirty="0"/>
              <a:t>まず，ハードウェア層全体の制御を行うために</a:t>
            </a:r>
            <a:r>
              <a:rPr kumimoji="1" lang="en-US" altLang="ja-JP" dirty="0"/>
              <a:t>Raspberry</a:t>
            </a:r>
            <a:r>
              <a:rPr kumimoji="1" lang="ja-JP" altLang="en-US" dirty="0"/>
              <a:t> </a:t>
            </a:r>
            <a:r>
              <a:rPr kumimoji="1" lang="en-US" altLang="ja-JP" dirty="0"/>
              <a:t>Pi</a:t>
            </a:r>
            <a:r>
              <a:rPr kumimoji="1" lang="ja-JP" altLang="en-US" dirty="0"/>
              <a:t>を導入しました．</a:t>
            </a:r>
            <a:endParaRPr kumimoji="1" lang="en-US" altLang="ja-JP" dirty="0"/>
          </a:p>
          <a:p>
            <a:r>
              <a:rPr kumimoji="1" lang="en-US" altLang="ja-JP" dirty="0"/>
              <a:t>Raspberry</a:t>
            </a:r>
            <a:r>
              <a:rPr kumimoji="1" lang="ja-JP" altLang="en-US" dirty="0"/>
              <a:t> </a:t>
            </a:r>
            <a:r>
              <a:rPr kumimoji="1" lang="en-US" altLang="ja-JP" dirty="0"/>
              <a:t>Pi</a:t>
            </a:r>
            <a:r>
              <a:rPr kumimoji="1" lang="ja-JP" altLang="en-US" dirty="0"/>
              <a:t>には，</a:t>
            </a:r>
            <a:r>
              <a:rPr kumimoji="1" lang="en-US" altLang="ja-JP" dirty="0" err="1"/>
              <a:t>Raspbian</a:t>
            </a:r>
            <a:r>
              <a:rPr kumimoji="1" lang="ja-JP" altLang="en-US" dirty="0"/>
              <a:t>という</a:t>
            </a:r>
            <a:r>
              <a:rPr kumimoji="1" lang="en-US" altLang="ja-JP" dirty="0" err="1"/>
              <a:t>Debian</a:t>
            </a:r>
            <a:r>
              <a:rPr kumimoji="1" lang="ja-JP" altLang="en-US" dirty="0"/>
              <a:t>ベースの</a:t>
            </a:r>
            <a:r>
              <a:rPr kumimoji="1" lang="en-US" altLang="ja-JP" dirty="0"/>
              <a:t>Linux</a:t>
            </a:r>
            <a:r>
              <a:rPr kumimoji="1" lang="ja-JP" altLang="en-US" dirty="0"/>
              <a:t>を導入し，</a:t>
            </a:r>
            <a:r>
              <a:rPr kumimoji="1" lang="en-US" altLang="ja-JP" dirty="0"/>
              <a:t>Raspberry</a:t>
            </a:r>
            <a:r>
              <a:rPr kumimoji="1" lang="ja-JP" altLang="en-US" dirty="0"/>
              <a:t> </a:t>
            </a:r>
            <a:r>
              <a:rPr kumimoji="1" lang="en-US" altLang="ja-JP" dirty="0"/>
              <a:t>Pi</a:t>
            </a:r>
            <a:r>
              <a:rPr kumimoji="1" lang="ja-JP" altLang="en-US" dirty="0"/>
              <a:t>の</a:t>
            </a:r>
            <a:endParaRPr kumimoji="1" lang="en-US" altLang="ja-JP" dirty="0"/>
          </a:p>
          <a:p>
            <a:r>
              <a:rPr kumimoji="1" lang="ja-JP" altLang="en-US" dirty="0"/>
              <a:t>周辺機器接続端子に</a:t>
            </a:r>
            <a:r>
              <a:rPr kumimoji="1" lang="en-US" altLang="ja-JP" dirty="0" err="1"/>
              <a:t>GrovePi</a:t>
            </a:r>
            <a:r>
              <a:rPr kumimoji="1" lang="en-US" altLang="ja-JP" dirty="0"/>
              <a:t>+</a:t>
            </a:r>
            <a:r>
              <a:rPr kumimoji="1" lang="ja-JP" altLang="en-US" dirty="0"/>
              <a:t>を接続します．</a:t>
            </a:r>
            <a:r>
              <a:rPr kumimoji="1" lang="en-US" altLang="ja-JP" dirty="0" err="1"/>
              <a:t>GrovePi</a:t>
            </a:r>
            <a:r>
              <a:rPr kumimoji="1" lang="en-US" altLang="ja-JP" dirty="0"/>
              <a:t>+</a:t>
            </a:r>
            <a:r>
              <a:rPr kumimoji="1" lang="ja-JP" altLang="en-US" dirty="0"/>
              <a:t>とは</a:t>
            </a:r>
            <a:r>
              <a:rPr kumimoji="1" lang="en-US" altLang="ja-JP" dirty="0"/>
              <a:t>Grove</a:t>
            </a:r>
            <a:r>
              <a:rPr kumimoji="1" lang="ja-JP" altLang="en-US" dirty="0"/>
              <a:t>センサーを接続するポートを複数持ったコントローラであり，</a:t>
            </a:r>
            <a:endParaRPr kumimoji="1" lang="en-US" altLang="ja-JP" dirty="0"/>
          </a:p>
          <a:p>
            <a:r>
              <a:rPr kumimoji="1" lang="en-US" altLang="ja-JP" dirty="0"/>
              <a:t>Grove</a:t>
            </a:r>
            <a:r>
              <a:rPr kumimoji="1" lang="ja-JP" altLang="en-US" dirty="0"/>
              <a:t>センサーは周辺の環境情報を取得するセンサーデバイスのことです．</a:t>
            </a:r>
            <a:endParaRPr kumimoji="1" lang="en-US" altLang="ja-JP" dirty="0"/>
          </a:p>
          <a:p>
            <a:r>
              <a:rPr kumimoji="1" lang="ja-JP" altLang="en-US" dirty="0"/>
              <a:t>ハードウェア層で導入した</a:t>
            </a:r>
            <a:r>
              <a:rPr kumimoji="1" lang="en-US" altLang="ja-JP" dirty="0"/>
              <a:t>Grove</a:t>
            </a:r>
            <a:r>
              <a:rPr kumimoji="1" lang="ja-JP" altLang="en-US" dirty="0"/>
              <a:t>センサーは，温湿度センサー，超音波距離測定センサー，明度センサーであり，</a:t>
            </a:r>
            <a:endParaRPr kumimoji="1" lang="en-US" altLang="ja-JP" dirty="0"/>
          </a:p>
          <a:p>
            <a:r>
              <a:rPr kumimoji="1" lang="ja-JP" altLang="en-US" dirty="0"/>
              <a:t>そこから取得できる情報は，周囲の気温，湿度，明るさ，距離測定センサーから障害物までの距離の４個です．</a:t>
            </a:r>
            <a:endParaRPr kumimoji="1" lang="en-US" altLang="ja-JP" dirty="0"/>
          </a:p>
          <a:p>
            <a:r>
              <a:rPr kumimoji="1" lang="ja-JP" altLang="en-US" dirty="0"/>
              <a:t>ハードウェア層は接続された</a:t>
            </a:r>
            <a:r>
              <a:rPr kumimoji="1" lang="en-US" altLang="ja-JP" dirty="0" err="1"/>
              <a:t>GrovePi</a:t>
            </a:r>
            <a:r>
              <a:rPr kumimoji="1" lang="en-US" altLang="ja-JP" dirty="0"/>
              <a:t>+</a:t>
            </a:r>
            <a:r>
              <a:rPr kumimoji="1" lang="ja-JP" altLang="en-US" dirty="0"/>
              <a:t>を操作することで，間接的に</a:t>
            </a:r>
            <a:r>
              <a:rPr kumimoji="1" lang="en-US" altLang="ja-JP" dirty="0"/>
              <a:t>Grove</a:t>
            </a:r>
            <a:r>
              <a:rPr kumimoji="1" lang="ja-JP" altLang="en-US" dirty="0"/>
              <a:t>センサーを操作し，</a:t>
            </a:r>
            <a:r>
              <a:rPr kumimoji="1" lang="en-US" altLang="ja-JP" dirty="0" err="1"/>
              <a:t>IoT</a:t>
            </a:r>
            <a:r>
              <a:rPr kumimoji="1" lang="ja-JP" altLang="en-US" dirty="0"/>
              <a:t>デバイス周囲の環境情報を</a:t>
            </a:r>
            <a:endParaRPr kumimoji="1" lang="en-US" altLang="ja-JP" dirty="0"/>
          </a:p>
          <a:p>
            <a:r>
              <a:rPr kumimoji="1" lang="ja-JP" altLang="en-US" dirty="0"/>
              <a:t>取得し，プレゼンテーション層へ渡します．</a:t>
            </a:r>
            <a:endParaRPr kumimoji="1" lang="en-US" altLang="ja-JP" dirty="0"/>
          </a:p>
          <a:p>
            <a:r>
              <a:rPr kumimoji="1" lang="ja-JP" altLang="en-US" dirty="0"/>
              <a:t>本発表では，まず</a:t>
            </a:r>
            <a:r>
              <a:rPr kumimoji="1" lang="en-US" altLang="ja-JP" dirty="0"/>
              <a:t>Raspberry</a:t>
            </a:r>
            <a:r>
              <a:rPr kumimoji="1" lang="ja-JP" altLang="en-US" dirty="0"/>
              <a:t> </a:t>
            </a:r>
            <a:r>
              <a:rPr kumimoji="1" lang="en-US" altLang="ja-JP" dirty="0"/>
              <a:t>Pi</a:t>
            </a:r>
            <a:r>
              <a:rPr kumimoji="1" lang="ja-JP" altLang="en-US" dirty="0"/>
              <a:t>と</a:t>
            </a:r>
            <a:r>
              <a:rPr kumimoji="1" lang="en-US" altLang="ja-JP" dirty="0" err="1"/>
              <a:t>GrovePi</a:t>
            </a:r>
            <a:r>
              <a:rPr kumimoji="1" lang="en-US" altLang="ja-JP" dirty="0"/>
              <a:t>+</a:t>
            </a:r>
            <a:r>
              <a:rPr kumimoji="1" lang="ja-JP" altLang="en-US" dirty="0"/>
              <a:t>との間で行う</a:t>
            </a:r>
            <a:r>
              <a:rPr kumimoji="1" lang="en-US" altLang="ja-JP" dirty="0"/>
              <a:t>I2C</a:t>
            </a:r>
            <a:r>
              <a:rPr kumimoji="1" lang="ja-JP" altLang="en-US" dirty="0"/>
              <a:t>という規格のシリアル通信について説明し，そのあと</a:t>
            </a:r>
            <a:endParaRPr kumimoji="1" lang="en-US" altLang="ja-JP" dirty="0"/>
          </a:p>
          <a:p>
            <a:r>
              <a:rPr kumimoji="1" lang="en-US" altLang="ja-JP" dirty="0" err="1"/>
              <a:t>GrovePi</a:t>
            </a:r>
            <a:r>
              <a:rPr kumimoji="1" lang="en-US" altLang="ja-JP" dirty="0"/>
              <a:t>+</a:t>
            </a:r>
            <a:r>
              <a:rPr kumimoji="1" lang="ja-JP" altLang="en-US" dirty="0"/>
              <a:t>を用いて</a:t>
            </a:r>
            <a:r>
              <a:rPr kumimoji="1" lang="en-US" altLang="ja-JP" dirty="0"/>
              <a:t>Raspberry</a:t>
            </a:r>
            <a:r>
              <a:rPr kumimoji="1" lang="ja-JP" altLang="en-US" dirty="0"/>
              <a:t> </a:t>
            </a:r>
            <a:r>
              <a:rPr kumimoji="1" lang="en-US" altLang="ja-JP" dirty="0"/>
              <a:t>Pi</a:t>
            </a:r>
            <a:r>
              <a:rPr kumimoji="1" lang="ja-JP" altLang="en-US" dirty="0"/>
              <a:t>から</a:t>
            </a:r>
            <a:r>
              <a:rPr kumimoji="1" lang="en-US" altLang="ja-JP" dirty="0"/>
              <a:t>Grove</a:t>
            </a:r>
            <a:r>
              <a:rPr kumimoji="1" lang="ja-JP" altLang="en-US" dirty="0"/>
              <a:t>センサーを操作する方法について説明します．</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5</a:t>
            </a:fld>
            <a:endParaRPr kumimoji="1" lang="ja-JP" altLang="en-US"/>
          </a:p>
        </p:txBody>
      </p:sp>
    </p:spTree>
    <p:extLst>
      <p:ext uri="{BB962C8B-B14F-4D97-AF65-F5344CB8AC3E}">
        <p14:creationId xmlns:p14="http://schemas.microsoft.com/office/powerpoint/2010/main" val="857883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本研究で実装を行ったハードウェア層全体の構成について説明します．</a:t>
            </a:r>
            <a:endParaRPr kumimoji="1" lang="en-US" altLang="ja-JP" dirty="0"/>
          </a:p>
          <a:p>
            <a:r>
              <a:rPr kumimoji="1" lang="ja-JP" altLang="en-US" dirty="0"/>
              <a:t>まず，ハードウェア層全体の制御を行うために</a:t>
            </a:r>
            <a:r>
              <a:rPr kumimoji="1" lang="en-US" altLang="ja-JP" dirty="0"/>
              <a:t>Raspberry</a:t>
            </a:r>
            <a:r>
              <a:rPr kumimoji="1" lang="ja-JP" altLang="en-US" dirty="0"/>
              <a:t> </a:t>
            </a:r>
            <a:r>
              <a:rPr kumimoji="1" lang="en-US" altLang="ja-JP" dirty="0"/>
              <a:t>Pi</a:t>
            </a:r>
            <a:r>
              <a:rPr kumimoji="1" lang="ja-JP" altLang="en-US" dirty="0"/>
              <a:t>を導入しました．</a:t>
            </a:r>
            <a:endParaRPr kumimoji="1" lang="en-US" altLang="ja-JP" dirty="0"/>
          </a:p>
          <a:p>
            <a:r>
              <a:rPr kumimoji="1" lang="en-US" altLang="ja-JP" dirty="0"/>
              <a:t>Raspberry</a:t>
            </a:r>
            <a:r>
              <a:rPr kumimoji="1" lang="ja-JP" altLang="en-US" dirty="0"/>
              <a:t> </a:t>
            </a:r>
            <a:r>
              <a:rPr kumimoji="1" lang="en-US" altLang="ja-JP" dirty="0"/>
              <a:t>Pi</a:t>
            </a:r>
            <a:r>
              <a:rPr kumimoji="1" lang="ja-JP" altLang="en-US" dirty="0"/>
              <a:t>には，</a:t>
            </a:r>
            <a:r>
              <a:rPr kumimoji="1" lang="en-US" altLang="ja-JP" dirty="0" err="1"/>
              <a:t>Raspbian</a:t>
            </a:r>
            <a:r>
              <a:rPr kumimoji="1" lang="ja-JP" altLang="en-US" dirty="0"/>
              <a:t>という</a:t>
            </a:r>
            <a:r>
              <a:rPr kumimoji="1" lang="en-US" altLang="ja-JP" dirty="0" err="1"/>
              <a:t>Debian</a:t>
            </a:r>
            <a:r>
              <a:rPr kumimoji="1" lang="ja-JP" altLang="en-US" dirty="0"/>
              <a:t>ベースの</a:t>
            </a:r>
            <a:r>
              <a:rPr kumimoji="1" lang="en-US" altLang="ja-JP" dirty="0"/>
              <a:t>Linux</a:t>
            </a:r>
            <a:r>
              <a:rPr kumimoji="1" lang="ja-JP" altLang="en-US" dirty="0"/>
              <a:t>を導入し，</a:t>
            </a:r>
            <a:r>
              <a:rPr kumimoji="1" lang="en-US" altLang="ja-JP" dirty="0"/>
              <a:t>Raspberry</a:t>
            </a:r>
            <a:r>
              <a:rPr kumimoji="1" lang="ja-JP" altLang="en-US" dirty="0"/>
              <a:t> </a:t>
            </a:r>
            <a:r>
              <a:rPr kumimoji="1" lang="en-US" altLang="ja-JP" dirty="0"/>
              <a:t>Pi</a:t>
            </a:r>
            <a:r>
              <a:rPr kumimoji="1" lang="ja-JP" altLang="en-US" dirty="0"/>
              <a:t>の</a:t>
            </a:r>
            <a:endParaRPr kumimoji="1" lang="en-US" altLang="ja-JP" dirty="0"/>
          </a:p>
          <a:p>
            <a:r>
              <a:rPr kumimoji="1" lang="ja-JP" altLang="en-US" dirty="0"/>
              <a:t>周辺機器接続端子に</a:t>
            </a:r>
            <a:r>
              <a:rPr kumimoji="1" lang="en-US" altLang="ja-JP" dirty="0" err="1"/>
              <a:t>GrovePi</a:t>
            </a:r>
            <a:r>
              <a:rPr kumimoji="1" lang="en-US" altLang="ja-JP" dirty="0"/>
              <a:t>+</a:t>
            </a:r>
            <a:r>
              <a:rPr kumimoji="1" lang="ja-JP" altLang="en-US" dirty="0"/>
              <a:t>を接続します．</a:t>
            </a:r>
            <a:r>
              <a:rPr kumimoji="1" lang="en-US" altLang="ja-JP" dirty="0" err="1"/>
              <a:t>GrovePi</a:t>
            </a:r>
            <a:r>
              <a:rPr kumimoji="1" lang="en-US" altLang="ja-JP" dirty="0"/>
              <a:t>+</a:t>
            </a:r>
            <a:r>
              <a:rPr kumimoji="1" lang="ja-JP" altLang="en-US" dirty="0"/>
              <a:t>とは</a:t>
            </a:r>
            <a:r>
              <a:rPr kumimoji="1" lang="en-US" altLang="ja-JP" dirty="0"/>
              <a:t>Grove</a:t>
            </a:r>
            <a:r>
              <a:rPr kumimoji="1" lang="ja-JP" altLang="en-US" dirty="0"/>
              <a:t>センサーを接続するポートを複数持ったコントローラであり，</a:t>
            </a:r>
            <a:endParaRPr kumimoji="1" lang="en-US" altLang="ja-JP" dirty="0"/>
          </a:p>
          <a:p>
            <a:r>
              <a:rPr kumimoji="1" lang="en-US" altLang="ja-JP" dirty="0"/>
              <a:t>Grove</a:t>
            </a:r>
            <a:r>
              <a:rPr kumimoji="1" lang="ja-JP" altLang="en-US" dirty="0"/>
              <a:t>センサーは周辺の環境情報を取得するセンサーデバイスのことです．</a:t>
            </a:r>
            <a:endParaRPr kumimoji="1" lang="en-US" altLang="ja-JP" dirty="0"/>
          </a:p>
          <a:p>
            <a:r>
              <a:rPr kumimoji="1" lang="ja-JP" altLang="en-US" dirty="0"/>
              <a:t>ハードウェア層で導入した</a:t>
            </a:r>
            <a:r>
              <a:rPr kumimoji="1" lang="en-US" altLang="ja-JP" dirty="0"/>
              <a:t>Grove</a:t>
            </a:r>
            <a:r>
              <a:rPr kumimoji="1" lang="ja-JP" altLang="en-US" dirty="0"/>
              <a:t>センサーは，温湿度センサー，超音波距離測定センサー，明度センサーであり，</a:t>
            </a:r>
            <a:endParaRPr kumimoji="1" lang="en-US" altLang="ja-JP" dirty="0"/>
          </a:p>
          <a:p>
            <a:r>
              <a:rPr kumimoji="1" lang="ja-JP" altLang="en-US" dirty="0"/>
              <a:t>そこから取得できる情報は，周囲の気温，湿度，明るさ，距離測定センサーから障害物までの距離の４個です．</a:t>
            </a:r>
            <a:endParaRPr kumimoji="1" lang="en-US" altLang="ja-JP" dirty="0"/>
          </a:p>
          <a:p>
            <a:r>
              <a:rPr kumimoji="1" lang="ja-JP" altLang="en-US" dirty="0"/>
              <a:t>ハードウェア層は接続された</a:t>
            </a:r>
            <a:r>
              <a:rPr kumimoji="1" lang="en-US" altLang="ja-JP" dirty="0" err="1"/>
              <a:t>GrovePi</a:t>
            </a:r>
            <a:r>
              <a:rPr kumimoji="1" lang="en-US" altLang="ja-JP" dirty="0"/>
              <a:t>+</a:t>
            </a:r>
            <a:r>
              <a:rPr kumimoji="1" lang="ja-JP" altLang="en-US" dirty="0"/>
              <a:t>を操作することで，間接的に</a:t>
            </a:r>
            <a:r>
              <a:rPr kumimoji="1" lang="en-US" altLang="ja-JP" dirty="0"/>
              <a:t>Grove</a:t>
            </a:r>
            <a:r>
              <a:rPr kumimoji="1" lang="ja-JP" altLang="en-US" dirty="0"/>
              <a:t>センサーを操作し，</a:t>
            </a:r>
            <a:r>
              <a:rPr kumimoji="1" lang="en-US" altLang="ja-JP" dirty="0" err="1"/>
              <a:t>IoT</a:t>
            </a:r>
            <a:r>
              <a:rPr kumimoji="1" lang="ja-JP" altLang="en-US" dirty="0"/>
              <a:t>デバイス周囲の環境情報を</a:t>
            </a:r>
            <a:endParaRPr kumimoji="1" lang="en-US" altLang="ja-JP" dirty="0"/>
          </a:p>
          <a:p>
            <a:r>
              <a:rPr kumimoji="1" lang="ja-JP" altLang="en-US" dirty="0"/>
              <a:t>取得し，プレゼンテーション層へ渡します．</a:t>
            </a:r>
            <a:endParaRPr kumimoji="1" lang="en-US" altLang="ja-JP" dirty="0"/>
          </a:p>
          <a:p>
            <a:r>
              <a:rPr kumimoji="1" lang="ja-JP" altLang="en-US" dirty="0"/>
              <a:t>本発表では，まず</a:t>
            </a:r>
            <a:r>
              <a:rPr kumimoji="1" lang="en-US" altLang="ja-JP" dirty="0"/>
              <a:t>Raspberry</a:t>
            </a:r>
            <a:r>
              <a:rPr kumimoji="1" lang="ja-JP" altLang="en-US" dirty="0"/>
              <a:t> </a:t>
            </a:r>
            <a:r>
              <a:rPr kumimoji="1" lang="en-US" altLang="ja-JP" dirty="0"/>
              <a:t>Pi</a:t>
            </a:r>
            <a:r>
              <a:rPr kumimoji="1" lang="ja-JP" altLang="en-US" dirty="0"/>
              <a:t>と</a:t>
            </a:r>
            <a:r>
              <a:rPr kumimoji="1" lang="en-US" altLang="ja-JP" dirty="0" err="1"/>
              <a:t>GrovePi</a:t>
            </a:r>
            <a:r>
              <a:rPr kumimoji="1" lang="en-US" altLang="ja-JP" dirty="0"/>
              <a:t>+</a:t>
            </a:r>
            <a:r>
              <a:rPr kumimoji="1" lang="ja-JP" altLang="en-US" dirty="0"/>
              <a:t>との間で行う</a:t>
            </a:r>
            <a:r>
              <a:rPr kumimoji="1" lang="en-US" altLang="ja-JP" dirty="0"/>
              <a:t>I2C</a:t>
            </a:r>
            <a:r>
              <a:rPr kumimoji="1" lang="ja-JP" altLang="en-US" dirty="0"/>
              <a:t>という規格のシリアル通信について説明し，そのあと</a:t>
            </a:r>
            <a:endParaRPr kumimoji="1" lang="en-US" altLang="ja-JP" dirty="0"/>
          </a:p>
          <a:p>
            <a:r>
              <a:rPr kumimoji="1" lang="en-US" altLang="ja-JP" dirty="0" err="1"/>
              <a:t>GrovePi</a:t>
            </a:r>
            <a:r>
              <a:rPr kumimoji="1" lang="en-US" altLang="ja-JP" dirty="0"/>
              <a:t>+</a:t>
            </a:r>
            <a:r>
              <a:rPr kumimoji="1" lang="ja-JP" altLang="en-US" dirty="0"/>
              <a:t>を用いて</a:t>
            </a:r>
            <a:r>
              <a:rPr kumimoji="1" lang="en-US" altLang="ja-JP" dirty="0"/>
              <a:t>Raspberry</a:t>
            </a:r>
            <a:r>
              <a:rPr kumimoji="1" lang="ja-JP" altLang="en-US" dirty="0"/>
              <a:t> </a:t>
            </a:r>
            <a:r>
              <a:rPr kumimoji="1" lang="en-US" altLang="ja-JP" dirty="0"/>
              <a:t>Pi</a:t>
            </a:r>
            <a:r>
              <a:rPr kumimoji="1" lang="ja-JP" altLang="en-US" dirty="0"/>
              <a:t>から</a:t>
            </a:r>
            <a:r>
              <a:rPr kumimoji="1" lang="en-US" altLang="ja-JP" dirty="0"/>
              <a:t>Grove</a:t>
            </a:r>
            <a:r>
              <a:rPr kumimoji="1" lang="ja-JP" altLang="en-US" dirty="0"/>
              <a:t>センサーを操作する方法について説明します．</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6</a:t>
            </a:fld>
            <a:endParaRPr kumimoji="1" lang="ja-JP" altLang="en-US"/>
          </a:p>
        </p:txBody>
      </p:sp>
    </p:spTree>
    <p:extLst>
      <p:ext uri="{BB962C8B-B14F-4D97-AF65-F5344CB8AC3E}">
        <p14:creationId xmlns:p14="http://schemas.microsoft.com/office/powerpoint/2010/main" val="867092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本研究で実装を行ったハードウェア層全体の構成について説明します．</a:t>
            </a:r>
            <a:endParaRPr kumimoji="1" lang="en-US" altLang="ja-JP" dirty="0"/>
          </a:p>
          <a:p>
            <a:r>
              <a:rPr kumimoji="1" lang="ja-JP" altLang="en-US" dirty="0"/>
              <a:t>まず，ハードウェア層全体の制御を行うために</a:t>
            </a:r>
            <a:r>
              <a:rPr kumimoji="1" lang="en-US" altLang="ja-JP" dirty="0"/>
              <a:t>Raspberry</a:t>
            </a:r>
            <a:r>
              <a:rPr kumimoji="1" lang="ja-JP" altLang="en-US" dirty="0"/>
              <a:t> </a:t>
            </a:r>
            <a:r>
              <a:rPr kumimoji="1" lang="en-US" altLang="ja-JP" dirty="0"/>
              <a:t>Pi</a:t>
            </a:r>
            <a:r>
              <a:rPr kumimoji="1" lang="ja-JP" altLang="en-US" dirty="0"/>
              <a:t>を導入しました．</a:t>
            </a:r>
            <a:endParaRPr kumimoji="1" lang="en-US" altLang="ja-JP" dirty="0"/>
          </a:p>
          <a:p>
            <a:r>
              <a:rPr kumimoji="1" lang="en-US" altLang="ja-JP" dirty="0"/>
              <a:t>Raspberry</a:t>
            </a:r>
            <a:r>
              <a:rPr kumimoji="1" lang="ja-JP" altLang="en-US" dirty="0"/>
              <a:t> </a:t>
            </a:r>
            <a:r>
              <a:rPr kumimoji="1" lang="en-US" altLang="ja-JP" dirty="0"/>
              <a:t>Pi</a:t>
            </a:r>
            <a:r>
              <a:rPr kumimoji="1" lang="ja-JP" altLang="en-US" dirty="0"/>
              <a:t>には，</a:t>
            </a:r>
            <a:r>
              <a:rPr kumimoji="1" lang="en-US" altLang="ja-JP" dirty="0" err="1"/>
              <a:t>Raspbian</a:t>
            </a:r>
            <a:r>
              <a:rPr kumimoji="1" lang="ja-JP" altLang="en-US" dirty="0"/>
              <a:t>という</a:t>
            </a:r>
            <a:r>
              <a:rPr kumimoji="1" lang="en-US" altLang="ja-JP" dirty="0" err="1"/>
              <a:t>Debian</a:t>
            </a:r>
            <a:r>
              <a:rPr kumimoji="1" lang="ja-JP" altLang="en-US" dirty="0"/>
              <a:t>ベースの</a:t>
            </a:r>
            <a:r>
              <a:rPr kumimoji="1" lang="en-US" altLang="ja-JP" dirty="0"/>
              <a:t>Linux</a:t>
            </a:r>
            <a:r>
              <a:rPr kumimoji="1" lang="ja-JP" altLang="en-US" dirty="0"/>
              <a:t>を導入し，</a:t>
            </a:r>
            <a:r>
              <a:rPr kumimoji="1" lang="en-US" altLang="ja-JP" dirty="0"/>
              <a:t>Raspberry</a:t>
            </a:r>
            <a:r>
              <a:rPr kumimoji="1" lang="ja-JP" altLang="en-US" dirty="0"/>
              <a:t> </a:t>
            </a:r>
            <a:r>
              <a:rPr kumimoji="1" lang="en-US" altLang="ja-JP" dirty="0"/>
              <a:t>Pi</a:t>
            </a:r>
            <a:r>
              <a:rPr kumimoji="1" lang="ja-JP" altLang="en-US" dirty="0"/>
              <a:t>の</a:t>
            </a:r>
            <a:endParaRPr kumimoji="1" lang="en-US" altLang="ja-JP" dirty="0"/>
          </a:p>
          <a:p>
            <a:r>
              <a:rPr kumimoji="1" lang="ja-JP" altLang="en-US" dirty="0"/>
              <a:t>周辺機器接続端子に</a:t>
            </a:r>
            <a:r>
              <a:rPr kumimoji="1" lang="en-US" altLang="ja-JP" dirty="0" err="1"/>
              <a:t>GrovePi</a:t>
            </a:r>
            <a:r>
              <a:rPr kumimoji="1" lang="en-US" altLang="ja-JP" dirty="0"/>
              <a:t>+</a:t>
            </a:r>
            <a:r>
              <a:rPr kumimoji="1" lang="ja-JP" altLang="en-US" dirty="0"/>
              <a:t>を接続します．</a:t>
            </a:r>
            <a:r>
              <a:rPr kumimoji="1" lang="en-US" altLang="ja-JP" dirty="0" err="1"/>
              <a:t>GrovePi</a:t>
            </a:r>
            <a:r>
              <a:rPr kumimoji="1" lang="en-US" altLang="ja-JP" dirty="0"/>
              <a:t>+</a:t>
            </a:r>
            <a:r>
              <a:rPr kumimoji="1" lang="ja-JP" altLang="en-US" dirty="0"/>
              <a:t>とは</a:t>
            </a:r>
            <a:r>
              <a:rPr kumimoji="1" lang="en-US" altLang="ja-JP" dirty="0"/>
              <a:t>Grove</a:t>
            </a:r>
            <a:r>
              <a:rPr kumimoji="1" lang="ja-JP" altLang="en-US" dirty="0"/>
              <a:t>センサーを接続するポートを複数持ったコントローラであり，</a:t>
            </a:r>
            <a:endParaRPr kumimoji="1" lang="en-US" altLang="ja-JP" dirty="0"/>
          </a:p>
          <a:p>
            <a:r>
              <a:rPr kumimoji="1" lang="en-US" altLang="ja-JP" dirty="0"/>
              <a:t>Grove</a:t>
            </a:r>
            <a:r>
              <a:rPr kumimoji="1" lang="ja-JP" altLang="en-US" dirty="0"/>
              <a:t>センサーは周辺の環境情報を取得するセンサーデバイスのことです．</a:t>
            </a:r>
            <a:endParaRPr kumimoji="1" lang="en-US" altLang="ja-JP" dirty="0"/>
          </a:p>
          <a:p>
            <a:r>
              <a:rPr kumimoji="1" lang="ja-JP" altLang="en-US" dirty="0"/>
              <a:t>ハードウェア層で導入した</a:t>
            </a:r>
            <a:r>
              <a:rPr kumimoji="1" lang="en-US" altLang="ja-JP" dirty="0"/>
              <a:t>Grove</a:t>
            </a:r>
            <a:r>
              <a:rPr kumimoji="1" lang="ja-JP" altLang="en-US" dirty="0"/>
              <a:t>センサーは，温湿度センサー，超音波距離測定センサー，明度センサーであり，</a:t>
            </a:r>
            <a:endParaRPr kumimoji="1" lang="en-US" altLang="ja-JP" dirty="0"/>
          </a:p>
          <a:p>
            <a:r>
              <a:rPr kumimoji="1" lang="ja-JP" altLang="en-US" dirty="0"/>
              <a:t>そこから取得できる情報は，周囲の気温，湿度，明るさ，距離測定センサーから障害物までの距離の４個です．</a:t>
            </a:r>
            <a:endParaRPr kumimoji="1" lang="en-US" altLang="ja-JP" dirty="0"/>
          </a:p>
          <a:p>
            <a:r>
              <a:rPr kumimoji="1" lang="ja-JP" altLang="en-US" dirty="0"/>
              <a:t>ハードウェア層は接続された</a:t>
            </a:r>
            <a:r>
              <a:rPr kumimoji="1" lang="en-US" altLang="ja-JP" dirty="0" err="1"/>
              <a:t>GrovePi</a:t>
            </a:r>
            <a:r>
              <a:rPr kumimoji="1" lang="en-US" altLang="ja-JP" dirty="0"/>
              <a:t>+</a:t>
            </a:r>
            <a:r>
              <a:rPr kumimoji="1" lang="ja-JP" altLang="en-US" dirty="0"/>
              <a:t>を操作することで，間接的に</a:t>
            </a:r>
            <a:r>
              <a:rPr kumimoji="1" lang="en-US" altLang="ja-JP" dirty="0"/>
              <a:t>Grove</a:t>
            </a:r>
            <a:r>
              <a:rPr kumimoji="1" lang="ja-JP" altLang="en-US" dirty="0"/>
              <a:t>センサーを操作し，</a:t>
            </a:r>
            <a:r>
              <a:rPr kumimoji="1" lang="en-US" altLang="ja-JP" dirty="0" err="1"/>
              <a:t>IoT</a:t>
            </a:r>
            <a:r>
              <a:rPr kumimoji="1" lang="ja-JP" altLang="en-US" dirty="0"/>
              <a:t>デバイス周囲の環境情報を</a:t>
            </a:r>
            <a:endParaRPr kumimoji="1" lang="en-US" altLang="ja-JP" dirty="0"/>
          </a:p>
          <a:p>
            <a:r>
              <a:rPr kumimoji="1" lang="ja-JP" altLang="en-US" dirty="0"/>
              <a:t>取得し，プレゼンテーション層へ渡します．</a:t>
            </a:r>
            <a:endParaRPr kumimoji="1" lang="en-US" altLang="ja-JP" dirty="0"/>
          </a:p>
          <a:p>
            <a:r>
              <a:rPr kumimoji="1" lang="ja-JP" altLang="en-US" dirty="0"/>
              <a:t>本発表では，まず</a:t>
            </a:r>
            <a:r>
              <a:rPr kumimoji="1" lang="en-US" altLang="ja-JP" dirty="0"/>
              <a:t>Raspberry</a:t>
            </a:r>
            <a:r>
              <a:rPr kumimoji="1" lang="ja-JP" altLang="en-US" dirty="0"/>
              <a:t> </a:t>
            </a:r>
            <a:r>
              <a:rPr kumimoji="1" lang="en-US" altLang="ja-JP" dirty="0"/>
              <a:t>Pi</a:t>
            </a:r>
            <a:r>
              <a:rPr kumimoji="1" lang="ja-JP" altLang="en-US" dirty="0"/>
              <a:t>と</a:t>
            </a:r>
            <a:r>
              <a:rPr kumimoji="1" lang="en-US" altLang="ja-JP" dirty="0" err="1"/>
              <a:t>GrovePi</a:t>
            </a:r>
            <a:r>
              <a:rPr kumimoji="1" lang="en-US" altLang="ja-JP" dirty="0"/>
              <a:t>+</a:t>
            </a:r>
            <a:r>
              <a:rPr kumimoji="1" lang="ja-JP" altLang="en-US" dirty="0"/>
              <a:t>との間で行う</a:t>
            </a:r>
            <a:r>
              <a:rPr kumimoji="1" lang="en-US" altLang="ja-JP" dirty="0"/>
              <a:t>I2C</a:t>
            </a:r>
            <a:r>
              <a:rPr kumimoji="1" lang="ja-JP" altLang="en-US" dirty="0"/>
              <a:t>という規格のシリアル通信について説明し，そのあと</a:t>
            </a:r>
            <a:endParaRPr kumimoji="1" lang="en-US" altLang="ja-JP" dirty="0"/>
          </a:p>
          <a:p>
            <a:r>
              <a:rPr kumimoji="1" lang="en-US" altLang="ja-JP" dirty="0" err="1"/>
              <a:t>GrovePi</a:t>
            </a:r>
            <a:r>
              <a:rPr kumimoji="1" lang="en-US" altLang="ja-JP" dirty="0"/>
              <a:t>+</a:t>
            </a:r>
            <a:r>
              <a:rPr kumimoji="1" lang="ja-JP" altLang="en-US" dirty="0"/>
              <a:t>を用いて</a:t>
            </a:r>
            <a:r>
              <a:rPr kumimoji="1" lang="en-US" altLang="ja-JP" dirty="0"/>
              <a:t>Raspberry</a:t>
            </a:r>
            <a:r>
              <a:rPr kumimoji="1" lang="ja-JP" altLang="en-US" dirty="0"/>
              <a:t> </a:t>
            </a:r>
            <a:r>
              <a:rPr kumimoji="1" lang="en-US" altLang="ja-JP" dirty="0"/>
              <a:t>Pi</a:t>
            </a:r>
            <a:r>
              <a:rPr kumimoji="1" lang="ja-JP" altLang="en-US" dirty="0"/>
              <a:t>から</a:t>
            </a:r>
            <a:r>
              <a:rPr kumimoji="1" lang="en-US" altLang="ja-JP" dirty="0"/>
              <a:t>Grove</a:t>
            </a:r>
            <a:r>
              <a:rPr kumimoji="1" lang="ja-JP" altLang="en-US" dirty="0"/>
              <a:t>センサーを操作する方法について説明します．</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7</a:t>
            </a:fld>
            <a:endParaRPr kumimoji="1" lang="ja-JP" altLang="en-US"/>
          </a:p>
        </p:txBody>
      </p:sp>
    </p:spTree>
    <p:extLst>
      <p:ext uri="{BB962C8B-B14F-4D97-AF65-F5344CB8AC3E}">
        <p14:creationId xmlns:p14="http://schemas.microsoft.com/office/powerpoint/2010/main" val="2687548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本研究で実装を行ったハードウェア層全体の構成について説明します．</a:t>
            </a:r>
            <a:endParaRPr kumimoji="1" lang="en-US" altLang="ja-JP" dirty="0"/>
          </a:p>
          <a:p>
            <a:r>
              <a:rPr kumimoji="1" lang="ja-JP" altLang="en-US" dirty="0"/>
              <a:t>まず，ハードウェア層全体の制御を行うために</a:t>
            </a:r>
            <a:r>
              <a:rPr kumimoji="1" lang="en-US" altLang="ja-JP" dirty="0"/>
              <a:t>Raspberry</a:t>
            </a:r>
            <a:r>
              <a:rPr kumimoji="1" lang="ja-JP" altLang="en-US" dirty="0"/>
              <a:t> </a:t>
            </a:r>
            <a:r>
              <a:rPr kumimoji="1" lang="en-US" altLang="ja-JP" dirty="0"/>
              <a:t>Pi</a:t>
            </a:r>
            <a:r>
              <a:rPr kumimoji="1" lang="ja-JP" altLang="en-US" dirty="0"/>
              <a:t>を導入しました．</a:t>
            </a:r>
            <a:endParaRPr kumimoji="1" lang="en-US" altLang="ja-JP" dirty="0"/>
          </a:p>
          <a:p>
            <a:r>
              <a:rPr kumimoji="1" lang="en-US" altLang="ja-JP" dirty="0"/>
              <a:t>Raspberry</a:t>
            </a:r>
            <a:r>
              <a:rPr kumimoji="1" lang="ja-JP" altLang="en-US" dirty="0"/>
              <a:t> </a:t>
            </a:r>
            <a:r>
              <a:rPr kumimoji="1" lang="en-US" altLang="ja-JP" dirty="0"/>
              <a:t>Pi</a:t>
            </a:r>
            <a:r>
              <a:rPr kumimoji="1" lang="ja-JP" altLang="en-US" dirty="0"/>
              <a:t>には，</a:t>
            </a:r>
            <a:r>
              <a:rPr kumimoji="1" lang="en-US" altLang="ja-JP" dirty="0" err="1"/>
              <a:t>Raspbian</a:t>
            </a:r>
            <a:r>
              <a:rPr kumimoji="1" lang="ja-JP" altLang="en-US" dirty="0"/>
              <a:t>という</a:t>
            </a:r>
            <a:r>
              <a:rPr kumimoji="1" lang="en-US" altLang="ja-JP" dirty="0" err="1"/>
              <a:t>Debian</a:t>
            </a:r>
            <a:r>
              <a:rPr kumimoji="1" lang="ja-JP" altLang="en-US" dirty="0"/>
              <a:t>ベースの</a:t>
            </a:r>
            <a:r>
              <a:rPr kumimoji="1" lang="en-US" altLang="ja-JP" dirty="0"/>
              <a:t>Linux</a:t>
            </a:r>
            <a:r>
              <a:rPr kumimoji="1" lang="ja-JP" altLang="en-US" dirty="0"/>
              <a:t>を導入し，</a:t>
            </a:r>
            <a:r>
              <a:rPr kumimoji="1" lang="en-US" altLang="ja-JP" dirty="0"/>
              <a:t>Raspberry</a:t>
            </a:r>
            <a:r>
              <a:rPr kumimoji="1" lang="ja-JP" altLang="en-US" dirty="0"/>
              <a:t> </a:t>
            </a:r>
            <a:r>
              <a:rPr kumimoji="1" lang="en-US" altLang="ja-JP" dirty="0"/>
              <a:t>Pi</a:t>
            </a:r>
            <a:r>
              <a:rPr kumimoji="1" lang="ja-JP" altLang="en-US" dirty="0"/>
              <a:t>の</a:t>
            </a:r>
            <a:endParaRPr kumimoji="1" lang="en-US" altLang="ja-JP" dirty="0"/>
          </a:p>
          <a:p>
            <a:r>
              <a:rPr kumimoji="1" lang="ja-JP" altLang="en-US" dirty="0"/>
              <a:t>周辺機器接続端子に</a:t>
            </a:r>
            <a:r>
              <a:rPr kumimoji="1" lang="en-US" altLang="ja-JP" dirty="0" err="1"/>
              <a:t>GrovePi</a:t>
            </a:r>
            <a:r>
              <a:rPr kumimoji="1" lang="en-US" altLang="ja-JP" dirty="0"/>
              <a:t>+</a:t>
            </a:r>
            <a:r>
              <a:rPr kumimoji="1" lang="ja-JP" altLang="en-US" dirty="0"/>
              <a:t>を接続します．</a:t>
            </a:r>
            <a:r>
              <a:rPr kumimoji="1" lang="en-US" altLang="ja-JP" dirty="0" err="1"/>
              <a:t>GrovePi</a:t>
            </a:r>
            <a:r>
              <a:rPr kumimoji="1" lang="en-US" altLang="ja-JP" dirty="0"/>
              <a:t>+</a:t>
            </a:r>
            <a:r>
              <a:rPr kumimoji="1" lang="ja-JP" altLang="en-US" dirty="0"/>
              <a:t>とは</a:t>
            </a:r>
            <a:r>
              <a:rPr kumimoji="1" lang="en-US" altLang="ja-JP" dirty="0"/>
              <a:t>Grove</a:t>
            </a:r>
            <a:r>
              <a:rPr kumimoji="1" lang="ja-JP" altLang="en-US" dirty="0"/>
              <a:t>センサーを接続するポートを複数持ったコントローラであり，</a:t>
            </a:r>
            <a:endParaRPr kumimoji="1" lang="en-US" altLang="ja-JP" dirty="0"/>
          </a:p>
          <a:p>
            <a:r>
              <a:rPr kumimoji="1" lang="en-US" altLang="ja-JP" dirty="0"/>
              <a:t>Grove</a:t>
            </a:r>
            <a:r>
              <a:rPr kumimoji="1" lang="ja-JP" altLang="en-US" dirty="0"/>
              <a:t>センサーは周辺の環境情報を取得するセンサーデバイスのことです．</a:t>
            </a:r>
            <a:endParaRPr kumimoji="1" lang="en-US" altLang="ja-JP" dirty="0"/>
          </a:p>
          <a:p>
            <a:r>
              <a:rPr kumimoji="1" lang="ja-JP" altLang="en-US" dirty="0"/>
              <a:t>ハードウェア層で導入した</a:t>
            </a:r>
            <a:r>
              <a:rPr kumimoji="1" lang="en-US" altLang="ja-JP" dirty="0"/>
              <a:t>Grove</a:t>
            </a:r>
            <a:r>
              <a:rPr kumimoji="1" lang="ja-JP" altLang="en-US" dirty="0"/>
              <a:t>センサーは，温湿度センサー，超音波距離測定センサー，明度センサーであり，</a:t>
            </a:r>
            <a:endParaRPr kumimoji="1" lang="en-US" altLang="ja-JP" dirty="0"/>
          </a:p>
          <a:p>
            <a:r>
              <a:rPr kumimoji="1" lang="ja-JP" altLang="en-US" dirty="0"/>
              <a:t>そこから取得できる情報は，周囲の気温，湿度，明るさ，距離測定センサーから障害物までの距離の４個です．</a:t>
            </a:r>
            <a:endParaRPr kumimoji="1" lang="en-US" altLang="ja-JP" dirty="0"/>
          </a:p>
          <a:p>
            <a:r>
              <a:rPr kumimoji="1" lang="ja-JP" altLang="en-US" dirty="0"/>
              <a:t>ハードウェア層は接続された</a:t>
            </a:r>
            <a:r>
              <a:rPr kumimoji="1" lang="en-US" altLang="ja-JP" dirty="0" err="1"/>
              <a:t>GrovePi</a:t>
            </a:r>
            <a:r>
              <a:rPr kumimoji="1" lang="en-US" altLang="ja-JP" dirty="0"/>
              <a:t>+</a:t>
            </a:r>
            <a:r>
              <a:rPr kumimoji="1" lang="ja-JP" altLang="en-US" dirty="0"/>
              <a:t>を操作することで，間接的に</a:t>
            </a:r>
            <a:r>
              <a:rPr kumimoji="1" lang="en-US" altLang="ja-JP" dirty="0"/>
              <a:t>Grove</a:t>
            </a:r>
            <a:r>
              <a:rPr kumimoji="1" lang="ja-JP" altLang="en-US" dirty="0"/>
              <a:t>センサーを操作し，</a:t>
            </a:r>
            <a:r>
              <a:rPr kumimoji="1" lang="en-US" altLang="ja-JP" dirty="0" err="1"/>
              <a:t>IoT</a:t>
            </a:r>
            <a:r>
              <a:rPr kumimoji="1" lang="ja-JP" altLang="en-US" dirty="0"/>
              <a:t>デバイス周囲の環境情報を</a:t>
            </a:r>
            <a:endParaRPr kumimoji="1" lang="en-US" altLang="ja-JP" dirty="0"/>
          </a:p>
          <a:p>
            <a:r>
              <a:rPr kumimoji="1" lang="ja-JP" altLang="en-US" dirty="0"/>
              <a:t>取得し，プレゼンテーション層へ渡します．</a:t>
            </a:r>
            <a:endParaRPr kumimoji="1" lang="en-US" altLang="ja-JP" dirty="0"/>
          </a:p>
          <a:p>
            <a:r>
              <a:rPr kumimoji="1" lang="ja-JP" altLang="en-US" dirty="0"/>
              <a:t>本発表では，まず</a:t>
            </a:r>
            <a:r>
              <a:rPr kumimoji="1" lang="en-US" altLang="ja-JP" dirty="0"/>
              <a:t>Raspberry</a:t>
            </a:r>
            <a:r>
              <a:rPr kumimoji="1" lang="ja-JP" altLang="en-US" dirty="0"/>
              <a:t> </a:t>
            </a:r>
            <a:r>
              <a:rPr kumimoji="1" lang="en-US" altLang="ja-JP" dirty="0"/>
              <a:t>Pi</a:t>
            </a:r>
            <a:r>
              <a:rPr kumimoji="1" lang="ja-JP" altLang="en-US" dirty="0"/>
              <a:t>と</a:t>
            </a:r>
            <a:r>
              <a:rPr kumimoji="1" lang="en-US" altLang="ja-JP" dirty="0" err="1"/>
              <a:t>GrovePi</a:t>
            </a:r>
            <a:r>
              <a:rPr kumimoji="1" lang="en-US" altLang="ja-JP" dirty="0"/>
              <a:t>+</a:t>
            </a:r>
            <a:r>
              <a:rPr kumimoji="1" lang="ja-JP" altLang="en-US" dirty="0"/>
              <a:t>との間で行う</a:t>
            </a:r>
            <a:r>
              <a:rPr kumimoji="1" lang="en-US" altLang="ja-JP" dirty="0"/>
              <a:t>I2C</a:t>
            </a:r>
            <a:r>
              <a:rPr kumimoji="1" lang="ja-JP" altLang="en-US" dirty="0"/>
              <a:t>という規格のシリアル通信について説明し，そのあと</a:t>
            </a:r>
            <a:endParaRPr kumimoji="1" lang="en-US" altLang="ja-JP" dirty="0"/>
          </a:p>
          <a:p>
            <a:r>
              <a:rPr kumimoji="1" lang="en-US" altLang="ja-JP" dirty="0" err="1"/>
              <a:t>GrovePi</a:t>
            </a:r>
            <a:r>
              <a:rPr kumimoji="1" lang="en-US" altLang="ja-JP" dirty="0"/>
              <a:t>+</a:t>
            </a:r>
            <a:r>
              <a:rPr kumimoji="1" lang="ja-JP" altLang="en-US" dirty="0"/>
              <a:t>を用いて</a:t>
            </a:r>
            <a:r>
              <a:rPr kumimoji="1" lang="en-US" altLang="ja-JP" dirty="0"/>
              <a:t>Raspberry</a:t>
            </a:r>
            <a:r>
              <a:rPr kumimoji="1" lang="ja-JP" altLang="en-US" dirty="0"/>
              <a:t> </a:t>
            </a:r>
            <a:r>
              <a:rPr kumimoji="1" lang="en-US" altLang="ja-JP" dirty="0"/>
              <a:t>Pi</a:t>
            </a:r>
            <a:r>
              <a:rPr kumimoji="1" lang="ja-JP" altLang="en-US" dirty="0"/>
              <a:t>から</a:t>
            </a:r>
            <a:r>
              <a:rPr kumimoji="1" lang="en-US" altLang="ja-JP" dirty="0"/>
              <a:t>Grove</a:t>
            </a:r>
            <a:r>
              <a:rPr kumimoji="1" lang="ja-JP" altLang="en-US" dirty="0"/>
              <a:t>センサーを操作する方法について説明します．</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8</a:t>
            </a:fld>
            <a:endParaRPr kumimoji="1" lang="ja-JP" altLang="en-US"/>
          </a:p>
        </p:txBody>
      </p:sp>
    </p:spTree>
    <p:extLst>
      <p:ext uri="{BB962C8B-B14F-4D97-AF65-F5344CB8AC3E}">
        <p14:creationId xmlns:p14="http://schemas.microsoft.com/office/powerpoint/2010/main" val="1887450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以上で説明した</a:t>
            </a:r>
            <a:r>
              <a:rPr kumimoji="1" lang="en-US" altLang="ja-JP" dirty="0"/>
              <a:t>Raspberry</a:t>
            </a:r>
            <a:r>
              <a:rPr kumimoji="1" lang="ja-JP" altLang="en-US" dirty="0"/>
              <a:t> </a:t>
            </a:r>
            <a:r>
              <a:rPr kumimoji="1" lang="en-US" altLang="ja-JP" dirty="0"/>
              <a:t>Pi</a:t>
            </a:r>
            <a:r>
              <a:rPr kumimoji="1" lang="ja-JP" altLang="en-US" dirty="0"/>
              <a:t>と</a:t>
            </a:r>
            <a:r>
              <a:rPr kumimoji="1" lang="en-US" altLang="ja-JP" dirty="0" err="1"/>
              <a:t>GrovePi</a:t>
            </a:r>
            <a:r>
              <a:rPr kumimoji="1" lang="en-US" altLang="ja-JP" dirty="0"/>
              <a:t>+</a:t>
            </a:r>
            <a:r>
              <a:rPr kumimoji="1" lang="ja-JP" altLang="en-US" dirty="0"/>
              <a:t>並びに</a:t>
            </a:r>
            <a:r>
              <a:rPr kumimoji="1" lang="en-US" altLang="ja-JP" dirty="0"/>
              <a:t>Grove</a:t>
            </a:r>
            <a:r>
              <a:rPr kumimoji="1" lang="ja-JP" altLang="en-US" dirty="0"/>
              <a:t>センサーを組み合わせハードウェア層を実装するための</a:t>
            </a:r>
            <a:endParaRPr kumimoji="1" lang="en-US" altLang="ja-JP" dirty="0"/>
          </a:p>
          <a:p>
            <a:r>
              <a:rPr kumimoji="1" lang="ja-JP" altLang="en-US" dirty="0"/>
              <a:t>戦略について説明します．</a:t>
            </a:r>
            <a:endParaRPr kumimoji="1" lang="en-US" altLang="ja-JP" dirty="0"/>
          </a:p>
          <a:p>
            <a:r>
              <a:rPr kumimoji="1" lang="ja-JP" altLang="en-US" dirty="0"/>
              <a:t>ハードウェア層では，</a:t>
            </a:r>
            <a:r>
              <a:rPr kumimoji="1" lang="en-US" altLang="ja-JP" dirty="0" err="1"/>
              <a:t>GrovePi</a:t>
            </a:r>
            <a:r>
              <a:rPr kumimoji="1" lang="en-US" altLang="ja-JP" dirty="0"/>
              <a:t>+</a:t>
            </a:r>
            <a:r>
              <a:rPr kumimoji="1" lang="ja-JP" altLang="en-US" dirty="0"/>
              <a:t>に接続した</a:t>
            </a:r>
            <a:r>
              <a:rPr kumimoji="1" lang="en-US" altLang="ja-JP" dirty="0"/>
              <a:t>3</a:t>
            </a:r>
            <a:r>
              <a:rPr kumimoji="1" lang="ja-JP" altLang="en-US" dirty="0"/>
              <a:t>個の</a:t>
            </a:r>
            <a:r>
              <a:rPr kumimoji="1" lang="en-US" altLang="ja-JP" dirty="0"/>
              <a:t>Grove</a:t>
            </a:r>
            <a:r>
              <a:rPr kumimoji="1" lang="ja-JP" altLang="en-US" dirty="0"/>
              <a:t>センサーを</a:t>
            </a:r>
            <a:r>
              <a:rPr kumimoji="1" lang="en-US" altLang="ja-JP" dirty="0"/>
              <a:t>Raspberry</a:t>
            </a:r>
            <a:r>
              <a:rPr kumimoji="1" lang="ja-JP" altLang="en-US" dirty="0"/>
              <a:t> </a:t>
            </a:r>
            <a:r>
              <a:rPr kumimoji="1" lang="en-US" altLang="ja-JP" dirty="0"/>
              <a:t>Pi</a:t>
            </a:r>
            <a:r>
              <a:rPr kumimoji="1" lang="ja-JP" altLang="en-US" dirty="0"/>
              <a:t>で間接的に操作し，</a:t>
            </a:r>
            <a:r>
              <a:rPr kumimoji="1" lang="en-US" altLang="ja-JP" dirty="0"/>
              <a:t>4</a:t>
            </a:r>
            <a:r>
              <a:rPr kumimoji="1" lang="ja-JP" altLang="en-US" dirty="0"/>
              <a:t>個の情報を</a:t>
            </a:r>
            <a:endParaRPr kumimoji="1" lang="en-US" altLang="ja-JP" dirty="0"/>
          </a:p>
          <a:p>
            <a:r>
              <a:rPr kumimoji="1" lang="ja-JP" altLang="en-US" dirty="0"/>
              <a:t>取得し，適切な形式に変換した後，それらの情報すべてをプレゼンテーションに渡すための仕組みを実装します．</a:t>
            </a:r>
            <a:endParaRPr kumimoji="1" lang="en-US" altLang="ja-JP" dirty="0"/>
          </a:p>
          <a:p>
            <a:r>
              <a:rPr kumimoji="1" lang="ja-JP" altLang="en-US" dirty="0"/>
              <a:t>この処理の大半は</a:t>
            </a:r>
            <a:r>
              <a:rPr kumimoji="1" lang="en-US" altLang="ja-JP" dirty="0"/>
              <a:t>I2C</a:t>
            </a:r>
            <a:r>
              <a:rPr kumimoji="1" lang="ja-JP" altLang="en-US" dirty="0"/>
              <a:t>通信を用いるため，その制御が容易な</a:t>
            </a:r>
            <a:r>
              <a:rPr kumimoji="1" lang="en-US" altLang="ja-JP" dirty="0"/>
              <a:t>C</a:t>
            </a:r>
            <a:r>
              <a:rPr kumimoji="1" lang="ja-JP" altLang="en-US" dirty="0"/>
              <a:t>言語を用いて実装することとしました．</a:t>
            </a:r>
            <a:endParaRPr kumimoji="1" lang="en-US" altLang="ja-JP" dirty="0"/>
          </a:p>
          <a:p>
            <a:r>
              <a:rPr kumimoji="1" lang="ja-JP" altLang="en-US" dirty="0"/>
              <a:t>実際に実装を行ったのは，各センサーの情報を適切な形式で返す</a:t>
            </a:r>
            <a:r>
              <a:rPr kumimoji="1" lang="en-US" altLang="ja-JP" dirty="0"/>
              <a:t>3</a:t>
            </a:r>
            <a:r>
              <a:rPr kumimoji="1" lang="ja-JP" altLang="en-US" dirty="0" err="1"/>
              <a:t>つの</a:t>
            </a:r>
            <a:r>
              <a:rPr kumimoji="1" lang="ja-JP" altLang="en-US" dirty="0"/>
              <a:t>関数です．</a:t>
            </a:r>
            <a:endParaRPr kumimoji="1" lang="en-US" altLang="ja-JP" dirty="0"/>
          </a:p>
          <a:p>
            <a:r>
              <a:rPr kumimoji="1" lang="ja-JP" altLang="en-US" dirty="0"/>
              <a:t>これら</a:t>
            </a:r>
            <a:r>
              <a:rPr kumimoji="1" lang="en-US" altLang="ja-JP" dirty="0"/>
              <a:t>3</a:t>
            </a:r>
            <a:r>
              <a:rPr kumimoji="1" lang="ja-JP" altLang="en-US" dirty="0" err="1"/>
              <a:t>つの</a:t>
            </a:r>
            <a:r>
              <a:rPr kumimoji="1" lang="ja-JP" altLang="en-US" dirty="0"/>
              <a:t>関数は，それぞれのセンサーに対応し，そのセンサーから得られる情報を適切な形式で返す関数です．</a:t>
            </a:r>
            <a:endParaRPr kumimoji="1" lang="en-US" altLang="ja-JP" dirty="0"/>
          </a:p>
          <a:p>
            <a:r>
              <a:rPr kumimoji="1" lang="ja-JP" altLang="en-US" dirty="0"/>
              <a:t>これらの関数の詳細な実装については，時間の都合上，本発表では省略します。</a:t>
            </a:r>
            <a:endParaRPr kumimoji="1" lang="en-US" altLang="ja-JP" dirty="0"/>
          </a:p>
          <a:p>
            <a:r>
              <a:rPr kumimoji="1" lang="ja-JP" altLang="en-US" dirty="0"/>
              <a:t>実際に実装した関数の詳細は，論文をご覧ください．</a:t>
            </a:r>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9</a:t>
            </a:fld>
            <a:endParaRPr kumimoji="1" lang="ja-JP" altLang="en-US"/>
          </a:p>
        </p:txBody>
      </p:sp>
    </p:spTree>
    <p:extLst>
      <p:ext uri="{BB962C8B-B14F-4D97-AF65-F5344CB8AC3E}">
        <p14:creationId xmlns:p14="http://schemas.microsoft.com/office/powerpoint/2010/main" val="2001984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A56D2DD4-BE39-4B6C-ACC4-D3DAC6E0B5E0}" type="datetimeFigureOut">
              <a:rPr kumimoji="1" lang="ja-JP" altLang="en-US" smtClean="0"/>
              <a:t>2022/2/21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355942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56D2DD4-BE39-4B6C-ACC4-D3DAC6E0B5E0}" type="datetimeFigureOut">
              <a:rPr kumimoji="1" lang="ja-JP" altLang="en-US" smtClean="0"/>
              <a:t>2022/2/21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2102060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56D2DD4-BE39-4B6C-ACC4-D3DAC6E0B5E0}" type="datetimeFigureOut">
              <a:rPr kumimoji="1" lang="ja-JP" altLang="en-US" smtClean="0"/>
              <a:t>2022/2/21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163773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56D2DD4-BE39-4B6C-ACC4-D3DAC6E0B5E0}" type="datetimeFigureOut">
              <a:rPr kumimoji="1" lang="ja-JP" altLang="en-US" smtClean="0"/>
              <a:t>2022/2/21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828816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A56D2DD4-BE39-4B6C-ACC4-D3DAC6E0B5E0}" type="datetimeFigureOut">
              <a:rPr kumimoji="1" lang="ja-JP" altLang="en-US" smtClean="0"/>
              <a:t>2022/2/21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2096447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A56D2DD4-BE39-4B6C-ACC4-D3DAC6E0B5E0}" type="datetimeFigureOut">
              <a:rPr kumimoji="1" lang="ja-JP" altLang="en-US" smtClean="0"/>
              <a:t>2022/2/21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60354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A56D2DD4-BE39-4B6C-ACC4-D3DAC6E0B5E0}" type="datetimeFigureOut">
              <a:rPr kumimoji="1" lang="ja-JP" altLang="en-US" smtClean="0"/>
              <a:t>2022/2/21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987244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A56D2DD4-BE39-4B6C-ACC4-D3DAC6E0B5E0}" type="datetimeFigureOut">
              <a:rPr kumimoji="1" lang="ja-JP" altLang="en-US" smtClean="0"/>
              <a:t>2022/2/21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353568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56D2DD4-BE39-4B6C-ACC4-D3DAC6E0B5E0}" type="datetimeFigureOut">
              <a:rPr kumimoji="1" lang="ja-JP" altLang="en-US" smtClean="0"/>
              <a:t>2022/2/21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2233200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56D2DD4-BE39-4B6C-ACC4-D3DAC6E0B5E0}" type="datetimeFigureOut">
              <a:rPr kumimoji="1" lang="ja-JP" altLang="en-US" smtClean="0"/>
              <a:t>2022/2/21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377607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56D2DD4-BE39-4B6C-ACC4-D3DAC6E0B5E0}" type="datetimeFigureOut">
              <a:rPr kumimoji="1" lang="ja-JP" altLang="en-US" smtClean="0"/>
              <a:t>2022/2/21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3601620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56D2DD4-BE39-4B6C-ACC4-D3DAC6E0B5E0}" type="datetimeFigureOut">
              <a:rPr kumimoji="1" lang="ja-JP" altLang="en-US" smtClean="0"/>
              <a:t>2022/2/21</a:t>
            </a:fld>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31808940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79581" y="392689"/>
            <a:ext cx="7984837" cy="2424401"/>
          </a:xfrm>
        </p:spPr>
        <p:txBody>
          <a:bodyPr>
            <a:normAutofit/>
          </a:bodyPr>
          <a:lstStyle/>
          <a:p>
            <a:r>
              <a:rPr lang="ja-JP" altLang="en-US" sz="4000" dirty="0">
                <a:latin typeface="メイリオ" panose="020B0604030504040204" pitchFamily="50" charset="-128"/>
                <a:ea typeface="メイリオ" panose="020B0604030504040204" pitchFamily="50" charset="-128"/>
              </a:rPr>
              <a:t>意味主導の日本語構文解析手法の確立を目指した基礎研究</a:t>
            </a:r>
            <a:endParaRPr kumimoji="1" lang="ja-JP" altLang="en-US" sz="4000" dirty="0">
              <a:latin typeface="メイリオ" panose="020B0604030504040204" pitchFamily="50" charset="-128"/>
              <a:ea typeface="メイリオ" panose="020B0604030504040204" pitchFamily="50" charset="-128"/>
            </a:endParaRPr>
          </a:p>
        </p:txBody>
      </p:sp>
      <p:sp>
        <p:nvSpPr>
          <p:cNvPr id="3" name="サブタイトル 2"/>
          <p:cNvSpPr>
            <a:spLocks noGrp="1"/>
          </p:cNvSpPr>
          <p:nvPr>
            <p:ph type="subTitle" idx="1"/>
          </p:nvPr>
        </p:nvSpPr>
        <p:spPr>
          <a:xfrm>
            <a:off x="1143000" y="3645725"/>
            <a:ext cx="6858000" cy="2909453"/>
          </a:xfrm>
        </p:spPr>
        <p:txBody>
          <a:bodyPr>
            <a:normAutofit/>
          </a:bodyPr>
          <a:lstStyle/>
          <a:p>
            <a:pPr algn="l"/>
            <a:r>
              <a:rPr kumimoji="1" lang="ja-JP" altLang="en-US" dirty="0">
                <a:latin typeface="メイリオ" panose="020B0604030504040204" pitchFamily="50" charset="-128"/>
                <a:ea typeface="メイリオ" panose="020B0604030504040204" pitchFamily="50" charset="-128"/>
              </a:rPr>
              <a:t>東北大学 工学部 </a:t>
            </a:r>
            <a:r>
              <a:rPr lang="ja-JP" altLang="en-US" dirty="0">
                <a:latin typeface="メイリオ" panose="020B0604030504040204" pitchFamily="50" charset="-128"/>
                <a:ea typeface="メイリオ" panose="020B0604030504040204" pitchFamily="50" charset="-128"/>
              </a:rPr>
              <a:t>電気情報物理工</a:t>
            </a:r>
            <a:r>
              <a:rPr kumimoji="1" lang="ja-JP" altLang="en-US" dirty="0">
                <a:latin typeface="メイリオ" panose="020B0604030504040204" pitchFamily="50" charset="-128"/>
                <a:ea typeface="メイリオ" panose="020B0604030504040204" pitchFamily="50" charset="-128"/>
              </a:rPr>
              <a:t>学科</a:t>
            </a:r>
            <a:endParaRPr kumimoji="1" lang="en-US" altLang="ja-JP" dirty="0">
              <a:latin typeface="メイリオ" panose="020B0604030504040204" pitchFamily="50" charset="-128"/>
              <a:ea typeface="メイリオ" panose="020B0604030504040204" pitchFamily="50" charset="-128"/>
            </a:endParaRPr>
          </a:p>
          <a:p>
            <a:pPr algn="l"/>
            <a:r>
              <a:rPr lang="ja-JP" altLang="en-US" dirty="0">
                <a:latin typeface="メイリオ" panose="020B0604030504040204" pitchFamily="50" charset="-128"/>
                <a:ea typeface="メイリオ" panose="020B0604030504040204" pitchFamily="50" charset="-128"/>
              </a:rPr>
              <a:t>通信コース</a:t>
            </a:r>
            <a:endParaRPr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大堀研究室　</a:t>
            </a:r>
            <a:r>
              <a:rPr kumimoji="1" lang="en-US" altLang="ja-JP" dirty="0">
                <a:latin typeface="メイリオ" panose="020B0604030504040204" pitchFamily="50" charset="-128"/>
                <a:ea typeface="メイリオ" panose="020B0604030504040204" pitchFamily="50" charset="-128"/>
              </a:rPr>
              <a:t>4</a:t>
            </a:r>
            <a:r>
              <a:rPr kumimoji="1" lang="ja-JP" altLang="en-US" dirty="0">
                <a:latin typeface="メイリオ" panose="020B0604030504040204" pitchFamily="50" charset="-128"/>
                <a:ea typeface="メイリオ" panose="020B0604030504040204" pitchFamily="50" charset="-128"/>
              </a:rPr>
              <a:t>年</a:t>
            </a:r>
            <a:endParaRPr kumimoji="1" lang="en-US" altLang="ja-JP" dirty="0">
              <a:latin typeface="メイリオ" panose="020B0604030504040204" pitchFamily="50" charset="-128"/>
              <a:ea typeface="メイリオ" panose="020B0604030504040204" pitchFamily="50" charset="-128"/>
            </a:endParaRPr>
          </a:p>
          <a:p>
            <a:pPr algn="l"/>
            <a:endParaRPr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B8TB</a:t>
            </a:r>
            <a:r>
              <a:rPr lang="en-US" altLang="ja-JP" dirty="0">
                <a:latin typeface="メイリオ" panose="020B0604030504040204" pitchFamily="50" charset="-128"/>
                <a:ea typeface="メイリオ" panose="020B0604030504040204" pitchFamily="50" charset="-128"/>
              </a:rPr>
              <a:t>2211</a:t>
            </a:r>
            <a:r>
              <a:rPr lang="ja-JP" altLang="en-US" dirty="0">
                <a:latin typeface="メイリオ" panose="020B0604030504040204" pitchFamily="50" charset="-128"/>
                <a:ea typeface="メイリオ" panose="020B0604030504040204" pitchFamily="50" charset="-128"/>
              </a:rPr>
              <a:t>　牧野雅紘</a:t>
            </a:r>
            <a:endParaRPr lang="en-US" altLang="ja-JP" dirty="0">
              <a:latin typeface="メイリオ" panose="020B0604030504040204" pitchFamily="50" charset="-128"/>
              <a:ea typeface="メイリオ" panose="020B0604030504040204" pitchFamily="50" charset="-128"/>
            </a:endParaRPr>
          </a:p>
          <a:p>
            <a:pPr algn="l"/>
            <a:r>
              <a:rPr lang="ja-JP" altLang="en-US" dirty="0">
                <a:latin typeface="メイリオ" panose="020B0604030504040204" pitchFamily="50" charset="-128"/>
                <a:ea typeface="メイリオ" panose="020B0604030504040204" pitchFamily="50" charset="-128"/>
              </a:rPr>
              <a:t>指導教員：大堀 淳 教授</a:t>
            </a:r>
            <a:endParaRPr lang="en-US" altLang="ja-JP" dirty="0">
              <a:latin typeface="メイリオ" panose="020B0604030504040204" pitchFamily="50" charset="-128"/>
              <a:ea typeface="メイリオ" panose="020B0604030504040204" pitchFamily="50" charset="-128"/>
            </a:endParaRPr>
          </a:p>
          <a:p>
            <a:pPr algn="l"/>
            <a:r>
              <a:rPr lang="ja-JP" altLang="en-US" dirty="0">
                <a:latin typeface="メイリオ" panose="020B0604030504040204" pitchFamily="50" charset="-128"/>
                <a:ea typeface="メイリオ" panose="020B0604030504040204" pitchFamily="50" charset="-128"/>
              </a:rPr>
              <a:t>　　　　　菊池 健太郎 助教授　　　　</a:t>
            </a:r>
            <a:endParaRPr lang="en-US" altLang="ja-JP" dirty="0">
              <a:latin typeface="メイリオ" panose="020B0604030504040204" pitchFamily="50" charset="-128"/>
              <a:ea typeface="メイリオ" panose="020B0604030504040204" pitchFamily="50" charset="-128"/>
            </a:endParaRPr>
          </a:p>
          <a:p>
            <a:pPr algn="l"/>
            <a:endParaRPr kumimoji="1" lang="ja-JP" altLang="en-US" dirty="0"/>
          </a:p>
        </p:txBody>
      </p:sp>
    </p:spTree>
    <p:extLst>
      <p:ext uri="{BB962C8B-B14F-4D97-AF65-F5344CB8AC3E}">
        <p14:creationId xmlns:p14="http://schemas.microsoft.com/office/powerpoint/2010/main" val="3261764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システム構築戦略</a:t>
            </a:r>
            <a:endParaRPr kumimoji="1" lang="ja-JP" altLang="en-US"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9A1294F4-1EB5-4AC8-926D-70CFC72B6DFA}"/>
              </a:ext>
            </a:extLst>
          </p:cNvPr>
          <p:cNvSpPr txBox="1"/>
          <p:nvPr/>
        </p:nvSpPr>
        <p:spPr>
          <a:xfrm>
            <a:off x="757145" y="1690689"/>
            <a:ext cx="3400609" cy="523220"/>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7B28DB92-14CA-4597-89CD-19BC61E3C05B}"/>
              </a:ext>
            </a:extLst>
          </p:cNvPr>
          <p:cNvSpPr txBox="1"/>
          <p:nvPr/>
        </p:nvSpPr>
        <p:spPr>
          <a:xfrm>
            <a:off x="628650" y="1732652"/>
            <a:ext cx="7600950" cy="4462760"/>
          </a:xfrm>
          <a:prstGeom prst="rect">
            <a:avLst/>
          </a:prstGeom>
          <a:noFill/>
        </p:spPr>
        <p:txBody>
          <a:bodyPr wrap="square" rtlCol="0">
            <a:spAutoFit/>
          </a:bodyPr>
          <a:lstStyle/>
          <a:p>
            <a:r>
              <a:rPr lang="ja-JP" altLang="en-US" sz="3200" dirty="0">
                <a:latin typeface="メイリオ" panose="020B0604030504040204" pitchFamily="50" charset="-128"/>
                <a:ea typeface="メイリオ" panose="020B0604030504040204" pitchFamily="50" charset="-128"/>
              </a:rPr>
              <a:t>１</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意味表現の定義</a:t>
            </a:r>
            <a:endParaRPr lang="en-US" altLang="ja-JP" sz="3200" dirty="0">
              <a:latin typeface="メイリオ" panose="020B0604030504040204" pitchFamily="50" charset="-128"/>
              <a:ea typeface="メイリオ" panose="020B0604030504040204" pitchFamily="50" charset="-128"/>
            </a:endParaRPr>
          </a:p>
          <a:p>
            <a:endParaRPr lang="en-US" altLang="ja-JP" sz="32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　例：</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象は速く走る</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の意味表現のレコード</a:t>
            </a:r>
            <a:endParaRPr lang="en-US" altLang="ja-JP" sz="28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a:t>
            </a:r>
          </a:p>
          <a:p>
            <a:r>
              <a:rPr lang="ja-JP" altLang="en-US" sz="2000" dirty="0">
                <a:latin typeface="メイリオ" panose="020B0604030504040204" pitchFamily="50" charset="-128"/>
                <a:ea typeface="メイリオ" panose="020B0604030504040204" pitchFamily="50" charset="-128"/>
              </a:rPr>
              <a:t>　　　種類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動詞文</a:t>
            </a:r>
            <a:r>
              <a:rPr lang="en-US" altLang="ja-JP" sz="2000" dirty="0">
                <a:latin typeface="メイリオ" panose="020B0604030504040204" pitchFamily="50" charset="-128"/>
                <a:ea typeface="メイリオ" panose="020B0604030504040204" pitchFamily="50" charset="-128"/>
              </a:rPr>
              <a:t>,</a:t>
            </a:r>
          </a:p>
          <a:p>
            <a:r>
              <a:rPr lang="ja-JP" altLang="en-US" sz="2000" dirty="0">
                <a:latin typeface="メイリオ" panose="020B0604030504040204" pitchFamily="50" charset="-128"/>
                <a:ea typeface="メイリオ" panose="020B0604030504040204" pitchFamily="50" charset="-128"/>
              </a:rPr>
              <a:t>　　　提題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名詞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象</a:t>
            </a:r>
            <a:r>
              <a:rPr lang="en-US" altLang="ja-JP" sz="2000" dirty="0">
                <a:latin typeface="メイリオ" panose="020B0604030504040204" pitchFamily="50" charset="-128"/>
                <a:ea typeface="メイリオ" panose="020B0604030504040204" pitchFamily="50" charset="-128"/>
              </a:rPr>
              <a:t>”},</a:t>
            </a:r>
          </a:p>
          <a:p>
            <a:r>
              <a:rPr lang="ja-JP" altLang="en-US" sz="2000" dirty="0">
                <a:latin typeface="メイリオ" panose="020B0604030504040204" pitchFamily="50" charset="-128"/>
                <a:ea typeface="メイリオ" panose="020B0604030504040204" pitchFamily="50" charset="-128"/>
              </a:rPr>
              <a:t>　　　述語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動詞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速く</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主格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名詞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象</a:t>
            </a:r>
            <a:r>
              <a:rPr lang="en-US" altLang="ja-JP" sz="2000" dirty="0">
                <a:latin typeface="メイリオ" panose="020B0604030504040204" pitchFamily="50" charset="-128"/>
                <a:ea typeface="メイリオ" panose="020B0604030504040204" pitchFamily="50" charset="-128"/>
              </a:rPr>
              <a:t>”}}</a:t>
            </a:r>
          </a:p>
          <a:p>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a:t>
            </a:r>
          </a:p>
          <a:p>
            <a:r>
              <a:rPr kumimoji="1" lang="ja-JP" altLang="en-US" sz="2800" dirty="0">
                <a:latin typeface="メイリオ" panose="020B0604030504040204" pitchFamily="50" charset="-128"/>
                <a:ea typeface="メイリオ" panose="020B0604030504040204" pitchFamily="50" charset="-128"/>
              </a:rPr>
              <a:t>　</a:t>
            </a:r>
            <a:endParaRPr kumimoji="1" lang="en-US" altLang="ja-JP" sz="2800" dirty="0">
              <a:latin typeface="メイリオ" panose="020B0604030504040204" pitchFamily="50" charset="-128"/>
              <a:ea typeface="メイリオ" panose="020B0604030504040204" pitchFamily="50" charset="-128"/>
            </a:endParaRPr>
          </a:p>
          <a:p>
            <a:endParaRPr kumimoji="1" lang="en-US" altLang="ja-JP" sz="2800" dirty="0">
              <a:latin typeface="メイリオ" panose="020B0604030504040204" pitchFamily="50" charset="-128"/>
              <a:ea typeface="メイリオ" panose="020B0604030504040204" pitchFamily="50" charset="-128"/>
            </a:endParaRPr>
          </a:p>
          <a:p>
            <a:endParaRPr kumimoji="1" lang="en-US" altLang="ja-JP"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38026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9A15EAA5-8DF5-4C9C-9125-2E2F53B8FE5E}"/>
              </a:ext>
            </a:extLst>
          </p:cNvPr>
          <p:cNvSpPr>
            <a:spLocks noGrp="1"/>
          </p:cNvSpPr>
          <p:nvPr>
            <p:ph type="title"/>
          </p:nvPr>
        </p:nvSpPr>
        <p:spPr>
          <a:xfrm>
            <a:off x="628650" y="365126"/>
            <a:ext cx="7886700" cy="1325563"/>
          </a:xfrm>
        </p:spPr>
        <p:txBody>
          <a:bodyPr/>
          <a:lstStyle/>
          <a:p>
            <a:r>
              <a:rPr lang="ja-JP" altLang="en-US" dirty="0">
                <a:latin typeface="メイリオ" panose="020B0604030504040204" pitchFamily="50" charset="-128"/>
                <a:ea typeface="メイリオ" panose="020B0604030504040204" pitchFamily="50" charset="-128"/>
              </a:rPr>
              <a:t>システム構築戦略</a:t>
            </a:r>
            <a:endParaRPr kumimoji="1" lang="ja-JP" altLang="en-US"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51F402D8-75B4-428F-954E-030B220021C9}"/>
              </a:ext>
            </a:extLst>
          </p:cNvPr>
          <p:cNvSpPr txBox="1"/>
          <p:nvPr/>
        </p:nvSpPr>
        <p:spPr>
          <a:xfrm>
            <a:off x="715849" y="1528480"/>
            <a:ext cx="4233709" cy="523220"/>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B2661841-07DE-4432-99FC-EEE19016DFA3}"/>
              </a:ext>
            </a:extLst>
          </p:cNvPr>
          <p:cNvSpPr txBox="1"/>
          <p:nvPr/>
        </p:nvSpPr>
        <p:spPr>
          <a:xfrm>
            <a:off x="628650" y="1528480"/>
            <a:ext cx="7600950" cy="5816977"/>
          </a:xfrm>
          <a:prstGeom prst="rect">
            <a:avLst/>
          </a:prstGeom>
          <a:noFill/>
        </p:spPr>
        <p:txBody>
          <a:bodyPr wrap="square" rtlCol="0">
            <a:spAutoFit/>
          </a:bodyPr>
          <a:lstStyle/>
          <a:p>
            <a:r>
              <a:rPr lang="ja-JP" altLang="en-US" sz="3200" dirty="0">
                <a:latin typeface="メイリオ" panose="020B0604030504040204" pitchFamily="50" charset="-128"/>
                <a:ea typeface="メイリオ" panose="020B0604030504040204" pitchFamily="50" charset="-128"/>
              </a:rPr>
              <a:t>２</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文節ごとの意味表現</a:t>
            </a:r>
            <a:endParaRPr lang="en-US" altLang="ja-JP" sz="3200" dirty="0">
              <a:latin typeface="メイリオ" panose="020B0604030504040204" pitchFamily="50" charset="-128"/>
              <a:ea typeface="メイリオ" panose="020B0604030504040204" pitchFamily="50" charset="-128"/>
            </a:endParaRPr>
          </a:p>
          <a:p>
            <a:endParaRPr lang="en-US" altLang="ja-JP" sz="28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　例：</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象は</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の考えられ得る意味表現</a:t>
            </a:r>
            <a:endParaRPr lang="en-US" altLang="ja-JP" sz="28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　　　 のレコードのリスト</a:t>
            </a:r>
            <a:endParaRPr lang="en-US" altLang="ja-JP" sz="28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a:t>
            </a:r>
          </a:p>
          <a:p>
            <a:r>
              <a:rPr lang="ja-JP" altLang="en-US" sz="2000" dirty="0">
                <a:latin typeface="メイリオ" panose="020B0604030504040204" pitchFamily="50" charset="-128"/>
                <a:ea typeface="メイリオ" panose="020B0604030504040204" pitchFamily="50" charset="-128"/>
              </a:rPr>
              <a:t>　　 種類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動詞文</a:t>
            </a:r>
            <a:r>
              <a:rPr lang="en-US" altLang="ja-JP" sz="2000" dirty="0">
                <a:latin typeface="メイリオ" panose="020B0604030504040204" pitchFamily="50" charset="-128"/>
                <a:ea typeface="メイリオ" panose="020B0604030504040204" pitchFamily="50" charset="-128"/>
              </a:rPr>
              <a:t>,</a:t>
            </a:r>
          </a:p>
          <a:p>
            <a:r>
              <a:rPr lang="ja-JP" altLang="en-US" sz="2000" dirty="0">
                <a:latin typeface="メイリオ" panose="020B0604030504040204" pitchFamily="50" charset="-128"/>
                <a:ea typeface="メイリオ" panose="020B0604030504040204" pitchFamily="50" charset="-128"/>
              </a:rPr>
              <a:t>　　 提題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名詞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象</a:t>
            </a:r>
            <a:r>
              <a:rPr lang="en-US" altLang="ja-JP" sz="2000" dirty="0">
                <a:latin typeface="メイリオ" panose="020B0604030504040204" pitchFamily="50" charset="-128"/>
                <a:ea typeface="メイリオ" panose="020B0604030504040204" pitchFamily="50" charset="-128"/>
              </a:rPr>
              <a:t>”},</a:t>
            </a:r>
          </a:p>
          <a:p>
            <a:r>
              <a:rPr lang="ja-JP" altLang="en-US" sz="2000" dirty="0">
                <a:latin typeface="メイリオ" panose="020B0604030504040204" pitchFamily="50" charset="-128"/>
                <a:ea typeface="メイリオ" panose="020B0604030504040204" pitchFamily="50" charset="-128"/>
              </a:rPr>
              <a:t>　　 述語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主格 </a:t>
            </a:r>
            <a:r>
              <a:rPr lang="en-US" altLang="ja-JP" sz="2000" dirty="0">
                <a:latin typeface="メイリオ" panose="020B0604030504040204" pitchFamily="50" charset="-128"/>
                <a:ea typeface="メイリオ" panose="020B0604030504040204" pitchFamily="50" charset="-128"/>
              </a:rPr>
              <a:t>=</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名詞 </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象 </a:t>
            </a:r>
            <a:r>
              <a:rPr kumimoji="1" lang="en-US" altLang="ja-JP" sz="2000" dirty="0">
                <a:latin typeface="メイリオ" panose="020B0604030504040204" pitchFamily="50" charset="-128"/>
                <a:ea typeface="メイリオ" panose="020B0604030504040204" pitchFamily="50" charset="-128"/>
              </a:rPr>
              <a:t>”}}</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a:t>
            </a:r>
          </a:p>
          <a:p>
            <a:r>
              <a:rPr kumimoji="1"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　  種類 </a:t>
            </a:r>
            <a:r>
              <a:rPr kumimoji="1"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動詞</a:t>
            </a:r>
            <a:r>
              <a:rPr kumimoji="1" lang="ja-JP" altLang="en-US" sz="2000" dirty="0">
                <a:latin typeface="メイリオ" panose="020B0604030504040204" pitchFamily="50" charset="-128"/>
                <a:ea typeface="メイリオ" panose="020B0604030504040204" pitchFamily="50" charset="-128"/>
              </a:rPr>
              <a:t>文</a:t>
            </a:r>
            <a:r>
              <a:rPr kumimoji="1" lang="en-US" altLang="ja-JP" sz="2000" dirty="0">
                <a:latin typeface="メイリオ" panose="020B0604030504040204" pitchFamily="50" charset="-128"/>
                <a:ea typeface="メイリオ" panose="020B0604030504040204" pitchFamily="50" charset="-128"/>
              </a:rPr>
              <a:t>,</a:t>
            </a:r>
          </a:p>
          <a:p>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提題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名詞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象</a:t>
            </a:r>
            <a:r>
              <a:rPr lang="en-US" altLang="ja-JP" sz="2000" dirty="0">
                <a:latin typeface="メイリオ" panose="020B0604030504040204" pitchFamily="50" charset="-128"/>
                <a:ea typeface="メイリオ" panose="020B0604030504040204" pitchFamily="50" charset="-128"/>
              </a:rPr>
              <a:t>”},</a:t>
            </a:r>
          </a:p>
          <a:p>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述語 </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主格 </a:t>
            </a:r>
            <a:r>
              <a:rPr kumimoji="1" lang="en-US" altLang="ja-JP"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の格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象</a:t>
            </a:r>
            <a:r>
              <a:rPr lang="en-US" altLang="ja-JP" sz="20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rPr>
              <a:t>     ]</a:t>
            </a:r>
            <a:endParaRPr kumimoji="1" lang="en-US" altLang="ja-JP" sz="2000" dirty="0">
              <a:latin typeface="メイリオ" panose="020B0604030504040204" pitchFamily="50" charset="-128"/>
              <a:ea typeface="メイリオ" panose="020B0604030504040204" pitchFamily="50" charset="-128"/>
            </a:endParaRPr>
          </a:p>
          <a:p>
            <a:endParaRPr kumimoji="1" lang="en-US" altLang="ja-JP"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80089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システム構築戦略</a:t>
            </a:r>
            <a:endParaRPr kumimoji="1" lang="ja-JP" altLang="en-US"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9A1294F4-1EB5-4AC8-926D-70CFC72B6DFA}"/>
              </a:ext>
            </a:extLst>
          </p:cNvPr>
          <p:cNvSpPr txBox="1"/>
          <p:nvPr/>
        </p:nvSpPr>
        <p:spPr>
          <a:xfrm>
            <a:off x="757145" y="1690689"/>
            <a:ext cx="3047939" cy="523220"/>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7B28DB92-14CA-4597-89CD-19BC61E3C05B}"/>
              </a:ext>
            </a:extLst>
          </p:cNvPr>
          <p:cNvSpPr txBox="1"/>
          <p:nvPr/>
        </p:nvSpPr>
        <p:spPr>
          <a:xfrm>
            <a:off x="628650" y="1732652"/>
            <a:ext cx="7600950" cy="3847207"/>
          </a:xfrm>
          <a:prstGeom prst="rect">
            <a:avLst/>
          </a:prstGeom>
          <a:noFill/>
        </p:spPr>
        <p:txBody>
          <a:bodyPr wrap="square" rtlCol="0">
            <a:spAutoFit/>
          </a:bodyPr>
          <a:lstStyle/>
          <a:p>
            <a:r>
              <a:rPr lang="ja-JP" altLang="en-US" sz="3200" dirty="0">
                <a:latin typeface="メイリオ" panose="020B0604030504040204" pitchFamily="50" charset="-128"/>
                <a:ea typeface="メイリオ" panose="020B0604030504040204" pitchFamily="50" charset="-128"/>
              </a:rPr>
              <a:t>３</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自然結合演算</a:t>
            </a:r>
            <a:endParaRPr lang="en-US" altLang="ja-JP" sz="3200" dirty="0">
              <a:latin typeface="メイリオ" panose="020B0604030504040204" pitchFamily="50" charset="-128"/>
              <a:ea typeface="メイリオ" panose="020B0604030504040204" pitchFamily="50" charset="-128"/>
            </a:endParaRPr>
          </a:p>
          <a:p>
            <a:endParaRPr lang="en-US" altLang="ja-JP" sz="32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　例：</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象は</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と</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走る</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の部分意味表現の</a:t>
            </a:r>
            <a:endParaRPr lang="en-US" altLang="ja-JP" sz="28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　　　自然結合演算</a:t>
            </a:r>
            <a:endParaRPr lang="en-US" altLang="ja-JP" sz="2800" dirty="0">
              <a:latin typeface="メイリオ" panose="020B0604030504040204" pitchFamily="50" charset="-128"/>
              <a:ea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rPr>
              <a:t>   </a:t>
            </a:r>
          </a:p>
          <a:p>
            <a:r>
              <a:rPr kumimoji="1" lang="ja-JP" altLang="en-US" sz="2800" dirty="0">
                <a:latin typeface="メイリオ" panose="020B0604030504040204" pitchFamily="50" charset="-128"/>
                <a:ea typeface="メイリオ" panose="020B0604030504040204" pitchFamily="50" charset="-128"/>
              </a:rPr>
              <a:t>　</a:t>
            </a:r>
            <a:endParaRPr kumimoji="1" lang="en-US" altLang="ja-JP" sz="2800" dirty="0">
              <a:latin typeface="メイリオ" panose="020B0604030504040204" pitchFamily="50" charset="-128"/>
              <a:ea typeface="メイリオ" panose="020B0604030504040204" pitchFamily="50" charset="-128"/>
            </a:endParaRPr>
          </a:p>
          <a:p>
            <a:endParaRPr kumimoji="1" lang="en-US" altLang="ja-JP" sz="2800" dirty="0">
              <a:latin typeface="メイリオ" panose="020B0604030504040204" pitchFamily="50" charset="-128"/>
              <a:ea typeface="メイリオ" panose="020B0604030504040204" pitchFamily="50" charset="-128"/>
            </a:endParaRPr>
          </a:p>
          <a:p>
            <a:endParaRPr kumimoji="1" lang="en-US" altLang="ja-JP"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1396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AA1DF484-2FFC-4DBA-BCB1-CA9BCF01D180}"/>
              </a:ext>
            </a:extLst>
          </p:cNvPr>
          <p:cNvSpPr/>
          <p:nvPr/>
        </p:nvSpPr>
        <p:spPr>
          <a:xfrm>
            <a:off x="771525" y="4799932"/>
            <a:ext cx="7475773" cy="1345191"/>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2A3487C-693B-4E51-A654-5BE6A2AA2689}"/>
              </a:ext>
            </a:extLst>
          </p:cNvPr>
          <p:cNvSpPr txBox="1"/>
          <p:nvPr/>
        </p:nvSpPr>
        <p:spPr>
          <a:xfrm>
            <a:off x="-283169" y="609121"/>
            <a:ext cx="4572000" cy="4062651"/>
          </a:xfrm>
          <a:prstGeom prst="rect">
            <a:avLst/>
          </a:prstGeom>
          <a:noFill/>
        </p:spPr>
        <p:txBody>
          <a:bodyPr wrap="square">
            <a:spAutoFit/>
          </a:bodyPr>
          <a:lstStyle/>
          <a:p>
            <a:pPr algn="ctr"/>
            <a:r>
              <a:rPr lang="en-US" altLang="ja-JP" sz="2400" dirty="0">
                <a:latin typeface="メイリオ" panose="020B0604030504040204" pitchFamily="50" charset="-128"/>
                <a:ea typeface="メイリオ" panose="020B0604030504040204" pitchFamily="50" charset="-128"/>
              </a:rPr>
              <a:t>&lt;“</a:t>
            </a:r>
            <a:r>
              <a:rPr lang="ja-JP" altLang="en-US" sz="2400" dirty="0">
                <a:latin typeface="メイリオ" panose="020B0604030504040204" pitchFamily="50" charset="-128"/>
                <a:ea typeface="メイリオ" panose="020B0604030504040204" pitchFamily="50" charset="-128"/>
              </a:rPr>
              <a:t>象は</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の部分意味表現</a:t>
            </a:r>
            <a:r>
              <a:rPr lang="en-US" altLang="ja-JP" sz="2400" dirty="0">
                <a:latin typeface="メイリオ" panose="020B0604030504040204" pitchFamily="50" charset="-128"/>
                <a:ea typeface="メイリオ" panose="020B0604030504040204" pitchFamily="50" charset="-128"/>
              </a:rPr>
              <a:t>&gt;</a:t>
            </a:r>
          </a:p>
          <a:p>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a:t>
            </a:r>
            <a:r>
              <a:rPr lang="en-US" altLang="ja-JP" sz="1800" dirty="0">
                <a:latin typeface="メイリオ" panose="020B0604030504040204" pitchFamily="50" charset="-128"/>
                <a:ea typeface="メイリオ" panose="020B0604030504040204" pitchFamily="50" charset="-128"/>
              </a:rPr>
              <a:t>{</a:t>
            </a:r>
          </a:p>
          <a:p>
            <a:r>
              <a:rPr lang="ja-JP" altLang="en-US" sz="1800" dirty="0">
                <a:latin typeface="メイリオ" panose="020B0604030504040204" pitchFamily="50" charset="-128"/>
                <a:ea typeface="メイリオ" panose="020B0604030504040204" pitchFamily="50" charset="-128"/>
              </a:rPr>
              <a:t>　　　種類 </a:t>
            </a:r>
            <a:r>
              <a:rPr lang="en-US" altLang="ja-JP" sz="18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形容詞文</a:t>
            </a:r>
            <a:r>
              <a:rPr lang="en-US" altLang="ja-JP" sz="1800" dirty="0">
                <a:latin typeface="メイリオ" panose="020B0604030504040204" pitchFamily="50" charset="-128"/>
                <a:ea typeface="メイリオ" panose="020B0604030504040204" pitchFamily="50" charset="-128"/>
              </a:rPr>
              <a:t>,</a:t>
            </a:r>
          </a:p>
          <a:p>
            <a:r>
              <a:rPr lang="ja-JP" altLang="en-US" sz="1800" dirty="0">
                <a:latin typeface="メイリオ" panose="020B0604030504040204" pitchFamily="50" charset="-128"/>
                <a:ea typeface="メイリオ" panose="020B0604030504040204" pitchFamily="50" charset="-128"/>
              </a:rPr>
              <a:t>　　　提題 </a:t>
            </a:r>
            <a:r>
              <a:rPr lang="en-US" altLang="ja-JP" sz="18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名詞 </a:t>
            </a:r>
            <a:r>
              <a:rPr lang="en-US" altLang="ja-JP" sz="18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象</a:t>
            </a:r>
            <a:r>
              <a:rPr lang="en-US" altLang="ja-JP" sz="1800" dirty="0">
                <a:latin typeface="メイリオ" panose="020B0604030504040204" pitchFamily="50" charset="-128"/>
                <a:ea typeface="メイリオ" panose="020B0604030504040204" pitchFamily="50" charset="-128"/>
              </a:rPr>
              <a:t>”},</a:t>
            </a:r>
          </a:p>
          <a:p>
            <a:r>
              <a:rPr lang="ja-JP" altLang="en-US" sz="1800" dirty="0">
                <a:latin typeface="メイリオ" panose="020B0604030504040204" pitchFamily="50" charset="-128"/>
                <a:ea typeface="メイリオ" panose="020B0604030504040204" pitchFamily="50" charset="-128"/>
              </a:rPr>
              <a:t>　　　述語 </a:t>
            </a:r>
            <a:r>
              <a:rPr lang="en-US" altLang="ja-JP" sz="18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主格 </a:t>
            </a:r>
            <a:r>
              <a:rPr lang="en-US" altLang="ja-JP" sz="18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の格 </a:t>
            </a:r>
            <a:r>
              <a:rPr lang="en-US" altLang="ja-JP" sz="18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鼻</a:t>
            </a:r>
            <a:r>
              <a:rPr lang="en-US" altLang="ja-JP" sz="1800" dirty="0">
                <a:latin typeface="メイリオ" panose="020B0604030504040204" pitchFamily="50" charset="-128"/>
                <a:ea typeface="メイリオ" panose="020B0604030504040204" pitchFamily="50" charset="-128"/>
              </a:rPr>
              <a:t>”}}</a:t>
            </a:r>
          </a:p>
          <a:p>
            <a:r>
              <a:rPr lang="ja-JP" altLang="en-US" sz="1800" dirty="0">
                <a:latin typeface="メイリオ" panose="020B0604030504040204" pitchFamily="50" charset="-128"/>
                <a:ea typeface="メイリオ" panose="020B0604030504040204" pitchFamily="50" charset="-128"/>
              </a:rPr>
              <a:t>　 　  </a:t>
            </a:r>
            <a:r>
              <a:rPr lang="en-US" altLang="ja-JP" sz="1800" dirty="0">
                <a:latin typeface="メイリオ" panose="020B0604030504040204" pitchFamily="50" charset="-128"/>
                <a:ea typeface="メイリオ" panose="020B0604030504040204" pitchFamily="50" charset="-128"/>
              </a:rPr>
              <a:t>},</a:t>
            </a:r>
          </a:p>
          <a:p>
            <a:r>
              <a:rPr lang="ja-JP" altLang="en-US" sz="2400" dirty="0">
                <a:latin typeface="メイリオ" panose="020B0604030504040204" pitchFamily="50" charset="-128"/>
                <a:ea typeface="メイリオ" panose="020B0604030504040204" pitchFamily="50" charset="-128"/>
              </a:rPr>
              <a:t>　　</a:t>
            </a:r>
            <a:r>
              <a:rPr lang="en-US" altLang="ja-JP" sz="1800" dirty="0">
                <a:latin typeface="メイリオ" panose="020B0604030504040204" pitchFamily="50" charset="-128"/>
                <a:ea typeface="メイリオ" panose="020B0604030504040204" pitchFamily="50" charset="-128"/>
              </a:rPr>
              <a:t>{</a:t>
            </a:r>
          </a:p>
          <a:p>
            <a:r>
              <a:rPr lang="ja-JP" altLang="en-US" sz="1800" dirty="0">
                <a:latin typeface="メイリオ" panose="020B0604030504040204" pitchFamily="50" charset="-128"/>
                <a:ea typeface="メイリオ" panose="020B0604030504040204" pitchFamily="50" charset="-128"/>
              </a:rPr>
              <a:t>　　　種類 </a:t>
            </a:r>
            <a:r>
              <a:rPr lang="en-US" altLang="ja-JP" sz="18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動詞文</a:t>
            </a:r>
            <a:r>
              <a:rPr lang="en-US" altLang="ja-JP" sz="1800" dirty="0">
                <a:latin typeface="メイリオ" panose="020B0604030504040204" pitchFamily="50" charset="-128"/>
                <a:ea typeface="メイリオ" panose="020B0604030504040204" pitchFamily="50" charset="-128"/>
              </a:rPr>
              <a:t>,</a:t>
            </a:r>
          </a:p>
          <a:p>
            <a:r>
              <a:rPr lang="ja-JP" altLang="en-US" sz="1800" dirty="0">
                <a:latin typeface="メイリオ" panose="020B0604030504040204" pitchFamily="50" charset="-128"/>
                <a:ea typeface="メイリオ" panose="020B0604030504040204" pitchFamily="50" charset="-128"/>
              </a:rPr>
              <a:t>　　　提題 </a:t>
            </a:r>
            <a:r>
              <a:rPr lang="en-US" altLang="ja-JP" sz="18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名詞 </a:t>
            </a:r>
            <a:r>
              <a:rPr lang="en-US" altLang="ja-JP" sz="18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象</a:t>
            </a:r>
            <a:r>
              <a:rPr lang="en-US" altLang="ja-JP" sz="1800" dirty="0">
                <a:latin typeface="メイリオ" panose="020B0604030504040204" pitchFamily="50" charset="-128"/>
                <a:ea typeface="メイリオ" panose="020B0604030504040204" pitchFamily="50" charset="-128"/>
              </a:rPr>
              <a:t>”},</a:t>
            </a:r>
          </a:p>
          <a:p>
            <a:r>
              <a:rPr lang="ja-JP" altLang="en-US" sz="1800" dirty="0">
                <a:latin typeface="メイリオ" panose="020B0604030504040204" pitchFamily="50" charset="-128"/>
                <a:ea typeface="メイリオ" panose="020B0604030504040204" pitchFamily="50" charset="-128"/>
              </a:rPr>
              <a:t>　　　述語 </a:t>
            </a:r>
            <a:r>
              <a:rPr lang="en-US" altLang="ja-JP" sz="18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主格 </a:t>
            </a:r>
            <a:r>
              <a:rPr lang="en-US" altLang="ja-JP" sz="18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名詞 </a:t>
            </a:r>
            <a:r>
              <a:rPr lang="en-US" altLang="ja-JP" sz="18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象</a:t>
            </a:r>
            <a:r>
              <a:rPr lang="en-US" altLang="ja-JP" sz="1800" dirty="0">
                <a:latin typeface="メイリオ" panose="020B0604030504040204" pitchFamily="50" charset="-128"/>
                <a:ea typeface="メイリオ" panose="020B0604030504040204" pitchFamily="50" charset="-128"/>
              </a:rPr>
              <a:t>”}}</a:t>
            </a:r>
          </a:p>
          <a:p>
            <a:r>
              <a:rPr lang="ja-JP" altLang="en-US" sz="1800" dirty="0">
                <a:latin typeface="メイリオ" panose="020B0604030504040204" pitchFamily="50" charset="-128"/>
                <a:ea typeface="メイリオ" panose="020B0604030504040204" pitchFamily="50" charset="-128"/>
              </a:rPr>
              <a:t>　 　  </a:t>
            </a:r>
            <a:r>
              <a:rPr lang="en-US" altLang="ja-JP" sz="1800" dirty="0">
                <a:latin typeface="メイリオ" panose="020B0604030504040204" pitchFamily="50" charset="-128"/>
                <a:ea typeface="メイリオ" panose="020B0604030504040204" pitchFamily="50" charset="-128"/>
              </a:rPr>
              <a:t>}</a:t>
            </a:r>
          </a:p>
          <a:p>
            <a:r>
              <a:rPr lang="en-US" altLang="ja-JP" dirty="0">
                <a:latin typeface="メイリオ" panose="020B0604030504040204" pitchFamily="50" charset="-128"/>
                <a:ea typeface="メイリオ" panose="020B0604030504040204" pitchFamily="50" charset="-128"/>
              </a:rPr>
              <a:t>       ]</a:t>
            </a:r>
            <a:endParaRPr lang="en-US" altLang="ja-JP" sz="18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D69517C2-0353-4E48-B8B6-2E366B6AE041}"/>
              </a:ext>
            </a:extLst>
          </p:cNvPr>
          <p:cNvSpPr txBox="1"/>
          <p:nvPr/>
        </p:nvSpPr>
        <p:spPr>
          <a:xfrm>
            <a:off x="4288831" y="609121"/>
            <a:ext cx="4572000" cy="2308324"/>
          </a:xfrm>
          <a:prstGeom prst="rect">
            <a:avLst/>
          </a:prstGeom>
          <a:noFill/>
        </p:spPr>
        <p:txBody>
          <a:bodyPr wrap="square">
            <a:spAutoFit/>
          </a:bodyPr>
          <a:lstStyle/>
          <a:p>
            <a:pPr algn="ctr"/>
            <a:r>
              <a:rPr lang="en-US" altLang="ja-JP" sz="2400" dirty="0">
                <a:latin typeface="メイリオ" panose="020B0604030504040204" pitchFamily="50" charset="-128"/>
                <a:ea typeface="メイリオ" panose="020B0604030504040204" pitchFamily="50" charset="-128"/>
              </a:rPr>
              <a:t>&lt;“</a:t>
            </a:r>
            <a:r>
              <a:rPr lang="ja-JP" altLang="en-US" sz="2400" dirty="0">
                <a:latin typeface="メイリオ" panose="020B0604030504040204" pitchFamily="50" charset="-128"/>
                <a:ea typeface="メイリオ" panose="020B0604030504040204" pitchFamily="50" charset="-128"/>
              </a:rPr>
              <a:t>走る</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の部分意味表現</a:t>
            </a:r>
            <a:r>
              <a:rPr lang="en-US" altLang="ja-JP" sz="2400" dirty="0">
                <a:latin typeface="メイリオ" panose="020B0604030504040204" pitchFamily="50" charset="-128"/>
                <a:ea typeface="メイリオ" panose="020B0604030504040204" pitchFamily="50" charset="-128"/>
              </a:rPr>
              <a:t>&gt;</a:t>
            </a:r>
          </a:p>
          <a:p>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a:t>
            </a:r>
            <a:r>
              <a:rPr lang="en-US" altLang="ja-JP" sz="1800" dirty="0">
                <a:latin typeface="メイリオ" panose="020B0604030504040204" pitchFamily="50" charset="-128"/>
                <a:ea typeface="メイリオ" panose="020B0604030504040204" pitchFamily="50" charset="-128"/>
              </a:rPr>
              <a:t>{</a:t>
            </a:r>
          </a:p>
          <a:p>
            <a:r>
              <a:rPr lang="ja-JP" altLang="en-US" sz="1800" dirty="0">
                <a:latin typeface="メイリオ" panose="020B0604030504040204" pitchFamily="50" charset="-128"/>
                <a:ea typeface="メイリオ" panose="020B0604030504040204" pitchFamily="50" charset="-128"/>
              </a:rPr>
              <a:t>　　　種類 </a:t>
            </a:r>
            <a:r>
              <a:rPr lang="en-US" altLang="ja-JP" sz="18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動詞文</a:t>
            </a:r>
            <a:r>
              <a:rPr lang="en-US" altLang="ja-JP" sz="1800" dirty="0">
                <a:latin typeface="メイリオ" panose="020B0604030504040204" pitchFamily="50" charset="-128"/>
                <a:ea typeface="メイリオ" panose="020B0604030504040204" pitchFamily="50" charset="-128"/>
              </a:rPr>
              <a:t>,</a:t>
            </a:r>
          </a:p>
          <a:p>
            <a:r>
              <a:rPr lang="ja-JP" altLang="en-US" sz="1800" dirty="0">
                <a:latin typeface="メイリオ" panose="020B0604030504040204" pitchFamily="50" charset="-128"/>
                <a:ea typeface="メイリオ" panose="020B0604030504040204" pitchFamily="50" charset="-128"/>
              </a:rPr>
              <a:t>　　　述語 </a:t>
            </a:r>
            <a:r>
              <a:rPr lang="en-US" altLang="ja-JP" sz="1800"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動詞 </a:t>
            </a: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走る</a:t>
            </a:r>
            <a:r>
              <a:rPr lang="en-US" altLang="ja-JP" dirty="0">
                <a:latin typeface="メイリオ" panose="020B0604030504040204" pitchFamily="50" charset="-128"/>
                <a:ea typeface="メイリオ" panose="020B0604030504040204" pitchFamily="50" charset="-128"/>
              </a:rPr>
              <a:t>”</a:t>
            </a:r>
            <a:r>
              <a:rPr lang="en-US" altLang="ja-JP" sz="1800" dirty="0">
                <a:latin typeface="メイリオ" panose="020B0604030504040204" pitchFamily="50" charset="-128"/>
                <a:ea typeface="メイリオ" panose="020B0604030504040204" pitchFamily="50" charset="-128"/>
              </a:rPr>
              <a:t>}</a:t>
            </a:r>
          </a:p>
          <a:p>
            <a:r>
              <a:rPr lang="ja-JP" altLang="en-US" sz="1800" dirty="0">
                <a:latin typeface="メイリオ" panose="020B0604030504040204" pitchFamily="50" charset="-128"/>
                <a:ea typeface="メイリオ" panose="020B0604030504040204" pitchFamily="50" charset="-128"/>
              </a:rPr>
              <a:t>　 　  </a:t>
            </a:r>
            <a:r>
              <a:rPr lang="en-US" altLang="ja-JP" sz="1800" dirty="0">
                <a:latin typeface="メイリオ" panose="020B0604030504040204" pitchFamily="50" charset="-128"/>
                <a:ea typeface="メイリオ" panose="020B0604030504040204" pitchFamily="50" charset="-128"/>
              </a:rPr>
              <a:t>}</a:t>
            </a:r>
          </a:p>
          <a:p>
            <a:r>
              <a:rPr lang="en-US" altLang="ja-JP" dirty="0">
                <a:latin typeface="メイリオ" panose="020B0604030504040204" pitchFamily="50" charset="-128"/>
                <a:ea typeface="メイリオ" panose="020B0604030504040204" pitchFamily="50" charset="-128"/>
              </a:rPr>
              <a:t>       ]</a:t>
            </a:r>
            <a:endParaRPr lang="en-US" altLang="ja-JP" sz="18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3EE8AB25-C19B-460F-B91A-B8DA1A9512A4}"/>
              </a:ext>
            </a:extLst>
          </p:cNvPr>
          <p:cNvSpPr txBox="1"/>
          <p:nvPr/>
        </p:nvSpPr>
        <p:spPr>
          <a:xfrm>
            <a:off x="771525" y="4842853"/>
            <a:ext cx="7600950" cy="2185214"/>
          </a:xfrm>
          <a:prstGeom prst="rect">
            <a:avLst/>
          </a:prstGeom>
          <a:noFill/>
        </p:spPr>
        <p:txBody>
          <a:bodyPr wrap="square" rtlCol="0">
            <a:spAutoFit/>
          </a:bodyPr>
          <a:lstStyle/>
          <a:p>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つのレコードのリストを自然結合演算</a:t>
            </a:r>
            <a:endParaRPr kumimoji="1" lang="en-US" altLang="ja-JP" sz="32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それぞれのレコードごとに共通の属性が一致しているかをテストし</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一致していればレコードの和をとる</a:t>
            </a:r>
            <a:r>
              <a:rPr lang="en-US" altLang="ja-JP"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endParaRPr kumimoji="1" lang="en-US" altLang="ja-JP" sz="2800" dirty="0">
              <a:latin typeface="メイリオ" panose="020B0604030504040204" pitchFamily="50" charset="-128"/>
              <a:ea typeface="メイリオ" panose="020B0604030504040204" pitchFamily="50" charset="-128"/>
            </a:endParaRPr>
          </a:p>
          <a:p>
            <a:endParaRPr kumimoji="1" lang="en-US" altLang="ja-JP" sz="2800" dirty="0">
              <a:latin typeface="メイリオ" panose="020B0604030504040204" pitchFamily="50" charset="-128"/>
              <a:ea typeface="メイリオ" panose="020B0604030504040204" pitchFamily="50" charset="-128"/>
            </a:endParaRPr>
          </a:p>
        </p:txBody>
      </p:sp>
      <p:cxnSp>
        <p:nvCxnSpPr>
          <p:cNvPr id="8" name="直線矢印コネクタ 7">
            <a:extLst>
              <a:ext uri="{FF2B5EF4-FFF2-40B4-BE49-F238E27FC236}">
                <a16:creationId xmlns:a16="http://schemas.microsoft.com/office/drawing/2014/main" id="{49BC7B2D-75B7-4C62-98DD-F0353A0E80CB}"/>
              </a:ext>
            </a:extLst>
          </p:cNvPr>
          <p:cNvCxnSpPr/>
          <p:nvPr/>
        </p:nvCxnSpPr>
        <p:spPr>
          <a:xfrm>
            <a:off x="4076454" y="2082472"/>
            <a:ext cx="625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FA6E5114-25F7-4D14-B1AC-0C7FC7916947}"/>
              </a:ext>
            </a:extLst>
          </p:cNvPr>
          <p:cNvCxnSpPr>
            <a:cxnSpLocks/>
          </p:cNvCxnSpPr>
          <p:nvPr/>
        </p:nvCxnSpPr>
        <p:spPr>
          <a:xfrm flipV="1">
            <a:off x="4200341" y="2210633"/>
            <a:ext cx="501444" cy="13141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55BA01F7-D430-4126-AAAE-3EA4AEA9DE0E}"/>
              </a:ext>
            </a:extLst>
          </p:cNvPr>
          <p:cNvSpPr txBox="1"/>
          <p:nvPr/>
        </p:nvSpPr>
        <p:spPr>
          <a:xfrm>
            <a:off x="196706" y="528516"/>
            <a:ext cx="3620177" cy="523220"/>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1967703A-1E07-400F-9AA6-150AA1700EDB}"/>
              </a:ext>
            </a:extLst>
          </p:cNvPr>
          <p:cNvSpPr txBox="1"/>
          <p:nvPr/>
        </p:nvSpPr>
        <p:spPr>
          <a:xfrm>
            <a:off x="4768706" y="528516"/>
            <a:ext cx="3603769" cy="523220"/>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96292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213F3CB-482A-4BD3-9A52-F0A8681E3302}"/>
              </a:ext>
            </a:extLst>
          </p:cNvPr>
          <p:cNvSpPr txBox="1"/>
          <p:nvPr/>
        </p:nvSpPr>
        <p:spPr>
          <a:xfrm>
            <a:off x="1327355" y="626819"/>
            <a:ext cx="6489290" cy="2369880"/>
          </a:xfrm>
          <a:prstGeom prst="rect">
            <a:avLst/>
          </a:prstGeom>
          <a:noFill/>
        </p:spPr>
        <p:txBody>
          <a:bodyPr wrap="square">
            <a:spAutoFit/>
          </a:bodyPr>
          <a:lstStyle/>
          <a:p>
            <a:pPr algn="ctr"/>
            <a:r>
              <a:rPr lang="en-US" altLang="ja-JP" sz="2400" dirty="0">
                <a:latin typeface="メイリオ" panose="020B0604030504040204" pitchFamily="50" charset="-128"/>
                <a:ea typeface="メイリオ" panose="020B0604030504040204" pitchFamily="50" charset="-128"/>
              </a:rPr>
              <a:t>&lt;“</a:t>
            </a:r>
            <a:r>
              <a:rPr lang="ja-JP" altLang="en-US" sz="2400" dirty="0">
                <a:latin typeface="メイリオ" panose="020B0604030504040204" pitchFamily="50" charset="-128"/>
                <a:ea typeface="メイリオ" panose="020B0604030504040204" pitchFamily="50" charset="-128"/>
              </a:rPr>
              <a:t>象は走る</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の意味表現</a:t>
            </a:r>
            <a:r>
              <a:rPr lang="en-US" altLang="ja-JP" sz="2400" dirty="0">
                <a:latin typeface="メイリオ" panose="020B0604030504040204" pitchFamily="50" charset="-128"/>
                <a:ea typeface="メイリオ" panose="020B0604030504040204" pitchFamily="50" charset="-128"/>
              </a:rPr>
              <a:t>&gt;</a:t>
            </a:r>
          </a:p>
          <a:p>
            <a:endParaRPr lang="en-US" altLang="ja-JP" sz="24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a:t>
            </a:r>
          </a:p>
          <a:p>
            <a:r>
              <a:rPr lang="ja-JP" altLang="en-US" sz="2000" dirty="0">
                <a:latin typeface="メイリオ" panose="020B0604030504040204" pitchFamily="50" charset="-128"/>
                <a:ea typeface="メイリオ" panose="020B0604030504040204" pitchFamily="50" charset="-128"/>
              </a:rPr>
              <a:t>　　　種類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動詞文</a:t>
            </a:r>
            <a:r>
              <a:rPr lang="en-US" altLang="ja-JP" sz="2000" dirty="0">
                <a:latin typeface="メイリオ" panose="020B0604030504040204" pitchFamily="50" charset="-128"/>
                <a:ea typeface="メイリオ" panose="020B0604030504040204" pitchFamily="50" charset="-128"/>
              </a:rPr>
              <a:t>,</a:t>
            </a:r>
          </a:p>
          <a:p>
            <a:r>
              <a:rPr lang="ja-JP" altLang="en-US" sz="2000" dirty="0">
                <a:latin typeface="メイリオ" panose="020B0604030504040204" pitchFamily="50" charset="-128"/>
                <a:ea typeface="メイリオ" panose="020B0604030504040204" pitchFamily="50" charset="-128"/>
              </a:rPr>
              <a:t>　　　提題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名詞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象</a:t>
            </a:r>
            <a:r>
              <a:rPr lang="en-US" altLang="ja-JP" sz="2000" dirty="0">
                <a:latin typeface="メイリオ" panose="020B0604030504040204" pitchFamily="50" charset="-128"/>
                <a:ea typeface="メイリオ" panose="020B0604030504040204" pitchFamily="50" charset="-128"/>
              </a:rPr>
              <a:t>”},</a:t>
            </a:r>
          </a:p>
          <a:p>
            <a:r>
              <a:rPr lang="ja-JP" altLang="en-US" sz="2000" dirty="0">
                <a:latin typeface="メイリオ" panose="020B0604030504040204" pitchFamily="50" charset="-128"/>
                <a:ea typeface="メイリオ" panose="020B0604030504040204" pitchFamily="50" charset="-128"/>
              </a:rPr>
              <a:t>　　　述語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動詞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走る</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主格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名詞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象</a:t>
            </a:r>
            <a:r>
              <a:rPr lang="en-US" altLang="ja-JP" sz="2000" dirty="0">
                <a:latin typeface="メイリオ" panose="020B0604030504040204" pitchFamily="50" charset="-128"/>
                <a:ea typeface="メイリオ" panose="020B0604030504040204" pitchFamily="50" charset="-128"/>
              </a:rPr>
              <a:t>”}}</a:t>
            </a:r>
          </a:p>
          <a:p>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a:t>
            </a:r>
          </a:p>
        </p:txBody>
      </p:sp>
      <p:sp>
        <p:nvSpPr>
          <p:cNvPr id="4" name="テキスト ボックス 3">
            <a:extLst>
              <a:ext uri="{FF2B5EF4-FFF2-40B4-BE49-F238E27FC236}">
                <a16:creationId xmlns:a16="http://schemas.microsoft.com/office/drawing/2014/main" id="{DFF22CE8-35BD-4E9A-9744-83F25025B0C2}"/>
              </a:ext>
            </a:extLst>
          </p:cNvPr>
          <p:cNvSpPr txBox="1"/>
          <p:nvPr/>
        </p:nvSpPr>
        <p:spPr>
          <a:xfrm>
            <a:off x="2762925" y="546214"/>
            <a:ext cx="3661472" cy="523220"/>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68308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メイリオ" panose="020B0604030504040204" pitchFamily="50" charset="-128"/>
                <a:ea typeface="メイリオ" panose="020B0604030504040204" pitchFamily="50" charset="-128"/>
              </a:rPr>
              <a:t>システム構築戦略</a:t>
            </a:r>
          </a:p>
        </p:txBody>
      </p:sp>
      <p:sp>
        <p:nvSpPr>
          <p:cNvPr id="24" name="正方形/長方形 23">
            <a:extLst>
              <a:ext uri="{FF2B5EF4-FFF2-40B4-BE49-F238E27FC236}">
                <a16:creationId xmlns:a16="http://schemas.microsoft.com/office/drawing/2014/main" id="{A683F0A8-773E-4150-99AD-9416D5C483A1}"/>
              </a:ext>
            </a:extLst>
          </p:cNvPr>
          <p:cNvSpPr/>
          <p:nvPr/>
        </p:nvSpPr>
        <p:spPr>
          <a:xfrm>
            <a:off x="2061518" y="1946788"/>
            <a:ext cx="1206724" cy="879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F4F042AC-FB97-4619-9954-6D82C1A7E8B4}"/>
              </a:ext>
            </a:extLst>
          </p:cNvPr>
          <p:cNvSpPr txBox="1"/>
          <p:nvPr/>
        </p:nvSpPr>
        <p:spPr>
          <a:xfrm>
            <a:off x="2061518" y="1946787"/>
            <a:ext cx="1141832" cy="830997"/>
          </a:xfrm>
          <a:prstGeom prst="rect">
            <a:avLst/>
          </a:prstGeom>
          <a:noFill/>
        </p:spPr>
        <p:txBody>
          <a:bodyPr wrap="square" rtlCol="0">
            <a:spAutoFit/>
          </a:bodyPr>
          <a:lstStyle/>
          <a:p>
            <a:r>
              <a:rPr kumimoji="1" lang="en-US" altLang="ja-JP" sz="2400" dirty="0" err="1"/>
              <a:t>Juman</a:t>
            </a:r>
            <a:r>
              <a:rPr kumimoji="1" lang="en-US" altLang="ja-JP" sz="2400" dirty="0"/>
              <a:t>++</a:t>
            </a:r>
            <a:endParaRPr kumimoji="1" lang="ja-JP" altLang="en-US" sz="2400" dirty="0"/>
          </a:p>
        </p:txBody>
      </p:sp>
      <p:sp>
        <p:nvSpPr>
          <p:cNvPr id="26" name="正方形/長方形 25">
            <a:extLst>
              <a:ext uri="{FF2B5EF4-FFF2-40B4-BE49-F238E27FC236}">
                <a16:creationId xmlns:a16="http://schemas.microsoft.com/office/drawing/2014/main" id="{2917D631-3656-4D45-9E5F-C8C2B071FF49}"/>
              </a:ext>
            </a:extLst>
          </p:cNvPr>
          <p:cNvSpPr/>
          <p:nvPr/>
        </p:nvSpPr>
        <p:spPr>
          <a:xfrm>
            <a:off x="7037465" y="1984862"/>
            <a:ext cx="1404355" cy="846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220E971-EFA4-4B7E-9EFD-1F8D25188E32}"/>
              </a:ext>
            </a:extLst>
          </p:cNvPr>
          <p:cNvSpPr txBox="1"/>
          <p:nvPr/>
        </p:nvSpPr>
        <p:spPr>
          <a:xfrm>
            <a:off x="7037466" y="1984861"/>
            <a:ext cx="1404355" cy="830997"/>
          </a:xfrm>
          <a:prstGeom prst="rect">
            <a:avLst/>
          </a:prstGeom>
          <a:noFill/>
        </p:spPr>
        <p:txBody>
          <a:bodyPr wrap="square" rtlCol="0">
            <a:spAutoFit/>
          </a:bodyPr>
          <a:lstStyle/>
          <a:p>
            <a:r>
              <a:rPr kumimoji="1" lang="ja-JP" altLang="en-US" sz="2400" dirty="0"/>
              <a:t>文節</a:t>
            </a:r>
            <a:endParaRPr kumimoji="1" lang="en-US" altLang="ja-JP" sz="2400" dirty="0"/>
          </a:p>
          <a:p>
            <a:r>
              <a:rPr kumimoji="1" lang="ja-JP" altLang="en-US" sz="2400" dirty="0"/>
              <a:t>分け関数</a:t>
            </a:r>
          </a:p>
        </p:txBody>
      </p:sp>
      <p:sp>
        <p:nvSpPr>
          <p:cNvPr id="28" name="正方形/長方形 27">
            <a:extLst>
              <a:ext uri="{FF2B5EF4-FFF2-40B4-BE49-F238E27FC236}">
                <a16:creationId xmlns:a16="http://schemas.microsoft.com/office/drawing/2014/main" id="{C4F97279-D0B1-4C81-99AE-D7D93505D0DB}"/>
              </a:ext>
            </a:extLst>
          </p:cNvPr>
          <p:cNvSpPr/>
          <p:nvPr/>
        </p:nvSpPr>
        <p:spPr>
          <a:xfrm>
            <a:off x="681744" y="5255344"/>
            <a:ext cx="1442700" cy="830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3C209FE7-6A81-4168-8889-5FA76249D154}"/>
              </a:ext>
            </a:extLst>
          </p:cNvPr>
          <p:cNvSpPr txBox="1"/>
          <p:nvPr/>
        </p:nvSpPr>
        <p:spPr>
          <a:xfrm>
            <a:off x="681745" y="5255343"/>
            <a:ext cx="1442700" cy="830997"/>
          </a:xfrm>
          <a:prstGeom prst="rect">
            <a:avLst/>
          </a:prstGeom>
          <a:noFill/>
        </p:spPr>
        <p:txBody>
          <a:bodyPr wrap="square" rtlCol="0">
            <a:spAutoFit/>
          </a:bodyPr>
          <a:lstStyle/>
          <a:p>
            <a:r>
              <a:rPr lang="ja-JP" altLang="en-US" sz="2400" dirty="0"/>
              <a:t>意味表現</a:t>
            </a:r>
            <a:endParaRPr lang="en-US" altLang="ja-JP" sz="2400" dirty="0"/>
          </a:p>
          <a:p>
            <a:r>
              <a:rPr lang="ja-JP" altLang="en-US" sz="2400" dirty="0"/>
              <a:t>生成関数</a:t>
            </a:r>
            <a:endParaRPr kumimoji="1" lang="ja-JP" altLang="en-US" sz="2400" dirty="0"/>
          </a:p>
        </p:txBody>
      </p:sp>
      <p:sp>
        <p:nvSpPr>
          <p:cNvPr id="30" name="正方形/長方形 29">
            <a:extLst>
              <a:ext uri="{FF2B5EF4-FFF2-40B4-BE49-F238E27FC236}">
                <a16:creationId xmlns:a16="http://schemas.microsoft.com/office/drawing/2014/main" id="{EB43D6B8-E1BB-4554-8ABD-5CB896CF1429}"/>
              </a:ext>
            </a:extLst>
          </p:cNvPr>
          <p:cNvSpPr/>
          <p:nvPr/>
        </p:nvSpPr>
        <p:spPr>
          <a:xfrm>
            <a:off x="4778844" y="5199382"/>
            <a:ext cx="1404355" cy="87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2C428D06-4096-40AB-B413-258C319C2E37}"/>
              </a:ext>
            </a:extLst>
          </p:cNvPr>
          <p:cNvSpPr txBox="1"/>
          <p:nvPr/>
        </p:nvSpPr>
        <p:spPr>
          <a:xfrm>
            <a:off x="4778846" y="5199381"/>
            <a:ext cx="1404354" cy="830997"/>
          </a:xfrm>
          <a:prstGeom prst="rect">
            <a:avLst/>
          </a:prstGeom>
          <a:noFill/>
        </p:spPr>
        <p:txBody>
          <a:bodyPr wrap="square" rtlCol="0">
            <a:spAutoFit/>
          </a:bodyPr>
          <a:lstStyle/>
          <a:p>
            <a:r>
              <a:rPr kumimoji="1" lang="ja-JP" altLang="en-US" sz="2400" dirty="0"/>
              <a:t>自然</a:t>
            </a:r>
            <a:endParaRPr kumimoji="1" lang="en-US" altLang="ja-JP" sz="2400" dirty="0"/>
          </a:p>
          <a:p>
            <a:r>
              <a:rPr kumimoji="1" lang="ja-JP" altLang="en-US" sz="2400" dirty="0"/>
              <a:t>結合演算</a:t>
            </a:r>
          </a:p>
        </p:txBody>
      </p:sp>
      <p:sp>
        <p:nvSpPr>
          <p:cNvPr id="32" name="テキスト ボックス 31">
            <a:extLst>
              <a:ext uri="{FF2B5EF4-FFF2-40B4-BE49-F238E27FC236}">
                <a16:creationId xmlns:a16="http://schemas.microsoft.com/office/drawing/2014/main" id="{1FD1CA2C-3C80-4E76-873F-1FEAF67F354E}"/>
              </a:ext>
            </a:extLst>
          </p:cNvPr>
          <p:cNvSpPr txBox="1"/>
          <p:nvPr/>
        </p:nvSpPr>
        <p:spPr>
          <a:xfrm>
            <a:off x="212224" y="1946787"/>
            <a:ext cx="1356853" cy="830997"/>
          </a:xfrm>
          <a:prstGeom prst="rect">
            <a:avLst/>
          </a:prstGeom>
          <a:noFill/>
        </p:spPr>
        <p:txBody>
          <a:bodyPr wrap="square" rtlCol="0">
            <a:spAutoFit/>
          </a:bodyPr>
          <a:lstStyle/>
          <a:p>
            <a:pPr algn="ctr"/>
            <a:r>
              <a:rPr kumimoji="1" lang="ja-JP" altLang="en-US" sz="2400" dirty="0"/>
              <a:t>入力</a:t>
            </a:r>
            <a:endParaRPr kumimoji="1" lang="en-US" altLang="ja-JP" sz="2400" dirty="0"/>
          </a:p>
          <a:p>
            <a:pPr algn="ctr"/>
            <a:r>
              <a:rPr kumimoji="1" lang="en-US" altLang="ja-JP" sz="2400" dirty="0"/>
              <a:t>(</a:t>
            </a:r>
            <a:r>
              <a:rPr kumimoji="1" lang="ja-JP" altLang="en-US" sz="2400" dirty="0"/>
              <a:t>文字列</a:t>
            </a:r>
            <a:r>
              <a:rPr kumimoji="1" lang="en-US" altLang="ja-JP" sz="2400" dirty="0"/>
              <a:t>)</a:t>
            </a:r>
            <a:endParaRPr kumimoji="1" lang="ja-JP" altLang="en-US" sz="2400" dirty="0"/>
          </a:p>
        </p:txBody>
      </p:sp>
      <p:cxnSp>
        <p:nvCxnSpPr>
          <p:cNvPr id="34" name="直線矢印コネクタ 33">
            <a:extLst>
              <a:ext uri="{FF2B5EF4-FFF2-40B4-BE49-F238E27FC236}">
                <a16:creationId xmlns:a16="http://schemas.microsoft.com/office/drawing/2014/main" id="{20E462F5-A7E1-4CDC-8537-F213ED08401F}"/>
              </a:ext>
            </a:extLst>
          </p:cNvPr>
          <p:cNvCxnSpPr>
            <a:cxnSpLocks/>
            <a:stCxn id="32" idx="3"/>
            <a:endCxn id="25" idx="1"/>
          </p:cNvCxnSpPr>
          <p:nvPr/>
        </p:nvCxnSpPr>
        <p:spPr>
          <a:xfrm>
            <a:off x="1569077" y="2362286"/>
            <a:ext cx="4924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F68EC056-9B30-4B6D-9774-DD244111304F}"/>
              </a:ext>
            </a:extLst>
          </p:cNvPr>
          <p:cNvCxnSpPr>
            <a:cxnSpLocks/>
            <a:stCxn id="52" idx="3"/>
            <a:endCxn id="27" idx="1"/>
          </p:cNvCxnSpPr>
          <p:nvPr/>
        </p:nvCxnSpPr>
        <p:spPr>
          <a:xfrm flipV="1">
            <a:off x="5888876" y="2400360"/>
            <a:ext cx="11485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E2D4E866-12A0-4FCE-8B17-8F9F8EA8A57D}"/>
              </a:ext>
            </a:extLst>
          </p:cNvPr>
          <p:cNvCxnSpPr/>
          <p:nvPr/>
        </p:nvCxnSpPr>
        <p:spPr>
          <a:xfrm flipV="1">
            <a:off x="6183200" y="5606921"/>
            <a:ext cx="893447" cy="7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B0189F40-EB6E-494A-97A2-D9EB8260D14D}"/>
              </a:ext>
            </a:extLst>
          </p:cNvPr>
          <p:cNvSpPr txBox="1"/>
          <p:nvPr/>
        </p:nvSpPr>
        <p:spPr>
          <a:xfrm>
            <a:off x="7037465" y="5014714"/>
            <a:ext cx="1926444" cy="1200329"/>
          </a:xfrm>
          <a:prstGeom prst="rect">
            <a:avLst/>
          </a:prstGeom>
          <a:noFill/>
        </p:spPr>
        <p:txBody>
          <a:bodyPr wrap="square" rtlCol="0">
            <a:spAutoFit/>
          </a:bodyPr>
          <a:lstStyle/>
          <a:p>
            <a:pPr algn="ctr"/>
            <a:r>
              <a:rPr lang="ja-JP" altLang="en-US" sz="2400" dirty="0"/>
              <a:t>出力</a:t>
            </a:r>
            <a:endParaRPr lang="en-US" altLang="ja-JP" sz="2400" dirty="0"/>
          </a:p>
          <a:p>
            <a:pPr algn="ctr"/>
            <a:r>
              <a:rPr kumimoji="1" lang="en-US" altLang="ja-JP" sz="2400" dirty="0"/>
              <a:t>(</a:t>
            </a:r>
            <a:r>
              <a:rPr kumimoji="1" lang="ja-JP" altLang="en-US" sz="2400" dirty="0"/>
              <a:t>レコードのリスト</a:t>
            </a:r>
            <a:r>
              <a:rPr kumimoji="1" lang="en-US" altLang="ja-JP" sz="2400" dirty="0"/>
              <a:t>)</a:t>
            </a:r>
            <a:endParaRPr kumimoji="1" lang="ja-JP" altLang="en-US" sz="2400" dirty="0"/>
          </a:p>
        </p:txBody>
      </p:sp>
      <p:sp>
        <p:nvSpPr>
          <p:cNvPr id="52" name="テキスト ボックス 51">
            <a:extLst>
              <a:ext uri="{FF2B5EF4-FFF2-40B4-BE49-F238E27FC236}">
                <a16:creationId xmlns:a16="http://schemas.microsoft.com/office/drawing/2014/main" id="{287A1580-FEF0-4389-A581-82C1BAD2F658}"/>
              </a:ext>
            </a:extLst>
          </p:cNvPr>
          <p:cNvSpPr txBox="1"/>
          <p:nvPr/>
        </p:nvSpPr>
        <p:spPr>
          <a:xfrm>
            <a:off x="4351939" y="1800196"/>
            <a:ext cx="1536937" cy="1200329"/>
          </a:xfrm>
          <a:prstGeom prst="rect">
            <a:avLst/>
          </a:prstGeom>
          <a:noFill/>
        </p:spPr>
        <p:txBody>
          <a:bodyPr wrap="square" rtlCol="0">
            <a:spAutoFit/>
          </a:bodyPr>
          <a:lstStyle/>
          <a:p>
            <a:pPr algn="ctr"/>
            <a:r>
              <a:rPr lang="ja-JP" altLang="en-US" sz="2400" dirty="0"/>
              <a:t>形態素</a:t>
            </a:r>
            <a:endParaRPr kumimoji="1" lang="en-US" altLang="ja-JP" sz="2400" dirty="0"/>
          </a:p>
          <a:p>
            <a:pPr algn="ctr"/>
            <a:r>
              <a:rPr kumimoji="1" lang="en-US" altLang="ja-JP" sz="2400" dirty="0"/>
              <a:t>(</a:t>
            </a:r>
            <a:r>
              <a:rPr lang="ja-JP" altLang="en-US" sz="2400" dirty="0"/>
              <a:t>レコードのリスト</a:t>
            </a:r>
            <a:r>
              <a:rPr kumimoji="1" lang="en-US" altLang="ja-JP" sz="2400" dirty="0"/>
              <a:t>)</a:t>
            </a:r>
            <a:endParaRPr kumimoji="1" lang="ja-JP" altLang="en-US" sz="2400" dirty="0"/>
          </a:p>
        </p:txBody>
      </p:sp>
      <p:cxnSp>
        <p:nvCxnSpPr>
          <p:cNvPr id="56" name="直線コネクタ 55">
            <a:extLst>
              <a:ext uri="{FF2B5EF4-FFF2-40B4-BE49-F238E27FC236}">
                <a16:creationId xmlns:a16="http://schemas.microsoft.com/office/drawing/2014/main" id="{A760C0DF-65BE-4BC7-BC1B-28421C5BC56E}"/>
              </a:ext>
            </a:extLst>
          </p:cNvPr>
          <p:cNvCxnSpPr>
            <a:cxnSpLocks/>
            <a:stCxn id="24" idx="3"/>
          </p:cNvCxnSpPr>
          <p:nvPr/>
        </p:nvCxnSpPr>
        <p:spPr>
          <a:xfrm flipV="1">
            <a:off x="3268242" y="2380120"/>
            <a:ext cx="988512" cy="6170"/>
          </a:xfrm>
          <a:prstGeom prst="line">
            <a:avLst/>
          </a:prstGeom>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558C81B1-962A-482F-A82D-59002DB63BFA}"/>
              </a:ext>
            </a:extLst>
          </p:cNvPr>
          <p:cNvSpPr txBox="1"/>
          <p:nvPr/>
        </p:nvSpPr>
        <p:spPr>
          <a:xfrm>
            <a:off x="3674420" y="3308919"/>
            <a:ext cx="1536937" cy="1200329"/>
          </a:xfrm>
          <a:prstGeom prst="rect">
            <a:avLst/>
          </a:prstGeom>
          <a:noFill/>
        </p:spPr>
        <p:txBody>
          <a:bodyPr wrap="square" rtlCol="0">
            <a:spAutoFit/>
          </a:bodyPr>
          <a:lstStyle/>
          <a:p>
            <a:pPr algn="ctr"/>
            <a:r>
              <a:rPr kumimoji="1" lang="ja-JP" altLang="en-US" sz="2400" dirty="0"/>
              <a:t>文節</a:t>
            </a:r>
            <a:endParaRPr kumimoji="1" lang="en-US" altLang="ja-JP" sz="2400" dirty="0"/>
          </a:p>
          <a:p>
            <a:pPr algn="ctr"/>
            <a:r>
              <a:rPr kumimoji="1" lang="en-US" altLang="ja-JP" sz="2400" dirty="0"/>
              <a:t>(</a:t>
            </a:r>
            <a:r>
              <a:rPr lang="ja-JP" altLang="en-US" sz="2400" dirty="0"/>
              <a:t>レコードのリスト</a:t>
            </a:r>
            <a:r>
              <a:rPr kumimoji="1" lang="en-US" altLang="ja-JP" sz="2400" dirty="0"/>
              <a:t>)</a:t>
            </a:r>
            <a:endParaRPr kumimoji="1" lang="ja-JP" altLang="en-US" sz="2400" dirty="0"/>
          </a:p>
        </p:txBody>
      </p:sp>
      <p:cxnSp>
        <p:nvCxnSpPr>
          <p:cNvPr id="66" name="直線コネクタ 65">
            <a:extLst>
              <a:ext uri="{FF2B5EF4-FFF2-40B4-BE49-F238E27FC236}">
                <a16:creationId xmlns:a16="http://schemas.microsoft.com/office/drawing/2014/main" id="{30C313FD-FF87-466E-8520-AB3E9712C475}"/>
              </a:ext>
            </a:extLst>
          </p:cNvPr>
          <p:cNvCxnSpPr>
            <a:cxnSpLocks/>
            <a:stCxn id="27" idx="2"/>
          </p:cNvCxnSpPr>
          <p:nvPr/>
        </p:nvCxnSpPr>
        <p:spPr>
          <a:xfrm flipH="1">
            <a:off x="5306542" y="2815858"/>
            <a:ext cx="2433102" cy="977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C9B3F2E9-3D82-4D7D-AF8E-36BFFE49B6FE}"/>
              </a:ext>
            </a:extLst>
          </p:cNvPr>
          <p:cNvCxnSpPr>
            <a:cxnSpLocks/>
          </p:cNvCxnSpPr>
          <p:nvPr/>
        </p:nvCxnSpPr>
        <p:spPr>
          <a:xfrm flipH="1">
            <a:off x="1403094" y="4394538"/>
            <a:ext cx="2118821" cy="853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41583604-DBA5-42E8-BFEF-43B9EBF2B79B}"/>
              </a:ext>
            </a:extLst>
          </p:cNvPr>
          <p:cNvSpPr txBox="1"/>
          <p:nvPr/>
        </p:nvSpPr>
        <p:spPr>
          <a:xfrm>
            <a:off x="2481615" y="4858043"/>
            <a:ext cx="1668764" cy="1938992"/>
          </a:xfrm>
          <a:prstGeom prst="rect">
            <a:avLst/>
          </a:prstGeom>
          <a:noFill/>
        </p:spPr>
        <p:txBody>
          <a:bodyPr wrap="square" rtlCol="0">
            <a:spAutoFit/>
          </a:bodyPr>
          <a:lstStyle/>
          <a:p>
            <a:pPr algn="ctr"/>
            <a:r>
              <a:rPr lang="ja-JP" altLang="en-US" sz="2400" dirty="0"/>
              <a:t>部分意味表現集合</a:t>
            </a:r>
            <a:endParaRPr kumimoji="1" lang="en-US" altLang="ja-JP" sz="2400" dirty="0"/>
          </a:p>
          <a:p>
            <a:pPr algn="ctr"/>
            <a:r>
              <a:rPr kumimoji="1" lang="en-US" altLang="ja-JP" sz="2400" dirty="0"/>
              <a:t>(</a:t>
            </a:r>
            <a:r>
              <a:rPr lang="ja-JP" altLang="en-US" sz="2400" dirty="0"/>
              <a:t>レコードのリストのリスト</a:t>
            </a:r>
            <a:r>
              <a:rPr kumimoji="1" lang="en-US" altLang="ja-JP" sz="2400" dirty="0"/>
              <a:t>)</a:t>
            </a:r>
            <a:endParaRPr kumimoji="1" lang="ja-JP" altLang="en-US" sz="2400" dirty="0"/>
          </a:p>
        </p:txBody>
      </p:sp>
      <p:cxnSp>
        <p:nvCxnSpPr>
          <p:cNvPr id="76" name="直線コネクタ 75">
            <a:extLst>
              <a:ext uri="{FF2B5EF4-FFF2-40B4-BE49-F238E27FC236}">
                <a16:creationId xmlns:a16="http://schemas.microsoft.com/office/drawing/2014/main" id="{5D14E13B-6226-4AE7-87C2-88E6FAFFEEF6}"/>
              </a:ext>
            </a:extLst>
          </p:cNvPr>
          <p:cNvCxnSpPr>
            <a:cxnSpLocks/>
            <a:stCxn id="29" idx="3"/>
          </p:cNvCxnSpPr>
          <p:nvPr/>
        </p:nvCxnSpPr>
        <p:spPr>
          <a:xfrm flipV="1">
            <a:off x="2124445" y="5670841"/>
            <a:ext cx="38278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5F2261ED-4592-4E76-95B2-F8B132F49306}"/>
              </a:ext>
            </a:extLst>
          </p:cNvPr>
          <p:cNvCxnSpPr>
            <a:cxnSpLocks/>
          </p:cNvCxnSpPr>
          <p:nvPr/>
        </p:nvCxnSpPr>
        <p:spPr>
          <a:xfrm flipV="1">
            <a:off x="4111099" y="5670841"/>
            <a:ext cx="567089" cy="15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061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システム構築～</a:t>
            </a:r>
            <a:r>
              <a:rPr lang="en-US" altLang="ja-JP" dirty="0" err="1">
                <a:latin typeface="メイリオ" panose="020B0604030504040204" pitchFamily="50" charset="-128"/>
                <a:ea typeface="メイリオ" panose="020B0604030504040204" pitchFamily="50" charset="-128"/>
              </a:rPr>
              <a:t>Juman</a:t>
            </a:r>
            <a:r>
              <a:rPr lang="ja-JP" altLang="en-US"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BC9710FD-3C1E-49BE-AE77-9FA891FBC047}"/>
              </a:ext>
            </a:extLst>
          </p:cNvPr>
          <p:cNvSpPr txBox="1"/>
          <p:nvPr/>
        </p:nvSpPr>
        <p:spPr>
          <a:xfrm>
            <a:off x="543261" y="1631522"/>
            <a:ext cx="7810051" cy="4524315"/>
          </a:xfrm>
          <a:prstGeom prst="rect">
            <a:avLst/>
          </a:prstGeom>
          <a:noFill/>
        </p:spPr>
        <p:txBody>
          <a:bodyPr wrap="square" rtlCol="0">
            <a:spAutoFit/>
          </a:bodyPr>
          <a:lstStyle/>
          <a:p>
            <a:r>
              <a:rPr lang="en-US" altLang="ja-JP" b="0" dirty="0">
                <a:solidFill>
                  <a:srgbClr val="000000"/>
                </a:solidFill>
                <a:effectLst/>
                <a:latin typeface="Consolas" panose="020B0609020204030204" pitchFamily="49" charset="0"/>
              </a:rPr>
              <a:t>  </a:t>
            </a:r>
            <a:r>
              <a:rPr lang="en-US" altLang="ja-JP" b="0" dirty="0">
                <a:solidFill>
                  <a:srgbClr val="0000FF"/>
                </a:solidFill>
                <a:effectLst/>
                <a:latin typeface="Consolas" panose="020B0609020204030204" pitchFamily="49" charset="0"/>
              </a:rPr>
              <a:t>type</a:t>
            </a:r>
            <a:r>
              <a:rPr lang="en-US" altLang="ja-JP" b="0" dirty="0">
                <a:solidFill>
                  <a:srgbClr val="000000"/>
                </a:solidFill>
                <a:effectLst/>
                <a:latin typeface="Consolas" panose="020B0609020204030204" pitchFamily="49" charset="0"/>
              </a:rPr>
              <a:t> </a:t>
            </a:r>
            <a:r>
              <a:rPr lang="en-US" altLang="ja-JP" b="0" dirty="0" err="1">
                <a:solidFill>
                  <a:srgbClr val="795E26"/>
                </a:solidFill>
                <a:effectLst/>
                <a:latin typeface="Consolas" panose="020B0609020204030204" pitchFamily="49" charset="0"/>
              </a:rPr>
              <a:t>jumanOutputTy</a:t>
            </a:r>
            <a:r>
              <a:rPr lang="en-US" altLang="ja-JP" b="0" dirty="0">
                <a:solidFill>
                  <a:srgbClr val="000000"/>
                </a:solidFill>
                <a:effectLst/>
                <a:latin typeface="Consolas" panose="020B0609020204030204" pitchFamily="49" charset="0"/>
              </a:rPr>
              <a:t> </a:t>
            </a:r>
            <a:r>
              <a:rPr lang="en-US" altLang="ja-JP" b="0" dirty="0">
                <a:solidFill>
                  <a:srgbClr val="AF00DB"/>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 </a:t>
            </a:r>
          </a:p>
          <a:p>
            <a:r>
              <a:rPr lang="en-US" altLang="ja-JP" b="0" dirty="0">
                <a:solidFill>
                  <a:srgbClr val="000000"/>
                </a:solidFill>
                <a:effectLst/>
                <a:latin typeface="Consolas" panose="020B0609020204030204" pitchFamily="49" charset="0"/>
              </a:rPr>
              <a:t>    </a:t>
            </a:r>
            <a:r>
              <a:rPr lang="en-US" altLang="ja-JP" b="0" dirty="0">
                <a:solidFill>
                  <a:srgbClr val="098658"/>
                </a:solidFill>
                <a:effectLst/>
                <a:latin typeface="Consolas" panose="020B0609020204030204" pitchFamily="49" charset="0"/>
              </a:rPr>
              <a:t>{</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表層形 </a:t>
            </a:r>
            <a:r>
              <a:rPr lang="en-US" altLang="ja-JP" b="0" dirty="0">
                <a:solidFill>
                  <a:srgbClr val="AF00DB"/>
                </a:solidFill>
                <a:effectLst/>
                <a:latin typeface="Consolas" panose="020B0609020204030204" pitchFamily="49" charset="0"/>
              </a:rPr>
              <a:t>:</a:t>
            </a:r>
            <a:r>
              <a:rPr lang="ja-JP" altLang="en-US"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string</a:t>
            </a:r>
            <a:r>
              <a:rPr lang="en-US" altLang="ja-JP" b="0" dirty="0">
                <a:solidFill>
                  <a:srgbClr val="811F3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 </a:t>
            </a: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読み </a:t>
            </a:r>
            <a:r>
              <a:rPr lang="en-US" altLang="ja-JP" b="0" dirty="0">
                <a:solidFill>
                  <a:srgbClr val="AF00DB"/>
                </a:solidFill>
                <a:effectLst/>
                <a:latin typeface="Consolas" panose="020B0609020204030204" pitchFamily="49" charset="0"/>
              </a:rPr>
              <a:t>:</a:t>
            </a:r>
            <a:r>
              <a:rPr lang="ja-JP" altLang="en-US"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string</a:t>
            </a:r>
            <a:r>
              <a:rPr lang="en-US" altLang="ja-JP" b="0" dirty="0">
                <a:solidFill>
                  <a:srgbClr val="811F3F"/>
                </a:solidFill>
                <a:effectLst/>
                <a:latin typeface="Consolas" panose="020B0609020204030204" pitchFamily="49" charset="0"/>
              </a:rPr>
              <a:t>,</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見出し語 </a:t>
            </a:r>
            <a:r>
              <a:rPr lang="en-US" altLang="ja-JP" b="0" dirty="0">
                <a:solidFill>
                  <a:srgbClr val="AF00DB"/>
                </a:solidFill>
                <a:effectLst/>
                <a:latin typeface="Consolas" panose="020B0609020204030204" pitchFamily="49" charset="0"/>
              </a:rPr>
              <a:t>:</a:t>
            </a:r>
            <a:r>
              <a:rPr lang="ja-JP" altLang="en-US"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string</a:t>
            </a:r>
            <a:r>
              <a:rPr lang="en-US" altLang="ja-JP" b="0" dirty="0">
                <a:solidFill>
                  <a:srgbClr val="811F3F"/>
                </a:solidFill>
                <a:effectLst/>
                <a:latin typeface="Consolas" panose="020B0609020204030204" pitchFamily="49" charset="0"/>
              </a:rPr>
              <a:t>,</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品詞大分類 </a:t>
            </a:r>
            <a:r>
              <a:rPr lang="en-US" altLang="ja-JP" b="0" dirty="0">
                <a:solidFill>
                  <a:srgbClr val="AF00DB"/>
                </a:solidFill>
                <a:effectLst/>
                <a:latin typeface="Consolas" panose="020B0609020204030204" pitchFamily="49" charset="0"/>
              </a:rPr>
              <a:t>:</a:t>
            </a:r>
            <a:r>
              <a:rPr lang="ja-JP" altLang="en-US"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string</a:t>
            </a:r>
            <a:r>
              <a:rPr lang="en-US" altLang="ja-JP" b="0" dirty="0">
                <a:solidFill>
                  <a:srgbClr val="811F3F"/>
                </a:solidFill>
                <a:effectLst/>
                <a:latin typeface="Consolas" panose="020B0609020204030204" pitchFamily="49" charset="0"/>
              </a:rPr>
              <a:t>,</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品詞大分類</a:t>
            </a:r>
            <a:r>
              <a:rPr lang="en-US" altLang="ja-JP" b="0" dirty="0">
                <a:solidFill>
                  <a:srgbClr val="000000"/>
                </a:solidFill>
                <a:effectLst/>
                <a:latin typeface="Consolas" panose="020B0609020204030204" pitchFamily="49" charset="0"/>
              </a:rPr>
              <a:t>_ID </a:t>
            </a:r>
            <a:r>
              <a:rPr lang="en-US" altLang="ja-JP" b="0" dirty="0">
                <a:solidFill>
                  <a:srgbClr val="AF00DB"/>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option</a:t>
            </a:r>
            <a:r>
              <a:rPr lang="en-US" altLang="ja-JP" b="0" dirty="0">
                <a:solidFill>
                  <a:srgbClr val="811F3F"/>
                </a:solidFill>
                <a:effectLst/>
                <a:latin typeface="Consolas" panose="020B0609020204030204" pitchFamily="49" charset="0"/>
              </a:rPr>
              <a:t>,</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品詞細分類 </a:t>
            </a:r>
            <a:r>
              <a:rPr lang="en-US" altLang="ja-JP" b="0" dirty="0">
                <a:solidFill>
                  <a:srgbClr val="AF00DB"/>
                </a:solidFill>
                <a:effectLst/>
                <a:latin typeface="Consolas" panose="020B0609020204030204" pitchFamily="49" charset="0"/>
              </a:rPr>
              <a:t>:</a:t>
            </a:r>
            <a:r>
              <a:rPr lang="ja-JP" altLang="en-US"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string</a:t>
            </a:r>
            <a:r>
              <a:rPr lang="en-US" altLang="ja-JP" b="0" dirty="0">
                <a:solidFill>
                  <a:srgbClr val="811F3F"/>
                </a:solidFill>
                <a:effectLst/>
                <a:latin typeface="Consolas" panose="020B0609020204030204" pitchFamily="49" charset="0"/>
              </a:rPr>
              <a:t>,</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品詞細分類</a:t>
            </a:r>
            <a:r>
              <a:rPr lang="en-US" altLang="ja-JP" b="0" dirty="0">
                <a:solidFill>
                  <a:srgbClr val="000000"/>
                </a:solidFill>
                <a:effectLst/>
                <a:latin typeface="Consolas" panose="020B0609020204030204" pitchFamily="49" charset="0"/>
              </a:rPr>
              <a:t>_ID </a:t>
            </a:r>
            <a:r>
              <a:rPr lang="en-US" altLang="ja-JP" b="0" dirty="0">
                <a:solidFill>
                  <a:srgbClr val="AF00DB"/>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option</a:t>
            </a:r>
            <a:r>
              <a:rPr lang="en-US" altLang="ja-JP" b="0" dirty="0">
                <a:solidFill>
                  <a:srgbClr val="811F3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  </a:t>
            </a: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活用型 </a:t>
            </a:r>
            <a:r>
              <a:rPr lang="en-US" altLang="ja-JP" b="0" dirty="0">
                <a:solidFill>
                  <a:srgbClr val="AF00DB"/>
                </a:solidFill>
                <a:effectLst/>
                <a:latin typeface="Consolas" panose="020B0609020204030204" pitchFamily="49" charset="0"/>
              </a:rPr>
              <a:t>:</a:t>
            </a:r>
            <a:r>
              <a:rPr lang="ja-JP" altLang="en-US"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string</a:t>
            </a:r>
            <a:r>
              <a:rPr lang="en-US" altLang="ja-JP"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option</a:t>
            </a:r>
            <a:r>
              <a:rPr lang="en-US" altLang="ja-JP" b="0" dirty="0">
                <a:solidFill>
                  <a:srgbClr val="811F3F"/>
                </a:solidFill>
                <a:effectLst/>
                <a:latin typeface="Consolas" panose="020B0609020204030204" pitchFamily="49" charset="0"/>
              </a:rPr>
              <a:t>,</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活用型</a:t>
            </a:r>
            <a:r>
              <a:rPr lang="en-US" altLang="ja-JP" b="0" dirty="0">
                <a:solidFill>
                  <a:srgbClr val="000000"/>
                </a:solidFill>
                <a:effectLst/>
                <a:latin typeface="Consolas" panose="020B0609020204030204" pitchFamily="49" charset="0"/>
              </a:rPr>
              <a:t>_ID </a:t>
            </a:r>
            <a:r>
              <a:rPr lang="en-US" altLang="ja-JP" b="0" dirty="0">
                <a:solidFill>
                  <a:srgbClr val="AF00DB"/>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option</a:t>
            </a:r>
            <a:r>
              <a:rPr lang="en-US" altLang="ja-JP" b="0" dirty="0">
                <a:solidFill>
                  <a:srgbClr val="811F3F"/>
                </a:solidFill>
                <a:effectLst/>
                <a:latin typeface="Consolas" panose="020B0609020204030204" pitchFamily="49" charset="0"/>
              </a:rPr>
              <a:t>,</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活用形 </a:t>
            </a:r>
            <a:r>
              <a:rPr lang="en-US" altLang="ja-JP" b="0" dirty="0">
                <a:solidFill>
                  <a:srgbClr val="AF00DB"/>
                </a:solidFill>
                <a:effectLst/>
                <a:latin typeface="Consolas" panose="020B0609020204030204" pitchFamily="49" charset="0"/>
              </a:rPr>
              <a:t>:</a:t>
            </a:r>
            <a:r>
              <a:rPr lang="ja-JP" altLang="en-US"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string</a:t>
            </a:r>
            <a:r>
              <a:rPr lang="en-US" altLang="ja-JP"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option</a:t>
            </a:r>
            <a:r>
              <a:rPr lang="en-US" altLang="ja-JP" b="0" dirty="0">
                <a:solidFill>
                  <a:srgbClr val="811F3F"/>
                </a:solidFill>
                <a:effectLst/>
                <a:latin typeface="Consolas" panose="020B0609020204030204" pitchFamily="49" charset="0"/>
              </a:rPr>
              <a:t>,</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活用形</a:t>
            </a:r>
            <a:r>
              <a:rPr lang="en-US" altLang="ja-JP" b="0" dirty="0">
                <a:solidFill>
                  <a:srgbClr val="000000"/>
                </a:solidFill>
                <a:effectLst/>
                <a:latin typeface="Consolas" panose="020B0609020204030204" pitchFamily="49" charset="0"/>
              </a:rPr>
              <a:t>_ID </a:t>
            </a:r>
            <a:r>
              <a:rPr lang="en-US" altLang="ja-JP" b="0" dirty="0">
                <a:solidFill>
                  <a:srgbClr val="AF00DB"/>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option</a:t>
            </a:r>
            <a:r>
              <a:rPr lang="en-US" altLang="ja-JP" b="0" dirty="0">
                <a:solidFill>
                  <a:srgbClr val="811F3F"/>
                </a:solidFill>
                <a:effectLst/>
                <a:latin typeface="Consolas" panose="020B0609020204030204" pitchFamily="49" charset="0"/>
              </a:rPr>
              <a:t>,</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意味情報 </a:t>
            </a:r>
            <a:r>
              <a:rPr lang="en-US" altLang="ja-JP" b="0" dirty="0">
                <a:solidFill>
                  <a:srgbClr val="AF00DB"/>
                </a:solidFill>
                <a:effectLst/>
                <a:latin typeface="Consolas" panose="020B0609020204030204" pitchFamily="49" charset="0"/>
              </a:rPr>
              <a:t>:</a:t>
            </a:r>
            <a:r>
              <a:rPr lang="ja-JP" altLang="en-US" b="0" dirty="0">
                <a:solidFill>
                  <a:srgbClr val="000000"/>
                </a:solidFill>
                <a:effectLst/>
                <a:latin typeface="Consolas" panose="020B0609020204030204" pitchFamily="49" charset="0"/>
              </a:rPr>
              <a:t> </a:t>
            </a:r>
            <a:r>
              <a:rPr lang="en-US" altLang="ja-JP" b="0" dirty="0" err="1">
                <a:solidFill>
                  <a:srgbClr val="267F99"/>
                </a:solidFill>
                <a:effectLst/>
                <a:latin typeface="Consolas" panose="020B0609020204030204" pitchFamily="49" charset="0"/>
              </a:rPr>
              <a:t>jumanOutputSemTy</a:t>
            </a:r>
            <a:r>
              <a:rPr lang="en-US" altLang="ja-JP"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option</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en-US" altLang="ja-JP" b="0" dirty="0">
                <a:solidFill>
                  <a:srgbClr val="098658"/>
                </a:solidFill>
                <a:effectLst/>
                <a:latin typeface="Consolas" panose="020B0609020204030204" pitchFamily="49" charset="0"/>
              </a:rPr>
              <a:t>}</a:t>
            </a:r>
          </a:p>
          <a:p>
            <a:endParaRPr lang="en-US" altLang="ja-JP" b="0" dirty="0">
              <a:solidFill>
                <a:srgbClr val="000000"/>
              </a:solidFill>
              <a:effectLst/>
              <a:latin typeface="Consolas" panose="020B0609020204030204" pitchFamily="49" charset="0"/>
            </a:endParaRPr>
          </a:p>
        </p:txBody>
      </p:sp>
      <p:sp>
        <p:nvSpPr>
          <p:cNvPr id="11" name="正方形/長方形 10">
            <a:extLst>
              <a:ext uri="{FF2B5EF4-FFF2-40B4-BE49-F238E27FC236}">
                <a16:creationId xmlns:a16="http://schemas.microsoft.com/office/drawing/2014/main" id="{37C8E801-2AA7-4CFD-8207-F61288E7E9C6}"/>
              </a:ext>
            </a:extLst>
          </p:cNvPr>
          <p:cNvSpPr/>
          <p:nvPr/>
        </p:nvSpPr>
        <p:spPr>
          <a:xfrm>
            <a:off x="790688" y="1592547"/>
            <a:ext cx="4943138" cy="4420978"/>
          </a:xfrm>
          <a:prstGeom prst="rect">
            <a:avLst/>
          </a:prstGeom>
          <a:noFill/>
          <a:ln w="508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52A04B01-3047-4A3E-8E48-AFE4EC243F00}"/>
              </a:ext>
            </a:extLst>
          </p:cNvPr>
          <p:cNvSpPr txBox="1"/>
          <p:nvPr/>
        </p:nvSpPr>
        <p:spPr>
          <a:xfrm>
            <a:off x="4814047" y="2081605"/>
            <a:ext cx="3657600" cy="830997"/>
          </a:xfrm>
          <a:prstGeom prst="rect">
            <a:avLst/>
          </a:prstGeom>
          <a:solidFill>
            <a:schemeClr val="bg1"/>
          </a:solid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形態素ごとの情報を以下のようなレコードで保持</a:t>
            </a:r>
          </a:p>
        </p:txBody>
      </p:sp>
    </p:spTree>
    <p:extLst>
      <p:ext uri="{BB962C8B-B14F-4D97-AF65-F5344CB8AC3E}">
        <p14:creationId xmlns:p14="http://schemas.microsoft.com/office/powerpoint/2010/main" val="2544477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システム構築～文節分け関数～</a:t>
            </a:r>
            <a:endParaRPr kumimoji="1" lang="ja-JP" altLang="en-US"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3FF49FE3-9EBF-4111-85AF-F68226E1BBB8}"/>
              </a:ext>
            </a:extLst>
          </p:cNvPr>
          <p:cNvSpPr txBox="1"/>
          <p:nvPr/>
        </p:nvSpPr>
        <p:spPr>
          <a:xfrm>
            <a:off x="500230" y="1690689"/>
            <a:ext cx="8143539" cy="4498667"/>
          </a:xfrm>
          <a:prstGeom prst="rect">
            <a:avLst/>
          </a:prstGeom>
          <a:noFill/>
        </p:spPr>
        <p:txBody>
          <a:bodyPr wrap="square" rtlCol="0">
            <a:spAutoFit/>
          </a:bodyPr>
          <a:lstStyle/>
          <a:p>
            <a:pPr algn="l">
              <a:lnSpc>
                <a:spcPts val="1425"/>
              </a:lnSpc>
            </a:pP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fun</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795E26"/>
                </a:solidFill>
                <a:effectLst/>
                <a:latin typeface="Consolas" panose="020B0609020204030204" pitchFamily="49" charset="0"/>
                <a:ea typeface="ＭＳ Ｐゴシック" panose="020B0600070205080204" pitchFamily="50" charset="-128"/>
                <a:cs typeface="ＭＳ Ｐゴシック" panose="020B0600070205080204" pitchFamily="50" charset="-128"/>
              </a:rPr>
              <a:t>separate</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01080"/>
                </a:solidFill>
                <a:effectLst/>
                <a:latin typeface="Consolas" panose="020B0609020204030204" pitchFamily="49" charset="0"/>
                <a:ea typeface="ＭＳ Ｐゴシック" panose="020B0600070205080204" pitchFamily="50" charset="-128"/>
                <a:cs typeface="ＭＳ Ｐゴシック" panose="020B0600070205080204" pitchFamily="50" charset="-128"/>
              </a:rPr>
              <a:t>record</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01080"/>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if</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lis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nil </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then</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case</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4</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_</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品詞大分類</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of</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形容詞</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[Type</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形容詞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形容詞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_</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表層形</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形容詞情報</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動詞</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[Type</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動詞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動詞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_</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表層形</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動詞情報</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p>
          <a:p>
            <a:pPr algn="l">
              <a:lnSpc>
                <a:spcPts val="1425"/>
              </a:lnSpc>
            </a:pPr>
            <a:r>
              <a:rPr lang="ja-JP" altLang="en-US" sz="800" kern="0" dirty="0">
                <a:solidFill>
                  <a:srgbClr val="098658"/>
                </a:solidFill>
                <a:latin typeface="Consolas" panose="020B0609020204030204" pitchFamily="49" charset="0"/>
                <a:ea typeface="ＭＳ Ｐゴシック" panose="020B0600070205080204" pitchFamily="50" charset="-128"/>
                <a:cs typeface="Times New Roman" panose="02020603050405020304" pitchFamily="18" charset="0"/>
              </a:rPr>
              <a:t>　　　　　　　　　　　　　　　　　　　　　　　　　　　　　　　・</a:t>
            </a:r>
            <a:endParaRPr lang="en-US" altLang="ja-JP" sz="800" kern="0" dirty="0">
              <a:solidFill>
                <a:srgbClr val="098658"/>
              </a:solidFill>
              <a:latin typeface="Consolas" panose="020B0609020204030204" pitchFamily="49" charset="0"/>
              <a:ea typeface="ＭＳ Ｐゴシック" panose="020B0600070205080204" pitchFamily="50" charset="-128"/>
              <a:cs typeface="Times New Roman" panose="02020603050405020304" pitchFamily="18" charset="0"/>
            </a:endParaRPr>
          </a:p>
          <a:p>
            <a:pPr algn="l">
              <a:lnSpc>
                <a:spcPts val="1425"/>
              </a:lnSpc>
            </a:pPr>
            <a:r>
              <a:rPr lang="ja-JP" altLang="en-US" sz="800" kern="0" dirty="0">
                <a:solidFill>
                  <a:srgbClr val="098658"/>
                </a:solidFill>
                <a:effectLst/>
                <a:latin typeface="Consolas" panose="020B0609020204030204" pitchFamily="49" charset="0"/>
                <a:ea typeface="ＭＳ Ｐゴシック" panose="020B0600070205080204" pitchFamily="50" charset="-128"/>
                <a:cs typeface="Times New Roman" panose="02020603050405020304" pitchFamily="18" charset="0"/>
              </a:rPr>
              <a:t>　　　　　　　　　　　　　　　　　　　　　　　　　　　　　　　・</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else</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if</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4</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_</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品詞大分類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hd lis</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助詞</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then</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case</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_</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表層形</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hd lis</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of</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は</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[Type</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名詞は</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_</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表層形</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名詞情報</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助詞情報</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hd lis</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separate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hd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tl lis</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tl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tl lis</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が</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[Type</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名詞が</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_</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表層形</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名詞情報</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助詞情報</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hd lis</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separate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hd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tl lis</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tl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tl lis</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の</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[Type</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名詞の</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_</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表層形</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名詞情報</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助詞情報</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hd lis</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separate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hd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tl lis</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p>
          <a:p>
            <a:pPr algn="l">
              <a:lnSpc>
                <a:spcPts val="1425"/>
              </a:lnSpc>
            </a:pPr>
            <a:r>
              <a:rPr lang="ja-JP" altLang="en-US" sz="800" kern="0" dirty="0">
                <a:solidFill>
                  <a:srgbClr val="8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en-US" altLang="ja-JP" sz="800" kern="0" dirty="0">
              <a:solidFill>
                <a:srgbClr val="800000"/>
              </a:solidFill>
              <a:latin typeface="Consolas" panose="020B0609020204030204" pitchFamily="49" charset="0"/>
              <a:ea typeface="ＭＳ Ｐゴシック" panose="020B0600070205080204" pitchFamily="50" charset="-128"/>
              <a:cs typeface="ＭＳ Ｐゴシック" panose="020B0600070205080204" pitchFamily="50" charset="-128"/>
            </a:endParaRPr>
          </a:p>
          <a:p>
            <a:pPr algn="l">
              <a:lnSpc>
                <a:spcPts val="1425"/>
              </a:lnSpc>
            </a:pPr>
            <a:r>
              <a:rPr lang="ja-JP" altLang="en-US"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p>
          <a:p>
            <a:pPr algn="l">
              <a:lnSpc>
                <a:spcPts val="1425"/>
              </a:lnSpc>
            </a:pPr>
            <a:r>
              <a:rPr lang="ja-JP" altLang="en-US" sz="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else</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case</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4</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_</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品詞大分類</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of</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形容詞</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[Type</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形容詞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形容詞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_</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表層形</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形容詞情報</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separate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hd lis</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tl lis</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動詞</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[Type</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動詞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動詞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_</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表層形</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動詞情報</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separate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hd lis</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tl lis</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[Type</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_</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表層形</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名詞情報</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separate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hd lis</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tl lis</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_</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raise</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Fail</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"unknown hinshi"</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endParaRPr kumimoji="1" lang="ja-JP" altLang="en-US" dirty="0"/>
          </a:p>
        </p:txBody>
      </p:sp>
      <p:sp>
        <p:nvSpPr>
          <p:cNvPr id="14" name="正方形/長方形 13">
            <a:extLst>
              <a:ext uri="{FF2B5EF4-FFF2-40B4-BE49-F238E27FC236}">
                <a16:creationId xmlns:a16="http://schemas.microsoft.com/office/drawing/2014/main" id="{626F02C4-05E1-4540-A8FF-BC9707359818}"/>
              </a:ext>
            </a:extLst>
          </p:cNvPr>
          <p:cNvSpPr/>
          <p:nvPr/>
        </p:nvSpPr>
        <p:spPr>
          <a:xfrm>
            <a:off x="628650" y="1904518"/>
            <a:ext cx="4325246" cy="1053836"/>
          </a:xfrm>
          <a:prstGeom prst="rect">
            <a:avLst/>
          </a:prstGeom>
          <a:noFill/>
          <a:ln w="508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2D0254CA-C9DA-4488-9AE1-9969DE4F38DF}"/>
              </a:ext>
            </a:extLst>
          </p:cNvPr>
          <p:cNvSpPr/>
          <p:nvPr/>
        </p:nvSpPr>
        <p:spPr>
          <a:xfrm>
            <a:off x="555139" y="3172182"/>
            <a:ext cx="7706734" cy="1555803"/>
          </a:xfrm>
          <a:prstGeom prst="rect">
            <a:avLst/>
          </a:prstGeom>
          <a:noFill/>
          <a:ln w="508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A23E251-5BC2-4B8A-A1DB-4685D1437656}"/>
              </a:ext>
            </a:extLst>
          </p:cNvPr>
          <p:cNvSpPr/>
          <p:nvPr/>
        </p:nvSpPr>
        <p:spPr>
          <a:xfrm>
            <a:off x="874283" y="4933484"/>
            <a:ext cx="7706734" cy="967085"/>
          </a:xfrm>
          <a:prstGeom prst="rect">
            <a:avLst/>
          </a:prstGeom>
          <a:noFill/>
          <a:ln w="508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FBDA61B-7B6C-4BA2-A90A-B11331E9CFDB}"/>
              </a:ext>
            </a:extLst>
          </p:cNvPr>
          <p:cNvSpPr txBox="1"/>
          <p:nvPr/>
        </p:nvSpPr>
        <p:spPr>
          <a:xfrm>
            <a:off x="2468879" y="1660238"/>
            <a:ext cx="2377440" cy="461665"/>
          </a:xfrm>
          <a:prstGeom prst="rect">
            <a:avLst/>
          </a:prstGeom>
          <a:solidFill>
            <a:schemeClr val="bg1"/>
          </a:solid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繰り返しの終了</a:t>
            </a:r>
          </a:p>
        </p:txBody>
      </p:sp>
      <p:sp>
        <p:nvSpPr>
          <p:cNvPr id="18" name="テキスト ボックス 17">
            <a:extLst>
              <a:ext uri="{FF2B5EF4-FFF2-40B4-BE49-F238E27FC236}">
                <a16:creationId xmlns:a16="http://schemas.microsoft.com/office/drawing/2014/main" id="{A5622F63-8430-4282-9564-D14AEF0CA719}"/>
              </a:ext>
            </a:extLst>
          </p:cNvPr>
          <p:cNvSpPr txBox="1"/>
          <p:nvPr/>
        </p:nvSpPr>
        <p:spPr>
          <a:xfrm>
            <a:off x="5174205" y="2941349"/>
            <a:ext cx="2993315" cy="461665"/>
          </a:xfrm>
          <a:prstGeom prst="rect">
            <a:avLst/>
          </a:prstGeom>
          <a:solidFill>
            <a:schemeClr val="bg1"/>
          </a:solid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名詞</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助詞で分ける</a:t>
            </a:r>
          </a:p>
        </p:txBody>
      </p:sp>
      <p:sp>
        <p:nvSpPr>
          <p:cNvPr id="19" name="テキスト ボックス 18">
            <a:extLst>
              <a:ext uri="{FF2B5EF4-FFF2-40B4-BE49-F238E27FC236}">
                <a16:creationId xmlns:a16="http://schemas.microsoft.com/office/drawing/2014/main" id="{EFC457F9-5991-43B2-A470-80AB32D108B1}"/>
              </a:ext>
            </a:extLst>
          </p:cNvPr>
          <p:cNvSpPr txBox="1"/>
          <p:nvPr/>
        </p:nvSpPr>
        <p:spPr>
          <a:xfrm>
            <a:off x="5357308" y="5727691"/>
            <a:ext cx="2700171" cy="461665"/>
          </a:xfrm>
          <a:prstGeom prst="rect">
            <a:avLst/>
          </a:prstGeom>
          <a:solidFill>
            <a:schemeClr val="bg1"/>
          </a:solid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助詞以外を分ける</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72815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85744902-05AD-4F18-B630-CCC2B21D2744}"/>
              </a:ext>
            </a:extLst>
          </p:cNvPr>
          <p:cNvSpPr/>
          <p:nvPr/>
        </p:nvSpPr>
        <p:spPr>
          <a:xfrm>
            <a:off x="4707141" y="1592132"/>
            <a:ext cx="3684494" cy="4917052"/>
          </a:xfrm>
          <a:prstGeom prst="rect">
            <a:avLst/>
          </a:prstGeom>
          <a:noFill/>
          <a:ln w="508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システム構築～意味表現生成関数～</a:t>
            </a:r>
            <a:endParaRPr kumimoji="1" lang="ja-JP" altLang="en-US"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52FE86F-3B0E-4A73-A1AE-BAE93B458C6A}"/>
              </a:ext>
            </a:extLst>
          </p:cNvPr>
          <p:cNvSpPr txBox="1"/>
          <p:nvPr/>
        </p:nvSpPr>
        <p:spPr>
          <a:xfrm>
            <a:off x="763793" y="1640541"/>
            <a:ext cx="3808207" cy="4917052"/>
          </a:xfrm>
          <a:prstGeom prst="rect">
            <a:avLst/>
          </a:prstGeom>
          <a:noFill/>
        </p:spPr>
        <p:txBody>
          <a:bodyPr wrap="square" rtlCol="0">
            <a:spAutoFit/>
          </a:bodyPr>
          <a:lstStyle/>
          <a:p>
            <a:pPr algn="l">
              <a:lnSpc>
                <a:spcPts val="1425"/>
              </a:lnSpc>
            </a:pPr>
            <a:r>
              <a:rPr lang="en-US"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fun</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795E26"/>
                </a:solidFill>
                <a:effectLst/>
                <a:latin typeface="Consolas" panose="020B0609020204030204" pitchFamily="49" charset="0"/>
                <a:ea typeface="ＭＳ Ｐゴシック" panose="020B0600070205080204" pitchFamily="50" charset="-128"/>
                <a:cs typeface="ＭＳ Ｐゴシック" panose="020B0600070205080204" pitchFamily="50" charset="-128"/>
              </a:rPr>
              <a:t>undone</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01080"/>
                </a:solidFill>
                <a:effectLst/>
                <a:latin typeface="Consolas" panose="020B0609020204030204" pitchFamily="49" charset="0"/>
                <a:ea typeface="ＭＳ Ｐゴシック" panose="020B0600070205080204" pitchFamily="50" charset="-128"/>
                <a:cs typeface="ＭＳ Ｐゴシック" panose="020B0600070205080204" pitchFamily="50" charset="-128"/>
              </a:rPr>
              <a:t>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case</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of</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Type</a:t>
            </a:r>
            <a:r>
              <a:rPr lang="en-US"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名詞は</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001080"/>
                </a:solidFill>
                <a:effectLst/>
                <a:latin typeface="Consolas" panose="020B0609020204030204" pitchFamily="49" charset="0"/>
                <a:ea typeface="ＭＳ Ｐゴシック" panose="020B0600070205080204" pitchFamily="50" charset="-128"/>
                <a:cs typeface="ＭＳ Ｐゴシック" panose="020B0600070205080204" pitchFamily="50" charset="-128"/>
              </a:rPr>
              <a:t>s</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Dynamic</a:t>
            </a:r>
            <a:r>
              <a:rPr lang="en-US"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dynamic</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種類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形容詞文</a:t>
            </a:r>
            <a:r>
              <a:rPr lang="en-US"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述語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主格</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提題</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Dynamic</a:t>
            </a:r>
            <a:r>
              <a:rPr lang="en-US"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dynamic</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種類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形容詞文</a:t>
            </a:r>
            <a:r>
              <a:rPr lang="en-US"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述語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主格</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の格</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提題</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p>
          <a:p>
            <a:pPr algn="l">
              <a:lnSpc>
                <a:spcPts val="1425"/>
              </a:lnSpc>
            </a:pPr>
            <a:r>
              <a:rPr lang="ja-JP" altLang="en-US" sz="1100" kern="0" dirty="0">
                <a:solidFill>
                  <a:srgbClr val="811F3F"/>
                </a:solidFill>
                <a:latin typeface="Consolas" panose="020B0609020204030204" pitchFamily="49" charset="0"/>
                <a:ea typeface="ＭＳ Ｐゴシック" panose="020B0600070205080204" pitchFamily="50" charset="-128"/>
                <a:cs typeface="Times New Roman" panose="02020603050405020304" pitchFamily="18" charset="0"/>
              </a:rPr>
              <a:t>　　　　　　　　　　　　　　　　・</a:t>
            </a:r>
            <a:endParaRPr lang="en-US" altLang="ja-JP" sz="1100" kern="0" dirty="0">
              <a:solidFill>
                <a:srgbClr val="811F3F"/>
              </a:solidFill>
              <a:latin typeface="Consolas" panose="020B0609020204030204" pitchFamily="49" charset="0"/>
              <a:ea typeface="ＭＳ Ｐゴシック" panose="020B0600070205080204" pitchFamily="50" charset="-128"/>
              <a:cs typeface="Times New Roman" panose="02020603050405020304" pitchFamily="18" charset="0"/>
            </a:endParaRPr>
          </a:p>
          <a:p>
            <a:pPr algn="l">
              <a:lnSpc>
                <a:spcPts val="1425"/>
              </a:lnSpc>
            </a:pPr>
            <a:r>
              <a:rPr lang="ja-JP" altLang="en-US" sz="1100" kern="0" dirty="0">
                <a:solidFill>
                  <a:srgbClr val="811F3F"/>
                </a:solidFill>
                <a:effectLst/>
                <a:latin typeface="Consolas" panose="020B0609020204030204" pitchFamily="49" charset="0"/>
                <a:ea typeface="ＭＳ Ｐゴシック" panose="020B0600070205080204" pitchFamily="50" charset="-128"/>
                <a:cs typeface="Times New Roman" panose="02020603050405020304" pitchFamily="18" charset="0"/>
              </a:rPr>
              <a:t>　　　　　　　　　　　　　　　　・</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Dynamic</a:t>
            </a:r>
            <a:r>
              <a:rPr lang="en-US"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dynamic</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種類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動詞文</a:t>
            </a:r>
            <a:r>
              <a:rPr lang="en-US"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述語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主格</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提題</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p>
          <a:p>
            <a:pPr algn="l">
              <a:lnSpc>
                <a:spcPts val="1425"/>
              </a:lnSpc>
            </a:pPr>
            <a:r>
              <a:rPr lang="ja-JP" altLang="en-US" sz="1100" kern="0" dirty="0">
                <a:solidFill>
                  <a:srgbClr val="811F3F"/>
                </a:solidFill>
                <a:latin typeface="Consolas" panose="020B0609020204030204" pitchFamily="49" charset="0"/>
                <a:ea typeface="ＭＳ Ｐゴシック" panose="020B0600070205080204" pitchFamily="50" charset="-128"/>
                <a:cs typeface="Times New Roman" panose="02020603050405020304" pitchFamily="18" charset="0"/>
              </a:rPr>
              <a:t>　　　　　　　　　　　　　　　 ・</a:t>
            </a:r>
            <a:endParaRPr lang="en-US" altLang="ja-JP" sz="1100" kern="0" dirty="0">
              <a:solidFill>
                <a:srgbClr val="811F3F"/>
              </a:solidFill>
              <a:latin typeface="Consolas" panose="020B0609020204030204" pitchFamily="49" charset="0"/>
              <a:ea typeface="ＭＳ Ｐゴシック" panose="020B0600070205080204" pitchFamily="50" charset="-128"/>
              <a:cs typeface="Times New Roman" panose="02020603050405020304" pitchFamily="18" charset="0"/>
            </a:endParaRPr>
          </a:p>
          <a:p>
            <a:pPr algn="l">
              <a:lnSpc>
                <a:spcPts val="1425"/>
              </a:lnSpc>
            </a:pPr>
            <a:r>
              <a:rPr lang="ja-JP" altLang="en-US" sz="1100" kern="0" dirty="0">
                <a:solidFill>
                  <a:srgbClr val="811F3F"/>
                </a:solidFill>
                <a:effectLst/>
                <a:latin typeface="Consolas" panose="020B0609020204030204" pitchFamily="49" charset="0"/>
                <a:ea typeface="ＭＳ Ｐゴシック" panose="020B0600070205080204" pitchFamily="50" charset="-128"/>
                <a:cs typeface="Times New Roman" panose="02020603050405020304" pitchFamily="18" charset="0"/>
              </a:rPr>
              <a:t>　　　　　　　　　　　　　　　　・</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cxnSp>
        <p:nvCxnSpPr>
          <p:cNvPr id="14" name="直線コネクタ 13">
            <a:extLst>
              <a:ext uri="{FF2B5EF4-FFF2-40B4-BE49-F238E27FC236}">
                <a16:creationId xmlns:a16="http://schemas.microsoft.com/office/drawing/2014/main" id="{0B0406FA-4C05-48F5-8D64-28C84DD53CB3}"/>
              </a:ext>
            </a:extLst>
          </p:cNvPr>
          <p:cNvCxnSpPr>
            <a:cxnSpLocks/>
          </p:cNvCxnSpPr>
          <p:nvPr/>
        </p:nvCxnSpPr>
        <p:spPr>
          <a:xfrm>
            <a:off x="4572000" y="1592132"/>
            <a:ext cx="0" cy="5088367"/>
          </a:xfrm>
          <a:prstGeom prst="line">
            <a:avLst/>
          </a:prstGeom>
          <a:ln w="28575"/>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FD24CE41-6135-4165-837D-A214304A6869}"/>
              </a:ext>
            </a:extLst>
          </p:cNvPr>
          <p:cNvSpPr txBox="1"/>
          <p:nvPr/>
        </p:nvSpPr>
        <p:spPr>
          <a:xfrm>
            <a:off x="4707143" y="1690689"/>
            <a:ext cx="3759125" cy="4019370"/>
          </a:xfrm>
          <a:prstGeom prst="rect">
            <a:avLst/>
          </a:prstGeom>
          <a:noFill/>
        </p:spPr>
        <p:txBody>
          <a:bodyPr wrap="square" rtlCol="0">
            <a:spAutoFit/>
          </a:bodyPr>
          <a:lstStyle/>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Type</a:t>
            </a:r>
            <a:r>
              <a:rPr lang="en-US"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名詞が</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001080"/>
                </a:solidFill>
                <a:effectLst/>
                <a:latin typeface="Consolas" panose="020B0609020204030204" pitchFamily="49" charset="0"/>
                <a:ea typeface="ＭＳ Ｐゴシック" panose="020B0600070205080204" pitchFamily="50" charset="-128"/>
                <a:cs typeface="ＭＳ Ｐゴシック" panose="020B0600070205080204" pitchFamily="50" charset="-128"/>
              </a:rPr>
              <a:t>s</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Dynamic</a:t>
            </a:r>
            <a:r>
              <a:rPr lang="en-US"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dynamic</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種類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形容詞文</a:t>
            </a:r>
            <a:r>
              <a:rPr lang="en-US"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述語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主格</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p>
          <a:p>
            <a:pPr algn="l">
              <a:lnSpc>
                <a:spcPts val="1425"/>
              </a:lnSpc>
            </a:pPr>
            <a:r>
              <a:rPr lang="ja-JP" altLang="en-US" sz="1100" kern="0" dirty="0">
                <a:solidFill>
                  <a:srgbClr val="811F3F"/>
                </a:solidFill>
                <a:latin typeface="Consolas" panose="020B0609020204030204" pitchFamily="49" charset="0"/>
                <a:ea typeface="ＭＳ Ｐゴシック" panose="020B0600070205080204" pitchFamily="50" charset="-128"/>
                <a:cs typeface="Times New Roman" panose="02020603050405020304" pitchFamily="18" charset="0"/>
              </a:rPr>
              <a:t>　　　　　　　　　　　　　　　　　　・</a:t>
            </a:r>
            <a:endParaRPr lang="en-US" altLang="ja-JP" sz="1100" kern="0" dirty="0">
              <a:solidFill>
                <a:srgbClr val="811F3F"/>
              </a:solidFill>
              <a:latin typeface="Consolas" panose="020B0609020204030204" pitchFamily="49" charset="0"/>
              <a:ea typeface="ＭＳ Ｐゴシック" panose="020B0600070205080204" pitchFamily="50" charset="-128"/>
              <a:cs typeface="Times New Roman" panose="02020603050405020304" pitchFamily="18" charset="0"/>
            </a:endParaRPr>
          </a:p>
          <a:p>
            <a:pPr algn="l">
              <a:lnSpc>
                <a:spcPts val="1425"/>
              </a:lnSpc>
            </a:pPr>
            <a:r>
              <a:rPr lang="ja-JP" altLang="en-US" sz="1100" kern="0" dirty="0">
                <a:solidFill>
                  <a:srgbClr val="811F3F"/>
                </a:solidFill>
                <a:effectLst/>
                <a:latin typeface="Consolas" panose="020B0609020204030204" pitchFamily="49" charset="0"/>
                <a:ea typeface="ＭＳ Ｐゴシック" panose="020B0600070205080204" pitchFamily="50" charset="-128"/>
                <a:cs typeface="Times New Roman" panose="02020603050405020304" pitchFamily="18" charset="0"/>
              </a:rPr>
              <a:t>　　　　　　　　　　　　　　　　　　・</a:t>
            </a:r>
            <a:endParaRPr lang="en-US" altLang="ja-JP" sz="1100" kern="0" dirty="0">
              <a:solidFill>
                <a:srgbClr val="811F3F"/>
              </a:solidFill>
              <a:effectLst/>
              <a:latin typeface="Consolas" panose="020B0609020204030204" pitchFamily="49" charset="0"/>
              <a:ea typeface="ＭＳ Ｐゴシック" panose="020B0600070205080204" pitchFamily="50"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Type</a:t>
            </a:r>
            <a:r>
              <a:rPr lang="en-US"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動詞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001080"/>
                </a:solidFill>
                <a:effectLst/>
                <a:latin typeface="Consolas" panose="020B0609020204030204" pitchFamily="49" charset="0"/>
                <a:ea typeface="ＭＳ Ｐゴシック" panose="020B0600070205080204" pitchFamily="50" charset="-128"/>
                <a:cs typeface="ＭＳ Ｐゴシック" panose="020B0600070205080204" pitchFamily="50" charset="-128"/>
              </a:rPr>
              <a:t>s</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Dynamic</a:t>
            </a:r>
            <a:r>
              <a:rPr lang="en-US"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dynamic</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種類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動詞文</a:t>
            </a:r>
            <a:r>
              <a:rPr lang="en-US"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述語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動詞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動詞</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en-US"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endParaRPr>
          </a:p>
          <a:p>
            <a:pPr algn="l">
              <a:lnSpc>
                <a:spcPts val="1425"/>
              </a:lnSpc>
            </a:pPr>
            <a:r>
              <a:rPr lang="ja-JP" altLang="en-US" sz="1100" kern="0" dirty="0">
                <a:solidFill>
                  <a:srgbClr val="098658"/>
                </a:solidFill>
                <a:latin typeface="Consolas" panose="020B0609020204030204" pitchFamily="49" charset="0"/>
                <a:ea typeface="ＭＳ Ｐゴシック" panose="020B0600070205080204" pitchFamily="50" charset="-128"/>
                <a:cs typeface="Times New Roman" panose="02020603050405020304" pitchFamily="18" charset="0"/>
              </a:rPr>
              <a:t>　　　　　　　　　　　　　　　　　　・</a:t>
            </a:r>
            <a:endParaRPr lang="en-US" altLang="ja-JP" sz="1100" kern="0" dirty="0">
              <a:solidFill>
                <a:srgbClr val="098658"/>
              </a:solidFill>
              <a:latin typeface="Consolas" panose="020B0609020204030204" pitchFamily="49" charset="0"/>
              <a:ea typeface="ＭＳ Ｐゴシック" panose="020B0600070205080204" pitchFamily="50" charset="-128"/>
              <a:cs typeface="Times New Roman" panose="02020603050405020304" pitchFamily="18" charset="0"/>
            </a:endParaRPr>
          </a:p>
          <a:p>
            <a:pPr algn="l">
              <a:lnSpc>
                <a:spcPts val="1425"/>
              </a:lnSpc>
            </a:pPr>
            <a:r>
              <a:rPr lang="ja-JP" altLang="en-US" sz="1100" kern="0" dirty="0">
                <a:solidFill>
                  <a:srgbClr val="098658"/>
                </a:solidFill>
                <a:effectLst/>
                <a:latin typeface="Consolas" panose="020B0609020204030204" pitchFamily="49" charset="0"/>
                <a:ea typeface="ＭＳ Ｐゴシック" panose="020B0600070205080204" pitchFamily="50" charset="-128"/>
                <a:cs typeface="Times New Roman" panose="02020603050405020304" pitchFamily="18" charset="0"/>
              </a:rPr>
              <a:t>　　　　　　　　　　　　　　　　　　・</a:t>
            </a:r>
            <a:endParaRPr lang="en-US" altLang="ja-JP" sz="1100" kern="0" dirty="0">
              <a:solidFill>
                <a:srgbClr val="098658"/>
              </a:solidFill>
              <a:effectLst/>
              <a:latin typeface="Consolas" panose="020B0609020204030204" pitchFamily="49" charset="0"/>
              <a:ea typeface="ＭＳ Ｐゴシック" panose="020B0600070205080204" pitchFamily="50" charset="-128"/>
              <a:cs typeface="Times New Roman" panose="02020603050405020304" pitchFamily="18" charset="0"/>
            </a:endParaRPr>
          </a:p>
          <a:p>
            <a:pPr algn="l">
              <a:lnSpc>
                <a:spcPts val="1425"/>
              </a:lnSpc>
            </a:pP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75B7B7F1-6251-44D6-ACA4-F2BE523E2DEE}"/>
              </a:ext>
            </a:extLst>
          </p:cNvPr>
          <p:cNvSpPr txBox="1"/>
          <p:nvPr/>
        </p:nvSpPr>
        <p:spPr>
          <a:xfrm>
            <a:off x="4819426" y="5808616"/>
            <a:ext cx="3377901" cy="830997"/>
          </a:xfrm>
          <a:prstGeom prst="rect">
            <a:avLst/>
          </a:prstGeom>
          <a:solidFill>
            <a:schemeClr val="bg1"/>
          </a:solid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文節ごとに取り得る</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部分意味表現を生成</a:t>
            </a:r>
          </a:p>
        </p:txBody>
      </p:sp>
      <p:sp>
        <p:nvSpPr>
          <p:cNvPr id="22" name="正方形/長方形 21">
            <a:extLst>
              <a:ext uri="{FF2B5EF4-FFF2-40B4-BE49-F238E27FC236}">
                <a16:creationId xmlns:a16="http://schemas.microsoft.com/office/drawing/2014/main" id="{C0A1699D-4588-491A-B18D-297CA67F4D45}"/>
              </a:ext>
            </a:extLst>
          </p:cNvPr>
          <p:cNvSpPr/>
          <p:nvPr/>
        </p:nvSpPr>
        <p:spPr>
          <a:xfrm>
            <a:off x="763794" y="1592132"/>
            <a:ext cx="3684494" cy="4917052"/>
          </a:xfrm>
          <a:prstGeom prst="rect">
            <a:avLst/>
          </a:prstGeom>
          <a:noFill/>
          <a:ln w="508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52034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4E1928A-9918-444D-B436-1DD6AA71C5DE}"/>
              </a:ext>
            </a:extLst>
          </p:cNvPr>
          <p:cNvSpPr/>
          <p:nvPr/>
        </p:nvSpPr>
        <p:spPr>
          <a:xfrm>
            <a:off x="690954" y="1706704"/>
            <a:ext cx="6790990" cy="2106882"/>
          </a:xfrm>
          <a:prstGeom prst="rect">
            <a:avLst/>
          </a:prstGeom>
          <a:noFill/>
          <a:ln w="508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システム構築～自然結合演算～</a:t>
            </a:r>
            <a:endParaRPr kumimoji="1" lang="ja-JP" altLang="en-US"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32DC125-9B47-4BC4-BCC2-E81BF099FE54}"/>
              </a:ext>
            </a:extLst>
          </p:cNvPr>
          <p:cNvSpPr txBox="1"/>
          <p:nvPr/>
        </p:nvSpPr>
        <p:spPr>
          <a:xfrm>
            <a:off x="139849" y="1753496"/>
            <a:ext cx="7971417" cy="1908215"/>
          </a:xfrm>
          <a:prstGeom prst="rect">
            <a:avLst/>
          </a:prstGeom>
          <a:noFill/>
        </p:spPr>
        <p:txBody>
          <a:bodyPr wrap="square" rtlCol="0">
            <a:spAutoFit/>
          </a:bodyPr>
          <a:lstStyle/>
          <a:p>
            <a:r>
              <a:rPr lang="en-US" altLang="ja-JP" sz="2000" b="0" dirty="0">
                <a:solidFill>
                  <a:srgbClr val="000000"/>
                </a:solidFill>
                <a:effectLst/>
                <a:latin typeface="Consolas" panose="020B0609020204030204" pitchFamily="49" charset="0"/>
              </a:rPr>
              <a:t>    </a:t>
            </a:r>
            <a:r>
              <a:rPr lang="en-US" altLang="ja-JP" sz="2000" b="0" dirty="0">
                <a:solidFill>
                  <a:srgbClr val="0000FF"/>
                </a:solidFill>
                <a:effectLst/>
                <a:latin typeface="Consolas" panose="020B0609020204030204" pitchFamily="49" charset="0"/>
              </a:rPr>
              <a:t>fun</a:t>
            </a:r>
            <a:r>
              <a:rPr lang="en-US" altLang="ja-JP" sz="2000" b="0" dirty="0">
                <a:solidFill>
                  <a:srgbClr val="000000"/>
                </a:solidFill>
                <a:effectLst/>
                <a:latin typeface="Consolas" panose="020B0609020204030204" pitchFamily="49" charset="0"/>
              </a:rPr>
              <a:t> </a:t>
            </a:r>
            <a:r>
              <a:rPr lang="en-US" altLang="ja-JP" sz="2000" b="0" dirty="0" err="1">
                <a:solidFill>
                  <a:srgbClr val="795E26"/>
                </a:solidFill>
                <a:effectLst/>
                <a:latin typeface="Consolas" panose="020B0609020204030204" pitchFamily="49" charset="0"/>
              </a:rPr>
              <a:t>listjoin</a:t>
            </a:r>
            <a:r>
              <a:rPr lang="en-US" altLang="ja-JP" sz="2000" b="0" dirty="0">
                <a:solidFill>
                  <a:srgbClr val="000000"/>
                </a:solidFill>
                <a:effectLst/>
                <a:latin typeface="Consolas" panose="020B0609020204030204" pitchFamily="49" charset="0"/>
              </a:rPr>
              <a:t> </a:t>
            </a:r>
            <a:r>
              <a:rPr lang="en-US" altLang="ja-JP" sz="2000" b="0" dirty="0">
                <a:solidFill>
                  <a:srgbClr val="800000"/>
                </a:solidFill>
                <a:effectLst/>
                <a:latin typeface="Consolas" panose="020B0609020204030204" pitchFamily="49" charset="0"/>
              </a:rPr>
              <a:t>(</a:t>
            </a:r>
            <a:r>
              <a:rPr lang="en-US" altLang="ja-JP" sz="2000" b="0" dirty="0" err="1">
                <a:solidFill>
                  <a:srgbClr val="001080"/>
                </a:solidFill>
                <a:effectLst/>
                <a:latin typeface="Consolas" panose="020B0609020204030204" pitchFamily="49" charset="0"/>
              </a:rPr>
              <a:t>lis</a:t>
            </a:r>
            <a:r>
              <a:rPr lang="en-US" altLang="ja-JP" sz="2000" b="0" dirty="0" err="1">
                <a:solidFill>
                  <a:srgbClr val="AF00DB"/>
                </a:solidFill>
                <a:effectLst/>
                <a:latin typeface="Consolas" panose="020B0609020204030204" pitchFamily="49" charset="0"/>
              </a:rPr>
              <a:t>:</a:t>
            </a:r>
            <a:r>
              <a:rPr lang="en-US" altLang="ja-JP" sz="2000" b="0" dirty="0" err="1">
                <a:solidFill>
                  <a:srgbClr val="098658"/>
                </a:solidFill>
                <a:effectLst/>
                <a:latin typeface="Consolas" panose="020B0609020204030204" pitchFamily="49" charset="0"/>
              </a:rPr>
              <a:t>Dynamic</a:t>
            </a:r>
            <a:r>
              <a:rPr lang="en-US" altLang="ja-JP" sz="2000" b="0" dirty="0" err="1">
                <a:solidFill>
                  <a:srgbClr val="0000FF"/>
                </a:solidFill>
                <a:effectLst/>
                <a:latin typeface="Consolas" panose="020B0609020204030204" pitchFamily="49" charset="0"/>
              </a:rPr>
              <a:t>.</a:t>
            </a:r>
            <a:r>
              <a:rPr lang="en-US" altLang="ja-JP" sz="2000" b="0" dirty="0" err="1">
                <a:solidFill>
                  <a:srgbClr val="267F99"/>
                </a:solidFill>
                <a:effectLst/>
                <a:latin typeface="Consolas" panose="020B0609020204030204" pitchFamily="49" charset="0"/>
              </a:rPr>
              <a:t>dynamic</a:t>
            </a:r>
            <a:r>
              <a:rPr lang="en-US" altLang="ja-JP" sz="2000" b="0" dirty="0">
                <a:solidFill>
                  <a:srgbClr val="000000"/>
                </a:solidFill>
                <a:effectLst/>
                <a:latin typeface="Consolas" panose="020B0609020204030204" pitchFamily="49" charset="0"/>
              </a:rPr>
              <a:t> </a:t>
            </a:r>
            <a:r>
              <a:rPr lang="en-US" altLang="ja-JP" sz="2000" b="0" dirty="0">
                <a:solidFill>
                  <a:srgbClr val="267F99"/>
                </a:solidFill>
                <a:effectLst/>
                <a:latin typeface="Consolas" panose="020B0609020204030204" pitchFamily="49" charset="0"/>
              </a:rPr>
              <a:t>list</a:t>
            </a:r>
            <a:r>
              <a:rPr lang="en-US" altLang="ja-JP" sz="2000" b="0" dirty="0">
                <a:solidFill>
                  <a:srgbClr val="000000"/>
                </a:solidFill>
                <a:effectLst/>
                <a:latin typeface="Consolas" panose="020B0609020204030204" pitchFamily="49" charset="0"/>
              </a:rPr>
              <a:t> </a:t>
            </a:r>
            <a:r>
              <a:rPr lang="en-US" altLang="ja-JP" sz="2000" b="0" dirty="0">
                <a:solidFill>
                  <a:srgbClr val="267F99"/>
                </a:solidFill>
                <a:effectLst/>
                <a:latin typeface="Consolas" panose="020B0609020204030204" pitchFamily="49" charset="0"/>
              </a:rPr>
              <a:t>list</a:t>
            </a:r>
            <a:r>
              <a:rPr lang="en-US" altLang="ja-JP" sz="2000" b="0" dirty="0">
                <a:solidFill>
                  <a:srgbClr val="800000"/>
                </a:solidFill>
                <a:effectLst/>
                <a:latin typeface="Consolas" panose="020B0609020204030204" pitchFamily="49" charset="0"/>
              </a:rPr>
              <a:t>)</a:t>
            </a:r>
            <a:r>
              <a:rPr lang="en-US" altLang="ja-JP" sz="2000" b="0" dirty="0">
                <a:solidFill>
                  <a:srgbClr val="000000"/>
                </a:solidFill>
                <a:effectLst/>
                <a:latin typeface="Consolas" panose="020B0609020204030204" pitchFamily="49" charset="0"/>
              </a:rPr>
              <a:t> </a:t>
            </a:r>
            <a:r>
              <a:rPr lang="en-US" altLang="ja-JP" sz="2000" b="0" dirty="0">
                <a:solidFill>
                  <a:srgbClr val="AF00DB"/>
                </a:solidFill>
                <a:effectLst/>
                <a:latin typeface="Consolas" panose="020B0609020204030204" pitchFamily="49" charset="0"/>
              </a:rPr>
              <a:t>=</a:t>
            </a:r>
            <a:r>
              <a:rPr lang="en-US" altLang="ja-JP" sz="2000" b="0" dirty="0">
                <a:solidFill>
                  <a:srgbClr val="000000"/>
                </a:solidFill>
                <a:effectLst/>
                <a:latin typeface="Consolas" panose="020B0609020204030204" pitchFamily="49" charset="0"/>
              </a:rPr>
              <a:t> </a:t>
            </a:r>
          </a:p>
          <a:p>
            <a:r>
              <a:rPr lang="en-US" altLang="ja-JP" sz="2000" b="0" dirty="0">
                <a:solidFill>
                  <a:srgbClr val="000000"/>
                </a:solidFill>
                <a:effectLst/>
                <a:latin typeface="Consolas" panose="020B0609020204030204" pitchFamily="49" charset="0"/>
              </a:rPr>
              <a:t>      </a:t>
            </a:r>
            <a:r>
              <a:rPr lang="en-US" altLang="ja-JP" sz="2000" b="0" dirty="0">
                <a:solidFill>
                  <a:srgbClr val="AF00DB"/>
                </a:solidFill>
                <a:effectLst/>
                <a:latin typeface="Consolas" panose="020B0609020204030204" pitchFamily="49" charset="0"/>
              </a:rPr>
              <a:t>case</a:t>
            </a:r>
            <a:r>
              <a:rPr lang="en-US" altLang="ja-JP" sz="2000" b="0" dirty="0">
                <a:solidFill>
                  <a:srgbClr val="000000"/>
                </a:solidFill>
                <a:effectLst/>
                <a:latin typeface="Consolas" panose="020B0609020204030204" pitchFamily="49" charset="0"/>
              </a:rPr>
              <a:t> lis </a:t>
            </a:r>
            <a:r>
              <a:rPr lang="en-US" altLang="ja-JP" sz="2000" b="0" dirty="0">
                <a:solidFill>
                  <a:srgbClr val="AF00DB"/>
                </a:solidFill>
                <a:effectLst/>
                <a:latin typeface="Consolas" panose="020B0609020204030204" pitchFamily="49" charset="0"/>
              </a:rPr>
              <a:t>of</a:t>
            </a:r>
            <a:endParaRPr lang="en-US" altLang="ja-JP" sz="2000" b="0" dirty="0">
              <a:solidFill>
                <a:srgbClr val="000000"/>
              </a:solidFill>
              <a:effectLst/>
              <a:latin typeface="Consolas" panose="020B0609020204030204" pitchFamily="49" charset="0"/>
            </a:endParaRPr>
          </a:p>
          <a:p>
            <a:r>
              <a:rPr lang="en-US" altLang="ja-JP" sz="2000" b="0" dirty="0">
                <a:solidFill>
                  <a:srgbClr val="000000"/>
                </a:solidFill>
                <a:effectLst/>
                <a:latin typeface="Consolas" panose="020B0609020204030204" pitchFamily="49" charset="0"/>
              </a:rPr>
              <a:t>        </a:t>
            </a:r>
            <a:r>
              <a:rPr lang="en-US" altLang="ja-JP" sz="2000" b="0" dirty="0">
                <a:solidFill>
                  <a:srgbClr val="001080"/>
                </a:solidFill>
                <a:effectLst/>
                <a:latin typeface="Consolas" panose="020B0609020204030204" pitchFamily="49" charset="0"/>
              </a:rPr>
              <a:t>nil</a:t>
            </a:r>
            <a:r>
              <a:rPr lang="en-US" altLang="ja-JP" sz="2000" b="0" dirty="0">
                <a:solidFill>
                  <a:srgbClr val="000000"/>
                </a:solidFill>
                <a:effectLst/>
                <a:latin typeface="Consolas" panose="020B0609020204030204" pitchFamily="49" charset="0"/>
              </a:rPr>
              <a:t> </a:t>
            </a:r>
            <a:r>
              <a:rPr lang="en-US" altLang="ja-JP" sz="2000" b="0" dirty="0">
                <a:solidFill>
                  <a:srgbClr val="AF00DB"/>
                </a:solidFill>
                <a:effectLst/>
                <a:latin typeface="Consolas" panose="020B0609020204030204" pitchFamily="49" charset="0"/>
              </a:rPr>
              <a:t>=&gt;</a:t>
            </a:r>
            <a:r>
              <a:rPr lang="en-US" altLang="ja-JP" sz="2000" b="0" dirty="0">
                <a:solidFill>
                  <a:srgbClr val="000000"/>
                </a:solidFill>
                <a:effectLst/>
                <a:latin typeface="Consolas" panose="020B0609020204030204" pitchFamily="49" charset="0"/>
              </a:rPr>
              <a:t> </a:t>
            </a:r>
            <a:r>
              <a:rPr lang="en-US" altLang="ja-JP" sz="2000" b="0" dirty="0">
                <a:solidFill>
                  <a:srgbClr val="AF00DB"/>
                </a:solidFill>
                <a:effectLst/>
                <a:latin typeface="Consolas" panose="020B0609020204030204" pitchFamily="49" charset="0"/>
              </a:rPr>
              <a:t>raise</a:t>
            </a:r>
            <a:r>
              <a:rPr lang="en-US" altLang="ja-JP" sz="2000" b="0" dirty="0">
                <a:solidFill>
                  <a:srgbClr val="000000"/>
                </a:solidFill>
                <a:effectLst/>
                <a:latin typeface="Consolas" panose="020B0609020204030204" pitchFamily="49" charset="0"/>
              </a:rPr>
              <a:t> </a:t>
            </a:r>
            <a:r>
              <a:rPr lang="en-US" altLang="ja-JP" sz="2000" b="0" dirty="0">
                <a:solidFill>
                  <a:srgbClr val="098658"/>
                </a:solidFill>
                <a:effectLst/>
                <a:latin typeface="Consolas" panose="020B0609020204030204" pitchFamily="49" charset="0"/>
              </a:rPr>
              <a:t>Fail</a:t>
            </a:r>
            <a:r>
              <a:rPr lang="en-US" altLang="ja-JP" sz="2000" b="0" dirty="0">
                <a:solidFill>
                  <a:srgbClr val="000000"/>
                </a:solidFill>
                <a:effectLst/>
                <a:latin typeface="Consolas" panose="020B0609020204030204" pitchFamily="49" charset="0"/>
              </a:rPr>
              <a:t> </a:t>
            </a:r>
            <a:r>
              <a:rPr lang="en-US" altLang="ja-JP" sz="2000" b="0" dirty="0">
                <a:solidFill>
                  <a:srgbClr val="A31515"/>
                </a:solidFill>
                <a:effectLst/>
                <a:latin typeface="Consolas" panose="020B0609020204030204" pitchFamily="49" charset="0"/>
              </a:rPr>
              <a:t>"nil to </a:t>
            </a:r>
            <a:r>
              <a:rPr lang="en-US" altLang="ja-JP" sz="2000" b="0" dirty="0" err="1">
                <a:solidFill>
                  <a:srgbClr val="A31515"/>
                </a:solidFill>
                <a:effectLst/>
                <a:latin typeface="Consolas" panose="020B0609020204030204" pitchFamily="49" charset="0"/>
              </a:rPr>
              <a:t>listJoin</a:t>
            </a:r>
            <a:r>
              <a:rPr lang="en-US" altLang="ja-JP" sz="2000" b="0" dirty="0">
                <a:solidFill>
                  <a:srgbClr val="A31515"/>
                </a:solidFill>
                <a:effectLst/>
                <a:latin typeface="Consolas" panose="020B0609020204030204" pitchFamily="49" charset="0"/>
              </a:rPr>
              <a:t>"</a:t>
            </a:r>
            <a:endParaRPr lang="en-US" altLang="ja-JP" sz="2000" b="0" dirty="0">
              <a:solidFill>
                <a:srgbClr val="000000"/>
              </a:solidFill>
              <a:effectLst/>
              <a:latin typeface="Consolas" panose="020B0609020204030204" pitchFamily="49" charset="0"/>
            </a:endParaRPr>
          </a:p>
          <a:p>
            <a:r>
              <a:rPr lang="en-US" altLang="ja-JP" sz="2000" b="0" dirty="0">
                <a:solidFill>
                  <a:srgbClr val="000000"/>
                </a:solidFill>
                <a:effectLst/>
                <a:latin typeface="Consolas" panose="020B0609020204030204" pitchFamily="49" charset="0"/>
              </a:rPr>
              <a:t>      </a:t>
            </a:r>
            <a:r>
              <a:rPr lang="en-US" altLang="ja-JP" sz="2000" b="0" dirty="0">
                <a:solidFill>
                  <a:srgbClr val="AF00DB"/>
                </a:solidFill>
                <a:effectLst/>
                <a:latin typeface="Consolas" panose="020B0609020204030204" pitchFamily="49" charset="0"/>
              </a:rPr>
              <a:t>|</a:t>
            </a:r>
            <a:r>
              <a:rPr lang="en-US" altLang="ja-JP" sz="2000" b="0" dirty="0">
                <a:solidFill>
                  <a:srgbClr val="000000"/>
                </a:solidFill>
                <a:effectLst/>
                <a:latin typeface="Consolas" panose="020B0609020204030204" pitchFamily="49" charset="0"/>
              </a:rPr>
              <a:t> </a:t>
            </a:r>
            <a:r>
              <a:rPr lang="en-US" altLang="ja-JP" sz="2000" b="0" dirty="0">
                <a:solidFill>
                  <a:srgbClr val="001080"/>
                </a:solidFill>
                <a:effectLst/>
                <a:latin typeface="Consolas" panose="020B0609020204030204" pitchFamily="49" charset="0"/>
              </a:rPr>
              <a:t>h</a:t>
            </a:r>
            <a:r>
              <a:rPr lang="en-US" altLang="ja-JP" sz="2000" b="0" dirty="0">
                <a:solidFill>
                  <a:srgbClr val="000000"/>
                </a:solidFill>
                <a:effectLst/>
                <a:latin typeface="Consolas" panose="020B0609020204030204" pitchFamily="49" charset="0"/>
              </a:rPr>
              <a:t> </a:t>
            </a:r>
            <a:r>
              <a:rPr lang="en-US" altLang="ja-JP" sz="2000" b="0" dirty="0">
                <a:solidFill>
                  <a:srgbClr val="811F3F"/>
                </a:solidFill>
                <a:effectLst/>
                <a:latin typeface="Consolas" panose="020B0609020204030204" pitchFamily="49" charset="0"/>
              </a:rPr>
              <a:t>::</a:t>
            </a:r>
            <a:r>
              <a:rPr lang="en-US" altLang="ja-JP" sz="2000" b="0" dirty="0">
                <a:solidFill>
                  <a:srgbClr val="000000"/>
                </a:solidFill>
                <a:effectLst/>
                <a:latin typeface="Consolas" panose="020B0609020204030204" pitchFamily="49" charset="0"/>
              </a:rPr>
              <a:t> </a:t>
            </a:r>
            <a:r>
              <a:rPr lang="en-US" altLang="ja-JP" sz="2000" b="0" dirty="0">
                <a:solidFill>
                  <a:srgbClr val="001080"/>
                </a:solidFill>
                <a:effectLst/>
                <a:latin typeface="Consolas" panose="020B0609020204030204" pitchFamily="49" charset="0"/>
              </a:rPr>
              <a:t>nil</a:t>
            </a:r>
            <a:r>
              <a:rPr lang="en-US" altLang="ja-JP" sz="2000" b="0" dirty="0">
                <a:solidFill>
                  <a:srgbClr val="000000"/>
                </a:solidFill>
                <a:effectLst/>
                <a:latin typeface="Consolas" panose="020B0609020204030204" pitchFamily="49" charset="0"/>
              </a:rPr>
              <a:t> </a:t>
            </a:r>
            <a:r>
              <a:rPr lang="en-US" altLang="ja-JP" sz="2000" b="0" dirty="0">
                <a:solidFill>
                  <a:srgbClr val="AF00DB"/>
                </a:solidFill>
                <a:effectLst/>
                <a:latin typeface="Consolas" panose="020B0609020204030204" pitchFamily="49" charset="0"/>
              </a:rPr>
              <a:t>=&gt;</a:t>
            </a:r>
            <a:r>
              <a:rPr lang="en-US" altLang="ja-JP" sz="2000" b="0" dirty="0">
                <a:solidFill>
                  <a:srgbClr val="000000"/>
                </a:solidFill>
                <a:effectLst/>
                <a:latin typeface="Consolas" panose="020B0609020204030204" pitchFamily="49" charset="0"/>
              </a:rPr>
              <a:t> h</a:t>
            </a:r>
          </a:p>
          <a:p>
            <a:r>
              <a:rPr lang="en-US" altLang="ja-JP" sz="2000" b="0" dirty="0">
                <a:solidFill>
                  <a:srgbClr val="000000"/>
                </a:solidFill>
                <a:effectLst/>
                <a:latin typeface="Consolas" panose="020B0609020204030204" pitchFamily="49" charset="0"/>
              </a:rPr>
              <a:t>      </a:t>
            </a:r>
            <a:r>
              <a:rPr lang="en-US" altLang="ja-JP" sz="2000" b="0" dirty="0">
                <a:solidFill>
                  <a:srgbClr val="AF00DB"/>
                </a:solidFill>
                <a:effectLst/>
                <a:latin typeface="Consolas" panose="020B0609020204030204" pitchFamily="49" charset="0"/>
              </a:rPr>
              <a:t>|</a:t>
            </a:r>
            <a:r>
              <a:rPr lang="en-US" altLang="ja-JP" sz="2000" b="0" dirty="0">
                <a:solidFill>
                  <a:srgbClr val="000000"/>
                </a:solidFill>
                <a:effectLst/>
                <a:latin typeface="Consolas" panose="020B0609020204030204" pitchFamily="49" charset="0"/>
              </a:rPr>
              <a:t> </a:t>
            </a:r>
            <a:r>
              <a:rPr lang="en-US" altLang="ja-JP" sz="2000" b="0" dirty="0">
                <a:solidFill>
                  <a:srgbClr val="001080"/>
                </a:solidFill>
                <a:effectLst/>
                <a:latin typeface="Consolas" panose="020B0609020204030204" pitchFamily="49" charset="0"/>
              </a:rPr>
              <a:t>x</a:t>
            </a:r>
            <a:r>
              <a:rPr lang="en-US" altLang="ja-JP" sz="2000" b="0" dirty="0">
                <a:solidFill>
                  <a:srgbClr val="000000"/>
                </a:solidFill>
                <a:effectLst/>
                <a:latin typeface="Consolas" panose="020B0609020204030204" pitchFamily="49" charset="0"/>
              </a:rPr>
              <a:t> </a:t>
            </a:r>
            <a:r>
              <a:rPr lang="en-US" altLang="ja-JP" sz="2000" b="0" dirty="0">
                <a:solidFill>
                  <a:srgbClr val="811F3F"/>
                </a:solidFill>
                <a:effectLst/>
                <a:latin typeface="Consolas" panose="020B0609020204030204" pitchFamily="49" charset="0"/>
              </a:rPr>
              <a:t>::</a:t>
            </a:r>
            <a:r>
              <a:rPr lang="en-US" altLang="ja-JP" sz="2000" b="0" dirty="0">
                <a:solidFill>
                  <a:srgbClr val="000000"/>
                </a:solidFill>
                <a:effectLst/>
                <a:latin typeface="Consolas" panose="020B0609020204030204" pitchFamily="49" charset="0"/>
              </a:rPr>
              <a:t> </a:t>
            </a:r>
            <a:r>
              <a:rPr lang="en-US" altLang="ja-JP" sz="2000" b="0" dirty="0">
                <a:solidFill>
                  <a:srgbClr val="001080"/>
                </a:solidFill>
                <a:effectLst/>
                <a:latin typeface="Consolas" panose="020B0609020204030204" pitchFamily="49" charset="0"/>
              </a:rPr>
              <a:t>y</a:t>
            </a:r>
            <a:r>
              <a:rPr lang="en-US" altLang="ja-JP" sz="2000" b="0" dirty="0">
                <a:solidFill>
                  <a:srgbClr val="000000"/>
                </a:solidFill>
                <a:effectLst/>
                <a:latin typeface="Consolas" panose="020B0609020204030204" pitchFamily="49" charset="0"/>
              </a:rPr>
              <a:t> </a:t>
            </a:r>
            <a:r>
              <a:rPr lang="en-US" altLang="ja-JP" sz="2000" b="0" dirty="0">
                <a:solidFill>
                  <a:srgbClr val="811F3F"/>
                </a:solidFill>
                <a:effectLst/>
                <a:latin typeface="Consolas" panose="020B0609020204030204" pitchFamily="49" charset="0"/>
              </a:rPr>
              <a:t>::</a:t>
            </a:r>
            <a:r>
              <a:rPr lang="en-US" altLang="ja-JP" sz="2000" b="0" dirty="0">
                <a:solidFill>
                  <a:srgbClr val="000000"/>
                </a:solidFill>
                <a:effectLst/>
                <a:latin typeface="Consolas" panose="020B0609020204030204" pitchFamily="49" charset="0"/>
              </a:rPr>
              <a:t> </a:t>
            </a:r>
            <a:r>
              <a:rPr lang="en-US" altLang="ja-JP" sz="2000" b="0" dirty="0">
                <a:solidFill>
                  <a:srgbClr val="001080"/>
                </a:solidFill>
                <a:effectLst/>
                <a:latin typeface="Consolas" panose="020B0609020204030204" pitchFamily="49" charset="0"/>
              </a:rPr>
              <a:t>t</a:t>
            </a:r>
            <a:r>
              <a:rPr lang="en-US" altLang="ja-JP" sz="2000" b="0" dirty="0">
                <a:solidFill>
                  <a:srgbClr val="000000"/>
                </a:solidFill>
                <a:effectLst/>
                <a:latin typeface="Consolas" panose="020B0609020204030204" pitchFamily="49" charset="0"/>
              </a:rPr>
              <a:t> </a:t>
            </a:r>
            <a:r>
              <a:rPr lang="en-US" altLang="ja-JP" sz="2000" b="0" dirty="0">
                <a:solidFill>
                  <a:srgbClr val="AF00DB"/>
                </a:solidFill>
                <a:effectLst/>
                <a:latin typeface="Consolas" panose="020B0609020204030204" pitchFamily="49" charset="0"/>
              </a:rPr>
              <a:t>=&gt;</a:t>
            </a:r>
            <a:r>
              <a:rPr lang="en-US" altLang="ja-JP" sz="2000" b="0" dirty="0">
                <a:solidFill>
                  <a:srgbClr val="000000"/>
                </a:solidFill>
                <a:effectLst/>
                <a:latin typeface="Consolas" panose="020B0609020204030204" pitchFamily="49" charset="0"/>
              </a:rPr>
              <a:t> </a:t>
            </a:r>
            <a:r>
              <a:rPr lang="en-US" altLang="ja-JP" sz="2000" b="0" dirty="0" err="1">
                <a:solidFill>
                  <a:srgbClr val="000000"/>
                </a:solidFill>
                <a:effectLst/>
                <a:latin typeface="Consolas" panose="020B0609020204030204" pitchFamily="49" charset="0"/>
              </a:rPr>
              <a:t>listjoin</a:t>
            </a:r>
            <a:r>
              <a:rPr lang="en-US" altLang="ja-JP" sz="2000" b="0" dirty="0">
                <a:solidFill>
                  <a:srgbClr val="000000"/>
                </a:solidFill>
                <a:effectLst/>
                <a:latin typeface="Consolas" panose="020B0609020204030204" pitchFamily="49" charset="0"/>
              </a:rPr>
              <a:t> </a:t>
            </a:r>
            <a:r>
              <a:rPr lang="en-US" altLang="ja-JP" sz="2000" b="0" dirty="0">
                <a:solidFill>
                  <a:srgbClr val="800000"/>
                </a:solidFill>
                <a:effectLst/>
                <a:latin typeface="Consolas" panose="020B0609020204030204" pitchFamily="49" charset="0"/>
              </a:rPr>
              <a:t>(</a:t>
            </a:r>
            <a:r>
              <a:rPr lang="en-US" altLang="ja-JP" sz="2000" b="0" dirty="0">
                <a:solidFill>
                  <a:srgbClr val="000000"/>
                </a:solidFill>
                <a:effectLst/>
                <a:latin typeface="Consolas" panose="020B0609020204030204" pitchFamily="49" charset="0"/>
              </a:rPr>
              <a:t>_join</a:t>
            </a:r>
            <a:r>
              <a:rPr lang="en-US" altLang="ja-JP" sz="2000" b="0" dirty="0">
                <a:solidFill>
                  <a:srgbClr val="800000"/>
                </a:solidFill>
                <a:effectLst/>
                <a:latin typeface="Consolas" panose="020B0609020204030204" pitchFamily="49" charset="0"/>
              </a:rPr>
              <a:t>(</a:t>
            </a:r>
            <a:r>
              <a:rPr lang="en-US" altLang="ja-JP" sz="2000" b="0" dirty="0">
                <a:solidFill>
                  <a:srgbClr val="000000"/>
                </a:solidFill>
                <a:effectLst/>
                <a:latin typeface="Consolas" panose="020B0609020204030204" pitchFamily="49" charset="0"/>
              </a:rPr>
              <a:t>x</a:t>
            </a:r>
            <a:r>
              <a:rPr lang="en-US" altLang="ja-JP" sz="2000" b="0" dirty="0">
                <a:solidFill>
                  <a:srgbClr val="811F3F"/>
                </a:solidFill>
                <a:effectLst/>
                <a:latin typeface="Consolas" panose="020B0609020204030204" pitchFamily="49" charset="0"/>
              </a:rPr>
              <a:t>,</a:t>
            </a:r>
            <a:r>
              <a:rPr lang="en-US" altLang="ja-JP" sz="2000" b="0" dirty="0">
                <a:solidFill>
                  <a:srgbClr val="000000"/>
                </a:solidFill>
                <a:effectLst/>
                <a:latin typeface="Consolas" panose="020B0609020204030204" pitchFamily="49" charset="0"/>
              </a:rPr>
              <a:t> y</a:t>
            </a:r>
            <a:r>
              <a:rPr lang="en-US" altLang="ja-JP" sz="2000" b="0" dirty="0">
                <a:solidFill>
                  <a:srgbClr val="800000"/>
                </a:solidFill>
                <a:effectLst/>
                <a:latin typeface="Consolas" panose="020B0609020204030204" pitchFamily="49" charset="0"/>
              </a:rPr>
              <a:t>)</a:t>
            </a:r>
            <a:r>
              <a:rPr lang="en-US" altLang="ja-JP" sz="2000" b="0" dirty="0">
                <a:solidFill>
                  <a:srgbClr val="000000"/>
                </a:solidFill>
                <a:effectLst/>
                <a:latin typeface="Consolas" panose="020B0609020204030204" pitchFamily="49" charset="0"/>
              </a:rPr>
              <a:t> </a:t>
            </a:r>
            <a:r>
              <a:rPr lang="en-US" altLang="ja-JP" sz="2000" b="0" dirty="0">
                <a:solidFill>
                  <a:srgbClr val="811F3F"/>
                </a:solidFill>
                <a:effectLst/>
                <a:latin typeface="Consolas" panose="020B0609020204030204" pitchFamily="49" charset="0"/>
              </a:rPr>
              <a:t>::</a:t>
            </a:r>
            <a:r>
              <a:rPr lang="en-US" altLang="ja-JP" sz="2000" b="0" dirty="0">
                <a:solidFill>
                  <a:srgbClr val="000000"/>
                </a:solidFill>
                <a:effectLst/>
                <a:latin typeface="Consolas" panose="020B0609020204030204" pitchFamily="49" charset="0"/>
              </a:rPr>
              <a:t> t</a:t>
            </a:r>
            <a:r>
              <a:rPr lang="en-US" altLang="ja-JP" sz="2000" b="0" dirty="0">
                <a:solidFill>
                  <a:srgbClr val="800000"/>
                </a:solidFill>
                <a:effectLst/>
                <a:latin typeface="Consolas" panose="020B0609020204030204" pitchFamily="49" charset="0"/>
              </a:rPr>
              <a:t>)</a:t>
            </a:r>
            <a:endParaRPr lang="en-US" altLang="ja-JP" sz="2000" b="0" dirty="0">
              <a:solidFill>
                <a:srgbClr val="000000"/>
              </a:solidFill>
              <a:effectLst/>
              <a:latin typeface="Consolas" panose="020B0609020204030204" pitchFamily="49" charset="0"/>
            </a:endParaRPr>
          </a:p>
          <a:p>
            <a:endParaRPr kumimoji="1" lang="ja-JP" altLang="en-US" dirty="0"/>
          </a:p>
        </p:txBody>
      </p:sp>
      <p:sp>
        <p:nvSpPr>
          <p:cNvPr id="6" name="テキスト ボックス 5">
            <a:extLst>
              <a:ext uri="{FF2B5EF4-FFF2-40B4-BE49-F238E27FC236}">
                <a16:creationId xmlns:a16="http://schemas.microsoft.com/office/drawing/2014/main" id="{96799658-855E-41FC-B7E0-D2AB5C4E709D}"/>
              </a:ext>
            </a:extLst>
          </p:cNvPr>
          <p:cNvSpPr txBox="1"/>
          <p:nvPr/>
        </p:nvSpPr>
        <p:spPr>
          <a:xfrm>
            <a:off x="2920700" y="3574810"/>
            <a:ext cx="4222377" cy="830997"/>
          </a:xfrm>
          <a:prstGeom prst="rect">
            <a:avLst/>
          </a:prstGeom>
          <a:solidFill>
            <a:schemeClr val="bg1"/>
          </a:solid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文節ごとの</a:t>
            </a:r>
            <a:endParaRPr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部分意味表現を自然結合演算</a:t>
            </a:r>
            <a:endParaRPr kumimoji="1"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819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吹き出し: 四角形 11">
            <a:extLst>
              <a:ext uri="{FF2B5EF4-FFF2-40B4-BE49-F238E27FC236}">
                <a16:creationId xmlns:a16="http://schemas.microsoft.com/office/drawing/2014/main" id="{A54D9F5A-094C-41AD-AEEA-578907EDA139}"/>
              </a:ext>
            </a:extLst>
          </p:cNvPr>
          <p:cNvSpPr/>
          <p:nvPr/>
        </p:nvSpPr>
        <p:spPr>
          <a:xfrm rot="5400000">
            <a:off x="5820310" y="3801521"/>
            <a:ext cx="1073650" cy="3570270"/>
          </a:xfrm>
          <a:prstGeom prst="wedgeRectCallou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Ｓｓ</a:t>
            </a:r>
            <a:endParaRPr kumimoji="1" lang="en-US" altLang="ja-JP" dirty="0"/>
          </a:p>
        </p:txBody>
      </p:sp>
      <p:sp>
        <p:nvSpPr>
          <p:cNvPr id="2" name="タイトル 1"/>
          <p:cNvSpPr>
            <a:spLocks noGrp="1"/>
          </p:cNvSpPr>
          <p:nvPr>
            <p:ph type="title"/>
          </p:nvPr>
        </p:nvSpPr>
        <p:spPr/>
        <p:txBody>
          <a:bodyPr/>
          <a:lstStyle/>
          <a:p>
            <a:r>
              <a:rPr kumimoji="1" lang="ja-JP" altLang="en-US" dirty="0">
                <a:latin typeface="メイリオ" panose="020B0604030504040204" pitchFamily="50" charset="-128"/>
                <a:ea typeface="メイリオ" panose="020B0604030504040204" pitchFamily="50" charset="-128"/>
              </a:rPr>
              <a:t>研究背景と目的</a:t>
            </a:r>
          </a:p>
        </p:txBody>
      </p:sp>
      <p:sp>
        <p:nvSpPr>
          <p:cNvPr id="22" name="テキスト ボックス 21"/>
          <p:cNvSpPr txBox="1"/>
          <p:nvPr/>
        </p:nvSpPr>
        <p:spPr>
          <a:xfrm>
            <a:off x="631163" y="1620994"/>
            <a:ext cx="7884187" cy="1508105"/>
          </a:xfrm>
          <a:prstGeom prst="rect">
            <a:avLst/>
          </a:prstGeom>
          <a:noFill/>
        </p:spPr>
        <p:txBody>
          <a:bodyPr wrap="square" rtlCol="0">
            <a:spAutoFit/>
          </a:bodyPr>
          <a:lstStyle/>
          <a:p>
            <a:r>
              <a:rPr kumimoji="1" lang="ja-JP" altLang="en-US" sz="3200" dirty="0">
                <a:latin typeface="メイリオ" panose="020B0604030504040204" pitchFamily="50" charset="-128"/>
                <a:ea typeface="メイリオ" panose="020B0604030504040204" pitchFamily="50" charset="-128"/>
              </a:rPr>
              <a:t>西洋語での構文解析</a:t>
            </a:r>
            <a:endParaRPr kumimoji="1" lang="en-US" altLang="ja-JP" sz="32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　主語・述語関係を核とした文法規則を定義し</a:t>
            </a:r>
            <a:endParaRPr lang="en-US" altLang="ja-JP" sz="2800" dirty="0">
              <a:latin typeface="メイリオ" panose="020B0604030504040204" pitchFamily="50" charset="-128"/>
              <a:ea typeface="メイリオ" panose="020B0604030504040204" pitchFamily="50" charset="-128"/>
            </a:endParaRPr>
          </a:p>
          <a:p>
            <a:r>
              <a:rPr kumimoji="1" lang="ja-JP" altLang="en-US" sz="2800" dirty="0">
                <a:latin typeface="メイリオ" panose="020B0604030504040204" pitchFamily="50" charset="-128"/>
                <a:ea typeface="メイリオ" panose="020B0604030504040204" pitchFamily="50" charset="-128"/>
              </a:rPr>
              <a:t>　</a:t>
            </a:r>
            <a:r>
              <a:rPr kumimoji="1" lang="ja-JP" altLang="en-US" sz="3200" b="1" dirty="0">
                <a:latin typeface="メイリオ" panose="020B0604030504040204" pitchFamily="50" charset="-128"/>
                <a:ea typeface="メイリオ" panose="020B0604030504040204" pitchFamily="50" charset="-128"/>
              </a:rPr>
              <a:t>文法主導で構文解析</a:t>
            </a:r>
            <a:r>
              <a:rPr kumimoji="1" lang="ja-JP" altLang="en-US" sz="2800" dirty="0">
                <a:latin typeface="メイリオ" panose="020B0604030504040204" pitchFamily="50" charset="-128"/>
                <a:ea typeface="メイリオ" panose="020B0604030504040204" pitchFamily="50" charset="-128"/>
              </a:rPr>
              <a:t>を行う</a:t>
            </a:r>
            <a:endParaRPr kumimoji="1" lang="en-US" altLang="ja-JP" sz="2800"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D61D4997-13DA-4CA6-A2C9-8EE0C4483424}"/>
              </a:ext>
            </a:extLst>
          </p:cNvPr>
          <p:cNvSpPr txBox="1"/>
          <p:nvPr/>
        </p:nvSpPr>
        <p:spPr>
          <a:xfrm>
            <a:off x="1067815" y="3218693"/>
            <a:ext cx="8076185" cy="523220"/>
          </a:xfrm>
          <a:prstGeom prst="rect">
            <a:avLst/>
          </a:prstGeom>
          <a:noFill/>
        </p:spPr>
        <p:txBody>
          <a:bodyPr wrap="square" rtlCol="0">
            <a:spAutoFit/>
          </a:bodyPr>
          <a:lstStyle/>
          <a:p>
            <a:r>
              <a:rPr kumimoji="1" lang="ja-JP" altLang="en-US" sz="2800" dirty="0">
                <a:latin typeface="メイリオ" panose="020B0604030504040204" pitchFamily="50" charset="-128"/>
                <a:ea typeface="メイリオ" panose="020B0604030504040204" pitchFamily="50" charset="-128"/>
              </a:rPr>
              <a:t>日本語でも同じ手法で構文解析されることが多い</a:t>
            </a:r>
            <a:endParaRPr kumimoji="1" lang="en-US" altLang="ja-JP" sz="28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30EB54AA-6E9C-4332-ACF4-CBB576B62E64}"/>
              </a:ext>
            </a:extLst>
          </p:cNvPr>
          <p:cNvSpPr txBox="1"/>
          <p:nvPr/>
        </p:nvSpPr>
        <p:spPr>
          <a:xfrm>
            <a:off x="672956" y="1607845"/>
            <a:ext cx="3735297" cy="477147"/>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A5F9D1EB-6F42-45B1-94E7-6DE45B3078A6}"/>
              </a:ext>
            </a:extLst>
          </p:cNvPr>
          <p:cNvSpPr txBox="1"/>
          <p:nvPr/>
        </p:nvSpPr>
        <p:spPr>
          <a:xfrm>
            <a:off x="642132" y="4302912"/>
            <a:ext cx="2589090" cy="523220"/>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CEB7C380-DEF4-4BC0-97D1-6A4FB67E9626}"/>
              </a:ext>
            </a:extLst>
          </p:cNvPr>
          <p:cNvSpPr txBox="1"/>
          <p:nvPr/>
        </p:nvSpPr>
        <p:spPr>
          <a:xfrm>
            <a:off x="4572000" y="5112537"/>
            <a:ext cx="3647326" cy="1015663"/>
          </a:xfrm>
          <a:prstGeom prst="rect">
            <a:avLst/>
          </a:prstGeom>
          <a:noFill/>
        </p:spPr>
        <p:txBody>
          <a:bodyPr wrap="square" rtlCol="0">
            <a:spAutoFit/>
          </a:bodyPr>
          <a:lstStyle/>
          <a:p>
            <a:r>
              <a:rPr kumimoji="1" lang="ja-JP" altLang="en-US" sz="2800" dirty="0">
                <a:latin typeface="メイリオ" panose="020B0604030504040204" pitchFamily="50" charset="-128"/>
                <a:ea typeface="メイリオ" panose="020B0604030504040204" pitchFamily="50" charset="-128"/>
              </a:rPr>
              <a:t>文法主導の構文解析では</a:t>
            </a:r>
            <a:r>
              <a:rPr kumimoji="1" lang="ja-JP" altLang="en-US" sz="3200" b="1" dirty="0">
                <a:latin typeface="メイリオ" panose="020B0604030504040204" pitchFamily="50" charset="-128"/>
                <a:ea typeface="メイリオ" panose="020B0604030504040204" pitchFamily="50" charset="-128"/>
              </a:rPr>
              <a:t>不十分</a:t>
            </a:r>
            <a:r>
              <a:rPr kumimoji="1" lang="ja-JP" altLang="en-US" sz="2800" dirty="0">
                <a:latin typeface="メイリオ" panose="020B0604030504040204" pitchFamily="50" charset="-128"/>
                <a:ea typeface="メイリオ" panose="020B0604030504040204" pitchFamily="50" charset="-128"/>
              </a:rPr>
              <a:t>と考える</a:t>
            </a:r>
          </a:p>
        </p:txBody>
      </p:sp>
      <p:sp>
        <p:nvSpPr>
          <p:cNvPr id="26" name="テキスト ボックス 25">
            <a:extLst>
              <a:ext uri="{FF2B5EF4-FFF2-40B4-BE49-F238E27FC236}">
                <a16:creationId xmlns:a16="http://schemas.microsoft.com/office/drawing/2014/main" id="{BCBD0BA6-407B-45D1-A0DD-29133AB6C551}"/>
              </a:ext>
            </a:extLst>
          </p:cNvPr>
          <p:cNvSpPr txBox="1"/>
          <p:nvPr/>
        </p:nvSpPr>
        <p:spPr>
          <a:xfrm>
            <a:off x="574655" y="4148246"/>
            <a:ext cx="8232811" cy="2177519"/>
          </a:xfrm>
          <a:prstGeom prst="rect">
            <a:avLst/>
          </a:prstGeom>
          <a:noFill/>
        </p:spPr>
        <p:txBody>
          <a:bodyPr wrap="square" spcCol="576000" rtlCol="0" anchor="ctr">
            <a:spAutoFit/>
          </a:bodyPr>
          <a:lstStyle/>
          <a:p>
            <a:pPr>
              <a:lnSpc>
                <a:spcPct val="150000"/>
              </a:lnSpc>
            </a:pPr>
            <a:r>
              <a:rPr kumimoji="1" lang="ja-JP" altLang="en-US" sz="3200" dirty="0">
                <a:latin typeface="メイリオ" panose="020B0604030504040204" pitchFamily="50" charset="-128"/>
                <a:ea typeface="メイリオ" panose="020B0604030504040204" pitchFamily="50" charset="-128"/>
              </a:rPr>
              <a:t>日本語の特徴</a:t>
            </a:r>
            <a:endParaRPr kumimoji="1" lang="en-US" altLang="ja-JP" sz="32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主語・述語関係がない</a:t>
            </a:r>
            <a:endParaRPr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語順の曖昧性</a:t>
            </a:r>
            <a:endParaRPr kumimoji="1"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60399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D37AB680-FEA1-4160-8C05-37155C1645CB}"/>
              </a:ext>
            </a:extLst>
          </p:cNvPr>
          <p:cNvSpPr/>
          <p:nvPr/>
        </p:nvSpPr>
        <p:spPr>
          <a:xfrm>
            <a:off x="4198204" y="3893906"/>
            <a:ext cx="3014254" cy="19430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B8B06A5-D807-4108-B5DB-EC971DEFD938}"/>
              </a:ext>
            </a:extLst>
          </p:cNvPr>
          <p:cNvSpPr/>
          <p:nvPr/>
        </p:nvSpPr>
        <p:spPr>
          <a:xfrm>
            <a:off x="4198204" y="1555274"/>
            <a:ext cx="3014254" cy="19430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D975ED4-5F4C-466F-911C-AB658F02CE7E}"/>
              </a:ext>
            </a:extLst>
          </p:cNvPr>
          <p:cNvSpPr/>
          <p:nvPr/>
        </p:nvSpPr>
        <p:spPr>
          <a:xfrm>
            <a:off x="267128" y="3893906"/>
            <a:ext cx="3770616" cy="19777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4567029-2BD8-406E-9AF0-9A41F240ED40}"/>
              </a:ext>
            </a:extLst>
          </p:cNvPr>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出力例</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象は速く走る</a:t>
            </a:r>
            <a:r>
              <a:rPr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F1347E17-B359-43CD-8E49-79A21C07C65B}"/>
              </a:ext>
            </a:extLst>
          </p:cNvPr>
          <p:cNvSpPr txBox="1"/>
          <p:nvPr/>
        </p:nvSpPr>
        <p:spPr>
          <a:xfrm>
            <a:off x="303089" y="1577083"/>
            <a:ext cx="3945276" cy="4185761"/>
          </a:xfrm>
          <a:prstGeom prst="rect">
            <a:avLst/>
          </a:prstGeom>
          <a:noFill/>
        </p:spPr>
        <p:txBody>
          <a:bodyPr wrap="square" rtlCol="0">
            <a:spAutoFit/>
          </a:bodyPr>
          <a:lstStyle/>
          <a:p>
            <a:r>
              <a:rPr kumimoji="1" lang="en-US" altLang="ja-JP" sz="1200" dirty="0"/>
              <a:t>{</a:t>
            </a:r>
          </a:p>
          <a:p>
            <a:r>
              <a:rPr kumimoji="1" lang="en-US" altLang="ja-JP" sz="1200" dirty="0"/>
              <a:t>  "</a:t>
            </a:r>
            <a:r>
              <a:rPr kumimoji="1" lang="ja-JP" altLang="en-US" sz="1200" dirty="0"/>
              <a:t>提題</a:t>
            </a:r>
            <a:r>
              <a:rPr kumimoji="1" lang="en-US" altLang="ja-JP" sz="1200" dirty="0"/>
              <a:t>" : {"</a:t>
            </a:r>
            <a:r>
              <a:rPr kumimoji="1" lang="ja-JP" altLang="en-US" sz="1200" dirty="0"/>
              <a:t>名詞</a:t>
            </a:r>
            <a:r>
              <a:rPr kumimoji="1" lang="en-US" altLang="ja-JP" sz="1200" dirty="0"/>
              <a:t>" : "</a:t>
            </a:r>
            <a:r>
              <a:rPr kumimoji="1" lang="ja-JP" altLang="en-US" sz="1200" dirty="0"/>
              <a:t>象</a:t>
            </a:r>
            <a:r>
              <a:rPr kumimoji="1" lang="en-US" altLang="ja-JP" sz="1200" dirty="0"/>
              <a:t>"},</a:t>
            </a:r>
          </a:p>
          <a:p>
            <a:r>
              <a:rPr kumimoji="1" lang="en-US" altLang="ja-JP" sz="1200" dirty="0"/>
              <a:t>  "</a:t>
            </a:r>
            <a:r>
              <a:rPr kumimoji="1" lang="ja-JP" altLang="en-US" sz="1200" dirty="0"/>
              <a:t>種類</a:t>
            </a:r>
            <a:r>
              <a:rPr kumimoji="1" lang="en-US" altLang="ja-JP" sz="1200" dirty="0"/>
              <a:t>" : "</a:t>
            </a:r>
            <a:r>
              <a:rPr kumimoji="1" lang="ja-JP" altLang="en-US" sz="1200" dirty="0"/>
              <a:t>動詞文</a:t>
            </a:r>
            <a:r>
              <a:rPr kumimoji="1" lang="en-US" altLang="ja-JP" sz="1200" dirty="0"/>
              <a:t>",</a:t>
            </a:r>
          </a:p>
          <a:p>
            <a:r>
              <a:rPr kumimoji="1" lang="en-US" altLang="ja-JP" sz="1200" dirty="0"/>
              <a:t>  "</a:t>
            </a:r>
            <a:r>
              <a:rPr kumimoji="1" lang="ja-JP" altLang="en-US" sz="1200" dirty="0"/>
              <a:t>述語</a:t>
            </a:r>
            <a:r>
              <a:rPr kumimoji="1" lang="en-US" altLang="ja-JP" sz="1200" dirty="0"/>
              <a:t>" :</a:t>
            </a:r>
          </a:p>
          <a:p>
            <a:r>
              <a:rPr kumimoji="1" lang="en-US" altLang="ja-JP" sz="1200" dirty="0"/>
              <a:t>    {</a:t>
            </a:r>
          </a:p>
          <a:p>
            <a:r>
              <a:rPr kumimoji="1" lang="en-US" altLang="ja-JP" sz="1200" dirty="0"/>
              <a:t>      "</a:t>
            </a:r>
            <a:r>
              <a:rPr kumimoji="1" lang="ja-JP" altLang="en-US" sz="1200" dirty="0"/>
              <a:t>主格</a:t>
            </a:r>
            <a:r>
              <a:rPr kumimoji="1" lang="en-US" altLang="ja-JP" sz="1200" dirty="0"/>
              <a:t>" : {"</a:t>
            </a:r>
            <a:r>
              <a:rPr kumimoji="1" lang="ja-JP" altLang="en-US" sz="1200" dirty="0"/>
              <a:t>名詞</a:t>
            </a:r>
            <a:r>
              <a:rPr kumimoji="1" lang="en-US" altLang="ja-JP" sz="1200" dirty="0"/>
              <a:t>" : "</a:t>
            </a:r>
            <a:r>
              <a:rPr kumimoji="1" lang="ja-JP" altLang="en-US" sz="1200" dirty="0"/>
              <a:t>象</a:t>
            </a:r>
            <a:r>
              <a:rPr kumimoji="1" lang="en-US" altLang="ja-JP" sz="1200" dirty="0"/>
              <a:t>", "</a:t>
            </a:r>
            <a:r>
              <a:rPr kumimoji="1" lang="ja-JP" altLang="en-US" sz="1200" dirty="0"/>
              <a:t>連用修飾</a:t>
            </a:r>
            <a:r>
              <a:rPr kumimoji="1" lang="en-US" altLang="ja-JP" sz="1200" dirty="0"/>
              <a:t>" : "</a:t>
            </a:r>
            <a:r>
              <a:rPr kumimoji="1" lang="ja-JP" altLang="en-US" sz="1200" dirty="0"/>
              <a:t>速く</a:t>
            </a:r>
            <a:r>
              <a:rPr kumimoji="1" lang="en-US" altLang="ja-JP" sz="1200" dirty="0"/>
              <a:t>"},</a:t>
            </a:r>
          </a:p>
          <a:p>
            <a:r>
              <a:rPr kumimoji="1" lang="en-US" altLang="ja-JP" sz="1200" dirty="0"/>
              <a:t>      "</a:t>
            </a:r>
            <a:r>
              <a:rPr kumimoji="1" lang="ja-JP" altLang="en-US" sz="1200" dirty="0"/>
              <a:t>動詞</a:t>
            </a:r>
            <a:r>
              <a:rPr kumimoji="1" lang="en-US" altLang="ja-JP" sz="1200" dirty="0"/>
              <a:t>" : "</a:t>
            </a:r>
            <a:r>
              <a:rPr kumimoji="1" lang="ja-JP" altLang="en-US" sz="1200" dirty="0"/>
              <a:t>走る</a:t>
            </a:r>
            <a:r>
              <a:rPr kumimoji="1" lang="en-US" altLang="ja-JP" sz="1200" dirty="0"/>
              <a:t>"</a:t>
            </a:r>
          </a:p>
          <a:p>
            <a:r>
              <a:rPr kumimoji="1" lang="en-US" altLang="ja-JP" sz="1200" dirty="0"/>
              <a:t>    }</a:t>
            </a:r>
          </a:p>
          <a:p>
            <a:r>
              <a:rPr kumimoji="1" lang="en-US" altLang="ja-JP" sz="1200" dirty="0"/>
              <a:t>}</a:t>
            </a:r>
          </a:p>
          <a:p>
            <a:endParaRPr lang="en-US" altLang="ja-JP" sz="1200" dirty="0"/>
          </a:p>
          <a:p>
            <a:endParaRPr kumimoji="1" lang="en-US" altLang="ja-JP" sz="1200" dirty="0"/>
          </a:p>
          <a:p>
            <a:endParaRPr lang="en-US" altLang="ja-JP" sz="1200" dirty="0"/>
          </a:p>
          <a:p>
            <a:endParaRPr kumimoji="1" lang="en-US" altLang="ja-JP" sz="1200" dirty="0"/>
          </a:p>
          <a:p>
            <a:r>
              <a:rPr kumimoji="1" lang="en-US" altLang="ja-JP" sz="1200" dirty="0"/>
              <a:t>{</a:t>
            </a:r>
          </a:p>
          <a:p>
            <a:r>
              <a:rPr kumimoji="1" lang="en-US" altLang="ja-JP" sz="1200" dirty="0"/>
              <a:t>  "</a:t>
            </a:r>
            <a:r>
              <a:rPr kumimoji="1" lang="ja-JP" altLang="en-US" sz="1200" dirty="0"/>
              <a:t>提題</a:t>
            </a:r>
            <a:r>
              <a:rPr kumimoji="1" lang="en-US" altLang="ja-JP" sz="1200" dirty="0"/>
              <a:t>" : {"</a:t>
            </a:r>
            <a:r>
              <a:rPr kumimoji="1" lang="ja-JP" altLang="en-US" sz="1200" dirty="0"/>
              <a:t>名詞</a:t>
            </a:r>
            <a:r>
              <a:rPr kumimoji="1" lang="en-US" altLang="ja-JP" sz="1200" dirty="0"/>
              <a:t>" : "</a:t>
            </a:r>
            <a:r>
              <a:rPr kumimoji="1" lang="ja-JP" altLang="en-US" sz="1200" dirty="0"/>
              <a:t>象</a:t>
            </a:r>
            <a:r>
              <a:rPr kumimoji="1" lang="en-US" altLang="ja-JP" sz="1200" dirty="0"/>
              <a:t>"},</a:t>
            </a:r>
          </a:p>
          <a:p>
            <a:r>
              <a:rPr kumimoji="1" lang="en-US" altLang="ja-JP" sz="1200" dirty="0"/>
              <a:t>  "</a:t>
            </a:r>
            <a:r>
              <a:rPr kumimoji="1" lang="ja-JP" altLang="en-US" sz="1200" dirty="0"/>
              <a:t>種類</a:t>
            </a:r>
            <a:r>
              <a:rPr kumimoji="1" lang="en-US" altLang="ja-JP" sz="1200" dirty="0"/>
              <a:t>" : "</a:t>
            </a:r>
            <a:r>
              <a:rPr kumimoji="1" lang="ja-JP" altLang="en-US" sz="1200" dirty="0"/>
              <a:t>動詞文</a:t>
            </a:r>
            <a:r>
              <a:rPr kumimoji="1" lang="en-US" altLang="ja-JP" sz="1200" dirty="0"/>
              <a:t>",</a:t>
            </a:r>
          </a:p>
          <a:p>
            <a:r>
              <a:rPr kumimoji="1" lang="en-US" altLang="ja-JP" sz="1200" dirty="0"/>
              <a:t>  "</a:t>
            </a:r>
            <a:r>
              <a:rPr kumimoji="1" lang="ja-JP" altLang="en-US" sz="1200" dirty="0"/>
              <a:t>述語</a:t>
            </a:r>
            <a:r>
              <a:rPr kumimoji="1" lang="en-US" altLang="ja-JP" sz="1200" dirty="0"/>
              <a:t>" :</a:t>
            </a:r>
          </a:p>
          <a:p>
            <a:r>
              <a:rPr kumimoji="1" lang="en-US" altLang="ja-JP" sz="1200" dirty="0"/>
              <a:t>    {</a:t>
            </a:r>
          </a:p>
          <a:p>
            <a:r>
              <a:rPr kumimoji="1" lang="en-US" altLang="ja-JP" sz="1200" dirty="0"/>
              <a:t>      "</a:t>
            </a:r>
            <a:r>
              <a:rPr kumimoji="1" lang="ja-JP" altLang="en-US" sz="1200" dirty="0"/>
              <a:t>主格</a:t>
            </a:r>
            <a:r>
              <a:rPr kumimoji="1" lang="en-US" altLang="ja-JP" sz="1200" dirty="0"/>
              <a:t>" : {"</a:t>
            </a:r>
            <a:r>
              <a:rPr kumimoji="1" lang="ja-JP" altLang="en-US" sz="1200" dirty="0"/>
              <a:t>の格</a:t>
            </a:r>
            <a:r>
              <a:rPr kumimoji="1" lang="en-US" altLang="ja-JP" sz="1200" dirty="0"/>
              <a:t>" : "</a:t>
            </a:r>
            <a:r>
              <a:rPr kumimoji="1" lang="ja-JP" altLang="en-US" sz="1200" dirty="0"/>
              <a:t>象</a:t>
            </a:r>
            <a:r>
              <a:rPr kumimoji="1" lang="en-US" altLang="ja-JP" sz="1200" dirty="0"/>
              <a:t>", "</a:t>
            </a:r>
            <a:r>
              <a:rPr kumimoji="1" lang="ja-JP" altLang="en-US" sz="1200" dirty="0"/>
              <a:t>連用修飾</a:t>
            </a:r>
            <a:r>
              <a:rPr kumimoji="1" lang="en-US" altLang="ja-JP" sz="1200" dirty="0"/>
              <a:t>" : "</a:t>
            </a:r>
            <a:r>
              <a:rPr kumimoji="1" lang="ja-JP" altLang="en-US" sz="1200" dirty="0"/>
              <a:t>速く</a:t>
            </a:r>
            <a:r>
              <a:rPr kumimoji="1" lang="en-US" altLang="ja-JP" sz="1200" dirty="0"/>
              <a:t>"},</a:t>
            </a:r>
          </a:p>
          <a:p>
            <a:r>
              <a:rPr kumimoji="1" lang="en-US" altLang="ja-JP" sz="1200" dirty="0"/>
              <a:t>      "</a:t>
            </a:r>
            <a:r>
              <a:rPr kumimoji="1" lang="ja-JP" altLang="en-US" sz="1200" dirty="0"/>
              <a:t>動詞</a:t>
            </a:r>
            <a:r>
              <a:rPr kumimoji="1" lang="en-US" altLang="ja-JP" sz="1200" dirty="0"/>
              <a:t>" : "</a:t>
            </a:r>
            <a:r>
              <a:rPr kumimoji="1" lang="ja-JP" altLang="en-US" sz="1200" dirty="0"/>
              <a:t>走る</a:t>
            </a:r>
            <a:r>
              <a:rPr kumimoji="1" lang="en-US" altLang="ja-JP" sz="1200" dirty="0"/>
              <a:t>"</a:t>
            </a:r>
          </a:p>
          <a:p>
            <a:r>
              <a:rPr kumimoji="1" lang="en-US" altLang="ja-JP" sz="1200" dirty="0"/>
              <a:t>    }</a:t>
            </a:r>
          </a:p>
          <a:p>
            <a:r>
              <a:rPr kumimoji="1" lang="en-US" altLang="ja-JP" sz="1400" dirty="0"/>
              <a:t>}</a:t>
            </a:r>
          </a:p>
        </p:txBody>
      </p:sp>
      <p:sp>
        <p:nvSpPr>
          <p:cNvPr id="4" name="テキスト ボックス 3">
            <a:extLst>
              <a:ext uri="{FF2B5EF4-FFF2-40B4-BE49-F238E27FC236}">
                <a16:creationId xmlns:a16="http://schemas.microsoft.com/office/drawing/2014/main" id="{737C3CE1-DCF7-43A1-AAC9-A65D8CAD839A}"/>
              </a:ext>
            </a:extLst>
          </p:cNvPr>
          <p:cNvSpPr txBox="1"/>
          <p:nvPr/>
        </p:nvSpPr>
        <p:spPr>
          <a:xfrm>
            <a:off x="4248365" y="1577083"/>
            <a:ext cx="3945276" cy="4339650"/>
          </a:xfrm>
          <a:prstGeom prst="rect">
            <a:avLst/>
          </a:prstGeom>
          <a:noFill/>
        </p:spPr>
        <p:txBody>
          <a:bodyPr wrap="square" rtlCol="0">
            <a:spAutoFit/>
          </a:bodyPr>
          <a:lstStyle/>
          <a:p>
            <a:r>
              <a:rPr kumimoji="1" lang="en-US" altLang="ja-JP" sz="1200" dirty="0"/>
              <a:t>{</a:t>
            </a:r>
          </a:p>
          <a:p>
            <a:r>
              <a:rPr kumimoji="1" lang="en-US" altLang="ja-JP" sz="1200" dirty="0"/>
              <a:t>  "</a:t>
            </a:r>
            <a:r>
              <a:rPr kumimoji="1" lang="ja-JP" altLang="en-US" sz="1200" dirty="0"/>
              <a:t>提題</a:t>
            </a:r>
            <a:r>
              <a:rPr kumimoji="1" lang="en-US" altLang="ja-JP" sz="1200" dirty="0"/>
              <a:t>" : {"</a:t>
            </a:r>
            <a:r>
              <a:rPr kumimoji="1" lang="ja-JP" altLang="en-US" sz="1200" dirty="0"/>
              <a:t>名詞</a:t>
            </a:r>
            <a:r>
              <a:rPr kumimoji="1" lang="en-US" altLang="ja-JP" sz="1200" dirty="0"/>
              <a:t>" : "</a:t>
            </a:r>
            <a:r>
              <a:rPr kumimoji="1" lang="ja-JP" altLang="en-US" sz="1200" dirty="0"/>
              <a:t>象</a:t>
            </a:r>
            <a:r>
              <a:rPr kumimoji="1" lang="en-US" altLang="ja-JP" sz="1200" dirty="0"/>
              <a:t>"},</a:t>
            </a:r>
          </a:p>
          <a:p>
            <a:r>
              <a:rPr kumimoji="1" lang="en-US" altLang="ja-JP" sz="1200" dirty="0"/>
              <a:t>  "</a:t>
            </a:r>
            <a:r>
              <a:rPr kumimoji="1" lang="ja-JP" altLang="en-US" sz="1200" dirty="0"/>
              <a:t>種類</a:t>
            </a:r>
            <a:r>
              <a:rPr kumimoji="1" lang="en-US" altLang="ja-JP" sz="1200" dirty="0"/>
              <a:t>" : "</a:t>
            </a:r>
            <a:r>
              <a:rPr kumimoji="1" lang="ja-JP" altLang="en-US" sz="1200" dirty="0"/>
              <a:t>動詞文</a:t>
            </a:r>
            <a:r>
              <a:rPr kumimoji="1" lang="en-US" altLang="ja-JP" sz="1200" dirty="0"/>
              <a:t>",</a:t>
            </a:r>
          </a:p>
          <a:p>
            <a:r>
              <a:rPr kumimoji="1" lang="en-US" altLang="ja-JP" sz="1200" dirty="0"/>
              <a:t>  "</a:t>
            </a:r>
            <a:r>
              <a:rPr kumimoji="1" lang="ja-JP" altLang="en-US" sz="1200" dirty="0"/>
              <a:t>述語</a:t>
            </a:r>
            <a:r>
              <a:rPr kumimoji="1" lang="en-US" altLang="ja-JP" sz="1200" dirty="0"/>
              <a:t>" :</a:t>
            </a:r>
          </a:p>
          <a:p>
            <a:r>
              <a:rPr kumimoji="1" lang="en-US" altLang="ja-JP" sz="1200" dirty="0"/>
              <a:t>    {</a:t>
            </a:r>
          </a:p>
          <a:p>
            <a:r>
              <a:rPr kumimoji="1" lang="en-US" altLang="ja-JP" sz="1200" dirty="0"/>
              <a:t>      "</a:t>
            </a:r>
            <a:r>
              <a:rPr kumimoji="1" lang="ja-JP" altLang="en-US" sz="1200" dirty="0"/>
              <a:t>に格</a:t>
            </a:r>
            <a:r>
              <a:rPr kumimoji="1" lang="en-US" altLang="ja-JP" sz="1200" dirty="0"/>
              <a:t>" : "</a:t>
            </a:r>
            <a:r>
              <a:rPr kumimoji="1" lang="ja-JP" altLang="en-US" sz="1200" dirty="0"/>
              <a:t>象</a:t>
            </a:r>
            <a:r>
              <a:rPr kumimoji="1" lang="en-US" altLang="ja-JP" sz="1200" dirty="0"/>
              <a:t>",</a:t>
            </a:r>
          </a:p>
          <a:p>
            <a:r>
              <a:rPr kumimoji="1" lang="en-US" altLang="ja-JP" sz="1200" dirty="0"/>
              <a:t>      "</a:t>
            </a:r>
            <a:r>
              <a:rPr kumimoji="1" lang="ja-JP" altLang="en-US" sz="1200" dirty="0"/>
              <a:t>主格</a:t>
            </a:r>
            <a:r>
              <a:rPr kumimoji="1" lang="en-US" altLang="ja-JP" sz="1200" dirty="0"/>
              <a:t>" : {"</a:t>
            </a:r>
            <a:r>
              <a:rPr kumimoji="1" lang="ja-JP" altLang="en-US" sz="1200" dirty="0"/>
              <a:t>連用修飾</a:t>
            </a:r>
            <a:r>
              <a:rPr kumimoji="1" lang="en-US" altLang="ja-JP" sz="1200" dirty="0"/>
              <a:t>" : "</a:t>
            </a:r>
            <a:r>
              <a:rPr kumimoji="1" lang="ja-JP" altLang="en-US" sz="1200" dirty="0"/>
              <a:t>速く</a:t>
            </a:r>
            <a:r>
              <a:rPr kumimoji="1" lang="en-US" altLang="ja-JP" sz="1200" dirty="0"/>
              <a:t>"},</a:t>
            </a:r>
          </a:p>
          <a:p>
            <a:r>
              <a:rPr kumimoji="1" lang="en-US" altLang="ja-JP" sz="1200" dirty="0"/>
              <a:t>      "</a:t>
            </a:r>
            <a:r>
              <a:rPr kumimoji="1" lang="ja-JP" altLang="en-US" sz="1200" dirty="0"/>
              <a:t>動詞</a:t>
            </a:r>
            <a:r>
              <a:rPr kumimoji="1" lang="en-US" altLang="ja-JP" sz="1200" dirty="0"/>
              <a:t>" : "</a:t>
            </a:r>
            <a:r>
              <a:rPr kumimoji="1" lang="ja-JP" altLang="en-US" sz="1200" dirty="0"/>
              <a:t>走る</a:t>
            </a:r>
            <a:r>
              <a:rPr kumimoji="1" lang="en-US" altLang="ja-JP" sz="1200" dirty="0"/>
              <a:t>"</a:t>
            </a:r>
          </a:p>
          <a:p>
            <a:r>
              <a:rPr kumimoji="1" lang="en-US" altLang="ja-JP" sz="1200" dirty="0"/>
              <a:t>    }</a:t>
            </a:r>
          </a:p>
          <a:p>
            <a:r>
              <a:rPr kumimoji="1" lang="en-US" altLang="ja-JP" sz="1200" dirty="0"/>
              <a:t>}</a:t>
            </a:r>
          </a:p>
          <a:p>
            <a:endParaRPr lang="en-US" altLang="ja-JP" sz="1200" dirty="0"/>
          </a:p>
          <a:p>
            <a:endParaRPr kumimoji="1" lang="en-US" altLang="ja-JP" sz="1200" dirty="0"/>
          </a:p>
          <a:p>
            <a:endParaRPr kumimoji="1" lang="en-US" altLang="ja-JP" sz="1200" dirty="0"/>
          </a:p>
          <a:p>
            <a:r>
              <a:rPr kumimoji="1" lang="en-US" altLang="ja-JP" sz="1200" dirty="0"/>
              <a:t>{</a:t>
            </a:r>
          </a:p>
          <a:p>
            <a:r>
              <a:rPr kumimoji="1" lang="en-US" altLang="ja-JP" sz="1200" dirty="0"/>
              <a:t>  "</a:t>
            </a:r>
            <a:r>
              <a:rPr kumimoji="1" lang="ja-JP" altLang="en-US" sz="1200" dirty="0"/>
              <a:t>提題</a:t>
            </a:r>
            <a:r>
              <a:rPr kumimoji="1" lang="en-US" altLang="ja-JP" sz="1200" dirty="0"/>
              <a:t>" : {"</a:t>
            </a:r>
            <a:r>
              <a:rPr kumimoji="1" lang="ja-JP" altLang="en-US" sz="1200" dirty="0"/>
              <a:t>名詞</a:t>
            </a:r>
            <a:r>
              <a:rPr kumimoji="1" lang="en-US" altLang="ja-JP" sz="1200" dirty="0"/>
              <a:t>" : "</a:t>
            </a:r>
            <a:r>
              <a:rPr kumimoji="1" lang="ja-JP" altLang="en-US" sz="1200" dirty="0"/>
              <a:t>象</a:t>
            </a:r>
            <a:r>
              <a:rPr kumimoji="1" lang="en-US" altLang="ja-JP" sz="1200" dirty="0"/>
              <a:t>"},</a:t>
            </a:r>
          </a:p>
          <a:p>
            <a:r>
              <a:rPr kumimoji="1" lang="en-US" altLang="ja-JP" sz="1200" dirty="0"/>
              <a:t>  "</a:t>
            </a:r>
            <a:r>
              <a:rPr kumimoji="1" lang="ja-JP" altLang="en-US" sz="1200" dirty="0"/>
              <a:t>種類</a:t>
            </a:r>
            <a:r>
              <a:rPr kumimoji="1" lang="en-US" altLang="ja-JP" sz="1200" dirty="0"/>
              <a:t>" : "</a:t>
            </a:r>
            <a:r>
              <a:rPr kumimoji="1" lang="ja-JP" altLang="en-US" sz="1200" dirty="0"/>
              <a:t>動詞文</a:t>
            </a:r>
            <a:r>
              <a:rPr kumimoji="1" lang="en-US" altLang="ja-JP" sz="1200" dirty="0"/>
              <a:t>",</a:t>
            </a:r>
          </a:p>
          <a:p>
            <a:r>
              <a:rPr kumimoji="1" lang="en-US" altLang="ja-JP" sz="1200" dirty="0"/>
              <a:t>  "</a:t>
            </a:r>
            <a:r>
              <a:rPr kumimoji="1" lang="ja-JP" altLang="en-US" sz="1200" dirty="0"/>
              <a:t>述語</a:t>
            </a:r>
            <a:r>
              <a:rPr kumimoji="1" lang="en-US" altLang="ja-JP" sz="1200" dirty="0"/>
              <a:t>" :</a:t>
            </a:r>
          </a:p>
          <a:p>
            <a:r>
              <a:rPr kumimoji="1" lang="en-US" altLang="ja-JP" sz="1200" dirty="0"/>
              <a:t>    {</a:t>
            </a:r>
          </a:p>
          <a:p>
            <a:r>
              <a:rPr kumimoji="1" lang="en-US" altLang="ja-JP" sz="1200" dirty="0"/>
              <a:t>      "</a:t>
            </a:r>
            <a:r>
              <a:rPr kumimoji="1" lang="ja-JP" altLang="en-US" sz="1200" dirty="0"/>
              <a:t>を格</a:t>
            </a:r>
            <a:r>
              <a:rPr kumimoji="1" lang="en-US" altLang="ja-JP" sz="1200" dirty="0"/>
              <a:t>" : "</a:t>
            </a:r>
            <a:r>
              <a:rPr kumimoji="1" lang="ja-JP" altLang="en-US" sz="1200" dirty="0"/>
              <a:t>象</a:t>
            </a:r>
            <a:r>
              <a:rPr kumimoji="1" lang="en-US" altLang="ja-JP" sz="1200" dirty="0"/>
              <a:t>",</a:t>
            </a:r>
          </a:p>
          <a:p>
            <a:r>
              <a:rPr kumimoji="1" lang="en-US" altLang="ja-JP" sz="1200" dirty="0"/>
              <a:t>      "</a:t>
            </a:r>
            <a:r>
              <a:rPr kumimoji="1" lang="ja-JP" altLang="en-US" sz="1200" dirty="0"/>
              <a:t>主格</a:t>
            </a:r>
            <a:r>
              <a:rPr kumimoji="1" lang="en-US" altLang="ja-JP" sz="1200" dirty="0"/>
              <a:t>" : {"</a:t>
            </a:r>
            <a:r>
              <a:rPr kumimoji="1" lang="ja-JP" altLang="en-US" sz="1200" dirty="0"/>
              <a:t>連用修飾</a:t>
            </a:r>
            <a:r>
              <a:rPr kumimoji="1" lang="en-US" altLang="ja-JP" sz="1200" dirty="0"/>
              <a:t>" : "</a:t>
            </a:r>
            <a:r>
              <a:rPr kumimoji="1" lang="ja-JP" altLang="en-US" sz="1200" dirty="0"/>
              <a:t>速く</a:t>
            </a:r>
            <a:r>
              <a:rPr kumimoji="1" lang="en-US" altLang="ja-JP" sz="1200" dirty="0"/>
              <a:t>"},</a:t>
            </a:r>
          </a:p>
          <a:p>
            <a:r>
              <a:rPr kumimoji="1" lang="en-US" altLang="ja-JP" sz="1200" dirty="0"/>
              <a:t>      "</a:t>
            </a:r>
            <a:r>
              <a:rPr kumimoji="1" lang="ja-JP" altLang="en-US" sz="1200" dirty="0"/>
              <a:t>動詞</a:t>
            </a:r>
            <a:r>
              <a:rPr kumimoji="1" lang="en-US" altLang="ja-JP" sz="1200" dirty="0"/>
              <a:t>" : "</a:t>
            </a:r>
            <a:r>
              <a:rPr kumimoji="1" lang="ja-JP" altLang="en-US" sz="1200" dirty="0"/>
              <a:t>走る</a:t>
            </a:r>
            <a:r>
              <a:rPr kumimoji="1" lang="en-US" altLang="ja-JP" sz="1200" dirty="0"/>
              <a:t>"</a:t>
            </a:r>
          </a:p>
          <a:p>
            <a:r>
              <a:rPr kumimoji="1" lang="en-US" altLang="ja-JP" sz="1200" dirty="0"/>
              <a:t>    }</a:t>
            </a:r>
          </a:p>
          <a:p>
            <a:r>
              <a:rPr kumimoji="1" lang="en-US" altLang="ja-JP" sz="1200" dirty="0"/>
              <a:t>}</a:t>
            </a:r>
            <a:endParaRPr kumimoji="1" lang="ja-JP" altLang="en-US" sz="1200" dirty="0"/>
          </a:p>
        </p:txBody>
      </p:sp>
      <p:sp>
        <p:nvSpPr>
          <p:cNvPr id="7" name="正方形/長方形 6">
            <a:extLst>
              <a:ext uri="{FF2B5EF4-FFF2-40B4-BE49-F238E27FC236}">
                <a16:creationId xmlns:a16="http://schemas.microsoft.com/office/drawing/2014/main" id="{0107357D-A1A5-4336-B480-F48F20BD494B}"/>
              </a:ext>
            </a:extLst>
          </p:cNvPr>
          <p:cNvSpPr/>
          <p:nvPr/>
        </p:nvSpPr>
        <p:spPr>
          <a:xfrm>
            <a:off x="303089" y="1555274"/>
            <a:ext cx="3684494" cy="1788964"/>
          </a:xfrm>
          <a:prstGeom prst="rect">
            <a:avLst/>
          </a:prstGeom>
          <a:noFill/>
          <a:ln w="508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04111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現状のまとめ</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628650" y="1690689"/>
            <a:ext cx="8052212" cy="2623795"/>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文中に存在する</a:t>
            </a:r>
            <a:r>
              <a:rPr lang="en-US" altLang="ja-JP" sz="2800" b="1" dirty="0">
                <a:latin typeface="メイリオ" panose="020B0604030504040204" pitchFamily="50" charset="-128"/>
                <a:ea typeface="メイリオ" panose="020B0604030504040204" pitchFamily="50" charset="-128"/>
              </a:rPr>
              <a:t>”</a:t>
            </a:r>
            <a:r>
              <a:rPr lang="ja-JP" altLang="en-US" sz="2800" b="1" dirty="0">
                <a:latin typeface="メイリオ" panose="020B0604030504040204" pitchFamily="50" charset="-128"/>
                <a:ea typeface="メイリオ" panose="020B0604030504040204" pitchFamily="50" charset="-128"/>
              </a:rPr>
              <a:t>は</a:t>
            </a:r>
            <a:r>
              <a:rPr lang="en-US" altLang="ja-JP" sz="2800" b="1" dirty="0">
                <a:latin typeface="メイリオ" panose="020B0604030504040204" pitchFamily="50" charset="-128"/>
                <a:ea typeface="メイリオ" panose="020B0604030504040204" pitchFamily="50" charset="-128"/>
              </a:rPr>
              <a:t>”</a:t>
            </a:r>
            <a:r>
              <a:rPr lang="ja-JP" altLang="en-US" sz="2800" b="1" dirty="0">
                <a:latin typeface="メイリオ" panose="020B0604030504040204" pitchFamily="50" charset="-128"/>
                <a:ea typeface="メイリオ" panose="020B0604030504040204" pitchFamily="50" charset="-128"/>
              </a:rPr>
              <a:t>の機能の候補</a:t>
            </a:r>
            <a:r>
              <a:rPr lang="ja-JP" altLang="en-US" sz="2400" dirty="0">
                <a:latin typeface="メイリオ" panose="020B0604030504040204" pitchFamily="50" charset="-128"/>
                <a:ea typeface="メイリオ" panose="020B0604030504040204" pitchFamily="50" charset="-128"/>
              </a:rPr>
              <a:t>を複数挙げることが可能となった</a:t>
            </a:r>
            <a:endParaRPr lang="en-US" altLang="ja-JP" sz="2400" dirty="0">
              <a:latin typeface="メイリオ" panose="020B0604030504040204" pitchFamily="50" charset="-128"/>
              <a:ea typeface="メイリオ" panose="020B0604030504040204" pitchFamily="50" charset="-128"/>
            </a:endParaRPr>
          </a:p>
          <a:p>
            <a:pPr marL="457200" indent="-457200">
              <a:lnSpc>
                <a:spcPct val="150000"/>
              </a:lnSpc>
              <a:buFont typeface="Wingdings" panose="05000000000000000000" pitchFamily="2" charset="2"/>
              <a:buChar char="l"/>
            </a:pPr>
            <a:r>
              <a:rPr lang="ja-JP" altLang="en-US" sz="2800" b="1" dirty="0">
                <a:latin typeface="メイリオ" panose="020B0604030504040204" pitchFamily="50" charset="-128"/>
                <a:ea typeface="メイリオ" panose="020B0604030504040204" pitchFamily="50" charset="-128"/>
              </a:rPr>
              <a:t>語順に依存しない構文解析</a:t>
            </a:r>
            <a:r>
              <a:rPr lang="ja-JP" altLang="en-US" sz="2400" dirty="0">
                <a:latin typeface="メイリオ" panose="020B0604030504040204" pitchFamily="50" charset="-128"/>
                <a:ea typeface="メイリオ" panose="020B0604030504040204" pitchFamily="50" charset="-128"/>
              </a:rPr>
              <a:t>が可能となった</a:t>
            </a:r>
            <a:endParaRPr kumimoji="1" lang="en-US" altLang="ja-JP" sz="2800" dirty="0">
              <a:latin typeface="メイリオ" panose="020B0604030504040204" pitchFamily="50" charset="-128"/>
              <a:ea typeface="メイリオ" panose="020B0604030504040204" pitchFamily="50" charset="-128"/>
            </a:endParaRPr>
          </a:p>
          <a:p>
            <a:pPr marL="457200" indent="-457200">
              <a:lnSpc>
                <a:spcPct val="150000"/>
              </a:lnSpc>
              <a:buFont typeface="Wingdings" panose="05000000000000000000" pitchFamily="2" charset="2"/>
              <a:buChar char="l"/>
            </a:pPr>
            <a:endParaRPr kumimoji="1"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28516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メイリオ" panose="020B0604030504040204" pitchFamily="50" charset="-128"/>
                <a:ea typeface="メイリオ" panose="020B0604030504040204" pitchFamily="50" charset="-128"/>
              </a:rPr>
              <a:t>今後の展望</a:t>
            </a:r>
          </a:p>
        </p:txBody>
      </p:sp>
      <p:sp>
        <p:nvSpPr>
          <p:cNvPr id="6" name="テキスト ボックス 5">
            <a:extLst>
              <a:ext uri="{FF2B5EF4-FFF2-40B4-BE49-F238E27FC236}">
                <a16:creationId xmlns:a16="http://schemas.microsoft.com/office/drawing/2014/main" id="{F0916E12-9CF0-4755-9A5B-73A85F4A762E}"/>
              </a:ext>
            </a:extLst>
          </p:cNvPr>
          <p:cNvSpPr txBox="1"/>
          <p:nvPr/>
        </p:nvSpPr>
        <p:spPr>
          <a:xfrm>
            <a:off x="628650" y="1420207"/>
            <a:ext cx="8232811" cy="3100849"/>
          </a:xfrm>
          <a:prstGeom prst="rect">
            <a:avLst/>
          </a:prstGeom>
          <a:noFill/>
        </p:spPr>
        <p:txBody>
          <a:bodyPr wrap="square" spcCol="576000" rtlCol="0" anchor="ctr">
            <a:spAutoFit/>
          </a:bodyPr>
          <a:lstStyle/>
          <a:p>
            <a:pPr>
              <a:lnSpc>
                <a:spcPct val="150000"/>
              </a:lnSpc>
            </a:pPr>
            <a:r>
              <a:rPr lang="ja-JP" altLang="en-US" sz="3200" dirty="0">
                <a:latin typeface="メイリオ" panose="020B0604030504040204" pitchFamily="50" charset="-128"/>
                <a:ea typeface="メイリオ" panose="020B0604030504040204" pitchFamily="50" charset="-128"/>
              </a:rPr>
              <a:t>プログラムの改良</a:t>
            </a:r>
            <a:endParaRPr kumimoji="1" lang="en-US" altLang="ja-JP" sz="32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動詞の存在しない動詞文の候補を排除</a:t>
            </a:r>
            <a:endParaRPr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kumimoji="1" lang="ja-JP" altLang="en-US" sz="2000" dirty="0">
                <a:latin typeface="メイリオ" panose="020B0604030504040204" pitchFamily="50" charset="-128"/>
                <a:ea typeface="メイリオ" panose="020B0604030504040204" pitchFamily="50" charset="-128"/>
              </a:rPr>
              <a:t>形容詞の存在しない形容詞文の候補を排除</a:t>
            </a:r>
            <a:endParaRPr kumimoji="1"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正しい構文解析結果のみを出力</a:t>
            </a:r>
            <a:endParaRPr lang="en-US" altLang="ja-JP" sz="2000" dirty="0">
              <a:latin typeface="メイリオ" panose="020B0604030504040204" pitchFamily="50" charset="-128"/>
              <a:ea typeface="メイリオ" panose="020B0604030504040204" pitchFamily="50" charset="-128"/>
            </a:endParaRPr>
          </a:p>
          <a:p>
            <a:pPr lvl="1">
              <a:lnSpc>
                <a:spcPct val="150000"/>
              </a:lnSpc>
            </a:pPr>
            <a:endParaRPr kumimoji="1"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E9D96FD4-A4B3-45BF-9C12-D306AC249600}"/>
              </a:ext>
            </a:extLst>
          </p:cNvPr>
          <p:cNvSpPr txBox="1"/>
          <p:nvPr/>
        </p:nvSpPr>
        <p:spPr>
          <a:xfrm>
            <a:off x="628650" y="1615203"/>
            <a:ext cx="3411021" cy="477147"/>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2F37739F-ED54-4C8F-B187-AD02078B01F7}"/>
              </a:ext>
            </a:extLst>
          </p:cNvPr>
          <p:cNvSpPr txBox="1"/>
          <p:nvPr/>
        </p:nvSpPr>
        <p:spPr>
          <a:xfrm>
            <a:off x="610028" y="3806899"/>
            <a:ext cx="8232811" cy="2639184"/>
          </a:xfrm>
          <a:prstGeom prst="rect">
            <a:avLst/>
          </a:prstGeom>
          <a:noFill/>
        </p:spPr>
        <p:txBody>
          <a:bodyPr wrap="square" spcCol="576000" rtlCol="0" anchor="ctr">
            <a:spAutoFit/>
          </a:bodyPr>
          <a:lstStyle/>
          <a:p>
            <a:pPr>
              <a:lnSpc>
                <a:spcPct val="150000"/>
              </a:lnSpc>
            </a:pPr>
            <a:r>
              <a:rPr kumimoji="1" lang="ja-JP" altLang="en-US" sz="3200" dirty="0">
                <a:latin typeface="メイリオ" panose="020B0604030504040204" pitchFamily="50" charset="-128"/>
                <a:ea typeface="メイリオ" panose="020B0604030504040204" pitchFamily="50" charset="-128"/>
              </a:rPr>
              <a:t>システムの応用</a:t>
            </a:r>
            <a:endParaRPr kumimoji="1" lang="en-US" altLang="ja-JP" sz="32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美しい日本語に訂正してくれるシステムへの応用</a:t>
            </a:r>
            <a:endParaRPr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endParaRPr lang="en-US" altLang="ja-JP" sz="2000" dirty="0">
              <a:latin typeface="メイリオ" panose="020B0604030504040204" pitchFamily="50" charset="-128"/>
              <a:ea typeface="メイリオ" panose="020B0604030504040204" pitchFamily="50" charset="-128"/>
            </a:endParaRPr>
          </a:p>
          <a:p>
            <a:pPr lvl="1">
              <a:lnSpc>
                <a:spcPct val="150000"/>
              </a:lnSpc>
            </a:pPr>
            <a:endParaRPr kumimoji="1"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endParaRPr kumimoji="1" lang="ja-JP" altLang="en-US" sz="20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06D7F6CF-1B1B-42DD-BE84-80A69BA160B5}"/>
              </a:ext>
            </a:extLst>
          </p:cNvPr>
          <p:cNvSpPr txBox="1"/>
          <p:nvPr/>
        </p:nvSpPr>
        <p:spPr>
          <a:xfrm>
            <a:off x="628651" y="4002232"/>
            <a:ext cx="3028950" cy="477147"/>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43141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4068" y="2434071"/>
            <a:ext cx="7886700" cy="1325563"/>
          </a:xfrm>
        </p:spPr>
        <p:txBody>
          <a:bodyPr/>
          <a:lstStyle/>
          <a:p>
            <a:pPr algn="ctr"/>
            <a:r>
              <a:rPr kumimoji="1" lang="ja-JP" altLang="en-US" dirty="0">
                <a:latin typeface="メイリオ" panose="020B0604030504040204" pitchFamily="50" charset="-128"/>
                <a:ea typeface="メイリオ" panose="020B0604030504040204" pitchFamily="50" charset="-128"/>
              </a:rPr>
              <a:t>ご清聴ありがとうございました．</a:t>
            </a:r>
          </a:p>
        </p:txBody>
      </p:sp>
    </p:spTree>
    <p:extLst>
      <p:ext uri="{BB962C8B-B14F-4D97-AF65-F5344CB8AC3E}">
        <p14:creationId xmlns:p14="http://schemas.microsoft.com/office/powerpoint/2010/main" val="75752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メイリオ" panose="020B0604030504040204" pitchFamily="50" charset="-128"/>
                <a:ea typeface="メイリオ" panose="020B0604030504040204" pitchFamily="50" charset="-128"/>
              </a:rPr>
              <a:t>研究背景と目的</a:t>
            </a:r>
          </a:p>
        </p:txBody>
      </p:sp>
      <p:sp>
        <p:nvSpPr>
          <p:cNvPr id="4" name="テキスト ボックス 3"/>
          <p:cNvSpPr txBox="1"/>
          <p:nvPr/>
        </p:nvSpPr>
        <p:spPr>
          <a:xfrm>
            <a:off x="628650" y="1587500"/>
            <a:ext cx="7232650" cy="1015663"/>
          </a:xfrm>
          <a:prstGeom prst="rect">
            <a:avLst/>
          </a:prstGeom>
          <a:noFill/>
        </p:spPr>
        <p:txBody>
          <a:bodyPr wrap="square" rtlCol="0">
            <a:spAutoFit/>
          </a:bodyPr>
          <a:lstStyle/>
          <a:p>
            <a:r>
              <a:rPr lang="ja-JP" altLang="en-US" sz="3200" dirty="0">
                <a:latin typeface="メイリオ" panose="020B0604030504040204" pitchFamily="50" charset="-128"/>
                <a:ea typeface="メイリオ" panose="020B0604030504040204" pitchFamily="50" charset="-128"/>
              </a:rPr>
              <a:t>本研究の最終目標</a:t>
            </a:r>
            <a:endParaRPr lang="en-US" altLang="ja-JP" sz="32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　日本語の</a:t>
            </a:r>
            <a:r>
              <a:rPr lang="ja-JP" altLang="en-US" sz="2800" b="1" dirty="0">
                <a:latin typeface="メイリオ" panose="020B0604030504040204" pitchFamily="50" charset="-128"/>
                <a:ea typeface="メイリオ" panose="020B0604030504040204" pitchFamily="50" charset="-128"/>
              </a:rPr>
              <a:t>意味主導</a:t>
            </a:r>
            <a:r>
              <a:rPr lang="ja-JP" altLang="en-US" sz="2800" dirty="0">
                <a:latin typeface="メイリオ" panose="020B0604030504040204" pitchFamily="50" charset="-128"/>
                <a:ea typeface="メイリオ" panose="020B0604030504040204" pitchFamily="50" charset="-128"/>
              </a:rPr>
              <a:t>の構文解析</a:t>
            </a:r>
            <a:endParaRPr lang="en-US" altLang="ja-JP" sz="2800"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628650" y="2842841"/>
            <a:ext cx="8232811" cy="2639184"/>
          </a:xfrm>
          <a:prstGeom prst="rect">
            <a:avLst/>
          </a:prstGeom>
          <a:noFill/>
        </p:spPr>
        <p:txBody>
          <a:bodyPr wrap="square" spcCol="576000" rtlCol="0" anchor="ctr">
            <a:spAutoFit/>
          </a:bodyPr>
          <a:lstStyle/>
          <a:p>
            <a:pPr>
              <a:lnSpc>
                <a:spcPct val="150000"/>
              </a:lnSpc>
            </a:pPr>
            <a:r>
              <a:rPr kumimoji="1" lang="ja-JP" altLang="en-US" sz="3200" dirty="0">
                <a:latin typeface="メイリオ" panose="020B0604030504040204" pitchFamily="50" charset="-128"/>
                <a:ea typeface="メイリオ" panose="020B0604030504040204" pitchFamily="50" charset="-128"/>
              </a:rPr>
              <a:t>意味主導の構文解析とは？</a:t>
            </a:r>
            <a:endParaRPr kumimoji="1" lang="en-US" altLang="ja-JP" sz="32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文法規則をほとんど必要としない解析</a:t>
            </a:r>
            <a:endParaRPr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語順が変わっても高い精度で解析</a:t>
            </a:r>
            <a:endParaRPr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三上文法（後述）を取り入れた解析</a:t>
            </a:r>
            <a:endParaRPr kumimoji="1"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44E3024A-351D-4D36-817E-16A3C2518A36}"/>
              </a:ext>
            </a:extLst>
          </p:cNvPr>
          <p:cNvSpPr txBox="1"/>
          <p:nvPr/>
        </p:nvSpPr>
        <p:spPr>
          <a:xfrm>
            <a:off x="672957" y="1587500"/>
            <a:ext cx="3364788" cy="477147"/>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CADE1935-4CC8-4CC7-9AD9-9EB336CAF365}"/>
              </a:ext>
            </a:extLst>
          </p:cNvPr>
          <p:cNvSpPr txBox="1"/>
          <p:nvPr/>
        </p:nvSpPr>
        <p:spPr>
          <a:xfrm>
            <a:off x="628650" y="5436882"/>
            <a:ext cx="7487934" cy="954107"/>
          </a:xfrm>
          <a:prstGeom prst="rect">
            <a:avLst/>
          </a:prstGeom>
          <a:noFill/>
          <a:ln w="53975">
            <a:solidFill>
              <a:srgbClr val="FF0000"/>
            </a:solidFill>
          </a:ln>
        </p:spPr>
        <p:txBody>
          <a:bodyPr wrap="square" rtlCol="0">
            <a:spAutoFit/>
          </a:bodyPr>
          <a:lstStyle/>
          <a:p>
            <a:r>
              <a:rPr kumimoji="1" lang="ja-JP" altLang="en-US" sz="2800" dirty="0">
                <a:latin typeface="メイリオ" panose="020B0604030504040204" pitchFamily="50" charset="-128"/>
                <a:ea typeface="メイリオ" panose="020B0604030504040204" pitchFamily="50" charset="-128"/>
              </a:rPr>
              <a:t>日本語</a:t>
            </a:r>
            <a:r>
              <a:rPr lang="ja-JP" altLang="en-US" sz="2800" dirty="0">
                <a:latin typeface="メイリオ" panose="020B0604030504040204" pitchFamily="50" charset="-128"/>
                <a:ea typeface="メイリオ" panose="020B0604030504040204" pitchFamily="50" charset="-128"/>
              </a:rPr>
              <a:t>話者が自然に行っている意味に従った構文解析が可能</a:t>
            </a:r>
            <a:endParaRPr kumimoji="1" lang="ja-JP" altLang="en-US" sz="28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C4C2D9D8-685A-41B6-ACEF-B31CE8EDB1CD}"/>
              </a:ext>
            </a:extLst>
          </p:cNvPr>
          <p:cNvSpPr txBox="1"/>
          <p:nvPr/>
        </p:nvSpPr>
        <p:spPr>
          <a:xfrm>
            <a:off x="672957" y="3048447"/>
            <a:ext cx="4893187" cy="477147"/>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1621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三上文法について</a:t>
            </a:r>
            <a:endParaRPr kumimoji="1" lang="ja-JP" altLang="en-US"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628650" y="1599701"/>
            <a:ext cx="7632700" cy="2431435"/>
          </a:xfrm>
          <a:prstGeom prst="rect">
            <a:avLst/>
          </a:prstGeom>
          <a:noFill/>
        </p:spPr>
        <p:txBody>
          <a:bodyPr wrap="square" rtlCol="0">
            <a:spAutoFit/>
          </a:bodyPr>
          <a:lstStyle/>
          <a:p>
            <a:r>
              <a:rPr kumimoji="1" lang="ja-JP" altLang="en-US" sz="3200" dirty="0">
                <a:latin typeface="メイリオ" panose="020B0604030504040204" pitchFamily="50" charset="-128"/>
                <a:ea typeface="メイリオ" panose="020B0604030504040204" pitchFamily="50" charset="-128"/>
              </a:rPr>
              <a:t>三上文法とは？</a:t>
            </a:r>
            <a:endParaRPr lang="en-US" altLang="ja-JP" sz="32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　言語学者の三上章が体系化した日本語文法</a:t>
            </a:r>
            <a:endParaRPr lang="en-US" altLang="ja-JP" sz="2800" dirty="0">
              <a:latin typeface="メイリオ" panose="020B0604030504040204" pitchFamily="50" charset="-128"/>
              <a:ea typeface="メイリオ" panose="020B0604030504040204" pitchFamily="50" charset="-128"/>
            </a:endParaRPr>
          </a:p>
          <a:p>
            <a:endParaRPr lang="en-US" altLang="ja-JP" sz="28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　</a:t>
            </a:r>
            <a:endParaRPr lang="en-US" altLang="ja-JP" sz="2800" dirty="0">
              <a:latin typeface="メイリオ" panose="020B0604030504040204" pitchFamily="50" charset="-128"/>
              <a:ea typeface="メイリオ" panose="020B0604030504040204" pitchFamily="50" charset="-128"/>
            </a:endParaRPr>
          </a:p>
          <a:p>
            <a:endParaRPr lang="en-US" altLang="ja-JP" sz="3200" dirty="0">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3EE55B5B-1805-4897-AB54-07D2A823B1C7}"/>
              </a:ext>
            </a:extLst>
          </p:cNvPr>
          <p:cNvSpPr txBox="1"/>
          <p:nvPr/>
        </p:nvSpPr>
        <p:spPr>
          <a:xfrm>
            <a:off x="628650" y="1599701"/>
            <a:ext cx="2879975" cy="477147"/>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001A160E-A43C-4F78-ADE4-867F7BB417FE}"/>
              </a:ext>
            </a:extLst>
          </p:cNvPr>
          <p:cNvSpPr txBox="1"/>
          <p:nvPr/>
        </p:nvSpPr>
        <p:spPr>
          <a:xfrm>
            <a:off x="628650" y="2937910"/>
            <a:ext cx="3023813" cy="477147"/>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00BDD1AF-659F-429F-98FB-91EC4F01B948}"/>
              </a:ext>
            </a:extLst>
          </p:cNvPr>
          <p:cNvSpPr txBox="1"/>
          <p:nvPr/>
        </p:nvSpPr>
        <p:spPr>
          <a:xfrm>
            <a:off x="628650" y="2740625"/>
            <a:ext cx="8232811" cy="3839513"/>
          </a:xfrm>
          <a:prstGeom prst="rect">
            <a:avLst/>
          </a:prstGeom>
          <a:noFill/>
        </p:spPr>
        <p:txBody>
          <a:bodyPr wrap="square" spcCol="576000" rtlCol="0" anchor="ctr">
            <a:spAutoFit/>
          </a:bodyPr>
          <a:lstStyle/>
          <a:p>
            <a:pPr>
              <a:lnSpc>
                <a:spcPct val="150000"/>
              </a:lnSpc>
            </a:pPr>
            <a:r>
              <a:rPr lang="ja-JP" altLang="en-US" sz="3200" dirty="0">
                <a:latin typeface="メイリオ" panose="020B0604030504040204" pitchFamily="50" charset="-128"/>
                <a:ea typeface="メイリオ" panose="020B0604030504040204" pitchFamily="50" charset="-128"/>
              </a:rPr>
              <a:t>三上文法の概要</a:t>
            </a:r>
            <a:endParaRPr kumimoji="1" lang="en-US" altLang="ja-JP" sz="32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主語は</a:t>
            </a:r>
            <a:r>
              <a:rPr lang="ja-JP" altLang="en-US" sz="2000" b="1" dirty="0">
                <a:latin typeface="メイリオ" panose="020B0604030504040204" pitchFamily="50" charset="-128"/>
                <a:ea typeface="メイリオ" panose="020B0604030504040204" pitchFamily="50" charset="-128"/>
              </a:rPr>
              <a:t>存在しない</a:t>
            </a:r>
            <a:endParaRPr lang="en-US" altLang="ja-JP" sz="2000" b="1"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助詞の</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は</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が</a:t>
            </a:r>
            <a:r>
              <a:rPr lang="ja-JP" altLang="en-US" sz="2400" b="1" dirty="0">
                <a:latin typeface="メイリオ" panose="020B0604030504040204" pitchFamily="50" charset="-128"/>
                <a:ea typeface="メイリオ" panose="020B0604030504040204" pitchFamily="50" charset="-128"/>
              </a:rPr>
              <a:t>提題</a:t>
            </a:r>
            <a:r>
              <a:rPr lang="ja-JP" altLang="en-US" sz="2000" dirty="0">
                <a:latin typeface="メイリオ" panose="020B0604030504040204" pitchFamily="50" charset="-128"/>
                <a:ea typeface="メイリオ" panose="020B0604030504040204" pitchFamily="50" charset="-128"/>
              </a:rPr>
              <a:t>を表す</a:t>
            </a:r>
            <a:endParaRPr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助詞の</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は</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が他の助詞</a:t>
            </a:r>
            <a:r>
              <a:rPr lang="en-US" altLang="ja-JP" sz="2400" b="1" dirty="0">
                <a:latin typeface="メイリオ" panose="020B0604030504040204" pitchFamily="50" charset="-128"/>
                <a:ea typeface="メイリオ" panose="020B0604030504040204" pitchFamily="50" charset="-128"/>
              </a:rPr>
              <a:t>”</a:t>
            </a:r>
            <a:r>
              <a:rPr lang="ja-JP" altLang="en-US" sz="2400" b="1" dirty="0">
                <a:latin typeface="メイリオ" panose="020B0604030504040204" pitchFamily="50" charset="-128"/>
                <a:ea typeface="メイリオ" panose="020B0604030504040204" pitchFamily="50" charset="-128"/>
              </a:rPr>
              <a:t>がのにを”を代行</a:t>
            </a:r>
            <a:r>
              <a:rPr lang="ja-JP" altLang="en-US" sz="2000" dirty="0">
                <a:latin typeface="メイリオ" panose="020B0604030504040204" pitchFamily="50" charset="-128"/>
                <a:ea typeface="メイリオ" panose="020B0604030504040204" pitchFamily="50" charset="-128"/>
              </a:rPr>
              <a:t>する</a:t>
            </a:r>
            <a:endParaRPr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配置される</a:t>
            </a:r>
            <a:r>
              <a:rPr lang="ja-JP" altLang="en-US" sz="2400" b="1" dirty="0">
                <a:latin typeface="メイリオ" panose="020B0604030504040204" pitchFamily="50" charset="-128"/>
                <a:ea typeface="メイリオ" panose="020B0604030504040204" pitchFamily="50" charset="-128"/>
              </a:rPr>
              <a:t>連用修飾語の順番は自由</a:t>
            </a:r>
            <a:endParaRPr lang="en-US" altLang="ja-JP" sz="2400" b="1" dirty="0">
              <a:latin typeface="メイリオ" panose="020B0604030504040204" pitchFamily="50" charset="-128"/>
              <a:ea typeface="メイリオ" panose="020B0604030504040204" pitchFamily="50" charset="-128"/>
            </a:endParaRPr>
          </a:p>
          <a:p>
            <a:pPr lvl="1">
              <a:lnSpc>
                <a:spcPct val="150000"/>
              </a:lnSpc>
            </a:pPr>
            <a:endParaRPr kumimoji="1"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044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楕円 7">
            <a:extLst>
              <a:ext uri="{FF2B5EF4-FFF2-40B4-BE49-F238E27FC236}">
                <a16:creationId xmlns:a16="http://schemas.microsoft.com/office/drawing/2014/main" id="{09164719-460D-4304-B769-574F0F4982A0}"/>
              </a:ext>
            </a:extLst>
          </p:cNvPr>
          <p:cNvSpPr/>
          <p:nvPr/>
        </p:nvSpPr>
        <p:spPr>
          <a:xfrm>
            <a:off x="4879962" y="1127484"/>
            <a:ext cx="3275530" cy="13877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Arial" panose="020B0604020202020204" pitchFamily="34" charset="0"/>
              <a:buChar char="•"/>
            </a:pPr>
            <a:r>
              <a:rPr kumimoji="1" lang="ja-JP" altLang="en-US" sz="2000" dirty="0">
                <a:latin typeface="メイリオ" panose="020B0604030504040204" pitchFamily="50" charset="-128"/>
                <a:ea typeface="メイリオ" panose="020B0604030504040204" pitchFamily="50" charset="-128"/>
              </a:rPr>
              <a:t>主語とは何か？</a:t>
            </a:r>
            <a:endParaRPr lang="en-US" altLang="ja-JP" sz="20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述語の</a:t>
            </a:r>
            <a:r>
              <a:rPr lang="ja-JP" altLang="en-US" sz="1800" b="1" dirty="0">
                <a:latin typeface="メイリオ" panose="020B0604030504040204" pitchFamily="50" charset="-128"/>
                <a:ea typeface="メイリオ" panose="020B0604030504040204" pitchFamily="50" charset="-128"/>
              </a:rPr>
              <a:t>動作主</a:t>
            </a:r>
            <a:endParaRPr lang="en-US" altLang="ja-JP" sz="1800" b="1" dirty="0">
              <a:latin typeface="メイリオ" panose="020B0604030504040204" pitchFamily="50" charset="-128"/>
              <a:ea typeface="メイリオ" panose="020B0604030504040204" pitchFamily="50" charset="-128"/>
            </a:endParaRPr>
          </a:p>
          <a:p>
            <a:pPr lvl="1"/>
            <a:r>
              <a:rPr kumimoji="1" lang="ja-JP" altLang="en-US" sz="1800" b="1" dirty="0">
                <a:latin typeface="メイリオ" panose="020B0604030504040204" pitchFamily="50" charset="-128"/>
                <a:ea typeface="メイリオ" panose="020B0604030504040204" pitchFamily="50" charset="-128"/>
              </a:rPr>
              <a:t>　述語と呼応</a:t>
            </a:r>
            <a:r>
              <a:rPr kumimoji="1" lang="ja-JP" altLang="en-US" sz="1800" dirty="0">
                <a:latin typeface="メイリオ" panose="020B0604030504040204" pitchFamily="50" charset="-128"/>
                <a:ea typeface="メイリオ" panose="020B0604030504040204" pitchFamily="50" charset="-128"/>
              </a:rPr>
              <a:t>する性質がある</a:t>
            </a:r>
            <a:endParaRPr kumimoji="1" lang="en-US" altLang="ja-JP" sz="1800" dirty="0">
              <a:latin typeface="メイリオ" panose="020B0604030504040204" pitchFamily="50" charset="-128"/>
              <a:ea typeface="メイリオ" panose="020B0604030504040204" pitchFamily="50" charset="-128"/>
            </a:endParaRPr>
          </a:p>
          <a:p>
            <a:pPr algn="ctr"/>
            <a:endParaRPr kumimoji="1" lang="ja-JP" altLang="en-US" dirty="0"/>
          </a:p>
        </p:txBody>
      </p:sp>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三上文法について</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628650" y="1690689"/>
            <a:ext cx="7600950" cy="6001643"/>
          </a:xfrm>
          <a:prstGeom prst="rect">
            <a:avLst/>
          </a:prstGeom>
          <a:noFill/>
        </p:spPr>
        <p:txBody>
          <a:bodyPr wrap="square" rtlCol="0">
            <a:spAutoFit/>
          </a:bodyPr>
          <a:lstStyle/>
          <a:p>
            <a:r>
              <a:rPr lang="ja-JP" altLang="en-US" sz="3200" dirty="0">
                <a:latin typeface="メイリオ" panose="020B0604030504040204" pitchFamily="50" charset="-128"/>
                <a:ea typeface="メイリオ" panose="020B0604030504040204" pitchFamily="50" charset="-128"/>
              </a:rPr>
              <a:t>主語は存在しない</a:t>
            </a:r>
            <a:endParaRPr lang="en-US" altLang="ja-JP" sz="3200" dirty="0">
              <a:latin typeface="メイリオ" panose="020B0604030504040204" pitchFamily="50" charset="-128"/>
              <a:ea typeface="メイリオ" panose="020B0604030504040204" pitchFamily="50" charset="-128"/>
            </a:endParaRPr>
          </a:p>
          <a:p>
            <a:pPr lvl="1"/>
            <a:r>
              <a:rPr lang="ja-JP" altLang="en-US" sz="2800" dirty="0">
                <a:latin typeface="メイリオ" panose="020B0604030504040204" pitchFamily="50" charset="-128"/>
                <a:ea typeface="メイリオ" panose="020B0604030504040204" pitchFamily="50" charset="-128"/>
              </a:rPr>
              <a:t>　</a:t>
            </a:r>
            <a:endParaRPr lang="en-US" altLang="ja-JP" sz="2800" dirty="0">
              <a:latin typeface="メイリオ" panose="020B0604030504040204" pitchFamily="50" charset="-128"/>
              <a:ea typeface="メイリオ" panose="020B0604030504040204" pitchFamily="50" charset="-128"/>
            </a:endParaRPr>
          </a:p>
          <a:p>
            <a:pPr lvl="1"/>
            <a:r>
              <a:rPr lang="en-US" altLang="ja-JP" sz="3200" dirty="0">
                <a:latin typeface="メイリオ" panose="020B0604030504040204" pitchFamily="50" charset="-128"/>
                <a:ea typeface="メイリオ" panose="020B0604030504040204" pitchFamily="50" charset="-128"/>
              </a:rPr>
              <a:t>“X</a:t>
            </a:r>
            <a:r>
              <a:rPr lang="ja-JP" altLang="en-US" sz="3200" dirty="0">
                <a:latin typeface="メイリオ" panose="020B0604030504040204" pitchFamily="50" charset="-128"/>
                <a:ea typeface="メイリオ" panose="020B0604030504040204" pitchFamily="50" charset="-128"/>
              </a:rPr>
              <a:t>は</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と</a:t>
            </a:r>
            <a:r>
              <a:rPr lang="en-US" altLang="ja-JP" sz="3200" dirty="0">
                <a:latin typeface="メイリオ" panose="020B0604030504040204" pitchFamily="50" charset="-128"/>
                <a:ea typeface="メイリオ" panose="020B0604030504040204" pitchFamily="50" charset="-128"/>
              </a:rPr>
              <a:t>”X</a:t>
            </a:r>
            <a:r>
              <a:rPr lang="ja-JP" altLang="en-US" sz="3200" dirty="0">
                <a:latin typeface="メイリオ" panose="020B0604030504040204" pitchFamily="50" charset="-128"/>
                <a:ea typeface="メイリオ" panose="020B0604030504040204" pitchFamily="50" charset="-128"/>
              </a:rPr>
              <a:t>が</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の</a:t>
            </a:r>
            <a:r>
              <a:rPr lang="en-US" altLang="ja-JP" sz="3200" dirty="0">
                <a:latin typeface="メイリオ" panose="020B0604030504040204" pitchFamily="50" charset="-128"/>
                <a:ea typeface="メイリオ" panose="020B0604030504040204" pitchFamily="50" charset="-128"/>
              </a:rPr>
              <a:t>X</a:t>
            </a:r>
            <a:r>
              <a:rPr lang="ja-JP" altLang="en-US" sz="3200" dirty="0">
                <a:latin typeface="メイリオ" panose="020B0604030504040204" pitchFamily="50" charset="-128"/>
                <a:ea typeface="メイリオ" panose="020B0604030504040204" pitchFamily="50" charset="-128"/>
              </a:rPr>
              <a:t>は主語ではない</a:t>
            </a:r>
            <a:endParaRPr lang="en-US" altLang="ja-JP" sz="3200" dirty="0">
              <a:latin typeface="メイリオ" panose="020B0604030504040204" pitchFamily="50" charset="-128"/>
              <a:ea typeface="メイリオ" panose="020B0604030504040204" pitchFamily="50" charset="-128"/>
            </a:endParaRPr>
          </a:p>
          <a:p>
            <a:pPr lvl="1"/>
            <a:r>
              <a:rPr lang="ja-JP" altLang="en-US" sz="2800" dirty="0">
                <a:latin typeface="メイリオ" panose="020B0604030504040204" pitchFamily="50" charset="-128"/>
                <a:ea typeface="メイリオ" panose="020B0604030504040204" pitchFamily="50" charset="-128"/>
              </a:rPr>
              <a:t>　</a:t>
            </a:r>
            <a:endParaRPr lang="en-US" altLang="ja-JP" sz="2800" dirty="0">
              <a:latin typeface="メイリオ" panose="020B0604030504040204" pitchFamily="50" charset="-128"/>
              <a:ea typeface="メイリオ" panose="020B0604030504040204" pitchFamily="50" charset="-128"/>
            </a:endParaRPr>
          </a:p>
          <a:p>
            <a:pPr lvl="1"/>
            <a:r>
              <a:rPr lang="ja-JP" altLang="en-US" sz="2800" dirty="0">
                <a:latin typeface="メイリオ" panose="020B0604030504040204" pitchFamily="50" charset="-128"/>
                <a:ea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rPr>
              <a:t>メバルは煮る　　メバルは動作主ではない</a:t>
            </a:r>
            <a:endParaRPr lang="en-US" altLang="ja-JP" sz="2400" dirty="0">
              <a:latin typeface="メイリオ" panose="020B0604030504040204" pitchFamily="50" charset="-128"/>
              <a:ea typeface="メイリオ" panose="020B0604030504040204" pitchFamily="50" charset="-128"/>
            </a:endParaRPr>
          </a:p>
          <a:p>
            <a:pPr lvl="1"/>
            <a:r>
              <a:rPr lang="ja-JP" altLang="en-US" sz="2400" dirty="0">
                <a:latin typeface="メイリオ" panose="020B0604030504040204" pitchFamily="50" charset="-128"/>
                <a:ea typeface="メイリオ" panose="020B0604030504040204" pitchFamily="50" charset="-128"/>
              </a:rPr>
              <a:t>　</a:t>
            </a:r>
            <a:endParaRPr lang="en-US" altLang="ja-JP" sz="2400" dirty="0">
              <a:latin typeface="メイリオ" panose="020B0604030504040204" pitchFamily="50" charset="-128"/>
              <a:ea typeface="メイリオ" panose="020B0604030504040204" pitchFamily="50" charset="-128"/>
            </a:endParaRPr>
          </a:p>
          <a:p>
            <a:pPr lvl="1"/>
            <a:r>
              <a:rPr lang="ja-JP" altLang="en-US" sz="2400" dirty="0">
                <a:latin typeface="メイリオ" panose="020B0604030504040204" pitchFamily="50" charset="-128"/>
                <a:ea typeface="メイリオ" panose="020B0604030504040204" pitchFamily="50" charset="-128"/>
              </a:rPr>
              <a:t>　</a:t>
            </a:r>
            <a:endParaRPr lang="en-US" altLang="ja-JP" sz="2400" dirty="0">
              <a:latin typeface="メイリオ" panose="020B0604030504040204" pitchFamily="50" charset="-128"/>
              <a:ea typeface="メイリオ" panose="020B0604030504040204" pitchFamily="50" charset="-128"/>
            </a:endParaRPr>
          </a:p>
          <a:p>
            <a:pPr lvl="1"/>
            <a:r>
              <a:rPr lang="ja-JP" altLang="en-US" sz="2400" dirty="0">
                <a:latin typeface="メイリオ" panose="020B0604030504040204" pitchFamily="50" charset="-128"/>
                <a:ea typeface="メイリオ" panose="020B0604030504040204" pitchFamily="50" charset="-128"/>
              </a:rPr>
              <a:t>　私は紹介する</a:t>
            </a:r>
            <a:endParaRPr lang="en-US" altLang="ja-JP" sz="2400" dirty="0">
              <a:latin typeface="メイリオ" panose="020B0604030504040204" pitchFamily="50" charset="-128"/>
              <a:ea typeface="メイリオ" panose="020B0604030504040204" pitchFamily="50" charset="-128"/>
            </a:endParaRPr>
          </a:p>
          <a:p>
            <a:pPr lvl="1"/>
            <a:r>
              <a:rPr lang="ja-JP" altLang="en-US" sz="2400" dirty="0">
                <a:latin typeface="メイリオ" panose="020B0604030504040204" pitchFamily="50" charset="-128"/>
                <a:ea typeface="メイリオ" panose="020B0604030504040204" pitchFamily="50" charset="-128"/>
              </a:rPr>
              <a:t>　私が紹介する　　　　述語と呼応していない　</a:t>
            </a:r>
            <a:endParaRPr lang="en-US" altLang="ja-JP" sz="2400" dirty="0">
              <a:latin typeface="メイリオ" panose="020B0604030504040204" pitchFamily="50" charset="-128"/>
              <a:ea typeface="メイリオ" panose="020B0604030504040204" pitchFamily="50" charset="-128"/>
            </a:endParaRPr>
          </a:p>
          <a:p>
            <a:pPr lvl="1"/>
            <a:r>
              <a:rPr lang="ja-JP" altLang="en-US" sz="2400" dirty="0">
                <a:latin typeface="メイリオ" panose="020B0604030504040204" pitchFamily="50" charset="-128"/>
                <a:ea typeface="メイリオ" panose="020B0604030504040204" pitchFamily="50" charset="-128"/>
              </a:rPr>
              <a:t>　彼女を紹介する</a:t>
            </a:r>
            <a:endParaRPr lang="en-US" altLang="ja-JP" sz="2400" dirty="0">
              <a:latin typeface="メイリオ" panose="020B0604030504040204" pitchFamily="50" charset="-128"/>
              <a:ea typeface="メイリオ" panose="020B0604030504040204" pitchFamily="50" charset="-128"/>
            </a:endParaRPr>
          </a:p>
          <a:p>
            <a:pPr lvl="1"/>
            <a:r>
              <a:rPr lang="ja-JP" altLang="en-US" sz="2400" dirty="0">
                <a:latin typeface="メイリオ" panose="020B0604030504040204" pitchFamily="50" charset="-128"/>
                <a:ea typeface="メイリオ" panose="020B0604030504040204" pitchFamily="50" charset="-128"/>
              </a:rPr>
              <a:t>　</a:t>
            </a:r>
            <a:endParaRPr lang="en-US" altLang="ja-JP" sz="2400" dirty="0">
              <a:latin typeface="メイリオ" panose="020B0604030504040204" pitchFamily="50" charset="-128"/>
              <a:ea typeface="メイリオ" panose="020B0604030504040204" pitchFamily="50" charset="-128"/>
            </a:endParaRPr>
          </a:p>
          <a:p>
            <a:pPr lvl="1"/>
            <a:r>
              <a:rPr kumimoji="1" lang="ja-JP" altLang="en-US" sz="2800" dirty="0">
                <a:latin typeface="メイリオ" panose="020B0604030504040204" pitchFamily="50" charset="-128"/>
                <a:ea typeface="メイリオ" panose="020B0604030504040204" pitchFamily="50" charset="-128"/>
              </a:rPr>
              <a:t>　</a:t>
            </a:r>
            <a:endParaRPr kumimoji="1" lang="en-US" altLang="ja-JP" sz="3200" dirty="0">
              <a:latin typeface="メイリオ" panose="020B0604030504040204" pitchFamily="50" charset="-128"/>
              <a:ea typeface="メイリオ" panose="020B0604030504040204" pitchFamily="50" charset="-128"/>
            </a:endParaRPr>
          </a:p>
          <a:p>
            <a:endParaRPr lang="en-US" altLang="ja-JP" sz="3200" dirty="0">
              <a:latin typeface="メイリオ" panose="020B0604030504040204" pitchFamily="50" charset="-128"/>
              <a:ea typeface="メイリオ" panose="020B0604030504040204" pitchFamily="50" charset="-128"/>
            </a:endParaRPr>
          </a:p>
          <a:p>
            <a:endParaRPr kumimoji="1" lang="en-US" altLang="ja-JP" sz="32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E9155085-572B-424E-9BFB-97834BADA55A}"/>
              </a:ext>
            </a:extLst>
          </p:cNvPr>
          <p:cNvSpPr txBox="1"/>
          <p:nvPr/>
        </p:nvSpPr>
        <p:spPr>
          <a:xfrm>
            <a:off x="628650" y="1690689"/>
            <a:ext cx="3414231" cy="477147"/>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
        <p:nvSpPr>
          <p:cNvPr id="5" name="矢印: 右 4">
            <a:extLst>
              <a:ext uri="{FF2B5EF4-FFF2-40B4-BE49-F238E27FC236}">
                <a16:creationId xmlns:a16="http://schemas.microsoft.com/office/drawing/2014/main" id="{DC713336-FD23-4A47-ABE5-7E2C0B384BE6}"/>
              </a:ext>
            </a:extLst>
          </p:cNvPr>
          <p:cNvSpPr/>
          <p:nvPr/>
        </p:nvSpPr>
        <p:spPr>
          <a:xfrm>
            <a:off x="3506056" y="3562576"/>
            <a:ext cx="359595" cy="282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中かっこ 6">
            <a:extLst>
              <a:ext uri="{FF2B5EF4-FFF2-40B4-BE49-F238E27FC236}">
                <a16:creationId xmlns:a16="http://schemas.microsoft.com/office/drawing/2014/main" id="{44A5CB65-F61E-40FF-A51B-DEFCB0ED5745}"/>
              </a:ext>
            </a:extLst>
          </p:cNvPr>
          <p:cNvSpPr/>
          <p:nvPr/>
        </p:nvSpPr>
        <p:spPr>
          <a:xfrm>
            <a:off x="3685853" y="4543758"/>
            <a:ext cx="672956" cy="11250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dirty="0"/>
          </a:p>
        </p:txBody>
      </p:sp>
      <p:sp>
        <p:nvSpPr>
          <p:cNvPr id="9" name="テキスト ボックス 8">
            <a:extLst>
              <a:ext uri="{FF2B5EF4-FFF2-40B4-BE49-F238E27FC236}">
                <a16:creationId xmlns:a16="http://schemas.microsoft.com/office/drawing/2014/main" id="{631DC7B8-EE48-42C7-8E01-F6014BF0747A}"/>
              </a:ext>
            </a:extLst>
          </p:cNvPr>
          <p:cNvSpPr txBox="1"/>
          <p:nvPr/>
        </p:nvSpPr>
        <p:spPr>
          <a:xfrm>
            <a:off x="4429125" y="1299042"/>
            <a:ext cx="3652259" cy="1261884"/>
          </a:xfrm>
          <a:prstGeom prst="rect">
            <a:avLst/>
          </a:prstGeom>
          <a:noFill/>
        </p:spPr>
        <p:txBody>
          <a:bodyPr wrap="square" rtlCol="0">
            <a:spAutoFit/>
          </a:bodyPr>
          <a:lstStyle/>
          <a:p>
            <a:pPr lvl="1"/>
            <a:r>
              <a:rPr kumimoji="1" lang="ja-JP" altLang="en-US" sz="2000" dirty="0">
                <a:latin typeface="メイリオ" panose="020B0604030504040204" pitchFamily="50" charset="-128"/>
                <a:ea typeface="メイリオ" panose="020B0604030504040204" pitchFamily="50" charset="-128"/>
              </a:rPr>
              <a:t>　　〇主語とは？</a:t>
            </a:r>
            <a:endParaRPr lang="en-US" altLang="ja-JP" sz="20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述語の</a:t>
            </a:r>
            <a:r>
              <a:rPr lang="ja-JP" altLang="en-US" sz="1800" b="1" dirty="0">
                <a:latin typeface="メイリオ" panose="020B0604030504040204" pitchFamily="50" charset="-128"/>
                <a:ea typeface="メイリオ" panose="020B0604030504040204" pitchFamily="50" charset="-128"/>
              </a:rPr>
              <a:t>動作主</a:t>
            </a:r>
            <a:endParaRPr lang="en-US" altLang="ja-JP" sz="1800" b="1" dirty="0">
              <a:latin typeface="メイリオ" panose="020B0604030504040204" pitchFamily="50" charset="-128"/>
              <a:ea typeface="メイリオ" panose="020B0604030504040204" pitchFamily="50" charset="-128"/>
            </a:endParaRPr>
          </a:p>
          <a:p>
            <a:pPr lvl="1"/>
            <a:r>
              <a:rPr kumimoji="1" lang="ja-JP" altLang="en-US" sz="1800" b="1" dirty="0">
                <a:latin typeface="メイリオ" panose="020B0604030504040204" pitchFamily="50" charset="-128"/>
                <a:ea typeface="メイリオ" panose="020B0604030504040204" pitchFamily="50" charset="-128"/>
              </a:rPr>
              <a:t>　述語と呼応</a:t>
            </a:r>
            <a:r>
              <a:rPr kumimoji="1" lang="ja-JP" altLang="en-US" sz="1800" dirty="0">
                <a:latin typeface="メイリオ" panose="020B0604030504040204" pitchFamily="50" charset="-128"/>
                <a:ea typeface="メイリオ" panose="020B0604030504040204" pitchFamily="50" charset="-128"/>
              </a:rPr>
              <a:t>する性質がある</a:t>
            </a:r>
            <a:endParaRPr kumimoji="1" lang="en-US" altLang="ja-JP" sz="1800" dirty="0">
              <a:latin typeface="メイリオ" panose="020B0604030504040204" pitchFamily="50" charset="-128"/>
              <a:ea typeface="メイリオ" panose="020B0604030504040204" pitchFamily="50" charset="-128"/>
            </a:endParaRPr>
          </a:p>
          <a:p>
            <a:endParaRPr kumimoji="1" lang="ja-JP" altLang="en-US" dirty="0"/>
          </a:p>
        </p:txBody>
      </p:sp>
    </p:spTree>
    <p:extLst>
      <p:ext uri="{BB962C8B-B14F-4D97-AF65-F5344CB8AC3E}">
        <p14:creationId xmlns:p14="http://schemas.microsoft.com/office/powerpoint/2010/main" val="465370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三上文法について</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628650" y="1690689"/>
            <a:ext cx="7600950" cy="1015663"/>
          </a:xfrm>
          <a:prstGeom prst="rect">
            <a:avLst/>
          </a:prstGeom>
          <a:noFill/>
        </p:spPr>
        <p:txBody>
          <a:bodyPr wrap="square" rtlCol="0">
            <a:spAutoFit/>
          </a:bodyPr>
          <a:lstStyle/>
          <a:p>
            <a:endParaRPr lang="en-US" altLang="ja-JP" sz="2800" dirty="0">
              <a:latin typeface="メイリオ" panose="020B0604030504040204" pitchFamily="50" charset="-128"/>
              <a:ea typeface="メイリオ" panose="020B0604030504040204" pitchFamily="50" charset="-128"/>
            </a:endParaRPr>
          </a:p>
          <a:p>
            <a:endParaRPr kumimoji="1" lang="en-US" altLang="ja-JP" sz="32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E9155085-572B-424E-9BFB-97834BADA55A}"/>
              </a:ext>
            </a:extLst>
          </p:cNvPr>
          <p:cNvSpPr txBox="1"/>
          <p:nvPr/>
        </p:nvSpPr>
        <p:spPr>
          <a:xfrm>
            <a:off x="628650" y="1690689"/>
            <a:ext cx="2957031" cy="477147"/>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73144343-2629-43DD-A2E6-DC8D16503AF8}"/>
              </a:ext>
            </a:extLst>
          </p:cNvPr>
          <p:cNvSpPr txBox="1"/>
          <p:nvPr/>
        </p:nvSpPr>
        <p:spPr>
          <a:xfrm>
            <a:off x="628650" y="1690689"/>
            <a:ext cx="7600950" cy="7355860"/>
          </a:xfrm>
          <a:prstGeom prst="rect">
            <a:avLst/>
          </a:prstGeom>
          <a:noFill/>
        </p:spPr>
        <p:txBody>
          <a:bodyPr wrap="square" rtlCol="0">
            <a:spAutoFit/>
          </a:bodyPr>
          <a:lstStyle/>
          <a:p>
            <a:r>
              <a:rPr lang="ja-JP" altLang="en-US" sz="3200" dirty="0">
                <a:latin typeface="メイリオ" panose="020B0604030504040204" pitchFamily="50" charset="-128"/>
                <a:ea typeface="メイリオ" panose="020B0604030504040204" pitchFamily="50" charset="-128"/>
              </a:rPr>
              <a:t>提題を行う</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は</a:t>
            </a:r>
            <a:r>
              <a:rPr lang="en-US" altLang="ja-JP" sz="3200" dirty="0">
                <a:latin typeface="メイリオ" panose="020B0604030504040204" pitchFamily="50" charset="-128"/>
                <a:ea typeface="メイリオ" panose="020B0604030504040204" pitchFamily="50" charset="-128"/>
              </a:rPr>
              <a:t>”</a:t>
            </a:r>
            <a:endParaRPr kumimoji="1" lang="en-US" altLang="ja-JP" sz="2800" dirty="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提題とは？</a:t>
            </a:r>
            <a:endParaRPr lang="en-US" altLang="ja-JP" sz="2800" dirty="0">
              <a:latin typeface="メイリオ" panose="020B0604030504040204" pitchFamily="50" charset="-128"/>
              <a:ea typeface="メイリオ" panose="020B0604030504040204" pitchFamily="50" charset="-128"/>
            </a:endParaRPr>
          </a:p>
          <a:p>
            <a:pPr lvl="1"/>
            <a:r>
              <a:rPr lang="ja-JP" altLang="en-US" sz="2800" dirty="0">
                <a:latin typeface="メイリオ" panose="020B0604030504040204" pitchFamily="50" charset="-128"/>
                <a:ea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rPr>
              <a:t>伝える内容の</a:t>
            </a:r>
            <a:r>
              <a:rPr lang="ja-JP" altLang="en-US" sz="2400" b="1" dirty="0">
                <a:latin typeface="メイリオ" panose="020B0604030504040204" pitchFamily="50" charset="-128"/>
                <a:ea typeface="メイリオ" panose="020B0604030504040204" pitchFamily="50" charset="-128"/>
              </a:rPr>
              <a:t>主題を挙げる</a:t>
            </a:r>
            <a:r>
              <a:rPr lang="ja-JP" altLang="en-US" sz="2400" dirty="0">
                <a:latin typeface="メイリオ" panose="020B0604030504040204" pitchFamily="50" charset="-128"/>
                <a:ea typeface="メイリオ" panose="020B0604030504040204" pitchFamily="50" charset="-128"/>
              </a:rPr>
              <a:t>こと</a:t>
            </a:r>
            <a:endParaRPr lang="en-US" altLang="ja-JP" sz="2400" dirty="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endParaRPr lang="en-US" altLang="ja-JP" sz="2800" dirty="0">
              <a:latin typeface="メイリオ" panose="020B0604030504040204" pitchFamily="50" charset="-128"/>
              <a:ea typeface="メイリオ" panose="020B0604030504040204" pitchFamily="50" charset="-128"/>
            </a:endParaRPr>
          </a:p>
          <a:p>
            <a:pPr lvl="1"/>
            <a:endParaRPr lang="en-US" altLang="ja-JP" sz="2800" dirty="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“は”は主格ではなく提題を行う助詞</a:t>
            </a:r>
            <a:endParaRPr lang="en-US" altLang="ja-JP" sz="2800" dirty="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endParaRPr lang="en-US" altLang="ja-JP" sz="2800" dirty="0">
              <a:latin typeface="メイリオ" panose="020B0604030504040204" pitchFamily="50" charset="-128"/>
              <a:ea typeface="メイリオ" panose="020B0604030504040204" pitchFamily="50" charset="-128"/>
            </a:endParaRPr>
          </a:p>
          <a:p>
            <a:pPr lvl="1"/>
            <a:r>
              <a:rPr lang="ja-JP" altLang="en-US" sz="2800" dirty="0">
                <a:latin typeface="メイリオ" panose="020B0604030504040204" pitchFamily="50" charset="-128"/>
                <a:ea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rPr>
              <a:t>例文：</a:t>
            </a:r>
            <a:r>
              <a:rPr lang="ja-JP" altLang="en-US" sz="2800" dirty="0">
                <a:latin typeface="メイリオ" panose="020B0604030504040204" pitchFamily="50" charset="-128"/>
                <a:ea typeface="メイリオ" panose="020B0604030504040204" pitchFamily="50" charset="-128"/>
              </a:rPr>
              <a:t>象は鼻が長い</a:t>
            </a:r>
            <a:endParaRPr lang="en-US" altLang="ja-JP" sz="2800" dirty="0">
              <a:latin typeface="メイリオ" panose="020B0604030504040204" pitchFamily="50" charset="-128"/>
              <a:ea typeface="メイリオ" panose="020B0604030504040204" pitchFamily="50" charset="-128"/>
            </a:endParaRPr>
          </a:p>
          <a:p>
            <a:pPr lvl="1"/>
            <a:r>
              <a:rPr lang="ja-JP" altLang="en-US" sz="2400" dirty="0">
                <a:latin typeface="メイリオ" panose="020B0604030504040204" pitchFamily="50" charset="-128"/>
                <a:ea typeface="メイリオ" panose="020B0604030504040204" pitchFamily="50" charset="-128"/>
              </a:rPr>
              <a:t>　　　　主題（話すトッピク）：象</a:t>
            </a:r>
            <a:endParaRPr lang="en-US" altLang="ja-JP" sz="2400" dirty="0">
              <a:latin typeface="メイリオ" panose="020B0604030504040204" pitchFamily="50" charset="-128"/>
              <a:ea typeface="メイリオ" panose="020B0604030504040204" pitchFamily="50" charset="-128"/>
            </a:endParaRPr>
          </a:p>
          <a:p>
            <a:pPr lvl="1"/>
            <a:r>
              <a:rPr lang="ja-JP" altLang="en-US" sz="2400" dirty="0">
                <a:latin typeface="メイリオ" panose="020B0604030504040204" pitchFamily="50" charset="-128"/>
                <a:ea typeface="メイリオ" panose="020B0604030504040204" pitchFamily="50" charset="-128"/>
              </a:rPr>
              <a:t>　　　　主格（動作主）　　　：鼻</a:t>
            </a:r>
            <a:endParaRPr lang="en-US" altLang="ja-JP" sz="2400" dirty="0">
              <a:latin typeface="メイリオ" panose="020B0604030504040204" pitchFamily="50" charset="-128"/>
              <a:ea typeface="メイリオ" panose="020B0604030504040204" pitchFamily="50" charset="-128"/>
            </a:endParaRPr>
          </a:p>
          <a:p>
            <a:pPr lvl="1"/>
            <a:r>
              <a:rPr lang="ja-JP" altLang="en-US" sz="2400" dirty="0">
                <a:latin typeface="メイリオ" panose="020B0604030504040204" pitchFamily="50" charset="-128"/>
                <a:ea typeface="メイリオ" panose="020B0604030504040204" pitchFamily="50" charset="-128"/>
              </a:rPr>
              <a:t>　　　　述語（動作、性質）　：長い</a:t>
            </a:r>
            <a:endParaRPr lang="en-US" altLang="ja-JP" sz="2400" dirty="0">
              <a:latin typeface="メイリオ" panose="020B0604030504040204" pitchFamily="50" charset="-128"/>
              <a:ea typeface="メイリオ" panose="020B0604030504040204" pitchFamily="50" charset="-128"/>
            </a:endParaRPr>
          </a:p>
          <a:p>
            <a:pPr lvl="1"/>
            <a:endParaRPr lang="en-US" altLang="ja-JP" sz="2800" dirty="0">
              <a:latin typeface="メイリオ" panose="020B0604030504040204" pitchFamily="50" charset="-128"/>
              <a:ea typeface="メイリオ" panose="020B0604030504040204" pitchFamily="50" charset="-128"/>
            </a:endParaRPr>
          </a:p>
          <a:p>
            <a:pPr lvl="1"/>
            <a:endParaRPr lang="en-US" altLang="ja-JP" sz="2800" dirty="0">
              <a:latin typeface="メイリオ" panose="020B0604030504040204" pitchFamily="50" charset="-128"/>
              <a:ea typeface="メイリオ" panose="020B0604030504040204" pitchFamily="50" charset="-128"/>
            </a:endParaRPr>
          </a:p>
          <a:p>
            <a:pPr lvl="1"/>
            <a:r>
              <a:rPr lang="ja-JP" altLang="en-US" sz="2400" dirty="0">
                <a:latin typeface="メイリオ" panose="020B0604030504040204" pitchFamily="50" charset="-128"/>
                <a:ea typeface="メイリオ" panose="020B0604030504040204" pitchFamily="50" charset="-128"/>
              </a:rPr>
              <a:t>　</a:t>
            </a:r>
            <a:endParaRPr lang="en-US" altLang="ja-JP" sz="2400" dirty="0">
              <a:latin typeface="メイリオ" panose="020B0604030504040204" pitchFamily="50" charset="-128"/>
              <a:ea typeface="メイリオ" panose="020B0604030504040204" pitchFamily="50" charset="-128"/>
            </a:endParaRPr>
          </a:p>
          <a:p>
            <a:pPr lvl="1"/>
            <a:r>
              <a:rPr kumimoji="1" lang="ja-JP" altLang="en-US" sz="2800" dirty="0">
                <a:latin typeface="メイリオ" panose="020B0604030504040204" pitchFamily="50" charset="-128"/>
                <a:ea typeface="メイリオ" panose="020B0604030504040204" pitchFamily="50" charset="-128"/>
              </a:rPr>
              <a:t>　</a:t>
            </a:r>
            <a:endParaRPr kumimoji="1" lang="en-US" altLang="ja-JP" sz="3200" dirty="0">
              <a:latin typeface="メイリオ" panose="020B0604030504040204" pitchFamily="50" charset="-128"/>
              <a:ea typeface="メイリオ" panose="020B0604030504040204" pitchFamily="50" charset="-128"/>
            </a:endParaRPr>
          </a:p>
          <a:p>
            <a:endParaRPr lang="en-US" altLang="ja-JP" sz="3200" dirty="0">
              <a:latin typeface="メイリオ" panose="020B0604030504040204" pitchFamily="50" charset="-128"/>
              <a:ea typeface="メイリオ" panose="020B0604030504040204" pitchFamily="50" charset="-128"/>
            </a:endParaRPr>
          </a:p>
          <a:p>
            <a:endParaRPr kumimoji="1" lang="en-US" altLang="ja-JP"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90455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三上文法について</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628650" y="1690689"/>
            <a:ext cx="7600950" cy="4770537"/>
          </a:xfrm>
          <a:prstGeom prst="rect">
            <a:avLst/>
          </a:prstGeom>
          <a:noFill/>
        </p:spPr>
        <p:txBody>
          <a:bodyPr wrap="square" rtlCol="0">
            <a:spAutoFit/>
          </a:bodyPr>
          <a:lstStyle/>
          <a:p>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がのにを</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を代行する</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は</a:t>
            </a:r>
            <a:r>
              <a:rPr kumimoji="1" lang="en-US" altLang="ja-JP" sz="3200" dirty="0">
                <a:latin typeface="メイリオ" panose="020B0604030504040204" pitchFamily="50" charset="-128"/>
                <a:ea typeface="メイリオ" panose="020B0604030504040204" pitchFamily="50" charset="-128"/>
              </a:rPr>
              <a:t>”</a:t>
            </a:r>
            <a:endParaRPr kumimoji="1" lang="en-US" altLang="ja-JP" sz="28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　</a:t>
            </a:r>
            <a:endParaRPr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　　</a:t>
            </a:r>
            <a:r>
              <a:rPr lang="ja-JP" altLang="en-US" sz="2800" dirty="0">
                <a:latin typeface="メイリオ" panose="020B0604030504040204" pitchFamily="50" charset="-128"/>
                <a:ea typeface="メイリオ" panose="020B0604030504040204" pitchFamily="50" charset="-128"/>
              </a:rPr>
              <a:t>象は</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が</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大きい</a:t>
            </a:r>
            <a:endParaRPr lang="en-US" altLang="ja-JP" sz="2800" dirty="0">
              <a:latin typeface="メイリオ" panose="020B0604030504040204" pitchFamily="50" charset="-128"/>
              <a:ea typeface="メイリオ" panose="020B0604030504040204" pitchFamily="50" charset="-128"/>
            </a:endParaRPr>
          </a:p>
          <a:p>
            <a:endParaRPr lang="en-US" altLang="ja-JP" sz="28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　</a:t>
            </a:r>
            <a:r>
              <a:rPr lang="ja-JP" altLang="en-US" sz="2800" dirty="0">
                <a:latin typeface="メイリオ" panose="020B0604030504040204" pitchFamily="50" charset="-128"/>
                <a:ea typeface="メイリオ" panose="020B0604030504040204" pitchFamily="50" charset="-128"/>
              </a:rPr>
              <a:t>　象は</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の</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鼻が長い</a:t>
            </a:r>
            <a:endParaRPr lang="en-US" altLang="ja-JP" sz="2800" dirty="0">
              <a:latin typeface="メイリオ" panose="020B0604030504040204" pitchFamily="50" charset="-128"/>
              <a:ea typeface="メイリオ" panose="020B0604030504040204" pitchFamily="50" charset="-128"/>
            </a:endParaRPr>
          </a:p>
          <a:p>
            <a:endParaRPr kumimoji="1"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　</a:t>
            </a:r>
            <a:r>
              <a:rPr lang="ja-JP" altLang="en-US" sz="2800" dirty="0">
                <a:latin typeface="メイリオ" panose="020B0604030504040204" pitchFamily="50" charset="-128"/>
                <a:ea typeface="メイリオ" panose="020B0604030504040204" pitchFamily="50" charset="-128"/>
              </a:rPr>
              <a:t>　象は</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に</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話しかけても話さない</a:t>
            </a:r>
            <a:endParaRPr lang="en-US" altLang="ja-JP" sz="2800" dirty="0">
              <a:latin typeface="メイリオ" panose="020B0604030504040204" pitchFamily="50" charset="-128"/>
              <a:ea typeface="メイリオ" panose="020B0604030504040204" pitchFamily="50" charset="-128"/>
            </a:endParaRPr>
          </a:p>
          <a:p>
            <a:endParaRPr lang="en-US" altLang="ja-JP" sz="2800" dirty="0">
              <a:latin typeface="メイリオ" panose="020B0604030504040204" pitchFamily="50" charset="-128"/>
              <a:ea typeface="メイリオ" panose="020B0604030504040204" pitchFamily="50" charset="-128"/>
            </a:endParaRPr>
          </a:p>
          <a:p>
            <a:r>
              <a:rPr kumimoji="1" lang="ja-JP" altLang="en-US" sz="2800" dirty="0">
                <a:latin typeface="メイリオ" panose="020B0604030504040204" pitchFamily="50" charset="-128"/>
                <a:ea typeface="メイリオ" panose="020B0604030504040204" pitchFamily="50" charset="-128"/>
              </a:rPr>
              <a:t>　　象は</a:t>
            </a:r>
            <a:r>
              <a:rPr kumimoji="1" lang="en-US" altLang="ja-JP" sz="2800" dirty="0">
                <a:latin typeface="メイリオ" panose="020B0604030504040204" pitchFamily="50" charset="-128"/>
                <a:ea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rPr>
              <a:t>を</a:t>
            </a:r>
            <a:r>
              <a:rPr kumimoji="1" lang="en-US" altLang="ja-JP" sz="2800" dirty="0">
                <a:latin typeface="メイリオ" panose="020B0604030504040204" pitchFamily="50" charset="-128"/>
                <a:ea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rPr>
              <a:t>みんなが好き</a:t>
            </a:r>
            <a:endParaRPr kumimoji="1" lang="en-US" altLang="ja-JP" sz="2800" dirty="0">
              <a:latin typeface="メイリオ" panose="020B0604030504040204" pitchFamily="50" charset="-128"/>
              <a:ea typeface="メイリオ" panose="020B0604030504040204" pitchFamily="50" charset="-128"/>
            </a:endParaRPr>
          </a:p>
          <a:p>
            <a:endParaRPr kumimoji="1" lang="en-US" altLang="ja-JP" sz="28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E9155085-572B-424E-9BFB-97834BADA55A}"/>
              </a:ext>
            </a:extLst>
          </p:cNvPr>
          <p:cNvSpPr txBox="1"/>
          <p:nvPr/>
        </p:nvSpPr>
        <p:spPr>
          <a:xfrm>
            <a:off x="628650" y="1690689"/>
            <a:ext cx="4970766" cy="477147"/>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139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三上文法について</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628650" y="1690689"/>
            <a:ext cx="7600950" cy="4524315"/>
          </a:xfrm>
          <a:prstGeom prst="rect">
            <a:avLst/>
          </a:prstGeom>
          <a:noFill/>
        </p:spPr>
        <p:txBody>
          <a:bodyPr wrap="square" rtlCol="0">
            <a:spAutoFit/>
          </a:bodyPr>
          <a:lstStyle/>
          <a:p>
            <a:r>
              <a:rPr kumimoji="1" lang="ja-JP" altLang="en-US" sz="3200" dirty="0">
                <a:latin typeface="メイリオ" panose="020B0604030504040204" pitchFamily="50" charset="-128"/>
                <a:ea typeface="メイリオ" panose="020B0604030504040204" pitchFamily="50" charset="-128"/>
              </a:rPr>
              <a:t>連用修飾語の語順は自由</a:t>
            </a:r>
            <a:endParaRPr kumimoji="1" lang="en-US" altLang="ja-JP" sz="28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　主格</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が</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、与格</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に</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、対格</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を</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の</a:t>
            </a:r>
            <a:endParaRPr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　　　　　　　　　　　　</a:t>
            </a:r>
            <a:r>
              <a:rPr lang="ja-JP" altLang="en-US" sz="3200" b="1" dirty="0">
                <a:latin typeface="メイリオ" panose="020B0604030504040204" pitchFamily="50" charset="-128"/>
                <a:ea typeface="メイリオ" panose="020B0604030504040204" pitchFamily="50" charset="-128"/>
              </a:rPr>
              <a:t>語順は自由</a:t>
            </a:r>
            <a:endParaRPr lang="en-US" altLang="ja-JP" sz="3200" b="1" dirty="0">
              <a:latin typeface="メイリオ" panose="020B0604030504040204" pitchFamily="50" charset="-128"/>
              <a:ea typeface="メイリオ" panose="020B0604030504040204" pitchFamily="50" charset="-128"/>
            </a:endParaRPr>
          </a:p>
          <a:p>
            <a:endParaRPr lang="en-US" altLang="ja-JP" sz="3200" dirty="0">
              <a:latin typeface="メイリオ" panose="020B0604030504040204" pitchFamily="50" charset="-128"/>
              <a:ea typeface="メイリオ" panose="020B0604030504040204" pitchFamily="50" charset="-128"/>
            </a:endParaRPr>
          </a:p>
          <a:p>
            <a:endParaRPr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例</a:t>
            </a:r>
            <a:r>
              <a:rPr lang="en-US" altLang="ja-JP" sz="3200" dirty="0">
                <a:latin typeface="メイリオ" panose="020B0604030504040204" pitchFamily="50" charset="-128"/>
                <a:ea typeface="メイリオ" panose="020B0604030504040204" pitchFamily="50" charset="-128"/>
                <a:sym typeface="Wingdings" panose="05000000000000000000" pitchFamily="2" charset="2"/>
              </a:rPr>
              <a:t>:(</a:t>
            </a:r>
            <a:r>
              <a:rPr lang="ja-JP" altLang="en-US" sz="3200" dirty="0">
                <a:latin typeface="メイリオ" panose="020B0604030504040204" pitchFamily="50" charset="-128"/>
                <a:ea typeface="メイリオ" panose="020B0604030504040204" pitchFamily="50" charset="-128"/>
              </a:rPr>
              <a:t>わたしが</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あなたに</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数学を</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教える</a:t>
            </a:r>
            <a:endParaRPr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　</a:t>
            </a:r>
            <a:endParaRPr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　→</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の語順は自由</a:t>
            </a:r>
            <a:endParaRPr lang="en-US" altLang="ja-JP" sz="3200" dirty="0">
              <a:latin typeface="メイリオ" panose="020B0604030504040204" pitchFamily="50" charset="-128"/>
              <a:ea typeface="メイリオ" panose="020B0604030504040204" pitchFamily="50" charset="-128"/>
            </a:endParaRPr>
          </a:p>
          <a:p>
            <a:endParaRPr lang="en-US" altLang="ja-JP" sz="32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E9155085-572B-424E-9BFB-97834BADA55A}"/>
              </a:ext>
            </a:extLst>
          </p:cNvPr>
          <p:cNvSpPr txBox="1"/>
          <p:nvPr/>
        </p:nvSpPr>
        <p:spPr>
          <a:xfrm>
            <a:off x="628650" y="1690689"/>
            <a:ext cx="4647130" cy="477147"/>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4641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システム構築戦略</a:t>
            </a:r>
            <a:endParaRPr kumimoji="1" lang="ja-JP" altLang="en-US"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42777A4A-12DF-428E-942C-B51C7802F0DD}"/>
              </a:ext>
            </a:extLst>
          </p:cNvPr>
          <p:cNvSpPr txBox="1"/>
          <p:nvPr/>
        </p:nvSpPr>
        <p:spPr>
          <a:xfrm>
            <a:off x="575555" y="1774037"/>
            <a:ext cx="8232811" cy="1715854"/>
          </a:xfrm>
          <a:prstGeom prst="rect">
            <a:avLst/>
          </a:prstGeom>
          <a:noFill/>
        </p:spPr>
        <p:txBody>
          <a:bodyPr wrap="square" spcCol="576000" rtlCol="0" anchor="ctr">
            <a:spAutoFit/>
          </a:bodyPr>
          <a:lstStyle/>
          <a:p>
            <a:pPr>
              <a:lnSpc>
                <a:spcPct val="150000"/>
              </a:lnSpc>
            </a:pPr>
            <a:r>
              <a:rPr lang="ja-JP" altLang="en-US" sz="3200" dirty="0">
                <a:latin typeface="メイリオ" panose="020B0604030504040204" pitchFamily="50" charset="-128"/>
                <a:ea typeface="メイリオ" panose="020B0604030504040204" pitchFamily="50" charset="-128"/>
              </a:rPr>
              <a:t>日本語解析に必要なこと</a:t>
            </a:r>
            <a:endParaRPr kumimoji="1" lang="en-US" altLang="ja-JP" sz="32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は格の文における機能の同定</a:t>
            </a:r>
            <a:endParaRPr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語順等の構文論に依存しない解析手法</a:t>
            </a:r>
            <a:endParaRPr lang="en-US" altLang="ja-JP" sz="20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6F401131-145A-49B3-9F94-681636A30A5A}"/>
              </a:ext>
            </a:extLst>
          </p:cNvPr>
          <p:cNvSpPr txBox="1"/>
          <p:nvPr/>
        </p:nvSpPr>
        <p:spPr>
          <a:xfrm>
            <a:off x="628650" y="1967958"/>
            <a:ext cx="4647130" cy="477147"/>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042112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5030</TotalTime>
  <Words>5349</Words>
  <Application>Microsoft Office PowerPoint</Application>
  <PresentationFormat>画面に合わせる (4:3)</PresentationFormat>
  <Paragraphs>517</Paragraphs>
  <Slides>23</Slides>
  <Notes>19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23</vt:i4>
      </vt:variant>
    </vt:vector>
  </HeadingPairs>
  <TitlesOfParts>
    <vt:vector size="31" baseType="lpstr">
      <vt:lpstr>メイリオ</vt:lpstr>
      <vt:lpstr>游ゴシック</vt:lpstr>
      <vt:lpstr>游ゴシック Light</vt:lpstr>
      <vt:lpstr>Arial</vt:lpstr>
      <vt:lpstr>Century</vt:lpstr>
      <vt:lpstr>Consolas</vt:lpstr>
      <vt:lpstr>Wingdings</vt:lpstr>
      <vt:lpstr>Office テーマ</vt:lpstr>
      <vt:lpstr>意味主導の日本語構文解析手法の確立を目指した基礎研究</vt:lpstr>
      <vt:lpstr>研究背景と目的</vt:lpstr>
      <vt:lpstr>研究背景と目的</vt:lpstr>
      <vt:lpstr>三上文法について</vt:lpstr>
      <vt:lpstr>三上文法について</vt:lpstr>
      <vt:lpstr>三上文法について</vt:lpstr>
      <vt:lpstr>三上文法について</vt:lpstr>
      <vt:lpstr>三上文法について</vt:lpstr>
      <vt:lpstr>システム構築戦略</vt:lpstr>
      <vt:lpstr>システム構築戦略</vt:lpstr>
      <vt:lpstr>システム構築戦略</vt:lpstr>
      <vt:lpstr>システム構築戦略</vt:lpstr>
      <vt:lpstr>PowerPoint プレゼンテーション</vt:lpstr>
      <vt:lpstr>PowerPoint プレゼンテーション</vt:lpstr>
      <vt:lpstr>システム構築戦略</vt:lpstr>
      <vt:lpstr>システム構築～Juman＋＋～</vt:lpstr>
      <vt:lpstr>システム構築～文節分け関数～</vt:lpstr>
      <vt:lpstr>システム構築～意味表現生成関数～</vt:lpstr>
      <vt:lpstr>システム構築～自然結合演算～</vt:lpstr>
      <vt:lpstr>出力例(“象は速く走る”)</vt:lpstr>
      <vt:lpstr>現状のまとめ</vt:lpstr>
      <vt:lpstr>今後の展望</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高水準言語のための IoTプログラミング環境の研究</dc:title>
  <dc:creator>y.otsuka</dc:creator>
  <cp:lastModifiedBy>牧野 雅紘</cp:lastModifiedBy>
  <cp:revision>116</cp:revision>
  <dcterms:created xsi:type="dcterms:W3CDTF">2018-02-05T06:49:24Z</dcterms:created>
  <dcterms:modified xsi:type="dcterms:W3CDTF">2022-02-21T07:43:02Z</dcterms:modified>
</cp:coreProperties>
</file>