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24"/>
  </p:notesMasterIdLst>
  <p:sldIdLst>
    <p:sldId id="256" r:id="rId2"/>
    <p:sldId id="257" r:id="rId3"/>
    <p:sldId id="271" r:id="rId4"/>
    <p:sldId id="272" r:id="rId5"/>
    <p:sldId id="275" r:id="rId6"/>
    <p:sldId id="286" r:id="rId7"/>
    <p:sldId id="285" r:id="rId8"/>
    <p:sldId id="261" r:id="rId9"/>
    <p:sldId id="277" r:id="rId10"/>
    <p:sldId id="278" r:id="rId11"/>
    <p:sldId id="279" r:id="rId12"/>
    <p:sldId id="280" r:id="rId13"/>
    <p:sldId id="281" r:id="rId14"/>
    <p:sldId id="266" r:id="rId15"/>
    <p:sldId id="267" r:id="rId16"/>
    <p:sldId id="282" r:id="rId17"/>
    <p:sldId id="283" r:id="rId18"/>
    <p:sldId id="284" r:id="rId19"/>
    <p:sldId id="268" r:id="rId20"/>
    <p:sldId id="269" r:id="rId21"/>
    <p:sldId id="270" r:id="rId22"/>
    <p:sldId id="287"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tsuka" initials="y" lastIdx="7" clrIdx="0">
    <p:extLst>
      <p:ext uri="{19B8F6BF-5375-455C-9EA6-DF929625EA0E}">
        <p15:presenceInfo xmlns:p15="http://schemas.microsoft.com/office/powerpoint/2012/main" userId="y.otsu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BBE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8899" autoAdjust="0"/>
  </p:normalViewPr>
  <p:slideViewPr>
    <p:cSldViewPr snapToGrid="0">
      <p:cViewPr varScale="1">
        <p:scale>
          <a:sx n="54" d="100"/>
          <a:sy n="54" d="100"/>
        </p:scale>
        <p:origin x="160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7T15:07:33.959" idx="5">
    <p:pos x="10" y="10"/>
    <p:text>ここでは開始終了０１のつうしんである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07T15:05:32.100" idx="3">
    <p:pos x="10" y="10"/>
    <p:text>話が長い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9F51B-F193-428F-AE45-2BF192500A1D}" type="datetimeFigureOut">
              <a:rPr kumimoji="1" lang="ja-JP" altLang="en-US" smtClean="0"/>
              <a:t>2018/2/8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435DF-DCD0-4F52-8BC5-F5E82A686AFF}" type="slidenum">
              <a:rPr kumimoji="1" lang="ja-JP" altLang="en-US" smtClean="0"/>
              <a:t>‹#›</a:t>
            </a:fld>
            <a:endParaRPr kumimoji="1" lang="ja-JP" altLang="en-US"/>
          </a:p>
        </p:txBody>
      </p:sp>
    </p:spTree>
    <p:extLst>
      <p:ext uri="{BB962C8B-B14F-4D97-AF65-F5344CB8AC3E}">
        <p14:creationId xmlns:p14="http://schemas.microsoft.com/office/powerpoint/2010/main" val="2985896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a:t>
            </a:r>
            <a:r>
              <a:rPr kumimoji="1" lang="ja-JP" altLang="en-US" b="0" dirty="0" smtClean="0">
                <a:solidFill>
                  <a:srgbClr val="4D4D4D"/>
                </a:solidFill>
              </a:rPr>
              <a:t>高水準言語のための</a:t>
            </a:r>
            <a:r>
              <a:rPr kumimoji="1" lang="en-US" altLang="ja-JP" b="0" dirty="0" err="1" smtClean="0">
                <a:solidFill>
                  <a:srgbClr val="4D4D4D"/>
                </a:solidFill>
              </a:rPr>
              <a:t>IoT</a:t>
            </a:r>
            <a:r>
              <a:rPr kumimoji="1" lang="ja-JP" altLang="en-US" b="0" dirty="0" smtClean="0">
                <a:solidFill>
                  <a:srgbClr val="4D4D4D"/>
                </a:solidFill>
              </a:rPr>
              <a:t>プログラミング環境の研究</a:t>
            </a:r>
            <a:r>
              <a:rPr lang="ja-JP" altLang="en-US" b="0" dirty="0" smtClean="0">
                <a:solidFill>
                  <a:srgbClr val="4D4D4D"/>
                </a:solidFill>
              </a:rPr>
              <a:t>」と題して，</a:t>
            </a:r>
            <a:endParaRPr lang="en-US" altLang="ja-JP" b="0" dirty="0" smtClean="0">
              <a:solidFill>
                <a:srgbClr val="4D4D4D"/>
              </a:solidFill>
            </a:endParaRPr>
          </a:p>
          <a:p>
            <a:r>
              <a:rPr kumimoji="1" lang="ja-JP" altLang="en-US" dirty="0" smtClean="0"/>
              <a:t>大堀・上野研究室の大塚が発表します．</a:t>
            </a:r>
            <a:endParaRPr kumimoji="1" lang="en-US" altLang="ja-JP" dirty="0" smtClean="0"/>
          </a:p>
          <a:p>
            <a:r>
              <a:rPr kumimoji="1" lang="ja-JP" altLang="en-US" dirty="0" smtClean="0"/>
              <a:t>本研究では，</a:t>
            </a:r>
            <a:r>
              <a:rPr kumimoji="1" lang="en-US" altLang="ja-JP" dirty="0" err="1" smtClean="0"/>
              <a:t>IoT</a:t>
            </a:r>
            <a:r>
              <a:rPr kumimoji="1" lang="ja-JP" altLang="en-US" dirty="0" smtClean="0"/>
              <a:t>デバイスを高水準言語で扱うための基盤を実装しました．</a:t>
            </a:r>
            <a:endParaRPr kumimoji="1" lang="en-US" altLang="ja-JP" dirty="0" smtClean="0"/>
          </a:p>
          <a:p>
            <a:r>
              <a:rPr kumimoji="1" lang="ja-JP" altLang="en-US" dirty="0" smtClean="0"/>
              <a:t>この実装を行うことにより，</a:t>
            </a:r>
            <a:r>
              <a:rPr kumimoji="1" lang="en-US" altLang="ja-JP" dirty="0" err="1" smtClean="0"/>
              <a:t>IoT</a:t>
            </a:r>
            <a:r>
              <a:rPr kumimoji="1" lang="ja-JP" altLang="en-US" dirty="0" smtClean="0"/>
              <a:t>デバイスが持つ情報を，高水準言語で受け取り，</a:t>
            </a:r>
            <a:endParaRPr kumimoji="1" lang="en-US" altLang="ja-JP" dirty="0" smtClean="0"/>
          </a:p>
          <a:p>
            <a:r>
              <a:rPr kumimoji="1" lang="ja-JP" altLang="en-US" dirty="0" smtClean="0"/>
              <a:t>その情報を認識して処理を行うことができました．</a:t>
            </a:r>
            <a:endParaRPr kumimoji="1" lang="en-US" altLang="ja-JP" dirty="0" smtClean="0"/>
          </a:p>
          <a:p>
            <a:endParaRPr kumimoji="1" lang="en-US" altLang="ja-JP"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a:t>
            </a:fld>
            <a:endParaRPr kumimoji="1" lang="ja-JP" altLang="en-US"/>
          </a:p>
        </p:txBody>
      </p:sp>
    </p:spTree>
    <p:extLst>
      <p:ext uri="{BB962C8B-B14F-4D97-AF65-F5344CB8AC3E}">
        <p14:creationId xmlns:p14="http://schemas.microsoft.com/office/powerpoint/2010/main" val="1182834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(10:00~)</a:t>
            </a:r>
          </a:p>
          <a:p>
            <a:r>
              <a:rPr kumimoji="1" lang="ja-JP" altLang="en-US" dirty="0" smtClean="0"/>
              <a:t>ここで，ほん研究で用いた</a:t>
            </a:r>
            <a:r>
              <a:rPr kumimoji="1" lang="en-US" altLang="ja-JP" dirty="0" smtClean="0"/>
              <a:t>Grove</a:t>
            </a:r>
            <a:r>
              <a:rPr kumimoji="1" lang="ja-JP" altLang="en-US" dirty="0" smtClean="0"/>
              <a:t>センサーを制御するために必要な情報をまとめました．</a:t>
            </a:r>
            <a:endParaRPr kumimoji="1" lang="en-US" altLang="ja-JP" dirty="0" smtClean="0"/>
          </a:p>
          <a:p>
            <a:r>
              <a:rPr kumimoji="1" lang="en-US" altLang="ja-JP" dirty="0" err="1" smtClean="0"/>
              <a:t>GrovePi</a:t>
            </a:r>
            <a:r>
              <a:rPr kumimoji="1" lang="en-US" altLang="ja-JP" dirty="0" smtClean="0"/>
              <a:t>+</a:t>
            </a:r>
            <a:r>
              <a:rPr kumimoji="1" lang="ja-JP" altLang="en-US" dirty="0" smtClean="0"/>
              <a:t>が各センサーを制御するための処理命令番号とプライマリピンの接続先のピン番号については表のとおりです。</a:t>
            </a:r>
            <a:endParaRPr kumimoji="1" lang="en-US" altLang="ja-JP" dirty="0" smtClean="0"/>
          </a:p>
          <a:p>
            <a:r>
              <a:rPr kumimoji="1" lang="en-US" altLang="ja-JP" dirty="0" err="1" smtClean="0"/>
              <a:t>GrovePi</a:t>
            </a:r>
            <a:r>
              <a:rPr kumimoji="1" lang="en-US" altLang="ja-JP" dirty="0" smtClean="0"/>
              <a:t>+</a:t>
            </a:r>
            <a:r>
              <a:rPr kumimoji="1" lang="ja-JP" altLang="en-US" dirty="0" smtClean="0"/>
              <a:t>が各センサーのデータを処理し</a:t>
            </a:r>
            <a:r>
              <a:rPr kumimoji="1" lang="en-US" altLang="ja-JP" dirty="0" smtClean="0"/>
              <a:t>Raspberry</a:t>
            </a:r>
            <a:r>
              <a:rPr kumimoji="1" lang="ja-JP" altLang="en-US" dirty="0" smtClean="0"/>
              <a:t> </a:t>
            </a:r>
            <a:r>
              <a:rPr kumimoji="1" lang="en-US" altLang="ja-JP" dirty="0" smtClean="0"/>
              <a:t>Pi</a:t>
            </a:r>
            <a:r>
              <a:rPr kumimoji="1" lang="ja-JP" altLang="en-US" dirty="0" smtClean="0"/>
              <a:t>が受信する各データの形式について説明します．</a:t>
            </a:r>
            <a:endParaRPr kumimoji="1" lang="en-US" altLang="ja-JP" dirty="0" smtClean="0"/>
          </a:p>
          <a:p>
            <a:r>
              <a:rPr kumimoji="1" lang="ja-JP" altLang="en-US" dirty="0" smtClean="0"/>
              <a:t>超音波距離センサーと明度センサーから得られる距離の情報と明るさの情報は，</a:t>
            </a:r>
            <a:r>
              <a:rPr kumimoji="1" lang="en-US" altLang="ja-JP" dirty="0" smtClean="0"/>
              <a:t>16</a:t>
            </a:r>
            <a:r>
              <a:rPr kumimoji="1" lang="ja-JP" altLang="en-US" dirty="0" smtClean="0"/>
              <a:t>ビットの整数値として得られます．</a:t>
            </a:r>
            <a:endParaRPr kumimoji="1" lang="en-US" altLang="ja-JP" dirty="0" smtClean="0"/>
          </a:p>
          <a:p>
            <a:r>
              <a:rPr kumimoji="1" lang="ja-JP" altLang="en-US" dirty="0" smtClean="0"/>
              <a:t>温湿度センサーから得られる温度と湿度の情報は，両方とも</a:t>
            </a:r>
            <a:r>
              <a:rPr kumimoji="1" lang="en-US" altLang="ja-JP" dirty="0" smtClean="0"/>
              <a:t>32</a:t>
            </a:r>
            <a:r>
              <a:rPr kumimoji="1" lang="ja-JP" altLang="en-US" dirty="0" smtClean="0"/>
              <a:t>ビットの単精度浮動小数点型の値として得られます．</a:t>
            </a:r>
            <a:endParaRPr kumimoji="1" lang="en-US" altLang="ja-JP" dirty="0" smtClean="0"/>
          </a:p>
          <a:p>
            <a:r>
              <a:rPr kumimoji="1" lang="ja-JP" altLang="en-US" dirty="0" smtClean="0"/>
              <a:t>なお，</a:t>
            </a:r>
            <a:r>
              <a:rPr kumimoji="1" lang="en-US" altLang="ja-JP" dirty="0" smtClean="0"/>
              <a:t>Raspberry</a:t>
            </a:r>
            <a:r>
              <a:rPr kumimoji="1" lang="ja-JP" altLang="en-US" dirty="0" smtClean="0"/>
              <a:t> </a:t>
            </a:r>
            <a:r>
              <a:rPr kumimoji="1" lang="en-US" altLang="ja-JP" dirty="0" smtClean="0"/>
              <a:t>Pi</a:t>
            </a:r>
            <a:r>
              <a:rPr kumimoji="1" lang="ja-JP" altLang="en-US" dirty="0" smtClean="0"/>
              <a:t>は</a:t>
            </a:r>
            <a:r>
              <a:rPr kumimoji="1" lang="en-US" altLang="ja-JP" dirty="0" smtClean="0"/>
              <a:t>I2C</a:t>
            </a:r>
            <a:r>
              <a:rPr kumimoji="1" lang="ja-JP" altLang="en-US" dirty="0" smtClean="0"/>
              <a:t>通信を用いてこれらの情報を得るため，すべての情報は</a:t>
            </a:r>
            <a:r>
              <a:rPr kumimoji="1" lang="en-US" altLang="ja-JP" dirty="0" smtClean="0"/>
              <a:t>8</a:t>
            </a:r>
            <a:r>
              <a:rPr kumimoji="1" lang="ja-JP" altLang="en-US" dirty="0" smtClean="0"/>
              <a:t>ビットずつ得ることになり，</a:t>
            </a:r>
            <a:endParaRPr kumimoji="1" lang="en-US" altLang="ja-JP" dirty="0" smtClean="0"/>
          </a:p>
          <a:p>
            <a:r>
              <a:rPr kumimoji="1" lang="en-US" altLang="ja-JP" dirty="0" err="1" smtClean="0"/>
              <a:t>Rasppberry</a:t>
            </a:r>
            <a:r>
              <a:rPr kumimoji="1" lang="ja-JP" altLang="en-US" dirty="0" smtClean="0"/>
              <a:t> </a:t>
            </a:r>
            <a:r>
              <a:rPr kumimoji="1" lang="en-US" altLang="ja-JP" dirty="0" smtClean="0"/>
              <a:t>Pi</a:t>
            </a:r>
            <a:r>
              <a:rPr kumimoji="1" lang="ja-JP" altLang="en-US" dirty="0" smtClean="0"/>
              <a:t>でそれらの値を統合しもとのデータに復元する必要があります．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10</a:t>
            </a:fld>
            <a:endParaRPr kumimoji="1" lang="ja-JP" altLang="en-US"/>
          </a:p>
        </p:txBody>
      </p:sp>
    </p:spTree>
    <p:extLst>
      <p:ext uri="{BB962C8B-B14F-4D97-AF65-F5344CB8AC3E}">
        <p14:creationId xmlns:p14="http://schemas.microsoft.com/office/powerpoint/2010/main" val="176817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以上で説明した</a:t>
            </a:r>
            <a:r>
              <a:rPr kumimoji="1" lang="en-US" altLang="ja-JP" dirty="0" smtClean="0"/>
              <a:t>Raspberry</a:t>
            </a:r>
            <a:r>
              <a:rPr kumimoji="1" lang="ja-JP" altLang="en-US" dirty="0" smtClean="0"/>
              <a:t> </a:t>
            </a:r>
            <a:r>
              <a:rPr kumimoji="1" lang="en-US" altLang="ja-JP" dirty="0" smtClean="0"/>
              <a:t>Pi</a:t>
            </a:r>
            <a:r>
              <a:rPr kumimoji="1" lang="ja-JP" altLang="en-US" dirty="0" smtClean="0"/>
              <a:t>と</a:t>
            </a:r>
            <a:r>
              <a:rPr kumimoji="1" lang="en-US" altLang="ja-JP" dirty="0" err="1" smtClean="0"/>
              <a:t>GrovePi</a:t>
            </a:r>
            <a:r>
              <a:rPr kumimoji="1" lang="en-US" altLang="ja-JP" dirty="0" smtClean="0"/>
              <a:t>+</a:t>
            </a:r>
            <a:r>
              <a:rPr kumimoji="1" lang="ja-JP" altLang="en-US" dirty="0" smtClean="0"/>
              <a:t>並びに</a:t>
            </a:r>
            <a:r>
              <a:rPr kumimoji="1" lang="en-US" altLang="ja-JP" dirty="0" smtClean="0"/>
              <a:t>Grove</a:t>
            </a:r>
            <a:r>
              <a:rPr kumimoji="1" lang="ja-JP" altLang="en-US" dirty="0" smtClean="0"/>
              <a:t>センサーを組み合わせハードウェア層を実装するための</a:t>
            </a:r>
            <a:endParaRPr kumimoji="1" lang="en-US" altLang="ja-JP" dirty="0" smtClean="0"/>
          </a:p>
          <a:p>
            <a:r>
              <a:rPr kumimoji="1" lang="ja-JP" altLang="en-US" dirty="0" smtClean="0"/>
              <a:t>戦略について説明します．</a:t>
            </a:r>
            <a:endParaRPr kumimoji="1" lang="en-US" altLang="ja-JP" dirty="0" smtClean="0"/>
          </a:p>
          <a:p>
            <a:r>
              <a:rPr kumimoji="1" lang="ja-JP" altLang="en-US" dirty="0" smtClean="0"/>
              <a:t>ハードウェア層では，</a:t>
            </a:r>
            <a:r>
              <a:rPr kumimoji="1" lang="en-US" altLang="ja-JP" dirty="0" err="1" smtClean="0"/>
              <a:t>GrovePi</a:t>
            </a:r>
            <a:r>
              <a:rPr kumimoji="1" lang="en-US" altLang="ja-JP" dirty="0" smtClean="0"/>
              <a:t>+</a:t>
            </a:r>
            <a:r>
              <a:rPr kumimoji="1" lang="ja-JP" altLang="en-US" dirty="0" smtClean="0"/>
              <a:t>に接続した</a:t>
            </a:r>
            <a:r>
              <a:rPr kumimoji="1" lang="en-US" altLang="ja-JP" dirty="0" smtClean="0"/>
              <a:t>3</a:t>
            </a:r>
            <a:r>
              <a:rPr kumimoji="1" lang="ja-JP" altLang="en-US" dirty="0" smtClean="0"/>
              <a:t>個の</a:t>
            </a:r>
            <a:r>
              <a:rPr kumimoji="1" lang="en-US" altLang="ja-JP" dirty="0" smtClean="0"/>
              <a:t>Grove</a:t>
            </a:r>
            <a:r>
              <a:rPr kumimoji="1" lang="ja-JP" altLang="en-US" dirty="0" smtClean="0"/>
              <a:t>センサーを</a:t>
            </a:r>
            <a:r>
              <a:rPr kumimoji="1" lang="en-US" altLang="ja-JP" dirty="0" smtClean="0"/>
              <a:t>Raspberry</a:t>
            </a:r>
            <a:r>
              <a:rPr kumimoji="1" lang="ja-JP" altLang="en-US" dirty="0" smtClean="0"/>
              <a:t> </a:t>
            </a:r>
            <a:r>
              <a:rPr kumimoji="1" lang="en-US" altLang="ja-JP" dirty="0" smtClean="0"/>
              <a:t>Pi</a:t>
            </a:r>
            <a:r>
              <a:rPr kumimoji="1" lang="ja-JP" altLang="en-US" dirty="0" smtClean="0"/>
              <a:t>で間接的に操作し，</a:t>
            </a:r>
            <a:r>
              <a:rPr kumimoji="1" lang="en-US" altLang="ja-JP" dirty="0" smtClean="0"/>
              <a:t>4</a:t>
            </a:r>
            <a:r>
              <a:rPr kumimoji="1" lang="ja-JP" altLang="en-US" dirty="0" smtClean="0"/>
              <a:t>個の情報を</a:t>
            </a:r>
            <a:endParaRPr kumimoji="1" lang="en-US" altLang="ja-JP" dirty="0" smtClean="0"/>
          </a:p>
          <a:p>
            <a:r>
              <a:rPr kumimoji="1" lang="ja-JP" altLang="en-US" dirty="0" smtClean="0"/>
              <a:t>取得し，適切な形式に変換した後，それらの情報すべてをプレゼンテーションに渡すための仕組みを実装します．</a:t>
            </a:r>
            <a:endParaRPr kumimoji="1" lang="en-US" altLang="ja-JP" dirty="0" smtClean="0"/>
          </a:p>
          <a:p>
            <a:r>
              <a:rPr kumimoji="1" lang="ja-JP" altLang="en-US" dirty="0" smtClean="0"/>
              <a:t>この処理の大半は</a:t>
            </a:r>
            <a:r>
              <a:rPr kumimoji="1" lang="en-US" altLang="ja-JP" dirty="0" smtClean="0"/>
              <a:t>I2C</a:t>
            </a:r>
            <a:r>
              <a:rPr kumimoji="1" lang="ja-JP" altLang="en-US" dirty="0" smtClean="0"/>
              <a:t>通信を用いるため，その制御が容易な</a:t>
            </a:r>
            <a:r>
              <a:rPr kumimoji="1" lang="en-US" altLang="ja-JP" dirty="0" smtClean="0"/>
              <a:t>C</a:t>
            </a:r>
            <a:r>
              <a:rPr kumimoji="1" lang="ja-JP" altLang="en-US" dirty="0" smtClean="0"/>
              <a:t>言語を用いて実装することとしました．</a:t>
            </a:r>
            <a:endParaRPr kumimoji="1" lang="en-US" altLang="ja-JP" dirty="0" smtClean="0"/>
          </a:p>
          <a:p>
            <a:r>
              <a:rPr kumimoji="1" lang="ja-JP" altLang="en-US" dirty="0" smtClean="0"/>
              <a:t>実際に実装を行ったのは，各センサーの情報を適切な形式で返す</a:t>
            </a:r>
            <a:r>
              <a:rPr kumimoji="1" lang="en-US" altLang="ja-JP" dirty="0" smtClean="0"/>
              <a:t>3</a:t>
            </a:r>
            <a:r>
              <a:rPr kumimoji="1" lang="ja-JP" altLang="en-US" dirty="0" err="1" smtClean="0"/>
              <a:t>つの</a:t>
            </a:r>
            <a:r>
              <a:rPr kumimoji="1" lang="ja-JP" altLang="en-US" dirty="0" smtClean="0"/>
              <a:t>関数です．</a:t>
            </a:r>
            <a:endParaRPr kumimoji="1" lang="en-US" altLang="ja-JP" dirty="0" smtClean="0"/>
          </a:p>
          <a:p>
            <a:r>
              <a:rPr kumimoji="1" lang="ja-JP" altLang="en-US" dirty="0" smtClean="0"/>
              <a:t>これら</a:t>
            </a:r>
            <a:r>
              <a:rPr kumimoji="1" lang="en-US" altLang="ja-JP" dirty="0" smtClean="0"/>
              <a:t>3</a:t>
            </a:r>
            <a:r>
              <a:rPr kumimoji="1" lang="ja-JP" altLang="en-US" dirty="0" err="1" smtClean="0"/>
              <a:t>つの</a:t>
            </a:r>
            <a:r>
              <a:rPr kumimoji="1" lang="ja-JP" altLang="en-US" dirty="0" smtClean="0"/>
              <a:t>関数は，それぞれのセンサーに対応し，そのセンサーから得られる情報を適切な形式で返す関数です．</a:t>
            </a:r>
            <a:endParaRPr kumimoji="1" lang="en-US" altLang="ja-JP" dirty="0" smtClean="0"/>
          </a:p>
          <a:p>
            <a:r>
              <a:rPr kumimoji="1" lang="ja-JP" altLang="en-US" dirty="0" smtClean="0"/>
              <a:t>これらの関数の詳細な実装については，時間の都合上，本発表では省略します。</a:t>
            </a:r>
            <a:endParaRPr kumimoji="1" lang="en-US" altLang="ja-JP" dirty="0" smtClean="0"/>
          </a:p>
          <a:p>
            <a:r>
              <a:rPr kumimoji="1" lang="ja-JP" altLang="en-US" dirty="0" smtClean="0"/>
              <a:t>実際に実装した関数の詳細は，論文をご覧ください．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11</a:t>
            </a:fld>
            <a:endParaRPr kumimoji="1" lang="ja-JP" altLang="en-US"/>
          </a:p>
        </p:txBody>
      </p:sp>
    </p:spTree>
    <p:extLst>
      <p:ext uri="{BB962C8B-B14F-4D97-AF65-F5344CB8AC3E}">
        <p14:creationId xmlns:p14="http://schemas.microsoft.com/office/powerpoint/2010/main" val="254212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それでは，実装を行った関数</a:t>
            </a:r>
            <a:r>
              <a:rPr kumimoji="1" lang="en-US" altLang="ja-JP" dirty="0" smtClean="0"/>
              <a:t>3</a:t>
            </a:r>
            <a:r>
              <a:rPr kumimoji="1" lang="ja-JP" altLang="en-US" dirty="0" err="1" smtClean="0"/>
              <a:t>つを</a:t>
            </a:r>
            <a:r>
              <a:rPr kumimoji="1" lang="ja-JP" altLang="en-US" dirty="0" smtClean="0"/>
              <a:t>用いてハードウェア層で得られる情報を</a:t>
            </a:r>
            <a:endParaRPr kumimoji="1" lang="en-US" altLang="ja-JP" dirty="0" smtClean="0"/>
          </a:p>
          <a:p>
            <a:r>
              <a:rPr kumimoji="1" lang="ja-JP" altLang="en-US" dirty="0" smtClean="0"/>
              <a:t>プレゼンテーション層へ渡すプログラムを示します．</a:t>
            </a:r>
            <a:endParaRPr kumimoji="1" lang="en-US" altLang="ja-JP" dirty="0" smtClean="0"/>
          </a:p>
          <a:p>
            <a:r>
              <a:rPr kumimoji="1" lang="en-US" altLang="ja-JP" dirty="0" smtClean="0"/>
              <a:t>Ultrasonic</a:t>
            </a:r>
            <a:r>
              <a:rPr kumimoji="1" lang="ja-JP" altLang="en-US" dirty="0" smtClean="0"/>
              <a:t>関数は，超音波距離センサーを操作し得られるデータを返し，</a:t>
            </a:r>
            <a:r>
              <a:rPr kumimoji="1" lang="en-US" altLang="ja-JP" dirty="0" err="1" smtClean="0"/>
              <a:t>dht</a:t>
            </a:r>
            <a:r>
              <a:rPr kumimoji="1" lang="ja-JP" altLang="en-US" dirty="0" smtClean="0"/>
              <a:t>関数は，温湿度センサーを</a:t>
            </a:r>
            <a:endParaRPr kumimoji="1" lang="en-US" altLang="ja-JP" dirty="0" smtClean="0"/>
          </a:p>
          <a:p>
            <a:r>
              <a:rPr kumimoji="1" lang="ja-JP" altLang="en-US" dirty="0" smtClean="0"/>
              <a:t>操作し得られるデータを引数のポインタの先に格納する関数で，</a:t>
            </a:r>
            <a:r>
              <a:rPr kumimoji="1" lang="en-US" altLang="ja-JP" dirty="0" smtClean="0"/>
              <a:t>light</a:t>
            </a:r>
            <a:r>
              <a:rPr kumimoji="1" lang="ja-JP" altLang="en-US" dirty="0" smtClean="0"/>
              <a:t>関数は，明度センサーを操作し得られる</a:t>
            </a:r>
            <a:endParaRPr kumimoji="1" lang="en-US" altLang="ja-JP" dirty="0" smtClean="0"/>
          </a:p>
          <a:p>
            <a:r>
              <a:rPr kumimoji="1" lang="ja-JP" altLang="en-US" dirty="0" smtClean="0"/>
              <a:t>データを返す関数として定義したものです．</a:t>
            </a:r>
            <a:endParaRPr kumimoji="1" lang="en-US" altLang="ja-JP" dirty="0" smtClean="0"/>
          </a:p>
          <a:p>
            <a:r>
              <a:rPr kumimoji="1" lang="ja-JP" altLang="en-US" dirty="0" smtClean="0"/>
              <a:t>このプログラムでは，まずオープン関数を用いて</a:t>
            </a:r>
            <a:r>
              <a:rPr kumimoji="1" lang="en-US" altLang="ja-JP" dirty="0" smtClean="0"/>
              <a:t>I2C</a:t>
            </a:r>
            <a:r>
              <a:rPr kumimoji="1" lang="ja-JP" altLang="en-US" dirty="0" smtClean="0"/>
              <a:t>を操作するデバイスファイルを開き通信を開始します．</a:t>
            </a:r>
            <a:endParaRPr kumimoji="1" lang="en-US" altLang="ja-JP" dirty="0" smtClean="0"/>
          </a:p>
          <a:p>
            <a:r>
              <a:rPr kumimoji="1" lang="ja-JP" altLang="en-US" dirty="0" smtClean="0"/>
              <a:t>その後</a:t>
            </a:r>
            <a:r>
              <a:rPr kumimoji="1" lang="en-US" altLang="ja-JP" dirty="0" err="1" smtClean="0"/>
              <a:t>ioctl</a:t>
            </a:r>
            <a:r>
              <a:rPr kumimoji="1" lang="ja-JP" altLang="en-US" dirty="0" smtClean="0"/>
              <a:t>関数を用いて，スレーブに</a:t>
            </a:r>
            <a:r>
              <a:rPr kumimoji="1" lang="en-US" altLang="ja-JP" dirty="0" err="1" smtClean="0"/>
              <a:t>GrovePi</a:t>
            </a:r>
            <a:r>
              <a:rPr kumimoji="1" lang="en-US" altLang="ja-JP" dirty="0" smtClean="0"/>
              <a:t>+</a:t>
            </a:r>
            <a:r>
              <a:rPr kumimoji="1" lang="ja-JP" altLang="en-US" dirty="0" smtClean="0"/>
              <a:t>を選択します．そのあとでデバイスふぁいるに対する</a:t>
            </a:r>
            <a:endParaRPr kumimoji="1" lang="en-US" altLang="ja-JP" dirty="0" smtClean="0"/>
          </a:p>
          <a:p>
            <a:r>
              <a:rPr kumimoji="1" lang="ja-JP" altLang="en-US" dirty="0" smtClean="0"/>
              <a:t>ファイルディスクリプタを実装した</a:t>
            </a:r>
            <a:r>
              <a:rPr kumimoji="1" lang="en-US" altLang="ja-JP" dirty="0" smtClean="0"/>
              <a:t>3</a:t>
            </a:r>
            <a:r>
              <a:rPr kumimoji="1" lang="ja-JP" altLang="en-US" dirty="0" err="1" smtClean="0"/>
              <a:t>つの</a:t>
            </a:r>
            <a:r>
              <a:rPr kumimoji="1" lang="ja-JP" altLang="en-US" dirty="0" smtClean="0"/>
              <a:t>関数に渡すことで，</a:t>
            </a:r>
            <a:r>
              <a:rPr kumimoji="1" lang="en-US" altLang="ja-JP" dirty="0" smtClean="0"/>
              <a:t>Grove</a:t>
            </a:r>
            <a:r>
              <a:rPr kumimoji="1" lang="ja-JP" altLang="en-US" dirty="0" smtClean="0"/>
              <a:t>センサーから得られる情報をすべて</a:t>
            </a:r>
            <a:endParaRPr kumimoji="1" lang="en-US" altLang="ja-JP" dirty="0" smtClean="0"/>
          </a:p>
          <a:p>
            <a:r>
              <a:rPr kumimoji="1" lang="ja-JP" altLang="en-US" dirty="0" smtClean="0"/>
              <a:t>取得し，プレゼンテーション層へ渡す準備ができたことになります．</a:t>
            </a:r>
            <a:endParaRPr kumimoji="1" lang="en-US" altLang="ja-JP" dirty="0" smtClean="0"/>
          </a:p>
          <a:p>
            <a:r>
              <a:rPr kumimoji="1" lang="ja-JP" altLang="en-US" dirty="0" smtClean="0"/>
              <a:t>以上より，</a:t>
            </a:r>
            <a:r>
              <a:rPr kumimoji="1" lang="en-US" altLang="ja-JP" dirty="0" err="1" smtClean="0"/>
              <a:t>IoT</a:t>
            </a:r>
            <a:r>
              <a:rPr kumimoji="1" lang="ja-JP" altLang="en-US" dirty="0" smtClean="0"/>
              <a:t>デバイスのハードウェア層の実装が完了しました．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12</a:t>
            </a:fld>
            <a:endParaRPr kumimoji="1" lang="ja-JP" altLang="en-US"/>
          </a:p>
        </p:txBody>
      </p:sp>
    </p:spTree>
    <p:extLst>
      <p:ext uri="{BB962C8B-B14F-4D97-AF65-F5344CB8AC3E}">
        <p14:creationId xmlns:p14="http://schemas.microsoft.com/office/powerpoint/2010/main" val="109253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次に、本研究で実装を行ったプレゼンテーション層全体の構成について説明します．</a:t>
            </a:r>
            <a:endParaRPr kumimoji="1" lang="en-US" altLang="ja-JP" dirty="0" smtClean="0"/>
          </a:p>
          <a:p>
            <a:r>
              <a:rPr kumimoji="1" lang="ja-JP" altLang="en-US" dirty="0" smtClean="0"/>
              <a:t>プレゼンテーション層は，</a:t>
            </a:r>
            <a:r>
              <a:rPr kumimoji="1" lang="en-US" altLang="ja-JP" dirty="0" err="1" smtClean="0"/>
              <a:t>IoT</a:t>
            </a:r>
            <a:r>
              <a:rPr kumimoji="1" lang="ja-JP" altLang="en-US" dirty="0" smtClean="0"/>
              <a:t>デバイスが持つ情報をハードウェア層から受け取りその情報をまとめて</a:t>
            </a:r>
            <a:endParaRPr kumimoji="1" lang="en-US" altLang="ja-JP" dirty="0" smtClean="0"/>
          </a:p>
          <a:p>
            <a:r>
              <a:rPr kumimoji="1" lang="ja-JP" altLang="en-US" dirty="0" smtClean="0"/>
              <a:t>送信するサーバー側と，サーバー側に対し情報の提供を要求し送信された情報を高水準言語である</a:t>
            </a:r>
            <a:endParaRPr kumimoji="1" lang="en-US" altLang="ja-JP" dirty="0" smtClean="0"/>
          </a:p>
          <a:p>
            <a:r>
              <a:rPr kumimoji="1" lang="en-US" altLang="ja-JP" dirty="0" smtClean="0"/>
              <a:t>SML</a:t>
            </a:r>
            <a:r>
              <a:rPr kumimoji="1" lang="ja-JP" altLang="en-US" dirty="0" smtClean="0"/>
              <a:t>＃にわたすクライアント側の</a:t>
            </a:r>
            <a:r>
              <a:rPr kumimoji="1" lang="en-US" altLang="ja-JP" dirty="0" smtClean="0"/>
              <a:t>2</a:t>
            </a:r>
            <a:r>
              <a:rPr kumimoji="1" lang="ja-JP" altLang="en-US" dirty="0" err="1" smtClean="0"/>
              <a:t>つに</a:t>
            </a:r>
            <a:r>
              <a:rPr kumimoji="1" lang="ja-JP" altLang="en-US" dirty="0" smtClean="0"/>
              <a:t>分けて，それぞれ実装を行いました．</a:t>
            </a:r>
            <a:endParaRPr kumimoji="1" lang="en-US" altLang="ja-JP" dirty="0" smtClean="0"/>
          </a:p>
          <a:p>
            <a:r>
              <a:rPr kumimoji="1" lang="ja-JP" altLang="en-US" dirty="0" smtClean="0"/>
              <a:t>サーバー側とクライアント側のデータのやりとりには</a:t>
            </a:r>
            <a:r>
              <a:rPr kumimoji="1" lang="en-US" altLang="ja-JP" dirty="0" smtClean="0"/>
              <a:t>HTTP</a:t>
            </a:r>
            <a:r>
              <a:rPr kumimoji="1" lang="ja-JP" altLang="en-US" dirty="0" smtClean="0"/>
              <a:t>を用いた通信を導入し，そのための</a:t>
            </a:r>
            <a:endParaRPr kumimoji="1" lang="en-US" altLang="ja-JP" dirty="0" smtClean="0"/>
          </a:p>
          <a:p>
            <a:r>
              <a:rPr kumimoji="1" lang="ja-JP" altLang="en-US" dirty="0" smtClean="0"/>
              <a:t>ネットワークとして，ローカルネットワークを構築しました．</a:t>
            </a:r>
            <a:endParaRPr kumimoji="1" lang="en-US" altLang="ja-JP" dirty="0" smtClean="0"/>
          </a:p>
          <a:p>
            <a:r>
              <a:rPr kumimoji="1" lang="ja-JP" altLang="en-US" dirty="0" smtClean="0"/>
              <a:t>サーバー側の制御は，</a:t>
            </a:r>
            <a:r>
              <a:rPr kumimoji="1" lang="en-US" altLang="ja-JP" dirty="0" smtClean="0"/>
              <a:t>Raspberry</a:t>
            </a:r>
            <a:r>
              <a:rPr kumimoji="1" lang="ja-JP" altLang="en-US" dirty="0" smtClean="0"/>
              <a:t> </a:t>
            </a:r>
            <a:r>
              <a:rPr kumimoji="1" lang="en-US" altLang="ja-JP" dirty="0" smtClean="0"/>
              <a:t>Pi</a:t>
            </a:r>
            <a:r>
              <a:rPr kumimoji="1" lang="ja-JP" altLang="en-US" dirty="0" smtClean="0"/>
              <a:t>に</a:t>
            </a:r>
            <a:r>
              <a:rPr kumimoji="1" lang="en-US" altLang="ja-JP" dirty="0" smtClean="0"/>
              <a:t>Web</a:t>
            </a:r>
            <a:r>
              <a:rPr kumimoji="1" lang="ja-JP" altLang="en-US" dirty="0" smtClean="0"/>
              <a:t>サーバー</a:t>
            </a:r>
            <a:r>
              <a:rPr kumimoji="1" lang="en-US" altLang="ja-JP" dirty="0" smtClean="0"/>
              <a:t>Apache2</a:t>
            </a:r>
            <a:r>
              <a:rPr kumimoji="1" lang="ja-JP" altLang="en-US" dirty="0" smtClean="0"/>
              <a:t>を導入し，ハードウェア層で提供される仕組みを</a:t>
            </a:r>
            <a:endParaRPr kumimoji="1" lang="en-US" altLang="ja-JP" dirty="0" smtClean="0"/>
          </a:p>
          <a:p>
            <a:r>
              <a:rPr kumimoji="1" lang="en-US" altLang="ja-JP" dirty="0" smtClean="0"/>
              <a:t>CGI</a:t>
            </a:r>
            <a:r>
              <a:rPr kumimoji="1" lang="ja-JP" altLang="en-US" dirty="0" smtClean="0"/>
              <a:t>プログラムに組み込み，その</a:t>
            </a:r>
            <a:r>
              <a:rPr kumimoji="1" lang="en-US" altLang="ja-JP" dirty="0" smtClean="0"/>
              <a:t>CGI</a:t>
            </a:r>
            <a:r>
              <a:rPr kumimoji="1" lang="ja-JP" altLang="en-US" dirty="0" smtClean="0"/>
              <a:t>プログラムを実行することで，クライアント側に情報を送信することとしました．</a:t>
            </a:r>
            <a:endParaRPr kumimoji="1" lang="en-US" altLang="ja-JP" dirty="0" smtClean="0"/>
          </a:p>
          <a:p>
            <a:r>
              <a:rPr kumimoji="1" lang="ja-JP" altLang="en-US" dirty="0" smtClean="0"/>
              <a:t>サーバー側はクライアント側の要求をうけとると，</a:t>
            </a:r>
            <a:r>
              <a:rPr kumimoji="1" lang="en-US" altLang="ja-JP" dirty="0" smtClean="0"/>
              <a:t>CGI</a:t>
            </a:r>
            <a:r>
              <a:rPr kumimoji="1" lang="ja-JP" altLang="en-US" dirty="0" smtClean="0"/>
              <a:t>プログラムを実行し、</a:t>
            </a:r>
            <a:r>
              <a:rPr kumimoji="1" lang="en-US" altLang="ja-JP" dirty="0" smtClean="0"/>
              <a:t>I</a:t>
            </a:r>
            <a:r>
              <a:rPr kumimoji="1" lang="ja-JP" altLang="en-US" dirty="0" smtClean="0"/>
              <a:t>お</a:t>
            </a:r>
            <a:r>
              <a:rPr kumimoji="1" lang="en-US" altLang="ja-JP" dirty="0" smtClean="0"/>
              <a:t>T</a:t>
            </a:r>
            <a:r>
              <a:rPr kumimoji="1" lang="ja-JP" altLang="en-US" dirty="0" smtClean="0"/>
              <a:t>デバイスの情報を</a:t>
            </a:r>
            <a:r>
              <a:rPr kumimoji="1" lang="en-US" altLang="ja-JP" dirty="0" smtClean="0"/>
              <a:t>JSON</a:t>
            </a:r>
            <a:r>
              <a:rPr kumimoji="1" lang="ja-JP" altLang="en-US" dirty="0" smtClean="0"/>
              <a:t>形式の</a:t>
            </a:r>
            <a:endParaRPr kumimoji="1" lang="en-US" altLang="ja-JP" dirty="0" smtClean="0"/>
          </a:p>
          <a:p>
            <a:r>
              <a:rPr kumimoji="1" lang="ja-JP" altLang="en-US" dirty="0" smtClean="0"/>
              <a:t>データ構造にまとめて送信します．</a:t>
            </a:r>
            <a:r>
              <a:rPr kumimoji="1" lang="en-US" altLang="ja-JP" dirty="0" smtClean="0"/>
              <a:t>JSON</a:t>
            </a:r>
            <a:r>
              <a:rPr kumimoji="1" lang="ja-JP" altLang="en-US" dirty="0" smtClean="0"/>
              <a:t>形式のデータ構造にすることで、</a:t>
            </a:r>
            <a:r>
              <a:rPr kumimoji="1" lang="en-US" altLang="ja-JP" dirty="0" smtClean="0"/>
              <a:t>SML#</a:t>
            </a:r>
            <a:r>
              <a:rPr kumimoji="1" lang="ja-JP" altLang="en-US" dirty="0" smtClean="0"/>
              <a:t>の</a:t>
            </a:r>
            <a:r>
              <a:rPr kumimoji="1" lang="en-US" altLang="ja-JP" dirty="0" smtClean="0"/>
              <a:t>JSON</a:t>
            </a:r>
            <a:r>
              <a:rPr kumimoji="1" lang="ja-JP" altLang="en-US" dirty="0" smtClean="0"/>
              <a:t>サポート機能を用いて</a:t>
            </a:r>
            <a:endParaRPr kumimoji="1" lang="en-US" altLang="ja-JP" dirty="0" smtClean="0"/>
          </a:p>
          <a:p>
            <a:r>
              <a:rPr kumimoji="1" lang="ja-JP" altLang="en-US" dirty="0" smtClean="0"/>
              <a:t>クライアント側で</a:t>
            </a:r>
            <a:r>
              <a:rPr kumimoji="1" lang="en-US" altLang="ja-JP" dirty="0" err="1" smtClean="0"/>
              <a:t>IoT</a:t>
            </a:r>
            <a:r>
              <a:rPr kumimoji="1" lang="ja-JP" altLang="en-US" dirty="0" smtClean="0"/>
              <a:t>デバイスのデータを操作することができるようになります．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13</a:t>
            </a:fld>
            <a:endParaRPr kumimoji="1" lang="ja-JP" altLang="en-US"/>
          </a:p>
        </p:txBody>
      </p:sp>
    </p:spTree>
    <p:extLst>
      <p:ext uri="{BB962C8B-B14F-4D97-AF65-F5344CB8AC3E}">
        <p14:creationId xmlns:p14="http://schemas.microsoft.com/office/powerpoint/2010/main" val="1643845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次に，サーバー側でクライアント側の要求を受けて実行される</a:t>
            </a:r>
            <a:r>
              <a:rPr kumimoji="1" lang="en-US" altLang="ja-JP" dirty="0" smtClean="0"/>
              <a:t>CGI</a:t>
            </a:r>
            <a:r>
              <a:rPr kumimoji="1" lang="ja-JP" altLang="en-US" dirty="0" smtClean="0"/>
              <a:t>プログラムの実装戦略について説明します．</a:t>
            </a:r>
            <a:endParaRPr kumimoji="1" lang="en-US" altLang="ja-JP" dirty="0" smtClean="0"/>
          </a:p>
          <a:p>
            <a:r>
              <a:rPr kumimoji="1" lang="ja-JP" altLang="en-US" dirty="0" smtClean="0"/>
              <a:t>この</a:t>
            </a:r>
            <a:r>
              <a:rPr kumimoji="1" lang="en-US" altLang="ja-JP" dirty="0" smtClean="0"/>
              <a:t>CGI</a:t>
            </a:r>
            <a:r>
              <a:rPr kumimoji="1" lang="ja-JP" altLang="en-US" dirty="0" smtClean="0"/>
              <a:t>プログラムは，ハードウェア層が提供する機能を使用するため</a:t>
            </a:r>
            <a:r>
              <a:rPr kumimoji="1" lang="en-US" altLang="ja-JP" dirty="0" smtClean="0"/>
              <a:t>C</a:t>
            </a:r>
            <a:r>
              <a:rPr kumimoji="1" lang="ja-JP" altLang="en-US" dirty="0" smtClean="0"/>
              <a:t>言語を用いて実装しました。</a:t>
            </a:r>
            <a:endParaRPr kumimoji="1" lang="en-US" altLang="ja-JP" dirty="0" smtClean="0"/>
          </a:p>
          <a:p>
            <a:r>
              <a:rPr kumimoji="1" lang="ja-JP" altLang="en-US" dirty="0" smtClean="0"/>
              <a:t>クライアント側の要求をうけ</a:t>
            </a:r>
            <a:r>
              <a:rPr kumimoji="1" lang="en-US" altLang="ja-JP" dirty="0" smtClean="0"/>
              <a:t>CGI</a:t>
            </a:r>
            <a:r>
              <a:rPr kumimoji="1" lang="ja-JP" altLang="en-US" dirty="0" smtClean="0"/>
              <a:t>プログラムが実行されると，ハードウェア層が提供する機能を用いて</a:t>
            </a:r>
            <a:r>
              <a:rPr kumimoji="1" lang="en-US" altLang="ja-JP" dirty="0" err="1" smtClean="0"/>
              <a:t>IoT</a:t>
            </a:r>
            <a:r>
              <a:rPr kumimoji="1" lang="ja-JP" altLang="en-US" dirty="0" smtClean="0"/>
              <a:t>デバイスが持つ</a:t>
            </a:r>
            <a:endParaRPr kumimoji="1" lang="en-US" altLang="ja-JP" dirty="0" smtClean="0"/>
          </a:p>
          <a:p>
            <a:r>
              <a:rPr kumimoji="1" lang="ja-JP" altLang="en-US" dirty="0" smtClean="0"/>
              <a:t>情報をすべて適切な形式で取得します．その後すべてのデータを</a:t>
            </a:r>
            <a:r>
              <a:rPr kumimoji="1" lang="en-US" altLang="ja-JP" dirty="0" smtClean="0"/>
              <a:t>JSON</a:t>
            </a:r>
            <a:r>
              <a:rPr kumimoji="1" lang="ja-JP" altLang="en-US" dirty="0" smtClean="0"/>
              <a:t>形式のデータにまとめクライアント側に送信する</a:t>
            </a:r>
            <a:endParaRPr kumimoji="1" lang="en-US" altLang="ja-JP" dirty="0" smtClean="0"/>
          </a:p>
          <a:p>
            <a:r>
              <a:rPr kumimoji="1" lang="ja-JP" altLang="en-US" dirty="0" smtClean="0"/>
              <a:t>データを標準出力に出力します．こうすることで，</a:t>
            </a:r>
            <a:r>
              <a:rPr kumimoji="1" lang="en-US" altLang="ja-JP" dirty="0" smtClean="0"/>
              <a:t>Web</a:t>
            </a:r>
            <a:r>
              <a:rPr kumimoji="1" lang="ja-JP" altLang="en-US" dirty="0" smtClean="0"/>
              <a:t>サーバーは出力されたデータをクライアント側に送信します．</a:t>
            </a:r>
            <a:endParaRPr kumimoji="1" lang="en-US" altLang="ja-JP" dirty="0" smtClean="0"/>
          </a:p>
          <a:p>
            <a:r>
              <a:rPr kumimoji="1" lang="ja-JP" altLang="en-US" dirty="0" smtClean="0"/>
              <a:t>なお，</a:t>
            </a:r>
            <a:r>
              <a:rPr kumimoji="1" lang="en-US" altLang="ja-JP" dirty="0" smtClean="0"/>
              <a:t>Web</a:t>
            </a:r>
            <a:r>
              <a:rPr kumimoji="1" lang="ja-JP" altLang="en-US" dirty="0" smtClean="0"/>
              <a:t>サーバーに認識してもらうために</a:t>
            </a:r>
            <a:r>
              <a:rPr kumimoji="1" lang="en-US" altLang="ja-JP" dirty="0" smtClean="0"/>
              <a:t>Html</a:t>
            </a:r>
            <a:r>
              <a:rPr kumimoji="1" lang="ja-JP" altLang="en-US" dirty="0" smtClean="0"/>
              <a:t>の文章型宣言に</a:t>
            </a:r>
            <a:r>
              <a:rPr kumimoji="1" lang="en-US" altLang="ja-JP" dirty="0" smtClean="0"/>
              <a:t>JSON</a:t>
            </a:r>
            <a:r>
              <a:rPr kumimoji="1" lang="ja-JP" altLang="en-US" dirty="0" smtClean="0"/>
              <a:t>タイプを宣言します．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14</a:t>
            </a:fld>
            <a:endParaRPr kumimoji="1" lang="ja-JP" altLang="en-US"/>
          </a:p>
        </p:txBody>
      </p:sp>
    </p:spTree>
    <p:extLst>
      <p:ext uri="{BB962C8B-B14F-4D97-AF65-F5344CB8AC3E}">
        <p14:creationId xmlns:p14="http://schemas.microsoft.com/office/powerpoint/2010/main" val="2749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実装を行った</a:t>
            </a:r>
            <a:r>
              <a:rPr kumimoji="1" lang="en-US" altLang="ja-JP" dirty="0" smtClean="0"/>
              <a:t>CGI</a:t>
            </a:r>
            <a:r>
              <a:rPr kumimoji="1" lang="ja-JP" altLang="en-US" dirty="0" smtClean="0"/>
              <a:t>プログラムの一部をスライドに示します．</a:t>
            </a:r>
            <a:endParaRPr kumimoji="1" lang="en-US" altLang="ja-JP" dirty="0" smtClean="0"/>
          </a:p>
          <a:p>
            <a:r>
              <a:rPr kumimoji="1" lang="ja-JP" altLang="en-US" dirty="0" smtClean="0"/>
              <a:t>ソースコード中の</a:t>
            </a:r>
            <a:r>
              <a:rPr kumimoji="1" lang="en-US" altLang="ja-JP" dirty="0" smtClean="0"/>
              <a:t>light</a:t>
            </a:r>
            <a:r>
              <a:rPr kumimoji="1" lang="ja-JP" altLang="en-US" dirty="0" smtClean="0"/>
              <a:t>関数，</a:t>
            </a:r>
            <a:r>
              <a:rPr kumimoji="1" lang="en-US" altLang="ja-JP" dirty="0" smtClean="0"/>
              <a:t>ultrasonic</a:t>
            </a:r>
            <a:r>
              <a:rPr kumimoji="1" lang="ja-JP" altLang="en-US" dirty="0" smtClean="0"/>
              <a:t>関数，</a:t>
            </a:r>
            <a:r>
              <a:rPr kumimoji="1" lang="en-US" altLang="ja-JP" dirty="0" err="1" smtClean="0"/>
              <a:t>dht</a:t>
            </a:r>
            <a:r>
              <a:rPr kumimoji="1" lang="ja-JP" altLang="en-US" dirty="0" smtClean="0"/>
              <a:t>関数はすべて，ハードウェア層が提供する関数であり，</a:t>
            </a:r>
            <a:endParaRPr kumimoji="1" lang="en-US" altLang="ja-JP" dirty="0" smtClean="0"/>
          </a:p>
          <a:p>
            <a:r>
              <a:rPr kumimoji="1" lang="ja-JP" altLang="en-US" dirty="0" smtClean="0"/>
              <a:t>全てを使用することによって、</a:t>
            </a:r>
            <a:r>
              <a:rPr kumimoji="1" lang="en-US" altLang="ja-JP" dirty="0" err="1" smtClean="0"/>
              <a:t>IoT</a:t>
            </a:r>
            <a:r>
              <a:rPr kumimoji="1" lang="ja-JP" altLang="en-US" dirty="0" smtClean="0"/>
              <a:t>デバイスが持つ</a:t>
            </a:r>
            <a:r>
              <a:rPr kumimoji="1" lang="en-US" altLang="ja-JP" dirty="0" smtClean="0"/>
              <a:t>4</a:t>
            </a:r>
            <a:r>
              <a:rPr kumimoji="1" lang="ja-JP" altLang="en-US" dirty="0" err="1" smtClean="0"/>
              <a:t>つの</a:t>
            </a:r>
            <a:r>
              <a:rPr kumimoji="1" lang="ja-JP" altLang="en-US" dirty="0" smtClean="0"/>
              <a:t>情報をすべて取得できます．</a:t>
            </a:r>
            <a:endParaRPr kumimoji="1" lang="en-US" altLang="ja-JP" dirty="0" smtClean="0"/>
          </a:p>
          <a:p>
            <a:r>
              <a:rPr kumimoji="1" lang="ja-JP" altLang="en-US" dirty="0" smtClean="0"/>
              <a:t>このプログラムでは，送信する</a:t>
            </a:r>
            <a:r>
              <a:rPr kumimoji="1" lang="en-US" altLang="ja-JP" dirty="0" err="1" smtClean="0"/>
              <a:t>IoT</a:t>
            </a:r>
            <a:r>
              <a:rPr kumimoji="1" lang="ja-JP" altLang="en-US" dirty="0" smtClean="0"/>
              <a:t>デバイスの情報として，</a:t>
            </a:r>
            <a:r>
              <a:rPr kumimoji="1" lang="en-US" altLang="ja-JP" dirty="0" smtClean="0"/>
              <a:t>4</a:t>
            </a:r>
            <a:r>
              <a:rPr kumimoji="1" lang="ja-JP" altLang="en-US" dirty="0" err="1" smtClean="0"/>
              <a:t>つの</a:t>
            </a:r>
            <a:r>
              <a:rPr kumimoji="1" lang="en-US" altLang="ja-JP" dirty="0" err="1" smtClean="0"/>
              <a:t>IoT</a:t>
            </a:r>
            <a:r>
              <a:rPr kumimoji="1" lang="ja-JP" altLang="en-US" dirty="0" smtClean="0"/>
              <a:t>デバイスがもつ周囲の環境情報と</a:t>
            </a:r>
            <a:endParaRPr kumimoji="1" lang="en-US" altLang="ja-JP" dirty="0" smtClean="0"/>
          </a:p>
          <a:p>
            <a:r>
              <a:rPr kumimoji="1" lang="en-US" altLang="ja-JP" dirty="0" err="1" smtClean="0"/>
              <a:t>IoT</a:t>
            </a:r>
            <a:r>
              <a:rPr kumimoji="1" lang="ja-JP" altLang="en-US" dirty="0" smtClean="0"/>
              <a:t>デバイスの</a:t>
            </a:r>
            <a:r>
              <a:rPr kumimoji="1" lang="en-US" altLang="ja-JP" dirty="0" smtClean="0"/>
              <a:t>IP</a:t>
            </a:r>
            <a:r>
              <a:rPr kumimoji="1" lang="ja-JP" altLang="en-US" dirty="0" smtClean="0"/>
              <a:t>アドレスとしています．また，すべての送信デ</a:t>
            </a:r>
            <a:r>
              <a:rPr kumimoji="1" lang="en-US" altLang="ja-JP" dirty="0" smtClean="0"/>
              <a:t>―</a:t>
            </a:r>
            <a:r>
              <a:rPr kumimoji="1" lang="ja-JP" altLang="en-US" dirty="0" smtClean="0"/>
              <a:t>タは</a:t>
            </a:r>
            <a:r>
              <a:rPr kumimoji="1" lang="en-US" altLang="ja-JP" dirty="0" err="1" smtClean="0"/>
              <a:t>printf</a:t>
            </a:r>
            <a:r>
              <a:rPr kumimoji="1" lang="ja-JP" altLang="en-US" dirty="0" smtClean="0"/>
              <a:t>関数を用いて</a:t>
            </a:r>
            <a:endParaRPr kumimoji="1" lang="en-US" altLang="ja-JP" dirty="0" smtClean="0"/>
          </a:p>
          <a:p>
            <a:r>
              <a:rPr kumimoji="1" lang="en-US" altLang="ja-JP" dirty="0" smtClean="0"/>
              <a:t>JSON</a:t>
            </a:r>
            <a:r>
              <a:rPr kumimoji="1" lang="ja-JP" altLang="en-US" dirty="0" smtClean="0"/>
              <a:t>のデータ形式を文字列で作成し，</a:t>
            </a:r>
            <a:r>
              <a:rPr kumimoji="1" lang="en-US" altLang="ja-JP" dirty="0" err="1" smtClean="0"/>
              <a:t>IoT</a:t>
            </a:r>
            <a:r>
              <a:rPr kumimoji="1" lang="ja-JP" altLang="en-US" dirty="0" smtClean="0"/>
              <a:t>デバイスの値を埋め込み，出力しています．</a:t>
            </a:r>
            <a:endParaRPr kumimoji="1" lang="en-US" altLang="ja-JP" dirty="0" smtClean="0"/>
          </a:p>
          <a:p>
            <a:r>
              <a:rPr kumimoji="1" lang="ja-JP" altLang="en-US" dirty="0" smtClean="0"/>
              <a:t>以上で，プレゼンテーション層のサーバー側の実装が完了したといえます．</a:t>
            </a:r>
            <a:endParaRPr kumimoji="1" lang="ja-JP" altLang="en-US"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15</a:t>
            </a:fld>
            <a:endParaRPr kumimoji="1" lang="ja-JP" altLang="en-US"/>
          </a:p>
        </p:txBody>
      </p:sp>
    </p:spTree>
    <p:extLst>
      <p:ext uri="{BB962C8B-B14F-4D97-AF65-F5344CB8AC3E}">
        <p14:creationId xmlns:p14="http://schemas.microsoft.com/office/powerpoint/2010/main" val="1426283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次にプレゼンテーション層のクライアント側の実装戦略について説明します．</a:t>
            </a:r>
            <a:endParaRPr kumimoji="1" lang="en-US" altLang="ja-JP" dirty="0" smtClean="0"/>
          </a:p>
          <a:p>
            <a:r>
              <a:rPr kumimoji="1" lang="ja-JP" altLang="en-US" dirty="0" smtClean="0"/>
              <a:t>クライアント側では，まず初めにサーバー側に</a:t>
            </a:r>
            <a:r>
              <a:rPr kumimoji="1" lang="en-US" altLang="ja-JP" dirty="0" smtClean="0"/>
              <a:t>HTTP</a:t>
            </a:r>
            <a:r>
              <a:rPr kumimoji="1" lang="ja-JP" altLang="en-US" dirty="0" smtClean="0"/>
              <a:t>通信を用いてデータの送信を要求と，それに対して</a:t>
            </a:r>
            <a:endParaRPr kumimoji="1" lang="en-US" altLang="ja-JP" dirty="0" smtClean="0"/>
          </a:p>
          <a:p>
            <a:r>
              <a:rPr kumimoji="1" lang="ja-JP" altLang="en-US" dirty="0" smtClean="0"/>
              <a:t>送信されるデータの受信を行う処理が必要になります．そして，サーバー側から送信されたデータについて</a:t>
            </a:r>
            <a:endParaRPr kumimoji="1" lang="en-US" altLang="ja-JP" dirty="0" smtClean="0"/>
          </a:p>
          <a:p>
            <a:r>
              <a:rPr kumimoji="1" lang="ja-JP" altLang="en-US" dirty="0" smtClean="0"/>
              <a:t>そのデータを解析し要求通りのデータかどうかをたしかめたのち，必要なデータのみを抜き出す処理を</a:t>
            </a:r>
            <a:endParaRPr kumimoji="1" lang="en-US" altLang="ja-JP" dirty="0" smtClean="0"/>
          </a:p>
          <a:p>
            <a:r>
              <a:rPr kumimoji="1" lang="ja-JP" altLang="en-US" dirty="0" smtClean="0"/>
              <a:t>行うことで，</a:t>
            </a:r>
            <a:r>
              <a:rPr kumimoji="1" lang="en-US" altLang="ja-JP" dirty="0" err="1" smtClean="0"/>
              <a:t>IoT</a:t>
            </a:r>
            <a:r>
              <a:rPr kumimoji="1" lang="ja-JP" altLang="en-US" dirty="0" smtClean="0"/>
              <a:t>デバイスのデータを文字列形式で取り出します．</a:t>
            </a:r>
            <a:endParaRPr kumimoji="1" lang="en-US" altLang="ja-JP" dirty="0" smtClean="0"/>
          </a:p>
          <a:p>
            <a:r>
              <a:rPr kumimoji="1" lang="ja-JP" altLang="en-US" dirty="0" smtClean="0"/>
              <a:t>以上の処理は，</a:t>
            </a:r>
            <a:r>
              <a:rPr kumimoji="1" lang="en-US" altLang="ja-JP" dirty="0" smtClean="0"/>
              <a:t>SML#</a:t>
            </a:r>
            <a:r>
              <a:rPr kumimoji="1" lang="ja-JP" altLang="en-US" dirty="0" smtClean="0"/>
              <a:t>と</a:t>
            </a:r>
            <a:r>
              <a:rPr kumimoji="1" lang="en-US" altLang="ja-JP" dirty="0" smtClean="0"/>
              <a:t>C</a:t>
            </a:r>
            <a:r>
              <a:rPr kumimoji="1" lang="ja-JP" altLang="en-US" dirty="0" smtClean="0"/>
              <a:t>言語を用いて実装を行います．</a:t>
            </a:r>
            <a:r>
              <a:rPr kumimoji="1" lang="en-US" altLang="ja-JP" dirty="0" smtClean="0"/>
              <a:t>SML#</a:t>
            </a:r>
            <a:r>
              <a:rPr kumimoji="1" lang="ja-JP" altLang="en-US" dirty="0" smtClean="0"/>
              <a:t>の</a:t>
            </a:r>
            <a:r>
              <a:rPr kumimoji="1" lang="en-US" altLang="ja-JP" dirty="0" smtClean="0"/>
              <a:t>C</a:t>
            </a:r>
            <a:r>
              <a:rPr kumimoji="1" lang="ja-JP" altLang="en-US" dirty="0" smtClean="0"/>
              <a:t>言語連携機能を用いることで</a:t>
            </a:r>
            <a:endParaRPr kumimoji="1" lang="en-US" altLang="ja-JP" dirty="0" smtClean="0"/>
          </a:p>
          <a:p>
            <a:r>
              <a:rPr kumimoji="1" lang="ja-JP" altLang="en-US" dirty="0" smtClean="0"/>
              <a:t>クライアント側の全体の処理を</a:t>
            </a:r>
            <a:r>
              <a:rPr kumimoji="1" lang="en-US" altLang="ja-JP" dirty="0" smtClean="0"/>
              <a:t>SML#</a:t>
            </a:r>
            <a:r>
              <a:rPr kumimoji="1" lang="ja-JP" altLang="en-US" dirty="0" smtClean="0"/>
              <a:t>に任せて，</a:t>
            </a:r>
            <a:r>
              <a:rPr kumimoji="1" lang="en-US" altLang="ja-JP" dirty="0" smtClean="0"/>
              <a:t>SML#</a:t>
            </a:r>
            <a:r>
              <a:rPr kumimoji="1" lang="ja-JP" altLang="en-US" dirty="0" smtClean="0"/>
              <a:t>の機能では実装できない部分を</a:t>
            </a:r>
            <a:r>
              <a:rPr kumimoji="1" lang="en-US" altLang="ja-JP" dirty="0" smtClean="0"/>
              <a:t>C</a:t>
            </a:r>
            <a:r>
              <a:rPr kumimoji="1" lang="ja-JP" altLang="en-US" dirty="0" smtClean="0"/>
              <a:t>言語を用いて実装します．</a:t>
            </a:r>
            <a:endParaRPr kumimoji="1" lang="en-US" altLang="ja-JP" dirty="0" smtClean="0"/>
          </a:p>
          <a:p>
            <a:r>
              <a:rPr kumimoji="1" lang="en-US" altLang="ja-JP" dirty="0" smtClean="0"/>
              <a:t>C</a:t>
            </a:r>
            <a:r>
              <a:rPr kumimoji="1" lang="ja-JP" altLang="en-US" dirty="0" smtClean="0"/>
              <a:t>言語で実装を行う部分は，サーバー側に</a:t>
            </a:r>
            <a:r>
              <a:rPr kumimoji="1" lang="en-US" altLang="ja-JP" dirty="0" smtClean="0"/>
              <a:t>HTTP</a:t>
            </a:r>
            <a:r>
              <a:rPr kumimoji="1" lang="ja-JP" altLang="en-US" dirty="0" smtClean="0"/>
              <a:t>を用いて通信を行う準備をするための処理，サーバー側に情報を</a:t>
            </a:r>
            <a:endParaRPr kumimoji="1" lang="en-US" altLang="ja-JP" dirty="0" smtClean="0"/>
          </a:p>
          <a:p>
            <a:r>
              <a:rPr kumimoji="1" lang="ja-JP" altLang="en-US" dirty="0" smtClean="0"/>
              <a:t>送信する処理，サーバー側からデータ受信する処理の</a:t>
            </a:r>
            <a:r>
              <a:rPr kumimoji="1" lang="en-US" altLang="ja-JP" dirty="0" smtClean="0"/>
              <a:t>3</a:t>
            </a:r>
            <a:r>
              <a:rPr kumimoji="1" lang="ja-JP" altLang="en-US" dirty="0" smtClean="0"/>
              <a:t>つです．よって，</a:t>
            </a:r>
            <a:r>
              <a:rPr kumimoji="1" lang="en-US" altLang="ja-JP" dirty="0" smtClean="0"/>
              <a:t>C</a:t>
            </a:r>
            <a:r>
              <a:rPr kumimoji="1" lang="ja-JP" altLang="en-US" dirty="0" smtClean="0"/>
              <a:t>言語を用いて</a:t>
            </a:r>
            <a:r>
              <a:rPr kumimoji="1" lang="en-US" altLang="ja-JP" dirty="0" smtClean="0"/>
              <a:t>3</a:t>
            </a:r>
            <a:r>
              <a:rPr kumimoji="1" lang="ja-JP" altLang="en-US" dirty="0" err="1" smtClean="0"/>
              <a:t>つの</a:t>
            </a:r>
            <a:r>
              <a:rPr kumimoji="1" lang="ja-JP" altLang="en-US" dirty="0" smtClean="0"/>
              <a:t>関数を実装しました．</a:t>
            </a:r>
            <a:endParaRPr kumimoji="1" lang="en-US" altLang="ja-JP" dirty="0" smtClean="0"/>
          </a:p>
          <a:p>
            <a:r>
              <a:rPr kumimoji="1" lang="ja-JP" altLang="en-US" dirty="0" smtClean="0"/>
              <a:t>また，取り出すことができた</a:t>
            </a:r>
            <a:r>
              <a:rPr kumimoji="1" lang="en-US" altLang="ja-JP" dirty="0" smtClean="0"/>
              <a:t>JSON</a:t>
            </a:r>
            <a:r>
              <a:rPr kumimoji="1" lang="ja-JP" altLang="en-US" dirty="0" smtClean="0"/>
              <a:t>形式の</a:t>
            </a:r>
            <a:r>
              <a:rPr kumimoji="1" lang="en-US" altLang="ja-JP" dirty="0" err="1" smtClean="0"/>
              <a:t>IoT</a:t>
            </a:r>
            <a:r>
              <a:rPr kumimoji="1" lang="ja-JP" altLang="en-US" dirty="0" smtClean="0"/>
              <a:t>デバイスの情報は，</a:t>
            </a:r>
            <a:r>
              <a:rPr kumimoji="1" lang="en-US" altLang="ja-JP" dirty="0" smtClean="0"/>
              <a:t>SML#</a:t>
            </a:r>
            <a:r>
              <a:rPr kumimoji="1" lang="ja-JP" altLang="en-US" dirty="0" smtClean="0"/>
              <a:t>の</a:t>
            </a:r>
            <a:r>
              <a:rPr kumimoji="1" lang="en-US" altLang="ja-JP" dirty="0" smtClean="0"/>
              <a:t>JSON</a:t>
            </a:r>
            <a:r>
              <a:rPr kumimoji="1" lang="ja-JP" altLang="en-US" dirty="0" smtClean="0"/>
              <a:t>サポート機能を用いて読み込むことで，</a:t>
            </a:r>
            <a:endParaRPr kumimoji="1" lang="en-US" altLang="ja-JP" dirty="0" smtClean="0"/>
          </a:p>
          <a:p>
            <a:r>
              <a:rPr kumimoji="1" lang="en-US" altLang="ja-JP" dirty="0" smtClean="0"/>
              <a:t>SML#</a:t>
            </a:r>
            <a:r>
              <a:rPr kumimoji="1" lang="ja-JP" altLang="en-US" dirty="0" smtClean="0"/>
              <a:t>で</a:t>
            </a:r>
            <a:r>
              <a:rPr kumimoji="1" lang="en-US" altLang="ja-JP" dirty="0" err="1" smtClean="0"/>
              <a:t>IoT</a:t>
            </a:r>
            <a:r>
              <a:rPr kumimoji="1" lang="ja-JP" altLang="en-US" dirty="0" smtClean="0"/>
              <a:t>デバイスのデータを処理できるようにしました．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16</a:t>
            </a:fld>
            <a:endParaRPr kumimoji="1" lang="ja-JP" altLang="en-US"/>
          </a:p>
        </p:txBody>
      </p:sp>
    </p:spTree>
    <p:extLst>
      <p:ext uri="{BB962C8B-B14F-4D97-AF65-F5344CB8AC3E}">
        <p14:creationId xmlns:p14="http://schemas.microsoft.com/office/powerpoint/2010/main" val="1606117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以上で説明した実装戦略を用いて，クライアント側を実装しました．</a:t>
            </a:r>
            <a:endParaRPr kumimoji="1" lang="en-US" altLang="ja-JP" dirty="0" smtClean="0"/>
          </a:p>
          <a:p>
            <a:r>
              <a:rPr kumimoji="1" lang="ja-JP" altLang="en-US" dirty="0" smtClean="0"/>
              <a:t>ここでは，</a:t>
            </a:r>
            <a:r>
              <a:rPr kumimoji="1" lang="en-US" altLang="ja-JP" dirty="0" smtClean="0"/>
              <a:t>SML</a:t>
            </a:r>
            <a:r>
              <a:rPr kumimoji="1" lang="ja-JP" altLang="en-US" dirty="0" smtClean="0"/>
              <a:t>＃を用いて実装を行った部分についてのみ示すこととし，</a:t>
            </a:r>
            <a:r>
              <a:rPr kumimoji="1" lang="en-US" altLang="ja-JP" dirty="0" smtClean="0"/>
              <a:t>C</a:t>
            </a:r>
            <a:r>
              <a:rPr kumimoji="1" lang="ja-JP" altLang="en-US" dirty="0" smtClean="0"/>
              <a:t>言語を用いて実装を行った部分と</a:t>
            </a:r>
            <a:endParaRPr kumimoji="1" lang="en-US" altLang="ja-JP" dirty="0" smtClean="0"/>
          </a:p>
          <a:p>
            <a:r>
              <a:rPr kumimoji="1" lang="en-US" altLang="ja-JP" dirty="0" smtClean="0"/>
              <a:t>HTTP</a:t>
            </a:r>
            <a:r>
              <a:rPr kumimoji="1" lang="ja-JP" altLang="en-US" dirty="0" smtClean="0"/>
              <a:t>の詳細については本発表では省略します．これらの情報については、論文をご覧ください．</a:t>
            </a:r>
            <a:endParaRPr kumimoji="1" lang="en-US" altLang="ja-JP" dirty="0" smtClean="0"/>
          </a:p>
          <a:p>
            <a:r>
              <a:rPr kumimoji="1" lang="ja-JP" altLang="en-US" dirty="0" smtClean="0"/>
              <a:t>ここで示したプログラムは，サーバー側にデータ送信のための要求を送信し，サーバー側から送信されるデータを文字列型で</a:t>
            </a:r>
            <a:endParaRPr kumimoji="1" lang="en-US" altLang="ja-JP" dirty="0" smtClean="0"/>
          </a:p>
          <a:p>
            <a:r>
              <a:rPr kumimoji="1" lang="ja-JP" altLang="en-US" dirty="0" smtClean="0"/>
              <a:t>得るまでの処理となります．</a:t>
            </a:r>
            <a:endParaRPr kumimoji="1" lang="en-US" altLang="ja-JP" dirty="0" smtClean="0"/>
          </a:p>
          <a:p>
            <a:r>
              <a:rPr kumimoji="1" lang="en-US" altLang="ja-JP" dirty="0" err="1" smtClean="0"/>
              <a:t>getHTML</a:t>
            </a:r>
            <a:r>
              <a:rPr kumimoji="1" lang="ja-JP" altLang="en-US" dirty="0" smtClean="0"/>
              <a:t>関数に，すべて文字列でサーバーの</a:t>
            </a:r>
            <a:r>
              <a:rPr kumimoji="1" lang="en-US" altLang="ja-JP" dirty="0" smtClean="0"/>
              <a:t>IP</a:t>
            </a:r>
            <a:r>
              <a:rPr kumimoji="1" lang="ja-JP" altLang="en-US" dirty="0" smtClean="0"/>
              <a:t>アドレス，ポート番号，サーバー内の</a:t>
            </a:r>
            <a:r>
              <a:rPr kumimoji="1" lang="en-US" altLang="ja-JP" dirty="0" smtClean="0"/>
              <a:t>CGI</a:t>
            </a:r>
            <a:r>
              <a:rPr kumimoji="1" lang="ja-JP" altLang="en-US" dirty="0" smtClean="0"/>
              <a:t>プログラムが格納されているディレクトリのパス，</a:t>
            </a:r>
            <a:endParaRPr kumimoji="1" lang="en-US" altLang="ja-JP" dirty="0" smtClean="0"/>
          </a:p>
          <a:p>
            <a:r>
              <a:rPr kumimoji="1" lang="en-US" altLang="ja-JP" dirty="0" smtClean="0"/>
              <a:t>CGI</a:t>
            </a:r>
            <a:r>
              <a:rPr kumimoji="1" lang="ja-JP" altLang="en-US" dirty="0" smtClean="0"/>
              <a:t>プログラムのファイル名と，サーバー側との通信を確立する際に得られるソケットの情報を渡すことで</a:t>
            </a:r>
            <a:endParaRPr kumimoji="1" lang="en-US" altLang="ja-JP" dirty="0" smtClean="0"/>
          </a:p>
          <a:p>
            <a:r>
              <a:rPr kumimoji="1" lang="ja-JP" altLang="en-US" dirty="0" smtClean="0"/>
              <a:t>実際にサーバーから送信されるデータを文字列で得ることができます．</a:t>
            </a:r>
            <a:endParaRPr kumimoji="1" lang="en-US" altLang="ja-JP" dirty="0" smtClean="0"/>
          </a:p>
          <a:p>
            <a:r>
              <a:rPr kumimoji="1" lang="ja-JP" altLang="en-US" dirty="0" smtClean="0"/>
              <a:t>また，</a:t>
            </a:r>
            <a:r>
              <a:rPr kumimoji="1" lang="en-US" altLang="ja-JP" dirty="0" err="1" smtClean="0"/>
              <a:t>getHTML</a:t>
            </a:r>
            <a:r>
              <a:rPr kumimoji="1" lang="ja-JP" altLang="en-US" dirty="0" smtClean="0"/>
              <a:t>関数を使用した結果，このような情報を得ることができ，サーバー側が正常に動作していることが</a:t>
            </a:r>
            <a:endParaRPr kumimoji="1" lang="en-US" altLang="ja-JP" dirty="0" smtClean="0"/>
          </a:p>
          <a:p>
            <a:r>
              <a:rPr kumimoji="1" lang="ja-JP" altLang="en-US" dirty="0" smtClean="0"/>
              <a:t>確認できました．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17</a:t>
            </a:fld>
            <a:endParaRPr kumimoji="1" lang="ja-JP" altLang="en-US"/>
          </a:p>
        </p:txBody>
      </p:sp>
    </p:spTree>
    <p:extLst>
      <p:ext uri="{BB962C8B-B14F-4D97-AF65-F5344CB8AC3E}">
        <p14:creationId xmlns:p14="http://schemas.microsoft.com/office/powerpoint/2010/main" val="2398147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次に，サーバ側から送信されたデータから，サーバー側の処理が正常に行われたかどうかを判別し</a:t>
            </a:r>
            <a:endParaRPr kumimoji="1" lang="en-US" altLang="ja-JP" dirty="0" smtClean="0"/>
          </a:p>
          <a:p>
            <a:r>
              <a:rPr kumimoji="1" lang="ja-JP" altLang="en-US" dirty="0" smtClean="0"/>
              <a:t>正常に行われていたならばそのデータの中から必要となる</a:t>
            </a:r>
            <a:r>
              <a:rPr kumimoji="1" lang="en-US" altLang="ja-JP" dirty="0" err="1" smtClean="0"/>
              <a:t>IoT</a:t>
            </a:r>
            <a:r>
              <a:rPr kumimoji="1" lang="ja-JP" altLang="en-US" dirty="0" smtClean="0"/>
              <a:t>デバイスのデータのみを取り出す処理を実装しました．</a:t>
            </a:r>
            <a:endParaRPr kumimoji="1" lang="en-US" altLang="ja-JP" dirty="0" smtClean="0"/>
          </a:p>
          <a:p>
            <a:r>
              <a:rPr kumimoji="1" lang="ja-JP" altLang="en-US" dirty="0" smtClean="0"/>
              <a:t>先ほど示した，サーバーから送信されたデータを再度示します．実装を行った，必要なデータを取り出す関数に</a:t>
            </a:r>
            <a:endParaRPr kumimoji="1" lang="en-US" altLang="ja-JP" dirty="0" smtClean="0"/>
          </a:p>
          <a:p>
            <a:r>
              <a:rPr kumimoji="1" lang="ja-JP" altLang="en-US" dirty="0" smtClean="0"/>
              <a:t>適用し、さらにこの処理で取り出された</a:t>
            </a:r>
            <a:r>
              <a:rPr kumimoji="1" lang="en-US" altLang="ja-JP" dirty="0" smtClean="0"/>
              <a:t>JSON</a:t>
            </a:r>
            <a:r>
              <a:rPr kumimoji="1" lang="ja-JP" altLang="en-US" dirty="0" smtClean="0"/>
              <a:t>データを</a:t>
            </a:r>
            <a:r>
              <a:rPr kumimoji="1" lang="en-US" altLang="ja-JP" dirty="0" smtClean="0"/>
              <a:t>SML#</a:t>
            </a:r>
            <a:r>
              <a:rPr kumimoji="1" lang="ja-JP" altLang="en-US" dirty="0" smtClean="0"/>
              <a:t>に読み込ませた結果を下に示します．</a:t>
            </a:r>
            <a:endParaRPr kumimoji="1" lang="en-US" altLang="ja-JP" dirty="0" smtClean="0"/>
          </a:p>
          <a:p>
            <a:r>
              <a:rPr kumimoji="1" lang="ja-JP" altLang="en-US" dirty="0" smtClean="0"/>
              <a:t>この結果から，</a:t>
            </a:r>
            <a:r>
              <a:rPr kumimoji="1" lang="en-US" altLang="ja-JP" dirty="0" smtClean="0"/>
              <a:t>SML#</a:t>
            </a:r>
            <a:r>
              <a:rPr kumimoji="1" lang="ja-JP" altLang="en-US" dirty="0" smtClean="0"/>
              <a:t>は正常に</a:t>
            </a:r>
            <a:r>
              <a:rPr kumimoji="1" lang="en-US" altLang="ja-JP" dirty="0" err="1" smtClean="0"/>
              <a:t>IoT</a:t>
            </a:r>
            <a:r>
              <a:rPr kumimoji="1" lang="ja-JP" altLang="en-US" dirty="0" smtClean="0"/>
              <a:t>デバイスがもつ情報を認識していることがわかります．</a:t>
            </a:r>
            <a:endParaRPr kumimoji="1" lang="en-US" altLang="ja-JP" dirty="0" smtClean="0"/>
          </a:p>
          <a:p>
            <a:r>
              <a:rPr kumimoji="1" lang="ja-JP" altLang="en-US" dirty="0" smtClean="0"/>
              <a:t>したがって，</a:t>
            </a:r>
            <a:r>
              <a:rPr kumimoji="1" lang="en-US" altLang="ja-JP" dirty="0" err="1" smtClean="0"/>
              <a:t>IoT</a:t>
            </a:r>
            <a:r>
              <a:rPr kumimoji="1" lang="ja-JP" altLang="en-US" dirty="0" smtClean="0"/>
              <a:t>デバイスのプレゼンテーション層の実装が完了し，</a:t>
            </a:r>
            <a:r>
              <a:rPr kumimoji="1" lang="en-US" altLang="ja-JP" dirty="0" err="1" smtClean="0"/>
              <a:t>IoT</a:t>
            </a:r>
            <a:r>
              <a:rPr kumimoji="1" lang="ja-JP" altLang="en-US" dirty="0" smtClean="0"/>
              <a:t>デバイスがもつ情報を高水準言語</a:t>
            </a:r>
            <a:endParaRPr kumimoji="1" lang="en-US" altLang="ja-JP" dirty="0" smtClean="0"/>
          </a:p>
          <a:p>
            <a:r>
              <a:rPr kumimoji="1" lang="ja-JP" altLang="en-US" dirty="0" smtClean="0"/>
              <a:t>にみせる仕組みを実装できたといえます．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18</a:t>
            </a:fld>
            <a:endParaRPr kumimoji="1" lang="ja-JP" altLang="en-US"/>
          </a:p>
        </p:txBody>
      </p:sp>
    </p:spTree>
    <p:extLst>
      <p:ext uri="{BB962C8B-B14F-4D97-AF65-F5344CB8AC3E}">
        <p14:creationId xmlns:p14="http://schemas.microsoft.com/office/powerpoint/2010/main" val="2625780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最後に，本研究で行ったことについてまとめます．</a:t>
            </a:r>
            <a:endParaRPr kumimoji="1" lang="en-US" altLang="ja-JP" dirty="0" smtClean="0"/>
          </a:p>
          <a:p>
            <a:r>
              <a:rPr kumimoji="1" lang="en-US" altLang="ja-JP" dirty="0" err="1" smtClean="0"/>
              <a:t>IoT</a:t>
            </a:r>
            <a:r>
              <a:rPr kumimoji="1" lang="ja-JP" altLang="en-US" dirty="0" smtClean="0"/>
              <a:t>デバイスをハードウェア層とプレゼンテーション層に分けて実装を行い，</a:t>
            </a:r>
            <a:endParaRPr kumimoji="1" lang="en-US" altLang="ja-JP" dirty="0" smtClean="0"/>
          </a:p>
          <a:p>
            <a:r>
              <a:rPr kumimoji="1" lang="ja-JP" altLang="en-US" dirty="0" smtClean="0"/>
              <a:t>ハードウェア層が提供する機能を用いて、プレゼンテーション層から</a:t>
            </a:r>
            <a:r>
              <a:rPr kumimoji="1" lang="en-US" altLang="ja-JP" dirty="0" err="1" smtClean="0"/>
              <a:t>IoT</a:t>
            </a:r>
            <a:r>
              <a:rPr kumimoji="1" lang="ja-JP" altLang="en-US" dirty="0" smtClean="0"/>
              <a:t>デバイスの情報を</a:t>
            </a:r>
            <a:endParaRPr kumimoji="1" lang="en-US" altLang="ja-JP" dirty="0" smtClean="0"/>
          </a:p>
          <a:p>
            <a:r>
              <a:rPr kumimoji="1" lang="ja-JP" altLang="en-US" dirty="0" smtClean="0"/>
              <a:t>高水準言語である</a:t>
            </a:r>
            <a:r>
              <a:rPr kumimoji="1" lang="en-US" altLang="ja-JP" dirty="0" smtClean="0"/>
              <a:t>SML#</a:t>
            </a:r>
            <a:r>
              <a:rPr kumimoji="1" lang="ja-JP" altLang="en-US" dirty="0" smtClean="0"/>
              <a:t>に渡して，それを認識させることに成功しました．</a:t>
            </a:r>
            <a:endParaRPr kumimoji="1" lang="en-US" altLang="ja-JP" dirty="0" smtClean="0"/>
          </a:p>
          <a:p>
            <a:r>
              <a:rPr kumimoji="1" lang="ja-JP" altLang="en-US" dirty="0" smtClean="0"/>
              <a:t>しかし，ネットワークから</a:t>
            </a:r>
            <a:r>
              <a:rPr kumimoji="1" lang="en-US" altLang="ja-JP" dirty="0" err="1" smtClean="0"/>
              <a:t>IoT</a:t>
            </a:r>
            <a:r>
              <a:rPr kumimoji="1" lang="ja-JP" altLang="en-US" dirty="0" smtClean="0"/>
              <a:t>デバイスを検出する処理や，複数の</a:t>
            </a:r>
            <a:r>
              <a:rPr kumimoji="1" lang="en-US" altLang="ja-JP" dirty="0" err="1" smtClean="0"/>
              <a:t>IoT</a:t>
            </a:r>
            <a:r>
              <a:rPr kumimoji="1" lang="ja-JP" altLang="en-US" dirty="0" smtClean="0"/>
              <a:t>デバイスについて処理を行う実装については，</a:t>
            </a:r>
            <a:endParaRPr kumimoji="1" lang="en-US" altLang="ja-JP" dirty="0" smtClean="0"/>
          </a:p>
          <a:p>
            <a:r>
              <a:rPr kumimoji="1" lang="ja-JP" altLang="en-US" dirty="0" smtClean="0"/>
              <a:t>行うに至っていません．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19</a:t>
            </a:fld>
            <a:endParaRPr kumimoji="1" lang="ja-JP" altLang="en-US"/>
          </a:p>
        </p:txBody>
      </p:sp>
    </p:spTree>
    <p:extLst>
      <p:ext uri="{BB962C8B-B14F-4D97-AF65-F5344CB8AC3E}">
        <p14:creationId xmlns:p14="http://schemas.microsoft.com/office/powerpoint/2010/main" val="167584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まず本研究の研究背景について説明します．</a:t>
            </a:r>
            <a:endParaRPr kumimoji="1" lang="en-US" altLang="ja-JP" dirty="0" smtClean="0"/>
          </a:p>
          <a:p>
            <a:r>
              <a:rPr kumimoji="1" lang="ja-JP" altLang="en-US" dirty="0" smtClean="0"/>
              <a:t>近年，従来までネットワーク機能を必要としていなかった様々な「モノ」が，インターネットに接続し利用されるようになりました．</a:t>
            </a:r>
            <a:endParaRPr kumimoji="1" lang="en-US" altLang="ja-JP" dirty="0" smtClean="0"/>
          </a:p>
          <a:p>
            <a:r>
              <a:rPr kumimoji="1" lang="ja-JP" altLang="en-US" dirty="0" smtClean="0"/>
              <a:t>このようにインターネットに接続している様々な「モノ」全般は，「</a:t>
            </a:r>
            <a:r>
              <a:rPr kumimoji="1" lang="en-US" altLang="ja-JP" dirty="0" err="1" smtClean="0"/>
              <a:t>IoT</a:t>
            </a:r>
            <a:r>
              <a:rPr kumimoji="1" lang="ja-JP" altLang="en-US" dirty="0" smtClean="0"/>
              <a:t>（</a:t>
            </a:r>
            <a:r>
              <a:rPr kumimoji="1" lang="en-US" altLang="ja-JP" dirty="0" smtClean="0"/>
              <a:t>Internet of Things</a:t>
            </a:r>
            <a:r>
              <a:rPr kumimoji="1" lang="ja-JP" altLang="en-US" dirty="0" smtClean="0"/>
              <a:t>）」と呼ばれています．</a:t>
            </a:r>
            <a:endParaRPr kumimoji="1" lang="en-US" altLang="ja-JP" dirty="0" smtClean="0"/>
          </a:p>
          <a:p>
            <a:r>
              <a:rPr kumimoji="1" lang="ja-JP" altLang="en-US" dirty="0" smtClean="0"/>
              <a:t>本研究では，このインターネットに接続された「モノ」のこと</a:t>
            </a:r>
            <a:r>
              <a:rPr kumimoji="1" lang="en-US" altLang="ja-JP" dirty="0" err="1" smtClean="0"/>
              <a:t>IoT</a:t>
            </a:r>
            <a:r>
              <a:rPr kumimoji="1" lang="ja-JP" altLang="en-US" dirty="0" smtClean="0"/>
              <a:t>デバイスと呼ぶことにします．</a:t>
            </a:r>
            <a:endParaRPr kumimoji="1" lang="en-US" altLang="ja-JP" dirty="0" smtClean="0"/>
          </a:p>
          <a:p>
            <a:r>
              <a:rPr kumimoji="1" lang="ja-JP" altLang="en-US" dirty="0" smtClean="0"/>
              <a:t>複数の</a:t>
            </a:r>
            <a:r>
              <a:rPr kumimoji="1" lang="en-US" altLang="ja-JP" dirty="0" err="1" smtClean="0"/>
              <a:t>IoT</a:t>
            </a:r>
            <a:r>
              <a:rPr kumimoji="1" lang="ja-JP" altLang="en-US" dirty="0" smtClean="0"/>
              <a:t>デバイスが持つ情報はインターネットを通して共有され，</a:t>
            </a:r>
            <a:r>
              <a:rPr kumimoji="1" lang="en-US" altLang="ja-JP" dirty="0" err="1" smtClean="0"/>
              <a:t>IoT</a:t>
            </a:r>
            <a:r>
              <a:rPr kumimoji="1" lang="ja-JP" altLang="en-US" dirty="0" smtClean="0"/>
              <a:t>デバイス単体では実現できない様々なアプリケーションサービスの開発がユーザーによって行われています．</a:t>
            </a:r>
            <a:endParaRPr kumimoji="1" lang="en-US" altLang="ja-JP" dirty="0" smtClean="0"/>
          </a:p>
          <a:p>
            <a:r>
              <a:rPr kumimoji="1" lang="en-US" altLang="ja-JP" dirty="0" err="1" smtClean="0"/>
              <a:t>IoT</a:t>
            </a:r>
            <a:r>
              <a:rPr kumimoji="1" lang="ja-JP" altLang="en-US" dirty="0" smtClean="0"/>
              <a:t>デバイスを用いたアプリケーションサービスは，クラウドサービス上にあるアプリケーションサービスを用いて</a:t>
            </a:r>
            <a:r>
              <a:rPr kumimoji="1" lang="en-US" altLang="ja-JP" dirty="0" err="1" smtClean="0"/>
              <a:t>IoT</a:t>
            </a:r>
            <a:r>
              <a:rPr kumimoji="1" lang="ja-JP" altLang="en-US" dirty="0" smtClean="0"/>
              <a:t>デバイスの情報を処理し，</a:t>
            </a:r>
            <a:endParaRPr kumimoji="1" lang="en-US" altLang="ja-JP" dirty="0" smtClean="0"/>
          </a:p>
          <a:p>
            <a:r>
              <a:rPr kumimoji="1" lang="ja-JP" altLang="en-US" dirty="0" smtClean="0"/>
              <a:t>処理した情報をユーザーに提供される，といった仕組みをもつものがほとんどです．</a:t>
            </a:r>
            <a:endParaRPr kumimoji="1" lang="en-US" altLang="ja-JP" dirty="0" smtClean="0"/>
          </a:p>
          <a:p>
            <a:r>
              <a:rPr kumimoji="1" lang="ja-JP" altLang="en-US" dirty="0" smtClean="0"/>
              <a:t>そのため，</a:t>
            </a:r>
            <a:r>
              <a:rPr kumimoji="1" lang="en-US" altLang="ja-JP" dirty="0" err="1" smtClean="0"/>
              <a:t>IoT</a:t>
            </a:r>
            <a:r>
              <a:rPr kumimoji="1" lang="ja-JP" altLang="en-US" dirty="0" smtClean="0"/>
              <a:t>デバイスが持つ情報を高水準言語で扱うための環境が整っていない状況であると考えられます．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a:t>
            </a:fld>
            <a:endParaRPr kumimoji="1" lang="ja-JP" altLang="en-US"/>
          </a:p>
        </p:txBody>
      </p:sp>
    </p:spTree>
    <p:extLst>
      <p:ext uri="{BB962C8B-B14F-4D97-AF65-F5344CB8AC3E}">
        <p14:creationId xmlns:p14="http://schemas.microsoft.com/office/powerpoint/2010/main" val="1413035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今後の展望としては，</a:t>
            </a:r>
            <a:r>
              <a:rPr kumimoji="1" lang="en-US" altLang="ja-JP" dirty="0" err="1" smtClean="0"/>
              <a:t>IoTOS</a:t>
            </a:r>
            <a:r>
              <a:rPr kumimoji="1" lang="ja-JP" altLang="en-US" dirty="0" smtClean="0"/>
              <a:t>の実装に向けて，</a:t>
            </a:r>
            <a:r>
              <a:rPr kumimoji="1" lang="en-US" altLang="ja-JP" dirty="0" err="1" smtClean="0"/>
              <a:t>IoT</a:t>
            </a:r>
            <a:r>
              <a:rPr kumimoji="1" lang="ja-JP" altLang="en-US" dirty="0" smtClean="0"/>
              <a:t>デバイスをネットワークから検出する機能，</a:t>
            </a:r>
            <a:endParaRPr kumimoji="1" lang="en-US" altLang="ja-JP" dirty="0" smtClean="0"/>
          </a:p>
          <a:p>
            <a:r>
              <a:rPr kumimoji="1" lang="ja-JP" altLang="en-US" dirty="0" smtClean="0"/>
              <a:t>複数の</a:t>
            </a:r>
            <a:r>
              <a:rPr kumimoji="1" lang="en-US" altLang="ja-JP" dirty="0" err="1" smtClean="0"/>
              <a:t>IoT</a:t>
            </a:r>
            <a:r>
              <a:rPr kumimoji="1" lang="ja-JP" altLang="en-US" dirty="0" smtClean="0"/>
              <a:t>デバイスを同時に扱うための機能，常時変化する</a:t>
            </a:r>
            <a:r>
              <a:rPr kumimoji="1" lang="en-US" altLang="ja-JP" dirty="0" err="1" smtClean="0"/>
              <a:t>IoT</a:t>
            </a:r>
            <a:r>
              <a:rPr kumimoji="1" lang="ja-JP" altLang="en-US" dirty="0" smtClean="0"/>
              <a:t>デバイスの情報を処理する機能等の</a:t>
            </a:r>
            <a:endParaRPr kumimoji="1" lang="en-US" altLang="ja-JP" dirty="0" smtClean="0"/>
          </a:p>
          <a:p>
            <a:r>
              <a:rPr kumimoji="1" lang="ja-JP" altLang="en-US" dirty="0" smtClean="0"/>
              <a:t>実装を行う必要があると考えられます．現時点では，既存の</a:t>
            </a:r>
            <a:r>
              <a:rPr kumimoji="1" lang="en-US" altLang="ja-JP" dirty="0" smtClean="0"/>
              <a:t>OS</a:t>
            </a:r>
            <a:r>
              <a:rPr kumimoji="1" lang="ja-JP" altLang="en-US" dirty="0" smtClean="0"/>
              <a:t>の機能を模倣し，</a:t>
            </a:r>
            <a:endParaRPr kumimoji="1" lang="en-US" altLang="ja-JP" dirty="0" smtClean="0"/>
          </a:p>
          <a:p>
            <a:r>
              <a:rPr kumimoji="1" lang="ja-JP" altLang="en-US" dirty="0" smtClean="0"/>
              <a:t>マシンの初期化を行う際に，</a:t>
            </a:r>
            <a:r>
              <a:rPr kumimoji="1" lang="en-US" altLang="ja-JP" dirty="0" err="1" smtClean="0"/>
              <a:t>IoT</a:t>
            </a:r>
            <a:r>
              <a:rPr kumimoji="1" lang="ja-JP" altLang="en-US" dirty="0" smtClean="0"/>
              <a:t>デバイスの検出とその情報を使うための初期化を行ったあとで，</a:t>
            </a:r>
            <a:endParaRPr kumimoji="1" lang="en-US" altLang="ja-JP" dirty="0" smtClean="0"/>
          </a:p>
          <a:p>
            <a:r>
              <a:rPr kumimoji="1" lang="ja-JP" altLang="en-US" dirty="0" smtClean="0"/>
              <a:t>検出されたすべての</a:t>
            </a:r>
            <a:r>
              <a:rPr kumimoji="1" lang="en-US" altLang="ja-JP" dirty="0" err="1" smtClean="0"/>
              <a:t>IoT</a:t>
            </a:r>
            <a:r>
              <a:rPr kumimoji="1" lang="ja-JP" altLang="en-US" dirty="0" smtClean="0"/>
              <a:t>デバイスの情報をマシンのメモリにマッピングし，その情報を高水準に扱うことができるような</a:t>
            </a:r>
            <a:endParaRPr kumimoji="1" lang="en-US" altLang="ja-JP" dirty="0" smtClean="0"/>
          </a:p>
          <a:p>
            <a:r>
              <a:rPr kumimoji="1" lang="ja-JP" altLang="en-US" dirty="0" smtClean="0"/>
              <a:t>機能の実装を行うことができるならば，</a:t>
            </a:r>
            <a:r>
              <a:rPr kumimoji="1" lang="en-US" altLang="ja-JP" dirty="0" err="1" smtClean="0"/>
              <a:t>IoTOS</a:t>
            </a:r>
            <a:r>
              <a:rPr kumimoji="1" lang="ja-JP" altLang="en-US" dirty="0" smtClean="0"/>
              <a:t>の実装に近づくのではないかと考えられます．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20</a:t>
            </a:fld>
            <a:endParaRPr kumimoji="1" lang="ja-JP" altLang="en-US"/>
          </a:p>
        </p:txBody>
      </p:sp>
    </p:spTree>
    <p:extLst>
      <p:ext uri="{BB962C8B-B14F-4D97-AF65-F5344CB8AC3E}">
        <p14:creationId xmlns:p14="http://schemas.microsoft.com/office/powerpoint/2010/main" val="3347973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21</a:t>
            </a:fld>
            <a:endParaRPr kumimoji="1" lang="ja-JP" altLang="en-US"/>
          </a:p>
        </p:txBody>
      </p:sp>
    </p:spTree>
    <p:extLst>
      <p:ext uri="{BB962C8B-B14F-4D97-AF65-F5344CB8AC3E}">
        <p14:creationId xmlns:p14="http://schemas.microsoft.com/office/powerpoint/2010/main" val="267741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そのため，本研究の最終的な目標として，ネットワーク内の</a:t>
            </a:r>
            <a:r>
              <a:rPr kumimoji="1" lang="en-US" altLang="ja-JP" dirty="0" err="1" smtClean="0"/>
              <a:t>IoT</a:t>
            </a:r>
            <a:r>
              <a:rPr kumimoji="1" lang="ja-JP" altLang="en-US" dirty="0" smtClean="0"/>
              <a:t>デバイスを検出し，その</a:t>
            </a:r>
            <a:r>
              <a:rPr kumimoji="1" lang="en-US" altLang="ja-JP" dirty="0" err="1" smtClean="0"/>
              <a:t>IoT</a:t>
            </a:r>
            <a:r>
              <a:rPr kumimoji="1" lang="ja-JP" altLang="en-US" dirty="0" smtClean="0"/>
              <a:t>デバイスを</a:t>
            </a:r>
            <a:endParaRPr kumimoji="1" lang="en-US" altLang="ja-JP" dirty="0" smtClean="0"/>
          </a:p>
          <a:p>
            <a:r>
              <a:rPr kumimoji="1" lang="ja-JP" altLang="en-US" dirty="0" smtClean="0"/>
              <a:t>使用するための初期化を行い，常時変化するであろう</a:t>
            </a:r>
            <a:r>
              <a:rPr kumimoji="1" lang="en-US" altLang="ja-JP" dirty="0" err="1" smtClean="0"/>
              <a:t>IoT</a:t>
            </a:r>
            <a:r>
              <a:rPr kumimoji="1" lang="ja-JP" altLang="en-US" dirty="0" smtClean="0"/>
              <a:t>デバイスが持つ情報を取得し，その情報を</a:t>
            </a:r>
            <a:endParaRPr kumimoji="1" lang="en-US" altLang="ja-JP" dirty="0" smtClean="0"/>
          </a:p>
          <a:p>
            <a:r>
              <a:rPr kumimoji="1" lang="ja-JP" altLang="en-US" dirty="0" smtClean="0"/>
              <a:t>ユーザーに提供する仕組み全てを兼ねそろえたソフトウェアを実装することとしました．</a:t>
            </a:r>
            <a:endParaRPr kumimoji="1" lang="en-US" altLang="ja-JP" dirty="0" smtClean="0"/>
          </a:p>
          <a:p>
            <a:r>
              <a:rPr kumimoji="1" lang="ja-JP" altLang="en-US" dirty="0" smtClean="0"/>
              <a:t>このソフトウェアのことを，</a:t>
            </a:r>
            <a:r>
              <a:rPr kumimoji="1" lang="en-US" altLang="ja-JP" dirty="0" smtClean="0"/>
              <a:t>OS</a:t>
            </a:r>
            <a:r>
              <a:rPr kumimoji="1" lang="ja-JP" altLang="en-US" dirty="0" smtClean="0"/>
              <a:t>がマシンに接続されたデバイスを初期化し操作できる状態にする処理を持つことから</a:t>
            </a:r>
            <a:endParaRPr kumimoji="1" lang="en-US" altLang="ja-JP" dirty="0" smtClean="0"/>
          </a:p>
          <a:p>
            <a:r>
              <a:rPr kumimoji="1" lang="ja-JP" altLang="en-US" dirty="0" smtClean="0"/>
              <a:t>本研究では</a:t>
            </a:r>
            <a:r>
              <a:rPr kumimoji="1" lang="en-US" altLang="ja-JP" dirty="0" err="1" smtClean="0"/>
              <a:t>IoTOS</a:t>
            </a:r>
            <a:r>
              <a:rPr kumimoji="1" lang="ja-JP" altLang="en-US" dirty="0" smtClean="0"/>
              <a:t>と呼ぶことにします．</a:t>
            </a:r>
            <a:endParaRPr kumimoji="1" lang="en-US" altLang="ja-JP" dirty="0" smtClean="0"/>
          </a:p>
          <a:p>
            <a:r>
              <a:rPr kumimoji="1" lang="en-US" altLang="ja-JP" dirty="0" err="1" smtClean="0"/>
              <a:t>IoTOS</a:t>
            </a:r>
            <a:r>
              <a:rPr kumimoji="1" lang="ja-JP" altLang="en-US" dirty="0" smtClean="0"/>
              <a:t>を実装することができたなら，ネットワーク内の</a:t>
            </a:r>
            <a:r>
              <a:rPr kumimoji="1" lang="en-US" altLang="ja-JP" dirty="0" err="1" smtClean="0"/>
              <a:t>IoT</a:t>
            </a:r>
            <a:r>
              <a:rPr kumimoji="1" lang="ja-JP" altLang="en-US" dirty="0" smtClean="0"/>
              <a:t>デバイスの情報を用いたアプリケーションサービスの</a:t>
            </a:r>
            <a:endParaRPr kumimoji="1" lang="en-US" altLang="ja-JP" dirty="0" smtClean="0"/>
          </a:p>
          <a:p>
            <a:r>
              <a:rPr kumimoji="1" lang="ja-JP" altLang="en-US" dirty="0" smtClean="0"/>
              <a:t>容易に開発できるようになることが期待されます．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3</a:t>
            </a:fld>
            <a:endParaRPr kumimoji="1" lang="ja-JP" altLang="en-US"/>
          </a:p>
        </p:txBody>
      </p:sp>
    </p:spTree>
    <p:extLst>
      <p:ext uri="{BB962C8B-B14F-4D97-AF65-F5344CB8AC3E}">
        <p14:creationId xmlns:p14="http://schemas.microsoft.com/office/powerpoint/2010/main" val="269177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最終目標である</a:t>
            </a:r>
            <a:r>
              <a:rPr kumimoji="1" lang="en-US" altLang="ja-JP" dirty="0" err="1" smtClean="0"/>
              <a:t>IoTOS</a:t>
            </a:r>
            <a:r>
              <a:rPr kumimoji="1" lang="ja-JP" altLang="en-US" dirty="0" smtClean="0"/>
              <a:t>を実装するための第一段階として，</a:t>
            </a:r>
            <a:endParaRPr kumimoji="1" lang="en-US" altLang="ja-JP" dirty="0" smtClean="0"/>
          </a:p>
          <a:p>
            <a:r>
              <a:rPr kumimoji="1" lang="en-US" altLang="ja-JP" dirty="0" err="1" smtClean="0"/>
              <a:t>IoT</a:t>
            </a:r>
            <a:r>
              <a:rPr kumimoji="1" lang="ja-JP" altLang="en-US" dirty="0" smtClean="0"/>
              <a:t>デバイスのハードウェアを制御するための仕組みと，</a:t>
            </a:r>
            <a:r>
              <a:rPr kumimoji="1" lang="en-US" altLang="ja-JP" dirty="0" err="1" smtClean="0"/>
              <a:t>IoT</a:t>
            </a:r>
            <a:r>
              <a:rPr kumimoji="1" lang="ja-JP" altLang="en-US" dirty="0" smtClean="0"/>
              <a:t>デバイスが持つ情報を</a:t>
            </a:r>
            <a:endParaRPr kumimoji="1" lang="en-US" altLang="ja-JP" dirty="0" smtClean="0"/>
          </a:p>
          <a:p>
            <a:r>
              <a:rPr kumimoji="1" lang="ja-JP" altLang="en-US" dirty="0" smtClean="0"/>
              <a:t>高水準言語に見せるための仕組みの実装を行いました．</a:t>
            </a:r>
            <a:endParaRPr kumimoji="1" lang="en-US" altLang="ja-JP" dirty="0" smtClean="0"/>
          </a:p>
          <a:p>
            <a:r>
              <a:rPr kumimoji="1" lang="ja-JP" altLang="en-US" dirty="0" smtClean="0"/>
              <a:t>ここでは，前者をハードウェア層と呼び，後者をプレゼンテーション層と呼ぶことにします．</a:t>
            </a:r>
            <a:endParaRPr kumimoji="1" lang="en-US" altLang="ja-JP" dirty="0" smtClean="0"/>
          </a:p>
          <a:p>
            <a:r>
              <a:rPr kumimoji="1" lang="ja-JP" altLang="en-US" dirty="0" smtClean="0"/>
              <a:t>ハードウェア層は，</a:t>
            </a:r>
            <a:r>
              <a:rPr kumimoji="1" lang="en-US" altLang="ja-JP" dirty="0" smtClean="0"/>
              <a:t>Linux</a:t>
            </a:r>
            <a:r>
              <a:rPr kumimoji="1" lang="ja-JP" altLang="en-US" dirty="0" smtClean="0"/>
              <a:t>が導入可能でかつ周辺機器の操作が容易な</a:t>
            </a:r>
            <a:r>
              <a:rPr kumimoji="1" lang="en-US" altLang="ja-JP" dirty="0" smtClean="0"/>
              <a:t>Raspberry</a:t>
            </a:r>
            <a:r>
              <a:rPr kumimoji="1" lang="ja-JP" altLang="en-US" dirty="0" smtClean="0"/>
              <a:t> </a:t>
            </a:r>
            <a:r>
              <a:rPr kumimoji="1" lang="en-US" altLang="ja-JP" dirty="0" smtClean="0"/>
              <a:t>Pi</a:t>
            </a:r>
            <a:r>
              <a:rPr kumimoji="1" lang="ja-JP" altLang="en-US" dirty="0" smtClean="0"/>
              <a:t>と</a:t>
            </a:r>
            <a:r>
              <a:rPr kumimoji="1" lang="en-US" altLang="ja-JP" dirty="0" err="1" smtClean="0"/>
              <a:t>GrovePi</a:t>
            </a:r>
            <a:r>
              <a:rPr kumimoji="1" lang="en-US" altLang="ja-JP" dirty="0" smtClean="0"/>
              <a:t>+</a:t>
            </a:r>
            <a:r>
              <a:rPr kumimoji="1" lang="ja-JP" altLang="en-US" dirty="0" smtClean="0"/>
              <a:t>及び</a:t>
            </a:r>
            <a:r>
              <a:rPr kumimoji="1" lang="en-US" altLang="ja-JP" dirty="0" smtClean="0"/>
              <a:t>Grove</a:t>
            </a:r>
            <a:r>
              <a:rPr kumimoji="1" lang="ja-JP" altLang="en-US" dirty="0" smtClean="0"/>
              <a:t>センサーを用いて</a:t>
            </a:r>
            <a:endParaRPr kumimoji="1" lang="en-US" altLang="ja-JP" dirty="0" smtClean="0"/>
          </a:p>
          <a:p>
            <a:r>
              <a:rPr kumimoji="1" lang="ja-JP" altLang="en-US" dirty="0" smtClean="0"/>
              <a:t>実装を行いました．またプレゼンテーション層は</a:t>
            </a:r>
            <a:r>
              <a:rPr kumimoji="1" lang="en-US" altLang="ja-JP" dirty="0" err="1" smtClean="0"/>
              <a:t>IoT</a:t>
            </a:r>
            <a:r>
              <a:rPr kumimoji="1" lang="ja-JP" altLang="en-US" dirty="0" smtClean="0"/>
              <a:t>デバイスの情報を送信するサーバー側と</a:t>
            </a:r>
            <a:r>
              <a:rPr kumimoji="1" lang="en-US" altLang="ja-JP" dirty="0" err="1" smtClean="0"/>
              <a:t>IoT</a:t>
            </a:r>
            <a:r>
              <a:rPr kumimoji="1" lang="ja-JP" altLang="en-US" dirty="0" smtClean="0"/>
              <a:t>デバイスの情報を</a:t>
            </a:r>
            <a:endParaRPr kumimoji="1" lang="en-US" altLang="ja-JP" dirty="0" smtClean="0"/>
          </a:p>
          <a:p>
            <a:r>
              <a:rPr kumimoji="1" lang="ja-JP" altLang="en-US" dirty="0" smtClean="0"/>
              <a:t>受信し高水準言語に見せるクライアント側とに分けて実装を行いました．</a:t>
            </a:r>
            <a:endParaRPr kumimoji="1" lang="en-US" altLang="ja-JP" dirty="0" smtClean="0"/>
          </a:p>
          <a:p>
            <a:r>
              <a:rPr kumimoji="1" lang="ja-JP" altLang="en-US" dirty="0" smtClean="0"/>
              <a:t>これらの実装を行ったことで，</a:t>
            </a:r>
            <a:r>
              <a:rPr kumimoji="1" lang="en-US" altLang="ja-JP" dirty="0" err="1" smtClean="0"/>
              <a:t>IoT</a:t>
            </a:r>
            <a:r>
              <a:rPr kumimoji="1" lang="ja-JP" altLang="en-US" dirty="0" smtClean="0"/>
              <a:t>デバイスの持つ情報を高水準言語である関数型言語の</a:t>
            </a:r>
            <a:r>
              <a:rPr kumimoji="1" lang="en-US" altLang="ja-JP" dirty="0" smtClean="0"/>
              <a:t>SML</a:t>
            </a:r>
            <a:r>
              <a:rPr kumimoji="1" lang="ja-JP" altLang="en-US" dirty="0" smtClean="0"/>
              <a:t>＃を用いて</a:t>
            </a:r>
            <a:endParaRPr kumimoji="1" lang="en-US" altLang="ja-JP" dirty="0" smtClean="0"/>
          </a:p>
          <a:p>
            <a:r>
              <a:rPr kumimoji="1" lang="ja-JP" altLang="en-US" dirty="0" smtClean="0"/>
              <a:t>操作することができるようになりました．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4</a:t>
            </a:fld>
            <a:endParaRPr kumimoji="1" lang="ja-JP" altLang="en-US"/>
          </a:p>
        </p:txBody>
      </p:sp>
    </p:spTree>
    <p:extLst>
      <p:ext uri="{BB962C8B-B14F-4D97-AF65-F5344CB8AC3E}">
        <p14:creationId xmlns:p14="http://schemas.microsoft.com/office/powerpoint/2010/main" val="236084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本研究で実装を行ったハードウェア層全体の構成について説明します．</a:t>
            </a:r>
            <a:endParaRPr kumimoji="1" lang="en-US" altLang="ja-JP" dirty="0" smtClean="0"/>
          </a:p>
          <a:p>
            <a:r>
              <a:rPr kumimoji="1" lang="ja-JP" altLang="en-US" dirty="0" smtClean="0"/>
              <a:t>まず，ハードウェア層全体の制御を行うために</a:t>
            </a:r>
            <a:r>
              <a:rPr kumimoji="1" lang="en-US" altLang="ja-JP" dirty="0" smtClean="0"/>
              <a:t>Raspberry</a:t>
            </a:r>
            <a:r>
              <a:rPr kumimoji="1" lang="ja-JP" altLang="en-US" dirty="0" smtClean="0"/>
              <a:t> </a:t>
            </a:r>
            <a:r>
              <a:rPr kumimoji="1" lang="en-US" altLang="ja-JP" dirty="0" smtClean="0"/>
              <a:t>Pi</a:t>
            </a:r>
            <a:r>
              <a:rPr kumimoji="1" lang="ja-JP" altLang="en-US" dirty="0" smtClean="0"/>
              <a:t>を導入しました．</a:t>
            </a:r>
            <a:endParaRPr kumimoji="1" lang="en-US" altLang="ja-JP" dirty="0" smtClean="0"/>
          </a:p>
          <a:p>
            <a:r>
              <a:rPr kumimoji="1" lang="en-US" altLang="ja-JP" dirty="0" smtClean="0"/>
              <a:t>Raspberry</a:t>
            </a:r>
            <a:r>
              <a:rPr kumimoji="1" lang="ja-JP" altLang="en-US" dirty="0" smtClean="0"/>
              <a:t> </a:t>
            </a:r>
            <a:r>
              <a:rPr kumimoji="1" lang="en-US" altLang="ja-JP" dirty="0" smtClean="0"/>
              <a:t>Pi</a:t>
            </a:r>
            <a:r>
              <a:rPr kumimoji="1" lang="ja-JP" altLang="en-US" dirty="0" smtClean="0"/>
              <a:t>には，</a:t>
            </a:r>
            <a:r>
              <a:rPr kumimoji="1" lang="en-US" altLang="ja-JP" dirty="0" err="1" smtClean="0"/>
              <a:t>Raspbian</a:t>
            </a:r>
            <a:r>
              <a:rPr kumimoji="1" lang="ja-JP" altLang="en-US" dirty="0" smtClean="0"/>
              <a:t>という</a:t>
            </a:r>
            <a:r>
              <a:rPr kumimoji="1" lang="en-US" altLang="ja-JP" dirty="0" err="1" smtClean="0"/>
              <a:t>Debian</a:t>
            </a:r>
            <a:r>
              <a:rPr kumimoji="1" lang="ja-JP" altLang="en-US" dirty="0" smtClean="0"/>
              <a:t>ベースの</a:t>
            </a:r>
            <a:r>
              <a:rPr kumimoji="1" lang="en-US" altLang="ja-JP" dirty="0" smtClean="0"/>
              <a:t>Linux</a:t>
            </a:r>
            <a:r>
              <a:rPr kumimoji="1" lang="ja-JP" altLang="en-US" dirty="0" smtClean="0"/>
              <a:t>を導入し，</a:t>
            </a:r>
            <a:r>
              <a:rPr kumimoji="1" lang="en-US" altLang="ja-JP" dirty="0" smtClean="0"/>
              <a:t>Raspberry</a:t>
            </a:r>
            <a:r>
              <a:rPr kumimoji="1" lang="ja-JP" altLang="en-US" dirty="0" smtClean="0"/>
              <a:t> </a:t>
            </a:r>
            <a:r>
              <a:rPr kumimoji="1" lang="en-US" altLang="ja-JP" dirty="0" smtClean="0"/>
              <a:t>Pi</a:t>
            </a:r>
            <a:r>
              <a:rPr kumimoji="1" lang="ja-JP" altLang="en-US" dirty="0" smtClean="0"/>
              <a:t>の</a:t>
            </a:r>
            <a:endParaRPr kumimoji="1" lang="en-US" altLang="ja-JP" dirty="0" smtClean="0"/>
          </a:p>
          <a:p>
            <a:r>
              <a:rPr kumimoji="1" lang="ja-JP" altLang="en-US" dirty="0" smtClean="0"/>
              <a:t>周辺機器接続端子に</a:t>
            </a:r>
            <a:r>
              <a:rPr kumimoji="1" lang="en-US" altLang="ja-JP" dirty="0" err="1" smtClean="0"/>
              <a:t>GrovePi</a:t>
            </a:r>
            <a:r>
              <a:rPr kumimoji="1" lang="en-US" altLang="ja-JP" dirty="0" smtClean="0"/>
              <a:t>+</a:t>
            </a:r>
            <a:r>
              <a:rPr kumimoji="1" lang="ja-JP" altLang="en-US" dirty="0" smtClean="0"/>
              <a:t>を接続します．</a:t>
            </a:r>
            <a:r>
              <a:rPr kumimoji="1" lang="en-US" altLang="ja-JP" dirty="0" err="1" smtClean="0"/>
              <a:t>GrovePi</a:t>
            </a:r>
            <a:r>
              <a:rPr kumimoji="1" lang="en-US" altLang="ja-JP" dirty="0" smtClean="0"/>
              <a:t>+</a:t>
            </a:r>
            <a:r>
              <a:rPr kumimoji="1" lang="ja-JP" altLang="en-US" dirty="0" smtClean="0"/>
              <a:t>とは</a:t>
            </a:r>
            <a:r>
              <a:rPr kumimoji="1" lang="en-US" altLang="ja-JP" dirty="0" smtClean="0"/>
              <a:t>Grove</a:t>
            </a:r>
            <a:r>
              <a:rPr kumimoji="1" lang="ja-JP" altLang="en-US" dirty="0" smtClean="0"/>
              <a:t>センサーを接続するポートを複数持ったコントローラであり，</a:t>
            </a:r>
            <a:endParaRPr kumimoji="1" lang="en-US" altLang="ja-JP" dirty="0" smtClean="0"/>
          </a:p>
          <a:p>
            <a:r>
              <a:rPr kumimoji="1" lang="en-US" altLang="ja-JP" dirty="0" smtClean="0"/>
              <a:t>Grove</a:t>
            </a:r>
            <a:r>
              <a:rPr kumimoji="1" lang="ja-JP" altLang="en-US" dirty="0" smtClean="0"/>
              <a:t>センサーは周辺の環境情報を取得するセンサーデバイスのことです．</a:t>
            </a:r>
            <a:endParaRPr kumimoji="1" lang="en-US" altLang="ja-JP" dirty="0" smtClean="0"/>
          </a:p>
          <a:p>
            <a:r>
              <a:rPr kumimoji="1" lang="ja-JP" altLang="en-US" dirty="0" smtClean="0"/>
              <a:t>ハードウェア層で導入した</a:t>
            </a:r>
            <a:r>
              <a:rPr kumimoji="1" lang="en-US" altLang="ja-JP" dirty="0" smtClean="0"/>
              <a:t>Grove</a:t>
            </a:r>
            <a:r>
              <a:rPr kumimoji="1" lang="ja-JP" altLang="en-US" dirty="0" smtClean="0"/>
              <a:t>センサーは，温湿度センサー，超音波距離測定センサー，明度センサーであり，</a:t>
            </a:r>
            <a:endParaRPr kumimoji="1" lang="en-US" altLang="ja-JP" dirty="0" smtClean="0"/>
          </a:p>
          <a:p>
            <a:r>
              <a:rPr kumimoji="1" lang="ja-JP" altLang="en-US" dirty="0" smtClean="0"/>
              <a:t>そこから取得できる情報は，周囲の気温，湿度，明るさ，距離測定センサーから障害物までの距離の４個です．</a:t>
            </a:r>
            <a:endParaRPr kumimoji="1" lang="en-US" altLang="ja-JP" dirty="0" smtClean="0"/>
          </a:p>
          <a:p>
            <a:r>
              <a:rPr kumimoji="1" lang="ja-JP" altLang="en-US" dirty="0" smtClean="0"/>
              <a:t>ハードウェア層は接続された</a:t>
            </a:r>
            <a:r>
              <a:rPr kumimoji="1" lang="en-US" altLang="ja-JP" dirty="0" err="1" smtClean="0"/>
              <a:t>GrovePi</a:t>
            </a:r>
            <a:r>
              <a:rPr kumimoji="1" lang="en-US" altLang="ja-JP" dirty="0" smtClean="0"/>
              <a:t>+</a:t>
            </a:r>
            <a:r>
              <a:rPr kumimoji="1" lang="ja-JP" altLang="en-US" dirty="0" smtClean="0"/>
              <a:t>を操作することで，間接的に</a:t>
            </a:r>
            <a:r>
              <a:rPr kumimoji="1" lang="en-US" altLang="ja-JP" dirty="0" smtClean="0"/>
              <a:t>Grove</a:t>
            </a:r>
            <a:r>
              <a:rPr kumimoji="1" lang="ja-JP" altLang="en-US" dirty="0" smtClean="0"/>
              <a:t>センサーを操作し，</a:t>
            </a:r>
            <a:r>
              <a:rPr kumimoji="1" lang="en-US" altLang="ja-JP" dirty="0" err="1" smtClean="0"/>
              <a:t>IoT</a:t>
            </a:r>
            <a:r>
              <a:rPr kumimoji="1" lang="ja-JP" altLang="en-US" dirty="0" smtClean="0"/>
              <a:t>デバイス周囲の環境情報を</a:t>
            </a:r>
            <a:endParaRPr kumimoji="1" lang="en-US" altLang="ja-JP" dirty="0" smtClean="0"/>
          </a:p>
          <a:p>
            <a:r>
              <a:rPr kumimoji="1" lang="ja-JP" altLang="en-US" dirty="0" smtClean="0"/>
              <a:t>取得し，プレゼンテーション層へ渡します．</a:t>
            </a:r>
            <a:endParaRPr kumimoji="1" lang="en-US" altLang="ja-JP" dirty="0" smtClean="0"/>
          </a:p>
          <a:p>
            <a:r>
              <a:rPr kumimoji="1" lang="ja-JP" altLang="en-US" dirty="0" smtClean="0"/>
              <a:t>本発表では，まず</a:t>
            </a:r>
            <a:r>
              <a:rPr kumimoji="1" lang="en-US" altLang="ja-JP" dirty="0" smtClean="0"/>
              <a:t>Raspberry</a:t>
            </a:r>
            <a:r>
              <a:rPr kumimoji="1" lang="ja-JP" altLang="en-US" dirty="0" smtClean="0"/>
              <a:t> </a:t>
            </a:r>
            <a:r>
              <a:rPr kumimoji="1" lang="en-US" altLang="ja-JP" dirty="0" smtClean="0"/>
              <a:t>Pi</a:t>
            </a:r>
            <a:r>
              <a:rPr kumimoji="1" lang="ja-JP" altLang="en-US" dirty="0" smtClean="0"/>
              <a:t>と</a:t>
            </a:r>
            <a:r>
              <a:rPr kumimoji="1" lang="en-US" altLang="ja-JP" dirty="0" err="1" smtClean="0"/>
              <a:t>GrovePi</a:t>
            </a:r>
            <a:r>
              <a:rPr kumimoji="1" lang="en-US" altLang="ja-JP" dirty="0" smtClean="0"/>
              <a:t>+</a:t>
            </a:r>
            <a:r>
              <a:rPr kumimoji="1" lang="ja-JP" altLang="en-US" dirty="0" smtClean="0"/>
              <a:t>との間で行う</a:t>
            </a:r>
            <a:r>
              <a:rPr kumimoji="1" lang="en-US" altLang="ja-JP" dirty="0" smtClean="0"/>
              <a:t>I2C</a:t>
            </a:r>
            <a:r>
              <a:rPr kumimoji="1" lang="ja-JP" altLang="en-US" dirty="0" smtClean="0"/>
              <a:t>という規格のシリアル通信について説明し，そのあと</a:t>
            </a:r>
            <a:endParaRPr kumimoji="1" lang="en-US" altLang="ja-JP" dirty="0" smtClean="0"/>
          </a:p>
          <a:p>
            <a:r>
              <a:rPr kumimoji="1" lang="en-US" altLang="ja-JP" dirty="0" err="1" smtClean="0"/>
              <a:t>GrovePi</a:t>
            </a:r>
            <a:r>
              <a:rPr kumimoji="1" lang="en-US" altLang="ja-JP" dirty="0" smtClean="0"/>
              <a:t>+</a:t>
            </a:r>
            <a:r>
              <a:rPr kumimoji="1" lang="ja-JP" altLang="en-US" dirty="0" smtClean="0"/>
              <a:t>を用いて</a:t>
            </a:r>
            <a:r>
              <a:rPr kumimoji="1" lang="en-US" altLang="ja-JP" dirty="0" smtClean="0"/>
              <a:t>Raspberry</a:t>
            </a:r>
            <a:r>
              <a:rPr kumimoji="1" lang="ja-JP" altLang="en-US" dirty="0" smtClean="0"/>
              <a:t> </a:t>
            </a:r>
            <a:r>
              <a:rPr kumimoji="1" lang="en-US" altLang="ja-JP" dirty="0" smtClean="0"/>
              <a:t>Pi</a:t>
            </a:r>
            <a:r>
              <a:rPr kumimoji="1" lang="ja-JP" altLang="en-US" dirty="0" smtClean="0"/>
              <a:t>から</a:t>
            </a:r>
            <a:r>
              <a:rPr kumimoji="1" lang="en-US" altLang="ja-JP" dirty="0" smtClean="0"/>
              <a:t>Grove</a:t>
            </a:r>
            <a:r>
              <a:rPr kumimoji="1" lang="ja-JP" altLang="en-US" dirty="0" smtClean="0"/>
              <a:t>センサーを操作する方法について説明します．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5</a:t>
            </a:fld>
            <a:endParaRPr kumimoji="1" lang="ja-JP" altLang="en-US"/>
          </a:p>
        </p:txBody>
      </p:sp>
    </p:spTree>
    <p:extLst>
      <p:ext uri="{BB962C8B-B14F-4D97-AF65-F5344CB8AC3E}">
        <p14:creationId xmlns:p14="http://schemas.microsoft.com/office/powerpoint/2010/main" val="86709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ハードウェア層の</a:t>
            </a:r>
            <a:r>
              <a:rPr kumimoji="1" lang="en-US" altLang="ja-JP" dirty="0" smtClean="0"/>
              <a:t>Raspberry</a:t>
            </a:r>
            <a:r>
              <a:rPr kumimoji="1" lang="ja-JP" altLang="en-US" dirty="0" smtClean="0"/>
              <a:t> </a:t>
            </a:r>
            <a:r>
              <a:rPr kumimoji="1" lang="en-US" altLang="ja-JP" dirty="0" smtClean="0"/>
              <a:t>Pi</a:t>
            </a:r>
            <a:r>
              <a:rPr kumimoji="1" lang="ja-JP" altLang="en-US" dirty="0" smtClean="0"/>
              <a:t>と</a:t>
            </a:r>
            <a:r>
              <a:rPr kumimoji="1" lang="en-US" altLang="ja-JP" dirty="0" err="1" smtClean="0"/>
              <a:t>GrovePi</a:t>
            </a:r>
            <a:r>
              <a:rPr kumimoji="1" lang="en-US" altLang="ja-JP" dirty="0" smtClean="0"/>
              <a:t>+</a:t>
            </a:r>
            <a:r>
              <a:rPr kumimoji="1" lang="ja-JP" altLang="en-US" dirty="0" smtClean="0"/>
              <a:t>は，</a:t>
            </a:r>
            <a:r>
              <a:rPr kumimoji="1" lang="en-US" altLang="ja-JP" dirty="0" smtClean="0"/>
              <a:t>I2C</a:t>
            </a:r>
            <a:r>
              <a:rPr kumimoji="1" lang="ja-JP" altLang="en-US" dirty="0" smtClean="0"/>
              <a:t>という規格のシリアル通信を行うことで，情報のやり取りを行います．</a:t>
            </a:r>
            <a:endParaRPr kumimoji="1" lang="en-US" altLang="ja-JP" dirty="0" smtClean="0"/>
          </a:p>
          <a:p>
            <a:r>
              <a:rPr kumimoji="1" lang="ja-JP" altLang="en-US" dirty="0" smtClean="0"/>
              <a:t>ここでは，</a:t>
            </a:r>
            <a:r>
              <a:rPr kumimoji="1" lang="en-US" altLang="ja-JP" dirty="0" smtClean="0"/>
              <a:t>I2C</a:t>
            </a:r>
            <a:r>
              <a:rPr kumimoji="1" lang="ja-JP" altLang="en-US" dirty="0" smtClean="0"/>
              <a:t>という規格のシリアル通信について説明します．</a:t>
            </a:r>
            <a:endParaRPr kumimoji="1" lang="en-US" altLang="ja-JP" dirty="0" smtClean="0"/>
          </a:p>
          <a:p>
            <a:r>
              <a:rPr kumimoji="1" lang="en-US" altLang="ja-JP" dirty="0" smtClean="0"/>
              <a:t>I2C</a:t>
            </a:r>
            <a:r>
              <a:rPr kumimoji="1" lang="ja-JP" altLang="en-US" dirty="0" smtClean="0"/>
              <a:t>通信は</a:t>
            </a:r>
            <a:r>
              <a:rPr kumimoji="1" lang="en-US" altLang="ja-JP" dirty="0" smtClean="0"/>
              <a:t>SCL</a:t>
            </a:r>
            <a:r>
              <a:rPr kumimoji="1" lang="ja-JP" altLang="en-US" dirty="0" smtClean="0"/>
              <a:t>（シリアルクロックライン）と</a:t>
            </a:r>
            <a:r>
              <a:rPr kumimoji="1" lang="en-US" altLang="ja-JP" dirty="0" smtClean="0"/>
              <a:t>SDA</a:t>
            </a:r>
            <a:r>
              <a:rPr kumimoji="1" lang="ja-JP" altLang="en-US" dirty="0" smtClean="0"/>
              <a:t>（シリアルデータライン）の２本のバスを用いて行われます．</a:t>
            </a:r>
            <a:endParaRPr kumimoji="1" lang="en-US" altLang="ja-JP" dirty="0" smtClean="0"/>
          </a:p>
          <a:p>
            <a:r>
              <a:rPr kumimoji="1" lang="en-US" altLang="ja-JP" dirty="0" smtClean="0"/>
              <a:t>I2C</a:t>
            </a:r>
            <a:r>
              <a:rPr kumimoji="1" lang="ja-JP" altLang="en-US" dirty="0" smtClean="0"/>
              <a:t>を行うデバイスはマスターとスレーブの２種類に分けられ，通信のすべてはマスターの制御で行われ</a:t>
            </a:r>
            <a:r>
              <a:rPr kumimoji="1" lang="en-US" altLang="ja-JP" dirty="0" smtClean="0"/>
              <a:t>,</a:t>
            </a:r>
          </a:p>
          <a:p>
            <a:r>
              <a:rPr kumimoji="1" lang="ja-JP" altLang="en-US" dirty="0" smtClean="0"/>
              <a:t>スレーブはマスターの指示に沿った動作のみを行います．</a:t>
            </a:r>
            <a:endParaRPr kumimoji="1" lang="en-US" altLang="ja-JP" dirty="0" smtClean="0"/>
          </a:p>
          <a:p>
            <a:r>
              <a:rPr kumimoji="1" lang="ja-JP" altLang="en-US" dirty="0" smtClean="0"/>
              <a:t>通信でやり取りを行う内容は，すべて</a:t>
            </a:r>
            <a:r>
              <a:rPr kumimoji="1" lang="en-US" altLang="ja-JP" dirty="0" smtClean="0"/>
              <a:t>SCL</a:t>
            </a:r>
            <a:r>
              <a:rPr kumimoji="1" lang="ja-JP" altLang="en-US" dirty="0" smtClean="0"/>
              <a:t>と</a:t>
            </a:r>
            <a:r>
              <a:rPr kumimoji="1" lang="en-US" altLang="ja-JP" dirty="0" smtClean="0"/>
              <a:t>SDA</a:t>
            </a:r>
            <a:r>
              <a:rPr kumimoji="1" lang="ja-JP" altLang="en-US" dirty="0" smtClean="0"/>
              <a:t>の</a:t>
            </a:r>
            <a:r>
              <a:rPr kumimoji="1" lang="en-US" altLang="ja-JP" dirty="0" smtClean="0"/>
              <a:t>HIGH</a:t>
            </a:r>
            <a:r>
              <a:rPr kumimoji="1" lang="ja-JP" altLang="en-US" dirty="0" smtClean="0"/>
              <a:t>または</a:t>
            </a:r>
            <a:r>
              <a:rPr kumimoji="1" lang="en-US" altLang="ja-JP" dirty="0" smtClean="0"/>
              <a:t>LOW</a:t>
            </a:r>
            <a:r>
              <a:rPr kumimoji="1" lang="ja-JP" altLang="en-US" dirty="0" smtClean="0"/>
              <a:t>の状態の組み合わせによって定義されており，</a:t>
            </a:r>
            <a:endParaRPr kumimoji="1" lang="en-US" altLang="ja-JP" dirty="0" smtClean="0"/>
          </a:p>
          <a:p>
            <a:r>
              <a:rPr kumimoji="1" lang="ja-JP" altLang="en-US" dirty="0" smtClean="0"/>
              <a:t>スタートコンディション，ストップコンディション，１を表す状態，０を表す状態の組み合わせで成り立っています。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6</a:t>
            </a:fld>
            <a:endParaRPr kumimoji="1" lang="ja-JP" altLang="en-US"/>
          </a:p>
        </p:txBody>
      </p:sp>
    </p:spTree>
    <p:extLst>
      <p:ext uri="{BB962C8B-B14F-4D97-AF65-F5344CB8AC3E}">
        <p14:creationId xmlns:p14="http://schemas.microsoft.com/office/powerpoint/2010/main" val="3436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Raspberry</a:t>
            </a:r>
            <a:r>
              <a:rPr kumimoji="1" lang="ja-JP" altLang="en-US" dirty="0" smtClean="0"/>
              <a:t> </a:t>
            </a:r>
            <a:r>
              <a:rPr kumimoji="1" lang="en-US" altLang="ja-JP" dirty="0" smtClean="0"/>
              <a:t>Pi</a:t>
            </a:r>
            <a:r>
              <a:rPr kumimoji="1" lang="ja-JP" altLang="en-US" dirty="0" smtClean="0"/>
              <a:t>に導入した</a:t>
            </a:r>
            <a:r>
              <a:rPr kumimoji="1" lang="en-US" altLang="ja-JP" dirty="0" err="1" smtClean="0"/>
              <a:t>Raspbian</a:t>
            </a:r>
            <a:r>
              <a:rPr kumimoji="1" lang="ja-JP" altLang="en-US" dirty="0" smtClean="0"/>
              <a:t>には，あらかじめ</a:t>
            </a:r>
            <a:r>
              <a:rPr kumimoji="1" lang="en-US" altLang="ja-JP" dirty="0" smtClean="0"/>
              <a:t>I2C</a:t>
            </a:r>
            <a:r>
              <a:rPr kumimoji="1" lang="ja-JP" altLang="en-US" dirty="0" smtClean="0"/>
              <a:t>を用いたシリアル通信を行うための機能が実装されています．</a:t>
            </a:r>
            <a:endParaRPr kumimoji="1" lang="en-US" altLang="ja-JP" dirty="0" smtClean="0"/>
          </a:p>
          <a:p>
            <a:r>
              <a:rPr kumimoji="1" lang="ja-JP" altLang="en-US" dirty="0" smtClean="0"/>
              <a:t>その方法とは，システムコールを用いて</a:t>
            </a:r>
            <a:r>
              <a:rPr kumimoji="1" lang="en-US" altLang="ja-JP" dirty="0" smtClean="0"/>
              <a:t>I2C</a:t>
            </a:r>
            <a:r>
              <a:rPr kumimoji="1" lang="ja-JP" altLang="en-US" dirty="0" smtClean="0"/>
              <a:t>通信に関するデバイスファイルを操作することです．システムコールは</a:t>
            </a:r>
            <a:endParaRPr kumimoji="1" lang="en-US" altLang="ja-JP" dirty="0" smtClean="0"/>
          </a:p>
          <a:p>
            <a:r>
              <a:rPr kumimoji="1" lang="ja-JP" altLang="en-US" dirty="0" smtClean="0"/>
              <a:t>全て</a:t>
            </a:r>
            <a:r>
              <a:rPr kumimoji="1" lang="en-US" altLang="ja-JP" dirty="0" smtClean="0"/>
              <a:t>Cg</a:t>
            </a:r>
            <a:r>
              <a:rPr kumimoji="1" lang="ja-JP" altLang="en-US" dirty="0" smtClean="0"/>
              <a:t>言語を用いて実装されています．</a:t>
            </a:r>
            <a:endParaRPr kumimoji="1" lang="en-US" altLang="ja-JP" dirty="0" smtClean="0"/>
          </a:p>
          <a:p>
            <a:r>
              <a:rPr kumimoji="1" lang="en-US" altLang="ja-JP" dirty="0" smtClean="0"/>
              <a:t>I2C</a:t>
            </a:r>
            <a:r>
              <a:rPr kumimoji="1" lang="ja-JP" altLang="en-US" dirty="0" smtClean="0"/>
              <a:t>通信を開始するには，</a:t>
            </a:r>
            <a:r>
              <a:rPr kumimoji="1" lang="en-US" altLang="ja-JP" dirty="0" smtClean="0"/>
              <a:t>I2C</a:t>
            </a:r>
            <a:r>
              <a:rPr kumimoji="1" lang="ja-JP" altLang="en-US" dirty="0" smtClean="0"/>
              <a:t>に関するデバイスファイルを</a:t>
            </a:r>
            <a:r>
              <a:rPr kumimoji="1" lang="en-US" altLang="ja-JP" dirty="0" smtClean="0"/>
              <a:t>open</a:t>
            </a:r>
            <a:r>
              <a:rPr kumimoji="1" lang="ja-JP" altLang="en-US" dirty="0" smtClean="0"/>
              <a:t>関数を用いてオープンします．</a:t>
            </a:r>
            <a:endParaRPr kumimoji="1" lang="en-US" altLang="ja-JP" dirty="0" smtClean="0"/>
          </a:p>
          <a:p>
            <a:r>
              <a:rPr kumimoji="1" lang="ja-JP" altLang="en-US" dirty="0" smtClean="0"/>
              <a:t>マスターが通信を行うスレーブを決定する処理は，</a:t>
            </a:r>
            <a:r>
              <a:rPr kumimoji="1" lang="en-US" altLang="ja-JP" dirty="0" err="1" smtClean="0"/>
              <a:t>ioctl</a:t>
            </a:r>
            <a:r>
              <a:rPr kumimoji="1" lang="ja-JP" altLang="en-US" dirty="0" smtClean="0"/>
              <a:t>関数を用いて行います．</a:t>
            </a:r>
            <a:endParaRPr kumimoji="1" lang="en-US" altLang="ja-JP" dirty="0" smtClean="0"/>
          </a:p>
          <a:p>
            <a:r>
              <a:rPr kumimoji="1" lang="ja-JP" altLang="en-US" dirty="0" smtClean="0"/>
              <a:t>スレーブを決定した後は，</a:t>
            </a:r>
            <a:r>
              <a:rPr kumimoji="1" lang="en-US" altLang="ja-JP" dirty="0" smtClean="0"/>
              <a:t>write</a:t>
            </a:r>
            <a:r>
              <a:rPr kumimoji="1" lang="ja-JP" altLang="en-US" dirty="0" smtClean="0"/>
              <a:t>関数を用いてマスターからスレーブに対しデータを送信し，</a:t>
            </a:r>
            <a:r>
              <a:rPr kumimoji="1" lang="en-US" altLang="ja-JP" dirty="0" smtClean="0"/>
              <a:t>read</a:t>
            </a:r>
            <a:r>
              <a:rPr kumimoji="1" lang="ja-JP" altLang="en-US" dirty="0" smtClean="0"/>
              <a:t>関数を用いて</a:t>
            </a:r>
            <a:endParaRPr kumimoji="1" lang="en-US" altLang="ja-JP" dirty="0" smtClean="0"/>
          </a:p>
          <a:p>
            <a:r>
              <a:rPr kumimoji="1" lang="ja-JP" altLang="en-US" dirty="0" smtClean="0"/>
              <a:t>マスターがスレーブからのデータを受信します．通信の終了には，</a:t>
            </a:r>
            <a:r>
              <a:rPr kumimoji="1" lang="en-US" altLang="ja-JP" dirty="0" smtClean="0"/>
              <a:t>close</a:t>
            </a:r>
            <a:r>
              <a:rPr kumimoji="1" lang="ja-JP" altLang="en-US" dirty="0" smtClean="0"/>
              <a:t>関数を使用します．</a:t>
            </a:r>
            <a:endParaRPr kumimoji="1" lang="en-US" altLang="ja-JP" dirty="0" smtClean="0"/>
          </a:p>
          <a:p>
            <a:r>
              <a:rPr kumimoji="1" lang="ja-JP" altLang="en-US" dirty="0" smtClean="0"/>
              <a:t>これらの関数を使用することで，</a:t>
            </a:r>
            <a:r>
              <a:rPr kumimoji="1" lang="en-US" altLang="ja-JP" dirty="0" smtClean="0"/>
              <a:t>SCL</a:t>
            </a:r>
            <a:r>
              <a:rPr kumimoji="1" lang="ja-JP" altLang="en-US" dirty="0" smtClean="0"/>
              <a:t>や</a:t>
            </a:r>
            <a:r>
              <a:rPr kumimoji="1" lang="en-US" altLang="ja-JP" dirty="0" smtClean="0"/>
              <a:t>SDA</a:t>
            </a:r>
            <a:r>
              <a:rPr kumimoji="1" lang="ja-JP" altLang="en-US" dirty="0" smtClean="0"/>
              <a:t>のデータの流れを気にすることなく</a:t>
            </a:r>
            <a:r>
              <a:rPr kumimoji="1" lang="en-US" altLang="ja-JP" dirty="0" smtClean="0"/>
              <a:t>Raspberry</a:t>
            </a:r>
            <a:r>
              <a:rPr kumimoji="1" lang="ja-JP" altLang="en-US" dirty="0" smtClean="0"/>
              <a:t> </a:t>
            </a:r>
            <a:r>
              <a:rPr kumimoji="1" lang="en-US" altLang="ja-JP" dirty="0" smtClean="0"/>
              <a:t>Pi</a:t>
            </a:r>
            <a:r>
              <a:rPr kumimoji="1" lang="ja-JP" altLang="en-US" dirty="0" smtClean="0"/>
              <a:t>で</a:t>
            </a:r>
            <a:r>
              <a:rPr kumimoji="1" lang="en-US" altLang="ja-JP" dirty="0" smtClean="0"/>
              <a:t>I2C</a:t>
            </a:r>
            <a:r>
              <a:rPr kumimoji="1" lang="ja-JP" altLang="en-US" dirty="0" smtClean="0"/>
              <a:t>通信を</a:t>
            </a:r>
            <a:endParaRPr kumimoji="1" lang="en-US" altLang="ja-JP" dirty="0" smtClean="0"/>
          </a:p>
          <a:p>
            <a:r>
              <a:rPr kumimoji="1" lang="ja-JP" altLang="en-US" dirty="0" smtClean="0"/>
              <a:t>行うことができます．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7</a:t>
            </a:fld>
            <a:endParaRPr kumimoji="1" lang="ja-JP" altLang="en-US"/>
          </a:p>
        </p:txBody>
      </p:sp>
    </p:spTree>
    <p:extLst>
      <p:ext uri="{BB962C8B-B14F-4D97-AF65-F5344CB8AC3E}">
        <p14:creationId xmlns:p14="http://schemas.microsoft.com/office/powerpoint/2010/main" val="188096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err="1" smtClean="0"/>
              <a:t>GrovePi</a:t>
            </a:r>
            <a:r>
              <a:rPr kumimoji="1" lang="en-US" altLang="ja-JP" dirty="0" smtClean="0"/>
              <a:t>+</a:t>
            </a:r>
            <a:r>
              <a:rPr kumimoji="1" lang="ja-JP" altLang="en-US" dirty="0" smtClean="0"/>
              <a:t>と</a:t>
            </a:r>
            <a:r>
              <a:rPr kumimoji="1" lang="en-US" altLang="ja-JP" dirty="0" smtClean="0"/>
              <a:t>Grove</a:t>
            </a:r>
            <a:r>
              <a:rPr kumimoji="1" lang="ja-JP" altLang="en-US" dirty="0" smtClean="0"/>
              <a:t>センサーについて説明し，</a:t>
            </a:r>
            <a:r>
              <a:rPr kumimoji="1" lang="en-US" altLang="ja-JP" dirty="0" smtClean="0"/>
              <a:t>Raspberry</a:t>
            </a:r>
            <a:r>
              <a:rPr kumimoji="1" lang="ja-JP" altLang="en-US" dirty="0" smtClean="0"/>
              <a:t> </a:t>
            </a:r>
            <a:r>
              <a:rPr kumimoji="1" lang="en-US" altLang="ja-JP" dirty="0" smtClean="0"/>
              <a:t>Pi</a:t>
            </a:r>
            <a:r>
              <a:rPr kumimoji="1" lang="ja-JP" altLang="en-US" dirty="0" smtClean="0"/>
              <a:t>が</a:t>
            </a:r>
            <a:r>
              <a:rPr kumimoji="1" lang="en-US" altLang="ja-JP" dirty="0" err="1" smtClean="0"/>
              <a:t>GrovePi</a:t>
            </a:r>
            <a:r>
              <a:rPr kumimoji="1" lang="en-US" altLang="ja-JP" dirty="0" smtClean="0"/>
              <a:t>+</a:t>
            </a:r>
            <a:r>
              <a:rPr kumimoji="1" lang="ja-JP" altLang="en-US" dirty="0" smtClean="0"/>
              <a:t>を介して</a:t>
            </a:r>
            <a:r>
              <a:rPr kumimoji="1" lang="en-US" altLang="ja-JP" dirty="0" smtClean="0"/>
              <a:t>Grove</a:t>
            </a:r>
            <a:r>
              <a:rPr kumimoji="1" lang="ja-JP" altLang="en-US" dirty="0" smtClean="0"/>
              <a:t>センサーを</a:t>
            </a:r>
            <a:endParaRPr kumimoji="1" lang="en-US" altLang="ja-JP" dirty="0" smtClean="0"/>
          </a:p>
          <a:p>
            <a:r>
              <a:rPr kumimoji="1" lang="ja-JP" altLang="en-US" dirty="0" smtClean="0"/>
              <a:t>操作する方法について説明します。</a:t>
            </a:r>
            <a:endParaRPr kumimoji="1" lang="en-US" altLang="ja-JP" dirty="0" smtClean="0"/>
          </a:p>
          <a:p>
            <a:r>
              <a:rPr kumimoji="1" lang="en-US" altLang="ja-JP" dirty="0" err="1" smtClean="0"/>
              <a:t>GrovePi</a:t>
            </a:r>
            <a:r>
              <a:rPr kumimoji="1" lang="en-US" altLang="ja-JP" dirty="0" smtClean="0"/>
              <a:t>+</a:t>
            </a:r>
            <a:r>
              <a:rPr kumimoji="1" lang="ja-JP" altLang="en-US" dirty="0" smtClean="0"/>
              <a:t>は１５個の</a:t>
            </a:r>
            <a:r>
              <a:rPr kumimoji="1" lang="en-US" altLang="ja-JP" dirty="0" smtClean="0"/>
              <a:t>Grove</a:t>
            </a:r>
            <a:r>
              <a:rPr kumimoji="1" lang="ja-JP" altLang="en-US" dirty="0" smtClean="0"/>
              <a:t>コネクタを搭載しており，</a:t>
            </a:r>
            <a:r>
              <a:rPr kumimoji="1" lang="en-US" altLang="ja-JP" dirty="0" smtClean="0"/>
              <a:t>Grove</a:t>
            </a:r>
            <a:r>
              <a:rPr kumimoji="1" lang="ja-JP" altLang="en-US" dirty="0" smtClean="0"/>
              <a:t>ケーブルを用いて</a:t>
            </a:r>
            <a:r>
              <a:rPr kumimoji="1" lang="en-US" altLang="ja-JP" dirty="0" smtClean="0"/>
              <a:t>Grove</a:t>
            </a:r>
            <a:r>
              <a:rPr kumimoji="1" lang="ja-JP" altLang="en-US" dirty="0" smtClean="0"/>
              <a:t>センサーを接続することができます．</a:t>
            </a:r>
            <a:endParaRPr kumimoji="1" lang="en-US" altLang="ja-JP" dirty="0" smtClean="0"/>
          </a:p>
          <a:p>
            <a:r>
              <a:rPr kumimoji="1" lang="ja-JP" altLang="en-US" dirty="0" smtClean="0"/>
              <a:t>本研究ではスライドの図のように、</a:t>
            </a:r>
            <a:r>
              <a:rPr kumimoji="1" lang="en-US" altLang="ja-JP" dirty="0" err="1" smtClean="0"/>
              <a:t>GrovePi</a:t>
            </a:r>
            <a:r>
              <a:rPr kumimoji="1" lang="en-US" altLang="ja-JP" dirty="0" smtClean="0"/>
              <a:t>+</a:t>
            </a:r>
            <a:r>
              <a:rPr kumimoji="1" lang="ja-JP" altLang="en-US" dirty="0" smtClean="0"/>
              <a:t>に３個の</a:t>
            </a:r>
            <a:r>
              <a:rPr kumimoji="1" lang="en-US" altLang="ja-JP" dirty="0" smtClean="0"/>
              <a:t>Grove</a:t>
            </a:r>
            <a:r>
              <a:rPr kumimoji="1" lang="ja-JP" altLang="en-US" dirty="0" smtClean="0"/>
              <a:t>センサーを接続しました．</a:t>
            </a:r>
            <a:endParaRPr kumimoji="1" lang="en-US" altLang="ja-JP" dirty="0" smtClean="0"/>
          </a:p>
          <a:p>
            <a:r>
              <a:rPr kumimoji="1" lang="en-US" altLang="ja-JP" dirty="0" smtClean="0"/>
              <a:t>Grove</a:t>
            </a:r>
            <a:r>
              <a:rPr kumimoji="1" lang="ja-JP" altLang="en-US" dirty="0" smtClean="0"/>
              <a:t>ケーブル４本のケーブルで構成され図のように色分けされており，</a:t>
            </a:r>
            <a:r>
              <a:rPr kumimoji="1" lang="en-US" altLang="ja-JP" dirty="0" smtClean="0"/>
              <a:t>Grove</a:t>
            </a:r>
            <a:r>
              <a:rPr kumimoji="1" lang="ja-JP" altLang="en-US" dirty="0" smtClean="0"/>
              <a:t>センサーの接地ピンは黒色，電源ピンは赤色，</a:t>
            </a:r>
            <a:endParaRPr kumimoji="1" lang="en-US" altLang="ja-JP" dirty="0" smtClean="0"/>
          </a:p>
          <a:p>
            <a:r>
              <a:rPr kumimoji="1" lang="ja-JP" altLang="en-US" dirty="0" smtClean="0"/>
              <a:t>プライマリピンは黄色，セカンダリピンは白色のケーブルで</a:t>
            </a:r>
            <a:r>
              <a:rPr kumimoji="1" lang="en-US" altLang="ja-JP" dirty="0" err="1" smtClean="0"/>
              <a:t>GrovePi</a:t>
            </a:r>
            <a:r>
              <a:rPr kumimoji="1" lang="en-US" altLang="ja-JP" dirty="0" smtClean="0"/>
              <a:t>+</a:t>
            </a:r>
            <a:r>
              <a:rPr kumimoji="1" lang="ja-JP" altLang="en-US" dirty="0" smtClean="0"/>
              <a:t>の対応するピンに接続されます．</a:t>
            </a:r>
            <a:endParaRPr kumimoji="1" lang="en-US" altLang="ja-JP" dirty="0" smtClean="0"/>
          </a:p>
          <a:p>
            <a:r>
              <a:rPr kumimoji="1" lang="en-US" altLang="ja-JP" dirty="0" err="1" smtClean="0"/>
              <a:t>GrovePi</a:t>
            </a:r>
            <a:r>
              <a:rPr kumimoji="1" lang="en-US" altLang="ja-JP" dirty="0" smtClean="0"/>
              <a:t>+</a:t>
            </a:r>
            <a:r>
              <a:rPr kumimoji="1" lang="ja-JP" altLang="en-US" dirty="0" smtClean="0"/>
              <a:t>に搭載された</a:t>
            </a:r>
            <a:r>
              <a:rPr kumimoji="1" lang="en-US" altLang="ja-JP" dirty="0" smtClean="0"/>
              <a:t>Grove</a:t>
            </a:r>
            <a:r>
              <a:rPr kumimoji="1" lang="ja-JP" altLang="en-US" dirty="0" smtClean="0"/>
              <a:t>コネクタのピンで，接地ピンと電源ピン以外のピンには，整数の番号が割り振られています．</a:t>
            </a:r>
            <a:endParaRPr kumimoji="1" lang="en-US" altLang="ja-JP" dirty="0" smtClean="0"/>
          </a:p>
          <a:p>
            <a:r>
              <a:rPr kumimoji="1" lang="en-US" altLang="ja-JP" dirty="0" smtClean="0"/>
              <a:t>Raspberry</a:t>
            </a:r>
            <a:r>
              <a:rPr kumimoji="1" lang="ja-JP" altLang="en-US" dirty="0" smtClean="0"/>
              <a:t> </a:t>
            </a:r>
            <a:r>
              <a:rPr kumimoji="1" lang="en-US" altLang="ja-JP" dirty="0" smtClean="0"/>
              <a:t>Pi</a:t>
            </a:r>
            <a:r>
              <a:rPr kumimoji="1" lang="ja-JP" altLang="en-US" dirty="0" smtClean="0"/>
              <a:t>からは，各</a:t>
            </a:r>
            <a:r>
              <a:rPr kumimoji="1" lang="en-US" altLang="ja-JP" dirty="0" smtClean="0"/>
              <a:t>Grove</a:t>
            </a:r>
            <a:r>
              <a:rPr kumimoji="1" lang="ja-JP" altLang="en-US" dirty="0" smtClean="0"/>
              <a:t>センサーのプライマリピンが接続された</a:t>
            </a:r>
            <a:r>
              <a:rPr kumimoji="1" lang="en-US" altLang="ja-JP" dirty="0" err="1" smtClean="0"/>
              <a:t>GrovePi</a:t>
            </a:r>
            <a:r>
              <a:rPr kumimoji="1" lang="en-US" altLang="ja-JP" dirty="0" smtClean="0"/>
              <a:t>+</a:t>
            </a:r>
            <a:r>
              <a:rPr kumimoji="1" lang="ja-JP" altLang="en-US" dirty="0" smtClean="0"/>
              <a:t>上のピンの番号を指定し，</a:t>
            </a:r>
            <a:endParaRPr kumimoji="1" lang="en-US" altLang="ja-JP" dirty="0" smtClean="0"/>
          </a:p>
          <a:p>
            <a:r>
              <a:rPr kumimoji="1" lang="ja-JP" altLang="en-US" dirty="0" smtClean="0"/>
              <a:t>各</a:t>
            </a:r>
            <a:r>
              <a:rPr kumimoji="1" lang="en-US" altLang="ja-JP" dirty="0" smtClean="0"/>
              <a:t>Grove</a:t>
            </a:r>
            <a:r>
              <a:rPr kumimoji="1" lang="ja-JP" altLang="en-US" dirty="0" smtClean="0"/>
              <a:t>センサーを操作します．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8</a:t>
            </a:fld>
            <a:endParaRPr kumimoji="1" lang="ja-JP" altLang="en-US"/>
          </a:p>
        </p:txBody>
      </p:sp>
    </p:spTree>
    <p:extLst>
      <p:ext uri="{BB962C8B-B14F-4D97-AF65-F5344CB8AC3E}">
        <p14:creationId xmlns:p14="http://schemas.microsoft.com/office/powerpoint/2010/main" val="905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Raspberry</a:t>
            </a:r>
            <a:r>
              <a:rPr kumimoji="1" lang="ja-JP" altLang="en-US" dirty="0" smtClean="0"/>
              <a:t> </a:t>
            </a:r>
            <a:r>
              <a:rPr kumimoji="1" lang="en-US" altLang="ja-JP" dirty="0" smtClean="0"/>
              <a:t>Pi</a:t>
            </a:r>
            <a:r>
              <a:rPr kumimoji="1" lang="ja-JP" altLang="en-US" dirty="0" smtClean="0"/>
              <a:t>から</a:t>
            </a:r>
            <a:r>
              <a:rPr kumimoji="1" lang="en-US" altLang="ja-JP" dirty="0" err="1" smtClean="0"/>
              <a:t>GrovePi</a:t>
            </a:r>
            <a:r>
              <a:rPr kumimoji="1" lang="en-US" altLang="ja-JP" dirty="0" smtClean="0"/>
              <a:t>+</a:t>
            </a:r>
            <a:r>
              <a:rPr kumimoji="1" lang="ja-JP" altLang="en-US" dirty="0" smtClean="0"/>
              <a:t>を介して</a:t>
            </a:r>
            <a:r>
              <a:rPr kumimoji="1" lang="en-US" altLang="ja-JP" dirty="0" smtClean="0"/>
              <a:t>Grove</a:t>
            </a:r>
            <a:r>
              <a:rPr kumimoji="1" lang="ja-JP" altLang="en-US" dirty="0" smtClean="0"/>
              <a:t>センサーを操作する方法について説明します．</a:t>
            </a:r>
            <a:endParaRPr kumimoji="1" lang="en-US" altLang="ja-JP" dirty="0" smtClean="0"/>
          </a:p>
          <a:p>
            <a:r>
              <a:rPr kumimoji="1" lang="en-US" altLang="ja-JP" dirty="0" smtClean="0"/>
              <a:t>Raspberry</a:t>
            </a:r>
            <a:r>
              <a:rPr kumimoji="1" lang="ja-JP" altLang="en-US" dirty="0" smtClean="0"/>
              <a:t> </a:t>
            </a:r>
            <a:r>
              <a:rPr kumimoji="1" lang="en-US" altLang="ja-JP" dirty="0" smtClean="0"/>
              <a:t>Pi</a:t>
            </a:r>
            <a:r>
              <a:rPr kumimoji="1" lang="ja-JP" altLang="en-US" dirty="0" smtClean="0"/>
              <a:t>がマスターとなるため、操作はすべて</a:t>
            </a:r>
            <a:r>
              <a:rPr kumimoji="1" lang="en-US" altLang="ja-JP" dirty="0" smtClean="0"/>
              <a:t>Raspberry</a:t>
            </a:r>
            <a:r>
              <a:rPr kumimoji="1" lang="ja-JP" altLang="en-US" dirty="0" smtClean="0"/>
              <a:t> </a:t>
            </a:r>
            <a:r>
              <a:rPr kumimoji="1" lang="en-US" altLang="ja-JP" dirty="0" smtClean="0"/>
              <a:t>Pi</a:t>
            </a:r>
            <a:r>
              <a:rPr kumimoji="1" lang="ja-JP" altLang="en-US" dirty="0" smtClean="0"/>
              <a:t>から行うことになります．</a:t>
            </a:r>
            <a:endParaRPr kumimoji="1" lang="en-US" altLang="ja-JP" dirty="0" smtClean="0"/>
          </a:p>
          <a:p>
            <a:r>
              <a:rPr kumimoji="1" lang="en-US" altLang="ja-JP" dirty="0" smtClean="0"/>
              <a:t>Raspberry</a:t>
            </a:r>
            <a:r>
              <a:rPr kumimoji="1" lang="ja-JP" altLang="en-US" dirty="0" smtClean="0"/>
              <a:t> </a:t>
            </a:r>
            <a:r>
              <a:rPr kumimoji="1" lang="en-US" altLang="ja-JP" dirty="0" smtClean="0"/>
              <a:t>Pi</a:t>
            </a:r>
            <a:r>
              <a:rPr kumimoji="1" lang="ja-JP" altLang="en-US" dirty="0" smtClean="0"/>
              <a:t>はまず，</a:t>
            </a:r>
            <a:r>
              <a:rPr kumimoji="1" lang="en-US" altLang="ja-JP" dirty="0" smtClean="0"/>
              <a:t>I2C</a:t>
            </a:r>
            <a:r>
              <a:rPr kumimoji="1" lang="ja-JP" altLang="en-US" dirty="0" smtClean="0"/>
              <a:t>通信を開始し，通信対象のスレーブに</a:t>
            </a:r>
            <a:r>
              <a:rPr kumimoji="1" lang="en-US" altLang="ja-JP" dirty="0" err="1" smtClean="0"/>
              <a:t>GrovePi</a:t>
            </a:r>
            <a:r>
              <a:rPr kumimoji="1" lang="en-US" altLang="ja-JP" dirty="0" smtClean="0"/>
              <a:t>+</a:t>
            </a:r>
            <a:r>
              <a:rPr kumimoji="1" lang="ja-JP" altLang="en-US" dirty="0" smtClean="0"/>
              <a:t>を指定します。そのあと，</a:t>
            </a:r>
            <a:r>
              <a:rPr kumimoji="1" lang="en-US" altLang="ja-JP" dirty="0" smtClean="0"/>
              <a:t>5</a:t>
            </a:r>
            <a:r>
              <a:rPr kumimoji="1" lang="ja-JP" altLang="en-US" dirty="0" smtClean="0"/>
              <a:t>バイトのデータを送信することで</a:t>
            </a:r>
            <a:endParaRPr kumimoji="1" lang="en-US" altLang="ja-JP" dirty="0" smtClean="0"/>
          </a:p>
          <a:p>
            <a:r>
              <a:rPr kumimoji="1" lang="en-US" altLang="ja-JP" dirty="0" err="1" smtClean="0"/>
              <a:t>GrovePi</a:t>
            </a:r>
            <a:r>
              <a:rPr kumimoji="1" lang="en-US" altLang="ja-JP" dirty="0" smtClean="0"/>
              <a:t>+</a:t>
            </a:r>
            <a:r>
              <a:rPr kumimoji="1" lang="ja-JP" altLang="en-US" dirty="0" smtClean="0"/>
              <a:t>に対しセンサーを操作するよう要求します．</a:t>
            </a:r>
            <a:endParaRPr kumimoji="1" lang="en-US" altLang="ja-JP" dirty="0" smtClean="0"/>
          </a:p>
          <a:p>
            <a:r>
              <a:rPr kumimoji="1" lang="ja-JP" altLang="en-US" dirty="0" smtClean="0"/>
              <a:t>ここで</a:t>
            </a:r>
            <a:r>
              <a:rPr kumimoji="1" lang="en-US" altLang="ja-JP" dirty="0" err="1" smtClean="0"/>
              <a:t>GrovePi</a:t>
            </a:r>
            <a:r>
              <a:rPr kumimoji="1" lang="en-US" altLang="ja-JP" dirty="0" smtClean="0"/>
              <a:t>+</a:t>
            </a:r>
            <a:r>
              <a:rPr kumimoji="1" lang="ja-JP" altLang="en-US" dirty="0" smtClean="0"/>
              <a:t>と送受信を行う際は，どちらとも定数</a:t>
            </a:r>
            <a:r>
              <a:rPr kumimoji="1" lang="en-US" altLang="ja-JP" dirty="0" smtClean="0"/>
              <a:t>1</a:t>
            </a:r>
            <a:r>
              <a:rPr kumimoji="1" lang="ja-JP" altLang="en-US" dirty="0" smtClean="0"/>
              <a:t>をあらわす</a:t>
            </a:r>
            <a:r>
              <a:rPr kumimoji="1" lang="en-US" altLang="ja-JP" dirty="0" smtClean="0"/>
              <a:t>8</a:t>
            </a:r>
            <a:r>
              <a:rPr kumimoji="1" lang="ja-JP" altLang="en-US" dirty="0" smtClean="0"/>
              <a:t>ビットの値を先に</a:t>
            </a:r>
            <a:r>
              <a:rPr kumimoji="1" lang="en-US" altLang="ja-JP" dirty="0" err="1" smtClean="0"/>
              <a:t>GrovePi</a:t>
            </a:r>
            <a:r>
              <a:rPr kumimoji="1" lang="en-US" altLang="ja-JP" dirty="0" smtClean="0"/>
              <a:t>+</a:t>
            </a:r>
            <a:r>
              <a:rPr kumimoji="1" lang="ja-JP" altLang="en-US" dirty="0" smtClean="0"/>
              <a:t>に送信する必要があります。</a:t>
            </a:r>
            <a:endParaRPr kumimoji="1" lang="en-US" altLang="ja-JP" dirty="0" smtClean="0"/>
          </a:p>
          <a:p>
            <a:r>
              <a:rPr kumimoji="1" lang="ja-JP" altLang="en-US" dirty="0" smtClean="0"/>
              <a:t>そのため</a:t>
            </a:r>
            <a:r>
              <a:rPr kumimoji="1" lang="en-US" altLang="ja-JP" dirty="0" smtClean="0"/>
              <a:t>5</a:t>
            </a:r>
            <a:r>
              <a:rPr kumimoji="1" lang="ja-JP" altLang="en-US" dirty="0" smtClean="0"/>
              <a:t>バイトのはじめの</a:t>
            </a:r>
            <a:r>
              <a:rPr kumimoji="1" lang="en-US" altLang="ja-JP" dirty="0" smtClean="0"/>
              <a:t>1</a:t>
            </a:r>
            <a:r>
              <a:rPr kumimoji="1" lang="ja-JP" altLang="en-US" dirty="0" smtClean="0"/>
              <a:t>バイトは定数</a:t>
            </a:r>
            <a:r>
              <a:rPr kumimoji="1" lang="en-US" altLang="ja-JP" dirty="0" smtClean="0"/>
              <a:t>1</a:t>
            </a:r>
            <a:r>
              <a:rPr kumimoji="1" lang="ja-JP" altLang="en-US" dirty="0" smtClean="0"/>
              <a:t>を送信します．</a:t>
            </a:r>
            <a:endParaRPr kumimoji="1" lang="en-US" altLang="ja-JP" dirty="0" smtClean="0"/>
          </a:p>
          <a:p>
            <a:r>
              <a:rPr kumimoji="1" lang="en-US" altLang="ja-JP" dirty="0" err="1" smtClean="0"/>
              <a:t>GrovePi</a:t>
            </a:r>
            <a:r>
              <a:rPr kumimoji="1" lang="en-US" altLang="ja-JP" dirty="0" smtClean="0"/>
              <a:t>+</a:t>
            </a:r>
            <a:r>
              <a:rPr kumimoji="1" lang="ja-JP" altLang="en-US" dirty="0" smtClean="0"/>
              <a:t>は，各センサーを操作</a:t>
            </a:r>
            <a:endParaRPr kumimoji="1" lang="en-US" altLang="ja-JP" dirty="0" smtClean="0"/>
          </a:p>
          <a:p>
            <a:r>
              <a:rPr kumimoji="1" lang="ja-JP" altLang="en-US" dirty="0" smtClean="0"/>
              <a:t>する処理命令ごとに番号が割り振られており，</a:t>
            </a:r>
            <a:r>
              <a:rPr kumimoji="1" lang="en-US" altLang="ja-JP" dirty="0" smtClean="0"/>
              <a:t>2</a:t>
            </a:r>
            <a:r>
              <a:rPr kumimoji="1" lang="ja-JP" altLang="en-US" dirty="0" smtClean="0"/>
              <a:t>バイト目にはその番号の値を送信します．</a:t>
            </a:r>
            <a:endParaRPr kumimoji="1" lang="en-US" altLang="ja-JP" dirty="0" smtClean="0"/>
          </a:p>
          <a:p>
            <a:r>
              <a:rPr kumimoji="1" lang="en-US" altLang="ja-JP" dirty="0" smtClean="0"/>
              <a:t>3</a:t>
            </a:r>
            <a:r>
              <a:rPr kumimoji="1" lang="ja-JP" altLang="en-US" dirty="0" smtClean="0"/>
              <a:t>バイト目には，指定した処理を行う</a:t>
            </a:r>
            <a:r>
              <a:rPr kumimoji="1" lang="en-US" altLang="ja-JP" dirty="0" err="1" smtClean="0"/>
              <a:t>GrovePi</a:t>
            </a:r>
            <a:r>
              <a:rPr kumimoji="1" lang="en-US" altLang="ja-JP" dirty="0" smtClean="0"/>
              <a:t>+</a:t>
            </a:r>
            <a:r>
              <a:rPr kumimoji="1" lang="ja-JP" altLang="en-US" dirty="0" smtClean="0"/>
              <a:t>上のピンの番号を指定します．</a:t>
            </a:r>
            <a:endParaRPr kumimoji="1" lang="en-US" altLang="ja-JP" dirty="0" smtClean="0"/>
          </a:p>
          <a:p>
            <a:r>
              <a:rPr kumimoji="1" lang="en-US" altLang="ja-JP" dirty="0" smtClean="0"/>
              <a:t>4</a:t>
            </a:r>
            <a:r>
              <a:rPr kumimoji="1" lang="ja-JP" altLang="en-US" dirty="0" smtClean="0"/>
              <a:t>バイト目と</a:t>
            </a:r>
            <a:r>
              <a:rPr kumimoji="1" lang="en-US" altLang="ja-JP" dirty="0" smtClean="0"/>
              <a:t>5</a:t>
            </a:r>
            <a:r>
              <a:rPr kumimoji="1" lang="ja-JP" altLang="en-US" dirty="0" smtClean="0"/>
              <a:t>バイト目には，先で指定した処理命令の引数の値を送信します。</a:t>
            </a:r>
            <a:endParaRPr kumimoji="1" lang="en-US" altLang="ja-JP" dirty="0" smtClean="0"/>
          </a:p>
          <a:p>
            <a:r>
              <a:rPr kumimoji="1" lang="en-US" altLang="ja-JP" dirty="0" smtClean="0"/>
              <a:t>5</a:t>
            </a:r>
            <a:r>
              <a:rPr kumimoji="1" lang="ja-JP" altLang="en-US" dirty="0" smtClean="0"/>
              <a:t>バイトのデータをすべて</a:t>
            </a:r>
            <a:r>
              <a:rPr kumimoji="1" lang="en-US" altLang="ja-JP" dirty="0" err="1" smtClean="0"/>
              <a:t>GrovePi</a:t>
            </a:r>
            <a:r>
              <a:rPr kumimoji="1" lang="en-US" altLang="ja-JP" dirty="0" smtClean="0"/>
              <a:t>+</a:t>
            </a:r>
            <a:r>
              <a:rPr kumimoji="1" lang="ja-JP" altLang="en-US" dirty="0" smtClean="0"/>
              <a:t>に送信したあとは，</a:t>
            </a:r>
            <a:r>
              <a:rPr kumimoji="1" lang="en-US" altLang="ja-JP" dirty="0" err="1" smtClean="0"/>
              <a:t>GrovePi</a:t>
            </a:r>
            <a:r>
              <a:rPr kumimoji="1" lang="en-US" altLang="ja-JP" dirty="0" smtClean="0"/>
              <a:t>+</a:t>
            </a:r>
            <a:r>
              <a:rPr kumimoji="1" lang="ja-JP" altLang="en-US" dirty="0" smtClean="0"/>
              <a:t>が各センサーに対し処理を行い，</a:t>
            </a:r>
            <a:endParaRPr kumimoji="1" lang="en-US" altLang="ja-JP" dirty="0" smtClean="0"/>
          </a:p>
          <a:p>
            <a:r>
              <a:rPr kumimoji="1" lang="ja-JP" altLang="en-US" dirty="0" smtClean="0"/>
              <a:t>そのセンサーから取得した情報を処理し</a:t>
            </a:r>
            <a:r>
              <a:rPr kumimoji="1" lang="en-US" altLang="ja-JP" dirty="0" err="1" smtClean="0"/>
              <a:t>GrovePi</a:t>
            </a:r>
            <a:r>
              <a:rPr kumimoji="1" lang="en-US" altLang="ja-JP" dirty="0" smtClean="0"/>
              <a:t>+</a:t>
            </a:r>
            <a:r>
              <a:rPr kumimoji="1" lang="ja-JP" altLang="en-US" dirty="0" smtClean="0"/>
              <a:t>内のバッファに格納されます．この処理にかかる時間は</a:t>
            </a:r>
            <a:endParaRPr kumimoji="1" lang="en-US" altLang="ja-JP" dirty="0" smtClean="0"/>
          </a:p>
          <a:p>
            <a:r>
              <a:rPr kumimoji="1" lang="ja-JP" altLang="en-US" dirty="0" smtClean="0"/>
              <a:t>各センサーごとに定められており，この処理が完了するまでの時間</a:t>
            </a:r>
            <a:r>
              <a:rPr kumimoji="1" lang="en-US" altLang="ja-JP" dirty="0" smtClean="0"/>
              <a:t>Raspberry</a:t>
            </a:r>
            <a:r>
              <a:rPr kumimoji="1" lang="ja-JP" altLang="en-US" dirty="0" smtClean="0"/>
              <a:t> </a:t>
            </a:r>
            <a:r>
              <a:rPr kumimoji="1" lang="en-US" altLang="ja-JP" dirty="0" smtClean="0"/>
              <a:t>Pi</a:t>
            </a:r>
            <a:r>
              <a:rPr kumimoji="1" lang="ja-JP" altLang="en-US" dirty="0" smtClean="0"/>
              <a:t>は待機します．</a:t>
            </a:r>
            <a:endParaRPr kumimoji="1" lang="en-US" altLang="ja-JP" dirty="0" smtClean="0"/>
          </a:p>
          <a:p>
            <a:r>
              <a:rPr kumimoji="1" lang="ja-JP" altLang="en-US" dirty="0" smtClean="0"/>
              <a:t>その後，</a:t>
            </a:r>
            <a:r>
              <a:rPr kumimoji="1" lang="en-US" altLang="ja-JP" dirty="0" err="1" smtClean="0"/>
              <a:t>Rasoberry</a:t>
            </a:r>
            <a:r>
              <a:rPr kumimoji="1" lang="ja-JP" altLang="en-US" dirty="0" smtClean="0"/>
              <a:t> </a:t>
            </a:r>
            <a:r>
              <a:rPr kumimoji="1" lang="en-US" altLang="ja-JP" dirty="0" smtClean="0"/>
              <a:t>Pi</a:t>
            </a:r>
            <a:r>
              <a:rPr kumimoji="1" lang="ja-JP" altLang="en-US" dirty="0" smtClean="0"/>
              <a:t>は</a:t>
            </a:r>
            <a:r>
              <a:rPr kumimoji="1" lang="en-US" altLang="ja-JP" dirty="0" err="1" smtClean="0"/>
              <a:t>GrovePi</a:t>
            </a:r>
            <a:r>
              <a:rPr kumimoji="1" lang="en-US" altLang="ja-JP" dirty="0" smtClean="0"/>
              <a:t>+</a:t>
            </a:r>
            <a:r>
              <a:rPr kumimoji="1" lang="ja-JP" altLang="en-US" dirty="0" smtClean="0"/>
              <a:t>に対し情報を送信するよう要求し，</a:t>
            </a:r>
            <a:r>
              <a:rPr kumimoji="1" lang="en-US" altLang="ja-JP" dirty="0" smtClean="0"/>
              <a:t>Raspberry</a:t>
            </a:r>
            <a:r>
              <a:rPr kumimoji="1" lang="ja-JP" altLang="en-US" dirty="0" smtClean="0"/>
              <a:t> </a:t>
            </a:r>
            <a:r>
              <a:rPr kumimoji="1" lang="en-US" altLang="ja-JP" dirty="0" smtClean="0"/>
              <a:t>Pi</a:t>
            </a:r>
            <a:r>
              <a:rPr kumimoji="1" lang="ja-JP" altLang="en-US" dirty="0" smtClean="0"/>
              <a:t>は</a:t>
            </a:r>
            <a:endParaRPr kumimoji="1" lang="en-US" altLang="ja-JP" dirty="0" smtClean="0"/>
          </a:p>
          <a:p>
            <a:r>
              <a:rPr kumimoji="1" lang="ja-JP" altLang="en-US" dirty="0" smtClean="0"/>
              <a:t>必要なデータを受信します．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9</a:t>
            </a:fld>
            <a:endParaRPr kumimoji="1" lang="ja-JP" altLang="en-US"/>
          </a:p>
        </p:txBody>
      </p:sp>
    </p:spTree>
    <p:extLst>
      <p:ext uri="{BB962C8B-B14F-4D97-AF65-F5344CB8AC3E}">
        <p14:creationId xmlns:p14="http://schemas.microsoft.com/office/powerpoint/2010/main" val="170132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55942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10206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163773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82881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09644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60354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98724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53568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23320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77607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2018/2/8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60162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56D2DD4-BE39-4B6C-ACC4-D3DAC6E0B5E0}" type="datetimeFigureOut">
              <a:rPr kumimoji="1" lang="ja-JP" altLang="en-US" smtClean="0"/>
              <a:t>2018/2/8</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1808940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9581" y="392689"/>
            <a:ext cx="7984837" cy="2424401"/>
          </a:xfrm>
        </p:spPr>
        <p:txBody>
          <a:bodyPr/>
          <a:lstStyle/>
          <a:p>
            <a:r>
              <a:rPr kumimoji="1" lang="ja-JP" altLang="en-US" dirty="0" smtClean="0">
                <a:latin typeface="メイリオ" panose="020B0604030504040204" pitchFamily="50" charset="-128"/>
                <a:ea typeface="メイリオ" panose="020B0604030504040204" pitchFamily="50" charset="-128"/>
              </a:rPr>
              <a:t>高水準言語のための</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en-US" altLang="ja-JP" dirty="0" err="1" smtClean="0">
                <a:latin typeface="メイリオ" panose="020B0604030504040204" pitchFamily="50" charset="-128"/>
                <a:ea typeface="メイリオ" panose="020B0604030504040204" pitchFamily="50" charset="-128"/>
              </a:rPr>
              <a:t>IoT</a:t>
            </a:r>
            <a:r>
              <a:rPr kumimoji="1" lang="ja-JP" altLang="en-US" dirty="0" smtClean="0">
                <a:latin typeface="メイリオ" panose="020B0604030504040204" pitchFamily="50" charset="-128"/>
                <a:ea typeface="メイリオ" panose="020B0604030504040204" pitchFamily="50" charset="-128"/>
              </a:rPr>
              <a:t>プログラミング環境の研究</a:t>
            </a:r>
            <a:endParaRPr kumimoji="1" lang="ja-JP" altLang="en-US"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1143000" y="3645725"/>
            <a:ext cx="6858000" cy="2909453"/>
          </a:xfrm>
        </p:spPr>
        <p:txBody>
          <a:bodyPr>
            <a:normAutofit/>
          </a:bodyPr>
          <a:lstStyle/>
          <a:p>
            <a:pPr algn="l"/>
            <a:r>
              <a:rPr kumimoji="1" lang="ja-JP" altLang="en-US" dirty="0" smtClean="0">
                <a:latin typeface="メイリオ" panose="020B0604030504040204" pitchFamily="50" charset="-128"/>
                <a:ea typeface="メイリオ" panose="020B0604030504040204" pitchFamily="50" charset="-128"/>
              </a:rPr>
              <a:t>東北大学 工学部 情報知能システム総合学科</a:t>
            </a:r>
            <a:endParaRPr kumimoji="1" lang="en-US" altLang="ja-JP" dirty="0" smtClean="0">
              <a:latin typeface="メイリオ" panose="020B0604030504040204" pitchFamily="50" charset="-128"/>
              <a:ea typeface="メイリオ" panose="020B0604030504040204" pitchFamily="50" charset="-128"/>
            </a:endParaRPr>
          </a:p>
          <a:p>
            <a:pPr algn="l"/>
            <a:r>
              <a:rPr lang="ja-JP" altLang="en-US" dirty="0" smtClean="0">
                <a:latin typeface="メイリオ" panose="020B0604030504040204" pitchFamily="50" charset="-128"/>
                <a:ea typeface="メイリオ" panose="020B0604030504040204" pitchFamily="50" charset="-128"/>
              </a:rPr>
              <a:t>コンピュータサイエンスコース</a:t>
            </a:r>
            <a:endParaRPr lang="en-US" altLang="ja-JP" dirty="0" smtClean="0">
              <a:latin typeface="メイリオ" panose="020B0604030504040204" pitchFamily="50" charset="-128"/>
              <a:ea typeface="メイリオ" panose="020B0604030504040204" pitchFamily="50" charset="-128"/>
            </a:endParaRPr>
          </a:p>
          <a:p>
            <a:pPr algn="l"/>
            <a:r>
              <a:rPr kumimoji="1" lang="ja-JP" altLang="en-US" dirty="0" smtClean="0">
                <a:latin typeface="メイリオ" panose="020B0604030504040204" pitchFamily="50" charset="-128"/>
                <a:ea typeface="メイリオ" panose="020B0604030504040204" pitchFamily="50" charset="-128"/>
              </a:rPr>
              <a:t>大堀・上野研究室　</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年</a:t>
            </a:r>
            <a:endParaRPr kumimoji="1" lang="en-US" altLang="ja-JP" dirty="0" smtClean="0">
              <a:latin typeface="メイリオ" panose="020B0604030504040204" pitchFamily="50" charset="-128"/>
              <a:ea typeface="メイリオ" panose="020B0604030504040204" pitchFamily="50" charset="-128"/>
            </a:endParaRPr>
          </a:p>
          <a:p>
            <a:pPr algn="l"/>
            <a:endParaRPr lang="en-US" altLang="ja-JP" dirty="0">
              <a:latin typeface="メイリオ" panose="020B0604030504040204" pitchFamily="50" charset="-128"/>
              <a:ea typeface="メイリオ" panose="020B0604030504040204" pitchFamily="50" charset="-128"/>
            </a:endParaRPr>
          </a:p>
          <a:p>
            <a:pPr algn="l"/>
            <a:r>
              <a:rPr kumimoji="1" lang="en-US" altLang="ja-JP" dirty="0" smtClean="0">
                <a:latin typeface="メイリオ" panose="020B0604030504040204" pitchFamily="50" charset="-128"/>
                <a:ea typeface="メイリオ" panose="020B0604030504040204" pitchFamily="50" charset="-128"/>
              </a:rPr>
              <a:t>B4TB</a:t>
            </a:r>
            <a:r>
              <a:rPr lang="en-US" altLang="ja-JP" dirty="0" smtClean="0">
                <a:latin typeface="メイリオ" panose="020B0604030504040204" pitchFamily="50" charset="-128"/>
                <a:ea typeface="メイリオ" panose="020B0604030504040204" pitchFamily="50" charset="-128"/>
              </a:rPr>
              <a:t>2039</a:t>
            </a:r>
            <a:r>
              <a:rPr lang="ja-JP" altLang="en-US" dirty="0" smtClean="0">
                <a:latin typeface="メイリオ" panose="020B0604030504040204" pitchFamily="50" charset="-128"/>
                <a:ea typeface="メイリオ" panose="020B0604030504040204" pitchFamily="50" charset="-128"/>
              </a:rPr>
              <a:t>　大塚祐貴</a:t>
            </a:r>
            <a:endParaRPr lang="en-US" altLang="ja-JP" dirty="0" smtClean="0">
              <a:latin typeface="メイリオ" panose="020B0604030504040204" pitchFamily="50" charset="-128"/>
              <a:ea typeface="メイリオ" panose="020B0604030504040204" pitchFamily="50" charset="-128"/>
            </a:endParaRPr>
          </a:p>
          <a:p>
            <a:pPr algn="l"/>
            <a:r>
              <a:rPr lang="ja-JP" altLang="en-US" dirty="0" smtClean="0">
                <a:latin typeface="メイリオ" panose="020B0604030504040204" pitchFamily="50" charset="-128"/>
                <a:ea typeface="メイリオ" panose="020B0604030504040204" pitchFamily="50" charset="-128"/>
              </a:rPr>
              <a:t>指導教員：大堀 淳 教授</a:t>
            </a:r>
            <a:endParaRPr lang="en-US" altLang="ja-JP" dirty="0" smtClean="0">
              <a:latin typeface="メイリオ" panose="020B0604030504040204" pitchFamily="50" charset="-128"/>
              <a:ea typeface="メイリオ" panose="020B0604030504040204" pitchFamily="50" charset="-128"/>
            </a:endParaRPr>
          </a:p>
          <a:p>
            <a:pPr algn="l"/>
            <a:r>
              <a:rPr lang="ja-JP" altLang="en-US" dirty="0" smtClean="0">
                <a:latin typeface="メイリオ" panose="020B0604030504040204" pitchFamily="50" charset="-128"/>
                <a:ea typeface="メイリオ" panose="020B0604030504040204" pitchFamily="50" charset="-128"/>
              </a:rPr>
              <a:t>　　　　　上野 雄大</a:t>
            </a:r>
            <a:r>
              <a:rPr lang="ja-JP" altLang="en-US"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准教授　　　　</a:t>
            </a:r>
            <a:endParaRPr lang="en-US" altLang="ja-JP" dirty="0">
              <a:latin typeface="メイリオ" panose="020B0604030504040204" pitchFamily="50" charset="-128"/>
              <a:ea typeface="メイリオ" panose="020B0604030504040204" pitchFamily="50" charset="-128"/>
            </a:endParaRPr>
          </a:p>
          <a:p>
            <a:pPr algn="l"/>
            <a:endParaRPr kumimoji="1" lang="ja-JP" altLang="en-US" dirty="0"/>
          </a:p>
        </p:txBody>
      </p:sp>
    </p:spTree>
    <p:extLst>
      <p:ext uri="{BB962C8B-B14F-4D97-AF65-F5344CB8AC3E}">
        <p14:creationId xmlns:p14="http://schemas.microsoft.com/office/powerpoint/2010/main" val="326176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各</a:t>
            </a:r>
            <a:r>
              <a:rPr kumimoji="1" lang="en-US" altLang="ja-JP" dirty="0" smtClean="0">
                <a:latin typeface="メイリオ" panose="020B0604030504040204" pitchFamily="50" charset="-128"/>
                <a:ea typeface="メイリオ" panose="020B0604030504040204" pitchFamily="50" charset="-128"/>
              </a:rPr>
              <a:t>Grove</a:t>
            </a:r>
            <a:r>
              <a:rPr kumimoji="1" lang="ja-JP" altLang="en-US" dirty="0" smtClean="0">
                <a:latin typeface="メイリオ" panose="020B0604030504040204" pitchFamily="50" charset="-128"/>
                <a:ea typeface="メイリオ" panose="020B0604030504040204" pitchFamily="50" charset="-128"/>
              </a:rPr>
              <a:t>センサーの制御に必要な情報</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4173713199"/>
              </p:ext>
            </p:extLst>
          </p:nvPr>
        </p:nvGraphicFramePr>
        <p:xfrm>
          <a:off x="628648" y="1511302"/>
          <a:ext cx="7981952" cy="4114800"/>
        </p:xfrm>
        <a:graphic>
          <a:graphicData uri="http://schemas.openxmlformats.org/drawingml/2006/table">
            <a:tbl>
              <a:tblPr firstRow="1" bandRow="1">
                <a:tableStyleId>{5C22544A-7EE6-4342-B048-85BDC9FD1C3A}</a:tableStyleId>
              </a:tblPr>
              <a:tblGrid>
                <a:gridCol w="1995488">
                  <a:extLst>
                    <a:ext uri="{9D8B030D-6E8A-4147-A177-3AD203B41FA5}">
                      <a16:colId xmlns:a16="http://schemas.microsoft.com/office/drawing/2014/main" val="2818233522"/>
                    </a:ext>
                  </a:extLst>
                </a:gridCol>
                <a:gridCol w="1995488">
                  <a:extLst>
                    <a:ext uri="{9D8B030D-6E8A-4147-A177-3AD203B41FA5}">
                      <a16:colId xmlns:a16="http://schemas.microsoft.com/office/drawing/2014/main" val="3460551516"/>
                    </a:ext>
                  </a:extLst>
                </a:gridCol>
                <a:gridCol w="1995488">
                  <a:extLst>
                    <a:ext uri="{9D8B030D-6E8A-4147-A177-3AD203B41FA5}">
                      <a16:colId xmlns:a16="http://schemas.microsoft.com/office/drawing/2014/main" val="397329389"/>
                    </a:ext>
                  </a:extLst>
                </a:gridCol>
                <a:gridCol w="1995488">
                  <a:extLst>
                    <a:ext uri="{9D8B030D-6E8A-4147-A177-3AD203B41FA5}">
                      <a16:colId xmlns:a16="http://schemas.microsoft.com/office/drawing/2014/main" val="1590309669"/>
                    </a:ext>
                  </a:extLst>
                </a:gridCol>
              </a:tblGrid>
              <a:tr h="0">
                <a:tc>
                  <a:txBody>
                    <a:bodyPr/>
                    <a:lstStyle/>
                    <a:p>
                      <a:endParaRPr kumimoji="1" lang="ja-JP" altLang="en-US" dirty="0"/>
                    </a:p>
                  </a:txBody>
                  <a:tcPr/>
                </a:tc>
                <a:tc>
                  <a:txBody>
                    <a:bodyPr/>
                    <a:lstStyle/>
                    <a:p>
                      <a:r>
                        <a:rPr kumimoji="1" lang="ja-JP" altLang="en-US" sz="2400" dirty="0" smtClean="0">
                          <a:solidFill>
                            <a:schemeClr val="tx1"/>
                          </a:solidFill>
                        </a:rPr>
                        <a:t>超音波距離センサー</a:t>
                      </a:r>
                      <a:endParaRPr kumimoji="1" lang="ja-JP" altLang="en-US" sz="2400" dirty="0">
                        <a:solidFill>
                          <a:schemeClr val="tx1"/>
                        </a:solidFill>
                      </a:endParaRPr>
                    </a:p>
                  </a:txBody>
                  <a:tcPr/>
                </a:tc>
                <a:tc>
                  <a:txBody>
                    <a:bodyPr/>
                    <a:lstStyle/>
                    <a:p>
                      <a:r>
                        <a:rPr kumimoji="1" lang="ja-JP" altLang="en-US" sz="2400" dirty="0" smtClean="0">
                          <a:solidFill>
                            <a:schemeClr val="tx1"/>
                          </a:solidFill>
                        </a:rPr>
                        <a:t>温湿度</a:t>
                      </a:r>
                      <a:endParaRPr kumimoji="1" lang="en-US" altLang="ja-JP" sz="2400" dirty="0" smtClean="0">
                        <a:solidFill>
                          <a:schemeClr val="tx1"/>
                        </a:solidFill>
                      </a:endParaRPr>
                    </a:p>
                    <a:p>
                      <a:r>
                        <a:rPr kumimoji="1" lang="ja-JP" altLang="en-US" sz="2400" dirty="0" smtClean="0">
                          <a:solidFill>
                            <a:schemeClr val="tx1"/>
                          </a:solidFill>
                        </a:rPr>
                        <a:t>センサー</a:t>
                      </a:r>
                      <a:endParaRPr kumimoji="1" lang="ja-JP" altLang="en-US" sz="2400" dirty="0">
                        <a:solidFill>
                          <a:schemeClr val="tx1"/>
                        </a:solidFill>
                      </a:endParaRPr>
                    </a:p>
                  </a:txBody>
                  <a:tcPr/>
                </a:tc>
                <a:tc>
                  <a:txBody>
                    <a:bodyPr/>
                    <a:lstStyle/>
                    <a:p>
                      <a:r>
                        <a:rPr kumimoji="1" lang="ja-JP" altLang="en-US" sz="2400" dirty="0" smtClean="0">
                          <a:solidFill>
                            <a:schemeClr val="tx1"/>
                          </a:solidFill>
                        </a:rPr>
                        <a:t>明度</a:t>
                      </a:r>
                      <a:endParaRPr kumimoji="1" lang="en-US" altLang="ja-JP" sz="2400" dirty="0" smtClean="0">
                        <a:solidFill>
                          <a:schemeClr val="tx1"/>
                        </a:solidFill>
                      </a:endParaRPr>
                    </a:p>
                    <a:p>
                      <a:r>
                        <a:rPr kumimoji="1" lang="ja-JP" altLang="en-US" sz="2400" dirty="0" smtClean="0">
                          <a:solidFill>
                            <a:schemeClr val="tx1"/>
                          </a:solidFill>
                        </a:rPr>
                        <a:t>センサー</a:t>
                      </a:r>
                      <a:endParaRPr kumimoji="1" lang="ja-JP" altLang="en-US" sz="2400" dirty="0">
                        <a:solidFill>
                          <a:schemeClr val="tx1"/>
                        </a:solidFill>
                      </a:endParaRPr>
                    </a:p>
                  </a:txBody>
                  <a:tcPr/>
                </a:tc>
                <a:extLst>
                  <a:ext uri="{0D108BD9-81ED-4DB2-BD59-A6C34878D82A}">
                    <a16:rowId xmlns:a16="http://schemas.microsoft.com/office/drawing/2014/main" val="1543010245"/>
                  </a:ext>
                </a:extLst>
              </a:tr>
              <a:tr h="0">
                <a:tc>
                  <a:txBody>
                    <a:bodyPr/>
                    <a:lstStyle/>
                    <a:p>
                      <a:r>
                        <a:rPr kumimoji="1" lang="ja-JP" altLang="en-US" sz="2000" dirty="0" smtClean="0">
                          <a:solidFill>
                            <a:schemeClr val="tx1"/>
                          </a:solidFill>
                        </a:rPr>
                        <a:t>処理命令番号</a:t>
                      </a:r>
                      <a:endParaRPr kumimoji="1" lang="ja-JP" altLang="en-US" sz="2000" dirty="0">
                        <a:solidFill>
                          <a:schemeClr val="tx1"/>
                        </a:solidFill>
                      </a:endParaRPr>
                    </a:p>
                  </a:txBody>
                  <a:tcPr/>
                </a:tc>
                <a:tc>
                  <a:txBody>
                    <a:bodyPr/>
                    <a:lstStyle/>
                    <a:p>
                      <a:pPr algn="ctr"/>
                      <a:r>
                        <a:rPr kumimoji="1" lang="ja-JP" altLang="en-US" sz="2400" dirty="0" smtClean="0"/>
                        <a:t>７</a:t>
                      </a:r>
                      <a:endParaRPr kumimoji="1" lang="ja-JP" altLang="en-US" sz="2400" dirty="0"/>
                    </a:p>
                  </a:txBody>
                  <a:tcPr/>
                </a:tc>
                <a:tc>
                  <a:txBody>
                    <a:bodyPr/>
                    <a:lstStyle/>
                    <a:p>
                      <a:pPr algn="ctr"/>
                      <a:r>
                        <a:rPr kumimoji="1" lang="en-US" altLang="ja-JP" sz="2400" dirty="0" smtClean="0"/>
                        <a:t>40</a:t>
                      </a:r>
                      <a:endParaRPr kumimoji="1" lang="ja-JP" altLang="en-US" sz="2400" dirty="0"/>
                    </a:p>
                  </a:txBody>
                  <a:tcPr/>
                </a:tc>
                <a:tc>
                  <a:txBody>
                    <a:bodyPr/>
                    <a:lstStyle/>
                    <a:p>
                      <a:pPr algn="ctr"/>
                      <a:r>
                        <a:rPr kumimoji="1" lang="en-US" altLang="ja-JP" sz="2400" dirty="0" smtClean="0"/>
                        <a:t>3</a:t>
                      </a:r>
                      <a:endParaRPr kumimoji="1" lang="ja-JP" altLang="en-US" sz="2400" dirty="0"/>
                    </a:p>
                  </a:txBody>
                  <a:tcPr/>
                </a:tc>
                <a:extLst>
                  <a:ext uri="{0D108BD9-81ED-4DB2-BD59-A6C34878D82A}">
                    <a16:rowId xmlns:a16="http://schemas.microsoft.com/office/drawing/2014/main" val="2523233952"/>
                  </a:ext>
                </a:extLst>
              </a:tr>
              <a:tr h="0">
                <a:tc>
                  <a:txBody>
                    <a:bodyPr/>
                    <a:lstStyle/>
                    <a:p>
                      <a:r>
                        <a:rPr kumimoji="1" lang="ja-JP" altLang="en-US" sz="2400" dirty="0" smtClean="0"/>
                        <a:t>接続先の</a:t>
                      </a:r>
                      <a:endParaRPr kumimoji="1" lang="en-US" altLang="ja-JP" sz="2400" dirty="0" smtClean="0"/>
                    </a:p>
                    <a:p>
                      <a:r>
                        <a:rPr kumimoji="1" lang="ja-JP" altLang="en-US" sz="2400" dirty="0" smtClean="0"/>
                        <a:t>ピン番号</a:t>
                      </a:r>
                      <a:endParaRPr kumimoji="1" lang="ja-JP" altLang="en-US" sz="2400" dirty="0"/>
                    </a:p>
                  </a:txBody>
                  <a:tcPr/>
                </a:tc>
                <a:tc>
                  <a:txBody>
                    <a:bodyPr/>
                    <a:lstStyle/>
                    <a:p>
                      <a:pPr algn="ctr"/>
                      <a:r>
                        <a:rPr kumimoji="1" lang="en-US" altLang="ja-JP" sz="2400" dirty="0" smtClean="0"/>
                        <a:t>3</a:t>
                      </a:r>
                      <a:endParaRPr kumimoji="1" lang="ja-JP" altLang="en-US" sz="2400" dirty="0"/>
                    </a:p>
                  </a:txBody>
                  <a:tcPr/>
                </a:tc>
                <a:tc>
                  <a:txBody>
                    <a:bodyPr/>
                    <a:lstStyle/>
                    <a:p>
                      <a:pPr algn="ctr"/>
                      <a:r>
                        <a:rPr kumimoji="1" lang="en-US" altLang="ja-JP" sz="2400" dirty="0" smtClean="0"/>
                        <a:t>4</a:t>
                      </a:r>
                      <a:endParaRPr kumimoji="1" lang="ja-JP" altLang="en-US" sz="2400" dirty="0"/>
                    </a:p>
                  </a:txBody>
                  <a:tcPr/>
                </a:tc>
                <a:tc>
                  <a:txBody>
                    <a:bodyPr/>
                    <a:lstStyle/>
                    <a:p>
                      <a:pPr algn="ctr"/>
                      <a:r>
                        <a:rPr kumimoji="1" lang="en-US" altLang="ja-JP" sz="2400" dirty="0" smtClean="0"/>
                        <a:t>14</a:t>
                      </a:r>
                      <a:endParaRPr kumimoji="1" lang="ja-JP" altLang="en-US" sz="2400" dirty="0"/>
                    </a:p>
                  </a:txBody>
                  <a:tcPr/>
                </a:tc>
                <a:extLst>
                  <a:ext uri="{0D108BD9-81ED-4DB2-BD59-A6C34878D82A}">
                    <a16:rowId xmlns:a16="http://schemas.microsoft.com/office/drawing/2014/main" val="3604815928"/>
                  </a:ext>
                </a:extLst>
              </a:tr>
              <a:tr h="0">
                <a:tc>
                  <a:txBody>
                    <a:bodyPr/>
                    <a:lstStyle/>
                    <a:p>
                      <a:r>
                        <a:rPr kumimoji="1" lang="ja-JP" altLang="en-US" sz="2400" dirty="0" smtClean="0"/>
                        <a:t>処理後のデータ形式</a:t>
                      </a:r>
                      <a:endParaRPr kumimoji="1" lang="ja-JP" altLang="en-US" sz="2400" dirty="0"/>
                    </a:p>
                  </a:txBody>
                  <a:tcPr/>
                </a:tc>
                <a:tc>
                  <a:txBody>
                    <a:bodyPr/>
                    <a:lstStyle/>
                    <a:p>
                      <a:pPr algn="ctr"/>
                      <a:r>
                        <a:rPr kumimoji="1" lang="en-US" altLang="ja-JP" sz="2400" dirty="0" smtClean="0"/>
                        <a:t>16</a:t>
                      </a:r>
                      <a:r>
                        <a:rPr kumimoji="1" lang="ja-JP" altLang="en-US" sz="2400" dirty="0" smtClean="0"/>
                        <a:t>ビット</a:t>
                      </a:r>
                      <a:endParaRPr kumimoji="1" lang="en-US" altLang="ja-JP" sz="2400" dirty="0" smtClean="0"/>
                    </a:p>
                    <a:p>
                      <a:pPr algn="ctr"/>
                      <a:r>
                        <a:rPr kumimoji="1" lang="ja-JP" altLang="en-US" sz="2400" dirty="0" smtClean="0"/>
                        <a:t>整数値</a:t>
                      </a:r>
                      <a:endParaRPr kumimoji="1" lang="ja-JP" altLang="en-US" sz="2400" dirty="0"/>
                    </a:p>
                  </a:txBody>
                  <a:tcPr/>
                </a:tc>
                <a:tc>
                  <a:txBody>
                    <a:bodyPr/>
                    <a:lstStyle/>
                    <a:p>
                      <a:pPr algn="ctr"/>
                      <a:r>
                        <a:rPr kumimoji="1" lang="en-US" altLang="ja-JP" sz="2400" dirty="0" smtClean="0"/>
                        <a:t>32</a:t>
                      </a:r>
                      <a:r>
                        <a:rPr kumimoji="1" lang="ja-JP" altLang="en-US" sz="2400" dirty="0" smtClean="0"/>
                        <a:t>ビット</a:t>
                      </a:r>
                      <a:endParaRPr kumimoji="1" lang="en-US" altLang="ja-JP" sz="2400" dirty="0" smtClean="0"/>
                    </a:p>
                    <a:p>
                      <a:pPr algn="ctr"/>
                      <a:r>
                        <a:rPr kumimoji="1" lang="ja-JP" altLang="en-US" sz="2400" dirty="0" smtClean="0"/>
                        <a:t>単精度浮動小数点数</a:t>
                      </a:r>
                      <a:endParaRPr kumimoji="1" lang="ja-JP" altLang="en-US" sz="2400" dirty="0"/>
                    </a:p>
                  </a:txBody>
                  <a:tcPr/>
                </a:tc>
                <a:tc>
                  <a:txBody>
                    <a:bodyPr/>
                    <a:lstStyle/>
                    <a:p>
                      <a:pPr algn="ctr"/>
                      <a:r>
                        <a:rPr kumimoji="1" lang="en-US" altLang="ja-JP" sz="2400" dirty="0" smtClean="0"/>
                        <a:t>16</a:t>
                      </a:r>
                      <a:r>
                        <a:rPr kumimoji="1" lang="ja-JP" altLang="en-US" sz="2400" dirty="0" smtClean="0"/>
                        <a:t>ビット</a:t>
                      </a:r>
                      <a:endParaRPr kumimoji="1" lang="en-US" altLang="ja-JP" sz="2400" dirty="0" smtClean="0"/>
                    </a:p>
                    <a:p>
                      <a:pPr algn="ctr"/>
                      <a:r>
                        <a:rPr kumimoji="1" lang="ja-JP" altLang="en-US" sz="2400" dirty="0" smtClean="0"/>
                        <a:t>整数値</a:t>
                      </a:r>
                      <a:endParaRPr kumimoji="1" lang="ja-JP" altLang="en-US" sz="2400" dirty="0"/>
                    </a:p>
                  </a:txBody>
                  <a:tcPr/>
                </a:tc>
                <a:extLst>
                  <a:ext uri="{0D108BD9-81ED-4DB2-BD59-A6C34878D82A}">
                    <a16:rowId xmlns:a16="http://schemas.microsoft.com/office/drawing/2014/main" val="1332612737"/>
                  </a:ext>
                </a:extLst>
              </a:tr>
              <a:tr h="0">
                <a:tc>
                  <a:txBody>
                    <a:bodyPr/>
                    <a:lstStyle/>
                    <a:p>
                      <a:r>
                        <a:rPr kumimoji="1" lang="ja-JP" altLang="en-US" sz="2400" dirty="0" smtClean="0"/>
                        <a:t>処理に必要な時間</a:t>
                      </a:r>
                      <a:endParaRPr kumimoji="1" lang="ja-JP" altLang="en-US" sz="2400" dirty="0"/>
                    </a:p>
                  </a:txBody>
                  <a:tcPr/>
                </a:tc>
                <a:tc>
                  <a:txBody>
                    <a:bodyPr/>
                    <a:lstStyle/>
                    <a:p>
                      <a:pPr algn="ctr"/>
                      <a:r>
                        <a:rPr kumimoji="1" lang="en-US" altLang="ja-JP" sz="2400" dirty="0" smtClean="0"/>
                        <a:t>50</a:t>
                      </a:r>
                      <a:r>
                        <a:rPr kumimoji="1" lang="ja-JP" altLang="en-US" sz="2400" dirty="0" smtClean="0"/>
                        <a:t>ミリ秒</a:t>
                      </a:r>
                      <a:endParaRPr kumimoji="1" lang="ja-JP" altLang="en-US" sz="2400" dirty="0"/>
                    </a:p>
                  </a:txBody>
                  <a:tcPr/>
                </a:tc>
                <a:tc>
                  <a:txBody>
                    <a:bodyPr/>
                    <a:lstStyle/>
                    <a:p>
                      <a:pPr algn="ctr"/>
                      <a:r>
                        <a:rPr kumimoji="1" lang="en-US" altLang="ja-JP" sz="2400" dirty="0" smtClean="0"/>
                        <a:t>0.6</a:t>
                      </a:r>
                      <a:r>
                        <a:rPr kumimoji="1" lang="ja-JP" altLang="en-US" sz="2400" dirty="0" smtClean="0"/>
                        <a:t>秒</a:t>
                      </a:r>
                      <a:endParaRPr kumimoji="1" lang="ja-JP" altLang="en-US" sz="2400" dirty="0"/>
                    </a:p>
                  </a:txBody>
                  <a:tcPr/>
                </a:tc>
                <a:tc>
                  <a:txBody>
                    <a:bodyPr/>
                    <a:lstStyle/>
                    <a:p>
                      <a:pPr algn="ctr"/>
                      <a:r>
                        <a:rPr kumimoji="1" lang="en-US" altLang="ja-JP" sz="2400" dirty="0" smtClean="0"/>
                        <a:t>30</a:t>
                      </a:r>
                      <a:r>
                        <a:rPr kumimoji="1" lang="ja-JP" altLang="en-US" sz="2400" dirty="0" smtClean="0"/>
                        <a:t>ミリ秒</a:t>
                      </a:r>
                      <a:endParaRPr kumimoji="1" lang="ja-JP" altLang="en-US" sz="2400" dirty="0"/>
                    </a:p>
                  </a:txBody>
                  <a:tcPr/>
                </a:tc>
                <a:extLst>
                  <a:ext uri="{0D108BD9-81ED-4DB2-BD59-A6C34878D82A}">
                    <a16:rowId xmlns:a16="http://schemas.microsoft.com/office/drawing/2014/main" val="1091776707"/>
                  </a:ext>
                </a:extLst>
              </a:tr>
            </a:tbl>
          </a:graphicData>
        </a:graphic>
      </p:graphicFrame>
    </p:spTree>
    <p:extLst>
      <p:ext uri="{BB962C8B-B14F-4D97-AF65-F5344CB8AC3E}">
        <p14:creationId xmlns:p14="http://schemas.microsoft.com/office/powerpoint/2010/main" val="3324601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ハードウェア層の実装戦略</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628650" y="1690688"/>
                <a:ext cx="7886700" cy="3754874"/>
              </a:xfrm>
              <a:prstGeom prst="rect">
                <a:avLst/>
              </a:prstGeom>
              <a:noFill/>
            </p:spPr>
            <p:txBody>
              <a:bodyPr wrap="square" rtlCol="0">
                <a:spAutoFit/>
              </a:bodyPr>
              <a:lstStyle/>
              <a:p>
                <a:pPr marL="342900" indent="-342900">
                  <a:buFont typeface="+mj-lt"/>
                  <a:buAutoNum type="arabicPeriod"/>
                </a:pPr>
                <a:r>
                  <a:rPr lang="en-US" altLang="ja-JP" sz="2800" dirty="0" smtClean="0">
                    <a:latin typeface="メイリオ" panose="020B0604030504040204" pitchFamily="50" charset="-128"/>
                    <a:ea typeface="メイリオ" panose="020B0604030504040204" pitchFamily="50" charset="-128"/>
                  </a:rPr>
                  <a:t>Raspberry Pi</a:t>
                </a:r>
                <a:r>
                  <a:rPr lang="ja-JP" altLang="en-US" sz="2800" dirty="0" smtClean="0">
                    <a:latin typeface="メイリオ" panose="020B0604030504040204" pitchFamily="50" charset="-128"/>
                    <a:ea typeface="メイリオ" panose="020B0604030504040204" pitchFamily="50" charset="-128"/>
                  </a:rPr>
                  <a:t>で</a:t>
                </a:r>
                <a14:m>
                  <m:oMath xmlns:m="http://schemas.openxmlformats.org/officeDocument/2006/math">
                    <m:sSup>
                      <m:sSupPr>
                        <m:ctrlPr>
                          <a:rPr lang="en-US" altLang="ja-JP" sz="2800" i="1">
                            <a:latin typeface="Cambria Math" panose="02040503050406030204" pitchFamily="18" charset="0"/>
                          </a:rPr>
                        </m:ctrlPr>
                      </m:sSupPr>
                      <m:e>
                        <m:r>
                          <m:rPr>
                            <m:sty m:val="p"/>
                          </m:rPr>
                          <a:rPr lang="en-US" altLang="ja-JP" sz="2800" i="1">
                            <a:latin typeface="Cambria Math" panose="02040503050406030204" pitchFamily="18" charset="0"/>
                          </a:rPr>
                          <m:t>I</m:t>
                        </m:r>
                      </m:e>
                      <m:sup>
                        <m:r>
                          <a:rPr lang="en-US" altLang="ja-JP" sz="2800" i="1">
                            <a:latin typeface="Cambria Math" panose="02040503050406030204" pitchFamily="18" charset="0"/>
                          </a:rPr>
                          <m:t>2</m:t>
                        </m:r>
                      </m:sup>
                    </m:sSup>
                    <m:r>
                      <m:rPr>
                        <m:sty m:val="p"/>
                      </m:rPr>
                      <a:rPr lang="en-US" altLang="ja-JP" sz="2800" i="1">
                        <a:latin typeface="Cambria Math" panose="02040503050406030204" pitchFamily="18" charset="0"/>
                      </a:rPr>
                      <m:t>C</m:t>
                    </m:r>
                  </m:oMath>
                </a14:m>
                <a:r>
                  <a:rPr kumimoji="1" lang="ja-JP" altLang="en-US" sz="2800" dirty="0" smtClean="0">
                    <a:latin typeface="メイリオ" panose="020B0604030504040204" pitchFamily="50" charset="-128"/>
                    <a:ea typeface="メイリオ" panose="020B0604030504040204" pitchFamily="50" charset="-128"/>
                  </a:rPr>
                  <a:t>に関するデバイスファイルを開く</a:t>
                </a:r>
                <a:endParaRPr kumimoji="1"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en-US" altLang="ja-JP" sz="2800" dirty="0" smtClean="0">
                    <a:latin typeface="メイリオ" panose="020B0604030504040204" pitchFamily="50" charset="-128"/>
                    <a:ea typeface="メイリオ" panose="020B0604030504040204" pitchFamily="50" charset="-128"/>
                  </a:rPr>
                  <a:t>Grove</a:t>
                </a:r>
                <a:r>
                  <a:rPr kumimoji="1" lang="ja-JP" altLang="en-US" sz="2800" dirty="0" smtClean="0">
                    <a:latin typeface="メイリオ" panose="020B0604030504040204" pitchFamily="50" charset="-128"/>
                    <a:ea typeface="メイリオ" panose="020B0604030504040204" pitchFamily="50" charset="-128"/>
                  </a:rPr>
                  <a:t>センサーを操作し情報を取得</a:t>
                </a:r>
                <a:endParaRPr kumimoji="1"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err="1" smtClean="0">
                    <a:latin typeface="メイリオ" panose="020B0604030504040204" pitchFamily="50" charset="-128"/>
                    <a:ea typeface="メイリオ" panose="020B0604030504040204" pitchFamily="50" charset="-128"/>
                  </a:rPr>
                  <a:t>GrovePi</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を操作する</a:t>
                </a:r>
                <a:r>
                  <a:rPr lang="en-US" altLang="ja-JP" sz="2000" dirty="0" smtClean="0">
                    <a:latin typeface="メイリオ" panose="020B0604030504040204" pitchFamily="50" charset="-128"/>
                    <a:ea typeface="メイリオ" panose="020B0604030504040204" pitchFamily="50" charset="-128"/>
                  </a:rPr>
                  <a:t>5</a:t>
                </a:r>
                <a:r>
                  <a:rPr lang="ja-JP" altLang="en-US" sz="2000" dirty="0" smtClean="0">
                    <a:latin typeface="メイリオ" panose="020B0604030504040204" pitchFamily="50" charset="-128"/>
                    <a:ea typeface="メイリオ" panose="020B0604030504040204" pitchFamily="50" charset="-128"/>
                  </a:rPr>
                  <a:t>バイトのデータを送信</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kumimoji="1" lang="ja-JP" altLang="en-US" sz="2000" dirty="0" smtClean="0">
                    <a:latin typeface="メイリオ" panose="020B0604030504040204" pitchFamily="50" charset="-128"/>
                    <a:ea typeface="メイリオ" panose="020B0604030504040204" pitchFamily="50" charset="-128"/>
                  </a:rPr>
                  <a:t>待機</a:t>
                </a:r>
                <a:endParaRPr kumimoji="1"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smtClean="0">
                    <a:latin typeface="メイリオ" panose="020B0604030504040204" pitchFamily="50" charset="-128"/>
                    <a:ea typeface="メイリオ" panose="020B0604030504040204" pitchFamily="50" charset="-128"/>
                  </a:rPr>
                  <a:t>Grove</a:t>
                </a:r>
                <a:r>
                  <a:rPr lang="ja-JP" altLang="en-US" sz="2000" dirty="0" smtClean="0">
                    <a:latin typeface="メイリオ" panose="020B0604030504040204" pitchFamily="50" charset="-128"/>
                    <a:ea typeface="メイリオ" panose="020B0604030504040204" pitchFamily="50" charset="-128"/>
                  </a:rPr>
                  <a:t>センサーの情報を取得</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適切</a:t>
                </a:r>
                <a:r>
                  <a:rPr kumimoji="1" lang="ja-JP" altLang="en-US" sz="2000" dirty="0" smtClean="0">
                    <a:latin typeface="メイリオ" panose="020B0604030504040204" pitchFamily="50" charset="-128"/>
                    <a:ea typeface="メイリオ" panose="020B0604030504040204" pitchFamily="50" charset="-128"/>
                  </a:rPr>
                  <a:t>な形式に変換</a:t>
                </a:r>
                <a:endParaRPr kumimoji="1" lang="en-US" altLang="ja-JP" sz="20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sz="2800" dirty="0">
                    <a:latin typeface="メイリオ" panose="020B0604030504040204" pitchFamily="50" charset="-128"/>
                    <a:ea typeface="メイリオ" panose="020B0604030504040204" pitchFamily="50" charset="-128"/>
                  </a:rPr>
                  <a:t>全</a:t>
                </a:r>
                <a:r>
                  <a:rPr lang="ja-JP" altLang="en-US" sz="2800" dirty="0" smtClean="0">
                    <a:latin typeface="メイリオ" panose="020B0604030504040204" pitchFamily="50" charset="-128"/>
                    <a:ea typeface="メイリオ" panose="020B0604030504040204" pitchFamily="50" charset="-128"/>
                  </a:rPr>
                  <a:t>ての情報を取得しプレゼンテーション層へ渡す</a:t>
                </a:r>
                <a:endParaRPr kumimoji="1"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628650" y="1690688"/>
                <a:ext cx="7886700" cy="3754874"/>
              </a:xfrm>
              <a:prstGeom prst="rect">
                <a:avLst/>
              </a:prstGeom>
              <a:blipFill>
                <a:blip r:embed="rId3"/>
                <a:stretch>
                  <a:fillRect l="-2241" t="-3896" r="-618"/>
                </a:stretch>
              </a:blipFill>
            </p:spPr>
            <p:txBody>
              <a:bodyPr/>
              <a:lstStyle/>
              <a:p>
                <a:r>
                  <a:rPr lang="ja-JP" altLang="en-US">
                    <a:noFill/>
                  </a:rPr>
                  <a:t> </a:t>
                </a:r>
              </a:p>
            </p:txBody>
          </p:sp>
        </mc:Fallback>
      </mc:AlternateContent>
      <p:sp>
        <p:nvSpPr>
          <p:cNvPr id="5" name="テキスト ボックス 4"/>
          <p:cNvSpPr txBox="1"/>
          <p:nvPr/>
        </p:nvSpPr>
        <p:spPr>
          <a:xfrm>
            <a:off x="878774" y="5445562"/>
            <a:ext cx="7636576" cy="954107"/>
          </a:xfrm>
          <a:prstGeom prst="rect">
            <a:avLst/>
          </a:prstGeom>
          <a:noFill/>
          <a:ln w="31750">
            <a:solidFill>
              <a:schemeClr val="accent1">
                <a:shade val="50000"/>
              </a:schemeClr>
            </a:solidFill>
          </a:ln>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全てのセンサーに対して</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の項目の処理を行う関数を</a:t>
            </a:r>
            <a:r>
              <a:rPr lang="en-US" altLang="ja-JP" sz="2800" dirty="0" smtClean="0">
                <a:latin typeface="メイリオ" panose="020B0604030504040204" pitchFamily="50" charset="-128"/>
                <a:ea typeface="メイリオ" panose="020B0604030504040204" pitchFamily="50" charset="-128"/>
              </a:rPr>
              <a:t>C</a:t>
            </a:r>
            <a:r>
              <a:rPr lang="ja-JP" altLang="en-US" sz="2800" dirty="0" smtClean="0">
                <a:latin typeface="メイリオ" panose="020B0604030504040204" pitchFamily="50" charset="-128"/>
                <a:ea typeface="メイリオ" panose="020B0604030504040204" pitchFamily="50" charset="-128"/>
              </a:rPr>
              <a:t>言語で実装</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0849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実装した関数を</a:t>
            </a:r>
            <a:r>
              <a:rPr lang="ja-JP" altLang="en-US" dirty="0" smtClean="0">
                <a:latin typeface="メイリオ" panose="020B0604030504040204" pitchFamily="50" charset="-128"/>
                <a:ea typeface="メイリオ" panose="020B0604030504040204" pitchFamily="50" charset="-128"/>
              </a:rPr>
              <a:t>用いての情報の取得</a:t>
            </a:r>
            <a:endParaRPr kumimoji="1" lang="ja-JP" altLang="en-US"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90689"/>
            <a:ext cx="3578501" cy="394811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150" y="1690689"/>
            <a:ext cx="4806697" cy="3452811"/>
          </a:xfrm>
          <a:prstGeom prst="rect">
            <a:avLst/>
          </a:prstGeom>
        </p:spPr>
      </p:pic>
      <p:cxnSp>
        <p:nvCxnSpPr>
          <p:cNvPr id="7" name="直線コネクタ 6"/>
          <p:cNvCxnSpPr/>
          <p:nvPr/>
        </p:nvCxnSpPr>
        <p:spPr>
          <a:xfrm>
            <a:off x="4143650" y="1690689"/>
            <a:ext cx="0" cy="463391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545523" y="4583875"/>
            <a:ext cx="3515000" cy="1054925"/>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9" name="正方形/長方形 8"/>
          <p:cNvSpPr/>
          <p:nvPr/>
        </p:nvSpPr>
        <p:spPr>
          <a:xfrm>
            <a:off x="4226778" y="1554894"/>
            <a:ext cx="4632214" cy="1054925"/>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226778" y="2745614"/>
            <a:ext cx="2791539" cy="1189768"/>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545523" y="5638800"/>
            <a:ext cx="2458934" cy="707886"/>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デバイスファイルのオープン</a:t>
            </a:r>
            <a:endParaRPr kumimoji="1" lang="ja-JP" altLang="en-US" sz="20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327075" y="2280064"/>
            <a:ext cx="1531917" cy="707886"/>
          </a:xfrm>
          <a:prstGeom prst="rect">
            <a:avLst/>
          </a:prstGeom>
          <a:noFill/>
        </p:spPr>
        <p:txBody>
          <a:bodyPr wrap="square" rtlCol="0">
            <a:spAutoFit/>
          </a:bodyPr>
          <a:lstStyle/>
          <a:p>
            <a:r>
              <a:rPr kumimoji="1" lang="ja-JP" altLang="en-US" sz="2000" dirty="0" smtClean="0"/>
              <a:t>スレーブの選択</a:t>
            </a:r>
            <a:endParaRPr kumimoji="1" lang="ja-JP" altLang="en-US" sz="2000" dirty="0"/>
          </a:p>
        </p:txBody>
      </p:sp>
      <p:sp>
        <p:nvSpPr>
          <p:cNvPr id="13" name="テキスト ボックス 12"/>
          <p:cNvSpPr txBox="1"/>
          <p:nvPr/>
        </p:nvSpPr>
        <p:spPr>
          <a:xfrm>
            <a:off x="7056762" y="3361313"/>
            <a:ext cx="1330778"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全データの取得</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7281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プレゼンテーション</a:t>
            </a:r>
            <a:r>
              <a:rPr kumimoji="1" lang="ja-JP" altLang="en-US" dirty="0" smtClean="0">
                <a:latin typeface="メイリオ" panose="020B0604030504040204" pitchFamily="50" charset="-128"/>
                <a:ea typeface="メイリオ" panose="020B0604030504040204" pitchFamily="50" charset="-128"/>
              </a:rPr>
              <a:t>層の構成</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736270" y="1690689"/>
            <a:ext cx="7779080" cy="4524315"/>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2800" dirty="0" smtClean="0">
                <a:latin typeface="メイリオ" panose="020B0604030504040204" pitchFamily="50" charset="-128"/>
                <a:ea typeface="メイリオ" panose="020B0604030504040204" pitchFamily="50" charset="-128"/>
              </a:rPr>
              <a:t>サーバー側：ハードウェア層からデータを取得し送信</a:t>
            </a:r>
            <a:endParaRPr kumimoji="1" lang="en-US" altLang="ja-JP" sz="28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Web</a:t>
            </a:r>
            <a:r>
              <a:rPr lang="ja-JP" altLang="en-US" sz="2000" dirty="0" smtClean="0">
                <a:latin typeface="メイリオ" panose="020B0604030504040204" pitchFamily="50" charset="-128"/>
                <a:ea typeface="メイリオ" panose="020B0604030504040204" pitchFamily="50" charset="-128"/>
              </a:rPr>
              <a:t>サーバー</a:t>
            </a:r>
            <a:r>
              <a:rPr lang="en-US" altLang="ja-JP" sz="2000" dirty="0" smtClean="0">
                <a:latin typeface="メイリオ" panose="020B0604030504040204" pitchFamily="50" charset="-128"/>
                <a:ea typeface="メイリオ" panose="020B0604030504040204" pitchFamily="50" charset="-128"/>
              </a:rPr>
              <a:t>Apache2</a:t>
            </a:r>
            <a:r>
              <a:rPr lang="ja-JP" altLang="en-US" sz="2000" dirty="0" smtClean="0">
                <a:latin typeface="メイリオ" panose="020B0604030504040204" pitchFamily="50" charset="-128"/>
                <a:ea typeface="メイリオ" panose="020B0604030504040204" pitchFamily="50" charset="-128"/>
              </a:rPr>
              <a:t>を導入</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kumimoji="1" lang="en-US" altLang="ja-JP" sz="2000" dirty="0" smtClean="0">
                <a:latin typeface="メイリオ" panose="020B0604030504040204" pitchFamily="50" charset="-128"/>
                <a:ea typeface="メイリオ" panose="020B0604030504040204" pitchFamily="50" charset="-128"/>
              </a:rPr>
              <a:t>CGI</a:t>
            </a:r>
            <a:r>
              <a:rPr kumimoji="1" lang="ja-JP" altLang="en-US" sz="2000" dirty="0" smtClean="0">
                <a:latin typeface="メイリオ" panose="020B0604030504040204" pitchFamily="50" charset="-128"/>
                <a:ea typeface="メイリオ" panose="020B0604030504040204" pitchFamily="50" charset="-128"/>
              </a:rPr>
              <a:t>プログラムを実行しハードウェア層からデータを取得</a:t>
            </a:r>
            <a:endParaRPr kumimoji="1" lang="en-US" altLang="ja-JP" sz="20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JSON</a:t>
            </a:r>
            <a:r>
              <a:rPr lang="ja-JP" altLang="en-US" sz="2000" dirty="0" smtClean="0">
                <a:latin typeface="メイリオ" panose="020B0604030504040204" pitchFamily="50" charset="-128"/>
                <a:ea typeface="メイリオ" panose="020B0604030504040204" pitchFamily="50" charset="-128"/>
              </a:rPr>
              <a:t>形式のデータにまとめ送信</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sz="2800" dirty="0" smtClean="0">
                <a:latin typeface="メイリオ" panose="020B0604030504040204" pitchFamily="50" charset="-128"/>
                <a:ea typeface="メイリオ" panose="020B0604030504040204" pitchFamily="50" charset="-128"/>
              </a:rPr>
              <a:t>クライアント側：サーバー側から</a:t>
            </a:r>
            <a:r>
              <a:rPr lang="en-US" altLang="ja-JP" sz="2800" dirty="0" err="1" smtClean="0">
                <a:latin typeface="メイリオ" panose="020B0604030504040204" pitchFamily="50" charset="-128"/>
                <a:ea typeface="メイリオ" panose="020B0604030504040204" pitchFamily="50" charset="-128"/>
              </a:rPr>
              <a:t>IoT</a:t>
            </a:r>
            <a:r>
              <a:rPr lang="ja-JP" altLang="en-US" sz="2800" dirty="0" smtClean="0">
                <a:latin typeface="メイリオ" panose="020B0604030504040204" pitchFamily="50" charset="-128"/>
                <a:ea typeface="メイリオ" panose="020B0604030504040204" pitchFamily="50" charset="-128"/>
              </a:rPr>
              <a:t>デバイスのデータを受信し高水準言語に渡す</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kumimoji="1" lang="en-US" altLang="ja-JP" sz="2000" dirty="0" smtClean="0">
                <a:latin typeface="メイリオ" panose="020B0604030504040204" pitchFamily="50" charset="-128"/>
                <a:ea typeface="メイリオ" panose="020B0604030504040204" pitchFamily="50" charset="-128"/>
              </a:rPr>
              <a:t>SML#</a:t>
            </a:r>
            <a:r>
              <a:rPr kumimoji="1" lang="ja-JP" altLang="en-US" sz="2000" dirty="0" smtClean="0">
                <a:latin typeface="メイリオ" panose="020B0604030504040204" pitchFamily="50" charset="-128"/>
                <a:ea typeface="メイリオ" panose="020B0604030504040204" pitchFamily="50" charset="-128"/>
              </a:rPr>
              <a:t>で実装を行う</a:t>
            </a:r>
            <a:endParaRPr kumimoji="1" lang="en-US" altLang="ja-JP" sz="20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SML#</a:t>
            </a:r>
            <a:r>
              <a:rPr lang="ja-JP" altLang="en-US" sz="2000" dirty="0" smtClean="0">
                <a:latin typeface="メイリオ" panose="020B0604030504040204" pitchFamily="50" charset="-128"/>
                <a:ea typeface="メイリオ" panose="020B0604030504040204" pitchFamily="50" charset="-128"/>
              </a:rPr>
              <a:t>の</a:t>
            </a:r>
            <a:r>
              <a:rPr lang="en-US" altLang="ja-JP" sz="2000" dirty="0" smtClean="0">
                <a:latin typeface="メイリオ" panose="020B0604030504040204" pitchFamily="50" charset="-128"/>
                <a:ea typeface="メイリオ" panose="020B0604030504040204" pitchFamily="50" charset="-128"/>
              </a:rPr>
              <a:t>JSON</a:t>
            </a:r>
            <a:r>
              <a:rPr lang="ja-JP" altLang="en-US" sz="2000" dirty="0" smtClean="0">
                <a:latin typeface="メイリオ" panose="020B0604030504040204" pitchFamily="50" charset="-128"/>
                <a:ea typeface="メイリオ" panose="020B0604030504040204" pitchFamily="50" charset="-128"/>
              </a:rPr>
              <a:t>サポート機能を用いて</a:t>
            </a:r>
            <a:r>
              <a:rPr lang="en-US" altLang="ja-JP" sz="2000" dirty="0" err="1" smtClean="0">
                <a:latin typeface="メイリオ" panose="020B0604030504040204" pitchFamily="50" charset="-128"/>
                <a:ea typeface="メイリオ" panose="020B0604030504040204" pitchFamily="50" charset="-128"/>
              </a:rPr>
              <a:t>IoT</a:t>
            </a:r>
            <a:r>
              <a:rPr lang="ja-JP" altLang="en-US" sz="2000" dirty="0" smtClean="0">
                <a:latin typeface="メイリオ" panose="020B0604030504040204" pitchFamily="50" charset="-128"/>
                <a:ea typeface="メイリオ" panose="020B0604030504040204" pitchFamily="50" charset="-128"/>
              </a:rPr>
              <a:t>デバイスのデータを読み込む</a:t>
            </a:r>
            <a:endParaRPr lang="en-US" altLang="ja-JP" sz="2000" dirty="0" smtClean="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n"/>
            </a:pPr>
            <a:r>
              <a:rPr kumimoji="1" lang="ja-JP" altLang="en-US" sz="2800" dirty="0" smtClean="0">
                <a:latin typeface="メイリオ" panose="020B0604030504040204" pitchFamily="50" charset="-128"/>
                <a:ea typeface="メイリオ" panose="020B0604030504040204" pitchFamily="50" charset="-128"/>
              </a:rPr>
              <a:t>サーバー</a:t>
            </a:r>
            <a:r>
              <a:rPr kumimoji="1" lang="ja-JP" altLang="en-US" sz="2800" dirty="0">
                <a:latin typeface="メイリオ" panose="020B0604030504040204" pitchFamily="50" charset="-128"/>
                <a:ea typeface="メイリオ" panose="020B0604030504040204" pitchFamily="50" charset="-128"/>
              </a:rPr>
              <a:t>側</a:t>
            </a:r>
            <a:r>
              <a:rPr kumimoji="1" lang="ja-JP" altLang="en-US" sz="2800" dirty="0" smtClean="0">
                <a:latin typeface="メイリオ" panose="020B0604030504040204" pitchFamily="50" charset="-128"/>
                <a:ea typeface="メイリオ" panose="020B0604030504040204" pitchFamily="50" charset="-128"/>
              </a:rPr>
              <a:t>とクライアント側は</a:t>
            </a:r>
            <a:r>
              <a:rPr kumimoji="1" lang="en-US" altLang="ja-JP" sz="2800" dirty="0" smtClean="0">
                <a:latin typeface="メイリオ" panose="020B0604030504040204" pitchFamily="50" charset="-128"/>
                <a:ea typeface="メイリオ" panose="020B0604030504040204" pitchFamily="50" charset="-128"/>
              </a:rPr>
              <a:t>HTTP</a:t>
            </a:r>
            <a:r>
              <a:rPr kumimoji="1" lang="ja-JP" altLang="en-US" sz="2800" dirty="0" smtClean="0">
                <a:latin typeface="メイリオ" panose="020B0604030504040204" pitchFamily="50" charset="-128"/>
                <a:ea typeface="メイリオ" panose="020B0604030504040204" pitchFamily="50" charset="-128"/>
              </a:rPr>
              <a:t>を用いて通信を行う</a:t>
            </a:r>
            <a:endParaRPr kumimoji="1"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196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CGI</a:t>
            </a:r>
            <a:r>
              <a:rPr lang="ja-JP" altLang="en-US" dirty="0" smtClean="0">
                <a:latin typeface="メイリオ" panose="020B0604030504040204" pitchFamily="50" charset="-128"/>
                <a:ea typeface="メイリオ" panose="020B0604030504040204" pitchFamily="50" charset="-128"/>
              </a:rPr>
              <a:t>プログラムの実装戦略</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760021" y="1690689"/>
            <a:ext cx="8075221" cy="1815882"/>
          </a:xfrm>
          <a:prstGeom prst="rect">
            <a:avLst/>
          </a:prstGeom>
          <a:noFill/>
        </p:spPr>
        <p:txBody>
          <a:bodyPr wrap="square" rtlCol="0">
            <a:spAutoFit/>
          </a:bodyPr>
          <a:lstStyle/>
          <a:p>
            <a:pPr marL="514350" indent="-514350">
              <a:buFont typeface="+mj-lt"/>
              <a:buAutoNum type="arabicPeriod"/>
            </a:pPr>
            <a:r>
              <a:rPr kumimoji="1" lang="ja-JP" altLang="en-US" sz="2800" dirty="0" smtClean="0">
                <a:latin typeface="メイリオ" panose="020B0604030504040204" pitchFamily="50" charset="-128"/>
                <a:ea typeface="メイリオ" panose="020B0604030504040204" pitchFamily="50" charset="-128"/>
              </a:rPr>
              <a:t>ハードウェア層が提供する機能を用いて</a:t>
            </a:r>
            <a:r>
              <a:rPr kumimoji="1" lang="en-US" altLang="ja-JP" sz="2800" dirty="0" err="1" smtClean="0">
                <a:latin typeface="メイリオ" panose="020B0604030504040204" pitchFamily="50" charset="-128"/>
                <a:ea typeface="メイリオ" panose="020B0604030504040204" pitchFamily="50" charset="-128"/>
              </a:rPr>
              <a:t>IoT</a:t>
            </a:r>
            <a:r>
              <a:rPr kumimoji="1" lang="ja-JP" altLang="en-US" sz="2800" dirty="0" smtClean="0">
                <a:latin typeface="メイリオ" panose="020B0604030504040204" pitchFamily="50" charset="-128"/>
                <a:ea typeface="メイリオ" panose="020B0604030504040204" pitchFamily="50" charset="-128"/>
              </a:rPr>
              <a:t>デバイスの情報を取得</a:t>
            </a:r>
            <a:endParaRPr kumimoji="1" lang="en-US" altLang="ja-JP" sz="2800" dirty="0" smtClean="0">
              <a:latin typeface="メイリオ" panose="020B0604030504040204" pitchFamily="50" charset="-128"/>
              <a:ea typeface="メイリオ" panose="020B0604030504040204" pitchFamily="50" charset="-128"/>
            </a:endParaRPr>
          </a:p>
          <a:p>
            <a:pPr marL="514350" indent="-514350">
              <a:buFont typeface="+mj-lt"/>
              <a:buAutoNum type="arabicPeriod"/>
            </a:pPr>
            <a:r>
              <a:rPr lang="en-US" altLang="ja-JP" sz="2800" dirty="0" smtClean="0">
                <a:latin typeface="メイリオ" panose="020B0604030504040204" pitchFamily="50" charset="-128"/>
                <a:ea typeface="メイリオ" panose="020B0604030504040204" pitchFamily="50" charset="-128"/>
              </a:rPr>
              <a:t>HTML</a:t>
            </a:r>
            <a:r>
              <a:rPr lang="ja-JP" altLang="en-US" sz="2800" dirty="0" smtClean="0">
                <a:latin typeface="メイリオ" panose="020B0604030504040204" pitchFamily="50" charset="-128"/>
                <a:ea typeface="メイリオ" panose="020B0604030504040204" pitchFamily="50" charset="-128"/>
              </a:rPr>
              <a:t>の文章型宣言を出力</a:t>
            </a:r>
            <a:endParaRPr lang="en-US" altLang="ja-JP" sz="2800" dirty="0" smtClean="0">
              <a:latin typeface="メイリオ" panose="020B0604030504040204" pitchFamily="50" charset="-128"/>
              <a:ea typeface="メイリオ" panose="020B0604030504040204" pitchFamily="50" charset="-128"/>
            </a:endParaRPr>
          </a:p>
          <a:p>
            <a:pPr marL="514350" indent="-514350">
              <a:buFont typeface="+mj-lt"/>
              <a:buAutoNum type="arabicPeriod"/>
            </a:pPr>
            <a:r>
              <a:rPr kumimoji="1" lang="en-US" altLang="ja-JP" sz="2800" dirty="0" smtClean="0">
                <a:latin typeface="メイリオ" panose="020B0604030504040204" pitchFamily="50" charset="-128"/>
                <a:ea typeface="メイリオ" panose="020B0604030504040204" pitchFamily="50" charset="-128"/>
              </a:rPr>
              <a:t>JSON</a:t>
            </a:r>
            <a:r>
              <a:rPr kumimoji="1" lang="ja-JP" altLang="en-US" sz="2800" dirty="0" smtClean="0">
                <a:latin typeface="メイリオ" panose="020B0604030504040204" pitchFamily="50" charset="-128"/>
                <a:ea typeface="メイリオ" panose="020B0604030504040204" pitchFamily="50" charset="-128"/>
              </a:rPr>
              <a:t>形式で</a:t>
            </a:r>
            <a:r>
              <a:rPr kumimoji="1" lang="en-US" altLang="ja-JP" sz="2800" dirty="0" err="1" smtClean="0">
                <a:latin typeface="メイリオ" panose="020B0604030504040204" pitchFamily="50" charset="-128"/>
                <a:ea typeface="メイリオ" panose="020B0604030504040204" pitchFamily="50" charset="-128"/>
              </a:rPr>
              <a:t>IoT</a:t>
            </a:r>
            <a:r>
              <a:rPr kumimoji="1" lang="ja-JP" altLang="en-US" sz="2800" dirty="0" smtClean="0">
                <a:latin typeface="メイリオ" panose="020B0604030504040204" pitchFamily="50" charset="-128"/>
                <a:ea typeface="メイリオ" panose="020B0604030504040204" pitchFamily="50" charset="-128"/>
              </a:rPr>
              <a:t>デバイスの情報を出力</a:t>
            </a:r>
            <a:endParaRPr kumimoji="1" lang="ja-JP" altLang="en-US" sz="2800"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878774" y="4108862"/>
            <a:ext cx="7410203" cy="1815882"/>
          </a:xfrm>
          <a:prstGeom prst="rect">
            <a:avLst/>
          </a:prstGeom>
          <a:noFill/>
        </p:spPr>
        <p:txBody>
          <a:bodyPr wrap="square" rtlCol="0">
            <a:spAutoFit/>
          </a:bodyPr>
          <a:lstStyle/>
          <a:p>
            <a:r>
              <a:rPr kumimoji="1" lang="en-US" altLang="ja-JP" sz="2800" dirty="0" smtClean="0">
                <a:latin typeface="メイリオ" panose="020B0604030504040204" pitchFamily="50" charset="-128"/>
                <a:ea typeface="メイリオ" panose="020B0604030504040204" pitchFamily="50" charset="-128"/>
              </a:rPr>
              <a:t>HTML</a:t>
            </a:r>
            <a:r>
              <a:rPr kumimoji="1" lang="ja-JP" altLang="en-US" sz="2800" dirty="0" smtClean="0">
                <a:latin typeface="メイリオ" panose="020B0604030504040204" pitchFamily="50" charset="-128"/>
                <a:ea typeface="メイリオ" panose="020B0604030504040204" pitchFamily="50" charset="-128"/>
              </a:rPr>
              <a:t>の文章型宣言：</a:t>
            </a:r>
            <a:r>
              <a:rPr kumimoji="1" lang="en-US" altLang="ja-JP" sz="2800" dirty="0" smtClean="0">
                <a:latin typeface="メイリオ" panose="020B0604030504040204" pitchFamily="50" charset="-128"/>
                <a:ea typeface="メイリオ" panose="020B0604030504040204" pitchFamily="50" charset="-128"/>
              </a:rPr>
              <a:t>HTML</a:t>
            </a:r>
            <a:r>
              <a:rPr lang="ja-JP" altLang="en-US" sz="2800" dirty="0" smtClean="0">
                <a:latin typeface="メイリオ" panose="020B0604030504040204" pitchFamily="50" charset="-128"/>
                <a:ea typeface="メイリオ" panose="020B0604030504040204" pitchFamily="50" charset="-128"/>
              </a:rPr>
              <a:t>ドキュメントの先頭でそのドキュメントの種類を記述</a:t>
            </a:r>
            <a:endParaRPr lang="en-US" altLang="ja-JP" sz="2800" dirty="0" smtClean="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rPr>
              <a:t>例：</a:t>
            </a:r>
            <a:r>
              <a:rPr lang="en-US" altLang="ja-JP" sz="2800" dirty="0" smtClean="0">
                <a:latin typeface="メイリオ" panose="020B0604030504040204" pitchFamily="50" charset="-128"/>
                <a:ea typeface="メイリオ" panose="020B0604030504040204" pitchFamily="50" charset="-128"/>
              </a:rPr>
              <a:t>Content-Type:</a:t>
            </a:r>
            <a:r>
              <a:rPr lang="ja-JP" altLang="en-US" sz="2800" dirty="0">
                <a:latin typeface="メイリオ" panose="020B0604030504040204" pitchFamily="50" charset="-128"/>
                <a:ea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rPr>
              <a:t>Application/JSON</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3877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CGI</a:t>
            </a:r>
            <a:r>
              <a:rPr lang="ja-JP" altLang="en-US" dirty="0" smtClean="0">
                <a:latin typeface="メイリオ" panose="020B0604030504040204" pitchFamily="50" charset="-128"/>
                <a:ea typeface="メイリオ" panose="020B0604030504040204" pitchFamily="50" charset="-128"/>
              </a:rPr>
              <a:t>プログラムの実装</a:t>
            </a:r>
            <a:endParaRPr kumimoji="1" lang="ja-JP" altLang="en-US"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90688"/>
            <a:ext cx="4502150" cy="4835959"/>
          </a:xfrm>
          <a:prstGeom prst="rect">
            <a:avLst/>
          </a:prstGeom>
        </p:spPr>
      </p:pic>
      <p:sp>
        <p:nvSpPr>
          <p:cNvPr id="3" name="正方形/長方形 2"/>
          <p:cNvSpPr/>
          <p:nvPr/>
        </p:nvSpPr>
        <p:spPr>
          <a:xfrm>
            <a:off x="795647" y="2909455"/>
            <a:ext cx="4144488" cy="3443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 name="正方形/長方形 4"/>
          <p:cNvSpPr/>
          <p:nvPr/>
        </p:nvSpPr>
        <p:spPr>
          <a:xfrm>
            <a:off x="795647" y="3253839"/>
            <a:ext cx="4144488" cy="24106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6" name="正方形/長方形 5"/>
          <p:cNvSpPr/>
          <p:nvPr/>
        </p:nvSpPr>
        <p:spPr>
          <a:xfrm>
            <a:off x="795647" y="1490354"/>
            <a:ext cx="2731324" cy="13240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191990" y="1490354"/>
            <a:ext cx="3657600" cy="923330"/>
          </a:xfrm>
          <a:prstGeom prst="rect">
            <a:avLst/>
          </a:prstGeom>
          <a:noFill/>
          <a:ln w="38100">
            <a:solidFill>
              <a:schemeClr val="accent1">
                <a:shade val="50000"/>
              </a:schemeClr>
            </a:solid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ハードウェア層で提供される機能を用いて</a:t>
            </a:r>
            <a:r>
              <a:rPr kumimoji="1" lang="en-US" altLang="ja-JP" dirty="0" err="1" smtClean="0">
                <a:latin typeface="メイリオ" panose="020B0604030504040204" pitchFamily="50" charset="-128"/>
                <a:ea typeface="メイリオ" panose="020B0604030504040204" pitchFamily="50" charset="-128"/>
              </a:rPr>
              <a:t>IoT</a:t>
            </a:r>
            <a:r>
              <a:rPr kumimoji="1" lang="ja-JP" altLang="en-US" dirty="0" smtClean="0">
                <a:latin typeface="メイリオ" panose="020B0604030504040204" pitchFamily="50" charset="-128"/>
                <a:ea typeface="メイリオ" panose="020B0604030504040204" pitchFamily="50" charset="-128"/>
              </a:rPr>
              <a:t>デバイスの情報をすべて取得</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5297797" y="2814452"/>
            <a:ext cx="3217553" cy="369332"/>
          </a:xfrm>
          <a:prstGeom prst="rect">
            <a:avLst/>
          </a:prstGeom>
          <a:noFill/>
          <a:ln w="38100">
            <a:solidFill>
              <a:schemeClr val="accent1">
                <a:shade val="50000"/>
              </a:schemeClr>
            </a:solidFill>
          </a:ln>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HTML</a:t>
            </a:r>
            <a:r>
              <a:rPr kumimoji="1" lang="ja-JP" altLang="en-US" dirty="0" smtClean="0">
                <a:latin typeface="メイリオ" panose="020B0604030504040204" pitchFamily="50" charset="-128"/>
                <a:ea typeface="メイリオ" panose="020B0604030504040204" pitchFamily="50" charset="-128"/>
              </a:rPr>
              <a:t>文章型宣言</a:t>
            </a:r>
            <a:endParaRPr kumimoji="1" lang="ja-JP" altLang="en-US"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297797" y="3431969"/>
            <a:ext cx="3335564" cy="3139321"/>
          </a:xfrm>
          <a:prstGeom prst="rect">
            <a:avLst/>
          </a:prstGeom>
          <a:noFill/>
          <a:ln w="38100">
            <a:solidFill>
              <a:schemeClr val="accent1">
                <a:shade val="50000"/>
              </a:schemeClr>
            </a:solidFill>
          </a:ln>
        </p:spPr>
        <p:txBody>
          <a:bodyPr wrap="square" rtlCol="0">
            <a:spAutoFit/>
          </a:bodyPr>
          <a:lstStyle/>
          <a:p>
            <a:r>
              <a:rPr kumimoji="1" lang="en-US" altLang="ja-JP" dirty="0" err="1" smtClean="0">
                <a:latin typeface="メイリオ" panose="020B0604030504040204" pitchFamily="50" charset="-128"/>
                <a:ea typeface="メイリオ" panose="020B0604030504040204" pitchFamily="50" charset="-128"/>
              </a:rPr>
              <a:t>IoT</a:t>
            </a:r>
            <a:r>
              <a:rPr kumimoji="1" lang="ja-JP" altLang="en-US" dirty="0" smtClean="0">
                <a:latin typeface="メイリオ" panose="020B0604030504040204" pitchFamily="50" charset="-128"/>
                <a:ea typeface="メイリオ" panose="020B0604030504040204" pitchFamily="50" charset="-128"/>
              </a:rPr>
              <a:t>デバイスの情報を</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JSON</a:t>
            </a:r>
            <a:r>
              <a:rPr lang="ja-JP" altLang="en-US" dirty="0" smtClean="0">
                <a:latin typeface="メイリオ" panose="020B0604030504040204" pitchFamily="50" charset="-128"/>
                <a:ea typeface="メイリオ" panose="020B0604030504040204" pitchFamily="50" charset="-128"/>
              </a:rPr>
              <a:t>形式のデータ構造に</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まとめる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以下</a:t>
            </a:r>
            <a:r>
              <a:rPr lang="ja-JP" altLang="en-US" dirty="0" smtClean="0">
                <a:latin typeface="メイリオ" panose="020B0604030504040204" pitchFamily="50" charset="-128"/>
                <a:ea typeface="メイリオ" panose="020B0604030504040204" pitchFamily="50" charset="-128"/>
              </a:rPr>
              <a:t>の形式のデータを作成</a:t>
            </a:r>
            <a:endParaRPr kumimoji="1"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[{“IP”:”192.168.11.21”,</a:t>
            </a:r>
          </a:p>
          <a:p>
            <a:r>
              <a:rPr kumimoji="1" lang="en-US" altLang="ja-JP" dirty="0">
                <a:latin typeface="メイリオ" panose="020B0604030504040204" pitchFamily="50" charset="-128"/>
                <a:ea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rPr>
              <a:t>  “data”:{</a:t>
            </a:r>
          </a:p>
          <a:p>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“temperature”:</a:t>
            </a:r>
            <a:r>
              <a:rPr lang="ja-JP" altLang="en-US" dirty="0" smtClean="0">
                <a:latin typeface="メイリオ" panose="020B0604030504040204" pitchFamily="50" charset="-128"/>
                <a:ea typeface="メイリオ" panose="020B0604030504040204" pitchFamily="50" charset="-128"/>
              </a:rPr>
              <a:t>温度</a:t>
            </a:r>
            <a:r>
              <a:rPr lang="en-US" altLang="ja-JP" dirty="0" smtClean="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“humidity”      :</a:t>
            </a:r>
            <a:r>
              <a:rPr lang="ja-JP" altLang="en-US" dirty="0" smtClean="0">
                <a:latin typeface="メイリオ" panose="020B0604030504040204" pitchFamily="50" charset="-128"/>
                <a:ea typeface="メイリオ" panose="020B0604030504040204" pitchFamily="50" charset="-128"/>
              </a:rPr>
              <a:t>湿度</a:t>
            </a:r>
            <a:r>
              <a:rPr lang="en-US" altLang="ja-JP" dirty="0" smtClean="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“light”             :</a:t>
            </a:r>
            <a:r>
              <a:rPr lang="ja-JP" altLang="en-US" dirty="0" smtClean="0">
                <a:latin typeface="メイリオ" panose="020B0604030504040204" pitchFamily="50" charset="-128"/>
                <a:ea typeface="メイリオ" panose="020B0604030504040204" pitchFamily="50" charset="-128"/>
              </a:rPr>
              <a:t>明度</a:t>
            </a:r>
            <a:r>
              <a:rPr lang="en-US" altLang="ja-JP" dirty="0" smtClean="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“distance”      :</a:t>
            </a:r>
            <a:r>
              <a:rPr lang="ja-JP" altLang="en-US" dirty="0" smtClean="0">
                <a:latin typeface="メイリオ" panose="020B0604030504040204" pitchFamily="50" charset="-128"/>
                <a:ea typeface="メイリオ" panose="020B0604030504040204" pitchFamily="50" charset="-128"/>
              </a:rPr>
              <a:t>距離</a:t>
            </a:r>
            <a:r>
              <a:rPr lang="en-US" altLang="ja-JP" dirty="0" smtClean="0">
                <a:latin typeface="メイリオ" panose="020B0604030504040204" pitchFamily="50" charset="-128"/>
                <a:ea typeface="メイリオ" panose="020B0604030504040204" pitchFamily="50" charset="-128"/>
              </a:rPr>
              <a:t>}</a:t>
            </a:r>
          </a:p>
          <a:p>
            <a:r>
              <a:rPr lang="en-US" altLang="ja-JP" dirty="0" smtClean="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43329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クライアント側の実装戦略</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410203" cy="3108543"/>
          </a:xfrm>
          <a:prstGeom prst="rect">
            <a:avLst/>
          </a:prstGeom>
          <a:noFill/>
        </p:spPr>
        <p:txBody>
          <a:bodyPr wrap="square" rtlCol="0">
            <a:spAutoFit/>
          </a:bodyPr>
          <a:lstStyle/>
          <a:p>
            <a:pPr marL="342900" indent="-342900">
              <a:buFont typeface="+mj-lt"/>
              <a:buAutoNum type="arabicPeriod"/>
            </a:pPr>
            <a:r>
              <a:rPr lang="en-US" altLang="ja-JP" sz="2800" dirty="0" smtClean="0">
                <a:latin typeface="メイリオ" panose="020B0604030504040204" pitchFamily="50" charset="-128"/>
                <a:ea typeface="メイリオ" panose="020B0604030504040204" pitchFamily="50" charset="-128"/>
              </a:rPr>
              <a:t>HTT</a:t>
            </a:r>
            <a:r>
              <a:rPr lang="en-US" altLang="ja-JP" sz="2800" dirty="0">
                <a:latin typeface="メイリオ" panose="020B0604030504040204" pitchFamily="50" charset="-128"/>
                <a:ea typeface="メイリオ" panose="020B0604030504040204" pitchFamily="50" charset="-128"/>
              </a:rPr>
              <a:t>P</a:t>
            </a:r>
            <a:r>
              <a:rPr kumimoji="1" lang="ja-JP" altLang="en-US" sz="2800" dirty="0" smtClean="0">
                <a:latin typeface="メイリオ" panose="020B0604030504040204" pitchFamily="50" charset="-128"/>
                <a:ea typeface="メイリオ" panose="020B0604030504040204" pitchFamily="50" charset="-128"/>
              </a:rPr>
              <a:t>通信を行うためサーバーと接続</a:t>
            </a:r>
            <a:endParaRPr kumimoji="1"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2800" dirty="0" smtClean="0">
                <a:latin typeface="メイリオ" panose="020B0604030504040204" pitchFamily="50" charset="-128"/>
                <a:ea typeface="メイリオ" panose="020B0604030504040204" pitchFamily="50" charset="-128"/>
              </a:rPr>
              <a:t>HTTP</a:t>
            </a:r>
            <a:r>
              <a:rPr lang="ja-JP" altLang="en-US" sz="2800" dirty="0" smtClean="0">
                <a:latin typeface="メイリオ" panose="020B0604030504040204" pitchFamily="50" charset="-128"/>
                <a:ea typeface="メイリオ" panose="020B0604030504040204" pitchFamily="50" charset="-128"/>
              </a:rPr>
              <a:t>のリクエストメッセージを送信</a:t>
            </a:r>
            <a:endParaRPr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sz="2800" dirty="0" smtClean="0">
                <a:latin typeface="メイリオ" panose="020B0604030504040204" pitchFamily="50" charset="-128"/>
                <a:ea typeface="メイリオ" panose="020B0604030504040204" pitchFamily="50" charset="-128"/>
              </a:rPr>
              <a:t>サーバーからのレスポンスメッセージを受信</a:t>
            </a:r>
            <a:endParaRPr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2800" dirty="0" smtClean="0">
                <a:latin typeface="メイリオ" panose="020B0604030504040204" pitchFamily="50" charset="-128"/>
                <a:ea typeface="メイリオ" panose="020B0604030504040204" pitchFamily="50" charset="-128"/>
              </a:rPr>
              <a:t>レスポンスメッセージから必要な情報を取り出す</a:t>
            </a:r>
            <a:endParaRPr kumimoji="1"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2800" dirty="0" smtClean="0">
                <a:latin typeface="メイリオ" panose="020B0604030504040204" pitchFamily="50" charset="-128"/>
                <a:ea typeface="メイリオ" panose="020B0604030504040204" pitchFamily="50" charset="-128"/>
              </a:rPr>
              <a:t>JSON</a:t>
            </a:r>
            <a:r>
              <a:rPr lang="ja-JP" altLang="en-US" sz="2800" dirty="0" smtClean="0">
                <a:latin typeface="メイリオ" panose="020B0604030504040204" pitchFamily="50" charset="-128"/>
                <a:ea typeface="メイリオ" panose="020B0604030504040204" pitchFamily="50" charset="-128"/>
              </a:rPr>
              <a:t>形式のデータを</a:t>
            </a:r>
            <a:r>
              <a:rPr lang="en-US" altLang="ja-JP" sz="2800" dirty="0" smtClean="0">
                <a:latin typeface="メイリオ" panose="020B0604030504040204" pitchFamily="50" charset="-128"/>
                <a:ea typeface="メイリオ" panose="020B0604030504040204" pitchFamily="50" charset="-128"/>
              </a:rPr>
              <a:t>SML</a:t>
            </a:r>
            <a:r>
              <a:rPr lang="ja-JP" altLang="en-US" sz="2800" dirty="0" smtClean="0">
                <a:latin typeface="メイリオ" panose="020B0604030504040204" pitchFamily="50" charset="-128"/>
                <a:ea typeface="メイリオ" panose="020B0604030504040204" pitchFamily="50" charset="-128"/>
              </a:rPr>
              <a:t>＃で読み込み</a:t>
            </a:r>
            <a:endParaRPr kumimoji="1" lang="ja-JP" altLang="en-US" sz="2800"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849085" y="5170688"/>
            <a:ext cx="7445829" cy="954107"/>
          </a:xfrm>
          <a:prstGeom prst="rect">
            <a:avLst/>
          </a:prstGeom>
          <a:noFill/>
          <a:ln w="50800">
            <a:solidFill>
              <a:schemeClr val="accent1">
                <a:shade val="50000"/>
              </a:schemeClr>
            </a:solidFill>
          </a:ln>
        </p:spPr>
        <p:txBody>
          <a:bodyPr wrap="square" rtlCol="0">
            <a:spAutoFit/>
          </a:bodyPr>
          <a:lstStyle/>
          <a:p>
            <a:r>
              <a:rPr kumimoji="1" lang="ja-JP" altLang="en-US" sz="2800" dirty="0" smtClean="0">
                <a:latin typeface="メイリオ" panose="020B0604030504040204" pitchFamily="50" charset="-128"/>
                <a:ea typeface="メイリオ" panose="020B0604030504040204" pitchFamily="50" charset="-128"/>
              </a:rPr>
              <a:t>１から４の項目の処理部分は</a:t>
            </a:r>
            <a:r>
              <a:rPr kumimoji="1" lang="en-US" altLang="ja-JP" sz="2800" dirty="0" smtClean="0">
                <a:latin typeface="メイリオ" panose="020B0604030504040204" pitchFamily="50" charset="-128"/>
                <a:ea typeface="メイリオ" panose="020B0604030504040204" pitchFamily="50" charset="-128"/>
              </a:rPr>
              <a:t>C</a:t>
            </a:r>
            <a:r>
              <a:rPr kumimoji="1" lang="ja-JP" altLang="en-US" sz="2800" dirty="0" smtClean="0">
                <a:latin typeface="メイリオ" panose="020B0604030504040204" pitchFamily="50" charset="-128"/>
                <a:ea typeface="メイリオ" panose="020B0604030504040204" pitchFamily="50" charset="-128"/>
              </a:rPr>
              <a:t>言語で実装し</a:t>
            </a:r>
            <a:endParaRPr kumimoji="1" lang="en-US" altLang="ja-JP" sz="2800" dirty="0" smtClean="0">
              <a:latin typeface="メイリオ" panose="020B0604030504040204" pitchFamily="50" charset="-128"/>
              <a:ea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rPr>
              <a:t>SML#</a:t>
            </a:r>
            <a:r>
              <a:rPr lang="ja-JP" altLang="en-US" sz="2800" dirty="0" smtClean="0">
                <a:latin typeface="メイリオ" panose="020B0604030504040204" pitchFamily="50" charset="-128"/>
                <a:ea typeface="メイリオ" panose="020B0604030504040204" pitchFamily="50" charset="-128"/>
              </a:rPr>
              <a:t>の連携機能を用いて使用する</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8064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クライアント側のプログラムの実装</a:t>
            </a:r>
            <a:endParaRPr kumimoji="1" lang="ja-JP" altLang="en-US"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2472271"/>
            <a:ext cx="5391151" cy="195846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49" y="4630426"/>
            <a:ext cx="8367278" cy="2073853"/>
          </a:xfrm>
          <a:prstGeom prst="rect">
            <a:avLst/>
          </a:prstGeom>
        </p:spPr>
      </p:pic>
      <p:sp>
        <p:nvSpPr>
          <p:cNvPr id="3" name="テキスト ボックス 2"/>
          <p:cNvSpPr txBox="1"/>
          <p:nvPr/>
        </p:nvSpPr>
        <p:spPr>
          <a:xfrm>
            <a:off x="628648" y="1618722"/>
            <a:ext cx="7886701" cy="830997"/>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サーバーからデータを受信するまでの処理を</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すべて行う関数とその関数が得られるデータ</a:t>
            </a:r>
            <a:endParaRPr kumimoji="1" lang="ja-JP" altLang="en-US"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628648" y="2472271"/>
            <a:ext cx="5700900" cy="195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590806" y="2399407"/>
            <a:ext cx="2173184" cy="2031325"/>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サーバーの情報を引数に与えると</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接続、リクエストの送信、レスポンスの受信を行い</a:t>
            </a:r>
            <a:endParaRPr lang="en-US" altLang="ja-JP" dirty="0" smtClean="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レスポンス</a:t>
            </a:r>
            <a:r>
              <a:rPr kumimoji="1" lang="ja-JP" altLang="en-US" dirty="0" smtClean="0">
                <a:latin typeface="メイリオ" panose="020B0604030504040204" pitchFamily="50" charset="-128"/>
                <a:ea typeface="メイリオ" panose="020B0604030504040204" pitchFamily="50" charset="-128"/>
              </a:rPr>
              <a:t>を文字列で返す</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5118265" y="4999512"/>
            <a:ext cx="3016332"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サーバーから得られる</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レスポンスデータ</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628647" y="4630426"/>
            <a:ext cx="8367280" cy="207385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76537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クライアント側のプログラムの実装</a:t>
            </a:r>
            <a:endParaRPr kumimoji="1" lang="ja-JP" altLang="en-US"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8" y="1659466"/>
            <a:ext cx="7320923" cy="1814511"/>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26" y="4049486"/>
            <a:ext cx="9098311" cy="2067797"/>
          </a:xfrm>
          <a:prstGeom prst="rect">
            <a:avLst/>
          </a:prstGeom>
        </p:spPr>
      </p:pic>
      <p:sp>
        <p:nvSpPr>
          <p:cNvPr id="5" name="正方形/長方形 4"/>
          <p:cNvSpPr/>
          <p:nvPr/>
        </p:nvSpPr>
        <p:spPr>
          <a:xfrm>
            <a:off x="628648" y="1659466"/>
            <a:ext cx="7755331" cy="1814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4429496" y="1995060"/>
            <a:ext cx="3693226"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サーバーから得られる</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レスポンスデータ</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628647" y="3974641"/>
            <a:ext cx="8289721" cy="26394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3289464" y="5382932"/>
            <a:ext cx="4764787"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レスポンスデータを解析し</a:t>
            </a:r>
            <a:r>
              <a:rPr kumimoji="1" lang="en-US" altLang="ja-JP" dirty="0" smtClean="0">
                <a:latin typeface="メイリオ" panose="020B0604030504040204" pitchFamily="50" charset="-128"/>
                <a:ea typeface="メイリオ" panose="020B0604030504040204" pitchFamily="50" charset="-128"/>
              </a:rPr>
              <a:t>JSON</a:t>
            </a:r>
            <a:r>
              <a:rPr kumimoji="1" lang="ja-JP" altLang="en-US" dirty="0" smtClean="0">
                <a:latin typeface="メイリオ" panose="020B0604030504040204" pitchFamily="50" charset="-128"/>
                <a:ea typeface="メイリオ" panose="020B0604030504040204" pitchFamily="50" charset="-128"/>
              </a:rPr>
              <a:t>形式の</a:t>
            </a:r>
            <a:endParaRPr lang="en-US" altLang="ja-JP" dirty="0" err="1">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データを取り出し</a:t>
            </a:r>
            <a:r>
              <a:rPr kumimoji="1" lang="en-US" altLang="ja-JP" dirty="0" smtClean="0">
                <a:latin typeface="メイリオ" panose="020B0604030504040204" pitchFamily="50" charset="-128"/>
                <a:ea typeface="メイリオ" panose="020B0604030504040204" pitchFamily="50" charset="-128"/>
              </a:rPr>
              <a:t>SML#</a:t>
            </a:r>
            <a:r>
              <a:rPr kumimoji="1" lang="ja-JP" altLang="en-US" dirty="0" smtClean="0">
                <a:latin typeface="メイリオ" panose="020B0604030504040204" pitchFamily="50" charset="-128"/>
                <a:ea typeface="メイリオ" panose="020B0604030504040204" pitchFamily="50" charset="-128"/>
              </a:rPr>
              <a:t>に認識させて</a:t>
            </a:r>
            <a:endParaRPr kumimoji="1"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出力した結果</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77833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現状</a:t>
            </a:r>
            <a:r>
              <a:rPr lang="ja-JP" altLang="en-US" dirty="0" smtClean="0">
                <a:latin typeface="メイリオ" panose="020B0604030504040204" pitchFamily="50" charset="-128"/>
                <a:ea typeface="メイリオ" panose="020B0604030504040204" pitchFamily="50" charset="-128"/>
              </a:rPr>
              <a:t>のまとめ</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8052212" cy="332398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kumimoji="1" lang="ja-JP" altLang="en-US" sz="2800" dirty="0" smtClean="0">
                <a:latin typeface="メイリオ" panose="020B0604030504040204" pitchFamily="50" charset="-128"/>
                <a:ea typeface="メイリオ" panose="020B0604030504040204" pitchFamily="50" charset="-128"/>
              </a:rPr>
              <a:t>ハードウェア層を実装し</a:t>
            </a:r>
            <a:r>
              <a:rPr kumimoji="1" lang="en-US" altLang="ja-JP" sz="2800" dirty="0" err="1" smtClean="0">
                <a:latin typeface="メイリオ" panose="020B0604030504040204" pitchFamily="50" charset="-128"/>
                <a:ea typeface="メイリオ" panose="020B0604030504040204" pitchFamily="50" charset="-128"/>
              </a:rPr>
              <a:t>IoT</a:t>
            </a:r>
            <a:r>
              <a:rPr kumimoji="1" lang="ja-JP" altLang="en-US" sz="2800" dirty="0" smtClean="0">
                <a:latin typeface="メイリオ" panose="020B0604030504040204" pitchFamily="50" charset="-128"/>
                <a:ea typeface="メイリオ" panose="020B0604030504040204" pitchFamily="50" charset="-128"/>
              </a:rPr>
              <a:t>デバイスの情報を得るための仕組みを得ることができた</a:t>
            </a:r>
            <a:endParaRPr kumimoji="1" lang="en-US" altLang="ja-JP" sz="2800" dirty="0" smtClean="0">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n"/>
            </a:pPr>
            <a:r>
              <a:rPr lang="ja-JP" altLang="en-US" sz="2800" dirty="0" smtClean="0">
                <a:latin typeface="メイリオ" panose="020B0604030504040204" pitchFamily="50" charset="-128"/>
                <a:ea typeface="メイリオ" panose="020B0604030504040204" pitchFamily="50" charset="-128"/>
              </a:rPr>
              <a:t>プレゼンテーション層を実装し</a:t>
            </a:r>
            <a:r>
              <a:rPr lang="en-US" altLang="ja-JP" sz="2800" dirty="0" err="1" smtClean="0">
                <a:latin typeface="メイリオ" panose="020B0604030504040204" pitchFamily="50" charset="-128"/>
                <a:ea typeface="メイリオ" panose="020B0604030504040204" pitchFamily="50" charset="-128"/>
              </a:rPr>
              <a:t>IoT</a:t>
            </a:r>
            <a:r>
              <a:rPr lang="ja-JP" altLang="en-US" sz="2800" dirty="0" smtClean="0">
                <a:latin typeface="メイリオ" panose="020B0604030504040204" pitchFamily="50" charset="-128"/>
                <a:ea typeface="メイリオ" panose="020B0604030504040204" pitchFamily="50" charset="-128"/>
              </a:rPr>
              <a:t>デバイスの情報を</a:t>
            </a:r>
            <a:r>
              <a:rPr lang="en-US" altLang="ja-JP" sz="2800" dirty="0" smtClean="0">
                <a:latin typeface="メイリオ" panose="020B0604030504040204" pitchFamily="50" charset="-128"/>
                <a:ea typeface="メイリオ" panose="020B0604030504040204" pitchFamily="50" charset="-128"/>
              </a:rPr>
              <a:t>SML#</a:t>
            </a:r>
            <a:r>
              <a:rPr lang="ja-JP" altLang="en-US" sz="2800" dirty="0" smtClean="0">
                <a:latin typeface="メイリオ" panose="020B0604030504040204" pitchFamily="50" charset="-128"/>
                <a:ea typeface="メイリオ" panose="020B0604030504040204" pitchFamily="50" charset="-128"/>
              </a:rPr>
              <a:t>で使用可能状態にすることができた</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51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研究背景と目的</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371475" y="1538988"/>
            <a:ext cx="8401050" cy="95410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smtClean="0">
                <a:latin typeface="メイリオ" panose="020B0604030504040204" pitchFamily="50" charset="-128"/>
                <a:ea typeface="メイリオ" panose="020B0604030504040204" pitchFamily="50" charset="-128"/>
              </a:rPr>
              <a:t>インターネットに接続する様々な「モノ」全般を</a:t>
            </a:r>
            <a:endParaRPr kumimoji="1" lang="en-US" altLang="ja-JP" sz="2800" dirty="0" smtClean="0">
              <a:latin typeface="メイリオ" panose="020B0604030504040204" pitchFamily="50" charset="-128"/>
              <a:ea typeface="メイリオ" panose="020B0604030504040204" pitchFamily="50" charset="-128"/>
            </a:endParaRPr>
          </a:p>
          <a:p>
            <a:r>
              <a:rPr kumimoji="1" lang="ja-JP" altLang="en-US" sz="2800" b="1" dirty="0" smtClean="0">
                <a:latin typeface="メイリオ" panose="020B0604030504040204" pitchFamily="50" charset="-128"/>
                <a:ea typeface="メイリオ" panose="020B0604030504040204" pitchFamily="50" charset="-128"/>
              </a:rPr>
              <a:t>　</a:t>
            </a:r>
            <a:r>
              <a:rPr kumimoji="1" lang="en-US" altLang="ja-JP" sz="2800" b="1" dirty="0" err="1" smtClean="0">
                <a:latin typeface="メイリオ" panose="020B0604030504040204" pitchFamily="50" charset="-128"/>
                <a:ea typeface="メイリオ" panose="020B0604030504040204" pitchFamily="50" charset="-128"/>
              </a:rPr>
              <a:t>IoT</a:t>
            </a:r>
            <a:r>
              <a:rPr kumimoji="1" lang="ja-JP" altLang="en-US" sz="2800" b="1" dirty="0" smtClean="0">
                <a:latin typeface="メイリオ" panose="020B0604030504040204" pitchFamily="50" charset="-128"/>
                <a:ea typeface="メイリオ" panose="020B0604030504040204" pitchFamily="50" charset="-128"/>
              </a:rPr>
              <a:t>（</a:t>
            </a:r>
            <a:r>
              <a:rPr kumimoji="1" lang="en-US" altLang="ja-JP" sz="2800" b="1" dirty="0" smtClean="0">
                <a:latin typeface="メイリオ" panose="020B0604030504040204" pitchFamily="50" charset="-128"/>
                <a:ea typeface="メイリオ" panose="020B0604030504040204" pitchFamily="50" charset="-128"/>
              </a:rPr>
              <a:t>Internet</a:t>
            </a:r>
            <a:r>
              <a:rPr kumimoji="1" lang="ja-JP" altLang="en-US" sz="2800" b="1" dirty="0" smtClean="0">
                <a:latin typeface="メイリオ" panose="020B0604030504040204" pitchFamily="50" charset="-128"/>
                <a:ea typeface="メイリオ" panose="020B0604030504040204" pitchFamily="50" charset="-128"/>
              </a:rPr>
              <a:t> </a:t>
            </a:r>
            <a:r>
              <a:rPr kumimoji="1" lang="en-US" altLang="ja-JP" sz="2800" b="1" dirty="0" smtClean="0">
                <a:latin typeface="メイリオ" panose="020B0604030504040204" pitchFamily="50" charset="-128"/>
                <a:ea typeface="メイリオ" panose="020B0604030504040204" pitchFamily="50" charset="-128"/>
              </a:rPr>
              <a:t>of</a:t>
            </a:r>
            <a:r>
              <a:rPr kumimoji="1" lang="ja-JP" altLang="en-US" sz="2800" b="1" dirty="0" smtClean="0">
                <a:latin typeface="メイリオ" panose="020B0604030504040204" pitchFamily="50" charset="-128"/>
                <a:ea typeface="メイリオ" panose="020B0604030504040204" pitchFamily="50" charset="-128"/>
              </a:rPr>
              <a:t> </a:t>
            </a:r>
            <a:r>
              <a:rPr kumimoji="1" lang="en-US" altLang="ja-JP" sz="2800" b="1" dirty="0" smtClean="0">
                <a:latin typeface="メイリオ" panose="020B0604030504040204" pitchFamily="50" charset="-128"/>
                <a:ea typeface="メイリオ" panose="020B0604030504040204" pitchFamily="50" charset="-128"/>
              </a:rPr>
              <a:t>Things</a:t>
            </a:r>
            <a:r>
              <a:rPr kumimoji="1" lang="ja-JP" altLang="en-US" sz="2800" b="1" dirty="0" smtClean="0">
                <a:latin typeface="メイリオ" panose="020B0604030504040204" pitchFamily="50" charset="-128"/>
                <a:ea typeface="メイリオ" panose="020B0604030504040204" pitchFamily="50" charset="-128"/>
              </a:rPr>
              <a:t>）</a:t>
            </a:r>
            <a:r>
              <a:rPr kumimoji="1" lang="ja-JP" altLang="en-US" sz="2800" dirty="0" smtClean="0">
                <a:latin typeface="メイリオ" panose="020B0604030504040204" pitchFamily="50" charset="-128"/>
                <a:ea typeface="メイリオ" panose="020B0604030504040204" pitchFamily="50" charset="-128"/>
              </a:rPr>
              <a:t>と呼ぶ</a:t>
            </a:r>
            <a:endParaRPr kumimoji="1" lang="ja-JP" altLang="en-US" sz="2800" dirty="0">
              <a:latin typeface="メイリオ" panose="020B0604030504040204" pitchFamily="50" charset="-128"/>
              <a:ea typeface="メイリオ" panose="020B0604030504040204" pitchFamily="50" charset="-128"/>
            </a:endParaRPr>
          </a:p>
        </p:txBody>
      </p:sp>
      <p:sp>
        <p:nvSpPr>
          <p:cNvPr id="5" name="雲 4"/>
          <p:cNvSpPr/>
          <p:nvPr/>
        </p:nvSpPr>
        <p:spPr>
          <a:xfrm>
            <a:off x="2552700" y="3111500"/>
            <a:ext cx="4546600" cy="1854199"/>
          </a:xfrm>
          <a:prstGeom prst="cloud">
            <a:avLst/>
          </a:prstGeom>
          <a:solidFill>
            <a:srgbClr val="BBEC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クラウドサービス上の</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アプリケーションサービス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228600" y="3991411"/>
            <a:ext cx="1257300" cy="6960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smtClean="0">
                <a:solidFill>
                  <a:schemeClr val="tx1"/>
                </a:solidFill>
                <a:latin typeface="メイリオ" panose="020B0604030504040204" pitchFamily="50" charset="-128"/>
                <a:ea typeface="メイリオ" panose="020B0604030504040204" pitchFamily="50" charset="-128"/>
              </a:rPr>
              <a:t>IoT</a:t>
            </a:r>
            <a:endParaRPr kumimoji="1" lang="en-US" altLang="ja-JP" sz="200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2000" dirty="0" smtClean="0">
                <a:solidFill>
                  <a:schemeClr val="tx1"/>
                </a:solidFill>
                <a:latin typeface="メイリオ" panose="020B0604030504040204" pitchFamily="50" charset="-128"/>
                <a:ea typeface="メイリオ" panose="020B0604030504040204" pitchFamily="50" charset="-128"/>
              </a:rPr>
              <a:t>デバイス</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406400" y="5488851"/>
            <a:ext cx="1256935" cy="696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smtClean="0">
                <a:solidFill>
                  <a:schemeClr val="tx1"/>
                </a:solidFill>
                <a:latin typeface="メイリオ" panose="020B0604030504040204" pitchFamily="50" charset="-128"/>
                <a:ea typeface="メイリオ" panose="020B0604030504040204" pitchFamily="50" charset="-128"/>
              </a:rPr>
              <a:t>IoT</a:t>
            </a:r>
            <a:endParaRPr kumimoji="1" lang="en-US" altLang="ja-JP" sz="2000" dirty="0" smtClean="0">
              <a:solidFill>
                <a:schemeClr val="tx1"/>
              </a:solidFill>
              <a:latin typeface="メイリオ" panose="020B0604030504040204" pitchFamily="50" charset="-128"/>
              <a:ea typeface="メイリオ" panose="020B0604030504040204" pitchFamily="50" charset="-128"/>
            </a:endParaRPr>
          </a:p>
          <a:p>
            <a:pPr algn="ctr"/>
            <a:r>
              <a:rPr lang="ja-JP" altLang="en-US" sz="2000" dirty="0">
                <a:solidFill>
                  <a:schemeClr val="tx1"/>
                </a:solidFill>
                <a:latin typeface="メイリオ" panose="020B0604030504040204" pitchFamily="50" charset="-128"/>
                <a:ea typeface="メイリオ" panose="020B0604030504040204" pitchFamily="50" charset="-128"/>
              </a:rPr>
              <a:t>デバイス</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2120900" y="5869850"/>
            <a:ext cx="1235075" cy="69604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smtClean="0">
                <a:solidFill>
                  <a:schemeClr val="tx1"/>
                </a:solidFill>
                <a:latin typeface="メイリオ" panose="020B0604030504040204" pitchFamily="50" charset="-128"/>
                <a:ea typeface="メイリオ" panose="020B0604030504040204" pitchFamily="50" charset="-128"/>
              </a:rPr>
              <a:t>IoT</a:t>
            </a:r>
            <a:endParaRPr kumimoji="1" lang="en-US" altLang="ja-JP" sz="2000" dirty="0" smtClean="0">
              <a:solidFill>
                <a:schemeClr val="tx1"/>
              </a:solidFill>
              <a:latin typeface="メイリオ" panose="020B0604030504040204" pitchFamily="50" charset="-128"/>
              <a:ea typeface="メイリオ" panose="020B0604030504040204" pitchFamily="50" charset="-128"/>
            </a:endParaRPr>
          </a:p>
          <a:p>
            <a:pPr algn="ctr"/>
            <a:r>
              <a:rPr lang="ja-JP" altLang="en-US" sz="2000" dirty="0">
                <a:solidFill>
                  <a:schemeClr val="tx1"/>
                </a:solidFill>
                <a:latin typeface="メイリオ" panose="020B0604030504040204" pitchFamily="50" charset="-128"/>
                <a:ea typeface="メイリオ" panose="020B0604030504040204" pitchFamily="50" charset="-128"/>
              </a:rPr>
              <a:t>デバイス</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cxnSp>
        <p:nvCxnSpPr>
          <p:cNvPr id="10" name="直線矢印コネクタ 9"/>
          <p:cNvCxnSpPr/>
          <p:nvPr/>
        </p:nvCxnSpPr>
        <p:spPr>
          <a:xfrm flipV="1">
            <a:off x="1574800" y="4268360"/>
            <a:ext cx="889000" cy="125841"/>
          </a:xfrm>
          <a:prstGeom prst="straightConnector1">
            <a:avLst/>
          </a:prstGeom>
          <a:ln w="95250">
            <a:solidFill>
              <a:srgbClr val="FFCC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1784350" y="4634063"/>
            <a:ext cx="914400" cy="678290"/>
          </a:xfrm>
          <a:prstGeom prst="straightConnector1">
            <a:avLst/>
          </a:prstGeom>
          <a:ln w="95250">
            <a:solidFill>
              <a:srgbClr val="FFCC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2876550" y="4787900"/>
            <a:ext cx="196850" cy="838200"/>
          </a:xfrm>
          <a:prstGeom prst="straightConnector1">
            <a:avLst/>
          </a:prstGeom>
          <a:ln w="95250">
            <a:solidFill>
              <a:srgbClr val="FFCCFF"/>
            </a:solidFill>
            <a:tailEnd type="triangle"/>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6278826" y="5523206"/>
            <a:ext cx="2115874" cy="930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ユーザー</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cxnSp>
        <p:nvCxnSpPr>
          <p:cNvPr id="16" name="直線矢印コネクタ 15"/>
          <p:cNvCxnSpPr/>
          <p:nvPr/>
        </p:nvCxnSpPr>
        <p:spPr>
          <a:xfrm>
            <a:off x="6565900" y="4489603"/>
            <a:ext cx="711200" cy="918153"/>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71475" y="2513196"/>
            <a:ext cx="7884187" cy="52322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dirty="0" err="1" smtClean="0">
                <a:latin typeface="メイリオ" panose="020B0604030504040204" pitchFamily="50" charset="-128"/>
                <a:ea typeface="メイリオ" panose="020B0604030504040204" pitchFamily="50" charset="-128"/>
              </a:rPr>
              <a:t>IoT</a:t>
            </a:r>
            <a:r>
              <a:rPr kumimoji="1" lang="ja-JP" altLang="en-US" sz="2800" dirty="0" smtClean="0">
                <a:latin typeface="メイリオ" panose="020B0604030504040204" pitchFamily="50" charset="-128"/>
                <a:ea typeface="メイリオ" panose="020B0604030504040204" pitchFamily="50" charset="-128"/>
              </a:rPr>
              <a:t>を用いたアプリケーションサービスの例</a:t>
            </a:r>
            <a:endParaRPr kumimoji="1" lang="ja-JP" altLang="en-US" sz="2800" dirty="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1377950" y="4925155"/>
            <a:ext cx="2641600"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rPr>
              <a:t>生データ</a:t>
            </a:r>
            <a:endParaRPr kumimoji="1" lang="ja-JP" altLang="en-US" sz="3200" dirty="0">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6940550" y="4339434"/>
            <a:ext cx="2387600" cy="954107"/>
          </a:xfrm>
          <a:prstGeom prst="rect">
            <a:avLst/>
          </a:prstGeom>
          <a:noFill/>
        </p:spPr>
        <p:txBody>
          <a:bodyPr wrap="square" rtlCol="0">
            <a:spAutoFit/>
          </a:bodyPr>
          <a:lstStyle/>
          <a:p>
            <a:r>
              <a:rPr kumimoji="1" lang="ja-JP" altLang="en-US" sz="2800" dirty="0" smtClean="0">
                <a:latin typeface="メイリオ" panose="020B0604030504040204" pitchFamily="50" charset="-128"/>
                <a:ea typeface="メイリオ" panose="020B0604030504040204" pitchFamily="50" charset="-128"/>
              </a:rPr>
              <a:t>処理されたデータ</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039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今後の展望</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72202" cy="3847207"/>
          </a:xfrm>
          <a:prstGeom prst="rect">
            <a:avLst/>
          </a:prstGeom>
          <a:noFill/>
        </p:spPr>
        <p:txBody>
          <a:bodyPr wrap="square" rtlCol="0">
            <a:spAutoFit/>
          </a:bodyPr>
          <a:lstStyle/>
          <a:p>
            <a:pPr marL="457200" indent="-457200">
              <a:buFont typeface="Wingdings" panose="05000000000000000000" pitchFamily="2" charset="2"/>
              <a:buChar char="n"/>
            </a:pPr>
            <a:r>
              <a:rPr kumimoji="1" lang="en-US" altLang="ja-JP" sz="2800" dirty="0" err="1" smtClean="0">
                <a:latin typeface="メイリオ" panose="020B0604030504040204" pitchFamily="50" charset="-128"/>
                <a:ea typeface="メイリオ" panose="020B0604030504040204" pitchFamily="50" charset="-128"/>
              </a:rPr>
              <a:t>IoT</a:t>
            </a:r>
            <a:r>
              <a:rPr kumimoji="1" lang="en-US" altLang="ja-JP" sz="2800" dirty="0" smtClean="0">
                <a:latin typeface="メイリオ" panose="020B0604030504040204" pitchFamily="50" charset="-128"/>
                <a:ea typeface="メイリオ" panose="020B0604030504040204" pitchFamily="50" charset="-128"/>
              </a:rPr>
              <a:t> OS</a:t>
            </a:r>
            <a:r>
              <a:rPr kumimoji="1" lang="ja-JP" altLang="en-US" sz="2800" dirty="0" smtClean="0">
                <a:latin typeface="メイリオ" panose="020B0604030504040204" pitchFamily="50" charset="-128"/>
                <a:ea typeface="メイリオ" panose="020B0604030504040204" pitchFamily="50" charset="-128"/>
              </a:rPr>
              <a:t>の実装に向けて</a:t>
            </a:r>
            <a:endParaRPr kumimoji="1" lang="en-US" altLang="ja-JP" sz="28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a:t>
            </a:r>
            <a:r>
              <a:rPr lang="ja-JP" altLang="en-US" sz="2400" dirty="0" smtClean="0">
                <a:latin typeface="メイリオ" panose="020B0604030504040204" pitchFamily="50" charset="-128"/>
                <a:ea typeface="メイリオ" panose="020B0604030504040204" pitchFamily="50" charset="-128"/>
              </a:rPr>
              <a:t>の</a:t>
            </a:r>
            <a:r>
              <a:rPr lang="en-US" altLang="ja-JP" sz="2400" dirty="0" smtClean="0">
                <a:latin typeface="メイリオ" panose="020B0604030504040204" pitchFamily="50" charset="-128"/>
                <a:ea typeface="メイリオ" panose="020B0604030504040204" pitchFamily="50" charset="-128"/>
              </a:rPr>
              <a:t>OS</a:t>
            </a:r>
            <a:r>
              <a:rPr lang="ja-JP" altLang="en-US" sz="2400" dirty="0" smtClean="0">
                <a:latin typeface="メイリオ" panose="020B0604030504040204" pitchFamily="50" charset="-128"/>
                <a:ea typeface="メイリオ" panose="020B0604030504040204" pitchFamily="50" charset="-128"/>
              </a:rPr>
              <a:t>が持つ機能に倣い，マシンの初期化時にネットワーク内の</a:t>
            </a:r>
            <a:r>
              <a:rPr lang="en-US" altLang="ja-JP" sz="2400" dirty="0" err="1" smtClean="0">
                <a:latin typeface="メイリオ" panose="020B0604030504040204" pitchFamily="50" charset="-128"/>
                <a:ea typeface="メイリオ" panose="020B0604030504040204" pitchFamily="50" charset="-128"/>
              </a:rPr>
              <a:t>IoT</a:t>
            </a:r>
            <a:r>
              <a:rPr lang="ja-JP" altLang="en-US" sz="2400" dirty="0" smtClean="0">
                <a:latin typeface="メイリオ" panose="020B0604030504040204" pitchFamily="50" charset="-128"/>
                <a:ea typeface="メイリオ" panose="020B0604030504040204" pitchFamily="50" charset="-128"/>
              </a:rPr>
              <a:t>デバイスを検出し，</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err="1" smtClean="0">
                <a:latin typeface="メイリオ" panose="020B0604030504040204" pitchFamily="50" charset="-128"/>
                <a:ea typeface="メイリオ" panose="020B0604030504040204" pitchFamily="50" charset="-128"/>
              </a:rPr>
              <a:t>IoT</a:t>
            </a:r>
            <a:r>
              <a:rPr lang="ja-JP" altLang="en-US" sz="2400" dirty="0" smtClean="0">
                <a:latin typeface="メイリオ" panose="020B0604030504040204" pitchFamily="50" charset="-128"/>
                <a:ea typeface="メイリオ" panose="020B0604030504040204" pitchFamily="50" charset="-128"/>
              </a:rPr>
              <a:t>デバイスを使用するための初期化を行い，</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検出した</a:t>
            </a:r>
            <a:r>
              <a:rPr lang="en-US" altLang="ja-JP" sz="2400" dirty="0" err="1" smtClean="0">
                <a:latin typeface="メイリオ" panose="020B0604030504040204" pitchFamily="50" charset="-128"/>
                <a:ea typeface="メイリオ" panose="020B0604030504040204" pitchFamily="50" charset="-128"/>
              </a:rPr>
              <a:t>IoT</a:t>
            </a:r>
            <a:r>
              <a:rPr lang="ja-JP" altLang="en-US" sz="2400" dirty="0" smtClean="0">
                <a:latin typeface="メイリオ" panose="020B0604030504040204" pitchFamily="50" charset="-128"/>
                <a:ea typeface="メイリオ" panose="020B0604030504040204" pitchFamily="50" charset="-128"/>
              </a:rPr>
              <a:t>デバイスの情報をすべてメモリにマッピングする機能の提案</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en-US" altLang="ja-JP" sz="2400" dirty="0" err="1" smtClean="0">
                <a:latin typeface="メイリオ" panose="020B0604030504040204" pitchFamily="50" charset="-128"/>
                <a:ea typeface="メイリオ" panose="020B0604030504040204" pitchFamily="50" charset="-128"/>
              </a:rPr>
              <a:t>IoT</a:t>
            </a:r>
            <a:r>
              <a:rPr lang="ja-JP" altLang="en-US" sz="2400" dirty="0" smtClean="0">
                <a:latin typeface="メイリオ" panose="020B0604030504040204" pitchFamily="50" charset="-128"/>
                <a:ea typeface="メイリオ" panose="020B0604030504040204" pitchFamily="50" charset="-128"/>
              </a:rPr>
              <a:t>デバイスをネットワーク内からすべて検出するための仕組みの実装</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常時変化する</a:t>
            </a:r>
            <a:r>
              <a:rPr lang="en-US" altLang="ja-JP" sz="2400" dirty="0" err="1" smtClean="0">
                <a:latin typeface="メイリオ" panose="020B0604030504040204" pitchFamily="50" charset="-128"/>
                <a:ea typeface="メイリオ" panose="020B0604030504040204" pitchFamily="50" charset="-128"/>
              </a:rPr>
              <a:t>IoT</a:t>
            </a:r>
            <a:r>
              <a:rPr lang="ja-JP" altLang="en-US" sz="2400" dirty="0" smtClean="0">
                <a:latin typeface="メイリオ" panose="020B0604030504040204" pitchFamily="50" charset="-128"/>
                <a:ea typeface="メイリオ" panose="020B0604030504040204" pitchFamily="50" charset="-128"/>
              </a:rPr>
              <a:t>デバイスの情報を取得しユーザーに提供するための機能の実装</a:t>
            </a:r>
            <a:endParaRPr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43141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068" y="2434071"/>
            <a:ext cx="78867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ご清聴ありがとうございました．</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5752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Raspberry</a:t>
            </a:r>
            <a:r>
              <a:rPr kumimoji="1" lang="ja-JP" altLang="en-US" dirty="0" smtClean="0">
                <a:latin typeface="メイリオ" panose="020B0604030504040204" pitchFamily="50" charset="-128"/>
                <a:ea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rPr>
              <a:t>Pi</a:t>
            </a:r>
            <a:r>
              <a:rPr kumimoji="1" lang="ja-JP" altLang="en-US" dirty="0" smtClean="0">
                <a:latin typeface="メイリオ" panose="020B0604030504040204" pitchFamily="50" charset="-128"/>
                <a:ea typeface="メイリオ" panose="020B0604030504040204" pitchFamily="50" charset="-128"/>
              </a:rPr>
              <a:t>の周辺機器接続端子</a:t>
            </a:r>
            <a:endParaRPr kumimoji="1" lang="ja-JP" altLang="en-US"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48" y="1353082"/>
            <a:ext cx="7457704" cy="5272856"/>
          </a:xfrm>
          <a:prstGeom prst="rect">
            <a:avLst/>
          </a:prstGeom>
        </p:spPr>
      </p:pic>
    </p:spTree>
    <p:extLst>
      <p:ext uri="{BB962C8B-B14F-4D97-AF65-F5344CB8AC3E}">
        <p14:creationId xmlns:p14="http://schemas.microsoft.com/office/powerpoint/2010/main" val="3402910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研究背景と目的</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628650" y="1587500"/>
            <a:ext cx="7232650" cy="523220"/>
          </a:xfrm>
          <a:prstGeom prst="rect">
            <a:avLst/>
          </a:prstGeom>
          <a:noFill/>
        </p:spPr>
        <p:txBody>
          <a:bodyPr wrap="square" rtlCol="0">
            <a:spAutoFit/>
          </a:bodyPr>
          <a:lstStyle/>
          <a:p>
            <a:pPr marL="457200" indent="-457200">
              <a:buFont typeface="Wingdings" panose="05000000000000000000" pitchFamily="2" charset="2"/>
              <a:buChar char="n"/>
            </a:pPr>
            <a:r>
              <a:rPr lang="ja-JP" altLang="en-US" sz="2800" dirty="0" smtClean="0">
                <a:latin typeface="メイリオ" panose="020B0604030504040204" pitchFamily="50" charset="-128"/>
                <a:ea typeface="メイリオ" panose="020B0604030504040204" pitchFamily="50" charset="-128"/>
              </a:rPr>
              <a:t>本研究の最終目標</a:t>
            </a:r>
            <a:r>
              <a:rPr lang="ja-JP" altLang="en-US" sz="2800" dirty="0">
                <a:latin typeface="メイリオ" panose="020B0604030504040204" pitchFamily="50" charset="-128"/>
                <a:ea typeface="メイリオ" panose="020B0604030504040204" pitchFamily="50" charset="-128"/>
              </a:rPr>
              <a:t>は</a:t>
            </a:r>
            <a:r>
              <a:rPr kumimoji="1" lang="en-US" altLang="ja-JP" sz="2800" b="1" dirty="0" err="1" smtClean="0">
                <a:latin typeface="メイリオ" panose="020B0604030504040204" pitchFamily="50" charset="-128"/>
                <a:ea typeface="メイリオ" panose="020B0604030504040204" pitchFamily="50" charset="-128"/>
              </a:rPr>
              <a:t>IoT</a:t>
            </a:r>
            <a:r>
              <a:rPr lang="ja-JP" altLang="en-US" sz="2800" b="1" dirty="0" smtClean="0">
                <a:latin typeface="メイリオ" panose="020B0604030504040204" pitchFamily="50" charset="-128"/>
                <a:ea typeface="メイリオ" panose="020B0604030504040204" pitchFamily="50" charset="-128"/>
              </a:rPr>
              <a:t> </a:t>
            </a:r>
            <a:r>
              <a:rPr lang="en-US" altLang="ja-JP" sz="2800" b="1" dirty="0" smtClean="0">
                <a:latin typeface="メイリオ" panose="020B0604030504040204" pitchFamily="50" charset="-128"/>
                <a:ea typeface="メイリオ" panose="020B0604030504040204" pitchFamily="50" charset="-128"/>
              </a:rPr>
              <a:t>OS</a:t>
            </a:r>
            <a:r>
              <a:rPr lang="ja-JP" altLang="en-US" sz="2800" dirty="0" smtClean="0">
                <a:latin typeface="メイリオ" panose="020B0604030504040204" pitchFamily="50" charset="-128"/>
                <a:ea typeface="メイリオ" panose="020B0604030504040204" pitchFamily="50" charset="-128"/>
              </a:rPr>
              <a:t>の実装</a:t>
            </a:r>
            <a:endParaRPr lang="en-US" altLang="ja-JP" sz="2800"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628650" y="2072958"/>
            <a:ext cx="8242300" cy="3046988"/>
          </a:xfrm>
          <a:prstGeom prst="rect">
            <a:avLst/>
          </a:prstGeom>
          <a:noFill/>
        </p:spPr>
        <p:txBody>
          <a:bodyPr wrap="square" spcCol="576000" rtlCol="0" anchor="ctr">
            <a:spAutoFit/>
          </a:bodyPr>
          <a:lstStyle/>
          <a:p>
            <a:pPr marL="457200" indent="-457200">
              <a:lnSpc>
                <a:spcPct val="150000"/>
              </a:lnSpc>
              <a:buFont typeface="Wingdings" panose="05000000000000000000" pitchFamily="2" charset="2"/>
              <a:buChar char="n"/>
            </a:pPr>
            <a:r>
              <a:rPr kumimoji="1" lang="en-US" altLang="ja-JP" sz="2800" dirty="0" err="1" smtClean="0">
                <a:latin typeface="メイリオ" panose="020B0604030504040204" pitchFamily="50" charset="-128"/>
                <a:ea typeface="メイリオ" panose="020B0604030504040204" pitchFamily="50" charset="-128"/>
              </a:rPr>
              <a:t>IoT</a:t>
            </a:r>
            <a:r>
              <a:rPr kumimoji="1" lang="en-US" altLang="ja-JP" sz="2800" dirty="0" smtClean="0">
                <a:latin typeface="メイリオ" panose="020B0604030504040204" pitchFamily="50" charset="-128"/>
                <a:ea typeface="メイリオ" panose="020B0604030504040204" pitchFamily="50" charset="-128"/>
              </a:rPr>
              <a:t> OS</a:t>
            </a:r>
            <a:r>
              <a:rPr kumimoji="1" lang="ja-JP" altLang="en-US" sz="2800" dirty="0" smtClean="0">
                <a:latin typeface="メイリオ" panose="020B0604030504040204" pitchFamily="50" charset="-128"/>
                <a:ea typeface="メイリオ" panose="020B0604030504040204" pitchFamily="50" charset="-128"/>
              </a:rPr>
              <a:t>は以下の機能をもつソフトウェアである</a:t>
            </a:r>
            <a:endParaRPr kumimoji="1" lang="en-US" altLang="ja-JP" sz="2800" dirty="0" smtClean="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rPr>
              <a:t>ネットワーク内の</a:t>
            </a:r>
            <a:r>
              <a:rPr lang="en-US" altLang="ja-JP" sz="2000" dirty="0" err="1" smtClean="0">
                <a:latin typeface="メイリオ" panose="020B0604030504040204" pitchFamily="50" charset="-128"/>
                <a:ea typeface="メイリオ" panose="020B0604030504040204" pitchFamily="50" charset="-128"/>
              </a:rPr>
              <a:t>IoT</a:t>
            </a:r>
            <a:r>
              <a:rPr lang="ja-JP" altLang="en-US" sz="2000" dirty="0" smtClean="0">
                <a:latin typeface="メイリオ" panose="020B0604030504040204" pitchFamily="50" charset="-128"/>
                <a:ea typeface="メイリオ" panose="020B0604030504040204" pitchFamily="50" charset="-128"/>
              </a:rPr>
              <a:t>デバイスの検出</a:t>
            </a:r>
            <a:endParaRPr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kumimoji="1" lang="en-US" altLang="ja-JP" sz="2000" dirty="0" err="1" smtClean="0">
                <a:latin typeface="メイリオ" panose="020B0604030504040204" pitchFamily="50" charset="-128"/>
                <a:ea typeface="メイリオ" panose="020B0604030504040204" pitchFamily="50" charset="-128"/>
              </a:rPr>
              <a:t>IoT</a:t>
            </a:r>
            <a:r>
              <a:rPr kumimoji="1" lang="ja-JP" altLang="en-US" sz="2000" dirty="0" smtClean="0">
                <a:latin typeface="メイリオ" panose="020B0604030504040204" pitchFamily="50" charset="-128"/>
                <a:ea typeface="メイリオ" panose="020B0604030504040204" pitchFamily="50" charset="-128"/>
              </a:rPr>
              <a:t>デバイス</a:t>
            </a:r>
            <a:r>
              <a:rPr lang="ja-JP" altLang="en-US" sz="2000" dirty="0" smtClean="0">
                <a:latin typeface="メイリオ" panose="020B0604030504040204" pitchFamily="50" charset="-128"/>
                <a:ea typeface="メイリオ" panose="020B0604030504040204" pitchFamily="50" charset="-128"/>
              </a:rPr>
              <a:t>を使用するための初期化</a:t>
            </a:r>
            <a:endParaRPr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kumimoji="1" lang="ja-JP" altLang="en-US" sz="2000" dirty="0" smtClean="0">
                <a:latin typeface="メイリオ" panose="020B0604030504040204" pitchFamily="50" charset="-128"/>
                <a:ea typeface="メイリオ" panose="020B0604030504040204" pitchFamily="50" charset="-128"/>
              </a:rPr>
              <a:t>常時変化する</a:t>
            </a:r>
            <a:r>
              <a:rPr kumimoji="1" lang="en-US" altLang="ja-JP" sz="2000" dirty="0" err="1" smtClean="0">
                <a:latin typeface="メイリオ" panose="020B0604030504040204" pitchFamily="50" charset="-128"/>
                <a:ea typeface="メイリオ" panose="020B0604030504040204" pitchFamily="50" charset="-128"/>
              </a:rPr>
              <a:t>IoT</a:t>
            </a:r>
            <a:r>
              <a:rPr kumimoji="1" lang="ja-JP" altLang="en-US" sz="2000" dirty="0" smtClean="0">
                <a:latin typeface="メイリオ" panose="020B0604030504040204" pitchFamily="50" charset="-128"/>
                <a:ea typeface="メイリオ" panose="020B0604030504040204" pitchFamily="50" charset="-128"/>
              </a:rPr>
              <a:t>デバイスのデータの取得</a:t>
            </a:r>
            <a:endParaRPr kumimoji="1"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rPr>
              <a:t>取得した</a:t>
            </a:r>
            <a:r>
              <a:rPr lang="en-US" altLang="ja-JP" sz="2000" dirty="0" err="1" smtClean="0">
                <a:latin typeface="メイリオ" panose="020B0604030504040204" pitchFamily="50" charset="-128"/>
                <a:ea typeface="メイリオ" panose="020B0604030504040204" pitchFamily="50" charset="-128"/>
              </a:rPr>
              <a:t>IoT</a:t>
            </a:r>
            <a:r>
              <a:rPr lang="ja-JP" altLang="en-US" sz="2000" dirty="0" smtClean="0">
                <a:latin typeface="メイリオ" panose="020B0604030504040204" pitchFamily="50" charset="-128"/>
                <a:ea typeface="メイリオ" panose="020B0604030504040204" pitchFamily="50" charset="-128"/>
              </a:rPr>
              <a:t>デバイスのデータを高水準に扱う機能</a:t>
            </a:r>
            <a:endParaRPr kumimoji="1"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571500" y="5098370"/>
            <a:ext cx="8299450" cy="954107"/>
          </a:xfrm>
          <a:prstGeom prst="rect">
            <a:avLst/>
          </a:prstGeom>
          <a:noFill/>
          <a:ln w="53975">
            <a:solidFill>
              <a:schemeClr val="accent1">
                <a:lumMod val="60000"/>
                <a:lumOff val="40000"/>
              </a:schemeClr>
            </a:solidFill>
          </a:ln>
        </p:spPr>
        <p:txBody>
          <a:bodyPr wrap="square" rtlCol="0">
            <a:spAutoFit/>
          </a:bodyPr>
          <a:lstStyle/>
          <a:p>
            <a:r>
              <a:rPr kumimoji="1" lang="en-US" altLang="ja-JP" sz="2800" dirty="0" err="1" smtClean="0">
                <a:latin typeface="メイリオ" panose="020B0604030504040204" pitchFamily="50" charset="-128"/>
                <a:ea typeface="メイリオ" panose="020B0604030504040204" pitchFamily="50" charset="-128"/>
              </a:rPr>
              <a:t>IoT</a:t>
            </a:r>
            <a:r>
              <a:rPr kumimoji="1" lang="en-US" altLang="ja-JP" sz="2800" dirty="0" smtClean="0">
                <a:latin typeface="メイリオ" panose="020B0604030504040204" pitchFamily="50" charset="-128"/>
                <a:ea typeface="メイリオ" panose="020B0604030504040204" pitchFamily="50" charset="-128"/>
              </a:rPr>
              <a:t> OS</a:t>
            </a:r>
            <a:r>
              <a:rPr kumimoji="1" lang="ja-JP" altLang="en-US" sz="2800" dirty="0" smtClean="0">
                <a:latin typeface="メイリオ" panose="020B0604030504040204" pitchFamily="50" charset="-128"/>
                <a:ea typeface="メイリオ" panose="020B0604030504040204" pitchFamily="50" charset="-128"/>
              </a:rPr>
              <a:t>が実現すると</a:t>
            </a:r>
            <a:r>
              <a:rPr kumimoji="1" lang="en-US" altLang="ja-JP" sz="2800" dirty="0" err="1" smtClean="0">
                <a:latin typeface="メイリオ" panose="020B0604030504040204" pitchFamily="50" charset="-128"/>
                <a:ea typeface="メイリオ" panose="020B0604030504040204" pitchFamily="50" charset="-128"/>
              </a:rPr>
              <a:t>IoT</a:t>
            </a:r>
            <a:r>
              <a:rPr kumimoji="1" lang="ja-JP" altLang="en-US" sz="2800" dirty="0" smtClean="0">
                <a:latin typeface="メイリオ" panose="020B0604030504040204" pitchFamily="50" charset="-128"/>
                <a:ea typeface="メイリオ" panose="020B0604030504040204" pitchFamily="50" charset="-128"/>
              </a:rPr>
              <a:t>を用いたアプリケーションの開発が容易に行えることが期待される</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16212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628650" y="4356100"/>
            <a:ext cx="2844800" cy="4797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実際に行ったこと</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508000" y="1587500"/>
            <a:ext cx="7632700" cy="2246769"/>
          </a:xfrm>
          <a:prstGeom prst="rect">
            <a:avLst/>
          </a:prstGeom>
          <a:noFill/>
        </p:spPr>
        <p:txBody>
          <a:bodyPr wrap="square" rtlCol="0">
            <a:spAutoFit/>
          </a:bodyPr>
          <a:lstStyle/>
          <a:p>
            <a:pPr marL="457200" indent="-457200">
              <a:buFont typeface="Wingdings" panose="05000000000000000000" pitchFamily="2" charset="2"/>
              <a:buChar char="n"/>
            </a:pPr>
            <a:r>
              <a:rPr kumimoji="1" lang="en-US" altLang="ja-JP" sz="2800" dirty="0" err="1" smtClean="0">
                <a:latin typeface="メイリオ" panose="020B0604030504040204" pitchFamily="50" charset="-128"/>
                <a:ea typeface="メイリオ" panose="020B0604030504040204" pitchFamily="50" charset="-128"/>
              </a:rPr>
              <a:t>IoT</a:t>
            </a:r>
            <a:r>
              <a:rPr kumimoji="1" lang="en-US" altLang="ja-JP" sz="2800" dirty="0" smtClean="0">
                <a:latin typeface="メイリオ" panose="020B0604030504040204" pitchFamily="50" charset="-128"/>
                <a:ea typeface="メイリオ" panose="020B0604030504040204" pitchFamily="50" charset="-128"/>
              </a:rPr>
              <a:t> OS</a:t>
            </a:r>
            <a:r>
              <a:rPr lang="ja-JP" altLang="en-US" sz="2800" dirty="0" smtClean="0">
                <a:latin typeface="メイリオ" panose="020B0604030504040204" pitchFamily="50" charset="-128"/>
                <a:ea typeface="メイリオ" panose="020B0604030504040204" pitchFamily="50" charset="-128"/>
              </a:rPr>
              <a:t>の実現のために</a:t>
            </a:r>
            <a:r>
              <a:rPr lang="en-US" altLang="ja-JP" sz="2800" b="1" dirty="0" err="1" smtClean="0">
                <a:latin typeface="メイリオ" panose="020B0604030504040204" pitchFamily="50" charset="-128"/>
                <a:ea typeface="メイリオ" panose="020B0604030504040204" pitchFamily="50" charset="-128"/>
              </a:rPr>
              <a:t>IoT</a:t>
            </a:r>
            <a:r>
              <a:rPr lang="ja-JP" altLang="en-US" sz="2800" b="1" dirty="0" smtClean="0">
                <a:latin typeface="メイリオ" panose="020B0604030504040204" pitchFamily="50" charset="-128"/>
                <a:ea typeface="メイリオ" panose="020B0604030504040204" pitchFamily="50" charset="-128"/>
              </a:rPr>
              <a:t>デバイスの情報を高水準言語で扱う仕組み</a:t>
            </a:r>
            <a:r>
              <a:rPr lang="ja-JP" altLang="en-US" sz="2800" dirty="0" smtClean="0">
                <a:latin typeface="メイリオ" panose="020B0604030504040204" pitchFamily="50" charset="-128"/>
                <a:ea typeface="メイリオ" panose="020B0604030504040204" pitchFamily="50" charset="-128"/>
              </a:rPr>
              <a:t>の実装を行った</a:t>
            </a:r>
            <a:endParaRPr lang="en-US" altLang="ja-JP" sz="2800" dirty="0" smtClean="0">
              <a:latin typeface="メイリオ" panose="020B0604030504040204" pitchFamily="50" charset="-128"/>
              <a:ea typeface="メイリオ" panose="020B0604030504040204" pitchFamily="50" charset="-128"/>
            </a:endParaRPr>
          </a:p>
          <a:p>
            <a:pPr marL="914400" lvl="1" indent="-457200">
              <a:lnSpc>
                <a:spcPct val="150000"/>
              </a:lnSpc>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ハードウェア層：</a:t>
            </a:r>
            <a:r>
              <a:rPr kumimoji="1" lang="en-US" altLang="ja-JP" sz="2400" dirty="0" err="1" smtClean="0">
                <a:latin typeface="メイリオ" panose="020B0604030504040204" pitchFamily="50" charset="-128"/>
                <a:ea typeface="メイリオ" panose="020B0604030504040204" pitchFamily="50" charset="-128"/>
              </a:rPr>
              <a:t>IoT</a:t>
            </a:r>
            <a:r>
              <a:rPr kumimoji="1" lang="ja-JP" altLang="en-US" sz="2400" dirty="0" smtClean="0">
                <a:latin typeface="メイリオ" panose="020B0604030504040204" pitchFamily="50" charset="-128"/>
                <a:ea typeface="メイリオ" panose="020B0604030504040204" pitchFamily="50" charset="-128"/>
              </a:rPr>
              <a:t>デバイスを制御</a:t>
            </a:r>
            <a:endParaRPr kumimoji="1"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プレゼンテーション層：</a:t>
            </a:r>
            <a:r>
              <a:rPr lang="en-US" altLang="ja-JP" sz="2400" dirty="0" err="1" smtClean="0">
                <a:latin typeface="メイリオ" panose="020B0604030504040204" pitchFamily="50" charset="-128"/>
                <a:ea typeface="メイリオ" panose="020B0604030504040204" pitchFamily="50" charset="-128"/>
              </a:rPr>
              <a:t>IoT</a:t>
            </a:r>
            <a:r>
              <a:rPr lang="ja-JP" altLang="en-US" sz="2400" dirty="0" smtClean="0">
                <a:latin typeface="メイリオ" panose="020B0604030504040204" pitchFamily="50" charset="-128"/>
                <a:ea typeface="メイリオ" panose="020B0604030504040204" pitchFamily="50" charset="-128"/>
              </a:rPr>
              <a:t>デバイスの情報を</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高水準言語に</a:t>
            </a:r>
            <a:r>
              <a:rPr lang="ja-JP" altLang="en-US" sz="2400" dirty="0">
                <a:latin typeface="メイリオ" panose="020B0604030504040204" pitchFamily="50" charset="-128"/>
                <a:ea typeface="メイリオ" panose="020B0604030504040204" pitchFamily="50" charset="-128"/>
              </a:rPr>
              <a:t>渡</a:t>
            </a:r>
            <a:r>
              <a:rPr lang="ja-JP" altLang="en-US" sz="2400" dirty="0" smtClean="0">
                <a:latin typeface="メイリオ" panose="020B0604030504040204" pitchFamily="50" charset="-128"/>
                <a:ea typeface="メイリオ" panose="020B0604030504040204" pitchFamily="50" charset="-128"/>
              </a:rPr>
              <a:t>す</a:t>
            </a:r>
            <a:endParaRPr lang="en-US" altLang="ja-JP" sz="2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628650" y="4356100"/>
            <a:ext cx="2844800" cy="22733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162215" y="4435759"/>
            <a:ext cx="3067050"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ハードウェア層</a:t>
            </a:r>
            <a:endParaRPr kumimoji="1" lang="ja-JP" altLang="en-US" sz="20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628650" y="4356100"/>
            <a:ext cx="2844800" cy="10287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2000" dirty="0" smtClean="0">
                <a:solidFill>
                  <a:schemeClr val="tx1"/>
                </a:solidFill>
                <a:latin typeface="メイリオ" panose="020B0604030504040204" pitchFamily="50" charset="-128"/>
                <a:ea typeface="メイリオ" panose="020B0604030504040204" pitchFamily="50" charset="-128"/>
              </a:rPr>
              <a:t>Raspberry</a:t>
            </a:r>
            <a:r>
              <a:rPr kumimoji="1" lang="ja-JP" altLang="en-US" sz="2000" dirty="0" smtClean="0">
                <a:solidFill>
                  <a:schemeClr val="tx1"/>
                </a:solidFill>
                <a:latin typeface="メイリオ" panose="020B0604030504040204" pitchFamily="50" charset="-128"/>
                <a:ea typeface="メイリオ" panose="020B0604030504040204" pitchFamily="50" charset="-128"/>
              </a:rPr>
              <a:t> </a:t>
            </a:r>
            <a:r>
              <a:rPr kumimoji="1" lang="en-US" altLang="ja-JP" sz="2000" dirty="0" smtClean="0">
                <a:solidFill>
                  <a:schemeClr val="tx1"/>
                </a:solidFill>
                <a:latin typeface="メイリオ" panose="020B0604030504040204" pitchFamily="50" charset="-128"/>
                <a:ea typeface="メイリオ" panose="020B0604030504040204" pitchFamily="50" charset="-128"/>
              </a:rPr>
              <a:t>Pi</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628650" y="5384800"/>
            <a:ext cx="1403350" cy="12446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smtClean="0">
                <a:solidFill>
                  <a:schemeClr val="tx1"/>
                </a:solidFill>
                <a:latin typeface="メイリオ" panose="020B0604030504040204" pitchFamily="50" charset="-128"/>
                <a:ea typeface="メイリオ" panose="020B0604030504040204" pitchFamily="50" charset="-128"/>
              </a:rPr>
              <a:t>GrovePi</a:t>
            </a:r>
            <a:r>
              <a:rPr kumimoji="1" lang="en-US" altLang="ja-JP" sz="2000" dirty="0" smtClean="0">
                <a:solidFill>
                  <a:schemeClr val="tx1"/>
                </a:solidFill>
                <a:latin typeface="メイリオ" panose="020B0604030504040204" pitchFamily="50" charset="-128"/>
                <a:ea typeface="メイリオ" panose="020B0604030504040204" pitchFamily="50" charset="-128"/>
              </a:rPr>
              <a:t>+</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2032000" y="5384800"/>
            <a:ext cx="1441450" cy="12446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latin typeface="メイリオ" panose="020B0604030504040204" pitchFamily="50" charset="-128"/>
                <a:ea typeface="メイリオ" panose="020B0604030504040204" pitchFamily="50" charset="-128"/>
              </a:rPr>
              <a:t>Grove</a:t>
            </a:r>
          </a:p>
          <a:p>
            <a:pPr algn="ctr"/>
            <a:r>
              <a:rPr lang="ja-JP" altLang="en-US" sz="2000" dirty="0">
                <a:solidFill>
                  <a:schemeClr val="tx1"/>
                </a:solidFill>
                <a:latin typeface="メイリオ" panose="020B0604030504040204" pitchFamily="50" charset="-128"/>
                <a:ea typeface="メイリオ" panose="020B0604030504040204" pitchFamily="50" charset="-128"/>
              </a:rPr>
              <a:t>センサ</a:t>
            </a:r>
            <a:r>
              <a:rPr lang="ja-JP" altLang="en-US" sz="2000" dirty="0" smtClean="0">
                <a:solidFill>
                  <a:schemeClr val="tx1"/>
                </a:solidFill>
                <a:latin typeface="メイリオ" panose="020B0604030504040204" pitchFamily="50" charset="-128"/>
                <a:ea typeface="メイリオ" panose="020B0604030504040204" pitchFamily="50" charset="-128"/>
              </a:rPr>
              <a:t>ー</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4432300" y="4337110"/>
            <a:ext cx="3067050" cy="229229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432300" y="3955990"/>
            <a:ext cx="306705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プレゼンテーション</a:t>
            </a:r>
            <a:r>
              <a:rPr kumimoji="1" lang="ja-JP" altLang="en-US" sz="2000" dirty="0" smtClean="0">
                <a:latin typeface="メイリオ" panose="020B0604030504040204" pitchFamily="50" charset="-128"/>
                <a:ea typeface="メイリオ" panose="020B0604030504040204" pitchFamily="50" charset="-128"/>
              </a:rPr>
              <a:t>層</a:t>
            </a:r>
            <a:endParaRPr kumimoji="1" lang="ja-JP" altLang="en-US" sz="2000" dirty="0">
              <a:latin typeface="メイリオ" panose="020B0604030504040204" pitchFamily="50" charset="-128"/>
              <a:ea typeface="メイリオ" panose="020B0604030504040204" pitchFamily="50" charset="-128"/>
            </a:endParaRPr>
          </a:p>
        </p:txBody>
      </p:sp>
      <p:sp>
        <p:nvSpPr>
          <p:cNvPr id="14" name="正方形/長方形 13"/>
          <p:cNvSpPr/>
          <p:nvPr/>
        </p:nvSpPr>
        <p:spPr>
          <a:xfrm>
            <a:off x="4432300" y="4337111"/>
            <a:ext cx="3067050" cy="1047690"/>
          </a:xfrm>
          <a:prstGeom prst="rect">
            <a:avLst/>
          </a:prstGeom>
          <a:solidFill>
            <a:schemeClr val="accent2">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rPr>
              <a:t>サーバー側</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4432300" y="5384800"/>
            <a:ext cx="3067050" cy="1244600"/>
          </a:xfrm>
          <a:prstGeom prst="rect">
            <a:avLst/>
          </a:prstGeom>
          <a:solidFill>
            <a:schemeClr val="accent2">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rPr>
              <a:t>クライアント側</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cxnSp>
        <p:nvCxnSpPr>
          <p:cNvPr id="17" name="直線矢印コネクタ 16"/>
          <p:cNvCxnSpPr/>
          <p:nvPr/>
        </p:nvCxnSpPr>
        <p:spPr>
          <a:xfrm flipH="1" flipV="1">
            <a:off x="1727200" y="6400800"/>
            <a:ext cx="609600" cy="127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961901" y="4541819"/>
            <a:ext cx="291" cy="108365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187700" y="4541819"/>
            <a:ext cx="1625600" cy="6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7099300" y="4992176"/>
            <a:ext cx="0" cy="93770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flipV="1">
            <a:off x="7848600" y="4489324"/>
            <a:ext cx="6350" cy="69875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854950" y="4547284"/>
            <a:ext cx="876300"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データの流れ</a:t>
            </a:r>
            <a:endParaRPr kumimoji="1" lang="ja-JP" altLang="en-US" dirty="0">
              <a:latin typeface="メイリオ" panose="020B0604030504040204" pitchFamily="50" charset="-128"/>
              <a:ea typeface="メイリオ" panose="020B0604030504040204" pitchFamily="50" charset="-128"/>
            </a:endParaRPr>
          </a:p>
        </p:txBody>
      </p:sp>
      <p:cxnSp>
        <p:nvCxnSpPr>
          <p:cNvPr id="32" name="直線矢印コネクタ 31"/>
          <p:cNvCxnSpPr>
            <a:cxnSpLocks/>
          </p:cNvCxnSpPr>
          <p:nvPr/>
        </p:nvCxnSpPr>
        <p:spPr>
          <a:xfrm rot="-60000">
            <a:off x="7175500" y="6413501"/>
            <a:ext cx="679450" cy="2539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7632700" y="5673397"/>
            <a:ext cx="1181100" cy="98413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latin typeface="メイリオ" panose="020B0604030504040204" pitchFamily="50" charset="-128"/>
                <a:ea typeface="メイリオ" panose="020B0604030504040204" pitchFamily="50" charset="-128"/>
              </a:rPr>
              <a:t>SML</a:t>
            </a:r>
            <a:r>
              <a:rPr kumimoji="1" lang="ja-JP" altLang="en-US" sz="2000" dirty="0" smtClean="0">
                <a:solidFill>
                  <a:schemeClr val="tx1"/>
                </a:solidFill>
                <a:latin typeface="メイリオ" panose="020B0604030504040204" pitchFamily="50" charset="-128"/>
                <a:ea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5" name="直線コネクタ 4"/>
          <p:cNvCxnSpPr>
            <a:stCxn id="8" idx="1"/>
            <a:endCxn id="8" idx="3"/>
          </p:cNvCxnSpPr>
          <p:nvPr/>
        </p:nvCxnSpPr>
        <p:spPr>
          <a:xfrm>
            <a:off x="628650" y="4870450"/>
            <a:ext cx="2844800" cy="0"/>
          </a:xfrm>
          <a:prstGeom prst="line">
            <a:avLst/>
          </a:prstGeom>
          <a:ln w="508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ハードウェア層の構成</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914400" y="1690689"/>
                <a:ext cx="7600950" cy="5940088"/>
              </a:xfrm>
              <a:prstGeom prst="rect">
                <a:avLst/>
              </a:prstGeom>
              <a:noFill/>
            </p:spPr>
            <p:txBody>
              <a:bodyPr wrap="square" rtlCol="0">
                <a:spAutoFit/>
              </a:bodyPr>
              <a:lstStyle/>
              <a:p>
                <a:pPr marL="285750" indent="-285750">
                  <a:buFont typeface="Wingdings" panose="05000000000000000000" pitchFamily="2" charset="2"/>
                  <a:buChar char="n"/>
                </a:pPr>
                <a:r>
                  <a:rPr kumimoji="1" lang="en-US" altLang="ja-JP" sz="2800" dirty="0" smtClean="0">
                    <a:latin typeface="メイリオ" panose="020B0604030504040204" pitchFamily="50" charset="-128"/>
                    <a:ea typeface="メイリオ" panose="020B0604030504040204" pitchFamily="50" charset="-128"/>
                  </a:rPr>
                  <a:t>Raspberry</a:t>
                </a:r>
                <a:r>
                  <a:rPr kumimoji="1" lang="ja-JP" altLang="en-US" sz="2800" dirty="0" smtClean="0">
                    <a:latin typeface="メイリオ" panose="020B0604030504040204" pitchFamily="50" charset="-128"/>
                    <a:ea typeface="メイリオ" panose="020B0604030504040204" pitchFamily="50" charset="-128"/>
                  </a:rPr>
                  <a:t> </a:t>
                </a:r>
                <a:r>
                  <a:rPr kumimoji="1" lang="en-US" altLang="ja-JP" sz="2800" dirty="0" smtClean="0">
                    <a:latin typeface="メイリオ" panose="020B0604030504040204" pitchFamily="50" charset="-128"/>
                    <a:ea typeface="メイリオ" panose="020B0604030504040204" pitchFamily="50" charset="-128"/>
                  </a:rPr>
                  <a:t>Pi</a:t>
                </a:r>
                <a:r>
                  <a:rPr kumimoji="1" lang="ja-JP" altLang="en-US" sz="2800" dirty="0" smtClean="0">
                    <a:latin typeface="メイリオ" panose="020B0604030504040204" pitchFamily="50" charset="-128"/>
                    <a:ea typeface="メイリオ" panose="020B0604030504040204" pitchFamily="50" charset="-128"/>
                  </a:rPr>
                  <a:t>：ハードウェア層の制御</a:t>
                </a:r>
                <a:endParaRPr kumimoji="1" lang="en-US" altLang="ja-JP" sz="2800" dirty="0" smtClean="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sz="2800" dirty="0" err="1" smtClean="0">
                    <a:latin typeface="メイリオ" panose="020B0604030504040204" pitchFamily="50" charset="-128"/>
                    <a:ea typeface="メイリオ" panose="020B0604030504040204" pitchFamily="50" charset="-128"/>
                  </a:rPr>
                  <a:t>GrovePi</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：ハードウェア層から指示をだし</a:t>
                </a:r>
                <a:r>
                  <a:rPr lang="en-US" altLang="ja-JP" sz="2800" dirty="0" smtClean="0">
                    <a:latin typeface="メイリオ" panose="020B0604030504040204" pitchFamily="50" charset="-128"/>
                    <a:ea typeface="メイリオ" panose="020B0604030504040204" pitchFamily="50" charset="-128"/>
                  </a:rPr>
                  <a:t>Grove</a:t>
                </a:r>
                <a:r>
                  <a:rPr lang="ja-JP" altLang="en-US" sz="2800" dirty="0" smtClean="0">
                    <a:latin typeface="メイリオ" panose="020B0604030504040204" pitchFamily="50" charset="-128"/>
                    <a:ea typeface="メイリオ" panose="020B0604030504040204" pitchFamily="50" charset="-128"/>
                  </a:rPr>
                  <a:t>センサーを操作</a:t>
                </a:r>
                <a:endParaRPr lang="en-US" altLang="ja-JP" sz="2800" dirty="0" smtClean="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kumimoji="1" lang="en-US" altLang="ja-JP" sz="2800" dirty="0" smtClean="0">
                    <a:latin typeface="メイリオ" panose="020B0604030504040204" pitchFamily="50" charset="-128"/>
                    <a:ea typeface="メイリオ" panose="020B0604030504040204" pitchFamily="50" charset="-128"/>
                  </a:rPr>
                  <a:t>Grove</a:t>
                </a:r>
                <a:r>
                  <a:rPr kumimoji="1" lang="ja-JP" altLang="en-US" sz="2800" dirty="0" smtClean="0">
                    <a:latin typeface="メイリオ" panose="020B0604030504040204" pitchFamily="50" charset="-128"/>
                    <a:ea typeface="メイリオ" panose="020B0604030504040204" pitchFamily="50" charset="-128"/>
                  </a:rPr>
                  <a:t>センサー：</a:t>
                </a:r>
                <a:r>
                  <a:rPr kumimoji="1" lang="en-US" altLang="ja-JP" sz="2800" dirty="0" err="1" smtClean="0">
                    <a:latin typeface="メイリオ" panose="020B0604030504040204" pitchFamily="50" charset="-128"/>
                    <a:ea typeface="メイリオ" panose="020B0604030504040204" pitchFamily="50" charset="-128"/>
                  </a:rPr>
                  <a:t>GrovePi</a:t>
                </a:r>
                <a:r>
                  <a:rPr kumimoji="1" lang="en-US" altLang="ja-JP" sz="2800" dirty="0" smtClean="0">
                    <a:latin typeface="メイリオ" panose="020B0604030504040204" pitchFamily="50" charset="-128"/>
                    <a:ea typeface="メイリオ" panose="020B0604030504040204" pitchFamily="50" charset="-128"/>
                  </a:rPr>
                  <a:t>+</a:t>
                </a:r>
                <a:r>
                  <a:rPr kumimoji="1" lang="ja-JP" altLang="en-US" sz="2800" dirty="0" smtClean="0">
                    <a:latin typeface="メイリオ" panose="020B0604030504040204" pitchFamily="50" charset="-128"/>
                    <a:ea typeface="メイリオ" panose="020B0604030504040204" pitchFamily="50" charset="-128"/>
                  </a:rPr>
                  <a:t>の指示で周囲の環境情報を取得</a:t>
                </a:r>
                <a:endParaRPr kumimoji="1" lang="en-US" altLang="ja-JP" sz="28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温</a:t>
                </a:r>
                <a:r>
                  <a:rPr lang="ja-JP" altLang="en-US" sz="2400" dirty="0" smtClean="0">
                    <a:latin typeface="メイリオ" panose="020B0604030504040204" pitchFamily="50" charset="-128"/>
                    <a:ea typeface="メイリオ" panose="020B0604030504040204" pitchFamily="50" charset="-128"/>
                  </a:rPr>
                  <a:t>湿度センサー</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kumimoji="1" lang="ja-JP" altLang="en-US" sz="2400" dirty="0" smtClean="0">
                    <a:latin typeface="メイリオ" panose="020B0604030504040204" pitchFamily="50" charset="-128"/>
                    <a:ea typeface="メイリオ" panose="020B0604030504040204" pitchFamily="50" charset="-128"/>
                  </a:rPr>
                  <a:t>超音波距離測定センサー</a:t>
                </a:r>
                <a:endParaRPr kumimoji="1" lang="en-US" altLang="ja-JP" sz="2400" dirty="0" smtClean="0">
                  <a:latin typeface="メイリオ" panose="020B0604030504040204" pitchFamily="50" charset="-128"/>
                  <a:ea typeface="メイリオ" panose="020B0604030504040204" pitchFamily="50" charset="-128"/>
                </a:endParaRPr>
              </a:p>
              <a:p>
                <a:pPr marL="914400" lvl="1" indent="-457200">
                  <a:buFont typeface="Wingdings" panose="05000000000000000000" pitchFamily="2" charset="2"/>
                  <a:buChar char="l"/>
                </a:pPr>
                <a:r>
                  <a:rPr kumimoji="1" lang="ja-JP" altLang="en-US" sz="2400" dirty="0" smtClean="0">
                    <a:latin typeface="メイリオ" panose="020B0604030504040204" pitchFamily="50" charset="-128"/>
                    <a:ea typeface="メイリオ" panose="020B0604030504040204" pitchFamily="50" charset="-128"/>
                  </a:rPr>
                  <a:t>明度センサー</a:t>
                </a:r>
                <a:endParaRPr kumimoji="1" lang="en-US" altLang="ja-JP" sz="2400" dirty="0" smtClean="0">
                  <a:latin typeface="メイリオ" panose="020B0604030504040204" pitchFamily="50" charset="-128"/>
                  <a:ea typeface="メイリオ" panose="020B0604030504040204" pitchFamily="50" charset="-128"/>
                </a:endParaRPr>
              </a:p>
              <a:p>
                <a:endParaRPr kumimoji="1" lang="en-US" altLang="ja-JP" sz="2800" dirty="0" smtClean="0">
                  <a:latin typeface="メイリオ" panose="020B0604030504040204" pitchFamily="50" charset="-128"/>
                  <a:ea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rPr>
                  <a:t>ハードウェア層</a:t>
                </a:r>
                <a:r>
                  <a:rPr kumimoji="1" lang="ja-JP" altLang="en-US" sz="2800" dirty="0" smtClean="0">
                    <a:latin typeface="メイリオ" panose="020B0604030504040204" pitchFamily="50" charset="-128"/>
                    <a:ea typeface="メイリオ" panose="020B0604030504040204" pitchFamily="50" charset="-128"/>
                  </a:rPr>
                  <a:t>は</a:t>
                </a:r>
                <a:r>
                  <a:rPr kumimoji="1" lang="en-US" altLang="ja-JP" sz="2800" dirty="0" err="1" smtClean="0">
                    <a:latin typeface="メイリオ" panose="020B0604030504040204" pitchFamily="50" charset="-128"/>
                    <a:ea typeface="メイリオ" panose="020B0604030504040204" pitchFamily="50" charset="-128"/>
                  </a:rPr>
                  <a:t>GrovePi</a:t>
                </a:r>
                <a:r>
                  <a:rPr kumimoji="1" lang="en-US" altLang="ja-JP" sz="2800" dirty="0" smtClean="0">
                    <a:latin typeface="メイリオ" panose="020B0604030504040204" pitchFamily="50" charset="-128"/>
                    <a:ea typeface="メイリオ" panose="020B0604030504040204" pitchFamily="50" charset="-128"/>
                  </a:rPr>
                  <a:t>+</a:t>
                </a:r>
                <a:r>
                  <a:rPr kumimoji="1" lang="ja-JP" altLang="en-US" sz="2800" dirty="0" smtClean="0">
                    <a:latin typeface="メイリオ" panose="020B0604030504040204" pitchFamily="50" charset="-128"/>
                    <a:ea typeface="メイリオ" panose="020B0604030504040204" pitchFamily="50" charset="-128"/>
                  </a:rPr>
                  <a:t>を介して間接的に</a:t>
                </a:r>
                <a:r>
                  <a:rPr kumimoji="1" lang="en-US" altLang="ja-JP" sz="2800" dirty="0" smtClean="0">
                    <a:latin typeface="メイリオ" panose="020B0604030504040204" pitchFamily="50" charset="-128"/>
                    <a:ea typeface="メイリオ" panose="020B0604030504040204" pitchFamily="50" charset="-128"/>
                  </a:rPr>
                  <a:t>Grove</a:t>
                </a:r>
                <a:r>
                  <a:rPr kumimoji="1" lang="ja-JP" altLang="en-US" sz="2800" dirty="0" smtClean="0">
                    <a:latin typeface="メイリオ" panose="020B0604030504040204" pitchFamily="50" charset="-128"/>
                    <a:ea typeface="メイリオ" panose="020B0604030504040204" pitchFamily="50" charset="-128"/>
                  </a:rPr>
                  <a:t>センサーを操作する（</a:t>
                </a:r>
                <a14:m>
                  <m:oMath xmlns:m="http://schemas.openxmlformats.org/officeDocument/2006/math">
                    <m:sSup>
                      <m:sSupPr>
                        <m:ctrlPr>
                          <a:rPr lang="en-US" altLang="ja-JP" sz="2800" i="1">
                            <a:latin typeface="Cambria Math" panose="02040503050406030204" pitchFamily="18" charset="0"/>
                          </a:rPr>
                        </m:ctrlPr>
                      </m:sSupPr>
                      <m:e>
                        <m:r>
                          <m:rPr>
                            <m:sty m:val="p"/>
                          </m:rPr>
                          <a:rPr lang="en-US" altLang="ja-JP" sz="2800" i="1">
                            <a:latin typeface="Cambria Math" panose="02040503050406030204" pitchFamily="18" charset="0"/>
                          </a:rPr>
                          <m:t>I</m:t>
                        </m:r>
                      </m:e>
                      <m:sup>
                        <m:r>
                          <a:rPr lang="en-US" altLang="ja-JP" sz="2800" i="1">
                            <a:latin typeface="Cambria Math" panose="02040503050406030204" pitchFamily="18" charset="0"/>
                          </a:rPr>
                          <m:t>2</m:t>
                        </m:r>
                      </m:sup>
                    </m:sSup>
                    <m:r>
                      <m:rPr>
                        <m:sty m:val="p"/>
                      </m:rPr>
                      <a:rPr lang="en-US" altLang="ja-JP" sz="2800" i="1">
                        <a:latin typeface="Cambria Math" panose="02040503050406030204" pitchFamily="18" charset="0"/>
                      </a:rPr>
                      <m:t>C</m:t>
                    </m:r>
                  </m:oMath>
                </a14:m>
                <a:r>
                  <a:rPr kumimoji="1" lang="ja-JP" altLang="en-US" sz="2800" dirty="0" smtClean="0">
                    <a:latin typeface="メイリオ" panose="020B0604030504040204" pitchFamily="50" charset="-128"/>
                    <a:ea typeface="メイリオ" panose="020B0604030504040204" pitchFamily="50" charset="-128"/>
                  </a:rPr>
                  <a:t>通信）</a:t>
                </a:r>
                <a:endParaRPr kumimoji="1" lang="en-US" altLang="ja-JP" sz="2800" dirty="0" smtClean="0">
                  <a:latin typeface="メイリオ" panose="020B0604030504040204" pitchFamily="50" charset="-128"/>
                  <a:ea typeface="メイリオ" panose="020B0604030504040204" pitchFamily="50" charset="-128"/>
                </a:endParaRPr>
              </a:p>
              <a:p>
                <a:pPr marL="914400" lvl="1" indent="-457200">
                  <a:lnSpc>
                    <a:spcPct val="150000"/>
                  </a:lnSpc>
                  <a:buFont typeface="Wingdings" panose="05000000000000000000" pitchFamily="2" charset="2"/>
                  <a:buChar char="l"/>
                </a:pPr>
                <a:endParaRPr kumimoji="1" lang="en-US" altLang="ja-JP" sz="2800" dirty="0" smtClean="0"/>
              </a:p>
              <a:p>
                <a:pPr marL="914400" lvl="1" indent="-457200">
                  <a:lnSpc>
                    <a:spcPct val="150000"/>
                  </a:lnSpc>
                  <a:buFont typeface="Wingdings" panose="05000000000000000000" pitchFamily="2" charset="2"/>
                  <a:buChar char="l"/>
                </a:pPr>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914400" y="1690689"/>
                <a:ext cx="7600950" cy="5940088"/>
              </a:xfrm>
              <a:prstGeom prst="rect">
                <a:avLst/>
              </a:prstGeom>
              <a:blipFill>
                <a:blip r:embed="rId3"/>
                <a:stretch>
                  <a:fillRect l="-1604" t="-1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0455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a:xfrm>
            <a:off x="7162441" y="3017707"/>
            <a:ext cx="330200" cy="2692400"/>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4" name="正方形/長方形 53"/>
          <p:cNvSpPr/>
          <p:nvPr/>
        </p:nvSpPr>
        <p:spPr>
          <a:xfrm>
            <a:off x="5764205" y="3017707"/>
            <a:ext cx="330200" cy="2692400"/>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3" name="正方形/長方形 52"/>
          <p:cNvSpPr/>
          <p:nvPr/>
        </p:nvSpPr>
        <p:spPr>
          <a:xfrm>
            <a:off x="4432268" y="3054224"/>
            <a:ext cx="638163" cy="2692400"/>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1" name="正方形/長方形 50"/>
          <p:cNvSpPr/>
          <p:nvPr/>
        </p:nvSpPr>
        <p:spPr>
          <a:xfrm>
            <a:off x="3136897" y="3054224"/>
            <a:ext cx="638163" cy="2692400"/>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0" name="正方形/長方形 49"/>
          <p:cNvSpPr/>
          <p:nvPr/>
        </p:nvSpPr>
        <p:spPr>
          <a:xfrm>
            <a:off x="2031999" y="3086100"/>
            <a:ext cx="330200" cy="2692400"/>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sSup>
                      <m:sSupPr>
                        <m:ctrlPr>
                          <a:rPr lang="en-US" altLang="ja-JP" i="1" smtClean="0">
                            <a:latin typeface="Cambria Math" panose="02040503050406030204" pitchFamily="18" charset="0"/>
                          </a:rPr>
                        </m:ctrlPr>
                      </m:sSupPr>
                      <m:e>
                        <m:r>
                          <m:rPr>
                            <m:sty m:val="p"/>
                          </m:rPr>
                          <a:rPr lang="en-US" altLang="ja-JP" i="1">
                            <a:latin typeface="Cambria Math" panose="02040503050406030204" pitchFamily="18" charset="0"/>
                          </a:rPr>
                          <m:t>I</m:t>
                        </m:r>
                      </m:e>
                      <m:sup>
                        <m:r>
                          <a:rPr lang="en-US" altLang="ja-JP" i="1">
                            <a:latin typeface="Cambria Math" panose="02040503050406030204" pitchFamily="18" charset="0"/>
                          </a:rPr>
                          <m:t>2</m:t>
                        </m:r>
                      </m:sup>
                    </m:sSup>
                    <m:r>
                      <m:rPr>
                        <m:sty m:val="p"/>
                      </m:rPr>
                      <a:rPr lang="en-US" altLang="ja-JP" i="1">
                        <a:latin typeface="Cambria Math" panose="02040503050406030204" pitchFamily="18" charset="0"/>
                      </a:rPr>
                      <m:t>C</m:t>
                    </m:r>
                  </m:oMath>
                </a14:m>
                <a:r>
                  <a:rPr kumimoji="1" lang="ja-JP" altLang="en-US" dirty="0" smtClean="0">
                    <a:latin typeface="メイリオ" panose="020B0604030504040204" pitchFamily="50" charset="-128"/>
                    <a:ea typeface="メイリオ" panose="020B0604030504040204" pitchFamily="50" charset="-128"/>
                  </a:rPr>
                  <a:t>について</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p:cxnSp>
        <p:nvCxnSpPr>
          <p:cNvPr id="5" name="カギ線コネクタ 4"/>
          <p:cNvCxnSpPr/>
          <p:nvPr/>
        </p:nvCxnSpPr>
        <p:spPr>
          <a:xfrm>
            <a:off x="1917700" y="3360742"/>
            <a:ext cx="12065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6" name="カギ線コネクタ 5"/>
          <p:cNvCxnSpPr/>
          <p:nvPr/>
        </p:nvCxnSpPr>
        <p:spPr>
          <a:xfrm rot="10800000" flipV="1">
            <a:off x="2495550" y="3360742"/>
            <a:ext cx="12573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9" name="カギ線コネクタ 8"/>
          <p:cNvCxnSpPr/>
          <p:nvPr/>
        </p:nvCxnSpPr>
        <p:spPr>
          <a:xfrm>
            <a:off x="3162299" y="3360741"/>
            <a:ext cx="12065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0" name="カギ線コネクタ 9"/>
          <p:cNvCxnSpPr/>
          <p:nvPr/>
        </p:nvCxnSpPr>
        <p:spPr>
          <a:xfrm rot="10800000" flipV="1">
            <a:off x="3816347" y="3360741"/>
            <a:ext cx="12573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1" name="カギ線コネクタ 10"/>
          <p:cNvCxnSpPr/>
          <p:nvPr/>
        </p:nvCxnSpPr>
        <p:spPr>
          <a:xfrm rot="10800000" flipV="1">
            <a:off x="5054598" y="3360741"/>
            <a:ext cx="12573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2" name="カギ線コネクタ 11"/>
          <p:cNvCxnSpPr/>
          <p:nvPr/>
        </p:nvCxnSpPr>
        <p:spPr>
          <a:xfrm rot="10800000" flipV="1">
            <a:off x="6292849" y="3360740"/>
            <a:ext cx="12573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3" name="カギ線コネクタ 12"/>
          <p:cNvCxnSpPr/>
          <p:nvPr/>
        </p:nvCxnSpPr>
        <p:spPr>
          <a:xfrm>
            <a:off x="4451348" y="3360741"/>
            <a:ext cx="12065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4" name="カギ線コネクタ 13"/>
          <p:cNvCxnSpPr/>
          <p:nvPr/>
        </p:nvCxnSpPr>
        <p:spPr>
          <a:xfrm>
            <a:off x="5708648" y="3360741"/>
            <a:ext cx="12065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889000" y="3360740"/>
            <a:ext cx="1117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カギ線コネクタ 16"/>
          <p:cNvCxnSpPr/>
          <p:nvPr/>
        </p:nvCxnSpPr>
        <p:spPr>
          <a:xfrm>
            <a:off x="1562100" y="4738551"/>
            <a:ext cx="12065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rot="10800000" flipV="1">
            <a:off x="2482851" y="4738553"/>
            <a:ext cx="1257300" cy="647700"/>
          </a:xfrm>
          <a:prstGeom prst="bentConnector3">
            <a:avLst>
              <a:gd name="adj1" fmla="val 61111"/>
            </a:avLst>
          </a:prstGeom>
          <a:ln w="38100"/>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a:off x="3435347" y="4738551"/>
            <a:ext cx="1206500"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20" name="カギ線コネクタ 19"/>
          <p:cNvCxnSpPr/>
          <p:nvPr/>
        </p:nvCxnSpPr>
        <p:spPr>
          <a:xfrm rot="10800000" flipV="1">
            <a:off x="4616451" y="4738547"/>
            <a:ext cx="768349" cy="647704"/>
          </a:xfrm>
          <a:prstGeom prst="bentConnector3">
            <a:avLst>
              <a:gd name="adj1" fmla="val 21901"/>
            </a:avLst>
          </a:prstGeom>
          <a:ln w="38100"/>
        </p:spPr>
        <p:style>
          <a:lnRef idx="1">
            <a:schemeClr val="accent1"/>
          </a:lnRef>
          <a:fillRef idx="0">
            <a:schemeClr val="accent1"/>
          </a:fillRef>
          <a:effectRef idx="0">
            <a:schemeClr val="accent1"/>
          </a:effectRef>
          <a:fontRef idx="minor">
            <a:schemeClr val="tx1"/>
          </a:fontRef>
        </p:style>
      </p:cxnSp>
      <p:cxnSp>
        <p:nvCxnSpPr>
          <p:cNvPr id="22" name="カギ線コネクタ 21"/>
          <p:cNvCxnSpPr/>
          <p:nvPr/>
        </p:nvCxnSpPr>
        <p:spPr>
          <a:xfrm rot="10800000" flipV="1">
            <a:off x="6470644" y="4738544"/>
            <a:ext cx="1746259" cy="6477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23" name="カギ線コネクタ 22"/>
          <p:cNvCxnSpPr/>
          <p:nvPr/>
        </p:nvCxnSpPr>
        <p:spPr>
          <a:xfrm>
            <a:off x="5267311" y="4738544"/>
            <a:ext cx="1298592" cy="647700"/>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876301" y="4738551"/>
            <a:ext cx="1117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6969991" y="3360740"/>
            <a:ext cx="1117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317500" y="2731059"/>
            <a:ext cx="1092198" cy="646331"/>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SCL</a:t>
            </a:r>
            <a:endParaRPr kumimoji="1" lang="ja-JP" altLang="en-US" sz="3600" dirty="0">
              <a:latin typeface="メイリオ" panose="020B0604030504040204" pitchFamily="50" charset="-128"/>
              <a:ea typeface="メイリオ" panose="020B0604030504040204" pitchFamily="50" charset="-128"/>
            </a:endParaRPr>
          </a:p>
        </p:txBody>
      </p:sp>
      <p:sp>
        <p:nvSpPr>
          <p:cNvPr id="49" name="テキスト ボックス 48"/>
          <p:cNvSpPr txBox="1"/>
          <p:nvPr/>
        </p:nvSpPr>
        <p:spPr>
          <a:xfrm>
            <a:off x="317499" y="4175939"/>
            <a:ext cx="1244601" cy="646331"/>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SDA</a:t>
            </a:r>
            <a:endParaRPr kumimoji="1" lang="ja-JP" altLang="en-US" sz="3600"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533400" y="1435100"/>
            <a:ext cx="7683503" cy="954107"/>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2800" dirty="0" smtClean="0">
                <a:latin typeface="メイリオ" panose="020B0604030504040204" pitchFamily="50" charset="-128"/>
                <a:ea typeface="メイリオ" panose="020B0604030504040204" pitchFamily="50" charset="-128"/>
              </a:rPr>
              <a:t>マスター：通信全体を制御するデバイス</a:t>
            </a:r>
            <a:endParaRPr kumimoji="1" lang="en-US" altLang="ja-JP" sz="2800" dirty="0" smtClean="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sz="2800" dirty="0" smtClean="0">
                <a:latin typeface="メイリオ" panose="020B0604030504040204" pitchFamily="50" charset="-128"/>
                <a:ea typeface="メイリオ" panose="020B0604030504040204" pitchFamily="50" charset="-128"/>
              </a:rPr>
              <a:t>スレーブ：マスターの指示に従い通信する</a:t>
            </a:r>
            <a:endParaRPr kumimoji="1" lang="ja-JP" altLang="en-US" sz="2800"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524000" y="5969000"/>
            <a:ext cx="1327149"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スタート</a:t>
            </a:r>
            <a:endParaRPr kumimoji="1" lang="ja-JP" altLang="en-US" dirty="0">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3175000" y="5969000"/>
            <a:ext cx="1327149"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１</a:t>
            </a:r>
            <a:endParaRPr kumimoji="1" lang="ja-JP" altLang="en-US" dirty="0">
              <a:latin typeface="メイリオ" panose="020B0604030504040204" pitchFamily="50" charset="-128"/>
              <a:ea typeface="メイリオ" panose="020B0604030504040204" pitchFamily="50" charset="-128"/>
            </a:endParaRPr>
          </a:p>
        </p:txBody>
      </p:sp>
      <p:sp>
        <p:nvSpPr>
          <p:cNvPr id="30" name="テキスト ボックス 29"/>
          <p:cNvSpPr txBox="1"/>
          <p:nvPr/>
        </p:nvSpPr>
        <p:spPr>
          <a:xfrm>
            <a:off x="4527551" y="5969000"/>
            <a:ext cx="1327149"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０</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5359393" y="5969000"/>
            <a:ext cx="1327149"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リピート</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スタート</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6743703" y="5969000"/>
            <a:ext cx="1327149"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ストップ</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58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Raspberry</a:t>
                </a:r>
                <a:r>
                  <a:rPr lang="ja-JP" altLang="en-US"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Pi</a:t>
                </a:r>
                <a:r>
                  <a:rPr lang="ja-JP" altLang="en-US" dirty="0" smtClean="0">
                    <a:latin typeface="メイリオ" panose="020B0604030504040204" pitchFamily="50" charset="-128"/>
                    <a:ea typeface="メイリオ" panose="020B0604030504040204" pitchFamily="50" charset="-128"/>
                  </a:rPr>
                  <a:t>で行う</a:t>
                </a:r>
                <a14:m>
                  <m:oMath xmlns:m="http://schemas.openxmlformats.org/officeDocument/2006/math">
                    <m:sSup>
                      <m:sSupPr>
                        <m:ctrlPr>
                          <a:rPr lang="en-US" altLang="ja-JP" i="1">
                            <a:latin typeface="Cambria Math" panose="02040503050406030204" pitchFamily="18" charset="0"/>
                          </a:rPr>
                        </m:ctrlPr>
                      </m:sSupPr>
                      <m:e>
                        <m:r>
                          <m:rPr>
                            <m:sty m:val="p"/>
                          </m:rPr>
                          <a:rPr lang="en-US" altLang="ja-JP" i="1">
                            <a:latin typeface="Cambria Math" panose="02040503050406030204" pitchFamily="18" charset="0"/>
                          </a:rPr>
                          <m:t>I</m:t>
                        </m:r>
                      </m:e>
                      <m:sup>
                        <m:r>
                          <a:rPr lang="en-US" altLang="ja-JP" i="1">
                            <a:latin typeface="Cambria Math" panose="02040503050406030204" pitchFamily="18" charset="0"/>
                          </a:rPr>
                          <m:t>2</m:t>
                        </m:r>
                      </m:sup>
                    </m:sSup>
                    <m:r>
                      <m:rPr>
                        <m:sty m:val="p"/>
                      </m:rPr>
                      <a:rPr lang="en-US" altLang="ja-JP" i="1">
                        <a:latin typeface="Cambria Math" panose="02040503050406030204" pitchFamily="18" charset="0"/>
                      </a:rPr>
                      <m:t>C</m:t>
                    </m:r>
                  </m:oMath>
                </a14:m>
                <a:r>
                  <a:rPr lang="ja-JP" altLang="en-US" dirty="0" smtClean="0">
                    <a:latin typeface="メイリオ" panose="020B0604030504040204" pitchFamily="50" charset="-128"/>
                    <a:ea typeface="メイリオ" panose="020B0604030504040204" pitchFamily="50" charset="-128"/>
                  </a:rPr>
                  <a:t>通信</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2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866899" y="1531917"/>
                <a:ext cx="6935189" cy="3223959"/>
              </a:xfrm>
              <a:prstGeom prst="rect">
                <a:avLst/>
              </a:prstGeom>
              <a:noFill/>
            </p:spPr>
            <p:txBody>
              <a:bodyPr wrap="square" rtlCol="0">
                <a:spAutoFit/>
              </a:bodyPr>
              <a:lstStyle/>
              <a:p>
                <a:pPr marL="457200" indent="-457200">
                  <a:buFont typeface="Wingdings" panose="05000000000000000000" pitchFamily="2" charset="2"/>
                  <a:buChar char="n"/>
                </a:pPr>
                <a:r>
                  <a:rPr kumimoji="1" lang="ja-JP" altLang="en-US" sz="2800" dirty="0" smtClean="0">
                    <a:latin typeface="メイリオ" panose="020B0604030504040204" pitchFamily="50" charset="-128"/>
                    <a:ea typeface="メイリオ" panose="020B0604030504040204" pitchFamily="50" charset="-128"/>
                  </a:rPr>
                  <a:t>デバイスファイル：</a:t>
                </a:r>
                <a:r>
                  <a:rPr kumimoji="1" lang="en-US" altLang="ja-JP" sz="2800" dirty="0" smtClean="0">
                    <a:latin typeface="メイリオ" panose="020B0604030504040204" pitchFamily="50" charset="-128"/>
                    <a:ea typeface="メイリオ" panose="020B0604030504040204" pitchFamily="50" charset="-128"/>
                  </a:rPr>
                  <a:t>/dev/i2c-1</a:t>
                </a:r>
              </a:p>
              <a:p>
                <a:pPr marL="457200" indent="-457200">
                  <a:buFont typeface="Wingdings" panose="05000000000000000000" pitchFamily="2" charset="2"/>
                  <a:buChar char="n"/>
                </a:pPr>
                <a:r>
                  <a:rPr lang="ja-JP" altLang="en-US" sz="2800" dirty="0">
                    <a:latin typeface="メイリオ" panose="020B0604030504040204" pitchFamily="50" charset="-128"/>
                    <a:ea typeface="メイリオ" panose="020B0604030504040204" pitchFamily="50" charset="-128"/>
                  </a:rPr>
                  <a:t>操作</a:t>
                </a:r>
                <a:r>
                  <a:rPr lang="ja-JP" altLang="en-US" sz="2800" dirty="0" smtClean="0">
                    <a:latin typeface="メイリオ" panose="020B0604030504040204" pitchFamily="50" charset="-128"/>
                    <a:ea typeface="メイリオ" panose="020B0604030504040204" pitchFamily="50" charset="-128"/>
                  </a:rPr>
                  <a:t>に使用する関数</a:t>
                </a:r>
                <a:endParaRPr lang="en-US" altLang="ja-JP" sz="2800" dirty="0" smtClean="0">
                  <a:latin typeface="メイリオ" panose="020B0604030504040204" pitchFamily="50" charset="-128"/>
                  <a:ea typeface="メイリオ" panose="020B0604030504040204" pitchFamily="50" charset="-128"/>
                </a:endParaRPr>
              </a:p>
              <a:p>
                <a:pPr marL="800100" lvl="1" indent="-342900">
                  <a:lnSpc>
                    <a:spcPct val="150000"/>
                  </a:lnSpc>
                  <a:buFont typeface="Wingdings" panose="05000000000000000000" pitchFamily="2" charset="2"/>
                  <a:buChar char="l"/>
                </a:pPr>
                <a:r>
                  <a:rPr kumimoji="1" lang="en-US" altLang="ja-JP" sz="2000" dirty="0" smtClean="0">
                    <a:latin typeface="メイリオ" panose="020B0604030504040204" pitchFamily="50" charset="-128"/>
                    <a:ea typeface="メイリオ" panose="020B0604030504040204" pitchFamily="50" charset="-128"/>
                  </a:rPr>
                  <a:t>open()</a:t>
                </a:r>
                <a:r>
                  <a:rPr kumimoji="1" lang="ja-JP" altLang="en-US" sz="2000" dirty="0" smtClean="0">
                    <a:latin typeface="メイリオ" panose="020B0604030504040204" pitchFamily="50" charset="-128"/>
                    <a:ea typeface="メイリオ" panose="020B0604030504040204" pitchFamily="50" charset="-128"/>
                  </a:rPr>
                  <a:t>関数：</a:t>
                </a:r>
                <a14:m>
                  <m:oMath xmlns:m="http://schemas.openxmlformats.org/officeDocument/2006/math">
                    <m:sSup>
                      <m:sSupPr>
                        <m:ctrlPr>
                          <a:rPr lang="en-US" altLang="ja-JP" sz="2000" i="1">
                            <a:latin typeface="Cambria Math" panose="02040503050406030204" pitchFamily="18" charset="0"/>
                          </a:rPr>
                        </m:ctrlPr>
                      </m:sSupPr>
                      <m:e>
                        <m:r>
                          <m:rPr>
                            <m:sty m:val="p"/>
                          </m:rPr>
                          <a:rPr lang="en-US" altLang="ja-JP" sz="2000" i="1">
                            <a:latin typeface="Cambria Math" panose="02040503050406030204" pitchFamily="18" charset="0"/>
                          </a:rPr>
                          <m:t>I</m:t>
                        </m:r>
                      </m:e>
                      <m:sup>
                        <m:r>
                          <a:rPr lang="en-US" altLang="ja-JP" sz="2000" i="1">
                            <a:latin typeface="Cambria Math" panose="02040503050406030204" pitchFamily="18" charset="0"/>
                          </a:rPr>
                          <m:t>2</m:t>
                        </m:r>
                      </m:sup>
                    </m:sSup>
                    <m:r>
                      <m:rPr>
                        <m:sty m:val="p"/>
                      </m:rPr>
                      <a:rPr lang="en-US" altLang="ja-JP" sz="2000" i="1">
                        <a:latin typeface="Cambria Math" panose="02040503050406030204" pitchFamily="18" charset="0"/>
                      </a:rPr>
                      <m:t>C</m:t>
                    </m:r>
                  </m:oMath>
                </a14:m>
                <a:r>
                  <a:rPr kumimoji="1" lang="ja-JP" altLang="en-US" sz="2000" dirty="0" smtClean="0">
                    <a:latin typeface="メイリオ" panose="020B0604030504040204" pitchFamily="50" charset="-128"/>
                    <a:ea typeface="メイリオ" panose="020B0604030504040204" pitchFamily="50" charset="-128"/>
                  </a:rPr>
                  <a:t>通信を開始する</a:t>
                </a:r>
                <a:endParaRPr kumimoji="1"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Wingdings" panose="05000000000000000000" pitchFamily="2" charset="2"/>
                  <a:buChar char="l"/>
                </a:pPr>
                <a:r>
                  <a:rPr lang="en-US" altLang="ja-JP" sz="2000" dirty="0" err="1">
                    <a:latin typeface="メイリオ" panose="020B0604030504040204" pitchFamily="50" charset="-128"/>
                    <a:ea typeface="メイリオ" panose="020B0604030504040204" pitchFamily="50" charset="-128"/>
                  </a:rPr>
                  <a:t>i</a:t>
                </a:r>
                <a:r>
                  <a:rPr lang="en-US" altLang="ja-JP" sz="2000" dirty="0" err="1" smtClean="0">
                    <a:latin typeface="メイリオ" panose="020B0604030504040204" pitchFamily="50" charset="-128"/>
                    <a:ea typeface="メイリオ" panose="020B0604030504040204" pitchFamily="50" charset="-128"/>
                  </a:rPr>
                  <a:t>octl</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関数：通信を行うスレーブを決定する</a:t>
                </a:r>
                <a:endParaRPr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Wingdings" panose="05000000000000000000" pitchFamily="2" charset="2"/>
                  <a:buChar char="l"/>
                </a:pPr>
                <a:r>
                  <a:rPr lang="en-US" altLang="ja-JP" sz="2000" dirty="0">
                    <a:latin typeface="メイリオ" panose="020B0604030504040204" pitchFamily="50" charset="-128"/>
                    <a:ea typeface="メイリオ" panose="020B0604030504040204" pitchFamily="50" charset="-128"/>
                  </a:rPr>
                  <a:t>w</a:t>
                </a:r>
                <a:r>
                  <a:rPr kumimoji="1" lang="en-US" altLang="ja-JP" sz="2000" dirty="0" smtClean="0">
                    <a:latin typeface="メイリオ" panose="020B0604030504040204" pitchFamily="50" charset="-128"/>
                    <a:ea typeface="メイリオ" panose="020B0604030504040204" pitchFamily="50" charset="-128"/>
                  </a:rPr>
                  <a:t>rite()</a:t>
                </a:r>
                <a:r>
                  <a:rPr kumimoji="1" lang="ja-JP" altLang="en-US" sz="2000" dirty="0" smtClean="0">
                    <a:latin typeface="メイリオ" panose="020B0604030504040204" pitchFamily="50" charset="-128"/>
                    <a:ea typeface="メイリオ" panose="020B0604030504040204" pitchFamily="50" charset="-128"/>
                  </a:rPr>
                  <a:t>関数：スレーブにデータを送信する</a:t>
                </a:r>
                <a:endParaRPr kumimoji="1"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Wingdings" panose="05000000000000000000" pitchFamily="2" charset="2"/>
                  <a:buChar char="l"/>
                </a:pPr>
                <a:r>
                  <a:rPr lang="en-US" altLang="ja-JP" sz="2000" dirty="0">
                    <a:latin typeface="メイリオ" panose="020B0604030504040204" pitchFamily="50" charset="-128"/>
                    <a:ea typeface="メイリオ" panose="020B0604030504040204" pitchFamily="50" charset="-128"/>
                  </a:rPr>
                  <a:t>r</a:t>
                </a:r>
                <a:r>
                  <a:rPr lang="en-US" altLang="ja-JP" sz="2000" dirty="0" smtClean="0">
                    <a:latin typeface="メイリオ" panose="020B0604030504040204" pitchFamily="50" charset="-128"/>
                    <a:ea typeface="メイリオ" panose="020B0604030504040204" pitchFamily="50" charset="-128"/>
                  </a:rPr>
                  <a:t>ead()</a:t>
                </a:r>
                <a:r>
                  <a:rPr lang="ja-JP" altLang="en-US" sz="2000" dirty="0" smtClean="0">
                    <a:latin typeface="メイリオ" panose="020B0604030504040204" pitchFamily="50" charset="-128"/>
                    <a:ea typeface="メイリオ" panose="020B0604030504040204" pitchFamily="50" charset="-128"/>
                  </a:rPr>
                  <a:t>関数：スレーブからデータを受信する</a:t>
                </a:r>
                <a:endParaRPr lang="en-US" altLang="ja-JP" sz="2000" dirty="0" smtClean="0">
                  <a:latin typeface="メイリオ" panose="020B0604030504040204" pitchFamily="50" charset="-128"/>
                  <a:ea typeface="メイリオ" panose="020B0604030504040204" pitchFamily="50" charset="-128"/>
                </a:endParaRPr>
              </a:p>
              <a:p>
                <a:pPr marL="800100" lvl="1" indent="-342900">
                  <a:lnSpc>
                    <a:spcPct val="150000"/>
                  </a:lnSpc>
                  <a:buFont typeface="Wingdings" panose="05000000000000000000" pitchFamily="2" charset="2"/>
                  <a:buChar char="l"/>
                </a:pPr>
                <a:r>
                  <a:rPr lang="en-US" altLang="ja-JP" sz="2000" dirty="0">
                    <a:latin typeface="メイリオ" panose="020B0604030504040204" pitchFamily="50" charset="-128"/>
                    <a:ea typeface="メイリオ" panose="020B0604030504040204" pitchFamily="50" charset="-128"/>
                  </a:rPr>
                  <a:t>c</a:t>
                </a:r>
                <a:r>
                  <a:rPr kumimoji="1" lang="en-US" altLang="ja-JP" sz="2000" dirty="0" smtClean="0">
                    <a:latin typeface="メイリオ" panose="020B0604030504040204" pitchFamily="50" charset="-128"/>
                    <a:ea typeface="メイリオ" panose="020B0604030504040204" pitchFamily="50" charset="-128"/>
                  </a:rPr>
                  <a:t>lose()</a:t>
                </a:r>
                <a:r>
                  <a:rPr kumimoji="1" lang="ja-JP" altLang="en-US" sz="2000" dirty="0" smtClean="0">
                    <a:latin typeface="メイリオ" panose="020B0604030504040204" pitchFamily="50" charset="-128"/>
                    <a:ea typeface="メイリオ" panose="020B0604030504040204" pitchFamily="50" charset="-128"/>
                  </a:rPr>
                  <a:t>関数：通信を終了する</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866899" y="1531917"/>
                <a:ext cx="6935189" cy="3223959"/>
              </a:xfrm>
              <a:prstGeom prst="rect">
                <a:avLst/>
              </a:prstGeom>
              <a:blipFill>
                <a:blip r:embed="rId4"/>
                <a:stretch>
                  <a:fillRect l="-1494" t="-2268" b="-2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991590" y="4986087"/>
                <a:ext cx="7160820" cy="1384995"/>
              </a:xfrm>
              <a:prstGeom prst="rect">
                <a:avLst/>
              </a:prstGeom>
              <a:noFill/>
              <a:ln w="50800">
                <a:solidFill>
                  <a:schemeClr val="accent1"/>
                </a:solidFill>
              </a:ln>
            </p:spPr>
            <p:txBody>
              <a:bodyPr wrap="square" rtlCol="0">
                <a:spAutoFit/>
              </a:bodyPr>
              <a:lstStyle/>
              <a:p>
                <a:r>
                  <a:rPr kumimoji="1" lang="ja-JP" altLang="en-US" sz="2800" dirty="0" smtClean="0">
                    <a:latin typeface="メイリオ" panose="020B0604030504040204" pitchFamily="50" charset="-128"/>
                    <a:ea typeface="メイリオ" panose="020B0604030504040204" pitchFamily="50" charset="-128"/>
                  </a:rPr>
                  <a:t>これらの関数を用いることで</a:t>
                </a:r>
                <a:r>
                  <a:rPr kumimoji="1" lang="en-US" altLang="ja-JP" sz="2800" dirty="0" smtClean="0">
                    <a:latin typeface="メイリオ" panose="020B0604030504040204" pitchFamily="50" charset="-128"/>
                    <a:ea typeface="メイリオ" panose="020B0604030504040204" pitchFamily="50" charset="-128"/>
                  </a:rPr>
                  <a:t>SCL</a:t>
                </a:r>
                <a:r>
                  <a:rPr kumimoji="1" lang="ja-JP" altLang="en-US" sz="2800" dirty="0" smtClean="0">
                    <a:latin typeface="メイリオ" panose="020B0604030504040204" pitchFamily="50" charset="-128"/>
                    <a:ea typeface="メイリオ" panose="020B0604030504040204" pitchFamily="50" charset="-128"/>
                  </a:rPr>
                  <a:t>や</a:t>
                </a:r>
                <a:r>
                  <a:rPr kumimoji="1" lang="en-US" altLang="ja-JP" sz="2800" dirty="0" smtClean="0">
                    <a:latin typeface="メイリオ" panose="020B0604030504040204" pitchFamily="50" charset="-128"/>
                    <a:ea typeface="メイリオ" panose="020B0604030504040204" pitchFamily="50" charset="-128"/>
                  </a:rPr>
                  <a:t>SDA</a:t>
                </a:r>
                <a:r>
                  <a:rPr kumimoji="1" lang="ja-JP" altLang="en-US" sz="2800" dirty="0" smtClean="0">
                    <a:latin typeface="メイリオ" panose="020B0604030504040204" pitchFamily="50" charset="-128"/>
                    <a:ea typeface="メイリオ" panose="020B0604030504040204" pitchFamily="50" charset="-128"/>
                  </a:rPr>
                  <a:t>の状態を意識することなく</a:t>
                </a:r>
                <a14:m>
                  <m:oMath xmlns:m="http://schemas.openxmlformats.org/officeDocument/2006/math">
                    <m:sSup>
                      <m:sSupPr>
                        <m:ctrlPr>
                          <a:rPr lang="en-US" altLang="ja-JP" sz="2800" i="1">
                            <a:latin typeface="Cambria Math" panose="02040503050406030204" pitchFamily="18" charset="0"/>
                          </a:rPr>
                        </m:ctrlPr>
                      </m:sSupPr>
                      <m:e>
                        <m:r>
                          <m:rPr>
                            <m:sty m:val="p"/>
                          </m:rPr>
                          <a:rPr lang="en-US" altLang="ja-JP" sz="2800" i="1">
                            <a:latin typeface="Cambria Math" panose="02040503050406030204" pitchFamily="18" charset="0"/>
                          </a:rPr>
                          <m:t>I</m:t>
                        </m:r>
                      </m:e>
                      <m:sup>
                        <m:r>
                          <a:rPr lang="en-US" altLang="ja-JP" sz="2800" i="1">
                            <a:latin typeface="Cambria Math" panose="02040503050406030204" pitchFamily="18" charset="0"/>
                          </a:rPr>
                          <m:t>2</m:t>
                        </m:r>
                      </m:sup>
                    </m:sSup>
                    <m:r>
                      <m:rPr>
                        <m:sty m:val="p"/>
                      </m:rPr>
                      <a:rPr lang="en-US" altLang="ja-JP" sz="2800" i="1">
                        <a:latin typeface="Cambria Math" panose="02040503050406030204" pitchFamily="18" charset="0"/>
                      </a:rPr>
                      <m:t>C</m:t>
                    </m:r>
                  </m:oMath>
                </a14:m>
                <a:r>
                  <a:rPr kumimoji="1" lang="ja-JP" altLang="en-US" sz="2800" dirty="0" smtClean="0">
                    <a:latin typeface="メイリオ" panose="020B0604030504040204" pitchFamily="50" charset="-128"/>
                    <a:ea typeface="メイリオ" panose="020B0604030504040204" pitchFamily="50" charset="-128"/>
                  </a:rPr>
                  <a:t>通信を行うことができる</a:t>
                </a:r>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991590" y="4986087"/>
                <a:ext cx="7160820" cy="1384995"/>
              </a:xfrm>
              <a:prstGeom prst="rect">
                <a:avLst/>
              </a:prstGeom>
              <a:blipFill>
                <a:blip r:embed="rId5"/>
                <a:stretch>
                  <a:fillRect l="-1438" t="-2979" b="-9362"/>
                </a:stretch>
              </a:blipFill>
              <a:ln w="5080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36458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7326"/>
            <a:ext cx="7918450" cy="1325563"/>
          </a:xfrm>
        </p:spPr>
        <p:txBody>
          <a:bodyPr/>
          <a:lstStyle/>
          <a:p>
            <a:r>
              <a:rPr kumimoji="1" lang="en-US" altLang="ja-JP" dirty="0" err="1" smtClean="0">
                <a:latin typeface="メイリオ" panose="020B0604030504040204" pitchFamily="50" charset="-128"/>
                <a:ea typeface="メイリオ" panose="020B0604030504040204" pitchFamily="50" charset="-128"/>
              </a:rPr>
              <a:t>GrovePi</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と</a:t>
            </a:r>
            <a:r>
              <a:rPr kumimoji="1" lang="en-US" altLang="ja-JP" dirty="0" smtClean="0">
                <a:latin typeface="メイリオ" panose="020B0604030504040204" pitchFamily="50" charset="-128"/>
                <a:ea typeface="メイリオ" panose="020B0604030504040204" pitchFamily="50" charset="-128"/>
              </a:rPr>
              <a:t>Grove</a:t>
            </a:r>
            <a:r>
              <a:rPr kumimoji="1" lang="ja-JP" altLang="en-US" dirty="0" smtClean="0">
                <a:latin typeface="メイリオ" panose="020B0604030504040204" pitchFamily="50" charset="-128"/>
                <a:ea typeface="メイリオ" panose="020B0604030504040204" pitchFamily="50" charset="-128"/>
              </a:rPr>
              <a:t>センサー</a:t>
            </a:r>
            <a:endParaRPr kumimoji="1" lang="ja-JP" altLang="en-US"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299" y="1196183"/>
            <a:ext cx="6140873" cy="4341811"/>
          </a:xfrm>
          <a:prstGeom prst="rect">
            <a:avLst/>
          </a:prstGeom>
        </p:spPr>
      </p:pic>
      <p:sp>
        <p:nvSpPr>
          <p:cNvPr id="5" name="正方形/長方形 4"/>
          <p:cNvSpPr/>
          <p:nvPr/>
        </p:nvSpPr>
        <p:spPr>
          <a:xfrm>
            <a:off x="381000" y="1931989"/>
            <a:ext cx="1981200" cy="1077911"/>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noFill/>
              <a:latin typeface="メイリオ" panose="020B0604030504040204" pitchFamily="50" charset="-128"/>
              <a:ea typeface="メイリオ" panose="020B0604030504040204" pitchFamily="50" charset="-128"/>
            </a:endParaRPr>
          </a:p>
        </p:txBody>
      </p:sp>
      <p:sp>
        <p:nvSpPr>
          <p:cNvPr id="6" name="正方形/長方形 5"/>
          <p:cNvSpPr/>
          <p:nvPr/>
        </p:nvSpPr>
        <p:spPr>
          <a:xfrm>
            <a:off x="381000" y="3367089"/>
            <a:ext cx="1981200" cy="1077911"/>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 name="正方形/長方形 6"/>
          <p:cNvSpPr/>
          <p:nvPr/>
        </p:nvSpPr>
        <p:spPr>
          <a:xfrm>
            <a:off x="368300" y="4992833"/>
            <a:ext cx="1981200" cy="1077911"/>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cxnSp>
        <p:nvCxnSpPr>
          <p:cNvPr id="9" name="カギ線コネクタ 8"/>
          <p:cNvCxnSpPr/>
          <p:nvPr/>
        </p:nvCxnSpPr>
        <p:spPr>
          <a:xfrm>
            <a:off x="2362200" y="4229100"/>
            <a:ext cx="5283200" cy="1676400"/>
          </a:xfrm>
          <a:prstGeom prst="bentConnector3">
            <a:avLst>
              <a:gd name="adj1" fmla="val 2885"/>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7632700" y="4884883"/>
            <a:ext cx="0" cy="1020617"/>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カギ線コネクタ 21"/>
          <p:cNvCxnSpPr/>
          <p:nvPr/>
        </p:nvCxnSpPr>
        <p:spPr>
          <a:xfrm>
            <a:off x="2362199" y="4076556"/>
            <a:ext cx="5080001" cy="1628815"/>
          </a:xfrm>
          <a:prstGeom prst="bentConnector3">
            <a:avLst>
              <a:gd name="adj1" fmla="val 5500"/>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カギ線コネクタ 28"/>
          <p:cNvCxnSpPr>
            <a:stCxn id="6" idx="3"/>
          </p:cNvCxnSpPr>
          <p:nvPr/>
        </p:nvCxnSpPr>
        <p:spPr>
          <a:xfrm>
            <a:off x="2362200" y="3906045"/>
            <a:ext cx="4876800" cy="1667090"/>
          </a:xfrm>
          <a:prstGeom prst="bentConnector3">
            <a:avLst>
              <a:gd name="adj1" fmla="val 8594"/>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p:nvPr/>
        </p:nvCxnSpPr>
        <p:spPr>
          <a:xfrm>
            <a:off x="2362198" y="3778901"/>
            <a:ext cx="4648201" cy="1616290"/>
          </a:xfrm>
          <a:prstGeom prst="bentConnector3">
            <a:avLst>
              <a:gd name="adj1" fmla="val 12295"/>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flipV="1">
            <a:off x="7429500" y="4879471"/>
            <a:ext cx="12700" cy="86400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flipV="1">
            <a:off x="7226300" y="4897584"/>
            <a:ext cx="12700" cy="720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flipV="1">
            <a:off x="7010400" y="4897584"/>
            <a:ext cx="12700" cy="540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8547100" y="4846782"/>
            <a:ext cx="0" cy="180000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flipV="1">
            <a:off x="8343900" y="4841371"/>
            <a:ext cx="12700" cy="165600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flipV="1">
            <a:off x="8140700" y="4859484"/>
            <a:ext cx="12700" cy="1476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flipV="1">
            <a:off x="7924800" y="4859484"/>
            <a:ext cx="12700" cy="133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flipV="1">
            <a:off x="2209800" y="6161784"/>
            <a:ext cx="5724000" cy="232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flipV="1">
            <a:off x="2094175" y="6302309"/>
            <a:ext cx="6084000" cy="2326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flipV="1">
            <a:off x="1988783" y="6466584"/>
            <a:ext cx="6372000" cy="2326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1870689" y="6631684"/>
            <a:ext cx="6696000" cy="2326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894445" y="6070744"/>
            <a:ext cx="0" cy="58420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2012534" y="6070744"/>
            <a:ext cx="0" cy="43200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2131455" y="6032644"/>
            <a:ext cx="0" cy="252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235200" y="6070744"/>
            <a:ext cx="0" cy="10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2362200" y="2432844"/>
            <a:ext cx="673100" cy="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2349500" y="2585244"/>
            <a:ext cx="673100" cy="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2349500" y="2750344"/>
            <a:ext cx="673100" cy="1"/>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2362200" y="2928144"/>
            <a:ext cx="673100" cy="1"/>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527050" y="2056211"/>
            <a:ext cx="1581150" cy="830997"/>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明度</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センサー</a:t>
            </a:r>
            <a:endParaRPr kumimoji="1" lang="ja-JP" altLang="en-US" sz="2400" dirty="0">
              <a:latin typeface="メイリオ" panose="020B0604030504040204" pitchFamily="50" charset="-128"/>
              <a:ea typeface="メイリオ" panose="020B0604030504040204" pitchFamily="50" charset="-128"/>
            </a:endParaRPr>
          </a:p>
        </p:txBody>
      </p:sp>
      <p:sp>
        <p:nvSpPr>
          <p:cNvPr id="43" name="テキスト ボックス 42"/>
          <p:cNvSpPr txBox="1"/>
          <p:nvPr/>
        </p:nvSpPr>
        <p:spPr>
          <a:xfrm>
            <a:off x="514350" y="3478611"/>
            <a:ext cx="1835150" cy="830997"/>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超音波距離</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センサー</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p:cNvSpPr txBox="1"/>
          <p:nvPr/>
        </p:nvSpPr>
        <p:spPr>
          <a:xfrm>
            <a:off x="527050" y="5078811"/>
            <a:ext cx="1581150" cy="830997"/>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温湿度</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センサー</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93197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メイリオ" panose="020B0604030504040204" pitchFamily="50" charset="-128"/>
                <a:ea typeface="メイリオ" panose="020B0604030504040204" pitchFamily="50" charset="-128"/>
              </a:rPr>
              <a:t>GrovePi</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a:t>
            </a:r>
            <a:r>
              <a:rPr lang="en-US" altLang="ja-JP" dirty="0" smtClean="0">
                <a:latin typeface="メイリオ" panose="020B0604030504040204" pitchFamily="50" charset="-128"/>
                <a:ea typeface="メイリオ" panose="020B0604030504040204" pitchFamily="50" charset="-128"/>
              </a:rPr>
              <a:t>Grove</a:t>
            </a:r>
            <a:r>
              <a:rPr lang="ja-JP" altLang="en-US" dirty="0" smtClean="0">
                <a:latin typeface="メイリオ" panose="020B0604030504040204" pitchFamily="50" charset="-128"/>
                <a:ea typeface="メイリオ" panose="020B0604030504040204" pitchFamily="50" charset="-128"/>
              </a:rPr>
              <a:t>センサーの制御</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825500" y="1690689"/>
                <a:ext cx="6959600" cy="3108543"/>
              </a:xfrm>
              <a:prstGeom prst="rect">
                <a:avLst/>
              </a:prstGeom>
              <a:noFill/>
            </p:spPr>
            <p:txBody>
              <a:bodyPr wrap="square" rtlCol="0">
                <a:spAutoFit/>
              </a:bodyPr>
              <a:lstStyle/>
              <a:p>
                <a:pPr marL="342900" indent="-342900">
                  <a:buFont typeface="+mj-lt"/>
                  <a:buAutoNum type="arabicPeriod"/>
                </a:pPr>
                <a:r>
                  <a:rPr kumimoji="1" lang="en-US" altLang="ja-JP" sz="2800" dirty="0" smtClean="0">
                    <a:latin typeface="メイリオ" panose="020B0604030504040204" pitchFamily="50" charset="-128"/>
                    <a:ea typeface="メイリオ" panose="020B0604030504040204" pitchFamily="50" charset="-128"/>
                  </a:rPr>
                  <a:t>Raspberry</a:t>
                </a:r>
                <a:r>
                  <a:rPr kumimoji="1" lang="ja-JP" altLang="en-US" sz="2800" dirty="0" smtClean="0">
                    <a:latin typeface="メイリオ" panose="020B0604030504040204" pitchFamily="50" charset="-128"/>
                    <a:ea typeface="メイリオ" panose="020B0604030504040204" pitchFamily="50" charset="-128"/>
                  </a:rPr>
                  <a:t> </a:t>
                </a:r>
                <a:r>
                  <a:rPr kumimoji="1" lang="en-US" altLang="ja-JP" sz="2800" dirty="0" smtClean="0">
                    <a:latin typeface="メイリオ" panose="020B0604030504040204" pitchFamily="50" charset="-128"/>
                    <a:ea typeface="メイリオ" panose="020B0604030504040204" pitchFamily="50" charset="-128"/>
                  </a:rPr>
                  <a:t>Pi</a:t>
                </a:r>
                <a:r>
                  <a:rPr kumimoji="1" lang="ja-JP" altLang="en-US" sz="2800" dirty="0" smtClean="0">
                    <a:latin typeface="メイリオ" panose="020B0604030504040204" pitchFamily="50" charset="-128"/>
                    <a:ea typeface="メイリオ" panose="020B0604030504040204" pitchFamily="50" charset="-128"/>
                  </a:rPr>
                  <a:t>が</a:t>
                </a:r>
                <a14:m>
                  <m:oMath xmlns:m="http://schemas.openxmlformats.org/officeDocument/2006/math">
                    <m:sSup>
                      <m:sSupPr>
                        <m:ctrlPr>
                          <a:rPr lang="en-US" altLang="ja-JP" sz="2800" i="1">
                            <a:latin typeface="Cambria Math" panose="02040503050406030204" pitchFamily="18" charset="0"/>
                          </a:rPr>
                        </m:ctrlPr>
                      </m:sSupPr>
                      <m:e>
                        <m:r>
                          <m:rPr>
                            <m:sty m:val="p"/>
                          </m:rPr>
                          <a:rPr lang="en-US" altLang="ja-JP" sz="2800" i="1">
                            <a:latin typeface="Cambria Math" panose="02040503050406030204" pitchFamily="18" charset="0"/>
                          </a:rPr>
                          <m:t>I</m:t>
                        </m:r>
                      </m:e>
                      <m:sup>
                        <m:r>
                          <a:rPr lang="en-US" altLang="ja-JP" sz="2800" i="1">
                            <a:latin typeface="Cambria Math" panose="02040503050406030204" pitchFamily="18" charset="0"/>
                          </a:rPr>
                          <m:t>2</m:t>
                        </m:r>
                      </m:sup>
                    </m:sSup>
                    <m:r>
                      <m:rPr>
                        <m:sty m:val="p"/>
                      </m:rPr>
                      <a:rPr lang="en-US" altLang="ja-JP" sz="2800" i="1">
                        <a:latin typeface="Cambria Math" panose="02040503050406030204" pitchFamily="18" charset="0"/>
                      </a:rPr>
                      <m:t>C</m:t>
                    </m:r>
                  </m:oMath>
                </a14:m>
                <a:r>
                  <a:rPr kumimoji="1" lang="ja-JP" altLang="en-US" sz="2800" dirty="0" smtClean="0">
                    <a:latin typeface="メイリオ" panose="020B0604030504040204" pitchFamily="50" charset="-128"/>
                    <a:ea typeface="メイリオ" panose="020B0604030504040204" pitchFamily="50" charset="-128"/>
                  </a:rPr>
                  <a:t>を用いて</a:t>
                </a:r>
                <a:r>
                  <a:rPr kumimoji="1" lang="en-US" altLang="ja-JP" sz="2800" dirty="0" err="1" smtClean="0">
                    <a:latin typeface="メイリオ" panose="020B0604030504040204" pitchFamily="50" charset="-128"/>
                    <a:ea typeface="メイリオ" panose="020B0604030504040204" pitchFamily="50" charset="-128"/>
                  </a:rPr>
                  <a:t>GrovePi</a:t>
                </a:r>
                <a:r>
                  <a:rPr kumimoji="1" lang="en-US" altLang="ja-JP" sz="2800" dirty="0" smtClean="0">
                    <a:latin typeface="メイリオ" panose="020B0604030504040204" pitchFamily="50" charset="-128"/>
                    <a:ea typeface="メイリオ" panose="020B0604030504040204" pitchFamily="50" charset="-128"/>
                  </a:rPr>
                  <a:t>+</a:t>
                </a:r>
                <a:r>
                  <a:rPr kumimoji="1" lang="ja-JP" altLang="en-US" sz="2800" dirty="0" smtClean="0">
                    <a:latin typeface="メイリオ" panose="020B0604030504040204" pitchFamily="50" charset="-128"/>
                    <a:ea typeface="メイリオ" panose="020B0604030504040204" pitchFamily="50" charset="-128"/>
                  </a:rPr>
                  <a:t>に</a:t>
                </a:r>
                <a:r>
                  <a:rPr kumimoji="1" lang="en-US" altLang="ja-JP" sz="2800" dirty="0" smtClean="0">
                    <a:latin typeface="メイリオ" panose="020B0604030504040204" pitchFamily="50" charset="-128"/>
                    <a:ea typeface="メイリオ" panose="020B0604030504040204" pitchFamily="50" charset="-128"/>
                  </a:rPr>
                  <a:t>5</a:t>
                </a:r>
                <a:r>
                  <a:rPr kumimoji="1" lang="ja-JP" altLang="en-US" sz="2800" dirty="0" smtClean="0">
                    <a:latin typeface="メイリオ" panose="020B0604030504040204" pitchFamily="50" charset="-128"/>
                    <a:ea typeface="メイリオ" panose="020B0604030504040204" pitchFamily="50" charset="-128"/>
                  </a:rPr>
                  <a:t>バイトのデータを送信</a:t>
                </a:r>
                <a:endParaRPr kumimoji="1"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en-US" altLang="ja-JP" sz="2800" dirty="0" err="1" smtClean="0">
                    <a:latin typeface="メイリオ" panose="020B0604030504040204" pitchFamily="50" charset="-128"/>
                    <a:ea typeface="メイリオ" panose="020B0604030504040204" pitchFamily="50" charset="-128"/>
                  </a:rPr>
                  <a:t>GrovePi</a:t>
                </a:r>
                <a:r>
                  <a:rPr kumimoji="1" lang="en-US" altLang="ja-JP" sz="2800" dirty="0" smtClean="0">
                    <a:latin typeface="メイリオ" panose="020B0604030504040204" pitchFamily="50" charset="-128"/>
                    <a:ea typeface="メイリオ" panose="020B0604030504040204" pitchFamily="50" charset="-128"/>
                  </a:rPr>
                  <a:t>+</a:t>
                </a:r>
                <a:r>
                  <a:rPr kumimoji="1" lang="ja-JP" altLang="en-US" sz="2800" dirty="0" smtClean="0">
                    <a:latin typeface="メイリオ" panose="020B0604030504040204" pitchFamily="50" charset="-128"/>
                    <a:ea typeface="メイリオ" panose="020B0604030504040204" pitchFamily="50" charset="-128"/>
                  </a:rPr>
                  <a:t>は受信した</a:t>
                </a:r>
                <a:r>
                  <a:rPr kumimoji="1" lang="en-US" altLang="ja-JP" sz="2800" dirty="0" smtClean="0">
                    <a:latin typeface="メイリオ" panose="020B0604030504040204" pitchFamily="50" charset="-128"/>
                    <a:ea typeface="メイリオ" panose="020B0604030504040204" pitchFamily="50" charset="-128"/>
                  </a:rPr>
                  <a:t>5</a:t>
                </a:r>
                <a:r>
                  <a:rPr kumimoji="1" lang="ja-JP" altLang="en-US" sz="2800" dirty="0" smtClean="0">
                    <a:latin typeface="メイリオ" panose="020B0604030504040204" pitchFamily="50" charset="-128"/>
                    <a:ea typeface="メイリオ" panose="020B0604030504040204" pitchFamily="50" charset="-128"/>
                  </a:rPr>
                  <a:t>バイトのデータの指示に従い</a:t>
                </a:r>
                <a:r>
                  <a:rPr kumimoji="1" lang="en-US" altLang="ja-JP" sz="2800" dirty="0" smtClean="0">
                    <a:latin typeface="メイリオ" panose="020B0604030504040204" pitchFamily="50" charset="-128"/>
                    <a:ea typeface="メイリオ" panose="020B0604030504040204" pitchFamily="50" charset="-128"/>
                  </a:rPr>
                  <a:t>Grove</a:t>
                </a:r>
                <a:r>
                  <a:rPr kumimoji="1" lang="ja-JP" altLang="en-US" sz="2800" dirty="0" smtClean="0">
                    <a:latin typeface="メイリオ" panose="020B0604030504040204" pitchFamily="50" charset="-128"/>
                    <a:ea typeface="メイリオ" panose="020B0604030504040204" pitchFamily="50" charset="-128"/>
                  </a:rPr>
                  <a:t>センサーを操作</a:t>
                </a:r>
                <a:endParaRPr kumimoji="1"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2800" dirty="0" err="1" smtClean="0">
                    <a:latin typeface="メイリオ" panose="020B0604030504040204" pitchFamily="50" charset="-128"/>
                    <a:ea typeface="メイリオ" panose="020B0604030504040204" pitchFamily="50" charset="-128"/>
                  </a:rPr>
                  <a:t>GrovePi</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の作業中</a:t>
                </a:r>
                <a:r>
                  <a:rPr lang="en-US" altLang="ja-JP" sz="2800" dirty="0" smtClean="0">
                    <a:latin typeface="メイリオ" panose="020B0604030504040204" pitchFamily="50" charset="-128"/>
                    <a:ea typeface="メイリオ" panose="020B0604030504040204" pitchFamily="50" charset="-128"/>
                  </a:rPr>
                  <a:t>Raspberry</a:t>
                </a:r>
                <a:r>
                  <a:rPr lang="ja-JP" altLang="en-US" sz="2800" dirty="0" smtClean="0">
                    <a:latin typeface="メイリオ" panose="020B0604030504040204" pitchFamily="50" charset="-128"/>
                    <a:ea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rPr>
                  <a:t>Pi</a:t>
                </a:r>
                <a:r>
                  <a:rPr lang="ja-JP" altLang="en-US" sz="2800" dirty="0" smtClean="0">
                    <a:latin typeface="メイリオ" panose="020B0604030504040204" pitchFamily="50" charset="-128"/>
                    <a:ea typeface="メイリオ" panose="020B0604030504040204" pitchFamily="50" charset="-128"/>
                  </a:rPr>
                  <a:t>は待機</a:t>
                </a:r>
                <a:endParaRPr lang="en-US" altLang="ja-JP" sz="2800"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en-US" altLang="ja-JP" sz="2800" dirty="0" smtClean="0">
                    <a:latin typeface="メイリオ" panose="020B0604030504040204" pitchFamily="50" charset="-128"/>
                    <a:ea typeface="メイリオ" panose="020B0604030504040204" pitchFamily="50" charset="-128"/>
                  </a:rPr>
                  <a:t>Raspberry</a:t>
                </a:r>
                <a:r>
                  <a:rPr kumimoji="1" lang="ja-JP" altLang="en-US" sz="2800" dirty="0">
                    <a:latin typeface="メイリオ" panose="020B0604030504040204" pitchFamily="50" charset="-128"/>
                    <a:ea typeface="メイリオ" panose="020B0604030504040204" pitchFamily="50" charset="-128"/>
                  </a:rPr>
                  <a:t> </a:t>
                </a:r>
                <a:r>
                  <a:rPr kumimoji="1" lang="en-US" altLang="ja-JP" sz="2800" dirty="0" smtClean="0">
                    <a:latin typeface="メイリオ" panose="020B0604030504040204" pitchFamily="50" charset="-128"/>
                    <a:ea typeface="メイリオ" panose="020B0604030504040204" pitchFamily="50" charset="-128"/>
                  </a:rPr>
                  <a:t>Pi</a:t>
                </a:r>
                <a:r>
                  <a:rPr kumimoji="1" lang="ja-JP" altLang="en-US" sz="2800" dirty="0" smtClean="0">
                    <a:latin typeface="メイリオ" panose="020B0604030504040204" pitchFamily="50" charset="-128"/>
                    <a:ea typeface="メイリオ" panose="020B0604030504040204" pitchFamily="50" charset="-128"/>
                  </a:rPr>
                  <a:t>が</a:t>
                </a:r>
                <a:r>
                  <a:rPr kumimoji="1" lang="en-US" altLang="ja-JP" sz="2800" dirty="0" err="1" smtClean="0">
                    <a:latin typeface="メイリオ" panose="020B0604030504040204" pitchFamily="50" charset="-128"/>
                    <a:ea typeface="メイリオ" panose="020B0604030504040204" pitchFamily="50" charset="-128"/>
                  </a:rPr>
                  <a:t>GrovePi</a:t>
                </a:r>
                <a:r>
                  <a:rPr kumimoji="1" lang="en-US" altLang="ja-JP" sz="2800" dirty="0" smtClean="0">
                    <a:latin typeface="メイリオ" panose="020B0604030504040204" pitchFamily="50" charset="-128"/>
                    <a:ea typeface="メイリオ" panose="020B0604030504040204" pitchFamily="50" charset="-128"/>
                  </a:rPr>
                  <a:t>+</a:t>
                </a:r>
                <a:r>
                  <a:rPr kumimoji="1" lang="ja-JP" altLang="en-US" sz="2800" dirty="0" smtClean="0">
                    <a:latin typeface="メイリオ" panose="020B0604030504040204" pitchFamily="50" charset="-128"/>
                    <a:ea typeface="メイリオ" panose="020B0604030504040204" pitchFamily="50" charset="-128"/>
                  </a:rPr>
                  <a:t>に対しデータの送信を要求</a:t>
                </a:r>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825500" y="1690689"/>
                <a:ext cx="6959600" cy="3108543"/>
              </a:xfrm>
              <a:prstGeom prst="rect">
                <a:avLst/>
              </a:prstGeom>
              <a:blipFill>
                <a:blip r:embed="rId3"/>
                <a:stretch>
                  <a:fillRect l="-2539" t="-4706" r="-1489" b="-4510"/>
                </a:stretch>
              </a:blipFill>
            </p:spPr>
            <p:txBody>
              <a:bodyPr/>
              <a:lstStyle/>
              <a:p>
                <a:r>
                  <a:rPr lang="ja-JP" altLang="en-US">
                    <a:noFill/>
                  </a:rPr>
                  <a:t> </a:t>
                </a:r>
              </a:p>
            </p:txBody>
          </p:sp>
        </mc:Fallback>
      </mc:AlternateContent>
      <p:sp>
        <p:nvSpPr>
          <p:cNvPr id="4" name="テキスト ボックス 3"/>
          <p:cNvSpPr txBox="1"/>
          <p:nvPr/>
        </p:nvSpPr>
        <p:spPr>
          <a:xfrm>
            <a:off x="825500" y="5011387"/>
            <a:ext cx="5705929" cy="523220"/>
          </a:xfrm>
          <a:prstGeom prst="rect">
            <a:avLst/>
          </a:prstGeom>
          <a:noFill/>
        </p:spPr>
        <p:txBody>
          <a:bodyPr wrap="square" rtlCol="0">
            <a:spAutoFit/>
          </a:bodyPr>
          <a:lstStyle/>
          <a:p>
            <a:r>
              <a:rPr kumimoji="1" lang="en-US" altLang="ja-JP" sz="2800" dirty="0" smtClean="0">
                <a:latin typeface="メイリオ" panose="020B0604030504040204" pitchFamily="50" charset="-128"/>
                <a:ea typeface="メイリオ" panose="020B0604030504040204" pitchFamily="50" charset="-128"/>
              </a:rPr>
              <a:t>5</a:t>
            </a:r>
            <a:r>
              <a:rPr kumimoji="1" lang="ja-JP" altLang="en-US" sz="2800" dirty="0" smtClean="0">
                <a:latin typeface="メイリオ" panose="020B0604030504040204" pitchFamily="50" charset="-128"/>
                <a:ea typeface="メイリオ" panose="020B0604030504040204" pitchFamily="50" charset="-128"/>
              </a:rPr>
              <a:t>バイトのデータ構造</a:t>
            </a:r>
            <a:endParaRPr kumimoji="1" lang="ja-JP" altLang="en-US" sz="2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825500" y="5709159"/>
            <a:ext cx="1069521" cy="83127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latin typeface="メイリオ" panose="020B0604030504040204" pitchFamily="50" charset="-128"/>
                <a:ea typeface="メイリオ" panose="020B0604030504040204" pitchFamily="50" charset="-128"/>
              </a:rPr>
              <a:t>0x01</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895021" y="5709159"/>
            <a:ext cx="1335067" cy="83127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処理命令の番号</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230088" y="5708264"/>
            <a:ext cx="1282535" cy="83127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接続先のピン番号</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4512623" y="5707369"/>
            <a:ext cx="1069521" cy="83127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rPr>
              <a:t>引数</a:t>
            </a:r>
            <a:r>
              <a:rPr kumimoji="1" lang="en-US" altLang="ja-JP" sz="2000" dirty="0" smtClean="0">
                <a:solidFill>
                  <a:schemeClr val="tx1"/>
                </a:solidFill>
                <a:latin typeface="メイリオ" panose="020B0604030504040204" pitchFamily="50" charset="-128"/>
                <a:ea typeface="メイリオ" panose="020B0604030504040204" pitchFamily="50" charset="-128"/>
              </a:rPr>
              <a:t>1</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5584950" y="5708264"/>
            <a:ext cx="1069521" cy="83127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rPr>
              <a:t>引数</a:t>
            </a:r>
            <a:r>
              <a:rPr kumimoji="1" lang="en-US" altLang="ja-JP" sz="2000" dirty="0" smtClean="0">
                <a:solidFill>
                  <a:schemeClr val="tx1"/>
                </a:solidFill>
                <a:latin typeface="メイリオ" panose="020B0604030504040204" pitchFamily="50" charset="-128"/>
                <a:ea typeface="メイリオ" panose="020B0604030504040204" pitchFamily="50" charset="-128"/>
              </a:rPr>
              <a:t>2</a:t>
            </a:r>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01477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TotalTime>
  <Words>4315</Words>
  <Application>Microsoft Office PowerPoint</Application>
  <PresentationFormat>画面に合わせる (4:3)</PresentationFormat>
  <Paragraphs>387</Paragraphs>
  <Slides>22</Slides>
  <Notes>21</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メイリオ</vt:lpstr>
      <vt:lpstr>游ゴシック</vt:lpstr>
      <vt:lpstr>游ゴシック Light</vt:lpstr>
      <vt:lpstr>Arial</vt:lpstr>
      <vt:lpstr>Cambria Math</vt:lpstr>
      <vt:lpstr>Wingdings</vt:lpstr>
      <vt:lpstr>Office テーマ</vt:lpstr>
      <vt:lpstr>高水準言語のための IoTプログラミング環境の研究</vt:lpstr>
      <vt:lpstr>研究背景と目的</vt:lpstr>
      <vt:lpstr>研究背景と目的</vt:lpstr>
      <vt:lpstr>実際に行ったこと</vt:lpstr>
      <vt:lpstr>ハードウェア層の構成</vt:lpstr>
      <vt:lpstr>I^2 Cについて</vt:lpstr>
      <vt:lpstr>Raspberry Piで行うI^2 C通信</vt:lpstr>
      <vt:lpstr>GrovePi+とGroveセンサー</vt:lpstr>
      <vt:lpstr>GrovePi+とGroveセンサーの制御</vt:lpstr>
      <vt:lpstr>各Groveセンサーの制御に必要な情報</vt:lpstr>
      <vt:lpstr>ハードウェア層の実装戦略</vt:lpstr>
      <vt:lpstr>実装した関数を用いての情報の取得</vt:lpstr>
      <vt:lpstr>プレゼンテーション層の構成</vt:lpstr>
      <vt:lpstr>CGIプログラムの実装戦略</vt:lpstr>
      <vt:lpstr>CGIプログラムの実装</vt:lpstr>
      <vt:lpstr>クライアント側の実装戦略</vt:lpstr>
      <vt:lpstr>クライアント側のプログラムの実装</vt:lpstr>
      <vt:lpstr>クライアント側のプログラムの実装</vt:lpstr>
      <vt:lpstr>現状のまとめ</vt:lpstr>
      <vt:lpstr>今後の展望</vt:lpstr>
      <vt:lpstr>ご清聴ありがとうございました．</vt:lpstr>
      <vt:lpstr>Raspberry Piの周辺機器接続端子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高水準言語のための IoTプログラミング環境の研究</dc:title>
  <dc:creator>y.otsuka</dc:creator>
  <cp:lastModifiedBy>y.otsuka</cp:lastModifiedBy>
  <cp:revision>105</cp:revision>
  <dcterms:created xsi:type="dcterms:W3CDTF">2018-02-05T06:49:24Z</dcterms:created>
  <dcterms:modified xsi:type="dcterms:W3CDTF">2018-02-08T05:25:21Z</dcterms:modified>
</cp:coreProperties>
</file>