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theme/theme7.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8.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9.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64" r:id="rId3"/>
    <p:sldMasterId id="2147483666" r:id="rId4"/>
    <p:sldMasterId id="2147483668" r:id="rId5"/>
    <p:sldMasterId id="2147483672" r:id="rId6"/>
    <p:sldMasterId id="2147483675" r:id="rId7"/>
    <p:sldMasterId id="2147483677" r:id="rId8"/>
    <p:sldMasterId id="2147483689" r:id="rId9"/>
    <p:sldMasterId id="2147483701" r:id="rId10"/>
  </p:sldMasterIdLst>
  <p:notesMasterIdLst>
    <p:notesMasterId r:id="rId58"/>
  </p:notesMasterIdLst>
  <p:sldIdLst>
    <p:sldId id="256" r:id="rId11"/>
    <p:sldId id="470" r:id="rId12"/>
    <p:sldId id="491" r:id="rId13"/>
    <p:sldId id="468" r:id="rId14"/>
    <p:sldId id="469" r:id="rId15"/>
    <p:sldId id="359" r:id="rId16"/>
    <p:sldId id="438" r:id="rId17"/>
    <p:sldId id="329" r:id="rId18"/>
    <p:sldId id="484" r:id="rId19"/>
    <p:sldId id="424" r:id="rId20"/>
    <p:sldId id="428" r:id="rId21"/>
    <p:sldId id="360" r:id="rId22"/>
    <p:sldId id="471" r:id="rId23"/>
    <p:sldId id="457" r:id="rId24"/>
    <p:sldId id="444" r:id="rId25"/>
    <p:sldId id="492" r:id="rId26"/>
    <p:sldId id="431" r:id="rId27"/>
    <p:sldId id="361" r:id="rId28"/>
    <p:sldId id="458" r:id="rId29"/>
    <p:sldId id="459" r:id="rId30"/>
    <p:sldId id="460" r:id="rId31"/>
    <p:sldId id="349" r:id="rId32"/>
    <p:sldId id="472" r:id="rId33"/>
    <p:sldId id="320" r:id="rId34"/>
    <p:sldId id="429" r:id="rId35"/>
    <p:sldId id="463" r:id="rId36"/>
    <p:sldId id="485" r:id="rId37"/>
    <p:sldId id="462" r:id="rId38"/>
    <p:sldId id="464" r:id="rId39"/>
    <p:sldId id="451" r:id="rId40"/>
    <p:sldId id="473" r:id="rId41"/>
    <p:sldId id="466" r:id="rId42"/>
    <p:sldId id="416" r:id="rId43"/>
    <p:sldId id="305" r:id="rId44"/>
    <p:sldId id="434" r:id="rId45"/>
    <p:sldId id="433" r:id="rId46"/>
    <p:sldId id="369" r:id="rId47"/>
    <p:sldId id="379" r:id="rId48"/>
    <p:sldId id="362" r:id="rId49"/>
    <p:sldId id="490" r:id="rId50"/>
    <p:sldId id="441" r:id="rId51"/>
    <p:sldId id="487" r:id="rId52"/>
    <p:sldId id="436" r:id="rId53"/>
    <p:sldId id="488" r:id="rId54"/>
    <p:sldId id="401" r:id="rId55"/>
    <p:sldId id="363" r:id="rId56"/>
    <p:sldId id="395" r:id="rId57"/>
  </p:sldIdLst>
  <p:sldSz cx="9906000" cy="6858000" type="A4"/>
  <p:notesSz cx="6802438" cy="993775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biki_lab" initials="N" lastIdx="1" clrIdx="0">
    <p:extLst>
      <p:ext uri="{19B8F6BF-5375-455C-9EA6-DF929625EA0E}">
        <p15:presenceInfo xmlns:p15="http://schemas.microsoft.com/office/powerpoint/2012/main" userId="Hibiki_la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1FA"/>
    <a:srgbClr val="FF0000"/>
    <a:srgbClr val="FFFFFF"/>
    <a:srgbClr val="4F81BD"/>
    <a:srgbClr val="006FBE"/>
    <a:srgbClr val="FF33CC"/>
    <a:srgbClr val="338DCD"/>
    <a:srgbClr val="F79646"/>
    <a:srgbClr val="FDC4CB"/>
    <a:srgbClr val="FCE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238" autoAdjust="0"/>
  </p:normalViewPr>
  <p:slideViewPr>
    <p:cSldViewPr snapToGrid="0">
      <p:cViewPr varScale="1">
        <p:scale>
          <a:sx n="72" d="100"/>
          <a:sy n="72" d="100"/>
        </p:scale>
        <p:origin x="9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viewProps" Target="viewProps.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commentAuthors" Target="commentAuthor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613"/>
          </a:xfrm>
          <a:prstGeom prst="rect">
            <a:avLst/>
          </a:prstGeom>
        </p:spPr>
        <p:txBody>
          <a:bodyPr vert="horz" lIns="91431" tIns="45715" rIns="91431" bIns="45715"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3142" y="1"/>
            <a:ext cx="2947723" cy="498613"/>
          </a:xfrm>
          <a:prstGeom prst="rect">
            <a:avLst/>
          </a:prstGeom>
        </p:spPr>
        <p:txBody>
          <a:bodyPr vert="horz" lIns="91431" tIns="45715" rIns="91431" bIns="45715" rtlCol="0"/>
          <a:lstStyle>
            <a:lvl1pPr algn="r">
              <a:defRPr sz="1200"/>
            </a:lvl1pPr>
          </a:lstStyle>
          <a:p>
            <a:fld id="{7B884FF8-38FD-43BB-A6C9-BD45221AAC2A}" type="datetimeFigureOut">
              <a:rPr kumimoji="1" lang="ja-JP" altLang="en-US" smtClean="0"/>
              <a:t>2019/11/6</a:t>
            </a:fld>
            <a:endParaRPr kumimoji="1" lang="ja-JP" altLang="en-US"/>
          </a:p>
        </p:txBody>
      </p:sp>
      <p:sp>
        <p:nvSpPr>
          <p:cNvPr id="4" name="スライド イメージ プレースホルダー 3"/>
          <p:cNvSpPr>
            <a:spLocks noGrp="1" noRot="1" noChangeAspect="1"/>
          </p:cNvSpPr>
          <p:nvPr>
            <p:ph type="sldImg" idx="2"/>
          </p:nvPr>
        </p:nvSpPr>
        <p:spPr>
          <a:xfrm>
            <a:off x="981075" y="1243013"/>
            <a:ext cx="4840288" cy="3352800"/>
          </a:xfrm>
          <a:prstGeom prst="rect">
            <a:avLst/>
          </a:prstGeom>
          <a:noFill/>
          <a:ln w="12700">
            <a:solidFill>
              <a:prstClr val="black"/>
            </a:solidFill>
          </a:ln>
        </p:spPr>
        <p:txBody>
          <a:bodyPr vert="horz" lIns="91431" tIns="45715" rIns="91431" bIns="45715" rtlCol="0" anchor="ctr"/>
          <a:lstStyle/>
          <a:p>
            <a:endParaRPr lang="ja-JP" altLang="en-US"/>
          </a:p>
        </p:txBody>
      </p:sp>
      <p:sp>
        <p:nvSpPr>
          <p:cNvPr id="5" name="ノート プレースホルダー 4"/>
          <p:cNvSpPr>
            <a:spLocks noGrp="1"/>
          </p:cNvSpPr>
          <p:nvPr>
            <p:ph type="body" sz="quarter" idx="3"/>
          </p:nvPr>
        </p:nvSpPr>
        <p:spPr>
          <a:xfrm>
            <a:off x="680244" y="4782543"/>
            <a:ext cx="5441950" cy="3912989"/>
          </a:xfrm>
          <a:prstGeom prst="rect">
            <a:avLst/>
          </a:prstGeom>
        </p:spPr>
        <p:txBody>
          <a:bodyPr vert="horz" lIns="91431" tIns="45715" rIns="91431" bIns="45715"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39138"/>
            <a:ext cx="2947723" cy="498612"/>
          </a:xfrm>
          <a:prstGeom prst="rect">
            <a:avLst/>
          </a:prstGeom>
        </p:spPr>
        <p:txBody>
          <a:bodyPr vert="horz" lIns="91431" tIns="45715" rIns="91431" bIns="45715"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3142" y="9439138"/>
            <a:ext cx="2947723" cy="498612"/>
          </a:xfrm>
          <a:prstGeom prst="rect">
            <a:avLst/>
          </a:prstGeom>
        </p:spPr>
        <p:txBody>
          <a:bodyPr vert="horz" lIns="91431" tIns="45715" rIns="91431" bIns="45715" rtlCol="0" anchor="b"/>
          <a:lstStyle>
            <a:lvl1pPr algn="r">
              <a:defRPr sz="1200"/>
            </a:lvl1pPr>
          </a:lstStyle>
          <a:p>
            <a:fld id="{8C9D042A-D4E7-4E13-A65D-0766ED6E7E2F}" type="slidenum">
              <a:rPr kumimoji="1" lang="ja-JP" altLang="en-US" smtClean="0"/>
              <a:t>‹#›</a:t>
            </a:fld>
            <a:endParaRPr kumimoji="1" lang="ja-JP" altLang="en-US"/>
          </a:p>
        </p:txBody>
      </p:sp>
    </p:spTree>
    <p:extLst>
      <p:ext uri="{BB962C8B-B14F-4D97-AF65-F5344CB8AC3E}">
        <p14:creationId xmlns:p14="http://schemas.microsoft.com/office/powerpoint/2010/main" val="39039112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a:t>
            </a:fld>
            <a:endParaRPr kumimoji="1" lang="ja-JP" altLang="en-US"/>
          </a:p>
        </p:txBody>
      </p:sp>
    </p:spTree>
    <p:extLst>
      <p:ext uri="{BB962C8B-B14F-4D97-AF65-F5344CB8AC3E}">
        <p14:creationId xmlns:p14="http://schemas.microsoft.com/office/powerpoint/2010/main" val="1944884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3668">
              <a:defRPr/>
            </a:pPr>
            <a:endParaRPr lang="en-US" altLang="ja-JP"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18</a:t>
            </a:fld>
            <a:endParaRPr kumimoji="1" lang="ja-JP" altLang="en-US"/>
          </a:p>
        </p:txBody>
      </p:sp>
    </p:spTree>
    <p:extLst>
      <p:ext uri="{BB962C8B-B14F-4D97-AF65-F5344CB8AC3E}">
        <p14:creationId xmlns:p14="http://schemas.microsoft.com/office/powerpoint/2010/main" val="3890403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19</a:t>
            </a:fld>
            <a:endParaRPr kumimoji="1" lang="ja-JP" altLang="en-US"/>
          </a:p>
        </p:txBody>
      </p:sp>
    </p:spTree>
    <p:extLst>
      <p:ext uri="{BB962C8B-B14F-4D97-AF65-F5344CB8AC3E}">
        <p14:creationId xmlns:p14="http://schemas.microsoft.com/office/powerpoint/2010/main" val="1056577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20</a:t>
            </a:fld>
            <a:endParaRPr kumimoji="1" lang="ja-JP" altLang="en-US"/>
          </a:p>
        </p:txBody>
      </p:sp>
    </p:spTree>
    <p:extLst>
      <p:ext uri="{BB962C8B-B14F-4D97-AF65-F5344CB8AC3E}">
        <p14:creationId xmlns:p14="http://schemas.microsoft.com/office/powerpoint/2010/main" val="3378933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21</a:t>
            </a:fld>
            <a:endParaRPr kumimoji="1" lang="ja-JP" altLang="en-US"/>
          </a:p>
        </p:txBody>
      </p:sp>
    </p:spTree>
    <p:extLst>
      <p:ext uri="{BB962C8B-B14F-4D97-AF65-F5344CB8AC3E}">
        <p14:creationId xmlns:p14="http://schemas.microsoft.com/office/powerpoint/2010/main" val="3081868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24</a:t>
            </a:fld>
            <a:endParaRPr kumimoji="1" lang="ja-JP" altLang="en-US"/>
          </a:p>
        </p:txBody>
      </p:sp>
    </p:spTree>
    <p:extLst>
      <p:ext uri="{BB962C8B-B14F-4D97-AF65-F5344CB8AC3E}">
        <p14:creationId xmlns:p14="http://schemas.microsoft.com/office/powerpoint/2010/main" val="1248470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30</a:t>
            </a:fld>
            <a:endParaRPr kumimoji="1" lang="ja-JP" altLang="en-US"/>
          </a:p>
        </p:txBody>
      </p:sp>
    </p:spTree>
    <p:extLst>
      <p:ext uri="{BB962C8B-B14F-4D97-AF65-F5344CB8AC3E}">
        <p14:creationId xmlns:p14="http://schemas.microsoft.com/office/powerpoint/2010/main" val="785262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2754">
              <a:defRPr/>
            </a:pPr>
            <a:endParaRPr lang="en-US" altLang="ja-JP"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32</a:t>
            </a:fld>
            <a:endParaRPr kumimoji="1" lang="ja-JP" altLang="en-US"/>
          </a:p>
        </p:txBody>
      </p:sp>
    </p:spTree>
    <p:extLst>
      <p:ext uri="{BB962C8B-B14F-4D97-AF65-F5344CB8AC3E}">
        <p14:creationId xmlns:p14="http://schemas.microsoft.com/office/powerpoint/2010/main" val="2732947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39</a:t>
            </a:fld>
            <a:endParaRPr kumimoji="1" lang="ja-JP" altLang="en-US"/>
          </a:p>
        </p:txBody>
      </p:sp>
    </p:spTree>
    <p:extLst>
      <p:ext uri="{BB962C8B-B14F-4D97-AF65-F5344CB8AC3E}">
        <p14:creationId xmlns:p14="http://schemas.microsoft.com/office/powerpoint/2010/main" val="3647856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6</a:t>
            </a:fld>
            <a:endParaRPr kumimoji="1" lang="ja-JP" altLang="en-US"/>
          </a:p>
        </p:txBody>
      </p:sp>
    </p:spTree>
    <p:extLst>
      <p:ext uri="{BB962C8B-B14F-4D97-AF65-F5344CB8AC3E}">
        <p14:creationId xmlns:p14="http://schemas.microsoft.com/office/powerpoint/2010/main" val="615732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8</a:t>
            </a:fld>
            <a:endParaRPr kumimoji="1" lang="ja-JP" altLang="en-US"/>
          </a:p>
        </p:txBody>
      </p:sp>
    </p:spTree>
    <p:extLst>
      <p:ext uri="{BB962C8B-B14F-4D97-AF65-F5344CB8AC3E}">
        <p14:creationId xmlns:p14="http://schemas.microsoft.com/office/powerpoint/2010/main" val="973587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10</a:t>
            </a:fld>
            <a:endParaRPr kumimoji="1" lang="ja-JP" altLang="en-US"/>
          </a:p>
        </p:txBody>
      </p:sp>
    </p:spTree>
    <p:extLst>
      <p:ext uri="{BB962C8B-B14F-4D97-AF65-F5344CB8AC3E}">
        <p14:creationId xmlns:p14="http://schemas.microsoft.com/office/powerpoint/2010/main" val="141994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11</a:t>
            </a:fld>
            <a:endParaRPr kumimoji="1" lang="ja-JP" altLang="en-US"/>
          </a:p>
        </p:txBody>
      </p:sp>
    </p:spTree>
    <p:extLst>
      <p:ext uri="{BB962C8B-B14F-4D97-AF65-F5344CB8AC3E}">
        <p14:creationId xmlns:p14="http://schemas.microsoft.com/office/powerpoint/2010/main" val="3935902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3668">
              <a:defRPr/>
            </a:pPr>
            <a:endParaRPr lang="en-US" altLang="ja-JP" dirty="0">
              <a:cs typeface="メイリオ" pitchFamily="50" charset="-128"/>
            </a:endParaRPr>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12</a:t>
            </a:fld>
            <a:endParaRPr kumimoji="1" lang="ja-JP" altLang="en-US"/>
          </a:p>
        </p:txBody>
      </p:sp>
    </p:spTree>
    <p:extLst>
      <p:ext uri="{BB962C8B-B14F-4D97-AF65-F5344CB8AC3E}">
        <p14:creationId xmlns:p14="http://schemas.microsoft.com/office/powerpoint/2010/main" val="652844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14</a:t>
            </a:fld>
            <a:endParaRPr kumimoji="1" lang="ja-JP" altLang="en-US"/>
          </a:p>
        </p:txBody>
      </p:sp>
    </p:spTree>
    <p:extLst>
      <p:ext uri="{BB962C8B-B14F-4D97-AF65-F5344CB8AC3E}">
        <p14:creationId xmlns:p14="http://schemas.microsoft.com/office/powerpoint/2010/main" val="3256599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15</a:t>
            </a:fld>
            <a:endParaRPr kumimoji="1" lang="ja-JP" altLang="en-US"/>
          </a:p>
        </p:txBody>
      </p:sp>
    </p:spTree>
    <p:extLst>
      <p:ext uri="{BB962C8B-B14F-4D97-AF65-F5344CB8AC3E}">
        <p14:creationId xmlns:p14="http://schemas.microsoft.com/office/powerpoint/2010/main" val="4213065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17</a:t>
            </a:fld>
            <a:endParaRPr kumimoji="1" lang="ja-JP" altLang="en-US"/>
          </a:p>
        </p:txBody>
      </p:sp>
    </p:spTree>
    <p:extLst>
      <p:ext uri="{BB962C8B-B14F-4D97-AF65-F5344CB8AC3E}">
        <p14:creationId xmlns:p14="http://schemas.microsoft.com/office/powerpoint/2010/main" val="712492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812801" y="2205039"/>
            <a:ext cx="8280401" cy="1008062"/>
          </a:xfrm>
        </p:spPr>
        <p:txBody>
          <a:bodyPr anchor="t" anchorCtr="0"/>
          <a:lstStyle>
            <a:lvl1pPr algn="ctr">
              <a:lnSpc>
                <a:spcPct val="120000"/>
              </a:lnSpc>
              <a:defRPr sz="2800" b="1">
                <a:solidFill>
                  <a:srgbClr val="4D4D4D"/>
                </a:solidFill>
              </a:defRPr>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485900" y="3645027"/>
            <a:ext cx="6934200" cy="587375"/>
          </a:xfrm>
          <a:prstGeom prst="rect">
            <a:avLst/>
          </a:prstGeom>
        </p:spPr>
        <p:txBody>
          <a:bodyPr/>
          <a:lstStyle>
            <a:lvl1pPr marL="0" indent="0" algn="ctr">
              <a:buNone/>
              <a:defRPr>
                <a:solidFill>
                  <a:schemeClr val="tx1">
                    <a:tint val="75000"/>
                  </a:schemeClr>
                </a:solidFill>
                <a:latin typeface="メイリオ" pitchFamily="50" charset="-128"/>
                <a:ea typeface="メイリオ" pitchFamily="50" charset="-128"/>
                <a:cs typeface="メイリオ"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spTree>
    <p:extLst>
      <p:ext uri="{BB962C8B-B14F-4D97-AF65-F5344CB8AC3E}">
        <p14:creationId xmlns:p14="http://schemas.microsoft.com/office/powerpoint/2010/main" val="1507263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2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dirty="0"/>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162350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スライド番号プレースホルダー 5"/>
          <p:cNvSpPr>
            <a:spLocks noGrp="1"/>
          </p:cNvSpPr>
          <p:nvPr>
            <p:ph type="sldNum" sz="quarter" idx="4"/>
          </p:nvPr>
        </p:nvSpPr>
        <p:spPr bwMode="white">
          <a:xfrm>
            <a:off x="7502140" y="6592270"/>
            <a:ext cx="2311400" cy="257113"/>
          </a:xfrm>
          <a:prstGeom prst="rect">
            <a:avLst/>
          </a:prstGeom>
        </p:spPr>
        <p:txBody>
          <a:bodyPr vert="horz" lIns="0" tIns="0" rIns="0" bIns="0" rtlCol="0" anchor="ctr"/>
          <a:lstStyle>
            <a:lvl1pPr algn="r">
              <a:defRPr sz="1000">
                <a:solidFill>
                  <a:srgbClr val="FFFFFF"/>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679086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スライド番号プレースホルダー 5"/>
          <p:cNvSpPr>
            <a:spLocks noGrp="1"/>
          </p:cNvSpPr>
          <p:nvPr>
            <p:ph type="sldNum" sz="quarter" idx="4"/>
          </p:nvPr>
        </p:nvSpPr>
        <p:spPr>
          <a:xfrm>
            <a:off x="7502140" y="6592270"/>
            <a:ext cx="2311400" cy="257113"/>
          </a:xfrm>
          <a:prstGeom prst="rect">
            <a:avLst/>
          </a:prstGeom>
        </p:spPr>
        <p:txBody>
          <a:bodyPr vert="horz" lIns="0" tIns="0" rIns="0" bIns="0" rtlCol="0" anchor="ctr"/>
          <a:lstStyle>
            <a:lvl1pPr algn="r">
              <a:defRPr sz="1000">
                <a:solidFill>
                  <a:srgbClr val="FFFFFF"/>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3" name="角丸四角形 2"/>
          <p:cNvSpPr/>
          <p:nvPr/>
        </p:nvSpPr>
        <p:spPr bwMode="black">
          <a:xfrm>
            <a:off x="0" y="0"/>
            <a:ext cx="9906000" cy="6858000"/>
          </a:xfrm>
          <a:prstGeom prst="roundRect">
            <a:avLst>
              <a:gd name="adj" fmla="val 0"/>
            </a:avLst>
          </a:prstGeom>
          <a:solidFill>
            <a:srgbClr val="0071BC"/>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915012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スライド番号プレースホルダー 5"/>
          <p:cNvSpPr>
            <a:spLocks noGrp="1"/>
          </p:cNvSpPr>
          <p:nvPr>
            <p:ph type="sldNum" sz="quarter" idx="4"/>
          </p:nvPr>
        </p:nvSpPr>
        <p:spPr>
          <a:xfrm>
            <a:off x="7502140" y="6592270"/>
            <a:ext cx="2311400" cy="257113"/>
          </a:xfrm>
          <a:prstGeom prst="rect">
            <a:avLst/>
          </a:prstGeom>
        </p:spPr>
        <p:txBody>
          <a:bodyPr vert="horz" lIns="0" tIns="0" rIns="0" bIns="0" rtlCol="0" anchor="ctr"/>
          <a:lstStyle>
            <a:lvl1pPr algn="r">
              <a:defRPr sz="1000">
                <a:solidFill>
                  <a:srgbClr val="FFFFFF"/>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935433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8"/>
            <a:ext cx="84201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23F6BF6A-FEAB-4D44-BF9D-8BF96556D934}"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4226088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a:xfrm>
            <a:off x="495300" y="1600203"/>
            <a:ext cx="8915400" cy="4525963"/>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DE0A2F45-73C7-4D1B-BCD2-0A23F719E26B}"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911639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3"/>
            <a:ext cx="8420100" cy="1362075"/>
          </a:xfrm>
        </p:spPr>
        <p:txBody>
          <a:bodyPr/>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1D380A2F-2C3D-4EF6-9B4B-2668B9F9F519}"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3407872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95302" y="1600203"/>
            <a:ext cx="43814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29201" y="1600203"/>
            <a:ext cx="43814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スライド番号プレースホルダー 4"/>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BDA99EAA-C29E-4C69-928B-C6D99CAAB0AE}"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42314739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5032377"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377"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スライド番号プレースホルダー 6"/>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B80AD375-3801-4C6A-959A-5A818BFF404F}"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1390308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38E08FDC-D3B1-42E8-8CCF-175F341845A2}"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239525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38250" y="1619250"/>
            <a:ext cx="7429500" cy="1633538"/>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238250" y="3695700"/>
            <a:ext cx="7429500" cy="990600"/>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348258" y="6356352"/>
            <a:ext cx="2228850" cy="365125"/>
          </a:xfrm>
          <a:prstGeom prst="rect">
            <a:avLst/>
          </a:prstGeom>
        </p:spPr>
        <p:txBody>
          <a:bodyPr/>
          <a:lstStyle/>
          <a:p>
            <a:r>
              <a:rPr kumimoji="1" lang="en-US" altLang="ja-JP"/>
              <a:t>2019/11/13</a:t>
            </a:r>
            <a:endParaRPr kumimoji="1" lang="ja-JP" altLang="en-US"/>
          </a:p>
        </p:txBody>
      </p:sp>
      <p:sp>
        <p:nvSpPr>
          <p:cNvPr id="5" name="フッター プレースホルダー 4"/>
          <p:cNvSpPr>
            <a:spLocks noGrp="1"/>
          </p:cNvSpPr>
          <p:nvPr>
            <p:ph type="ftr" sz="quarter" idx="11"/>
          </p:nvPr>
        </p:nvSpPr>
        <p:spPr>
          <a:xfrm>
            <a:off x="3281363" y="6356352"/>
            <a:ext cx="3343275"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7328892" y="6356352"/>
            <a:ext cx="2228850" cy="365125"/>
          </a:xfrm>
        </p:spPr>
        <p:txBody>
          <a:bodyPr/>
          <a:lstStyle/>
          <a:p>
            <a:fld id="{3639EF8B-CF3A-4666-BA1A-1439184E9838}" type="slidenum">
              <a:rPr kumimoji="1" lang="ja-JP" altLang="en-US" smtClean="0"/>
              <a:t>‹#›</a:t>
            </a:fld>
            <a:endParaRPr kumimoji="1" lang="ja-JP" altLang="en-US"/>
          </a:p>
        </p:txBody>
      </p:sp>
    </p:spTree>
    <p:extLst>
      <p:ext uri="{BB962C8B-B14F-4D97-AF65-F5344CB8AC3E}">
        <p14:creationId xmlns:p14="http://schemas.microsoft.com/office/powerpoint/2010/main" val="740554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CC24D6E0-0CB0-4CAB-97E0-CCAF5B46B626}"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12611089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2" y="273050"/>
            <a:ext cx="3259138"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3501" y="273053"/>
            <a:ext cx="553719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95302" y="1435103"/>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27A2BF63-B93D-48B9-B781-189BA7D94C52}"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4009073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p>
        </p:txBody>
      </p:sp>
      <p:sp>
        <p:nvSpPr>
          <p:cNvPr id="4" name="テキスト プレースホルダー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155B45D6-D405-43C2-ACD1-6718B66694D3}"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24421207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95300" y="1600203"/>
            <a:ext cx="8915400" cy="4525963"/>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1E3B2410-1A88-4466-BF62-B9933C9D533E}"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7764602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26288" y="188913"/>
            <a:ext cx="2284412" cy="593725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273052" y="188913"/>
            <a:ext cx="6700838" cy="5937250"/>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DFFD2CDE-AE2E-4E16-97BF-08232C69189D}"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25177576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4530"/>
            <a:ext cx="74295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2019/11/13</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694112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2019/11/13</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4123792284"/>
      </p:ext>
    </p:extLst>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12423"/>
            <a:ext cx="8543925"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52637"/>
            <a:ext cx="8543925"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2019/11/13</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002420856"/>
      </p:ext>
    </p:extLst>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6665" y="1828803"/>
            <a:ext cx="421005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8803"/>
            <a:ext cx="421005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2019/11/13</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807498495"/>
      </p:ext>
    </p:extLst>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6665" y="1681852"/>
            <a:ext cx="4189413"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86665" y="2507554"/>
            <a:ext cx="4189413"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4" y="1681851"/>
            <a:ext cx="421005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5014914" y="2507554"/>
            <a:ext cx="421005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r>
              <a:rPr kumimoji="1" lang="en-US" altLang="ja-JP"/>
              <a:t>2019/11/13</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142176979"/>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a:t>マスター タイトルの書式設定</a:t>
            </a:r>
          </a:p>
        </p:txBody>
      </p:sp>
      <p:sp>
        <p:nvSpPr>
          <p:cNvPr id="7" name="日付プレースホルダー 6"/>
          <p:cNvSpPr>
            <a:spLocks noGrp="1"/>
          </p:cNvSpPr>
          <p:nvPr>
            <p:ph type="dt" sz="half" idx="10"/>
          </p:nvPr>
        </p:nvSpPr>
        <p:spPr/>
        <p:txBody>
          <a:bodyPr/>
          <a:lstStyle/>
          <a:p>
            <a:r>
              <a:rPr kumimoji="1" lang="en-US" altLang="ja-JP"/>
              <a:t>2019/11/13</a:t>
            </a:r>
            <a:endParaRPr kumimoji="1" lang="ja-JP" altLang="en-US" dirty="0"/>
          </a:p>
        </p:txBody>
      </p:sp>
      <p:sp>
        <p:nvSpPr>
          <p:cNvPr id="8" name="フッター プレースホルダー 7"/>
          <p:cNvSpPr>
            <a:spLocks noGrp="1"/>
          </p:cNvSpPr>
          <p:nvPr>
            <p:ph type="ftr" sz="quarter" idx="11"/>
          </p:nvPr>
        </p:nvSpPr>
        <p:spPr>
          <a:xfrm>
            <a:off x="2379707" y="6600870"/>
            <a:ext cx="5088489" cy="207350"/>
          </a:xfrm>
        </p:spPr>
        <p:txBody>
          <a:bodyPr/>
          <a:lstStyle/>
          <a:p>
            <a:endParaRPr lang="ja-JP" altLang="en-US" dirty="0"/>
          </a:p>
        </p:txBody>
      </p:sp>
      <p:sp>
        <p:nvSpPr>
          <p:cNvPr id="9" name="スライド番号プレースホルダー 8"/>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5178722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kumimoji="1" lang="en-US" altLang="ja-JP"/>
              <a:t>2019/11/13</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631426731"/>
      </p:ext>
    </p:extLst>
  </p:cSld>
  <p:clrMapOvr>
    <a:masterClrMapping/>
  </p:clrMapOvr>
  <p:transition>
    <p:fade thruBlk="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2019/11/13</a:t>
            </a:r>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2200062574"/>
      </p:ext>
    </p:extLst>
  </p:cSld>
  <p:clrMapOvr>
    <a:masterClrMapping/>
  </p:clrMapOvr>
  <p:transition>
    <p:fade thruBlk="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3514" y="457204"/>
            <a:ext cx="3194685"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210050" y="990600"/>
            <a:ext cx="5014913"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3514" y="2057399"/>
            <a:ext cx="3194685"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2019/11/13</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1117940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3514" y="457200"/>
            <a:ext cx="3194685"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4210050" y="990600"/>
            <a:ext cx="5014913"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図を追加</a:t>
            </a:r>
            <a:endParaRPr lang="en-US" dirty="0"/>
          </a:p>
        </p:txBody>
      </p:sp>
      <p:sp>
        <p:nvSpPr>
          <p:cNvPr id="4" name="Text Placeholder 3"/>
          <p:cNvSpPr>
            <a:spLocks noGrp="1"/>
          </p:cNvSpPr>
          <p:nvPr>
            <p:ph type="body" sz="half" idx="2"/>
          </p:nvPr>
        </p:nvSpPr>
        <p:spPr>
          <a:xfrm>
            <a:off x="683514" y="2057400"/>
            <a:ext cx="3194685"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2019/11/13</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394876820"/>
      </p:ext>
    </p:extLst>
  </p:cSld>
  <p:clrMapOvr>
    <a:masterClrMapping/>
  </p:clrMapOvr>
  <p:transition>
    <p:fade thruBlk="1"/>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2019/11/13</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2340229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3" y="360362"/>
            <a:ext cx="2135981"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81039" y="360366"/>
            <a:ext cx="6284119"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r>
              <a:rPr kumimoji="1" lang="en-US" altLang="ja-JP"/>
              <a:t>2019/11/13</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9511172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271728" y="3573464"/>
            <a:ext cx="9362546" cy="71437"/>
          </a:xfrm>
          <a:prstGeom prst="rect">
            <a:avLst/>
          </a:prstGeom>
          <a:solidFill>
            <a:srgbClr val="3366CC"/>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5" name="Rectangle 3"/>
          <p:cNvSpPr>
            <a:spLocks noChangeArrowheads="1"/>
          </p:cNvSpPr>
          <p:nvPr/>
        </p:nvSpPr>
        <p:spPr bwMode="auto">
          <a:xfrm>
            <a:off x="507341" y="3429003"/>
            <a:ext cx="1480740" cy="144463"/>
          </a:xfrm>
          <a:prstGeom prst="rect">
            <a:avLst/>
          </a:prstGeom>
          <a:solidFill>
            <a:srgbClr val="99C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6" name="Rectangle 4"/>
          <p:cNvSpPr>
            <a:spLocks noChangeArrowheads="1"/>
          </p:cNvSpPr>
          <p:nvPr/>
        </p:nvSpPr>
        <p:spPr bwMode="auto">
          <a:xfrm>
            <a:off x="8970433" y="6453191"/>
            <a:ext cx="935567" cy="71437"/>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7" name="Rectangle 10"/>
          <p:cNvSpPr>
            <a:spLocks noChangeArrowheads="1"/>
          </p:cNvSpPr>
          <p:nvPr/>
        </p:nvSpPr>
        <p:spPr bwMode="auto">
          <a:xfrm>
            <a:off x="9634274" y="1158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8" name="Rectangle 11"/>
          <p:cNvSpPr>
            <a:spLocks noChangeArrowheads="1"/>
          </p:cNvSpPr>
          <p:nvPr/>
        </p:nvSpPr>
        <p:spPr bwMode="auto">
          <a:xfrm>
            <a:off x="9453697" y="1158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9" name="Rectangle 12"/>
          <p:cNvSpPr>
            <a:spLocks noChangeArrowheads="1"/>
          </p:cNvSpPr>
          <p:nvPr/>
        </p:nvSpPr>
        <p:spPr bwMode="auto">
          <a:xfrm>
            <a:off x="9634274" y="2809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grpSp>
        <p:nvGrpSpPr>
          <p:cNvPr id="10" name="Group 13"/>
          <p:cNvGrpSpPr>
            <a:grpSpLocks/>
          </p:cNvGrpSpPr>
          <p:nvPr/>
        </p:nvGrpSpPr>
        <p:grpSpPr bwMode="auto">
          <a:xfrm rot="10800000">
            <a:off x="92870" y="6465888"/>
            <a:ext cx="335360" cy="309562"/>
            <a:chOff x="113" y="4020"/>
            <a:chExt cx="195" cy="195"/>
          </a:xfrm>
        </p:grpSpPr>
        <p:sp>
          <p:nvSpPr>
            <p:cNvPr id="11" name="Rectangle 14"/>
            <p:cNvSpPr>
              <a:spLocks noChangeArrowheads="1"/>
            </p:cNvSpPr>
            <p:nvPr userDrawn="1"/>
          </p:nvSpPr>
          <p:spPr bwMode="auto">
            <a:xfrm>
              <a:off x="210" y="4020"/>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12" name="Rectangle 15"/>
            <p:cNvSpPr>
              <a:spLocks noChangeArrowheads="1"/>
            </p:cNvSpPr>
            <p:nvPr userDrawn="1"/>
          </p:nvSpPr>
          <p:spPr bwMode="auto">
            <a:xfrm>
              <a:off x="105" y="4020"/>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13" name="Rectangle 16"/>
            <p:cNvSpPr>
              <a:spLocks noChangeArrowheads="1"/>
            </p:cNvSpPr>
            <p:nvPr userDrawn="1"/>
          </p:nvSpPr>
          <p:spPr bwMode="auto">
            <a:xfrm>
              <a:off x="210" y="4124"/>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grpSp>
      <p:sp>
        <p:nvSpPr>
          <p:cNvPr id="4101" name="Rectangle 5"/>
          <p:cNvSpPr>
            <a:spLocks noGrp="1" noChangeArrowheads="1"/>
          </p:cNvSpPr>
          <p:nvPr>
            <p:ph type="ctrTitle"/>
          </p:nvPr>
        </p:nvSpPr>
        <p:spPr>
          <a:xfrm>
            <a:off x="742950" y="2130428"/>
            <a:ext cx="8420100" cy="1470025"/>
          </a:xfrm>
        </p:spPr>
        <p:txBody>
          <a:bodyPr/>
          <a:lstStyle>
            <a:lvl1pPr algn="ctr">
              <a:defRPr sz="4400"/>
            </a:lvl1pPr>
          </a:lstStyle>
          <a:p>
            <a:r>
              <a:rPr lang="ja-JP" altLang="en-US"/>
              <a:t>マスター タイトルの書式設定</a:t>
            </a:r>
            <a:endParaRPr lang="ja-JP" altLang="en-US" dirty="0"/>
          </a:p>
        </p:txBody>
      </p:sp>
      <p:sp>
        <p:nvSpPr>
          <p:cNvPr id="4102" name="Rectangle 6"/>
          <p:cNvSpPr>
            <a:spLocks noGrp="1" noChangeArrowheads="1"/>
          </p:cNvSpPr>
          <p:nvPr>
            <p:ph type="subTitle" idx="1"/>
          </p:nvPr>
        </p:nvSpPr>
        <p:spPr>
          <a:xfrm>
            <a:off x="742951" y="3886200"/>
            <a:ext cx="8435637" cy="1752600"/>
          </a:xfrm>
        </p:spPr>
        <p:txBody>
          <a:bodyPr/>
          <a:lstStyle>
            <a:lvl1pPr marL="0" indent="0" algn="ctr">
              <a:buFont typeface="Wingdings" pitchFamily="2" charset="2"/>
              <a:buNone/>
              <a:defRPr b="0"/>
            </a:lvl1pPr>
          </a:lstStyle>
          <a:p>
            <a:r>
              <a:rPr lang="ja-JP" altLang="en-US"/>
              <a:t>マスター サブタイトルの書式設定</a:t>
            </a:r>
            <a:endParaRPr lang="ja-JP" altLang="en-US" dirty="0"/>
          </a:p>
        </p:txBody>
      </p:sp>
      <p:sp>
        <p:nvSpPr>
          <p:cNvPr id="14" name="Rectangle 7"/>
          <p:cNvSpPr>
            <a:spLocks noGrp="1" noChangeArrowheads="1"/>
          </p:cNvSpPr>
          <p:nvPr>
            <p:ph type="dt" sz="half" idx="10"/>
          </p:nvPr>
        </p:nvSpPr>
        <p:spPr/>
        <p:txBody>
          <a:bodyPr/>
          <a:lstStyle>
            <a:lvl1pPr>
              <a:defRPr dirty="0">
                <a:latin typeface="Calibri" pitchFamily="34" charset="0"/>
                <a:cs typeface="Calibri" pitchFamily="34" charset="0"/>
              </a:defRPr>
            </a:lvl1pPr>
          </a:lstStyle>
          <a:p>
            <a:r>
              <a:rPr kumimoji="1" lang="en-US" altLang="ja-JP"/>
              <a:t>2019/11/13</a:t>
            </a:r>
            <a:endParaRPr kumimoji="1" lang="ja-JP" altLang="en-US"/>
          </a:p>
        </p:txBody>
      </p:sp>
      <p:sp>
        <p:nvSpPr>
          <p:cNvPr id="15" name="Rectangle 9"/>
          <p:cNvSpPr>
            <a:spLocks noGrp="1" noChangeArrowheads="1"/>
          </p:cNvSpPr>
          <p:nvPr>
            <p:ph type="sldNum" sz="quarter" idx="11"/>
          </p:nvPr>
        </p:nvSpPr>
        <p:spPr/>
        <p:txBody>
          <a:bodyPr/>
          <a:lstStyle>
            <a:lvl1pPr>
              <a:defRPr smtClean="0">
                <a:latin typeface="Calibri" pitchFamily="34" charset="0"/>
                <a:cs typeface="Calibri" pitchFamily="34" charset="0"/>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22310617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06506" y="260350"/>
            <a:ext cx="8892988" cy="1143000"/>
          </a:xfrm>
        </p:spPr>
        <p:txBody>
          <a:bodyPr/>
          <a:lstStyle>
            <a:lvl1pPr>
              <a:defRPr sz="3200"/>
            </a:lvl1pPr>
          </a:lstStyle>
          <a:p>
            <a:r>
              <a:rPr lang="ja-JP" altLang="en-US"/>
              <a:t>マスター タイトルの書式設定</a:t>
            </a:r>
            <a:endParaRPr lang="ja-JP" altLang="en-US" dirty="0"/>
          </a:p>
        </p:txBody>
      </p:sp>
      <p:sp>
        <p:nvSpPr>
          <p:cNvPr id="3" name="コンテンツ プレースホルダ 2"/>
          <p:cNvSpPr>
            <a:spLocks noGrp="1"/>
          </p:cNvSpPr>
          <p:nvPr>
            <p:ph idx="1"/>
          </p:nvPr>
        </p:nvSpPr>
        <p:spPr/>
        <p:txBody>
          <a:bodyPr/>
          <a:lstStyle>
            <a:lvl1pPr>
              <a:buFont typeface="Wingdings" pitchFamily="2" charset="2"/>
              <a:buChar char="p"/>
              <a:defRPr b="0"/>
            </a:lvl1pPr>
            <a:lvl2pPr>
              <a:buFont typeface="Wingdings" pitchFamily="2" charset="2"/>
              <a:buChar char="n"/>
              <a:defRPr/>
            </a:lvl2pPr>
            <a:lvl3pPr>
              <a:defRPr sz="1800"/>
            </a:lvl3pPr>
            <a:lvl4pPr>
              <a:defRPr sz="1800"/>
            </a:lvl4pPr>
            <a:lvl5pPr>
              <a:defRPr sz="18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Rectangle 7"/>
          <p:cNvSpPr>
            <a:spLocks noGrp="1" noChangeArrowheads="1"/>
          </p:cNvSpPr>
          <p:nvPr>
            <p:ph type="dt" sz="half" idx="10"/>
          </p:nvPr>
        </p:nvSpPr>
        <p:spPr>
          <a:ln/>
        </p:spPr>
        <p:txBody>
          <a:bodyPr/>
          <a:lstStyle>
            <a:lvl1pPr>
              <a:defRPr/>
            </a:lvl1pPr>
          </a:lstStyle>
          <a:p>
            <a:r>
              <a:rPr kumimoji="1" lang="en-US" altLang="ja-JP"/>
              <a:t>2019/11/13</a:t>
            </a:r>
            <a:endParaRPr kumimoji="1" lang="ja-JP" altLang="en-US"/>
          </a:p>
        </p:txBody>
      </p:sp>
      <p:sp>
        <p:nvSpPr>
          <p:cNvPr id="5" name="Rectangle 9"/>
          <p:cNvSpPr>
            <a:spLocks noGrp="1" noChangeArrowheads="1"/>
          </p:cNvSpPr>
          <p:nvPr>
            <p:ph type="sldNum" sz="quarter" idx="11"/>
          </p:nvPr>
        </p:nvSpPr>
        <p:spPr>
          <a:ln/>
        </p:spPr>
        <p:txBody>
          <a:bodyPr/>
          <a:lstStyle>
            <a:lvl1pPr>
              <a:defRPr b="0"/>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3055210301"/>
      </p:ext>
    </p:extLst>
  </p:cSld>
  <p:clrMapOvr>
    <a:masterClrMapping/>
  </p:clrMapOvr>
  <p:transition>
    <p:fade thruBlk="1"/>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3"/>
            <a:ext cx="8420100" cy="1362075"/>
          </a:xfrm>
        </p:spPr>
        <p:txBody>
          <a:bodyPr anchor="t"/>
          <a:lstStyle>
            <a:lvl1pPr algn="l">
              <a:defRPr sz="4000" b="1" cap="all"/>
            </a:lvl1pPr>
          </a:lstStyle>
          <a:p>
            <a:r>
              <a:rPr lang="ja-JP" altLang="en-US"/>
              <a:t>マスター タイトルの書式設定</a:t>
            </a:r>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7"/>
          <p:cNvSpPr>
            <a:spLocks noGrp="1" noChangeArrowheads="1"/>
          </p:cNvSpPr>
          <p:nvPr>
            <p:ph type="dt" sz="half" idx="10"/>
          </p:nvPr>
        </p:nvSpPr>
        <p:spPr>
          <a:ln/>
        </p:spPr>
        <p:txBody>
          <a:bodyPr/>
          <a:lstStyle>
            <a:lvl1pPr>
              <a:defRPr/>
            </a:lvl1pPr>
          </a:lstStyle>
          <a:p>
            <a:r>
              <a:rPr kumimoji="1" lang="en-US" altLang="ja-JP"/>
              <a:t>2019/11/13</a:t>
            </a:r>
            <a:endParaRPr kumimoji="1" lang="ja-JP" altLang="en-US"/>
          </a:p>
        </p:txBody>
      </p:sp>
      <p:sp>
        <p:nvSpPr>
          <p:cNvPr id="5"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3152835727"/>
      </p:ext>
    </p:extLst>
  </p:cSld>
  <p:clrMapOvr>
    <a:masterClrMapping/>
  </p:clrMapOvr>
  <p:transition>
    <p:fade thruBlk="1"/>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 2"/>
          <p:cNvSpPr>
            <a:spLocks noGrp="1"/>
          </p:cNvSpPr>
          <p:nvPr>
            <p:ph sz="half" idx="1"/>
          </p:nvPr>
        </p:nvSpPr>
        <p:spPr>
          <a:xfrm>
            <a:off x="495300" y="1600203"/>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5035550" y="1600203"/>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7"/>
          <p:cNvSpPr>
            <a:spLocks noGrp="1" noChangeArrowheads="1"/>
          </p:cNvSpPr>
          <p:nvPr>
            <p:ph type="dt" sz="half" idx="10"/>
          </p:nvPr>
        </p:nvSpPr>
        <p:spPr>
          <a:ln/>
        </p:spPr>
        <p:txBody>
          <a:bodyPr/>
          <a:lstStyle>
            <a:lvl1pPr>
              <a:defRPr/>
            </a:lvl1pPr>
          </a:lstStyle>
          <a:p>
            <a:r>
              <a:rPr kumimoji="1" lang="en-US" altLang="ja-JP"/>
              <a:t>2019/11/13</a:t>
            </a:r>
            <a:endParaRPr kumimoji="1" lang="ja-JP" altLang="en-US"/>
          </a:p>
        </p:txBody>
      </p:sp>
      <p:sp>
        <p:nvSpPr>
          <p:cNvPr id="6"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784386545"/>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fld id="{6C8EEFBB-E135-4293-8494-A108BE87EC2E}" type="slidenum">
              <a:rPr lang="en-US" altLang="ja-JP" smtClean="0"/>
              <a:pPr/>
              <a:t>‹#›</a:t>
            </a:fld>
            <a:endParaRPr lang="en-US" altLang="ja-JP" dirty="0"/>
          </a:p>
        </p:txBody>
      </p:sp>
      <p:sp>
        <p:nvSpPr>
          <p:cNvPr id="4" name="日付プレースホルダー 3"/>
          <p:cNvSpPr>
            <a:spLocks noGrp="1"/>
          </p:cNvSpPr>
          <p:nvPr>
            <p:ph type="dt" sz="half" idx="11"/>
          </p:nvPr>
        </p:nvSpPr>
        <p:spPr/>
        <p:txBody>
          <a:bodyPr/>
          <a:lstStyle/>
          <a:p>
            <a:r>
              <a:rPr kumimoji="1" lang="en-US" altLang="ja-JP"/>
              <a:t>2019/11/13</a:t>
            </a:r>
            <a:endParaRPr kumimoji="1" lang="ja-JP" altLang="en-US" dirty="0"/>
          </a:p>
        </p:txBody>
      </p:sp>
      <p:sp>
        <p:nvSpPr>
          <p:cNvPr id="5" name="フッター プレースホルダー 4"/>
          <p:cNvSpPr>
            <a:spLocks noGrp="1"/>
          </p:cNvSpPr>
          <p:nvPr>
            <p:ph type="ftr" sz="quarter" idx="12"/>
          </p:nvPr>
        </p:nvSpPr>
        <p:spPr/>
        <p:txBody>
          <a:bodyPr/>
          <a:lstStyle/>
          <a:p>
            <a:endParaRPr lang="ja-JP" altLang="en-US" dirty="0"/>
          </a:p>
        </p:txBody>
      </p:sp>
    </p:spTree>
    <p:extLst>
      <p:ext uri="{BB962C8B-B14F-4D97-AF65-F5344CB8AC3E}">
        <p14:creationId xmlns:p14="http://schemas.microsoft.com/office/powerpoint/2010/main" val="7954823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 5"/>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7"/>
          <p:cNvSpPr>
            <a:spLocks noGrp="1" noChangeArrowheads="1"/>
          </p:cNvSpPr>
          <p:nvPr>
            <p:ph type="dt" sz="half" idx="10"/>
          </p:nvPr>
        </p:nvSpPr>
        <p:spPr>
          <a:ln/>
        </p:spPr>
        <p:txBody>
          <a:bodyPr/>
          <a:lstStyle>
            <a:lvl1pPr>
              <a:defRPr/>
            </a:lvl1pPr>
          </a:lstStyle>
          <a:p>
            <a:r>
              <a:rPr kumimoji="1" lang="en-US" altLang="ja-JP"/>
              <a:t>2019/11/13</a:t>
            </a:r>
            <a:endParaRPr kumimoji="1" lang="ja-JP" altLang="en-US"/>
          </a:p>
        </p:txBody>
      </p:sp>
      <p:sp>
        <p:nvSpPr>
          <p:cNvPr id="8"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1846797847"/>
      </p:ext>
    </p:extLst>
  </p:cSld>
  <p:clrMapOvr>
    <a:masterClrMapping/>
  </p:clrMapOvr>
  <p:transition>
    <p:fade thruBlk="1"/>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7"/>
          <p:cNvSpPr>
            <a:spLocks noGrp="1" noChangeArrowheads="1"/>
          </p:cNvSpPr>
          <p:nvPr>
            <p:ph type="dt" sz="half" idx="10"/>
          </p:nvPr>
        </p:nvSpPr>
        <p:spPr>
          <a:ln/>
        </p:spPr>
        <p:txBody>
          <a:bodyPr/>
          <a:lstStyle>
            <a:lvl1pPr>
              <a:defRPr/>
            </a:lvl1pPr>
          </a:lstStyle>
          <a:p>
            <a:r>
              <a:rPr kumimoji="1" lang="en-US" altLang="ja-JP"/>
              <a:t>2019/11/13</a:t>
            </a:r>
            <a:endParaRPr kumimoji="1" lang="ja-JP" altLang="en-US"/>
          </a:p>
        </p:txBody>
      </p:sp>
      <p:sp>
        <p:nvSpPr>
          <p:cNvPr id="4"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1403201742"/>
      </p:ext>
    </p:extLst>
  </p:cSld>
  <p:clrMapOvr>
    <a:masterClrMapping/>
  </p:clrMapOvr>
  <p:transition>
    <p:fade thruBlk="1"/>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r>
              <a:rPr kumimoji="1" lang="en-US" altLang="ja-JP"/>
              <a:t>2019/11/13</a:t>
            </a:r>
            <a:endParaRPr kumimoji="1" lang="ja-JP" altLang="en-US"/>
          </a:p>
        </p:txBody>
      </p:sp>
      <p:sp>
        <p:nvSpPr>
          <p:cNvPr id="3"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2172016366"/>
      </p:ext>
    </p:extLst>
  </p:cSld>
  <p:clrMapOvr>
    <a:masterClrMapping/>
  </p:clrMapOvr>
  <p:transition>
    <p:fade thruBlk="1"/>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2" y="273050"/>
            <a:ext cx="3259006" cy="1162050"/>
          </a:xfrm>
        </p:spPr>
        <p:txBody>
          <a:bodyPr anchor="b"/>
          <a:lstStyle>
            <a:lvl1pPr algn="l">
              <a:defRPr sz="2000" b="1"/>
            </a:lvl1pPr>
          </a:lstStyle>
          <a:p>
            <a:r>
              <a:rPr lang="ja-JP" altLang="en-US"/>
              <a:t>マスター タイトルの書式設定</a:t>
            </a:r>
          </a:p>
        </p:txBody>
      </p:sp>
      <p:sp>
        <p:nvSpPr>
          <p:cNvPr id="3" name="コンテンツ プレースホルダ 2"/>
          <p:cNvSpPr>
            <a:spLocks noGrp="1"/>
          </p:cNvSpPr>
          <p:nvPr>
            <p:ph idx="1"/>
          </p:nvPr>
        </p:nvSpPr>
        <p:spPr>
          <a:xfrm>
            <a:off x="3872971"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95302"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7"/>
          <p:cNvSpPr>
            <a:spLocks noGrp="1" noChangeArrowheads="1"/>
          </p:cNvSpPr>
          <p:nvPr>
            <p:ph type="dt" sz="half" idx="10"/>
          </p:nvPr>
        </p:nvSpPr>
        <p:spPr>
          <a:ln/>
        </p:spPr>
        <p:txBody>
          <a:bodyPr/>
          <a:lstStyle>
            <a:lvl1pPr>
              <a:defRPr/>
            </a:lvl1pPr>
          </a:lstStyle>
          <a:p>
            <a:r>
              <a:rPr kumimoji="1" lang="en-US" altLang="ja-JP"/>
              <a:t>2019/11/13</a:t>
            </a:r>
            <a:endParaRPr kumimoji="1" lang="ja-JP" altLang="en-US"/>
          </a:p>
        </p:txBody>
      </p:sp>
      <p:sp>
        <p:nvSpPr>
          <p:cNvPr id="6"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2016820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a:t>マスター タイトルの書式設定</a:t>
            </a:r>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図を追加</a:t>
            </a:r>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7"/>
          <p:cNvSpPr>
            <a:spLocks noGrp="1" noChangeArrowheads="1"/>
          </p:cNvSpPr>
          <p:nvPr>
            <p:ph type="dt" sz="half" idx="10"/>
          </p:nvPr>
        </p:nvSpPr>
        <p:spPr>
          <a:ln/>
        </p:spPr>
        <p:txBody>
          <a:bodyPr/>
          <a:lstStyle>
            <a:lvl1pPr>
              <a:defRPr/>
            </a:lvl1pPr>
          </a:lstStyle>
          <a:p>
            <a:r>
              <a:rPr kumimoji="1" lang="en-US" altLang="ja-JP"/>
              <a:t>2019/11/13</a:t>
            </a:r>
            <a:endParaRPr kumimoji="1" lang="ja-JP" altLang="en-US"/>
          </a:p>
        </p:txBody>
      </p:sp>
      <p:sp>
        <p:nvSpPr>
          <p:cNvPr id="6"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459974310"/>
      </p:ext>
    </p:extLst>
  </p:cSld>
  <p:clrMapOvr>
    <a:masterClrMapping/>
  </p:clrMapOvr>
  <p:transition>
    <p:fade thruBlk="1"/>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7"/>
          <p:cNvSpPr>
            <a:spLocks noGrp="1" noChangeArrowheads="1"/>
          </p:cNvSpPr>
          <p:nvPr>
            <p:ph type="dt" sz="half" idx="10"/>
          </p:nvPr>
        </p:nvSpPr>
        <p:spPr>
          <a:ln/>
        </p:spPr>
        <p:txBody>
          <a:bodyPr/>
          <a:lstStyle>
            <a:lvl1pPr>
              <a:defRPr/>
            </a:lvl1pPr>
          </a:lstStyle>
          <a:p>
            <a:r>
              <a:rPr kumimoji="1" lang="en-US" altLang="ja-JP"/>
              <a:t>2019/11/13</a:t>
            </a:r>
            <a:endParaRPr kumimoji="1" lang="ja-JP" altLang="en-US"/>
          </a:p>
        </p:txBody>
      </p:sp>
      <p:sp>
        <p:nvSpPr>
          <p:cNvPr id="5"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33017135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60353"/>
            <a:ext cx="2228850" cy="5865813"/>
          </a:xfrm>
        </p:spPr>
        <p:txBody>
          <a:bodyPr vert="eaVert"/>
          <a:lstStyle/>
          <a:p>
            <a:r>
              <a:rPr lang="ja-JP" altLang="en-US"/>
              <a:t>マスター タイトルの書式設定</a:t>
            </a:r>
          </a:p>
        </p:txBody>
      </p:sp>
      <p:sp>
        <p:nvSpPr>
          <p:cNvPr id="3" name="縦書きテキスト プレースホルダ 2"/>
          <p:cNvSpPr>
            <a:spLocks noGrp="1"/>
          </p:cNvSpPr>
          <p:nvPr>
            <p:ph type="body" orient="vert" idx="1"/>
          </p:nvPr>
        </p:nvSpPr>
        <p:spPr>
          <a:xfrm>
            <a:off x="495300" y="260353"/>
            <a:ext cx="6521450" cy="586581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7"/>
          <p:cNvSpPr>
            <a:spLocks noGrp="1" noChangeArrowheads="1"/>
          </p:cNvSpPr>
          <p:nvPr>
            <p:ph type="dt" sz="half" idx="10"/>
          </p:nvPr>
        </p:nvSpPr>
        <p:spPr>
          <a:ln/>
        </p:spPr>
        <p:txBody>
          <a:bodyPr/>
          <a:lstStyle>
            <a:lvl1pPr>
              <a:defRPr/>
            </a:lvl1pPr>
          </a:lstStyle>
          <a:p>
            <a:r>
              <a:rPr kumimoji="1" lang="en-US" altLang="ja-JP"/>
              <a:t>2019/11/13</a:t>
            </a:r>
            <a:endParaRPr kumimoji="1" lang="ja-JP" altLang="en-US"/>
          </a:p>
        </p:txBody>
      </p:sp>
      <p:sp>
        <p:nvSpPr>
          <p:cNvPr id="5"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298244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マスター タイトルの書式設定</a:t>
            </a:r>
          </a:p>
        </p:txBody>
      </p:sp>
      <p:sp>
        <p:nvSpPr>
          <p:cNvPr id="5" name="Rectangle 4"/>
          <p:cNvSpPr>
            <a:spLocks noGrp="1" noChangeArrowheads="1"/>
          </p:cNvSpPr>
          <p:nvPr>
            <p:ph type="sldNum" sz="quarter" idx="4"/>
          </p:nvPr>
        </p:nvSpPr>
        <p:spPr bwMode="auto">
          <a:xfrm>
            <a:off x="7468195" y="6618071"/>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71021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white"/>
        <p:txBody>
          <a:bodyPr/>
          <a:lstStyle>
            <a:lvl1pPr>
              <a:defRPr baseline="0">
                <a:solidFill>
                  <a:srgbClr val="FFFFFF"/>
                </a:solidFill>
              </a:defRPr>
            </a:lvl1pPr>
          </a:lstStyle>
          <a:p>
            <a:r>
              <a:rPr kumimoji="1" lang="ja-JP" altLang="en-US"/>
              <a:t>マスター タイトルの書式設定</a:t>
            </a:r>
            <a:endParaRPr kumimoji="1" lang="ja-JP" altLang="en-US" dirty="0"/>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4137935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232530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516795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dirty="0"/>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528221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10.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8.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9.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3"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3639EF8B-CF3A-4666-BA1A-1439184E9838}" type="slidenum">
              <a:rPr kumimoji="1" lang="ja-JP" altLang="en-US" smtClean="0"/>
              <a:t>‹#›</a:t>
            </a:fld>
            <a:endParaRPr kumimoji="1" lang="ja-JP" altLang="en-US"/>
          </a:p>
        </p:txBody>
      </p:sp>
    </p:spTree>
    <p:extLst>
      <p:ext uri="{BB962C8B-B14F-4D97-AF65-F5344CB8AC3E}">
        <p14:creationId xmlns:p14="http://schemas.microsoft.com/office/powerpoint/2010/main" val="3226431199"/>
      </p:ext>
    </p:extLst>
  </p:cSld>
  <p:clrMap bg1="lt1" tx1="dk1" bg2="lt2" tx2="dk2" accent1="accent1" accent2="accent2" accent3="accent3" accent4="accent4" accent5="accent5" accent6="accent6" hlink="hlink" folHlink="folHlink"/>
  <p:sldLayoutIdLst>
    <p:sldLayoutId id="2147483661" r:id="rId1"/>
    <p:sldLayoutId id="2147483649" r:id="rId2"/>
  </p:sldLayoutIdLst>
  <p:hf hdr="0"/>
  <p:txStyles>
    <p:titleStyle>
      <a:lvl1pPr algn="l" defTabSz="914400" rtl="0" eaLnBrk="1" latinLnBrk="0" hangingPunct="1">
        <a:spcBef>
          <a:spcPct val="0"/>
        </a:spcBef>
        <a:buNone/>
        <a:defRPr kumimoji="1" sz="2200" kern="1200">
          <a:solidFill>
            <a:srgbClr val="4D4D4D"/>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271728" y="1341441"/>
            <a:ext cx="9362546" cy="71437"/>
          </a:xfrm>
          <a:prstGeom prst="rect">
            <a:avLst/>
          </a:prstGeom>
          <a:solidFill>
            <a:srgbClr val="3366CC"/>
          </a:solidFill>
          <a:ln w="9525" algn="ctr">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75" name="Rectangle 3"/>
          <p:cNvSpPr>
            <a:spLocks noChangeArrowheads="1"/>
          </p:cNvSpPr>
          <p:nvPr/>
        </p:nvSpPr>
        <p:spPr bwMode="auto">
          <a:xfrm>
            <a:off x="507341" y="1196978"/>
            <a:ext cx="1480740" cy="144463"/>
          </a:xfrm>
          <a:prstGeom prst="rect">
            <a:avLst/>
          </a:prstGeom>
          <a:solidFill>
            <a:srgbClr val="99CCFF"/>
          </a:solidFill>
          <a:ln w="9525" algn="ctr">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76" name="Rectangle 4"/>
          <p:cNvSpPr>
            <a:spLocks noChangeArrowheads="1"/>
          </p:cNvSpPr>
          <p:nvPr/>
        </p:nvSpPr>
        <p:spPr bwMode="auto">
          <a:xfrm>
            <a:off x="8970433" y="6453191"/>
            <a:ext cx="935567" cy="71437"/>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1029" name="Rectangle 5"/>
          <p:cNvSpPr>
            <a:spLocks noGrp="1" noChangeArrowheads="1"/>
          </p:cNvSpPr>
          <p:nvPr>
            <p:ph type="title"/>
          </p:nvPr>
        </p:nvSpPr>
        <p:spPr bwMode="auto">
          <a:xfrm>
            <a:off x="662120" y="260350"/>
            <a:ext cx="70993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6"/>
          <p:cNvSpPr>
            <a:spLocks noGrp="1" noChangeArrowheads="1"/>
          </p:cNvSpPr>
          <p:nvPr>
            <p:ph type="body" idx="1"/>
          </p:nvPr>
        </p:nvSpPr>
        <p:spPr bwMode="auto">
          <a:xfrm>
            <a:off x="495300" y="1600203"/>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079" name="Rectangle 7"/>
          <p:cNvSpPr>
            <a:spLocks noGrp="1" noChangeArrowheads="1"/>
          </p:cNvSpPr>
          <p:nvPr>
            <p:ph type="dt" sz="half" idx="2"/>
          </p:nvPr>
        </p:nvSpPr>
        <p:spPr bwMode="auto">
          <a:xfrm>
            <a:off x="495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dirty="0">
                <a:latin typeface="Calibri" pitchFamily="34" charset="0"/>
                <a:ea typeface="ＭＳ Ｐゴシック" pitchFamily="50" charset="-128"/>
                <a:cs typeface="Calibri" pitchFamily="34" charset="0"/>
              </a:defRPr>
            </a:lvl1pPr>
          </a:lstStyle>
          <a:p>
            <a:r>
              <a:rPr kumimoji="1" lang="en-US" altLang="ja-JP"/>
              <a:t>2019/11/13</a:t>
            </a:r>
            <a:endParaRPr kumimoji="1" lang="ja-JP" altLang="en-US"/>
          </a:p>
        </p:txBody>
      </p:sp>
      <p:sp>
        <p:nvSpPr>
          <p:cNvPr id="3081" name="Rectangle 9"/>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400" b="1" smtClean="0">
                <a:latin typeface="Calibri" pitchFamily="34" charset="0"/>
                <a:ea typeface="ＭＳ Ｐゴシック" pitchFamily="50" charset="-128"/>
                <a:cs typeface="Calibri" pitchFamily="34" charset="0"/>
              </a:defRPr>
            </a:lvl1pPr>
          </a:lstStyle>
          <a:p>
            <a:fld id="{20635711-481B-4415-A823-5346779FA4DC}" type="slidenum">
              <a:rPr kumimoji="1" lang="ja-JP" altLang="en-US" smtClean="0"/>
              <a:t>‹#›</a:t>
            </a:fld>
            <a:endParaRPr kumimoji="1" lang="ja-JP" altLang="en-US"/>
          </a:p>
        </p:txBody>
      </p:sp>
      <p:sp>
        <p:nvSpPr>
          <p:cNvPr id="3082" name="Rectangle 10"/>
          <p:cNvSpPr>
            <a:spLocks noChangeArrowheads="1"/>
          </p:cNvSpPr>
          <p:nvPr/>
        </p:nvSpPr>
        <p:spPr bwMode="auto">
          <a:xfrm>
            <a:off x="9634274" y="1158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83" name="Rectangle 11"/>
          <p:cNvSpPr>
            <a:spLocks noChangeArrowheads="1"/>
          </p:cNvSpPr>
          <p:nvPr/>
        </p:nvSpPr>
        <p:spPr bwMode="auto">
          <a:xfrm>
            <a:off x="9453697" y="1158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84" name="Rectangle 12"/>
          <p:cNvSpPr>
            <a:spLocks noChangeArrowheads="1"/>
          </p:cNvSpPr>
          <p:nvPr/>
        </p:nvSpPr>
        <p:spPr bwMode="auto">
          <a:xfrm>
            <a:off x="9634274" y="2809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grpSp>
        <p:nvGrpSpPr>
          <p:cNvPr id="1036" name="Group 13"/>
          <p:cNvGrpSpPr>
            <a:grpSpLocks/>
          </p:cNvGrpSpPr>
          <p:nvPr/>
        </p:nvGrpSpPr>
        <p:grpSpPr bwMode="auto">
          <a:xfrm rot="10800000">
            <a:off x="92870" y="6465888"/>
            <a:ext cx="335360" cy="309562"/>
            <a:chOff x="113" y="4020"/>
            <a:chExt cx="195" cy="195"/>
          </a:xfrm>
        </p:grpSpPr>
        <p:sp>
          <p:nvSpPr>
            <p:cNvPr id="3086" name="Rectangle 14"/>
            <p:cNvSpPr>
              <a:spLocks noChangeArrowheads="1"/>
            </p:cNvSpPr>
            <p:nvPr userDrawn="1"/>
          </p:nvSpPr>
          <p:spPr bwMode="auto">
            <a:xfrm>
              <a:off x="210" y="4020"/>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87" name="Rectangle 15"/>
            <p:cNvSpPr>
              <a:spLocks noChangeArrowheads="1"/>
            </p:cNvSpPr>
            <p:nvPr userDrawn="1"/>
          </p:nvSpPr>
          <p:spPr bwMode="auto">
            <a:xfrm>
              <a:off x="105" y="4020"/>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88" name="Rectangle 16"/>
            <p:cNvSpPr>
              <a:spLocks noChangeArrowheads="1"/>
            </p:cNvSpPr>
            <p:nvPr userDrawn="1"/>
          </p:nvSpPr>
          <p:spPr bwMode="auto">
            <a:xfrm>
              <a:off x="210" y="4124"/>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grpSp>
    </p:spTree>
    <p:extLst>
      <p:ext uri="{BB962C8B-B14F-4D97-AF65-F5344CB8AC3E}">
        <p14:creationId xmlns:p14="http://schemas.microsoft.com/office/powerpoint/2010/main" val="394975268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ransition>
    <p:fade thruBlk="1"/>
  </p:transition>
  <p:hf hdr="0"/>
  <p:txStyles>
    <p:titleStyle>
      <a:lvl1pPr algn="l" rtl="0" eaLnBrk="1" fontAlgn="base" hangingPunct="1">
        <a:spcBef>
          <a:spcPct val="0"/>
        </a:spcBef>
        <a:spcAft>
          <a:spcPct val="0"/>
        </a:spcAft>
        <a:defRPr kumimoji="1" sz="3600">
          <a:solidFill>
            <a:schemeClr val="tx2"/>
          </a:solidFill>
          <a:latin typeface="+mj-lt"/>
          <a:ea typeface="+mj-ea"/>
          <a:cs typeface="+mj-cs"/>
        </a:defRPr>
      </a:lvl1pPr>
      <a:lvl2pPr algn="l" rtl="0" eaLnBrk="1" fontAlgn="base" hangingPunct="1">
        <a:spcBef>
          <a:spcPct val="0"/>
        </a:spcBef>
        <a:spcAft>
          <a:spcPct val="0"/>
        </a:spcAft>
        <a:defRPr kumimoji="1" sz="3600">
          <a:solidFill>
            <a:schemeClr val="tx2"/>
          </a:solidFill>
          <a:latin typeface="Calibri" pitchFamily="34" charset="0"/>
          <a:ea typeface="ＭＳ Ｐゴシック" pitchFamily="50" charset="-128"/>
        </a:defRPr>
      </a:lvl2pPr>
      <a:lvl3pPr algn="l" rtl="0" eaLnBrk="1" fontAlgn="base" hangingPunct="1">
        <a:spcBef>
          <a:spcPct val="0"/>
        </a:spcBef>
        <a:spcAft>
          <a:spcPct val="0"/>
        </a:spcAft>
        <a:defRPr kumimoji="1" sz="3600">
          <a:solidFill>
            <a:schemeClr val="tx2"/>
          </a:solidFill>
          <a:latin typeface="Calibri" pitchFamily="34" charset="0"/>
          <a:ea typeface="ＭＳ Ｐゴシック" pitchFamily="50" charset="-128"/>
        </a:defRPr>
      </a:lvl3pPr>
      <a:lvl4pPr algn="l" rtl="0" eaLnBrk="1" fontAlgn="base" hangingPunct="1">
        <a:spcBef>
          <a:spcPct val="0"/>
        </a:spcBef>
        <a:spcAft>
          <a:spcPct val="0"/>
        </a:spcAft>
        <a:defRPr kumimoji="1" sz="3600">
          <a:solidFill>
            <a:schemeClr val="tx2"/>
          </a:solidFill>
          <a:latin typeface="Calibri" pitchFamily="34" charset="0"/>
          <a:ea typeface="ＭＳ Ｐゴシック" pitchFamily="50" charset="-128"/>
        </a:defRPr>
      </a:lvl4pPr>
      <a:lvl5pPr algn="l" rtl="0" eaLnBrk="1" fontAlgn="base" hangingPunct="1">
        <a:spcBef>
          <a:spcPct val="0"/>
        </a:spcBef>
        <a:spcAft>
          <a:spcPct val="0"/>
        </a:spcAft>
        <a:defRPr kumimoji="1" sz="3600">
          <a:solidFill>
            <a:schemeClr val="tx2"/>
          </a:solidFill>
          <a:latin typeface="Calibri" pitchFamily="34" charset="0"/>
          <a:ea typeface="ＭＳ Ｐゴシック" pitchFamily="50" charset="-128"/>
        </a:defRPr>
      </a:lvl5pPr>
      <a:lvl6pPr marL="457200" algn="l" rtl="0" eaLnBrk="1" fontAlgn="base" hangingPunct="1">
        <a:spcBef>
          <a:spcPct val="0"/>
        </a:spcBef>
        <a:spcAft>
          <a:spcPct val="0"/>
        </a:spcAft>
        <a:defRPr kumimoji="1" sz="3600">
          <a:solidFill>
            <a:schemeClr val="tx2"/>
          </a:solidFill>
          <a:latin typeface="Arial" charset="0"/>
          <a:ea typeface="ＭＳ Ｐゴシック" pitchFamily="50" charset="-128"/>
        </a:defRPr>
      </a:lvl6pPr>
      <a:lvl7pPr marL="914400" algn="l" rtl="0" eaLnBrk="1" fontAlgn="base" hangingPunct="1">
        <a:spcBef>
          <a:spcPct val="0"/>
        </a:spcBef>
        <a:spcAft>
          <a:spcPct val="0"/>
        </a:spcAft>
        <a:defRPr kumimoji="1" sz="3600">
          <a:solidFill>
            <a:schemeClr val="tx2"/>
          </a:solidFill>
          <a:latin typeface="Arial" charset="0"/>
          <a:ea typeface="ＭＳ Ｐゴシック" pitchFamily="50" charset="-128"/>
        </a:defRPr>
      </a:lvl7pPr>
      <a:lvl8pPr marL="1371600" algn="l" rtl="0" eaLnBrk="1" fontAlgn="base" hangingPunct="1">
        <a:spcBef>
          <a:spcPct val="0"/>
        </a:spcBef>
        <a:spcAft>
          <a:spcPct val="0"/>
        </a:spcAft>
        <a:defRPr kumimoji="1" sz="3600">
          <a:solidFill>
            <a:schemeClr val="tx2"/>
          </a:solidFill>
          <a:latin typeface="Arial" charset="0"/>
          <a:ea typeface="ＭＳ Ｐゴシック" pitchFamily="50" charset="-128"/>
        </a:defRPr>
      </a:lvl8pPr>
      <a:lvl9pPr marL="1828800" algn="l" rtl="0" eaLnBrk="1" fontAlgn="base" hangingPunct="1">
        <a:spcBef>
          <a:spcPct val="0"/>
        </a:spcBef>
        <a:spcAft>
          <a:spcPct val="0"/>
        </a:spcAft>
        <a:defRPr kumimoji="1" sz="36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rgbClr val="666699"/>
        </a:buClr>
        <a:buFont typeface="Wingdings" pitchFamily="2" charset="2"/>
        <a:buChar char="n"/>
        <a:defRPr kumimoji="1" sz="2400" b="1">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Wingdings" pitchFamily="2" charset="2"/>
        <a:buChar char="Ø"/>
        <a:defRPr kumimoji="1" sz="2000">
          <a:solidFill>
            <a:schemeClr val="tx1"/>
          </a:solidFill>
          <a:latin typeface="+mn-lt"/>
          <a:ea typeface="+mn-ea"/>
        </a:defRPr>
      </a:lvl2pPr>
      <a:lvl3pPr marL="1143000" indent="-228600" algn="l" rtl="0" eaLnBrk="1" fontAlgn="base" hangingPunct="1">
        <a:spcBef>
          <a:spcPct val="20000"/>
        </a:spcBef>
        <a:spcAft>
          <a:spcPct val="0"/>
        </a:spcAft>
        <a:buClr>
          <a:srgbClr val="3333CC"/>
        </a:buClr>
        <a:buFont typeface="Wingdings" pitchFamily="2" charset="2"/>
        <a:buChar char="ü"/>
        <a:defRPr kumimoji="1" sz="2400">
          <a:solidFill>
            <a:schemeClr val="tx1"/>
          </a:solidFill>
          <a:latin typeface="+mn-lt"/>
          <a:ea typeface="+mn-ea"/>
        </a:defRPr>
      </a:lvl3pPr>
      <a:lvl4pPr marL="1600200" indent="-228600" algn="l" rtl="0" eaLnBrk="1" fontAlgn="base" hangingPunct="1">
        <a:spcBef>
          <a:spcPct val="20000"/>
        </a:spcBef>
        <a:spcAft>
          <a:spcPct val="0"/>
        </a:spcAft>
        <a:buClr>
          <a:srgbClr val="533993"/>
        </a:buClr>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rgbClr val="666699"/>
        </a:buClr>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rgbClr val="666699"/>
        </a:buClr>
        <a:buChar char="•"/>
        <a:defRPr kumimoji="1">
          <a:solidFill>
            <a:schemeClr val="tx1"/>
          </a:solidFill>
          <a:latin typeface="+mn-lt"/>
          <a:ea typeface="+mn-ea"/>
        </a:defRPr>
      </a:lvl6pPr>
      <a:lvl7pPr marL="2971800" indent="-228600" algn="l" rtl="0" eaLnBrk="1" fontAlgn="base" hangingPunct="1">
        <a:spcBef>
          <a:spcPct val="20000"/>
        </a:spcBef>
        <a:spcAft>
          <a:spcPct val="0"/>
        </a:spcAft>
        <a:buClr>
          <a:srgbClr val="666699"/>
        </a:buClr>
        <a:buChar char="•"/>
        <a:defRPr kumimoji="1">
          <a:solidFill>
            <a:schemeClr val="tx1"/>
          </a:solidFill>
          <a:latin typeface="+mn-lt"/>
          <a:ea typeface="+mn-ea"/>
        </a:defRPr>
      </a:lvl7pPr>
      <a:lvl8pPr marL="3429000" indent="-228600" algn="l" rtl="0" eaLnBrk="1" fontAlgn="base" hangingPunct="1">
        <a:spcBef>
          <a:spcPct val="20000"/>
        </a:spcBef>
        <a:spcAft>
          <a:spcPct val="0"/>
        </a:spcAft>
        <a:buClr>
          <a:srgbClr val="666699"/>
        </a:buClr>
        <a:buChar char="•"/>
        <a:defRPr kumimoji="1">
          <a:solidFill>
            <a:schemeClr val="tx1"/>
          </a:solidFill>
          <a:latin typeface="+mn-lt"/>
          <a:ea typeface="+mn-ea"/>
        </a:defRPr>
      </a:lvl8pPr>
      <a:lvl9pPr marL="3886200" indent="-228600" algn="l" rtl="0" eaLnBrk="1" fontAlgn="base" hangingPunct="1">
        <a:spcBef>
          <a:spcPct val="20000"/>
        </a:spcBef>
        <a:spcAft>
          <a:spcPct val="0"/>
        </a:spcAft>
        <a:buClr>
          <a:srgbClr val="666699"/>
        </a:buClr>
        <a:buChar char="•"/>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AutoShape 3"/>
          <p:cNvSpPr>
            <a:spLocks noChangeArrowheads="1"/>
          </p:cNvSpPr>
          <p:nvPr/>
        </p:nvSpPr>
        <p:spPr bwMode="auto">
          <a:xfrm>
            <a:off x="0" y="6542224"/>
            <a:ext cx="9906000" cy="332655"/>
          </a:xfrm>
          <a:prstGeom prst="roundRect">
            <a:avLst>
              <a:gd name="adj" fmla="val 0"/>
            </a:avLst>
          </a:prstGeom>
          <a:solidFill>
            <a:schemeClr val="accent5">
              <a:lumMod val="20000"/>
              <a:lumOff val="80000"/>
              <a:alpha val="80000"/>
            </a:schemeClr>
          </a:solidFill>
          <a:ln>
            <a:noFill/>
          </a:ln>
          <a:effectLst/>
        </p:spPr>
        <p:txBody>
          <a:bodyPr wrap="square" lIns="828000" tIns="216000" rIns="828000" bIns="180000">
            <a:noAutofit/>
          </a:bodyPr>
          <a:lstStyle/>
          <a:p>
            <a:pPr algn="just">
              <a:lnSpc>
                <a:spcPct val="140000"/>
              </a:lnSpc>
              <a:spcBef>
                <a:spcPct val="0"/>
              </a:spcBef>
              <a:spcAft>
                <a:spcPts val="600"/>
              </a:spcAft>
            </a:pPr>
            <a:endParaRPr lang="ja-JP" altLang="en-US" sz="1200" dirty="0">
              <a:solidFill>
                <a:srgbClr val="4D4D4D"/>
              </a:solidFill>
              <a:latin typeface="メイリオ" pitchFamily="50" charset="-128"/>
              <a:ea typeface="メイリオ" pitchFamily="50" charset="-128"/>
              <a:cs typeface="メイリオ" pitchFamily="50" charset="-128"/>
            </a:endParaRPr>
          </a:p>
        </p:txBody>
      </p:sp>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5" name="Line 5"/>
          <p:cNvSpPr>
            <a:spLocks noChangeShapeType="1"/>
          </p:cNvSpPr>
          <p:nvPr/>
        </p:nvSpPr>
        <p:spPr bwMode="gray">
          <a:xfrm>
            <a:off x="0" y="620713"/>
            <a:ext cx="9906000" cy="0"/>
          </a:xfrm>
          <a:prstGeom prst="line">
            <a:avLst/>
          </a:prstGeom>
          <a:noFill/>
          <a:ln w="9525">
            <a:solidFill>
              <a:srgbClr val="EAEAE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ja-JP" altLang="en-US" sz="1800"/>
          </a:p>
        </p:txBody>
      </p:sp>
      <p:sp>
        <p:nvSpPr>
          <p:cNvPr id="7" name="Rectangle 10"/>
          <p:cNvSpPr>
            <a:spLocks noChangeArrowheads="1"/>
          </p:cNvSpPr>
          <p:nvPr/>
        </p:nvSpPr>
        <p:spPr bwMode="auto">
          <a:xfrm>
            <a:off x="2" y="519523"/>
            <a:ext cx="65" cy="276999"/>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ja-JP" altLang="en-US" sz="1800"/>
          </a:p>
        </p:txBody>
      </p:sp>
      <p:sp>
        <p:nvSpPr>
          <p:cNvPr id="9"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
        <p:nvSpPr>
          <p:cNvPr id="8" name="コンテンツ プレースホルダー 3"/>
          <p:cNvSpPr txBox="1">
            <a:spLocks/>
          </p:cNvSpPr>
          <p:nvPr userDrawn="1"/>
        </p:nvSpPr>
        <p:spPr>
          <a:xfrm>
            <a:off x="2956133" y="6592858"/>
            <a:ext cx="3495943" cy="231389"/>
          </a:xfrm>
          <a:prstGeom prst="rect">
            <a:avLst/>
          </a:prstGeom>
        </p:spPr>
        <p:txBody>
          <a:bodyPr/>
          <a:lstStyle>
            <a:lvl1pPr marL="0" indent="0" algn="ctr" defTabSz="914400" rtl="0" eaLnBrk="1" latinLnBrk="0" hangingPunct="1">
              <a:spcBef>
                <a:spcPct val="20000"/>
              </a:spcBef>
              <a:buFont typeface="Arial" pitchFamily="34" charset="0"/>
              <a:buNone/>
              <a:defRPr kumimoji="1" sz="11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ja-JP" altLang="en-US" dirty="0"/>
          </a:p>
        </p:txBody>
      </p:sp>
      <p:sp>
        <p:nvSpPr>
          <p:cNvPr id="3" name="日付プレースホルダー 2"/>
          <p:cNvSpPr>
            <a:spLocks noGrp="1"/>
          </p:cNvSpPr>
          <p:nvPr>
            <p:ph type="dt" sz="half" idx="2"/>
          </p:nvPr>
        </p:nvSpPr>
        <p:spPr>
          <a:xfrm>
            <a:off x="150857" y="6608882"/>
            <a:ext cx="2228850" cy="199338"/>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2019/11/13</a:t>
            </a:r>
            <a:endParaRPr kumimoji="1" lang="ja-JP" altLang="en-US" dirty="0"/>
          </a:p>
        </p:txBody>
      </p:sp>
      <p:sp>
        <p:nvSpPr>
          <p:cNvPr id="4" name="フッター プレースホルダー 3"/>
          <p:cNvSpPr>
            <a:spLocks noGrp="1"/>
          </p:cNvSpPr>
          <p:nvPr>
            <p:ph type="ftr" sz="quarter" idx="3"/>
          </p:nvPr>
        </p:nvSpPr>
        <p:spPr>
          <a:xfrm>
            <a:off x="3081360" y="6600870"/>
            <a:ext cx="3743280" cy="21536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dirty="0"/>
          </a:p>
        </p:txBody>
      </p:sp>
    </p:spTree>
    <p:extLst>
      <p:ext uri="{BB962C8B-B14F-4D97-AF65-F5344CB8AC3E}">
        <p14:creationId xmlns:p14="http://schemas.microsoft.com/office/powerpoint/2010/main" val="232710670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Lst>
  <p:hf hdr="0"/>
  <p:txStyles>
    <p:titleStyle>
      <a:lvl1pPr algn="l" defTabSz="914400" rtl="0" eaLnBrk="1" latinLnBrk="0" hangingPunct="1">
        <a:spcBef>
          <a:spcPct val="0"/>
        </a:spcBef>
        <a:buNone/>
        <a:defRPr kumimoji="1" sz="2200" kern="1200">
          <a:solidFill>
            <a:srgbClr val="4D4D4D"/>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AutoShape 3"/>
          <p:cNvSpPr>
            <a:spLocks noChangeArrowheads="1"/>
          </p:cNvSpPr>
          <p:nvPr/>
        </p:nvSpPr>
        <p:spPr bwMode="auto">
          <a:xfrm>
            <a:off x="0" y="6489343"/>
            <a:ext cx="9906000" cy="368659"/>
          </a:xfrm>
          <a:prstGeom prst="roundRect">
            <a:avLst>
              <a:gd name="adj" fmla="val 0"/>
            </a:avLst>
          </a:prstGeom>
          <a:solidFill>
            <a:srgbClr val="EAEAEA">
              <a:alpha val="80000"/>
            </a:srgbClr>
          </a:solidFill>
          <a:ln>
            <a:noFill/>
          </a:ln>
          <a:effectLst/>
        </p:spPr>
        <p:txBody>
          <a:bodyPr wrap="square" lIns="828000" tIns="216000" rIns="828000" bIns="180000">
            <a:noAutofit/>
          </a:bodyPr>
          <a:lstStyle/>
          <a:p>
            <a:pPr algn="just">
              <a:lnSpc>
                <a:spcPct val="140000"/>
              </a:lnSpc>
              <a:spcBef>
                <a:spcPct val="0"/>
              </a:spcBef>
              <a:spcAft>
                <a:spcPts val="600"/>
              </a:spcAft>
            </a:pPr>
            <a:endParaRPr lang="ja-JP" altLang="en-US" sz="1200" dirty="0">
              <a:solidFill>
                <a:srgbClr val="4D4D4D"/>
              </a:solidFill>
              <a:latin typeface="メイリオ" pitchFamily="50" charset="-128"/>
              <a:ea typeface="メイリオ" pitchFamily="50" charset="-128"/>
              <a:cs typeface="メイリオ" pitchFamily="50" charset="-128"/>
            </a:endParaRPr>
          </a:p>
        </p:txBody>
      </p:sp>
      <p:sp>
        <p:nvSpPr>
          <p:cNvPr id="8" name="角丸四角形 7"/>
          <p:cNvSpPr/>
          <p:nvPr/>
        </p:nvSpPr>
        <p:spPr bwMode="black">
          <a:xfrm>
            <a:off x="0" y="1"/>
            <a:ext cx="9906000" cy="656692"/>
          </a:xfrm>
          <a:prstGeom prst="roundRect">
            <a:avLst>
              <a:gd name="adj" fmla="val 0"/>
            </a:avLst>
          </a:prstGeom>
          <a:solidFill>
            <a:srgbClr val="4D4D4D"/>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プレースホルダー 1"/>
          <p:cNvSpPr>
            <a:spLocks noGrp="1"/>
          </p:cNvSpPr>
          <p:nvPr>
            <p:ph type="title"/>
          </p:nvPr>
        </p:nvSpPr>
        <p:spPr bwMode="white">
          <a:xfrm>
            <a:off x="272480" y="152636"/>
            <a:ext cx="9361040" cy="396044"/>
          </a:xfrm>
          <a:prstGeom prst="rect">
            <a:avLst/>
          </a:prstGeom>
        </p:spPr>
        <p:txBody>
          <a:bodyPr vert="horz" lIns="0" tIns="0" rIns="0" bIns="0" rtlCol="0" anchor="ctr">
            <a:noAutofit/>
          </a:bodyPr>
          <a:lstStyle/>
          <a:p>
            <a:r>
              <a:rPr kumimoji="1" lang="ja-JP" altLang="en-US"/>
              <a:t>マスター タイトル</a:t>
            </a:r>
            <a:r>
              <a:rPr kumimoji="1" lang="ja-JP" altLang="en-US" dirty="0"/>
              <a:t>の書式設定</a:t>
            </a:r>
          </a:p>
        </p:txBody>
      </p:sp>
      <p:sp>
        <p:nvSpPr>
          <p:cNvPr id="9"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750319457"/>
      </p:ext>
    </p:extLst>
  </p:cSld>
  <p:clrMap bg1="lt1" tx1="dk1" bg2="lt2" tx2="dk2" accent1="accent1" accent2="accent2" accent3="accent3" accent4="accent4" accent5="accent5" accent6="accent6" hlink="hlink" folHlink="folHlink"/>
  <p:sldLayoutIdLst>
    <p:sldLayoutId id="2147483665" r:id="rId1"/>
  </p:sldLayoutIdLst>
  <p:hf hdr="0"/>
  <p:txStyles>
    <p:titleStyle>
      <a:lvl1pPr algn="l" defTabSz="914400" rtl="0" eaLnBrk="1" latinLnBrk="0" hangingPunct="1">
        <a:spcBef>
          <a:spcPct val="0"/>
        </a:spcBef>
        <a:buNone/>
        <a:defRPr kumimoji="1" sz="2200" kern="1200">
          <a:solidFill>
            <a:srgbClr val="FFFFFF"/>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6"/>
          <p:cNvSpPr>
            <a:spLocks noChangeArrowheads="1"/>
          </p:cNvSpPr>
          <p:nvPr/>
        </p:nvSpPr>
        <p:spPr bwMode="black">
          <a:xfrm>
            <a:off x="0" y="3290503"/>
            <a:ext cx="1892301" cy="276999"/>
          </a:xfrm>
          <a:prstGeom prst="rect">
            <a:avLst/>
          </a:prstGeom>
          <a:solidFill>
            <a:srgbClr val="0071B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ja-JP" altLang="en-US" sz="1800"/>
          </a:p>
        </p:txBody>
      </p:sp>
      <p:sp>
        <p:nvSpPr>
          <p:cNvPr id="2" name="タイトル プレースホルダー 1"/>
          <p:cNvSpPr>
            <a:spLocks noGrp="1"/>
          </p:cNvSpPr>
          <p:nvPr>
            <p:ph type="title"/>
          </p:nvPr>
        </p:nvSpPr>
        <p:spPr bwMode="white">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8"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059402239"/>
      </p:ext>
    </p:extLst>
  </p:cSld>
  <p:clrMap bg1="lt1" tx1="dk1" bg2="lt2" tx2="dk2" accent1="accent1" accent2="accent2" accent3="accent3" accent4="accent4" accent5="accent5" accent6="accent6" hlink="hlink" folHlink="folHlink"/>
  <p:sldLayoutIdLst>
    <p:sldLayoutId id="2147483667" r:id="rId1"/>
  </p:sldLayoutIdLst>
  <p:hf hdr="0"/>
  <p:txStyles>
    <p:titleStyle>
      <a:lvl1pPr algn="l" defTabSz="914400" rtl="0" eaLnBrk="1" latinLnBrk="0" hangingPunct="1">
        <a:spcBef>
          <a:spcPct val="0"/>
        </a:spcBef>
        <a:buNone/>
        <a:defRPr kumimoji="1" sz="2200" kern="1200">
          <a:solidFill>
            <a:srgbClr val="FFFFFF"/>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4"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405349032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hf hdr="0"/>
  <p:txStyles>
    <p:titleStyle>
      <a:lvl1pPr algn="l" defTabSz="914400" rtl="0" eaLnBrk="1" latinLnBrk="0" hangingPunct="1">
        <a:spcBef>
          <a:spcPct val="0"/>
        </a:spcBef>
        <a:buNone/>
        <a:defRPr kumimoji="1" sz="2200" kern="1200">
          <a:solidFill>
            <a:srgbClr val="4D4D4D"/>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4"/>
          </p:nvPr>
        </p:nvSpPr>
        <p:spPr>
          <a:xfrm>
            <a:off x="7502140" y="6592270"/>
            <a:ext cx="2311400" cy="257113"/>
          </a:xfrm>
          <a:prstGeom prst="rect">
            <a:avLst/>
          </a:prstGeom>
        </p:spPr>
        <p:txBody>
          <a:bodyPr vert="horz" lIns="0" tIns="0" rIns="0" bIns="0" rtlCol="0" anchor="ctr"/>
          <a:lstStyle>
            <a:lvl1pPr algn="r">
              <a:defRPr sz="1000">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pic>
        <p:nvPicPr>
          <p:cNvPr id="8" name="Picture 2" descr="pd素材集#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8300" y="6632575"/>
            <a:ext cx="1530350"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角丸四角形 2"/>
          <p:cNvSpPr/>
          <p:nvPr/>
        </p:nvSpPr>
        <p:spPr bwMode="black">
          <a:xfrm>
            <a:off x="0" y="3256645"/>
            <a:ext cx="9906000" cy="344710"/>
          </a:xfrm>
          <a:prstGeom prst="roundRect">
            <a:avLst>
              <a:gd name="adj" fmla="val 0"/>
            </a:avLst>
          </a:prstGeom>
          <a:solidFill>
            <a:srgbClr val="0071BC"/>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プレースホルダー 1"/>
          <p:cNvSpPr>
            <a:spLocks noGrp="1"/>
          </p:cNvSpPr>
          <p:nvPr>
            <p:ph type="title"/>
          </p:nvPr>
        </p:nvSpPr>
        <p:spPr bwMode="white">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1311004397"/>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p:txStyles>
    <p:titleStyle>
      <a:lvl1pPr algn="l" defTabSz="914400" rtl="0" eaLnBrk="1" latinLnBrk="0" hangingPunct="1">
        <a:spcBef>
          <a:spcPct val="0"/>
        </a:spcBef>
        <a:buNone/>
        <a:defRPr kumimoji="1" sz="2200" kern="1200">
          <a:solidFill>
            <a:srgbClr val="FFFFFF"/>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4"/>
          </p:nvPr>
        </p:nvSpPr>
        <p:spPr>
          <a:xfrm>
            <a:off x="7502140" y="6592270"/>
            <a:ext cx="2311400" cy="257113"/>
          </a:xfrm>
          <a:prstGeom prst="rect">
            <a:avLst/>
          </a:prstGeom>
        </p:spPr>
        <p:txBody>
          <a:bodyPr vert="horz" lIns="0" tIns="0" rIns="0" bIns="0" rtlCol="0" anchor="ctr"/>
          <a:lstStyle>
            <a:lvl1pPr algn="r">
              <a:defRPr sz="1000">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pic>
        <p:nvPicPr>
          <p:cNvPr id="8" name="Picture 2" descr="pd素材集#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8300" y="6632575"/>
            <a:ext cx="1530350"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角丸四角形 2"/>
          <p:cNvSpPr/>
          <p:nvPr/>
        </p:nvSpPr>
        <p:spPr bwMode="auto">
          <a:xfrm>
            <a:off x="0" y="3256645"/>
            <a:ext cx="9906000" cy="344710"/>
          </a:xfrm>
          <a:prstGeom prst="roundRect">
            <a:avLst>
              <a:gd name="adj" fmla="val 0"/>
            </a:avLst>
          </a:prstGeom>
          <a:solidFill>
            <a:srgbClr val="E2F1FA"/>
          </a:solidFill>
          <a:ln>
            <a:noFill/>
          </a:ln>
          <a:effectLst/>
        </p:spPr>
        <p:txBody>
          <a:bodyPr lIns="0" tIns="0" rIns="0" bIns="0" rtlCol="0" anchor="ctr">
            <a:sp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23879265"/>
      </p:ext>
    </p:extLst>
  </p:cSld>
  <p:clrMap bg1="lt1" tx1="dk1" bg2="lt2" tx2="dk2" accent1="accent1" accent2="accent2" accent3="accent3" accent4="accent4" accent5="accent5" accent6="accent6" hlink="hlink" folHlink="folHlink"/>
  <p:sldLayoutIdLst>
    <p:sldLayoutId id="2147483676" r:id="rId1"/>
  </p:sldLayoutIdLst>
  <p:hf hdr="0"/>
  <p:txStyles>
    <p:titleStyle>
      <a:lvl1pPr algn="l" defTabSz="914400" rtl="0" eaLnBrk="1" latinLnBrk="0" hangingPunct="1">
        <a:spcBef>
          <a:spcPct val="0"/>
        </a:spcBef>
        <a:buNone/>
        <a:defRPr kumimoji="1" sz="2200" kern="1200">
          <a:solidFill>
            <a:srgbClr val="4D4D4D"/>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273052" y="188916"/>
            <a:ext cx="9072562"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a:t>マスタ タイトルの書式設定</a:t>
            </a:r>
          </a:p>
        </p:txBody>
      </p:sp>
      <p:sp>
        <p:nvSpPr>
          <p:cNvPr id="75782" name="Rectangle 6"/>
          <p:cNvSpPr>
            <a:spLocks noChangeArrowheads="1"/>
          </p:cNvSpPr>
          <p:nvPr/>
        </p:nvSpPr>
        <p:spPr bwMode="auto">
          <a:xfrm>
            <a:off x="0" y="3192012"/>
            <a:ext cx="1892301" cy="473976"/>
          </a:xfrm>
          <a:prstGeom prst="rect">
            <a:avLst/>
          </a:prstGeom>
          <a:solidFill>
            <a:srgbClr val="0071B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fontAlgn="base">
              <a:lnSpc>
                <a:spcPct val="140000"/>
              </a:lnSpc>
              <a:spcBef>
                <a:spcPct val="10000"/>
              </a:spcBef>
              <a:spcAft>
                <a:spcPct val="0"/>
              </a:spcAft>
            </a:pPr>
            <a:endParaRPr lang="ja-JP" altLang="en-US" sz="2200" b="1">
              <a:solidFill>
                <a:srgbClr val="4D4D4D"/>
              </a:solidFill>
              <a:ea typeface="メイリオ" pitchFamily="50" charset="-128"/>
              <a:cs typeface="メイリオ" pitchFamily="50" charset="-128"/>
            </a:endParaRPr>
          </a:p>
        </p:txBody>
      </p:sp>
    </p:spTree>
    <p:extLst>
      <p:ext uri="{BB962C8B-B14F-4D97-AF65-F5344CB8AC3E}">
        <p14:creationId xmlns:p14="http://schemas.microsoft.com/office/powerpoint/2010/main" val="27295094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p:txStyles>
    <p:titleStyle>
      <a:lvl1pPr algn="l" rtl="0" eaLnBrk="1" fontAlgn="base" hangingPunct="1">
        <a:spcBef>
          <a:spcPct val="0"/>
        </a:spcBef>
        <a:spcAft>
          <a:spcPct val="0"/>
        </a:spcAft>
        <a:defRPr kumimoji="1" sz="2200" b="1">
          <a:solidFill>
            <a:srgbClr val="FFFFFF"/>
          </a:solidFill>
          <a:latin typeface="+mj-lt"/>
          <a:ea typeface="+mj-ea"/>
          <a:cs typeface="+mj-cs"/>
        </a:defRPr>
      </a:lvl1pPr>
      <a:lvl2pPr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2pPr>
      <a:lvl3pPr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3pPr>
      <a:lvl4pPr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4pPr>
      <a:lvl5pPr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5pPr>
      <a:lvl6pPr marL="457200"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6pPr>
      <a:lvl7pPr marL="914400"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7pPr>
      <a:lvl8pPr marL="1371600"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8pPr>
      <a:lvl9pPr marL="1828800"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665" y="365760"/>
            <a:ext cx="8543925"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6665" y="1828803"/>
            <a:ext cx="8543925"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4"/>
            <a:ext cx="222885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r>
              <a:rPr kumimoji="1" lang="en-US" altLang="ja-JP"/>
              <a:t>2019/11/13</a:t>
            </a:r>
            <a:endParaRPr kumimoji="1" lang="ja-JP" altLang="en-US"/>
          </a:p>
        </p:txBody>
      </p:sp>
      <p:sp>
        <p:nvSpPr>
          <p:cNvPr id="5" name="Footer Placeholder 4"/>
          <p:cNvSpPr>
            <a:spLocks noGrp="1"/>
          </p:cNvSpPr>
          <p:nvPr>
            <p:ph type="ftr" sz="quarter" idx="3"/>
          </p:nvPr>
        </p:nvSpPr>
        <p:spPr>
          <a:xfrm>
            <a:off x="3281363" y="6356354"/>
            <a:ext cx="3343275"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7001740" y="6356354"/>
            <a:ext cx="222885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3639EF8B-CF3A-4666-BA1A-1439184E9838}" type="slidenum">
              <a:rPr kumimoji="1" lang="ja-JP" altLang="en-US" smtClean="0"/>
              <a:t>‹#›</a:t>
            </a:fld>
            <a:endParaRPr kumimoji="1" lang="ja-JP" altLang="en-US"/>
          </a:p>
        </p:txBody>
      </p:sp>
    </p:spTree>
    <p:extLst>
      <p:ext uri="{BB962C8B-B14F-4D97-AF65-F5344CB8AC3E}">
        <p14:creationId xmlns:p14="http://schemas.microsoft.com/office/powerpoint/2010/main" val="241709116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ransition>
    <p:fade thruBlk="1"/>
  </p:transition>
  <p:hf hdr="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20.png"/><Relationship Id="rId12" Type="http://schemas.openxmlformats.org/officeDocument/2006/relationships/image" Target="../media/image21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00.png"/><Relationship Id="rId15" Type="http://schemas.openxmlformats.org/officeDocument/2006/relationships/image" Target="../media/image27.png"/><Relationship Id="rId4" Type="http://schemas.openxmlformats.org/officeDocument/2006/relationships/image" Target="../media/image330.png"/><Relationship Id="rId14" Type="http://schemas.openxmlformats.org/officeDocument/2006/relationships/image" Target="../media/image18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35.png"/><Relationship Id="rId5" Type="http://schemas.openxmlformats.org/officeDocument/2006/relationships/image" Target="../media/image28.png"/><Relationship Id="rId4" Type="http://schemas.openxmlformats.org/officeDocument/2006/relationships/image" Target="../media/image1312.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8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21.png"/><Relationship Id="rId2" Type="http://schemas.openxmlformats.org/officeDocument/2006/relationships/image" Target="../media/image31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81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6.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78126" y="2323792"/>
            <a:ext cx="8634020" cy="1008062"/>
          </a:xfrm>
        </p:spPr>
        <p:txBody>
          <a:bodyPr/>
          <a:lstStyle/>
          <a:p>
            <a:r>
              <a:rPr lang="ja-JP" altLang="en-US" dirty="0">
                <a:solidFill>
                  <a:schemeClr val="tx1"/>
                </a:solidFill>
              </a:rPr>
              <a:t>公的年金の繰下げ受給と退職後の家計の長生きリスク</a:t>
            </a:r>
            <a:endParaRPr kumimoji="1" lang="ja-JP" altLang="en-US" sz="2000" dirty="0">
              <a:solidFill>
                <a:schemeClr val="tx1"/>
              </a:solidFill>
            </a:endParaRPr>
          </a:p>
        </p:txBody>
      </p:sp>
      <p:sp>
        <p:nvSpPr>
          <p:cNvPr id="5" name="サブタイトル 2"/>
          <p:cNvSpPr>
            <a:spLocks noGrp="1"/>
          </p:cNvSpPr>
          <p:nvPr>
            <p:ph type="subTitle" idx="1"/>
          </p:nvPr>
        </p:nvSpPr>
        <p:spPr>
          <a:xfrm>
            <a:off x="2245426" y="3692529"/>
            <a:ext cx="6934200" cy="587375"/>
          </a:xfrm>
        </p:spPr>
        <p:txBody>
          <a:bodyPr/>
          <a:lstStyle/>
          <a:p>
            <a:pPr algn="r"/>
            <a:r>
              <a:rPr lang="en-US" altLang="ja-JP" sz="2000" b="1" dirty="0">
                <a:solidFill>
                  <a:schemeClr val="tx1"/>
                </a:solidFill>
              </a:rPr>
              <a:t>2019</a:t>
            </a:r>
            <a:r>
              <a:rPr lang="ja-JP" altLang="en-US" sz="2000" b="1" dirty="0">
                <a:solidFill>
                  <a:schemeClr val="tx1"/>
                </a:solidFill>
              </a:rPr>
              <a:t>年 </a:t>
            </a:r>
            <a:r>
              <a:rPr lang="en-US" altLang="ja-JP" sz="2000" b="1" dirty="0">
                <a:solidFill>
                  <a:schemeClr val="tx1"/>
                </a:solidFill>
              </a:rPr>
              <a:t>11</a:t>
            </a:r>
            <a:r>
              <a:rPr lang="ja-JP" altLang="en-US" sz="2000" b="1" dirty="0">
                <a:solidFill>
                  <a:schemeClr val="tx1"/>
                </a:solidFill>
              </a:rPr>
              <a:t>月</a:t>
            </a:r>
            <a:r>
              <a:rPr lang="en-US" altLang="ja-JP" sz="2000" b="1" dirty="0">
                <a:solidFill>
                  <a:schemeClr val="tx1"/>
                </a:solidFill>
              </a:rPr>
              <a:t>13</a:t>
            </a:r>
            <a:r>
              <a:rPr lang="ja-JP" altLang="en-US" sz="2000" b="1" dirty="0">
                <a:solidFill>
                  <a:schemeClr val="tx1"/>
                </a:solidFill>
              </a:rPr>
              <a:t>日</a:t>
            </a:r>
            <a:endParaRPr lang="en-US" altLang="ja-JP" sz="2000" b="1" dirty="0">
              <a:solidFill>
                <a:schemeClr val="tx1"/>
              </a:solidFill>
            </a:endParaRPr>
          </a:p>
          <a:p>
            <a:pPr algn="r"/>
            <a:r>
              <a:rPr lang="ja-JP" altLang="en-US" sz="2000" b="1" dirty="0">
                <a:solidFill>
                  <a:schemeClr val="tx1"/>
                </a:solidFill>
              </a:rPr>
              <a:t>柴原聖大</a:t>
            </a:r>
          </a:p>
        </p:txBody>
      </p:sp>
    </p:spTree>
    <p:extLst>
      <p:ext uri="{BB962C8B-B14F-4D97-AF65-F5344CB8AC3E}">
        <p14:creationId xmlns:p14="http://schemas.microsoft.com/office/powerpoint/2010/main" val="186379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11"/>
          </p:nvPr>
        </p:nvSpPr>
        <p:spPr/>
        <p:txBody>
          <a:bodyPr/>
          <a:lstStyle/>
          <a:p>
            <a:endParaRPr lang="ja-JP" altLang="en-US" dirty="0"/>
          </a:p>
        </p:txBody>
      </p:sp>
      <p:sp>
        <p:nvSpPr>
          <p:cNvPr id="6" name="タイトル 1"/>
          <p:cNvSpPr>
            <a:spLocks noGrp="1"/>
          </p:cNvSpPr>
          <p:nvPr>
            <p:ph type="title"/>
          </p:nvPr>
        </p:nvSpPr>
        <p:spPr/>
        <p:txBody>
          <a:bodyPr/>
          <a:lstStyle/>
          <a:p>
            <a:r>
              <a:rPr lang="ja-JP" altLang="en-US" dirty="0"/>
              <a:t>１．研究</a:t>
            </a:r>
            <a:r>
              <a:rPr kumimoji="1" lang="ja-JP" altLang="en-US" dirty="0"/>
              <a:t>の背景と目的｜先行研究（日本）</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10</a:t>
            </a:fld>
            <a:endParaRPr lang="en-US" altLang="ja-JP" dirty="0"/>
          </a:p>
        </p:txBody>
      </p:sp>
      <p:sp>
        <p:nvSpPr>
          <p:cNvPr id="7" name="日付プレースホルダー 2"/>
          <p:cNvSpPr txBox="1">
            <a:spLocks/>
          </p:cNvSpPr>
          <p:nvPr/>
        </p:nvSpPr>
        <p:spPr>
          <a:xfrm>
            <a:off x="150857" y="6608882"/>
            <a:ext cx="2228850" cy="199338"/>
          </a:xfrm>
          <a:prstGeom prst="rect">
            <a:avLst/>
          </a:prstGeom>
        </p:spPr>
        <p:txBody>
          <a:bodyPr vert="horz" lIns="91440" tIns="45720" rIns="91440" bIns="45720" rtlCol="0" anchor="ctr"/>
          <a:lstStyle>
            <a:defPPr>
              <a:defRPr lang="ja-JP"/>
            </a:defPPr>
            <a:lvl1pPr marL="0" algn="l"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690437E-67D6-442F-AE0C-F2AAC35A346E}" type="datetime1">
              <a:rPr lang="ja-JP" altLang="en-US" smtClean="0"/>
              <a:pPr/>
              <a:t>2019/11/6</a:t>
            </a:fld>
            <a:endParaRPr lang="ja-JP" altLang="en-US" dirty="0"/>
          </a:p>
        </p:txBody>
      </p:sp>
      <p:sp>
        <p:nvSpPr>
          <p:cNvPr id="9" name="スライド番号プレースホルダー 4"/>
          <p:cNvSpPr txBox="1">
            <a:spLocks/>
          </p:cNvSpPr>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marL="0" algn="r" defTabSz="914400" rtl="0" eaLnBrk="1" latinLnBrk="0" hangingPunct="1">
              <a:lnSpc>
                <a:spcPct val="100000"/>
              </a:lnSpc>
              <a:spcBef>
                <a:spcPct val="0"/>
              </a:spcBef>
              <a:defRPr kumimoji="0" sz="1200" b="0" kern="1200">
                <a:solidFill>
                  <a:srgbClr val="4D4D4D"/>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6C8EEFBB-E135-4293-8494-A108BE87EC2E}" type="slidenum">
              <a:rPr lang="en-US" altLang="ja-JP" smtClean="0"/>
              <a:pPr/>
              <a:t>10</a:t>
            </a:fld>
            <a:endParaRPr lang="en-US" altLang="ja-JP" dirty="0"/>
          </a:p>
        </p:txBody>
      </p:sp>
      <p:sp>
        <p:nvSpPr>
          <p:cNvPr id="10" name="テキスト ボックス 9"/>
          <p:cNvSpPr txBox="1"/>
          <p:nvPr/>
        </p:nvSpPr>
        <p:spPr>
          <a:xfrm>
            <a:off x="285732" y="4986780"/>
            <a:ext cx="9374292" cy="646331"/>
          </a:xfrm>
          <a:prstGeom prst="rect">
            <a:avLst/>
          </a:prstGeom>
          <a:noFill/>
          <a:ln>
            <a:solidFill>
              <a:schemeClr val="accent1"/>
            </a:solidFill>
          </a:ln>
        </p:spPr>
        <p:txBody>
          <a:bodyPr wrap="square" rtlCol="0">
            <a:spAutoFit/>
          </a:bodyPr>
          <a:lstStyle/>
          <a:p>
            <a:pPr algn="ctr">
              <a:buClr>
                <a:srgbClr val="0070C0"/>
              </a:buClr>
            </a:pPr>
            <a:r>
              <a:rPr kumimoji="1" lang="ja-JP" altLang="en-US" u="sng" dirty="0">
                <a:solidFill>
                  <a:srgbClr val="0070C0"/>
                </a:solidFill>
              </a:rPr>
              <a:t>日本において公的年金の繰下げ受給制度について</a:t>
            </a:r>
            <a:endParaRPr kumimoji="1" lang="en-US" altLang="ja-JP" u="sng" dirty="0">
              <a:solidFill>
                <a:srgbClr val="0070C0"/>
              </a:solidFill>
            </a:endParaRPr>
          </a:p>
          <a:p>
            <a:pPr algn="ctr">
              <a:buClr>
                <a:srgbClr val="0070C0"/>
              </a:buClr>
            </a:pPr>
            <a:r>
              <a:rPr kumimoji="1" lang="ja-JP" altLang="en-US" u="sng" dirty="0">
                <a:solidFill>
                  <a:srgbClr val="0070C0"/>
                </a:solidFill>
              </a:rPr>
              <a:t>定量的に分析した論文は私たちの知る限り存在しない</a:t>
            </a:r>
            <a:endParaRPr kumimoji="1" lang="en-US" altLang="ja-JP" u="sng" dirty="0">
              <a:solidFill>
                <a:srgbClr val="0070C0"/>
              </a:solidFill>
            </a:endParaRPr>
          </a:p>
        </p:txBody>
      </p:sp>
      <p:sp>
        <p:nvSpPr>
          <p:cNvPr id="11" name="テキスト ボックス 10"/>
          <p:cNvSpPr txBox="1"/>
          <p:nvPr/>
        </p:nvSpPr>
        <p:spPr>
          <a:xfrm>
            <a:off x="158060" y="922834"/>
            <a:ext cx="9361040" cy="1754326"/>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日本における公的年金の繰下げ受給に着目した先行研究</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権丈</a:t>
            </a:r>
            <a:r>
              <a:rPr lang="en-US" altLang="ja-JP" dirty="0"/>
              <a:t>, </a:t>
            </a:r>
            <a:r>
              <a:rPr lang="ja-JP" altLang="en-US" dirty="0"/>
              <a:t>他</a:t>
            </a:r>
            <a:r>
              <a:rPr lang="en-US" altLang="ja-JP" dirty="0"/>
              <a:t>(2017)</a:t>
            </a:r>
          </a:p>
          <a:p>
            <a:pPr marL="1200150" lvl="2" indent="-285750">
              <a:buClr>
                <a:srgbClr val="0070C0"/>
              </a:buClr>
              <a:buFont typeface="Wingdings" panose="05000000000000000000" pitchFamily="2" charset="2"/>
              <a:buChar char="ü"/>
            </a:pPr>
            <a:r>
              <a:rPr lang="ja-JP" altLang="en-US" dirty="0"/>
              <a:t>「</a:t>
            </a:r>
            <a:r>
              <a:rPr lang="ja-JP" altLang="en-US" dirty="0">
                <a:solidFill>
                  <a:srgbClr val="FF0000"/>
                </a:solidFill>
              </a:rPr>
              <a:t>公的年金を繰下げることで長生きリスクを公的年金で全てカバーすべき</a:t>
            </a:r>
            <a:r>
              <a:rPr lang="ja-JP" altLang="en-US" dirty="0"/>
              <a:t>」</a:t>
            </a:r>
            <a:endParaRPr lang="en-US" altLang="ja-JP" dirty="0"/>
          </a:p>
          <a:p>
            <a:pPr marL="1200150" lvl="2" indent="-285750">
              <a:buClr>
                <a:srgbClr val="0070C0"/>
              </a:buClr>
              <a:buFont typeface="Wingdings" panose="05000000000000000000" pitchFamily="2" charset="2"/>
              <a:buChar char="ü"/>
            </a:pPr>
            <a:r>
              <a:rPr lang="ja-JP" altLang="en-US" dirty="0"/>
              <a:t>長生きリスクの担い手として私的年金より公的年金が優れている理由</a:t>
            </a:r>
            <a:endParaRPr lang="en-US" altLang="ja-JP" dirty="0"/>
          </a:p>
          <a:p>
            <a:pPr marL="1714500" lvl="3" indent="-342900">
              <a:buClr>
                <a:srgbClr val="0070C0"/>
              </a:buClr>
              <a:buFont typeface="+mj-lt"/>
              <a:buAutoNum type="arabicPeriod"/>
            </a:pPr>
            <a:r>
              <a:rPr lang="ja-JP" altLang="en-US" dirty="0"/>
              <a:t>公的年金は強制加入なので逆選択が起こりにくく保険料が安くなる</a:t>
            </a:r>
            <a:endParaRPr lang="en-US" altLang="ja-JP" dirty="0"/>
          </a:p>
          <a:p>
            <a:pPr marL="1714500" lvl="3" indent="-342900">
              <a:buClr>
                <a:srgbClr val="0070C0"/>
              </a:buClr>
              <a:buFont typeface="+mj-lt"/>
              <a:buAutoNum type="arabicPeriod"/>
            </a:pPr>
            <a:r>
              <a:rPr lang="ja-JP" altLang="en-US" dirty="0"/>
              <a:t>公的年金のほうが事務コストが安く済む</a:t>
            </a:r>
          </a:p>
        </p:txBody>
      </p:sp>
      <p:grpSp>
        <p:nvGrpSpPr>
          <p:cNvPr id="12" name="グループ化 11"/>
          <p:cNvGrpSpPr/>
          <p:nvPr/>
        </p:nvGrpSpPr>
        <p:grpSpPr>
          <a:xfrm>
            <a:off x="1127040" y="3103310"/>
            <a:ext cx="2958860" cy="1713426"/>
            <a:chOff x="638355" y="3009036"/>
            <a:chExt cx="2958860" cy="1713426"/>
          </a:xfrm>
        </p:grpSpPr>
        <p:sp>
          <p:nvSpPr>
            <p:cNvPr id="13" name="正方形/長方形 12"/>
            <p:cNvSpPr/>
            <p:nvPr/>
          </p:nvSpPr>
          <p:spPr bwMode="auto">
            <a:xfrm>
              <a:off x="923027" y="3798604"/>
              <a:ext cx="2475781" cy="345600"/>
            </a:xfrm>
            <a:prstGeom prst="rect">
              <a:avLst/>
            </a:prstGeom>
            <a:solidFill>
              <a:srgbClr val="0070C0"/>
            </a:solidFill>
            <a:ln>
              <a:noFill/>
            </a:ln>
            <a:effectLst/>
          </p:spPr>
          <p:txBody>
            <a:bodyPr lIns="0" tIns="0" rIns="0" bIns="0" rtlCol="0" anchor="ctr">
              <a:spAutoFit/>
            </a:bodyPr>
            <a:lstStyle/>
            <a:p>
              <a:pPr algn="ctr">
                <a:lnSpc>
                  <a:spcPct val="140000"/>
                </a:lnSpc>
                <a:spcBef>
                  <a:spcPct val="0"/>
                </a:spcBef>
                <a:spcAft>
                  <a:spcPts val="600"/>
                </a:spcAft>
              </a:pPr>
              <a:r>
                <a:rPr kumimoji="1" lang="ja-JP" altLang="en-US" sz="1600" b="1" dirty="0">
                  <a:solidFill>
                    <a:schemeClr val="bg1"/>
                  </a:solidFill>
                  <a:latin typeface="メイリオ" pitchFamily="50" charset="-128"/>
                  <a:ea typeface="メイリオ" pitchFamily="50" charset="-128"/>
                  <a:cs typeface="メイリオ" pitchFamily="50" charset="-128"/>
                </a:rPr>
                <a:t>公的年金</a:t>
              </a:r>
            </a:p>
          </p:txBody>
        </p:sp>
        <p:sp>
          <p:nvSpPr>
            <p:cNvPr id="14" name="正方形/長方形 13"/>
            <p:cNvSpPr/>
            <p:nvPr/>
          </p:nvSpPr>
          <p:spPr bwMode="auto">
            <a:xfrm>
              <a:off x="923027" y="3475730"/>
              <a:ext cx="2475781" cy="320088"/>
            </a:xfrm>
            <a:prstGeom prst="rect">
              <a:avLst/>
            </a:prstGeom>
            <a:solidFill>
              <a:srgbClr val="92D050"/>
            </a:solidFill>
            <a:ln>
              <a:noFill/>
            </a:ln>
            <a:effectLst/>
          </p:spPr>
          <p:txBody>
            <a:bodyPr lIns="0" tIns="0" rIns="0" bIns="0" rtlCol="0" anchor="ctr">
              <a:spAutoFit/>
            </a:bodyPr>
            <a:lstStyle/>
            <a:p>
              <a:pPr algn="ctr">
                <a:lnSpc>
                  <a:spcPct val="140000"/>
                </a:lnSpc>
                <a:spcBef>
                  <a:spcPct val="0"/>
                </a:spcBef>
                <a:spcAft>
                  <a:spcPts val="600"/>
                </a:spcAft>
              </a:pPr>
              <a:r>
                <a:rPr lang="ja-JP" altLang="en-US" sz="1600" b="1" dirty="0">
                  <a:solidFill>
                    <a:schemeClr val="bg1"/>
                  </a:solidFill>
                  <a:latin typeface="メイリオ" pitchFamily="50" charset="-128"/>
                  <a:ea typeface="メイリオ" pitchFamily="50" charset="-128"/>
                  <a:cs typeface="メイリオ" pitchFamily="50" charset="-128"/>
                </a:rPr>
                <a:t>私的</a:t>
              </a:r>
              <a:r>
                <a:rPr kumimoji="1" lang="ja-JP" altLang="en-US" sz="1600" b="1" dirty="0">
                  <a:solidFill>
                    <a:schemeClr val="bg1"/>
                  </a:solidFill>
                  <a:latin typeface="メイリオ" pitchFamily="50" charset="-128"/>
                  <a:ea typeface="メイリオ" pitchFamily="50" charset="-128"/>
                  <a:cs typeface="メイリオ" pitchFamily="50" charset="-128"/>
                </a:rPr>
                <a:t>年金</a:t>
              </a:r>
            </a:p>
          </p:txBody>
        </p:sp>
        <p:grpSp>
          <p:nvGrpSpPr>
            <p:cNvPr id="15" name="グループ化 14"/>
            <p:cNvGrpSpPr/>
            <p:nvPr/>
          </p:nvGrpSpPr>
          <p:grpSpPr>
            <a:xfrm>
              <a:off x="638355" y="4149154"/>
              <a:ext cx="2958860" cy="233064"/>
              <a:chOff x="638355" y="4149154"/>
              <a:chExt cx="2958860" cy="233064"/>
            </a:xfrm>
          </p:grpSpPr>
          <p:cxnSp>
            <p:nvCxnSpPr>
              <p:cNvPr id="18" name="直線矢印コネクタ 17"/>
              <p:cNvCxnSpPr/>
              <p:nvPr/>
            </p:nvCxnSpPr>
            <p:spPr>
              <a:xfrm>
                <a:off x="638355" y="4251030"/>
                <a:ext cx="29588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923027" y="4149154"/>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6" name="テキスト ボックス 15"/>
            <p:cNvSpPr txBox="1"/>
            <p:nvPr/>
          </p:nvSpPr>
          <p:spPr>
            <a:xfrm>
              <a:off x="638355" y="4414685"/>
              <a:ext cx="556563" cy="307777"/>
            </a:xfrm>
            <a:prstGeom prst="rect">
              <a:avLst/>
            </a:prstGeom>
            <a:noFill/>
          </p:spPr>
          <p:txBody>
            <a:bodyPr wrap="none" rtlCol="0">
              <a:spAutoFit/>
            </a:bodyPr>
            <a:lstStyle/>
            <a:p>
              <a:pPr algn="ctr"/>
              <a:r>
                <a:rPr kumimoji="1" lang="en-US" altLang="ja-JP" sz="1400" dirty="0"/>
                <a:t>65</a:t>
              </a:r>
              <a:r>
                <a:rPr kumimoji="1" lang="ja-JP" altLang="en-US" sz="1400" dirty="0"/>
                <a:t>歳</a:t>
              </a:r>
            </a:p>
          </p:txBody>
        </p:sp>
        <p:sp>
          <p:nvSpPr>
            <p:cNvPr id="17" name="テキスト ボックス 16"/>
            <p:cNvSpPr txBox="1"/>
            <p:nvPr/>
          </p:nvSpPr>
          <p:spPr>
            <a:xfrm>
              <a:off x="1837751" y="3009036"/>
              <a:ext cx="646331" cy="369332"/>
            </a:xfrm>
            <a:prstGeom prst="rect">
              <a:avLst/>
            </a:prstGeom>
            <a:noFill/>
          </p:spPr>
          <p:txBody>
            <a:bodyPr wrap="none" rtlCol="0">
              <a:spAutoFit/>
            </a:bodyPr>
            <a:lstStyle/>
            <a:p>
              <a:r>
                <a:rPr kumimoji="1" lang="ja-JP" altLang="en-US" dirty="0"/>
                <a:t>従来</a:t>
              </a:r>
            </a:p>
          </p:txBody>
        </p:sp>
      </p:grpSp>
      <p:sp>
        <p:nvSpPr>
          <p:cNvPr id="20" name="二等辺三角形 19"/>
          <p:cNvSpPr/>
          <p:nvPr/>
        </p:nvSpPr>
        <p:spPr bwMode="auto">
          <a:xfrm rot="5400000">
            <a:off x="4147260" y="3778659"/>
            <a:ext cx="886421" cy="270204"/>
          </a:xfrm>
          <a:prstGeom prst="triangl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grpSp>
        <p:nvGrpSpPr>
          <p:cNvPr id="21" name="グループ化 20"/>
          <p:cNvGrpSpPr/>
          <p:nvPr/>
        </p:nvGrpSpPr>
        <p:grpSpPr>
          <a:xfrm>
            <a:off x="5140320" y="3101218"/>
            <a:ext cx="3011857" cy="1655137"/>
            <a:chOff x="4568966" y="3065360"/>
            <a:chExt cx="3011857" cy="1655137"/>
          </a:xfrm>
        </p:grpSpPr>
        <p:cxnSp>
          <p:nvCxnSpPr>
            <p:cNvPr id="22" name="直線矢印コネクタ 21"/>
            <p:cNvCxnSpPr/>
            <p:nvPr/>
          </p:nvCxnSpPr>
          <p:spPr>
            <a:xfrm>
              <a:off x="4621963" y="4265686"/>
              <a:ext cx="29588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bwMode="auto">
            <a:xfrm>
              <a:off x="5388312" y="3462679"/>
              <a:ext cx="1932316" cy="691200"/>
            </a:xfrm>
            <a:prstGeom prst="rect">
              <a:avLst/>
            </a:prstGeom>
            <a:solidFill>
              <a:srgbClr val="0070C0"/>
            </a:solidFill>
            <a:ln>
              <a:noFill/>
            </a:ln>
            <a:effectLst/>
          </p:spPr>
          <p:txBody>
            <a:bodyPr lIns="0" tIns="0" rIns="0" bIns="0" rtlCol="0" anchor="ctr">
              <a:spAutoFit/>
            </a:bodyPr>
            <a:lstStyle/>
            <a:p>
              <a:pPr algn="ctr">
                <a:lnSpc>
                  <a:spcPct val="140000"/>
                </a:lnSpc>
                <a:spcBef>
                  <a:spcPct val="0"/>
                </a:spcBef>
                <a:spcAft>
                  <a:spcPts val="600"/>
                </a:spcAft>
              </a:pPr>
              <a:r>
                <a:rPr kumimoji="1" lang="ja-JP" altLang="en-US" sz="1600" b="1" dirty="0">
                  <a:solidFill>
                    <a:schemeClr val="bg1"/>
                  </a:solidFill>
                  <a:latin typeface="メイリオ" pitchFamily="50" charset="-128"/>
                  <a:ea typeface="メイリオ" pitchFamily="50" charset="-128"/>
                  <a:cs typeface="メイリオ" pitchFamily="50" charset="-128"/>
                </a:rPr>
                <a:t>公的年金</a:t>
              </a:r>
            </a:p>
          </p:txBody>
        </p:sp>
        <p:sp>
          <p:nvSpPr>
            <p:cNvPr id="24" name="正方形/長方形 23"/>
            <p:cNvSpPr/>
            <p:nvPr/>
          </p:nvSpPr>
          <p:spPr bwMode="auto">
            <a:xfrm>
              <a:off x="4853797" y="3462888"/>
              <a:ext cx="543464" cy="689420"/>
            </a:xfrm>
            <a:prstGeom prst="rect">
              <a:avLst/>
            </a:prstGeom>
            <a:solidFill>
              <a:srgbClr val="92D050"/>
            </a:solidFill>
            <a:ln>
              <a:noFill/>
            </a:ln>
            <a:effectLst/>
          </p:spPr>
          <p:txBody>
            <a:bodyPr lIns="0" tIns="0" rIns="0" bIns="0" rtlCol="0" anchor="ctr">
              <a:spAutoFit/>
            </a:bodyPr>
            <a:lstStyle/>
            <a:p>
              <a:pPr algn="ctr">
                <a:lnSpc>
                  <a:spcPct val="140000"/>
                </a:lnSpc>
                <a:spcBef>
                  <a:spcPct val="0"/>
                </a:spcBef>
                <a:spcAft>
                  <a:spcPts val="600"/>
                </a:spcAft>
              </a:pPr>
              <a:r>
                <a:rPr lang="ja-JP" altLang="en-US" sz="1600" b="1" dirty="0">
                  <a:solidFill>
                    <a:schemeClr val="bg1"/>
                  </a:solidFill>
                  <a:latin typeface="メイリオ" pitchFamily="50" charset="-128"/>
                  <a:ea typeface="メイリオ" pitchFamily="50" charset="-128"/>
                  <a:cs typeface="メイリオ" pitchFamily="50" charset="-128"/>
                </a:rPr>
                <a:t>私的</a:t>
              </a:r>
              <a:r>
                <a:rPr kumimoji="1" lang="ja-JP" altLang="en-US" sz="1600" b="1" dirty="0">
                  <a:solidFill>
                    <a:schemeClr val="bg1"/>
                  </a:solidFill>
                  <a:latin typeface="メイリオ" pitchFamily="50" charset="-128"/>
                  <a:ea typeface="メイリオ" pitchFamily="50" charset="-128"/>
                  <a:cs typeface="メイリオ" pitchFamily="50" charset="-128"/>
                </a:rPr>
                <a:t>年金</a:t>
              </a:r>
            </a:p>
          </p:txBody>
        </p:sp>
        <p:cxnSp>
          <p:nvCxnSpPr>
            <p:cNvPr id="25" name="直線コネクタ 24"/>
            <p:cNvCxnSpPr/>
            <p:nvPr/>
          </p:nvCxnSpPr>
          <p:spPr>
            <a:xfrm>
              <a:off x="4853797" y="4165982"/>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5391511" y="4172995"/>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4568966" y="4412720"/>
              <a:ext cx="556563" cy="307777"/>
            </a:xfrm>
            <a:prstGeom prst="rect">
              <a:avLst/>
            </a:prstGeom>
            <a:noFill/>
          </p:spPr>
          <p:txBody>
            <a:bodyPr wrap="none" rtlCol="0">
              <a:spAutoFit/>
            </a:bodyPr>
            <a:lstStyle/>
            <a:p>
              <a:pPr algn="ctr"/>
              <a:r>
                <a:rPr kumimoji="1" lang="en-US" altLang="ja-JP" sz="1400" dirty="0"/>
                <a:t>65</a:t>
              </a:r>
              <a:r>
                <a:rPr kumimoji="1" lang="ja-JP" altLang="en-US" sz="1400" dirty="0"/>
                <a:t>歳</a:t>
              </a:r>
            </a:p>
          </p:txBody>
        </p:sp>
        <p:sp>
          <p:nvSpPr>
            <p:cNvPr id="28" name="テキスト ボックス 27"/>
            <p:cNvSpPr txBox="1"/>
            <p:nvPr/>
          </p:nvSpPr>
          <p:spPr>
            <a:xfrm>
              <a:off x="5126967" y="4411837"/>
              <a:ext cx="556564" cy="307777"/>
            </a:xfrm>
            <a:prstGeom prst="rect">
              <a:avLst/>
            </a:prstGeom>
            <a:noFill/>
          </p:spPr>
          <p:txBody>
            <a:bodyPr wrap="none" rtlCol="0">
              <a:spAutoFit/>
            </a:bodyPr>
            <a:lstStyle/>
            <a:p>
              <a:pPr algn="ctr"/>
              <a:r>
                <a:rPr lang="en-US" altLang="ja-JP" sz="1400" dirty="0"/>
                <a:t>70</a:t>
              </a:r>
              <a:r>
                <a:rPr kumimoji="1" lang="ja-JP" altLang="en-US" sz="1400" dirty="0"/>
                <a:t>歳</a:t>
              </a:r>
            </a:p>
          </p:txBody>
        </p:sp>
        <p:sp>
          <p:nvSpPr>
            <p:cNvPr id="29" name="テキスト ボックス 28"/>
            <p:cNvSpPr txBox="1"/>
            <p:nvPr/>
          </p:nvSpPr>
          <p:spPr>
            <a:xfrm>
              <a:off x="5778227" y="3065360"/>
              <a:ext cx="646331" cy="369332"/>
            </a:xfrm>
            <a:prstGeom prst="rect">
              <a:avLst/>
            </a:prstGeom>
            <a:noFill/>
          </p:spPr>
          <p:txBody>
            <a:bodyPr wrap="none" rtlCol="0">
              <a:spAutoFit/>
            </a:bodyPr>
            <a:lstStyle/>
            <a:p>
              <a:r>
                <a:rPr lang="ja-JP" altLang="en-US" dirty="0"/>
                <a:t>提案</a:t>
              </a:r>
              <a:endParaRPr kumimoji="1" lang="ja-JP" altLang="en-US" dirty="0"/>
            </a:p>
          </p:txBody>
        </p:sp>
      </p:grpSp>
      <p:sp>
        <p:nvSpPr>
          <p:cNvPr id="30" name="AutoShape 3">
            <a:extLst>
              <a:ext uri="{FF2B5EF4-FFF2-40B4-BE49-F238E27FC236}">
                <a16:creationId xmlns:a16="http://schemas.microsoft.com/office/drawing/2014/main" id="{061870B2-D7AD-4869-991E-E35F8D2ACD36}"/>
              </a:ext>
            </a:extLst>
          </p:cNvPr>
          <p:cNvSpPr>
            <a:spLocks noChangeArrowheads="1"/>
          </p:cNvSpPr>
          <p:nvPr/>
        </p:nvSpPr>
        <p:spPr bwMode="auto">
          <a:xfrm>
            <a:off x="285732" y="2722257"/>
            <a:ext cx="936104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rPr>
              <a:t>権丈</a:t>
            </a:r>
            <a:r>
              <a:rPr lang="en-US" altLang="ja-JP" sz="1600" dirty="0">
                <a:solidFill>
                  <a:schemeClr val="bg1"/>
                </a:solidFill>
              </a:rPr>
              <a:t>, </a:t>
            </a:r>
            <a:r>
              <a:rPr lang="ja-JP" altLang="en-US" sz="1600" dirty="0">
                <a:solidFill>
                  <a:schemeClr val="bg1"/>
                </a:solidFill>
              </a:rPr>
              <a:t>他</a:t>
            </a:r>
            <a:r>
              <a:rPr lang="en-US" altLang="ja-JP" sz="1600" dirty="0">
                <a:solidFill>
                  <a:schemeClr val="bg1"/>
                </a:solidFill>
              </a:rPr>
              <a:t>(2017)</a:t>
            </a:r>
            <a:r>
              <a:rPr lang="ja-JP" altLang="en-US" sz="1600" dirty="0">
                <a:solidFill>
                  <a:schemeClr val="bg1"/>
                </a:solidFill>
              </a:rPr>
              <a:t>：</a:t>
            </a:r>
            <a:r>
              <a:rPr lang="ja-JP" altLang="en-US" sz="1600" dirty="0">
                <a:solidFill>
                  <a:schemeClr val="bg1"/>
                </a:solidFill>
                <a:latin typeface="+mj-lt"/>
              </a:rPr>
              <a:t>長生きリスクに対する公的，私的年金の位置づけ</a:t>
            </a:r>
          </a:p>
        </p:txBody>
      </p:sp>
      <p:sp>
        <p:nvSpPr>
          <p:cNvPr id="31" name="テキスト ボックス 30">
            <a:extLst>
              <a:ext uri="{FF2B5EF4-FFF2-40B4-BE49-F238E27FC236}">
                <a16:creationId xmlns:a16="http://schemas.microsoft.com/office/drawing/2014/main" id="{AA60ACBA-D1B7-4538-B520-E674E6BBAEE8}"/>
              </a:ext>
            </a:extLst>
          </p:cNvPr>
          <p:cNvSpPr txBox="1"/>
          <p:nvPr/>
        </p:nvSpPr>
        <p:spPr>
          <a:xfrm>
            <a:off x="9402687" y="1350115"/>
            <a:ext cx="461665" cy="1246495"/>
          </a:xfrm>
          <a:prstGeom prst="rect">
            <a:avLst/>
          </a:prstGeom>
          <a:noFill/>
          <a:ln w="28575">
            <a:solidFill>
              <a:srgbClr val="0070C0"/>
            </a:solidFill>
          </a:ln>
        </p:spPr>
        <p:txBody>
          <a:bodyPr vert="eaVert" wrap="none" rtlCol="0">
            <a:spAutoFit/>
          </a:bodyPr>
          <a:lstStyle/>
          <a:p>
            <a:r>
              <a:rPr kumimoji="1" lang="ja-JP" altLang="en-US" dirty="0">
                <a:solidFill>
                  <a:srgbClr val="0070C0"/>
                </a:solidFill>
              </a:rPr>
              <a:t>定性的評価</a:t>
            </a:r>
          </a:p>
        </p:txBody>
      </p:sp>
      <p:sp>
        <p:nvSpPr>
          <p:cNvPr id="32" name="右中かっこ 31">
            <a:extLst>
              <a:ext uri="{FF2B5EF4-FFF2-40B4-BE49-F238E27FC236}">
                <a16:creationId xmlns:a16="http://schemas.microsoft.com/office/drawing/2014/main" id="{039A151E-64E1-430F-BF08-EF7F3613EDD6}"/>
              </a:ext>
            </a:extLst>
          </p:cNvPr>
          <p:cNvSpPr/>
          <p:nvPr/>
        </p:nvSpPr>
        <p:spPr>
          <a:xfrm>
            <a:off x="9084634" y="1316196"/>
            <a:ext cx="318053" cy="1314334"/>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5451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bwMode="auto">
          <a:xfrm>
            <a:off x="272480" y="5173695"/>
            <a:ext cx="9267857" cy="1054577"/>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11</a:t>
            </a:fld>
            <a:endParaRPr lang="en-US" altLang="ja-JP" dirty="0"/>
          </a:p>
        </p:txBody>
      </p:sp>
      <p:sp>
        <p:nvSpPr>
          <p:cNvPr id="6" name="タイトル 1"/>
          <p:cNvSpPr>
            <a:spLocks noGrp="1"/>
          </p:cNvSpPr>
          <p:nvPr>
            <p:ph type="title"/>
          </p:nvPr>
        </p:nvSpPr>
        <p:spPr/>
        <p:txBody>
          <a:bodyPr/>
          <a:lstStyle/>
          <a:p>
            <a:r>
              <a:rPr lang="ja-JP" altLang="en-US" dirty="0"/>
              <a:t>１．研究</a:t>
            </a:r>
            <a:r>
              <a:rPr kumimoji="1" lang="ja-JP" altLang="en-US" dirty="0"/>
              <a:t>の背景と目的｜先行研究（海外）</a:t>
            </a:r>
          </a:p>
        </p:txBody>
      </p:sp>
      <p:sp>
        <p:nvSpPr>
          <p:cNvPr id="7" name="テキスト ボックス 6"/>
          <p:cNvSpPr txBox="1"/>
          <p:nvPr/>
        </p:nvSpPr>
        <p:spPr>
          <a:xfrm>
            <a:off x="272480" y="741871"/>
            <a:ext cx="9361040" cy="369332"/>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海外における公的年金の繰下げ受給に着目した先行研究</a:t>
            </a:r>
            <a:endParaRPr kumimoji="1" lang="en-US" altLang="ja-JP" dirty="0">
              <a:solidFill>
                <a:srgbClr val="0070C0"/>
              </a:solidFill>
            </a:endParaRPr>
          </a:p>
        </p:txBody>
      </p:sp>
      <p:graphicFrame>
        <p:nvGraphicFramePr>
          <p:cNvPr id="8" name="表 7"/>
          <p:cNvGraphicFramePr>
            <a:graphicFrameLocks noGrp="1"/>
          </p:cNvGraphicFramePr>
          <p:nvPr>
            <p:extLst>
              <p:ext uri="{D42A27DB-BD31-4B8C-83A1-F6EECF244321}">
                <p14:modId xmlns:p14="http://schemas.microsoft.com/office/powerpoint/2010/main" val="1239006086"/>
              </p:ext>
            </p:extLst>
          </p:nvPr>
        </p:nvGraphicFramePr>
        <p:xfrm>
          <a:off x="272480" y="1111203"/>
          <a:ext cx="9267857" cy="3693160"/>
        </p:xfrm>
        <a:graphic>
          <a:graphicData uri="http://schemas.openxmlformats.org/drawingml/2006/table">
            <a:tbl>
              <a:tblPr firstRow="1" bandRow="1">
                <a:tableStyleId>{69012ECD-51FC-41F1-AA8D-1B2483CD663E}</a:tableStyleId>
              </a:tblPr>
              <a:tblGrid>
                <a:gridCol w="2807150">
                  <a:extLst>
                    <a:ext uri="{9D8B030D-6E8A-4147-A177-3AD203B41FA5}">
                      <a16:colId xmlns:a16="http://schemas.microsoft.com/office/drawing/2014/main" val="2723297672"/>
                    </a:ext>
                  </a:extLst>
                </a:gridCol>
                <a:gridCol w="1009291">
                  <a:extLst>
                    <a:ext uri="{9D8B030D-6E8A-4147-A177-3AD203B41FA5}">
                      <a16:colId xmlns:a16="http://schemas.microsoft.com/office/drawing/2014/main" val="4271079777"/>
                    </a:ext>
                  </a:extLst>
                </a:gridCol>
                <a:gridCol w="2458528">
                  <a:extLst>
                    <a:ext uri="{9D8B030D-6E8A-4147-A177-3AD203B41FA5}">
                      <a16:colId xmlns:a16="http://schemas.microsoft.com/office/drawing/2014/main" val="1903203522"/>
                    </a:ext>
                  </a:extLst>
                </a:gridCol>
                <a:gridCol w="1276709">
                  <a:extLst>
                    <a:ext uri="{9D8B030D-6E8A-4147-A177-3AD203B41FA5}">
                      <a16:colId xmlns:a16="http://schemas.microsoft.com/office/drawing/2014/main" val="2916441142"/>
                    </a:ext>
                  </a:extLst>
                </a:gridCol>
                <a:gridCol w="1716179">
                  <a:extLst>
                    <a:ext uri="{9D8B030D-6E8A-4147-A177-3AD203B41FA5}">
                      <a16:colId xmlns:a16="http://schemas.microsoft.com/office/drawing/2014/main" val="852809360"/>
                    </a:ext>
                  </a:extLst>
                </a:gridCol>
              </a:tblGrid>
              <a:tr h="370840">
                <a:tc>
                  <a:txBody>
                    <a:bodyPr/>
                    <a:lstStyle/>
                    <a:p>
                      <a:endParaRPr kumimoji="1" lang="ja-JP" altLang="en-US" sz="1600" dirty="0"/>
                    </a:p>
                  </a:txBody>
                  <a:tcPr>
                    <a:lnR w="12700" cap="flat" cmpd="sng" algn="ctr">
                      <a:solidFill>
                        <a:srgbClr val="0070C0"/>
                      </a:solidFill>
                      <a:prstDash val="solid"/>
                      <a:round/>
                      <a:headEnd type="none" w="med" len="med"/>
                      <a:tailEnd type="none" w="med" len="med"/>
                    </a:lnR>
                  </a:tcPr>
                </a:tc>
                <a:tc>
                  <a:txBody>
                    <a:bodyPr/>
                    <a:lstStyle/>
                    <a:p>
                      <a:pPr algn="ctr"/>
                      <a:r>
                        <a:rPr kumimoji="1" lang="ja-JP" altLang="en-US" sz="1600" dirty="0"/>
                        <a:t>対象</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ja-JP" altLang="en-US" sz="1600" dirty="0"/>
                        <a:t>分析手法</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ja-JP" altLang="en-US" sz="1400" dirty="0"/>
                        <a:t>長生きリスク</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ja-JP" altLang="en-US" sz="1400" dirty="0"/>
                        <a:t>年金財政維持と</a:t>
                      </a:r>
                    </a:p>
                    <a:p>
                      <a:pPr algn="ctr"/>
                      <a:r>
                        <a:rPr kumimoji="1" lang="ja-JP" altLang="en-US" sz="1400" dirty="0"/>
                        <a:t>増額率の水準</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1200129671"/>
                  </a:ext>
                </a:extLst>
              </a:tr>
              <a:tr h="370840">
                <a:tc>
                  <a:txBody>
                    <a:bodyPr/>
                    <a:lstStyle/>
                    <a:p>
                      <a:r>
                        <a:rPr kumimoji="1" lang="en-US" altLang="ja-JP" sz="1600" dirty="0"/>
                        <a:t>Farrar et al.(2012)</a:t>
                      </a:r>
                      <a:endParaRPr kumimoji="1" lang="ja-JP" altLang="en-US" sz="1600" dirty="0"/>
                    </a:p>
                  </a:txBody>
                  <a:tcPr>
                    <a:lnR w="12700" cap="flat" cmpd="sng" algn="ctr">
                      <a:solidFill>
                        <a:srgbClr val="0070C0"/>
                      </a:solidFill>
                      <a:prstDash val="solid"/>
                      <a:round/>
                      <a:headEnd type="none" w="med" len="med"/>
                      <a:tailEnd type="none" w="med" len="med"/>
                    </a:lnR>
                  </a:tcPr>
                </a:tc>
                <a:tc>
                  <a:txBody>
                    <a:bodyPr/>
                    <a:lstStyle/>
                    <a:p>
                      <a:r>
                        <a:rPr kumimoji="1" lang="ja-JP" altLang="en-US" sz="1600" dirty="0"/>
                        <a:t>個人</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r>
                        <a:rPr kumimoji="1" lang="ja-JP" altLang="en-US" sz="1600" dirty="0"/>
                        <a:t>期待現在価値</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lang="en-US" altLang="ja-JP" sz="1600" dirty="0"/>
                        <a:t>×</a:t>
                      </a:r>
                      <a:endParaRPr lang="ja-JP" altLang="en-US" sz="1600"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a:t>
                      </a:r>
                      <a:endParaRPr kumimoji="1" lang="ja-JP" altLang="en-US" sz="1600" dirty="0"/>
                    </a:p>
                  </a:txBody>
                  <a:tcP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3622556050"/>
                  </a:ext>
                </a:extLst>
              </a:tr>
              <a:tr h="370840">
                <a:tc>
                  <a:txBody>
                    <a:bodyPr/>
                    <a:lstStyle/>
                    <a:p>
                      <a:r>
                        <a:rPr kumimoji="1" lang="en-US" altLang="ja-JP" sz="1600" dirty="0"/>
                        <a:t>Rose(2015)</a:t>
                      </a:r>
                      <a:endParaRPr kumimoji="1" lang="ja-JP" altLang="en-US" sz="1600" dirty="0"/>
                    </a:p>
                  </a:txBody>
                  <a:tcPr>
                    <a:lnR w="12700" cap="flat" cmpd="sng" algn="ctr">
                      <a:solidFill>
                        <a:srgbClr val="0070C0"/>
                      </a:solidFill>
                      <a:prstDash val="solid"/>
                      <a:round/>
                      <a:headEnd type="none" w="med" len="med"/>
                      <a:tailEnd type="none" w="med" len="med"/>
                    </a:lnR>
                  </a:tcPr>
                </a:tc>
                <a:tc>
                  <a:txBody>
                    <a:bodyPr/>
                    <a:lstStyle/>
                    <a:p>
                      <a:r>
                        <a:rPr kumimoji="1" lang="ja-JP" altLang="en-US" sz="1600" dirty="0"/>
                        <a:t>個人</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r>
                        <a:rPr kumimoji="1" lang="ja-JP" altLang="en-US" sz="1600" dirty="0"/>
                        <a:t>収益率</a:t>
                      </a:r>
                      <a:r>
                        <a:rPr kumimoji="1" lang="en-US" altLang="ja-JP" sz="1600" dirty="0"/>
                        <a:t>&amp;</a:t>
                      </a:r>
                      <a:r>
                        <a:rPr kumimoji="1" lang="ja-JP" altLang="en-US" sz="1600" dirty="0"/>
                        <a:t>目標代替率</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lang="en-US" altLang="ja-JP" sz="1600" dirty="0"/>
                        <a:t>×</a:t>
                      </a:r>
                      <a:endParaRPr lang="ja-JP" altLang="en-US" sz="1600"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a:t>
                      </a:r>
                      <a:endParaRPr kumimoji="1" lang="ja-JP" altLang="en-US" sz="1600" dirty="0"/>
                    </a:p>
                  </a:txBody>
                  <a:tcP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3092721813"/>
                  </a:ext>
                </a:extLst>
              </a:tr>
              <a:tr h="370840">
                <a:tc>
                  <a:txBody>
                    <a:bodyPr/>
                    <a:lstStyle/>
                    <a:p>
                      <a:r>
                        <a:rPr kumimoji="1" lang="en-US" altLang="ja-JP" sz="1600" b="0" i="0" u="none" strike="noStrike" kern="1200" baseline="0" dirty="0" err="1">
                          <a:solidFill>
                            <a:schemeClr val="tx1"/>
                          </a:solidFill>
                          <a:latin typeface="+mn-lt"/>
                          <a:ea typeface="+mn-ea"/>
                          <a:cs typeface="+mn-cs"/>
                        </a:rPr>
                        <a:t>Shoven</a:t>
                      </a:r>
                      <a:r>
                        <a:rPr kumimoji="1" lang="ja-JP" altLang="en-US" sz="1600" b="0" i="0" u="none" strike="noStrike" kern="1200" baseline="0" dirty="0">
                          <a:solidFill>
                            <a:schemeClr val="tx1"/>
                          </a:solidFill>
                          <a:latin typeface="+mn-lt"/>
                          <a:ea typeface="+mn-ea"/>
                          <a:cs typeface="+mn-cs"/>
                        </a:rPr>
                        <a:t> </a:t>
                      </a:r>
                      <a:r>
                        <a:rPr kumimoji="1" lang="en-US" altLang="ja-JP" sz="1600" b="0" i="0" u="none" strike="noStrike" kern="1200" baseline="0" dirty="0">
                          <a:solidFill>
                            <a:schemeClr val="tx1"/>
                          </a:solidFill>
                          <a:latin typeface="+mn-lt"/>
                          <a:ea typeface="+mn-ea"/>
                          <a:cs typeface="+mn-cs"/>
                        </a:rPr>
                        <a:t>and </a:t>
                      </a:r>
                      <a:r>
                        <a:rPr kumimoji="1" lang="en-US" altLang="ja-JP" sz="1600" b="0" i="0" u="none" strike="noStrike" kern="1200" baseline="0" dirty="0" err="1">
                          <a:solidFill>
                            <a:schemeClr val="tx1"/>
                          </a:solidFill>
                          <a:latin typeface="+mn-lt"/>
                          <a:ea typeface="+mn-ea"/>
                          <a:cs typeface="+mn-cs"/>
                        </a:rPr>
                        <a:t>Slavov</a:t>
                      </a:r>
                      <a:r>
                        <a:rPr kumimoji="1" lang="en-US" altLang="ja-JP" sz="1600" b="0" i="0" u="none" strike="noStrike" kern="1200" baseline="0" dirty="0">
                          <a:solidFill>
                            <a:schemeClr val="tx1"/>
                          </a:solidFill>
                          <a:latin typeface="+mn-lt"/>
                          <a:ea typeface="+mn-ea"/>
                          <a:cs typeface="+mn-cs"/>
                        </a:rPr>
                        <a:t>(2014)</a:t>
                      </a:r>
                      <a:endParaRPr kumimoji="1" lang="ja-JP" altLang="en-US" sz="1400" dirty="0"/>
                    </a:p>
                  </a:txBody>
                  <a:tcPr>
                    <a:lnR w="12700" cap="flat" cmpd="sng" algn="ctr">
                      <a:solidFill>
                        <a:srgbClr val="0070C0"/>
                      </a:solidFill>
                      <a:prstDash val="solid"/>
                      <a:round/>
                      <a:headEnd type="none" w="med" len="med"/>
                      <a:tailEnd type="none" w="med" len="med"/>
                    </a:lnR>
                  </a:tcPr>
                </a:tc>
                <a:tc>
                  <a:txBody>
                    <a:bodyPr/>
                    <a:lstStyle/>
                    <a:p>
                      <a:r>
                        <a:rPr kumimoji="1" lang="ja-JP" altLang="en-US" sz="1600" dirty="0"/>
                        <a:t>個人</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r>
                        <a:rPr kumimoji="1" lang="ja-JP" altLang="en-US" sz="1600" dirty="0"/>
                        <a:t>期待現在価値</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lang="en-US" altLang="ja-JP" sz="1600" dirty="0"/>
                        <a:t>×</a:t>
                      </a:r>
                      <a:endParaRPr lang="ja-JP" altLang="en-US" sz="1600"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a:t>
                      </a:r>
                      <a:endParaRPr kumimoji="1" lang="ja-JP" altLang="en-US" sz="1600" dirty="0"/>
                    </a:p>
                  </a:txBody>
                  <a:tcP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2336504859"/>
                  </a:ext>
                </a:extLst>
              </a:tr>
              <a:tr h="370840">
                <a:tc>
                  <a:txBody>
                    <a:bodyPr/>
                    <a:lstStyle/>
                    <a:p>
                      <a:r>
                        <a:rPr kumimoji="1" lang="en-US" altLang="ja-JP" sz="1600" dirty="0" err="1"/>
                        <a:t>Genest-Gregoire</a:t>
                      </a:r>
                      <a:r>
                        <a:rPr kumimoji="1" lang="en-US" altLang="ja-JP" sz="1600" dirty="0"/>
                        <a:t> et</a:t>
                      </a:r>
                      <a:r>
                        <a:rPr kumimoji="1" lang="en-US" altLang="ja-JP" sz="1600" baseline="0" dirty="0"/>
                        <a:t> al.(2018)</a:t>
                      </a:r>
                      <a:endParaRPr kumimoji="1" lang="ja-JP" altLang="en-US" sz="1600" dirty="0"/>
                    </a:p>
                  </a:txBody>
                  <a:tcPr>
                    <a:lnR w="12700" cap="flat" cmpd="sng" algn="ctr">
                      <a:solidFill>
                        <a:srgbClr val="0070C0"/>
                      </a:solidFill>
                      <a:prstDash val="solid"/>
                      <a:round/>
                      <a:headEnd type="none" w="med" len="med"/>
                      <a:tailEnd type="none" w="med" len="med"/>
                    </a:lnR>
                  </a:tcPr>
                </a:tc>
                <a:tc>
                  <a:txBody>
                    <a:bodyPr/>
                    <a:lstStyle/>
                    <a:p>
                      <a:r>
                        <a:rPr kumimoji="1" lang="ja-JP" altLang="en-US" sz="1600" dirty="0"/>
                        <a:t>個人</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r>
                        <a:rPr kumimoji="1" lang="ja-JP" altLang="en-US" sz="1600" dirty="0"/>
                        <a:t>目標代替率など</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lang="ja-JP" altLang="en-US" sz="1600" dirty="0"/>
                        <a:t>△</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a:t>
                      </a:r>
                      <a:endParaRPr kumimoji="1" lang="ja-JP" altLang="en-US" sz="1600" dirty="0"/>
                    </a:p>
                  </a:txBody>
                  <a:tcP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2538095173"/>
                  </a:ext>
                </a:extLst>
              </a:tr>
              <a:tr h="370840">
                <a:tc rowSpan="2">
                  <a:txBody>
                    <a:bodyPr/>
                    <a:lstStyle/>
                    <a:p>
                      <a:r>
                        <a:rPr kumimoji="1" lang="en-US" altLang="ja-JP" sz="1600" dirty="0" err="1"/>
                        <a:t>Moizer</a:t>
                      </a:r>
                      <a:r>
                        <a:rPr kumimoji="1" lang="en-US" altLang="ja-JP" sz="1600" dirty="0"/>
                        <a:t> et</a:t>
                      </a:r>
                      <a:r>
                        <a:rPr kumimoji="1" lang="en-US" altLang="ja-JP" sz="1600" baseline="0" dirty="0"/>
                        <a:t> al.(2018)</a:t>
                      </a:r>
                      <a:endParaRPr kumimoji="1" lang="ja-JP" altLang="en-US" sz="1600" dirty="0"/>
                    </a:p>
                  </a:txBody>
                  <a:tcPr anchor="ctr">
                    <a:lnR w="12700" cap="flat" cmpd="sng" algn="ctr">
                      <a:solidFill>
                        <a:srgbClr val="0070C0"/>
                      </a:solidFill>
                      <a:prstDash val="solid"/>
                      <a:round/>
                      <a:headEnd type="none" w="med" len="med"/>
                      <a:tailEnd type="none" w="med" len="med"/>
                    </a:lnR>
                    <a:lnB w="12700" cap="flat" cmpd="sng" algn="ctr">
                      <a:solidFill>
                        <a:srgbClr val="0070C0"/>
                      </a:solidFill>
                      <a:prstDash val="solid"/>
                      <a:round/>
                      <a:headEnd type="none" w="med" len="med"/>
                      <a:tailEnd type="none" w="med" len="med"/>
                    </a:lnB>
                  </a:tcPr>
                </a:tc>
                <a:tc>
                  <a:txBody>
                    <a:bodyPr/>
                    <a:lstStyle/>
                    <a:p>
                      <a:r>
                        <a:rPr kumimoji="1" lang="ja-JP" altLang="en-US" sz="1600" dirty="0"/>
                        <a:t>個人</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期待現在価値</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rowSpan="2">
                  <a:txBody>
                    <a:bodyPr/>
                    <a:lstStyle/>
                    <a:p>
                      <a:pPr algn="ctr"/>
                      <a:r>
                        <a:rPr lang="en-US" altLang="ja-JP" sz="1600" dirty="0"/>
                        <a:t>×</a:t>
                      </a:r>
                      <a:endParaRPr lang="ja-JP" altLang="en-US" sz="1600" dirty="0"/>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B w="12700" cap="flat" cmpd="sng" algn="ctr">
                      <a:solidFill>
                        <a:srgbClr val="0070C0"/>
                      </a:solidFill>
                      <a:prstDash val="solid"/>
                      <a:round/>
                      <a:headEnd type="none" w="med" len="med"/>
                      <a:tailEnd type="none" w="med" len="med"/>
                    </a:lnB>
                  </a:tcPr>
                </a:tc>
                <a:tc rowSpan="2">
                  <a:txBody>
                    <a:bodyPr/>
                    <a:lstStyle/>
                    <a:p>
                      <a:pPr algn="ctr"/>
                      <a:r>
                        <a:rPr kumimoji="1" lang="ja-JP" altLang="en-US" sz="1600" dirty="0"/>
                        <a:t>○</a:t>
                      </a:r>
                    </a:p>
                  </a:txBody>
                  <a:tcPr anchor="ctr">
                    <a:lnL w="12700" cap="flat" cmpd="sng" algn="ctr">
                      <a:solidFill>
                        <a:srgbClr val="0070C0"/>
                      </a:solidFill>
                      <a:prstDash val="solid"/>
                      <a:round/>
                      <a:headEnd type="none" w="med" len="med"/>
                      <a:tailEnd type="none" w="med" len="med"/>
                    </a:lnL>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2291445592"/>
                  </a:ext>
                </a:extLst>
              </a:tr>
              <a:tr h="370840">
                <a:tc vMerge="1">
                  <a:txBody>
                    <a:bodyPr/>
                    <a:lstStyle/>
                    <a:p>
                      <a:endParaRPr kumimoji="1" lang="ja-JP" altLang="en-US" dirty="0"/>
                    </a:p>
                  </a:txBody>
                  <a:tcPr/>
                </a:tc>
                <a:tc>
                  <a:txBody>
                    <a:bodyPr/>
                    <a:lstStyle/>
                    <a:p>
                      <a:r>
                        <a:rPr kumimoji="1" lang="ja-JP" altLang="en-US" sz="1600" dirty="0"/>
                        <a:t>年金財政</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r>
                        <a:rPr kumimoji="1" lang="ja-JP" altLang="en-US" sz="1600" dirty="0"/>
                        <a:t>積立金推移</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vMerge="1">
                  <a:txBody>
                    <a:bodyPr/>
                    <a:lstStyle/>
                    <a:p>
                      <a:endParaRPr kumimoji="1" lang="ja-JP" altLang="en-US" dirty="0"/>
                    </a:p>
                  </a:txBody>
                  <a:tcPr/>
                </a:tc>
                <a:tc vMerge="1">
                  <a:txBody>
                    <a:bodyPr/>
                    <a:lstStyle/>
                    <a:p>
                      <a:endParaRPr kumimoji="1" lang="ja-JP" altLang="en-US"/>
                    </a:p>
                  </a:txBody>
                  <a:tcPr/>
                </a:tc>
                <a:extLst>
                  <a:ext uri="{0D108BD9-81ED-4DB2-BD59-A6C34878D82A}">
                    <a16:rowId xmlns:a16="http://schemas.microsoft.com/office/drawing/2014/main" val="1526099011"/>
                  </a:ext>
                </a:extLst>
              </a:tr>
              <a:tr h="370840">
                <a:tc rowSpan="2">
                  <a:txBody>
                    <a:bodyPr/>
                    <a:lstStyle/>
                    <a:p>
                      <a:r>
                        <a:rPr kumimoji="1" lang="ja-JP" altLang="en-US" sz="1600" dirty="0">
                          <a:solidFill>
                            <a:srgbClr val="FF0000"/>
                          </a:solidFill>
                        </a:rPr>
                        <a:t>本研究</a:t>
                      </a:r>
                    </a:p>
                  </a:txBody>
                  <a:tcPr anchor="ctr">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tcPr>
                </a:tc>
                <a:tc>
                  <a:txBody>
                    <a:bodyPr/>
                    <a:lstStyle/>
                    <a:p>
                      <a:r>
                        <a:rPr kumimoji="1" lang="ja-JP" altLang="en-US" sz="1600" dirty="0"/>
                        <a:t>個人</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r>
                        <a:rPr kumimoji="1" lang="ja-JP" altLang="en-US" sz="1600" dirty="0"/>
                        <a:t>最適化モデル</a:t>
                      </a:r>
                      <a:endParaRPr kumimoji="1" lang="en-US" altLang="ja-JP" sz="1600" dirty="0"/>
                    </a:p>
                    <a:p>
                      <a:r>
                        <a:rPr kumimoji="1" lang="ja-JP" altLang="en-US" sz="1600" dirty="0"/>
                        <a:t>（長生きリスク最小化）</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rowSpan="2">
                  <a:txBody>
                    <a:bodyPr/>
                    <a:lstStyle/>
                    <a:p>
                      <a:pPr algn="ctr"/>
                      <a:r>
                        <a:rPr lang="ja-JP" altLang="en-US" sz="1600" dirty="0">
                          <a:solidFill>
                            <a:srgbClr val="FF0000"/>
                          </a:solidFill>
                        </a:rPr>
                        <a:t>○</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tcPr>
                </a:tc>
                <a:tc rowSpan="2">
                  <a:txBody>
                    <a:bodyPr/>
                    <a:lstStyle/>
                    <a:p>
                      <a:pPr algn="ctr"/>
                      <a:r>
                        <a:rPr kumimoji="1" lang="ja-JP" altLang="en-US" sz="1600" dirty="0">
                          <a:solidFill>
                            <a:srgbClr val="FF0000"/>
                          </a:solidFill>
                        </a:rPr>
                        <a:t>○</a:t>
                      </a:r>
                    </a:p>
                  </a:txBody>
                  <a:tcPr anchor="ctr">
                    <a:lnL w="12700" cap="flat" cmpd="sng" algn="ctr">
                      <a:solidFill>
                        <a:srgbClr val="0070C0"/>
                      </a:solidFill>
                      <a:prstDash val="solid"/>
                      <a:round/>
                      <a:headEnd type="none" w="med" len="med"/>
                      <a:tailEnd type="none" w="med" len="med"/>
                    </a:lnL>
                    <a:lnT w="12700"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1849160339"/>
                  </a:ext>
                </a:extLst>
              </a:tr>
              <a:tr h="370840">
                <a:tc vMerge="1">
                  <a:txBody>
                    <a:bodyPr/>
                    <a:lstStyle/>
                    <a:p>
                      <a:endParaRPr kumimoji="1" lang="ja-JP" altLang="en-US" dirty="0"/>
                    </a:p>
                  </a:txBody>
                  <a:tcPr anchor="ctr">
                    <a:lnR w="12700" cap="flat" cmpd="sng" algn="ctr">
                      <a:solidFill>
                        <a:srgbClr val="0070C0"/>
                      </a:solidFill>
                      <a:prstDash val="solid"/>
                      <a:round/>
                      <a:headEnd type="none" w="med" len="med"/>
                      <a:tailEnd type="none" w="med" len="med"/>
                    </a:lnR>
                  </a:tcPr>
                </a:tc>
                <a:tc>
                  <a:txBody>
                    <a:bodyPr/>
                    <a:lstStyle/>
                    <a:p>
                      <a:r>
                        <a:rPr kumimoji="1" lang="ja-JP" altLang="en-US" sz="1600" dirty="0"/>
                        <a:t>年金財政</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r>
                        <a:rPr kumimoji="1" lang="ja-JP" altLang="en-US" sz="1600" dirty="0"/>
                        <a:t>積立金推移</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vMerge="1">
                  <a:txBody>
                    <a:bodyPr/>
                    <a:lstStyle/>
                    <a:p>
                      <a:endParaRPr kumimoji="1" lang="ja-JP" altLang="en-US" dirty="0"/>
                    </a:p>
                  </a:txBody>
                  <a:tcPr anchor="ctr">
                    <a:lnL w="12700" cap="flat" cmpd="sng" algn="ctr">
                      <a:solidFill>
                        <a:srgbClr val="0070C0"/>
                      </a:solidFill>
                      <a:prstDash val="solid"/>
                      <a:round/>
                      <a:headEnd type="none" w="med" len="med"/>
                      <a:tailEnd type="none" w="med" len="med"/>
                    </a:lnL>
                  </a:tcPr>
                </a:tc>
                <a:tc vMerge="1">
                  <a:txBody>
                    <a:bodyPr/>
                    <a:lstStyle/>
                    <a:p>
                      <a:endParaRPr kumimoji="1" lang="ja-JP" altLang="en-US"/>
                    </a:p>
                  </a:txBody>
                  <a:tcPr/>
                </a:tc>
                <a:extLst>
                  <a:ext uri="{0D108BD9-81ED-4DB2-BD59-A6C34878D82A}">
                    <a16:rowId xmlns:a16="http://schemas.microsoft.com/office/drawing/2014/main" val="3251013691"/>
                  </a:ext>
                </a:extLst>
              </a:tr>
            </a:tbl>
          </a:graphicData>
        </a:graphic>
      </p:graphicFrame>
      <p:sp>
        <p:nvSpPr>
          <p:cNvPr id="2" name="テキスト ボックス 1"/>
          <p:cNvSpPr txBox="1"/>
          <p:nvPr/>
        </p:nvSpPr>
        <p:spPr>
          <a:xfrm>
            <a:off x="272480" y="5428003"/>
            <a:ext cx="9267857" cy="646331"/>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kumimoji="1" lang="ja-JP" altLang="en-US" dirty="0"/>
              <a:t>個人の立場から公的年金の繰下げ受給による</a:t>
            </a:r>
            <a:r>
              <a:rPr kumimoji="1" lang="ja-JP" altLang="en-US" u="sng" dirty="0">
                <a:solidFill>
                  <a:srgbClr val="FF0000"/>
                </a:solidFill>
              </a:rPr>
              <a:t>長生きリスクヘッジ</a:t>
            </a:r>
            <a:r>
              <a:rPr kumimoji="1" lang="ja-JP" altLang="en-US" dirty="0"/>
              <a:t>を定量的に評価</a:t>
            </a:r>
            <a:endParaRPr kumimoji="1" lang="en-US" altLang="ja-JP" dirty="0"/>
          </a:p>
          <a:p>
            <a:pPr marL="285750" indent="-285750">
              <a:buClr>
                <a:srgbClr val="0070C0"/>
              </a:buClr>
              <a:buFont typeface="Wingdings" panose="05000000000000000000" pitchFamily="2" charset="2"/>
              <a:buChar char="ü"/>
            </a:pPr>
            <a:r>
              <a:rPr lang="ja-JP" altLang="en-US" u="sng" dirty="0">
                <a:solidFill>
                  <a:srgbClr val="FF0000"/>
                </a:solidFill>
              </a:rPr>
              <a:t>個人と年金財政</a:t>
            </a:r>
            <a:r>
              <a:rPr lang="ja-JP" altLang="en-US" dirty="0"/>
              <a:t>の両方の立場から適切な</a:t>
            </a:r>
            <a:r>
              <a:rPr lang="ja-JP" altLang="en-US" u="sng" dirty="0">
                <a:solidFill>
                  <a:srgbClr val="FF0000"/>
                </a:solidFill>
              </a:rPr>
              <a:t>繰下げ増額率</a:t>
            </a:r>
            <a:r>
              <a:rPr lang="ja-JP" altLang="en-US" dirty="0"/>
              <a:t>の水準を検討</a:t>
            </a:r>
            <a:endParaRPr kumimoji="1" lang="ja-JP" altLang="en-US" dirty="0"/>
          </a:p>
        </p:txBody>
      </p:sp>
      <p:sp>
        <p:nvSpPr>
          <p:cNvPr id="9" name="テキスト ボックス 8"/>
          <p:cNvSpPr txBox="1"/>
          <p:nvPr/>
        </p:nvSpPr>
        <p:spPr>
          <a:xfrm>
            <a:off x="4045789" y="4967367"/>
            <a:ext cx="1569660" cy="369332"/>
          </a:xfrm>
          <a:prstGeom prst="rect">
            <a:avLst/>
          </a:prstGeom>
          <a:solidFill>
            <a:schemeClr val="bg1"/>
          </a:solidFill>
          <a:ln>
            <a:solidFill>
              <a:srgbClr val="0070C0"/>
            </a:solidFill>
          </a:ln>
        </p:spPr>
        <p:txBody>
          <a:bodyPr wrap="none" rtlCol="0">
            <a:spAutoFit/>
          </a:bodyPr>
          <a:lstStyle/>
          <a:p>
            <a:r>
              <a:rPr kumimoji="1" lang="ja-JP" altLang="en-US" dirty="0">
                <a:solidFill>
                  <a:srgbClr val="0070C0"/>
                </a:solidFill>
              </a:rPr>
              <a:t>本研究の特徴</a:t>
            </a:r>
          </a:p>
        </p:txBody>
      </p:sp>
    </p:spTree>
    <p:extLst>
      <p:ext uri="{BB962C8B-B14F-4D97-AF65-F5344CB8AC3E}">
        <p14:creationId xmlns:p14="http://schemas.microsoft.com/office/powerpoint/2010/main" val="3278862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p:txBody>
          <a:bodyPr/>
          <a:lstStyle/>
          <a:p>
            <a:r>
              <a:rPr lang="ja-JP" altLang="en-US" dirty="0"/>
              <a:t>１．研究</a:t>
            </a:r>
            <a:r>
              <a:rPr kumimoji="1" lang="ja-JP" altLang="en-US" dirty="0"/>
              <a:t>の背景と目的｜本研究の目的と貢献</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12</a:t>
            </a:fld>
            <a:endParaRPr lang="en-US" altLang="ja-JP" dirty="0"/>
          </a:p>
        </p:txBody>
      </p:sp>
      <p:sp>
        <p:nvSpPr>
          <p:cNvPr id="7" name="スライド番号プレースホルダー 2"/>
          <p:cNvSpPr txBox="1">
            <a:spLocks/>
          </p:cNvSpPr>
          <p:nvPr/>
        </p:nvSpPr>
        <p:spPr>
          <a:xfrm>
            <a:off x="150857" y="6608882"/>
            <a:ext cx="2228850" cy="199338"/>
          </a:xfrm>
          <a:prstGeom prst="rect">
            <a:avLst/>
          </a:prstGeom>
        </p:spPr>
        <p:txBody>
          <a:bodyPr vert="horz" lIns="91440" tIns="45720" rIns="91440" bIns="45720" rtlCol="0" anchor="ctr"/>
          <a:lstStyle>
            <a:defPPr>
              <a:defRPr lang="ja-JP"/>
            </a:defPPr>
            <a:lvl1pPr marL="0" algn="l"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6C8EEFBB-E135-4293-8494-A108BE87EC2E}" type="slidenum">
              <a:rPr lang="en-US" altLang="ja-JP" smtClean="0"/>
              <a:pPr/>
              <a:t>12</a:t>
            </a:fld>
            <a:endParaRPr lang="en-US" altLang="ja-JP" dirty="0"/>
          </a:p>
        </p:txBody>
      </p:sp>
      <p:grpSp>
        <p:nvGrpSpPr>
          <p:cNvPr id="8" name="グループ化 7">
            <a:extLst>
              <a:ext uri="{FF2B5EF4-FFF2-40B4-BE49-F238E27FC236}">
                <a16:creationId xmlns:a16="http://schemas.microsoft.com/office/drawing/2014/main" id="{54E25AA4-AC62-4B65-906D-A2ABFD9D2D61}"/>
              </a:ext>
            </a:extLst>
          </p:cNvPr>
          <p:cNvGrpSpPr/>
          <p:nvPr/>
        </p:nvGrpSpPr>
        <p:grpSpPr>
          <a:xfrm>
            <a:off x="272480" y="639454"/>
            <a:ext cx="9361040" cy="2381006"/>
            <a:chOff x="681262" y="2810984"/>
            <a:chExt cx="8543476" cy="11498615"/>
          </a:xfrm>
        </p:grpSpPr>
        <p:sp>
          <p:nvSpPr>
            <p:cNvPr id="9" name="正方形/長方形 8">
              <a:extLst>
                <a:ext uri="{FF2B5EF4-FFF2-40B4-BE49-F238E27FC236}">
                  <a16:creationId xmlns:a16="http://schemas.microsoft.com/office/drawing/2014/main" id="{7942BDDF-9397-4CD5-BEFE-11CE69D69CC8}"/>
                </a:ext>
              </a:extLst>
            </p:cNvPr>
            <p:cNvSpPr/>
            <p:nvPr/>
          </p:nvSpPr>
          <p:spPr bwMode="auto">
            <a:xfrm>
              <a:off x="681262" y="3789040"/>
              <a:ext cx="8543476" cy="10520559"/>
            </a:xfrm>
            <a:prstGeom prst="rect">
              <a:avLst/>
            </a:prstGeom>
            <a:noFill/>
            <a:ln w="31750" cap="flat" cmpd="dbl"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8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8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ja-JP" altLang="en-US" sz="800" b="1" kern="0" dirty="0">
                <a:solidFill>
                  <a:srgbClr val="4D4D4D"/>
                </a:solidFill>
                <a:latin typeface="Arial" charset="0"/>
                <a:cs typeface="メイリオ" pitchFamily="50" charset="-128"/>
              </a:endParaRPr>
            </a:p>
          </p:txBody>
        </p:sp>
        <p:sp>
          <p:nvSpPr>
            <p:cNvPr id="10" name="AutoShape 3">
              <a:extLst>
                <a:ext uri="{FF2B5EF4-FFF2-40B4-BE49-F238E27FC236}">
                  <a16:creationId xmlns:a16="http://schemas.microsoft.com/office/drawing/2014/main" id="{5C356E85-81FD-4634-9E0F-AA8E45E3A981}"/>
                </a:ext>
              </a:extLst>
            </p:cNvPr>
            <p:cNvSpPr>
              <a:spLocks noChangeArrowheads="1"/>
            </p:cNvSpPr>
            <p:nvPr/>
          </p:nvSpPr>
          <p:spPr bwMode="auto">
            <a:xfrm>
              <a:off x="1256788" y="2810984"/>
              <a:ext cx="1826512" cy="1872796"/>
            </a:xfrm>
            <a:prstGeom prst="roundRect">
              <a:avLst>
                <a:gd name="adj" fmla="val 0"/>
              </a:avLst>
            </a:prstGeom>
            <a:solidFill>
              <a:schemeClr val="bg1"/>
            </a:solidFill>
            <a:ln>
              <a:noFill/>
            </a:ln>
            <a:effectLst/>
          </p:spPr>
          <p:txBody>
            <a:bodyPr wrap="square" lIns="0" tIns="0" rIns="0" bIns="0" anchor="ctr">
              <a:spAutoFit/>
            </a:bodyPr>
            <a:lstStyle/>
            <a:p>
              <a:pPr algn="ctr">
                <a:lnSpc>
                  <a:spcPct val="140000"/>
                </a:lnSpc>
                <a:spcBef>
                  <a:spcPts val="1950"/>
                </a:spcBef>
                <a:spcAft>
                  <a:spcPts val="975"/>
                </a:spcAft>
              </a:pPr>
              <a:r>
                <a:rPr lang="ja-JP" altLang="en-US" u="sng" dirty="0">
                  <a:solidFill>
                    <a:srgbClr val="0070C0"/>
                  </a:solidFill>
                  <a:latin typeface="+mj-lt"/>
                  <a:ea typeface="メイリオ" pitchFamily="50" charset="-128"/>
                  <a:cs typeface="メイリオ" pitchFamily="50" charset="-128"/>
                </a:rPr>
                <a:t>本研究の目的 </a:t>
              </a:r>
            </a:p>
          </p:txBody>
        </p:sp>
        <p:sp>
          <p:nvSpPr>
            <p:cNvPr id="11" name="AutoShape 3">
              <a:extLst>
                <a:ext uri="{FF2B5EF4-FFF2-40B4-BE49-F238E27FC236}">
                  <a16:creationId xmlns:a16="http://schemas.microsoft.com/office/drawing/2014/main" id="{34FA7AB5-E5A6-4F49-95BF-CAB7032E89F9}"/>
                </a:ext>
              </a:extLst>
            </p:cNvPr>
            <p:cNvSpPr>
              <a:spLocks noChangeArrowheads="1"/>
            </p:cNvSpPr>
            <p:nvPr/>
          </p:nvSpPr>
          <p:spPr bwMode="auto">
            <a:xfrm>
              <a:off x="681262" y="4293500"/>
              <a:ext cx="8469255" cy="9319403"/>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55401" indent="-285750" algn="just" fontAlgn="base">
                <a:lnSpc>
                  <a:spcPct val="140000"/>
                </a:lnSpc>
                <a:spcBef>
                  <a:spcPct val="0"/>
                </a:spcBef>
                <a:spcAft>
                  <a:spcPts val="244"/>
                </a:spcAft>
                <a:buClr>
                  <a:srgbClr val="0070C0"/>
                </a:buClr>
                <a:buFont typeface="Wingdings" panose="05000000000000000000" pitchFamily="2" charset="2"/>
                <a:buChar char="p"/>
              </a:pPr>
              <a:r>
                <a:rPr lang="ja-JP" altLang="en-US" dirty="0">
                  <a:cs typeface="メイリオ" pitchFamily="50" charset="-128"/>
                </a:rPr>
                <a:t>退職後の家計において従来の私的終身年金を上乗せする方法よりも</a:t>
              </a:r>
              <a:r>
                <a:rPr lang="ja-JP" altLang="en-US" u="sng" dirty="0">
                  <a:solidFill>
                    <a:srgbClr val="FF0000"/>
                  </a:solidFill>
                  <a:cs typeface="メイリオ" pitchFamily="50" charset="-128"/>
                </a:rPr>
                <a:t>公的年金の繰下げ受給制度</a:t>
              </a:r>
              <a:r>
                <a:rPr lang="ja-JP" altLang="en-US" dirty="0">
                  <a:cs typeface="メイリオ" pitchFamily="50" charset="-128"/>
                </a:rPr>
                <a:t>を活用する方法が</a:t>
              </a:r>
              <a:r>
                <a:rPr lang="ja-JP" altLang="en-US" u="sng" dirty="0">
                  <a:solidFill>
                    <a:srgbClr val="FF0000"/>
                  </a:solidFill>
                  <a:cs typeface="メイリオ" pitchFamily="50" charset="-128"/>
                </a:rPr>
                <a:t>長生きリスクヘッジ</a:t>
              </a:r>
              <a:r>
                <a:rPr lang="ja-JP" altLang="en-US" dirty="0">
                  <a:cs typeface="メイリオ" pitchFamily="50" charset="-128"/>
                </a:rPr>
                <a:t>に</a:t>
              </a:r>
              <a:r>
                <a:rPr lang="ja-JP" altLang="en-US" u="sng" dirty="0">
                  <a:solidFill>
                    <a:srgbClr val="FF0000"/>
                  </a:solidFill>
                  <a:cs typeface="メイリオ" pitchFamily="50" charset="-128"/>
                </a:rPr>
                <a:t>有用</a:t>
              </a:r>
              <a:r>
                <a:rPr lang="ja-JP" altLang="en-US" dirty="0">
                  <a:cs typeface="メイリオ" pitchFamily="50" charset="-128"/>
                </a:rPr>
                <a:t>であることを検証する</a:t>
              </a:r>
              <a:endParaRPr lang="en-US" altLang="ja-JP" dirty="0">
                <a:cs typeface="メイリオ" pitchFamily="50" charset="-128"/>
              </a:endParaRPr>
            </a:p>
            <a:p>
              <a:pPr marL="812601" lvl="1" indent="-285750" algn="just" fontAlgn="base">
                <a:lnSpc>
                  <a:spcPct val="140000"/>
                </a:lnSpc>
                <a:spcBef>
                  <a:spcPct val="0"/>
                </a:spcBef>
                <a:spcAft>
                  <a:spcPts val="244"/>
                </a:spcAft>
                <a:buClr>
                  <a:srgbClr val="0070C0"/>
                </a:buClr>
                <a:buFont typeface="Wingdings" panose="05000000000000000000" pitchFamily="2" charset="2"/>
                <a:buChar char="ü"/>
              </a:pPr>
              <a:r>
                <a:rPr lang="ja-JP" altLang="en-US" sz="1600" dirty="0">
                  <a:solidFill>
                    <a:srgbClr val="0070C0"/>
                  </a:solidFill>
                  <a:cs typeface="メイリオ" pitchFamily="50" charset="-128"/>
                </a:rPr>
                <a:t>最適化モデル</a:t>
              </a:r>
              <a:r>
                <a:rPr lang="ja-JP" altLang="en-US" sz="1600" dirty="0">
                  <a:cs typeface="メイリオ" pitchFamily="50" charset="-128"/>
                </a:rPr>
                <a:t>を用いて長生きリスクを定量的に評価</a:t>
              </a:r>
              <a:endParaRPr lang="en-US" altLang="ja-JP" sz="1600" dirty="0">
                <a:cs typeface="メイリオ" pitchFamily="50" charset="-128"/>
              </a:endParaRPr>
            </a:p>
            <a:p>
              <a:pPr marL="355401" indent="-285750" algn="just" fontAlgn="base">
                <a:lnSpc>
                  <a:spcPct val="140000"/>
                </a:lnSpc>
                <a:spcBef>
                  <a:spcPct val="0"/>
                </a:spcBef>
                <a:spcAft>
                  <a:spcPts val="244"/>
                </a:spcAft>
                <a:buClr>
                  <a:srgbClr val="0070C0"/>
                </a:buClr>
                <a:buFont typeface="Wingdings" panose="05000000000000000000" pitchFamily="2" charset="2"/>
                <a:buChar char="p"/>
              </a:pPr>
              <a:r>
                <a:rPr lang="ja-JP" altLang="en-US" u="sng" dirty="0">
                  <a:solidFill>
                    <a:srgbClr val="FF0000"/>
                  </a:solidFill>
                  <a:cs typeface="メイリオ" pitchFamily="50" charset="-128"/>
                </a:rPr>
                <a:t>退職後の家計</a:t>
              </a:r>
              <a:r>
                <a:rPr lang="ja-JP" altLang="en-US" dirty="0">
                  <a:cs typeface="メイリオ" pitchFamily="50" charset="-128"/>
                </a:rPr>
                <a:t>と</a:t>
              </a:r>
              <a:r>
                <a:rPr lang="ja-JP" altLang="en-US" u="sng" dirty="0">
                  <a:solidFill>
                    <a:srgbClr val="FF0000"/>
                  </a:solidFill>
                  <a:cs typeface="メイリオ" pitchFamily="50" charset="-128"/>
                </a:rPr>
                <a:t>公的年金財政が</a:t>
              </a:r>
              <a:r>
                <a:rPr lang="en-US" altLang="ja-JP" u="sng" dirty="0">
                  <a:solidFill>
                    <a:srgbClr val="FF0000"/>
                  </a:solidFill>
                  <a:cs typeface="メイリオ" pitchFamily="50" charset="-128"/>
                </a:rPr>
                <a:t>Win-Win</a:t>
              </a:r>
              <a:r>
                <a:rPr lang="ja-JP" altLang="en-US" dirty="0">
                  <a:cs typeface="メイリオ" pitchFamily="50" charset="-128"/>
                </a:rPr>
                <a:t>となるような関係の構築</a:t>
              </a:r>
              <a:endParaRPr lang="en-US" altLang="ja-JP" dirty="0">
                <a:cs typeface="メイリオ" pitchFamily="50" charset="-128"/>
              </a:endParaRPr>
            </a:p>
            <a:p>
              <a:pPr marL="812601" lvl="1" indent="-285750" algn="just" fontAlgn="base">
                <a:lnSpc>
                  <a:spcPct val="140000"/>
                </a:lnSpc>
                <a:spcBef>
                  <a:spcPct val="0"/>
                </a:spcBef>
                <a:spcAft>
                  <a:spcPts val="244"/>
                </a:spcAft>
                <a:buClr>
                  <a:srgbClr val="0070C0"/>
                </a:buClr>
                <a:buFont typeface="Wingdings" panose="05000000000000000000" pitchFamily="2" charset="2"/>
                <a:buChar char="ü"/>
              </a:pPr>
              <a:r>
                <a:rPr lang="ja-JP" altLang="en-US" sz="1600" dirty="0">
                  <a:solidFill>
                    <a:srgbClr val="0070C0"/>
                  </a:solidFill>
                </a:rPr>
                <a:t>公的年金財政モデル</a:t>
              </a:r>
              <a:r>
                <a:rPr lang="ja-JP" altLang="en-US" sz="1600" dirty="0">
                  <a:cs typeface="メイリオ" pitchFamily="50" charset="-128"/>
                </a:rPr>
                <a:t>によってストレステストを行い，公的年金財政への影響を定量的に評価</a:t>
              </a:r>
            </a:p>
          </p:txBody>
        </p:sp>
      </p:grpSp>
      <p:grpSp>
        <p:nvGrpSpPr>
          <p:cNvPr id="12" name="グループ化 11">
            <a:extLst>
              <a:ext uri="{FF2B5EF4-FFF2-40B4-BE49-F238E27FC236}">
                <a16:creationId xmlns:a16="http://schemas.microsoft.com/office/drawing/2014/main" id="{54E25AA4-AC62-4B65-906D-A2ABFD9D2D61}"/>
              </a:ext>
            </a:extLst>
          </p:cNvPr>
          <p:cNvGrpSpPr/>
          <p:nvPr/>
        </p:nvGrpSpPr>
        <p:grpSpPr>
          <a:xfrm>
            <a:off x="272480" y="3297005"/>
            <a:ext cx="9361040" cy="1752078"/>
            <a:chOff x="681262" y="2959490"/>
            <a:chExt cx="8543476" cy="8461325"/>
          </a:xfrm>
        </p:grpSpPr>
        <p:sp>
          <p:nvSpPr>
            <p:cNvPr id="13" name="正方形/長方形 12">
              <a:extLst>
                <a:ext uri="{FF2B5EF4-FFF2-40B4-BE49-F238E27FC236}">
                  <a16:creationId xmlns:a16="http://schemas.microsoft.com/office/drawing/2014/main" id="{7942BDDF-9397-4CD5-BEFE-11CE69D69CC8}"/>
                </a:ext>
              </a:extLst>
            </p:cNvPr>
            <p:cNvSpPr/>
            <p:nvPr/>
          </p:nvSpPr>
          <p:spPr bwMode="auto">
            <a:xfrm>
              <a:off x="681262" y="3789040"/>
              <a:ext cx="8543476" cy="7631775"/>
            </a:xfrm>
            <a:prstGeom prst="rect">
              <a:avLst/>
            </a:prstGeom>
            <a:noFill/>
            <a:ln w="31750" cap="flat" cmpd="dbl"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ja-JP" altLang="en-US" sz="1789" b="1" kern="0" dirty="0">
                <a:solidFill>
                  <a:srgbClr val="4D4D4D"/>
                </a:solidFill>
                <a:latin typeface="Arial" charset="0"/>
                <a:cs typeface="メイリオ" pitchFamily="50" charset="-128"/>
              </a:endParaRPr>
            </a:p>
          </p:txBody>
        </p:sp>
        <p:sp>
          <p:nvSpPr>
            <p:cNvPr id="14" name="AutoShape 3">
              <a:extLst>
                <a:ext uri="{FF2B5EF4-FFF2-40B4-BE49-F238E27FC236}">
                  <a16:creationId xmlns:a16="http://schemas.microsoft.com/office/drawing/2014/main" id="{5C356E85-81FD-4634-9E0F-AA8E45E3A981}"/>
                </a:ext>
              </a:extLst>
            </p:cNvPr>
            <p:cNvSpPr>
              <a:spLocks noChangeArrowheads="1"/>
            </p:cNvSpPr>
            <p:nvPr/>
          </p:nvSpPr>
          <p:spPr bwMode="auto">
            <a:xfrm>
              <a:off x="1254229" y="2959490"/>
              <a:ext cx="1829071" cy="1872796"/>
            </a:xfrm>
            <a:prstGeom prst="roundRect">
              <a:avLst>
                <a:gd name="adj" fmla="val 0"/>
              </a:avLst>
            </a:prstGeom>
            <a:solidFill>
              <a:schemeClr val="bg1"/>
            </a:solidFill>
            <a:ln>
              <a:noFill/>
            </a:ln>
            <a:effectLst/>
          </p:spPr>
          <p:txBody>
            <a:bodyPr wrap="square" lIns="0" tIns="0" rIns="0" bIns="0" anchor="ctr">
              <a:spAutoFit/>
            </a:bodyPr>
            <a:lstStyle/>
            <a:p>
              <a:pPr algn="ctr">
                <a:lnSpc>
                  <a:spcPct val="140000"/>
                </a:lnSpc>
                <a:spcBef>
                  <a:spcPts val="1950"/>
                </a:spcBef>
                <a:spcAft>
                  <a:spcPts val="975"/>
                </a:spcAft>
              </a:pPr>
              <a:r>
                <a:rPr lang="ja-JP" altLang="en-US" u="sng" dirty="0">
                  <a:solidFill>
                    <a:srgbClr val="0070C0"/>
                  </a:solidFill>
                  <a:latin typeface="+mj-lt"/>
                  <a:ea typeface="メイリオ" pitchFamily="50" charset="-128"/>
                  <a:cs typeface="メイリオ" pitchFamily="50" charset="-128"/>
                </a:rPr>
                <a:t>本研究の貢献 </a:t>
              </a:r>
            </a:p>
          </p:txBody>
        </p:sp>
        <p:sp>
          <p:nvSpPr>
            <p:cNvPr id="15" name="AutoShape 3">
              <a:extLst>
                <a:ext uri="{FF2B5EF4-FFF2-40B4-BE49-F238E27FC236}">
                  <a16:creationId xmlns:a16="http://schemas.microsoft.com/office/drawing/2014/main" id="{34FA7AB5-E5A6-4F49-95BF-CAB7032E89F9}"/>
                </a:ext>
              </a:extLst>
            </p:cNvPr>
            <p:cNvSpPr>
              <a:spLocks noChangeArrowheads="1"/>
            </p:cNvSpPr>
            <p:nvPr/>
          </p:nvSpPr>
          <p:spPr bwMode="auto">
            <a:xfrm>
              <a:off x="681262" y="4898955"/>
              <a:ext cx="8340046" cy="574225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55401" indent="-285750" algn="just" fontAlgn="base">
                <a:lnSpc>
                  <a:spcPct val="140000"/>
                </a:lnSpc>
                <a:spcBef>
                  <a:spcPct val="0"/>
                </a:spcBef>
                <a:spcAft>
                  <a:spcPts val="244"/>
                </a:spcAft>
                <a:buClr>
                  <a:srgbClr val="0070C0"/>
                </a:buClr>
                <a:buFont typeface="Wingdings" panose="05000000000000000000" pitchFamily="2" charset="2"/>
                <a:buChar char="p"/>
              </a:pPr>
              <a:r>
                <a:rPr lang="ja-JP" altLang="en-US" dirty="0">
                  <a:cs typeface="メイリオ" pitchFamily="50" charset="-128"/>
                </a:rPr>
                <a:t>公的年金の繰下げ受給制度について家計の側面から長生きリスクを考慮したうえで定量的に分析した論文は私たちの知る限り，存在しない</a:t>
              </a:r>
              <a:endParaRPr lang="en-US" altLang="ja-JP" dirty="0">
                <a:cs typeface="メイリオ" pitchFamily="50" charset="-128"/>
              </a:endParaRPr>
            </a:p>
            <a:p>
              <a:pPr marL="355401" indent="-285750" algn="just" fontAlgn="base">
                <a:lnSpc>
                  <a:spcPct val="140000"/>
                </a:lnSpc>
                <a:spcBef>
                  <a:spcPct val="0"/>
                </a:spcBef>
                <a:spcAft>
                  <a:spcPts val="244"/>
                </a:spcAft>
                <a:buClr>
                  <a:srgbClr val="0070C0"/>
                </a:buClr>
                <a:buFont typeface="Wingdings" panose="05000000000000000000" pitchFamily="2" charset="2"/>
                <a:buChar char="p"/>
              </a:pPr>
              <a:r>
                <a:rPr lang="ja-JP" altLang="en-US" dirty="0">
                  <a:cs typeface="メイリオ" pitchFamily="50" charset="-128"/>
                </a:rPr>
                <a:t>公的年金の持続可能性と家計の長生きリスクを考慮した繰下げ増額率の検討</a:t>
              </a:r>
              <a:endParaRPr lang="en-US" altLang="ja-JP" dirty="0">
                <a:cs typeface="メイリオ" pitchFamily="50" charset="-128"/>
              </a:endParaRPr>
            </a:p>
          </p:txBody>
        </p:sp>
      </p:grpSp>
      <p:grpSp>
        <p:nvGrpSpPr>
          <p:cNvPr id="16" name="グループ化 15"/>
          <p:cNvGrpSpPr/>
          <p:nvPr/>
        </p:nvGrpSpPr>
        <p:grpSpPr>
          <a:xfrm>
            <a:off x="744359" y="5186256"/>
            <a:ext cx="2608422" cy="1357416"/>
            <a:chOff x="629174" y="3009036"/>
            <a:chExt cx="2968041" cy="1766032"/>
          </a:xfrm>
        </p:grpSpPr>
        <p:sp>
          <p:nvSpPr>
            <p:cNvPr id="17" name="正方形/長方形 16"/>
            <p:cNvSpPr/>
            <p:nvPr/>
          </p:nvSpPr>
          <p:spPr bwMode="auto">
            <a:xfrm>
              <a:off x="923027" y="3771965"/>
              <a:ext cx="2475781" cy="392416"/>
            </a:xfrm>
            <a:prstGeom prst="rect">
              <a:avLst/>
            </a:prstGeom>
            <a:solidFill>
              <a:srgbClr val="0070C0"/>
            </a:solidFill>
            <a:ln>
              <a:noFill/>
            </a:ln>
            <a:effectLst/>
          </p:spPr>
          <p:txBody>
            <a:bodyPr lIns="0" tIns="0" rIns="0" bIns="0" rtlCol="0" anchor="ctr">
              <a:spAutoFit/>
            </a:bodyPr>
            <a:lstStyle/>
            <a:p>
              <a:pPr algn="ctr">
                <a:lnSpc>
                  <a:spcPct val="140000"/>
                </a:lnSpc>
                <a:spcBef>
                  <a:spcPct val="0"/>
                </a:spcBef>
                <a:spcAft>
                  <a:spcPts val="600"/>
                </a:spcAft>
              </a:pPr>
              <a:r>
                <a:rPr kumimoji="1" lang="ja-JP" altLang="en-US" sz="1400" dirty="0">
                  <a:solidFill>
                    <a:schemeClr val="bg1"/>
                  </a:solidFill>
                  <a:latin typeface="メイリオ" pitchFamily="50" charset="-128"/>
                  <a:ea typeface="メイリオ" pitchFamily="50" charset="-128"/>
                  <a:cs typeface="メイリオ" pitchFamily="50" charset="-128"/>
                </a:rPr>
                <a:t>公的年金</a:t>
              </a:r>
            </a:p>
          </p:txBody>
        </p:sp>
        <p:sp>
          <p:nvSpPr>
            <p:cNvPr id="18" name="正方形/長方形 17"/>
            <p:cNvSpPr/>
            <p:nvPr/>
          </p:nvSpPr>
          <p:spPr bwMode="auto">
            <a:xfrm>
              <a:off x="923027" y="3439567"/>
              <a:ext cx="2475781" cy="392416"/>
            </a:xfrm>
            <a:prstGeom prst="rect">
              <a:avLst/>
            </a:prstGeom>
            <a:solidFill>
              <a:srgbClr val="92D050"/>
            </a:solidFill>
            <a:ln>
              <a:noFill/>
            </a:ln>
            <a:effectLst/>
          </p:spPr>
          <p:txBody>
            <a:bodyPr lIns="0" tIns="0" rIns="0" bIns="0" rtlCol="0" anchor="ctr">
              <a:spAutoFit/>
            </a:bodyPr>
            <a:lstStyle/>
            <a:p>
              <a:pPr algn="ctr">
                <a:lnSpc>
                  <a:spcPct val="140000"/>
                </a:lnSpc>
                <a:spcBef>
                  <a:spcPct val="0"/>
                </a:spcBef>
                <a:spcAft>
                  <a:spcPts val="600"/>
                </a:spcAft>
              </a:pPr>
              <a:r>
                <a:rPr lang="ja-JP" altLang="en-US" sz="1400" dirty="0">
                  <a:solidFill>
                    <a:schemeClr val="bg1"/>
                  </a:solidFill>
                  <a:latin typeface="メイリオ" pitchFamily="50" charset="-128"/>
                  <a:ea typeface="メイリオ" pitchFamily="50" charset="-128"/>
                  <a:cs typeface="メイリオ" pitchFamily="50" charset="-128"/>
                </a:rPr>
                <a:t>私的</a:t>
              </a:r>
              <a:r>
                <a:rPr kumimoji="1" lang="ja-JP" altLang="en-US" sz="1400" dirty="0">
                  <a:solidFill>
                    <a:schemeClr val="bg1"/>
                  </a:solidFill>
                  <a:latin typeface="メイリオ" pitchFamily="50" charset="-128"/>
                  <a:ea typeface="メイリオ" pitchFamily="50" charset="-128"/>
                  <a:cs typeface="メイリオ" pitchFamily="50" charset="-128"/>
                </a:rPr>
                <a:t>年金</a:t>
              </a:r>
            </a:p>
          </p:txBody>
        </p:sp>
        <p:grpSp>
          <p:nvGrpSpPr>
            <p:cNvPr id="19" name="グループ化 18"/>
            <p:cNvGrpSpPr/>
            <p:nvPr/>
          </p:nvGrpSpPr>
          <p:grpSpPr>
            <a:xfrm>
              <a:off x="638355" y="4149154"/>
              <a:ext cx="2958860" cy="233064"/>
              <a:chOff x="638355" y="4149154"/>
              <a:chExt cx="2958860" cy="233064"/>
            </a:xfrm>
          </p:grpSpPr>
          <p:cxnSp>
            <p:nvCxnSpPr>
              <p:cNvPr id="22" name="直線矢印コネクタ 21"/>
              <p:cNvCxnSpPr/>
              <p:nvPr/>
            </p:nvCxnSpPr>
            <p:spPr>
              <a:xfrm>
                <a:off x="638355" y="4251030"/>
                <a:ext cx="29588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923027" y="4149154"/>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0" name="テキスト ボックス 19"/>
            <p:cNvSpPr txBox="1"/>
            <p:nvPr/>
          </p:nvSpPr>
          <p:spPr>
            <a:xfrm>
              <a:off x="629174" y="4414685"/>
              <a:ext cx="574927" cy="360383"/>
            </a:xfrm>
            <a:prstGeom prst="rect">
              <a:avLst/>
            </a:prstGeom>
            <a:noFill/>
          </p:spPr>
          <p:txBody>
            <a:bodyPr wrap="none" rtlCol="0">
              <a:spAutoFit/>
            </a:bodyPr>
            <a:lstStyle/>
            <a:p>
              <a:pPr algn="ctr"/>
              <a:r>
                <a:rPr kumimoji="1" lang="en-US" altLang="ja-JP" sz="1200" dirty="0"/>
                <a:t>65</a:t>
              </a:r>
              <a:r>
                <a:rPr kumimoji="1" lang="ja-JP" altLang="en-US" sz="1200" dirty="0"/>
                <a:t>歳</a:t>
              </a:r>
            </a:p>
          </p:txBody>
        </p:sp>
        <p:sp>
          <p:nvSpPr>
            <p:cNvPr id="21" name="テキスト ボックス 20"/>
            <p:cNvSpPr txBox="1"/>
            <p:nvPr/>
          </p:nvSpPr>
          <p:spPr>
            <a:xfrm>
              <a:off x="1837751" y="3009036"/>
              <a:ext cx="677072" cy="440467"/>
            </a:xfrm>
            <a:prstGeom prst="rect">
              <a:avLst/>
            </a:prstGeom>
            <a:noFill/>
          </p:spPr>
          <p:txBody>
            <a:bodyPr wrap="none" rtlCol="0">
              <a:spAutoFit/>
            </a:bodyPr>
            <a:lstStyle/>
            <a:p>
              <a:r>
                <a:rPr kumimoji="1" lang="ja-JP" altLang="en-US" sz="1600" dirty="0"/>
                <a:t>従来</a:t>
              </a:r>
            </a:p>
          </p:txBody>
        </p:sp>
      </p:grpSp>
      <p:sp>
        <p:nvSpPr>
          <p:cNvPr id="24" name="二等辺三角形 23"/>
          <p:cNvSpPr/>
          <p:nvPr/>
        </p:nvSpPr>
        <p:spPr bwMode="auto">
          <a:xfrm rot="5400000">
            <a:off x="3699725" y="5721985"/>
            <a:ext cx="843461" cy="225601"/>
          </a:xfrm>
          <a:prstGeom prst="triangle">
            <a:avLst/>
          </a:prstGeom>
          <a:solidFill>
            <a:srgbClr val="0070C0"/>
          </a:solidFill>
          <a:ln>
            <a:noFill/>
          </a:ln>
          <a:effectLst/>
        </p:spPr>
        <p:txBody>
          <a:bodyPr wrap="square"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grpSp>
        <p:nvGrpSpPr>
          <p:cNvPr id="25" name="グループ化 24"/>
          <p:cNvGrpSpPr/>
          <p:nvPr/>
        </p:nvGrpSpPr>
        <p:grpSpPr>
          <a:xfrm>
            <a:off x="4953113" y="5187922"/>
            <a:ext cx="4116329" cy="1355749"/>
            <a:chOff x="4904376" y="4730097"/>
            <a:chExt cx="4683841" cy="1763863"/>
          </a:xfrm>
        </p:grpSpPr>
        <p:grpSp>
          <p:nvGrpSpPr>
            <p:cNvPr id="26" name="グループ化 25"/>
            <p:cNvGrpSpPr/>
            <p:nvPr/>
          </p:nvGrpSpPr>
          <p:grpSpPr>
            <a:xfrm>
              <a:off x="4904376" y="4730097"/>
              <a:ext cx="3021038" cy="1763863"/>
              <a:chOff x="4559785" y="3009240"/>
              <a:chExt cx="3021038" cy="1763863"/>
            </a:xfrm>
          </p:grpSpPr>
          <p:cxnSp>
            <p:nvCxnSpPr>
              <p:cNvPr id="29" name="直線矢印コネクタ 28"/>
              <p:cNvCxnSpPr/>
              <p:nvPr/>
            </p:nvCxnSpPr>
            <p:spPr>
              <a:xfrm>
                <a:off x="4621963" y="4265686"/>
                <a:ext cx="29588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bwMode="auto">
              <a:xfrm>
                <a:off x="5405250" y="3415888"/>
                <a:ext cx="1932317" cy="786860"/>
              </a:xfrm>
              <a:prstGeom prst="rect">
                <a:avLst/>
              </a:prstGeom>
              <a:solidFill>
                <a:srgbClr val="0070C0"/>
              </a:solidFill>
              <a:ln>
                <a:noFill/>
              </a:ln>
              <a:effectLst/>
            </p:spPr>
            <p:txBody>
              <a:bodyPr lIns="0" tIns="0" rIns="0" bIns="0" rtlCol="0" anchor="ctr">
                <a:spAutoFit/>
              </a:bodyPr>
              <a:lstStyle/>
              <a:p>
                <a:pPr algn="ctr">
                  <a:lnSpc>
                    <a:spcPct val="140000"/>
                  </a:lnSpc>
                  <a:spcBef>
                    <a:spcPct val="0"/>
                  </a:spcBef>
                </a:pPr>
                <a:r>
                  <a:rPr kumimoji="1" lang="ja-JP" altLang="en-US" sz="1400" dirty="0">
                    <a:solidFill>
                      <a:schemeClr val="bg1"/>
                    </a:solidFill>
                    <a:latin typeface="メイリオ" pitchFamily="50" charset="-128"/>
                    <a:ea typeface="メイリオ" pitchFamily="50" charset="-128"/>
                    <a:cs typeface="メイリオ" pitchFamily="50" charset="-128"/>
                  </a:rPr>
                  <a:t>公的年金</a:t>
                </a:r>
                <a:endParaRPr kumimoji="1" lang="en-US" altLang="ja-JP" sz="1400" dirty="0">
                  <a:solidFill>
                    <a:schemeClr val="bg1"/>
                  </a:solidFill>
                  <a:latin typeface="メイリオ" pitchFamily="50" charset="-128"/>
                  <a:ea typeface="メイリオ" pitchFamily="50" charset="-128"/>
                  <a:cs typeface="メイリオ" pitchFamily="50" charset="-128"/>
                </a:endParaRPr>
              </a:p>
              <a:p>
                <a:pPr algn="ctr">
                  <a:lnSpc>
                    <a:spcPct val="140000"/>
                  </a:lnSpc>
                  <a:spcBef>
                    <a:spcPct val="0"/>
                  </a:spcBef>
                  <a:spcAft>
                    <a:spcPts val="600"/>
                  </a:spcAft>
                </a:pPr>
                <a:r>
                  <a:rPr lang="ja-JP" altLang="en-US" sz="1400" dirty="0">
                    <a:solidFill>
                      <a:schemeClr val="bg1"/>
                    </a:solidFill>
                    <a:latin typeface="メイリオ" pitchFamily="50" charset="-128"/>
                    <a:ea typeface="メイリオ" pitchFamily="50" charset="-128"/>
                    <a:cs typeface="メイリオ" pitchFamily="50" charset="-128"/>
                  </a:rPr>
                  <a:t>繰下げ受給</a:t>
                </a:r>
                <a:endParaRPr kumimoji="1" lang="ja-JP" altLang="en-US" sz="1400" dirty="0">
                  <a:solidFill>
                    <a:schemeClr val="bg1"/>
                  </a:solidFill>
                  <a:latin typeface="メイリオ" pitchFamily="50" charset="-128"/>
                  <a:ea typeface="メイリオ" pitchFamily="50" charset="-128"/>
                  <a:cs typeface="メイリオ" pitchFamily="50" charset="-128"/>
                </a:endParaRPr>
              </a:p>
            </p:txBody>
          </p:sp>
          <p:sp>
            <p:nvSpPr>
              <p:cNvPr id="31" name="正方形/長方形 30"/>
              <p:cNvSpPr/>
              <p:nvPr/>
            </p:nvSpPr>
            <p:spPr bwMode="auto">
              <a:xfrm>
                <a:off x="4853797" y="3415182"/>
                <a:ext cx="543464" cy="784833"/>
              </a:xfrm>
              <a:prstGeom prst="rect">
                <a:avLst/>
              </a:prstGeom>
              <a:solidFill>
                <a:srgbClr val="92D050"/>
              </a:solidFill>
              <a:ln>
                <a:noFill/>
              </a:ln>
              <a:effectLst/>
            </p:spPr>
            <p:txBody>
              <a:bodyPr lIns="0" tIns="0" rIns="0" bIns="0" rtlCol="0" anchor="ctr">
                <a:spAutoFit/>
              </a:bodyPr>
              <a:lstStyle/>
              <a:p>
                <a:pPr algn="ctr">
                  <a:lnSpc>
                    <a:spcPct val="140000"/>
                  </a:lnSpc>
                  <a:spcBef>
                    <a:spcPct val="0"/>
                  </a:spcBef>
                  <a:spcAft>
                    <a:spcPts val="600"/>
                  </a:spcAft>
                </a:pPr>
                <a:r>
                  <a:rPr lang="ja-JP" altLang="en-US" sz="1400" dirty="0">
                    <a:solidFill>
                      <a:schemeClr val="bg1"/>
                    </a:solidFill>
                    <a:latin typeface="メイリオ" pitchFamily="50" charset="-128"/>
                    <a:ea typeface="メイリオ" pitchFamily="50" charset="-128"/>
                    <a:cs typeface="メイリオ" pitchFamily="50" charset="-128"/>
                  </a:rPr>
                  <a:t>私的</a:t>
                </a:r>
                <a:r>
                  <a:rPr kumimoji="1" lang="ja-JP" altLang="en-US" sz="1400" dirty="0">
                    <a:solidFill>
                      <a:schemeClr val="bg1"/>
                    </a:solidFill>
                    <a:latin typeface="メイリオ" pitchFamily="50" charset="-128"/>
                    <a:ea typeface="メイリオ" pitchFamily="50" charset="-128"/>
                    <a:cs typeface="メイリオ" pitchFamily="50" charset="-128"/>
                  </a:rPr>
                  <a:t>年金</a:t>
                </a:r>
              </a:p>
            </p:txBody>
          </p:sp>
          <p:cxnSp>
            <p:nvCxnSpPr>
              <p:cNvPr id="32" name="直線コネクタ 31"/>
              <p:cNvCxnSpPr/>
              <p:nvPr/>
            </p:nvCxnSpPr>
            <p:spPr>
              <a:xfrm>
                <a:off x="4853797" y="4165982"/>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5391511" y="4172995"/>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4559785" y="4412720"/>
                <a:ext cx="574928" cy="360383"/>
              </a:xfrm>
              <a:prstGeom prst="rect">
                <a:avLst/>
              </a:prstGeom>
              <a:noFill/>
            </p:spPr>
            <p:txBody>
              <a:bodyPr wrap="none" rtlCol="0">
                <a:spAutoFit/>
              </a:bodyPr>
              <a:lstStyle/>
              <a:p>
                <a:pPr algn="ctr"/>
                <a:r>
                  <a:rPr kumimoji="1" lang="en-US" altLang="ja-JP" sz="1200" dirty="0"/>
                  <a:t>65</a:t>
                </a:r>
                <a:r>
                  <a:rPr kumimoji="1" lang="ja-JP" altLang="en-US" sz="1200" dirty="0"/>
                  <a:t>歳</a:t>
                </a:r>
              </a:p>
            </p:txBody>
          </p:sp>
          <p:sp>
            <p:nvSpPr>
              <p:cNvPr id="35" name="テキスト ボックス 34"/>
              <p:cNvSpPr txBox="1"/>
              <p:nvPr/>
            </p:nvSpPr>
            <p:spPr>
              <a:xfrm>
                <a:off x="5117786" y="4411837"/>
                <a:ext cx="574928" cy="360383"/>
              </a:xfrm>
              <a:prstGeom prst="rect">
                <a:avLst/>
              </a:prstGeom>
              <a:noFill/>
            </p:spPr>
            <p:txBody>
              <a:bodyPr wrap="none" rtlCol="0">
                <a:spAutoFit/>
              </a:bodyPr>
              <a:lstStyle/>
              <a:p>
                <a:pPr algn="ctr"/>
                <a:r>
                  <a:rPr lang="en-US" altLang="ja-JP" sz="1200" dirty="0"/>
                  <a:t>70</a:t>
                </a:r>
                <a:r>
                  <a:rPr kumimoji="1" lang="ja-JP" altLang="en-US" sz="1200" dirty="0"/>
                  <a:t>歳</a:t>
                </a:r>
              </a:p>
            </p:txBody>
          </p:sp>
          <p:sp>
            <p:nvSpPr>
              <p:cNvPr id="36" name="テキスト ボックス 35"/>
              <p:cNvSpPr txBox="1"/>
              <p:nvPr/>
            </p:nvSpPr>
            <p:spPr>
              <a:xfrm>
                <a:off x="6741208" y="3009240"/>
                <a:ext cx="677071" cy="440467"/>
              </a:xfrm>
              <a:prstGeom prst="rect">
                <a:avLst/>
              </a:prstGeom>
              <a:noFill/>
            </p:spPr>
            <p:txBody>
              <a:bodyPr wrap="none" rtlCol="0">
                <a:spAutoFit/>
              </a:bodyPr>
              <a:lstStyle/>
              <a:p>
                <a:r>
                  <a:rPr lang="ja-JP" altLang="en-US" sz="1600" dirty="0"/>
                  <a:t>提案</a:t>
                </a:r>
                <a:endParaRPr kumimoji="1" lang="ja-JP" altLang="en-US" sz="1600" dirty="0"/>
              </a:p>
            </p:txBody>
          </p:sp>
        </p:grpSp>
        <p:sp>
          <p:nvSpPr>
            <p:cNvPr id="27" name="加算 26"/>
            <p:cNvSpPr/>
            <p:nvPr/>
          </p:nvSpPr>
          <p:spPr bwMode="auto">
            <a:xfrm>
              <a:off x="7843586" y="5308262"/>
              <a:ext cx="439184" cy="439184"/>
            </a:xfrm>
            <a:prstGeom prst="mathPlus">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28" name="テキスト ボックス 27"/>
            <p:cNvSpPr txBox="1"/>
            <p:nvPr/>
          </p:nvSpPr>
          <p:spPr>
            <a:xfrm>
              <a:off x="8444200" y="5354593"/>
              <a:ext cx="1144017" cy="440467"/>
            </a:xfrm>
            <a:prstGeom prst="rect">
              <a:avLst/>
            </a:prstGeom>
            <a:solidFill>
              <a:srgbClr val="0070C0"/>
            </a:solidFill>
          </p:spPr>
          <p:txBody>
            <a:bodyPr wrap="none" rtlCol="0">
              <a:spAutoFit/>
            </a:bodyPr>
            <a:lstStyle/>
            <a:p>
              <a:r>
                <a:rPr kumimoji="1" lang="ja-JP" altLang="en-US" sz="1600" dirty="0">
                  <a:solidFill>
                    <a:schemeClr val="bg1"/>
                  </a:solidFill>
                </a:rPr>
                <a:t>生命保険</a:t>
              </a:r>
            </a:p>
          </p:txBody>
        </p:sp>
      </p:grpSp>
    </p:spTree>
    <p:extLst>
      <p:ext uri="{BB962C8B-B14F-4D97-AF65-F5344CB8AC3E}">
        <p14:creationId xmlns:p14="http://schemas.microsoft.com/office/powerpoint/2010/main" val="124176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13</a:t>
            </a:fld>
            <a:endParaRPr lang="en-US" altLang="ja-JP" dirty="0"/>
          </a:p>
        </p:txBody>
      </p:sp>
      <p:sp>
        <p:nvSpPr>
          <p:cNvPr id="6" name="テキスト ボックス 5"/>
          <p:cNvSpPr txBox="1"/>
          <p:nvPr/>
        </p:nvSpPr>
        <p:spPr>
          <a:xfrm>
            <a:off x="272480" y="1073074"/>
            <a:ext cx="6737101" cy="3662541"/>
          </a:xfrm>
          <a:prstGeom prst="rect">
            <a:avLst/>
          </a:prstGeom>
          <a:noFill/>
        </p:spPr>
        <p:txBody>
          <a:bodyPr wrap="none" rtlCol="0">
            <a:spAutoFit/>
          </a:bodyPr>
          <a:lstStyle/>
          <a:p>
            <a:pPr marL="342900" indent="-342900">
              <a:buClr>
                <a:srgbClr val="0070C0"/>
              </a:buClr>
              <a:buFont typeface="+mj-lt"/>
              <a:buAutoNum type="arabicPeriod"/>
            </a:pPr>
            <a:r>
              <a:rPr kumimoji="1" lang="ja-JP" altLang="en-US" sz="2400" dirty="0"/>
              <a:t>研究の背景と目的</a:t>
            </a:r>
            <a:endParaRPr kumimoji="1" lang="en-US" altLang="ja-JP" sz="2400" dirty="0"/>
          </a:p>
          <a:p>
            <a:pPr marL="342900" indent="-342900">
              <a:buClr>
                <a:srgbClr val="0070C0"/>
              </a:buClr>
              <a:buFont typeface="+mj-lt"/>
              <a:buAutoNum type="arabicPeriod"/>
            </a:pPr>
            <a:endParaRPr kumimoji="1" lang="en-US" altLang="ja-JP" sz="2400" dirty="0"/>
          </a:p>
          <a:p>
            <a:pPr marL="342900" indent="-342900">
              <a:buClr>
                <a:srgbClr val="0070C0"/>
              </a:buClr>
              <a:buFont typeface="+mj-lt"/>
              <a:buAutoNum type="arabicPeriod"/>
            </a:pPr>
            <a:r>
              <a:rPr lang="ja-JP" altLang="en-US" sz="3200" dirty="0">
                <a:solidFill>
                  <a:srgbClr val="0070C0"/>
                </a:solidFill>
              </a:rPr>
              <a:t>モデル</a:t>
            </a:r>
            <a:endParaRPr lang="en-US" altLang="ja-JP" sz="3200" dirty="0">
              <a:solidFill>
                <a:srgbClr val="0070C0"/>
              </a:solidFill>
            </a:endParaRPr>
          </a:p>
          <a:p>
            <a:pPr marL="799200" lvl="1" indent="-342000">
              <a:buClr>
                <a:srgbClr val="0070C0"/>
              </a:buClr>
              <a:buFont typeface="+mj-lt"/>
              <a:buAutoNum type="romanLcPeriod"/>
            </a:pPr>
            <a:r>
              <a:rPr kumimoji="1" lang="ja-JP" altLang="en-US" sz="2800" dirty="0">
                <a:solidFill>
                  <a:srgbClr val="0070C0"/>
                </a:solidFill>
              </a:rPr>
              <a:t>退職後の家計のための</a:t>
            </a:r>
            <a:r>
              <a:rPr lang="ja-JP" altLang="en-US" sz="2800" dirty="0">
                <a:solidFill>
                  <a:srgbClr val="0070C0"/>
                </a:solidFill>
              </a:rPr>
              <a:t>最適化モデル</a:t>
            </a:r>
            <a:endParaRPr lang="en-US" altLang="ja-JP" sz="2800" dirty="0">
              <a:solidFill>
                <a:srgbClr val="0070C0"/>
              </a:solidFill>
            </a:endParaRPr>
          </a:p>
          <a:p>
            <a:pPr marL="800100" lvl="1" indent="-342900">
              <a:buClr>
                <a:srgbClr val="0070C0"/>
              </a:buClr>
              <a:buFont typeface="+mj-lt"/>
              <a:buAutoNum type="romanLcPeriod"/>
            </a:pPr>
            <a:r>
              <a:rPr kumimoji="1" lang="ja-JP" altLang="en-US" sz="2800" dirty="0">
                <a:solidFill>
                  <a:srgbClr val="0070C0"/>
                </a:solidFill>
              </a:rPr>
              <a:t>公的年金財政モデル</a:t>
            </a:r>
            <a:endParaRPr kumimoji="1" lang="en-US" altLang="ja-JP" sz="2800" dirty="0">
              <a:solidFill>
                <a:srgbClr val="0070C0"/>
              </a:solidFill>
            </a:endParaRPr>
          </a:p>
          <a:p>
            <a:pPr marL="800100" lvl="1" indent="-342900">
              <a:buClr>
                <a:srgbClr val="0070C0"/>
              </a:buClr>
              <a:buFont typeface="+mj-lt"/>
              <a:buAutoNum type="romanLcPeriod"/>
            </a:pPr>
            <a:endParaRPr kumimoji="1" lang="en-US" altLang="ja-JP" sz="2400" dirty="0"/>
          </a:p>
          <a:p>
            <a:pPr marL="342900" indent="-342900">
              <a:buClr>
                <a:srgbClr val="0070C0"/>
              </a:buClr>
              <a:buFont typeface="+mj-lt"/>
              <a:buAutoNum type="arabicPeriod"/>
            </a:pPr>
            <a:r>
              <a:rPr lang="ja-JP" altLang="en-US" sz="2400" dirty="0"/>
              <a:t>数値分析</a:t>
            </a:r>
            <a:endParaRPr lang="en-US" altLang="ja-JP" sz="2400" dirty="0"/>
          </a:p>
          <a:p>
            <a:pPr marL="342900" indent="-342900">
              <a:buClr>
                <a:srgbClr val="0070C0"/>
              </a:buClr>
              <a:buFont typeface="+mj-lt"/>
              <a:buAutoNum type="arabicPeriod"/>
            </a:pPr>
            <a:endParaRPr kumimoji="1" lang="en-US" altLang="ja-JP" sz="2400" dirty="0"/>
          </a:p>
          <a:p>
            <a:pPr marL="342900" indent="-342900">
              <a:buClr>
                <a:srgbClr val="0070C0"/>
              </a:buClr>
              <a:buFont typeface="+mj-lt"/>
              <a:buAutoNum type="arabicPeriod"/>
            </a:pPr>
            <a:r>
              <a:rPr lang="ja-JP" altLang="en-US" sz="2400" dirty="0"/>
              <a:t>結論と今後の課題</a:t>
            </a:r>
            <a:endParaRPr kumimoji="1" lang="ja-JP" altLang="en-US" sz="2400" dirty="0"/>
          </a:p>
        </p:txBody>
      </p:sp>
    </p:spTree>
    <p:extLst>
      <p:ext uri="{BB962C8B-B14F-4D97-AF65-F5344CB8AC3E}">
        <p14:creationId xmlns:p14="http://schemas.microsoft.com/office/powerpoint/2010/main" val="3093672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272479" y="1163236"/>
            <a:ext cx="4541060" cy="4308872"/>
          </a:xfrm>
          <a:prstGeom prst="rect">
            <a:avLst/>
          </a:prstGeom>
          <a:noFill/>
          <a:ln w="19050">
            <a:noFill/>
          </a:ln>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目的</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solidFill>
                  <a:srgbClr val="FF0000"/>
                </a:solidFill>
              </a:rPr>
              <a:t>長生きリスク</a:t>
            </a:r>
            <a:r>
              <a:rPr lang="ja-JP" altLang="en-US" sz="1600" dirty="0"/>
              <a:t>のヘッジ</a:t>
            </a:r>
            <a:endParaRPr lang="en-US" altLang="ja-JP" sz="1600" dirty="0"/>
          </a:p>
          <a:p>
            <a:pPr marL="285750" indent="-285750">
              <a:buClr>
                <a:srgbClr val="0070C0"/>
              </a:buClr>
              <a:buFont typeface="Wingdings" panose="05000000000000000000" pitchFamily="2" charset="2"/>
              <a:buChar char="p"/>
            </a:pPr>
            <a:r>
              <a:rPr kumimoji="1" lang="ja-JP" altLang="en-US" dirty="0">
                <a:solidFill>
                  <a:srgbClr val="0070C0"/>
                </a:solidFill>
              </a:rPr>
              <a:t>モデル</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sz="1600" dirty="0">
                <a:solidFill>
                  <a:srgbClr val="FF0000"/>
                </a:solidFill>
              </a:rPr>
              <a:t>最適化モデル</a:t>
            </a:r>
            <a:endParaRPr kumimoji="1" lang="en-US" altLang="ja-JP" sz="1600" dirty="0">
              <a:solidFill>
                <a:srgbClr val="FF0000"/>
              </a:solidFill>
            </a:endParaRPr>
          </a:p>
          <a:p>
            <a:pPr marL="1200150" lvl="2" indent="-285750">
              <a:buClr>
                <a:srgbClr val="0070C0"/>
              </a:buClr>
              <a:buFont typeface="Wingdings" panose="05000000000000000000" pitchFamily="2" charset="2"/>
              <a:buChar char="ü"/>
            </a:pPr>
            <a:r>
              <a:rPr lang="ja-JP" altLang="en-US" sz="1600" dirty="0"/>
              <a:t>通常，繰下げ受給それぞれのケースで長生きリスクを評価する</a:t>
            </a:r>
            <a:endParaRPr kumimoji="1" lang="en-US" altLang="ja-JP" sz="1600" dirty="0"/>
          </a:p>
          <a:p>
            <a:pPr marL="285750" indent="-285750">
              <a:buClr>
                <a:srgbClr val="0070C0"/>
              </a:buClr>
              <a:buFont typeface="Wingdings" panose="05000000000000000000" pitchFamily="2" charset="2"/>
              <a:buChar char="p"/>
            </a:pPr>
            <a:r>
              <a:rPr kumimoji="1" lang="ja-JP" altLang="en-US" dirty="0">
                <a:solidFill>
                  <a:srgbClr val="0070C0"/>
                </a:solidFill>
              </a:rPr>
              <a:t>検討事項</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繰下げ受給は有用？</a:t>
            </a:r>
            <a:endParaRPr lang="en-US" altLang="ja-JP" sz="1600" dirty="0"/>
          </a:p>
          <a:p>
            <a:pPr marL="742950" lvl="1" indent="-285750">
              <a:buClr>
                <a:srgbClr val="0070C0"/>
              </a:buClr>
              <a:buFont typeface="Wingdings" panose="05000000000000000000" pitchFamily="2" charset="2"/>
              <a:buChar char="Ø"/>
            </a:pPr>
            <a:r>
              <a:rPr lang="ja-JP" altLang="en-US" sz="1600" dirty="0"/>
              <a:t>繰下げ受給の特徴は？</a:t>
            </a:r>
            <a:endParaRPr lang="en-US" altLang="ja-JP" sz="1600" dirty="0"/>
          </a:p>
          <a:p>
            <a:pPr marL="742950" lvl="1" indent="-285750">
              <a:buClr>
                <a:srgbClr val="0070C0"/>
              </a:buClr>
              <a:buFont typeface="Wingdings" panose="05000000000000000000" pitchFamily="2" charset="2"/>
              <a:buChar char="Ø"/>
            </a:pPr>
            <a:r>
              <a:rPr lang="ja-JP" altLang="en-US" sz="1600" dirty="0"/>
              <a:t>繰下げ増額率の水準は？</a:t>
            </a:r>
            <a:endParaRPr lang="en-US" altLang="ja-JP" dirty="0"/>
          </a:p>
          <a:p>
            <a:pPr marL="285750" indent="-285750">
              <a:buClr>
                <a:srgbClr val="0070C0"/>
              </a:buClr>
              <a:buFont typeface="Wingdings" panose="05000000000000000000" pitchFamily="2" charset="2"/>
              <a:buChar char="p"/>
            </a:pPr>
            <a:endParaRPr kumimoji="1" lang="en-US" altLang="ja-JP" dirty="0"/>
          </a:p>
          <a:p>
            <a:pPr marL="285750" indent="-285750">
              <a:buClr>
                <a:srgbClr val="0070C0"/>
              </a:buClr>
              <a:buFont typeface="Wingdings" panose="05000000000000000000" pitchFamily="2" charset="2"/>
              <a:buChar char="p"/>
            </a:pPr>
            <a:endParaRPr lang="en-US" altLang="ja-JP" dirty="0"/>
          </a:p>
          <a:p>
            <a:pPr marL="285750" indent="-285750">
              <a:buClr>
                <a:srgbClr val="0070C0"/>
              </a:buClr>
              <a:buFont typeface="Wingdings" panose="05000000000000000000" pitchFamily="2" charset="2"/>
              <a:buChar char="p"/>
            </a:pPr>
            <a:endParaRPr kumimoji="1" lang="en-US" altLang="ja-JP" dirty="0"/>
          </a:p>
          <a:p>
            <a:pPr marL="285750" indent="-285750">
              <a:buClr>
                <a:srgbClr val="0070C0"/>
              </a:buClr>
              <a:buFont typeface="Wingdings" panose="05000000000000000000" pitchFamily="2" charset="2"/>
              <a:buChar char="p"/>
            </a:pPr>
            <a:endParaRPr lang="en-US" altLang="ja-JP" dirty="0"/>
          </a:p>
          <a:p>
            <a:pPr marL="285750" indent="-285750">
              <a:buClr>
                <a:srgbClr val="0070C0"/>
              </a:buClr>
              <a:buFont typeface="Wingdings" panose="05000000000000000000" pitchFamily="2" charset="2"/>
              <a:buChar char="p"/>
            </a:pPr>
            <a:endParaRPr kumimoji="1" lang="en-US" altLang="ja-JP" dirty="0"/>
          </a:p>
          <a:p>
            <a:pPr marL="285750" indent="-285750">
              <a:buClr>
                <a:srgbClr val="0070C0"/>
              </a:buClr>
              <a:buFont typeface="Wingdings" panose="05000000000000000000" pitchFamily="2" charset="2"/>
              <a:buChar char="p"/>
            </a:pPr>
            <a:endParaRPr kumimoji="1" lang="en-US" altLang="ja-JP" dirty="0"/>
          </a:p>
        </p:txBody>
      </p:sp>
      <p:sp>
        <p:nvSpPr>
          <p:cNvPr id="11" name="正方形/長方形 10"/>
          <p:cNvSpPr/>
          <p:nvPr/>
        </p:nvSpPr>
        <p:spPr bwMode="auto">
          <a:xfrm>
            <a:off x="280546" y="1175032"/>
            <a:ext cx="4524918" cy="4284362"/>
          </a:xfrm>
          <a:prstGeom prst="rect">
            <a:avLst/>
          </a:prstGeom>
          <a:noFill/>
          <a:ln w="19050">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2" name="正方形/長方形 21"/>
          <p:cNvSpPr/>
          <p:nvPr/>
        </p:nvSpPr>
        <p:spPr bwMode="auto">
          <a:xfrm>
            <a:off x="5020572" y="1175491"/>
            <a:ext cx="4612948" cy="4284362"/>
          </a:xfrm>
          <a:prstGeom prst="rect">
            <a:avLst/>
          </a:prstGeom>
          <a:noFill/>
          <a:ln w="19050">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p>
            <a:r>
              <a:rPr lang="ja-JP" altLang="en-US" dirty="0"/>
              <a:t>２ モデル</a:t>
            </a:r>
            <a:r>
              <a:rPr kumimoji="1" lang="ja-JP" altLang="en-US" dirty="0"/>
              <a:t>｜退職後の家計と公的年金財政</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14</a:t>
            </a:fld>
            <a:endParaRPr lang="en-US" altLang="ja-JP" dirty="0"/>
          </a:p>
        </p:txBody>
      </p:sp>
      <p:sp>
        <p:nvSpPr>
          <p:cNvPr id="7" name="AutoShape 3"/>
          <p:cNvSpPr>
            <a:spLocks noChangeArrowheads="1"/>
          </p:cNvSpPr>
          <p:nvPr/>
        </p:nvSpPr>
        <p:spPr bwMode="auto">
          <a:xfrm>
            <a:off x="272480" y="842538"/>
            <a:ext cx="4541059"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退職後の家計</a:t>
            </a:r>
          </a:p>
        </p:txBody>
      </p:sp>
      <p:sp>
        <p:nvSpPr>
          <p:cNvPr id="8" name="AutoShape 3"/>
          <p:cNvSpPr>
            <a:spLocks noChangeArrowheads="1"/>
          </p:cNvSpPr>
          <p:nvPr/>
        </p:nvSpPr>
        <p:spPr bwMode="auto">
          <a:xfrm>
            <a:off x="5020573" y="842538"/>
            <a:ext cx="461294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公的年金財政</a:t>
            </a:r>
          </a:p>
        </p:txBody>
      </p:sp>
      <p:sp>
        <p:nvSpPr>
          <p:cNvPr id="10" name="テキスト ボックス 9"/>
          <p:cNvSpPr txBox="1"/>
          <p:nvPr/>
        </p:nvSpPr>
        <p:spPr>
          <a:xfrm>
            <a:off x="5020574" y="1163236"/>
            <a:ext cx="4612946" cy="4262705"/>
          </a:xfrm>
          <a:prstGeom prst="rect">
            <a:avLst/>
          </a:prstGeom>
          <a:noFill/>
          <a:ln w="19050">
            <a:noFill/>
          </a:ln>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目的</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solidFill>
                  <a:srgbClr val="FF0000"/>
                </a:solidFill>
              </a:rPr>
              <a:t>国民の老後保障</a:t>
            </a:r>
            <a:r>
              <a:rPr lang="ja-JP" altLang="en-US" sz="1600" dirty="0"/>
              <a:t>＆</a:t>
            </a:r>
            <a:r>
              <a:rPr lang="ja-JP" altLang="en-US" sz="1600" dirty="0">
                <a:solidFill>
                  <a:srgbClr val="FF0000"/>
                </a:solidFill>
              </a:rPr>
              <a:t>年金財政維持</a:t>
            </a:r>
            <a:endParaRPr kumimoji="1" lang="en-US" altLang="ja-JP" sz="1600" dirty="0">
              <a:solidFill>
                <a:srgbClr val="FF0000"/>
              </a:solidFill>
            </a:endParaRPr>
          </a:p>
          <a:p>
            <a:pPr marL="285750" indent="-285750">
              <a:buClr>
                <a:srgbClr val="0070C0"/>
              </a:buClr>
              <a:buFont typeface="Wingdings" panose="05000000000000000000" pitchFamily="2" charset="2"/>
              <a:buChar char="p"/>
            </a:pPr>
            <a:r>
              <a:rPr kumimoji="1" lang="ja-JP" altLang="en-US" dirty="0">
                <a:solidFill>
                  <a:srgbClr val="0070C0"/>
                </a:solidFill>
              </a:rPr>
              <a:t>モデル</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solidFill>
                  <a:srgbClr val="FF0000"/>
                </a:solidFill>
              </a:rPr>
              <a:t>公的年金財政モデル</a:t>
            </a:r>
            <a:r>
              <a:rPr lang="ja-JP" altLang="en-US" sz="1600" dirty="0"/>
              <a:t>：横山</a:t>
            </a:r>
            <a:r>
              <a:rPr lang="en-US" altLang="ja-JP" sz="1600" dirty="0"/>
              <a:t>(2013)</a:t>
            </a:r>
          </a:p>
          <a:p>
            <a:pPr marL="1200150" lvl="2" indent="-285750">
              <a:buClr>
                <a:srgbClr val="0070C0"/>
              </a:buClr>
              <a:buFont typeface="Wingdings" panose="05000000000000000000" pitchFamily="2" charset="2"/>
              <a:buChar char="ü"/>
            </a:pPr>
            <a:r>
              <a:rPr kumimoji="1" lang="ja-JP" altLang="en-US" sz="1600" dirty="0"/>
              <a:t>様々なシナリオにおいてストレステストを行う</a:t>
            </a:r>
            <a:endParaRPr kumimoji="1" lang="en-US" altLang="ja-JP" sz="1600" dirty="0"/>
          </a:p>
          <a:p>
            <a:pPr marL="285750" indent="-285750">
              <a:buClr>
                <a:srgbClr val="0070C0"/>
              </a:buClr>
              <a:buFont typeface="Wingdings" panose="05000000000000000000" pitchFamily="2" charset="2"/>
              <a:buChar char="p"/>
            </a:pPr>
            <a:r>
              <a:rPr lang="ja-JP" altLang="en-US" dirty="0">
                <a:solidFill>
                  <a:srgbClr val="0070C0"/>
                </a:solidFill>
              </a:rPr>
              <a:t>検討事項</a:t>
            </a:r>
            <a:endParaRPr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繰下げ受給者が増加したときの影響は？</a:t>
            </a:r>
            <a:endParaRPr lang="en-US" altLang="ja-JP" sz="1600" dirty="0"/>
          </a:p>
          <a:p>
            <a:pPr marL="742950" lvl="1" indent="-285750">
              <a:buClr>
                <a:srgbClr val="0070C0"/>
              </a:buClr>
              <a:buFont typeface="Wingdings" panose="05000000000000000000" pitchFamily="2" charset="2"/>
              <a:buChar char="Ø"/>
            </a:pPr>
            <a:r>
              <a:rPr lang="ja-JP" altLang="en-US" sz="1600" dirty="0"/>
              <a:t>公的年金財政を維持するためには？</a:t>
            </a:r>
            <a:endParaRPr lang="en-US" altLang="ja-JP" sz="1600" dirty="0"/>
          </a:p>
          <a:p>
            <a:pPr marL="742950" lvl="1" indent="-285750">
              <a:buClr>
                <a:srgbClr val="0070C0"/>
              </a:buClr>
              <a:buFont typeface="Wingdings" panose="05000000000000000000" pitchFamily="2" charset="2"/>
              <a:buChar char="Ø"/>
            </a:pPr>
            <a:r>
              <a:rPr lang="ja-JP" altLang="en-US" sz="1600" dirty="0"/>
              <a:t>繰下げ増額率の水準は？</a:t>
            </a:r>
            <a:endParaRPr lang="en-US" altLang="ja-JP" sz="1600" dirty="0"/>
          </a:p>
          <a:p>
            <a:pPr lvl="1">
              <a:buClr>
                <a:srgbClr val="0070C0"/>
              </a:buClr>
            </a:pPr>
            <a:endParaRPr lang="en-US" altLang="ja-JP" sz="1600" dirty="0"/>
          </a:p>
          <a:p>
            <a:pPr>
              <a:buClr>
                <a:srgbClr val="0070C0"/>
              </a:buClr>
            </a:pPr>
            <a:endParaRPr lang="en-US" altLang="ja-JP" dirty="0"/>
          </a:p>
          <a:p>
            <a:pPr marL="285750" indent="-285750">
              <a:buClr>
                <a:srgbClr val="0070C0"/>
              </a:buClr>
              <a:buFont typeface="Wingdings" panose="05000000000000000000" pitchFamily="2" charset="2"/>
              <a:buChar char="p"/>
            </a:pPr>
            <a:endParaRPr lang="en-US" altLang="ja-JP" dirty="0"/>
          </a:p>
          <a:p>
            <a:pPr marL="285750" indent="-285750">
              <a:buClr>
                <a:srgbClr val="0070C0"/>
              </a:buClr>
              <a:buFont typeface="Wingdings" panose="05000000000000000000" pitchFamily="2" charset="2"/>
              <a:buChar char="p"/>
            </a:pPr>
            <a:endParaRPr lang="en-US" altLang="ja-JP" dirty="0"/>
          </a:p>
          <a:p>
            <a:pPr>
              <a:buClr>
                <a:srgbClr val="0070C0"/>
              </a:buClr>
            </a:pPr>
            <a:endParaRPr lang="en-US" altLang="ja-JP" dirty="0"/>
          </a:p>
          <a:p>
            <a:pPr>
              <a:buClr>
                <a:srgbClr val="0070C0"/>
              </a:buClr>
            </a:pPr>
            <a:endParaRPr lang="en-US" altLang="ja-JP" sz="200" dirty="0"/>
          </a:p>
          <a:p>
            <a:pPr>
              <a:buClr>
                <a:srgbClr val="0070C0"/>
              </a:buClr>
            </a:pPr>
            <a:endParaRPr lang="en-US" altLang="ja-JP" sz="200" dirty="0"/>
          </a:p>
          <a:p>
            <a:pPr>
              <a:buClr>
                <a:srgbClr val="0070C0"/>
              </a:buClr>
            </a:pPr>
            <a:endParaRPr lang="en-US" altLang="ja-JP" sz="200" dirty="0"/>
          </a:p>
          <a:p>
            <a:pPr>
              <a:buClr>
                <a:srgbClr val="0070C0"/>
              </a:buClr>
            </a:pPr>
            <a:endParaRPr lang="en-US" altLang="ja-JP" sz="200" dirty="0"/>
          </a:p>
          <a:p>
            <a:pPr>
              <a:buClr>
                <a:srgbClr val="0070C0"/>
              </a:buClr>
            </a:pPr>
            <a:endParaRPr lang="en-US" altLang="ja-JP" sz="200" dirty="0"/>
          </a:p>
          <a:p>
            <a:pPr marL="285750" indent="-285750">
              <a:buClr>
                <a:srgbClr val="0070C0"/>
              </a:buClr>
              <a:buFont typeface="Wingdings" panose="05000000000000000000" pitchFamily="2" charset="2"/>
              <a:buChar char="p"/>
            </a:pPr>
            <a:endParaRPr lang="en-US" altLang="ja-JP" sz="200" dirty="0"/>
          </a:p>
          <a:p>
            <a:pPr>
              <a:buClr>
                <a:srgbClr val="0070C0"/>
              </a:buClr>
            </a:pPr>
            <a:endParaRPr lang="en-US" altLang="ja-JP" sz="200" dirty="0"/>
          </a:p>
          <a:p>
            <a:pPr marL="285750" indent="-285750">
              <a:buClr>
                <a:srgbClr val="0070C0"/>
              </a:buClr>
              <a:buFont typeface="Wingdings" panose="05000000000000000000" pitchFamily="2" charset="2"/>
              <a:buChar char="p"/>
            </a:pPr>
            <a:endParaRPr lang="en-US" altLang="ja-JP" sz="100" dirty="0"/>
          </a:p>
          <a:p>
            <a:pPr marL="285750" indent="-285750">
              <a:buClr>
                <a:srgbClr val="0070C0"/>
              </a:buClr>
              <a:buFont typeface="Wingdings" panose="05000000000000000000" pitchFamily="2" charset="2"/>
              <a:buChar char="p"/>
            </a:pPr>
            <a:endParaRPr lang="en-US" altLang="ja-JP" sz="100" dirty="0"/>
          </a:p>
          <a:p>
            <a:pPr marL="285750" indent="-285750">
              <a:buClr>
                <a:srgbClr val="0070C0"/>
              </a:buClr>
              <a:buFont typeface="Wingdings" panose="05000000000000000000" pitchFamily="2" charset="2"/>
              <a:buChar char="p"/>
            </a:pPr>
            <a:endParaRPr lang="en-US" altLang="ja-JP" sz="100" dirty="0"/>
          </a:p>
        </p:txBody>
      </p:sp>
      <p:sp>
        <p:nvSpPr>
          <p:cNvPr id="17" name="テキスト ボックス 16"/>
          <p:cNvSpPr txBox="1"/>
          <p:nvPr/>
        </p:nvSpPr>
        <p:spPr>
          <a:xfrm>
            <a:off x="272479" y="6023409"/>
            <a:ext cx="9361041" cy="369332"/>
          </a:xfrm>
          <a:prstGeom prst="rect">
            <a:avLst/>
          </a:prstGeom>
          <a:noFill/>
          <a:ln>
            <a:solidFill>
              <a:schemeClr val="accent1"/>
            </a:solidFill>
          </a:ln>
        </p:spPr>
        <p:txBody>
          <a:bodyPr wrap="square" rtlCol="0">
            <a:spAutoFit/>
          </a:bodyPr>
          <a:lstStyle/>
          <a:p>
            <a:pPr algn="ctr"/>
            <a:r>
              <a:rPr kumimoji="1" lang="ja-JP" altLang="en-US" u="sng" dirty="0">
                <a:solidFill>
                  <a:srgbClr val="0070C0"/>
                </a:solidFill>
              </a:rPr>
              <a:t>両者が</a:t>
            </a:r>
            <a:r>
              <a:rPr kumimoji="1" lang="en-US" altLang="ja-JP" u="sng" dirty="0">
                <a:solidFill>
                  <a:srgbClr val="0070C0"/>
                </a:solidFill>
              </a:rPr>
              <a:t>Win-Win</a:t>
            </a:r>
            <a:r>
              <a:rPr kumimoji="1" lang="ja-JP" altLang="en-US" u="sng" dirty="0">
                <a:solidFill>
                  <a:srgbClr val="0070C0"/>
                </a:solidFill>
              </a:rPr>
              <a:t>の関係となるような戦略を提案する</a:t>
            </a:r>
          </a:p>
        </p:txBody>
      </p:sp>
      <p:grpSp>
        <p:nvGrpSpPr>
          <p:cNvPr id="6" name="グループ化 5"/>
          <p:cNvGrpSpPr/>
          <p:nvPr/>
        </p:nvGrpSpPr>
        <p:grpSpPr>
          <a:xfrm>
            <a:off x="570780" y="3790311"/>
            <a:ext cx="8764438" cy="1500123"/>
            <a:chOff x="570781" y="3502324"/>
            <a:chExt cx="8764438" cy="1500123"/>
          </a:xfrm>
        </p:grpSpPr>
        <p:cxnSp>
          <p:nvCxnSpPr>
            <p:cNvPr id="20" name="直線矢印コネクタ 19"/>
            <p:cNvCxnSpPr/>
            <p:nvPr/>
          </p:nvCxnSpPr>
          <p:spPr>
            <a:xfrm>
              <a:off x="2061713" y="3502325"/>
              <a:ext cx="0" cy="2997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7105291" y="3502324"/>
              <a:ext cx="0" cy="2997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2" name="グループ化 31"/>
            <p:cNvGrpSpPr/>
            <p:nvPr/>
          </p:nvGrpSpPr>
          <p:grpSpPr>
            <a:xfrm>
              <a:off x="570781" y="3802118"/>
              <a:ext cx="8764438" cy="1200329"/>
              <a:chOff x="570781" y="3802118"/>
              <a:chExt cx="8764438" cy="1200329"/>
            </a:xfrm>
          </p:grpSpPr>
          <p:grpSp>
            <p:nvGrpSpPr>
              <p:cNvPr id="18" name="グループ化 17"/>
              <p:cNvGrpSpPr/>
              <p:nvPr/>
            </p:nvGrpSpPr>
            <p:grpSpPr>
              <a:xfrm>
                <a:off x="570781" y="3802118"/>
                <a:ext cx="8764438" cy="1200329"/>
                <a:chOff x="457200" y="3326128"/>
                <a:chExt cx="8764438" cy="1200329"/>
              </a:xfrm>
            </p:grpSpPr>
            <p:sp>
              <p:nvSpPr>
                <p:cNvPr id="14" name="テキスト ボックス 13"/>
                <p:cNvSpPr txBox="1"/>
                <p:nvPr/>
              </p:nvSpPr>
              <p:spPr>
                <a:xfrm>
                  <a:off x="457200" y="3326128"/>
                  <a:ext cx="8764438" cy="1200329"/>
                </a:xfrm>
                <a:prstGeom prst="rect">
                  <a:avLst/>
                </a:prstGeom>
                <a:solidFill>
                  <a:schemeClr val="bg1"/>
                </a:solidFill>
                <a:ln w="19050" cmpd="dbl">
                  <a:solidFill>
                    <a:srgbClr val="FF0000"/>
                  </a:solidFill>
                </a:ln>
              </p:spPr>
              <p:txBody>
                <a:bodyPr wrap="square" rtlCol="0">
                  <a:spAutoFit/>
                </a:bodyPr>
                <a:lstStyle/>
                <a:p>
                  <a:pPr marL="285750" indent="-285750" algn="ctr">
                    <a:buClr>
                      <a:srgbClr val="FF0000"/>
                    </a:buClr>
                    <a:buFont typeface="Wingdings" panose="05000000000000000000" pitchFamily="2" charset="2"/>
                    <a:buChar char="p"/>
                  </a:pPr>
                  <a:r>
                    <a:rPr kumimoji="1" lang="ja-JP" altLang="en-US" dirty="0">
                      <a:solidFill>
                        <a:srgbClr val="FF0000"/>
                      </a:solidFill>
                    </a:rPr>
                    <a:t>繰下げ</a:t>
                  </a:r>
                  <a:r>
                    <a:rPr lang="ja-JP" altLang="en-US" dirty="0">
                      <a:solidFill>
                        <a:srgbClr val="FF0000"/>
                      </a:solidFill>
                    </a:rPr>
                    <a:t>増額率</a:t>
                  </a:r>
                  <a:r>
                    <a:rPr kumimoji="1" lang="ja-JP" altLang="en-US" dirty="0">
                      <a:solidFill>
                        <a:srgbClr val="FF0000"/>
                      </a:solidFill>
                    </a:rPr>
                    <a:t>の水準</a:t>
                  </a:r>
                  <a:endParaRPr kumimoji="1" lang="en-US" altLang="ja-JP" dirty="0">
                    <a:solidFill>
                      <a:srgbClr val="FF0000"/>
                    </a:solidFill>
                  </a:endParaRPr>
                </a:p>
                <a:p>
                  <a:pPr algn="ctr"/>
                  <a:endParaRPr lang="en-US" altLang="ja-JP" dirty="0"/>
                </a:p>
                <a:p>
                  <a:pPr algn="ctr"/>
                  <a:endParaRPr lang="en-US" altLang="ja-JP" dirty="0"/>
                </a:p>
                <a:p>
                  <a:pPr algn="ctr"/>
                  <a:endParaRPr lang="en-US" altLang="ja-JP" dirty="0"/>
                </a:p>
              </p:txBody>
            </p:sp>
            <p:sp>
              <p:nvSpPr>
                <p:cNvPr id="15" name="テキスト ボックス 14"/>
                <p:cNvSpPr txBox="1"/>
                <p:nvPr/>
              </p:nvSpPr>
              <p:spPr>
                <a:xfrm>
                  <a:off x="721268" y="3760091"/>
                  <a:ext cx="3416320" cy="677108"/>
                </a:xfrm>
                <a:prstGeom prst="rect">
                  <a:avLst/>
                </a:prstGeom>
                <a:noFill/>
              </p:spPr>
              <p:txBody>
                <a:bodyPr wrap="none" rtlCol="0">
                  <a:spAutoFit/>
                </a:bodyPr>
                <a:lstStyle/>
                <a:p>
                  <a:pPr algn="ctr"/>
                  <a:r>
                    <a:rPr kumimoji="1" lang="ja-JP" altLang="en-US" dirty="0"/>
                    <a:t>通常受給よりも長生きリスクが</a:t>
                  </a:r>
                  <a:endParaRPr kumimoji="1" lang="en-US" altLang="ja-JP" dirty="0"/>
                </a:p>
                <a:p>
                  <a:pPr algn="ctr"/>
                  <a:r>
                    <a:rPr kumimoji="1" lang="ja-JP" altLang="en-US" dirty="0"/>
                    <a:t>ヘッジできる水準 </a:t>
                  </a:r>
                  <a:r>
                    <a:rPr kumimoji="1" lang="ja-JP" altLang="en-US" sz="2000" b="1" dirty="0"/>
                    <a:t>↑</a:t>
                  </a:r>
                </a:p>
              </p:txBody>
            </p:sp>
            <p:sp>
              <p:nvSpPr>
                <p:cNvPr id="16" name="テキスト ボックス 15"/>
                <p:cNvSpPr txBox="1"/>
                <p:nvPr/>
              </p:nvSpPr>
              <p:spPr>
                <a:xfrm>
                  <a:off x="5966970" y="3760092"/>
                  <a:ext cx="2492990" cy="677108"/>
                </a:xfrm>
                <a:prstGeom prst="rect">
                  <a:avLst/>
                </a:prstGeom>
                <a:noFill/>
              </p:spPr>
              <p:txBody>
                <a:bodyPr wrap="none" rtlCol="0">
                  <a:spAutoFit/>
                </a:bodyPr>
                <a:lstStyle/>
                <a:p>
                  <a:pPr algn="ctr"/>
                  <a:r>
                    <a:rPr lang="ja-JP" altLang="en-US" dirty="0"/>
                    <a:t>現状の公的年金財政を</a:t>
                  </a:r>
                  <a:endParaRPr lang="en-US" altLang="ja-JP" dirty="0"/>
                </a:p>
                <a:p>
                  <a:pPr algn="ctr"/>
                  <a:r>
                    <a:rPr lang="ja-JP" altLang="en-US" dirty="0"/>
                    <a:t>維持できる水準 </a:t>
                  </a:r>
                  <a:r>
                    <a:rPr lang="ja-JP" altLang="en-US" sz="2000" b="1" dirty="0"/>
                    <a:t>↓</a:t>
                  </a:r>
                  <a:endParaRPr kumimoji="1" lang="ja-JP" altLang="en-US" b="1" dirty="0"/>
                </a:p>
              </p:txBody>
            </p:sp>
          </p:grpSp>
          <p:cxnSp>
            <p:nvCxnSpPr>
              <p:cNvPr id="23" name="直線矢印コネクタ 22"/>
              <p:cNvCxnSpPr/>
              <p:nvPr/>
            </p:nvCxnSpPr>
            <p:spPr>
              <a:xfrm>
                <a:off x="4597878" y="4402282"/>
                <a:ext cx="112119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H="1">
                <a:off x="4580625" y="4641011"/>
                <a:ext cx="110394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33277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グループ化 36"/>
          <p:cNvGrpSpPr/>
          <p:nvPr/>
        </p:nvGrpSpPr>
        <p:grpSpPr>
          <a:xfrm>
            <a:off x="6673072" y="3581061"/>
            <a:ext cx="3048098" cy="1931624"/>
            <a:chOff x="272480" y="3238500"/>
            <a:chExt cx="3048098" cy="1931624"/>
          </a:xfrm>
        </p:grpSpPr>
        <p:pic>
          <p:nvPicPr>
            <p:cNvPr id="32" name="図 31"/>
            <p:cNvPicPr>
              <a:picLocks noChangeAspect="1"/>
            </p:cNvPicPr>
            <p:nvPr/>
          </p:nvPicPr>
          <p:blipFill>
            <a:blip r:embed="rId3"/>
            <a:stretch>
              <a:fillRect/>
            </a:stretch>
          </p:blipFill>
          <p:spPr>
            <a:xfrm>
              <a:off x="402736" y="3357852"/>
              <a:ext cx="2813791" cy="1812272"/>
            </a:xfrm>
            <a:prstGeom prst="rect">
              <a:avLst/>
            </a:prstGeom>
          </p:spPr>
        </p:pic>
        <p:cxnSp>
          <p:nvCxnSpPr>
            <p:cNvPr id="13" name="直線コネクタ 12"/>
            <p:cNvCxnSpPr/>
            <p:nvPr/>
          </p:nvCxnSpPr>
          <p:spPr>
            <a:xfrm flipV="1">
              <a:off x="272480" y="5082506"/>
              <a:ext cx="3048098" cy="80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1782039" y="3238500"/>
              <a:ext cx="0" cy="1834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0" name="図 9"/>
          <p:cNvPicPr>
            <a:picLocks noChangeAspect="1"/>
          </p:cNvPicPr>
          <p:nvPr/>
        </p:nvPicPr>
        <p:blipFill>
          <a:blip r:embed="rId4"/>
          <a:stretch>
            <a:fillRect/>
          </a:stretch>
        </p:blipFill>
        <p:spPr>
          <a:xfrm>
            <a:off x="272480" y="3279475"/>
            <a:ext cx="6400592" cy="2485131"/>
          </a:xfrm>
          <a:prstGeom prst="rect">
            <a:avLst/>
          </a:prstGeom>
        </p:spPr>
      </p:pic>
      <p:sp>
        <p:nvSpPr>
          <p:cNvPr id="2" name="タイトル 1"/>
          <p:cNvSpPr>
            <a:spLocks noGrp="1"/>
          </p:cNvSpPr>
          <p:nvPr>
            <p:ph type="title"/>
          </p:nvPr>
        </p:nvSpPr>
        <p:spPr/>
        <p:txBody>
          <a:bodyPr/>
          <a:lstStyle/>
          <a:p>
            <a:r>
              <a:rPr lang="ja-JP" altLang="en-US" dirty="0"/>
              <a:t>２</a:t>
            </a:r>
            <a:r>
              <a:rPr lang="en-US" altLang="ja-JP" dirty="0"/>
              <a:t>.</a:t>
            </a:r>
            <a:r>
              <a:rPr lang="ja-JP" altLang="en-US" dirty="0"/>
              <a:t>１ 退職後の家計の最適化モデル｜</a:t>
            </a:r>
            <a:r>
              <a:rPr kumimoji="1" lang="ja-JP" altLang="en-US" dirty="0"/>
              <a:t>定式化</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15</a:t>
            </a:fld>
            <a:endParaRPr lang="en-US" altLang="ja-JP" dirty="0"/>
          </a:p>
        </p:txBody>
      </p:sp>
      <mc:AlternateContent xmlns:mc="http://schemas.openxmlformats.org/markup-compatibility/2006" xmlns:a14="http://schemas.microsoft.com/office/drawing/2010/main">
        <mc:Choice Requires="a14">
          <p:sp>
            <p:nvSpPr>
              <p:cNvPr id="6" name="正方形/長方形 5"/>
              <p:cNvSpPr/>
              <p:nvPr/>
            </p:nvSpPr>
            <p:spPr>
              <a:xfrm>
                <a:off x="330497" y="1911177"/>
                <a:ext cx="2845281" cy="611642"/>
              </a:xfrm>
              <a:prstGeom prst="rect">
                <a:avLst/>
              </a:prstGeom>
              <a:solidFill>
                <a:schemeClr val="accent5">
                  <a:lumMod val="20000"/>
                  <a:lumOff val="80000"/>
                </a:schemeClr>
              </a:solidFill>
            </p:spPr>
            <p:txBody>
              <a:bodyPr wrap="square">
                <a:spAutoFit/>
              </a:bodyPr>
              <a:lstStyle/>
              <a:p>
                <a:pPr algn="ctr"/>
                <a14:m>
                  <m:oMathPara xmlns:m="http://schemas.openxmlformats.org/officeDocument/2006/math">
                    <m:oMathParaPr>
                      <m:jc m:val="centerGroup"/>
                    </m:oMathParaPr>
                    <m:oMath xmlns:m="http://schemas.openxmlformats.org/officeDocument/2006/math">
                      <m:func>
                        <m:funcPr>
                          <m:ctrlPr>
                            <a:rPr lang="en-US" altLang="ja-JP" sz="1200" b="0" i="1" smtClean="0">
                              <a:latin typeface="Cambria Math" panose="02040503050406030204" pitchFamily="18" charset="0"/>
                            </a:rPr>
                          </m:ctrlPr>
                        </m:funcPr>
                        <m:fName>
                          <m:r>
                            <a:rPr lang="en-US" altLang="ja-JP" sz="1200" b="0" i="1" smtClean="0">
                              <a:latin typeface="Cambria Math" panose="02040503050406030204" pitchFamily="18" charset="0"/>
                            </a:rPr>
                            <m:t>𝑚𝑖𝑛</m:t>
                          </m:r>
                          <m:r>
                            <a:rPr lang="en-US" altLang="ja-JP" sz="1200" b="0" i="1" smtClean="0">
                              <a:latin typeface="Cambria Math" panose="02040503050406030204" pitchFamily="18" charset="0"/>
                            </a:rPr>
                            <m:t>    </m:t>
                          </m:r>
                        </m:fName>
                        <m:e>
                          <m:f>
                            <m:fPr>
                              <m:ctrlPr>
                                <a:rPr lang="en-US" altLang="ja-JP" sz="1200" i="1">
                                  <a:latin typeface="Cambria Math" panose="02040503050406030204" pitchFamily="18" charset="0"/>
                                  <a:ea typeface="Cambria Math" panose="02040503050406030204" pitchFamily="18" charset="0"/>
                                </a:rPr>
                              </m:ctrlPr>
                            </m:fPr>
                            <m:num>
                              <m:r>
                                <a:rPr lang="en-US" altLang="ja-JP" sz="1200" i="1">
                                  <a:latin typeface="Cambria Math" panose="02040503050406030204" pitchFamily="18" charset="0"/>
                                  <a:ea typeface="Cambria Math" panose="02040503050406030204" pitchFamily="18" charset="0"/>
                                </a:rPr>
                                <m:t>1</m:t>
                              </m:r>
                            </m:num>
                            <m:den>
                              <m:r>
                                <a:rPr lang="en-US" altLang="ja-JP" sz="1200" i="1">
                                  <a:latin typeface="Cambria Math" panose="02040503050406030204" pitchFamily="18" charset="0"/>
                                  <a:ea typeface="Cambria Math" panose="02040503050406030204" pitchFamily="18" charset="0"/>
                                </a:rPr>
                                <m:t>𝐼</m:t>
                              </m:r>
                            </m:den>
                          </m:f>
                          <m:nary>
                            <m:naryPr>
                              <m:chr m:val="∑"/>
                              <m:ctrlPr>
                                <a:rPr lang="en-US" altLang="ja-JP" sz="1200" i="1">
                                  <a:latin typeface="Cambria Math" panose="02040503050406030204" pitchFamily="18" charset="0"/>
                                  <a:ea typeface="Cambria Math" panose="02040503050406030204" pitchFamily="18" charset="0"/>
                                </a:rPr>
                              </m:ctrlPr>
                            </m:naryPr>
                            <m:sub>
                              <m:r>
                                <m:rPr>
                                  <m:brk m:alnAt="23"/>
                                </m:rPr>
                                <a:rPr lang="en-US" altLang="ja-JP" sz="1200" i="1">
                                  <a:latin typeface="Cambria Math" panose="02040503050406030204" pitchFamily="18" charset="0"/>
                                  <a:ea typeface="Cambria Math" panose="02040503050406030204" pitchFamily="18" charset="0"/>
                                </a:rPr>
                                <m:t>𝑖</m:t>
                              </m:r>
                              <m:r>
                                <a:rPr lang="en-US" altLang="ja-JP" sz="1200" i="1">
                                  <a:latin typeface="Cambria Math" panose="02040503050406030204" pitchFamily="18" charset="0"/>
                                  <a:ea typeface="Cambria Math" panose="02040503050406030204" pitchFamily="18" charset="0"/>
                                </a:rPr>
                                <m:t>=1</m:t>
                              </m:r>
                            </m:sub>
                            <m:sup>
                              <m:r>
                                <a:rPr lang="en-US" altLang="ja-JP" sz="1200" i="1">
                                  <a:latin typeface="Cambria Math" panose="02040503050406030204" pitchFamily="18" charset="0"/>
                                  <a:ea typeface="Cambria Math" panose="02040503050406030204" pitchFamily="18" charset="0"/>
                                </a:rPr>
                                <m:t>𝐼</m:t>
                              </m:r>
                            </m:sup>
                            <m:e>
                              <m:nary>
                                <m:naryPr>
                                  <m:chr m:val="∑"/>
                                  <m:ctrlPr>
                                    <a:rPr lang="en-US" altLang="ja-JP" sz="1200" i="1">
                                      <a:latin typeface="Cambria Math" panose="02040503050406030204" pitchFamily="18" charset="0"/>
                                      <a:ea typeface="Cambria Math" panose="02040503050406030204" pitchFamily="18" charset="0"/>
                                    </a:rPr>
                                  </m:ctrlPr>
                                </m:naryPr>
                                <m:sub>
                                  <m:r>
                                    <m:rPr>
                                      <m:brk m:alnAt="23"/>
                                    </m:rPr>
                                    <a:rPr lang="en-US" altLang="ja-JP" sz="1200" i="1">
                                      <a:latin typeface="Cambria Math" panose="02040503050406030204" pitchFamily="18" charset="0"/>
                                      <a:ea typeface="Cambria Math" panose="02040503050406030204" pitchFamily="18" charset="0"/>
                                    </a:rPr>
                                    <m:t>𝑡</m:t>
                                  </m:r>
                                  <m:r>
                                    <a:rPr lang="en-US" altLang="ja-JP" sz="1200" i="1">
                                      <a:latin typeface="Cambria Math" panose="02040503050406030204" pitchFamily="18" charset="0"/>
                                      <a:ea typeface="Cambria Math" panose="02040503050406030204" pitchFamily="18" charset="0"/>
                                    </a:rPr>
                                    <m:t>=1</m:t>
                                  </m:r>
                                </m:sub>
                                <m:sup>
                                  <m:r>
                                    <a:rPr lang="en-US" altLang="ja-JP" sz="1200" i="1">
                                      <a:latin typeface="Cambria Math" panose="02040503050406030204" pitchFamily="18" charset="0"/>
                                      <a:ea typeface="Cambria Math" panose="02040503050406030204" pitchFamily="18" charset="0"/>
                                    </a:rPr>
                                    <m:t>𝑇</m:t>
                                  </m:r>
                                </m:sup>
                                <m:e>
                                  <m:sSubSup>
                                    <m:sSubSupPr>
                                      <m:ctrlPr>
                                        <a:rPr lang="en-US" altLang="ja-JP" sz="1200" i="1">
                                          <a:latin typeface="Cambria Math" panose="02040503050406030204" pitchFamily="18" charset="0"/>
                                          <a:ea typeface="Cambria Math" panose="02040503050406030204" pitchFamily="18" charset="0"/>
                                        </a:rPr>
                                      </m:ctrlPr>
                                    </m:sSubSupPr>
                                    <m:e>
                                      <m:r>
                                        <a:rPr lang="en-US" altLang="ja-JP" sz="1200" i="1">
                                          <a:latin typeface="Cambria Math" panose="02040503050406030204" pitchFamily="18" charset="0"/>
                                          <a:ea typeface="Cambria Math" panose="02040503050406030204" pitchFamily="18" charset="0"/>
                                        </a:rPr>
                                        <m:t>𝜏</m:t>
                                      </m:r>
                                    </m:e>
                                    <m:sub>
                                      <m:r>
                                        <a:rPr lang="en-US" altLang="ja-JP" sz="1200" i="1">
                                          <a:latin typeface="Cambria Math" panose="02040503050406030204" pitchFamily="18" charset="0"/>
                                          <a:ea typeface="Cambria Math" panose="02040503050406030204" pitchFamily="18" charset="0"/>
                                        </a:rPr>
                                        <m:t>𝐴</m:t>
                                      </m:r>
                                      <m:r>
                                        <a:rPr lang="en-US" altLang="ja-JP" sz="1200" i="1">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ea typeface="Cambria Math" panose="02040503050406030204" pitchFamily="18" charset="0"/>
                                        </a:rPr>
                                        <m:t>𝑡</m:t>
                                      </m:r>
                                    </m:sub>
                                    <m:sup>
                                      <m:d>
                                        <m:dPr>
                                          <m:ctrlPr>
                                            <a:rPr lang="en-US" altLang="ja-JP" sz="1200" i="1">
                                              <a:latin typeface="Cambria Math" panose="02040503050406030204" pitchFamily="18" charset="0"/>
                                              <a:ea typeface="Cambria Math" panose="02040503050406030204" pitchFamily="18" charset="0"/>
                                            </a:rPr>
                                          </m:ctrlPr>
                                        </m:dPr>
                                        <m:e>
                                          <m:r>
                                            <a:rPr lang="en-US" altLang="ja-JP" sz="1200" i="1">
                                              <a:latin typeface="Cambria Math" panose="02040503050406030204" pitchFamily="18" charset="0"/>
                                              <a:ea typeface="Cambria Math" panose="02040503050406030204" pitchFamily="18" charset="0"/>
                                            </a:rPr>
                                            <m:t>𝑖</m:t>
                                          </m:r>
                                        </m:e>
                                      </m:d>
                                    </m:sup>
                                  </m:sSubSup>
                                </m:e>
                              </m:nary>
                            </m:e>
                          </m:nary>
                          <m:sSub>
                            <m:sSubPr>
                              <m:ctrlPr>
                                <a:rPr lang="en-US" altLang="ja-JP" sz="1200" i="1">
                                  <a:latin typeface="Cambria Math" panose="02040503050406030204" pitchFamily="18" charset="0"/>
                                  <a:ea typeface="Cambria Math" panose="02040503050406030204" pitchFamily="18" charset="0"/>
                                </a:rPr>
                              </m:ctrlPr>
                            </m:sSubPr>
                            <m:e>
                              <m:r>
                                <a:rPr lang="ja-JP" altLang="en-US" sz="1200" i="1">
                                  <a:latin typeface="Cambria Math" panose="02040503050406030204" pitchFamily="18" charset="0"/>
                                  <a:ea typeface="Cambria Math" panose="02040503050406030204" pitchFamily="18" charset="0"/>
                                </a:rPr>
                                <m:t>𝜔</m:t>
                              </m:r>
                            </m:e>
                            <m:sub>
                              <m:r>
                                <a:rPr lang="en-US" altLang="ja-JP" sz="1200" i="1">
                                  <a:latin typeface="Cambria Math" panose="02040503050406030204" pitchFamily="18" charset="0"/>
                                  <a:ea typeface="Cambria Math" panose="02040503050406030204" pitchFamily="18" charset="0"/>
                                </a:rPr>
                                <m:t>𝑅</m:t>
                              </m:r>
                              <m:r>
                                <a:rPr lang="en-US" altLang="ja-JP" sz="1200" i="1">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ea typeface="Cambria Math" panose="02040503050406030204" pitchFamily="18" charset="0"/>
                                </a:rPr>
                                <m:t>𝑡</m:t>
                              </m:r>
                            </m:sub>
                          </m:sSub>
                          <m:sSub>
                            <m:sSubPr>
                              <m:ctrlPr>
                                <a:rPr lang="en-US" altLang="ja-JP" sz="1200" i="1">
                                  <a:latin typeface="Cambria Math" panose="02040503050406030204" pitchFamily="18" charset="0"/>
                                  <a:ea typeface="Cambria Math" panose="02040503050406030204" pitchFamily="18" charset="0"/>
                                </a:rPr>
                              </m:ctrlPr>
                            </m:sSubPr>
                            <m:e>
                              <m:r>
                                <a:rPr lang="en-US" altLang="ja-JP" sz="1200" i="1">
                                  <a:latin typeface="Cambria Math" panose="02040503050406030204" pitchFamily="18" charset="0"/>
                                  <a:ea typeface="Cambria Math" panose="02040503050406030204" pitchFamily="18" charset="0"/>
                                </a:rPr>
                                <m:t>𝑑𝑓</m:t>
                              </m:r>
                            </m:e>
                            <m:sub>
                              <m:r>
                                <a:rPr lang="en-US" altLang="ja-JP" sz="1200" i="1">
                                  <a:latin typeface="Cambria Math" panose="02040503050406030204" pitchFamily="18" charset="0"/>
                                  <a:ea typeface="Cambria Math" panose="02040503050406030204" pitchFamily="18" charset="0"/>
                                </a:rPr>
                                <m:t>𝑡</m:t>
                              </m:r>
                            </m:sub>
                          </m:sSub>
                          <m:sSubSup>
                            <m:sSubSupPr>
                              <m:ctrlPr>
                                <a:rPr lang="en-US" altLang="ja-JP" sz="1200" i="1" smtClean="0">
                                  <a:solidFill>
                                    <a:srgbClr val="FF0000"/>
                                  </a:solidFill>
                                  <a:latin typeface="Cambria Math" panose="02040503050406030204" pitchFamily="18" charset="0"/>
                                  <a:ea typeface="Cambria Math" panose="02040503050406030204" pitchFamily="18" charset="0"/>
                                </a:rPr>
                              </m:ctrlPr>
                            </m:sSubSupPr>
                            <m:e>
                              <m:r>
                                <a:rPr lang="en-US" altLang="ja-JP" sz="1200" i="1">
                                  <a:solidFill>
                                    <a:srgbClr val="FF0000"/>
                                  </a:solidFill>
                                  <a:latin typeface="Cambria Math" panose="02040503050406030204" pitchFamily="18" charset="0"/>
                                  <a:ea typeface="Cambria Math" panose="02040503050406030204" pitchFamily="18" charset="0"/>
                                </a:rPr>
                                <m:t>𝑞</m:t>
                              </m:r>
                            </m:e>
                            <m:sub>
                              <m:r>
                                <a:rPr lang="en-US" altLang="ja-JP" sz="1200" i="1">
                                  <a:solidFill>
                                    <a:srgbClr val="FF0000"/>
                                  </a:solidFill>
                                  <a:latin typeface="Cambria Math" panose="02040503050406030204" pitchFamily="18" charset="0"/>
                                  <a:ea typeface="Cambria Math" panose="02040503050406030204" pitchFamily="18" charset="0"/>
                                </a:rPr>
                                <m:t>𝑡</m:t>
                              </m:r>
                            </m:sub>
                            <m:sup>
                              <m:r>
                                <a:rPr lang="en-US" altLang="ja-JP" sz="1200" i="1">
                                  <a:solidFill>
                                    <a:srgbClr val="FF0000"/>
                                  </a:solidFill>
                                  <a:latin typeface="Cambria Math" panose="02040503050406030204" pitchFamily="18" charset="0"/>
                                  <a:ea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𝑖</m:t>
                              </m:r>
                              <m:r>
                                <a:rPr lang="en-US" altLang="ja-JP" sz="1200" i="1">
                                  <a:solidFill>
                                    <a:srgbClr val="FF0000"/>
                                  </a:solidFill>
                                  <a:latin typeface="Cambria Math" panose="02040503050406030204" pitchFamily="18" charset="0"/>
                                  <a:ea typeface="Cambria Math" panose="02040503050406030204" pitchFamily="18" charset="0"/>
                                </a:rPr>
                                <m:t>)</m:t>
                              </m:r>
                            </m:sup>
                          </m:sSubSup>
                        </m:e>
                      </m:func>
                    </m:oMath>
                  </m:oMathPara>
                </a14:m>
                <a:endParaRPr lang="en-US" altLang="ja-JP" sz="1400" b="0" dirty="0">
                  <a:latin typeface="+mj-lt"/>
                </a:endParaRPr>
              </a:p>
            </p:txBody>
          </p:sp>
        </mc:Choice>
        <mc:Fallback xmlns="">
          <p:sp>
            <p:nvSpPr>
              <p:cNvPr id="6" name="正方形/長方形 5"/>
              <p:cNvSpPr>
                <a:spLocks noRot="1" noChangeAspect="1" noMove="1" noResize="1" noEditPoints="1" noAdjustHandles="1" noChangeArrowheads="1" noChangeShapeType="1" noTextEdit="1"/>
              </p:cNvSpPr>
              <p:nvPr/>
            </p:nvSpPr>
            <p:spPr>
              <a:xfrm>
                <a:off x="330497" y="1911177"/>
                <a:ext cx="2845281" cy="611642"/>
              </a:xfrm>
              <a:prstGeom prst="rect">
                <a:avLst/>
              </a:prstGeom>
              <a:blipFill>
                <a:blip r:embed="rId5"/>
                <a:stretch>
                  <a:fillRect/>
                </a:stretch>
              </a:blipFill>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05EDAEC5-0A41-47B7-A221-CE6C233FF9E4}"/>
              </a:ext>
            </a:extLst>
          </p:cNvPr>
          <p:cNvSpPr/>
          <p:nvPr/>
        </p:nvSpPr>
        <p:spPr bwMode="auto">
          <a:xfrm>
            <a:off x="264191" y="1763028"/>
            <a:ext cx="2984148" cy="1138773"/>
          </a:xfrm>
          <a:prstGeom prst="rect">
            <a:avLst/>
          </a:prstGeom>
          <a:noFill/>
          <a:ln w="38100" cap="flat" cmpd="dbl" algn="ctr">
            <a:solidFill>
              <a:srgbClr val="4684E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p:txBody>
      </p:sp>
      <p:sp>
        <p:nvSpPr>
          <p:cNvPr id="15" name="AutoShape 14">
            <a:extLst>
              <a:ext uri="{FF2B5EF4-FFF2-40B4-BE49-F238E27FC236}">
                <a16:creationId xmlns:a16="http://schemas.microsoft.com/office/drawing/2014/main" id="{EC69225C-91A6-40CF-B1A6-182591FAE7E8}"/>
              </a:ext>
            </a:extLst>
          </p:cNvPr>
          <p:cNvSpPr>
            <a:spLocks noChangeArrowheads="1"/>
          </p:cNvSpPr>
          <p:nvPr/>
        </p:nvSpPr>
        <p:spPr bwMode="auto">
          <a:xfrm>
            <a:off x="695554" y="1591362"/>
            <a:ext cx="1321537" cy="276999"/>
          </a:xfrm>
          <a:prstGeom prst="roundRect">
            <a:avLst>
              <a:gd name="adj" fmla="val 0"/>
            </a:avLst>
          </a:prstGeom>
          <a:solidFill>
            <a:schemeClr val="bg1"/>
          </a:solidFill>
          <a:ln>
            <a:noFill/>
          </a:ln>
          <a:effectLst/>
        </p:spPr>
        <p:txBody>
          <a:bodyPr wrap="square" lIns="0" tIns="0" rIns="0" bIns="0">
            <a:spAutoFit/>
          </a:bodyPr>
          <a:lstStyle/>
          <a:p>
            <a:pPr algn="ctr"/>
            <a:r>
              <a:rPr lang="ja-JP" altLang="en-US" sz="1800" u="sng" dirty="0">
                <a:solidFill>
                  <a:srgbClr val="0071BC"/>
                </a:solidFill>
                <a:uFill>
                  <a:solidFill>
                    <a:srgbClr val="0071BC"/>
                  </a:solidFill>
                </a:uFill>
                <a:latin typeface="+mj-lt"/>
              </a:rPr>
              <a:t>目的関数</a:t>
            </a:r>
          </a:p>
        </p:txBody>
      </p:sp>
      <p:cxnSp>
        <p:nvCxnSpPr>
          <p:cNvPr id="16" name="直線コネクタ 15"/>
          <p:cNvCxnSpPr/>
          <p:nvPr/>
        </p:nvCxnSpPr>
        <p:spPr>
          <a:xfrm>
            <a:off x="901503" y="2499449"/>
            <a:ext cx="1932010" cy="4240"/>
          </a:xfrm>
          <a:prstGeom prst="line">
            <a:avLst/>
          </a:prstGeom>
          <a:ln>
            <a:solidFill>
              <a:srgbClr val="FF0000"/>
            </a:solidFill>
          </a:ln>
        </p:spPr>
        <p:style>
          <a:lnRef idx="2">
            <a:schemeClr val="accent3"/>
          </a:lnRef>
          <a:fillRef idx="0">
            <a:schemeClr val="accent3"/>
          </a:fillRef>
          <a:effectRef idx="1">
            <a:schemeClr val="accent3"/>
          </a:effectRef>
          <a:fontRef idx="minor">
            <a:schemeClr val="tx1"/>
          </a:fontRef>
        </p:style>
      </p:cxnSp>
      <p:sp>
        <p:nvSpPr>
          <p:cNvPr id="17" name="テキスト ボックス 16"/>
          <p:cNvSpPr txBox="1"/>
          <p:nvPr/>
        </p:nvSpPr>
        <p:spPr>
          <a:xfrm>
            <a:off x="981876" y="2522819"/>
            <a:ext cx="1455848" cy="307777"/>
          </a:xfrm>
          <a:prstGeom prst="rect">
            <a:avLst/>
          </a:prstGeom>
          <a:noFill/>
        </p:spPr>
        <p:txBody>
          <a:bodyPr wrap="none" rtlCol="0">
            <a:spAutoFit/>
          </a:bodyPr>
          <a:lstStyle/>
          <a:p>
            <a:r>
              <a:rPr kumimoji="1" lang="ja-JP" altLang="en-US" sz="1400" dirty="0">
                <a:solidFill>
                  <a:srgbClr val="FF0000"/>
                </a:solidFill>
              </a:rPr>
              <a:t>リスク：</a:t>
            </a:r>
            <a:r>
              <a:rPr kumimoji="1" lang="en-US" altLang="ja-JP" sz="1400" dirty="0">
                <a:solidFill>
                  <a:srgbClr val="FF0000"/>
                </a:solidFill>
              </a:rPr>
              <a:t>LPM(1)</a:t>
            </a:r>
            <a:endParaRPr kumimoji="1" lang="ja-JP" altLang="en-US" sz="1400" dirty="0">
              <a:solidFill>
                <a:srgbClr val="FF0000"/>
              </a:solidFill>
            </a:endParaRPr>
          </a:p>
        </p:txBody>
      </p:sp>
      <p:sp>
        <p:nvSpPr>
          <p:cNvPr id="31" name="テキスト ボックス 30"/>
          <p:cNvSpPr txBox="1"/>
          <p:nvPr/>
        </p:nvSpPr>
        <p:spPr>
          <a:xfrm>
            <a:off x="272480" y="649968"/>
            <a:ext cx="9361040" cy="861774"/>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最適化モデル</a:t>
            </a:r>
            <a:endParaRPr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目的関数は家計の長生きリスクに着目して設定</a:t>
            </a:r>
            <a:endParaRPr lang="en-US" altLang="ja-JP" sz="1600" dirty="0"/>
          </a:p>
          <a:p>
            <a:pPr marL="742950" lvl="1" indent="-285750">
              <a:buClr>
                <a:srgbClr val="0070C0"/>
              </a:buClr>
              <a:buFont typeface="Wingdings" panose="05000000000000000000" pitchFamily="2" charset="2"/>
              <a:buChar char="Ø"/>
            </a:pPr>
            <a:r>
              <a:rPr lang="ja-JP" altLang="en-US" sz="1600" dirty="0"/>
              <a:t>各時点の富が目標額を下回ることをリスクとする（</a:t>
            </a:r>
            <a:r>
              <a:rPr lang="ja-JP" altLang="en-US" sz="1600" dirty="0">
                <a:solidFill>
                  <a:srgbClr val="FF0000"/>
                </a:solidFill>
              </a:rPr>
              <a:t>目標額</a:t>
            </a:r>
            <a:r>
              <a:rPr lang="en-US" altLang="ja-JP" sz="1600" dirty="0">
                <a:solidFill>
                  <a:srgbClr val="FF0000"/>
                </a:solidFill>
              </a:rPr>
              <a:t>0</a:t>
            </a:r>
            <a:r>
              <a:rPr lang="ja-JP" altLang="en-US" sz="1600" dirty="0"/>
              <a:t>とした</a:t>
            </a:r>
            <a:r>
              <a:rPr lang="en-US" altLang="ja-JP" sz="1600" dirty="0">
                <a:solidFill>
                  <a:srgbClr val="FF0000"/>
                </a:solidFill>
              </a:rPr>
              <a:t>LPM(1)</a:t>
            </a:r>
            <a:r>
              <a:rPr lang="ja-JP" altLang="en-US" sz="1600" dirty="0"/>
              <a:t>最小化）</a:t>
            </a:r>
          </a:p>
        </p:txBody>
      </p:sp>
      <p:cxnSp>
        <p:nvCxnSpPr>
          <p:cNvPr id="39" name="直線コネクタ 38"/>
          <p:cNvCxnSpPr/>
          <p:nvPr/>
        </p:nvCxnSpPr>
        <p:spPr>
          <a:xfrm>
            <a:off x="925814" y="4522040"/>
            <a:ext cx="5747258" cy="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41" name="楕円 40"/>
          <p:cNvSpPr/>
          <p:nvPr/>
        </p:nvSpPr>
        <p:spPr bwMode="auto">
          <a:xfrm rot="802648">
            <a:off x="4927692" y="4334939"/>
            <a:ext cx="1947876" cy="701143"/>
          </a:xfrm>
          <a:prstGeom prst="ellipse">
            <a:avLst/>
          </a:prstGeom>
          <a:noFill/>
          <a:ln w="2857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2" name="テキスト ボックス 41"/>
          <p:cNvSpPr txBox="1"/>
          <p:nvPr/>
        </p:nvSpPr>
        <p:spPr>
          <a:xfrm>
            <a:off x="4522936" y="3680809"/>
            <a:ext cx="1980029" cy="523220"/>
          </a:xfrm>
          <a:prstGeom prst="rect">
            <a:avLst/>
          </a:prstGeom>
          <a:solidFill>
            <a:schemeClr val="bg1"/>
          </a:solidFill>
          <a:ln w="28575">
            <a:solidFill>
              <a:srgbClr val="FF0000"/>
            </a:solidFill>
          </a:ln>
        </p:spPr>
        <p:txBody>
          <a:bodyPr wrap="none" rtlCol="0">
            <a:spAutoFit/>
          </a:bodyPr>
          <a:lstStyle/>
          <a:p>
            <a:pPr algn="ctr"/>
            <a:r>
              <a:rPr lang="ja-JP" altLang="en-US" sz="1400" dirty="0"/>
              <a:t>富が負となることを</a:t>
            </a:r>
            <a:endParaRPr lang="en-US" altLang="ja-JP" sz="1400" dirty="0"/>
          </a:p>
          <a:p>
            <a:pPr algn="ctr"/>
            <a:r>
              <a:rPr kumimoji="1" lang="ja-JP" altLang="en-US" sz="1400" dirty="0"/>
              <a:t>長生きリスクとみなす</a:t>
            </a:r>
          </a:p>
        </p:txBody>
      </p:sp>
      <mc:AlternateContent xmlns:mc="http://schemas.openxmlformats.org/markup-compatibility/2006" xmlns:a14="http://schemas.microsoft.com/office/drawing/2010/main">
        <mc:Choice Requires="a14">
          <p:sp>
            <p:nvSpPr>
              <p:cNvPr id="43" name="テキスト ボックス 42"/>
              <p:cNvSpPr txBox="1"/>
              <p:nvPr/>
            </p:nvSpPr>
            <p:spPr>
              <a:xfrm>
                <a:off x="3648555" y="1632445"/>
                <a:ext cx="91640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𝑠𝑢𝑏𝑗𝑒𝑐𝑡</m:t>
                      </m:r>
                      <m:r>
                        <a:rPr kumimoji="1" lang="en-US" altLang="ja-JP" sz="1200" b="0" i="1" smtClean="0">
                          <a:latin typeface="Cambria Math" panose="02040503050406030204" pitchFamily="18" charset="0"/>
                        </a:rPr>
                        <m:t> </m:t>
                      </m:r>
                      <m:r>
                        <a:rPr kumimoji="1" lang="en-US" altLang="ja-JP" sz="1200" b="0" i="1" smtClean="0">
                          <a:latin typeface="Cambria Math" panose="02040503050406030204" pitchFamily="18" charset="0"/>
                        </a:rPr>
                        <m:t>𝑡𝑜</m:t>
                      </m:r>
                    </m:oMath>
                  </m:oMathPara>
                </a14:m>
                <a:endParaRPr kumimoji="1" lang="ja-JP" altLang="en-US" sz="1200" dirty="0"/>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3648555" y="1632445"/>
                <a:ext cx="916405" cy="276999"/>
              </a:xfrm>
              <a:prstGeom prst="rect">
                <a:avLst/>
              </a:prstGeom>
              <a:blipFill>
                <a:blip r:embed="rId6"/>
                <a:stretch>
                  <a:fillRect b="-6667"/>
                </a:stretch>
              </a:blipFill>
            </p:spPr>
            <p:txBody>
              <a:bodyPr/>
              <a:lstStyle/>
              <a:p>
                <a:r>
                  <a:rPr lang="ja-JP" altLang="en-US">
                    <a:noFill/>
                  </a:rPr>
                  <a:t> </a:t>
                </a:r>
              </a:p>
            </p:txBody>
          </p:sp>
        </mc:Fallback>
      </mc:AlternateContent>
      <p:grpSp>
        <p:nvGrpSpPr>
          <p:cNvPr id="44" name="グループ化 43"/>
          <p:cNvGrpSpPr/>
          <p:nvPr/>
        </p:nvGrpSpPr>
        <p:grpSpPr>
          <a:xfrm>
            <a:off x="3614456" y="2026506"/>
            <a:ext cx="2184086" cy="868550"/>
            <a:chOff x="4320003" y="3680986"/>
            <a:chExt cx="2184086" cy="868550"/>
          </a:xfrm>
        </p:grpSpPr>
        <p:sp>
          <p:nvSpPr>
            <p:cNvPr id="45" name="正方形/長方形 44">
              <a:extLst>
                <a:ext uri="{FF2B5EF4-FFF2-40B4-BE49-F238E27FC236}">
                  <a16:creationId xmlns:a16="http://schemas.microsoft.com/office/drawing/2014/main" id="{5E9A4A82-B55F-4424-8E4C-FD1AD47D49F8}"/>
                </a:ext>
              </a:extLst>
            </p:cNvPr>
            <p:cNvSpPr/>
            <p:nvPr/>
          </p:nvSpPr>
          <p:spPr bwMode="auto">
            <a:xfrm>
              <a:off x="4320003" y="3823183"/>
              <a:ext cx="2184086" cy="726353"/>
            </a:xfrm>
            <a:prstGeom prst="rect">
              <a:avLst/>
            </a:prstGeom>
            <a:noFill/>
            <a:ln w="38100" cap="flat" cmpd="dbl" algn="ctr">
              <a:solidFill>
                <a:srgbClr val="4684E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p:txBody>
        </p:sp>
        <p:sp>
          <p:nvSpPr>
            <p:cNvPr id="46" name="AutoShape 14">
              <a:extLst>
                <a:ext uri="{FF2B5EF4-FFF2-40B4-BE49-F238E27FC236}">
                  <a16:creationId xmlns:a16="http://schemas.microsoft.com/office/drawing/2014/main" id="{93CA36F1-F233-474F-9F63-766E24F01ED1}"/>
                </a:ext>
              </a:extLst>
            </p:cNvPr>
            <p:cNvSpPr>
              <a:spLocks noChangeArrowheads="1"/>
            </p:cNvSpPr>
            <p:nvPr/>
          </p:nvSpPr>
          <p:spPr bwMode="auto">
            <a:xfrm>
              <a:off x="4564980" y="3680986"/>
              <a:ext cx="1513015" cy="276999"/>
            </a:xfrm>
            <a:prstGeom prst="roundRect">
              <a:avLst>
                <a:gd name="adj" fmla="val 0"/>
              </a:avLst>
            </a:prstGeom>
            <a:solidFill>
              <a:schemeClr val="bg1"/>
            </a:solidFill>
            <a:ln>
              <a:noFill/>
            </a:ln>
            <a:effectLst/>
          </p:spPr>
          <p:txBody>
            <a:bodyPr wrap="square" lIns="0" tIns="0" rIns="0" bIns="0">
              <a:spAutoFit/>
            </a:bodyPr>
            <a:lstStyle/>
            <a:p>
              <a:pPr algn="ctr"/>
              <a:r>
                <a:rPr lang="en-US" altLang="ja-JP" u="sng" dirty="0">
                  <a:solidFill>
                    <a:srgbClr val="0071BC"/>
                  </a:solidFill>
                  <a:uFill>
                    <a:solidFill>
                      <a:srgbClr val="0071BC"/>
                    </a:solidFill>
                  </a:uFill>
                  <a:latin typeface="+mj-lt"/>
                </a:rPr>
                <a:t>LPM(1)</a:t>
              </a:r>
              <a:r>
                <a:rPr lang="ja-JP" altLang="en-US" sz="1800" u="sng" dirty="0">
                  <a:solidFill>
                    <a:srgbClr val="0071BC"/>
                  </a:solidFill>
                  <a:uFill>
                    <a:solidFill>
                      <a:srgbClr val="0071BC"/>
                    </a:solidFill>
                  </a:uFill>
                  <a:latin typeface="+mj-lt"/>
                </a:rPr>
                <a:t>制約</a:t>
              </a:r>
            </a:p>
          </p:txBody>
        </p:sp>
        <mc:AlternateContent xmlns:mc="http://schemas.openxmlformats.org/markup-compatibility/2006" xmlns:a14="http://schemas.microsoft.com/office/drawing/2010/main">
          <mc:Choice Requires="a14">
            <p:sp>
              <p:nvSpPr>
                <p:cNvPr id="47" name="テキスト ボックス 46"/>
                <p:cNvSpPr txBox="1"/>
                <p:nvPr/>
              </p:nvSpPr>
              <p:spPr>
                <a:xfrm>
                  <a:off x="4376172" y="4000913"/>
                  <a:ext cx="2077940" cy="323037"/>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ja-JP" altLang="ja-JP" sz="1200" i="1">
                                <a:latin typeface="Cambria Math" panose="02040503050406030204" pitchFamily="18" charset="0"/>
                              </a:rPr>
                            </m:ctrlPr>
                          </m:sSubSupPr>
                          <m:e>
                            <m:r>
                              <a:rPr lang="en-US" altLang="ja-JP" sz="1200" i="1">
                                <a:latin typeface="Cambria Math" panose="02040503050406030204" pitchFamily="18" charset="0"/>
                              </a:rPr>
                              <m:t>𝑊</m:t>
                            </m:r>
                          </m:e>
                          <m:sub>
                            <m:r>
                              <a:rPr lang="en-US" altLang="ja-JP" sz="1200" i="1">
                                <a:latin typeface="Cambria Math" panose="02040503050406030204" pitchFamily="18" charset="0"/>
                              </a:rPr>
                              <m:t>𝑡</m:t>
                            </m:r>
                          </m:sub>
                          <m:sup>
                            <m:d>
                              <m:dPr>
                                <m:ctrlPr>
                                  <a:rPr lang="ja-JP" altLang="ja-JP" sz="1200" i="1">
                                    <a:latin typeface="Cambria Math" panose="02040503050406030204" pitchFamily="18" charset="0"/>
                                  </a:rPr>
                                </m:ctrlPr>
                              </m:dPr>
                              <m:e>
                                <m:r>
                                  <a:rPr lang="en-US" altLang="ja-JP" sz="1200" i="1">
                                    <a:latin typeface="Cambria Math" panose="02040503050406030204" pitchFamily="18" charset="0"/>
                                  </a:rPr>
                                  <m:t>𝑖</m:t>
                                </m:r>
                              </m:e>
                            </m:d>
                          </m:sup>
                        </m:sSubSup>
                        <m:r>
                          <a:rPr lang="en-US" altLang="ja-JP" sz="1200" i="1">
                            <a:latin typeface="Cambria Math" panose="02040503050406030204" pitchFamily="18" charset="0"/>
                          </a:rPr>
                          <m:t>+</m:t>
                        </m:r>
                        <m:sSubSup>
                          <m:sSubSupPr>
                            <m:ctrlPr>
                              <a:rPr lang="ja-JP"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𝑞</m:t>
                            </m:r>
                          </m:e>
                          <m:sub>
                            <m:r>
                              <a:rPr lang="en-US" altLang="ja-JP" sz="1200" i="1">
                                <a:solidFill>
                                  <a:srgbClr val="FF0000"/>
                                </a:solidFill>
                                <a:latin typeface="Cambria Math" panose="02040503050406030204" pitchFamily="18" charset="0"/>
                              </a:rPr>
                              <m:t>𝑡</m:t>
                            </m:r>
                          </m:sub>
                          <m:sup>
                            <m:d>
                              <m:dPr>
                                <m:ctrlPr>
                                  <a:rPr lang="ja-JP" altLang="ja-JP" sz="1200" i="1">
                                    <a:solidFill>
                                      <a:srgbClr val="FF0000"/>
                                    </a:solidFill>
                                    <a:latin typeface="Cambria Math" panose="02040503050406030204" pitchFamily="18" charset="0"/>
                                  </a:rPr>
                                </m:ctrlPr>
                              </m:dPr>
                              <m:e>
                                <m:r>
                                  <a:rPr lang="en-US" altLang="ja-JP" sz="1200" i="1">
                                    <a:solidFill>
                                      <a:srgbClr val="FF0000"/>
                                    </a:solidFill>
                                    <a:latin typeface="Cambria Math" panose="02040503050406030204" pitchFamily="18" charset="0"/>
                                  </a:rPr>
                                  <m:t>𝑖</m:t>
                                </m:r>
                              </m:e>
                            </m:d>
                          </m:sup>
                        </m:sSubSup>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𝑊</m:t>
                            </m:r>
                          </m:e>
                          <m:sub>
                            <m:r>
                              <a:rPr lang="en-US" altLang="ja-JP" sz="1200" i="1">
                                <a:latin typeface="Cambria Math" panose="02040503050406030204" pitchFamily="18" charset="0"/>
                              </a:rPr>
                              <m:t>𝐺</m:t>
                            </m:r>
                            <m:r>
                              <a:rPr lang="en-US" altLang="ja-JP" sz="1200" i="1">
                                <a:latin typeface="Cambria Math" panose="02040503050406030204" pitchFamily="18" charset="0"/>
                              </a:rPr>
                              <m:t>,</m:t>
                            </m:r>
                            <m:r>
                              <a:rPr lang="en-US" altLang="ja-JP" sz="1200" i="1">
                                <a:latin typeface="Cambria Math" panose="02040503050406030204" pitchFamily="18" charset="0"/>
                              </a:rPr>
                              <m:t>𝑡</m:t>
                            </m:r>
                          </m:sub>
                        </m:sSub>
                        <m:r>
                          <a:rPr lang="en-US" altLang="ja-JP" sz="1200" i="1">
                            <a:latin typeface="Cambria Math" panose="02040503050406030204" pitchFamily="18" charset="0"/>
                          </a:rPr>
                          <m:t> ; </m:t>
                        </m:r>
                        <m:sSubSup>
                          <m:sSubSupPr>
                            <m:ctrlPr>
                              <a:rPr lang="ja-JP"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𝑞</m:t>
                            </m:r>
                          </m:e>
                          <m:sub>
                            <m:r>
                              <a:rPr lang="en-US" altLang="ja-JP" sz="1200" i="1">
                                <a:solidFill>
                                  <a:srgbClr val="FF0000"/>
                                </a:solidFill>
                                <a:latin typeface="Cambria Math" panose="02040503050406030204" pitchFamily="18" charset="0"/>
                              </a:rPr>
                              <m:t>𝑡</m:t>
                            </m:r>
                          </m:sub>
                          <m:sup>
                            <m:d>
                              <m:dPr>
                                <m:ctrlPr>
                                  <a:rPr lang="ja-JP" altLang="ja-JP" sz="1200" i="1">
                                    <a:solidFill>
                                      <a:srgbClr val="FF0000"/>
                                    </a:solidFill>
                                    <a:latin typeface="Cambria Math" panose="02040503050406030204" pitchFamily="18" charset="0"/>
                                  </a:rPr>
                                </m:ctrlPr>
                              </m:dPr>
                              <m:e>
                                <m:r>
                                  <a:rPr lang="en-US" altLang="ja-JP" sz="1200" i="1">
                                    <a:solidFill>
                                      <a:srgbClr val="FF0000"/>
                                    </a:solidFill>
                                    <a:latin typeface="Cambria Math" panose="02040503050406030204" pitchFamily="18" charset="0"/>
                                  </a:rPr>
                                  <m:t>𝑖</m:t>
                                </m:r>
                              </m:e>
                            </m:d>
                          </m:sup>
                        </m:sSubSup>
                        <m:r>
                          <a:rPr lang="en-US" altLang="ja-JP" sz="1200" i="1">
                            <a:latin typeface="Cambria Math" panose="02040503050406030204" pitchFamily="18" charset="0"/>
                          </a:rPr>
                          <m:t>≥0</m:t>
                        </m:r>
                      </m:oMath>
                    </m:oMathPara>
                  </a14:m>
                  <a:endParaRPr lang="en-US" altLang="ja-JP"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4376172" y="4000913"/>
                  <a:ext cx="2077940" cy="323037"/>
                </a:xfrm>
                <a:prstGeom prst="rect">
                  <a:avLst/>
                </a:prstGeom>
                <a:blipFill>
                  <a:blip r:embed="rId7"/>
                  <a:stretch>
                    <a:fillRect/>
                  </a:stretch>
                </a:blipFill>
              </p:spPr>
              <p:txBody>
                <a:bodyPr/>
                <a:lstStyle/>
                <a:p>
                  <a:r>
                    <a:rPr lang="ja-JP" altLang="en-US">
                      <a:noFill/>
                    </a:rPr>
                    <a:t> </a:t>
                  </a:r>
                </a:p>
              </p:txBody>
            </p:sp>
          </mc:Fallback>
        </mc:AlternateContent>
      </p:grpSp>
      <p:cxnSp>
        <p:nvCxnSpPr>
          <p:cNvPr id="26" name="直線コネクタ 25"/>
          <p:cNvCxnSpPr/>
          <p:nvPr/>
        </p:nvCxnSpPr>
        <p:spPr>
          <a:xfrm>
            <a:off x="4662595" y="2637420"/>
            <a:ext cx="313053" cy="1060"/>
          </a:xfrm>
          <a:prstGeom prst="line">
            <a:avLst/>
          </a:prstGeom>
          <a:ln>
            <a:solidFill>
              <a:srgbClr val="FF0000"/>
            </a:solidFill>
          </a:ln>
        </p:spPr>
        <p:style>
          <a:lnRef idx="2">
            <a:schemeClr val="accent3"/>
          </a:lnRef>
          <a:fillRef idx="0">
            <a:schemeClr val="accent3"/>
          </a:fillRef>
          <a:effectRef idx="1">
            <a:schemeClr val="accent3"/>
          </a:effectRef>
          <a:fontRef idx="minor">
            <a:schemeClr val="tx1"/>
          </a:fontRef>
        </p:style>
      </p:cxnSp>
      <p:sp>
        <p:nvSpPr>
          <p:cNvPr id="29" name="テキスト ボックス 28"/>
          <p:cNvSpPr txBox="1"/>
          <p:nvPr/>
        </p:nvSpPr>
        <p:spPr>
          <a:xfrm>
            <a:off x="4427374" y="2652607"/>
            <a:ext cx="883575" cy="276999"/>
          </a:xfrm>
          <a:prstGeom prst="rect">
            <a:avLst/>
          </a:prstGeom>
          <a:noFill/>
        </p:spPr>
        <p:txBody>
          <a:bodyPr wrap="none" rtlCol="0">
            <a:spAutoFit/>
          </a:bodyPr>
          <a:lstStyle/>
          <a:p>
            <a:r>
              <a:rPr lang="ja-JP" altLang="en-US" sz="1200" dirty="0">
                <a:solidFill>
                  <a:srgbClr val="FF0000"/>
                </a:solidFill>
              </a:rPr>
              <a:t>目標富：</a:t>
            </a:r>
            <a:r>
              <a:rPr lang="en-US" altLang="ja-JP" sz="1200" dirty="0">
                <a:solidFill>
                  <a:srgbClr val="FF0000"/>
                </a:solidFill>
              </a:rPr>
              <a:t>0</a:t>
            </a:r>
            <a:endParaRPr kumimoji="1" lang="ja-JP" altLang="en-US" sz="1200" dirty="0">
              <a:solidFill>
                <a:srgbClr val="FF0000"/>
              </a:solidFill>
            </a:endParaRPr>
          </a:p>
        </p:txBody>
      </p:sp>
      <mc:AlternateContent xmlns:mc="http://schemas.openxmlformats.org/markup-compatibility/2006" xmlns:a14="http://schemas.microsoft.com/office/drawing/2010/main">
        <mc:Choice Requires="a14">
          <p:graphicFrame>
            <p:nvGraphicFramePr>
              <p:cNvPr id="8" name="表 7"/>
              <p:cNvGraphicFramePr>
                <a:graphicFrameLocks noGrp="1"/>
              </p:cNvGraphicFramePr>
              <p:nvPr>
                <p:extLst>
                  <p:ext uri="{D42A27DB-BD31-4B8C-83A1-F6EECF244321}">
                    <p14:modId xmlns:p14="http://schemas.microsoft.com/office/powerpoint/2010/main" val="2730717264"/>
                  </p:ext>
                </p:extLst>
              </p:nvPr>
            </p:nvGraphicFramePr>
            <p:xfrm>
              <a:off x="6095681" y="1591362"/>
              <a:ext cx="3423377" cy="1371780"/>
            </p:xfrm>
            <a:graphic>
              <a:graphicData uri="http://schemas.openxmlformats.org/drawingml/2006/table">
                <a:tbl>
                  <a:tblPr firstRow="1" bandRow="1">
                    <a:tableStyleId>{2D5ABB26-0587-4C30-8999-92F81FD0307C}</a:tableStyleId>
                  </a:tblPr>
                  <a:tblGrid>
                    <a:gridCol w="360817">
                      <a:extLst>
                        <a:ext uri="{9D8B030D-6E8A-4147-A177-3AD203B41FA5}">
                          <a16:colId xmlns:a16="http://schemas.microsoft.com/office/drawing/2014/main" val="923312905"/>
                        </a:ext>
                      </a:extLst>
                    </a:gridCol>
                    <a:gridCol w="1348409">
                      <a:extLst>
                        <a:ext uri="{9D8B030D-6E8A-4147-A177-3AD203B41FA5}">
                          <a16:colId xmlns:a16="http://schemas.microsoft.com/office/drawing/2014/main" val="3531114497"/>
                        </a:ext>
                      </a:extLst>
                    </a:gridCol>
                    <a:gridCol w="343519">
                      <a:extLst>
                        <a:ext uri="{9D8B030D-6E8A-4147-A177-3AD203B41FA5}">
                          <a16:colId xmlns:a16="http://schemas.microsoft.com/office/drawing/2014/main" val="3600189503"/>
                        </a:ext>
                      </a:extLst>
                    </a:gridCol>
                    <a:gridCol w="1370632">
                      <a:extLst>
                        <a:ext uri="{9D8B030D-6E8A-4147-A177-3AD203B41FA5}">
                          <a16:colId xmlns:a16="http://schemas.microsoft.com/office/drawing/2014/main" val="1031769648"/>
                        </a:ext>
                      </a:extLst>
                    </a:gridCol>
                  </a:tblGrid>
                  <a:tr h="272623">
                    <a:tc>
                      <a:txBody>
                        <a:bodyPr/>
                        <a:lstStyle/>
                        <a:p>
                          <a:pPr algn="l"/>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𝑖</m:t>
                                </m:r>
                              </m:oMath>
                            </m:oMathPara>
                          </a14:m>
                          <a:endParaRPr kumimoji="1" lang="ja-JP" altLang="en-US" sz="1000" dirty="0"/>
                        </a:p>
                      </a:txBody>
                      <a:tcPr anchor="ctr"/>
                    </a:tc>
                    <a:tc>
                      <a:txBody>
                        <a:bodyPr/>
                        <a:lstStyle/>
                        <a:p>
                          <a:pPr algn="l"/>
                          <a:r>
                            <a:rPr kumimoji="1" lang="ja-JP" altLang="en-US" sz="1000" dirty="0"/>
                            <a:t>パスを表す添え字</a:t>
                          </a:r>
                        </a:p>
                      </a:txBody>
                      <a:tcPr anchor="ctr"/>
                    </a:tc>
                    <a:tc>
                      <a:txBody>
                        <a:bodyPr/>
                        <a:lstStyle/>
                        <a:p>
                          <a:pPr algn="l"/>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𝐼</m:t>
                                </m:r>
                              </m:oMath>
                            </m:oMathPara>
                          </a14:m>
                          <a:endParaRPr kumimoji="1" lang="ja-JP" altLang="en-US" sz="1000" dirty="0"/>
                        </a:p>
                      </a:txBody>
                      <a:tcPr anchor="ctr"/>
                    </a:tc>
                    <a:tc>
                      <a:txBody>
                        <a:bodyPr/>
                        <a:lstStyle/>
                        <a:p>
                          <a:pPr algn="l"/>
                          <a:r>
                            <a:rPr kumimoji="1" lang="ja-JP" altLang="en-US" sz="1000" dirty="0"/>
                            <a:t>パス数</a:t>
                          </a:r>
                        </a:p>
                      </a:txBody>
                      <a:tcPr anchor="ctr"/>
                    </a:tc>
                    <a:extLst>
                      <a:ext uri="{0D108BD9-81ED-4DB2-BD59-A6C34878D82A}">
                        <a16:rowId xmlns:a16="http://schemas.microsoft.com/office/drawing/2014/main" val="1851403282"/>
                      </a:ext>
                    </a:extLst>
                  </a:tr>
                  <a:tr h="272623">
                    <a:tc>
                      <a:txBody>
                        <a:bodyPr/>
                        <a:lstStyle/>
                        <a:p>
                          <a:pPr algn="l"/>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𝑡</m:t>
                                </m:r>
                              </m:oMath>
                            </m:oMathPara>
                          </a14:m>
                          <a:endParaRPr kumimoji="1" lang="ja-JP" altLang="en-US" sz="1000" dirty="0"/>
                        </a:p>
                      </a:txBody>
                      <a:tcPr anchor="ctr"/>
                    </a:tc>
                    <a:tc>
                      <a:txBody>
                        <a:bodyPr/>
                        <a:lstStyle/>
                        <a:p>
                          <a:pPr algn="l"/>
                          <a:r>
                            <a:rPr kumimoji="1" lang="ja-JP" altLang="en-US" sz="1000" dirty="0"/>
                            <a:t>時点を表す添え字</a:t>
                          </a:r>
                        </a:p>
                      </a:txBody>
                      <a:tcPr anchor="ctr"/>
                    </a:tc>
                    <a:tc>
                      <a:txBody>
                        <a:bodyPr/>
                        <a:lstStyle/>
                        <a:p>
                          <a:pPr algn="l"/>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𝑇</m:t>
                                </m:r>
                              </m:oMath>
                            </m:oMathPara>
                          </a14:m>
                          <a:endParaRPr kumimoji="1" lang="ja-JP" altLang="en-US" sz="1000" dirty="0"/>
                        </a:p>
                      </a:txBody>
                      <a:tcPr anchor="ctr"/>
                    </a:tc>
                    <a:tc>
                      <a:txBody>
                        <a:bodyPr/>
                        <a:lstStyle/>
                        <a:p>
                          <a:pPr algn="l"/>
                          <a:r>
                            <a:rPr kumimoji="1" lang="ja-JP" altLang="en-US" sz="1000" dirty="0"/>
                            <a:t>計画期間数</a:t>
                          </a:r>
                        </a:p>
                      </a:txBody>
                      <a:tcPr anchor="ctr"/>
                    </a:tc>
                    <a:extLst>
                      <a:ext uri="{0D108BD9-81ED-4DB2-BD59-A6C34878D82A}">
                        <a16:rowId xmlns:a16="http://schemas.microsoft.com/office/drawing/2014/main" val="1932185954"/>
                      </a:ext>
                    </a:extLst>
                  </a:tr>
                  <a:tr h="272623">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900" i="1" smtClean="0">
                                        <a:latin typeface="Cambria Math" panose="02040503050406030204" pitchFamily="18" charset="0"/>
                                      </a:rPr>
                                    </m:ctrlPr>
                                  </m:sSubSupPr>
                                  <m:e>
                                    <m:r>
                                      <a:rPr kumimoji="1" lang="en-US" altLang="ja-JP" sz="900" smtClean="0">
                                        <a:latin typeface="Cambria Math" panose="02040503050406030204" pitchFamily="18" charset="0"/>
                                      </a:rPr>
                                      <m:t>𝜏</m:t>
                                    </m:r>
                                  </m:e>
                                  <m:sub>
                                    <m:r>
                                      <m:rPr>
                                        <m:sty m:val="p"/>
                                      </m:rPr>
                                      <a:rPr kumimoji="1" lang="en-US" altLang="ja-JP" sz="900" smtClean="0">
                                        <a:latin typeface="Cambria Math" panose="02040503050406030204" pitchFamily="18" charset="0"/>
                                      </a:rPr>
                                      <m:t>A</m:t>
                                    </m:r>
                                    <m:r>
                                      <a:rPr kumimoji="1" lang="en-US" altLang="ja-JP" sz="900" smtClean="0">
                                        <a:latin typeface="Cambria Math" panose="02040503050406030204" pitchFamily="18" charset="0"/>
                                      </a:rPr>
                                      <m:t>,</m:t>
                                    </m:r>
                                    <m:r>
                                      <a:rPr kumimoji="1" lang="en-US" altLang="ja-JP" sz="900" smtClean="0">
                                        <a:latin typeface="Cambria Math" panose="02040503050406030204" pitchFamily="18" charset="0"/>
                                      </a:rPr>
                                      <m:t>𝑡</m:t>
                                    </m:r>
                                  </m:sub>
                                  <m:sup>
                                    <m:d>
                                      <m:dPr>
                                        <m:ctrlPr>
                                          <a:rPr kumimoji="1" lang="en-US" altLang="ja-JP" sz="900" i="1" smtClean="0">
                                            <a:latin typeface="Cambria Math" panose="02040503050406030204" pitchFamily="18" charset="0"/>
                                          </a:rPr>
                                        </m:ctrlPr>
                                      </m:dPr>
                                      <m:e>
                                        <m:r>
                                          <a:rPr kumimoji="1" lang="en-US" altLang="ja-JP" sz="900" smtClean="0">
                                            <a:latin typeface="Cambria Math" panose="02040503050406030204" pitchFamily="18" charset="0"/>
                                          </a:rPr>
                                          <m:t>𝑖</m:t>
                                        </m:r>
                                      </m:e>
                                    </m:d>
                                  </m:sup>
                                </m:sSubSup>
                              </m:oMath>
                            </m:oMathPara>
                          </a14:m>
                          <a:endParaRPr kumimoji="1" lang="ja-JP" altLang="en-US" sz="900" dirty="0"/>
                        </a:p>
                      </a:txBody>
                      <a:tcPr anchor="ctr"/>
                    </a:tc>
                    <a:tc gridSpan="3">
                      <a:txBody>
                        <a:bodyPr/>
                        <a:lstStyle/>
                        <a:p>
                          <a:pPr algn="l"/>
                          <a:r>
                            <a:rPr kumimoji="1" lang="ja-JP" altLang="en-US" sz="900" dirty="0"/>
                            <a:t>世帯生存時点で</a:t>
                          </a:r>
                          <a:r>
                            <a:rPr kumimoji="1" lang="en-US" altLang="ja-JP" sz="900" dirty="0"/>
                            <a:t>1, </a:t>
                          </a:r>
                          <a:r>
                            <a:rPr kumimoji="1" lang="ja-JP" altLang="en-US" sz="900" dirty="0"/>
                            <a:t>その他の時点で</a:t>
                          </a:r>
                          <a:r>
                            <a:rPr kumimoji="1" lang="en-US" altLang="ja-JP" sz="900" dirty="0"/>
                            <a:t>0</a:t>
                          </a:r>
                          <a:endParaRPr kumimoji="1" lang="ja-JP" altLang="en-US" sz="900" dirty="0"/>
                        </a:p>
                      </a:txBody>
                      <a:tcPr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561490126"/>
                      </a:ext>
                    </a:extLst>
                  </a:tr>
                  <a:tr h="272623">
                    <a:tc>
                      <a:txBody>
                        <a:bodyPr/>
                        <a:lstStyle/>
                        <a:p>
                          <a:pPr algn="l"/>
                          <a14:m>
                            <m:oMathPara xmlns:m="http://schemas.openxmlformats.org/officeDocument/2006/math">
                              <m:oMathParaPr>
                                <m:jc m:val="centerGroup"/>
                              </m:oMathParaPr>
                              <m:oMath xmlns:m="http://schemas.openxmlformats.org/officeDocument/2006/math">
                                <m:sSub>
                                  <m:sSubPr>
                                    <m:ctrlPr>
                                      <a:rPr kumimoji="1" lang="en-US" altLang="ja-JP" sz="1000" b="0" i="1" smtClean="0">
                                        <a:latin typeface="Cambria Math" panose="02040503050406030204" pitchFamily="18" charset="0"/>
                                      </a:rPr>
                                    </m:ctrlPr>
                                  </m:sSubPr>
                                  <m:e>
                                    <m:r>
                                      <a:rPr kumimoji="1" lang="en-US" altLang="ja-JP" sz="1000" b="0" i="1" smtClean="0">
                                        <a:latin typeface="Cambria Math" panose="02040503050406030204" pitchFamily="18" charset="0"/>
                                      </a:rPr>
                                      <m:t>𝜔</m:t>
                                    </m:r>
                                  </m:e>
                                  <m:sub>
                                    <m:r>
                                      <a:rPr kumimoji="1" lang="en-US" altLang="ja-JP" sz="1000" b="0" i="1" smtClean="0">
                                        <a:latin typeface="Cambria Math" panose="02040503050406030204" pitchFamily="18" charset="0"/>
                                      </a:rPr>
                                      <m:t>𝑅</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𝑡</m:t>
                                    </m:r>
                                  </m:sub>
                                </m:sSub>
                              </m:oMath>
                            </m:oMathPara>
                          </a14:m>
                          <a:endParaRPr kumimoji="1" lang="ja-JP" altLang="en-US" sz="1000" dirty="0"/>
                        </a:p>
                      </a:txBody>
                      <a:tcPr anchor="ctr"/>
                    </a:tc>
                    <a:tc>
                      <a:txBody>
                        <a:bodyPr/>
                        <a:lstStyle/>
                        <a:p>
                          <a:pPr algn="l"/>
                          <a:r>
                            <a:rPr kumimoji="1" lang="ja-JP" altLang="en-US" sz="1000" dirty="0"/>
                            <a:t>リスク値の加重係数</a:t>
                          </a:r>
                        </a:p>
                      </a:txBody>
                      <a:tcPr anchor="ctr"/>
                    </a:tc>
                    <a:tc>
                      <a:txBody>
                        <a:bodyPr/>
                        <a:lstStyle/>
                        <a:p>
                          <a:pPr algn="l"/>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𝑑</m:t>
                                </m:r>
                                <m:sSub>
                                  <m:sSubPr>
                                    <m:ctrlPr>
                                      <a:rPr kumimoji="1" lang="en-US" altLang="ja-JP" sz="1000" b="0" i="1" smtClean="0">
                                        <a:latin typeface="Cambria Math" panose="02040503050406030204" pitchFamily="18" charset="0"/>
                                      </a:rPr>
                                    </m:ctrlPr>
                                  </m:sSubPr>
                                  <m:e>
                                    <m:r>
                                      <a:rPr kumimoji="1" lang="en-US" altLang="ja-JP" sz="1000" b="0" i="1" smtClean="0">
                                        <a:latin typeface="Cambria Math" panose="02040503050406030204" pitchFamily="18" charset="0"/>
                                      </a:rPr>
                                      <m:t>𝑓</m:t>
                                    </m:r>
                                  </m:e>
                                  <m:sub>
                                    <m:r>
                                      <a:rPr kumimoji="1" lang="en-US" altLang="ja-JP" sz="1000" b="0" i="1" smtClean="0">
                                        <a:latin typeface="Cambria Math" panose="02040503050406030204" pitchFamily="18" charset="0"/>
                                      </a:rPr>
                                      <m:t>𝑡</m:t>
                                    </m:r>
                                  </m:sub>
                                </m:sSub>
                              </m:oMath>
                            </m:oMathPara>
                          </a14:m>
                          <a:endParaRPr kumimoji="1" lang="ja-JP" altLang="en-US" sz="1000" dirty="0"/>
                        </a:p>
                      </a:txBody>
                      <a:tcPr anchor="ctr"/>
                    </a:tc>
                    <a:tc>
                      <a:txBody>
                        <a:bodyPr/>
                        <a:lstStyle/>
                        <a:p>
                          <a:pPr algn="l"/>
                          <a:r>
                            <a:rPr kumimoji="1" lang="ja-JP" altLang="en-US" sz="1000" dirty="0"/>
                            <a:t>割引係数</a:t>
                          </a:r>
                        </a:p>
                      </a:txBody>
                      <a:tcPr anchor="ctr"/>
                    </a:tc>
                    <a:extLst>
                      <a:ext uri="{0D108BD9-81ED-4DB2-BD59-A6C34878D82A}">
                        <a16:rowId xmlns:a16="http://schemas.microsoft.com/office/drawing/2014/main" val="3337093773"/>
                      </a:ext>
                    </a:extLst>
                  </a:tr>
                  <a:tr h="272623">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1000" b="0" i="1" smtClean="0">
                                        <a:latin typeface="Cambria Math" panose="02040503050406030204" pitchFamily="18" charset="0"/>
                                      </a:rPr>
                                    </m:ctrlPr>
                                  </m:sSubSupPr>
                                  <m:e>
                                    <m:r>
                                      <a:rPr kumimoji="1" lang="en-US" altLang="ja-JP" sz="1000" b="0" i="1" smtClean="0">
                                        <a:latin typeface="Cambria Math" panose="02040503050406030204" pitchFamily="18" charset="0"/>
                                      </a:rPr>
                                      <m:t>𝑞</m:t>
                                    </m:r>
                                  </m:e>
                                  <m:sub>
                                    <m:r>
                                      <a:rPr kumimoji="1" lang="en-US" altLang="ja-JP" sz="1000" b="0" i="1" smtClean="0">
                                        <a:latin typeface="Cambria Math" panose="02040503050406030204" pitchFamily="18" charset="0"/>
                                      </a:rPr>
                                      <m:t>𝑡</m:t>
                                    </m:r>
                                  </m:sub>
                                  <m:sup>
                                    <m:d>
                                      <m:dPr>
                                        <m:ctrlPr>
                                          <a:rPr kumimoji="1" lang="en-US" altLang="ja-JP" sz="1000" b="0" i="1" smtClean="0">
                                            <a:latin typeface="Cambria Math" panose="02040503050406030204" pitchFamily="18" charset="0"/>
                                          </a:rPr>
                                        </m:ctrlPr>
                                      </m:dPr>
                                      <m:e>
                                        <m:r>
                                          <a:rPr kumimoji="1" lang="en-US" altLang="ja-JP" sz="1000" b="0" i="1" smtClean="0">
                                            <a:latin typeface="Cambria Math" panose="02040503050406030204" pitchFamily="18" charset="0"/>
                                          </a:rPr>
                                          <m:t>𝑖</m:t>
                                        </m:r>
                                      </m:e>
                                    </m:d>
                                  </m:sup>
                                </m:sSubSup>
                              </m:oMath>
                            </m:oMathPara>
                          </a14:m>
                          <a:endParaRPr kumimoji="1" lang="ja-JP" altLang="en-US" sz="1000" dirty="0"/>
                        </a:p>
                      </a:txBody>
                      <a:tcPr anchor="ctr"/>
                    </a:tc>
                    <a:tc>
                      <a:txBody>
                        <a:bodyPr/>
                        <a:lstStyle/>
                        <a:p>
                          <a:pPr algn="l"/>
                          <a:r>
                            <a:rPr kumimoji="1" lang="ja-JP" altLang="en-US" sz="1000" dirty="0"/>
                            <a:t>目標額を下回る額</a:t>
                          </a:r>
                        </a:p>
                      </a:txBody>
                      <a:tcPr anchor="ctr"/>
                    </a:tc>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1000" b="0" i="1" smtClean="0">
                                        <a:latin typeface="Cambria Math" panose="02040503050406030204" pitchFamily="18" charset="0"/>
                                      </a:rPr>
                                    </m:ctrlPr>
                                  </m:sSubSupPr>
                                  <m:e>
                                    <m:r>
                                      <a:rPr kumimoji="1" lang="en-US" altLang="ja-JP" sz="1000" b="0" i="1" smtClean="0">
                                        <a:latin typeface="Cambria Math" panose="02040503050406030204" pitchFamily="18" charset="0"/>
                                      </a:rPr>
                                      <m:t>𝑊</m:t>
                                    </m:r>
                                  </m:e>
                                  <m:sub>
                                    <m:r>
                                      <a:rPr kumimoji="1" lang="en-US" altLang="ja-JP" sz="1000" b="0" i="1" smtClean="0">
                                        <a:latin typeface="Cambria Math" panose="02040503050406030204" pitchFamily="18" charset="0"/>
                                      </a:rPr>
                                      <m:t>𝑡</m:t>
                                    </m:r>
                                  </m:sub>
                                  <m:sup>
                                    <m:d>
                                      <m:dPr>
                                        <m:ctrlPr>
                                          <a:rPr kumimoji="1" lang="en-US" altLang="ja-JP" sz="1000" b="0" i="1" smtClean="0">
                                            <a:latin typeface="Cambria Math" panose="02040503050406030204" pitchFamily="18" charset="0"/>
                                          </a:rPr>
                                        </m:ctrlPr>
                                      </m:dPr>
                                      <m:e>
                                        <m:r>
                                          <a:rPr kumimoji="1" lang="en-US" altLang="ja-JP" sz="1000" b="0" i="1" smtClean="0">
                                            <a:latin typeface="Cambria Math" panose="02040503050406030204" pitchFamily="18" charset="0"/>
                                          </a:rPr>
                                          <m:t>𝑖</m:t>
                                        </m:r>
                                      </m:e>
                                    </m:d>
                                  </m:sup>
                                </m:sSubSup>
                              </m:oMath>
                            </m:oMathPara>
                          </a14:m>
                          <a:endParaRPr kumimoji="1" lang="ja-JP" altLang="en-US" sz="1000" dirty="0"/>
                        </a:p>
                      </a:txBody>
                      <a:tcPr anchor="ctr"/>
                    </a:tc>
                    <a:tc>
                      <a:txBody>
                        <a:bodyPr/>
                        <a:lstStyle/>
                        <a:p>
                          <a:pPr algn="l"/>
                          <a:r>
                            <a:rPr kumimoji="1" lang="ja-JP" altLang="en-US" sz="1000" dirty="0"/>
                            <a:t>富</a:t>
                          </a:r>
                        </a:p>
                      </a:txBody>
                      <a:tcPr anchor="ctr"/>
                    </a:tc>
                    <a:extLst>
                      <a:ext uri="{0D108BD9-81ED-4DB2-BD59-A6C34878D82A}">
                        <a16:rowId xmlns:a16="http://schemas.microsoft.com/office/drawing/2014/main" val="911820686"/>
                      </a:ext>
                    </a:extLst>
                  </a:tr>
                </a:tbl>
              </a:graphicData>
            </a:graphic>
          </p:graphicFrame>
        </mc:Choice>
        <mc:Fallback xmlns="">
          <p:graphicFrame>
            <p:nvGraphicFramePr>
              <p:cNvPr id="8" name="表 7"/>
              <p:cNvGraphicFramePr>
                <a:graphicFrameLocks noGrp="1"/>
              </p:cNvGraphicFramePr>
              <p:nvPr>
                <p:extLst>
                  <p:ext uri="{D42A27DB-BD31-4B8C-83A1-F6EECF244321}">
                    <p14:modId xmlns:p14="http://schemas.microsoft.com/office/powerpoint/2010/main" val="2730717264"/>
                  </p:ext>
                </p:extLst>
              </p:nvPr>
            </p:nvGraphicFramePr>
            <p:xfrm>
              <a:off x="6095681" y="1591362"/>
              <a:ext cx="3423377" cy="1371780"/>
            </p:xfrm>
            <a:graphic>
              <a:graphicData uri="http://schemas.openxmlformats.org/drawingml/2006/table">
                <a:tbl>
                  <a:tblPr firstRow="1" bandRow="1">
                    <a:tableStyleId>{2D5ABB26-0587-4C30-8999-92F81FD0307C}</a:tableStyleId>
                  </a:tblPr>
                  <a:tblGrid>
                    <a:gridCol w="360817">
                      <a:extLst>
                        <a:ext uri="{9D8B030D-6E8A-4147-A177-3AD203B41FA5}">
                          <a16:colId xmlns:a16="http://schemas.microsoft.com/office/drawing/2014/main" val="923312905"/>
                        </a:ext>
                      </a:extLst>
                    </a:gridCol>
                    <a:gridCol w="1348409">
                      <a:extLst>
                        <a:ext uri="{9D8B030D-6E8A-4147-A177-3AD203B41FA5}">
                          <a16:colId xmlns:a16="http://schemas.microsoft.com/office/drawing/2014/main" val="3531114497"/>
                        </a:ext>
                      </a:extLst>
                    </a:gridCol>
                    <a:gridCol w="343519">
                      <a:extLst>
                        <a:ext uri="{9D8B030D-6E8A-4147-A177-3AD203B41FA5}">
                          <a16:colId xmlns:a16="http://schemas.microsoft.com/office/drawing/2014/main" val="3600189503"/>
                        </a:ext>
                      </a:extLst>
                    </a:gridCol>
                    <a:gridCol w="1370632">
                      <a:extLst>
                        <a:ext uri="{9D8B030D-6E8A-4147-A177-3AD203B41FA5}">
                          <a16:colId xmlns:a16="http://schemas.microsoft.com/office/drawing/2014/main" val="1031769648"/>
                        </a:ext>
                      </a:extLst>
                    </a:gridCol>
                  </a:tblGrid>
                  <a:tr h="272623">
                    <a:tc>
                      <a:txBody>
                        <a:bodyPr/>
                        <a:lstStyle/>
                        <a:p>
                          <a:endParaRPr lang="ja-JP"/>
                        </a:p>
                      </a:txBody>
                      <a:tcPr anchor="ctr">
                        <a:blipFill>
                          <a:blip r:embed="rId8"/>
                          <a:stretch>
                            <a:fillRect r="-854237" b="-406667"/>
                          </a:stretch>
                        </a:blipFill>
                      </a:tcPr>
                    </a:tc>
                    <a:tc>
                      <a:txBody>
                        <a:bodyPr/>
                        <a:lstStyle/>
                        <a:p>
                          <a:pPr algn="l"/>
                          <a:r>
                            <a:rPr kumimoji="1" lang="ja-JP" altLang="en-US" sz="1000" dirty="0"/>
                            <a:t>パスを表す添え字</a:t>
                          </a:r>
                        </a:p>
                      </a:txBody>
                      <a:tcPr anchor="ctr"/>
                    </a:tc>
                    <a:tc>
                      <a:txBody>
                        <a:bodyPr/>
                        <a:lstStyle/>
                        <a:p>
                          <a:endParaRPr lang="ja-JP"/>
                        </a:p>
                      </a:txBody>
                      <a:tcPr anchor="ctr">
                        <a:blipFill>
                          <a:blip r:embed="rId8"/>
                          <a:stretch>
                            <a:fillRect l="-492982" r="-394737" b="-406667"/>
                          </a:stretch>
                        </a:blipFill>
                      </a:tcPr>
                    </a:tc>
                    <a:tc>
                      <a:txBody>
                        <a:bodyPr/>
                        <a:lstStyle/>
                        <a:p>
                          <a:pPr algn="l"/>
                          <a:r>
                            <a:rPr kumimoji="1" lang="ja-JP" altLang="en-US" sz="1000" dirty="0"/>
                            <a:t>パス数</a:t>
                          </a:r>
                        </a:p>
                      </a:txBody>
                      <a:tcPr anchor="ctr"/>
                    </a:tc>
                    <a:extLst>
                      <a:ext uri="{0D108BD9-81ED-4DB2-BD59-A6C34878D82A}">
                        <a16:rowId xmlns:a16="http://schemas.microsoft.com/office/drawing/2014/main" val="1851403282"/>
                      </a:ext>
                    </a:extLst>
                  </a:tr>
                  <a:tr h="272623">
                    <a:tc>
                      <a:txBody>
                        <a:bodyPr/>
                        <a:lstStyle/>
                        <a:p>
                          <a:endParaRPr lang="ja-JP"/>
                        </a:p>
                      </a:txBody>
                      <a:tcPr anchor="ctr">
                        <a:blipFill>
                          <a:blip r:embed="rId8"/>
                          <a:stretch>
                            <a:fillRect t="-100000" r="-854237" b="-306667"/>
                          </a:stretch>
                        </a:blipFill>
                      </a:tcPr>
                    </a:tc>
                    <a:tc>
                      <a:txBody>
                        <a:bodyPr/>
                        <a:lstStyle/>
                        <a:p>
                          <a:pPr algn="l"/>
                          <a:r>
                            <a:rPr kumimoji="1" lang="ja-JP" altLang="en-US" sz="1000" dirty="0"/>
                            <a:t>時点を表す添え字</a:t>
                          </a:r>
                        </a:p>
                      </a:txBody>
                      <a:tcPr anchor="ctr"/>
                    </a:tc>
                    <a:tc>
                      <a:txBody>
                        <a:bodyPr/>
                        <a:lstStyle/>
                        <a:p>
                          <a:endParaRPr lang="ja-JP"/>
                        </a:p>
                      </a:txBody>
                      <a:tcPr anchor="ctr">
                        <a:blipFill>
                          <a:blip r:embed="rId8"/>
                          <a:stretch>
                            <a:fillRect l="-492982" t="-100000" r="-394737" b="-306667"/>
                          </a:stretch>
                        </a:blipFill>
                      </a:tcPr>
                    </a:tc>
                    <a:tc>
                      <a:txBody>
                        <a:bodyPr/>
                        <a:lstStyle/>
                        <a:p>
                          <a:pPr algn="l"/>
                          <a:r>
                            <a:rPr kumimoji="1" lang="ja-JP" altLang="en-US" sz="1000" dirty="0"/>
                            <a:t>計画期間数</a:t>
                          </a:r>
                        </a:p>
                      </a:txBody>
                      <a:tcPr anchor="ctr"/>
                    </a:tc>
                    <a:extLst>
                      <a:ext uri="{0D108BD9-81ED-4DB2-BD59-A6C34878D82A}">
                        <a16:rowId xmlns:a16="http://schemas.microsoft.com/office/drawing/2014/main" val="1932185954"/>
                      </a:ext>
                    </a:extLst>
                  </a:tr>
                  <a:tr h="274130">
                    <a:tc>
                      <a:txBody>
                        <a:bodyPr/>
                        <a:lstStyle/>
                        <a:p>
                          <a:endParaRPr lang="ja-JP"/>
                        </a:p>
                      </a:txBody>
                      <a:tcPr anchor="ctr">
                        <a:blipFill>
                          <a:blip r:embed="rId8"/>
                          <a:stretch>
                            <a:fillRect t="-200000" r="-854237" b="-206667"/>
                          </a:stretch>
                        </a:blipFill>
                      </a:tcPr>
                    </a:tc>
                    <a:tc gridSpan="3">
                      <a:txBody>
                        <a:bodyPr/>
                        <a:lstStyle/>
                        <a:p>
                          <a:pPr algn="l"/>
                          <a:r>
                            <a:rPr kumimoji="1" lang="ja-JP" altLang="en-US" sz="900" dirty="0"/>
                            <a:t>世帯生存時点で</a:t>
                          </a:r>
                          <a:r>
                            <a:rPr kumimoji="1" lang="en-US" altLang="ja-JP" sz="900" dirty="0"/>
                            <a:t>1, </a:t>
                          </a:r>
                          <a:r>
                            <a:rPr kumimoji="1" lang="ja-JP" altLang="en-US" sz="900" dirty="0"/>
                            <a:t>その他の時点で</a:t>
                          </a:r>
                          <a:r>
                            <a:rPr kumimoji="1" lang="en-US" altLang="ja-JP" sz="900" dirty="0"/>
                            <a:t>0</a:t>
                          </a:r>
                          <a:endParaRPr kumimoji="1" lang="ja-JP" altLang="en-US" sz="900" dirty="0"/>
                        </a:p>
                      </a:txBody>
                      <a:tcPr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561490126"/>
                      </a:ext>
                    </a:extLst>
                  </a:tr>
                  <a:tr h="272623">
                    <a:tc>
                      <a:txBody>
                        <a:bodyPr/>
                        <a:lstStyle/>
                        <a:p>
                          <a:endParaRPr lang="ja-JP"/>
                        </a:p>
                      </a:txBody>
                      <a:tcPr anchor="ctr">
                        <a:blipFill>
                          <a:blip r:embed="rId8"/>
                          <a:stretch>
                            <a:fillRect t="-300000" r="-854237" b="-106667"/>
                          </a:stretch>
                        </a:blipFill>
                      </a:tcPr>
                    </a:tc>
                    <a:tc>
                      <a:txBody>
                        <a:bodyPr/>
                        <a:lstStyle/>
                        <a:p>
                          <a:pPr algn="l"/>
                          <a:r>
                            <a:rPr kumimoji="1" lang="ja-JP" altLang="en-US" sz="1000" dirty="0"/>
                            <a:t>リスク値の加重係数</a:t>
                          </a:r>
                        </a:p>
                      </a:txBody>
                      <a:tcPr anchor="ctr"/>
                    </a:tc>
                    <a:tc>
                      <a:txBody>
                        <a:bodyPr/>
                        <a:lstStyle/>
                        <a:p>
                          <a:endParaRPr lang="ja-JP"/>
                        </a:p>
                      </a:txBody>
                      <a:tcPr anchor="ctr">
                        <a:blipFill>
                          <a:blip r:embed="rId8"/>
                          <a:stretch>
                            <a:fillRect l="-492982" t="-300000" r="-394737" b="-106667"/>
                          </a:stretch>
                        </a:blipFill>
                      </a:tcPr>
                    </a:tc>
                    <a:tc>
                      <a:txBody>
                        <a:bodyPr/>
                        <a:lstStyle/>
                        <a:p>
                          <a:pPr algn="l"/>
                          <a:r>
                            <a:rPr kumimoji="1" lang="ja-JP" altLang="en-US" sz="1000" dirty="0"/>
                            <a:t>割引係数</a:t>
                          </a:r>
                        </a:p>
                      </a:txBody>
                      <a:tcPr anchor="ctr"/>
                    </a:tc>
                    <a:extLst>
                      <a:ext uri="{0D108BD9-81ED-4DB2-BD59-A6C34878D82A}">
                        <a16:rowId xmlns:a16="http://schemas.microsoft.com/office/drawing/2014/main" val="3337093773"/>
                      </a:ext>
                    </a:extLst>
                  </a:tr>
                  <a:tr h="279781">
                    <a:tc>
                      <a:txBody>
                        <a:bodyPr/>
                        <a:lstStyle/>
                        <a:p>
                          <a:endParaRPr lang="ja-JP"/>
                        </a:p>
                      </a:txBody>
                      <a:tcPr anchor="ctr">
                        <a:blipFill>
                          <a:blip r:embed="rId8"/>
                          <a:stretch>
                            <a:fillRect t="-391304" r="-854237" b="-4348"/>
                          </a:stretch>
                        </a:blipFill>
                      </a:tcPr>
                    </a:tc>
                    <a:tc>
                      <a:txBody>
                        <a:bodyPr/>
                        <a:lstStyle/>
                        <a:p>
                          <a:pPr algn="l"/>
                          <a:r>
                            <a:rPr kumimoji="1" lang="ja-JP" altLang="en-US" sz="1000" dirty="0"/>
                            <a:t>目標額を下回る額</a:t>
                          </a:r>
                        </a:p>
                      </a:txBody>
                      <a:tcPr anchor="ctr"/>
                    </a:tc>
                    <a:tc>
                      <a:txBody>
                        <a:bodyPr/>
                        <a:lstStyle/>
                        <a:p>
                          <a:endParaRPr lang="ja-JP"/>
                        </a:p>
                      </a:txBody>
                      <a:tcPr anchor="ctr">
                        <a:blipFill>
                          <a:blip r:embed="rId8"/>
                          <a:stretch>
                            <a:fillRect l="-492982" t="-391304" r="-394737" b="-4348"/>
                          </a:stretch>
                        </a:blipFill>
                      </a:tcPr>
                    </a:tc>
                    <a:tc>
                      <a:txBody>
                        <a:bodyPr/>
                        <a:lstStyle/>
                        <a:p>
                          <a:pPr algn="l"/>
                          <a:r>
                            <a:rPr kumimoji="1" lang="ja-JP" altLang="en-US" sz="1000" dirty="0"/>
                            <a:t>富</a:t>
                          </a:r>
                        </a:p>
                      </a:txBody>
                      <a:tcPr anchor="ctr"/>
                    </a:tc>
                    <a:extLst>
                      <a:ext uri="{0D108BD9-81ED-4DB2-BD59-A6C34878D82A}">
                        <a16:rowId xmlns:a16="http://schemas.microsoft.com/office/drawing/2014/main" val="911820686"/>
                      </a:ext>
                    </a:extLst>
                  </a:tr>
                </a:tbl>
              </a:graphicData>
            </a:graphic>
          </p:graphicFrame>
        </mc:Fallback>
      </mc:AlternateContent>
      <p:sp>
        <p:nvSpPr>
          <p:cNvPr id="27" name="テキスト ボックス 26">
            <a:extLst>
              <a:ext uri="{FF2B5EF4-FFF2-40B4-BE49-F238E27FC236}">
                <a16:creationId xmlns:a16="http://schemas.microsoft.com/office/drawing/2014/main" id="{78FA7D56-8B40-4C33-A8F4-6AC070EF51CC}"/>
              </a:ext>
            </a:extLst>
          </p:cNvPr>
          <p:cNvSpPr txBox="1"/>
          <p:nvPr/>
        </p:nvSpPr>
        <p:spPr>
          <a:xfrm>
            <a:off x="272480" y="5981956"/>
            <a:ext cx="9361040" cy="369332"/>
          </a:xfrm>
          <a:prstGeom prst="rect">
            <a:avLst/>
          </a:prstGeom>
          <a:noFill/>
          <a:ln>
            <a:solidFill>
              <a:srgbClr val="0070C0"/>
            </a:solidFill>
          </a:ln>
        </p:spPr>
        <p:txBody>
          <a:bodyPr wrap="square" rtlCol="0">
            <a:spAutoFit/>
          </a:bodyPr>
          <a:lstStyle/>
          <a:p>
            <a:pPr algn="ctr">
              <a:buClr>
                <a:srgbClr val="0070C0"/>
              </a:buClr>
            </a:pPr>
            <a:r>
              <a:rPr lang="ja-JP" altLang="en-US" u="sng" dirty="0">
                <a:solidFill>
                  <a:srgbClr val="0070C0"/>
                </a:solidFill>
              </a:rPr>
              <a:t>長生きリスクを</a:t>
            </a:r>
            <a:r>
              <a:rPr lang="en-US" altLang="ja-JP" u="sng" dirty="0">
                <a:solidFill>
                  <a:srgbClr val="0070C0"/>
                </a:solidFill>
              </a:rPr>
              <a:t>LPM(1)</a:t>
            </a:r>
            <a:r>
              <a:rPr lang="ja-JP" altLang="en-US" u="sng" dirty="0">
                <a:solidFill>
                  <a:srgbClr val="0070C0"/>
                </a:solidFill>
              </a:rPr>
              <a:t>によって定量的に評価を行う</a:t>
            </a:r>
            <a:endParaRPr kumimoji="1" lang="ja-JP" altLang="en-US" u="sng" dirty="0">
              <a:solidFill>
                <a:srgbClr val="0070C0"/>
              </a:solidFill>
            </a:endParaRPr>
          </a:p>
        </p:txBody>
      </p:sp>
      <p:sp>
        <p:nvSpPr>
          <p:cNvPr id="9" name="テキスト ボックス 8"/>
          <p:cNvSpPr txBox="1"/>
          <p:nvPr/>
        </p:nvSpPr>
        <p:spPr>
          <a:xfrm>
            <a:off x="4703021" y="4911138"/>
            <a:ext cx="877163" cy="369332"/>
          </a:xfrm>
          <a:prstGeom prst="rect">
            <a:avLst/>
          </a:prstGeom>
          <a:noFill/>
        </p:spPr>
        <p:txBody>
          <a:bodyPr wrap="none" rtlCol="0">
            <a:spAutoFit/>
          </a:bodyPr>
          <a:lstStyle/>
          <a:p>
            <a:r>
              <a:rPr kumimoji="1" lang="ja-JP" altLang="en-US" dirty="0"/>
              <a:t>不足額</a:t>
            </a:r>
          </a:p>
        </p:txBody>
      </p:sp>
      <mc:AlternateContent xmlns:mc="http://schemas.openxmlformats.org/markup-compatibility/2006" xmlns:a14="http://schemas.microsoft.com/office/drawing/2010/main">
        <mc:Choice Requires="a14">
          <p:sp>
            <p:nvSpPr>
              <p:cNvPr id="38" name="テキスト ボックス 37"/>
              <p:cNvSpPr txBox="1"/>
              <p:nvPr/>
            </p:nvSpPr>
            <p:spPr>
              <a:xfrm>
                <a:off x="7464815" y="5450318"/>
                <a:ext cx="511999" cy="2852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𝑊</m:t>
                          </m:r>
                        </m:e>
                        <m:sub>
                          <m:r>
                            <a:rPr kumimoji="1" lang="en-US" altLang="ja-JP" sz="1200" b="0" i="1" smtClean="0">
                              <a:latin typeface="Cambria Math" panose="02040503050406030204" pitchFamily="18" charset="0"/>
                            </a:rPr>
                            <m:t>𝐺</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𝑡</m:t>
                          </m:r>
                        </m:sub>
                      </m:sSub>
                    </m:oMath>
                  </m:oMathPara>
                </a14:m>
                <a:endParaRPr kumimoji="1" lang="ja-JP" altLang="en-US" sz="1200" dirty="0"/>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7464815" y="5450318"/>
                <a:ext cx="511999" cy="285206"/>
              </a:xfrm>
              <a:prstGeom prst="rect">
                <a:avLst/>
              </a:prstGeom>
              <a:blipFill>
                <a:blip r:embed="rId9"/>
                <a:stretch>
                  <a:fillRect/>
                </a:stretch>
              </a:blipFill>
            </p:spPr>
            <p:txBody>
              <a:bodyPr/>
              <a:lstStyle/>
              <a:p>
                <a:r>
                  <a:rPr lang="ja-JP" altLang="en-US">
                    <a:noFill/>
                  </a:rPr>
                  <a:t> </a:t>
                </a:r>
              </a:p>
            </p:txBody>
          </p:sp>
        </mc:Fallback>
      </mc:AlternateContent>
      <p:cxnSp>
        <p:nvCxnSpPr>
          <p:cNvPr id="50" name="直線矢印コネクタ 49"/>
          <p:cNvCxnSpPr/>
          <p:nvPr/>
        </p:nvCxnSpPr>
        <p:spPr>
          <a:xfrm>
            <a:off x="6803328" y="4983562"/>
            <a:ext cx="498966" cy="192694"/>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7750524" y="3292908"/>
            <a:ext cx="893193" cy="369332"/>
          </a:xfrm>
          <a:prstGeom prst="rect">
            <a:avLst/>
          </a:prstGeom>
          <a:noFill/>
        </p:spPr>
        <p:txBody>
          <a:bodyPr wrap="none" rtlCol="0">
            <a:spAutoFit/>
          </a:bodyPr>
          <a:lstStyle/>
          <a:p>
            <a:r>
              <a:rPr kumimoji="1" lang="en-US" altLang="ja-JP"/>
              <a:t>LPM(1)</a:t>
            </a:r>
            <a:endParaRPr kumimoji="1" lang="ja-JP" altLang="en-US" dirty="0"/>
          </a:p>
        </p:txBody>
      </p:sp>
      <mc:AlternateContent xmlns:mc="http://schemas.openxmlformats.org/markup-compatibility/2006" xmlns:a14="http://schemas.microsoft.com/office/drawing/2010/main">
        <mc:Choice Requires="a14">
          <p:sp>
            <p:nvSpPr>
              <p:cNvPr id="7" name="正方形/長方形 6"/>
              <p:cNvSpPr/>
              <p:nvPr/>
            </p:nvSpPr>
            <p:spPr>
              <a:xfrm>
                <a:off x="9384317" y="5379070"/>
                <a:ext cx="498405" cy="3016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1050" i="1">
                              <a:latin typeface="Cambria Math" panose="02040503050406030204" pitchFamily="18" charset="0"/>
                            </a:rPr>
                          </m:ctrlPr>
                        </m:sSubSupPr>
                        <m:e>
                          <m:r>
                            <a:rPr lang="en-US" altLang="ja-JP" sz="1050" i="1">
                              <a:latin typeface="Cambria Math" panose="02040503050406030204" pitchFamily="18" charset="0"/>
                            </a:rPr>
                            <m:t>𝑊</m:t>
                          </m:r>
                        </m:e>
                        <m:sub>
                          <m:r>
                            <a:rPr lang="en-US" altLang="ja-JP" sz="1050" i="1">
                              <a:latin typeface="Cambria Math" panose="02040503050406030204" pitchFamily="18" charset="0"/>
                            </a:rPr>
                            <m:t>𝑡</m:t>
                          </m:r>
                        </m:sub>
                        <m:sup>
                          <m:d>
                            <m:dPr>
                              <m:ctrlPr>
                                <a:rPr lang="en-US" altLang="ja-JP" sz="1050" i="1">
                                  <a:latin typeface="Cambria Math" panose="02040503050406030204" pitchFamily="18" charset="0"/>
                                </a:rPr>
                              </m:ctrlPr>
                            </m:dPr>
                            <m:e>
                              <m:r>
                                <a:rPr lang="en-US" altLang="ja-JP" sz="1050" i="1">
                                  <a:latin typeface="Cambria Math" panose="02040503050406030204" pitchFamily="18" charset="0"/>
                                </a:rPr>
                                <m:t>𝑖</m:t>
                              </m:r>
                            </m:e>
                          </m:d>
                        </m:sup>
                      </m:sSubSup>
                    </m:oMath>
                  </m:oMathPara>
                </a14:m>
                <a:endParaRPr lang="ja-JP" altLang="en-US" sz="1050" dirty="0"/>
              </a:p>
            </p:txBody>
          </p:sp>
        </mc:Choice>
        <mc:Fallback xmlns="">
          <p:sp>
            <p:nvSpPr>
              <p:cNvPr id="7" name="正方形/長方形 6"/>
              <p:cNvSpPr>
                <a:spLocks noRot="1" noChangeAspect="1" noMove="1" noResize="1" noEditPoints="1" noAdjustHandles="1" noChangeArrowheads="1" noChangeShapeType="1" noTextEdit="1"/>
              </p:cNvSpPr>
              <p:nvPr/>
            </p:nvSpPr>
            <p:spPr>
              <a:xfrm>
                <a:off x="9384317" y="5379070"/>
                <a:ext cx="498405" cy="301621"/>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p:cNvSpPr txBox="1"/>
              <p:nvPr/>
            </p:nvSpPr>
            <p:spPr>
              <a:xfrm>
                <a:off x="6618856" y="4376072"/>
                <a:ext cx="511999" cy="2852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𝑊</m:t>
                          </m:r>
                        </m:e>
                        <m:sub>
                          <m:r>
                            <a:rPr kumimoji="1" lang="en-US" altLang="ja-JP" sz="1200" b="0" i="1" smtClean="0">
                              <a:latin typeface="Cambria Math" panose="02040503050406030204" pitchFamily="18" charset="0"/>
                            </a:rPr>
                            <m:t>𝐺</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𝑡</m:t>
                          </m:r>
                        </m:sub>
                      </m:sSub>
                    </m:oMath>
                  </m:oMathPara>
                </a14:m>
                <a:endParaRPr kumimoji="1" lang="ja-JP" altLang="en-US" sz="12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6618856" y="4376072"/>
                <a:ext cx="511999" cy="285206"/>
              </a:xfrm>
              <a:prstGeom prst="rect">
                <a:avLst/>
              </a:prstGeom>
              <a:blipFill>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6860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356250-EC22-4835-8F23-2A73AFA39B91}"/>
              </a:ext>
            </a:extLst>
          </p:cNvPr>
          <p:cNvSpPr>
            <a:spLocks noGrp="1"/>
          </p:cNvSpPr>
          <p:nvPr>
            <p:ph type="title"/>
          </p:nvPr>
        </p:nvSpPr>
        <p:spPr/>
        <p:txBody>
          <a:bodyPr/>
          <a:lstStyle/>
          <a:p>
            <a:r>
              <a:rPr lang="ja-JP" altLang="en-US" dirty="0"/>
              <a:t>２</a:t>
            </a:r>
            <a:r>
              <a:rPr lang="en-US" altLang="ja-JP" dirty="0"/>
              <a:t>.</a:t>
            </a:r>
            <a:r>
              <a:rPr lang="ja-JP" altLang="en-US" dirty="0"/>
              <a:t>１ 退職後の家計の最適化モデル｜最適化モデルの構造</a:t>
            </a:r>
            <a:endParaRPr kumimoji="1" lang="ja-JP" altLang="en-US" dirty="0"/>
          </a:p>
        </p:txBody>
      </p:sp>
      <p:sp>
        <p:nvSpPr>
          <p:cNvPr id="3" name="日付プレースホルダー 2">
            <a:extLst>
              <a:ext uri="{FF2B5EF4-FFF2-40B4-BE49-F238E27FC236}">
                <a16:creationId xmlns:a16="http://schemas.microsoft.com/office/drawing/2014/main" id="{44590C9D-4D41-4930-8CCE-B1FAD251378E}"/>
              </a:ext>
            </a:extLst>
          </p:cNvPr>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a:extLst>
              <a:ext uri="{FF2B5EF4-FFF2-40B4-BE49-F238E27FC236}">
                <a16:creationId xmlns:a16="http://schemas.microsoft.com/office/drawing/2014/main" id="{39CBBB5B-7403-4F48-90D1-BE4D42B23B83}"/>
              </a:ext>
            </a:extLst>
          </p:cNvPr>
          <p:cNvSpPr>
            <a:spLocks noGrp="1"/>
          </p:cNvSpPr>
          <p:nvPr>
            <p:ph type="ftr" sz="quarter" idx="11"/>
          </p:nvPr>
        </p:nvSpPr>
        <p:spPr/>
        <p:txBody>
          <a:bodyPr/>
          <a:lstStyle/>
          <a:p>
            <a:endParaRPr lang="ja-JP" altLang="en-US" dirty="0"/>
          </a:p>
        </p:txBody>
      </p:sp>
      <p:sp>
        <p:nvSpPr>
          <p:cNvPr id="5" name="スライド番号プレースホルダー 4">
            <a:extLst>
              <a:ext uri="{FF2B5EF4-FFF2-40B4-BE49-F238E27FC236}">
                <a16:creationId xmlns:a16="http://schemas.microsoft.com/office/drawing/2014/main" id="{7D4C054A-8471-4B5A-A5A2-77AC38F6F2F2}"/>
              </a:ext>
            </a:extLst>
          </p:cNvPr>
          <p:cNvSpPr>
            <a:spLocks noGrp="1"/>
          </p:cNvSpPr>
          <p:nvPr>
            <p:ph type="sldNum" sz="quarter" idx="12"/>
          </p:nvPr>
        </p:nvSpPr>
        <p:spPr/>
        <p:txBody>
          <a:bodyPr/>
          <a:lstStyle/>
          <a:p>
            <a:fld id="{6C8EEFBB-E135-4293-8494-A108BE87EC2E}" type="slidenum">
              <a:rPr lang="en-US" altLang="ja-JP" smtClean="0"/>
              <a:pPr/>
              <a:t>16</a:t>
            </a:fld>
            <a:endParaRPr lang="en-US" altLang="ja-JP" dirty="0"/>
          </a:p>
        </p:txBody>
      </p:sp>
      <p:sp>
        <p:nvSpPr>
          <p:cNvPr id="87" name="テキスト ボックス 86">
            <a:extLst>
              <a:ext uri="{FF2B5EF4-FFF2-40B4-BE49-F238E27FC236}">
                <a16:creationId xmlns:a16="http://schemas.microsoft.com/office/drawing/2014/main" id="{DF2ED59B-9F57-4B65-A51F-1F7417BEE281}"/>
              </a:ext>
            </a:extLst>
          </p:cNvPr>
          <p:cNvSpPr txBox="1"/>
          <p:nvPr/>
        </p:nvSpPr>
        <p:spPr>
          <a:xfrm>
            <a:off x="272480" y="649968"/>
            <a:ext cx="9361040" cy="861774"/>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最適化モデル</a:t>
            </a:r>
            <a:endParaRPr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不確実性</a:t>
            </a:r>
            <a:r>
              <a:rPr lang="en-US" altLang="ja-JP" sz="1600" dirty="0"/>
              <a:t>(</a:t>
            </a:r>
            <a:r>
              <a:rPr lang="ja-JP" altLang="en-US" sz="1600" dirty="0"/>
              <a:t>リスク資産収益率，死亡事由，医療費，金利</a:t>
            </a:r>
            <a:r>
              <a:rPr lang="en-US" altLang="ja-JP" sz="1600" dirty="0"/>
              <a:t>)</a:t>
            </a:r>
            <a:r>
              <a:rPr lang="ja-JP" altLang="en-US" sz="1600" dirty="0"/>
              <a:t>をモンテカルロ・シミュレーションによって表現するシミュレーションベースの最適化モデルを構築する</a:t>
            </a:r>
            <a:endParaRPr kumimoji="1" lang="en-US" altLang="ja-JP" sz="1600" dirty="0"/>
          </a:p>
        </p:txBody>
      </p:sp>
      <p:graphicFrame>
        <p:nvGraphicFramePr>
          <p:cNvPr id="89" name="表 88">
            <a:extLst>
              <a:ext uri="{FF2B5EF4-FFF2-40B4-BE49-F238E27FC236}">
                <a16:creationId xmlns:a16="http://schemas.microsoft.com/office/drawing/2014/main" id="{27C5B555-25D1-4338-97FC-BF90C8047882}"/>
              </a:ext>
            </a:extLst>
          </p:cNvPr>
          <p:cNvGraphicFramePr>
            <a:graphicFrameLocks noGrp="1"/>
          </p:cNvGraphicFramePr>
          <p:nvPr>
            <p:extLst>
              <p:ext uri="{D42A27DB-BD31-4B8C-83A1-F6EECF244321}">
                <p14:modId xmlns:p14="http://schemas.microsoft.com/office/powerpoint/2010/main" val="2841895480"/>
              </p:ext>
            </p:extLst>
          </p:nvPr>
        </p:nvGraphicFramePr>
        <p:xfrm>
          <a:off x="28166" y="5551861"/>
          <a:ext cx="1696498" cy="914400"/>
        </p:xfrm>
        <a:graphic>
          <a:graphicData uri="http://schemas.openxmlformats.org/drawingml/2006/table">
            <a:tbl>
              <a:tblPr firstRow="1" bandRow="1">
                <a:tableStyleId>{69012ECD-51FC-41F1-AA8D-1B2483CD663E}</a:tableStyleId>
              </a:tblPr>
              <a:tblGrid>
                <a:gridCol w="1696498">
                  <a:extLst>
                    <a:ext uri="{9D8B030D-6E8A-4147-A177-3AD203B41FA5}">
                      <a16:colId xmlns:a16="http://schemas.microsoft.com/office/drawing/2014/main" val="2095709080"/>
                    </a:ext>
                  </a:extLst>
                </a:gridCol>
              </a:tblGrid>
              <a:tr h="288000">
                <a:tc>
                  <a:txBody>
                    <a:bodyPr/>
                    <a:lstStyle/>
                    <a:p>
                      <a:pPr algn="ctr"/>
                      <a:r>
                        <a:rPr kumimoji="1" lang="ja-JP" altLang="en-US" sz="1400" dirty="0"/>
                        <a:t>決定変数：</a:t>
                      </a:r>
                      <a:r>
                        <a:rPr kumimoji="1" lang="en-US" altLang="ja-JP" sz="1400" dirty="0"/>
                        <a:t>0</a:t>
                      </a:r>
                      <a:r>
                        <a:rPr kumimoji="1" lang="ja-JP" altLang="en-US" sz="1400" dirty="0"/>
                        <a:t>時点</a:t>
                      </a:r>
                    </a:p>
                  </a:txBody>
                  <a:tcPr/>
                </a:tc>
                <a:extLst>
                  <a:ext uri="{0D108BD9-81ED-4DB2-BD59-A6C34878D82A}">
                    <a16:rowId xmlns:a16="http://schemas.microsoft.com/office/drawing/2014/main" val="2058851227"/>
                  </a:ext>
                </a:extLst>
              </a:tr>
              <a:tr h="288000">
                <a:tc>
                  <a:txBody>
                    <a:bodyPr/>
                    <a:lstStyle/>
                    <a:p>
                      <a:pPr algn="ctr"/>
                      <a:r>
                        <a:rPr kumimoji="1" lang="ja-JP" altLang="en-US" sz="1400" dirty="0">
                          <a:solidFill>
                            <a:srgbClr val="00B050"/>
                          </a:solidFill>
                        </a:rPr>
                        <a:t>生命保険加入単位</a:t>
                      </a:r>
                    </a:p>
                  </a:txBody>
                  <a:tcPr/>
                </a:tc>
                <a:extLst>
                  <a:ext uri="{0D108BD9-81ED-4DB2-BD59-A6C34878D82A}">
                    <a16:rowId xmlns:a16="http://schemas.microsoft.com/office/drawing/2014/main" val="566657853"/>
                  </a:ext>
                </a:extLst>
              </a:tr>
              <a:tr h="288000">
                <a:tc>
                  <a:txBody>
                    <a:bodyPr/>
                    <a:lstStyle/>
                    <a:p>
                      <a:pPr algn="ctr"/>
                      <a:r>
                        <a:rPr kumimoji="1" lang="ja-JP" altLang="en-US" sz="1400" dirty="0">
                          <a:solidFill>
                            <a:srgbClr val="00B050"/>
                          </a:solidFill>
                        </a:rPr>
                        <a:t>私的年金加入単位</a:t>
                      </a:r>
                    </a:p>
                  </a:txBody>
                  <a:tcPr/>
                </a:tc>
                <a:extLst>
                  <a:ext uri="{0D108BD9-81ED-4DB2-BD59-A6C34878D82A}">
                    <a16:rowId xmlns:a16="http://schemas.microsoft.com/office/drawing/2014/main" val="4263520677"/>
                  </a:ext>
                </a:extLst>
              </a:tr>
            </a:tbl>
          </a:graphicData>
        </a:graphic>
      </p:graphicFrame>
      <mc:AlternateContent xmlns:mc="http://schemas.openxmlformats.org/markup-compatibility/2006" xmlns:a14="http://schemas.microsoft.com/office/drawing/2010/main">
        <mc:Choice Requires="a14">
          <p:graphicFrame>
            <p:nvGraphicFramePr>
              <p:cNvPr id="91" name="表 90">
                <a:extLst>
                  <a:ext uri="{FF2B5EF4-FFF2-40B4-BE49-F238E27FC236}">
                    <a16:creationId xmlns:a16="http://schemas.microsoft.com/office/drawing/2014/main" id="{1B514358-4AA9-4FBC-9718-400B3B2B3E37}"/>
                  </a:ext>
                </a:extLst>
              </p:cNvPr>
              <p:cNvGraphicFramePr>
                <a:graphicFrameLocks noGrp="1"/>
              </p:cNvGraphicFramePr>
              <p:nvPr>
                <p:extLst>
                  <p:ext uri="{D42A27DB-BD31-4B8C-83A1-F6EECF244321}">
                    <p14:modId xmlns:p14="http://schemas.microsoft.com/office/powerpoint/2010/main" val="2149504495"/>
                  </p:ext>
                </p:extLst>
              </p:nvPr>
            </p:nvGraphicFramePr>
            <p:xfrm>
              <a:off x="2131265" y="5567557"/>
              <a:ext cx="1908514" cy="911733"/>
            </p:xfrm>
            <a:graphic>
              <a:graphicData uri="http://schemas.openxmlformats.org/drawingml/2006/table">
                <a:tbl>
                  <a:tblPr firstRow="1" bandRow="1">
                    <a:tableStyleId>{69012ECD-51FC-41F1-AA8D-1B2483CD663E}</a:tableStyleId>
                  </a:tblPr>
                  <a:tblGrid>
                    <a:gridCol w="1908514">
                      <a:extLst>
                        <a:ext uri="{9D8B030D-6E8A-4147-A177-3AD203B41FA5}">
                          <a16:colId xmlns:a16="http://schemas.microsoft.com/office/drawing/2014/main" val="2095709080"/>
                        </a:ext>
                      </a:extLst>
                    </a:gridCol>
                  </a:tblGrid>
                  <a:tr h="254727">
                    <a:tc>
                      <a:txBody>
                        <a:bodyPr/>
                        <a:lstStyle/>
                        <a:p>
                          <a:pPr algn="ctr"/>
                          <a:r>
                            <a:rPr kumimoji="1" lang="ja-JP" altLang="en-US" sz="1200" dirty="0"/>
                            <a:t>中間変数：</a:t>
                          </a:r>
                          <a:r>
                            <a:rPr kumimoji="1" lang="en-US" altLang="ja-JP" sz="1200" dirty="0"/>
                            <a:t>1~35</a:t>
                          </a:r>
                          <a:r>
                            <a:rPr kumimoji="1" lang="ja-JP" altLang="en-US" sz="1200" dirty="0"/>
                            <a:t>時点</a:t>
                          </a:r>
                        </a:p>
                      </a:txBody>
                      <a:tcPr/>
                    </a:tc>
                    <a:extLst>
                      <a:ext uri="{0D108BD9-81ED-4DB2-BD59-A6C34878D82A}">
                        <a16:rowId xmlns:a16="http://schemas.microsoft.com/office/drawing/2014/main" val="2058851227"/>
                      </a:ext>
                    </a:extLst>
                  </a:tr>
                  <a:tr h="288000">
                    <a:tc>
                      <a:txBody>
                        <a:bodyPr/>
                        <a:lstStyle/>
                        <a:p>
                          <a:pPr algn="ctr"/>
                          <a:r>
                            <a:rPr kumimoji="1" lang="ja-JP" altLang="en-US" sz="1200" dirty="0">
                              <a:solidFill>
                                <a:srgbClr val="0070C0"/>
                              </a:solidFill>
                            </a:rPr>
                            <a:t>富：</a:t>
                          </a:r>
                          <a14:m>
                            <m:oMath xmlns:m="http://schemas.openxmlformats.org/officeDocument/2006/math">
                              <m:sSubSup>
                                <m:sSubSupPr>
                                  <m:ctrlPr>
                                    <a:rPr lang="en-US" altLang="ja-JP" sz="1200" i="1" smtClean="0">
                                      <a:solidFill>
                                        <a:srgbClr val="0070C0"/>
                                      </a:solidFill>
                                      <a:latin typeface="Cambria Math" panose="02040503050406030204" pitchFamily="18" charset="0"/>
                                    </a:rPr>
                                  </m:ctrlPr>
                                </m:sSubSupPr>
                                <m:e>
                                  <m:r>
                                    <a:rPr lang="en-US" altLang="ja-JP" sz="1200" i="1">
                                      <a:solidFill>
                                        <a:srgbClr val="0070C0"/>
                                      </a:solidFill>
                                      <a:latin typeface="Cambria Math" panose="02040503050406030204" pitchFamily="18" charset="0"/>
                                    </a:rPr>
                                    <m:t>𝑊</m:t>
                                  </m:r>
                                </m:e>
                                <m:sub>
                                  <m:r>
                                    <a:rPr lang="en-US" altLang="ja-JP" sz="1200" b="0" i="1" smtClean="0">
                                      <a:solidFill>
                                        <a:srgbClr val="0070C0"/>
                                      </a:solidFill>
                                      <a:latin typeface="Cambria Math" panose="02040503050406030204" pitchFamily="18" charset="0"/>
                                    </a:rPr>
                                    <m:t>𝑡</m:t>
                                  </m:r>
                                </m:sub>
                                <m:sup>
                                  <m:d>
                                    <m:dPr>
                                      <m:ctrlPr>
                                        <a:rPr lang="en-US" altLang="ja-JP" sz="1200" i="1">
                                          <a:solidFill>
                                            <a:srgbClr val="0070C0"/>
                                          </a:solidFill>
                                          <a:latin typeface="Cambria Math" panose="02040503050406030204" pitchFamily="18" charset="0"/>
                                        </a:rPr>
                                      </m:ctrlPr>
                                    </m:dPr>
                                    <m:e>
                                      <m:r>
                                        <a:rPr lang="en-US" altLang="ja-JP" sz="1200" i="1">
                                          <a:solidFill>
                                            <a:srgbClr val="0070C0"/>
                                          </a:solidFill>
                                          <a:latin typeface="Cambria Math" panose="02040503050406030204" pitchFamily="18" charset="0"/>
                                        </a:rPr>
                                        <m:t>𝑖</m:t>
                                      </m:r>
                                    </m:e>
                                  </m:d>
                                </m:sup>
                              </m:sSubSup>
                            </m:oMath>
                          </a14:m>
                          <a:endParaRPr kumimoji="1" lang="ja-JP" altLang="en-US" sz="1200" dirty="0"/>
                        </a:p>
                      </a:txBody>
                      <a:tcPr/>
                    </a:tc>
                    <a:extLst>
                      <a:ext uri="{0D108BD9-81ED-4DB2-BD59-A6C34878D82A}">
                        <a16:rowId xmlns:a16="http://schemas.microsoft.com/office/drawing/2014/main" val="566657853"/>
                      </a:ext>
                    </a:extLst>
                  </a:tr>
                  <a:tr h="288000">
                    <a:tc>
                      <a:txBody>
                        <a:bodyPr/>
                        <a:lstStyle/>
                        <a:p>
                          <a:pPr algn="ctr"/>
                          <a:r>
                            <a:rPr kumimoji="1" lang="ja-JP" altLang="en-US" sz="1200" dirty="0">
                              <a:solidFill>
                                <a:srgbClr val="FF0000"/>
                              </a:solidFill>
                            </a:rPr>
                            <a:t>リスク値：</a:t>
                          </a:r>
                          <a14:m>
                            <m:oMath xmlns:m="http://schemas.openxmlformats.org/officeDocument/2006/math">
                              <m:sSubSup>
                                <m:sSubSupPr>
                                  <m:ctrlPr>
                                    <a:rPr kumimoji="1" lang="en-US" altLang="ja-JP" sz="1200" b="0" i="1" smtClean="0">
                                      <a:solidFill>
                                        <a:srgbClr val="FF0000"/>
                                      </a:solidFill>
                                      <a:latin typeface="Cambria Math" panose="02040503050406030204" pitchFamily="18" charset="0"/>
                                    </a:rPr>
                                  </m:ctrlPr>
                                </m:sSubSupPr>
                                <m:e>
                                  <m:r>
                                    <a:rPr kumimoji="1" lang="en-US" altLang="ja-JP" sz="1200" b="0" i="1" smtClean="0">
                                      <a:solidFill>
                                        <a:srgbClr val="FF0000"/>
                                      </a:solidFill>
                                      <a:latin typeface="Cambria Math" panose="02040503050406030204" pitchFamily="18" charset="0"/>
                                    </a:rPr>
                                    <m:t>𝑞</m:t>
                                  </m:r>
                                </m:e>
                                <m:sub>
                                  <m:r>
                                    <a:rPr kumimoji="1" lang="en-US" altLang="ja-JP" sz="1200" b="0" i="1" smtClean="0">
                                      <a:solidFill>
                                        <a:srgbClr val="FF0000"/>
                                      </a:solidFill>
                                      <a:latin typeface="Cambria Math" panose="02040503050406030204" pitchFamily="18" charset="0"/>
                                    </a:rPr>
                                    <m:t>𝑡</m:t>
                                  </m:r>
                                </m:sub>
                                <m:sup>
                                  <m:r>
                                    <a:rPr kumimoji="1" lang="en-US" altLang="ja-JP" sz="1200" b="0" i="1" smtClean="0">
                                      <a:solidFill>
                                        <a:srgbClr val="FF0000"/>
                                      </a:solidFill>
                                      <a:latin typeface="Cambria Math" panose="02040503050406030204" pitchFamily="18" charset="0"/>
                                    </a:rPr>
                                    <m:t>(</m:t>
                                  </m:r>
                                  <m:r>
                                    <a:rPr kumimoji="1" lang="en-US" altLang="ja-JP" sz="1200" b="0" i="1" smtClean="0">
                                      <a:solidFill>
                                        <a:srgbClr val="FF0000"/>
                                      </a:solidFill>
                                      <a:latin typeface="Cambria Math" panose="02040503050406030204" pitchFamily="18" charset="0"/>
                                    </a:rPr>
                                    <m:t>𝑖</m:t>
                                  </m:r>
                                  <m:r>
                                    <a:rPr kumimoji="1" lang="en-US" altLang="ja-JP" sz="1200" b="0" i="1" smtClean="0">
                                      <a:solidFill>
                                        <a:srgbClr val="FF0000"/>
                                      </a:solidFill>
                                      <a:latin typeface="Cambria Math" panose="02040503050406030204" pitchFamily="18" charset="0"/>
                                    </a:rPr>
                                    <m:t>)</m:t>
                                  </m:r>
                                </m:sup>
                              </m:sSubSup>
                            </m:oMath>
                          </a14:m>
                          <a:endParaRPr kumimoji="1" lang="ja-JP" altLang="en-US" sz="1200" dirty="0"/>
                        </a:p>
                      </a:txBody>
                      <a:tcPr/>
                    </a:tc>
                    <a:extLst>
                      <a:ext uri="{0D108BD9-81ED-4DB2-BD59-A6C34878D82A}">
                        <a16:rowId xmlns:a16="http://schemas.microsoft.com/office/drawing/2014/main" val="4263520677"/>
                      </a:ext>
                    </a:extLst>
                  </a:tr>
                </a:tbl>
              </a:graphicData>
            </a:graphic>
          </p:graphicFrame>
        </mc:Choice>
        <mc:Fallback xmlns="">
          <p:graphicFrame>
            <p:nvGraphicFramePr>
              <p:cNvPr id="91" name="表 90">
                <a:extLst>
                  <a:ext uri="{FF2B5EF4-FFF2-40B4-BE49-F238E27FC236}">
                    <a16:creationId xmlns:a16="http://schemas.microsoft.com/office/drawing/2014/main" id="{1B514358-4AA9-4FBC-9718-400B3B2B3E37}"/>
                  </a:ext>
                </a:extLst>
              </p:cNvPr>
              <p:cNvGraphicFramePr>
                <a:graphicFrameLocks noGrp="1"/>
              </p:cNvGraphicFramePr>
              <p:nvPr>
                <p:extLst>
                  <p:ext uri="{D42A27DB-BD31-4B8C-83A1-F6EECF244321}">
                    <p14:modId xmlns:p14="http://schemas.microsoft.com/office/powerpoint/2010/main" val="2149504495"/>
                  </p:ext>
                </p:extLst>
              </p:nvPr>
            </p:nvGraphicFramePr>
            <p:xfrm>
              <a:off x="2131265" y="5567557"/>
              <a:ext cx="1908514" cy="911733"/>
            </p:xfrm>
            <a:graphic>
              <a:graphicData uri="http://schemas.openxmlformats.org/drawingml/2006/table">
                <a:tbl>
                  <a:tblPr firstRow="1" bandRow="1">
                    <a:tableStyleId>{69012ECD-51FC-41F1-AA8D-1B2483CD663E}</a:tableStyleId>
                  </a:tblPr>
                  <a:tblGrid>
                    <a:gridCol w="1908514">
                      <a:extLst>
                        <a:ext uri="{9D8B030D-6E8A-4147-A177-3AD203B41FA5}">
                          <a16:colId xmlns:a16="http://schemas.microsoft.com/office/drawing/2014/main" val="2095709080"/>
                        </a:ext>
                      </a:extLst>
                    </a:gridCol>
                  </a:tblGrid>
                  <a:tr h="274320">
                    <a:tc>
                      <a:txBody>
                        <a:bodyPr/>
                        <a:lstStyle/>
                        <a:p>
                          <a:pPr algn="ctr"/>
                          <a:r>
                            <a:rPr kumimoji="1" lang="ja-JP" altLang="en-US" sz="1200" dirty="0"/>
                            <a:t>中間変数：</a:t>
                          </a:r>
                          <a:r>
                            <a:rPr kumimoji="1" lang="en-US" altLang="ja-JP" sz="1200" dirty="0"/>
                            <a:t>1~35</a:t>
                          </a:r>
                          <a:r>
                            <a:rPr kumimoji="1" lang="ja-JP" altLang="en-US" sz="1200" dirty="0"/>
                            <a:t>時点</a:t>
                          </a:r>
                        </a:p>
                      </a:txBody>
                      <a:tcPr/>
                    </a:tc>
                    <a:extLst>
                      <a:ext uri="{0D108BD9-81ED-4DB2-BD59-A6C34878D82A}">
                        <a16:rowId xmlns:a16="http://schemas.microsoft.com/office/drawing/2014/main" val="2058851227"/>
                      </a:ext>
                    </a:extLst>
                  </a:tr>
                  <a:tr h="317500">
                    <a:tc>
                      <a:txBody>
                        <a:bodyPr/>
                        <a:lstStyle/>
                        <a:p>
                          <a:endParaRPr lang="ja-JP"/>
                        </a:p>
                      </a:txBody>
                      <a:tcPr>
                        <a:blipFill>
                          <a:blip r:embed="rId2"/>
                          <a:stretch>
                            <a:fillRect l="-318" t="-92308" r="-637" b="-117308"/>
                          </a:stretch>
                        </a:blipFill>
                      </a:tcPr>
                    </a:tc>
                    <a:extLst>
                      <a:ext uri="{0D108BD9-81ED-4DB2-BD59-A6C34878D82A}">
                        <a16:rowId xmlns:a16="http://schemas.microsoft.com/office/drawing/2014/main" val="566657853"/>
                      </a:ext>
                    </a:extLst>
                  </a:tr>
                  <a:tr h="319913">
                    <a:tc>
                      <a:txBody>
                        <a:bodyPr/>
                        <a:lstStyle/>
                        <a:p>
                          <a:endParaRPr lang="ja-JP"/>
                        </a:p>
                      </a:txBody>
                      <a:tcPr>
                        <a:blipFill>
                          <a:blip r:embed="rId2"/>
                          <a:stretch>
                            <a:fillRect l="-318" t="-188679" r="-637" b="-15094"/>
                          </a:stretch>
                        </a:blipFill>
                      </a:tcPr>
                    </a:tc>
                    <a:extLst>
                      <a:ext uri="{0D108BD9-81ED-4DB2-BD59-A6C34878D82A}">
                        <a16:rowId xmlns:a16="http://schemas.microsoft.com/office/drawing/2014/main" val="4263520677"/>
                      </a:ext>
                    </a:extLst>
                  </a:tr>
                </a:tbl>
              </a:graphicData>
            </a:graphic>
          </p:graphicFrame>
        </mc:Fallback>
      </mc:AlternateContent>
      <p:sp>
        <p:nvSpPr>
          <p:cNvPr id="94" name="右中かっこ 93">
            <a:extLst>
              <a:ext uri="{FF2B5EF4-FFF2-40B4-BE49-F238E27FC236}">
                <a16:creationId xmlns:a16="http://schemas.microsoft.com/office/drawing/2014/main" id="{D5F391C0-6868-45A5-83B1-2FD464ECA0FA}"/>
              </a:ext>
            </a:extLst>
          </p:cNvPr>
          <p:cNvSpPr/>
          <p:nvPr/>
        </p:nvSpPr>
        <p:spPr>
          <a:xfrm rot="5400000">
            <a:off x="2912177" y="3804785"/>
            <a:ext cx="268040" cy="30150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98" name="直線矢印コネクタ 97">
            <a:extLst>
              <a:ext uri="{FF2B5EF4-FFF2-40B4-BE49-F238E27FC236}">
                <a16:creationId xmlns:a16="http://schemas.microsoft.com/office/drawing/2014/main" id="{8F062631-F024-4490-B4C8-8C7D09B45A9E}"/>
              </a:ext>
            </a:extLst>
          </p:cNvPr>
          <p:cNvCxnSpPr>
            <a:cxnSpLocks/>
            <a:stCxn id="51" idx="2"/>
          </p:cNvCxnSpPr>
          <p:nvPr/>
        </p:nvCxnSpPr>
        <p:spPr>
          <a:xfrm>
            <a:off x="463090" y="5340779"/>
            <a:ext cx="0" cy="211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71BCC7D3-4899-4960-A834-2598F2FB1086}"/>
              </a:ext>
            </a:extLst>
          </p:cNvPr>
          <p:cNvGrpSpPr/>
          <p:nvPr/>
        </p:nvGrpSpPr>
        <p:grpSpPr>
          <a:xfrm>
            <a:off x="88628" y="2018341"/>
            <a:ext cx="5389634" cy="3322438"/>
            <a:chOff x="501954" y="2008212"/>
            <a:chExt cx="5389634" cy="3322438"/>
          </a:xfrm>
        </p:grpSpPr>
        <p:grpSp>
          <p:nvGrpSpPr>
            <p:cNvPr id="81" name="グループ化 80">
              <a:extLst>
                <a:ext uri="{FF2B5EF4-FFF2-40B4-BE49-F238E27FC236}">
                  <a16:creationId xmlns:a16="http://schemas.microsoft.com/office/drawing/2014/main" id="{BE5959BD-7979-400B-9A4A-743B0DB31F52}"/>
                </a:ext>
              </a:extLst>
            </p:cNvPr>
            <p:cNvGrpSpPr/>
            <p:nvPr/>
          </p:nvGrpSpPr>
          <p:grpSpPr>
            <a:xfrm>
              <a:off x="501954" y="2013669"/>
              <a:ext cx="5389634" cy="3316981"/>
              <a:chOff x="687973" y="2493297"/>
              <a:chExt cx="5389634" cy="3316981"/>
            </a:xfrm>
          </p:grpSpPr>
          <p:cxnSp>
            <p:nvCxnSpPr>
              <p:cNvPr id="24" name="直線矢印コネクタ 23">
                <a:extLst>
                  <a:ext uri="{FF2B5EF4-FFF2-40B4-BE49-F238E27FC236}">
                    <a16:creationId xmlns:a16="http://schemas.microsoft.com/office/drawing/2014/main" id="{CDC388B1-51A1-4430-9820-BA29553B02F7}"/>
                  </a:ext>
                </a:extLst>
              </p:cNvPr>
              <p:cNvCxnSpPr>
                <a:cxnSpLocks/>
              </p:cNvCxnSpPr>
              <p:nvPr/>
            </p:nvCxnSpPr>
            <p:spPr>
              <a:xfrm>
                <a:off x="1009489" y="5313707"/>
                <a:ext cx="49407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362524DF-170C-45C3-9B4F-1BE35BE15F86}"/>
                  </a:ext>
                </a:extLst>
              </p:cNvPr>
              <p:cNvSpPr/>
              <p:nvPr/>
            </p:nvSpPr>
            <p:spPr bwMode="auto">
              <a:xfrm flipH="1" flipV="1">
                <a:off x="872279" y="3652222"/>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9" name="楕円 28">
                <a:extLst>
                  <a:ext uri="{FF2B5EF4-FFF2-40B4-BE49-F238E27FC236}">
                    <a16:creationId xmlns:a16="http://schemas.microsoft.com/office/drawing/2014/main" id="{80200F82-0235-4210-AEC0-589BAEDF0EEF}"/>
                  </a:ext>
                </a:extLst>
              </p:cNvPr>
              <p:cNvSpPr/>
              <p:nvPr/>
            </p:nvSpPr>
            <p:spPr bwMode="auto">
              <a:xfrm flipH="1" flipV="1">
                <a:off x="1959926" y="2992435"/>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0" name="楕円 29">
                <a:extLst>
                  <a:ext uri="{FF2B5EF4-FFF2-40B4-BE49-F238E27FC236}">
                    <a16:creationId xmlns:a16="http://schemas.microsoft.com/office/drawing/2014/main" id="{47E63626-98B1-4A34-8EC8-9106DB3D3BD5}"/>
                  </a:ext>
                </a:extLst>
              </p:cNvPr>
              <p:cNvSpPr/>
              <p:nvPr/>
            </p:nvSpPr>
            <p:spPr bwMode="auto">
              <a:xfrm flipH="1" flipV="1">
                <a:off x="1959926" y="2521581"/>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1" name="楕円 30">
                <a:extLst>
                  <a:ext uri="{FF2B5EF4-FFF2-40B4-BE49-F238E27FC236}">
                    <a16:creationId xmlns:a16="http://schemas.microsoft.com/office/drawing/2014/main" id="{918ECE17-9ACA-41E7-80F8-BA2F981AFB05}"/>
                  </a:ext>
                </a:extLst>
              </p:cNvPr>
              <p:cNvSpPr/>
              <p:nvPr/>
            </p:nvSpPr>
            <p:spPr bwMode="auto">
              <a:xfrm flipH="1" flipV="1">
                <a:off x="1966159" y="4850921"/>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2" name="楕円 31">
                <a:extLst>
                  <a:ext uri="{FF2B5EF4-FFF2-40B4-BE49-F238E27FC236}">
                    <a16:creationId xmlns:a16="http://schemas.microsoft.com/office/drawing/2014/main" id="{DABC42DC-B744-43C4-AA95-87794ECB6F9D}"/>
                  </a:ext>
                </a:extLst>
              </p:cNvPr>
              <p:cNvSpPr/>
              <p:nvPr/>
            </p:nvSpPr>
            <p:spPr bwMode="auto">
              <a:xfrm flipH="1" flipV="1">
                <a:off x="1966159" y="4380067"/>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7" name="楕円 36">
                <a:extLst>
                  <a:ext uri="{FF2B5EF4-FFF2-40B4-BE49-F238E27FC236}">
                    <a16:creationId xmlns:a16="http://schemas.microsoft.com/office/drawing/2014/main" id="{3E74F71B-619B-4E93-BFC4-13CB6B3C37EB}"/>
                  </a:ext>
                </a:extLst>
              </p:cNvPr>
              <p:cNvSpPr/>
              <p:nvPr/>
            </p:nvSpPr>
            <p:spPr bwMode="auto">
              <a:xfrm flipH="1" flipV="1">
                <a:off x="4977133" y="2979825"/>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8" name="楕円 37">
                <a:extLst>
                  <a:ext uri="{FF2B5EF4-FFF2-40B4-BE49-F238E27FC236}">
                    <a16:creationId xmlns:a16="http://schemas.microsoft.com/office/drawing/2014/main" id="{333B576C-CDC7-4F5C-8670-E55CCC083F45}"/>
                  </a:ext>
                </a:extLst>
              </p:cNvPr>
              <p:cNvSpPr/>
              <p:nvPr/>
            </p:nvSpPr>
            <p:spPr bwMode="auto">
              <a:xfrm flipH="1" flipV="1">
                <a:off x="4977133" y="2508971"/>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9" name="楕円 38">
                <a:extLst>
                  <a:ext uri="{FF2B5EF4-FFF2-40B4-BE49-F238E27FC236}">
                    <a16:creationId xmlns:a16="http://schemas.microsoft.com/office/drawing/2014/main" id="{207C5FA8-8A7D-44D7-96B4-60AE3625242C}"/>
                  </a:ext>
                </a:extLst>
              </p:cNvPr>
              <p:cNvSpPr/>
              <p:nvPr/>
            </p:nvSpPr>
            <p:spPr bwMode="auto">
              <a:xfrm flipH="1" flipV="1">
                <a:off x="4983366" y="4838311"/>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0" name="楕円 39">
                <a:extLst>
                  <a:ext uri="{FF2B5EF4-FFF2-40B4-BE49-F238E27FC236}">
                    <a16:creationId xmlns:a16="http://schemas.microsoft.com/office/drawing/2014/main" id="{F7605034-C288-4D6E-A02F-245BC1295F35}"/>
                  </a:ext>
                </a:extLst>
              </p:cNvPr>
              <p:cNvSpPr/>
              <p:nvPr/>
            </p:nvSpPr>
            <p:spPr bwMode="auto">
              <a:xfrm flipH="1" flipV="1">
                <a:off x="4983366" y="4367457"/>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5" name="楕円 44">
                <a:extLst>
                  <a:ext uri="{FF2B5EF4-FFF2-40B4-BE49-F238E27FC236}">
                    <a16:creationId xmlns:a16="http://schemas.microsoft.com/office/drawing/2014/main" id="{32EAFD78-3592-4815-8D2A-7A5A3BE9D24F}"/>
                  </a:ext>
                </a:extLst>
              </p:cNvPr>
              <p:cNvSpPr/>
              <p:nvPr/>
            </p:nvSpPr>
            <p:spPr bwMode="auto">
              <a:xfrm flipH="1" flipV="1">
                <a:off x="2964981" y="2992435"/>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6" name="楕円 45">
                <a:extLst>
                  <a:ext uri="{FF2B5EF4-FFF2-40B4-BE49-F238E27FC236}">
                    <a16:creationId xmlns:a16="http://schemas.microsoft.com/office/drawing/2014/main" id="{A2E2C0B4-679D-4C7B-B7C7-A68E3D1F48BA}"/>
                  </a:ext>
                </a:extLst>
              </p:cNvPr>
              <p:cNvSpPr/>
              <p:nvPr/>
            </p:nvSpPr>
            <p:spPr bwMode="auto">
              <a:xfrm flipH="1" flipV="1">
                <a:off x="2964981" y="2521581"/>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7" name="楕円 46">
                <a:extLst>
                  <a:ext uri="{FF2B5EF4-FFF2-40B4-BE49-F238E27FC236}">
                    <a16:creationId xmlns:a16="http://schemas.microsoft.com/office/drawing/2014/main" id="{2793BA64-6559-4CC4-ADE3-599E237B06C9}"/>
                  </a:ext>
                </a:extLst>
              </p:cNvPr>
              <p:cNvSpPr/>
              <p:nvPr/>
            </p:nvSpPr>
            <p:spPr bwMode="auto">
              <a:xfrm flipH="1" flipV="1">
                <a:off x="2984464" y="4850921"/>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8" name="楕円 47">
                <a:extLst>
                  <a:ext uri="{FF2B5EF4-FFF2-40B4-BE49-F238E27FC236}">
                    <a16:creationId xmlns:a16="http://schemas.microsoft.com/office/drawing/2014/main" id="{A8018AA5-5C5A-4A75-8000-C4FD2C69BFC0}"/>
                  </a:ext>
                </a:extLst>
              </p:cNvPr>
              <p:cNvSpPr/>
              <p:nvPr/>
            </p:nvSpPr>
            <p:spPr bwMode="auto">
              <a:xfrm flipH="1" flipV="1">
                <a:off x="2971214" y="4380067"/>
                <a:ext cx="279068" cy="279068"/>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51" name="テキスト ボックス 50">
                <a:extLst>
                  <a:ext uri="{FF2B5EF4-FFF2-40B4-BE49-F238E27FC236}">
                    <a16:creationId xmlns:a16="http://schemas.microsoft.com/office/drawing/2014/main" id="{5A28429E-37D8-4507-84B9-CFA13A5F4F90}"/>
                  </a:ext>
                </a:extLst>
              </p:cNvPr>
              <p:cNvSpPr txBox="1"/>
              <p:nvPr/>
            </p:nvSpPr>
            <p:spPr>
              <a:xfrm>
                <a:off x="687973" y="5379391"/>
                <a:ext cx="748923" cy="430887"/>
              </a:xfrm>
              <a:prstGeom prst="rect">
                <a:avLst/>
              </a:prstGeom>
              <a:noFill/>
            </p:spPr>
            <p:txBody>
              <a:bodyPr wrap="none" rtlCol="0">
                <a:spAutoFit/>
              </a:bodyPr>
              <a:lstStyle/>
              <a:p>
                <a:pPr algn="ctr"/>
                <a:r>
                  <a:rPr kumimoji="1" lang="en-US" altLang="ja-JP" sz="1100" dirty="0"/>
                  <a:t>0</a:t>
                </a:r>
              </a:p>
              <a:p>
                <a:pPr algn="ctr"/>
                <a:r>
                  <a:rPr lang="ja-JP" altLang="en-US" sz="1100" dirty="0"/>
                  <a:t>意思決定</a:t>
                </a:r>
                <a:endParaRPr kumimoji="1" lang="ja-JP" altLang="en-US" sz="1100" dirty="0"/>
              </a:p>
            </p:txBody>
          </p:sp>
          <p:sp>
            <p:nvSpPr>
              <p:cNvPr id="52" name="テキスト ボックス 51">
                <a:extLst>
                  <a:ext uri="{FF2B5EF4-FFF2-40B4-BE49-F238E27FC236}">
                    <a16:creationId xmlns:a16="http://schemas.microsoft.com/office/drawing/2014/main" id="{8251A711-9317-4592-86EF-7A9DC79E0D3B}"/>
                  </a:ext>
                </a:extLst>
              </p:cNvPr>
              <p:cNvSpPr txBox="1"/>
              <p:nvPr/>
            </p:nvSpPr>
            <p:spPr>
              <a:xfrm>
                <a:off x="1969456" y="5364748"/>
                <a:ext cx="260008" cy="261610"/>
              </a:xfrm>
              <a:prstGeom prst="rect">
                <a:avLst/>
              </a:prstGeom>
              <a:noFill/>
            </p:spPr>
            <p:txBody>
              <a:bodyPr wrap="none" rtlCol="0">
                <a:spAutoFit/>
              </a:bodyPr>
              <a:lstStyle/>
              <a:p>
                <a:r>
                  <a:rPr lang="en-US" altLang="ja-JP" sz="1100" dirty="0"/>
                  <a:t>1</a:t>
                </a:r>
                <a:endParaRPr kumimoji="1" lang="ja-JP" altLang="en-US" sz="1100" dirty="0"/>
              </a:p>
            </p:txBody>
          </p:sp>
          <p:sp>
            <p:nvSpPr>
              <p:cNvPr id="53" name="テキスト ボックス 52">
                <a:extLst>
                  <a:ext uri="{FF2B5EF4-FFF2-40B4-BE49-F238E27FC236}">
                    <a16:creationId xmlns:a16="http://schemas.microsoft.com/office/drawing/2014/main" id="{B6535A58-A491-42C9-AC51-652E71FDC7B9}"/>
                  </a:ext>
                </a:extLst>
              </p:cNvPr>
              <p:cNvSpPr txBox="1"/>
              <p:nvPr/>
            </p:nvSpPr>
            <p:spPr>
              <a:xfrm>
                <a:off x="2984041" y="5376002"/>
                <a:ext cx="260008" cy="261610"/>
              </a:xfrm>
              <a:prstGeom prst="rect">
                <a:avLst/>
              </a:prstGeom>
              <a:noFill/>
            </p:spPr>
            <p:txBody>
              <a:bodyPr wrap="none" rtlCol="0">
                <a:spAutoFit/>
              </a:bodyPr>
              <a:lstStyle/>
              <a:p>
                <a:r>
                  <a:rPr lang="en-US" altLang="ja-JP" sz="1100" dirty="0"/>
                  <a:t>2</a:t>
                </a:r>
                <a:endParaRPr kumimoji="1" lang="ja-JP" altLang="en-US" sz="1100" dirty="0"/>
              </a:p>
            </p:txBody>
          </p:sp>
          <p:sp>
            <p:nvSpPr>
              <p:cNvPr id="54" name="テキスト ボックス 53">
                <a:extLst>
                  <a:ext uri="{FF2B5EF4-FFF2-40B4-BE49-F238E27FC236}">
                    <a16:creationId xmlns:a16="http://schemas.microsoft.com/office/drawing/2014/main" id="{200610E7-5779-465C-ACCA-59827092B28D}"/>
                  </a:ext>
                </a:extLst>
              </p:cNvPr>
              <p:cNvSpPr txBox="1"/>
              <p:nvPr/>
            </p:nvSpPr>
            <p:spPr>
              <a:xfrm>
                <a:off x="4998075" y="5366621"/>
                <a:ext cx="335348" cy="261610"/>
              </a:xfrm>
              <a:prstGeom prst="rect">
                <a:avLst/>
              </a:prstGeom>
              <a:noFill/>
            </p:spPr>
            <p:txBody>
              <a:bodyPr wrap="none" rtlCol="0">
                <a:spAutoFit/>
              </a:bodyPr>
              <a:lstStyle/>
              <a:p>
                <a:r>
                  <a:rPr lang="en-US" altLang="ja-JP" sz="1100" dirty="0"/>
                  <a:t>35</a:t>
                </a:r>
                <a:endParaRPr kumimoji="1" lang="ja-JP" altLang="en-US" sz="1100" dirty="0"/>
              </a:p>
            </p:txBody>
          </p:sp>
          <p:sp>
            <p:nvSpPr>
              <p:cNvPr id="55" name="テキスト ボックス 54">
                <a:extLst>
                  <a:ext uri="{FF2B5EF4-FFF2-40B4-BE49-F238E27FC236}">
                    <a16:creationId xmlns:a16="http://schemas.microsoft.com/office/drawing/2014/main" id="{A9AFEF9C-FF61-4AAF-AB40-270D7739AED3}"/>
                  </a:ext>
                </a:extLst>
              </p:cNvPr>
              <p:cNvSpPr txBox="1"/>
              <p:nvPr/>
            </p:nvSpPr>
            <p:spPr>
              <a:xfrm>
                <a:off x="5610813" y="5427947"/>
                <a:ext cx="466794" cy="261610"/>
              </a:xfrm>
              <a:prstGeom prst="rect">
                <a:avLst/>
              </a:prstGeom>
              <a:noFill/>
            </p:spPr>
            <p:txBody>
              <a:bodyPr wrap="square" rtlCol="0">
                <a:spAutoFit/>
              </a:bodyPr>
              <a:lstStyle/>
              <a:p>
                <a:r>
                  <a:rPr lang="ja-JP" altLang="en-US" sz="1100" dirty="0"/>
                  <a:t>時点</a:t>
                </a:r>
                <a:endParaRPr kumimoji="1" lang="ja-JP" altLang="en-US" sz="1100" dirty="0"/>
              </a:p>
            </p:txBody>
          </p:sp>
          <p:sp>
            <p:nvSpPr>
              <p:cNvPr id="8" name="テキスト ボックス 7">
                <a:extLst>
                  <a:ext uri="{FF2B5EF4-FFF2-40B4-BE49-F238E27FC236}">
                    <a16:creationId xmlns:a16="http://schemas.microsoft.com/office/drawing/2014/main" id="{850746EF-D289-4B71-88B9-525CEC87D5A2}"/>
                  </a:ext>
                </a:extLst>
              </p:cNvPr>
              <p:cNvSpPr txBox="1"/>
              <p:nvPr/>
            </p:nvSpPr>
            <p:spPr>
              <a:xfrm flipH="1">
                <a:off x="5198611" y="2493297"/>
                <a:ext cx="586172" cy="261610"/>
              </a:xfrm>
              <a:prstGeom prst="rect">
                <a:avLst/>
              </a:prstGeom>
              <a:noFill/>
            </p:spPr>
            <p:txBody>
              <a:bodyPr wrap="square" rtlCol="0">
                <a:spAutoFit/>
              </a:bodyPr>
              <a:lstStyle/>
              <a:p>
                <a:pPr algn="ctr"/>
                <a:r>
                  <a:rPr kumimoji="1" lang="ja-JP" altLang="en-US" sz="1050" dirty="0"/>
                  <a:t>パス</a:t>
                </a:r>
                <a:r>
                  <a:rPr kumimoji="1" lang="en-US" altLang="ja-JP" sz="1050" dirty="0"/>
                  <a:t>1</a:t>
                </a:r>
                <a:endParaRPr kumimoji="1" lang="ja-JP" altLang="en-US" sz="1050" dirty="0"/>
              </a:p>
            </p:txBody>
          </p:sp>
          <p:sp>
            <p:nvSpPr>
              <p:cNvPr id="9" name="テキスト ボックス 8">
                <a:extLst>
                  <a:ext uri="{FF2B5EF4-FFF2-40B4-BE49-F238E27FC236}">
                    <a16:creationId xmlns:a16="http://schemas.microsoft.com/office/drawing/2014/main" id="{8CCE5884-FF6D-41E6-A6C8-14B78B38FC75}"/>
                  </a:ext>
                </a:extLst>
              </p:cNvPr>
              <p:cNvSpPr txBox="1"/>
              <p:nvPr/>
            </p:nvSpPr>
            <p:spPr>
              <a:xfrm flipH="1">
                <a:off x="5221537" y="3009893"/>
                <a:ext cx="586172" cy="261610"/>
              </a:xfrm>
              <a:prstGeom prst="rect">
                <a:avLst/>
              </a:prstGeom>
              <a:noFill/>
            </p:spPr>
            <p:txBody>
              <a:bodyPr wrap="square" rtlCol="0">
                <a:spAutoFit/>
              </a:bodyPr>
              <a:lstStyle/>
              <a:p>
                <a:pPr algn="ctr"/>
                <a:r>
                  <a:rPr kumimoji="1" lang="ja-JP" altLang="en-US" sz="1050" dirty="0"/>
                  <a:t>パス</a:t>
                </a:r>
                <a:r>
                  <a:rPr lang="en-US" altLang="ja-JP" sz="1050" dirty="0"/>
                  <a:t>2</a:t>
                </a:r>
                <a:endParaRPr kumimoji="1" lang="ja-JP" altLang="en-US" sz="1050" dirty="0"/>
              </a:p>
            </p:txBody>
          </p:sp>
          <p:sp>
            <p:nvSpPr>
              <p:cNvPr id="14" name="テキスト ボックス 13">
                <a:extLst>
                  <a:ext uri="{FF2B5EF4-FFF2-40B4-BE49-F238E27FC236}">
                    <a16:creationId xmlns:a16="http://schemas.microsoft.com/office/drawing/2014/main" id="{99C2FE93-8D77-402E-85E9-C42A7485BEE4}"/>
                  </a:ext>
                </a:extLst>
              </p:cNvPr>
              <p:cNvSpPr txBox="1"/>
              <p:nvPr/>
            </p:nvSpPr>
            <p:spPr>
              <a:xfrm flipH="1">
                <a:off x="5221537" y="4365616"/>
                <a:ext cx="586172" cy="415498"/>
              </a:xfrm>
              <a:prstGeom prst="rect">
                <a:avLst/>
              </a:prstGeom>
              <a:noFill/>
            </p:spPr>
            <p:txBody>
              <a:bodyPr wrap="square" rtlCol="0">
                <a:spAutoFit/>
              </a:bodyPr>
              <a:lstStyle/>
              <a:p>
                <a:pPr algn="ctr"/>
                <a:r>
                  <a:rPr kumimoji="1" lang="ja-JP" altLang="en-US" sz="1050" dirty="0"/>
                  <a:t>パス</a:t>
                </a:r>
                <a:r>
                  <a:rPr kumimoji="1" lang="en-US" altLang="ja-JP" sz="1050" dirty="0"/>
                  <a:t>9999</a:t>
                </a:r>
                <a:endParaRPr kumimoji="1" lang="ja-JP" altLang="en-US" sz="1050" dirty="0"/>
              </a:p>
            </p:txBody>
          </p:sp>
          <p:sp>
            <p:nvSpPr>
              <p:cNvPr id="15" name="テキスト ボックス 14">
                <a:extLst>
                  <a:ext uri="{FF2B5EF4-FFF2-40B4-BE49-F238E27FC236}">
                    <a16:creationId xmlns:a16="http://schemas.microsoft.com/office/drawing/2014/main" id="{81E47A92-08A3-47F8-9342-76B9BE96FA60}"/>
                  </a:ext>
                </a:extLst>
              </p:cNvPr>
              <p:cNvSpPr txBox="1"/>
              <p:nvPr/>
            </p:nvSpPr>
            <p:spPr>
              <a:xfrm flipH="1">
                <a:off x="5209332" y="4835915"/>
                <a:ext cx="586172" cy="415498"/>
              </a:xfrm>
              <a:prstGeom prst="rect">
                <a:avLst/>
              </a:prstGeom>
              <a:noFill/>
            </p:spPr>
            <p:txBody>
              <a:bodyPr wrap="square" rtlCol="0">
                <a:spAutoFit/>
              </a:bodyPr>
              <a:lstStyle/>
              <a:p>
                <a:pPr algn="ctr"/>
                <a:r>
                  <a:rPr kumimoji="1" lang="ja-JP" altLang="en-US" sz="1050" dirty="0"/>
                  <a:t>パス</a:t>
                </a:r>
                <a:r>
                  <a:rPr kumimoji="1" lang="en-US" altLang="ja-JP" sz="1050" dirty="0"/>
                  <a:t>10000</a:t>
                </a:r>
                <a:endParaRPr kumimoji="1" lang="ja-JP" altLang="en-US" sz="1050" dirty="0"/>
              </a:p>
            </p:txBody>
          </p:sp>
          <p:cxnSp>
            <p:nvCxnSpPr>
              <p:cNvPr id="58" name="直線コネクタ 57">
                <a:extLst>
                  <a:ext uri="{FF2B5EF4-FFF2-40B4-BE49-F238E27FC236}">
                    <a16:creationId xmlns:a16="http://schemas.microsoft.com/office/drawing/2014/main" id="{FBA06F30-E87C-4A8C-BC89-F9397E39E1A2}"/>
                  </a:ext>
                </a:extLst>
              </p:cNvPr>
              <p:cNvCxnSpPr>
                <a:cxnSpLocks/>
              </p:cNvCxnSpPr>
              <p:nvPr/>
            </p:nvCxnSpPr>
            <p:spPr>
              <a:xfrm flipV="1">
                <a:off x="999959" y="2661115"/>
                <a:ext cx="1099501" cy="1130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720ADD2B-44BF-43E3-A0CA-7C8CF907A91A}"/>
                  </a:ext>
                </a:extLst>
              </p:cNvPr>
              <p:cNvCxnSpPr>
                <a:cxnSpLocks/>
                <a:endCxn id="29" idx="3"/>
              </p:cNvCxnSpPr>
              <p:nvPr/>
            </p:nvCxnSpPr>
            <p:spPr>
              <a:xfrm flipV="1">
                <a:off x="1062435" y="3033304"/>
                <a:ext cx="1135690" cy="76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1EDA810D-B8B4-4130-977C-015546EB61D1}"/>
                  </a:ext>
                </a:extLst>
              </p:cNvPr>
              <p:cNvCxnSpPr>
                <a:stCxn id="26" idx="5"/>
                <a:endCxn id="32" idx="1"/>
              </p:cNvCxnSpPr>
              <p:nvPr/>
            </p:nvCxnSpPr>
            <p:spPr>
              <a:xfrm>
                <a:off x="913148" y="3693091"/>
                <a:ext cx="1291210" cy="925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2BF2CF36-E1F7-4339-B981-88B128110CF5}"/>
                  </a:ext>
                </a:extLst>
              </p:cNvPr>
              <p:cNvCxnSpPr>
                <a:cxnSpLocks/>
              </p:cNvCxnSpPr>
              <p:nvPr/>
            </p:nvCxnSpPr>
            <p:spPr>
              <a:xfrm>
                <a:off x="1009489" y="3791757"/>
                <a:ext cx="1089971" cy="1198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EEB71F0B-6994-443B-B2FA-02C9732C88C4}"/>
                  </a:ext>
                </a:extLst>
              </p:cNvPr>
              <p:cNvCxnSpPr>
                <a:stCxn id="30" idx="2"/>
              </p:cNvCxnSpPr>
              <p:nvPr/>
            </p:nvCxnSpPr>
            <p:spPr>
              <a:xfrm>
                <a:off x="2238994" y="2661115"/>
                <a:ext cx="28776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DCA2217E-84F0-434E-AC85-270AA43322C4}"/>
                  </a:ext>
                </a:extLst>
              </p:cNvPr>
              <p:cNvCxnSpPr>
                <a:cxnSpLocks/>
                <a:stCxn id="29" idx="2"/>
              </p:cNvCxnSpPr>
              <p:nvPr/>
            </p:nvCxnSpPr>
            <p:spPr>
              <a:xfrm>
                <a:off x="2238994" y="3131969"/>
                <a:ext cx="28776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693FEF51-50CF-4232-8FC5-16EBE0B10C84}"/>
                  </a:ext>
                </a:extLst>
              </p:cNvPr>
              <p:cNvCxnSpPr>
                <a:endCxn id="40" idx="6"/>
              </p:cNvCxnSpPr>
              <p:nvPr/>
            </p:nvCxnSpPr>
            <p:spPr>
              <a:xfrm>
                <a:off x="2099460" y="4506991"/>
                <a:ext cx="28839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06718627-FEED-4595-A302-A2DF8B3DFDC8}"/>
                  </a:ext>
                </a:extLst>
              </p:cNvPr>
              <p:cNvCxnSpPr/>
              <p:nvPr/>
            </p:nvCxnSpPr>
            <p:spPr>
              <a:xfrm flipV="1">
                <a:off x="2099460" y="4977845"/>
                <a:ext cx="3017207" cy="1261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3" name="テキスト ボックス 82">
              <a:extLst>
                <a:ext uri="{FF2B5EF4-FFF2-40B4-BE49-F238E27FC236}">
                  <a16:creationId xmlns:a16="http://schemas.microsoft.com/office/drawing/2014/main" id="{FFCEF591-DC54-41EB-9158-063C66661A5F}"/>
                </a:ext>
              </a:extLst>
            </p:cNvPr>
            <p:cNvSpPr txBox="1"/>
            <p:nvPr/>
          </p:nvSpPr>
          <p:spPr>
            <a:xfrm>
              <a:off x="1650565" y="2935579"/>
              <a:ext cx="461665" cy="784830"/>
            </a:xfrm>
            <a:prstGeom prst="rect">
              <a:avLst/>
            </a:prstGeom>
            <a:noFill/>
          </p:spPr>
          <p:txBody>
            <a:bodyPr vert="eaVert" wrap="none" rtlCol="0">
              <a:spAutoFit/>
            </a:bodyPr>
            <a:lstStyle/>
            <a:p>
              <a:r>
                <a:rPr lang="ja-JP" altLang="en-US" dirty="0"/>
                <a:t>・・・</a:t>
              </a:r>
              <a:endParaRPr kumimoji="1" lang="ja-JP" altLang="en-US" dirty="0"/>
            </a:p>
          </p:txBody>
        </p:sp>
        <p:sp>
          <p:nvSpPr>
            <p:cNvPr id="84" name="テキスト ボックス 83">
              <a:extLst>
                <a:ext uri="{FF2B5EF4-FFF2-40B4-BE49-F238E27FC236}">
                  <a16:creationId xmlns:a16="http://schemas.microsoft.com/office/drawing/2014/main" id="{5686B587-025A-4B8A-9C4D-B5CD4CE70413}"/>
                </a:ext>
              </a:extLst>
            </p:cNvPr>
            <p:cNvSpPr txBox="1"/>
            <p:nvPr/>
          </p:nvSpPr>
          <p:spPr>
            <a:xfrm>
              <a:off x="2668198" y="2957845"/>
              <a:ext cx="461665" cy="784830"/>
            </a:xfrm>
            <a:prstGeom prst="rect">
              <a:avLst/>
            </a:prstGeom>
            <a:noFill/>
          </p:spPr>
          <p:txBody>
            <a:bodyPr vert="eaVert" wrap="none" rtlCol="0">
              <a:spAutoFit/>
            </a:bodyPr>
            <a:lstStyle/>
            <a:p>
              <a:r>
                <a:rPr lang="ja-JP" altLang="en-US" dirty="0"/>
                <a:t>・・・</a:t>
              </a:r>
              <a:endParaRPr kumimoji="1" lang="ja-JP" altLang="en-US" dirty="0"/>
            </a:p>
          </p:txBody>
        </p:sp>
        <p:sp>
          <p:nvSpPr>
            <p:cNvPr id="85" name="テキスト ボックス 84">
              <a:extLst>
                <a:ext uri="{FF2B5EF4-FFF2-40B4-BE49-F238E27FC236}">
                  <a16:creationId xmlns:a16="http://schemas.microsoft.com/office/drawing/2014/main" id="{16E98D8F-549B-4988-9C25-DFD63456D9B7}"/>
                </a:ext>
              </a:extLst>
            </p:cNvPr>
            <p:cNvSpPr txBox="1"/>
            <p:nvPr/>
          </p:nvSpPr>
          <p:spPr>
            <a:xfrm>
              <a:off x="4681879" y="2947276"/>
              <a:ext cx="461665" cy="784830"/>
            </a:xfrm>
            <a:prstGeom prst="rect">
              <a:avLst/>
            </a:prstGeom>
            <a:noFill/>
          </p:spPr>
          <p:txBody>
            <a:bodyPr vert="eaVert" wrap="none" rtlCol="0">
              <a:spAutoFit/>
            </a:bodyPr>
            <a:lstStyle/>
            <a:p>
              <a:r>
                <a:rPr lang="ja-JP" altLang="en-US" dirty="0"/>
                <a:t>・・・</a:t>
              </a:r>
              <a:endParaRPr kumimoji="1" lang="ja-JP" altLang="en-US" dirty="0"/>
            </a:p>
          </p:txBody>
        </p:sp>
        <p:sp>
          <p:nvSpPr>
            <p:cNvPr id="102" name="テキスト ボックス 101">
              <a:extLst>
                <a:ext uri="{FF2B5EF4-FFF2-40B4-BE49-F238E27FC236}">
                  <a16:creationId xmlns:a16="http://schemas.microsoft.com/office/drawing/2014/main" id="{847B3173-BB7C-4BB8-B1A1-DD8AF844EEEB}"/>
                </a:ext>
              </a:extLst>
            </p:cNvPr>
            <p:cNvSpPr txBox="1"/>
            <p:nvPr/>
          </p:nvSpPr>
          <p:spPr>
            <a:xfrm>
              <a:off x="3485990" y="2008212"/>
              <a:ext cx="877163" cy="369332"/>
            </a:xfrm>
            <a:prstGeom prst="rect">
              <a:avLst/>
            </a:prstGeom>
            <a:solidFill>
              <a:schemeClr val="bg1"/>
            </a:solidFill>
          </p:spPr>
          <p:txBody>
            <a:bodyPr wrap="none" rtlCol="0">
              <a:spAutoFit/>
            </a:bodyPr>
            <a:lstStyle/>
            <a:p>
              <a:r>
                <a:rPr kumimoji="1" lang="ja-JP" altLang="en-US" dirty="0"/>
                <a:t>・・・</a:t>
              </a:r>
            </a:p>
          </p:txBody>
        </p:sp>
        <p:sp>
          <p:nvSpPr>
            <p:cNvPr id="104" name="テキスト ボックス 103">
              <a:extLst>
                <a:ext uri="{FF2B5EF4-FFF2-40B4-BE49-F238E27FC236}">
                  <a16:creationId xmlns:a16="http://schemas.microsoft.com/office/drawing/2014/main" id="{A5009B9A-DD12-49A2-A876-75327CB829C2}"/>
                </a:ext>
              </a:extLst>
            </p:cNvPr>
            <p:cNvSpPr txBox="1"/>
            <p:nvPr/>
          </p:nvSpPr>
          <p:spPr>
            <a:xfrm>
              <a:off x="3485989" y="2472189"/>
              <a:ext cx="877163" cy="369332"/>
            </a:xfrm>
            <a:prstGeom prst="rect">
              <a:avLst/>
            </a:prstGeom>
            <a:solidFill>
              <a:schemeClr val="bg1"/>
            </a:solidFill>
          </p:spPr>
          <p:txBody>
            <a:bodyPr wrap="none" rtlCol="0">
              <a:spAutoFit/>
            </a:bodyPr>
            <a:lstStyle/>
            <a:p>
              <a:r>
                <a:rPr kumimoji="1" lang="ja-JP" altLang="en-US" dirty="0"/>
                <a:t>・・・</a:t>
              </a:r>
            </a:p>
          </p:txBody>
        </p:sp>
        <p:sp>
          <p:nvSpPr>
            <p:cNvPr id="105" name="テキスト ボックス 104">
              <a:extLst>
                <a:ext uri="{FF2B5EF4-FFF2-40B4-BE49-F238E27FC236}">
                  <a16:creationId xmlns:a16="http://schemas.microsoft.com/office/drawing/2014/main" id="{1035E18C-CC9A-431D-95FD-892D9D5ED3BE}"/>
                </a:ext>
              </a:extLst>
            </p:cNvPr>
            <p:cNvSpPr txBox="1"/>
            <p:nvPr/>
          </p:nvSpPr>
          <p:spPr>
            <a:xfrm>
              <a:off x="3485989" y="3858177"/>
              <a:ext cx="877163" cy="369332"/>
            </a:xfrm>
            <a:prstGeom prst="rect">
              <a:avLst/>
            </a:prstGeom>
            <a:solidFill>
              <a:schemeClr val="bg1"/>
            </a:solidFill>
          </p:spPr>
          <p:txBody>
            <a:bodyPr wrap="none" rtlCol="0">
              <a:spAutoFit/>
            </a:bodyPr>
            <a:lstStyle/>
            <a:p>
              <a:r>
                <a:rPr kumimoji="1" lang="ja-JP" altLang="en-US" dirty="0"/>
                <a:t>・・・</a:t>
              </a:r>
            </a:p>
          </p:txBody>
        </p:sp>
        <p:sp>
          <p:nvSpPr>
            <p:cNvPr id="106" name="テキスト ボックス 105">
              <a:extLst>
                <a:ext uri="{FF2B5EF4-FFF2-40B4-BE49-F238E27FC236}">
                  <a16:creationId xmlns:a16="http://schemas.microsoft.com/office/drawing/2014/main" id="{A7EB5985-8EB8-4730-B692-6D23E8312BBB}"/>
                </a:ext>
              </a:extLst>
            </p:cNvPr>
            <p:cNvSpPr txBox="1"/>
            <p:nvPr/>
          </p:nvSpPr>
          <p:spPr>
            <a:xfrm>
              <a:off x="3498848" y="4301801"/>
              <a:ext cx="877163" cy="369332"/>
            </a:xfrm>
            <a:prstGeom prst="rect">
              <a:avLst/>
            </a:prstGeom>
            <a:solidFill>
              <a:schemeClr val="bg1"/>
            </a:solidFill>
          </p:spPr>
          <p:txBody>
            <a:bodyPr wrap="none" rtlCol="0">
              <a:spAutoFit/>
            </a:bodyPr>
            <a:lstStyle/>
            <a:p>
              <a:r>
                <a:rPr kumimoji="1" lang="ja-JP" altLang="en-US" dirty="0"/>
                <a:t>・・・</a:t>
              </a:r>
            </a:p>
          </p:txBody>
        </p:sp>
      </p:grpSp>
      <p:grpSp>
        <p:nvGrpSpPr>
          <p:cNvPr id="139" name="グループ化 138">
            <a:extLst>
              <a:ext uri="{FF2B5EF4-FFF2-40B4-BE49-F238E27FC236}">
                <a16:creationId xmlns:a16="http://schemas.microsoft.com/office/drawing/2014/main" id="{4E1035AB-0F13-4026-8283-43931520397F}"/>
              </a:ext>
            </a:extLst>
          </p:cNvPr>
          <p:cNvGrpSpPr/>
          <p:nvPr/>
        </p:nvGrpSpPr>
        <p:grpSpPr>
          <a:xfrm>
            <a:off x="5332490" y="1757964"/>
            <a:ext cx="4496693" cy="2490479"/>
            <a:chOff x="5584278" y="1757964"/>
            <a:chExt cx="4496693" cy="2490479"/>
          </a:xfrm>
        </p:grpSpPr>
        <p:grpSp>
          <p:nvGrpSpPr>
            <p:cNvPr id="122" name="グループ化 121">
              <a:extLst>
                <a:ext uri="{FF2B5EF4-FFF2-40B4-BE49-F238E27FC236}">
                  <a16:creationId xmlns:a16="http://schemas.microsoft.com/office/drawing/2014/main" id="{111CF353-98F2-4103-B7CC-573E49ED5C14}"/>
                </a:ext>
              </a:extLst>
            </p:cNvPr>
            <p:cNvGrpSpPr/>
            <p:nvPr/>
          </p:nvGrpSpPr>
          <p:grpSpPr>
            <a:xfrm>
              <a:off x="5618914" y="2233490"/>
              <a:ext cx="4412470" cy="869140"/>
              <a:chOff x="6011197" y="2282756"/>
              <a:chExt cx="4412470" cy="869140"/>
            </a:xfrm>
            <a:noFill/>
          </p:grpSpPr>
          <mc:AlternateContent xmlns:mc="http://schemas.openxmlformats.org/markup-compatibility/2006" xmlns:a14="http://schemas.microsoft.com/office/drawing/2010/main">
            <mc:Choice Requires="a14">
              <p:sp>
                <p:nvSpPr>
                  <p:cNvPr id="107" name="テキスト ボックス 106">
                    <a:extLst>
                      <a:ext uri="{FF2B5EF4-FFF2-40B4-BE49-F238E27FC236}">
                        <a16:creationId xmlns:a16="http://schemas.microsoft.com/office/drawing/2014/main" id="{DCA7FB18-3B0B-4D03-BF71-D3BC8201B925}"/>
                      </a:ext>
                    </a:extLst>
                  </p:cNvPr>
                  <p:cNvSpPr txBox="1"/>
                  <p:nvPr/>
                </p:nvSpPr>
                <p:spPr>
                  <a:xfrm>
                    <a:off x="6011197" y="2282756"/>
                    <a:ext cx="4412470" cy="460832"/>
                  </a:xfrm>
                  <a:prstGeom prst="rect">
                    <a:avLst/>
                  </a:prstGeom>
                  <a:solidFill>
                    <a:srgbClr val="E2F1FA"/>
                  </a:solidFill>
                </p:spPr>
                <p:txBody>
                  <a:bodyPr wrap="square" rtlCol="0">
                    <a:spAutoFit/>
                  </a:bodyPr>
                  <a:lstStyle/>
                  <a:p>
                    <a:pPr/>
                    <a14:m>
                      <m:oMathPara xmlns:m="http://schemas.openxmlformats.org/officeDocument/2006/math">
                        <m:oMathParaPr>
                          <m:jc m:val="left"/>
                        </m:oMathParaPr>
                        <m:oMath xmlns:m="http://schemas.openxmlformats.org/officeDocument/2006/math">
                          <m:sSubSup>
                            <m:sSubSupPr>
                              <m:ctrlPr>
                                <a:rPr lang="en-US" altLang="ja-JP" sz="1600" i="1" smtClean="0">
                                  <a:solidFill>
                                    <a:srgbClr val="0070C0"/>
                                  </a:solidFill>
                                  <a:latin typeface="Cambria Math" panose="02040503050406030204" pitchFamily="18" charset="0"/>
                                </a:rPr>
                              </m:ctrlPr>
                            </m:sSubSupPr>
                            <m:e>
                              <m:r>
                                <a:rPr lang="en-US" altLang="ja-JP" sz="1600" i="1">
                                  <a:solidFill>
                                    <a:srgbClr val="0070C0"/>
                                  </a:solidFill>
                                  <a:latin typeface="Cambria Math" panose="02040503050406030204" pitchFamily="18" charset="0"/>
                                </a:rPr>
                                <m:t>𝑊</m:t>
                              </m:r>
                            </m:e>
                            <m:sub>
                              <m:r>
                                <a:rPr lang="en-US" altLang="ja-JP" sz="1600" b="0" i="1" smtClean="0">
                                  <a:solidFill>
                                    <a:srgbClr val="0070C0"/>
                                  </a:solidFill>
                                  <a:latin typeface="Cambria Math" panose="02040503050406030204" pitchFamily="18" charset="0"/>
                                </a:rPr>
                                <m:t>𝑡</m:t>
                              </m:r>
                            </m:sub>
                            <m:sup>
                              <m:d>
                                <m:dPr>
                                  <m:ctrlPr>
                                    <a:rPr lang="en-US" altLang="ja-JP" sz="1600" i="1">
                                      <a:solidFill>
                                        <a:srgbClr val="0070C0"/>
                                      </a:solidFill>
                                      <a:latin typeface="Cambria Math" panose="02040503050406030204" pitchFamily="18" charset="0"/>
                                    </a:rPr>
                                  </m:ctrlPr>
                                </m:dPr>
                                <m:e>
                                  <m:r>
                                    <a:rPr lang="en-US" altLang="ja-JP" sz="1600" i="1">
                                      <a:solidFill>
                                        <a:srgbClr val="0070C0"/>
                                      </a:solidFill>
                                      <a:latin typeface="Cambria Math" panose="02040503050406030204" pitchFamily="18" charset="0"/>
                                    </a:rPr>
                                    <m:t>𝑖</m:t>
                                  </m:r>
                                </m:e>
                              </m:d>
                            </m:sup>
                          </m:sSubSup>
                          <m:r>
                            <a:rPr lang="en-US" altLang="ja-JP" sz="1600" i="1">
                              <a:latin typeface="Cambria Math" panose="02040503050406030204" pitchFamily="18" charset="0"/>
                            </a:rPr>
                            <m:t>=</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1+</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𝜇</m:t>
                                  </m:r>
                                </m:e>
                                <m:sub>
                                  <m:r>
                                    <a:rPr lang="en-US" altLang="ja-JP" sz="1600" i="1">
                                      <a:latin typeface="Cambria Math" panose="02040503050406030204" pitchFamily="18" charset="0"/>
                                    </a:rPr>
                                    <m:t>𝑃</m:t>
                                  </m:r>
                                  <m:r>
                                    <a:rPr lang="en-US" altLang="ja-JP" sz="1600" i="1">
                                      <a:latin typeface="Cambria Math" panose="02040503050406030204" pitchFamily="18" charset="0"/>
                                    </a:rPr>
                                    <m:t>,</m:t>
                                  </m:r>
                                  <m:r>
                                    <a:rPr lang="en-US" altLang="ja-JP" sz="1600" i="1">
                                      <a:latin typeface="Cambria Math" panose="02040503050406030204" pitchFamily="18" charset="0"/>
                                    </a:rPr>
                                    <m:t>𝑡</m:t>
                                  </m:r>
                                </m:sub>
                                <m:sup>
                                  <m:d>
                                    <m:dPr>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sup>
                              </m:sSubSup>
                              <m:sSubSup>
                                <m:sSubSupPr>
                                  <m:ctrlPr>
                                    <a:rPr lang="en-US" altLang="ja-JP" sz="1600" i="1">
                                      <a:latin typeface="Cambria Math" panose="02040503050406030204" pitchFamily="18" charset="0"/>
                                    </a:rPr>
                                  </m:ctrlPr>
                                </m:sSubSupPr>
                                <m:e>
                                  <m:r>
                                    <a:rPr lang="ja-JP" altLang="en-US" sz="1600" i="1">
                                      <a:latin typeface="Cambria Math" panose="02040503050406030204" pitchFamily="18" charset="0"/>
                                    </a:rPr>
                                    <m:t>𝜂</m:t>
                                  </m:r>
                                </m:e>
                                <m:sub>
                                  <m:r>
                                    <a:rPr lang="en-US" altLang="ja-JP" sz="1600" i="1">
                                      <a:latin typeface="Cambria Math" panose="02040503050406030204" pitchFamily="18" charset="0"/>
                                    </a:rPr>
                                    <m:t>𝑊</m:t>
                                  </m:r>
                                  <m:r>
                                    <a:rPr lang="en-US" altLang="ja-JP" sz="1600" i="1">
                                      <a:latin typeface="Cambria Math" panose="02040503050406030204" pitchFamily="18" charset="0"/>
                                    </a:rPr>
                                    <m:t>,</m:t>
                                  </m:r>
                                  <m:r>
                                    <a:rPr lang="en-US" altLang="ja-JP" sz="1600" i="1">
                                      <a:latin typeface="Cambria Math" panose="02040503050406030204" pitchFamily="18" charset="0"/>
                                    </a:rPr>
                                    <m:t>𝑡</m:t>
                                  </m:r>
                                  <m:r>
                                    <a:rPr lang="en-US" altLang="ja-JP" sz="1600" i="1">
                                      <a:latin typeface="Cambria Math" panose="02040503050406030204" pitchFamily="18" charset="0"/>
                                    </a:rPr>
                                    <m:t>−1</m:t>
                                  </m:r>
                                </m:sub>
                                <m:sup>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sup>
                              </m:sSubSup>
                            </m:e>
                          </m:d>
                          <m:sSubSup>
                            <m:sSubSupPr>
                              <m:ctrlPr>
                                <a:rPr lang="en-US" altLang="ja-JP" sz="1600" i="1" smtClean="0">
                                  <a:solidFill>
                                    <a:srgbClr val="0070C0"/>
                                  </a:solidFill>
                                  <a:latin typeface="Cambria Math" panose="02040503050406030204" pitchFamily="18" charset="0"/>
                                </a:rPr>
                              </m:ctrlPr>
                            </m:sSubSupPr>
                            <m:e>
                              <m:r>
                                <a:rPr lang="en-US" altLang="ja-JP" sz="1600" i="1">
                                  <a:solidFill>
                                    <a:srgbClr val="0070C0"/>
                                  </a:solidFill>
                                  <a:latin typeface="Cambria Math" panose="02040503050406030204" pitchFamily="18" charset="0"/>
                                </a:rPr>
                                <m:t>𝑊</m:t>
                              </m:r>
                            </m:e>
                            <m:sub>
                              <m:r>
                                <a:rPr lang="en-US" altLang="ja-JP" sz="1600" i="1">
                                  <a:solidFill>
                                    <a:srgbClr val="0070C0"/>
                                  </a:solidFill>
                                  <a:latin typeface="Cambria Math" panose="02040503050406030204" pitchFamily="18" charset="0"/>
                                </a:rPr>
                                <m:t>𝑡</m:t>
                              </m:r>
                              <m:r>
                                <a:rPr lang="en-US" altLang="ja-JP" sz="1600" i="1">
                                  <a:solidFill>
                                    <a:srgbClr val="0070C0"/>
                                  </a:solidFill>
                                  <a:latin typeface="Cambria Math" panose="02040503050406030204" pitchFamily="18" charset="0"/>
                                </a:rPr>
                                <m:t>−1</m:t>
                              </m:r>
                            </m:sub>
                            <m:sup>
                              <m:r>
                                <a:rPr lang="en-US" altLang="ja-JP" sz="1600" i="1">
                                  <a:solidFill>
                                    <a:srgbClr val="0070C0"/>
                                  </a:solidFill>
                                  <a:latin typeface="Cambria Math" panose="02040503050406030204" pitchFamily="18" charset="0"/>
                                </a:rPr>
                                <m:t>(</m:t>
                              </m:r>
                              <m:r>
                                <a:rPr lang="en-US" altLang="ja-JP" sz="1600" i="1">
                                  <a:solidFill>
                                    <a:srgbClr val="0070C0"/>
                                  </a:solidFill>
                                  <a:latin typeface="Cambria Math" panose="02040503050406030204" pitchFamily="18" charset="0"/>
                                </a:rPr>
                                <m:t>𝑖</m:t>
                              </m:r>
                              <m:r>
                                <a:rPr lang="en-US" altLang="ja-JP" sz="1600" i="1">
                                  <a:solidFill>
                                    <a:srgbClr val="0070C0"/>
                                  </a:solidFill>
                                  <a:latin typeface="Cambria Math" panose="02040503050406030204" pitchFamily="18" charset="0"/>
                                </a:rPr>
                                <m:t>)</m:t>
                              </m:r>
                            </m:sup>
                          </m:sSubSup>
                          <m:r>
                            <a:rPr lang="en-US" altLang="ja-JP" sz="1600" i="1">
                              <a:latin typeface="Cambria Math" panose="02040503050406030204" pitchFamily="18" charset="0"/>
                            </a:rPr>
                            <m:t>+</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𝐷</m:t>
                              </m:r>
                            </m:e>
                            <m:sub>
                              <m:r>
                                <a:rPr lang="en-US" altLang="ja-JP" sz="1600" i="1">
                                  <a:latin typeface="Cambria Math" panose="02040503050406030204" pitchFamily="18" charset="0"/>
                                </a:rPr>
                                <m:t>𝑡</m:t>
                              </m:r>
                            </m:sub>
                            <m:sup>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sup>
                          </m:sSubSup>
                        </m:oMath>
                      </m:oMathPara>
                    </a14:m>
                    <a:endParaRPr lang="en-US" altLang="ja-JP" sz="2000" dirty="0"/>
                  </a:p>
                </p:txBody>
              </p:sp>
            </mc:Choice>
            <mc:Fallback xmlns="">
              <p:sp>
                <p:nvSpPr>
                  <p:cNvPr id="107" name="テキスト ボックス 106">
                    <a:extLst>
                      <a:ext uri="{FF2B5EF4-FFF2-40B4-BE49-F238E27FC236}">
                        <a16:creationId xmlns:a16="http://schemas.microsoft.com/office/drawing/2014/main" id="{DCA7FB18-3B0B-4D03-BF71-D3BC8201B925}"/>
                      </a:ext>
                    </a:extLst>
                  </p:cNvPr>
                  <p:cNvSpPr txBox="1">
                    <a:spLocks noRot="1" noChangeAspect="1" noMove="1" noResize="1" noEditPoints="1" noAdjustHandles="1" noChangeArrowheads="1" noChangeShapeType="1" noTextEdit="1"/>
                  </p:cNvSpPr>
                  <p:nvPr/>
                </p:nvSpPr>
                <p:spPr>
                  <a:xfrm>
                    <a:off x="6011197" y="2282756"/>
                    <a:ext cx="4412470" cy="460832"/>
                  </a:xfrm>
                  <a:prstGeom prst="rect">
                    <a:avLst/>
                  </a:prstGeom>
                  <a:blipFill>
                    <a:blip r:embed="rId3"/>
                    <a:stretch>
                      <a:fillRect/>
                    </a:stretch>
                  </a:blipFill>
                </p:spPr>
                <p:txBody>
                  <a:bodyPr/>
                  <a:lstStyle/>
                  <a:p>
                    <a:r>
                      <a:rPr lang="ja-JP" altLang="en-US">
                        <a:noFill/>
                      </a:rPr>
                      <a:t> </a:t>
                    </a:r>
                  </a:p>
                </p:txBody>
              </p:sp>
            </mc:Fallback>
          </mc:AlternateContent>
          <p:cxnSp>
            <p:nvCxnSpPr>
              <p:cNvPr id="108" name="直線コネクタ 107">
                <a:extLst>
                  <a:ext uri="{FF2B5EF4-FFF2-40B4-BE49-F238E27FC236}">
                    <a16:creationId xmlns:a16="http://schemas.microsoft.com/office/drawing/2014/main" id="{72BE436A-57A2-4BA8-A7B5-A3AF78452653}"/>
                  </a:ext>
                </a:extLst>
              </p:cNvPr>
              <p:cNvCxnSpPr/>
              <p:nvPr/>
            </p:nvCxnSpPr>
            <p:spPr>
              <a:xfrm>
                <a:off x="7088616" y="2671422"/>
                <a:ext cx="647700" cy="0"/>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6A3C5F65-09F8-47BB-BC36-30D4DCEAAAAC}"/>
                  </a:ext>
                </a:extLst>
              </p:cNvPr>
              <p:cNvSpPr txBox="1"/>
              <p:nvPr/>
            </p:nvSpPr>
            <p:spPr>
              <a:xfrm>
                <a:off x="6714737" y="2690231"/>
                <a:ext cx="1261884" cy="461665"/>
              </a:xfrm>
              <a:prstGeom prst="rect">
                <a:avLst/>
              </a:prstGeom>
              <a:grpFill/>
            </p:spPr>
            <p:txBody>
              <a:bodyPr wrap="none" rtlCol="0">
                <a:spAutoFit/>
              </a:bodyPr>
              <a:lstStyle/>
              <a:p>
                <a:pPr algn="ctr"/>
                <a:r>
                  <a:rPr kumimoji="1" lang="ja-JP" altLang="en-US" sz="1200" dirty="0">
                    <a:solidFill>
                      <a:srgbClr val="FF0000"/>
                    </a:solidFill>
                  </a:rPr>
                  <a:t>ポートフォリオ</a:t>
                </a:r>
                <a:endParaRPr kumimoji="1" lang="en-US" altLang="ja-JP" sz="1200" dirty="0">
                  <a:solidFill>
                    <a:srgbClr val="FF0000"/>
                  </a:solidFill>
                </a:endParaRPr>
              </a:p>
              <a:p>
                <a:pPr algn="ctr"/>
                <a:r>
                  <a:rPr kumimoji="1" lang="ja-JP" altLang="en-US" sz="1200" dirty="0">
                    <a:solidFill>
                      <a:srgbClr val="FF0000"/>
                    </a:solidFill>
                  </a:rPr>
                  <a:t>収益率</a:t>
                </a:r>
              </a:p>
            </p:txBody>
          </p:sp>
          <p:sp>
            <p:nvSpPr>
              <p:cNvPr id="110" name="テキスト ボックス 109">
                <a:extLst>
                  <a:ext uri="{FF2B5EF4-FFF2-40B4-BE49-F238E27FC236}">
                    <a16:creationId xmlns:a16="http://schemas.microsoft.com/office/drawing/2014/main" id="{5B8DB065-31F9-45AB-8B39-AECB9C5279CF}"/>
                  </a:ext>
                </a:extLst>
              </p:cNvPr>
              <p:cNvSpPr txBox="1"/>
              <p:nvPr/>
            </p:nvSpPr>
            <p:spPr>
              <a:xfrm>
                <a:off x="8357390" y="2689033"/>
                <a:ext cx="1415772" cy="461665"/>
              </a:xfrm>
              <a:prstGeom prst="rect">
                <a:avLst/>
              </a:prstGeom>
              <a:grpFill/>
            </p:spPr>
            <p:txBody>
              <a:bodyPr wrap="none" rtlCol="0">
                <a:spAutoFit/>
              </a:bodyPr>
              <a:lstStyle/>
              <a:p>
                <a:pPr algn="ctr"/>
                <a:r>
                  <a:rPr kumimoji="1" lang="ja-JP" altLang="en-US" sz="1200" dirty="0">
                    <a:solidFill>
                      <a:srgbClr val="FF0000"/>
                    </a:solidFill>
                  </a:rPr>
                  <a:t>ネット</a:t>
                </a:r>
                <a:endParaRPr kumimoji="1" lang="en-US" altLang="ja-JP" sz="1200" dirty="0">
                  <a:solidFill>
                    <a:srgbClr val="FF0000"/>
                  </a:solidFill>
                </a:endParaRPr>
              </a:p>
              <a:p>
                <a:pPr algn="ctr"/>
                <a:r>
                  <a:rPr kumimoji="1" lang="ja-JP" altLang="en-US" sz="1200" dirty="0">
                    <a:solidFill>
                      <a:srgbClr val="FF0000"/>
                    </a:solidFill>
                  </a:rPr>
                  <a:t>キャッシュフロー</a:t>
                </a:r>
              </a:p>
            </p:txBody>
          </p:sp>
          <p:cxnSp>
            <p:nvCxnSpPr>
              <p:cNvPr id="111" name="直線コネクタ 110">
                <a:extLst>
                  <a:ext uri="{FF2B5EF4-FFF2-40B4-BE49-F238E27FC236}">
                    <a16:creationId xmlns:a16="http://schemas.microsoft.com/office/drawing/2014/main" id="{DAA76C27-4454-43F5-9267-26F8DC465B2F}"/>
                  </a:ext>
                </a:extLst>
              </p:cNvPr>
              <p:cNvCxnSpPr/>
              <p:nvPr/>
            </p:nvCxnSpPr>
            <p:spPr>
              <a:xfrm>
                <a:off x="8879526" y="2662597"/>
                <a:ext cx="259505" cy="0"/>
              </a:xfrm>
              <a:prstGeom prst="line">
                <a:avLst/>
              </a:prstGeom>
              <a:grpFill/>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1" name="グループ化 120">
              <a:extLst>
                <a:ext uri="{FF2B5EF4-FFF2-40B4-BE49-F238E27FC236}">
                  <a16:creationId xmlns:a16="http://schemas.microsoft.com/office/drawing/2014/main" id="{1A1C0B39-295B-47D8-9EC9-686467213321}"/>
                </a:ext>
              </a:extLst>
            </p:cNvPr>
            <p:cNvGrpSpPr/>
            <p:nvPr/>
          </p:nvGrpSpPr>
          <p:grpSpPr>
            <a:xfrm>
              <a:off x="5590511" y="3200102"/>
              <a:ext cx="4490460" cy="1027454"/>
              <a:chOff x="5876199" y="3577345"/>
              <a:chExt cx="4490460" cy="1027454"/>
            </a:xfrm>
          </p:grpSpPr>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34816905-5EF6-49D4-88B2-4CD23EC4BEE0}"/>
                      </a:ext>
                    </a:extLst>
                  </p:cNvPr>
                  <p:cNvSpPr txBox="1"/>
                  <p:nvPr/>
                </p:nvSpPr>
                <p:spPr>
                  <a:xfrm>
                    <a:off x="5876199" y="3779818"/>
                    <a:ext cx="4490460" cy="460832"/>
                  </a:xfrm>
                  <a:prstGeom prst="rect">
                    <a:avLst/>
                  </a:prstGeom>
                  <a:solidFill>
                    <a:srgbClr val="E2F1FA"/>
                  </a:solidFill>
                </p:spPr>
                <p:txBody>
                  <a:bodyPr wrap="square" rtlCol="0">
                    <a:spAutoFit/>
                  </a:bodyPr>
                  <a:lstStyle/>
                  <a:p>
                    <a:pPr/>
                    <a14:m>
                      <m:oMathPara xmlns:m="http://schemas.openxmlformats.org/officeDocument/2006/math">
                        <m:oMathParaPr>
                          <m:jc m:val="left"/>
                        </m:oMathParaPr>
                        <m:oMath xmlns:m="http://schemas.openxmlformats.org/officeDocument/2006/math">
                          <m:sSubSup>
                            <m:sSubSupPr>
                              <m:ctrlPr>
                                <a:rPr lang="ja-JP" altLang="ja-JP" sz="1600" i="1" smtClean="0">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𝐷</m:t>
                              </m:r>
                            </m:e>
                            <m:sub>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ja-JP" altLang="ja-JP" sz="1600" i="1" smtClean="0">
                                  <a:solidFill>
                                    <a:srgbClr val="00B050"/>
                                  </a:solidFill>
                                  <a:latin typeface="Cambria Math" panose="02040503050406030204" pitchFamily="18" charset="0"/>
                                </a:rPr>
                              </m:ctrlPr>
                            </m:sSubSupPr>
                            <m:e>
                              <m:r>
                                <a:rPr lang="en-US" altLang="ja-JP" sz="1600" i="1">
                                  <a:solidFill>
                                    <a:srgbClr val="00B050"/>
                                  </a:solidFill>
                                  <a:latin typeface="Cambria Math" panose="02040503050406030204" pitchFamily="18" charset="0"/>
                                </a:rPr>
                                <m:t>𝐴</m:t>
                              </m:r>
                            </m:e>
                            <m:sub>
                              <m:r>
                                <a:rPr lang="en-US" altLang="ja-JP" sz="1600" i="1">
                                  <a:solidFill>
                                    <a:srgbClr val="00B050"/>
                                  </a:solidFill>
                                  <a:latin typeface="Cambria Math" panose="02040503050406030204" pitchFamily="18" charset="0"/>
                                </a:rPr>
                                <m:t>𝑡</m:t>
                              </m:r>
                            </m:sub>
                            <m:sup>
                              <m:r>
                                <a:rPr lang="en-US" altLang="ja-JP" sz="1600" i="1">
                                  <a:solidFill>
                                    <a:srgbClr val="00B050"/>
                                  </a:solidFill>
                                  <a:latin typeface="Cambria Math" panose="02040503050406030204" pitchFamily="18" charset="0"/>
                                </a:rPr>
                                <m:t>+</m:t>
                              </m:r>
                              <m:d>
                                <m:dPr>
                                  <m:ctrlPr>
                                    <a:rPr lang="ja-JP" altLang="ja-JP" sz="1600" i="1">
                                      <a:solidFill>
                                        <a:srgbClr val="00B050"/>
                                      </a:solidFill>
                                      <a:latin typeface="Cambria Math" panose="02040503050406030204" pitchFamily="18" charset="0"/>
                                    </a:rPr>
                                  </m:ctrlPr>
                                </m:dPr>
                                <m:e>
                                  <m:r>
                                    <a:rPr lang="en-US" altLang="ja-JP" sz="1600" i="1">
                                      <a:solidFill>
                                        <a:srgbClr val="00B050"/>
                                      </a:solidFill>
                                      <a:latin typeface="Cambria Math" panose="02040503050406030204" pitchFamily="18" charset="0"/>
                                    </a:rPr>
                                    <m:t>𝑖</m:t>
                                  </m:r>
                                </m:e>
                              </m:d>
                            </m:sup>
                          </m:sSubSup>
                          <m:r>
                            <a:rPr lang="en-US" altLang="ja-JP" sz="1600" i="1">
                              <a:latin typeface="Cambria Math" panose="02040503050406030204" pitchFamily="18" charset="0"/>
                            </a:rPr>
                            <m:t>+</m:t>
                          </m:r>
                          <m:sSubSup>
                            <m:sSubSupPr>
                              <m:ctrlPr>
                                <a:rPr lang="en-US" altLang="ja-JP" sz="1600" i="1" smtClean="0">
                                  <a:solidFill>
                                    <a:srgbClr val="00B050"/>
                                  </a:solidFill>
                                  <a:latin typeface="Cambria Math" panose="02040503050406030204" pitchFamily="18" charset="0"/>
                                </a:rPr>
                              </m:ctrlPr>
                            </m:sSubSupPr>
                            <m:e>
                              <m:r>
                                <a:rPr lang="en-US" altLang="ja-JP" sz="1600" i="1">
                                  <a:solidFill>
                                    <a:srgbClr val="00B050"/>
                                  </a:solidFill>
                                  <a:latin typeface="Cambria Math" panose="02040503050406030204" pitchFamily="18" charset="0"/>
                                </a:rPr>
                                <m:t>𝐿</m:t>
                              </m:r>
                            </m:e>
                            <m:sub>
                              <m:r>
                                <a:rPr lang="en-US" altLang="ja-JP" sz="1600" i="1">
                                  <a:solidFill>
                                    <a:srgbClr val="00B050"/>
                                  </a:solidFill>
                                  <a:latin typeface="Cambria Math" panose="02040503050406030204" pitchFamily="18" charset="0"/>
                                </a:rPr>
                                <m:t>𝑡</m:t>
                              </m:r>
                            </m:sub>
                            <m:sup>
                              <m:r>
                                <a:rPr lang="en-US" altLang="ja-JP" sz="1600" i="1">
                                  <a:solidFill>
                                    <a:srgbClr val="00B050"/>
                                  </a:solidFill>
                                  <a:latin typeface="Cambria Math" panose="02040503050406030204" pitchFamily="18" charset="0"/>
                                </a:rPr>
                                <m:t>+</m:t>
                              </m:r>
                              <m:d>
                                <m:dPr>
                                  <m:ctrlPr>
                                    <a:rPr lang="en-US" altLang="ja-JP" sz="1600" i="1">
                                      <a:solidFill>
                                        <a:srgbClr val="00B050"/>
                                      </a:solidFill>
                                      <a:latin typeface="Cambria Math" panose="02040503050406030204" pitchFamily="18" charset="0"/>
                                    </a:rPr>
                                  </m:ctrlPr>
                                </m:dPr>
                                <m:e>
                                  <m:r>
                                    <a:rPr lang="en-US" altLang="ja-JP" sz="1600" i="1">
                                      <a:solidFill>
                                        <a:srgbClr val="00B050"/>
                                      </a:solidFill>
                                      <a:latin typeface="Cambria Math" panose="02040503050406030204" pitchFamily="18" charset="0"/>
                                    </a:rPr>
                                    <m:t>𝑖</m:t>
                                  </m:r>
                                </m:e>
                              </m:d>
                            </m:sup>
                          </m:sSubSup>
                          <m:r>
                            <a:rPr lang="en-US" altLang="ja-JP" sz="1600" i="1">
                              <a:latin typeface="Cambria Math" panose="02040503050406030204" pitchFamily="18" charset="0"/>
                            </a:rPr>
                            <m:t>+</m:t>
                          </m:r>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𝑃</m:t>
                              </m:r>
                            </m:e>
                            <m:sub>
                              <m:r>
                                <a:rPr lang="en-US" altLang="ja-JP" sz="1600" i="1">
                                  <a:latin typeface="Cambria Math" panose="02040503050406030204" pitchFamily="18" charset="0"/>
                                </a:rPr>
                                <m:t>𝑡</m:t>
                              </m:r>
                            </m:sub>
                            <m:sup>
                              <m:d>
                                <m:dPr>
                                  <m:ctrlPr>
                                    <a:rPr lang="ja-JP" altLang="ja-JP" sz="1600" i="1">
                                      <a:latin typeface="Cambria Math" panose="02040503050406030204" pitchFamily="18" charset="0"/>
                                    </a:rPr>
                                  </m:ctrlPr>
                                </m:dPr>
                                <m:e>
                                  <m:r>
                                    <a:rPr lang="en-US" altLang="ja-JP" sz="1600" i="1">
                                      <a:latin typeface="Cambria Math" panose="02040503050406030204" pitchFamily="18" charset="0"/>
                                    </a:rPr>
                                    <m:t>𝑖</m:t>
                                  </m:r>
                                </m:e>
                              </m:d>
                            </m:sup>
                          </m:sSubSup>
                          <m:r>
                            <a:rPr lang="en-US" altLang="ja-JP" sz="1600" b="0" i="1" smtClean="0">
                              <a:latin typeface="Cambria Math" panose="02040503050406030204" pitchFamily="18" charset="0"/>
                            </a:rPr>
                            <m:t>−</m:t>
                          </m:r>
                          <m:d>
                            <m:dPr>
                              <m:ctrlPr>
                                <a:rPr lang="en-US" altLang="ja-JP" sz="1600" b="0" i="1" smtClean="0">
                                  <a:latin typeface="Cambria Math" panose="02040503050406030204" pitchFamily="18" charset="0"/>
                                </a:rPr>
                              </m:ctrlPr>
                            </m:dPr>
                            <m:e>
                              <m:sSubSup>
                                <m:sSubSupPr>
                                  <m:ctrlPr>
                                    <a:rPr lang="en-US" altLang="ja-JP" sz="1600" i="1" smtClean="0">
                                      <a:solidFill>
                                        <a:srgbClr val="00B050"/>
                                      </a:solidFill>
                                      <a:latin typeface="Cambria Math" panose="02040503050406030204" pitchFamily="18" charset="0"/>
                                    </a:rPr>
                                  </m:ctrlPr>
                                </m:sSubSupPr>
                                <m:e>
                                  <m:r>
                                    <a:rPr lang="en-US" altLang="ja-JP" sz="1600" i="1">
                                      <a:solidFill>
                                        <a:srgbClr val="00B050"/>
                                      </a:solidFill>
                                      <a:latin typeface="Cambria Math" panose="02040503050406030204" pitchFamily="18" charset="0"/>
                                    </a:rPr>
                                    <m:t>𝐿</m:t>
                                  </m:r>
                                </m:e>
                                <m:sub>
                                  <m:r>
                                    <a:rPr lang="en-US" altLang="ja-JP" sz="1600" i="1">
                                      <a:solidFill>
                                        <a:srgbClr val="00B050"/>
                                      </a:solidFill>
                                      <a:latin typeface="Cambria Math" panose="02040503050406030204" pitchFamily="18" charset="0"/>
                                    </a:rPr>
                                    <m:t>𝑡</m:t>
                                  </m:r>
                                </m:sub>
                                <m:sup>
                                  <m:r>
                                    <a:rPr lang="en-US" altLang="ja-JP" sz="1600" i="1">
                                      <a:solidFill>
                                        <a:srgbClr val="00B050"/>
                                      </a:solidFill>
                                      <a:latin typeface="Cambria Math" panose="02040503050406030204" pitchFamily="18" charset="0"/>
                                    </a:rPr>
                                    <m:t>−</m:t>
                                  </m:r>
                                  <m:d>
                                    <m:dPr>
                                      <m:ctrlPr>
                                        <a:rPr lang="en-US" altLang="ja-JP" sz="1600" i="1">
                                          <a:solidFill>
                                            <a:srgbClr val="00B050"/>
                                          </a:solidFill>
                                          <a:latin typeface="Cambria Math" panose="02040503050406030204" pitchFamily="18" charset="0"/>
                                        </a:rPr>
                                      </m:ctrlPr>
                                    </m:dPr>
                                    <m:e>
                                      <m:r>
                                        <a:rPr lang="en-US" altLang="ja-JP" sz="1600" i="1">
                                          <a:solidFill>
                                            <a:srgbClr val="00B050"/>
                                          </a:solidFill>
                                          <a:latin typeface="Cambria Math" panose="02040503050406030204" pitchFamily="18" charset="0"/>
                                        </a:rPr>
                                        <m:t>𝑖</m:t>
                                      </m:r>
                                    </m:e>
                                  </m:d>
                                </m:sup>
                              </m:sSubSup>
                              <m:r>
                                <a:rPr lang="en-US" altLang="ja-JP" sz="1600" i="1">
                                  <a:latin typeface="Cambria Math" panose="02040503050406030204" pitchFamily="18" charset="0"/>
                                </a:rPr>
                                <m:t>+</m:t>
                              </m:r>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𝐶</m:t>
                                  </m:r>
                                </m:e>
                                <m:sub>
                                  <m:r>
                                    <a:rPr lang="en-US" altLang="ja-JP" sz="1600" i="1">
                                      <a:latin typeface="Cambria Math" panose="02040503050406030204" pitchFamily="18" charset="0"/>
                                    </a:rPr>
                                    <m:t>𝑑</m:t>
                                  </m:r>
                                  <m:r>
                                    <a:rPr lang="en-US" altLang="ja-JP" sz="1600" i="1">
                                      <a:latin typeface="Cambria Math" panose="02040503050406030204" pitchFamily="18" charset="0"/>
                                    </a:rPr>
                                    <m:t>,</m:t>
                                  </m:r>
                                  <m:r>
                                    <a:rPr lang="en-US" altLang="ja-JP" sz="1600" i="1">
                                      <a:latin typeface="Cambria Math" panose="02040503050406030204" pitchFamily="18" charset="0"/>
                                    </a:rPr>
                                    <m:t>𝑡</m:t>
                                  </m:r>
                                </m:sub>
                                <m:sup>
                                  <m:d>
                                    <m:dPr>
                                      <m:ctrlPr>
                                        <a:rPr lang="ja-JP" altLang="ja-JP" sz="1600" i="1">
                                          <a:latin typeface="Cambria Math" panose="02040503050406030204" pitchFamily="18" charset="0"/>
                                        </a:rPr>
                                      </m:ctrlPr>
                                    </m:dPr>
                                    <m:e>
                                      <m:r>
                                        <a:rPr lang="en-US" altLang="ja-JP" sz="1600" i="1">
                                          <a:latin typeface="Cambria Math" panose="02040503050406030204" pitchFamily="18" charset="0"/>
                                        </a:rPr>
                                        <m:t>𝑖</m:t>
                                      </m:r>
                                    </m:e>
                                  </m:d>
                                </m:sup>
                              </m:sSubSup>
                              <m:r>
                                <a:rPr lang="en-US" altLang="ja-JP" sz="1600" i="1">
                                  <a:latin typeface="Cambria Math" panose="02040503050406030204" pitchFamily="18" charset="0"/>
                                </a:rPr>
                                <m:t>+</m:t>
                              </m:r>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𝐻</m:t>
                                  </m:r>
                                </m:e>
                                <m:sub>
                                  <m:r>
                                    <a:rPr lang="en-US" altLang="ja-JP" sz="1600" i="1">
                                      <a:latin typeface="Cambria Math" panose="02040503050406030204" pitchFamily="18" charset="0"/>
                                    </a:rPr>
                                    <m:t>𝑡</m:t>
                                  </m:r>
                                </m:sub>
                                <m:sup>
                                  <m:d>
                                    <m:dPr>
                                      <m:ctrlPr>
                                        <a:rPr lang="ja-JP" altLang="ja-JP" sz="1600" i="1">
                                          <a:latin typeface="Cambria Math" panose="02040503050406030204" pitchFamily="18" charset="0"/>
                                        </a:rPr>
                                      </m:ctrlPr>
                                    </m:dPr>
                                    <m:e>
                                      <m:r>
                                        <a:rPr lang="en-US" altLang="ja-JP" sz="1600" i="1">
                                          <a:latin typeface="Cambria Math" panose="02040503050406030204" pitchFamily="18" charset="0"/>
                                        </a:rPr>
                                        <m:t>𝑖</m:t>
                                      </m:r>
                                    </m:e>
                                  </m:d>
                                </m:sup>
                              </m:sSubSup>
                            </m:e>
                          </m:d>
                        </m:oMath>
                      </m:oMathPara>
                    </a14:m>
                    <a:endParaRPr kumimoji="1" lang="ja-JP" altLang="en-US" sz="1600" dirty="0"/>
                  </a:p>
                </p:txBody>
              </p:sp>
            </mc:Choice>
            <mc:Fallback xmlns="">
              <p:sp>
                <p:nvSpPr>
                  <p:cNvPr id="112" name="テキスト ボックス 111">
                    <a:extLst>
                      <a:ext uri="{FF2B5EF4-FFF2-40B4-BE49-F238E27FC236}">
                        <a16:creationId xmlns:a16="http://schemas.microsoft.com/office/drawing/2014/main" id="{34816905-5EF6-49D4-88B2-4CD23EC4BEE0}"/>
                      </a:ext>
                    </a:extLst>
                  </p:cNvPr>
                  <p:cNvSpPr txBox="1">
                    <a:spLocks noRot="1" noChangeAspect="1" noMove="1" noResize="1" noEditPoints="1" noAdjustHandles="1" noChangeArrowheads="1" noChangeShapeType="1" noTextEdit="1"/>
                  </p:cNvSpPr>
                  <p:nvPr/>
                </p:nvSpPr>
                <p:spPr>
                  <a:xfrm>
                    <a:off x="5876199" y="3779818"/>
                    <a:ext cx="4490460" cy="460832"/>
                  </a:xfrm>
                  <a:prstGeom prst="rect">
                    <a:avLst/>
                  </a:prstGeom>
                  <a:blipFill>
                    <a:blip r:embed="rId4"/>
                    <a:stretch>
                      <a:fillRect/>
                    </a:stretch>
                  </a:blipFill>
                </p:spPr>
                <p:txBody>
                  <a:bodyPr/>
                  <a:lstStyle/>
                  <a:p>
                    <a:r>
                      <a:rPr lang="ja-JP" altLang="en-US">
                        <a:noFill/>
                      </a:rPr>
                      <a:t> </a:t>
                    </a:r>
                  </a:p>
                </p:txBody>
              </p:sp>
            </mc:Fallback>
          </mc:AlternateContent>
          <p:sp>
            <p:nvSpPr>
              <p:cNvPr id="113" name="テキスト ボックス 112">
                <a:extLst>
                  <a:ext uri="{FF2B5EF4-FFF2-40B4-BE49-F238E27FC236}">
                    <a16:creationId xmlns:a16="http://schemas.microsoft.com/office/drawing/2014/main" id="{BB353C50-E8A9-41AD-A57B-1997FBAED264}"/>
                  </a:ext>
                </a:extLst>
              </p:cNvPr>
              <p:cNvSpPr txBox="1"/>
              <p:nvPr/>
            </p:nvSpPr>
            <p:spPr>
              <a:xfrm>
                <a:off x="6460294" y="4149161"/>
                <a:ext cx="466795" cy="430887"/>
              </a:xfrm>
              <a:prstGeom prst="rect">
                <a:avLst/>
              </a:prstGeom>
              <a:noFill/>
            </p:spPr>
            <p:txBody>
              <a:bodyPr wrap="none" rtlCol="0">
                <a:spAutoFit/>
              </a:bodyPr>
              <a:lstStyle/>
              <a:p>
                <a:pPr algn="ctr"/>
                <a:r>
                  <a:rPr kumimoji="1" lang="ja-JP" altLang="en-US" sz="1100" dirty="0">
                    <a:solidFill>
                      <a:srgbClr val="00B050"/>
                    </a:solidFill>
                  </a:rPr>
                  <a:t>私的</a:t>
                </a:r>
                <a:endParaRPr kumimoji="1" lang="en-US" altLang="ja-JP" sz="1100" dirty="0">
                  <a:solidFill>
                    <a:srgbClr val="00B050"/>
                  </a:solidFill>
                </a:endParaRPr>
              </a:p>
              <a:p>
                <a:pPr algn="ctr"/>
                <a:r>
                  <a:rPr kumimoji="1" lang="ja-JP" altLang="en-US" sz="1100" dirty="0">
                    <a:solidFill>
                      <a:srgbClr val="00B050"/>
                    </a:solidFill>
                  </a:rPr>
                  <a:t>年金</a:t>
                </a:r>
                <a:endParaRPr kumimoji="1" lang="en-US" altLang="ja-JP" sz="1100" dirty="0">
                  <a:solidFill>
                    <a:srgbClr val="00B050"/>
                  </a:solidFill>
                </a:endParaRPr>
              </a:p>
            </p:txBody>
          </p:sp>
          <p:sp>
            <p:nvSpPr>
              <p:cNvPr id="114" name="テキスト ボックス 113">
                <a:extLst>
                  <a:ext uri="{FF2B5EF4-FFF2-40B4-BE49-F238E27FC236}">
                    <a16:creationId xmlns:a16="http://schemas.microsoft.com/office/drawing/2014/main" id="{903EA97E-5FCB-4838-BD1C-AC1E2F80E5A4}"/>
                  </a:ext>
                </a:extLst>
              </p:cNvPr>
              <p:cNvSpPr txBox="1"/>
              <p:nvPr/>
            </p:nvSpPr>
            <p:spPr>
              <a:xfrm>
                <a:off x="7011151" y="4140844"/>
                <a:ext cx="646331" cy="461665"/>
              </a:xfrm>
              <a:prstGeom prst="rect">
                <a:avLst/>
              </a:prstGeom>
              <a:noFill/>
            </p:spPr>
            <p:txBody>
              <a:bodyPr wrap="none" rtlCol="0">
                <a:spAutoFit/>
              </a:bodyPr>
              <a:lstStyle/>
              <a:p>
                <a:pPr algn="ctr"/>
                <a:r>
                  <a:rPr kumimoji="1" lang="ja-JP" altLang="en-US" sz="1200" dirty="0">
                    <a:solidFill>
                      <a:srgbClr val="00B050"/>
                    </a:solidFill>
                  </a:rPr>
                  <a:t>生命</a:t>
                </a:r>
                <a:endParaRPr kumimoji="1" lang="en-US" altLang="ja-JP" sz="1200" dirty="0">
                  <a:solidFill>
                    <a:srgbClr val="00B050"/>
                  </a:solidFill>
                </a:endParaRPr>
              </a:p>
              <a:p>
                <a:pPr algn="ctr"/>
                <a:r>
                  <a:rPr kumimoji="1" lang="ja-JP" altLang="en-US" sz="1200" dirty="0">
                    <a:solidFill>
                      <a:srgbClr val="00B050"/>
                    </a:solidFill>
                  </a:rPr>
                  <a:t>保険金</a:t>
                </a:r>
              </a:p>
            </p:txBody>
          </p:sp>
          <p:sp>
            <p:nvSpPr>
              <p:cNvPr id="115" name="テキスト ボックス 114">
                <a:extLst>
                  <a:ext uri="{FF2B5EF4-FFF2-40B4-BE49-F238E27FC236}">
                    <a16:creationId xmlns:a16="http://schemas.microsoft.com/office/drawing/2014/main" id="{E5F35392-D100-4C36-A3F2-80F105C9E5F9}"/>
                  </a:ext>
                </a:extLst>
              </p:cNvPr>
              <p:cNvSpPr txBox="1"/>
              <p:nvPr/>
            </p:nvSpPr>
            <p:spPr>
              <a:xfrm>
                <a:off x="7706009" y="4143134"/>
                <a:ext cx="492444" cy="461665"/>
              </a:xfrm>
              <a:prstGeom prst="rect">
                <a:avLst/>
              </a:prstGeom>
              <a:noFill/>
            </p:spPr>
            <p:txBody>
              <a:bodyPr wrap="none" rtlCol="0">
                <a:spAutoFit/>
              </a:bodyPr>
              <a:lstStyle/>
              <a:p>
                <a:pPr algn="ctr"/>
                <a:r>
                  <a:rPr kumimoji="1" lang="ja-JP" altLang="en-US" sz="1200" dirty="0"/>
                  <a:t>公的</a:t>
                </a:r>
                <a:endParaRPr kumimoji="1" lang="en-US" altLang="ja-JP" sz="1200" dirty="0"/>
              </a:p>
              <a:p>
                <a:pPr algn="ctr"/>
                <a:r>
                  <a:rPr kumimoji="1" lang="ja-JP" altLang="en-US" sz="1200" dirty="0"/>
                  <a:t>年金</a:t>
                </a:r>
              </a:p>
            </p:txBody>
          </p:sp>
          <p:sp>
            <p:nvSpPr>
              <p:cNvPr id="116" name="テキスト ボックス 115">
                <a:extLst>
                  <a:ext uri="{FF2B5EF4-FFF2-40B4-BE49-F238E27FC236}">
                    <a16:creationId xmlns:a16="http://schemas.microsoft.com/office/drawing/2014/main" id="{A6125B8B-4F3D-4BA5-B739-B0913E9BB232}"/>
                  </a:ext>
                </a:extLst>
              </p:cNvPr>
              <p:cNvSpPr txBox="1"/>
              <p:nvPr/>
            </p:nvSpPr>
            <p:spPr>
              <a:xfrm>
                <a:off x="8334532" y="4140843"/>
                <a:ext cx="646331" cy="461665"/>
              </a:xfrm>
              <a:prstGeom prst="rect">
                <a:avLst/>
              </a:prstGeom>
              <a:noFill/>
            </p:spPr>
            <p:txBody>
              <a:bodyPr wrap="none" rtlCol="0">
                <a:spAutoFit/>
              </a:bodyPr>
              <a:lstStyle/>
              <a:p>
                <a:pPr algn="ctr"/>
                <a:r>
                  <a:rPr kumimoji="1" lang="ja-JP" altLang="en-US" sz="1200" dirty="0">
                    <a:solidFill>
                      <a:srgbClr val="00B050"/>
                    </a:solidFill>
                  </a:rPr>
                  <a:t>生命</a:t>
                </a:r>
                <a:endParaRPr kumimoji="1" lang="en-US" altLang="ja-JP" sz="1200" dirty="0">
                  <a:solidFill>
                    <a:srgbClr val="00B050"/>
                  </a:solidFill>
                </a:endParaRPr>
              </a:p>
              <a:p>
                <a:pPr algn="ctr"/>
                <a:r>
                  <a:rPr kumimoji="1" lang="ja-JP" altLang="en-US" sz="1200" dirty="0">
                    <a:solidFill>
                      <a:srgbClr val="00B050"/>
                    </a:solidFill>
                  </a:rPr>
                  <a:t>保険料</a:t>
                </a:r>
              </a:p>
            </p:txBody>
          </p:sp>
          <p:sp>
            <p:nvSpPr>
              <p:cNvPr id="117" name="テキスト ボックス 116">
                <a:extLst>
                  <a:ext uri="{FF2B5EF4-FFF2-40B4-BE49-F238E27FC236}">
                    <a16:creationId xmlns:a16="http://schemas.microsoft.com/office/drawing/2014/main" id="{B1FD7407-8C51-4EDD-BDC4-20752165BCCF}"/>
                  </a:ext>
                </a:extLst>
              </p:cNvPr>
              <p:cNvSpPr txBox="1"/>
              <p:nvPr/>
            </p:nvSpPr>
            <p:spPr>
              <a:xfrm>
                <a:off x="8983794" y="4140843"/>
                <a:ext cx="646331" cy="461665"/>
              </a:xfrm>
              <a:prstGeom prst="rect">
                <a:avLst/>
              </a:prstGeom>
              <a:noFill/>
            </p:spPr>
            <p:txBody>
              <a:bodyPr wrap="none" rtlCol="0">
                <a:spAutoFit/>
              </a:bodyPr>
              <a:lstStyle/>
              <a:p>
                <a:pPr algn="ctr"/>
                <a:r>
                  <a:rPr lang="ja-JP" altLang="en-US" sz="1200" dirty="0"/>
                  <a:t>最低</a:t>
                </a:r>
                <a:endParaRPr lang="en-US" altLang="ja-JP" sz="1200" dirty="0"/>
              </a:p>
              <a:p>
                <a:pPr algn="ctr"/>
                <a:r>
                  <a:rPr kumimoji="1" lang="ja-JP" altLang="en-US" sz="1200" dirty="0"/>
                  <a:t>生活費</a:t>
                </a:r>
              </a:p>
            </p:txBody>
          </p:sp>
          <p:sp>
            <p:nvSpPr>
              <p:cNvPr id="118" name="テキスト ボックス 117">
                <a:extLst>
                  <a:ext uri="{FF2B5EF4-FFF2-40B4-BE49-F238E27FC236}">
                    <a16:creationId xmlns:a16="http://schemas.microsoft.com/office/drawing/2014/main" id="{3504AF9A-CBA1-4CBD-AD01-3A46DCD31EC2}"/>
                  </a:ext>
                </a:extLst>
              </p:cNvPr>
              <p:cNvSpPr txBox="1"/>
              <p:nvPr/>
            </p:nvSpPr>
            <p:spPr>
              <a:xfrm>
                <a:off x="9510246" y="4205814"/>
                <a:ext cx="646331" cy="276999"/>
              </a:xfrm>
              <a:prstGeom prst="rect">
                <a:avLst/>
              </a:prstGeom>
              <a:noFill/>
            </p:spPr>
            <p:txBody>
              <a:bodyPr wrap="none" rtlCol="0">
                <a:spAutoFit/>
              </a:bodyPr>
              <a:lstStyle/>
              <a:p>
                <a:pPr algn="ctr"/>
                <a:r>
                  <a:rPr lang="ja-JP" altLang="en-US" sz="1200" dirty="0"/>
                  <a:t>医療費</a:t>
                </a:r>
                <a:endParaRPr kumimoji="1" lang="ja-JP" altLang="en-US" sz="1200" dirty="0"/>
              </a:p>
            </p:txBody>
          </p:sp>
          <p:sp>
            <p:nvSpPr>
              <p:cNvPr id="119" name="テキスト ボックス 118">
                <a:extLst>
                  <a:ext uri="{FF2B5EF4-FFF2-40B4-BE49-F238E27FC236}">
                    <a16:creationId xmlns:a16="http://schemas.microsoft.com/office/drawing/2014/main" id="{3D4CA79F-31B4-4745-B6ED-37D926739711}"/>
                  </a:ext>
                </a:extLst>
              </p:cNvPr>
              <p:cNvSpPr txBox="1"/>
              <p:nvPr/>
            </p:nvSpPr>
            <p:spPr>
              <a:xfrm>
                <a:off x="6502909" y="3577345"/>
                <a:ext cx="1595309" cy="261610"/>
              </a:xfrm>
              <a:prstGeom prst="rect">
                <a:avLst/>
              </a:prstGeom>
              <a:noFill/>
            </p:spPr>
            <p:txBody>
              <a:bodyPr wrap="none" rtlCol="0">
                <a:spAutoFit/>
              </a:bodyPr>
              <a:lstStyle/>
              <a:p>
                <a:r>
                  <a:rPr kumimoji="1" lang="ja-JP" altLang="en-US" sz="1100" dirty="0">
                    <a:solidFill>
                      <a:srgbClr val="FF0000"/>
                    </a:solidFill>
                  </a:rPr>
                  <a:t>キャッシュインフロー</a:t>
                </a:r>
              </a:p>
            </p:txBody>
          </p:sp>
          <p:sp>
            <p:nvSpPr>
              <p:cNvPr id="120" name="テキスト ボックス 119">
                <a:extLst>
                  <a:ext uri="{FF2B5EF4-FFF2-40B4-BE49-F238E27FC236}">
                    <a16:creationId xmlns:a16="http://schemas.microsoft.com/office/drawing/2014/main" id="{2FD91C02-DA55-44DC-8C95-6A7A2A316427}"/>
                  </a:ext>
                </a:extLst>
              </p:cNvPr>
              <p:cNvSpPr txBox="1"/>
              <p:nvPr/>
            </p:nvSpPr>
            <p:spPr>
              <a:xfrm>
                <a:off x="8484752" y="3577345"/>
                <a:ext cx="1736373" cy="261610"/>
              </a:xfrm>
              <a:prstGeom prst="rect">
                <a:avLst/>
              </a:prstGeom>
              <a:noFill/>
            </p:spPr>
            <p:txBody>
              <a:bodyPr wrap="none" rtlCol="0">
                <a:spAutoFit/>
              </a:bodyPr>
              <a:lstStyle/>
              <a:p>
                <a:r>
                  <a:rPr kumimoji="1" lang="ja-JP" altLang="en-US" sz="1100" dirty="0">
                    <a:solidFill>
                      <a:srgbClr val="FF0000"/>
                    </a:solidFill>
                  </a:rPr>
                  <a:t>キャッシュ</a:t>
                </a:r>
                <a:r>
                  <a:rPr lang="ja-JP" altLang="en-US" sz="1100" dirty="0">
                    <a:solidFill>
                      <a:srgbClr val="FF0000"/>
                    </a:solidFill>
                  </a:rPr>
                  <a:t>アウト</a:t>
                </a:r>
                <a:r>
                  <a:rPr kumimoji="1" lang="ja-JP" altLang="en-US" sz="1100" dirty="0">
                    <a:solidFill>
                      <a:srgbClr val="FF0000"/>
                    </a:solidFill>
                  </a:rPr>
                  <a:t>フロー</a:t>
                </a:r>
              </a:p>
            </p:txBody>
          </p:sp>
        </p:grpSp>
        <p:grpSp>
          <p:nvGrpSpPr>
            <p:cNvPr id="138" name="グループ化 137">
              <a:extLst>
                <a:ext uri="{FF2B5EF4-FFF2-40B4-BE49-F238E27FC236}">
                  <a16:creationId xmlns:a16="http://schemas.microsoft.com/office/drawing/2014/main" id="{7451D39B-F1A4-40C5-B525-0C0019562FB4}"/>
                </a:ext>
              </a:extLst>
            </p:cNvPr>
            <p:cNvGrpSpPr/>
            <p:nvPr/>
          </p:nvGrpSpPr>
          <p:grpSpPr>
            <a:xfrm>
              <a:off x="5584278" y="1757964"/>
              <a:ext cx="4483679" cy="2490479"/>
              <a:chOff x="5584278" y="1757964"/>
              <a:chExt cx="4483679" cy="2490479"/>
            </a:xfrm>
          </p:grpSpPr>
          <p:sp>
            <p:nvSpPr>
              <p:cNvPr id="131" name="正方形/長方形 130">
                <a:extLst>
                  <a:ext uri="{FF2B5EF4-FFF2-40B4-BE49-F238E27FC236}">
                    <a16:creationId xmlns:a16="http://schemas.microsoft.com/office/drawing/2014/main" id="{7CF095C1-1B47-4808-B44C-E091DFAB3153}"/>
                  </a:ext>
                </a:extLst>
              </p:cNvPr>
              <p:cNvSpPr/>
              <p:nvPr/>
            </p:nvSpPr>
            <p:spPr bwMode="auto">
              <a:xfrm>
                <a:off x="5584278" y="1980193"/>
                <a:ext cx="4483679" cy="2268250"/>
              </a:xfrm>
              <a:prstGeom prst="rect">
                <a:avLst/>
              </a:prstGeom>
              <a:noFill/>
              <a:ln w="38100" cap="flat" cmpd="dbl" algn="ctr">
                <a:solidFill>
                  <a:srgbClr val="4684E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a16="http://schemas.microsoft.com/office/drawing/2014/main" id="{17313D43-2918-4DC1-98B2-A2D6F9DAE344}"/>
                      </a:ext>
                    </a:extLst>
                  </p:cNvPr>
                  <p:cNvSpPr txBox="1"/>
                  <p:nvPr/>
                </p:nvSpPr>
                <p:spPr>
                  <a:xfrm>
                    <a:off x="7107149" y="1757964"/>
                    <a:ext cx="1094915" cy="434734"/>
                  </a:xfrm>
                  <a:prstGeom prst="rect">
                    <a:avLst/>
                  </a:prstGeom>
                  <a:solidFill>
                    <a:schemeClr val="bg1"/>
                  </a:solidFill>
                  <a:ln>
                    <a:solidFill>
                      <a:srgbClr val="0070C0"/>
                    </a:solidFill>
                  </a:ln>
                </p:spPr>
                <p:txBody>
                  <a:bodyPr wrap="none" rtlCol="0">
                    <a:spAutoFit/>
                  </a:bodyPr>
                  <a:lstStyle/>
                  <a:p>
                    <a:r>
                      <a:rPr lang="ja-JP" altLang="en-US" u="sng" dirty="0">
                        <a:solidFill>
                          <a:srgbClr val="0070C0"/>
                        </a:solidFill>
                      </a:rPr>
                      <a:t>富：</a:t>
                    </a:r>
                    <a14:m>
                      <m:oMath xmlns:m="http://schemas.openxmlformats.org/officeDocument/2006/math">
                        <m:sSubSup>
                          <m:sSubSupPr>
                            <m:ctrlPr>
                              <a:rPr lang="en-US" altLang="ja-JP" i="1" u="sng">
                                <a:solidFill>
                                  <a:srgbClr val="0070C0"/>
                                </a:solidFill>
                                <a:latin typeface="Cambria Math" panose="02040503050406030204" pitchFamily="18" charset="0"/>
                              </a:rPr>
                            </m:ctrlPr>
                          </m:sSubSupPr>
                          <m:e>
                            <m:r>
                              <a:rPr lang="en-US" altLang="ja-JP" i="1" u="sng">
                                <a:solidFill>
                                  <a:srgbClr val="0070C0"/>
                                </a:solidFill>
                                <a:latin typeface="Cambria Math" panose="02040503050406030204" pitchFamily="18" charset="0"/>
                              </a:rPr>
                              <m:t>𝑊</m:t>
                            </m:r>
                          </m:e>
                          <m:sub>
                            <m:r>
                              <a:rPr lang="en-US" altLang="ja-JP" i="1" u="sng">
                                <a:solidFill>
                                  <a:srgbClr val="0070C0"/>
                                </a:solidFill>
                                <a:latin typeface="Cambria Math" panose="02040503050406030204" pitchFamily="18" charset="0"/>
                              </a:rPr>
                              <m:t>𝑡</m:t>
                            </m:r>
                          </m:sub>
                          <m:sup>
                            <m:d>
                              <m:dPr>
                                <m:ctrlPr>
                                  <a:rPr lang="en-US" altLang="ja-JP" i="1" u="sng">
                                    <a:solidFill>
                                      <a:srgbClr val="0070C0"/>
                                    </a:solidFill>
                                    <a:latin typeface="Cambria Math" panose="02040503050406030204" pitchFamily="18" charset="0"/>
                                  </a:rPr>
                                </m:ctrlPr>
                              </m:dPr>
                              <m:e>
                                <m:r>
                                  <a:rPr lang="en-US" altLang="ja-JP" i="1" u="sng">
                                    <a:solidFill>
                                      <a:srgbClr val="0070C0"/>
                                    </a:solidFill>
                                    <a:latin typeface="Cambria Math" panose="02040503050406030204" pitchFamily="18" charset="0"/>
                                  </a:rPr>
                                  <m:t>𝑖</m:t>
                                </m:r>
                              </m:e>
                            </m:d>
                          </m:sup>
                        </m:sSubSup>
                      </m:oMath>
                    </a14:m>
                    <a:endParaRPr kumimoji="1" lang="ja-JP" altLang="en-US" u="sng" dirty="0">
                      <a:solidFill>
                        <a:srgbClr val="0070C0"/>
                      </a:solidFill>
                    </a:endParaRPr>
                  </a:p>
                </p:txBody>
              </p:sp>
            </mc:Choice>
            <mc:Fallback xmlns="">
              <p:sp>
                <p:nvSpPr>
                  <p:cNvPr id="133" name="テキスト ボックス 132">
                    <a:extLst>
                      <a:ext uri="{FF2B5EF4-FFF2-40B4-BE49-F238E27FC236}">
                        <a16:creationId xmlns:a16="http://schemas.microsoft.com/office/drawing/2014/main" id="{17313D43-2918-4DC1-98B2-A2D6F9DAE344}"/>
                      </a:ext>
                    </a:extLst>
                  </p:cNvPr>
                  <p:cNvSpPr txBox="1">
                    <a:spLocks noRot="1" noChangeAspect="1" noMove="1" noResize="1" noEditPoints="1" noAdjustHandles="1" noChangeArrowheads="1" noChangeShapeType="1" noTextEdit="1"/>
                  </p:cNvSpPr>
                  <p:nvPr/>
                </p:nvSpPr>
                <p:spPr>
                  <a:xfrm>
                    <a:off x="7107149" y="1757964"/>
                    <a:ext cx="1094915" cy="434734"/>
                  </a:xfrm>
                  <a:prstGeom prst="rect">
                    <a:avLst/>
                  </a:prstGeom>
                  <a:blipFill>
                    <a:blip r:embed="rId5"/>
                    <a:stretch>
                      <a:fillRect l="-4420" b="-20270"/>
                    </a:stretch>
                  </a:blipFill>
                  <a:ln>
                    <a:solidFill>
                      <a:srgbClr val="0070C0"/>
                    </a:solidFill>
                  </a:ln>
                </p:spPr>
                <p:txBody>
                  <a:bodyPr/>
                  <a:lstStyle/>
                  <a:p>
                    <a:r>
                      <a:rPr lang="ja-JP" altLang="en-US">
                        <a:noFill/>
                      </a:rPr>
                      <a:t> </a:t>
                    </a:r>
                  </a:p>
                </p:txBody>
              </p:sp>
            </mc:Fallback>
          </mc:AlternateContent>
        </p:grpSp>
      </p:grpSp>
      <p:grpSp>
        <p:nvGrpSpPr>
          <p:cNvPr id="134" name="グループ化 133">
            <a:extLst>
              <a:ext uri="{FF2B5EF4-FFF2-40B4-BE49-F238E27FC236}">
                <a16:creationId xmlns:a16="http://schemas.microsoft.com/office/drawing/2014/main" id="{4380237B-E42D-47E3-AEAA-00EED3062BED}"/>
              </a:ext>
            </a:extLst>
          </p:cNvPr>
          <p:cNvGrpSpPr/>
          <p:nvPr/>
        </p:nvGrpSpPr>
        <p:grpSpPr>
          <a:xfrm>
            <a:off x="5576847" y="4467275"/>
            <a:ext cx="4239322" cy="1285300"/>
            <a:chOff x="4320003" y="3613819"/>
            <a:chExt cx="2184086" cy="1285300"/>
          </a:xfrm>
        </p:grpSpPr>
        <p:sp>
          <p:nvSpPr>
            <p:cNvPr id="135" name="正方形/長方形 134">
              <a:extLst>
                <a:ext uri="{FF2B5EF4-FFF2-40B4-BE49-F238E27FC236}">
                  <a16:creationId xmlns:a16="http://schemas.microsoft.com/office/drawing/2014/main" id="{82AB594E-B391-4EF8-9542-DCE78FCAE523}"/>
                </a:ext>
              </a:extLst>
            </p:cNvPr>
            <p:cNvSpPr/>
            <p:nvPr/>
          </p:nvSpPr>
          <p:spPr bwMode="auto">
            <a:xfrm>
              <a:off x="4320003" y="3823183"/>
              <a:ext cx="2184086" cy="1075936"/>
            </a:xfrm>
            <a:prstGeom prst="rect">
              <a:avLst/>
            </a:prstGeom>
            <a:noFill/>
            <a:ln w="38100" cap="flat" cmpd="dbl"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136" name="AutoShape 14">
                  <a:extLst>
                    <a:ext uri="{FF2B5EF4-FFF2-40B4-BE49-F238E27FC236}">
                      <a16:creationId xmlns:a16="http://schemas.microsoft.com/office/drawing/2014/main" id="{86DBB107-C0BD-4D71-A8D1-32E1139FFDA0}"/>
                    </a:ext>
                  </a:extLst>
                </p:cNvPr>
                <p:cNvSpPr>
                  <a:spLocks noChangeArrowheads="1"/>
                </p:cNvSpPr>
                <p:nvPr/>
              </p:nvSpPr>
              <p:spPr bwMode="auto">
                <a:xfrm>
                  <a:off x="4823627" y="3613819"/>
                  <a:ext cx="1144933" cy="345992"/>
                </a:xfrm>
                <a:prstGeom prst="roundRect">
                  <a:avLst>
                    <a:gd name="adj" fmla="val 0"/>
                  </a:avLst>
                </a:prstGeom>
                <a:solidFill>
                  <a:schemeClr val="bg1"/>
                </a:solidFill>
                <a:ln>
                  <a:solidFill>
                    <a:srgbClr val="FF0000"/>
                  </a:solidFill>
                </a:ln>
                <a:effectLst/>
              </p:spPr>
              <p:txBody>
                <a:bodyPr wrap="square" lIns="0" tIns="0" rIns="0" bIns="0">
                  <a:spAutoFit/>
                </a:bodyPr>
                <a:lstStyle/>
                <a:p>
                  <a:pPr algn="ctr"/>
                  <a:r>
                    <a:rPr lang="ja-JP" altLang="en-US" u="sng" dirty="0">
                      <a:solidFill>
                        <a:srgbClr val="FF0000"/>
                      </a:solidFill>
                    </a:rPr>
                    <a:t>リスク値：</a:t>
                  </a:r>
                  <a14:m>
                    <m:oMath xmlns:m="http://schemas.openxmlformats.org/officeDocument/2006/math">
                      <m:sSubSup>
                        <m:sSubSupPr>
                          <m:ctrlPr>
                            <a:rPr lang="en-US" altLang="ja-JP" i="1" u="sng">
                              <a:solidFill>
                                <a:srgbClr val="FF0000"/>
                              </a:solidFill>
                              <a:latin typeface="Cambria Math" panose="02040503050406030204" pitchFamily="18" charset="0"/>
                            </a:rPr>
                          </m:ctrlPr>
                        </m:sSubSupPr>
                        <m:e>
                          <m:r>
                            <a:rPr lang="en-US" altLang="ja-JP" i="1" u="sng">
                              <a:solidFill>
                                <a:srgbClr val="FF0000"/>
                              </a:solidFill>
                              <a:latin typeface="Cambria Math" panose="02040503050406030204" pitchFamily="18" charset="0"/>
                            </a:rPr>
                            <m:t>𝑞</m:t>
                          </m:r>
                        </m:e>
                        <m:sub>
                          <m:r>
                            <a:rPr lang="en-US" altLang="ja-JP" i="1" u="sng">
                              <a:solidFill>
                                <a:srgbClr val="FF0000"/>
                              </a:solidFill>
                              <a:latin typeface="Cambria Math" panose="02040503050406030204" pitchFamily="18" charset="0"/>
                            </a:rPr>
                            <m:t>𝑡</m:t>
                          </m:r>
                        </m:sub>
                        <m:sup>
                          <m:r>
                            <a:rPr lang="en-US" altLang="ja-JP" i="1" u="sng">
                              <a:solidFill>
                                <a:srgbClr val="FF0000"/>
                              </a:solidFill>
                              <a:latin typeface="Cambria Math" panose="02040503050406030204" pitchFamily="18" charset="0"/>
                            </a:rPr>
                            <m:t>(</m:t>
                          </m:r>
                          <m:r>
                            <a:rPr lang="en-US" altLang="ja-JP" i="1" u="sng">
                              <a:solidFill>
                                <a:srgbClr val="FF0000"/>
                              </a:solidFill>
                              <a:latin typeface="Cambria Math" panose="02040503050406030204" pitchFamily="18" charset="0"/>
                            </a:rPr>
                            <m:t>𝑖</m:t>
                          </m:r>
                          <m:r>
                            <a:rPr lang="en-US" altLang="ja-JP" i="1" u="sng">
                              <a:solidFill>
                                <a:srgbClr val="FF0000"/>
                              </a:solidFill>
                              <a:latin typeface="Cambria Math" panose="02040503050406030204" pitchFamily="18" charset="0"/>
                            </a:rPr>
                            <m:t>)</m:t>
                          </m:r>
                        </m:sup>
                      </m:sSubSup>
                    </m:oMath>
                  </a14:m>
                  <a:endParaRPr lang="ja-JP" altLang="en-US" sz="1800" u="sng" dirty="0">
                    <a:solidFill>
                      <a:srgbClr val="0070C0"/>
                    </a:solidFill>
                    <a:uFill>
                      <a:solidFill>
                        <a:srgbClr val="0071BC"/>
                      </a:solidFill>
                    </a:uFill>
                    <a:latin typeface="+mj-lt"/>
                  </a:endParaRPr>
                </a:p>
              </p:txBody>
            </p:sp>
          </mc:Choice>
          <mc:Fallback xmlns="">
            <p:sp>
              <p:nvSpPr>
                <p:cNvPr id="136" name="AutoShape 14">
                  <a:extLst>
                    <a:ext uri="{FF2B5EF4-FFF2-40B4-BE49-F238E27FC236}">
                      <a16:creationId xmlns:a16="http://schemas.microsoft.com/office/drawing/2014/main" id="{86DBB107-C0BD-4D71-A8D1-32E1139FFDA0}"/>
                    </a:ext>
                  </a:extLst>
                </p:cNvPr>
                <p:cNvSpPr>
                  <a:spLocks noRot="1" noChangeAspect="1" noMove="1" noResize="1" noEditPoints="1" noAdjustHandles="1" noChangeArrowheads="1" noChangeShapeType="1" noTextEdit="1"/>
                </p:cNvSpPr>
                <p:nvPr/>
              </p:nvSpPr>
              <p:spPr bwMode="auto">
                <a:xfrm>
                  <a:off x="4823627" y="3613819"/>
                  <a:ext cx="1144933" cy="345992"/>
                </a:xfrm>
                <a:prstGeom prst="roundRect">
                  <a:avLst>
                    <a:gd name="adj" fmla="val 0"/>
                  </a:avLst>
                </a:prstGeom>
                <a:blipFill>
                  <a:blip r:embed="rId6"/>
                  <a:stretch>
                    <a:fillRect t="-5085" b="-37288"/>
                  </a:stretch>
                </a:blipFill>
                <a:ln>
                  <a:solidFill>
                    <a:srgbClr val="FF0000"/>
                  </a:solidFill>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7" name="テキスト ボックス 136">
                  <a:extLst>
                    <a:ext uri="{FF2B5EF4-FFF2-40B4-BE49-F238E27FC236}">
                      <a16:creationId xmlns:a16="http://schemas.microsoft.com/office/drawing/2014/main" id="{04096D86-2998-490B-9F44-36E7B0675437}"/>
                    </a:ext>
                  </a:extLst>
                </p:cNvPr>
                <p:cNvSpPr txBox="1"/>
                <p:nvPr/>
              </p:nvSpPr>
              <p:spPr>
                <a:xfrm>
                  <a:off x="4376172" y="4053921"/>
                  <a:ext cx="2077940" cy="399789"/>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ja-JP" altLang="ja-JP" sz="1600" i="1" smtClean="0">
                                <a:latin typeface="Cambria Math" panose="02040503050406030204" pitchFamily="18" charset="0"/>
                              </a:rPr>
                            </m:ctrlPr>
                          </m:sSubSupPr>
                          <m:e>
                            <m:r>
                              <a:rPr lang="en-US" altLang="ja-JP" sz="1600" i="1">
                                <a:latin typeface="Cambria Math" panose="02040503050406030204" pitchFamily="18" charset="0"/>
                              </a:rPr>
                              <m:t>𝑊</m:t>
                            </m:r>
                          </m:e>
                          <m:sub>
                            <m:r>
                              <a:rPr lang="en-US" altLang="ja-JP" sz="1600" i="1">
                                <a:latin typeface="Cambria Math" panose="02040503050406030204" pitchFamily="18" charset="0"/>
                              </a:rPr>
                              <m:t>𝑡</m:t>
                            </m:r>
                          </m:sub>
                          <m:sup>
                            <m:d>
                              <m:dPr>
                                <m:ctrlPr>
                                  <a:rPr lang="ja-JP" altLang="ja-JP" sz="1600" i="1">
                                    <a:latin typeface="Cambria Math" panose="02040503050406030204" pitchFamily="18" charset="0"/>
                                  </a:rPr>
                                </m:ctrlPr>
                              </m:dPr>
                              <m:e>
                                <m:r>
                                  <a:rPr lang="en-US" altLang="ja-JP" sz="1600" i="1">
                                    <a:latin typeface="Cambria Math" panose="02040503050406030204" pitchFamily="18" charset="0"/>
                                  </a:rPr>
                                  <m:t>𝑖</m:t>
                                </m:r>
                              </m:e>
                            </m:d>
                          </m:sup>
                        </m:sSubSup>
                        <m:r>
                          <a:rPr lang="en-US" altLang="ja-JP" sz="1600" i="1">
                            <a:latin typeface="Cambria Math" panose="02040503050406030204" pitchFamily="18" charset="0"/>
                          </a:rPr>
                          <m:t>+</m:t>
                        </m:r>
                        <m:sSubSup>
                          <m:sSubSupPr>
                            <m:ctrlPr>
                              <a:rPr lang="ja-JP" altLang="ja-JP" sz="1600" i="1">
                                <a:solidFill>
                                  <a:srgbClr val="FF0000"/>
                                </a:solidFill>
                                <a:latin typeface="Cambria Math" panose="02040503050406030204" pitchFamily="18" charset="0"/>
                              </a:rPr>
                            </m:ctrlPr>
                          </m:sSubSupPr>
                          <m:e>
                            <m:r>
                              <a:rPr lang="en-US" altLang="ja-JP" sz="1600" i="1">
                                <a:solidFill>
                                  <a:srgbClr val="FF0000"/>
                                </a:solidFill>
                                <a:latin typeface="Cambria Math" panose="02040503050406030204" pitchFamily="18" charset="0"/>
                              </a:rPr>
                              <m:t>𝑞</m:t>
                            </m:r>
                          </m:e>
                          <m:sub>
                            <m:r>
                              <a:rPr lang="en-US" altLang="ja-JP" sz="1600" i="1">
                                <a:solidFill>
                                  <a:srgbClr val="FF0000"/>
                                </a:solidFill>
                                <a:latin typeface="Cambria Math" panose="02040503050406030204" pitchFamily="18" charset="0"/>
                              </a:rPr>
                              <m:t>𝑡</m:t>
                            </m:r>
                          </m:sub>
                          <m:sup>
                            <m:d>
                              <m:dPr>
                                <m:ctrlPr>
                                  <a:rPr lang="ja-JP" altLang="ja-JP" sz="1600" i="1">
                                    <a:solidFill>
                                      <a:srgbClr val="FF0000"/>
                                    </a:solidFill>
                                    <a:latin typeface="Cambria Math" panose="02040503050406030204" pitchFamily="18" charset="0"/>
                                  </a:rPr>
                                </m:ctrlPr>
                              </m:dPr>
                              <m:e>
                                <m:r>
                                  <a:rPr lang="en-US" altLang="ja-JP" sz="1600" i="1">
                                    <a:solidFill>
                                      <a:srgbClr val="FF0000"/>
                                    </a:solidFill>
                                    <a:latin typeface="Cambria Math" panose="02040503050406030204" pitchFamily="18" charset="0"/>
                                  </a:rPr>
                                  <m:t>𝑖</m:t>
                                </m:r>
                              </m:e>
                            </m:d>
                          </m:sup>
                        </m:sSubSup>
                        <m:r>
                          <a:rPr lang="en-US" altLang="ja-JP" sz="1600" i="1">
                            <a:latin typeface="Cambria Math" panose="02040503050406030204" pitchFamily="18" charset="0"/>
                          </a:rPr>
                          <m:t>≥</m:t>
                        </m:r>
                        <m:sSub>
                          <m:sSubPr>
                            <m:ctrlPr>
                              <a:rPr lang="en-US" altLang="ja-JP" sz="1600" i="1" smtClean="0">
                                <a:latin typeface="Cambria Math" panose="02040503050406030204" pitchFamily="18" charset="0"/>
                              </a:rPr>
                            </m:ctrlPr>
                          </m:sSubPr>
                          <m:e>
                            <m:r>
                              <a:rPr lang="en-US" altLang="ja-JP" sz="1600" i="1">
                                <a:latin typeface="Cambria Math" panose="02040503050406030204" pitchFamily="18" charset="0"/>
                              </a:rPr>
                              <m:t>𝑊</m:t>
                            </m:r>
                          </m:e>
                          <m:sub>
                            <m:r>
                              <a:rPr lang="en-US" altLang="ja-JP" sz="1600" i="1">
                                <a:latin typeface="Cambria Math" panose="02040503050406030204" pitchFamily="18" charset="0"/>
                              </a:rPr>
                              <m:t>𝐺</m:t>
                            </m:r>
                            <m:r>
                              <a:rPr lang="en-US" altLang="ja-JP" sz="1600" i="1">
                                <a:latin typeface="Cambria Math" panose="02040503050406030204" pitchFamily="18" charset="0"/>
                              </a:rPr>
                              <m:t>,</m:t>
                            </m:r>
                            <m:r>
                              <a:rPr lang="en-US" altLang="ja-JP" sz="1600" i="1">
                                <a:latin typeface="Cambria Math" panose="02040503050406030204" pitchFamily="18" charset="0"/>
                              </a:rPr>
                              <m:t>𝑡</m:t>
                            </m:r>
                          </m:sub>
                        </m:sSub>
                        <m:r>
                          <a:rPr lang="en-US" altLang="ja-JP" sz="1600" i="1">
                            <a:latin typeface="Cambria Math" panose="02040503050406030204" pitchFamily="18" charset="0"/>
                          </a:rPr>
                          <m:t> ; </m:t>
                        </m:r>
                        <m:sSubSup>
                          <m:sSubSupPr>
                            <m:ctrlPr>
                              <a:rPr lang="ja-JP" altLang="ja-JP" sz="1600" i="1">
                                <a:solidFill>
                                  <a:srgbClr val="FF0000"/>
                                </a:solidFill>
                                <a:latin typeface="Cambria Math" panose="02040503050406030204" pitchFamily="18" charset="0"/>
                              </a:rPr>
                            </m:ctrlPr>
                          </m:sSubSupPr>
                          <m:e>
                            <m:r>
                              <a:rPr lang="en-US" altLang="ja-JP" sz="1600" i="1">
                                <a:solidFill>
                                  <a:srgbClr val="FF0000"/>
                                </a:solidFill>
                                <a:latin typeface="Cambria Math" panose="02040503050406030204" pitchFamily="18" charset="0"/>
                              </a:rPr>
                              <m:t>𝑞</m:t>
                            </m:r>
                          </m:e>
                          <m:sub>
                            <m:r>
                              <a:rPr lang="en-US" altLang="ja-JP" sz="1600" i="1">
                                <a:solidFill>
                                  <a:srgbClr val="FF0000"/>
                                </a:solidFill>
                                <a:latin typeface="Cambria Math" panose="02040503050406030204" pitchFamily="18" charset="0"/>
                              </a:rPr>
                              <m:t>𝑡</m:t>
                            </m:r>
                          </m:sub>
                          <m:sup>
                            <m:d>
                              <m:dPr>
                                <m:ctrlPr>
                                  <a:rPr lang="ja-JP" altLang="ja-JP" sz="1600" i="1">
                                    <a:solidFill>
                                      <a:srgbClr val="FF0000"/>
                                    </a:solidFill>
                                    <a:latin typeface="Cambria Math" panose="02040503050406030204" pitchFamily="18" charset="0"/>
                                  </a:rPr>
                                </m:ctrlPr>
                              </m:dPr>
                              <m:e>
                                <m:r>
                                  <a:rPr lang="en-US" altLang="ja-JP" sz="1600" i="1">
                                    <a:solidFill>
                                      <a:srgbClr val="FF0000"/>
                                    </a:solidFill>
                                    <a:latin typeface="Cambria Math" panose="02040503050406030204" pitchFamily="18" charset="0"/>
                                  </a:rPr>
                                  <m:t>𝑖</m:t>
                                </m:r>
                              </m:e>
                            </m:d>
                          </m:sup>
                        </m:sSubSup>
                        <m:r>
                          <a:rPr lang="en-US" altLang="ja-JP" sz="1600" i="1">
                            <a:latin typeface="Cambria Math" panose="02040503050406030204" pitchFamily="18" charset="0"/>
                          </a:rPr>
                          <m:t>≥0</m:t>
                        </m:r>
                      </m:oMath>
                    </m:oMathPara>
                  </a14:m>
                  <a:endParaRPr lang="en-US" altLang="ja-JP" sz="2400" dirty="0"/>
                </a:p>
              </p:txBody>
            </p:sp>
          </mc:Choice>
          <mc:Fallback xmlns="">
            <p:sp>
              <p:nvSpPr>
                <p:cNvPr id="137" name="テキスト ボックス 136">
                  <a:extLst>
                    <a:ext uri="{FF2B5EF4-FFF2-40B4-BE49-F238E27FC236}">
                      <a16:creationId xmlns:a16="http://schemas.microsoft.com/office/drawing/2014/main" id="{04096D86-2998-490B-9F44-36E7B0675437}"/>
                    </a:ext>
                  </a:extLst>
                </p:cNvPr>
                <p:cNvSpPr txBox="1">
                  <a:spLocks noRot="1" noChangeAspect="1" noMove="1" noResize="1" noEditPoints="1" noAdjustHandles="1" noChangeArrowheads="1" noChangeShapeType="1" noTextEdit="1"/>
                </p:cNvSpPr>
                <p:nvPr/>
              </p:nvSpPr>
              <p:spPr>
                <a:xfrm>
                  <a:off x="4376172" y="4053921"/>
                  <a:ext cx="2077940" cy="399789"/>
                </a:xfrm>
                <a:prstGeom prst="rect">
                  <a:avLst/>
                </a:prstGeom>
                <a:blipFill>
                  <a:blip r:embed="rId7"/>
                  <a:stretch>
                    <a:fillRect b="-1515"/>
                  </a:stretch>
                </a:blipFill>
              </p:spPr>
              <p:txBody>
                <a:bodyPr/>
                <a:lstStyle/>
                <a:p>
                  <a:r>
                    <a:rPr lang="ja-JP" altLang="en-US">
                      <a:noFill/>
                    </a:rPr>
                    <a:t> </a:t>
                  </a:r>
                </a:p>
              </p:txBody>
            </p:sp>
          </mc:Fallback>
        </mc:AlternateContent>
      </p:grpSp>
      <p:cxnSp>
        <p:nvCxnSpPr>
          <p:cNvPr id="140" name="直線コネクタ 139">
            <a:extLst>
              <a:ext uri="{FF2B5EF4-FFF2-40B4-BE49-F238E27FC236}">
                <a16:creationId xmlns:a16="http://schemas.microsoft.com/office/drawing/2014/main" id="{29C11256-413E-454C-8C7E-78F1E3681956}"/>
              </a:ext>
            </a:extLst>
          </p:cNvPr>
          <p:cNvCxnSpPr>
            <a:cxnSpLocks/>
          </p:cNvCxnSpPr>
          <p:nvPr/>
        </p:nvCxnSpPr>
        <p:spPr>
          <a:xfrm>
            <a:off x="7650511" y="5307166"/>
            <a:ext cx="486324" cy="0"/>
          </a:xfrm>
          <a:prstGeom prst="lin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テキスト ボックス 141">
            <a:extLst>
              <a:ext uri="{FF2B5EF4-FFF2-40B4-BE49-F238E27FC236}">
                <a16:creationId xmlns:a16="http://schemas.microsoft.com/office/drawing/2014/main" id="{1EDCAE34-D51E-4890-A171-F13B5A96DD65}"/>
              </a:ext>
            </a:extLst>
          </p:cNvPr>
          <p:cNvSpPr txBox="1"/>
          <p:nvPr/>
        </p:nvSpPr>
        <p:spPr>
          <a:xfrm>
            <a:off x="7315478" y="5335790"/>
            <a:ext cx="1210589" cy="338554"/>
          </a:xfrm>
          <a:prstGeom prst="rect">
            <a:avLst/>
          </a:prstGeom>
          <a:noFill/>
        </p:spPr>
        <p:txBody>
          <a:bodyPr wrap="none" rtlCol="0">
            <a:spAutoFit/>
          </a:bodyPr>
          <a:lstStyle/>
          <a:p>
            <a:pPr algn="ctr"/>
            <a:r>
              <a:rPr lang="ja-JP" altLang="en-US" sz="1600" dirty="0">
                <a:solidFill>
                  <a:srgbClr val="FF0000"/>
                </a:solidFill>
              </a:rPr>
              <a:t>目標額：０</a:t>
            </a:r>
            <a:endParaRPr kumimoji="1" lang="en-US" altLang="ja-JP" sz="1600" dirty="0">
              <a:solidFill>
                <a:srgbClr val="FF0000"/>
              </a:solidFill>
            </a:endParaRPr>
          </a:p>
        </p:txBody>
      </p:sp>
    </p:spTree>
    <p:extLst>
      <p:ext uri="{BB962C8B-B14F-4D97-AF65-F5344CB8AC3E}">
        <p14:creationId xmlns:p14="http://schemas.microsoft.com/office/powerpoint/2010/main" val="2164396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17</a:t>
            </a:fld>
            <a:endParaRPr lang="en-US" altLang="ja-JP" dirty="0"/>
          </a:p>
        </p:txBody>
      </p:sp>
      <p:sp>
        <p:nvSpPr>
          <p:cNvPr id="6" name="タイトル 1"/>
          <p:cNvSpPr>
            <a:spLocks noGrp="1"/>
          </p:cNvSpPr>
          <p:nvPr>
            <p:ph type="title"/>
          </p:nvPr>
        </p:nvSpPr>
        <p:spPr/>
        <p:txBody>
          <a:bodyPr/>
          <a:lstStyle/>
          <a:p>
            <a:r>
              <a:rPr lang="ja-JP" altLang="en-US" dirty="0"/>
              <a:t>２</a:t>
            </a:r>
            <a:r>
              <a:rPr lang="en-US" altLang="ja-JP" dirty="0"/>
              <a:t>.</a:t>
            </a:r>
            <a:r>
              <a:rPr lang="ja-JP" altLang="en-US" dirty="0"/>
              <a:t>１ 退職後の家計の最適化モデル｜問題の構造</a:t>
            </a:r>
            <a:endParaRPr kumimoji="1" lang="ja-JP" altLang="en-US" dirty="0"/>
          </a:p>
        </p:txBody>
      </p:sp>
      <p:graphicFrame>
        <p:nvGraphicFramePr>
          <p:cNvPr id="10" name="表 9"/>
          <p:cNvGraphicFramePr>
            <a:graphicFrameLocks noGrp="1"/>
          </p:cNvGraphicFramePr>
          <p:nvPr>
            <p:extLst>
              <p:ext uri="{D42A27DB-BD31-4B8C-83A1-F6EECF244321}">
                <p14:modId xmlns:p14="http://schemas.microsoft.com/office/powerpoint/2010/main" val="3038179774"/>
              </p:ext>
            </p:extLst>
          </p:nvPr>
        </p:nvGraphicFramePr>
        <p:xfrm>
          <a:off x="2544443" y="5428554"/>
          <a:ext cx="3572106" cy="1005840"/>
        </p:xfrm>
        <a:graphic>
          <a:graphicData uri="http://schemas.openxmlformats.org/drawingml/2006/table">
            <a:tbl>
              <a:tblPr firstRow="1" bandRow="1">
                <a:tableStyleId>{72833802-FEF1-4C79-8D5D-14CF1EAF98D9}</a:tableStyleId>
              </a:tblPr>
              <a:tblGrid>
                <a:gridCol w="1786053">
                  <a:extLst>
                    <a:ext uri="{9D8B030D-6E8A-4147-A177-3AD203B41FA5}">
                      <a16:colId xmlns:a16="http://schemas.microsoft.com/office/drawing/2014/main" val="2095709080"/>
                    </a:ext>
                  </a:extLst>
                </a:gridCol>
                <a:gridCol w="1786053">
                  <a:extLst>
                    <a:ext uri="{9D8B030D-6E8A-4147-A177-3AD203B41FA5}">
                      <a16:colId xmlns:a16="http://schemas.microsoft.com/office/drawing/2014/main" val="242205215"/>
                    </a:ext>
                  </a:extLst>
                </a:gridCol>
              </a:tblGrid>
              <a:tr h="288000">
                <a:tc>
                  <a:txBody>
                    <a:bodyPr/>
                    <a:lstStyle/>
                    <a:p>
                      <a:pPr algn="ctr"/>
                      <a:r>
                        <a:rPr kumimoji="1" lang="ja-JP" altLang="en-US" sz="1600" dirty="0"/>
                        <a:t>支出：</a:t>
                      </a:r>
                      <a:r>
                        <a:rPr kumimoji="1" lang="en-US" altLang="ja-JP" sz="1600" dirty="0"/>
                        <a:t>1</a:t>
                      </a:r>
                      <a:r>
                        <a:rPr kumimoji="1" lang="ja-JP" altLang="en-US" sz="1600" dirty="0"/>
                        <a:t>～</a:t>
                      </a:r>
                      <a:r>
                        <a:rPr kumimoji="1" lang="en-US" altLang="ja-JP" sz="1600" dirty="0"/>
                        <a:t>14</a:t>
                      </a:r>
                      <a:r>
                        <a:rPr kumimoji="1" lang="ja-JP" altLang="en-US" sz="1600" dirty="0"/>
                        <a:t>時点</a:t>
                      </a:r>
                    </a:p>
                  </a:txBody>
                  <a:tcPr>
                    <a:lnR w="12700" cap="flat" cmpd="sng" algn="ctr">
                      <a:solidFill>
                        <a:schemeClr val="bg1"/>
                      </a:solidFill>
                      <a:prstDash val="solid"/>
                      <a:round/>
                      <a:headEnd type="none" w="med" len="med"/>
                      <a:tailEnd type="none" w="med" len="med"/>
                    </a:lnR>
                  </a:tcPr>
                </a:tc>
                <a:tc>
                  <a:txBody>
                    <a:bodyPr/>
                    <a:lstStyle/>
                    <a:p>
                      <a:pPr algn="ctr"/>
                      <a:r>
                        <a:rPr kumimoji="1" lang="en-US" altLang="ja-JP" sz="1600" dirty="0"/>
                        <a:t>15</a:t>
                      </a:r>
                      <a:r>
                        <a:rPr kumimoji="1" lang="ja-JP" altLang="en-US" sz="1600" dirty="0"/>
                        <a:t>～</a:t>
                      </a:r>
                      <a:r>
                        <a:rPr kumimoji="1" lang="en-US" altLang="ja-JP" sz="1600" dirty="0"/>
                        <a:t>35</a:t>
                      </a:r>
                      <a:r>
                        <a:rPr kumimoji="1" lang="ja-JP" altLang="en-US" sz="1600" dirty="0"/>
                        <a:t>時点</a:t>
                      </a: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58851227"/>
                  </a:ext>
                </a:extLst>
              </a:tr>
              <a:tr h="28800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最低生活費，医療費</a:t>
                      </a:r>
                    </a:p>
                  </a:txBody>
                  <a:tcPr/>
                </a:tc>
                <a:tc hMerge="1">
                  <a:txBody>
                    <a:bodyPr/>
                    <a:lstStyle/>
                    <a:p>
                      <a:pPr algn="ctr"/>
                      <a:endParaRPr kumimoji="1" lang="ja-JP" altLang="en-US" sz="1400" dirty="0"/>
                    </a:p>
                  </a:txBody>
                  <a:tcPr/>
                </a:tc>
                <a:extLst>
                  <a:ext uri="{0D108BD9-81ED-4DB2-BD59-A6C34878D82A}">
                    <a16:rowId xmlns:a16="http://schemas.microsoft.com/office/drawing/2014/main" val="566657853"/>
                  </a:ext>
                </a:extLst>
              </a:tr>
              <a:tr h="288000">
                <a:tc>
                  <a:txBody>
                    <a:bodyPr/>
                    <a:lstStyle/>
                    <a:p>
                      <a:pPr algn="ctr"/>
                      <a:r>
                        <a:rPr kumimoji="1" lang="ja-JP" altLang="en-US" sz="1600" dirty="0"/>
                        <a:t>生命保険料</a:t>
                      </a:r>
                    </a:p>
                  </a:txBody>
                  <a:tcPr>
                    <a:lnR w="12700" cap="flat" cmpd="sng" algn="ctr">
                      <a:solidFill>
                        <a:schemeClr val="accent2">
                          <a:lumMod val="40000"/>
                          <a:lumOff val="60000"/>
                        </a:schemeClr>
                      </a:solidFill>
                      <a:prstDash val="solid"/>
                      <a:round/>
                      <a:headEnd type="none" w="med" len="med"/>
                      <a:tailEnd type="none" w="med" len="med"/>
                    </a:lnR>
                  </a:tcPr>
                </a:tc>
                <a:tc>
                  <a:txBody>
                    <a:bodyPr/>
                    <a:lstStyle/>
                    <a:p>
                      <a:pPr algn="ctr"/>
                      <a:endParaRPr kumimoji="1" lang="ja-JP" altLang="en-US" sz="1600" dirty="0"/>
                    </a:p>
                  </a:txBody>
                  <a:tcPr>
                    <a:lnL w="12700" cap="flat" cmpd="sng" algn="ctr">
                      <a:solidFill>
                        <a:schemeClr val="accent2">
                          <a:lumMod val="40000"/>
                          <a:lumOff val="60000"/>
                        </a:schemeClr>
                      </a:solidFill>
                      <a:prstDash val="solid"/>
                      <a:round/>
                      <a:headEnd type="none" w="med" len="med"/>
                      <a:tailEnd type="none" w="med" len="med"/>
                    </a:lnL>
                  </a:tcPr>
                </a:tc>
                <a:extLst>
                  <a:ext uri="{0D108BD9-81ED-4DB2-BD59-A6C34878D82A}">
                    <a16:rowId xmlns:a16="http://schemas.microsoft.com/office/drawing/2014/main" val="483445121"/>
                  </a:ext>
                </a:extLst>
              </a:tr>
            </a:tbl>
          </a:graphicData>
        </a:graphic>
      </p:graphicFrame>
      <p:sp>
        <p:nvSpPr>
          <p:cNvPr id="12" name="テキスト ボックス 11"/>
          <p:cNvSpPr txBox="1"/>
          <p:nvPr/>
        </p:nvSpPr>
        <p:spPr>
          <a:xfrm>
            <a:off x="272480" y="693789"/>
            <a:ext cx="9361040" cy="1107996"/>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問題の構造</a:t>
            </a:r>
            <a:endParaRPr kumimoji="1" lang="en-US" altLang="ja-JP" dirty="0">
              <a:solidFill>
                <a:srgbClr val="0070C0"/>
              </a:solidFill>
            </a:endParaRPr>
          </a:p>
          <a:p>
            <a:pPr marL="742950" lvl="1" indent="-285750">
              <a:buClr>
                <a:srgbClr val="0070C0"/>
              </a:buClr>
              <a:buFont typeface="Wingdings" panose="05000000000000000000" pitchFamily="2" charset="2"/>
              <a:buChar char="p"/>
            </a:pPr>
            <a:r>
              <a:rPr kumimoji="1" lang="en-US" altLang="ja-JP" sz="1600" dirty="0"/>
              <a:t>65</a:t>
            </a:r>
            <a:r>
              <a:rPr kumimoji="1" lang="ja-JP" altLang="en-US" sz="1600" dirty="0"/>
              <a:t>～</a:t>
            </a:r>
            <a:r>
              <a:rPr kumimoji="1" lang="en-US" altLang="ja-JP" sz="1600" dirty="0"/>
              <a:t>100</a:t>
            </a:r>
            <a:r>
              <a:rPr kumimoji="1" lang="ja-JP" altLang="en-US" sz="1600" dirty="0"/>
              <a:t>歳の</a:t>
            </a:r>
            <a:r>
              <a:rPr kumimoji="1" lang="en-US" altLang="ja-JP" sz="1600" dirty="0"/>
              <a:t>1</a:t>
            </a:r>
            <a:r>
              <a:rPr kumimoji="1" lang="ja-JP" altLang="en-US" sz="1600" dirty="0"/>
              <a:t>期間</a:t>
            </a:r>
            <a:r>
              <a:rPr kumimoji="1" lang="en-US" altLang="ja-JP" sz="1600" dirty="0"/>
              <a:t>1</a:t>
            </a:r>
            <a:r>
              <a:rPr kumimoji="1" lang="ja-JP" altLang="en-US" sz="1600" dirty="0"/>
              <a:t>年の最大</a:t>
            </a:r>
            <a:r>
              <a:rPr kumimoji="1" lang="en-US" altLang="ja-JP" sz="1600" dirty="0"/>
              <a:t>35</a:t>
            </a:r>
            <a:r>
              <a:rPr kumimoji="1" lang="ja-JP" altLang="en-US" sz="1600" dirty="0"/>
              <a:t>期間とし，キャッシュフローは期末に発生すると仮定する</a:t>
            </a:r>
            <a:endParaRPr kumimoji="1" lang="en-US" altLang="ja-JP" sz="1600" dirty="0"/>
          </a:p>
          <a:p>
            <a:pPr marL="742950" lvl="1" indent="-285750">
              <a:buClr>
                <a:srgbClr val="0070C0"/>
              </a:buClr>
              <a:buFont typeface="Wingdings" panose="05000000000000000000" pitchFamily="2" charset="2"/>
              <a:buChar char="p"/>
            </a:pPr>
            <a:r>
              <a:rPr lang="ja-JP" altLang="en-US" sz="1600" dirty="0"/>
              <a:t>リスク資産：国内株式，国内債券，外国株式，外国債券</a:t>
            </a:r>
            <a:endParaRPr kumimoji="1" lang="en-US" altLang="ja-JP" sz="1600" dirty="0"/>
          </a:p>
          <a:p>
            <a:pPr marL="742950" lvl="1" indent="-285750">
              <a:buClr>
                <a:srgbClr val="0070C0"/>
              </a:buClr>
              <a:buFont typeface="Wingdings" panose="05000000000000000000" pitchFamily="2" charset="2"/>
              <a:buChar char="p"/>
            </a:pPr>
            <a:r>
              <a:rPr lang="ja-JP" altLang="en-US" sz="1600" dirty="0"/>
              <a:t>生命保険：平準払型</a:t>
            </a:r>
            <a:r>
              <a:rPr lang="en-US" altLang="ja-JP" sz="1600" dirty="0"/>
              <a:t>15</a:t>
            </a:r>
            <a:r>
              <a:rPr lang="ja-JP" altLang="en-US" sz="1600" dirty="0"/>
              <a:t>年満期の定期保険</a:t>
            </a:r>
            <a:endParaRPr kumimoji="1" lang="ja-JP" altLang="en-US" sz="1600" dirty="0"/>
          </a:p>
        </p:txBody>
      </p:sp>
      <p:sp>
        <p:nvSpPr>
          <p:cNvPr id="100" name="テキスト ボックス 99"/>
          <p:cNvSpPr txBox="1"/>
          <p:nvPr/>
        </p:nvSpPr>
        <p:spPr>
          <a:xfrm>
            <a:off x="331453" y="1829033"/>
            <a:ext cx="461665" cy="1599964"/>
          </a:xfrm>
          <a:prstGeom prst="rect">
            <a:avLst/>
          </a:prstGeom>
          <a:solidFill>
            <a:srgbClr val="0070C0"/>
          </a:solidFill>
          <a:ln>
            <a:noFill/>
          </a:ln>
        </p:spPr>
        <p:txBody>
          <a:bodyPr vert="eaVert" wrap="square" rtlCol="0" anchor="ctr">
            <a:spAutoFit/>
          </a:bodyPr>
          <a:lstStyle/>
          <a:p>
            <a:pPr algn="ctr"/>
            <a:r>
              <a:rPr kumimoji="1" lang="ja-JP" altLang="en-US" dirty="0">
                <a:solidFill>
                  <a:schemeClr val="bg1"/>
                </a:solidFill>
              </a:rPr>
              <a:t>通常受給</a:t>
            </a:r>
          </a:p>
        </p:txBody>
      </p:sp>
      <p:sp>
        <p:nvSpPr>
          <p:cNvPr id="101" name="テキスト ボックス 100"/>
          <p:cNvSpPr txBox="1"/>
          <p:nvPr/>
        </p:nvSpPr>
        <p:spPr>
          <a:xfrm>
            <a:off x="345364" y="3523552"/>
            <a:ext cx="461665" cy="1801441"/>
          </a:xfrm>
          <a:prstGeom prst="rect">
            <a:avLst/>
          </a:prstGeom>
          <a:solidFill>
            <a:srgbClr val="0070C0"/>
          </a:solidFill>
          <a:ln>
            <a:noFill/>
          </a:ln>
        </p:spPr>
        <p:txBody>
          <a:bodyPr vert="eaVert" wrap="square" rtlCol="0" anchor="ctr">
            <a:spAutoFit/>
          </a:bodyPr>
          <a:lstStyle/>
          <a:p>
            <a:pPr algn="ctr"/>
            <a:r>
              <a:rPr lang="ja-JP" altLang="en-US" dirty="0">
                <a:solidFill>
                  <a:schemeClr val="bg1"/>
                </a:solidFill>
              </a:rPr>
              <a:t>繰下げ</a:t>
            </a:r>
            <a:r>
              <a:rPr kumimoji="1" lang="ja-JP" altLang="en-US" dirty="0">
                <a:solidFill>
                  <a:schemeClr val="bg1"/>
                </a:solidFill>
              </a:rPr>
              <a:t>受給</a:t>
            </a:r>
          </a:p>
        </p:txBody>
      </p:sp>
      <p:grpSp>
        <p:nvGrpSpPr>
          <p:cNvPr id="128" name="グループ化 127"/>
          <p:cNvGrpSpPr/>
          <p:nvPr/>
        </p:nvGrpSpPr>
        <p:grpSpPr>
          <a:xfrm>
            <a:off x="884324" y="1908064"/>
            <a:ext cx="7095806" cy="1615488"/>
            <a:chOff x="637193" y="3390782"/>
            <a:chExt cx="6858623" cy="1463645"/>
          </a:xfrm>
        </p:grpSpPr>
        <p:grpSp>
          <p:nvGrpSpPr>
            <p:cNvPr id="104" name="グループ化 103"/>
            <p:cNvGrpSpPr/>
            <p:nvPr/>
          </p:nvGrpSpPr>
          <p:grpSpPr>
            <a:xfrm>
              <a:off x="637193" y="3390782"/>
              <a:ext cx="6858623" cy="1463645"/>
              <a:chOff x="557055" y="3523298"/>
              <a:chExt cx="6858623" cy="1463645"/>
            </a:xfrm>
          </p:grpSpPr>
          <p:grpSp>
            <p:nvGrpSpPr>
              <p:cNvPr id="49" name="グループ化 48"/>
              <p:cNvGrpSpPr/>
              <p:nvPr/>
            </p:nvGrpSpPr>
            <p:grpSpPr>
              <a:xfrm>
                <a:off x="557055" y="3523298"/>
                <a:ext cx="6858623" cy="1463645"/>
                <a:chOff x="405207" y="4067875"/>
                <a:chExt cx="6858623" cy="1463645"/>
              </a:xfrm>
            </p:grpSpPr>
            <p:cxnSp>
              <p:nvCxnSpPr>
                <p:cNvPr id="8" name="直線矢印コネクタ 7"/>
                <p:cNvCxnSpPr/>
                <p:nvPr/>
              </p:nvCxnSpPr>
              <p:spPr>
                <a:xfrm>
                  <a:off x="443930" y="4914900"/>
                  <a:ext cx="6819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676275" y="4748212"/>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1057476" y="4748212"/>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1409700" y="4748212"/>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775797" y="4748211"/>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2118697" y="4748210"/>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2427332" y="4757734"/>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405207" y="5100633"/>
                  <a:ext cx="542136" cy="430887"/>
                </a:xfrm>
                <a:prstGeom prst="rect">
                  <a:avLst/>
                </a:prstGeom>
                <a:noFill/>
              </p:spPr>
              <p:txBody>
                <a:bodyPr wrap="none" rtlCol="0">
                  <a:spAutoFit/>
                </a:bodyPr>
                <a:lstStyle/>
                <a:p>
                  <a:pPr algn="ctr"/>
                  <a:r>
                    <a:rPr kumimoji="1" lang="en-US" altLang="ja-JP" sz="1100" dirty="0"/>
                    <a:t>65</a:t>
                  </a:r>
                  <a:r>
                    <a:rPr kumimoji="1" lang="ja-JP" altLang="en-US" sz="1100" dirty="0"/>
                    <a:t>歳</a:t>
                  </a:r>
                  <a:endParaRPr kumimoji="1" lang="en-US" altLang="ja-JP" sz="1100" dirty="0"/>
                </a:p>
                <a:p>
                  <a:pPr algn="ctr"/>
                  <a:r>
                    <a:rPr lang="en-US" altLang="ja-JP" sz="1100" dirty="0"/>
                    <a:t>0</a:t>
                  </a:r>
                  <a:r>
                    <a:rPr lang="ja-JP" altLang="en-US" sz="1100" dirty="0"/>
                    <a:t>時点</a:t>
                  </a:r>
                  <a:endParaRPr kumimoji="1" lang="ja-JP" altLang="en-US" sz="1100" dirty="0"/>
                </a:p>
              </p:txBody>
            </p:sp>
            <p:sp>
              <p:nvSpPr>
                <p:cNvPr id="27" name="テキスト ボックス 26"/>
                <p:cNvSpPr txBox="1"/>
                <p:nvPr/>
              </p:nvSpPr>
              <p:spPr>
                <a:xfrm>
                  <a:off x="786408" y="5102964"/>
                  <a:ext cx="542136" cy="261610"/>
                </a:xfrm>
                <a:prstGeom prst="rect">
                  <a:avLst/>
                </a:prstGeom>
                <a:noFill/>
              </p:spPr>
              <p:txBody>
                <a:bodyPr wrap="none" rtlCol="0">
                  <a:spAutoFit/>
                </a:bodyPr>
                <a:lstStyle/>
                <a:p>
                  <a:pPr algn="ctr"/>
                  <a:r>
                    <a:rPr kumimoji="1" lang="en-US" altLang="ja-JP" sz="1100" dirty="0"/>
                    <a:t>1</a:t>
                  </a:r>
                  <a:r>
                    <a:rPr kumimoji="1" lang="ja-JP" altLang="en-US" sz="1100" dirty="0"/>
                    <a:t>時点</a:t>
                  </a:r>
                </a:p>
              </p:txBody>
            </p:sp>
            <p:sp>
              <p:nvSpPr>
                <p:cNvPr id="28" name="テキスト ボックス 27"/>
                <p:cNvSpPr txBox="1"/>
                <p:nvPr/>
              </p:nvSpPr>
              <p:spPr>
                <a:xfrm>
                  <a:off x="1262076" y="5100633"/>
                  <a:ext cx="260008" cy="261610"/>
                </a:xfrm>
                <a:prstGeom prst="rect">
                  <a:avLst/>
                </a:prstGeom>
                <a:noFill/>
              </p:spPr>
              <p:txBody>
                <a:bodyPr wrap="none" rtlCol="0">
                  <a:spAutoFit/>
                </a:bodyPr>
                <a:lstStyle/>
                <a:p>
                  <a:pPr algn="ctr"/>
                  <a:r>
                    <a:rPr lang="en-US" altLang="ja-JP" sz="1100" dirty="0"/>
                    <a:t>2</a:t>
                  </a:r>
                  <a:endParaRPr kumimoji="1" lang="ja-JP" altLang="en-US" sz="1100" dirty="0"/>
                </a:p>
              </p:txBody>
            </p:sp>
            <p:sp>
              <p:nvSpPr>
                <p:cNvPr id="29" name="テキスト ボックス 28"/>
                <p:cNvSpPr txBox="1"/>
                <p:nvPr/>
              </p:nvSpPr>
              <p:spPr>
                <a:xfrm>
                  <a:off x="1632789" y="5100633"/>
                  <a:ext cx="260008" cy="261610"/>
                </a:xfrm>
                <a:prstGeom prst="rect">
                  <a:avLst/>
                </a:prstGeom>
                <a:noFill/>
              </p:spPr>
              <p:txBody>
                <a:bodyPr wrap="none" rtlCol="0">
                  <a:spAutoFit/>
                </a:bodyPr>
                <a:lstStyle/>
                <a:p>
                  <a:pPr algn="ctr"/>
                  <a:r>
                    <a:rPr lang="en-US" altLang="ja-JP" sz="1100" dirty="0"/>
                    <a:t>3</a:t>
                  </a:r>
                  <a:endParaRPr kumimoji="1" lang="ja-JP" altLang="en-US" sz="1100" dirty="0"/>
                </a:p>
              </p:txBody>
            </p:sp>
            <p:sp>
              <p:nvSpPr>
                <p:cNvPr id="30" name="テキスト ボックス 29"/>
                <p:cNvSpPr txBox="1"/>
                <p:nvPr/>
              </p:nvSpPr>
              <p:spPr>
                <a:xfrm>
                  <a:off x="2009835" y="5100633"/>
                  <a:ext cx="193109" cy="261610"/>
                </a:xfrm>
                <a:prstGeom prst="rect">
                  <a:avLst/>
                </a:prstGeom>
                <a:noFill/>
              </p:spPr>
              <p:txBody>
                <a:bodyPr wrap="square" rtlCol="0">
                  <a:spAutoFit/>
                </a:bodyPr>
                <a:lstStyle/>
                <a:p>
                  <a:pPr algn="ctr"/>
                  <a:r>
                    <a:rPr lang="en-US" altLang="ja-JP" sz="1100" dirty="0"/>
                    <a:t>4</a:t>
                  </a:r>
                  <a:endParaRPr kumimoji="1" lang="ja-JP" altLang="en-US" sz="1100" dirty="0"/>
                </a:p>
              </p:txBody>
            </p:sp>
            <p:sp>
              <p:nvSpPr>
                <p:cNvPr id="31" name="テキスト ボックス 30"/>
                <p:cNvSpPr txBox="1"/>
                <p:nvPr/>
              </p:nvSpPr>
              <p:spPr>
                <a:xfrm>
                  <a:off x="2297328" y="5100633"/>
                  <a:ext cx="260008" cy="261610"/>
                </a:xfrm>
                <a:prstGeom prst="rect">
                  <a:avLst/>
                </a:prstGeom>
                <a:noFill/>
                <a:ln>
                  <a:noFill/>
                </a:ln>
              </p:spPr>
              <p:txBody>
                <a:bodyPr wrap="none" rtlCol="0">
                  <a:spAutoFit/>
                </a:bodyPr>
                <a:lstStyle/>
                <a:p>
                  <a:pPr algn="ctr"/>
                  <a:r>
                    <a:rPr lang="en-US" altLang="ja-JP" sz="1100" dirty="0"/>
                    <a:t>5</a:t>
                  </a:r>
                  <a:endParaRPr kumimoji="1" lang="ja-JP" altLang="en-US" sz="1100" dirty="0"/>
                </a:p>
              </p:txBody>
            </p:sp>
            <p:sp>
              <p:nvSpPr>
                <p:cNvPr id="38" name="テキスト ボックス 37"/>
                <p:cNvSpPr txBox="1"/>
                <p:nvPr/>
              </p:nvSpPr>
              <p:spPr>
                <a:xfrm>
                  <a:off x="4075837" y="4388402"/>
                  <a:ext cx="1107996" cy="461665"/>
                </a:xfrm>
                <a:prstGeom prst="rect">
                  <a:avLst/>
                </a:prstGeom>
                <a:noFill/>
              </p:spPr>
              <p:txBody>
                <a:bodyPr wrap="none" rtlCol="0">
                  <a:spAutoFit/>
                </a:bodyPr>
                <a:lstStyle/>
                <a:p>
                  <a:r>
                    <a:rPr kumimoji="1" lang="ja-JP" altLang="en-US" sz="2400" dirty="0"/>
                    <a:t>・・・</a:t>
                  </a:r>
                </a:p>
              </p:txBody>
            </p:sp>
            <p:sp>
              <p:nvSpPr>
                <p:cNvPr id="39" name="テキスト ボックス 38"/>
                <p:cNvSpPr txBox="1"/>
                <p:nvPr/>
              </p:nvSpPr>
              <p:spPr>
                <a:xfrm>
                  <a:off x="6542627" y="5100633"/>
                  <a:ext cx="617477" cy="430887"/>
                </a:xfrm>
                <a:prstGeom prst="rect">
                  <a:avLst/>
                </a:prstGeom>
                <a:noFill/>
                <a:ln>
                  <a:noFill/>
                </a:ln>
              </p:spPr>
              <p:txBody>
                <a:bodyPr wrap="none" rtlCol="0">
                  <a:spAutoFit/>
                </a:bodyPr>
                <a:lstStyle/>
                <a:p>
                  <a:pPr algn="ctr"/>
                  <a:r>
                    <a:rPr lang="en-US" altLang="ja-JP" sz="1100" dirty="0"/>
                    <a:t>100</a:t>
                  </a:r>
                  <a:r>
                    <a:rPr lang="ja-JP" altLang="en-US" sz="1100" dirty="0"/>
                    <a:t>歳</a:t>
                  </a:r>
                  <a:endParaRPr lang="en-US" altLang="ja-JP" sz="1100" dirty="0"/>
                </a:p>
                <a:p>
                  <a:pPr algn="ctr"/>
                  <a:r>
                    <a:rPr kumimoji="1" lang="en-US" altLang="ja-JP" sz="1100" dirty="0"/>
                    <a:t>35</a:t>
                  </a:r>
                  <a:r>
                    <a:rPr kumimoji="1" lang="ja-JP" altLang="en-US" sz="1100" dirty="0"/>
                    <a:t>時点</a:t>
                  </a:r>
                </a:p>
              </p:txBody>
            </p:sp>
            <p:cxnSp>
              <p:nvCxnSpPr>
                <p:cNvPr id="40" name="直線コネクタ 39"/>
                <p:cNvCxnSpPr/>
                <p:nvPr/>
              </p:nvCxnSpPr>
              <p:spPr>
                <a:xfrm>
                  <a:off x="6851365" y="4719626"/>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6851365" y="4382195"/>
                  <a:ext cx="0" cy="5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flipV="1">
                  <a:off x="6857641" y="4067875"/>
                  <a:ext cx="0" cy="314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3" name="テキスト ボックス 92"/>
              <p:cNvSpPr txBox="1"/>
              <p:nvPr/>
            </p:nvSpPr>
            <p:spPr>
              <a:xfrm>
                <a:off x="2672417" y="4020269"/>
                <a:ext cx="1005403" cy="338554"/>
              </a:xfrm>
              <a:prstGeom prst="rect">
                <a:avLst/>
              </a:prstGeom>
              <a:noFill/>
            </p:spPr>
            <p:txBody>
              <a:bodyPr wrap="none" rtlCol="0">
                <a:spAutoFit/>
              </a:bodyPr>
              <a:lstStyle/>
              <a:p>
                <a:r>
                  <a:rPr kumimoji="1" lang="ja-JP" altLang="en-US" sz="1600" dirty="0">
                    <a:solidFill>
                      <a:srgbClr val="0070C0"/>
                    </a:solidFill>
                  </a:rPr>
                  <a:t>公的年金</a:t>
                </a:r>
              </a:p>
            </p:txBody>
          </p:sp>
          <p:sp>
            <p:nvSpPr>
              <p:cNvPr id="94" name="テキスト ボックス 93"/>
              <p:cNvSpPr txBox="1"/>
              <p:nvPr/>
            </p:nvSpPr>
            <p:spPr>
              <a:xfrm>
                <a:off x="2606048" y="3570374"/>
                <a:ext cx="1415772" cy="338554"/>
              </a:xfrm>
              <a:prstGeom prst="rect">
                <a:avLst/>
              </a:prstGeom>
              <a:noFill/>
            </p:spPr>
            <p:txBody>
              <a:bodyPr wrap="none" rtlCol="0">
                <a:spAutoFit/>
              </a:bodyPr>
              <a:lstStyle/>
              <a:p>
                <a:r>
                  <a:rPr kumimoji="1" lang="ja-JP" altLang="en-US" sz="1600" dirty="0">
                    <a:solidFill>
                      <a:srgbClr val="FF0000"/>
                    </a:solidFill>
                  </a:rPr>
                  <a:t>私的終身年金</a:t>
                </a:r>
              </a:p>
            </p:txBody>
          </p:sp>
        </p:grpSp>
        <p:cxnSp>
          <p:nvCxnSpPr>
            <p:cNvPr id="118" name="直線矢印コネクタ 117"/>
            <p:cNvCxnSpPr/>
            <p:nvPr/>
          </p:nvCxnSpPr>
          <p:spPr>
            <a:xfrm flipV="1">
              <a:off x="2656069" y="3714631"/>
              <a:ext cx="0" cy="5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flipV="1">
              <a:off x="2662345" y="3400311"/>
              <a:ext cx="0" cy="314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flipV="1">
              <a:off x="2350664" y="3705102"/>
              <a:ext cx="0" cy="5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flipV="1">
              <a:off x="2356940" y="3390782"/>
              <a:ext cx="0" cy="314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flipV="1">
              <a:off x="2007534" y="3705102"/>
              <a:ext cx="0" cy="5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flipV="1">
              <a:off x="2013810" y="3390782"/>
              <a:ext cx="0" cy="314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flipV="1">
              <a:off x="1636821" y="3705102"/>
              <a:ext cx="0" cy="5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flipV="1">
              <a:off x="1643097" y="3390782"/>
              <a:ext cx="0" cy="314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flipV="1">
              <a:off x="1290608" y="3705102"/>
              <a:ext cx="0" cy="5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flipV="1">
              <a:off x="1287359" y="3390782"/>
              <a:ext cx="0" cy="314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4" name="グループ化 143"/>
          <p:cNvGrpSpPr/>
          <p:nvPr/>
        </p:nvGrpSpPr>
        <p:grpSpPr>
          <a:xfrm>
            <a:off x="884324" y="3561179"/>
            <a:ext cx="7095806" cy="1781647"/>
            <a:chOff x="649948" y="4972414"/>
            <a:chExt cx="6858623" cy="1503926"/>
          </a:xfrm>
        </p:grpSpPr>
        <p:grpSp>
          <p:nvGrpSpPr>
            <p:cNvPr id="92" name="グループ化 91"/>
            <p:cNvGrpSpPr/>
            <p:nvPr/>
          </p:nvGrpSpPr>
          <p:grpSpPr>
            <a:xfrm>
              <a:off x="649948" y="4994875"/>
              <a:ext cx="6858623" cy="1481465"/>
              <a:chOff x="256450" y="5154188"/>
              <a:chExt cx="6858623" cy="1481465"/>
            </a:xfrm>
          </p:grpSpPr>
          <p:grpSp>
            <p:nvGrpSpPr>
              <p:cNvPr id="50" name="グループ化 49"/>
              <p:cNvGrpSpPr/>
              <p:nvPr/>
            </p:nvGrpSpPr>
            <p:grpSpPr>
              <a:xfrm>
                <a:off x="256450" y="5492535"/>
                <a:ext cx="6858623" cy="1143118"/>
                <a:chOff x="405207" y="4388402"/>
                <a:chExt cx="6858623" cy="1143118"/>
              </a:xfrm>
            </p:grpSpPr>
            <p:cxnSp>
              <p:nvCxnSpPr>
                <p:cNvPr id="51" name="直線矢印コネクタ 50"/>
                <p:cNvCxnSpPr/>
                <p:nvPr/>
              </p:nvCxnSpPr>
              <p:spPr>
                <a:xfrm>
                  <a:off x="443930" y="4914900"/>
                  <a:ext cx="6819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676275" y="4748212"/>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1057476" y="4748212"/>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a:off x="1409700" y="4748212"/>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a:off x="1775797" y="4748211"/>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2118697" y="4748210"/>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2448482" y="4757734"/>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405207" y="5100633"/>
                  <a:ext cx="542136" cy="430887"/>
                </a:xfrm>
                <a:prstGeom prst="rect">
                  <a:avLst/>
                </a:prstGeom>
                <a:noFill/>
              </p:spPr>
              <p:txBody>
                <a:bodyPr wrap="none" rtlCol="0">
                  <a:spAutoFit/>
                </a:bodyPr>
                <a:lstStyle/>
                <a:p>
                  <a:pPr algn="ctr"/>
                  <a:r>
                    <a:rPr kumimoji="1" lang="en-US" altLang="ja-JP" sz="1100" dirty="0"/>
                    <a:t>65</a:t>
                  </a:r>
                  <a:r>
                    <a:rPr kumimoji="1" lang="ja-JP" altLang="en-US" sz="1100" dirty="0"/>
                    <a:t>歳</a:t>
                  </a:r>
                  <a:endParaRPr kumimoji="1" lang="en-US" altLang="ja-JP" sz="1100" dirty="0"/>
                </a:p>
                <a:p>
                  <a:pPr algn="ctr"/>
                  <a:r>
                    <a:rPr lang="en-US" altLang="ja-JP" sz="1100" dirty="0"/>
                    <a:t>0</a:t>
                  </a:r>
                  <a:r>
                    <a:rPr lang="ja-JP" altLang="en-US" sz="1100" dirty="0"/>
                    <a:t>時点</a:t>
                  </a:r>
                  <a:endParaRPr kumimoji="1" lang="ja-JP" altLang="en-US" sz="1100" dirty="0"/>
                </a:p>
              </p:txBody>
            </p:sp>
            <p:sp>
              <p:nvSpPr>
                <p:cNvPr id="59" name="テキスト ボックス 58"/>
                <p:cNvSpPr txBox="1"/>
                <p:nvPr/>
              </p:nvSpPr>
              <p:spPr>
                <a:xfrm>
                  <a:off x="786408" y="5102964"/>
                  <a:ext cx="542136" cy="261610"/>
                </a:xfrm>
                <a:prstGeom prst="rect">
                  <a:avLst/>
                </a:prstGeom>
                <a:noFill/>
              </p:spPr>
              <p:txBody>
                <a:bodyPr wrap="none" rtlCol="0">
                  <a:spAutoFit/>
                </a:bodyPr>
                <a:lstStyle/>
                <a:p>
                  <a:pPr algn="ctr"/>
                  <a:r>
                    <a:rPr kumimoji="1" lang="en-US" altLang="ja-JP" sz="1100" dirty="0"/>
                    <a:t>1</a:t>
                  </a:r>
                  <a:r>
                    <a:rPr kumimoji="1" lang="ja-JP" altLang="en-US" sz="1100" dirty="0"/>
                    <a:t>時点</a:t>
                  </a:r>
                </a:p>
              </p:txBody>
            </p:sp>
            <p:sp>
              <p:nvSpPr>
                <p:cNvPr id="60" name="テキスト ボックス 59"/>
                <p:cNvSpPr txBox="1"/>
                <p:nvPr/>
              </p:nvSpPr>
              <p:spPr>
                <a:xfrm>
                  <a:off x="1262076" y="5100633"/>
                  <a:ext cx="260008" cy="261610"/>
                </a:xfrm>
                <a:prstGeom prst="rect">
                  <a:avLst/>
                </a:prstGeom>
                <a:noFill/>
              </p:spPr>
              <p:txBody>
                <a:bodyPr wrap="none" rtlCol="0">
                  <a:spAutoFit/>
                </a:bodyPr>
                <a:lstStyle/>
                <a:p>
                  <a:pPr algn="ctr"/>
                  <a:r>
                    <a:rPr lang="en-US" altLang="ja-JP" sz="1100" dirty="0"/>
                    <a:t>2</a:t>
                  </a:r>
                  <a:endParaRPr kumimoji="1" lang="ja-JP" altLang="en-US" sz="1100" dirty="0"/>
                </a:p>
              </p:txBody>
            </p:sp>
            <p:sp>
              <p:nvSpPr>
                <p:cNvPr id="61" name="テキスト ボックス 60"/>
                <p:cNvSpPr txBox="1"/>
                <p:nvPr/>
              </p:nvSpPr>
              <p:spPr>
                <a:xfrm>
                  <a:off x="1632789" y="5100633"/>
                  <a:ext cx="260008" cy="261610"/>
                </a:xfrm>
                <a:prstGeom prst="rect">
                  <a:avLst/>
                </a:prstGeom>
                <a:noFill/>
              </p:spPr>
              <p:txBody>
                <a:bodyPr wrap="none" rtlCol="0">
                  <a:spAutoFit/>
                </a:bodyPr>
                <a:lstStyle/>
                <a:p>
                  <a:pPr algn="ctr"/>
                  <a:r>
                    <a:rPr lang="en-US" altLang="ja-JP" sz="1100" dirty="0"/>
                    <a:t>3</a:t>
                  </a:r>
                  <a:endParaRPr kumimoji="1" lang="ja-JP" altLang="en-US" sz="1100" dirty="0"/>
                </a:p>
              </p:txBody>
            </p:sp>
            <p:sp>
              <p:nvSpPr>
                <p:cNvPr id="62" name="テキスト ボックス 61"/>
                <p:cNvSpPr txBox="1"/>
                <p:nvPr/>
              </p:nvSpPr>
              <p:spPr>
                <a:xfrm>
                  <a:off x="2009835" y="5100633"/>
                  <a:ext cx="193109" cy="261610"/>
                </a:xfrm>
                <a:prstGeom prst="rect">
                  <a:avLst/>
                </a:prstGeom>
                <a:noFill/>
              </p:spPr>
              <p:txBody>
                <a:bodyPr wrap="square" rtlCol="0">
                  <a:spAutoFit/>
                </a:bodyPr>
                <a:lstStyle/>
                <a:p>
                  <a:pPr algn="ctr"/>
                  <a:r>
                    <a:rPr lang="en-US" altLang="ja-JP" sz="1100" dirty="0"/>
                    <a:t>4</a:t>
                  </a:r>
                  <a:endParaRPr kumimoji="1" lang="ja-JP" altLang="en-US" sz="1100" dirty="0"/>
                </a:p>
              </p:txBody>
            </p:sp>
            <p:sp>
              <p:nvSpPr>
                <p:cNvPr id="63" name="テキスト ボックス 62"/>
                <p:cNvSpPr txBox="1"/>
                <p:nvPr/>
              </p:nvSpPr>
              <p:spPr>
                <a:xfrm>
                  <a:off x="2316378" y="5100633"/>
                  <a:ext cx="260008" cy="261610"/>
                </a:xfrm>
                <a:prstGeom prst="rect">
                  <a:avLst/>
                </a:prstGeom>
                <a:noFill/>
                <a:ln>
                  <a:noFill/>
                </a:ln>
              </p:spPr>
              <p:txBody>
                <a:bodyPr wrap="none" rtlCol="0">
                  <a:spAutoFit/>
                </a:bodyPr>
                <a:lstStyle/>
                <a:p>
                  <a:pPr algn="ctr"/>
                  <a:r>
                    <a:rPr lang="en-US" altLang="ja-JP" sz="1100" dirty="0"/>
                    <a:t>5</a:t>
                  </a:r>
                  <a:endParaRPr kumimoji="1" lang="ja-JP" altLang="en-US" sz="1100" dirty="0"/>
                </a:p>
              </p:txBody>
            </p:sp>
            <p:sp>
              <p:nvSpPr>
                <p:cNvPr id="69" name="テキスト ボックス 68"/>
                <p:cNvSpPr txBox="1"/>
                <p:nvPr/>
              </p:nvSpPr>
              <p:spPr>
                <a:xfrm>
                  <a:off x="4075837" y="4388402"/>
                  <a:ext cx="1107996" cy="461665"/>
                </a:xfrm>
                <a:prstGeom prst="rect">
                  <a:avLst/>
                </a:prstGeom>
                <a:noFill/>
              </p:spPr>
              <p:txBody>
                <a:bodyPr wrap="none" rtlCol="0">
                  <a:spAutoFit/>
                </a:bodyPr>
                <a:lstStyle/>
                <a:p>
                  <a:r>
                    <a:rPr kumimoji="1" lang="ja-JP" altLang="en-US" sz="2400" dirty="0"/>
                    <a:t>・・・</a:t>
                  </a:r>
                </a:p>
              </p:txBody>
            </p:sp>
            <p:sp>
              <p:nvSpPr>
                <p:cNvPr id="70" name="テキスト ボックス 69"/>
                <p:cNvSpPr txBox="1"/>
                <p:nvPr/>
              </p:nvSpPr>
              <p:spPr>
                <a:xfrm>
                  <a:off x="6542627" y="5100633"/>
                  <a:ext cx="617477" cy="430887"/>
                </a:xfrm>
                <a:prstGeom prst="rect">
                  <a:avLst/>
                </a:prstGeom>
                <a:noFill/>
                <a:ln>
                  <a:noFill/>
                </a:ln>
              </p:spPr>
              <p:txBody>
                <a:bodyPr wrap="none" rtlCol="0">
                  <a:spAutoFit/>
                </a:bodyPr>
                <a:lstStyle/>
                <a:p>
                  <a:pPr algn="ctr"/>
                  <a:r>
                    <a:rPr lang="en-US" altLang="ja-JP" sz="1100" dirty="0"/>
                    <a:t>100</a:t>
                  </a:r>
                  <a:r>
                    <a:rPr lang="ja-JP" altLang="en-US" sz="1100" dirty="0"/>
                    <a:t>歳</a:t>
                  </a:r>
                  <a:endParaRPr lang="en-US" altLang="ja-JP" sz="1100" dirty="0"/>
                </a:p>
                <a:p>
                  <a:pPr algn="ctr"/>
                  <a:r>
                    <a:rPr kumimoji="1" lang="en-US" altLang="ja-JP" sz="1100" dirty="0"/>
                    <a:t>35</a:t>
                  </a:r>
                  <a:r>
                    <a:rPr kumimoji="1" lang="ja-JP" altLang="en-US" sz="1100" dirty="0"/>
                    <a:t>時点</a:t>
                  </a:r>
                </a:p>
              </p:txBody>
            </p:sp>
            <p:cxnSp>
              <p:nvCxnSpPr>
                <p:cNvPr id="71" name="直線コネクタ 70"/>
                <p:cNvCxnSpPr/>
                <p:nvPr/>
              </p:nvCxnSpPr>
              <p:spPr>
                <a:xfrm>
                  <a:off x="6851365" y="4719626"/>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p:cNvCxnSpPr/>
              <p:nvPr/>
            </p:nvCxnSpPr>
            <p:spPr>
              <a:xfrm>
                <a:off x="2650050" y="5861866"/>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2510521" y="6204766"/>
                <a:ext cx="260008" cy="261610"/>
              </a:xfrm>
              <a:prstGeom prst="rect">
                <a:avLst/>
              </a:prstGeom>
              <a:noFill/>
              <a:ln>
                <a:noFill/>
              </a:ln>
            </p:spPr>
            <p:txBody>
              <a:bodyPr wrap="none" rtlCol="0">
                <a:spAutoFit/>
              </a:bodyPr>
              <a:lstStyle/>
              <a:p>
                <a:pPr algn="ctr"/>
                <a:r>
                  <a:rPr lang="en-US" altLang="ja-JP" sz="1100" dirty="0"/>
                  <a:t>6</a:t>
                </a:r>
                <a:endParaRPr kumimoji="1" lang="ja-JP" altLang="en-US" sz="1100" dirty="0"/>
              </a:p>
            </p:txBody>
          </p:sp>
          <p:cxnSp>
            <p:nvCxnSpPr>
              <p:cNvPr id="91" name="直線矢印コネクタ 90"/>
              <p:cNvCxnSpPr/>
              <p:nvPr/>
            </p:nvCxnSpPr>
            <p:spPr>
              <a:xfrm flipV="1">
                <a:off x="6702608" y="5154188"/>
                <a:ext cx="0" cy="32261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95" name="テキスト ボックス 94"/>
            <p:cNvSpPr txBox="1"/>
            <p:nvPr/>
          </p:nvSpPr>
          <p:spPr>
            <a:xfrm>
              <a:off x="3140754" y="5498440"/>
              <a:ext cx="1005403" cy="338554"/>
            </a:xfrm>
            <a:prstGeom prst="rect">
              <a:avLst/>
            </a:prstGeom>
            <a:noFill/>
          </p:spPr>
          <p:txBody>
            <a:bodyPr wrap="none" rtlCol="0">
              <a:spAutoFit/>
            </a:bodyPr>
            <a:lstStyle/>
            <a:p>
              <a:r>
                <a:rPr kumimoji="1" lang="ja-JP" altLang="en-US" sz="1600" dirty="0">
                  <a:solidFill>
                    <a:srgbClr val="0070C0"/>
                  </a:solidFill>
                </a:rPr>
                <a:t>公的年金</a:t>
              </a:r>
            </a:p>
          </p:txBody>
        </p:sp>
        <p:sp>
          <p:nvSpPr>
            <p:cNvPr id="96" name="テキスト ボックス 95"/>
            <p:cNvSpPr txBox="1"/>
            <p:nvPr/>
          </p:nvSpPr>
          <p:spPr>
            <a:xfrm>
              <a:off x="1619258" y="5171520"/>
              <a:ext cx="1415772" cy="338554"/>
            </a:xfrm>
            <a:prstGeom prst="rect">
              <a:avLst/>
            </a:prstGeom>
            <a:noFill/>
          </p:spPr>
          <p:txBody>
            <a:bodyPr wrap="none" rtlCol="0">
              <a:spAutoFit/>
            </a:bodyPr>
            <a:lstStyle/>
            <a:p>
              <a:r>
                <a:rPr kumimoji="1" lang="ja-JP" altLang="en-US" sz="1600" dirty="0">
                  <a:solidFill>
                    <a:srgbClr val="00B050"/>
                  </a:solidFill>
                </a:rPr>
                <a:t>私的定期年金</a:t>
              </a:r>
            </a:p>
          </p:txBody>
        </p:sp>
        <p:sp>
          <p:nvSpPr>
            <p:cNvPr id="97" name="テキスト ボックス 96"/>
            <p:cNvSpPr txBox="1"/>
            <p:nvPr/>
          </p:nvSpPr>
          <p:spPr>
            <a:xfrm>
              <a:off x="3012515" y="4972414"/>
              <a:ext cx="1005404" cy="584775"/>
            </a:xfrm>
            <a:prstGeom prst="rect">
              <a:avLst/>
            </a:prstGeom>
            <a:noFill/>
          </p:spPr>
          <p:txBody>
            <a:bodyPr wrap="none" rtlCol="0">
              <a:spAutoFit/>
            </a:bodyPr>
            <a:lstStyle/>
            <a:p>
              <a:pPr algn="ctr"/>
              <a:r>
                <a:rPr kumimoji="1" lang="ja-JP" altLang="en-US" sz="1600" dirty="0">
                  <a:solidFill>
                    <a:srgbClr val="FFC000"/>
                  </a:solidFill>
                </a:rPr>
                <a:t>公的年金</a:t>
              </a:r>
              <a:endParaRPr kumimoji="1" lang="en-US" altLang="ja-JP" sz="1600" dirty="0">
                <a:solidFill>
                  <a:srgbClr val="FFC000"/>
                </a:solidFill>
              </a:endParaRPr>
            </a:p>
            <a:p>
              <a:pPr algn="ctr"/>
              <a:r>
                <a:rPr lang="ja-JP" altLang="en-US" sz="1600" dirty="0">
                  <a:solidFill>
                    <a:srgbClr val="FFC000"/>
                  </a:solidFill>
                </a:rPr>
                <a:t>増額分</a:t>
              </a:r>
              <a:endParaRPr kumimoji="1" lang="ja-JP" altLang="en-US" sz="1600" dirty="0">
                <a:solidFill>
                  <a:srgbClr val="FFC000"/>
                </a:solidFill>
              </a:endParaRPr>
            </a:p>
          </p:txBody>
        </p:sp>
        <p:cxnSp>
          <p:nvCxnSpPr>
            <p:cNvPr id="130" name="直線矢印コネクタ 129"/>
            <p:cNvCxnSpPr/>
            <p:nvPr/>
          </p:nvCxnSpPr>
          <p:spPr>
            <a:xfrm flipV="1">
              <a:off x="3043548" y="5317485"/>
              <a:ext cx="0" cy="5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flipV="1">
              <a:off x="1302216" y="5426644"/>
              <a:ext cx="0" cy="42501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p:nvPr/>
          </p:nvCxnSpPr>
          <p:spPr>
            <a:xfrm flipV="1">
              <a:off x="1654441" y="5415647"/>
              <a:ext cx="0" cy="42501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flipV="1">
              <a:off x="2023875" y="5415647"/>
              <a:ext cx="0" cy="42501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flipV="1">
              <a:off x="2367471" y="5406122"/>
              <a:ext cx="0" cy="42501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p:nvPr/>
          </p:nvCxnSpPr>
          <p:spPr>
            <a:xfrm flipV="1">
              <a:off x="2691123" y="5415996"/>
              <a:ext cx="0" cy="42501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p:nvPr/>
          </p:nvCxnSpPr>
          <p:spPr>
            <a:xfrm flipV="1">
              <a:off x="7096106" y="5307960"/>
              <a:ext cx="0" cy="5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p:nvPr/>
          </p:nvCxnSpPr>
          <p:spPr>
            <a:xfrm flipV="1">
              <a:off x="3043548" y="4994875"/>
              <a:ext cx="0" cy="32261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46" name="表 145"/>
          <p:cNvGraphicFramePr>
            <a:graphicFrameLocks noGrp="1"/>
          </p:cNvGraphicFramePr>
          <p:nvPr>
            <p:extLst>
              <p:ext uri="{D42A27DB-BD31-4B8C-83A1-F6EECF244321}">
                <p14:modId xmlns:p14="http://schemas.microsoft.com/office/powerpoint/2010/main" val="2344519036"/>
              </p:ext>
            </p:extLst>
          </p:nvPr>
        </p:nvGraphicFramePr>
        <p:xfrm>
          <a:off x="350970" y="5438280"/>
          <a:ext cx="1890940" cy="1005840"/>
        </p:xfrm>
        <a:graphic>
          <a:graphicData uri="http://schemas.openxmlformats.org/drawingml/2006/table">
            <a:tbl>
              <a:tblPr firstRow="1" bandRow="1">
                <a:tableStyleId>{69012ECD-51FC-41F1-AA8D-1B2483CD663E}</a:tableStyleId>
              </a:tblPr>
              <a:tblGrid>
                <a:gridCol w="1890940">
                  <a:extLst>
                    <a:ext uri="{9D8B030D-6E8A-4147-A177-3AD203B41FA5}">
                      <a16:colId xmlns:a16="http://schemas.microsoft.com/office/drawing/2014/main" val="2095709080"/>
                    </a:ext>
                  </a:extLst>
                </a:gridCol>
              </a:tblGrid>
              <a:tr h="288000">
                <a:tc>
                  <a:txBody>
                    <a:bodyPr/>
                    <a:lstStyle/>
                    <a:p>
                      <a:pPr algn="ctr"/>
                      <a:r>
                        <a:rPr kumimoji="1" lang="ja-JP" altLang="en-US" sz="1600" dirty="0"/>
                        <a:t>決定変数：</a:t>
                      </a:r>
                      <a:r>
                        <a:rPr kumimoji="1" lang="en-US" altLang="ja-JP" sz="1600" dirty="0"/>
                        <a:t>0</a:t>
                      </a:r>
                      <a:r>
                        <a:rPr kumimoji="1" lang="ja-JP" altLang="en-US" sz="1600" dirty="0"/>
                        <a:t>時点</a:t>
                      </a:r>
                    </a:p>
                  </a:txBody>
                  <a:tcPr/>
                </a:tc>
                <a:extLst>
                  <a:ext uri="{0D108BD9-81ED-4DB2-BD59-A6C34878D82A}">
                    <a16:rowId xmlns:a16="http://schemas.microsoft.com/office/drawing/2014/main" val="2058851227"/>
                  </a:ext>
                </a:extLst>
              </a:tr>
              <a:tr h="288000">
                <a:tc>
                  <a:txBody>
                    <a:bodyPr/>
                    <a:lstStyle/>
                    <a:p>
                      <a:pPr algn="ctr"/>
                      <a:r>
                        <a:rPr kumimoji="1" lang="ja-JP" altLang="en-US" sz="1600" dirty="0"/>
                        <a:t>生命保険加入単位</a:t>
                      </a:r>
                    </a:p>
                  </a:txBody>
                  <a:tcPr/>
                </a:tc>
                <a:extLst>
                  <a:ext uri="{0D108BD9-81ED-4DB2-BD59-A6C34878D82A}">
                    <a16:rowId xmlns:a16="http://schemas.microsoft.com/office/drawing/2014/main" val="566657853"/>
                  </a:ext>
                </a:extLst>
              </a:tr>
              <a:tr h="288000">
                <a:tc>
                  <a:txBody>
                    <a:bodyPr/>
                    <a:lstStyle/>
                    <a:p>
                      <a:pPr algn="ctr"/>
                      <a:r>
                        <a:rPr kumimoji="1" lang="ja-JP" altLang="en-US" sz="1600" dirty="0"/>
                        <a:t>私的年金加入単位</a:t>
                      </a:r>
                    </a:p>
                  </a:txBody>
                  <a:tcPr/>
                </a:tc>
                <a:extLst>
                  <a:ext uri="{0D108BD9-81ED-4DB2-BD59-A6C34878D82A}">
                    <a16:rowId xmlns:a16="http://schemas.microsoft.com/office/drawing/2014/main" val="4263520677"/>
                  </a:ext>
                </a:extLst>
              </a:tr>
            </a:tbl>
          </a:graphicData>
        </a:graphic>
      </p:graphicFrame>
      <mc:AlternateContent xmlns:mc="http://schemas.openxmlformats.org/markup-compatibility/2006" xmlns:a14="http://schemas.microsoft.com/office/drawing/2010/main">
        <mc:Choice Requires="a14">
          <p:sp>
            <p:nvSpPr>
              <p:cNvPr id="152" name="テキスト ボックス 151"/>
              <p:cNvSpPr txBox="1"/>
              <p:nvPr/>
            </p:nvSpPr>
            <p:spPr>
              <a:xfrm>
                <a:off x="7900781" y="3913867"/>
                <a:ext cx="1446230" cy="588623"/>
              </a:xfrm>
              <a:prstGeom prst="rect">
                <a:avLst/>
              </a:prstGeom>
              <a:noFill/>
            </p:spPr>
            <p:txBody>
              <a:bodyPr wrap="none" rtlCol="0">
                <a:spAutoFit/>
              </a:bodyPr>
              <a:lstStyle/>
              <a:p>
                <a:pPr algn="ctr"/>
                <a:r>
                  <a:rPr kumimoji="1" lang="en-US" altLang="ja-JP" sz="1600" b="0" dirty="0"/>
                  <a:t>(</a:t>
                </a:r>
                <a:r>
                  <a:rPr kumimoji="1" lang="ja-JP" altLang="en-US" sz="1600" b="0" dirty="0"/>
                  <a:t>例</a:t>
                </a:r>
                <a:r>
                  <a:rPr kumimoji="1" lang="en-US" altLang="ja-JP" sz="1600" b="0" dirty="0"/>
                  <a:t>)5</a:t>
                </a:r>
                <a:r>
                  <a:rPr kumimoji="1" lang="ja-JP" altLang="en-US" sz="1600" b="0" dirty="0"/>
                  <a:t>年</a:t>
                </a:r>
                <a14:m>
                  <m:oMath xmlns:m="http://schemas.openxmlformats.org/officeDocument/2006/math">
                    <m:r>
                      <a:rPr lang="ja-JP" altLang="en-US" sz="1600" i="1">
                        <a:latin typeface="Cambria Math" panose="02040503050406030204" pitchFamily="18" charset="0"/>
                      </a:rPr>
                      <m:t>繰下げ</m:t>
                    </m:r>
                  </m:oMath>
                </a14:m>
                <a:endParaRPr lang="en-US" altLang="ja-JP" sz="16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𝑇</m:t>
                          </m:r>
                        </m:e>
                        <m:sub>
                          <m:r>
                            <a:rPr kumimoji="1" lang="en-US" altLang="ja-JP" sz="1600" b="0" i="1" smtClean="0">
                              <a:latin typeface="Cambria Math" panose="02040503050406030204" pitchFamily="18" charset="0"/>
                            </a:rPr>
                            <m:t>𝐷</m:t>
                          </m:r>
                        </m:sub>
                      </m:sSub>
                      <m:r>
                        <a:rPr kumimoji="1" lang="en-US" altLang="ja-JP" sz="1600" b="0" i="1" smtClean="0">
                          <a:latin typeface="Cambria Math" panose="02040503050406030204" pitchFamily="18" charset="0"/>
                        </a:rPr>
                        <m:t>=5</m:t>
                      </m:r>
                    </m:oMath>
                  </m:oMathPara>
                </a14:m>
                <a:endParaRPr kumimoji="1" lang="ja-JP" altLang="en-US" sz="1600" dirty="0"/>
              </a:p>
            </p:txBody>
          </p:sp>
        </mc:Choice>
        <mc:Fallback xmlns="">
          <p:sp>
            <p:nvSpPr>
              <p:cNvPr id="152" name="テキスト ボックス 151"/>
              <p:cNvSpPr txBox="1">
                <a:spLocks noRot="1" noChangeAspect="1" noMove="1" noResize="1" noEditPoints="1" noAdjustHandles="1" noChangeArrowheads="1" noChangeShapeType="1" noTextEdit="1"/>
              </p:cNvSpPr>
              <p:nvPr/>
            </p:nvSpPr>
            <p:spPr>
              <a:xfrm>
                <a:off x="7900781" y="3913867"/>
                <a:ext cx="1446230" cy="588623"/>
              </a:xfrm>
              <a:prstGeom prst="rect">
                <a:avLst/>
              </a:prstGeom>
              <a:blipFill>
                <a:blip r:embed="rId3"/>
                <a:stretch>
                  <a:fillRect l="-1688" t="-618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19685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66138" y="1114575"/>
            <a:ext cx="9613457" cy="3924151"/>
          </a:xfrm>
          <a:prstGeom prst="rect">
            <a:avLst/>
          </a:prstGeom>
          <a:solidFill>
            <a:schemeClr val="bg1"/>
          </a:solidFill>
          <a:ln w="28575" cmpd="dbl">
            <a:solidFill>
              <a:srgbClr val="0070C0"/>
            </a:solidFill>
          </a:ln>
        </p:spPr>
        <p:txBody>
          <a:bodyPr wrap="square" rtlCol="0">
            <a:spAutoFit/>
          </a:bodyPr>
          <a:lstStyle/>
          <a:p>
            <a:endParaRPr kumimoji="1" lang="en-US" altLang="ja-JP"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p:txBody>
      </p:sp>
      <p:sp>
        <p:nvSpPr>
          <p:cNvPr id="11" name="タイトル 1"/>
          <p:cNvSpPr>
            <a:spLocks noGrp="1"/>
          </p:cNvSpPr>
          <p:nvPr>
            <p:ph type="title"/>
          </p:nvPr>
        </p:nvSpPr>
        <p:spPr/>
        <p:txBody>
          <a:bodyPr/>
          <a:lstStyle/>
          <a:p>
            <a:r>
              <a:rPr lang="ja-JP" altLang="en-US" dirty="0"/>
              <a:t>２</a:t>
            </a:r>
            <a:r>
              <a:rPr lang="en-US" altLang="ja-JP" dirty="0"/>
              <a:t>.</a:t>
            </a:r>
            <a:r>
              <a:rPr lang="ja-JP" altLang="en-US" dirty="0"/>
              <a:t>１ 退職後の家計の最適化モデル</a:t>
            </a:r>
            <a:r>
              <a:rPr kumimoji="1" lang="ja-JP" altLang="en-US" dirty="0"/>
              <a:t>｜</a:t>
            </a:r>
            <a:r>
              <a:rPr lang="ja-JP" altLang="en-US" dirty="0"/>
              <a:t>モデル</a:t>
            </a:r>
            <a:r>
              <a:rPr kumimoji="1" lang="ja-JP" altLang="en-US" dirty="0"/>
              <a:t>の構造</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18</a:t>
            </a:fld>
            <a:endParaRPr lang="en-US" altLang="ja-JP" dirty="0"/>
          </a:p>
        </p:txBody>
      </p:sp>
      <p:grpSp>
        <p:nvGrpSpPr>
          <p:cNvPr id="7" name="グループ化 6">
            <a:extLst>
              <a:ext uri="{FF2B5EF4-FFF2-40B4-BE49-F238E27FC236}">
                <a16:creationId xmlns:a16="http://schemas.microsoft.com/office/drawing/2014/main" id="{51332098-E772-4A7C-86F8-6821B40E25D7}"/>
              </a:ext>
            </a:extLst>
          </p:cNvPr>
          <p:cNvGrpSpPr/>
          <p:nvPr/>
        </p:nvGrpSpPr>
        <p:grpSpPr>
          <a:xfrm>
            <a:off x="7785563" y="1556292"/>
            <a:ext cx="1809105" cy="3352248"/>
            <a:chOff x="364868" y="1420680"/>
            <a:chExt cx="1809105" cy="3352248"/>
          </a:xfrm>
        </p:grpSpPr>
        <p:sp>
          <p:nvSpPr>
            <p:cNvPr id="8" name="テキスト ボックス 7">
              <a:extLst>
                <a:ext uri="{FF2B5EF4-FFF2-40B4-BE49-F238E27FC236}">
                  <a16:creationId xmlns:a16="http://schemas.microsoft.com/office/drawing/2014/main" id="{CB3BB084-CD9C-4F94-974E-2738315B0C55}"/>
                </a:ext>
              </a:extLst>
            </p:cNvPr>
            <p:cNvSpPr txBox="1"/>
            <p:nvPr/>
          </p:nvSpPr>
          <p:spPr>
            <a:xfrm>
              <a:off x="364868" y="1633607"/>
              <a:ext cx="1809105" cy="3139321"/>
            </a:xfrm>
            <a:prstGeom prst="rect">
              <a:avLst/>
            </a:prstGeom>
            <a:noFill/>
            <a:ln>
              <a:solidFill>
                <a:srgbClr val="0070C0"/>
              </a:solidFill>
            </a:ln>
          </p:spPr>
          <p:txBody>
            <a:bodyPr wrap="square" rtlCol="0">
              <a:spAutoFit/>
            </a:bodyPr>
            <a:lstStyle/>
            <a:p>
              <a:endParaRPr kumimoji="1" lang="en-US" altLang="ja-JP"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p:txBody>
        </p:sp>
        <p:sp>
          <p:nvSpPr>
            <p:cNvPr id="9" name="テキスト ボックス 8">
              <a:extLst>
                <a:ext uri="{FF2B5EF4-FFF2-40B4-BE49-F238E27FC236}">
                  <a16:creationId xmlns:a16="http://schemas.microsoft.com/office/drawing/2014/main" id="{3035B9BE-4BFA-426C-AD2C-E24A8D17DC59}"/>
                </a:ext>
              </a:extLst>
            </p:cNvPr>
            <p:cNvSpPr txBox="1"/>
            <p:nvPr/>
          </p:nvSpPr>
          <p:spPr>
            <a:xfrm>
              <a:off x="555294" y="1420680"/>
              <a:ext cx="1415772" cy="338554"/>
            </a:xfrm>
            <a:prstGeom prst="rect">
              <a:avLst/>
            </a:prstGeom>
            <a:solidFill>
              <a:schemeClr val="bg1"/>
            </a:solidFill>
            <a:ln>
              <a:solidFill>
                <a:srgbClr val="0070C0"/>
              </a:solidFill>
              <a:prstDash val="dash"/>
            </a:ln>
          </p:spPr>
          <p:txBody>
            <a:bodyPr wrap="none" rtlCol="0">
              <a:spAutoFit/>
            </a:bodyPr>
            <a:lstStyle/>
            <a:p>
              <a:r>
                <a:rPr lang="ja-JP" altLang="en-US" sz="1600" dirty="0"/>
                <a:t>最適化モデル</a:t>
              </a:r>
              <a:endParaRPr kumimoji="1" lang="ja-JP" altLang="en-US" sz="1600" dirty="0"/>
            </a:p>
          </p:txBody>
        </p:sp>
      </p:grpSp>
      <p:sp>
        <p:nvSpPr>
          <p:cNvPr id="10" name="テキスト ボックス 9">
            <a:extLst>
              <a:ext uri="{FF2B5EF4-FFF2-40B4-BE49-F238E27FC236}">
                <a16:creationId xmlns:a16="http://schemas.microsoft.com/office/drawing/2014/main" id="{1E2D1FBD-055F-4355-A64B-18E96AD3C0DA}"/>
              </a:ext>
            </a:extLst>
          </p:cNvPr>
          <p:cNvSpPr txBox="1"/>
          <p:nvPr/>
        </p:nvSpPr>
        <p:spPr>
          <a:xfrm>
            <a:off x="7905328" y="2286399"/>
            <a:ext cx="1590735" cy="854080"/>
          </a:xfrm>
          <a:prstGeom prst="rect">
            <a:avLst/>
          </a:prstGeom>
          <a:noFill/>
          <a:ln>
            <a:solidFill>
              <a:srgbClr val="0070C0"/>
            </a:solidFill>
          </a:ln>
        </p:spPr>
        <p:txBody>
          <a:bodyPr wrap="square" rtlCol="0">
            <a:spAutoFit/>
          </a:bodyPr>
          <a:lstStyle/>
          <a:p>
            <a:endParaRPr kumimoji="1" lang="en-US" altLang="ja-JP" dirty="0"/>
          </a:p>
          <a:p>
            <a:endParaRPr lang="en-US" altLang="ja-JP" sz="1050" dirty="0"/>
          </a:p>
          <a:p>
            <a:endParaRPr kumimoji="1" lang="en-US" altLang="ja-JP" sz="1050" dirty="0"/>
          </a:p>
          <a:p>
            <a:endParaRPr kumimoji="1" lang="ja-JP" altLang="en-US" sz="1050" dirty="0"/>
          </a:p>
        </p:txBody>
      </p:sp>
      <p:sp>
        <p:nvSpPr>
          <p:cNvPr id="12" name="スライド番号プレースホルダー 2"/>
          <p:cNvSpPr txBox="1">
            <a:spLocks/>
          </p:cNvSpPr>
          <p:nvPr/>
        </p:nvSpPr>
        <p:spPr>
          <a:xfrm>
            <a:off x="7468195" y="6618071"/>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p:sp>
        <p:nvSpPr>
          <p:cNvPr id="13" name="AutoShape 3"/>
          <p:cNvSpPr>
            <a:spLocks noChangeArrowheads="1"/>
          </p:cNvSpPr>
          <p:nvPr/>
        </p:nvSpPr>
        <p:spPr bwMode="auto">
          <a:xfrm>
            <a:off x="2900772" y="910651"/>
            <a:ext cx="4233355" cy="355276"/>
          </a:xfrm>
          <a:prstGeom prst="rect">
            <a:avLst/>
          </a:prstGeom>
          <a:solidFill>
            <a:srgbClr val="0071BC"/>
          </a:solidFill>
          <a:ln>
            <a:noFill/>
          </a:ln>
          <a:effectLst/>
        </p:spPr>
        <p:txBody>
          <a:bodyPr wrap="square" lIns="0" tIns="72000" rIns="0" bIns="36000" anchor="ctr">
            <a:spAutoFit/>
          </a:bodyPr>
          <a:lstStyle/>
          <a:p>
            <a:pPr algn="ctr">
              <a:spcBef>
                <a:spcPct val="0"/>
              </a:spcBef>
              <a:spcAft>
                <a:spcPts val="600"/>
              </a:spcAft>
            </a:pPr>
            <a:r>
              <a:rPr lang="ja-JP" altLang="en-US" sz="1600" dirty="0">
                <a:solidFill>
                  <a:schemeClr val="bg1"/>
                </a:solidFill>
                <a:latin typeface="+mj-lt"/>
              </a:rPr>
              <a:t>モデルの構造</a:t>
            </a:r>
          </a:p>
        </p:txBody>
      </p:sp>
      <p:grpSp>
        <p:nvGrpSpPr>
          <p:cNvPr id="17" name="グループ化 16"/>
          <p:cNvGrpSpPr/>
          <p:nvPr/>
        </p:nvGrpSpPr>
        <p:grpSpPr>
          <a:xfrm>
            <a:off x="402017" y="1773022"/>
            <a:ext cx="2232766" cy="815408"/>
            <a:chOff x="402017" y="1620901"/>
            <a:chExt cx="2232766" cy="815408"/>
          </a:xfrm>
        </p:grpSpPr>
        <p:sp>
          <p:nvSpPr>
            <p:cNvPr id="49" name="テキスト ボックス 48"/>
            <p:cNvSpPr txBox="1"/>
            <p:nvPr/>
          </p:nvSpPr>
          <p:spPr>
            <a:xfrm>
              <a:off x="402017" y="1789978"/>
              <a:ext cx="2232766" cy="646331"/>
            </a:xfrm>
            <a:prstGeom prst="rect">
              <a:avLst/>
            </a:prstGeom>
            <a:solidFill>
              <a:schemeClr val="bg1"/>
            </a:solidFill>
            <a:ln>
              <a:solidFill>
                <a:srgbClr val="0070C0"/>
              </a:solidFill>
            </a:ln>
          </p:spPr>
          <p:txBody>
            <a:bodyPr wrap="square" rtlCol="0">
              <a:spAutoFit/>
            </a:bodyPr>
            <a:lstStyle/>
            <a:p>
              <a:endParaRPr kumimoji="1" lang="en-US" altLang="ja-JP" dirty="0"/>
            </a:p>
            <a:p>
              <a:endParaRPr kumimoji="1" lang="ja-JP" altLang="en-US" dirty="0"/>
            </a:p>
          </p:txBody>
        </p:sp>
        <p:sp>
          <p:nvSpPr>
            <p:cNvPr id="18" name="テキスト ボックス 17"/>
            <p:cNvSpPr txBox="1"/>
            <p:nvPr/>
          </p:nvSpPr>
          <p:spPr>
            <a:xfrm>
              <a:off x="856349" y="1620901"/>
              <a:ext cx="1338828" cy="369332"/>
            </a:xfrm>
            <a:prstGeom prst="rect">
              <a:avLst/>
            </a:prstGeom>
            <a:solidFill>
              <a:schemeClr val="bg1"/>
            </a:solidFill>
            <a:ln>
              <a:solidFill>
                <a:srgbClr val="0070C0"/>
              </a:solidFill>
              <a:prstDash val="dash"/>
            </a:ln>
          </p:spPr>
          <p:txBody>
            <a:bodyPr wrap="none" rtlCol="0">
              <a:spAutoFit/>
            </a:bodyPr>
            <a:lstStyle/>
            <a:p>
              <a:r>
                <a:rPr kumimoji="1" lang="ja-JP" altLang="en-US" dirty="0"/>
                <a:t>金利モデル</a:t>
              </a:r>
            </a:p>
          </p:txBody>
        </p:sp>
        <p:sp>
          <p:nvSpPr>
            <p:cNvPr id="19" name="テキスト ボックス 18"/>
            <p:cNvSpPr txBox="1"/>
            <p:nvPr/>
          </p:nvSpPr>
          <p:spPr>
            <a:xfrm>
              <a:off x="579086" y="2015263"/>
              <a:ext cx="1851789" cy="307777"/>
            </a:xfrm>
            <a:prstGeom prst="rect">
              <a:avLst/>
            </a:prstGeom>
            <a:noFill/>
          </p:spPr>
          <p:txBody>
            <a:bodyPr wrap="none" rtlCol="0">
              <a:spAutoFit/>
            </a:bodyPr>
            <a:lstStyle/>
            <a:p>
              <a:r>
                <a:rPr lang="en-US" altLang="ja-JP" sz="1400" dirty="0">
                  <a:solidFill>
                    <a:srgbClr val="FF0000"/>
                  </a:solidFill>
                </a:rPr>
                <a:t>Nelson-Siegel Model</a:t>
              </a:r>
              <a:endParaRPr kumimoji="1" lang="ja-JP" altLang="en-US" sz="1400" dirty="0">
                <a:solidFill>
                  <a:srgbClr val="FF0000"/>
                </a:solidFill>
              </a:endParaRPr>
            </a:p>
          </p:txBody>
        </p:sp>
      </p:grpSp>
      <p:grpSp>
        <p:nvGrpSpPr>
          <p:cNvPr id="2" name="グループ化 1"/>
          <p:cNvGrpSpPr/>
          <p:nvPr/>
        </p:nvGrpSpPr>
        <p:grpSpPr>
          <a:xfrm>
            <a:off x="402017" y="2946271"/>
            <a:ext cx="2232766" cy="802746"/>
            <a:chOff x="402017" y="2709055"/>
            <a:chExt cx="2232766" cy="802746"/>
          </a:xfrm>
        </p:grpSpPr>
        <p:sp>
          <p:nvSpPr>
            <p:cNvPr id="50" name="テキスト ボックス 49"/>
            <p:cNvSpPr txBox="1"/>
            <p:nvPr/>
          </p:nvSpPr>
          <p:spPr>
            <a:xfrm>
              <a:off x="402017" y="2865470"/>
              <a:ext cx="2232766" cy="646331"/>
            </a:xfrm>
            <a:prstGeom prst="rect">
              <a:avLst/>
            </a:prstGeom>
            <a:solidFill>
              <a:schemeClr val="bg1"/>
            </a:solidFill>
            <a:ln>
              <a:solidFill>
                <a:srgbClr val="0070C0"/>
              </a:solidFill>
            </a:ln>
          </p:spPr>
          <p:txBody>
            <a:bodyPr wrap="square" rtlCol="0">
              <a:spAutoFit/>
            </a:bodyPr>
            <a:lstStyle/>
            <a:p>
              <a:endParaRPr kumimoji="1" lang="en-US" altLang="ja-JP" dirty="0"/>
            </a:p>
            <a:p>
              <a:endParaRPr kumimoji="1" lang="ja-JP" altLang="en-US" dirty="0"/>
            </a:p>
          </p:txBody>
        </p:sp>
        <p:sp>
          <p:nvSpPr>
            <p:cNvPr id="20" name="テキスト ボックス 19"/>
            <p:cNvSpPr txBox="1"/>
            <p:nvPr/>
          </p:nvSpPr>
          <p:spPr>
            <a:xfrm>
              <a:off x="499615" y="2709055"/>
              <a:ext cx="2031325" cy="338554"/>
            </a:xfrm>
            <a:prstGeom prst="rect">
              <a:avLst/>
            </a:prstGeom>
            <a:solidFill>
              <a:schemeClr val="bg1"/>
            </a:solidFill>
            <a:ln>
              <a:solidFill>
                <a:srgbClr val="0070C0"/>
              </a:solidFill>
              <a:prstDash val="dash"/>
            </a:ln>
          </p:spPr>
          <p:txBody>
            <a:bodyPr wrap="none" rtlCol="0">
              <a:spAutoFit/>
            </a:bodyPr>
            <a:lstStyle/>
            <a:p>
              <a:r>
                <a:rPr kumimoji="1" lang="ja-JP" altLang="en-US" sz="1600" dirty="0"/>
                <a:t>リスク資産の収益率</a:t>
              </a:r>
            </a:p>
          </p:txBody>
        </p:sp>
        <p:sp>
          <p:nvSpPr>
            <p:cNvPr id="21" name="テキスト ボックス 20"/>
            <p:cNvSpPr txBox="1"/>
            <p:nvPr/>
          </p:nvSpPr>
          <p:spPr>
            <a:xfrm>
              <a:off x="756106" y="3137724"/>
              <a:ext cx="1441420" cy="307777"/>
            </a:xfrm>
            <a:prstGeom prst="rect">
              <a:avLst/>
            </a:prstGeom>
            <a:noFill/>
          </p:spPr>
          <p:txBody>
            <a:bodyPr wrap="none" rtlCol="0">
              <a:spAutoFit/>
            </a:bodyPr>
            <a:lstStyle/>
            <a:p>
              <a:r>
                <a:rPr kumimoji="1" lang="ja-JP" altLang="en-US" sz="1400" dirty="0">
                  <a:solidFill>
                    <a:srgbClr val="FF0000"/>
                  </a:solidFill>
                </a:rPr>
                <a:t>多変量正規分布</a:t>
              </a:r>
            </a:p>
          </p:txBody>
        </p:sp>
      </p:grpSp>
      <p:sp>
        <p:nvSpPr>
          <p:cNvPr id="22" name="直角三角形 21"/>
          <p:cNvSpPr/>
          <p:nvPr/>
        </p:nvSpPr>
        <p:spPr bwMode="auto">
          <a:xfrm rot="13500000">
            <a:off x="2513378" y="2626021"/>
            <a:ext cx="748192" cy="748192"/>
          </a:xfrm>
          <a:prstGeom prst="rtTriangle">
            <a:avLst/>
          </a:prstGeom>
          <a:solidFill>
            <a:srgbClr val="0070C0"/>
          </a:solidFill>
          <a:ln w="9525">
            <a:noFill/>
            <a:round/>
            <a:headEnd/>
            <a:tailEnd/>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grpSp>
        <p:nvGrpSpPr>
          <p:cNvPr id="23" name="グループ化 22">
            <a:extLst>
              <a:ext uri="{FF2B5EF4-FFF2-40B4-BE49-F238E27FC236}">
                <a16:creationId xmlns:a16="http://schemas.microsoft.com/office/drawing/2014/main" id="{B8200C61-CBF3-475B-8439-CF50749AB630}"/>
              </a:ext>
            </a:extLst>
          </p:cNvPr>
          <p:cNvGrpSpPr/>
          <p:nvPr/>
        </p:nvGrpSpPr>
        <p:grpSpPr>
          <a:xfrm>
            <a:off x="402017" y="4053751"/>
            <a:ext cx="2232766" cy="844942"/>
            <a:chOff x="586854" y="3893673"/>
            <a:chExt cx="2232766" cy="844942"/>
          </a:xfrm>
          <a:solidFill>
            <a:schemeClr val="bg1"/>
          </a:solidFill>
        </p:grpSpPr>
        <p:sp>
          <p:nvSpPr>
            <p:cNvPr id="24" name="テキスト ボックス 23"/>
            <p:cNvSpPr txBox="1"/>
            <p:nvPr/>
          </p:nvSpPr>
          <p:spPr>
            <a:xfrm>
              <a:off x="586854" y="4092284"/>
              <a:ext cx="2232766" cy="646331"/>
            </a:xfrm>
            <a:prstGeom prst="rect">
              <a:avLst/>
            </a:prstGeom>
            <a:grpFill/>
            <a:ln>
              <a:solidFill>
                <a:srgbClr val="0070C0"/>
              </a:solidFill>
            </a:ln>
          </p:spPr>
          <p:txBody>
            <a:bodyPr wrap="square" rtlCol="0">
              <a:spAutoFit/>
            </a:bodyPr>
            <a:lstStyle/>
            <a:p>
              <a:endParaRPr kumimoji="1" lang="en-US" altLang="ja-JP" dirty="0"/>
            </a:p>
            <a:p>
              <a:endParaRPr kumimoji="1" lang="ja-JP" altLang="en-US" dirty="0"/>
            </a:p>
          </p:txBody>
        </p:sp>
        <p:sp>
          <p:nvSpPr>
            <p:cNvPr id="25" name="テキスト ボックス 24"/>
            <p:cNvSpPr txBox="1"/>
            <p:nvPr/>
          </p:nvSpPr>
          <p:spPr>
            <a:xfrm>
              <a:off x="926991" y="3893673"/>
              <a:ext cx="1569660" cy="369332"/>
            </a:xfrm>
            <a:prstGeom prst="rect">
              <a:avLst/>
            </a:prstGeom>
            <a:grpFill/>
            <a:ln>
              <a:solidFill>
                <a:srgbClr val="0070C0"/>
              </a:solidFill>
              <a:prstDash val="dash"/>
            </a:ln>
          </p:spPr>
          <p:txBody>
            <a:bodyPr wrap="none" rtlCol="0">
              <a:spAutoFit/>
            </a:bodyPr>
            <a:lstStyle/>
            <a:p>
              <a:r>
                <a:rPr lang="ja-JP" altLang="en-US" dirty="0"/>
                <a:t>生命表</a:t>
              </a:r>
              <a:r>
                <a:rPr kumimoji="1" lang="ja-JP" altLang="en-US" dirty="0"/>
                <a:t>モデル</a:t>
              </a:r>
            </a:p>
          </p:txBody>
        </p:sp>
        <p:sp>
          <p:nvSpPr>
            <p:cNvPr id="26" name="テキスト ボックス 25"/>
            <p:cNvSpPr txBox="1"/>
            <p:nvPr/>
          </p:nvSpPr>
          <p:spPr>
            <a:xfrm>
              <a:off x="1045033" y="4322278"/>
              <a:ext cx="1196738" cy="307777"/>
            </a:xfrm>
            <a:prstGeom prst="rect">
              <a:avLst/>
            </a:prstGeom>
            <a:grpFill/>
          </p:spPr>
          <p:txBody>
            <a:bodyPr wrap="none" rtlCol="0">
              <a:spAutoFit/>
            </a:bodyPr>
            <a:lstStyle/>
            <a:p>
              <a:r>
                <a:rPr kumimoji="1" lang="en-US" altLang="ja-JP" sz="1400" dirty="0">
                  <a:solidFill>
                    <a:srgbClr val="FF0000"/>
                  </a:solidFill>
                </a:rPr>
                <a:t>Lee-Carter</a:t>
              </a:r>
              <a:r>
                <a:rPr kumimoji="1" lang="ja-JP" altLang="en-US" sz="1400" dirty="0">
                  <a:solidFill>
                    <a:srgbClr val="FF0000"/>
                  </a:solidFill>
                </a:rPr>
                <a:t>法</a:t>
              </a:r>
            </a:p>
          </p:txBody>
        </p:sp>
      </p:grpSp>
      <p:grpSp>
        <p:nvGrpSpPr>
          <p:cNvPr id="27" name="グループ化 26">
            <a:extLst>
              <a:ext uri="{FF2B5EF4-FFF2-40B4-BE49-F238E27FC236}">
                <a16:creationId xmlns:a16="http://schemas.microsoft.com/office/drawing/2014/main" id="{E99D62FB-095D-431D-AF00-A33491EECE77}"/>
              </a:ext>
            </a:extLst>
          </p:cNvPr>
          <p:cNvGrpSpPr/>
          <p:nvPr/>
        </p:nvGrpSpPr>
        <p:grpSpPr>
          <a:xfrm>
            <a:off x="3561379" y="1528893"/>
            <a:ext cx="3465171" cy="3373900"/>
            <a:chOff x="3561379" y="1376772"/>
            <a:chExt cx="3465171" cy="3373900"/>
          </a:xfrm>
        </p:grpSpPr>
        <p:grpSp>
          <p:nvGrpSpPr>
            <p:cNvPr id="28" name="グループ化 27">
              <a:extLst>
                <a:ext uri="{FF2B5EF4-FFF2-40B4-BE49-F238E27FC236}">
                  <a16:creationId xmlns:a16="http://schemas.microsoft.com/office/drawing/2014/main" id="{2E0EFE7E-DF09-4421-A2A7-5E04FCE020C7}"/>
                </a:ext>
              </a:extLst>
            </p:cNvPr>
            <p:cNvGrpSpPr/>
            <p:nvPr/>
          </p:nvGrpSpPr>
          <p:grpSpPr>
            <a:xfrm>
              <a:off x="3561379" y="1376772"/>
              <a:ext cx="3465171" cy="3373900"/>
              <a:chOff x="4248122" y="1429621"/>
              <a:chExt cx="3465171" cy="3373900"/>
            </a:xfrm>
          </p:grpSpPr>
          <p:sp>
            <p:nvSpPr>
              <p:cNvPr id="30" name="テキスト ボックス 29"/>
              <p:cNvSpPr txBox="1"/>
              <p:nvPr/>
            </p:nvSpPr>
            <p:spPr>
              <a:xfrm>
                <a:off x="4248122" y="1648811"/>
                <a:ext cx="3465171" cy="3154710"/>
              </a:xfrm>
              <a:prstGeom prst="rect">
                <a:avLst/>
              </a:prstGeom>
              <a:noFill/>
              <a:ln>
                <a:solidFill>
                  <a:srgbClr val="0070C0"/>
                </a:solidFill>
              </a:ln>
            </p:spPr>
            <p:txBody>
              <a:bodyPr wrap="square" rtlCol="0">
                <a:spAutoFit/>
              </a:bodyPr>
              <a:lstStyle/>
              <a:p>
                <a:endParaRPr kumimoji="1" lang="en-US" altLang="ja-JP" dirty="0"/>
              </a:p>
              <a:p>
                <a:endParaRPr lang="en-US" altLang="ja-JP" sz="1100" dirty="0"/>
              </a:p>
              <a:p>
                <a:endParaRPr kumimoji="1" lang="en-US" altLang="ja-JP" sz="1100" dirty="0"/>
              </a:p>
              <a:p>
                <a:endParaRPr lang="en-US" altLang="ja-JP" sz="1100" dirty="0"/>
              </a:p>
              <a:p>
                <a:endParaRPr kumimoji="1" lang="en-US" altLang="ja-JP" sz="1100" dirty="0"/>
              </a:p>
              <a:p>
                <a:endParaRPr lang="en-US" altLang="ja-JP" sz="1100" dirty="0"/>
              </a:p>
              <a:p>
                <a:endParaRPr kumimoji="1" lang="en-US" altLang="ja-JP" sz="1100" dirty="0"/>
              </a:p>
              <a:p>
                <a:endParaRPr lang="en-US" altLang="ja-JP" sz="1100" dirty="0"/>
              </a:p>
              <a:p>
                <a:endParaRPr kumimoji="1" lang="en-US" altLang="ja-JP" sz="1100" dirty="0"/>
              </a:p>
              <a:p>
                <a:endParaRPr lang="en-US" altLang="ja-JP" sz="1100" dirty="0"/>
              </a:p>
              <a:p>
                <a:endParaRPr kumimoji="1" lang="en-US" altLang="ja-JP" sz="1100" dirty="0"/>
              </a:p>
              <a:p>
                <a:endParaRPr lang="en-US" altLang="ja-JP" sz="1100" dirty="0"/>
              </a:p>
              <a:p>
                <a:endParaRPr kumimoji="1" lang="en-US" altLang="ja-JP" sz="1100" dirty="0"/>
              </a:p>
              <a:p>
                <a:endParaRPr lang="en-US" altLang="ja-JP" sz="1100" dirty="0"/>
              </a:p>
              <a:p>
                <a:endParaRPr kumimoji="1" lang="en-US" altLang="ja-JP" sz="1100" dirty="0"/>
              </a:p>
              <a:p>
                <a:endParaRPr lang="en-US" altLang="ja-JP" sz="300" dirty="0"/>
              </a:p>
              <a:p>
                <a:endParaRPr lang="en-US" altLang="ja-JP" sz="300" dirty="0"/>
              </a:p>
              <a:p>
                <a:endParaRPr lang="en-US" altLang="ja-JP" sz="300" dirty="0"/>
              </a:p>
              <a:p>
                <a:endParaRPr lang="en-US" altLang="ja-JP" sz="300" dirty="0"/>
              </a:p>
              <a:p>
                <a:endParaRPr lang="en-US" altLang="ja-JP" sz="300" dirty="0"/>
              </a:p>
              <a:p>
                <a:endParaRPr lang="en-US" altLang="ja-JP" sz="300" dirty="0"/>
              </a:p>
              <a:p>
                <a:endParaRPr lang="en-US" altLang="ja-JP" sz="300" dirty="0"/>
              </a:p>
              <a:p>
                <a:endParaRPr lang="en-US" altLang="ja-JP" sz="300" dirty="0"/>
              </a:p>
              <a:p>
                <a:endParaRPr lang="en-US" altLang="ja-JP" sz="300" dirty="0"/>
              </a:p>
            </p:txBody>
          </p:sp>
          <p:sp>
            <p:nvSpPr>
              <p:cNvPr id="31" name="テキスト ボックス 30"/>
              <p:cNvSpPr txBox="1"/>
              <p:nvPr/>
            </p:nvSpPr>
            <p:spPr>
              <a:xfrm>
                <a:off x="4372519" y="2682174"/>
                <a:ext cx="1467462" cy="954107"/>
              </a:xfrm>
              <a:prstGeom prst="rect">
                <a:avLst/>
              </a:prstGeom>
              <a:noFill/>
              <a:ln>
                <a:solidFill>
                  <a:srgbClr val="0070C0"/>
                </a:solidFill>
              </a:ln>
            </p:spPr>
            <p:txBody>
              <a:bodyPr wrap="square" rtlCol="0">
                <a:spAutoFit/>
              </a:bodyPr>
              <a:lstStyle/>
              <a:p>
                <a:endParaRPr lang="en-US" altLang="ja-JP" sz="800" dirty="0"/>
              </a:p>
              <a:p>
                <a:endParaRPr kumimoji="1" lang="en-US" altLang="ja-JP" sz="800" dirty="0"/>
              </a:p>
              <a:p>
                <a:endParaRPr lang="en-US" altLang="ja-JP" sz="800" dirty="0"/>
              </a:p>
              <a:p>
                <a:endParaRPr kumimoji="1" lang="en-US" altLang="ja-JP" sz="800" dirty="0"/>
              </a:p>
              <a:p>
                <a:endParaRPr lang="en-US" altLang="ja-JP" sz="800" dirty="0"/>
              </a:p>
              <a:p>
                <a:endParaRPr kumimoji="1" lang="en-US" altLang="ja-JP" sz="800" dirty="0"/>
              </a:p>
              <a:p>
                <a:endParaRPr kumimoji="1" lang="en-US" altLang="ja-JP" sz="800" dirty="0"/>
              </a:p>
            </p:txBody>
          </p:sp>
          <p:sp>
            <p:nvSpPr>
              <p:cNvPr id="32" name="テキスト ボックス 31"/>
              <p:cNvSpPr txBox="1"/>
              <p:nvPr/>
            </p:nvSpPr>
            <p:spPr>
              <a:xfrm>
                <a:off x="5980708" y="2682174"/>
                <a:ext cx="1586116" cy="1569660"/>
              </a:xfrm>
              <a:prstGeom prst="rect">
                <a:avLst/>
              </a:prstGeom>
              <a:noFill/>
              <a:ln>
                <a:solidFill>
                  <a:srgbClr val="0070C0"/>
                </a:solidFill>
              </a:ln>
            </p:spPr>
            <p:txBody>
              <a:bodyPr wrap="square" rtlCol="0">
                <a:spAutoFit/>
              </a:bodyPr>
              <a:lstStyle/>
              <a:p>
                <a:endParaRPr lang="en-US" altLang="ja-JP" sz="800" dirty="0"/>
              </a:p>
              <a:p>
                <a:endParaRPr kumimoji="1" lang="en-US" altLang="ja-JP" sz="800" dirty="0"/>
              </a:p>
              <a:p>
                <a:endParaRPr lang="en-US" altLang="ja-JP" sz="800" dirty="0"/>
              </a:p>
              <a:p>
                <a:endParaRPr kumimoji="1" lang="en-US" altLang="ja-JP" sz="800" dirty="0"/>
              </a:p>
              <a:p>
                <a:endParaRPr lang="en-US" altLang="ja-JP" sz="800" dirty="0"/>
              </a:p>
              <a:p>
                <a:endParaRPr kumimoji="1" lang="en-US" altLang="ja-JP" sz="800" dirty="0"/>
              </a:p>
              <a:p>
                <a:endParaRPr lang="en-US" altLang="ja-JP" sz="800" dirty="0"/>
              </a:p>
              <a:p>
                <a:endParaRPr kumimoji="1" lang="en-US" altLang="ja-JP" sz="800" dirty="0"/>
              </a:p>
              <a:p>
                <a:endParaRPr lang="en-US" altLang="ja-JP" sz="800" dirty="0"/>
              </a:p>
              <a:p>
                <a:endParaRPr kumimoji="1" lang="en-US" altLang="ja-JP" sz="800" dirty="0"/>
              </a:p>
              <a:p>
                <a:endParaRPr lang="en-US" altLang="ja-JP" sz="800" dirty="0"/>
              </a:p>
              <a:p>
                <a:endParaRPr kumimoji="1" lang="en-US" altLang="ja-JP" sz="800" dirty="0"/>
              </a:p>
            </p:txBody>
          </p:sp>
          <p:sp>
            <p:nvSpPr>
              <p:cNvPr id="33" name="テキスト ボックス 32"/>
              <p:cNvSpPr txBox="1"/>
              <p:nvPr/>
            </p:nvSpPr>
            <p:spPr>
              <a:xfrm>
                <a:off x="5483597" y="1429621"/>
                <a:ext cx="1107996" cy="369332"/>
              </a:xfrm>
              <a:prstGeom prst="rect">
                <a:avLst/>
              </a:prstGeom>
              <a:solidFill>
                <a:schemeClr val="bg1"/>
              </a:solidFill>
              <a:ln>
                <a:solidFill>
                  <a:srgbClr val="0070C0"/>
                </a:solidFill>
                <a:prstDash val="dash"/>
              </a:ln>
            </p:spPr>
            <p:txBody>
              <a:bodyPr wrap="none" rtlCol="0">
                <a:spAutoFit/>
              </a:bodyPr>
              <a:lstStyle/>
              <a:p>
                <a:r>
                  <a:rPr lang="ja-JP" altLang="en-US" dirty="0"/>
                  <a:t>世帯設定</a:t>
                </a:r>
                <a:endParaRPr kumimoji="1" lang="ja-JP" altLang="en-US" dirty="0"/>
              </a:p>
            </p:txBody>
          </p:sp>
          <p:sp>
            <p:nvSpPr>
              <p:cNvPr id="34" name="テキスト ボックス 33"/>
              <p:cNvSpPr txBox="1"/>
              <p:nvPr/>
            </p:nvSpPr>
            <p:spPr>
              <a:xfrm>
                <a:off x="4759861" y="2489428"/>
                <a:ext cx="646331" cy="369332"/>
              </a:xfrm>
              <a:prstGeom prst="rect">
                <a:avLst/>
              </a:prstGeom>
              <a:solidFill>
                <a:schemeClr val="bg1"/>
              </a:solidFill>
              <a:ln>
                <a:solidFill>
                  <a:srgbClr val="0070C0"/>
                </a:solidFill>
                <a:prstDash val="dash"/>
              </a:ln>
            </p:spPr>
            <p:txBody>
              <a:bodyPr wrap="none" rtlCol="0">
                <a:spAutoFit/>
              </a:bodyPr>
              <a:lstStyle/>
              <a:p>
                <a:r>
                  <a:rPr kumimoji="1" lang="ja-JP" altLang="en-US" dirty="0"/>
                  <a:t>収入</a:t>
                </a:r>
              </a:p>
            </p:txBody>
          </p:sp>
          <p:sp>
            <p:nvSpPr>
              <p:cNvPr id="35" name="テキスト ボックス 34"/>
              <p:cNvSpPr txBox="1"/>
              <p:nvPr/>
            </p:nvSpPr>
            <p:spPr>
              <a:xfrm>
                <a:off x="6438146" y="2489428"/>
                <a:ext cx="646331" cy="369332"/>
              </a:xfrm>
              <a:prstGeom prst="rect">
                <a:avLst/>
              </a:prstGeom>
              <a:solidFill>
                <a:schemeClr val="bg1"/>
              </a:solidFill>
              <a:ln>
                <a:solidFill>
                  <a:srgbClr val="0070C0"/>
                </a:solidFill>
                <a:prstDash val="dash"/>
              </a:ln>
            </p:spPr>
            <p:txBody>
              <a:bodyPr wrap="none" rtlCol="0">
                <a:spAutoFit/>
              </a:bodyPr>
              <a:lstStyle/>
              <a:p>
                <a:r>
                  <a:rPr lang="ja-JP" altLang="en-US" dirty="0"/>
                  <a:t>支出</a:t>
                </a:r>
                <a:endParaRPr kumimoji="1" lang="ja-JP" altLang="en-US" dirty="0"/>
              </a:p>
            </p:txBody>
          </p:sp>
          <p:sp>
            <p:nvSpPr>
              <p:cNvPr id="36" name="テキスト ボックス 35"/>
              <p:cNvSpPr txBox="1"/>
              <p:nvPr/>
            </p:nvSpPr>
            <p:spPr>
              <a:xfrm>
                <a:off x="4584334" y="2852245"/>
                <a:ext cx="1082348" cy="738664"/>
              </a:xfrm>
              <a:prstGeom prst="rect">
                <a:avLst/>
              </a:prstGeom>
              <a:noFill/>
            </p:spPr>
            <p:txBody>
              <a:bodyPr wrap="none" rtlCol="0">
                <a:spAutoFit/>
              </a:bodyPr>
              <a:lstStyle/>
              <a:p>
                <a:r>
                  <a:rPr kumimoji="1" lang="ja-JP" altLang="en-US" sz="1400" dirty="0"/>
                  <a:t>公的年金</a:t>
                </a:r>
                <a:endParaRPr kumimoji="1" lang="en-US" altLang="ja-JP" sz="1400" dirty="0"/>
              </a:p>
              <a:p>
                <a:r>
                  <a:rPr lang="ja-JP" altLang="en-US" sz="1400" dirty="0"/>
                  <a:t>私的年金</a:t>
                </a:r>
                <a:endParaRPr lang="en-US" altLang="ja-JP" sz="1400" dirty="0"/>
              </a:p>
              <a:p>
                <a:r>
                  <a:rPr lang="ja-JP" altLang="en-US" sz="1400" dirty="0"/>
                  <a:t>生命保険金</a:t>
                </a:r>
                <a:endParaRPr lang="en-US" altLang="ja-JP" sz="1400" dirty="0"/>
              </a:p>
            </p:txBody>
          </p:sp>
          <p:sp>
            <p:nvSpPr>
              <p:cNvPr id="37" name="テキスト ボックス 36"/>
              <p:cNvSpPr txBox="1"/>
              <p:nvPr/>
            </p:nvSpPr>
            <p:spPr>
              <a:xfrm>
                <a:off x="6018382" y="2867494"/>
                <a:ext cx="1519968" cy="1384995"/>
              </a:xfrm>
              <a:prstGeom prst="rect">
                <a:avLst/>
              </a:prstGeom>
              <a:noFill/>
            </p:spPr>
            <p:txBody>
              <a:bodyPr wrap="none" rtlCol="0">
                <a:spAutoFit/>
              </a:bodyPr>
              <a:lstStyle/>
              <a:p>
                <a:r>
                  <a:rPr lang="ja-JP" altLang="en-US" sz="1400" dirty="0"/>
                  <a:t>最低生活費</a:t>
                </a:r>
                <a:endParaRPr lang="en-US" altLang="ja-JP" sz="1400" dirty="0"/>
              </a:p>
              <a:p>
                <a:r>
                  <a:rPr kumimoji="1" lang="ja-JP" altLang="en-US" sz="1400" dirty="0">
                    <a:solidFill>
                      <a:srgbClr val="FF0000"/>
                    </a:solidFill>
                  </a:rPr>
                  <a:t>医療費</a:t>
                </a:r>
                <a:endParaRPr kumimoji="1" lang="en-US" altLang="ja-JP" sz="1400" dirty="0">
                  <a:solidFill>
                    <a:srgbClr val="FF0000"/>
                  </a:solidFill>
                </a:endParaRPr>
              </a:p>
              <a:p>
                <a:r>
                  <a:rPr lang="en-US" altLang="ja-JP" sz="1400" dirty="0">
                    <a:solidFill>
                      <a:srgbClr val="FF0000"/>
                    </a:solidFill>
                  </a:rPr>
                  <a:t>   </a:t>
                </a:r>
                <a:r>
                  <a:rPr kumimoji="1" lang="en-US" altLang="ja-JP" sz="1400" dirty="0">
                    <a:solidFill>
                      <a:srgbClr val="FF0000"/>
                    </a:solidFill>
                  </a:rPr>
                  <a:t>(</a:t>
                </a:r>
                <a:r>
                  <a:rPr kumimoji="1" lang="ja-JP" altLang="en-US" sz="1400" dirty="0">
                    <a:solidFill>
                      <a:srgbClr val="FF0000"/>
                    </a:solidFill>
                  </a:rPr>
                  <a:t>対数正規分布</a:t>
                </a:r>
                <a:r>
                  <a:rPr kumimoji="1" lang="en-US" altLang="ja-JP" sz="1400" dirty="0">
                    <a:solidFill>
                      <a:srgbClr val="FF0000"/>
                    </a:solidFill>
                  </a:rPr>
                  <a:t>)</a:t>
                </a:r>
                <a:endParaRPr lang="en-US" altLang="ja-JP" sz="1400" dirty="0">
                  <a:solidFill>
                    <a:srgbClr val="FF0000"/>
                  </a:solidFill>
                </a:endParaRPr>
              </a:p>
              <a:p>
                <a:r>
                  <a:rPr lang="ja-JP" altLang="en-US" sz="1400" dirty="0"/>
                  <a:t>生命保険料</a:t>
                </a:r>
                <a:endParaRPr lang="en-US" altLang="ja-JP" sz="1400" dirty="0"/>
              </a:p>
              <a:p>
                <a:r>
                  <a:rPr lang="ja-JP" altLang="en-US" sz="1400" dirty="0"/>
                  <a:t>私的年金保険料</a:t>
                </a:r>
                <a:endParaRPr lang="en-US" altLang="ja-JP" sz="1400" dirty="0"/>
              </a:p>
              <a:p>
                <a:r>
                  <a:rPr lang="en-US" altLang="ja-JP" sz="1400" dirty="0"/>
                  <a:t>(</a:t>
                </a:r>
                <a:r>
                  <a:rPr lang="ja-JP" altLang="en-US" sz="1400" dirty="0"/>
                  <a:t>初期時点</a:t>
                </a:r>
                <a:r>
                  <a:rPr lang="en-US" altLang="ja-JP" sz="1400" dirty="0"/>
                  <a:t>)</a:t>
                </a:r>
              </a:p>
            </p:txBody>
          </p:sp>
          <p:sp>
            <p:nvSpPr>
              <p:cNvPr id="38" name="テキスト ボックス 37">
                <a:extLst>
                  <a:ext uri="{FF2B5EF4-FFF2-40B4-BE49-F238E27FC236}">
                    <a16:creationId xmlns:a16="http://schemas.microsoft.com/office/drawing/2014/main" id="{440436C4-2701-4284-9FDE-236B0293BD67}"/>
                  </a:ext>
                </a:extLst>
              </p:cNvPr>
              <p:cNvSpPr txBox="1"/>
              <p:nvPr/>
            </p:nvSpPr>
            <p:spPr>
              <a:xfrm>
                <a:off x="4371187" y="3880769"/>
                <a:ext cx="1467462" cy="815608"/>
              </a:xfrm>
              <a:prstGeom prst="rect">
                <a:avLst/>
              </a:prstGeom>
              <a:noFill/>
              <a:ln>
                <a:solidFill>
                  <a:srgbClr val="0070C0"/>
                </a:solidFill>
              </a:ln>
            </p:spPr>
            <p:txBody>
              <a:bodyPr wrap="square" rtlCol="0">
                <a:spAutoFit/>
              </a:bodyPr>
              <a:lstStyle/>
              <a:p>
                <a:endParaRPr kumimoji="1" lang="en-US" altLang="ja-JP" dirty="0"/>
              </a:p>
              <a:p>
                <a:endParaRPr lang="en-US" altLang="ja-JP" sz="1050" dirty="0"/>
              </a:p>
              <a:p>
                <a:endParaRPr kumimoji="1" lang="en-US" altLang="ja-JP" sz="1050" dirty="0"/>
              </a:p>
              <a:p>
                <a:endParaRPr kumimoji="1" lang="ja-JP" altLang="en-US" sz="800" dirty="0"/>
              </a:p>
            </p:txBody>
          </p:sp>
          <p:sp>
            <p:nvSpPr>
              <p:cNvPr id="39" name="テキスト ボックス 38">
                <a:extLst>
                  <a:ext uri="{FF2B5EF4-FFF2-40B4-BE49-F238E27FC236}">
                    <a16:creationId xmlns:a16="http://schemas.microsoft.com/office/drawing/2014/main" id="{E27EFA95-CD71-4174-B547-0F13E35C5A64}"/>
                  </a:ext>
                </a:extLst>
              </p:cNvPr>
              <p:cNvSpPr txBox="1"/>
              <p:nvPr/>
            </p:nvSpPr>
            <p:spPr>
              <a:xfrm>
                <a:off x="4550920" y="3724185"/>
                <a:ext cx="1107996" cy="369332"/>
              </a:xfrm>
              <a:prstGeom prst="rect">
                <a:avLst/>
              </a:prstGeom>
              <a:solidFill>
                <a:schemeClr val="bg1"/>
              </a:solidFill>
              <a:ln>
                <a:solidFill>
                  <a:srgbClr val="0070C0"/>
                </a:solidFill>
                <a:prstDash val="dash"/>
              </a:ln>
            </p:spPr>
            <p:txBody>
              <a:bodyPr wrap="none" rtlCol="0">
                <a:spAutoFit/>
              </a:bodyPr>
              <a:lstStyle/>
              <a:p>
                <a:r>
                  <a:rPr lang="ja-JP" altLang="en-US" dirty="0"/>
                  <a:t>投資資産</a:t>
                </a:r>
                <a:endParaRPr kumimoji="1" lang="ja-JP" altLang="en-US" dirty="0"/>
              </a:p>
            </p:txBody>
          </p:sp>
        </p:grpSp>
        <p:sp>
          <p:nvSpPr>
            <p:cNvPr id="29" name="テキスト ボックス 28">
              <a:extLst>
                <a:ext uri="{FF2B5EF4-FFF2-40B4-BE49-F238E27FC236}">
                  <a16:creationId xmlns:a16="http://schemas.microsoft.com/office/drawing/2014/main" id="{7C179627-E3DB-42D3-BA01-A8C51C9BB019}"/>
                </a:ext>
              </a:extLst>
            </p:cNvPr>
            <p:cNvSpPr txBox="1"/>
            <p:nvPr/>
          </p:nvSpPr>
          <p:spPr>
            <a:xfrm>
              <a:off x="3788828" y="4040668"/>
              <a:ext cx="1261884" cy="523220"/>
            </a:xfrm>
            <a:prstGeom prst="rect">
              <a:avLst/>
            </a:prstGeom>
            <a:noFill/>
          </p:spPr>
          <p:txBody>
            <a:bodyPr wrap="none" rtlCol="0">
              <a:spAutoFit/>
            </a:bodyPr>
            <a:lstStyle/>
            <a:p>
              <a:r>
                <a:rPr lang="ja-JP" altLang="en-US" sz="1400" dirty="0"/>
                <a:t>無リスク資産</a:t>
              </a:r>
              <a:endParaRPr kumimoji="1" lang="en-US" altLang="ja-JP" sz="1400" dirty="0"/>
            </a:p>
            <a:p>
              <a:r>
                <a:rPr lang="ja-JP" altLang="en-US" sz="1400" dirty="0"/>
                <a:t>リスク資産</a:t>
              </a:r>
              <a:endParaRPr kumimoji="1" lang="ja-JP" altLang="en-US" sz="1400" dirty="0"/>
            </a:p>
          </p:txBody>
        </p:sp>
      </p:grpSp>
      <p:sp>
        <p:nvSpPr>
          <p:cNvPr id="40" name="直角三角形 39">
            <a:extLst>
              <a:ext uri="{FF2B5EF4-FFF2-40B4-BE49-F238E27FC236}">
                <a16:creationId xmlns:a16="http://schemas.microsoft.com/office/drawing/2014/main" id="{EC03BC2A-9AC4-48EE-87F5-C05DD13EC7DA}"/>
              </a:ext>
            </a:extLst>
          </p:cNvPr>
          <p:cNvSpPr/>
          <p:nvPr/>
        </p:nvSpPr>
        <p:spPr bwMode="auto">
          <a:xfrm rot="13500000">
            <a:off x="6792682" y="2623296"/>
            <a:ext cx="748192" cy="748192"/>
          </a:xfrm>
          <a:prstGeom prst="rtTriangle">
            <a:avLst/>
          </a:prstGeom>
          <a:solidFill>
            <a:srgbClr val="0070C0"/>
          </a:solidFill>
          <a:ln w="9525">
            <a:noFill/>
            <a:round/>
            <a:headEnd/>
            <a:tailEnd/>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1" name="テキスト ボックス 40">
            <a:extLst>
              <a:ext uri="{FF2B5EF4-FFF2-40B4-BE49-F238E27FC236}">
                <a16:creationId xmlns:a16="http://schemas.microsoft.com/office/drawing/2014/main" id="{39DA42E6-AF0A-4C97-861D-8E7546AAC235}"/>
              </a:ext>
            </a:extLst>
          </p:cNvPr>
          <p:cNvSpPr txBox="1"/>
          <p:nvPr/>
        </p:nvSpPr>
        <p:spPr>
          <a:xfrm>
            <a:off x="8000528" y="2498908"/>
            <a:ext cx="1415772" cy="646331"/>
          </a:xfrm>
          <a:prstGeom prst="rect">
            <a:avLst/>
          </a:prstGeom>
          <a:noFill/>
        </p:spPr>
        <p:txBody>
          <a:bodyPr wrap="none" rtlCol="0">
            <a:spAutoFit/>
          </a:bodyPr>
          <a:lstStyle/>
          <a:p>
            <a:r>
              <a:rPr lang="ja-JP" altLang="en-US" sz="1200" dirty="0"/>
              <a:t>私的年金加入単位</a:t>
            </a:r>
            <a:endParaRPr lang="en-US" altLang="ja-JP" sz="1200" dirty="0"/>
          </a:p>
          <a:p>
            <a:r>
              <a:rPr lang="ja-JP" altLang="en-US" sz="1200" dirty="0"/>
              <a:t>生命保険加入単位</a:t>
            </a:r>
            <a:endParaRPr lang="en-US" altLang="ja-JP" sz="1200" dirty="0"/>
          </a:p>
          <a:p>
            <a:r>
              <a:rPr lang="ja-JP" altLang="en-US" sz="1200" dirty="0"/>
              <a:t>（初期時点）</a:t>
            </a:r>
            <a:endParaRPr lang="en-US" altLang="ja-JP" sz="1200" dirty="0"/>
          </a:p>
        </p:txBody>
      </p:sp>
      <p:sp>
        <p:nvSpPr>
          <p:cNvPr id="42" name="テキスト ボックス 41">
            <a:extLst>
              <a:ext uri="{FF2B5EF4-FFF2-40B4-BE49-F238E27FC236}">
                <a16:creationId xmlns:a16="http://schemas.microsoft.com/office/drawing/2014/main" id="{76FA499E-9B70-4FD0-94BF-3B50A80B1049}"/>
              </a:ext>
            </a:extLst>
          </p:cNvPr>
          <p:cNvSpPr txBox="1"/>
          <p:nvPr/>
        </p:nvSpPr>
        <p:spPr>
          <a:xfrm>
            <a:off x="8130139" y="2101733"/>
            <a:ext cx="1107996" cy="369332"/>
          </a:xfrm>
          <a:prstGeom prst="rect">
            <a:avLst/>
          </a:prstGeom>
          <a:solidFill>
            <a:schemeClr val="bg1"/>
          </a:solidFill>
          <a:ln>
            <a:solidFill>
              <a:srgbClr val="0070C0"/>
            </a:solidFill>
            <a:prstDash val="dash"/>
          </a:ln>
        </p:spPr>
        <p:txBody>
          <a:bodyPr wrap="none" rtlCol="0">
            <a:spAutoFit/>
          </a:bodyPr>
          <a:lstStyle/>
          <a:p>
            <a:r>
              <a:rPr kumimoji="1" lang="ja-JP" altLang="en-US" dirty="0"/>
              <a:t>決定変数</a:t>
            </a:r>
          </a:p>
        </p:txBody>
      </p:sp>
      <p:sp>
        <p:nvSpPr>
          <p:cNvPr id="43" name="テキスト ボックス 42">
            <a:extLst>
              <a:ext uri="{FF2B5EF4-FFF2-40B4-BE49-F238E27FC236}">
                <a16:creationId xmlns:a16="http://schemas.microsoft.com/office/drawing/2014/main" id="{CDACB8C5-9B45-49C7-9944-4632E0660C5B}"/>
              </a:ext>
            </a:extLst>
          </p:cNvPr>
          <p:cNvSpPr txBox="1"/>
          <p:nvPr/>
        </p:nvSpPr>
        <p:spPr>
          <a:xfrm>
            <a:off x="670737" y="5467919"/>
            <a:ext cx="1620957" cy="584775"/>
          </a:xfrm>
          <a:prstGeom prst="rect">
            <a:avLst/>
          </a:prstGeom>
          <a:solidFill>
            <a:schemeClr val="bg2"/>
          </a:solidFill>
        </p:spPr>
        <p:txBody>
          <a:bodyPr wrap="none" rtlCol="0">
            <a:spAutoFit/>
          </a:bodyPr>
          <a:lstStyle/>
          <a:p>
            <a:pPr algn="ctr"/>
            <a:r>
              <a:rPr kumimoji="1" lang="ja-JP" altLang="en-US" sz="1600" dirty="0">
                <a:solidFill>
                  <a:srgbClr val="0070C0"/>
                </a:solidFill>
              </a:rPr>
              <a:t>家計外部の</a:t>
            </a:r>
            <a:endParaRPr kumimoji="1" lang="en-US" altLang="ja-JP" sz="1600" dirty="0">
              <a:solidFill>
                <a:srgbClr val="0070C0"/>
              </a:solidFill>
            </a:endParaRPr>
          </a:p>
          <a:p>
            <a:pPr algn="ctr"/>
            <a:r>
              <a:rPr kumimoji="1" lang="ja-JP" altLang="en-US" sz="1600" dirty="0">
                <a:solidFill>
                  <a:srgbClr val="0070C0"/>
                </a:solidFill>
              </a:rPr>
              <a:t>パラメータ推計</a:t>
            </a:r>
            <a:endParaRPr kumimoji="1" lang="en-US" altLang="ja-JP" sz="1600" dirty="0">
              <a:solidFill>
                <a:srgbClr val="0070C0"/>
              </a:solidFill>
            </a:endParaRPr>
          </a:p>
        </p:txBody>
      </p:sp>
      <p:sp>
        <p:nvSpPr>
          <p:cNvPr id="44" name="テキスト ボックス 43">
            <a:extLst>
              <a:ext uri="{FF2B5EF4-FFF2-40B4-BE49-F238E27FC236}">
                <a16:creationId xmlns:a16="http://schemas.microsoft.com/office/drawing/2014/main" id="{F04A97CE-44BC-412A-B0E2-C0B2AF7AE833}"/>
              </a:ext>
            </a:extLst>
          </p:cNvPr>
          <p:cNvSpPr txBox="1"/>
          <p:nvPr/>
        </p:nvSpPr>
        <p:spPr>
          <a:xfrm>
            <a:off x="4554223" y="5470557"/>
            <a:ext cx="1620957" cy="584775"/>
          </a:xfrm>
          <a:prstGeom prst="rect">
            <a:avLst/>
          </a:prstGeom>
          <a:solidFill>
            <a:schemeClr val="bg2"/>
          </a:solidFill>
        </p:spPr>
        <p:txBody>
          <a:bodyPr wrap="none" rtlCol="0">
            <a:spAutoFit/>
          </a:bodyPr>
          <a:lstStyle/>
          <a:p>
            <a:pPr algn="ctr"/>
            <a:r>
              <a:rPr kumimoji="1" lang="ja-JP" altLang="en-US" sz="1600" dirty="0">
                <a:solidFill>
                  <a:srgbClr val="0070C0"/>
                </a:solidFill>
              </a:rPr>
              <a:t>家計内部の</a:t>
            </a:r>
            <a:endParaRPr kumimoji="1" lang="en-US" altLang="ja-JP" sz="1600" dirty="0">
              <a:solidFill>
                <a:srgbClr val="0070C0"/>
              </a:solidFill>
            </a:endParaRPr>
          </a:p>
          <a:p>
            <a:pPr algn="ctr"/>
            <a:r>
              <a:rPr kumimoji="1" lang="ja-JP" altLang="en-US" sz="1600" dirty="0">
                <a:solidFill>
                  <a:srgbClr val="0070C0"/>
                </a:solidFill>
              </a:rPr>
              <a:t>パラメータ設定</a:t>
            </a:r>
            <a:endParaRPr kumimoji="1" lang="en-US" altLang="ja-JP" sz="1600" dirty="0">
              <a:solidFill>
                <a:srgbClr val="0070C0"/>
              </a:solidFill>
            </a:endParaRPr>
          </a:p>
        </p:txBody>
      </p:sp>
      <p:sp>
        <p:nvSpPr>
          <p:cNvPr id="45" name="テキスト ボックス 44">
            <a:extLst>
              <a:ext uri="{FF2B5EF4-FFF2-40B4-BE49-F238E27FC236}">
                <a16:creationId xmlns:a16="http://schemas.microsoft.com/office/drawing/2014/main" id="{334AD04B-EA6A-45A8-9B54-F2232DB91026}"/>
              </a:ext>
            </a:extLst>
          </p:cNvPr>
          <p:cNvSpPr txBox="1"/>
          <p:nvPr/>
        </p:nvSpPr>
        <p:spPr>
          <a:xfrm>
            <a:off x="8181173" y="5588481"/>
            <a:ext cx="1210588" cy="338554"/>
          </a:xfrm>
          <a:prstGeom prst="rect">
            <a:avLst/>
          </a:prstGeom>
          <a:solidFill>
            <a:schemeClr val="bg2"/>
          </a:solidFill>
        </p:spPr>
        <p:txBody>
          <a:bodyPr wrap="none" rtlCol="0">
            <a:spAutoFit/>
          </a:bodyPr>
          <a:lstStyle/>
          <a:p>
            <a:pPr algn="ctr"/>
            <a:r>
              <a:rPr kumimoji="1" lang="ja-JP" altLang="en-US" sz="1600" dirty="0">
                <a:solidFill>
                  <a:srgbClr val="0070C0"/>
                </a:solidFill>
              </a:rPr>
              <a:t>最適化問題</a:t>
            </a:r>
            <a:endParaRPr kumimoji="1" lang="en-US" altLang="ja-JP" sz="1600" dirty="0">
              <a:solidFill>
                <a:srgbClr val="0070C0"/>
              </a:solidFill>
            </a:endParaRPr>
          </a:p>
        </p:txBody>
      </p:sp>
      <p:sp>
        <p:nvSpPr>
          <p:cNvPr id="46" name="矢印: 右 25">
            <a:extLst>
              <a:ext uri="{FF2B5EF4-FFF2-40B4-BE49-F238E27FC236}">
                <a16:creationId xmlns:a16="http://schemas.microsoft.com/office/drawing/2014/main" id="{325287B8-7076-4940-9DBE-64B96E4BBBA7}"/>
              </a:ext>
            </a:extLst>
          </p:cNvPr>
          <p:cNvSpPr/>
          <p:nvPr/>
        </p:nvSpPr>
        <p:spPr bwMode="auto">
          <a:xfrm>
            <a:off x="2971250" y="5518230"/>
            <a:ext cx="978408" cy="484632"/>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7" name="矢印: 右 47">
            <a:extLst>
              <a:ext uri="{FF2B5EF4-FFF2-40B4-BE49-F238E27FC236}">
                <a16:creationId xmlns:a16="http://schemas.microsoft.com/office/drawing/2014/main" id="{BA1C6F2B-0997-4BD7-B2D4-A6ECA82E4142}"/>
              </a:ext>
            </a:extLst>
          </p:cNvPr>
          <p:cNvSpPr/>
          <p:nvPr/>
        </p:nvSpPr>
        <p:spPr bwMode="auto">
          <a:xfrm>
            <a:off x="6783522" y="5515442"/>
            <a:ext cx="978408" cy="484632"/>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51" name="テキスト ボックス 50"/>
          <p:cNvSpPr txBox="1"/>
          <p:nvPr/>
        </p:nvSpPr>
        <p:spPr>
          <a:xfrm>
            <a:off x="3841121" y="2101733"/>
            <a:ext cx="184731" cy="369332"/>
          </a:xfrm>
          <a:prstGeom prst="rect">
            <a:avLst/>
          </a:prstGeom>
          <a:noFill/>
        </p:spPr>
        <p:txBody>
          <a:bodyPr wrap="none" rtlCol="0">
            <a:spAutoFit/>
          </a:bodyPr>
          <a:lstStyle/>
          <a:p>
            <a:endParaRPr kumimoji="1" lang="ja-JP" altLang="en-US" dirty="0"/>
          </a:p>
        </p:txBody>
      </p:sp>
      <p:sp>
        <p:nvSpPr>
          <p:cNvPr id="52" name="テキスト ボックス 51"/>
          <p:cNvSpPr txBox="1"/>
          <p:nvPr/>
        </p:nvSpPr>
        <p:spPr>
          <a:xfrm>
            <a:off x="8130139" y="851378"/>
            <a:ext cx="184731" cy="369332"/>
          </a:xfrm>
          <a:prstGeom prst="rect">
            <a:avLst/>
          </a:prstGeom>
          <a:noFill/>
        </p:spPr>
        <p:txBody>
          <a:bodyPr wrap="none" rtlCol="0">
            <a:spAutoFit/>
          </a:bodyPr>
          <a:lstStyle/>
          <a:p>
            <a:endParaRPr kumimoji="1" lang="ja-JP" altLang="en-US" dirty="0"/>
          </a:p>
        </p:txBody>
      </p:sp>
      <p:sp>
        <p:nvSpPr>
          <p:cNvPr id="53" name="テキスト ボックス 52"/>
          <p:cNvSpPr txBox="1"/>
          <p:nvPr/>
        </p:nvSpPr>
        <p:spPr>
          <a:xfrm>
            <a:off x="3588068" y="2014144"/>
            <a:ext cx="3409907" cy="461665"/>
          </a:xfrm>
          <a:prstGeom prst="rect">
            <a:avLst/>
          </a:prstGeom>
          <a:noFill/>
          <a:ln>
            <a:solidFill>
              <a:srgbClr val="0070C0"/>
            </a:solidFill>
          </a:ln>
        </p:spPr>
        <p:txBody>
          <a:bodyPr wrap="square" rtlCol="0">
            <a:spAutoFit/>
          </a:bodyPr>
          <a:lstStyle/>
          <a:p>
            <a:pPr marL="171450" indent="-171450">
              <a:buClr>
                <a:srgbClr val="0070C0"/>
              </a:buClr>
              <a:buFont typeface="Arial" panose="020B0604020202020204" pitchFamily="34" charset="0"/>
              <a:buChar char="•"/>
            </a:pPr>
            <a:r>
              <a:rPr kumimoji="1" lang="ja-JP" altLang="en-US" sz="1200" dirty="0"/>
              <a:t>夫婦共に</a:t>
            </a:r>
            <a:r>
              <a:rPr kumimoji="1" lang="en-US" altLang="ja-JP" sz="1200" dirty="0"/>
              <a:t>65</a:t>
            </a:r>
            <a:r>
              <a:rPr kumimoji="1" lang="ja-JP" altLang="en-US" sz="1200" dirty="0"/>
              <a:t>歳の二人暮らし</a:t>
            </a:r>
            <a:endParaRPr kumimoji="1" lang="en-US" altLang="ja-JP" sz="1200" dirty="0"/>
          </a:p>
          <a:p>
            <a:pPr marL="171450" indent="-171450">
              <a:buClr>
                <a:srgbClr val="0070C0"/>
              </a:buClr>
              <a:buFont typeface="Arial" panose="020B0604020202020204" pitchFamily="34" charset="0"/>
              <a:buChar char="•"/>
            </a:pPr>
            <a:r>
              <a:rPr lang="en-US" altLang="ja-JP" sz="1200" dirty="0"/>
              <a:t>100</a:t>
            </a:r>
            <a:r>
              <a:rPr lang="ja-JP" altLang="en-US" sz="1200" dirty="0"/>
              <a:t>歳までの</a:t>
            </a:r>
            <a:r>
              <a:rPr lang="en-US" altLang="ja-JP" sz="1200" dirty="0"/>
              <a:t>35</a:t>
            </a:r>
            <a:r>
              <a:rPr lang="ja-JP" altLang="en-US" sz="1200" dirty="0"/>
              <a:t>年間のライフプランを考える</a:t>
            </a:r>
            <a:endParaRPr kumimoji="1" lang="ja-JP" altLang="en-US" sz="1200" dirty="0"/>
          </a:p>
        </p:txBody>
      </p:sp>
      <p:sp>
        <p:nvSpPr>
          <p:cNvPr id="54" name="テキスト ボックス 53">
            <a:extLst>
              <a:ext uri="{FF2B5EF4-FFF2-40B4-BE49-F238E27FC236}">
                <a16:creationId xmlns:a16="http://schemas.microsoft.com/office/drawing/2014/main" id="{1E2D1FBD-055F-4355-A64B-18E96AD3C0DA}"/>
              </a:ext>
            </a:extLst>
          </p:cNvPr>
          <p:cNvSpPr txBox="1"/>
          <p:nvPr/>
        </p:nvSpPr>
        <p:spPr>
          <a:xfrm>
            <a:off x="7888508" y="3787440"/>
            <a:ext cx="1590735" cy="692497"/>
          </a:xfrm>
          <a:prstGeom prst="rect">
            <a:avLst/>
          </a:prstGeom>
          <a:noFill/>
          <a:ln>
            <a:solidFill>
              <a:srgbClr val="0070C0"/>
            </a:solidFill>
          </a:ln>
        </p:spPr>
        <p:txBody>
          <a:bodyPr wrap="square" rtlCol="0">
            <a:spAutoFit/>
          </a:bodyPr>
          <a:lstStyle/>
          <a:p>
            <a:endParaRPr kumimoji="1" lang="en-US" altLang="ja-JP" dirty="0"/>
          </a:p>
          <a:p>
            <a:endParaRPr lang="en-US" altLang="ja-JP" sz="1050" dirty="0"/>
          </a:p>
          <a:p>
            <a:endParaRPr kumimoji="1" lang="ja-JP" altLang="en-US" sz="1050" dirty="0"/>
          </a:p>
        </p:txBody>
      </p:sp>
      <p:sp>
        <p:nvSpPr>
          <p:cNvPr id="55" name="テキスト ボックス 54">
            <a:extLst>
              <a:ext uri="{FF2B5EF4-FFF2-40B4-BE49-F238E27FC236}">
                <a16:creationId xmlns:a16="http://schemas.microsoft.com/office/drawing/2014/main" id="{39DA42E6-AF0A-4C97-861D-8E7546AAC235}"/>
              </a:ext>
            </a:extLst>
          </p:cNvPr>
          <p:cNvSpPr txBox="1"/>
          <p:nvPr/>
        </p:nvSpPr>
        <p:spPr>
          <a:xfrm>
            <a:off x="7866486" y="4092169"/>
            <a:ext cx="1569660" cy="276999"/>
          </a:xfrm>
          <a:prstGeom prst="rect">
            <a:avLst/>
          </a:prstGeom>
          <a:noFill/>
        </p:spPr>
        <p:txBody>
          <a:bodyPr wrap="none" rtlCol="0">
            <a:spAutoFit/>
          </a:bodyPr>
          <a:lstStyle/>
          <a:p>
            <a:r>
              <a:rPr lang="ja-JP" altLang="en-US" sz="1200" dirty="0"/>
              <a:t>リスク資産投資比率</a:t>
            </a:r>
            <a:endParaRPr lang="en-US" altLang="ja-JP" sz="1200" dirty="0"/>
          </a:p>
        </p:txBody>
      </p:sp>
      <p:sp>
        <p:nvSpPr>
          <p:cNvPr id="56" name="テキスト ボックス 55">
            <a:extLst>
              <a:ext uri="{FF2B5EF4-FFF2-40B4-BE49-F238E27FC236}">
                <a16:creationId xmlns:a16="http://schemas.microsoft.com/office/drawing/2014/main" id="{76FA499E-9B70-4FD0-94BF-3B50A80B1049}"/>
              </a:ext>
            </a:extLst>
          </p:cNvPr>
          <p:cNvSpPr txBox="1"/>
          <p:nvPr/>
        </p:nvSpPr>
        <p:spPr>
          <a:xfrm>
            <a:off x="8095140" y="3637095"/>
            <a:ext cx="1210588" cy="338554"/>
          </a:xfrm>
          <a:prstGeom prst="rect">
            <a:avLst/>
          </a:prstGeom>
          <a:solidFill>
            <a:schemeClr val="bg1"/>
          </a:solidFill>
          <a:ln>
            <a:solidFill>
              <a:srgbClr val="0070C0"/>
            </a:solidFill>
            <a:prstDash val="dash"/>
          </a:ln>
        </p:spPr>
        <p:txBody>
          <a:bodyPr wrap="none" rtlCol="0">
            <a:spAutoFit/>
          </a:bodyPr>
          <a:lstStyle/>
          <a:p>
            <a:r>
              <a:rPr lang="ja-JP" altLang="en-US" sz="1600" dirty="0"/>
              <a:t>パラメータ</a:t>
            </a:r>
            <a:endParaRPr kumimoji="1" lang="ja-JP" altLang="en-US" sz="1600" dirty="0"/>
          </a:p>
        </p:txBody>
      </p:sp>
      <p:sp>
        <p:nvSpPr>
          <p:cNvPr id="14" name="加算 13"/>
          <p:cNvSpPr/>
          <p:nvPr/>
        </p:nvSpPr>
        <p:spPr bwMode="auto">
          <a:xfrm>
            <a:off x="1243589" y="2565668"/>
            <a:ext cx="425995" cy="417963"/>
          </a:xfrm>
          <a:prstGeom prst="mathPlus">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117072" y="5058013"/>
            <a:ext cx="1826141" cy="338554"/>
          </a:xfrm>
          <a:prstGeom prst="rect">
            <a:avLst/>
          </a:prstGeom>
          <a:noFill/>
        </p:spPr>
        <p:txBody>
          <a:bodyPr wrap="none" rtlCol="0">
            <a:spAutoFit/>
          </a:bodyPr>
          <a:lstStyle/>
          <a:p>
            <a:r>
              <a:rPr kumimoji="1" lang="en-US" altLang="ja-JP" sz="1600" dirty="0">
                <a:solidFill>
                  <a:srgbClr val="FF0000"/>
                </a:solidFill>
              </a:rPr>
              <a:t>※</a:t>
            </a:r>
            <a:r>
              <a:rPr kumimoji="1" lang="ja-JP" altLang="en-US" sz="1600" dirty="0">
                <a:solidFill>
                  <a:srgbClr val="FF0000"/>
                </a:solidFill>
              </a:rPr>
              <a:t>赤字：確率変数</a:t>
            </a:r>
          </a:p>
        </p:txBody>
      </p:sp>
    </p:spTree>
    <p:extLst>
      <p:ext uri="{BB962C8B-B14F-4D97-AF65-F5344CB8AC3E}">
        <p14:creationId xmlns:p14="http://schemas.microsoft.com/office/powerpoint/2010/main" val="3472429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1"/>
          <p:cNvSpPr>
            <a:spLocks noGrp="1"/>
          </p:cNvSpPr>
          <p:nvPr>
            <p:ph type="title"/>
          </p:nvPr>
        </p:nvSpPr>
        <p:spPr/>
        <p:txBody>
          <a:bodyPr/>
          <a:lstStyle/>
          <a:p>
            <a:r>
              <a:rPr lang="ja-JP" altLang="en-US" dirty="0"/>
              <a:t>２</a:t>
            </a:r>
            <a:r>
              <a:rPr lang="en-US" altLang="ja-JP" dirty="0"/>
              <a:t>.</a:t>
            </a:r>
            <a:r>
              <a:rPr lang="ja-JP" altLang="en-US" dirty="0"/>
              <a:t>１ 退職後の家計の最適化モデル｜</a:t>
            </a:r>
            <a:r>
              <a:rPr kumimoji="1" lang="ja-JP" altLang="en-US" dirty="0"/>
              <a:t>定式化まとめ</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19</a:t>
            </a:fld>
            <a:endParaRPr lang="en-US" altLang="ja-JP" dirty="0"/>
          </a:p>
        </p:txBody>
      </p:sp>
      <p:grpSp>
        <p:nvGrpSpPr>
          <p:cNvPr id="2" name="グループ化 1"/>
          <p:cNvGrpSpPr/>
          <p:nvPr/>
        </p:nvGrpSpPr>
        <p:grpSpPr>
          <a:xfrm>
            <a:off x="226086" y="1118115"/>
            <a:ext cx="3553878" cy="1249284"/>
            <a:chOff x="272480" y="773945"/>
            <a:chExt cx="3553878" cy="1249284"/>
          </a:xfrm>
        </p:grpSpPr>
        <mc:AlternateContent xmlns:mc="http://schemas.openxmlformats.org/markup-compatibility/2006" xmlns:a14="http://schemas.microsoft.com/office/drawing/2010/main">
          <mc:Choice Requires="a14">
            <p:sp>
              <p:nvSpPr>
                <p:cNvPr id="31" name="正方形/長方形 30"/>
                <p:cNvSpPr/>
                <p:nvPr/>
              </p:nvSpPr>
              <p:spPr>
                <a:xfrm>
                  <a:off x="272480" y="1032605"/>
                  <a:ext cx="3272977" cy="69814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unc>
                          <m:funcPr>
                            <m:ctrlPr>
                              <a:rPr lang="en-US" altLang="ja-JP" sz="1400" b="0" i="1" smtClean="0">
                                <a:latin typeface="Cambria Math" panose="02040503050406030204" pitchFamily="18" charset="0"/>
                              </a:rPr>
                            </m:ctrlPr>
                          </m:funcPr>
                          <m:fName>
                            <m:r>
                              <a:rPr lang="en-US" altLang="ja-JP" sz="1400" b="0" i="1" smtClean="0">
                                <a:latin typeface="Cambria Math" panose="02040503050406030204" pitchFamily="18" charset="0"/>
                              </a:rPr>
                              <m:t>𝑚𝑖𝑛</m:t>
                            </m:r>
                            <m:r>
                              <a:rPr lang="en-US" altLang="ja-JP" sz="1400" b="0" i="1" smtClean="0">
                                <a:latin typeface="Cambria Math" panose="02040503050406030204" pitchFamily="18" charset="0"/>
                              </a:rPr>
                              <m:t>    </m:t>
                            </m:r>
                          </m:fName>
                          <m:e>
                            <m:f>
                              <m:fPr>
                                <m:ctrlPr>
                                  <a:rPr lang="en-US" altLang="ja-JP" sz="1400" i="1">
                                    <a:latin typeface="Cambria Math" panose="02040503050406030204" pitchFamily="18" charset="0"/>
                                    <a:ea typeface="Cambria Math" panose="02040503050406030204" pitchFamily="18" charset="0"/>
                                  </a:rPr>
                                </m:ctrlPr>
                              </m:fPr>
                              <m:num>
                                <m:r>
                                  <a:rPr lang="en-US" altLang="ja-JP" sz="1400" i="1">
                                    <a:latin typeface="Cambria Math" panose="02040503050406030204" pitchFamily="18" charset="0"/>
                                    <a:ea typeface="Cambria Math" panose="02040503050406030204" pitchFamily="18" charset="0"/>
                                  </a:rPr>
                                  <m:t>1</m:t>
                                </m:r>
                              </m:num>
                              <m:den>
                                <m:r>
                                  <a:rPr lang="en-US" altLang="ja-JP" sz="1400" i="1">
                                    <a:latin typeface="Cambria Math" panose="02040503050406030204" pitchFamily="18" charset="0"/>
                                    <a:ea typeface="Cambria Math" panose="02040503050406030204" pitchFamily="18" charset="0"/>
                                  </a:rPr>
                                  <m:t>𝐼</m:t>
                                </m:r>
                              </m:den>
                            </m:f>
                            <m:nary>
                              <m:naryPr>
                                <m:chr m:val="∑"/>
                                <m:ctrlPr>
                                  <a:rPr lang="en-US" altLang="ja-JP" sz="1400" i="1" smtClean="0">
                                    <a:solidFill>
                                      <a:schemeClr val="tx1"/>
                                    </a:solidFill>
                                    <a:latin typeface="Cambria Math" panose="02040503050406030204" pitchFamily="18" charset="0"/>
                                    <a:ea typeface="Cambria Math" panose="02040503050406030204" pitchFamily="18" charset="0"/>
                                  </a:rPr>
                                </m:ctrlPr>
                              </m:naryPr>
                              <m:sub>
                                <m:r>
                                  <m:rPr>
                                    <m:brk m:alnAt="23"/>
                                  </m:rPr>
                                  <a:rPr lang="en-US" altLang="ja-JP" sz="1400" i="1">
                                    <a:solidFill>
                                      <a:schemeClr val="tx1"/>
                                    </a:solidFill>
                                    <a:latin typeface="Cambria Math" panose="02040503050406030204" pitchFamily="18" charset="0"/>
                                    <a:ea typeface="Cambria Math" panose="02040503050406030204" pitchFamily="18" charset="0"/>
                                  </a:rPr>
                                  <m:t>𝑖</m:t>
                                </m:r>
                                <m:r>
                                  <a:rPr lang="en-US" altLang="ja-JP" sz="1400" i="1">
                                    <a:solidFill>
                                      <a:schemeClr val="tx1"/>
                                    </a:solidFill>
                                    <a:latin typeface="Cambria Math" panose="02040503050406030204" pitchFamily="18" charset="0"/>
                                    <a:ea typeface="Cambria Math" panose="02040503050406030204" pitchFamily="18" charset="0"/>
                                  </a:rPr>
                                  <m:t>=1</m:t>
                                </m:r>
                              </m:sub>
                              <m:sup>
                                <m:r>
                                  <a:rPr lang="en-US" altLang="ja-JP" sz="1400" i="1">
                                    <a:solidFill>
                                      <a:schemeClr val="tx1"/>
                                    </a:solidFill>
                                    <a:latin typeface="Cambria Math" panose="02040503050406030204" pitchFamily="18" charset="0"/>
                                    <a:ea typeface="Cambria Math" panose="02040503050406030204" pitchFamily="18" charset="0"/>
                                  </a:rPr>
                                  <m:t>𝐼</m:t>
                                </m:r>
                              </m:sup>
                              <m:e>
                                <m:nary>
                                  <m:naryPr>
                                    <m:chr m:val="∑"/>
                                    <m:ctrlPr>
                                      <a:rPr lang="en-US" altLang="ja-JP" sz="1400" i="1">
                                        <a:solidFill>
                                          <a:schemeClr val="tx1"/>
                                        </a:solidFill>
                                        <a:latin typeface="Cambria Math" panose="02040503050406030204" pitchFamily="18" charset="0"/>
                                        <a:ea typeface="Cambria Math" panose="02040503050406030204" pitchFamily="18" charset="0"/>
                                      </a:rPr>
                                    </m:ctrlPr>
                                  </m:naryPr>
                                  <m:sub>
                                    <m:r>
                                      <m:rPr>
                                        <m:brk m:alnAt="23"/>
                                      </m:rPr>
                                      <a:rPr lang="en-US" altLang="ja-JP" sz="1400" i="1">
                                        <a:solidFill>
                                          <a:schemeClr val="tx1"/>
                                        </a:solidFill>
                                        <a:latin typeface="Cambria Math" panose="02040503050406030204" pitchFamily="18" charset="0"/>
                                        <a:ea typeface="Cambria Math" panose="02040503050406030204" pitchFamily="18" charset="0"/>
                                      </a:rPr>
                                      <m:t>𝑡</m:t>
                                    </m:r>
                                    <m:r>
                                      <a:rPr lang="en-US" altLang="ja-JP" sz="1400" i="1">
                                        <a:solidFill>
                                          <a:schemeClr val="tx1"/>
                                        </a:solidFill>
                                        <a:latin typeface="Cambria Math" panose="02040503050406030204" pitchFamily="18" charset="0"/>
                                        <a:ea typeface="Cambria Math" panose="02040503050406030204" pitchFamily="18" charset="0"/>
                                      </a:rPr>
                                      <m:t>=1</m:t>
                                    </m:r>
                                  </m:sub>
                                  <m:sup>
                                    <m:r>
                                      <a:rPr lang="en-US" altLang="ja-JP" sz="1400" i="1">
                                        <a:solidFill>
                                          <a:schemeClr val="tx1"/>
                                        </a:solidFill>
                                        <a:latin typeface="Cambria Math" panose="02040503050406030204" pitchFamily="18" charset="0"/>
                                        <a:ea typeface="Cambria Math" panose="02040503050406030204" pitchFamily="18" charset="0"/>
                                      </a:rPr>
                                      <m:t>𝑇</m:t>
                                    </m:r>
                                  </m:sup>
                                  <m:e>
                                    <m:sSubSup>
                                      <m:sSubSupPr>
                                        <m:ctrlPr>
                                          <a:rPr lang="en-US" altLang="ja-JP" sz="1400" b="0" i="1" smtClean="0">
                                            <a:solidFill>
                                              <a:schemeClr val="tx1"/>
                                            </a:solidFill>
                                            <a:latin typeface="Cambria Math" panose="02040503050406030204" pitchFamily="18" charset="0"/>
                                            <a:ea typeface="Cambria Math" panose="02040503050406030204" pitchFamily="18" charset="0"/>
                                          </a:rPr>
                                        </m:ctrlPr>
                                      </m:sSubSupPr>
                                      <m:e>
                                        <m:r>
                                          <a:rPr lang="en-US" altLang="ja-JP" sz="1400" b="0" i="1" smtClean="0">
                                            <a:solidFill>
                                              <a:schemeClr val="tx1"/>
                                            </a:solidFill>
                                            <a:latin typeface="Cambria Math" panose="02040503050406030204" pitchFamily="18" charset="0"/>
                                            <a:ea typeface="Cambria Math" panose="02040503050406030204" pitchFamily="18" charset="0"/>
                                          </a:rPr>
                                          <m:t>𝜏</m:t>
                                        </m:r>
                                      </m:e>
                                      <m:sub>
                                        <m:r>
                                          <a:rPr lang="en-US" altLang="ja-JP" sz="1400" b="0" i="1" smtClean="0">
                                            <a:solidFill>
                                              <a:schemeClr val="tx1"/>
                                            </a:solidFill>
                                            <a:latin typeface="Cambria Math" panose="02040503050406030204" pitchFamily="18" charset="0"/>
                                            <a:ea typeface="Cambria Math" panose="02040503050406030204" pitchFamily="18" charset="0"/>
                                          </a:rPr>
                                          <m:t>𝐴</m:t>
                                        </m:r>
                                        <m:r>
                                          <a:rPr lang="en-US" altLang="ja-JP" sz="1400" b="0" i="1" smtClean="0">
                                            <a:solidFill>
                                              <a:schemeClr val="tx1"/>
                                            </a:solidFill>
                                            <a:latin typeface="Cambria Math" panose="02040503050406030204" pitchFamily="18" charset="0"/>
                                            <a:ea typeface="Cambria Math" panose="02040503050406030204" pitchFamily="18" charset="0"/>
                                          </a:rPr>
                                          <m:t>,</m:t>
                                        </m:r>
                                        <m:r>
                                          <a:rPr lang="en-US" altLang="ja-JP" sz="1400" b="0" i="1" smtClean="0">
                                            <a:solidFill>
                                              <a:schemeClr val="tx1"/>
                                            </a:solidFill>
                                            <a:latin typeface="Cambria Math" panose="02040503050406030204" pitchFamily="18" charset="0"/>
                                            <a:ea typeface="Cambria Math" panose="02040503050406030204" pitchFamily="18" charset="0"/>
                                          </a:rPr>
                                          <m:t>𝑡</m:t>
                                        </m:r>
                                      </m:sub>
                                      <m:sup>
                                        <m:d>
                                          <m:dPr>
                                            <m:ctrlPr>
                                              <a:rPr lang="en-US" altLang="ja-JP" sz="1400" b="0" i="1" smtClean="0">
                                                <a:solidFill>
                                                  <a:schemeClr val="tx1"/>
                                                </a:solidFill>
                                                <a:latin typeface="Cambria Math" panose="02040503050406030204" pitchFamily="18" charset="0"/>
                                                <a:ea typeface="Cambria Math" panose="02040503050406030204" pitchFamily="18" charset="0"/>
                                              </a:rPr>
                                            </m:ctrlPr>
                                          </m:dPr>
                                          <m:e>
                                            <m:r>
                                              <a:rPr lang="en-US" altLang="ja-JP" sz="1400" b="0" i="1" smtClean="0">
                                                <a:solidFill>
                                                  <a:schemeClr val="tx1"/>
                                                </a:solidFill>
                                                <a:latin typeface="Cambria Math" panose="02040503050406030204" pitchFamily="18" charset="0"/>
                                                <a:ea typeface="Cambria Math" panose="02040503050406030204" pitchFamily="18" charset="0"/>
                                              </a:rPr>
                                              <m:t>𝑖</m:t>
                                            </m:r>
                                          </m:e>
                                        </m:d>
                                      </m:sup>
                                    </m:sSubSup>
                                  </m:e>
                                </m:nary>
                              </m:e>
                            </m:nary>
                            <m:sSub>
                              <m:sSubPr>
                                <m:ctrlPr>
                                  <a:rPr lang="en-US" altLang="ja-JP" sz="1400" i="1">
                                    <a:solidFill>
                                      <a:schemeClr val="tx1"/>
                                    </a:solidFill>
                                    <a:latin typeface="Cambria Math" panose="02040503050406030204" pitchFamily="18" charset="0"/>
                                    <a:ea typeface="Cambria Math" panose="02040503050406030204" pitchFamily="18" charset="0"/>
                                  </a:rPr>
                                </m:ctrlPr>
                              </m:sSubPr>
                              <m:e>
                                <m:r>
                                  <a:rPr lang="ja-JP" altLang="en-US" sz="1400" i="1">
                                    <a:solidFill>
                                      <a:schemeClr val="tx1"/>
                                    </a:solidFill>
                                    <a:latin typeface="Cambria Math" panose="02040503050406030204" pitchFamily="18" charset="0"/>
                                    <a:ea typeface="Cambria Math" panose="02040503050406030204" pitchFamily="18" charset="0"/>
                                  </a:rPr>
                                  <m:t>𝜔</m:t>
                                </m:r>
                              </m:e>
                              <m:sub>
                                <m:r>
                                  <a:rPr lang="en-US" altLang="ja-JP" sz="1400" i="1">
                                    <a:solidFill>
                                      <a:schemeClr val="tx1"/>
                                    </a:solidFill>
                                    <a:latin typeface="Cambria Math" panose="02040503050406030204" pitchFamily="18" charset="0"/>
                                    <a:ea typeface="Cambria Math" panose="02040503050406030204" pitchFamily="18" charset="0"/>
                                  </a:rPr>
                                  <m:t>𝑅</m:t>
                                </m:r>
                                <m:r>
                                  <a:rPr lang="en-US" altLang="ja-JP" sz="1400" i="1">
                                    <a:solidFill>
                                      <a:schemeClr val="tx1"/>
                                    </a:solidFill>
                                    <a:latin typeface="Cambria Math" panose="02040503050406030204" pitchFamily="18" charset="0"/>
                                    <a:ea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𝑡</m:t>
                                </m:r>
                              </m:sub>
                            </m:sSub>
                            <m:sSub>
                              <m:sSubPr>
                                <m:ctrlPr>
                                  <a:rPr lang="en-US" altLang="ja-JP" sz="1400" i="1">
                                    <a:solidFill>
                                      <a:schemeClr val="tx1"/>
                                    </a:solidFill>
                                    <a:latin typeface="Cambria Math" panose="02040503050406030204" pitchFamily="18" charset="0"/>
                                    <a:ea typeface="Cambria Math" panose="02040503050406030204" pitchFamily="18" charset="0"/>
                                  </a:rPr>
                                </m:ctrlPr>
                              </m:sSubPr>
                              <m:e>
                                <m:r>
                                  <a:rPr lang="en-US" altLang="ja-JP" sz="1400" i="1">
                                    <a:solidFill>
                                      <a:schemeClr val="tx1"/>
                                    </a:solidFill>
                                    <a:latin typeface="Cambria Math" panose="02040503050406030204" pitchFamily="18" charset="0"/>
                                    <a:ea typeface="Cambria Math" panose="02040503050406030204" pitchFamily="18" charset="0"/>
                                  </a:rPr>
                                  <m:t>𝑑𝑓</m:t>
                                </m:r>
                              </m:e>
                              <m:sub>
                                <m:r>
                                  <a:rPr lang="en-US" altLang="ja-JP" sz="1400" i="1">
                                    <a:solidFill>
                                      <a:schemeClr val="tx1"/>
                                    </a:solidFill>
                                    <a:latin typeface="Cambria Math" panose="02040503050406030204" pitchFamily="18" charset="0"/>
                                    <a:ea typeface="Cambria Math" panose="02040503050406030204" pitchFamily="18" charset="0"/>
                                  </a:rPr>
                                  <m:t>𝑡</m:t>
                                </m:r>
                              </m:sub>
                            </m:sSub>
                            <m:sSubSup>
                              <m:sSubSupPr>
                                <m:ctrlPr>
                                  <a:rPr lang="en-US" altLang="ja-JP" sz="1400" i="1" smtClean="0">
                                    <a:solidFill>
                                      <a:schemeClr val="tx1"/>
                                    </a:solidFill>
                                    <a:latin typeface="Cambria Math" panose="02040503050406030204" pitchFamily="18" charset="0"/>
                                    <a:ea typeface="Cambria Math" panose="02040503050406030204" pitchFamily="18" charset="0"/>
                                  </a:rPr>
                                </m:ctrlPr>
                              </m:sSubSupPr>
                              <m:e>
                                <m:r>
                                  <a:rPr lang="en-US" altLang="ja-JP" sz="1400" i="1">
                                    <a:solidFill>
                                      <a:schemeClr val="tx1"/>
                                    </a:solidFill>
                                    <a:latin typeface="Cambria Math" panose="02040503050406030204" pitchFamily="18" charset="0"/>
                                    <a:ea typeface="Cambria Math" panose="02040503050406030204" pitchFamily="18" charset="0"/>
                                  </a:rPr>
                                  <m:t>𝑞</m:t>
                                </m:r>
                              </m:e>
                              <m:sub>
                                <m:r>
                                  <a:rPr lang="en-US" altLang="ja-JP" sz="1400" i="1">
                                    <a:solidFill>
                                      <a:schemeClr val="tx1"/>
                                    </a:solidFill>
                                    <a:latin typeface="Cambria Math" panose="02040503050406030204" pitchFamily="18" charset="0"/>
                                    <a:ea typeface="Cambria Math" panose="02040503050406030204" pitchFamily="18" charset="0"/>
                                  </a:rPr>
                                  <m:t>𝑡</m:t>
                                </m:r>
                              </m:sub>
                              <m:sup>
                                <m:r>
                                  <a:rPr lang="en-US" altLang="ja-JP" sz="1400" i="1">
                                    <a:solidFill>
                                      <a:schemeClr val="tx1"/>
                                    </a:solidFill>
                                    <a:latin typeface="Cambria Math" panose="02040503050406030204" pitchFamily="18" charset="0"/>
                                    <a:ea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𝑖</m:t>
                                </m:r>
                                <m:r>
                                  <a:rPr lang="en-US" altLang="ja-JP" sz="1400" i="1">
                                    <a:solidFill>
                                      <a:schemeClr val="tx1"/>
                                    </a:solidFill>
                                    <a:latin typeface="Cambria Math" panose="02040503050406030204" pitchFamily="18" charset="0"/>
                                    <a:ea typeface="Cambria Math" panose="02040503050406030204" pitchFamily="18" charset="0"/>
                                  </a:rPr>
                                  <m:t>)</m:t>
                                </m:r>
                              </m:sup>
                            </m:sSubSup>
                          </m:e>
                        </m:func>
                      </m:oMath>
                    </m:oMathPara>
                  </a14:m>
                  <a:endParaRPr lang="en-US" altLang="ja-JP" sz="1600" b="0" dirty="0">
                    <a:latin typeface="+mj-lt"/>
                  </a:endParaRPr>
                </a:p>
              </p:txBody>
            </p:sp>
          </mc:Choice>
          <mc:Fallback xmlns="">
            <p:sp>
              <p:nvSpPr>
                <p:cNvPr id="31" name="正方形/長方形 30"/>
                <p:cNvSpPr>
                  <a:spLocks noRot="1" noChangeAspect="1" noMove="1" noResize="1" noEditPoints="1" noAdjustHandles="1" noChangeArrowheads="1" noChangeShapeType="1" noTextEdit="1"/>
                </p:cNvSpPr>
                <p:nvPr/>
              </p:nvSpPr>
              <p:spPr>
                <a:xfrm>
                  <a:off x="272480" y="1032605"/>
                  <a:ext cx="3272977" cy="698140"/>
                </a:xfrm>
                <a:prstGeom prst="rect">
                  <a:avLst/>
                </a:prstGeom>
                <a:blipFill>
                  <a:blip r:embed="rId3"/>
                  <a:stretch>
                    <a:fillRect/>
                  </a:stretch>
                </a:blipFill>
              </p:spPr>
              <p:txBody>
                <a:bodyPr/>
                <a:lstStyle/>
                <a:p>
                  <a:r>
                    <a:rPr lang="ja-JP" altLang="en-US">
                      <a:noFill/>
                    </a:rPr>
                    <a:t> </a:t>
                  </a:r>
                </a:p>
              </p:txBody>
            </p:sp>
          </mc:Fallback>
        </mc:AlternateContent>
        <p:sp>
          <p:nvSpPr>
            <p:cNvPr id="32" name="正方形/長方形 31">
              <a:extLst>
                <a:ext uri="{FF2B5EF4-FFF2-40B4-BE49-F238E27FC236}">
                  <a16:creationId xmlns:a16="http://schemas.microsoft.com/office/drawing/2014/main" id="{05EDAEC5-0A41-47B7-A221-CE6C233FF9E4}"/>
                </a:ext>
              </a:extLst>
            </p:cNvPr>
            <p:cNvSpPr/>
            <p:nvPr/>
          </p:nvSpPr>
          <p:spPr bwMode="auto">
            <a:xfrm>
              <a:off x="272480" y="884456"/>
              <a:ext cx="3553878" cy="1138773"/>
            </a:xfrm>
            <a:prstGeom prst="rect">
              <a:avLst/>
            </a:prstGeom>
            <a:noFill/>
            <a:ln w="38100" cap="flat" cmpd="dbl" algn="ctr">
              <a:solidFill>
                <a:srgbClr val="4684E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p:txBody>
        </p:sp>
        <p:sp>
          <p:nvSpPr>
            <p:cNvPr id="33" name="AutoShape 14">
              <a:extLst>
                <a:ext uri="{FF2B5EF4-FFF2-40B4-BE49-F238E27FC236}">
                  <a16:creationId xmlns:a16="http://schemas.microsoft.com/office/drawing/2014/main" id="{EC69225C-91A6-40CF-B1A6-182591FAE7E8}"/>
                </a:ext>
              </a:extLst>
            </p:cNvPr>
            <p:cNvSpPr>
              <a:spLocks noChangeArrowheads="1"/>
            </p:cNvSpPr>
            <p:nvPr/>
          </p:nvSpPr>
          <p:spPr bwMode="auto">
            <a:xfrm>
              <a:off x="559899" y="773945"/>
              <a:ext cx="1321537" cy="276999"/>
            </a:xfrm>
            <a:prstGeom prst="roundRect">
              <a:avLst>
                <a:gd name="adj" fmla="val 0"/>
              </a:avLst>
            </a:prstGeom>
            <a:solidFill>
              <a:schemeClr val="bg1"/>
            </a:solidFill>
            <a:ln>
              <a:noFill/>
            </a:ln>
            <a:effectLst/>
          </p:spPr>
          <p:txBody>
            <a:bodyPr wrap="square" lIns="0" tIns="0" rIns="0" bIns="0">
              <a:spAutoFit/>
            </a:bodyPr>
            <a:lstStyle/>
            <a:p>
              <a:pPr algn="ctr"/>
              <a:r>
                <a:rPr lang="ja-JP" altLang="en-US" sz="1800" u="sng" dirty="0">
                  <a:solidFill>
                    <a:srgbClr val="0071BC"/>
                  </a:solidFill>
                  <a:uFill>
                    <a:solidFill>
                      <a:srgbClr val="0071BC"/>
                    </a:solidFill>
                  </a:uFill>
                  <a:latin typeface="+mj-lt"/>
                </a:rPr>
                <a:t>目的関数</a:t>
              </a:r>
            </a:p>
          </p:txBody>
        </p:sp>
      </p:grpSp>
      <mc:AlternateContent xmlns:mc="http://schemas.openxmlformats.org/markup-compatibility/2006" xmlns:a14="http://schemas.microsoft.com/office/drawing/2010/main">
        <mc:Choice Requires="a14">
          <p:sp>
            <p:nvSpPr>
              <p:cNvPr id="36" name="テキスト ボックス 35"/>
              <p:cNvSpPr txBox="1"/>
              <p:nvPr/>
            </p:nvSpPr>
            <p:spPr>
              <a:xfrm>
                <a:off x="226086" y="2592578"/>
                <a:ext cx="91640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𝑠𝑢𝑏𝑗𝑒𝑐𝑡</m:t>
                      </m:r>
                      <m:r>
                        <a:rPr kumimoji="1" lang="en-US" altLang="ja-JP" sz="1200" b="0" i="1" smtClean="0">
                          <a:latin typeface="Cambria Math" panose="02040503050406030204" pitchFamily="18" charset="0"/>
                        </a:rPr>
                        <m:t> </m:t>
                      </m:r>
                      <m:r>
                        <a:rPr kumimoji="1" lang="en-US" altLang="ja-JP" sz="1200" b="0" i="1" smtClean="0">
                          <a:latin typeface="Cambria Math" panose="02040503050406030204" pitchFamily="18" charset="0"/>
                        </a:rPr>
                        <m:t>𝑡𝑜</m:t>
                      </m:r>
                    </m:oMath>
                  </m:oMathPara>
                </a14:m>
                <a:endParaRPr kumimoji="1" lang="ja-JP" altLang="en-US" sz="1200"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226086" y="2592578"/>
                <a:ext cx="916405" cy="276999"/>
              </a:xfrm>
              <a:prstGeom prst="rect">
                <a:avLst/>
              </a:prstGeom>
              <a:blipFill>
                <a:blip r:embed="rId4"/>
                <a:stretch>
                  <a:fillRect b="-65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9" name="表 18"/>
              <p:cNvGraphicFramePr>
                <a:graphicFrameLocks noGrp="1"/>
              </p:cNvGraphicFramePr>
              <p:nvPr/>
            </p:nvGraphicFramePr>
            <p:xfrm>
              <a:off x="3869251" y="1200688"/>
              <a:ext cx="5852533" cy="1457759"/>
            </p:xfrm>
            <a:graphic>
              <a:graphicData uri="http://schemas.openxmlformats.org/drawingml/2006/table">
                <a:tbl>
                  <a:tblPr firstRow="1" bandRow="1">
                    <a:tableStyleId>{2D5ABB26-0587-4C30-8999-92F81FD0307C}</a:tableStyleId>
                  </a:tblPr>
                  <a:tblGrid>
                    <a:gridCol w="399869">
                      <a:extLst>
                        <a:ext uri="{9D8B030D-6E8A-4147-A177-3AD203B41FA5}">
                          <a16:colId xmlns:a16="http://schemas.microsoft.com/office/drawing/2014/main" val="923312905"/>
                        </a:ext>
                      </a:extLst>
                    </a:gridCol>
                    <a:gridCol w="1160130">
                      <a:extLst>
                        <a:ext uri="{9D8B030D-6E8A-4147-A177-3AD203B41FA5}">
                          <a16:colId xmlns:a16="http://schemas.microsoft.com/office/drawing/2014/main" val="3531114497"/>
                        </a:ext>
                      </a:extLst>
                    </a:gridCol>
                    <a:gridCol w="368159">
                      <a:extLst>
                        <a:ext uri="{9D8B030D-6E8A-4147-A177-3AD203B41FA5}">
                          <a16:colId xmlns:a16="http://schemas.microsoft.com/office/drawing/2014/main" val="1591529755"/>
                        </a:ext>
                      </a:extLst>
                    </a:gridCol>
                    <a:gridCol w="784875">
                      <a:extLst>
                        <a:ext uri="{9D8B030D-6E8A-4147-A177-3AD203B41FA5}">
                          <a16:colId xmlns:a16="http://schemas.microsoft.com/office/drawing/2014/main" val="205334225"/>
                        </a:ext>
                      </a:extLst>
                    </a:gridCol>
                    <a:gridCol w="332866">
                      <a:extLst>
                        <a:ext uri="{9D8B030D-6E8A-4147-A177-3AD203B41FA5}">
                          <a16:colId xmlns:a16="http://schemas.microsoft.com/office/drawing/2014/main" val="3561691851"/>
                        </a:ext>
                      </a:extLst>
                    </a:gridCol>
                    <a:gridCol w="1285875">
                      <a:extLst>
                        <a:ext uri="{9D8B030D-6E8A-4147-A177-3AD203B41FA5}">
                          <a16:colId xmlns:a16="http://schemas.microsoft.com/office/drawing/2014/main" val="3923997699"/>
                        </a:ext>
                      </a:extLst>
                    </a:gridCol>
                    <a:gridCol w="381000">
                      <a:extLst>
                        <a:ext uri="{9D8B030D-6E8A-4147-A177-3AD203B41FA5}">
                          <a16:colId xmlns:a16="http://schemas.microsoft.com/office/drawing/2014/main" val="2001478008"/>
                        </a:ext>
                      </a:extLst>
                    </a:gridCol>
                    <a:gridCol w="1139759">
                      <a:extLst>
                        <a:ext uri="{9D8B030D-6E8A-4147-A177-3AD203B41FA5}">
                          <a16:colId xmlns:a16="http://schemas.microsoft.com/office/drawing/2014/main" val="1507111041"/>
                        </a:ext>
                      </a:extLst>
                    </a:gridCol>
                  </a:tblGrid>
                  <a:tr h="272623">
                    <a:tc>
                      <a:txBody>
                        <a:bodyPr/>
                        <a:lstStyle/>
                        <a:p>
                          <a:pPr algn="l"/>
                          <a14:m>
                            <m:oMathPara xmlns:m="http://schemas.openxmlformats.org/officeDocument/2006/math">
                              <m:oMathParaPr>
                                <m:jc m:val="centerGroup"/>
                              </m:oMathParaPr>
                              <m:oMath xmlns:m="http://schemas.openxmlformats.org/officeDocument/2006/math">
                                <m:r>
                                  <a:rPr kumimoji="1" lang="en-US" altLang="ja-JP" sz="900" smtClean="0">
                                    <a:latin typeface="Cambria Math" panose="02040503050406030204" pitchFamily="18" charset="0"/>
                                  </a:rPr>
                                  <m:t>𝑖</m:t>
                                </m:r>
                              </m:oMath>
                            </m:oMathPara>
                          </a14:m>
                          <a:endParaRPr kumimoji="1" lang="ja-JP" altLang="en-US" sz="9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a:r>
                            <a:rPr kumimoji="1" lang="ja-JP" altLang="en-US" sz="900" dirty="0"/>
                            <a:t>パスを表す添え字</a:t>
                          </a:r>
                        </a:p>
                      </a:txBody>
                      <a:tcPr anchor="ctr">
                        <a:lnT w="12700" cap="flat" cmpd="sng" algn="ctr">
                          <a:solidFill>
                            <a:schemeClr val="tx1"/>
                          </a:solidFill>
                          <a:prstDash val="solid"/>
                          <a:round/>
                          <a:headEnd type="none" w="med" len="med"/>
                          <a:tailEnd type="none" w="med" len="med"/>
                        </a:lnT>
                      </a:tcPr>
                    </a:tc>
                    <a:tc>
                      <a:txBody>
                        <a:bodyPr/>
                        <a:lstStyle/>
                        <a:p>
                          <a:pPr algn="l"/>
                          <a14:m>
                            <m:oMathPara xmlns:m="http://schemas.openxmlformats.org/officeDocument/2006/math">
                              <m:oMathParaPr>
                                <m:jc m:val="centerGroup"/>
                              </m:oMathParaPr>
                              <m:oMath xmlns:m="http://schemas.openxmlformats.org/officeDocument/2006/math">
                                <m:r>
                                  <a:rPr kumimoji="1" lang="en-US" altLang="ja-JP" sz="900" smtClean="0">
                                    <a:latin typeface="Cambria Math" panose="02040503050406030204" pitchFamily="18" charset="0"/>
                                  </a:rPr>
                                  <m:t>𝐼</m:t>
                                </m:r>
                              </m:oMath>
                            </m:oMathPara>
                          </a14:m>
                          <a:endParaRPr kumimoji="1" lang="ja-JP" altLang="en-US" sz="900" dirty="0"/>
                        </a:p>
                      </a:txBody>
                      <a:tcPr anchor="ctr">
                        <a:lnT w="12700" cap="flat" cmpd="sng" algn="ctr">
                          <a:solidFill>
                            <a:schemeClr val="tx1"/>
                          </a:solidFill>
                          <a:prstDash val="solid"/>
                          <a:round/>
                          <a:headEnd type="none" w="med" len="med"/>
                          <a:tailEnd type="none" w="med" len="med"/>
                        </a:lnT>
                      </a:tcPr>
                    </a:tc>
                    <a:tc>
                      <a:txBody>
                        <a:bodyPr/>
                        <a:lstStyle/>
                        <a:p>
                          <a:pPr algn="l"/>
                          <a:r>
                            <a:rPr kumimoji="1" lang="ja-JP" altLang="en-US" sz="900" dirty="0"/>
                            <a:t>パス数</a:t>
                          </a:r>
                        </a:p>
                      </a:txBody>
                      <a:tcPr anchor="ct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900" b="0" i="1" smtClean="0">
                                        <a:latin typeface="Cambria Math" panose="02040503050406030204" pitchFamily="18" charset="0"/>
                                      </a:rPr>
                                    </m:ctrlPr>
                                  </m:sSubPr>
                                  <m:e>
                                    <m:r>
                                      <a:rPr kumimoji="1" lang="en-US" altLang="ja-JP" sz="900" b="0" i="1" smtClean="0">
                                        <a:latin typeface="Cambria Math" panose="02040503050406030204" pitchFamily="18" charset="0"/>
                                      </a:rPr>
                                      <m:t>𝐴</m:t>
                                    </m:r>
                                  </m:e>
                                  <m:sub>
                                    <m:r>
                                      <a:rPr kumimoji="1" lang="en-US" altLang="ja-JP" sz="900" b="0" i="1" smtClean="0">
                                        <a:latin typeface="Cambria Math" panose="02040503050406030204" pitchFamily="18" charset="0"/>
                                      </a:rPr>
                                      <m:t>𝑀</m:t>
                                    </m:r>
                                    <m:r>
                                      <a:rPr kumimoji="1" lang="en-US" altLang="ja-JP" sz="900" b="0" smtClean="0">
                                        <a:latin typeface="Cambria Math" panose="02040503050406030204" pitchFamily="18" charset="0"/>
                                      </a:rPr>
                                      <m:t>,</m:t>
                                    </m:r>
                                    <m:r>
                                      <a:rPr kumimoji="1" lang="en-US" altLang="ja-JP" sz="900" b="0" i="1" smtClean="0">
                                        <a:latin typeface="Cambria Math" panose="02040503050406030204" pitchFamily="18" charset="0"/>
                                      </a:rPr>
                                      <m:t>𝐹</m:t>
                                    </m:r>
                                  </m:sub>
                                </m:sSub>
                              </m:oMath>
                            </m:oMathPara>
                          </a14:m>
                          <a:endParaRPr kumimoji="1" lang="ja-JP" altLang="en-US" sz="900" b="0" dirty="0"/>
                        </a:p>
                      </a:txBody>
                      <a:tcPr anchor="ctr">
                        <a:lnT w="12700" cap="flat" cmpd="sng" algn="ctr">
                          <a:solidFill>
                            <a:schemeClr val="tx1"/>
                          </a:solidFill>
                          <a:prstDash val="solid"/>
                          <a:round/>
                          <a:headEnd type="none" w="med" len="med"/>
                          <a:tailEnd type="none" w="med" len="med"/>
                        </a:lnT>
                      </a:tcPr>
                    </a:tc>
                    <a:tc>
                      <a:txBody>
                        <a:bodyPr/>
                        <a:lstStyle/>
                        <a:p>
                          <a:pPr algn="ctr"/>
                          <a:r>
                            <a:rPr kumimoji="1" lang="ja-JP" altLang="en-US" sz="900" dirty="0"/>
                            <a:t>私的年金単位価格</a:t>
                          </a:r>
                        </a:p>
                      </a:txBody>
                      <a:tcPr anchor="ct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900" b="0" i="1" smtClean="0">
                                        <a:latin typeface="Cambria Math" panose="02040503050406030204" pitchFamily="18" charset="0"/>
                                      </a:rPr>
                                    </m:ctrlPr>
                                  </m:sSubPr>
                                  <m:e>
                                    <m:r>
                                      <a:rPr kumimoji="1" lang="en-US" altLang="ja-JP" sz="900" b="0" i="1" smtClean="0">
                                        <a:latin typeface="Cambria Math" panose="02040503050406030204" pitchFamily="18" charset="0"/>
                                      </a:rPr>
                                      <m:t>𝑥</m:t>
                                    </m:r>
                                  </m:e>
                                  <m:sub>
                                    <m:r>
                                      <a:rPr kumimoji="1" lang="en-US" altLang="ja-JP" sz="900" b="0" i="1" smtClean="0">
                                        <a:latin typeface="Cambria Math" panose="02040503050406030204" pitchFamily="18" charset="0"/>
                                      </a:rPr>
                                      <m:t>𝑀</m:t>
                                    </m:r>
                                    <m:r>
                                      <a:rPr kumimoji="1" lang="en-US" altLang="ja-JP" sz="900" b="0" smtClean="0">
                                        <a:latin typeface="Cambria Math" panose="02040503050406030204" pitchFamily="18" charset="0"/>
                                      </a:rPr>
                                      <m:t>,</m:t>
                                    </m:r>
                                    <m:r>
                                      <a:rPr kumimoji="1" lang="en-US" altLang="ja-JP" sz="900" b="0" i="1" smtClean="0">
                                        <a:latin typeface="Cambria Math" panose="02040503050406030204" pitchFamily="18" charset="0"/>
                                      </a:rPr>
                                      <m:t>𝐹</m:t>
                                    </m:r>
                                  </m:sub>
                                </m:sSub>
                              </m:oMath>
                            </m:oMathPara>
                          </a14:m>
                          <a:endParaRPr kumimoji="1" lang="ja-JP" altLang="en-US" sz="900" b="0" dirty="0"/>
                        </a:p>
                      </a:txBody>
                      <a:tcPr anchor="ctr">
                        <a:lnT w="12700" cap="flat" cmpd="sng" algn="ctr">
                          <a:solidFill>
                            <a:schemeClr val="tx1"/>
                          </a:solidFill>
                          <a:prstDash val="solid"/>
                          <a:round/>
                          <a:headEnd type="none" w="med" len="med"/>
                          <a:tailEnd type="none" w="med" len="med"/>
                        </a:lnT>
                      </a:tcPr>
                    </a:tc>
                    <a:tc>
                      <a:txBody>
                        <a:bodyPr/>
                        <a:lstStyle/>
                        <a:p>
                          <a:pPr algn="ctr"/>
                          <a:r>
                            <a:rPr kumimoji="1" lang="ja-JP" altLang="en-US" sz="900" dirty="0"/>
                            <a:t>私的年金加入単位</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51403282"/>
                      </a:ext>
                    </a:extLst>
                  </a:tr>
                  <a:tr h="272623">
                    <a:tc>
                      <a:txBody>
                        <a:bodyPr/>
                        <a:lstStyle/>
                        <a:p>
                          <a:pPr algn="l"/>
                          <a14:m>
                            <m:oMathPara xmlns:m="http://schemas.openxmlformats.org/officeDocument/2006/math">
                              <m:oMathParaPr>
                                <m:jc m:val="centerGroup"/>
                              </m:oMathParaPr>
                              <m:oMath xmlns:m="http://schemas.openxmlformats.org/officeDocument/2006/math">
                                <m:r>
                                  <a:rPr kumimoji="1" lang="en-US" altLang="ja-JP" sz="900" smtClean="0">
                                    <a:latin typeface="Cambria Math" panose="02040503050406030204" pitchFamily="18" charset="0"/>
                                  </a:rPr>
                                  <m:t>𝑡</m:t>
                                </m:r>
                              </m:oMath>
                            </m:oMathPara>
                          </a14:m>
                          <a:endParaRPr kumimoji="1" lang="ja-JP" altLang="en-US" sz="900" dirty="0"/>
                        </a:p>
                      </a:txBody>
                      <a:tcPr anchor="ctr">
                        <a:lnL w="12700" cap="flat" cmpd="sng" algn="ctr">
                          <a:solidFill>
                            <a:schemeClr val="tx1"/>
                          </a:solidFill>
                          <a:prstDash val="solid"/>
                          <a:round/>
                          <a:headEnd type="none" w="med" len="med"/>
                          <a:tailEnd type="none" w="med" len="med"/>
                        </a:lnL>
                      </a:tcPr>
                    </a:tc>
                    <a:tc>
                      <a:txBody>
                        <a:bodyPr/>
                        <a:lstStyle/>
                        <a:p>
                          <a:pPr algn="l"/>
                          <a:r>
                            <a:rPr kumimoji="1" lang="ja-JP" altLang="en-US" sz="900" dirty="0"/>
                            <a:t>時点を表す添え字</a:t>
                          </a:r>
                        </a:p>
                      </a:txBody>
                      <a:tcPr anchor="ctr"/>
                    </a:tc>
                    <a:tc>
                      <a:txBody>
                        <a:bodyPr/>
                        <a:lstStyle/>
                        <a:p>
                          <a:pPr algn="l"/>
                          <a14:m>
                            <m:oMathPara xmlns:m="http://schemas.openxmlformats.org/officeDocument/2006/math">
                              <m:oMathParaPr>
                                <m:jc m:val="centerGroup"/>
                              </m:oMathParaPr>
                              <m:oMath xmlns:m="http://schemas.openxmlformats.org/officeDocument/2006/math">
                                <m:r>
                                  <a:rPr kumimoji="1" lang="en-US" altLang="ja-JP" sz="900" smtClean="0">
                                    <a:latin typeface="Cambria Math" panose="02040503050406030204" pitchFamily="18" charset="0"/>
                                  </a:rPr>
                                  <m:t>𝑇</m:t>
                                </m:r>
                              </m:oMath>
                            </m:oMathPara>
                          </a14:m>
                          <a:endParaRPr kumimoji="1" lang="ja-JP" altLang="en-US" sz="900" dirty="0"/>
                        </a:p>
                      </a:txBody>
                      <a:tcPr anchor="ctr"/>
                    </a:tc>
                    <a:tc>
                      <a:txBody>
                        <a:bodyPr/>
                        <a:lstStyle/>
                        <a:p>
                          <a:pPr algn="l"/>
                          <a:r>
                            <a:rPr kumimoji="1" lang="ja-JP" altLang="en-US" sz="900" dirty="0"/>
                            <a:t>計画期間数</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900" i="1" smtClean="0">
                                        <a:latin typeface="Cambria Math" panose="02040503050406030204" pitchFamily="18" charset="0"/>
                                      </a:rPr>
                                    </m:ctrlPr>
                                  </m:sSubPr>
                                  <m:e>
                                    <m:r>
                                      <a:rPr kumimoji="1" lang="en-US" altLang="ja-JP" sz="900" b="0" i="1" smtClean="0">
                                        <a:latin typeface="Cambria Math" panose="02040503050406030204" pitchFamily="18" charset="0"/>
                                      </a:rPr>
                                      <m:t>𝐿</m:t>
                                    </m:r>
                                  </m:e>
                                  <m:sub>
                                    <m:r>
                                      <a:rPr kumimoji="1" lang="en-US" altLang="ja-JP" sz="900" smtClean="0">
                                        <a:latin typeface="Cambria Math" panose="02040503050406030204" pitchFamily="18" charset="0"/>
                                      </a:rPr>
                                      <m:t>𝑀</m:t>
                                    </m:r>
                                    <m:r>
                                      <a:rPr kumimoji="1" lang="en-US" altLang="ja-JP" sz="900" smtClean="0">
                                        <a:latin typeface="Cambria Math" panose="02040503050406030204" pitchFamily="18" charset="0"/>
                                      </a:rPr>
                                      <m:t>,</m:t>
                                    </m:r>
                                    <m:r>
                                      <a:rPr kumimoji="1" lang="en-US" altLang="ja-JP" sz="900" smtClean="0">
                                        <a:latin typeface="Cambria Math" panose="02040503050406030204" pitchFamily="18" charset="0"/>
                                      </a:rPr>
                                      <m:t>𝐹</m:t>
                                    </m:r>
                                  </m:sub>
                                </m:sSub>
                              </m:oMath>
                            </m:oMathPara>
                          </a14:m>
                          <a:endParaRPr kumimoji="1" lang="ja-JP" altLang="en-US" sz="900" dirty="0"/>
                        </a:p>
                      </a:txBody>
                      <a:tcPr anchor="ctr"/>
                    </a:tc>
                    <a:tc>
                      <a:txBody>
                        <a:bodyPr/>
                        <a:lstStyle/>
                        <a:p>
                          <a:pPr algn="ctr"/>
                          <a:r>
                            <a:rPr kumimoji="1" lang="ja-JP" altLang="en-US" sz="900" dirty="0"/>
                            <a:t>生命保険平準保険料</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900" i="1" smtClean="0">
                                        <a:latin typeface="Cambria Math" panose="02040503050406030204" pitchFamily="18" charset="0"/>
                                      </a:rPr>
                                    </m:ctrlPr>
                                  </m:sSubPr>
                                  <m:e>
                                    <m:r>
                                      <a:rPr kumimoji="1" lang="en-US" altLang="ja-JP" sz="900" smtClean="0">
                                        <a:latin typeface="Cambria Math" panose="02040503050406030204" pitchFamily="18" charset="0"/>
                                      </a:rPr>
                                      <m:t>𝑦</m:t>
                                    </m:r>
                                  </m:e>
                                  <m:sub>
                                    <m:r>
                                      <a:rPr kumimoji="1" lang="en-US" altLang="ja-JP" sz="900" smtClean="0">
                                        <a:latin typeface="Cambria Math" panose="02040503050406030204" pitchFamily="18" charset="0"/>
                                      </a:rPr>
                                      <m:t>𝑀</m:t>
                                    </m:r>
                                    <m:r>
                                      <a:rPr kumimoji="1" lang="en-US" altLang="ja-JP" sz="900" smtClean="0">
                                        <a:latin typeface="Cambria Math" panose="02040503050406030204" pitchFamily="18" charset="0"/>
                                      </a:rPr>
                                      <m:t>,</m:t>
                                    </m:r>
                                    <m:r>
                                      <a:rPr kumimoji="1" lang="en-US" altLang="ja-JP" sz="900" smtClean="0">
                                        <a:latin typeface="Cambria Math" panose="02040503050406030204" pitchFamily="18" charset="0"/>
                                      </a:rPr>
                                      <m:t>𝐹</m:t>
                                    </m:r>
                                  </m:sub>
                                </m:sSub>
                              </m:oMath>
                            </m:oMathPara>
                          </a14:m>
                          <a:endParaRPr kumimoji="1" lang="ja-JP" altLang="en-US" sz="900" dirty="0"/>
                        </a:p>
                      </a:txBody>
                      <a:tcPr anchor="ctr"/>
                    </a:tc>
                    <a:tc>
                      <a:txBody>
                        <a:bodyPr/>
                        <a:lstStyle/>
                        <a:p>
                          <a:pPr algn="ctr"/>
                          <a:r>
                            <a:rPr kumimoji="1" lang="ja-JP" altLang="en-US" sz="900" dirty="0"/>
                            <a:t>生命保険加入単位</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2185954"/>
                      </a:ext>
                    </a:extLst>
                  </a:tr>
                  <a:tr h="272623">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900" i="1" smtClean="0">
                                        <a:latin typeface="Cambria Math" panose="02040503050406030204" pitchFamily="18" charset="0"/>
                                      </a:rPr>
                                    </m:ctrlPr>
                                  </m:sSubSupPr>
                                  <m:e>
                                    <m:r>
                                      <a:rPr kumimoji="1" lang="en-US" altLang="ja-JP" sz="900" smtClean="0">
                                        <a:latin typeface="Cambria Math" panose="02040503050406030204" pitchFamily="18" charset="0"/>
                                      </a:rPr>
                                      <m:t>𝜏</m:t>
                                    </m:r>
                                  </m:e>
                                  <m:sub>
                                    <m:r>
                                      <m:rPr>
                                        <m:sty m:val="p"/>
                                      </m:rPr>
                                      <a:rPr kumimoji="1" lang="en-US" altLang="ja-JP" sz="900" smtClean="0">
                                        <a:latin typeface="Cambria Math" panose="02040503050406030204" pitchFamily="18" charset="0"/>
                                      </a:rPr>
                                      <m:t>A</m:t>
                                    </m:r>
                                    <m:r>
                                      <a:rPr kumimoji="1" lang="en-US" altLang="ja-JP" sz="900" smtClean="0">
                                        <a:latin typeface="Cambria Math" panose="02040503050406030204" pitchFamily="18" charset="0"/>
                                      </a:rPr>
                                      <m:t>,</m:t>
                                    </m:r>
                                    <m:r>
                                      <a:rPr kumimoji="1" lang="en-US" altLang="ja-JP" sz="900" smtClean="0">
                                        <a:latin typeface="Cambria Math" panose="02040503050406030204" pitchFamily="18" charset="0"/>
                                      </a:rPr>
                                      <m:t>𝑡</m:t>
                                    </m:r>
                                  </m:sub>
                                  <m:sup>
                                    <m:d>
                                      <m:dPr>
                                        <m:ctrlPr>
                                          <a:rPr kumimoji="1" lang="en-US" altLang="ja-JP" sz="900" i="1" smtClean="0">
                                            <a:latin typeface="Cambria Math" panose="02040503050406030204" pitchFamily="18" charset="0"/>
                                          </a:rPr>
                                        </m:ctrlPr>
                                      </m:dPr>
                                      <m:e>
                                        <m:r>
                                          <a:rPr kumimoji="1" lang="en-US" altLang="ja-JP" sz="900" smtClean="0">
                                            <a:latin typeface="Cambria Math" panose="02040503050406030204" pitchFamily="18" charset="0"/>
                                          </a:rPr>
                                          <m:t>𝑖</m:t>
                                        </m:r>
                                      </m:e>
                                    </m:d>
                                  </m:sup>
                                </m:sSubSup>
                              </m:oMath>
                            </m:oMathPara>
                          </a14:m>
                          <a:endParaRPr kumimoji="1" lang="ja-JP" altLang="en-US" sz="900" dirty="0"/>
                        </a:p>
                      </a:txBody>
                      <a:tcPr anchor="ctr">
                        <a:lnL w="12700" cap="flat" cmpd="sng" algn="ctr">
                          <a:solidFill>
                            <a:schemeClr val="tx1"/>
                          </a:solidFill>
                          <a:prstDash val="solid"/>
                          <a:round/>
                          <a:headEnd type="none" w="med" len="med"/>
                          <a:tailEnd type="none" w="med" len="med"/>
                        </a:lnL>
                      </a:tcPr>
                    </a:tc>
                    <a:tc gridSpan="3">
                      <a:txBody>
                        <a:bodyPr/>
                        <a:lstStyle/>
                        <a:p>
                          <a:pPr algn="l"/>
                          <a:r>
                            <a:rPr kumimoji="1" lang="ja-JP" altLang="en-US" sz="900" dirty="0"/>
                            <a:t>世帯生存時点で</a:t>
                          </a:r>
                          <a:r>
                            <a:rPr kumimoji="1" lang="en-US" altLang="ja-JP" sz="900" dirty="0"/>
                            <a:t>1, </a:t>
                          </a:r>
                          <a:r>
                            <a:rPr kumimoji="1" lang="ja-JP" altLang="en-US" sz="900" dirty="0"/>
                            <a:t>その他の時点で</a:t>
                          </a:r>
                          <a:r>
                            <a:rPr kumimoji="1" lang="en-US" altLang="ja-JP" sz="900" dirty="0"/>
                            <a:t>0</a:t>
                          </a:r>
                          <a:endParaRPr kumimoji="1" lang="ja-JP" altLang="en-US" sz="900" dirty="0"/>
                        </a:p>
                      </a:txBody>
                      <a:tcPr anchor="ctr"/>
                    </a:tc>
                    <a:tc hMerge="1">
                      <a:txBody>
                        <a:bodyPr/>
                        <a:lstStyle/>
                        <a:p>
                          <a:endParaRPr kumimoji="1" lang="ja-JP" altLang="en-US"/>
                        </a:p>
                      </a:txBody>
                      <a:tcPr/>
                    </a:tc>
                    <a:tc hMerge="1">
                      <a:txBody>
                        <a:bodyPr/>
                        <a:lstStyle/>
                        <a:p>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900" i="1" smtClean="0">
                                        <a:latin typeface="Cambria Math" panose="02040503050406030204" pitchFamily="18" charset="0"/>
                                      </a:rPr>
                                    </m:ctrlPr>
                                  </m:sSubPr>
                                  <m:e>
                                    <m:r>
                                      <a:rPr kumimoji="1" lang="en-US" altLang="ja-JP" sz="900" smtClean="0">
                                        <a:latin typeface="Cambria Math" panose="02040503050406030204" pitchFamily="18" charset="0"/>
                                      </a:rPr>
                                      <m:t>𝑎</m:t>
                                    </m:r>
                                  </m:e>
                                  <m:sub>
                                    <m:r>
                                      <a:rPr kumimoji="1" lang="en-US" altLang="ja-JP" sz="900" smtClean="0">
                                        <a:latin typeface="Cambria Math" panose="02040503050406030204" pitchFamily="18" charset="0"/>
                                      </a:rPr>
                                      <m:t>𝑀</m:t>
                                    </m:r>
                                    <m:r>
                                      <a:rPr kumimoji="1" lang="en-US" altLang="ja-JP" sz="900" smtClean="0">
                                        <a:latin typeface="Cambria Math" panose="02040503050406030204" pitchFamily="18" charset="0"/>
                                      </a:rPr>
                                      <m:t>,</m:t>
                                    </m:r>
                                    <m:r>
                                      <a:rPr kumimoji="1" lang="en-US" altLang="ja-JP" sz="900" smtClean="0">
                                        <a:latin typeface="Cambria Math" panose="02040503050406030204" pitchFamily="18" charset="0"/>
                                      </a:rPr>
                                      <m:t>𝐹</m:t>
                                    </m:r>
                                  </m:sub>
                                </m:sSub>
                              </m:oMath>
                            </m:oMathPara>
                          </a14:m>
                          <a:endParaRPr kumimoji="1" lang="ja-JP" altLang="en-US" sz="900" dirty="0"/>
                        </a:p>
                      </a:txBody>
                      <a:tcPr anchor="ctr"/>
                    </a:tc>
                    <a:tc>
                      <a:txBody>
                        <a:bodyPr/>
                        <a:lstStyle/>
                        <a:p>
                          <a:pPr algn="ctr"/>
                          <a:r>
                            <a:rPr kumimoji="1" lang="ja-JP" altLang="en-US" sz="900" dirty="0"/>
                            <a:t>私的年金単位給付額</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900" i="1" smtClean="0">
                                        <a:latin typeface="Cambria Math" panose="02040503050406030204" pitchFamily="18" charset="0"/>
                                      </a:rPr>
                                    </m:ctrlPr>
                                  </m:sSubPr>
                                  <m:e>
                                    <m:r>
                                      <a:rPr kumimoji="1" lang="en-US" altLang="ja-JP" sz="900" smtClean="0">
                                        <a:latin typeface="Cambria Math" panose="02040503050406030204" pitchFamily="18" charset="0"/>
                                      </a:rPr>
                                      <m:t>𝜃</m:t>
                                    </m:r>
                                  </m:e>
                                  <m:sub>
                                    <m:r>
                                      <a:rPr kumimoji="1" lang="en-US" altLang="ja-JP" sz="900" smtClean="0">
                                        <a:latin typeface="Cambria Math" panose="02040503050406030204" pitchFamily="18" charset="0"/>
                                      </a:rPr>
                                      <m:t>𝑀</m:t>
                                    </m:r>
                                    <m:r>
                                      <a:rPr kumimoji="1" lang="en-US" altLang="ja-JP" sz="900" smtClean="0">
                                        <a:latin typeface="Cambria Math" panose="02040503050406030204" pitchFamily="18" charset="0"/>
                                      </a:rPr>
                                      <m:t>,</m:t>
                                    </m:r>
                                    <m:r>
                                      <a:rPr kumimoji="1" lang="en-US" altLang="ja-JP" sz="900" smtClean="0">
                                        <a:latin typeface="Cambria Math" panose="02040503050406030204" pitchFamily="18" charset="0"/>
                                      </a:rPr>
                                      <m:t>𝐹</m:t>
                                    </m:r>
                                  </m:sub>
                                </m:sSub>
                              </m:oMath>
                            </m:oMathPara>
                          </a14:m>
                          <a:endParaRPr kumimoji="1" lang="ja-JP" altLang="en-US" sz="900" dirty="0"/>
                        </a:p>
                      </a:txBody>
                      <a:tcPr anchor="ctr"/>
                    </a:tc>
                    <a:tc>
                      <a:txBody>
                        <a:bodyPr/>
                        <a:lstStyle/>
                        <a:p>
                          <a:pPr algn="ctr"/>
                          <a:r>
                            <a:rPr kumimoji="1" lang="ja-JP" altLang="en-US" sz="900" dirty="0"/>
                            <a:t>単位生命保険金</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61490126"/>
                      </a:ext>
                    </a:extLst>
                  </a:tr>
                  <a:tr h="272623">
                    <a:tc>
                      <a:txBody>
                        <a:bodyPr/>
                        <a:lstStyle/>
                        <a:p>
                          <a:pPr algn="l"/>
                          <a14:m>
                            <m:oMathPara xmlns:m="http://schemas.openxmlformats.org/officeDocument/2006/math">
                              <m:oMathParaPr>
                                <m:jc m:val="centerGroup"/>
                              </m:oMathParaPr>
                              <m:oMath xmlns:m="http://schemas.openxmlformats.org/officeDocument/2006/math">
                                <m:sSub>
                                  <m:sSubPr>
                                    <m:ctrlPr>
                                      <a:rPr kumimoji="1" lang="en-US" altLang="ja-JP" sz="900" i="1" smtClean="0">
                                        <a:latin typeface="Cambria Math" panose="02040503050406030204" pitchFamily="18" charset="0"/>
                                      </a:rPr>
                                    </m:ctrlPr>
                                  </m:sSubPr>
                                  <m:e>
                                    <m:r>
                                      <a:rPr kumimoji="1" lang="en-US" altLang="ja-JP" sz="900" smtClean="0">
                                        <a:latin typeface="Cambria Math" panose="02040503050406030204" pitchFamily="18" charset="0"/>
                                      </a:rPr>
                                      <m:t>𝜔</m:t>
                                    </m:r>
                                  </m:e>
                                  <m:sub>
                                    <m:r>
                                      <a:rPr kumimoji="1" lang="en-US" altLang="ja-JP" sz="900" smtClean="0">
                                        <a:latin typeface="Cambria Math" panose="02040503050406030204" pitchFamily="18" charset="0"/>
                                      </a:rPr>
                                      <m:t>𝑅</m:t>
                                    </m:r>
                                    <m:r>
                                      <a:rPr kumimoji="1" lang="en-US" altLang="ja-JP" sz="900" smtClean="0">
                                        <a:latin typeface="Cambria Math" panose="02040503050406030204" pitchFamily="18" charset="0"/>
                                      </a:rPr>
                                      <m:t>,</m:t>
                                    </m:r>
                                    <m:r>
                                      <a:rPr kumimoji="1" lang="en-US" altLang="ja-JP" sz="900" smtClean="0">
                                        <a:latin typeface="Cambria Math" panose="02040503050406030204" pitchFamily="18" charset="0"/>
                                      </a:rPr>
                                      <m:t>𝑡</m:t>
                                    </m:r>
                                  </m:sub>
                                </m:sSub>
                              </m:oMath>
                            </m:oMathPara>
                          </a14:m>
                          <a:endParaRPr kumimoji="1" lang="ja-JP" altLang="en-US" sz="900" dirty="0"/>
                        </a:p>
                      </a:txBody>
                      <a:tcPr anchor="ctr">
                        <a:lnL w="12700" cap="flat" cmpd="sng" algn="ctr">
                          <a:solidFill>
                            <a:schemeClr val="tx1"/>
                          </a:solidFill>
                          <a:prstDash val="solid"/>
                          <a:round/>
                          <a:headEnd type="none" w="med" len="med"/>
                          <a:tailEnd type="none" w="med" len="med"/>
                        </a:lnL>
                      </a:tcPr>
                    </a:tc>
                    <a:tc>
                      <a:txBody>
                        <a:bodyPr/>
                        <a:lstStyle/>
                        <a:p>
                          <a:pPr algn="l"/>
                          <a:r>
                            <a:rPr kumimoji="1" lang="ja-JP" altLang="en-US" sz="900" dirty="0"/>
                            <a:t>リスク値の加重係数</a:t>
                          </a:r>
                        </a:p>
                      </a:txBody>
                      <a:tcPr anchor="ctr"/>
                    </a:tc>
                    <a:tc>
                      <a:txBody>
                        <a:bodyPr/>
                        <a:lstStyle/>
                        <a:p>
                          <a:pPr algn="l"/>
                          <a14:m>
                            <m:oMathPara xmlns:m="http://schemas.openxmlformats.org/officeDocument/2006/math">
                              <m:oMathParaPr>
                                <m:jc m:val="centerGroup"/>
                              </m:oMathParaPr>
                              <m:oMath xmlns:m="http://schemas.openxmlformats.org/officeDocument/2006/math">
                                <m:r>
                                  <a:rPr kumimoji="1" lang="en-US" altLang="ja-JP" sz="900" smtClean="0">
                                    <a:latin typeface="Cambria Math" panose="02040503050406030204" pitchFamily="18" charset="0"/>
                                  </a:rPr>
                                  <m:t>𝑑</m:t>
                                </m:r>
                                <m:sSub>
                                  <m:sSubPr>
                                    <m:ctrlPr>
                                      <a:rPr kumimoji="1" lang="en-US" altLang="ja-JP" sz="900" i="1" smtClean="0">
                                        <a:latin typeface="Cambria Math" panose="02040503050406030204" pitchFamily="18" charset="0"/>
                                      </a:rPr>
                                    </m:ctrlPr>
                                  </m:sSubPr>
                                  <m:e>
                                    <m:r>
                                      <a:rPr kumimoji="1" lang="en-US" altLang="ja-JP" sz="900" smtClean="0">
                                        <a:latin typeface="Cambria Math" panose="02040503050406030204" pitchFamily="18" charset="0"/>
                                      </a:rPr>
                                      <m:t>𝑓</m:t>
                                    </m:r>
                                  </m:e>
                                  <m:sub>
                                    <m:r>
                                      <a:rPr kumimoji="1" lang="en-US" altLang="ja-JP" sz="900" smtClean="0">
                                        <a:latin typeface="Cambria Math" panose="02040503050406030204" pitchFamily="18" charset="0"/>
                                      </a:rPr>
                                      <m:t>𝑡</m:t>
                                    </m:r>
                                  </m:sub>
                                </m:sSub>
                              </m:oMath>
                            </m:oMathPara>
                          </a14:m>
                          <a:endParaRPr kumimoji="1" lang="ja-JP" altLang="en-US" sz="900" dirty="0"/>
                        </a:p>
                      </a:txBody>
                      <a:tcPr anchor="ctr"/>
                    </a:tc>
                    <a:tc>
                      <a:txBody>
                        <a:bodyPr/>
                        <a:lstStyle/>
                        <a:p>
                          <a:pPr algn="l"/>
                          <a:r>
                            <a:rPr kumimoji="1" lang="ja-JP" altLang="en-US" sz="900" dirty="0"/>
                            <a:t>割引係数</a:t>
                          </a:r>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900" i="1" smtClean="0">
                                        <a:latin typeface="Cambria Math" panose="02040503050406030204" pitchFamily="18" charset="0"/>
                                      </a:rPr>
                                    </m:ctrlPr>
                                  </m:sSubSupPr>
                                  <m:e>
                                    <m:r>
                                      <a:rPr kumimoji="1" lang="en-US" altLang="ja-JP" sz="900" smtClean="0">
                                        <a:latin typeface="Cambria Math" panose="02040503050406030204" pitchFamily="18" charset="0"/>
                                      </a:rPr>
                                      <m:t>𝐶</m:t>
                                    </m:r>
                                  </m:e>
                                  <m:sub>
                                    <m:r>
                                      <a:rPr kumimoji="1" lang="en-US" altLang="ja-JP" sz="900" smtClean="0">
                                        <a:latin typeface="Cambria Math" panose="02040503050406030204" pitchFamily="18" charset="0"/>
                                      </a:rPr>
                                      <m:t>𝑑</m:t>
                                    </m:r>
                                    <m:r>
                                      <a:rPr kumimoji="1" lang="en-US" altLang="ja-JP" sz="900" smtClean="0">
                                        <a:latin typeface="Cambria Math" panose="02040503050406030204" pitchFamily="18" charset="0"/>
                                      </a:rPr>
                                      <m:t>,</m:t>
                                    </m:r>
                                    <m:r>
                                      <a:rPr kumimoji="1" lang="en-US" altLang="ja-JP" sz="900" smtClean="0">
                                        <a:latin typeface="Cambria Math" panose="02040503050406030204" pitchFamily="18" charset="0"/>
                                      </a:rPr>
                                      <m:t>𝑡</m:t>
                                    </m:r>
                                  </m:sub>
                                  <m:sup>
                                    <m:d>
                                      <m:dPr>
                                        <m:ctrlPr>
                                          <a:rPr kumimoji="1" lang="en-US" altLang="ja-JP" sz="900" i="1" smtClean="0">
                                            <a:latin typeface="Cambria Math" panose="02040503050406030204" pitchFamily="18" charset="0"/>
                                          </a:rPr>
                                        </m:ctrlPr>
                                      </m:dPr>
                                      <m:e>
                                        <m:r>
                                          <a:rPr kumimoji="1" lang="en-US" altLang="ja-JP" sz="900" smtClean="0">
                                            <a:latin typeface="Cambria Math" panose="02040503050406030204" pitchFamily="18" charset="0"/>
                                          </a:rPr>
                                          <m:t>𝑖</m:t>
                                        </m:r>
                                      </m:e>
                                    </m:d>
                                  </m:sup>
                                </m:sSubSup>
                              </m:oMath>
                            </m:oMathPara>
                          </a14:m>
                          <a:endParaRPr kumimoji="1" lang="ja-JP" altLang="en-US" sz="900" dirty="0"/>
                        </a:p>
                      </a:txBody>
                      <a:tcPr anchor="ctr"/>
                    </a:tc>
                    <a:tc>
                      <a:txBody>
                        <a:bodyPr/>
                        <a:lstStyle/>
                        <a:p>
                          <a:pPr algn="ctr"/>
                          <a:r>
                            <a:rPr kumimoji="1" lang="ja-JP" altLang="en-US" sz="900" dirty="0"/>
                            <a:t>最低生活費</a:t>
                          </a:r>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900" i="1" smtClean="0">
                                        <a:latin typeface="Cambria Math" panose="02040503050406030204" pitchFamily="18" charset="0"/>
                                      </a:rPr>
                                    </m:ctrlPr>
                                  </m:sSubSupPr>
                                  <m:e>
                                    <m:r>
                                      <a:rPr kumimoji="1" lang="en-US" altLang="ja-JP" sz="900" smtClean="0">
                                        <a:latin typeface="Cambria Math" panose="02040503050406030204" pitchFamily="18" charset="0"/>
                                      </a:rPr>
                                      <m:t>𝐻</m:t>
                                    </m:r>
                                  </m:e>
                                  <m:sub>
                                    <m:r>
                                      <a:rPr kumimoji="1" lang="en-US" altLang="ja-JP" sz="900" smtClean="0">
                                        <a:latin typeface="Cambria Math" panose="02040503050406030204" pitchFamily="18" charset="0"/>
                                      </a:rPr>
                                      <m:t>𝑡</m:t>
                                    </m:r>
                                  </m:sub>
                                  <m:sup>
                                    <m:d>
                                      <m:dPr>
                                        <m:ctrlPr>
                                          <a:rPr kumimoji="1" lang="en-US" altLang="ja-JP" sz="900" i="1" smtClean="0">
                                            <a:latin typeface="Cambria Math" panose="02040503050406030204" pitchFamily="18" charset="0"/>
                                          </a:rPr>
                                        </m:ctrlPr>
                                      </m:dPr>
                                      <m:e>
                                        <m:r>
                                          <a:rPr kumimoji="1" lang="en-US" altLang="ja-JP" sz="900" smtClean="0">
                                            <a:latin typeface="Cambria Math" panose="02040503050406030204" pitchFamily="18" charset="0"/>
                                          </a:rPr>
                                          <m:t>𝑖</m:t>
                                        </m:r>
                                      </m:e>
                                    </m:d>
                                  </m:sup>
                                </m:sSubSup>
                              </m:oMath>
                            </m:oMathPara>
                          </a14:m>
                          <a:endParaRPr kumimoji="1" lang="ja-JP" altLang="en-US" sz="900" dirty="0"/>
                        </a:p>
                      </a:txBody>
                      <a:tcPr anchor="ctr"/>
                    </a:tc>
                    <a:tc>
                      <a:txBody>
                        <a:bodyPr/>
                        <a:lstStyle/>
                        <a:p>
                          <a:pPr algn="ctr"/>
                          <a:r>
                            <a:rPr kumimoji="1" lang="ja-JP" altLang="en-US" sz="900" dirty="0"/>
                            <a:t>医療費</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37093773"/>
                      </a:ext>
                    </a:extLst>
                  </a:tr>
                  <a:tr h="272623">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900" i="1" smtClean="0">
                                        <a:latin typeface="Cambria Math" panose="02040503050406030204" pitchFamily="18" charset="0"/>
                                      </a:rPr>
                                    </m:ctrlPr>
                                  </m:sSubSupPr>
                                  <m:e>
                                    <m:r>
                                      <a:rPr kumimoji="1" lang="en-US" altLang="ja-JP" sz="900" smtClean="0">
                                        <a:latin typeface="Cambria Math" panose="02040503050406030204" pitchFamily="18" charset="0"/>
                                      </a:rPr>
                                      <m:t>𝑞</m:t>
                                    </m:r>
                                  </m:e>
                                  <m:sub>
                                    <m:r>
                                      <a:rPr kumimoji="1" lang="en-US" altLang="ja-JP" sz="900" smtClean="0">
                                        <a:latin typeface="Cambria Math" panose="02040503050406030204" pitchFamily="18" charset="0"/>
                                      </a:rPr>
                                      <m:t>𝑡</m:t>
                                    </m:r>
                                  </m:sub>
                                  <m:sup>
                                    <m:d>
                                      <m:dPr>
                                        <m:ctrlPr>
                                          <a:rPr kumimoji="1" lang="en-US" altLang="ja-JP" sz="900" i="1" smtClean="0">
                                            <a:latin typeface="Cambria Math" panose="02040503050406030204" pitchFamily="18" charset="0"/>
                                          </a:rPr>
                                        </m:ctrlPr>
                                      </m:dPr>
                                      <m:e>
                                        <m:r>
                                          <a:rPr kumimoji="1" lang="en-US" altLang="ja-JP" sz="900" smtClean="0">
                                            <a:latin typeface="Cambria Math" panose="02040503050406030204" pitchFamily="18" charset="0"/>
                                          </a:rPr>
                                          <m:t>𝑖</m:t>
                                        </m:r>
                                      </m:e>
                                    </m:d>
                                  </m:sup>
                                </m:sSubSup>
                              </m:oMath>
                            </m:oMathPara>
                          </a14:m>
                          <a:endParaRPr kumimoji="1" lang="ja-JP" altLang="en-US" sz="9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r>
                            <a:rPr kumimoji="1" lang="ja-JP" altLang="en-US" sz="900" dirty="0"/>
                            <a:t>目標額を下回る額</a:t>
                          </a:r>
                        </a:p>
                      </a:txBody>
                      <a:tcPr anchor="ctr">
                        <a:lnB w="12700" cap="flat" cmpd="sng" algn="ctr">
                          <a:solidFill>
                            <a:schemeClr val="tx1"/>
                          </a:solidFill>
                          <a:prstDash val="solid"/>
                          <a:round/>
                          <a:headEnd type="none" w="med" len="med"/>
                          <a:tailEnd type="none" w="med" len="med"/>
                        </a:lnB>
                      </a:tcPr>
                    </a:tc>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900" i="1" smtClean="0">
                                        <a:latin typeface="Cambria Math" panose="02040503050406030204" pitchFamily="18" charset="0"/>
                                      </a:rPr>
                                    </m:ctrlPr>
                                  </m:sSubSupPr>
                                  <m:e>
                                    <m:r>
                                      <a:rPr kumimoji="1" lang="en-US" altLang="ja-JP" sz="900" smtClean="0">
                                        <a:latin typeface="Cambria Math" panose="02040503050406030204" pitchFamily="18" charset="0"/>
                                      </a:rPr>
                                      <m:t>𝑊</m:t>
                                    </m:r>
                                  </m:e>
                                  <m:sub>
                                    <m:r>
                                      <a:rPr kumimoji="1" lang="en-US" altLang="ja-JP" sz="900" smtClean="0">
                                        <a:latin typeface="Cambria Math" panose="02040503050406030204" pitchFamily="18" charset="0"/>
                                      </a:rPr>
                                      <m:t>𝑡</m:t>
                                    </m:r>
                                  </m:sub>
                                  <m:sup>
                                    <m:d>
                                      <m:dPr>
                                        <m:ctrlPr>
                                          <a:rPr kumimoji="1" lang="en-US" altLang="ja-JP" sz="900" i="1" smtClean="0">
                                            <a:latin typeface="Cambria Math" panose="02040503050406030204" pitchFamily="18" charset="0"/>
                                          </a:rPr>
                                        </m:ctrlPr>
                                      </m:dPr>
                                      <m:e>
                                        <m:r>
                                          <a:rPr kumimoji="1" lang="en-US" altLang="ja-JP" sz="900" smtClean="0">
                                            <a:latin typeface="Cambria Math" panose="02040503050406030204" pitchFamily="18" charset="0"/>
                                          </a:rPr>
                                          <m:t>𝑖</m:t>
                                        </m:r>
                                      </m:e>
                                    </m:d>
                                  </m:sup>
                                </m:sSubSup>
                              </m:oMath>
                            </m:oMathPara>
                          </a14:m>
                          <a:endParaRPr kumimoji="1" lang="ja-JP" altLang="en-US" sz="900" dirty="0"/>
                        </a:p>
                      </a:txBody>
                      <a:tcPr anchor="ctr">
                        <a:lnB w="12700" cap="flat" cmpd="sng" algn="ctr">
                          <a:solidFill>
                            <a:schemeClr val="tx1"/>
                          </a:solidFill>
                          <a:prstDash val="solid"/>
                          <a:round/>
                          <a:headEnd type="none" w="med" len="med"/>
                          <a:tailEnd type="none" w="med" len="med"/>
                        </a:lnB>
                      </a:tcPr>
                    </a:tc>
                    <a:tc>
                      <a:txBody>
                        <a:bodyPr/>
                        <a:lstStyle/>
                        <a:p>
                          <a:pPr algn="l"/>
                          <a:r>
                            <a:rPr kumimoji="1" lang="ja-JP" altLang="en-US" sz="900" dirty="0"/>
                            <a:t>富</a:t>
                          </a:r>
                        </a:p>
                      </a:txBody>
                      <a:tcPr anchor="ctr">
                        <a:lnB w="12700" cap="flat" cmpd="sng" algn="ctr">
                          <a:solidFill>
                            <a:schemeClr val="tx1"/>
                          </a:solidFill>
                          <a:prstDash val="solid"/>
                          <a:round/>
                          <a:headEnd type="none" w="med" len="med"/>
                          <a:tailEnd type="none" w="med" len="med"/>
                        </a:lnB>
                      </a:tcPr>
                    </a:tc>
                    <a:tc>
                      <a:txBody>
                        <a:bodyPr/>
                        <a:lstStyle/>
                        <a:p>
                          <a:pPr algn="l"/>
                          <a:endParaRPr kumimoji="1" lang="ja-JP" altLang="en-US" sz="900" dirty="0"/>
                        </a:p>
                      </a:txBody>
                      <a:tcPr anchor="ctr">
                        <a:lnB w="12700" cap="flat" cmpd="sng" algn="ctr">
                          <a:solidFill>
                            <a:schemeClr val="tx1"/>
                          </a:solidFill>
                          <a:prstDash val="solid"/>
                          <a:round/>
                          <a:headEnd type="none" w="med" len="med"/>
                          <a:tailEnd type="none" w="med" len="med"/>
                        </a:lnB>
                      </a:tcPr>
                    </a:tc>
                    <a:tc>
                      <a:txBody>
                        <a:bodyPr/>
                        <a:lstStyle/>
                        <a:p>
                          <a:pPr algn="l"/>
                          <a:endParaRPr kumimoji="1" lang="ja-JP" altLang="en-US" sz="900" dirty="0"/>
                        </a:p>
                      </a:txBody>
                      <a:tcPr anchor="ctr">
                        <a:lnB w="12700" cap="flat" cmpd="sng" algn="ctr">
                          <a:solidFill>
                            <a:schemeClr val="tx1"/>
                          </a:solidFill>
                          <a:prstDash val="solid"/>
                          <a:round/>
                          <a:headEnd type="none" w="med" len="med"/>
                          <a:tailEnd type="none" w="med" len="med"/>
                        </a:lnB>
                      </a:tcPr>
                    </a:tc>
                    <a:tc>
                      <a:txBody>
                        <a:bodyPr/>
                        <a:lstStyle/>
                        <a:p>
                          <a:pPr algn="l"/>
                          <a:endParaRPr kumimoji="1" lang="ja-JP" altLang="en-US" sz="900" dirty="0"/>
                        </a:p>
                      </a:txBody>
                      <a:tcPr anchor="ctr">
                        <a:lnB w="12700" cap="flat" cmpd="sng" algn="ctr">
                          <a:solidFill>
                            <a:schemeClr val="tx1"/>
                          </a:solidFill>
                          <a:prstDash val="solid"/>
                          <a:round/>
                          <a:headEnd type="none" w="med" len="med"/>
                          <a:tailEnd type="none" w="med" len="med"/>
                        </a:lnB>
                      </a:tcPr>
                    </a:tc>
                    <a:tc>
                      <a:txBody>
                        <a:bodyPr/>
                        <a:lstStyle/>
                        <a:p>
                          <a:pPr algn="l"/>
                          <a:endParaRPr kumimoji="1" lang="ja-JP" altLang="en-US" sz="9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1820686"/>
                      </a:ext>
                    </a:extLst>
                  </a:tr>
                </a:tbl>
              </a:graphicData>
            </a:graphic>
          </p:graphicFrame>
        </mc:Choice>
        <mc:Fallback xmlns="">
          <p:graphicFrame>
            <p:nvGraphicFramePr>
              <p:cNvPr id="19" name="表 18"/>
              <p:cNvGraphicFramePr>
                <a:graphicFrameLocks noGrp="1"/>
              </p:cNvGraphicFramePr>
              <p:nvPr>
                <p:extLst>
                  <p:ext uri="{D42A27DB-BD31-4B8C-83A1-F6EECF244321}">
                    <p14:modId xmlns:p14="http://schemas.microsoft.com/office/powerpoint/2010/main" val="3287745696"/>
                  </p:ext>
                </p:extLst>
              </p:nvPr>
            </p:nvGraphicFramePr>
            <p:xfrm>
              <a:off x="3869251" y="1200688"/>
              <a:ext cx="5852533" cy="1457759"/>
            </p:xfrm>
            <a:graphic>
              <a:graphicData uri="http://schemas.openxmlformats.org/drawingml/2006/table">
                <a:tbl>
                  <a:tblPr firstRow="1" bandRow="1">
                    <a:tableStyleId>{2D5ABB26-0587-4C30-8999-92F81FD0307C}</a:tableStyleId>
                  </a:tblPr>
                  <a:tblGrid>
                    <a:gridCol w="399869">
                      <a:extLst>
                        <a:ext uri="{9D8B030D-6E8A-4147-A177-3AD203B41FA5}">
                          <a16:colId xmlns:a16="http://schemas.microsoft.com/office/drawing/2014/main" val="923312905"/>
                        </a:ext>
                      </a:extLst>
                    </a:gridCol>
                    <a:gridCol w="1160130">
                      <a:extLst>
                        <a:ext uri="{9D8B030D-6E8A-4147-A177-3AD203B41FA5}">
                          <a16:colId xmlns:a16="http://schemas.microsoft.com/office/drawing/2014/main" val="3531114497"/>
                        </a:ext>
                      </a:extLst>
                    </a:gridCol>
                    <a:gridCol w="368159">
                      <a:extLst>
                        <a:ext uri="{9D8B030D-6E8A-4147-A177-3AD203B41FA5}">
                          <a16:colId xmlns:a16="http://schemas.microsoft.com/office/drawing/2014/main" val="1591529755"/>
                        </a:ext>
                      </a:extLst>
                    </a:gridCol>
                    <a:gridCol w="784875">
                      <a:extLst>
                        <a:ext uri="{9D8B030D-6E8A-4147-A177-3AD203B41FA5}">
                          <a16:colId xmlns:a16="http://schemas.microsoft.com/office/drawing/2014/main" val="205334225"/>
                        </a:ext>
                      </a:extLst>
                    </a:gridCol>
                    <a:gridCol w="332866">
                      <a:extLst>
                        <a:ext uri="{9D8B030D-6E8A-4147-A177-3AD203B41FA5}">
                          <a16:colId xmlns:a16="http://schemas.microsoft.com/office/drawing/2014/main" val="3561691851"/>
                        </a:ext>
                      </a:extLst>
                    </a:gridCol>
                    <a:gridCol w="1285875">
                      <a:extLst>
                        <a:ext uri="{9D8B030D-6E8A-4147-A177-3AD203B41FA5}">
                          <a16:colId xmlns:a16="http://schemas.microsoft.com/office/drawing/2014/main" val="3923997699"/>
                        </a:ext>
                      </a:extLst>
                    </a:gridCol>
                    <a:gridCol w="381000">
                      <a:extLst>
                        <a:ext uri="{9D8B030D-6E8A-4147-A177-3AD203B41FA5}">
                          <a16:colId xmlns:a16="http://schemas.microsoft.com/office/drawing/2014/main" val="2001478008"/>
                        </a:ext>
                      </a:extLst>
                    </a:gridCol>
                    <a:gridCol w="1139759">
                      <a:extLst>
                        <a:ext uri="{9D8B030D-6E8A-4147-A177-3AD203B41FA5}">
                          <a16:colId xmlns:a16="http://schemas.microsoft.com/office/drawing/2014/main" val="1507111041"/>
                        </a:ext>
                      </a:extLst>
                    </a:gridCol>
                  </a:tblGrid>
                  <a:tr h="272623">
                    <a:tc>
                      <a:txBody>
                        <a:bodyPr/>
                        <a:lstStyle/>
                        <a:p>
                          <a:endParaRPr lang="ja-JP"/>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6"/>
                          <a:stretch>
                            <a:fillRect l="-1515" t="-2222" r="-1359091" b="-440000"/>
                          </a:stretch>
                        </a:blipFill>
                      </a:tcPr>
                    </a:tc>
                    <a:tc>
                      <a:txBody>
                        <a:bodyPr/>
                        <a:lstStyle/>
                        <a:p>
                          <a:pPr algn="l"/>
                          <a:r>
                            <a:rPr kumimoji="1" lang="ja-JP" altLang="en-US" sz="900" dirty="0"/>
                            <a:t>パスを表す添え字</a:t>
                          </a:r>
                        </a:p>
                      </a:txBody>
                      <a:tcPr anchor="ctr">
                        <a:lnT w="12700" cap="flat" cmpd="sng" algn="ctr">
                          <a:solidFill>
                            <a:schemeClr val="tx1"/>
                          </a:solidFill>
                          <a:prstDash val="solid"/>
                          <a:round/>
                          <a:headEnd type="none" w="med" len="med"/>
                          <a:tailEnd type="none" w="med" len="med"/>
                        </a:lnT>
                      </a:tcPr>
                    </a:tc>
                    <a:tc>
                      <a:txBody>
                        <a:bodyPr/>
                        <a:lstStyle/>
                        <a:p>
                          <a:endParaRPr lang="ja-JP"/>
                        </a:p>
                      </a:txBody>
                      <a:tcPr anchor="ctr">
                        <a:lnT w="12700" cap="flat" cmpd="sng" algn="ctr">
                          <a:solidFill>
                            <a:schemeClr val="tx1"/>
                          </a:solidFill>
                          <a:prstDash val="solid"/>
                          <a:round/>
                          <a:headEnd type="none" w="med" len="med"/>
                          <a:tailEnd type="none" w="med" len="med"/>
                        </a:lnT>
                        <a:blipFill>
                          <a:blip r:embed="rId6"/>
                          <a:stretch>
                            <a:fillRect l="-421311" t="-2222" r="-1059016" b="-440000"/>
                          </a:stretch>
                        </a:blipFill>
                      </a:tcPr>
                    </a:tc>
                    <a:tc>
                      <a:txBody>
                        <a:bodyPr/>
                        <a:lstStyle/>
                        <a:p>
                          <a:pPr algn="l"/>
                          <a:r>
                            <a:rPr kumimoji="1" lang="ja-JP" altLang="en-US" sz="900" dirty="0"/>
                            <a:t>パス数</a:t>
                          </a:r>
                        </a:p>
                      </a:txBody>
                      <a:tcPr anchor="ctr">
                        <a:lnT w="12700" cap="flat" cmpd="sng" algn="ctr">
                          <a:solidFill>
                            <a:schemeClr val="tx1"/>
                          </a:solidFill>
                          <a:prstDash val="solid"/>
                          <a:round/>
                          <a:headEnd type="none" w="med" len="med"/>
                          <a:tailEnd type="none" w="med" len="med"/>
                        </a:lnT>
                      </a:tcPr>
                    </a:tc>
                    <a:tc>
                      <a:txBody>
                        <a:bodyPr/>
                        <a:lstStyle/>
                        <a:p>
                          <a:endParaRPr lang="ja-JP"/>
                        </a:p>
                      </a:txBody>
                      <a:tcPr anchor="ctr">
                        <a:lnT w="12700" cap="flat" cmpd="sng" algn="ctr">
                          <a:solidFill>
                            <a:schemeClr val="tx1"/>
                          </a:solidFill>
                          <a:prstDash val="solid"/>
                          <a:round/>
                          <a:headEnd type="none" w="med" len="med"/>
                          <a:tailEnd type="none" w="med" len="med"/>
                        </a:lnT>
                        <a:blipFill>
                          <a:blip r:embed="rId6"/>
                          <a:stretch>
                            <a:fillRect l="-810909" t="-2222" r="-841818" b="-440000"/>
                          </a:stretch>
                        </a:blipFill>
                      </a:tcPr>
                    </a:tc>
                    <a:tc>
                      <a:txBody>
                        <a:bodyPr/>
                        <a:lstStyle/>
                        <a:p>
                          <a:pPr algn="ctr"/>
                          <a:r>
                            <a:rPr kumimoji="1" lang="ja-JP" altLang="en-US" sz="900" dirty="0"/>
                            <a:t>私的年金単位価格</a:t>
                          </a:r>
                        </a:p>
                      </a:txBody>
                      <a:tcPr anchor="ctr">
                        <a:lnT w="12700" cap="flat" cmpd="sng" algn="ctr">
                          <a:solidFill>
                            <a:schemeClr val="tx1"/>
                          </a:solidFill>
                          <a:prstDash val="solid"/>
                          <a:round/>
                          <a:headEnd type="none" w="med" len="med"/>
                          <a:tailEnd type="none" w="med" len="med"/>
                        </a:lnT>
                      </a:tcPr>
                    </a:tc>
                    <a:tc>
                      <a:txBody>
                        <a:bodyPr/>
                        <a:lstStyle/>
                        <a:p>
                          <a:endParaRPr lang="ja-JP"/>
                        </a:p>
                      </a:txBody>
                      <a:tcPr anchor="ctr">
                        <a:lnT w="12700" cap="flat" cmpd="sng" algn="ctr">
                          <a:solidFill>
                            <a:schemeClr val="tx1"/>
                          </a:solidFill>
                          <a:prstDash val="solid"/>
                          <a:round/>
                          <a:headEnd type="none" w="med" len="med"/>
                          <a:tailEnd type="none" w="med" len="med"/>
                        </a:lnT>
                        <a:blipFill>
                          <a:blip r:embed="rId6"/>
                          <a:stretch>
                            <a:fillRect l="-1130159" t="-2222" r="-300000" b="-440000"/>
                          </a:stretch>
                        </a:blipFill>
                      </a:tcPr>
                    </a:tc>
                    <a:tc>
                      <a:txBody>
                        <a:bodyPr/>
                        <a:lstStyle/>
                        <a:p>
                          <a:pPr algn="ctr"/>
                          <a:r>
                            <a:rPr kumimoji="1" lang="ja-JP" altLang="en-US" sz="900" dirty="0"/>
                            <a:t>私的年金加入単位</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51403282"/>
                      </a:ext>
                    </a:extLst>
                  </a:tr>
                  <a:tr h="272623">
                    <a:tc>
                      <a:txBody>
                        <a:bodyPr/>
                        <a:lstStyle/>
                        <a:p>
                          <a:endParaRPr lang="ja-JP"/>
                        </a:p>
                      </a:txBody>
                      <a:tcPr anchor="ctr">
                        <a:lnL w="12700" cap="flat" cmpd="sng" algn="ctr">
                          <a:solidFill>
                            <a:schemeClr val="tx1"/>
                          </a:solidFill>
                          <a:prstDash val="solid"/>
                          <a:round/>
                          <a:headEnd type="none" w="med" len="med"/>
                          <a:tailEnd type="none" w="med" len="med"/>
                        </a:lnL>
                        <a:blipFill>
                          <a:blip r:embed="rId6"/>
                          <a:stretch>
                            <a:fillRect l="-1515" t="-102222" r="-1359091" b="-340000"/>
                          </a:stretch>
                        </a:blipFill>
                      </a:tcPr>
                    </a:tc>
                    <a:tc>
                      <a:txBody>
                        <a:bodyPr/>
                        <a:lstStyle/>
                        <a:p>
                          <a:pPr algn="l"/>
                          <a:r>
                            <a:rPr kumimoji="1" lang="ja-JP" altLang="en-US" sz="900" dirty="0"/>
                            <a:t>時点を表す添え字</a:t>
                          </a:r>
                        </a:p>
                      </a:txBody>
                      <a:tcPr anchor="ctr"/>
                    </a:tc>
                    <a:tc>
                      <a:txBody>
                        <a:bodyPr/>
                        <a:lstStyle/>
                        <a:p>
                          <a:endParaRPr lang="ja-JP"/>
                        </a:p>
                      </a:txBody>
                      <a:tcPr anchor="ctr">
                        <a:blipFill>
                          <a:blip r:embed="rId6"/>
                          <a:stretch>
                            <a:fillRect l="-421311" t="-102222" r="-1059016" b="-340000"/>
                          </a:stretch>
                        </a:blipFill>
                      </a:tcPr>
                    </a:tc>
                    <a:tc>
                      <a:txBody>
                        <a:bodyPr/>
                        <a:lstStyle/>
                        <a:p>
                          <a:pPr algn="l"/>
                          <a:r>
                            <a:rPr kumimoji="1" lang="ja-JP" altLang="en-US" sz="900" dirty="0"/>
                            <a:t>計画期間数</a:t>
                          </a:r>
                        </a:p>
                      </a:txBody>
                      <a:tcPr anchor="ctr"/>
                    </a:tc>
                    <a:tc>
                      <a:txBody>
                        <a:bodyPr/>
                        <a:lstStyle/>
                        <a:p>
                          <a:endParaRPr lang="ja-JP"/>
                        </a:p>
                      </a:txBody>
                      <a:tcPr anchor="ctr">
                        <a:blipFill>
                          <a:blip r:embed="rId6"/>
                          <a:stretch>
                            <a:fillRect l="-810909" t="-102222" r="-841818" b="-340000"/>
                          </a:stretch>
                        </a:blipFill>
                      </a:tcPr>
                    </a:tc>
                    <a:tc>
                      <a:txBody>
                        <a:bodyPr/>
                        <a:lstStyle/>
                        <a:p>
                          <a:pPr algn="ctr"/>
                          <a:r>
                            <a:rPr kumimoji="1" lang="ja-JP" altLang="en-US" sz="900" dirty="0"/>
                            <a:t>生命保険平準保険料</a:t>
                          </a:r>
                        </a:p>
                      </a:txBody>
                      <a:tcPr anchor="ctr"/>
                    </a:tc>
                    <a:tc>
                      <a:txBody>
                        <a:bodyPr/>
                        <a:lstStyle/>
                        <a:p>
                          <a:endParaRPr lang="ja-JP"/>
                        </a:p>
                      </a:txBody>
                      <a:tcPr anchor="ctr">
                        <a:blipFill>
                          <a:blip r:embed="rId6"/>
                          <a:stretch>
                            <a:fillRect l="-1130159" t="-102222" r="-300000" b="-340000"/>
                          </a:stretch>
                        </a:blipFill>
                      </a:tcPr>
                    </a:tc>
                    <a:tc>
                      <a:txBody>
                        <a:bodyPr/>
                        <a:lstStyle/>
                        <a:p>
                          <a:pPr algn="ctr"/>
                          <a:r>
                            <a:rPr kumimoji="1" lang="ja-JP" altLang="en-US" sz="900" dirty="0"/>
                            <a:t>生命保険加入単位</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2185954"/>
                      </a:ext>
                    </a:extLst>
                  </a:tr>
                  <a:tr h="274130">
                    <a:tc>
                      <a:txBody>
                        <a:bodyPr/>
                        <a:lstStyle/>
                        <a:p>
                          <a:endParaRPr lang="ja-JP"/>
                        </a:p>
                      </a:txBody>
                      <a:tcPr anchor="ctr">
                        <a:lnL w="12700" cap="flat" cmpd="sng" algn="ctr">
                          <a:solidFill>
                            <a:schemeClr val="tx1"/>
                          </a:solidFill>
                          <a:prstDash val="solid"/>
                          <a:round/>
                          <a:headEnd type="none" w="med" len="med"/>
                          <a:tailEnd type="none" w="med" len="med"/>
                        </a:lnL>
                        <a:blipFill>
                          <a:blip r:embed="rId6"/>
                          <a:stretch>
                            <a:fillRect l="-1515" t="-202222" r="-1359091" b="-240000"/>
                          </a:stretch>
                        </a:blipFill>
                      </a:tcPr>
                    </a:tc>
                    <a:tc gridSpan="3">
                      <a:txBody>
                        <a:bodyPr/>
                        <a:lstStyle/>
                        <a:p>
                          <a:pPr algn="l"/>
                          <a:r>
                            <a:rPr kumimoji="1" lang="ja-JP" altLang="en-US" sz="900" dirty="0"/>
                            <a:t>世帯生存時点で</a:t>
                          </a:r>
                          <a:r>
                            <a:rPr kumimoji="1" lang="en-US" altLang="ja-JP" sz="900" dirty="0"/>
                            <a:t>1, </a:t>
                          </a:r>
                          <a:r>
                            <a:rPr kumimoji="1" lang="ja-JP" altLang="en-US" sz="900" dirty="0"/>
                            <a:t>その他の時点で</a:t>
                          </a:r>
                          <a:r>
                            <a:rPr kumimoji="1" lang="en-US" altLang="ja-JP" sz="900" dirty="0"/>
                            <a:t>0</a:t>
                          </a:r>
                          <a:endParaRPr kumimoji="1" lang="ja-JP" altLang="en-US" sz="900" dirty="0"/>
                        </a:p>
                      </a:txBody>
                      <a:tcPr anchor="ctr"/>
                    </a:tc>
                    <a:tc hMerge="1">
                      <a:txBody>
                        <a:bodyPr/>
                        <a:lstStyle/>
                        <a:p>
                          <a:endParaRPr kumimoji="1" lang="ja-JP" altLang="en-US"/>
                        </a:p>
                      </a:txBody>
                      <a:tcPr/>
                    </a:tc>
                    <a:tc hMerge="1">
                      <a:txBody>
                        <a:bodyPr/>
                        <a:lstStyle/>
                        <a:p>
                          <a:endParaRPr kumimoji="1" lang="ja-JP" altLang="en-US"/>
                        </a:p>
                      </a:txBody>
                      <a:tcPr/>
                    </a:tc>
                    <a:tc>
                      <a:txBody>
                        <a:bodyPr/>
                        <a:lstStyle/>
                        <a:p>
                          <a:endParaRPr lang="ja-JP"/>
                        </a:p>
                      </a:txBody>
                      <a:tcPr anchor="ctr">
                        <a:blipFill>
                          <a:blip r:embed="rId6"/>
                          <a:stretch>
                            <a:fillRect l="-810909" t="-202222" r="-841818" b="-240000"/>
                          </a:stretch>
                        </a:blipFill>
                      </a:tcPr>
                    </a:tc>
                    <a:tc>
                      <a:txBody>
                        <a:bodyPr/>
                        <a:lstStyle/>
                        <a:p>
                          <a:pPr algn="ctr"/>
                          <a:r>
                            <a:rPr kumimoji="1" lang="ja-JP" altLang="en-US" sz="900" dirty="0"/>
                            <a:t>私的年金単位給付額</a:t>
                          </a:r>
                        </a:p>
                      </a:txBody>
                      <a:tcPr anchor="ctr"/>
                    </a:tc>
                    <a:tc>
                      <a:txBody>
                        <a:bodyPr/>
                        <a:lstStyle/>
                        <a:p>
                          <a:endParaRPr lang="ja-JP"/>
                        </a:p>
                      </a:txBody>
                      <a:tcPr anchor="ctr">
                        <a:blipFill>
                          <a:blip r:embed="rId6"/>
                          <a:stretch>
                            <a:fillRect l="-1130159" t="-202222" r="-300000" b="-240000"/>
                          </a:stretch>
                        </a:blipFill>
                      </a:tcPr>
                    </a:tc>
                    <a:tc>
                      <a:txBody>
                        <a:bodyPr/>
                        <a:lstStyle/>
                        <a:p>
                          <a:pPr algn="ctr"/>
                          <a:r>
                            <a:rPr kumimoji="1" lang="ja-JP" altLang="en-US" sz="900" dirty="0"/>
                            <a:t>単位生命保険金</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61490126"/>
                      </a:ext>
                    </a:extLst>
                  </a:tr>
                  <a:tr h="365760">
                    <a:tc>
                      <a:txBody>
                        <a:bodyPr/>
                        <a:lstStyle/>
                        <a:p>
                          <a:endParaRPr lang="ja-JP"/>
                        </a:p>
                      </a:txBody>
                      <a:tcPr anchor="ctr">
                        <a:lnL w="12700" cap="flat" cmpd="sng" algn="ctr">
                          <a:solidFill>
                            <a:schemeClr val="tx1"/>
                          </a:solidFill>
                          <a:prstDash val="solid"/>
                          <a:round/>
                          <a:headEnd type="none" w="med" len="med"/>
                          <a:tailEnd type="none" w="med" len="med"/>
                        </a:lnL>
                        <a:blipFill>
                          <a:blip r:embed="rId6"/>
                          <a:stretch>
                            <a:fillRect l="-1515" t="-222951" r="-1359091" b="-77049"/>
                          </a:stretch>
                        </a:blipFill>
                      </a:tcPr>
                    </a:tc>
                    <a:tc>
                      <a:txBody>
                        <a:bodyPr/>
                        <a:lstStyle/>
                        <a:p>
                          <a:pPr algn="l"/>
                          <a:r>
                            <a:rPr kumimoji="1" lang="ja-JP" altLang="en-US" sz="900" dirty="0"/>
                            <a:t>リスク値の加重係数</a:t>
                          </a:r>
                        </a:p>
                      </a:txBody>
                      <a:tcPr anchor="ctr"/>
                    </a:tc>
                    <a:tc>
                      <a:txBody>
                        <a:bodyPr/>
                        <a:lstStyle/>
                        <a:p>
                          <a:endParaRPr lang="ja-JP"/>
                        </a:p>
                      </a:txBody>
                      <a:tcPr anchor="ctr">
                        <a:blipFill>
                          <a:blip r:embed="rId6"/>
                          <a:stretch>
                            <a:fillRect l="-421311" t="-222951" r="-1059016" b="-77049"/>
                          </a:stretch>
                        </a:blipFill>
                      </a:tcPr>
                    </a:tc>
                    <a:tc>
                      <a:txBody>
                        <a:bodyPr/>
                        <a:lstStyle/>
                        <a:p>
                          <a:pPr algn="l"/>
                          <a:r>
                            <a:rPr kumimoji="1" lang="ja-JP" altLang="en-US" sz="900" dirty="0"/>
                            <a:t>割引係数</a:t>
                          </a:r>
                        </a:p>
                      </a:txBody>
                      <a:tcPr anchor="ctr"/>
                    </a:tc>
                    <a:tc>
                      <a:txBody>
                        <a:bodyPr/>
                        <a:lstStyle/>
                        <a:p>
                          <a:endParaRPr lang="ja-JP"/>
                        </a:p>
                      </a:txBody>
                      <a:tcPr anchor="ctr">
                        <a:blipFill>
                          <a:blip r:embed="rId6"/>
                          <a:stretch>
                            <a:fillRect l="-810909" t="-222951" r="-841818" b="-77049"/>
                          </a:stretch>
                        </a:blipFill>
                      </a:tcPr>
                    </a:tc>
                    <a:tc>
                      <a:txBody>
                        <a:bodyPr/>
                        <a:lstStyle/>
                        <a:p>
                          <a:pPr algn="ctr"/>
                          <a:r>
                            <a:rPr kumimoji="1" lang="ja-JP" altLang="en-US" sz="900" dirty="0"/>
                            <a:t>最低生活費</a:t>
                          </a:r>
                        </a:p>
                      </a:txBody>
                      <a:tcPr anchor="ctr"/>
                    </a:tc>
                    <a:tc>
                      <a:txBody>
                        <a:bodyPr/>
                        <a:lstStyle/>
                        <a:p>
                          <a:endParaRPr lang="ja-JP"/>
                        </a:p>
                      </a:txBody>
                      <a:tcPr anchor="ctr">
                        <a:blipFill>
                          <a:blip r:embed="rId6"/>
                          <a:stretch>
                            <a:fillRect l="-1130159" t="-222951" r="-300000" b="-77049"/>
                          </a:stretch>
                        </a:blipFill>
                      </a:tcPr>
                    </a:tc>
                    <a:tc>
                      <a:txBody>
                        <a:bodyPr/>
                        <a:lstStyle/>
                        <a:p>
                          <a:pPr algn="ctr"/>
                          <a:r>
                            <a:rPr kumimoji="1" lang="ja-JP" altLang="en-US" sz="900" dirty="0"/>
                            <a:t>医療費</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37093773"/>
                      </a:ext>
                    </a:extLst>
                  </a:tr>
                  <a:tr h="272623">
                    <a:tc>
                      <a:txBody>
                        <a:bodyPr/>
                        <a:lstStyle/>
                        <a:p>
                          <a:endParaRPr lang="ja-JP"/>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6"/>
                          <a:stretch>
                            <a:fillRect l="-1515" t="-437778" r="-1359091" b="-4444"/>
                          </a:stretch>
                        </a:blipFill>
                      </a:tcPr>
                    </a:tc>
                    <a:tc>
                      <a:txBody>
                        <a:bodyPr/>
                        <a:lstStyle/>
                        <a:p>
                          <a:pPr algn="l"/>
                          <a:r>
                            <a:rPr kumimoji="1" lang="ja-JP" altLang="en-US" sz="900" dirty="0"/>
                            <a:t>目標額を下回る額</a:t>
                          </a:r>
                        </a:p>
                      </a:txBody>
                      <a:tcPr anchor="ctr">
                        <a:lnB w="12700" cap="flat" cmpd="sng" algn="ctr">
                          <a:solidFill>
                            <a:schemeClr val="tx1"/>
                          </a:solidFill>
                          <a:prstDash val="solid"/>
                          <a:round/>
                          <a:headEnd type="none" w="med" len="med"/>
                          <a:tailEnd type="none" w="med" len="med"/>
                        </a:lnB>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6"/>
                          <a:stretch>
                            <a:fillRect l="-421311" t="-437778" r="-1059016" b="-4444"/>
                          </a:stretch>
                        </a:blipFill>
                      </a:tcPr>
                    </a:tc>
                    <a:tc>
                      <a:txBody>
                        <a:bodyPr/>
                        <a:lstStyle/>
                        <a:p>
                          <a:pPr algn="l"/>
                          <a:r>
                            <a:rPr kumimoji="1" lang="ja-JP" altLang="en-US" sz="900" dirty="0"/>
                            <a:t>富</a:t>
                          </a:r>
                        </a:p>
                      </a:txBody>
                      <a:tcPr anchor="ctr">
                        <a:lnB w="12700" cap="flat" cmpd="sng" algn="ctr">
                          <a:solidFill>
                            <a:schemeClr val="tx1"/>
                          </a:solidFill>
                          <a:prstDash val="solid"/>
                          <a:round/>
                          <a:headEnd type="none" w="med" len="med"/>
                          <a:tailEnd type="none" w="med" len="med"/>
                        </a:lnB>
                      </a:tcPr>
                    </a:tc>
                    <a:tc>
                      <a:txBody>
                        <a:bodyPr/>
                        <a:lstStyle/>
                        <a:p>
                          <a:pPr algn="l"/>
                          <a:endParaRPr kumimoji="1" lang="ja-JP" altLang="en-US" sz="900" dirty="0"/>
                        </a:p>
                      </a:txBody>
                      <a:tcPr anchor="ctr">
                        <a:lnB w="12700" cap="flat" cmpd="sng" algn="ctr">
                          <a:solidFill>
                            <a:schemeClr val="tx1"/>
                          </a:solidFill>
                          <a:prstDash val="solid"/>
                          <a:round/>
                          <a:headEnd type="none" w="med" len="med"/>
                          <a:tailEnd type="none" w="med" len="med"/>
                        </a:lnB>
                      </a:tcPr>
                    </a:tc>
                    <a:tc>
                      <a:txBody>
                        <a:bodyPr/>
                        <a:lstStyle/>
                        <a:p>
                          <a:pPr algn="l"/>
                          <a:endParaRPr kumimoji="1" lang="ja-JP" altLang="en-US" sz="900" dirty="0"/>
                        </a:p>
                      </a:txBody>
                      <a:tcPr anchor="ctr">
                        <a:lnB w="12700" cap="flat" cmpd="sng" algn="ctr">
                          <a:solidFill>
                            <a:schemeClr val="tx1"/>
                          </a:solidFill>
                          <a:prstDash val="solid"/>
                          <a:round/>
                          <a:headEnd type="none" w="med" len="med"/>
                          <a:tailEnd type="none" w="med" len="med"/>
                        </a:lnB>
                      </a:tcPr>
                    </a:tc>
                    <a:tc>
                      <a:txBody>
                        <a:bodyPr/>
                        <a:lstStyle/>
                        <a:p>
                          <a:pPr algn="l"/>
                          <a:endParaRPr kumimoji="1" lang="ja-JP" altLang="en-US" sz="900" dirty="0"/>
                        </a:p>
                      </a:txBody>
                      <a:tcPr anchor="ctr">
                        <a:lnB w="12700" cap="flat" cmpd="sng" algn="ctr">
                          <a:solidFill>
                            <a:schemeClr val="tx1"/>
                          </a:solidFill>
                          <a:prstDash val="solid"/>
                          <a:round/>
                          <a:headEnd type="none" w="med" len="med"/>
                          <a:tailEnd type="none" w="med" len="med"/>
                        </a:lnB>
                      </a:tcPr>
                    </a:tc>
                    <a:tc>
                      <a:txBody>
                        <a:bodyPr/>
                        <a:lstStyle/>
                        <a:p>
                          <a:pPr algn="l"/>
                          <a:endParaRPr kumimoji="1" lang="ja-JP" altLang="en-US" sz="9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1820686"/>
                      </a:ext>
                    </a:extLst>
                  </a:tr>
                </a:tbl>
              </a:graphicData>
            </a:graphic>
          </p:graphicFrame>
        </mc:Fallback>
      </mc:AlternateContent>
      <p:grpSp>
        <p:nvGrpSpPr>
          <p:cNvPr id="22" name="グループ化 21">
            <a:extLst>
              <a:ext uri="{FF2B5EF4-FFF2-40B4-BE49-F238E27FC236}">
                <a16:creationId xmlns:a16="http://schemas.microsoft.com/office/drawing/2014/main" id="{F3358B25-A8D0-4EF4-BFBB-24C536D9D3CC}"/>
              </a:ext>
            </a:extLst>
          </p:cNvPr>
          <p:cNvGrpSpPr/>
          <p:nvPr/>
        </p:nvGrpSpPr>
        <p:grpSpPr>
          <a:xfrm>
            <a:off x="226086" y="3200116"/>
            <a:ext cx="7663822" cy="3078226"/>
            <a:chOff x="276531" y="720481"/>
            <a:chExt cx="7663822" cy="3078226"/>
          </a:xfrm>
        </p:grpSpPr>
        <p:grpSp>
          <p:nvGrpSpPr>
            <p:cNvPr id="23" name="グループ化 22">
              <a:extLst>
                <a:ext uri="{FF2B5EF4-FFF2-40B4-BE49-F238E27FC236}">
                  <a16:creationId xmlns:a16="http://schemas.microsoft.com/office/drawing/2014/main" id="{8CE1E6FB-2C09-45AB-80C2-D70909809487}"/>
                </a:ext>
              </a:extLst>
            </p:cNvPr>
            <p:cNvGrpSpPr/>
            <p:nvPr/>
          </p:nvGrpSpPr>
          <p:grpSpPr>
            <a:xfrm>
              <a:off x="276531" y="720481"/>
              <a:ext cx="7663822" cy="3078226"/>
              <a:chOff x="272480" y="870870"/>
              <a:chExt cx="7663822" cy="3078226"/>
            </a:xfrm>
          </p:grpSpPr>
          <p:grpSp>
            <p:nvGrpSpPr>
              <p:cNvPr id="27" name="グループ化 26">
                <a:extLst>
                  <a:ext uri="{FF2B5EF4-FFF2-40B4-BE49-F238E27FC236}">
                    <a16:creationId xmlns:a16="http://schemas.microsoft.com/office/drawing/2014/main" id="{8B6A8999-3CB2-4595-8C97-387FC18C912A}"/>
                  </a:ext>
                </a:extLst>
              </p:cNvPr>
              <p:cNvGrpSpPr/>
              <p:nvPr/>
            </p:nvGrpSpPr>
            <p:grpSpPr>
              <a:xfrm>
                <a:off x="272480" y="870870"/>
                <a:ext cx="7663822" cy="3078226"/>
                <a:chOff x="219391" y="3569663"/>
                <a:chExt cx="3019161" cy="3078226"/>
              </a:xfrm>
            </p:grpSpPr>
            <p:sp>
              <p:nvSpPr>
                <p:cNvPr id="29" name="正方形/長方形 28">
                  <a:extLst>
                    <a:ext uri="{FF2B5EF4-FFF2-40B4-BE49-F238E27FC236}">
                      <a16:creationId xmlns:a16="http://schemas.microsoft.com/office/drawing/2014/main" id="{C6D39196-E1B8-4CCC-B71B-1FD02054F738}"/>
                    </a:ext>
                  </a:extLst>
                </p:cNvPr>
                <p:cNvSpPr/>
                <p:nvPr/>
              </p:nvSpPr>
              <p:spPr bwMode="auto">
                <a:xfrm>
                  <a:off x="219392" y="3711701"/>
                  <a:ext cx="3019160" cy="2936188"/>
                </a:xfrm>
                <a:prstGeom prst="rect">
                  <a:avLst/>
                </a:prstGeom>
                <a:noFill/>
                <a:ln w="38100" cap="flat" cmpd="dbl" algn="ctr">
                  <a:solidFill>
                    <a:srgbClr val="4684E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p:txBody>
            </p:sp>
            <p:sp>
              <p:nvSpPr>
                <p:cNvPr id="30" name="AutoShape 14">
                  <a:extLst>
                    <a:ext uri="{FF2B5EF4-FFF2-40B4-BE49-F238E27FC236}">
                      <a16:creationId xmlns:a16="http://schemas.microsoft.com/office/drawing/2014/main" id="{465C24D9-E4F3-4120-8AC7-160F72B282A2}"/>
                    </a:ext>
                  </a:extLst>
                </p:cNvPr>
                <p:cNvSpPr>
                  <a:spLocks noChangeArrowheads="1"/>
                </p:cNvSpPr>
                <p:nvPr/>
              </p:nvSpPr>
              <p:spPr bwMode="auto">
                <a:xfrm>
                  <a:off x="555374" y="3569663"/>
                  <a:ext cx="599974" cy="276999"/>
                </a:xfrm>
                <a:prstGeom prst="roundRect">
                  <a:avLst>
                    <a:gd name="adj" fmla="val 0"/>
                  </a:avLst>
                </a:prstGeom>
                <a:solidFill>
                  <a:schemeClr val="bg1"/>
                </a:solidFill>
                <a:ln>
                  <a:noFill/>
                </a:ln>
                <a:effectLst/>
              </p:spPr>
              <p:txBody>
                <a:bodyPr wrap="square" lIns="0" tIns="0" rIns="0" bIns="0">
                  <a:spAutoFit/>
                </a:bodyPr>
                <a:lstStyle/>
                <a:p>
                  <a:pPr algn="ctr"/>
                  <a:r>
                    <a:rPr lang="ja-JP" altLang="en-US" sz="1800" u="sng" dirty="0">
                      <a:solidFill>
                        <a:srgbClr val="0071BC"/>
                      </a:solidFill>
                      <a:uFill>
                        <a:solidFill>
                          <a:srgbClr val="0071BC"/>
                        </a:solidFill>
                      </a:uFill>
                      <a:latin typeface="+mj-lt"/>
                    </a:rPr>
                    <a:t>富制約</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76DC74DA-BA9E-41E8-9C79-B7E6616EE1B7}"/>
                        </a:ext>
                      </a:extLst>
                    </p:cNvPr>
                    <p:cNvSpPr txBox="1"/>
                    <p:nvPr/>
                  </p:nvSpPr>
                  <p:spPr>
                    <a:xfrm>
                      <a:off x="219391" y="3947809"/>
                      <a:ext cx="1466501" cy="2520434"/>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Sup>
                              <m:sSubSupPr>
                                <m:ctrlPr>
                                  <a:rPr lang="en-US" altLang="ja-JP" sz="1200" i="1" smtClean="0">
                                    <a:latin typeface="Cambria Math" panose="02040503050406030204" pitchFamily="18" charset="0"/>
                                  </a:rPr>
                                </m:ctrlPr>
                              </m:sSubSupPr>
                              <m:e>
                                <m:r>
                                  <a:rPr lang="en-US" altLang="ja-JP" sz="1200" i="1">
                                    <a:latin typeface="Cambria Math" panose="02040503050406030204" pitchFamily="18" charset="0"/>
                                  </a:rPr>
                                  <m:t>𝑊</m:t>
                                </m:r>
                              </m:e>
                              <m:sub>
                                <m:r>
                                  <a:rPr lang="en-US" altLang="ja-JP" sz="1200" b="0" i="1" smtClean="0">
                                    <a:latin typeface="Cambria Math" panose="02040503050406030204" pitchFamily="18" charset="0"/>
                                  </a:rPr>
                                  <m:t>𝑡</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r>
                              <a:rPr lang="en-US" altLang="ja-JP" sz="1200" i="1">
                                <a:latin typeface="Cambria Math" panose="02040503050406030204" pitchFamily="18" charset="0"/>
                              </a:rPr>
                              <m:t>=</m:t>
                            </m:r>
                            <m:d>
                              <m:dPr>
                                <m:begChr m:val="{"/>
                                <m:endChr m:val=""/>
                                <m:ctrlPr>
                                  <a:rPr lang="en-US" altLang="ja-JP" sz="1200" i="1" smtClean="0">
                                    <a:latin typeface="Cambria Math" panose="02040503050406030204" pitchFamily="18" charset="0"/>
                                  </a:rPr>
                                </m:ctrlPr>
                              </m:dPr>
                              <m:e>
                                <m:eqArr>
                                  <m:eqArrPr>
                                    <m:ctrlPr>
                                      <a:rPr lang="en-US" altLang="ja-JP" sz="1200" i="1" smtClean="0">
                                        <a:latin typeface="Cambria Math" panose="02040503050406030204" pitchFamily="18" charset="0"/>
                                      </a:rPr>
                                    </m:ctrlPr>
                                  </m:eqArrPr>
                                  <m:e>
                                    <m:d>
                                      <m:dPr>
                                        <m:ctrlPr>
                                          <a:rPr lang="en-US" altLang="ja-JP" sz="1200" i="1">
                                            <a:latin typeface="Cambria Math" panose="02040503050406030204" pitchFamily="18" charset="0"/>
                                          </a:rPr>
                                        </m:ctrlPr>
                                      </m:dPr>
                                      <m:e>
                                        <m:r>
                                          <a:rPr lang="en-US" altLang="ja-JP" sz="1200" i="1">
                                            <a:latin typeface="Cambria Math" panose="02040503050406030204" pitchFamily="18" charset="0"/>
                                          </a:rPr>
                                          <m:t>1+</m:t>
                                        </m:r>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𝜇</m:t>
                                            </m:r>
                                          </m:e>
                                          <m:sub>
                                            <m:r>
                                              <a:rPr lang="en-US" altLang="ja-JP" sz="1200" i="1">
                                                <a:latin typeface="Cambria Math" panose="02040503050406030204" pitchFamily="18" charset="0"/>
                                              </a:rPr>
                                              <m:t>𝑃</m:t>
                                            </m:r>
                                            <m:r>
                                              <a:rPr lang="en-US" altLang="ja-JP" sz="1200" i="1">
                                                <a:latin typeface="Cambria Math" panose="02040503050406030204" pitchFamily="18" charset="0"/>
                                              </a:rPr>
                                              <m:t>,1</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e>
                                    </m:d>
                                    <m:d>
                                      <m:dPr>
                                        <m:ctrlPr>
                                          <a:rPr lang="en-US" altLang="ja-JP" sz="1200" i="1">
                                            <a:latin typeface="Cambria Math" panose="02040503050406030204" pitchFamily="18" charset="0"/>
                                          </a:rPr>
                                        </m:ctrlPr>
                                      </m:d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𝑊</m:t>
                                            </m:r>
                                          </m:e>
                                          <m:sub>
                                            <m:r>
                                              <a:rPr lang="en-US" altLang="ja-JP" sz="1200" i="1">
                                                <a:latin typeface="Cambria Math" panose="02040503050406030204" pitchFamily="18" charset="0"/>
                                              </a:rPr>
                                              <m:t>0</m:t>
                                            </m:r>
                                          </m:sub>
                                        </m:sSub>
                                        <m:r>
                                          <a:rPr lang="en-US" altLang="ja-JP" sz="1200" i="1">
                                            <a:latin typeface="Cambria Math" panose="02040503050406030204" pitchFamily="18" charset="0"/>
                                          </a:rPr>
                                          <m:t>−</m:t>
                                        </m:r>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𝐷</m:t>
                                            </m:r>
                                          </m:e>
                                          <m:sub>
                                            <m:r>
                                              <a:rPr lang="en-US" altLang="ja-JP" sz="1200" i="1">
                                                <a:latin typeface="Cambria Math" panose="02040503050406030204" pitchFamily="18" charset="0"/>
                                              </a:rPr>
                                              <m:t>0</m:t>
                                            </m:r>
                                          </m:sub>
                                          <m:sup>
                                            <m:r>
                                              <a:rPr lang="en-US" altLang="ja-JP" sz="1200" i="1">
                                                <a:latin typeface="Cambria Math" panose="02040503050406030204" pitchFamily="18" charset="0"/>
                                              </a:rPr>
                                              <m:t>−</m:t>
                                            </m:r>
                                          </m:sup>
                                        </m:sSubSup>
                                      </m:e>
                                    </m:d>
                                    <m:r>
                                      <a:rPr lang="en-US" altLang="ja-JP" sz="1200">
                                        <a:latin typeface="Cambria Math" panose="02040503050406030204" pitchFamily="18" charset="0"/>
                                      </a:rPr>
                                      <m:t>+</m:t>
                                    </m:r>
                                    <m:sSubSup>
                                      <m:sSubSupPr>
                                        <m:ctrlPr>
                                          <a:rPr lang="en-US" altLang="ja-JP" sz="1200" i="1">
                                            <a:latin typeface="Cambria Math" panose="02040503050406030204" pitchFamily="18" charset="0"/>
                                          </a:rPr>
                                        </m:ctrlPr>
                                      </m:sSubSupPr>
                                      <m:e>
                                        <m:r>
                                          <m:rPr>
                                            <m:sty m:val="p"/>
                                          </m:rPr>
                                          <a:rPr lang="en-US" altLang="ja-JP" sz="1200">
                                            <a:latin typeface="Cambria Math" panose="02040503050406030204" pitchFamily="18" charset="0"/>
                                          </a:rPr>
                                          <m:t>D</m:t>
                                        </m:r>
                                      </m:e>
                                      <m:sub>
                                        <m:r>
                                          <a:rPr lang="en-US" altLang="ja-JP" sz="1200">
                                            <a:latin typeface="Cambria Math" panose="02040503050406030204" pitchFamily="18" charset="0"/>
                                          </a:rPr>
                                          <m:t>1</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r>
                                      <a:rPr lang="en-US" altLang="ja-JP" sz="1200" b="0" i="1" smtClean="0">
                                        <a:latin typeface="Cambria Math" panose="02040503050406030204" pitchFamily="18" charset="0"/>
                                      </a:rPr>
                                      <m:t>        </m:t>
                                    </m:r>
                                    <m:d>
                                      <m:dPr>
                                        <m:ctrlPr>
                                          <a:rPr lang="en-US" altLang="ja-JP" sz="1200" b="0" i="1" smtClean="0">
                                            <a:latin typeface="Cambria Math" panose="02040503050406030204" pitchFamily="18" charset="0"/>
                                          </a:rPr>
                                        </m:ctrlPr>
                                      </m:dPr>
                                      <m:e>
                                        <m:r>
                                          <a:rPr lang="en-US" altLang="ja-JP" sz="1200" b="0" i="1" smtClean="0">
                                            <a:latin typeface="Cambria Math" panose="02040503050406030204" pitchFamily="18" charset="0"/>
                                          </a:rPr>
                                          <m:t>𝑡</m:t>
                                        </m:r>
                                        <m:r>
                                          <a:rPr lang="en-US" altLang="ja-JP" sz="1200" b="0" i="1" smtClean="0">
                                            <a:latin typeface="Cambria Math" panose="02040503050406030204" pitchFamily="18" charset="0"/>
                                          </a:rPr>
                                          <m:t>=1</m:t>
                                        </m:r>
                                      </m:e>
                                    </m:d>
                                  </m:e>
                                  <m:e>
                                    <m:d>
                                      <m:dPr>
                                        <m:ctrlPr>
                                          <a:rPr lang="en-US" altLang="ja-JP" sz="1200" i="1" smtClean="0">
                                            <a:latin typeface="Cambria Math" panose="02040503050406030204" pitchFamily="18" charset="0"/>
                                          </a:rPr>
                                        </m:ctrlPr>
                                      </m:dPr>
                                      <m:e>
                                        <m:r>
                                          <a:rPr lang="en-US" altLang="ja-JP" sz="1200" b="0" i="1" smtClean="0">
                                            <a:latin typeface="Cambria Math" panose="02040503050406030204" pitchFamily="18" charset="0"/>
                                          </a:rPr>
                                          <m:t>1+</m:t>
                                        </m:r>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𝜇</m:t>
                                            </m:r>
                                          </m:e>
                                          <m:sub>
                                            <m:r>
                                              <a:rPr lang="en-US" altLang="ja-JP" sz="1200" i="1">
                                                <a:latin typeface="Cambria Math" panose="02040503050406030204" pitchFamily="18" charset="0"/>
                                              </a:rPr>
                                              <m:t>𝑃</m:t>
                                            </m:r>
                                            <m:r>
                                              <a:rPr lang="en-US" altLang="ja-JP" sz="1200" i="1">
                                                <a:latin typeface="Cambria Math" panose="02040503050406030204" pitchFamily="18" charset="0"/>
                                              </a:rPr>
                                              <m:t>,</m:t>
                                            </m:r>
                                            <m:r>
                                              <a:rPr lang="en-US" altLang="ja-JP" sz="1200" b="0" i="1" smtClean="0">
                                                <a:latin typeface="Cambria Math" panose="02040503050406030204" pitchFamily="18" charset="0"/>
                                              </a:rPr>
                                              <m:t>𝑡</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sSubSup>
                                          <m:sSubSupPr>
                                            <m:ctrlPr>
                                              <a:rPr lang="en-US" altLang="ja-JP" sz="1200" b="0" i="1" smtClean="0">
                                                <a:latin typeface="Cambria Math" panose="02040503050406030204" pitchFamily="18" charset="0"/>
                                              </a:rPr>
                                            </m:ctrlPr>
                                          </m:sSubSupPr>
                                          <m:e>
                                            <m:r>
                                              <a:rPr lang="ja-JP" altLang="en-US" sz="1200" i="1" smtClean="0">
                                                <a:latin typeface="Cambria Math" panose="02040503050406030204" pitchFamily="18" charset="0"/>
                                              </a:rPr>
                                              <m:t>𝜂</m:t>
                                            </m:r>
                                          </m:e>
                                          <m:sub>
                                            <m:r>
                                              <a:rPr lang="en-US" altLang="ja-JP" sz="1200" b="0" i="1" smtClean="0">
                                                <a:latin typeface="Cambria Math" panose="02040503050406030204" pitchFamily="18" charset="0"/>
                                              </a:rPr>
                                              <m:t>𝑊</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𝑡</m:t>
                                            </m:r>
                                            <m: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𝑖</m:t>
                                            </m:r>
                                            <m:r>
                                              <a:rPr lang="en-US" altLang="ja-JP" sz="1200" b="0" i="1" smtClean="0">
                                                <a:latin typeface="Cambria Math" panose="02040503050406030204" pitchFamily="18" charset="0"/>
                                              </a:rPr>
                                              <m:t>)</m:t>
                                            </m:r>
                                          </m:sup>
                                        </m:sSubSup>
                                      </m:e>
                                    </m:d>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𝑊</m:t>
                                        </m:r>
                                      </m:e>
                                      <m:sub>
                                        <m:r>
                                          <a:rPr lang="en-US" altLang="ja-JP" sz="1200" b="0" i="1" smtClean="0">
                                            <a:latin typeface="Cambria Math" panose="02040503050406030204" pitchFamily="18" charset="0"/>
                                          </a:rPr>
                                          <m:t>𝑡</m:t>
                                        </m:r>
                                        <m: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𝑖</m:t>
                                        </m:r>
                                        <m:r>
                                          <a:rPr lang="en-US" altLang="ja-JP" sz="1200" b="0" i="1" smtClean="0">
                                            <a:latin typeface="Cambria Math" panose="02040503050406030204" pitchFamily="18" charset="0"/>
                                          </a:rPr>
                                          <m:t>)</m:t>
                                        </m:r>
                                      </m:sup>
                                    </m:sSubSup>
                                    <m:r>
                                      <a:rPr lang="en-US" altLang="ja-JP" sz="1200" b="0" i="1" smtClean="0">
                                        <a:latin typeface="Cambria Math" panose="02040503050406030204" pitchFamily="18" charset="0"/>
                                      </a:rPr>
                                      <m:t>+</m:t>
                                    </m:r>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𝐷</m:t>
                                        </m:r>
                                      </m:e>
                                      <m:sub>
                                        <m:r>
                                          <a:rPr lang="en-US" altLang="ja-JP" sz="1200" b="0" i="1" smtClean="0">
                                            <a:latin typeface="Cambria Math" panose="02040503050406030204" pitchFamily="18" charset="0"/>
                                          </a:rPr>
                                          <m:t>𝑡</m:t>
                                        </m:r>
                                      </m:sub>
                                      <m:sup>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𝑖</m:t>
                                        </m:r>
                                        <m:r>
                                          <a:rPr lang="en-US" altLang="ja-JP" sz="1200" b="0" i="1" smtClean="0">
                                            <a:latin typeface="Cambria Math" panose="02040503050406030204" pitchFamily="18" charset="0"/>
                                          </a:rPr>
                                          <m:t>)</m:t>
                                        </m:r>
                                      </m:sup>
                                    </m:sSubSup>
                                    <m:r>
                                      <a:rPr lang="en-US" altLang="ja-JP" sz="1200" b="0" i="1" smtClean="0">
                                        <a:latin typeface="Cambria Math" panose="02040503050406030204" pitchFamily="18" charset="0"/>
                                      </a:rPr>
                                      <m:t>      </m:t>
                                    </m:r>
                                    <m:d>
                                      <m:dPr>
                                        <m:ctrlPr>
                                          <a:rPr lang="en-US" altLang="ja-JP" sz="1200" i="1">
                                            <a:latin typeface="Cambria Math" panose="02040503050406030204" pitchFamily="18" charset="0"/>
                                          </a:rPr>
                                        </m:ctrlPr>
                                      </m:dPr>
                                      <m:e>
                                        <m:r>
                                          <a:rPr lang="en-US" altLang="ja-JP" sz="1200" i="1">
                                            <a:latin typeface="Cambria Math" panose="02040503050406030204" pitchFamily="18" charset="0"/>
                                          </a:rPr>
                                          <m:t>𝑡</m:t>
                                        </m:r>
                                        <m:r>
                                          <a:rPr lang="en-US" altLang="ja-JP" sz="1200" i="1">
                                            <a:latin typeface="Cambria Math" panose="02040503050406030204" pitchFamily="18" charset="0"/>
                                          </a:rPr>
                                          <m:t>=2,…,</m:t>
                                        </m:r>
                                        <m:r>
                                          <a:rPr lang="en-US" altLang="ja-JP" sz="1200" b="0" i="1" smtClean="0">
                                            <a:latin typeface="Cambria Math" panose="02040503050406030204" pitchFamily="18" charset="0"/>
                                          </a:rPr>
                                          <m:t>𝑇</m:t>
                                        </m:r>
                                      </m:e>
                                    </m:d>
                                  </m:e>
                                </m:eqArr>
                              </m:e>
                            </m:d>
                          </m:oMath>
                        </m:oMathPara>
                      </a14:m>
                      <a:endParaRPr lang="en-US" altLang="ja-JP" sz="1600" dirty="0"/>
                    </a:p>
                    <a:p>
                      <a:pPr/>
                      <a14:m>
                        <m:oMathPara xmlns:m="http://schemas.openxmlformats.org/officeDocument/2006/math">
                          <m:oMathParaPr>
                            <m:jc m:val="left"/>
                          </m:oMathParaPr>
                          <m:oMath xmlns:m="http://schemas.openxmlformats.org/officeDocument/2006/math">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𝜇</m:t>
                                </m:r>
                              </m:e>
                              <m:sub>
                                <m:r>
                                  <a:rPr lang="en-US" altLang="ja-JP" sz="1200" b="0" i="1" smtClean="0">
                                    <a:latin typeface="Cambria Math" panose="02040503050406030204" pitchFamily="18" charset="0"/>
                                  </a:rPr>
                                  <m:t>𝑃</m:t>
                                </m:r>
                                <m:r>
                                  <a:rPr lang="en-US" altLang="ja-JP" sz="1200" i="1">
                                    <a:latin typeface="Cambria Math" panose="02040503050406030204" pitchFamily="18" charset="0"/>
                                  </a:rPr>
                                  <m:t>,</m:t>
                                </m:r>
                                <m:r>
                                  <a:rPr lang="en-US" altLang="ja-JP" sz="1200" b="0" i="1" smtClean="0">
                                    <a:latin typeface="Cambria Math" panose="02040503050406030204" pitchFamily="18" charset="0"/>
                                  </a:rPr>
                                  <m:t>𝑡</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r>
                              <a:rPr lang="en-US" altLang="ja-JP" sz="1200" i="1">
                                <a:latin typeface="Cambria Math" panose="02040503050406030204" pitchFamily="18" charset="0"/>
                              </a:rPr>
                              <m:t>=</m:t>
                            </m:r>
                            <m:d>
                              <m:dPr>
                                <m:begChr m:val="{"/>
                                <m:endChr m:val=""/>
                                <m:ctrlPr>
                                  <a:rPr lang="en-US" altLang="ja-JP" sz="1200" i="1" smtClean="0">
                                    <a:latin typeface="Cambria Math" panose="02040503050406030204" pitchFamily="18" charset="0"/>
                                  </a:rPr>
                                </m:ctrlPr>
                              </m:dPr>
                              <m:e>
                                <m:eqArr>
                                  <m:eqArrPr>
                                    <m:ctrlPr>
                                      <a:rPr lang="en-US" altLang="ja-JP" sz="1200" i="1" smtClean="0">
                                        <a:latin typeface="Cambria Math" panose="02040503050406030204" pitchFamily="18" charset="0"/>
                                      </a:rPr>
                                    </m:ctrlPr>
                                  </m:eqArrPr>
                                  <m:e>
                                    <m:nary>
                                      <m:naryPr>
                                        <m:chr m:val="∑"/>
                                        <m:ctrlPr>
                                          <a:rPr lang="en-US" altLang="ja-JP" sz="1200" i="1">
                                            <a:latin typeface="Cambria Math" panose="02040503050406030204" pitchFamily="18" charset="0"/>
                                          </a:rPr>
                                        </m:ctrlPr>
                                      </m:naryPr>
                                      <m:sub>
                                        <m:r>
                                          <m:rPr>
                                            <m:brk m:alnAt="23"/>
                                          </m:rPr>
                                          <a:rPr lang="en-US" altLang="ja-JP" sz="1200" i="1">
                                            <a:latin typeface="Cambria Math" panose="02040503050406030204" pitchFamily="18" charset="0"/>
                                          </a:rPr>
                                          <m:t>𝑗</m:t>
                                        </m:r>
                                        <m:r>
                                          <a:rPr lang="en-US" altLang="ja-JP" sz="1200" i="1">
                                            <a:latin typeface="Cambria Math" panose="02040503050406030204" pitchFamily="18" charset="0"/>
                                          </a:rPr>
                                          <m:t>=1</m:t>
                                        </m:r>
                                      </m:sub>
                                      <m:sup>
                                        <m:r>
                                          <a:rPr lang="en-US" altLang="ja-JP" sz="1200" i="1">
                                            <a:latin typeface="Cambria Math" panose="02040503050406030204" pitchFamily="18" charset="0"/>
                                          </a:rPr>
                                          <m:t>𝐽</m:t>
                                        </m:r>
                                      </m:sup>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𝜇</m:t>
                                            </m:r>
                                          </m:e>
                                          <m:sub>
                                            <m:r>
                                              <a:rPr lang="en-US" altLang="ja-JP" sz="1200" i="1">
                                                <a:latin typeface="Cambria Math" panose="02040503050406030204" pitchFamily="18" charset="0"/>
                                              </a:rPr>
                                              <m:t>𝑗</m:t>
                                            </m:r>
                                            <m:r>
                                              <a:rPr lang="en-US" altLang="ja-JP" sz="1200" i="1">
                                                <a:latin typeface="Cambria Math" panose="02040503050406030204" pitchFamily="18" charset="0"/>
                                              </a:rPr>
                                              <m:t>1</m:t>
                                            </m:r>
                                          </m:sub>
                                          <m:sup>
                                            <m:r>
                                              <a:rPr lang="en-US" altLang="ja-JP" sz="1200" i="1">
                                                <a:latin typeface="Cambria Math" panose="02040503050406030204" pitchFamily="18" charset="0"/>
                                              </a:rPr>
                                              <m:t>(</m:t>
                                            </m:r>
                                            <m:r>
                                              <a:rPr lang="en-US" altLang="ja-JP" sz="1200" i="1">
                                                <a:latin typeface="Cambria Math" panose="02040503050406030204" pitchFamily="18" charset="0"/>
                                              </a:rPr>
                                              <m:t>𝑖</m:t>
                                            </m:r>
                                            <m:r>
                                              <a:rPr lang="en-US" altLang="ja-JP" sz="1200" i="1">
                                                <a:latin typeface="Cambria Math" panose="02040503050406030204" pitchFamily="18" charset="0"/>
                                              </a:rPr>
                                              <m:t>)</m:t>
                                            </m:r>
                                          </m:sup>
                                        </m:sSubSup>
                                      </m:e>
                                    </m:nary>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𝑗</m:t>
                                        </m:r>
                                        <m:r>
                                          <a:rPr lang="en-US" altLang="ja-JP" sz="1200" i="1">
                                            <a:latin typeface="Cambria Math" panose="02040503050406030204" pitchFamily="18" charset="0"/>
                                          </a:rPr>
                                          <m:t>0</m:t>
                                        </m:r>
                                      </m:sub>
                                    </m:sSub>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𝑟</m:t>
                                        </m:r>
                                      </m:e>
                                      <m:sub>
                                        <m:r>
                                          <a:rPr lang="en-US" altLang="ja-JP" sz="1200" i="1">
                                            <a:latin typeface="Cambria Math" panose="02040503050406030204" pitchFamily="18" charset="0"/>
                                          </a:rPr>
                                          <m:t>0</m:t>
                                        </m:r>
                                      </m:sub>
                                    </m:sSub>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00</m:t>
                                        </m:r>
                                      </m:sub>
                                    </m:sSub>
                                    <m:r>
                                      <a:rPr lang="en-US" altLang="ja-JP" sz="1200" b="0" i="1" smtClean="0">
                                        <a:latin typeface="Cambria Math" panose="02040503050406030204" pitchFamily="18" charset="0"/>
                                      </a:rPr>
                                      <m:t>                         </m:t>
                                    </m:r>
                                    <m:d>
                                      <m:dPr>
                                        <m:ctrlPr>
                                          <a:rPr lang="en-US" altLang="ja-JP" sz="1200" i="1">
                                            <a:latin typeface="Cambria Math" panose="02040503050406030204" pitchFamily="18" charset="0"/>
                                          </a:rPr>
                                        </m:ctrlPr>
                                      </m:dPr>
                                      <m:e>
                                        <m:r>
                                          <a:rPr lang="en-US" altLang="ja-JP" sz="1200" i="1">
                                            <a:latin typeface="Cambria Math" panose="02040503050406030204" pitchFamily="18" charset="0"/>
                                          </a:rPr>
                                          <m:t>𝑡</m:t>
                                        </m:r>
                                        <m:r>
                                          <a:rPr lang="en-US" altLang="ja-JP" sz="1200" i="1">
                                            <a:latin typeface="Cambria Math" panose="02040503050406030204" pitchFamily="18" charset="0"/>
                                          </a:rPr>
                                          <m:t>=1</m:t>
                                        </m:r>
                                      </m:e>
                                    </m:d>
                                  </m:e>
                                  <m:e>
                                    <m:nary>
                                      <m:naryPr>
                                        <m:chr m:val="∑"/>
                                        <m:ctrlPr>
                                          <a:rPr lang="en-US" altLang="ja-JP" sz="1200" i="1">
                                            <a:latin typeface="Cambria Math" panose="02040503050406030204" pitchFamily="18" charset="0"/>
                                          </a:rPr>
                                        </m:ctrlPr>
                                      </m:naryPr>
                                      <m:sub>
                                        <m:r>
                                          <m:rPr>
                                            <m:brk m:alnAt="23"/>
                                          </m:rPr>
                                          <a:rPr lang="en-US" altLang="ja-JP" sz="1200" i="1">
                                            <a:latin typeface="Cambria Math" panose="02040503050406030204" pitchFamily="18" charset="0"/>
                                          </a:rPr>
                                          <m:t>𝑗</m:t>
                                        </m:r>
                                        <m:r>
                                          <a:rPr lang="en-US" altLang="ja-JP" sz="1200" i="1">
                                            <a:latin typeface="Cambria Math" panose="02040503050406030204" pitchFamily="18" charset="0"/>
                                          </a:rPr>
                                          <m:t>=1</m:t>
                                        </m:r>
                                      </m:sub>
                                      <m:sup>
                                        <m:r>
                                          <a:rPr lang="en-US" altLang="ja-JP" sz="1200" i="1">
                                            <a:latin typeface="Cambria Math" panose="02040503050406030204" pitchFamily="18" charset="0"/>
                                          </a:rPr>
                                          <m:t>𝐽</m:t>
                                        </m:r>
                                      </m:sup>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𝜇</m:t>
                                            </m:r>
                                          </m:e>
                                          <m:sub>
                                            <m:r>
                                              <a:rPr lang="en-US" altLang="ja-JP" sz="1200" i="1">
                                                <a:latin typeface="Cambria Math" panose="02040503050406030204" pitchFamily="18" charset="0"/>
                                              </a:rPr>
                                              <m:t>𝑗𝑡</m:t>
                                            </m:r>
                                          </m:sub>
                                          <m:sup>
                                            <m:r>
                                              <a:rPr lang="en-US" altLang="ja-JP" sz="1200" i="1">
                                                <a:latin typeface="Cambria Math" panose="02040503050406030204" pitchFamily="18" charset="0"/>
                                              </a:rPr>
                                              <m:t>(</m:t>
                                            </m:r>
                                            <m:r>
                                              <a:rPr lang="en-US" altLang="ja-JP" sz="1200" i="1">
                                                <a:latin typeface="Cambria Math" panose="02040503050406030204" pitchFamily="18" charset="0"/>
                                              </a:rPr>
                                              <m:t>𝑖</m:t>
                                            </m:r>
                                            <m:r>
                                              <a:rPr lang="en-US" altLang="ja-JP" sz="1200" i="1">
                                                <a:latin typeface="Cambria Math" panose="02040503050406030204" pitchFamily="18" charset="0"/>
                                              </a:rPr>
                                              <m:t>)</m:t>
                                            </m:r>
                                          </m:sup>
                                        </m:sSubSup>
                                      </m:e>
                                    </m:nary>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𝑗</m:t>
                                        </m:r>
                                        <m:r>
                                          <a:rPr lang="en-US" altLang="ja-JP" sz="1200" i="1">
                                            <a:latin typeface="Cambria Math" panose="02040503050406030204" pitchFamily="18" charset="0"/>
                                          </a:rPr>
                                          <m:t>,</m:t>
                                        </m:r>
                                        <m:r>
                                          <a:rPr lang="en-US" altLang="ja-JP" sz="1200" i="1">
                                            <a:latin typeface="Cambria Math" panose="02040503050406030204" pitchFamily="18" charset="0"/>
                                          </a:rPr>
                                          <m:t>𝑡</m:t>
                                        </m:r>
                                        <m:r>
                                          <a:rPr lang="en-US" altLang="ja-JP" sz="1200" i="1">
                                            <a:latin typeface="Cambria Math" panose="02040503050406030204" pitchFamily="18" charset="0"/>
                                          </a:rPr>
                                          <m:t>−1</m:t>
                                        </m:r>
                                      </m:sub>
                                    </m:sSub>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𝑟</m:t>
                                        </m:r>
                                      </m:e>
                                      <m:sub>
                                        <m:r>
                                          <a:rPr lang="en-US" altLang="ja-JP" sz="1200" i="1">
                                            <a:latin typeface="Cambria Math" panose="02040503050406030204" pitchFamily="18" charset="0"/>
                                          </a:rPr>
                                          <m:t>𝑡</m:t>
                                        </m:r>
                                        <m:r>
                                          <a:rPr lang="en-US" altLang="ja-JP" sz="1200" i="1">
                                            <a:latin typeface="Cambria Math" panose="02040503050406030204" pitchFamily="18" charset="0"/>
                                          </a:rPr>
                                          <m:t>−1</m:t>
                                        </m:r>
                                      </m:sub>
                                    </m:sSub>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0,</m:t>
                                        </m:r>
                                        <m:r>
                                          <a:rPr lang="en-US" altLang="ja-JP" sz="1200" i="1">
                                            <a:latin typeface="Cambria Math" panose="02040503050406030204" pitchFamily="18" charset="0"/>
                                          </a:rPr>
                                          <m:t>𝑡</m:t>
                                        </m:r>
                                        <m:r>
                                          <a:rPr lang="en-US" altLang="ja-JP" sz="1200" i="1">
                                            <a:latin typeface="Cambria Math" panose="02040503050406030204" pitchFamily="18" charset="0"/>
                                          </a:rPr>
                                          <m:t>−1</m:t>
                                        </m:r>
                                      </m:sub>
                                    </m:sSub>
                                    <m:r>
                                      <a:rPr lang="en-US" altLang="ja-JP" sz="1200" i="1">
                                        <a:latin typeface="Cambria Math" panose="02040503050406030204" pitchFamily="18" charset="0"/>
                                      </a:rPr>
                                      <m:t>         </m:t>
                                    </m:r>
                                    <m:d>
                                      <m:dPr>
                                        <m:ctrlPr>
                                          <a:rPr lang="en-US" altLang="ja-JP" sz="1200" i="1">
                                            <a:latin typeface="Cambria Math" panose="02040503050406030204" pitchFamily="18" charset="0"/>
                                          </a:rPr>
                                        </m:ctrlPr>
                                      </m:dPr>
                                      <m:e>
                                        <m:r>
                                          <a:rPr lang="en-US" altLang="ja-JP" sz="1200" i="1">
                                            <a:latin typeface="Cambria Math" panose="02040503050406030204" pitchFamily="18" charset="0"/>
                                          </a:rPr>
                                          <m:t>𝑡</m:t>
                                        </m:r>
                                        <m:r>
                                          <a:rPr lang="en-US" altLang="ja-JP" sz="1200" i="1">
                                            <a:latin typeface="Cambria Math" panose="02040503050406030204" pitchFamily="18" charset="0"/>
                                          </a:rPr>
                                          <m:t>=2,…,</m:t>
                                        </m:r>
                                        <m:r>
                                          <a:rPr lang="en-US" altLang="ja-JP" sz="1200" i="1">
                                            <a:latin typeface="Cambria Math" panose="02040503050406030204" pitchFamily="18" charset="0"/>
                                          </a:rPr>
                                          <m:t>𝑇</m:t>
                                        </m:r>
                                      </m:e>
                                    </m:d>
                                  </m:e>
                                </m:eqArr>
                              </m:e>
                            </m:d>
                          </m:oMath>
                        </m:oMathPara>
                      </a14:m>
                      <a:endParaRPr lang="en-US" altLang="ja-JP" sz="1600" dirty="0"/>
                    </a:p>
                    <a:p>
                      <a:pPr/>
                      <a14:m>
                        <m:oMathPara xmlns:m="http://schemas.openxmlformats.org/officeDocument/2006/math">
                          <m:oMathParaPr>
                            <m:jc m:val="left"/>
                          </m:oMathParaPr>
                          <m:oMath xmlns:m="http://schemas.openxmlformats.org/officeDocument/2006/math">
                            <m:sSubSup>
                              <m:sSubSupPr>
                                <m:ctrlPr>
                                  <a:rPr kumimoji="1" lang="en-US" altLang="ja-JP" sz="1200" b="0" i="1" smtClean="0">
                                    <a:latin typeface="Cambria Math" panose="02040503050406030204" pitchFamily="18" charset="0"/>
                                  </a:rPr>
                                </m:ctrlPr>
                              </m:sSubSupPr>
                              <m:e>
                                <m:r>
                                  <a:rPr kumimoji="1" lang="en-US" altLang="ja-JP" sz="1200" b="0" i="1" smtClean="0">
                                    <a:latin typeface="Cambria Math" panose="02040503050406030204" pitchFamily="18" charset="0"/>
                                  </a:rPr>
                                  <m:t>𝜂</m:t>
                                </m:r>
                              </m:e>
                              <m:sub>
                                <m:r>
                                  <a:rPr kumimoji="1" lang="en-US" altLang="ja-JP" sz="1200" b="0" i="1" smtClean="0">
                                    <a:latin typeface="Cambria Math" panose="02040503050406030204" pitchFamily="18" charset="0"/>
                                  </a:rPr>
                                  <m:t>𝑊𝑡</m:t>
                                </m:r>
                              </m:sub>
                              <m:sup>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𝑖</m:t>
                                </m:r>
                                <m:r>
                                  <a:rPr kumimoji="1" lang="en-US" altLang="ja-JP" sz="1200" b="0" i="1" smtClean="0">
                                    <a:latin typeface="Cambria Math" panose="02040503050406030204" pitchFamily="18" charset="0"/>
                                  </a:rPr>
                                  <m:t>)</m:t>
                                </m:r>
                              </m:sup>
                            </m:sSubSup>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eqArr>
                                  <m:eqArrPr>
                                    <m:ctrlPr>
                                      <a:rPr kumimoji="1" lang="en-US" altLang="ja-JP" sz="1200" b="0" i="1" smtClean="0">
                                        <a:latin typeface="Cambria Math" panose="02040503050406030204" pitchFamily="18" charset="0"/>
                                      </a:rPr>
                                    </m:ctrlPr>
                                  </m:eqArrPr>
                                  <m:e>
                                    <m:r>
                                      <a:rPr kumimoji="1" lang="en-US" altLang="ja-JP" sz="1200" b="0" i="1" smtClean="0">
                                        <a:latin typeface="Cambria Math" panose="02040503050406030204" pitchFamily="18" charset="0"/>
                                      </a:rPr>
                                      <m:t>1   (</m:t>
                                    </m:r>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𝑊</m:t>
                                        </m:r>
                                      </m:e>
                                      <m:sub>
                                        <m:r>
                                          <a:rPr lang="en-US" altLang="ja-JP" sz="1200" i="1">
                                            <a:latin typeface="Cambria Math" panose="02040503050406030204" pitchFamily="18" charset="0"/>
                                          </a:rPr>
                                          <m:t>𝑡</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r>
                                      <a:rPr lang="en-US" altLang="ja-JP" sz="1200" b="0" i="1" smtClean="0">
                                        <a:latin typeface="Cambria Math" panose="02040503050406030204" pitchFamily="18" charset="0"/>
                                      </a:rPr>
                                      <m:t>&gt;0</m:t>
                                    </m:r>
                                    <m:r>
                                      <a:rPr lang="ja-JP" altLang="en-US" sz="1200" i="1">
                                        <a:latin typeface="Cambria Math" panose="02040503050406030204" pitchFamily="18" charset="0"/>
                                      </a:rPr>
                                      <m:t>のとき</m:t>
                                    </m:r>
                                    <m:r>
                                      <a:rPr lang="en-US" altLang="ja-JP" sz="1200" i="1" smtClean="0">
                                        <a:latin typeface="Cambria Math" panose="02040503050406030204" pitchFamily="18" charset="0"/>
                                      </a:rPr>
                                      <m:t>)</m:t>
                                    </m:r>
                                  </m:e>
                                  <m:e>
                                    <m:r>
                                      <a:rPr lang="en-US" altLang="ja-JP" sz="1200" i="1">
                                        <a:latin typeface="Cambria Math" panose="02040503050406030204" pitchFamily="18" charset="0"/>
                                      </a:rPr>
                                      <m:t>0</m:t>
                                    </m:r>
                                    <m:r>
                                      <a:rPr lang="en-US" altLang="ja-JP" sz="1200" b="0" i="1" smtClean="0">
                                        <a:latin typeface="Cambria Math" panose="02040503050406030204" pitchFamily="18" charset="0"/>
                                      </a:rPr>
                                      <m:t>   </m:t>
                                    </m:r>
                                    <m:r>
                                      <a:rPr lang="en-US" altLang="ja-JP" sz="1200" i="1">
                                        <a:latin typeface="Cambria Math" panose="02040503050406030204" pitchFamily="18" charset="0"/>
                                      </a:rPr>
                                      <m:t>(</m:t>
                                    </m:r>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𝑊</m:t>
                                        </m:r>
                                      </m:e>
                                      <m:sub>
                                        <m:r>
                                          <a:rPr lang="en-US" altLang="ja-JP" sz="1200" i="1">
                                            <a:latin typeface="Cambria Math" panose="02040503050406030204" pitchFamily="18" charset="0"/>
                                          </a:rPr>
                                          <m:t>𝑡</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r>
                                      <a:rPr lang="en-US" altLang="ja-JP" sz="1200" i="1" smtClean="0">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rPr>
                                      <m:t>0</m:t>
                                    </m:r>
                                    <m:r>
                                      <a:rPr lang="ja-JP" altLang="en-US" sz="1200" i="1">
                                        <a:latin typeface="Cambria Math" panose="02040503050406030204" pitchFamily="18" charset="0"/>
                                      </a:rPr>
                                      <m:t>のとき</m:t>
                                    </m:r>
                                    <m:r>
                                      <a:rPr lang="en-US" altLang="ja-JP" sz="1200" i="1">
                                        <a:latin typeface="Cambria Math" panose="02040503050406030204" pitchFamily="18" charset="0"/>
                                      </a:rPr>
                                      <m:t>)</m:t>
                                    </m:r>
                                  </m:e>
                                </m:eqArr>
                              </m:e>
                            </m:d>
                            <m:r>
                              <a:rPr kumimoji="1" lang="en-US" altLang="ja-JP" sz="1200" b="0" i="1" smtClean="0">
                                <a:latin typeface="Cambria Math" panose="02040503050406030204" pitchFamily="18" charset="0"/>
                              </a:rPr>
                              <m:t>             (</m:t>
                            </m:r>
                            <m:r>
                              <a:rPr kumimoji="1" lang="en-US" altLang="ja-JP" sz="1200" b="0" i="1" smtClean="0">
                                <a:latin typeface="Cambria Math" panose="02040503050406030204" pitchFamily="18" charset="0"/>
                              </a:rPr>
                              <m:t>𝑡</m:t>
                            </m:r>
                            <m:r>
                              <a:rPr kumimoji="1" lang="en-US" altLang="ja-JP" sz="1200" b="0" i="1" smtClean="0">
                                <a:latin typeface="Cambria Math" panose="02040503050406030204" pitchFamily="18" charset="0"/>
                              </a:rPr>
                              <m:t>=1,…,</m:t>
                            </m:r>
                            <m:r>
                              <a:rPr kumimoji="1" lang="en-US" altLang="ja-JP" sz="1200" b="0" i="1" smtClean="0">
                                <a:latin typeface="Cambria Math" panose="02040503050406030204" pitchFamily="18" charset="0"/>
                              </a:rPr>
                              <m:t>𝑇</m:t>
                            </m:r>
                            <m:r>
                              <a:rPr kumimoji="1" lang="en-US" altLang="ja-JP" sz="1200" b="0" i="1" smtClean="0">
                                <a:latin typeface="Cambria Math" panose="02040503050406030204" pitchFamily="18" charset="0"/>
                              </a:rPr>
                              <m:t>−1)</m:t>
                            </m:r>
                          </m:oMath>
                        </m:oMathPara>
                      </a14:m>
                      <a:endParaRPr kumimoji="1" lang="ja-JP" altLang="en-US" sz="1200"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219391" y="3947809"/>
                      <a:ext cx="1466501" cy="2520434"/>
                    </a:xfrm>
                    <a:prstGeom prst="rect">
                      <a:avLst/>
                    </a:prstGeom>
                    <a:blipFill>
                      <a:blip r:embed="rId12"/>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87CDE277-EB49-4AD7-A052-E0B11C8D75E4}"/>
                      </a:ext>
                    </a:extLst>
                  </p:cNvPr>
                  <p:cNvSpPr txBox="1"/>
                  <p:nvPr/>
                </p:nvSpPr>
                <p:spPr>
                  <a:xfrm>
                    <a:off x="4089457" y="1475372"/>
                    <a:ext cx="1092158" cy="338554"/>
                  </a:xfrm>
                  <a:prstGeom prst="rect">
                    <a:avLst/>
                  </a:prstGeom>
                  <a:noFill/>
                </p:spPr>
                <p:txBody>
                  <a:bodyPr wrap="none" rtlCol="0">
                    <a:spAutoFit/>
                  </a:bodyPr>
                  <a:lstStyle/>
                  <a:p>
                    <a14:m>
                      <m:oMath xmlns:m="http://schemas.openxmlformats.org/officeDocument/2006/math">
                        <m:r>
                          <a:rPr kumimoji="1" lang="en-US" altLang="ja-JP" sz="1600" b="0" i="1" smtClean="0">
                            <a:solidFill>
                              <a:srgbClr val="FF0000"/>
                            </a:solidFill>
                            <a:latin typeface="Cambria Math" panose="02040503050406030204" pitchFamily="18" charset="0"/>
                          </a:rPr>
                          <m:t>𝑡</m:t>
                        </m:r>
                      </m:oMath>
                    </a14:m>
                    <a:r>
                      <a:rPr kumimoji="1" lang="ja-JP" altLang="en-US" sz="1600" dirty="0">
                        <a:solidFill>
                          <a:srgbClr val="FF0000"/>
                        </a:solidFill>
                      </a:rPr>
                      <a:t>時点の富</a:t>
                    </a:r>
                  </a:p>
                </p:txBody>
              </p:sp>
            </mc:Choice>
            <mc:Fallback xmlns="">
              <p:sp>
                <p:nvSpPr>
                  <p:cNvPr id="23" name="テキスト ボックス 22">
                    <a:extLst>
                      <a:ext uri="{FF2B5EF4-FFF2-40B4-BE49-F238E27FC236}">
                        <a16:creationId xmlns:a16="http://schemas.microsoft.com/office/drawing/2014/main" id="{C0A0C010-494A-4917-B993-1C6CDECE9F43}"/>
                      </a:ext>
                    </a:extLst>
                  </p:cNvPr>
                  <p:cNvSpPr txBox="1">
                    <a:spLocks noRot="1" noChangeAspect="1" noMove="1" noResize="1" noEditPoints="1" noAdjustHandles="1" noChangeArrowheads="1" noChangeShapeType="1" noTextEdit="1"/>
                  </p:cNvSpPr>
                  <p:nvPr/>
                </p:nvSpPr>
                <p:spPr>
                  <a:xfrm>
                    <a:off x="4089457" y="1475372"/>
                    <a:ext cx="1092158" cy="338554"/>
                  </a:xfrm>
                  <a:prstGeom prst="rect">
                    <a:avLst/>
                  </a:prstGeom>
                  <a:blipFill>
                    <a:blip r:embed="rId14"/>
                    <a:stretch>
                      <a:fillRect t="-3571" r="-1117" b="-23214"/>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94F193D4-D284-4298-9766-A8ECC0D8079D}"/>
                    </a:ext>
                  </a:extLst>
                </p:cNvPr>
                <p:cNvSpPr txBox="1"/>
                <p:nvPr/>
              </p:nvSpPr>
              <p:spPr>
                <a:xfrm>
                  <a:off x="4093508" y="2248908"/>
                  <a:ext cx="3144002" cy="338554"/>
                </a:xfrm>
                <a:prstGeom prst="rect">
                  <a:avLst/>
                </a:prstGeom>
                <a:noFill/>
              </p:spPr>
              <p:txBody>
                <a:bodyPr wrap="none" rtlCol="0">
                  <a:spAutoFit/>
                </a:bodyPr>
                <a:lstStyle/>
                <a:p>
                  <a14:m>
                    <m:oMath xmlns:m="http://schemas.openxmlformats.org/officeDocument/2006/math">
                      <m:r>
                        <a:rPr kumimoji="1" lang="en-US" altLang="ja-JP" sz="1600" b="0" i="1" smtClean="0">
                          <a:solidFill>
                            <a:srgbClr val="FF0000"/>
                          </a:solidFill>
                          <a:latin typeface="Cambria Math" panose="02040503050406030204" pitchFamily="18" charset="0"/>
                        </a:rPr>
                        <m:t>𝑡</m:t>
                      </m:r>
                    </m:oMath>
                  </a14:m>
                  <a:r>
                    <a:rPr kumimoji="1" lang="ja-JP" altLang="en-US" sz="1600" dirty="0">
                      <a:solidFill>
                        <a:srgbClr val="FF0000"/>
                      </a:solidFill>
                    </a:rPr>
                    <a:t>時点のポートフォリオの収益率</a:t>
                  </a:r>
                </a:p>
              </p:txBody>
            </p:sp>
          </mc:Choice>
          <mc:Fallback xmlns="">
            <p:sp>
              <p:nvSpPr>
                <p:cNvPr id="24" name="テキスト ボックス 23">
                  <a:extLst>
                    <a:ext uri="{FF2B5EF4-FFF2-40B4-BE49-F238E27FC236}">
                      <a16:creationId xmlns:a16="http://schemas.microsoft.com/office/drawing/2014/main" id="{94F193D4-D284-4298-9766-A8ECC0D8079D}"/>
                    </a:ext>
                  </a:extLst>
                </p:cNvPr>
                <p:cNvSpPr txBox="1">
                  <a:spLocks noRot="1" noChangeAspect="1" noMove="1" noResize="1" noEditPoints="1" noAdjustHandles="1" noChangeArrowheads="1" noChangeShapeType="1" noTextEdit="1"/>
                </p:cNvSpPr>
                <p:nvPr/>
              </p:nvSpPr>
              <p:spPr>
                <a:xfrm>
                  <a:off x="4093508" y="2248908"/>
                  <a:ext cx="3144002" cy="338554"/>
                </a:xfrm>
                <a:prstGeom prst="rect">
                  <a:avLst/>
                </a:prstGeom>
                <a:blipFill>
                  <a:blip r:embed="rId15"/>
                  <a:stretch>
                    <a:fillRect t="-3636" b="-25455"/>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C70A2F89-B06C-4930-9F55-0400B0FC3FCB}"/>
                </a:ext>
              </a:extLst>
            </p:cNvPr>
            <p:cNvSpPr txBox="1"/>
            <p:nvPr/>
          </p:nvSpPr>
          <p:spPr>
            <a:xfrm>
              <a:off x="4093508" y="3064618"/>
              <a:ext cx="3467616" cy="584775"/>
            </a:xfrm>
            <a:prstGeom prst="rect">
              <a:avLst/>
            </a:prstGeom>
            <a:noFill/>
          </p:spPr>
          <p:txBody>
            <a:bodyPr wrap="none" rtlCol="0">
              <a:spAutoFit/>
            </a:bodyPr>
            <a:lstStyle/>
            <a:p>
              <a:pPr algn="ctr"/>
              <a:r>
                <a:rPr kumimoji="1" lang="ja-JP" altLang="en-US" sz="1600" dirty="0">
                  <a:solidFill>
                    <a:srgbClr val="FF0000"/>
                  </a:solidFill>
                </a:rPr>
                <a:t>富が負のとき投資を行わないことを</a:t>
              </a:r>
              <a:endParaRPr kumimoji="1" lang="en-US" altLang="ja-JP" sz="1600" dirty="0">
                <a:solidFill>
                  <a:srgbClr val="FF0000"/>
                </a:solidFill>
              </a:endParaRPr>
            </a:p>
            <a:p>
              <a:pPr algn="ctr"/>
              <a:r>
                <a:rPr kumimoji="1" lang="ja-JP" altLang="en-US" sz="1600" dirty="0">
                  <a:solidFill>
                    <a:srgbClr val="FF0000"/>
                  </a:solidFill>
                </a:rPr>
                <a:t>表すダミー変数</a:t>
              </a:r>
            </a:p>
          </p:txBody>
        </p:sp>
      </p:grpSp>
    </p:spTree>
    <p:extLst>
      <p:ext uri="{BB962C8B-B14F-4D97-AF65-F5344CB8AC3E}">
        <p14:creationId xmlns:p14="http://schemas.microsoft.com/office/powerpoint/2010/main" val="422648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a:t>
            </a:fld>
            <a:endParaRPr lang="en-US" altLang="ja-JP" dirty="0"/>
          </a:p>
        </p:txBody>
      </p:sp>
      <p:sp>
        <p:nvSpPr>
          <p:cNvPr id="6" name="テキスト ボックス 5"/>
          <p:cNvSpPr txBox="1"/>
          <p:nvPr/>
        </p:nvSpPr>
        <p:spPr>
          <a:xfrm>
            <a:off x="272480" y="939280"/>
            <a:ext cx="5224507" cy="5262979"/>
          </a:xfrm>
          <a:prstGeom prst="rect">
            <a:avLst/>
          </a:prstGeom>
          <a:noFill/>
        </p:spPr>
        <p:txBody>
          <a:bodyPr wrap="none" rtlCol="0">
            <a:spAutoFit/>
          </a:bodyPr>
          <a:lstStyle/>
          <a:p>
            <a:pPr marL="342900" indent="-342900">
              <a:buClr>
                <a:srgbClr val="0070C0"/>
              </a:buClr>
              <a:buFont typeface="+mj-lt"/>
              <a:buAutoNum type="arabicPeriod"/>
            </a:pPr>
            <a:r>
              <a:rPr kumimoji="1" lang="ja-JP" altLang="en-US" sz="3200" dirty="0">
                <a:solidFill>
                  <a:srgbClr val="0070C0"/>
                </a:solidFill>
              </a:rPr>
              <a:t>研究の背景と目的</a:t>
            </a:r>
            <a:endParaRPr kumimoji="1" lang="en-US" altLang="ja-JP" sz="3200" dirty="0">
              <a:solidFill>
                <a:srgbClr val="0070C0"/>
              </a:solidFill>
            </a:endParaRPr>
          </a:p>
          <a:p>
            <a:pPr marL="1028700" lvl="1" indent="-571500">
              <a:buClr>
                <a:srgbClr val="0070C0"/>
              </a:buClr>
              <a:buFont typeface="+mj-lt"/>
              <a:buAutoNum type="romanUcPeriod"/>
            </a:pPr>
            <a:r>
              <a:rPr kumimoji="1" lang="ja-JP" altLang="en-US" sz="2400" dirty="0">
                <a:solidFill>
                  <a:srgbClr val="0070C0"/>
                </a:solidFill>
              </a:rPr>
              <a:t>リタイアメントプランニング</a:t>
            </a:r>
            <a:endParaRPr kumimoji="1" lang="en-US" altLang="ja-JP" sz="2400" dirty="0">
              <a:solidFill>
                <a:srgbClr val="0070C0"/>
              </a:solidFill>
            </a:endParaRPr>
          </a:p>
          <a:p>
            <a:pPr marL="1028700" lvl="1" indent="-571500">
              <a:buClr>
                <a:srgbClr val="0070C0"/>
              </a:buClr>
              <a:buFont typeface="+mj-lt"/>
              <a:buAutoNum type="romanUcPeriod"/>
            </a:pPr>
            <a:r>
              <a:rPr kumimoji="1" lang="ja-JP" altLang="en-US" sz="2400" dirty="0">
                <a:solidFill>
                  <a:srgbClr val="0070C0"/>
                </a:solidFill>
              </a:rPr>
              <a:t>公的年金の繰下げ受給</a:t>
            </a:r>
            <a:endParaRPr kumimoji="1" lang="en-US" altLang="ja-JP" sz="2400" dirty="0">
              <a:solidFill>
                <a:srgbClr val="0070C0"/>
              </a:solidFill>
            </a:endParaRPr>
          </a:p>
          <a:p>
            <a:pPr marL="1028700" lvl="1" indent="-571500">
              <a:buClr>
                <a:srgbClr val="0070C0"/>
              </a:buClr>
              <a:buFont typeface="+mj-lt"/>
              <a:buAutoNum type="romanUcPeriod"/>
            </a:pPr>
            <a:r>
              <a:rPr lang="ja-JP" altLang="en-US" sz="2400" dirty="0">
                <a:solidFill>
                  <a:srgbClr val="0070C0"/>
                </a:solidFill>
              </a:rPr>
              <a:t>繰下げ受給の有用性検証</a:t>
            </a:r>
            <a:endParaRPr lang="en-US" altLang="ja-JP" sz="2400" dirty="0">
              <a:solidFill>
                <a:srgbClr val="0070C0"/>
              </a:solidFill>
            </a:endParaRPr>
          </a:p>
          <a:p>
            <a:pPr marL="1028700" lvl="1" indent="-571500">
              <a:buClr>
                <a:srgbClr val="0070C0"/>
              </a:buClr>
              <a:buFont typeface="+mj-lt"/>
              <a:buAutoNum type="romanUcPeriod"/>
            </a:pPr>
            <a:r>
              <a:rPr kumimoji="1" lang="ja-JP" altLang="en-US" sz="2400" dirty="0">
                <a:solidFill>
                  <a:srgbClr val="0070C0"/>
                </a:solidFill>
              </a:rPr>
              <a:t>先行研究</a:t>
            </a:r>
            <a:endParaRPr kumimoji="1" lang="en-US" altLang="ja-JP" sz="2400" dirty="0">
              <a:solidFill>
                <a:srgbClr val="0070C0"/>
              </a:solidFill>
            </a:endParaRPr>
          </a:p>
          <a:p>
            <a:pPr marL="1028700" lvl="1" indent="-571500">
              <a:buClr>
                <a:srgbClr val="0070C0"/>
              </a:buClr>
              <a:buFont typeface="+mj-lt"/>
              <a:buAutoNum type="romanUcPeriod"/>
            </a:pPr>
            <a:r>
              <a:rPr lang="ja-JP" altLang="en-US" sz="2400" dirty="0">
                <a:solidFill>
                  <a:srgbClr val="0070C0"/>
                </a:solidFill>
              </a:rPr>
              <a:t>本研究の目的と貢献</a:t>
            </a:r>
            <a:endParaRPr kumimoji="1" lang="en-US" altLang="ja-JP" sz="2400" dirty="0">
              <a:solidFill>
                <a:srgbClr val="0070C0"/>
              </a:solidFill>
            </a:endParaRPr>
          </a:p>
          <a:p>
            <a:pPr marL="342900" indent="-342900">
              <a:buClr>
                <a:srgbClr val="0070C0"/>
              </a:buClr>
              <a:buFont typeface="+mj-lt"/>
              <a:buAutoNum type="arabicPeriod"/>
            </a:pPr>
            <a:endParaRPr kumimoji="1" lang="en-US" altLang="ja-JP" sz="2400" dirty="0"/>
          </a:p>
          <a:p>
            <a:pPr marL="342900" indent="-342900">
              <a:buClr>
                <a:srgbClr val="0070C0"/>
              </a:buClr>
              <a:buFont typeface="+mj-lt"/>
              <a:buAutoNum type="arabicPeriod"/>
            </a:pPr>
            <a:r>
              <a:rPr lang="ja-JP" altLang="en-US" sz="2400" dirty="0"/>
              <a:t>モデル</a:t>
            </a:r>
            <a:endParaRPr lang="en-US" altLang="ja-JP" sz="2400" dirty="0"/>
          </a:p>
          <a:p>
            <a:pPr marL="799200" lvl="1" indent="-342000">
              <a:buClr>
                <a:srgbClr val="0070C0"/>
              </a:buClr>
              <a:buFont typeface="+mj-lt"/>
              <a:buAutoNum type="romanLcPeriod"/>
            </a:pPr>
            <a:r>
              <a:rPr kumimoji="1" lang="ja-JP" altLang="en-US" sz="2000" dirty="0"/>
              <a:t>退職後の家計のための</a:t>
            </a:r>
            <a:r>
              <a:rPr lang="ja-JP" altLang="en-US" sz="2000" dirty="0"/>
              <a:t>最適化モデル</a:t>
            </a:r>
            <a:endParaRPr lang="en-US" altLang="ja-JP" sz="2000" dirty="0"/>
          </a:p>
          <a:p>
            <a:pPr marL="800100" lvl="1" indent="-342900">
              <a:buClr>
                <a:srgbClr val="0070C0"/>
              </a:buClr>
              <a:buFont typeface="+mj-lt"/>
              <a:buAutoNum type="romanLcPeriod"/>
            </a:pPr>
            <a:r>
              <a:rPr kumimoji="1" lang="ja-JP" altLang="en-US" sz="2000" dirty="0"/>
              <a:t>公的年金財政モデル</a:t>
            </a:r>
            <a:endParaRPr kumimoji="1" lang="en-US" altLang="ja-JP" sz="2000" dirty="0"/>
          </a:p>
          <a:p>
            <a:pPr marL="800100" lvl="1" indent="-342900">
              <a:buClr>
                <a:srgbClr val="0070C0"/>
              </a:buClr>
              <a:buFont typeface="+mj-lt"/>
              <a:buAutoNum type="romanLcPeriod"/>
            </a:pPr>
            <a:endParaRPr kumimoji="1" lang="en-US" altLang="ja-JP" sz="2400" dirty="0"/>
          </a:p>
          <a:p>
            <a:pPr marL="342900" indent="-342900">
              <a:buClr>
                <a:srgbClr val="0070C0"/>
              </a:buClr>
              <a:buFont typeface="+mj-lt"/>
              <a:buAutoNum type="arabicPeriod"/>
            </a:pPr>
            <a:r>
              <a:rPr lang="ja-JP" altLang="en-US" sz="2400" dirty="0"/>
              <a:t>数値分析</a:t>
            </a:r>
            <a:endParaRPr lang="en-US" altLang="ja-JP" sz="2400" dirty="0"/>
          </a:p>
          <a:p>
            <a:pPr marL="342900" indent="-342900">
              <a:buClr>
                <a:srgbClr val="0070C0"/>
              </a:buClr>
              <a:buFont typeface="+mj-lt"/>
              <a:buAutoNum type="arabicPeriod"/>
            </a:pPr>
            <a:endParaRPr kumimoji="1" lang="en-US" altLang="ja-JP" sz="2400" dirty="0"/>
          </a:p>
          <a:p>
            <a:pPr marL="342900" indent="-342900">
              <a:buClr>
                <a:srgbClr val="0070C0"/>
              </a:buClr>
              <a:buFont typeface="+mj-lt"/>
              <a:buAutoNum type="arabicPeriod"/>
            </a:pPr>
            <a:r>
              <a:rPr lang="ja-JP" altLang="en-US" sz="2400" dirty="0"/>
              <a:t>結論と今後の課題</a:t>
            </a:r>
            <a:endParaRPr kumimoji="1" lang="ja-JP" altLang="en-US" sz="2400" dirty="0"/>
          </a:p>
        </p:txBody>
      </p:sp>
    </p:spTree>
    <p:extLst>
      <p:ext uri="{BB962C8B-B14F-4D97-AF65-F5344CB8AC3E}">
        <p14:creationId xmlns:p14="http://schemas.microsoft.com/office/powerpoint/2010/main" val="3832349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1"/>
          <p:cNvSpPr>
            <a:spLocks noGrp="1"/>
          </p:cNvSpPr>
          <p:nvPr>
            <p:ph type="title"/>
          </p:nvPr>
        </p:nvSpPr>
        <p:spPr/>
        <p:txBody>
          <a:bodyPr/>
          <a:lstStyle/>
          <a:p>
            <a:r>
              <a:rPr lang="ja-JP" altLang="en-US" dirty="0"/>
              <a:t>２</a:t>
            </a:r>
            <a:r>
              <a:rPr lang="en-US" altLang="ja-JP" dirty="0"/>
              <a:t>.</a:t>
            </a:r>
            <a:r>
              <a:rPr lang="ja-JP" altLang="en-US" dirty="0"/>
              <a:t>１ 退職後の家計の最適化モデル｜</a:t>
            </a:r>
            <a:r>
              <a:rPr kumimoji="1" lang="ja-JP" altLang="en-US" dirty="0"/>
              <a:t>定式化まとめ</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20</a:t>
            </a:fld>
            <a:endParaRPr lang="en-US" altLang="ja-JP" dirty="0"/>
          </a:p>
        </p:txBody>
      </p:sp>
      <p:grpSp>
        <p:nvGrpSpPr>
          <p:cNvPr id="10" name="グループ化 9"/>
          <p:cNvGrpSpPr/>
          <p:nvPr/>
        </p:nvGrpSpPr>
        <p:grpSpPr>
          <a:xfrm>
            <a:off x="3694028" y="3663479"/>
            <a:ext cx="3751081" cy="675060"/>
            <a:chOff x="4072409" y="5641168"/>
            <a:chExt cx="2935348" cy="675060"/>
          </a:xfrm>
        </p:grpSpPr>
        <p:sp>
          <p:nvSpPr>
            <p:cNvPr id="11" name="正方形/長方形 10">
              <a:extLst>
                <a:ext uri="{FF2B5EF4-FFF2-40B4-BE49-F238E27FC236}">
                  <a16:creationId xmlns:a16="http://schemas.microsoft.com/office/drawing/2014/main" id="{90E72FC8-F5C9-44A9-9828-C9F117022826}"/>
                </a:ext>
              </a:extLst>
            </p:cNvPr>
            <p:cNvSpPr/>
            <p:nvPr/>
          </p:nvSpPr>
          <p:spPr bwMode="auto">
            <a:xfrm>
              <a:off x="4072409" y="5774541"/>
              <a:ext cx="2935348" cy="541687"/>
            </a:xfrm>
            <a:prstGeom prst="rect">
              <a:avLst/>
            </a:prstGeom>
            <a:noFill/>
            <a:ln w="38100" cap="flat" cmpd="dbl" algn="ctr">
              <a:solidFill>
                <a:srgbClr val="4684E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p:txBody>
        </p:sp>
        <p:sp>
          <p:nvSpPr>
            <p:cNvPr id="12" name="AutoShape 14">
              <a:extLst>
                <a:ext uri="{FF2B5EF4-FFF2-40B4-BE49-F238E27FC236}">
                  <a16:creationId xmlns:a16="http://schemas.microsoft.com/office/drawing/2014/main" id="{55465D7B-2189-437F-8467-AB809D9D4A1D}"/>
                </a:ext>
              </a:extLst>
            </p:cNvPr>
            <p:cNvSpPr>
              <a:spLocks noChangeArrowheads="1"/>
            </p:cNvSpPr>
            <p:nvPr/>
          </p:nvSpPr>
          <p:spPr bwMode="auto">
            <a:xfrm>
              <a:off x="4271378" y="5641168"/>
              <a:ext cx="1351819" cy="276999"/>
            </a:xfrm>
            <a:prstGeom prst="roundRect">
              <a:avLst>
                <a:gd name="adj" fmla="val 0"/>
              </a:avLst>
            </a:prstGeom>
            <a:solidFill>
              <a:schemeClr val="bg1"/>
            </a:solidFill>
            <a:ln>
              <a:noFill/>
            </a:ln>
            <a:effectLst/>
          </p:spPr>
          <p:txBody>
            <a:bodyPr wrap="square" lIns="0" tIns="0" rIns="0" bIns="0">
              <a:spAutoFit/>
            </a:bodyPr>
            <a:lstStyle/>
            <a:p>
              <a:pPr algn="ctr"/>
              <a:r>
                <a:rPr lang="ja-JP" altLang="en-US" sz="1800" u="sng" dirty="0">
                  <a:solidFill>
                    <a:srgbClr val="0071BC"/>
                  </a:solidFill>
                  <a:uFill>
                    <a:solidFill>
                      <a:srgbClr val="0071BC"/>
                    </a:solidFill>
                  </a:uFill>
                  <a:latin typeface="+mj-lt"/>
                </a:rPr>
                <a:t>非負制約</a:t>
              </a:r>
            </a:p>
          </p:txBody>
        </p:sp>
        <mc:AlternateContent xmlns:mc="http://schemas.openxmlformats.org/markup-compatibility/2006" xmlns:a14="http://schemas.microsoft.com/office/drawing/2010/main">
          <mc:Choice Requires="a14">
            <p:sp>
              <p:nvSpPr>
                <p:cNvPr id="13" name="テキスト ボックス 12"/>
                <p:cNvSpPr txBox="1"/>
                <p:nvPr/>
              </p:nvSpPr>
              <p:spPr>
                <a:xfrm>
                  <a:off x="4072409" y="5946342"/>
                  <a:ext cx="1903082" cy="27699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altLang="ja-JP" sz="1200" i="1" smtClean="0">
                            <a:latin typeface="Cambria Math" panose="02040503050406030204" pitchFamily="18" charset="0"/>
                          </a:rPr>
                          <m:t>0</m:t>
                        </m:r>
                        <m:r>
                          <a:rPr lang="en-US" altLang="ja-JP" sz="1200" i="1">
                            <a:latin typeface="Cambria Math" panose="02040503050406030204" pitchFamily="18" charset="0"/>
                            <a:ea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𝑀</m:t>
                            </m:r>
                          </m:sub>
                        </m:sSub>
                        <m:r>
                          <a:rPr lang="en-US" altLang="ja-JP" sz="1200" b="0" i="1" smtClean="0">
                            <a:latin typeface="Cambria Math" panose="02040503050406030204" pitchFamily="18" charset="0"/>
                          </a:rPr>
                          <m:t> </m:t>
                        </m:r>
                        <m:r>
                          <a:rPr lang="en-US" altLang="ja-JP" sz="1200" i="1">
                            <a:latin typeface="Cambria Math" panose="02040503050406030204" pitchFamily="18" charset="0"/>
                            <a:ea typeface="Cambria Math" panose="02040503050406030204" pitchFamily="18" charset="0"/>
                          </a:rPr>
                          <m:t>, 0≤</m:t>
                        </m:r>
                        <m:sSub>
                          <m:sSubPr>
                            <m:ctrlPr>
                              <a:rPr lang="en-US" altLang="ja-JP" sz="1200" i="1">
                                <a:latin typeface="Cambria Math" panose="02040503050406030204" pitchFamily="18" charset="0"/>
                                <a:ea typeface="Cambria Math" panose="02040503050406030204" pitchFamily="18" charset="0"/>
                              </a:rPr>
                            </m:ctrlPr>
                          </m:sSubPr>
                          <m:e>
                            <m:r>
                              <a:rPr lang="en-US" altLang="ja-JP" sz="1200" i="1">
                                <a:latin typeface="Cambria Math" panose="02040503050406030204" pitchFamily="18" charset="0"/>
                                <a:ea typeface="Cambria Math" panose="02040503050406030204" pitchFamily="18" charset="0"/>
                              </a:rPr>
                              <m:t>𝑥</m:t>
                            </m:r>
                          </m:e>
                          <m:sub>
                            <m:r>
                              <a:rPr lang="en-US" altLang="ja-JP" sz="1200" i="1">
                                <a:latin typeface="Cambria Math" panose="02040503050406030204" pitchFamily="18" charset="0"/>
                                <a:ea typeface="Cambria Math" panose="02040503050406030204" pitchFamily="18" charset="0"/>
                              </a:rPr>
                              <m:t>𝐹</m:t>
                            </m:r>
                          </m:sub>
                        </m:sSub>
                        <m:r>
                          <a:rPr lang="en-US" altLang="ja-JP" sz="1200" b="0" i="1" smtClean="0">
                            <a:latin typeface="Cambria Math" panose="02040503050406030204" pitchFamily="18" charset="0"/>
                            <a:ea typeface="Cambria Math" panose="02040503050406030204" pitchFamily="18" charset="0"/>
                          </a:rPr>
                          <m:t> , </m:t>
                        </m:r>
                        <m:r>
                          <a:rPr lang="en-US" altLang="ja-JP" sz="1200" i="1">
                            <a:latin typeface="Cambria Math" panose="02040503050406030204" pitchFamily="18" charset="0"/>
                          </a:rPr>
                          <m:t>0</m:t>
                        </m:r>
                        <m:r>
                          <a:rPr lang="en-US" altLang="ja-JP" sz="1200" i="1">
                            <a:latin typeface="Cambria Math" panose="02040503050406030204" pitchFamily="18" charset="0"/>
                            <a:ea typeface="Cambria Math" panose="02040503050406030204" pitchFamily="18" charset="0"/>
                          </a:rPr>
                          <m:t>≤</m:t>
                        </m:r>
                        <m:sSub>
                          <m:sSubPr>
                            <m:ctrlPr>
                              <a:rPr lang="en-US" altLang="ja-JP" sz="1200" i="1">
                                <a:latin typeface="Cambria Math" panose="02040503050406030204" pitchFamily="18" charset="0"/>
                                <a:ea typeface="Cambria Math" panose="02040503050406030204" pitchFamily="18" charset="0"/>
                              </a:rPr>
                            </m:ctrlPr>
                          </m:sSubPr>
                          <m:e>
                            <m:r>
                              <a:rPr lang="en-US" altLang="ja-JP" sz="1200" i="1">
                                <a:latin typeface="Cambria Math" panose="02040503050406030204" pitchFamily="18" charset="0"/>
                                <a:ea typeface="Cambria Math" panose="02040503050406030204" pitchFamily="18" charset="0"/>
                              </a:rPr>
                              <m:t>𝑦</m:t>
                            </m:r>
                          </m:e>
                          <m:sub>
                            <m:r>
                              <a:rPr lang="en-US" altLang="ja-JP" sz="1200" i="1">
                                <a:latin typeface="Cambria Math" panose="02040503050406030204" pitchFamily="18" charset="0"/>
                                <a:ea typeface="Cambria Math" panose="02040503050406030204" pitchFamily="18" charset="0"/>
                              </a:rPr>
                              <m:t>𝑀</m:t>
                            </m:r>
                          </m:sub>
                        </m:sSub>
                        <m:r>
                          <a:rPr lang="en-US" altLang="ja-JP" sz="1200" b="0" i="1" smtClean="0">
                            <a:latin typeface="Cambria Math" panose="02040503050406030204" pitchFamily="18" charset="0"/>
                            <a:ea typeface="Cambria Math" panose="02040503050406030204" pitchFamily="18" charset="0"/>
                          </a:rPr>
                          <m:t> </m:t>
                        </m:r>
                        <m:r>
                          <a:rPr lang="en-US" altLang="ja-JP" sz="1200" i="1">
                            <a:latin typeface="Cambria Math" panose="02040503050406030204" pitchFamily="18" charset="0"/>
                            <a:ea typeface="Cambria Math" panose="02040503050406030204" pitchFamily="18" charset="0"/>
                          </a:rPr>
                          <m:t>, 0≤</m:t>
                        </m:r>
                        <m:sSub>
                          <m:sSubPr>
                            <m:ctrlPr>
                              <a:rPr lang="en-US" altLang="ja-JP" sz="1200" i="1">
                                <a:latin typeface="Cambria Math" panose="02040503050406030204" pitchFamily="18" charset="0"/>
                                <a:ea typeface="Cambria Math" panose="02040503050406030204" pitchFamily="18" charset="0"/>
                              </a:rPr>
                            </m:ctrlPr>
                          </m:sSubPr>
                          <m:e>
                            <m:r>
                              <a:rPr lang="en-US" altLang="ja-JP" sz="1200" i="1">
                                <a:latin typeface="Cambria Math" panose="02040503050406030204" pitchFamily="18" charset="0"/>
                                <a:ea typeface="Cambria Math" panose="02040503050406030204" pitchFamily="18" charset="0"/>
                              </a:rPr>
                              <m:t>𝑦</m:t>
                            </m:r>
                          </m:e>
                          <m:sub>
                            <m:r>
                              <a:rPr lang="en-US" altLang="ja-JP" sz="1200" i="1">
                                <a:latin typeface="Cambria Math" panose="02040503050406030204" pitchFamily="18" charset="0"/>
                                <a:ea typeface="Cambria Math" panose="02040503050406030204" pitchFamily="18" charset="0"/>
                              </a:rPr>
                              <m:t>𝐹</m:t>
                            </m:r>
                          </m:sub>
                        </m:sSub>
                      </m:oMath>
                    </m:oMathPara>
                  </a14:m>
                  <a:endParaRPr kumimoji="1" lang="ja-JP" altLang="en-US" sz="12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4072409" y="5946342"/>
                  <a:ext cx="1903082" cy="276999"/>
                </a:xfrm>
                <a:prstGeom prst="rect">
                  <a:avLst/>
                </a:prstGeom>
                <a:blipFill>
                  <a:blip r:embed="rId3"/>
                  <a:stretch>
                    <a:fillRect/>
                  </a:stretch>
                </a:blipFill>
              </p:spPr>
              <p:txBody>
                <a:bodyPr/>
                <a:lstStyle/>
                <a:p>
                  <a:r>
                    <a:rPr lang="ja-JP" altLang="en-US">
                      <a:noFill/>
                    </a:rPr>
                    <a:t> </a:t>
                  </a:r>
                </a:p>
              </p:txBody>
            </p:sp>
          </mc:Fallback>
        </mc:AlternateContent>
      </p:grpSp>
      <p:grpSp>
        <p:nvGrpSpPr>
          <p:cNvPr id="18" name="グループ化 17"/>
          <p:cNvGrpSpPr/>
          <p:nvPr/>
        </p:nvGrpSpPr>
        <p:grpSpPr>
          <a:xfrm>
            <a:off x="277237" y="3663479"/>
            <a:ext cx="2559650" cy="683884"/>
            <a:chOff x="4350294" y="3680986"/>
            <a:chExt cx="2077941" cy="683884"/>
          </a:xfrm>
        </p:grpSpPr>
        <p:sp>
          <p:nvSpPr>
            <p:cNvPr id="19" name="正方形/長方形 18">
              <a:extLst>
                <a:ext uri="{FF2B5EF4-FFF2-40B4-BE49-F238E27FC236}">
                  <a16:creationId xmlns:a16="http://schemas.microsoft.com/office/drawing/2014/main" id="{5E9A4A82-B55F-4424-8E4C-FD1AD47D49F8}"/>
                </a:ext>
              </a:extLst>
            </p:cNvPr>
            <p:cNvSpPr/>
            <p:nvPr/>
          </p:nvSpPr>
          <p:spPr bwMode="auto">
            <a:xfrm>
              <a:off x="4350295" y="3823183"/>
              <a:ext cx="2077940" cy="541687"/>
            </a:xfrm>
            <a:prstGeom prst="rect">
              <a:avLst/>
            </a:prstGeom>
            <a:noFill/>
            <a:ln w="38100" cap="flat" cmpd="dbl" algn="ctr">
              <a:solidFill>
                <a:srgbClr val="4684E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p:txBody>
        </p:sp>
        <p:sp>
          <p:nvSpPr>
            <p:cNvPr id="20" name="AutoShape 14">
              <a:extLst>
                <a:ext uri="{FF2B5EF4-FFF2-40B4-BE49-F238E27FC236}">
                  <a16:creationId xmlns:a16="http://schemas.microsoft.com/office/drawing/2014/main" id="{93CA36F1-F233-474F-9F63-766E24F01ED1}"/>
                </a:ext>
              </a:extLst>
            </p:cNvPr>
            <p:cNvSpPr>
              <a:spLocks noChangeArrowheads="1"/>
            </p:cNvSpPr>
            <p:nvPr/>
          </p:nvSpPr>
          <p:spPr bwMode="auto">
            <a:xfrm>
              <a:off x="4564980" y="3680986"/>
              <a:ext cx="1298086" cy="276999"/>
            </a:xfrm>
            <a:prstGeom prst="roundRect">
              <a:avLst>
                <a:gd name="adj" fmla="val 0"/>
              </a:avLst>
            </a:prstGeom>
            <a:solidFill>
              <a:schemeClr val="bg1"/>
            </a:solidFill>
            <a:ln>
              <a:noFill/>
            </a:ln>
            <a:effectLst/>
          </p:spPr>
          <p:txBody>
            <a:bodyPr wrap="square" lIns="0" tIns="0" rIns="0" bIns="0">
              <a:spAutoFit/>
            </a:bodyPr>
            <a:lstStyle/>
            <a:p>
              <a:pPr algn="ctr"/>
              <a:r>
                <a:rPr lang="en-US" altLang="ja-JP" u="sng" dirty="0">
                  <a:solidFill>
                    <a:srgbClr val="0071BC"/>
                  </a:solidFill>
                  <a:uFill>
                    <a:solidFill>
                      <a:srgbClr val="0071BC"/>
                    </a:solidFill>
                  </a:uFill>
                  <a:latin typeface="+mj-lt"/>
                </a:rPr>
                <a:t>LPM(1)</a:t>
              </a:r>
              <a:r>
                <a:rPr lang="ja-JP" altLang="en-US" sz="1800" u="sng" dirty="0">
                  <a:solidFill>
                    <a:srgbClr val="0071BC"/>
                  </a:solidFill>
                  <a:uFill>
                    <a:solidFill>
                      <a:srgbClr val="0071BC"/>
                    </a:solidFill>
                  </a:uFill>
                  <a:latin typeface="+mj-lt"/>
                </a:rPr>
                <a:t>制約</a:t>
              </a:r>
            </a:p>
          </p:txBody>
        </p:sp>
        <mc:AlternateContent xmlns:mc="http://schemas.openxmlformats.org/markup-compatibility/2006" xmlns:a14="http://schemas.microsoft.com/office/drawing/2010/main">
          <mc:Choice Requires="a14">
            <p:sp>
              <p:nvSpPr>
                <p:cNvPr id="21" name="テキスト ボックス 20"/>
                <p:cNvSpPr txBox="1"/>
                <p:nvPr/>
              </p:nvSpPr>
              <p:spPr>
                <a:xfrm>
                  <a:off x="4350294" y="3973502"/>
                  <a:ext cx="1714214" cy="3230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ja-JP" altLang="ja-JP" sz="1200" i="1" smtClean="0">
                                <a:latin typeface="Cambria Math" panose="02040503050406030204" pitchFamily="18" charset="0"/>
                              </a:rPr>
                            </m:ctrlPr>
                          </m:sSubSupPr>
                          <m:e>
                            <m:r>
                              <a:rPr lang="en-US" altLang="ja-JP" sz="1200" i="1">
                                <a:latin typeface="Cambria Math" panose="02040503050406030204" pitchFamily="18" charset="0"/>
                              </a:rPr>
                              <m:t>𝑊</m:t>
                            </m:r>
                          </m:e>
                          <m:sub>
                            <m:r>
                              <a:rPr lang="en-US" altLang="ja-JP" sz="1200" i="1">
                                <a:latin typeface="Cambria Math" panose="02040503050406030204" pitchFamily="18" charset="0"/>
                              </a:rPr>
                              <m:t>𝑡</m:t>
                            </m:r>
                          </m:sub>
                          <m:sup>
                            <m:d>
                              <m:dPr>
                                <m:ctrlPr>
                                  <a:rPr lang="ja-JP" altLang="ja-JP" sz="1200" i="1">
                                    <a:latin typeface="Cambria Math" panose="02040503050406030204" pitchFamily="18" charset="0"/>
                                  </a:rPr>
                                </m:ctrlPr>
                              </m:dPr>
                              <m:e>
                                <m:r>
                                  <a:rPr lang="en-US" altLang="ja-JP" sz="1200" i="1">
                                    <a:latin typeface="Cambria Math" panose="02040503050406030204" pitchFamily="18" charset="0"/>
                                  </a:rPr>
                                  <m:t>𝑖</m:t>
                                </m:r>
                              </m:e>
                            </m:d>
                          </m:sup>
                        </m:sSubSup>
                        <m:r>
                          <a:rPr lang="en-US" altLang="ja-JP" sz="1200" i="1">
                            <a:latin typeface="Cambria Math" panose="02040503050406030204" pitchFamily="18" charset="0"/>
                          </a:rPr>
                          <m:t>+</m:t>
                        </m:r>
                        <m:sSubSup>
                          <m:sSubSupPr>
                            <m:ctrlPr>
                              <a:rPr lang="ja-JP"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𝑞</m:t>
                            </m:r>
                          </m:e>
                          <m:sub>
                            <m:r>
                              <a:rPr lang="en-US" altLang="ja-JP" sz="1200" i="1">
                                <a:solidFill>
                                  <a:schemeClr val="tx1"/>
                                </a:solidFill>
                                <a:latin typeface="Cambria Math" panose="02040503050406030204" pitchFamily="18" charset="0"/>
                              </a:rPr>
                              <m:t>𝑡</m:t>
                            </m:r>
                          </m:sub>
                          <m:sup>
                            <m:d>
                              <m:dPr>
                                <m:ctrlPr>
                                  <a:rPr lang="ja-JP" altLang="ja-JP" sz="1200" i="1">
                                    <a:solidFill>
                                      <a:schemeClr val="tx1"/>
                                    </a:solidFill>
                                    <a:latin typeface="Cambria Math" panose="02040503050406030204" pitchFamily="18" charset="0"/>
                                  </a:rPr>
                                </m:ctrlPr>
                              </m:dPr>
                              <m:e>
                                <m:r>
                                  <a:rPr lang="en-US" altLang="ja-JP" sz="1200" i="1">
                                    <a:solidFill>
                                      <a:schemeClr val="tx1"/>
                                    </a:solidFill>
                                    <a:latin typeface="Cambria Math" panose="02040503050406030204" pitchFamily="18" charset="0"/>
                                  </a:rPr>
                                  <m:t>𝑖</m:t>
                                </m:r>
                              </m:e>
                            </m:d>
                          </m:sup>
                        </m:sSubSup>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𝑊</m:t>
                            </m:r>
                          </m:e>
                          <m:sub>
                            <m:r>
                              <a:rPr lang="en-US" altLang="ja-JP" sz="1200" i="1">
                                <a:latin typeface="Cambria Math" panose="02040503050406030204" pitchFamily="18" charset="0"/>
                              </a:rPr>
                              <m:t>𝐺</m:t>
                            </m:r>
                            <m:r>
                              <a:rPr lang="en-US" altLang="ja-JP" sz="1200" i="1">
                                <a:latin typeface="Cambria Math" panose="02040503050406030204" pitchFamily="18" charset="0"/>
                              </a:rPr>
                              <m:t>,</m:t>
                            </m:r>
                            <m:r>
                              <a:rPr lang="en-US" altLang="ja-JP" sz="1200" i="1">
                                <a:latin typeface="Cambria Math" panose="02040503050406030204" pitchFamily="18" charset="0"/>
                              </a:rPr>
                              <m:t>𝑡</m:t>
                            </m:r>
                          </m:sub>
                        </m:sSub>
                        <m:r>
                          <a:rPr lang="en-US" altLang="ja-JP" sz="1200" i="1">
                            <a:latin typeface="Cambria Math" panose="02040503050406030204" pitchFamily="18" charset="0"/>
                          </a:rPr>
                          <m:t> ; </m:t>
                        </m:r>
                        <m:sSubSup>
                          <m:sSubSupPr>
                            <m:ctrlPr>
                              <a:rPr lang="ja-JP"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𝑞</m:t>
                            </m:r>
                          </m:e>
                          <m:sub>
                            <m:r>
                              <a:rPr lang="en-US" altLang="ja-JP" sz="1200" i="1">
                                <a:solidFill>
                                  <a:schemeClr val="tx1"/>
                                </a:solidFill>
                                <a:latin typeface="Cambria Math" panose="02040503050406030204" pitchFamily="18" charset="0"/>
                              </a:rPr>
                              <m:t>𝑡</m:t>
                            </m:r>
                          </m:sub>
                          <m:sup>
                            <m:d>
                              <m:dPr>
                                <m:ctrlPr>
                                  <a:rPr lang="ja-JP" altLang="ja-JP" sz="1200" i="1">
                                    <a:solidFill>
                                      <a:schemeClr val="tx1"/>
                                    </a:solidFill>
                                    <a:latin typeface="Cambria Math" panose="02040503050406030204" pitchFamily="18" charset="0"/>
                                  </a:rPr>
                                </m:ctrlPr>
                              </m:dPr>
                              <m:e>
                                <m:r>
                                  <a:rPr lang="en-US" altLang="ja-JP" sz="1200" i="1">
                                    <a:solidFill>
                                      <a:schemeClr val="tx1"/>
                                    </a:solidFill>
                                    <a:latin typeface="Cambria Math" panose="02040503050406030204" pitchFamily="18" charset="0"/>
                                  </a:rPr>
                                  <m:t>𝑖</m:t>
                                </m:r>
                              </m:e>
                            </m:d>
                          </m:sup>
                        </m:sSubSup>
                        <m:r>
                          <a:rPr lang="en-US" altLang="ja-JP" sz="1200" i="1">
                            <a:latin typeface="Cambria Math" panose="02040503050406030204" pitchFamily="18" charset="0"/>
                          </a:rPr>
                          <m:t>≥0</m:t>
                        </m:r>
                      </m:oMath>
                    </m:oMathPara>
                  </a14:m>
                  <a:endParaRPr lang="en-US" altLang="ja-JP"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4350294" y="3973502"/>
                  <a:ext cx="1714214" cy="323037"/>
                </a:xfrm>
                <a:prstGeom prst="rect">
                  <a:avLst/>
                </a:prstGeom>
                <a:blipFill>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24" name="表 23"/>
              <p:cNvGraphicFramePr>
                <a:graphicFrameLocks noGrp="1"/>
              </p:cNvGraphicFramePr>
              <p:nvPr>
                <p:extLst>
                  <p:ext uri="{D42A27DB-BD31-4B8C-83A1-F6EECF244321}">
                    <p14:modId xmlns:p14="http://schemas.microsoft.com/office/powerpoint/2010/main" val="2234565927"/>
                  </p:ext>
                </p:extLst>
              </p:nvPr>
            </p:nvGraphicFramePr>
            <p:xfrm>
              <a:off x="253182" y="4806126"/>
              <a:ext cx="7718583" cy="1479233"/>
            </p:xfrm>
            <a:graphic>
              <a:graphicData uri="http://schemas.openxmlformats.org/drawingml/2006/table">
                <a:tbl>
                  <a:tblPr firstRow="1" bandRow="1">
                    <a:tableStyleId>{2D5ABB26-0587-4C30-8999-92F81FD0307C}</a:tableStyleId>
                  </a:tblPr>
                  <a:tblGrid>
                    <a:gridCol w="369842">
                      <a:extLst>
                        <a:ext uri="{9D8B030D-6E8A-4147-A177-3AD203B41FA5}">
                          <a16:colId xmlns:a16="http://schemas.microsoft.com/office/drawing/2014/main" val="2973040056"/>
                        </a:ext>
                      </a:extLst>
                    </a:gridCol>
                    <a:gridCol w="1698225">
                      <a:extLst>
                        <a:ext uri="{9D8B030D-6E8A-4147-A177-3AD203B41FA5}">
                          <a16:colId xmlns:a16="http://schemas.microsoft.com/office/drawing/2014/main" val="3661264675"/>
                        </a:ext>
                      </a:extLst>
                    </a:gridCol>
                    <a:gridCol w="259328">
                      <a:extLst>
                        <a:ext uri="{9D8B030D-6E8A-4147-A177-3AD203B41FA5}">
                          <a16:colId xmlns:a16="http://schemas.microsoft.com/office/drawing/2014/main" val="1205360256"/>
                        </a:ext>
                      </a:extLst>
                    </a:gridCol>
                    <a:gridCol w="1026507">
                      <a:extLst>
                        <a:ext uri="{9D8B030D-6E8A-4147-A177-3AD203B41FA5}">
                          <a16:colId xmlns:a16="http://schemas.microsoft.com/office/drawing/2014/main" val="2953774110"/>
                        </a:ext>
                      </a:extLst>
                    </a:gridCol>
                    <a:gridCol w="378187">
                      <a:extLst>
                        <a:ext uri="{9D8B030D-6E8A-4147-A177-3AD203B41FA5}">
                          <a16:colId xmlns:a16="http://schemas.microsoft.com/office/drawing/2014/main" val="2834689955"/>
                        </a:ext>
                      </a:extLst>
                    </a:gridCol>
                    <a:gridCol w="1804491">
                      <a:extLst>
                        <a:ext uri="{9D8B030D-6E8A-4147-A177-3AD203B41FA5}">
                          <a16:colId xmlns:a16="http://schemas.microsoft.com/office/drawing/2014/main" val="1791917684"/>
                        </a:ext>
                      </a:extLst>
                    </a:gridCol>
                    <a:gridCol w="443019">
                      <a:extLst>
                        <a:ext uri="{9D8B030D-6E8A-4147-A177-3AD203B41FA5}">
                          <a16:colId xmlns:a16="http://schemas.microsoft.com/office/drawing/2014/main" val="2822833019"/>
                        </a:ext>
                      </a:extLst>
                    </a:gridCol>
                    <a:gridCol w="1738984">
                      <a:extLst>
                        <a:ext uri="{9D8B030D-6E8A-4147-A177-3AD203B41FA5}">
                          <a16:colId xmlns:a16="http://schemas.microsoft.com/office/drawing/2014/main" val="2499176403"/>
                        </a:ext>
                      </a:extLst>
                    </a:gridCol>
                  </a:tblGrid>
                  <a:tr h="278378">
                    <a:tc>
                      <a:txBody>
                        <a:bodyPr/>
                        <a:lstStyle/>
                        <a:p>
                          <a:pPr algn="l"/>
                          <a14:m>
                            <m:oMathPara xmlns:m="http://schemas.openxmlformats.org/officeDocument/2006/math">
                              <m:oMathParaPr>
                                <m:jc m:val="centerGroup"/>
                              </m:oMathParaPr>
                              <m:oMath xmlns:m="http://schemas.openxmlformats.org/officeDocument/2006/math">
                                <m:r>
                                  <a:rPr kumimoji="1" lang="en-US" altLang="ja-JP" sz="1100" smtClean="0">
                                    <a:latin typeface="Cambria Math" panose="02040503050406030204" pitchFamily="18" charset="0"/>
                                  </a:rPr>
                                  <m:t>𝑖</m:t>
                                </m:r>
                              </m:oMath>
                            </m:oMathPara>
                          </a14:m>
                          <a:endParaRPr kumimoji="1" lang="ja-JP" altLang="en-US" sz="11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a:r>
                            <a:rPr kumimoji="1" lang="ja-JP" altLang="en-US" sz="1100" dirty="0"/>
                            <a:t>パスを表す添え字</a:t>
                          </a:r>
                        </a:p>
                      </a:txBody>
                      <a:tcPr anchor="ctr">
                        <a:lnT w="12700" cap="flat" cmpd="sng" algn="ctr">
                          <a:solidFill>
                            <a:schemeClr val="tx1"/>
                          </a:solidFill>
                          <a:prstDash val="solid"/>
                          <a:round/>
                          <a:headEnd type="none" w="med" len="med"/>
                          <a:tailEnd type="none" w="med" len="med"/>
                        </a:lnT>
                      </a:tcPr>
                    </a:tc>
                    <a:tc>
                      <a:txBody>
                        <a:bodyPr/>
                        <a:lstStyle/>
                        <a:p>
                          <a:pPr algn="l"/>
                          <a14:m>
                            <m:oMathPara xmlns:m="http://schemas.openxmlformats.org/officeDocument/2006/math">
                              <m:oMathParaPr>
                                <m:jc m:val="centerGroup"/>
                              </m:oMathParaPr>
                              <m:oMath xmlns:m="http://schemas.openxmlformats.org/officeDocument/2006/math">
                                <m:r>
                                  <a:rPr kumimoji="1" lang="en-US" altLang="ja-JP" sz="1100" smtClean="0">
                                    <a:latin typeface="Cambria Math" panose="02040503050406030204" pitchFamily="18" charset="0"/>
                                  </a:rPr>
                                  <m:t>𝐼</m:t>
                                </m:r>
                              </m:oMath>
                            </m:oMathPara>
                          </a14:m>
                          <a:endParaRPr kumimoji="1" lang="ja-JP" altLang="en-US" sz="1100" dirty="0"/>
                        </a:p>
                      </a:txBody>
                      <a:tcPr anchor="ctr">
                        <a:lnT w="12700" cap="flat" cmpd="sng" algn="ctr">
                          <a:solidFill>
                            <a:schemeClr val="tx1"/>
                          </a:solidFill>
                          <a:prstDash val="solid"/>
                          <a:round/>
                          <a:headEnd type="none" w="med" len="med"/>
                          <a:tailEnd type="none" w="med" len="med"/>
                        </a:lnT>
                      </a:tcPr>
                    </a:tc>
                    <a:tc>
                      <a:txBody>
                        <a:bodyPr/>
                        <a:lstStyle/>
                        <a:p>
                          <a:pPr algn="l"/>
                          <a:r>
                            <a:rPr kumimoji="1" lang="ja-JP" altLang="en-US" sz="1100" dirty="0"/>
                            <a:t>パス数</a:t>
                          </a:r>
                        </a:p>
                      </a:txBody>
                      <a:tcPr anchor="ctr">
                        <a:lnT w="12700" cap="flat" cmpd="sng" algn="ctr">
                          <a:solidFill>
                            <a:schemeClr val="tx1"/>
                          </a:solidFill>
                          <a:prstDash val="solid"/>
                          <a:round/>
                          <a:headEnd type="none" w="med" len="med"/>
                          <a:tailEnd type="none" w="med" len="med"/>
                        </a:lnT>
                      </a:tcPr>
                    </a:tc>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1100" b="0" i="1" smtClean="0">
                                        <a:latin typeface="Cambria Math" panose="02040503050406030204" pitchFamily="18" charset="0"/>
                                      </a:rPr>
                                    </m:ctrlPr>
                                  </m:sSubSupPr>
                                  <m:e>
                                    <m:r>
                                      <a:rPr kumimoji="1" lang="en-US" altLang="ja-JP" sz="1100" b="0" i="1" smtClean="0">
                                        <a:latin typeface="Cambria Math" panose="02040503050406030204" pitchFamily="18" charset="0"/>
                                      </a:rPr>
                                      <m:t>𝜇</m:t>
                                    </m:r>
                                  </m:e>
                                  <m:sub>
                                    <m:r>
                                      <a:rPr kumimoji="1" lang="en-US" altLang="ja-JP" sz="1100" b="0" i="1" smtClean="0">
                                        <a:latin typeface="Cambria Math" panose="02040503050406030204" pitchFamily="18" charset="0"/>
                                      </a:rPr>
                                      <m:t>𝑗</m:t>
                                    </m:r>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𝑡</m:t>
                                    </m:r>
                                  </m:sub>
                                  <m:sup>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𝑖</m:t>
                                    </m:r>
                                    <m:r>
                                      <a:rPr kumimoji="1" lang="en-US" altLang="ja-JP" sz="1100" b="0" i="1" smtClean="0">
                                        <a:latin typeface="Cambria Math" panose="02040503050406030204" pitchFamily="18" charset="0"/>
                                      </a:rPr>
                                      <m:t>)</m:t>
                                    </m:r>
                                  </m:sup>
                                </m:sSubSup>
                              </m:oMath>
                            </m:oMathPara>
                          </a14:m>
                          <a:endParaRPr kumimoji="1" lang="ja-JP" altLang="en-US" sz="1100" dirty="0"/>
                        </a:p>
                      </a:txBody>
                      <a:tcPr anchor="ctr">
                        <a:lnT w="12700" cap="flat" cmpd="sng" algn="ctr">
                          <a:solidFill>
                            <a:schemeClr val="tx1"/>
                          </a:solidFill>
                          <a:prstDash val="solid"/>
                          <a:round/>
                          <a:headEnd type="none" w="med" len="med"/>
                          <a:tailEnd type="none" w="med" len="med"/>
                        </a:lnT>
                      </a:tcPr>
                    </a:tc>
                    <a:tc>
                      <a:txBody>
                        <a:bodyPr/>
                        <a:lstStyle/>
                        <a:p>
                          <a:pPr algn="l"/>
                          <a:r>
                            <a:rPr kumimoji="1" lang="ja-JP" altLang="en-US" sz="1100" dirty="0"/>
                            <a:t>リスク資産</a:t>
                          </a:r>
                          <a14:m>
                            <m:oMath xmlns:m="http://schemas.openxmlformats.org/officeDocument/2006/math">
                              <m:r>
                                <a:rPr kumimoji="1" lang="en-US" altLang="ja-JP" sz="1100" b="0" i="1" smtClean="0">
                                  <a:latin typeface="Cambria Math" panose="02040503050406030204" pitchFamily="18" charset="0"/>
                                </a:rPr>
                                <m:t>𝑗</m:t>
                              </m:r>
                            </m:oMath>
                          </a14:m>
                          <a:r>
                            <a:rPr kumimoji="1" lang="ja-JP" altLang="en-US" sz="1100" dirty="0" err="1"/>
                            <a:t>の収</a:t>
                          </a:r>
                          <a:r>
                            <a:rPr kumimoji="1" lang="ja-JP" altLang="en-US" sz="1100" dirty="0"/>
                            <a:t>益率</a:t>
                          </a:r>
                        </a:p>
                      </a:txBody>
                      <a:tcPr anchor="ctr">
                        <a:lnT w="12700" cap="flat" cmpd="sng" algn="ctr">
                          <a:solidFill>
                            <a:schemeClr val="tx1"/>
                          </a:solidFill>
                          <a:prstDash val="solid"/>
                          <a:round/>
                          <a:headEnd type="none" w="med" len="med"/>
                          <a:tailEnd type="none" w="med" len="med"/>
                        </a:lnT>
                      </a:tcPr>
                    </a:tc>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1100" b="0" i="1" smtClean="0">
                                        <a:latin typeface="Cambria Math" panose="02040503050406030204" pitchFamily="18" charset="0"/>
                                      </a:rPr>
                                    </m:ctrlPr>
                                  </m:sSubSupPr>
                                  <m:e>
                                    <m:r>
                                      <a:rPr kumimoji="1" lang="en-US" altLang="ja-JP" sz="1100" b="0" i="1" smtClean="0">
                                        <a:latin typeface="Cambria Math" panose="02040503050406030204" pitchFamily="18" charset="0"/>
                                      </a:rPr>
                                      <m:t>𝜇</m:t>
                                    </m:r>
                                  </m:e>
                                  <m:sub>
                                    <m:r>
                                      <a:rPr kumimoji="1" lang="en-US" altLang="ja-JP" sz="1100" b="0" i="1" smtClean="0">
                                        <a:latin typeface="Cambria Math" panose="02040503050406030204" pitchFamily="18" charset="0"/>
                                      </a:rPr>
                                      <m:t>𝑃</m:t>
                                    </m:r>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𝑡</m:t>
                                    </m:r>
                                  </m:sub>
                                  <m:sup>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𝑖</m:t>
                                    </m:r>
                                    <m:r>
                                      <a:rPr kumimoji="1" lang="en-US" altLang="ja-JP" sz="1100" b="0" i="1" smtClean="0">
                                        <a:latin typeface="Cambria Math" panose="02040503050406030204" pitchFamily="18" charset="0"/>
                                      </a:rPr>
                                      <m:t>)</m:t>
                                    </m:r>
                                  </m:sup>
                                </m:sSubSup>
                              </m:oMath>
                            </m:oMathPara>
                          </a14:m>
                          <a:endParaRPr kumimoji="1" lang="ja-JP" altLang="en-US" sz="1100" dirty="0"/>
                        </a:p>
                      </a:txBody>
                      <a:tcPr anchor="ctr">
                        <a:lnT w="12700" cap="flat" cmpd="sng" algn="ctr">
                          <a:solidFill>
                            <a:schemeClr val="tx1"/>
                          </a:solidFill>
                          <a:prstDash val="solid"/>
                          <a:round/>
                          <a:headEnd type="none" w="med" len="med"/>
                          <a:tailEnd type="none" w="med" len="med"/>
                        </a:lnT>
                      </a:tcPr>
                    </a:tc>
                    <a:tc>
                      <a:txBody>
                        <a:bodyPr/>
                        <a:lstStyle/>
                        <a:p>
                          <a:pPr algn="l"/>
                          <a:r>
                            <a:rPr kumimoji="1" lang="ja-JP" altLang="en-US" sz="1100" dirty="0"/>
                            <a:t>ポートフォリオの収益率</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87767622"/>
                      </a:ext>
                    </a:extLst>
                  </a:tr>
                  <a:tr h="278378">
                    <a:tc>
                      <a:txBody>
                        <a:bodyPr/>
                        <a:lstStyle/>
                        <a:p>
                          <a:pPr algn="l"/>
                          <a14:m>
                            <m:oMathPara xmlns:m="http://schemas.openxmlformats.org/officeDocument/2006/math">
                              <m:oMathParaPr>
                                <m:jc m:val="centerGroup"/>
                              </m:oMathParaPr>
                              <m:oMath xmlns:m="http://schemas.openxmlformats.org/officeDocument/2006/math">
                                <m:r>
                                  <a:rPr kumimoji="1" lang="en-US" altLang="ja-JP" sz="1100" smtClean="0">
                                    <a:latin typeface="Cambria Math" panose="02040503050406030204" pitchFamily="18" charset="0"/>
                                  </a:rPr>
                                  <m:t>𝑡</m:t>
                                </m:r>
                              </m:oMath>
                            </m:oMathPara>
                          </a14:m>
                          <a:endParaRPr kumimoji="1" lang="ja-JP" altLang="en-US" sz="1100" dirty="0"/>
                        </a:p>
                      </a:txBody>
                      <a:tcPr anchor="ctr">
                        <a:lnL w="12700" cap="flat" cmpd="sng" algn="ctr">
                          <a:solidFill>
                            <a:schemeClr val="tx1"/>
                          </a:solidFill>
                          <a:prstDash val="solid"/>
                          <a:round/>
                          <a:headEnd type="none" w="med" len="med"/>
                          <a:tailEnd type="none" w="med" len="med"/>
                        </a:lnL>
                      </a:tcPr>
                    </a:tc>
                    <a:tc>
                      <a:txBody>
                        <a:bodyPr/>
                        <a:lstStyle/>
                        <a:p>
                          <a:pPr algn="l"/>
                          <a:r>
                            <a:rPr kumimoji="1" lang="ja-JP" altLang="en-US" sz="1100" dirty="0"/>
                            <a:t>時点を表す添え字</a:t>
                          </a:r>
                        </a:p>
                      </a:txBody>
                      <a:tcPr anchor="ctr"/>
                    </a:tc>
                    <a:tc>
                      <a:txBody>
                        <a:bodyPr/>
                        <a:lstStyle/>
                        <a:p>
                          <a:pPr algn="l"/>
                          <a14:m>
                            <m:oMathPara xmlns:m="http://schemas.openxmlformats.org/officeDocument/2006/math">
                              <m:oMathParaPr>
                                <m:jc m:val="centerGroup"/>
                              </m:oMathParaPr>
                              <m:oMath xmlns:m="http://schemas.openxmlformats.org/officeDocument/2006/math">
                                <m:r>
                                  <a:rPr kumimoji="1" lang="en-US" altLang="ja-JP" sz="1100" smtClean="0">
                                    <a:latin typeface="Cambria Math" panose="02040503050406030204" pitchFamily="18" charset="0"/>
                                  </a:rPr>
                                  <m:t>𝑇</m:t>
                                </m:r>
                              </m:oMath>
                            </m:oMathPara>
                          </a14:m>
                          <a:endParaRPr kumimoji="1" lang="ja-JP" altLang="en-US" sz="1100" dirty="0"/>
                        </a:p>
                      </a:txBody>
                      <a:tcPr anchor="ctr"/>
                    </a:tc>
                    <a:tc>
                      <a:txBody>
                        <a:bodyPr/>
                        <a:lstStyle/>
                        <a:p>
                          <a:pPr algn="l"/>
                          <a:r>
                            <a:rPr kumimoji="1" lang="ja-JP" altLang="en-US" sz="1100" dirty="0"/>
                            <a:t>計画期間数</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𝑥</m:t>
                                    </m:r>
                                  </m:e>
                                  <m:sub>
                                    <m:r>
                                      <a:rPr kumimoji="1" lang="en-US" altLang="ja-JP" sz="1100" b="0" i="1" smtClean="0">
                                        <a:latin typeface="Cambria Math" panose="02040503050406030204" pitchFamily="18" charset="0"/>
                                      </a:rPr>
                                      <m:t>0</m:t>
                                    </m:r>
                                    <m:r>
                                      <a:rPr kumimoji="1" lang="en-US" altLang="ja-JP" sz="1100" b="0" i="1" smtClean="0">
                                        <a:latin typeface="Cambria Math" panose="02040503050406030204" pitchFamily="18" charset="0"/>
                                      </a:rPr>
                                      <m:t>𝑡</m:t>
                                    </m:r>
                                  </m:sub>
                                </m:sSub>
                              </m:oMath>
                            </m:oMathPara>
                          </a14:m>
                          <a:endParaRPr kumimoji="1" lang="ja-JP" altLang="en-US" sz="1100" b="0" dirty="0"/>
                        </a:p>
                      </a:txBody>
                      <a:tcPr anchor="ctr"/>
                    </a:tc>
                    <a:tc>
                      <a:txBody>
                        <a:bodyPr/>
                        <a:lstStyle/>
                        <a:p>
                          <a:pPr algn="l"/>
                          <a:r>
                            <a:rPr kumimoji="1" lang="ja-JP" altLang="en-US" sz="1100" dirty="0"/>
                            <a:t>無リスク資産への投資比率</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𝑥</m:t>
                                    </m:r>
                                  </m:e>
                                  <m:sub>
                                    <m:r>
                                      <a:rPr kumimoji="1" lang="en-US" altLang="ja-JP" sz="1100" b="0" i="1" smtClean="0">
                                        <a:latin typeface="Cambria Math" panose="02040503050406030204" pitchFamily="18" charset="0"/>
                                      </a:rPr>
                                      <m:t>𝑗𝑡</m:t>
                                    </m:r>
                                  </m:sub>
                                </m:sSub>
                              </m:oMath>
                            </m:oMathPara>
                          </a14:m>
                          <a:endParaRPr kumimoji="1" lang="ja-JP" altLang="en-US" sz="1100" b="0" dirty="0"/>
                        </a:p>
                      </a:txBody>
                      <a:tcPr anchor="ctr"/>
                    </a:tc>
                    <a:tc>
                      <a:txBody>
                        <a:bodyPr/>
                        <a:lstStyle/>
                        <a:p>
                          <a:pPr algn="l"/>
                          <a:r>
                            <a:rPr kumimoji="1" lang="ja-JP" altLang="en-US" sz="1100" dirty="0"/>
                            <a:t>リスク資産</a:t>
                          </a:r>
                          <a14:m>
                            <m:oMath xmlns:m="http://schemas.openxmlformats.org/officeDocument/2006/math">
                              <m:r>
                                <a:rPr kumimoji="1" lang="en-US" altLang="ja-JP" sz="1100" b="0" i="1" smtClean="0">
                                  <a:latin typeface="Cambria Math" panose="02040503050406030204" pitchFamily="18" charset="0"/>
                                </a:rPr>
                                <m:t>𝑗</m:t>
                              </m:r>
                            </m:oMath>
                          </a14:m>
                          <a:r>
                            <a:rPr kumimoji="1" lang="ja-JP" altLang="en-US" sz="1100" dirty="0" err="1"/>
                            <a:t>への</a:t>
                          </a:r>
                          <a:r>
                            <a:rPr kumimoji="1" lang="ja-JP" altLang="en-US" sz="1100" dirty="0"/>
                            <a:t>投資比率</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83598313"/>
                      </a:ext>
                    </a:extLst>
                  </a:tr>
                  <a:tr h="278378">
                    <a:tc>
                      <a:txBody>
                        <a:bodyPr/>
                        <a:lstStyle/>
                        <a:p>
                          <a:pPr algn="l"/>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𝑗</m:t>
                                </m:r>
                              </m:oMath>
                            </m:oMathPara>
                          </a14:m>
                          <a:endParaRPr kumimoji="1" lang="ja-JP" altLang="en-US" sz="1100" dirty="0"/>
                        </a:p>
                      </a:txBody>
                      <a:tcPr anchor="ctr">
                        <a:lnL w="12700" cap="flat" cmpd="sng" algn="ctr">
                          <a:solidFill>
                            <a:schemeClr val="tx1"/>
                          </a:solidFill>
                          <a:prstDash val="solid"/>
                          <a:round/>
                          <a:headEnd type="none" w="med" len="med"/>
                          <a:tailEnd type="none" w="med" len="med"/>
                        </a:lnL>
                      </a:tcPr>
                    </a:tc>
                    <a:tc>
                      <a:txBody>
                        <a:bodyPr/>
                        <a:lstStyle/>
                        <a:p>
                          <a:pPr algn="l"/>
                          <a:r>
                            <a:rPr kumimoji="1" lang="ja-JP" altLang="en-US" sz="1100" dirty="0"/>
                            <a:t>リスク資産を表す添え字</a:t>
                          </a:r>
                        </a:p>
                      </a:txBody>
                      <a:tcPr anchor="ctr"/>
                    </a:tc>
                    <a:tc>
                      <a:txBody>
                        <a:bodyPr/>
                        <a:lstStyle/>
                        <a:p>
                          <a:pPr algn="l"/>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𝐽</m:t>
                                </m:r>
                              </m:oMath>
                            </m:oMathPara>
                          </a14:m>
                          <a:endParaRPr kumimoji="1" lang="ja-JP" altLang="en-US" sz="1100" dirty="0"/>
                        </a:p>
                      </a:txBody>
                      <a:tcPr anchor="ctr"/>
                    </a:tc>
                    <a:tc>
                      <a:txBody>
                        <a:bodyPr/>
                        <a:lstStyle/>
                        <a:p>
                          <a:pPr algn="l"/>
                          <a:r>
                            <a:rPr kumimoji="1" lang="ja-JP" altLang="en-US" sz="1100" dirty="0"/>
                            <a:t>リスク資産数</a:t>
                          </a:r>
                        </a:p>
                      </a:txBody>
                      <a:tcPr anchor="ctr"/>
                    </a:tc>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1100" i="1" smtClean="0">
                                        <a:latin typeface="Cambria Math" panose="02040503050406030204" pitchFamily="18" charset="0"/>
                                      </a:rPr>
                                    </m:ctrlPr>
                                  </m:sSubSupPr>
                                  <m:e>
                                    <m:r>
                                      <a:rPr kumimoji="1" lang="en-US" altLang="ja-JP" sz="1100" smtClean="0">
                                        <a:latin typeface="Cambria Math" panose="02040503050406030204" pitchFamily="18" charset="0"/>
                                      </a:rPr>
                                      <m:t>𝑞</m:t>
                                    </m:r>
                                  </m:e>
                                  <m:sub>
                                    <m:r>
                                      <a:rPr kumimoji="1" lang="en-US" altLang="ja-JP" sz="1100" smtClean="0">
                                        <a:latin typeface="Cambria Math" panose="02040503050406030204" pitchFamily="18" charset="0"/>
                                      </a:rPr>
                                      <m:t>𝑡</m:t>
                                    </m:r>
                                  </m:sub>
                                  <m:sup>
                                    <m:d>
                                      <m:dPr>
                                        <m:ctrlPr>
                                          <a:rPr kumimoji="1" lang="en-US" altLang="ja-JP" sz="1100" i="1" smtClean="0">
                                            <a:latin typeface="Cambria Math" panose="02040503050406030204" pitchFamily="18" charset="0"/>
                                          </a:rPr>
                                        </m:ctrlPr>
                                      </m:dPr>
                                      <m:e>
                                        <m:r>
                                          <a:rPr kumimoji="1" lang="en-US" altLang="ja-JP" sz="1100" smtClean="0">
                                            <a:latin typeface="Cambria Math" panose="02040503050406030204" pitchFamily="18" charset="0"/>
                                          </a:rPr>
                                          <m:t>𝑖</m:t>
                                        </m:r>
                                      </m:e>
                                    </m:d>
                                  </m:sup>
                                </m:sSubSup>
                              </m:oMath>
                            </m:oMathPara>
                          </a14:m>
                          <a:endParaRPr kumimoji="1" lang="ja-JP" altLang="en-US" sz="1100" dirty="0"/>
                        </a:p>
                      </a:txBody>
                      <a:tcPr anchor="ctr"/>
                    </a:tc>
                    <a:tc>
                      <a:txBody>
                        <a:bodyPr/>
                        <a:lstStyle/>
                        <a:p>
                          <a:pPr algn="l"/>
                          <a:r>
                            <a:rPr kumimoji="1" lang="ja-JP" altLang="en-US" sz="1100" dirty="0"/>
                            <a:t>目標額を下回る額</a:t>
                          </a:r>
                        </a:p>
                      </a:txBody>
                      <a:tcPr anchor="ctr"/>
                    </a:tc>
                    <a:tc>
                      <a:txBody>
                        <a:bodyPr/>
                        <a:lstStyle/>
                        <a:p>
                          <a:pPr algn="l"/>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𝑊</m:t>
                                    </m:r>
                                  </m:e>
                                  <m:sub>
                                    <m:r>
                                      <a:rPr kumimoji="1" lang="en-US" altLang="ja-JP" sz="1100" b="0" i="1" smtClean="0">
                                        <a:latin typeface="Cambria Math" panose="02040503050406030204" pitchFamily="18" charset="0"/>
                                      </a:rPr>
                                      <m:t>𝐺</m:t>
                                    </m:r>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𝑡</m:t>
                                    </m:r>
                                  </m:sub>
                                </m:sSub>
                              </m:oMath>
                            </m:oMathPara>
                          </a14:m>
                          <a:endParaRPr kumimoji="1" lang="ja-JP" altLang="en-US" sz="1100" dirty="0"/>
                        </a:p>
                      </a:txBody>
                      <a:tcPr anchor="ctr"/>
                    </a:tc>
                    <a:tc>
                      <a:txBody>
                        <a:bodyPr/>
                        <a:lstStyle/>
                        <a:p>
                          <a:pPr algn="l"/>
                          <a:r>
                            <a:rPr kumimoji="1" lang="ja-JP" altLang="en-US" sz="1100" dirty="0"/>
                            <a:t>目標富</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19011102"/>
                      </a:ext>
                    </a:extLst>
                  </a:tr>
                  <a:tr h="278378">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1100" i="1" smtClean="0">
                                        <a:latin typeface="Cambria Math" panose="02040503050406030204" pitchFamily="18" charset="0"/>
                                      </a:rPr>
                                    </m:ctrlPr>
                                  </m:sSubSupPr>
                                  <m:e>
                                    <m:r>
                                      <a:rPr kumimoji="1" lang="en-US" altLang="ja-JP" sz="1100" smtClean="0">
                                        <a:latin typeface="Cambria Math" panose="02040503050406030204" pitchFamily="18" charset="0"/>
                                      </a:rPr>
                                      <m:t>𝑊</m:t>
                                    </m:r>
                                  </m:e>
                                  <m:sub>
                                    <m:r>
                                      <a:rPr kumimoji="1" lang="en-US" altLang="ja-JP" sz="1100" smtClean="0">
                                        <a:latin typeface="Cambria Math" panose="02040503050406030204" pitchFamily="18" charset="0"/>
                                      </a:rPr>
                                      <m:t>𝑡</m:t>
                                    </m:r>
                                  </m:sub>
                                  <m:sup>
                                    <m:d>
                                      <m:dPr>
                                        <m:ctrlPr>
                                          <a:rPr kumimoji="1" lang="en-US" altLang="ja-JP" sz="1100" i="1" smtClean="0">
                                            <a:latin typeface="Cambria Math" panose="02040503050406030204" pitchFamily="18" charset="0"/>
                                          </a:rPr>
                                        </m:ctrlPr>
                                      </m:dPr>
                                      <m:e>
                                        <m:r>
                                          <a:rPr kumimoji="1" lang="en-US" altLang="ja-JP" sz="1100" smtClean="0">
                                            <a:latin typeface="Cambria Math" panose="02040503050406030204" pitchFamily="18" charset="0"/>
                                          </a:rPr>
                                          <m:t>𝑖</m:t>
                                        </m:r>
                                      </m:e>
                                    </m:d>
                                  </m:sup>
                                </m:sSubSup>
                              </m:oMath>
                            </m:oMathPara>
                          </a14:m>
                          <a:endParaRPr kumimoji="1" lang="ja-JP" altLang="en-US" sz="11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r>
                            <a:rPr kumimoji="1" lang="ja-JP" altLang="en-US" sz="1100" dirty="0"/>
                            <a:t>富</a:t>
                          </a:r>
                        </a:p>
                      </a:txBody>
                      <a:tcPr anchor="ctr">
                        <a:lnB w="12700" cap="flat" cmpd="sng" algn="ctr">
                          <a:solidFill>
                            <a:schemeClr val="tx1"/>
                          </a:solidFill>
                          <a:prstDash val="solid"/>
                          <a:round/>
                          <a:headEnd type="none" w="med" len="med"/>
                          <a:tailEnd type="none" w="med" len="med"/>
                        </a:lnB>
                      </a:tcPr>
                    </a:tc>
                    <a:tc>
                      <a:txBody>
                        <a:bodyPr/>
                        <a:lstStyle/>
                        <a:p>
                          <a:pPr algn="l"/>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𝑟</m:t>
                                    </m:r>
                                  </m:e>
                                  <m:sub>
                                    <m:r>
                                      <a:rPr kumimoji="1" lang="en-US" altLang="ja-JP" sz="1100" b="0" i="1" smtClean="0">
                                        <a:latin typeface="Cambria Math" panose="02040503050406030204" pitchFamily="18" charset="0"/>
                                      </a:rPr>
                                      <m:t>𝑡</m:t>
                                    </m:r>
                                  </m:sub>
                                </m:sSub>
                              </m:oMath>
                            </m:oMathPara>
                          </a14:m>
                          <a:endParaRPr kumimoji="1" lang="ja-JP" altLang="en-US" sz="1100" dirty="0"/>
                        </a:p>
                      </a:txBody>
                      <a:tcPr anchor="ctr">
                        <a:lnB w="12700" cap="flat" cmpd="sng" algn="ctr">
                          <a:solidFill>
                            <a:schemeClr val="tx1"/>
                          </a:solidFill>
                          <a:prstDash val="solid"/>
                          <a:round/>
                          <a:headEnd type="none" w="med" len="med"/>
                          <a:tailEnd type="none" w="med" len="med"/>
                        </a:lnB>
                      </a:tcPr>
                    </a:tc>
                    <a:tc>
                      <a:txBody>
                        <a:bodyPr/>
                        <a:lstStyle/>
                        <a:p>
                          <a:pPr algn="l"/>
                          <a:r>
                            <a:rPr kumimoji="1" lang="ja-JP" altLang="en-US" sz="1100" dirty="0"/>
                            <a:t>無リスク金利</a:t>
                          </a:r>
                        </a:p>
                      </a:txBody>
                      <a:tcPr anchor="ct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1100" b="0" i="1" smtClean="0">
                                        <a:latin typeface="Cambria Math" panose="02040503050406030204" pitchFamily="18" charset="0"/>
                                      </a:rPr>
                                    </m:ctrlPr>
                                  </m:sSubSupPr>
                                  <m:e>
                                    <m:r>
                                      <a:rPr kumimoji="1" lang="en-US" altLang="ja-JP" sz="1100" b="0" i="1" smtClean="0">
                                        <a:latin typeface="Cambria Math" panose="02040503050406030204" pitchFamily="18" charset="0"/>
                                      </a:rPr>
                                      <m:t>𝜂</m:t>
                                    </m:r>
                                  </m:e>
                                  <m:sub>
                                    <m:r>
                                      <a:rPr kumimoji="1" lang="en-US" altLang="ja-JP" sz="1100" b="0" i="1" smtClean="0">
                                        <a:latin typeface="Cambria Math" panose="02040503050406030204" pitchFamily="18" charset="0"/>
                                      </a:rPr>
                                      <m:t>𝑊𝑡</m:t>
                                    </m:r>
                                  </m:sub>
                                  <m:sup>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𝑖</m:t>
                                    </m:r>
                                    <m:r>
                                      <a:rPr kumimoji="1" lang="en-US" altLang="ja-JP" sz="1100" b="0" i="1" smtClean="0">
                                        <a:latin typeface="Cambria Math" panose="02040503050406030204" pitchFamily="18" charset="0"/>
                                      </a:rPr>
                                      <m:t>)</m:t>
                                    </m:r>
                                  </m:sup>
                                </m:sSubSup>
                              </m:oMath>
                            </m:oMathPara>
                          </a14:m>
                          <a:endParaRPr kumimoji="1" lang="ja-JP" altLang="en-US" sz="1100" dirty="0"/>
                        </a:p>
                      </a:txBody>
                      <a:tcPr anchor="ctr">
                        <a:lnB w="12700" cap="flat" cmpd="sng" algn="ctr">
                          <a:solidFill>
                            <a:schemeClr val="tx1"/>
                          </a:solidFill>
                          <a:prstDash val="solid"/>
                          <a:round/>
                          <a:headEnd type="none" w="med" len="med"/>
                          <a:tailEnd type="none" w="med" len="med"/>
                        </a:lnB>
                      </a:tcPr>
                    </a:tc>
                    <a:tc gridSpan="3">
                      <a:txBody>
                        <a:bodyPr/>
                        <a:lstStyle/>
                        <a:p>
                          <a:pPr algn="l"/>
                          <a:r>
                            <a:rPr kumimoji="1" lang="ja-JP" altLang="en-US" sz="1100" dirty="0"/>
                            <a:t>富</a:t>
                          </a:r>
                          <a14:m>
                            <m:oMath xmlns:m="http://schemas.openxmlformats.org/officeDocument/2006/math">
                              <m:sSubSup>
                                <m:sSubSupPr>
                                  <m:ctrlPr>
                                    <a:rPr kumimoji="1" lang="en-US" altLang="ja-JP" sz="1100" i="1" smtClean="0">
                                      <a:latin typeface="Cambria Math" panose="02040503050406030204" pitchFamily="18" charset="0"/>
                                    </a:rPr>
                                  </m:ctrlPr>
                                </m:sSubSupPr>
                                <m:e>
                                  <m:r>
                                    <a:rPr kumimoji="1" lang="en-US" altLang="ja-JP" sz="1100" smtClean="0">
                                      <a:latin typeface="Cambria Math" panose="02040503050406030204" pitchFamily="18" charset="0"/>
                                    </a:rPr>
                                    <m:t>𝑊</m:t>
                                  </m:r>
                                </m:e>
                                <m:sub>
                                  <m:r>
                                    <a:rPr kumimoji="1" lang="en-US" altLang="ja-JP" sz="1100" smtClean="0">
                                      <a:latin typeface="Cambria Math" panose="02040503050406030204" pitchFamily="18" charset="0"/>
                                    </a:rPr>
                                    <m:t>𝑡</m:t>
                                  </m:r>
                                </m:sub>
                                <m:sup>
                                  <m:d>
                                    <m:dPr>
                                      <m:ctrlPr>
                                        <a:rPr kumimoji="1" lang="en-US" altLang="ja-JP" sz="1100" i="1" smtClean="0">
                                          <a:latin typeface="Cambria Math" panose="02040503050406030204" pitchFamily="18" charset="0"/>
                                        </a:rPr>
                                      </m:ctrlPr>
                                    </m:dPr>
                                    <m:e>
                                      <m:r>
                                        <a:rPr kumimoji="1" lang="en-US" altLang="ja-JP" sz="1100" smtClean="0">
                                          <a:latin typeface="Cambria Math" panose="02040503050406030204" pitchFamily="18" charset="0"/>
                                        </a:rPr>
                                        <m:t>𝑖</m:t>
                                      </m:r>
                                    </m:e>
                                  </m:d>
                                </m:sup>
                              </m:sSubSup>
                            </m:oMath>
                          </a14:m>
                          <a:r>
                            <a:rPr kumimoji="1" lang="ja-JP" altLang="en-US" sz="1100" dirty="0"/>
                            <a:t>が</a:t>
                          </a:r>
                          <a:r>
                            <a:rPr kumimoji="1" lang="en-US" altLang="ja-JP" sz="1100" dirty="0"/>
                            <a:t>0 </a:t>
                          </a:r>
                          <a:r>
                            <a:rPr kumimoji="1" lang="ja-JP" altLang="en-US" sz="1100" dirty="0"/>
                            <a:t>より大きいときに</a:t>
                          </a:r>
                          <a:r>
                            <a:rPr kumimoji="1" lang="en-US" altLang="ja-JP" sz="1100" dirty="0"/>
                            <a:t>1</a:t>
                          </a:r>
                          <a:r>
                            <a:rPr kumimoji="1" lang="ja-JP" altLang="en-US" sz="1100" dirty="0"/>
                            <a:t>，</a:t>
                          </a:r>
                          <a:r>
                            <a:rPr kumimoji="1" lang="en-US" altLang="ja-JP" sz="1100" dirty="0"/>
                            <a:t>0 </a:t>
                          </a:r>
                          <a:r>
                            <a:rPr kumimoji="1" lang="ja-JP" altLang="en-US" sz="1100" dirty="0"/>
                            <a:t>以下のときに</a:t>
                          </a:r>
                          <a:r>
                            <a:rPr kumimoji="1" lang="en-US" altLang="ja-JP" sz="1100" dirty="0"/>
                            <a:t>0 </a:t>
                          </a:r>
                          <a:endParaRPr kumimoji="1" lang="ja-JP" altLang="en-US" sz="11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kumimoji="1" lang="ja-JP" altLang="en-US" sz="900" dirty="0"/>
                        </a:p>
                      </a:txBody>
                      <a:tcPr anchor="ctr"/>
                    </a:tc>
                    <a:tc hMerge="1">
                      <a:txBody>
                        <a:bodyPr/>
                        <a:lstStyle/>
                        <a:p>
                          <a:pPr algn="ctr"/>
                          <a:endParaRPr kumimoji="1" lang="ja-JP" altLang="en-US" sz="900" dirty="0"/>
                        </a:p>
                      </a:txBody>
                      <a:tcPr anchor="ctr"/>
                    </a:tc>
                    <a:extLst>
                      <a:ext uri="{0D108BD9-81ED-4DB2-BD59-A6C34878D82A}">
                        <a16:rowId xmlns:a16="http://schemas.microsoft.com/office/drawing/2014/main" val="3759547929"/>
                      </a:ext>
                    </a:extLst>
                  </a:tr>
                </a:tbl>
              </a:graphicData>
            </a:graphic>
          </p:graphicFrame>
        </mc:Choice>
        <mc:Fallback xmlns="">
          <p:graphicFrame>
            <p:nvGraphicFramePr>
              <p:cNvPr id="24" name="表 23"/>
              <p:cNvGraphicFramePr>
                <a:graphicFrameLocks noGrp="1"/>
              </p:cNvGraphicFramePr>
              <p:nvPr>
                <p:extLst>
                  <p:ext uri="{D42A27DB-BD31-4B8C-83A1-F6EECF244321}">
                    <p14:modId xmlns:p14="http://schemas.microsoft.com/office/powerpoint/2010/main" val="2234565927"/>
                  </p:ext>
                </p:extLst>
              </p:nvPr>
            </p:nvGraphicFramePr>
            <p:xfrm>
              <a:off x="253182" y="4806126"/>
              <a:ext cx="7718583" cy="1479233"/>
            </p:xfrm>
            <a:graphic>
              <a:graphicData uri="http://schemas.openxmlformats.org/drawingml/2006/table">
                <a:tbl>
                  <a:tblPr firstRow="1" bandRow="1">
                    <a:tableStyleId>{2D5ABB26-0587-4C30-8999-92F81FD0307C}</a:tableStyleId>
                  </a:tblPr>
                  <a:tblGrid>
                    <a:gridCol w="369842">
                      <a:extLst>
                        <a:ext uri="{9D8B030D-6E8A-4147-A177-3AD203B41FA5}">
                          <a16:colId xmlns:a16="http://schemas.microsoft.com/office/drawing/2014/main" val="2973040056"/>
                        </a:ext>
                      </a:extLst>
                    </a:gridCol>
                    <a:gridCol w="1698225">
                      <a:extLst>
                        <a:ext uri="{9D8B030D-6E8A-4147-A177-3AD203B41FA5}">
                          <a16:colId xmlns:a16="http://schemas.microsoft.com/office/drawing/2014/main" val="3661264675"/>
                        </a:ext>
                      </a:extLst>
                    </a:gridCol>
                    <a:gridCol w="259328">
                      <a:extLst>
                        <a:ext uri="{9D8B030D-6E8A-4147-A177-3AD203B41FA5}">
                          <a16:colId xmlns:a16="http://schemas.microsoft.com/office/drawing/2014/main" val="1205360256"/>
                        </a:ext>
                      </a:extLst>
                    </a:gridCol>
                    <a:gridCol w="1026507">
                      <a:extLst>
                        <a:ext uri="{9D8B030D-6E8A-4147-A177-3AD203B41FA5}">
                          <a16:colId xmlns:a16="http://schemas.microsoft.com/office/drawing/2014/main" val="2953774110"/>
                        </a:ext>
                      </a:extLst>
                    </a:gridCol>
                    <a:gridCol w="378187">
                      <a:extLst>
                        <a:ext uri="{9D8B030D-6E8A-4147-A177-3AD203B41FA5}">
                          <a16:colId xmlns:a16="http://schemas.microsoft.com/office/drawing/2014/main" val="2834689955"/>
                        </a:ext>
                      </a:extLst>
                    </a:gridCol>
                    <a:gridCol w="1804491">
                      <a:extLst>
                        <a:ext uri="{9D8B030D-6E8A-4147-A177-3AD203B41FA5}">
                          <a16:colId xmlns:a16="http://schemas.microsoft.com/office/drawing/2014/main" val="1791917684"/>
                        </a:ext>
                      </a:extLst>
                    </a:gridCol>
                    <a:gridCol w="443019">
                      <a:extLst>
                        <a:ext uri="{9D8B030D-6E8A-4147-A177-3AD203B41FA5}">
                          <a16:colId xmlns:a16="http://schemas.microsoft.com/office/drawing/2014/main" val="2822833019"/>
                        </a:ext>
                      </a:extLst>
                    </a:gridCol>
                    <a:gridCol w="1738984">
                      <a:extLst>
                        <a:ext uri="{9D8B030D-6E8A-4147-A177-3AD203B41FA5}">
                          <a16:colId xmlns:a16="http://schemas.microsoft.com/office/drawing/2014/main" val="2499176403"/>
                        </a:ext>
                      </a:extLst>
                    </a:gridCol>
                  </a:tblGrid>
                  <a:tr h="323850">
                    <a:tc>
                      <a:txBody>
                        <a:bodyPr/>
                        <a:lstStyle/>
                        <a:p>
                          <a:endParaRPr lang="ja-JP"/>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5"/>
                          <a:stretch>
                            <a:fillRect l="-1639" t="-1887" r="-1980328" b="-371698"/>
                          </a:stretch>
                        </a:blipFill>
                      </a:tcPr>
                    </a:tc>
                    <a:tc>
                      <a:txBody>
                        <a:bodyPr/>
                        <a:lstStyle/>
                        <a:p>
                          <a:pPr algn="l"/>
                          <a:r>
                            <a:rPr kumimoji="1" lang="ja-JP" altLang="en-US" sz="1100" dirty="0"/>
                            <a:t>パスを表す添え字</a:t>
                          </a:r>
                        </a:p>
                      </a:txBody>
                      <a:tcPr anchor="ctr">
                        <a:lnT w="12700" cap="flat" cmpd="sng" algn="ctr">
                          <a:solidFill>
                            <a:schemeClr val="tx1"/>
                          </a:solidFill>
                          <a:prstDash val="solid"/>
                          <a:round/>
                          <a:headEnd type="none" w="med" len="med"/>
                          <a:tailEnd type="none" w="med" len="med"/>
                        </a:lnT>
                      </a:tcPr>
                    </a:tc>
                    <a:tc>
                      <a:txBody>
                        <a:bodyPr/>
                        <a:lstStyle/>
                        <a:p>
                          <a:endParaRPr lang="ja-JP"/>
                        </a:p>
                      </a:txBody>
                      <a:tcPr anchor="ctr">
                        <a:lnT w="12700" cap="flat" cmpd="sng" algn="ctr">
                          <a:solidFill>
                            <a:schemeClr val="tx1"/>
                          </a:solidFill>
                          <a:prstDash val="solid"/>
                          <a:round/>
                          <a:headEnd type="none" w="med" len="med"/>
                          <a:tailEnd type="none" w="med" len="med"/>
                        </a:lnT>
                        <a:blipFill>
                          <a:blip r:embed="rId5"/>
                          <a:stretch>
                            <a:fillRect l="-790698" t="-1887" r="-2062791" b="-371698"/>
                          </a:stretch>
                        </a:blipFill>
                      </a:tcPr>
                    </a:tc>
                    <a:tc>
                      <a:txBody>
                        <a:bodyPr/>
                        <a:lstStyle/>
                        <a:p>
                          <a:pPr algn="l"/>
                          <a:r>
                            <a:rPr kumimoji="1" lang="ja-JP" altLang="en-US" sz="1100" dirty="0"/>
                            <a:t>パス数</a:t>
                          </a:r>
                        </a:p>
                      </a:txBody>
                      <a:tcPr anchor="ctr">
                        <a:lnT w="12700" cap="flat" cmpd="sng" algn="ctr">
                          <a:solidFill>
                            <a:schemeClr val="tx1"/>
                          </a:solidFill>
                          <a:prstDash val="solid"/>
                          <a:round/>
                          <a:headEnd type="none" w="med" len="med"/>
                          <a:tailEnd type="none" w="med" len="med"/>
                        </a:lnT>
                      </a:tcPr>
                    </a:tc>
                    <a:tc>
                      <a:txBody>
                        <a:bodyPr/>
                        <a:lstStyle/>
                        <a:p>
                          <a:endParaRPr lang="ja-JP"/>
                        </a:p>
                      </a:txBody>
                      <a:tcPr anchor="ctr">
                        <a:lnT w="12700" cap="flat" cmpd="sng" algn="ctr">
                          <a:solidFill>
                            <a:schemeClr val="tx1"/>
                          </a:solidFill>
                          <a:prstDash val="solid"/>
                          <a:round/>
                          <a:headEnd type="none" w="med" len="med"/>
                          <a:tailEnd type="none" w="med" len="med"/>
                        </a:lnT>
                        <a:blipFill>
                          <a:blip r:embed="rId5"/>
                          <a:stretch>
                            <a:fillRect l="-890323" t="-1887" r="-1058065" b="-371698"/>
                          </a:stretch>
                        </a:blipFill>
                      </a:tcPr>
                    </a:tc>
                    <a:tc>
                      <a:txBody>
                        <a:bodyPr/>
                        <a:lstStyle/>
                        <a:p>
                          <a:endParaRPr lang="ja-JP"/>
                        </a:p>
                      </a:txBody>
                      <a:tcPr anchor="ctr">
                        <a:lnT w="12700" cap="flat" cmpd="sng" algn="ctr">
                          <a:solidFill>
                            <a:schemeClr val="tx1"/>
                          </a:solidFill>
                          <a:prstDash val="solid"/>
                          <a:round/>
                          <a:headEnd type="none" w="med" len="med"/>
                          <a:tailEnd type="none" w="med" len="med"/>
                        </a:lnT>
                        <a:blipFill>
                          <a:blip r:embed="rId5"/>
                          <a:stretch>
                            <a:fillRect l="-207432" t="-1887" r="-121622" b="-371698"/>
                          </a:stretch>
                        </a:blipFill>
                      </a:tcPr>
                    </a:tc>
                    <a:tc>
                      <a:txBody>
                        <a:bodyPr/>
                        <a:lstStyle/>
                        <a:p>
                          <a:endParaRPr lang="ja-JP"/>
                        </a:p>
                      </a:txBody>
                      <a:tcPr anchor="ctr">
                        <a:lnT w="12700" cap="flat" cmpd="sng" algn="ctr">
                          <a:solidFill>
                            <a:schemeClr val="tx1"/>
                          </a:solidFill>
                          <a:prstDash val="solid"/>
                          <a:round/>
                          <a:headEnd type="none" w="med" len="med"/>
                          <a:tailEnd type="none" w="med" len="med"/>
                        </a:lnT>
                        <a:blipFill>
                          <a:blip r:embed="rId5"/>
                          <a:stretch>
                            <a:fillRect l="-1246575" t="-1887" r="-393151" b="-371698"/>
                          </a:stretch>
                        </a:blipFill>
                      </a:tcPr>
                    </a:tc>
                    <a:tc>
                      <a:txBody>
                        <a:bodyPr/>
                        <a:lstStyle/>
                        <a:p>
                          <a:pPr algn="l"/>
                          <a:r>
                            <a:rPr kumimoji="1" lang="ja-JP" altLang="en-US" sz="1100" dirty="0"/>
                            <a:t>ポートフォリオの収益率</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87767622"/>
                      </a:ext>
                    </a:extLst>
                  </a:tr>
                  <a:tr h="426720">
                    <a:tc>
                      <a:txBody>
                        <a:bodyPr/>
                        <a:lstStyle/>
                        <a:p>
                          <a:endParaRPr lang="ja-JP"/>
                        </a:p>
                      </a:txBody>
                      <a:tcPr anchor="ctr">
                        <a:lnL w="12700" cap="flat" cmpd="sng" algn="ctr">
                          <a:solidFill>
                            <a:schemeClr val="tx1"/>
                          </a:solidFill>
                          <a:prstDash val="solid"/>
                          <a:round/>
                          <a:headEnd type="none" w="med" len="med"/>
                          <a:tailEnd type="none" w="med" len="med"/>
                        </a:lnL>
                        <a:blipFill>
                          <a:blip r:embed="rId5"/>
                          <a:stretch>
                            <a:fillRect l="-1639" t="-76056" r="-1980328" b="-177465"/>
                          </a:stretch>
                        </a:blipFill>
                      </a:tcPr>
                    </a:tc>
                    <a:tc>
                      <a:txBody>
                        <a:bodyPr/>
                        <a:lstStyle/>
                        <a:p>
                          <a:pPr algn="l"/>
                          <a:r>
                            <a:rPr kumimoji="1" lang="ja-JP" altLang="en-US" sz="1100" dirty="0"/>
                            <a:t>時点を表す添え字</a:t>
                          </a:r>
                        </a:p>
                      </a:txBody>
                      <a:tcPr anchor="ctr"/>
                    </a:tc>
                    <a:tc>
                      <a:txBody>
                        <a:bodyPr/>
                        <a:lstStyle/>
                        <a:p>
                          <a:endParaRPr lang="ja-JP"/>
                        </a:p>
                      </a:txBody>
                      <a:tcPr anchor="ctr">
                        <a:blipFill>
                          <a:blip r:embed="rId5"/>
                          <a:stretch>
                            <a:fillRect l="-790698" t="-76056" r="-2062791" b="-177465"/>
                          </a:stretch>
                        </a:blipFill>
                      </a:tcPr>
                    </a:tc>
                    <a:tc>
                      <a:txBody>
                        <a:bodyPr/>
                        <a:lstStyle/>
                        <a:p>
                          <a:pPr algn="l"/>
                          <a:r>
                            <a:rPr kumimoji="1" lang="ja-JP" altLang="en-US" sz="1100" dirty="0"/>
                            <a:t>計画期間数</a:t>
                          </a:r>
                        </a:p>
                      </a:txBody>
                      <a:tcPr anchor="ctr"/>
                    </a:tc>
                    <a:tc>
                      <a:txBody>
                        <a:bodyPr/>
                        <a:lstStyle/>
                        <a:p>
                          <a:endParaRPr lang="ja-JP"/>
                        </a:p>
                      </a:txBody>
                      <a:tcPr anchor="ctr">
                        <a:blipFill>
                          <a:blip r:embed="rId5"/>
                          <a:stretch>
                            <a:fillRect l="-890323" t="-76056" r="-1058065" b="-177465"/>
                          </a:stretch>
                        </a:blipFill>
                      </a:tcPr>
                    </a:tc>
                    <a:tc>
                      <a:txBody>
                        <a:bodyPr/>
                        <a:lstStyle/>
                        <a:p>
                          <a:pPr algn="l"/>
                          <a:r>
                            <a:rPr kumimoji="1" lang="ja-JP" altLang="en-US" sz="1100" dirty="0"/>
                            <a:t>無リスク資産への投資比率</a:t>
                          </a:r>
                        </a:p>
                      </a:txBody>
                      <a:tcPr anchor="ctr"/>
                    </a:tc>
                    <a:tc>
                      <a:txBody>
                        <a:bodyPr/>
                        <a:lstStyle/>
                        <a:p>
                          <a:endParaRPr lang="ja-JP"/>
                        </a:p>
                      </a:txBody>
                      <a:tcPr anchor="ctr">
                        <a:blipFill>
                          <a:blip r:embed="rId5"/>
                          <a:stretch>
                            <a:fillRect l="-1246575" t="-76056" r="-393151" b="-177465"/>
                          </a:stretch>
                        </a:blipFill>
                      </a:tcPr>
                    </a:tc>
                    <a:tc>
                      <a:txBody>
                        <a:bodyPr/>
                        <a:lstStyle/>
                        <a:p>
                          <a:endParaRPr lang="ja-JP"/>
                        </a:p>
                      </a:txBody>
                      <a:tcPr anchor="ctr">
                        <a:lnR w="12700" cap="flat" cmpd="sng" algn="ctr">
                          <a:solidFill>
                            <a:schemeClr val="tx1"/>
                          </a:solidFill>
                          <a:prstDash val="solid"/>
                          <a:round/>
                          <a:headEnd type="none" w="med" len="med"/>
                          <a:tailEnd type="none" w="med" len="med"/>
                        </a:lnR>
                        <a:blipFill>
                          <a:blip r:embed="rId5"/>
                          <a:stretch>
                            <a:fillRect l="-344912" t="-76056" r="-702" b="-177465"/>
                          </a:stretch>
                        </a:blipFill>
                      </a:tcPr>
                    </a:tc>
                    <a:extLst>
                      <a:ext uri="{0D108BD9-81ED-4DB2-BD59-A6C34878D82A}">
                        <a16:rowId xmlns:a16="http://schemas.microsoft.com/office/drawing/2014/main" val="1583598313"/>
                      </a:ext>
                    </a:extLst>
                  </a:tr>
                  <a:tr h="426720">
                    <a:tc>
                      <a:txBody>
                        <a:bodyPr/>
                        <a:lstStyle/>
                        <a:p>
                          <a:endParaRPr lang="ja-JP"/>
                        </a:p>
                      </a:txBody>
                      <a:tcPr anchor="ctr">
                        <a:lnL w="12700" cap="flat" cmpd="sng" algn="ctr">
                          <a:solidFill>
                            <a:schemeClr val="tx1"/>
                          </a:solidFill>
                          <a:prstDash val="solid"/>
                          <a:round/>
                          <a:headEnd type="none" w="med" len="med"/>
                          <a:tailEnd type="none" w="med" len="med"/>
                        </a:lnL>
                        <a:blipFill>
                          <a:blip r:embed="rId5"/>
                          <a:stretch>
                            <a:fillRect l="-1639" t="-178571" r="-1980328" b="-80000"/>
                          </a:stretch>
                        </a:blipFill>
                      </a:tcPr>
                    </a:tc>
                    <a:tc>
                      <a:txBody>
                        <a:bodyPr/>
                        <a:lstStyle/>
                        <a:p>
                          <a:pPr algn="l"/>
                          <a:r>
                            <a:rPr kumimoji="1" lang="ja-JP" altLang="en-US" sz="1100" dirty="0"/>
                            <a:t>リスク資産を表す添え字</a:t>
                          </a:r>
                        </a:p>
                      </a:txBody>
                      <a:tcPr anchor="ctr"/>
                    </a:tc>
                    <a:tc>
                      <a:txBody>
                        <a:bodyPr/>
                        <a:lstStyle/>
                        <a:p>
                          <a:endParaRPr lang="ja-JP"/>
                        </a:p>
                      </a:txBody>
                      <a:tcPr anchor="ctr">
                        <a:blipFill>
                          <a:blip r:embed="rId5"/>
                          <a:stretch>
                            <a:fillRect l="-790698" t="-178571" r="-2062791" b="-80000"/>
                          </a:stretch>
                        </a:blipFill>
                      </a:tcPr>
                    </a:tc>
                    <a:tc>
                      <a:txBody>
                        <a:bodyPr/>
                        <a:lstStyle/>
                        <a:p>
                          <a:pPr algn="l"/>
                          <a:r>
                            <a:rPr kumimoji="1" lang="ja-JP" altLang="en-US" sz="1100" dirty="0"/>
                            <a:t>リスク資産数</a:t>
                          </a:r>
                        </a:p>
                      </a:txBody>
                      <a:tcPr anchor="ctr"/>
                    </a:tc>
                    <a:tc>
                      <a:txBody>
                        <a:bodyPr/>
                        <a:lstStyle/>
                        <a:p>
                          <a:endParaRPr lang="ja-JP"/>
                        </a:p>
                      </a:txBody>
                      <a:tcPr anchor="ctr">
                        <a:blipFill>
                          <a:blip r:embed="rId5"/>
                          <a:stretch>
                            <a:fillRect l="-890323" t="-178571" r="-1058065" b="-80000"/>
                          </a:stretch>
                        </a:blipFill>
                      </a:tcPr>
                    </a:tc>
                    <a:tc>
                      <a:txBody>
                        <a:bodyPr/>
                        <a:lstStyle/>
                        <a:p>
                          <a:pPr algn="l"/>
                          <a:r>
                            <a:rPr kumimoji="1" lang="ja-JP" altLang="en-US" sz="1100" dirty="0"/>
                            <a:t>目標額を下回る額</a:t>
                          </a:r>
                        </a:p>
                      </a:txBody>
                      <a:tcPr anchor="ctr"/>
                    </a:tc>
                    <a:tc>
                      <a:txBody>
                        <a:bodyPr/>
                        <a:lstStyle/>
                        <a:p>
                          <a:endParaRPr lang="ja-JP"/>
                        </a:p>
                      </a:txBody>
                      <a:tcPr anchor="ctr">
                        <a:blipFill>
                          <a:blip r:embed="rId5"/>
                          <a:stretch>
                            <a:fillRect l="-1246575" t="-178571" r="-393151" b="-80000"/>
                          </a:stretch>
                        </a:blipFill>
                      </a:tcPr>
                    </a:tc>
                    <a:tc>
                      <a:txBody>
                        <a:bodyPr/>
                        <a:lstStyle/>
                        <a:p>
                          <a:pPr algn="l"/>
                          <a:r>
                            <a:rPr kumimoji="1" lang="ja-JP" altLang="en-US" sz="1100" dirty="0"/>
                            <a:t>目標富</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19011102"/>
                      </a:ext>
                    </a:extLst>
                  </a:tr>
                  <a:tr h="301943">
                    <a:tc>
                      <a:txBody>
                        <a:bodyPr/>
                        <a:lstStyle/>
                        <a:p>
                          <a:endParaRPr lang="ja-JP"/>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5"/>
                          <a:stretch>
                            <a:fillRect l="-1639" t="-390000" r="-1980328" b="-12000"/>
                          </a:stretch>
                        </a:blipFill>
                      </a:tcPr>
                    </a:tc>
                    <a:tc>
                      <a:txBody>
                        <a:bodyPr/>
                        <a:lstStyle/>
                        <a:p>
                          <a:pPr algn="l"/>
                          <a:r>
                            <a:rPr kumimoji="1" lang="ja-JP" altLang="en-US" sz="1100" dirty="0"/>
                            <a:t>富</a:t>
                          </a:r>
                        </a:p>
                      </a:txBody>
                      <a:tcPr anchor="ctr">
                        <a:lnB w="12700" cap="flat" cmpd="sng" algn="ctr">
                          <a:solidFill>
                            <a:schemeClr val="tx1"/>
                          </a:solidFill>
                          <a:prstDash val="solid"/>
                          <a:round/>
                          <a:headEnd type="none" w="med" len="med"/>
                          <a:tailEnd type="none" w="med" len="med"/>
                        </a:lnB>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5"/>
                          <a:stretch>
                            <a:fillRect l="-790698" t="-390000" r="-2062791" b="-12000"/>
                          </a:stretch>
                        </a:blipFill>
                      </a:tcPr>
                    </a:tc>
                    <a:tc>
                      <a:txBody>
                        <a:bodyPr/>
                        <a:lstStyle/>
                        <a:p>
                          <a:pPr algn="l"/>
                          <a:r>
                            <a:rPr kumimoji="1" lang="ja-JP" altLang="en-US" sz="1100" dirty="0"/>
                            <a:t>無リスク金利</a:t>
                          </a:r>
                        </a:p>
                      </a:txBody>
                      <a:tcPr anchor="ctr">
                        <a:lnB w="12700" cap="flat" cmpd="sng" algn="ctr">
                          <a:solidFill>
                            <a:schemeClr val="tx1"/>
                          </a:solidFill>
                          <a:prstDash val="solid"/>
                          <a:round/>
                          <a:headEnd type="none" w="med" len="med"/>
                          <a:tailEnd type="none" w="med" len="med"/>
                        </a:lnB>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5"/>
                          <a:stretch>
                            <a:fillRect l="-890323" t="-390000" r="-1058065" b="-12000"/>
                          </a:stretch>
                        </a:blipFill>
                      </a:tcPr>
                    </a:tc>
                    <a:tc gridSpan="3">
                      <a:txBody>
                        <a:bodyPr/>
                        <a:lstStyle/>
                        <a:p>
                          <a:endParaRPr lang="ja-JP"/>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5"/>
                          <a:stretch>
                            <a:fillRect l="-93884" t="-390000" r="-306" b="-12000"/>
                          </a:stretch>
                        </a:blipFill>
                      </a:tcPr>
                    </a:tc>
                    <a:tc hMerge="1">
                      <a:txBody>
                        <a:bodyPr/>
                        <a:lstStyle/>
                        <a:p>
                          <a:pPr algn="ctr"/>
                          <a:endParaRPr kumimoji="1" lang="ja-JP" altLang="en-US" sz="900" dirty="0"/>
                        </a:p>
                      </a:txBody>
                      <a:tcPr anchor="ctr"/>
                    </a:tc>
                    <a:tc hMerge="1">
                      <a:txBody>
                        <a:bodyPr/>
                        <a:lstStyle/>
                        <a:p>
                          <a:pPr algn="ctr"/>
                          <a:endParaRPr kumimoji="1" lang="ja-JP" altLang="en-US" sz="900" dirty="0"/>
                        </a:p>
                      </a:txBody>
                      <a:tcPr anchor="ctr"/>
                    </a:tc>
                    <a:extLst>
                      <a:ext uri="{0D108BD9-81ED-4DB2-BD59-A6C34878D82A}">
                        <a16:rowId xmlns:a16="http://schemas.microsoft.com/office/drawing/2014/main" val="3759547929"/>
                      </a:ext>
                    </a:extLst>
                  </a:tr>
                </a:tbl>
              </a:graphicData>
            </a:graphic>
          </p:graphicFrame>
        </mc:Fallback>
      </mc:AlternateContent>
      <p:grpSp>
        <p:nvGrpSpPr>
          <p:cNvPr id="29" name="グループ化 28">
            <a:extLst>
              <a:ext uri="{FF2B5EF4-FFF2-40B4-BE49-F238E27FC236}">
                <a16:creationId xmlns:a16="http://schemas.microsoft.com/office/drawing/2014/main" id="{BF421018-BA6F-4D6E-81E2-F477B8B7D931}"/>
              </a:ext>
            </a:extLst>
          </p:cNvPr>
          <p:cNvGrpSpPr/>
          <p:nvPr/>
        </p:nvGrpSpPr>
        <p:grpSpPr>
          <a:xfrm>
            <a:off x="257689" y="899612"/>
            <a:ext cx="9104433" cy="2425833"/>
            <a:chOff x="272480" y="3412491"/>
            <a:chExt cx="9104433" cy="2425833"/>
          </a:xfrm>
        </p:grpSpPr>
        <p:grpSp>
          <p:nvGrpSpPr>
            <p:cNvPr id="30" name="グループ化 29">
              <a:extLst>
                <a:ext uri="{FF2B5EF4-FFF2-40B4-BE49-F238E27FC236}">
                  <a16:creationId xmlns:a16="http://schemas.microsoft.com/office/drawing/2014/main" id="{AEC19B41-FC7A-42BE-9BE6-D50E072D67FE}"/>
                </a:ext>
              </a:extLst>
            </p:cNvPr>
            <p:cNvGrpSpPr/>
            <p:nvPr/>
          </p:nvGrpSpPr>
          <p:grpSpPr>
            <a:xfrm>
              <a:off x="272480" y="3412491"/>
              <a:ext cx="9104433" cy="2425833"/>
              <a:chOff x="5830537" y="1928181"/>
              <a:chExt cx="3616760" cy="2425833"/>
            </a:xfrm>
          </p:grpSpPr>
          <p:sp>
            <p:nvSpPr>
              <p:cNvPr id="36" name="正方形/長方形 35">
                <a:extLst>
                  <a:ext uri="{FF2B5EF4-FFF2-40B4-BE49-F238E27FC236}">
                    <a16:creationId xmlns:a16="http://schemas.microsoft.com/office/drawing/2014/main" id="{8D28698E-BCF0-4C6E-8FD8-A5DFF83B64C7}"/>
                  </a:ext>
                </a:extLst>
              </p:cNvPr>
              <p:cNvSpPr/>
              <p:nvPr/>
            </p:nvSpPr>
            <p:spPr bwMode="auto">
              <a:xfrm>
                <a:off x="5830538" y="2033379"/>
                <a:ext cx="3616759" cy="2320635"/>
              </a:xfrm>
              <a:prstGeom prst="rect">
                <a:avLst/>
              </a:prstGeom>
              <a:noFill/>
              <a:ln w="38100" cap="flat" cmpd="dbl" algn="ctr">
                <a:solidFill>
                  <a:srgbClr val="4684E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2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p:txBody>
          </p:sp>
          <p:sp>
            <p:nvSpPr>
              <p:cNvPr id="37" name="AutoShape 14">
                <a:extLst>
                  <a:ext uri="{FF2B5EF4-FFF2-40B4-BE49-F238E27FC236}">
                    <a16:creationId xmlns:a16="http://schemas.microsoft.com/office/drawing/2014/main" id="{C0560266-A8AD-4F32-A0A7-EC2F46E36618}"/>
                  </a:ext>
                </a:extLst>
              </p:cNvPr>
              <p:cNvSpPr>
                <a:spLocks noChangeArrowheads="1"/>
              </p:cNvSpPr>
              <p:nvPr/>
            </p:nvSpPr>
            <p:spPr bwMode="auto">
              <a:xfrm>
                <a:off x="6012833" y="1928181"/>
                <a:ext cx="1052793" cy="276999"/>
              </a:xfrm>
              <a:prstGeom prst="roundRect">
                <a:avLst>
                  <a:gd name="adj" fmla="val 0"/>
                </a:avLst>
              </a:prstGeom>
              <a:solidFill>
                <a:schemeClr val="bg1"/>
              </a:solidFill>
              <a:ln>
                <a:noFill/>
              </a:ln>
              <a:effectLst/>
            </p:spPr>
            <p:txBody>
              <a:bodyPr wrap="square" lIns="0" tIns="0" rIns="0" bIns="0">
                <a:spAutoFit/>
              </a:bodyPr>
              <a:lstStyle/>
              <a:p>
                <a:pPr algn="ctr"/>
                <a:r>
                  <a:rPr lang="ja-JP" altLang="en-US" u="sng" dirty="0">
                    <a:solidFill>
                      <a:srgbClr val="0071BC"/>
                    </a:solidFill>
                    <a:uFill>
                      <a:solidFill>
                        <a:srgbClr val="0071BC"/>
                      </a:solidFill>
                    </a:uFill>
                    <a:latin typeface="+mj-lt"/>
                  </a:rPr>
                  <a:t>キャッシュフロー制約</a:t>
                </a:r>
                <a:endParaRPr lang="ja-JP" altLang="en-US" sz="1800" u="sng" dirty="0">
                  <a:solidFill>
                    <a:srgbClr val="0071BC"/>
                  </a:solidFill>
                  <a:uFill>
                    <a:solidFill>
                      <a:srgbClr val="0071BC"/>
                    </a:solidFill>
                  </a:uFill>
                  <a:latin typeface="+mj-lt"/>
                </a:endParaRP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BBE1F25-6F25-47A3-90D9-E3F3328A5BE2}"/>
                      </a:ext>
                    </a:extLst>
                  </p:cNvPr>
                  <p:cNvSpPr txBox="1"/>
                  <p:nvPr/>
                </p:nvSpPr>
                <p:spPr>
                  <a:xfrm>
                    <a:off x="5830537" y="2264305"/>
                    <a:ext cx="1537381" cy="1980157"/>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Sup>
                            <m:sSubSupPr>
                              <m:ctrlPr>
                                <a:rPr lang="ja-JP" altLang="ja-JP" sz="1400" i="1" smtClean="0">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𝐷</m:t>
                              </m:r>
                            </m:e>
                            <m:sub>
                              <m:r>
                                <a:rPr lang="en-US" altLang="ja-JP" sz="1400" i="1">
                                  <a:solidFill>
                                    <a:schemeClr val="tx1"/>
                                  </a:solidFill>
                                  <a:latin typeface="Cambria Math" panose="02040503050406030204" pitchFamily="18" charset="0"/>
                                </a:rPr>
                                <m:t>0</m:t>
                              </m:r>
                            </m:sub>
                            <m:sup>
                              <m:r>
                                <a:rPr lang="en-US" altLang="ja-JP" sz="1400" i="1">
                                  <a:solidFill>
                                    <a:schemeClr val="tx1"/>
                                  </a:solidFill>
                                  <a:latin typeface="Cambria Math" panose="02040503050406030204" pitchFamily="18" charset="0"/>
                                </a:rPr>
                                <m:t>−</m:t>
                              </m:r>
                            </m:sup>
                          </m:sSubSup>
                          <m:r>
                            <a:rPr lang="en-US" altLang="ja-JP" sz="1400" i="1">
                              <a:solidFill>
                                <a:schemeClr val="tx1"/>
                              </a:solidFill>
                              <a:latin typeface="Cambria Math" panose="02040503050406030204" pitchFamily="18" charset="0"/>
                            </a:rPr>
                            <m:t>=</m:t>
                          </m:r>
                          <m:sSub>
                            <m:sSubPr>
                              <m:ctrlPr>
                                <a:rPr lang="ja-JP"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𝐴</m:t>
                              </m:r>
                            </m:e>
                            <m:sub>
                              <m:r>
                                <a:rPr lang="en-US" altLang="ja-JP" sz="1400" i="1">
                                  <a:solidFill>
                                    <a:schemeClr val="tx1"/>
                                  </a:solidFill>
                                  <a:latin typeface="Cambria Math" panose="02040503050406030204" pitchFamily="18" charset="0"/>
                                </a:rPr>
                                <m:t>𝑀</m:t>
                              </m:r>
                            </m:sub>
                          </m:sSub>
                          <m:sSub>
                            <m:sSubPr>
                              <m:ctrlPr>
                                <a:rPr lang="ja-JP"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𝑥</m:t>
                              </m:r>
                            </m:e>
                            <m:sub>
                              <m:r>
                                <a:rPr lang="en-US" altLang="ja-JP" sz="1400" i="1">
                                  <a:solidFill>
                                    <a:schemeClr val="tx1"/>
                                  </a:solidFill>
                                  <a:latin typeface="Cambria Math" panose="02040503050406030204" pitchFamily="18" charset="0"/>
                                </a:rPr>
                                <m:t>𝑀</m:t>
                              </m:r>
                            </m:sub>
                          </m:sSub>
                          <m:r>
                            <a:rPr lang="en-US" altLang="ja-JP" sz="1400" i="1">
                              <a:solidFill>
                                <a:schemeClr val="tx1"/>
                              </a:solidFill>
                              <a:latin typeface="Cambria Math" panose="02040503050406030204" pitchFamily="18" charset="0"/>
                            </a:rPr>
                            <m:t>+</m:t>
                          </m:r>
                          <m:sSub>
                            <m:sSubPr>
                              <m:ctrlPr>
                                <a:rPr lang="ja-JP"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𝐴</m:t>
                              </m:r>
                            </m:e>
                            <m:sub>
                              <m:r>
                                <a:rPr lang="en-US" altLang="ja-JP" sz="1400" i="1">
                                  <a:solidFill>
                                    <a:schemeClr val="tx1"/>
                                  </a:solidFill>
                                  <a:latin typeface="Cambria Math" panose="02040503050406030204" pitchFamily="18" charset="0"/>
                                </a:rPr>
                                <m:t>𝐹</m:t>
                              </m:r>
                            </m:sub>
                          </m:sSub>
                          <m:sSub>
                            <m:sSubPr>
                              <m:ctrlPr>
                                <a:rPr lang="ja-JP"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𝑥</m:t>
                              </m:r>
                            </m:e>
                            <m:sub>
                              <m:r>
                                <a:rPr lang="en-US" altLang="ja-JP" sz="1400" i="1">
                                  <a:solidFill>
                                    <a:schemeClr val="tx1"/>
                                  </a:solidFill>
                                  <a:latin typeface="Cambria Math" panose="02040503050406030204" pitchFamily="18" charset="0"/>
                                </a:rPr>
                                <m:t>𝐹</m:t>
                              </m:r>
                            </m:sub>
                          </m:sSub>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𝐿</m:t>
                              </m:r>
                            </m:e>
                            <m:sub>
                              <m:r>
                                <a:rPr lang="en-US" altLang="ja-JP" sz="1400" i="1">
                                  <a:solidFill>
                                    <a:schemeClr val="tx1"/>
                                  </a:solidFill>
                                  <a:latin typeface="Cambria Math" panose="02040503050406030204" pitchFamily="18" charset="0"/>
                                </a:rPr>
                                <m:t>𝑀</m:t>
                              </m:r>
                            </m:sub>
                          </m:sSub>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𝑦</m:t>
                              </m:r>
                            </m:e>
                            <m:sub>
                              <m:r>
                                <a:rPr lang="en-US" altLang="ja-JP" sz="1400" i="1">
                                  <a:solidFill>
                                    <a:schemeClr val="tx1"/>
                                  </a:solidFill>
                                  <a:latin typeface="Cambria Math" panose="02040503050406030204" pitchFamily="18" charset="0"/>
                                </a:rPr>
                                <m:t>𝑀</m:t>
                              </m:r>
                            </m:sub>
                          </m:sSub>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𝐿</m:t>
                              </m:r>
                            </m:e>
                            <m:sub>
                              <m:r>
                                <a:rPr lang="en-US" altLang="ja-JP" sz="1400" i="1">
                                  <a:solidFill>
                                    <a:schemeClr val="tx1"/>
                                  </a:solidFill>
                                  <a:latin typeface="Cambria Math" panose="02040503050406030204" pitchFamily="18" charset="0"/>
                                </a:rPr>
                                <m:t>𝐹</m:t>
                              </m:r>
                            </m:sub>
                          </m:sSub>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𝑦</m:t>
                              </m:r>
                            </m:e>
                            <m:sub>
                              <m:r>
                                <a:rPr lang="en-US" altLang="ja-JP" sz="1400" i="1">
                                  <a:solidFill>
                                    <a:schemeClr val="tx1"/>
                                  </a:solidFill>
                                  <a:latin typeface="Cambria Math" panose="02040503050406030204" pitchFamily="18" charset="0"/>
                                </a:rPr>
                                <m:t>𝐹</m:t>
                              </m:r>
                            </m:sub>
                          </m:sSub>
                        </m:oMath>
                      </m:oMathPara>
                    </a14:m>
                    <a:endParaRPr lang="en-US" altLang="ja-JP" sz="1400" i="1"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𝐴</m:t>
                              </m:r>
                            </m:e>
                            <m:sub>
                              <m:r>
                                <a:rPr lang="en-US" altLang="ja-JP" sz="1400" i="1">
                                  <a:solidFill>
                                    <a:schemeClr val="tx1"/>
                                  </a:solidFill>
                                  <a:latin typeface="Cambria Math" panose="02040503050406030204" pitchFamily="18" charset="0"/>
                                </a:rPr>
                                <m:t>𝑡</m:t>
                              </m:r>
                            </m:sub>
                            <m:sup>
                              <m:r>
                                <a:rPr lang="en-US" altLang="ja-JP" sz="1400" i="1">
                                  <a:solidFill>
                                    <a:schemeClr val="tx1"/>
                                  </a:solidFill>
                                  <a:latin typeface="Cambria Math" panose="02040503050406030204" pitchFamily="18" charset="0"/>
                                </a:rPr>
                                <m:t>+</m:t>
                              </m:r>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𝑎</m:t>
                              </m:r>
                            </m:e>
                            <m:sub>
                              <m:r>
                                <a:rPr lang="en-US" altLang="ja-JP" sz="1400" i="1">
                                  <a:latin typeface="Cambria Math" panose="02040503050406030204" pitchFamily="18" charset="0"/>
                                </a:rPr>
                                <m:t>𝑀</m:t>
                              </m:r>
                            </m:sub>
                          </m:sSub>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𝑀</m:t>
                              </m:r>
                            </m:sub>
                          </m:sSub>
                          <m:sSubSup>
                            <m:sSubSupPr>
                              <m:ctrlPr>
                                <a:rPr lang="ja-JP" altLang="ja-JP" sz="1400" i="1">
                                  <a:latin typeface="Cambria Math" panose="02040503050406030204" pitchFamily="18" charset="0"/>
                                </a:rPr>
                              </m:ctrlPr>
                            </m:sSubSupPr>
                            <m:e>
                              <m:r>
                                <a:rPr lang="en-US" altLang="ja-JP" sz="1400" i="1">
                                  <a:latin typeface="Cambria Math" panose="02040503050406030204" pitchFamily="18" charset="0"/>
                                </a:rPr>
                                <m:t>𝜏</m:t>
                              </m:r>
                            </m:e>
                            <m:sub>
                              <m:r>
                                <a:rPr lang="en-US" altLang="ja-JP" sz="1400" i="1">
                                  <a:latin typeface="Cambria Math" panose="02040503050406030204" pitchFamily="18" charset="0"/>
                                </a:rPr>
                                <m:t>𝐴𝑀</m:t>
                              </m:r>
                              <m:r>
                                <a:rPr lang="en-US" altLang="ja-JP" sz="1400" i="1">
                                  <a:latin typeface="Cambria Math" panose="02040503050406030204" pitchFamily="18" charset="0"/>
                                </a:rPr>
                                <m:t>,</m:t>
                              </m:r>
                              <m:r>
                                <a:rPr lang="en-US" altLang="ja-JP" sz="1400" i="1">
                                  <a:latin typeface="Cambria Math" panose="02040503050406030204" pitchFamily="18" charset="0"/>
                                </a:rPr>
                                <m:t>𝑡</m:t>
                              </m:r>
                            </m:sub>
                            <m:sup>
                              <m:d>
                                <m:dPr>
                                  <m:ctrlPr>
                                    <a:rPr lang="ja-JP"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𝑎</m:t>
                              </m:r>
                            </m:e>
                            <m:sub>
                              <m:r>
                                <a:rPr lang="en-US" altLang="ja-JP" sz="1400" i="1">
                                  <a:latin typeface="Cambria Math" panose="02040503050406030204" pitchFamily="18" charset="0"/>
                                </a:rPr>
                                <m:t>𝐹</m:t>
                              </m:r>
                            </m:sub>
                          </m:sSub>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𝐹</m:t>
                              </m:r>
                            </m:sub>
                          </m:sSub>
                          <m:sSubSup>
                            <m:sSubSupPr>
                              <m:ctrlPr>
                                <a:rPr lang="ja-JP" altLang="ja-JP" sz="1400" i="1">
                                  <a:latin typeface="Cambria Math" panose="02040503050406030204" pitchFamily="18" charset="0"/>
                                </a:rPr>
                              </m:ctrlPr>
                            </m:sSubSupPr>
                            <m:e>
                              <m:r>
                                <a:rPr lang="en-US" altLang="ja-JP" sz="1400" i="1">
                                  <a:latin typeface="Cambria Math" panose="02040503050406030204" pitchFamily="18" charset="0"/>
                                </a:rPr>
                                <m:t>𝜏</m:t>
                              </m:r>
                            </m:e>
                            <m:sub>
                              <m:r>
                                <a:rPr lang="en-US" altLang="ja-JP" sz="1400" i="1">
                                  <a:latin typeface="Cambria Math" panose="02040503050406030204" pitchFamily="18" charset="0"/>
                                </a:rPr>
                                <m:t>𝐴𝐹</m:t>
                              </m:r>
                              <m:r>
                                <a:rPr lang="en-US" altLang="ja-JP" sz="1400" i="1">
                                  <a:latin typeface="Cambria Math" panose="02040503050406030204" pitchFamily="18" charset="0"/>
                                </a:rPr>
                                <m:t>,</m:t>
                              </m:r>
                              <m:r>
                                <a:rPr lang="en-US" altLang="ja-JP" sz="1400" i="1">
                                  <a:latin typeface="Cambria Math" panose="02040503050406030204" pitchFamily="18" charset="0"/>
                                </a:rPr>
                                <m:t>𝑡</m:t>
                              </m:r>
                            </m:sub>
                            <m:sup>
                              <m:d>
                                <m:dPr>
                                  <m:ctrlPr>
                                    <a:rPr lang="ja-JP"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   </m:t>
                          </m:r>
                          <m:d>
                            <m:dPr>
                              <m:ctrlPr>
                                <a:rPr lang="ja-JP" altLang="ja-JP" sz="1400" i="1">
                                  <a:latin typeface="Cambria Math" panose="02040503050406030204" pitchFamily="18" charset="0"/>
                                </a:rPr>
                              </m:ctrlPr>
                            </m:dPr>
                            <m:e>
                              <m:r>
                                <a:rPr lang="en-US" altLang="ja-JP" sz="1400" i="1">
                                  <a:latin typeface="Cambria Math" panose="02040503050406030204" pitchFamily="18" charset="0"/>
                                </a:rPr>
                                <m:t>𝑡</m:t>
                              </m:r>
                              <m:r>
                                <a:rPr lang="en-US" altLang="ja-JP" sz="1400" i="1">
                                  <a:latin typeface="Cambria Math" panose="02040503050406030204" pitchFamily="18" charset="0"/>
                                </a:rPr>
                                <m:t>=1,…,</m:t>
                              </m:r>
                              <m:sSub>
                                <m:sSubPr>
                                  <m:ctrlPr>
                                    <a:rPr lang="en-US" altLang="ja-JP" sz="1400" b="0" i="1" smtClean="0">
                                      <a:latin typeface="Cambria Math" panose="02040503050406030204" pitchFamily="18" charset="0"/>
                                    </a:rPr>
                                  </m:ctrlPr>
                                </m:sSubPr>
                                <m:e>
                                  <m:r>
                                    <a:rPr lang="en-US" altLang="ja-JP" sz="1400" i="1">
                                      <a:latin typeface="Cambria Math" panose="02040503050406030204" pitchFamily="18" charset="0"/>
                                    </a:rPr>
                                    <m:t>𝑇</m:t>
                                  </m:r>
                                </m:e>
                                <m:sub>
                                  <m:r>
                                    <a:rPr lang="en-US" altLang="ja-JP" sz="1400" b="0" i="1" smtClean="0">
                                      <a:latin typeface="Cambria Math" panose="02040503050406030204" pitchFamily="18" charset="0"/>
                                    </a:rPr>
                                    <m:t>𝐴</m:t>
                                  </m:r>
                                </m:sub>
                              </m:sSub>
                            </m:e>
                          </m:d>
                        </m:oMath>
                      </m:oMathPara>
                    </a14:m>
                    <a:endParaRPr lang="en-US" altLang="ja-JP" sz="14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𝐿</m:t>
                              </m:r>
                            </m:e>
                            <m:sub>
                              <m:r>
                                <a:rPr lang="en-US" altLang="ja-JP" sz="1400" i="1">
                                  <a:solidFill>
                                    <a:schemeClr val="tx1"/>
                                  </a:solidFill>
                                  <a:latin typeface="Cambria Math" panose="02040503050406030204" pitchFamily="18" charset="0"/>
                                </a:rPr>
                                <m:t>𝑡</m:t>
                              </m:r>
                            </m:sub>
                            <m:sup>
                              <m:r>
                                <a:rPr lang="en-US" altLang="ja-JP" sz="1400" i="1">
                                  <a:solidFill>
                                    <a:schemeClr val="tx1"/>
                                  </a:solidFill>
                                  <a:latin typeface="Cambria Math" panose="02040503050406030204" pitchFamily="18" charset="0"/>
                                </a:rPr>
                                <m:t>−</m:t>
                              </m:r>
                              <m:d>
                                <m:dPr>
                                  <m:ctrlPr>
                                    <a:rPr lang="en-US"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𝐿</m:t>
                              </m:r>
                            </m:e>
                            <m:sub>
                              <m:r>
                                <a:rPr lang="en-US" altLang="ja-JP" sz="1400" i="1">
                                  <a:solidFill>
                                    <a:schemeClr val="tx1"/>
                                  </a:solidFill>
                                  <a:latin typeface="Cambria Math" panose="02040503050406030204" pitchFamily="18" charset="0"/>
                                </a:rPr>
                                <m:t>𝑀</m:t>
                              </m:r>
                            </m:sub>
                          </m:sSub>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𝑦</m:t>
                              </m:r>
                            </m:e>
                            <m:sub>
                              <m:r>
                                <a:rPr lang="en-US" altLang="ja-JP" sz="1400" i="1">
                                  <a:solidFill>
                                    <a:schemeClr val="tx1"/>
                                  </a:solidFill>
                                  <a:latin typeface="Cambria Math" panose="02040503050406030204" pitchFamily="18" charset="0"/>
                                </a:rPr>
                                <m:t>𝑀</m:t>
                              </m:r>
                            </m:sub>
                          </m:sSub>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𝜏</m:t>
                              </m:r>
                            </m:e>
                            <m:sub>
                              <m:r>
                                <a:rPr lang="en-US" altLang="ja-JP" sz="1400" i="1">
                                  <a:solidFill>
                                    <a:schemeClr val="tx1"/>
                                  </a:solidFill>
                                  <a:latin typeface="Cambria Math" panose="02040503050406030204" pitchFamily="18" charset="0"/>
                                </a:rPr>
                                <m:t>𝐴𝑀</m:t>
                              </m:r>
                              <m:r>
                                <a:rPr lang="en-US" altLang="ja-JP"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𝐿</m:t>
                              </m:r>
                            </m:e>
                            <m:sub>
                              <m:r>
                                <a:rPr lang="en-US" altLang="ja-JP" sz="1400" i="1">
                                  <a:solidFill>
                                    <a:schemeClr val="tx1"/>
                                  </a:solidFill>
                                  <a:latin typeface="Cambria Math" panose="02040503050406030204" pitchFamily="18" charset="0"/>
                                </a:rPr>
                                <m:t>𝐹</m:t>
                              </m:r>
                            </m:sub>
                          </m:sSub>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𝑦</m:t>
                              </m:r>
                            </m:e>
                            <m:sub>
                              <m:r>
                                <a:rPr lang="en-US" altLang="ja-JP" sz="1400" i="1">
                                  <a:solidFill>
                                    <a:schemeClr val="tx1"/>
                                  </a:solidFill>
                                  <a:latin typeface="Cambria Math" panose="02040503050406030204" pitchFamily="18" charset="0"/>
                                </a:rPr>
                                <m:t>𝐹</m:t>
                              </m:r>
                            </m:sub>
                          </m:sSub>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𝜏</m:t>
                              </m:r>
                            </m:e>
                            <m:sub>
                              <m:r>
                                <a:rPr lang="en-US" altLang="ja-JP" sz="1400" i="1">
                                  <a:solidFill>
                                    <a:schemeClr val="tx1"/>
                                  </a:solidFill>
                                  <a:latin typeface="Cambria Math" panose="02040503050406030204" pitchFamily="18" charset="0"/>
                                </a:rPr>
                                <m:t>𝐴𝐹</m:t>
                              </m:r>
                              <m:r>
                                <a:rPr lang="en-US" altLang="ja-JP"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oMath>
                      </m:oMathPara>
                    </a14:m>
                    <a:endParaRPr lang="en-US" altLang="ja-JP" sz="14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𝐿</m:t>
                              </m:r>
                            </m:e>
                            <m:sub>
                              <m:r>
                                <a:rPr lang="en-US" altLang="ja-JP" sz="1400" i="1">
                                  <a:solidFill>
                                    <a:schemeClr val="tx1"/>
                                  </a:solidFill>
                                  <a:latin typeface="Cambria Math" panose="02040503050406030204" pitchFamily="18" charset="0"/>
                                </a:rPr>
                                <m:t>𝑡</m:t>
                              </m:r>
                            </m:sub>
                            <m:sup>
                              <m:r>
                                <a:rPr lang="en-US" altLang="ja-JP" sz="1400" i="1">
                                  <a:solidFill>
                                    <a:schemeClr val="tx1"/>
                                  </a:solidFill>
                                  <a:latin typeface="Cambria Math" panose="02040503050406030204" pitchFamily="18" charset="0"/>
                                </a:rPr>
                                <m:t>+</m:t>
                              </m:r>
                              <m:d>
                                <m:dPr>
                                  <m:ctrlPr>
                                    <a:rPr lang="en-US"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𝜃</m:t>
                              </m:r>
                            </m:e>
                            <m:sub>
                              <m:r>
                                <a:rPr lang="en-US" altLang="ja-JP" sz="1400" i="1">
                                  <a:solidFill>
                                    <a:schemeClr val="tx1"/>
                                  </a:solidFill>
                                  <a:latin typeface="Cambria Math" panose="02040503050406030204" pitchFamily="18" charset="0"/>
                                </a:rPr>
                                <m:t>𝑀</m:t>
                              </m:r>
                            </m:sub>
                          </m:sSub>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𝑦</m:t>
                              </m:r>
                            </m:e>
                            <m:sub>
                              <m:r>
                                <a:rPr lang="en-US" altLang="ja-JP" sz="1400" i="1">
                                  <a:solidFill>
                                    <a:schemeClr val="tx1"/>
                                  </a:solidFill>
                                  <a:latin typeface="Cambria Math" panose="02040503050406030204" pitchFamily="18" charset="0"/>
                                </a:rPr>
                                <m:t>𝑀</m:t>
                              </m:r>
                            </m:sub>
                          </m:sSub>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𝜏</m:t>
                              </m:r>
                            </m:e>
                            <m:sub>
                              <m:r>
                                <a:rPr lang="en-US" altLang="ja-JP" sz="1400" i="1">
                                  <a:solidFill>
                                    <a:schemeClr val="tx1"/>
                                  </a:solidFill>
                                  <a:latin typeface="Cambria Math" panose="02040503050406030204" pitchFamily="18" charset="0"/>
                                </a:rPr>
                                <m:t>𝐿𝑀</m:t>
                              </m:r>
                              <m:r>
                                <a:rPr lang="en-US" altLang="ja-JP"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𝜃</m:t>
                              </m:r>
                            </m:e>
                            <m:sub>
                              <m:r>
                                <a:rPr lang="en-US" altLang="ja-JP" sz="1400" i="1">
                                  <a:solidFill>
                                    <a:schemeClr val="tx1"/>
                                  </a:solidFill>
                                  <a:latin typeface="Cambria Math" panose="02040503050406030204" pitchFamily="18" charset="0"/>
                                </a:rPr>
                                <m:t>𝐹</m:t>
                              </m:r>
                            </m:sub>
                          </m:sSub>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𝑦</m:t>
                              </m:r>
                            </m:e>
                            <m:sub>
                              <m:r>
                                <a:rPr lang="en-US" altLang="ja-JP" sz="1400" i="1">
                                  <a:solidFill>
                                    <a:schemeClr val="tx1"/>
                                  </a:solidFill>
                                  <a:latin typeface="Cambria Math" panose="02040503050406030204" pitchFamily="18" charset="0"/>
                                </a:rPr>
                                <m:t>𝐹</m:t>
                              </m:r>
                            </m:sub>
                          </m:sSub>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𝜏</m:t>
                              </m:r>
                            </m:e>
                            <m:sub>
                              <m:r>
                                <a:rPr lang="en-US" altLang="ja-JP" sz="1400" i="1">
                                  <a:solidFill>
                                    <a:schemeClr val="tx1"/>
                                  </a:solidFill>
                                  <a:latin typeface="Cambria Math" panose="02040503050406030204" pitchFamily="18" charset="0"/>
                                </a:rPr>
                                <m:t>𝐿𝐹</m:t>
                              </m:r>
                              <m:r>
                                <a:rPr lang="en-US" altLang="ja-JP"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oMath>
                      </m:oMathPara>
                    </a14:m>
                    <a:endParaRPr lang="en-US" altLang="ja-JP" sz="14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𝐷</m:t>
                              </m:r>
                            </m:e>
                            <m:sub>
                              <m:r>
                                <a:rPr lang="en-US" altLang="ja-JP" sz="1400" i="1">
                                  <a:solidFill>
                                    <a:schemeClr val="tx1"/>
                                  </a:solidFill>
                                  <a:latin typeface="Cambria Math" panose="02040503050406030204" pitchFamily="18" charset="0"/>
                                </a:rPr>
                                <m:t>𝑡</m:t>
                              </m:r>
                            </m:sub>
                            <m:sup>
                              <m:r>
                                <a:rPr lang="ja-JP" altLang="en-US" sz="1400" i="1">
                                  <a:solidFill>
                                    <a:schemeClr val="tx1"/>
                                  </a:solidFill>
                                  <a:latin typeface="Cambria Math" panose="02040503050406030204" pitchFamily="18" charset="0"/>
                                </a:rPr>
                                <m:t>−</m:t>
                              </m:r>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𝐿</m:t>
                              </m:r>
                            </m:e>
                            <m:sub>
                              <m:r>
                                <a:rPr lang="en-US" altLang="ja-JP" sz="1400" i="1">
                                  <a:solidFill>
                                    <a:schemeClr val="tx1"/>
                                  </a:solidFill>
                                  <a:latin typeface="Cambria Math" panose="02040503050406030204" pitchFamily="18" charset="0"/>
                                </a:rPr>
                                <m:t>𝑡</m:t>
                              </m:r>
                            </m:sub>
                            <m:sup>
                              <m:r>
                                <a:rPr lang="en-US" altLang="ja-JP" sz="1400" i="1">
                                  <a:solidFill>
                                    <a:schemeClr val="tx1"/>
                                  </a:solidFill>
                                  <a:latin typeface="Cambria Math" panose="02040503050406030204" pitchFamily="18" charset="0"/>
                                </a:rPr>
                                <m:t>−</m:t>
                              </m:r>
                              <m:d>
                                <m:dPr>
                                  <m:ctrlPr>
                                    <a:rPr lang="en-US"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𝐶</m:t>
                              </m:r>
                            </m:e>
                            <m:sub>
                              <m:r>
                                <a:rPr lang="en-US" altLang="ja-JP" sz="1400" i="1">
                                  <a:solidFill>
                                    <a:schemeClr val="tx1"/>
                                  </a:solidFill>
                                  <a:latin typeface="Cambria Math" panose="02040503050406030204" pitchFamily="18" charset="0"/>
                                </a:rPr>
                                <m:t>𝑑</m:t>
                              </m:r>
                              <m:r>
                                <a:rPr lang="en-US" altLang="ja-JP"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𝐻</m:t>
                              </m:r>
                            </m:e>
                            <m:sub>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oMath>
                      </m:oMathPara>
                    </a14:m>
                    <a:endParaRPr lang="en-US" altLang="ja-JP" sz="14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𝐷</m:t>
                              </m:r>
                            </m:e>
                            <m:sub>
                              <m:r>
                                <a:rPr lang="en-US" altLang="ja-JP" sz="1400" i="1">
                                  <a:solidFill>
                                    <a:schemeClr val="tx1"/>
                                  </a:solidFill>
                                  <a:latin typeface="Cambria Math" panose="02040503050406030204" pitchFamily="18" charset="0"/>
                                </a:rPr>
                                <m:t>𝑡</m:t>
                              </m:r>
                            </m:sub>
                            <m:sup>
                              <m:r>
                                <a:rPr lang="en-US" altLang="ja-JP" sz="1400" i="1">
                                  <a:solidFill>
                                    <a:schemeClr val="tx1"/>
                                  </a:solidFill>
                                  <a:latin typeface="Cambria Math" panose="02040503050406030204" pitchFamily="18" charset="0"/>
                                </a:rPr>
                                <m:t>+</m:t>
                              </m:r>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𝐴</m:t>
                              </m:r>
                            </m:e>
                            <m:sub>
                              <m:r>
                                <a:rPr lang="en-US" altLang="ja-JP" sz="1400" i="1">
                                  <a:solidFill>
                                    <a:schemeClr val="tx1"/>
                                  </a:solidFill>
                                  <a:latin typeface="Cambria Math" panose="02040503050406030204" pitchFamily="18" charset="0"/>
                                </a:rPr>
                                <m:t>𝑡</m:t>
                              </m:r>
                            </m:sub>
                            <m:sup>
                              <m:r>
                                <a:rPr lang="en-US" altLang="ja-JP" sz="1400" i="1">
                                  <a:solidFill>
                                    <a:schemeClr val="tx1"/>
                                  </a:solidFill>
                                  <a:latin typeface="Cambria Math" panose="02040503050406030204" pitchFamily="18" charset="0"/>
                                </a:rPr>
                                <m:t>+</m:t>
                              </m:r>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𝐿</m:t>
                              </m:r>
                            </m:e>
                            <m:sub>
                              <m:r>
                                <a:rPr lang="en-US" altLang="ja-JP" sz="1400" i="1">
                                  <a:solidFill>
                                    <a:schemeClr val="tx1"/>
                                  </a:solidFill>
                                  <a:latin typeface="Cambria Math" panose="02040503050406030204" pitchFamily="18" charset="0"/>
                                </a:rPr>
                                <m:t>𝑡</m:t>
                              </m:r>
                            </m:sub>
                            <m:sup>
                              <m:r>
                                <a:rPr lang="en-US" altLang="ja-JP" sz="1400" i="1">
                                  <a:solidFill>
                                    <a:schemeClr val="tx1"/>
                                  </a:solidFill>
                                  <a:latin typeface="Cambria Math" panose="02040503050406030204" pitchFamily="18" charset="0"/>
                                </a:rPr>
                                <m:t>+</m:t>
                              </m:r>
                              <m:d>
                                <m:dPr>
                                  <m:ctrlPr>
                                    <a:rPr lang="en-US"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𝑃</m:t>
                              </m:r>
                            </m:e>
                            <m:sub>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oMath>
                      </m:oMathPara>
                    </a14:m>
                    <a:endParaRPr lang="en-US" altLang="ja-JP" sz="14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𝐷</m:t>
                              </m:r>
                            </m:e>
                            <m:sub>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𝐷</m:t>
                              </m:r>
                            </m:e>
                            <m:sub>
                              <m:r>
                                <a:rPr lang="en-US" altLang="ja-JP" sz="1400" i="1">
                                  <a:solidFill>
                                    <a:schemeClr val="tx1"/>
                                  </a:solidFill>
                                  <a:latin typeface="Cambria Math" panose="02040503050406030204" pitchFamily="18" charset="0"/>
                                </a:rPr>
                                <m:t>𝑡</m:t>
                              </m:r>
                            </m:sub>
                            <m:sup>
                              <m:r>
                                <a:rPr lang="en-US" altLang="ja-JP" sz="1400" i="1">
                                  <a:solidFill>
                                    <a:schemeClr val="tx1"/>
                                  </a:solidFill>
                                  <a:latin typeface="Cambria Math" panose="02040503050406030204" pitchFamily="18" charset="0"/>
                                </a:rPr>
                                <m:t>+</m:t>
                              </m:r>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𝐷</m:t>
                              </m:r>
                            </m:e>
                            <m:sub>
                              <m:r>
                                <a:rPr lang="en-US" altLang="ja-JP" sz="1400" i="1">
                                  <a:solidFill>
                                    <a:schemeClr val="tx1"/>
                                  </a:solidFill>
                                  <a:latin typeface="Cambria Math" panose="02040503050406030204" pitchFamily="18" charset="0"/>
                                </a:rPr>
                                <m:t>𝑡</m:t>
                              </m:r>
                            </m:sub>
                            <m:sup>
                              <m:r>
                                <a:rPr lang="ja-JP" altLang="en-US" sz="1400" i="1">
                                  <a:solidFill>
                                    <a:schemeClr val="tx1"/>
                                  </a:solidFill>
                                  <a:latin typeface="Cambria Math" panose="02040503050406030204" pitchFamily="18" charset="0"/>
                                </a:rPr>
                                <m:t>−</m:t>
                              </m:r>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oMath>
                      </m:oMathPara>
                    </a14:m>
                    <a:endParaRPr kumimoji="1" lang="ja-JP" altLang="en-US" sz="14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5830537" y="2264305"/>
                    <a:ext cx="1537381" cy="1980157"/>
                  </a:xfrm>
                  <a:prstGeom prst="rect">
                    <a:avLst/>
                  </a:prstGeom>
                  <a:blipFill>
                    <a:blip r:embed="rId6"/>
                    <a:stretch>
                      <a:fillRect/>
                    </a:stretch>
                  </a:blipFill>
                </p:spPr>
                <p:txBody>
                  <a:bodyPr/>
                  <a:lstStyle/>
                  <a:p>
                    <a:r>
                      <a:rPr lang="ja-JP" altLang="en-US">
                        <a:noFill/>
                      </a:rPr>
                      <a:t> </a:t>
                    </a:r>
                  </a:p>
                </p:txBody>
              </p:sp>
            </mc:Fallback>
          </mc:AlternateContent>
        </p:grpSp>
        <p:sp>
          <p:nvSpPr>
            <p:cNvPr id="31" name="テキスト ボックス 30">
              <a:extLst>
                <a:ext uri="{FF2B5EF4-FFF2-40B4-BE49-F238E27FC236}">
                  <a16:creationId xmlns:a16="http://schemas.microsoft.com/office/drawing/2014/main" id="{AA2913A2-B431-4DF5-AAD4-281BDBB7DDC8}"/>
                </a:ext>
              </a:extLst>
            </p:cNvPr>
            <p:cNvSpPr txBox="1"/>
            <p:nvPr/>
          </p:nvSpPr>
          <p:spPr>
            <a:xfrm>
              <a:off x="4150752" y="4013510"/>
              <a:ext cx="3467616" cy="338554"/>
            </a:xfrm>
            <a:prstGeom prst="rect">
              <a:avLst/>
            </a:prstGeom>
            <a:noFill/>
          </p:spPr>
          <p:txBody>
            <a:bodyPr wrap="none" rtlCol="0">
              <a:spAutoFit/>
            </a:bodyPr>
            <a:lstStyle/>
            <a:p>
              <a:r>
                <a:rPr kumimoji="1" lang="ja-JP" altLang="en-US" sz="1600" dirty="0">
                  <a:solidFill>
                    <a:srgbClr val="FF0000"/>
                  </a:solidFill>
                </a:rPr>
                <a:t>私的年金に関するキャッシュフロー</a:t>
              </a:r>
            </a:p>
          </p:txBody>
        </p:sp>
        <p:sp>
          <p:nvSpPr>
            <p:cNvPr id="32" name="テキスト ボックス 31">
              <a:extLst>
                <a:ext uri="{FF2B5EF4-FFF2-40B4-BE49-F238E27FC236}">
                  <a16:creationId xmlns:a16="http://schemas.microsoft.com/office/drawing/2014/main" id="{7936B78D-5A85-47D3-8879-EEF5A77BB13B}"/>
                </a:ext>
              </a:extLst>
            </p:cNvPr>
            <p:cNvSpPr txBox="1"/>
            <p:nvPr/>
          </p:nvSpPr>
          <p:spPr>
            <a:xfrm>
              <a:off x="4150752" y="4444840"/>
              <a:ext cx="3467616" cy="338554"/>
            </a:xfrm>
            <a:prstGeom prst="rect">
              <a:avLst/>
            </a:prstGeom>
            <a:noFill/>
          </p:spPr>
          <p:txBody>
            <a:bodyPr wrap="none" rtlCol="0">
              <a:spAutoFit/>
            </a:bodyPr>
            <a:lstStyle/>
            <a:p>
              <a:r>
                <a:rPr kumimoji="1" lang="ja-JP" altLang="en-US" sz="1600" dirty="0">
                  <a:solidFill>
                    <a:srgbClr val="FF0000"/>
                  </a:solidFill>
                </a:rPr>
                <a:t>生命保険に関するキャッシュフロー</a:t>
              </a:r>
            </a:p>
          </p:txBody>
        </p:sp>
        <p:sp>
          <p:nvSpPr>
            <p:cNvPr id="33" name="テキスト ボックス 32">
              <a:extLst>
                <a:ext uri="{FF2B5EF4-FFF2-40B4-BE49-F238E27FC236}">
                  <a16:creationId xmlns:a16="http://schemas.microsoft.com/office/drawing/2014/main" id="{4723BBFA-8127-4C77-9061-42E6C47F4F83}"/>
                </a:ext>
              </a:extLst>
            </p:cNvPr>
            <p:cNvSpPr txBox="1"/>
            <p:nvPr/>
          </p:nvSpPr>
          <p:spPr>
            <a:xfrm>
              <a:off x="4150752" y="4801019"/>
              <a:ext cx="2441694" cy="338554"/>
            </a:xfrm>
            <a:prstGeom prst="rect">
              <a:avLst/>
            </a:prstGeom>
            <a:noFill/>
          </p:spPr>
          <p:txBody>
            <a:bodyPr wrap="none" rtlCol="0">
              <a:spAutoFit/>
            </a:bodyPr>
            <a:lstStyle/>
            <a:p>
              <a:r>
                <a:rPr kumimoji="1" lang="ja-JP" altLang="en-US" sz="1600" dirty="0">
                  <a:solidFill>
                    <a:srgbClr val="FF0000"/>
                  </a:solidFill>
                </a:rPr>
                <a:t>キャッシュアウトフロー</a:t>
              </a:r>
              <a:endParaRPr kumimoji="1" lang="ja-JP" altLang="en-US" dirty="0">
                <a:solidFill>
                  <a:srgbClr val="FF0000"/>
                </a:solidFill>
              </a:endParaRPr>
            </a:p>
          </p:txBody>
        </p:sp>
        <p:sp>
          <p:nvSpPr>
            <p:cNvPr id="34" name="テキスト ボックス 33">
              <a:extLst>
                <a:ext uri="{FF2B5EF4-FFF2-40B4-BE49-F238E27FC236}">
                  <a16:creationId xmlns:a16="http://schemas.microsoft.com/office/drawing/2014/main" id="{635DCB2E-60CC-4C3C-A2F3-DBDB8180ED5D}"/>
                </a:ext>
              </a:extLst>
            </p:cNvPr>
            <p:cNvSpPr txBox="1"/>
            <p:nvPr/>
          </p:nvSpPr>
          <p:spPr>
            <a:xfrm>
              <a:off x="4150752" y="5109938"/>
              <a:ext cx="2236510" cy="338554"/>
            </a:xfrm>
            <a:prstGeom prst="rect">
              <a:avLst/>
            </a:prstGeom>
            <a:noFill/>
          </p:spPr>
          <p:txBody>
            <a:bodyPr wrap="none" rtlCol="0">
              <a:spAutoFit/>
            </a:bodyPr>
            <a:lstStyle/>
            <a:p>
              <a:r>
                <a:rPr kumimoji="1" lang="ja-JP" altLang="en-US" sz="1600" dirty="0">
                  <a:solidFill>
                    <a:srgbClr val="FF0000"/>
                  </a:solidFill>
                </a:rPr>
                <a:t>キャッシュインフロー</a:t>
              </a:r>
            </a:p>
          </p:txBody>
        </p:sp>
        <p:sp>
          <p:nvSpPr>
            <p:cNvPr id="35" name="テキスト ボックス 34">
              <a:extLst>
                <a:ext uri="{FF2B5EF4-FFF2-40B4-BE49-F238E27FC236}">
                  <a16:creationId xmlns:a16="http://schemas.microsoft.com/office/drawing/2014/main" id="{100DCA47-CF71-4481-834E-7D096020FD1C}"/>
                </a:ext>
              </a:extLst>
            </p:cNvPr>
            <p:cNvSpPr txBox="1"/>
            <p:nvPr/>
          </p:nvSpPr>
          <p:spPr>
            <a:xfrm>
              <a:off x="4150752" y="5417554"/>
              <a:ext cx="2441694" cy="338554"/>
            </a:xfrm>
            <a:prstGeom prst="rect">
              <a:avLst/>
            </a:prstGeom>
            <a:noFill/>
          </p:spPr>
          <p:txBody>
            <a:bodyPr wrap="none" rtlCol="0">
              <a:spAutoFit/>
            </a:bodyPr>
            <a:lstStyle/>
            <a:p>
              <a:r>
                <a:rPr kumimoji="1" lang="ja-JP" altLang="en-US" sz="1600" dirty="0">
                  <a:solidFill>
                    <a:srgbClr val="FF0000"/>
                  </a:solidFill>
                </a:rPr>
                <a:t>ネットキャッシュフロー</a:t>
              </a:r>
            </a:p>
          </p:txBody>
        </p:sp>
      </p:grpSp>
    </p:spTree>
    <p:extLst>
      <p:ext uri="{BB962C8B-B14F-4D97-AF65-F5344CB8AC3E}">
        <p14:creationId xmlns:p14="http://schemas.microsoft.com/office/powerpoint/2010/main" val="19486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21</a:t>
            </a:fld>
            <a:endParaRPr lang="en-US" altLang="ja-JP" dirty="0"/>
          </a:p>
        </p:txBody>
      </p:sp>
      <p:sp>
        <p:nvSpPr>
          <p:cNvPr id="6" name="タイトル 1"/>
          <p:cNvSpPr>
            <a:spLocks noGrp="1"/>
          </p:cNvSpPr>
          <p:nvPr>
            <p:ph type="title"/>
          </p:nvPr>
        </p:nvSpPr>
        <p:spPr/>
        <p:txBody>
          <a:bodyPr/>
          <a:lstStyle/>
          <a:p>
            <a:r>
              <a:rPr lang="ja-JP" altLang="en-US" dirty="0"/>
              <a:t>２</a:t>
            </a:r>
            <a:r>
              <a:rPr lang="en-US" altLang="ja-JP" dirty="0"/>
              <a:t>.</a:t>
            </a:r>
            <a:r>
              <a:rPr lang="ja-JP" altLang="en-US" dirty="0"/>
              <a:t>２ 公的年金財政モデル｜厚生労働省モデルと横山</a:t>
            </a:r>
            <a:r>
              <a:rPr lang="en-US" altLang="ja-JP" dirty="0"/>
              <a:t>(2013)</a:t>
            </a:r>
            <a:endParaRPr kumimoji="1" lang="ja-JP" altLang="en-US" dirty="0"/>
          </a:p>
        </p:txBody>
      </p:sp>
      <p:sp>
        <p:nvSpPr>
          <p:cNvPr id="7" name="テキスト ボックス 6"/>
          <p:cNvSpPr txBox="1"/>
          <p:nvPr/>
        </p:nvSpPr>
        <p:spPr>
          <a:xfrm>
            <a:off x="283099" y="5854489"/>
            <a:ext cx="9361040" cy="369332"/>
          </a:xfrm>
          <a:prstGeom prst="rect">
            <a:avLst/>
          </a:prstGeom>
          <a:noFill/>
          <a:ln>
            <a:solidFill>
              <a:srgbClr val="0070C0"/>
            </a:solidFill>
          </a:ln>
        </p:spPr>
        <p:txBody>
          <a:bodyPr wrap="square" rtlCol="0">
            <a:spAutoFit/>
          </a:bodyPr>
          <a:lstStyle/>
          <a:p>
            <a:pPr algn="ctr">
              <a:buClr>
                <a:srgbClr val="0070C0"/>
              </a:buClr>
            </a:pPr>
            <a:r>
              <a:rPr kumimoji="1" lang="ja-JP" altLang="en-US" u="sng" dirty="0">
                <a:solidFill>
                  <a:srgbClr val="0070C0"/>
                </a:solidFill>
              </a:rPr>
              <a:t>横山</a:t>
            </a:r>
            <a:r>
              <a:rPr kumimoji="1" lang="en-US" altLang="ja-JP" u="sng" dirty="0">
                <a:solidFill>
                  <a:srgbClr val="0070C0"/>
                </a:solidFill>
              </a:rPr>
              <a:t>(2013)</a:t>
            </a:r>
            <a:r>
              <a:rPr kumimoji="1" lang="ja-JP" altLang="en-US" u="sng" dirty="0">
                <a:solidFill>
                  <a:srgbClr val="0070C0"/>
                </a:solidFill>
              </a:rPr>
              <a:t>を参考にして公的年金財政モデルを構築し，繰下げ受給の影響を検証する</a:t>
            </a:r>
          </a:p>
        </p:txBody>
      </p:sp>
      <p:sp>
        <p:nvSpPr>
          <p:cNvPr id="10" name="AutoShape 3">
            <a:extLst>
              <a:ext uri="{FF2B5EF4-FFF2-40B4-BE49-F238E27FC236}">
                <a16:creationId xmlns:a16="http://schemas.microsoft.com/office/drawing/2014/main" id="{3B71A874-8C05-4E43-8E84-98C934E5CC42}"/>
              </a:ext>
            </a:extLst>
          </p:cNvPr>
          <p:cNvSpPr>
            <a:spLocks noChangeArrowheads="1"/>
          </p:cNvSpPr>
          <p:nvPr/>
        </p:nvSpPr>
        <p:spPr bwMode="auto">
          <a:xfrm>
            <a:off x="3045349" y="2854969"/>
            <a:ext cx="658552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rPr>
              <a:t>推計モデルのパフォーマンス結果：厚生労働省</a:t>
            </a:r>
            <a:r>
              <a:rPr lang="en-US" altLang="ja-JP" sz="1600" dirty="0">
                <a:solidFill>
                  <a:schemeClr val="bg1"/>
                </a:solidFill>
              </a:rPr>
              <a:t>(2014)</a:t>
            </a:r>
            <a:r>
              <a:rPr lang="ja-JP" altLang="en-US" sz="1600" dirty="0">
                <a:solidFill>
                  <a:schemeClr val="bg1"/>
                </a:solidFill>
              </a:rPr>
              <a:t>との比較</a:t>
            </a:r>
          </a:p>
        </p:txBody>
      </p:sp>
      <p:sp>
        <p:nvSpPr>
          <p:cNvPr id="15" name="テキスト ボックス 14">
            <a:extLst>
              <a:ext uri="{FF2B5EF4-FFF2-40B4-BE49-F238E27FC236}">
                <a16:creationId xmlns:a16="http://schemas.microsoft.com/office/drawing/2014/main" id="{5AE1BE90-761A-48BC-AAF8-9515A08ACD03}"/>
              </a:ext>
            </a:extLst>
          </p:cNvPr>
          <p:cNvSpPr txBox="1"/>
          <p:nvPr/>
        </p:nvSpPr>
        <p:spPr>
          <a:xfrm>
            <a:off x="272480" y="774879"/>
            <a:ext cx="9358389" cy="1354217"/>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厚生労働省モデルと横山</a:t>
            </a:r>
            <a:r>
              <a:rPr lang="en-US" altLang="ja-JP" dirty="0">
                <a:solidFill>
                  <a:srgbClr val="0070C0"/>
                </a:solidFill>
              </a:rPr>
              <a:t>(2013)</a:t>
            </a:r>
          </a:p>
          <a:p>
            <a:pPr marL="742946" lvl="1" indent="-285749">
              <a:buClr>
                <a:srgbClr val="0070C0"/>
              </a:buClr>
              <a:buFont typeface="Wingdings" panose="05000000000000000000" pitchFamily="2" charset="2"/>
              <a:buChar char="Ø"/>
            </a:pPr>
            <a:r>
              <a:rPr lang="ja-JP" altLang="en-US" sz="1600" dirty="0"/>
              <a:t>厚生労働省の財政検証のためのプログラムは公開されている一方で，巨大かつ複雑なため，財政検証結果を再現するための研究が行われている</a:t>
            </a:r>
            <a:endParaRPr lang="en-US" altLang="ja-JP" sz="1600" dirty="0"/>
          </a:p>
          <a:p>
            <a:pPr marL="742946" lvl="1" indent="-285749">
              <a:buClr>
                <a:srgbClr val="0070C0"/>
              </a:buClr>
              <a:buFont typeface="Wingdings" panose="05000000000000000000" pitchFamily="2" charset="2"/>
              <a:buChar char="Ø"/>
            </a:pPr>
            <a:r>
              <a:rPr lang="ja-JP" altLang="en-US" sz="1600" dirty="0"/>
              <a:t>横山</a:t>
            </a:r>
            <a:r>
              <a:rPr lang="en-US" altLang="ja-JP" sz="1600" dirty="0"/>
              <a:t>(2013)</a:t>
            </a:r>
            <a:r>
              <a:rPr lang="ja-JP" altLang="en-US" sz="1600" dirty="0"/>
              <a:t>は公表されているデータを使用して厚生労働省</a:t>
            </a:r>
            <a:r>
              <a:rPr lang="en-US" altLang="ja-JP" sz="1600" dirty="0"/>
              <a:t>(2009)</a:t>
            </a:r>
            <a:r>
              <a:rPr lang="ja-JP" altLang="en-US" sz="1600" dirty="0"/>
              <a:t>の推計結果を可能な限り忠実に再現できる年金数理モデルを開発することを目的としている</a:t>
            </a:r>
            <a:endParaRPr lang="en-US" altLang="ja-JP" sz="1600" dirty="0"/>
          </a:p>
        </p:txBody>
      </p:sp>
      <p:sp>
        <p:nvSpPr>
          <p:cNvPr id="18" name="二等辺三角形 17"/>
          <p:cNvSpPr/>
          <p:nvPr/>
        </p:nvSpPr>
        <p:spPr bwMode="auto">
          <a:xfrm rot="10800000">
            <a:off x="4113474" y="2276348"/>
            <a:ext cx="1276350" cy="371475"/>
          </a:xfrm>
          <a:prstGeom prst="triangle">
            <a:avLst/>
          </a:prstGeom>
          <a:solidFill>
            <a:srgbClr val="0070C0"/>
          </a:solidFill>
          <a:ln w="9525">
            <a:solidFill>
              <a:srgbClr val="0070C0"/>
            </a:solidFill>
            <a:round/>
            <a:headEnd/>
            <a:tailEnd/>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3045349" y="5137551"/>
            <a:ext cx="3395737" cy="415498"/>
          </a:xfrm>
          <a:prstGeom prst="rect">
            <a:avLst/>
          </a:prstGeom>
          <a:noFill/>
        </p:spPr>
        <p:txBody>
          <a:bodyPr wrap="square" rtlCol="0">
            <a:spAutoFit/>
          </a:bodyPr>
          <a:lstStyle/>
          <a:p>
            <a:r>
              <a:rPr kumimoji="1" lang="en-US" altLang="ja-JP" sz="1050" dirty="0"/>
              <a:t>※</a:t>
            </a:r>
            <a:r>
              <a:rPr kumimoji="1" lang="ja-JP" altLang="en-US" sz="1050" dirty="0"/>
              <a:t>厚生労働省</a:t>
            </a:r>
            <a:r>
              <a:rPr kumimoji="1" lang="en-US" altLang="ja-JP" sz="1050" dirty="0"/>
              <a:t>(2014)</a:t>
            </a:r>
            <a:r>
              <a:rPr kumimoji="1" lang="ja-JP" altLang="en-US" sz="1050" dirty="0"/>
              <a:t>の結果と大きな乖離が生じないように信頼性が損なわれない範囲で調整を加えている</a:t>
            </a:r>
          </a:p>
        </p:txBody>
      </p:sp>
      <p:pic>
        <p:nvPicPr>
          <p:cNvPr id="19" name="図 18"/>
          <p:cNvPicPr>
            <a:picLocks noChangeAspect="1"/>
          </p:cNvPicPr>
          <p:nvPr/>
        </p:nvPicPr>
        <p:blipFill>
          <a:blip r:embed="rId3"/>
          <a:stretch>
            <a:fillRect/>
          </a:stretch>
        </p:blipFill>
        <p:spPr>
          <a:xfrm>
            <a:off x="3045349" y="3156158"/>
            <a:ext cx="3299394" cy="1981393"/>
          </a:xfrm>
          <a:prstGeom prst="rect">
            <a:avLst/>
          </a:prstGeom>
        </p:spPr>
      </p:pic>
      <p:pic>
        <p:nvPicPr>
          <p:cNvPr id="20" name="図 19"/>
          <p:cNvPicPr>
            <a:picLocks noChangeAspect="1"/>
          </p:cNvPicPr>
          <p:nvPr/>
        </p:nvPicPr>
        <p:blipFill>
          <a:blip r:embed="rId4"/>
          <a:stretch>
            <a:fillRect/>
          </a:stretch>
        </p:blipFill>
        <p:spPr>
          <a:xfrm>
            <a:off x="6344743" y="3156156"/>
            <a:ext cx="3299396" cy="1981395"/>
          </a:xfrm>
          <a:prstGeom prst="rect">
            <a:avLst/>
          </a:prstGeom>
        </p:spPr>
      </p:pic>
      <p:sp>
        <p:nvSpPr>
          <p:cNvPr id="8" name="テキスト ボックス 7"/>
          <p:cNvSpPr txBox="1"/>
          <p:nvPr/>
        </p:nvSpPr>
        <p:spPr>
          <a:xfrm>
            <a:off x="85988" y="2848922"/>
            <a:ext cx="2680542" cy="1107996"/>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前提条件</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死亡率：中位</a:t>
            </a:r>
            <a:endParaRPr lang="en-US" altLang="ja-JP" sz="1600" dirty="0"/>
          </a:p>
          <a:p>
            <a:pPr marL="742950" lvl="1" indent="-285750">
              <a:buClr>
                <a:srgbClr val="0070C0"/>
              </a:buClr>
              <a:buFont typeface="Wingdings" panose="05000000000000000000" pitchFamily="2" charset="2"/>
              <a:buChar char="Ø"/>
            </a:pPr>
            <a:r>
              <a:rPr lang="ja-JP" altLang="en-US" sz="1600" dirty="0"/>
              <a:t>出生率：中位</a:t>
            </a:r>
            <a:endParaRPr lang="en-US" altLang="ja-JP" sz="1600" dirty="0"/>
          </a:p>
          <a:p>
            <a:pPr marL="742950" lvl="1" indent="-285750">
              <a:buClr>
                <a:srgbClr val="0070C0"/>
              </a:buClr>
              <a:buFont typeface="Wingdings" panose="05000000000000000000" pitchFamily="2" charset="2"/>
              <a:buChar char="Ø"/>
            </a:pPr>
            <a:r>
              <a:rPr lang="ja-JP" altLang="en-US" sz="1600" dirty="0"/>
              <a:t>経済前提：ケース</a:t>
            </a:r>
            <a:r>
              <a:rPr lang="en-US" altLang="ja-JP" sz="1600" dirty="0"/>
              <a:t>E</a:t>
            </a:r>
            <a:endParaRPr kumimoji="1" lang="ja-JP" altLang="en-US" sz="1600" dirty="0"/>
          </a:p>
        </p:txBody>
      </p:sp>
      <p:graphicFrame>
        <p:nvGraphicFramePr>
          <p:cNvPr id="21" name="表 20"/>
          <p:cNvGraphicFramePr>
            <a:graphicFrameLocks noGrp="1"/>
          </p:cNvGraphicFramePr>
          <p:nvPr>
            <p:extLst>
              <p:ext uri="{D42A27DB-BD31-4B8C-83A1-F6EECF244321}">
                <p14:modId xmlns:p14="http://schemas.microsoft.com/office/powerpoint/2010/main" val="3631608488"/>
              </p:ext>
            </p:extLst>
          </p:nvPr>
        </p:nvGraphicFramePr>
        <p:xfrm>
          <a:off x="746411" y="3956918"/>
          <a:ext cx="1633296" cy="1297305"/>
        </p:xfrm>
        <a:graphic>
          <a:graphicData uri="http://schemas.openxmlformats.org/drawingml/2006/table">
            <a:tbl>
              <a:tblPr firstRow="1">
                <a:tableStyleId>{8EC20E35-A176-4012-BC5E-935CFFF8708E}</a:tableStyleId>
              </a:tblPr>
              <a:tblGrid>
                <a:gridCol w="976328">
                  <a:extLst>
                    <a:ext uri="{9D8B030D-6E8A-4147-A177-3AD203B41FA5}">
                      <a16:colId xmlns:a16="http://schemas.microsoft.com/office/drawing/2014/main" val="20000"/>
                    </a:ext>
                  </a:extLst>
                </a:gridCol>
                <a:gridCol w="656968">
                  <a:extLst>
                    <a:ext uri="{9D8B030D-6E8A-4147-A177-3AD203B41FA5}">
                      <a16:colId xmlns:a16="http://schemas.microsoft.com/office/drawing/2014/main" val="20001"/>
                    </a:ext>
                  </a:extLst>
                </a:gridCol>
              </a:tblGrid>
              <a:tr h="238125">
                <a:tc>
                  <a:txBody>
                    <a:bodyPr/>
                    <a:lstStyle/>
                    <a:p>
                      <a:pPr algn="ctr" fontAlgn="ctr"/>
                      <a:r>
                        <a:rPr lang="ja-JP" altLang="en-US" sz="1100" u="none" strike="noStrike" dirty="0">
                          <a:effectLst/>
                        </a:rPr>
                        <a:t>長期の</a:t>
                      </a:r>
                      <a:endParaRPr lang="en-US" altLang="ja-JP" sz="1100" u="none" strike="noStrike" dirty="0">
                        <a:effectLst/>
                      </a:endParaRPr>
                    </a:p>
                    <a:p>
                      <a:pPr algn="ctr" fontAlgn="ctr"/>
                      <a:r>
                        <a:rPr lang="ja-JP" altLang="en-US" sz="1100" u="none" strike="noStrike" dirty="0">
                          <a:effectLst/>
                        </a:rPr>
                        <a:t>経済前提</a:t>
                      </a:r>
                      <a:endPar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E</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0"/>
                  </a:ext>
                </a:extLst>
              </a:tr>
              <a:tr h="238125">
                <a:tc>
                  <a:txBody>
                    <a:bodyPr/>
                    <a:lstStyle/>
                    <a:p>
                      <a:pPr algn="l" fontAlgn="ctr"/>
                      <a:r>
                        <a:rPr lang="ja-JP" altLang="en-US" sz="1100" u="none" strike="noStrike" dirty="0">
                          <a:effectLst/>
                        </a:rPr>
                        <a:t>労働力率</a:t>
                      </a:r>
                      <a:endParaRPr lang="en-US" sz="1100" b="0" i="0" u="none" strike="noStrike" dirty="0">
                        <a:solidFill>
                          <a:schemeClr val="tx1"/>
                        </a:solidFill>
                        <a:effectLst/>
                        <a:latin typeface="+mn-ea"/>
                        <a:ea typeface="+mn-ea"/>
                      </a:endParaRPr>
                    </a:p>
                  </a:txBody>
                  <a:tcPr marL="9525" marR="9525" marT="9525" marB="0" anchor="ctr"/>
                </a:tc>
                <a:tc>
                  <a:txBody>
                    <a:bodyPr/>
                    <a:lstStyle/>
                    <a:p>
                      <a:pPr algn="ctr" fontAlgn="ctr"/>
                      <a:r>
                        <a:rPr lang="ja-JP" altLang="en-US" sz="1100" u="none" strike="noStrike" dirty="0">
                          <a:effectLst/>
                        </a:rPr>
                        <a:t>進む</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1"/>
                  </a:ext>
                </a:extLst>
              </a:tr>
              <a:tr h="238125">
                <a:tc>
                  <a:txBody>
                    <a:bodyPr/>
                    <a:lstStyle/>
                    <a:p>
                      <a:pPr algn="l" fontAlgn="ctr"/>
                      <a:r>
                        <a:rPr lang="ja-JP" altLang="en-US" sz="1100" u="none" strike="noStrike" dirty="0">
                          <a:effectLst/>
                        </a:rPr>
                        <a:t>物価上昇率</a:t>
                      </a:r>
                      <a:endParaRPr lang="en-US" sz="1100" b="0" i="0" u="none" strike="noStrike" dirty="0">
                        <a:solidFill>
                          <a:schemeClr val="tx1"/>
                        </a:solidFill>
                        <a:effectLst/>
                        <a:latin typeface="+mn-ea"/>
                        <a:ea typeface="+mn-ea"/>
                      </a:endParaRPr>
                    </a:p>
                  </a:txBody>
                  <a:tcPr marL="9525" marR="9525" marT="9525" marB="0" anchor="ctr"/>
                </a:tc>
                <a:tc>
                  <a:txBody>
                    <a:bodyPr/>
                    <a:lstStyle/>
                    <a:p>
                      <a:pPr algn="r" fontAlgn="ctr"/>
                      <a:r>
                        <a:rPr lang="en-US" altLang="ja-JP" sz="1100" u="none" strike="noStrike" dirty="0">
                          <a:effectLst/>
                        </a:rPr>
                        <a:t>1.20%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2"/>
                  </a:ext>
                </a:extLst>
              </a:tr>
              <a:tr h="238125">
                <a:tc>
                  <a:txBody>
                    <a:bodyPr/>
                    <a:lstStyle/>
                    <a:p>
                      <a:pPr algn="l" fontAlgn="ctr"/>
                      <a:r>
                        <a:rPr lang="ja-JP" altLang="en-US" sz="1100" u="none" strike="noStrike" dirty="0">
                          <a:effectLst/>
                        </a:rPr>
                        <a:t>賃金上昇率</a:t>
                      </a:r>
                      <a:endParaRPr lang="en-US" sz="1100" b="0" i="0" u="none" strike="noStrike" dirty="0">
                        <a:solidFill>
                          <a:schemeClr val="tx1"/>
                        </a:solidFill>
                        <a:effectLst/>
                        <a:latin typeface="+mn-ea"/>
                        <a:ea typeface="+mn-ea"/>
                      </a:endParaRPr>
                    </a:p>
                  </a:txBody>
                  <a:tcPr marL="9525" marR="9525" marT="9525" marB="0" anchor="ctr"/>
                </a:tc>
                <a:tc>
                  <a:txBody>
                    <a:bodyPr/>
                    <a:lstStyle/>
                    <a:p>
                      <a:pPr algn="r" fontAlgn="ctr"/>
                      <a:r>
                        <a:rPr lang="en-US" altLang="ja-JP" sz="1100" u="none" strike="noStrike" dirty="0">
                          <a:effectLst/>
                        </a:rPr>
                        <a:t>1.30%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3"/>
                  </a:ext>
                </a:extLst>
              </a:tr>
              <a:tr h="238125">
                <a:tc>
                  <a:txBody>
                    <a:bodyPr/>
                    <a:lstStyle/>
                    <a:p>
                      <a:pPr algn="l" fontAlgn="ctr"/>
                      <a:r>
                        <a:rPr lang="ja-JP" altLang="en-US" sz="1100" u="none" strike="noStrike" dirty="0">
                          <a:effectLst/>
                        </a:rPr>
                        <a:t>運用利回り</a:t>
                      </a:r>
                      <a:endParaRPr lang="ja-JP" altLang="en-US" sz="1100" b="0" i="0" u="none" strike="noStrike" dirty="0">
                        <a:solidFill>
                          <a:schemeClr val="tx1"/>
                        </a:solidFill>
                        <a:effectLst/>
                        <a:latin typeface="+mn-ea"/>
                        <a:ea typeface="+mn-ea"/>
                      </a:endParaRPr>
                    </a:p>
                  </a:txBody>
                  <a:tcPr marL="9525" marR="9525" marT="9525" marB="0" anchor="ctr"/>
                </a:tc>
                <a:tc>
                  <a:txBody>
                    <a:bodyPr/>
                    <a:lstStyle/>
                    <a:p>
                      <a:pPr algn="r" fontAlgn="ctr"/>
                      <a:r>
                        <a:rPr lang="en-US" altLang="ja-JP" sz="1100" u="none" strike="noStrike" dirty="0">
                          <a:effectLst/>
                        </a:rPr>
                        <a:t>3.00%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51908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a:t>
            </a:r>
            <a:r>
              <a:rPr lang="en-US" altLang="ja-JP" dirty="0"/>
              <a:t>.</a:t>
            </a:r>
            <a:r>
              <a:rPr lang="ja-JP" altLang="en-US" dirty="0"/>
              <a:t>２ 公的年金財政</a:t>
            </a:r>
            <a:r>
              <a:rPr kumimoji="1" lang="ja-JP" altLang="en-US" dirty="0"/>
              <a:t>モデル</a:t>
            </a:r>
            <a:r>
              <a:rPr lang="ja-JP" altLang="en-US" dirty="0"/>
              <a:t>｜推計モデルの流れ</a:t>
            </a:r>
            <a:endParaRPr kumimoji="1" lang="ja-JP" altLang="en-US" dirty="0"/>
          </a:p>
        </p:txBody>
      </p:sp>
      <p:sp>
        <p:nvSpPr>
          <p:cNvPr id="3" name="スライド番号プレースホルダー 2"/>
          <p:cNvSpPr>
            <a:spLocks noGrp="1"/>
          </p:cNvSpPr>
          <p:nvPr>
            <p:ph type="sldNum" sz="quarter" idx="12"/>
          </p:nvPr>
        </p:nvSpPr>
        <p:spPr/>
        <p:txBody>
          <a:bodyPr/>
          <a:lstStyle/>
          <a:p>
            <a:fld id="{6C8EEFBB-E135-4293-8494-A108BE87EC2E}" type="slidenum">
              <a:rPr lang="en-US" altLang="ja-JP" smtClean="0"/>
              <a:pPr/>
              <a:t>22</a:t>
            </a:fld>
            <a:endParaRPr lang="en-US" altLang="ja-JP" dirty="0"/>
          </a:p>
        </p:txBody>
      </p:sp>
      <p:grpSp>
        <p:nvGrpSpPr>
          <p:cNvPr id="86" name="グループ化 85"/>
          <p:cNvGrpSpPr/>
          <p:nvPr/>
        </p:nvGrpSpPr>
        <p:grpSpPr>
          <a:xfrm>
            <a:off x="240412" y="1199678"/>
            <a:ext cx="9393108" cy="4636288"/>
            <a:chOff x="141522" y="769172"/>
            <a:chExt cx="9393108" cy="4636288"/>
          </a:xfrm>
        </p:grpSpPr>
        <p:grpSp>
          <p:nvGrpSpPr>
            <p:cNvPr id="41" name="グループ化 40"/>
            <p:cNvGrpSpPr/>
            <p:nvPr/>
          </p:nvGrpSpPr>
          <p:grpSpPr>
            <a:xfrm>
              <a:off x="173589" y="769172"/>
              <a:ext cx="9361041" cy="2478863"/>
              <a:chOff x="173589" y="769172"/>
              <a:chExt cx="9361041" cy="2478863"/>
            </a:xfrm>
          </p:grpSpPr>
          <p:sp>
            <p:nvSpPr>
              <p:cNvPr id="38" name="テキスト ボックス 37"/>
              <p:cNvSpPr txBox="1"/>
              <p:nvPr/>
            </p:nvSpPr>
            <p:spPr>
              <a:xfrm>
                <a:off x="173589" y="939711"/>
                <a:ext cx="9361041" cy="2308324"/>
              </a:xfrm>
              <a:prstGeom prst="rect">
                <a:avLst/>
              </a:prstGeom>
              <a:noFill/>
              <a:ln w="19050" cmpd="dbl">
                <a:solidFill>
                  <a:srgbClr val="FF0000"/>
                </a:solidFill>
              </a:ln>
            </p:spPr>
            <p:txBody>
              <a:bodyPr wrap="square" rtlCol="0">
                <a:spAutoFit/>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ja-JP" altLang="en-US" dirty="0"/>
              </a:p>
            </p:txBody>
          </p:sp>
          <p:grpSp>
            <p:nvGrpSpPr>
              <p:cNvPr id="39" name="グループ化 38"/>
              <p:cNvGrpSpPr/>
              <p:nvPr/>
            </p:nvGrpSpPr>
            <p:grpSpPr>
              <a:xfrm>
                <a:off x="498436" y="1250476"/>
                <a:ext cx="8811048" cy="1908508"/>
                <a:chOff x="283925" y="645155"/>
                <a:chExt cx="8811048" cy="1908508"/>
              </a:xfrm>
            </p:grpSpPr>
            <p:sp>
              <p:nvSpPr>
                <p:cNvPr id="4" name="正方形/長方形 3"/>
                <p:cNvSpPr/>
                <p:nvPr/>
              </p:nvSpPr>
              <p:spPr bwMode="auto">
                <a:xfrm>
                  <a:off x="283925" y="1305652"/>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人口</a:t>
                  </a:r>
                  <a:endParaRPr lang="ja-JP" altLang="en-US" sz="1200" dirty="0">
                    <a:solidFill>
                      <a:srgbClr val="4D4D4D"/>
                    </a:solidFill>
                    <a:latin typeface="メイリオ" pitchFamily="50" charset="-128"/>
                    <a:ea typeface="メイリオ" pitchFamily="50" charset="-128"/>
                    <a:cs typeface="メイリオ" pitchFamily="50" charset="-128"/>
                  </a:endParaRPr>
                </a:p>
              </p:txBody>
            </p:sp>
            <p:cxnSp>
              <p:nvCxnSpPr>
                <p:cNvPr id="8" name="直線矢印コネクタ 7"/>
                <p:cNvCxnSpPr>
                  <a:endCxn id="10" idx="1"/>
                </p:cNvCxnSpPr>
                <p:nvPr/>
              </p:nvCxnSpPr>
              <p:spPr>
                <a:xfrm>
                  <a:off x="1976113" y="1476152"/>
                  <a:ext cx="5301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bwMode="auto">
                <a:xfrm>
                  <a:off x="2506241" y="1303798"/>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雇用者数</a:t>
                  </a:r>
                  <a:endParaRPr lang="en-US" altLang="ja-JP" sz="1600" dirty="0">
                    <a:solidFill>
                      <a:srgbClr val="4D4D4D"/>
                    </a:solidFill>
                    <a:latin typeface="メイリオ" pitchFamily="50" charset="-128"/>
                    <a:ea typeface="メイリオ" pitchFamily="50" charset="-128"/>
                    <a:cs typeface="メイリオ" pitchFamily="50" charset="-128"/>
                  </a:endParaRPr>
                </a:p>
              </p:txBody>
            </p:sp>
            <p:grpSp>
              <p:nvGrpSpPr>
                <p:cNvPr id="21" name="グループ化 20"/>
                <p:cNvGrpSpPr/>
                <p:nvPr/>
              </p:nvGrpSpPr>
              <p:grpSpPr>
                <a:xfrm>
                  <a:off x="4779999" y="645155"/>
                  <a:ext cx="2010718" cy="1554272"/>
                  <a:chOff x="5183652" y="976082"/>
                  <a:chExt cx="2010718" cy="1554272"/>
                </a:xfrm>
              </p:grpSpPr>
              <p:sp>
                <p:nvSpPr>
                  <p:cNvPr id="11" name="テキスト ボックス 10"/>
                  <p:cNvSpPr txBox="1"/>
                  <p:nvPr/>
                </p:nvSpPr>
                <p:spPr>
                  <a:xfrm>
                    <a:off x="5183652" y="1160748"/>
                    <a:ext cx="2010718" cy="1369606"/>
                  </a:xfrm>
                  <a:prstGeom prst="rect">
                    <a:avLst/>
                  </a:prstGeom>
                  <a:noFill/>
                  <a:ln w="12700">
                    <a:solidFill>
                      <a:srgbClr val="0070C0"/>
                    </a:solidFill>
                  </a:ln>
                </p:spPr>
                <p:txBody>
                  <a:bodyPr wrap="square" rtlCol="0">
                    <a:spAutoFit/>
                  </a:bodyPr>
                  <a:lstStyle/>
                  <a:p>
                    <a:endParaRPr lang="en-US" altLang="ja-JP" dirty="0"/>
                  </a:p>
                  <a:p>
                    <a:endParaRPr lang="en-US" altLang="ja-JP" dirty="0"/>
                  </a:p>
                  <a:p>
                    <a:endParaRPr lang="en-US" altLang="ja-JP" dirty="0"/>
                  </a:p>
                  <a:p>
                    <a:endParaRPr lang="en-US" altLang="ja-JP" dirty="0"/>
                  </a:p>
                  <a:p>
                    <a:endParaRPr lang="en-US" altLang="ja-JP" sz="1100" dirty="0"/>
                  </a:p>
                </p:txBody>
              </p:sp>
              <p:sp>
                <p:nvSpPr>
                  <p:cNvPr id="17" name="正方形/長方形 16"/>
                  <p:cNvSpPr/>
                  <p:nvPr/>
                </p:nvSpPr>
                <p:spPr bwMode="auto">
                  <a:xfrm>
                    <a:off x="5358166" y="1450866"/>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厚生年金被保険者</a:t>
                    </a:r>
                    <a:endParaRPr lang="en-US" altLang="ja-JP" sz="1600" dirty="0">
                      <a:solidFill>
                        <a:srgbClr val="4D4D4D"/>
                      </a:solidFill>
                      <a:latin typeface="メイリオ" pitchFamily="50" charset="-128"/>
                      <a:ea typeface="メイリオ" pitchFamily="50" charset="-128"/>
                      <a:cs typeface="メイリオ" pitchFamily="50" charset="-128"/>
                    </a:endParaRPr>
                  </a:p>
                </p:txBody>
              </p:sp>
              <p:sp>
                <p:nvSpPr>
                  <p:cNvPr id="18" name="正方形/長方形 17"/>
                  <p:cNvSpPr/>
                  <p:nvPr/>
                </p:nvSpPr>
                <p:spPr bwMode="auto">
                  <a:xfrm>
                    <a:off x="5358166" y="1957980"/>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共済組合被保険者</a:t>
                    </a:r>
                    <a:endParaRPr lang="en-US" altLang="ja-JP" sz="1600" dirty="0">
                      <a:solidFill>
                        <a:srgbClr val="4D4D4D"/>
                      </a:solidFill>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5355659" y="976082"/>
                    <a:ext cx="1694695" cy="369332"/>
                  </a:xfrm>
                  <a:prstGeom prst="rect">
                    <a:avLst/>
                  </a:prstGeom>
                  <a:solidFill>
                    <a:srgbClr val="0070C0"/>
                  </a:solidFill>
                </p:spPr>
                <p:txBody>
                  <a:bodyPr wrap="none" rtlCol="0">
                    <a:spAutoFit/>
                  </a:bodyPr>
                  <a:lstStyle/>
                  <a:p>
                    <a:r>
                      <a:rPr lang="ja-JP" altLang="en-US" dirty="0">
                        <a:solidFill>
                          <a:schemeClr val="bg1"/>
                        </a:solidFill>
                      </a:rPr>
                      <a:t>第</a:t>
                    </a:r>
                    <a:r>
                      <a:rPr lang="en-US" altLang="ja-JP" dirty="0">
                        <a:solidFill>
                          <a:schemeClr val="bg1"/>
                        </a:solidFill>
                      </a:rPr>
                      <a:t>2</a:t>
                    </a:r>
                    <a:r>
                      <a:rPr lang="ja-JP" altLang="en-US" dirty="0">
                        <a:solidFill>
                          <a:schemeClr val="bg1"/>
                        </a:solidFill>
                      </a:rPr>
                      <a:t>号被保険者</a:t>
                    </a:r>
                  </a:p>
                </p:txBody>
              </p:sp>
            </p:grpSp>
            <p:cxnSp>
              <p:nvCxnSpPr>
                <p:cNvPr id="27" name="直線矢印コネクタ 26"/>
                <p:cNvCxnSpPr/>
                <p:nvPr/>
              </p:nvCxnSpPr>
              <p:spPr>
                <a:xfrm>
                  <a:off x="4196916" y="1476152"/>
                  <a:ext cx="6135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6789204" y="1476152"/>
                  <a:ext cx="6135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7402785" y="2208953"/>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第</a:t>
                  </a:r>
                  <a:r>
                    <a:rPr lang="en-US" altLang="ja-JP" sz="1600" dirty="0">
                      <a:solidFill>
                        <a:srgbClr val="4D4D4D"/>
                      </a:solidFill>
                      <a:latin typeface="メイリオ" pitchFamily="50" charset="-128"/>
                      <a:ea typeface="メイリオ" pitchFamily="50" charset="-128"/>
                      <a:cs typeface="メイリオ" pitchFamily="50" charset="-128"/>
                    </a:rPr>
                    <a:t>1</a:t>
                  </a:r>
                  <a:r>
                    <a:rPr lang="ja-JP" altLang="en-US" sz="1600" dirty="0">
                      <a:solidFill>
                        <a:srgbClr val="4D4D4D"/>
                      </a:solidFill>
                      <a:latin typeface="メイリオ" pitchFamily="50" charset="-128"/>
                      <a:ea typeface="メイリオ" pitchFamily="50" charset="-128"/>
                      <a:cs typeface="メイリオ" pitchFamily="50" charset="-128"/>
                    </a:rPr>
                    <a:t>号被保険者</a:t>
                  </a:r>
                  <a:endParaRPr lang="en-US" altLang="ja-JP" sz="1600" dirty="0">
                    <a:solidFill>
                      <a:srgbClr val="4D4D4D"/>
                    </a:solidFill>
                    <a:latin typeface="メイリオ" pitchFamily="50" charset="-128"/>
                    <a:ea typeface="メイリオ" pitchFamily="50" charset="-128"/>
                    <a:cs typeface="メイリオ" pitchFamily="50" charset="-128"/>
                  </a:endParaRPr>
                </a:p>
              </p:txBody>
            </p:sp>
            <p:cxnSp>
              <p:nvCxnSpPr>
                <p:cNvPr id="36" name="直線矢印コネクタ 35"/>
                <p:cNvCxnSpPr/>
                <p:nvPr/>
              </p:nvCxnSpPr>
              <p:spPr>
                <a:xfrm>
                  <a:off x="8276003" y="1636196"/>
                  <a:ext cx="0" cy="575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bwMode="auto">
                <a:xfrm>
                  <a:off x="7402785" y="1289069"/>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第</a:t>
                  </a:r>
                  <a:r>
                    <a:rPr lang="en-US" altLang="ja-JP" sz="1600" dirty="0">
                      <a:solidFill>
                        <a:srgbClr val="4D4D4D"/>
                      </a:solidFill>
                      <a:latin typeface="メイリオ" pitchFamily="50" charset="-128"/>
                      <a:ea typeface="メイリオ" pitchFamily="50" charset="-128"/>
                      <a:cs typeface="メイリオ" pitchFamily="50" charset="-128"/>
                    </a:rPr>
                    <a:t>3</a:t>
                  </a:r>
                  <a:r>
                    <a:rPr lang="ja-JP" altLang="en-US" sz="1600" dirty="0">
                      <a:solidFill>
                        <a:srgbClr val="4D4D4D"/>
                      </a:solidFill>
                      <a:latin typeface="メイリオ" pitchFamily="50" charset="-128"/>
                      <a:ea typeface="メイリオ" pitchFamily="50" charset="-128"/>
                      <a:cs typeface="メイリオ" pitchFamily="50" charset="-128"/>
                    </a:rPr>
                    <a:t>号被保険者</a:t>
                  </a:r>
                  <a:endParaRPr lang="en-US" altLang="ja-JP" sz="1600" dirty="0">
                    <a:solidFill>
                      <a:srgbClr val="4D4D4D"/>
                    </a:solidFill>
                    <a:latin typeface="メイリオ" pitchFamily="50" charset="-128"/>
                    <a:ea typeface="メイリオ" pitchFamily="50" charset="-128"/>
                    <a:cs typeface="メイリオ" pitchFamily="50" charset="-128"/>
                  </a:endParaRPr>
                </a:p>
              </p:txBody>
            </p:sp>
          </p:grpSp>
          <p:sp>
            <p:nvSpPr>
              <p:cNvPr id="40" name="テキスト ボックス 39"/>
              <p:cNvSpPr txBox="1"/>
              <p:nvPr/>
            </p:nvSpPr>
            <p:spPr>
              <a:xfrm>
                <a:off x="3498979" y="769172"/>
                <a:ext cx="2031325" cy="369332"/>
              </a:xfrm>
              <a:prstGeom prst="rect">
                <a:avLst/>
              </a:prstGeom>
              <a:solidFill>
                <a:srgbClr val="FF0000"/>
              </a:solidFill>
            </p:spPr>
            <p:txBody>
              <a:bodyPr wrap="none" rtlCol="0">
                <a:spAutoFit/>
              </a:bodyPr>
              <a:lstStyle/>
              <a:p>
                <a:r>
                  <a:rPr lang="ja-JP" altLang="en-US" dirty="0">
                    <a:solidFill>
                      <a:schemeClr val="bg1"/>
                    </a:solidFill>
                  </a:rPr>
                  <a:t>被保険者数の推計</a:t>
                </a:r>
              </a:p>
            </p:txBody>
          </p:sp>
        </p:grpSp>
        <p:sp>
          <p:nvSpPr>
            <p:cNvPr id="47" name="正方形/長方形 46"/>
            <p:cNvSpPr/>
            <p:nvPr/>
          </p:nvSpPr>
          <p:spPr bwMode="auto">
            <a:xfrm>
              <a:off x="7545288" y="3847346"/>
              <a:ext cx="1796872" cy="912728"/>
            </a:xfrm>
            <a:prstGeom prst="rect">
              <a:avLst/>
            </a:prstGeom>
            <a:solidFill>
              <a:srgbClr val="E2F1FA"/>
            </a:solidFill>
            <a:ln w="9525">
              <a:solidFill>
                <a:schemeClr val="bg1"/>
              </a:solidFill>
              <a:round/>
              <a:headEnd/>
              <a:tailEnd/>
            </a:ln>
            <a:effectLst/>
          </p:spPr>
          <p:txBody>
            <a:bodyPr lIns="0" tIns="108000" rIns="0" bIns="72001" rtlCol="0" anchor="ctr">
              <a:spAutoFit/>
            </a:bodyPr>
            <a:lstStyle/>
            <a:p>
              <a:pPr algn="ctr">
                <a:lnSpc>
                  <a:spcPts val="15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保険料全額免除者</a:t>
              </a:r>
              <a:endParaRPr lang="en-US" altLang="ja-JP" sz="1600" dirty="0">
                <a:solidFill>
                  <a:srgbClr val="4D4D4D"/>
                </a:solidFill>
                <a:latin typeface="メイリオ" pitchFamily="50" charset="-128"/>
                <a:ea typeface="メイリオ" pitchFamily="50" charset="-128"/>
                <a:cs typeface="メイリオ" pitchFamily="50" charset="-128"/>
              </a:endParaRPr>
            </a:p>
            <a:p>
              <a:pPr algn="ctr">
                <a:lnSpc>
                  <a:spcPts val="15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一部免除者</a:t>
              </a:r>
              <a:endParaRPr lang="en-US" altLang="ja-JP" sz="1600" dirty="0">
                <a:solidFill>
                  <a:srgbClr val="4D4D4D"/>
                </a:solidFill>
                <a:latin typeface="メイリオ" pitchFamily="50" charset="-128"/>
                <a:ea typeface="メイリオ" pitchFamily="50" charset="-128"/>
                <a:cs typeface="メイリオ" pitchFamily="50" charset="-128"/>
              </a:endParaRPr>
            </a:p>
            <a:p>
              <a:pPr algn="ctr">
                <a:lnSpc>
                  <a:spcPts val="1500"/>
                </a:lnSpc>
                <a:spcBef>
                  <a:spcPct val="0"/>
                </a:spcBef>
              </a:pPr>
              <a:r>
                <a:rPr lang="ja-JP" altLang="en-US" sz="1600" dirty="0">
                  <a:solidFill>
                    <a:srgbClr val="4D4D4D"/>
                  </a:solidFill>
                  <a:latin typeface="メイリオ" pitchFamily="50" charset="-128"/>
                  <a:ea typeface="メイリオ" pitchFamily="50" charset="-128"/>
                  <a:cs typeface="メイリオ" pitchFamily="50" charset="-128"/>
                </a:rPr>
                <a:t>全額納付者</a:t>
              </a:r>
              <a:endParaRPr lang="en-US" altLang="ja-JP" sz="1600" dirty="0">
                <a:solidFill>
                  <a:srgbClr val="4D4D4D"/>
                </a:solidFill>
                <a:latin typeface="メイリオ" pitchFamily="50" charset="-128"/>
                <a:ea typeface="メイリオ" pitchFamily="50" charset="-128"/>
                <a:cs typeface="メイリオ" pitchFamily="50" charset="-128"/>
              </a:endParaRPr>
            </a:p>
          </p:txBody>
        </p:sp>
        <p:cxnSp>
          <p:nvCxnSpPr>
            <p:cNvPr id="51" name="直線矢印コネクタ 50"/>
            <p:cNvCxnSpPr/>
            <p:nvPr/>
          </p:nvCxnSpPr>
          <p:spPr>
            <a:xfrm>
              <a:off x="8481392" y="3158983"/>
              <a:ext cx="0" cy="702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flipH="1">
              <a:off x="7145527" y="4303709"/>
              <a:ext cx="399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2" name="グループ化 61"/>
            <p:cNvGrpSpPr/>
            <p:nvPr/>
          </p:nvGrpSpPr>
          <p:grpSpPr>
            <a:xfrm>
              <a:off x="5138526" y="3483690"/>
              <a:ext cx="2010718" cy="1593872"/>
              <a:chOff x="4058406" y="3516339"/>
              <a:chExt cx="2010718" cy="1593872"/>
            </a:xfrm>
          </p:grpSpPr>
          <p:sp>
            <p:nvSpPr>
              <p:cNvPr id="60" name="テキスト ボックス 59"/>
              <p:cNvSpPr txBox="1"/>
              <p:nvPr/>
            </p:nvSpPr>
            <p:spPr>
              <a:xfrm>
                <a:off x="4058406" y="3740605"/>
                <a:ext cx="2010718" cy="1369606"/>
              </a:xfrm>
              <a:prstGeom prst="rect">
                <a:avLst/>
              </a:prstGeom>
              <a:noFill/>
              <a:ln w="12700">
                <a:solidFill>
                  <a:srgbClr val="0070C0"/>
                </a:solidFill>
              </a:ln>
            </p:spPr>
            <p:txBody>
              <a:bodyPr wrap="square" rtlCol="0">
                <a:spAutoFit/>
              </a:bodyPr>
              <a:lstStyle/>
              <a:p>
                <a:endParaRPr lang="en-US" altLang="ja-JP" dirty="0"/>
              </a:p>
              <a:p>
                <a:endParaRPr lang="en-US" altLang="ja-JP" dirty="0"/>
              </a:p>
              <a:p>
                <a:endParaRPr lang="en-US" altLang="ja-JP" dirty="0"/>
              </a:p>
              <a:p>
                <a:endParaRPr lang="en-US" altLang="ja-JP" dirty="0"/>
              </a:p>
              <a:p>
                <a:endParaRPr lang="en-US" altLang="ja-JP" sz="1100" dirty="0"/>
              </a:p>
            </p:txBody>
          </p:sp>
          <p:sp>
            <p:nvSpPr>
              <p:cNvPr id="57" name="正方形/長方形 56"/>
              <p:cNvSpPr/>
              <p:nvPr/>
            </p:nvSpPr>
            <p:spPr bwMode="auto">
              <a:xfrm>
                <a:off x="4217671" y="4018649"/>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厚生年金給付額</a:t>
                </a:r>
                <a:endParaRPr lang="en-US" altLang="ja-JP" sz="1600" dirty="0">
                  <a:solidFill>
                    <a:srgbClr val="4D4D4D"/>
                  </a:solidFill>
                  <a:latin typeface="メイリオ" pitchFamily="50" charset="-128"/>
                  <a:ea typeface="メイリオ" pitchFamily="50" charset="-128"/>
                  <a:cs typeface="メイリオ" pitchFamily="50" charset="-128"/>
                </a:endParaRPr>
              </a:p>
            </p:txBody>
          </p:sp>
          <p:sp>
            <p:nvSpPr>
              <p:cNvPr id="58" name="正方形/長方形 57"/>
              <p:cNvSpPr/>
              <p:nvPr/>
            </p:nvSpPr>
            <p:spPr bwMode="auto">
              <a:xfrm>
                <a:off x="4217671" y="4577631"/>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国民年金給付額</a:t>
                </a:r>
                <a:endParaRPr lang="en-US" altLang="ja-JP" sz="1600" dirty="0">
                  <a:solidFill>
                    <a:srgbClr val="4D4D4D"/>
                  </a:solidFill>
                  <a:latin typeface="メイリオ" pitchFamily="50" charset="-128"/>
                  <a:ea typeface="メイリオ" pitchFamily="50" charset="-128"/>
                  <a:cs typeface="メイリオ" pitchFamily="50" charset="-128"/>
                </a:endParaRPr>
              </a:p>
            </p:txBody>
          </p:sp>
          <p:sp>
            <p:nvSpPr>
              <p:cNvPr id="59" name="テキスト ボックス 58"/>
              <p:cNvSpPr txBox="1"/>
              <p:nvPr/>
            </p:nvSpPr>
            <p:spPr>
              <a:xfrm>
                <a:off x="4394351" y="3516339"/>
                <a:ext cx="1338828" cy="369332"/>
              </a:xfrm>
              <a:prstGeom prst="rect">
                <a:avLst/>
              </a:prstGeom>
              <a:solidFill>
                <a:srgbClr val="0070C0"/>
              </a:solidFill>
            </p:spPr>
            <p:txBody>
              <a:bodyPr wrap="none" rtlCol="0">
                <a:spAutoFit/>
              </a:bodyPr>
              <a:lstStyle/>
              <a:p>
                <a:r>
                  <a:rPr lang="ja-JP" altLang="en-US" dirty="0">
                    <a:solidFill>
                      <a:schemeClr val="bg1"/>
                    </a:solidFill>
                  </a:rPr>
                  <a:t>年金給付額</a:t>
                </a:r>
              </a:p>
            </p:txBody>
          </p:sp>
        </p:grpSp>
        <p:cxnSp>
          <p:nvCxnSpPr>
            <p:cNvPr id="63" name="直線矢印コネクタ 62"/>
            <p:cNvCxnSpPr/>
            <p:nvPr/>
          </p:nvCxnSpPr>
          <p:spPr>
            <a:xfrm flipH="1">
              <a:off x="4767474" y="4334908"/>
              <a:ext cx="365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8" name="グループ化 67"/>
            <p:cNvGrpSpPr/>
            <p:nvPr/>
          </p:nvGrpSpPr>
          <p:grpSpPr>
            <a:xfrm>
              <a:off x="2756756" y="3483690"/>
              <a:ext cx="2010718" cy="1593872"/>
              <a:chOff x="1185265" y="3516339"/>
              <a:chExt cx="2010718" cy="1593872"/>
            </a:xfrm>
          </p:grpSpPr>
          <p:sp>
            <p:nvSpPr>
              <p:cNvPr id="64" name="テキスト ボックス 63"/>
              <p:cNvSpPr txBox="1"/>
              <p:nvPr/>
            </p:nvSpPr>
            <p:spPr>
              <a:xfrm>
                <a:off x="1185265" y="3740605"/>
                <a:ext cx="2010718" cy="1369606"/>
              </a:xfrm>
              <a:prstGeom prst="rect">
                <a:avLst/>
              </a:prstGeom>
              <a:noFill/>
              <a:ln w="12700">
                <a:solidFill>
                  <a:srgbClr val="0070C0"/>
                </a:solidFill>
              </a:ln>
            </p:spPr>
            <p:txBody>
              <a:bodyPr wrap="square" rtlCol="0">
                <a:spAutoFit/>
              </a:bodyPr>
              <a:lstStyle/>
              <a:p>
                <a:endParaRPr lang="en-US" altLang="ja-JP" dirty="0"/>
              </a:p>
              <a:p>
                <a:endParaRPr lang="en-US" altLang="ja-JP" dirty="0"/>
              </a:p>
              <a:p>
                <a:endParaRPr lang="en-US" altLang="ja-JP" dirty="0"/>
              </a:p>
              <a:p>
                <a:endParaRPr lang="en-US" altLang="ja-JP" dirty="0"/>
              </a:p>
              <a:p>
                <a:endParaRPr lang="en-US" altLang="ja-JP" sz="1100" dirty="0"/>
              </a:p>
            </p:txBody>
          </p:sp>
          <p:sp>
            <p:nvSpPr>
              <p:cNvPr id="61" name="テキスト ボックス 60"/>
              <p:cNvSpPr txBox="1"/>
              <p:nvPr/>
            </p:nvSpPr>
            <p:spPr>
              <a:xfrm>
                <a:off x="1494027" y="3516339"/>
                <a:ext cx="1338828" cy="369332"/>
              </a:xfrm>
              <a:prstGeom prst="rect">
                <a:avLst/>
              </a:prstGeom>
              <a:solidFill>
                <a:srgbClr val="0070C0"/>
              </a:solidFill>
            </p:spPr>
            <p:txBody>
              <a:bodyPr wrap="none" rtlCol="0">
                <a:spAutoFit/>
              </a:bodyPr>
              <a:lstStyle/>
              <a:p>
                <a:r>
                  <a:rPr lang="ja-JP" altLang="en-US" dirty="0">
                    <a:solidFill>
                      <a:schemeClr val="bg1"/>
                    </a:solidFill>
                  </a:rPr>
                  <a:t>保険料収入</a:t>
                </a:r>
              </a:p>
            </p:txBody>
          </p:sp>
          <p:sp>
            <p:nvSpPr>
              <p:cNvPr id="65" name="正方形/長方形 64"/>
              <p:cNvSpPr/>
              <p:nvPr/>
            </p:nvSpPr>
            <p:spPr bwMode="auto">
              <a:xfrm>
                <a:off x="1340653" y="4017771"/>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厚生年金保険料</a:t>
                </a:r>
                <a:endParaRPr lang="en-US" altLang="ja-JP" sz="1600" dirty="0">
                  <a:solidFill>
                    <a:srgbClr val="4D4D4D"/>
                  </a:solidFill>
                  <a:latin typeface="メイリオ" pitchFamily="50" charset="-128"/>
                  <a:ea typeface="メイリオ" pitchFamily="50" charset="-128"/>
                  <a:cs typeface="メイリオ" pitchFamily="50" charset="-128"/>
                </a:endParaRPr>
              </a:p>
            </p:txBody>
          </p:sp>
          <p:sp>
            <p:nvSpPr>
              <p:cNvPr id="66" name="正方形/長方形 65"/>
              <p:cNvSpPr/>
              <p:nvPr/>
            </p:nvSpPr>
            <p:spPr bwMode="auto">
              <a:xfrm>
                <a:off x="1340653" y="4577631"/>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国民年金保険料</a:t>
                </a:r>
                <a:endParaRPr lang="en-US" altLang="ja-JP" sz="1600" dirty="0">
                  <a:solidFill>
                    <a:srgbClr val="4D4D4D"/>
                  </a:solidFill>
                  <a:latin typeface="メイリオ" pitchFamily="50" charset="-128"/>
                  <a:ea typeface="メイリオ" pitchFamily="50" charset="-128"/>
                  <a:cs typeface="メイリオ" pitchFamily="50" charset="-128"/>
                </a:endParaRPr>
              </a:p>
            </p:txBody>
          </p:sp>
        </p:grpSp>
        <p:sp>
          <p:nvSpPr>
            <p:cNvPr id="71" name="テキスト ボックス 70"/>
            <p:cNvSpPr txBox="1"/>
            <p:nvPr/>
          </p:nvSpPr>
          <p:spPr>
            <a:xfrm>
              <a:off x="141522" y="3418574"/>
              <a:ext cx="2492990" cy="369332"/>
            </a:xfrm>
            <a:prstGeom prst="rect">
              <a:avLst/>
            </a:prstGeom>
            <a:solidFill>
              <a:srgbClr val="0070C0"/>
            </a:solidFill>
          </p:spPr>
          <p:txBody>
            <a:bodyPr wrap="none" rtlCol="0">
              <a:spAutoFit/>
            </a:bodyPr>
            <a:lstStyle/>
            <a:p>
              <a:r>
                <a:rPr lang="ja-JP" altLang="en-US" dirty="0">
                  <a:solidFill>
                    <a:schemeClr val="bg1"/>
                  </a:solidFill>
                </a:rPr>
                <a:t>制度間移転・国庫負担</a:t>
              </a:r>
            </a:p>
          </p:txBody>
        </p:sp>
        <p:sp>
          <p:nvSpPr>
            <p:cNvPr id="81" name="テキスト ボックス 80"/>
            <p:cNvSpPr txBox="1"/>
            <p:nvPr/>
          </p:nvSpPr>
          <p:spPr>
            <a:xfrm>
              <a:off x="284508" y="3681911"/>
              <a:ext cx="2109120" cy="1723549"/>
            </a:xfrm>
            <a:prstGeom prst="rect">
              <a:avLst/>
            </a:prstGeom>
            <a:noFill/>
            <a:ln w="12700">
              <a:solidFill>
                <a:srgbClr val="0070C0"/>
              </a:solidFill>
            </a:ln>
          </p:spPr>
          <p:txBody>
            <a:bodyPr wrap="square" rtlCol="0">
              <a:spAutoFit/>
            </a:bodyPr>
            <a:lstStyle/>
            <a:p>
              <a:endParaRPr lang="en-US" altLang="ja-JP"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p:txBody>
        </p:sp>
        <p:sp>
          <p:nvSpPr>
            <p:cNvPr id="82" name="正方形/長方形 81"/>
            <p:cNvSpPr/>
            <p:nvPr/>
          </p:nvSpPr>
          <p:spPr bwMode="auto">
            <a:xfrm>
              <a:off x="488848" y="3958446"/>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特別国庫負担</a:t>
              </a:r>
              <a:endParaRPr lang="en-US" altLang="ja-JP" sz="1600" dirty="0">
                <a:solidFill>
                  <a:srgbClr val="4D4D4D"/>
                </a:solidFill>
                <a:latin typeface="メイリオ" pitchFamily="50" charset="-128"/>
                <a:ea typeface="メイリオ" pitchFamily="50" charset="-128"/>
                <a:cs typeface="メイリオ" pitchFamily="50" charset="-128"/>
              </a:endParaRPr>
            </a:p>
          </p:txBody>
        </p:sp>
        <p:sp>
          <p:nvSpPr>
            <p:cNvPr id="83" name="正方形/長方形 82"/>
            <p:cNvSpPr/>
            <p:nvPr/>
          </p:nvSpPr>
          <p:spPr bwMode="auto">
            <a:xfrm>
              <a:off x="488848" y="4416439"/>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基礎年金拠出金</a:t>
              </a:r>
              <a:endParaRPr lang="en-US" altLang="ja-JP" sz="1600" dirty="0">
                <a:solidFill>
                  <a:srgbClr val="4D4D4D"/>
                </a:solidFill>
                <a:latin typeface="メイリオ" pitchFamily="50" charset="-128"/>
                <a:ea typeface="メイリオ" pitchFamily="50" charset="-128"/>
                <a:cs typeface="メイリオ" pitchFamily="50" charset="-128"/>
              </a:endParaRPr>
            </a:p>
          </p:txBody>
        </p:sp>
        <p:sp>
          <p:nvSpPr>
            <p:cNvPr id="84" name="正方形/長方形 83"/>
            <p:cNvSpPr/>
            <p:nvPr/>
          </p:nvSpPr>
          <p:spPr bwMode="auto">
            <a:xfrm>
              <a:off x="498436" y="4884491"/>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国庫負担</a:t>
              </a:r>
              <a:endParaRPr lang="en-US" altLang="ja-JP" sz="1600" dirty="0">
                <a:solidFill>
                  <a:srgbClr val="4D4D4D"/>
                </a:solidFill>
                <a:latin typeface="メイリオ" pitchFamily="50" charset="-128"/>
                <a:ea typeface="メイリオ" pitchFamily="50" charset="-128"/>
                <a:cs typeface="メイリオ" pitchFamily="50" charset="-128"/>
              </a:endParaRPr>
            </a:p>
          </p:txBody>
        </p:sp>
        <p:cxnSp>
          <p:nvCxnSpPr>
            <p:cNvPr id="85" name="直線矢印コネクタ 84"/>
            <p:cNvCxnSpPr/>
            <p:nvPr/>
          </p:nvCxnSpPr>
          <p:spPr>
            <a:xfrm flipH="1">
              <a:off x="2391210" y="4377013"/>
              <a:ext cx="365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AutoShape 3"/>
          <p:cNvSpPr>
            <a:spLocks noChangeArrowheads="1"/>
          </p:cNvSpPr>
          <p:nvPr/>
        </p:nvSpPr>
        <p:spPr bwMode="auto">
          <a:xfrm>
            <a:off x="272480" y="710173"/>
            <a:ext cx="936104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推計モデルの流れ</a:t>
            </a:r>
          </a:p>
        </p:txBody>
      </p:sp>
      <p:grpSp>
        <p:nvGrpSpPr>
          <p:cNvPr id="15" name="グループ化 14"/>
          <p:cNvGrpSpPr/>
          <p:nvPr/>
        </p:nvGrpSpPr>
        <p:grpSpPr>
          <a:xfrm>
            <a:off x="7002938" y="5314997"/>
            <a:ext cx="1620957" cy="1091624"/>
            <a:chOff x="7002938" y="5314997"/>
            <a:chExt cx="1620957" cy="1091624"/>
          </a:xfrm>
        </p:grpSpPr>
        <p:grpSp>
          <p:nvGrpSpPr>
            <p:cNvPr id="14" name="グループ化 13"/>
            <p:cNvGrpSpPr/>
            <p:nvPr/>
          </p:nvGrpSpPr>
          <p:grpSpPr>
            <a:xfrm>
              <a:off x="7262844" y="5314997"/>
              <a:ext cx="544062" cy="344710"/>
              <a:chOff x="7262844" y="5314997"/>
              <a:chExt cx="544062" cy="344710"/>
            </a:xfrm>
          </p:grpSpPr>
          <p:cxnSp>
            <p:nvCxnSpPr>
              <p:cNvPr id="7" name="直線矢印コネクタ 6"/>
              <p:cNvCxnSpPr/>
              <p:nvPr/>
            </p:nvCxnSpPr>
            <p:spPr>
              <a:xfrm flipH="1">
                <a:off x="7262844" y="5314997"/>
                <a:ext cx="5366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7806906" y="5314997"/>
                <a:ext cx="0" cy="34471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テキスト ボックス 12"/>
            <p:cNvSpPr txBox="1"/>
            <p:nvPr/>
          </p:nvSpPr>
          <p:spPr>
            <a:xfrm>
              <a:off x="7002938" y="5667957"/>
              <a:ext cx="1620957" cy="738664"/>
            </a:xfrm>
            <a:prstGeom prst="rect">
              <a:avLst/>
            </a:prstGeom>
            <a:solidFill>
              <a:srgbClr val="E2F1FA"/>
            </a:solidFill>
          </p:spPr>
          <p:txBody>
            <a:bodyPr wrap="none" rtlCol="0">
              <a:spAutoFit/>
            </a:bodyPr>
            <a:lstStyle/>
            <a:p>
              <a:pPr algn="ctr"/>
              <a:r>
                <a:rPr lang="ja-JP" altLang="en-US" sz="1400" dirty="0"/>
                <a:t>繰下げ受給者</a:t>
              </a:r>
              <a:r>
                <a:rPr kumimoji="1" lang="ja-JP" altLang="en-US" sz="1400" dirty="0"/>
                <a:t>割合</a:t>
              </a:r>
              <a:endParaRPr kumimoji="1" lang="en-US" altLang="ja-JP" sz="1400" dirty="0"/>
            </a:p>
            <a:p>
              <a:pPr algn="ctr"/>
              <a:r>
                <a:rPr lang="ja-JP" altLang="en-US" sz="1400" dirty="0">
                  <a:solidFill>
                    <a:srgbClr val="FF0000"/>
                  </a:solidFill>
                </a:rPr>
                <a:t>年金失権率</a:t>
              </a:r>
              <a:endParaRPr lang="en-US" altLang="ja-JP" sz="1400" dirty="0">
                <a:solidFill>
                  <a:srgbClr val="FF0000"/>
                </a:solidFill>
              </a:endParaRPr>
            </a:p>
            <a:p>
              <a:pPr algn="ctr"/>
              <a:r>
                <a:rPr kumimoji="1" lang="ja-JP" altLang="en-US" sz="1400" dirty="0"/>
                <a:t>などの基礎数値</a:t>
              </a:r>
            </a:p>
          </p:txBody>
        </p:sp>
      </p:grpSp>
      <p:sp>
        <p:nvSpPr>
          <p:cNvPr id="5" name="日付プレースホルダー 4">
            <a:extLst>
              <a:ext uri="{FF2B5EF4-FFF2-40B4-BE49-F238E27FC236}">
                <a16:creationId xmlns:a16="http://schemas.microsoft.com/office/drawing/2014/main" id="{AC52FF70-EF8A-46E2-8D36-D8AE5D963365}"/>
              </a:ext>
            </a:extLst>
          </p:cNvPr>
          <p:cNvSpPr>
            <a:spLocks noGrp="1"/>
          </p:cNvSpPr>
          <p:nvPr>
            <p:ph type="dt" sz="half" idx="10"/>
          </p:nvPr>
        </p:nvSpPr>
        <p:spPr/>
        <p:txBody>
          <a:bodyPr/>
          <a:lstStyle/>
          <a:p>
            <a:r>
              <a:rPr kumimoji="1" lang="en-US" altLang="ja-JP"/>
              <a:t>2019/11/13</a:t>
            </a:r>
            <a:endParaRPr kumimoji="1" lang="ja-JP" altLang="en-US" dirty="0"/>
          </a:p>
        </p:txBody>
      </p:sp>
      <p:sp>
        <p:nvSpPr>
          <p:cNvPr id="6" name="フッター プレースホルダー 5">
            <a:extLst>
              <a:ext uri="{FF2B5EF4-FFF2-40B4-BE49-F238E27FC236}">
                <a16:creationId xmlns:a16="http://schemas.microsoft.com/office/drawing/2014/main" id="{D31BF7F6-D8AA-453C-9149-726564E7F2AD}"/>
              </a:ext>
            </a:extLst>
          </p:cNvPr>
          <p:cNvSpPr>
            <a:spLocks noGrp="1"/>
          </p:cNvSpPr>
          <p:nvPr>
            <p:ph type="ftr" sz="quarter" idx="11"/>
          </p:nvPr>
        </p:nvSpPr>
        <p:spPr/>
        <p:txBody>
          <a:bodyPr/>
          <a:lstStyle/>
          <a:p>
            <a:endParaRPr lang="ja-JP" altLang="en-US" dirty="0"/>
          </a:p>
        </p:txBody>
      </p:sp>
    </p:spTree>
    <p:extLst>
      <p:ext uri="{BB962C8B-B14F-4D97-AF65-F5344CB8AC3E}">
        <p14:creationId xmlns:p14="http://schemas.microsoft.com/office/powerpoint/2010/main" val="2529468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23</a:t>
            </a:fld>
            <a:endParaRPr lang="en-US" altLang="ja-JP" dirty="0"/>
          </a:p>
        </p:txBody>
      </p:sp>
      <p:sp>
        <p:nvSpPr>
          <p:cNvPr id="6" name="テキスト ボックス 5"/>
          <p:cNvSpPr txBox="1"/>
          <p:nvPr/>
        </p:nvSpPr>
        <p:spPr>
          <a:xfrm>
            <a:off x="272480" y="914048"/>
            <a:ext cx="5474576" cy="4524315"/>
          </a:xfrm>
          <a:prstGeom prst="rect">
            <a:avLst/>
          </a:prstGeom>
          <a:noFill/>
        </p:spPr>
        <p:txBody>
          <a:bodyPr wrap="none" rtlCol="0">
            <a:spAutoFit/>
          </a:bodyPr>
          <a:lstStyle/>
          <a:p>
            <a:pPr marL="342900" indent="-342900">
              <a:buClr>
                <a:srgbClr val="0070C0"/>
              </a:buClr>
              <a:buFont typeface="+mj-lt"/>
              <a:buAutoNum type="arabicPeriod"/>
            </a:pPr>
            <a:r>
              <a:rPr kumimoji="1" lang="ja-JP" altLang="en-US" sz="2400" dirty="0"/>
              <a:t>研究の背景と目的</a:t>
            </a:r>
            <a:endParaRPr kumimoji="1" lang="en-US" altLang="ja-JP" sz="2400" dirty="0"/>
          </a:p>
          <a:p>
            <a:pPr marL="342900" indent="-342900">
              <a:buClr>
                <a:srgbClr val="0070C0"/>
              </a:buClr>
              <a:buFont typeface="+mj-lt"/>
              <a:buAutoNum type="arabicPeriod"/>
            </a:pPr>
            <a:endParaRPr kumimoji="1" lang="en-US" altLang="ja-JP" sz="2400" dirty="0"/>
          </a:p>
          <a:p>
            <a:pPr marL="342900" indent="-342900">
              <a:buClr>
                <a:srgbClr val="0070C0"/>
              </a:buClr>
              <a:buFont typeface="+mj-lt"/>
              <a:buAutoNum type="arabicPeriod"/>
            </a:pPr>
            <a:r>
              <a:rPr lang="ja-JP" altLang="en-US" sz="2400" dirty="0"/>
              <a:t>モデル</a:t>
            </a:r>
            <a:endParaRPr lang="en-US" altLang="ja-JP" sz="2400" dirty="0"/>
          </a:p>
          <a:p>
            <a:pPr marL="799200" lvl="1" indent="-342000">
              <a:buClr>
                <a:srgbClr val="0070C0"/>
              </a:buClr>
              <a:buFont typeface="+mj-lt"/>
              <a:buAutoNum type="romanLcPeriod"/>
            </a:pPr>
            <a:r>
              <a:rPr kumimoji="1" lang="ja-JP" altLang="en-US" sz="2000" dirty="0"/>
              <a:t>退職後の家計のための</a:t>
            </a:r>
            <a:r>
              <a:rPr lang="ja-JP" altLang="en-US" sz="2000" dirty="0"/>
              <a:t>最適化モデル</a:t>
            </a:r>
            <a:endParaRPr lang="en-US" altLang="ja-JP" sz="2000" dirty="0"/>
          </a:p>
          <a:p>
            <a:pPr marL="800100" lvl="1" indent="-342900">
              <a:buClr>
                <a:srgbClr val="0070C0"/>
              </a:buClr>
              <a:buFont typeface="+mj-lt"/>
              <a:buAutoNum type="romanLcPeriod"/>
            </a:pPr>
            <a:r>
              <a:rPr kumimoji="1" lang="ja-JP" altLang="en-US" sz="2000" dirty="0"/>
              <a:t>公的年金財政モデル</a:t>
            </a:r>
            <a:endParaRPr kumimoji="1" lang="en-US" altLang="ja-JP" sz="2000" dirty="0"/>
          </a:p>
          <a:p>
            <a:pPr marL="800100" lvl="1" indent="-342900">
              <a:buClr>
                <a:srgbClr val="0070C0"/>
              </a:buClr>
              <a:buFont typeface="+mj-lt"/>
              <a:buAutoNum type="romanLcPeriod"/>
            </a:pPr>
            <a:endParaRPr kumimoji="1" lang="en-US" altLang="ja-JP" sz="2400" dirty="0"/>
          </a:p>
          <a:p>
            <a:pPr marL="342900" indent="-342900">
              <a:buClr>
                <a:srgbClr val="0070C0"/>
              </a:buClr>
              <a:buFont typeface="+mj-lt"/>
              <a:buAutoNum type="arabicPeriod"/>
            </a:pPr>
            <a:r>
              <a:rPr lang="ja-JP" altLang="en-US" sz="3200" dirty="0">
                <a:solidFill>
                  <a:srgbClr val="0070C0"/>
                </a:solidFill>
              </a:rPr>
              <a:t>数値分析</a:t>
            </a:r>
            <a:endParaRPr lang="en-US" altLang="ja-JP" sz="3200" dirty="0">
              <a:solidFill>
                <a:srgbClr val="0070C0"/>
              </a:solidFill>
            </a:endParaRPr>
          </a:p>
          <a:p>
            <a:pPr marL="971550" lvl="1" indent="-514350">
              <a:buClr>
                <a:srgbClr val="0070C0"/>
              </a:buClr>
              <a:buFont typeface="+mj-lt"/>
              <a:buAutoNum type="romanLcPeriod"/>
            </a:pPr>
            <a:r>
              <a:rPr lang="ja-JP" altLang="en-US" sz="2400" dirty="0">
                <a:solidFill>
                  <a:srgbClr val="0070C0"/>
                </a:solidFill>
              </a:rPr>
              <a:t>基本分析</a:t>
            </a:r>
            <a:endParaRPr lang="en-US" altLang="ja-JP" sz="2400" dirty="0">
              <a:solidFill>
                <a:srgbClr val="0070C0"/>
              </a:solidFill>
            </a:endParaRPr>
          </a:p>
          <a:p>
            <a:pPr marL="971550" lvl="1" indent="-514350">
              <a:buClr>
                <a:srgbClr val="0070C0"/>
              </a:buClr>
              <a:buFont typeface="+mj-lt"/>
              <a:buAutoNum type="romanLcPeriod"/>
            </a:pPr>
            <a:r>
              <a:rPr lang="ja-JP" altLang="en-US" sz="2400" dirty="0">
                <a:solidFill>
                  <a:srgbClr val="0070C0"/>
                </a:solidFill>
              </a:rPr>
              <a:t>公的年金財政への影響</a:t>
            </a:r>
            <a:endParaRPr lang="en-US" altLang="ja-JP" sz="2400" dirty="0">
              <a:solidFill>
                <a:srgbClr val="0070C0"/>
              </a:solidFill>
            </a:endParaRPr>
          </a:p>
          <a:p>
            <a:pPr marL="971550" lvl="1" indent="-514350">
              <a:buClr>
                <a:srgbClr val="0070C0"/>
              </a:buClr>
              <a:buFont typeface="+mj-lt"/>
              <a:buAutoNum type="romanLcPeriod"/>
            </a:pPr>
            <a:r>
              <a:rPr lang="ja-JP" altLang="en-US" sz="2400" dirty="0">
                <a:solidFill>
                  <a:srgbClr val="0070C0"/>
                </a:solidFill>
              </a:rPr>
              <a:t>繰下げ増額率に関する感度分析</a:t>
            </a:r>
            <a:endParaRPr lang="en-US" altLang="ja-JP" sz="2400" dirty="0">
              <a:solidFill>
                <a:srgbClr val="0070C0"/>
              </a:solidFill>
            </a:endParaRPr>
          </a:p>
          <a:p>
            <a:pPr marL="342900" indent="-342900">
              <a:buClr>
                <a:srgbClr val="0070C0"/>
              </a:buClr>
              <a:buFont typeface="+mj-lt"/>
              <a:buAutoNum type="arabicPeriod"/>
            </a:pPr>
            <a:endParaRPr kumimoji="1" lang="en-US" altLang="ja-JP" sz="2400" dirty="0"/>
          </a:p>
          <a:p>
            <a:pPr marL="342900" indent="-342900">
              <a:buClr>
                <a:srgbClr val="0070C0"/>
              </a:buClr>
              <a:buFont typeface="+mj-lt"/>
              <a:buAutoNum type="arabicPeriod"/>
            </a:pPr>
            <a:r>
              <a:rPr lang="ja-JP" altLang="en-US" sz="2400" dirty="0"/>
              <a:t>結論と今後の課題</a:t>
            </a:r>
            <a:endParaRPr kumimoji="1" lang="ja-JP" altLang="en-US" sz="2400" dirty="0"/>
          </a:p>
        </p:txBody>
      </p:sp>
    </p:spTree>
    <p:extLst>
      <p:ext uri="{BB962C8B-B14F-4D97-AF65-F5344CB8AC3E}">
        <p14:creationId xmlns:p14="http://schemas.microsoft.com/office/powerpoint/2010/main" val="2196695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数値分析</a:t>
            </a:r>
            <a:r>
              <a:rPr kumimoji="1" lang="ja-JP" altLang="en-US" dirty="0"/>
              <a:t>｜パラメータ設定</a:t>
            </a:r>
          </a:p>
        </p:txBody>
      </p:sp>
      <p:sp>
        <p:nvSpPr>
          <p:cNvPr id="3" name="スライド番号プレースホルダー 2"/>
          <p:cNvSpPr>
            <a:spLocks noGrp="1"/>
          </p:cNvSpPr>
          <p:nvPr>
            <p:ph type="sldNum" sz="quarter" idx="12"/>
          </p:nvPr>
        </p:nvSpPr>
        <p:spPr/>
        <p:txBody>
          <a:bodyPr/>
          <a:lstStyle/>
          <a:p>
            <a:fld id="{6C8EEFBB-E135-4293-8494-A108BE87EC2E}" type="slidenum">
              <a:rPr lang="en-US" altLang="ja-JP" smtClean="0"/>
              <a:pPr/>
              <a:t>24</a:t>
            </a:fld>
            <a:endParaRPr lang="en-US" altLang="ja-JP" dirty="0"/>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1197765049"/>
                  </p:ext>
                </p:extLst>
              </p:nvPr>
            </p:nvGraphicFramePr>
            <p:xfrm>
              <a:off x="272480" y="1415529"/>
              <a:ext cx="3168352" cy="3323830"/>
            </p:xfrm>
            <a:graphic>
              <a:graphicData uri="http://schemas.openxmlformats.org/drawingml/2006/table">
                <a:tbl>
                  <a:tblPr firstRow="1" bandRow="1">
                    <a:tableStyleId>{69012ECD-51FC-41F1-AA8D-1B2483CD663E}</a:tableStyleId>
                  </a:tblPr>
                  <a:tblGrid>
                    <a:gridCol w="1241210">
                      <a:extLst>
                        <a:ext uri="{9D8B030D-6E8A-4147-A177-3AD203B41FA5}">
                          <a16:colId xmlns:a16="http://schemas.microsoft.com/office/drawing/2014/main" val="20000"/>
                        </a:ext>
                      </a:extLst>
                    </a:gridCol>
                    <a:gridCol w="611937">
                      <a:extLst>
                        <a:ext uri="{9D8B030D-6E8A-4147-A177-3AD203B41FA5}">
                          <a16:colId xmlns:a16="http://schemas.microsoft.com/office/drawing/2014/main" val="20001"/>
                        </a:ext>
                      </a:extLst>
                    </a:gridCol>
                    <a:gridCol w="1315205">
                      <a:extLst>
                        <a:ext uri="{9D8B030D-6E8A-4147-A177-3AD203B41FA5}">
                          <a16:colId xmlns:a16="http://schemas.microsoft.com/office/drawing/2014/main" val="20002"/>
                        </a:ext>
                      </a:extLst>
                    </a:gridCol>
                  </a:tblGrid>
                  <a:tr h="277519">
                    <a:tc gridSpan="2">
                      <a:txBody>
                        <a:bodyPr/>
                        <a:lstStyle/>
                        <a:p>
                          <a:pPr algn="ctr"/>
                          <a:r>
                            <a:rPr kumimoji="1" lang="ja-JP" altLang="en-US" sz="1200" dirty="0"/>
                            <a:t>パラメータ</a:t>
                          </a:r>
                        </a:p>
                      </a:txBody>
                      <a:tcPr anchor="ctr"/>
                    </a:tc>
                    <a:tc hMerge="1">
                      <a:txBody>
                        <a:bodyPr/>
                        <a:lstStyle/>
                        <a:p>
                          <a:endParaRPr kumimoji="1" lang="ja-JP" altLang="en-US"/>
                        </a:p>
                      </a:txBody>
                      <a:tcPr/>
                    </a:tc>
                    <a:tc>
                      <a:txBody>
                        <a:bodyPr/>
                        <a:lstStyle/>
                        <a:p>
                          <a:pPr algn="ctr"/>
                          <a:r>
                            <a:rPr kumimoji="1" lang="ja-JP" altLang="en-US" sz="1200" dirty="0"/>
                            <a:t>値</a:t>
                          </a:r>
                        </a:p>
                      </a:txBody>
                      <a:tcPr anchor="ctr"/>
                    </a:tc>
                    <a:extLst>
                      <a:ext uri="{0D108BD9-81ED-4DB2-BD59-A6C34878D82A}">
                        <a16:rowId xmlns:a16="http://schemas.microsoft.com/office/drawing/2014/main" val="10000"/>
                      </a:ext>
                    </a:extLst>
                  </a:tr>
                  <a:tr h="277519">
                    <a:tc gridSpan="2">
                      <a:txBody>
                        <a:bodyPr/>
                        <a:lstStyle/>
                        <a:p>
                          <a:pPr algn="ctr"/>
                          <a:r>
                            <a:rPr kumimoji="1" lang="ja-JP" altLang="en-US" sz="1200" dirty="0">
                              <a:solidFill>
                                <a:schemeClr val="tx1"/>
                              </a:solidFill>
                            </a:rPr>
                            <a:t>初期富</a:t>
                          </a:r>
                        </a:p>
                      </a:txBody>
                      <a:tcPr anchor="ctr">
                        <a:lnR w="12700" cap="flat" cmpd="sng" algn="ctr">
                          <a:solidFill>
                            <a:schemeClr val="tx2">
                              <a:lumMod val="20000"/>
                              <a:lumOff val="80000"/>
                            </a:schemeClr>
                          </a:solidFill>
                          <a:prstDash val="solid"/>
                          <a:round/>
                          <a:headEnd type="none" w="med" len="med"/>
                          <a:tailEnd type="none" w="med" len="med"/>
                        </a:lnR>
                        <a:lnB w="12700" cap="flat" cmpd="sng" algn="ctr">
                          <a:solidFill>
                            <a:schemeClr val="tx2">
                              <a:lumMod val="20000"/>
                              <a:lumOff val="80000"/>
                            </a:schemeClr>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en-US" altLang="ja-JP" sz="1200" dirty="0">
                              <a:solidFill>
                                <a:schemeClr val="tx1"/>
                              </a:solidFill>
                            </a:rPr>
                            <a:t>1,552</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1"/>
                      </a:ext>
                    </a:extLst>
                  </a:tr>
                  <a:tr h="256594">
                    <a:tc rowSpan="2">
                      <a:txBody>
                        <a:bodyPr/>
                        <a:lstStyle/>
                        <a:p>
                          <a:pPr algn="ctr"/>
                          <a:r>
                            <a:rPr kumimoji="1" lang="ja-JP" altLang="en-US" sz="1200" dirty="0"/>
                            <a:t>老齢基礎年金</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ja-JP" altLang="en-US" sz="1200" dirty="0">
                              <a:solidFill>
                                <a:schemeClr val="tx1"/>
                              </a:solidFill>
                            </a:rPr>
                            <a:t>男性</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200" dirty="0">
                              <a:solidFill>
                                <a:schemeClr val="tx1"/>
                              </a:solidFill>
                            </a:rPr>
                            <a:t>78</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2"/>
                      </a:ext>
                    </a:extLst>
                  </a:tr>
                  <a:tr h="256594">
                    <a:tc vMerge="1">
                      <a:txBody>
                        <a:bodyPr/>
                        <a:lstStyle/>
                        <a:p>
                          <a:endParaRPr kumimoji="1" lang="ja-JP" altLang="en-US"/>
                        </a:p>
                      </a:txBody>
                      <a:tcPr/>
                    </a:tc>
                    <a:tc>
                      <a:txBody>
                        <a:bodyPr/>
                        <a:lstStyle/>
                        <a:p>
                          <a:pPr algn="ctr"/>
                          <a:r>
                            <a:rPr kumimoji="1" lang="ja-JP" altLang="en-US" sz="1200" dirty="0">
                              <a:solidFill>
                                <a:schemeClr val="tx1"/>
                              </a:solidFill>
                            </a:rPr>
                            <a:t>女性</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200" dirty="0">
                              <a:solidFill>
                                <a:schemeClr val="tx1"/>
                              </a:solidFill>
                            </a:rPr>
                            <a:t>78</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3"/>
                      </a:ext>
                    </a:extLst>
                  </a:tr>
                  <a:tr h="277519">
                    <a:tc rowSpan="2">
                      <a:txBody>
                        <a:bodyPr/>
                        <a:lstStyle/>
                        <a:p>
                          <a:pPr algn="ctr"/>
                          <a:r>
                            <a:rPr kumimoji="1" lang="ja-JP" altLang="en-US" sz="1200" dirty="0"/>
                            <a:t>老齢厚生年金</a:t>
                          </a:r>
                          <a:endParaRPr kumimoji="1" lang="ja-JP" altLang="en-US" sz="1200" dirty="0">
                            <a:solidFill>
                              <a:srgbClr val="FF0000"/>
                            </a:solidFill>
                          </a:endParaRP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ja-JP" altLang="en-US" sz="1200" dirty="0">
                              <a:solidFill>
                                <a:schemeClr val="tx1"/>
                              </a:solidFill>
                            </a:rPr>
                            <a:t>男性</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200" dirty="0">
                              <a:solidFill>
                                <a:schemeClr val="tx1"/>
                              </a:solidFill>
                            </a:rPr>
                            <a:t>122</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4"/>
                      </a:ext>
                    </a:extLst>
                  </a:tr>
                  <a:tr h="277519">
                    <a:tc vMerge="1">
                      <a:txBody>
                        <a:bodyPr/>
                        <a:lstStyle/>
                        <a:p>
                          <a:endParaRPr kumimoji="1" lang="ja-JP" altLang="en-US"/>
                        </a:p>
                      </a:txBody>
                      <a:tcPr/>
                    </a:tc>
                    <a:tc>
                      <a:txBody>
                        <a:bodyPr/>
                        <a:lstStyle/>
                        <a:p>
                          <a:pPr algn="ctr"/>
                          <a:r>
                            <a:rPr kumimoji="1" lang="ja-JP" altLang="en-US" sz="1200" dirty="0">
                              <a:solidFill>
                                <a:schemeClr val="tx1"/>
                              </a:solidFill>
                            </a:rPr>
                            <a:t>女性</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200" dirty="0">
                              <a:solidFill>
                                <a:schemeClr val="tx1"/>
                              </a:solidFill>
                            </a:rPr>
                            <a:t>0</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5"/>
                      </a:ext>
                    </a:extLst>
                  </a:tr>
                  <a:tr h="277519">
                    <a:tc gridSpan="2">
                      <a:txBody>
                        <a:bodyPr/>
                        <a:lstStyle/>
                        <a:p>
                          <a:pPr algn="ctr"/>
                          <a:r>
                            <a:rPr kumimoji="1" lang="ja-JP" altLang="en-US" sz="1200" dirty="0">
                              <a:solidFill>
                                <a:schemeClr val="tx1"/>
                              </a:solidFill>
                            </a:rPr>
                            <a:t>最低生活費</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pPr algn="ct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200" dirty="0">
                              <a:solidFill>
                                <a:schemeClr val="tx1"/>
                              </a:solidFill>
                            </a:rPr>
                            <a:t>282</a:t>
                          </a: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6"/>
                      </a:ext>
                    </a:extLst>
                  </a:tr>
                  <a:tr h="277519">
                    <a:tc gridSpan="2">
                      <a:txBody>
                        <a:bodyPr/>
                        <a:lstStyle/>
                        <a:p>
                          <a:pPr algn="ctr"/>
                          <a:r>
                            <a:rPr kumimoji="1" lang="ja-JP" altLang="en-US" sz="1200" dirty="0">
                              <a:solidFill>
                                <a:schemeClr val="tx1"/>
                              </a:solidFill>
                            </a:rPr>
                            <a:t>医療費</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solidFill>
                                <a:schemeClr val="tx1"/>
                              </a:solidFill>
                            </a:rPr>
                            <a:t>年齢に依存</a:t>
                          </a: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7"/>
                      </a:ext>
                    </a:extLst>
                  </a:tr>
                  <a:tr h="277519">
                    <a:tc gridSpan="2">
                      <a:txBody>
                        <a:bodyPr/>
                        <a:lstStyle/>
                        <a:p>
                          <a:pPr algn="ctr"/>
                          <a:r>
                            <a:rPr kumimoji="1" lang="ja-JP" altLang="en-US" sz="1200" dirty="0">
                              <a:solidFill>
                                <a:schemeClr val="tx1"/>
                              </a:solidFill>
                            </a:rPr>
                            <a:t>パス数</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pPr algn="ctr"/>
                          <a:endParaRPr kumimoji="1" lang="ja-JP" altLang="en-US" sz="1200" dirty="0"/>
                        </a:p>
                      </a:txBody>
                      <a:tcPr anchor="ctr"/>
                    </a:tc>
                    <a:tc>
                      <a:txBody>
                        <a:bodyPr/>
                        <a:lstStyle/>
                        <a:p>
                          <a:pPr algn="ctr"/>
                          <a:r>
                            <a:rPr kumimoji="1" lang="en-US" altLang="ja-JP" sz="1200" dirty="0">
                              <a:solidFill>
                                <a:schemeClr val="tx1"/>
                              </a:solidFill>
                            </a:rPr>
                            <a:t>10,000</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11"/>
                      </a:ext>
                    </a:extLst>
                  </a:tr>
                  <a:tr h="277519">
                    <a:tc gridSpan="2">
                      <a:txBody>
                        <a:bodyPr/>
                        <a:lstStyle/>
                        <a:p>
                          <a:pPr algn="ctr"/>
                          <a:r>
                            <a:rPr kumimoji="1" lang="ja-JP" altLang="en-US" sz="1200" dirty="0">
                              <a:solidFill>
                                <a:schemeClr val="tx1"/>
                              </a:solidFill>
                            </a:rPr>
                            <a:t>インフレ率</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en-US" altLang="ja-JP" sz="1200" dirty="0">
                              <a:solidFill>
                                <a:schemeClr val="tx1"/>
                              </a:solidFill>
                            </a:rPr>
                            <a:t>0.65%</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12"/>
                      </a:ext>
                    </a:extLst>
                  </a:tr>
                  <a:tr h="277519">
                    <a:tc gridSpan="2">
                      <a:txBody>
                        <a:bodyPr/>
                        <a:lstStyle/>
                        <a:p>
                          <a:pPr algn="ctr"/>
                          <a:r>
                            <a:rPr kumimoji="1" lang="ja-JP" altLang="en-US" sz="1200" dirty="0">
                              <a:solidFill>
                                <a:schemeClr val="tx1"/>
                              </a:solidFill>
                            </a:rPr>
                            <a:t>目標富</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solidFill>
                                <a:schemeClr val="tx1"/>
                              </a:solidFill>
                            </a:rPr>
                            <a:t>全時点 </a:t>
                          </a:r>
                          <a:r>
                            <a:rPr kumimoji="1" lang="en-US" altLang="ja-JP" sz="1200" dirty="0">
                              <a:solidFill>
                                <a:schemeClr val="tx1"/>
                              </a:solidFill>
                            </a:rPr>
                            <a:t>0</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86697666"/>
                      </a:ext>
                    </a:extLst>
                  </a:tr>
                  <a:tr h="277519">
                    <a:tc gridSpan="2">
                      <a:txBody>
                        <a:bodyPr/>
                        <a:lstStyle/>
                        <a:p>
                          <a:pPr algn="ctr"/>
                          <a:r>
                            <a:rPr kumimoji="1" lang="ja-JP" altLang="en-US" sz="1200" dirty="0">
                              <a:solidFill>
                                <a:schemeClr val="tx1"/>
                              </a:solidFill>
                            </a:rPr>
                            <a:t>リスク値の重み係数</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tcPr>
                    </a:tc>
                    <a:tc hMerge="1">
                      <a:txBody>
                        <a:bodyPr/>
                        <a:lstStyle/>
                        <a:p>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200" b="0" i="1" smtClean="0">
                                    <a:solidFill>
                                      <a:schemeClr val="tx1"/>
                                    </a:solidFill>
                                    <a:latin typeface="Cambria Math" panose="02040503050406030204" pitchFamily="18" charset="0"/>
                                  </a:rPr>
                                  <m:t>1/35</m:t>
                                </m:r>
                              </m:oMath>
                            </m:oMathPara>
                          </a14:m>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tcPr>
                    </a:tc>
                    <a:extLst>
                      <a:ext uri="{0D108BD9-81ED-4DB2-BD59-A6C34878D82A}">
                        <a16:rowId xmlns:a16="http://schemas.microsoft.com/office/drawing/2014/main" val="3508555800"/>
                      </a:ext>
                    </a:extLst>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1197765049"/>
                  </p:ext>
                </p:extLst>
              </p:nvPr>
            </p:nvGraphicFramePr>
            <p:xfrm>
              <a:off x="272480" y="1415529"/>
              <a:ext cx="3168352" cy="3323830"/>
            </p:xfrm>
            <a:graphic>
              <a:graphicData uri="http://schemas.openxmlformats.org/drawingml/2006/table">
                <a:tbl>
                  <a:tblPr firstRow="1" bandRow="1">
                    <a:tableStyleId>{69012ECD-51FC-41F1-AA8D-1B2483CD663E}</a:tableStyleId>
                  </a:tblPr>
                  <a:tblGrid>
                    <a:gridCol w="1241210">
                      <a:extLst>
                        <a:ext uri="{9D8B030D-6E8A-4147-A177-3AD203B41FA5}">
                          <a16:colId xmlns:a16="http://schemas.microsoft.com/office/drawing/2014/main" val="20000"/>
                        </a:ext>
                      </a:extLst>
                    </a:gridCol>
                    <a:gridCol w="611937">
                      <a:extLst>
                        <a:ext uri="{9D8B030D-6E8A-4147-A177-3AD203B41FA5}">
                          <a16:colId xmlns:a16="http://schemas.microsoft.com/office/drawing/2014/main" val="20001"/>
                        </a:ext>
                      </a:extLst>
                    </a:gridCol>
                    <a:gridCol w="1315205">
                      <a:extLst>
                        <a:ext uri="{9D8B030D-6E8A-4147-A177-3AD203B41FA5}">
                          <a16:colId xmlns:a16="http://schemas.microsoft.com/office/drawing/2014/main" val="20002"/>
                        </a:ext>
                      </a:extLst>
                    </a:gridCol>
                  </a:tblGrid>
                  <a:tr h="277519">
                    <a:tc gridSpan="2">
                      <a:txBody>
                        <a:bodyPr/>
                        <a:lstStyle/>
                        <a:p>
                          <a:pPr algn="ctr"/>
                          <a:r>
                            <a:rPr kumimoji="1" lang="ja-JP" altLang="en-US" sz="1200" dirty="0"/>
                            <a:t>パラメータ</a:t>
                          </a:r>
                        </a:p>
                      </a:txBody>
                      <a:tcPr anchor="ctr"/>
                    </a:tc>
                    <a:tc hMerge="1">
                      <a:txBody>
                        <a:bodyPr/>
                        <a:lstStyle/>
                        <a:p>
                          <a:endParaRPr kumimoji="1" lang="ja-JP" altLang="en-US"/>
                        </a:p>
                      </a:txBody>
                      <a:tcPr/>
                    </a:tc>
                    <a:tc>
                      <a:txBody>
                        <a:bodyPr/>
                        <a:lstStyle/>
                        <a:p>
                          <a:pPr algn="ctr"/>
                          <a:r>
                            <a:rPr kumimoji="1" lang="ja-JP" altLang="en-US" sz="1200" dirty="0"/>
                            <a:t>値</a:t>
                          </a:r>
                        </a:p>
                      </a:txBody>
                      <a:tcPr anchor="ctr"/>
                    </a:tc>
                    <a:extLst>
                      <a:ext uri="{0D108BD9-81ED-4DB2-BD59-A6C34878D82A}">
                        <a16:rowId xmlns:a16="http://schemas.microsoft.com/office/drawing/2014/main" val="10000"/>
                      </a:ext>
                    </a:extLst>
                  </a:tr>
                  <a:tr h="277519">
                    <a:tc gridSpan="2">
                      <a:txBody>
                        <a:bodyPr/>
                        <a:lstStyle/>
                        <a:p>
                          <a:pPr algn="ctr"/>
                          <a:r>
                            <a:rPr kumimoji="1" lang="ja-JP" altLang="en-US" sz="1200" dirty="0">
                              <a:solidFill>
                                <a:schemeClr val="tx1"/>
                              </a:solidFill>
                            </a:rPr>
                            <a:t>初期富</a:t>
                          </a:r>
                        </a:p>
                      </a:txBody>
                      <a:tcPr anchor="ctr">
                        <a:lnR w="12700" cap="flat" cmpd="sng" algn="ctr">
                          <a:solidFill>
                            <a:schemeClr val="tx2">
                              <a:lumMod val="20000"/>
                              <a:lumOff val="80000"/>
                            </a:schemeClr>
                          </a:solidFill>
                          <a:prstDash val="solid"/>
                          <a:round/>
                          <a:headEnd type="none" w="med" len="med"/>
                          <a:tailEnd type="none" w="med" len="med"/>
                        </a:lnR>
                        <a:lnB w="12700" cap="flat" cmpd="sng" algn="ctr">
                          <a:solidFill>
                            <a:schemeClr val="tx2">
                              <a:lumMod val="20000"/>
                              <a:lumOff val="80000"/>
                            </a:schemeClr>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en-US" altLang="ja-JP" sz="1200" dirty="0">
                              <a:solidFill>
                                <a:schemeClr val="tx1"/>
                              </a:solidFill>
                            </a:rPr>
                            <a:t>1,552</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1"/>
                      </a:ext>
                    </a:extLst>
                  </a:tr>
                  <a:tr h="274320">
                    <a:tc rowSpan="2">
                      <a:txBody>
                        <a:bodyPr/>
                        <a:lstStyle/>
                        <a:p>
                          <a:pPr algn="ctr"/>
                          <a:r>
                            <a:rPr kumimoji="1" lang="ja-JP" altLang="en-US" sz="1200" dirty="0"/>
                            <a:t>老齢基礎年金</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ja-JP" altLang="en-US" sz="1200" dirty="0">
                              <a:solidFill>
                                <a:schemeClr val="tx1"/>
                              </a:solidFill>
                            </a:rPr>
                            <a:t>男性</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200" dirty="0">
                              <a:solidFill>
                                <a:schemeClr val="tx1"/>
                              </a:solidFill>
                            </a:rPr>
                            <a:t>78</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2"/>
                      </a:ext>
                    </a:extLst>
                  </a:tr>
                  <a:tr h="274320">
                    <a:tc vMerge="1">
                      <a:txBody>
                        <a:bodyPr/>
                        <a:lstStyle/>
                        <a:p>
                          <a:endParaRPr kumimoji="1" lang="ja-JP" altLang="en-US"/>
                        </a:p>
                      </a:txBody>
                      <a:tcPr/>
                    </a:tc>
                    <a:tc>
                      <a:txBody>
                        <a:bodyPr/>
                        <a:lstStyle/>
                        <a:p>
                          <a:pPr algn="ctr"/>
                          <a:r>
                            <a:rPr kumimoji="1" lang="ja-JP" altLang="en-US" sz="1200" dirty="0">
                              <a:solidFill>
                                <a:schemeClr val="tx1"/>
                              </a:solidFill>
                            </a:rPr>
                            <a:t>女性</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200" dirty="0">
                              <a:solidFill>
                                <a:schemeClr val="tx1"/>
                              </a:solidFill>
                            </a:rPr>
                            <a:t>78</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3"/>
                      </a:ext>
                    </a:extLst>
                  </a:tr>
                  <a:tr h="277519">
                    <a:tc rowSpan="2">
                      <a:txBody>
                        <a:bodyPr/>
                        <a:lstStyle/>
                        <a:p>
                          <a:pPr algn="ctr"/>
                          <a:r>
                            <a:rPr kumimoji="1" lang="ja-JP" altLang="en-US" sz="1200" dirty="0"/>
                            <a:t>老齢厚生年金</a:t>
                          </a:r>
                          <a:endParaRPr kumimoji="1" lang="ja-JP" altLang="en-US" sz="1200" dirty="0">
                            <a:solidFill>
                              <a:srgbClr val="FF0000"/>
                            </a:solidFill>
                          </a:endParaRP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ja-JP" altLang="en-US" sz="1200" dirty="0">
                              <a:solidFill>
                                <a:schemeClr val="tx1"/>
                              </a:solidFill>
                            </a:rPr>
                            <a:t>男性</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200" dirty="0">
                              <a:solidFill>
                                <a:schemeClr val="tx1"/>
                              </a:solidFill>
                            </a:rPr>
                            <a:t>122</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4"/>
                      </a:ext>
                    </a:extLst>
                  </a:tr>
                  <a:tr h="277519">
                    <a:tc vMerge="1">
                      <a:txBody>
                        <a:bodyPr/>
                        <a:lstStyle/>
                        <a:p>
                          <a:endParaRPr kumimoji="1" lang="ja-JP" altLang="en-US"/>
                        </a:p>
                      </a:txBody>
                      <a:tcPr/>
                    </a:tc>
                    <a:tc>
                      <a:txBody>
                        <a:bodyPr/>
                        <a:lstStyle/>
                        <a:p>
                          <a:pPr algn="ctr"/>
                          <a:r>
                            <a:rPr kumimoji="1" lang="ja-JP" altLang="en-US" sz="1200" dirty="0">
                              <a:solidFill>
                                <a:schemeClr val="tx1"/>
                              </a:solidFill>
                            </a:rPr>
                            <a:t>女性</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200" dirty="0">
                              <a:solidFill>
                                <a:schemeClr val="tx1"/>
                              </a:solidFill>
                            </a:rPr>
                            <a:t>0</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5"/>
                      </a:ext>
                    </a:extLst>
                  </a:tr>
                  <a:tr h="277519">
                    <a:tc gridSpan="2">
                      <a:txBody>
                        <a:bodyPr/>
                        <a:lstStyle/>
                        <a:p>
                          <a:pPr algn="ctr"/>
                          <a:r>
                            <a:rPr kumimoji="1" lang="ja-JP" altLang="en-US" sz="1200" dirty="0">
                              <a:solidFill>
                                <a:schemeClr val="tx1"/>
                              </a:solidFill>
                            </a:rPr>
                            <a:t>最低生活費</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pPr algn="ct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200" dirty="0">
                              <a:solidFill>
                                <a:schemeClr val="tx1"/>
                              </a:solidFill>
                            </a:rPr>
                            <a:t>282</a:t>
                          </a: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6"/>
                      </a:ext>
                    </a:extLst>
                  </a:tr>
                  <a:tr h="277519">
                    <a:tc gridSpan="2">
                      <a:txBody>
                        <a:bodyPr/>
                        <a:lstStyle/>
                        <a:p>
                          <a:pPr algn="ctr"/>
                          <a:r>
                            <a:rPr kumimoji="1" lang="ja-JP" altLang="en-US" sz="1200" dirty="0">
                              <a:solidFill>
                                <a:schemeClr val="tx1"/>
                              </a:solidFill>
                            </a:rPr>
                            <a:t>医療費</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solidFill>
                                <a:schemeClr val="tx1"/>
                              </a:solidFill>
                            </a:rPr>
                            <a:t>年齢に依存</a:t>
                          </a: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7"/>
                      </a:ext>
                    </a:extLst>
                  </a:tr>
                  <a:tr h="277519">
                    <a:tc gridSpan="2">
                      <a:txBody>
                        <a:bodyPr/>
                        <a:lstStyle/>
                        <a:p>
                          <a:pPr algn="ctr"/>
                          <a:r>
                            <a:rPr kumimoji="1" lang="ja-JP" altLang="en-US" sz="1200" dirty="0">
                              <a:solidFill>
                                <a:schemeClr val="tx1"/>
                              </a:solidFill>
                            </a:rPr>
                            <a:t>パス数</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pPr algn="ctr"/>
                          <a:endParaRPr kumimoji="1" lang="ja-JP" altLang="en-US" sz="1200" dirty="0"/>
                        </a:p>
                      </a:txBody>
                      <a:tcPr anchor="ctr"/>
                    </a:tc>
                    <a:tc>
                      <a:txBody>
                        <a:bodyPr/>
                        <a:lstStyle/>
                        <a:p>
                          <a:pPr algn="ctr"/>
                          <a:r>
                            <a:rPr kumimoji="1" lang="en-US" altLang="ja-JP" sz="1200" dirty="0">
                              <a:solidFill>
                                <a:schemeClr val="tx1"/>
                              </a:solidFill>
                            </a:rPr>
                            <a:t>10,000</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11"/>
                      </a:ext>
                    </a:extLst>
                  </a:tr>
                  <a:tr h="277519">
                    <a:tc gridSpan="2">
                      <a:txBody>
                        <a:bodyPr/>
                        <a:lstStyle/>
                        <a:p>
                          <a:pPr algn="ctr"/>
                          <a:r>
                            <a:rPr kumimoji="1" lang="ja-JP" altLang="en-US" sz="1200" dirty="0">
                              <a:solidFill>
                                <a:schemeClr val="tx1"/>
                              </a:solidFill>
                            </a:rPr>
                            <a:t>インフレ率</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en-US" altLang="ja-JP" sz="1200" dirty="0">
                              <a:solidFill>
                                <a:schemeClr val="tx1"/>
                              </a:solidFill>
                            </a:rPr>
                            <a:t>0.65%</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12"/>
                      </a:ext>
                    </a:extLst>
                  </a:tr>
                  <a:tr h="277519">
                    <a:tc gridSpan="2">
                      <a:txBody>
                        <a:bodyPr/>
                        <a:lstStyle/>
                        <a:p>
                          <a:pPr algn="ctr"/>
                          <a:r>
                            <a:rPr kumimoji="1" lang="ja-JP" altLang="en-US" sz="1200" dirty="0">
                              <a:solidFill>
                                <a:schemeClr val="tx1"/>
                              </a:solidFill>
                            </a:rPr>
                            <a:t>目標富</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solidFill>
                                <a:schemeClr val="tx1"/>
                              </a:solidFill>
                            </a:rPr>
                            <a:t>全時点 </a:t>
                          </a:r>
                          <a:r>
                            <a:rPr kumimoji="1" lang="en-US" altLang="ja-JP" sz="1200" dirty="0">
                              <a:solidFill>
                                <a:schemeClr val="tx1"/>
                              </a:solidFill>
                            </a:rPr>
                            <a:t>0</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86697666"/>
                      </a:ext>
                    </a:extLst>
                  </a:tr>
                  <a:tr h="277519">
                    <a:tc gridSpan="2">
                      <a:txBody>
                        <a:bodyPr/>
                        <a:lstStyle/>
                        <a:p>
                          <a:pPr algn="ctr"/>
                          <a:r>
                            <a:rPr kumimoji="1" lang="ja-JP" altLang="en-US" sz="1200" dirty="0">
                              <a:solidFill>
                                <a:schemeClr val="tx1"/>
                              </a:solidFill>
                            </a:rPr>
                            <a:t>リスク値の重み係数</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tcPr>
                    </a:tc>
                    <a:tc hMerge="1">
                      <a:txBody>
                        <a:bodyPr/>
                        <a:lstStyle/>
                        <a:p>
                          <a:endParaRPr kumimoji="1" lang="ja-JP" altLang="en-US"/>
                        </a:p>
                      </a:txBody>
                      <a:tcPr/>
                    </a:tc>
                    <a:tc>
                      <a:txBody>
                        <a:bodyPr/>
                        <a:lstStyle/>
                        <a:p>
                          <a:endParaRPr lang="ja-JP"/>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blipFill>
                          <a:blip r:embed="rId3"/>
                          <a:stretch>
                            <a:fillRect l="-141667" t="-1089130" r="-926" b="-17391"/>
                          </a:stretch>
                        </a:blipFill>
                      </a:tcPr>
                    </a:tc>
                    <a:extLst>
                      <a:ext uri="{0D108BD9-81ED-4DB2-BD59-A6C34878D82A}">
                        <a16:rowId xmlns:a16="http://schemas.microsoft.com/office/drawing/2014/main" val="3508555800"/>
                      </a:ext>
                    </a:extLst>
                  </a:tr>
                </a:tbl>
              </a:graphicData>
            </a:graphic>
          </p:graphicFrame>
        </mc:Fallback>
      </mc:AlternateContent>
      <p:sp>
        <p:nvSpPr>
          <p:cNvPr id="5" name="テキスト ボックス 4"/>
          <p:cNvSpPr txBox="1"/>
          <p:nvPr/>
        </p:nvSpPr>
        <p:spPr>
          <a:xfrm>
            <a:off x="272480" y="1046197"/>
            <a:ext cx="2089033"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基本パラメータ</a:t>
            </a:r>
          </a:p>
        </p:txBody>
      </p:sp>
      <p:graphicFrame>
        <p:nvGraphicFramePr>
          <p:cNvPr id="8" name="表 7"/>
          <p:cNvGraphicFramePr>
            <a:graphicFrameLocks noGrp="1"/>
          </p:cNvGraphicFramePr>
          <p:nvPr>
            <p:extLst>
              <p:ext uri="{D42A27DB-BD31-4B8C-83A1-F6EECF244321}">
                <p14:modId xmlns:p14="http://schemas.microsoft.com/office/powerpoint/2010/main" val="632638001"/>
              </p:ext>
            </p:extLst>
          </p:nvPr>
        </p:nvGraphicFramePr>
        <p:xfrm>
          <a:off x="4487114" y="5629599"/>
          <a:ext cx="3887564" cy="827739"/>
        </p:xfrm>
        <a:graphic>
          <a:graphicData uri="http://schemas.openxmlformats.org/drawingml/2006/table">
            <a:tbl>
              <a:tblPr firstRow="1" bandRow="1">
                <a:tableStyleId>{69012ECD-51FC-41F1-AA8D-1B2483CD663E}</a:tableStyleId>
              </a:tblPr>
              <a:tblGrid>
                <a:gridCol w="618154">
                  <a:extLst>
                    <a:ext uri="{9D8B030D-6E8A-4147-A177-3AD203B41FA5}">
                      <a16:colId xmlns:a16="http://schemas.microsoft.com/office/drawing/2014/main" val="2917331020"/>
                    </a:ext>
                  </a:extLst>
                </a:gridCol>
                <a:gridCol w="862641">
                  <a:extLst>
                    <a:ext uri="{9D8B030D-6E8A-4147-A177-3AD203B41FA5}">
                      <a16:colId xmlns:a16="http://schemas.microsoft.com/office/drawing/2014/main" val="2263107023"/>
                    </a:ext>
                  </a:extLst>
                </a:gridCol>
                <a:gridCol w="983412">
                  <a:extLst>
                    <a:ext uri="{9D8B030D-6E8A-4147-A177-3AD203B41FA5}">
                      <a16:colId xmlns:a16="http://schemas.microsoft.com/office/drawing/2014/main" val="3619011134"/>
                    </a:ext>
                  </a:extLst>
                </a:gridCol>
                <a:gridCol w="1423357">
                  <a:extLst>
                    <a:ext uri="{9D8B030D-6E8A-4147-A177-3AD203B41FA5}">
                      <a16:colId xmlns:a16="http://schemas.microsoft.com/office/drawing/2014/main" val="567058809"/>
                    </a:ext>
                  </a:extLst>
                </a:gridCol>
              </a:tblGrid>
              <a:tr h="275913">
                <a:tc>
                  <a:txBody>
                    <a:bodyPr/>
                    <a:lstStyle/>
                    <a:p>
                      <a:pPr algn="ctr"/>
                      <a:endParaRPr kumimoji="1" lang="ja-JP" altLang="en-US" sz="1200" dirty="0"/>
                    </a:p>
                  </a:txBody>
                  <a:tcPr anchor="ctr"/>
                </a:tc>
                <a:tc>
                  <a:txBody>
                    <a:bodyPr/>
                    <a:lstStyle/>
                    <a:p>
                      <a:pPr algn="ctr"/>
                      <a:r>
                        <a:rPr kumimoji="1" lang="ja-JP" altLang="en-US" sz="1200" dirty="0"/>
                        <a:t>保険期間</a:t>
                      </a:r>
                    </a:p>
                  </a:txBody>
                  <a:tcPr anchor="ctr"/>
                </a:tc>
                <a:tc>
                  <a:txBody>
                    <a:bodyPr/>
                    <a:lstStyle/>
                    <a:p>
                      <a:pPr algn="ctr"/>
                      <a:r>
                        <a:rPr kumimoji="1" lang="ja-JP" altLang="en-US" sz="1200" dirty="0"/>
                        <a:t>保険料</a:t>
                      </a:r>
                    </a:p>
                  </a:txBody>
                  <a:tcPr anchor="ctr"/>
                </a:tc>
                <a:tc>
                  <a:txBody>
                    <a:bodyPr/>
                    <a:lstStyle/>
                    <a:p>
                      <a:pPr algn="ctr"/>
                      <a:r>
                        <a:rPr kumimoji="1" lang="ja-JP" altLang="en-US" sz="1200" dirty="0"/>
                        <a:t>付加保険料比率</a:t>
                      </a:r>
                    </a:p>
                  </a:txBody>
                  <a:tcPr anchor="ctr"/>
                </a:tc>
                <a:extLst>
                  <a:ext uri="{0D108BD9-81ED-4DB2-BD59-A6C34878D82A}">
                    <a16:rowId xmlns:a16="http://schemas.microsoft.com/office/drawing/2014/main" val="2886874626"/>
                  </a:ext>
                </a:extLst>
              </a:tr>
              <a:tr h="275913">
                <a:tc>
                  <a:txBody>
                    <a:bodyPr/>
                    <a:lstStyle/>
                    <a:p>
                      <a:pPr algn="ctr"/>
                      <a:r>
                        <a:rPr kumimoji="1" lang="ja-JP" altLang="en-US" sz="1200" dirty="0"/>
                        <a:t>男性</a:t>
                      </a:r>
                    </a:p>
                  </a:txBody>
                  <a:tcPr anchor="ctr">
                    <a:lnR w="12700" cap="flat" cmpd="sng" algn="ctr">
                      <a:solidFill>
                        <a:schemeClr val="tx2">
                          <a:lumMod val="20000"/>
                          <a:lumOff val="80000"/>
                        </a:schemeClr>
                      </a:solidFill>
                      <a:prstDash val="solid"/>
                      <a:round/>
                      <a:headEnd type="none" w="med" len="med"/>
                      <a:tailEnd type="none" w="med" len="med"/>
                    </a:lnR>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200" dirty="0"/>
                        <a:t>15</a:t>
                      </a:r>
                      <a:r>
                        <a:rPr kumimoji="1" lang="ja-JP" altLang="en-US" sz="1200" dirty="0"/>
                        <a:t>年</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B w="12700" cap="flat" cmpd="sng" algn="ctr">
                      <a:solidFill>
                        <a:schemeClr val="tx2">
                          <a:lumMod val="20000"/>
                          <a:lumOff val="80000"/>
                        </a:schemeClr>
                      </a:solidFill>
                      <a:prstDash val="solid"/>
                      <a:round/>
                      <a:headEnd type="none" w="med" len="med"/>
                      <a:tailEnd type="none" w="med" len="med"/>
                    </a:lnB>
                  </a:tcPr>
                </a:tc>
                <a:tc>
                  <a:txBody>
                    <a:bodyPr/>
                    <a:lstStyle/>
                    <a:p>
                      <a:pPr algn="r"/>
                      <a:r>
                        <a:rPr kumimoji="1" lang="en-US" altLang="ja-JP" sz="1200" dirty="0">
                          <a:latin typeface="+mn-lt"/>
                          <a:ea typeface="+mn-ea"/>
                          <a:cs typeface="Meiryo UI" panose="020B0604030504040204" pitchFamily="50" charset="-128"/>
                        </a:rPr>
                        <a:t>23.67</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B w="12700" cap="flat" cmpd="sng" algn="ctr">
                      <a:solidFill>
                        <a:schemeClr val="tx2">
                          <a:lumMod val="20000"/>
                          <a:lumOff val="80000"/>
                        </a:schemeClr>
                      </a:solidFill>
                      <a:prstDash val="solid"/>
                      <a:round/>
                      <a:headEnd type="none" w="med" len="med"/>
                      <a:tailEnd type="none" w="med" len="med"/>
                    </a:lnB>
                  </a:tcPr>
                </a:tc>
                <a:tc>
                  <a:txBody>
                    <a:bodyPr/>
                    <a:lstStyle/>
                    <a:p>
                      <a:pPr algn="r"/>
                      <a:r>
                        <a:rPr kumimoji="1" lang="en-US" altLang="ja-JP" sz="1200" dirty="0">
                          <a:latin typeface="+mn-lt"/>
                          <a:ea typeface="+mn-ea"/>
                          <a:cs typeface="Meiryo UI" panose="020B0604030504040204" pitchFamily="50" charset="-128"/>
                        </a:rPr>
                        <a:t>15.6%</a:t>
                      </a:r>
                      <a:endParaRPr kumimoji="1" lang="ja-JP" altLang="en-US" sz="1200" dirty="0">
                        <a:latin typeface="+mn-lt"/>
                        <a:ea typeface="+mn-ea"/>
                        <a:cs typeface="Meiryo UI" panose="020B0604030504040204" pitchFamily="50" charset="-128"/>
                      </a:endParaRPr>
                    </a:p>
                  </a:txBody>
                  <a:tcPr anchor="ctr">
                    <a:lnL w="12700" cap="flat" cmpd="sng" algn="ctr">
                      <a:solidFill>
                        <a:schemeClr val="tx2">
                          <a:lumMod val="20000"/>
                          <a:lumOff val="80000"/>
                        </a:schemeClr>
                      </a:solidFill>
                      <a:prstDash val="solid"/>
                      <a:round/>
                      <a:headEnd type="none" w="med" len="med"/>
                      <a:tailEnd type="none" w="med" len="med"/>
                    </a:lnL>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60514887"/>
                  </a:ext>
                </a:extLst>
              </a:tr>
              <a:tr h="275913">
                <a:tc>
                  <a:txBody>
                    <a:bodyPr/>
                    <a:lstStyle/>
                    <a:p>
                      <a:pPr algn="ctr"/>
                      <a:r>
                        <a:rPr kumimoji="1" lang="ja-JP" altLang="en-US" sz="1200" dirty="0"/>
                        <a:t>女性</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tcPr>
                </a:tc>
                <a:tc>
                  <a:txBody>
                    <a:bodyPr/>
                    <a:lstStyle/>
                    <a:p>
                      <a:pPr algn="ctr"/>
                      <a:r>
                        <a:rPr kumimoji="1" lang="en-US" altLang="ja-JP" sz="1200" dirty="0"/>
                        <a:t>15</a:t>
                      </a:r>
                      <a:r>
                        <a:rPr kumimoji="1" lang="ja-JP" altLang="en-US" sz="1200" dirty="0"/>
                        <a:t>年</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tcPr>
                </a:tc>
                <a:tc>
                  <a:txBody>
                    <a:bodyPr/>
                    <a:lstStyle/>
                    <a:p>
                      <a:pPr algn="r"/>
                      <a:r>
                        <a:rPr kumimoji="1" lang="en-US" altLang="ja-JP" sz="1200" dirty="0">
                          <a:latin typeface="+mn-lt"/>
                          <a:ea typeface="+mn-ea"/>
                          <a:cs typeface="Meiryo UI" panose="020B0604030504040204" pitchFamily="50" charset="-128"/>
                        </a:rPr>
                        <a:t>11.65</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tcPr>
                </a:tc>
                <a:tc>
                  <a:txBody>
                    <a:bodyPr/>
                    <a:lstStyle/>
                    <a:p>
                      <a:pPr algn="r"/>
                      <a:r>
                        <a:rPr kumimoji="1" lang="en-US" altLang="ja-JP" sz="1200" dirty="0">
                          <a:latin typeface="+mn-lt"/>
                          <a:ea typeface="+mn-ea"/>
                          <a:cs typeface="Meiryo UI" panose="020B0604030504040204" pitchFamily="50" charset="-128"/>
                        </a:rPr>
                        <a:t>15.9%</a:t>
                      </a:r>
                      <a:endParaRPr kumimoji="1" lang="ja-JP" altLang="en-US" sz="1200" dirty="0">
                        <a:latin typeface="+mn-lt"/>
                        <a:ea typeface="+mn-ea"/>
                        <a:cs typeface="Meiryo UI" panose="020B0604030504040204" pitchFamily="50" charset="-128"/>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tcPr>
                </a:tc>
                <a:extLst>
                  <a:ext uri="{0D108BD9-81ED-4DB2-BD59-A6C34878D82A}">
                    <a16:rowId xmlns:a16="http://schemas.microsoft.com/office/drawing/2014/main" val="2800285196"/>
                  </a:ext>
                </a:extLst>
              </a:tr>
            </a:tbl>
          </a:graphicData>
        </a:graphic>
      </p:graphicFrame>
      <p:sp>
        <p:nvSpPr>
          <p:cNvPr id="7" name="テキスト ボックス 6">
            <a:extLst>
              <a:ext uri="{FF2B5EF4-FFF2-40B4-BE49-F238E27FC236}">
                <a16:creationId xmlns:a16="http://schemas.microsoft.com/office/drawing/2014/main" id="{815751D4-7495-4905-89BF-FA63C1EE982F}"/>
              </a:ext>
            </a:extLst>
          </p:cNvPr>
          <p:cNvSpPr txBox="1"/>
          <p:nvPr/>
        </p:nvSpPr>
        <p:spPr>
          <a:xfrm>
            <a:off x="159574" y="4975752"/>
            <a:ext cx="3954417" cy="861774"/>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数理計画ソフトフェア</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en-US" altLang="ja-JP" sz="1600" dirty="0"/>
              <a:t>Numerical Optimizer</a:t>
            </a:r>
            <a:r>
              <a:rPr lang="en-US" altLang="ja-JP" sz="1600" dirty="0"/>
              <a:t> </a:t>
            </a:r>
            <a:r>
              <a:rPr kumimoji="1" lang="en-US" altLang="ja-JP" sz="1600" dirty="0" err="1"/>
              <a:t>Ver</a:t>
            </a:r>
            <a:r>
              <a:rPr kumimoji="1" lang="en-US" altLang="ja-JP" sz="1600" dirty="0"/>
              <a:t> </a:t>
            </a:r>
            <a:r>
              <a:rPr lang="en-US" altLang="ja-JP" sz="1600" dirty="0"/>
              <a:t>20</a:t>
            </a:r>
            <a:r>
              <a:rPr kumimoji="1" lang="en-US" altLang="ja-JP" sz="1600" dirty="0"/>
              <a:t>.1.0 (</a:t>
            </a:r>
            <a:r>
              <a:rPr kumimoji="1" lang="ja-JP" altLang="en-US" sz="1600" dirty="0"/>
              <a:t>株</a:t>
            </a:r>
            <a:r>
              <a:rPr kumimoji="1" lang="en-US" altLang="ja-JP" sz="1600" dirty="0"/>
              <a:t>)NTT</a:t>
            </a:r>
            <a:r>
              <a:rPr kumimoji="1" lang="ja-JP" altLang="en-US" sz="1600" dirty="0"/>
              <a:t>データ数理システム</a:t>
            </a:r>
            <a:r>
              <a:rPr kumimoji="1" lang="en-US" altLang="ja-JP" sz="1600" dirty="0"/>
              <a:t>)</a:t>
            </a:r>
            <a:endParaRPr kumimoji="1" lang="ja-JP" altLang="en-US" sz="1600" dirty="0"/>
          </a:p>
        </p:txBody>
      </p:sp>
      <p:sp>
        <p:nvSpPr>
          <p:cNvPr id="6" name="日付プレースホルダー 5">
            <a:extLst>
              <a:ext uri="{FF2B5EF4-FFF2-40B4-BE49-F238E27FC236}">
                <a16:creationId xmlns:a16="http://schemas.microsoft.com/office/drawing/2014/main" id="{8AFA6DE5-E0E3-4B5C-A453-3D09F769E54A}"/>
              </a:ext>
            </a:extLst>
          </p:cNvPr>
          <p:cNvSpPr>
            <a:spLocks noGrp="1"/>
          </p:cNvSpPr>
          <p:nvPr>
            <p:ph type="dt" sz="half" idx="10"/>
          </p:nvPr>
        </p:nvSpPr>
        <p:spPr/>
        <p:txBody>
          <a:bodyPr/>
          <a:lstStyle/>
          <a:p>
            <a:r>
              <a:rPr kumimoji="1" lang="en-US" altLang="ja-JP"/>
              <a:t>2019/11/13</a:t>
            </a:r>
            <a:endParaRPr kumimoji="1" lang="ja-JP" altLang="en-US" dirty="0"/>
          </a:p>
        </p:txBody>
      </p:sp>
      <p:sp>
        <p:nvSpPr>
          <p:cNvPr id="9" name="フッター プレースホルダー 8">
            <a:extLst>
              <a:ext uri="{FF2B5EF4-FFF2-40B4-BE49-F238E27FC236}">
                <a16:creationId xmlns:a16="http://schemas.microsoft.com/office/drawing/2014/main" id="{9CD5CB0E-2B9C-4C87-8A95-9ABA978A677D}"/>
              </a:ext>
            </a:extLst>
          </p:cNvPr>
          <p:cNvSpPr>
            <a:spLocks noGrp="1"/>
          </p:cNvSpPr>
          <p:nvPr>
            <p:ph type="ftr" sz="quarter" idx="11"/>
          </p:nvPr>
        </p:nvSpPr>
        <p:spPr/>
        <p:txBody>
          <a:bodyPr/>
          <a:lstStyle/>
          <a:p>
            <a:endParaRPr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2534507537"/>
              </p:ext>
            </p:extLst>
          </p:nvPr>
        </p:nvGraphicFramePr>
        <p:xfrm>
          <a:off x="4478397" y="2316742"/>
          <a:ext cx="4589554" cy="2175162"/>
        </p:xfrm>
        <a:graphic>
          <a:graphicData uri="http://schemas.openxmlformats.org/drawingml/2006/table">
            <a:tbl>
              <a:tblPr firstRow="1">
                <a:tableStyleId>{69012ECD-51FC-41F1-AA8D-1B2483CD663E}</a:tableStyleId>
              </a:tblPr>
              <a:tblGrid>
                <a:gridCol w="458955">
                  <a:extLst>
                    <a:ext uri="{9D8B030D-6E8A-4147-A177-3AD203B41FA5}">
                      <a16:colId xmlns:a16="http://schemas.microsoft.com/office/drawing/2014/main" val="374817627"/>
                    </a:ext>
                  </a:extLst>
                </a:gridCol>
                <a:gridCol w="587299">
                  <a:extLst>
                    <a:ext uri="{9D8B030D-6E8A-4147-A177-3AD203B41FA5}">
                      <a16:colId xmlns:a16="http://schemas.microsoft.com/office/drawing/2014/main" val="404198073"/>
                    </a:ext>
                  </a:extLst>
                </a:gridCol>
                <a:gridCol w="885825">
                  <a:extLst>
                    <a:ext uri="{9D8B030D-6E8A-4147-A177-3AD203B41FA5}">
                      <a16:colId xmlns:a16="http://schemas.microsoft.com/office/drawing/2014/main" val="3908860242"/>
                    </a:ext>
                  </a:extLst>
                </a:gridCol>
                <a:gridCol w="885825">
                  <a:extLst>
                    <a:ext uri="{9D8B030D-6E8A-4147-A177-3AD203B41FA5}">
                      <a16:colId xmlns:a16="http://schemas.microsoft.com/office/drawing/2014/main" val="2183780903"/>
                    </a:ext>
                  </a:extLst>
                </a:gridCol>
                <a:gridCol w="885825">
                  <a:extLst>
                    <a:ext uri="{9D8B030D-6E8A-4147-A177-3AD203B41FA5}">
                      <a16:colId xmlns:a16="http://schemas.microsoft.com/office/drawing/2014/main" val="1766641657"/>
                    </a:ext>
                  </a:extLst>
                </a:gridCol>
                <a:gridCol w="885825">
                  <a:extLst>
                    <a:ext uri="{9D8B030D-6E8A-4147-A177-3AD203B41FA5}">
                      <a16:colId xmlns:a16="http://schemas.microsoft.com/office/drawing/2014/main" val="1182728210"/>
                    </a:ext>
                  </a:extLst>
                </a:gridCol>
              </a:tblGrid>
              <a:tr h="310341">
                <a:tc rowSpan="2" gridSpan="2">
                  <a:txBody>
                    <a:bodyPr/>
                    <a:lstStyle/>
                    <a:p>
                      <a:pPr algn="ctr" fontAlgn="ctr"/>
                      <a:r>
                        <a:rPr lang="ja-JP" altLang="en-US" sz="1100" b="1" i="0" u="none" strike="noStrike" dirty="0">
                          <a:solidFill>
                            <a:schemeClr val="bg1"/>
                          </a:solidFill>
                          <a:effectLst/>
                          <a:latin typeface="Meiryo UI" panose="020B0604030504040204" pitchFamily="50" charset="-128"/>
                          <a:ea typeface="Meiryo UI" panose="020B0604030504040204" pitchFamily="50" charset="-128"/>
                        </a:rPr>
                        <a:t>単位年金額</a:t>
                      </a:r>
                      <a:endParaRPr lang="en-US" altLang="ja-JP" sz="1100" b="1" i="0" u="none" strike="noStrike" dirty="0">
                        <a:solidFill>
                          <a:schemeClr val="bg1"/>
                        </a:solidFill>
                        <a:effectLst/>
                        <a:latin typeface="Meiryo UI" panose="020B0604030504040204" pitchFamily="50" charset="-128"/>
                        <a:ea typeface="Meiryo UI" panose="020B0604030504040204" pitchFamily="50" charset="-128"/>
                      </a:endParaRPr>
                    </a:p>
                    <a:p>
                      <a:pPr algn="ctr" fontAlgn="ctr"/>
                      <a:r>
                        <a:rPr lang="ja-JP" altLang="en-US" sz="1100" b="1" i="0" u="none" strike="noStrike" dirty="0">
                          <a:solidFill>
                            <a:schemeClr val="bg1"/>
                          </a:solidFill>
                          <a:effectLst/>
                          <a:latin typeface="Meiryo UI" panose="020B0604030504040204" pitchFamily="50" charset="-128"/>
                          <a:ea typeface="Meiryo UI" panose="020B0604030504040204" pitchFamily="50" charset="-128"/>
                        </a:rPr>
                        <a:t>あたり</a:t>
                      </a:r>
                      <a:endParaRPr lang="en-US" altLang="ja-JP" sz="1100" b="1" i="0" u="none" strike="noStrike" dirty="0">
                        <a:solidFill>
                          <a:schemeClr val="bg1"/>
                        </a:solidFill>
                        <a:effectLst/>
                        <a:latin typeface="Meiryo UI" panose="020B0604030504040204" pitchFamily="50" charset="-128"/>
                        <a:ea typeface="Meiryo UI" panose="020B0604030504040204" pitchFamily="50" charset="-128"/>
                      </a:endParaRPr>
                    </a:p>
                  </a:txBody>
                  <a:tcPr marL="9525" marR="9525" marT="9525" marB="0" anchor="ctr">
                    <a:lnR w="12700" cap="flat" cmpd="sng" algn="ctr">
                      <a:solidFill>
                        <a:schemeClr val="bg1"/>
                      </a:solidFill>
                      <a:prstDash val="solid"/>
                      <a:round/>
                      <a:headEnd type="none" w="med" len="med"/>
                      <a:tailEnd type="none" w="med" len="med"/>
                    </a:lnR>
                  </a:tcPr>
                </a:tc>
                <a:tc rowSpan="2" hMerge="1">
                  <a:txBody>
                    <a:bodyPr/>
                    <a:lstStyle/>
                    <a:p>
                      <a:endParaRPr kumimoji="1" lang="ja-JP" altLang="en-US"/>
                    </a:p>
                  </a:txBody>
                  <a:tcPr/>
                </a:tc>
                <a:tc gridSpan="2">
                  <a:txBody>
                    <a:bodyPr/>
                    <a:lstStyle/>
                    <a:p>
                      <a:pPr algn="ctr" fontAlgn="ctr"/>
                      <a:r>
                        <a:rPr lang="ja-JP" altLang="en-US" sz="1100" b="1" i="0" u="none" strike="noStrike" dirty="0">
                          <a:solidFill>
                            <a:schemeClr val="bg1"/>
                          </a:solidFill>
                          <a:effectLst/>
                          <a:latin typeface="+mn-lt"/>
                          <a:ea typeface="+mn-ea"/>
                        </a:rPr>
                        <a:t>私的年金保険料</a:t>
                      </a:r>
                      <a:endParaRPr lang="ja-JP" altLang="en-US" sz="1100" b="1" i="0" u="none" strike="noStrike" dirty="0">
                        <a:solidFill>
                          <a:schemeClr val="bg1"/>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pPr algn="ctr" fontAlgn="ctr"/>
                      <a:endParaRPr 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gridSpan="2">
                  <a:txBody>
                    <a:bodyPr/>
                    <a:lstStyle/>
                    <a:p>
                      <a:pPr algn="ctr" fontAlgn="ctr"/>
                      <a:r>
                        <a:rPr lang="ja-JP" altLang="en-US" sz="1100" b="1" i="0" u="none" strike="noStrike" dirty="0">
                          <a:solidFill>
                            <a:schemeClr val="bg1"/>
                          </a:solidFill>
                          <a:effectLst/>
                          <a:latin typeface="Meiryo UI" panose="020B0604030504040204" pitchFamily="50" charset="-128"/>
                          <a:ea typeface="Meiryo UI" panose="020B0604030504040204" pitchFamily="50" charset="-128"/>
                        </a:rPr>
                        <a:t>付加保険料比率</a:t>
                      </a:r>
                      <a:endParaRPr lang="en-US" sz="1100" b="1" i="0" u="none" strike="noStrike" dirty="0">
                        <a:solidFill>
                          <a:schemeClr val="bg1"/>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hMerge="1">
                  <a:txBody>
                    <a:bodyPr/>
                    <a:lstStyle/>
                    <a:p>
                      <a:pPr algn="ctr" fontAlgn="ctr"/>
                      <a:endParaRPr 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140526847"/>
                  </a:ext>
                </a:extLst>
              </a:tr>
              <a:tr h="310341">
                <a:tc gridSpan="2" vMerge="1">
                  <a:txBody>
                    <a:bodyPr/>
                    <a:lstStyle/>
                    <a:p>
                      <a:pPr algn="ctr" fontAlgn="ct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R w="12700" cap="flat" cmpd="sng" algn="ctr">
                      <a:solidFill>
                        <a:schemeClr val="bg1"/>
                      </a:solidFill>
                      <a:prstDash val="solid"/>
                      <a:round/>
                      <a:headEnd type="none" w="med" len="med"/>
                      <a:tailEnd type="none" w="med" len="med"/>
                    </a:lnR>
                    <a:solidFill>
                      <a:srgbClr val="4F81BD"/>
                    </a:solidFill>
                  </a:tcPr>
                </a:tc>
                <a:tc hMerge="1" vMerge="1">
                  <a:txBody>
                    <a:bodyPr/>
                    <a:lstStyle/>
                    <a:p>
                      <a:endParaRPr kumimoji="1" lang="ja-JP" altLang="en-US"/>
                    </a:p>
                  </a:txBody>
                  <a:tcPr/>
                </a:tc>
                <a:tc>
                  <a:txBody>
                    <a:bodyPr/>
                    <a:lstStyle/>
                    <a:p>
                      <a:pPr algn="ctr" fontAlgn="ctr"/>
                      <a:r>
                        <a:rPr lang="en-US" sz="1100" b="1" u="none" strike="noStrike" dirty="0">
                          <a:solidFill>
                            <a:schemeClr val="bg1"/>
                          </a:solidFill>
                          <a:effectLst/>
                        </a:rPr>
                        <a:t>male</a:t>
                      </a:r>
                      <a:endParaRPr lang="en-US" sz="1100" b="1" i="0" u="none" strike="noStrike" dirty="0">
                        <a:solidFill>
                          <a:schemeClr val="bg1"/>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4F81BD"/>
                    </a:solidFill>
                  </a:tcPr>
                </a:tc>
                <a:tc>
                  <a:txBody>
                    <a:bodyPr/>
                    <a:lstStyle/>
                    <a:p>
                      <a:pPr algn="ctr" fontAlgn="ctr"/>
                      <a:r>
                        <a:rPr lang="en-US" sz="1100" b="1" u="none" strike="noStrike" dirty="0">
                          <a:solidFill>
                            <a:schemeClr val="bg1"/>
                          </a:solidFill>
                          <a:effectLst/>
                        </a:rPr>
                        <a:t>female</a:t>
                      </a:r>
                      <a:endParaRPr lang="en-US" sz="1100" b="1" i="0" u="none" strike="noStrike" dirty="0">
                        <a:solidFill>
                          <a:schemeClr val="bg1"/>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4F81BD"/>
                    </a:solidFill>
                  </a:tcPr>
                </a:tc>
                <a:tc>
                  <a:txBody>
                    <a:bodyPr/>
                    <a:lstStyle/>
                    <a:p>
                      <a:pPr algn="ctr" fontAlgn="ctr"/>
                      <a:r>
                        <a:rPr lang="en-US" sz="1100" b="1" u="none" strike="noStrike" dirty="0">
                          <a:solidFill>
                            <a:schemeClr val="bg1"/>
                          </a:solidFill>
                          <a:effectLst/>
                        </a:rPr>
                        <a:t>Male</a:t>
                      </a:r>
                      <a:endParaRPr lang="en-US" sz="1100" b="1" i="0" u="none" strike="noStrike" dirty="0">
                        <a:solidFill>
                          <a:schemeClr val="bg1"/>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4F81BD"/>
                    </a:solidFill>
                  </a:tcPr>
                </a:tc>
                <a:tc>
                  <a:txBody>
                    <a:bodyPr/>
                    <a:lstStyle/>
                    <a:p>
                      <a:pPr algn="ctr" fontAlgn="ctr"/>
                      <a:r>
                        <a:rPr lang="en-US" sz="1100" b="1" u="none" strike="noStrike" dirty="0">
                          <a:solidFill>
                            <a:schemeClr val="bg1"/>
                          </a:solidFill>
                          <a:effectLst/>
                        </a:rPr>
                        <a:t>female</a:t>
                      </a:r>
                      <a:endParaRPr lang="en-US" sz="1100" b="1" i="0" u="none" strike="noStrike" dirty="0">
                        <a:solidFill>
                          <a:schemeClr val="bg1"/>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4F81BD"/>
                    </a:solidFill>
                  </a:tcPr>
                </a:tc>
                <a:extLst>
                  <a:ext uri="{0D108BD9-81ED-4DB2-BD59-A6C34878D82A}">
                    <a16:rowId xmlns:a16="http://schemas.microsoft.com/office/drawing/2014/main" val="892279940"/>
                  </a:ext>
                </a:extLst>
              </a:tr>
              <a:tr h="257001">
                <a:tc gridSpan="2">
                  <a:txBody>
                    <a:bodyPr/>
                    <a:lstStyle/>
                    <a:p>
                      <a:pPr algn="ctr" fontAlgn="ctr"/>
                      <a:r>
                        <a:rPr lang="ja-JP" altLang="en-US" sz="1100" u="none" strike="noStrike" dirty="0">
                          <a:effectLst/>
                        </a:rPr>
                        <a:t>終身</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R w="12700" cap="flat" cmpd="sng" algn="ctr">
                      <a:solidFill>
                        <a:schemeClr val="tx2">
                          <a:lumMod val="40000"/>
                          <a:lumOff val="60000"/>
                        </a:schemeClr>
                      </a:solidFill>
                      <a:prstDash val="solid"/>
                      <a:round/>
                      <a:headEnd type="none" w="med" len="med"/>
                      <a:tailEnd type="none" w="med" len="med"/>
                    </a:lnR>
                    <a:lnB w="12700" cap="flat" cmpd="sng" algn="ctr">
                      <a:solidFill>
                        <a:schemeClr val="tx2">
                          <a:lumMod val="20000"/>
                          <a:lumOff val="80000"/>
                        </a:schemeClr>
                      </a:solidFill>
                      <a:prstDash val="solid"/>
                      <a:round/>
                      <a:headEnd type="none" w="med" len="med"/>
                      <a:tailEnd type="none" w="med" len="med"/>
                    </a:lnB>
                  </a:tcPr>
                </a:tc>
                <a:tc hMerge="1">
                  <a:txBody>
                    <a:bodyPr/>
                    <a:lstStyle/>
                    <a:p>
                      <a:endParaRPr kumimoji="1" lang="ja-JP" altLang="en-US"/>
                    </a:p>
                  </a:txBody>
                  <a:tcPr/>
                </a:tc>
                <a:tc>
                  <a:txBody>
                    <a:bodyPr/>
                    <a:lstStyle/>
                    <a:p>
                      <a:pPr algn="r" fontAlgn="ctr"/>
                      <a:r>
                        <a:rPr lang="en-US" altLang="ja-JP" sz="1100" u="none" strike="noStrike" dirty="0">
                          <a:effectLst/>
                          <a:latin typeface="+mn-lt"/>
                          <a:ea typeface="Meiryo UI" panose="020B0604030504040204" pitchFamily="50" charset="-128"/>
                          <a:cs typeface="Meiryo UI" panose="020B0604030504040204" pitchFamily="50" charset="-128"/>
                        </a:rPr>
                        <a:t>23.55</a:t>
                      </a:r>
                      <a:endParaRPr lang="en-US" altLang="ja-JP" sz="1100" b="0" i="0" u="none" strike="noStrike" dirty="0">
                        <a:solidFill>
                          <a:srgbClr val="000000"/>
                        </a:solidFill>
                        <a:effectLst/>
                        <a:latin typeface="+mn-lt"/>
                        <a:ea typeface="Meiryo UI" panose="020B0604030504040204" pitchFamily="50" charset="-128"/>
                        <a:cs typeface="Meiryo UI" panose="020B0604030504040204" pitchFamily="50" charset="-128"/>
                      </a:endParaRP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u="none" strike="noStrike" dirty="0">
                          <a:effectLst/>
                          <a:latin typeface="+mn-lt"/>
                          <a:ea typeface="Meiryo UI" panose="020B0604030504040204" pitchFamily="50" charset="-128"/>
                          <a:cs typeface="Meiryo UI" panose="020B0604030504040204" pitchFamily="50" charset="-128"/>
                        </a:rPr>
                        <a:t>30.87</a:t>
                      </a:r>
                      <a:endParaRPr lang="en-US" altLang="ja-JP" sz="1100" b="0" i="0" u="none" strike="noStrike" dirty="0">
                        <a:solidFill>
                          <a:srgbClr val="000000"/>
                        </a:solidFill>
                        <a:effectLst/>
                        <a:latin typeface="+mn-lt"/>
                        <a:ea typeface="Meiryo UI" panose="020B0604030504040204" pitchFamily="50" charset="-128"/>
                        <a:cs typeface="Meiryo UI" panose="020B0604030504040204" pitchFamily="50" charset="-128"/>
                      </a:endParaRP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15.65%</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18.81%</a:t>
                      </a:r>
                    </a:p>
                  </a:txBody>
                  <a:tcPr anchor="ctr">
                    <a:lnL w="12700" cap="flat" cmpd="sng" algn="ctr">
                      <a:solidFill>
                        <a:schemeClr val="tx2">
                          <a:lumMod val="40000"/>
                          <a:lumOff val="60000"/>
                        </a:schemeClr>
                      </a:solidFill>
                      <a:prstDash val="solid"/>
                      <a:round/>
                      <a:headEnd type="none" w="med" len="med"/>
                      <a:tailEnd type="none" w="med" len="med"/>
                    </a:lnL>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257838842"/>
                  </a:ext>
                </a:extLst>
              </a:tr>
              <a:tr h="257001">
                <a:tc rowSpan="5">
                  <a:txBody>
                    <a:bodyPr/>
                    <a:lstStyle/>
                    <a:p>
                      <a:pPr algn="ctr"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定期</a:t>
                      </a:r>
                    </a:p>
                  </a:txBody>
                  <a:tcPr marL="9525" marR="9525" marT="9525" marB="0" anchor="ctr">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100" u="none" strike="noStrike" dirty="0">
                          <a:effectLst/>
                        </a:rPr>
                        <a:t>1</a:t>
                      </a:r>
                      <a:r>
                        <a:rPr lang="ja-JP" altLang="en-US" sz="1100" u="none" strike="noStrike" dirty="0">
                          <a:effectLst/>
                        </a:rPr>
                        <a:t>年</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1.00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1.00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rowSpan="5">
                  <a:txBody>
                    <a:bodyPr/>
                    <a:lstStyle/>
                    <a:p>
                      <a:pPr algn="ctr" fontAlgn="ctr"/>
                      <a:r>
                        <a:rPr lang="ja-JP" altLang="en-US" sz="1100" b="0" i="0" u="none" strike="noStrike" dirty="0" err="1">
                          <a:solidFill>
                            <a:srgbClr val="000000"/>
                          </a:solidFill>
                          <a:effectLst/>
                          <a:latin typeface="+mn-lt"/>
                          <a:ea typeface="Meiryo UI" panose="020B0604030504040204" pitchFamily="50" charset="-128"/>
                        </a:rPr>
                        <a:t>ー</a:t>
                      </a:r>
                      <a:endParaRPr lang="en-US" altLang="ja-JP" sz="1100" b="0" i="0" u="none" strike="noStrike" dirty="0">
                        <a:solidFill>
                          <a:srgbClr val="000000"/>
                        </a:solidFill>
                        <a:effectLst/>
                        <a:latin typeface="+mn-lt"/>
                        <a:ea typeface="Meiryo UI" panose="020B0604030504040204" pitchFamily="50" charset="-128"/>
                      </a:endParaRP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tcPr>
                </a:tc>
                <a:tc rowSpan="5">
                  <a:txBody>
                    <a:bodyPr/>
                    <a:lstStyle/>
                    <a:p>
                      <a:pPr algn="ctr" fontAlgn="ctr"/>
                      <a:r>
                        <a:rPr lang="ja-JP" altLang="en-US" sz="1100" b="0" i="0" u="none" strike="noStrike" dirty="0" err="1">
                          <a:solidFill>
                            <a:srgbClr val="000000"/>
                          </a:solidFill>
                          <a:effectLst/>
                          <a:latin typeface="+mn-lt"/>
                          <a:ea typeface="Meiryo UI" panose="020B0604030504040204" pitchFamily="50" charset="-128"/>
                        </a:rPr>
                        <a:t>ー</a:t>
                      </a:r>
                      <a:endParaRPr lang="en-US" altLang="ja-JP" sz="1100" b="0" i="0" u="none" strike="noStrike" dirty="0">
                        <a:solidFill>
                          <a:srgbClr val="000000"/>
                        </a:solidFill>
                        <a:effectLst/>
                        <a:latin typeface="+mn-lt"/>
                        <a:ea typeface="Meiryo UI" panose="020B0604030504040204" pitchFamily="50" charset="-128"/>
                      </a:endParaRPr>
                    </a:p>
                  </a:txBody>
                  <a:tcPr anchor="ctr">
                    <a:lnL w="12700" cap="flat" cmpd="sng" algn="ctr">
                      <a:solidFill>
                        <a:schemeClr val="tx2">
                          <a:lumMod val="40000"/>
                          <a:lumOff val="60000"/>
                        </a:schemeClr>
                      </a:solidFill>
                      <a:prstDash val="solid"/>
                      <a:round/>
                      <a:headEnd type="none" w="med" len="med"/>
                      <a:tailEnd type="none" w="med" len="med"/>
                    </a:lnL>
                    <a:lnT w="12700" cap="flat" cmpd="sng" algn="ctr">
                      <a:solidFill>
                        <a:schemeClr val="tx2">
                          <a:lumMod val="40000"/>
                          <a:lumOff val="60000"/>
                        </a:schemeClr>
                      </a:solidFill>
                      <a:prstDash val="solid"/>
                      <a:round/>
                      <a:headEnd type="none" w="med" len="med"/>
                      <a:tailEnd type="none" w="med" len="med"/>
                    </a:lnT>
                  </a:tcPr>
                </a:tc>
                <a:extLst>
                  <a:ext uri="{0D108BD9-81ED-4DB2-BD59-A6C34878D82A}">
                    <a16:rowId xmlns:a16="http://schemas.microsoft.com/office/drawing/2014/main" val="4233571862"/>
                  </a:ext>
                </a:extLst>
              </a:tr>
              <a:tr h="257001">
                <a:tc vMerge="1">
                  <a:txBody>
                    <a:bodyPr/>
                    <a:lstStyle/>
                    <a:p>
                      <a:pPr algn="l" fontAlgn="ct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100" u="none" strike="noStrike" dirty="0">
                          <a:effectLst/>
                        </a:rPr>
                        <a:t>2</a:t>
                      </a:r>
                      <a:r>
                        <a:rPr lang="ja-JP" altLang="en-US" sz="1100" u="none" strike="noStrike" dirty="0">
                          <a:effectLst/>
                        </a:rPr>
                        <a:t>年</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2.00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2.00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vMerge="1">
                  <a:txBody>
                    <a:bodyPr/>
                    <a:lstStyle/>
                    <a:p>
                      <a:pPr algn="r"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vMerge="1">
                  <a:txBody>
                    <a:bodyPr/>
                    <a:lstStyle/>
                    <a:p>
                      <a:pPr algn="r"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23456551"/>
                  </a:ext>
                </a:extLst>
              </a:tr>
              <a:tr h="257001">
                <a:tc vMerge="1">
                  <a:txBody>
                    <a:bodyPr/>
                    <a:lstStyle/>
                    <a:p>
                      <a:pPr algn="l" fontAlgn="ct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100" u="none" strike="noStrike" dirty="0">
                          <a:effectLst/>
                        </a:rPr>
                        <a:t>3</a:t>
                      </a:r>
                      <a:r>
                        <a:rPr lang="ja-JP" altLang="en-US" sz="1100" u="none" strike="noStrike" dirty="0">
                          <a:effectLst/>
                        </a:rPr>
                        <a:t>年</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3.00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3.00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vMerge="1">
                  <a:txBody>
                    <a:bodyPr/>
                    <a:lstStyle/>
                    <a:p>
                      <a:pPr algn="r"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vMerge="1">
                  <a:txBody>
                    <a:bodyPr/>
                    <a:lstStyle/>
                    <a:p>
                      <a:pPr algn="r"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177402683"/>
                  </a:ext>
                </a:extLst>
              </a:tr>
              <a:tr h="257001">
                <a:tc vMerge="1">
                  <a:txBody>
                    <a:bodyPr/>
                    <a:lstStyle/>
                    <a:p>
                      <a:pPr algn="l" fontAlgn="ct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100" u="none" strike="noStrike" dirty="0">
                          <a:effectLst/>
                        </a:rPr>
                        <a:t>4</a:t>
                      </a:r>
                      <a:r>
                        <a:rPr lang="ja-JP" altLang="en-US" sz="1100" u="none" strike="noStrike" dirty="0">
                          <a:effectLst/>
                        </a:rPr>
                        <a:t>年</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4.00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4.00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vMerge="1">
                  <a:txBody>
                    <a:bodyPr/>
                    <a:lstStyle/>
                    <a:p>
                      <a:pPr algn="r"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vMerge="1">
                  <a:txBody>
                    <a:bodyPr/>
                    <a:lstStyle/>
                    <a:p>
                      <a:pPr algn="r"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184019628"/>
                  </a:ext>
                </a:extLst>
              </a:tr>
              <a:tr h="257001">
                <a:tc vMerge="1">
                  <a:txBody>
                    <a:bodyPr/>
                    <a:lstStyle/>
                    <a:p>
                      <a:pPr algn="l" fontAlgn="ct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100" u="none" strike="noStrike" dirty="0">
                          <a:effectLst/>
                        </a:rPr>
                        <a:t>5</a:t>
                      </a:r>
                      <a:r>
                        <a:rPr lang="ja-JP" altLang="en-US" sz="1100" u="none" strike="noStrike" dirty="0">
                          <a:effectLst/>
                        </a:rPr>
                        <a:t>年</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5.00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5.00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tcPr>
                </a:tc>
                <a:tc vMerge="1">
                  <a:txBody>
                    <a:bodyPr/>
                    <a:lstStyle/>
                    <a:p>
                      <a:pPr algn="r"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tcPr>
                </a:tc>
                <a:tc vMerge="1">
                  <a:txBody>
                    <a:bodyPr/>
                    <a:lstStyle/>
                    <a:p>
                      <a:pPr algn="r"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T w="12700" cap="flat" cmpd="sng" algn="ctr">
                      <a:solidFill>
                        <a:schemeClr val="tx2">
                          <a:lumMod val="40000"/>
                          <a:lumOff val="60000"/>
                        </a:schemeClr>
                      </a:solidFill>
                      <a:prstDash val="solid"/>
                      <a:round/>
                      <a:headEnd type="none" w="med" len="med"/>
                      <a:tailEnd type="none" w="med" len="med"/>
                    </a:lnT>
                  </a:tcPr>
                </a:tc>
                <a:extLst>
                  <a:ext uri="{0D108BD9-81ED-4DB2-BD59-A6C34878D82A}">
                    <a16:rowId xmlns:a16="http://schemas.microsoft.com/office/drawing/2014/main" val="4011712106"/>
                  </a:ext>
                </a:extLst>
              </a:tr>
            </a:tbl>
          </a:graphicData>
        </a:graphic>
      </p:graphicFrame>
      <p:sp>
        <p:nvSpPr>
          <p:cNvPr id="17" name="テキスト ボックス 16"/>
          <p:cNvSpPr txBox="1"/>
          <p:nvPr/>
        </p:nvSpPr>
        <p:spPr>
          <a:xfrm>
            <a:off x="3912828" y="1038185"/>
            <a:ext cx="5720692" cy="1292662"/>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私的年金に関する</a:t>
            </a:r>
            <a:r>
              <a:rPr kumimoji="1" lang="ja-JP" altLang="en-US" dirty="0">
                <a:solidFill>
                  <a:srgbClr val="0070C0"/>
                </a:solidFill>
              </a:rPr>
              <a:t>パラメータ</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200" dirty="0"/>
              <a:t>使用データ：三井住友海上あいおい生命「＆</a:t>
            </a:r>
            <a:r>
              <a:rPr lang="en-US" altLang="ja-JP" sz="1200" dirty="0"/>
              <a:t>LIFE</a:t>
            </a:r>
            <a:r>
              <a:rPr lang="ja-JP" altLang="en-US" sz="1200" dirty="0"/>
              <a:t>個人年金保険」</a:t>
            </a:r>
            <a:r>
              <a:rPr lang="en-US" altLang="ja-JP" sz="1200" dirty="0"/>
              <a:t>10</a:t>
            </a:r>
            <a:r>
              <a:rPr lang="ja-JP" altLang="en-US" sz="1200" dirty="0"/>
              <a:t>年保証期間付終身年金（</a:t>
            </a:r>
            <a:r>
              <a:rPr lang="en-US" altLang="ja-JP" sz="1200" dirty="0"/>
              <a:t>2018</a:t>
            </a:r>
            <a:r>
              <a:rPr lang="ja-JP" altLang="en-US" sz="1200" dirty="0"/>
              <a:t>年</a:t>
            </a:r>
            <a:r>
              <a:rPr lang="en-US" altLang="ja-JP" sz="1200" dirty="0"/>
              <a:t>7</a:t>
            </a:r>
            <a:r>
              <a:rPr lang="ja-JP" altLang="en-US" sz="1200" dirty="0"/>
              <a:t>月</a:t>
            </a:r>
            <a:r>
              <a:rPr lang="en-US" altLang="ja-JP" sz="1200" dirty="0"/>
              <a:t>31</a:t>
            </a:r>
            <a:r>
              <a:rPr lang="ja-JP" altLang="en-US" sz="1200" dirty="0"/>
              <a:t>日時点）</a:t>
            </a:r>
            <a:endParaRPr lang="en-US" altLang="ja-JP" sz="1200" dirty="0"/>
          </a:p>
          <a:p>
            <a:pPr marL="742950" lvl="1" indent="-285750">
              <a:buClr>
                <a:srgbClr val="0070C0"/>
              </a:buClr>
              <a:buFont typeface="Wingdings" panose="05000000000000000000" pitchFamily="2" charset="2"/>
              <a:buChar char="Ø"/>
            </a:pPr>
            <a:r>
              <a:rPr lang="ja-JP" altLang="en-US" sz="1200" dirty="0"/>
              <a:t>予定利率：</a:t>
            </a:r>
            <a:r>
              <a:rPr lang="en-US" altLang="ja-JP" sz="1200" dirty="0"/>
              <a:t>0.75</a:t>
            </a:r>
            <a:r>
              <a:rPr lang="ja-JP" altLang="en-US" sz="1200" dirty="0"/>
              <a:t>％（標準利率</a:t>
            </a:r>
            <a:r>
              <a:rPr lang="en-US" altLang="ja-JP" sz="1200" dirty="0"/>
              <a:t>0.25</a:t>
            </a:r>
            <a:r>
              <a:rPr lang="ja-JP" altLang="en-US" sz="1200" dirty="0"/>
              <a:t>％）</a:t>
            </a:r>
            <a:endParaRPr lang="en-US" altLang="ja-JP" sz="1200" dirty="0"/>
          </a:p>
          <a:p>
            <a:pPr marL="742950" lvl="1" indent="-285750">
              <a:buClr>
                <a:srgbClr val="0070C0"/>
              </a:buClr>
              <a:buFont typeface="Wingdings" panose="05000000000000000000" pitchFamily="2" charset="2"/>
              <a:buChar char="Ø"/>
            </a:pPr>
            <a:r>
              <a:rPr lang="ja-JP" altLang="en-US" sz="1200" dirty="0"/>
              <a:t>予定死亡率：年金開始前は標準生命表</a:t>
            </a:r>
            <a:r>
              <a:rPr lang="en-US" altLang="ja-JP" sz="1200" dirty="0"/>
              <a:t>(2018)</a:t>
            </a:r>
            <a:r>
              <a:rPr lang="ja-JP" altLang="en-US" sz="1200" dirty="0" err="1"/>
              <a:t>，</a:t>
            </a:r>
            <a:r>
              <a:rPr lang="ja-JP" altLang="en-US" sz="1200" dirty="0"/>
              <a:t>年金開始後は標準生命表</a:t>
            </a:r>
            <a:r>
              <a:rPr lang="en-US" altLang="ja-JP" sz="1200" dirty="0"/>
              <a:t>(2007)</a:t>
            </a:r>
          </a:p>
        </p:txBody>
      </p:sp>
      <p:sp>
        <p:nvSpPr>
          <p:cNvPr id="18" name="テキスト ボックス 17"/>
          <p:cNvSpPr txBox="1"/>
          <p:nvPr/>
        </p:nvSpPr>
        <p:spPr>
          <a:xfrm>
            <a:off x="4478397" y="4473366"/>
            <a:ext cx="5436320" cy="430887"/>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lang="ja-JP" altLang="en-US" sz="1100" dirty="0"/>
              <a:t>終身年金：実際の商品から付加保険料比率を導出し，仮想の商品を作成</a:t>
            </a:r>
            <a:endParaRPr lang="en-US" altLang="ja-JP" sz="1100" dirty="0"/>
          </a:p>
          <a:p>
            <a:pPr marL="285750" indent="-285750">
              <a:buClr>
                <a:srgbClr val="0070C0"/>
              </a:buClr>
              <a:buFont typeface="Wingdings" panose="05000000000000000000" pitchFamily="2" charset="2"/>
              <a:buChar char="ü"/>
            </a:pPr>
            <a:r>
              <a:rPr kumimoji="1" lang="ja-JP" altLang="en-US" sz="1100" dirty="0"/>
              <a:t>定期年金：年金受取率が</a:t>
            </a:r>
            <a:r>
              <a:rPr kumimoji="1" lang="en-US" altLang="ja-JP" sz="1100" dirty="0"/>
              <a:t>100%</a:t>
            </a:r>
            <a:r>
              <a:rPr kumimoji="1" lang="ja-JP" altLang="en-US" sz="1100" dirty="0"/>
              <a:t>となるように設定</a:t>
            </a:r>
            <a:endParaRPr kumimoji="1" lang="en-US" altLang="ja-JP" sz="1100" dirty="0"/>
          </a:p>
        </p:txBody>
      </p:sp>
      <p:sp>
        <p:nvSpPr>
          <p:cNvPr id="19" name="テキスト ボックス 18"/>
          <p:cNvSpPr txBox="1"/>
          <p:nvPr/>
        </p:nvSpPr>
        <p:spPr>
          <a:xfrm>
            <a:off x="3921545" y="4908130"/>
            <a:ext cx="5720692" cy="738664"/>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生命保険に関する</a:t>
            </a:r>
            <a:r>
              <a:rPr kumimoji="1" lang="ja-JP" altLang="en-US" dirty="0">
                <a:solidFill>
                  <a:srgbClr val="0070C0"/>
                </a:solidFill>
              </a:rPr>
              <a:t>パラメータ</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200" dirty="0"/>
              <a:t>使用データ：オリックス生命「ブリッジ」のデータ（</a:t>
            </a:r>
            <a:r>
              <a:rPr lang="en-US" altLang="ja-JP" sz="1200" dirty="0"/>
              <a:t>2018</a:t>
            </a:r>
            <a:r>
              <a:rPr lang="ja-JP" altLang="en-US" sz="1200" dirty="0"/>
              <a:t>年</a:t>
            </a:r>
            <a:r>
              <a:rPr lang="en-US" altLang="ja-JP" sz="1200" dirty="0"/>
              <a:t>7</a:t>
            </a:r>
            <a:r>
              <a:rPr lang="ja-JP" altLang="en-US" sz="1200" dirty="0"/>
              <a:t>月</a:t>
            </a:r>
            <a:r>
              <a:rPr lang="en-US" altLang="ja-JP" sz="1200" dirty="0"/>
              <a:t>31</a:t>
            </a:r>
            <a:r>
              <a:rPr lang="ja-JP" altLang="en-US" sz="1200" dirty="0"/>
              <a:t>日時点）</a:t>
            </a:r>
            <a:endParaRPr kumimoji="1" lang="ja-JP" altLang="en-US" sz="1200" dirty="0"/>
          </a:p>
        </p:txBody>
      </p:sp>
      <p:sp>
        <p:nvSpPr>
          <p:cNvPr id="14" name="AutoShape 3"/>
          <p:cNvSpPr>
            <a:spLocks noChangeArrowheads="1"/>
          </p:cNvSpPr>
          <p:nvPr/>
        </p:nvSpPr>
        <p:spPr bwMode="auto">
          <a:xfrm>
            <a:off x="272480" y="710173"/>
            <a:ext cx="936104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仮想の世帯設定</a:t>
            </a:r>
          </a:p>
        </p:txBody>
      </p:sp>
    </p:spTree>
    <p:extLst>
      <p:ext uri="{BB962C8B-B14F-4D97-AF65-F5344CB8AC3E}">
        <p14:creationId xmlns:p14="http://schemas.microsoft.com/office/powerpoint/2010/main" val="1017036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25</a:t>
            </a:fld>
            <a:endParaRPr lang="en-US" altLang="ja-JP" dirty="0"/>
          </a:p>
        </p:txBody>
      </p:sp>
      <p:sp>
        <p:nvSpPr>
          <p:cNvPr id="8" name="タイトル 1"/>
          <p:cNvSpPr>
            <a:spLocks noGrp="1"/>
          </p:cNvSpPr>
          <p:nvPr>
            <p:ph type="title"/>
          </p:nvPr>
        </p:nvSpPr>
        <p:spPr/>
        <p:txBody>
          <a:bodyPr/>
          <a:lstStyle/>
          <a:p>
            <a:r>
              <a:rPr lang="ja-JP" altLang="en-US" dirty="0"/>
              <a:t>数値分析</a:t>
            </a:r>
            <a:r>
              <a:rPr kumimoji="1" lang="ja-JP" altLang="en-US" dirty="0"/>
              <a:t>｜パラメータ設定</a:t>
            </a:r>
          </a:p>
        </p:txBody>
      </p:sp>
      <p:sp>
        <p:nvSpPr>
          <p:cNvPr id="9" name="テキスト ボックス 8"/>
          <p:cNvSpPr txBox="1"/>
          <p:nvPr/>
        </p:nvSpPr>
        <p:spPr>
          <a:xfrm>
            <a:off x="272480" y="749979"/>
            <a:ext cx="7681205" cy="1600438"/>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投資資産</a:t>
            </a:r>
            <a:endParaRPr lang="en-US" altLang="ja-JP" dirty="0">
              <a:solidFill>
                <a:srgbClr val="0070C0"/>
              </a:solidFill>
            </a:endParaRPr>
          </a:p>
          <a:p>
            <a:pPr marL="742950" lvl="1" indent="-285750">
              <a:buClr>
                <a:srgbClr val="0070C0"/>
              </a:buClr>
              <a:buFont typeface="Wingdings" panose="05000000000000000000" pitchFamily="2" charset="2"/>
              <a:buChar char="Ø"/>
            </a:pPr>
            <a:r>
              <a:rPr lang="en-US" altLang="ja-JP" sz="1600" dirty="0"/>
              <a:t>1994</a:t>
            </a:r>
            <a:r>
              <a:rPr lang="ja-JP" altLang="en-US" sz="1600" dirty="0"/>
              <a:t>～</a:t>
            </a:r>
            <a:r>
              <a:rPr lang="en-US" altLang="ja-JP" sz="1600" dirty="0"/>
              <a:t>2015</a:t>
            </a:r>
            <a:r>
              <a:rPr lang="ja-JP" altLang="en-US" sz="1600" dirty="0"/>
              <a:t>年の年次収益率データを用いる</a:t>
            </a:r>
          </a:p>
          <a:p>
            <a:pPr marL="1200150" lvl="2" indent="-285750">
              <a:buClr>
                <a:srgbClr val="0070C0"/>
              </a:buClr>
              <a:buFont typeface="Arial" panose="020B0604020202020204" pitchFamily="34" charset="0"/>
              <a:buChar char="•"/>
            </a:pPr>
            <a:r>
              <a:rPr kumimoji="1" lang="ja-JP" altLang="en-US" sz="1600" dirty="0"/>
              <a:t>国内株式：</a:t>
            </a:r>
            <a:r>
              <a:rPr kumimoji="1" lang="en-US" altLang="ja-JP" sz="1600" dirty="0"/>
              <a:t>TOPIX</a:t>
            </a:r>
          </a:p>
          <a:p>
            <a:pPr marL="1200150" lvl="2" indent="-285750">
              <a:buClr>
                <a:srgbClr val="0070C0"/>
              </a:buClr>
              <a:buFont typeface="Arial" panose="020B0604020202020204" pitchFamily="34" charset="0"/>
              <a:buChar char="•"/>
            </a:pPr>
            <a:r>
              <a:rPr lang="ja-JP" altLang="en-US" sz="1600" dirty="0"/>
              <a:t>国内債券：</a:t>
            </a:r>
            <a:r>
              <a:rPr lang="en-US" altLang="ja-JP" sz="1600" dirty="0"/>
              <a:t>FTSE Japan GBI LCL</a:t>
            </a:r>
          </a:p>
          <a:p>
            <a:pPr marL="1200150" lvl="2" indent="-285750">
              <a:buClr>
                <a:srgbClr val="0070C0"/>
              </a:buClr>
              <a:buFont typeface="Arial" panose="020B0604020202020204" pitchFamily="34" charset="0"/>
              <a:buChar char="•"/>
            </a:pPr>
            <a:r>
              <a:rPr kumimoji="1" lang="ja-JP" altLang="en-US" sz="1600" dirty="0"/>
              <a:t>外国株式：</a:t>
            </a:r>
            <a:r>
              <a:rPr kumimoji="1" lang="en-US" altLang="ja-JP" sz="1600" dirty="0"/>
              <a:t>MSCI</a:t>
            </a:r>
            <a:r>
              <a:rPr kumimoji="1" lang="ja-JP" altLang="en-US" sz="1600" dirty="0"/>
              <a:t>コクサイインデックス</a:t>
            </a:r>
            <a:endParaRPr kumimoji="1" lang="en-US" altLang="ja-JP" sz="1600" dirty="0"/>
          </a:p>
          <a:p>
            <a:pPr marL="1200150" lvl="2" indent="-285750">
              <a:buClr>
                <a:srgbClr val="0070C0"/>
              </a:buClr>
              <a:buFont typeface="Arial" panose="020B0604020202020204" pitchFamily="34" charset="0"/>
              <a:buChar char="•"/>
            </a:pPr>
            <a:r>
              <a:rPr lang="ja-JP" altLang="en-US" sz="1600" dirty="0"/>
              <a:t>外国債券：</a:t>
            </a:r>
            <a:r>
              <a:rPr lang="en-US" altLang="ja-JP" sz="1600" dirty="0"/>
              <a:t>FTSE Non-JPY World Government Bond Index in JPY terms</a:t>
            </a:r>
          </a:p>
        </p:txBody>
      </p:sp>
      <p:sp>
        <p:nvSpPr>
          <p:cNvPr id="10" name="テキスト ボックス 9"/>
          <p:cNvSpPr txBox="1"/>
          <p:nvPr/>
        </p:nvSpPr>
        <p:spPr>
          <a:xfrm>
            <a:off x="272480" y="2367613"/>
            <a:ext cx="9361040" cy="1107996"/>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投資比率</a:t>
            </a:r>
            <a:endParaRPr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金融資産に占める株式比率に対する簡便法をもとに「</a:t>
            </a:r>
            <a:r>
              <a:rPr lang="en-US" altLang="ja-JP" sz="1600" dirty="0"/>
              <a:t>100</a:t>
            </a:r>
            <a:r>
              <a:rPr lang="ja-JP" altLang="en-US" sz="1600" dirty="0"/>
              <a:t> </a:t>
            </a:r>
            <a:r>
              <a:rPr lang="en-US" altLang="ja-JP" sz="1600" dirty="0"/>
              <a:t>– </a:t>
            </a:r>
            <a:r>
              <a:rPr lang="ja-JP" altLang="en-US" sz="1600" dirty="0"/>
              <a:t>年齢」</a:t>
            </a:r>
            <a:r>
              <a:rPr lang="en-US" altLang="ja-JP" sz="1600" dirty="0"/>
              <a:t>%</a:t>
            </a:r>
            <a:r>
              <a:rPr lang="ja-JP" altLang="en-US" sz="1600" dirty="0"/>
              <a:t>を株式，「年齢」</a:t>
            </a:r>
            <a:r>
              <a:rPr lang="en-US" altLang="ja-JP" sz="1600" dirty="0"/>
              <a:t>%</a:t>
            </a:r>
            <a:r>
              <a:rPr lang="ja-JP" altLang="en-US" sz="1600" dirty="0"/>
              <a:t>を債券に投資すると仮定する</a:t>
            </a:r>
            <a:endParaRPr lang="en-US" altLang="ja-JP" sz="1600" dirty="0"/>
          </a:p>
          <a:p>
            <a:pPr marL="742950" lvl="1" indent="-285750">
              <a:buClr>
                <a:srgbClr val="0070C0"/>
              </a:buClr>
              <a:buFont typeface="Wingdings" panose="05000000000000000000" pitchFamily="2" charset="2"/>
              <a:buChar char="Ø"/>
            </a:pPr>
            <a:r>
              <a:rPr lang="ja-JP" altLang="en-US" sz="1600" dirty="0"/>
              <a:t>日本株式：外国株式＝</a:t>
            </a:r>
            <a:r>
              <a:rPr lang="en-US" altLang="ja-JP" sz="1600" dirty="0"/>
              <a:t>1</a:t>
            </a:r>
            <a:r>
              <a:rPr lang="ja-JP" altLang="en-US" sz="1600" dirty="0"/>
              <a:t>：</a:t>
            </a:r>
            <a:r>
              <a:rPr lang="en-US" altLang="ja-JP" sz="1600" dirty="0"/>
              <a:t>1</a:t>
            </a:r>
            <a:r>
              <a:rPr lang="ja-JP" altLang="en-US" sz="1600" dirty="0" err="1"/>
              <a:t>，</a:t>
            </a:r>
            <a:r>
              <a:rPr lang="ja-JP" altLang="en-US" sz="1600" dirty="0"/>
              <a:t>日本債券：外国債券＝</a:t>
            </a:r>
            <a:r>
              <a:rPr lang="en-US" altLang="ja-JP" sz="1600" dirty="0"/>
              <a:t>7</a:t>
            </a:r>
            <a:r>
              <a:rPr lang="ja-JP" altLang="en-US" sz="1600" dirty="0"/>
              <a:t>：</a:t>
            </a:r>
            <a:r>
              <a:rPr lang="en-US" altLang="ja-JP" sz="1600" dirty="0"/>
              <a:t>3</a:t>
            </a:r>
            <a:r>
              <a:rPr lang="ja-JP" altLang="en-US" sz="1600" dirty="0"/>
              <a:t>とする</a:t>
            </a:r>
            <a:endParaRPr lang="en-US" altLang="ja-JP" sz="1600" dirty="0"/>
          </a:p>
        </p:txBody>
      </p:sp>
      <p:pic>
        <p:nvPicPr>
          <p:cNvPr id="11" name="図 10"/>
          <p:cNvPicPr>
            <a:picLocks noChangeAspect="1"/>
          </p:cNvPicPr>
          <p:nvPr/>
        </p:nvPicPr>
        <p:blipFill>
          <a:blip r:embed="rId2"/>
          <a:stretch>
            <a:fillRect/>
          </a:stretch>
        </p:blipFill>
        <p:spPr>
          <a:xfrm>
            <a:off x="272480" y="4015328"/>
            <a:ext cx="3861370" cy="2313737"/>
          </a:xfrm>
          <a:prstGeom prst="rect">
            <a:avLst/>
          </a:prstGeom>
        </p:spPr>
      </p:pic>
      <p:sp>
        <p:nvSpPr>
          <p:cNvPr id="12" name="AutoShape 3">
            <a:extLst>
              <a:ext uri="{FF2B5EF4-FFF2-40B4-BE49-F238E27FC236}">
                <a16:creationId xmlns:a16="http://schemas.microsoft.com/office/drawing/2014/main" id="{68567472-B9A3-460F-A472-C7351B86D5C1}"/>
              </a:ext>
            </a:extLst>
          </p:cNvPr>
          <p:cNvSpPr>
            <a:spLocks noChangeArrowheads="1"/>
          </p:cNvSpPr>
          <p:nvPr/>
        </p:nvSpPr>
        <p:spPr bwMode="auto">
          <a:xfrm>
            <a:off x="272480" y="3691137"/>
            <a:ext cx="3861370" cy="328012"/>
          </a:xfrm>
          <a:prstGeom prst="rect">
            <a:avLst/>
          </a:prstGeom>
          <a:solidFill>
            <a:srgbClr val="0071BC"/>
          </a:solidFill>
          <a:ln>
            <a:noFill/>
          </a:ln>
          <a:effectLst/>
        </p:spPr>
        <p:txBody>
          <a:bodyPr wrap="square" lIns="0" tIns="54000" rIns="0" bIns="27000" anchor="ctr">
            <a:spAutoFit/>
          </a:bodyPr>
          <a:lstStyle/>
          <a:p>
            <a:pPr algn="ctr"/>
            <a:r>
              <a:rPr lang="ja-JP" altLang="en-US" sz="1600" dirty="0">
                <a:solidFill>
                  <a:schemeClr val="bg1"/>
                </a:solidFill>
              </a:rPr>
              <a:t>投資比率推移</a:t>
            </a:r>
          </a:p>
        </p:txBody>
      </p:sp>
      <p:sp>
        <p:nvSpPr>
          <p:cNvPr id="13" name="テキスト ボックス 12"/>
          <p:cNvSpPr txBox="1"/>
          <p:nvPr/>
        </p:nvSpPr>
        <p:spPr>
          <a:xfrm>
            <a:off x="1104900" y="5265967"/>
            <a:ext cx="646331" cy="369332"/>
          </a:xfrm>
          <a:prstGeom prst="rect">
            <a:avLst/>
          </a:prstGeom>
          <a:noFill/>
        </p:spPr>
        <p:txBody>
          <a:bodyPr wrap="none" rtlCol="0">
            <a:spAutoFit/>
          </a:bodyPr>
          <a:lstStyle/>
          <a:p>
            <a:r>
              <a:rPr kumimoji="1" lang="ja-JP" altLang="en-US" dirty="0">
                <a:solidFill>
                  <a:schemeClr val="bg1"/>
                </a:solidFill>
              </a:rPr>
              <a:t>株式</a:t>
            </a:r>
          </a:p>
        </p:txBody>
      </p:sp>
      <p:sp>
        <p:nvSpPr>
          <p:cNvPr id="14" name="テキスト ボックス 13"/>
          <p:cNvSpPr txBox="1"/>
          <p:nvPr/>
        </p:nvSpPr>
        <p:spPr>
          <a:xfrm>
            <a:off x="2056541" y="4402823"/>
            <a:ext cx="646331" cy="369332"/>
          </a:xfrm>
          <a:prstGeom prst="rect">
            <a:avLst/>
          </a:prstGeom>
          <a:noFill/>
        </p:spPr>
        <p:txBody>
          <a:bodyPr wrap="none" rtlCol="0">
            <a:spAutoFit/>
          </a:bodyPr>
          <a:lstStyle/>
          <a:p>
            <a:r>
              <a:rPr lang="ja-JP" altLang="en-US" dirty="0">
                <a:solidFill>
                  <a:schemeClr val="bg1"/>
                </a:solidFill>
              </a:rPr>
              <a:t>債券</a:t>
            </a:r>
            <a:endParaRPr kumimoji="1" lang="ja-JP" altLang="en-US" dirty="0">
              <a:solidFill>
                <a:schemeClr val="bg1"/>
              </a:solidFill>
            </a:endParaRPr>
          </a:p>
        </p:txBody>
      </p:sp>
      <p:cxnSp>
        <p:nvCxnSpPr>
          <p:cNvPr id="16" name="直線コネクタ 15"/>
          <p:cNvCxnSpPr/>
          <p:nvPr/>
        </p:nvCxnSpPr>
        <p:spPr>
          <a:xfrm>
            <a:off x="847725" y="5105871"/>
            <a:ext cx="3124200" cy="5389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8" name="表 17"/>
          <p:cNvGraphicFramePr>
            <a:graphicFrameLocks noGrp="1"/>
          </p:cNvGraphicFramePr>
          <p:nvPr>
            <p:extLst>
              <p:ext uri="{D42A27DB-BD31-4B8C-83A1-F6EECF244321}">
                <p14:modId xmlns:p14="http://schemas.microsoft.com/office/powerpoint/2010/main" val="3719238667"/>
              </p:ext>
            </p:extLst>
          </p:nvPr>
        </p:nvGraphicFramePr>
        <p:xfrm>
          <a:off x="4709095" y="3688448"/>
          <a:ext cx="3695700" cy="714375"/>
        </p:xfrm>
        <a:graphic>
          <a:graphicData uri="http://schemas.openxmlformats.org/drawingml/2006/table">
            <a:tbl>
              <a:tblPr firstRow="1">
                <a:tableStyleId>{69012ECD-51FC-41F1-AA8D-1B2483CD663E}</a:tableStyleId>
              </a:tblPr>
              <a:tblGrid>
                <a:gridCol w="739140">
                  <a:extLst>
                    <a:ext uri="{9D8B030D-6E8A-4147-A177-3AD203B41FA5}">
                      <a16:colId xmlns:a16="http://schemas.microsoft.com/office/drawing/2014/main" val="3651916255"/>
                    </a:ext>
                  </a:extLst>
                </a:gridCol>
                <a:gridCol w="739140">
                  <a:extLst>
                    <a:ext uri="{9D8B030D-6E8A-4147-A177-3AD203B41FA5}">
                      <a16:colId xmlns:a16="http://schemas.microsoft.com/office/drawing/2014/main" val="3127286272"/>
                    </a:ext>
                  </a:extLst>
                </a:gridCol>
                <a:gridCol w="739140">
                  <a:extLst>
                    <a:ext uri="{9D8B030D-6E8A-4147-A177-3AD203B41FA5}">
                      <a16:colId xmlns:a16="http://schemas.microsoft.com/office/drawing/2014/main" val="489209774"/>
                    </a:ext>
                  </a:extLst>
                </a:gridCol>
                <a:gridCol w="739140">
                  <a:extLst>
                    <a:ext uri="{9D8B030D-6E8A-4147-A177-3AD203B41FA5}">
                      <a16:colId xmlns:a16="http://schemas.microsoft.com/office/drawing/2014/main" val="2539406584"/>
                    </a:ext>
                  </a:extLst>
                </a:gridCol>
                <a:gridCol w="739140">
                  <a:extLst>
                    <a:ext uri="{9D8B030D-6E8A-4147-A177-3AD203B41FA5}">
                      <a16:colId xmlns:a16="http://schemas.microsoft.com/office/drawing/2014/main" val="1515554454"/>
                    </a:ext>
                  </a:extLst>
                </a:gridCol>
              </a:tblGrid>
              <a:tr h="238125">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内株</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内債</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外株</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外債</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535852491"/>
                  </a:ext>
                </a:extLst>
              </a:tr>
              <a:tr h="238125">
                <a:tc>
                  <a:txBody>
                    <a:bodyPr/>
                    <a:lstStyle/>
                    <a:p>
                      <a:pPr algn="l" fontAlgn="ctr"/>
                      <a:r>
                        <a:rPr lang="ja-JP" altLang="en-US" sz="1100" u="none" strike="noStrike">
                          <a:effectLst/>
                        </a:rPr>
                        <a:t>期待収益率</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2.73%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7.52%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6.79%</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488069862"/>
                  </a:ext>
                </a:extLst>
              </a:tr>
              <a:tr h="238125">
                <a:tc>
                  <a:txBody>
                    <a:bodyPr/>
                    <a:lstStyle/>
                    <a:p>
                      <a:pPr algn="l" fontAlgn="ctr"/>
                      <a:r>
                        <a:rPr lang="ja-JP" altLang="en-US" sz="1100" u="none" strike="noStrike">
                          <a:effectLst/>
                        </a:rPr>
                        <a:t>標準偏差</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24.43%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3.08%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18.53%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12.41%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328060684"/>
                  </a:ext>
                </a:extLst>
              </a:tr>
            </a:tbl>
          </a:graphicData>
        </a:graphic>
      </p:graphicFrame>
      <mc:AlternateContent xmlns:mc="http://schemas.openxmlformats.org/markup-compatibility/2006" xmlns:a14="http://schemas.microsoft.com/office/drawing/2010/main">
        <mc:Choice Requires="a14">
          <p:graphicFrame>
            <p:nvGraphicFramePr>
              <p:cNvPr id="19" name="表 18"/>
              <p:cNvGraphicFramePr>
                <a:graphicFrameLocks noGrp="1"/>
              </p:cNvGraphicFramePr>
              <p:nvPr>
                <p:extLst>
                  <p:ext uri="{D42A27DB-BD31-4B8C-83A1-F6EECF244321}">
                    <p14:modId xmlns:p14="http://schemas.microsoft.com/office/powerpoint/2010/main" val="849269375"/>
                  </p:ext>
                </p:extLst>
              </p:nvPr>
            </p:nvGraphicFramePr>
            <p:xfrm>
              <a:off x="4709095" y="4487034"/>
              <a:ext cx="4876144" cy="2011680"/>
            </p:xfrm>
            <a:graphic>
              <a:graphicData uri="http://schemas.openxmlformats.org/drawingml/2006/table">
                <a:tbl>
                  <a:tblPr firstRow="1" firstCol="1">
                    <a:tableStyleId>{69012ECD-51FC-41F1-AA8D-1B2483CD663E}</a:tableStyleId>
                  </a:tblPr>
                  <a:tblGrid>
                    <a:gridCol w="609518">
                      <a:extLst>
                        <a:ext uri="{9D8B030D-6E8A-4147-A177-3AD203B41FA5}">
                          <a16:colId xmlns:a16="http://schemas.microsoft.com/office/drawing/2014/main" val="366039266"/>
                        </a:ext>
                      </a:extLst>
                    </a:gridCol>
                    <a:gridCol w="609518">
                      <a:extLst>
                        <a:ext uri="{9D8B030D-6E8A-4147-A177-3AD203B41FA5}">
                          <a16:colId xmlns:a16="http://schemas.microsoft.com/office/drawing/2014/main" val="3773787969"/>
                        </a:ext>
                      </a:extLst>
                    </a:gridCol>
                    <a:gridCol w="609518">
                      <a:extLst>
                        <a:ext uri="{9D8B030D-6E8A-4147-A177-3AD203B41FA5}">
                          <a16:colId xmlns:a16="http://schemas.microsoft.com/office/drawing/2014/main" val="2104554932"/>
                        </a:ext>
                      </a:extLst>
                    </a:gridCol>
                    <a:gridCol w="609518">
                      <a:extLst>
                        <a:ext uri="{9D8B030D-6E8A-4147-A177-3AD203B41FA5}">
                          <a16:colId xmlns:a16="http://schemas.microsoft.com/office/drawing/2014/main" val="4091081747"/>
                        </a:ext>
                      </a:extLst>
                    </a:gridCol>
                    <a:gridCol w="609518">
                      <a:extLst>
                        <a:ext uri="{9D8B030D-6E8A-4147-A177-3AD203B41FA5}">
                          <a16:colId xmlns:a16="http://schemas.microsoft.com/office/drawing/2014/main" val="1238234574"/>
                        </a:ext>
                      </a:extLst>
                    </a:gridCol>
                    <a:gridCol w="609518">
                      <a:extLst>
                        <a:ext uri="{9D8B030D-6E8A-4147-A177-3AD203B41FA5}">
                          <a16:colId xmlns:a16="http://schemas.microsoft.com/office/drawing/2014/main" val="3739337224"/>
                        </a:ext>
                      </a:extLst>
                    </a:gridCol>
                    <a:gridCol w="609518">
                      <a:extLst>
                        <a:ext uri="{9D8B030D-6E8A-4147-A177-3AD203B41FA5}">
                          <a16:colId xmlns:a16="http://schemas.microsoft.com/office/drawing/2014/main" val="196826089"/>
                        </a:ext>
                      </a:extLst>
                    </a:gridCol>
                    <a:gridCol w="609518">
                      <a:extLst>
                        <a:ext uri="{9D8B030D-6E8A-4147-A177-3AD203B41FA5}">
                          <a16:colId xmlns:a16="http://schemas.microsoft.com/office/drawing/2014/main" val="3511545756"/>
                        </a:ext>
                      </a:extLst>
                    </a:gridCol>
                  </a:tblGrid>
                  <a:tr h="238125">
                    <a:tc>
                      <a:txBody>
                        <a:bodyPr/>
                        <a:lstStyle/>
                        <a:p>
                          <a:pPr algn="ctr" fontAlgn="ct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相関係数行列</a:t>
                          </a:r>
                        </a:p>
                      </a:txBody>
                      <a:tcPr marL="9525" marR="9525" marT="9525"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fontAlgn="ctr"/>
                          <a:r>
                            <a:rPr lang="ja-JP" altLang="en-US" sz="1100" u="none" strike="noStrike" dirty="0">
                              <a:effectLst/>
                            </a:rPr>
                            <a:t>内株</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bg1"/>
                          </a:solidFill>
                          <a:prstDash val="solid"/>
                          <a:round/>
                          <a:headEnd type="none" w="med" len="med"/>
                          <a:tailEnd type="none" w="med" len="med"/>
                        </a:lnL>
                      </a:tcPr>
                    </a:tc>
                    <a:tc>
                      <a:txBody>
                        <a:bodyPr/>
                        <a:lstStyle/>
                        <a:p>
                          <a:pPr algn="ctr" fontAlgn="ctr"/>
                          <a:r>
                            <a:rPr lang="ja-JP" altLang="en-US" sz="1100" u="none" strike="noStrike" dirty="0">
                              <a:effectLst/>
                            </a:rPr>
                            <a:t>内債</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外株</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外債</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100" b="1" i="1" u="none" strike="noStrike" smtClean="0">
                                        <a:solidFill>
                                          <a:schemeClr val="bg1"/>
                                        </a:solidFill>
                                        <a:effectLst/>
                                        <a:latin typeface="Cambria Math" panose="02040503050406030204" pitchFamily="18" charset="0"/>
                                        <a:ea typeface="游ゴシック" panose="020B0400000000000000" pitchFamily="50" charset="-128"/>
                                      </a:rPr>
                                    </m:ctrlPr>
                                  </m:sSubPr>
                                  <m:e>
                                    <m:r>
                                      <a:rPr lang="en-US" sz="1100" b="1" i="1" u="none" strike="noStrike" smtClean="0">
                                        <a:solidFill>
                                          <a:schemeClr val="bg1"/>
                                        </a:solidFill>
                                        <a:effectLst/>
                                        <a:latin typeface="Cambria Math" panose="02040503050406030204" pitchFamily="18" charset="0"/>
                                        <a:ea typeface="游ゴシック" panose="020B0400000000000000" pitchFamily="50" charset="-128"/>
                                      </a:rPr>
                                      <m:t>𝜷</m:t>
                                    </m:r>
                                  </m:e>
                                  <m:sub>
                                    <m:r>
                                      <a:rPr lang="en-US" sz="1100" b="1" i="1" u="none" strike="noStrike" smtClean="0">
                                        <a:solidFill>
                                          <a:schemeClr val="bg1"/>
                                        </a:solidFill>
                                        <a:effectLst/>
                                        <a:latin typeface="Cambria Math" panose="02040503050406030204" pitchFamily="18" charset="0"/>
                                        <a:ea typeface="游ゴシック" panose="020B0400000000000000" pitchFamily="50" charset="-128"/>
                                      </a:rPr>
                                      <m:t>𝟏</m:t>
                                    </m:r>
                                  </m:sub>
                                </m:sSub>
                              </m:oMath>
                            </m:oMathPara>
                          </a14:m>
                          <a:endParaRPr lang="en-US" sz="11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ctrlPr>
                                  </m:sSubPr>
                                  <m:e>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𝜷</m:t>
                                    </m:r>
                                  </m:e>
                                  <m:sub>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𝟐</m:t>
                                    </m:r>
                                  </m:sub>
                                </m:sSub>
                              </m:oMath>
                            </m:oMathPara>
                          </a14:m>
                          <a:endPar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ctrlPr>
                                  </m:sSubPr>
                                  <m:e>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𝜷</m:t>
                                    </m:r>
                                  </m:e>
                                  <m:sub>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𝟑</m:t>
                                    </m:r>
                                  </m:sub>
                                </m:sSub>
                              </m:oMath>
                            </m:oMathPara>
                          </a14:m>
                          <a:endPar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682634116"/>
                      </a:ext>
                    </a:extLst>
                  </a:tr>
                  <a:tr h="238125">
                    <a:tc>
                      <a:txBody>
                        <a:bodyPr/>
                        <a:lstStyle/>
                        <a:p>
                          <a:pPr algn="ctr" fontAlgn="ctr"/>
                          <a:r>
                            <a:rPr lang="ja-JP" altLang="en-US" sz="1100" u="none" strike="noStrike">
                              <a:solidFill>
                                <a:schemeClr val="bg1"/>
                              </a:solidFill>
                              <a:effectLst/>
                            </a:rPr>
                            <a:t>内株</a:t>
                          </a:r>
                          <a:endParaRPr lang="ja-JP" altLang="en-US" sz="1100" b="0" i="0" u="none" strike="noStrike">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lnT w="12700" cap="flat" cmpd="sng" algn="ctr">
                          <a:solidFill>
                            <a:schemeClr val="bg1"/>
                          </a:solidFill>
                          <a:prstDash val="solid"/>
                          <a:round/>
                          <a:headEnd type="none" w="med" len="med"/>
                          <a:tailEnd type="none" w="med" len="med"/>
                        </a:lnT>
                        <a:solidFill>
                          <a:srgbClr val="4F81BD"/>
                        </a:solidFill>
                      </a:tcP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-0.159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0.551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0.001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-0.071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353205282"/>
                      </a:ext>
                    </a:extLst>
                  </a:tr>
                  <a:tr h="238125">
                    <a:tc>
                      <a:txBody>
                        <a:bodyPr/>
                        <a:lstStyle/>
                        <a:p>
                          <a:pPr algn="ctr" fontAlgn="ctr"/>
                          <a:r>
                            <a:rPr lang="ja-JP" altLang="en-US" sz="1100" u="none" strike="noStrike">
                              <a:solidFill>
                                <a:schemeClr val="bg1"/>
                              </a:solidFill>
                              <a:effectLst/>
                            </a:rPr>
                            <a:t>内債</a:t>
                          </a:r>
                          <a:endParaRPr lang="ja-JP" altLang="en-US" sz="1100" b="0" i="0" u="none" strike="noStrike">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0.082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0.362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-0.268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-0.415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-0.394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704917829"/>
                      </a:ext>
                    </a:extLst>
                  </a:tr>
                  <a:tr h="238125">
                    <a:tc>
                      <a:txBody>
                        <a:bodyPr/>
                        <a:lstStyle/>
                        <a:p>
                          <a:pPr algn="ctr" fontAlgn="ctr"/>
                          <a:r>
                            <a:rPr lang="ja-JP" altLang="en-US" sz="1100" u="none" strike="noStrike">
                              <a:solidFill>
                                <a:schemeClr val="bg1"/>
                              </a:solidFill>
                              <a:effectLst/>
                            </a:rPr>
                            <a:t>外株</a:t>
                          </a:r>
                          <a:endParaRPr lang="ja-JP" altLang="en-US" sz="1100" b="0" i="0" u="none" strike="noStrike">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0.290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0.329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-0.340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-0.047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553619218"/>
                      </a:ext>
                    </a:extLst>
                  </a:tr>
                  <a:tr h="238125">
                    <a:tc>
                      <a:txBody>
                        <a:bodyPr/>
                        <a:lstStyle/>
                        <a:p>
                          <a:pPr algn="ctr" fontAlgn="ctr"/>
                          <a:r>
                            <a:rPr lang="ja-JP" altLang="en-US" sz="1100" u="none" strike="noStrike" dirty="0">
                              <a:solidFill>
                                <a:schemeClr val="bg1"/>
                              </a:solidFill>
                              <a:effectLst/>
                            </a:rPr>
                            <a:t>外債</a:t>
                          </a:r>
                          <a:endPar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-0.047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-0.163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-0.263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0681182"/>
                      </a:ext>
                    </a:extLst>
                  </a:tr>
                  <a:tr h="238125">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ctrlPr>
                                  </m:sSubPr>
                                  <m:e>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𝜷</m:t>
                                    </m:r>
                                  </m:e>
                                  <m:sub>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𝟏</m:t>
                                    </m:r>
                                  </m:sub>
                                </m:sSub>
                              </m:oMath>
                            </m:oMathPara>
                          </a14:m>
                          <a:endParaRPr 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-0.645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-0.099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575869064"/>
                      </a:ext>
                    </a:extLst>
                  </a:tr>
                  <a:tr h="238125">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ctrlPr>
                                  </m:sSubPr>
                                  <m:e>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𝜷</m:t>
                                    </m:r>
                                  </m:e>
                                  <m:sub>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𝟐</m:t>
                                    </m:r>
                                  </m:sub>
                                </m:sSub>
                              </m:oMath>
                            </m:oMathPara>
                          </a14:m>
                          <a:endParaRPr 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0.161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990986883"/>
                      </a:ext>
                    </a:extLst>
                  </a:tr>
                  <a:tr h="238125">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ctrlPr>
                                  </m:sSubPr>
                                  <m:e>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𝜷</m:t>
                                    </m:r>
                                  </m:e>
                                  <m:sub>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𝟑</m:t>
                                    </m:r>
                                  </m:sub>
                                </m:sSub>
                              </m:oMath>
                            </m:oMathPara>
                          </a14:m>
                          <a:endParaRPr 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647593491"/>
                      </a:ext>
                    </a:extLst>
                  </a:tr>
                </a:tbl>
              </a:graphicData>
            </a:graphic>
          </p:graphicFrame>
        </mc:Choice>
        <mc:Fallback xmlns="">
          <p:graphicFrame>
            <p:nvGraphicFramePr>
              <p:cNvPr id="19" name="表 18"/>
              <p:cNvGraphicFramePr>
                <a:graphicFrameLocks noGrp="1"/>
              </p:cNvGraphicFramePr>
              <p:nvPr>
                <p:extLst>
                  <p:ext uri="{D42A27DB-BD31-4B8C-83A1-F6EECF244321}">
                    <p14:modId xmlns:p14="http://schemas.microsoft.com/office/powerpoint/2010/main" val="849269375"/>
                  </p:ext>
                </p:extLst>
              </p:nvPr>
            </p:nvGraphicFramePr>
            <p:xfrm>
              <a:off x="4709095" y="4487034"/>
              <a:ext cx="4876144" cy="2011680"/>
            </p:xfrm>
            <a:graphic>
              <a:graphicData uri="http://schemas.openxmlformats.org/drawingml/2006/table">
                <a:tbl>
                  <a:tblPr firstRow="1" firstCol="1">
                    <a:tableStyleId>{69012ECD-51FC-41F1-AA8D-1B2483CD663E}</a:tableStyleId>
                  </a:tblPr>
                  <a:tblGrid>
                    <a:gridCol w="609518">
                      <a:extLst>
                        <a:ext uri="{9D8B030D-6E8A-4147-A177-3AD203B41FA5}">
                          <a16:colId xmlns:a16="http://schemas.microsoft.com/office/drawing/2014/main" val="366039266"/>
                        </a:ext>
                      </a:extLst>
                    </a:gridCol>
                    <a:gridCol w="609518">
                      <a:extLst>
                        <a:ext uri="{9D8B030D-6E8A-4147-A177-3AD203B41FA5}">
                          <a16:colId xmlns:a16="http://schemas.microsoft.com/office/drawing/2014/main" val="3773787969"/>
                        </a:ext>
                      </a:extLst>
                    </a:gridCol>
                    <a:gridCol w="609518">
                      <a:extLst>
                        <a:ext uri="{9D8B030D-6E8A-4147-A177-3AD203B41FA5}">
                          <a16:colId xmlns:a16="http://schemas.microsoft.com/office/drawing/2014/main" val="2104554932"/>
                        </a:ext>
                      </a:extLst>
                    </a:gridCol>
                    <a:gridCol w="609518">
                      <a:extLst>
                        <a:ext uri="{9D8B030D-6E8A-4147-A177-3AD203B41FA5}">
                          <a16:colId xmlns:a16="http://schemas.microsoft.com/office/drawing/2014/main" val="4091081747"/>
                        </a:ext>
                      </a:extLst>
                    </a:gridCol>
                    <a:gridCol w="609518">
                      <a:extLst>
                        <a:ext uri="{9D8B030D-6E8A-4147-A177-3AD203B41FA5}">
                          <a16:colId xmlns:a16="http://schemas.microsoft.com/office/drawing/2014/main" val="1238234574"/>
                        </a:ext>
                      </a:extLst>
                    </a:gridCol>
                    <a:gridCol w="609518">
                      <a:extLst>
                        <a:ext uri="{9D8B030D-6E8A-4147-A177-3AD203B41FA5}">
                          <a16:colId xmlns:a16="http://schemas.microsoft.com/office/drawing/2014/main" val="3739337224"/>
                        </a:ext>
                      </a:extLst>
                    </a:gridCol>
                    <a:gridCol w="609518">
                      <a:extLst>
                        <a:ext uri="{9D8B030D-6E8A-4147-A177-3AD203B41FA5}">
                          <a16:colId xmlns:a16="http://schemas.microsoft.com/office/drawing/2014/main" val="196826089"/>
                        </a:ext>
                      </a:extLst>
                    </a:gridCol>
                    <a:gridCol w="609518">
                      <a:extLst>
                        <a:ext uri="{9D8B030D-6E8A-4147-A177-3AD203B41FA5}">
                          <a16:colId xmlns:a16="http://schemas.microsoft.com/office/drawing/2014/main" val="3511545756"/>
                        </a:ext>
                      </a:extLst>
                    </a:gridCol>
                  </a:tblGrid>
                  <a:tr h="344805">
                    <a:tc>
                      <a:txBody>
                        <a:bodyPr/>
                        <a:lstStyle/>
                        <a:p>
                          <a:pPr algn="ctr" fontAlgn="ct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相関係数行列</a:t>
                          </a:r>
                        </a:p>
                      </a:txBody>
                      <a:tcPr marL="9525" marR="9525" marT="9525"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fontAlgn="ctr"/>
                          <a:r>
                            <a:rPr lang="ja-JP" altLang="en-US" sz="1100" u="none" strike="noStrike" dirty="0">
                              <a:effectLst/>
                            </a:rPr>
                            <a:t>内株</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bg1"/>
                          </a:solidFill>
                          <a:prstDash val="solid"/>
                          <a:round/>
                          <a:headEnd type="none" w="med" len="med"/>
                          <a:tailEnd type="none" w="med" len="med"/>
                        </a:lnL>
                      </a:tcPr>
                    </a:tc>
                    <a:tc>
                      <a:txBody>
                        <a:bodyPr/>
                        <a:lstStyle/>
                        <a:p>
                          <a:pPr algn="ctr" fontAlgn="ctr"/>
                          <a:r>
                            <a:rPr lang="ja-JP" altLang="en-US" sz="1100" u="none" strike="noStrike" dirty="0">
                              <a:effectLst/>
                            </a:rPr>
                            <a:t>内債</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外株</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外債</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endParaRPr lang="ja-JP"/>
                        </a:p>
                      </a:txBody>
                      <a:tcPr marL="9525" marR="9525" marT="9525" marB="0" anchor="ctr">
                        <a:blipFill>
                          <a:blip r:embed="rId3"/>
                          <a:stretch>
                            <a:fillRect l="-502000" t="-10526" r="-201000" b="-496491"/>
                          </a:stretch>
                        </a:blipFill>
                      </a:tcPr>
                    </a:tc>
                    <a:tc>
                      <a:txBody>
                        <a:bodyPr/>
                        <a:lstStyle/>
                        <a:p>
                          <a:endParaRPr lang="ja-JP"/>
                        </a:p>
                      </a:txBody>
                      <a:tcPr marL="9525" marR="9525" marT="9525" marB="0" anchor="ctr">
                        <a:blipFill>
                          <a:blip r:embed="rId3"/>
                          <a:stretch>
                            <a:fillRect l="-602000" t="-10526" r="-101000" b="-496491"/>
                          </a:stretch>
                        </a:blipFill>
                      </a:tcPr>
                    </a:tc>
                    <a:tc>
                      <a:txBody>
                        <a:bodyPr/>
                        <a:lstStyle/>
                        <a:p>
                          <a:endParaRPr lang="ja-JP"/>
                        </a:p>
                      </a:txBody>
                      <a:tcPr marL="9525" marR="9525" marT="9525" marB="0" anchor="ctr">
                        <a:blipFill>
                          <a:blip r:embed="rId3"/>
                          <a:stretch>
                            <a:fillRect l="-702000" t="-10526" r="-1000" b="-496491"/>
                          </a:stretch>
                        </a:blipFill>
                      </a:tcPr>
                    </a:tc>
                    <a:extLst>
                      <a:ext uri="{0D108BD9-81ED-4DB2-BD59-A6C34878D82A}">
                        <a16:rowId xmlns:a16="http://schemas.microsoft.com/office/drawing/2014/main" val="682634116"/>
                      </a:ext>
                    </a:extLst>
                  </a:tr>
                  <a:tr h="238125">
                    <a:tc>
                      <a:txBody>
                        <a:bodyPr/>
                        <a:lstStyle/>
                        <a:p>
                          <a:pPr algn="ctr" fontAlgn="ctr"/>
                          <a:r>
                            <a:rPr lang="ja-JP" altLang="en-US" sz="1100" u="none" strike="noStrike">
                              <a:solidFill>
                                <a:schemeClr val="bg1"/>
                              </a:solidFill>
                              <a:effectLst/>
                            </a:rPr>
                            <a:t>内株</a:t>
                          </a:r>
                          <a:endParaRPr lang="ja-JP" altLang="en-US" sz="1100" b="0" i="0" u="none" strike="noStrike">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lnT w="12700" cap="flat" cmpd="sng" algn="ctr">
                          <a:solidFill>
                            <a:schemeClr val="bg1"/>
                          </a:solidFill>
                          <a:prstDash val="solid"/>
                          <a:round/>
                          <a:headEnd type="none" w="med" len="med"/>
                          <a:tailEnd type="none" w="med" len="med"/>
                        </a:lnT>
                        <a:solidFill>
                          <a:srgbClr val="4F81BD"/>
                        </a:solidFill>
                      </a:tcP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-0.159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0.551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0.001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-0.071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353205282"/>
                      </a:ext>
                    </a:extLst>
                  </a:tr>
                  <a:tr h="238125">
                    <a:tc>
                      <a:txBody>
                        <a:bodyPr/>
                        <a:lstStyle/>
                        <a:p>
                          <a:pPr algn="ctr" fontAlgn="ctr"/>
                          <a:r>
                            <a:rPr lang="ja-JP" altLang="en-US" sz="1100" u="none" strike="noStrike">
                              <a:solidFill>
                                <a:schemeClr val="bg1"/>
                              </a:solidFill>
                              <a:effectLst/>
                            </a:rPr>
                            <a:t>内債</a:t>
                          </a:r>
                          <a:endParaRPr lang="ja-JP" altLang="en-US" sz="1100" b="0" i="0" u="none" strike="noStrike">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0.082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0.362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-0.268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-0.415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-0.394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704917829"/>
                      </a:ext>
                    </a:extLst>
                  </a:tr>
                  <a:tr h="238125">
                    <a:tc>
                      <a:txBody>
                        <a:bodyPr/>
                        <a:lstStyle/>
                        <a:p>
                          <a:pPr algn="ctr" fontAlgn="ctr"/>
                          <a:r>
                            <a:rPr lang="ja-JP" altLang="en-US" sz="1100" u="none" strike="noStrike">
                              <a:solidFill>
                                <a:schemeClr val="bg1"/>
                              </a:solidFill>
                              <a:effectLst/>
                            </a:rPr>
                            <a:t>外株</a:t>
                          </a:r>
                          <a:endParaRPr lang="ja-JP" altLang="en-US" sz="1100" b="0" i="0" u="none" strike="noStrike">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0.290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0.329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-0.340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-0.047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553619218"/>
                      </a:ext>
                    </a:extLst>
                  </a:tr>
                  <a:tr h="238125">
                    <a:tc>
                      <a:txBody>
                        <a:bodyPr/>
                        <a:lstStyle/>
                        <a:p>
                          <a:pPr algn="ctr" fontAlgn="ctr"/>
                          <a:r>
                            <a:rPr lang="ja-JP" altLang="en-US" sz="1100" u="none" strike="noStrike" dirty="0">
                              <a:solidFill>
                                <a:schemeClr val="bg1"/>
                              </a:solidFill>
                              <a:effectLst/>
                            </a:rPr>
                            <a:t>外債</a:t>
                          </a:r>
                          <a:endPar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-0.047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-0.163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-0.263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0681182"/>
                      </a:ext>
                    </a:extLst>
                  </a:tr>
                  <a:tr h="238125">
                    <a:tc>
                      <a:txBody>
                        <a:bodyPr/>
                        <a:lstStyle/>
                        <a:p>
                          <a:endParaRPr lang="ja-JP"/>
                        </a:p>
                      </a:txBody>
                      <a:tcPr marL="9525" marR="9525" marT="9525" marB="0" anchor="ctr">
                        <a:blipFill>
                          <a:blip r:embed="rId3"/>
                          <a:stretch>
                            <a:fillRect l="-1000" t="-547500" r="-702000" b="-217500"/>
                          </a:stretch>
                        </a:blip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-0.645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-0.099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575869064"/>
                      </a:ext>
                    </a:extLst>
                  </a:tr>
                  <a:tr h="238125">
                    <a:tc>
                      <a:txBody>
                        <a:bodyPr/>
                        <a:lstStyle/>
                        <a:p>
                          <a:endParaRPr lang="ja-JP"/>
                        </a:p>
                      </a:txBody>
                      <a:tcPr marL="9525" marR="9525" marT="9525" marB="0" anchor="ctr">
                        <a:blipFill>
                          <a:blip r:embed="rId3"/>
                          <a:stretch>
                            <a:fillRect l="-1000" t="-664103" r="-702000" b="-123077"/>
                          </a:stretch>
                        </a:blip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0.161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990986883"/>
                      </a:ext>
                    </a:extLst>
                  </a:tr>
                  <a:tr h="238125">
                    <a:tc>
                      <a:txBody>
                        <a:bodyPr/>
                        <a:lstStyle/>
                        <a:p>
                          <a:endParaRPr lang="ja-JP"/>
                        </a:p>
                      </a:txBody>
                      <a:tcPr marL="9525" marR="9525" marT="9525" marB="0" anchor="ctr">
                        <a:blipFill>
                          <a:blip r:embed="rId3"/>
                          <a:stretch>
                            <a:fillRect l="-1000" t="-764103" r="-702000" b="-23077"/>
                          </a:stretch>
                        </a:blip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647593491"/>
                      </a:ext>
                    </a:extLst>
                  </a:tr>
                </a:tbl>
              </a:graphicData>
            </a:graphic>
          </p:graphicFrame>
        </mc:Fallback>
      </mc:AlternateContent>
    </p:spTree>
    <p:extLst>
      <p:ext uri="{BB962C8B-B14F-4D97-AF65-F5344CB8AC3E}">
        <p14:creationId xmlns:p14="http://schemas.microsoft.com/office/powerpoint/2010/main" val="1322149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272480" y="1505989"/>
            <a:ext cx="4282267" cy="2571641"/>
          </a:xfrm>
          <a:prstGeom prst="rect">
            <a:avLst/>
          </a:prstGeom>
        </p:spPr>
      </p:pic>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26</a:t>
            </a:fld>
            <a:endParaRPr lang="en-US" altLang="ja-JP" dirty="0"/>
          </a:p>
        </p:txBody>
      </p:sp>
      <p:grpSp>
        <p:nvGrpSpPr>
          <p:cNvPr id="6" name="グループ化 5">
            <a:extLst>
              <a:ext uri="{FF2B5EF4-FFF2-40B4-BE49-F238E27FC236}">
                <a16:creationId xmlns:a16="http://schemas.microsoft.com/office/drawing/2014/main" id="{54E25AA4-AC62-4B65-906D-A2ABFD9D2D61}"/>
              </a:ext>
            </a:extLst>
          </p:cNvPr>
          <p:cNvGrpSpPr/>
          <p:nvPr/>
        </p:nvGrpSpPr>
        <p:grpSpPr>
          <a:xfrm>
            <a:off x="272480" y="699307"/>
            <a:ext cx="9361040" cy="379399"/>
            <a:chOff x="681262" y="3789040"/>
            <a:chExt cx="8543476" cy="1832235"/>
          </a:xfrm>
        </p:grpSpPr>
        <p:sp>
          <p:nvSpPr>
            <p:cNvPr id="7" name="正方形/長方形 6">
              <a:extLst>
                <a:ext uri="{FF2B5EF4-FFF2-40B4-BE49-F238E27FC236}">
                  <a16:creationId xmlns:a16="http://schemas.microsoft.com/office/drawing/2014/main" id="{7942BDDF-9397-4CD5-BEFE-11CE69D69CC8}"/>
                </a:ext>
              </a:extLst>
            </p:cNvPr>
            <p:cNvSpPr/>
            <p:nvPr/>
          </p:nvSpPr>
          <p:spPr bwMode="auto">
            <a:xfrm>
              <a:off x="681262" y="3789040"/>
              <a:ext cx="8543476" cy="1832235"/>
            </a:xfrm>
            <a:prstGeom prst="rect">
              <a:avLst/>
            </a:prstGeom>
            <a:noFill/>
            <a:ln w="31750" cap="flat" cmpd="dbl"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900" b="1" kern="0" dirty="0">
                <a:solidFill>
                  <a:srgbClr val="FF0000"/>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FF0000"/>
                </a:solidFill>
                <a:latin typeface="Arial" charset="0"/>
                <a:cs typeface="メイリオ" pitchFamily="50" charset="-128"/>
              </a:endParaRPr>
            </a:p>
          </p:txBody>
        </p:sp>
        <p:sp>
          <p:nvSpPr>
            <p:cNvPr id="9"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36296"/>
              <a:ext cx="8469255" cy="133771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b="1" u="sng" dirty="0">
                  <a:solidFill>
                    <a:srgbClr val="FF0000"/>
                  </a:solidFill>
                </a:rPr>
                <a:t>分析の目的：公的年金の繰下げ受給の有用性の検証</a:t>
              </a:r>
              <a:endParaRPr lang="en-US" altLang="ja-JP" b="1" u="sng" dirty="0">
                <a:solidFill>
                  <a:srgbClr val="FF0000"/>
                </a:solidFill>
              </a:endParaRPr>
            </a:p>
          </p:txBody>
        </p:sp>
      </p:grpSp>
      <p:sp>
        <p:nvSpPr>
          <p:cNvPr id="11" name="AutoShape 3">
            <a:extLst>
              <a:ext uri="{FF2B5EF4-FFF2-40B4-BE49-F238E27FC236}">
                <a16:creationId xmlns:a16="http://schemas.microsoft.com/office/drawing/2014/main" id="{061870B2-D7AD-4869-991E-E35F8D2ACD36}"/>
              </a:ext>
            </a:extLst>
          </p:cNvPr>
          <p:cNvSpPr>
            <a:spLocks noChangeArrowheads="1"/>
          </p:cNvSpPr>
          <p:nvPr/>
        </p:nvSpPr>
        <p:spPr bwMode="auto">
          <a:xfrm>
            <a:off x="272480" y="1171582"/>
            <a:ext cx="428226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各受給開始年齢での</a:t>
            </a:r>
            <a:r>
              <a:rPr lang="en-US" altLang="ja-JP" sz="1600" dirty="0">
                <a:solidFill>
                  <a:schemeClr val="bg1"/>
                </a:solidFill>
                <a:latin typeface="+mj-lt"/>
              </a:rPr>
              <a:t>LPM(1)</a:t>
            </a:r>
            <a:r>
              <a:rPr lang="ja-JP" altLang="en-US" sz="1600" dirty="0">
                <a:solidFill>
                  <a:schemeClr val="bg1"/>
                </a:solidFill>
                <a:latin typeface="+mj-lt"/>
              </a:rPr>
              <a:t>推移</a:t>
            </a:r>
          </a:p>
        </p:txBody>
      </p:sp>
      <p:cxnSp>
        <p:nvCxnSpPr>
          <p:cNvPr id="13" name="直線矢印コネクタ 12"/>
          <p:cNvCxnSpPr/>
          <p:nvPr/>
        </p:nvCxnSpPr>
        <p:spPr>
          <a:xfrm flipV="1">
            <a:off x="4554747" y="1588681"/>
            <a:ext cx="0" cy="19323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4554747" y="1657635"/>
            <a:ext cx="323165" cy="550947"/>
          </a:xfrm>
          <a:prstGeom prst="rect">
            <a:avLst/>
          </a:prstGeom>
          <a:noFill/>
        </p:spPr>
        <p:txBody>
          <a:bodyPr vert="eaVert" wrap="square" rtlCol="0">
            <a:spAutoFit/>
          </a:bodyPr>
          <a:lstStyle/>
          <a:p>
            <a:r>
              <a:rPr kumimoji="1" lang="ja-JP" altLang="en-US" sz="900" dirty="0"/>
              <a:t>リスク大</a:t>
            </a:r>
          </a:p>
        </p:txBody>
      </p:sp>
      <p:graphicFrame>
        <p:nvGraphicFramePr>
          <p:cNvPr id="16" name="表 15"/>
          <p:cNvGraphicFramePr>
            <a:graphicFrameLocks noGrp="1"/>
          </p:cNvGraphicFramePr>
          <p:nvPr>
            <p:extLst>
              <p:ext uri="{D42A27DB-BD31-4B8C-83A1-F6EECF244321}">
                <p14:modId xmlns:p14="http://schemas.microsoft.com/office/powerpoint/2010/main" val="4241782064"/>
              </p:ext>
            </p:extLst>
          </p:nvPr>
        </p:nvGraphicFramePr>
        <p:xfrm>
          <a:off x="313142" y="4235584"/>
          <a:ext cx="3428253" cy="2103120"/>
        </p:xfrm>
        <a:graphic>
          <a:graphicData uri="http://schemas.openxmlformats.org/drawingml/2006/table">
            <a:tbl>
              <a:tblPr firstRow="1" bandRow="1">
                <a:tableStyleId>{7E9639D4-E3E2-4D34-9284-5A2195B3D0D7}</a:tableStyleId>
              </a:tblPr>
              <a:tblGrid>
                <a:gridCol w="1142751">
                  <a:extLst>
                    <a:ext uri="{9D8B030D-6E8A-4147-A177-3AD203B41FA5}">
                      <a16:colId xmlns:a16="http://schemas.microsoft.com/office/drawing/2014/main" val="1161308943"/>
                    </a:ext>
                  </a:extLst>
                </a:gridCol>
                <a:gridCol w="1142751">
                  <a:extLst>
                    <a:ext uri="{9D8B030D-6E8A-4147-A177-3AD203B41FA5}">
                      <a16:colId xmlns:a16="http://schemas.microsoft.com/office/drawing/2014/main" val="1161791843"/>
                    </a:ext>
                  </a:extLst>
                </a:gridCol>
                <a:gridCol w="1142751">
                  <a:extLst>
                    <a:ext uri="{9D8B030D-6E8A-4147-A177-3AD203B41FA5}">
                      <a16:colId xmlns:a16="http://schemas.microsoft.com/office/drawing/2014/main" val="1427311012"/>
                    </a:ext>
                  </a:extLst>
                </a:gridCol>
              </a:tblGrid>
              <a:tr h="394691">
                <a:tc>
                  <a:txBody>
                    <a:bodyPr/>
                    <a:lstStyle/>
                    <a:p>
                      <a:endParaRPr kumimoji="1" lang="ja-JP" altLang="en-US" sz="1200" dirty="0"/>
                    </a:p>
                  </a:txBody>
                  <a:tcPr anchor="ctr"/>
                </a:tc>
                <a:tc>
                  <a:txBody>
                    <a:bodyPr/>
                    <a:lstStyle/>
                    <a:p>
                      <a:pPr algn="ctr"/>
                      <a:r>
                        <a:rPr kumimoji="1" lang="ja-JP" altLang="en-US" sz="1200" dirty="0"/>
                        <a:t>公的年金</a:t>
                      </a:r>
                      <a:endParaRPr kumimoji="1" lang="en-US" altLang="ja-JP" sz="1200" dirty="0"/>
                    </a:p>
                    <a:p>
                      <a:pPr algn="ctr"/>
                      <a:r>
                        <a:rPr kumimoji="1" lang="ja-JP" altLang="en-US" sz="1200" dirty="0"/>
                        <a:t>受給開始年齢</a:t>
                      </a:r>
                    </a:p>
                  </a:txBody>
                  <a:tcPr anchor="ctr"/>
                </a:tc>
                <a:tc>
                  <a:txBody>
                    <a:bodyPr/>
                    <a:lstStyle/>
                    <a:p>
                      <a:pPr algn="ctr"/>
                      <a:r>
                        <a:rPr kumimoji="1" lang="ja-JP" altLang="en-US" sz="1200" dirty="0"/>
                        <a:t>私的年金</a:t>
                      </a:r>
                      <a:endParaRPr kumimoji="1" lang="en-US" altLang="ja-JP" sz="1200" dirty="0"/>
                    </a:p>
                    <a:p>
                      <a:pPr algn="ctr"/>
                      <a:r>
                        <a:rPr kumimoji="1" lang="en-US" altLang="ja-JP" sz="1200" dirty="0"/>
                        <a:t>(65</a:t>
                      </a:r>
                      <a:r>
                        <a:rPr kumimoji="1" lang="ja-JP" altLang="en-US" sz="1200" dirty="0"/>
                        <a:t>歳で加入</a:t>
                      </a:r>
                      <a:r>
                        <a:rPr kumimoji="1" lang="en-US" altLang="ja-JP" sz="1200" dirty="0"/>
                        <a:t>)</a:t>
                      </a:r>
                      <a:endParaRPr kumimoji="1" lang="ja-JP" altLang="en-US" sz="1200" dirty="0"/>
                    </a:p>
                  </a:txBody>
                  <a:tcPr anchor="ctr"/>
                </a:tc>
                <a:extLst>
                  <a:ext uri="{0D108BD9-81ED-4DB2-BD59-A6C34878D82A}">
                    <a16:rowId xmlns:a16="http://schemas.microsoft.com/office/drawing/2014/main" val="4183626416"/>
                  </a:ext>
                </a:extLst>
              </a:tr>
              <a:tr h="236815">
                <a:tc>
                  <a:txBody>
                    <a:bodyPr/>
                    <a:lstStyle/>
                    <a:p>
                      <a:r>
                        <a:rPr kumimoji="1" lang="ja-JP" altLang="en-US" sz="1200" dirty="0"/>
                        <a:t>従来</a:t>
                      </a:r>
                    </a:p>
                  </a:txBody>
                  <a:tcPr anchor="ctr"/>
                </a:tc>
                <a:tc>
                  <a:txBody>
                    <a:bodyPr/>
                    <a:lstStyle/>
                    <a:p>
                      <a:pPr algn="ctr"/>
                      <a:r>
                        <a:rPr kumimoji="1" lang="en-US" altLang="ja-JP" sz="1200" dirty="0"/>
                        <a:t>65</a:t>
                      </a:r>
                      <a:r>
                        <a:rPr kumimoji="1" lang="ja-JP" altLang="en-US" sz="1200" dirty="0"/>
                        <a:t>歳</a:t>
                      </a:r>
                    </a:p>
                  </a:txBody>
                  <a:tcPr anchor="ctr"/>
                </a:tc>
                <a:tc>
                  <a:txBody>
                    <a:bodyPr/>
                    <a:lstStyle/>
                    <a:p>
                      <a:pPr algn="ctr"/>
                      <a:r>
                        <a:rPr kumimoji="1" lang="ja-JP" altLang="en-US" sz="1200" dirty="0"/>
                        <a:t>終身年金</a:t>
                      </a:r>
                    </a:p>
                  </a:txBody>
                  <a:tcPr anchor="ctr"/>
                </a:tc>
                <a:extLst>
                  <a:ext uri="{0D108BD9-81ED-4DB2-BD59-A6C34878D82A}">
                    <a16:rowId xmlns:a16="http://schemas.microsoft.com/office/drawing/2014/main" val="1254628461"/>
                  </a:ext>
                </a:extLst>
              </a:tr>
              <a:tr h="236815">
                <a:tc>
                  <a:txBody>
                    <a:bodyPr/>
                    <a:lstStyle/>
                    <a:p>
                      <a:r>
                        <a:rPr kumimoji="1" lang="ja-JP" altLang="en-US" sz="1200" dirty="0"/>
                        <a:t>ケース</a:t>
                      </a:r>
                      <a:r>
                        <a:rPr kumimoji="1" lang="en-US" altLang="ja-JP" sz="1200" dirty="0"/>
                        <a:t>1</a:t>
                      </a:r>
                      <a:endParaRPr kumimoji="1" lang="ja-JP" altLang="en-US" sz="1200" dirty="0"/>
                    </a:p>
                  </a:txBody>
                  <a:tcPr anchor="ctr"/>
                </a:tc>
                <a:tc>
                  <a:txBody>
                    <a:bodyPr/>
                    <a:lstStyle/>
                    <a:p>
                      <a:pPr algn="ctr"/>
                      <a:r>
                        <a:rPr kumimoji="1" lang="en-US" altLang="ja-JP" sz="1200" dirty="0"/>
                        <a:t>66</a:t>
                      </a:r>
                      <a:r>
                        <a:rPr kumimoji="1" lang="ja-JP" altLang="en-US" sz="1200" dirty="0"/>
                        <a:t>歳</a:t>
                      </a:r>
                      <a:endParaRPr kumimoji="1" lang="en-US" altLang="ja-JP" sz="1200" dirty="0"/>
                    </a:p>
                  </a:txBody>
                  <a:tcPr anchor="ctr"/>
                </a:tc>
                <a:tc>
                  <a:txBody>
                    <a:bodyPr/>
                    <a:lstStyle/>
                    <a:p>
                      <a:pPr algn="ctr"/>
                      <a:r>
                        <a:rPr kumimoji="1" lang="en-US" altLang="ja-JP" sz="1200" dirty="0"/>
                        <a:t>1</a:t>
                      </a:r>
                      <a:r>
                        <a:rPr kumimoji="1" lang="ja-JP" altLang="en-US" sz="1200" dirty="0"/>
                        <a:t>年満期</a:t>
                      </a:r>
                    </a:p>
                  </a:txBody>
                  <a:tcPr anchor="ctr"/>
                </a:tc>
                <a:extLst>
                  <a:ext uri="{0D108BD9-81ED-4DB2-BD59-A6C34878D82A}">
                    <a16:rowId xmlns:a16="http://schemas.microsoft.com/office/drawing/2014/main" val="732011489"/>
                  </a:ext>
                </a:extLst>
              </a:tr>
              <a:tr h="236815">
                <a:tc>
                  <a:txBody>
                    <a:bodyPr/>
                    <a:lstStyle/>
                    <a:p>
                      <a:r>
                        <a:rPr kumimoji="1" lang="ja-JP" altLang="en-US" sz="1200" dirty="0"/>
                        <a:t>ケース</a:t>
                      </a:r>
                      <a:r>
                        <a:rPr kumimoji="1" lang="en-US" altLang="ja-JP" sz="1200" dirty="0"/>
                        <a:t>2</a:t>
                      </a:r>
                      <a:endParaRPr kumimoji="1" lang="ja-JP" altLang="en-US" sz="1200" dirty="0"/>
                    </a:p>
                  </a:txBody>
                  <a:tcPr anchor="ctr"/>
                </a:tc>
                <a:tc>
                  <a:txBody>
                    <a:bodyPr/>
                    <a:lstStyle/>
                    <a:p>
                      <a:pPr algn="ctr"/>
                      <a:r>
                        <a:rPr kumimoji="1" lang="en-US" altLang="ja-JP" sz="1200" dirty="0"/>
                        <a:t>67</a:t>
                      </a:r>
                      <a:r>
                        <a:rPr kumimoji="1" lang="ja-JP" altLang="en-US" sz="1200" dirty="0"/>
                        <a:t>歳</a:t>
                      </a:r>
                    </a:p>
                  </a:txBody>
                  <a:tcPr anchor="ctr"/>
                </a:tc>
                <a:tc>
                  <a:txBody>
                    <a:bodyPr/>
                    <a:lstStyle/>
                    <a:p>
                      <a:pPr algn="ctr"/>
                      <a:r>
                        <a:rPr kumimoji="1" lang="en-US" altLang="ja-JP" sz="1200" dirty="0"/>
                        <a:t>2</a:t>
                      </a:r>
                      <a:r>
                        <a:rPr kumimoji="1" lang="ja-JP" altLang="en-US" sz="1200" dirty="0"/>
                        <a:t>年満期</a:t>
                      </a:r>
                    </a:p>
                  </a:txBody>
                  <a:tcPr anchor="ctr"/>
                </a:tc>
                <a:extLst>
                  <a:ext uri="{0D108BD9-81ED-4DB2-BD59-A6C34878D82A}">
                    <a16:rowId xmlns:a16="http://schemas.microsoft.com/office/drawing/2014/main" val="1627784150"/>
                  </a:ext>
                </a:extLst>
              </a:tr>
              <a:tr h="236815">
                <a:tc>
                  <a:txBody>
                    <a:bodyPr/>
                    <a:lstStyle/>
                    <a:p>
                      <a:r>
                        <a:rPr kumimoji="1" lang="ja-JP" altLang="en-US" sz="1200" dirty="0"/>
                        <a:t>ケース</a:t>
                      </a:r>
                      <a:r>
                        <a:rPr kumimoji="1" lang="en-US" altLang="ja-JP" sz="1200" dirty="0"/>
                        <a:t>3</a:t>
                      </a:r>
                      <a:endParaRPr kumimoji="1" lang="ja-JP" altLang="en-US" sz="1200" dirty="0"/>
                    </a:p>
                  </a:txBody>
                  <a:tcPr anchor="ctr"/>
                </a:tc>
                <a:tc>
                  <a:txBody>
                    <a:bodyPr/>
                    <a:lstStyle/>
                    <a:p>
                      <a:pPr algn="ctr"/>
                      <a:r>
                        <a:rPr kumimoji="1" lang="en-US" altLang="ja-JP" sz="1200" dirty="0"/>
                        <a:t>68</a:t>
                      </a:r>
                      <a:r>
                        <a:rPr kumimoji="1" lang="ja-JP" altLang="en-US" sz="1200" dirty="0"/>
                        <a:t>歳</a:t>
                      </a:r>
                    </a:p>
                  </a:txBody>
                  <a:tcPr anchor="ctr"/>
                </a:tc>
                <a:tc>
                  <a:txBody>
                    <a:bodyPr/>
                    <a:lstStyle/>
                    <a:p>
                      <a:pPr algn="ctr"/>
                      <a:r>
                        <a:rPr kumimoji="1" lang="en-US" altLang="ja-JP" sz="1200" dirty="0"/>
                        <a:t>3</a:t>
                      </a:r>
                      <a:r>
                        <a:rPr kumimoji="1" lang="ja-JP" altLang="en-US" sz="1200" dirty="0"/>
                        <a:t>年満期</a:t>
                      </a:r>
                    </a:p>
                  </a:txBody>
                  <a:tcPr anchor="ctr"/>
                </a:tc>
                <a:extLst>
                  <a:ext uri="{0D108BD9-81ED-4DB2-BD59-A6C34878D82A}">
                    <a16:rowId xmlns:a16="http://schemas.microsoft.com/office/drawing/2014/main" val="534902885"/>
                  </a:ext>
                </a:extLst>
              </a:tr>
              <a:tr h="236815">
                <a:tc>
                  <a:txBody>
                    <a:bodyPr/>
                    <a:lstStyle/>
                    <a:p>
                      <a:r>
                        <a:rPr kumimoji="1" lang="ja-JP" altLang="en-US" sz="1200" dirty="0"/>
                        <a:t>ケース</a:t>
                      </a:r>
                      <a:r>
                        <a:rPr kumimoji="1" lang="en-US" altLang="ja-JP" sz="1200" dirty="0"/>
                        <a:t>4</a:t>
                      </a:r>
                    </a:p>
                  </a:txBody>
                  <a:tcPr anchor="ctr"/>
                </a:tc>
                <a:tc>
                  <a:txBody>
                    <a:bodyPr/>
                    <a:lstStyle/>
                    <a:p>
                      <a:pPr algn="ctr"/>
                      <a:r>
                        <a:rPr kumimoji="1" lang="en-US" altLang="ja-JP" sz="1200" dirty="0"/>
                        <a:t>69</a:t>
                      </a:r>
                      <a:r>
                        <a:rPr kumimoji="1" lang="ja-JP" altLang="en-US" sz="1200" dirty="0"/>
                        <a:t>歳</a:t>
                      </a:r>
                      <a:endParaRPr kumimoji="1" lang="en-US" altLang="ja-JP" sz="1200" dirty="0"/>
                    </a:p>
                  </a:txBody>
                  <a:tcPr anchor="ctr"/>
                </a:tc>
                <a:tc>
                  <a:txBody>
                    <a:bodyPr/>
                    <a:lstStyle/>
                    <a:p>
                      <a:pPr algn="ctr"/>
                      <a:r>
                        <a:rPr kumimoji="1" lang="en-US" altLang="ja-JP" sz="1200" dirty="0"/>
                        <a:t>4</a:t>
                      </a:r>
                      <a:r>
                        <a:rPr kumimoji="1" lang="ja-JP" altLang="en-US" sz="1200" dirty="0"/>
                        <a:t>年満期</a:t>
                      </a:r>
                    </a:p>
                  </a:txBody>
                  <a:tcPr anchor="ctr"/>
                </a:tc>
                <a:extLst>
                  <a:ext uri="{0D108BD9-81ED-4DB2-BD59-A6C34878D82A}">
                    <a16:rowId xmlns:a16="http://schemas.microsoft.com/office/drawing/2014/main" val="319220696"/>
                  </a:ext>
                </a:extLst>
              </a:tr>
              <a:tr h="236815">
                <a:tc>
                  <a:txBody>
                    <a:bodyPr/>
                    <a:lstStyle/>
                    <a:p>
                      <a:r>
                        <a:rPr kumimoji="1" lang="ja-JP" altLang="en-US" sz="1200" dirty="0"/>
                        <a:t>ケース</a:t>
                      </a:r>
                      <a:r>
                        <a:rPr kumimoji="1" lang="en-US" altLang="ja-JP" sz="1200" dirty="0"/>
                        <a:t>5</a:t>
                      </a:r>
                      <a:endParaRPr kumimoji="1" lang="ja-JP" altLang="en-US" sz="1200" dirty="0"/>
                    </a:p>
                  </a:txBody>
                  <a:tcPr anchor="ctr"/>
                </a:tc>
                <a:tc>
                  <a:txBody>
                    <a:bodyPr/>
                    <a:lstStyle/>
                    <a:p>
                      <a:pPr algn="ctr"/>
                      <a:r>
                        <a:rPr kumimoji="1" lang="en-US" altLang="ja-JP" sz="1200" dirty="0"/>
                        <a:t>70</a:t>
                      </a:r>
                      <a:r>
                        <a:rPr kumimoji="1" lang="ja-JP" altLang="en-US" sz="1200" dirty="0"/>
                        <a:t>歳</a:t>
                      </a:r>
                    </a:p>
                  </a:txBody>
                  <a:tcPr anchor="ctr"/>
                </a:tc>
                <a:tc>
                  <a:txBody>
                    <a:bodyPr/>
                    <a:lstStyle/>
                    <a:p>
                      <a:pPr algn="ctr"/>
                      <a:r>
                        <a:rPr kumimoji="1" lang="en-US" altLang="ja-JP" sz="1200" dirty="0"/>
                        <a:t>5</a:t>
                      </a:r>
                      <a:r>
                        <a:rPr kumimoji="1" lang="ja-JP" altLang="en-US" sz="1200" dirty="0"/>
                        <a:t>年満期</a:t>
                      </a:r>
                    </a:p>
                  </a:txBody>
                  <a:tcPr anchor="ctr"/>
                </a:tc>
                <a:extLst>
                  <a:ext uri="{0D108BD9-81ED-4DB2-BD59-A6C34878D82A}">
                    <a16:rowId xmlns:a16="http://schemas.microsoft.com/office/drawing/2014/main" val="2439774225"/>
                  </a:ext>
                </a:extLst>
              </a:tr>
            </a:tbl>
          </a:graphicData>
        </a:graphic>
      </p:graphicFrame>
      <p:sp>
        <p:nvSpPr>
          <p:cNvPr id="19" name="テキスト ボックス 18"/>
          <p:cNvSpPr txBox="1"/>
          <p:nvPr/>
        </p:nvSpPr>
        <p:spPr>
          <a:xfrm>
            <a:off x="4044818" y="4187994"/>
            <a:ext cx="5588702" cy="1323439"/>
          </a:xfrm>
          <a:prstGeom prst="rect">
            <a:avLst/>
          </a:prstGeom>
          <a:solidFill>
            <a:srgbClr val="E2F1F6"/>
          </a:solidFill>
        </p:spPr>
        <p:txBody>
          <a:bodyPr wrap="square" rtlCol="0">
            <a:spAutoFit/>
          </a:bodyPr>
          <a:lstStyle/>
          <a:p>
            <a:pPr marL="285750" indent="-285750">
              <a:buClr>
                <a:srgbClr val="0070C0"/>
              </a:buClr>
              <a:buFont typeface="Wingdings" panose="05000000000000000000" pitchFamily="2" charset="2"/>
              <a:buChar char="ü"/>
            </a:pPr>
            <a:r>
              <a:rPr lang="ja-JP" altLang="en-US" sz="1600" dirty="0"/>
              <a:t>従来：収入が全期間で十分でないため，</a:t>
            </a:r>
            <a:r>
              <a:rPr lang="ja-JP" altLang="en-US" sz="1600" dirty="0">
                <a:solidFill>
                  <a:srgbClr val="FF0000"/>
                </a:solidFill>
              </a:rPr>
              <a:t>計画終盤に大きな長生きリスク</a:t>
            </a:r>
            <a:r>
              <a:rPr lang="ja-JP" altLang="en-US" sz="1600" dirty="0"/>
              <a:t>にさらされてしまうことがわかる</a:t>
            </a:r>
            <a:endParaRPr lang="en-US" altLang="ja-JP" sz="1600" dirty="0"/>
          </a:p>
          <a:p>
            <a:pPr marL="285750" indent="-285750">
              <a:buClr>
                <a:srgbClr val="0070C0"/>
              </a:buClr>
              <a:buFont typeface="Wingdings" panose="05000000000000000000" pitchFamily="2" charset="2"/>
              <a:buChar char="ü"/>
            </a:pPr>
            <a:endParaRPr lang="en-US" altLang="ja-JP" sz="1600" dirty="0"/>
          </a:p>
          <a:p>
            <a:pPr marL="285750" indent="-285750">
              <a:buClr>
                <a:srgbClr val="0070C0"/>
              </a:buClr>
              <a:buFont typeface="Wingdings" panose="05000000000000000000" pitchFamily="2" charset="2"/>
              <a:buChar char="ü"/>
            </a:pPr>
            <a:r>
              <a:rPr lang="ja-JP" altLang="en-US" sz="1600" dirty="0"/>
              <a:t>ケース</a:t>
            </a:r>
            <a:r>
              <a:rPr lang="en-US" altLang="ja-JP" sz="1600" dirty="0"/>
              <a:t>1</a:t>
            </a:r>
            <a:r>
              <a:rPr lang="ja-JP" altLang="en-US" sz="1600" dirty="0"/>
              <a:t>～</a:t>
            </a:r>
            <a:r>
              <a:rPr lang="en-US" altLang="ja-JP" sz="1600" dirty="0"/>
              <a:t>4</a:t>
            </a:r>
            <a:r>
              <a:rPr lang="ja-JP" altLang="en-US" sz="1600" dirty="0"/>
              <a:t>：計画終盤の</a:t>
            </a:r>
            <a:r>
              <a:rPr lang="ja-JP" altLang="en-US" sz="1600" dirty="0">
                <a:solidFill>
                  <a:srgbClr val="FF0000"/>
                </a:solidFill>
              </a:rPr>
              <a:t>長生きリスクを適切にヘッジ</a:t>
            </a:r>
            <a:r>
              <a:rPr lang="ja-JP" altLang="en-US" sz="1600" dirty="0"/>
              <a:t>できる</a:t>
            </a:r>
            <a:endParaRPr kumimoji="1" lang="ja-JP" altLang="en-US" sz="1600" dirty="0"/>
          </a:p>
        </p:txBody>
      </p:sp>
      <p:sp>
        <p:nvSpPr>
          <p:cNvPr id="20" name="テキスト ボックス 19"/>
          <p:cNvSpPr txBox="1"/>
          <p:nvPr/>
        </p:nvSpPr>
        <p:spPr>
          <a:xfrm>
            <a:off x="4044818" y="6029616"/>
            <a:ext cx="5588702" cy="400110"/>
          </a:xfrm>
          <a:prstGeom prst="rect">
            <a:avLst/>
          </a:prstGeom>
          <a:noFill/>
          <a:ln w="19050" cmpd="dbl">
            <a:solidFill>
              <a:srgbClr val="0070C0"/>
            </a:solidFill>
          </a:ln>
        </p:spPr>
        <p:txBody>
          <a:bodyPr wrap="square" rtlCol="0">
            <a:spAutoFit/>
          </a:bodyPr>
          <a:lstStyle/>
          <a:p>
            <a:pPr algn="ctr"/>
            <a:r>
              <a:rPr lang="ja-JP" altLang="en-US" sz="2000" b="1" u="sng" dirty="0">
                <a:solidFill>
                  <a:srgbClr val="0070C0"/>
                </a:solidFill>
              </a:rPr>
              <a:t>繰下げ受給は長生きリスクヘッジに有用</a:t>
            </a:r>
            <a:endParaRPr kumimoji="1" lang="ja-JP" altLang="en-US" sz="2000" b="1" u="sng" dirty="0">
              <a:solidFill>
                <a:srgbClr val="0070C0"/>
              </a:solidFill>
            </a:endParaRPr>
          </a:p>
        </p:txBody>
      </p:sp>
      <p:sp>
        <p:nvSpPr>
          <p:cNvPr id="21" name="タイトル 1"/>
          <p:cNvSpPr>
            <a:spLocks noGrp="1"/>
          </p:cNvSpPr>
          <p:nvPr>
            <p:ph type="title"/>
          </p:nvPr>
        </p:nvSpPr>
        <p:spPr/>
        <p:txBody>
          <a:bodyPr/>
          <a:lstStyle/>
          <a:p>
            <a:r>
              <a:rPr lang="ja-JP" altLang="en-US" dirty="0"/>
              <a:t>３</a:t>
            </a:r>
            <a:r>
              <a:rPr lang="en-US" altLang="ja-JP" dirty="0"/>
              <a:t>.</a:t>
            </a:r>
            <a:r>
              <a:rPr lang="ja-JP" altLang="en-US" dirty="0"/>
              <a:t>１ 数値分析｜基本分析</a:t>
            </a:r>
            <a:r>
              <a:rPr lang="ja-JP" altLang="en-US" sz="2000" dirty="0"/>
              <a:t>（最適化モデル）</a:t>
            </a:r>
            <a:endParaRPr kumimoji="1" lang="ja-JP" altLang="en-US" sz="2000" dirty="0"/>
          </a:p>
        </p:txBody>
      </p:sp>
      <p:sp>
        <p:nvSpPr>
          <p:cNvPr id="22" name="二等辺三角形 21"/>
          <p:cNvSpPr/>
          <p:nvPr/>
        </p:nvSpPr>
        <p:spPr bwMode="auto">
          <a:xfrm rot="10800000">
            <a:off x="6073926" y="5664811"/>
            <a:ext cx="1530485" cy="207013"/>
          </a:xfrm>
          <a:prstGeom prst="triangl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3" name="AutoShape 3">
            <a:extLst>
              <a:ext uri="{FF2B5EF4-FFF2-40B4-BE49-F238E27FC236}">
                <a16:creationId xmlns:a16="http://schemas.microsoft.com/office/drawing/2014/main" id="{061870B2-D7AD-4869-991E-E35F8D2ACD36}"/>
              </a:ext>
            </a:extLst>
          </p:cNvPr>
          <p:cNvSpPr>
            <a:spLocks noChangeArrowheads="1"/>
          </p:cNvSpPr>
          <p:nvPr/>
        </p:nvSpPr>
        <p:spPr bwMode="auto">
          <a:xfrm>
            <a:off x="5351253" y="1171582"/>
            <a:ext cx="428226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各受給開始年齢での期待富の推移</a:t>
            </a:r>
          </a:p>
        </p:txBody>
      </p:sp>
      <p:pic>
        <p:nvPicPr>
          <p:cNvPr id="25" name="図 24"/>
          <p:cNvPicPr>
            <a:picLocks noChangeAspect="1"/>
          </p:cNvPicPr>
          <p:nvPr/>
        </p:nvPicPr>
        <p:blipFill>
          <a:blip r:embed="rId3"/>
          <a:stretch>
            <a:fillRect/>
          </a:stretch>
        </p:blipFill>
        <p:spPr>
          <a:xfrm>
            <a:off x="5351253" y="1516790"/>
            <a:ext cx="4282267" cy="2571641"/>
          </a:xfrm>
          <a:prstGeom prst="rect">
            <a:avLst/>
          </a:prstGeom>
        </p:spPr>
      </p:pic>
    </p:spTree>
    <p:extLst>
      <p:ext uri="{BB962C8B-B14F-4D97-AF65-F5344CB8AC3E}">
        <p14:creationId xmlns:p14="http://schemas.microsoft.com/office/powerpoint/2010/main" val="4248622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27</a:t>
            </a:fld>
            <a:endParaRPr lang="en-US" altLang="ja-JP" dirty="0"/>
          </a:p>
        </p:txBody>
      </p:sp>
      <p:pic>
        <p:nvPicPr>
          <p:cNvPr id="7" name="図 6"/>
          <p:cNvPicPr>
            <a:picLocks noChangeAspect="1"/>
          </p:cNvPicPr>
          <p:nvPr/>
        </p:nvPicPr>
        <p:blipFill>
          <a:blip r:embed="rId2"/>
          <a:stretch>
            <a:fillRect/>
          </a:stretch>
        </p:blipFill>
        <p:spPr>
          <a:xfrm>
            <a:off x="482632" y="1213292"/>
            <a:ext cx="4165568" cy="2499341"/>
          </a:xfrm>
          <a:prstGeom prst="rect">
            <a:avLst/>
          </a:prstGeom>
        </p:spPr>
      </p:pic>
      <p:pic>
        <p:nvPicPr>
          <p:cNvPr id="8" name="図 7"/>
          <p:cNvPicPr>
            <a:picLocks noChangeAspect="1"/>
          </p:cNvPicPr>
          <p:nvPr/>
        </p:nvPicPr>
        <p:blipFill>
          <a:blip r:embed="rId3"/>
          <a:stretch>
            <a:fillRect/>
          </a:stretch>
        </p:blipFill>
        <p:spPr>
          <a:xfrm>
            <a:off x="482632" y="3966115"/>
            <a:ext cx="4165568" cy="2496013"/>
          </a:xfrm>
          <a:prstGeom prst="rect">
            <a:avLst/>
          </a:prstGeom>
        </p:spPr>
      </p:pic>
      <p:sp>
        <p:nvSpPr>
          <p:cNvPr id="9" name="タイトル 1"/>
          <p:cNvSpPr>
            <a:spLocks noGrp="1"/>
          </p:cNvSpPr>
          <p:nvPr>
            <p:ph type="title"/>
          </p:nvPr>
        </p:nvSpPr>
        <p:spPr/>
        <p:txBody>
          <a:bodyPr/>
          <a:lstStyle/>
          <a:p>
            <a:r>
              <a:rPr lang="ja-JP" altLang="en-US" dirty="0"/>
              <a:t>３</a:t>
            </a:r>
            <a:r>
              <a:rPr lang="en-US" altLang="ja-JP" dirty="0"/>
              <a:t>.</a:t>
            </a:r>
            <a:r>
              <a:rPr lang="ja-JP" altLang="en-US" dirty="0"/>
              <a:t>１ 数値分析｜基本分析</a:t>
            </a:r>
            <a:r>
              <a:rPr lang="ja-JP" altLang="en-US" sz="2000" dirty="0"/>
              <a:t>（最適化モデル）</a:t>
            </a:r>
            <a:endParaRPr kumimoji="1" lang="ja-JP" altLang="en-US" sz="2000" dirty="0"/>
          </a:p>
        </p:txBody>
      </p:sp>
      <p:sp>
        <p:nvSpPr>
          <p:cNvPr id="11" name="AutoShape 3">
            <a:extLst>
              <a:ext uri="{FF2B5EF4-FFF2-40B4-BE49-F238E27FC236}">
                <a16:creationId xmlns:a16="http://schemas.microsoft.com/office/drawing/2014/main" id="{061870B2-D7AD-4869-991E-E35F8D2ACD36}"/>
              </a:ext>
            </a:extLst>
          </p:cNvPr>
          <p:cNvSpPr>
            <a:spLocks noChangeArrowheads="1"/>
          </p:cNvSpPr>
          <p:nvPr/>
        </p:nvSpPr>
        <p:spPr bwMode="auto">
          <a:xfrm>
            <a:off x="482632" y="920054"/>
            <a:ext cx="9296964"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rPr>
              <a:t>計画最終時点</a:t>
            </a:r>
            <a:r>
              <a:rPr lang="en-US" altLang="ja-JP" sz="1600" dirty="0">
                <a:solidFill>
                  <a:schemeClr val="bg1"/>
                </a:solidFill>
              </a:rPr>
              <a:t>(35</a:t>
            </a:r>
            <a:r>
              <a:rPr lang="ja-JP" altLang="en-US" sz="1600" dirty="0">
                <a:solidFill>
                  <a:schemeClr val="bg1"/>
                </a:solidFill>
              </a:rPr>
              <a:t>時点</a:t>
            </a:r>
            <a:r>
              <a:rPr lang="en-US" altLang="ja-JP" sz="1600" dirty="0">
                <a:solidFill>
                  <a:schemeClr val="bg1"/>
                </a:solidFill>
              </a:rPr>
              <a:t>)</a:t>
            </a:r>
            <a:r>
              <a:rPr lang="ja-JP" altLang="en-US" sz="1600" dirty="0">
                <a:solidFill>
                  <a:schemeClr val="bg1"/>
                </a:solidFill>
              </a:rPr>
              <a:t>の富の累積確率と統計量</a:t>
            </a:r>
          </a:p>
        </p:txBody>
      </p:sp>
      <p:graphicFrame>
        <p:nvGraphicFramePr>
          <p:cNvPr id="14" name="表 13">
            <a:extLst>
              <a:ext uri="{FF2B5EF4-FFF2-40B4-BE49-F238E27FC236}">
                <a16:creationId xmlns:a16="http://schemas.microsoft.com/office/drawing/2014/main" id="{3996E1B7-A72B-4BDD-8F2E-1B3D3C86FF6F}"/>
              </a:ext>
            </a:extLst>
          </p:cNvPr>
          <p:cNvGraphicFramePr>
            <a:graphicFrameLocks noGrp="1"/>
          </p:cNvGraphicFramePr>
          <p:nvPr>
            <p:extLst>
              <p:ext uri="{D42A27DB-BD31-4B8C-83A1-F6EECF244321}">
                <p14:modId xmlns:p14="http://schemas.microsoft.com/office/powerpoint/2010/main" val="3219183578"/>
              </p:ext>
            </p:extLst>
          </p:nvPr>
        </p:nvGraphicFramePr>
        <p:xfrm>
          <a:off x="4978996" y="1317944"/>
          <a:ext cx="4800600" cy="1666875"/>
        </p:xfrm>
        <a:graphic>
          <a:graphicData uri="http://schemas.openxmlformats.org/drawingml/2006/table">
            <a:tbl>
              <a:tblPr firstRow="1">
                <a:tableStyleId>{6E25E649-3F16-4E02-A733-19D2CDBF48F0}</a:tableStyleId>
              </a:tblPr>
              <a:tblGrid>
                <a:gridCol w="685800">
                  <a:extLst>
                    <a:ext uri="{9D8B030D-6E8A-4147-A177-3AD203B41FA5}">
                      <a16:colId xmlns:a16="http://schemas.microsoft.com/office/drawing/2014/main" val="1828718168"/>
                    </a:ext>
                  </a:extLst>
                </a:gridCol>
                <a:gridCol w="685800">
                  <a:extLst>
                    <a:ext uri="{9D8B030D-6E8A-4147-A177-3AD203B41FA5}">
                      <a16:colId xmlns:a16="http://schemas.microsoft.com/office/drawing/2014/main" val="2299867153"/>
                    </a:ext>
                  </a:extLst>
                </a:gridCol>
                <a:gridCol w="685800">
                  <a:extLst>
                    <a:ext uri="{9D8B030D-6E8A-4147-A177-3AD203B41FA5}">
                      <a16:colId xmlns:a16="http://schemas.microsoft.com/office/drawing/2014/main" val="2413453438"/>
                    </a:ext>
                  </a:extLst>
                </a:gridCol>
                <a:gridCol w="685800">
                  <a:extLst>
                    <a:ext uri="{9D8B030D-6E8A-4147-A177-3AD203B41FA5}">
                      <a16:colId xmlns:a16="http://schemas.microsoft.com/office/drawing/2014/main" val="3839944067"/>
                    </a:ext>
                  </a:extLst>
                </a:gridCol>
                <a:gridCol w="685800">
                  <a:extLst>
                    <a:ext uri="{9D8B030D-6E8A-4147-A177-3AD203B41FA5}">
                      <a16:colId xmlns:a16="http://schemas.microsoft.com/office/drawing/2014/main" val="3127663775"/>
                    </a:ext>
                  </a:extLst>
                </a:gridCol>
                <a:gridCol w="685800">
                  <a:extLst>
                    <a:ext uri="{9D8B030D-6E8A-4147-A177-3AD203B41FA5}">
                      <a16:colId xmlns:a16="http://schemas.microsoft.com/office/drawing/2014/main" val="2499399375"/>
                    </a:ext>
                  </a:extLst>
                </a:gridCol>
                <a:gridCol w="685800">
                  <a:extLst>
                    <a:ext uri="{9D8B030D-6E8A-4147-A177-3AD203B41FA5}">
                      <a16:colId xmlns:a16="http://schemas.microsoft.com/office/drawing/2014/main" val="2214607367"/>
                    </a:ext>
                  </a:extLst>
                </a:gridCol>
              </a:tblGrid>
              <a:tr h="238125">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従来</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ケース</a:t>
                      </a: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ケース</a:t>
                      </a: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ケース</a:t>
                      </a:r>
                      <a:r>
                        <a:rPr lang="en-US" altLang="ja-JP" sz="1100" u="none" strike="noStrike" dirty="0">
                          <a:effectLst/>
                        </a:rPr>
                        <a:t>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ケース</a:t>
                      </a:r>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ケース</a:t>
                      </a:r>
                      <a:r>
                        <a:rPr lang="en-US" altLang="ja-JP" sz="1100" u="none" strike="noStrike">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962740744"/>
                  </a:ext>
                </a:extLst>
              </a:tr>
              <a:tr h="238125">
                <a:tc>
                  <a:txBody>
                    <a:bodyPr/>
                    <a:lstStyle/>
                    <a:p>
                      <a:pPr algn="l" fontAlgn="ctr"/>
                      <a:r>
                        <a:rPr lang="ja-JP" altLang="en-US" sz="1100" u="none" strike="noStrike">
                          <a:effectLst/>
                        </a:rPr>
                        <a:t>平均</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2611.7</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2448.1</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2326.0</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2050.8</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1532.0</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1394.8</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392231365"/>
                  </a:ext>
                </a:extLst>
              </a:tr>
              <a:tr h="238125">
                <a:tc>
                  <a:txBody>
                    <a:bodyPr/>
                    <a:lstStyle/>
                    <a:p>
                      <a:pPr algn="l" fontAlgn="ctr"/>
                      <a:r>
                        <a:rPr lang="ja-JP" altLang="en-US" sz="1100" u="none" strike="noStrike">
                          <a:effectLst/>
                        </a:rPr>
                        <a:t>中央値</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2378.2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2246.9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2140.6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1891.5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1419.4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1280.6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4199168151"/>
                  </a:ext>
                </a:extLst>
              </a:tr>
              <a:tr h="238125">
                <a:tc>
                  <a:txBody>
                    <a:bodyPr/>
                    <a:lstStyle/>
                    <a:p>
                      <a:pPr algn="l" fontAlgn="ctr"/>
                      <a:r>
                        <a:rPr lang="ja-JP" altLang="en-US" sz="1100" u="none" strike="noStrike">
                          <a:effectLst/>
                        </a:rPr>
                        <a:t>標準偏差</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1469.6</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1238.5</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1135.1</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998.0</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763.4</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871.3</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990113999"/>
                  </a:ext>
                </a:extLst>
              </a:tr>
              <a:tr h="238125">
                <a:tc>
                  <a:txBody>
                    <a:bodyPr/>
                    <a:lstStyle/>
                    <a:p>
                      <a:pPr algn="l" fontAlgn="ctr"/>
                      <a:r>
                        <a:rPr lang="ja-JP" altLang="en-US" sz="1100" u="none" strike="noStrike">
                          <a:effectLst/>
                        </a:rPr>
                        <a:t>歪度</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016891857"/>
                  </a:ext>
                </a:extLst>
              </a:tr>
              <a:tr h="238125">
                <a:tc>
                  <a:txBody>
                    <a:bodyPr/>
                    <a:lstStyle/>
                    <a:p>
                      <a:pPr algn="l" fontAlgn="ctr"/>
                      <a:r>
                        <a:rPr lang="ja-JP" altLang="en-US" sz="1100" u="none" strike="noStrike">
                          <a:effectLst/>
                        </a:rPr>
                        <a:t>最小値</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-1023.2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-646.3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-557.0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-581.7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-651.9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-781.6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350744328"/>
                  </a:ext>
                </a:extLst>
              </a:tr>
              <a:tr h="238125">
                <a:tc>
                  <a:txBody>
                    <a:bodyPr/>
                    <a:lstStyle/>
                    <a:p>
                      <a:pPr algn="l" fontAlgn="ctr"/>
                      <a:r>
                        <a:rPr lang="ja-JP" altLang="en-US" sz="1100" u="none" strike="noStrike">
                          <a:effectLst/>
                        </a:rPr>
                        <a:t>最大値</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15909.6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13752.6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12094.7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9865.6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6559.3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7589.5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974617714"/>
                  </a:ext>
                </a:extLst>
              </a:tr>
            </a:tbl>
          </a:graphicData>
        </a:graphic>
      </p:graphicFrame>
      <p:sp>
        <p:nvSpPr>
          <p:cNvPr id="15" name="楕円 14">
            <a:extLst>
              <a:ext uri="{FF2B5EF4-FFF2-40B4-BE49-F238E27FC236}">
                <a16:creationId xmlns:a16="http://schemas.microsoft.com/office/drawing/2014/main" id="{8BF8E43B-F05F-4DBB-9712-77CAFA62CAFC}"/>
              </a:ext>
            </a:extLst>
          </p:cNvPr>
          <p:cNvSpPr/>
          <p:nvPr/>
        </p:nvSpPr>
        <p:spPr bwMode="auto">
          <a:xfrm>
            <a:off x="1278534" y="2682873"/>
            <a:ext cx="1404730" cy="887896"/>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6" name="矢印: 下 15">
            <a:extLst>
              <a:ext uri="{FF2B5EF4-FFF2-40B4-BE49-F238E27FC236}">
                <a16:creationId xmlns:a16="http://schemas.microsoft.com/office/drawing/2014/main" id="{ACE904F3-C93B-4E10-9A16-0D0546B71B50}"/>
              </a:ext>
            </a:extLst>
          </p:cNvPr>
          <p:cNvSpPr/>
          <p:nvPr/>
        </p:nvSpPr>
        <p:spPr bwMode="auto">
          <a:xfrm>
            <a:off x="1510447" y="3633706"/>
            <a:ext cx="940904" cy="387334"/>
          </a:xfrm>
          <a:prstGeom prst="downArrow">
            <a:avLst/>
          </a:prstGeom>
          <a:solidFill>
            <a:srgbClr val="FF000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8" name="テキスト ボックス 17">
            <a:extLst>
              <a:ext uri="{FF2B5EF4-FFF2-40B4-BE49-F238E27FC236}">
                <a16:creationId xmlns:a16="http://schemas.microsoft.com/office/drawing/2014/main" id="{907D058B-2D1B-4F6C-A5DE-794F4891C6BE}"/>
              </a:ext>
            </a:extLst>
          </p:cNvPr>
          <p:cNvSpPr txBox="1"/>
          <p:nvPr/>
        </p:nvSpPr>
        <p:spPr>
          <a:xfrm>
            <a:off x="4793007" y="3116355"/>
            <a:ext cx="4986589" cy="1107996"/>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繰下げ年数と期待富について</a:t>
            </a:r>
            <a:endParaRPr kumimoji="1" lang="en-US" altLang="ja-JP" dirty="0">
              <a:solidFill>
                <a:srgbClr val="0070C0"/>
              </a:solidFill>
            </a:endParaRPr>
          </a:p>
          <a:p>
            <a:pPr marL="742950" lvl="1" indent="-285750">
              <a:buClr>
                <a:srgbClr val="0070C0"/>
              </a:buClr>
              <a:buFont typeface="Wingdings" panose="05000000000000000000" pitchFamily="2" charset="2"/>
              <a:buChar char="ü"/>
            </a:pPr>
            <a:r>
              <a:rPr lang="ja-JP" altLang="en-US" sz="1600" dirty="0"/>
              <a:t>公的年金を早期に受給するほど，多くの資産をリスク資産へと投資するため富の分布全体が右</a:t>
            </a:r>
            <a:r>
              <a:rPr lang="en-US" altLang="ja-JP" sz="1600" dirty="0"/>
              <a:t>(</a:t>
            </a:r>
            <a:r>
              <a:rPr lang="ja-JP" altLang="en-US" sz="1600" dirty="0"/>
              <a:t>正</a:t>
            </a:r>
            <a:r>
              <a:rPr lang="en-US" altLang="ja-JP" sz="1600" dirty="0"/>
              <a:t>)</a:t>
            </a:r>
            <a:r>
              <a:rPr lang="ja-JP" altLang="en-US" sz="1600" dirty="0"/>
              <a:t>にシフトしている</a:t>
            </a:r>
            <a:endParaRPr kumimoji="1" lang="ja-JP" altLang="en-US" sz="1600" dirty="0"/>
          </a:p>
        </p:txBody>
      </p:sp>
      <p:sp>
        <p:nvSpPr>
          <p:cNvPr id="19" name="テキスト ボックス 18">
            <a:extLst>
              <a:ext uri="{FF2B5EF4-FFF2-40B4-BE49-F238E27FC236}">
                <a16:creationId xmlns:a16="http://schemas.microsoft.com/office/drawing/2014/main" id="{5E5FBC3F-129D-4CA0-A114-7E4F55FE5F47}"/>
              </a:ext>
            </a:extLst>
          </p:cNvPr>
          <p:cNvSpPr txBox="1"/>
          <p:nvPr/>
        </p:nvSpPr>
        <p:spPr>
          <a:xfrm>
            <a:off x="4793007" y="4306985"/>
            <a:ext cx="4986589" cy="1600438"/>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繰下げ受給とリスク</a:t>
            </a:r>
            <a:r>
              <a:rPr kumimoji="1" lang="ja-JP" altLang="en-US" dirty="0">
                <a:solidFill>
                  <a:srgbClr val="0070C0"/>
                </a:solidFill>
              </a:rPr>
              <a:t>について</a:t>
            </a:r>
            <a:endParaRPr kumimoji="1" lang="en-US" altLang="ja-JP" dirty="0">
              <a:solidFill>
                <a:srgbClr val="0070C0"/>
              </a:solidFill>
            </a:endParaRPr>
          </a:p>
          <a:p>
            <a:pPr marL="742950" lvl="1" indent="-285750">
              <a:buClr>
                <a:srgbClr val="0070C0"/>
              </a:buClr>
              <a:buFont typeface="Wingdings" panose="05000000000000000000" pitchFamily="2" charset="2"/>
              <a:buChar char="ü"/>
            </a:pPr>
            <a:r>
              <a:rPr lang="ja-JP" altLang="en-US" sz="1600" dirty="0"/>
              <a:t>公的年金を繰下げることで</a:t>
            </a:r>
            <a:r>
              <a:rPr lang="ja-JP" altLang="en-US" sz="1600" dirty="0">
                <a:solidFill>
                  <a:srgbClr val="FF0000"/>
                </a:solidFill>
              </a:rPr>
              <a:t>運用リスク</a:t>
            </a:r>
            <a:r>
              <a:rPr lang="ja-JP" altLang="en-US" sz="1600" dirty="0"/>
              <a:t>を繰下げ期間は</a:t>
            </a:r>
            <a:r>
              <a:rPr lang="ja-JP" altLang="en-US" sz="1600" dirty="0">
                <a:solidFill>
                  <a:srgbClr val="FF0000"/>
                </a:solidFill>
              </a:rPr>
              <a:t>自分自身で負う必要がなくなる</a:t>
            </a:r>
            <a:endParaRPr lang="en-US" altLang="ja-JP" sz="1600" dirty="0">
              <a:solidFill>
                <a:srgbClr val="FF0000"/>
              </a:solidFill>
            </a:endParaRPr>
          </a:p>
          <a:p>
            <a:pPr marL="742950" lvl="1" indent="-285750">
              <a:buClr>
                <a:srgbClr val="0070C0"/>
              </a:buClr>
              <a:buFont typeface="Wingdings" panose="05000000000000000000" pitchFamily="2" charset="2"/>
              <a:buChar char="ü"/>
            </a:pPr>
            <a:r>
              <a:rPr kumimoji="1" lang="ja-JP" altLang="en-US" sz="1600" dirty="0"/>
              <a:t>配偶者の年金額も増額されるため，世帯主死亡による収入減少リスクが小さくなっている</a:t>
            </a:r>
          </a:p>
        </p:txBody>
      </p:sp>
    </p:spTree>
    <p:extLst>
      <p:ext uri="{BB962C8B-B14F-4D97-AF65-F5344CB8AC3E}">
        <p14:creationId xmlns:p14="http://schemas.microsoft.com/office/powerpoint/2010/main" val="604400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272480" y="1537049"/>
            <a:ext cx="3661710" cy="2181547"/>
          </a:xfrm>
          <a:prstGeom prst="rect">
            <a:avLst/>
          </a:prstGeom>
        </p:spPr>
      </p:pic>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28</a:t>
            </a:fld>
            <a:endParaRPr lang="en-US" altLang="ja-JP" dirty="0"/>
          </a:p>
        </p:txBody>
      </p:sp>
      <p:grpSp>
        <p:nvGrpSpPr>
          <p:cNvPr id="6" name="グループ化 5">
            <a:extLst>
              <a:ext uri="{FF2B5EF4-FFF2-40B4-BE49-F238E27FC236}">
                <a16:creationId xmlns:a16="http://schemas.microsoft.com/office/drawing/2014/main" id="{54E25AA4-AC62-4B65-906D-A2ABFD9D2D61}"/>
              </a:ext>
            </a:extLst>
          </p:cNvPr>
          <p:cNvGrpSpPr/>
          <p:nvPr/>
        </p:nvGrpSpPr>
        <p:grpSpPr>
          <a:xfrm>
            <a:off x="272480" y="699307"/>
            <a:ext cx="9361040" cy="379399"/>
            <a:chOff x="681262" y="3789040"/>
            <a:chExt cx="8543476" cy="1832235"/>
          </a:xfrm>
        </p:grpSpPr>
        <p:sp>
          <p:nvSpPr>
            <p:cNvPr id="7" name="正方形/長方形 6">
              <a:extLst>
                <a:ext uri="{FF2B5EF4-FFF2-40B4-BE49-F238E27FC236}">
                  <a16:creationId xmlns:a16="http://schemas.microsoft.com/office/drawing/2014/main" id="{7942BDDF-9397-4CD5-BEFE-11CE69D69CC8}"/>
                </a:ext>
              </a:extLst>
            </p:cNvPr>
            <p:cNvSpPr/>
            <p:nvPr/>
          </p:nvSpPr>
          <p:spPr bwMode="auto">
            <a:xfrm>
              <a:off x="681262" y="3789040"/>
              <a:ext cx="8543476" cy="1832235"/>
            </a:xfrm>
            <a:prstGeom prst="rect">
              <a:avLst/>
            </a:prstGeom>
            <a:noFill/>
            <a:ln w="31750" cap="flat" cmpd="dbl"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p:txBody>
        </p:sp>
        <p:sp>
          <p:nvSpPr>
            <p:cNvPr id="8"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36296"/>
              <a:ext cx="8469255" cy="1337714"/>
            </a:xfrm>
            <a:prstGeom prst="roundRect">
              <a:avLst>
                <a:gd name="adj" fmla="val 0"/>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b="1" u="sng" dirty="0">
                  <a:solidFill>
                    <a:srgbClr val="FF0000"/>
                  </a:solidFill>
                </a:rPr>
                <a:t>分析の目的：繰下げ受給が促進した際の公的年金の持続可能性の検証</a:t>
              </a:r>
            </a:p>
          </p:txBody>
        </p:sp>
      </p:grpSp>
      <p:sp>
        <p:nvSpPr>
          <p:cNvPr id="11" name="AutoShape 3"/>
          <p:cNvSpPr>
            <a:spLocks noChangeArrowheads="1"/>
          </p:cNvSpPr>
          <p:nvPr/>
        </p:nvSpPr>
        <p:spPr bwMode="auto">
          <a:xfrm>
            <a:off x="272480" y="1201025"/>
            <a:ext cx="936104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厚生年金財政：積立金推移 ＆ バランスシート</a:t>
            </a:r>
          </a:p>
        </p:txBody>
      </p:sp>
      <p:sp>
        <p:nvSpPr>
          <p:cNvPr id="12" name="AutoShape 3"/>
          <p:cNvSpPr>
            <a:spLocks noChangeArrowheads="1"/>
          </p:cNvSpPr>
          <p:nvPr/>
        </p:nvSpPr>
        <p:spPr bwMode="auto">
          <a:xfrm>
            <a:off x="272480" y="3854105"/>
            <a:ext cx="3864635"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各年齢における受給開始者割合</a:t>
            </a:r>
          </a:p>
        </p:txBody>
      </p:sp>
      <p:graphicFrame>
        <p:nvGraphicFramePr>
          <p:cNvPr id="13" name="表 12"/>
          <p:cNvGraphicFramePr>
            <a:graphicFrameLocks noGrp="1"/>
          </p:cNvGraphicFramePr>
          <p:nvPr>
            <p:extLst>
              <p:ext uri="{D42A27DB-BD31-4B8C-83A1-F6EECF244321}">
                <p14:modId xmlns:p14="http://schemas.microsoft.com/office/powerpoint/2010/main" val="3174161872"/>
              </p:ext>
            </p:extLst>
          </p:nvPr>
        </p:nvGraphicFramePr>
        <p:xfrm>
          <a:off x="4330456" y="1574613"/>
          <a:ext cx="5303064" cy="2143125"/>
        </p:xfrm>
        <a:graphic>
          <a:graphicData uri="http://schemas.openxmlformats.org/drawingml/2006/table">
            <a:tbl>
              <a:tblPr firstRow="1">
                <a:tableStyleId>{6E25E649-3F16-4E02-A733-19D2CDBF48F0}</a:tableStyleId>
              </a:tblPr>
              <a:tblGrid>
                <a:gridCol w="1026540">
                  <a:extLst>
                    <a:ext uri="{9D8B030D-6E8A-4147-A177-3AD203B41FA5}">
                      <a16:colId xmlns:a16="http://schemas.microsoft.com/office/drawing/2014/main" val="779299893"/>
                    </a:ext>
                  </a:extLst>
                </a:gridCol>
                <a:gridCol w="712754">
                  <a:extLst>
                    <a:ext uri="{9D8B030D-6E8A-4147-A177-3AD203B41FA5}">
                      <a16:colId xmlns:a16="http://schemas.microsoft.com/office/drawing/2014/main" val="967463286"/>
                    </a:ext>
                  </a:extLst>
                </a:gridCol>
                <a:gridCol w="712754">
                  <a:extLst>
                    <a:ext uri="{9D8B030D-6E8A-4147-A177-3AD203B41FA5}">
                      <a16:colId xmlns:a16="http://schemas.microsoft.com/office/drawing/2014/main" val="235566743"/>
                    </a:ext>
                  </a:extLst>
                </a:gridCol>
                <a:gridCol w="712754">
                  <a:extLst>
                    <a:ext uri="{9D8B030D-6E8A-4147-A177-3AD203B41FA5}">
                      <a16:colId xmlns:a16="http://schemas.microsoft.com/office/drawing/2014/main" val="1214692432"/>
                    </a:ext>
                  </a:extLst>
                </a:gridCol>
                <a:gridCol w="712754">
                  <a:extLst>
                    <a:ext uri="{9D8B030D-6E8A-4147-A177-3AD203B41FA5}">
                      <a16:colId xmlns:a16="http://schemas.microsoft.com/office/drawing/2014/main" val="329960043"/>
                    </a:ext>
                  </a:extLst>
                </a:gridCol>
                <a:gridCol w="712754">
                  <a:extLst>
                    <a:ext uri="{9D8B030D-6E8A-4147-A177-3AD203B41FA5}">
                      <a16:colId xmlns:a16="http://schemas.microsoft.com/office/drawing/2014/main" val="2435045680"/>
                    </a:ext>
                  </a:extLst>
                </a:gridCol>
                <a:gridCol w="712754">
                  <a:extLst>
                    <a:ext uri="{9D8B030D-6E8A-4147-A177-3AD203B41FA5}">
                      <a16:colId xmlns:a16="http://schemas.microsoft.com/office/drawing/2014/main" val="3939671565"/>
                    </a:ext>
                  </a:extLst>
                </a:gridCol>
              </a:tblGrid>
              <a:tr h="238125">
                <a:tc>
                  <a:txBody>
                    <a:bodyPr/>
                    <a:lstStyle/>
                    <a:p>
                      <a:pPr algn="l" fontAlgn="ctr"/>
                      <a:r>
                        <a:rPr lang="ja-JP" altLang="en-US" sz="1100" u="none" strike="noStrike" dirty="0">
                          <a:effectLst/>
                        </a:rPr>
                        <a:t>厚生年金</a:t>
                      </a:r>
                      <a:endPar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現状</a:t>
                      </a:r>
                      <a:endPar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A1</a:t>
                      </a:r>
                      <a:endParaRPr lang="en-US" altLang="ja-JP"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A2</a:t>
                      </a:r>
                      <a:endParaRPr lang="en-US" altLang="ja-JP"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A3</a:t>
                      </a:r>
                      <a:endParaRPr lang="en-US" altLang="ja-JP"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A4</a:t>
                      </a:r>
                      <a:endParaRPr lang="en-US" altLang="ja-JP"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A5</a:t>
                      </a:r>
                      <a:endParaRPr lang="en-US" altLang="ja-JP"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945131765"/>
                  </a:ext>
                </a:extLst>
              </a:tr>
              <a:tr h="238125">
                <a:tc>
                  <a:txBody>
                    <a:bodyPr/>
                    <a:lstStyle/>
                    <a:p>
                      <a:pPr algn="l" fontAlgn="ctr"/>
                      <a:r>
                        <a:rPr lang="ja-JP" altLang="en-US" sz="1100" u="none" strike="noStrike" dirty="0">
                          <a:effectLst/>
                        </a:rPr>
                        <a:t>資産合計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dirty="0">
                          <a:effectLst/>
                        </a:rPr>
                        <a:t>1,874.6</a:t>
                      </a: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1,875.6</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1,876.5</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1,877.4</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1,878.4</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1,881.4</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1270845"/>
                  </a:ext>
                </a:extLst>
              </a:tr>
              <a:tr h="238125">
                <a:tc>
                  <a:txBody>
                    <a:bodyPr/>
                    <a:lstStyle/>
                    <a:p>
                      <a:pPr algn="l" fontAlgn="ctr"/>
                      <a:r>
                        <a:rPr lang="ja-JP" altLang="en-US" sz="1100" u="none" strike="noStrike">
                          <a:effectLst/>
                        </a:rPr>
                        <a:t>保険料</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effectLst/>
                        </a:rPr>
                        <a:t>1,332.8</a:t>
                      </a: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a:effectLst/>
                        </a:rPr>
                        <a:t>1,332.8</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a:effectLst/>
                        </a:rPr>
                        <a:t>1,332.8</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a:effectLst/>
                        </a:rPr>
                        <a:t>1,332.8</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effectLst/>
                        </a:rPr>
                        <a:t>1,332.8</a:t>
                      </a: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a:effectLst/>
                        </a:rPr>
                        <a:t>1,332.8</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8293441"/>
                  </a:ext>
                </a:extLst>
              </a:tr>
              <a:tr h="238125">
                <a:tc>
                  <a:txBody>
                    <a:bodyPr/>
                    <a:lstStyle/>
                    <a:p>
                      <a:pPr algn="l" fontAlgn="ctr"/>
                      <a:r>
                        <a:rPr lang="ja-JP" altLang="en-US" sz="1100" u="none" strike="noStrike">
                          <a:effectLst/>
                        </a:rPr>
                        <a:t>国庫負担</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368.1</a:t>
                      </a: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369.0</a:t>
                      </a: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369.9</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370.9</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371.8</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374.8</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tc>
                <a:extLst>
                  <a:ext uri="{0D108BD9-81ED-4DB2-BD59-A6C34878D82A}">
                    <a16:rowId xmlns:a16="http://schemas.microsoft.com/office/drawing/2014/main" val="364499441"/>
                  </a:ext>
                </a:extLst>
              </a:tr>
              <a:tr h="238125">
                <a:tc>
                  <a:txBody>
                    <a:bodyPr/>
                    <a:lstStyle/>
                    <a:p>
                      <a:pPr algn="l" fontAlgn="ctr"/>
                      <a:r>
                        <a:rPr lang="ja-JP" altLang="en-US" sz="1100" u="none" strike="noStrike" dirty="0">
                          <a:effectLst/>
                        </a:rPr>
                        <a:t>積立金</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173.8</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dirty="0">
                          <a:effectLst/>
                        </a:rPr>
                        <a:t>173.8</a:t>
                      </a: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173.8</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173.8</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173.8</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173.8</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0085067"/>
                  </a:ext>
                </a:extLst>
              </a:tr>
              <a:tr h="238125">
                <a:tc>
                  <a:txBody>
                    <a:bodyPr/>
                    <a:lstStyle/>
                    <a:p>
                      <a:pPr algn="l" fontAlgn="ctr"/>
                      <a:r>
                        <a:rPr lang="ja-JP" altLang="en-US" sz="1100" u="none" strike="noStrike" dirty="0">
                          <a:effectLst/>
                        </a:rPr>
                        <a:t>負債合計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1,867.9</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dirty="0">
                          <a:effectLst/>
                        </a:rPr>
                        <a:t>1,873.2</a:t>
                      </a: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dirty="0">
                          <a:effectLst/>
                        </a:rPr>
                        <a:t>1,878.6</a:t>
                      </a:r>
                      <a:endParaRPr lang="en-US" altLang="ja-JP" sz="1100" b="0" i="0" u="none" strike="noStrike" dirty="0">
                        <a:solidFill>
                          <a:srgbClr val="00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1,883.9</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1,889.2</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effectLst/>
                        </a:rPr>
                        <a:t>1,907.6</a:t>
                      </a:r>
                      <a:endParaRPr lang="en-US" altLang="ja-JP" sz="1100" b="0" i="0" u="none" strike="noStrike">
                        <a:solidFill>
                          <a:srgbClr val="00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0454167"/>
                  </a:ext>
                </a:extLst>
              </a:tr>
              <a:tr h="238125">
                <a:tc>
                  <a:txBody>
                    <a:bodyPr/>
                    <a:lstStyle/>
                    <a:p>
                      <a:pPr algn="l" fontAlgn="ctr"/>
                      <a:r>
                        <a:rPr lang="ja-JP" altLang="en-US" sz="1100" u="none" strike="noStrike">
                          <a:effectLst/>
                        </a:rPr>
                        <a:t>年金給付</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solidFill>
                            <a:srgbClr val="FF0000"/>
                          </a:solidFill>
                          <a:effectLst/>
                        </a:rPr>
                        <a:t>1,141.5</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solidFill>
                            <a:srgbClr val="FF0000"/>
                          </a:solidFill>
                          <a:effectLst/>
                        </a:rPr>
                        <a:t>1,145.0</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solidFill>
                            <a:srgbClr val="FF0000"/>
                          </a:solidFill>
                          <a:effectLst/>
                        </a:rPr>
                        <a:t>1,148.5</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solidFill>
                            <a:srgbClr val="FF0000"/>
                          </a:solidFill>
                          <a:effectLst/>
                        </a:rPr>
                        <a:t>1,151.9</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solidFill>
                            <a:srgbClr val="FF0000"/>
                          </a:solidFill>
                          <a:effectLst/>
                        </a:rPr>
                        <a:t>1,155.4</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a:solidFill>
                            <a:srgbClr val="FF0000"/>
                          </a:solidFill>
                          <a:effectLst/>
                        </a:rPr>
                        <a:t>1,167.7</a:t>
                      </a:r>
                      <a:endParaRPr lang="en-US" altLang="ja-JP" sz="1100" b="0" i="0" u="none" strike="noStrike">
                        <a:solidFill>
                          <a:srgbClr val="FF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9661977"/>
                  </a:ext>
                </a:extLst>
              </a:tr>
              <a:tr h="238125">
                <a:tc>
                  <a:txBody>
                    <a:bodyPr/>
                    <a:lstStyle/>
                    <a:p>
                      <a:pPr algn="l" fontAlgn="ctr"/>
                      <a:r>
                        <a:rPr lang="zh-TW" altLang="en-US" sz="1100" u="none" strike="noStrike" dirty="0">
                          <a:effectLst/>
                        </a:rPr>
                        <a:t>基礎年金拠出金</a:t>
                      </a:r>
                      <a:endParaRPr lang="zh-TW"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solidFill>
                            <a:srgbClr val="FF0000"/>
                          </a:solidFill>
                          <a:effectLst/>
                        </a:rPr>
                        <a:t>726.3</a:t>
                      </a:r>
                      <a:endParaRPr lang="en-US" altLang="ja-JP" sz="1100" b="0" i="0" u="none" strike="noStrike">
                        <a:solidFill>
                          <a:srgbClr val="FF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solidFill>
                            <a:srgbClr val="FF0000"/>
                          </a:solidFill>
                          <a:effectLst/>
                        </a:rPr>
                        <a:t>728.2</a:t>
                      </a:r>
                      <a:endParaRPr lang="en-US" altLang="ja-JP" sz="1100" b="0" i="0" u="none" strike="noStrike">
                        <a:solidFill>
                          <a:srgbClr val="FF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solidFill>
                            <a:srgbClr val="FF0000"/>
                          </a:solidFill>
                          <a:effectLst/>
                        </a:rPr>
                        <a:t>730.1</a:t>
                      </a:r>
                      <a:endParaRPr lang="en-US" altLang="ja-JP" sz="1100" b="0" i="0" u="none" strike="noStrike">
                        <a:solidFill>
                          <a:srgbClr val="FF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dirty="0">
                          <a:solidFill>
                            <a:srgbClr val="FF0000"/>
                          </a:solidFill>
                          <a:effectLst/>
                        </a:rPr>
                        <a:t>732.0</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dirty="0">
                          <a:solidFill>
                            <a:srgbClr val="FF0000"/>
                          </a:solidFill>
                          <a:effectLst/>
                        </a:rPr>
                        <a:t>733.8</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r" fontAlgn="ctr"/>
                      <a:r>
                        <a:rPr lang="en-US" altLang="ja-JP" sz="1100" u="none" strike="noStrike">
                          <a:solidFill>
                            <a:srgbClr val="FF0000"/>
                          </a:solidFill>
                          <a:effectLst/>
                        </a:rPr>
                        <a:t>739.9</a:t>
                      </a:r>
                      <a:endParaRPr lang="en-US" altLang="ja-JP" sz="1100" b="0" i="0" u="none" strike="noStrike">
                        <a:solidFill>
                          <a:srgbClr val="FF0000"/>
                        </a:solidFill>
                        <a:effectLst/>
                        <a:latin typeface="+mn-lt"/>
                        <a:ea typeface="游ゴシック" panose="020B0400000000000000" pitchFamily="50" charset="-128"/>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9174545"/>
                  </a:ext>
                </a:extLst>
              </a:tr>
              <a:tr h="238125">
                <a:tc>
                  <a:txBody>
                    <a:bodyPr/>
                    <a:lstStyle/>
                    <a:p>
                      <a:pPr algn="l" fontAlgn="ctr"/>
                      <a:r>
                        <a:rPr lang="ja-JP" altLang="en-US" sz="1100" u="none" strike="noStrike">
                          <a:effectLst/>
                        </a:rPr>
                        <a:t>純債務</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solidFill>
                            <a:srgbClr val="FF0000"/>
                          </a:solidFill>
                          <a:effectLst/>
                        </a:rPr>
                        <a:t>-6.8</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solidFill>
                            <a:srgbClr val="FF0000"/>
                          </a:solidFill>
                          <a:effectLst/>
                        </a:rPr>
                        <a:t>-2.3</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solidFill>
                            <a:srgbClr val="FF0000"/>
                          </a:solidFill>
                          <a:effectLst/>
                        </a:rPr>
                        <a:t>2.1</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solidFill>
                            <a:srgbClr val="FF0000"/>
                          </a:solidFill>
                          <a:effectLst/>
                        </a:rPr>
                        <a:t>6.5</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solidFill>
                            <a:srgbClr val="FF0000"/>
                          </a:solidFill>
                          <a:effectLst/>
                        </a:rPr>
                        <a:t>10.9</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r" fontAlgn="ctr"/>
                      <a:r>
                        <a:rPr lang="en-US" altLang="ja-JP" sz="1100" u="none" strike="noStrike" dirty="0">
                          <a:solidFill>
                            <a:srgbClr val="FF0000"/>
                          </a:solidFill>
                          <a:effectLst/>
                        </a:rPr>
                        <a:t>26.2</a:t>
                      </a:r>
                      <a:endParaRPr lang="en-US" altLang="ja-JP" sz="1100" b="0" i="0" u="none" strike="noStrike" dirty="0">
                        <a:solidFill>
                          <a:srgbClr val="FF0000"/>
                        </a:solidFill>
                        <a:effectLst/>
                        <a:latin typeface="+mn-lt"/>
                        <a:ea typeface="游ゴシック" panose="020B0400000000000000" pitchFamily="50" charset="-128"/>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43083961"/>
                  </a:ext>
                </a:extLst>
              </a:tr>
            </a:tbl>
          </a:graphicData>
        </a:graphic>
      </p:graphicFrame>
      <p:cxnSp>
        <p:nvCxnSpPr>
          <p:cNvPr id="14" name="直線矢印コネクタ 13"/>
          <p:cNvCxnSpPr/>
          <p:nvPr/>
        </p:nvCxnSpPr>
        <p:spPr>
          <a:xfrm>
            <a:off x="3934190" y="1857049"/>
            <a:ext cx="0" cy="14815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900183" y="2256436"/>
            <a:ext cx="353943" cy="797654"/>
          </a:xfrm>
          <a:prstGeom prst="rect">
            <a:avLst/>
          </a:prstGeom>
          <a:noFill/>
        </p:spPr>
        <p:txBody>
          <a:bodyPr vert="eaVert" wrap="none" rtlCol="0">
            <a:spAutoFit/>
          </a:bodyPr>
          <a:lstStyle/>
          <a:p>
            <a:r>
              <a:rPr kumimoji="1" lang="ja-JP" altLang="en-US" sz="1100" dirty="0"/>
              <a:t>繰下げ促進</a:t>
            </a:r>
          </a:p>
        </p:txBody>
      </p:sp>
      <p:cxnSp>
        <p:nvCxnSpPr>
          <p:cNvPr id="17" name="直線矢印コネクタ 16"/>
          <p:cNvCxnSpPr/>
          <p:nvPr/>
        </p:nvCxnSpPr>
        <p:spPr>
          <a:xfrm>
            <a:off x="5680953" y="3789254"/>
            <a:ext cx="391190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7354111" y="3817446"/>
            <a:ext cx="889987" cy="261610"/>
          </a:xfrm>
          <a:prstGeom prst="rect">
            <a:avLst/>
          </a:prstGeom>
          <a:noFill/>
        </p:spPr>
        <p:txBody>
          <a:bodyPr wrap="none" rtlCol="0">
            <a:spAutoFit/>
          </a:bodyPr>
          <a:lstStyle/>
          <a:p>
            <a:r>
              <a:rPr kumimoji="1" lang="ja-JP" altLang="en-US" sz="1100" dirty="0"/>
              <a:t>繰下げ促進</a:t>
            </a:r>
          </a:p>
        </p:txBody>
      </p:sp>
      <p:sp>
        <p:nvSpPr>
          <p:cNvPr id="19" name="テキスト ボックス 18"/>
          <p:cNvSpPr txBox="1"/>
          <p:nvPr/>
        </p:nvSpPr>
        <p:spPr>
          <a:xfrm>
            <a:off x="4544305" y="4114844"/>
            <a:ext cx="4875365" cy="1477328"/>
          </a:xfrm>
          <a:prstGeom prst="rect">
            <a:avLst/>
          </a:prstGeom>
          <a:solidFill>
            <a:srgbClr val="E2F1F6"/>
          </a:solidFill>
        </p:spPr>
        <p:txBody>
          <a:bodyPr wrap="square" rtlCol="0">
            <a:spAutoFit/>
          </a:bodyPr>
          <a:lstStyle/>
          <a:p>
            <a:pPr marL="285750" indent="-285750">
              <a:buClr>
                <a:srgbClr val="0070C0"/>
              </a:buClr>
              <a:buFont typeface="Wingdings" panose="05000000000000000000" pitchFamily="2" charset="2"/>
              <a:buChar char="ü"/>
            </a:pPr>
            <a:r>
              <a:rPr kumimoji="1" lang="ja-JP" altLang="en-US" dirty="0"/>
              <a:t>繰下げ受給促進 ➔ 公的年金財政悪化</a:t>
            </a:r>
            <a:endParaRPr kumimoji="1" lang="en-US" altLang="ja-JP" dirty="0"/>
          </a:p>
          <a:p>
            <a:pPr marL="285750" indent="-285750">
              <a:buClr>
                <a:srgbClr val="0070C0"/>
              </a:buClr>
              <a:buFont typeface="Wingdings" panose="05000000000000000000" pitchFamily="2" charset="2"/>
              <a:buChar char="ü"/>
            </a:pPr>
            <a:endParaRPr lang="en-US" altLang="ja-JP" dirty="0"/>
          </a:p>
          <a:p>
            <a:pPr marL="285750" indent="-285750">
              <a:buClr>
                <a:srgbClr val="0070C0"/>
              </a:buClr>
              <a:buFont typeface="Wingdings" panose="05000000000000000000" pitchFamily="2" charset="2"/>
              <a:buChar char="ü"/>
            </a:pPr>
            <a:r>
              <a:rPr kumimoji="1" lang="ja-JP" altLang="en-US" dirty="0"/>
              <a:t>現状の水準を維持するために</a:t>
            </a:r>
            <a:r>
              <a:rPr lang="ja-JP" altLang="en-US" dirty="0"/>
              <a:t>は</a:t>
            </a:r>
            <a:r>
              <a:rPr kumimoji="1" lang="ja-JP" altLang="en-US" dirty="0"/>
              <a:t>制度変更が必要である</a:t>
            </a:r>
            <a:endParaRPr kumimoji="1" lang="en-US" altLang="ja-JP" dirty="0"/>
          </a:p>
          <a:p>
            <a:pPr marL="742950" lvl="1" indent="-285750">
              <a:buClr>
                <a:srgbClr val="FF0000"/>
              </a:buClr>
              <a:buFont typeface="Segoe UI" panose="020B0502040204020203" pitchFamily="34" charset="0"/>
              <a:buChar char="→"/>
            </a:pPr>
            <a:r>
              <a:rPr lang="ja-JP" altLang="en-US" dirty="0">
                <a:solidFill>
                  <a:srgbClr val="FF0000"/>
                </a:solidFill>
              </a:rPr>
              <a:t>繰下げ増額率の引き下げの検討</a:t>
            </a:r>
            <a:endParaRPr lang="en-US" altLang="ja-JP" dirty="0">
              <a:solidFill>
                <a:srgbClr val="FF0000"/>
              </a:solidFill>
            </a:endParaRPr>
          </a:p>
        </p:txBody>
      </p:sp>
      <p:sp>
        <p:nvSpPr>
          <p:cNvPr id="21" name="テキスト ボックス 20"/>
          <p:cNvSpPr txBox="1"/>
          <p:nvPr/>
        </p:nvSpPr>
        <p:spPr>
          <a:xfrm>
            <a:off x="4431318" y="5807898"/>
            <a:ext cx="5343726" cy="400110"/>
          </a:xfrm>
          <a:prstGeom prst="rect">
            <a:avLst/>
          </a:prstGeom>
          <a:noFill/>
          <a:ln w="19050" cmpd="dbl">
            <a:solidFill>
              <a:srgbClr val="0070C0"/>
            </a:solidFill>
          </a:ln>
        </p:spPr>
        <p:txBody>
          <a:bodyPr wrap="square" rtlCol="0">
            <a:spAutoFit/>
          </a:bodyPr>
          <a:lstStyle/>
          <a:p>
            <a:pPr algn="ctr"/>
            <a:r>
              <a:rPr kumimoji="1" lang="ja-JP" altLang="en-US" sz="2000" b="1" u="sng" dirty="0">
                <a:solidFill>
                  <a:srgbClr val="0070C0"/>
                </a:solidFill>
              </a:rPr>
              <a:t>繰下げ受給促進によって年金財政は悪化</a:t>
            </a:r>
          </a:p>
        </p:txBody>
      </p:sp>
      <p:sp>
        <p:nvSpPr>
          <p:cNvPr id="22" name="タイトル 1"/>
          <p:cNvSpPr>
            <a:spLocks noGrp="1"/>
          </p:cNvSpPr>
          <p:nvPr>
            <p:ph type="title"/>
          </p:nvPr>
        </p:nvSpPr>
        <p:spPr/>
        <p:txBody>
          <a:bodyPr/>
          <a:lstStyle/>
          <a:p>
            <a:r>
              <a:rPr lang="ja-JP" altLang="en-US" dirty="0"/>
              <a:t>３</a:t>
            </a:r>
            <a:r>
              <a:rPr lang="en-US" altLang="ja-JP" dirty="0"/>
              <a:t>.</a:t>
            </a:r>
            <a:r>
              <a:rPr lang="ja-JP" altLang="en-US" dirty="0"/>
              <a:t>２ 数値分析｜公的年金財政への影響</a:t>
            </a:r>
            <a:r>
              <a:rPr lang="ja-JP" altLang="en-US" sz="2000" dirty="0"/>
              <a:t>（公的年金財政モデル）</a:t>
            </a:r>
            <a:endParaRPr kumimoji="1" lang="ja-JP" altLang="en-US" sz="2000" dirty="0"/>
          </a:p>
        </p:txBody>
      </p:sp>
      <p:pic>
        <p:nvPicPr>
          <p:cNvPr id="20" name="図 19"/>
          <p:cNvPicPr>
            <a:picLocks noChangeAspect="1"/>
          </p:cNvPicPr>
          <p:nvPr/>
        </p:nvPicPr>
        <p:blipFill>
          <a:blip r:embed="rId3"/>
          <a:stretch>
            <a:fillRect/>
          </a:stretch>
        </p:blipFill>
        <p:spPr>
          <a:xfrm>
            <a:off x="272480" y="4182117"/>
            <a:ext cx="3864635" cy="2320839"/>
          </a:xfrm>
          <a:prstGeom prst="rect">
            <a:avLst/>
          </a:prstGeom>
        </p:spPr>
      </p:pic>
    </p:spTree>
    <p:extLst>
      <p:ext uri="{BB962C8B-B14F-4D97-AF65-F5344CB8AC3E}">
        <p14:creationId xmlns:p14="http://schemas.microsoft.com/office/powerpoint/2010/main" val="3187404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a:blip r:embed="rId2"/>
          <a:stretch>
            <a:fillRect/>
          </a:stretch>
        </p:blipFill>
        <p:spPr>
          <a:xfrm>
            <a:off x="5759905" y="1970667"/>
            <a:ext cx="3491592" cy="2156857"/>
          </a:xfrm>
          <a:prstGeom prst="rect">
            <a:avLst/>
          </a:prstGeom>
        </p:spPr>
      </p:pic>
      <p:pic>
        <p:nvPicPr>
          <p:cNvPr id="6" name="図 5"/>
          <p:cNvPicPr>
            <a:picLocks noChangeAspect="1"/>
          </p:cNvPicPr>
          <p:nvPr/>
        </p:nvPicPr>
        <p:blipFill>
          <a:blip r:embed="rId3"/>
          <a:stretch>
            <a:fillRect/>
          </a:stretch>
        </p:blipFill>
        <p:spPr>
          <a:xfrm>
            <a:off x="689180" y="1981702"/>
            <a:ext cx="3534971" cy="2131379"/>
          </a:xfrm>
          <a:prstGeom prst="rect">
            <a:avLst/>
          </a:prstGeom>
        </p:spPr>
      </p:pic>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29</a:t>
            </a:fld>
            <a:endParaRPr lang="en-US" altLang="ja-JP" dirty="0"/>
          </a:p>
        </p:txBody>
      </p:sp>
      <p:grpSp>
        <p:nvGrpSpPr>
          <p:cNvPr id="7" name="グループ化 6">
            <a:extLst>
              <a:ext uri="{FF2B5EF4-FFF2-40B4-BE49-F238E27FC236}">
                <a16:creationId xmlns:a16="http://schemas.microsoft.com/office/drawing/2014/main" id="{54E25AA4-AC62-4B65-906D-A2ABFD9D2D61}"/>
              </a:ext>
            </a:extLst>
          </p:cNvPr>
          <p:cNvGrpSpPr/>
          <p:nvPr/>
        </p:nvGrpSpPr>
        <p:grpSpPr>
          <a:xfrm>
            <a:off x="272480" y="699307"/>
            <a:ext cx="9361040" cy="379399"/>
            <a:chOff x="681262" y="3789040"/>
            <a:chExt cx="8543476" cy="1832235"/>
          </a:xfrm>
        </p:grpSpPr>
        <p:sp>
          <p:nvSpPr>
            <p:cNvPr id="8" name="正方形/長方形 7">
              <a:extLst>
                <a:ext uri="{FF2B5EF4-FFF2-40B4-BE49-F238E27FC236}">
                  <a16:creationId xmlns:a16="http://schemas.microsoft.com/office/drawing/2014/main" id="{7942BDDF-9397-4CD5-BEFE-11CE69D69CC8}"/>
                </a:ext>
              </a:extLst>
            </p:cNvPr>
            <p:cNvSpPr/>
            <p:nvPr/>
          </p:nvSpPr>
          <p:spPr bwMode="auto">
            <a:xfrm>
              <a:off x="681262" y="3789040"/>
              <a:ext cx="8543476" cy="1832235"/>
            </a:xfrm>
            <a:prstGeom prst="rect">
              <a:avLst/>
            </a:prstGeom>
            <a:noFill/>
            <a:ln w="31750" cap="flat" cmpd="dbl"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p:txBody>
        </p:sp>
        <p:sp>
          <p:nvSpPr>
            <p:cNvPr id="9"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98932"/>
              <a:ext cx="8469255" cy="133771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b="1" u="sng" dirty="0">
                  <a:solidFill>
                    <a:srgbClr val="FF0000"/>
                  </a:solidFill>
                </a:rPr>
                <a:t>分析の目的：公的年金の持続可能性と家計の長生きリスクを考慮した繰下げ増額率の検討</a:t>
              </a:r>
            </a:p>
          </p:txBody>
        </p:sp>
      </p:grpSp>
      <p:sp>
        <p:nvSpPr>
          <p:cNvPr id="10" name="タイトル 1"/>
          <p:cNvSpPr>
            <a:spLocks noGrp="1"/>
          </p:cNvSpPr>
          <p:nvPr>
            <p:ph type="title"/>
          </p:nvPr>
        </p:nvSpPr>
        <p:spPr/>
        <p:txBody>
          <a:bodyPr/>
          <a:lstStyle/>
          <a:p>
            <a:r>
              <a:rPr kumimoji="1" lang="ja-JP" altLang="en-US" dirty="0"/>
              <a:t>３</a:t>
            </a:r>
            <a:r>
              <a:rPr kumimoji="1" lang="en-US" altLang="ja-JP" dirty="0"/>
              <a:t>.</a:t>
            </a:r>
            <a:r>
              <a:rPr kumimoji="1" lang="ja-JP" altLang="en-US" dirty="0"/>
              <a:t>３ 数値分析｜繰下げ</a:t>
            </a:r>
            <a:r>
              <a:rPr lang="ja-JP" altLang="en-US" dirty="0"/>
              <a:t>増額率</a:t>
            </a:r>
            <a:r>
              <a:rPr kumimoji="1" lang="ja-JP" altLang="en-US" dirty="0"/>
              <a:t>に関する感度分析</a:t>
            </a:r>
            <a:endParaRPr kumimoji="1" lang="ja-JP" altLang="en-US" sz="2000" dirty="0"/>
          </a:p>
        </p:txBody>
      </p:sp>
      <p:sp>
        <p:nvSpPr>
          <p:cNvPr id="25" name="AutoShape 3"/>
          <p:cNvSpPr>
            <a:spLocks noChangeArrowheads="1"/>
          </p:cNvSpPr>
          <p:nvPr/>
        </p:nvSpPr>
        <p:spPr bwMode="auto">
          <a:xfrm>
            <a:off x="689180" y="1646206"/>
            <a:ext cx="3534971"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繰下げ増額率に対する目的関数値</a:t>
            </a:r>
          </a:p>
        </p:txBody>
      </p:sp>
      <p:sp>
        <p:nvSpPr>
          <p:cNvPr id="28" name="テキスト ボックス 27"/>
          <p:cNvSpPr txBox="1"/>
          <p:nvPr/>
        </p:nvSpPr>
        <p:spPr>
          <a:xfrm>
            <a:off x="4156593" y="3350568"/>
            <a:ext cx="825867" cy="400110"/>
          </a:xfrm>
          <a:prstGeom prst="rect">
            <a:avLst/>
          </a:prstGeom>
          <a:noFill/>
        </p:spPr>
        <p:txBody>
          <a:bodyPr wrap="none" rtlCol="0">
            <a:spAutoFit/>
          </a:bodyPr>
          <a:lstStyle/>
          <a:p>
            <a:pPr algn="ctr"/>
            <a:r>
              <a:rPr kumimoji="1" lang="ja-JP" altLang="en-US" sz="1000" dirty="0"/>
              <a:t>繰下げ受給</a:t>
            </a:r>
            <a:endParaRPr lang="en-US" altLang="ja-JP" sz="1000" dirty="0"/>
          </a:p>
          <a:p>
            <a:pPr algn="ctr"/>
            <a:r>
              <a:rPr kumimoji="1" lang="ja-JP" altLang="en-US" sz="1000" dirty="0"/>
              <a:t>すべき</a:t>
            </a:r>
            <a:endParaRPr kumimoji="1" lang="en-US" altLang="ja-JP" sz="1000" dirty="0"/>
          </a:p>
        </p:txBody>
      </p:sp>
      <p:sp>
        <p:nvSpPr>
          <p:cNvPr id="29" name="テキスト ボックス 28"/>
          <p:cNvSpPr txBox="1"/>
          <p:nvPr/>
        </p:nvSpPr>
        <p:spPr>
          <a:xfrm>
            <a:off x="4205721" y="2673691"/>
            <a:ext cx="697627" cy="400110"/>
          </a:xfrm>
          <a:prstGeom prst="rect">
            <a:avLst/>
          </a:prstGeom>
          <a:noFill/>
        </p:spPr>
        <p:txBody>
          <a:bodyPr wrap="none" rtlCol="0">
            <a:spAutoFit/>
          </a:bodyPr>
          <a:lstStyle/>
          <a:p>
            <a:pPr algn="ctr"/>
            <a:r>
              <a:rPr lang="ja-JP" altLang="en-US" sz="1000" dirty="0"/>
              <a:t>通常</a:t>
            </a:r>
            <a:r>
              <a:rPr kumimoji="1" lang="ja-JP" altLang="en-US" sz="1000" dirty="0"/>
              <a:t>受給</a:t>
            </a:r>
            <a:endParaRPr lang="en-US" altLang="ja-JP" sz="1000" dirty="0"/>
          </a:p>
          <a:p>
            <a:pPr algn="ctr"/>
            <a:r>
              <a:rPr kumimoji="1" lang="ja-JP" altLang="en-US" sz="1000" dirty="0"/>
              <a:t>すべき</a:t>
            </a:r>
            <a:endParaRPr kumimoji="1" lang="en-US" altLang="ja-JP" sz="1000" dirty="0"/>
          </a:p>
        </p:txBody>
      </p:sp>
      <p:sp>
        <p:nvSpPr>
          <p:cNvPr id="30" name="AutoShape 3"/>
          <p:cNvSpPr>
            <a:spLocks noChangeArrowheads="1"/>
          </p:cNvSpPr>
          <p:nvPr/>
        </p:nvSpPr>
        <p:spPr bwMode="auto">
          <a:xfrm>
            <a:off x="5763649" y="1650392"/>
            <a:ext cx="348784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厚生年金積立金の推移</a:t>
            </a:r>
          </a:p>
        </p:txBody>
      </p:sp>
      <p:graphicFrame>
        <p:nvGraphicFramePr>
          <p:cNvPr id="31" name="表 30"/>
          <p:cNvGraphicFramePr>
            <a:graphicFrameLocks noGrp="1"/>
          </p:cNvGraphicFramePr>
          <p:nvPr>
            <p:extLst>
              <p:ext uri="{D42A27DB-BD31-4B8C-83A1-F6EECF244321}">
                <p14:modId xmlns:p14="http://schemas.microsoft.com/office/powerpoint/2010/main" val="146925747"/>
              </p:ext>
            </p:extLst>
          </p:nvPr>
        </p:nvGraphicFramePr>
        <p:xfrm>
          <a:off x="6041820" y="4144720"/>
          <a:ext cx="3209676" cy="1889760"/>
        </p:xfrm>
        <a:graphic>
          <a:graphicData uri="http://schemas.openxmlformats.org/drawingml/2006/table">
            <a:tbl>
              <a:tblPr firstRow="1" bandRow="1">
                <a:tableStyleId>{69012ECD-51FC-41F1-AA8D-1B2483CD663E}</a:tableStyleId>
              </a:tblPr>
              <a:tblGrid>
                <a:gridCol w="1069892">
                  <a:extLst>
                    <a:ext uri="{9D8B030D-6E8A-4147-A177-3AD203B41FA5}">
                      <a16:colId xmlns:a16="http://schemas.microsoft.com/office/drawing/2014/main" val="3410716862"/>
                    </a:ext>
                  </a:extLst>
                </a:gridCol>
                <a:gridCol w="1069892">
                  <a:extLst>
                    <a:ext uri="{9D8B030D-6E8A-4147-A177-3AD203B41FA5}">
                      <a16:colId xmlns:a16="http://schemas.microsoft.com/office/drawing/2014/main" val="2631536017"/>
                    </a:ext>
                  </a:extLst>
                </a:gridCol>
                <a:gridCol w="1069892">
                  <a:extLst>
                    <a:ext uri="{9D8B030D-6E8A-4147-A177-3AD203B41FA5}">
                      <a16:colId xmlns:a16="http://schemas.microsoft.com/office/drawing/2014/main" val="950368093"/>
                    </a:ext>
                  </a:extLst>
                </a:gridCol>
              </a:tblGrid>
              <a:tr h="399512">
                <a:tc>
                  <a:txBody>
                    <a:bodyPr/>
                    <a:lstStyle/>
                    <a:p>
                      <a:pPr algn="ctr"/>
                      <a:endParaRPr kumimoji="1" lang="ja-JP" altLang="en-US" sz="1100" dirty="0"/>
                    </a:p>
                  </a:txBody>
                  <a:tcPr anchor="ctr"/>
                </a:tc>
                <a:tc>
                  <a:txBody>
                    <a:bodyPr/>
                    <a:lstStyle/>
                    <a:p>
                      <a:pPr algn="ctr"/>
                      <a:r>
                        <a:rPr kumimoji="1" lang="ja-JP" altLang="en-US" sz="1100" dirty="0"/>
                        <a:t>繰下げ</a:t>
                      </a:r>
                      <a:endParaRPr kumimoji="1" lang="en-US" altLang="ja-JP" sz="1100" dirty="0"/>
                    </a:p>
                    <a:p>
                      <a:pPr algn="ctr"/>
                      <a:r>
                        <a:rPr kumimoji="1" lang="ja-JP" altLang="en-US" sz="1100" dirty="0"/>
                        <a:t>受給者割合</a:t>
                      </a:r>
                    </a:p>
                  </a:txBody>
                  <a:tcPr anchor="ctr"/>
                </a:tc>
                <a:tc>
                  <a:txBody>
                    <a:bodyPr/>
                    <a:lstStyle/>
                    <a:p>
                      <a:pPr algn="ctr"/>
                      <a:r>
                        <a:rPr kumimoji="1" lang="ja-JP" altLang="en-US" sz="1100" dirty="0"/>
                        <a:t>繰下げ</a:t>
                      </a:r>
                      <a:endParaRPr kumimoji="1" lang="en-US" altLang="ja-JP" sz="1100" dirty="0"/>
                    </a:p>
                    <a:p>
                      <a:pPr algn="ctr"/>
                      <a:r>
                        <a:rPr kumimoji="1" lang="ja-JP" altLang="en-US" sz="1100" dirty="0"/>
                        <a:t>増額率</a:t>
                      </a:r>
                    </a:p>
                  </a:txBody>
                  <a:tcPr anchor="ctr"/>
                </a:tc>
                <a:extLst>
                  <a:ext uri="{0D108BD9-81ED-4DB2-BD59-A6C34878D82A}">
                    <a16:rowId xmlns:a16="http://schemas.microsoft.com/office/drawing/2014/main" val="1802488444"/>
                  </a:ext>
                </a:extLst>
              </a:tr>
              <a:tr h="399512">
                <a:tc>
                  <a:txBody>
                    <a:bodyPr/>
                    <a:lstStyle/>
                    <a:p>
                      <a:pPr algn="ctr"/>
                      <a:r>
                        <a:rPr kumimoji="1" lang="ja-JP" altLang="en-US" sz="1100" dirty="0"/>
                        <a:t>ケース</a:t>
                      </a:r>
                      <a:r>
                        <a:rPr kumimoji="1" lang="en-US" altLang="ja-JP" sz="1100" dirty="0"/>
                        <a:t>B1</a:t>
                      </a:r>
                      <a:endParaRPr kumimoji="1" lang="ja-JP" altLang="en-US" sz="1100" dirty="0"/>
                    </a:p>
                  </a:txBody>
                  <a:tcPr anchor="ctr">
                    <a:lnR w="12700" cap="flat" cmpd="sng" algn="ctr">
                      <a:solidFill>
                        <a:srgbClr val="0070C0"/>
                      </a:solidFill>
                      <a:prstDash val="solid"/>
                      <a:round/>
                      <a:headEnd type="none" w="med" len="med"/>
                      <a:tailEnd type="none" w="med" len="med"/>
                    </a:lnR>
                  </a:tcPr>
                </a:tc>
                <a:tc rowSpan="5">
                  <a:txBody>
                    <a:bodyPr/>
                    <a:lstStyle/>
                    <a:p>
                      <a:pPr algn="ctr"/>
                      <a:r>
                        <a:rPr kumimoji="1" lang="ja-JP" altLang="en-US" sz="1100" dirty="0"/>
                        <a:t>ケース</a:t>
                      </a:r>
                      <a:r>
                        <a:rPr kumimoji="1" lang="en-US" altLang="ja-JP" sz="1100" dirty="0"/>
                        <a:t>A3</a:t>
                      </a:r>
                      <a:endParaRPr kumimoji="1" lang="ja-JP" altLang="en-US" sz="1100" dirty="0"/>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t>0.7%/</a:t>
                      </a:r>
                      <a:r>
                        <a:rPr kumimoji="1" lang="ja-JP" altLang="en-US" sz="1100" dirty="0"/>
                        <a:t>月</a:t>
                      </a:r>
                    </a:p>
                    <a:p>
                      <a:pPr algn="ctr"/>
                      <a:r>
                        <a:rPr kumimoji="1" lang="en-US" altLang="ja-JP" sz="1100" dirty="0"/>
                        <a:t>(</a:t>
                      </a:r>
                      <a:r>
                        <a:rPr kumimoji="1" lang="ja-JP" altLang="en-US" sz="1100" dirty="0"/>
                        <a:t>現状</a:t>
                      </a:r>
                      <a:r>
                        <a:rPr kumimoji="1" lang="en-US" altLang="ja-JP" sz="1100" dirty="0"/>
                        <a:t>)</a:t>
                      </a:r>
                      <a:endParaRPr kumimoji="1" lang="ja-JP" altLang="en-US" sz="1100" dirty="0"/>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2298968072"/>
                  </a:ext>
                </a:extLst>
              </a:tr>
              <a:tr h="242561">
                <a:tc>
                  <a:txBody>
                    <a:bodyPr/>
                    <a:lstStyle/>
                    <a:p>
                      <a:pPr algn="ctr"/>
                      <a:r>
                        <a:rPr kumimoji="1" lang="ja-JP" altLang="en-US" sz="1100" dirty="0"/>
                        <a:t>ケース</a:t>
                      </a:r>
                      <a:r>
                        <a:rPr kumimoji="1" lang="en-US" altLang="ja-JP" sz="1100" dirty="0"/>
                        <a:t>B2</a:t>
                      </a:r>
                      <a:endParaRPr kumimoji="1" lang="ja-JP" altLang="en-US" sz="1100" dirty="0"/>
                    </a:p>
                  </a:txBody>
                  <a:tcPr anchor="ctr">
                    <a:lnR w="12700" cap="flat" cmpd="sng" algn="ctr">
                      <a:solidFill>
                        <a:srgbClr val="0070C0"/>
                      </a:solidFill>
                      <a:prstDash val="solid"/>
                      <a:round/>
                      <a:headEnd type="none" w="med" len="med"/>
                      <a:tailEnd type="none" w="med" len="med"/>
                    </a:lnR>
                  </a:tcPr>
                </a:tc>
                <a:tc vMerge="1">
                  <a:txBody>
                    <a:bodyPr/>
                    <a:lstStyle/>
                    <a:p>
                      <a:endParaRPr kumimoji="1" lang="ja-JP" altLang="en-US" dirty="0"/>
                    </a:p>
                  </a:txBody>
                  <a:tcPr/>
                </a:tc>
                <a:tc>
                  <a:txBody>
                    <a:bodyPr/>
                    <a:lstStyle/>
                    <a:p>
                      <a:pPr algn="ctr"/>
                      <a:r>
                        <a:rPr kumimoji="1" lang="en-US" altLang="ja-JP" sz="1100" dirty="0"/>
                        <a:t>0.68%/</a:t>
                      </a:r>
                      <a:r>
                        <a:rPr kumimoji="1" lang="ja-JP" altLang="en-US" sz="1100" dirty="0"/>
                        <a:t>月</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3738844619"/>
                  </a:ext>
                </a:extLst>
              </a:tr>
              <a:tr h="2425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dirty="0"/>
                        <a:t>ケース</a:t>
                      </a:r>
                      <a:r>
                        <a:rPr kumimoji="1" lang="en-US" altLang="ja-JP" sz="1100" dirty="0"/>
                        <a:t>B3</a:t>
                      </a:r>
                      <a:endParaRPr kumimoji="1" lang="ja-JP" altLang="en-US" sz="1100" dirty="0"/>
                    </a:p>
                  </a:txBody>
                  <a:tcPr anchor="ctr">
                    <a:lnR w="12700" cap="flat" cmpd="sng" algn="ctr">
                      <a:solidFill>
                        <a:srgbClr val="0070C0"/>
                      </a:solidFill>
                      <a:prstDash val="solid"/>
                      <a:round/>
                      <a:headEnd type="none" w="med" len="med"/>
                      <a:tailEnd type="none" w="med" len="med"/>
                    </a:lnR>
                  </a:tcPr>
                </a:tc>
                <a:tc vMerge="1">
                  <a:txBody>
                    <a:bodyPr/>
                    <a:lstStyle/>
                    <a:p>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t>0.66%/</a:t>
                      </a:r>
                      <a:r>
                        <a:rPr kumimoji="1" lang="ja-JP" altLang="en-US" sz="1100" dirty="0"/>
                        <a:t>月</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789096177"/>
                  </a:ext>
                </a:extLst>
              </a:tr>
              <a:tr h="2425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dirty="0"/>
                        <a:t>ケース</a:t>
                      </a:r>
                      <a:r>
                        <a:rPr kumimoji="1" lang="en-US" altLang="ja-JP" sz="1100" dirty="0"/>
                        <a:t>B4</a:t>
                      </a:r>
                      <a:endParaRPr kumimoji="1" lang="ja-JP" altLang="en-US" sz="1100" dirty="0"/>
                    </a:p>
                  </a:txBody>
                  <a:tcPr anchor="ctr">
                    <a:lnR w="12700" cap="flat" cmpd="sng" algn="ctr">
                      <a:solidFill>
                        <a:srgbClr val="0070C0"/>
                      </a:solidFill>
                      <a:prstDash val="solid"/>
                      <a:round/>
                      <a:headEnd type="none" w="med" len="med"/>
                      <a:tailEnd type="none" w="med" len="med"/>
                    </a:lnR>
                  </a:tcPr>
                </a:tc>
                <a:tc vMerge="1">
                  <a:txBody>
                    <a:bodyPr/>
                    <a:lstStyle/>
                    <a:p>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t>0.64%/</a:t>
                      </a:r>
                      <a:r>
                        <a:rPr kumimoji="1" lang="ja-JP" altLang="en-US" sz="1100" dirty="0"/>
                        <a:t>月</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576230725"/>
                  </a:ext>
                </a:extLst>
              </a:tr>
              <a:tr h="2425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dirty="0"/>
                        <a:t>ケース</a:t>
                      </a:r>
                      <a:r>
                        <a:rPr kumimoji="1" lang="en-US" altLang="ja-JP" sz="1100" dirty="0"/>
                        <a:t>B5</a:t>
                      </a:r>
                      <a:endParaRPr kumimoji="1" lang="ja-JP" altLang="en-US" sz="1100" dirty="0"/>
                    </a:p>
                  </a:txBody>
                  <a:tcPr anchor="ctr">
                    <a:lnR w="12700" cap="flat" cmpd="sng" algn="ctr">
                      <a:solidFill>
                        <a:srgbClr val="0070C0"/>
                      </a:solidFill>
                      <a:prstDash val="solid"/>
                      <a:round/>
                      <a:headEnd type="none" w="med" len="med"/>
                      <a:tailEnd type="none" w="med" len="med"/>
                    </a:lnR>
                  </a:tcPr>
                </a:tc>
                <a:tc vMerge="1">
                  <a:txBody>
                    <a:bodyPr/>
                    <a:lstStyle/>
                    <a:p>
                      <a:pPr algn="ctr"/>
                      <a:endParaRPr kumimoji="1" lang="ja-JP" altLang="en-US" sz="1100" dirty="0"/>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t>0.62%/</a:t>
                      </a:r>
                      <a:r>
                        <a:rPr kumimoji="1" lang="ja-JP" altLang="en-US" sz="1100" dirty="0"/>
                        <a:t>月</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32" name="正方形/長方形 31"/>
          <p:cNvSpPr/>
          <p:nvPr/>
        </p:nvSpPr>
        <p:spPr bwMode="auto">
          <a:xfrm>
            <a:off x="272481" y="1388704"/>
            <a:ext cx="4642420" cy="2748445"/>
          </a:xfrm>
          <a:prstGeom prst="rect">
            <a:avLst/>
          </a:prstGeom>
          <a:noFill/>
          <a:ln w="28575" cmpd="dbl">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ctr">
            <a:spAutoFit/>
          </a:bodyPr>
          <a:lstStyle/>
          <a:p>
            <a:pPr algn="just">
              <a:lnSpc>
                <a:spcPct val="140000"/>
              </a:lnSpc>
              <a:spcBef>
                <a:spcPct val="0"/>
              </a:spcBef>
              <a:spcAft>
                <a:spcPts val="600"/>
              </a:spcAft>
            </a:pPr>
            <a:endParaRPr kumimoji="1" lang="en-US" altLang="ja-JP" sz="11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1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1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1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1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1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1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1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ja-JP" altLang="en-US" sz="1100" dirty="0">
              <a:solidFill>
                <a:srgbClr val="4D4D4D"/>
              </a:solidFill>
              <a:latin typeface="メイリオ" pitchFamily="50" charset="-128"/>
              <a:ea typeface="メイリオ" pitchFamily="50" charset="-128"/>
              <a:cs typeface="メイリオ" pitchFamily="50" charset="-128"/>
            </a:endParaRPr>
          </a:p>
        </p:txBody>
      </p:sp>
      <p:sp>
        <p:nvSpPr>
          <p:cNvPr id="33" name="正方形/長方形 32"/>
          <p:cNvSpPr/>
          <p:nvPr/>
        </p:nvSpPr>
        <p:spPr bwMode="auto">
          <a:xfrm>
            <a:off x="5381625" y="1388704"/>
            <a:ext cx="4251895" cy="4713598"/>
          </a:xfrm>
          <a:prstGeom prst="rect">
            <a:avLst/>
          </a:prstGeom>
          <a:noFill/>
          <a:ln w="28575" cmpd="dbl">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ctr">
            <a:spAutoFit/>
          </a:bodyPr>
          <a:lstStyle/>
          <a:p>
            <a:pPr algn="just">
              <a:lnSpc>
                <a:spcPct val="140000"/>
              </a:lnSpc>
              <a:spcBef>
                <a:spcPct val="0"/>
              </a:spcBef>
              <a:spcAft>
                <a:spcPts val="600"/>
              </a:spcAft>
            </a:pPr>
            <a:endParaRPr kumimoji="1"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2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2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2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2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2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2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3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3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3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ja-JP" altLang="en-US" sz="300" dirty="0">
              <a:solidFill>
                <a:srgbClr val="4D4D4D"/>
              </a:solidFill>
              <a:latin typeface="メイリオ" pitchFamily="50" charset="-128"/>
              <a:ea typeface="メイリオ" pitchFamily="50" charset="-128"/>
              <a:cs typeface="メイリオ" pitchFamily="50" charset="-128"/>
            </a:endParaRPr>
          </a:p>
        </p:txBody>
      </p:sp>
      <p:sp>
        <p:nvSpPr>
          <p:cNvPr id="34" name="テキスト ボックス 33"/>
          <p:cNvSpPr txBox="1"/>
          <p:nvPr/>
        </p:nvSpPr>
        <p:spPr>
          <a:xfrm>
            <a:off x="1000947" y="1174357"/>
            <a:ext cx="3185487" cy="369332"/>
          </a:xfrm>
          <a:prstGeom prst="rect">
            <a:avLst/>
          </a:prstGeom>
          <a:solidFill>
            <a:schemeClr val="bg1"/>
          </a:solidFill>
          <a:ln w="28575" cmpd="dbl">
            <a:solidFill>
              <a:schemeClr val="accent1"/>
            </a:solidFill>
          </a:ln>
        </p:spPr>
        <p:txBody>
          <a:bodyPr wrap="none" rtlCol="0">
            <a:spAutoFit/>
          </a:bodyPr>
          <a:lstStyle/>
          <a:p>
            <a:r>
              <a:rPr kumimoji="1" lang="ja-JP" altLang="en-US" dirty="0">
                <a:solidFill>
                  <a:srgbClr val="0070C0"/>
                </a:solidFill>
              </a:rPr>
              <a:t>退職後の家計の最適化モデル</a:t>
            </a:r>
          </a:p>
        </p:txBody>
      </p:sp>
      <p:sp>
        <p:nvSpPr>
          <p:cNvPr id="35" name="テキスト ボックス 34"/>
          <p:cNvSpPr txBox="1"/>
          <p:nvPr/>
        </p:nvSpPr>
        <p:spPr>
          <a:xfrm>
            <a:off x="6374622" y="1170012"/>
            <a:ext cx="2262158" cy="369332"/>
          </a:xfrm>
          <a:prstGeom prst="rect">
            <a:avLst/>
          </a:prstGeom>
          <a:solidFill>
            <a:schemeClr val="bg1"/>
          </a:solidFill>
          <a:ln w="28575" cmpd="dbl">
            <a:solidFill>
              <a:schemeClr val="accent1"/>
            </a:solidFill>
          </a:ln>
        </p:spPr>
        <p:txBody>
          <a:bodyPr wrap="none" rtlCol="0">
            <a:spAutoFit/>
          </a:bodyPr>
          <a:lstStyle/>
          <a:p>
            <a:r>
              <a:rPr lang="ja-JP" altLang="en-US" dirty="0">
                <a:solidFill>
                  <a:srgbClr val="0070C0"/>
                </a:solidFill>
              </a:rPr>
              <a:t>公的年金財政モデル</a:t>
            </a:r>
            <a:endParaRPr kumimoji="1" lang="ja-JP" altLang="en-US" dirty="0">
              <a:solidFill>
                <a:srgbClr val="0070C0"/>
              </a:solidFill>
            </a:endParaRPr>
          </a:p>
        </p:txBody>
      </p:sp>
      <p:cxnSp>
        <p:nvCxnSpPr>
          <p:cNvPr id="38" name="直線矢印コネクタ 37"/>
          <p:cNvCxnSpPr/>
          <p:nvPr/>
        </p:nvCxnSpPr>
        <p:spPr>
          <a:xfrm>
            <a:off x="4227859" y="2284850"/>
            <a:ext cx="0" cy="136426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3735030" y="3217162"/>
            <a:ext cx="71336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272480" y="4311571"/>
            <a:ext cx="4766921" cy="1661993"/>
          </a:xfrm>
          <a:prstGeom prst="rect">
            <a:avLst/>
          </a:prstGeom>
          <a:solidFill>
            <a:srgbClr val="E2F1F6"/>
          </a:solidFill>
        </p:spPr>
        <p:txBody>
          <a:bodyPr wrap="square" rtlCol="0">
            <a:spAutoFit/>
          </a:bodyPr>
          <a:lstStyle/>
          <a:p>
            <a:pPr marL="285750" indent="-285750">
              <a:buClr>
                <a:srgbClr val="0070C0"/>
              </a:buClr>
              <a:buFont typeface="Wingdings" panose="05000000000000000000" pitchFamily="2" charset="2"/>
              <a:buChar char="p"/>
            </a:pPr>
            <a:r>
              <a:rPr kumimoji="1" lang="ja-JP" altLang="en-US" sz="1600" dirty="0">
                <a:solidFill>
                  <a:srgbClr val="0070C0"/>
                </a:solidFill>
              </a:rPr>
              <a:t>退職後の家計</a:t>
            </a:r>
            <a:endParaRPr kumimoji="1" lang="en-US" altLang="ja-JP" sz="1600" dirty="0">
              <a:solidFill>
                <a:srgbClr val="0070C0"/>
              </a:solidFill>
            </a:endParaRPr>
          </a:p>
          <a:p>
            <a:pPr marL="742950" lvl="1" indent="-285750">
              <a:buClr>
                <a:srgbClr val="0070C0"/>
              </a:buClr>
              <a:buFont typeface="Wingdings" panose="05000000000000000000" pitchFamily="2" charset="2"/>
              <a:buChar char="ü"/>
            </a:pPr>
            <a:r>
              <a:rPr lang="ja-JP" altLang="en-US" sz="1400" dirty="0"/>
              <a:t>繰下げ増額率を引き下げたとしても</a:t>
            </a:r>
            <a:r>
              <a:rPr lang="ja-JP" altLang="en-US" sz="1400" dirty="0">
                <a:solidFill>
                  <a:srgbClr val="FF0000"/>
                </a:solidFill>
              </a:rPr>
              <a:t>繰下げ受給は長生きリスクヘッジに有効</a:t>
            </a:r>
            <a:endParaRPr lang="en-US" altLang="ja-JP" sz="1400" dirty="0">
              <a:solidFill>
                <a:srgbClr val="FF0000"/>
              </a:solidFill>
            </a:endParaRPr>
          </a:p>
          <a:p>
            <a:pPr marL="285750" indent="-285750">
              <a:buClr>
                <a:srgbClr val="0070C0"/>
              </a:buClr>
              <a:buFont typeface="Wingdings" panose="05000000000000000000" pitchFamily="2" charset="2"/>
              <a:buChar char="p"/>
            </a:pPr>
            <a:r>
              <a:rPr kumimoji="1" lang="ja-JP" altLang="en-US" sz="1600" dirty="0">
                <a:solidFill>
                  <a:srgbClr val="0070C0"/>
                </a:solidFill>
              </a:rPr>
              <a:t>公的年金財政</a:t>
            </a:r>
            <a:endParaRPr kumimoji="1" lang="en-US" altLang="ja-JP" sz="1600" dirty="0">
              <a:solidFill>
                <a:srgbClr val="0070C0"/>
              </a:solidFill>
            </a:endParaRPr>
          </a:p>
          <a:p>
            <a:pPr marL="742950" lvl="1" indent="-285750">
              <a:buClr>
                <a:srgbClr val="0070C0"/>
              </a:buClr>
              <a:buFont typeface="Wingdings" panose="05000000000000000000" pitchFamily="2" charset="2"/>
              <a:buChar char="ü"/>
            </a:pPr>
            <a:r>
              <a:rPr kumimoji="1" lang="ja-JP" altLang="en-US" sz="1400" dirty="0"/>
              <a:t>繰下げ</a:t>
            </a:r>
            <a:r>
              <a:rPr lang="ja-JP" altLang="en-US" sz="1400" dirty="0"/>
              <a:t>増額率</a:t>
            </a:r>
            <a:r>
              <a:rPr kumimoji="1" lang="ja-JP" altLang="en-US" sz="1400" dirty="0"/>
              <a:t>を引き下げることで，繰下げ受給者が増加したとしても</a:t>
            </a:r>
            <a:r>
              <a:rPr kumimoji="1" lang="ja-JP" altLang="en-US" sz="1400" dirty="0">
                <a:solidFill>
                  <a:srgbClr val="FF0000"/>
                </a:solidFill>
              </a:rPr>
              <a:t>財政を維持することができる</a:t>
            </a:r>
            <a:endParaRPr kumimoji="1" lang="en-US" altLang="ja-JP" sz="1400" dirty="0">
              <a:solidFill>
                <a:srgbClr val="FF0000"/>
              </a:solidFill>
            </a:endParaRPr>
          </a:p>
        </p:txBody>
      </p:sp>
      <p:sp>
        <p:nvSpPr>
          <p:cNvPr id="23" name="テキスト ボックス 22"/>
          <p:cNvSpPr txBox="1"/>
          <p:nvPr/>
        </p:nvSpPr>
        <p:spPr>
          <a:xfrm>
            <a:off x="272480" y="6153394"/>
            <a:ext cx="9361040" cy="369332"/>
          </a:xfrm>
          <a:prstGeom prst="rect">
            <a:avLst/>
          </a:prstGeom>
          <a:noFill/>
          <a:ln w="19050" cmpd="dbl">
            <a:solidFill>
              <a:srgbClr val="0070C0"/>
            </a:solidFill>
          </a:ln>
        </p:spPr>
        <p:txBody>
          <a:bodyPr wrap="square" rtlCol="0">
            <a:spAutoFit/>
          </a:bodyPr>
          <a:lstStyle/>
          <a:p>
            <a:pPr algn="ctr"/>
            <a:r>
              <a:rPr lang="ja-JP" altLang="en-US" b="1" u="sng" dirty="0">
                <a:solidFill>
                  <a:srgbClr val="0070C0"/>
                </a:solidFill>
              </a:rPr>
              <a:t>繰下げ増額率を適切に設定することで両者が</a:t>
            </a:r>
            <a:r>
              <a:rPr lang="en-US" altLang="ja-JP" b="1" u="sng" dirty="0">
                <a:solidFill>
                  <a:srgbClr val="0070C0"/>
                </a:solidFill>
              </a:rPr>
              <a:t>Win-Win</a:t>
            </a:r>
            <a:r>
              <a:rPr lang="ja-JP" altLang="en-US" b="1" u="sng" dirty="0">
                <a:solidFill>
                  <a:srgbClr val="0070C0"/>
                </a:solidFill>
              </a:rPr>
              <a:t>となることが期待される</a:t>
            </a:r>
            <a:endParaRPr kumimoji="1" lang="ja-JP" altLang="en-US" b="1" u="sng" dirty="0">
              <a:solidFill>
                <a:srgbClr val="0070C0"/>
              </a:solidFill>
            </a:endParaRPr>
          </a:p>
        </p:txBody>
      </p:sp>
    </p:spTree>
    <p:extLst>
      <p:ext uri="{BB962C8B-B14F-4D97-AF65-F5344CB8AC3E}">
        <p14:creationId xmlns:p14="http://schemas.microsoft.com/office/powerpoint/2010/main" val="1955885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4A5BD6A7-0DB5-4F2E-AE77-1FDC67E710B3}"/>
              </a:ext>
            </a:extLst>
          </p:cNvPr>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a:extLst>
              <a:ext uri="{FF2B5EF4-FFF2-40B4-BE49-F238E27FC236}">
                <a16:creationId xmlns:a16="http://schemas.microsoft.com/office/drawing/2014/main" id="{7223EF98-B56E-429C-A1A5-0B3B88447376}"/>
              </a:ext>
            </a:extLst>
          </p:cNvPr>
          <p:cNvSpPr>
            <a:spLocks noGrp="1"/>
          </p:cNvSpPr>
          <p:nvPr>
            <p:ph type="ftr" sz="quarter" idx="11"/>
          </p:nvPr>
        </p:nvSpPr>
        <p:spPr/>
        <p:txBody>
          <a:bodyPr/>
          <a:lstStyle/>
          <a:p>
            <a:endParaRPr lang="ja-JP" altLang="en-US" dirty="0"/>
          </a:p>
        </p:txBody>
      </p:sp>
      <p:sp>
        <p:nvSpPr>
          <p:cNvPr id="5" name="スライド番号プレースホルダー 4">
            <a:extLst>
              <a:ext uri="{FF2B5EF4-FFF2-40B4-BE49-F238E27FC236}">
                <a16:creationId xmlns:a16="http://schemas.microsoft.com/office/drawing/2014/main" id="{301FECC5-7A73-41E3-BAA8-E35F4924DE36}"/>
              </a:ext>
            </a:extLst>
          </p:cNvPr>
          <p:cNvSpPr>
            <a:spLocks noGrp="1"/>
          </p:cNvSpPr>
          <p:nvPr>
            <p:ph type="sldNum" sz="quarter" idx="12"/>
          </p:nvPr>
        </p:nvSpPr>
        <p:spPr/>
        <p:txBody>
          <a:bodyPr/>
          <a:lstStyle/>
          <a:p>
            <a:fld id="{6C8EEFBB-E135-4293-8494-A108BE87EC2E}" type="slidenum">
              <a:rPr lang="en-US" altLang="ja-JP" smtClean="0"/>
              <a:pPr/>
              <a:t>3</a:t>
            </a:fld>
            <a:endParaRPr lang="en-US" altLang="ja-JP" dirty="0"/>
          </a:p>
        </p:txBody>
      </p:sp>
      <p:sp>
        <p:nvSpPr>
          <p:cNvPr id="6" name="テキスト ボックス 5">
            <a:extLst>
              <a:ext uri="{FF2B5EF4-FFF2-40B4-BE49-F238E27FC236}">
                <a16:creationId xmlns:a16="http://schemas.microsoft.com/office/drawing/2014/main" id="{C98A50CB-9DE6-4AC5-B31C-076AE6E8C4DB}"/>
              </a:ext>
            </a:extLst>
          </p:cNvPr>
          <p:cNvSpPr txBox="1"/>
          <p:nvPr/>
        </p:nvSpPr>
        <p:spPr>
          <a:xfrm>
            <a:off x="761409" y="4999875"/>
            <a:ext cx="7428637" cy="307777"/>
          </a:xfrm>
          <a:prstGeom prst="rect">
            <a:avLst/>
          </a:prstGeom>
          <a:noFill/>
        </p:spPr>
        <p:txBody>
          <a:bodyPr wrap="none" rtlCol="0">
            <a:spAutoFit/>
          </a:bodyPr>
          <a:lstStyle/>
          <a:p>
            <a:r>
              <a:rPr kumimoji="1" lang="ja-JP" altLang="en-US" sz="1400" dirty="0"/>
              <a:t>出所：フィデリティ退職・投資教育研究所</a:t>
            </a:r>
            <a:r>
              <a:rPr kumimoji="1" lang="en-US" altLang="ja-JP" sz="1400" dirty="0"/>
              <a:t>(2008)</a:t>
            </a:r>
            <a:r>
              <a:rPr lang="ja-JP" altLang="en-US" sz="1400" dirty="0"/>
              <a:t>：</a:t>
            </a:r>
            <a:r>
              <a:rPr kumimoji="1" lang="en-US" altLang="ja-JP" sz="1400" dirty="0"/>
              <a:t>Viepoint3 60</a:t>
            </a:r>
            <a:r>
              <a:rPr kumimoji="1" lang="ja-JP" altLang="en-US" sz="1400" dirty="0"/>
              <a:t>歳からの資産運用より引用</a:t>
            </a:r>
          </a:p>
        </p:txBody>
      </p:sp>
      <p:sp>
        <p:nvSpPr>
          <p:cNvPr id="25" name="テキスト ボックス 24">
            <a:extLst>
              <a:ext uri="{FF2B5EF4-FFF2-40B4-BE49-F238E27FC236}">
                <a16:creationId xmlns:a16="http://schemas.microsoft.com/office/drawing/2014/main" id="{83E487D9-B805-4A3E-9774-B763AF39396C}"/>
              </a:ext>
            </a:extLst>
          </p:cNvPr>
          <p:cNvSpPr txBox="1"/>
          <p:nvPr/>
        </p:nvSpPr>
        <p:spPr>
          <a:xfrm>
            <a:off x="185922" y="5316831"/>
            <a:ext cx="7888698" cy="1138773"/>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退職後の家計のリスク</a:t>
            </a:r>
            <a:endParaRPr lang="en-US" altLang="ja-JP" dirty="0">
              <a:solidFill>
                <a:srgbClr val="0070C0"/>
              </a:solidFill>
            </a:endParaRPr>
          </a:p>
          <a:p>
            <a:pPr marL="800095" lvl="1" indent="-342898">
              <a:buClr>
                <a:srgbClr val="0070C0"/>
              </a:buClr>
              <a:buFont typeface="+mj-lt"/>
              <a:buAutoNum type="arabicPeriod"/>
            </a:pPr>
            <a:r>
              <a:rPr lang="ja-JP" altLang="en-US" sz="1600" dirty="0">
                <a:solidFill>
                  <a:srgbClr val="FF0000"/>
                </a:solidFill>
              </a:rPr>
              <a:t>長生きリスク</a:t>
            </a:r>
            <a:r>
              <a:rPr lang="ja-JP" altLang="en-US" sz="1600" dirty="0"/>
              <a:t>：想定以上に長生きすることによる資産枯渇リスク</a:t>
            </a:r>
            <a:endParaRPr lang="en-US" altLang="ja-JP" sz="1600" dirty="0"/>
          </a:p>
          <a:p>
            <a:pPr marL="800095" lvl="1" indent="-342898">
              <a:buClr>
                <a:srgbClr val="0070C0"/>
              </a:buClr>
              <a:buFont typeface="+mj-lt"/>
              <a:buAutoNum type="arabicPeriod"/>
            </a:pPr>
            <a:r>
              <a:rPr lang="ja-JP" altLang="en-US" sz="1600" dirty="0"/>
              <a:t>収入減少リスク：世帯主</a:t>
            </a:r>
            <a:r>
              <a:rPr lang="en-US" altLang="ja-JP" sz="1600" dirty="0"/>
              <a:t>(</a:t>
            </a:r>
            <a:r>
              <a:rPr lang="ja-JP" altLang="en-US" sz="1600" dirty="0"/>
              <a:t>配偶者</a:t>
            </a:r>
            <a:r>
              <a:rPr lang="en-US" altLang="ja-JP" sz="1600" dirty="0"/>
              <a:t>)</a:t>
            </a:r>
            <a:r>
              <a:rPr lang="ja-JP" altLang="en-US" sz="1600" dirty="0"/>
              <a:t>の早期死亡によって収入が減少するリスク</a:t>
            </a:r>
            <a:endParaRPr lang="en-US" altLang="ja-JP" sz="1600" dirty="0"/>
          </a:p>
          <a:p>
            <a:pPr marL="800095" lvl="1" indent="-342898">
              <a:buClr>
                <a:srgbClr val="0070C0"/>
              </a:buClr>
              <a:buFont typeface="+mj-lt"/>
              <a:buAutoNum type="arabicPeriod"/>
            </a:pPr>
            <a:r>
              <a:rPr lang="ja-JP" altLang="en-US" sz="1600" dirty="0"/>
              <a:t>インフレリスク：インフレによる資産価値減少リスク</a:t>
            </a:r>
            <a:endParaRPr lang="en-US" altLang="ja-JP" sz="1600" dirty="0"/>
          </a:p>
        </p:txBody>
      </p:sp>
      <p:grpSp>
        <p:nvGrpSpPr>
          <p:cNvPr id="28" name="グループ化 27">
            <a:extLst>
              <a:ext uri="{FF2B5EF4-FFF2-40B4-BE49-F238E27FC236}">
                <a16:creationId xmlns:a16="http://schemas.microsoft.com/office/drawing/2014/main" id="{C8E25142-85F3-40D0-941D-826131A0E355}"/>
              </a:ext>
            </a:extLst>
          </p:cNvPr>
          <p:cNvGrpSpPr/>
          <p:nvPr/>
        </p:nvGrpSpPr>
        <p:grpSpPr>
          <a:xfrm>
            <a:off x="761410" y="1133077"/>
            <a:ext cx="7369198" cy="3923454"/>
            <a:chOff x="282419" y="802734"/>
            <a:chExt cx="7369198" cy="3923454"/>
          </a:xfrm>
        </p:grpSpPr>
        <p:grpSp>
          <p:nvGrpSpPr>
            <p:cNvPr id="26" name="グループ化 25">
              <a:extLst>
                <a:ext uri="{FF2B5EF4-FFF2-40B4-BE49-F238E27FC236}">
                  <a16:creationId xmlns:a16="http://schemas.microsoft.com/office/drawing/2014/main" id="{B53BF57A-C772-45F3-8AB4-EB8378BFE35F}"/>
                </a:ext>
              </a:extLst>
            </p:cNvPr>
            <p:cNvGrpSpPr/>
            <p:nvPr/>
          </p:nvGrpSpPr>
          <p:grpSpPr>
            <a:xfrm>
              <a:off x="282419" y="802734"/>
              <a:ext cx="7046033" cy="3923454"/>
              <a:chOff x="298897" y="1062027"/>
              <a:chExt cx="7596844" cy="4364521"/>
            </a:xfrm>
          </p:grpSpPr>
          <p:grpSp>
            <p:nvGrpSpPr>
              <p:cNvPr id="7" name="グループ化 6">
                <a:extLst>
                  <a:ext uri="{FF2B5EF4-FFF2-40B4-BE49-F238E27FC236}">
                    <a16:creationId xmlns:a16="http://schemas.microsoft.com/office/drawing/2014/main" id="{63C31264-CD9A-468C-9BA7-D657FFA20272}"/>
                  </a:ext>
                </a:extLst>
              </p:cNvPr>
              <p:cNvGrpSpPr/>
              <p:nvPr/>
            </p:nvGrpSpPr>
            <p:grpSpPr>
              <a:xfrm>
                <a:off x="298897" y="1194539"/>
                <a:ext cx="7596844" cy="4232009"/>
                <a:chOff x="416496" y="2055931"/>
                <a:chExt cx="7596844" cy="4232009"/>
              </a:xfrm>
            </p:grpSpPr>
            <p:grpSp>
              <p:nvGrpSpPr>
                <p:cNvPr id="8" name="グループ化 7">
                  <a:extLst>
                    <a:ext uri="{FF2B5EF4-FFF2-40B4-BE49-F238E27FC236}">
                      <a16:creationId xmlns:a16="http://schemas.microsoft.com/office/drawing/2014/main" id="{DD45C049-3E3F-488F-AD00-08C035551130}"/>
                    </a:ext>
                  </a:extLst>
                </p:cNvPr>
                <p:cNvGrpSpPr/>
                <p:nvPr/>
              </p:nvGrpSpPr>
              <p:grpSpPr>
                <a:xfrm>
                  <a:off x="416496" y="2669834"/>
                  <a:ext cx="7596844" cy="3618106"/>
                  <a:chOff x="416496" y="2669834"/>
                  <a:chExt cx="7596844" cy="3618106"/>
                </a:xfrm>
              </p:grpSpPr>
              <p:sp>
                <p:nvSpPr>
                  <p:cNvPr id="11" name="直角三角形 10">
                    <a:extLst>
                      <a:ext uri="{FF2B5EF4-FFF2-40B4-BE49-F238E27FC236}">
                        <a16:creationId xmlns:a16="http://schemas.microsoft.com/office/drawing/2014/main" id="{76B66AB3-A6F1-4259-A079-CDC771C0DBF7}"/>
                      </a:ext>
                    </a:extLst>
                  </p:cNvPr>
                  <p:cNvSpPr/>
                  <p:nvPr/>
                </p:nvSpPr>
                <p:spPr bwMode="auto">
                  <a:xfrm rot="16200000">
                    <a:off x="409247" y="2680165"/>
                    <a:ext cx="2952329" cy="2937831"/>
                  </a:xfrm>
                  <a:prstGeom prst="rtTriangle">
                    <a:avLst/>
                  </a:prstGeom>
                  <a:solidFill>
                    <a:srgbClr val="E2F1FA"/>
                  </a:solidFill>
                  <a:ln w="9525">
                    <a:noFill/>
                    <a:round/>
                    <a:headEnd/>
                    <a:tailEnd/>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2" name="正方形/長方形 11">
                    <a:extLst>
                      <a:ext uri="{FF2B5EF4-FFF2-40B4-BE49-F238E27FC236}">
                        <a16:creationId xmlns:a16="http://schemas.microsoft.com/office/drawing/2014/main" id="{FA58491C-395D-48F1-A76B-F9E1533D05FF}"/>
                      </a:ext>
                    </a:extLst>
                  </p:cNvPr>
                  <p:cNvSpPr/>
                  <p:nvPr/>
                </p:nvSpPr>
                <p:spPr bwMode="auto">
                  <a:xfrm>
                    <a:off x="3350046" y="3497818"/>
                    <a:ext cx="2380546" cy="2127427"/>
                  </a:xfrm>
                  <a:prstGeom prst="rect">
                    <a:avLst/>
                  </a:prstGeom>
                  <a:solidFill>
                    <a:schemeClr val="accent6">
                      <a:lumMod val="40000"/>
                      <a:lumOff val="60000"/>
                    </a:schemeClr>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3" name="直角三角形 12">
                    <a:extLst>
                      <a:ext uri="{FF2B5EF4-FFF2-40B4-BE49-F238E27FC236}">
                        <a16:creationId xmlns:a16="http://schemas.microsoft.com/office/drawing/2014/main" id="{52BAC089-707A-4F66-AF60-758F73F1A627}"/>
                      </a:ext>
                    </a:extLst>
                  </p:cNvPr>
                  <p:cNvSpPr/>
                  <p:nvPr/>
                </p:nvSpPr>
                <p:spPr bwMode="auto">
                  <a:xfrm>
                    <a:off x="3354328" y="2669834"/>
                    <a:ext cx="2376264" cy="827984"/>
                  </a:xfrm>
                  <a:prstGeom prst="rtTriangle">
                    <a:avLst/>
                  </a:prstGeom>
                  <a:solidFill>
                    <a:schemeClr val="accent6">
                      <a:lumMod val="40000"/>
                      <a:lumOff val="60000"/>
                    </a:schemeClr>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4" name="直角三角形 13">
                    <a:extLst>
                      <a:ext uri="{FF2B5EF4-FFF2-40B4-BE49-F238E27FC236}">
                        <a16:creationId xmlns:a16="http://schemas.microsoft.com/office/drawing/2014/main" id="{7C82E63B-6BA2-4638-B211-9C4AF8BD0379}"/>
                      </a:ext>
                    </a:extLst>
                  </p:cNvPr>
                  <p:cNvSpPr/>
                  <p:nvPr/>
                </p:nvSpPr>
                <p:spPr bwMode="auto">
                  <a:xfrm>
                    <a:off x="5730592" y="3497818"/>
                    <a:ext cx="2282748" cy="2127427"/>
                  </a:xfrm>
                  <a:prstGeom prst="rtTriangle">
                    <a:avLst/>
                  </a:prstGeom>
                  <a:solidFill>
                    <a:srgbClr val="99FF99"/>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5" name="テキスト ボックス 14">
                    <a:extLst>
                      <a:ext uri="{FF2B5EF4-FFF2-40B4-BE49-F238E27FC236}">
                        <a16:creationId xmlns:a16="http://schemas.microsoft.com/office/drawing/2014/main" id="{D0A84663-A6D0-4720-9EEF-700C601F8437}"/>
                      </a:ext>
                    </a:extLst>
                  </p:cNvPr>
                  <p:cNvSpPr txBox="1"/>
                  <p:nvPr/>
                </p:nvSpPr>
                <p:spPr>
                  <a:xfrm>
                    <a:off x="2808047" y="5637426"/>
                    <a:ext cx="1083999" cy="650514"/>
                  </a:xfrm>
                  <a:prstGeom prst="rect">
                    <a:avLst/>
                  </a:prstGeom>
                  <a:noFill/>
                </p:spPr>
                <p:txBody>
                  <a:bodyPr wrap="none" rtlCol="0">
                    <a:spAutoFit/>
                  </a:bodyPr>
                  <a:lstStyle/>
                  <a:p>
                    <a:pPr algn="ctr"/>
                    <a:r>
                      <a:rPr kumimoji="1" lang="ja-JP" altLang="en-US" sz="1600" dirty="0"/>
                      <a:t>定年退職</a:t>
                    </a:r>
                    <a:endParaRPr kumimoji="1" lang="en-US" altLang="ja-JP" sz="1600" dirty="0"/>
                  </a:p>
                  <a:p>
                    <a:pPr algn="ctr"/>
                    <a:r>
                      <a:rPr lang="en-US" altLang="ja-JP" sz="1600" dirty="0"/>
                      <a:t>60</a:t>
                    </a:r>
                    <a:r>
                      <a:rPr lang="ja-JP" altLang="en-US" sz="1600" dirty="0"/>
                      <a:t>歳</a:t>
                    </a:r>
                    <a:endParaRPr kumimoji="1" lang="ja-JP" altLang="en-US" sz="1600" dirty="0"/>
                  </a:p>
                </p:txBody>
              </p:sp>
              <p:sp>
                <p:nvSpPr>
                  <p:cNvPr id="16" name="テキスト ボックス 15">
                    <a:extLst>
                      <a:ext uri="{FF2B5EF4-FFF2-40B4-BE49-F238E27FC236}">
                        <a16:creationId xmlns:a16="http://schemas.microsoft.com/office/drawing/2014/main" id="{F6BE1E8B-6E54-48DE-B6D3-678215A62C93}"/>
                      </a:ext>
                    </a:extLst>
                  </p:cNvPr>
                  <p:cNvSpPr txBox="1"/>
                  <p:nvPr/>
                </p:nvSpPr>
                <p:spPr>
                  <a:xfrm>
                    <a:off x="5452310" y="5637426"/>
                    <a:ext cx="658834" cy="376614"/>
                  </a:xfrm>
                  <a:prstGeom prst="rect">
                    <a:avLst/>
                  </a:prstGeom>
                  <a:noFill/>
                </p:spPr>
                <p:txBody>
                  <a:bodyPr wrap="none" rtlCol="0">
                    <a:spAutoFit/>
                  </a:bodyPr>
                  <a:lstStyle/>
                  <a:p>
                    <a:r>
                      <a:rPr kumimoji="1" lang="en-US" altLang="ja-JP" sz="1600" dirty="0"/>
                      <a:t>75</a:t>
                    </a:r>
                    <a:r>
                      <a:rPr kumimoji="1" lang="ja-JP" altLang="en-US" sz="1600" dirty="0"/>
                      <a:t>歳</a:t>
                    </a:r>
                  </a:p>
                </p:txBody>
              </p:sp>
              <p:sp>
                <p:nvSpPr>
                  <p:cNvPr id="17" name="テキスト ボックス 16">
                    <a:extLst>
                      <a:ext uri="{FF2B5EF4-FFF2-40B4-BE49-F238E27FC236}">
                        <a16:creationId xmlns:a16="http://schemas.microsoft.com/office/drawing/2014/main" id="{C11C82BE-E306-45C4-A6E7-9D95F51FA539}"/>
                      </a:ext>
                    </a:extLst>
                  </p:cNvPr>
                  <p:cNvSpPr txBox="1"/>
                  <p:nvPr/>
                </p:nvSpPr>
                <p:spPr>
                  <a:xfrm>
                    <a:off x="1084286" y="4845521"/>
                    <a:ext cx="2159566" cy="523220"/>
                  </a:xfrm>
                  <a:prstGeom prst="rect">
                    <a:avLst/>
                  </a:prstGeom>
                  <a:noFill/>
                </p:spPr>
                <p:txBody>
                  <a:bodyPr wrap="none" rtlCol="0">
                    <a:spAutoFit/>
                  </a:bodyPr>
                  <a:lstStyle/>
                  <a:p>
                    <a:pPr algn="ctr"/>
                    <a:r>
                      <a:rPr kumimoji="1" lang="ja-JP" altLang="en-US" sz="1400" dirty="0"/>
                      <a:t>積立ながら運用する時代</a:t>
                    </a:r>
                    <a:endParaRPr kumimoji="1" lang="en-US" altLang="ja-JP" sz="1400" dirty="0"/>
                  </a:p>
                  <a:p>
                    <a:pPr algn="ctr"/>
                    <a:r>
                      <a:rPr lang="ja-JP" altLang="en-US" sz="1400" dirty="0"/>
                      <a:t>長期投資・積極投資</a:t>
                    </a:r>
                    <a:endParaRPr kumimoji="1" lang="ja-JP" altLang="en-US" sz="1400" dirty="0"/>
                  </a:p>
                </p:txBody>
              </p:sp>
              <p:sp>
                <p:nvSpPr>
                  <p:cNvPr id="18" name="テキスト ボックス 17">
                    <a:extLst>
                      <a:ext uri="{FF2B5EF4-FFF2-40B4-BE49-F238E27FC236}">
                        <a16:creationId xmlns:a16="http://schemas.microsoft.com/office/drawing/2014/main" id="{29416F47-8319-490F-8474-73212AA7B36E}"/>
                      </a:ext>
                    </a:extLst>
                  </p:cNvPr>
                  <p:cNvSpPr txBox="1"/>
                  <p:nvPr/>
                </p:nvSpPr>
                <p:spPr>
                  <a:xfrm>
                    <a:off x="3462962" y="4829568"/>
                    <a:ext cx="2159566" cy="738664"/>
                  </a:xfrm>
                  <a:prstGeom prst="rect">
                    <a:avLst/>
                  </a:prstGeom>
                  <a:noFill/>
                </p:spPr>
                <p:txBody>
                  <a:bodyPr wrap="none" rtlCol="0">
                    <a:spAutoFit/>
                  </a:bodyPr>
                  <a:lstStyle/>
                  <a:p>
                    <a:pPr algn="ctr"/>
                    <a:r>
                      <a:rPr lang="ja-JP" altLang="en-US" sz="1400" dirty="0"/>
                      <a:t>使いながら運用する時代</a:t>
                    </a:r>
                    <a:endParaRPr lang="en-US" altLang="ja-JP" sz="1400" dirty="0"/>
                  </a:p>
                  <a:p>
                    <a:pPr algn="ctr"/>
                    <a:r>
                      <a:rPr kumimoji="1" lang="ja-JP" altLang="en-US" sz="1400" dirty="0"/>
                      <a:t>引出と運用のバランス</a:t>
                    </a:r>
                    <a:endParaRPr kumimoji="1" lang="en-US" altLang="ja-JP" sz="1400" dirty="0"/>
                  </a:p>
                  <a:p>
                    <a:pPr algn="ctr"/>
                    <a:r>
                      <a:rPr lang="ja-JP" altLang="en-US" sz="1400" dirty="0"/>
                      <a:t>長期投資・分散投資</a:t>
                    </a:r>
                    <a:endParaRPr kumimoji="1" lang="ja-JP" altLang="en-US" sz="1400" dirty="0"/>
                  </a:p>
                </p:txBody>
              </p:sp>
              <p:sp>
                <p:nvSpPr>
                  <p:cNvPr id="19" name="テキスト ボックス 18">
                    <a:extLst>
                      <a:ext uri="{FF2B5EF4-FFF2-40B4-BE49-F238E27FC236}">
                        <a16:creationId xmlns:a16="http://schemas.microsoft.com/office/drawing/2014/main" id="{F29F3B5D-A9F7-48C5-A64F-E7A1A024E64B}"/>
                      </a:ext>
                    </a:extLst>
                  </p:cNvPr>
                  <p:cNvSpPr txBox="1"/>
                  <p:nvPr/>
                </p:nvSpPr>
                <p:spPr>
                  <a:xfrm>
                    <a:off x="5807318" y="4829568"/>
                    <a:ext cx="1441420" cy="523220"/>
                  </a:xfrm>
                  <a:prstGeom prst="rect">
                    <a:avLst/>
                  </a:prstGeom>
                  <a:noFill/>
                </p:spPr>
                <p:txBody>
                  <a:bodyPr wrap="none" rtlCol="0">
                    <a:spAutoFit/>
                  </a:bodyPr>
                  <a:lstStyle/>
                  <a:p>
                    <a:pPr algn="ctr"/>
                    <a:r>
                      <a:rPr lang="ja-JP" altLang="en-US" sz="1400" dirty="0"/>
                      <a:t>使う時代</a:t>
                    </a:r>
                    <a:endParaRPr lang="en-US" altLang="ja-JP" sz="1400" dirty="0"/>
                  </a:p>
                  <a:p>
                    <a:pPr algn="ctr"/>
                    <a:r>
                      <a:rPr lang="ja-JP" altLang="en-US" sz="1400" dirty="0"/>
                      <a:t>厳格な資産管理</a:t>
                    </a:r>
                    <a:endParaRPr lang="en-US" altLang="ja-JP" sz="1400" dirty="0"/>
                  </a:p>
                </p:txBody>
              </p:sp>
              <p:sp>
                <p:nvSpPr>
                  <p:cNvPr id="20" name="テキスト ボックス 19">
                    <a:extLst>
                      <a:ext uri="{FF2B5EF4-FFF2-40B4-BE49-F238E27FC236}">
                        <a16:creationId xmlns:a16="http://schemas.microsoft.com/office/drawing/2014/main" id="{369D1DC2-DFA2-40FB-B1EC-C6F4DA6EE5C6}"/>
                      </a:ext>
                    </a:extLst>
                  </p:cNvPr>
                  <p:cNvSpPr txBox="1"/>
                  <p:nvPr/>
                </p:nvSpPr>
                <p:spPr>
                  <a:xfrm>
                    <a:off x="1219929" y="3070513"/>
                    <a:ext cx="1194613" cy="410852"/>
                  </a:xfrm>
                  <a:prstGeom prst="rect">
                    <a:avLst/>
                  </a:prstGeom>
                  <a:noFill/>
                </p:spPr>
                <p:txBody>
                  <a:bodyPr wrap="none" rtlCol="0">
                    <a:spAutoFit/>
                  </a:bodyPr>
                  <a:lstStyle/>
                  <a:p>
                    <a:pPr algn="ctr"/>
                    <a:r>
                      <a:rPr lang="ja-JP" altLang="en-US" dirty="0"/>
                      <a:t>現役時代</a:t>
                    </a:r>
                    <a:endParaRPr kumimoji="1" lang="ja-JP" altLang="en-US" dirty="0"/>
                  </a:p>
                </p:txBody>
              </p:sp>
              <p:sp>
                <p:nvSpPr>
                  <p:cNvPr id="21" name="テキスト ボックス 20">
                    <a:extLst>
                      <a:ext uri="{FF2B5EF4-FFF2-40B4-BE49-F238E27FC236}">
                        <a16:creationId xmlns:a16="http://schemas.microsoft.com/office/drawing/2014/main" id="{CC36CF47-517E-4369-896E-381BFB6066E4}"/>
                      </a:ext>
                    </a:extLst>
                  </p:cNvPr>
                  <p:cNvSpPr txBox="1"/>
                  <p:nvPr/>
                </p:nvSpPr>
                <p:spPr>
                  <a:xfrm>
                    <a:off x="3843029" y="3070513"/>
                    <a:ext cx="1158317" cy="410852"/>
                  </a:xfrm>
                  <a:prstGeom prst="rect">
                    <a:avLst/>
                  </a:prstGeom>
                  <a:noFill/>
                </p:spPr>
                <p:txBody>
                  <a:bodyPr wrap="none" rtlCol="0">
                    <a:spAutoFit/>
                  </a:bodyPr>
                  <a:lstStyle/>
                  <a:p>
                    <a:pPr algn="ctr"/>
                    <a:r>
                      <a:rPr lang="en-US" altLang="ja-JP" dirty="0"/>
                      <a:t>60~75</a:t>
                    </a:r>
                    <a:r>
                      <a:rPr lang="ja-JP" altLang="en-US" dirty="0"/>
                      <a:t>歳</a:t>
                    </a:r>
                    <a:endParaRPr kumimoji="1" lang="ja-JP" altLang="en-US" dirty="0"/>
                  </a:p>
                </p:txBody>
              </p:sp>
              <p:sp>
                <p:nvSpPr>
                  <p:cNvPr id="22" name="テキスト ボックス 21">
                    <a:extLst>
                      <a:ext uri="{FF2B5EF4-FFF2-40B4-BE49-F238E27FC236}">
                        <a16:creationId xmlns:a16="http://schemas.microsoft.com/office/drawing/2014/main" id="{43F67F0C-3B15-4CE2-AF28-8680723C5E17}"/>
                      </a:ext>
                    </a:extLst>
                  </p:cNvPr>
                  <p:cNvSpPr txBox="1"/>
                  <p:nvPr/>
                </p:nvSpPr>
                <p:spPr>
                  <a:xfrm>
                    <a:off x="6311297" y="3070513"/>
                    <a:ext cx="1215351" cy="410852"/>
                  </a:xfrm>
                  <a:prstGeom prst="rect">
                    <a:avLst/>
                  </a:prstGeom>
                  <a:noFill/>
                </p:spPr>
                <p:txBody>
                  <a:bodyPr wrap="none" rtlCol="0">
                    <a:spAutoFit/>
                  </a:bodyPr>
                  <a:lstStyle/>
                  <a:p>
                    <a:pPr algn="ctr"/>
                    <a:r>
                      <a:rPr lang="en-US" altLang="ja-JP" dirty="0"/>
                      <a:t>75</a:t>
                    </a:r>
                    <a:r>
                      <a:rPr lang="ja-JP" altLang="en-US" dirty="0"/>
                      <a:t>歳以降</a:t>
                    </a:r>
                    <a:endParaRPr kumimoji="1" lang="ja-JP" altLang="en-US" dirty="0"/>
                  </a:p>
                </p:txBody>
              </p:sp>
            </p:grpSp>
            <p:cxnSp>
              <p:nvCxnSpPr>
                <p:cNvPr id="9" name="直線コネクタ 8">
                  <a:extLst>
                    <a:ext uri="{FF2B5EF4-FFF2-40B4-BE49-F238E27FC236}">
                      <a16:creationId xmlns:a16="http://schemas.microsoft.com/office/drawing/2014/main" id="{4E8D2FC4-F144-499C-A337-BF8419C12DAC}"/>
                    </a:ext>
                  </a:extLst>
                </p:cNvPr>
                <p:cNvCxnSpPr>
                  <a:stCxn id="15" idx="0"/>
                </p:cNvCxnSpPr>
                <p:nvPr/>
              </p:nvCxnSpPr>
              <p:spPr>
                <a:xfrm flipV="1">
                  <a:off x="3350047" y="2073247"/>
                  <a:ext cx="8591" cy="3564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7CAC328-8706-4F11-851B-D4D307721C3A}"/>
                    </a:ext>
                  </a:extLst>
                </p:cNvPr>
                <p:cNvCxnSpPr/>
                <p:nvPr/>
              </p:nvCxnSpPr>
              <p:spPr>
                <a:xfrm flipV="1">
                  <a:off x="5730578" y="2055931"/>
                  <a:ext cx="8592" cy="3564179"/>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 name="テキスト ボックス 22">
                <a:extLst>
                  <a:ext uri="{FF2B5EF4-FFF2-40B4-BE49-F238E27FC236}">
                    <a16:creationId xmlns:a16="http://schemas.microsoft.com/office/drawing/2014/main" id="{FD76A9DC-1A9A-4857-95FA-1D201370FA93}"/>
                  </a:ext>
                </a:extLst>
              </p:cNvPr>
              <p:cNvSpPr txBox="1"/>
              <p:nvPr/>
            </p:nvSpPr>
            <p:spPr>
              <a:xfrm>
                <a:off x="805283" y="1062027"/>
                <a:ext cx="2159566" cy="718990"/>
              </a:xfrm>
              <a:prstGeom prst="rect">
                <a:avLst/>
              </a:prstGeom>
              <a:noFill/>
            </p:spPr>
            <p:txBody>
              <a:bodyPr wrap="square" rtlCol="0">
                <a:spAutoFit/>
              </a:bodyPr>
              <a:lstStyle/>
              <a:p>
                <a:pPr algn="ctr"/>
                <a:r>
                  <a:rPr kumimoji="1" lang="en-US" altLang="ja-JP" b="1" dirty="0"/>
                  <a:t>Accumulation</a:t>
                </a:r>
              </a:p>
              <a:p>
                <a:pPr algn="ctr"/>
                <a:r>
                  <a:rPr lang="en-US" altLang="ja-JP" b="1" dirty="0"/>
                  <a:t>Phase</a:t>
                </a:r>
                <a:endParaRPr kumimoji="1" lang="ja-JP" altLang="en-US" b="1" dirty="0"/>
              </a:p>
            </p:txBody>
          </p:sp>
          <p:sp>
            <p:nvSpPr>
              <p:cNvPr id="24" name="テキスト ボックス 23">
                <a:extLst>
                  <a:ext uri="{FF2B5EF4-FFF2-40B4-BE49-F238E27FC236}">
                    <a16:creationId xmlns:a16="http://schemas.microsoft.com/office/drawing/2014/main" id="{B46E3D99-7D0E-4E62-BC3A-14EA5EDDA209}"/>
                  </a:ext>
                </a:extLst>
              </p:cNvPr>
              <p:cNvSpPr txBox="1"/>
              <p:nvPr/>
            </p:nvSpPr>
            <p:spPr>
              <a:xfrm>
                <a:off x="4594801" y="1068162"/>
                <a:ext cx="2159566" cy="718990"/>
              </a:xfrm>
              <a:prstGeom prst="rect">
                <a:avLst/>
              </a:prstGeom>
              <a:solidFill>
                <a:schemeClr val="bg1"/>
              </a:solidFill>
            </p:spPr>
            <p:txBody>
              <a:bodyPr wrap="square" rtlCol="0">
                <a:spAutoFit/>
              </a:bodyPr>
              <a:lstStyle/>
              <a:p>
                <a:pPr algn="ctr"/>
                <a:r>
                  <a:rPr lang="en-US" altLang="ja-JP" b="1" dirty="0"/>
                  <a:t>De</a:t>
                </a:r>
                <a:r>
                  <a:rPr kumimoji="1" lang="en-US" altLang="ja-JP" b="1" dirty="0"/>
                  <a:t>cumulation</a:t>
                </a:r>
              </a:p>
              <a:p>
                <a:pPr algn="ctr"/>
                <a:r>
                  <a:rPr lang="en-US" altLang="ja-JP" b="1" dirty="0"/>
                  <a:t>Phase</a:t>
                </a:r>
                <a:endParaRPr kumimoji="1" lang="ja-JP" altLang="en-US" b="1" dirty="0"/>
              </a:p>
            </p:txBody>
          </p:sp>
        </p:grpSp>
        <p:sp>
          <p:nvSpPr>
            <p:cNvPr id="27" name="テキスト ボックス 26">
              <a:extLst>
                <a:ext uri="{FF2B5EF4-FFF2-40B4-BE49-F238E27FC236}">
                  <a16:creationId xmlns:a16="http://schemas.microsoft.com/office/drawing/2014/main" id="{D63B8260-53FD-4D63-92A3-53ED6DC52FF8}"/>
                </a:ext>
              </a:extLst>
            </p:cNvPr>
            <p:cNvSpPr txBox="1"/>
            <p:nvPr/>
          </p:nvSpPr>
          <p:spPr>
            <a:xfrm>
              <a:off x="7005286" y="4137199"/>
              <a:ext cx="646331" cy="369332"/>
            </a:xfrm>
            <a:prstGeom prst="rect">
              <a:avLst/>
            </a:prstGeom>
            <a:noFill/>
          </p:spPr>
          <p:txBody>
            <a:bodyPr wrap="none" rtlCol="0">
              <a:spAutoFit/>
            </a:bodyPr>
            <a:lstStyle/>
            <a:p>
              <a:pPr algn="ctr"/>
              <a:r>
                <a:rPr lang="ja-JP" altLang="en-US" dirty="0">
                  <a:solidFill>
                    <a:srgbClr val="FF0000"/>
                  </a:solidFill>
                </a:rPr>
                <a:t>？</a:t>
              </a:r>
              <a:r>
                <a:rPr kumimoji="1" lang="ja-JP" altLang="en-US" dirty="0">
                  <a:solidFill>
                    <a:srgbClr val="FF0000"/>
                  </a:solidFill>
                </a:rPr>
                <a:t>歳</a:t>
              </a:r>
              <a:endParaRPr kumimoji="1" lang="en-US" altLang="ja-JP" dirty="0">
                <a:solidFill>
                  <a:srgbClr val="FF0000"/>
                </a:solidFill>
              </a:endParaRPr>
            </a:p>
          </p:txBody>
        </p:sp>
      </p:grpSp>
      <p:sp>
        <p:nvSpPr>
          <p:cNvPr id="30" name="テキスト ボックス 29">
            <a:extLst>
              <a:ext uri="{FF2B5EF4-FFF2-40B4-BE49-F238E27FC236}">
                <a16:creationId xmlns:a16="http://schemas.microsoft.com/office/drawing/2014/main" id="{12CCCDBA-5551-41BB-9B2A-15227FCD656A}"/>
              </a:ext>
            </a:extLst>
          </p:cNvPr>
          <p:cNvSpPr txBox="1"/>
          <p:nvPr/>
        </p:nvSpPr>
        <p:spPr>
          <a:xfrm>
            <a:off x="224666" y="712381"/>
            <a:ext cx="7167347"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ファイナンシャル</a:t>
            </a:r>
            <a:r>
              <a:rPr kumimoji="1" lang="ja-JP" altLang="en-US" dirty="0">
                <a:solidFill>
                  <a:srgbClr val="0070C0"/>
                </a:solidFill>
              </a:rPr>
              <a:t>プランニング</a:t>
            </a:r>
            <a:r>
              <a:rPr lang="ja-JP" altLang="en-US" dirty="0">
                <a:solidFill>
                  <a:srgbClr val="0070C0"/>
                </a:solidFill>
              </a:rPr>
              <a:t>（リタイアメントプランニング）</a:t>
            </a:r>
            <a:endParaRPr kumimoji="1" lang="ja-JP" altLang="en-US" dirty="0">
              <a:solidFill>
                <a:srgbClr val="0070C0"/>
              </a:solidFill>
            </a:endParaRPr>
          </a:p>
        </p:txBody>
      </p:sp>
      <p:sp>
        <p:nvSpPr>
          <p:cNvPr id="31" name="タイトル 1">
            <a:extLst>
              <a:ext uri="{FF2B5EF4-FFF2-40B4-BE49-F238E27FC236}">
                <a16:creationId xmlns:a16="http://schemas.microsoft.com/office/drawing/2014/main" id="{CEB7A40B-ED5F-4207-B992-991711F8DFAD}"/>
              </a:ext>
            </a:extLst>
          </p:cNvPr>
          <p:cNvSpPr>
            <a:spLocks noGrp="1"/>
          </p:cNvSpPr>
          <p:nvPr>
            <p:ph type="title"/>
          </p:nvPr>
        </p:nvSpPr>
        <p:spPr>
          <a:xfrm>
            <a:off x="273050" y="152400"/>
            <a:ext cx="9359900" cy="396875"/>
          </a:xfrm>
        </p:spPr>
        <p:txBody>
          <a:bodyPr/>
          <a:lstStyle/>
          <a:p>
            <a:r>
              <a:rPr lang="ja-JP" altLang="en-US" dirty="0"/>
              <a:t>１</a:t>
            </a:r>
            <a:r>
              <a:rPr kumimoji="1" lang="ja-JP" altLang="en-US" dirty="0"/>
              <a:t>．研究の背景と目的｜</a:t>
            </a:r>
            <a:r>
              <a:rPr lang="ja-JP" altLang="en-US" dirty="0"/>
              <a:t>リタイアメント・プランニング</a:t>
            </a:r>
            <a:endParaRPr kumimoji="1" lang="ja-JP" altLang="en-US" dirty="0"/>
          </a:p>
        </p:txBody>
      </p:sp>
    </p:spTree>
    <p:extLst>
      <p:ext uri="{BB962C8B-B14F-4D97-AF65-F5344CB8AC3E}">
        <p14:creationId xmlns:p14="http://schemas.microsoft.com/office/powerpoint/2010/main" val="111467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30</a:t>
            </a:fld>
            <a:endParaRPr lang="en-US" altLang="ja-JP" dirty="0"/>
          </a:p>
        </p:txBody>
      </p:sp>
      <p:sp>
        <p:nvSpPr>
          <p:cNvPr id="17" name="タイトル 1"/>
          <p:cNvSpPr>
            <a:spLocks noGrp="1"/>
          </p:cNvSpPr>
          <p:nvPr>
            <p:ph type="title"/>
          </p:nvPr>
        </p:nvSpPr>
        <p:spPr/>
        <p:txBody>
          <a:bodyPr/>
          <a:lstStyle/>
          <a:p>
            <a:r>
              <a:rPr lang="ja-JP" altLang="en-US" dirty="0"/>
              <a:t>３</a:t>
            </a:r>
            <a:r>
              <a:rPr lang="en-US" altLang="ja-JP" dirty="0"/>
              <a:t>.</a:t>
            </a:r>
            <a:r>
              <a:rPr lang="ja-JP" altLang="en-US" dirty="0"/>
              <a:t>３数値</a:t>
            </a:r>
            <a:r>
              <a:rPr kumimoji="1" lang="ja-JP" altLang="en-US" dirty="0"/>
              <a:t>分析</a:t>
            </a:r>
            <a:r>
              <a:rPr lang="ja-JP" altLang="en-US" dirty="0"/>
              <a:t>｜繰下げ増額率に関する感度分析</a:t>
            </a:r>
            <a:r>
              <a:rPr lang="ja-JP" altLang="en-US" sz="2000" dirty="0"/>
              <a:t>（公的年金財政モデル）</a:t>
            </a:r>
            <a:endParaRPr kumimoji="1" lang="ja-JP" altLang="en-US" sz="2000" dirty="0"/>
          </a:p>
        </p:txBody>
      </p:sp>
      <p:grpSp>
        <p:nvGrpSpPr>
          <p:cNvPr id="14" name="グループ化 13">
            <a:extLst>
              <a:ext uri="{FF2B5EF4-FFF2-40B4-BE49-F238E27FC236}">
                <a16:creationId xmlns:a16="http://schemas.microsoft.com/office/drawing/2014/main" id="{54E25AA4-AC62-4B65-906D-A2ABFD9D2D61}"/>
              </a:ext>
            </a:extLst>
          </p:cNvPr>
          <p:cNvGrpSpPr/>
          <p:nvPr/>
        </p:nvGrpSpPr>
        <p:grpSpPr>
          <a:xfrm>
            <a:off x="272480" y="699307"/>
            <a:ext cx="9361040" cy="379399"/>
            <a:chOff x="681262" y="3789040"/>
            <a:chExt cx="8543476" cy="1832235"/>
          </a:xfrm>
        </p:grpSpPr>
        <p:sp>
          <p:nvSpPr>
            <p:cNvPr id="15" name="正方形/長方形 14">
              <a:extLst>
                <a:ext uri="{FF2B5EF4-FFF2-40B4-BE49-F238E27FC236}">
                  <a16:creationId xmlns:a16="http://schemas.microsoft.com/office/drawing/2014/main" id="{7942BDDF-9397-4CD5-BEFE-11CE69D69CC8}"/>
                </a:ext>
              </a:extLst>
            </p:cNvPr>
            <p:cNvSpPr/>
            <p:nvPr/>
          </p:nvSpPr>
          <p:spPr bwMode="auto">
            <a:xfrm>
              <a:off x="681262" y="3789040"/>
              <a:ext cx="8543476" cy="1832235"/>
            </a:xfrm>
            <a:prstGeom prst="rect">
              <a:avLst/>
            </a:prstGeom>
            <a:noFill/>
            <a:ln w="31750" cap="flat" cmpd="dbl"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900" b="1" kern="0" dirty="0">
                <a:solidFill>
                  <a:srgbClr val="FF0000"/>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FF0000"/>
                </a:solidFill>
                <a:latin typeface="Arial" charset="0"/>
                <a:cs typeface="メイリオ" pitchFamily="50" charset="-128"/>
              </a:endParaRPr>
            </a:p>
          </p:txBody>
        </p:sp>
        <p:sp>
          <p:nvSpPr>
            <p:cNvPr id="16"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98932"/>
              <a:ext cx="8469255" cy="1337714"/>
            </a:xfrm>
            <a:prstGeom prst="roundRect">
              <a:avLst>
                <a:gd name="adj" fmla="val 0"/>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b="1" u="sng" dirty="0">
                  <a:solidFill>
                    <a:srgbClr val="FF0000"/>
                  </a:solidFill>
                </a:rPr>
                <a:t>分析の目的：様々な前提における年金財政を維持するための増額率の検討</a:t>
              </a:r>
            </a:p>
          </p:txBody>
        </p:sp>
      </p:grpSp>
      <p:graphicFrame>
        <p:nvGraphicFramePr>
          <p:cNvPr id="2" name="表 1"/>
          <p:cNvGraphicFramePr>
            <a:graphicFrameLocks noGrp="1"/>
          </p:cNvGraphicFramePr>
          <p:nvPr>
            <p:extLst>
              <p:ext uri="{D42A27DB-BD31-4B8C-83A1-F6EECF244321}">
                <p14:modId xmlns:p14="http://schemas.microsoft.com/office/powerpoint/2010/main" val="3531639373"/>
              </p:ext>
            </p:extLst>
          </p:nvPr>
        </p:nvGraphicFramePr>
        <p:xfrm>
          <a:off x="313142" y="1566529"/>
          <a:ext cx="4259233" cy="952500"/>
        </p:xfrm>
        <a:graphic>
          <a:graphicData uri="http://schemas.openxmlformats.org/drawingml/2006/table">
            <a:tbl>
              <a:tblPr firstRow="1">
                <a:tableStyleId>{8EC20E35-A176-4012-BC5E-935CFFF8708E}</a:tableStyleId>
              </a:tblPr>
              <a:tblGrid>
                <a:gridCol w="1097283">
                  <a:extLst>
                    <a:ext uri="{9D8B030D-6E8A-4147-A177-3AD203B41FA5}">
                      <a16:colId xmlns:a16="http://schemas.microsoft.com/office/drawing/2014/main" val="20000"/>
                    </a:ext>
                  </a:extLst>
                </a:gridCol>
                <a:gridCol w="738358">
                  <a:extLst>
                    <a:ext uri="{9D8B030D-6E8A-4147-A177-3AD203B41FA5}">
                      <a16:colId xmlns:a16="http://schemas.microsoft.com/office/drawing/2014/main" val="20001"/>
                    </a:ext>
                  </a:extLst>
                </a:gridCol>
                <a:gridCol w="810143">
                  <a:extLst>
                    <a:ext uri="{9D8B030D-6E8A-4147-A177-3AD203B41FA5}">
                      <a16:colId xmlns:a16="http://schemas.microsoft.com/office/drawing/2014/main" val="20002"/>
                    </a:ext>
                  </a:extLst>
                </a:gridCol>
                <a:gridCol w="875091">
                  <a:extLst>
                    <a:ext uri="{9D8B030D-6E8A-4147-A177-3AD203B41FA5}">
                      <a16:colId xmlns:a16="http://schemas.microsoft.com/office/drawing/2014/main" val="20003"/>
                    </a:ext>
                  </a:extLst>
                </a:gridCol>
                <a:gridCol w="738358">
                  <a:extLst>
                    <a:ext uri="{9D8B030D-6E8A-4147-A177-3AD203B41FA5}">
                      <a16:colId xmlns:a16="http://schemas.microsoft.com/office/drawing/2014/main" val="20004"/>
                    </a:ext>
                  </a:extLst>
                </a:gridCol>
              </a:tblGrid>
              <a:tr h="238125">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労働力率</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物価上昇率</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賃金上昇率</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運用利回り</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0"/>
                  </a:ext>
                </a:extLst>
              </a:tr>
              <a:tr h="238125">
                <a:tc>
                  <a:txBody>
                    <a:bodyPr/>
                    <a:lstStyle/>
                    <a:p>
                      <a:pPr algn="l" fontAlgn="ctr"/>
                      <a:r>
                        <a:rPr lang="ja-JP" altLang="en-US" sz="1100" u="none" strike="noStrike" dirty="0">
                          <a:effectLst/>
                        </a:rPr>
                        <a:t>ケース</a:t>
                      </a:r>
                      <a:r>
                        <a:rPr lang="en-US" sz="1100" u="none" strike="noStrike" dirty="0">
                          <a:effectLst/>
                        </a:rPr>
                        <a:t>C</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進む</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1.60%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1.80%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3.20%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1"/>
                  </a:ext>
                </a:extLst>
              </a:tr>
              <a:tr h="238125">
                <a:tc>
                  <a:txBody>
                    <a:bodyPr/>
                    <a:lstStyle/>
                    <a:p>
                      <a:pPr algn="l" fontAlgn="ctr"/>
                      <a:r>
                        <a:rPr lang="ja-JP" altLang="en-US" sz="1100" u="none" strike="noStrike" dirty="0">
                          <a:effectLst/>
                        </a:rPr>
                        <a:t>ケース</a:t>
                      </a:r>
                      <a:r>
                        <a:rPr lang="en-US" sz="1100" u="none" strike="noStrike" dirty="0">
                          <a:effectLst/>
                        </a:rPr>
                        <a:t>E</a:t>
                      </a:r>
                      <a:endParaRPr lang="en-US" sz="11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進む</a:t>
                      </a:r>
                      <a:endParaRPr lang="ja-JP" altLang="en-US" sz="1100" b="0" i="0" u="none" strike="noStrike" dirty="0">
                        <a:solidFill>
                          <a:schemeClr val="tx1"/>
                        </a:solidFill>
                        <a:effectLst/>
                        <a:latin typeface="+mn-ea"/>
                        <a:ea typeface="+mn-ea"/>
                      </a:endParaRPr>
                    </a:p>
                  </a:txBody>
                  <a:tcPr marL="9525" marR="9525" marT="9525" marB="0" anchor="ctr"/>
                </a:tc>
                <a:tc>
                  <a:txBody>
                    <a:bodyPr/>
                    <a:lstStyle/>
                    <a:p>
                      <a:pPr algn="r" fontAlgn="ctr"/>
                      <a:r>
                        <a:rPr lang="en-US" altLang="ja-JP" sz="1100" u="none" strike="noStrike" dirty="0">
                          <a:effectLst/>
                        </a:rPr>
                        <a:t>1.20%</a:t>
                      </a:r>
                      <a:endParaRPr lang="en-US" altLang="ja-JP" sz="11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1.30%</a:t>
                      </a:r>
                      <a:endParaRPr lang="en-US" altLang="ja-JP" sz="11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3.00%</a:t>
                      </a:r>
                      <a:endParaRPr lang="en-US" altLang="ja-JP" sz="11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2"/>
                  </a:ext>
                </a:extLst>
              </a:tr>
              <a:tr h="238125">
                <a:tc>
                  <a:txBody>
                    <a:bodyPr/>
                    <a:lstStyle/>
                    <a:p>
                      <a:pPr algn="l" fontAlgn="ctr"/>
                      <a:r>
                        <a:rPr lang="ja-JP" altLang="en-US" sz="1100" u="none" strike="noStrike" dirty="0">
                          <a:effectLst/>
                        </a:rPr>
                        <a:t>ケース</a:t>
                      </a:r>
                      <a:r>
                        <a:rPr lang="en-US" sz="1100" u="none" strike="noStrike" dirty="0">
                          <a:effectLst/>
                        </a:rPr>
                        <a:t>G</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進まない</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0.90%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2.20%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3"/>
                  </a:ext>
                </a:extLst>
              </a:tr>
            </a:tbl>
          </a:graphicData>
        </a:graphic>
      </p:graphicFrame>
      <p:cxnSp>
        <p:nvCxnSpPr>
          <p:cNvPr id="23" name="直線矢印コネクタ 22"/>
          <p:cNvCxnSpPr/>
          <p:nvPr/>
        </p:nvCxnSpPr>
        <p:spPr>
          <a:xfrm>
            <a:off x="6173811" y="2594059"/>
            <a:ext cx="331356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7250155" y="2667542"/>
            <a:ext cx="1441420" cy="307777"/>
          </a:xfrm>
          <a:prstGeom prst="rect">
            <a:avLst/>
          </a:prstGeom>
          <a:noFill/>
        </p:spPr>
        <p:txBody>
          <a:bodyPr wrap="none" rtlCol="0">
            <a:spAutoFit/>
          </a:bodyPr>
          <a:lstStyle/>
          <a:p>
            <a:r>
              <a:rPr kumimoji="1" lang="ja-JP" altLang="en-US" sz="1400" dirty="0">
                <a:solidFill>
                  <a:srgbClr val="0070C0"/>
                </a:solidFill>
              </a:rPr>
              <a:t>繰下げ受給促進</a:t>
            </a:r>
          </a:p>
        </p:txBody>
      </p:sp>
      <p:sp>
        <p:nvSpPr>
          <p:cNvPr id="25" name="テキスト ボックス 24"/>
          <p:cNvSpPr txBox="1"/>
          <p:nvPr/>
        </p:nvSpPr>
        <p:spPr>
          <a:xfrm>
            <a:off x="272480" y="1188129"/>
            <a:ext cx="2089033"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長期の経済前提</a:t>
            </a:r>
            <a:endParaRPr kumimoji="1" lang="ja-JP" altLang="en-US" dirty="0">
              <a:solidFill>
                <a:srgbClr val="0070C0"/>
              </a:solidFill>
            </a:endParaRPr>
          </a:p>
        </p:txBody>
      </p:sp>
      <p:sp>
        <p:nvSpPr>
          <p:cNvPr id="26" name="テキスト ボックス 25"/>
          <p:cNvSpPr txBox="1"/>
          <p:nvPr/>
        </p:nvSpPr>
        <p:spPr>
          <a:xfrm>
            <a:off x="5086921" y="1188294"/>
            <a:ext cx="3935694" cy="369332"/>
          </a:xfrm>
          <a:prstGeom prst="rect">
            <a:avLst/>
          </a:prstGeom>
          <a:noFill/>
        </p:spPr>
        <p:txBody>
          <a:bodyPr wrap="none" rtlCol="0">
            <a:spAutoFit/>
          </a:bodyPr>
          <a:lstStyle/>
          <a:p>
            <a:pPr marL="285750" indent="-285750" algn="ctr">
              <a:spcBef>
                <a:spcPct val="0"/>
              </a:spcBef>
              <a:spcAft>
                <a:spcPts val="450"/>
              </a:spcAft>
              <a:buClr>
                <a:srgbClr val="0070C0"/>
              </a:buClr>
              <a:buFont typeface="Wingdings" panose="05000000000000000000" pitchFamily="2" charset="2"/>
              <a:buChar char="p"/>
            </a:pPr>
            <a:r>
              <a:rPr lang="ja-JP" altLang="en-US" dirty="0">
                <a:solidFill>
                  <a:srgbClr val="0070C0"/>
                </a:solidFill>
              </a:rPr>
              <a:t>年金財政を維持するための増額率</a:t>
            </a:r>
          </a:p>
        </p:txBody>
      </p:sp>
      <p:sp>
        <p:nvSpPr>
          <p:cNvPr id="29" name="テキスト ボックス 28"/>
          <p:cNvSpPr txBox="1"/>
          <p:nvPr/>
        </p:nvSpPr>
        <p:spPr>
          <a:xfrm>
            <a:off x="313142" y="2964106"/>
            <a:ext cx="9320378" cy="830997"/>
          </a:xfrm>
          <a:prstGeom prst="rect">
            <a:avLst/>
          </a:prstGeom>
          <a:solidFill>
            <a:srgbClr val="E2F1F6"/>
          </a:solidFill>
        </p:spPr>
        <p:txBody>
          <a:bodyPr wrap="square" rtlCol="0">
            <a:spAutoFit/>
          </a:bodyPr>
          <a:lstStyle/>
          <a:p>
            <a:pPr marL="285750" indent="-285750">
              <a:buClr>
                <a:srgbClr val="0070C0"/>
              </a:buClr>
              <a:buFont typeface="Wingdings" panose="05000000000000000000" pitchFamily="2" charset="2"/>
              <a:buChar char="ü"/>
            </a:pPr>
            <a:r>
              <a:rPr lang="ja-JP" altLang="en-US" sz="1600" dirty="0"/>
              <a:t>ケース</a:t>
            </a:r>
            <a:r>
              <a:rPr lang="en-US" altLang="ja-JP" sz="1600" dirty="0"/>
              <a:t>C </a:t>
            </a:r>
            <a:r>
              <a:rPr lang="ja-JP" altLang="en-US" sz="1600" dirty="0"/>
              <a:t>→ </a:t>
            </a:r>
            <a:r>
              <a:rPr lang="en-US" altLang="ja-JP" sz="1600" dirty="0"/>
              <a:t>E </a:t>
            </a:r>
            <a:r>
              <a:rPr lang="ja-JP" altLang="en-US" sz="1600" dirty="0"/>
              <a:t>→</a:t>
            </a:r>
            <a:r>
              <a:rPr lang="en-US" altLang="ja-JP" sz="1600" dirty="0"/>
              <a:t> G</a:t>
            </a:r>
            <a:r>
              <a:rPr lang="ja-JP" altLang="en-US" sz="1600" dirty="0"/>
              <a:t>と経済前提がネガティブになるほど繰下げ増額率を引き下げる必要がある</a:t>
            </a:r>
            <a:endParaRPr lang="en-US" altLang="ja-JP" sz="1600" dirty="0"/>
          </a:p>
          <a:p>
            <a:pPr marL="285750" indent="-285750">
              <a:buClr>
                <a:srgbClr val="0070C0"/>
              </a:buClr>
              <a:buFont typeface="Wingdings" panose="05000000000000000000" pitchFamily="2" charset="2"/>
              <a:buChar char="ü"/>
            </a:pPr>
            <a:r>
              <a:rPr lang="ja-JP" altLang="en-US" sz="1600" dirty="0"/>
              <a:t>経済前提ケース</a:t>
            </a:r>
            <a:r>
              <a:rPr lang="en-US" altLang="ja-JP" sz="1600" dirty="0"/>
              <a:t>G</a:t>
            </a:r>
            <a:r>
              <a:rPr lang="ja-JP" altLang="en-US" sz="1600" dirty="0" err="1"/>
              <a:t>，</a:t>
            </a:r>
            <a:r>
              <a:rPr lang="ja-JP" altLang="en-US" sz="1600" dirty="0"/>
              <a:t>繰下げ受給割合ケース</a:t>
            </a:r>
            <a:r>
              <a:rPr lang="en-US" altLang="ja-JP" sz="1600" dirty="0"/>
              <a:t>A5</a:t>
            </a:r>
            <a:r>
              <a:rPr lang="ja-JP" altLang="en-US" sz="1600" dirty="0"/>
              <a:t>では現状の財政水準を維持するためには繰下げ増額率を</a:t>
            </a:r>
            <a:r>
              <a:rPr lang="en-US" altLang="ja-JP" sz="1600" dirty="0"/>
              <a:t>0.56%/</a:t>
            </a:r>
            <a:r>
              <a:rPr lang="ja-JP" altLang="en-US" sz="1600" dirty="0"/>
              <a:t>月まで引き下げる必要がある</a:t>
            </a:r>
            <a:endParaRPr lang="en-US" altLang="ja-JP" sz="1600" dirty="0"/>
          </a:p>
        </p:txBody>
      </p:sp>
      <p:graphicFrame>
        <p:nvGraphicFramePr>
          <p:cNvPr id="9" name="表 8"/>
          <p:cNvGraphicFramePr>
            <a:graphicFrameLocks noGrp="1"/>
          </p:cNvGraphicFramePr>
          <p:nvPr>
            <p:extLst>
              <p:ext uri="{D42A27DB-BD31-4B8C-83A1-F6EECF244321}">
                <p14:modId xmlns:p14="http://schemas.microsoft.com/office/powerpoint/2010/main" val="2715026663"/>
              </p:ext>
            </p:extLst>
          </p:nvPr>
        </p:nvGraphicFramePr>
        <p:xfrm>
          <a:off x="4998021" y="4000540"/>
          <a:ext cx="4635499" cy="1190625"/>
        </p:xfrm>
        <a:graphic>
          <a:graphicData uri="http://schemas.openxmlformats.org/drawingml/2006/table">
            <a:tbl>
              <a:tblPr/>
              <a:tblGrid>
                <a:gridCol w="590080">
                  <a:extLst>
                    <a:ext uri="{9D8B030D-6E8A-4147-A177-3AD203B41FA5}">
                      <a16:colId xmlns:a16="http://schemas.microsoft.com/office/drawing/2014/main" val="816600738"/>
                    </a:ext>
                  </a:extLst>
                </a:gridCol>
                <a:gridCol w="715319">
                  <a:extLst>
                    <a:ext uri="{9D8B030D-6E8A-4147-A177-3AD203B41FA5}">
                      <a16:colId xmlns:a16="http://schemas.microsoft.com/office/drawing/2014/main" val="282882026"/>
                    </a:ext>
                  </a:extLst>
                </a:gridCol>
                <a:gridCol w="666020">
                  <a:extLst>
                    <a:ext uri="{9D8B030D-6E8A-4147-A177-3AD203B41FA5}">
                      <a16:colId xmlns:a16="http://schemas.microsoft.com/office/drawing/2014/main" val="1731522750"/>
                    </a:ext>
                  </a:extLst>
                </a:gridCol>
                <a:gridCol w="666020">
                  <a:extLst>
                    <a:ext uri="{9D8B030D-6E8A-4147-A177-3AD203B41FA5}">
                      <a16:colId xmlns:a16="http://schemas.microsoft.com/office/drawing/2014/main" val="3654382380"/>
                    </a:ext>
                  </a:extLst>
                </a:gridCol>
                <a:gridCol w="666020">
                  <a:extLst>
                    <a:ext uri="{9D8B030D-6E8A-4147-A177-3AD203B41FA5}">
                      <a16:colId xmlns:a16="http://schemas.microsoft.com/office/drawing/2014/main" val="2301503595"/>
                    </a:ext>
                  </a:extLst>
                </a:gridCol>
                <a:gridCol w="666020">
                  <a:extLst>
                    <a:ext uri="{9D8B030D-6E8A-4147-A177-3AD203B41FA5}">
                      <a16:colId xmlns:a16="http://schemas.microsoft.com/office/drawing/2014/main" val="2540886131"/>
                    </a:ext>
                  </a:extLst>
                </a:gridCol>
                <a:gridCol w="666020">
                  <a:extLst>
                    <a:ext uri="{9D8B030D-6E8A-4147-A177-3AD203B41FA5}">
                      <a16:colId xmlns:a16="http://schemas.microsoft.com/office/drawing/2014/main" val="643448510"/>
                    </a:ext>
                  </a:extLst>
                </a:gridCol>
              </a:tblGrid>
              <a:tr h="238125">
                <a:tc gridSpan="2">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100" b="1" i="0" u="none" strike="noStrike" dirty="0">
                          <a:solidFill>
                            <a:schemeClr val="bg1"/>
                          </a:solidFill>
                          <a:effectLst/>
                          <a:latin typeface="+mn-ea"/>
                          <a:ea typeface="+mn-ea"/>
                        </a:rPr>
                        <a:t>繰下げ受給者割合</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hMerge="1">
                  <a:txBody>
                    <a:bodyPr/>
                    <a:lstStyle/>
                    <a:p>
                      <a:endParaRPr kumimoji="1" lang="ja-JP" altLang="en-US"/>
                    </a:p>
                  </a:txBody>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A1</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A2</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A3</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A4</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A5</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31881701"/>
                  </a:ext>
                </a:extLst>
              </a:tr>
              <a:tr h="238125">
                <a:tc rowSpan="4">
                  <a:txBody>
                    <a:bodyPr/>
                    <a:lstStyle/>
                    <a:p>
                      <a:pPr algn="ctr" fontAlgn="ctr"/>
                      <a:r>
                        <a:rPr lang="ja-JP" altLang="en-US" sz="1100" b="0" i="0" u="none" strike="noStrike" dirty="0">
                          <a:solidFill>
                            <a:srgbClr val="000000"/>
                          </a:solidFill>
                          <a:effectLst/>
                          <a:latin typeface="+mn-ea"/>
                          <a:ea typeface="+mn-ea"/>
                        </a:rPr>
                        <a:t>経済</a:t>
                      </a:r>
                      <a:endParaRPr lang="en-US" altLang="ja-JP" sz="1100" b="0" i="0" u="none" strike="noStrike" dirty="0">
                        <a:solidFill>
                          <a:srgbClr val="000000"/>
                        </a:solidFill>
                        <a:effectLst/>
                        <a:latin typeface="+mn-ea"/>
                        <a:ea typeface="+mn-ea"/>
                      </a:endParaRPr>
                    </a:p>
                    <a:p>
                      <a:pPr algn="ctr" fontAlgn="ctr"/>
                      <a:r>
                        <a:rPr lang="ja-JP" altLang="en-US" sz="1100" b="0" i="0" u="none" strike="noStrike" dirty="0">
                          <a:solidFill>
                            <a:srgbClr val="000000"/>
                          </a:solidFill>
                          <a:effectLst/>
                          <a:latin typeface="+mn-ea"/>
                          <a:ea typeface="+mn-ea"/>
                        </a:rPr>
                        <a:t>前提</a:t>
                      </a:r>
                      <a:endParaRPr lang="en-US" sz="1100" b="0" i="0" u="none" strike="noStrike" dirty="0">
                        <a:solidFill>
                          <a:srgbClr val="000000"/>
                        </a:solidFill>
                        <a:effectLst/>
                        <a:latin typeface="+mn-ea"/>
                        <a:ea typeface="+mn-ea"/>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ケース</a:t>
                      </a:r>
                      <a:r>
                        <a:rPr lang="en-US" altLang="ja-JP" sz="1100" b="0" i="0" u="none" strike="noStrike" dirty="0">
                          <a:solidFill>
                            <a:srgbClr val="000000"/>
                          </a:solidFill>
                          <a:effectLst/>
                          <a:latin typeface="+mn-ea"/>
                          <a:ea typeface="+mn-ea"/>
                        </a:rPr>
                        <a: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r" fontAlgn="ctr"/>
                      <a:r>
                        <a:rPr lang="en-US" altLang="ja-JP" sz="1100" b="0" i="0" u="none" strike="noStrike" dirty="0">
                          <a:solidFill>
                            <a:srgbClr val="000000"/>
                          </a:solidFill>
                          <a:effectLst/>
                          <a:latin typeface="+mn-lt"/>
                          <a:ea typeface="+mn-ea"/>
                        </a:rPr>
                        <a:t>0.66%</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0.64%</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0.62%</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0.61%</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0.59%</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rgbClr val="FCFCFF"/>
                    </a:solidFill>
                  </a:tcPr>
                </a:tc>
                <a:extLst>
                  <a:ext uri="{0D108BD9-81ED-4DB2-BD59-A6C34878D82A}">
                    <a16:rowId xmlns:a16="http://schemas.microsoft.com/office/drawing/2014/main" val="1839904486"/>
                  </a:ext>
                </a:extLst>
              </a:tr>
              <a:tr h="238125">
                <a:tc vMerge="1">
                  <a:txBody>
                    <a:bodyPr/>
                    <a:lstStyle/>
                    <a:p>
                      <a:pPr algn="ctr" fontAlgn="ctr"/>
                      <a:endParaRPr lang="en-US" sz="1100" b="0" i="0" u="none" strike="noStrike" dirty="0">
                        <a:solidFill>
                          <a:srgbClr val="000000"/>
                        </a:solidFill>
                        <a:effectLst/>
                        <a:latin typeface="+mn-ea"/>
                        <a:ea typeface="+mn-ea"/>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ケース</a:t>
                      </a:r>
                      <a:r>
                        <a:rPr lang="en-US" altLang="ja-JP" sz="1100" b="0" i="0" u="none" strike="noStrike" dirty="0">
                          <a:solidFill>
                            <a:srgbClr val="000000"/>
                          </a:solidFill>
                          <a:effectLst/>
                          <a:latin typeface="+mn-ea"/>
                          <a:ea typeface="+mn-ea"/>
                        </a:rPr>
                        <a:t>E1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ctr"/>
                      <a:r>
                        <a:rPr lang="en-US" altLang="ja-JP" sz="1100" b="0" i="0" u="none" strike="noStrike" dirty="0">
                          <a:solidFill>
                            <a:srgbClr val="000000"/>
                          </a:solidFill>
                          <a:effectLst/>
                          <a:latin typeface="+mn-lt"/>
                          <a:ea typeface="+mn-ea"/>
                        </a:rPr>
                        <a:t>0.65%</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solidFill>
                      <a:srgbClr val="FACACD"/>
                    </a:solidFill>
                  </a:tcPr>
                </a:tc>
                <a:tc>
                  <a:txBody>
                    <a:bodyPr/>
                    <a:lstStyle/>
                    <a:p>
                      <a:pPr algn="r" fontAlgn="ctr"/>
                      <a:r>
                        <a:rPr lang="en-US" altLang="ja-JP" sz="1100" b="0" i="0" u="none" strike="noStrike" dirty="0">
                          <a:solidFill>
                            <a:srgbClr val="000000"/>
                          </a:solidFill>
                          <a:effectLst/>
                          <a:latin typeface="+mn-lt"/>
                          <a:ea typeface="+mn-ea"/>
                        </a:rPr>
                        <a:t>0.63%</a:t>
                      </a:r>
                    </a:p>
                  </a:txBody>
                  <a:tcPr marL="9525" marR="9525" marT="9525" marB="0" anchor="ctr">
                    <a:lnL>
                      <a:noFill/>
                    </a:lnL>
                    <a:lnR>
                      <a:noFill/>
                    </a:lnR>
                    <a:lnT>
                      <a:noFill/>
                    </a:lnT>
                    <a:lnB>
                      <a:noFill/>
                    </a:lnB>
                    <a:solidFill>
                      <a:srgbClr val="FBD7DA"/>
                    </a:solidFill>
                  </a:tcPr>
                </a:tc>
                <a:tc>
                  <a:txBody>
                    <a:bodyPr/>
                    <a:lstStyle/>
                    <a:p>
                      <a:pPr algn="r" fontAlgn="ctr"/>
                      <a:r>
                        <a:rPr lang="en-US" altLang="ja-JP" sz="1100" b="0" i="0" u="none" strike="noStrike" dirty="0">
                          <a:solidFill>
                            <a:srgbClr val="000000"/>
                          </a:solidFill>
                          <a:effectLst/>
                          <a:latin typeface="+mn-lt"/>
                          <a:ea typeface="+mn-ea"/>
                        </a:rPr>
                        <a:t>0.62%</a:t>
                      </a:r>
                    </a:p>
                  </a:txBody>
                  <a:tcPr marL="9525" marR="9525" marT="9525" marB="0" anchor="ctr">
                    <a:lnL>
                      <a:noFill/>
                    </a:lnL>
                    <a:lnR>
                      <a:noFill/>
                    </a:lnR>
                    <a:lnT>
                      <a:noFill/>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0.61%</a:t>
                      </a:r>
                    </a:p>
                  </a:txBody>
                  <a:tcPr marL="9525" marR="9525" marT="9525" marB="0" anchor="ctr">
                    <a:lnL>
                      <a:noFill/>
                    </a:lnL>
                    <a:lnR>
                      <a:noFill/>
                    </a:lnR>
                    <a:lnT>
                      <a:noFill/>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0.57%</a:t>
                      </a:r>
                    </a:p>
                  </a:txBody>
                  <a:tcPr marL="9525" marR="9525" marT="9525" marB="0" anchor="ctr">
                    <a:lnL>
                      <a:noFill/>
                    </a:lnL>
                    <a:lnR>
                      <a:noFill/>
                    </a:lnR>
                    <a:lnT>
                      <a:noFill/>
                    </a:lnT>
                    <a:lnB>
                      <a:noFill/>
                    </a:lnB>
                    <a:solidFill>
                      <a:srgbClr val="FAC1C3"/>
                    </a:solidFill>
                  </a:tcPr>
                </a:tc>
                <a:extLst>
                  <a:ext uri="{0D108BD9-81ED-4DB2-BD59-A6C34878D82A}">
                    <a16:rowId xmlns:a16="http://schemas.microsoft.com/office/drawing/2014/main" val="2119490290"/>
                  </a:ext>
                </a:extLst>
              </a:tr>
              <a:tr h="238125">
                <a:tc vMerge="1">
                  <a:txBody>
                    <a:bodyPr/>
                    <a:lstStyle/>
                    <a:p>
                      <a:pPr algn="l" fontAlgn="ctr"/>
                      <a:endParaRPr lang="en-US" sz="1100" b="0" i="0" u="none" strike="noStrike">
                        <a:solidFill>
                          <a:srgbClr val="000000"/>
                        </a:solidFill>
                        <a:effectLst/>
                        <a:latin typeface="+mn-ea"/>
                        <a:ea typeface="+mn-ea"/>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ケース</a:t>
                      </a:r>
                      <a:r>
                        <a:rPr lang="en-US" altLang="ja-JP" sz="1100" b="0" i="0" u="none" strike="noStrike" dirty="0">
                          <a:solidFill>
                            <a:srgbClr val="000000"/>
                          </a:solidFill>
                          <a:effectLst/>
                          <a:latin typeface="+mn-ea"/>
                          <a:ea typeface="+mn-ea"/>
                        </a:rPr>
                        <a:t>E2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ctr"/>
                      <a:r>
                        <a:rPr lang="en-US" altLang="ja-JP" sz="1100" b="0" i="0" u="none" strike="noStrike">
                          <a:solidFill>
                            <a:srgbClr val="000000"/>
                          </a:solidFill>
                          <a:effectLst/>
                          <a:latin typeface="+mn-lt"/>
                          <a:ea typeface="+mn-ea"/>
                        </a:rPr>
                        <a:t>0.63%</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solidFill>
                      <a:srgbClr val="F8696B"/>
                    </a:solidFill>
                  </a:tcPr>
                </a:tc>
                <a:tc>
                  <a:txBody>
                    <a:bodyPr/>
                    <a:lstStyle/>
                    <a:p>
                      <a:pPr algn="r" fontAlgn="ctr"/>
                      <a:r>
                        <a:rPr lang="en-US" altLang="ja-JP" sz="1100" b="0" i="0" u="none" strike="noStrike">
                          <a:solidFill>
                            <a:srgbClr val="000000"/>
                          </a:solidFill>
                          <a:effectLst/>
                          <a:latin typeface="+mn-lt"/>
                          <a:ea typeface="+mn-ea"/>
                        </a:rPr>
                        <a:t>0.60%</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dirty="0">
                          <a:solidFill>
                            <a:srgbClr val="000000"/>
                          </a:solidFill>
                          <a:effectLst/>
                          <a:latin typeface="+mn-lt"/>
                          <a:ea typeface="+mn-ea"/>
                        </a:rPr>
                        <a:t>0.59%</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dirty="0">
                          <a:solidFill>
                            <a:srgbClr val="000000"/>
                          </a:solidFill>
                          <a:effectLst/>
                          <a:latin typeface="+mn-lt"/>
                          <a:ea typeface="+mn-ea"/>
                        </a:rPr>
                        <a:t>0.57%</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dirty="0">
                          <a:solidFill>
                            <a:srgbClr val="000000"/>
                          </a:solidFill>
                          <a:effectLst/>
                          <a:latin typeface="+mn-lt"/>
                          <a:ea typeface="+mn-ea"/>
                        </a:rPr>
                        <a:t>0.54%</a:t>
                      </a:r>
                    </a:p>
                  </a:txBody>
                  <a:tcPr marL="9525" marR="9525" marT="9525" marB="0" anchor="ctr">
                    <a:lnL>
                      <a:noFill/>
                    </a:lnL>
                    <a:lnR>
                      <a:noFill/>
                    </a:lnR>
                    <a:lnT>
                      <a:noFill/>
                    </a:lnT>
                    <a:lnB>
                      <a:noFill/>
                    </a:lnB>
                    <a:solidFill>
                      <a:srgbClr val="F8696B"/>
                    </a:solidFill>
                  </a:tcPr>
                </a:tc>
                <a:extLst>
                  <a:ext uri="{0D108BD9-81ED-4DB2-BD59-A6C34878D82A}">
                    <a16:rowId xmlns:a16="http://schemas.microsoft.com/office/drawing/2014/main" val="2808479646"/>
                  </a:ext>
                </a:extLst>
              </a:tr>
              <a:tr h="238125">
                <a:tc vMerge="1">
                  <a:txBody>
                    <a:bodyPr/>
                    <a:lstStyle/>
                    <a:p>
                      <a:pPr algn="l" fontAlgn="ctr"/>
                      <a:endParaRPr lang="en-US" sz="1100" b="0" i="0" u="none" strike="noStrike" dirty="0">
                        <a:solidFill>
                          <a:srgbClr val="000000"/>
                        </a:solidFill>
                        <a:effectLst/>
                        <a:latin typeface="+mn-ea"/>
                        <a:ea typeface="+mn-ea"/>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ケース</a:t>
                      </a:r>
                      <a:r>
                        <a:rPr lang="en-US" altLang="ja-JP" sz="1100" b="0" i="0" u="none" strike="noStrike" dirty="0">
                          <a:solidFill>
                            <a:srgbClr val="000000"/>
                          </a:solidFill>
                          <a:effectLst/>
                          <a:latin typeface="+mn-ea"/>
                          <a:ea typeface="+mn-ea"/>
                        </a:rPr>
                        <a:t>E3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n-ea"/>
                        </a:rPr>
                        <a:t>0.66%</a:t>
                      </a:r>
                    </a:p>
                  </a:txBody>
                  <a:tcPr marL="9525" marR="9525" marT="9525"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FCFCFF"/>
                    </a:solidFill>
                  </a:tcPr>
                </a:tc>
                <a:tc>
                  <a:txBody>
                    <a:bodyPr/>
                    <a:lstStyle/>
                    <a:p>
                      <a:pPr algn="r" fontAlgn="ctr"/>
                      <a:r>
                        <a:rPr lang="en-US" altLang="ja-JP" sz="1100" b="0" i="0" u="none" strike="noStrike">
                          <a:solidFill>
                            <a:srgbClr val="000000"/>
                          </a:solidFill>
                          <a:effectLst/>
                          <a:latin typeface="+mn-lt"/>
                          <a:ea typeface="+mn-ea"/>
                        </a:rPr>
                        <a:t>0.64%</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rgbClr val="FCFCFF"/>
                    </a:solidFill>
                  </a:tcPr>
                </a:tc>
                <a:tc>
                  <a:txBody>
                    <a:bodyPr/>
                    <a:lstStyle/>
                    <a:p>
                      <a:pPr algn="r" fontAlgn="ctr"/>
                      <a:r>
                        <a:rPr lang="en-US" altLang="ja-JP" sz="1100" b="0" i="0" u="none" strike="noStrike">
                          <a:solidFill>
                            <a:srgbClr val="000000"/>
                          </a:solidFill>
                          <a:effectLst/>
                          <a:latin typeface="+mn-lt"/>
                          <a:ea typeface="+mn-ea"/>
                        </a:rPr>
                        <a:t>0.62%</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0.61%</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0.59%</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rgbClr val="FCFCFF"/>
                    </a:solidFill>
                  </a:tcPr>
                </a:tc>
                <a:extLst>
                  <a:ext uri="{0D108BD9-81ED-4DB2-BD59-A6C34878D82A}">
                    <a16:rowId xmlns:a16="http://schemas.microsoft.com/office/drawing/2014/main" val="3421332971"/>
                  </a:ext>
                </a:extLst>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106834792"/>
              </p:ext>
            </p:extLst>
          </p:nvPr>
        </p:nvGraphicFramePr>
        <p:xfrm>
          <a:off x="5086921" y="1562182"/>
          <a:ext cx="4546599" cy="952500"/>
        </p:xfrm>
        <a:graphic>
          <a:graphicData uri="http://schemas.openxmlformats.org/drawingml/2006/table">
            <a:tbl>
              <a:tblPr firstRow="1"/>
              <a:tblGrid>
                <a:gridCol w="600312">
                  <a:extLst>
                    <a:ext uri="{9D8B030D-6E8A-4147-A177-3AD203B41FA5}">
                      <a16:colId xmlns:a16="http://schemas.microsoft.com/office/drawing/2014/main" val="3265169128"/>
                    </a:ext>
                  </a:extLst>
                </a:gridCol>
                <a:gridCol w="600312">
                  <a:extLst>
                    <a:ext uri="{9D8B030D-6E8A-4147-A177-3AD203B41FA5}">
                      <a16:colId xmlns:a16="http://schemas.microsoft.com/office/drawing/2014/main" val="2315014027"/>
                    </a:ext>
                  </a:extLst>
                </a:gridCol>
                <a:gridCol w="669195">
                  <a:extLst>
                    <a:ext uri="{9D8B030D-6E8A-4147-A177-3AD203B41FA5}">
                      <a16:colId xmlns:a16="http://schemas.microsoft.com/office/drawing/2014/main" val="938393881"/>
                    </a:ext>
                  </a:extLst>
                </a:gridCol>
                <a:gridCol w="669195">
                  <a:extLst>
                    <a:ext uri="{9D8B030D-6E8A-4147-A177-3AD203B41FA5}">
                      <a16:colId xmlns:a16="http://schemas.microsoft.com/office/drawing/2014/main" val="2510417078"/>
                    </a:ext>
                  </a:extLst>
                </a:gridCol>
                <a:gridCol w="669195">
                  <a:extLst>
                    <a:ext uri="{9D8B030D-6E8A-4147-A177-3AD203B41FA5}">
                      <a16:colId xmlns:a16="http://schemas.microsoft.com/office/drawing/2014/main" val="2798325617"/>
                    </a:ext>
                  </a:extLst>
                </a:gridCol>
                <a:gridCol w="669195">
                  <a:extLst>
                    <a:ext uri="{9D8B030D-6E8A-4147-A177-3AD203B41FA5}">
                      <a16:colId xmlns:a16="http://schemas.microsoft.com/office/drawing/2014/main" val="2458346666"/>
                    </a:ext>
                  </a:extLst>
                </a:gridCol>
                <a:gridCol w="669195">
                  <a:extLst>
                    <a:ext uri="{9D8B030D-6E8A-4147-A177-3AD203B41FA5}">
                      <a16:colId xmlns:a16="http://schemas.microsoft.com/office/drawing/2014/main" val="3008067322"/>
                    </a:ext>
                  </a:extLst>
                </a:gridCol>
              </a:tblGrid>
              <a:tr h="238125">
                <a:tc gridSpan="2">
                  <a:txBody>
                    <a:bodyPr/>
                    <a:lstStyle/>
                    <a:p>
                      <a:pPr algn="l" fontAlgn="ctr"/>
                      <a:r>
                        <a:rPr lang="ja-JP" altLang="en-US" sz="1100" b="1" i="0" u="none" strike="noStrike" dirty="0">
                          <a:solidFill>
                            <a:schemeClr val="bg1"/>
                          </a:solidFill>
                          <a:effectLst/>
                          <a:latin typeface="+mn-ea"/>
                          <a:ea typeface="+mn-ea"/>
                        </a:rPr>
                        <a:t>繰下げ受給者割合</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hMerge="1">
                  <a:txBody>
                    <a:bodyPr/>
                    <a:lstStyle/>
                    <a:p>
                      <a:endParaRPr kumimoji="1" lang="ja-JP" altLang="en-US"/>
                    </a:p>
                  </a:txBody>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A1</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A2</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A3</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A4</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A5</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565773519"/>
                  </a:ext>
                </a:extLst>
              </a:tr>
              <a:tr h="238125">
                <a:tc rowSpan="3">
                  <a:txBody>
                    <a:bodyPr/>
                    <a:lstStyle/>
                    <a:p>
                      <a:pPr algn="ctr" fontAlgn="ctr"/>
                      <a:r>
                        <a:rPr lang="ja-JP" altLang="en-US" sz="1100" b="0" i="0" u="none" strike="noStrike" dirty="0">
                          <a:solidFill>
                            <a:srgbClr val="000000"/>
                          </a:solidFill>
                          <a:effectLst/>
                          <a:latin typeface="+mn-ea"/>
                          <a:ea typeface="+mn-ea"/>
                        </a:rPr>
                        <a:t>経済</a:t>
                      </a:r>
                      <a:endParaRPr lang="en-US" altLang="ja-JP" sz="1100" b="0" i="0" u="none" strike="noStrike" dirty="0">
                        <a:solidFill>
                          <a:srgbClr val="000000"/>
                        </a:solidFill>
                        <a:effectLst/>
                        <a:latin typeface="+mn-ea"/>
                        <a:ea typeface="+mn-ea"/>
                      </a:endParaRPr>
                    </a:p>
                    <a:p>
                      <a:pPr algn="ctr" fontAlgn="ctr"/>
                      <a:r>
                        <a:rPr lang="ja-JP" altLang="en-US" sz="1100" b="0" i="0" u="none" strike="noStrike" dirty="0">
                          <a:solidFill>
                            <a:srgbClr val="000000"/>
                          </a:solidFill>
                          <a:effectLst/>
                          <a:latin typeface="+mn-ea"/>
                          <a:ea typeface="+mn-ea"/>
                        </a:rPr>
                        <a:t>前提</a:t>
                      </a:r>
                      <a:endParaRPr lang="en-US" sz="1100" b="0" i="0" u="none" strike="noStrike" dirty="0">
                        <a:solidFill>
                          <a:srgbClr val="000000"/>
                        </a:solidFill>
                        <a:effectLst/>
                        <a:latin typeface="+mn-ea"/>
                        <a:ea typeface="+mn-ea"/>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ケース</a:t>
                      </a:r>
                      <a:r>
                        <a:rPr lang="en-US" altLang="ja-JP" sz="1100" b="0" i="0" u="none" strike="noStrike" dirty="0">
                          <a:solidFill>
                            <a:srgbClr val="000000"/>
                          </a:solidFill>
                          <a:effectLst/>
                          <a:latin typeface="+mn-ea"/>
                          <a:ea typeface="+mn-ea"/>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r" fontAlgn="ctr"/>
                      <a:r>
                        <a:rPr lang="en-US" altLang="ja-JP" sz="1100" b="0" i="0" u="none" strike="noStrike" dirty="0">
                          <a:solidFill>
                            <a:srgbClr val="000000"/>
                          </a:solidFill>
                          <a:effectLst/>
                          <a:latin typeface="+mn-lt"/>
                          <a:ea typeface="+mn-ea"/>
                        </a:rPr>
                        <a:t>0.66%</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0.64%</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0.63%</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0.62%</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ctr"/>
                      <a:r>
                        <a:rPr lang="en-US" altLang="ja-JP" sz="1100" b="0" i="0" u="none" strike="noStrike">
                          <a:solidFill>
                            <a:srgbClr val="000000"/>
                          </a:solidFill>
                          <a:effectLst/>
                          <a:latin typeface="+mn-lt"/>
                          <a:ea typeface="+mn-ea"/>
                        </a:rPr>
                        <a:t>0.59%</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rgbClr val="FCFCFF"/>
                    </a:solidFill>
                  </a:tcPr>
                </a:tc>
                <a:extLst>
                  <a:ext uri="{0D108BD9-81ED-4DB2-BD59-A6C34878D82A}">
                    <a16:rowId xmlns:a16="http://schemas.microsoft.com/office/drawing/2014/main" val="1878202482"/>
                  </a:ext>
                </a:extLst>
              </a:tr>
              <a:tr h="238125">
                <a:tc vMerge="1">
                  <a:txBody>
                    <a:bodyPr/>
                    <a:lstStyle/>
                    <a:p>
                      <a:pPr algn="l" fontAlgn="ctr"/>
                      <a:endParaRPr lang="en-US" sz="1100" b="0" i="0" u="none" strike="noStrike">
                        <a:solidFill>
                          <a:srgbClr val="000000"/>
                        </a:solidFill>
                        <a:effectLst/>
                        <a:latin typeface="+mn-ea"/>
                        <a:ea typeface="+mn-ea"/>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ケース</a:t>
                      </a:r>
                      <a:r>
                        <a:rPr lang="en-US" altLang="ja-JP" sz="1100" b="0" i="0" u="none" strike="noStrike" dirty="0">
                          <a:solidFill>
                            <a:srgbClr val="000000"/>
                          </a:solidFill>
                          <a:effectLst/>
                          <a:latin typeface="+mn-ea"/>
                          <a:ea typeface="+mn-ea"/>
                        </a:rPr>
                        <a: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ctr"/>
                      <a:r>
                        <a:rPr lang="en-US" altLang="ja-JP" sz="1100" b="0" i="0" u="none" strike="noStrike" dirty="0">
                          <a:solidFill>
                            <a:srgbClr val="000000"/>
                          </a:solidFill>
                          <a:effectLst/>
                          <a:latin typeface="+mn-lt"/>
                          <a:ea typeface="+mn-ea"/>
                        </a:rPr>
                        <a:t>0.66%</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0.64%</a:t>
                      </a:r>
                    </a:p>
                  </a:txBody>
                  <a:tcPr marL="9525" marR="9525" marT="9525" marB="0" anchor="ctr">
                    <a:lnL>
                      <a:noFill/>
                    </a:lnL>
                    <a:lnR>
                      <a:noFill/>
                    </a:lnR>
                    <a:lnT>
                      <a:noFill/>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0.62%</a:t>
                      </a:r>
                    </a:p>
                  </a:txBody>
                  <a:tcPr marL="9525" marR="9525" marT="9525" marB="0" anchor="ctr">
                    <a:lnL>
                      <a:noFill/>
                    </a:lnL>
                    <a:lnR>
                      <a:noFill/>
                    </a:lnR>
                    <a:lnT>
                      <a:noFill/>
                    </a:lnT>
                    <a:lnB>
                      <a:noFill/>
                    </a:lnB>
                    <a:solidFill>
                      <a:srgbClr val="FACBCD"/>
                    </a:solidFill>
                  </a:tcPr>
                </a:tc>
                <a:tc>
                  <a:txBody>
                    <a:bodyPr/>
                    <a:lstStyle/>
                    <a:p>
                      <a:pPr algn="r" fontAlgn="ctr"/>
                      <a:r>
                        <a:rPr lang="en-US" altLang="ja-JP" sz="1100" b="0" i="0" u="none" strike="noStrike" dirty="0">
                          <a:solidFill>
                            <a:srgbClr val="000000"/>
                          </a:solidFill>
                          <a:effectLst/>
                          <a:latin typeface="+mn-lt"/>
                          <a:ea typeface="+mn-ea"/>
                        </a:rPr>
                        <a:t>0.61%</a:t>
                      </a:r>
                    </a:p>
                  </a:txBody>
                  <a:tcPr marL="9525" marR="9525" marT="9525" marB="0" anchor="ctr">
                    <a:lnL>
                      <a:noFill/>
                    </a:lnL>
                    <a:lnR>
                      <a:noFill/>
                    </a:lnR>
                    <a:lnT>
                      <a:noFill/>
                    </a:lnT>
                    <a:lnB>
                      <a:noFill/>
                    </a:lnB>
                    <a:solidFill>
                      <a:srgbClr val="FBD7DA"/>
                    </a:solidFill>
                  </a:tcPr>
                </a:tc>
                <a:tc>
                  <a:txBody>
                    <a:bodyPr/>
                    <a:lstStyle/>
                    <a:p>
                      <a:pPr algn="r" fontAlgn="ctr"/>
                      <a:r>
                        <a:rPr lang="en-US" altLang="ja-JP" sz="1100" b="0" i="0" u="none" strike="noStrike">
                          <a:solidFill>
                            <a:srgbClr val="000000"/>
                          </a:solidFill>
                          <a:effectLst/>
                          <a:latin typeface="+mn-lt"/>
                          <a:ea typeface="+mn-ea"/>
                        </a:rPr>
                        <a:t>0.59%</a:t>
                      </a:r>
                    </a:p>
                  </a:txBody>
                  <a:tcPr marL="9525" marR="9525" marT="9525" marB="0" anchor="ctr">
                    <a:lnL>
                      <a:noFill/>
                    </a:lnL>
                    <a:lnR>
                      <a:noFill/>
                    </a:lnR>
                    <a:lnT>
                      <a:noFill/>
                    </a:lnT>
                    <a:lnB>
                      <a:noFill/>
                    </a:lnB>
                    <a:solidFill>
                      <a:srgbClr val="FCFCFF"/>
                    </a:solidFill>
                  </a:tcPr>
                </a:tc>
                <a:extLst>
                  <a:ext uri="{0D108BD9-81ED-4DB2-BD59-A6C34878D82A}">
                    <a16:rowId xmlns:a16="http://schemas.microsoft.com/office/drawing/2014/main" val="887681346"/>
                  </a:ext>
                </a:extLst>
              </a:tr>
              <a:tr h="238125">
                <a:tc vMerge="1">
                  <a:txBody>
                    <a:bodyPr/>
                    <a:lstStyle/>
                    <a:p>
                      <a:pPr algn="l" fontAlgn="ctr"/>
                      <a:endParaRPr lang="en-US" sz="1100" b="0" i="0" u="none" strike="noStrike" dirty="0">
                        <a:solidFill>
                          <a:srgbClr val="000000"/>
                        </a:solidFill>
                        <a:effectLst/>
                        <a:latin typeface="+mn-ea"/>
                        <a:ea typeface="+mn-ea"/>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ケース</a:t>
                      </a:r>
                      <a:r>
                        <a:rPr lang="en-US" altLang="ja-JP" sz="1100" b="0" i="0" u="none" strike="noStrike" dirty="0">
                          <a:solidFill>
                            <a:srgbClr val="000000"/>
                          </a:solidFill>
                          <a:effectLst/>
                          <a:latin typeface="+mn-ea"/>
                          <a:ea typeface="+mn-ea"/>
                        </a:rPr>
                        <a:t>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n-ea"/>
                        </a:rPr>
                        <a:t>0.64%</a:t>
                      </a:r>
                    </a:p>
                  </a:txBody>
                  <a:tcPr marL="9525" marR="9525" marT="9525"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ctr"/>
                      <a:r>
                        <a:rPr lang="en-US" altLang="ja-JP" sz="1100" b="0" i="0" u="none" strike="noStrike">
                          <a:solidFill>
                            <a:srgbClr val="000000"/>
                          </a:solidFill>
                          <a:effectLst/>
                          <a:latin typeface="+mn-lt"/>
                          <a:ea typeface="+mn-ea"/>
                        </a:rPr>
                        <a:t>0.61%</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ctr"/>
                      <a:r>
                        <a:rPr lang="en-US" altLang="ja-JP" sz="1100" b="0" i="0" u="none" strike="noStrike" dirty="0">
                          <a:solidFill>
                            <a:srgbClr val="000000"/>
                          </a:solidFill>
                          <a:effectLst/>
                          <a:latin typeface="+mn-lt"/>
                          <a:ea typeface="+mn-ea"/>
                        </a:rPr>
                        <a:t>0.60%</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ctr"/>
                      <a:r>
                        <a:rPr lang="en-US" altLang="ja-JP" sz="1100" b="0" i="0" u="none" strike="noStrike" dirty="0">
                          <a:solidFill>
                            <a:srgbClr val="000000"/>
                          </a:solidFill>
                          <a:effectLst/>
                          <a:latin typeface="+mn-lt"/>
                          <a:ea typeface="+mn-ea"/>
                        </a:rPr>
                        <a:t>0.58%</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ctr"/>
                      <a:r>
                        <a:rPr lang="en-US" altLang="ja-JP" sz="1100" b="0" i="0" u="none" strike="noStrike" dirty="0">
                          <a:solidFill>
                            <a:srgbClr val="000000"/>
                          </a:solidFill>
                          <a:effectLst/>
                          <a:latin typeface="+mn-lt"/>
                          <a:ea typeface="+mn-ea"/>
                        </a:rPr>
                        <a:t>0.56%</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rgbClr val="F8696B"/>
                    </a:solidFill>
                  </a:tcPr>
                </a:tc>
                <a:extLst>
                  <a:ext uri="{0D108BD9-81ED-4DB2-BD59-A6C34878D82A}">
                    <a16:rowId xmlns:a16="http://schemas.microsoft.com/office/drawing/2014/main" val="620063570"/>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306972982"/>
              </p:ext>
            </p:extLst>
          </p:nvPr>
        </p:nvGraphicFramePr>
        <p:xfrm>
          <a:off x="272480" y="4000540"/>
          <a:ext cx="4299894" cy="1190625"/>
        </p:xfrm>
        <a:graphic>
          <a:graphicData uri="http://schemas.openxmlformats.org/drawingml/2006/table">
            <a:tbl>
              <a:tblPr firstRow="1">
                <a:tableStyleId>{8EC20E35-A176-4012-BC5E-935CFFF8708E}</a:tableStyleId>
              </a:tblPr>
              <a:tblGrid>
                <a:gridCol w="1107758">
                  <a:extLst>
                    <a:ext uri="{9D8B030D-6E8A-4147-A177-3AD203B41FA5}">
                      <a16:colId xmlns:a16="http://schemas.microsoft.com/office/drawing/2014/main" val="1625427615"/>
                    </a:ext>
                  </a:extLst>
                </a:gridCol>
                <a:gridCol w="745407">
                  <a:extLst>
                    <a:ext uri="{9D8B030D-6E8A-4147-A177-3AD203B41FA5}">
                      <a16:colId xmlns:a16="http://schemas.microsoft.com/office/drawing/2014/main" val="4091922505"/>
                    </a:ext>
                  </a:extLst>
                </a:gridCol>
                <a:gridCol w="817877">
                  <a:extLst>
                    <a:ext uri="{9D8B030D-6E8A-4147-A177-3AD203B41FA5}">
                      <a16:colId xmlns:a16="http://schemas.microsoft.com/office/drawing/2014/main" val="1275287416"/>
                    </a:ext>
                  </a:extLst>
                </a:gridCol>
                <a:gridCol w="883445">
                  <a:extLst>
                    <a:ext uri="{9D8B030D-6E8A-4147-A177-3AD203B41FA5}">
                      <a16:colId xmlns:a16="http://schemas.microsoft.com/office/drawing/2014/main" val="1963404728"/>
                    </a:ext>
                  </a:extLst>
                </a:gridCol>
                <a:gridCol w="745407">
                  <a:extLst>
                    <a:ext uri="{9D8B030D-6E8A-4147-A177-3AD203B41FA5}">
                      <a16:colId xmlns:a16="http://schemas.microsoft.com/office/drawing/2014/main" val="610161576"/>
                    </a:ext>
                  </a:extLst>
                </a:gridCol>
              </a:tblGrid>
              <a:tr h="238125">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労働力率</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物価上昇率</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賃金上昇率</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運用利回り</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233946492"/>
                  </a:ext>
                </a:extLst>
              </a:tr>
              <a:tr h="238125">
                <a:tc>
                  <a:txBody>
                    <a:bodyPr/>
                    <a:lstStyle/>
                    <a:p>
                      <a:pPr algn="l" fontAlgn="ctr"/>
                      <a:r>
                        <a:rPr lang="ja-JP" altLang="en-US" sz="1100" u="none" strike="noStrike" dirty="0">
                          <a:effectLst/>
                        </a:rPr>
                        <a:t>ケース</a:t>
                      </a:r>
                      <a:r>
                        <a:rPr lang="en-US" sz="1100" u="none" strike="noStrike" dirty="0">
                          <a:effectLst/>
                        </a:rPr>
                        <a:t>E</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進む</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1.30%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757397331"/>
                  </a:ext>
                </a:extLst>
              </a:tr>
              <a:tr h="238125">
                <a:tc>
                  <a:txBody>
                    <a:bodyPr/>
                    <a:lstStyle/>
                    <a:p>
                      <a:pPr algn="l" fontAlgn="ctr"/>
                      <a:r>
                        <a:rPr lang="ja-JP" altLang="en-US" sz="1100" u="none" strike="noStrike" dirty="0">
                          <a:effectLst/>
                        </a:rPr>
                        <a:t>ケース</a:t>
                      </a:r>
                      <a:r>
                        <a:rPr lang="en-US" sz="1100" u="none" strike="noStrike" dirty="0">
                          <a:effectLst/>
                        </a:rPr>
                        <a:t>E1_</a:t>
                      </a:r>
                      <a:r>
                        <a:rPr lang="ja-JP" altLang="en-US" sz="1100" u="none" strike="noStrike" dirty="0">
                          <a:effectLst/>
                        </a:rPr>
                        <a:t>賃金</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進む</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2.30%</a:t>
                      </a:r>
                      <a:endParaRPr lang="en-US" altLang="ja-JP" sz="1100" b="1"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3.00%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49886011"/>
                  </a:ext>
                </a:extLst>
              </a:tr>
              <a:tr h="238125">
                <a:tc>
                  <a:txBody>
                    <a:bodyPr/>
                    <a:lstStyle/>
                    <a:p>
                      <a:pPr algn="l" fontAlgn="ctr"/>
                      <a:r>
                        <a:rPr lang="ja-JP" altLang="en-US" sz="1100" u="none" strike="noStrike" dirty="0">
                          <a:effectLst/>
                        </a:rPr>
                        <a:t>ケース</a:t>
                      </a:r>
                      <a:r>
                        <a:rPr lang="en-US" sz="1100" u="none" strike="noStrike" dirty="0">
                          <a:effectLst/>
                        </a:rPr>
                        <a:t>E2_</a:t>
                      </a:r>
                      <a:r>
                        <a:rPr lang="ja-JP" altLang="en-US" sz="1100" u="none" strike="noStrike" dirty="0">
                          <a:effectLst/>
                        </a:rPr>
                        <a:t>運用</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進む</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1.30%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2.20%</a:t>
                      </a:r>
                      <a:endParaRPr lang="en-US" altLang="ja-JP" sz="1100" b="1"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170015923"/>
                  </a:ext>
                </a:extLst>
              </a:tr>
              <a:tr h="238125">
                <a:tc>
                  <a:txBody>
                    <a:bodyPr/>
                    <a:lstStyle/>
                    <a:p>
                      <a:pPr algn="l" fontAlgn="ctr"/>
                      <a:r>
                        <a:rPr lang="ja-JP" altLang="en-US" sz="1100" u="none" strike="noStrike" dirty="0">
                          <a:effectLst/>
                        </a:rPr>
                        <a:t>ケース</a:t>
                      </a:r>
                      <a:r>
                        <a:rPr lang="en-US" sz="1100" u="none" strike="noStrike" dirty="0">
                          <a:effectLst/>
                        </a:rPr>
                        <a:t>E3_</a:t>
                      </a:r>
                      <a:r>
                        <a:rPr lang="ja-JP" altLang="en-US" sz="1100" u="none" strike="noStrike" dirty="0">
                          <a:effectLst/>
                        </a:rPr>
                        <a:t>労働</a:t>
                      </a:r>
                      <a:r>
                        <a:rPr lang="en-US" altLang="ja-JP" sz="11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進まない</a:t>
                      </a:r>
                      <a:endParaRPr lang="ja-JP" altLang="en-US" sz="1100" b="1"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1.20%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1.30%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3.00%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463135"/>
                  </a:ext>
                </a:extLst>
              </a:tr>
            </a:tbl>
          </a:graphicData>
        </a:graphic>
      </p:graphicFrame>
      <p:sp>
        <p:nvSpPr>
          <p:cNvPr id="27" name="テキスト ボックス 26"/>
          <p:cNvSpPr txBox="1"/>
          <p:nvPr/>
        </p:nvSpPr>
        <p:spPr>
          <a:xfrm>
            <a:off x="272480" y="5378119"/>
            <a:ext cx="9320378" cy="584775"/>
          </a:xfrm>
          <a:prstGeom prst="rect">
            <a:avLst/>
          </a:prstGeom>
          <a:solidFill>
            <a:srgbClr val="E2F1F6"/>
          </a:solidFill>
        </p:spPr>
        <p:txBody>
          <a:bodyPr wrap="square" rtlCol="0">
            <a:spAutoFit/>
          </a:bodyPr>
          <a:lstStyle/>
          <a:p>
            <a:pPr marL="285750" indent="-285750">
              <a:buClr>
                <a:srgbClr val="0070C0"/>
              </a:buClr>
              <a:buFont typeface="Wingdings" panose="05000000000000000000" pitchFamily="2" charset="2"/>
              <a:buChar char="ü"/>
            </a:pPr>
            <a:r>
              <a:rPr lang="ja-JP" altLang="en-US" sz="1600" dirty="0"/>
              <a:t>運用利回りが繰下げ増額率に与える影響が最も大きく，賃金上昇率および労働力率はそれほど影響が大きくない</a:t>
            </a:r>
            <a:endParaRPr lang="en-US" altLang="ja-JP" sz="1600" dirty="0"/>
          </a:p>
        </p:txBody>
      </p:sp>
      <p:sp>
        <p:nvSpPr>
          <p:cNvPr id="19" name="テキスト ボックス 18"/>
          <p:cNvSpPr txBox="1"/>
          <p:nvPr/>
        </p:nvSpPr>
        <p:spPr>
          <a:xfrm>
            <a:off x="272480" y="6088040"/>
            <a:ext cx="9361040" cy="369332"/>
          </a:xfrm>
          <a:prstGeom prst="rect">
            <a:avLst/>
          </a:prstGeom>
          <a:noFill/>
          <a:ln w="19050" cmpd="dbl">
            <a:solidFill>
              <a:srgbClr val="0070C0"/>
            </a:solidFill>
          </a:ln>
        </p:spPr>
        <p:txBody>
          <a:bodyPr wrap="square" rtlCol="0">
            <a:spAutoFit/>
          </a:bodyPr>
          <a:lstStyle/>
          <a:p>
            <a:pPr algn="ctr"/>
            <a:r>
              <a:rPr lang="ja-JP" altLang="en-US" b="1" u="sng" dirty="0">
                <a:solidFill>
                  <a:srgbClr val="0070C0"/>
                </a:solidFill>
              </a:rPr>
              <a:t>繰下げ受給が促進した場合，運用利回りが年金財政に大きな影響を与える</a:t>
            </a:r>
            <a:endParaRPr kumimoji="1" lang="ja-JP" altLang="en-US" b="1" u="sng" dirty="0">
              <a:solidFill>
                <a:srgbClr val="0070C0"/>
              </a:solidFill>
            </a:endParaRPr>
          </a:p>
        </p:txBody>
      </p:sp>
      <p:sp>
        <p:nvSpPr>
          <p:cNvPr id="6" name="右矢印 5"/>
          <p:cNvSpPr/>
          <p:nvPr/>
        </p:nvSpPr>
        <p:spPr bwMode="auto">
          <a:xfrm>
            <a:off x="4694459" y="1879567"/>
            <a:ext cx="270378" cy="317729"/>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1" name="右矢印 20"/>
          <p:cNvSpPr/>
          <p:nvPr/>
        </p:nvSpPr>
        <p:spPr bwMode="auto">
          <a:xfrm>
            <a:off x="4698948" y="4453088"/>
            <a:ext cx="270378" cy="317729"/>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913346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31</a:t>
            </a:fld>
            <a:endParaRPr lang="en-US" altLang="ja-JP" dirty="0"/>
          </a:p>
        </p:txBody>
      </p:sp>
      <p:sp>
        <p:nvSpPr>
          <p:cNvPr id="6" name="テキスト ボックス 5"/>
          <p:cNvSpPr txBox="1"/>
          <p:nvPr/>
        </p:nvSpPr>
        <p:spPr>
          <a:xfrm>
            <a:off x="272480" y="1073074"/>
            <a:ext cx="5095626" cy="3416320"/>
          </a:xfrm>
          <a:prstGeom prst="rect">
            <a:avLst/>
          </a:prstGeom>
          <a:noFill/>
        </p:spPr>
        <p:txBody>
          <a:bodyPr wrap="none" rtlCol="0">
            <a:spAutoFit/>
          </a:bodyPr>
          <a:lstStyle/>
          <a:p>
            <a:pPr marL="342900" indent="-342900">
              <a:buClr>
                <a:srgbClr val="0070C0"/>
              </a:buClr>
              <a:buFont typeface="+mj-lt"/>
              <a:buAutoNum type="arabicPeriod"/>
            </a:pPr>
            <a:r>
              <a:rPr kumimoji="1" lang="ja-JP" altLang="en-US" sz="2400" dirty="0"/>
              <a:t>研究の背景と目的</a:t>
            </a:r>
            <a:endParaRPr kumimoji="1" lang="en-US" altLang="ja-JP" sz="2400" dirty="0"/>
          </a:p>
          <a:p>
            <a:pPr marL="342900" indent="-342900">
              <a:buClr>
                <a:srgbClr val="0070C0"/>
              </a:buClr>
              <a:buFont typeface="+mj-lt"/>
              <a:buAutoNum type="arabicPeriod"/>
            </a:pPr>
            <a:endParaRPr kumimoji="1" lang="en-US" altLang="ja-JP" sz="2400" dirty="0"/>
          </a:p>
          <a:p>
            <a:pPr marL="342900" indent="-342900">
              <a:buClr>
                <a:srgbClr val="0070C0"/>
              </a:buClr>
              <a:buFont typeface="+mj-lt"/>
              <a:buAutoNum type="arabicPeriod"/>
            </a:pPr>
            <a:r>
              <a:rPr lang="ja-JP" altLang="en-US" sz="2400" dirty="0"/>
              <a:t>モデル</a:t>
            </a:r>
            <a:endParaRPr lang="en-US" altLang="ja-JP" sz="2400" dirty="0"/>
          </a:p>
          <a:p>
            <a:pPr marL="799200" lvl="1" indent="-342000">
              <a:buClr>
                <a:srgbClr val="0070C0"/>
              </a:buClr>
              <a:buFont typeface="+mj-lt"/>
              <a:buAutoNum type="romanLcPeriod"/>
            </a:pPr>
            <a:r>
              <a:rPr kumimoji="1" lang="ja-JP" altLang="en-US" sz="2000" dirty="0"/>
              <a:t>退職後の家計のための</a:t>
            </a:r>
            <a:r>
              <a:rPr lang="ja-JP" altLang="en-US" sz="2000" dirty="0"/>
              <a:t>最適化モデル</a:t>
            </a:r>
            <a:endParaRPr lang="en-US" altLang="ja-JP" sz="2000" dirty="0"/>
          </a:p>
          <a:p>
            <a:pPr marL="800100" lvl="1" indent="-342900">
              <a:buClr>
                <a:srgbClr val="0070C0"/>
              </a:buClr>
              <a:buFont typeface="+mj-lt"/>
              <a:buAutoNum type="romanLcPeriod"/>
            </a:pPr>
            <a:r>
              <a:rPr kumimoji="1" lang="ja-JP" altLang="en-US" sz="2000" dirty="0"/>
              <a:t>公的年金財政モデル</a:t>
            </a:r>
            <a:endParaRPr kumimoji="1" lang="en-US" altLang="ja-JP" sz="2000" dirty="0"/>
          </a:p>
          <a:p>
            <a:pPr marL="800100" lvl="1" indent="-342900">
              <a:buClr>
                <a:srgbClr val="0070C0"/>
              </a:buClr>
              <a:buFont typeface="+mj-lt"/>
              <a:buAutoNum type="romanLcPeriod"/>
            </a:pPr>
            <a:endParaRPr kumimoji="1" lang="en-US" altLang="ja-JP" sz="2400" dirty="0"/>
          </a:p>
          <a:p>
            <a:pPr marL="342900" indent="-342900">
              <a:buClr>
                <a:srgbClr val="0070C0"/>
              </a:buClr>
              <a:buFont typeface="+mj-lt"/>
              <a:buAutoNum type="arabicPeriod"/>
            </a:pPr>
            <a:r>
              <a:rPr lang="ja-JP" altLang="en-US" sz="2400" dirty="0"/>
              <a:t>数値分析</a:t>
            </a:r>
            <a:endParaRPr lang="en-US" altLang="ja-JP" sz="2400" dirty="0"/>
          </a:p>
          <a:p>
            <a:pPr marL="342900" indent="-342900">
              <a:buClr>
                <a:srgbClr val="0070C0"/>
              </a:buClr>
              <a:buFont typeface="+mj-lt"/>
              <a:buAutoNum type="arabicPeriod"/>
            </a:pPr>
            <a:endParaRPr kumimoji="1" lang="en-US" altLang="ja-JP" sz="2400" dirty="0"/>
          </a:p>
          <a:p>
            <a:pPr marL="342900" indent="-342900">
              <a:buClr>
                <a:srgbClr val="0070C0"/>
              </a:buClr>
              <a:buFont typeface="+mj-lt"/>
              <a:buAutoNum type="arabicPeriod"/>
            </a:pPr>
            <a:r>
              <a:rPr lang="ja-JP" altLang="en-US" sz="3200" dirty="0">
                <a:solidFill>
                  <a:srgbClr val="0070C0"/>
                </a:solidFill>
              </a:rPr>
              <a:t>結論と今後の課題</a:t>
            </a:r>
            <a:endParaRPr kumimoji="1" lang="ja-JP" altLang="en-US" sz="3200" dirty="0">
              <a:solidFill>
                <a:srgbClr val="0070C0"/>
              </a:solidFill>
            </a:endParaRPr>
          </a:p>
        </p:txBody>
      </p:sp>
    </p:spTree>
    <p:extLst>
      <p:ext uri="{BB962C8B-B14F-4D97-AF65-F5344CB8AC3E}">
        <p14:creationId xmlns:p14="http://schemas.microsoft.com/office/powerpoint/2010/main" val="1415256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４．結論と今後の課題</a:t>
            </a:r>
            <a:endParaRPr kumimoji="1" lang="ja-JP" altLang="en-US" dirty="0"/>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32</a:t>
            </a:fld>
            <a:endParaRPr lang="en-US" altLang="ja-JP" dirty="0"/>
          </a:p>
        </p:txBody>
      </p:sp>
      <p:sp>
        <p:nvSpPr>
          <p:cNvPr id="7" name="テキスト ボックス 6"/>
          <p:cNvSpPr txBox="1"/>
          <p:nvPr/>
        </p:nvSpPr>
        <p:spPr>
          <a:xfrm>
            <a:off x="272480" y="810725"/>
            <a:ext cx="9349756" cy="2308324"/>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結論</a:t>
            </a:r>
            <a:endParaRPr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dirty="0"/>
              <a:t>公的年金を通常受給と繰下げ受給した場合の長生きリスクについて定量的な評価および繰下げ受給が年金財政に与える影響の検証を行った</a:t>
            </a:r>
            <a:endParaRPr kumimoji="1" lang="en-US" altLang="ja-JP" dirty="0"/>
          </a:p>
          <a:p>
            <a:pPr marL="742950" lvl="1" indent="-285750">
              <a:buClr>
                <a:srgbClr val="0070C0"/>
              </a:buClr>
              <a:buFont typeface="Wingdings" panose="05000000000000000000" pitchFamily="2" charset="2"/>
              <a:buChar char="Ø"/>
            </a:pPr>
            <a:r>
              <a:rPr kumimoji="1" lang="ja-JP" altLang="en-US" u="sng" dirty="0">
                <a:solidFill>
                  <a:srgbClr val="FF0000"/>
                </a:solidFill>
              </a:rPr>
              <a:t>公的年金の繰下げ受給制度</a:t>
            </a:r>
            <a:r>
              <a:rPr kumimoji="1" lang="ja-JP" altLang="en-US" dirty="0"/>
              <a:t>を活用することで</a:t>
            </a:r>
            <a:r>
              <a:rPr lang="ja-JP" altLang="en-US" dirty="0"/>
              <a:t>，</a:t>
            </a:r>
            <a:r>
              <a:rPr kumimoji="1" lang="ja-JP" altLang="en-US" dirty="0"/>
              <a:t>退職後の家計は従来の私的終身年金を用いるより</a:t>
            </a:r>
            <a:r>
              <a:rPr lang="ja-JP" altLang="en-US" dirty="0"/>
              <a:t>も適切に</a:t>
            </a:r>
            <a:r>
              <a:rPr lang="ja-JP" altLang="en-US" u="sng" dirty="0">
                <a:solidFill>
                  <a:srgbClr val="FF0000"/>
                </a:solidFill>
              </a:rPr>
              <a:t>長生きリスクがヘッジ</a:t>
            </a:r>
            <a:r>
              <a:rPr lang="ja-JP" altLang="en-US" dirty="0"/>
              <a:t>できる</a:t>
            </a:r>
            <a:endParaRPr lang="en-US" altLang="ja-JP" dirty="0"/>
          </a:p>
          <a:p>
            <a:pPr marL="742950" lvl="1" indent="-285750">
              <a:buClr>
                <a:srgbClr val="0070C0"/>
              </a:buClr>
              <a:buFont typeface="Wingdings" panose="05000000000000000000" pitchFamily="2" charset="2"/>
              <a:buChar char="Ø"/>
            </a:pPr>
            <a:r>
              <a:rPr kumimoji="1" lang="ja-JP" altLang="en-US" dirty="0"/>
              <a:t>繰下げ受給者が増加することで公的年金財政は悪化してしまうが，</a:t>
            </a:r>
            <a:r>
              <a:rPr kumimoji="1" lang="ja-JP" altLang="en-US" u="sng" dirty="0">
                <a:solidFill>
                  <a:srgbClr val="FF0000"/>
                </a:solidFill>
              </a:rPr>
              <a:t>繰下げ</a:t>
            </a:r>
            <a:r>
              <a:rPr lang="ja-JP" altLang="en-US" u="sng" dirty="0">
                <a:solidFill>
                  <a:srgbClr val="FF0000"/>
                </a:solidFill>
              </a:rPr>
              <a:t>増額率</a:t>
            </a:r>
            <a:r>
              <a:rPr kumimoji="1" lang="ja-JP" altLang="en-US" dirty="0"/>
              <a:t>を適切な水準に設定することで</a:t>
            </a:r>
            <a:r>
              <a:rPr kumimoji="1" lang="ja-JP" altLang="en-US" u="sng" dirty="0">
                <a:solidFill>
                  <a:srgbClr val="FF0000"/>
                </a:solidFill>
              </a:rPr>
              <a:t>家計と年金財政が</a:t>
            </a:r>
            <a:r>
              <a:rPr kumimoji="1" lang="en-US" altLang="ja-JP" u="sng" dirty="0">
                <a:solidFill>
                  <a:srgbClr val="FF0000"/>
                </a:solidFill>
              </a:rPr>
              <a:t>Win-Wi</a:t>
            </a:r>
            <a:r>
              <a:rPr lang="en-US" altLang="ja-JP" u="sng" dirty="0">
                <a:solidFill>
                  <a:srgbClr val="FF0000"/>
                </a:solidFill>
              </a:rPr>
              <a:t>n</a:t>
            </a:r>
            <a:r>
              <a:rPr lang="ja-JP" altLang="en-US" u="sng" dirty="0">
                <a:solidFill>
                  <a:srgbClr val="FF0000"/>
                </a:solidFill>
              </a:rPr>
              <a:t>な関係</a:t>
            </a:r>
            <a:r>
              <a:rPr lang="ja-JP" altLang="en-US" dirty="0"/>
              <a:t>を構築できることが期待される</a:t>
            </a:r>
          </a:p>
        </p:txBody>
      </p:sp>
      <p:sp>
        <p:nvSpPr>
          <p:cNvPr id="8" name="テキスト ボックス 7">
            <a:extLst>
              <a:ext uri="{FF2B5EF4-FFF2-40B4-BE49-F238E27FC236}">
                <a16:creationId xmlns:a16="http://schemas.microsoft.com/office/drawing/2014/main" id="{97CA20F7-8EBC-4FB0-AC66-796D027CEB46}"/>
              </a:ext>
            </a:extLst>
          </p:cNvPr>
          <p:cNvSpPr txBox="1"/>
          <p:nvPr/>
        </p:nvSpPr>
        <p:spPr>
          <a:xfrm>
            <a:off x="272480" y="4779918"/>
            <a:ext cx="9349756" cy="1415772"/>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今後の課題</a:t>
            </a:r>
            <a:endParaRPr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公的年金の制度設計に役立つように，より現実的な枠組みで分析を行う</a:t>
            </a:r>
            <a:endParaRPr lang="en-US" altLang="ja-JP" dirty="0"/>
          </a:p>
          <a:p>
            <a:pPr marL="1200150" lvl="2" indent="-285750">
              <a:buClr>
                <a:srgbClr val="0070C0"/>
              </a:buClr>
              <a:buFont typeface="Wingdings" panose="05000000000000000000" pitchFamily="2" charset="2"/>
              <a:buChar char="ü"/>
            </a:pPr>
            <a:r>
              <a:rPr lang="ja-JP" altLang="en-US" sz="1600" dirty="0"/>
              <a:t>低所得者と高所得者の逆再分配問題</a:t>
            </a:r>
            <a:endParaRPr lang="en-US" altLang="ja-JP" sz="1600" dirty="0"/>
          </a:p>
          <a:p>
            <a:pPr marL="1200150" lvl="2" indent="-285750">
              <a:buClr>
                <a:srgbClr val="0070C0"/>
              </a:buClr>
              <a:buFont typeface="Wingdings" panose="05000000000000000000" pitchFamily="2" charset="2"/>
              <a:buChar char="ü"/>
            </a:pPr>
            <a:r>
              <a:rPr lang="ja-JP" altLang="en-US" sz="1600" dirty="0"/>
              <a:t>高齢者雇用と在職老齢年金制度</a:t>
            </a:r>
            <a:endParaRPr lang="en-US" altLang="ja-JP" sz="1600" dirty="0"/>
          </a:p>
          <a:p>
            <a:pPr marL="742950" lvl="1" indent="-285750">
              <a:buClr>
                <a:srgbClr val="0070C0"/>
              </a:buClr>
              <a:buFont typeface="Wingdings" panose="05000000000000000000" pitchFamily="2" charset="2"/>
              <a:buChar char="Ø"/>
            </a:pPr>
            <a:r>
              <a:rPr lang="ja-JP" altLang="en-US" dirty="0"/>
              <a:t>公的年金の繰下げ受給が促進しない理由・課題の検討</a:t>
            </a:r>
            <a:endParaRPr lang="en-US" altLang="ja-JP" dirty="0"/>
          </a:p>
        </p:txBody>
      </p:sp>
      <p:grpSp>
        <p:nvGrpSpPr>
          <p:cNvPr id="9" name="グループ化 8"/>
          <p:cNvGrpSpPr/>
          <p:nvPr/>
        </p:nvGrpSpPr>
        <p:grpSpPr>
          <a:xfrm>
            <a:off x="958280" y="3136245"/>
            <a:ext cx="2608422" cy="1357416"/>
            <a:chOff x="629174" y="3009036"/>
            <a:chExt cx="2968041" cy="1766032"/>
          </a:xfrm>
        </p:grpSpPr>
        <p:sp>
          <p:nvSpPr>
            <p:cNvPr id="10" name="正方形/長方形 9"/>
            <p:cNvSpPr/>
            <p:nvPr/>
          </p:nvSpPr>
          <p:spPr bwMode="auto">
            <a:xfrm>
              <a:off x="923027" y="3771965"/>
              <a:ext cx="2475781" cy="392416"/>
            </a:xfrm>
            <a:prstGeom prst="rect">
              <a:avLst/>
            </a:prstGeom>
            <a:solidFill>
              <a:srgbClr val="0070C0"/>
            </a:solidFill>
            <a:ln>
              <a:noFill/>
            </a:ln>
            <a:effectLst/>
          </p:spPr>
          <p:txBody>
            <a:bodyPr lIns="0" tIns="0" rIns="0" bIns="0" rtlCol="0" anchor="ctr">
              <a:spAutoFit/>
            </a:bodyPr>
            <a:lstStyle/>
            <a:p>
              <a:pPr algn="ctr">
                <a:lnSpc>
                  <a:spcPct val="140000"/>
                </a:lnSpc>
                <a:spcBef>
                  <a:spcPct val="0"/>
                </a:spcBef>
                <a:spcAft>
                  <a:spcPts val="600"/>
                </a:spcAft>
              </a:pPr>
              <a:r>
                <a:rPr kumimoji="1" lang="ja-JP" altLang="en-US" sz="1400" dirty="0">
                  <a:solidFill>
                    <a:schemeClr val="bg1"/>
                  </a:solidFill>
                  <a:latin typeface="メイリオ" pitchFamily="50" charset="-128"/>
                  <a:ea typeface="メイリオ" pitchFamily="50" charset="-128"/>
                  <a:cs typeface="メイリオ" pitchFamily="50" charset="-128"/>
                </a:rPr>
                <a:t>公的年金</a:t>
              </a:r>
            </a:p>
          </p:txBody>
        </p:sp>
        <p:sp>
          <p:nvSpPr>
            <p:cNvPr id="11" name="正方形/長方形 10"/>
            <p:cNvSpPr/>
            <p:nvPr/>
          </p:nvSpPr>
          <p:spPr bwMode="auto">
            <a:xfrm>
              <a:off x="923027" y="3439567"/>
              <a:ext cx="2475781" cy="392416"/>
            </a:xfrm>
            <a:prstGeom prst="rect">
              <a:avLst/>
            </a:prstGeom>
            <a:solidFill>
              <a:srgbClr val="92D050"/>
            </a:solidFill>
            <a:ln>
              <a:noFill/>
            </a:ln>
            <a:effectLst/>
          </p:spPr>
          <p:txBody>
            <a:bodyPr lIns="0" tIns="0" rIns="0" bIns="0" rtlCol="0" anchor="ctr">
              <a:spAutoFit/>
            </a:bodyPr>
            <a:lstStyle/>
            <a:p>
              <a:pPr algn="ctr">
                <a:lnSpc>
                  <a:spcPct val="140000"/>
                </a:lnSpc>
                <a:spcBef>
                  <a:spcPct val="0"/>
                </a:spcBef>
                <a:spcAft>
                  <a:spcPts val="600"/>
                </a:spcAft>
              </a:pPr>
              <a:r>
                <a:rPr lang="ja-JP" altLang="en-US" sz="1400" dirty="0">
                  <a:solidFill>
                    <a:schemeClr val="bg1"/>
                  </a:solidFill>
                  <a:latin typeface="メイリオ" pitchFamily="50" charset="-128"/>
                  <a:ea typeface="メイリオ" pitchFamily="50" charset="-128"/>
                  <a:cs typeface="メイリオ" pitchFamily="50" charset="-128"/>
                </a:rPr>
                <a:t>私的</a:t>
              </a:r>
              <a:r>
                <a:rPr kumimoji="1" lang="ja-JP" altLang="en-US" sz="1400" dirty="0">
                  <a:solidFill>
                    <a:schemeClr val="bg1"/>
                  </a:solidFill>
                  <a:latin typeface="メイリオ" pitchFamily="50" charset="-128"/>
                  <a:ea typeface="メイリオ" pitchFamily="50" charset="-128"/>
                  <a:cs typeface="メイリオ" pitchFamily="50" charset="-128"/>
                </a:rPr>
                <a:t>年金</a:t>
              </a:r>
            </a:p>
          </p:txBody>
        </p:sp>
        <p:grpSp>
          <p:nvGrpSpPr>
            <p:cNvPr id="12" name="グループ化 11"/>
            <p:cNvGrpSpPr/>
            <p:nvPr/>
          </p:nvGrpSpPr>
          <p:grpSpPr>
            <a:xfrm>
              <a:off x="638355" y="4149154"/>
              <a:ext cx="2958860" cy="233064"/>
              <a:chOff x="638355" y="4149154"/>
              <a:chExt cx="2958860" cy="233064"/>
            </a:xfrm>
          </p:grpSpPr>
          <p:cxnSp>
            <p:nvCxnSpPr>
              <p:cNvPr id="15" name="直線矢印コネクタ 14"/>
              <p:cNvCxnSpPr/>
              <p:nvPr/>
            </p:nvCxnSpPr>
            <p:spPr>
              <a:xfrm>
                <a:off x="638355" y="4251030"/>
                <a:ext cx="29588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923027" y="4149154"/>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3" name="テキスト ボックス 12"/>
            <p:cNvSpPr txBox="1"/>
            <p:nvPr/>
          </p:nvSpPr>
          <p:spPr>
            <a:xfrm>
              <a:off x="629174" y="4414685"/>
              <a:ext cx="574927" cy="360383"/>
            </a:xfrm>
            <a:prstGeom prst="rect">
              <a:avLst/>
            </a:prstGeom>
            <a:noFill/>
          </p:spPr>
          <p:txBody>
            <a:bodyPr wrap="none" rtlCol="0">
              <a:spAutoFit/>
            </a:bodyPr>
            <a:lstStyle/>
            <a:p>
              <a:pPr algn="ctr"/>
              <a:r>
                <a:rPr kumimoji="1" lang="en-US" altLang="ja-JP" sz="1200" dirty="0"/>
                <a:t>65</a:t>
              </a:r>
              <a:r>
                <a:rPr kumimoji="1" lang="ja-JP" altLang="en-US" sz="1200" dirty="0"/>
                <a:t>歳</a:t>
              </a:r>
            </a:p>
          </p:txBody>
        </p:sp>
        <p:sp>
          <p:nvSpPr>
            <p:cNvPr id="14" name="テキスト ボックス 13"/>
            <p:cNvSpPr txBox="1"/>
            <p:nvPr/>
          </p:nvSpPr>
          <p:spPr>
            <a:xfrm>
              <a:off x="1837751" y="3009036"/>
              <a:ext cx="677072" cy="440467"/>
            </a:xfrm>
            <a:prstGeom prst="rect">
              <a:avLst/>
            </a:prstGeom>
            <a:noFill/>
          </p:spPr>
          <p:txBody>
            <a:bodyPr wrap="none" rtlCol="0">
              <a:spAutoFit/>
            </a:bodyPr>
            <a:lstStyle/>
            <a:p>
              <a:r>
                <a:rPr kumimoji="1" lang="ja-JP" altLang="en-US" sz="1600" dirty="0"/>
                <a:t>従来</a:t>
              </a:r>
            </a:p>
          </p:txBody>
        </p:sp>
      </p:grpSp>
      <p:sp>
        <p:nvSpPr>
          <p:cNvPr id="17" name="二等辺三角形 16"/>
          <p:cNvSpPr/>
          <p:nvPr/>
        </p:nvSpPr>
        <p:spPr bwMode="auto">
          <a:xfrm rot="5400000">
            <a:off x="3913646" y="3671974"/>
            <a:ext cx="843461" cy="225601"/>
          </a:xfrm>
          <a:prstGeom prst="triangle">
            <a:avLst/>
          </a:prstGeom>
          <a:solidFill>
            <a:srgbClr val="0070C0"/>
          </a:solidFill>
          <a:ln>
            <a:noFill/>
          </a:ln>
          <a:effectLst/>
        </p:spPr>
        <p:txBody>
          <a:bodyPr wrap="square"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grpSp>
        <p:nvGrpSpPr>
          <p:cNvPr id="18" name="グループ化 17"/>
          <p:cNvGrpSpPr/>
          <p:nvPr/>
        </p:nvGrpSpPr>
        <p:grpSpPr>
          <a:xfrm>
            <a:off x="5167034" y="3137911"/>
            <a:ext cx="4116329" cy="1355749"/>
            <a:chOff x="4904376" y="4730097"/>
            <a:chExt cx="4683841" cy="1763863"/>
          </a:xfrm>
        </p:grpSpPr>
        <p:grpSp>
          <p:nvGrpSpPr>
            <p:cNvPr id="19" name="グループ化 18"/>
            <p:cNvGrpSpPr/>
            <p:nvPr/>
          </p:nvGrpSpPr>
          <p:grpSpPr>
            <a:xfrm>
              <a:off x="4904376" y="4730097"/>
              <a:ext cx="3021038" cy="1763863"/>
              <a:chOff x="4559785" y="3009240"/>
              <a:chExt cx="3021038" cy="1763863"/>
            </a:xfrm>
          </p:grpSpPr>
          <p:cxnSp>
            <p:nvCxnSpPr>
              <p:cNvPr id="22" name="直線矢印コネクタ 21"/>
              <p:cNvCxnSpPr/>
              <p:nvPr/>
            </p:nvCxnSpPr>
            <p:spPr>
              <a:xfrm>
                <a:off x="4621963" y="4265686"/>
                <a:ext cx="29588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bwMode="auto">
              <a:xfrm>
                <a:off x="5405250" y="3403496"/>
                <a:ext cx="1932317" cy="786860"/>
              </a:xfrm>
              <a:prstGeom prst="rect">
                <a:avLst/>
              </a:prstGeom>
              <a:solidFill>
                <a:srgbClr val="0070C0"/>
              </a:solidFill>
              <a:ln>
                <a:noFill/>
              </a:ln>
              <a:effectLst/>
            </p:spPr>
            <p:txBody>
              <a:bodyPr lIns="0" tIns="0" rIns="0" bIns="0" rtlCol="0" anchor="ctr">
                <a:spAutoFit/>
              </a:bodyPr>
              <a:lstStyle/>
              <a:p>
                <a:pPr algn="ctr">
                  <a:lnSpc>
                    <a:spcPct val="140000"/>
                  </a:lnSpc>
                  <a:spcBef>
                    <a:spcPct val="0"/>
                  </a:spcBef>
                </a:pPr>
                <a:r>
                  <a:rPr kumimoji="1" lang="ja-JP" altLang="en-US" sz="1400" dirty="0">
                    <a:solidFill>
                      <a:schemeClr val="bg1"/>
                    </a:solidFill>
                    <a:latin typeface="メイリオ" pitchFamily="50" charset="-128"/>
                    <a:ea typeface="メイリオ" pitchFamily="50" charset="-128"/>
                    <a:cs typeface="メイリオ" pitchFamily="50" charset="-128"/>
                  </a:rPr>
                  <a:t>公的年金</a:t>
                </a:r>
                <a:endParaRPr kumimoji="1" lang="en-US" altLang="ja-JP" sz="1400" dirty="0">
                  <a:solidFill>
                    <a:schemeClr val="bg1"/>
                  </a:solidFill>
                  <a:latin typeface="メイリオ" pitchFamily="50" charset="-128"/>
                  <a:ea typeface="メイリオ" pitchFamily="50" charset="-128"/>
                  <a:cs typeface="メイリオ" pitchFamily="50" charset="-128"/>
                </a:endParaRPr>
              </a:p>
              <a:p>
                <a:pPr algn="ctr">
                  <a:lnSpc>
                    <a:spcPct val="140000"/>
                  </a:lnSpc>
                  <a:spcBef>
                    <a:spcPct val="0"/>
                  </a:spcBef>
                  <a:spcAft>
                    <a:spcPts val="600"/>
                  </a:spcAft>
                </a:pPr>
                <a:r>
                  <a:rPr lang="ja-JP" altLang="en-US" sz="1400" dirty="0">
                    <a:solidFill>
                      <a:schemeClr val="bg1"/>
                    </a:solidFill>
                    <a:latin typeface="メイリオ" pitchFamily="50" charset="-128"/>
                    <a:ea typeface="メイリオ" pitchFamily="50" charset="-128"/>
                    <a:cs typeface="メイリオ" pitchFamily="50" charset="-128"/>
                  </a:rPr>
                  <a:t>繰下げ受給</a:t>
                </a:r>
                <a:endParaRPr kumimoji="1" lang="ja-JP" altLang="en-US" sz="1400" dirty="0">
                  <a:solidFill>
                    <a:schemeClr val="bg1"/>
                  </a:solidFill>
                  <a:latin typeface="メイリオ" pitchFamily="50" charset="-128"/>
                  <a:ea typeface="メイリオ" pitchFamily="50" charset="-128"/>
                  <a:cs typeface="メイリオ" pitchFamily="50" charset="-128"/>
                </a:endParaRPr>
              </a:p>
            </p:txBody>
          </p:sp>
          <p:sp>
            <p:nvSpPr>
              <p:cNvPr id="24" name="正方形/長方形 23"/>
              <p:cNvSpPr/>
              <p:nvPr/>
            </p:nvSpPr>
            <p:spPr bwMode="auto">
              <a:xfrm>
                <a:off x="4853797" y="3415182"/>
                <a:ext cx="543464" cy="784833"/>
              </a:xfrm>
              <a:prstGeom prst="rect">
                <a:avLst/>
              </a:prstGeom>
              <a:solidFill>
                <a:srgbClr val="92D050"/>
              </a:solidFill>
              <a:ln>
                <a:noFill/>
              </a:ln>
              <a:effectLst/>
            </p:spPr>
            <p:txBody>
              <a:bodyPr lIns="0" tIns="0" rIns="0" bIns="0" rtlCol="0" anchor="ctr">
                <a:spAutoFit/>
              </a:bodyPr>
              <a:lstStyle/>
              <a:p>
                <a:pPr algn="ctr">
                  <a:lnSpc>
                    <a:spcPct val="140000"/>
                  </a:lnSpc>
                  <a:spcBef>
                    <a:spcPct val="0"/>
                  </a:spcBef>
                  <a:spcAft>
                    <a:spcPts val="600"/>
                  </a:spcAft>
                </a:pPr>
                <a:r>
                  <a:rPr lang="ja-JP" altLang="en-US" sz="1400" dirty="0">
                    <a:solidFill>
                      <a:schemeClr val="bg1"/>
                    </a:solidFill>
                    <a:latin typeface="メイリオ" pitchFamily="50" charset="-128"/>
                    <a:ea typeface="メイリオ" pitchFamily="50" charset="-128"/>
                    <a:cs typeface="メイリオ" pitchFamily="50" charset="-128"/>
                  </a:rPr>
                  <a:t>私的</a:t>
                </a:r>
                <a:r>
                  <a:rPr kumimoji="1" lang="ja-JP" altLang="en-US" sz="1400" dirty="0">
                    <a:solidFill>
                      <a:schemeClr val="bg1"/>
                    </a:solidFill>
                    <a:latin typeface="メイリオ" pitchFamily="50" charset="-128"/>
                    <a:ea typeface="メイリオ" pitchFamily="50" charset="-128"/>
                    <a:cs typeface="メイリオ" pitchFamily="50" charset="-128"/>
                  </a:rPr>
                  <a:t>年金</a:t>
                </a:r>
              </a:p>
            </p:txBody>
          </p:sp>
          <p:cxnSp>
            <p:nvCxnSpPr>
              <p:cNvPr id="25" name="直線コネクタ 24"/>
              <p:cNvCxnSpPr/>
              <p:nvPr/>
            </p:nvCxnSpPr>
            <p:spPr>
              <a:xfrm>
                <a:off x="4853797" y="4165982"/>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5391511" y="4172995"/>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4559785" y="4412720"/>
                <a:ext cx="574928" cy="360383"/>
              </a:xfrm>
              <a:prstGeom prst="rect">
                <a:avLst/>
              </a:prstGeom>
              <a:noFill/>
            </p:spPr>
            <p:txBody>
              <a:bodyPr wrap="none" rtlCol="0">
                <a:spAutoFit/>
              </a:bodyPr>
              <a:lstStyle/>
              <a:p>
                <a:pPr algn="ctr"/>
                <a:r>
                  <a:rPr kumimoji="1" lang="en-US" altLang="ja-JP" sz="1200" dirty="0"/>
                  <a:t>65</a:t>
                </a:r>
                <a:r>
                  <a:rPr kumimoji="1" lang="ja-JP" altLang="en-US" sz="1200" dirty="0"/>
                  <a:t>歳</a:t>
                </a:r>
              </a:p>
            </p:txBody>
          </p:sp>
          <p:sp>
            <p:nvSpPr>
              <p:cNvPr id="28" name="テキスト ボックス 27"/>
              <p:cNvSpPr txBox="1"/>
              <p:nvPr/>
            </p:nvSpPr>
            <p:spPr>
              <a:xfrm>
                <a:off x="5117786" y="4411837"/>
                <a:ext cx="574928" cy="360383"/>
              </a:xfrm>
              <a:prstGeom prst="rect">
                <a:avLst/>
              </a:prstGeom>
              <a:noFill/>
            </p:spPr>
            <p:txBody>
              <a:bodyPr wrap="none" rtlCol="0">
                <a:spAutoFit/>
              </a:bodyPr>
              <a:lstStyle/>
              <a:p>
                <a:pPr algn="ctr"/>
                <a:r>
                  <a:rPr lang="en-US" altLang="ja-JP" sz="1200" dirty="0"/>
                  <a:t>70</a:t>
                </a:r>
                <a:r>
                  <a:rPr kumimoji="1" lang="ja-JP" altLang="en-US" sz="1200" dirty="0"/>
                  <a:t>歳</a:t>
                </a:r>
              </a:p>
            </p:txBody>
          </p:sp>
          <p:sp>
            <p:nvSpPr>
              <p:cNvPr id="29" name="テキスト ボックス 28"/>
              <p:cNvSpPr txBox="1"/>
              <p:nvPr/>
            </p:nvSpPr>
            <p:spPr>
              <a:xfrm>
                <a:off x="6741208" y="3009240"/>
                <a:ext cx="677071" cy="440467"/>
              </a:xfrm>
              <a:prstGeom prst="rect">
                <a:avLst/>
              </a:prstGeom>
              <a:noFill/>
            </p:spPr>
            <p:txBody>
              <a:bodyPr wrap="none" rtlCol="0">
                <a:spAutoFit/>
              </a:bodyPr>
              <a:lstStyle/>
              <a:p>
                <a:r>
                  <a:rPr lang="ja-JP" altLang="en-US" sz="1600" dirty="0"/>
                  <a:t>提案</a:t>
                </a:r>
                <a:endParaRPr kumimoji="1" lang="ja-JP" altLang="en-US" sz="1600" dirty="0"/>
              </a:p>
            </p:txBody>
          </p:sp>
        </p:grpSp>
        <p:sp>
          <p:nvSpPr>
            <p:cNvPr id="20" name="加算 19"/>
            <p:cNvSpPr/>
            <p:nvPr/>
          </p:nvSpPr>
          <p:spPr bwMode="auto">
            <a:xfrm>
              <a:off x="7843586" y="5308262"/>
              <a:ext cx="439184" cy="439184"/>
            </a:xfrm>
            <a:prstGeom prst="mathPlus">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21" name="テキスト ボックス 20"/>
            <p:cNvSpPr txBox="1"/>
            <p:nvPr/>
          </p:nvSpPr>
          <p:spPr>
            <a:xfrm>
              <a:off x="8444200" y="5354593"/>
              <a:ext cx="1144017" cy="440467"/>
            </a:xfrm>
            <a:prstGeom prst="rect">
              <a:avLst/>
            </a:prstGeom>
            <a:solidFill>
              <a:srgbClr val="0070C0"/>
            </a:solidFill>
          </p:spPr>
          <p:txBody>
            <a:bodyPr wrap="none" rtlCol="0">
              <a:spAutoFit/>
            </a:bodyPr>
            <a:lstStyle/>
            <a:p>
              <a:r>
                <a:rPr kumimoji="1" lang="ja-JP" altLang="en-US" sz="1600" dirty="0">
                  <a:solidFill>
                    <a:schemeClr val="bg1"/>
                  </a:solidFill>
                </a:rPr>
                <a:t>生命保険</a:t>
              </a:r>
            </a:p>
          </p:txBody>
        </p:sp>
      </p:grpSp>
    </p:spTree>
    <p:extLst>
      <p:ext uri="{BB962C8B-B14F-4D97-AF65-F5344CB8AC3E}">
        <p14:creationId xmlns:p14="http://schemas.microsoft.com/office/powerpoint/2010/main" val="1325619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18522B-78C0-4DE9-A2C2-A19AD6FA982F}"/>
              </a:ext>
            </a:extLst>
          </p:cNvPr>
          <p:cNvSpPr>
            <a:spLocks noGrp="1"/>
          </p:cNvSpPr>
          <p:nvPr>
            <p:ph type="title"/>
          </p:nvPr>
        </p:nvSpPr>
        <p:spPr/>
        <p:txBody>
          <a:bodyPr/>
          <a:lstStyle/>
          <a:p>
            <a:r>
              <a:rPr kumimoji="1" lang="en-US" altLang="ja-JP" dirty="0"/>
              <a:t>Appendix</a:t>
            </a:r>
            <a:r>
              <a:rPr kumimoji="1" lang="ja-JP" altLang="en-US" dirty="0"/>
              <a:t>：主要先行研究</a:t>
            </a:r>
          </a:p>
        </p:txBody>
      </p:sp>
      <p:sp>
        <p:nvSpPr>
          <p:cNvPr id="3" name="日付プレースホルダー 2">
            <a:extLst>
              <a:ext uri="{FF2B5EF4-FFF2-40B4-BE49-F238E27FC236}">
                <a16:creationId xmlns:a16="http://schemas.microsoft.com/office/drawing/2014/main" id="{1543F2F4-22D6-4484-A983-C2068945DB60}"/>
              </a:ext>
            </a:extLst>
          </p:cNvPr>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a:extLst>
              <a:ext uri="{FF2B5EF4-FFF2-40B4-BE49-F238E27FC236}">
                <a16:creationId xmlns:a16="http://schemas.microsoft.com/office/drawing/2014/main" id="{1F7A4084-F1AA-4E3A-A6A1-85F32B1FA1E2}"/>
              </a:ext>
            </a:extLst>
          </p:cNvPr>
          <p:cNvSpPr>
            <a:spLocks noGrp="1"/>
          </p:cNvSpPr>
          <p:nvPr>
            <p:ph type="ftr" sz="quarter" idx="11"/>
          </p:nvPr>
        </p:nvSpPr>
        <p:spPr/>
        <p:txBody>
          <a:bodyPr/>
          <a:lstStyle/>
          <a:p>
            <a:endParaRPr lang="ja-JP" altLang="en-US" dirty="0"/>
          </a:p>
        </p:txBody>
      </p:sp>
      <p:sp>
        <p:nvSpPr>
          <p:cNvPr id="5" name="スライド番号プレースホルダー 4">
            <a:extLst>
              <a:ext uri="{FF2B5EF4-FFF2-40B4-BE49-F238E27FC236}">
                <a16:creationId xmlns:a16="http://schemas.microsoft.com/office/drawing/2014/main" id="{F88A7826-3F93-4F56-B1D8-B2A1BB82F74A}"/>
              </a:ext>
            </a:extLst>
          </p:cNvPr>
          <p:cNvSpPr>
            <a:spLocks noGrp="1"/>
          </p:cNvSpPr>
          <p:nvPr>
            <p:ph type="sldNum" sz="quarter" idx="12"/>
          </p:nvPr>
        </p:nvSpPr>
        <p:spPr/>
        <p:txBody>
          <a:bodyPr/>
          <a:lstStyle/>
          <a:p>
            <a:fld id="{6C8EEFBB-E135-4293-8494-A108BE87EC2E}" type="slidenum">
              <a:rPr lang="en-US" altLang="ja-JP" smtClean="0"/>
              <a:pPr/>
              <a:t>33</a:t>
            </a:fld>
            <a:endParaRPr lang="en-US" altLang="ja-JP" dirty="0"/>
          </a:p>
        </p:txBody>
      </p:sp>
      <p:sp>
        <p:nvSpPr>
          <p:cNvPr id="6" name="テキスト ボックス 5">
            <a:extLst>
              <a:ext uri="{FF2B5EF4-FFF2-40B4-BE49-F238E27FC236}">
                <a16:creationId xmlns:a16="http://schemas.microsoft.com/office/drawing/2014/main" id="{18BF50DC-91D7-4C29-8F55-2A656791BE24}"/>
              </a:ext>
            </a:extLst>
          </p:cNvPr>
          <p:cNvSpPr txBox="1"/>
          <p:nvPr/>
        </p:nvSpPr>
        <p:spPr>
          <a:xfrm>
            <a:off x="272480" y="757030"/>
            <a:ext cx="9361040" cy="4247317"/>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US" altLang="ja-JP" dirty="0" err="1"/>
              <a:t>Hibiki</a:t>
            </a:r>
            <a:r>
              <a:rPr lang="en-US" altLang="ja-JP" dirty="0"/>
              <a:t>, N. and W. </a:t>
            </a:r>
            <a:r>
              <a:rPr lang="en-US" altLang="ja-JP" dirty="0" err="1"/>
              <a:t>Oya</a:t>
            </a:r>
            <a:r>
              <a:rPr lang="en-US" altLang="ja-JP" dirty="0"/>
              <a:t>(2015), Multi-period Optimization Model for Retirement Planning, World Risk and Insurance Economics Congress 2015, Munich.</a:t>
            </a:r>
          </a:p>
          <a:p>
            <a:pPr marL="285750" indent="-285750">
              <a:buClr>
                <a:srgbClr val="0070C0"/>
              </a:buClr>
              <a:buFont typeface="Arial" panose="020B0604020202020204" pitchFamily="34" charset="0"/>
              <a:buChar char="•"/>
            </a:pPr>
            <a:r>
              <a:rPr lang="ja-JP" altLang="en-US" dirty="0"/>
              <a:t>横山寛和</a:t>
            </a:r>
            <a:r>
              <a:rPr lang="en-US" altLang="ja-JP" dirty="0"/>
              <a:t>. "&lt; </a:t>
            </a:r>
            <a:r>
              <a:rPr lang="ja-JP" altLang="en-US" dirty="0"/>
              <a:t>研究</a:t>
            </a:r>
            <a:r>
              <a:rPr lang="en-US" altLang="ja-JP" dirty="0"/>
              <a:t>&gt; </a:t>
            </a:r>
            <a:r>
              <a:rPr lang="ja-JP" altLang="en-US" dirty="0"/>
              <a:t>わが国の公的年金財政の将来推計モデルの開発</a:t>
            </a:r>
            <a:r>
              <a:rPr lang="en-US" altLang="ja-JP" dirty="0"/>
              <a:t>." </a:t>
            </a:r>
            <a:r>
              <a:rPr lang="ja-JP" altLang="en-US" i="1" dirty="0"/>
              <a:t>産研論集</a:t>
            </a:r>
            <a:r>
              <a:rPr lang="en-US" altLang="ja-JP" dirty="0"/>
              <a:t>40 (2013): 99-107.</a:t>
            </a:r>
          </a:p>
          <a:p>
            <a:pPr marL="285750" indent="-285750">
              <a:buClr>
                <a:srgbClr val="0070C0"/>
              </a:buClr>
              <a:buFont typeface="Arial" panose="020B0604020202020204" pitchFamily="34" charset="0"/>
              <a:buChar char="•"/>
            </a:pPr>
            <a:r>
              <a:rPr lang="ja-JP" altLang="en-US" dirty="0"/>
              <a:t>権丈善一</a:t>
            </a:r>
            <a:r>
              <a:rPr lang="en-US" altLang="ja-JP" dirty="0"/>
              <a:t>, </a:t>
            </a:r>
            <a:r>
              <a:rPr lang="ja-JP" altLang="en-US" dirty="0"/>
              <a:t>他</a:t>
            </a:r>
            <a:r>
              <a:rPr lang="en-US" altLang="ja-JP" dirty="0"/>
              <a:t>. "</a:t>
            </a:r>
            <a:r>
              <a:rPr lang="ja-JP" altLang="en-US" dirty="0"/>
              <a:t>年金を巡る情報発信のあり方</a:t>
            </a:r>
            <a:r>
              <a:rPr lang="en-US" altLang="ja-JP" dirty="0"/>
              <a:t>." </a:t>
            </a:r>
            <a:r>
              <a:rPr lang="ja-JP" altLang="en-US" i="1" dirty="0"/>
              <a:t>日本年金学会誌</a:t>
            </a:r>
            <a:r>
              <a:rPr lang="en-US" altLang="ja-JP" dirty="0"/>
              <a:t>36 (2017): 104-128.</a:t>
            </a:r>
          </a:p>
          <a:p>
            <a:pPr marL="285750" indent="-285750">
              <a:buClr>
                <a:srgbClr val="0070C0"/>
              </a:buClr>
              <a:buFont typeface="Arial" panose="020B0604020202020204" pitchFamily="34" charset="0"/>
              <a:buChar char="•"/>
            </a:pPr>
            <a:r>
              <a:rPr lang="en-US" altLang="ja-JP" dirty="0"/>
              <a:t>Farrar, S., </a:t>
            </a:r>
            <a:r>
              <a:rPr lang="en-US" altLang="ja-JP" dirty="0" err="1"/>
              <a:t>Moizer</a:t>
            </a:r>
            <a:r>
              <a:rPr lang="en-US" altLang="ja-JP" dirty="0"/>
              <a:t>, J., &amp; Hyde, M. (2012). The value of incentives to defer the UK state pension. </a:t>
            </a:r>
            <a:r>
              <a:rPr lang="en-US" altLang="ja-JP" i="1" dirty="0"/>
              <a:t>Pensions: An International Journal</a:t>
            </a:r>
            <a:r>
              <a:rPr lang="en-US" altLang="ja-JP" dirty="0"/>
              <a:t>, </a:t>
            </a:r>
            <a:r>
              <a:rPr lang="en-US" altLang="ja-JP" i="1" dirty="0"/>
              <a:t>17</a:t>
            </a:r>
            <a:r>
              <a:rPr lang="en-US" altLang="ja-JP" dirty="0"/>
              <a:t>(1), 46-62.</a:t>
            </a:r>
          </a:p>
          <a:p>
            <a:pPr marL="285750" indent="-285750">
              <a:buClr>
                <a:srgbClr val="0070C0"/>
              </a:buClr>
              <a:buFont typeface="Arial" panose="020B0604020202020204" pitchFamily="34" charset="0"/>
              <a:buChar char="•"/>
            </a:pPr>
            <a:r>
              <a:rPr lang="en-US" altLang="ja-JP" dirty="0" err="1"/>
              <a:t>Shoven</a:t>
            </a:r>
            <a:r>
              <a:rPr lang="en-US" altLang="ja-JP" dirty="0"/>
              <a:t>, J. B., and </a:t>
            </a:r>
            <a:r>
              <a:rPr lang="en-US" altLang="ja-JP" dirty="0" err="1"/>
              <a:t>Slavov</a:t>
            </a:r>
            <a:r>
              <a:rPr lang="en-US" altLang="ja-JP" dirty="0"/>
              <a:t>, S. N. (2014). ”Does it pay to delay social security?,” </a:t>
            </a:r>
            <a:r>
              <a:rPr lang="en-US" altLang="ja-JP" i="1" dirty="0"/>
              <a:t>Journal of</a:t>
            </a:r>
            <a:r>
              <a:rPr lang="ja-JP" altLang="en-US" i="1" dirty="0"/>
              <a:t>　</a:t>
            </a:r>
            <a:r>
              <a:rPr lang="en-US" altLang="ja-JP" i="1" dirty="0"/>
              <a:t>Pension Economics </a:t>
            </a:r>
            <a:r>
              <a:rPr lang="en-US" altLang="ja-JP" dirty="0"/>
              <a:t>&amp; </a:t>
            </a:r>
            <a:r>
              <a:rPr lang="en-US" altLang="ja-JP" i="1" dirty="0"/>
              <a:t>Finance</a:t>
            </a:r>
            <a:r>
              <a:rPr lang="en-US" altLang="ja-JP" dirty="0"/>
              <a:t>, 13(2), 121-144.</a:t>
            </a:r>
          </a:p>
          <a:p>
            <a:pPr marL="285750" indent="-285750">
              <a:buClr>
                <a:srgbClr val="0070C0"/>
              </a:buClr>
              <a:buFont typeface="Arial" panose="020B0604020202020204" pitchFamily="34" charset="0"/>
              <a:buChar char="•"/>
            </a:pPr>
            <a:r>
              <a:rPr lang="en-US" altLang="ja-JP" dirty="0"/>
              <a:t>Rose, C. (2015). The Return on Investment for Delaying Social Security Beyond Age 62. </a:t>
            </a:r>
            <a:r>
              <a:rPr lang="en-US" altLang="ja-JP" i="1" dirty="0"/>
              <a:t>Journal of Financial Planning</a:t>
            </a:r>
            <a:r>
              <a:rPr lang="en-US" altLang="ja-JP" dirty="0"/>
              <a:t>, </a:t>
            </a:r>
            <a:r>
              <a:rPr lang="en-US" altLang="ja-JP" i="1" dirty="0"/>
              <a:t>28</a:t>
            </a:r>
            <a:r>
              <a:rPr lang="en-US" altLang="ja-JP" dirty="0"/>
              <a:t>(4), 50-58.</a:t>
            </a:r>
          </a:p>
          <a:p>
            <a:pPr marL="285750" indent="-285750">
              <a:buClr>
                <a:srgbClr val="0070C0"/>
              </a:buClr>
              <a:buFont typeface="Arial" panose="020B0604020202020204" pitchFamily="34" charset="0"/>
              <a:buChar char="•"/>
            </a:pPr>
            <a:r>
              <a:rPr lang="en-US" altLang="ja-JP" dirty="0" err="1"/>
              <a:t>Genest-Grégoire</a:t>
            </a:r>
            <a:r>
              <a:rPr lang="en-US" altLang="ja-JP" dirty="0"/>
              <a:t>, A., Godbout, L., </a:t>
            </a:r>
            <a:r>
              <a:rPr lang="en-US" altLang="ja-JP" dirty="0" err="1"/>
              <a:t>Beaudry</a:t>
            </a:r>
            <a:r>
              <a:rPr lang="en-US" altLang="ja-JP" dirty="0"/>
              <a:t>, R., &amp; </a:t>
            </a:r>
            <a:r>
              <a:rPr lang="en-US" altLang="ja-JP" dirty="0" err="1"/>
              <a:t>Morency</a:t>
            </a:r>
            <a:r>
              <a:rPr lang="en-US" altLang="ja-JP" dirty="0"/>
              <a:t>, B. (2018). </a:t>
            </a:r>
            <a:r>
              <a:rPr lang="en-US" altLang="ja-JP" i="1" dirty="0"/>
              <a:t>Deferring Receipt of Public Pension Benefits: A Tool for Flexibility</a:t>
            </a:r>
            <a:r>
              <a:rPr lang="en-US" altLang="ja-JP" dirty="0"/>
              <a:t> (No. 278). CD Howe Institute.</a:t>
            </a:r>
          </a:p>
          <a:p>
            <a:pPr marL="285750" indent="-285750">
              <a:buClr>
                <a:srgbClr val="0070C0"/>
              </a:buClr>
              <a:buFont typeface="Arial" panose="020B0604020202020204" pitchFamily="34" charset="0"/>
              <a:buChar char="•"/>
            </a:pPr>
            <a:r>
              <a:rPr lang="en-US" altLang="ja-JP" dirty="0" err="1"/>
              <a:t>Moizer</a:t>
            </a:r>
            <a:r>
              <a:rPr lang="en-US" altLang="ja-JP" dirty="0"/>
              <a:t>, J., Farrar, S., &amp; Hyde, M. (2018). UK state pension deferral incentives and sustainability. </a:t>
            </a:r>
            <a:r>
              <a:rPr lang="en-US" altLang="ja-JP" i="1" dirty="0"/>
              <a:t>Applied Economics</a:t>
            </a:r>
            <a:r>
              <a:rPr lang="en-US" altLang="ja-JP" dirty="0"/>
              <a:t>, </a:t>
            </a:r>
            <a:r>
              <a:rPr lang="en-US" altLang="ja-JP" i="1" dirty="0"/>
              <a:t>50</a:t>
            </a:r>
            <a:r>
              <a:rPr lang="en-US" altLang="ja-JP" dirty="0"/>
              <a:t>(21), 2356-2368.</a:t>
            </a:r>
          </a:p>
        </p:txBody>
      </p:sp>
    </p:spTree>
    <p:extLst>
      <p:ext uri="{BB962C8B-B14F-4D97-AF65-F5344CB8AC3E}">
        <p14:creationId xmlns:p14="http://schemas.microsoft.com/office/powerpoint/2010/main" val="1808197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Appendix</a:t>
            </a:r>
            <a:r>
              <a:rPr lang="ja-JP" altLang="en-US" dirty="0"/>
              <a:t>：</a:t>
            </a:r>
            <a:r>
              <a:rPr kumimoji="1" lang="ja-JP" altLang="en-US" dirty="0"/>
              <a:t>先行研究まとめ</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34</a:t>
            </a:fld>
            <a:endParaRPr lang="en-US" altLang="ja-JP" dirty="0"/>
          </a:p>
        </p:txBody>
      </p:sp>
      <p:sp>
        <p:nvSpPr>
          <p:cNvPr id="6" name="テキスト ボックス 5"/>
          <p:cNvSpPr txBox="1"/>
          <p:nvPr/>
        </p:nvSpPr>
        <p:spPr>
          <a:xfrm>
            <a:off x="272480" y="810883"/>
            <a:ext cx="9361040" cy="3693319"/>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US" altLang="ja-JP" dirty="0" err="1"/>
              <a:t>Yaari</a:t>
            </a:r>
            <a:r>
              <a:rPr lang="en-US" altLang="ja-JP" dirty="0"/>
              <a:t>, </a:t>
            </a:r>
            <a:r>
              <a:rPr lang="en-US" altLang="ja-JP" dirty="0" err="1"/>
              <a:t>Menahem</a:t>
            </a:r>
            <a:r>
              <a:rPr lang="en-US" altLang="ja-JP" dirty="0"/>
              <a:t> E. "Uncertain lifetime, life insurance, and the theory of the consumer." </a:t>
            </a:r>
            <a:r>
              <a:rPr lang="en-US" altLang="ja-JP" i="1" dirty="0"/>
              <a:t>The Review of Economic Studies</a:t>
            </a:r>
            <a:r>
              <a:rPr lang="en-US" altLang="ja-JP" dirty="0"/>
              <a:t> 32.2 (1965): 137-150.</a:t>
            </a:r>
          </a:p>
          <a:p>
            <a:pPr marL="285750" indent="-285750">
              <a:buClr>
                <a:srgbClr val="0070C0"/>
              </a:buClr>
              <a:buFont typeface="Arial" panose="020B0604020202020204" pitchFamily="34" charset="0"/>
              <a:buChar char="•"/>
            </a:pPr>
            <a:r>
              <a:rPr lang="en-US" altLang="ja-JP" dirty="0" err="1"/>
              <a:t>Horneff</a:t>
            </a:r>
            <a:r>
              <a:rPr lang="en-US" altLang="ja-JP" dirty="0"/>
              <a:t>, Wolfram, </a:t>
            </a:r>
            <a:r>
              <a:rPr lang="en-US" altLang="ja-JP" dirty="0" err="1"/>
              <a:t>Raimond</a:t>
            </a:r>
            <a:r>
              <a:rPr lang="en-US" altLang="ja-JP" dirty="0"/>
              <a:t> Maurer, and Ralph </a:t>
            </a:r>
            <a:r>
              <a:rPr lang="en-US" altLang="ja-JP" dirty="0" err="1"/>
              <a:t>Rogalla</a:t>
            </a:r>
            <a:r>
              <a:rPr lang="en-US" altLang="ja-JP" dirty="0"/>
              <a:t>. "Dynamic portfolio choice with deferred annuities." </a:t>
            </a:r>
            <a:r>
              <a:rPr lang="en-US" altLang="ja-JP" i="1" dirty="0"/>
              <a:t>Journal of Banking &amp; Finance</a:t>
            </a:r>
            <a:r>
              <a:rPr lang="en-US" altLang="ja-JP" dirty="0"/>
              <a:t> 34.11 (2010): 2652-2664.</a:t>
            </a:r>
          </a:p>
          <a:p>
            <a:pPr marL="285750" indent="-285750">
              <a:buClr>
                <a:srgbClr val="0070C0"/>
              </a:buClr>
              <a:buFont typeface="Arial" panose="020B0604020202020204" pitchFamily="34" charset="0"/>
              <a:buChar char="•"/>
            </a:pPr>
            <a:r>
              <a:rPr lang="en-US" altLang="ja-JP" dirty="0"/>
              <a:t>Gong, Guan, and Anthony Webb. "Evaluating the Advanced Life Deferred Annuity—An annuity people might actually buy." </a:t>
            </a:r>
            <a:r>
              <a:rPr lang="en-US" altLang="ja-JP" i="1" dirty="0"/>
              <a:t>Insurance: Mathematics and Economics</a:t>
            </a:r>
            <a:r>
              <a:rPr lang="en-US" altLang="ja-JP" dirty="0"/>
              <a:t> 46.1 (2010): 210-221.</a:t>
            </a:r>
          </a:p>
          <a:p>
            <a:pPr marL="285750" indent="-285750">
              <a:buClr>
                <a:srgbClr val="0070C0"/>
              </a:buClr>
              <a:buFont typeface="Arial" panose="020B0604020202020204" pitchFamily="34" charset="0"/>
              <a:buChar char="•"/>
            </a:pPr>
            <a:r>
              <a:rPr lang="en-US" altLang="ja-JP" dirty="0" err="1"/>
              <a:t>Hubener</a:t>
            </a:r>
            <a:r>
              <a:rPr lang="en-US" altLang="ja-JP" dirty="0"/>
              <a:t>, Andreas, </a:t>
            </a:r>
            <a:r>
              <a:rPr lang="en-US" altLang="ja-JP" dirty="0" err="1"/>
              <a:t>Raimond</a:t>
            </a:r>
            <a:r>
              <a:rPr lang="en-US" altLang="ja-JP" dirty="0"/>
              <a:t> Maurer, and Ralph </a:t>
            </a:r>
            <a:r>
              <a:rPr lang="en-US" altLang="ja-JP" dirty="0" err="1"/>
              <a:t>Rogalla</a:t>
            </a:r>
            <a:r>
              <a:rPr lang="en-US" altLang="ja-JP" dirty="0"/>
              <a:t>. "Optimal portfolio choice with annuities and life insurance for retired couples." </a:t>
            </a:r>
            <a:r>
              <a:rPr lang="en-US" altLang="ja-JP" i="1" dirty="0"/>
              <a:t>Review of Finance</a:t>
            </a:r>
            <a:r>
              <a:rPr lang="en-US" altLang="ja-JP" dirty="0"/>
              <a:t> 18.1 (2013): 147-188.</a:t>
            </a:r>
          </a:p>
          <a:p>
            <a:pPr marL="285750" indent="-285750">
              <a:buClr>
                <a:srgbClr val="0070C0"/>
              </a:buClr>
              <a:buFont typeface="Arial" panose="020B0604020202020204" pitchFamily="34" charset="0"/>
              <a:buChar char="•"/>
            </a:pPr>
            <a:r>
              <a:rPr lang="en-US" altLang="ja-JP" dirty="0" err="1"/>
              <a:t>Konicz</a:t>
            </a:r>
            <a:r>
              <a:rPr lang="en-US" altLang="ja-JP" dirty="0"/>
              <a:t>, </a:t>
            </a:r>
            <a:r>
              <a:rPr lang="en-US" altLang="ja-JP" dirty="0" err="1"/>
              <a:t>Agnieszka</a:t>
            </a:r>
            <a:r>
              <a:rPr lang="en-US" altLang="ja-JP" dirty="0"/>
              <a:t> Karolina, David </a:t>
            </a:r>
            <a:r>
              <a:rPr lang="en-US" altLang="ja-JP" dirty="0" err="1"/>
              <a:t>Pisinger</a:t>
            </a:r>
            <a:r>
              <a:rPr lang="en-US" altLang="ja-JP" dirty="0"/>
              <a:t>, and Alex </a:t>
            </a:r>
            <a:r>
              <a:rPr lang="en-US" altLang="ja-JP" dirty="0" err="1"/>
              <a:t>Weissensteiner</a:t>
            </a:r>
            <a:r>
              <a:rPr lang="en-US" altLang="ja-JP" dirty="0"/>
              <a:t>. "Optimal annuity portfolio under inflation risk." </a:t>
            </a:r>
            <a:r>
              <a:rPr lang="en-US" altLang="ja-JP" i="1" dirty="0"/>
              <a:t>Computational Management Science</a:t>
            </a:r>
            <a:r>
              <a:rPr lang="en-US" altLang="ja-JP" dirty="0"/>
              <a:t> 12.3 (2015): 461-488.</a:t>
            </a:r>
          </a:p>
          <a:p>
            <a:pPr marL="285750" indent="-285750">
              <a:buClr>
                <a:srgbClr val="0070C0"/>
              </a:buClr>
              <a:buFont typeface="Arial" panose="020B0604020202020204" pitchFamily="34" charset="0"/>
              <a:buChar char="•"/>
            </a:pPr>
            <a:r>
              <a:rPr lang="en-US" altLang="ja-JP" dirty="0"/>
              <a:t>Chen, </a:t>
            </a:r>
            <a:r>
              <a:rPr lang="en-US" altLang="ja-JP" dirty="0" err="1"/>
              <a:t>Anran</a:t>
            </a:r>
            <a:r>
              <a:rPr lang="en-US" altLang="ja-JP" dirty="0"/>
              <a:t>, Steven Haberman, and Steve Thomas. "Optimal Decumulation Strategies During Retirement with Deferred Annuities." (2017).</a:t>
            </a:r>
          </a:p>
        </p:txBody>
      </p:sp>
    </p:spTree>
    <p:extLst>
      <p:ext uri="{BB962C8B-B14F-4D97-AF65-F5344CB8AC3E}">
        <p14:creationId xmlns:p14="http://schemas.microsoft.com/office/powerpoint/2010/main" val="1278243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35</a:t>
            </a:fld>
            <a:endParaRPr lang="en-US" altLang="ja-JP" dirty="0"/>
          </a:p>
        </p:txBody>
      </p:sp>
      <p:sp>
        <p:nvSpPr>
          <p:cNvPr id="6" name="タイトル 1"/>
          <p:cNvSpPr>
            <a:spLocks noGrp="1"/>
          </p:cNvSpPr>
          <p:nvPr>
            <p:ph type="title"/>
          </p:nvPr>
        </p:nvSpPr>
        <p:spPr/>
        <p:txBody>
          <a:bodyPr/>
          <a:lstStyle/>
          <a:p>
            <a:r>
              <a:rPr lang="ja-JP" altLang="en-US" dirty="0"/>
              <a:t>３</a:t>
            </a:r>
            <a:r>
              <a:rPr kumimoji="1" lang="en-US" altLang="ja-JP" dirty="0"/>
              <a:t>.</a:t>
            </a:r>
            <a:r>
              <a:rPr kumimoji="1" lang="ja-JP" altLang="en-US" dirty="0"/>
              <a:t>３ 数値分析｜資産配分割合に関する分析</a:t>
            </a:r>
            <a:endParaRPr kumimoji="1" lang="ja-JP" altLang="en-US" sz="2000" dirty="0"/>
          </a:p>
        </p:txBody>
      </p:sp>
      <p:sp>
        <p:nvSpPr>
          <p:cNvPr id="7" name="テキスト ボックス 6"/>
          <p:cNvSpPr txBox="1"/>
          <p:nvPr/>
        </p:nvSpPr>
        <p:spPr>
          <a:xfrm>
            <a:off x="272480" y="904875"/>
            <a:ext cx="9361040" cy="923330"/>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高齢者によるリスク資産への投資の現状</a:t>
            </a:r>
            <a:endParaRPr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dirty="0"/>
              <a:t>総務省統計局「家計調査」によると年齢階級が</a:t>
            </a:r>
            <a:r>
              <a:rPr kumimoji="1" lang="en-US" altLang="ja-JP" dirty="0"/>
              <a:t>60</a:t>
            </a:r>
            <a:r>
              <a:rPr kumimoji="1" lang="ja-JP" altLang="en-US" dirty="0"/>
              <a:t>～</a:t>
            </a:r>
            <a:r>
              <a:rPr kumimoji="1" lang="en-US" altLang="ja-JP" dirty="0"/>
              <a:t>69</a:t>
            </a:r>
            <a:r>
              <a:rPr kumimoji="1" lang="ja-JP" altLang="en-US" dirty="0"/>
              <a:t>歳，純貯蓄現在高が三分位</a:t>
            </a:r>
            <a:r>
              <a:rPr kumimoji="1" lang="en-US" altLang="ja-JP" dirty="0"/>
              <a:t>(</a:t>
            </a:r>
            <a:r>
              <a:rPr kumimoji="1" lang="ja-JP" altLang="en-US" dirty="0"/>
              <a:t>五分位中</a:t>
            </a:r>
            <a:r>
              <a:rPr kumimoji="1" lang="en-US" altLang="ja-JP" dirty="0"/>
              <a:t>)</a:t>
            </a:r>
            <a:r>
              <a:rPr kumimoji="1" lang="ja-JP" altLang="en-US" dirty="0"/>
              <a:t>の家計の金融資産の内訳は以下の通りとなっている</a:t>
            </a:r>
          </a:p>
        </p:txBody>
      </p:sp>
      <p:graphicFrame>
        <p:nvGraphicFramePr>
          <p:cNvPr id="11" name="表 10"/>
          <p:cNvGraphicFramePr>
            <a:graphicFrameLocks noGrp="1"/>
          </p:cNvGraphicFramePr>
          <p:nvPr/>
        </p:nvGraphicFramePr>
        <p:xfrm>
          <a:off x="272480" y="2220637"/>
          <a:ext cx="2107227" cy="1428750"/>
        </p:xfrm>
        <a:graphic>
          <a:graphicData uri="http://schemas.openxmlformats.org/drawingml/2006/table">
            <a:tbl>
              <a:tblPr firstRow="1">
                <a:tableStyleId>{69012ECD-51FC-41F1-AA8D-1B2483CD663E}</a:tableStyleId>
              </a:tblPr>
              <a:tblGrid>
                <a:gridCol w="1527745">
                  <a:extLst>
                    <a:ext uri="{9D8B030D-6E8A-4147-A177-3AD203B41FA5}">
                      <a16:colId xmlns:a16="http://schemas.microsoft.com/office/drawing/2014/main" val="489876704"/>
                    </a:ext>
                  </a:extLst>
                </a:gridCol>
                <a:gridCol w="579482">
                  <a:extLst>
                    <a:ext uri="{9D8B030D-6E8A-4147-A177-3AD203B41FA5}">
                      <a16:colId xmlns:a16="http://schemas.microsoft.com/office/drawing/2014/main" val="2577252734"/>
                    </a:ext>
                  </a:extLst>
                </a:gridCol>
              </a:tblGrid>
              <a:tr h="238125">
                <a:tc>
                  <a:txBody>
                    <a:bodyPr/>
                    <a:lstStyle/>
                    <a:p>
                      <a:pPr algn="l" fontAlgn="ct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金融資産</a:t>
                      </a:r>
                    </a:p>
                  </a:txBody>
                  <a:tcPr marL="9525" marR="9525" marT="9525" marB="0" anchor="ctr"/>
                </a:tc>
                <a:tc>
                  <a:txBody>
                    <a:bodyPr/>
                    <a:lstStyle/>
                    <a:p>
                      <a:pPr algn="r" fontAlgn="ct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a:t>
                      </a: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万円</a:t>
                      </a:r>
                      <a:r>
                        <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rPr>
                        <a:t>)</a:t>
                      </a:r>
                    </a:p>
                  </a:txBody>
                  <a:tcPr marL="9525" marR="9525" marT="9525" marB="0" anchor="ctr"/>
                </a:tc>
                <a:extLst>
                  <a:ext uri="{0D108BD9-81ED-4DB2-BD59-A6C34878D82A}">
                    <a16:rowId xmlns:a16="http://schemas.microsoft.com/office/drawing/2014/main" val="2545080146"/>
                  </a:ext>
                </a:extLst>
              </a:tr>
              <a:tr h="238125">
                <a:tc>
                  <a:txBody>
                    <a:bodyPr/>
                    <a:lstStyle/>
                    <a:p>
                      <a:pPr algn="l" fontAlgn="ctr"/>
                      <a:r>
                        <a:rPr lang="ja-JP" altLang="en-US" sz="1100" u="none" strike="noStrike" dirty="0">
                          <a:solidFill>
                            <a:srgbClr val="006FBE"/>
                          </a:solidFill>
                          <a:effectLst/>
                        </a:rPr>
                        <a:t>預貯金</a:t>
                      </a:r>
                      <a:endParaRPr lang="ja-JP" altLang="en-US" sz="1100" b="0" i="0" u="none" strike="noStrike" dirty="0">
                        <a:solidFill>
                          <a:srgbClr val="006FBE"/>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solidFill>
                            <a:srgbClr val="006FBE"/>
                          </a:solidFill>
                          <a:effectLst/>
                        </a:rPr>
                        <a:t>1056</a:t>
                      </a:r>
                      <a:endParaRPr lang="en-US" altLang="ja-JP" sz="1100" b="0" i="0" u="none" strike="noStrike">
                        <a:solidFill>
                          <a:srgbClr val="006FBE"/>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417483436"/>
                  </a:ext>
                </a:extLst>
              </a:tr>
              <a:tr h="238125">
                <a:tc>
                  <a:txBody>
                    <a:bodyPr/>
                    <a:lstStyle/>
                    <a:p>
                      <a:pPr algn="l" fontAlgn="ctr"/>
                      <a:r>
                        <a:rPr lang="ja-JP" altLang="en-US" sz="1100" u="none" strike="noStrike" dirty="0">
                          <a:solidFill>
                            <a:srgbClr val="006FBE"/>
                          </a:solidFill>
                          <a:effectLst/>
                        </a:rPr>
                        <a:t>生命保険など</a:t>
                      </a:r>
                      <a:endParaRPr lang="ja-JP" altLang="en-US" sz="1100" b="0" i="0" u="none" strike="noStrike" dirty="0">
                        <a:solidFill>
                          <a:srgbClr val="006FBE"/>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006FBE"/>
                          </a:solidFill>
                          <a:effectLst/>
                        </a:rPr>
                        <a:t>372</a:t>
                      </a:r>
                      <a:endParaRPr lang="en-US" altLang="ja-JP" sz="1100" b="0" i="0" u="none" strike="noStrike" dirty="0">
                        <a:solidFill>
                          <a:srgbClr val="006FBE"/>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52599866"/>
                  </a:ext>
                </a:extLst>
              </a:tr>
              <a:tr h="238125">
                <a:tc>
                  <a:txBody>
                    <a:bodyPr/>
                    <a:lstStyle/>
                    <a:p>
                      <a:pPr algn="l" fontAlgn="ctr"/>
                      <a:r>
                        <a:rPr lang="ja-JP" altLang="en-US" sz="1100" u="none" strike="noStrike" dirty="0">
                          <a:solidFill>
                            <a:srgbClr val="FF0000"/>
                          </a:solidFill>
                          <a:effectLst/>
                        </a:rPr>
                        <a:t>株式・株式投資信託</a:t>
                      </a:r>
                      <a:endParaRPr lang="ja-JP" altLang="en-US"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86</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62204470"/>
                  </a:ext>
                </a:extLst>
              </a:tr>
              <a:tr h="238125">
                <a:tc>
                  <a:txBody>
                    <a:bodyPr/>
                    <a:lstStyle/>
                    <a:p>
                      <a:pPr algn="l" fontAlgn="ctr"/>
                      <a:r>
                        <a:rPr lang="ja-JP" altLang="en-US" sz="1100" u="none" strike="noStrike" dirty="0">
                          <a:solidFill>
                            <a:srgbClr val="FF0000"/>
                          </a:solidFill>
                          <a:effectLst/>
                        </a:rPr>
                        <a:t>債券・公社債投資信託</a:t>
                      </a:r>
                      <a:endParaRPr lang="ja-JP" altLang="en-US"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solidFill>
                            <a:srgbClr val="FF0000"/>
                          </a:solidFill>
                          <a:effectLst/>
                        </a:rPr>
                        <a:t>18</a:t>
                      </a:r>
                      <a:endParaRPr lang="en-US" altLang="ja-JP" sz="1100" b="0" i="0" u="none" strike="noStrike">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4050576456"/>
                  </a:ext>
                </a:extLst>
              </a:tr>
              <a:tr h="238125">
                <a:tc>
                  <a:txBody>
                    <a:bodyPr/>
                    <a:lstStyle/>
                    <a:p>
                      <a:pPr algn="l" fontAlgn="ctr"/>
                      <a:r>
                        <a:rPr lang="ja-JP" altLang="en-US" sz="1100" u="none" strike="noStrike" dirty="0">
                          <a:solidFill>
                            <a:srgbClr val="FF0000"/>
                          </a:solidFill>
                          <a:effectLst/>
                        </a:rPr>
                        <a:t>貸付信託・金銭信託</a:t>
                      </a:r>
                      <a:endParaRPr lang="ja-JP" altLang="en-US"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7</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550037719"/>
                  </a:ext>
                </a:extLst>
              </a:tr>
            </a:tbl>
          </a:graphicData>
        </a:graphic>
      </p:graphicFrame>
      <p:sp>
        <p:nvSpPr>
          <p:cNvPr id="14" name="テキスト ボックス 13"/>
          <p:cNvSpPr txBox="1"/>
          <p:nvPr/>
        </p:nvSpPr>
        <p:spPr>
          <a:xfrm>
            <a:off x="6276975" y="2796167"/>
            <a:ext cx="3223195" cy="646331"/>
          </a:xfrm>
          <a:prstGeom prst="rect">
            <a:avLst/>
          </a:prstGeom>
          <a:noFill/>
          <a:ln>
            <a:solidFill>
              <a:srgbClr val="338DCD"/>
            </a:solidFill>
            <a:prstDash val="dash"/>
          </a:ln>
        </p:spPr>
        <p:txBody>
          <a:bodyPr wrap="square" rtlCol="0">
            <a:spAutoFit/>
          </a:bodyPr>
          <a:lstStyle/>
          <a:p>
            <a:pPr marL="285750" indent="-285750">
              <a:buClr>
                <a:srgbClr val="0070C0"/>
              </a:buClr>
              <a:buFont typeface="Wingdings" panose="05000000000000000000" pitchFamily="2" charset="2"/>
              <a:buChar char="ü"/>
            </a:pPr>
            <a:r>
              <a:rPr kumimoji="1" lang="ja-JP" altLang="en-US" dirty="0"/>
              <a:t>高齢者の大半の資産は</a:t>
            </a:r>
            <a:endParaRPr kumimoji="1" lang="en-US" altLang="ja-JP" dirty="0"/>
          </a:p>
          <a:p>
            <a:r>
              <a:rPr lang="ja-JP" altLang="en-US" dirty="0"/>
              <a:t>　</a:t>
            </a:r>
            <a:r>
              <a:rPr kumimoji="1" lang="ja-JP" altLang="en-US" dirty="0"/>
              <a:t>無リスク資産が占めている</a:t>
            </a:r>
          </a:p>
        </p:txBody>
      </p:sp>
      <p:sp>
        <p:nvSpPr>
          <p:cNvPr id="15" name="テキスト ボックス 14"/>
          <p:cNvSpPr txBox="1"/>
          <p:nvPr/>
        </p:nvSpPr>
        <p:spPr>
          <a:xfrm>
            <a:off x="272480" y="5027162"/>
            <a:ext cx="9361040" cy="646331"/>
          </a:xfrm>
          <a:prstGeom prst="rect">
            <a:avLst/>
          </a:prstGeom>
          <a:noFill/>
          <a:ln>
            <a:solidFill>
              <a:srgbClr val="338DCD"/>
            </a:solidFill>
          </a:ln>
        </p:spPr>
        <p:txBody>
          <a:bodyPr wrap="square" rtlCol="0">
            <a:spAutoFit/>
          </a:bodyPr>
          <a:lstStyle/>
          <a:p>
            <a:pPr marL="285750" indent="-285750">
              <a:buClr>
                <a:srgbClr val="0070C0"/>
              </a:buClr>
              <a:buFont typeface="Wingdings" panose="05000000000000000000" pitchFamily="2" charset="2"/>
              <a:buChar char="ü"/>
            </a:pPr>
            <a:r>
              <a:rPr kumimoji="1" lang="ja-JP" altLang="en-US" dirty="0"/>
              <a:t>基本分析で用いた「</a:t>
            </a:r>
            <a:r>
              <a:rPr kumimoji="1" lang="en-US" altLang="ja-JP" dirty="0"/>
              <a:t>100</a:t>
            </a:r>
            <a:r>
              <a:rPr kumimoji="1" lang="ja-JP" altLang="en-US" dirty="0"/>
              <a:t>－年齢」</a:t>
            </a:r>
            <a:r>
              <a:rPr kumimoji="1" lang="en-US" altLang="ja-JP" dirty="0"/>
              <a:t>%</a:t>
            </a:r>
            <a:r>
              <a:rPr lang="ja-JP" altLang="en-US" dirty="0"/>
              <a:t>をリスク資産とする簡便法は理想であるが，現実に即していない</a:t>
            </a:r>
            <a:endParaRPr lang="en-US" altLang="ja-JP" dirty="0"/>
          </a:p>
        </p:txBody>
      </p:sp>
      <p:sp>
        <p:nvSpPr>
          <p:cNvPr id="16" name="二等辺三角形 15"/>
          <p:cNvSpPr/>
          <p:nvPr/>
        </p:nvSpPr>
        <p:spPr bwMode="auto">
          <a:xfrm rot="10800000">
            <a:off x="4062412" y="4448511"/>
            <a:ext cx="1781175" cy="270799"/>
          </a:xfrm>
          <a:prstGeom prst="triangl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pic>
        <p:nvPicPr>
          <p:cNvPr id="17" name="図 16"/>
          <p:cNvPicPr>
            <a:picLocks noChangeAspect="1"/>
          </p:cNvPicPr>
          <p:nvPr/>
        </p:nvPicPr>
        <p:blipFill>
          <a:blip r:embed="rId2"/>
          <a:stretch>
            <a:fillRect/>
          </a:stretch>
        </p:blipFill>
        <p:spPr>
          <a:xfrm>
            <a:off x="2508294" y="1891076"/>
            <a:ext cx="3640093" cy="2184056"/>
          </a:xfrm>
          <a:prstGeom prst="rect">
            <a:avLst/>
          </a:prstGeom>
        </p:spPr>
      </p:pic>
      <p:sp>
        <p:nvSpPr>
          <p:cNvPr id="18" name="テキスト ボックス 17"/>
          <p:cNvSpPr txBox="1"/>
          <p:nvPr/>
        </p:nvSpPr>
        <p:spPr>
          <a:xfrm>
            <a:off x="272479" y="5897031"/>
            <a:ext cx="9361040" cy="400110"/>
          </a:xfrm>
          <a:prstGeom prst="rect">
            <a:avLst/>
          </a:prstGeom>
          <a:noFill/>
          <a:ln>
            <a:solidFill>
              <a:srgbClr val="0070C0"/>
            </a:solidFill>
          </a:ln>
        </p:spPr>
        <p:txBody>
          <a:bodyPr wrap="square" rtlCol="0">
            <a:spAutoFit/>
          </a:bodyPr>
          <a:lstStyle/>
          <a:p>
            <a:pPr algn="ctr"/>
            <a:r>
              <a:rPr lang="ja-JP" altLang="en-US" sz="2000" u="sng" dirty="0">
                <a:solidFill>
                  <a:srgbClr val="0070C0"/>
                </a:solidFill>
              </a:rPr>
              <a:t>そこで今後も現状の投資水準のままだったケースについても分析を行う</a:t>
            </a:r>
          </a:p>
        </p:txBody>
      </p:sp>
    </p:spTree>
    <p:extLst>
      <p:ext uri="{BB962C8B-B14F-4D97-AF65-F5344CB8AC3E}">
        <p14:creationId xmlns:p14="http://schemas.microsoft.com/office/powerpoint/2010/main" val="3329834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36</a:t>
            </a:fld>
            <a:endParaRPr lang="en-US" altLang="ja-JP" dirty="0"/>
          </a:p>
        </p:txBody>
      </p:sp>
      <p:sp>
        <p:nvSpPr>
          <p:cNvPr id="6" name="タイトル 1"/>
          <p:cNvSpPr>
            <a:spLocks noGrp="1"/>
          </p:cNvSpPr>
          <p:nvPr>
            <p:ph type="title"/>
          </p:nvPr>
        </p:nvSpPr>
        <p:spPr/>
        <p:txBody>
          <a:bodyPr/>
          <a:lstStyle/>
          <a:p>
            <a:r>
              <a:rPr lang="ja-JP" altLang="en-US" dirty="0"/>
              <a:t>３</a:t>
            </a:r>
            <a:r>
              <a:rPr kumimoji="1" lang="en-US" altLang="ja-JP" dirty="0"/>
              <a:t>.</a:t>
            </a:r>
            <a:r>
              <a:rPr kumimoji="1" lang="ja-JP" altLang="en-US" dirty="0"/>
              <a:t>３ 数値分析｜資産配分割合に関する分析</a:t>
            </a:r>
            <a:endParaRPr kumimoji="1" lang="ja-JP" altLang="en-US" sz="2000" dirty="0"/>
          </a:p>
        </p:txBody>
      </p:sp>
      <p:pic>
        <p:nvPicPr>
          <p:cNvPr id="7" name="図 6"/>
          <p:cNvPicPr>
            <a:picLocks noChangeAspect="1"/>
          </p:cNvPicPr>
          <p:nvPr/>
        </p:nvPicPr>
        <p:blipFill>
          <a:blip r:embed="rId2"/>
          <a:stretch>
            <a:fillRect/>
          </a:stretch>
        </p:blipFill>
        <p:spPr>
          <a:xfrm>
            <a:off x="272480" y="1135979"/>
            <a:ext cx="4572396" cy="2737341"/>
          </a:xfrm>
          <a:prstGeom prst="rect">
            <a:avLst/>
          </a:prstGeom>
        </p:spPr>
      </p:pic>
      <p:sp>
        <p:nvSpPr>
          <p:cNvPr id="8" name="AutoShape 3">
            <a:extLst>
              <a:ext uri="{FF2B5EF4-FFF2-40B4-BE49-F238E27FC236}">
                <a16:creationId xmlns:a16="http://schemas.microsoft.com/office/drawing/2014/main" id="{061870B2-D7AD-4869-991E-E35F8D2ACD36}"/>
              </a:ext>
            </a:extLst>
          </p:cNvPr>
          <p:cNvSpPr>
            <a:spLocks noChangeArrowheads="1"/>
          </p:cNvSpPr>
          <p:nvPr/>
        </p:nvSpPr>
        <p:spPr bwMode="auto">
          <a:xfrm>
            <a:off x="272480" y="799955"/>
            <a:ext cx="4572396"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各受給開始年齢での</a:t>
            </a:r>
            <a:r>
              <a:rPr lang="en-US" altLang="ja-JP" sz="1600" dirty="0">
                <a:solidFill>
                  <a:schemeClr val="bg1"/>
                </a:solidFill>
                <a:latin typeface="+mj-lt"/>
              </a:rPr>
              <a:t>LPM(1)</a:t>
            </a:r>
            <a:r>
              <a:rPr lang="ja-JP" altLang="en-US" sz="1600" dirty="0">
                <a:solidFill>
                  <a:schemeClr val="bg1"/>
                </a:solidFill>
                <a:latin typeface="+mj-lt"/>
              </a:rPr>
              <a:t>推移</a:t>
            </a:r>
          </a:p>
        </p:txBody>
      </p:sp>
      <p:pic>
        <p:nvPicPr>
          <p:cNvPr id="9" name="図 8"/>
          <p:cNvPicPr>
            <a:picLocks noChangeAspect="1"/>
          </p:cNvPicPr>
          <p:nvPr/>
        </p:nvPicPr>
        <p:blipFill>
          <a:blip r:embed="rId3"/>
          <a:stretch>
            <a:fillRect/>
          </a:stretch>
        </p:blipFill>
        <p:spPr>
          <a:xfrm>
            <a:off x="5061124" y="1135979"/>
            <a:ext cx="4572396" cy="2743438"/>
          </a:xfrm>
          <a:prstGeom prst="rect">
            <a:avLst/>
          </a:prstGeom>
        </p:spPr>
      </p:pic>
      <p:sp>
        <p:nvSpPr>
          <p:cNvPr id="10" name="AutoShape 3">
            <a:extLst>
              <a:ext uri="{FF2B5EF4-FFF2-40B4-BE49-F238E27FC236}">
                <a16:creationId xmlns:a16="http://schemas.microsoft.com/office/drawing/2014/main" id="{061870B2-D7AD-4869-991E-E35F8D2ACD36}"/>
              </a:ext>
            </a:extLst>
          </p:cNvPr>
          <p:cNvSpPr>
            <a:spLocks noChangeArrowheads="1"/>
          </p:cNvSpPr>
          <p:nvPr/>
        </p:nvSpPr>
        <p:spPr bwMode="auto">
          <a:xfrm>
            <a:off x="5091499" y="838055"/>
            <a:ext cx="4542021"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各受給開始年齢での期待富の推移</a:t>
            </a:r>
          </a:p>
        </p:txBody>
      </p:sp>
      <p:sp>
        <p:nvSpPr>
          <p:cNvPr id="11" name="テキスト ボックス 10"/>
          <p:cNvSpPr txBox="1"/>
          <p:nvPr/>
        </p:nvSpPr>
        <p:spPr>
          <a:xfrm>
            <a:off x="272480" y="4209745"/>
            <a:ext cx="9361040" cy="1477328"/>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kumimoji="1" lang="ja-JP" altLang="en-US" dirty="0"/>
              <a:t>公的年金を早期に受給したとしても無リスク資産で運用することから，従来のケースでは計画終盤に大きな長生きリスクにさらされてしまうことがわかる</a:t>
            </a:r>
            <a:endParaRPr kumimoji="1" lang="en-US" altLang="ja-JP" dirty="0"/>
          </a:p>
          <a:p>
            <a:pPr marL="285750" indent="-285750">
              <a:buClr>
                <a:srgbClr val="0070C0"/>
              </a:buClr>
              <a:buFont typeface="Wingdings" panose="05000000000000000000" pitchFamily="2" charset="2"/>
              <a:buChar char="ü"/>
            </a:pPr>
            <a:endParaRPr lang="en-US" altLang="ja-JP" dirty="0"/>
          </a:p>
          <a:p>
            <a:pPr marL="285750" indent="-285750">
              <a:buClr>
                <a:srgbClr val="0070C0"/>
              </a:buClr>
              <a:buFont typeface="Wingdings" panose="05000000000000000000" pitchFamily="2" charset="2"/>
              <a:buChar char="ü"/>
            </a:pPr>
            <a:r>
              <a:rPr lang="ja-JP" altLang="en-US" dirty="0"/>
              <a:t>ほぼ全ての資産を無リスク資産で運用することから，繰下げ受給したとしても富が減少しており，退職後世代にとっても投資を行うことが重要であることがわかる</a:t>
            </a:r>
            <a:endParaRPr kumimoji="1" lang="ja-JP" altLang="en-US" dirty="0"/>
          </a:p>
        </p:txBody>
      </p:sp>
      <p:sp>
        <p:nvSpPr>
          <p:cNvPr id="12" name="テキスト ボックス 11"/>
          <p:cNvSpPr txBox="1"/>
          <p:nvPr/>
        </p:nvSpPr>
        <p:spPr>
          <a:xfrm>
            <a:off x="272480" y="5829540"/>
            <a:ext cx="9361040" cy="400110"/>
          </a:xfrm>
          <a:prstGeom prst="rect">
            <a:avLst/>
          </a:prstGeom>
          <a:noFill/>
          <a:ln>
            <a:solidFill>
              <a:srgbClr val="0070C0"/>
            </a:solidFill>
          </a:ln>
        </p:spPr>
        <p:txBody>
          <a:bodyPr wrap="square" rtlCol="0">
            <a:spAutoFit/>
          </a:bodyPr>
          <a:lstStyle/>
          <a:p>
            <a:pPr algn="ctr"/>
            <a:r>
              <a:rPr lang="ja-JP" altLang="en-US" sz="2000" u="sng" dirty="0">
                <a:solidFill>
                  <a:srgbClr val="0070C0"/>
                </a:solidFill>
              </a:rPr>
              <a:t>公的年金の繰下げ受給と投資を適切に活用することが重要である</a:t>
            </a:r>
            <a:endParaRPr lang="en-US" altLang="ja-JP" sz="2000" u="sng" dirty="0">
              <a:solidFill>
                <a:srgbClr val="0070C0"/>
              </a:solidFill>
            </a:endParaRPr>
          </a:p>
        </p:txBody>
      </p:sp>
    </p:spTree>
    <p:extLst>
      <p:ext uri="{BB962C8B-B14F-4D97-AF65-F5344CB8AC3E}">
        <p14:creationId xmlns:p14="http://schemas.microsoft.com/office/powerpoint/2010/main" val="623015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３</a:t>
            </a:r>
            <a:r>
              <a:rPr lang="en-US" altLang="ja-JP" dirty="0"/>
              <a:t>.</a:t>
            </a:r>
            <a:r>
              <a:rPr lang="ja-JP" altLang="en-US" dirty="0"/>
              <a:t>４</a:t>
            </a:r>
            <a:r>
              <a:rPr kumimoji="1" lang="ja-JP" altLang="en-US" dirty="0"/>
              <a:t>数値分析｜遺族年金制度変更に関する分析</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37</a:t>
            </a:fld>
            <a:endParaRPr lang="en-US" altLang="ja-JP" dirty="0"/>
          </a:p>
        </p:txBody>
      </p:sp>
      <p:sp>
        <p:nvSpPr>
          <p:cNvPr id="13" name="テキスト ボックス 12"/>
          <p:cNvSpPr txBox="1"/>
          <p:nvPr/>
        </p:nvSpPr>
        <p:spPr>
          <a:xfrm>
            <a:off x="272480" y="741872"/>
            <a:ext cx="9361040" cy="1354217"/>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遺族年金制度変更の検討</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現状の遺族年金は繰下げによる増額前の値を基に計算されるため，世帯主死亡による収入減少リスクが大きく，民間による生命保険が重要な役割を果たす</a:t>
            </a:r>
            <a:endParaRPr lang="en-US" altLang="ja-JP" sz="1600" dirty="0"/>
          </a:p>
          <a:p>
            <a:pPr marL="742950" lvl="1" indent="-285750">
              <a:buClr>
                <a:srgbClr val="0070C0"/>
              </a:buClr>
              <a:buFont typeface="Wingdings" panose="05000000000000000000" pitchFamily="2" charset="2"/>
              <a:buChar char="Ø"/>
            </a:pPr>
            <a:r>
              <a:rPr kumimoji="1" lang="ja-JP" altLang="en-US" sz="1600" dirty="0"/>
              <a:t>一方で民間保険の場合，付加保険料比率が高く高価となってしまうため，</a:t>
            </a:r>
            <a:r>
              <a:rPr kumimoji="1" lang="ja-JP" altLang="en-US" sz="1600" dirty="0">
                <a:solidFill>
                  <a:srgbClr val="FF0000"/>
                </a:solidFill>
              </a:rPr>
              <a:t>遺族年金が繰下げ</a:t>
            </a:r>
            <a:r>
              <a:rPr kumimoji="1" lang="en-US" altLang="ja-JP" sz="1600" dirty="0">
                <a:solidFill>
                  <a:srgbClr val="FF0000"/>
                </a:solidFill>
              </a:rPr>
              <a:t>(</a:t>
            </a:r>
            <a:r>
              <a:rPr kumimoji="1" lang="ja-JP" altLang="en-US" sz="1600" dirty="0">
                <a:solidFill>
                  <a:srgbClr val="FF0000"/>
                </a:solidFill>
              </a:rPr>
              <a:t>繰上げ</a:t>
            </a:r>
            <a:r>
              <a:rPr kumimoji="1" lang="en-US" altLang="ja-JP" sz="1600" dirty="0">
                <a:solidFill>
                  <a:srgbClr val="FF0000"/>
                </a:solidFill>
              </a:rPr>
              <a:t>)</a:t>
            </a:r>
            <a:r>
              <a:rPr kumimoji="1" lang="ja-JP" altLang="en-US" sz="1600" dirty="0">
                <a:solidFill>
                  <a:srgbClr val="FF0000"/>
                </a:solidFill>
              </a:rPr>
              <a:t>受給によって増加</a:t>
            </a:r>
            <a:r>
              <a:rPr kumimoji="1" lang="en-US" altLang="ja-JP" sz="1600" dirty="0">
                <a:solidFill>
                  <a:srgbClr val="FF0000"/>
                </a:solidFill>
              </a:rPr>
              <a:t>(</a:t>
            </a:r>
            <a:r>
              <a:rPr lang="ja-JP" altLang="en-US" sz="1600" dirty="0">
                <a:solidFill>
                  <a:srgbClr val="FF0000"/>
                </a:solidFill>
              </a:rPr>
              <a:t>減少</a:t>
            </a:r>
            <a:r>
              <a:rPr lang="en-US" altLang="ja-JP" sz="1600" dirty="0">
                <a:solidFill>
                  <a:srgbClr val="FF0000"/>
                </a:solidFill>
              </a:rPr>
              <a:t>)</a:t>
            </a:r>
            <a:r>
              <a:rPr lang="ja-JP" altLang="en-US" sz="1600" dirty="0">
                <a:solidFill>
                  <a:srgbClr val="FF0000"/>
                </a:solidFill>
              </a:rPr>
              <a:t>した値を基に計算</a:t>
            </a:r>
            <a:r>
              <a:rPr lang="ja-JP" altLang="en-US" sz="1600" dirty="0"/>
              <a:t>するように制度変更された場合を考える</a:t>
            </a:r>
            <a:endParaRPr kumimoji="1" lang="ja-JP" altLang="en-US" sz="1600" dirty="0"/>
          </a:p>
        </p:txBody>
      </p:sp>
      <p:sp>
        <p:nvSpPr>
          <p:cNvPr id="14" name="AutoShape 3"/>
          <p:cNvSpPr>
            <a:spLocks noChangeArrowheads="1"/>
          </p:cNvSpPr>
          <p:nvPr/>
        </p:nvSpPr>
        <p:spPr bwMode="auto">
          <a:xfrm>
            <a:off x="272482" y="2193126"/>
            <a:ext cx="403210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en-US" altLang="ja-JP" sz="1600" dirty="0">
                <a:solidFill>
                  <a:schemeClr val="bg1"/>
                </a:solidFill>
                <a:latin typeface="+mj-lt"/>
              </a:rPr>
              <a:t>LPM(1)</a:t>
            </a:r>
            <a:r>
              <a:rPr lang="ja-JP" altLang="en-US" sz="1600" dirty="0">
                <a:solidFill>
                  <a:schemeClr val="bg1"/>
                </a:solidFill>
                <a:latin typeface="+mj-lt"/>
              </a:rPr>
              <a:t>推移：ケース</a:t>
            </a:r>
            <a:r>
              <a:rPr lang="en-US" altLang="ja-JP" sz="1600" dirty="0">
                <a:solidFill>
                  <a:schemeClr val="bg1"/>
                </a:solidFill>
                <a:latin typeface="+mj-lt"/>
              </a:rPr>
              <a:t>4</a:t>
            </a:r>
            <a:endParaRPr lang="ja-JP" altLang="en-US" sz="1600" dirty="0">
              <a:solidFill>
                <a:schemeClr val="bg1"/>
              </a:solidFill>
              <a:latin typeface="+mj-lt"/>
            </a:endParaRPr>
          </a:p>
        </p:txBody>
      </p:sp>
      <p:sp>
        <p:nvSpPr>
          <p:cNvPr id="15" name="AutoShape 3"/>
          <p:cNvSpPr>
            <a:spLocks noChangeArrowheads="1"/>
          </p:cNvSpPr>
          <p:nvPr/>
        </p:nvSpPr>
        <p:spPr bwMode="auto">
          <a:xfrm>
            <a:off x="4808592" y="2196511"/>
            <a:ext cx="403210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en-US" altLang="ja-JP" sz="1600" dirty="0">
                <a:solidFill>
                  <a:schemeClr val="bg1"/>
                </a:solidFill>
                <a:latin typeface="+mj-lt"/>
              </a:rPr>
              <a:t>35</a:t>
            </a:r>
            <a:r>
              <a:rPr lang="ja-JP" altLang="en-US" sz="1600" dirty="0">
                <a:solidFill>
                  <a:schemeClr val="bg1"/>
                </a:solidFill>
                <a:latin typeface="+mj-lt"/>
              </a:rPr>
              <a:t>時点の富の累積確率：ケース</a:t>
            </a:r>
            <a:r>
              <a:rPr lang="en-US" altLang="ja-JP" sz="1600" dirty="0">
                <a:solidFill>
                  <a:schemeClr val="bg1"/>
                </a:solidFill>
                <a:latin typeface="+mj-lt"/>
              </a:rPr>
              <a:t>4</a:t>
            </a:r>
            <a:endParaRPr lang="ja-JP" altLang="en-US" sz="1600" dirty="0">
              <a:solidFill>
                <a:schemeClr val="bg1"/>
              </a:solidFill>
              <a:latin typeface="+mj-lt"/>
            </a:endParaRPr>
          </a:p>
        </p:txBody>
      </p:sp>
      <p:sp>
        <p:nvSpPr>
          <p:cNvPr id="16" name="テキスト ボックス 15"/>
          <p:cNvSpPr txBox="1"/>
          <p:nvPr/>
        </p:nvSpPr>
        <p:spPr>
          <a:xfrm>
            <a:off x="272480" y="5265025"/>
            <a:ext cx="9361041" cy="1077218"/>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kumimoji="1" lang="ja-JP" altLang="en-US" sz="1600" dirty="0"/>
              <a:t>制度変更によって繰下げ受給を用いることで，計画終盤の長生きリスクをより適切にヘッジできている</a:t>
            </a:r>
            <a:endParaRPr lang="en-US" altLang="ja-JP" sz="1600" dirty="0"/>
          </a:p>
          <a:p>
            <a:pPr marL="285750" indent="-285750">
              <a:buClr>
                <a:srgbClr val="0070C0"/>
              </a:buClr>
              <a:buFont typeface="Wingdings" panose="05000000000000000000" pitchFamily="2" charset="2"/>
              <a:buChar char="ü"/>
            </a:pPr>
            <a:r>
              <a:rPr kumimoji="1" lang="ja-JP" altLang="en-US" sz="1600" dirty="0"/>
              <a:t>制度変更</a:t>
            </a:r>
            <a:r>
              <a:rPr lang="ja-JP" altLang="en-US" sz="1600" dirty="0"/>
              <a:t>によって富の分布全体，特に左裾が右にシフトしており，制度変更によって繰下げ受給を行った世帯主が早期死亡した場合の収入減少リスクをヘッジできていることがわかる</a:t>
            </a:r>
            <a:endParaRPr kumimoji="1" lang="ja-JP" altLang="en-US" sz="1600" dirty="0"/>
          </a:p>
        </p:txBody>
      </p:sp>
      <p:pic>
        <p:nvPicPr>
          <p:cNvPr id="8" name="図 7"/>
          <p:cNvPicPr>
            <a:picLocks noChangeAspect="1"/>
          </p:cNvPicPr>
          <p:nvPr/>
        </p:nvPicPr>
        <p:blipFill>
          <a:blip r:embed="rId2"/>
          <a:stretch>
            <a:fillRect/>
          </a:stretch>
        </p:blipFill>
        <p:spPr>
          <a:xfrm>
            <a:off x="272480" y="2529150"/>
            <a:ext cx="4032102" cy="2419262"/>
          </a:xfrm>
          <a:prstGeom prst="rect">
            <a:avLst/>
          </a:prstGeom>
        </p:spPr>
      </p:pic>
      <p:pic>
        <p:nvPicPr>
          <p:cNvPr id="9" name="図 8"/>
          <p:cNvPicPr>
            <a:picLocks noChangeAspect="1"/>
          </p:cNvPicPr>
          <p:nvPr/>
        </p:nvPicPr>
        <p:blipFill>
          <a:blip r:embed="rId3"/>
          <a:stretch>
            <a:fillRect/>
          </a:stretch>
        </p:blipFill>
        <p:spPr>
          <a:xfrm>
            <a:off x="4808592" y="2521587"/>
            <a:ext cx="4032100" cy="2419260"/>
          </a:xfrm>
          <a:prstGeom prst="rect">
            <a:avLst/>
          </a:prstGeom>
        </p:spPr>
      </p:pic>
    </p:spTree>
    <p:extLst>
      <p:ext uri="{BB962C8B-B14F-4D97-AF65-F5344CB8AC3E}">
        <p14:creationId xmlns:p14="http://schemas.microsoft.com/office/powerpoint/2010/main" val="1414222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図 20"/>
          <p:cNvPicPr>
            <a:picLocks noChangeAspect="1"/>
          </p:cNvPicPr>
          <p:nvPr/>
        </p:nvPicPr>
        <p:blipFill>
          <a:blip r:embed="rId2"/>
          <a:stretch>
            <a:fillRect/>
          </a:stretch>
        </p:blipFill>
        <p:spPr>
          <a:xfrm>
            <a:off x="317814" y="1902353"/>
            <a:ext cx="3730177" cy="1886045"/>
          </a:xfrm>
          <a:prstGeom prst="rect">
            <a:avLst/>
          </a:prstGeom>
        </p:spPr>
      </p:pic>
      <p:sp>
        <p:nvSpPr>
          <p:cNvPr id="6" name="タイトル 1"/>
          <p:cNvSpPr>
            <a:spLocks noGrp="1"/>
          </p:cNvSpPr>
          <p:nvPr>
            <p:ph type="title"/>
          </p:nvPr>
        </p:nvSpPr>
        <p:spPr/>
        <p:txBody>
          <a:bodyPr/>
          <a:lstStyle/>
          <a:p>
            <a:r>
              <a:rPr lang="ja-JP" altLang="en-US" dirty="0"/>
              <a:t>３</a:t>
            </a:r>
            <a:r>
              <a:rPr kumimoji="1" lang="en-US" altLang="ja-JP" dirty="0"/>
              <a:t>.</a:t>
            </a:r>
            <a:r>
              <a:rPr lang="ja-JP" altLang="en-US" dirty="0"/>
              <a:t>４</a:t>
            </a:r>
            <a:r>
              <a:rPr kumimoji="1" lang="ja-JP" altLang="en-US" dirty="0"/>
              <a:t> 数値分析｜遺族年金制度変更に関する分析</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38</a:t>
            </a:fld>
            <a:endParaRPr lang="en-US" altLang="ja-JP" dirty="0"/>
          </a:p>
        </p:txBody>
      </p:sp>
      <p:sp>
        <p:nvSpPr>
          <p:cNvPr id="8" name="AutoShape 3"/>
          <p:cNvSpPr>
            <a:spLocks noChangeArrowheads="1"/>
          </p:cNvSpPr>
          <p:nvPr/>
        </p:nvSpPr>
        <p:spPr bwMode="auto">
          <a:xfrm>
            <a:off x="317814" y="1566329"/>
            <a:ext cx="373017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繰下げプレミアムに対する目的関数値</a:t>
            </a:r>
          </a:p>
        </p:txBody>
      </p:sp>
      <p:cxnSp>
        <p:nvCxnSpPr>
          <p:cNvPr id="10" name="直線矢印コネクタ 9"/>
          <p:cNvCxnSpPr/>
          <p:nvPr/>
        </p:nvCxnSpPr>
        <p:spPr>
          <a:xfrm>
            <a:off x="3970940" y="3178766"/>
            <a:ext cx="0" cy="2470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004461" y="3134650"/>
            <a:ext cx="954107" cy="400110"/>
          </a:xfrm>
          <a:prstGeom prst="rect">
            <a:avLst/>
          </a:prstGeom>
          <a:noFill/>
        </p:spPr>
        <p:txBody>
          <a:bodyPr wrap="none" rtlCol="0">
            <a:spAutoFit/>
          </a:bodyPr>
          <a:lstStyle/>
          <a:p>
            <a:pPr algn="ctr"/>
            <a:r>
              <a:rPr kumimoji="1" lang="ja-JP" altLang="en-US" sz="1000" dirty="0"/>
              <a:t>繰下げ受給が</a:t>
            </a:r>
            <a:endParaRPr kumimoji="1" lang="en-US" altLang="ja-JP" sz="1000" dirty="0"/>
          </a:p>
          <a:p>
            <a:pPr algn="ctr"/>
            <a:r>
              <a:rPr kumimoji="1" lang="ja-JP" altLang="en-US" sz="1000" dirty="0"/>
              <a:t>適している</a:t>
            </a:r>
          </a:p>
        </p:txBody>
      </p:sp>
      <p:sp>
        <p:nvSpPr>
          <p:cNvPr id="14" name="AutoShape 3"/>
          <p:cNvSpPr>
            <a:spLocks noChangeArrowheads="1"/>
          </p:cNvSpPr>
          <p:nvPr/>
        </p:nvSpPr>
        <p:spPr bwMode="auto">
          <a:xfrm>
            <a:off x="5518259" y="1618369"/>
            <a:ext cx="390357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厚生年金積立金</a:t>
            </a:r>
          </a:p>
        </p:txBody>
      </p:sp>
      <p:graphicFrame>
        <p:nvGraphicFramePr>
          <p:cNvPr id="15" name="表 14"/>
          <p:cNvGraphicFramePr>
            <a:graphicFrameLocks noGrp="1"/>
          </p:cNvGraphicFramePr>
          <p:nvPr/>
        </p:nvGraphicFramePr>
        <p:xfrm>
          <a:off x="5451036" y="4322920"/>
          <a:ext cx="3970800" cy="2011680"/>
        </p:xfrm>
        <a:graphic>
          <a:graphicData uri="http://schemas.openxmlformats.org/drawingml/2006/table">
            <a:tbl>
              <a:tblPr firstRow="1" bandRow="1">
                <a:tableStyleId>{69012ECD-51FC-41F1-AA8D-1B2483CD663E}</a:tableStyleId>
              </a:tblPr>
              <a:tblGrid>
                <a:gridCol w="992700">
                  <a:extLst>
                    <a:ext uri="{9D8B030D-6E8A-4147-A177-3AD203B41FA5}">
                      <a16:colId xmlns:a16="http://schemas.microsoft.com/office/drawing/2014/main" val="3410716862"/>
                    </a:ext>
                  </a:extLst>
                </a:gridCol>
                <a:gridCol w="992700">
                  <a:extLst>
                    <a:ext uri="{9D8B030D-6E8A-4147-A177-3AD203B41FA5}">
                      <a16:colId xmlns:a16="http://schemas.microsoft.com/office/drawing/2014/main" val="2631536017"/>
                    </a:ext>
                  </a:extLst>
                </a:gridCol>
                <a:gridCol w="992700">
                  <a:extLst>
                    <a:ext uri="{9D8B030D-6E8A-4147-A177-3AD203B41FA5}">
                      <a16:colId xmlns:a16="http://schemas.microsoft.com/office/drawing/2014/main" val="950368093"/>
                    </a:ext>
                  </a:extLst>
                </a:gridCol>
                <a:gridCol w="992700">
                  <a:extLst>
                    <a:ext uri="{9D8B030D-6E8A-4147-A177-3AD203B41FA5}">
                      <a16:colId xmlns:a16="http://schemas.microsoft.com/office/drawing/2014/main" val="4089699158"/>
                    </a:ext>
                  </a:extLst>
                </a:gridCol>
              </a:tblGrid>
              <a:tr h="374600">
                <a:tc>
                  <a:txBody>
                    <a:bodyPr/>
                    <a:lstStyle/>
                    <a:p>
                      <a:pPr algn="ctr"/>
                      <a:endParaRPr kumimoji="1" lang="ja-JP" altLang="en-US" sz="1200" dirty="0"/>
                    </a:p>
                  </a:txBody>
                  <a:tcPr anchor="ctr"/>
                </a:tc>
                <a:tc>
                  <a:txBody>
                    <a:bodyPr/>
                    <a:lstStyle/>
                    <a:p>
                      <a:pPr algn="ctr"/>
                      <a:r>
                        <a:rPr kumimoji="1" lang="ja-JP" altLang="en-US" sz="1200" dirty="0"/>
                        <a:t>繰下げ</a:t>
                      </a:r>
                      <a:endParaRPr kumimoji="1" lang="en-US" altLang="ja-JP" sz="1200" dirty="0"/>
                    </a:p>
                    <a:p>
                      <a:pPr algn="ctr"/>
                      <a:r>
                        <a:rPr kumimoji="1" lang="ja-JP" altLang="en-US" sz="1200" dirty="0"/>
                        <a:t>受給割合</a:t>
                      </a:r>
                    </a:p>
                  </a:txBody>
                  <a:tcPr anchor="ctr"/>
                </a:tc>
                <a:tc>
                  <a:txBody>
                    <a:bodyPr/>
                    <a:lstStyle/>
                    <a:p>
                      <a:pPr algn="ctr"/>
                      <a:r>
                        <a:rPr kumimoji="1" lang="ja-JP" altLang="en-US" sz="1200" dirty="0"/>
                        <a:t>繰下げ</a:t>
                      </a:r>
                      <a:endParaRPr kumimoji="1" lang="en-US" altLang="ja-JP" sz="1200" dirty="0"/>
                    </a:p>
                    <a:p>
                      <a:pPr algn="ctr"/>
                      <a:r>
                        <a:rPr kumimoji="1" lang="ja-JP" altLang="en-US" sz="1200" dirty="0"/>
                        <a:t>プレミアム</a:t>
                      </a:r>
                    </a:p>
                  </a:txBody>
                  <a:tcPr anchor="ctr"/>
                </a:tc>
                <a:tc>
                  <a:txBody>
                    <a:bodyPr/>
                    <a:lstStyle/>
                    <a:p>
                      <a:pPr algn="ctr"/>
                      <a:r>
                        <a:rPr kumimoji="1" lang="ja-JP" altLang="en-US" sz="1200" dirty="0"/>
                        <a:t>遺族年金</a:t>
                      </a:r>
                      <a:endParaRPr kumimoji="1" lang="en-US" altLang="ja-JP" sz="1200" dirty="0"/>
                    </a:p>
                    <a:p>
                      <a:pPr algn="ctr"/>
                      <a:r>
                        <a:rPr kumimoji="1" lang="ja-JP" altLang="en-US" sz="1200" dirty="0"/>
                        <a:t>制度</a:t>
                      </a:r>
                    </a:p>
                  </a:txBody>
                  <a:tcPr anchor="ctr"/>
                </a:tc>
                <a:extLst>
                  <a:ext uri="{0D108BD9-81ED-4DB2-BD59-A6C34878D82A}">
                    <a16:rowId xmlns:a16="http://schemas.microsoft.com/office/drawing/2014/main" val="1802488444"/>
                  </a:ext>
                </a:extLst>
              </a:tr>
              <a:tr h="256892">
                <a:tc>
                  <a:txBody>
                    <a:bodyPr/>
                    <a:lstStyle/>
                    <a:p>
                      <a:pPr algn="ctr"/>
                      <a:r>
                        <a:rPr kumimoji="1" lang="ja-JP" altLang="en-US" sz="1200" dirty="0"/>
                        <a:t>ケース</a:t>
                      </a:r>
                      <a:r>
                        <a:rPr kumimoji="1" lang="en-US" altLang="ja-JP" sz="1200" dirty="0"/>
                        <a:t>C1</a:t>
                      </a:r>
                      <a:endParaRPr kumimoji="1" lang="ja-JP" altLang="en-US" sz="1200" dirty="0"/>
                    </a:p>
                  </a:txBody>
                  <a:tcPr anchor="ctr">
                    <a:lnR w="12700" cap="flat" cmpd="sng" algn="ctr">
                      <a:solidFill>
                        <a:srgbClr val="0070C0"/>
                      </a:solidFill>
                      <a:prstDash val="solid"/>
                      <a:round/>
                      <a:headEnd type="none" w="med" len="med"/>
                      <a:tailEnd type="none" w="med" len="med"/>
                    </a:lnR>
                  </a:tcPr>
                </a:tc>
                <a:tc rowSpan="5">
                  <a:txBody>
                    <a:bodyPr/>
                    <a:lstStyle/>
                    <a:p>
                      <a:pPr algn="ctr"/>
                      <a:r>
                        <a:rPr kumimoji="1" lang="ja-JP" altLang="en-US" sz="1200" dirty="0"/>
                        <a:t>ケース</a:t>
                      </a:r>
                      <a:r>
                        <a:rPr kumimoji="1" lang="en-US" altLang="ja-JP" sz="1200" dirty="0"/>
                        <a:t>A3</a:t>
                      </a:r>
                      <a:endParaRPr kumimoji="1" lang="ja-JP" altLang="en-US" sz="1200" dirty="0"/>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0.7%/</a:t>
                      </a:r>
                      <a:r>
                        <a:rPr kumimoji="1" lang="ja-JP" altLang="en-US" sz="1200" dirty="0"/>
                        <a:t>月</a:t>
                      </a:r>
                    </a:p>
                    <a:p>
                      <a:pPr algn="ctr"/>
                      <a:r>
                        <a:rPr kumimoji="1" lang="en-US" altLang="ja-JP" sz="1200" dirty="0"/>
                        <a:t>(</a:t>
                      </a:r>
                      <a:r>
                        <a:rPr kumimoji="1" lang="ja-JP" altLang="en-US" sz="1200" dirty="0"/>
                        <a:t>現状</a:t>
                      </a:r>
                      <a:r>
                        <a:rPr kumimoji="1" lang="en-US" altLang="ja-JP" sz="1200" dirty="0"/>
                        <a:t>)</a:t>
                      </a:r>
                      <a:endParaRPr kumimoji="1" lang="ja-JP" altLang="en-US" sz="1200" dirty="0"/>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rowSpan="5">
                  <a:txBody>
                    <a:bodyPr/>
                    <a:lstStyle/>
                    <a:p>
                      <a:pPr algn="ctr"/>
                      <a:r>
                        <a:rPr kumimoji="1" lang="ja-JP" altLang="en-US" sz="1200" dirty="0"/>
                        <a:t>変更</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2298968072"/>
                  </a:ext>
                </a:extLst>
              </a:tr>
              <a:tr h="256892">
                <a:tc>
                  <a:txBody>
                    <a:bodyPr/>
                    <a:lstStyle/>
                    <a:p>
                      <a:pPr algn="ctr"/>
                      <a:r>
                        <a:rPr kumimoji="1" lang="ja-JP" altLang="en-US" sz="1200" dirty="0"/>
                        <a:t>ケース</a:t>
                      </a:r>
                      <a:r>
                        <a:rPr kumimoji="1" lang="en-US" altLang="ja-JP" sz="1200" dirty="0"/>
                        <a:t>C2</a:t>
                      </a:r>
                      <a:endParaRPr kumimoji="1" lang="ja-JP" altLang="en-US" sz="1200" dirty="0"/>
                    </a:p>
                  </a:txBody>
                  <a:tcPr anchor="ctr">
                    <a:lnR w="12700" cap="flat" cmpd="sng" algn="ctr">
                      <a:solidFill>
                        <a:srgbClr val="0070C0"/>
                      </a:solidFill>
                      <a:prstDash val="solid"/>
                      <a:round/>
                      <a:headEnd type="none" w="med" len="med"/>
                      <a:tailEnd type="none" w="med" len="med"/>
                    </a:lnR>
                  </a:tcPr>
                </a:tc>
                <a:tc vMerge="1">
                  <a:txBody>
                    <a:bodyPr/>
                    <a:lstStyle/>
                    <a:p>
                      <a:endParaRPr kumimoji="1" lang="ja-JP" altLang="en-US" dirty="0"/>
                    </a:p>
                  </a:txBody>
                  <a:tcPr/>
                </a:tc>
                <a:tc>
                  <a:txBody>
                    <a:bodyPr/>
                    <a:lstStyle/>
                    <a:p>
                      <a:pPr algn="ctr"/>
                      <a:r>
                        <a:rPr kumimoji="1" lang="en-US" altLang="ja-JP" sz="1200" dirty="0"/>
                        <a:t>0.66%/</a:t>
                      </a:r>
                      <a:r>
                        <a:rPr kumimoji="1" lang="ja-JP" altLang="en-US" sz="1200" dirty="0"/>
                        <a:t>月</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vMerge="1">
                  <a:txBody>
                    <a:bodyPr/>
                    <a:lstStyle/>
                    <a:p>
                      <a:pPr algn="ctr"/>
                      <a:endParaRPr kumimoji="1" lang="ja-JP" altLang="en-US" sz="1200" dirty="0"/>
                    </a:p>
                  </a:txBody>
                  <a:tcPr anchor="ctr"/>
                </a:tc>
                <a:extLst>
                  <a:ext uri="{0D108BD9-81ED-4DB2-BD59-A6C34878D82A}">
                    <a16:rowId xmlns:a16="http://schemas.microsoft.com/office/drawing/2014/main" val="3738844619"/>
                  </a:ext>
                </a:extLst>
              </a:tr>
              <a:tr h="2568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ケース</a:t>
                      </a:r>
                      <a:r>
                        <a:rPr kumimoji="1" lang="en-US" altLang="ja-JP" sz="1200" dirty="0"/>
                        <a:t>C3</a:t>
                      </a:r>
                      <a:endParaRPr kumimoji="1" lang="ja-JP" altLang="en-US" sz="1200" dirty="0"/>
                    </a:p>
                  </a:txBody>
                  <a:tcPr anchor="ctr">
                    <a:lnR w="12700" cap="flat" cmpd="sng" algn="ctr">
                      <a:solidFill>
                        <a:srgbClr val="0070C0"/>
                      </a:solidFill>
                      <a:prstDash val="solid"/>
                      <a:round/>
                      <a:headEnd type="none" w="med" len="med"/>
                      <a:tailEnd type="none" w="med" len="med"/>
                    </a:lnR>
                  </a:tcPr>
                </a:tc>
                <a:tc vMerge="1">
                  <a:txBody>
                    <a:bodyPr/>
                    <a:lstStyle/>
                    <a:p>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0.62%/</a:t>
                      </a:r>
                      <a:r>
                        <a:rPr kumimoji="1" lang="ja-JP" altLang="en-US" sz="1200" dirty="0"/>
                        <a:t>月</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extLst>
                  <a:ext uri="{0D108BD9-81ED-4DB2-BD59-A6C34878D82A}">
                    <a16:rowId xmlns:a16="http://schemas.microsoft.com/office/drawing/2014/main" val="789096177"/>
                  </a:ext>
                </a:extLst>
              </a:tr>
              <a:tr h="2568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ケース</a:t>
                      </a:r>
                      <a:r>
                        <a:rPr kumimoji="1" lang="en-US" altLang="ja-JP" sz="1200" dirty="0"/>
                        <a:t>C4</a:t>
                      </a:r>
                      <a:endParaRPr kumimoji="1" lang="ja-JP" altLang="en-US" sz="1200" dirty="0"/>
                    </a:p>
                  </a:txBody>
                  <a:tcPr anchor="ctr">
                    <a:lnR w="12700" cap="flat" cmpd="sng" algn="ctr">
                      <a:solidFill>
                        <a:srgbClr val="0070C0"/>
                      </a:solidFill>
                      <a:prstDash val="solid"/>
                      <a:round/>
                      <a:headEnd type="none" w="med" len="med"/>
                      <a:tailEnd type="none" w="med" len="med"/>
                    </a:lnR>
                  </a:tcPr>
                </a:tc>
                <a:tc vMerge="1">
                  <a:txBody>
                    <a:bodyPr/>
                    <a:lstStyle/>
                    <a:p>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0.58%/</a:t>
                      </a:r>
                      <a:r>
                        <a:rPr kumimoji="1" lang="ja-JP" altLang="en-US" sz="1200" dirty="0"/>
                        <a:t>月</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extLst>
                  <a:ext uri="{0D108BD9-81ED-4DB2-BD59-A6C34878D82A}">
                    <a16:rowId xmlns:a16="http://schemas.microsoft.com/office/drawing/2014/main" val="576230725"/>
                  </a:ext>
                </a:extLst>
              </a:tr>
              <a:tr h="2568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ケース</a:t>
                      </a:r>
                      <a:r>
                        <a:rPr kumimoji="1" lang="en-US" altLang="ja-JP" sz="1200" dirty="0"/>
                        <a:t>C5</a:t>
                      </a:r>
                      <a:endParaRPr kumimoji="1" lang="ja-JP" altLang="en-US" sz="1200" dirty="0"/>
                    </a:p>
                  </a:txBody>
                  <a:tcPr anchor="ctr">
                    <a:lnR w="12700" cap="flat" cmpd="sng" algn="ctr">
                      <a:solidFill>
                        <a:srgbClr val="0070C0"/>
                      </a:solidFill>
                      <a:prstDash val="solid"/>
                      <a:round/>
                      <a:headEnd type="none" w="med" len="med"/>
                      <a:tailEnd type="none" w="med" len="med"/>
                    </a:lnR>
                  </a:tcPr>
                </a:tc>
                <a:tc vMerge="1">
                  <a:txBody>
                    <a:bodyPr/>
                    <a:lstStyle/>
                    <a:p>
                      <a:pPr algn="ctr"/>
                      <a:endParaRPr kumimoji="1" lang="ja-JP"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0.54%/</a:t>
                      </a:r>
                      <a:r>
                        <a:rPr kumimoji="1" lang="ja-JP" altLang="en-US" sz="1200" dirty="0"/>
                        <a:t>月</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extLst>
                  <a:ext uri="{0D108BD9-81ED-4DB2-BD59-A6C34878D82A}">
                    <a16:rowId xmlns:a16="http://schemas.microsoft.com/office/drawing/2014/main" val="2364358225"/>
                  </a:ext>
                </a:extLst>
              </a:tr>
            </a:tbl>
          </a:graphicData>
        </a:graphic>
      </p:graphicFrame>
      <p:sp>
        <p:nvSpPr>
          <p:cNvPr id="16" name="正方形/長方形 15"/>
          <p:cNvSpPr/>
          <p:nvPr/>
        </p:nvSpPr>
        <p:spPr bwMode="auto">
          <a:xfrm>
            <a:off x="105719" y="1327243"/>
            <a:ext cx="4766921" cy="2951577"/>
          </a:xfrm>
          <a:prstGeom prst="rect">
            <a:avLst/>
          </a:prstGeom>
          <a:noFill/>
          <a:ln w="28575" cmpd="dbl">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en-US" altLang="ja-JP" sz="14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4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4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4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4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4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4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17" name="正方形/長方形 16"/>
          <p:cNvSpPr/>
          <p:nvPr/>
        </p:nvSpPr>
        <p:spPr bwMode="auto">
          <a:xfrm>
            <a:off x="5084735" y="1327243"/>
            <a:ext cx="4766921" cy="5108400"/>
          </a:xfrm>
          <a:prstGeom prst="rect">
            <a:avLst/>
          </a:prstGeom>
          <a:noFill/>
          <a:ln w="28575" cmpd="dbl">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1179720" y="1147723"/>
            <a:ext cx="2262158" cy="369332"/>
          </a:xfrm>
          <a:prstGeom prst="rect">
            <a:avLst/>
          </a:prstGeom>
          <a:solidFill>
            <a:schemeClr val="bg1"/>
          </a:solidFill>
          <a:ln w="28575" cmpd="dbl">
            <a:solidFill>
              <a:schemeClr val="accent1"/>
            </a:solidFill>
          </a:ln>
        </p:spPr>
        <p:txBody>
          <a:bodyPr wrap="none" rtlCol="0">
            <a:spAutoFit/>
          </a:bodyPr>
          <a:lstStyle/>
          <a:p>
            <a:r>
              <a:rPr kumimoji="1" lang="ja-JP" altLang="en-US" dirty="0"/>
              <a:t>多期間最適化モデル</a:t>
            </a:r>
          </a:p>
        </p:txBody>
      </p:sp>
      <p:sp>
        <p:nvSpPr>
          <p:cNvPr id="19" name="テキスト ボックス 18"/>
          <p:cNvSpPr txBox="1"/>
          <p:nvPr/>
        </p:nvSpPr>
        <p:spPr>
          <a:xfrm>
            <a:off x="6567948" y="1142577"/>
            <a:ext cx="1569660" cy="369332"/>
          </a:xfrm>
          <a:prstGeom prst="rect">
            <a:avLst/>
          </a:prstGeom>
          <a:solidFill>
            <a:schemeClr val="bg1"/>
          </a:solidFill>
          <a:ln w="28575" cmpd="dbl">
            <a:solidFill>
              <a:schemeClr val="accent1"/>
            </a:solidFill>
          </a:ln>
        </p:spPr>
        <p:txBody>
          <a:bodyPr wrap="none" rtlCol="0">
            <a:spAutoFit/>
          </a:bodyPr>
          <a:lstStyle/>
          <a:p>
            <a:r>
              <a:rPr lang="ja-JP" altLang="en-US" dirty="0"/>
              <a:t>公的年金財政</a:t>
            </a:r>
            <a:endParaRPr kumimoji="1" lang="ja-JP" altLang="en-US" dirty="0"/>
          </a:p>
        </p:txBody>
      </p:sp>
      <p:sp>
        <p:nvSpPr>
          <p:cNvPr id="20" name="テキスト ボックス 19"/>
          <p:cNvSpPr txBox="1"/>
          <p:nvPr/>
        </p:nvSpPr>
        <p:spPr>
          <a:xfrm>
            <a:off x="105719" y="4335363"/>
            <a:ext cx="4766921" cy="2123658"/>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t>退職後の家計</a:t>
            </a:r>
            <a:endParaRPr kumimoji="1" lang="en-US" altLang="ja-JP" dirty="0"/>
          </a:p>
          <a:p>
            <a:pPr marL="742950" lvl="1" indent="-285750">
              <a:buClr>
                <a:srgbClr val="0070C0"/>
              </a:buClr>
              <a:buFont typeface="Wingdings" panose="05000000000000000000" pitchFamily="2" charset="2"/>
              <a:buChar char="ü"/>
            </a:pPr>
            <a:r>
              <a:rPr lang="ja-JP" altLang="en-US" sz="1600" dirty="0"/>
              <a:t>制度変更は非常に大きな影響があり，繰下げプレミアムを</a:t>
            </a:r>
            <a:r>
              <a:rPr lang="en-US" altLang="ja-JP" sz="1600" dirty="0"/>
              <a:t>0.5%</a:t>
            </a:r>
            <a:r>
              <a:rPr lang="ja-JP" altLang="en-US" sz="1600" dirty="0"/>
              <a:t>に引き下げたとしても有用である</a:t>
            </a:r>
            <a:endParaRPr lang="en-US" altLang="ja-JP" sz="1600" dirty="0"/>
          </a:p>
          <a:p>
            <a:pPr marL="285750" indent="-285750">
              <a:buClr>
                <a:srgbClr val="0070C0"/>
              </a:buClr>
              <a:buFont typeface="Wingdings" panose="05000000000000000000" pitchFamily="2" charset="2"/>
              <a:buChar char="p"/>
            </a:pPr>
            <a:r>
              <a:rPr kumimoji="1" lang="ja-JP" altLang="en-US" dirty="0"/>
              <a:t>公的年金財政</a:t>
            </a:r>
            <a:endParaRPr kumimoji="1" lang="en-US" altLang="ja-JP" dirty="0"/>
          </a:p>
          <a:p>
            <a:pPr marL="742950" lvl="1" indent="-285750">
              <a:buClr>
                <a:srgbClr val="0070C0"/>
              </a:buClr>
              <a:buFont typeface="Wingdings" panose="05000000000000000000" pitchFamily="2" charset="2"/>
              <a:buChar char="ü"/>
            </a:pPr>
            <a:r>
              <a:rPr kumimoji="1" lang="ja-JP" altLang="en-US" sz="1600" dirty="0"/>
              <a:t>繰下げプレミアムを引き下げることで，制度変更かつ繰下げ受給者が増加したとしても財政を維持することができる</a:t>
            </a:r>
            <a:endParaRPr kumimoji="1" lang="en-US" altLang="ja-JP" sz="1600" dirty="0"/>
          </a:p>
        </p:txBody>
      </p:sp>
      <p:sp>
        <p:nvSpPr>
          <p:cNvPr id="22" name="テキスト ボックス 21"/>
          <p:cNvSpPr txBox="1"/>
          <p:nvPr/>
        </p:nvSpPr>
        <p:spPr>
          <a:xfrm>
            <a:off x="272480" y="667334"/>
            <a:ext cx="9361040" cy="400110"/>
          </a:xfrm>
          <a:prstGeom prst="rect">
            <a:avLst/>
          </a:prstGeom>
          <a:noFill/>
          <a:ln>
            <a:solidFill>
              <a:srgbClr val="0070C0"/>
            </a:solidFill>
          </a:ln>
        </p:spPr>
        <p:txBody>
          <a:bodyPr wrap="square" rtlCol="0">
            <a:spAutoFit/>
          </a:bodyPr>
          <a:lstStyle/>
          <a:p>
            <a:pPr algn="ctr"/>
            <a:r>
              <a:rPr lang="ja-JP" altLang="en-US" sz="2000" u="sng" dirty="0">
                <a:solidFill>
                  <a:srgbClr val="0070C0"/>
                </a:solidFill>
              </a:rPr>
              <a:t>繰下げプレミアムを引き下げることで</a:t>
            </a:r>
            <a:r>
              <a:rPr lang="en-US" altLang="ja-JP" sz="2000" u="sng" dirty="0">
                <a:solidFill>
                  <a:srgbClr val="0070C0"/>
                </a:solidFill>
              </a:rPr>
              <a:t>Win-Win</a:t>
            </a:r>
            <a:r>
              <a:rPr lang="ja-JP" altLang="en-US" sz="2000" u="sng" dirty="0">
                <a:solidFill>
                  <a:srgbClr val="0070C0"/>
                </a:solidFill>
              </a:rPr>
              <a:t>な関係の構築が期待できる</a:t>
            </a:r>
            <a:endParaRPr lang="en-US" altLang="ja-JP" sz="2000" u="sng" dirty="0">
              <a:solidFill>
                <a:srgbClr val="0070C0"/>
              </a:solidFill>
            </a:endParaRPr>
          </a:p>
        </p:txBody>
      </p:sp>
      <p:pic>
        <p:nvPicPr>
          <p:cNvPr id="7" name="図 6"/>
          <p:cNvPicPr>
            <a:picLocks noChangeAspect="1"/>
          </p:cNvPicPr>
          <p:nvPr/>
        </p:nvPicPr>
        <p:blipFill>
          <a:blip r:embed="rId3"/>
          <a:stretch>
            <a:fillRect/>
          </a:stretch>
        </p:blipFill>
        <p:spPr>
          <a:xfrm>
            <a:off x="5518259" y="1943674"/>
            <a:ext cx="3903577" cy="2342147"/>
          </a:xfrm>
          <a:prstGeom prst="rect">
            <a:avLst/>
          </a:prstGeom>
        </p:spPr>
      </p:pic>
    </p:spTree>
    <p:extLst>
      <p:ext uri="{BB962C8B-B14F-4D97-AF65-F5344CB8AC3E}">
        <p14:creationId xmlns:p14="http://schemas.microsoft.com/office/powerpoint/2010/main" val="1676438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p:txBody>
          <a:bodyPr/>
          <a:lstStyle/>
          <a:p>
            <a:r>
              <a:rPr lang="ja-JP" altLang="en-US" dirty="0"/>
              <a:t>３</a:t>
            </a:r>
            <a:r>
              <a:rPr lang="en-US" altLang="ja-JP" dirty="0"/>
              <a:t>.</a:t>
            </a:r>
            <a:r>
              <a:rPr lang="ja-JP" altLang="en-US" dirty="0"/>
              <a:t>１ 数値分析｜基本分析</a:t>
            </a:r>
            <a:r>
              <a:rPr lang="ja-JP" altLang="en-US" sz="2000" dirty="0"/>
              <a:t>（最適化モデル）</a:t>
            </a:r>
            <a:endParaRPr kumimoji="1" lang="ja-JP" altLang="en-US" sz="2000" dirty="0"/>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39</a:t>
            </a:fld>
            <a:endParaRPr lang="en-US" altLang="ja-JP" dirty="0"/>
          </a:p>
        </p:txBody>
      </p:sp>
      <p:sp>
        <p:nvSpPr>
          <p:cNvPr id="7" name="AutoShape 3">
            <a:extLst>
              <a:ext uri="{FF2B5EF4-FFF2-40B4-BE49-F238E27FC236}">
                <a16:creationId xmlns:a16="http://schemas.microsoft.com/office/drawing/2014/main" id="{061870B2-D7AD-4869-991E-E35F8D2ACD36}"/>
              </a:ext>
            </a:extLst>
          </p:cNvPr>
          <p:cNvSpPr>
            <a:spLocks noChangeArrowheads="1"/>
          </p:cNvSpPr>
          <p:nvPr/>
        </p:nvSpPr>
        <p:spPr bwMode="auto">
          <a:xfrm>
            <a:off x="5054925" y="873172"/>
            <a:ext cx="4572396"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各受給開始年齢での私的年金保険料</a:t>
            </a:r>
          </a:p>
        </p:txBody>
      </p:sp>
      <p:sp>
        <p:nvSpPr>
          <p:cNvPr id="10" name="AutoShape 3">
            <a:extLst>
              <a:ext uri="{FF2B5EF4-FFF2-40B4-BE49-F238E27FC236}">
                <a16:creationId xmlns:a16="http://schemas.microsoft.com/office/drawing/2014/main" id="{061870B2-D7AD-4869-991E-E35F8D2ACD36}"/>
              </a:ext>
            </a:extLst>
          </p:cNvPr>
          <p:cNvSpPr>
            <a:spLocks noChangeArrowheads="1"/>
          </p:cNvSpPr>
          <p:nvPr/>
        </p:nvSpPr>
        <p:spPr bwMode="auto">
          <a:xfrm>
            <a:off x="266281" y="873172"/>
            <a:ext cx="4572396"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rPr>
              <a:t>各受給開始年齢での生命保険料</a:t>
            </a:r>
          </a:p>
        </p:txBody>
      </p:sp>
      <p:sp>
        <p:nvSpPr>
          <p:cNvPr id="17" name="テキスト ボックス 16"/>
          <p:cNvSpPr txBox="1"/>
          <p:nvPr/>
        </p:nvSpPr>
        <p:spPr>
          <a:xfrm>
            <a:off x="266281" y="4285537"/>
            <a:ext cx="9513315" cy="1477328"/>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ü"/>
            </a:pPr>
            <a:r>
              <a:rPr kumimoji="1" lang="ja-JP" altLang="en-US" dirty="0"/>
              <a:t>現状の遺族年金制度では，繰下げ受給した場合でも本来の公的年金額遺族年金額を計算するため，繰下げ受給した世帯主が早期死亡した場合に配偶者は大きな長生きリスクにさらされてしまう</a:t>
            </a:r>
            <a:endParaRPr kumimoji="1" lang="en-US" altLang="ja-JP" dirty="0"/>
          </a:p>
          <a:p>
            <a:pPr marL="285750" indent="-285750">
              <a:buClr>
                <a:srgbClr val="0070C0"/>
              </a:buClr>
              <a:buFont typeface="Wingdings" panose="05000000000000000000" pitchFamily="2" charset="2"/>
              <a:buChar char="ü"/>
            </a:pPr>
            <a:endParaRPr lang="en-US" altLang="ja-JP" dirty="0"/>
          </a:p>
          <a:p>
            <a:pPr marL="285750" indent="-285750">
              <a:buClr>
                <a:srgbClr val="0070C0"/>
              </a:buClr>
              <a:buFont typeface="Wingdings" panose="05000000000000000000" pitchFamily="2" charset="2"/>
              <a:buChar char="ü"/>
            </a:pPr>
            <a:r>
              <a:rPr kumimoji="1" lang="ja-JP" altLang="en-US" dirty="0"/>
              <a:t>ケース</a:t>
            </a:r>
            <a:r>
              <a:rPr kumimoji="1" lang="en-US" altLang="ja-JP" dirty="0"/>
              <a:t>3~5</a:t>
            </a:r>
            <a:r>
              <a:rPr kumimoji="1" lang="ja-JP" altLang="en-US" dirty="0"/>
              <a:t>において生命保険に加入している</a:t>
            </a:r>
          </a:p>
        </p:txBody>
      </p:sp>
      <p:sp>
        <p:nvSpPr>
          <p:cNvPr id="18" name="テキスト ボックス 17"/>
          <p:cNvSpPr txBox="1"/>
          <p:nvPr/>
        </p:nvSpPr>
        <p:spPr>
          <a:xfrm>
            <a:off x="266281" y="6100329"/>
            <a:ext cx="9361040" cy="400110"/>
          </a:xfrm>
          <a:prstGeom prst="rect">
            <a:avLst/>
          </a:prstGeom>
          <a:noFill/>
          <a:ln>
            <a:solidFill>
              <a:srgbClr val="0070C0"/>
            </a:solidFill>
          </a:ln>
        </p:spPr>
        <p:txBody>
          <a:bodyPr wrap="square" rtlCol="0">
            <a:spAutoFit/>
          </a:bodyPr>
          <a:lstStyle/>
          <a:p>
            <a:pPr algn="ctr"/>
            <a:r>
              <a:rPr lang="ja-JP" altLang="en-US" sz="2000" u="sng" dirty="0">
                <a:solidFill>
                  <a:srgbClr val="0070C0"/>
                </a:solidFill>
              </a:rPr>
              <a:t>世帯主の死亡リスクヘッジのために生命保険が非常に重要である</a:t>
            </a:r>
            <a:endParaRPr kumimoji="1" lang="ja-JP" altLang="en-US" sz="2000" u="sng" dirty="0">
              <a:solidFill>
                <a:srgbClr val="0070C0"/>
              </a:solidFill>
            </a:endParaRPr>
          </a:p>
        </p:txBody>
      </p:sp>
      <p:pic>
        <p:nvPicPr>
          <p:cNvPr id="2" name="図 1"/>
          <p:cNvPicPr>
            <a:picLocks noChangeAspect="1"/>
          </p:cNvPicPr>
          <p:nvPr/>
        </p:nvPicPr>
        <p:blipFill>
          <a:blip r:embed="rId3"/>
          <a:stretch>
            <a:fillRect/>
          </a:stretch>
        </p:blipFill>
        <p:spPr>
          <a:xfrm>
            <a:off x="266281" y="1201184"/>
            <a:ext cx="4572396" cy="2743438"/>
          </a:xfrm>
          <a:prstGeom prst="rect">
            <a:avLst/>
          </a:prstGeom>
        </p:spPr>
      </p:pic>
      <p:pic>
        <p:nvPicPr>
          <p:cNvPr id="11" name="図 10"/>
          <p:cNvPicPr>
            <a:picLocks noChangeAspect="1"/>
          </p:cNvPicPr>
          <p:nvPr/>
        </p:nvPicPr>
        <p:blipFill>
          <a:blip r:embed="rId4"/>
          <a:stretch>
            <a:fillRect/>
          </a:stretch>
        </p:blipFill>
        <p:spPr>
          <a:xfrm>
            <a:off x="5054925" y="1201184"/>
            <a:ext cx="4572396" cy="2743438"/>
          </a:xfrm>
          <a:prstGeom prst="rect">
            <a:avLst/>
          </a:prstGeom>
        </p:spPr>
      </p:pic>
    </p:spTree>
    <p:extLst>
      <p:ext uri="{BB962C8B-B14F-4D97-AF65-F5344CB8AC3E}">
        <p14:creationId xmlns:p14="http://schemas.microsoft.com/office/powerpoint/2010/main" val="211883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a:t>
            </a:fld>
            <a:endParaRPr lang="en-US" altLang="ja-JP" dirty="0"/>
          </a:p>
        </p:txBody>
      </p:sp>
      <p:sp>
        <p:nvSpPr>
          <p:cNvPr id="6" name="タイトル 1"/>
          <p:cNvSpPr>
            <a:spLocks noGrp="1"/>
          </p:cNvSpPr>
          <p:nvPr>
            <p:ph type="title"/>
          </p:nvPr>
        </p:nvSpPr>
        <p:spPr>
          <a:xfrm>
            <a:off x="272480" y="152636"/>
            <a:ext cx="9361040" cy="396044"/>
          </a:xfrm>
        </p:spPr>
        <p:txBody>
          <a:bodyPr/>
          <a:lstStyle/>
          <a:p>
            <a:r>
              <a:rPr lang="ja-JP" altLang="en-US" dirty="0"/>
              <a:t>１</a:t>
            </a:r>
            <a:r>
              <a:rPr kumimoji="1" lang="ja-JP" altLang="en-US" dirty="0"/>
              <a:t>．研究の背景と目的｜</a:t>
            </a:r>
            <a:r>
              <a:rPr lang="ja-JP" altLang="en-US" dirty="0"/>
              <a:t>リタイアメント・プランニング</a:t>
            </a:r>
            <a:endParaRPr kumimoji="1" lang="ja-JP" altLang="en-US" dirty="0"/>
          </a:p>
        </p:txBody>
      </p:sp>
      <p:sp>
        <p:nvSpPr>
          <p:cNvPr id="7" name="テキスト ボックス 6"/>
          <p:cNvSpPr txBox="1"/>
          <p:nvPr/>
        </p:nvSpPr>
        <p:spPr>
          <a:xfrm>
            <a:off x="272480" y="940436"/>
            <a:ext cx="9366460" cy="1138773"/>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リタイアメント・プランニング</a:t>
            </a:r>
            <a:r>
              <a:rPr kumimoji="1" lang="ja-JP" altLang="en-US" dirty="0">
                <a:solidFill>
                  <a:srgbClr val="0070C0"/>
                </a:solidFill>
              </a:rPr>
              <a:t>に関する先行研究</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sz="1600" dirty="0"/>
              <a:t>私的終身年金は長生きリスクヘッジに有効である</a:t>
            </a:r>
            <a:endParaRPr kumimoji="1" lang="en-US" altLang="ja-JP" sz="1600" dirty="0"/>
          </a:p>
          <a:p>
            <a:pPr marL="742950" lvl="1" indent="-285750">
              <a:buClr>
                <a:srgbClr val="0070C0"/>
              </a:buClr>
              <a:buFont typeface="Wingdings" panose="05000000000000000000" pitchFamily="2" charset="2"/>
              <a:buChar char="Ø"/>
            </a:pPr>
            <a:r>
              <a:rPr lang="en-US" altLang="ja-JP" sz="1600" dirty="0"/>
              <a:t>Immediate</a:t>
            </a:r>
            <a:r>
              <a:rPr lang="ja-JP" altLang="en-US" sz="1600" dirty="0"/>
              <a:t> </a:t>
            </a:r>
            <a:r>
              <a:rPr lang="en-US" altLang="ja-JP" sz="1600" dirty="0"/>
              <a:t>Annuities</a:t>
            </a:r>
            <a:r>
              <a:rPr lang="ja-JP" altLang="en-US" sz="1600" dirty="0"/>
              <a:t>に関する研究が多く行われてきた一方で，近年</a:t>
            </a:r>
            <a:r>
              <a:rPr lang="en-US" altLang="ja-JP" sz="1600" dirty="0"/>
              <a:t>Deferred</a:t>
            </a:r>
            <a:r>
              <a:rPr lang="ja-JP" altLang="en-US" sz="1600" dirty="0"/>
              <a:t> </a:t>
            </a:r>
            <a:r>
              <a:rPr lang="en-US" altLang="ja-JP" sz="1600" dirty="0"/>
              <a:t>Annuities</a:t>
            </a:r>
            <a:r>
              <a:rPr lang="ja-JP" altLang="en-US" sz="1600" dirty="0"/>
              <a:t>に関する研究も活発に行われている</a:t>
            </a:r>
            <a:endParaRPr kumimoji="1" lang="en-US" altLang="ja-JP" sz="1600" dirty="0"/>
          </a:p>
        </p:txBody>
      </p:sp>
      <p:graphicFrame>
        <p:nvGraphicFramePr>
          <p:cNvPr id="8" name="表 7"/>
          <p:cNvGraphicFramePr>
            <a:graphicFrameLocks noGrp="1"/>
          </p:cNvGraphicFramePr>
          <p:nvPr>
            <p:extLst>
              <p:ext uri="{D42A27DB-BD31-4B8C-83A1-F6EECF244321}">
                <p14:modId xmlns:p14="http://schemas.microsoft.com/office/powerpoint/2010/main" val="1250746175"/>
              </p:ext>
            </p:extLst>
          </p:nvPr>
        </p:nvGraphicFramePr>
        <p:xfrm>
          <a:off x="371524" y="2300570"/>
          <a:ext cx="4613578" cy="1402080"/>
        </p:xfrm>
        <a:graphic>
          <a:graphicData uri="http://schemas.openxmlformats.org/drawingml/2006/table">
            <a:tbl>
              <a:tblPr firstRow="1" bandRow="1">
                <a:tableStyleId>{69012ECD-51FC-41F1-AA8D-1B2483CD663E}</a:tableStyleId>
              </a:tblPr>
              <a:tblGrid>
                <a:gridCol w="2272961">
                  <a:extLst>
                    <a:ext uri="{9D8B030D-6E8A-4147-A177-3AD203B41FA5}">
                      <a16:colId xmlns:a16="http://schemas.microsoft.com/office/drawing/2014/main" val="875418225"/>
                    </a:ext>
                  </a:extLst>
                </a:gridCol>
                <a:gridCol w="2340617">
                  <a:extLst>
                    <a:ext uri="{9D8B030D-6E8A-4147-A177-3AD203B41FA5}">
                      <a16:colId xmlns:a16="http://schemas.microsoft.com/office/drawing/2014/main" val="4165349215"/>
                    </a:ext>
                  </a:extLst>
                </a:gridCol>
              </a:tblGrid>
              <a:tr h="146904">
                <a:tc>
                  <a:txBody>
                    <a:bodyPr/>
                    <a:lstStyle/>
                    <a:p>
                      <a:r>
                        <a:rPr kumimoji="1" lang="en-US" altLang="ja-JP" sz="1600" dirty="0"/>
                        <a:t>Immediate Annuities</a:t>
                      </a:r>
                      <a:endParaRPr kumimoji="1" lang="ja-JP" altLang="en-US" sz="1600" dirty="0"/>
                    </a:p>
                  </a:txBody>
                  <a:tcPr/>
                </a:tc>
                <a:tc>
                  <a:txBody>
                    <a:bodyPr/>
                    <a:lstStyle/>
                    <a:p>
                      <a:r>
                        <a:rPr kumimoji="1" lang="en-US" altLang="ja-JP" sz="1600" dirty="0"/>
                        <a:t>Deferred Annuities</a:t>
                      </a:r>
                      <a:endParaRPr kumimoji="1" lang="ja-JP" altLang="en-US" sz="1600" dirty="0"/>
                    </a:p>
                  </a:txBody>
                  <a:tcPr/>
                </a:tc>
                <a:extLst>
                  <a:ext uri="{0D108BD9-81ED-4DB2-BD59-A6C34878D82A}">
                    <a16:rowId xmlns:a16="http://schemas.microsoft.com/office/drawing/2014/main" val="418915510"/>
                  </a:ext>
                </a:extLst>
              </a:tr>
              <a:tr h="370840">
                <a:tc>
                  <a:txBody>
                    <a:bodyPr/>
                    <a:lstStyle/>
                    <a:p>
                      <a:r>
                        <a:rPr kumimoji="1" lang="en-US" altLang="ja-JP" sz="1600" dirty="0" err="1"/>
                        <a:t>Yaari</a:t>
                      </a:r>
                      <a:r>
                        <a:rPr kumimoji="1" lang="en-US" altLang="ja-JP" sz="1600" dirty="0"/>
                        <a:t>(1965)</a:t>
                      </a:r>
                    </a:p>
                    <a:p>
                      <a:r>
                        <a:rPr kumimoji="1" lang="en-US" altLang="ja-JP" sz="1600" dirty="0" err="1"/>
                        <a:t>Hubener</a:t>
                      </a:r>
                      <a:r>
                        <a:rPr kumimoji="1" lang="en-US" altLang="ja-JP" sz="1600" baseline="0" dirty="0"/>
                        <a:t> et al.(2013)</a:t>
                      </a:r>
                    </a:p>
                    <a:p>
                      <a:r>
                        <a:rPr kumimoji="1" lang="en-US" altLang="ja-JP" sz="1600" baseline="0" dirty="0"/>
                        <a:t>Hibiki and Oya(2015)</a:t>
                      </a:r>
                    </a:p>
                    <a:p>
                      <a:r>
                        <a:rPr kumimoji="1" lang="en-US" altLang="ja-JP" sz="1600" baseline="0" dirty="0" err="1"/>
                        <a:t>Konicz</a:t>
                      </a:r>
                      <a:r>
                        <a:rPr kumimoji="1" lang="en-US" altLang="ja-JP" sz="1600" baseline="0" dirty="0"/>
                        <a:t> et al.(2015)</a:t>
                      </a:r>
                      <a:endParaRPr kumimoji="1" lang="en-US" altLang="ja-JP" sz="1600" dirty="0"/>
                    </a:p>
                  </a:txBody>
                  <a:tcPr/>
                </a:tc>
                <a:tc>
                  <a:txBody>
                    <a:bodyPr/>
                    <a:lstStyle/>
                    <a:p>
                      <a:r>
                        <a:rPr kumimoji="1" lang="en-US" altLang="ja-JP" sz="1600" dirty="0" err="1"/>
                        <a:t>Horneff</a:t>
                      </a:r>
                      <a:r>
                        <a:rPr kumimoji="1" lang="en-US" altLang="ja-JP" sz="1600" baseline="0" dirty="0"/>
                        <a:t> et al.(2010)</a:t>
                      </a:r>
                    </a:p>
                    <a:p>
                      <a:r>
                        <a:rPr kumimoji="1" lang="en-US" altLang="ja-JP" sz="1600" baseline="0" dirty="0"/>
                        <a:t>Gong and Webb(2010)</a:t>
                      </a:r>
                    </a:p>
                    <a:p>
                      <a:r>
                        <a:rPr kumimoji="1" lang="en-US" altLang="ja-JP" sz="1600" baseline="0" dirty="0"/>
                        <a:t>Gupta and Li(2013)</a:t>
                      </a:r>
                    </a:p>
                    <a:p>
                      <a:r>
                        <a:rPr kumimoji="1" lang="en-US" altLang="ja-JP" sz="1600" baseline="0" dirty="0"/>
                        <a:t>Chen et al.(2017)</a:t>
                      </a:r>
                      <a:endParaRPr kumimoji="1" lang="ja-JP" altLang="en-US" sz="1600" dirty="0"/>
                    </a:p>
                  </a:txBody>
                  <a:tcPr/>
                </a:tc>
                <a:extLst>
                  <a:ext uri="{0D108BD9-81ED-4DB2-BD59-A6C34878D82A}">
                    <a16:rowId xmlns:a16="http://schemas.microsoft.com/office/drawing/2014/main" val="3196087073"/>
                  </a:ext>
                </a:extLst>
              </a:tr>
            </a:tbl>
          </a:graphicData>
        </a:graphic>
      </p:graphicFrame>
      <p:sp>
        <p:nvSpPr>
          <p:cNvPr id="9" name="テキスト ボックス 8"/>
          <p:cNvSpPr txBox="1"/>
          <p:nvPr/>
        </p:nvSpPr>
        <p:spPr>
          <a:xfrm>
            <a:off x="362255" y="4102550"/>
            <a:ext cx="4480714" cy="1107996"/>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en-US" altLang="ja-JP" dirty="0">
                <a:solidFill>
                  <a:srgbClr val="0070C0"/>
                </a:solidFill>
              </a:rPr>
              <a:t>Deferred Annuities</a:t>
            </a:r>
            <a:r>
              <a:rPr kumimoji="1" lang="ja-JP" altLang="en-US" dirty="0">
                <a:solidFill>
                  <a:srgbClr val="0070C0"/>
                </a:solidFill>
              </a:rPr>
              <a:t>のメリット</a:t>
            </a:r>
            <a:endParaRPr kumimoji="1" lang="en-US" altLang="ja-JP" dirty="0">
              <a:solidFill>
                <a:srgbClr val="0070C0"/>
              </a:solidFill>
            </a:endParaRPr>
          </a:p>
          <a:p>
            <a:pPr marL="800100" lvl="1" indent="-342900">
              <a:buClr>
                <a:srgbClr val="0070C0"/>
              </a:buClr>
              <a:buFont typeface="+mj-lt"/>
              <a:buAutoNum type="arabicPeriod"/>
            </a:pPr>
            <a:r>
              <a:rPr kumimoji="1" lang="en-US" altLang="ja-JP" sz="1600" dirty="0"/>
              <a:t>Immediate</a:t>
            </a:r>
            <a:r>
              <a:rPr kumimoji="1" lang="ja-JP" altLang="en-US" sz="1600" dirty="0"/>
              <a:t> </a:t>
            </a:r>
            <a:r>
              <a:rPr kumimoji="1" lang="en-US" altLang="ja-JP" sz="1600" dirty="0"/>
              <a:t>Annuities</a:t>
            </a:r>
            <a:r>
              <a:rPr kumimoji="1" lang="ja-JP" altLang="en-US" sz="1600" dirty="0"/>
              <a:t>より</a:t>
            </a:r>
            <a:r>
              <a:rPr kumimoji="1" lang="ja-JP" altLang="en-US" sz="1600" dirty="0">
                <a:solidFill>
                  <a:srgbClr val="FF0000"/>
                </a:solidFill>
              </a:rPr>
              <a:t>価格が安い</a:t>
            </a:r>
            <a:endParaRPr kumimoji="1" lang="en-US" altLang="ja-JP" sz="1600" dirty="0">
              <a:solidFill>
                <a:srgbClr val="FF0000"/>
              </a:solidFill>
            </a:endParaRPr>
          </a:p>
          <a:p>
            <a:pPr marL="800100" lvl="1" indent="-342900">
              <a:buClr>
                <a:srgbClr val="0070C0"/>
              </a:buClr>
              <a:buFont typeface="+mj-lt"/>
              <a:buAutoNum type="arabicPeriod"/>
            </a:pPr>
            <a:r>
              <a:rPr lang="ja-JP" altLang="en-US" sz="1600" dirty="0">
                <a:solidFill>
                  <a:srgbClr val="FF0000"/>
                </a:solidFill>
              </a:rPr>
              <a:t>長生きリスクヘッジ</a:t>
            </a:r>
            <a:r>
              <a:rPr lang="ja-JP" altLang="en-US" sz="1600" dirty="0"/>
              <a:t>により適している</a:t>
            </a:r>
            <a:endParaRPr lang="en-US" altLang="ja-JP" sz="1600" dirty="0"/>
          </a:p>
          <a:p>
            <a:pPr marL="800100" lvl="1" indent="-342900">
              <a:buClr>
                <a:srgbClr val="0070C0"/>
              </a:buClr>
              <a:buFont typeface="+mj-lt"/>
              <a:buAutoNum type="arabicPeriod"/>
            </a:pPr>
            <a:r>
              <a:rPr kumimoji="1" lang="ja-JP" altLang="en-US" sz="1600" dirty="0">
                <a:solidFill>
                  <a:srgbClr val="FF0000"/>
                </a:solidFill>
              </a:rPr>
              <a:t>流動性</a:t>
            </a:r>
            <a:r>
              <a:rPr kumimoji="1" lang="ja-JP" altLang="en-US" sz="1600" dirty="0"/>
              <a:t>を維持することができる</a:t>
            </a:r>
          </a:p>
        </p:txBody>
      </p:sp>
      <p:grpSp>
        <p:nvGrpSpPr>
          <p:cNvPr id="10" name="グループ化 9"/>
          <p:cNvGrpSpPr/>
          <p:nvPr/>
        </p:nvGrpSpPr>
        <p:grpSpPr>
          <a:xfrm>
            <a:off x="5152808" y="2639062"/>
            <a:ext cx="4110596" cy="1179505"/>
            <a:chOff x="5143242" y="3730942"/>
            <a:chExt cx="4110596" cy="1179505"/>
          </a:xfrm>
        </p:grpSpPr>
        <p:cxnSp>
          <p:nvCxnSpPr>
            <p:cNvPr id="11" name="直線矢印コネクタ 10"/>
            <p:cNvCxnSpPr>
              <a:stCxn id="14" idx="4"/>
            </p:cNvCxnSpPr>
            <p:nvPr/>
          </p:nvCxnSpPr>
          <p:spPr>
            <a:xfrm flipH="1">
              <a:off x="5634949" y="4089152"/>
              <a:ext cx="107" cy="82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 name="グループ化 11"/>
            <p:cNvGrpSpPr/>
            <p:nvPr/>
          </p:nvGrpSpPr>
          <p:grpSpPr>
            <a:xfrm>
              <a:off x="5143242" y="3730942"/>
              <a:ext cx="4110596" cy="1051217"/>
              <a:chOff x="4929887" y="4841077"/>
              <a:chExt cx="4110596" cy="1051217"/>
            </a:xfrm>
          </p:grpSpPr>
          <p:cxnSp>
            <p:nvCxnSpPr>
              <p:cNvPr id="13" name="直線矢印コネクタ 12"/>
              <p:cNvCxnSpPr/>
              <p:nvPr/>
            </p:nvCxnSpPr>
            <p:spPr>
              <a:xfrm>
                <a:off x="5348377" y="5279366"/>
                <a:ext cx="3692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楕円 37"/>
              <p:cNvSpPr/>
              <p:nvPr/>
            </p:nvSpPr>
            <p:spPr bwMode="auto">
              <a:xfrm flipH="1" flipV="1">
                <a:off x="5348377" y="5199287"/>
                <a:ext cx="146649" cy="146649"/>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cxnSp>
            <p:nvCxnSpPr>
              <p:cNvPr id="15" name="直線矢印コネクタ 14"/>
              <p:cNvCxnSpPr/>
              <p:nvPr/>
            </p:nvCxnSpPr>
            <p:spPr>
              <a:xfrm flipV="1">
                <a:off x="6155520" y="4841078"/>
                <a:ext cx="0" cy="435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5805464" y="4841079"/>
                <a:ext cx="0" cy="435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6497292" y="4841077"/>
                <a:ext cx="0" cy="435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6865104" y="4926564"/>
                <a:ext cx="877163" cy="369332"/>
              </a:xfrm>
              <a:prstGeom prst="rect">
                <a:avLst/>
              </a:prstGeom>
              <a:noFill/>
            </p:spPr>
            <p:txBody>
              <a:bodyPr wrap="none" rtlCol="0">
                <a:spAutoFit/>
              </a:bodyPr>
              <a:lstStyle/>
              <a:p>
                <a:r>
                  <a:rPr kumimoji="1" lang="ja-JP" altLang="en-US" dirty="0"/>
                  <a:t>・・・</a:t>
                </a:r>
              </a:p>
            </p:txBody>
          </p:sp>
          <p:sp>
            <p:nvSpPr>
              <p:cNvPr id="19" name="テキスト ボックス 18"/>
              <p:cNvSpPr txBox="1"/>
              <p:nvPr/>
            </p:nvSpPr>
            <p:spPr>
              <a:xfrm>
                <a:off x="4929887" y="5338296"/>
                <a:ext cx="983413" cy="553998"/>
              </a:xfrm>
              <a:prstGeom prst="rect">
                <a:avLst/>
              </a:prstGeom>
              <a:solidFill>
                <a:schemeClr val="bg1"/>
              </a:solidFill>
            </p:spPr>
            <p:txBody>
              <a:bodyPr wrap="square" rtlCol="0">
                <a:spAutoFit/>
              </a:bodyPr>
              <a:lstStyle/>
              <a:p>
                <a:pPr algn="ctr"/>
                <a:r>
                  <a:rPr lang="en-US" altLang="ja-JP" sz="1000" dirty="0"/>
                  <a:t>6</a:t>
                </a:r>
                <a:r>
                  <a:rPr kumimoji="1" lang="en-US" altLang="ja-JP" sz="1000" dirty="0"/>
                  <a:t>5</a:t>
                </a:r>
                <a:r>
                  <a:rPr kumimoji="1" lang="ja-JP" altLang="en-US" sz="1000" dirty="0"/>
                  <a:t>歳</a:t>
                </a:r>
                <a:endParaRPr kumimoji="1" lang="en-US" altLang="ja-JP" sz="1000" dirty="0"/>
              </a:p>
              <a:p>
                <a:pPr algn="ctr"/>
                <a:r>
                  <a:rPr kumimoji="1" lang="ja-JP" altLang="en-US" sz="1000" dirty="0"/>
                  <a:t>一時金支払い</a:t>
                </a:r>
                <a:endParaRPr kumimoji="1" lang="en-US" altLang="ja-JP" sz="1000" dirty="0"/>
              </a:p>
              <a:p>
                <a:pPr algn="ctr"/>
                <a:r>
                  <a:rPr lang="ja-JP" altLang="en-US" sz="1000" dirty="0"/>
                  <a:t>受給開始</a:t>
                </a:r>
                <a:endParaRPr kumimoji="1" lang="ja-JP" altLang="en-US" sz="1000" dirty="0"/>
              </a:p>
            </p:txBody>
          </p:sp>
        </p:grpSp>
      </p:grpSp>
      <p:sp>
        <p:nvSpPr>
          <p:cNvPr id="21" name="AutoShape 3">
            <a:extLst>
              <a:ext uri="{FF2B5EF4-FFF2-40B4-BE49-F238E27FC236}">
                <a16:creationId xmlns:a16="http://schemas.microsoft.com/office/drawing/2014/main" id="{061870B2-D7AD-4869-991E-E35F8D2ACD36}"/>
              </a:ext>
            </a:extLst>
          </p:cNvPr>
          <p:cNvSpPr>
            <a:spLocks noChangeArrowheads="1"/>
          </p:cNvSpPr>
          <p:nvPr/>
        </p:nvSpPr>
        <p:spPr bwMode="auto">
          <a:xfrm>
            <a:off x="5283988" y="3865706"/>
            <a:ext cx="3978519"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en-US" altLang="ja-JP" sz="1600" dirty="0">
                <a:solidFill>
                  <a:schemeClr val="bg1"/>
                </a:solidFill>
                <a:latin typeface="+mj-lt"/>
              </a:rPr>
              <a:t>Deferred Annuities</a:t>
            </a:r>
            <a:endParaRPr lang="ja-JP" altLang="en-US" sz="1600" dirty="0">
              <a:solidFill>
                <a:schemeClr val="bg1"/>
              </a:solidFill>
              <a:latin typeface="+mj-lt"/>
            </a:endParaRPr>
          </a:p>
        </p:txBody>
      </p:sp>
      <p:sp>
        <p:nvSpPr>
          <p:cNvPr id="22" name="テキスト ボックス 21"/>
          <p:cNvSpPr txBox="1"/>
          <p:nvPr/>
        </p:nvSpPr>
        <p:spPr>
          <a:xfrm>
            <a:off x="305983" y="5706429"/>
            <a:ext cx="9358238" cy="369332"/>
          </a:xfrm>
          <a:prstGeom prst="rect">
            <a:avLst/>
          </a:prstGeom>
          <a:noFill/>
          <a:ln>
            <a:solidFill>
              <a:srgbClr val="0070C0"/>
            </a:solidFill>
          </a:ln>
        </p:spPr>
        <p:txBody>
          <a:bodyPr wrap="square" rtlCol="0">
            <a:spAutoFit/>
          </a:bodyPr>
          <a:lstStyle/>
          <a:p>
            <a:pPr algn="ctr">
              <a:buClr>
                <a:srgbClr val="0070C0"/>
              </a:buClr>
            </a:pPr>
            <a:r>
              <a:rPr lang="ja-JP" altLang="en-US" i="1" u="sng" dirty="0">
                <a:solidFill>
                  <a:srgbClr val="0070C0"/>
                </a:solidFill>
              </a:rPr>
              <a:t>一方で，私的終身年金は付加保険料が高く高価であるという問題点が存在する</a:t>
            </a:r>
            <a:endParaRPr kumimoji="1" lang="ja-JP" altLang="en-US" i="1" u="sng" dirty="0">
              <a:solidFill>
                <a:srgbClr val="0070C0"/>
              </a:solidFill>
            </a:endParaRPr>
          </a:p>
        </p:txBody>
      </p:sp>
      <p:grpSp>
        <p:nvGrpSpPr>
          <p:cNvPr id="23" name="グループ化 22"/>
          <p:cNvGrpSpPr/>
          <p:nvPr/>
        </p:nvGrpSpPr>
        <p:grpSpPr>
          <a:xfrm>
            <a:off x="5152808" y="4220915"/>
            <a:ext cx="4109699" cy="1181882"/>
            <a:chOff x="5144139" y="3728565"/>
            <a:chExt cx="4109699" cy="1181882"/>
          </a:xfrm>
        </p:grpSpPr>
        <p:cxnSp>
          <p:nvCxnSpPr>
            <p:cNvPr id="24" name="直線矢印コネクタ 23"/>
            <p:cNvCxnSpPr>
              <a:stCxn id="27" idx="4"/>
            </p:cNvCxnSpPr>
            <p:nvPr/>
          </p:nvCxnSpPr>
          <p:spPr>
            <a:xfrm flipH="1">
              <a:off x="5634949" y="4089152"/>
              <a:ext cx="107" cy="82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 name="グループ化 24"/>
            <p:cNvGrpSpPr/>
            <p:nvPr/>
          </p:nvGrpSpPr>
          <p:grpSpPr>
            <a:xfrm>
              <a:off x="5144139" y="3728565"/>
              <a:ext cx="4109699" cy="946759"/>
              <a:chOff x="4930784" y="4838700"/>
              <a:chExt cx="4109699" cy="946759"/>
            </a:xfrm>
          </p:grpSpPr>
          <p:cxnSp>
            <p:nvCxnSpPr>
              <p:cNvPr id="26" name="直線矢印コネクタ 25"/>
              <p:cNvCxnSpPr/>
              <p:nvPr/>
            </p:nvCxnSpPr>
            <p:spPr>
              <a:xfrm>
                <a:off x="5348377" y="5279366"/>
                <a:ext cx="3692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楕円 27"/>
              <p:cNvSpPr/>
              <p:nvPr/>
            </p:nvSpPr>
            <p:spPr bwMode="auto">
              <a:xfrm flipH="1" flipV="1">
                <a:off x="5348377" y="5199287"/>
                <a:ext cx="146649" cy="146649"/>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8" name="テキスト ボックス 27"/>
              <p:cNvSpPr txBox="1"/>
              <p:nvPr/>
            </p:nvSpPr>
            <p:spPr>
              <a:xfrm>
                <a:off x="6465058" y="5369961"/>
                <a:ext cx="719162" cy="415498"/>
              </a:xfrm>
              <a:prstGeom prst="rect">
                <a:avLst/>
              </a:prstGeom>
              <a:noFill/>
            </p:spPr>
            <p:txBody>
              <a:bodyPr wrap="square" rtlCol="0">
                <a:spAutoFit/>
              </a:bodyPr>
              <a:lstStyle/>
              <a:p>
                <a:pPr algn="ctr"/>
                <a:r>
                  <a:rPr lang="en-US" altLang="ja-JP" sz="1050" dirty="0"/>
                  <a:t>7</a:t>
                </a:r>
                <a:r>
                  <a:rPr kumimoji="1" lang="en-US" altLang="ja-JP" sz="1050" dirty="0"/>
                  <a:t>5</a:t>
                </a:r>
                <a:r>
                  <a:rPr kumimoji="1" lang="ja-JP" altLang="en-US" sz="1050" dirty="0"/>
                  <a:t>歳</a:t>
                </a:r>
                <a:endParaRPr kumimoji="1" lang="en-US" altLang="ja-JP" sz="1050" dirty="0"/>
              </a:p>
              <a:p>
                <a:pPr algn="ctr"/>
                <a:r>
                  <a:rPr lang="ja-JP" altLang="en-US" sz="1050" dirty="0"/>
                  <a:t>受給開始</a:t>
                </a:r>
                <a:endParaRPr kumimoji="1" lang="ja-JP" altLang="en-US" sz="1050" dirty="0"/>
              </a:p>
            </p:txBody>
          </p:sp>
          <p:cxnSp>
            <p:nvCxnSpPr>
              <p:cNvPr id="29" name="直線矢印コネクタ 28"/>
              <p:cNvCxnSpPr/>
              <p:nvPr/>
            </p:nvCxnSpPr>
            <p:spPr>
              <a:xfrm flipV="1">
                <a:off x="7184220" y="4838700"/>
                <a:ext cx="0" cy="435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V="1">
                <a:off x="6824639" y="4838700"/>
                <a:ext cx="0" cy="435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7543654" y="4838700"/>
                <a:ext cx="0" cy="435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7725397" y="4897855"/>
                <a:ext cx="877163" cy="369332"/>
              </a:xfrm>
              <a:prstGeom prst="rect">
                <a:avLst/>
              </a:prstGeom>
              <a:noFill/>
            </p:spPr>
            <p:txBody>
              <a:bodyPr wrap="none" rtlCol="0">
                <a:spAutoFit/>
              </a:bodyPr>
              <a:lstStyle/>
              <a:p>
                <a:r>
                  <a:rPr kumimoji="1" lang="ja-JP" altLang="en-US" dirty="0"/>
                  <a:t>・・・</a:t>
                </a:r>
              </a:p>
            </p:txBody>
          </p:sp>
          <p:sp>
            <p:nvSpPr>
              <p:cNvPr id="33" name="楕円 41"/>
              <p:cNvSpPr/>
              <p:nvPr/>
            </p:nvSpPr>
            <p:spPr bwMode="auto">
              <a:xfrm flipH="1" flipV="1">
                <a:off x="6751315" y="5206041"/>
                <a:ext cx="146649" cy="146649"/>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4" name="テキスト ボックス 33"/>
              <p:cNvSpPr txBox="1"/>
              <p:nvPr/>
            </p:nvSpPr>
            <p:spPr>
              <a:xfrm>
                <a:off x="4930784" y="5365091"/>
                <a:ext cx="983413" cy="415498"/>
              </a:xfrm>
              <a:prstGeom prst="rect">
                <a:avLst/>
              </a:prstGeom>
              <a:solidFill>
                <a:schemeClr val="bg1"/>
              </a:solidFill>
            </p:spPr>
            <p:txBody>
              <a:bodyPr wrap="square" rtlCol="0">
                <a:spAutoFit/>
              </a:bodyPr>
              <a:lstStyle/>
              <a:p>
                <a:pPr algn="ctr"/>
                <a:r>
                  <a:rPr lang="en-US" altLang="ja-JP" sz="1050" dirty="0"/>
                  <a:t>6</a:t>
                </a:r>
                <a:r>
                  <a:rPr kumimoji="1" lang="en-US" altLang="ja-JP" sz="1050" dirty="0"/>
                  <a:t>5</a:t>
                </a:r>
                <a:r>
                  <a:rPr kumimoji="1" lang="ja-JP" altLang="en-US" sz="1050" dirty="0"/>
                  <a:t>歳</a:t>
                </a:r>
                <a:endParaRPr kumimoji="1" lang="en-US" altLang="ja-JP" sz="1050" dirty="0"/>
              </a:p>
              <a:p>
                <a:pPr algn="ctr"/>
                <a:r>
                  <a:rPr kumimoji="1" lang="ja-JP" altLang="en-US" sz="1050" dirty="0"/>
                  <a:t>一時金支払い</a:t>
                </a:r>
              </a:p>
            </p:txBody>
          </p:sp>
        </p:grpSp>
      </p:grpSp>
      <p:sp>
        <p:nvSpPr>
          <p:cNvPr id="35" name="AutoShape 3">
            <a:extLst>
              <a:ext uri="{FF2B5EF4-FFF2-40B4-BE49-F238E27FC236}">
                <a16:creationId xmlns:a16="http://schemas.microsoft.com/office/drawing/2014/main" id="{061870B2-D7AD-4869-991E-E35F8D2ACD36}"/>
              </a:ext>
            </a:extLst>
          </p:cNvPr>
          <p:cNvSpPr>
            <a:spLocks noChangeArrowheads="1"/>
          </p:cNvSpPr>
          <p:nvPr/>
        </p:nvSpPr>
        <p:spPr bwMode="auto">
          <a:xfrm>
            <a:off x="5283989" y="2267803"/>
            <a:ext cx="3978518"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en-US" altLang="ja-JP" sz="1600" dirty="0">
                <a:solidFill>
                  <a:schemeClr val="bg1"/>
                </a:solidFill>
                <a:latin typeface="+mj-lt"/>
              </a:rPr>
              <a:t>Immediate Annuities</a:t>
            </a:r>
            <a:endParaRPr lang="ja-JP" altLang="en-US" sz="1600" dirty="0">
              <a:solidFill>
                <a:schemeClr val="bg1"/>
              </a:solidFill>
              <a:latin typeface="+mj-lt"/>
            </a:endParaRPr>
          </a:p>
        </p:txBody>
      </p:sp>
    </p:spTree>
    <p:extLst>
      <p:ext uri="{BB962C8B-B14F-4D97-AF65-F5344CB8AC3E}">
        <p14:creationId xmlns:p14="http://schemas.microsoft.com/office/powerpoint/2010/main" val="1619466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40</a:t>
            </a:fld>
            <a:endParaRPr lang="en-US" altLang="ja-JP" dirty="0"/>
          </a:p>
        </p:txBody>
      </p:sp>
      <p:sp>
        <p:nvSpPr>
          <p:cNvPr id="6" name="タイトル 1"/>
          <p:cNvSpPr>
            <a:spLocks noGrp="1"/>
          </p:cNvSpPr>
          <p:nvPr>
            <p:ph type="title"/>
          </p:nvPr>
        </p:nvSpPr>
        <p:spPr/>
        <p:txBody>
          <a:bodyPr/>
          <a:lstStyle/>
          <a:p>
            <a:r>
              <a:rPr lang="en-US" altLang="ja-JP" dirty="0"/>
              <a:t>Appendix</a:t>
            </a:r>
            <a:r>
              <a:rPr lang="ja-JP" altLang="en-US" dirty="0"/>
              <a:t>：研究</a:t>
            </a:r>
            <a:r>
              <a:rPr kumimoji="1" lang="ja-JP" altLang="en-US" dirty="0"/>
              <a:t>の背景と目的｜遺族年金制度</a:t>
            </a:r>
          </a:p>
        </p:txBody>
      </p:sp>
      <p:sp>
        <p:nvSpPr>
          <p:cNvPr id="7" name="テキスト ボックス 6"/>
          <p:cNvSpPr txBox="1"/>
          <p:nvPr/>
        </p:nvSpPr>
        <p:spPr>
          <a:xfrm>
            <a:off x="150856" y="638320"/>
            <a:ext cx="9551197" cy="1107996"/>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遺族年金制度</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sz="1600" dirty="0"/>
              <a:t>繰下げ受給によって老齢年金は増額するが，遺族年金は増額前の値</a:t>
            </a:r>
            <a:r>
              <a:rPr kumimoji="1" lang="en-US" altLang="ja-JP" sz="1600" dirty="0"/>
              <a:t>(</a:t>
            </a:r>
            <a:r>
              <a:rPr lang="en-US" altLang="ja-JP" sz="1600" dirty="0"/>
              <a:t>65</a:t>
            </a:r>
            <a:r>
              <a:rPr kumimoji="1" lang="ja-JP" altLang="en-US" sz="1600" dirty="0"/>
              <a:t>歳から受給する場合の額</a:t>
            </a:r>
            <a:r>
              <a:rPr kumimoji="1" lang="en-US" altLang="ja-JP" sz="1600" dirty="0"/>
              <a:t>)</a:t>
            </a:r>
            <a:r>
              <a:rPr kumimoji="1" lang="ja-JP" altLang="en-US" sz="1600" dirty="0"/>
              <a:t>をもとに計算する</a:t>
            </a:r>
            <a:endParaRPr kumimoji="1" lang="en-US" altLang="ja-JP" sz="1600" dirty="0"/>
          </a:p>
          <a:p>
            <a:pPr marL="742950" lvl="1" indent="-285750">
              <a:buClr>
                <a:srgbClr val="0070C0"/>
              </a:buClr>
              <a:buFont typeface="Wingdings" panose="05000000000000000000" pitchFamily="2" charset="2"/>
              <a:buChar char="Ø"/>
            </a:pPr>
            <a:r>
              <a:rPr lang="ja-JP" altLang="en-US" sz="1600" dirty="0"/>
              <a:t>繰下げ受給した世帯主が早期に死亡した場合，残された配偶者は収入減少リスクにさらされる</a:t>
            </a:r>
            <a:endParaRPr kumimoji="1" lang="ja-JP" altLang="en-US" sz="1600" dirty="0"/>
          </a:p>
        </p:txBody>
      </p:sp>
      <p:sp>
        <p:nvSpPr>
          <p:cNvPr id="8" name="テキスト ボックス 7"/>
          <p:cNvSpPr txBox="1"/>
          <p:nvPr/>
        </p:nvSpPr>
        <p:spPr>
          <a:xfrm>
            <a:off x="6530386" y="3458576"/>
            <a:ext cx="3103134" cy="923330"/>
          </a:xfrm>
          <a:prstGeom prst="rect">
            <a:avLst/>
          </a:prstGeom>
          <a:noFill/>
          <a:ln>
            <a:solidFill>
              <a:srgbClr val="0070C0"/>
            </a:solidFill>
          </a:ln>
        </p:spPr>
        <p:txBody>
          <a:bodyPr wrap="square" rtlCol="0">
            <a:spAutoFit/>
          </a:bodyPr>
          <a:lstStyle/>
          <a:p>
            <a:pPr algn="ctr">
              <a:buClr>
                <a:srgbClr val="0070C0"/>
              </a:buClr>
            </a:pPr>
            <a:r>
              <a:rPr lang="ja-JP" altLang="en-US" u="sng" dirty="0">
                <a:solidFill>
                  <a:srgbClr val="0070C0"/>
                </a:solidFill>
              </a:rPr>
              <a:t>繰下げ受給を選択する場合，生命保険などによる収入減少リスクヘッジの必要性</a:t>
            </a:r>
            <a:endParaRPr lang="en-US" altLang="ja-JP" u="sng" dirty="0">
              <a:solidFill>
                <a:srgbClr val="0070C0"/>
              </a:solidFill>
            </a:endParaRPr>
          </a:p>
        </p:txBody>
      </p:sp>
      <p:cxnSp>
        <p:nvCxnSpPr>
          <p:cNvPr id="13" name="直線コネクタ 12"/>
          <p:cNvCxnSpPr/>
          <p:nvPr/>
        </p:nvCxnSpPr>
        <p:spPr>
          <a:xfrm>
            <a:off x="267363" y="3475626"/>
            <a:ext cx="700825" cy="63245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8" name="表 17"/>
          <p:cNvGraphicFramePr>
            <a:graphicFrameLocks noGrp="1"/>
          </p:cNvGraphicFramePr>
          <p:nvPr>
            <p:extLst>
              <p:ext uri="{D42A27DB-BD31-4B8C-83A1-F6EECF244321}">
                <p14:modId xmlns:p14="http://schemas.microsoft.com/office/powerpoint/2010/main" val="2174758038"/>
              </p:ext>
            </p:extLst>
          </p:nvPr>
        </p:nvGraphicFramePr>
        <p:xfrm>
          <a:off x="213246" y="2280347"/>
          <a:ext cx="5985847" cy="1828800"/>
        </p:xfrm>
        <a:graphic>
          <a:graphicData uri="http://schemas.openxmlformats.org/drawingml/2006/table">
            <a:tbl>
              <a:tblPr firstRow="1" firstCol="1" bandRow="1">
                <a:tableStyleId>{69012ECD-51FC-41F1-AA8D-1B2483CD663E}</a:tableStyleId>
              </a:tblPr>
              <a:tblGrid>
                <a:gridCol w="870820">
                  <a:extLst>
                    <a:ext uri="{9D8B030D-6E8A-4147-A177-3AD203B41FA5}">
                      <a16:colId xmlns:a16="http://schemas.microsoft.com/office/drawing/2014/main" val="1314261191"/>
                    </a:ext>
                  </a:extLst>
                </a:gridCol>
                <a:gridCol w="2565711">
                  <a:extLst>
                    <a:ext uri="{9D8B030D-6E8A-4147-A177-3AD203B41FA5}">
                      <a16:colId xmlns:a16="http://schemas.microsoft.com/office/drawing/2014/main" val="2466148068"/>
                    </a:ext>
                  </a:extLst>
                </a:gridCol>
                <a:gridCol w="2549316">
                  <a:extLst>
                    <a:ext uri="{9D8B030D-6E8A-4147-A177-3AD203B41FA5}">
                      <a16:colId xmlns:a16="http://schemas.microsoft.com/office/drawing/2014/main" val="2434289628"/>
                    </a:ext>
                  </a:extLst>
                </a:gridCol>
              </a:tblGrid>
              <a:tr h="521927">
                <a:tc>
                  <a:txBody>
                    <a:bodyPr/>
                    <a:lstStyle/>
                    <a:p>
                      <a:pPr algn="r"/>
                      <a:r>
                        <a:rPr kumimoji="1" lang="ja-JP" altLang="en-US" sz="1600" dirty="0"/>
                        <a:t>夫</a:t>
                      </a:r>
                      <a:endParaRPr kumimoji="1" lang="en-US" altLang="ja-JP" sz="1600" dirty="0"/>
                    </a:p>
                    <a:p>
                      <a:r>
                        <a:rPr kumimoji="1" lang="ja-JP" altLang="en-US" sz="1600" dirty="0"/>
                        <a:t>妻</a:t>
                      </a:r>
                    </a:p>
                  </a:txBody>
                  <a:tcPr>
                    <a:lnB w="12700" cap="flat" cmpd="sng" algn="ctr">
                      <a:solidFill>
                        <a:schemeClr val="bg1"/>
                      </a:solidFill>
                      <a:prstDash val="solid"/>
                      <a:round/>
                      <a:headEnd type="none" w="med" len="med"/>
                      <a:tailEnd type="none" w="med" len="med"/>
                    </a:lnB>
                  </a:tcPr>
                </a:tc>
                <a:tc>
                  <a:txBody>
                    <a:bodyPr/>
                    <a:lstStyle/>
                    <a:p>
                      <a:pPr algn="ctr"/>
                      <a:r>
                        <a:rPr kumimoji="1" lang="ja-JP" altLang="en-US" sz="1600" dirty="0"/>
                        <a:t>生存</a:t>
                      </a:r>
                    </a:p>
                  </a:txBody>
                  <a:tcPr anchor="ctr">
                    <a:lnB w="12700" cap="flat" cmpd="sng" algn="ctr">
                      <a:solidFill>
                        <a:schemeClr val="bg1"/>
                      </a:solidFill>
                      <a:prstDash val="solid"/>
                      <a:round/>
                      <a:headEnd type="none" w="med" len="med"/>
                      <a:tailEnd type="none" w="med" len="med"/>
                    </a:lnB>
                  </a:tcPr>
                </a:tc>
                <a:tc>
                  <a:txBody>
                    <a:bodyPr/>
                    <a:lstStyle/>
                    <a:p>
                      <a:pPr algn="ctr"/>
                      <a:r>
                        <a:rPr kumimoji="1" lang="ja-JP" altLang="en-US" sz="1600" dirty="0"/>
                        <a:t>死亡</a:t>
                      </a:r>
                    </a:p>
                  </a:txBody>
                  <a:tcPr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70365961"/>
                  </a:ext>
                </a:extLst>
              </a:tr>
              <a:tr h="659277">
                <a:tc>
                  <a:txBody>
                    <a:bodyPr/>
                    <a:lstStyle/>
                    <a:p>
                      <a:pPr algn="ctr"/>
                      <a:r>
                        <a:rPr kumimoji="1" lang="ja-JP" altLang="en-US" sz="1600" dirty="0">
                          <a:solidFill>
                            <a:schemeClr val="bg1"/>
                          </a:solidFill>
                        </a:rPr>
                        <a:t>生存</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F81BD"/>
                    </a:solidFill>
                  </a:tcPr>
                </a:tc>
                <a:tc>
                  <a:txBody>
                    <a:bodyPr/>
                    <a:lstStyle/>
                    <a:p>
                      <a:r>
                        <a:rPr kumimoji="1" lang="ja-JP" altLang="en-US" sz="1400" dirty="0"/>
                        <a:t>夫</a:t>
                      </a:r>
                      <a:r>
                        <a:rPr kumimoji="1" lang="ja-JP" altLang="en-US" sz="1400" dirty="0">
                          <a:sym typeface="Wingdings" panose="05000000000000000000" pitchFamily="2" charset="2"/>
                        </a:rPr>
                        <a:t>：</a:t>
                      </a:r>
                      <a:r>
                        <a:rPr kumimoji="1" lang="en-US" altLang="ja-JP" sz="1400" dirty="0">
                          <a:sym typeface="Wingdings" panose="05000000000000000000" pitchFamily="2" charset="2"/>
                        </a:rPr>
                        <a:t>122+78</a:t>
                      </a:r>
                      <a:r>
                        <a:rPr kumimoji="1" lang="ja-JP" altLang="en-US" sz="1400" dirty="0"/>
                        <a:t>万円</a:t>
                      </a:r>
                      <a:endParaRPr kumimoji="1" lang="en-US" altLang="ja-JP" sz="1400" dirty="0"/>
                    </a:p>
                    <a:p>
                      <a:r>
                        <a:rPr kumimoji="1" lang="ja-JP" altLang="en-US" sz="1400" dirty="0"/>
                        <a:t>妻：</a:t>
                      </a:r>
                      <a:r>
                        <a:rPr kumimoji="1" lang="en-US" altLang="ja-JP" sz="1400" dirty="0"/>
                        <a:t>78</a:t>
                      </a:r>
                      <a:r>
                        <a:rPr kumimoji="1" lang="ja-JP" altLang="en-US" sz="1400" dirty="0"/>
                        <a:t>万円</a:t>
                      </a:r>
                      <a:endParaRPr kumimoji="1" lang="en-US" altLang="ja-JP" sz="1400" dirty="0"/>
                    </a:p>
                    <a:p>
                      <a:r>
                        <a:rPr kumimoji="1" lang="ja-JP" altLang="en-US" sz="1400" dirty="0"/>
                        <a:t>合計：</a:t>
                      </a:r>
                      <a:r>
                        <a:rPr kumimoji="1" lang="en-US" altLang="ja-JP" sz="1400" dirty="0"/>
                        <a:t>278</a:t>
                      </a:r>
                      <a:r>
                        <a:rPr kumimoji="1" lang="ja-JP" altLang="en-US" sz="1400" dirty="0"/>
                        <a:t>万円</a:t>
                      </a:r>
                    </a:p>
                  </a:txBody>
                  <a:tcPr>
                    <a:lnL w="12700" cap="flat" cmpd="sng" algn="ctr">
                      <a:solidFill>
                        <a:schemeClr val="bg1"/>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r>
                        <a:rPr kumimoji="1" lang="zh-TW" altLang="en-US" sz="1400" dirty="0"/>
                        <a:t>妻：</a:t>
                      </a:r>
                      <a:r>
                        <a:rPr kumimoji="1" lang="en-US" altLang="zh-TW" sz="1400" dirty="0"/>
                        <a:t>78</a:t>
                      </a:r>
                      <a:r>
                        <a:rPr kumimoji="1" lang="zh-TW" altLang="en-US" sz="1400" dirty="0"/>
                        <a:t>＋</a:t>
                      </a:r>
                      <a:r>
                        <a:rPr kumimoji="1" lang="en-US" altLang="zh-TW" sz="1400" dirty="0"/>
                        <a:t>122×0.75</a:t>
                      </a:r>
                      <a:r>
                        <a:rPr kumimoji="1" lang="zh-TW" altLang="en-US" sz="1400" dirty="0"/>
                        <a:t>万円</a:t>
                      </a:r>
                    </a:p>
                    <a:p>
                      <a:r>
                        <a:rPr kumimoji="1" lang="zh-TW" altLang="en-US" sz="1400" dirty="0"/>
                        <a:t>合計：</a:t>
                      </a:r>
                      <a:r>
                        <a:rPr kumimoji="1" lang="en-US" altLang="zh-TW" sz="1400" dirty="0"/>
                        <a:t>170</a:t>
                      </a:r>
                      <a:r>
                        <a:rPr kumimoji="1" lang="zh-TW" altLang="en-US" sz="1400" dirty="0"/>
                        <a:t>万円</a:t>
                      </a:r>
                      <a:r>
                        <a:rPr kumimoji="1" lang="en-US" altLang="zh-TW" sz="1400" dirty="0"/>
                        <a:t>(</a:t>
                      </a:r>
                      <a:r>
                        <a:rPr kumimoji="1" lang="en-US" altLang="zh-TW" sz="1400" dirty="0">
                          <a:solidFill>
                            <a:srgbClr val="FF0000"/>
                          </a:solidFill>
                        </a:rPr>
                        <a:t>61.2%</a:t>
                      </a:r>
                      <a:r>
                        <a:rPr kumimoji="1" lang="en-US" altLang="zh-TW" sz="1400" dirty="0"/>
                        <a:t>)</a:t>
                      </a:r>
                    </a:p>
                  </a:txBody>
                  <a:tcPr anchor="ctr">
                    <a:lnL w="12700" cap="flat" cmpd="sng" algn="ctr">
                      <a:solidFill>
                        <a:srgbClr val="4F81BD"/>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844013912"/>
                  </a:ext>
                </a:extLst>
              </a:tr>
              <a:tr h="466988">
                <a:tc>
                  <a:txBody>
                    <a:bodyPr/>
                    <a:lstStyle/>
                    <a:p>
                      <a:pPr algn="ctr"/>
                      <a:r>
                        <a:rPr kumimoji="1" lang="ja-JP" altLang="en-US" sz="1600" dirty="0">
                          <a:solidFill>
                            <a:schemeClr val="bg1"/>
                          </a:solidFill>
                        </a:rPr>
                        <a:t>死亡</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4F81B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TW" altLang="en-US" sz="1400" dirty="0"/>
                        <a:t>夫：</a:t>
                      </a:r>
                      <a:r>
                        <a:rPr kumimoji="1" lang="en-US" altLang="zh-TW" sz="1400" dirty="0"/>
                        <a:t>200</a:t>
                      </a:r>
                      <a:r>
                        <a:rPr kumimoji="1" lang="zh-TW" altLang="en-US" sz="1400" dirty="0"/>
                        <a:t>万円</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TW" altLang="en-US" sz="1400" dirty="0"/>
                        <a:t>合計：</a:t>
                      </a:r>
                      <a:r>
                        <a:rPr kumimoji="1" lang="en-US" altLang="zh-TW" sz="1400" dirty="0"/>
                        <a:t>200</a:t>
                      </a:r>
                      <a:r>
                        <a:rPr kumimoji="1" lang="zh-TW" altLang="en-US" sz="1400" dirty="0"/>
                        <a:t>万円</a:t>
                      </a:r>
                      <a:r>
                        <a:rPr kumimoji="1" lang="en-US" altLang="zh-TW" sz="1400" dirty="0"/>
                        <a:t>(71.9%)</a:t>
                      </a:r>
                    </a:p>
                  </a:txBody>
                  <a:tcPr anchor="ctr">
                    <a:lnL w="12700" cap="flat" cmpd="sng" algn="ctr">
                      <a:solidFill>
                        <a:schemeClr val="bg1"/>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pPr algn="ctr"/>
                      <a:r>
                        <a:rPr kumimoji="1" lang="en-US" altLang="ja-JP" sz="1400" dirty="0"/>
                        <a:t>-</a:t>
                      </a:r>
                    </a:p>
                  </a:txBody>
                  <a:tcPr anchor="ctr">
                    <a:lnL w="12700" cap="flat" cmpd="sng" algn="ctr">
                      <a:solidFill>
                        <a:srgbClr val="4F81BD"/>
                      </a:solidFill>
                      <a:prstDash val="solid"/>
                      <a:round/>
                      <a:headEnd type="none" w="med" len="med"/>
                      <a:tailEnd type="none" w="med" len="med"/>
                    </a:lnL>
                  </a:tcPr>
                </a:tc>
                <a:extLst>
                  <a:ext uri="{0D108BD9-81ED-4DB2-BD59-A6C34878D82A}">
                    <a16:rowId xmlns:a16="http://schemas.microsoft.com/office/drawing/2014/main" val="3297605059"/>
                  </a:ext>
                </a:extLst>
              </a:tr>
            </a:tbl>
          </a:graphicData>
        </a:graphic>
      </p:graphicFrame>
      <p:graphicFrame>
        <p:nvGraphicFramePr>
          <p:cNvPr id="19" name="表 18"/>
          <p:cNvGraphicFramePr>
            <a:graphicFrameLocks noGrp="1"/>
          </p:cNvGraphicFramePr>
          <p:nvPr>
            <p:extLst>
              <p:ext uri="{D42A27DB-BD31-4B8C-83A1-F6EECF244321}">
                <p14:modId xmlns:p14="http://schemas.microsoft.com/office/powerpoint/2010/main" val="1638725803"/>
              </p:ext>
            </p:extLst>
          </p:nvPr>
        </p:nvGraphicFramePr>
        <p:xfrm>
          <a:off x="213246" y="4593828"/>
          <a:ext cx="5985848" cy="1828800"/>
        </p:xfrm>
        <a:graphic>
          <a:graphicData uri="http://schemas.openxmlformats.org/drawingml/2006/table">
            <a:tbl>
              <a:tblPr firstRow="1" firstCol="1" bandRow="1">
                <a:tableStyleId>{69012ECD-51FC-41F1-AA8D-1B2483CD663E}</a:tableStyleId>
              </a:tblPr>
              <a:tblGrid>
                <a:gridCol w="870820">
                  <a:extLst>
                    <a:ext uri="{9D8B030D-6E8A-4147-A177-3AD203B41FA5}">
                      <a16:colId xmlns:a16="http://schemas.microsoft.com/office/drawing/2014/main" val="1314261191"/>
                    </a:ext>
                  </a:extLst>
                </a:gridCol>
                <a:gridCol w="2565712">
                  <a:extLst>
                    <a:ext uri="{9D8B030D-6E8A-4147-A177-3AD203B41FA5}">
                      <a16:colId xmlns:a16="http://schemas.microsoft.com/office/drawing/2014/main" val="2466148068"/>
                    </a:ext>
                  </a:extLst>
                </a:gridCol>
                <a:gridCol w="2549316">
                  <a:extLst>
                    <a:ext uri="{9D8B030D-6E8A-4147-A177-3AD203B41FA5}">
                      <a16:colId xmlns:a16="http://schemas.microsoft.com/office/drawing/2014/main" val="2434289628"/>
                    </a:ext>
                  </a:extLst>
                </a:gridCol>
              </a:tblGrid>
              <a:tr h="521927">
                <a:tc>
                  <a:txBody>
                    <a:bodyPr/>
                    <a:lstStyle/>
                    <a:p>
                      <a:pPr algn="r"/>
                      <a:r>
                        <a:rPr kumimoji="1" lang="ja-JP" altLang="en-US" sz="1600" dirty="0"/>
                        <a:t>夫</a:t>
                      </a:r>
                      <a:endParaRPr kumimoji="1" lang="en-US" altLang="ja-JP" sz="1600" dirty="0"/>
                    </a:p>
                    <a:p>
                      <a:r>
                        <a:rPr kumimoji="1" lang="ja-JP" altLang="en-US" sz="1600" dirty="0"/>
                        <a:t>妻</a:t>
                      </a:r>
                    </a:p>
                  </a:txBody>
                  <a:tcPr>
                    <a:lnB w="12700" cap="flat" cmpd="sng" algn="ctr">
                      <a:solidFill>
                        <a:schemeClr val="bg1"/>
                      </a:solidFill>
                      <a:prstDash val="solid"/>
                      <a:round/>
                      <a:headEnd type="none" w="med" len="med"/>
                      <a:tailEnd type="none" w="med" len="med"/>
                    </a:lnB>
                  </a:tcPr>
                </a:tc>
                <a:tc>
                  <a:txBody>
                    <a:bodyPr/>
                    <a:lstStyle/>
                    <a:p>
                      <a:pPr algn="ctr"/>
                      <a:r>
                        <a:rPr kumimoji="1" lang="ja-JP" altLang="en-US" sz="1600" dirty="0"/>
                        <a:t>生存</a:t>
                      </a:r>
                    </a:p>
                  </a:txBody>
                  <a:tcPr anchor="ctr">
                    <a:lnB w="12700" cap="flat" cmpd="sng" algn="ctr">
                      <a:solidFill>
                        <a:schemeClr val="bg1"/>
                      </a:solidFill>
                      <a:prstDash val="solid"/>
                      <a:round/>
                      <a:headEnd type="none" w="med" len="med"/>
                      <a:tailEnd type="none" w="med" len="med"/>
                    </a:lnB>
                  </a:tcPr>
                </a:tc>
                <a:tc>
                  <a:txBody>
                    <a:bodyPr/>
                    <a:lstStyle/>
                    <a:p>
                      <a:pPr algn="ctr"/>
                      <a:r>
                        <a:rPr kumimoji="1" lang="ja-JP" altLang="en-US" sz="1600" dirty="0"/>
                        <a:t>死亡</a:t>
                      </a:r>
                    </a:p>
                  </a:txBody>
                  <a:tcPr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70365961"/>
                  </a:ext>
                </a:extLst>
              </a:tr>
              <a:tr h="659277">
                <a:tc>
                  <a:txBody>
                    <a:bodyPr/>
                    <a:lstStyle/>
                    <a:p>
                      <a:pPr algn="ctr"/>
                      <a:r>
                        <a:rPr kumimoji="1" lang="ja-JP" altLang="en-US" sz="1600" dirty="0">
                          <a:solidFill>
                            <a:schemeClr val="bg1"/>
                          </a:solidFill>
                        </a:rPr>
                        <a:t>生存</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F81BD"/>
                    </a:solidFill>
                  </a:tcPr>
                </a:tc>
                <a:tc>
                  <a:txBody>
                    <a:bodyPr/>
                    <a:lstStyle/>
                    <a:p>
                      <a:r>
                        <a:rPr kumimoji="1" lang="ja-JP" altLang="en-US" sz="1400" dirty="0"/>
                        <a:t>夫</a:t>
                      </a:r>
                      <a:r>
                        <a:rPr kumimoji="1" lang="ja-JP" altLang="en-US" sz="1400" dirty="0">
                          <a:sym typeface="Wingdings" panose="05000000000000000000" pitchFamily="2" charset="2"/>
                        </a:rPr>
                        <a:t>：</a:t>
                      </a:r>
                      <a:r>
                        <a:rPr kumimoji="1" lang="en-US" altLang="ja-JP" sz="1400" dirty="0">
                          <a:sym typeface="Wingdings" panose="05000000000000000000" pitchFamily="2" charset="2"/>
                        </a:rPr>
                        <a:t>(122+78)</a:t>
                      </a:r>
                      <a:r>
                        <a:rPr kumimoji="1" lang="en-US" altLang="ja-JP" sz="1400" dirty="0"/>
                        <a:t>×</a:t>
                      </a:r>
                      <a:r>
                        <a:rPr kumimoji="1" lang="en-US" altLang="ja-JP" sz="1400" dirty="0">
                          <a:solidFill>
                            <a:srgbClr val="FF0000"/>
                          </a:solidFill>
                        </a:rPr>
                        <a:t>1.42</a:t>
                      </a:r>
                      <a:r>
                        <a:rPr kumimoji="1" lang="ja-JP" altLang="en-US" sz="1400" dirty="0"/>
                        <a:t>万円</a:t>
                      </a:r>
                      <a:endParaRPr kumimoji="1" lang="en-US" altLang="ja-JP" sz="1400" dirty="0"/>
                    </a:p>
                    <a:p>
                      <a:r>
                        <a:rPr kumimoji="1" lang="ja-JP" altLang="en-US" sz="1400" dirty="0"/>
                        <a:t>妻：</a:t>
                      </a:r>
                      <a:r>
                        <a:rPr kumimoji="1" lang="en-US" altLang="ja-JP" sz="1400" dirty="0"/>
                        <a:t>78×</a:t>
                      </a:r>
                      <a:r>
                        <a:rPr kumimoji="1" lang="en-US" altLang="ja-JP" sz="1400" dirty="0">
                          <a:solidFill>
                            <a:srgbClr val="FF0000"/>
                          </a:solidFill>
                        </a:rPr>
                        <a:t>1.42</a:t>
                      </a:r>
                      <a:r>
                        <a:rPr kumimoji="1" lang="ja-JP" altLang="en-US" sz="1400" dirty="0"/>
                        <a:t>万円</a:t>
                      </a:r>
                      <a:endParaRPr kumimoji="1" lang="en-US" altLang="ja-JP" sz="1400" dirty="0"/>
                    </a:p>
                    <a:p>
                      <a:r>
                        <a:rPr kumimoji="1" lang="ja-JP" altLang="en-US" sz="1400" dirty="0"/>
                        <a:t>合計：</a:t>
                      </a:r>
                      <a:r>
                        <a:rPr kumimoji="1" lang="en-US" altLang="ja-JP" sz="1400" dirty="0"/>
                        <a:t>395</a:t>
                      </a:r>
                      <a:r>
                        <a:rPr kumimoji="1" lang="ja-JP" altLang="en-US" sz="1400" dirty="0"/>
                        <a:t>万円</a:t>
                      </a:r>
                    </a:p>
                  </a:txBody>
                  <a:tcPr>
                    <a:lnL w="12700" cap="flat" cmpd="sng" algn="ctr">
                      <a:solidFill>
                        <a:schemeClr val="bg1"/>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r>
                        <a:rPr kumimoji="1" lang="ja-JP" altLang="en-US" sz="1400" dirty="0"/>
                        <a:t>妻：</a:t>
                      </a:r>
                      <a:r>
                        <a:rPr kumimoji="1" lang="en-US" altLang="ja-JP" sz="1400" dirty="0"/>
                        <a:t>78×</a:t>
                      </a:r>
                      <a:r>
                        <a:rPr kumimoji="1" lang="en-US" altLang="ja-JP" sz="1400" dirty="0">
                          <a:solidFill>
                            <a:srgbClr val="FF0000"/>
                          </a:solidFill>
                        </a:rPr>
                        <a:t>1.42</a:t>
                      </a:r>
                      <a:r>
                        <a:rPr kumimoji="1" lang="en-US" altLang="ja-JP" sz="1400" dirty="0">
                          <a:solidFill>
                            <a:schemeClr val="tx1"/>
                          </a:solidFill>
                        </a:rPr>
                        <a:t>+</a:t>
                      </a:r>
                      <a:r>
                        <a:rPr kumimoji="1" lang="en-US" altLang="ja-JP" sz="1400" dirty="0"/>
                        <a:t>122×0.75</a:t>
                      </a:r>
                      <a:r>
                        <a:rPr kumimoji="1" lang="ja-JP" altLang="en-US" sz="1400" dirty="0"/>
                        <a:t>万円</a:t>
                      </a:r>
                      <a:endParaRPr kumimoji="1" lang="en-US" altLang="ja-JP" sz="1400" dirty="0"/>
                    </a:p>
                    <a:p>
                      <a:r>
                        <a:rPr kumimoji="1" lang="ja-JP" altLang="en-US" sz="1400" dirty="0"/>
                        <a:t>合計：</a:t>
                      </a:r>
                      <a:r>
                        <a:rPr kumimoji="1" lang="en-US" altLang="ja-JP" sz="1400" dirty="0"/>
                        <a:t>202</a:t>
                      </a:r>
                      <a:r>
                        <a:rPr kumimoji="1" lang="ja-JP" altLang="en-US" sz="1400" dirty="0"/>
                        <a:t>万円</a:t>
                      </a:r>
                      <a:r>
                        <a:rPr kumimoji="1" lang="en-US" altLang="ja-JP" sz="1400" dirty="0"/>
                        <a:t>(</a:t>
                      </a:r>
                      <a:r>
                        <a:rPr kumimoji="1" lang="en-US" altLang="ja-JP" sz="1400" dirty="0">
                          <a:solidFill>
                            <a:srgbClr val="FF0000"/>
                          </a:solidFill>
                        </a:rPr>
                        <a:t>51.1%</a:t>
                      </a:r>
                      <a:r>
                        <a:rPr kumimoji="1" lang="en-US" altLang="ja-JP" sz="1400" dirty="0"/>
                        <a:t>)</a:t>
                      </a:r>
                      <a:endParaRPr kumimoji="1" lang="ja-JP" altLang="en-US" sz="1400" dirty="0"/>
                    </a:p>
                  </a:txBody>
                  <a:tcPr anchor="ctr">
                    <a:lnL w="12700" cap="flat" cmpd="sng" algn="ctr">
                      <a:solidFill>
                        <a:srgbClr val="4F81BD"/>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844013912"/>
                  </a:ext>
                </a:extLst>
              </a:tr>
              <a:tr h="466988">
                <a:tc>
                  <a:txBody>
                    <a:bodyPr/>
                    <a:lstStyle/>
                    <a:p>
                      <a:pPr algn="ctr"/>
                      <a:r>
                        <a:rPr kumimoji="1" lang="ja-JP" altLang="en-US" sz="1600" dirty="0">
                          <a:solidFill>
                            <a:schemeClr val="bg1"/>
                          </a:solidFill>
                        </a:rPr>
                        <a:t>死亡</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4F81B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夫：</a:t>
                      </a:r>
                      <a:r>
                        <a:rPr kumimoji="1" lang="en-US" altLang="ja-JP" sz="1400" dirty="0"/>
                        <a:t>200×</a:t>
                      </a:r>
                      <a:r>
                        <a:rPr kumimoji="1" lang="en-US" altLang="ja-JP" sz="1400" dirty="0">
                          <a:solidFill>
                            <a:srgbClr val="FF0000"/>
                          </a:solidFill>
                        </a:rPr>
                        <a:t>1.42</a:t>
                      </a:r>
                      <a:r>
                        <a:rPr kumimoji="1" lang="ja-JP" altLang="en-US" sz="1400" dirty="0"/>
                        <a:t>万円</a:t>
                      </a:r>
                      <a:endParaRPr kumimoji="1" lang="en-US" altLang="ja-JP" sz="140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合計：</a:t>
                      </a:r>
                      <a:r>
                        <a:rPr kumimoji="1" lang="en-US" altLang="ja-JP" sz="1400" dirty="0"/>
                        <a:t>284</a:t>
                      </a:r>
                      <a:r>
                        <a:rPr kumimoji="1" lang="ja-JP" altLang="en-US" sz="1400" dirty="0"/>
                        <a:t>万円</a:t>
                      </a:r>
                      <a:r>
                        <a:rPr kumimoji="1" lang="en-US" altLang="ja-JP" sz="1400" dirty="0"/>
                        <a:t>(71.9%)</a:t>
                      </a:r>
                    </a:p>
                  </a:txBody>
                  <a:tcPr anchor="ctr">
                    <a:lnL w="12700" cap="flat" cmpd="sng" algn="ctr">
                      <a:solidFill>
                        <a:schemeClr val="bg1"/>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pPr algn="ctr"/>
                      <a:r>
                        <a:rPr kumimoji="1" lang="en-US" altLang="ja-JP" sz="1400" dirty="0"/>
                        <a:t>-</a:t>
                      </a:r>
                    </a:p>
                  </a:txBody>
                  <a:tcPr anchor="ctr">
                    <a:lnL w="12700" cap="flat" cmpd="sng" algn="ctr">
                      <a:solidFill>
                        <a:srgbClr val="4F81BD"/>
                      </a:solidFill>
                      <a:prstDash val="solid"/>
                      <a:round/>
                      <a:headEnd type="none" w="med" len="med"/>
                      <a:tailEnd type="none" w="med" len="med"/>
                    </a:lnL>
                  </a:tcPr>
                </a:tc>
                <a:extLst>
                  <a:ext uri="{0D108BD9-81ED-4DB2-BD59-A6C34878D82A}">
                    <a16:rowId xmlns:a16="http://schemas.microsoft.com/office/drawing/2014/main" val="3297605059"/>
                  </a:ext>
                </a:extLst>
              </a:tr>
            </a:tbl>
          </a:graphicData>
        </a:graphic>
      </p:graphicFrame>
      <p:sp>
        <p:nvSpPr>
          <p:cNvPr id="20" name="テキスト ボックス 19"/>
          <p:cNvSpPr txBox="1"/>
          <p:nvPr/>
        </p:nvSpPr>
        <p:spPr>
          <a:xfrm>
            <a:off x="213245" y="1867204"/>
            <a:ext cx="2800767"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ü"/>
            </a:pPr>
            <a:r>
              <a:rPr kumimoji="1" lang="en-US" altLang="ja-JP" dirty="0"/>
              <a:t>65</a:t>
            </a:r>
            <a:r>
              <a:rPr kumimoji="1" lang="ja-JP" altLang="en-US" dirty="0"/>
              <a:t>歳から受給した場合</a:t>
            </a:r>
          </a:p>
        </p:txBody>
      </p:sp>
      <p:sp>
        <p:nvSpPr>
          <p:cNvPr id="21" name="テキスト ボックス 20"/>
          <p:cNvSpPr txBox="1"/>
          <p:nvPr/>
        </p:nvSpPr>
        <p:spPr>
          <a:xfrm>
            <a:off x="213246" y="4220421"/>
            <a:ext cx="2800767"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ü"/>
            </a:pPr>
            <a:r>
              <a:rPr lang="en-US" altLang="ja-JP" dirty="0"/>
              <a:t>70</a:t>
            </a:r>
            <a:r>
              <a:rPr kumimoji="1" lang="ja-JP" altLang="en-US" dirty="0"/>
              <a:t>歳から受給した場合</a:t>
            </a:r>
          </a:p>
        </p:txBody>
      </p:sp>
    </p:spTree>
    <p:extLst>
      <p:ext uri="{BB962C8B-B14F-4D97-AF65-F5344CB8AC3E}">
        <p14:creationId xmlns:p14="http://schemas.microsoft.com/office/powerpoint/2010/main" val="3682824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41</a:t>
            </a:fld>
            <a:endParaRPr lang="en-US" altLang="ja-JP" dirty="0"/>
          </a:p>
        </p:txBody>
      </p:sp>
      <p:sp>
        <p:nvSpPr>
          <p:cNvPr id="11" name="AutoShape 3">
            <a:extLst>
              <a:ext uri="{FF2B5EF4-FFF2-40B4-BE49-F238E27FC236}">
                <a16:creationId xmlns:a16="http://schemas.microsoft.com/office/drawing/2014/main" id="{061870B2-D7AD-4869-991E-E35F8D2ACD36}"/>
              </a:ext>
            </a:extLst>
          </p:cNvPr>
          <p:cNvSpPr>
            <a:spLocks noChangeArrowheads="1"/>
          </p:cNvSpPr>
          <p:nvPr/>
        </p:nvSpPr>
        <p:spPr bwMode="auto">
          <a:xfrm>
            <a:off x="272480" y="2621935"/>
            <a:ext cx="456630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予定利率と繰下げ増額率</a:t>
            </a:r>
          </a:p>
        </p:txBody>
      </p:sp>
      <mc:AlternateContent xmlns:mc="http://schemas.openxmlformats.org/markup-compatibility/2006" xmlns:a14="http://schemas.microsoft.com/office/drawing/2010/main">
        <mc:Choice Requires="a14">
          <p:sp>
            <p:nvSpPr>
              <p:cNvPr id="6" name="テキスト ボックス 5"/>
              <p:cNvSpPr txBox="1"/>
              <p:nvPr/>
            </p:nvSpPr>
            <p:spPr>
              <a:xfrm>
                <a:off x="272480" y="876692"/>
                <a:ext cx="9361040" cy="1477328"/>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繰下げ増額率引き下げの検討</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現実的には，繰下げ増額率は各年齢で受給開始したときに期待受給額が年金数理的に等価となるように設定される（</a:t>
                </a:r>
                <a14:m>
                  <m:oMath xmlns:m="http://schemas.openxmlformats.org/officeDocument/2006/math">
                    <m:r>
                      <a:rPr lang="ja-JP" altLang="en-US" i="1" smtClean="0">
                        <a:latin typeface="Cambria Math" panose="02040503050406030204" pitchFamily="18" charset="0"/>
                      </a:rPr>
                      <m:t>≠</m:t>
                    </m:r>
                  </m:oMath>
                </a14:m>
                <a:r>
                  <a:rPr kumimoji="1" lang="ja-JP" altLang="en-US" dirty="0"/>
                  <a:t>年金財政が均衡）</a:t>
                </a:r>
                <a:endParaRPr kumimoji="1" lang="en-US" altLang="ja-JP" dirty="0"/>
              </a:p>
              <a:p>
                <a:pPr marL="742950" lvl="1" indent="-285750">
                  <a:buClr>
                    <a:srgbClr val="0070C0"/>
                  </a:buClr>
                  <a:buFont typeface="Wingdings" panose="05000000000000000000" pitchFamily="2" charset="2"/>
                  <a:buChar char="Ø"/>
                </a:pPr>
                <a:r>
                  <a:rPr lang="ja-JP" altLang="en-US" dirty="0"/>
                  <a:t>よって男女それぞれ各年齢で受給開始したときの期待受給額の分散が最小となるように最適化問題を解き，各予定利率に対する適切な増額率を算出した</a:t>
                </a:r>
                <a:endParaRPr kumimoji="1" lang="ja-JP" altLang="en-US"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272480" y="876692"/>
                <a:ext cx="9361040" cy="1477328"/>
              </a:xfrm>
              <a:prstGeom prst="rect">
                <a:avLst/>
              </a:prstGeom>
              <a:blipFill>
                <a:blip r:embed="rId2"/>
                <a:stretch>
                  <a:fillRect l="-456" t="-2066" b="-6612"/>
                </a:stretch>
              </a:blipFill>
            </p:spPr>
            <p:txBody>
              <a:bodyPr/>
              <a:lstStyle/>
              <a:p>
                <a:r>
                  <a:rPr lang="ja-JP" altLang="en-US">
                    <a:noFill/>
                  </a:rPr>
                  <a:t> </a:t>
                </a:r>
              </a:p>
            </p:txBody>
          </p:sp>
        </mc:Fallback>
      </mc:AlternateContent>
      <p:sp>
        <p:nvSpPr>
          <p:cNvPr id="8" name="テキスト ボックス 7"/>
          <p:cNvSpPr txBox="1"/>
          <p:nvPr/>
        </p:nvSpPr>
        <p:spPr>
          <a:xfrm>
            <a:off x="5121889" y="2949947"/>
            <a:ext cx="4483652" cy="1754326"/>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ü"/>
            </a:pPr>
            <a:r>
              <a:rPr kumimoji="1" lang="ja-JP" altLang="en-US" b="1" dirty="0">
                <a:solidFill>
                  <a:srgbClr val="FFC000"/>
                </a:solidFill>
              </a:rPr>
              <a:t>現状の増額率</a:t>
            </a:r>
            <a:r>
              <a:rPr kumimoji="1" lang="en-US" altLang="ja-JP" b="1" dirty="0">
                <a:solidFill>
                  <a:srgbClr val="FFC000"/>
                </a:solidFill>
              </a:rPr>
              <a:t>0.70%/</a:t>
            </a:r>
            <a:r>
              <a:rPr kumimoji="1" lang="ja-JP" altLang="en-US" b="1" dirty="0">
                <a:solidFill>
                  <a:srgbClr val="FFC000"/>
                </a:solidFill>
              </a:rPr>
              <a:t>月</a:t>
            </a:r>
            <a:r>
              <a:rPr kumimoji="1" lang="ja-JP" altLang="en-US" dirty="0"/>
              <a:t>における利回りは，男性：</a:t>
            </a:r>
            <a:r>
              <a:rPr lang="en-US" altLang="ja-JP" dirty="0"/>
              <a:t>2.32</a:t>
            </a:r>
            <a:r>
              <a:rPr kumimoji="1" lang="en-US" altLang="ja-JP" dirty="0"/>
              <a:t>%</a:t>
            </a:r>
            <a:r>
              <a:rPr kumimoji="1" lang="ja-JP" altLang="en-US" dirty="0" err="1"/>
              <a:t>，</a:t>
            </a:r>
            <a:r>
              <a:rPr kumimoji="1" lang="en-US" altLang="ja-JP" dirty="0"/>
              <a:t> </a:t>
            </a:r>
            <a:r>
              <a:rPr kumimoji="1" lang="ja-JP" altLang="en-US" dirty="0"/>
              <a:t>女性：</a:t>
            </a:r>
            <a:r>
              <a:rPr lang="en-US" altLang="ja-JP" dirty="0"/>
              <a:t>4.22</a:t>
            </a:r>
            <a:r>
              <a:rPr kumimoji="1" lang="ja-JP" altLang="en-US" dirty="0"/>
              <a:t>％</a:t>
            </a:r>
            <a:endParaRPr kumimoji="1" lang="en-US" altLang="ja-JP" dirty="0"/>
          </a:p>
          <a:p>
            <a:pPr marL="285750" indent="-285750">
              <a:buClr>
                <a:srgbClr val="0070C0"/>
              </a:buClr>
              <a:buFont typeface="Wingdings" panose="05000000000000000000" pitchFamily="2" charset="2"/>
              <a:buChar char="ü"/>
            </a:pPr>
            <a:endParaRPr kumimoji="1" lang="en-US" altLang="ja-JP" dirty="0"/>
          </a:p>
          <a:p>
            <a:pPr marL="285750" indent="-285750">
              <a:buClr>
                <a:srgbClr val="0070C0"/>
              </a:buClr>
              <a:buFont typeface="Wingdings" panose="05000000000000000000" pitchFamily="2" charset="2"/>
              <a:buChar char="ü"/>
            </a:pPr>
            <a:r>
              <a:rPr lang="en-US" altLang="ja-JP" b="1" dirty="0">
                <a:solidFill>
                  <a:srgbClr val="FF33CC"/>
                </a:solidFill>
              </a:rPr>
              <a:t>GPIF</a:t>
            </a:r>
            <a:r>
              <a:rPr lang="ja-JP" altLang="en-US" b="1" dirty="0">
                <a:solidFill>
                  <a:srgbClr val="FF33CC"/>
                </a:solidFill>
              </a:rPr>
              <a:t>の目標リターン</a:t>
            </a:r>
            <a:r>
              <a:rPr lang="en-US" altLang="ja-JP" b="1" dirty="0">
                <a:solidFill>
                  <a:srgbClr val="FF33CC"/>
                </a:solidFill>
              </a:rPr>
              <a:t>1.7%/</a:t>
            </a:r>
            <a:r>
              <a:rPr lang="ja-JP" altLang="en-US" b="1" dirty="0">
                <a:solidFill>
                  <a:srgbClr val="FF33CC"/>
                </a:solidFill>
              </a:rPr>
              <a:t>年</a:t>
            </a:r>
            <a:r>
              <a:rPr lang="ja-JP" altLang="en-US" dirty="0"/>
              <a:t>における増額率は，男性：</a:t>
            </a:r>
            <a:r>
              <a:rPr lang="en-US" altLang="ja-JP" dirty="0"/>
              <a:t>0.65%/</a:t>
            </a:r>
            <a:r>
              <a:rPr lang="ja-JP" altLang="en-US" dirty="0"/>
              <a:t>月，　　　　女性：</a:t>
            </a:r>
            <a:r>
              <a:rPr lang="en-US" altLang="ja-JP" dirty="0"/>
              <a:t>0.50%/</a:t>
            </a:r>
            <a:r>
              <a:rPr lang="ja-JP" altLang="en-US" dirty="0"/>
              <a:t>月，平均</a:t>
            </a:r>
            <a:r>
              <a:rPr lang="en-US" altLang="ja-JP" dirty="0"/>
              <a:t>0.57%/</a:t>
            </a:r>
            <a:r>
              <a:rPr lang="ja-JP" altLang="en-US" dirty="0"/>
              <a:t>月</a:t>
            </a:r>
            <a:endParaRPr kumimoji="1" lang="ja-JP" altLang="en-US" b="1" dirty="0">
              <a:solidFill>
                <a:srgbClr val="FF33CC"/>
              </a:solidFill>
            </a:endParaRPr>
          </a:p>
        </p:txBody>
      </p:sp>
      <p:pic>
        <p:nvPicPr>
          <p:cNvPr id="17" name="図 16"/>
          <p:cNvPicPr>
            <a:picLocks noChangeAspect="1"/>
          </p:cNvPicPr>
          <p:nvPr/>
        </p:nvPicPr>
        <p:blipFill>
          <a:blip r:embed="rId3"/>
          <a:stretch>
            <a:fillRect/>
          </a:stretch>
        </p:blipFill>
        <p:spPr>
          <a:xfrm>
            <a:off x="272480" y="2949947"/>
            <a:ext cx="4566300" cy="2859272"/>
          </a:xfrm>
          <a:prstGeom prst="rect">
            <a:avLst/>
          </a:prstGeom>
        </p:spPr>
      </p:pic>
      <p:sp>
        <p:nvSpPr>
          <p:cNvPr id="18" name="テキスト ボックス 17"/>
          <p:cNvSpPr txBox="1"/>
          <p:nvPr/>
        </p:nvSpPr>
        <p:spPr>
          <a:xfrm>
            <a:off x="353149" y="5749855"/>
            <a:ext cx="3228769" cy="253916"/>
          </a:xfrm>
          <a:prstGeom prst="rect">
            <a:avLst/>
          </a:prstGeom>
          <a:noFill/>
        </p:spPr>
        <p:txBody>
          <a:bodyPr wrap="none" rtlCol="0">
            <a:spAutoFit/>
          </a:bodyPr>
          <a:lstStyle/>
          <a:p>
            <a:r>
              <a:rPr kumimoji="1" lang="en-US" altLang="ja-JP" sz="1050" dirty="0"/>
              <a:t>※</a:t>
            </a:r>
            <a:r>
              <a:rPr kumimoji="1" lang="ja-JP" altLang="en-US" sz="1050" dirty="0"/>
              <a:t>予定死亡率：</a:t>
            </a:r>
            <a:r>
              <a:rPr kumimoji="1" lang="en-US" altLang="ja-JP" sz="1050" dirty="0"/>
              <a:t>Lee-Carter</a:t>
            </a:r>
            <a:r>
              <a:rPr kumimoji="1" lang="ja-JP" altLang="en-US" sz="1050" dirty="0"/>
              <a:t>を用いて作成した死亡率</a:t>
            </a:r>
          </a:p>
        </p:txBody>
      </p:sp>
      <p:sp>
        <p:nvSpPr>
          <p:cNvPr id="14" name="タイトル 1"/>
          <p:cNvSpPr>
            <a:spLocks noGrp="1"/>
          </p:cNvSpPr>
          <p:nvPr>
            <p:ph type="title"/>
          </p:nvPr>
        </p:nvSpPr>
        <p:spPr/>
        <p:txBody>
          <a:bodyPr/>
          <a:lstStyle/>
          <a:p>
            <a:r>
              <a:rPr lang="en-US" altLang="ja-JP" dirty="0"/>
              <a:t>Appendix</a:t>
            </a:r>
            <a:r>
              <a:rPr lang="ja-JP" altLang="en-US" dirty="0"/>
              <a:t>：研究</a:t>
            </a:r>
            <a:r>
              <a:rPr kumimoji="1" lang="ja-JP" altLang="en-US" dirty="0"/>
              <a:t>の背景と目的｜適切な繰下げ増額率</a:t>
            </a:r>
          </a:p>
        </p:txBody>
      </p:sp>
      <p:sp>
        <p:nvSpPr>
          <p:cNvPr id="2" name="二等辺三角形 1"/>
          <p:cNvSpPr/>
          <p:nvPr/>
        </p:nvSpPr>
        <p:spPr bwMode="auto">
          <a:xfrm rot="10800000">
            <a:off x="6706489" y="4942841"/>
            <a:ext cx="1314450" cy="255430"/>
          </a:xfrm>
          <a:prstGeom prst="triangl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5121888" y="5379611"/>
            <a:ext cx="4483652" cy="369332"/>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ü"/>
            </a:pPr>
            <a:r>
              <a:rPr lang="ja-JP" altLang="en-US" dirty="0"/>
              <a:t>繰下げ増額率改定の必要性</a:t>
            </a:r>
            <a:endParaRPr kumimoji="1" lang="ja-JP" altLang="en-US" dirty="0"/>
          </a:p>
        </p:txBody>
      </p:sp>
    </p:spTree>
    <p:extLst>
      <p:ext uri="{BB962C8B-B14F-4D97-AF65-F5344CB8AC3E}">
        <p14:creationId xmlns:p14="http://schemas.microsoft.com/office/powerpoint/2010/main" val="1824475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42</a:t>
            </a:fld>
            <a:endParaRPr lang="en-US" altLang="ja-JP" dirty="0"/>
          </a:p>
        </p:txBody>
      </p:sp>
      <p:sp>
        <p:nvSpPr>
          <p:cNvPr id="6" name="タイトル 1"/>
          <p:cNvSpPr>
            <a:spLocks noGrp="1"/>
          </p:cNvSpPr>
          <p:nvPr>
            <p:ph type="title"/>
          </p:nvPr>
        </p:nvSpPr>
        <p:spPr/>
        <p:txBody>
          <a:bodyPr/>
          <a:lstStyle/>
          <a:p>
            <a:r>
              <a:rPr lang="en-US" altLang="ja-JP" dirty="0"/>
              <a:t>Appendix</a:t>
            </a:r>
            <a:r>
              <a:rPr lang="ja-JP" altLang="en-US" dirty="0"/>
              <a:t>：２</a:t>
            </a:r>
            <a:r>
              <a:rPr lang="en-US" altLang="ja-JP" dirty="0"/>
              <a:t>.</a:t>
            </a:r>
            <a:r>
              <a:rPr lang="ja-JP" altLang="en-US" dirty="0"/>
              <a:t>１ 退職後の家計の最適化モデル｜</a:t>
            </a:r>
            <a:r>
              <a:rPr kumimoji="1" lang="ja-JP" altLang="en-US" dirty="0"/>
              <a:t>定式化まとめ</a:t>
            </a:r>
          </a:p>
        </p:txBody>
      </p:sp>
      <mc:AlternateContent xmlns:mc="http://schemas.openxmlformats.org/markup-compatibility/2006" xmlns:a14="http://schemas.microsoft.com/office/drawing/2010/main">
        <mc:Choice Requires="a14">
          <p:sp>
            <p:nvSpPr>
              <p:cNvPr id="8" name="正方形/長方形 7"/>
              <p:cNvSpPr/>
              <p:nvPr/>
            </p:nvSpPr>
            <p:spPr>
              <a:xfrm>
                <a:off x="272480" y="760427"/>
                <a:ext cx="4610147" cy="4669163"/>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func>
                        <m:funcPr>
                          <m:ctrlPr>
                            <a:rPr lang="en-US" altLang="ja-JP" sz="1400" b="0" i="1" smtClean="0">
                              <a:latin typeface="Cambria Math" panose="02040503050406030204" pitchFamily="18" charset="0"/>
                            </a:rPr>
                          </m:ctrlPr>
                        </m:funcPr>
                        <m:fName>
                          <m:r>
                            <a:rPr lang="en-US" altLang="ja-JP" sz="1400" b="0" i="1" smtClean="0">
                              <a:latin typeface="Cambria Math" panose="02040503050406030204" pitchFamily="18" charset="0"/>
                            </a:rPr>
                            <m:t>𝑚𝑖𝑛</m:t>
                          </m:r>
                          <m:r>
                            <a:rPr lang="en-US" altLang="ja-JP" sz="1400" b="0" i="1" smtClean="0">
                              <a:latin typeface="Cambria Math" panose="02040503050406030204" pitchFamily="18" charset="0"/>
                            </a:rPr>
                            <m:t>    </m:t>
                          </m:r>
                        </m:fName>
                        <m:e>
                          <m:f>
                            <m:fPr>
                              <m:ctrlPr>
                                <a:rPr lang="en-US" altLang="ja-JP" sz="1400" i="1">
                                  <a:latin typeface="Cambria Math" panose="02040503050406030204" pitchFamily="18" charset="0"/>
                                  <a:ea typeface="Cambria Math" panose="02040503050406030204" pitchFamily="18" charset="0"/>
                                </a:rPr>
                              </m:ctrlPr>
                            </m:fPr>
                            <m:num>
                              <m:r>
                                <a:rPr lang="en-US" altLang="ja-JP" sz="1400" i="1">
                                  <a:latin typeface="Cambria Math" panose="02040503050406030204" pitchFamily="18" charset="0"/>
                                  <a:ea typeface="Cambria Math" panose="02040503050406030204" pitchFamily="18" charset="0"/>
                                </a:rPr>
                                <m:t>1</m:t>
                              </m:r>
                            </m:num>
                            <m:den>
                              <m:r>
                                <a:rPr lang="en-US" altLang="ja-JP" sz="1400" i="1">
                                  <a:latin typeface="Cambria Math" panose="02040503050406030204" pitchFamily="18" charset="0"/>
                                  <a:ea typeface="Cambria Math" panose="02040503050406030204" pitchFamily="18" charset="0"/>
                                </a:rPr>
                                <m:t>𝐼</m:t>
                              </m:r>
                            </m:den>
                          </m:f>
                          <m:nary>
                            <m:naryPr>
                              <m:chr m:val="∑"/>
                              <m:ctrlPr>
                                <a:rPr lang="en-US" altLang="ja-JP" sz="1400" i="1" smtClean="0">
                                  <a:solidFill>
                                    <a:schemeClr val="tx1"/>
                                  </a:solidFill>
                                  <a:latin typeface="Cambria Math" panose="02040503050406030204" pitchFamily="18" charset="0"/>
                                  <a:ea typeface="Cambria Math" panose="02040503050406030204" pitchFamily="18" charset="0"/>
                                </a:rPr>
                              </m:ctrlPr>
                            </m:naryPr>
                            <m:sub>
                              <m:r>
                                <m:rPr>
                                  <m:brk m:alnAt="23"/>
                                </m:rPr>
                                <a:rPr lang="en-US" altLang="ja-JP" sz="1400" i="1">
                                  <a:solidFill>
                                    <a:schemeClr val="tx1"/>
                                  </a:solidFill>
                                  <a:latin typeface="Cambria Math" panose="02040503050406030204" pitchFamily="18" charset="0"/>
                                  <a:ea typeface="Cambria Math" panose="02040503050406030204" pitchFamily="18" charset="0"/>
                                </a:rPr>
                                <m:t>𝑖</m:t>
                              </m:r>
                              <m:r>
                                <a:rPr lang="en-US" altLang="ja-JP" sz="1400" i="1">
                                  <a:solidFill>
                                    <a:schemeClr val="tx1"/>
                                  </a:solidFill>
                                  <a:latin typeface="Cambria Math" panose="02040503050406030204" pitchFamily="18" charset="0"/>
                                  <a:ea typeface="Cambria Math" panose="02040503050406030204" pitchFamily="18" charset="0"/>
                                </a:rPr>
                                <m:t>=1</m:t>
                              </m:r>
                            </m:sub>
                            <m:sup>
                              <m:r>
                                <a:rPr lang="en-US" altLang="ja-JP" sz="1400" i="1">
                                  <a:solidFill>
                                    <a:schemeClr val="tx1"/>
                                  </a:solidFill>
                                  <a:latin typeface="Cambria Math" panose="02040503050406030204" pitchFamily="18" charset="0"/>
                                  <a:ea typeface="Cambria Math" panose="02040503050406030204" pitchFamily="18" charset="0"/>
                                </a:rPr>
                                <m:t>𝐼</m:t>
                              </m:r>
                            </m:sup>
                            <m:e>
                              <m:nary>
                                <m:naryPr>
                                  <m:chr m:val="∑"/>
                                  <m:ctrlPr>
                                    <a:rPr lang="en-US" altLang="ja-JP" sz="1400" i="1">
                                      <a:solidFill>
                                        <a:schemeClr val="tx1"/>
                                      </a:solidFill>
                                      <a:latin typeface="Cambria Math" panose="02040503050406030204" pitchFamily="18" charset="0"/>
                                      <a:ea typeface="Cambria Math" panose="02040503050406030204" pitchFamily="18" charset="0"/>
                                    </a:rPr>
                                  </m:ctrlPr>
                                </m:naryPr>
                                <m:sub>
                                  <m:r>
                                    <m:rPr>
                                      <m:brk m:alnAt="23"/>
                                    </m:rPr>
                                    <a:rPr lang="en-US" altLang="ja-JP" sz="1400" i="1">
                                      <a:solidFill>
                                        <a:schemeClr val="tx1"/>
                                      </a:solidFill>
                                      <a:latin typeface="Cambria Math" panose="02040503050406030204" pitchFamily="18" charset="0"/>
                                      <a:ea typeface="Cambria Math" panose="02040503050406030204" pitchFamily="18" charset="0"/>
                                    </a:rPr>
                                    <m:t>𝑡</m:t>
                                  </m:r>
                                  <m:r>
                                    <a:rPr lang="en-US" altLang="ja-JP" sz="1400" i="1">
                                      <a:solidFill>
                                        <a:schemeClr val="tx1"/>
                                      </a:solidFill>
                                      <a:latin typeface="Cambria Math" panose="02040503050406030204" pitchFamily="18" charset="0"/>
                                      <a:ea typeface="Cambria Math" panose="02040503050406030204" pitchFamily="18" charset="0"/>
                                    </a:rPr>
                                    <m:t>=1</m:t>
                                  </m:r>
                                </m:sub>
                                <m:sup>
                                  <m:r>
                                    <a:rPr lang="en-US" altLang="ja-JP" sz="1400" i="1">
                                      <a:solidFill>
                                        <a:schemeClr val="tx1"/>
                                      </a:solidFill>
                                      <a:latin typeface="Cambria Math" panose="02040503050406030204" pitchFamily="18" charset="0"/>
                                      <a:ea typeface="Cambria Math" panose="02040503050406030204" pitchFamily="18" charset="0"/>
                                    </a:rPr>
                                    <m:t>𝑇</m:t>
                                  </m:r>
                                </m:sup>
                                <m:e>
                                  <m:sSubSup>
                                    <m:sSubSupPr>
                                      <m:ctrlPr>
                                        <a:rPr lang="en-US" altLang="ja-JP" sz="1400" b="0" i="1" smtClean="0">
                                          <a:solidFill>
                                            <a:schemeClr val="tx1"/>
                                          </a:solidFill>
                                          <a:latin typeface="Cambria Math" panose="02040503050406030204" pitchFamily="18" charset="0"/>
                                          <a:ea typeface="Cambria Math" panose="02040503050406030204" pitchFamily="18" charset="0"/>
                                        </a:rPr>
                                      </m:ctrlPr>
                                    </m:sSubSupPr>
                                    <m:e>
                                      <m:r>
                                        <a:rPr lang="en-US" altLang="ja-JP" sz="1400" b="0" i="1" smtClean="0">
                                          <a:solidFill>
                                            <a:schemeClr val="tx1"/>
                                          </a:solidFill>
                                          <a:latin typeface="Cambria Math" panose="02040503050406030204" pitchFamily="18" charset="0"/>
                                          <a:ea typeface="Cambria Math" panose="02040503050406030204" pitchFamily="18" charset="0"/>
                                        </a:rPr>
                                        <m:t>𝜏</m:t>
                                      </m:r>
                                    </m:e>
                                    <m:sub>
                                      <m:r>
                                        <a:rPr lang="en-US" altLang="ja-JP" sz="1400" b="0" i="1" smtClean="0">
                                          <a:solidFill>
                                            <a:schemeClr val="tx1"/>
                                          </a:solidFill>
                                          <a:latin typeface="Cambria Math" panose="02040503050406030204" pitchFamily="18" charset="0"/>
                                          <a:ea typeface="Cambria Math" panose="02040503050406030204" pitchFamily="18" charset="0"/>
                                        </a:rPr>
                                        <m:t>𝐴</m:t>
                                      </m:r>
                                      <m:r>
                                        <a:rPr lang="en-US" altLang="ja-JP" sz="1400" b="0" i="1" smtClean="0">
                                          <a:solidFill>
                                            <a:schemeClr val="tx1"/>
                                          </a:solidFill>
                                          <a:latin typeface="Cambria Math" panose="02040503050406030204" pitchFamily="18" charset="0"/>
                                          <a:ea typeface="Cambria Math" panose="02040503050406030204" pitchFamily="18" charset="0"/>
                                        </a:rPr>
                                        <m:t>,</m:t>
                                      </m:r>
                                      <m:r>
                                        <a:rPr lang="en-US" altLang="ja-JP" sz="1400" b="0" i="1" smtClean="0">
                                          <a:solidFill>
                                            <a:schemeClr val="tx1"/>
                                          </a:solidFill>
                                          <a:latin typeface="Cambria Math" panose="02040503050406030204" pitchFamily="18" charset="0"/>
                                          <a:ea typeface="Cambria Math" panose="02040503050406030204" pitchFamily="18" charset="0"/>
                                        </a:rPr>
                                        <m:t>𝑡</m:t>
                                      </m:r>
                                    </m:sub>
                                    <m:sup>
                                      <m:d>
                                        <m:dPr>
                                          <m:ctrlPr>
                                            <a:rPr lang="en-US" altLang="ja-JP" sz="1400" b="0" i="1" smtClean="0">
                                              <a:solidFill>
                                                <a:schemeClr val="tx1"/>
                                              </a:solidFill>
                                              <a:latin typeface="Cambria Math" panose="02040503050406030204" pitchFamily="18" charset="0"/>
                                              <a:ea typeface="Cambria Math" panose="02040503050406030204" pitchFamily="18" charset="0"/>
                                            </a:rPr>
                                          </m:ctrlPr>
                                        </m:dPr>
                                        <m:e>
                                          <m:r>
                                            <a:rPr lang="en-US" altLang="ja-JP" sz="1400" b="0" i="1" smtClean="0">
                                              <a:solidFill>
                                                <a:schemeClr val="tx1"/>
                                              </a:solidFill>
                                              <a:latin typeface="Cambria Math" panose="02040503050406030204" pitchFamily="18" charset="0"/>
                                              <a:ea typeface="Cambria Math" panose="02040503050406030204" pitchFamily="18" charset="0"/>
                                            </a:rPr>
                                            <m:t>𝑖</m:t>
                                          </m:r>
                                        </m:e>
                                      </m:d>
                                    </m:sup>
                                  </m:sSubSup>
                                </m:e>
                              </m:nary>
                            </m:e>
                          </m:nary>
                          <m:sSub>
                            <m:sSubPr>
                              <m:ctrlPr>
                                <a:rPr lang="en-US" altLang="ja-JP" sz="1400" i="1">
                                  <a:solidFill>
                                    <a:schemeClr val="tx1"/>
                                  </a:solidFill>
                                  <a:latin typeface="Cambria Math" panose="02040503050406030204" pitchFamily="18" charset="0"/>
                                  <a:ea typeface="Cambria Math" panose="02040503050406030204" pitchFamily="18" charset="0"/>
                                </a:rPr>
                              </m:ctrlPr>
                            </m:sSubPr>
                            <m:e>
                              <m:r>
                                <a:rPr lang="ja-JP" altLang="en-US" sz="1400" i="1">
                                  <a:solidFill>
                                    <a:schemeClr val="tx1"/>
                                  </a:solidFill>
                                  <a:latin typeface="Cambria Math" panose="02040503050406030204" pitchFamily="18" charset="0"/>
                                  <a:ea typeface="Cambria Math" panose="02040503050406030204" pitchFamily="18" charset="0"/>
                                </a:rPr>
                                <m:t>𝜔</m:t>
                              </m:r>
                            </m:e>
                            <m:sub>
                              <m:r>
                                <a:rPr lang="en-US" altLang="ja-JP" sz="1400" i="1">
                                  <a:solidFill>
                                    <a:schemeClr val="tx1"/>
                                  </a:solidFill>
                                  <a:latin typeface="Cambria Math" panose="02040503050406030204" pitchFamily="18" charset="0"/>
                                  <a:ea typeface="Cambria Math" panose="02040503050406030204" pitchFamily="18" charset="0"/>
                                </a:rPr>
                                <m:t>𝑅</m:t>
                              </m:r>
                              <m:r>
                                <a:rPr lang="en-US" altLang="ja-JP" sz="1400" i="1">
                                  <a:solidFill>
                                    <a:schemeClr val="tx1"/>
                                  </a:solidFill>
                                  <a:latin typeface="Cambria Math" panose="02040503050406030204" pitchFamily="18" charset="0"/>
                                  <a:ea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𝑡</m:t>
                              </m:r>
                            </m:sub>
                          </m:sSub>
                          <m:sSub>
                            <m:sSubPr>
                              <m:ctrlPr>
                                <a:rPr lang="en-US" altLang="ja-JP" sz="1400" i="1">
                                  <a:solidFill>
                                    <a:schemeClr val="tx1"/>
                                  </a:solidFill>
                                  <a:latin typeface="Cambria Math" panose="02040503050406030204" pitchFamily="18" charset="0"/>
                                  <a:ea typeface="Cambria Math" panose="02040503050406030204" pitchFamily="18" charset="0"/>
                                </a:rPr>
                              </m:ctrlPr>
                            </m:sSubPr>
                            <m:e>
                              <m:r>
                                <a:rPr lang="en-US" altLang="ja-JP" sz="1400" i="1">
                                  <a:solidFill>
                                    <a:schemeClr val="tx1"/>
                                  </a:solidFill>
                                  <a:latin typeface="Cambria Math" panose="02040503050406030204" pitchFamily="18" charset="0"/>
                                  <a:ea typeface="Cambria Math" panose="02040503050406030204" pitchFamily="18" charset="0"/>
                                </a:rPr>
                                <m:t>𝑑𝑓</m:t>
                              </m:r>
                            </m:e>
                            <m:sub>
                              <m:r>
                                <a:rPr lang="en-US" altLang="ja-JP" sz="1400" i="1">
                                  <a:solidFill>
                                    <a:schemeClr val="tx1"/>
                                  </a:solidFill>
                                  <a:latin typeface="Cambria Math" panose="02040503050406030204" pitchFamily="18" charset="0"/>
                                  <a:ea typeface="Cambria Math" panose="02040503050406030204" pitchFamily="18" charset="0"/>
                                </a:rPr>
                                <m:t>𝑡</m:t>
                              </m:r>
                            </m:sub>
                          </m:sSub>
                          <m:sSubSup>
                            <m:sSubSupPr>
                              <m:ctrlPr>
                                <a:rPr lang="en-US" altLang="ja-JP" sz="1400" i="1" smtClean="0">
                                  <a:solidFill>
                                    <a:schemeClr val="tx1"/>
                                  </a:solidFill>
                                  <a:latin typeface="Cambria Math" panose="02040503050406030204" pitchFamily="18" charset="0"/>
                                  <a:ea typeface="Cambria Math" panose="02040503050406030204" pitchFamily="18" charset="0"/>
                                </a:rPr>
                              </m:ctrlPr>
                            </m:sSubSupPr>
                            <m:e>
                              <m:r>
                                <a:rPr lang="en-US" altLang="ja-JP" sz="1400" i="1">
                                  <a:solidFill>
                                    <a:schemeClr val="tx1"/>
                                  </a:solidFill>
                                  <a:latin typeface="Cambria Math" panose="02040503050406030204" pitchFamily="18" charset="0"/>
                                  <a:ea typeface="Cambria Math" panose="02040503050406030204" pitchFamily="18" charset="0"/>
                                </a:rPr>
                                <m:t>𝑞</m:t>
                              </m:r>
                            </m:e>
                            <m:sub>
                              <m:r>
                                <a:rPr lang="en-US" altLang="ja-JP" sz="1400" i="1">
                                  <a:solidFill>
                                    <a:schemeClr val="tx1"/>
                                  </a:solidFill>
                                  <a:latin typeface="Cambria Math" panose="02040503050406030204" pitchFamily="18" charset="0"/>
                                  <a:ea typeface="Cambria Math" panose="02040503050406030204" pitchFamily="18" charset="0"/>
                                </a:rPr>
                                <m:t>𝑡</m:t>
                              </m:r>
                            </m:sub>
                            <m:sup>
                              <m:r>
                                <a:rPr lang="en-US" altLang="ja-JP" sz="1400" i="1">
                                  <a:solidFill>
                                    <a:schemeClr val="tx1"/>
                                  </a:solidFill>
                                  <a:latin typeface="Cambria Math" panose="02040503050406030204" pitchFamily="18" charset="0"/>
                                  <a:ea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𝑖</m:t>
                              </m:r>
                              <m:r>
                                <a:rPr lang="en-US" altLang="ja-JP" sz="1400" i="1">
                                  <a:solidFill>
                                    <a:schemeClr val="tx1"/>
                                  </a:solidFill>
                                  <a:latin typeface="Cambria Math" panose="02040503050406030204" pitchFamily="18" charset="0"/>
                                  <a:ea typeface="Cambria Math" panose="02040503050406030204" pitchFamily="18" charset="0"/>
                                </a:rPr>
                                <m:t>)</m:t>
                              </m:r>
                            </m:sup>
                          </m:sSubSup>
                        </m:e>
                      </m:func>
                    </m:oMath>
                  </m:oMathPara>
                </a14:m>
                <a:endParaRPr lang="en-US" altLang="ja-JP" sz="1600" b="0" dirty="0">
                  <a:latin typeface="+mj-lt"/>
                </a:endParaRPr>
              </a:p>
              <a:p>
                <a:pPr algn="ctr"/>
                <a:endParaRPr lang="en-US" altLang="ja-JP" sz="800" b="0" dirty="0">
                  <a:latin typeface="+mj-lt"/>
                </a:endParaRPr>
              </a:p>
              <a:p>
                <a:pPr/>
                <a14:m>
                  <m:oMathPara xmlns:m="http://schemas.openxmlformats.org/officeDocument/2006/math">
                    <m:oMathParaPr>
                      <m:jc m:val="left"/>
                    </m:oMathParaPr>
                    <m:oMath xmlns:m="http://schemas.openxmlformats.org/officeDocument/2006/math">
                      <m:r>
                        <a:rPr lang="en-US" altLang="ja-JP" sz="1400" i="1">
                          <a:latin typeface="Cambria Math" panose="02040503050406030204" pitchFamily="18" charset="0"/>
                        </a:rPr>
                        <m:t>𝑠𝑢𝑏𝑗𝑒𝑐𝑡</m:t>
                      </m:r>
                      <m:r>
                        <a:rPr lang="en-US" altLang="ja-JP" sz="1400" i="1">
                          <a:latin typeface="Cambria Math" panose="02040503050406030204" pitchFamily="18" charset="0"/>
                        </a:rPr>
                        <m:t> </m:t>
                      </m:r>
                      <m:r>
                        <a:rPr lang="en-US" altLang="ja-JP" sz="1400" i="1">
                          <a:latin typeface="Cambria Math" panose="02040503050406030204" pitchFamily="18" charset="0"/>
                        </a:rPr>
                        <m:t>𝑡𝑜</m:t>
                      </m:r>
                    </m:oMath>
                  </m:oMathPara>
                </a14:m>
                <a:endParaRPr lang="en-US" altLang="ja-JP" sz="1400" b="0" dirty="0">
                  <a:latin typeface="+mj-lt"/>
                </a:endParaRPr>
              </a:p>
              <a:p>
                <a:pPr/>
                <a14:m>
                  <m:oMathPara xmlns:m="http://schemas.openxmlformats.org/officeDocument/2006/math">
                    <m:oMathParaPr>
                      <m:jc m:val="left"/>
                    </m:oMathParaPr>
                    <m:oMath xmlns:m="http://schemas.openxmlformats.org/officeDocument/2006/math">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𝑊</m:t>
                          </m:r>
                        </m:e>
                        <m:sub>
                          <m:r>
                            <a:rPr lang="en-US" altLang="ja-JP" sz="1400" i="1">
                              <a:latin typeface="Cambria Math" panose="02040503050406030204" pitchFamily="18" charset="0"/>
                            </a:rPr>
                            <m:t>𝑡</m:t>
                          </m:r>
                        </m:sub>
                        <m:sup>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m:t>
                      </m:r>
                      <m:d>
                        <m:dPr>
                          <m:begChr m:val="{"/>
                          <m:endChr m:val=""/>
                          <m:ctrlPr>
                            <a:rPr lang="en-US" altLang="ja-JP" sz="1400" i="1">
                              <a:latin typeface="Cambria Math" panose="02040503050406030204" pitchFamily="18" charset="0"/>
                            </a:rPr>
                          </m:ctrlPr>
                        </m:dPr>
                        <m:e>
                          <m:eqArr>
                            <m:eqArrPr>
                              <m:ctrlPr>
                                <a:rPr lang="en-US" altLang="ja-JP" sz="1400" i="1">
                                  <a:latin typeface="Cambria Math" panose="02040503050406030204" pitchFamily="18" charset="0"/>
                                </a:rPr>
                              </m:ctrlPr>
                            </m:eqArrPr>
                            <m:e>
                              <m:d>
                                <m:dPr>
                                  <m:ctrlPr>
                                    <a:rPr lang="en-US" altLang="ja-JP" sz="1400" i="1">
                                      <a:latin typeface="Cambria Math" panose="02040503050406030204" pitchFamily="18" charset="0"/>
                                    </a:rPr>
                                  </m:ctrlPr>
                                </m:dPr>
                                <m:e>
                                  <m:r>
                                    <a:rPr lang="en-US" altLang="ja-JP" sz="1400" i="1">
                                      <a:latin typeface="Cambria Math" panose="02040503050406030204" pitchFamily="18" charset="0"/>
                                    </a:rPr>
                                    <m:t>1+</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𝜇</m:t>
                                      </m:r>
                                    </m:e>
                                    <m:sub>
                                      <m:r>
                                        <a:rPr lang="en-US" altLang="ja-JP" sz="1400" i="1">
                                          <a:latin typeface="Cambria Math" panose="02040503050406030204" pitchFamily="18" charset="0"/>
                                        </a:rPr>
                                        <m:t>𝑃</m:t>
                                      </m:r>
                                      <m:r>
                                        <a:rPr lang="en-US" altLang="ja-JP" sz="1400" i="1">
                                          <a:latin typeface="Cambria Math" panose="02040503050406030204" pitchFamily="18" charset="0"/>
                                        </a:rPr>
                                        <m:t>,1</m:t>
                                      </m:r>
                                    </m:sub>
                                    <m:sup>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e>
                              </m:d>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𝑊</m:t>
                                      </m:r>
                                    </m:e>
                                    <m:sub>
                                      <m:r>
                                        <a:rPr lang="en-US" altLang="ja-JP" sz="1400" i="1">
                                          <a:latin typeface="Cambria Math" panose="02040503050406030204" pitchFamily="18" charset="0"/>
                                        </a:rPr>
                                        <m:t>0</m:t>
                                      </m:r>
                                    </m:sub>
                                  </m:sSub>
                                  <m:r>
                                    <a:rPr lang="en-US" altLang="ja-JP" sz="1400" i="1">
                                      <a:latin typeface="Cambria Math" panose="02040503050406030204" pitchFamily="18" charset="0"/>
                                    </a:rPr>
                                    <m:t>−</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𝐷</m:t>
                                      </m:r>
                                    </m:e>
                                    <m:sub>
                                      <m:r>
                                        <a:rPr lang="en-US" altLang="ja-JP" sz="1400" i="1">
                                          <a:latin typeface="Cambria Math" panose="02040503050406030204" pitchFamily="18" charset="0"/>
                                        </a:rPr>
                                        <m:t>0</m:t>
                                      </m:r>
                                    </m:sub>
                                    <m:sup>
                                      <m:r>
                                        <a:rPr lang="en-US" altLang="ja-JP" sz="1400" i="1">
                                          <a:latin typeface="Cambria Math" panose="02040503050406030204" pitchFamily="18" charset="0"/>
                                        </a:rPr>
                                        <m:t>−</m:t>
                                      </m:r>
                                    </m:sup>
                                  </m:sSubSup>
                                </m:e>
                              </m:d>
                              <m:r>
                                <a:rPr lang="en-US" altLang="ja-JP" sz="1400">
                                  <a:latin typeface="Cambria Math" panose="02040503050406030204" pitchFamily="18" charset="0"/>
                                </a:rPr>
                                <m:t>+</m:t>
                              </m:r>
                              <m:sSubSup>
                                <m:sSubSupPr>
                                  <m:ctrlPr>
                                    <a:rPr lang="en-US" altLang="ja-JP" sz="1400" i="1">
                                      <a:latin typeface="Cambria Math" panose="02040503050406030204" pitchFamily="18" charset="0"/>
                                    </a:rPr>
                                  </m:ctrlPr>
                                </m:sSubSupPr>
                                <m:e>
                                  <m:r>
                                    <m:rPr>
                                      <m:sty m:val="p"/>
                                    </m:rPr>
                                    <a:rPr lang="en-US" altLang="ja-JP" sz="1400">
                                      <a:latin typeface="Cambria Math" panose="02040503050406030204" pitchFamily="18" charset="0"/>
                                    </a:rPr>
                                    <m:t>D</m:t>
                                  </m:r>
                                </m:e>
                                <m:sub>
                                  <m:r>
                                    <a:rPr lang="en-US" altLang="ja-JP" sz="1400">
                                      <a:latin typeface="Cambria Math" panose="02040503050406030204" pitchFamily="18" charset="0"/>
                                    </a:rPr>
                                    <m:t>1</m:t>
                                  </m:r>
                                </m:sub>
                                <m:sup>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        </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𝑡</m:t>
                                  </m:r>
                                  <m:r>
                                    <a:rPr lang="en-US" altLang="ja-JP" sz="1400" i="1">
                                      <a:latin typeface="Cambria Math" panose="02040503050406030204" pitchFamily="18" charset="0"/>
                                    </a:rPr>
                                    <m:t>=1</m:t>
                                  </m:r>
                                </m:e>
                              </m:d>
                            </m:e>
                            <m:e>
                              <m:d>
                                <m:dPr>
                                  <m:ctrlPr>
                                    <a:rPr lang="en-US" altLang="ja-JP" sz="1400" i="1">
                                      <a:latin typeface="Cambria Math" panose="02040503050406030204" pitchFamily="18" charset="0"/>
                                    </a:rPr>
                                  </m:ctrlPr>
                                </m:dPr>
                                <m:e>
                                  <m:r>
                                    <a:rPr lang="en-US" altLang="ja-JP" sz="1400" i="1">
                                      <a:latin typeface="Cambria Math" panose="02040503050406030204" pitchFamily="18" charset="0"/>
                                    </a:rPr>
                                    <m:t>1+</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𝜇</m:t>
                                      </m:r>
                                    </m:e>
                                    <m:sub>
                                      <m:r>
                                        <a:rPr lang="en-US" altLang="ja-JP" sz="1400" i="1">
                                          <a:latin typeface="Cambria Math" panose="02040503050406030204" pitchFamily="18" charset="0"/>
                                        </a:rPr>
                                        <m:t>𝑃</m:t>
                                      </m:r>
                                      <m:r>
                                        <a:rPr lang="en-US" altLang="ja-JP" sz="1400" i="1">
                                          <a:latin typeface="Cambria Math" panose="02040503050406030204" pitchFamily="18" charset="0"/>
                                        </a:rPr>
                                        <m:t>,</m:t>
                                      </m:r>
                                      <m:r>
                                        <a:rPr lang="en-US" altLang="ja-JP" sz="1400" i="1">
                                          <a:latin typeface="Cambria Math" panose="02040503050406030204" pitchFamily="18" charset="0"/>
                                        </a:rPr>
                                        <m:t>𝑡</m:t>
                                      </m:r>
                                    </m:sub>
                                    <m:sup>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sSubSup>
                                    <m:sSubSupPr>
                                      <m:ctrlPr>
                                        <a:rPr lang="en-US" altLang="ja-JP" sz="1400" i="1">
                                          <a:latin typeface="Cambria Math" panose="02040503050406030204" pitchFamily="18" charset="0"/>
                                        </a:rPr>
                                      </m:ctrlPr>
                                    </m:sSubSupPr>
                                    <m:e>
                                      <m:r>
                                        <a:rPr lang="ja-JP" altLang="en-US" sz="1400" i="1">
                                          <a:latin typeface="Cambria Math" panose="02040503050406030204" pitchFamily="18" charset="0"/>
                                        </a:rPr>
                                        <m:t>𝜂</m:t>
                                      </m:r>
                                    </m:e>
                                    <m:sub>
                                      <m:r>
                                        <a:rPr lang="en-US" altLang="ja-JP" sz="1400" i="1">
                                          <a:latin typeface="Cambria Math" panose="02040503050406030204" pitchFamily="18" charset="0"/>
                                        </a:rPr>
                                        <m:t>𝑊</m:t>
                                      </m:r>
                                      <m:r>
                                        <a:rPr lang="en-US" altLang="ja-JP" sz="1400" i="1">
                                          <a:latin typeface="Cambria Math" panose="02040503050406030204" pitchFamily="18" charset="0"/>
                                        </a:rPr>
                                        <m:t>,</m:t>
                                      </m:r>
                                      <m:r>
                                        <a:rPr lang="en-US" altLang="ja-JP" sz="1400" i="1">
                                          <a:latin typeface="Cambria Math" panose="02040503050406030204" pitchFamily="18" charset="0"/>
                                        </a:rPr>
                                        <m:t>𝑡</m:t>
                                      </m:r>
                                      <m:r>
                                        <a:rPr lang="en-US" altLang="ja-JP" sz="1400" i="1">
                                          <a:latin typeface="Cambria Math" panose="02040503050406030204" pitchFamily="18" charset="0"/>
                                        </a:rPr>
                                        <m:t>−1</m:t>
                                      </m:r>
                                    </m:sub>
                                    <m:sup>
                                      <m:r>
                                        <a:rPr lang="en-US" altLang="ja-JP" sz="1400" i="1">
                                          <a:latin typeface="Cambria Math" panose="02040503050406030204" pitchFamily="18" charset="0"/>
                                        </a:rPr>
                                        <m:t>(</m:t>
                                      </m:r>
                                      <m:r>
                                        <a:rPr lang="en-US" altLang="ja-JP" sz="1400" i="1">
                                          <a:latin typeface="Cambria Math" panose="02040503050406030204" pitchFamily="18" charset="0"/>
                                        </a:rPr>
                                        <m:t>𝑖</m:t>
                                      </m:r>
                                      <m:r>
                                        <a:rPr lang="en-US" altLang="ja-JP" sz="1400" i="1">
                                          <a:latin typeface="Cambria Math" panose="02040503050406030204" pitchFamily="18" charset="0"/>
                                        </a:rPr>
                                        <m:t>)</m:t>
                                      </m:r>
                                    </m:sup>
                                  </m:sSubSup>
                                </m:e>
                              </m:d>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𝑊</m:t>
                                  </m:r>
                                </m:e>
                                <m:sub>
                                  <m:r>
                                    <a:rPr lang="en-US" altLang="ja-JP" sz="1400" i="1">
                                      <a:latin typeface="Cambria Math" panose="02040503050406030204" pitchFamily="18" charset="0"/>
                                    </a:rPr>
                                    <m:t>𝑡</m:t>
                                  </m:r>
                                  <m:r>
                                    <a:rPr lang="en-US" altLang="ja-JP" sz="1400" i="1">
                                      <a:latin typeface="Cambria Math" panose="02040503050406030204" pitchFamily="18" charset="0"/>
                                    </a:rPr>
                                    <m:t>−1</m:t>
                                  </m:r>
                                </m:sub>
                                <m:sup>
                                  <m:r>
                                    <a:rPr lang="en-US" altLang="ja-JP" sz="1400" i="1">
                                      <a:latin typeface="Cambria Math" panose="02040503050406030204" pitchFamily="18" charset="0"/>
                                    </a:rPr>
                                    <m:t>(</m:t>
                                  </m:r>
                                  <m:r>
                                    <a:rPr lang="en-US" altLang="ja-JP" sz="1400" i="1">
                                      <a:latin typeface="Cambria Math" panose="02040503050406030204" pitchFamily="18" charset="0"/>
                                    </a:rPr>
                                    <m:t>𝑖</m:t>
                                  </m:r>
                                  <m:r>
                                    <a:rPr lang="en-US" altLang="ja-JP" sz="1400" i="1">
                                      <a:latin typeface="Cambria Math" panose="02040503050406030204" pitchFamily="18" charset="0"/>
                                    </a:rPr>
                                    <m:t>)</m:t>
                                  </m:r>
                                </m:sup>
                              </m:sSubSup>
                              <m:r>
                                <a:rPr lang="en-US" altLang="ja-JP" sz="1400" i="1">
                                  <a:latin typeface="Cambria Math" panose="02040503050406030204" pitchFamily="18" charset="0"/>
                                </a:rPr>
                                <m:t>+</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𝐷</m:t>
                                  </m:r>
                                </m:e>
                                <m:sub>
                                  <m:r>
                                    <a:rPr lang="en-US" altLang="ja-JP" sz="1400" i="1">
                                      <a:latin typeface="Cambria Math" panose="02040503050406030204" pitchFamily="18" charset="0"/>
                                    </a:rPr>
                                    <m:t>𝑡</m:t>
                                  </m:r>
                                </m:sub>
                                <m:sup>
                                  <m:r>
                                    <a:rPr lang="en-US" altLang="ja-JP" sz="1400" i="1">
                                      <a:latin typeface="Cambria Math" panose="02040503050406030204" pitchFamily="18" charset="0"/>
                                    </a:rPr>
                                    <m:t>(</m:t>
                                  </m:r>
                                  <m:r>
                                    <a:rPr lang="en-US" altLang="ja-JP" sz="1400" i="1">
                                      <a:latin typeface="Cambria Math" panose="02040503050406030204" pitchFamily="18" charset="0"/>
                                    </a:rPr>
                                    <m:t>𝑖</m:t>
                                  </m:r>
                                  <m:r>
                                    <a:rPr lang="en-US" altLang="ja-JP" sz="1400" i="1">
                                      <a:latin typeface="Cambria Math" panose="02040503050406030204" pitchFamily="18" charset="0"/>
                                    </a:rPr>
                                    <m:t>)</m:t>
                                  </m:r>
                                </m:sup>
                              </m:sSubSup>
                              <m:r>
                                <a:rPr lang="en-US" altLang="ja-JP" sz="1400" i="1">
                                  <a:latin typeface="Cambria Math" panose="02040503050406030204" pitchFamily="18" charset="0"/>
                                </a:rPr>
                                <m:t>      </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𝑡</m:t>
                                  </m:r>
                                  <m:r>
                                    <a:rPr lang="en-US" altLang="ja-JP" sz="1400" i="1">
                                      <a:latin typeface="Cambria Math" panose="02040503050406030204" pitchFamily="18" charset="0"/>
                                    </a:rPr>
                                    <m:t>=2,…,</m:t>
                                  </m:r>
                                  <m:r>
                                    <a:rPr lang="en-US" altLang="ja-JP" sz="1400" i="1">
                                      <a:latin typeface="Cambria Math" panose="02040503050406030204" pitchFamily="18" charset="0"/>
                                    </a:rPr>
                                    <m:t>𝑇</m:t>
                                  </m:r>
                                </m:e>
                              </m:d>
                            </m:e>
                          </m:eqArr>
                        </m:e>
                      </m:d>
                    </m:oMath>
                  </m:oMathPara>
                </a14:m>
                <a:endParaRPr lang="en-US" altLang="ja-JP" dirty="0"/>
              </a:p>
              <a:p>
                <a:pPr/>
                <a14:m>
                  <m:oMathPara xmlns:m="http://schemas.openxmlformats.org/officeDocument/2006/math">
                    <m:oMathParaPr>
                      <m:jc m:val="left"/>
                    </m:oMathParaPr>
                    <m:oMath xmlns:m="http://schemas.openxmlformats.org/officeDocument/2006/math">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𝜇</m:t>
                          </m:r>
                        </m:e>
                        <m:sub>
                          <m:r>
                            <a:rPr lang="en-US" altLang="ja-JP" sz="1400" i="1">
                              <a:latin typeface="Cambria Math" panose="02040503050406030204" pitchFamily="18" charset="0"/>
                            </a:rPr>
                            <m:t>𝑃</m:t>
                          </m:r>
                          <m:r>
                            <a:rPr lang="en-US" altLang="ja-JP" sz="1400" i="1">
                              <a:latin typeface="Cambria Math" panose="02040503050406030204" pitchFamily="18" charset="0"/>
                            </a:rPr>
                            <m:t>,</m:t>
                          </m:r>
                          <m:r>
                            <a:rPr lang="en-US" altLang="ja-JP" sz="1400" i="1">
                              <a:latin typeface="Cambria Math" panose="02040503050406030204" pitchFamily="18" charset="0"/>
                            </a:rPr>
                            <m:t>𝑡</m:t>
                          </m:r>
                        </m:sub>
                        <m:sup>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m:t>
                      </m:r>
                      <m:d>
                        <m:dPr>
                          <m:begChr m:val="{"/>
                          <m:endChr m:val=""/>
                          <m:ctrlPr>
                            <a:rPr lang="en-US" altLang="ja-JP" sz="1400" i="1">
                              <a:latin typeface="Cambria Math" panose="02040503050406030204" pitchFamily="18" charset="0"/>
                            </a:rPr>
                          </m:ctrlPr>
                        </m:dPr>
                        <m:e>
                          <m:eqArr>
                            <m:eqArrPr>
                              <m:ctrlPr>
                                <a:rPr lang="en-US" altLang="ja-JP" sz="1400" i="1">
                                  <a:latin typeface="Cambria Math" panose="02040503050406030204" pitchFamily="18" charset="0"/>
                                </a:rPr>
                              </m:ctrlPr>
                            </m:eqArrPr>
                            <m:e>
                              <m:nary>
                                <m:naryPr>
                                  <m:chr m:val="∑"/>
                                  <m:ctrlPr>
                                    <a:rPr lang="en-US" altLang="ja-JP" sz="1400" i="1">
                                      <a:latin typeface="Cambria Math" panose="02040503050406030204" pitchFamily="18" charset="0"/>
                                    </a:rPr>
                                  </m:ctrlPr>
                                </m:naryPr>
                                <m:sub>
                                  <m:r>
                                    <m:rPr>
                                      <m:brk m:alnAt="23"/>
                                    </m:rPr>
                                    <a:rPr lang="en-US" altLang="ja-JP" sz="1400" i="1">
                                      <a:latin typeface="Cambria Math" panose="02040503050406030204" pitchFamily="18" charset="0"/>
                                    </a:rPr>
                                    <m:t>𝑗</m:t>
                                  </m:r>
                                  <m:r>
                                    <a:rPr lang="en-US" altLang="ja-JP" sz="1400" i="1">
                                      <a:latin typeface="Cambria Math" panose="02040503050406030204" pitchFamily="18" charset="0"/>
                                    </a:rPr>
                                    <m:t>=1</m:t>
                                  </m:r>
                                </m:sub>
                                <m:sup>
                                  <m:r>
                                    <a:rPr lang="en-US" altLang="ja-JP" sz="1400" i="1">
                                      <a:latin typeface="Cambria Math" panose="02040503050406030204" pitchFamily="18" charset="0"/>
                                    </a:rPr>
                                    <m:t>𝐽</m:t>
                                  </m:r>
                                </m:sup>
                                <m:e>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𝜇</m:t>
                                      </m:r>
                                    </m:e>
                                    <m:sub>
                                      <m:r>
                                        <a:rPr lang="en-US" altLang="ja-JP" sz="1400" i="1">
                                          <a:latin typeface="Cambria Math" panose="02040503050406030204" pitchFamily="18" charset="0"/>
                                        </a:rPr>
                                        <m:t>𝑗</m:t>
                                      </m:r>
                                      <m:r>
                                        <a:rPr lang="en-US" altLang="ja-JP" sz="1400" i="1">
                                          <a:latin typeface="Cambria Math" panose="02040503050406030204" pitchFamily="18" charset="0"/>
                                        </a:rPr>
                                        <m:t>1</m:t>
                                      </m:r>
                                    </m:sub>
                                    <m:sup>
                                      <m:r>
                                        <a:rPr lang="en-US" altLang="ja-JP" sz="1400" i="1">
                                          <a:latin typeface="Cambria Math" panose="02040503050406030204" pitchFamily="18" charset="0"/>
                                        </a:rPr>
                                        <m:t>(</m:t>
                                      </m:r>
                                      <m:r>
                                        <a:rPr lang="en-US" altLang="ja-JP" sz="1400" i="1">
                                          <a:latin typeface="Cambria Math" panose="02040503050406030204" pitchFamily="18" charset="0"/>
                                        </a:rPr>
                                        <m:t>𝑖</m:t>
                                      </m:r>
                                      <m:r>
                                        <a:rPr lang="en-US" altLang="ja-JP" sz="1400" i="1">
                                          <a:latin typeface="Cambria Math" panose="02040503050406030204" pitchFamily="18" charset="0"/>
                                        </a:rPr>
                                        <m:t>)</m:t>
                                      </m:r>
                                    </m:sup>
                                  </m:sSubSup>
                                </m:e>
                              </m:nary>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𝑗</m:t>
                                  </m:r>
                                  <m:r>
                                    <a:rPr lang="en-US" altLang="ja-JP" sz="1400" i="1">
                                      <a:latin typeface="Cambria Math" panose="02040503050406030204" pitchFamily="18" charset="0"/>
                                    </a:rPr>
                                    <m:t>0</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𝑟</m:t>
                                  </m:r>
                                </m:e>
                                <m:sub>
                                  <m:r>
                                    <a:rPr lang="en-US" altLang="ja-JP" sz="1400" i="1">
                                      <a:latin typeface="Cambria Math" panose="02040503050406030204" pitchFamily="18" charset="0"/>
                                    </a:rPr>
                                    <m:t>0</m:t>
                                  </m:r>
                                </m:sub>
                              </m:sSub>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00</m:t>
                                  </m:r>
                                </m:sub>
                              </m:sSub>
                              <m:r>
                                <a:rPr lang="en-US" altLang="ja-JP" sz="1400" i="1">
                                  <a:latin typeface="Cambria Math" panose="02040503050406030204" pitchFamily="18" charset="0"/>
                                </a:rPr>
                                <m:t>                         </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𝑡</m:t>
                                  </m:r>
                                  <m:r>
                                    <a:rPr lang="en-US" altLang="ja-JP" sz="1400" i="1">
                                      <a:latin typeface="Cambria Math" panose="02040503050406030204" pitchFamily="18" charset="0"/>
                                    </a:rPr>
                                    <m:t>=1</m:t>
                                  </m:r>
                                </m:e>
                              </m:d>
                            </m:e>
                            <m:e>
                              <m:nary>
                                <m:naryPr>
                                  <m:chr m:val="∑"/>
                                  <m:ctrlPr>
                                    <a:rPr lang="en-US" altLang="ja-JP" sz="1400" i="1">
                                      <a:latin typeface="Cambria Math" panose="02040503050406030204" pitchFamily="18" charset="0"/>
                                    </a:rPr>
                                  </m:ctrlPr>
                                </m:naryPr>
                                <m:sub>
                                  <m:r>
                                    <m:rPr>
                                      <m:brk m:alnAt="23"/>
                                    </m:rPr>
                                    <a:rPr lang="en-US" altLang="ja-JP" sz="1400" i="1">
                                      <a:latin typeface="Cambria Math" panose="02040503050406030204" pitchFamily="18" charset="0"/>
                                    </a:rPr>
                                    <m:t>𝑗</m:t>
                                  </m:r>
                                  <m:r>
                                    <a:rPr lang="en-US" altLang="ja-JP" sz="1400" i="1">
                                      <a:latin typeface="Cambria Math" panose="02040503050406030204" pitchFamily="18" charset="0"/>
                                    </a:rPr>
                                    <m:t>=1</m:t>
                                  </m:r>
                                </m:sub>
                                <m:sup>
                                  <m:r>
                                    <a:rPr lang="en-US" altLang="ja-JP" sz="1400" i="1">
                                      <a:latin typeface="Cambria Math" panose="02040503050406030204" pitchFamily="18" charset="0"/>
                                    </a:rPr>
                                    <m:t>𝐽</m:t>
                                  </m:r>
                                </m:sup>
                                <m:e>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𝜇</m:t>
                                      </m:r>
                                    </m:e>
                                    <m:sub>
                                      <m:r>
                                        <a:rPr lang="en-US" altLang="ja-JP" sz="1400" i="1">
                                          <a:latin typeface="Cambria Math" panose="02040503050406030204" pitchFamily="18" charset="0"/>
                                        </a:rPr>
                                        <m:t>𝑗𝑡</m:t>
                                      </m:r>
                                    </m:sub>
                                    <m:sup>
                                      <m:r>
                                        <a:rPr lang="en-US" altLang="ja-JP" sz="1400" i="1">
                                          <a:latin typeface="Cambria Math" panose="02040503050406030204" pitchFamily="18" charset="0"/>
                                        </a:rPr>
                                        <m:t>(</m:t>
                                      </m:r>
                                      <m:r>
                                        <a:rPr lang="en-US" altLang="ja-JP" sz="1400" i="1">
                                          <a:latin typeface="Cambria Math" panose="02040503050406030204" pitchFamily="18" charset="0"/>
                                        </a:rPr>
                                        <m:t>𝑖</m:t>
                                      </m:r>
                                      <m:r>
                                        <a:rPr lang="en-US" altLang="ja-JP" sz="1400" i="1">
                                          <a:latin typeface="Cambria Math" panose="02040503050406030204" pitchFamily="18" charset="0"/>
                                        </a:rPr>
                                        <m:t>)</m:t>
                                      </m:r>
                                    </m:sup>
                                  </m:sSubSup>
                                </m:e>
                              </m:nary>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𝑗</m:t>
                                  </m:r>
                                  <m:r>
                                    <a:rPr lang="en-US" altLang="ja-JP" sz="1400" i="1">
                                      <a:latin typeface="Cambria Math" panose="02040503050406030204" pitchFamily="18" charset="0"/>
                                    </a:rPr>
                                    <m:t>,</m:t>
                                  </m:r>
                                  <m:r>
                                    <a:rPr lang="en-US" altLang="ja-JP" sz="1400" i="1">
                                      <a:latin typeface="Cambria Math" panose="02040503050406030204" pitchFamily="18" charset="0"/>
                                    </a:rPr>
                                    <m:t>𝑡</m:t>
                                  </m:r>
                                  <m:r>
                                    <a:rPr lang="en-US" altLang="ja-JP" sz="1400" i="1">
                                      <a:latin typeface="Cambria Math" panose="02040503050406030204" pitchFamily="18" charset="0"/>
                                    </a:rPr>
                                    <m:t>−1</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𝑟</m:t>
                                  </m:r>
                                </m:e>
                                <m:sub>
                                  <m:r>
                                    <a:rPr lang="en-US" altLang="ja-JP" sz="1400" i="1">
                                      <a:latin typeface="Cambria Math" panose="02040503050406030204" pitchFamily="18" charset="0"/>
                                    </a:rPr>
                                    <m:t>𝑡</m:t>
                                  </m:r>
                                  <m:r>
                                    <a:rPr lang="en-US" altLang="ja-JP" sz="1400" i="1">
                                      <a:latin typeface="Cambria Math" panose="02040503050406030204" pitchFamily="18" charset="0"/>
                                    </a:rPr>
                                    <m:t>−1</m:t>
                                  </m:r>
                                </m:sub>
                              </m:sSub>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0,</m:t>
                                  </m:r>
                                  <m:r>
                                    <a:rPr lang="en-US" altLang="ja-JP" sz="1400" i="1">
                                      <a:latin typeface="Cambria Math" panose="02040503050406030204" pitchFamily="18" charset="0"/>
                                    </a:rPr>
                                    <m:t>𝑡</m:t>
                                  </m:r>
                                  <m:r>
                                    <a:rPr lang="en-US" altLang="ja-JP" sz="1400" i="1">
                                      <a:latin typeface="Cambria Math" panose="02040503050406030204" pitchFamily="18" charset="0"/>
                                    </a:rPr>
                                    <m:t>−1</m:t>
                                  </m:r>
                                </m:sub>
                              </m:sSub>
                              <m:r>
                                <a:rPr lang="en-US" altLang="ja-JP" sz="1400" i="1">
                                  <a:latin typeface="Cambria Math" panose="02040503050406030204" pitchFamily="18" charset="0"/>
                                </a:rPr>
                                <m:t>         </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𝑡</m:t>
                                  </m:r>
                                  <m:r>
                                    <a:rPr lang="en-US" altLang="ja-JP" sz="1400" i="1">
                                      <a:latin typeface="Cambria Math" panose="02040503050406030204" pitchFamily="18" charset="0"/>
                                    </a:rPr>
                                    <m:t>=2,…,</m:t>
                                  </m:r>
                                  <m:r>
                                    <a:rPr lang="en-US" altLang="ja-JP" sz="1400" i="1">
                                      <a:latin typeface="Cambria Math" panose="02040503050406030204" pitchFamily="18" charset="0"/>
                                    </a:rPr>
                                    <m:t>𝑇</m:t>
                                  </m:r>
                                </m:e>
                              </m:d>
                            </m:e>
                          </m:eqArr>
                        </m:e>
                      </m:d>
                    </m:oMath>
                  </m:oMathPara>
                </a14:m>
                <a:endParaRPr lang="en-US" altLang="ja-JP" dirty="0"/>
              </a:p>
              <a:p>
                <a:pPr/>
                <a14:m>
                  <m:oMathPara xmlns:m="http://schemas.openxmlformats.org/officeDocument/2006/math">
                    <m:oMathParaPr>
                      <m:jc m:val="left"/>
                    </m:oMathParaPr>
                    <m:oMath xmlns:m="http://schemas.openxmlformats.org/officeDocument/2006/math">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𝜂</m:t>
                          </m:r>
                        </m:e>
                        <m:sub>
                          <m:r>
                            <a:rPr lang="en-US" altLang="ja-JP" sz="1400" i="1">
                              <a:latin typeface="Cambria Math" panose="02040503050406030204" pitchFamily="18" charset="0"/>
                            </a:rPr>
                            <m:t>𝑊𝑡</m:t>
                          </m:r>
                        </m:sub>
                        <m:sup>
                          <m:r>
                            <a:rPr lang="en-US" altLang="ja-JP" sz="1400" i="1">
                              <a:latin typeface="Cambria Math" panose="02040503050406030204" pitchFamily="18" charset="0"/>
                            </a:rPr>
                            <m:t>(</m:t>
                          </m:r>
                          <m:r>
                            <a:rPr lang="en-US" altLang="ja-JP" sz="1400" i="1">
                              <a:latin typeface="Cambria Math" panose="02040503050406030204" pitchFamily="18" charset="0"/>
                            </a:rPr>
                            <m:t>𝑖</m:t>
                          </m:r>
                          <m:r>
                            <a:rPr lang="en-US" altLang="ja-JP" sz="1400" i="1">
                              <a:latin typeface="Cambria Math" panose="02040503050406030204" pitchFamily="18" charset="0"/>
                            </a:rPr>
                            <m:t>)</m:t>
                          </m:r>
                        </m:sup>
                      </m:sSubSup>
                      <m:r>
                        <a:rPr lang="en-US" altLang="ja-JP" sz="1400" i="1">
                          <a:latin typeface="Cambria Math" panose="02040503050406030204" pitchFamily="18" charset="0"/>
                        </a:rPr>
                        <m:t>=</m:t>
                      </m:r>
                      <m:d>
                        <m:dPr>
                          <m:begChr m:val="{"/>
                          <m:endChr m:val=""/>
                          <m:ctrlPr>
                            <a:rPr lang="en-US" altLang="ja-JP" sz="1400" i="1">
                              <a:latin typeface="Cambria Math" panose="02040503050406030204" pitchFamily="18" charset="0"/>
                            </a:rPr>
                          </m:ctrlPr>
                        </m:dPr>
                        <m:e>
                          <m:eqArr>
                            <m:eqArrPr>
                              <m:ctrlPr>
                                <a:rPr lang="en-US" altLang="ja-JP" sz="1400" i="1">
                                  <a:latin typeface="Cambria Math" panose="02040503050406030204" pitchFamily="18" charset="0"/>
                                </a:rPr>
                              </m:ctrlPr>
                            </m:eqArrPr>
                            <m:e>
                              <m:r>
                                <a:rPr lang="en-US" altLang="ja-JP" sz="1400" i="1">
                                  <a:latin typeface="Cambria Math" panose="02040503050406030204" pitchFamily="18" charset="0"/>
                                </a:rPr>
                                <m:t>1   (</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𝑊</m:t>
                                  </m:r>
                                </m:e>
                                <m:sub>
                                  <m:r>
                                    <a:rPr lang="en-US" altLang="ja-JP" sz="1400" i="1">
                                      <a:latin typeface="Cambria Math" panose="02040503050406030204" pitchFamily="18" charset="0"/>
                                    </a:rPr>
                                    <m:t>𝑡</m:t>
                                  </m:r>
                                </m:sub>
                                <m:sup>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&gt;0</m:t>
                              </m:r>
                              <m:r>
                                <a:rPr lang="ja-JP" altLang="en-US" sz="1400" i="1">
                                  <a:latin typeface="Cambria Math" panose="02040503050406030204" pitchFamily="18" charset="0"/>
                                </a:rPr>
                                <m:t>のとき</m:t>
                              </m:r>
                              <m:r>
                                <a:rPr lang="en-US" altLang="ja-JP" sz="1400" i="1">
                                  <a:latin typeface="Cambria Math" panose="02040503050406030204" pitchFamily="18" charset="0"/>
                                </a:rPr>
                                <m:t>)</m:t>
                              </m:r>
                            </m:e>
                            <m:e>
                              <m:r>
                                <a:rPr lang="en-US" altLang="ja-JP" sz="1400" i="1">
                                  <a:latin typeface="Cambria Math" panose="02040503050406030204" pitchFamily="18" charset="0"/>
                                </a:rPr>
                                <m:t>0   (</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𝑊</m:t>
                                  </m:r>
                                </m:e>
                                <m:sub>
                                  <m:r>
                                    <a:rPr lang="en-US" altLang="ja-JP" sz="1400" i="1">
                                      <a:latin typeface="Cambria Math" panose="02040503050406030204" pitchFamily="18" charset="0"/>
                                    </a:rPr>
                                    <m:t>𝑡</m:t>
                                  </m:r>
                                </m:sub>
                                <m:sup>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rPr>
                                <m:t>0</m:t>
                              </m:r>
                              <m:r>
                                <a:rPr lang="ja-JP" altLang="en-US" sz="1400" i="1">
                                  <a:latin typeface="Cambria Math" panose="02040503050406030204" pitchFamily="18" charset="0"/>
                                </a:rPr>
                                <m:t>のとき</m:t>
                              </m:r>
                              <m:r>
                                <a:rPr lang="en-US" altLang="ja-JP" sz="1400" i="1">
                                  <a:latin typeface="Cambria Math" panose="02040503050406030204" pitchFamily="18" charset="0"/>
                                </a:rPr>
                                <m:t>)</m:t>
                              </m:r>
                            </m:e>
                          </m:eqArr>
                        </m:e>
                      </m:d>
                      <m:r>
                        <a:rPr lang="en-US" altLang="ja-JP" sz="1400" i="1">
                          <a:latin typeface="Cambria Math" panose="02040503050406030204" pitchFamily="18" charset="0"/>
                        </a:rPr>
                        <m:t>             (</m:t>
                      </m:r>
                      <m:r>
                        <a:rPr lang="en-US" altLang="ja-JP" sz="1400" i="1">
                          <a:latin typeface="Cambria Math" panose="02040503050406030204" pitchFamily="18" charset="0"/>
                        </a:rPr>
                        <m:t>𝑡</m:t>
                      </m:r>
                      <m:r>
                        <a:rPr lang="en-US" altLang="ja-JP" sz="1400" i="1">
                          <a:latin typeface="Cambria Math" panose="02040503050406030204" pitchFamily="18" charset="0"/>
                        </a:rPr>
                        <m:t>=1,…,</m:t>
                      </m:r>
                      <m:r>
                        <a:rPr lang="en-US" altLang="ja-JP" sz="1400" i="1">
                          <a:latin typeface="Cambria Math" panose="02040503050406030204" pitchFamily="18" charset="0"/>
                        </a:rPr>
                        <m:t>𝑇</m:t>
                      </m:r>
                      <m:r>
                        <a:rPr lang="en-US" altLang="ja-JP" sz="1400" i="1">
                          <a:latin typeface="Cambria Math" panose="02040503050406030204" pitchFamily="18" charset="0"/>
                        </a:rPr>
                        <m:t>−1)</m:t>
                      </m:r>
                    </m:oMath>
                  </m:oMathPara>
                </a14:m>
                <a:endParaRPr lang="ja-JP" altLang="en-US" sz="1400" dirty="0"/>
              </a:p>
              <a:p>
                <a:pPr/>
                <a14:m>
                  <m:oMathPara xmlns:m="http://schemas.openxmlformats.org/officeDocument/2006/math">
                    <m:oMathParaPr>
                      <m:jc m:val="left"/>
                    </m:oMathParaPr>
                    <m:oMath xmlns:m="http://schemas.openxmlformats.org/officeDocument/2006/math">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𝑊</m:t>
                          </m:r>
                        </m:e>
                        <m:sub>
                          <m:r>
                            <a:rPr lang="en-US" altLang="ja-JP" sz="1600" i="1">
                              <a:latin typeface="Cambria Math" panose="02040503050406030204" pitchFamily="18" charset="0"/>
                            </a:rPr>
                            <m:t>𝑡</m:t>
                          </m:r>
                        </m:sub>
                        <m:sup>
                          <m:d>
                            <m:dPr>
                              <m:ctrlPr>
                                <a:rPr lang="ja-JP" altLang="ja-JP" sz="1600" i="1">
                                  <a:latin typeface="Cambria Math" panose="02040503050406030204" pitchFamily="18" charset="0"/>
                                </a:rPr>
                              </m:ctrlPr>
                            </m:dPr>
                            <m:e>
                              <m:r>
                                <a:rPr lang="en-US" altLang="ja-JP" sz="1600" i="1">
                                  <a:latin typeface="Cambria Math" panose="02040503050406030204" pitchFamily="18" charset="0"/>
                                </a:rPr>
                                <m:t>𝑖</m:t>
                              </m:r>
                            </m:e>
                          </m:d>
                        </m:sup>
                      </m:sSubSup>
                      <m:r>
                        <a:rPr lang="en-US" altLang="ja-JP" sz="1600" i="1">
                          <a:latin typeface="Cambria Math" panose="02040503050406030204" pitchFamily="18" charset="0"/>
                        </a:rPr>
                        <m:t>+</m:t>
                      </m:r>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𝑞</m:t>
                          </m:r>
                        </m:e>
                        <m:sub>
                          <m:r>
                            <a:rPr lang="en-US" altLang="ja-JP" sz="1600" i="1">
                              <a:latin typeface="Cambria Math" panose="02040503050406030204" pitchFamily="18" charset="0"/>
                            </a:rPr>
                            <m:t>𝑡</m:t>
                          </m:r>
                        </m:sub>
                        <m:sup>
                          <m:d>
                            <m:dPr>
                              <m:ctrlPr>
                                <a:rPr lang="ja-JP" altLang="ja-JP" sz="1600" i="1">
                                  <a:latin typeface="Cambria Math" panose="02040503050406030204" pitchFamily="18" charset="0"/>
                                </a:rPr>
                              </m:ctrlPr>
                            </m:dPr>
                            <m:e>
                              <m:r>
                                <a:rPr lang="en-US" altLang="ja-JP" sz="1600" i="1">
                                  <a:latin typeface="Cambria Math" panose="02040503050406030204" pitchFamily="18" charset="0"/>
                                </a:rPr>
                                <m:t>𝑖</m:t>
                              </m:r>
                            </m:e>
                          </m:d>
                        </m:sup>
                      </m:sSubSup>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𝑊</m:t>
                          </m:r>
                        </m:e>
                        <m:sub>
                          <m:r>
                            <a:rPr lang="en-US" altLang="ja-JP" sz="1600" i="1">
                              <a:latin typeface="Cambria Math" panose="02040503050406030204" pitchFamily="18" charset="0"/>
                            </a:rPr>
                            <m:t>𝐺</m:t>
                          </m:r>
                          <m:r>
                            <a:rPr lang="en-US" altLang="ja-JP" sz="1600" i="1">
                              <a:latin typeface="Cambria Math" panose="02040503050406030204" pitchFamily="18" charset="0"/>
                            </a:rPr>
                            <m:t>,</m:t>
                          </m:r>
                          <m:r>
                            <a:rPr lang="en-US" altLang="ja-JP" sz="1600" i="1">
                              <a:latin typeface="Cambria Math" panose="02040503050406030204" pitchFamily="18" charset="0"/>
                            </a:rPr>
                            <m:t>𝑡</m:t>
                          </m:r>
                        </m:sub>
                      </m:sSub>
                      <m:r>
                        <a:rPr lang="en-US" altLang="ja-JP" sz="1600" i="1">
                          <a:latin typeface="Cambria Math" panose="02040503050406030204" pitchFamily="18" charset="0"/>
                        </a:rPr>
                        <m:t> ; </m:t>
                      </m:r>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𝑞</m:t>
                          </m:r>
                        </m:e>
                        <m:sub>
                          <m:r>
                            <a:rPr lang="en-US" altLang="ja-JP" sz="1600" i="1">
                              <a:latin typeface="Cambria Math" panose="02040503050406030204" pitchFamily="18" charset="0"/>
                            </a:rPr>
                            <m:t>𝑡</m:t>
                          </m:r>
                        </m:sub>
                        <m:sup>
                          <m:d>
                            <m:dPr>
                              <m:ctrlPr>
                                <a:rPr lang="ja-JP" altLang="ja-JP" sz="1600" i="1">
                                  <a:latin typeface="Cambria Math" panose="02040503050406030204" pitchFamily="18" charset="0"/>
                                </a:rPr>
                              </m:ctrlPr>
                            </m:dPr>
                            <m:e>
                              <m:r>
                                <a:rPr lang="en-US" altLang="ja-JP" sz="1600" i="1">
                                  <a:latin typeface="Cambria Math" panose="02040503050406030204" pitchFamily="18" charset="0"/>
                                </a:rPr>
                                <m:t>𝑖</m:t>
                              </m:r>
                            </m:e>
                          </m:d>
                        </m:sup>
                      </m:sSubSup>
                      <m:r>
                        <a:rPr lang="en-US" altLang="ja-JP" sz="1600" i="1">
                          <a:latin typeface="Cambria Math" panose="02040503050406030204" pitchFamily="18" charset="0"/>
                        </a:rPr>
                        <m:t>≥0</m:t>
                      </m:r>
                    </m:oMath>
                  </m:oMathPara>
                </a14:m>
                <a:endParaRPr lang="en-US" altLang="ja-JP" sz="1600" dirty="0"/>
              </a:p>
              <a:p>
                <a:pPr/>
                <a14:m>
                  <m:oMathPara xmlns:m="http://schemas.openxmlformats.org/officeDocument/2006/math">
                    <m:oMathParaPr>
                      <m:jc m:val="left"/>
                    </m:oMathParaPr>
                    <m:oMath xmlns:m="http://schemas.openxmlformats.org/officeDocument/2006/math">
                      <m:r>
                        <a:rPr lang="en-US" altLang="ja-JP" sz="1600" i="1">
                          <a:latin typeface="Cambria Math" panose="02040503050406030204" pitchFamily="18" charset="0"/>
                        </a:rPr>
                        <m:t>0</m:t>
                      </m:r>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𝑀</m:t>
                          </m:r>
                        </m:sub>
                      </m:sSub>
                      <m:r>
                        <a:rPr lang="en-US" altLang="ja-JP" sz="1600" i="1">
                          <a:latin typeface="Cambria Math" panose="02040503050406030204" pitchFamily="18" charset="0"/>
                          <a:ea typeface="Cambria Math" panose="02040503050406030204" pitchFamily="18" charset="0"/>
                        </a:rPr>
                        <m:t>, 0≤</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𝐹</m:t>
                          </m:r>
                        </m:sub>
                      </m:sSub>
                      <m:r>
                        <a:rPr lang="en-US" altLang="ja-JP" sz="1600" i="1">
                          <a:latin typeface="Cambria Math" panose="02040503050406030204" pitchFamily="18" charset="0"/>
                          <a:ea typeface="Cambria Math" panose="02040503050406030204" pitchFamily="18" charset="0"/>
                        </a:rPr>
                        <m:t> </m:t>
                      </m:r>
                    </m:oMath>
                  </m:oMathPara>
                </a14:m>
                <a:endParaRPr lang="en-US" altLang="ja-JP" sz="16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sz="1600" i="1">
                          <a:latin typeface="Cambria Math" panose="02040503050406030204" pitchFamily="18" charset="0"/>
                        </a:rPr>
                        <m:t>0</m:t>
                      </m:r>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𝑦</m:t>
                          </m:r>
                        </m:e>
                        <m:sub>
                          <m:r>
                            <a:rPr lang="en-US" altLang="ja-JP" sz="1600" i="1">
                              <a:latin typeface="Cambria Math" panose="02040503050406030204" pitchFamily="18" charset="0"/>
                              <a:ea typeface="Cambria Math" panose="02040503050406030204" pitchFamily="18" charset="0"/>
                            </a:rPr>
                            <m:t>𝑀</m:t>
                          </m:r>
                        </m:sub>
                      </m:sSub>
                      <m:r>
                        <a:rPr lang="en-US" altLang="ja-JP" sz="1600" i="1">
                          <a:latin typeface="Cambria Math" panose="02040503050406030204" pitchFamily="18" charset="0"/>
                          <a:ea typeface="Cambria Math" panose="02040503050406030204" pitchFamily="18" charset="0"/>
                        </a:rPr>
                        <m:t>, 0≤</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𝑦</m:t>
                          </m:r>
                        </m:e>
                        <m:sub>
                          <m:r>
                            <a:rPr lang="en-US" altLang="ja-JP" sz="1600" i="1">
                              <a:latin typeface="Cambria Math" panose="02040503050406030204" pitchFamily="18" charset="0"/>
                              <a:ea typeface="Cambria Math" panose="02040503050406030204" pitchFamily="18" charset="0"/>
                            </a:rPr>
                            <m:t>𝐹</m:t>
                          </m:r>
                        </m:sub>
                      </m:sSub>
                    </m:oMath>
                  </m:oMathPara>
                </a14:m>
                <a:endParaRPr lang="en-US" altLang="ja-JP" sz="1600" b="0" dirty="0">
                  <a:latin typeface="+mj-lt"/>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272480" y="760427"/>
                <a:ext cx="4610147" cy="4669163"/>
              </a:xfrm>
              <a:prstGeom prst="rect">
                <a:avLst/>
              </a:prstGeom>
              <a:blipFill>
                <a:blip r:embed="rId2"/>
                <a:stretch>
                  <a:fillRect/>
                </a:stretch>
              </a:blipFill>
            </p:spPr>
            <p:txBody>
              <a:bodyPr/>
              <a:lstStyle/>
              <a:p>
                <a:r>
                  <a:rPr lang="ja-JP" altLang="en-US">
                    <a:noFill/>
                  </a:rPr>
                  <a:t> </a:t>
                </a:r>
              </a:p>
            </p:txBody>
          </p:sp>
        </mc:Fallback>
      </mc:AlternateContent>
      <p:cxnSp>
        <p:nvCxnSpPr>
          <p:cNvPr id="36" name="直線コネクタ 35"/>
          <p:cNvCxnSpPr/>
          <p:nvPr/>
        </p:nvCxnSpPr>
        <p:spPr>
          <a:xfrm>
            <a:off x="4840829" y="638175"/>
            <a:ext cx="0" cy="5857875"/>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p:cNvSpPr txBox="1"/>
              <p:nvPr/>
            </p:nvSpPr>
            <p:spPr>
              <a:xfrm>
                <a:off x="5155066" y="1750862"/>
                <a:ext cx="4254113" cy="2250168"/>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Sup>
                        <m:sSubSupPr>
                          <m:ctrlPr>
                            <a:rPr lang="ja-JP" altLang="ja-JP" sz="1600" i="1" smtClean="0">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𝐷</m:t>
                          </m:r>
                        </m:e>
                        <m:sub>
                          <m:r>
                            <a:rPr lang="en-US" altLang="ja-JP" sz="1600" i="1">
                              <a:solidFill>
                                <a:schemeClr val="tx1"/>
                              </a:solidFill>
                              <a:latin typeface="Cambria Math" panose="02040503050406030204" pitchFamily="18" charset="0"/>
                            </a:rPr>
                            <m:t>0</m:t>
                          </m:r>
                        </m:sub>
                        <m:sup>
                          <m:r>
                            <a:rPr lang="en-US" altLang="ja-JP" sz="1600" i="1">
                              <a:solidFill>
                                <a:schemeClr val="tx1"/>
                              </a:solidFill>
                              <a:latin typeface="Cambria Math" panose="02040503050406030204" pitchFamily="18" charset="0"/>
                            </a:rPr>
                            <m:t>−</m:t>
                          </m:r>
                        </m:sup>
                      </m:sSubSup>
                      <m:r>
                        <a:rPr lang="en-US" altLang="ja-JP" sz="1600" i="1">
                          <a:solidFill>
                            <a:schemeClr val="tx1"/>
                          </a:solidFill>
                          <a:latin typeface="Cambria Math" panose="02040503050406030204" pitchFamily="18" charset="0"/>
                        </a:rPr>
                        <m:t>=</m:t>
                      </m:r>
                      <m:sSub>
                        <m:sSubPr>
                          <m:ctrlPr>
                            <a:rPr lang="ja-JP"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𝐴</m:t>
                          </m:r>
                        </m:e>
                        <m:sub>
                          <m:r>
                            <a:rPr lang="en-US" altLang="ja-JP" sz="1600" i="1">
                              <a:solidFill>
                                <a:schemeClr val="tx1"/>
                              </a:solidFill>
                              <a:latin typeface="Cambria Math" panose="02040503050406030204" pitchFamily="18" charset="0"/>
                            </a:rPr>
                            <m:t>𝑀</m:t>
                          </m:r>
                        </m:sub>
                      </m:sSub>
                      <m:sSub>
                        <m:sSubPr>
                          <m:ctrlPr>
                            <a:rPr lang="ja-JP"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𝑥</m:t>
                          </m:r>
                        </m:e>
                        <m:sub>
                          <m:r>
                            <a:rPr lang="en-US" altLang="ja-JP" sz="1600" i="1">
                              <a:solidFill>
                                <a:schemeClr val="tx1"/>
                              </a:solidFill>
                              <a:latin typeface="Cambria Math" panose="02040503050406030204" pitchFamily="18" charset="0"/>
                            </a:rPr>
                            <m:t>𝑀</m:t>
                          </m:r>
                        </m:sub>
                      </m:sSub>
                      <m:r>
                        <a:rPr lang="en-US" altLang="ja-JP" sz="1600" i="1">
                          <a:solidFill>
                            <a:schemeClr val="tx1"/>
                          </a:solidFill>
                          <a:latin typeface="Cambria Math" panose="02040503050406030204" pitchFamily="18" charset="0"/>
                        </a:rPr>
                        <m:t>+</m:t>
                      </m:r>
                      <m:sSub>
                        <m:sSubPr>
                          <m:ctrlPr>
                            <a:rPr lang="ja-JP"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𝐴</m:t>
                          </m:r>
                        </m:e>
                        <m:sub>
                          <m:r>
                            <a:rPr lang="en-US" altLang="ja-JP" sz="1600" i="1">
                              <a:solidFill>
                                <a:schemeClr val="tx1"/>
                              </a:solidFill>
                              <a:latin typeface="Cambria Math" panose="02040503050406030204" pitchFamily="18" charset="0"/>
                            </a:rPr>
                            <m:t>𝐹</m:t>
                          </m:r>
                        </m:sub>
                      </m:sSub>
                      <m:sSub>
                        <m:sSubPr>
                          <m:ctrlPr>
                            <a:rPr lang="ja-JP"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𝑥</m:t>
                          </m:r>
                        </m:e>
                        <m:sub>
                          <m:r>
                            <a:rPr lang="en-US" altLang="ja-JP" sz="1600" i="1">
                              <a:solidFill>
                                <a:schemeClr val="tx1"/>
                              </a:solidFill>
                              <a:latin typeface="Cambria Math" panose="02040503050406030204" pitchFamily="18" charset="0"/>
                            </a:rPr>
                            <m:t>𝐹</m:t>
                          </m:r>
                        </m:sub>
                      </m:sSub>
                      <m:r>
                        <a:rPr lang="en-US" altLang="ja-JP" sz="1600" i="1">
                          <a:solidFill>
                            <a:schemeClr val="tx1"/>
                          </a:solidFill>
                          <a:latin typeface="Cambria Math" panose="02040503050406030204" pitchFamily="18" charset="0"/>
                        </a:rPr>
                        <m:t>+</m:t>
                      </m:r>
                      <m:sSub>
                        <m:sSubPr>
                          <m:ctrlPr>
                            <a:rPr lang="en-US" altLang="ja-JP" sz="1600" i="1">
                              <a:solidFill>
                                <a:schemeClr val="tx1"/>
                              </a:solidFill>
                              <a:latin typeface="Cambria Math" panose="02040503050406030204" pitchFamily="18" charset="0"/>
                            </a:rPr>
                          </m:ctrlPr>
                        </m:sSubPr>
                        <m:e>
                          <m:r>
                            <a:rPr lang="en-US" altLang="ja-JP" sz="1600" b="0" i="1" smtClean="0">
                              <a:solidFill>
                                <a:schemeClr val="tx1"/>
                              </a:solidFill>
                              <a:latin typeface="Cambria Math" panose="02040503050406030204" pitchFamily="18" charset="0"/>
                            </a:rPr>
                            <m:t>𝐿</m:t>
                          </m:r>
                        </m:e>
                        <m:sub>
                          <m:r>
                            <a:rPr lang="en-US" altLang="ja-JP" sz="1600" i="1">
                              <a:solidFill>
                                <a:schemeClr val="tx1"/>
                              </a:solidFill>
                              <a:latin typeface="Cambria Math" panose="02040503050406030204" pitchFamily="18" charset="0"/>
                            </a:rPr>
                            <m:t>𝑀</m:t>
                          </m:r>
                        </m:sub>
                      </m:sSub>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𝑦</m:t>
                          </m:r>
                        </m:e>
                        <m:sub>
                          <m:r>
                            <a:rPr lang="en-US" altLang="ja-JP" sz="1600" i="1">
                              <a:solidFill>
                                <a:schemeClr val="tx1"/>
                              </a:solidFill>
                              <a:latin typeface="Cambria Math" panose="02040503050406030204" pitchFamily="18" charset="0"/>
                            </a:rPr>
                            <m:t>𝑀</m:t>
                          </m:r>
                        </m:sub>
                      </m:sSub>
                      <m:r>
                        <a:rPr lang="en-US" altLang="ja-JP" sz="1600" i="1">
                          <a:solidFill>
                            <a:schemeClr val="tx1"/>
                          </a:solidFill>
                          <a:latin typeface="Cambria Math" panose="02040503050406030204" pitchFamily="18" charset="0"/>
                        </a:rPr>
                        <m:t>+</m:t>
                      </m:r>
                      <m:sSub>
                        <m:sSubPr>
                          <m:ctrlPr>
                            <a:rPr lang="en-US" altLang="ja-JP" sz="1600" i="1">
                              <a:solidFill>
                                <a:schemeClr val="tx1"/>
                              </a:solidFill>
                              <a:latin typeface="Cambria Math" panose="02040503050406030204" pitchFamily="18" charset="0"/>
                            </a:rPr>
                          </m:ctrlPr>
                        </m:sSubPr>
                        <m:e>
                          <m:r>
                            <a:rPr lang="en-US" altLang="ja-JP" sz="1600" b="0" i="1" smtClean="0">
                              <a:solidFill>
                                <a:schemeClr val="tx1"/>
                              </a:solidFill>
                              <a:latin typeface="Cambria Math" panose="02040503050406030204" pitchFamily="18" charset="0"/>
                            </a:rPr>
                            <m:t>𝐿</m:t>
                          </m:r>
                        </m:e>
                        <m:sub>
                          <m:r>
                            <a:rPr lang="en-US" altLang="ja-JP" sz="1600" i="1">
                              <a:solidFill>
                                <a:schemeClr val="tx1"/>
                              </a:solidFill>
                              <a:latin typeface="Cambria Math" panose="02040503050406030204" pitchFamily="18" charset="0"/>
                            </a:rPr>
                            <m:t>𝐹</m:t>
                          </m:r>
                        </m:sub>
                      </m:sSub>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𝑦</m:t>
                          </m:r>
                        </m:e>
                        <m:sub>
                          <m:r>
                            <a:rPr lang="en-US" altLang="ja-JP" sz="1600" i="1">
                              <a:solidFill>
                                <a:schemeClr val="tx1"/>
                              </a:solidFill>
                              <a:latin typeface="Cambria Math" panose="02040503050406030204" pitchFamily="18" charset="0"/>
                            </a:rPr>
                            <m:t>𝐹</m:t>
                          </m:r>
                        </m:sub>
                      </m:sSub>
                    </m:oMath>
                  </m:oMathPara>
                </a14:m>
                <a:endParaRPr lang="en-US" altLang="ja-JP" sz="1600" i="1"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𝐴</m:t>
                          </m:r>
                        </m:e>
                        <m:sub>
                          <m:r>
                            <a:rPr lang="en-US" altLang="ja-JP" sz="1600" i="1">
                              <a:solidFill>
                                <a:schemeClr val="tx1"/>
                              </a:solidFill>
                              <a:latin typeface="Cambria Math" panose="02040503050406030204" pitchFamily="18" charset="0"/>
                            </a:rPr>
                            <m:t>𝑡</m:t>
                          </m:r>
                        </m:sub>
                        <m:sup>
                          <m:r>
                            <a:rPr lang="en-US" altLang="ja-JP" sz="1600" i="1">
                              <a:solidFill>
                                <a:schemeClr val="tx1"/>
                              </a:solidFill>
                              <a:latin typeface="Cambria Math" panose="02040503050406030204" pitchFamily="18" charset="0"/>
                            </a:rPr>
                            <m:t>+</m:t>
                          </m:r>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
                        <m:sSubPr>
                          <m:ctrlPr>
                            <a:rPr lang="ja-JP" altLang="ja-JP" sz="1600" i="1">
                              <a:latin typeface="Cambria Math" panose="02040503050406030204" pitchFamily="18" charset="0"/>
                            </a:rPr>
                          </m:ctrlPr>
                        </m:sSubPr>
                        <m:e>
                          <m:r>
                            <a:rPr lang="en-US" altLang="ja-JP" sz="1600" i="1">
                              <a:latin typeface="Cambria Math" panose="02040503050406030204" pitchFamily="18" charset="0"/>
                            </a:rPr>
                            <m:t>𝑎</m:t>
                          </m:r>
                        </m:e>
                        <m:sub>
                          <m:r>
                            <a:rPr lang="en-US" altLang="ja-JP" sz="1600" i="1">
                              <a:latin typeface="Cambria Math" panose="02040503050406030204" pitchFamily="18" charset="0"/>
                            </a:rPr>
                            <m:t>𝑀</m:t>
                          </m:r>
                        </m:sub>
                      </m:sSub>
                      <m:sSub>
                        <m:sSubPr>
                          <m:ctrlPr>
                            <a:rPr lang="ja-JP"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𝑀</m:t>
                          </m:r>
                        </m:sub>
                      </m:sSub>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𝜏</m:t>
                          </m:r>
                        </m:e>
                        <m:sub>
                          <m:r>
                            <a:rPr lang="en-US" altLang="ja-JP" sz="1600" i="1">
                              <a:latin typeface="Cambria Math" panose="02040503050406030204" pitchFamily="18" charset="0"/>
                            </a:rPr>
                            <m:t>𝐴𝑀</m:t>
                          </m:r>
                          <m:r>
                            <a:rPr lang="en-US" altLang="ja-JP" sz="1600" i="1">
                              <a:latin typeface="Cambria Math" panose="02040503050406030204" pitchFamily="18" charset="0"/>
                            </a:rPr>
                            <m:t>,</m:t>
                          </m:r>
                          <m:r>
                            <a:rPr lang="en-US" altLang="ja-JP" sz="1600" i="1">
                              <a:latin typeface="Cambria Math" panose="02040503050406030204" pitchFamily="18" charset="0"/>
                            </a:rPr>
                            <m:t>𝑡</m:t>
                          </m:r>
                        </m:sub>
                        <m:sup>
                          <m:d>
                            <m:dPr>
                              <m:ctrlPr>
                                <a:rPr lang="ja-JP" altLang="ja-JP" sz="1600" i="1">
                                  <a:latin typeface="Cambria Math" panose="02040503050406030204" pitchFamily="18" charset="0"/>
                                </a:rPr>
                              </m:ctrlPr>
                            </m:dPr>
                            <m:e>
                              <m:r>
                                <a:rPr lang="en-US" altLang="ja-JP" sz="1600" i="1">
                                  <a:latin typeface="Cambria Math" panose="02040503050406030204" pitchFamily="18" charset="0"/>
                                </a:rPr>
                                <m:t>𝑖</m:t>
                              </m:r>
                            </m:e>
                          </m:d>
                        </m:sup>
                      </m:sSubSup>
                      <m:r>
                        <a:rPr lang="en-US" altLang="ja-JP" sz="1600" i="1">
                          <a:latin typeface="Cambria Math" panose="02040503050406030204" pitchFamily="18" charset="0"/>
                        </a:rPr>
                        <m:t>+</m:t>
                      </m:r>
                      <m:sSub>
                        <m:sSubPr>
                          <m:ctrlPr>
                            <a:rPr lang="ja-JP" altLang="ja-JP" sz="1600" i="1">
                              <a:latin typeface="Cambria Math" panose="02040503050406030204" pitchFamily="18" charset="0"/>
                            </a:rPr>
                          </m:ctrlPr>
                        </m:sSubPr>
                        <m:e>
                          <m:r>
                            <a:rPr lang="en-US" altLang="ja-JP" sz="1600" i="1">
                              <a:latin typeface="Cambria Math" panose="02040503050406030204" pitchFamily="18" charset="0"/>
                            </a:rPr>
                            <m:t>𝑎</m:t>
                          </m:r>
                        </m:e>
                        <m:sub>
                          <m:r>
                            <a:rPr lang="en-US" altLang="ja-JP" sz="1600" i="1">
                              <a:latin typeface="Cambria Math" panose="02040503050406030204" pitchFamily="18" charset="0"/>
                            </a:rPr>
                            <m:t>𝐹</m:t>
                          </m:r>
                        </m:sub>
                      </m:sSub>
                      <m:sSub>
                        <m:sSubPr>
                          <m:ctrlPr>
                            <a:rPr lang="ja-JP"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𝐹</m:t>
                          </m:r>
                        </m:sub>
                      </m:sSub>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𝜏</m:t>
                          </m:r>
                        </m:e>
                        <m:sub>
                          <m:r>
                            <a:rPr lang="en-US" altLang="ja-JP" sz="1600" i="1">
                              <a:latin typeface="Cambria Math" panose="02040503050406030204" pitchFamily="18" charset="0"/>
                            </a:rPr>
                            <m:t>𝐴𝐹</m:t>
                          </m:r>
                          <m:r>
                            <a:rPr lang="en-US" altLang="ja-JP" sz="1600" i="1">
                              <a:latin typeface="Cambria Math" panose="02040503050406030204" pitchFamily="18" charset="0"/>
                            </a:rPr>
                            <m:t>,</m:t>
                          </m:r>
                          <m:r>
                            <a:rPr lang="en-US" altLang="ja-JP" sz="1600" i="1">
                              <a:latin typeface="Cambria Math" panose="02040503050406030204" pitchFamily="18" charset="0"/>
                            </a:rPr>
                            <m:t>𝑡</m:t>
                          </m:r>
                        </m:sub>
                        <m:sup>
                          <m:d>
                            <m:dPr>
                              <m:ctrlPr>
                                <a:rPr lang="ja-JP" altLang="ja-JP" sz="1600" i="1">
                                  <a:latin typeface="Cambria Math" panose="02040503050406030204" pitchFamily="18" charset="0"/>
                                </a:rPr>
                              </m:ctrlPr>
                            </m:dPr>
                            <m:e>
                              <m:r>
                                <a:rPr lang="en-US" altLang="ja-JP" sz="1600" i="1">
                                  <a:latin typeface="Cambria Math" panose="02040503050406030204" pitchFamily="18" charset="0"/>
                                </a:rPr>
                                <m:t>𝑖</m:t>
                              </m:r>
                            </m:e>
                          </m:d>
                        </m:sup>
                      </m:sSubSup>
                      <m:r>
                        <a:rPr lang="en-US" altLang="ja-JP" sz="1600" i="1">
                          <a:latin typeface="Cambria Math" panose="02040503050406030204" pitchFamily="18" charset="0"/>
                        </a:rPr>
                        <m:t>   </m:t>
                      </m:r>
                      <m:d>
                        <m:dPr>
                          <m:ctrlPr>
                            <a:rPr lang="ja-JP" altLang="ja-JP" sz="1600" i="1">
                              <a:latin typeface="Cambria Math" panose="02040503050406030204" pitchFamily="18" charset="0"/>
                            </a:rPr>
                          </m:ctrlPr>
                        </m:dPr>
                        <m:e>
                          <m:r>
                            <a:rPr lang="en-US" altLang="ja-JP" sz="1600" i="1">
                              <a:latin typeface="Cambria Math" panose="02040503050406030204" pitchFamily="18" charset="0"/>
                            </a:rPr>
                            <m:t>𝑡</m:t>
                          </m:r>
                          <m:r>
                            <a:rPr lang="en-US" altLang="ja-JP" sz="1600" i="1">
                              <a:latin typeface="Cambria Math" panose="02040503050406030204" pitchFamily="18" charset="0"/>
                            </a:rPr>
                            <m:t>=1,…,</m:t>
                          </m:r>
                          <m:sSub>
                            <m:sSubPr>
                              <m:ctrlPr>
                                <a:rPr lang="en-US" altLang="ja-JP" sz="1600" b="0" i="1" smtClean="0">
                                  <a:latin typeface="Cambria Math" panose="02040503050406030204" pitchFamily="18" charset="0"/>
                                </a:rPr>
                              </m:ctrlPr>
                            </m:sSubPr>
                            <m:e>
                              <m:r>
                                <a:rPr lang="en-US" altLang="ja-JP" sz="1600" i="1">
                                  <a:latin typeface="Cambria Math" panose="02040503050406030204" pitchFamily="18" charset="0"/>
                                </a:rPr>
                                <m:t>𝑇</m:t>
                              </m:r>
                            </m:e>
                            <m:sub>
                              <m:r>
                                <a:rPr lang="en-US" altLang="ja-JP" sz="1600" b="0" i="1" smtClean="0">
                                  <a:latin typeface="Cambria Math" panose="02040503050406030204" pitchFamily="18" charset="0"/>
                                </a:rPr>
                                <m:t>𝐴</m:t>
                              </m:r>
                            </m:sub>
                          </m:sSub>
                        </m:e>
                      </m:d>
                    </m:oMath>
                  </m:oMathPara>
                </a14:m>
                <a:endParaRPr lang="en-US" altLang="ja-JP" sz="16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en-US"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𝐿</m:t>
                          </m:r>
                        </m:e>
                        <m:sub>
                          <m:r>
                            <a:rPr lang="en-US" altLang="ja-JP" sz="1600" i="1">
                              <a:solidFill>
                                <a:schemeClr val="tx1"/>
                              </a:solidFill>
                              <a:latin typeface="Cambria Math" panose="02040503050406030204" pitchFamily="18" charset="0"/>
                            </a:rPr>
                            <m:t>𝑡</m:t>
                          </m:r>
                        </m:sub>
                        <m:sup>
                          <m:r>
                            <a:rPr lang="en-US" altLang="ja-JP" sz="1600" i="1">
                              <a:solidFill>
                                <a:schemeClr val="tx1"/>
                              </a:solidFill>
                              <a:latin typeface="Cambria Math" panose="02040503050406030204" pitchFamily="18" charset="0"/>
                            </a:rPr>
                            <m:t>−</m:t>
                          </m:r>
                          <m:d>
                            <m:dPr>
                              <m:ctrlPr>
                                <a:rPr lang="en-US"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
                        <m:sSubPr>
                          <m:ctrlPr>
                            <a:rPr lang="en-US" altLang="ja-JP" sz="1600" i="1">
                              <a:solidFill>
                                <a:schemeClr val="tx1"/>
                              </a:solidFill>
                              <a:latin typeface="Cambria Math" panose="02040503050406030204" pitchFamily="18" charset="0"/>
                            </a:rPr>
                          </m:ctrlPr>
                        </m:sSubPr>
                        <m:e>
                          <m:r>
                            <a:rPr lang="en-US" altLang="ja-JP" sz="1600" b="0" i="1" smtClean="0">
                              <a:solidFill>
                                <a:schemeClr val="tx1"/>
                              </a:solidFill>
                              <a:latin typeface="Cambria Math" panose="02040503050406030204" pitchFamily="18" charset="0"/>
                            </a:rPr>
                            <m:t>𝐿</m:t>
                          </m:r>
                        </m:e>
                        <m:sub>
                          <m:r>
                            <a:rPr lang="en-US" altLang="ja-JP" sz="1600" i="1">
                              <a:solidFill>
                                <a:schemeClr val="tx1"/>
                              </a:solidFill>
                              <a:latin typeface="Cambria Math" panose="02040503050406030204" pitchFamily="18" charset="0"/>
                            </a:rPr>
                            <m:t>𝑀</m:t>
                          </m:r>
                        </m:sub>
                      </m:sSub>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𝑦</m:t>
                          </m:r>
                        </m:e>
                        <m:sub>
                          <m:r>
                            <a:rPr lang="en-US" altLang="ja-JP" sz="1600" i="1">
                              <a:solidFill>
                                <a:schemeClr val="tx1"/>
                              </a:solidFill>
                              <a:latin typeface="Cambria Math" panose="02040503050406030204" pitchFamily="18" charset="0"/>
                            </a:rPr>
                            <m:t>𝑀</m:t>
                          </m:r>
                        </m:sub>
                      </m:sSub>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𝜏</m:t>
                          </m:r>
                        </m:e>
                        <m:sub>
                          <m:r>
                            <a:rPr lang="en-US" altLang="ja-JP" sz="1600" i="1">
                              <a:solidFill>
                                <a:schemeClr val="tx1"/>
                              </a:solidFill>
                              <a:latin typeface="Cambria Math" panose="02040503050406030204" pitchFamily="18" charset="0"/>
                            </a:rPr>
                            <m:t>𝐴𝑀</m:t>
                          </m:r>
                          <m:r>
                            <a:rPr lang="en-US" altLang="ja-JP" sz="1600" i="1">
                              <a:solidFill>
                                <a:schemeClr val="tx1"/>
                              </a:solidFill>
                              <a:latin typeface="Cambria Math" panose="02040503050406030204" pitchFamily="18" charset="0"/>
                            </a:rPr>
                            <m:t>,</m:t>
                          </m:r>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
                        <m:sSubPr>
                          <m:ctrlPr>
                            <a:rPr lang="en-US" altLang="ja-JP" sz="1600" i="1">
                              <a:solidFill>
                                <a:schemeClr val="tx1"/>
                              </a:solidFill>
                              <a:latin typeface="Cambria Math" panose="02040503050406030204" pitchFamily="18" charset="0"/>
                            </a:rPr>
                          </m:ctrlPr>
                        </m:sSubPr>
                        <m:e>
                          <m:r>
                            <a:rPr lang="en-US" altLang="ja-JP" sz="1600" b="0" i="1" smtClean="0">
                              <a:solidFill>
                                <a:schemeClr val="tx1"/>
                              </a:solidFill>
                              <a:latin typeface="Cambria Math" panose="02040503050406030204" pitchFamily="18" charset="0"/>
                            </a:rPr>
                            <m:t>𝐿</m:t>
                          </m:r>
                        </m:e>
                        <m:sub>
                          <m:r>
                            <a:rPr lang="en-US" altLang="ja-JP" sz="1600" i="1">
                              <a:solidFill>
                                <a:schemeClr val="tx1"/>
                              </a:solidFill>
                              <a:latin typeface="Cambria Math" panose="02040503050406030204" pitchFamily="18" charset="0"/>
                            </a:rPr>
                            <m:t>𝐹</m:t>
                          </m:r>
                        </m:sub>
                      </m:sSub>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𝑦</m:t>
                          </m:r>
                        </m:e>
                        <m:sub>
                          <m:r>
                            <a:rPr lang="en-US" altLang="ja-JP" sz="1600" i="1">
                              <a:solidFill>
                                <a:schemeClr val="tx1"/>
                              </a:solidFill>
                              <a:latin typeface="Cambria Math" panose="02040503050406030204" pitchFamily="18" charset="0"/>
                            </a:rPr>
                            <m:t>𝐹</m:t>
                          </m:r>
                        </m:sub>
                      </m:sSub>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𝜏</m:t>
                          </m:r>
                        </m:e>
                        <m:sub>
                          <m:r>
                            <a:rPr lang="en-US" altLang="ja-JP" sz="1600" i="1">
                              <a:solidFill>
                                <a:schemeClr val="tx1"/>
                              </a:solidFill>
                              <a:latin typeface="Cambria Math" panose="02040503050406030204" pitchFamily="18" charset="0"/>
                            </a:rPr>
                            <m:t>𝐴𝐹</m:t>
                          </m:r>
                          <m:r>
                            <a:rPr lang="en-US" altLang="ja-JP" sz="1600" i="1">
                              <a:solidFill>
                                <a:schemeClr val="tx1"/>
                              </a:solidFill>
                              <a:latin typeface="Cambria Math" panose="02040503050406030204" pitchFamily="18" charset="0"/>
                            </a:rPr>
                            <m:t>,</m:t>
                          </m:r>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oMath>
                  </m:oMathPara>
                </a14:m>
                <a:endParaRPr lang="en-US" altLang="ja-JP" sz="16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en-US"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𝐿</m:t>
                          </m:r>
                        </m:e>
                        <m:sub>
                          <m:r>
                            <a:rPr lang="en-US" altLang="ja-JP" sz="1600" i="1">
                              <a:solidFill>
                                <a:schemeClr val="tx1"/>
                              </a:solidFill>
                              <a:latin typeface="Cambria Math" panose="02040503050406030204" pitchFamily="18" charset="0"/>
                            </a:rPr>
                            <m:t>𝑡</m:t>
                          </m:r>
                        </m:sub>
                        <m:sup>
                          <m:r>
                            <a:rPr lang="en-US" altLang="ja-JP" sz="1600" i="1">
                              <a:solidFill>
                                <a:schemeClr val="tx1"/>
                              </a:solidFill>
                              <a:latin typeface="Cambria Math" panose="02040503050406030204" pitchFamily="18" charset="0"/>
                            </a:rPr>
                            <m:t>+</m:t>
                          </m:r>
                          <m:d>
                            <m:dPr>
                              <m:ctrlPr>
                                <a:rPr lang="en-US"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𝜃</m:t>
                          </m:r>
                        </m:e>
                        <m:sub>
                          <m:r>
                            <a:rPr lang="en-US" altLang="ja-JP" sz="1600" i="1">
                              <a:solidFill>
                                <a:schemeClr val="tx1"/>
                              </a:solidFill>
                              <a:latin typeface="Cambria Math" panose="02040503050406030204" pitchFamily="18" charset="0"/>
                            </a:rPr>
                            <m:t>𝑀</m:t>
                          </m:r>
                        </m:sub>
                      </m:sSub>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𝑦</m:t>
                          </m:r>
                        </m:e>
                        <m:sub>
                          <m:r>
                            <a:rPr lang="en-US" altLang="ja-JP" sz="1600" i="1">
                              <a:solidFill>
                                <a:schemeClr val="tx1"/>
                              </a:solidFill>
                              <a:latin typeface="Cambria Math" panose="02040503050406030204" pitchFamily="18" charset="0"/>
                            </a:rPr>
                            <m:t>𝑀</m:t>
                          </m:r>
                        </m:sub>
                      </m:sSub>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𝜏</m:t>
                          </m:r>
                        </m:e>
                        <m:sub>
                          <m:r>
                            <a:rPr lang="en-US" altLang="ja-JP" sz="1600" i="1">
                              <a:solidFill>
                                <a:schemeClr val="tx1"/>
                              </a:solidFill>
                              <a:latin typeface="Cambria Math" panose="02040503050406030204" pitchFamily="18" charset="0"/>
                            </a:rPr>
                            <m:t>𝐿𝑀</m:t>
                          </m:r>
                          <m:r>
                            <a:rPr lang="en-US" altLang="ja-JP" sz="1600" i="1">
                              <a:solidFill>
                                <a:schemeClr val="tx1"/>
                              </a:solidFill>
                              <a:latin typeface="Cambria Math" panose="02040503050406030204" pitchFamily="18" charset="0"/>
                            </a:rPr>
                            <m:t>,</m:t>
                          </m:r>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𝜃</m:t>
                          </m:r>
                        </m:e>
                        <m:sub>
                          <m:r>
                            <a:rPr lang="en-US" altLang="ja-JP" sz="1600" i="1">
                              <a:solidFill>
                                <a:schemeClr val="tx1"/>
                              </a:solidFill>
                              <a:latin typeface="Cambria Math" panose="02040503050406030204" pitchFamily="18" charset="0"/>
                            </a:rPr>
                            <m:t>𝐹</m:t>
                          </m:r>
                        </m:sub>
                      </m:sSub>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𝑦</m:t>
                          </m:r>
                        </m:e>
                        <m:sub>
                          <m:r>
                            <a:rPr lang="en-US" altLang="ja-JP" sz="1600" i="1">
                              <a:solidFill>
                                <a:schemeClr val="tx1"/>
                              </a:solidFill>
                              <a:latin typeface="Cambria Math" panose="02040503050406030204" pitchFamily="18" charset="0"/>
                            </a:rPr>
                            <m:t>𝐹</m:t>
                          </m:r>
                        </m:sub>
                      </m:sSub>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𝜏</m:t>
                          </m:r>
                        </m:e>
                        <m:sub>
                          <m:r>
                            <a:rPr lang="en-US" altLang="ja-JP" sz="1600" i="1">
                              <a:solidFill>
                                <a:schemeClr val="tx1"/>
                              </a:solidFill>
                              <a:latin typeface="Cambria Math" panose="02040503050406030204" pitchFamily="18" charset="0"/>
                            </a:rPr>
                            <m:t>𝐿𝐹</m:t>
                          </m:r>
                          <m:r>
                            <a:rPr lang="en-US" altLang="ja-JP" sz="1600" i="1">
                              <a:solidFill>
                                <a:schemeClr val="tx1"/>
                              </a:solidFill>
                              <a:latin typeface="Cambria Math" panose="02040503050406030204" pitchFamily="18" charset="0"/>
                            </a:rPr>
                            <m:t>,</m:t>
                          </m:r>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oMath>
                  </m:oMathPara>
                </a14:m>
                <a:endParaRPr lang="en-US" altLang="ja-JP" sz="16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𝐷</m:t>
                          </m:r>
                        </m:e>
                        <m:sub>
                          <m:r>
                            <a:rPr lang="en-US" altLang="ja-JP" sz="1600" i="1">
                              <a:solidFill>
                                <a:schemeClr val="tx1"/>
                              </a:solidFill>
                              <a:latin typeface="Cambria Math" panose="02040503050406030204" pitchFamily="18" charset="0"/>
                            </a:rPr>
                            <m:t>𝑡</m:t>
                          </m:r>
                        </m:sub>
                        <m:sup>
                          <m:r>
                            <a:rPr lang="ja-JP" altLang="en-US" sz="1600" i="1">
                              <a:solidFill>
                                <a:schemeClr val="tx1"/>
                              </a:solidFill>
                              <a:latin typeface="Cambria Math" panose="02040503050406030204" pitchFamily="18" charset="0"/>
                            </a:rPr>
                            <m:t>−</m:t>
                          </m:r>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en-US"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𝐿</m:t>
                          </m:r>
                        </m:e>
                        <m:sub>
                          <m:r>
                            <a:rPr lang="en-US" altLang="ja-JP" sz="1600" i="1">
                              <a:solidFill>
                                <a:schemeClr val="tx1"/>
                              </a:solidFill>
                              <a:latin typeface="Cambria Math" panose="02040503050406030204" pitchFamily="18" charset="0"/>
                            </a:rPr>
                            <m:t>𝑡</m:t>
                          </m:r>
                        </m:sub>
                        <m:sup>
                          <m:r>
                            <a:rPr lang="en-US" altLang="ja-JP" sz="1600" i="1">
                              <a:solidFill>
                                <a:schemeClr val="tx1"/>
                              </a:solidFill>
                              <a:latin typeface="Cambria Math" panose="02040503050406030204" pitchFamily="18" charset="0"/>
                            </a:rPr>
                            <m:t>−</m:t>
                          </m:r>
                          <m:d>
                            <m:dPr>
                              <m:ctrlPr>
                                <a:rPr lang="en-US"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𝐶</m:t>
                          </m:r>
                        </m:e>
                        <m:sub>
                          <m:r>
                            <a:rPr lang="en-US" altLang="ja-JP" sz="1600" i="1">
                              <a:solidFill>
                                <a:schemeClr val="tx1"/>
                              </a:solidFill>
                              <a:latin typeface="Cambria Math" panose="02040503050406030204" pitchFamily="18" charset="0"/>
                            </a:rPr>
                            <m:t>𝑑</m:t>
                          </m:r>
                          <m:r>
                            <a:rPr lang="en-US" altLang="ja-JP" sz="1600" i="1">
                              <a:solidFill>
                                <a:schemeClr val="tx1"/>
                              </a:solidFill>
                              <a:latin typeface="Cambria Math" panose="02040503050406030204" pitchFamily="18" charset="0"/>
                            </a:rPr>
                            <m:t>,</m:t>
                          </m:r>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𝐻</m:t>
                          </m:r>
                        </m:e>
                        <m:sub>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oMath>
                  </m:oMathPara>
                </a14:m>
                <a:endParaRPr lang="en-US" altLang="ja-JP" sz="16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𝐷</m:t>
                          </m:r>
                        </m:e>
                        <m:sub>
                          <m:r>
                            <a:rPr lang="en-US" altLang="ja-JP" sz="1600" i="1">
                              <a:solidFill>
                                <a:schemeClr val="tx1"/>
                              </a:solidFill>
                              <a:latin typeface="Cambria Math" panose="02040503050406030204" pitchFamily="18" charset="0"/>
                            </a:rPr>
                            <m:t>𝑡</m:t>
                          </m:r>
                        </m:sub>
                        <m:sup>
                          <m:r>
                            <a:rPr lang="en-US" altLang="ja-JP" sz="1600" i="1">
                              <a:solidFill>
                                <a:schemeClr val="tx1"/>
                              </a:solidFill>
                              <a:latin typeface="Cambria Math" panose="02040503050406030204" pitchFamily="18" charset="0"/>
                            </a:rPr>
                            <m:t>+</m:t>
                          </m:r>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𝐴</m:t>
                          </m:r>
                        </m:e>
                        <m:sub>
                          <m:r>
                            <a:rPr lang="en-US" altLang="ja-JP" sz="1600" i="1">
                              <a:solidFill>
                                <a:schemeClr val="tx1"/>
                              </a:solidFill>
                              <a:latin typeface="Cambria Math" panose="02040503050406030204" pitchFamily="18" charset="0"/>
                            </a:rPr>
                            <m:t>𝑡</m:t>
                          </m:r>
                        </m:sub>
                        <m:sup>
                          <m:r>
                            <a:rPr lang="en-US" altLang="ja-JP" sz="1600" i="1">
                              <a:solidFill>
                                <a:schemeClr val="tx1"/>
                              </a:solidFill>
                              <a:latin typeface="Cambria Math" panose="02040503050406030204" pitchFamily="18" charset="0"/>
                            </a:rPr>
                            <m:t>+</m:t>
                          </m:r>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en-US"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𝐿</m:t>
                          </m:r>
                        </m:e>
                        <m:sub>
                          <m:r>
                            <a:rPr lang="en-US" altLang="ja-JP" sz="1600" i="1">
                              <a:solidFill>
                                <a:schemeClr val="tx1"/>
                              </a:solidFill>
                              <a:latin typeface="Cambria Math" panose="02040503050406030204" pitchFamily="18" charset="0"/>
                            </a:rPr>
                            <m:t>𝑡</m:t>
                          </m:r>
                        </m:sub>
                        <m:sup>
                          <m:r>
                            <a:rPr lang="en-US" altLang="ja-JP" sz="1600" i="1">
                              <a:solidFill>
                                <a:schemeClr val="tx1"/>
                              </a:solidFill>
                              <a:latin typeface="Cambria Math" panose="02040503050406030204" pitchFamily="18" charset="0"/>
                            </a:rPr>
                            <m:t>+</m:t>
                          </m:r>
                          <m:d>
                            <m:dPr>
                              <m:ctrlPr>
                                <a:rPr lang="en-US"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𝑃</m:t>
                          </m:r>
                        </m:e>
                        <m:sub>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oMath>
                  </m:oMathPara>
                </a14:m>
                <a:endParaRPr lang="en-US" altLang="ja-JP" sz="16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𝐷</m:t>
                          </m:r>
                        </m:e>
                        <m:sub>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𝐷</m:t>
                          </m:r>
                        </m:e>
                        <m:sub>
                          <m:r>
                            <a:rPr lang="en-US" altLang="ja-JP" sz="1600" i="1">
                              <a:solidFill>
                                <a:schemeClr val="tx1"/>
                              </a:solidFill>
                              <a:latin typeface="Cambria Math" panose="02040503050406030204" pitchFamily="18" charset="0"/>
                            </a:rPr>
                            <m:t>𝑡</m:t>
                          </m:r>
                        </m:sub>
                        <m:sup>
                          <m:r>
                            <a:rPr lang="en-US" altLang="ja-JP" sz="1600" i="1">
                              <a:solidFill>
                                <a:schemeClr val="tx1"/>
                              </a:solidFill>
                              <a:latin typeface="Cambria Math" panose="02040503050406030204" pitchFamily="18" charset="0"/>
                            </a:rPr>
                            <m:t>+</m:t>
                          </m:r>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𝐷</m:t>
                          </m:r>
                        </m:e>
                        <m:sub>
                          <m:r>
                            <a:rPr lang="en-US" altLang="ja-JP" sz="1600" i="1">
                              <a:solidFill>
                                <a:schemeClr val="tx1"/>
                              </a:solidFill>
                              <a:latin typeface="Cambria Math" panose="02040503050406030204" pitchFamily="18" charset="0"/>
                            </a:rPr>
                            <m:t>𝑡</m:t>
                          </m:r>
                        </m:sub>
                        <m:sup>
                          <m:r>
                            <a:rPr lang="ja-JP" altLang="en-US" sz="1600" i="1">
                              <a:solidFill>
                                <a:schemeClr val="tx1"/>
                              </a:solidFill>
                              <a:latin typeface="Cambria Math" panose="02040503050406030204" pitchFamily="18" charset="0"/>
                            </a:rPr>
                            <m:t>−</m:t>
                          </m:r>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oMath>
                  </m:oMathPara>
                </a14:m>
                <a:endParaRPr kumimoji="1" lang="ja-JP" altLang="en-US" sz="1600" dirty="0"/>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5155066" y="1750862"/>
                <a:ext cx="4254113" cy="2250168"/>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42162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Appendix</a:t>
            </a:r>
            <a:r>
              <a:rPr kumimoji="1" lang="ja-JP" altLang="en-US" dirty="0"/>
              <a:t>｜近似解を得るためのアルゴリズム</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43</a:t>
            </a:fld>
            <a:endParaRPr lang="en-US" altLang="ja-JP" dirty="0"/>
          </a:p>
        </p:txBody>
      </p:sp>
      <mc:AlternateContent xmlns:mc="http://schemas.openxmlformats.org/markup-compatibility/2006" xmlns:a14="http://schemas.microsoft.com/office/drawing/2010/main">
        <mc:Choice Requires="a14">
          <p:sp>
            <p:nvSpPr>
              <p:cNvPr id="6" name="テキスト ボックス 5"/>
              <p:cNvSpPr txBox="1"/>
              <p:nvPr/>
            </p:nvSpPr>
            <p:spPr>
              <a:xfrm>
                <a:off x="272480" y="738488"/>
                <a:ext cx="9361040" cy="2332113"/>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反復アルゴリズム</a:t>
                </a:r>
                <a:endParaRPr lang="en-US" altLang="ja-JP" dirty="0">
                  <a:solidFill>
                    <a:srgbClr val="0070C0"/>
                  </a:solidFill>
                </a:endParaRPr>
              </a:p>
              <a:p>
                <a:pPr marL="800100" lvl="1" indent="-342900">
                  <a:buClr>
                    <a:srgbClr val="0070C0"/>
                  </a:buClr>
                  <a:buFont typeface="+mj-lt"/>
                  <a:buAutoNum type="arabicPeriod"/>
                </a:pPr>
                <a14:m>
                  <m:oMath xmlns:m="http://schemas.openxmlformats.org/officeDocument/2006/math">
                    <m:sSubSup>
                      <m:sSubSupPr>
                        <m:ctrlPr>
                          <a:rPr lang="en-US" altLang="ja-JP" i="1">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𝜂</m:t>
                        </m:r>
                      </m:e>
                      <m:sub>
                        <m:r>
                          <a:rPr lang="en-US" altLang="ja-JP" b="0" i="1" smtClean="0">
                            <a:latin typeface="Cambria Math" panose="02040503050406030204" pitchFamily="18" charset="0"/>
                            <a:ea typeface="Cambria Math" panose="02040503050406030204" pitchFamily="18" charset="0"/>
                          </a:rPr>
                          <m:t>𝑊</m:t>
                        </m:r>
                        <m:r>
                          <a:rPr lang="en-US" altLang="ja-JP" i="1">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(0)</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sup>
                    </m:sSubSup>
                    <m:r>
                      <a:rPr lang="en-US" altLang="ja-JP" b="0" i="0" smtClean="0">
                        <a:latin typeface="Cambria Math" panose="02040503050406030204" pitchFamily="18" charset="0"/>
                        <a:ea typeface="Cambria Math" panose="02040503050406030204" pitchFamily="18" charset="0"/>
                      </a:rPr>
                      <m:t>=1</m:t>
                    </m:r>
                  </m:oMath>
                </a14:m>
                <a:r>
                  <a:rPr kumimoji="1" lang="ja-JP" altLang="en-US" dirty="0"/>
                  <a:t>として問題を解き，</a:t>
                </a:r>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𝑡</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sub>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e>
                        </m:d>
                        <m:r>
                          <a:rPr kumimoji="1" lang="en-US" altLang="ja-JP" b="0" i="1" smtClean="0">
                            <a:latin typeface="Cambria Math" panose="02040503050406030204" pitchFamily="18" charset="0"/>
                          </a:rPr>
                          <m:t>∗</m:t>
                        </m:r>
                      </m:sup>
                    </m:sSubSup>
                  </m:oMath>
                </a14:m>
                <a:r>
                  <a:rPr kumimoji="1" lang="ja-JP" altLang="en-US" dirty="0"/>
                  <a:t>を計算する</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r>
                      <a:rPr lang="ja-JP" altLang="en-US" i="1">
                        <a:latin typeface="Cambria Math" panose="02040503050406030204" pitchFamily="18" charset="0"/>
                      </a:rPr>
                      <m:t>とする</m:t>
                    </m:r>
                    <m:r>
                      <a:rPr kumimoji="1" lang="en-US" altLang="ja-JP" b="0" i="1" smtClean="0">
                        <a:latin typeface="Cambria Math" panose="02040503050406030204" pitchFamily="18" charset="0"/>
                      </a:rPr>
                      <m:t>)</m:t>
                    </m:r>
                  </m:oMath>
                </a14:m>
                <a:endParaRPr kumimoji="1" lang="en-US" altLang="ja-JP" dirty="0"/>
              </a:p>
              <a:p>
                <a:pPr marL="800100" lvl="1" indent="-342900">
                  <a:buClr>
                    <a:srgbClr val="0070C0"/>
                  </a:buClr>
                  <a:buFont typeface="+mj-lt"/>
                  <a:buAutoNum type="arabicPeriod"/>
                </a:pPr>
                <a14:m>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𝑊</m:t>
                        </m:r>
                      </m:e>
                      <m:sub>
                        <m:r>
                          <a:rPr lang="en-US" altLang="ja-JP" i="1">
                            <a:latin typeface="Cambria Math" panose="02040503050406030204" pitchFamily="18" charset="0"/>
                          </a:rPr>
                          <m:t>𝑡</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𝑘</m:t>
                            </m:r>
                            <m:r>
                              <a:rPr lang="en-US" altLang="ja-JP" b="0" i="1" smtClean="0">
                                <a:latin typeface="Cambria Math" panose="02040503050406030204" pitchFamily="18" charset="0"/>
                              </a:rPr>
                              <m:t>−1</m:t>
                            </m:r>
                          </m:e>
                        </m:d>
                      </m:sub>
                      <m:sup>
                        <m:d>
                          <m:dPr>
                            <m:ctrlPr>
                              <a:rPr lang="en-US" altLang="ja-JP" i="1">
                                <a:latin typeface="Cambria Math" panose="02040503050406030204" pitchFamily="18" charset="0"/>
                              </a:rPr>
                            </m:ctrlPr>
                          </m:dPr>
                          <m:e>
                            <m:r>
                              <a:rPr lang="en-US" altLang="ja-JP" i="1">
                                <a:latin typeface="Cambria Math" panose="02040503050406030204" pitchFamily="18" charset="0"/>
                              </a:rPr>
                              <m:t>𝑖</m:t>
                            </m:r>
                          </m:e>
                        </m:d>
                        <m:r>
                          <a:rPr lang="en-US" altLang="ja-JP" i="1">
                            <a:latin typeface="Cambria Math" panose="02040503050406030204" pitchFamily="18" charset="0"/>
                          </a:rPr>
                          <m:t>∗</m:t>
                        </m:r>
                      </m:sup>
                    </m:sSubSup>
                    <m:r>
                      <a:rPr lang="en-US" altLang="ja-JP" b="0" i="1" smtClean="0">
                        <a:latin typeface="Cambria Math" panose="02040503050406030204" pitchFamily="18" charset="0"/>
                      </a:rPr>
                      <m:t>&gt;0</m:t>
                    </m:r>
                  </m:oMath>
                </a14:m>
                <a:r>
                  <a:rPr kumimoji="1" lang="ja-JP" altLang="en-US" dirty="0"/>
                  <a:t>のとき</a:t>
                </a:r>
                <a14:m>
                  <m:oMath xmlns:m="http://schemas.openxmlformats.org/officeDocument/2006/math">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𝜂</m:t>
                        </m:r>
                      </m:e>
                      <m:sub>
                        <m:r>
                          <a:rPr lang="en-US" altLang="ja-JP" i="1">
                            <a:latin typeface="Cambria Math" panose="02040503050406030204" pitchFamily="18" charset="0"/>
                            <a:ea typeface="Cambria Math" panose="02040503050406030204" pitchFamily="18" charset="0"/>
                          </a:rPr>
                          <m:t>𝑊</m:t>
                        </m:r>
                        <m:r>
                          <a:rPr lang="en-US" altLang="ja-JP" b="0" i="1" smtClean="0">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sup>
                    </m:sSubSup>
                    <m:r>
                      <a:rPr lang="en-US" altLang="ja-JP">
                        <a:latin typeface="Cambria Math" panose="02040503050406030204" pitchFamily="18" charset="0"/>
                        <a:ea typeface="Cambria Math" panose="02040503050406030204" pitchFamily="18" charset="0"/>
                      </a:rPr>
                      <m:t>=1</m:t>
                    </m:r>
                  </m:oMath>
                </a14:m>
                <a:r>
                  <a:rPr kumimoji="1" lang="ja-JP" altLang="en-US" dirty="0"/>
                  <a:t>，</a:t>
                </a:r>
                <a14:m>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𝑊</m:t>
                        </m:r>
                      </m:e>
                      <m:sub>
                        <m:r>
                          <a:rPr lang="en-US" altLang="ja-JP" i="1">
                            <a:latin typeface="Cambria Math" panose="02040503050406030204" pitchFamily="18" charset="0"/>
                          </a:rPr>
                          <m:t>𝑡</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𝑘</m:t>
                            </m:r>
                            <m:r>
                              <a:rPr lang="en-US" altLang="ja-JP" b="0" i="1" smtClean="0">
                                <a:latin typeface="Cambria Math" panose="02040503050406030204" pitchFamily="18" charset="0"/>
                              </a:rPr>
                              <m:t>−1</m:t>
                            </m:r>
                          </m:e>
                        </m:d>
                      </m:sub>
                      <m:sup>
                        <m:d>
                          <m:dPr>
                            <m:ctrlPr>
                              <a:rPr lang="en-US" altLang="ja-JP" i="1">
                                <a:latin typeface="Cambria Math" panose="02040503050406030204" pitchFamily="18" charset="0"/>
                              </a:rPr>
                            </m:ctrlPr>
                          </m:dPr>
                          <m:e>
                            <m:r>
                              <a:rPr lang="en-US" altLang="ja-JP" i="1">
                                <a:latin typeface="Cambria Math" panose="02040503050406030204" pitchFamily="18" charset="0"/>
                              </a:rPr>
                              <m:t>𝑖</m:t>
                            </m:r>
                          </m:e>
                        </m:d>
                        <m:r>
                          <a:rPr lang="en-US" altLang="ja-JP" i="1">
                            <a:latin typeface="Cambria Math" panose="02040503050406030204" pitchFamily="18" charset="0"/>
                          </a:rPr>
                          <m:t>∗</m:t>
                        </m:r>
                      </m:sup>
                    </m:sSubSup>
                    <m:r>
                      <a:rPr lang="en-US" altLang="ja-JP" b="0" i="1" smtClean="0">
                        <a:latin typeface="Cambria Math" panose="02040503050406030204" pitchFamily="18" charset="0"/>
                      </a:rPr>
                      <m:t>&lt;</m:t>
                    </m:r>
                    <m:r>
                      <a:rPr lang="en-US" altLang="ja-JP" i="1">
                        <a:latin typeface="Cambria Math" panose="02040503050406030204" pitchFamily="18" charset="0"/>
                      </a:rPr>
                      <m:t>0</m:t>
                    </m:r>
                  </m:oMath>
                </a14:m>
                <a:r>
                  <a:rPr lang="ja-JP" altLang="en-US" dirty="0"/>
                  <a:t>のとき</a:t>
                </a:r>
                <a14:m>
                  <m:oMath xmlns:m="http://schemas.openxmlformats.org/officeDocument/2006/math">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𝜂</m:t>
                        </m:r>
                      </m:e>
                      <m:sub>
                        <m:r>
                          <a:rPr lang="en-US" altLang="ja-JP" i="1">
                            <a:latin typeface="Cambria Math" panose="02040503050406030204" pitchFamily="18" charset="0"/>
                            <a:ea typeface="Cambria Math" panose="02040503050406030204" pitchFamily="18" charset="0"/>
                          </a:rPr>
                          <m:t>𝑊𝑡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sup>
                    </m:sSubSup>
                    <m:r>
                      <a:rPr lang="en-US" altLang="ja-JP">
                        <a:latin typeface="Cambria Math" panose="02040503050406030204" pitchFamily="18" charset="0"/>
                        <a:ea typeface="Cambria Math" panose="02040503050406030204" pitchFamily="18" charset="0"/>
                      </a:rPr>
                      <m:t>=</m:t>
                    </m:r>
                    <m:r>
                      <a:rPr lang="en-US" altLang="ja-JP" b="0" i="0" smtClean="0">
                        <a:latin typeface="Cambria Math" panose="02040503050406030204" pitchFamily="18" charset="0"/>
                        <a:ea typeface="Cambria Math" panose="02040503050406030204" pitchFamily="18" charset="0"/>
                      </a:rPr>
                      <m:t>0</m:t>
                    </m:r>
                  </m:oMath>
                </a14:m>
                <a:r>
                  <a:rPr kumimoji="1" lang="ja-JP" altLang="en-US" dirty="0"/>
                  <a:t>として</a:t>
                </a:r>
                <a:r>
                  <a:rPr lang="ja-JP" altLang="en-US" dirty="0"/>
                  <a:t>問題を解き，</a:t>
                </a:r>
                <a14:m>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𝑊</m:t>
                        </m:r>
                      </m:e>
                      <m:sub>
                        <m:r>
                          <a:rPr lang="en-US" altLang="ja-JP" i="1">
                            <a:latin typeface="Cambria Math" panose="02040503050406030204" pitchFamily="18" charset="0"/>
                          </a:rPr>
                          <m:t>𝑡</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𝑘</m:t>
                            </m:r>
                          </m:e>
                        </m:d>
                      </m:sub>
                      <m:sup>
                        <m:d>
                          <m:dPr>
                            <m:ctrlPr>
                              <a:rPr lang="en-US" altLang="ja-JP" i="1">
                                <a:latin typeface="Cambria Math" panose="02040503050406030204" pitchFamily="18" charset="0"/>
                              </a:rPr>
                            </m:ctrlPr>
                          </m:dPr>
                          <m:e>
                            <m:r>
                              <a:rPr lang="en-US" altLang="ja-JP" i="1">
                                <a:latin typeface="Cambria Math" panose="02040503050406030204" pitchFamily="18" charset="0"/>
                              </a:rPr>
                              <m:t>𝑖</m:t>
                            </m:r>
                          </m:e>
                        </m:d>
                        <m:r>
                          <a:rPr lang="en-US" altLang="ja-JP" i="1">
                            <a:latin typeface="Cambria Math" panose="02040503050406030204" pitchFamily="18" charset="0"/>
                          </a:rPr>
                          <m:t>∗</m:t>
                        </m:r>
                      </m:sup>
                    </m:sSubSup>
                  </m:oMath>
                </a14:m>
                <a:r>
                  <a:rPr lang="ja-JP" altLang="en-US" dirty="0"/>
                  <a:t>を計算する</a:t>
                </a:r>
                <a:endParaRPr lang="en-US" altLang="ja-JP" dirty="0"/>
              </a:p>
              <a:p>
                <a:pPr marL="800100" lvl="1" indent="-342900">
                  <a:buClr>
                    <a:srgbClr val="0070C0"/>
                  </a:buClr>
                  <a:buFont typeface="+mj-lt"/>
                  <a:buAutoNum type="arabicPeriod"/>
                </a:pPr>
                <a14:m>
                  <m:oMath xmlns:m="http://schemas.openxmlformats.org/officeDocument/2006/math">
                    <m:f>
                      <m:fPr>
                        <m:ctrlPr>
                          <a:rPr lang="en-US" altLang="ja-JP" b="0" i="1" smtClean="0">
                            <a:latin typeface="Cambria Math" panose="02040503050406030204" pitchFamily="18" charset="0"/>
                            <a:ea typeface="Cambria Math" panose="02040503050406030204" pitchFamily="18" charset="0"/>
                          </a:rPr>
                        </m:ctrlPr>
                      </m:fPr>
                      <m:num>
                        <m:nary>
                          <m:naryPr>
                            <m:chr m:val="∑"/>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𝐼</m:t>
                            </m:r>
                          </m:sup>
                          <m:e>
                            <m:nary>
                              <m:naryPr>
                                <m:chr m:val="∑"/>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𝑇</m:t>
                                </m:r>
                              </m:sup>
                              <m:e>
                                <m:d>
                                  <m:dPr>
                                    <m:ctrlPr>
                                      <a:rPr lang="en-US" altLang="ja-JP" b="0" i="1" smtClean="0">
                                        <a:latin typeface="Cambria Math" panose="02040503050406030204" pitchFamily="18" charset="0"/>
                                        <a:ea typeface="Cambria Math" panose="02040503050406030204" pitchFamily="18" charset="0"/>
                                      </a:rPr>
                                    </m:ctrlPr>
                                  </m:dPr>
                                  <m:e>
                                    <m:d>
                                      <m:dPr>
                                        <m:begChr m:val="|"/>
                                        <m:endChr m:val="|"/>
                                        <m:ctrlPr>
                                          <a:rPr lang="en-US" altLang="ja-JP" b="0" i="1" smtClean="0">
                                            <a:latin typeface="Cambria Math" panose="02040503050406030204" pitchFamily="18" charset="0"/>
                                            <a:ea typeface="Cambria Math" panose="02040503050406030204" pitchFamily="18" charset="0"/>
                                          </a:rPr>
                                        </m:ctrlPr>
                                      </m:dPr>
                                      <m:e>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𝜂</m:t>
                                            </m:r>
                                          </m:e>
                                          <m:sub>
                                            <m:r>
                                              <a:rPr lang="en-US" altLang="ja-JP" i="1">
                                                <a:latin typeface="Cambria Math" panose="02040503050406030204" pitchFamily="18" charset="0"/>
                                                <a:ea typeface="Cambria Math" panose="02040503050406030204" pitchFamily="18" charset="0"/>
                                              </a:rPr>
                                              <m:t>𝑊𝑡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sup>
                                        </m:sSubSup>
                                        <m:r>
                                          <a:rPr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𝜂</m:t>
                                            </m:r>
                                          </m:e>
                                          <m:sub>
                                            <m:r>
                                              <a:rPr lang="en-US" altLang="ja-JP" i="1">
                                                <a:latin typeface="Cambria Math" panose="02040503050406030204" pitchFamily="18" charset="0"/>
                                                <a:ea typeface="Cambria Math" panose="02040503050406030204" pitchFamily="18" charset="0"/>
                                              </a:rPr>
                                              <m:t>𝑊𝑡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sup>
                                        </m:sSubSup>
                                      </m:e>
                                    </m:d>
                                  </m:e>
                                </m:d>
                              </m:e>
                            </m:nary>
                          </m:e>
                        </m:nary>
                      </m:num>
                      <m:den>
                        <m:r>
                          <a:rPr lang="en-US" altLang="ja-JP" b="0" i="1" smtClean="0">
                            <a:latin typeface="Cambria Math" panose="02040503050406030204" pitchFamily="18" charset="0"/>
                            <a:ea typeface="Cambria Math" panose="02040503050406030204" pitchFamily="18" charset="0"/>
                          </a:rPr>
                          <m:t>𝐼</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𝑇</m:t>
                        </m:r>
                      </m:den>
                    </m:f>
                  </m:oMath>
                </a14:m>
                <a:r>
                  <a:rPr kumimoji="1" lang="ja-JP" altLang="en-US" dirty="0"/>
                  <a:t>がある許容範囲以下であれば終了する．そうでなければ</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+1</m:t>
                    </m:r>
                    <m:r>
                      <a:rPr lang="ja-JP" altLang="en-US" i="1">
                        <a:latin typeface="Cambria Math" panose="02040503050406030204" pitchFamily="18" charset="0"/>
                      </a:rPr>
                      <m:t>とする</m:t>
                    </m:r>
                  </m:oMath>
                </a14:m>
                <a:endParaRPr kumimoji="1" lang="en-US" altLang="ja-JP"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272480" y="738488"/>
                <a:ext cx="9361040" cy="2332113"/>
              </a:xfrm>
              <a:prstGeom prst="rect">
                <a:avLst/>
              </a:prstGeom>
              <a:blipFill>
                <a:blip r:embed="rId2"/>
                <a:stretch>
                  <a:fillRect l="-456" t="-1044"/>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15751D4-7495-4905-89BF-FA63C1EE982F}"/>
              </a:ext>
            </a:extLst>
          </p:cNvPr>
          <p:cNvSpPr txBox="1"/>
          <p:nvPr/>
        </p:nvSpPr>
        <p:spPr>
          <a:xfrm>
            <a:off x="272480" y="3470802"/>
            <a:ext cx="9361040" cy="2031325"/>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数理計画ソフトフェア</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en-US" altLang="ja-JP" dirty="0"/>
              <a:t>Numerical Optimizer</a:t>
            </a:r>
            <a:r>
              <a:rPr lang="en-US" altLang="ja-JP" dirty="0"/>
              <a:t> </a:t>
            </a:r>
            <a:r>
              <a:rPr kumimoji="1" lang="en-US" altLang="ja-JP" dirty="0" err="1"/>
              <a:t>Ver</a:t>
            </a:r>
            <a:r>
              <a:rPr kumimoji="1" lang="en-US" altLang="ja-JP" dirty="0"/>
              <a:t> </a:t>
            </a:r>
            <a:r>
              <a:rPr lang="en-US" altLang="ja-JP" dirty="0"/>
              <a:t>20</a:t>
            </a:r>
            <a:r>
              <a:rPr kumimoji="1" lang="en-US" altLang="ja-JP" dirty="0"/>
              <a:t>.1.0 (</a:t>
            </a:r>
            <a:r>
              <a:rPr kumimoji="1" lang="ja-JP" altLang="en-US" dirty="0"/>
              <a:t>株</a:t>
            </a:r>
            <a:r>
              <a:rPr kumimoji="1" lang="en-US" altLang="ja-JP" dirty="0"/>
              <a:t>)NTT</a:t>
            </a:r>
            <a:r>
              <a:rPr kumimoji="1" lang="ja-JP" altLang="en-US" dirty="0"/>
              <a:t>データ数理システム</a:t>
            </a:r>
            <a:endParaRPr kumimoji="1" lang="en-US" altLang="ja-JP" dirty="0"/>
          </a:p>
          <a:p>
            <a:pPr marL="742950" lvl="1" indent="-285750">
              <a:buClr>
                <a:srgbClr val="0070C0"/>
              </a:buClr>
              <a:buFont typeface="Wingdings" panose="05000000000000000000" pitchFamily="2" charset="2"/>
              <a:buChar char="Ø"/>
            </a:pPr>
            <a:r>
              <a:rPr lang="ja-JP" altLang="en-US" dirty="0"/>
              <a:t>アルゴリズム：高次オーダー法</a:t>
            </a:r>
            <a:endParaRPr lang="en-US" altLang="ja-JP" dirty="0"/>
          </a:p>
          <a:p>
            <a:pPr marL="1200150" lvl="2" indent="-285750">
              <a:buClr>
                <a:srgbClr val="0070C0"/>
              </a:buClr>
              <a:buFont typeface="Wingdings" panose="05000000000000000000" pitchFamily="2" charset="2"/>
              <a:buChar char="ü"/>
            </a:pPr>
            <a:r>
              <a:rPr lang="en-US" altLang="ja-JP" dirty="0"/>
              <a:t>KKT </a:t>
            </a:r>
            <a:r>
              <a:rPr lang="ja-JP" altLang="en-US" dirty="0"/>
              <a:t>条件に現れる相補性条件の非線形性（これは線形</a:t>
            </a:r>
            <a:r>
              <a:rPr lang="en-US" altLang="ja-JP" dirty="0"/>
              <a:t>/</a:t>
            </a:r>
            <a:r>
              <a:rPr lang="ja-JP" altLang="en-US" dirty="0"/>
              <a:t>凸な二次計画問題においては唯一の非線形制約となる）を活かした形に式を変形，相補性条件に二次の情報を入れて，</a:t>
            </a:r>
            <a:r>
              <a:rPr lang="en-US" altLang="ja-JP" dirty="0"/>
              <a:t>Newton </a:t>
            </a:r>
            <a:r>
              <a:rPr lang="ja-JP" altLang="en-US" dirty="0"/>
              <a:t>法の収束を加速する手法（</a:t>
            </a:r>
            <a:r>
              <a:rPr lang="en-US" altLang="ja-JP" dirty="0"/>
              <a:t>(</a:t>
            </a:r>
            <a:r>
              <a:rPr lang="ja-JP" altLang="en-US" dirty="0"/>
              <a:t>株</a:t>
            </a:r>
            <a:r>
              <a:rPr lang="en-US" altLang="ja-JP" dirty="0"/>
              <a:t>)NTT</a:t>
            </a:r>
            <a:r>
              <a:rPr lang="ja-JP" altLang="en-US" dirty="0"/>
              <a:t>データ数理システムより引用）</a:t>
            </a:r>
            <a:endParaRPr lang="en-US" altLang="ja-JP" dirty="0"/>
          </a:p>
        </p:txBody>
      </p:sp>
    </p:spTree>
    <p:extLst>
      <p:ext uri="{BB962C8B-B14F-4D97-AF65-F5344CB8AC3E}">
        <p14:creationId xmlns:p14="http://schemas.microsoft.com/office/powerpoint/2010/main" val="10734537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44</a:t>
            </a:fld>
            <a:endParaRPr lang="en-US" altLang="ja-JP" dirty="0"/>
          </a:p>
        </p:txBody>
      </p:sp>
      <p:sp>
        <p:nvSpPr>
          <p:cNvPr id="6" name="タイトル 1"/>
          <p:cNvSpPr>
            <a:spLocks noGrp="1"/>
          </p:cNvSpPr>
          <p:nvPr>
            <p:ph type="title"/>
          </p:nvPr>
        </p:nvSpPr>
        <p:spPr/>
        <p:txBody>
          <a:bodyPr/>
          <a:lstStyle/>
          <a:p>
            <a:r>
              <a:rPr lang="en-US" altLang="ja-JP" dirty="0"/>
              <a:t>Appendix</a:t>
            </a:r>
            <a:r>
              <a:rPr lang="ja-JP" altLang="en-US" dirty="0"/>
              <a:t>：３</a:t>
            </a:r>
            <a:r>
              <a:rPr lang="en-US" altLang="ja-JP" dirty="0"/>
              <a:t>.</a:t>
            </a:r>
            <a:r>
              <a:rPr lang="ja-JP" altLang="en-US" dirty="0"/>
              <a:t>１ 数値分析｜基本分析</a:t>
            </a:r>
            <a:r>
              <a:rPr lang="ja-JP" altLang="en-US" sz="2000" dirty="0"/>
              <a:t>（最適化モデル）シミュレーション誤差</a:t>
            </a:r>
            <a:endParaRPr kumimoji="1" lang="ja-JP" altLang="en-US" sz="2000" dirty="0"/>
          </a:p>
        </p:txBody>
      </p:sp>
      <p:sp>
        <p:nvSpPr>
          <p:cNvPr id="8" name="テキスト ボックス 7"/>
          <p:cNvSpPr txBox="1"/>
          <p:nvPr/>
        </p:nvSpPr>
        <p:spPr>
          <a:xfrm>
            <a:off x="272481" y="836022"/>
            <a:ext cx="9361040" cy="923330"/>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サンプリングエラーの検討</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パス数</a:t>
            </a:r>
            <a:r>
              <a:rPr lang="en-US" altLang="ja-JP" dirty="0"/>
              <a:t>500,1000,2000,3000,5000,10000</a:t>
            </a:r>
            <a:r>
              <a:rPr lang="ja-JP" altLang="en-US" dirty="0"/>
              <a:t>のそれぞれで</a:t>
            </a:r>
            <a:r>
              <a:rPr lang="en-US" altLang="ja-JP" dirty="0"/>
              <a:t>100</a:t>
            </a:r>
            <a:r>
              <a:rPr lang="ja-JP" altLang="en-US" dirty="0"/>
              <a:t>個の乱数シードで問題を解く</a:t>
            </a:r>
            <a:endParaRPr kumimoji="1" lang="ja-JP" altLang="en-US" dirty="0"/>
          </a:p>
        </p:txBody>
      </p:sp>
      <p:sp>
        <p:nvSpPr>
          <p:cNvPr id="10" name="AutoShape 3">
            <a:extLst>
              <a:ext uri="{FF2B5EF4-FFF2-40B4-BE49-F238E27FC236}">
                <a16:creationId xmlns:a16="http://schemas.microsoft.com/office/drawing/2014/main" id="{061870B2-D7AD-4869-991E-E35F8D2ACD36}"/>
              </a:ext>
            </a:extLst>
          </p:cNvPr>
          <p:cNvSpPr>
            <a:spLocks noChangeArrowheads="1"/>
          </p:cNvSpPr>
          <p:nvPr/>
        </p:nvSpPr>
        <p:spPr bwMode="auto">
          <a:xfrm>
            <a:off x="272480" y="1796523"/>
            <a:ext cx="428226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パス数と目的関数値</a:t>
            </a:r>
          </a:p>
        </p:txBody>
      </p:sp>
      <p:pic>
        <p:nvPicPr>
          <p:cNvPr id="11" name="図 10"/>
          <p:cNvPicPr>
            <a:picLocks noChangeAspect="1"/>
          </p:cNvPicPr>
          <p:nvPr/>
        </p:nvPicPr>
        <p:blipFill>
          <a:blip r:embed="rId2"/>
          <a:stretch>
            <a:fillRect/>
          </a:stretch>
        </p:blipFill>
        <p:spPr>
          <a:xfrm>
            <a:off x="272480" y="2124535"/>
            <a:ext cx="4282267" cy="2569361"/>
          </a:xfrm>
          <a:prstGeom prst="rect">
            <a:avLst/>
          </a:prstGeom>
        </p:spPr>
      </p:pic>
      <p:pic>
        <p:nvPicPr>
          <p:cNvPr id="13" name="図 12"/>
          <p:cNvPicPr>
            <a:picLocks noChangeAspect="1"/>
          </p:cNvPicPr>
          <p:nvPr/>
        </p:nvPicPr>
        <p:blipFill>
          <a:blip r:embed="rId3"/>
          <a:stretch>
            <a:fillRect/>
          </a:stretch>
        </p:blipFill>
        <p:spPr>
          <a:xfrm>
            <a:off x="5351252" y="2081819"/>
            <a:ext cx="4282267" cy="2569361"/>
          </a:xfrm>
          <a:prstGeom prst="rect">
            <a:avLst/>
          </a:prstGeom>
        </p:spPr>
      </p:pic>
      <p:sp>
        <p:nvSpPr>
          <p:cNvPr id="14" name="AutoShape 3">
            <a:extLst>
              <a:ext uri="{FF2B5EF4-FFF2-40B4-BE49-F238E27FC236}">
                <a16:creationId xmlns:a16="http://schemas.microsoft.com/office/drawing/2014/main" id="{061870B2-D7AD-4869-991E-E35F8D2ACD36}"/>
              </a:ext>
            </a:extLst>
          </p:cNvPr>
          <p:cNvSpPr>
            <a:spLocks noChangeArrowheads="1"/>
          </p:cNvSpPr>
          <p:nvPr/>
        </p:nvSpPr>
        <p:spPr bwMode="auto">
          <a:xfrm>
            <a:off x="5351252" y="1759352"/>
            <a:ext cx="428226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パス数と標準偏差</a:t>
            </a:r>
            <a:endParaRPr lang="en-US" altLang="ja-JP" sz="1600" dirty="0">
              <a:solidFill>
                <a:schemeClr val="bg1"/>
              </a:solidFill>
              <a:latin typeface="+mj-lt"/>
            </a:endParaRPr>
          </a:p>
        </p:txBody>
      </p:sp>
      <p:sp>
        <p:nvSpPr>
          <p:cNvPr id="15" name="テキスト ボックス 14"/>
          <p:cNvSpPr txBox="1"/>
          <p:nvPr/>
        </p:nvSpPr>
        <p:spPr>
          <a:xfrm>
            <a:off x="435428" y="4972875"/>
            <a:ext cx="9198091" cy="646331"/>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kumimoji="1" lang="ja-JP" altLang="en-US" dirty="0"/>
              <a:t>目的関数</a:t>
            </a:r>
            <a:r>
              <a:rPr lang="ja-JP" altLang="en-US" dirty="0"/>
              <a:t>値，私的年金保険料および生命保険料の結果は</a:t>
            </a:r>
            <a:r>
              <a:rPr lang="en-US" altLang="ja-JP" dirty="0"/>
              <a:t>10 </a:t>
            </a:r>
            <a:r>
              <a:rPr lang="ja-JP" altLang="en-US" dirty="0"/>
              <a:t>個の乱数シードにおける平均値を示す．</a:t>
            </a:r>
            <a:endParaRPr kumimoji="1" lang="ja-JP" altLang="en-US" dirty="0"/>
          </a:p>
        </p:txBody>
      </p:sp>
    </p:spTree>
    <p:extLst>
      <p:ext uri="{BB962C8B-B14F-4D97-AF65-F5344CB8AC3E}">
        <p14:creationId xmlns:p14="http://schemas.microsoft.com/office/powerpoint/2010/main" val="1094430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Appendix</a:t>
            </a:r>
            <a:r>
              <a:rPr lang="ja-JP" altLang="en-US" dirty="0"/>
              <a:t>：</a:t>
            </a:r>
            <a:r>
              <a:rPr kumimoji="1" lang="ja-JP" altLang="en-US" dirty="0"/>
              <a:t>３</a:t>
            </a:r>
            <a:r>
              <a:rPr lang="en-US" altLang="ja-JP" dirty="0"/>
              <a:t>.</a:t>
            </a:r>
            <a:r>
              <a:rPr lang="ja-JP" altLang="en-US" dirty="0"/>
              <a:t>１ 数値分析｜基本分析</a:t>
            </a:r>
            <a:r>
              <a:rPr lang="ja-JP" altLang="en-US" sz="2000" dirty="0"/>
              <a:t>（最適化モデル）</a:t>
            </a:r>
            <a:endParaRPr kumimoji="1" lang="ja-JP" altLang="en-US" dirty="0"/>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45</a:t>
            </a:fld>
            <a:endParaRPr lang="en-US" altLang="ja-JP" dirty="0"/>
          </a:p>
        </p:txBody>
      </p:sp>
      <p:pic>
        <p:nvPicPr>
          <p:cNvPr id="6" name="図 5"/>
          <p:cNvPicPr>
            <a:picLocks noChangeAspect="1"/>
          </p:cNvPicPr>
          <p:nvPr/>
        </p:nvPicPr>
        <p:blipFill>
          <a:blip r:embed="rId2"/>
          <a:stretch>
            <a:fillRect/>
          </a:stretch>
        </p:blipFill>
        <p:spPr>
          <a:xfrm>
            <a:off x="232837" y="1066800"/>
            <a:ext cx="3110438" cy="1802079"/>
          </a:xfrm>
          <a:prstGeom prst="rect">
            <a:avLst/>
          </a:prstGeom>
        </p:spPr>
      </p:pic>
      <p:pic>
        <p:nvPicPr>
          <p:cNvPr id="8" name="図 7"/>
          <p:cNvPicPr>
            <a:picLocks noChangeAspect="1"/>
          </p:cNvPicPr>
          <p:nvPr/>
        </p:nvPicPr>
        <p:blipFill>
          <a:blip r:embed="rId3"/>
          <a:stretch>
            <a:fillRect/>
          </a:stretch>
        </p:blipFill>
        <p:spPr>
          <a:xfrm>
            <a:off x="3339804" y="1066799"/>
            <a:ext cx="3114675" cy="1802150"/>
          </a:xfrm>
          <a:prstGeom prst="rect">
            <a:avLst/>
          </a:prstGeom>
        </p:spPr>
      </p:pic>
      <p:pic>
        <p:nvPicPr>
          <p:cNvPr id="10" name="図 9"/>
          <p:cNvPicPr>
            <a:picLocks noChangeAspect="1"/>
          </p:cNvPicPr>
          <p:nvPr/>
        </p:nvPicPr>
        <p:blipFill>
          <a:blip r:embed="rId4"/>
          <a:stretch>
            <a:fillRect/>
          </a:stretch>
        </p:blipFill>
        <p:spPr>
          <a:xfrm>
            <a:off x="232837" y="2868879"/>
            <a:ext cx="3106967" cy="1802079"/>
          </a:xfrm>
          <a:prstGeom prst="rect">
            <a:avLst/>
          </a:prstGeom>
        </p:spPr>
      </p:pic>
      <p:pic>
        <p:nvPicPr>
          <p:cNvPr id="12" name="図 11"/>
          <p:cNvPicPr>
            <a:picLocks noChangeAspect="1"/>
          </p:cNvPicPr>
          <p:nvPr/>
        </p:nvPicPr>
        <p:blipFill>
          <a:blip r:embed="rId5"/>
          <a:stretch>
            <a:fillRect/>
          </a:stretch>
        </p:blipFill>
        <p:spPr>
          <a:xfrm>
            <a:off x="3346746" y="2868878"/>
            <a:ext cx="3100025" cy="1779111"/>
          </a:xfrm>
          <a:prstGeom prst="rect">
            <a:avLst/>
          </a:prstGeom>
        </p:spPr>
      </p:pic>
      <p:pic>
        <p:nvPicPr>
          <p:cNvPr id="13" name="図 12"/>
          <p:cNvPicPr>
            <a:picLocks noChangeAspect="1"/>
          </p:cNvPicPr>
          <p:nvPr/>
        </p:nvPicPr>
        <p:blipFill>
          <a:blip r:embed="rId6"/>
          <a:stretch>
            <a:fillRect/>
          </a:stretch>
        </p:blipFill>
        <p:spPr>
          <a:xfrm>
            <a:off x="272480" y="4647989"/>
            <a:ext cx="3074857" cy="1779111"/>
          </a:xfrm>
          <a:prstGeom prst="rect">
            <a:avLst/>
          </a:prstGeom>
        </p:spPr>
      </p:pic>
      <p:pic>
        <p:nvPicPr>
          <p:cNvPr id="14" name="図 13"/>
          <p:cNvPicPr>
            <a:picLocks noChangeAspect="1"/>
          </p:cNvPicPr>
          <p:nvPr/>
        </p:nvPicPr>
        <p:blipFill>
          <a:blip r:embed="rId7"/>
          <a:stretch>
            <a:fillRect/>
          </a:stretch>
        </p:blipFill>
        <p:spPr>
          <a:xfrm>
            <a:off x="3339038" y="4647988"/>
            <a:ext cx="3115441" cy="1779111"/>
          </a:xfrm>
          <a:prstGeom prst="rect">
            <a:avLst/>
          </a:prstGeom>
        </p:spPr>
      </p:pic>
      <p:sp>
        <p:nvSpPr>
          <p:cNvPr id="17" name="AutoShape 3">
            <a:extLst>
              <a:ext uri="{FF2B5EF4-FFF2-40B4-BE49-F238E27FC236}">
                <a16:creationId xmlns:a16="http://schemas.microsoft.com/office/drawing/2014/main" id="{061870B2-D7AD-4869-991E-E35F8D2ACD36}"/>
              </a:ext>
            </a:extLst>
          </p:cNvPr>
          <p:cNvSpPr>
            <a:spLocks noChangeArrowheads="1"/>
          </p:cNvSpPr>
          <p:nvPr/>
        </p:nvSpPr>
        <p:spPr bwMode="auto">
          <a:xfrm>
            <a:off x="272481" y="738787"/>
            <a:ext cx="6181998"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rPr>
              <a:t>期待収入と期待収支</a:t>
            </a:r>
          </a:p>
        </p:txBody>
      </p:sp>
    </p:spTree>
    <p:extLst>
      <p:ext uri="{BB962C8B-B14F-4D97-AF65-F5344CB8AC3E}">
        <p14:creationId xmlns:p14="http://schemas.microsoft.com/office/powerpoint/2010/main" val="2858401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p:txBody>
          <a:bodyPr/>
          <a:lstStyle/>
          <a:p>
            <a:r>
              <a:rPr lang="en-US" altLang="ja-JP" dirty="0"/>
              <a:t>Appendix</a:t>
            </a:r>
            <a:r>
              <a:rPr lang="ja-JP" altLang="en-US" dirty="0"/>
              <a:t>： ３</a:t>
            </a:r>
            <a:r>
              <a:rPr lang="en-US" altLang="ja-JP" dirty="0"/>
              <a:t>.</a:t>
            </a:r>
            <a:r>
              <a:rPr lang="ja-JP" altLang="en-US" dirty="0"/>
              <a:t>１ 数値分析｜基本分析</a:t>
            </a:r>
            <a:r>
              <a:rPr lang="ja-JP" altLang="en-US" sz="2000" dirty="0"/>
              <a:t>（公的年金財政モデル）</a:t>
            </a:r>
            <a:endParaRPr kumimoji="1" lang="ja-JP" altLang="en-US" sz="2000" dirty="0"/>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46</a:t>
            </a:fld>
            <a:endParaRPr lang="en-US" altLang="ja-JP" dirty="0"/>
          </a:p>
        </p:txBody>
      </p:sp>
      <p:sp>
        <p:nvSpPr>
          <p:cNvPr id="8" name="AutoShape 3"/>
          <p:cNvSpPr>
            <a:spLocks noChangeArrowheads="1"/>
          </p:cNvSpPr>
          <p:nvPr/>
        </p:nvSpPr>
        <p:spPr bwMode="auto">
          <a:xfrm>
            <a:off x="272480" y="743903"/>
            <a:ext cx="936104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厚生年金勘定</a:t>
            </a:r>
          </a:p>
        </p:txBody>
      </p:sp>
      <p:sp>
        <p:nvSpPr>
          <p:cNvPr id="9" name="テキスト ボックス 8"/>
          <p:cNvSpPr txBox="1"/>
          <p:nvPr/>
        </p:nvSpPr>
        <p:spPr>
          <a:xfrm>
            <a:off x="272480" y="4657468"/>
            <a:ext cx="430887" cy="1783665"/>
          </a:xfrm>
          <a:prstGeom prst="rect">
            <a:avLst/>
          </a:prstGeom>
          <a:solidFill>
            <a:schemeClr val="accent3">
              <a:lumMod val="20000"/>
              <a:lumOff val="80000"/>
            </a:schemeClr>
          </a:solidFill>
        </p:spPr>
        <p:txBody>
          <a:bodyPr vert="eaVert" wrap="square" rtlCol="0">
            <a:spAutoFit/>
          </a:bodyPr>
          <a:lstStyle/>
          <a:p>
            <a:pPr algn="ctr"/>
            <a:r>
              <a:rPr kumimoji="1" lang="ja-JP" altLang="en-US" sz="1600" dirty="0"/>
              <a:t>収入</a:t>
            </a:r>
          </a:p>
        </p:txBody>
      </p:sp>
      <p:sp>
        <p:nvSpPr>
          <p:cNvPr id="10" name="テキスト ボックス 9"/>
          <p:cNvSpPr txBox="1"/>
          <p:nvPr/>
        </p:nvSpPr>
        <p:spPr>
          <a:xfrm>
            <a:off x="272479" y="2867422"/>
            <a:ext cx="430887" cy="1783665"/>
          </a:xfrm>
          <a:prstGeom prst="rect">
            <a:avLst/>
          </a:prstGeom>
          <a:solidFill>
            <a:schemeClr val="accent2">
              <a:lumMod val="20000"/>
              <a:lumOff val="80000"/>
            </a:schemeClr>
          </a:solidFill>
        </p:spPr>
        <p:txBody>
          <a:bodyPr vert="eaVert" wrap="square" rtlCol="0">
            <a:spAutoFit/>
          </a:bodyPr>
          <a:lstStyle/>
          <a:p>
            <a:pPr algn="ctr"/>
            <a:r>
              <a:rPr lang="ja-JP" altLang="en-US" sz="1600" dirty="0"/>
              <a:t>支出</a:t>
            </a:r>
            <a:endParaRPr kumimoji="1" lang="ja-JP" altLang="en-US" sz="1600" dirty="0"/>
          </a:p>
        </p:txBody>
      </p:sp>
      <p:sp>
        <p:nvSpPr>
          <p:cNvPr id="11" name="テキスト ボックス 10"/>
          <p:cNvSpPr txBox="1"/>
          <p:nvPr/>
        </p:nvSpPr>
        <p:spPr>
          <a:xfrm>
            <a:off x="272478" y="1078603"/>
            <a:ext cx="430887" cy="1783665"/>
          </a:xfrm>
          <a:prstGeom prst="rect">
            <a:avLst/>
          </a:prstGeom>
          <a:solidFill>
            <a:schemeClr val="accent1">
              <a:lumMod val="20000"/>
              <a:lumOff val="80000"/>
            </a:schemeClr>
          </a:solidFill>
        </p:spPr>
        <p:txBody>
          <a:bodyPr vert="eaVert" wrap="square" rtlCol="0">
            <a:spAutoFit/>
          </a:bodyPr>
          <a:lstStyle/>
          <a:p>
            <a:pPr algn="ctr"/>
            <a:r>
              <a:rPr lang="ja-JP" altLang="en-US" sz="1600" dirty="0"/>
              <a:t>合計</a:t>
            </a:r>
            <a:endParaRPr kumimoji="1" lang="ja-JP" altLang="en-US" sz="1600" dirty="0"/>
          </a:p>
        </p:txBody>
      </p:sp>
      <p:sp>
        <p:nvSpPr>
          <p:cNvPr id="16" name="テキスト ボックス 15"/>
          <p:cNvSpPr txBox="1"/>
          <p:nvPr/>
        </p:nvSpPr>
        <p:spPr>
          <a:xfrm>
            <a:off x="6778399" y="1613467"/>
            <a:ext cx="2820838" cy="577081"/>
          </a:xfrm>
          <a:prstGeom prst="rect">
            <a:avLst/>
          </a:prstGeom>
          <a:noFill/>
        </p:spPr>
        <p:txBody>
          <a:bodyPr wrap="square" rtlCol="0">
            <a:spAutoFit/>
          </a:bodyPr>
          <a:lstStyle/>
          <a:p>
            <a:r>
              <a:rPr kumimoji="1" lang="en-US" altLang="ja-JP" sz="1050" dirty="0"/>
              <a:t>※</a:t>
            </a:r>
            <a:r>
              <a:rPr kumimoji="1" lang="ja-JP" altLang="en-US" sz="1050" dirty="0"/>
              <a:t>厚生労働省</a:t>
            </a:r>
            <a:r>
              <a:rPr kumimoji="1" lang="en-US" altLang="ja-JP" sz="1050" dirty="0"/>
              <a:t>(2014)</a:t>
            </a:r>
            <a:r>
              <a:rPr kumimoji="1" lang="ja-JP" altLang="en-US" sz="1050" dirty="0"/>
              <a:t>の結果と大きな乖離が生じないように信頼性が損なわれない範囲で調整を加えている</a:t>
            </a:r>
          </a:p>
        </p:txBody>
      </p:sp>
      <p:sp>
        <p:nvSpPr>
          <p:cNvPr id="22" name="正方形/長方形 21"/>
          <p:cNvSpPr/>
          <p:nvPr/>
        </p:nvSpPr>
        <p:spPr bwMode="auto">
          <a:xfrm>
            <a:off x="272478" y="1078603"/>
            <a:ext cx="9361042" cy="5360964"/>
          </a:xfrm>
          <a:prstGeom prst="rect">
            <a:avLst/>
          </a:prstGeom>
          <a:noFill/>
          <a:ln w="19050" cmpd="dbl">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pic>
        <p:nvPicPr>
          <p:cNvPr id="2" name="図 1"/>
          <p:cNvPicPr>
            <a:picLocks noChangeAspect="1"/>
          </p:cNvPicPr>
          <p:nvPr/>
        </p:nvPicPr>
        <p:blipFill>
          <a:blip r:embed="rId2"/>
          <a:stretch>
            <a:fillRect/>
          </a:stretch>
        </p:blipFill>
        <p:spPr>
          <a:xfrm>
            <a:off x="703364" y="1082320"/>
            <a:ext cx="2997366" cy="1774695"/>
          </a:xfrm>
          <a:prstGeom prst="rect">
            <a:avLst/>
          </a:prstGeom>
        </p:spPr>
      </p:pic>
      <p:pic>
        <p:nvPicPr>
          <p:cNvPr id="6" name="図 5"/>
          <p:cNvPicPr>
            <a:picLocks noChangeAspect="1"/>
          </p:cNvPicPr>
          <p:nvPr/>
        </p:nvPicPr>
        <p:blipFill>
          <a:blip r:embed="rId3"/>
          <a:stretch>
            <a:fillRect/>
          </a:stretch>
        </p:blipFill>
        <p:spPr>
          <a:xfrm>
            <a:off x="3700730" y="1084357"/>
            <a:ext cx="2889851" cy="1785941"/>
          </a:xfrm>
          <a:prstGeom prst="rect">
            <a:avLst/>
          </a:prstGeom>
        </p:spPr>
      </p:pic>
      <p:pic>
        <p:nvPicPr>
          <p:cNvPr id="12" name="図 11"/>
          <p:cNvPicPr>
            <a:picLocks noChangeAspect="1"/>
          </p:cNvPicPr>
          <p:nvPr/>
        </p:nvPicPr>
        <p:blipFill>
          <a:blip r:embed="rId4"/>
          <a:stretch>
            <a:fillRect/>
          </a:stretch>
        </p:blipFill>
        <p:spPr>
          <a:xfrm>
            <a:off x="703365" y="2857015"/>
            <a:ext cx="2997364" cy="1760854"/>
          </a:xfrm>
          <a:prstGeom prst="rect">
            <a:avLst/>
          </a:prstGeom>
        </p:spPr>
      </p:pic>
      <p:pic>
        <p:nvPicPr>
          <p:cNvPr id="13" name="図 12"/>
          <p:cNvPicPr>
            <a:picLocks noChangeAspect="1"/>
          </p:cNvPicPr>
          <p:nvPr/>
        </p:nvPicPr>
        <p:blipFill>
          <a:blip r:embed="rId5"/>
          <a:stretch>
            <a:fillRect/>
          </a:stretch>
        </p:blipFill>
        <p:spPr>
          <a:xfrm>
            <a:off x="3700730" y="2864562"/>
            <a:ext cx="2889852" cy="1731602"/>
          </a:xfrm>
          <a:prstGeom prst="rect">
            <a:avLst/>
          </a:prstGeom>
        </p:spPr>
      </p:pic>
      <p:pic>
        <p:nvPicPr>
          <p:cNvPr id="14" name="図 13"/>
          <p:cNvPicPr>
            <a:picLocks noChangeAspect="1"/>
          </p:cNvPicPr>
          <p:nvPr/>
        </p:nvPicPr>
        <p:blipFill>
          <a:blip r:embed="rId6"/>
          <a:stretch>
            <a:fillRect/>
          </a:stretch>
        </p:blipFill>
        <p:spPr>
          <a:xfrm>
            <a:off x="703364" y="4657468"/>
            <a:ext cx="2997365" cy="1734990"/>
          </a:xfrm>
          <a:prstGeom prst="rect">
            <a:avLst/>
          </a:prstGeom>
        </p:spPr>
      </p:pic>
      <p:pic>
        <p:nvPicPr>
          <p:cNvPr id="24" name="図 23"/>
          <p:cNvPicPr>
            <a:picLocks noChangeAspect="1"/>
          </p:cNvPicPr>
          <p:nvPr/>
        </p:nvPicPr>
        <p:blipFill>
          <a:blip r:embed="rId7"/>
          <a:stretch>
            <a:fillRect/>
          </a:stretch>
        </p:blipFill>
        <p:spPr>
          <a:xfrm>
            <a:off x="3700729" y="4652827"/>
            <a:ext cx="2889851" cy="1729299"/>
          </a:xfrm>
          <a:prstGeom prst="rect">
            <a:avLst/>
          </a:prstGeom>
        </p:spPr>
      </p:pic>
      <p:pic>
        <p:nvPicPr>
          <p:cNvPr id="25" name="図 24"/>
          <p:cNvPicPr>
            <a:picLocks noChangeAspect="1"/>
          </p:cNvPicPr>
          <p:nvPr/>
        </p:nvPicPr>
        <p:blipFill>
          <a:blip r:embed="rId8"/>
          <a:stretch>
            <a:fillRect/>
          </a:stretch>
        </p:blipFill>
        <p:spPr>
          <a:xfrm>
            <a:off x="6590580" y="4657468"/>
            <a:ext cx="2925952" cy="1718901"/>
          </a:xfrm>
          <a:prstGeom prst="rect">
            <a:avLst/>
          </a:prstGeom>
        </p:spPr>
      </p:pic>
    </p:spTree>
    <p:extLst>
      <p:ext uri="{BB962C8B-B14F-4D97-AF65-F5344CB8AC3E}">
        <p14:creationId xmlns:p14="http://schemas.microsoft.com/office/powerpoint/2010/main" val="307079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p:cNvSpPr>
            <a:spLocks noGrp="1"/>
          </p:cNvSpPr>
          <p:nvPr>
            <p:ph type="title"/>
          </p:nvPr>
        </p:nvSpPr>
        <p:spPr/>
        <p:txBody>
          <a:bodyPr/>
          <a:lstStyle/>
          <a:p>
            <a:r>
              <a:rPr lang="en-US" altLang="ja-JP" dirty="0"/>
              <a:t>Appendix</a:t>
            </a:r>
            <a:r>
              <a:rPr lang="ja-JP" altLang="en-US" dirty="0"/>
              <a:t>：３</a:t>
            </a:r>
            <a:r>
              <a:rPr lang="en-US" altLang="ja-JP" dirty="0"/>
              <a:t>.</a:t>
            </a:r>
            <a:r>
              <a:rPr lang="ja-JP" altLang="en-US" dirty="0"/>
              <a:t>１ 数値分析｜基本分析</a:t>
            </a:r>
            <a:r>
              <a:rPr lang="ja-JP" altLang="en-US" sz="2000" dirty="0"/>
              <a:t>（年金数理モデル）</a:t>
            </a:r>
            <a:endParaRPr kumimoji="1" lang="ja-JP" altLang="en-US" sz="2000" dirty="0"/>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47</a:t>
            </a:fld>
            <a:endParaRPr lang="en-US" altLang="ja-JP" dirty="0"/>
          </a:p>
        </p:txBody>
      </p:sp>
      <p:sp>
        <p:nvSpPr>
          <p:cNvPr id="6" name="AutoShape 3"/>
          <p:cNvSpPr>
            <a:spLocks noChangeArrowheads="1"/>
          </p:cNvSpPr>
          <p:nvPr/>
        </p:nvSpPr>
        <p:spPr bwMode="auto">
          <a:xfrm>
            <a:off x="272480" y="743903"/>
            <a:ext cx="936104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国民年金勘定</a:t>
            </a:r>
          </a:p>
        </p:txBody>
      </p:sp>
      <p:sp>
        <p:nvSpPr>
          <p:cNvPr id="7" name="正方形/長方形 6"/>
          <p:cNvSpPr/>
          <p:nvPr/>
        </p:nvSpPr>
        <p:spPr bwMode="auto">
          <a:xfrm>
            <a:off x="272478" y="1078603"/>
            <a:ext cx="9361042" cy="5360964"/>
          </a:xfrm>
          <a:prstGeom prst="rect">
            <a:avLst/>
          </a:prstGeom>
          <a:noFill/>
          <a:ln w="19050" cmpd="dbl">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272480" y="4657468"/>
            <a:ext cx="430887" cy="1778891"/>
          </a:xfrm>
          <a:prstGeom prst="rect">
            <a:avLst/>
          </a:prstGeom>
          <a:solidFill>
            <a:schemeClr val="accent3">
              <a:lumMod val="20000"/>
              <a:lumOff val="80000"/>
            </a:schemeClr>
          </a:solidFill>
        </p:spPr>
        <p:txBody>
          <a:bodyPr vert="eaVert" wrap="square" rtlCol="0">
            <a:spAutoFit/>
          </a:bodyPr>
          <a:lstStyle/>
          <a:p>
            <a:pPr algn="ctr"/>
            <a:r>
              <a:rPr kumimoji="1" lang="ja-JP" altLang="en-US" sz="1600" dirty="0"/>
              <a:t>収入</a:t>
            </a:r>
          </a:p>
        </p:txBody>
      </p:sp>
      <p:sp>
        <p:nvSpPr>
          <p:cNvPr id="10" name="テキスト ボックス 9"/>
          <p:cNvSpPr txBox="1"/>
          <p:nvPr/>
        </p:nvSpPr>
        <p:spPr>
          <a:xfrm>
            <a:off x="272479" y="2867422"/>
            <a:ext cx="430887" cy="1783665"/>
          </a:xfrm>
          <a:prstGeom prst="rect">
            <a:avLst/>
          </a:prstGeom>
          <a:solidFill>
            <a:schemeClr val="accent2">
              <a:lumMod val="20000"/>
              <a:lumOff val="80000"/>
            </a:schemeClr>
          </a:solidFill>
        </p:spPr>
        <p:txBody>
          <a:bodyPr vert="eaVert" wrap="square" rtlCol="0">
            <a:spAutoFit/>
          </a:bodyPr>
          <a:lstStyle/>
          <a:p>
            <a:pPr algn="ctr"/>
            <a:r>
              <a:rPr lang="ja-JP" altLang="en-US" sz="1600" dirty="0"/>
              <a:t>支出</a:t>
            </a:r>
            <a:endParaRPr kumimoji="1" lang="ja-JP" altLang="en-US" sz="1600" dirty="0"/>
          </a:p>
        </p:txBody>
      </p:sp>
      <p:sp>
        <p:nvSpPr>
          <p:cNvPr id="11" name="テキスト ボックス 10"/>
          <p:cNvSpPr txBox="1"/>
          <p:nvPr/>
        </p:nvSpPr>
        <p:spPr>
          <a:xfrm>
            <a:off x="272478" y="1078603"/>
            <a:ext cx="430887" cy="1783665"/>
          </a:xfrm>
          <a:prstGeom prst="rect">
            <a:avLst/>
          </a:prstGeom>
          <a:solidFill>
            <a:schemeClr val="accent1">
              <a:lumMod val="20000"/>
              <a:lumOff val="80000"/>
            </a:schemeClr>
          </a:solidFill>
        </p:spPr>
        <p:txBody>
          <a:bodyPr vert="eaVert" wrap="square" rtlCol="0">
            <a:spAutoFit/>
          </a:bodyPr>
          <a:lstStyle/>
          <a:p>
            <a:pPr algn="ctr"/>
            <a:r>
              <a:rPr lang="ja-JP" altLang="en-US" sz="1600" dirty="0"/>
              <a:t>合計</a:t>
            </a:r>
            <a:endParaRPr kumimoji="1" lang="ja-JP" altLang="en-US" sz="1600" dirty="0"/>
          </a:p>
        </p:txBody>
      </p:sp>
      <p:sp>
        <p:nvSpPr>
          <p:cNvPr id="19" name="テキスト ボックス 18"/>
          <p:cNvSpPr txBox="1"/>
          <p:nvPr/>
        </p:nvSpPr>
        <p:spPr>
          <a:xfrm>
            <a:off x="6778399" y="1613467"/>
            <a:ext cx="2820838" cy="577081"/>
          </a:xfrm>
          <a:prstGeom prst="rect">
            <a:avLst/>
          </a:prstGeom>
          <a:noFill/>
        </p:spPr>
        <p:txBody>
          <a:bodyPr wrap="square" rtlCol="0">
            <a:spAutoFit/>
          </a:bodyPr>
          <a:lstStyle/>
          <a:p>
            <a:r>
              <a:rPr kumimoji="1" lang="en-US" altLang="ja-JP" sz="1050" dirty="0"/>
              <a:t>※</a:t>
            </a:r>
            <a:r>
              <a:rPr kumimoji="1" lang="ja-JP" altLang="en-US" sz="1050" dirty="0"/>
              <a:t>厚生労働省</a:t>
            </a:r>
            <a:r>
              <a:rPr kumimoji="1" lang="en-US" altLang="ja-JP" sz="1050" dirty="0"/>
              <a:t>(2014)</a:t>
            </a:r>
            <a:r>
              <a:rPr kumimoji="1" lang="ja-JP" altLang="en-US" sz="1050" dirty="0"/>
              <a:t>の結果と大きな乖離が生じないように信頼性が損なわれない範囲で調整を加えている</a:t>
            </a:r>
          </a:p>
        </p:txBody>
      </p:sp>
      <p:pic>
        <p:nvPicPr>
          <p:cNvPr id="2" name="図 1"/>
          <p:cNvPicPr>
            <a:picLocks noChangeAspect="1"/>
          </p:cNvPicPr>
          <p:nvPr/>
        </p:nvPicPr>
        <p:blipFill>
          <a:blip r:embed="rId2"/>
          <a:stretch>
            <a:fillRect/>
          </a:stretch>
        </p:blipFill>
        <p:spPr>
          <a:xfrm>
            <a:off x="703366" y="1072575"/>
            <a:ext cx="2945608" cy="1768924"/>
          </a:xfrm>
          <a:prstGeom prst="rect">
            <a:avLst/>
          </a:prstGeom>
        </p:spPr>
      </p:pic>
      <p:pic>
        <p:nvPicPr>
          <p:cNvPr id="12" name="図 11"/>
          <p:cNvPicPr>
            <a:picLocks noChangeAspect="1"/>
          </p:cNvPicPr>
          <p:nvPr/>
        </p:nvPicPr>
        <p:blipFill>
          <a:blip r:embed="rId3"/>
          <a:stretch>
            <a:fillRect/>
          </a:stretch>
        </p:blipFill>
        <p:spPr>
          <a:xfrm>
            <a:off x="3648973" y="1078603"/>
            <a:ext cx="2962853" cy="1777712"/>
          </a:xfrm>
          <a:prstGeom prst="rect">
            <a:avLst/>
          </a:prstGeom>
        </p:spPr>
      </p:pic>
      <p:pic>
        <p:nvPicPr>
          <p:cNvPr id="21" name="図 20"/>
          <p:cNvPicPr>
            <a:picLocks noChangeAspect="1"/>
          </p:cNvPicPr>
          <p:nvPr/>
        </p:nvPicPr>
        <p:blipFill>
          <a:blip r:embed="rId4"/>
          <a:stretch>
            <a:fillRect/>
          </a:stretch>
        </p:blipFill>
        <p:spPr>
          <a:xfrm>
            <a:off x="703365" y="2847880"/>
            <a:ext cx="2945607" cy="1781486"/>
          </a:xfrm>
          <a:prstGeom prst="rect">
            <a:avLst/>
          </a:prstGeom>
        </p:spPr>
      </p:pic>
      <p:pic>
        <p:nvPicPr>
          <p:cNvPr id="22" name="図 21"/>
          <p:cNvPicPr>
            <a:picLocks noChangeAspect="1"/>
          </p:cNvPicPr>
          <p:nvPr/>
        </p:nvPicPr>
        <p:blipFill>
          <a:blip r:embed="rId5"/>
          <a:stretch>
            <a:fillRect/>
          </a:stretch>
        </p:blipFill>
        <p:spPr>
          <a:xfrm>
            <a:off x="703365" y="4656240"/>
            <a:ext cx="2945607" cy="1730923"/>
          </a:xfrm>
          <a:prstGeom prst="rect">
            <a:avLst/>
          </a:prstGeom>
        </p:spPr>
      </p:pic>
      <p:pic>
        <p:nvPicPr>
          <p:cNvPr id="23" name="図 22"/>
          <p:cNvPicPr>
            <a:picLocks noChangeAspect="1"/>
          </p:cNvPicPr>
          <p:nvPr/>
        </p:nvPicPr>
        <p:blipFill>
          <a:blip r:embed="rId6"/>
          <a:stretch>
            <a:fillRect/>
          </a:stretch>
        </p:blipFill>
        <p:spPr>
          <a:xfrm>
            <a:off x="3648972" y="4625593"/>
            <a:ext cx="2828028" cy="1766590"/>
          </a:xfrm>
          <a:prstGeom prst="rect">
            <a:avLst/>
          </a:prstGeom>
        </p:spPr>
      </p:pic>
      <p:pic>
        <p:nvPicPr>
          <p:cNvPr id="25" name="図 24"/>
          <p:cNvPicPr>
            <a:picLocks noChangeAspect="1"/>
          </p:cNvPicPr>
          <p:nvPr/>
        </p:nvPicPr>
        <p:blipFill>
          <a:blip r:embed="rId7"/>
          <a:stretch>
            <a:fillRect/>
          </a:stretch>
        </p:blipFill>
        <p:spPr>
          <a:xfrm>
            <a:off x="6476999" y="4657468"/>
            <a:ext cx="2913575" cy="1729695"/>
          </a:xfrm>
          <a:prstGeom prst="rect">
            <a:avLst/>
          </a:prstGeom>
        </p:spPr>
      </p:pic>
    </p:spTree>
    <p:extLst>
      <p:ext uri="{BB962C8B-B14F-4D97-AF65-F5344CB8AC3E}">
        <p14:creationId xmlns:p14="http://schemas.microsoft.com/office/powerpoint/2010/main" val="74816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5</a:t>
            </a:fld>
            <a:endParaRPr lang="en-US" altLang="ja-JP" dirty="0"/>
          </a:p>
        </p:txBody>
      </p:sp>
      <p:sp>
        <p:nvSpPr>
          <p:cNvPr id="18" name="タイトル 1"/>
          <p:cNvSpPr>
            <a:spLocks noGrp="1"/>
          </p:cNvSpPr>
          <p:nvPr>
            <p:ph type="title"/>
          </p:nvPr>
        </p:nvSpPr>
        <p:spPr>
          <a:xfrm>
            <a:off x="272480" y="152636"/>
            <a:ext cx="9361040" cy="396044"/>
          </a:xfrm>
        </p:spPr>
        <p:txBody>
          <a:bodyPr/>
          <a:lstStyle/>
          <a:p>
            <a:r>
              <a:rPr lang="ja-JP" altLang="en-US" dirty="0"/>
              <a:t>１．研究</a:t>
            </a:r>
            <a:r>
              <a:rPr kumimoji="1" lang="ja-JP" altLang="en-US" dirty="0"/>
              <a:t>の背景と目的｜</a:t>
            </a:r>
            <a:r>
              <a:rPr lang="ja-JP" altLang="en-US" dirty="0"/>
              <a:t>リタイアメント・プランニング</a:t>
            </a:r>
            <a:endParaRPr kumimoji="1" lang="ja-JP" altLang="en-US" dirty="0"/>
          </a:p>
        </p:txBody>
      </p:sp>
      <p:sp>
        <p:nvSpPr>
          <p:cNvPr id="19" name="テキスト ボックス 18"/>
          <p:cNvSpPr txBox="1"/>
          <p:nvPr/>
        </p:nvSpPr>
        <p:spPr>
          <a:xfrm>
            <a:off x="272480" y="1226476"/>
            <a:ext cx="9361040" cy="923330"/>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使用データ</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三井住友海上あいおい生命「</a:t>
            </a:r>
            <a:r>
              <a:rPr lang="en-US" altLang="ja-JP" dirty="0"/>
              <a:t>&amp;LIFE </a:t>
            </a:r>
            <a:r>
              <a:rPr lang="ja-JP" altLang="en-US" dirty="0"/>
              <a:t>個人年金保険」：</a:t>
            </a:r>
            <a:r>
              <a:rPr lang="en-US" altLang="ja-JP" dirty="0"/>
              <a:t>5,10,15</a:t>
            </a:r>
            <a:r>
              <a:rPr lang="ja-JP" altLang="en-US" dirty="0"/>
              <a:t>年確定年金，</a:t>
            </a:r>
            <a:r>
              <a:rPr lang="en-US" altLang="ja-JP" dirty="0"/>
              <a:t>10</a:t>
            </a:r>
            <a:r>
              <a:rPr lang="ja-JP" altLang="en-US" dirty="0"/>
              <a:t>年保証付終身年金</a:t>
            </a:r>
            <a:endParaRPr lang="en-US" altLang="ja-JP" dirty="0"/>
          </a:p>
        </p:txBody>
      </p:sp>
      <p:sp>
        <p:nvSpPr>
          <p:cNvPr id="20" name="AutoShape 3">
            <a:extLst>
              <a:ext uri="{FF2B5EF4-FFF2-40B4-BE49-F238E27FC236}">
                <a16:creationId xmlns:a16="http://schemas.microsoft.com/office/drawing/2014/main" id="{061870B2-D7AD-4869-991E-E35F8D2ACD36}"/>
              </a:ext>
            </a:extLst>
          </p:cNvPr>
          <p:cNvSpPr>
            <a:spLocks noChangeArrowheads="1"/>
          </p:cNvSpPr>
          <p:nvPr/>
        </p:nvSpPr>
        <p:spPr bwMode="auto">
          <a:xfrm>
            <a:off x="273248" y="886733"/>
            <a:ext cx="9361041"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私的年金保険の付加保険料比率</a:t>
            </a:r>
          </a:p>
        </p:txBody>
      </p:sp>
      <p:sp>
        <p:nvSpPr>
          <p:cNvPr id="22" name="テキスト ボックス 21"/>
          <p:cNvSpPr txBox="1"/>
          <p:nvPr/>
        </p:nvSpPr>
        <p:spPr>
          <a:xfrm>
            <a:off x="272480" y="5570938"/>
            <a:ext cx="9361040" cy="369332"/>
          </a:xfrm>
          <a:prstGeom prst="rect">
            <a:avLst/>
          </a:prstGeom>
          <a:noFill/>
          <a:ln>
            <a:solidFill>
              <a:srgbClr val="0070C0"/>
            </a:solidFill>
          </a:ln>
        </p:spPr>
        <p:txBody>
          <a:bodyPr wrap="square" rtlCol="0">
            <a:spAutoFit/>
          </a:bodyPr>
          <a:lstStyle/>
          <a:p>
            <a:pPr algn="ctr">
              <a:buClr>
                <a:srgbClr val="0070C0"/>
              </a:buClr>
            </a:pPr>
            <a:r>
              <a:rPr kumimoji="1" lang="ja-JP" altLang="en-US" u="sng" dirty="0">
                <a:solidFill>
                  <a:srgbClr val="0070C0"/>
                </a:solidFill>
              </a:rPr>
              <a:t>私的終身年金以外の方法による長生きリスクヘッジの必要性</a:t>
            </a:r>
          </a:p>
        </p:txBody>
      </p:sp>
      <p:sp>
        <p:nvSpPr>
          <p:cNvPr id="25" name="テキスト ボックス 24"/>
          <p:cNvSpPr txBox="1"/>
          <p:nvPr/>
        </p:nvSpPr>
        <p:spPr>
          <a:xfrm>
            <a:off x="5574751" y="4927533"/>
            <a:ext cx="2747486" cy="430887"/>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kumimoji="1" lang="ja-JP" altLang="en-US" sz="1100" dirty="0"/>
              <a:t>全商品</a:t>
            </a:r>
            <a:r>
              <a:rPr kumimoji="1" lang="en-US" altLang="ja-JP" sz="1100" dirty="0"/>
              <a:t>65</a:t>
            </a:r>
            <a:r>
              <a:rPr kumimoji="1" lang="ja-JP" altLang="en-US" sz="1100" dirty="0"/>
              <a:t>歳受給開始の平準払い</a:t>
            </a:r>
            <a:endParaRPr kumimoji="1" lang="en-US" altLang="ja-JP" sz="1100" dirty="0"/>
          </a:p>
          <a:p>
            <a:pPr marL="285750" indent="-285750">
              <a:buClr>
                <a:srgbClr val="0070C0"/>
              </a:buClr>
              <a:buFont typeface="Wingdings" panose="05000000000000000000" pitchFamily="2" charset="2"/>
              <a:buChar char="ü"/>
            </a:pPr>
            <a:r>
              <a:rPr lang="en-US" altLang="ja-JP" sz="1100" dirty="0"/>
              <a:t>2018</a:t>
            </a:r>
            <a:r>
              <a:rPr lang="ja-JP" altLang="en-US" sz="1100" dirty="0"/>
              <a:t>年</a:t>
            </a:r>
            <a:r>
              <a:rPr lang="en-US" altLang="ja-JP" sz="1100" dirty="0"/>
              <a:t>7</a:t>
            </a:r>
            <a:r>
              <a:rPr lang="ja-JP" altLang="en-US" sz="1100" dirty="0"/>
              <a:t>月</a:t>
            </a:r>
            <a:r>
              <a:rPr lang="en-US" altLang="ja-JP" sz="1100" dirty="0"/>
              <a:t>31</a:t>
            </a:r>
            <a:r>
              <a:rPr lang="ja-JP" altLang="en-US" sz="1100" dirty="0"/>
              <a:t>日時点のデータを使用</a:t>
            </a:r>
            <a:endParaRPr kumimoji="1" lang="en-US" altLang="ja-JP" sz="1100" dirty="0"/>
          </a:p>
        </p:txBody>
      </p:sp>
      <p:pic>
        <p:nvPicPr>
          <p:cNvPr id="26" name="図 25"/>
          <p:cNvPicPr>
            <a:picLocks noChangeAspect="1"/>
          </p:cNvPicPr>
          <p:nvPr/>
        </p:nvPicPr>
        <p:blipFill>
          <a:blip r:embed="rId2"/>
          <a:stretch>
            <a:fillRect/>
          </a:stretch>
        </p:blipFill>
        <p:spPr>
          <a:xfrm>
            <a:off x="272480" y="2245977"/>
            <a:ext cx="4453405" cy="2681556"/>
          </a:xfrm>
          <a:prstGeom prst="rect">
            <a:avLst/>
          </a:prstGeom>
        </p:spPr>
      </p:pic>
      <p:pic>
        <p:nvPicPr>
          <p:cNvPr id="27" name="図 26"/>
          <p:cNvPicPr>
            <a:picLocks noChangeAspect="1"/>
          </p:cNvPicPr>
          <p:nvPr/>
        </p:nvPicPr>
        <p:blipFill>
          <a:blip r:embed="rId3"/>
          <a:stretch>
            <a:fillRect/>
          </a:stretch>
        </p:blipFill>
        <p:spPr>
          <a:xfrm>
            <a:off x="4725885" y="2261585"/>
            <a:ext cx="4445218" cy="2665948"/>
          </a:xfrm>
          <a:prstGeom prst="rect">
            <a:avLst/>
          </a:prstGeom>
        </p:spPr>
      </p:pic>
      <p:sp>
        <p:nvSpPr>
          <p:cNvPr id="13" name="テキスト ボックス 12"/>
          <p:cNvSpPr txBox="1"/>
          <p:nvPr/>
        </p:nvSpPr>
        <p:spPr>
          <a:xfrm>
            <a:off x="272480" y="4927533"/>
            <a:ext cx="5436320" cy="430887"/>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kumimoji="1" lang="ja-JP" altLang="en-US" sz="1100" dirty="0"/>
              <a:t>予定利率：</a:t>
            </a:r>
            <a:r>
              <a:rPr kumimoji="1" lang="en-US" altLang="ja-JP" sz="1100" dirty="0"/>
              <a:t>0.75</a:t>
            </a:r>
            <a:r>
              <a:rPr kumimoji="1" lang="ja-JP" altLang="en-US" sz="1100" dirty="0"/>
              <a:t>％（標準利率</a:t>
            </a:r>
            <a:r>
              <a:rPr kumimoji="1" lang="en-US" altLang="ja-JP" sz="1100" dirty="0"/>
              <a:t>0.25</a:t>
            </a:r>
            <a:r>
              <a:rPr kumimoji="1" lang="ja-JP" altLang="en-US" sz="1100" dirty="0"/>
              <a:t>％）</a:t>
            </a:r>
            <a:endParaRPr kumimoji="1" lang="en-US" altLang="ja-JP" sz="1100" dirty="0"/>
          </a:p>
          <a:p>
            <a:pPr marL="285750" indent="-285750">
              <a:buClr>
                <a:srgbClr val="0070C0"/>
              </a:buClr>
              <a:buFont typeface="Wingdings" panose="05000000000000000000" pitchFamily="2" charset="2"/>
              <a:buChar char="ü"/>
            </a:pPr>
            <a:r>
              <a:rPr kumimoji="1" lang="ja-JP" altLang="en-US" sz="1100" dirty="0"/>
              <a:t>予定死亡率：</a:t>
            </a:r>
            <a:r>
              <a:rPr lang="ja-JP" altLang="en-US" sz="1100" dirty="0"/>
              <a:t>年金開始前は標準生命表</a:t>
            </a:r>
            <a:r>
              <a:rPr lang="en-US" altLang="ja-JP" sz="1100" dirty="0"/>
              <a:t>(2018)</a:t>
            </a:r>
            <a:r>
              <a:rPr lang="ja-JP" altLang="en-US" sz="1100" dirty="0" err="1"/>
              <a:t>，</a:t>
            </a:r>
            <a:r>
              <a:rPr lang="ja-JP" altLang="en-US" sz="1100" dirty="0"/>
              <a:t>年金開始後は標準生命表</a:t>
            </a:r>
            <a:r>
              <a:rPr lang="en-US" altLang="ja-JP" sz="1100" dirty="0"/>
              <a:t>(2007)</a:t>
            </a:r>
            <a:endParaRPr kumimoji="1" lang="en-US" altLang="ja-JP" sz="1100" dirty="0"/>
          </a:p>
        </p:txBody>
      </p:sp>
    </p:spTree>
    <p:extLst>
      <p:ext uri="{BB962C8B-B14F-4D97-AF65-F5344CB8AC3E}">
        <p14:creationId xmlns:p14="http://schemas.microsoft.com/office/powerpoint/2010/main" val="3569451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4880758" y="2912259"/>
            <a:ext cx="4533092" cy="2716234"/>
          </a:xfrm>
          <a:prstGeom prst="rect">
            <a:avLst/>
          </a:prstGeom>
        </p:spPr>
      </p:pic>
      <p:sp>
        <p:nvSpPr>
          <p:cNvPr id="6" name="タイトル 1"/>
          <p:cNvSpPr>
            <a:spLocks noGrp="1"/>
          </p:cNvSpPr>
          <p:nvPr>
            <p:ph type="title"/>
          </p:nvPr>
        </p:nvSpPr>
        <p:spPr/>
        <p:txBody>
          <a:bodyPr/>
          <a:lstStyle/>
          <a:p>
            <a:r>
              <a:rPr lang="ja-JP" altLang="en-US" dirty="0"/>
              <a:t>研究</a:t>
            </a:r>
            <a:r>
              <a:rPr kumimoji="1" lang="ja-JP" altLang="en-US" dirty="0"/>
              <a:t>の背景と目的｜公的年金の繰下げ受給</a:t>
            </a:r>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6</a:t>
            </a:fld>
            <a:endParaRPr lang="en-US" altLang="ja-JP" dirty="0"/>
          </a:p>
        </p:txBody>
      </p:sp>
      <p:sp>
        <p:nvSpPr>
          <p:cNvPr id="7" name="スライド番号プレースホルダー 2"/>
          <p:cNvSpPr txBox="1">
            <a:spLocks/>
          </p:cNvSpPr>
          <p:nvPr/>
        </p:nvSpPr>
        <p:spPr>
          <a:xfrm>
            <a:off x="7468195" y="6618071"/>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p:sp>
        <p:nvSpPr>
          <p:cNvPr id="8" name="テキスト ボックス 7"/>
          <p:cNvSpPr txBox="1"/>
          <p:nvPr/>
        </p:nvSpPr>
        <p:spPr>
          <a:xfrm>
            <a:off x="270052" y="874073"/>
            <a:ext cx="9363468" cy="1477328"/>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公的年金の繰下げ受給とは</a:t>
            </a:r>
            <a:endParaRPr kumimoji="1" lang="en-US" altLang="ja-JP" dirty="0">
              <a:solidFill>
                <a:srgbClr val="0070C0"/>
              </a:solidFill>
            </a:endParaRPr>
          </a:p>
          <a:p>
            <a:pPr marL="742946" lvl="1" indent="-285749">
              <a:buClr>
                <a:srgbClr val="0070C0"/>
              </a:buClr>
              <a:buFont typeface="Wingdings" panose="05000000000000000000" pitchFamily="2" charset="2"/>
              <a:buChar char="Ø"/>
            </a:pPr>
            <a:r>
              <a:rPr lang="ja-JP" altLang="en-US" dirty="0"/>
              <a:t>通常の受給年齢</a:t>
            </a:r>
            <a:r>
              <a:rPr lang="en-US" altLang="ja-JP" dirty="0"/>
              <a:t>(65</a:t>
            </a:r>
            <a:r>
              <a:rPr lang="ja-JP" altLang="en-US" dirty="0"/>
              <a:t>歳</a:t>
            </a:r>
            <a:r>
              <a:rPr lang="en-US" altLang="ja-JP" dirty="0"/>
              <a:t>)</a:t>
            </a:r>
            <a:r>
              <a:rPr lang="ja-JP" altLang="en-US" dirty="0"/>
              <a:t>から受給開始を遅らせることで増額した額の年金を受け取ることができる制度</a:t>
            </a:r>
            <a:endParaRPr lang="en-US" altLang="ja-JP" dirty="0"/>
          </a:p>
          <a:p>
            <a:pPr marL="742946" lvl="1" indent="-285749">
              <a:buClr>
                <a:srgbClr val="0070C0"/>
              </a:buClr>
              <a:buFont typeface="Wingdings" panose="05000000000000000000" pitchFamily="2" charset="2"/>
              <a:buChar char="Ø"/>
            </a:pPr>
            <a:r>
              <a:rPr lang="ja-JP" altLang="en-US" dirty="0"/>
              <a:t>増額率 </a:t>
            </a:r>
            <a:r>
              <a:rPr lang="en-US" altLang="ja-JP" dirty="0"/>
              <a:t>=0.7%/</a:t>
            </a:r>
            <a:r>
              <a:rPr lang="ja-JP" altLang="en-US" dirty="0"/>
              <a:t>月</a:t>
            </a:r>
            <a:endParaRPr lang="en-US" altLang="ja-JP" dirty="0"/>
          </a:p>
          <a:p>
            <a:pPr marL="742946" lvl="1" indent="-285749">
              <a:buClr>
                <a:srgbClr val="0070C0"/>
              </a:buClr>
              <a:buFont typeface="Wingdings" panose="05000000000000000000" pitchFamily="2" charset="2"/>
              <a:buChar char="Ø"/>
            </a:pPr>
            <a:r>
              <a:rPr lang="en-US" altLang="ja-JP" dirty="0"/>
              <a:t>66</a:t>
            </a:r>
            <a:r>
              <a:rPr lang="ja-JP" altLang="en-US" dirty="0"/>
              <a:t>～</a:t>
            </a:r>
            <a:r>
              <a:rPr lang="en-US" altLang="ja-JP" dirty="0"/>
              <a:t>70</a:t>
            </a:r>
            <a:r>
              <a:rPr lang="ja-JP" altLang="en-US" dirty="0"/>
              <a:t>歳の間で受給開始可能</a:t>
            </a:r>
            <a:endParaRPr lang="en-US" altLang="ja-JP" dirty="0"/>
          </a:p>
        </p:txBody>
      </p:sp>
      <p:sp>
        <p:nvSpPr>
          <p:cNvPr id="11" name="AutoShape 3">
            <a:extLst>
              <a:ext uri="{FF2B5EF4-FFF2-40B4-BE49-F238E27FC236}">
                <a16:creationId xmlns:a16="http://schemas.microsoft.com/office/drawing/2014/main" id="{061870B2-D7AD-4869-991E-E35F8D2ACD36}"/>
              </a:ext>
            </a:extLst>
          </p:cNvPr>
          <p:cNvSpPr>
            <a:spLocks noChangeArrowheads="1"/>
          </p:cNvSpPr>
          <p:nvPr/>
        </p:nvSpPr>
        <p:spPr bwMode="auto">
          <a:xfrm>
            <a:off x="4880758" y="2584247"/>
            <a:ext cx="4533092"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公的年金の繰上げ繰下げ受給状況</a:t>
            </a:r>
          </a:p>
        </p:txBody>
      </p:sp>
      <p:sp>
        <p:nvSpPr>
          <p:cNvPr id="13" name="楕円 12"/>
          <p:cNvSpPr/>
          <p:nvPr/>
        </p:nvSpPr>
        <p:spPr bwMode="auto">
          <a:xfrm>
            <a:off x="5495925" y="2936040"/>
            <a:ext cx="3917925" cy="209065"/>
          </a:xfrm>
          <a:prstGeom prst="ellipse">
            <a:avLst/>
          </a:prstGeom>
          <a:noFill/>
          <a:ln w="38100">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cxnSp>
        <p:nvCxnSpPr>
          <p:cNvPr id="14" name="直線コネクタ 13"/>
          <p:cNvCxnSpPr>
            <a:stCxn id="13" idx="6"/>
          </p:cNvCxnSpPr>
          <p:nvPr/>
        </p:nvCxnSpPr>
        <p:spPr>
          <a:xfrm flipH="1">
            <a:off x="9036350" y="3040573"/>
            <a:ext cx="377500" cy="45841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8303431" y="3507187"/>
            <a:ext cx="1476164" cy="646331"/>
          </a:xfrm>
          <a:prstGeom prst="rect">
            <a:avLst/>
          </a:prstGeom>
          <a:solidFill>
            <a:schemeClr val="bg1"/>
          </a:solidFill>
          <a:ln w="19050">
            <a:solidFill>
              <a:srgbClr val="00B050"/>
            </a:solidFill>
          </a:ln>
        </p:spPr>
        <p:txBody>
          <a:bodyPr wrap="square" rtlCol="0">
            <a:spAutoFit/>
          </a:bodyPr>
          <a:lstStyle/>
          <a:p>
            <a:pPr algn="ctr"/>
            <a:r>
              <a:rPr kumimoji="1" lang="ja-JP" altLang="en-US" dirty="0"/>
              <a:t>繰下げ受給</a:t>
            </a:r>
            <a:r>
              <a:rPr kumimoji="1" lang="en-US" altLang="ja-JP" dirty="0"/>
              <a:t>1~2%</a:t>
            </a:r>
            <a:r>
              <a:rPr kumimoji="1" lang="ja-JP" altLang="en-US" dirty="0"/>
              <a:t>程度</a:t>
            </a:r>
          </a:p>
        </p:txBody>
      </p:sp>
      <p:sp>
        <p:nvSpPr>
          <p:cNvPr id="16" name="テキスト ボックス 15"/>
          <p:cNvSpPr txBox="1"/>
          <p:nvPr/>
        </p:nvSpPr>
        <p:spPr>
          <a:xfrm>
            <a:off x="4951786" y="5551516"/>
            <a:ext cx="3025187" cy="261610"/>
          </a:xfrm>
          <a:prstGeom prst="rect">
            <a:avLst/>
          </a:prstGeom>
          <a:noFill/>
        </p:spPr>
        <p:txBody>
          <a:bodyPr wrap="none" rtlCol="0">
            <a:spAutoFit/>
          </a:bodyPr>
          <a:lstStyle/>
          <a:p>
            <a:r>
              <a:rPr kumimoji="1" lang="ja-JP" altLang="en-US" sz="1050" dirty="0"/>
              <a:t>出所</a:t>
            </a:r>
            <a:r>
              <a:rPr lang="ja-JP" altLang="en-US" sz="1050" dirty="0"/>
              <a:t>：「厚生年金保険・</a:t>
            </a:r>
            <a:r>
              <a:rPr lang="ja-JP" altLang="en-US" sz="1100" dirty="0"/>
              <a:t>国民</a:t>
            </a:r>
            <a:r>
              <a:rPr lang="ja-JP" altLang="en-US" sz="1050" dirty="0"/>
              <a:t>年金事業の概況」</a:t>
            </a:r>
            <a:endParaRPr kumimoji="1" lang="ja-JP" altLang="en-US" sz="1050" dirty="0"/>
          </a:p>
        </p:txBody>
      </p:sp>
      <p:sp>
        <p:nvSpPr>
          <p:cNvPr id="18" name="テキスト ボックス 17"/>
          <p:cNvSpPr txBox="1"/>
          <p:nvPr/>
        </p:nvSpPr>
        <p:spPr>
          <a:xfrm>
            <a:off x="268707" y="5929430"/>
            <a:ext cx="9366157" cy="369332"/>
          </a:xfrm>
          <a:prstGeom prst="rect">
            <a:avLst/>
          </a:prstGeom>
          <a:noFill/>
          <a:ln>
            <a:solidFill>
              <a:srgbClr val="0070C0"/>
            </a:solidFill>
          </a:ln>
        </p:spPr>
        <p:txBody>
          <a:bodyPr wrap="square" rtlCol="0">
            <a:spAutoFit/>
          </a:bodyPr>
          <a:lstStyle/>
          <a:p>
            <a:pPr algn="ctr">
              <a:buClr>
                <a:srgbClr val="0070C0"/>
              </a:buClr>
            </a:pPr>
            <a:r>
              <a:rPr kumimoji="1" lang="ja-JP" altLang="en-US" u="sng" dirty="0">
                <a:solidFill>
                  <a:srgbClr val="0070C0"/>
                </a:solidFill>
              </a:rPr>
              <a:t>繰下げ受給者が増加することによる公的年金財政への影響を検証</a:t>
            </a:r>
            <a:r>
              <a:rPr lang="ja-JP" altLang="en-US" u="sng" dirty="0">
                <a:solidFill>
                  <a:srgbClr val="0070C0"/>
                </a:solidFill>
              </a:rPr>
              <a:t>する</a:t>
            </a:r>
            <a:r>
              <a:rPr kumimoji="1" lang="ja-JP" altLang="en-US" u="sng" dirty="0">
                <a:solidFill>
                  <a:srgbClr val="0070C0"/>
                </a:solidFill>
              </a:rPr>
              <a:t>必要性</a:t>
            </a:r>
          </a:p>
        </p:txBody>
      </p:sp>
      <p:pic>
        <p:nvPicPr>
          <p:cNvPr id="10" name="図 9"/>
          <p:cNvPicPr>
            <a:picLocks noChangeAspect="1"/>
          </p:cNvPicPr>
          <p:nvPr/>
        </p:nvPicPr>
        <p:blipFill>
          <a:blip r:embed="rId4"/>
          <a:stretch>
            <a:fillRect/>
          </a:stretch>
        </p:blipFill>
        <p:spPr>
          <a:xfrm>
            <a:off x="267363" y="2882930"/>
            <a:ext cx="4575937" cy="2745563"/>
          </a:xfrm>
          <a:prstGeom prst="rect">
            <a:avLst/>
          </a:prstGeom>
        </p:spPr>
      </p:pic>
      <p:sp>
        <p:nvSpPr>
          <p:cNvPr id="17" name="テキスト ボックス 16"/>
          <p:cNvSpPr txBox="1"/>
          <p:nvPr/>
        </p:nvSpPr>
        <p:spPr>
          <a:xfrm>
            <a:off x="3210289" y="4250819"/>
            <a:ext cx="1210589" cy="830997"/>
          </a:xfrm>
          <a:prstGeom prst="rect">
            <a:avLst/>
          </a:prstGeom>
          <a:solidFill>
            <a:schemeClr val="bg1"/>
          </a:solidFill>
          <a:ln>
            <a:solidFill>
              <a:schemeClr val="tx1"/>
            </a:solidFill>
          </a:ln>
        </p:spPr>
        <p:txBody>
          <a:bodyPr wrap="none" rtlCol="0">
            <a:spAutoFit/>
          </a:bodyPr>
          <a:lstStyle/>
          <a:p>
            <a:pPr algn="ctr"/>
            <a:r>
              <a:rPr kumimoji="1" lang="ja-JP" altLang="en-US" sz="1600" dirty="0">
                <a:solidFill>
                  <a:srgbClr val="FF0000"/>
                </a:solidFill>
              </a:rPr>
              <a:t>繰下げ受給</a:t>
            </a:r>
            <a:endParaRPr kumimoji="1" lang="en-US" altLang="ja-JP" sz="1600" dirty="0">
              <a:solidFill>
                <a:srgbClr val="FF0000"/>
              </a:solidFill>
            </a:endParaRPr>
          </a:p>
          <a:p>
            <a:pPr algn="ctr"/>
            <a:r>
              <a:rPr lang="en-US" altLang="ja-JP" sz="1600" dirty="0">
                <a:solidFill>
                  <a:srgbClr val="FF0000"/>
                </a:solidFill>
              </a:rPr>
              <a:t>8.4%/</a:t>
            </a:r>
            <a:r>
              <a:rPr lang="ja-JP" altLang="en-US" sz="1600" dirty="0">
                <a:solidFill>
                  <a:srgbClr val="FF0000"/>
                </a:solidFill>
              </a:rPr>
              <a:t>年</a:t>
            </a:r>
            <a:endParaRPr kumimoji="1" lang="en-US" altLang="ja-JP" sz="1600" dirty="0">
              <a:solidFill>
                <a:srgbClr val="FF0000"/>
              </a:solidFill>
            </a:endParaRPr>
          </a:p>
          <a:p>
            <a:pPr algn="ctr"/>
            <a:r>
              <a:rPr lang="ja-JP" altLang="en-US" sz="1600" dirty="0">
                <a:solidFill>
                  <a:srgbClr val="FF0000"/>
                </a:solidFill>
              </a:rPr>
              <a:t>最大</a:t>
            </a:r>
            <a:r>
              <a:rPr lang="en-US" altLang="ja-JP" sz="1600" dirty="0">
                <a:solidFill>
                  <a:srgbClr val="FF0000"/>
                </a:solidFill>
              </a:rPr>
              <a:t>42%</a:t>
            </a:r>
            <a:r>
              <a:rPr lang="ja-JP" altLang="en-US" sz="1600" b="1" dirty="0">
                <a:solidFill>
                  <a:srgbClr val="FF0000"/>
                </a:solidFill>
              </a:rPr>
              <a:t>↑</a:t>
            </a:r>
            <a:endParaRPr kumimoji="1" lang="ja-JP" altLang="en-US" sz="1600" b="1" dirty="0">
              <a:solidFill>
                <a:srgbClr val="FF0000"/>
              </a:solidFill>
            </a:endParaRPr>
          </a:p>
        </p:txBody>
      </p:sp>
      <p:sp>
        <p:nvSpPr>
          <p:cNvPr id="20" name="AutoShape 3">
            <a:extLst>
              <a:ext uri="{FF2B5EF4-FFF2-40B4-BE49-F238E27FC236}">
                <a16:creationId xmlns:a16="http://schemas.microsoft.com/office/drawing/2014/main" id="{061870B2-D7AD-4869-991E-E35F8D2ACD36}"/>
              </a:ext>
            </a:extLst>
          </p:cNvPr>
          <p:cNvSpPr>
            <a:spLocks noChangeArrowheads="1"/>
          </p:cNvSpPr>
          <p:nvPr/>
        </p:nvSpPr>
        <p:spPr bwMode="auto">
          <a:xfrm>
            <a:off x="267363" y="2573930"/>
            <a:ext cx="457593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各年齢で受給開始した場合の受給額</a:t>
            </a:r>
          </a:p>
        </p:txBody>
      </p:sp>
      <p:sp>
        <p:nvSpPr>
          <p:cNvPr id="21" name="テキスト ボックス 20"/>
          <p:cNvSpPr txBox="1"/>
          <p:nvPr/>
        </p:nvSpPr>
        <p:spPr>
          <a:xfrm>
            <a:off x="1221740" y="4209243"/>
            <a:ext cx="1210589" cy="830997"/>
          </a:xfrm>
          <a:prstGeom prst="rect">
            <a:avLst/>
          </a:prstGeom>
          <a:solidFill>
            <a:schemeClr val="bg1"/>
          </a:solidFill>
          <a:ln>
            <a:solidFill>
              <a:schemeClr val="tx1"/>
            </a:solidFill>
          </a:ln>
        </p:spPr>
        <p:txBody>
          <a:bodyPr wrap="none" rtlCol="0">
            <a:spAutoFit/>
          </a:bodyPr>
          <a:lstStyle/>
          <a:p>
            <a:pPr algn="ctr"/>
            <a:r>
              <a:rPr kumimoji="1" lang="ja-JP" altLang="en-US" sz="1600" dirty="0">
                <a:solidFill>
                  <a:srgbClr val="00B050"/>
                </a:solidFill>
              </a:rPr>
              <a:t>繰上げ受給</a:t>
            </a:r>
            <a:endParaRPr kumimoji="1" lang="en-US" altLang="ja-JP" sz="1600" dirty="0">
              <a:solidFill>
                <a:srgbClr val="00B050"/>
              </a:solidFill>
            </a:endParaRPr>
          </a:p>
          <a:p>
            <a:pPr algn="ctr"/>
            <a:r>
              <a:rPr lang="en-US" altLang="ja-JP" sz="1600" dirty="0">
                <a:solidFill>
                  <a:srgbClr val="00B050"/>
                </a:solidFill>
              </a:rPr>
              <a:t>6.0%/</a:t>
            </a:r>
            <a:r>
              <a:rPr lang="ja-JP" altLang="en-US" sz="1600" dirty="0">
                <a:solidFill>
                  <a:srgbClr val="00B050"/>
                </a:solidFill>
              </a:rPr>
              <a:t>年</a:t>
            </a:r>
            <a:endParaRPr kumimoji="1" lang="en-US" altLang="ja-JP" sz="1600" dirty="0">
              <a:solidFill>
                <a:srgbClr val="00B050"/>
              </a:solidFill>
            </a:endParaRPr>
          </a:p>
          <a:p>
            <a:pPr algn="ctr"/>
            <a:r>
              <a:rPr lang="ja-JP" altLang="en-US" sz="1600" dirty="0">
                <a:solidFill>
                  <a:srgbClr val="00B050"/>
                </a:solidFill>
              </a:rPr>
              <a:t>最大</a:t>
            </a:r>
            <a:r>
              <a:rPr lang="en-US" altLang="ja-JP" sz="1600" dirty="0">
                <a:solidFill>
                  <a:srgbClr val="00B050"/>
                </a:solidFill>
              </a:rPr>
              <a:t>30%</a:t>
            </a:r>
            <a:r>
              <a:rPr lang="ja-JP" altLang="en-US" sz="1600" b="1" dirty="0">
                <a:solidFill>
                  <a:srgbClr val="00B050"/>
                </a:solidFill>
              </a:rPr>
              <a:t>↓</a:t>
            </a:r>
            <a:endParaRPr kumimoji="1" lang="ja-JP" altLang="en-US" sz="1600" b="1" dirty="0">
              <a:solidFill>
                <a:srgbClr val="00B050"/>
              </a:solidFill>
            </a:endParaRPr>
          </a:p>
        </p:txBody>
      </p:sp>
      <p:sp>
        <p:nvSpPr>
          <p:cNvPr id="22" name="テキスト ボックス 21"/>
          <p:cNvSpPr txBox="1"/>
          <p:nvPr/>
        </p:nvSpPr>
        <p:spPr>
          <a:xfrm>
            <a:off x="3911624" y="2985808"/>
            <a:ext cx="620684" cy="307777"/>
          </a:xfrm>
          <a:prstGeom prst="rect">
            <a:avLst/>
          </a:prstGeom>
          <a:noFill/>
        </p:spPr>
        <p:txBody>
          <a:bodyPr wrap="none" rtlCol="0">
            <a:spAutoFit/>
          </a:bodyPr>
          <a:lstStyle/>
          <a:p>
            <a:pPr algn="ctr"/>
            <a:r>
              <a:rPr kumimoji="1" lang="en-US" altLang="ja-JP" sz="1400" dirty="0"/>
              <a:t>142%</a:t>
            </a:r>
            <a:endParaRPr kumimoji="1" lang="ja-JP" altLang="en-US" sz="1400" dirty="0"/>
          </a:p>
        </p:txBody>
      </p:sp>
      <p:sp>
        <p:nvSpPr>
          <p:cNvPr id="23" name="テキスト ボックス 22"/>
          <p:cNvSpPr txBox="1"/>
          <p:nvPr/>
        </p:nvSpPr>
        <p:spPr>
          <a:xfrm>
            <a:off x="719457" y="3848946"/>
            <a:ext cx="524503" cy="307777"/>
          </a:xfrm>
          <a:prstGeom prst="rect">
            <a:avLst/>
          </a:prstGeom>
          <a:noFill/>
        </p:spPr>
        <p:txBody>
          <a:bodyPr wrap="none" rtlCol="0">
            <a:spAutoFit/>
          </a:bodyPr>
          <a:lstStyle/>
          <a:p>
            <a:pPr algn="ctr"/>
            <a:r>
              <a:rPr lang="en-US" altLang="ja-JP" sz="1400" dirty="0"/>
              <a:t>70</a:t>
            </a:r>
            <a:r>
              <a:rPr kumimoji="1" lang="en-US" altLang="ja-JP" sz="1400" dirty="0"/>
              <a:t>%</a:t>
            </a:r>
            <a:endParaRPr kumimoji="1" lang="ja-JP" altLang="en-US" sz="1400" dirty="0"/>
          </a:p>
        </p:txBody>
      </p:sp>
      <p:cxnSp>
        <p:nvCxnSpPr>
          <p:cNvPr id="25" name="直線矢印コネクタ 24"/>
          <p:cNvCxnSpPr/>
          <p:nvPr/>
        </p:nvCxnSpPr>
        <p:spPr>
          <a:xfrm flipV="1">
            <a:off x="2782231" y="3205841"/>
            <a:ext cx="1232170" cy="3329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2264324" y="3463872"/>
            <a:ext cx="620684" cy="307777"/>
          </a:xfrm>
          <a:prstGeom prst="rect">
            <a:avLst/>
          </a:prstGeom>
          <a:noFill/>
        </p:spPr>
        <p:txBody>
          <a:bodyPr wrap="none" rtlCol="0">
            <a:spAutoFit/>
          </a:bodyPr>
          <a:lstStyle/>
          <a:p>
            <a:pPr algn="ctr"/>
            <a:r>
              <a:rPr kumimoji="1" lang="en-US" altLang="ja-JP" sz="1400" dirty="0"/>
              <a:t>100%</a:t>
            </a:r>
            <a:endParaRPr kumimoji="1" lang="ja-JP" altLang="en-US" sz="1400" dirty="0"/>
          </a:p>
        </p:txBody>
      </p:sp>
    </p:spTree>
    <p:extLst>
      <p:ext uri="{BB962C8B-B14F-4D97-AF65-F5344CB8AC3E}">
        <p14:creationId xmlns:p14="http://schemas.microsoft.com/office/powerpoint/2010/main" val="2345288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kumimoji="1" lang="ja-JP" altLang="en-US" dirty="0"/>
              <a:t>の背景と目的</a:t>
            </a:r>
            <a:r>
              <a:rPr lang="ja-JP" altLang="en-US" dirty="0"/>
              <a:t>｜公的年金の繰下げ受給</a:t>
            </a:r>
            <a:endParaRPr kumimoji="1" lang="ja-JP" altLang="en-US" dirty="0"/>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7</a:t>
            </a:fld>
            <a:endParaRPr lang="en-US" altLang="ja-JP" dirty="0"/>
          </a:p>
        </p:txBody>
      </p:sp>
      <p:sp>
        <p:nvSpPr>
          <p:cNvPr id="6" name="テキスト ボックス 5"/>
          <p:cNvSpPr txBox="1"/>
          <p:nvPr/>
        </p:nvSpPr>
        <p:spPr>
          <a:xfrm>
            <a:off x="272480" y="676275"/>
            <a:ext cx="4166525"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各国の公的年金制度と繰下げ増額率</a:t>
            </a:r>
            <a:endParaRPr kumimoji="1" lang="ja-JP" altLang="en-US" dirty="0">
              <a:solidFill>
                <a:srgbClr val="0070C0"/>
              </a:solidFill>
            </a:endParaRPr>
          </a:p>
        </p:txBody>
      </p:sp>
      <p:graphicFrame>
        <p:nvGraphicFramePr>
          <p:cNvPr id="8" name="表 7"/>
          <p:cNvGraphicFramePr>
            <a:graphicFrameLocks noGrp="1"/>
          </p:cNvGraphicFramePr>
          <p:nvPr>
            <p:extLst>
              <p:ext uri="{D42A27DB-BD31-4B8C-83A1-F6EECF244321}">
                <p14:modId xmlns:p14="http://schemas.microsoft.com/office/powerpoint/2010/main" val="781111928"/>
              </p:ext>
            </p:extLst>
          </p:nvPr>
        </p:nvGraphicFramePr>
        <p:xfrm>
          <a:off x="272481" y="1045607"/>
          <a:ext cx="9361039" cy="2814320"/>
        </p:xfrm>
        <a:graphic>
          <a:graphicData uri="http://schemas.openxmlformats.org/drawingml/2006/table">
            <a:tbl>
              <a:tblPr firstRow="1" bandRow="1">
                <a:tableStyleId>{69012ECD-51FC-41F1-AA8D-1B2483CD663E}</a:tableStyleId>
              </a:tblPr>
              <a:tblGrid>
                <a:gridCol w="780087">
                  <a:extLst>
                    <a:ext uri="{9D8B030D-6E8A-4147-A177-3AD203B41FA5}">
                      <a16:colId xmlns:a16="http://schemas.microsoft.com/office/drawing/2014/main" val="4005374586"/>
                    </a:ext>
                  </a:extLst>
                </a:gridCol>
                <a:gridCol w="780087">
                  <a:extLst>
                    <a:ext uri="{9D8B030D-6E8A-4147-A177-3AD203B41FA5}">
                      <a16:colId xmlns:a16="http://schemas.microsoft.com/office/drawing/2014/main" val="3319445010"/>
                    </a:ext>
                  </a:extLst>
                </a:gridCol>
                <a:gridCol w="1560173">
                  <a:extLst>
                    <a:ext uri="{9D8B030D-6E8A-4147-A177-3AD203B41FA5}">
                      <a16:colId xmlns:a16="http://schemas.microsoft.com/office/drawing/2014/main" val="56847191"/>
                    </a:ext>
                  </a:extLst>
                </a:gridCol>
                <a:gridCol w="1560173">
                  <a:extLst>
                    <a:ext uri="{9D8B030D-6E8A-4147-A177-3AD203B41FA5}">
                      <a16:colId xmlns:a16="http://schemas.microsoft.com/office/drawing/2014/main" val="3520844851"/>
                    </a:ext>
                  </a:extLst>
                </a:gridCol>
                <a:gridCol w="1560173">
                  <a:extLst>
                    <a:ext uri="{9D8B030D-6E8A-4147-A177-3AD203B41FA5}">
                      <a16:colId xmlns:a16="http://schemas.microsoft.com/office/drawing/2014/main" val="4133585178"/>
                    </a:ext>
                  </a:extLst>
                </a:gridCol>
                <a:gridCol w="1560173">
                  <a:extLst>
                    <a:ext uri="{9D8B030D-6E8A-4147-A177-3AD203B41FA5}">
                      <a16:colId xmlns:a16="http://schemas.microsoft.com/office/drawing/2014/main" val="832759665"/>
                    </a:ext>
                  </a:extLst>
                </a:gridCol>
                <a:gridCol w="1560173">
                  <a:extLst>
                    <a:ext uri="{9D8B030D-6E8A-4147-A177-3AD203B41FA5}">
                      <a16:colId xmlns:a16="http://schemas.microsoft.com/office/drawing/2014/main" val="2026062371"/>
                    </a:ext>
                  </a:extLst>
                </a:gridCol>
              </a:tblGrid>
              <a:tr h="370840">
                <a:tc gridSpan="2">
                  <a:txBody>
                    <a:bodyPr/>
                    <a:lstStyle/>
                    <a:p>
                      <a:pPr algn="ctr"/>
                      <a:endParaRPr kumimoji="1" lang="ja-JP" altLang="en-US" dirty="0"/>
                    </a:p>
                  </a:txBody>
                  <a:tcPr/>
                </a:tc>
                <a:tc hMerge="1">
                  <a:txBody>
                    <a:bodyPr/>
                    <a:lstStyle/>
                    <a:p>
                      <a:endParaRPr kumimoji="1" lang="ja-JP" altLang="en-US"/>
                    </a:p>
                  </a:txBody>
                  <a:tcPr/>
                </a:tc>
                <a:tc>
                  <a:txBody>
                    <a:bodyPr/>
                    <a:lstStyle/>
                    <a:p>
                      <a:pPr algn="ctr"/>
                      <a:r>
                        <a:rPr kumimoji="1" lang="ja-JP" altLang="en-US" dirty="0"/>
                        <a:t>日本</a:t>
                      </a:r>
                    </a:p>
                  </a:txBody>
                  <a:tcPr/>
                </a:tc>
                <a:tc>
                  <a:txBody>
                    <a:bodyPr/>
                    <a:lstStyle/>
                    <a:p>
                      <a:pPr algn="ctr"/>
                      <a:r>
                        <a:rPr kumimoji="1" lang="ja-JP" altLang="en-US" dirty="0"/>
                        <a:t>アメリカ</a:t>
                      </a:r>
                    </a:p>
                  </a:txBody>
                  <a:tcPr/>
                </a:tc>
                <a:tc>
                  <a:txBody>
                    <a:bodyPr/>
                    <a:lstStyle/>
                    <a:p>
                      <a:pPr algn="ctr"/>
                      <a:r>
                        <a:rPr kumimoji="1" lang="ja-JP" altLang="en-US" dirty="0"/>
                        <a:t>イギリス</a:t>
                      </a:r>
                    </a:p>
                  </a:txBody>
                  <a:tcPr/>
                </a:tc>
                <a:tc>
                  <a:txBody>
                    <a:bodyPr/>
                    <a:lstStyle/>
                    <a:p>
                      <a:pPr algn="ctr"/>
                      <a:r>
                        <a:rPr kumimoji="1" lang="ja-JP" altLang="en-US" dirty="0"/>
                        <a:t>ドイツ</a:t>
                      </a:r>
                    </a:p>
                  </a:txBody>
                  <a:tcPr/>
                </a:tc>
                <a:tc>
                  <a:txBody>
                    <a:bodyPr/>
                    <a:lstStyle/>
                    <a:p>
                      <a:pPr algn="ctr"/>
                      <a:r>
                        <a:rPr kumimoji="1" lang="ja-JP" altLang="en-US" dirty="0"/>
                        <a:t>フランス</a:t>
                      </a:r>
                    </a:p>
                  </a:txBody>
                  <a:tcPr/>
                </a:tc>
                <a:extLst>
                  <a:ext uri="{0D108BD9-81ED-4DB2-BD59-A6C34878D82A}">
                    <a16:rowId xmlns:a16="http://schemas.microsoft.com/office/drawing/2014/main" val="3058711772"/>
                  </a:ext>
                </a:extLst>
              </a:tr>
              <a:tr h="370840">
                <a:tc gridSpan="2">
                  <a:txBody>
                    <a:bodyPr/>
                    <a:lstStyle/>
                    <a:p>
                      <a:pPr algn="ctr"/>
                      <a:r>
                        <a:rPr kumimoji="1" lang="ja-JP" altLang="en-US" sz="1600" dirty="0"/>
                        <a:t>支給開始年齢</a:t>
                      </a:r>
                    </a:p>
                  </a:txBody>
                  <a:tcPr anchor="ctr">
                    <a:lnR w="12700" cap="flat" cmpd="sng" algn="ctr">
                      <a:solidFill>
                        <a:srgbClr val="0070C0"/>
                      </a:solidFill>
                      <a:prstDash val="solid"/>
                      <a:round/>
                      <a:headEnd type="none" w="med" len="med"/>
                      <a:tailEnd type="none" w="med" len="med"/>
                    </a:lnR>
                  </a:tcPr>
                </a:tc>
                <a:tc hMerge="1">
                  <a:txBody>
                    <a:bodyPr/>
                    <a:lstStyle/>
                    <a:p>
                      <a:endParaRPr kumimoji="1" lang="ja-JP" altLang="en-US"/>
                    </a:p>
                  </a:txBody>
                  <a:tcPr/>
                </a:tc>
                <a:tc>
                  <a:txBody>
                    <a:bodyPr/>
                    <a:lstStyle/>
                    <a:p>
                      <a:pPr algn="ctr"/>
                      <a:r>
                        <a:rPr kumimoji="1" lang="en-US" altLang="ja-JP" sz="1600" dirty="0"/>
                        <a:t>65</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B w="12700" cap="flat" cmpd="sng" algn="ctr">
                      <a:solidFill>
                        <a:srgbClr val="0070C0"/>
                      </a:solidFill>
                      <a:prstDash val="solid"/>
                      <a:round/>
                      <a:headEnd type="none" w="med" len="med"/>
                      <a:tailEnd type="none" w="med" len="med"/>
                    </a:lnB>
                  </a:tcPr>
                </a:tc>
                <a:tc>
                  <a:txBody>
                    <a:bodyPr/>
                    <a:lstStyle/>
                    <a:p>
                      <a:pPr algn="ctr"/>
                      <a:r>
                        <a:rPr kumimoji="1" lang="en-US" altLang="ja-JP" sz="1600" dirty="0"/>
                        <a:t>67</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68</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67</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62</a:t>
                      </a:r>
                      <a:r>
                        <a:rPr kumimoji="1" lang="ja-JP" altLang="en-US" sz="1600" dirty="0"/>
                        <a:t>歳</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3954153267"/>
                  </a:ext>
                </a:extLst>
              </a:tr>
              <a:tr h="370840">
                <a:tc gridSpan="2">
                  <a:txBody>
                    <a:bodyPr/>
                    <a:lstStyle/>
                    <a:p>
                      <a:pPr algn="ctr"/>
                      <a:r>
                        <a:rPr kumimoji="1" lang="ja-JP" altLang="en-US" sz="1600" dirty="0"/>
                        <a:t>繰上げ受給</a:t>
                      </a:r>
                      <a:endParaRPr kumimoji="1" lang="en-US" altLang="ja-JP" sz="1600" dirty="0"/>
                    </a:p>
                    <a:p>
                      <a:pPr algn="ctr"/>
                      <a:r>
                        <a:rPr kumimoji="1" lang="en-US" altLang="ja-JP" sz="1600" dirty="0"/>
                        <a:t>(</a:t>
                      </a:r>
                      <a:r>
                        <a:rPr kumimoji="1" lang="ja-JP" altLang="en-US" sz="1600" dirty="0"/>
                        <a:t>減額率</a:t>
                      </a:r>
                      <a:r>
                        <a:rPr kumimoji="1" lang="en-US" altLang="ja-JP" sz="1600" dirty="0"/>
                        <a:t>)</a:t>
                      </a:r>
                      <a:endParaRPr kumimoji="1" lang="ja-JP" altLang="en-US" sz="1600" dirty="0"/>
                    </a:p>
                  </a:txBody>
                  <a:tcPr anchor="ctr">
                    <a:lnR w="12700" cap="flat" cmpd="sng" algn="ctr">
                      <a:solidFill>
                        <a:srgbClr val="0070C0"/>
                      </a:solidFill>
                      <a:prstDash val="solid"/>
                      <a:round/>
                      <a:headEnd type="none" w="med" len="med"/>
                      <a:tailEnd type="none" w="med" len="med"/>
                    </a:lnR>
                  </a:tcPr>
                </a:tc>
                <a:tc hMerge="1">
                  <a:txBody>
                    <a:bodyPr/>
                    <a:lstStyle/>
                    <a:p>
                      <a:endParaRPr kumimoji="1" lang="ja-JP" altLang="en-US"/>
                    </a:p>
                  </a:txBody>
                  <a:tcPr/>
                </a:tc>
                <a:tc>
                  <a:txBody>
                    <a:bodyPr/>
                    <a:lstStyle/>
                    <a:p>
                      <a:pPr algn="ctr"/>
                      <a:r>
                        <a:rPr kumimoji="1" lang="en-US" altLang="ja-JP" sz="1600" dirty="0"/>
                        <a:t>60 </a:t>
                      </a:r>
                      <a:r>
                        <a:rPr kumimoji="1" lang="ja-JP" altLang="en-US" sz="1600" dirty="0"/>
                        <a:t>歳から可能</a:t>
                      </a:r>
                    </a:p>
                    <a:p>
                      <a:pPr algn="ctr"/>
                      <a:r>
                        <a:rPr kumimoji="1" lang="en-US" altLang="ja-JP" sz="1600" dirty="0"/>
                        <a:t>6.0%/</a:t>
                      </a:r>
                      <a:r>
                        <a:rPr kumimoji="1" lang="ja-JP" altLang="en-US" sz="1600" dirty="0"/>
                        <a:t>年</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tcPr>
                </a:tc>
                <a:tc>
                  <a:txBody>
                    <a:bodyPr/>
                    <a:lstStyle/>
                    <a:p>
                      <a:pPr algn="ctr"/>
                      <a:r>
                        <a:rPr kumimoji="1" lang="en-US" altLang="ja-JP" sz="1600" dirty="0"/>
                        <a:t>62 </a:t>
                      </a:r>
                      <a:r>
                        <a:rPr kumimoji="1" lang="ja-JP" altLang="en-US" sz="1600" dirty="0"/>
                        <a:t>歳から可能</a:t>
                      </a:r>
                    </a:p>
                    <a:p>
                      <a:pPr algn="ctr"/>
                      <a:r>
                        <a:rPr kumimoji="1" lang="en-US" altLang="ja-JP" sz="1600" dirty="0"/>
                        <a:t>3 </a:t>
                      </a:r>
                      <a:r>
                        <a:rPr kumimoji="1" lang="ja-JP" altLang="en-US" sz="1600" dirty="0"/>
                        <a:t>年間</a:t>
                      </a:r>
                      <a:r>
                        <a:rPr kumimoji="1" lang="en-US" altLang="ja-JP" sz="1600" dirty="0"/>
                        <a:t>6.7%/</a:t>
                      </a:r>
                      <a:r>
                        <a:rPr kumimoji="1" lang="ja-JP" altLang="en-US" sz="1600" dirty="0"/>
                        <a:t>年</a:t>
                      </a:r>
                    </a:p>
                    <a:p>
                      <a:pPr algn="ctr"/>
                      <a:r>
                        <a:rPr kumimoji="1" lang="ja-JP" altLang="en-US" sz="1600" dirty="0"/>
                        <a:t>それ以降</a:t>
                      </a:r>
                      <a:r>
                        <a:rPr kumimoji="1" lang="en-US" altLang="ja-JP" sz="1600" dirty="0"/>
                        <a:t>5%/</a:t>
                      </a:r>
                      <a:r>
                        <a:rPr kumimoji="1" lang="ja-JP" altLang="en-US" sz="1600" dirty="0"/>
                        <a:t>年</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ja-JP" altLang="en-US" sz="1600" dirty="0"/>
                        <a:t>なし</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63 </a:t>
                      </a:r>
                      <a:r>
                        <a:rPr kumimoji="1" lang="ja-JP" altLang="en-US" sz="1600" dirty="0"/>
                        <a:t>歳から可能</a:t>
                      </a:r>
                    </a:p>
                    <a:p>
                      <a:pPr algn="ctr"/>
                      <a:r>
                        <a:rPr kumimoji="1" lang="en-US" altLang="ja-JP" sz="1600" dirty="0"/>
                        <a:t>3.6%/</a:t>
                      </a:r>
                      <a:r>
                        <a:rPr kumimoji="1" lang="ja-JP" altLang="en-US" sz="1600" dirty="0"/>
                        <a:t>年</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ja-JP" altLang="en-US" sz="1600" dirty="0"/>
                        <a:t>なし</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2745046067"/>
                  </a:ext>
                </a:extLst>
              </a:tr>
              <a:tr h="370840">
                <a:tc gridSpan="2">
                  <a:txBody>
                    <a:bodyPr/>
                    <a:lstStyle/>
                    <a:p>
                      <a:pPr algn="ctr"/>
                      <a:r>
                        <a:rPr kumimoji="1" lang="ja-JP" altLang="en-US" sz="1600" dirty="0"/>
                        <a:t>繰下げ受給</a:t>
                      </a:r>
                      <a:endParaRPr kumimoji="1" lang="en-US" altLang="ja-JP" sz="1600" dirty="0"/>
                    </a:p>
                    <a:p>
                      <a:pPr algn="ctr"/>
                      <a:r>
                        <a:rPr kumimoji="1" lang="en-US" altLang="ja-JP" sz="1600" dirty="0"/>
                        <a:t>(</a:t>
                      </a:r>
                      <a:r>
                        <a:rPr kumimoji="1" lang="ja-JP" altLang="en-US" sz="1600" dirty="0"/>
                        <a:t>増額率</a:t>
                      </a:r>
                      <a:r>
                        <a:rPr kumimoji="1" lang="en-US" altLang="ja-JP" sz="1600" dirty="0"/>
                        <a:t>)</a:t>
                      </a:r>
                      <a:endParaRPr kumimoji="1" lang="ja-JP" altLang="en-US" sz="1600" dirty="0"/>
                    </a:p>
                  </a:txBody>
                  <a:tcPr anchor="ctr">
                    <a:lnR w="12700" cap="flat" cmpd="sng" algn="ctr">
                      <a:solidFill>
                        <a:srgbClr val="0070C0"/>
                      </a:solidFill>
                      <a:prstDash val="solid"/>
                      <a:round/>
                      <a:headEnd type="none" w="med" len="med"/>
                      <a:tailEnd type="none" w="med" len="med"/>
                    </a:lnR>
                  </a:tcPr>
                </a:tc>
                <a:tc hMerge="1">
                  <a:txBody>
                    <a:bodyPr/>
                    <a:lstStyle/>
                    <a:p>
                      <a:endParaRPr kumimoji="1" lang="ja-JP" altLang="en-US"/>
                    </a:p>
                  </a:txBody>
                  <a:tcPr/>
                </a:tc>
                <a:tc>
                  <a:txBody>
                    <a:bodyPr/>
                    <a:lstStyle/>
                    <a:p>
                      <a:pPr algn="ctr"/>
                      <a:r>
                        <a:rPr kumimoji="1" lang="en-US" altLang="ja-JP" sz="1600" dirty="0"/>
                        <a:t>70 </a:t>
                      </a:r>
                      <a:r>
                        <a:rPr kumimoji="1" lang="ja-JP" altLang="en-US" sz="1600" dirty="0"/>
                        <a:t>歳まで可能</a:t>
                      </a:r>
                    </a:p>
                    <a:p>
                      <a:pPr algn="ctr"/>
                      <a:r>
                        <a:rPr kumimoji="1" lang="ja-JP" altLang="en-US" sz="1600" dirty="0">
                          <a:solidFill>
                            <a:srgbClr val="FF0000"/>
                          </a:solidFill>
                        </a:rPr>
                        <a:t>①</a:t>
                      </a:r>
                      <a:r>
                        <a:rPr kumimoji="1" lang="en-US" altLang="ja-JP" sz="1600" dirty="0">
                          <a:solidFill>
                            <a:srgbClr val="FF0000"/>
                          </a:solidFill>
                        </a:rPr>
                        <a:t>8.4%/</a:t>
                      </a:r>
                      <a:r>
                        <a:rPr kumimoji="1" lang="ja-JP" altLang="en-US" sz="1600" dirty="0">
                          <a:solidFill>
                            <a:srgbClr val="FF0000"/>
                          </a:solidFill>
                        </a:rPr>
                        <a:t>年</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70 </a:t>
                      </a:r>
                      <a:r>
                        <a:rPr kumimoji="1" lang="ja-JP" altLang="en-US" sz="1600" dirty="0"/>
                        <a:t>歳まで可能</a:t>
                      </a:r>
                    </a:p>
                    <a:p>
                      <a:pPr algn="ctr"/>
                      <a:r>
                        <a:rPr kumimoji="1" lang="en-US" altLang="ja-JP" sz="1600" dirty="0"/>
                        <a:t>8.0%/</a:t>
                      </a:r>
                      <a:r>
                        <a:rPr kumimoji="1" lang="ja-JP" altLang="en-US" sz="1600" dirty="0"/>
                        <a:t>年</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ja-JP" altLang="en-US" sz="1600" dirty="0"/>
                        <a:t>上限なし</a:t>
                      </a:r>
                    </a:p>
                    <a:p>
                      <a:pPr algn="ctr"/>
                      <a:r>
                        <a:rPr kumimoji="1" lang="ja-JP" altLang="en-US" sz="1600" dirty="0">
                          <a:solidFill>
                            <a:srgbClr val="FF0000"/>
                          </a:solidFill>
                        </a:rPr>
                        <a:t>③</a:t>
                      </a:r>
                      <a:r>
                        <a:rPr kumimoji="1" lang="en-US" altLang="ja-JP" sz="1600" dirty="0">
                          <a:solidFill>
                            <a:srgbClr val="FF0000"/>
                          </a:solidFill>
                        </a:rPr>
                        <a:t>5.8%/</a:t>
                      </a:r>
                      <a:r>
                        <a:rPr kumimoji="1" lang="ja-JP" altLang="en-US" sz="1600" dirty="0">
                          <a:solidFill>
                            <a:srgbClr val="FF0000"/>
                          </a:solidFill>
                        </a:rPr>
                        <a:t>年</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ja-JP" altLang="en-US" sz="1600" dirty="0"/>
                        <a:t>上限なし</a:t>
                      </a:r>
                    </a:p>
                    <a:p>
                      <a:pPr algn="ctr"/>
                      <a:r>
                        <a:rPr kumimoji="1" lang="en-US" altLang="ja-JP" sz="1600" dirty="0"/>
                        <a:t>6.0%/</a:t>
                      </a:r>
                      <a:r>
                        <a:rPr kumimoji="1" lang="ja-JP" altLang="en-US" sz="1600" dirty="0"/>
                        <a:t>年</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ja-JP" altLang="en-US" sz="1600" dirty="0"/>
                        <a:t>上限なし</a:t>
                      </a:r>
                    </a:p>
                    <a:p>
                      <a:pPr algn="ctr"/>
                      <a:r>
                        <a:rPr kumimoji="1" lang="en-US" altLang="ja-JP" sz="1600" dirty="0"/>
                        <a:t>5.0%/</a:t>
                      </a:r>
                      <a:r>
                        <a:rPr kumimoji="1" lang="ja-JP" altLang="en-US" sz="1600" dirty="0"/>
                        <a:t>年</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4095426610"/>
                  </a:ext>
                </a:extLst>
              </a:tr>
              <a:tr h="320040">
                <a:tc rowSpan="2">
                  <a:txBody>
                    <a:bodyPr/>
                    <a:lstStyle/>
                    <a:p>
                      <a:pPr algn="ctr"/>
                      <a:r>
                        <a:rPr kumimoji="1" lang="ja-JP" altLang="en-US" sz="1600" dirty="0"/>
                        <a:t>平均寿命</a:t>
                      </a:r>
                    </a:p>
                  </a:txBody>
                  <a:tcPr anchor="ctr">
                    <a:lnR w="12700" cap="flat" cmpd="sng" algn="ctr">
                      <a:solidFill>
                        <a:srgbClr val="0070C0"/>
                      </a:solidFill>
                      <a:prstDash val="solid"/>
                      <a:round/>
                      <a:headEnd type="none" w="med" len="med"/>
                      <a:tailEnd type="none" w="med" len="med"/>
                    </a:lnR>
                  </a:tcPr>
                </a:tc>
                <a:tc>
                  <a:txBody>
                    <a:bodyPr/>
                    <a:lstStyle/>
                    <a:p>
                      <a:pPr algn="ctr"/>
                      <a:r>
                        <a:rPr kumimoji="1" lang="ja-JP" altLang="en-US" sz="1600" dirty="0"/>
                        <a:t>男性</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ja-JP" altLang="en-US" sz="1600" dirty="0">
                          <a:solidFill>
                            <a:srgbClr val="FF0000"/>
                          </a:solidFill>
                        </a:rPr>
                        <a:t>②</a:t>
                      </a:r>
                      <a:r>
                        <a:rPr kumimoji="1" lang="en-US" altLang="ja-JP" sz="1600" dirty="0">
                          <a:solidFill>
                            <a:srgbClr val="FF0000"/>
                          </a:solidFill>
                        </a:rPr>
                        <a:t>81.1</a:t>
                      </a:r>
                      <a:r>
                        <a:rPr kumimoji="1" lang="ja-JP" altLang="en-US" sz="1600" dirty="0">
                          <a:solidFill>
                            <a:srgbClr val="FF0000"/>
                          </a:solidFill>
                        </a:rPr>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76.0</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79.7</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78.7</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80.1</a:t>
                      </a:r>
                      <a:r>
                        <a:rPr kumimoji="1" lang="ja-JP" altLang="en-US" sz="1600" dirty="0"/>
                        <a:t>歳</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2394915856"/>
                  </a:ext>
                </a:extLst>
              </a:tr>
              <a:tr h="320040">
                <a:tc vMerge="1">
                  <a:txBody>
                    <a:bodyPr/>
                    <a:lstStyle/>
                    <a:p>
                      <a:endParaRPr kumimoji="1" lang="ja-JP" altLang="en-US"/>
                    </a:p>
                  </a:txBody>
                  <a:tcPr/>
                </a:tc>
                <a:tc>
                  <a:txBody>
                    <a:bodyPr/>
                    <a:lstStyle/>
                    <a:p>
                      <a:pPr algn="ctr"/>
                      <a:r>
                        <a:rPr kumimoji="1" lang="ja-JP" altLang="en-US" sz="1600" dirty="0"/>
                        <a:t>女性</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solidFill>
                            <a:srgbClr val="FF0000"/>
                          </a:solidFill>
                        </a:rPr>
                        <a:t>87.1</a:t>
                      </a:r>
                      <a:r>
                        <a:rPr kumimoji="1" lang="ja-JP" altLang="en-US" sz="1600" dirty="0">
                          <a:solidFill>
                            <a:srgbClr val="FF0000"/>
                          </a:solidFill>
                        </a:rPr>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81.0</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83.2</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83.3</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85.7</a:t>
                      </a:r>
                      <a:r>
                        <a:rPr kumimoji="1" lang="ja-JP" altLang="en-US" sz="1600" dirty="0"/>
                        <a:t>歳</a:t>
                      </a:r>
                      <a:endParaRPr kumimoji="1" lang="en-US" altLang="ja-JP" sz="1600" dirty="0"/>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1794514379"/>
                  </a:ext>
                </a:extLst>
              </a:tr>
            </a:tbl>
          </a:graphicData>
        </a:graphic>
      </p:graphicFrame>
      <p:sp>
        <p:nvSpPr>
          <p:cNvPr id="9" name="テキスト ボックス 8"/>
          <p:cNvSpPr txBox="1"/>
          <p:nvPr/>
        </p:nvSpPr>
        <p:spPr>
          <a:xfrm>
            <a:off x="272480" y="3970467"/>
            <a:ext cx="9361040" cy="2508379"/>
          </a:xfrm>
          <a:prstGeom prst="rect">
            <a:avLst/>
          </a:prstGeom>
          <a:solidFill>
            <a:srgbClr val="E2F1FA"/>
          </a:solidFill>
        </p:spPr>
        <p:txBody>
          <a:bodyPr wrap="square" rtlCol="0">
            <a:spAutoFit/>
          </a:bodyPr>
          <a:lstStyle/>
          <a:p>
            <a:pPr marL="342900" indent="-342900">
              <a:buClr>
                <a:srgbClr val="0070C0"/>
              </a:buClr>
              <a:buFont typeface="+mj-ea"/>
              <a:buAutoNum type="circleNumDbPlain"/>
            </a:pPr>
            <a:r>
              <a:rPr kumimoji="1" lang="en-US" altLang="ja-JP" dirty="0"/>
              <a:t>2000</a:t>
            </a:r>
            <a:r>
              <a:rPr kumimoji="1" lang="ja-JP" altLang="en-US" dirty="0"/>
              <a:t>年の年金制度改正</a:t>
            </a:r>
            <a:r>
              <a:rPr lang="ja-JP" altLang="en-US" dirty="0"/>
              <a:t>において平成</a:t>
            </a:r>
            <a:r>
              <a:rPr lang="en-US" altLang="ja-JP" dirty="0"/>
              <a:t>7</a:t>
            </a:r>
            <a:r>
              <a:rPr lang="ja-JP" altLang="en-US" dirty="0"/>
              <a:t>年の完全生命表，平成</a:t>
            </a:r>
            <a:r>
              <a:rPr lang="en-US" altLang="ja-JP" dirty="0"/>
              <a:t>11</a:t>
            </a:r>
            <a:r>
              <a:rPr lang="ja-JP" altLang="en-US" dirty="0"/>
              <a:t>年の財政再計算の経済前提をもとに設定</a:t>
            </a:r>
            <a:endParaRPr lang="en-US" altLang="ja-JP" dirty="0"/>
          </a:p>
          <a:p>
            <a:pPr marL="742950" lvl="1" indent="-285750">
              <a:buClr>
                <a:srgbClr val="0070C0"/>
              </a:buClr>
              <a:buFont typeface="Wingdings" panose="05000000000000000000" pitchFamily="2" charset="2"/>
              <a:buChar char="ü"/>
            </a:pPr>
            <a:r>
              <a:rPr kumimoji="1" lang="ja-JP" altLang="en-US" sz="1600" dirty="0"/>
              <a:t>実際に等価となる増額率を計算すると男性：</a:t>
            </a:r>
            <a:r>
              <a:rPr kumimoji="1" lang="en-US" altLang="ja-JP" sz="1600" dirty="0"/>
              <a:t>0.806%/</a:t>
            </a:r>
            <a:r>
              <a:rPr kumimoji="1" lang="ja-JP" altLang="en-US" sz="1600" dirty="0"/>
              <a:t>月</a:t>
            </a:r>
            <a:r>
              <a:rPr kumimoji="1" lang="en-US" altLang="ja-JP" sz="1600" dirty="0"/>
              <a:t>, </a:t>
            </a:r>
            <a:r>
              <a:rPr kumimoji="1" lang="ja-JP" altLang="en-US" sz="1600" dirty="0"/>
              <a:t>女性：</a:t>
            </a:r>
            <a:r>
              <a:rPr kumimoji="1" lang="en-US" altLang="ja-JP" sz="1600" dirty="0"/>
              <a:t>0.619</a:t>
            </a:r>
            <a:r>
              <a:rPr kumimoji="1" lang="ja-JP" altLang="en-US" sz="1600" dirty="0"/>
              <a:t>％</a:t>
            </a:r>
            <a:r>
              <a:rPr kumimoji="1" lang="en-US" altLang="ja-JP" sz="1600" dirty="0"/>
              <a:t>/</a:t>
            </a:r>
            <a:r>
              <a:rPr kumimoji="1" lang="ja-JP" altLang="en-US" sz="1600" dirty="0"/>
              <a:t>月</a:t>
            </a:r>
            <a:r>
              <a:rPr kumimoji="1" lang="en-US" altLang="ja-JP" sz="1600" dirty="0"/>
              <a:t>, </a:t>
            </a:r>
            <a:r>
              <a:rPr kumimoji="1" lang="ja-JP" altLang="en-US" sz="1600" dirty="0"/>
              <a:t>平均：</a:t>
            </a:r>
            <a:r>
              <a:rPr kumimoji="1" lang="en-US" altLang="ja-JP" sz="1600" dirty="0"/>
              <a:t>0.712%/</a:t>
            </a:r>
            <a:r>
              <a:rPr kumimoji="1" lang="ja-JP" altLang="en-US" sz="1600" dirty="0"/>
              <a:t>月となりほぼ一致</a:t>
            </a:r>
            <a:endParaRPr kumimoji="1" lang="en-US" altLang="ja-JP" sz="1600" dirty="0"/>
          </a:p>
          <a:p>
            <a:pPr marL="742950" lvl="1" indent="-285750">
              <a:buClr>
                <a:srgbClr val="0070C0"/>
              </a:buClr>
              <a:buFont typeface="Wingdings" panose="05000000000000000000" pitchFamily="2" charset="2"/>
              <a:buChar char="ü"/>
            </a:pPr>
            <a:endParaRPr kumimoji="1" lang="en-US" altLang="ja-JP" sz="900" dirty="0"/>
          </a:p>
          <a:p>
            <a:pPr marL="342900" indent="-342900">
              <a:buClr>
                <a:srgbClr val="0070C0"/>
              </a:buClr>
              <a:buFont typeface="+mj-ea"/>
              <a:buAutoNum type="circleNumDbPlain"/>
            </a:pPr>
            <a:r>
              <a:rPr kumimoji="1" lang="ja-JP" altLang="en-US" dirty="0"/>
              <a:t>世界トップクラスの平均寿命にも関わらず，増額率は主要各国と比べても大きな値となっている</a:t>
            </a:r>
            <a:endParaRPr kumimoji="1" lang="en-US" altLang="ja-JP" dirty="0"/>
          </a:p>
          <a:p>
            <a:pPr marL="285750" indent="-285750">
              <a:buClr>
                <a:srgbClr val="0070C0"/>
              </a:buClr>
              <a:buFont typeface="Wingdings" panose="05000000000000000000" pitchFamily="2" charset="2"/>
              <a:buChar char="ü"/>
            </a:pPr>
            <a:endParaRPr lang="en-US" altLang="ja-JP" sz="900" dirty="0"/>
          </a:p>
          <a:p>
            <a:pPr marL="342900" indent="-342900">
              <a:buClr>
                <a:srgbClr val="0070C0"/>
              </a:buClr>
              <a:buFont typeface="+mj-ea"/>
              <a:buAutoNum type="circleNumDbPlain" startAt="3"/>
            </a:pPr>
            <a:r>
              <a:rPr kumimoji="1" lang="ja-JP" altLang="en-US" dirty="0"/>
              <a:t>イギリスでは</a:t>
            </a:r>
            <a:r>
              <a:rPr kumimoji="1" lang="en-US" altLang="ja-JP" dirty="0"/>
              <a:t>2016</a:t>
            </a:r>
            <a:r>
              <a:rPr kumimoji="1" lang="ja-JP" altLang="en-US" dirty="0"/>
              <a:t>年に増額率を</a:t>
            </a:r>
            <a:r>
              <a:rPr kumimoji="1" lang="en-US" altLang="ja-JP" dirty="0"/>
              <a:t>10.4%/</a:t>
            </a:r>
            <a:r>
              <a:rPr kumimoji="1" lang="ja-JP" altLang="en-US" dirty="0"/>
              <a:t>年⇒</a:t>
            </a:r>
            <a:r>
              <a:rPr kumimoji="1" lang="en-US" altLang="ja-JP" dirty="0"/>
              <a:t>5.8</a:t>
            </a:r>
            <a:r>
              <a:rPr kumimoji="1" lang="ja-JP" altLang="en-US" dirty="0"/>
              <a:t>％</a:t>
            </a:r>
            <a:r>
              <a:rPr kumimoji="1" lang="en-US" altLang="ja-JP" dirty="0"/>
              <a:t>/</a:t>
            </a:r>
            <a:r>
              <a:rPr kumimoji="1" lang="ja-JP" altLang="en-US" dirty="0"/>
              <a:t>年と改定されており，日本においても今後</a:t>
            </a:r>
            <a:r>
              <a:rPr lang="ja-JP" altLang="en-US" dirty="0"/>
              <a:t>改定</a:t>
            </a:r>
            <a:r>
              <a:rPr kumimoji="1" lang="ja-JP" altLang="en-US" dirty="0"/>
              <a:t>されることが十分に考えられる</a:t>
            </a:r>
          </a:p>
        </p:txBody>
      </p:sp>
    </p:spTree>
    <p:extLst>
      <p:ext uri="{BB962C8B-B14F-4D97-AF65-F5344CB8AC3E}">
        <p14:creationId xmlns:p14="http://schemas.microsoft.com/office/powerpoint/2010/main" val="1444069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１．研究の背景と目的｜繰下げ受給の有用性検証</a:t>
            </a:r>
            <a:endParaRPr kumimoji="1" lang="ja-JP" altLang="en-US" dirty="0"/>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8</a:t>
            </a:fld>
            <a:endParaRPr lang="en-US" altLang="ja-JP" dirty="0"/>
          </a:p>
        </p:txBody>
      </p:sp>
      <p:sp>
        <p:nvSpPr>
          <p:cNvPr id="6" name="テキスト ボックス 5"/>
          <p:cNvSpPr txBox="1"/>
          <p:nvPr/>
        </p:nvSpPr>
        <p:spPr>
          <a:xfrm>
            <a:off x="272480" y="652560"/>
            <a:ext cx="9363468" cy="615553"/>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繰下げ受給の有用性検証</a:t>
            </a:r>
            <a:endParaRPr lang="en-US" altLang="ja-JP" dirty="0">
              <a:solidFill>
                <a:srgbClr val="0070C0"/>
              </a:solidFill>
            </a:endParaRPr>
          </a:p>
          <a:p>
            <a:pPr marL="800100" lvl="1" indent="-342900">
              <a:buClr>
                <a:srgbClr val="0070C0"/>
              </a:buClr>
              <a:buFont typeface="+mj-lt"/>
              <a:buAutoNum type="arabicPeriod"/>
            </a:pPr>
            <a:r>
              <a:rPr lang="ja-JP" altLang="en-US" sz="1600" dirty="0"/>
              <a:t>各受給開始年齢における同一キャッシュフローを実現するのに要する保険料</a:t>
            </a:r>
            <a:endParaRPr lang="en-US" altLang="ja-JP" sz="1600" dirty="0"/>
          </a:p>
        </p:txBody>
      </p:sp>
      <p:sp>
        <p:nvSpPr>
          <p:cNvPr id="7" name="AutoShape 3"/>
          <p:cNvSpPr>
            <a:spLocks noChangeArrowheads="1"/>
          </p:cNvSpPr>
          <p:nvPr/>
        </p:nvSpPr>
        <p:spPr bwMode="auto">
          <a:xfrm>
            <a:off x="272480" y="1298891"/>
            <a:ext cx="3117701"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en-US" altLang="ja-JP" sz="1600" dirty="0">
                <a:solidFill>
                  <a:schemeClr val="bg1"/>
                </a:solidFill>
                <a:latin typeface="+mj-lt"/>
              </a:rPr>
              <a:t>65</a:t>
            </a:r>
            <a:r>
              <a:rPr lang="ja-JP" altLang="en-US" sz="1600" dirty="0">
                <a:solidFill>
                  <a:schemeClr val="bg1"/>
                </a:solidFill>
                <a:latin typeface="+mj-lt"/>
              </a:rPr>
              <a:t>歳から受給</a:t>
            </a:r>
            <a:r>
              <a:rPr lang="en-US" altLang="ja-JP" sz="1600" dirty="0">
                <a:solidFill>
                  <a:schemeClr val="bg1"/>
                </a:solidFill>
                <a:latin typeface="+mj-lt"/>
              </a:rPr>
              <a:t>CF</a:t>
            </a:r>
            <a:endParaRPr lang="ja-JP" altLang="en-US" sz="1600" dirty="0">
              <a:solidFill>
                <a:schemeClr val="bg1"/>
              </a:solidFill>
              <a:latin typeface="+mj-lt"/>
            </a:endParaRPr>
          </a:p>
        </p:txBody>
      </p:sp>
      <p:sp>
        <p:nvSpPr>
          <p:cNvPr id="14" name="AutoShape 3"/>
          <p:cNvSpPr>
            <a:spLocks noChangeArrowheads="1"/>
          </p:cNvSpPr>
          <p:nvPr/>
        </p:nvSpPr>
        <p:spPr bwMode="auto">
          <a:xfrm>
            <a:off x="3466833" y="1298891"/>
            <a:ext cx="3113551"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en-US" altLang="ja-JP" sz="1600" dirty="0">
                <a:solidFill>
                  <a:schemeClr val="bg1"/>
                </a:solidFill>
                <a:latin typeface="+mj-lt"/>
              </a:rPr>
              <a:t>68</a:t>
            </a:r>
            <a:r>
              <a:rPr lang="ja-JP" altLang="en-US" sz="1600" dirty="0">
                <a:solidFill>
                  <a:schemeClr val="bg1"/>
                </a:solidFill>
                <a:latin typeface="+mj-lt"/>
              </a:rPr>
              <a:t>歳から受給</a:t>
            </a:r>
            <a:r>
              <a:rPr lang="en-US" altLang="ja-JP" sz="1600" dirty="0">
                <a:solidFill>
                  <a:schemeClr val="bg1"/>
                </a:solidFill>
                <a:latin typeface="+mj-lt"/>
              </a:rPr>
              <a:t>CF</a:t>
            </a:r>
            <a:endParaRPr lang="ja-JP" altLang="en-US" sz="1600" dirty="0">
              <a:solidFill>
                <a:schemeClr val="bg1"/>
              </a:solidFill>
              <a:latin typeface="+mj-lt"/>
            </a:endParaRPr>
          </a:p>
        </p:txBody>
      </p:sp>
      <p:sp>
        <p:nvSpPr>
          <p:cNvPr id="21" name="AutoShape 3"/>
          <p:cNvSpPr>
            <a:spLocks noChangeArrowheads="1"/>
          </p:cNvSpPr>
          <p:nvPr/>
        </p:nvSpPr>
        <p:spPr bwMode="auto">
          <a:xfrm>
            <a:off x="6657036" y="1298891"/>
            <a:ext cx="312256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en-US" altLang="ja-JP" sz="1600" dirty="0">
                <a:solidFill>
                  <a:schemeClr val="bg1"/>
                </a:solidFill>
                <a:latin typeface="+mj-lt"/>
              </a:rPr>
              <a:t>70</a:t>
            </a:r>
            <a:r>
              <a:rPr lang="ja-JP" altLang="en-US" sz="1600" dirty="0">
                <a:solidFill>
                  <a:schemeClr val="bg1"/>
                </a:solidFill>
                <a:latin typeface="+mj-lt"/>
              </a:rPr>
              <a:t>歳から受給</a:t>
            </a:r>
            <a:r>
              <a:rPr lang="en-US" altLang="ja-JP" sz="1600" dirty="0">
                <a:solidFill>
                  <a:schemeClr val="bg1"/>
                </a:solidFill>
                <a:latin typeface="+mj-lt"/>
              </a:rPr>
              <a:t>CF</a:t>
            </a:r>
            <a:endParaRPr lang="ja-JP" altLang="en-US" sz="1600" dirty="0">
              <a:solidFill>
                <a:schemeClr val="bg1"/>
              </a:solidFill>
              <a:latin typeface="+mj-lt"/>
            </a:endParaRPr>
          </a:p>
        </p:txBody>
      </p:sp>
      <p:sp>
        <p:nvSpPr>
          <p:cNvPr id="32" name="二等辺三角形 31"/>
          <p:cNvSpPr/>
          <p:nvPr/>
        </p:nvSpPr>
        <p:spPr bwMode="auto">
          <a:xfrm rot="10800000">
            <a:off x="4354450" y="3590488"/>
            <a:ext cx="1204639" cy="360040"/>
          </a:xfrm>
          <a:prstGeom prst="triangl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4" name="AutoShape 3"/>
          <p:cNvSpPr>
            <a:spLocks noChangeArrowheads="1"/>
          </p:cNvSpPr>
          <p:nvPr/>
        </p:nvSpPr>
        <p:spPr bwMode="auto">
          <a:xfrm>
            <a:off x="272480" y="3982530"/>
            <a:ext cx="3681862"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各受給開始年齢における保険料総額</a:t>
            </a:r>
          </a:p>
        </p:txBody>
      </p:sp>
      <p:sp>
        <p:nvSpPr>
          <p:cNvPr id="39" name="テキスト ボックス 38"/>
          <p:cNvSpPr txBox="1"/>
          <p:nvPr/>
        </p:nvSpPr>
        <p:spPr>
          <a:xfrm>
            <a:off x="4043135" y="3928897"/>
            <a:ext cx="1819729" cy="307777"/>
          </a:xfrm>
          <a:prstGeom prst="rect">
            <a:avLst/>
          </a:prstGeom>
          <a:noFill/>
        </p:spPr>
        <p:txBody>
          <a:bodyPr wrap="none" rtlCol="0">
            <a:spAutoFit/>
          </a:bodyPr>
          <a:lstStyle/>
          <a:p>
            <a:r>
              <a:rPr kumimoji="1" lang="ja-JP" altLang="en-US" sz="1400" dirty="0"/>
              <a:t>毎期の</a:t>
            </a:r>
            <a:r>
              <a:rPr kumimoji="1" lang="en-US" altLang="ja-JP" sz="1400" dirty="0"/>
              <a:t>CF</a:t>
            </a:r>
            <a:r>
              <a:rPr kumimoji="1" lang="ja-JP" altLang="en-US" sz="1400" dirty="0"/>
              <a:t>を</a:t>
            </a:r>
            <a:r>
              <a:rPr lang="ja-JP" altLang="en-US" sz="1400" dirty="0"/>
              <a:t>同じ値に</a:t>
            </a:r>
            <a:endParaRPr kumimoji="1" lang="en-US" altLang="ja-JP" sz="1400" dirty="0"/>
          </a:p>
        </p:txBody>
      </p:sp>
      <p:pic>
        <p:nvPicPr>
          <p:cNvPr id="20" name="図 19"/>
          <p:cNvPicPr>
            <a:picLocks noChangeAspect="1"/>
          </p:cNvPicPr>
          <p:nvPr/>
        </p:nvPicPr>
        <p:blipFill>
          <a:blip r:embed="rId3"/>
          <a:stretch>
            <a:fillRect/>
          </a:stretch>
        </p:blipFill>
        <p:spPr>
          <a:xfrm>
            <a:off x="272480" y="1620573"/>
            <a:ext cx="3117701" cy="1943166"/>
          </a:xfrm>
          <a:prstGeom prst="rect">
            <a:avLst/>
          </a:prstGeom>
        </p:spPr>
      </p:pic>
      <p:pic>
        <p:nvPicPr>
          <p:cNvPr id="22" name="図 21"/>
          <p:cNvPicPr>
            <a:picLocks noChangeAspect="1"/>
          </p:cNvPicPr>
          <p:nvPr/>
        </p:nvPicPr>
        <p:blipFill>
          <a:blip r:embed="rId4"/>
          <a:stretch>
            <a:fillRect/>
          </a:stretch>
        </p:blipFill>
        <p:spPr>
          <a:xfrm>
            <a:off x="6657037" y="1630511"/>
            <a:ext cx="3122560" cy="1938141"/>
          </a:xfrm>
          <a:prstGeom prst="rect">
            <a:avLst/>
          </a:prstGeom>
        </p:spPr>
      </p:pic>
      <p:pic>
        <p:nvPicPr>
          <p:cNvPr id="24" name="図 23"/>
          <p:cNvPicPr>
            <a:picLocks noChangeAspect="1"/>
          </p:cNvPicPr>
          <p:nvPr/>
        </p:nvPicPr>
        <p:blipFill>
          <a:blip r:embed="rId5"/>
          <a:stretch>
            <a:fillRect/>
          </a:stretch>
        </p:blipFill>
        <p:spPr>
          <a:xfrm>
            <a:off x="3466833" y="1630511"/>
            <a:ext cx="3113551" cy="1869789"/>
          </a:xfrm>
          <a:prstGeom prst="rect">
            <a:avLst/>
          </a:prstGeom>
        </p:spPr>
      </p:pic>
      <p:pic>
        <p:nvPicPr>
          <p:cNvPr id="9" name="図 8"/>
          <p:cNvPicPr>
            <a:picLocks noChangeAspect="1"/>
          </p:cNvPicPr>
          <p:nvPr/>
        </p:nvPicPr>
        <p:blipFill>
          <a:blip r:embed="rId6"/>
          <a:stretch>
            <a:fillRect/>
          </a:stretch>
        </p:blipFill>
        <p:spPr>
          <a:xfrm>
            <a:off x="272481" y="4310542"/>
            <a:ext cx="3681862" cy="2211078"/>
          </a:xfrm>
          <a:prstGeom prst="rect">
            <a:avLst/>
          </a:prstGeom>
        </p:spPr>
      </p:pic>
      <p:sp>
        <p:nvSpPr>
          <p:cNvPr id="19" name="テキスト ボックス 18"/>
          <p:cNvSpPr txBox="1"/>
          <p:nvPr/>
        </p:nvSpPr>
        <p:spPr>
          <a:xfrm>
            <a:off x="4570308" y="4486531"/>
            <a:ext cx="4895082" cy="1754326"/>
          </a:xfrm>
          <a:prstGeom prst="rect">
            <a:avLst/>
          </a:prstGeom>
          <a:solidFill>
            <a:srgbClr val="E2F1FA"/>
          </a:solidFill>
          <a:ln>
            <a:solidFill>
              <a:schemeClr val="bg1"/>
            </a:solidFill>
          </a:ln>
        </p:spPr>
        <p:txBody>
          <a:bodyPr wrap="square" rtlCol="0">
            <a:spAutoFit/>
          </a:bodyPr>
          <a:lstStyle/>
          <a:p>
            <a:pPr marL="285750" indent="-285750">
              <a:buClr>
                <a:srgbClr val="0070C0"/>
              </a:buClr>
              <a:buFont typeface="Wingdings" panose="05000000000000000000" pitchFamily="2" charset="2"/>
              <a:buChar char="ü"/>
            </a:pPr>
            <a:r>
              <a:rPr kumimoji="1" lang="ja-JP" altLang="en-US" dirty="0"/>
              <a:t>保険金額を一定とした場合，繰下げ受給を行うことで必要な私的年金保険料を抑制することができる</a:t>
            </a:r>
            <a:endParaRPr kumimoji="1" lang="en-US" altLang="ja-JP" dirty="0"/>
          </a:p>
          <a:p>
            <a:pPr marL="285750" indent="-285750">
              <a:buClr>
                <a:srgbClr val="0070C0"/>
              </a:buClr>
              <a:buFont typeface="Wingdings" panose="05000000000000000000" pitchFamily="2" charset="2"/>
              <a:buChar char="ü"/>
            </a:pPr>
            <a:endParaRPr lang="en-US" altLang="ja-JP" dirty="0"/>
          </a:p>
          <a:p>
            <a:pPr marL="285750" indent="-285750">
              <a:buClr>
                <a:srgbClr val="0070C0"/>
              </a:buClr>
              <a:buFont typeface="Wingdings" panose="05000000000000000000" pitchFamily="2" charset="2"/>
              <a:buChar char="ü"/>
            </a:pPr>
            <a:r>
              <a:rPr kumimoji="1" lang="ja-JP" altLang="en-US" dirty="0"/>
              <a:t>簡易的ではあるが</a:t>
            </a:r>
            <a:r>
              <a:rPr kumimoji="1" lang="ja-JP" altLang="en-US" dirty="0">
                <a:solidFill>
                  <a:srgbClr val="FF0000"/>
                </a:solidFill>
              </a:rPr>
              <a:t>繰下げ受給の有用性</a:t>
            </a:r>
            <a:r>
              <a:rPr kumimoji="1" lang="ja-JP" altLang="en-US" dirty="0"/>
              <a:t>が確認できる</a:t>
            </a:r>
          </a:p>
        </p:txBody>
      </p:sp>
      <p:cxnSp>
        <p:nvCxnSpPr>
          <p:cNvPr id="11" name="直線矢印コネクタ 10"/>
          <p:cNvCxnSpPr/>
          <p:nvPr/>
        </p:nvCxnSpPr>
        <p:spPr>
          <a:xfrm>
            <a:off x="1032095" y="4906978"/>
            <a:ext cx="2498756" cy="7062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9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図 20"/>
          <p:cNvPicPr>
            <a:picLocks noChangeAspect="1"/>
          </p:cNvPicPr>
          <p:nvPr/>
        </p:nvPicPr>
        <p:blipFill>
          <a:blip r:embed="rId2"/>
          <a:stretch>
            <a:fillRect/>
          </a:stretch>
        </p:blipFill>
        <p:spPr>
          <a:xfrm>
            <a:off x="5207200" y="1819636"/>
            <a:ext cx="4365381" cy="2619229"/>
          </a:xfrm>
          <a:prstGeom prst="rect">
            <a:avLst/>
          </a:prstGeom>
        </p:spPr>
      </p:pic>
      <p:pic>
        <p:nvPicPr>
          <p:cNvPr id="11" name="図 10"/>
          <p:cNvPicPr>
            <a:picLocks noChangeAspect="1"/>
          </p:cNvPicPr>
          <p:nvPr/>
        </p:nvPicPr>
        <p:blipFill>
          <a:blip r:embed="rId3"/>
          <a:stretch>
            <a:fillRect/>
          </a:stretch>
        </p:blipFill>
        <p:spPr>
          <a:xfrm>
            <a:off x="270052" y="1817994"/>
            <a:ext cx="4663231" cy="2528258"/>
          </a:xfrm>
          <a:prstGeom prst="rect">
            <a:avLst/>
          </a:prstGeom>
        </p:spPr>
      </p:pic>
      <p:sp>
        <p:nvSpPr>
          <p:cNvPr id="2" name="タイトル 1"/>
          <p:cNvSpPr>
            <a:spLocks noGrp="1"/>
          </p:cNvSpPr>
          <p:nvPr>
            <p:ph type="title"/>
          </p:nvPr>
        </p:nvSpPr>
        <p:spPr>
          <a:xfrm>
            <a:off x="272480" y="152636"/>
            <a:ext cx="9361040" cy="396044"/>
          </a:xfrm>
        </p:spPr>
        <p:txBody>
          <a:bodyPr/>
          <a:lstStyle/>
          <a:p>
            <a:r>
              <a:rPr lang="ja-JP" altLang="en-US" dirty="0"/>
              <a:t>１．研究</a:t>
            </a:r>
            <a:r>
              <a:rPr kumimoji="1" lang="ja-JP" altLang="en-US" dirty="0"/>
              <a:t>の背景と</a:t>
            </a:r>
            <a:r>
              <a:rPr lang="ja-JP" altLang="en-US" dirty="0"/>
              <a:t>目的｜繰下げ受給の有用性検証</a:t>
            </a:r>
            <a:endParaRPr kumimoji="1" lang="ja-JP" altLang="en-US" dirty="0"/>
          </a:p>
        </p:txBody>
      </p:sp>
      <p:sp>
        <p:nvSpPr>
          <p:cNvPr id="3" name="日付プレースホルダー 2"/>
          <p:cNvSpPr>
            <a:spLocks noGrp="1"/>
          </p:cNvSpPr>
          <p:nvPr>
            <p:ph type="dt" sz="half" idx="10"/>
          </p:nvPr>
        </p:nvSpPr>
        <p:spPr/>
        <p:txBody>
          <a:bodyPr/>
          <a:lstStyle/>
          <a:p>
            <a:r>
              <a:rPr kumimoji="1" lang="en-US" altLang="ja-JP"/>
              <a:t>2019/11/13</a:t>
            </a:r>
            <a:endParaRPr kumimoji="1" lang="ja-JP" altLang="en-US" dirty="0"/>
          </a:p>
        </p:txBody>
      </p:sp>
      <p:sp>
        <p:nvSpPr>
          <p:cNvPr id="4" name="フッター プレースホルダー 3"/>
          <p:cNvSpPr>
            <a:spLocks noGrp="1"/>
          </p:cNvSpPr>
          <p:nvPr>
            <p:ph type="ftr" sz="quarter" idx="11"/>
          </p:nvPr>
        </p:nvSpPr>
        <p:spPr/>
        <p:txBody>
          <a:bodyPr/>
          <a:lstStyle/>
          <a:p>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9</a:t>
            </a:fld>
            <a:endParaRPr lang="en-US" altLang="ja-JP" dirty="0"/>
          </a:p>
        </p:txBody>
      </p:sp>
      <p:sp>
        <p:nvSpPr>
          <p:cNvPr id="6" name="テキスト ボックス 5"/>
          <p:cNvSpPr txBox="1"/>
          <p:nvPr/>
        </p:nvSpPr>
        <p:spPr>
          <a:xfrm>
            <a:off x="270052" y="764704"/>
            <a:ext cx="9363468" cy="646331"/>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繰下げ受給の有用性検証</a:t>
            </a:r>
            <a:endParaRPr lang="en-US" altLang="ja-JP" dirty="0">
              <a:solidFill>
                <a:srgbClr val="0070C0"/>
              </a:solidFill>
            </a:endParaRPr>
          </a:p>
          <a:p>
            <a:pPr marL="800100" lvl="1" indent="-342900">
              <a:buClr>
                <a:srgbClr val="0070C0"/>
              </a:buClr>
              <a:buFont typeface="+mj-lt"/>
              <a:buAutoNum type="arabicPeriod" startAt="2"/>
            </a:pPr>
            <a:r>
              <a:rPr lang="ja-JP" altLang="en-US" dirty="0"/>
              <a:t>各受給開始年齢における期待年金受給額</a:t>
            </a:r>
            <a:endParaRPr lang="en-US" altLang="ja-JP" dirty="0"/>
          </a:p>
        </p:txBody>
      </p:sp>
      <p:sp>
        <p:nvSpPr>
          <p:cNvPr id="9" name="AutoShape 3"/>
          <p:cNvSpPr>
            <a:spLocks noChangeArrowheads="1"/>
          </p:cNvSpPr>
          <p:nvPr/>
        </p:nvSpPr>
        <p:spPr bwMode="auto">
          <a:xfrm>
            <a:off x="270052" y="1489519"/>
            <a:ext cx="4663231"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期待年金受給額（男性）</a:t>
            </a:r>
          </a:p>
        </p:txBody>
      </p:sp>
      <p:sp>
        <p:nvSpPr>
          <p:cNvPr id="10" name="AutoShape 3"/>
          <p:cNvSpPr>
            <a:spLocks noChangeArrowheads="1"/>
          </p:cNvSpPr>
          <p:nvPr/>
        </p:nvSpPr>
        <p:spPr bwMode="auto">
          <a:xfrm>
            <a:off x="5202600" y="1504523"/>
            <a:ext cx="4369981"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rPr>
              <a:t>期待年金受給額（</a:t>
            </a:r>
            <a:r>
              <a:rPr lang="ja-JP" altLang="en-US" sz="1600" dirty="0">
                <a:solidFill>
                  <a:schemeClr val="bg1"/>
                </a:solidFill>
                <a:latin typeface="+mj-lt"/>
              </a:rPr>
              <a:t>女性）</a:t>
            </a:r>
          </a:p>
        </p:txBody>
      </p:sp>
      <p:sp>
        <p:nvSpPr>
          <p:cNvPr id="13" name="正方形/長方形 12"/>
          <p:cNvSpPr/>
          <p:nvPr/>
        </p:nvSpPr>
        <p:spPr bwMode="auto">
          <a:xfrm>
            <a:off x="2427332" y="2098395"/>
            <a:ext cx="277425" cy="1881546"/>
          </a:xfrm>
          <a:prstGeom prst="rect">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4" name="正方形/長方形 13"/>
          <p:cNvSpPr/>
          <p:nvPr/>
        </p:nvSpPr>
        <p:spPr bwMode="auto">
          <a:xfrm>
            <a:off x="8185628" y="2090273"/>
            <a:ext cx="277625" cy="1960536"/>
          </a:xfrm>
          <a:prstGeom prst="rect">
            <a:avLst/>
          </a:prstGeom>
          <a:noFill/>
          <a:ln w="19050">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276876" y="4779896"/>
            <a:ext cx="9356644" cy="600164"/>
          </a:xfrm>
          <a:prstGeom prst="rect">
            <a:avLst/>
          </a:prstGeom>
          <a:noFill/>
        </p:spPr>
        <p:txBody>
          <a:bodyPr wrap="square" rtlCol="0">
            <a:spAutoFit/>
          </a:bodyPr>
          <a:lstStyle/>
          <a:p>
            <a:pPr marL="171450" indent="-171450">
              <a:buClr>
                <a:srgbClr val="0070C0"/>
              </a:buClr>
              <a:buFont typeface="Wingdings" panose="05000000000000000000" pitchFamily="2" charset="2"/>
              <a:buChar char="ü"/>
            </a:pPr>
            <a:r>
              <a:rPr kumimoji="1" lang="ja-JP" altLang="en-US" sz="1100" dirty="0"/>
              <a:t>死亡率：「日本版死亡データベース」，</a:t>
            </a:r>
            <a:r>
              <a:rPr kumimoji="1" lang="en-US" altLang="ja-JP" sz="1100" dirty="0"/>
              <a:t>1975~2015</a:t>
            </a:r>
            <a:r>
              <a:rPr kumimoji="1" lang="ja-JP" altLang="en-US" sz="1100" dirty="0"/>
              <a:t>年のデータを</a:t>
            </a:r>
            <a:r>
              <a:rPr kumimoji="1" lang="en-US" altLang="ja-JP" sz="1100" dirty="0"/>
              <a:t>Lee-Carter</a:t>
            </a:r>
            <a:r>
              <a:rPr kumimoji="1" lang="ja-JP" altLang="en-US" sz="1100" dirty="0"/>
              <a:t>モデルによって動的な生命表に修正</a:t>
            </a:r>
            <a:endParaRPr kumimoji="1" lang="en-US" altLang="ja-JP" sz="1100" dirty="0"/>
          </a:p>
          <a:p>
            <a:pPr marL="171450" indent="-171450">
              <a:buClr>
                <a:srgbClr val="0070C0"/>
              </a:buClr>
              <a:buFont typeface="Wingdings" panose="05000000000000000000" pitchFamily="2" charset="2"/>
              <a:buChar char="ü"/>
            </a:pPr>
            <a:r>
              <a:rPr lang="ja-JP" altLang="en-US" sz="1100" dirty="0"/>
              <a:t>割引率：金利</a:t>
            </a:r>
            <a:r>
              <a:rPr lang="en-US" altLang="ja-JP" sz="1100" dirty="0"/>
              <a:t>0.75%</a:t>
            </a:r>
            <a:r>
              <a:rPr lang="ja-JP" altLang="en-US" sz="1100" dirty="0"/>
              <a:t>の連続福利</a:t>
            </a:r>
            <a:endParaRPr lang="en-US" altLang="ja-JP" sz="1100" dirty="0"/>
          </a:p>
          <a:p>
            <a:pPr marL="171450" indent="-171450">
              <a:buClr>
                <a:srgbClr val="0070C0"/>
              </a:buClr>
              <a:buFont typeface="Wingdings" panose="05000000000000000000" pitchFamily="2" charset="2"/>
              <a:buChar char="ü"/>
            </a:pPr>
            <a:r>
              <a:rPr kumimoji="1" lang="ja-JP" altLang="en-US" sz="1100" dirty="0"/>
              <a:t>老齢基礎年金額：</a:t>
            </a:r>
            <a:r>
              <a:rPr kumimoji="1" lang="en-US" altLang="ja-JP" sz="1100" dirty="0"/>
              <a:t>779,300</a:t>
            </a:r>
            <a:r>
              <a:rPr kumimoji="1" lang="ja-JP" altLang="en-US" sz="1100" dirty="0"/>
              <a:t>円（平成</a:t>
            </a:r>
            <a:r>
              <a:rPr lang="en-US" altLang="ja-JP" sz="1100" dirty="0"/>
              <a:t>30</a:t>
            </a:r>
            <a:r>
              <a:rPr kumimoji="1" lang="ja-JP" altLang="en-US" sz="1100" dirty="0"/>
              <a:t>年</a:t>
            </a:r>
            <a:r>
              <a:rPr kumimoji="1" lang="en-US" altLang="ja-JP" sz="1100" dirty="0"/>
              <a:t>4</a:t>
            </a:r>
            <a:r>
              <a:rPr kumimoji="1" lang="ja-JP" altLang="en-US" sz="1100" dirty="0"/>
              <a:t>月の満額）</a:t>
            </a:r>
            <a:endParaRPr kumimoji="1" lang="en-US" altLang="ja-JP" sz="1100" dirty="0"/>
          </a:p>
        </p:txBody>
      </p:sp>
      <p:cxnSp>
        <p:nvCxnSpPr>
          <p:cNvPr id="16" name="直線矢印コネクタ 15"/>
          <p:cNvCxnSpPr/>
          <p:nvPr/>
        </p:nvCxnSpPr>
        <p:spPr>
          <a:xfrm>
            <a:off x="1181536" y="4346252"/>
            <a:ext cx="33988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480830" y="4422946"/>
            <a:ext cx="800219" cy="338554"/>
          </a:xfrm>
          <a:prstGeom prst="rect">
            <a:avLst/>
          </a:prstGeom>
          <a:noFill/>
        </p:spPr>
        <p:txBody>
          <a:bodyPr wrap="none" rtlCol="0">
            <a:spAutoFit/>
          </a:bodyPr>
          <a:lstStyle/>
          <a:p>
            <a:r>
              <a:rPr kumimoji="1" lang="ja-JP" altLang="en-US" sz="1600" dirty="0">
                <a:solidFill>
                  <a:srgbClr val="0070C0"/>
                </a:solidFill>
              </a:rPr>
              <a:t>繰下げ</a:t>
            </a:r>
          </a:p>
        </p:txBody>
      </p:sp>
      <p:cxnSp>
        <p:nvCxnSpPr>
          <p:cNvPr id="18" name="直線矢印コネクタ 17"/>
          <p:cNvCxnSpPr/>
          <p:nvPr/>
        </p:nvCxnSpPr>
        <p:spPr>
          <a:xfrm>
            <a:off x="6036245" y="4372255"/>
            <a:ext cx="33988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7385409" y="4422946"/>
            <a:ext cx="800219" cy="338554"/>
          </a:xfrm>
          <a:prstGeom prst="rect">
            <a:avLst/>
          </a:prstGeom>
          <a:noFill/>
        </p:spPr>
        <p:txBody>
          <a:bodyPr wrap="none" rtlCol="0">
            <a:spAutoFit/>
          </a:bodyPr>
          <a:lstStyle/>
          <a:p>
            <a:r>
              <a:rPr kumimoji="1" lang="ja-JP" altLang="en-US" sz="1600" dirty="0">
                <a:solidFill>
                  <a:srgbClr val="0070C0"/>
                </a:solidFill>
              </a:rPr>
              <a:t>繰下げ</a:t>
            </a:r>
          </a:p>
        </p:txBody>
      </p:sp>
      <p:sp>
        <p:nvSpPr>
          <p:cNvPr id="20" name="テキスト ボックス 19"/>
          <p:cNvSpPr txBox="1"/>
          <p:nvPr/>
        </p:nvSpPr>
        <p:spPr>
          <a:xfrm>
            <a:off x="270052" y="5459076"/>
            <a:ext cx="9302529" cy="923330"/>
          </a:xfrm>
          <a:prstGeom prst="rect">
            <a:avLst/>
          </a:prstGeom>
          <a:solidFill>
            <a:srgbClr val="E2F1FA"/>
          </a:solidFill>
          <a:ln>
            <a:solidFill>
              <a:schemeClr val="bg1"/>
            </a:solidFill>
          </a:ln>
        </p:spPr>
        <p:txBody>
          <a:bodyPr wrap="square" rtlCol="0">
            <a:spAutoFit/>
          </a:bodyPr>
          <a:lstStyle/>
          <a:p>
            <a:pPr marL="285750" indent="-285750">
              <a:buClr>
                <a:srgbClr val="0070C0"/>
              </a:buClr>
              <a:buFont typeface="Wingdings" panose="05000000000000000000" pitchFamily="2" charset="2"/>
              <a:buChar char="ü"/>
            </a:pPr>
            <a:r>
              <a:rPr lang="ja-JP" altLang="en-US" dirty="0"/>
              <a:t>男性，女性共に繰下げ受給を行うことで期待年金受給額の現在価値は大きくなる</a:t>
            </a:r>
            <a:endParaRPr lang="en-US" altLang="ja-JP" dirty="0"/>
          </a:p>
          <a:p>
            <a:pPr marL="285750" indent="-285750">
              <a:buClr>
                <a:srgbClr val="0070C0"/>
              </a:buClr>
              <a:buFont typeface="Wingdings" panose="05000000000000000000" pitchFamily="2" charset="2"/>
              <a:buChar char="ü"/>
            </a:pPr>
            <a:endParaRPr lang="en-US" altLang="ja-JP" dirty="0"/>
          </a:p>
          <a:p>
            <a:pPr marL="285750" indent="-285750">
              <a:buClr>
                <a:srgbClr val="0070C0"/>
              </a:buClr>
              <a:buFont typeface="Wingdings" panose="05000000000000000000" pitchFamily="2" charset="2"/>
              <a:buChar char="ü"/>
            </a:pPr>
            <a:r>
              <a:rPr lang="ja-JP" altLang="en-US" dirty="0">
                <a:solidFill>
                  <a:srgbClr val="FF0000"/>
                </a:solidFill>
              </a:rPr>
              <a:t>繰下げ受給の有用性</a:t>
            </a:r>
            <a:r>
              <a:rPr lang="ja-JP" altLang="en-US" dirty="0"/>
              <a:t>が確認できる</a:t>
            </a:r>
            <a:endParaRPr lang="en-US" altLang="ja-JP" dirty="0"/>
          </a:p>
        </p:txBody>
      </p:sp>
    </p:spTree>
    <p:extLst>
      <p:ext uri="{BB962C8B-B14F-4D97-AF65-F5344CB8AC3E}">
        <p14:creationId xmlns:p14="http://schemas.microsoft.com/office/powerpoint/2010/main" val="2233108298"/>
      </p:ext>
    </p:extLst>
  </p:cSld>
  <p:clrMapOvr>
    <a:masterClrMapping/>
  </p:clrMapOvr>
</p:sld>
</file>

<file path=ppt/theme/theme1.xml><?xml version="1.0" encoding="utf-8"?>
<a:theme xmlns:a="http://schemas.openxmlformats.org/drawingml/2006/main" name="Agend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extLst>
    <a:ext uri="{05A4C25C-085E-4340-85A3-A5531E510DB2}">
      <thm15:themeFamily xmlns:thm15="http://schemas.microsoft.com/office/thememl/2012/main" name="Agenda" id="{B4585792-543A-4D82-B707-FF9A95C7879C}" vid="{E3E91B31-CC76-4CC4-812A-B1E7FB0FD457}"/>
    </a:ext>
  </a:extLst>
</a:theme>
</file>

<file path=ppt/theme/theme10.xml><?xml version="1.0" encoding="utf-8"?>
<a:theme xmlns:a="http://schemas.openxmlformats.org/drawingml/2006/main" name="design006-simple blue-">
  <a:themeElements>
    <a:clrScheme name="design006-simple 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ユーザー定義 2">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sign006-simple 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006-simple 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006-simple 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006-simple 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006-simple 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006-simple 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006-simple 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006-simple 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006-simple 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006-simple 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006-simple 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006-simple 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3.xml><?xml version="1.0" encoding="utf-8"?>
<a:theme xmlns:a="http://schemas.openxmlformats.org/drawingml/2006/main" name="6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4.xml><?xml version="1.0" encoding="utf-8"?>
<a:theme xmlns:a="http://schemas.openxmlformats.org/drawingml/2006/main" name="2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5.xml><?xml version="1.0" encoding="utf-8"?>
<a:theme xmlns:a="http://schemas.openxmlformats.org/drawingml/2006/main" name="3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6.xml><?xml version="1.0" encoding="utf-8"?>
<a:theme xmlns:a="http://schemas.openxmlformats.org/drawingml/2006/main" name="5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7.xml><?xml version="1.0" encoding="utf-8"?>
<a:theme xmlns:a="http://schemas.openxmlformats.org/drawingml/2006/main" name="7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8.xml><?xml version="1.0" encoding="utf-8"?>
<a:theme xmlns:a="http://schemas.openxmlformats.org/drawingml/2006/main" name="9_標準デザイン">
  <a:themeElements>
    <a:clrScheme name="4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標準デザイン">
      <a:majorFont>
        <a:latin typeface="メイリオ"/>
        <a:ea typeface="メイリオ"/>
        <a:cs typeface="ＭＳ Ｐゴシック"/>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40000"/>
          </a:lnSpc>
          <a:spcBef>
            <a:spcPct val="10000"/>
          </a:spcBef>
          <a:spcAft>
            <a:spcPct val="0"/>
          </a:spcAft>
          <a:buClrTx/>
          <a:buSzTx/>
          <a:buFontTx/>
          <a:buNone/>
          <a:tabLst/>
          <a:defRPr kumimoji="1" lang="ja-JP" altLang="en-US" sz="2200" b="1" i="0" u="none" strike="noStrike" cap="none" normalizeH="0" baseline="0" smtClean="0">
            <a:ln>
              <a:noFill/>
            </a:ln>
            <a:solidFill>
              <a:srgbClr val="4D4D4D"/>
            </a:solidFill>
            <a:effectLst/>
            <a:latin typeface="Arial" charset="0"/>
            <a:ea typeface="メイリオ" pitchFamily="50" charset="-128"/>
            <a:cs typeface="メイリオ" pitchFamily="50"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40000"/>
          </a:lnSpc>
          <a:spcBef>
            <a:spcPct val="10000"/>
          </a:spcBef>
          <a:spcAft>
            <a:spcPct val="0"/>
          </a:spcAft>
          <a:buClrTx/>
          <a:buSzTx/>
          <a:buFontTx/>
          <a:buNone/>
          <a:tabLst/>
          <a:defRPr kumimoji="1" lang="ja-JP" altLang="en-US" sz="2200" b="1" i="0" u="none" strike="noStrike" cap="none" normalizeH="0" baseline="0" smtClean="0">
            <a:ln>
              <a:noFill/>
            </a:ln>
            <a:solidFill>
              <a:srgbClr val="4D4D4D"/>
            </a:solidFill>
            <a:effectLst/>
            <a:latin typeface="Arial" charset="0"/>
            <a:ea typeface="メイリオ" pitchFamily="50" charset="-128"/>
            <a:cs typeface="メイリオ" pitchFamily="50" charset="-128"/>
          </a:defRPr>
        </a:defPPr>
      </a:lstStyle>
    </a:lnDef>
  </a:objectDefaults>
  <a:extraClrSchemeLst>
    <a:extraClrScheme>
      <a:clrScheme name="4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テーマ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Agenda</Template>
  <TotalTime>14411</TotalTime>
  <Words>6662</Words>
  <Application>Microsoft Office PowerPoint</Application>
  <PresentationFormat>A4 210 x 297 mm</PresentationFormat>
  <Paragraphs>1594</Paragraphs>
  <Slides>47</Slides>
  <Notes>17</Notes>
  <HiddenSlides>0</HiddenSlides>
  <MMClips>0</MMClips>
  <ScaleCrop>false</ScaleCrop>
  <HeadingPairs>
    <vt:vector size="6" baseType="variant">
      <vt:variant>
        <vt:lpstr>使用されているフォント</vt:lpstr>
      </vt:variant>
      <vt:variant>
        <vt:i4>10</vt:i4>
      </vt:variant>
      <vt:variant>
        <vt:lpstr>テーマ</vt:lpstr>
      </vt:variant>
      <vt:variant>
        <vt:i4>10</vt:i4>
      </vt:variant>
      <vt:variant>
        <vt:lpstr>スライド タイトル</vt:lpstr>
      </vt:variant>
      <vt:variant>
        <vt:i4>47</vt:i4>
      </vt:variant>
    </vt:vector>
  </HeadingPairs>
  <TitlesOfParts>
    <vt:vector size="67" baseType="lpstr">
      <vt:lpstr>Meiryo UI</vt:lpstr>
      <vt:lpstr>メイリオ</vt:lpstr>
      <vt:lpstr>游ゴシック</vt:lpstr>
      <vt:lpstr>Arial</vt:lpstr>
      <vt:lpstr>Calibri</vt:lpstr>
      <vt:lpstr>Calibri Light</vt:lpstr>
      <vt:lpstr>Cambria Math</vt:lpstr>
      <vt:lpstr>Segoe UI</vt:lpstr>
      <vt:lpstr>Wingdings</vt:lpstr>
      <vt:lpstr>Wingdings 2</vt:lpstr>
      <vt:lpstr>Agenda</vt:lpstr>
      <vt:lpstr>1_Office ​​テーマ</vt:lpstr>
      <vt:lpstr>6_Office ​​テーマ</vt:lpstr>
      <vt:lpstr>2_Office ​​テーマ</vt:lpstr>
      <vt:lpstr>3_Office ​​テーマ</vt:lpstr>
      <vt:lpstr>5_Office ​​テーマ</vt:lpstr>
      <vt:lpstr>7_Office ​​テーマ</vt:lpstr>
      <vt:lpstr>9_標準デザイン</vt:lpstr>
      <vt:lpstr>テーマ1</vt:lpstr>
      <vt:lpstr>design006-simple blue-</vt:lpstr>
      <vt:lpstr>公的年金の繰下げ受給と退職後の家計の長生きリスク</vt:lpstr>
      <vt:lpstr>目次</vt:lpstr>
      <vt:lpstr>１．研究の背景と目的｜リタイアメント・プランニング</vt:lpstr>
      <vt:lpstr>１．研究の背景と目的｜リタイアメント・プランニング</vt:lpstr>
      <vt:lpstr>１．研究の背景と目的｜リタイアメント・プランニング</vt:lpstr>
      <vt:lpstr>研究の背景と目的｜公的年金の繰下げ受給</vt:lpstr>
      <vt:lpstr>研究の背景と目的｜公的年金の繰下げ受給</vt:lpstr>
      <vt:lpstr>１．研究の背景と目的｜繰下げ受給の有用性検証</vt:lpstr>
      <vt:lpstr>１．研究の背景と目的｜繰下げ受給の有用性検証</vt:lpstr>
      <vt:lpstr>１．研究の背景と目的｜先行研究（日本）</vt:lpstr>
      <vt:lpstr>１．研究の背景と目的｜先行研究（海外）</vt:lpstr>
      <vt:lpstr>１．研究の背景と目的｜本研究の目的と貢献</vt:lpstr>
      <vt:lpstr>目次</vt:lpstr>
      <vt:lpstr>２ モデル｜退職後の家計と公的年金財政</vt:lpstr>
      <vt:lpstr>２.１ 退職後の家計の最適化モデル｜定式化</vt:lpstr>
      <vt:lpstr>２.１ 退職後の家計の最適化モデル｜最適化モデルの構造</vt:lpstr>
      <vt:lpstr>２.１ 退職後の家計の最適化モデル｜問題の構造</vt:lpstr>
      <vt:lpstr>２.１ 退職後の家計の最適化モデル｜モデルの構造</vt:lpstr>
      <vt:lpstr>２.１ 退職後の家計の最適化モデル｜定式化まとめ</vt:lpstr>
      <vt:lpstr>２.１ 退職後の家計の最適化モデル｜定式化まとめ</vt:lpstr>
      <vt:lpstr>２.２ 公的年金財政モデル｜厚生労働省モデルと横山(2013)</vt:lpstr>
      <vt:lpstr>２.２ 公的年金財政モデル｜推計モデルの流れ</vt:lpstr>
      <vt:lpstr>目次</vt:lpstr>
      <vt:lpstr>数値分析｜パラメータ設定</vt:lpstr>
      <vt:lpstr>数値分析｜パラメータ設定</vt:lpstr>
      <vt:lpstr>３.１ 数値分析｜基本分析（最適化モデル）</vt:lpstr>
      <vt:lpstr>３.１ 数値分析｜基本分析（最適化モデル）</vt:lpstr>
      <vt:lpstr>３.２ 数値分析｜公的年金財政への影響（公的年金財政モデル）</vt:lpstr>
      <vt:lpstr>３.３ 数値分析｜繰下げ増額率に関する感度分析</vt:lpstr>
      <vt:lpstr>３.３数値分析｜繰下げ増額率に関する感度分析（公的年金財政モデル）</vt:lpstr>
      <vt:lpstr>目次</vt:lpstr>
      <vt:lpstr>４．結論と今後の課題</vt:lpstr>
      <vt:lpstr>Appendix：主要先行研究</vt:lpstr>
      <vt:lpstr>Appendix：先行研究まとめ</vt:lpstr>
      <vt:lpstr>３.３ 数値分析｜資産配分割合に関する分析</vt:lpstr>
      <vt:lpstr>３.３ 数値分析｜資産配分割合に関する分析</vt:lpstr>
      <vt:lpstr>３.４数値分析｜遺族年金制度変更に関する分析</vt:lpstr>
      <vt:lpstr>３.４ 数値分析｜遺族年金制度変更に関する分析</vt:lpstr>
      <vt:lpstr>３.１ 数値分析｜基本分析（最適化モデル）</vt:lpstr>
      <vt:lpstr>Appendix：研究の背景と目的｜遺族年金制度</vt:lpstr>
      <vt:lpstr>Appendix：研究の背景と目的｜適切な繰下げ増額率</vt:lpstr>
      <vt:lpstr>Appendix：２.１ 退職後の家計の最適化モデル｜定式化まとめ</vt:lpstr>
      <vt:lpstr>Appendix｜近似解を得るためのアルゴリズム</vt:lpstr>
      <vt:lpstr>Appendix：３.１ 数値分析｜基本分析（最適化モデル）シミュレーション誤差</vt:lpstr>
      <vt:lpstr>Appendix：３.１ 数値分析｜基本分析（最適化モデル）</vt:lpstr>
      <vt:lpstr>Appendix： ３.１ 数値分析｜基本分析（公的年金財政モデル）</vt:lpstr>
      <vt:lpstr>Appendix：３.１ 数値分析｜基本分析（年金数理モデル）</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Hibiki_lab</dc:creator>
  <cp:lastModifiedBy>shibahara</cp:lastModifiedBy>
  <cp:revision>679</cp:revision>
  <cp:lastPrinted>2019-01-17T07:20:23Z</cp:lastPrinted>
  <dcterms:created xsi:type="dcterms:W3CDTF">2018-05-08T04:41:31Z</dcterms:created>
  <dcterms:modified xsi:type="dcterms:W3CDTF">2019-11-06T12:41:31Z</dcterms:modified>
</cp:coreProperties>
</file>