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theme/theme7.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8.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9.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64" r:id="rId3"/>
    <p:sldMasterId id="2147483666" r:id="rId4"/>
    <p:sldMasterId id="2147483668" r:id="rId5"/>
    <p:sldMasterId id="2147483672" r:id="rId6"/>
    <p:sldMasterId id="2147483675" r:id="rId7"/>
    <p:sldMasterId id="2147483677" r:id="rId8"/>
    <p:sldMasterId id="2147483689" r:id="rId9"/>
    <p:sldMasterId id="2147483701" r:id="rId10"/>
  </p:sldMasterIdLst>
  <p:notesMasterIdLst>
    <p:notesMasterId r:id="rId48"/>
  </p:notesMasterIdLst>
  <p:sldIdLst>
    <p:sldId id="486" r:id="rId11"/>
    <p:sldId id="435" r:id="rId12"/>
    <p:sldId id="489" r:id="rId13"/>
    <p:sldId id="476" r:id="rId14"/>
    <p:sldId id="477" r:id="rId15"/>
    <p:sldId id="478" r:id="rId16"/>
    <p:sldId id="479" r:id="rId17"/>
    <p:sldId id="481" r:id="rId18"/>
    <p:sldId id="482" r:id="rId19"/>
    <p:sldId id="483" r:id="rId20"/>
    <p:sldId id="335" r:id="rId21"/>
    <p:sldId id="351" r:id="rId22"/>
    <p:sldId id="387" r:id="rId23"/>
    <p:sldId id="388" r:id="rId24"/>
    <p:sldId id="385" r:id="rId25"/>
    <p:sldId id="389" r:id="rId26"/>
    <p:sldId id="390" r:id="rId27"/>
    <p:sldId id="348" r:id="rId28"/>
    <p:sldId id="394" r:id="rId29"/>
    <p:sldId id="406" r:id="rId30"/>
    <p:sldId id="407" r:id="rId31"/>
    <p:sldId id="408" r:id="rId32"/>
    <p:sldId id="409" r:id="rId33"/>
    <p:sldId id="410" r:id="rId34"/>
    <p:sldId id="411" r:id="rId35"/>
    <p:sldId id="412" r:id="rId36"/>
    <p:sldId id="413" r:id="rId37"/>
    <p:sldId id="414" r:id="rId38"/>
    <p:sldId id="415" r:id="rId39"/>
    <p:sldId id="420" r:id="rId40"/>
    <p:sldId id="378" r:id="rId41"/>
    <p:sldId id="425" r:id="rId42"/>
    <p:sldId id="426" r:id="rId43"/>
    <p:sldId id="439" r:id="rId44"/>
    <p:sldId id="442" r:id="rId45"/>
    <p:sldId id="453" r:id="rId46"/>
    <p:sldId id="450" r:id="rId47"/>
  </p:sldIdLst>
  <p:sldSz cx="9906000" cy="6858000" type="A4"/>
  <p:notesSz cx="6802438" cy="993775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biki_lab" initials="N" lastIdx="1" clrIdx="0">
    <p:extLst>
      <p:ext uri="{19B8F6BF-5375-455C-9EA6-DF929625EA0E}">
        <p15:presenceInfo xmlns:p15="http://schemas.microsoft.com/office/powerpoint/2012/main" userId="Hibiki_la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F81BD"/>
    <a:srgbClr val="E2F1FA"/>
    <a:srgbClr val="006FBE"/>
    <a:srgbClr val="FF33CC"/>
    <a:srgbClr val="FF0000"/>
    <a:srgbClr val="338DCD"/>
    <a:srgbClr val="F79646"/>
    <a:srgbClr val="FDC4CB"/>
    <a:srgbClr val="FCE8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238" autoAdjust="0"/>
  </p:normalViewPr>
  <p:slideViewPr>
    <p:cSldViewPr snapToGrid="0">
      <p:cViewPr varScale="1">
        <p:scale>
          <a:sx n="72" d="100"/>
          <a:sy n="72" d="100"/>
        </p:scale>
        <p:origin x="9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613"/>
          </a:xfrm>
          <a:prstGeom prst="rect">
            <a:avLst/>
          </a:prstGeom>
        </p:spPr>
        <p:txBody>
          <a:bodyPr vert="horz" lIns="91431" tIns="45715" rIns="91431" bIns="45715"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3142" y="1"/>
            <a:ext cx="2947723" cy="498613"/>
          </a:xfrm>
          <a:prstGeom prst="rect">
            <a:avLst/>
          </a:prstGeom>
        </p:spPr>
        <p:txBody>
          <a:bodyPr vert="horz" lIns="91431" tIns="45715" rIns="91431" bIns="45715" rtlCol="0"/>
          <a:lstStyle>
            <a:lvl1pPr algn="r">
              <a:defRPr sz="1200"/>
            </a:lvl1pPr>
          </a:lstStyle>
          <a:p>
            <a:fld id="{7B884FF8-38FD-43BB-A6C9-BD45221AAC2A}" type="datetimeFigureOut">
              <a:rPr kumimoji="1" lang="ja-JP" altLang="en-US" smtClean="0"/>
              <a:t>2019/11/4</a:t>
            </a:fld>
            <a:endParaRPr kumimoji="1" lang="ja-JP" altLang="en-US"/>
          </a:p>
        </p:txBody>
      </p:sp>
      <p:sp>
        <p:nvSpPr>
          <p:cNvPr id="4" name="スライド イメージ プレースホルダー 3"/>
          <p:cNvSpPr>
            <a:spLocks noGrp="1" noRot="1" noChangeAspect="1"/>
          </p:cNvSpPr>
          <p:nvPr>
            <p:ph type="sldImg" idx="2"/>
          </p:nvPr>
        </p:nvSpPr>
        <p:spPr>
          <a:xfrm>
            <a:off x="981075" y="1243013"/>
            <a:ext cx="4840288" cy="3352800"/>
          </a:xfrm>
          <a:prstGeom prst="rect">
            <a:avLst/>
          </a:prstGeom>
          <a:noFill/>
          <a:ln w="12700">
            <a:solidFill>
              <a:prstClr val="black"/>
            </a:solidFill>
          </a:ln>
        </p:spPr>
        <p:txBody>
          <a:bodyPr vert="horz" lIns="91431" tIns="45715" rIns="91431" bIns="45715" rtlCol="0" anchor="ctr"/>
          <a:lstStyle/>
          <a:p>
            <a:endParaRPr lang="ja-JP" altLang="en-US"/>
          </a:p>
        </p:txBody>
      </p:sp>
      <p:sp>
        <p:nvSpPr>
          <p:cNvPr id="5" name="ノート プレースホルダー 4"/>
          <p:cNvSpPr>
            <a:spLocks noGrp="1"/>
          </p:cNvSpPr>
          <p:nvPr>
            <p:ph type="body" sz="quarter" idx="3"/>
          </p:nvPr>
        </p:nvSpPr>
        <p:spPr>
          <a:xfrm>
            <a:off x="680244" y="4782543"/>
            <a:ext cx="5441950" cy="3912989"/>
          </a:xfrm>
          <a:prstGeom prst="rect">
            <a:avLst/>
          </a:prstGeom>
        </p:spPr>
        <p:txBody>
          <a:bodyPr vert="horz" lIns="91431" tIns="45715" rIns="91431" bIns="45715"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39138"/>
            <a:ext cx="2947723" cy="498612"/>
          </a:xfrm>
          <a:prstGeom prst="rect">
            <a:avLst/>
          </a:prstGeom>
        </p:spPr>
        <p:txBody>
          <a:bodyPr vert="horz" lIns="91431" tIns="45715" rIns="91431" bIns="45715"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3142" y="9439138"/>
            <a:ext cx="2947723" cy="498612"/>
          </a:xfrm>
          <a:prstGeom prst="rect">
            <a:avLst/>
          </a:prstGeom>
        </p:spPr>
        <p:txBody>
          <a:bodyPr vert="horz" lIns="91431" tIns="45715" rIns="91431" bIns="45715" rtlCol="0" anchor="b"/>
          <a:lstStyle>
            <a:lvl1pPr algn="r">
              <a:defRPr sz="1200"/>
            </a:lvl1pPr>
          </a:lstStyle>
          <a:p>
            <a:fld id="{8C9D042A-D4E7-4E13-A65D-0766ED6E7E2F}" type="slidenum">
              <a:rPr kumimoji="1" lang="ja-JP" altLang="en-US" smtClean="0"/>
              <a:t>‹#›</a:t>
            </a:fld>
            <a:endParaRPr kumimoji="1" lang="ja-JP" altLang="en-US"/>
          </a:p>
        </p:txBody>
      </p:sp>
    </p:spTree>
    <p:extLst>
      <p:ext uri="{BB962C8B-B14F-4D97-AF65-F5344CB8AC3E}">
        <p14:creationId xmlns:p14="http://schemas.microsoft.com/office/powerpoint/2010/main" val="39039112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812801" y="2205039"/>
            <a:ext cx="8280401" cy="1008062"/>
          </a:xfrm>
        </p:spPr>
        <p:txBody>
          <a:bodyPr anchor="t" anchorCtr="0"/>
          <a:lstStyle>
            <a:lvl1pPr algn="ctr">
              <a:lnSpc>
                <a:spcPct val="120000"/>
              </a:lnSpc>
              <a:defRPr sz="2800" b="1">
                <a:solidFill>
                  <a:srgbClr val="4D4D4D"/>
                </a:solidFill>
              </a:defRPr>
            </a:lvl1p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485900" y="3645027"/>
            <a:ext cx="6934200" cy="587375"/>
          </a:xfrm>
          <a:prstGeom prst="rect">
            <a:avLst/>
          </a:prstGeom>
        </p:spPr>
        <p:txBody>
          <a:bodyPr/>
          <a:lstStyle>
            <a:lvl1pPr marL="0" indent="0" algn="ctr">
              <a:buNone/>
              <a:defRPr>
                <a:solidFill>
                  <a:schemeClr val="tx1">
                    <a:tint val="75000"/>
                  </a:schemeClr>
                </a:solidFill>
                <a:latin typeface="メイリオ" pitchFamily="50" charset="-128"/>
                <a:ea typeface="メイリオ" pitchFamily="50" charset="-128"/>
                <a:cs typeface="メイリオ"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spTree>
    <p:extLst>
      <p:ext uri="{BB962C8B-B14F-4D97-AF65-F5344CB8AC3E}">
        <p14:creationId xmlns:p14="http://schemas.microsoft.com/office/powerpoint/2010/main" val="1507263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2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dirty="0"/>
          </a:p>
        </p:txBody>
      </p:sp>
      <p:sp>
        <p:nvSpPr>
          <p:cNvPr id="5"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1162350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スライド番号プレースホルダー 5"/>
          <p:cNvSpPr>
            <a:spLocks noGrp="1"/>
          </p:cNvSpPr>
          <p:nvPr>
            <p:ph type="sldNum" sz="quarter" idx="4"/>
          </p:nvPr>
        </p:nvSpPr>
        <p:spPr bwMode="white">
          <a:xfrm>
            <a:off x="7502140" y="6592270"/>
            <a:ext cx="2311400" cy="257113"/>
          </a:xfrm>
          <a:prstGeom prst="rect">
            <a:avLst/>
          </a:prstGeom>
        </p:spPr>
        <p:txBody>
          <a:bodyPr vert="horz" lIns="0" tIns="0" rIns="0" bIns="0" rtlCol="0" anchor="ctr"/>
          <a:lstStyle>
            <a:lvl1pPr algn="r">
              <a:defRPr sz="1000">
                <a:solidFill>
                  <a:srgbClr val="FFFFFF"/>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679086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スライド番号プレースホルダー 5"/>
          <p:cNvSpPr>
            <a:spLocks noGrp="1"/>
          </p:cNvSpPr>
          <p:nvPr>
            <p:ph type="sldNum" sz="quarter" idx="4"/>
          </p:nvPr>
        </p:nvSpPr>
        <p:spPr>
          <a:xfrm>
            <a:off x="7502140" y="6592270"/>
            <a:ext cx="2311400" cy="257113"/>
          </a:xfrm>
          <a:prstGeom prst="rect">
            <a:avLst/>
          </a:prstGeom>
        </p:spPr>
        <p:txBody>
          <a:bodyPr vert="horz" lIns="0" tIns="0" rIns="0" bIns="0" rtlCol="0" anchor="ctr"/>
          <a:lstStyle>
            <a:lvl1pPr algn="r">
              <a:defRPr sz="1000">
                <a:solidFill>
                  <a:srgbClr val="FFFFFF"/>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3" name="角丸四角形 2"/>
          <p:cNvSpPr/>
          <p:nvPr/>
        </p:nvSpPr>
        <p:spPr bwMode="black">
          <a:xfrm>
            <a:off x="0" y="0"/>
            <a:ext cx="9906000" cy="6858000"/>
          </a:xfrm>
          <a:prstGeom prst="roundRect">
            <a:avLst>
              <a:gd name="adj" fmla="val 0"/>
            </a:avLst>
          </a:prstGeom>
          <a:solidFill>
            <a:srgbClr val="0071BC"/>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915012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スライド番号プレースホルダー 5"/>
          <p:cNvSpPr>
            <a:spLocks noGrp="1"/>
          </p:cNvSpPr>
          <p:nvPr>
            <p:ph type="sldNum" sz="quarter" idx="4"/>
          </p:nvPr>
        </p:nvSpPr>
        <p:spPr>
          <a:xfrm>
            <a:off x="7502140" y="6592270"/>
            <a:ext cx="2311400" cy="257113"/>
          </a:xfrm>
          <a:prstGeom prst="rect">
            <a:avLst/>
          </a:prstGeom>
        </p:spPr>
        <p:txBody>
          <a:bodyPr vert="horz" lIns="0" tIns="0" rIns="0" bIns="0" rtlCol="0" anchor="ctr"/>
          <a:lstStyle>
            <a:lvl1pPr algn="r">
              <a:defRPr sz="1000">
                <a:solidFill>
                  <a:srgbClr val="FFFFFF"/>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935433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8"/>
            <a:ext cx="84201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スライド番号プレースホルダー 3"/>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23F6BF6A-FEAB-4D44-BF9D-8BF96556D934}"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4226088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a:xfrm>
            <a:off x="495300" y="1600203"/>
            <a:ext cx="8915400" cy="4525963"/>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DE0A2F45-73C7-4D1B-BCD2-0A23F719E26B}"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911639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3"/>
            <a:ext cx="8420100" cy="1362075"/>
          </a:xfrm>
        </p:spPr>
        <p:txBody>
          <a:bodyPr/>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スライド番号プレースホルダー 3"/>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1D380A2F-2C3D-4EF6-9B4B-2668B9F9F519}"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3407872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95302" y="1600203"/>
            <a:ext cx="43814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29201" y="1600203"/>
            <a:ext cx="43814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スライド番号プレースホルダー 4"/>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BDA99EAA-C29E-4C69-928B-C6D99CAAB0AE}"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42314739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5032377"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377"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スライド番号プレースホルダー 6"/>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B80AD375-3801-4C6A-959A-5A818BFF404F}"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1390308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38E08FDC-D3B1-42E8-8CCF-175F341845A2}"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239525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38250" y="1619250"/>
            <a:ext cx="7429500" cy="1633538"/>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238250" y="3695700"/>
            <a:ext cx="7429500" cy="990600"/>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348258" y="6356352"/>
            <a:ext cx="2228850" cy="365125"/>
          </a:xfrm>
          <a:prstGeom prst="rect">
            <a:avLst/>
          </a:prstGeom>
        </p:spPr>
        <p:txBody>
          <a:bodyPr/>
          <a:lstStyle/>
          <a:p>
            <a:fld id="{0D981F33-10ED-44B9-84D7-94FBED3FF72F}" type="datetime1">
              <a:rPr kumimoji="1" lang="ja-JP" altLang="en-US" smtClean="0"/>
              <a:t>2019/11/4</a:t>
            </a:fld>
            <a:endParaRPr kumimoji="1" lang="ja-JP" altLang="en-US"/>
          </a:p>
        </p:txBody>
      </p:sp>
      <p:sp>
        <p:nvSpPr>
          <p:cNvPr id="5" name="フッター プレースホルダー 4"/>
          <p:cNvSpPr>
            <a:spLocks noGrp="1"/>
          </p:cNvSpPr>
          <p:nvPr>
            <p:ph type="ftr" sz="quarter" idx="11"/>
          </p:nvPr>
        </p:nvSpPr>
        <p:spPr>
          <a:xfrm>
            <a:off x="3281363" y="6356352"/>
            <a:ext cx="3343275" cy="365125"/>
          </a:xfrm>
          <a:prstGeom prst="rect">
            <a:avLst/>
          </a:prstGeom>
        </p:spPr>
        <p:txBody>
          <a:bodyPr/>
          <a:lstStyle/>
          <a:p>
            <a:r>
              <a:rPr kumimoji="1" lang="zh-TW" altLang="en-US"/>
              <a:t>修士論文審査会     枇々木研究室修士２年 柴原聖大</a:t>
            </a:r>
            <a:endParaRPr kumimoji="1" lang="ja-JP" altLang="en-US"/>
          </a:p>
        </p:txBody>
      </p:sp>
      <p:sp>
        <p:nvSpPr>
          <p:cNvPr id="6" name="スライド番号プレースホルダー 5"/>
          <p:cNvSpPr>
            <a:spLocks noGrp="1"/>
          </p:cNvSpPr>
          <p:nvPr>
            <p:ph type="sldNum" sz="quarter" idx="12"/>
          </p:nvPr>
        </p:nvSpPr>
        <p:spPr>
          <a:xfrm>
            <a:off x="7328892" y="6356352"/>
            <a:ext cx="2228850" cy="365125"/>
          </a:xfrm>
        </p:spPr>
        <p:txBody>
          <a:bodyPr/>
          <a:lstStyle/>
          <a:p>
            <a:fld id="{3639EF8B-CF3A-4666-BA1A-1439184E9838}" type="slidenum">
              <a:rPr kumimoji="1" lang="ja-JP" altLang="en-US" smtClean="0"/>
              <a:t>‹#›</a:t>
            </a:fld>
            <a:endParaRPr kumimoji="1" lang="ja-JP" altLang="en-US"/>
          </a:p>
        </p:txBody>
      </p:sp>
    </p:spTree>
    <p:extLst>
      <p:ext uri="{BB962C8B-B14F-4D97-AF65-F5344CB8AC3E}">
        <p14:creationId xmlns:p14="http://schemas.microsoft.com/office/powerpoint/2010/main" val="740554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CC24D6E0-0CB0-4CAB-97E0-CCAF5B46B626}"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12611089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2" y="273050"/>
            <a:ext cx="3259138"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3501" y="273053"/>
            <a:ext cx="553719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95302" y="1435103"/>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27A2BF63-B93D-48B9-B781-189BA7D94C52}"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4009073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p>
        </p:txBody>
      </p:sp>
      <p:sp>
        <p:nvSpPr>
          <p:cNvPr id="4" name="テキスト プレースホルダー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155B45D6-D405-43C2-ACD1-6718B66694D3}"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24421207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95300" y="1600203"/>
            <a:ext cx="8915400" cy="4525963"/>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1E3B2410-1A88-4466-BF62-B9933C9D533E}"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7764602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26288" y="188913"/>
            <a:ext cx="2284412" cy="593725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273052" y="188913"/>
            <a:ext cx="6700838" cy="5937250"/>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DFFD2CDE-AE2E-4E16-97BF-08232C69189D}"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25177576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4530"/>
            <a:ext cx="7429500" cy="23876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9AD1231-71C9-40AC-A1EA-1E63960CF979}" type="datetime1">
              <a:rPr kumimoji="1" lang="ja-JP" altLang="en-US" smtClean="0"/>
              <a:t>2019/11/4</a:t>
            </a:fld>
            <a:endParaRPr kumimoji="1" lang="ja-JP" altLang="en-US"/>
          </a:p>
        </p:txBody>
      </p:sp>
      <p:sp>
        <p:nvSpPr>
          <p:cNvPr id="5" name="Footer Placeholder 4"/>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6" name="Slide Number Placeholder 5"/>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1694112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C8849A7-1C9A-4476-840E-BC4BFB0308B3}" type="datetime1">
              <a:rPr kumimoji="1" lang="ja-JP" altLang="en-US" smtClean="0"/>
              <a:t>2019/11/4</a:t>
            </a:fld>
            <a:endParaRPr kumimoji="1" lang="ja-JP" altLang="en-US"/>
          </a:p>
        </p:txBody>
      </p:sp>
      <p:sp>
        <p:nvSpPr>
          <p:cNvPr id="5" name="Footer Placeholder 4"/>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6" name="Slide Number Placeholder 5"/>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4123792284"/>
      </p:ext>
    </p:extLst>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12423"/>
            <a:ext cx="8543925" cy="2851208"/>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52637"/>
            <a:ext cx="8543925"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11BBFA8-2A02-4574-9B07-DE9AF2AF7CEE}" type="datetime1">
              <a:rPr kumimoji="1" lang="ja-JP" altLang="en-US" smtClean="0"/>
              <a:t>2019/11/4</a:t>
            </a:fld>
            <a:endParaRPr kumimoji="1" lang="ja-JP" altLang="en-US"/>
          </a:p>
        </p:txBody>
      </p:sp>
      <p:sp>
        <p:nvSpPr>
          <p:cNvPr id="5" name="Footer Placeholder 4"/>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6" name="Slide Number Placeholder 5"/>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1002420856"/>
      </p:ext>
    </p:extLst>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6665" y="1828803"/>
            <a:ext cx="421005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8803"/>
            <a:ext cx="421005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11ECDD5-81A9-41D2-83AB-D2C01BF5F21F}" type="datetime1">
              <a:rPr kumimoji="1" lang="ja-JP" altLang="en-US" smtClean="0"/>
              <a:t>2019/11/4</a:t>
            </a:fld>
            <a:endParaRPr kumimoji="1" lang="ja-JP" altLang="en-US"/>
          </a:p>
        </p:txBody>
      </p:sp>
      <p:sp>
        <p:nvSpPr>
          <p:cNvPr id="6" name="Footer Placeholder 5"/>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7" name="Slide Number Placeholder 6"/>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807498495"/>
      </p:ext>
    </p:extLst>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6665" y="1681852"/>
            <a:ext cx="4189413"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86665" y="2507554"/>
            <a:ext cx="4189413"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4" y="1681851"/>
            <a:ext cx="421005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5014914" y="2507554"/>
            <a:ext cx="421005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6F38A95B-7853-469E-90B8-25289F688A21}" type="datetime1">
              <a:rPr kumimoji="1" lang="ja-JP" altLang="en-US" smtClean="0"/>
              <a:t>2019/11/4</a:t>
            </a:fld>
            <a:endParaRPr kumimoji="1" lang="ja-JP" altLang="en-US"/>
          </a:p>
        </p:txBody>
      </p:sp>
      <p:sp>
        <p:nvSpPr>
          <p:cNvPr id="8" name="Footer Placeholder 7"/>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9" name="Slide Number Placeholder 8"/>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142176979"/>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a:t>マスター タイトルの書式設定</a:t>
            </a:r>
          </a:p>
        </p:txBody>
      </p:sp>
      <p:sp>
        <p:nvSpPr>
          <p:cNvPr id="7" name="日付プレースホルダー 6"/>
          <p:cNvSpPr>
            <a:spLocks noGrp="1"/>
          </p:cNvSpPr>
          <p:nvPr>
            <p:ph type="dt" sz="half" idx="10"/>
          </p:nvPr>
        </p:nvSpPr>
        <p:spPr/>
        <p:txBody>
          <a:bodyPr/>
          <a:lstStyle/>
          <a:p>
            <a:fld id="{D46219D5-F76A-4125-BBDA-89D4AF5C6227}" type="datetime1">
              <a:rPr kumimoji="1" lang="ja-JP" altLang="en-US" smtClean="0"/>
              <a:t>2019/11/4</a:t>
            </a:fld>
            <a:endParaRPr kumimoji="1" lang="ja-JP" altLang="en-US" dirty="0"/>
          </a:p>
        </p:txBody>
      </p:sp>
      <p:sp>
        <p:nvSpPr>
          <p:cNvPr id="8" name="フッター プレースホルダー 7"/>
          <p:cNvSpPr>
            <a:spLocks noGrp="1"/>
          </p:cNvSpPr>
          <p:nvPr>
            <p:ph type="ftr" sz="quarter" idx="11"/>
          </p:nvPr>
        </p:nvSpPr>
        <p:spPr>
          <a:xfrm>
            <a:off x="2379707" y="6600870"/>
            <a:ext cx="5088489" cy="207350"/>
          </a:xfrm>
        </p:spPr>
        <p:txBody>
          <a:bodyPr/>
          <a:lstStyle/>
          <a:p>
            <a:r>
              <a:rPr lang="zh-TW" altLang="en-US"/>
              <a:t>修士論文審査会     枇々木研究室修士２年 柴原聖大</a:t>
            </a:r>
            <a:endParaRPr lang="ja-JP" altLang="en-US" dirty="0"/>
          </a:p>
        </p:txBody>
      </p:sp>
      <p:sp>
        <p:nvSpPr>
          <p:cNvPr id="9" name="スライド番号プレースホルダー 8"/>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5178722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E9B502-A21E-4421-9C26-BE2A84F80781}" type="datetime1">
              <a:rPr kumimoji="1" lang="ja-JP" altLang="en-US" smtClean="0"/>
              <a:t>2019/11/4</a:t>
            </a:fld>
            <a:endParaRPr kumimoji="1" lang="ja-JP" altLang="en-US"/>
          </a:p>
        </p:txBody>
      </p:sp>
      <p:sp>
        <p:nvSpPr>
          <p:cNvPr id="4" name="Footer Placeholder 3"/>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5" name="Slide Number Placeholder 4"/>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631426731"/>
      </p:ext>
    </p:extLst>
  </p:cSld>
  <p:clrMapOvr>
    <a:masterClrMapping/>
  </p:clrMapOvr>
  <p:transition>
    <p:fade thruBlk="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84DEF-BF30-45B9-9404-D74AAECF4CC9}" type="datetime1">
              <a:rPr kumimoji="1" lang="ja-JP" altLang="en-US" smtClean="0"/>
              <a:t>2019/11/4</a:t>
            </a:fld>
            <a:endParaRPr kumimoji="1" lang="ja-JP" altLang="en-US"/>
          </a:p>
        </p:txBody>
      </p:sp>
      <p:sp>
        <p:nvSpPr>
          <p:cNvPr id="3" name="Footer Placeholder 2"/>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4" name="Slide Number Placeholder 3"/>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2200062574"/>
      </p:ext>
    </p:extLst>
  </p:cSld>
  <p:clrMapOvr>
    <a:masterClrMapping/>
  </p:clrMapOvr>
  <p:transition>
    <p:fade thruBlk="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3514" y="457204"/>
            <a:ext cx="3194685" cy="1600197"/>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210050" y="990600"/>
            <a:ext cx="5014913"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3514" y="2057399"/>
            <a:ext cx="3194685"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743A903-EEC0-489E-8ED0-0BA36233BD26}" type="datetime1">
              <a:rPr kumimoji="1" lang="ja-JP" altLang="en-US" smtClean="0"/>
              <a:t>2019/11/4</a:t>
            </a:fld>
            <a:endParaRPr kumimoji="1" lang="ja-JP" altLang="en-US"/>
          </a:p>
        </p:txBody>
      </p:sp>
      <p:sp>
        <p:nvSpPr>
          <p:cNvPr id="6" name="Footer Placeholder 5"/>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7" name="Slide Number Placeholder 6"/>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31117940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3514" y="457200"/>
            <a:ext cx="3194685" cy="160020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4210050" y="990600"/>
            <a:ext cx="5014913"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図を追加</a:t>
            </a:r>
            <a:endParaRPr lang="en-US" dirty="0"/>
          </a:p>
        </p:txBody>
      </p:sp>
      <p:sp>
        <p:nvSpPr>
          <p:cNvPr id="4" name="Text Placeholder 3"/>
          <p:cNvSpPr>
            <a:spLocks noGrp="1"/>
          </p:cNvSpPr>
          <p:nvPr>
            <p:ph type="body" sz="half" idx="2"/>
          </p:nvPr>
        </p:nvSpPr>
        <p:spPr>
          <a:xfrm>
            <a:off x="683514" y="2057400"/>
            <a:ext cx="3194685"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9F4540-4550-464A-BD8B-1474D97F2D3E}" type="datetime1">
              <a:rPr kumimoji="1" lang="ja-JP" altLang="en-US" smtClean="0"/>
              <a:t>2019/11/4</a:t>
            </a:fld>
            <a:endParaRPr kumimoji="1" lang="ja-JP" altLang="en-US"/>
          </a:p>
        </p:txBody>
      </p:sp>
      <p:sp>
        <p:nvSpPr>
          <p:cNvPr id="6" name="Footer Placeholder 5"/>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7" name="Slide Number Placeholder 6"/>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3394876820"/>
      </p:ext>
    </p:extLst>
  </p:cSld>
  <p:clrMapOvr>
    <a:masterClrMapping/>
  </p:clrMapOvr>
  <p:transition>
    <p:fade thruBlk="1"/>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226E98-6863-490D-B034-31D0C30DDF04}" type="datetime1">
              <a:rPr kumimoji="1" lang="ja-JP" altLang="en-US" smtClean="0"/>
              <a:t>2019/11/4</a:t>
            </a:fld>
            <a:endParaRPr kumimoji="1" lang="ja-JP" altLang="en-US"/>
          </a:p>
        </p:txBody>
      </p:sp>
      <p:sp>
        <p:nvSpPr>
          <p:cNvPr id="5" name="Footer Placeholder 4"/>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6" name="Slide Number Placeholder 5"/>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32340229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3" y="360362"/>
            <a:ext cx="2135981"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81039" y="360366"/>
            <a:ext cx="6284119"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2ADF0686-29BB-4C71-84FB-6C0905D3A13C}" type="datetime1">
              <a:rPr kumimoji="1" lang="ja-JP" altLang="en-US" smtClean="0"/>
              <a:t>2019/11/4</a:t>
            </a:fld>
            <a:endParaRPr kumimoji="1" lang="ja-JP" altLang="en-US"/>
          </a:p>
        </p:txBody>
      </p:sp>
      <p:sp>
        <p:nvSpPr>
          <p:cNvPr id="5" name="Footer Placeholder 4"/>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6" name="Slide Number Placeholder 5"/>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39511172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p:cNvSpPr>
            <a:spLocks noChangeArrowheads="1"/>
          </p:cNvSpPr>
          <p:nvPr/>
        </p:nvSpPr>
        <p:spPr bwMode="auto">
          <a:xfrm>
            <a:off x="271728" y="3573464"/>
            <a:ext cx="9362546" cy="71437"/>
          </a:xfrm>
          <a:prstGeom prst="rect">
            <a:avLst/>
          </a:prstGeom>
          <a:solidFill>
            <a:srgbClr val="3366CC"/>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5" name="Rectangle 3"/>
          <p:cNvSpPr>
            <a:spLocks noChangeArrowheads="1"/>
          </p:cNvSpPr>
          <p:nvPr/>
        </p:nvSpPr>
        <p:spPr bwMode="auto">
          <a:xfrm>
            <a:off x="507341" y="3429003"/>
            <a:ext cx="1480740" cy="144463"/>
          </a:xfrm>
          <a:prstGeom prst="rect">
            <a:avLst/>
          </a:prstGeom>
          <a:solidFill>
            <a:srgbClr val="99C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6" name="Rectangle 4"/>
          <p:cNvSpPr>
            <a:spLocks noChangeArrowheads="1"/>
          </p:cNvSpPr>
          <p:nvPr/>
        </p:nvSpPr>
        <p:spPr bwMode="auto">
          <a:xfrm>
            <a:off x="8970433" y="6453191"/>
            <a:ext cx="935567" cy="71437"/>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7" name="Rectangle 10"/>
          <p:cNvSpPr>
            <a:spLocks noChangeArrowheads="1"/>
          </p:cNvSpPr>
          <p:nvPr/>
        </p:nvSpPr>
        <p:spPr bwMode="auto">
          <a:xfrm>
            <a:off x="9634274" y="1158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8" name="Rectangle 11"/>
          <p:cNvSpPr>
            <a:spLocks noChangeArrowheads="1"/>
          </p:cNvSpPr>
          <p:nvPr/>
        </p:nvSpPr>
        <p:spPr bwMode="auto">
          <a:xfrm>
            <a:off x="9453697" y="1158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9" name="Rectangle 12"/>
          <p:cNvSpPr>
            <a:spLocks noChangeArrowheads="1"/>
          </p:cNvSpPr>
          <p:nvPr/>
        </p:nvSpPr>
        <p:spPr bwMode="auto">
          <a:xfrm>
            <a:off x="9634274" y="2809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grpSp>
        <p:nvGrpSpPr>
          <p:cNvPr id="10" name="Group 13"/>
          <p:cNvGrpSpPr>
            <a:grpSpLocks/>
          </p:cNvGrpSpPr>
          <p:nvPr/>
        </p:nvGrpSpPr>
        <p:grpSpPr bwMode="auto">
          <a:xfrm rot="10800000">
            <a:off x="92870" y="6465888"/>
            <a:ext cx="335360" cy="309562"/>
            <a:chOff x="113" y="4020"/>
            <a:chExt cx="195" cy="195"/>
          </a:xfrm>
        </p:grpSpPr>
        <p:sp>
          <p:nvSpPr>
            <p:cNvPr id="11" name="Rectangle 14"/>
            <p:cNvSpPr>
              <a:spLocks noChangeArrowheads="1"/>
            </p:cNvSpPr>
            <p:nvPr userDrawn="1"/>
          </p:nvSpPr>
          <p:spPr bwMode="auto">
            <a:xfrm>
              <a:off x="210" y="4020"/>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12" name="Rectangle 15"/>
            <p:cNvSpPr>
              <a:spLocks noChangeArrowheads="1"/>
            </p:cNvSpPr>
            <p:nvPr userDrawn="1"/>
          </p:nvSpPr>
          <p:spPr bwMode="auto">
            <a:xfrm>
              <a:off x="105" y="4020"/>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13" name="Rectangle 16"/>
            <p:cNvSpPr>
              <a:spLocks noChangeArrowheads="1"/>
            </p:cNvSpPr>
            <p:nvPr userDrawn="1"/>
          </p:nvSpPr>
          <p:spPr bwMode="auto">
            <a:xfrm>
              <a:off x="210" y="4124"/>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grpSp>
      <p:sp>
        <p:nvSpPr>
          <p:cNvPr id="4101" name="Rectangle 5"/>
          <p:cNvSpPr>
            <a:spLocks noGrp="1" noChangeArrowheads="1"/>
          </p:cNvSpPr>
          <p:nvPr>
            <p:ph type="ctrTitle"/>
          </p:nvPr>
        </p:nvSpPr>
        <p:spPr>
          <a:xfrm>
            <a:off x="742950" y="2130428"/>
            <a:ext cx="8420100" cy="1470025"/>
          </a:xfrm>
        </p:spPr>
        <p:txBody>
          <a:bodyPr/>
          <a:lstStyle>
            <a:lvl1pPr algn="ctr">
              <a:defRPr sz="4400"/>
            </a:lvl1pPr>
          </a:lstStyle>
          <a:p>
            <a:r>
              <a:rPr lang="ja-JP" altLang="en-US"/>
              <a:t>マスター タイトルの書式設定</a:t>
            </a:r>
            <a:endParaRPr lang="ja-JP" altLang="en-US" dirty="0"/>
          </a:p>
        </p:txBody>
      </p:sp>
      <p:sp>
        <p:nvSpPr>
          <p:cNvPr id="4102" name="Rectangle 6"/>
          <p:cNvSpPr>
            <a:spLocks noGrp="1" noChangeArrowheads="1"/>
          </p:cNvSpPr>
          <p:nvPr>
            <p:ph type="subTitle" idx="1"/>
          </p:nvPr>
        </p:nvSpPr>
        <p:spPr>
          <a:xfrm>
            <a:off x="742951" y="3886200"/>
            <a:ext cx="8435637" cy="1752600"/>
          </a:xfrm>
        </p:spPr>
        <p:txBody>
          <a:bodyPr/>
          <a:lstStyle>
            <a:lvl1pPr marL="0" indent="0" algn="ctr">
              <a:buFont typeface="Wingdings" pitchFamily="2" charset="2"/>
              <a:buNone/>
              <a:defRPr b="0"/>
            </a:lvl1pPr>
          </a:lstStyle>
          <a:p>
            <a:r>
              <a:rPr lang="ja-JP" altLang="en-US"/>
              <a:t>マスター サブタイトルの書式設定</a:t>
            </a:r>
            <a:endParaRPr lang="ja-JP" altLang="en-US" dirty="0"/>
          </a:p>
        </p:txBody>
      </p:sp>
      <p:sp>
        <p:nvSpPr>
          <p:cNvPr id="14" name="Rectangle 7"/>
          <p:cNvSpPr>
            <a:spLocks noGrp="1" noChangeArrowheads="1"/>
          </p:cNvSpPr>
          <p:nvPr>
            <p:ph type="dt" sz="half" idx="10"/>
          </p:nvPr>
        </p:nvSpPr>
        <p:spPr/>
        <p:txBody>
          <a:bodyPr/>
          <a:lstStyle>
            <a:lvl1pPr>
              <a:defRPr dirty="0">
                <a:latin typeface="Calibri" pitchFamily="34" charset="0"/>
                <a:cs typeface="Calibri" pitchFamily="34" charset="0"/>
              </a:defRPr>
            </a:lvl1pPr>
          </a:lstStyle>
          <a:p>
            <a:fld id="{530A0C12-659A-4E3F-9194-4C1C17AD333D}" type="datetime1">
              <a:rPr kumimoji="1" lang="ja-JP" altLang="en-US" smtClean="0"/>
              <a:t>2019/11/4</a:t>
            </a:fld>
            <a:endParaRPr kumimoji="1" lang="ja-JP" altLang="en-US"/>
          </a:p>
        </p:txBody>
      </p:sp>
      <p:sp>
        <p:nvSpPr>
          <p:cNvPr id="15" name="Rectangle 9"/>
          <p:cNvSpPr>
            <a:spLocks noGrp="1" noChangeArrowheads="1"/>
          </p:cNvSpPr>
          <p:nvPr>
            <p:ph type="sldNum" sz="quarter" idx="11"/>
          </p:nvPr>
        </p:nvSpPr>
        <p:spPr/>
        <p:txBody>
          <a:bodyPr/>
          <a:lstStyle>
            <a:lvl1pPr>
              <a:defRPr smtClean="0">
                <a:latin typeface="Calibri" pitchFamily="34" charset="0"/>
                <a:cs typeface="Calibri" pitchFamily="34" charset="0"/>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22310617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06506" y="260350"/>
            <a:ext cx="8892988" cy="1143000"/>
          </a:xfrm>
        </p:spPr>
        <p:txBody>
          <a:bodyPr/>
          <a:lstStyle>
            <a:lvl1pPr>
              <a:defRPr sz="3200"/>
            </a:lvl1pPr>
          </a:lstStyle>
          <a:p>
            <a:r>
              <a:rPr lang="ja-JP" altLang="en-US"/>
              <a:t>マスター タイトルの書式設定</a:t>
            </a:r>
            <a:endParaRPr lang="ja-JP" altLang="en-US" dirty="0"/>
          </a:p>
        </p:txBody>
      </p:sp>
      <p:sp>
        <p:nvSpPr>
          <p:cNvPr id="3" name="コンテンツ プレースホルダ 2"/>
          <p:cNvSpPr>
            <a:spLocks noGrp="1"/>
          </p:cNvSpPr>
          <p:nvPr>
            <p:ph idx="1"/>
          </p:nvPr>
        </p:nvSpPr>
        <p:spPr/>
        <p:txBody>
          <a:bodyPr/>
          <a:lstStyle>
            <a:lvl1pPr>
              <a:buFont typeface="Wingdings" pitchFamily="2" charset="2"/>
              <a:buChar char="p"/>
              <a:defRPr b="0"/>
            </a:lvl1pPr>
            <a:lvl2pPr>
              <a:buFont typeface="Wingdings" pitchFamily="2" charset="2"/>
              <a:buChar char="n"/>
              <a:defRPr/>
            </a:lvl2pPr>
            <a:lvl3pPr>
              <a:defRPr sz="1800"/>
            </a:lvl3pPr>
            <a:lvl4pPr>
              <a:defRPr sz="1800"/>
            </a:lvl4pPr>
            <a:lvl5pPr>
              <a:defRPr sz="18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Rectangle 7"/>
          <p:cNvSpPr>
            <a:spLocks noGrp="1" noChangeArrowheads="1"/>
          </p:cNvSpPr>
          <p:nvPr>
            <p:ph type="dt" sz="half" idx="10"/>
          </p:nvPr>
        </p:nvSpPr>
        <p:spPr>
          <a:ln/>
        </p:spPr>
        <p:txBody>
          <a:bodyPr/>
          <a:lstStyle>
            <a:lvl1pPr>
              <a:defRPr/>
            </a:lvl1pPr>
          </a:lstStyle>
          <a:p>
            <a:fld id="{21D4127E-13AB-45F3-85E5-DBA6FEEDCFC1}" type="datetime1">
              <a:rPr kumimoji="1" lang="ja-JP" altLang="en-US" smtClean="0"/>
              <a:t>2019/11/4</a:t>
            </a:fld>
            <a:endParaRPr kumimoji="1" lang="ja-JP" altLang="en-US"/>
          </a:p>
        </p:txBody>
      </p:sp>
      <p:sp>
        <p:nvSpPr>
          <p:cNvPr id="5" name="Rectangle 9"/>
          <p:cNvSpPr>
            <a:spLocks noGrp="1" noChangeArrowheads="1"/>
          </p:cNvSpPr>
          <p:nvPr>
            <p:ph type="sldNum" sz="quarter" idx="11"/>
          </p:nvPr>
        </p:nvSpPr>
        <p:spPr>
          <a:ln/>
        </p:spPr>
        <p:txBody>
          <a:bodyPr/>
          <a:lstStyle>
            <a:lvl1pPr>
              <a:defRPr b="0"/>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3055210301"/>
      </p:ext>
    </p:extLst>
  </p:cSld>
  <p:clrMapOvr>
    <a:masterClrMapping/>
  </p:clrMapOvr>
  <p:transition>
    <p:fade thruBlk="1"/>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3"/>
            <a:ext cx="8420100" cy="1362075"/>
          </a:xfrm>
        </p:spPr>
        <p:txBody>
          <a:bodyPr anchor="t"/>
          <a:lstStyle>
            <a:lvl1pPr algn="l">
              <a:defRPr sz="4000" b="1" cap="all"/>
            </a:lvl1pPr>
          </a:lstStyle>
          <a:p>
            <a:r>
              <a:rPr lang="ja-JP" altLang="en-US"/>
              <a:t>マスター タイトルの書式設定</a:t>
            </a:r>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7"/>
          <p:cNvSpPr>
            <a:spLocks noGrp="1" noChangeArrowheads="1"/>
          </p:cNvSpPr>
          <p:nvPr>
            <p:ph type="dt" sz="half" idx="10"/>
          </p:nvPr>
        </p:nvSpPr>
        <p:spPr>
          <a:ln/>
        </p:spPr>
        <p:txBody>
          <a:bodyPr/>
          <a:lstStyle>
            <a:lvl1pPr>
              <a:defRPr/>
            </a:lvl1pPr>
          </a:lstStyle>
          <a:p>
            <a:fld id="{08E9B8A8-AC69-4119-A9F6-E1240770489F}" type="datetime1">
              <a:rPr kumimoji="1" lang="ja-JP" altLang="en-US" smtClean="0"/>
              <a:t>2019/11/4</a:t>
            </a:fld>
            <a:endParaRPr kumimoji="1" lang="ja-JP" altLang="en-US"/>
          </a:p>
        </p:txBody>
      </p:sp>
      <p:sp>
        <p:nvSpPr>
          <p:cNvPr id="5"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3152835727"/>
      </p:ext>
    </p:extLst>
  </p:cSld>
  <p:clrMapOvr>
    <a:masterClrMapping/>
  </p:clrMapOvr>
  <p:transition>
    <p:fade thruBlk="1"/>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 2"/>
          <p:cNvSpPr>
            <a:spLocks noGrp="1"/>
          </p:cNvSpPr>
          <p:nvPr>
            <p:ph sz="half" idx="1"/>
          </p:nvPr>
        </p:nvSpPr>
        <p:spPr>
          <a:xfrm>
            <a:off x="495300" y="1600203"/>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5035550" y="1600203"/>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7"/>
          <p:cNvSpPr>
            <a:spLocks noGrp="1" noChangeArrowheads="1"/>
          </p:cNvSpPr>
          <p:nvPr>
            <p:ph type="dt" sz="half" idx="10"/>
          </p:nvPr>
        </p:nvSpPr>
        <p:spPr>
          <a:ln/>
        </p:spPr>
        <p:txBody>
          <a:bodyPr/>
          <a:lstStyle>
            <a:lvl1pPr>
              <a:defRPr/>
            </a:lvl1pPr>
          </a:lstStyle>
          <a:p>
            <a:fld id="{281B964F-0548-4D01-AD0F-CEE803C9736A}" type="datetime1">
              <a:rPr kumimoji="1" lang="ja-JP" altLang="en-US" smtClean="0"/>
              <a:t>2019/11/4</a:t>
            </a:fld>
            <a:endParaRPr kumimoji="1" lang="ja-JP" altLang="en-US"/>
          </a:p>
        </p:txBody>
      </p:sp>
      <p:sp>
        <p:nvSpPr>
          <p:cNvPr id="6"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784386545"/>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fld id="{6C8EEFBB-E135-4293-8494-A108BE87EC2E}" type="slidenum">
              <a:rPr lang="en-US" altLang="ja-JP" smtClean="0"/>
              <a:pPr/>
              <a:t>‹#›</a:t>
            </a:fld>
            <a:endParaRPr lang="en-US" altLang="ja-JP" dirty="0"/>
          </a:p>
        </p:txBody>
      </p:sp>
      <p:sp>
        <p:nvSpPr>
          <p:cNvPr id="4" name="日付プレースホルダー 3"/>
          <p:cNvSpPr>
            <a:spLocks noGrp="1"/>
          </p:cNvSpPr>
          <p:nvPr>
            <p:ph type="dt" sz="half" idx="11"/>
          </p:nvPr>
        </p:nvSpPr>
        <p:spPr/>
        <p:txBody>
          <a:bodyPr/>
          <a:lstStyle/>
          <a:p>
            <a:fld id="{953C03F6-F793-44A7-A6A4-8A0A71601AAB}" type="datetime1">
              <a:rPr kumimoji="1" lang="ja-JP" altLang="en-US" smtClean="0"/>
              <a:t>2019/11/4</a:t>
            </a:fld>
            <a:endParaRPr kumimoji="1" lang="ja-JP" altLang="en-US" dirty="0"/>
          </a:p>
        </p:txBody>
      </p:sp>
      <p:sp>
        <p:nvSpPr>
          <p:cNvPr id="5" name="フッター プレースホルダー 4"/>
          <p:cNvSpPr>
            <a:spLocks noGrp="1"/>
          </p:cNvSpPr>
          <p:nvPr>
            <p:ph type="ftr" sz="quarter" idx="12"/>
          </p:nvPr>
        </p:nvSpPr>
        <p:spPr/>
        <p:txBody>
          <a:bodyPr/>
          <a:lstStyle/>
          <a:p>
            <a:r>
              <a:rPr lang="zh-TW" altLang="en-US"/>
              <a:t>修士論文審査会     枇々木研究室修士２年 柴原聖大</a:t>
            </a:r>
            <a:endParaRPr lang="ja-JP" altLang="en-US" dirty="0"/>
          </a:p>
        </p:txBody>
      </p:sp>
    </p:spTree>
    <p:extLst>
      <p:ext uri="{BB962C8B-B14F-4D97-AF65-F5344CB8AC3E}">
        <p14:creationId xmlns:p14="http://schemas.microsoft.com/office/powerpoint/2010/main" val="7954823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 5"/>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7"/>
          <p:cNvSpPr>
            <a:spLocks noGrp="1" noChangeArrowheads="1"/>
          </p:cNvSpPr>
          <p:nvPr>
            <p:ph type="dt" sz="half" idx="10"/>
          </p:nvPr>
        </p:nvSpPr>
        <p:spPr>
          <a:ln/>
        </p:spPr>
        <p:txBody>
          <a:bodyPr/>
          <a:lstStyle>
            <a:lvl1pPr>
              <a:defRPr/>
            </a:lvl1pPr>
          </a:lstStyle>
          <a:p>
            <a:fld id="{A95FF874-0FBB-4EAC-8AA7-6ABF9BC2D6E2}" type="datetime1">
              <a:rPr kumimoji="1" lang="ja-JP" altLang="en-US" smtClean="0"/>
              <a:t>2019/11/4</a:t>
            </a:fld>
            <a:endParaRPr kumimoji="1" lang="ja-JP" altLang="en-US"/>
          </a:p>
        </p:txBody>
      </p:sp>
      <p:sp>
        <p:nvSpPr>
          <p:cNvPr id="8"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1846797847"/>
      </p:ext>
    </p:extLst>
  </p:cSld>
  <p:clrMapOvr>
    <a:masterClrMapping/>
  </p:clrMapOvr>
  <p:transition>
    <p:fade thruBlk="1"/>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7"/>
          <p:cNvSpPr>
            <a:spLocks noGrp="1" noChangeArrowheads="1"/>
          </p:cNvSpPr>
          <p:nvPr>
            <p:ph type="dt" sz="half" idx="10"/>
          </p:nvPr>
        </p:nvSpPr>
        <p:spPr>
          <a:ln/>
        </p:spPr>
        <p:txBody>
          <a:bodyPr/>
          <a:lstStyle>
            <a:lvl1pPr>
              <a:defRPr/>
            </a:lvl1pPr>
          </a:lstStyle>
          <a:p>
            <a:fld id="{AF2118AB-2D1C-4D27-9E9C-5253CACD67E6}" type="datetime1">
              <a:rPr kumimoji="1" lang="ja-JP" altLang="en-US" smtClean="0"/>
              <a:t>2019/11/4</a:t>
            </a:fld>
            <a:endParaRPr kumimoji="1" lang="ja-JP" altLang="en-US"/>
          </a:p>
        </p:txBody>
      </p:sp>
      <p:sp>
        <p:nvSpPr>
          <p:cNvPr id="4"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1403201742"/>
      </p:ext>
    </p:extLst>
  </p:cSld>
  <p:clrMapOvr>
    <a:masterClrMapping/>
  </p:clrMapOvr>
  <p:transition>
    <p:fade thruBlk="1"/>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fld id="{C7F49D8E-0990-46F6-8587-84D462DAA700}" type="datetime1">
              <a:rPr kumimoji="1" lang="ja-JP" altLang="en-US" smtClean="0"/>
              <a:t>2019/11/4</a:t>
            </a:fld>
            <a:endParaRPr kumimoji="1" lang="ja-JP" altLang="en-US"/>
          </a:p>
        </p:txBody>
      </p:sp>
      <p:sp>
        <p:nvSpPr>
          <p:cNvPr id="3"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2172016366"/>
      </p:ext>
    </p:extLst>
  </p:cSld>
  <p:clrMapOvr>
    <a:masterClrMapping/>
  </p:clrMapOvr>
  <p:transition>
    <p:fade thruBlk="1"/>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2" y="273050"/>
            <a:ext cx="3259006" cy="1162050"/>
          </a:xfrm>
        </p:spPr>
        <p:txBody>
          <a:bodyPr anchor="b"/>
          <a:lstStyle>
            <a:lvl1pPr algn="l">
              <a:defRPr sz="2000" b="1"/>
            </a:lvl1pPr>
          </a:lstStyle>
          <a:p>
            <a:r>
              <a:rPr lang="ja-JP" altLang="en-US"/>
              <a:t>マスター タイトルの書式設定</a:t>
            </a:r>
          </a:p>
        </p:txBody>
      </p:sp>
      <p:sp>
        <p:nvSpPr>
          <p:cNvPr id="3" name="コンテンツ プレースホルダ 2"/>
          <p:cNvSpPr>
            <a:spLocks noGrp="1"/>
          </p:cNvSpPr>
          <p:nvPr>
            <p:ph idx="1"/>
          </p:nvPr>
        </p:nvSpPr>
        <p:spPr>
          <a:xfrm>
            <a:off x="3872971"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95302"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7"/>
          <p:cNvSpPr>
            <a:spLocks noGrp="1" noChangeArrowheads="1"/>
          </p:cNvSpPr>
          <p:nvPr>
            <p:ph type="dt" sz="half" idx="10"/>
          </p:nvPr>
        </p:nvSpPr>
        <p:spPr>
          <a:ln/>
        </p:spPr>
        <p:txBody>
          <a:bodyPr/>
          <a:lstStyle>
            <a:lvl1pPr>
              <a:defRPr/>
            </a:lvl1pPr>
          </a:lstStyle>
          <a:p>
            <a:fld id="{719B34D8-792D-4A7E-B8D5-4DD4E94237E6}" type="datetime1">
              <a:rPr kumimoji="1" lang="ja-JP" altLang="en-US" smtClean="0"/>
              <a:t>2019/11/4</a:t>
            </a:fld>
            <a:endParaRPr kumimoji="1" lang="ja-JP" altLang="en-US"/>
          </a:p>
        </p:txBody>
      </p:sp>
      <p:sp>
        <p:nvSpPr>
          <p:cNvPr id="6"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2016820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a:t>マスター タイトルの書式設定</a:t>
            </a:r>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図を追加</a:t>
            </a:r>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7"/>
          <p:cNvSpPr>
            <a:spLocks noGrp="1" noChangeArrowheads="1"/>
          </p:cNvSpPr>
          <p:nvPr>
            <p:ph type="dt" sz="half" idx="10"/>
          </p:nvPr>
        </p:nvSpPr>
        <p:spPr>
          <a:ln/>
        </p:spPr>
        <p:txBody>
          <a:bodyPr/>
          <a:lstStyle>
            <a:lvl1pPr>
              <a:defRPr/>
            </a:lvl1pPr>
          </a:lstStyle>
          <a:p>
            <a:fld id="{3FF84030-3CF2-4849-9A1E-7BBDD0527333}" type="datetime1">
              <a:rPr kumimoji="1" lang="ja-JP" altLang="en-US" smtClean="0"/>
              <a:t>2019/11/4</a:t>
            </a:fld>
            <a:endParaRPr kumimoji="1" lang="ja-JP" altLang="en-US"/>
          </a:p>
        </p:txBody>
      </p:sp>
      <p:sp>
        <p:nvSpPr>
          <p:cNvPr id="6"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459974310"/>
      </p:ext>
    </p:extLst>
  </p:cSld>
  <p:clrMapOvr>
    <a:masterClrMapping/>
  </p:clrMapOvr>
  <p:transition>
    <p:fade thruBlk="1"/>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7"/>
          <p:cNvSpPr>
            <a:spLocks noGrp="1" noChangeArrowheads="1"/>
          </p:cNvSpPr>
          <p:nvPr>
            <p:ph type="dt" sz="half" idx="10"/>
          </p:nvPr>
        </p:nvSpPr>
        <p:spPr>
          <a:ln/>
        </p:spPr>
        <p:txBody>
          <a:bodyPr/>
          <a:lstStyle>
            <a:lvl1pPr>
              <a:defRPr/>
            </a:lvl1pPr>
          </a:lstStyle>
          <a:p>
            <a:fld id="{1F8F6921-A239-4D65-AB13-5FD82ABBEB59}" type="datetime1">
              <a:rPr kumimoji="1" lang="ja-JP" altLang="en-US" smtClean="0"/>
              <a:t>2019/11/4</a:t>
            </a:fld>
            <a:endParaRPr kumimoji="1" lang="ja-JP" altLang="en-US"/>
          </a:p>
        </p:txBody>
      </p:sp>
      <p:sp>
        <p:nvSpPr>
          <p:cNvPr id="5"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33017135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60353"/>
            <a:ext cx="2228850" cy="5865813"/>
          </a:xfrm>
        </p:spPr>
        <p:txBody>
          <a:bodyPr vert="eaVert"/>
          <a:lstStyle/>
          <a:p>
            <a:r>
              <a:rPr lang="ja-JP" altLang="en-US"/>
              <a:t>マスター タイトルの書式設定</a:t>
            </a:r>
          </a:p>
        </p:txBody>
      </p:sp>
      <p:sp>
        <p:nvSpPr>
          <p:cNvPr id="3" name="縦書きテキスト プレースホルダ 2"/>
          <p:cNvSpPr>
            <a:spLocks noGrp="1"/>
          </p:cNvSpPr>
          <p:nvPr>
            <p:ph type="body" orient="vert" idx="1"/>
          </p:nvPr>
        </p:nvSpPr>
        <p:spPr>
          <a:xfrm>
            <a:off x="495300" y="260353"/>
            <a:ext cx="6521450" cy="586581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7"/>
          <p:cNvSpPr>
            <a:spLocks noGrp="1" noChangeArrowheads="1"/>
          </p:cNvSpPr>
          <p:nvPr>
            <p:ph type="dt" sz="half" idx="10"/>
          </p:nvPr>
        </p:nvSpPr>
        <p:spPr>
          <a:ln/>
        </p:spPr>
        <p:txBody>
          <a:bodyPr/>
          <a:lstStyle>
            <a:lvl1pPr>
              <a:defRPr/>
            </a:lvl1pPr>
          </a:lstStyle>
          <a:p>
            <a:fld id="{1911CADA-D6AF-43E8-A03F-11EE4EBA3CD0}" type="datetime1">
              <a:rPr kumimoji="1" lang="ja-JP" altLang="en-US" smtClean="0"/>
              <a:t>2019/11/4</a:t>
            </a:fld>
            <a:endParaRPr kumimoji="1" lang="ja-JP" altLang="en-US"/>
          </a:p>
        </p:txBody>
      </p:sp>
      <p:sp>
        <p:nvSpPr>
          <p:cNvPr id="5"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298244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マスター タイトルの書式設定</a:t>
            </a:r>
          </a:p>
        </p:txBody>
      </p:sp>
      <p:sp>
        <p:nvSpPr>
          <p:cNvPr id="5" name="Rectangle 4"/>
          <p:cNvSpPr>
            <a:spLocks noGrp="1" noChangeArrowheads="1"/>
          </p:cNvSpPr>
          <p:nvPr>
            <p:ph type="sldNum" sz="quarter" idx="4"/>
          </p:nvPr>
        </p:nvSpPr>
        <p:spPr bwMode="auto">
          <a:xfrm>
            <a:off x="7468195" y="6618071"/>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171021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white"/>
        <p:txBody>
          <a:bodyPr/>
          <a:lstStyle>
            <a:lvl1pPr>
              <a:defRPr baseline="0">
                <a:solidFill>
                  <a:srgbClr val="FFFFFF"/>
                </a:solidFill>
              </a:defRPr>
            </a:lvl1pPr>
          </a:lstStyle>
          <a:p>
            <a:r>
              <a:rPr kumimoji="1" lang="ja-JP" altLang="en-US"/>
              <a:t>マスター タイトルの書式設定</a:t>
            </a:r>
            <a:endParaRPr kumimoji="1" lang="ja-JP" altLang="en-US" dirty="0"/>
          </a:p>
        </p:txBody>
      </p:sp>
      <p:sp>
        <p:nvSpPr>
          <p:cNvPr id="5"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4137935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5"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232530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5"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516795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dirty="0"/>
          </a:p>
        </p:txBody>
      </p:sp>
      <p:sp>
        <p:nvSpPr>
          <p:cNvPr id="5"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528221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10.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1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8.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9.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3"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3639EF8B-CF3A-4666-BA1A-1439184E9838}" type="slidenum">
              <a:rPr kumimoji="1" lang="ja-JP" altLang="en-US" smtClean="0"/>
              <a:t>‹#›</a:t>
            </a:fld>
            <a:endParaRPr kumimoji="1" lang="ja-JP" altLang="en-US"/>
          </a:p>
        </p:txBody>
      </p:sp>
    </p:spTree>
    <p:extLst>
      <p:ext uri="{BB962C8B-B14F-4D97-AF65-F5344CB8AC3E}">
        <p14:creationId xmlns:p14="http://schemas.microsoft.com/office/powerpoint/2010/main" val="3226431199"/>
      </p:ext>
    </p:extLst>
  </p:cSld>
  <p:clrMap bg1="lt1" tx1="dk1" bg2="lt2" tx2="dk2" accent1="accent1" accent2="accent2" accent3="accent3" accent4="accent4" accent5="accent5" accent6="accent6" hlink="hlink" folHlink="folHlink"/>
  <p:sldLayoutIdLst>
    <p:sldLayoutId id="2147483661" r:id="rId1"/>
    <p:sldLayoutId id="2147483649" r:id="rId2"/>
  </p:sldLayoutIdLst>
  <p:hf hdr="0"/>
  <p:txStyles>
    <p:titleStyle>
      <a:lvl1pPr algn="l" defTabSz="914400" rtl="0" eaLnBrk="1" latinLnBrk="0" hangingPunct="1">
        <a:spcBef>
          <a:spcPct val="0"/>
        </a:spcBef>
        <a:buNone/>
        <a:defRPr kumimoji="1" sz="2200" kern="1200">
          <a:solidFill>
            <a:srgbClr val="4D4D4D"/>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271728" y="1341441"/>
            <a:ext cx="9362546" cy="71437"/>
          </a:xfrm>
          <a:prstGeom prst="rect">
            <a:avLst/>
          </a:prstGeom>
          <a:solidFill>
            <a:srgbClr val="3366CC"/>
          </a:solidFill>
          <a:ln w="9525" algn="ctr">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75" name="Rectangle 3"/>
          <p:cNvSpPr>
            <a:spLocks noChangeArrowheads="1"/>
          </p:cNvSpPr>
          <p:nvPr/>
        </p:nvSpPr>
        <p:spPr bwMode="auto">
          <a:xfrm>
            <a:off x="507341" y="1196978"/>
            <a:ext cx="1480740" cy="144463"/>
          </a:xfrm>
          <a:prstGeom prst="rect">
            <a:avLst/>
          </a:prstGeom>
          <a:solidFill>
            <a:srgbClr val="99CCFF"/>
          </a:solidFill>
          <a:ln w="9525" algn="ctr">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76" name="Rectangle 4"/>
          <p:cNvSpPr>
            <a:spLocks noChangeArrowheads="1"/>
          </p:cNvSpPr>
          <p:nvPr/>
        </p:nvSpPr>
        <p:spPr bwMode="auto">
          <a:xfrm>
            <a:off x="8970433" y="6453191"/>
            <a:ext cx="935567" cy="71437"/>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1029" name="Rectangle 5"/>
          <p:cNvSpPr>
            <a:spLocks noGrp="1" noChangeArrowheads="1"/>
          </p:cNvSpPr>
          <p:nvPr>
            <p:ph type="title"/>
          </p:nvPr>
        </p:nvSpPr>
        <p:spPr bwMode="auto">
          <a:xfrm>
            <a:off x="662120" y="260350"/>
            <a:ext cx="70993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6"/>
          <p:cNvSpPr>
            <a:spLocks noGrp="1" noChangeArrowheads="1"/>
          </p:cNvSpPr>
          <p:nvPr>
            <p:ph type="body" idx="1"/>
          </p:nvPr>
        </p:nvSpPr>
        <p:spPr bwMode="auto">
          <a:xfrm>
            <a:off x="495300" y="1600203"/>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079" name="Rectangle 7"/>
          <p:cNvSpPr>
            <a:spLocks noGrp="1" noChangeArrowheads="1"/>
          </p:cNvSpPr>
          <p:nvPr>
            <p:ph type="dt" sz="half" idx="2"/>
          </p:nvPr>
        </p:nvSpPr>
        <p:spPr bwMode="auto">
          <a:xfrm>
            <a:off x="495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dirty="0">
                <a:latin typeface="Calibri" pitchFamily="34" charset="0"/>
                <a:ea typeface="ＭＳ Ｐゴシック" pitchFamily="50" charset="-128"/>
                <a:cs typeface="Calibri" pitchFamily="34" charset="0"/>
              </a:defRPr>
            </a:lvl1pPr>
          </a:lstStyle>
          <a:p>
            <a:fld id="{4DF70919-1F29-416D-9506-6E1EDBD5D2EB}" type="datetime1">
              <a:rPr kumimoji="1" lang="ja-JP" altLang="en-US" smtClean="0"/>
              <a:t>2019/11/4</a:t>
            </a:fld>
            <a:endParaRPr kumimoji="1" lang="ja-JP" altLang="en-US"/>
          </a:p>
        </p:txBody>
      </p:sp>
      <p:sp>
        <p:nvSpPr>
          <p:cNvPr id="3081" name="Rectangle 9"/>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400" b="1" smtClean="0">
                <a:latin typeface="Calibri" pitchFamily="34" charset="0"/>
                <a:ea typeface="ＭＳ Ｐゴシック" pitchFamily="50" charset="-128"/>
                <a:cs typeface="Calibri" pitchFamily="34" charset="0"/>
              </a:defRPr>
            </a:lvl1pPr>
          </a:lstStyle>
          <a:p>
            <a:fld id="{20635711-481B-4415-A823-5346779FA4DC}" type="slidenum">
              <a:rPr kumimoji="1" lang="ja-JP" altLang="en-US" smtClean="0"/>
              <a:t>‹#›</a:t>
            </a:fld>
            <a:endParaRPr kumimoji="1" lang="ja-JP" altLang="en-US"/>
          </a:p>
        </p:txBody>
      </p:sp>
      <p:sp>
        <p:nvSpPr>
          <p:cNvPr id="3082" name="Rectangle 10"/>
          <p:cNvSpPr>
            <a:spLocks noChangeArrowheads="1"/>
          </p:cNvSpPr>
          <p:nvPr/>
        </p:nvSpPr>
        <p:spPr bwMode="auto">
          <a:xfrm>
            <a:off x="9634274" y="1158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83" name="Rectangle 11"/>
          <p:cNvSpPr>
            <a:spLocks noChangeArrowheads="1"/>
          </p:cNvSpPr>
          <p:nvPr/>
        </p:nvSpPr>
        <p:spPr bwMode="auto">
          <a:xfrm>
            <a:off x="9453697" y="1158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84" name="Rectangle 12"/>
          <p:cNvSpPr>
            <a:spLocks noChangeArrowheads="1"/>
          </p:cNvSpPr>
          <p:nvPr/>
        </p:nvSpPr>
        <p:spPr bwMode="auto">
          <a:xfrm>
            <a:off x="9634274" y="2809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grpSp>
        <p:nvGrpSpPr>
          <p:cNvPr id="1036" name="Group 13"/>
          <p:cNvGrpSpPr>
            <a:grpSpLocks/>
          </p:cNvGrpSpPr>
          <p:nvPr/>
        </p:nvGrpSpPr>
        <p:grpSpPr bwMode="auto">
          <a:xfrm rot="10800000">
            <a:off x="92870" y="6465888"/>
            <a:ext cx="335360" cy="309562"/>
            <a:chOff x="113" y="4020"/>
            <a:chExt cx="195" cy="195"/>
          </a:xfrm>
        </p:grpSpPr>
        <p:sp>
          <p:nvSpPr>
            <p:cNvPr id="3086" name="Rectangle 14"/>
            <p:cNvSpPr>
              <a:spLocks noChangeArrowheads="1"/>
            </p:cNvSpPr>
            <p:nvPr userDrawn="1"/>
          </p:nvSpPr>
          <p:spPr bwMode="auto">
            <a:xfrm>
              <a:off x="210" y="4020"/>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87" name="Rectangle 15"/>
            <p:cNvSpPr>
              <a:spLocks noChangeArrowheads="1"/>
            </p:cNvSpPr>
            <p:nvPr userDrawn="1"/>
          </p:nvSpPr>
          <p:spPr bwMode="auto">
            <a:xfrm>
              <a:off x="105" y="4020"/>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88" name="Rectangle 16"/>
            <p:cNvSpPr>
              <a:spLocks noChangeArrowheads="1"/>
            </p:cNvSpPr>
            <p:nvPr userDrawn="1"/>
          </p:nvSpPr>
          <p:spPr bwMode="auto">
            <a:xfrm>
              <a:off x="210" y="4124"/>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grpSp>
    </p:spTree>
    <p:extLst>
      <p:ext uri="{BB962C8B-B14F-4D97-AF65-F5344CB8AC3E}">
        <p14:creationId xmlns:p14="http://schemas.microsoft.com/office/powerpoint/2010/main" val="394975268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ransition>
    <p:fade thruBlk="1"/>
  </p:transition>
  <p:hf hdr="0"/>
  <p:txStyles>
    <p:titleStyle>
      <a:lvl1pPr algn="l" rtl="0" eaLnBrk="1" fontAlgn="base" hangingPunct="1">
        <a:spcBef>
          <a:spcPct val="0"/>
        </a:spcBef>
        <a:spcAft>
          <a:spcPct val="0"/>
        </a:spcAft>
        <a:defRPr kumimoji="1" sz="3600">
          <a:solidFill>
            <a:schemeClr val="tx2"/>
          </a:solidFill>
          <a:latin typeface="+mj-lt"/>
          <a:ea typeface="+mj-ea"/>
          <a:cs typeface="+mj-cs"/>
        </a:defRPr>
      </a:lvl1pPr>
      <a:lvl2pPr algn="l" rtl="0" eaLnBrk="1" fontAlgn="base" hangingPunct="1">
        <a:spcBef>
          <a:spcPct val="0"/>
        </a:spcBef>
        <a:spcAft>
          <a:spcPct val="0"/>
        </a:spcAft>
        <a:defRPr kumimoji="1" sz="3600">
          <a:solidFill>
            <a:schemeClr val="tx2"/>
          </a:solidFill>
          <a:latin typeface="Calibri" pitchFamily="34" charset="0"/>
          <a:ea typeface="ＭＳ Ｐゴシック" pitchFamily="50" charset="-128"/>
        </a:defRPr>
      </a:lvl2pPr>
      <a:lvl3pPr algn="l" rtl="0" eaLnBrk="1" fontAlgn="base" hangingPunct="1">
        <a:spcBef>
          <a:spcPct val="0"/>
        </a:spcBef>
        <a:spcAft>
          <a:spcPct val="0"/>
        </a:spcAft>
        <a:defRPr kumimoji="1" sz="3600">
          <a:solidFill>
            <a:schemeClr val="tx2"/>
          </a:solidFill>
          <a:latin typeface="Calibri" pitchFamily="34" charset="0"/>
          <a:ea typeface="ＭＳ Ｐゴシック" pitchFamily="50" charset="-128"/>
        </a:defRPr>
      </a:lvl3pPr>
      <a:lvl4pPr algn="l" rtl="0" eaLnBrk="1" fontAlgn="base" hangingPunct="1">
        <a:spcBef>
          <a:spcPct val="0"/>
        </a:spcBef>
        <a:spcAft>
          <a:spcPct val="0"/>
        </a:spcAft>
        <a:defRPr kumimoji="1" sz="3600">
          <a:solidFill>
            <a:schemeClr val="tx2"/>
          </a:solidFill>
          <a:latin typeface="Calibri" pitchFamily="34" charset="0"/>
          <a:ea typeface="ＭＳ Ｐゴシック" pitchFamily="50" charset="-128"/>
        </a:defRPr>
      </a:lvl4pPr>
      <a:lvl5pPr algn="l" rtl="0" eaLnBrk="1" fontAlgn="base" hangingPunct="1">
        <a:spcBef>
          <a:spcPct val="0"/>
        </a:spcBef>
        <a:spcAft>
          <a:spcPct val="0"/>
        </a:spcAft>
        <a:defRPr kumimoji="1" sz="3600">
          <a:solidFill>
            <a:schemeClr val="tx2"/>
          </a:solidFill>
          <a:latin typeface="Calibri" pitchFamily="34" charset="0"/>
          <a:ea typeface="ＭＳ Ｐゴシック" pitchFamily="50" charset="-128"/>
        </a:defRPr>
      </a:lvl5pPr>
      <a:lvl6pPr marL="457200" algn="l" rtl="0" eaLnBrk="1" fontAlgn="base" hangingPunct="1">
        <a:spcBef>
          <a:spcPct val="0"/>
        </a:spcBef>
        <a:spcAft>
          <a:spcPct val="0"/>
        </a:spcAft>
        <a:defRPr kumimoji="1" sz="3600">
          <a:solidFill>
            <a:schemeClr val="tx2"/>
          </a:solidFill>
          <a:latin typeface="Arial" charset="0"/>
          <a:ea typeface="ＭＳ Ｐゴシック" pitchFamily="50" charset="-128"/>
        </a:defRPr>
      </a:lvl6pPr>
      <a:lvl7pPr marL="914400" algn="l" rtl="0" eaLnBrk="1" fontAlgn="base" hangingPunct="1">
        <a:spcBef>
          <a:spcPct val="0"/>
        </a:spcBef>
        <a:spcAft>
          <a:spcPct val="0"/>
        </a:spcAft>
        <a:defRPr kumimoji="1" sz="3600">
          <a:solidFill>
            <a:schemeClr val="tx2"/>
          </a:solidFill>
          <a:latin typeface="Arial" charset="0"/>
          <a:ea typeface="ＭＳ Ｐゴシック" pitchFamily="50" charset="-128"/>
        </a:defRPr>
      </a:lvl7pPr>
      <a:lvl8pPr marL="1371600" algn="l" rtl="0" eaLnBrk="1" fontAlgn="base" hangingPunct="1">
        <a:spcBef>
          <a:spcPct val="0"/>
        </a:spcBef>
        <a:spcAft>
          <a:spcPct val="0"/>
        </a:spcAft>
        <a:defRPr kumimoji="1" sz="3600">
          <a:solidFill>
            <a:schemeClr val="tx2"/>
          </a:solidFill>
          <a:latin typeface="Arial" charset="0"/>
          <a:ea typeface="ＭＳ Ｐゴシック" pitchFamily="50" charset="-128"/>
        </a:defRPr>
      </a:lvl8pPr>
      <a:lvl9pPr marL="1828800" algn="l" rtl="0" eaLnBrk="1" fontAlgn="base" hangingPunct="1">
        <a:spcBef>
          <a:spcPct val="0"/>
        </a:spcBef>
        <a:spcAft>
          <a:spcPct val="0"/>
        </a:spcAft>
        <a:defRPr kumimoji="1" sz="36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rgbClr val="666699"/>
        </a:buClr>
        <a:buFont typeface="Wingdings" pitchFamily="2" charset="2"/>
        <a:buChar char="n"/>
        <a:defRPr kumimoji="1" sz="2400" b="1">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Wingdings" pitchFamily="2" charset="2"/>
        <a:buChar char="Ø"/>
        <a:defRPr kumimoji="1" sz="2000">
          <a:solidFill>
            <a:schemeClr val="tx1"/>
          </a:solidFill>
          <a:latin typeface="+mn-lt"/>
          <a:ea typeface="+mn-ea"/>
        </a:defRPr>
      </a:lvl2pPr>
      <a:lvl3pPr marL="1143000" indent="-228600" algn="l" rtl="0" eaLnBrk="1" fontAlgn="base" hangingPunct="1">
        <a:spcBef>
          <a:spcPct val="20000"/>
        </a:spcBef>
        <a:spcAft>
          <a:spcPct val="0"/>
        </a:spcAft>
        <a:buClr>
          <a:srgbClr val="3333CC"/>
        </a:buClr>
        <a:buFont typeface="Wingdings" pitchFamily="2" charset="2"/>
        <a:buChar char="ü"/>
        <a:defRPr kumimoji="1" sz="2400">
          <a:solidFill>
            <a:schemeClr val="tx1"/>
          </a:solidFill>
          <a:latin typeface="+mn-lt"/>
          <a:ea typeface="+mn-ea"/>
        </a:defRPr>
      </a:lvl3pPr>
      <a:lvl4pPr marL="1600200" indent="-228600" algn="l" rtl="0" eaLnBrk="1" fontAlgn="base" hangingPunct="1">
        <a:spcBef>
          <a:spcPct val="20000"/>
        </a:spcBef>
        <a:spcAft>
          <a:spcPct val="0"/>
        </a:spcAft>
        <a:buClr>
          <a:srgbClr val="533993"/>
        </a:buClr>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rgbClr val="666699"/>
        </a:buClr>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rgbClr val="666699"/>
        </a:buClr>
        <a:buChar char="•"/>
        <a:defRPr kumimoji="1">
          <a:solidFill>
            <a:schemeClr val="tx1"/>
          </a:solidFill>
          <a:latin typeface="+mn-lt"/>
          <a:ea typeface="+mn-ea"/>
        </a:defRPr>
      </a:lvl6pPr>
      <a:lvl7pPr marL="2971800" indent="-228600" algn="l" rtl="0" eaLnBrk="1" fontAlgn="base" hangingPunct="1">
        <a:spcBef>
          <a:spcPct val="20000"/>
        </a:spcBef>
        <a:spcAft>
          <a:spcPct val="0"/>
        </a:spcAft>
        <a:buClr>
          <a:srgbClr val="666699"/>
        </a:buClr>
        <a:buChar char="•"/>
        <a:defRPr kumimoji="1">
          <a:solidFill>
            <a:schemeClr val="tx1"/>
          </a:solidFill>
          <a:latin typeface="+mn-lt"/>
          <a:ea typeface="+mn-ea"/>
        </a:defRPr>
      </a:lvl7pPr>
      <a:lvl8pPr marL="3429000" indent="-228600" algn="l" rtl="0" eaLnBrk="1" fontAlgn="base" hangingPunct="1">
        <a:spcBef>
          <a:spcPct val="20000"/>
        </a:spcBef>
        <a:spcAft>
          <a:spcPct val="0"/>
        </a:spcAft>
        <a:buClr>
          <a:srgbClr val="666699"/>
        </a:buClr>
        <a:buChar char="•"/>
        <a:defRPr kumimoji="1">
          <a:solidFill>
            <a:schemeClr val="tx1"/>
          </a:solidFill>
          <a:latin typeface="+mn-lt"/>
          <a:ea typeface="+mn-ea"/>
        </a:defRPr>
      </a:lvl8pPr>
      <a:lvl9pPr marL="3886200" indent="-228600" algn="l" rtl="0" eaLnBrk="1" fontAlgn="base" hangingPunct="1">
        <a:spcBef>
          <a:spcPct val="20000"/>
        </a:spcBef>
        <a:spcAft>
          <a:spcPct val="0"/>
        </a:spcAft>
        <a:buClr>
          <a:srgbClr val="666699"/>
        </a:buClr>
        <a:buChar char="•"/>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AutoShape 3"/>
          <p:cNvSpPr>
            <a:spLocks noChangeArrowheads="1"/>
          </p:cNvSpPr>
          <p:nvPr/>
        </p:nvSpPr>
        <p:spPr bwMode="auto">
          <a:xfrm>
            <a:off x="0" y="6542224"/>
            <a:ext cx="9906000" cy="332655"/>
          </a:xfrm>
          <a:prstGeom prst="roundRect">
            <a:avLst>
              <a:gd name="adj" fmla="val 0"/>
            </a:avLst>
          </a:prstGeom>
          <a:solidFill>
            <a:schemeClr val="accent5">
              <a:lumMod val="20000"/>
              <a:lumOff val="80000"/>
              <a:alpha val="80000"/>
            </a:schemeClr>
          </a:solidFill>
          <a:ln>
            <a:noFill/>
          </a:ln>
          <a:effectLst/>
        </p:spPr>
        <p:txBody>
          <a:bodyPr wrap="square" lIns="828000" tIns="216000" rIns="828000" bIns="180000">
            <a:noAutofit/>
          </a:bodyPr>
          <a:lstStyle/>
          <a:p>
            <a:pPr algn="just">
              <a:lnSpc>
                <a:spcPct val="140000"/>
              </a:lnSpc>
              <a:spcBef>
                <a:spcPct val="0"/>
              </a:spcBef>
              <a:spcAft>
                <a:spcPts val="600"/>
              </a:spcAft>
            </a:pPr>
            <a:endParaRPr lang="ja-JP" altLang="en-US" sz="1200" dirty="0">
              <a:solidFill>
                <a:srgbClr val="4D4D4D"/>
              </a:solidFill>
              <a:latin typeface="メイリオ" pitchFamily="50" charset="-128"/>
              <a:ea typeface="メイリオ" pitchFamily="50" charset="-128"/>
              <a:cs typeface="メイリオ" pitchFamily="50" charset="-128"/>
            </a:endParaRPr>
          </a:p>
        </p:txBody>
      </p:sp>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5" name="Line 5"/>
          <p:cNvSpPr>
            <a:spLocks noChangeShapeType="1"/>
          </p:cNvSpPr>
          <p:nvPr/>
        </p:nvSpPr>
        <p:spPr bwMode="gray">
          <a:xfrm>
            <a:off x="0" y="620713"/>
            <a:ext cx="9906000" cy="0"/>
          </a:xfrm>
          <a:prstGeom prst="line">
            <a:avLst/>
          </a:prstGeom>
          <a:noFill/>
          <a:ln w="9525">
            <a:solidFill>
              <a:srgbClr val="EAEAE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ja-JP" altLang="en-US" sz="1800"/>
          </a:p>
        </p:txBody>
      </p:sp>
      <p:sp>
        <p:nvSpPr>
          <p:cNvPr id="7" name="Rectangle 10"/>
          <p:cNvSpPr>
            <a:spLocks noChangeArrowheads="1"/>
          </p:cNvSpPr>
          <p:nvPr/>
        </p:nvSpPr>
        <p:spPr bwMode="auto">
          <a:xfrm>
            <a:off x="2" y="519523"/>
            <a:ext cx="65" cy="276999"/>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ja-JP" altLang="en-US" sz="1800"/>
          </a:p>
        </p:txBody>
      </p:sp>
      <p:sp>
        <p:nvSpPr>
          <p:cNvPr id="9"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
        <p:nvSpPr>
          <p:cNvPr id="8" name="コンテンツ プレースホルダー 3"/>
          <p:cNvSpPr txBox="1">
            <a:spLocks/>
          </p:cNvSpPr>
          <p:nvPr userDrawn="1"/>
        </p:nvSpPr>
        <p:spPr>
          <a:xfrm>
            <a:off x="2956133" y="6592858"/>
            <a:ext cx="3495943" cy="231389"/>
          </a:xfrm>
          <a:prstGeom prst="rect">
            <a:avLst/>
          </a:prstGeom>
        </p:spPr>
        <p:txBody>
          <a:bodyPr/>
          <a:lstStyle>
            <a:lvl1pPr marL="0" indent="0" algn="ctr" defTabSz="914400" rtl="0" eaLnBrk="1" latinLnBrk="0" hangingPunct="1">
              <a:spcBef>
                <a:spcPct val="20000"/>
              </a:spcBef>
              <a:buFont typeface="Arial" pitchFamily="34" charset="0"/>
              <a:buNone/>
              <a:defRPr kumimoji="1" sz="11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ja-JP" altLang="en-US" dirty="0"/>
          </a:p>
        </p:txBody>
      </p:sp>
      <p:sp>
        <p:nvSpPr>
          <p:cNvPr id="3" name="日付プレースホルダー 2"/>
          <p:cNvSpPr>
            <a:spLocks noGrp="1"/>
          </p:cNvSpPr>
          <p:nvPr>
            <p:ph type="dt" sz="half" idx="2"/>
          </p:nvPr>
        </p:nvSpPr>
        <p:spPr>
          <a:xfrm>
            <a:off x="150857" y="6608882"/>
            <a:ext cx="2228850" cy="199338"/>
          </a:xfrm>
          <a:prstGeom prst="rect">
            <a:avLst/>
          </a:prstGeom>
        </p:spPr>
        <p:txBody>
          <a:bodyPr vert="horz" lIns="91440" tIns="45720" rIns="91440" bIns="45720" rtlCol="0" anchor="ctr"/>
          <a:lstStyle>
            <a:lvl1pPr algn="l">
              <a:defRPr sz="1200">
                <a:solidFill>
                  <a:schemeClr val="tx1">
                    <a:tint val="75000"/>
                  </a:schemeClr>
                </a:solidFill>
              </a:defRPr>
            </a:lvl1pPr>
          </a:lstStyle>
          <a:p>
            <a:fld id="{121A711A-5BEB-49ED-86F2-61A020CD0492}" type="datetime1">
              <a:rPr kumimoji="1" lang="ja-JP" altLang="en-US" smtClean="0"/>
              <a:t>2019/11/4</a:t>
            </a:fld>
            <a:endParaRPr kumimoji="1" lang="ja-JP" altLang="en-US" dirty="0"/>
          </a:p>
        </p:txBody>
      </p:sp>
      <p:sp>
        <p:nvSpPr>
          <p:cNvPr id="4" name="フッター プレースホルダー 3"/>
          <p:cNvSpPr>
            <a:spLocks noGrp="1"/>
          </p:cNvSpPr>
          <p:nvPr>
            <p:ph type="ftr" sz="quarter" idx="3"/>
          </p:nvPr>
        </p:nvSpPr>
        <p:spPr>
          <a:xfrm>
            <a:off x="3081360" y="6600870"/>
            <a:ext cx="3743280" cy="215362"/>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TW" altLang="en-US"/>
              <a:t>修士論文審査会     枇々木研究室修士２年 柴原聖大</a:t>
            </a:r>
            <a:endParaRPr lang="ja-JP" altLang="en-US" dirty="0"/>
          </a:p>
        </p:txBody>
      </p:sp>
    </p:spTree>
    <p:extLst>
      <p:ext uri="{BB962C8B-B14F-4D97-AF65-F5344CB8AC3E}">
        <p14:creationId xmlns:p14="http://schemas.microsoft.com/office/powerpoint/2010/main" val="232710670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Lst>
  <p:hf hdr="0"/>
  <p:txStyles>
    <p:titleStyle>
      <a:lvl1pPr algn="l" defTabSz="914400" rtl="0" eaLnBrk="1" latinLnBrk="0" hangingPunct="1">
        <a:spcBef>
          <a:spcPct val="0"/>
        </a:spcBef>
        <a:buNone/>
        <a:defRPr kumimoji="1" sz="2200" kern="1200">
          <a:solidFill>
            <a:srgbClr val="4D4D4D"/>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AutoShape 3"/>
          <p:cNvSpPr>
            <a:spLocks noChangeArrowheads="1"/>
          </p:cNvSpPr>
          <p:nvPr/>
        </p:nvSpPr>
        <p:spPr bwMode="auto">
          <a:xfrm>
            <a:off x="0" y="6489343"/>
            <a:ext cx="9906000" cy="368659"/>
          </a:xfrm>
          <a:prstGeom prst="roundRect">
            <a:avLst>
              <a:gd name="adj" fmla="val 0"/>
            </a:avLst>
          </a:prstGeom>
          <a:solidFill>
            <a:srgbClr val="EAEAEA">
              <a:alpha val="80000"/>
            </a:srgbClr>
          </a:solidFill>
          <a:ln>
            <a:noFill/>
          </a:ln>
          <a:effectLst/>
        </p:spPr>
        <p:txBody>
          <a:bodyPr wrap="square" lIns="828000" tIns="216000" rIns="828000" bIns="180000">
            <a:noAutofit/>
          </a:bodyPr>
          <a:lstStyle/>
          <a:p>
            <a:pPr algn="just">
              <a:lnSpc>
                <a:spcPct val="140000"/>
              </a:lnSpc>
              <a:spcBef>
                <a:spcPct val="0"/>
              </a:spcBef>
              <a:spcAft>
                <a:spcPts val="600"/>
              </a:spcAft>
            </a:pPr>
            <a:endParaRPr lang="ja-JP" altLang="en-US" sz="1200" dirty="0">
              <a:solidFill>
                <a:srgbClr val="4D4D4D"/>
              </a:solidFill>
              <a:latin typeface="メイリオ" pitchFamily="50" charset="-128"/>
              <a:ea typeface="メイリオ" pitchFamily="50" charset="-128"/>
              <a:cs typeface="メイリオ" pitchFamily="50" charset="-128"/>
            </a:endParaRPr>
          </a:p>
        </p:txBody>
      </p:sp>
      <p:sp>
        <p:nvSpPr>
          <p:cNvPr id="8" name="角丸四角形 7"/>
          <p:cNvSpPr/>
          <p:nvPr/>
        </p:nvSpPr>
        <p:spPr bwMode="black">
          <a:xfrm>
            <a:off x="0" y="1"/>
            <a:ext cx="9906000" cy="656692"/>
          </a:xfrm>
          <a:prstGeom prst="roundRect">
            <a:avLst>
              <a:gd name="adj" fmla="val 0"/>
            </a:avLst>
          </a:prstGeom>
          <a:solidFill>
            <a:srgbClr val="4D4D4D"/>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プレースホルダー 1"/>
          <p:cNvSpPr>
            <a:spLocks noGrp="1"/>
          </p:cNvSpPr>
          <p:nvPr>
            <p:ph type="title"/>
          </p:nvPr>
        </p:nvSpPr>
        <p:spPr bwMode="white">
          <a:xfrm>
            <a:off x="272480" y="152636"/>
            <a:ext cx="9361040" cy="396044"/>
          </a:xfrm>
          <a:prstGeom prst="rect">
            <a:avLst/>
          </a:prstGeom>
        </p:spPr>
        <p:txBody>
          <a:bodyPr vert="horz" lIns="0" tIns="0" rIns="0" bIns="0" rtlCol="0" anchor="ctr">
            <a:noAutofit/>
          </a:bodyPr>
          <a:lstStyle/>
          <a:p>
            <a:r>
              <a:rPr kumimoji="1" lang="ja-JP" altLang="en-US"/>
              <a:t>マスター タイトル</a:t>
            </a:r>
            <a:r>
              <a:rPr kumimoji="1" lang="ja-JP" altLang="en-US" dirty="0"/>
              <a:t>の書式設定</a:t>
            </a:r>
          </a:p>
        </p:txBody>
      </p:sp>
      <p:sp>
        <p:nvSpPr>
          <p:cNvPr id="9"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1750319457"/>
      </p:ext>
    </p:extLst>
  </p:cSld>
  <p:clrMap bg1="lt1" tx1="dk1" bg2="lt2" tx2="dk2" accent1="accent1" accent2="accent2" accent3="accent3" accent4="accent4" accent5="accent5" accent6="accent6" hlink="hlink" folHlink="folHlink"/>
  <p:sldLayoutIdLst>
    <p:sldLayoutId id="2147483665" r:id="rId1"/>
  </p:sldLayoutIdLst>
  <p:hf hdr="0"/>
  <p:txStyles>
    <p:titleStyle>
      <a:lvl1pPr algn="l" defTabSz="914400" rtl="0" eaLnBrk="1" latinLnBrk="0" hangingPunct="1">
        <a:spcBef>
          <a:spcPct val="0"/>
        </a:spcBef>
        <a:buNone/>
        <a:defRPr kumimoji="1" sz="2200" kern="1200">
          <a:solidFill>
            <a:srgbClr val="FFFFFF"/>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6"/>
          <p:cNvSpPr>
            <a:spLocks noChangeArrowheads="1"/>
          </p:cNvSpPr>
          <p:nvPr/>
        </p:nvSpPr>
        <p:spPr bwMode="black">
          <a:xfrm>
            <a:off x="0" y="3290503"/>
            <a:ext cx="1892301" cy="276999"/>
          </a:xfrm>
          <a:prstGeom prst="rect">
            <a:avLst/>
          </a:prstGeom>
          <a:solidFill>
            <a:srgbClr val="0071B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ja-JP" altLang="en-US" sz="1800"/>
          </a:p>
        </p:txBody>
      </p:sp>
      <p:sp>
        <p:nvSpPr>
          <p:cNvPr id="2" name="タイトル プレースホルダー 1"/>
          <p:cNvSpPr>
            <a:spLocks noGrp="1"/>
          </p:cNvSpPr>
          <p:nvPr>
            <p:ph type="title"/>
          </p:nvPr>
        </p:nvSpPr>
        <p:spPr bwMode="white">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8"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3059402239"/>
      </p:ext>
    </p:extLst>
  </p:cSld>
  <p:clrMap bg1="lt1" tx1="dk1" bg2="lt2" tx2="dk2" accent1="accent1" accent2="accent2" accent3="accent3" accent4="accent4" accent5="accent5" accent6="accent6" hlink="hlink" folHlink="folHlink"/>
  <p:sldLayoutIdLst>
    <p:sldLayoutId id="2147483667" r:id="rId1"/>
  </p:sldLayoutIdLst>
  <p:hf hdr="0"/>
  <p:txStyles>
    <p:titleStyle>
      <a:lvl1pPr algn="l" defTabSz="914400" rtl="0" eaLnBrk="1" latinLnBrk="0" hangingPunct="1">
        <a:spcBef>
          <a:spcPct val="0"/>
        </a:spcBef>
        <a:buNone/>
        <a:defRPr kumimoji="1" sz="2200" kern="1200">
          <a:solidFill>
            <a:srgbClr val="FFFFFF"/>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4"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405349032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hf hdr="0"/>
  <p:txStyles>
    <p:titleStyle>
      <a:lvl1pPr algn="l" defTabSz="914400" rtl="0" eaLnBrk="1" latinLnBrk="0" hangingPunct="1">
        <a:spcBef>
          <a:spcPct val="0"/>
        </a:spcBef>
        <a:buNone/>
        <a:defRPr kumimoji="1" sz="2200" kern="1200">
          <a:solidFill>
            <a:srgbClr val="4D4D4D"/>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4"/>
          </p:nvPr>
        </p:nvSpPr>
        <p:spPr>
          <a:xfrm>
            <a:off x="7502140" y="6592270"/>
            <a:ext cx="2311400" cy="257113"/>
          </a:xfrm>
          <a:prstGeom prst="rect">
            <a:avLst/>
          </a:prstGeom>
        </p:spPr>
        <p:txBody>
          <a:bodyPr vert="horz" lIns="0" tIns="0" rIns="0" bIns="0" rtlCol="0" anchor="ctr"/>
          <a:lstStyle>
            <a:lvl1pPr algn="r">
              <a:defRPr sz="1000">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pic>
        <p:nvPicPr>
          <p:cNvPr id="8" name="Picture 2" descr="pd素材集#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8300" y="6632575"/>
            <a:ext cx="1530350"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角丸四角形 2"/>
          <p:cNvSpPr/>
          <p:nvPr/>
        </p:nvSpPr>
        <p:spPr bwMode="black">
          <a:xfrm>
            <a:off x="0" y="3256645"/>
            <a:ext cx="9906000" cy="344710"/>
          </a:xfrm>
          <a:prstGeom prst="roundRect">
            <a:avLst>
              <a:gd name="adj" fmla="val 0"/>
            </a:avLst>
          </a:prstGeom>
          <a:solidFill>
            <a:srgbClr val="0071BC"/>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プレースホルダー 1"/>
          <p:cNvSpPr>
            <a:spLocks noGrp="1"/>
          </p:cNvSpPr>
          <p:nvPr>
            <p:ph type="title"/>
          </p:nvPr>
        </p:nvSpPr>
        <p:spPr bwMode="white">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Tree>
    <p:extLst>
      <p:ext uri="{BB962C8B-B14F-4D97-AF65-F5344CB8AC3E}">
        <p14:creationId xmlns:p14="http://schemas.microsoft.com/office/powerpoint/2010/main" val="1311004397"/>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p:txStyles>
    <p:titleStyle>
      <a:lvl1pPr algn="l" defTabSz="914400" rtl="0" eaLnBrk="1" latinLnBrk="0" hangingPunct="1">
        <a:spcBef>
          <a:spcPct val="0"/>
        </a:spcBef>
        <a:buNone/>
        <a:defRPr kumimoji="1" sz="2200" kern="1200">
          <a:solidFill>
            <a:srgbClr val="FFFFFF"/>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4"/>
          </p:nvPr>
        </p:nvSpPr>
        <p:spPr>
          <a:xfrm>
            <a:off x="7502140" y="6592270"/>
            <a:ext cx="2311400" cy="257113"/>
          </a:xfrm>
          <a:prstGeom prst="rect">
            <a:avLst/>
          </a:prstGeom>
        </p:spPr>
        <p:txBody>
          <a:bodyPr vert="horz" lIns="0" tIns="0" rIns="0" bIns="0" rtlCol="0" anchor="ctr"/>
          <a:lstStyle>
            <a:lvl1pPr algn="r">
              <a:defRPr sz="1000">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pic>
        <p:nvPicPr>
          <p:cNvPr id="8" name="Picture 2" descr="pd素材集#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8300" y="6632575"/>
            <a:ext cx="1530350"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角丸四角形 2"/>
          <p:cNvSpPr/>
          <p:nvPr/>
        </p:nvSpPr>
        <p:spPr bwMode="auto">
          <a:xfrm>
            <a:off x="0" y="3256645"/>
            <a:ext cx="9906000" cy="344710"/>
          </a:xfrm>
          <a:prstGeom prst="roundRect">
            <a:avLst>
              <a:gd name="adj" fmla="val 0"/>
            </a:avLst>
          </a:prstGeom>
          <a:solidFill>
            <a:srgbClr val="E2F1FA"/>
          </a:solidFill>
          <a:ln>
            <a:noFill/>
          </a:ln>
          <a:effectLst/>
        </p:spPr>
        <p:txBody>
          <a:bodyPr lIns="0" tIns="0" rIns="0" bIns="0" rtlCol="0" anchor="ctr">
            <a:sp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Tree>
    <p:extLst>
      <p:ext uri="{BB962C8B-B14F-4D97-AF65-F5344CB8AC3E}">
        <p14:creationId xmlns:p14="http://schemas.microsoft.com/office/powerpoint/2010/main" val="23879265"/>
      </p:ext>
    </p:extLst>
  </p:cSld>
  <p:clrMap bg1="lt1" tx1="dk1" bg2="lt2" tx2="dk2" accent1="accent1" accent2="accent2" accent3="accent3" accent4="accent4" accent5="accent5" accent6="accent6" hlink="hlink" folHlink="folHlink"/>
  <p:sldLayoutIdLst>
    <p:sldLayoutId id="2147483676" r:id="rId1"/>
  </p:sldLayoutIdLst>
  <p:hf hdr="0"/>
  <p:txStyles>
    <p:titleStyle>
      <a:lvl1pPr algn="l" defTabSz="914400" rtl="0" eaLnBrk="1" latinLnBrk="0" hangingPunct="1">
        <a:spcBef>
          <a:spcPct val="0"/>
        </a:spcBef>
        <a:buNone/>
        <a:defRPr kumimoji="1" sz="2200" kern="1200">
          <a:solidFill>
            <a:srgbClr val="4D4D4D"/>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273052" y="188916"/>
            <a:ext cx="9072562"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a:t>マスタ タイトルの書式設定</a:t>
            </a:r>
          </a:p>
        </p:txBody>
      </p:sp>
      <p:sp>
        <p:nvSpPr>
          <p:cNvPr id="75782" name="Rectangle 6"/>
          <p:cNvSpPr>
            <a:spLocks noChangeArrowheads="1"/>
          </p:cNvSpPr>
          <p:nvPr/>
        </p:nvSpPr>
        <p:spPr bwMode="auto">
          <a:xfrm>
            <a:off x="0" y="3192012"/>
            <a:ext cx="1892301" cy="473976"/>
          </a:xfrm>
          <a:prstGeom prst="rect">
            <a:avLst/>
          </a:prstGeom>
          <a:solidFill>
            <a:srgbClr val="0071B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fontAlgn="base">
              <a:lnSpc>
                <a:spcPct val="140000"/>
              </a:lnSpc>
              <a:spcBef>
                <a:spcPct val="10000"/>
              </a:spcBef>
              <a:spcAft>
                <a:spcPct val="0"/>
              </a:spcAft>
            </a:pPr>
            <a:endParaRPr lang="ja-JP" altLang="en-US" sz="2200" b="1">
              <a:solidFill>
                <a:srgbClr val="4D4D4D"/>
              </a:solidFill>
              <a:ea typeface="メイリオ" pitchFamily="50" charset="-128"/>
              <a:cs typeface="メイリオ" pitchFamily="50" charset="-128"/>
            </a:endParaRPr>
          </a:p>
        </p:txBody>
      </p:sp>
    </p:spTree>
    <p:extLst>
      <p:ext uri="{BB962C8B-B14F-4D97-AF65-F5344CB8AC3E}">
        <p14:creationId xmlns:p14="http://schemas.microsoft.com/office/powerpoint/2010/main" val="27295094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p:txStyles>
    <p:titleStyle>
      <a:lvl1pPr algn="l" rtl="0" eaLnBrk="1" fontAlgn="base" hangingPunct="1">
        <a:spcBef>
          <a:spcPct val="0"/>
        </a:spcBef>
        <a:spcAft>
          <a:spcPct val="0"/>
        </a:spcAft>
        <a:defRPr kumimoji="1" sz="2200" b="1">
          <a:solidFill>
            <a:srgbClr val="FFFFFF"/>
          </a:solidFill>
          <a:latin typeface="+mj-lt"/>
          <a:ea typeface="+mj-ea"/>
          <a:cs typeface="+mj-cs"/>
        </a:defRPr>
      </a:lvl1pPr>
      <a:lvl2pPr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2pPr>
      <a:lvl3pPr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3pPr>
      <a:lvl4pPr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4pPr>
      <a:lvl5pPr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5pPr>
      <a:lvl6pPr marL="457200"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6pPr>
      <a:lvl7pPr marL="914400"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7pPr>
      <a:lvl8pPr marL="1371600"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8pPr>
      <a:lvl9pPr marL="1828800"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665" y="365760"/>
            <a:ext cx="8543925"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6665" y="1828803"/>
            <a:ext cx="8543925"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4"/>
            <a:ext cx="222885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A021832F-1DA3-42F0-ACD1-D2A82047FA59}" type="datetime1">
              <a:rPr kumimoji="1" lang="ja-JP" altLang="en-US" smtClean="0"/>
              <a:t>2019/11/4</a:t>
            </a:fld>
            <a:endParaRPr kumimoji="1" lang="ja-JP" altLang="en-US"/>
          </a:p>
        </p:txBody>
      </p:sp>
      <p:sp>
        <p:nvSpPr>
          <p:cNvPr id="5" name="Footer Placeholder 4"/>
          <p:cNvSpPr>
            <a:spLocks noGrp="1"/>
          </p:cNvSpPr>
          <p:nvPr>
            <p:ph type="ftr" sz="quarter" idx="3"/>
          </p:nvPr>
        </p:nvSpPr>
        <p:spPr>
          <a:xfrm>
            <a:off x="3281363" y="6356354"/>
            <a:ext cx="3343275"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r>
              <a:rPr kumimoji="1" lang="zh-TW" altLang="en-US"/>
              <a:t>修士論文審査会     枇々木研究室修士２年 柴原聖大</a:t>
            </a:r>
            <a:endParaRPr kumimoji="1" lang="ja-JP" altLang="en-US"/>
          </a:p>
        </p:txBody>
      </p:sp>
      <p:sp>
        <p:nvSpPr>
          <p:cNvPr id="6" name="Slide Number Placeholder 5"/>
          <p:cNvSpPr>
            <a:spLocks noGrp="1"/>
          </p:cNvSpPr>
          <p:nvPr>
            <p:ph type="sldNum" sz="quarter" idx="4"/>
          </p:nvPr>
        </p:nvSpPr>
        <p:spPr>
          <a:xfrm>
            <a:off x="7001740" y="6356354"/>
            <a:ext cx="222885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3639EF8B-CF3A-4666-BA1A-1439184E9838}" type="slidenum">
              <a:rPr kumimoji="1" lang="ja-JP" altLang="en-US" smtClean="0"/>
              <a:t>‹#›</a:t>
            </a:fld>
            <a:endParaRPr kumimoji="1" lang="ja-JP" altLang="en-US"/>
          </a:p>
        </p:txBody>
      </p:sp>
    </p:spTree>
    <p:extLst>
      <p:ext uri="{BB962C8B-B14F-4D97-AF65-F5344CB8AC3E}">
        <p14:creationId xmlns:p14="http://schemas.microsoft.com/office/powerpoint/2010/main" val="241709116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ransition>
    <p:fade thruBlk="1"/>
  </p:transition>
  <p:hf hdr="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220.png"/><Relationship Id="rId3" Type="http://schemas.openxmlformats.org/officeDocument/2006/relationships/image" Target="../media/image160.png"/><Relationship Id="rId7" Type="http://schemas.openxmlformats.org/officeDocument/2006/relationships/image" Target="../media/image210.png"/><Relationship Id="rId2" Type="http://schemas.openxmlformats.org/officeDocument/2006/relationships/image" Target="../media/image400.png"/><Relationship Id="rId1" Type="http://schemas.openxmlformats.org/officeDocument/2006/relationships/slideLayout" Target="../slideLayouts/slideLayout3.xml"/><Relationship Id="rId6" Type="http://schemas.openxmlformats.org/officeDocument/2006/relationships/image" Target="../media/image200.png"/><Relationship Id="rId5" Type="http://schemas.openxmlformats.org/officeDocument/2006/relationships/image" Target="../media/image191.png"/><Relationship Id="rId4" Type="http://schemas.openxmlformats.org/officeDocument/2006/relationships/image" Target="../media/image19.emf"/><Relationship Id="rId9" Type="http://schemas.openxmlformats.org/officeDocument/2006/relationships/image" Target="../media/image23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image" Target="../media/image680.png"/><Relationship Id="rId1" Type="http://schemas.openxmlformats.org/officeDocument/2006/relationships/slideLayout" Target="../slideLayouts/slideLayout3.xml"/><Relationship Id="rId5" Type="http://schemas.openxmlformats.org/officeDocument/2006/relationships/image" Target="../media/image712.png"/><Relationship Id="rId4" Type="http://schemas.openxmlformats.org/officeDocument/2006/relationships/image" Target="../media/image701.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761.png"/><Relationship Id="rId5" Type="http://schemas.openxmlformats.org/officeDocument/2006/relationships/image" Target="../media/image750.png"/><Relationship Id="rId4" Type="http://schemas.openxmlformats.org/officeDocument/2006/relationships/image" Target="../media/image740.png"/></Relationships>
</file>

<file path=ppt/slides/_rels/slide15.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image" Target="../media/image70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7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801.png"/><Relationship Id="rId3" Type="http://schemas.openxmlformats.org/officeDocument/2006/relationships/image" Target="../media/image980.png"/><Relationship Id="rId7"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99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90.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50.png"/><Relationship Id="rId7" Type="http://schemas.openxmlformats.org/officeDocument/2006/relationships/image" Target="../media/image1090.pn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1080.png"/><Relationship Id="rId5" Type="http://schemas.openxmlformats.org/officeDocument/2006/relationships/image" Target="../media/image1070.png"/><Relationship Id="rId4" Type="http://schemas.openxmlformats.org/officeDocument/2006/relationships/image" Target="../media/image1060.png"/></Relationships>
</file>

<file path=ppt/slides/_rels/slide21.xml.rels><?xml version="1.0" encoding="UTF-8" standalone="yes"?>
<Relationships xmlns="http://schemas.openxmlformats.org/package/2006/relationships"><Relationship Id="rId3" Type="http://schemas.openxmlformats.org/officeDocument/2006/relationships/image" Target="../media/image1111.png"/><Relationship Id="rId7" Type="http://schemas.openxmlformats.org/officeDocument/2006/relationships/image" Target="../media/image115.png"/><Relationship Id="rId2" Type="http://schemas.openxmlformats.org/officeDocument/2006/relationships/image" Target="../media/image1100.png"/><Relationship Id="rId1" Type="http://schemas.openxmlformats.org/officeDocument/2006/relationships/slideLayout" Target="../slideLayouts/slideLayout3.xml"/><Relationship Id="rId6" Type="http://schemas.openxmlformats.org/officeDocument/2006/relationships/image" Target="../media/image1140.png"/><Relationship Id="rId5" Type="http://schemas.openxmlformats.org/officeDocument/2006/relationships/image" Target="../media/image1130.png"/><Relationship Id="rId4" Type="http://schemas.openxmlformats.org/officeDocument/2006/relationships/image" Target="../media/image1120.png"/></Relationships>
</file>

<file path=ppt/slides/_rels/slide22.xml.rels><?xml version="1.0" encoding="UTF-8" standalone="yes"?>
<Relationships xmlns="http://schemas.openxmlformats.org/package/2006/relationships"><Relationship Id="rId3" Type="http://schemas.openxmlformats.org/officeDocument/2006/relationships/image" Target="../media/image1170.png"/><Relationship Id="rId2" Type="http://schemas.openxmlformats.org/officeDocument/2006/relationships/image" Target="../media/image1160.png"/><Relationship Id="rId1" Type="http://schemas.openxmlformats.org/officeDocument/2006/relationships/slideLayout" Target="../slideLayouts/slideLayout3.xml"/><Relationship Id="rId5" Type="http://schemas.openxmlformats.org/officeDocument/2006/relationships/image" Target="../media/image1190.png"/><Relationship Id="rId4" Type="http://schemas.openxmlformats.org/officeDocument/2006/relationships/image" Target="../media/image1180.png"/></Relationships>
</file>

<file path=ppt/slides/_rels/slide23.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image" Target="../media/image1210.png"/><Relationship Id="rId7" Type="http://schemas.openxmlformats.org/officeDocument/2006/relationships/image" Target="../media/image770.png"/><Relationship Id="rId2" Type="http://schemas.openxmlformats.org/officeDocument/2006/relationships/image" Target="../media/image760.png"/><Relationship Id="rId1" Type="http://schemas.openxmlformats.org/officeDocument/2006/relationships/slideLayout" Target="../slideLayouts/slideLayout3.xml"/><Relationship Id="rId6" Type="http://schemas.openxmlformats.org/officeDocument/2006/relationships/image" Target="../media/image124.png"/><Relationship Id="rId5" Type="http://schemas.openxmlformats.org/officeDocument/2006/relationships/image" Target="../media/image981.png"/><Relationship Id="rId4" Type="http://schemas.openxmlformats.org/officeDocument/2006/relationships/image" Target="../media/image1220.png"/><Relationship Id="rId9" Type="http://schemas.openxmlformats.org/officeDocument/2006/relationships/image" Target="../media/image127.png"/></Relationships>
</file>

<file path=ppt/slides/_rels/slide24.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image" Target="../media/image129.png"/><Relationship Id="rId7" Type="http://schemas.openxmlformats.org/officeDocument/2006/relationships/image" Target="../media/image133.png"/><Relationship Id="rId2" Type="http://schemas.openxmlformats.org/officeDocument/2006/relationships/image" Target="../media/image780.png"/><Relationship Id="rId1" Type="http://schemas.openxmlformats.org/officeDocument/2006/relationships/slideLayout" Target="../slideLayouts/slideLayout3.xml"/><Relationship Id="rId6" Type="http://schemas.openxmlformats.org/officeDocument/2006/relationships/image" Target="../media/image132.png"/><Relationship Id="rId5" Type="http://schemas.openxmlformats.org/officeDocument/2006/relationships/image" Target="../media/image131.png"/><Relationship Id="rId4" Type="http://schemas.openxmlformats.org/officeDocument/2006/relationships/image" Target="../media/image130.png"/></Relationships>
</file>

<file path=ppt/slides/_rels/slide25.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800.png"/><Relationship Id="rId1" Type="http://schemas.openxmlformats.org/officeDocument/2006/relationships/slideLayout" Target="../slideLayouts/slideLayout3.xml"/><Relationship Id="rId6" Type="http://schemas.openxmlformats.org/officeDocument/2006/relationships/image" Target="../media/image139.png"/><Relationship Id="rId5" Type="http://schemas.openxmlformats.org/officeDocument/2006/relationships/image" Target="../media/image138.png"/><Relationship Id="rId4" Type="http://schemas.openxmlformats.org/officeDocument/2006/relationships/image" Target="../media/image137.png"/></Relationships>
</file>

<file path=ppt/slides/_rels/slide26.xml.rels><?xml version="1.0" encoding="UTF-8" standalone="yes"?>
<Relationships xmlns="http://schemas.openxmlformats.org/package/2006/relationships"><Relationship Id="rId8" Type="http://schemas.openxmlformats.org/officeDocument/2006/relationships/image" Target="../media/image146.png"/><Relationship Id="rId3" Type="http://schemas.openxmlformats.org/officeDocument/2006/relationships/image" Target="../media/image141.png"/><Relationship Id="rId7" Type="http://schemas.openxmlformats.org/officeDocument/2006/relationships/image" Target="../media/image145.png"/><Relationship Id="rId2" Type="http://schemas.openxmlformats.org/officeDocument/2006/relationships/image" Target="../media/image810.png"/><Relationship Id="rId1" Type="http://schemas.openxmlformats.org/officeDocument/2006/relationships/slideLayout" Target="../slideLayouts/slideLayout3.xml"/><Relationship Id="rId6" Type="http://schemas.openxmlformats.org/officeDocument/2006/relationships/image" Target="../media/image144.png"/><Relationship Id="rId5" Type="http://schemas.openxmlformats.org/officeDocument/2006/relationships/image" Target="../media/image143.png"/><Relationship Id="rId10" Type="http://schemas.openxmlformats.org/officeDocument/2006/relationships/image" Target="../media/image148.png"/><Relationship Id="rId4" Type="http://schemas.openxmlformats.org/officeDocument/2006/relationships/image" Target="../media/image142.png"/><Relationship Id="rId9" Type="http://schemas.openxmlformats.org/officeDocument/2006/relationships/image" Target="../media/image147.png"/></Relationships>
</file>

<file path=ppt/slides/_rels/slide27.xml.rels><?xml version="1.0" encoding="UTF-8" standalone="yes"?>
<Relationships xmlns="http://schemas.openxmlformats.org/package/2006/relationships"><Relationship Id="rId8" Type="http://schemas.openxmlformats.org/officeDocument/2006/relationships/image" Target="../media/image156.png"/><Relationship Id="rId3" Type="http://schemas.openxmlformats.org/officeDocument/2006/relationships/image" Target="../media/image151.png"/><Relationship Id="rId7" Type="http://schemas.openxmlformats.org/officeDocument/2006/relationships/image" Target="../media/image155.png"/><Relationship Id="rId2" Type="http://schemas.openxmlformats.org/officeDocument/2006/relationships/image" Target="../media/image820.png"/><Relationship Id="rId1" Type="http://schemas.openxmlformats.org/officeDocument/2006/relationships/slideLayout" Target="../slideLayouts/slideLayout3.xml"/><Relationship Id="rId6" Type="http://schemas.openxmlformats.org/officeDocument/2006/relationships/image" Target="../media/image154.png"/><Relationship Id="rId5" Type="http://schemas.openxmlformats.org/officeDocument/2006/relationships/image" Target="../media/image153.png"/><Relationship Id="rId4" Type="http://schemas.openxmlformats.org/officeDocument/2006/relationships/image" Target="../media/image830.png"/></Relationships>
</file>

<file path=ppt/slides/_rels/slide28.xml.rels><?xml version="1.0" encoding="UTF-8" standalone="yes"?>
<Relationships xmlns="http://schemas.openxmlformats.org/package/2006/relationships"><Relationship Id="rId3" Type="http://schemas.openxmlformats.org/officeDocument/2006/relationships/image" Target="../media/image158.png"/><Relationship Id="rId7" Type="http://schemas.openxmlformats.org/officeDocument/2006/relationships/image" Target="../media/image163.png"/><Relationship Id="rId2" Type="http://schemas.openxmlformats.org/officeDocument/2006/relationships/image" Target="../media/image840.png"/><Relationship Id="rId1" Type="http://schemas.openxmlformats.org/officeDocument/2006/relationships/slideLayout" Target="../slideLayouts/slideLayout3.xml"/><Relationship Id="rId6" Type="http://schemas.openxmlformats.org/officeDocument/2006/relationships/image" Target="../media/image162.png"/><Relationship Id="rId5" Type="http://schemas.openxmlformats.org/officeDocument/2006/relationships/image" Target="../media/image161.png"/><Relationship Id="rId4" Type="http://schemas.openxmlformats.org/officeDocument/2006/relationships/image" Target="../media/image850.png"/></Relationships>
</file>

<file path=ppt/slides/_rels/slide29.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3.xml"/><Relationship Id="rId4" Type="http://schemas.openxmlformats.org/officeDocument/2006/relationships/image" Target="../media/image166.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emf"/></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50.png"/><Relationship Id="rId1" Type="http://schemas.openxmlformats.org/officeDocument/2006/relationships/slideLayout" Target="../slideLayouts/slideLayout3.xml"/><Relationship Id="rId5" Type="http://schemas.openxmlformats.org/officeDocument/2006/relationships/image" Target="../media/image380.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450.png"/><Relationship Id="rId13" Type="http://schemas.openxmlformats.org/officeDocument/2006/relationships/image" Target="../media/image500.png"/><Relationship Id="rId3" Type="http://schemas.openxmlformats.org/officeDocument/2006/relationships/image" Target="../media/image401.png"/><Relationship Id="rId7" Type="http://schemas.openxmlformats.org/officeDocument/2006/relationships/image" Target="../media/image440.png"/><Relationship Id="rId12" Type="http://schemas.openxmlformats.org/officeDocument/2006/relationships/image" Target="../media/image490.png"/><Relationship Id="rId2" Type="http://schemas.openxmlformats.org/officeDocument/2006/relationships/image" Target="../media/image390.png"/><Relationship Id="rId1" Type="http://schemas.openxmlformats.org/officeDocument/2006/relationships/slideLayout" Target="../slideLayouts/slideLayout3.xml"/><Relationship Id="rId6" Type="http://schemas.openxmlformats.org/officeDocument/2006/relationships/image" Target="../media/image430.png"/><Relationship Id="rId11" Type="http://schemas.openxmlformats.org/officeDocument/2006/relationships/image" Target="../media/image480.png"/><Relationship Id="rId5" Type="http://schemas.openxmlformats.org/officeDocument/2006/relationships/image" Target="../media/image420.png"/><Relationship Id="rId10" Type="http://schemas.openxmlformats.org/officeDocument/2006/relationships/image" Target="../media/image470.png"/><Relationship Id="rId4" Type="http://schemas.openxmlformats.org/officeDocument/2006/relationships/image" Target="../media/image410.png"/><Relationship Id="rId9" Type="http://schemas.openxmlformats.org/officeDocument/2006/relationships/image" Target="../media/image460.png"/><Relationship Id="rId14" Type="http://schemas.openxmlformats.org/officeDocument/2006/relationships/image" Target="../media/image510.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30.png"/><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560.png"/><Relationship Id="rId5" Type="http://schemas.openxmlformats.org/officeDocument/2006/relationships/image" Target="../media/image550.png"/><Relationship Id="rId10" Type="http://schemas.openxmlformats.org/officeDocument/2006/relationships/image" Target="../media/image600.png"/><Relationship Id="rId4" Type="http://schemas.openxmlformats.org/officeDocument/2006/relationships/image" Target="../media/image540.png"/><Relationship Id="rId9" Type="http://schemas.openxmlformats.org/officeDocument/2006/relationships/image" Target="../media/image590.png"/></Relationships>
</file>

<file path=ppt/slides/_rels/slide7.xml.rels><?xml version="1.0" encoding="UTF-8" standalone="yes"?>
<Relationships xmlns="http://schemas.openxmlformats.org/package/2006/relationships"><Relationship Id="rId8" Type="http://schemas.openxmlformats.org/officeDocument/2006/relationships/image" Target="../media/image670.png"/><Relationship Id="rId13" Type="http://schemas.openxmlformats.org/officeDocument/2006/relationships/image" Target="../media/image720.png"/><Relationship Id="rId18" Type="http://schemas.openxmlformats.org/officeDocument/2006/relationships/image" Target="../media/image12.png"/><Relationship Id="rId3" Type="http://schemas.openxmlformats.org/officeDocument/2006/relationships/image" Target="../media/image620.png"/><Relationship Id="rId7" Type="http://schemas.openxmlformats.org/officeDocument/2006/relationships/image" Target="../media/image660.png"/><Relationship Id="rId12" Type="http://schemas.openxmlformats.org/officeDocument/2006/relationships/image" Target="../media/image711.png"/><Relationship Id="rId17" Type="http://schemas.openxmlformats.org/officeDocument/2006/relationships/image" Target="../media/image76.png"/><Relationship Id="rId2" Type="http://schemas.openxmlformats.org/officeDocument/2006/relationships/image" Target="../media/image610.png"/><Relationship Id="rId16" Type="http://schemas.openxmlformats.org/officeDocument/2006/relationships/image" Target="../media/image75.png"/><Relationship Id="rId1" Type="http://schemas.openxmlformats.org/officeDocument/2006/relationships/slideLayout" Target="../slideLayouts/slideLayout3.xml"/><Relationship Id="rId6" Type="http://schemas.openxmlformats.org/officeDocument/2006/relationships/image" Target="../media/image650.png"/><Relationship Id="rId11" Type="http://schemas.openxmlformats.org/officeDocument/2006/relationships/image" Target="../media/image702.png"/><Relationship Id="rId5" Type="http://schemas.openxmlformats.org/officeDocument/2006/relationships/image" Target="../media/image640.png"/><Relationship Id="rId15" Type="http://schemas.openxmlformats.org/officeDocument/2006/relationships/image" Target="../media/image741.png"/><Relationship Id="rId10" Type="http://schemas.openxmlformats.org/officeDocument/2006/relationships/image" Target="../media/image691.png"/><Relationship Id="rId4" Type="http://schemas.openxmlformats.org/officeDocument/2006/relationships/image" Target="../media/image630.png"/><Relationship Id="rId9" Type="http://schemas.openxmlformats.org/officeDocument/2006/relationships/image" Target="../media/image681.png"/><Relationship Id="rId14" Type="http://schemas.openxmlformats.org/officeDocument/2006/relationships/image" Target="../media/image73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64A633C1-2EF8-4C6F-B1C8-CC9C8B879509}"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a:t>
            </a:fld>
            <a:endParaRPr lang="en-US" altLang="ja-JP" dirty="0"/>
          </a:p>
        </p:txBody>
      </p:sp>
      <p:sp>
        <p:nvSpPr>
          <p:cNvPr id="6" name="タイトル 1"/>
          <p:cNvSpPr>
            <a:spLocks noGrp="1"/>
          </p:cNvSpPr>
          <p:nvPr>
            <p:ph type="title"/>
          </p:nvPr>
        </p:nvSpPr>
        <p:spPr/>
        <p:txBody>
          <a:bodyPr/>
          <a:lstStyle/>
          <a:p>
            <a:r>
              <a:rPr lang="en-US" altLang="ja-JP" dirty="0"/>
              <a:t>Appendix</a:t>
            </a:r>
            <a:r>
              <a:rPr lang="ja-JP" altLang="en-US" dirty="0"/>
              <a:t>： ３</a:t>
            </a:r>
            <a:r>
              <a:rPr kumimoji="1" lang="en-US" altLang="ja-JP" dirty="0"/>
              <a:t>.</a:t>
            </a:r>
            <a:r>
              <a:rPr kumimoji="1" lang="ja-JP" altLang="en-US" dirty="0"/>
              <a:t>３ 数値分析｜資産配分割合に関する分析</a:t>
            </a:r>
            <a:endParaRPr kumimoji="1" lang="ja-JP" altLang="en-US" sz="2000" dirty="0"/>
          </a:p>
        </p:txBody>
      </p:sp>
      <p:sp>
        <p:nvSpPr>
          <p:cNvPr id="7" name="AutoShape 3"/>
          <p:cNvSpPr>
            <a:spLocks noChangeArrowheads="1"/>
          </p:cNvSpPr>
          <p:nvPr/>
        </p:nvSpPr>
        <p:spPr bwMode="auto">
          <a:xfrm>
            <a:off x="272480" y="2045730"/>
            <a:ext cx="403210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私的年金保険料</a:t>
            </a:r>
          </a:p>
        </p:txBody>
      </p:sp>
      <p:sp>
        <p:nvSpPr>
          <p:cNvPr id="8" name="AutoShape 3"/>
          <p:cNvSpPr>
            <a:spLocks noChangeArrowheads="1"/>
          </p:cNvSpPr>
          <p:nvPr/>
        </p:nvSpPr>
        <p:spPr bwMode="auto">
          <a:xfrm>
            <a:off x="4676577" y="2045730"/>
            <a:ext cx="404108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生命保険料</a:t>
            </a:r>
          </a:p>
        </p:txBody>
      </p:sp>
      <p:sp>
        <p:nvSpPr>
          <p:cNvPr id="9" name="テキスト ボックス 8"/>
          <p:cNvSpPr txBox="1"/>
          <p:nvPr/>
        </p:nvSpPr>
        <p:spPr>
          <a:xfrm>
            <a:off x="272480" y="765001"/>
            <a:ext cx="2832670" cy="369332"/>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目的関数値</a:t>
            </a:r>
            <a:endParaRPr kumimoji="1" lang="en-US" altLang="ja-JP" dirty="0">
              <a:solidFill>
                <a:srgbClr val="0070C0"/>
              </a:solidFill>
            </a:endParaRPr>
          </a:p>
        </p:txBody>
      </p:sp>
      <p:graphicFrame>
        <p:nvGraphicFramePr>
          <p:cNvPr id="10" name="表 9"/>
          <p:cNvGraphicFramePr>
            <a:graphicFrameLocks noGrp="1"/>
          </p:cNvGraphicFramePr>
          <p:nvPr>
            <p:extLst>
              <p:ext uri="{D42A27DB-BD31-4B8C-83A1-F6EECF244321}">
                <p14:modId xmlns:p14="http://schemas.microsoft.com/office/powerpoint/2010/main" val="3180904378"/>
              </p:ext>
            </p:extLst>
          </p:nvPr>
        </p:nvGraphicFramePr>
        <p:xfrm>
          <a:off x="272480" y="1134333"/>
          <a:ext cx="4800600" cy="476250"/>
        </p:xfrm>
        <a:graphic>
          <a:graphicData uri="http://schemas.openxmlformats.org/drawingml/2006/table">
            <a:tbl>
              <a:tblPr firstRow="1">
                <a:tableStyleId>{6E25E649-3F16-4E02-A733-19D2CDBF48F0}</a:tableStyleId>
              </a:tblPr>
              <a:tblGrid>
                <a:gridCol w="742950">
                  <a:extLst>
                    <a:ext uri="{9D8B030D-6E8A-4147-A177-3AD203B41FA5}">
                      <a16:colId xmlns:a16="http://schemas.microsoft.com/office/drawing/2014/main" val="2755486814"/>
                    </a:ext>
                  </a:extLst>
                </a:gridCol>
                <a:gridCol w="676275">
                  <a:extLst>
                    <a:ext uri="{9D8B030D-6E8A-4147-A177-3AD203B41FA5}">
                      <a16:colId xmlns:a16="http://schemas.microsoft.com/office/drawing/2014/main" val="2857242302"/>
                    </a:ext>
                  </a:extLst>
                </a:gridCol>
                <a:gridCol w="676275">
                  <a:extLst>
                    <a:ext uri="{9D8B030D-6E8A-4147-A177-3AD203B41FA5}">
                      <a16:colId xmlns:a16="http://schemas.microsoft.com/office/drawing/2014/main" val="336078149"/>
                    </a:ext>
                  </a:extLst>
                </a:gridCol>
                <a:gridCol w="676275">
                  <a:extLst>
                    <a:ext uri="{9D8B030D-6E8A-4147-A177-3AD203B41FA5}">
                      <a16:colId xmlns:a16="http://schemas.microsoft.com/office/drawing/2014/main" val="1725541677"/>
                    </a:ext>
                  </a:extLst>
                </a:gridCol>
                <a:gridCol w="676275">
                  <a:extLst>
                    <a:ext uri="{9D8B030D-6E8A-4147-A177-3AD203B41FA5}">
                      <a16:colId xmlns:a16="http://schemas.microsoft.com/office/drawing/2014/main" val="2709040802"/>
                    </a:ext>
                  </a:extLst>
                </a:gridCol>
                <a:gridCol w="676275">
                  <a:extLst>
                    <a:ext uri="{9D8B030D-6E8A-4147-A177-3AD203B41FA5}">
                      <a16:colId xmlns:a16="http://schemas.microsoft.com/office/drawing/2014/main" val="1248058707"/>
                    </a:ext>
                  </a:extLst>
                </a:gridCol>
                <a:gridCol w="676275">
                  <a:extLst>
                    <a:ext uri="{9D8B030D-6E8A-4147-A177-3AD203B41FA5}">
                      <a16:colId xmlns:a16="http://schemas.microsoft.com/office/drawing/2014/main" val="258631114"/>
                    </a:ext>
                  </a:extLst>
                </a:gridCol>
              </a:tblGrid>
              <a:tr h="238125">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従来</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497241422"/>
                  </a:ext>
                </a:extLst>
              </a:tr>
              <a:tr h="238125">
                <a:tc>
                  <a:txBody>
                    <a:bodyPr/>
                    <a:lstStyle/>
                    <a:p>
                      <a:pPr algn="l" fontAlgn="ctr"/>
                      <a:r>
                        <a:rPr lang="ja-JP" altLang="en-US" sz="1100" u="none" strike="noStrike">
                          <a:effectLst/>
                        </a:rPr>
                        <a:t>目的関数値</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7.3098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2.2920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0.7517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0.3938</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0.3993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4.2679</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595696544"/>
                  </a:ext>
                </a:extLst>
              </a:tr>
            </a:tbl>
          </a:graphicData>
        </a:graphic>
      </p:graphicFrame>
      <p:pic>
        <p:nvPicPr>
          <p:cNvPr id="11" name="図 10"/>
          <p:cNvPicPr>
            <a:picLocks noChangeAspect="1"/>
          </p:cNvPicPr>
          <p:nvPr/>
        </p:nvPicPr>
        <p:blipFill>
          <a:blip r:embed="rId2"/>
          <a:stretch>
            <a:fillRect/>
          </a:stretch>
        </p:blipFill>
        <p:spPr>
          <a:xfrm>
            <a:off x="272480" y="2384237"/>
            <a:ext cx="4032100" cy="2419260"/>
          </a:xfrm>
          <a:prstGeom prst="rect">
            <a:avLst/>
          </a:prstGeom>
        </p:spPr>
      </p:pic>
      <p:pic>
        <p:nvPicPr>
          <p:cNvPr id="13" name="図 12"/>
          <p:cNvPicPr>
            <a:picLocks noChangeAspect="1"/>
          </p:cNvPicPr>
          <p:nvPr/>
        </p:nvPicPr>
        <p:blipFill>
          <a:blip r:embed="rId3"/>
          <a:stretch>
            <a:fillRect/>
          </a:stretch>
        </p:blipFill>
        <p:spPr>
          <a:xfrm>
            <a:off x="4676578" y="2373742"/>
            <a:ext cx="4041080" cy="2421420"/>
          </a:xfrm>
          <a:prstGeom prst="rect">
            <a:avLst/>
          </a:prstGeom>
        </p:spPr>
      </p:pic>
    </p:spTree>
    <p:extLst>
      <p:ext uri="{BB962C8B-B14F-4D97-AF65-F5344CB8AC3E}">
        <p14:creationId xmlns:p14="http://schemas.microsoft.com/office/powerpoint/2010/main" val="3395526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討論 ⑥｜インフレ率の影響について</a:t>
            </a:r>
          </a:p>
        </p:txBody>
      </p:sp>
      <p:sp>
        <p:nvSpPr>
          <p:cNvPr id="3" name="日付プレースホルダー 2"/>
          <p:cNvSpPr>
            <a:spLocks noGrp="1"/>
          </p:cNvSpPr>
          <p:nvPr>
            <p:ph type="dt" sz="half" idx="10"/>
          </p:nvPr>
        </p:nvSpPr>
        <p:spPr/>
        <p:txBody>
          <a:bodyPr/>
          <a:lstStyle/>
          <a:p>
            <a:fld id="{C998E05A-2AC6-46C4-927A-172856E47FA3}"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10</a:t>
            </a:fld>
            <a:endParaRPr lang="en-US" altLang="ja-JP" dirty="0"/>
          </a:p>
        </p:txBody>
      </p:sp>
      <p:grpSp>
        <p:nvGrpSpPr>
          <p:cNvPr id="6" name="グループ化 5">
            <a:extLst>
              <a:ext uri="{FF2B5EF4-FFF2-40B4-BE49-F238E27FC236}">
                <a16:creationId xmlns:a16="http://schemas.microsoft.com/office/drawing/2014/main" id="{54E25AA4-AC62-4B65-906D-A2ABFD9D2D61}"/>
              </a:ext>
            </a:extLst>
          </p:cNvPr>
          <p:cNvGrpSpPr/>
          <p:nvPr/>
        </p:nvGrpSpPr>
        <p:grpSpPr>
          <a:xfrm>
            <a:off x="313142" y="692822"/>
            <a:ext cx="9361040" cy="347653"/>
            <a:chOff x="718373" y="3757722"/>
            <a:chExt cx="8543476" cy="1678924"/>
          </a:xfrm>
        </p:grpSpPr>
        <p:sp>
          <p:nvSpPr>
            <p:cNvPr id="7" name="正方形/長方形 6">
              <a:extLst>
                <a:ext uri="{FF2B5EF4-FFF2-40B4-BE49-F238E27FC236}">
                  <a16:creationId xmlns:a16="http://schemas.microsoft.com/office/drawing/2014/main" id="{7942BDDF-9397-4CD5-BEFE-11CE69D69CC8}"/>
                </a:ext>
              </a:extLst>
            </p:cNvPr>
            <p:cNvSpPr/>
            <p:nvPr/>
          </p:nvSpPr>
          <p:spPr bwMode="auto">
            <a:xfrm>
              <a:off x="718373" y="3757722"/>
              <a:ext cx="8543476" cy="1658515"/>
            </a:xfrm>
            <a:prstGeom prst="rect">
              <a:avLst/>
            </a:prstGeom>
            <a:noFill/>
            <a:ln w="31750" cap="flat" cmpd="dbl"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b="1" kern="0" dirty="0">
                <a:solidFill>
                  <a:srgbClr val="4D4D4D"/>
                </a:solidFill>
                <a:latin typeface="Arial" charset="0"/>
                <a:cs typeface="メイリオ" pitchFamily="50" charset="-128"/>
              </a:endParaRPr>
            </a:p>
          </p:txBody>
        </p:sp>
        <p:sp>
          <p:nvSpPr>
            <p:cNvPr id="8"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98932"/>
              <a:ext cx="8469255" cy="133771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b="1" u="sng" dirty="0">
                  <a:solidFill>
                    <a:srgbClr val="0070C0"/>
                  </a:solidFill>
                </a:rPr>
                <a:t>質問内容：インフレ率</a:t>
              </a:r>
              <a:r>
                <a:rPr lang="en-US" altLang="ja-JP" b="1" u="sng" dirty="0">
                  <a:solidFill>
                    <a:srgbClr val="0070C0"/>
                  </a:solidFill>
                </a:rPr>
                <a:t>0.65%</a:t>
              </a:r>
              <a:r>
                <a:rPr lang="ja-JP" altLang="en-US" b="1" u="sng" dirty="0">
                  <a:solidFill>
                    <a:srgbClr val="0070C0"/>
                  </a:solidFill>
                </a:rPr>
                <a:t>で計算しているが，変化するとどのような影響があ</a:t>
              </a:r>
              <a:r>
                <a:rPr lang="ja-JP" altLang="en-US" sz="1600" b="1" u="sng" dirty="0">
                  <a:solidFill>
                    <a:srgbClr val="0070C0"/>
                  </a:solidFill>
                </a:rPr>
                <a:t>るか</a:t>
              </a:r>
            </a:p>
          </p:txBody>
        </p:sp>
      </p:grpSp>
      <p:sp>
        <p:nvSpPr>
          <p:cNvPr id="9" name="テキスト ボックス 8"/>
          <p:cNvSpPr txBox="1"/>
          <p:nvPr/>
        </p:nvSpPr>
        <p:spPr>
          <a:xfrm>
            <a:off x="272480" y="1180391"/>
            <a:ext cx="9401702" cy="615553"/>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インフレ率の設定</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sz="1600" dirty="0"/>
              <a:t>消費者物価指数</a:t>
            </a:r>
            <a:r>
              <a:rPr kumimoji="1" lang="en-US" altLang="ja-JP" sz="1600" dirty="0"/>
              <a:t>(CPI)</a:t>
            </a:r>
            <a:r>
              <a:rPr kumimoji="1" lang="ja-JP" altLang="en-US" sz="1600" dirty="0"/>
              <a:t>の過去</a:t>
            </a:r>
            <a:r>
              <a:rPr kumimoji="1" lang="en-US" altLang="ja-JP" sz="1600" dirty="0"/>
              <a:t>35</a:t>
            </a:r>
            <a:r>
              <a:rPr kumimoji="1" lang="ja-JP" altLang="en-US" sz="1600" dirty="0"/>
              <a:t>年間</a:t>
            </a:r>
            <a:r>
              <a:rPr kumimoji="1" lang="en-US" altLang="ja-JP" sz="1600" dirty="0"/>
              <a:t>(1983</a:t>
            </a:r>
            <a:r>
              <a:rPr kumimoji="1" lang="ja-JP" altLang="en-US" sz="1600" dirty="0"/>
              <a:t>～</a:t>
            </a:r>
            <a:r>
              <a:rPr kumimoji="1" lang="en-US" altLang="ja-JP" sz="1600" dirty="0"/>
              <a:t>2017</a:t>
            </a:r>
            <a:r>
              <a:rPr kumimoji="1" lang="ja-JP" altLang="en-US" sz="1600" dirty="0"/>
              <a:t>年</a:t>
            </a:r>
            <a:r>
              <a:rPr kumimoji="1" lang="en-US" altLang="ja-JP" sz="1600" dirty="0"/>
              <a:t>)</a:t>
            </a:r>
            <a:r>
              <a:rPr kumimoji="1" lang="ja-JP" altLang="en-US" sz="1600" dirty="0"/>
              <a:t>の平均値を用いている：</a:t>
            </a:r>
            <a:r>
              <a:rPr kumimoji="1" lang="en-US" altLang="ja-JP" sz="1600" dirty="0"/>
              <a:t>0.65%</a:t>
            </a:r>
            <a:endParaRPr kumimoji="1" lang="ja-JP" altLang="en-US" sz="1600" dirty="0"/>
          </a:p>
        </p:txBody>
      </p:sp>
      <p:sp>
        <p:nvSpPr>
          <p:cNvPr id="10" name="テキスト ボックス 9"/>
          <p:cNvSpPr txBox="1"/>
          <p:nvPr/>
        </p:nvSpPr>
        <p:spPr>
          <a:xfrm>
            <a:off x="272480" y="1908775"/>
            <a:ext cx="9361040" cy="1107996"/>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退職後の家計とインフレ</a:t>
            </a:r>
            <a:r>
              <a:rPr lang="ja-JP" altLang="en-US" dirty="0">
                <a:solidFill>
                  <a:srgbClr val="0070C0"/>
                </a:solidFill>
              </a:rPr>
              <a:t>率</a:t>
            </a:r>
            <a:endParaRPr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sz="1600" dirty="0"/>
              <a:t>退職後の家計は収入の大部分を年金に頼っており，インフレが発生すると公的年金はマクロ経済スライドによって給付水準が調整され，私的年金は実質的な資産価値が目減りしてしまうため大きなリスクとなる</a:t>
            </a:r>
          </a:p>
        </p:txBody>
      </p:sp>
      <p:pic>
        <p:nvPicPr>
          <p:cNvPr id="11" name="図 10"/>
          <p:cNvPicPr>
            <a:picLocks noChangeAspect="1"/>
          </p:cNvPicPr>
          <p:nvPr/>
        </p:nvPicPr>
        <p:blipFill>
          <a:blip r:embed="rId2"/>
          <a:stretch>
            <a:fillRect/>
          </a:stretch>
        </p:blipFill>
        <p:spPr>
          <a:xfrm>
            <a:off x="423966" y="4216442"/>
            <a:ext cx="2524125" cy="847725"/>
          </a:xfrm>
          <a:prstGeom prst="rect">
            <a:avLst/>
          </a:prstGeom>
        </p:spPr>
      </p:pic>
      <p:pic>
        <p:nvPicPr>
          <p:cNvPr id="12" name="図 11"/>
          <p:cNvPicPr>
            <a:picLocks noChangeAspect="1"/>
          </p:cNvPicPr>
          <p:nvPr/>
        </p:nvPicPr>
        <p:blipFill>
          <a:blip r:embed="rId3"/>
          <a:stretch>
            <a:fillRect/>
          </a:stretch>
        </p:blipFill>
        <p:spPr>
          <a:xfrm>
            <a:off x="3303026" y="4346602"/>
            <a:ext cx="2657475" cy="723900"/>
          </a:xfrm>
          <a:prstGeom prst="rect">
            <a:avLst/>
          </a:prstGeom>
        </p:spPr>
      </p:pic>
      <p:pic>
        <p:nvPicPr>
          <p:cNvPr id="13" name="図 12"/>
          <p:cNvPicPr>
            <a:picLocks noChangeAspect="1"/>
          </p:cNvPicPr>
          <p:nvPr/>
        </p:nvPicPr>
        <p:blipFill>
          <a:blip r:embed="rId4"/>
          <a:stretch>
            <a:fillRect/>
          </a:stretch>
        </p:blipFill>
        <p:spPr>
          <a:xfrm>
            <a:off x="6182321" y="4344840"/>
            <a:ext cx="2571750" cy="723900"/>
          </a:xfrm>
          <a:prstGeom prst="rect">
            <a:avLst/>
          </a:prstGeom>
        </p:spPr>
      </p:pic>
      <p:sp>
        <p:nvSpPr>
          <p:cNvPr id="14" name="テキスト ボックス 13"/>
          <p:cNvSpPr txBox="1"/>
          <p:nvPr/>
        </p:nvSpPr>
        <p:spPr>
          <a:xfrm>
            <a:off x="272480" y="3124013"/>
            <a:ext cx="9401702" cy="615553"/>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マクロ経済スライド制度</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年金の被保険者の減少や平均寿命の延びなどを考慮して公的年金の給付額が変動する制度</a:t>
            </a:r>
            <a:endParaRPr kumimoji="1" lang="ja-JP" altLang="en-US" sz="1600" dirty="0"/>
          </a:p>
        </p:txBody>
      </p:sp>
      <p:sp>
        <p:nvSpPr>
          <p:cNvPr id="15" name="テキスト ボックス 14"/>
          <p:cNvSpPr txBox="1"/>
          <p:nvPr/>
        </p:nvSpPr>
        <p:spPr>
          <a:xfrm>
            <a:off x="414337" y="3946820"/>
            <a:ext cx="2614818" cy="261610"/>
          </a:xfrm>
          <a:prstGeom prst="rect">
            <a:avLst/>
          </a:prstGeom>
          <a:noFill/>
        </p:spPr>
        <p:txBody>
          <a:bodyPr wrap="none" rtlCol="0">
            <a:spAutoFit/>
          </a:bodyPr>
          <a:lstStyle/>
          <a:p>
            <a:pPr marL="171450" indent="-171450">
              <a:buClr>
                <a:srgbClr val="0070C0"/>
              </a:buClr>
              <a:buFont typeface="Arial" panose="020B0604020202020204" pitchFamily="34" charset="0"/>
              <a:buChar char="•"/>
            </a:pPr>
            <a:r>
              <a:rPr kumimoji="1" lang="ja-JP" altLang="en-US" sz="1100" dirty="0"/>
              <a:t>賃金・物価上昇率＞スライド調整率</a:t>
            </a:r>
          </a:p>
        </p:txBody>
      </p:sp>
      <p:sp>
        <p:nvSpPr>
          <p:cNvPr id="16" name="テキスト ボックス 15"/>
          <p:cNvSpPr txBox="1"/>
          <p:nvPr/>
        </p:nvSpPr>
        <p:spPr>
          <a:xfrm>
            <a:off x="3167062" y="3946820"/>
            <a:ext cx="2614818" cy="261610"/>
          </a:xfrm>
          <a:prstGeom prst="rect">
            <a:avLst/>
          </a:prstGeom>
          <a:noFill/>
        </p:spPr>
        <p:txBody>
          <a:bodyPr wrap="none" rtlCol="0">
            <a:spAutoFit/>
          </a:bodyPr>
          <a:lstStyle/>
          <a:p>
            <a:pPr marL="171450" indent="-171450">
              <a:buClr>
                <a:srgbClr val="0070C0"/>
              </a:buClr>
              <a:buFont typeface="Arial" panose="020B0604020202020204" pitchFamily="34" charset="0"/>
              <a:buChar char="•"/>
            </a:pPr>
            <a:r>
              <a:rPr kumimoji="1" lang="ja-JP" altLang="en-US" sz="1100" dirty="0"/>
              <a:t>賃金・物価上昇率＜スライド調整率</a:t>
            </a:r>
            <a:endParaRPr kumimoji="1" lang="en-US" altLang="ja-JP" sz="1100" dirty="0"/>
          </a:p>
        </p:txBody>
      </p:sp>
      <p:sp>
        <p:nvSpPr>
          <p:cNvPr id="17" name="テキスト ボックス 16"/>
          <p:cNvSpPr txBox="1"/>
          <p:nvPr/>
        </p:nvSpPr>
        <p:spPr>
          <a:xfrm>
            <a:off x="6530881" y="3946820"/>
            <a:ext cx="1702710" cy="261610"/>
          </a:xfrm>
          <a:prstGeom prst="rect">
            <a:avLst/>
          </a:prstGeom>
          <a:noFill/>
        </p:spPr>
        <p:txBody>
          <a:bodyPr wrap="none" rtlCol="0">
            <a:spAutoFit/>
          </a:bodyPr>
          <a:lstStyle/>
          <a:p>
            <a:pPr marL="171450" indent="-171450">
              <a:buClr>
                <a:srgbClr val="0070C0"/>
              </a:buClr>
              <a:buFont typeface="Arial" panose="020B0604020202020204" pitchFamily="34" charset="0"/>
              <a:buChar char="•"/>
            </a:pPr>
            <a:r>
              <a:rPr kumimoji="1" lang="ja-JP" altLang="en-US" sz="1100" dirty="0"/>
              <a:t>賃金・物価上昇率＜</a:t>
            </a:r>
            <a:r>
              <a:rPr kumimoji="1" lang="en-US" altLang="ja-JP" sz="1100" dirty="0"/>
              <a:t>0</a:t>
            </a:r>
          </a:p>
        </p:txBody>
      </p:sp>
      <p:sp>
        <p:nvSpPr>
          <p:cNvPr id="18" name="テキスト ボックス 17"/>
          <p:cNvSpPr txBox="1"/>
          <p:nvPr/>
        </p:nvSpPr>
        <p:spPr>
          <a:xfrm>
            <a:off x="272480" y="5508680"/>
            <a:ext cx="9401702" cy="584775"/>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ü"/>
            </a:pPr>
            <a:r>
              <a:rPr lang="ja-JP" altLang="en-US" sz="1600" dirty="0"/>
              <a:t>今後インフレが加速するにつれて退職後の家計は大きなリスクにさらされる一方で，ある程度インフレに対応できる公的年金を活かした</a:t>
            </a:r>
            <a:r>
              <a:rPr lang="ja-JP" altLang="en-US" sz="1600" dirty="0">
                <a:solidFill>
                  <a:srgbClr val="FF0000"/>
                </a:solidFill>
              </a:rPr>
              <a:t>繰下げ受給がより重要</a:t>
            </a:r>
            <a:r>
              <a:rPr lang="ja-JP" altLang="en-US" sz="1600" dirty="0"/>
              <a:t>となる可能性があると考えられる</a:t>
            </a:r>
            <a:endParaRPr kumimoji="1" lang="ja-JP" altLang="en-US" sz="1600" dirty="0"/>
          </a:p>
        </p:txBody>
      </p:sp>
      <p:sp>
        <p:nvSpPr>
          <p:cNvPr id="19" name="テキスト ボックス 18"/>
          <p:cNvSpPr txBox="1"/>
          <p:nvPr/>
        </p:nvSpPr>
        <p:spPr>
          <a:xfrm>
            <a:off x="313142" y="5141834"/>
            <a:ext cx="2015295" cy="246221"/>
          </a:xfrm>
          <a:prstGeom prst="rect">
            <a:avLst/>
          </a:prstGeom>
          <a:noFill/>
        </p:spPr>
        <p:txBody>
          <a:bodyPr wrap="none" rtlCol="0">
            <a:spAutoFit/>
          </a:bodyPr>
          <a:lstStyle/>
          <a:p>
            <a:r>
              <a:rPr kumimoji="1" lang="en-US" altLang="ja-JP" sz="1000" dirty="0"/>
              <a:t>※</a:t>
            </a:r>
            <a:r>
              <a:rPr kumimoji="1" lang="ja-JP" altLang="en-US" sz="1000" dirty="0"/>
              <a:t>出所：厚生労働省</a:t>
            </a:r>
            <a:r>
              <a:rPr kumimoji="1" lang="en-US" altLang="ja-JP" sz="1000" dirty="0"/>
              <a:t>HP</a:t>
            </a:r>
            <a:r>
              <a:rPr kumimoji="1" lang="ja-JP" altLang="en-US" sz="1000" dirty="0"/>
              <a:t>より引用</a:t>
            </a:r>
          </a:p>
        </p:txBody>
      </p:sp>
    </p:spTree>
    <p:extLst>
      <p:ext uri="{BB962C8B-B14F-4D97-AF65-F5344CB8AC3E}">
        <p14:creationId xmlns:p14="http://schemas.microsoft.com/office/powerpoint/2010/main" val="44415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Appendix</a:t>
            </a:r>
            <a:r>
              <a:rPr lang="ja-JP" altLang="en-US" dirty="0"/>
              <a:t>：２</a:t>
            </a:r>
            <a:r>
              <a:rPr lang="en-US" altLang="ja-JP" dirty="0"/>
              <a:t>.</a:t>
            </a:r>
            <a:r>
              <a:rPr lang="ja-JP" altLang="en-US" dirty="0"/>
              <a:t>１退職後の家計の最適化モデル｜ </a:t>
            </a:r>
            <a:r>
              <a:rPr kumimoji="1" lang="en-US" altLang="ja-JP" dirty="0"/>
              <a:t>Lee-Carter</a:t>
            </a:r>
            <a:r>
              <a:rPr kumimoji="1" lang="ja-JP" altLang="en-US" dirty="0"/>
              <a:t>モデル</a:t>
            </a:r>
          </a:p>
        </p:txBody>
      </p:sp>
      <p:sp>
        <p:nvSpPr>
          <p:cNvPr id="3" name="日付プレースホルダー 2"/>
          <p:cNvSpPr>
            <a:spLocks noGrp="1"/>
          </p:cNvSpPr>
          <p:nvPr>
            <p:ph type="dt" sz="half" idx="10"/>
          </p:nvPr>
        </p:nvSpPr>
        <p:spPr/>
        <p:txBody>
          <a:bodyPr/>
          <a:lstStyle/>
          <a:p>
            <a:fld id="{E9FCF85D-33CB-4DA4-87DA-68C197C86089}"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11</a:t>
            </a:fld>
            <a:endParaRPr lang="en-US" altLang="ja-JP" dirty="0"/>
          </a:p>
        </p:txBody>
      </p:sp>
      <p:sp>
        <p:nvSpPr>
          <p:cNvPr id="6" name="テキスト ボックス 5"/>
          <p:cNvSpPr txBox="1"/>
          <p:nvPr/>
        </p:nvSpPr>
        <p:spPr>
          <a:xfrm>
            <a:off x="272480" y="854015"/>
            <a:ext cx="5859296" cy="615553"/>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en-US" altLang="ja-JP" dirty="0">
                <a:solidFill>
                  <a:srgbClr val="0070C0"/>
                </a:solidFill>
              </a:rPr>
              <a:t>Lee-Carter</a:t>
            </a:r>
            <a:r>
              <a:rPr lang="ja-JP" altLang="en-US" dirty="0">
                <a:solidFill>
                  <a:srgbClr val="0070C0"/>
                </a:solidFill>
              </a:rPr>
              <a:t>法：</a:t>
            </a:r>
            <a:r>
              <a:rPr lang="en-US" altLang="ja-JP" dirty="0">
                <a:solidFill>
                  <a:srgbClr val="0070C0"/>
                </a:solidFill>
              </a:rPr>
              <a:t>Lee</a:t>
            </a:r>
            <a:r>
              <a:rPr lang="ja-JP" altLang="en-US" dirty="0">
                <a:solidFill>
                  <a:srgbClr val="0070C0"/>
                </a:solidFill>
              </a:rPr>
              <a:t> </a:t>
            </a:r>
            <a:r>
              <a:rPr lang="en-US" altLang="ja-JP" dirty="0">
                <a:solidFill>
                  <a:srgbClr val="0070C0"/>
                </a:solidFill>
              </a:rPr>
              <a:t>and</a:t>
            </a:r>
            <a:r>
              <a:rPr lang="ja-JP" altLang="en-US" dirty="0">
                <a:solidFill>
                  <a:srgbClr val="0070C0"/>
                </a:solidFill>
              </a:rPr>
              <a:t> </a:t>
            </a:r>
            <a:r>
              <a:rPr lang="en-US" altLang="ja-JP" dirty="0">
                <a:solidFill>
                  <a:srgbClr val="0070C0"/>
                </a:solidFill>
              </a:rPr>
              <a:t>Carter(1992)</a:t>
            </a:r>
          </a:p>
          <a:p>
            <a:pPr marL="742950" lvl="1" indent="-285750">
              <a:buClr>
                <a:srgbClr val="0070C0"/>
              </a:buClr>
              <a:buFont typeface="Wingdings" panose="05000000000000000000" pitchFamily="2" charset="2"/>
              <a:buChar char="Ø"/>
            </a:pPr>
            <a:r>
              <a:rPr kumimoji="1" lang="ja-JP" altLang="en-US" sz="1600" dirty="0"/>
              <a:t>暦年効果を明示的に含んだ動態的な生命表を作成する</a:t>
            </a:r>
          </a:p>
        </p:txBody>
      </p:sp>
      <mc:AlternateContent xmlns:mc="http://schemas.openxmlformats.org/markup-compatibility/2006" xmlns:a14="http://schemas.microsoft.com/office/drawing/2010/main">
        <mc:Choice Requires="a14">
          <p:sp>
            <p:nvSpPr>
              <p:cNvPr id="7" name="テキスト ボックス 6"/>
              <p:cNvSpPr txBox="1"/>
              <p:nvPr/>
            </p:nvSpPr>
            <p:spPr>
              <a:xfrm>
                <a:off x="272480" y="1525069"/>
                <a:ext cx="5390065" cy="369332"/>
              </a:xfrm>
              <a:prstGeom prst="rect">
                <a:avLst/>
              </a:prstGeom>
              <a:solidFill>
                <a:schemeClr val="accent5">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𝑙𝑛</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𝑥𝑡</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𝑥</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𝑥</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𝑘</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𝜀</m:t>
                          </m:r>
                        </m:e>
                        <m:sub>
                          <m:r>
                            <a:rPr kumimoji="1" lang="en-US" altLang="ja-JP" b="0" i="1" smtClean="0">
                              <a:latin typeface="Cambria Math" panose="02040503050406030204" pitchFamily="18" charset="0"/>
                            </a:rPr>
                            <m:t>𝑥𝑡</m:t>
                          </m:r>
                        </m:sub>
                      </m:sSub>
                      <m:r>
                        <a:rPr kumimoji="1" lang="en-US" altLang="ja-JP" b="0" i="1" smtClean="0">
                          <a:latin typeface="Cambria Math" panose="02040503050406030204" pitchFamily="18" charset="0"/>
                        </a:rPr>
                        <m:t>    </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𝜔</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𝑇</m:t>
                          </m:r>
                        </m:e>
                      </m:d>
                    </m:oMath>
                  </m:oMathPara>
                </a14:m>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480" y="1525069"/>
                <a:ext cx="5390065" cy="369332"/>
              </a:xfrm>
              <a:prstGeom prst="rect">
                <a:avLst/>
              </a:prstGeom>
              <a:blipFill>
                <a:blip r:embed="rId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272480" y="1983645"/>
                <a:ext cx="5099281" cy="1015663"/>
              </a:xfrm>
              <a:prstGeom prst="rect">
                <a:avLst/>
              </a:prstGeom>
              <a:noFill/>
              <a:ln>
                <a:solidFill>
                  <a:schemeClr val="tx1"/>
                </a:solidFill>
              </a:ln>
            </p:spPr>
            <p:txBody>
              <a:bodyPr wrap="none" rtlCol="0">
                <a:spAutoFit/>
              </a:bodyPr>
              <a:lstStyle/>
              <a:p>
                <a14:m>
                  <m:oMath xmlns:m="http://schemas.openxmlformats.org/officeDocument/2006/math">
                    <m:r>
                      <a:rPr kumimoji="1" lang="en-US" altLang="ja-JP" sz="1200" b="0" i="1" smtClean="0">
                        <a:latin typeface="Cambria Math" panose="02040503050406030204" pitchFamily="18" charset="0"/>
                      </a:rPr>
                      <m:t>𝑡</m:t>
                    </m:r>
                    <m:r>
                      <a:rPr lang="ja-JP" altLang="en-US" sz="1200" i="1">
                        <a:latin typeface="Cambria Math" panose="02040503050406030204" pitchFamily="18" charset="0"/>
                      </a:rPr>
                      <m:t>：</m:t>
                    </m:r>
                  </m:oMath>
                </a14:m>
                <a:r>
                  <a:rPr kumimoji="1" lang="ja-JP" altLang="en-US" sz="1200" dirty="0"/>
                  <a:t>時点，</a:t>
                </a:r>
                <a14:m>
                  <m:oMath xmlns:m="http://schemas.openxmlformats.org/officeDocument/2006/math">
                    <m:r>
                      <a:rPr kumimoji="1" lang="en-US" altLang="ja-JP" sz="1200" b="0" i="1" smtClean="0">
                        <a:latin typeface="Cambria Math" panose="02040503050406030204" pitchFamily="18" charset="0"/>
                      </a:rPr>
                      <m:t>𝑚</m:t>
                    </m:r>
                  </m:oMath>
                </a14:m>
                <a:r>
                  <a:rPr kumimoji="1" lang="ja-JP" altLang="en-US" sz="1200" dirty="0"/>
                  <a:t>：年齢</a:t>
                </a:r>
                <a:endParaRPr kumimoji="1" lang="en-US" altLang="ja-JP" sz="1200" dirty="0"/>
              </a:p>
              <a:p>
                <a14:m>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𝑚</m:t>
                        </m:r>
                      </m:e>
                      <m:sub>
                        <m:r>
                          <a:rPr kumimoji="1" lang="en-US" altLang="ja-JP" sz="1200" b="0" i="1" smtClean="0">
                            <a:latin typeface="Cambria Math" panose="02040503050406030204" pitchFamily="18" charset="0"/>
                          </a:rPr>
                          <m:t>𝑥𝑡</m:t>
                        </m:r>
                      </m:sub>
                    </m:sSub>
                  </m:oMath>
                </a14:m>
                <a:r>
                  <a:rPr kumimoji="1" lang="ja-JP" altLang="en-US" sz="1200" dirty="0"/>
                  <a:t>：死亡率</a:t>
                </a:r>
                <a:endParaRPr kumimoji="1" lang="en-US" altLang="ja-JP" sz="1200" dirty="0"/>
              </a:p>
              <a:p>
                <a14:m>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𝑎</m:t>
                        </m:r>
                      </m:e>
                      <m:sub>
                        <m:r>
                          <a:rPr kumimoji="1" lang="en-US" altLang="ja-JP" sz="1200" b="0" i="1" smtClean="0">
                            <a:latin typeface="Cambria Math" panose="02040503050406030204" pitchFamily="18" charset="0"/>
                          </a:rPr>
                          <m:t>𝑥</m:t>
                        </m:r>
                      </m:sub>
                    </m:sSub>
                  </m:oMath>
                </a14:m>
                <a:r>
                  <a:rPr kumimoji="1" lang="ja-JP" altLang="en-US" sz="1200" dirty="0"/>
                  <a:t>：暦年によって変化しない</a:t>
                </a:r>
                <a14:m>
                  <m:oMath xmlns:m="http://schemas.openxmlformats.org/officeDocument/2006/math">
                    <m:r>
                      <a:rPr kumimoji="1" lang="en-US" altLang="ja-JP" sz="1200" b="0" i="1" smtClean="0">
                        <a:latin typeface="Cambria Math" panose="02040503050406030204" pitchFamily="18" charset="0"/>
                      </a:rPr>
                      <m:t>𝑥</m:t>
                    </m:r>
                  </m:oMath>
                </a14:m>
                <a:r>
                  <a:rPr kumimoji="1" lang="ja-JP" altLang="en-US" sz="1200" dirty="0"/>
                  <a:t>歳の死亡率の対数値</a:t>
                </a:r>
                <a:r>
                  <a:rPr lang="ja-JP" altLang="en-US" sz="1200" dirty="0"/>
                  <a:t>（</a:t>
                </a:r>
                <a:r>
                  <a:rPr kumimoji="1" lang="ja-JP" altLang="en-US" sz="1200" dirty="0"/>
                  <a:t>年齢要因</a:t>
                </a:r>
                <a:r>
                  <a:rPr lang="ja-JP" altLang="en-US" sz="1200" dirty="0"/>
                  <a:t>）</a:t>
                </a:r>
                <a:endParaRPr lang="en-US" altLang="ja-JP" sz="1200" dirty="0"/>
              </a:p>
              <a:p>
                <a14:m>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𝑏</m:t>
                        </m:r>
                      </m:e>
                      <m:sub>
                        <m:r>
                          <a:rPr kumimoji="1" lang="en-US" altLang="ja-JP" sz="1200" b="0" i="1" smtClean="0">
                            <a:latin typeface="Cambria Math" panose="02040503050406030204" pitchFamily="18" charset="0"/>
                          </a:rPr>
                          <m:t>𝑥</m:t>
                        </m:r>
                      </m:sub>
                    </m:sSub>
                  </m:oMath>
                </a14:m>
                <a:r>
                  <a:rPr kumimoji="1" lang="ja-JP" altLang="en-US" sz="1200" dirty="0"/>
                  <a:t>：暦年変化</a:t>
                </a:r>
                <a14:m>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𝑘</m:t>
                        </m:r>
                      </m:e>
                      <m:sub>
                        <m:r>
                          <a:rPr kumimoji="1" lang="en-US" altLang="ja-JP" sz="1200" b="0" i="1" smtClean="0">
                            <a:latin typeface="Cambria Math" panose="02040503050406030204" pitchFamily="18" charset="0"/>
                          </a:rPr>
                          <m:t>𝑡</m:t>
                        </m:r>
                      </m:sub>
                    </m:sSub>
                  </m:oMath>
                </a14:m>
                <a:r>
                  <a:rPr kumimoji="1" lang="ja-JP" altLang="en-US" sz="1200" dirty="0"/>
                  <a:t>に対する</a:t>
                </a:r>
                <a14:m>
                  <m:oMath xmlns:m="http://schemas.openxmlformats.org/officeDocument/2006/math">
                    <m:r>
                      <a:rPr kumimoji="1" lang="en-US" altLang="ja-JP" sz="1200" b="0" i="1" smtClean="0">
                        <a:latin typeface="Cambria Math" panose="02040503050406030204" pitchFamily="18" charset="0"/>
                      </a:rPr>
                      <m:t>𝑥</m:t>
                    </m:r>
                  </m:oMath>
                </a14:m>
                <a:r>
                  <a:rPr kumimoji="1" lang="ja-JP" altLang="en-US" sz="1200" dirty="0"/>
                  <a:t>歳の死亡率の感応度（年齢要因）</a:t>
                </a:r>
                <a:endParaRPr kumimoji="1" lang="en-US" altLang="ja-JP" sz="1200" dirty="0"/>
              </a:p>
              <a:p>
                <a14:m>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𝑘</m:t>
                        </m:r>
                      </m:e>
                      <m:sub>
                        <m:r>
                          <a:rPr kumimoji="1" lang="en-US" altLang="ja-JP" sz="1200" b="0" i="1" smtClean="0">
                            <a:latin typeface="Cambria Math" panose="02040503050406030204" pitchFamily="18" charset="0"/>
                          </a:rPr>
                          <m:t>𝑡</m:t>
                        </m:r>
                      </m:sub>
                    </m:sSub>
                  </m:oMath>
                </a14:m>
                <a:r>
                  <a:rPr kumimoji="1" lang="ja-JP" altLang="en-US" sz="1200" dirty="0"/>
                  <a:t>：前年齢層の死亡率変化の背後にある時間的なトレンド（暦年要因）</a:t>
                </a: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272480" y="1983645"/>
                <a:ext cx="5099281" cy="1015663"/>
              </a:xfrm>
              <a:prstGeom prst="rect">
                <a:avLst/>
              </a:prstGeom>
              <a:blipFill>
                <a:blip r:embed="rId3"/>
                <a:stretch>
                  <a:fillRect b="-3550"/>
                </a:stretch>
              </a:blipFill>
              <a:ln>
                <a:solidFill>
                  <a:schemeClr val="tx1"/>
                </a:solidFill>
              </a:ln>
            </p:spPr>
            <p:txBody>
              <a:bodyPr/>
              <a:lstStyle/>
              <a:p>
                <a:r>
                  <a:rPr lang="ja-JP" altLang="en-US">
                    <a:noFill/>
                  </a:rPr>
                  <a:t> </a:t>
                </a:r>
              </a:p>
            </p:txBody>
          </p:sp>
        </mc:Fallback>
      </mc:AlternateContent>
      <p:pic>
        <p:nvPicPr>
          <p:cNvPr id="9" name="図 8"/>
          <p:cNvPicPr>
            <a:picLocks noChangeAspect="1"/>
          </p:cNvPicPr>
          <p:nvPr/>
        </p:nvPicPr>
        <p:blipFill>
          <a:blip r:embed="rId4"/>
          <a:stretch>
            <a:fillRect/>
          </a:stretch>
        </p:blipFill>
        <p:spPr>
          <a:xfrm>
            <a:off x="6131776" y="1291739"/>
            <a:ext cx="3446975" cy="2165327"/>
          </a:xfrm>
          <a:prstGeom prst="rect">
            <a:avLst/>
          </a:prstGeom>
        </p:spPr>
      </p:pic>
      <mc:AlternateContent xmlns:mc="http://schemas.openxmlformats.org/markup-compatibility/2006" xmlns:a14="http://schemas.microsoft.com/office/drawing/2010/main">
        <mc:Choice Requires="a14">
          <p:sp>
            <p:nvSpPr>
              <p:cNvPr id="12" name="テキスト ボックス 11"/>
              <p:cNvSpPr txBox="1"/>
              <p:nvPr/>
            </p:nvSpPr>
            <p:spPr>
              <a:xfrm>
                <a:off x="272480" y="3336402"/>
                <a:ext cx="7832657" cy="923330"/>
              </a:xfrm>
              <a:prstGeom prst="rect">
                <a:avLst/>
              </a:prstGeom>
              <a:noFill/>
            </p:spPr>
            <p:txBody>
              <a:bodyPr wrap="none" rtlCol="0">
                <a:spAutoFit/>
              </a:bodyPr>
              <a:lstStyle/>
              <a:p>
                <a:pPr marL="285750" indent="-285750">
                  <a:buClr>
                    <a:srgbClr val="0070C0"/>
                  </a:buClr>
                  <a:buFont typeface="Wingdings" panose="05000000000000000000" pitchFamily="2" charset="2"/>
                  <a:buChar char="p"/>
                </a:pPr>
                <a14:m>
                  <m:oMath xmlns:m="http://schemas.openxmlformats.org/officeDocument/2006/math">
                    <m:sSub>
                      <m:sSubPr>
                        <m:ctrlPr>
                          <a:rPr kumimoji="1" lang="en-US" altLang="ja-JP" b="0" i="1" smtClean="0">
                            <a:solidFill>
                              <a:srgbClr val="0070C0"/>
                            </a:solidFill>
                            <a:latin typeface="Cambria Math" panose="02040503050406030204" pitchFamily="18" charset="0"/>
                          </a:rPr>
                        </m:ctrlPr>
                      </m:sSubPr>
                      <m:e>
                        <m:r>
                          <a:rPr kumimoji="1" lang="en-US" altLang="ja-JP" b="0" i="1" smtClean="0">
                            <a:solidFill>
                              <a:srgbClr val="0070C0"/>
                            </a:solidFill>
                            <a:latin typeface="Cambria Math" panose="02040503050406030204" pitchFamily="18" charset="0"/>
                          </a:rPr>
                          <m:t>𝑘</m:t>
                        </m:r>
                      </m:e>
                      <m:sub>
                        <m:r>
                          <a:rPr kumimoji="1" lang="en-US" altLang="ja-JP" b="0" i="1" smtClean="0">
                            <a:solidFill>
                              <a:srgbClr val="0070C0"/>
                            </a:solidFill>
                            <a:latin typeface="Cambria Math" panose="02040503050406030204" pitchFamily="18" charset="0"/>
                          </a:rPr>
                          <m:t>𝑡</m:t>
                        </m:r>
                      </m:sub>
                    </m:sSub>
                  </m:oMath>
                </a14:m>
                <a:r>
                  <a:rPr kumimoji="1" lang="ja-JP" altLang="en-US" dirty="0">
                    <a:solidFill>
                      <a:srgbClr val="0070C0"/>
                    </a:solidFill>
                  </a:rPr>
                  <a:t>の将来値の予測</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en-US" altLang="ja-JP" dirty="0"/>
                  <a:t>Lee</a:t>
                </a:r>
                <a:r>
                  <a:rPr lang="ja-JP" altLang="en-US" dirty="0"/>
                  <a:t> </a:t>
                </a:r>
                <a:r>
                  <a:rPr lang="en-US" altLang="ja-JP" dirty="0"/>
                  <a:t>and</a:t>
                </a:r>
                <a:r>
                  <a:rPr lang="ja-JP" altLang="en-US" dirty="0"/>
                  <a:t> </a:t>
                </a:r>
                <a:r>
                  <a:rPr lang="en-US" altLang="ja-JP" dirty="0"/>
                  <a:t>Carter(1992)</a:t>
                </a:r>
                <a:r>
                  <a:rPr lang="ja-JP" altLang="en-US" dirty="0"/>
                  <a:t>：</a:t>
                </a:r>
                <a:r>
                  <a:rPr lang="en-US" altLang="ja-JP" dirty="0"/>
                  <a:t>ARIMA(0,1,0)</a:t>
                </a:r>
                <a:r>
                  <a:rPr lang="ja-JP" altLang="en-US" dirty="0"/>
                  <a:t>モデルを採用（直線的な変化）</a:t>
                </a:r>
                <a:endParaRPr lang="en-US" altLang="ja-JP" dirty="0"/>
              </a:p>
              <a:p>
                <a:pPr marL="742950" lvl="1" indent="-285750">
                  <a:buClr>
                    <a:srgbClr val="0070C0"/>
                  </a:buClr>
                  <a:buFont typeface="Wingdings" panose="05000000000000000000" pitchFamily="2" charset="2"/>
                  <a:buChar char="Ø"/>
                </a:pPr>
                <a:r>
                  <a:rPr lang="ja-JP" altLang="en-US" dirty="0"/>
                  <a:t>小松</a:t>
                </a:r>
                <a:r>
                  <a:rPr lang="en-US" altLang="ja-JP" dirty="0"/>
                  <a:t>(2002)</a:t>
                </a:r>
                <a:r>
                  <a:rPr lang="ja-JP" altLang="en-US" dirty="0"/>
                  <a:t>：非線形関数（指数関数，対数関数）を採用</a:t>
                </a:r>
                <a:endParaRPr lang="en-US" altLang="ja-JP"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272480" y="3336402"/>
                <a:ext cx="7832657" cy="923330"/>
              </a:xfrm>
              <a:prstGeom prst="rect">
                <a:avLst/>
              </a:prstGeom>
              <a:blipFill>
                <a:blip r:embed="rId5"/>
                <a:stretch>
                  <a:fillRect l="-545" t="-2632" b="-105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338417" y="5056896"/>
                <a:ext cx="3914983" cy="646395"/>
              </a:xfrm>
              <a:prstGeom prst="rect">
                <a:avLst/>
              </a:prstGeom>
              <a:solidFill>
                <a:schemeClr val="accent5">
                  <a:lumMod val="20000"/>
                  <a:lumOff val="80000"/>
                </a:schemeClr>
              </a:solidFill>
            </p:spPr>
            <p:txBody>
              <a:bodyPr wrap="none" rtlCol="0">
                <a:spAutoFit/>
              </a:bodyPr>
              <a:lstStyle/>
              <a:p>
                <a:r>
                  <a:rPr kumimoji="1" lang="ja-JP" altLang="en-US" b="0" dirty="0"/>
                  <a:t>指数</a:t>
                </a:r>
                <a14:m>
                  <m:oMath xmlns:m="http://schemas.openxmlformats.org/officeDocument/2006/math">
                    <m:r>
                      <a:rPr kumimoji="1" lang="ja-JP" altLang="en-US" b="0" i="1" smtClean="0">
                        <a:latin typeface="Cambria Math" panose="02040503050406030204" pitchFamily="18" charset="0"/>
                      </a:rPr>
                      <m:t>関数</m:t>
                    </m:r>
                    <m:r>
                      <a:rPr lang="ja-JP" altLang="en-US" i="1">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𝑘</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𝛼</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𝛼</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𝑒𝑥𝑝</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𝛼</m:t>
                            </m:r>
                          </m:e>
                          <m:sub>
                            <m:r>
                              <a:rPr kumimoji="1" lang="en-US" altLang="ja-JP" b="0" i="1" smtClean="0">
                                <a:latin typeface="Cambria Math" panose="02040503050406030204" pitchFamily="18" charset="0"/>
                              </a:rPr>
                              <m:t>3</m:t>
                            </m:r>
                          </m:sub>
                        </m:sSub>
                      </m:e>
                    </m:d>
                  </m:oMath>
                </a14:m>
                <a:endParaRPr kumimoji="1" lang="en-US" altLang="ja-JP" dirty="0"/>
              </a:p>
              <a:p>
                <a:r>
                  <a:rPr kumimoji="1" lang="ja-JP" altLang="en-US" dirty="0"/>
                  <a:t>対数関数：</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𝑘</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𝛽</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𝛽</m:t>
                        </m:r>
                      </m:e>
                      <m:sub>
                        <m:r>
                          <a:rPr kumimoji="1" lang="en-US" altLang="ja-JP" b="0" i="0" smtClean="0">
                            <a:latin typeface="Cambria Math" panose="02040503050406030204" pitchFamily="18" charset="0"/>
                          </a:rPr>
                          <m:t>2</m:t>
                        </m:r>
                      </m:sub>
                    </m:sSub>
                    <m:r>
                      <m:rPr>
                        <m:sty m:val="p"/>
                      </m:rPr>
                      <a:rPr kumimoji="1" lang="en-US" altLang="ja-JP" b="0" i="0" smtClean="0">
                        <a:latin typeface="Cambria Math" panose="02040503050406030204" pitchFamily="18" charset="0"/>
                      </a:rPr>
                      <m:t>ln</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𝛽</m:t>
                            </m:r>
                          </m:e>
                          <m:sub>
                            <m:r>
                              <a:rPr kumimoji="1" lang="en-US" altLang="ja-JP" b="0" i="1" smtClean="0">
                                <a:latin typeface="Cambria Math" panose="02040503050406030204" pitchFamily="18" charset="0"/>
                              </a:rPr>
                              <m:t>3</m:t>
                            </m:r>
                          </m:sub>
                        </m:sSub>
                      </m:e>
                    </m:d>
                  </m:oMath>
                </a14:m>
                <a:endParaRPr kumimoji="1" lang="en-US" altLang="ja-JP" b="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338417" y="5056896"/>
                <a:ext cx="3914983" cy="646395"/>
              </a:xfrm>
              <a:prstGeom prst="rect">
                <a:avLst/>
              </a:prstGeom>
              <a:blipFill>
                <a:blip r:embed="rId6"/>
                <a:stretch>
                  <a:fillRect l="-1402" t="-3774"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272480" y="4239478"/>
                <a:ext cx="9361040" cy="646331"/>
              </a:xfrm>
              <a:prstGeom prst="rect">
                <a:avLst/>
              </a:prstGeom>
              <a:noFill/>
              <a:ln>
                <a:solidFill>
                  <a:schemeClr val="bg1"/>
                </a:solidFill>
              </a:ln>
            </p:spPr>
            <p:txBody>
              <a:bodyPr wrap="square" rtlCol="0">
                <a:spAutoFit/>
              </a:bodyPr>
              <a:lstStyle/>
              <a:p>
                <a:pPr marL="285750" indent="-285750">
                  <a:buClr>
                    <a:srgbClr val="0070C0"/>
                  </a:buClr>
                  <a:buFont typeface="Wingdings" panose="05000000000000000000" pitchFamily="2" charset="2"/>
                  <a:buChar char="ü"/>
                </a:pPr>
                <a:r>
                  <a:rPr lang="ja-JP" altLang="en-US" dirty="0"/>
                  <a:t>近年，死亡水準</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𝑘</m:t>
                        </m:r>
                      </m:e>
                      <m:sub>
                        <m:r>
                          <a:rPr lang="en-US" altLang="ja-JP" i="1">
                            <a:latin typeface="Cambria Math" panose="02040503050406030204" pitchFamily="18" charset="0"/>
                          </a:rPr>
                          <m:t>𝑡</m:t>
                        </m:r>
                      </m:sub>
                    </m:sSub>
                  </m:oMath>
                </a14:m>
                <a:r>
                  <a:rPr lang="ja-JP" altLang="en-US" dirty="0"/>
                  <a:t>の傾きは徐々に緩やかになっているため，日本の将来人口推計では小松</a:t>
                </a:r>
                <a:r>
                  <a:rPr lang="en-US" altLang="ja-JP" dirty="0"/>
                  <a:t>(2002)</a:t>
                </a:r>
                <a:r>
                  <a:rPr lang="ja-JP" altLang="en-US" dirty="0"/>
                  <a:t>の手法を用いていると思われる</a:t>
                </a:r>
                <a:endParaRPr kumimoji="1" lang="ja-JP" altLang="en-US"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272480" y="4239478"/>
                <a:ext cx="9361040" cy="646331"/>
              </a:xfrm>
              <a:prstGeom prst="rect">
                <a:avLst/>
              </a:prstGeom>
              <a:blipFill>
                <a:blip r:embed="rId7"/>
                <a:stretch>
                  <a:fillRect l="-390" t="-2778" b="-14815"/>
                </a:stretch>
              </a:blipFill>
              <a:ln>
                <a:solidFill>
                  <a:schemeClr val="bg1"/>
                </a:solidFill>
              </a:ln>
            </p:spPr>
            <p:txBody>
              <a:bodyPr/>
              <a:lstStyle/>
              <a:p>
                <a:r>
                  <a:rPr lang="ja-JP" altLang="en-US">
                    <a:noFill/>
                  </a:rPr>
                  <a:t> </a:t>
                </a:r>
              </a:p>
            </p:txBody>
          </p:sp>
        </mc:Fallback>
      </mc:AlternateContent>
      <p:sp>
        <p:nvSpPr>
          <p:cNvPr id="10" name="テキスト ボックス 9"/>
          <p:cNvSpPr txBox="1"/>
          <p:nvPr/>
        </p:nvSpPr>
        <p:spPr>
          <a:xfrm>
            <a:off x="7903186" y="2077541"/>
            <a:ext cx="1441420" cy="307777"/>
          </a:xfrm>
          <a:prstGeom prst="rect">
            <a:avLst/>
          </a:prstGeom>
          <a:noFill/>
        </p:spPr>
        <p:txBody>
          <a:bodyPr wrap="none" rtlCol="0">
            <a:spAutoFit/>
          </a:bodyPr>
          <a:lstStyle/>
          <a:p>
            <a:r>
              <a:rPr kumimoji="1" lang="ja-JP" altLang="en-US" sz="1400" dirty="0"/>
              <a:t>傾きが緩やかに</a:t>
            </a:r>
          </a:p>
        </p:txBody>
      </p:sp>
      <p:sp>
        <p:nvSpPr>
          <p:cNvPr id="11" name="テキスト ボックス 10"/>
          <p:cNvSpPr txBox="1"/>
          <p:nvPr/>
        </p:nvSpPr>
        <p:spPr>
          <a:xfrm>
            <a:off x="6768709" y="2323763"/>
            <a:ext cx="748923" cy="430887"/>
          </a:xfrm>
          <a:prstGeom prst="rect">
            <a:avLst/>
          </a:prstGeom>
          <a:noFill/>
        </p:spPr>
        <p:txBody>
          <a:bodyPr wrap="none" rtlCol="0">
            <a:spAutoFit/>
          </a:bodyPr>
          <a:lstStyle/>
          <a:p>
            <a:r>
              <a:rPr kumimoji="1" lang="ja-JP" altLang="en-US" sz="1050" dirty="0">
                <a:solidFill>
                  <a:srgbClr val="0070C0"/>
                </a:solidFill>
              </a:rPr>
              <a:t>青：男性</a:t>
            </a:r>
            <a:endParaRPr kumimoji="1" lang="en-US" altLang="ja-JP" sz="1050" dirty="0">
              <a:solidFill>
                <a:srgbClr val="0070C0"/>
              </a:solidFill>
            </a:endParaRPr>
          </a:p>
          <a:p>
            <a:r>
              <a:rPr lang="ja-JP" altLang="en-US" sz="1050" dirty="0">
                <a:solidFill>
                  <a:srgbClr val="FF0000"/>
                </a:solidFill>
              </a:rPr>
              <a:t>赤：女性</a:t>
            </a:r>
            <a:endParaRPr kumimoji="1" lang="ja-JP" altLang="en-US" sz="1050" dirty="0">
              <a:solidFill>
                <a:srgbClr val="FF0000"/>
              </a:solidFill>
            </a:endParaRPr>
          </a:p>
        </p:txBody>
      </p:sp>
      <p:sp>
        <p:nvSpPr>
          <p:cNvPr id="15" name="右中かっこ 14"/>
          <p:cNvSpPr/>
          <p:nvPr/>
        </p:nvSpPr>
        <p:spPr>
          <a:xfrm>
            <a:off x="4253400" y="4973363"/>
            <a:ext cx="207818" cy="81346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p:cNvSpPr txBox="1"/>
          <p:nvPr/>
        </p:nvSpPr>
        <p:spPr>
          <a:xfrm>
            <a:off x="4526308" y="5210816"/>
            <a:ext cx="4903907" cy="338554"/>
          </a:xfrm>
          <a:prstGeom prst="rect">
            <a:avLst/>
          </a:prstGeom>
          <a:noFill/>
        </p:spPr>
        <p:txBody>
          <a:bodyPr wrap="none" rtlCol="0">
            <a:spAutoFit/>
          </a:bodyPr>
          <a:lstStyle/>
          <a:p>
            <a:r>
              <a:rPr kumimoji="1" lang="ja-JP" altLang="en-US" sz="1600" dirty="0"/>
              <a:t>それぞれでフィッティングを行い，平均値を用いる</a:t>
            </a:r>
          </a:p>
        </p:txBody>
      </p:sp>
      <mc:AlternateContent xmlns:mc="http://schemas.openxmlformats.org/markup-compatibility/2006" xmlns:a14="http://schemas.microsoft.com/office/drawing/2010/main">
        <mc:Choice Requires="a14">
          <p:sp>
            <p:nvSpPr>
              <p:cNvPr id="17" name="AutoShape 3"/>
              <p:cNvSpPr>
                <a:spLocks noChangeArrowheads="1"/>
              </p:cNvSpPr>
              <p:nvPr/>
            </p:nvSpPr>
            <p:spPr bwMode="auto">
              <a:xfrm>
                <a:off x="6131776" y="1053064"/>
                <a:ext cx="3501744"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14:m>
                  <m:oMath xmlns:m="http://schemas.openxmlformats.org/officeDocument/2006/math">
                    <m:sSub>
                      <m:sSubPr>
                        <m:ctrlPr>
                          <a:rPr lang="en-US" altLang="ja-JP" sz="1600" b="0" i="1" smtClean="0">
                            <a:solidFill>
                              <a:schemeClr val="bg1"/>
                            </a:solidFill>
                            <a:latin typeface="Cambria Math" panose="02040503050406030204" pitchFamily="18" charset="0"/>
                          </a:rPr>
                        </m:ctrlPr>
                      </m:sSubPr>
                      <m:e>
                        <m:r>
                          <a:rPr lang="en-US" altLang="ja-JP" sz="1600" b="0" i="1" smtClean="0">
                            <a:solidFill>
                              <a:schemeClr val="bg1"/>
                            </a:solidFill>
                            <a:latin typeface="Cambria Math" panose="02040503050406030204" pitchFamily="18" charset="0"/>
                          </a:rPr>
                          <m:t>𝑘</m:t>
                        </m:r>
                      </m:e>
                      <m:sub>
                        <m:r>
                          <a:rPr lang="en-US" altLang="ja-JP" sz="1600" b="0" i="1" smtClean="0">
                            <a:solidFill>
                              <a:schemeClr val="bg1"/>
                            </a:solidFill>
                            <a:latin typeface="Cambria Math" panose="02040503050406030204" pitchFamily="18" charset="0"/>
                          </a:rPr>
                          <m:t>𝑡</m:t>
                        </m:r>
                      </m:sub>
                    </m:sSub>
                  </m:oMath>
                </a14:m>
                <a:r>
                  <a:rPr lang="ja-JP" altLang="en-US" sz="1600" dirty="0">
                    <a:solidFill>
                      <a:schemeClr val="bg1"/>
                    </a:solidFill>
                    <a:latin typeface="+mj-lt"/>
                  </a:rPr>
                  <a:t>推移</a:t>
                </a:r>
              </a:p>
            </p:txBody>
          </p:sp>
        </mc:Choice>
        <mc:Fallback xmlns="">
          <p:sp>
            <p:nvSpPr>
              <p:cNvPr id="17" name="AutoShape 3"/>
              <p:cNvSpPr>
                <a:spLocks noRot="1" noChangeAspect="1" noMove="1" noResize="1" noEditPoints="1" noAdjustHandles="1" noChangeArrowheads="1" noChangeShapeType="1" noTextEdit="1"/>
              </p:cNvSpPr>
              <p:nvPr/>
            </p:nvSpPr>
            <p:spPr bwMode="auto">
              <a:xfrm>
                <a:off x="6131776" y="1053064"/>
                <a:ext cx="3501744" cy="328012"/>
              </a:xfrm>
              <a:prstGeom prst="rect">
                <a:avLst/>
              </a:prstGeom>
              <a:blipFill>
                <a:blip r:embed="rId8"/>
                <a:stretch>
                  <a:fillRect t="-1852" b="-29630"/>
                </a:stretch>
              </a:blipFill>
              <a:ln>
                <a:noFill/>
              </a:ln>
              <a:effectLs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338417" y="5974440"/>
                <a:ext cx="5754459" cy="407612"/>
              </a:xfrm>
              <a:prstGeom prst="rect">
                <a:avLst/>
              </a:prstGeom>
              <a:solidFill>
                <a:schemeClr val="accent5">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𝑚</m:t>
                              </m:r>
                            </m:e>
                          </m:acc>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𝑒𝑥𝑝</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𝑎</m:t>
                                  </m:r>
                                </m:e>
                              </m:acc>
                            </m:e>
                            <m:sub>
                              <m:r>
                                <a:rPr kumimoji="1" lang="en-US" altLang="ja-JP" b="0" i="1" smtClean="0">
                                  <a:latin typeface="Cambria Math" panose="02040503050406030204" pitchFamily="18" charset="0"/>
                                </a:rPr>
                                <m:t>𝑥</m:t>
                              </m:r>
                            </m:sub>
                          </m:sSub>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𝑏</m:t>
                                  </m:r>
                                </m:e>
                              </m:acc>
                            </m:e>
                            <m:sub>
                              <m: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𝑘</m:t>
                                  </m:r>
                                </m:e>
                              </m:acc>
                            </m:e>
                            <m:sub>
                              <m:r>
                                <a:rPr lang="en-US" altLang="ja-JP" i="1">
                                  <a:latin typeface="Cambria Math" panose="02040503050406030204" pitchFamily="18" charset="0"/>
                                </a:rPr>
                                <m:t>𝑇</m:t>
                              </m:r>
                              <m:r>
                                <a:rPr lang="en-US" altLang="ja-JP" i="1">
                                  <a:latin typeface="Cambria Math" panose="02040503050406030204" pitchFamily="18" charset="0"/>
                                </a:rPr>
                                <m:t>+</m:t>
                              </m:r>
                              <m:r>
                                <a:rPr lang="en-US" altLang="ja-JP" i="1">
                                  <a:latin typeface="Cambria Math" panose="02040503050406030204" pitchFamily="18" charset="0"/>
                                </a:rPr>
                                <m:t>𝑠</m:t>
                              </m:r>
                            </m:sub>
                          </m:sSub>
                        </m:e>
                      </m:d>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𝑚</m:t>
                              </m:r>
                            </m:e>
                          </m:acc>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𝑇</m:t>
                          </m:r>
                        </m:sub>
                      </m:sSub>
                      <m:r>
                        <a:rPr lang="en-US" altLang="ja-JP" i="1">
                          <a:latin typeface="Cambria Math" panose="02040503050406030204" pitchFamily="18" charset="0"/>
                        </a:rPr>
                        <m:t>𝑒𝑥𝑝</m:t>
                      </m:r>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𝑏</m:t>
                                  </m:r>
                                </m:e>
                              </m:acc>
                            </m:e>
                            <m:sub>
                              <m:r>
                                <a:rPr lang="en-US" altLang="ja-JP" i="1">
                                  <a:latin typeface="Cambria Math" panose="02040503050406030204" pitchFamily="18" charset="0"/>
                                </a:rPr>
                                <m:t>𝑥</m:t>
                              </m:r>
                            </m:sub>
                          </m:sSub>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𝑘</m:t>
                                      </m:r>
                                    </m:e>
                                  </m:acc>
                                </m:e>
                                <m:sub>
                                  <m:r>
                                    <a:rPr lang="en-US" altLang="ja-JP" i="1">
                                      <a:latin typeface="Cambria Math" panose="02040503050406030204" pitchFamily="18" charset="0"/>
                                    </a:rPr>
                                    <m:t>𝑇</m:t>
                                  </m:r>
                                  <m:r>
                                    <a:rPr lang="en-US" altLang="ja-JP" i="1">
                                      <a:latin typeface="Cambria Math" panose="02040503050406030204" pitchFamily="18" charset="0"/>
                                    </a:rPr>
                                    <m:t>+</m:t>
                                  </m:r>
                                  <m:r>
                                    <a:rPr lang="en-US" altLang="ja-JP" i="1">
                                      <a:latin typeface="Cambria Math" panose="02040503050406030204" pitchFamily="18" charset="0"/>
                                    </a:rPr>
                                    <m:t>𝑠</m:t>
                                  </m:r>
                                </m:sub>
                              </m:sSub>
                              <m:r>
                                <a:rPr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𝑘</m:t>
                                      </m:r>
                                    </m:e>
                                  </m:acc>
                                </m:e>
                                <m:sub>
                                  <m:r>
                                    <a:rPr kumimoji="1" lang="en-US" altLang="ja-JP" b="0" i="1" smtClean="0">
                                      <a:latin typeface="Cambria Math" panose="02040503050406030204" pitchFamily="18" charset="0"/>
                                    </a:rPr>
                                    <m:t>𝑇</m:t>
                                  </m:r>
                                </m:sub>
                              </m:sSub>
                            </m:e>
                          </m:d>
                        </m:e>
                      </m:d>
                    </m:oMath>
                  </m:oMathPara>
                </a14:m>
                <a:endParaRPr kumimoji="1" lang="en-US" altLang="ja-JP" b="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338417" y="5974440"/>
                <a:ext cx="5754459" cy="407612"/>
              </a:xfrm>
              <a:prstGeom prst="rect">
                <a:avLst/>
              </a:prstGeom>
              <a:blipFill>
                <a:blip r:embed="rId9"/>
                <a:stretch>
                  <a:fillRect b="-29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7733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Appendix</a:t>
            </a:r>
            <a:r>
              <a:rPr lang="ja-JP" altLang="en-US" dirty="0"/>
              <a:t>：２</a:t>
            </a:r>
            <a:r>
              <a:rPr lang="en-US" altLang="ja-JP" dirty="0"/>
              <a:t>.</a:t>
            </a:r>
            <a:r>
              <a:rPr lang="ja-JP" altLang="en-US" dirty="0"/>
              <a:t>１退職後の家計の最適化モデル｜ </a:t>
            </a:r>
            <a:r>
              <a:rPr lang="en-US" altLang="ja-JP" dirty="0"/>
              <a:t>Lee-Carter</a:t>
            </a:r>
            <a:r>
              <a:rPr lang="ja-JP" altLang="en-US" dirty="0"/>
              <a:t>モデル</a:t>
            </a:r>
            <a:endParaRPr kumimoji="1" lang="ja-JP" altLang="en-US" dirty="0"/>
          </a:p>
        </p:txBody>
      </p:sp>
      <p:sp>
        <p:nvSpPr>
          <p:cNvPr id="3" name="日付プレースホルダー 2"/>
          <p:cNvSpPr>
            <a:spLocks noGrp="1"/>
          </p:cNvSpPr>
          <p:nvPr>
            <p:ph type="dt" sz="half" idx="10"/>
          </p:nvPr>
        </p:nvSpPr>
        <p:spPr/>
        <p:txBody>
          <a:bodyPr/>
          <a:lstStyle/>
          <a:p>
            <a:fld id="{0512847D-8C60-4826-BFD5-388DF07EAD0B}"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12</a:t>
            </a:fld>
            <a:endParaRPr lang="en-US" altLang="ja-JP" dirty="0"/>
          </a:p>
        </p:txBody>
      </p:sp>
      <p:sp>
        <p:nvSpPr>
          <p:cNvPr id="7" name="テキスト ボックス 6"/>
          <p:cNvSpPr txBox="1"/>
          <p:nvPr/>
        </p:nvSpPr>
        <p:spPr>
          <a:xfrm>
            <a:off x="272480" y="801246"/>
            <a:ext cx="9361040" cy="1200329"/>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使用データ</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「日本版死亡データベース」</a:t>
            </a:r>
            <a:r>
              <a:rPr lang="en-US" altLang="ja-JP" dirty="0"/>
              <a:t>1970</a:t>
            </a:r>
            <a:r>
              <a:rPr lang="ja-JP" altLang="en-US" dirty="0"/>
              <a:t>年～</a:t>
            </a:r>
            <a:r>
              <a:rPr lang="en-US" altLang="ja-JP" dirty="0"/>
              <a:t>2015</a:t>
            </a:r>
            <a:r>
              <a:rPr lang="ja-JP" altLang="en-US" dirty="0"/>
              <a:t>年のデータを使用する（</a:t>
            </a:r>
            <a:r>
              <a:rPr kumimoji="1" lang="ja-JP" altLang="en-US" dirty="0"/>
              <a:t>最近</a:t>
            </a:r>
            <a:r>
              <a:rPr kumimoji="1" lang="en-US" altLang="ja-JP" dirty="0"/>
              <a:t>45</a:t>
            </a:r>
            <a:r>
              <a:rPr kumimoji="1" lang="ja-JP" altLang="en-US" dirty="0"/>
              <a:t>年間で徐々に緩やかになっている死亡水準の変化を反映させるため</a:t>
            </a:r>
            <a:r>
              <a:rPr lang="ja-JP" altLang="en-US" dirty="0"/>
              <a:t>）</a:t>
            </a:r>
            <a:endParaRPr lang="en-US" altLang="ja-JP" dirty="0"/>
          </a:p>
          <a:p>
            <a:pPr marL="742950" lvl="1" indent="-285750">
              <a:buClr>
                <a:srgbClr val="0070C0"/>
              </a:buClr>
              <a:buFont typeface="Wingdings" panose="05000000000000000000" pitchFamily="2" charset="2"/>
              <a:buChar char="Ø"/>
            </a:pPr>
            <a:r>
              <a:rPr kumimoji="1" lang="en-US" altLang="ja-JP" dirty="0"/>
              <a:t>1995</a:t>
            </a:r>
            <a:r>
              <a:rPr kumimoji="1" lang="ja-JP" altLang="en-US" dirty="0"/>
              <a:t>年，</a:t>
            </a:r>
            <a:r>
              <a:rPr kumimoji="1" lang="en-US" altLang="ja-JP" dirty="0"/>
              <a:t>2011</a:t>
            </a:r>
            <a:r>
              <a:rPr kumimoji="1" lang="ja-JP" altLang="en-US" dirty="0"/>
              <a:t>年のデータは除いている</a:t>
            </a:r>
          </a:p>
        </p:txBody>
      </p:sp>
      <p:sp>
        <p:nvSpPr>
          <p:cNvPr id="11" name="AutoShape 3">
            <a:extLst>
              <a:ext uri="{FF2B5EF4-FFF2-40B4-BE49-F238E27FC236}">
                <a16:creationId xmlns:a16="http://schemas.microsoft.com/office/drawing/2014/main" id="{061870B2-D7AD-4869-991E-E35F8D2ACD36}"/>
              </a:ext>
            </a:extLst>
          </p:cNvPr>
          <p:cNvSpPr>
            <a:spLocks noChangeArrowheads="1"/>
          </p:cNvSpPr>
          <p:nvPr/>
        </p:nvSpPr>
        <p:spPr bwMode="auto">
          <a:xfrm>
            <a:off x="272480" y="2249941"/>
            <a:ext cx="4032325" cy="336413"/>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生存率：男性</a:t>
            </a:r>
          </a:p>
        </p:txBody>
      </p:sp>
      <p:sp>
        <p:nvSpPr>
          <p:cNvPr id="12" name="AutoShape 3">
            <a:extLst>
              <a:ext uri="{FF2B5EF4-FFF2-40B4-BE49-F238E27FC236}">
                <a16:creationId xmlns:a16="http://schemas.microsoft.com/office/drawing/2014/main" id="{061870B2-D7AD-4869-991E-E35F8D2ACD36}"/>
              </a:ext>
            </a:extLst>
          </p:cNvPr>
          <p:cNvSpPr>
            <a:spLocks noChangeArrowheads="1"/>
          </p:cNvSpPr>
          <p:nvPr/>
        </p:nvSpPr>
        <p:spPr bwMode="auto">
          <a:xfrm>
            <a:off x="4952999" y="2254141"/>
            <a:ext cx="407193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生存率：女性</a:t>
            </a:r>
          </a:p>
        </p:txBody>
      </p:sp>
      <p:pic>
        <p:nvPicPr>
          <p:cNvPr id="6" name="図 5"/>
          <p:cNvPicPr>
            <a:picLocks noChangeAspect="1"/>
          </p:cNvPicPr>
          <p:nvPr/>
        </p:nvPicPr>
        <p:blipFill>
          <a:blip r:embed="rId2"/>
          <a:stretch>
            <a:fillRect/>
          </a:stretch>
        </p:blipFill>
        <p:spPr>
          <a:xfrm>
            <a:off x="272480" y="2582153"/>
            <a:ext cx="4032325" cy="2424771"/>
          </a:xfrm>
          <a:prstGeom prst="rect">
            <a:avLst/>
          </a:prstGeom>
        </p:spPr>
      </p:pic>
      <p:pic>
        <p:nvPicPr>
          <p:cNvPr id="10" name="図 9"/>
          <p:cNvPicPr>
            <a:picLocks noChangeAspect="1"/>
          </p:cNvPicPr>
          <p:nvPr/>
        </p:nvPicPr>
        <p:blipFill>
          <a:blip r:embed="rId3"/>
          <a:stretch>
            <a:fillRect/>
          </a:stretch>
        </p:blipFill>
        <p:spPr>
          <a:xfrm>
            <a:off x="4952999" y="2588129"/>
            <a:ext cx="4071937" cy="2454021"/>
          </a:xfrm>
          <a:prstGeom prst="rect">
            <a:avLst/>
          </a:prstGeom>
        </p:spPr>
      </p:pic>
    </p:spTree>
    <p:extLst>
      <p:ext uri="{BB962C8B-B14F-4D97-AF65-F5344CB8AC3E}">
        <p14:creationId xmlns:p14="http://schemas.microsoft.com/office/powerpoint/2010/main" val="1820440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p:txBody>
          <a:bodyPr/>
          <a:lstStyle/>
          <a:p>
            <a:r>
              <a:rPr lang="en-US" altLang="ja-JP" dirty="0"/>
              <a:t>Appendix</a:t>
            </a:r>
            <a:r>
              <a:rPr lang="ja-JP" altLang="en-US" dirty="0"/>
              <a:t>｜最低生活費</a:t>
            </a:r>
            <a:endParaRPr kumimoji="1" lang="ja-JP" altLang="en-US" dirty="0"/>
          </a:p>
        </p:txBody>
      </p:sp>
      <p:sp>
        <p:nvSpPr>
          <p:cNvPr id="3" name="日付プレースホルダー 2"/>
          <p:cNvSpPr>
            <a:spLocks noGrp="1"/>
          </p:cNvSpPr>
          <p:nvPr>
            <p:ph type="dt" sz="half" idx="10"/>
          </p:nvPr>
        </p:nvSpPr>
        <p:spPr/>
        <p:txBody>
          <a:bodyPr/>
          <a:lstStyle/>
          <a:p>
            <a:fld id="{B9DD615E-1029-4983-9BC5-200E420395FF}"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13</a:t>
            </a:fld>
            <a:endParaRPr lang="en-US" altLang="ja-JP" dirty="0"/>
          </a:p>
        </p:txBody>
      </p:sp>
      <p:sp>
        <p:nvSpPr>
          <p:cNvPr id="7" name="スライド番号プレースホルダー 2"/>
          <p:cNvSpPr txBox="1">
            <a:spLocks/>
          </p:cNvSpPr>
          <p:nvPr/>
        </p:nvSpPr>
        <p:spPr>
          <a:xfrm>
            <a:off x="7468195" y="6618071"/>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mc:AlternateContent xmlns:mc="http://schemas.openxmlformats.org/markup-compatibility/2006" xmlns:a14="http://schemas.microsoft.com/office/drawing/2010/main">
        <mc:Choice Requires="a14">
          <p:sp>
            <p:nvSpPr>
              <p:cNvPr id="8" name="テキスト ボックス 7"/>
              <p:cNvSpPr txBox="1"/>
              <p:nvPr/>
            </p:nvSpPr>
            <p:spPr>
              <a:xfrm>
                <a:off x="244631" y="742491"/>
                <a:ext cx="9358640" cy="923330"/>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最低生活費</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総務省統計局「全国消費実態調査」</a:t>
                </a:r>
                <a:r>
                  <a:rPr lang="en-US" altLang="ja-JP" dirty="0"/>
                  <a:t>(</a:t>
                </a:r>
                <a:r>
                  <a:rPr lang="ja-JP" altLang="en-US" dirty="0"/>
                  <a:t>平成</a:t>
                </a:r>
                <a:r>
                  <a:rPr lang="en-US" altLang="ja-JP" dirty="0"/>
                  <a:t>26</a:t>
                </a:r>
                <a:r>
                  <a:rPr lang="ja-JP" altLang="en-US" dirty="0"/>
                  <a:t>年度</a:t>
                </a:r>
                <a:r>
                  <a:rPr lang="en-US" altLang="ja-JP" dirty="0"/>
                  <a:t>)</a:t>
                </a:r>
                <a:r>
                  <a:rPr lang="ja-JP" altLang="en-US" dirty="0"/>
                  <a:t>第</a:t>
                </a:r>
                <a:r>
                  <a:rPr lang="en-US" altLang="ja-JP" dirty="0"/>
                  <a:t>102-1</a:t>
                </a:r>
                <a:r>
                  <a:rPr lang="ja-JP" altLang="en-US" dirty="0"/>
                  <a:t>表のデータを用いて，　公的年金給付額</a:t>
                </a:r>
                <a14:m>
                  <m:oMath xmlns:m="http://schemas.openxmlformats.org/officeDocument/2006/math">
                    <m:r>
                      <a:rPr lang="en-US" altLang="ja-JP" b="0" i="1" smtClean="0">
                        <a:latin typeface="Cambria Math" panose="02040503050406030204" pitchFamily="18" charset="0"/>
                      </a:rPr>
                      <m:t>𝑃</m:t>
                    </m:r>
                  </m:oMath>
                </a14:m>
                <a:r>
                  <a:rPr lang="ja-JP" altLang="en-US" dirty="0"/>
                  <a:t>と最低生活費</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𝑑</m:t>
                        </m:r>
                      </m:sub>
                    </m:sSub>
                  </m:oMath>
                </a14:m>
                <a:r>
                  <a:rPr lang="ja-JP" altLang="en-US" dirty="0"/>
                  <a:t>の関係を回帰分析を用いて推定する</a:t>
                </a:r>
                <a:endParaRPr lang="en-US" altLang="ja-JP"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244631" y="742491"/>
                <a:ext cx="9358640" cy="923330"/>
              </a:xfrm>
              <a:prstGeom prst="rect">
                <a:avLst/>
              </a:prstGeom>
              <a:blipFill>
                <a:blip r:embed="rId2"/>
                <a:stretch>
                  <a:fillRect l="-391" t="-3311" b="-11258"/>
                </a:stretch>
              </a:blipFill>
            </p:spPr>
            <p:txBody>
              <a:bodyPr/>
              <a:lstStyle/>
              <a:p>
                <a:r>
                  <a:rPr lang="ja-JP" altLang="en-US">
                    <a:noFill/>
                  </a:rPr>
                  <a:t> </a:t>
                </a:r>
              </a:p>
            </p:txBody>
          </p:sp>
        </mc:Fallback>
      </mc:AlternateContent>
      <p:graphicFrame>
        <p:nvGraphicFramePr>
          <p:cNvPr id="9" name="表 8"/>
          <p:cNvGraphicFramePr>
            <a:graphicFrameLocks noGrp="1"/>
          </p:cNvGraphicFramePr>
          <p:nvPr>
            <p:extLst>
              <p:ext uri="{D42A27DB-BD31-4B8C-83A1-F6EECF244321}">
                <p14:modId xmlns:p14="http://schemas.microsoft.com/office/powerpoint/2010/main" val="3456020769"/>
              </p:ext>
            </p:extLst>
          </p:nvPr>
        </p:nvGraphicFramePr>
        <p:xfrm>
          <a:off x="2135101" y="2177209"/>
          <a:ext cx="5575300" cy="2070735"/>
        </p:xfrm>
        <a:graphic>
          <a:graphicData uri="http://schemas.openxmlformats.org/drawingml/2006/table">
            <a:tbl>
              <a:tblPr firstRow="1">
                <a:tableStyleId>{69012ECD-51FC-41F1-AA8D-1B2483CD663E}</a:tableStyleId>
              </a:tblPr>
              <a:tblGrid>
                <a:gridCol w="15621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87400">
                  <a:extLst>
                    <a:ext uri="{9D8B030D-6E8A-4147-A177-3AD203B41FA5}">
                      <a16:colId xmlns:a16="http://schemas.microsoft.com/office/drawing/2014/main" val="20002"/>
                    </a:ext>
                  </a:extLst>
                </a:gridCol>
                <a:gridCol w="635000">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gridCol w="635000">
                  <a:extLst>
                    <a:ext uri="{9D8B030D-6E8A-4147-A177-3AD203B41FA5}">
                      <a16:colId xmlns:a16="http://schemas.microsoft.com/office/drawing/2014/main" val="20005"/>
                    </a:ext>
                  </a:extLst>
                </a:gridCol>
                <a:gridCol w="660400">
                  <a:extLst>
                    <a:ext uri="{9D8B030D-6E8A-4147-A177-3AD203B41FA5}">
                      <a16:colId xmlns:a16="http://schemas.microsoft.com/office/drawing/2014/main" val="20006"/>
                    </a:ext>
                  </a:extLst>
                </a:gridCol>
              </a:tblGrid>
              <a:tr h="285750">
                <a:tc>
                  <a:txBody>
                    <a:bodyPr/>
                    <a:lstStyle/>
                    <a:p>
                      <a:pPr algn="ctr" fontAlgn="b"/>
                      <a:r>
                        <a:rPr lang="zh-TW" altLang="en-US" sz="900" u="none" strike="noStrike" dirty="0">
                          <a:effectLst/>
                        </a:rPr>
                        <a:t>公的年金恩給受給額階級</a:t>
                      </a:r>
                      <a:br>
                        <a:rPr lang="zh-TW" altLang="en-US" sz="900" u="none" strike="noStrike" dirty="0">
                          <a:effectLst/>
                        </a:rPr>
                      </a:br>
                      <a:r>
                        <a:rPr lang="en-US" altLang="zh-TW" sz="900" u="none" strike="noStrike" dirty="0">
                          <a:effectLst/>
                        </a:rPr>
                        <a:t>(</a:t>
                      </a:r>
                      <a:r>
                        <a:rPr lang="zh-TW" altLang="en-US" sz="900" u="none" strike="noStrike" dirty="0">
                          <a:effectLst/>
                        </a:rPr>
                        <a:t>万円</a:t>
                      </a:r>
                      <a:r>
                        <a:rPr lang="en-US" altLang="zh-TW" sz="900" u="none" strike="noStrike" dirty="0">
                          <a:effectLst/>
                        </a:rPr>
                        <a:t>)</a:t>
                      </a:r>
                      <a:endParaRPr lang="en-US" altLang="zh-TW" sz="900" b="0" i="0" u="none" strike="noStrike" dirty="0">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ctr"/>
                      <a:r>
                        <a:rPr lang="ja-JP" altLang="en-US" sz="900" u="none" strike="noStrike" dirty="0">
                          <a:effectLst/>
                        </a:rPr>
                        <a:t>集計世帯数</a:t>
                      </a:r>
                      <a:endParaRPr lang="ja-JP" altLang="en-US" sz="900" b="0" i="0" u="none" strike="noStrike" dirty="0">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zh-TW" altLang="en-US" sz="900" u="none" strike="noStrike" dirty="0">
                          <a:effectLst/>
                        </a:rPr>
                        <a:t>公的年金給付</a:t>
                      </a:r>
                      <a:endParaRPr lang="zh-TW" altLang="en-US" sz="900" b="0" i="0" u="none" strike="noStrike" dirty="0">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ja-JP" altLang="en-US" sz="900" u="none" strike="noStrike" dirty="0">
                          <a:effectLst/>
                        </a:rPr>
                        <a:t>消費支出</a:t>
                      </a:r>
                      <a:endParaRPr lang="ja-JP" altLang="en-US" sz="900" b="0" i="0" u="none" strike="noStrike" dirty="0">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ja-JP" altLang="en-US" sz="900" u="none" strike="noStrike" dirty="0">
                          <a:effectLst/>
                        </a:rPr>
                        <a:t>保健医療</a:t>
                      </a:r>
                      <a:endParaRPr lang="ja-JP" altLang="en-US" sz="900" b="0" i="0" u="none" strike="noStrike" dirty="0">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ja-JP" altLang="en-US" sz="900" u="none" strike="noStrike">
                          <a:effectLst/>
                        </a:rPr>
                        <a:t>娯楽</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ja-JP" altLang="en-US" sz="900" u="none" strike="noStrike">
                          <a:effectLst/>
                        </a:rPr>
                        <a:t>最低生活費</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0000"/>
                  </a:ext>
                </a:extLst>
              </a:tr>
              <a:tr h="142875">
                <a:tc>
                  <a:txBody>
                    <a:bodyPr/>
                    <a:lstStyle/>
                    <a:p>
                      <a:pPr algn="ctr" fontAlgn="ctr"/>
                      <a:r>
                        <a:rPr lang="en-US" altLang="ja-JP" sz="900" u="none" strike="noStrike">
                          <a:effectLst/>
                        </a:rPr>
                        <a:t>80 </a:t>
                      </a:r>
                      <a:r>
                        <a:rPr lang="ja-JP" altLang="en-US" sz="900" u="none" strike="noStrike">
                          <a:effectLst/>
                        </a:rPr>
                        <a:t>未満</a:t>
                      </a:r>
                      <a:endParaRPr lang="ja-JP" altLang="en-US"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en-US" altLang="ja-JP" sz="900" u="none" strike="noStrike">
                          <a:effectLst/>
                        </a:rPr>
                        <a:t>59</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81,116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199,898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10,331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59,672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l" fontAlgn="b"/>
                      <a:r>
                        <a:rPr lang="ja-JP" altLang="en-US" sz="900" u="none" strike="noStrike" dirty="0">
                          <a:effectLst/>
                        </a:rPr>
                        <a:t>  </a:t>
                      </a:r>
                      <a:r>
                        <a:rPr lang="en-US" altLang="ja-JP" sz="900" u="none" strike="noStrike" dirty="0">
                          <a:effectLst/>
                        </a:rPr>
                        <a:t>159,731 </a:t>
                      </a:r>
                      <a:endParaRPr lang="en-US" altLang="ja-JP" sz="900" b="0" i="0" u="none" strike="noStrike" dirty="0">
                        <a:effectLst/>
                        <a:latin typeface="ＭＳ 明朝" panose="02020609040205080304" pitchFamily="17" charset="-128"/>
                        <a:ea typeface="ＭＳ 明朝" panose="02020609040205080304" pitchFamily="17" charset="-128"/>
                      </a:endParaRPr>
                    </a:p>
                  </a:txBody>
                  <a:tcPr marL="9525" marR="9525" marT="9525" marB="0" anchor="b"/>
                </a:tc>
                <a:extLst>
                  <a:ext uri="{0D108BD9-81ED-4DB2-BD59-A6C34878D82A}">
                    <a16:rowId xmlns:a16="http://schemas.microsoft.com/office/drawing/2014/main" val="10001"/>
                  </a:ext>
                </a:extLst>
              </a:tr>
              <a:tr h="142875">
                <a:tc>
                  <a:txBody>
                    <a:bodyPr/>
                    <a:lstStyle/>
                    <a:p>
                      <a:pPr algn="ctr" fontAlgn="ctr"/>
                      <a:r>
                        <a:rPr lang="en-US" altLang="ja-JP" sz="900" u="none" strike="noStrike">
                          <a:effectLst/>
                        </a:rPr>
                        <a:t>80 </a:t>
                      </a:r>
                      <a:r>
                        <a:rPr lang="ja-JP" altLang="en-US" sz="900" u="none" strike="noStrike">
                          <a:effectLst/>
                        </a:rPr>
                        <a:t>～ </a:t>
                      </a:r>
                      <a:r>
                        <a:rPr lang="en-US" altLang="ja-JP" sz="900" u="none" strike="noStrike">
                          <a:effectLst/>
                        </a:rPr>
                        <a:t>120</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en-US" altLang="ja-JP" sz="900" u="none" strike="noStrike">
                          <a:effectLst/>
                        </a:rPr>
                        <a:t>118</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106,860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157,981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10,334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42,570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l" fontAlgn="b"/>
                      <a:r>
                        <a:rPr lang="ja-JP" altLang="en-US" sz="900" u="none" strike="noStrike">
                          <a:effectLst/>
                        </a:rPr>
                        <a:t>  </a:t>
                      </a:r>
                      <a:r>
                        <a:rPr lang="en-US" altLang="ja-JP" sz="900" u="none" strike="noStrike">
                          <a:effectLst/>
                        </a:rPr>
                        <a:t>126,362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extLst>
                  <a:ext uri="{0D108BD9-81ED-4DB2-BD59-A6C34878D82A}">
                    <a16:rowId xmlns:a16="http://schemas.microsoft.com/office/drawing/2014/main" val="10002"/>
                  </a:ext>
                </a:extLst>
              </a:tr>
              <a:tr h="142875">
                <a:tc>
                  <a:txBody>
                    <a:bodyPr/>
                    <a:lstStyle/>
                    <a:p>
                      <a:pPr algn="ctr" fontAlgn="ctr"/>
                      <a:r>
                        <a:rPr lang="en-US" altLang="ja-JP" sz="900" u="none" strike="noStrike">
                          <a:effectLst/>
                        </a:rPr>
                        <a:t>120 </a:t>
                      </a:r>
                      <a:r>
                        <a:rPr lang="ja-JP" altLang="en-US" sz="900" u="none" strike="noStrike">
                          <a:effectLst/>
                        </a:rPr>
                        <a:t>～ </a:t>
                      </a:r>
                      <a:r>
                        <a:rPr lang="en-US" altLang="ja-JP" sz="900" u="none" strike="noStrike">
                          <a:effectLst/>
                        </a:rPr>
                        <a:t>160</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en-US" altLang="ja-JP" sz="900" u="none" strike="noStrike">
                          <a:effectLst/>
                        </a:rPr>
                        <a:t>309</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116,292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170,750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11,159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45,533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l" fontAlgn="b"/>
                      <a:r>
                        <a:rPr lang="ja-JP" altLang="en-US" sz="900" u="none" strike="noStrike">
                          <a:effectLst/>
                        </a:rPr>
                        <a:t>  </a:t>
                      </a:r>
                      <a:r>
                        <a:rPr lang="en-US" altLang="ja-JP" sz="900" u="none" strike="noStrike">
                          <a:effectLst/>
                        </a:rPr>
                        <a:t>136,825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extLst>
                  <a:ext uri="{0D108BD9-81ED-4DB2-BD59-A6C34878D82A}">
                    <a16:rowId xmlns:a16="http://schemas.microsoft.com/office/drawing/2014/main" val="10003"/>
                  </a:ext>
                </a:extLst>
              </a:tr>
              <a:tr h="142875">
                <a:tc>
                  <a:txBody>
                    <a:bodyPr/>
                    <a:lstStyle/>
                    <a:p>
                      <a:pPr algn="ctr" fontAlgn="ctr"/>
                      <a:r>
                        <a:rPr lang="en-US" altLang="ja-JP" sz="900" u="none" strike="noStrike">
                          <a:effectLst/>
                        </a:rPr>
                        <a:t>160 </a:t>
                      </a:r>
                      <a:r>
                        <a:rPr lang="ja-JP" altLang="en-US" sz="900" u="none" strike="noStrike">
                          <a:effectLst/>
                        </a:rPr>
                        <a:t>～ </a:t>
                      </a:r>
                      <a:r>
                        <a:rPr lang="en-US" altLang="ja-JP" sz="900" u="none" strike="noStrike">
                          <a:effectLst/>
                        </a:rPr>
                        <a:t>200</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en-US" altLang="ja-JP" sz="900" u="none" strike="noStrike">
                          <a:effectLst/>
                        </a:rPr>
                        <a:t>466</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145,524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186,834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13,132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56,537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l" fontAlgn="b"/>
                      <a:r>
                        <a:rPr lang="ja-JP" altLang="en-US" sz="900" u="none" strike="noStrike">
                          <a:effectLst/>
                        </a:rPr>
                        <a:t>  </a:t>
                      </a:r>
                      <a:r>
                        <a:rPr lang="en-US" altLang="ja-JP" sz="900" u="none" strike="noStrike">
                          <a:effectLst/>
                        </a:rPr>
                        <a:t>145,434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extLst>
                  <a:ext uri="{0D108BD9-81ED-4DB2-BD59-A6C34878D82A}">
                    <a16:rowId xmlns:a16="http://schemas.microsoft.com/office/drawing/2014/main" val="10004"/>
                  </a:ext>
                </a:extLst>
              </a:tr>
              <a:tr h="142875">
                <a:tc>
                  <a:txBody>
                    <a:bodyPr/>
                    <a:lstStyle/>
                    <a:p>
                      <a:pPr algn="ctr" fontAlgn="ctr"/>
                      <a:r>
                        <a:rPr lang="en-US" altLang="ja-JP" sz="900" u="none" strike="noStrike">
                          <a:effectLst/>
                        </a:rPr>
                        <a:t>200 </a:t>
                      </a:r>
                      <a:r>
                        <a:rPr lang="ja-JP" altLang="en-US" sz="900" u="none" strike="noStrike">
                          <a:effectLst/>
                        </a:rPr>
                        <a:t>～ </a:t>
                      </a:r>
                      <a:r>
                        <a:rPr lang="en-US" altLang="ja-JP" sz="900" u="none" strike="noStrike">
                          <a:effectLst/>
                        </a:rPr>
                        <a:t>240</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en-US" altLang="ja-JP" sz="900" u="none" strike="noStrike">
                          <a:effectLst/>
                        </a:rPr>
                        <a:t>750</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166,896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208,160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13,071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63,644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l" fontAlgn="b"/>
                      <a:r>
                        <a:rPr lang="ja-JP" altLang="en-US" sz="900" u="none" strike="noStrike">
                          <a:effectLst/>
                        </a:rPr>
                        <a:t>  </a:t>
                      </a:r>
                      <a:r>
                        <a:rPr lang="en-US" altLang="ja-JP" sz="900" u="none" strike="noStrike">
                          <a:effectLst/>
                        </a:rPr>
                        <a:t>163,267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extLst>
                  <a:ext uri="{0D108BD9-81ED-4DB2-BD59-A6C34878D82A}">
                    <a16:rowId xmlns:a16="http://schemas.microsoft.com/office/drawing/2014/main" val="10005"/>
                  </a:ext>
                </a:extLst>
              </a:tr>
              <a:tr h="142875">
                <a:tc>
                  <a:txBody>
                    <a:bodyPr/>
                    <a:lstStyle/>
                    <a:p>
                      <a:pPr algn="ctr" fontAlgn="ctr"/>
                      <a:r>
                        <a:rPr lang="en-US" altLang="ja-JP" sz="900" u="none" strike="noStrike">
                          <a:effectLst/>
                        </a:rPr>
                        <a:t>240 </a:t>
                      </a:r>
                      <a:r>
                        <a:rPr lang="ja-JP" altLang="en-US" sz="900" u="none" strike="noStrike">
                          <a:effectLst/>
                        </a:rPr>
                        <a:t>～ </a:t>
                      </a:r>
                      <a:r>
                        <a:rPr lang="en-US" altLang="ja-JP" sz="900" u="none" strike="noStrike">
                          <a:effectLst/>
                        </a:rPr>
                        <a:t>280</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en-US" altLang="ja-JP" sz="900" u="none" strike="noStrike">
                          <a:effectLst/>
                        </a:rPr>
                        <a:t>1,097</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196,258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229,184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15,221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74,747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l" fontAlgn="b"/>
                      <a:r>
                        <a:rPr lang="ja-JP" altLang="en-US" sz="900" u="none" strike="noStrike" dirty="0">
                          <a:effectLst/>
                        </a:rPr>
                        <a:t>  </a:t>
                      </a:r>
                      <a:r>
                        <a:rPr lang="en-US" altLang="ja-JP" sz="900" u="none" strike="noStrike" dirty="0">
                          <a:effectLst/>
                        </a:rPr>
                        <a:t>176,590 </a:t>
                      </a:r>
                      <a:endParaRPr lang="en-US" altLang="ja-JP" sz="900" b="0" i="0" u="none" strike="noStrike" dirty="0">
                        <a:effectLst/>
                        <a:latin typeface="ＭＳ 明朝" panose="02020609040205080304" pitchFamily="17" charset="-128"/>
                        <a:ea typeface="ＭＳ 明朝" panose="02020609040205080304" pitchFamily="17" charset="-128"/>
                      </a:endParaRPr>
                    </a:p>
                  </a:txBody>
                  <a:tcPr marL="9525" marR="9525" marT="9525" marB="0" anchor="b"/>
                </a:tc>
                <a:extLst>
                  <a:ext uri="{0D108BD9-81ED-4DB2-BD59-A6C34878D82A}">
                    <a16:rowId xmlns:a16="http://schemas.microsoft.com/office/drawing/2014/main" val="10006"/>
                  </a:ext>
                </a:extLst>
              </a:tr>
              <a:tr h="142875">
                <a:tc>
                  <a:txBody>
                    <a:bodyPr/>
                    <a:lstStyle/>
                    <a:p>
                      <a:pPr algn="ctr" fontAlgn="ctr"/>
                      <a:r>
                        <a:rPr lang="en-US" altLang="ja-JP" sz="900" u="none" strike="noStrike">
                          <a:effectLst/>
                        </a:rPr>
                        <a:t>280 </a:t>
                      </a:r>
                      <a:r>
                        <a:rPr lang="ja-JP" altLang="en-US" sz="900" u="none" strike="noStrike">
                          <a:effectLst/>
                        </a:rPr>
                        <a:t>～ </a:t>
                      </a:r>
                      <a:r>
                        <a:rPr lang="en-US" altLang="ja-JP" sz="900" u="none" strike="noStrike">
                          <a:effectLst/>
                        </a:rPr>
                        <a:t>320</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en-US" altLang="ja-JP" sz="900" u="none" strike="noStrike">
                          <a:effectLst/>
                        </a:rPr>
                        <a:t>1,433</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217,763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250,852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14,969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83,132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l" fontAlgn="b"/>
                      <a:r>
                        <a:rPr lang="ja-JP" altLang="en-US" sz="900" u="none" strike="noStrike">
                          <a:effectLst/>
                        </a:rPr>
                        <a:t>  </a:t>
                      </a:r>
                      <a:r>
                        <a:rPr lang="en-US" altLang="ja-JP" sz="900" u="none" strike="noStrike">
                          <a:effectLst/>
                        </a:rPr>
                        <a:t>194,317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extLst>
                  <a:ext uri="{0D108BD9-81ED-4DB2-BD59-A6C34878D82A}">
                    <a16:rowId xmlns:a16="http://schemas.microsoft.com/office/drawing/2014/main" val="10007"/>
                  </a:ext>
                </a:extLst>
              </a:tr>
              <a:tr h="142875">
                <a:tc>
                  <a:txBody>
                    <a:bodyPr/>
                    <a:lstStyle/>
                    <a:p>
                      <a:pPr algn="ctr" fontAlgn="ctr"/>
                      <a:r>
                        <a:rPr lang="en-US" altLang="ja-JP" sz="900" u="none" strike="noStrike">
                          <a:effectLst/>
                        </a:rPr>
                        <a:t>320 </a:t>
                      </a:r>
                      <a:r>
                        <a:rPr lang="ja-JP" altLang="en-US" sz="900" u="none" strike="noStrike">
                          <a:effectLst/>
                        </a:rPr>
                        <a:t>～ </a:t>
                      </a:r>
                      <a:r>
                        <a:rPr lang="en-US" altLang="ja-JP" sz="900" u="none" strike="noStrike">
                          <a:effectLst/>
                        </a:rPr>
                        <a:t>360</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en-US" altLang="ja-JP" sz="900" u="none" strike="noStrike">
                          <a:effectLst/>
                        </a:rPr>
                        <a:t>1,275</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246,829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258,279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16,531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89,329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l" fontAlgn="b"/>
                      <a:r>
                        <a:rPr lang="ja-JP" altLang="en-US" sz="900" u="none" strike="noStrike">
                          <a:effectLst/>
                        </a:rPr>
                        <a:t>  </a:t>
                      </a:r>
                      <a:r>
                        <a:rPr lang="en-US" altLang="ja-JP" sz="900" u="none" strike="noStrike">
                          <a:effectLst/>
                        </a:rPr>
                        <a:t>197,084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extLst>
                  <a:ext uri="{0D108BD9-81ED-4DB2-BD59-A6C34878D82A}">
                    <a16:rowId xmlns:a16="http://schemas.microsoft.com/office/drawing/2014/main" val="10008"/>
                  </a:ext>
                </a:extLst>
              </a:tr>
              <a:tr h="142875">
                <a:tc>
                  <a:txBody>
                    <a:bodyPr/>
                    <a:lstStyle/>
                    <a:p>
                      <a:pPr algn="ctr" fontAlgn="ctr"/>
                      <a:r>
                        <a:rPr lang="en-US" altLang="ja-JP" sz="900" u="none" strike="noStrike">
                          <a:effectLst/>
                        </a:rPr>
                        <a:t>360 </a:t>
                      </a:r>
                      <a:r>
                        <a:rPr lang="ja-JP" altLang="en-US" sz="900" u="none" strike="noStrike">
                          <a:effectLst/>
                        </a:rPr>
                        <a:t>～ </a:t>
                      </a:r>
                      <a:r>
                        <a:rPr lang="en-US" altLang="ja-JP" sz="900" u="none" strike="noStrike">
                          <a:effectLst/>
                        </a:rPr>
                        <a:t>440</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en-US" altLang="ja-JP" sz="900" u="none" strike="noStrike">
                          <a:effectLst/>
                        </a:rPr>
                        <a:t>1,014</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276,262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288,461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18,344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99,367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l" fontAlgn="b"/>
                      <a:r>
                        <a:rPr lang="ja-JP" altLang="en-US" sz="900" u="none" strike="noStrike">
                          <a:effectLst/>
                        </a:rPr>
                        <a:t>  </a:t>
                      </a:r>
                      <a:r>
                        <a:rPr lang="en-US" altLang="ja-JP" sz="900" u="none" strike="noStrike">
                          <a:effectLst/>
                        </a:rPr>
                        <a:t>220,434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extLst>
                  <a:ext uri="{0D108BD9-81ED-4DB2-BD59-A6C34878D82A}">
                    <a16:rowId xmlns:a16="http://schemas.microsoft.com/office/drawing/2014/main" val="10009"/>
                  </a:ext>
                </a:extLst>
              </a:tr>
              <a:tr h="142875">
                <a:tc>
                  <a:txBody>
                    <a:bodyPr/>
                    <a:lstStyle/>
                    <a:p>
                      <a:pPr algn="ctr" fontAlgn="ctr"/>
                      <a:r>
                        <a:rPr lang="en-US" altLang="ja-JP" sz="900" u="none" strike="noStrike">
                          <a:effectLst/>
                        </a:rPr>
                        <a:t>440 </a:t>
                      </a:r>
                      <a:r>
                        <a:rPr lang="ja-JP" altLang="en-US" sz="900" u="none" strike="noStrike">
                          <a:effectLst/>
                        </a:rPr>
                        <a:t>～ </a:t>
                      </a:r>
                      <a:r>
                        <a:rPr lang="en-US" altLang="ja-JP" sz="900" u="none" strike="noStrike">
                          <a:effectLst/>
                        </a:rPr>
                        <a:t>520</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en-US" altLang="ja-JP" sz="900" u="none" strike="noStrike">
                          <a:effectLst/>
                        </a:rPr>
                        <a:t>264</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323,781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310,883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23,482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106,836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l" fontAlgn="b"/>
                      <a:r>
                        <a:rPr lang="ja-JP" altLang="en-US" sz="900" u="none" strike="noStrike">
                          <a:effectLst/>
                        </a:rPr>
                        <a:t>  </a:t>
                      </a:r>
                      <a:r>
                        <a:rPr lang="en-US" altLang="ja-JP" sz="900" u="none" strike="noStrike">
                          <a:effectLst/>
                        </a:rPr>
                        <a:t>233,983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extLst>
                  <a:ext uri="{0D108BD9-81ED-4DB2-BD59-A6C34878D82A}">
                    <a16:rowId xmlns:a16="http://schemas.microsoft.com/office/drawing/2014/main" val="10010"/>
                  </a:ext>
                </a:extLst>
              </a:tr>
              <a:tr h="142875">
                <a:tc>
                  <a:txBody>
                    <a:bodyPr/>
                    <a:lstStyle/>
                    <a:p>
                      <a:pPr algn="ctr" fontAlgn="ctr"/>
                      <a:r>
                        <a:rPr lang="en-US" altLang="ja-JP" sz="900" u="none" strike="noStrike">
                          <a:effectLst/>
                        </a:rPr>
                        <a:t>520 </a:t>
                      </a:r>
                      <a:r>
                        <a:rPr lang="ja-JP" altLang="en-US" sz="900" u="none" strike="noStrike">
                          <a:effectLst/>
                        </a:rPr>
                        <a:t>以上</a:t>
                      </a:r>
                      <a:endParaRPr lang="ja-JP" altLang="en-US"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en-US" altLang="ja-JP" sz="900" u="none" strike="noStrike">
                          <a:effectLst/>
                        </a:rPr>
                        <a:t>121</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376,018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313,870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29,959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116,118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l" fontAlgn="b"/>
                      <a:r>
                        <a:rPr lang="ja-JP" altLang="en-US" sz="900" u="none" strike="noStrike">
                          <a:effectLst/>
                        </a:rPr>
                        <a:t>  </a:t>
                      </a:r>
                      <a:r>
                        <a:rPr lang="en-US" altLang="ja-JP" sz="900" u="none" strike="noStrike">
                          <a:effectLst/>
                        </a:rPr>
                        <a:t>225,852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extLst>
                  <a:ext uri="{0D108BD9-81ED-4DB2-BD59-A6C34878D82A}">
                    <a16:rowId xmlns:a16="http://schemas.microsoft.com/office/drawing/2014/main" val="10011"/>
                  </a:ext>
                </a:extLst>
              </a:tr>
              <a:tr h="171450">
                <a:tc>
                  <a:txBody>
                    <a:bodyPr/>
                    <a:lstStyle/>
                    <a:p>
                      <a:pPr algn="ctr" fontAlgn="ctr"/>
                      <a:r>
                        <a:rPr lang="ja-JP" altLang="en-US" sz="900" u="none" strike="noStrike">
                          <a:effectLst/>
                        </a:rPr>
                        <a:t>平均</a:t>
                      </a:r>
                      <a:endParaRPr lang="ja-JP" altLang="en-US"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ctr" fontAlgn="ctr"/>
                      <a:r>
                        <a:rPr lang="ja-JP" altLang="en-US" sz="900" u="none" strike="noStrike">
                          <a:effectLst/>
                        </a:rPr>
                        <a:t>　</a:t>
                      </a:r>
                      <a:endParaRPr lang="ja-JP" altLang="en-US"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216,372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242,694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r" fontAlgn="ctr"/>
                      <a:r>
                        <a:rPr lang="ja-JP" altLang="en-US" sz="900" u="none" strike="noStrike">
                          <a:effectLst/>
                        </a:rPr>
                        <a:t>  </a:t>
                      </a:r>
                      <a:r>
                        <a:rPr lang="en-US" altLang="ja-JP" sz="900" u="none" strike="noStrike">
                          <a:effectLst/>
                        </a:rPr>
                        <a:t>15,698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79,063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l" fontAlgn="b"/>
                      <a:r>
                        <a:rPr lang="ja-JP" altLang="en-US" sz="900" u="none" strike="noStrike" dirty="0">
                          <a:effectLst/>
                        </a:rPr>
                        <a:t>  </a:t>
                      </a:r>
                      <a:r>
                        <a:rPr lang="en-US" altLang="ja-JP" sz="900" u="none" strike="noStrike" dirty="0">
                          <a:effectLst/>
                        </a:rPr>
                        <a:t>187,465 </a:t>
                      </a:r>
                      <a:endParaRPr lang="en-US" altLang="ja-JP" sz="900" b="0" i="0" u="none" strike="noStrike" dirty="0">
                        <a:effectLst/>
                        <a:latin typeface="ＭＳ 明朝" panose="02020609040205080304" pitchFamily="17" charset="-128"/>
                        <a:ea typeface="ＭＳ 明朝" panose="02020609040205080304" pitchFamily="17" charset="-128"/>
                      </a:endParaRPr>
                    </a:p>
                  </a:txBody>
                  <a:tcPr marL="9525" marR="9525" marT="9525" marB="0" anchor="b"/>
                </a:tc>
                <a:extLst>
                  <a:ext uri="{0D108BD9-81ED-4DB2-BD59-A6C34878D82A}">
                    <a16:rowId xmlns:a16="http://schemas.microsoft.com/office/drawing/2014/main" val="10012"/>
                  </a:ext>
                </a:extLst>
              </a:tr>
            </a:tbl>
          </a:graphicData>
        </a:graphic>
      </p:graphicFrame>
      <p:sp>
        <p:nvSpPr>
          <p:cNvPr id="10" name="テキスト ボックス 9"/>
          <p:cNvSpPr txBox="1"/>
          <p:nvPr/>
        </p:nvSpPr>
        <p:spPr>
          <a:xfrm>
            <a:off x="2855518" y="1835968"/>
            <a:ext cx="4134465" cy="307777"/>
          </a:xfrm>
          <a:prstGeom prst="rect">
            <a:avLst/>
          </a:prstGeom>
          <a:noFill/>
        </p:spPr>
        <p:txBody>
          <a:bodyPr wrap="none" rtlCol="0">
            <a:spAutoFit/>
          </a:bodyPr>
          <a:lstStyle/>
          <a:p>
            <a:r>
              <a:rPr kumimoji="1" lang="ja-JP" altLang="en-US" sz="1400" dirty="0"/>
              <a:t>一月あたりの公的年金給付額と最低生活費の関係</a:t>
            </a:r>
          </a:p>
        </p:txBody>
      </p:sp>
      <mc:AlternateContent xmlns:mc="http://schemas.openxmlformats.org/markup-compatibility/2006" xmlns:a14="http://schemas.microsoft.com/office/drawing/2010/main">
        <mc:Choice Requires="a14">
          <p:sp>
            <p:nvSpPr>
              <p:cNvPr id="11" name="テキスト ボックス 10"/>
              <p:cNvSpPr txBox="1"/>
              <p:nvPr/>
            </p:nvSpPr>
            <p:spPr>
              <a:xfrm>
                <a:off x="2339015" y="4387133"/>
                <a:ext cx="5196102" cy="7101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𝑑</m:t>
                          </m:r>
                        </m:sub>
                      </m:sSub>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3"/>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9</m:t>
                                </m:r>
                                <m:r>
                                  <a:rPr kumimoji="1" lang="en-US" altLang="ja-JP" b="0" i="1" smtClean="0">
                                    <a:latin typeface="Cambria Math" panose="02040503050406030204" pitchFamily="18" charset="0"/>
                                  </a:rPr>
                                  <m:t>8.808+0.659</m:t>
                                </m:r>
                                <m:r>
                                  <a:rPr kumimoji="1" lang="en-US" altLang="ja-JP" b="0" i="1" smtClean="0">
                                    <a:latin typeface="Cambria Math" panose="02040503050406030204" pitchFamily="18" charset="0"/>
                                  </a:rPr>
                                  <m:t>𝑃</m:t>
                                </m:r>
                              </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≤396</m:t>
                                    </m:r>
                                  </m:e>
                                </m:d>
                              </m:e>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𝑅</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=0.984</m:t>
                                </m:r>
                              </m:e>
                            </m:mr>
                            <m:mr>
                              <m:e>
                                <m:r>
                                  <a:rPr kumimoji="1" lang="en-US" altLang="ja-JP" b="0" i="1" smtClean="0">
                                    <a:latin typeface="Cambria Math" panose="02040503050406030204" pitchFamily="18" charset="0"/>
                                  </a:rPr>
                                  <m:t>359.772</m:t>
                                </m:r>
                              </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396≤</m:t>
                                    </m:r>
                                    <m:r>
                                      <a:rPr kumimoji="1" lang="en-US" altLang="ja-JP" b="0" i="1" smtClean="0">
                                        <a:latin typeface="Cambria Math" panose="02040503050406030204" pitchFamily="18" charset="0"/>
                                      </a:rPr>
                                      <m:t>𝑃</m:t>
                                    </m:r>
                                  </m:e>
                                </m:d>
                              </m:e>
                              <m:e/>
                            </m:mr>
                          </m:m>
                        </m:e>
                      </m:d>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2339015" y="4387133"/>
                <a:ext cx="5196102" cy="710194"/>
              </a:xfrm>
              <a:prstGeom prst="rect">
                <a:avLst/>
              </a:prstGeom>
              <a:blipFill>
                <a:blip r:embed="rId3"/>
                <a:stretch>
                  <a:fillRect/>
                </a:stretch>
              </a:blipFill>
            </p:spPr>
            <p:txBody>
              <a:bodyPr/>
              <a:lstStyle/>
              <a:p>
                <a:r>
                  <a:rPr lang="ja-JP" altLang="en-US">
                    <a:noFill/>
                  </a:rPr>
                  <a:t> </a:t>
                </a:r>
              </a:p>
            </p:txBody>
          </p:sp>
        </mc:Fallback>
      </mc:AlternateContent>
      <p:sp>
        <p:nvSpPr>
          <p:cNvPr id="12" name="円/楕円 7"/>
          <p:cNvSpPr/>
          <p:nvPr/>
        </p:nvSpPr>
        <p:spPr bwMode="auto">
          <a:xfrm>
            <a:off x="6989983" y="2396932"/>
            <a:ext cx="651040" cy="258201"/>
          </a:xfrm>
          <a:prstGeom prst="ellipse">
            <a:avLst/>
          </a:prstGeom>
          <a:noFill/>
          <a:ln w="952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3" name="角丸四角形吹き出し 12"/>
          <p:cNvSpPr/>
          <p:nvPr/>
        </p:nvSpPr>
        <p:spPr bwMode="auto">
          <a:xfrm>
            <a:off x="7947087" y="2026337"/>
            <a:ext cx="914400" cy="505670"/>
          </a:xfrm>
          <a:prstGeom prst="wedgeRoundRectCallout">
            <a:avLst>
              <a:gd name="adj1" fmla="val -81037"/>
              <a:gd name="adj2" fmla="val 37898"/>
              <a:gd name="adj3" fmla="val 16667"/>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ctr">
              <a:lnSpc>
                <a:spcPct val="140000"/>
              </a:lnSpc>
              <a:spcBef>
                <a:spcPct val="0"/>
              </a:spcBef>
              <a:spcAft>
                <a:spcPts val="600"/>
              </a:spcAft>
            </a:pPr>
            <a:r>
              <a:rPr lang="ja-JP" altLang="en-US" sz="1100" dirty="0">
                <a:solidFill>
                  <a:srgbClr val="4D4D4D"/>
                </a:solidFill>
                <a:latin typeface="メイリオ" pitchFamily="50" charset="-128"/>
                <a:ea typeface="メイリオ" pitchFamily="50" charset="-128"/>
                <a:cs typeface="メイリオ" pitchFamily="50" charset="-128"/>
              </a:rPr>
              <a:t>自営業世帯の影響</a:t>
            </a:r>
            <a:endParaRPr kumimoji="1" lang="ja-JP" altLang="en-US" sz="1100" dirty="0">
              <a:solidFill>
                <a:srgbClr val="4D4D4D"/>
              </a:solidFill>
              <a:latin typeface="メイリオ" pitchFamily="50" charset="-128"/>
              <a:ea typeface="メイリオ" pitchFamily="50" charset="-128"/>
              <a:cs typeface="メイリオ" pitchFamily="50" charset="-128"/>
            </a:endParaRPr>
          </a:p>
        </p:txBody>
      </p:sp>
      <p:sp>
        <p:nvSpPr>
          <p:cNvPr id="14" name="円/楕円 9"/>
          <p:cNvSpPr/>
          <p:nvPr/>
        </p:nvSpPr>
        <p:spPr bwMode="auto">
          <a:xfrm>
            <a:off x="6989983" y="3898543"/>
            <a:ext cx="651040" cy="258201"/>
          </a:xfrm>
          <a:prstGeom prst="ellipse">
            <a:avLst/>
          </a:prstGeom>
          <a:noFill/>
          <a:ln w="952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5" name="角丸四角形吹き出し 14"/>
          <p:cNvSpPr/>
          <p:nvPr/>
        </p:nvSpPr>
        <p:spPr bwMode="auto">
          <a:xfrm>
            <a:off x="8055099" y="3503244"/>
            <a:ext cx="1260140" cy="524399"/>
          </a:xfrm>
          <a:prstGeom prst="wedgeRoundRectCallout">
            <a:avLst>
              <a:gd name="adj1" fmla="val -81037"/>
              <a:gd name="adj2" fmla="val 37898"/>
              <a:gd name="adj3" fmla="val 16667"/>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ctr">
              <a:lnSpc>
                <a:spcPct val="140000"/>
              </a:lnSpc>
              <a:spcBef>
                <a:spcPct val="0"/>
              </a:spcBef>
              <a:spcAft>
                <a:spcPts val="600"/>
              </a:spcAft>
            </a:pPr>
            <a:r>
              <a:rPr lang="ja-JP" altLang="en-US" sz="1100" dirty="0">
                <a:solidFill>
                  <a:srgbClr val="4D4D4D"/>
                </a:solidFill>
                <a:latin typeface="メイリオ" pitchFamily="50" charset="-128"/>
                <a:ea typeface="メイリオ" pitchFamily="50" charset="-128"/>
                <a:cs typeface="メイリオ" pitchFamily="50" charset="-128"/>
              </a:rPr>
              <a:t>ある値以上で一定となる</a:t>
            </a:r>
            <a:endParaRPr kumimoji="1" lang="ja-JP" altLang="en-US" sz="1100" dirty="0">
              <a:solidFill>
                <a:srgbClr val="4D4D4D"/>
              </a:solidFill>
              <a:latin typeface="メイリオ" pitchFamily="50" charset="-128"/>
              <a:ea typeface="メイリオ" pitchFamily="50" charset="-128"/>
              <a:cs typeface="メイリオ" pitchFamily="50" charset="-128"/>
            </a:endParaRPr>
          </a:p>
        </p:txBody>
      </p:sp>
      <p:cxnSp>
        <p:nvCxnSpPr>
          <p:cNvPr id="16" name="直線コネクタ 15"/>
          <p:cNvCxnSpPr/>
          <p:nvPr/>
        </p:nvCxnSpPr>
        <p:spPr>
          <a:xfrm>
            <a:off x="2747457" y="2532007"/>
            <a:ext cx="478766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2650286" y="4010391"/>
            <a:ext cx="478766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テキスト ボックス 1"/>
              <p:cNvSpPr txBox="1"/>
              <p:nvPr/>
            </p:nvSpPr>
            <p:spPr>
              <a:xfrm>
                <a:off x="2297804" y="5562523"/>
                <a:ext cx="5553122" cy="8676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sup>
                      </m:sSubSup>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𝑑</m:t>
                          </m:r>
                        </m:sub>
                      </m:sSub>
                      <m:r>
                        <a:rPr kumimoji="1" lang="en-US" altLang="ja-JP" b="0" i="1" smtClean="0">
                          <a:latin typeface="Cambria Math" panose="02040503050406030204" pitchFamily="18" charset="0"/>
                          <a:ea typeface="Cambria Math" panose="02040503050406030204" pitchFamily="18" charset="0"/>
                        </a:rPr>
                        <m:t>∙</m:t>
                      </m:r>
                      <m:nary>
                        <m:naryPr>
                          <m:chr m:val="∏"/>
                          <m:ctrlPr>
                            <a:rPr kumimoji="1" lang="en-US" altLang="ja-JP" b="0" i="1" smtClean="0">
                              <a:latin typeface="Cambria Math" panose="02040503050406030204" pitchFamily="18" charset="0"/>
                              <a:ea typeface="Cambria Math" panose="02040503050406030204" pitchFamily="18" charset="0"/>
                            </a:rPr>
                          </m:ctrlPr>
                        </m:naryPr>
                        <m:sub>
                          <m:r>
                            <m:rPr>
                              <m:brk m:alnAt="23"/>
                            </m:rPr>
                            <a:rPr kumimoji="1" lang="en-US" altLang="ja-JP" b="0" i="1" smtClean="0">
                              <a:latin typeface="Cambria Math" panose="02040503050406030204" pitchFamily="18" charset="0"/>
                              <a:ea typeface="Cambria Math" panose="02040503050406030204" pitchFamily="18" charset="0"/>
                            </a:rPr>
                            <m:t>𝑘</m:t>
                          </m:r>
                          <m:r>
                            <a:rPr kumimoji="1" lang="en-US" altLang="ja-JP" b="0" i="1" smtClean="0">
                              <a:latin typeface="Cambria Math" panose="02040503050406030204" pitchFamily="18" charset="0"/>
                              <a:ea typeface="Cambria Math" panose="02040503050406030204" pitchFamily="18" charset="0"/>
                            </a:rPr>
                            <m:t>=1</m:t>
                          </m:r>
                        </m:sub>
                        <m:sup>
                          <m:r>
                            <a:rPr kumimoji="1" lang="en-US" altLang="ja-JP" b="0" i="1" smtClean="0">
                              <a:latin typeface="Cambria Math" panose="02040503050406030204" pitchFamily="18" charset="0"/>
                              <a:ea typeface="Cambria Math" panose="02040503050406030204" pitchFamily="18" charset="0"/>
                            </a:rPr>
                            <m:t>𝑡</m:t>
                          </m:r>
                        </m:sup>
                        <m:e>
                          <m:r>
                            <a:rPr kumimoji="1" lang="en-US" altLang="ja-JP" b="0" i="1" smtClean="0">
                              <a:latin typeface="Cambria Math" panose="02040503050406030204" pitchFamily="18" charset="0"/>
                              <a:ea typeface="Cambria Math" panose="02040503050406030204" pitchFamily="18" charset="0"/>
                            </a:rPr>
                            <m:t>(1+</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𝑓</m:t>
                              </m:r>
                            </m:e>
                            <m:sub>
                              <m:r>
                                <a:rPr kumimoji="1" lang="en-US" altLang="ja-JP" b="0" i="1" smtClean="0">
                                  <a:latin typeface="Cambria Math" panose="02040503050406030204" pitchFamily="18" charset="0"/>
                                  <a:ea typeface="Cambria Math" panose="02040503050406030204" pitchFamily="18" charset="0"/>
                                </a:rPr>
                                <m:t>𝑘</m:t>
                              </m:r>
                            </m:sub>
                            <m: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𝑖</m:t>
                                  </m:r>
                                </m:e>
                              </m:d>
                            </m:sup>
                          </m:sSubSup>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𝜏</m:t>
                              </m:r>
                            </m:e>
                            <m:sub>
                              <m:r>
                                <a:rPr kumimoji="1" lang="en-US" altLang="ja-JP" b="0" i="1" smtClean="0">
                                  <a:latin typeface="Cambria Math" panose="02040503050406030204" pitchFamily="18" charset="0"/>
                                  <a:ea typeface="Cambria Math" panose="02040503050406030204" pitchFamily="18" charset="0"/>
                                </a:rPr>
                                <m:t>𝐴</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sup>
                          </m:sSubSup>
                          <m:r>
                            <a:rPr kumimoji="1" lang="en-US" altLang="ja-JP" b="0" i="1" smtClean="0">
                              <a:latin typeface="Cambria Math" panose="02040503050406030204" pitchFamily="18" charset="0"/>
                              <a:ea typeface="Cambria Math" panose="02040503050406030204" pitchFamily="18" charset="0"/>
                            </a:rPr>
                            <m:t>∙</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𝜅</m:t>
                              </m:r>
                              <m:r>
                                <a:rPr kumimoji="1"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𝜏</m:t>
                                  </m:r>
                                </m:e>
                                <m:sub>
                                  <m:r>
                                    <a:rPr lang="en-US" altLang="ja-JP" i="1">
                                      <a:latin typeface="Cambria Math" panose="02040503050406030204" pitchFamily="18" charset="0"/>
                                      <a:ea typeface="Cambria Math" panose="02040503050406030204" pitchFamily="18" charset="0"/>
                                    </a:rPr>
                                    <m:t>𝐴</m:t>
                                  </m:r>
                                  <m:r>
                                    <a:rPr lang="en-US" altLang="ja-JP" b="0" i="1" smtClean="0">
                                      <a:latin typeface="Cambria Math" panose="02040503050406030204" pitchFamily="18" charset="0"/>
                                      <a:ea typeface="Cambria Math" panose="02040503050406030204" pitchFamily="18" charset="0"/>
                                    </a:rPr>
                                    <m:t>𝑀</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sup>
                              </m:sSubSup>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𝜏</m:t>
                                  </m:r>
                                </m:e>
                                <m:sub>
                                  <m:r>
                                    <a:rPr lang="en-US" altLang="ja-JP" i="1">
                                      <a:latin typeface="Cambria Math" panose="02040503050406030204" pitchFamily="18" charset="0"/>
                                      <a:ea typeface="Cambria Math" panose="02040503050406030204" pitchFamily="18" charset="0"/>
                                    </a:rPr>
                                    <m:t>𝐴</m:t>
                                  </m:r>
                                  <m:r>
                                    <a:rPr lang="en-US" altLang="ja-JP" b="0" i="1" smtClean="0">
                                      <a:latin typeface="Cambria Math" panose="02040503050406030204" pitchFamily="18" charset="0"/>
                                      <a:ea typeface="Cambria Math" panose="02040503050406030204" pitchFamily="18" charset="0"/>
                                    </a:rPr>
                                    <m:t>𝐹</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sup>
                              </m:sSubSup>
                              <m:d>
                                <m:dPr>
                                  <m:ctrlPr>
                                    <a:rPr lang="en-US" altLang="ja-JP"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𝜅</m:t>
                                  </m:r>
                                </m:e>
                              </m:d>
                            </m:e>
                          </m:d>
                        </m:e>
                      </m:nary>
                    </m:oMath>
                  </m:oMathPara>
                </a14:m>
                <a:endParaRPr kumimoji="1" lang="ja-JP" altLang="en-US" dirty="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2297804" y="5562523"/>
                <a:ext cx="5553122" cy="86767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466432" y="5263515"/>
                <a:ext cx="8683596"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ü"/>
                </a:pPr>
                <a:r>
                  <a:rPr kumimoji="1" lang="ja-JP" altLang="en-US" dirty="0"/>
                  <a:t>インフレおよび夫婦の一方が死亡した際に</a:t>
                </a:r>
                <a14:m>
                  <m:oMath xmlns:m="http://schemas.openxmlformats.org/officeDocument/2006/math">
                    <m:r>
                      <a:rPr kumimoji="1" lang="en-US" altLang="ja-JP" b="0" i="1" smtClean="0">
                        <a:latin typeface="Cambria Math" panose="02040503050406030204" pitchFamily="18" charset="0"/>
                      </a:rPr>
                      <m:t>𝜅</m:t>
                    </m:r>
                  </m:oMath>
                </a14:m>
                <a:r>
                  <a:rPr kumimoji="1" lang="ja-JP" altLang="en-US" dirty="0"/>
                  <a:t>倍に抑えることができることを想定</a:t>
                </a:r>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466432" y="5263515"/>
                <a:ext cx="8683596" cy="369332"/>
              </a:xfrm>
              <a:prstGeom prst="rect">
                <a:avLst/>
              </a:prstGeom>
              <a:blipFill>
                <a:blip r:embed="rId5"/>
                <a:stretch>
                  <a:fillRect l="-492" t="-6557" b="-27869"/>
                </a:stretch>
              </a:blipFill>
            </p:spPr>
            <p:txBody>
              <a:bodyPr/>
              <a:lstStyle/>
              <a:p>
                <a:r>
                  <a:rPr lang="ja-JP" altLang="en-US">
                    <a:noFill/>
                  </a:rPr>
                  <a:t> </a:t>
                </a:r>
              </a:p>
            </p:txBody>
          </p:sp>
        </mc:Fallback>
      </mc:AlternateContent>
      <p:sp>
        <p:nvSpPr>
          <p:cNvPr id="19" name="右矢印 18"/>
          <p:cNvSpPr/>
          <p:nvPr/>
        </p:nvSpPr>
        <p:spPr bwMode="auto">
          <a:xfrm>
            <a:off x="1043981" y="5789205"/>
            <a:ext cx="676275" cy="484632"/>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814247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p:txBody>
          <a:bodyPr/>
          <a:lstStyle/>
          <a:p>
            <a:r>
              <a:rPr kumimoji="1" lang="en-US" altLang="ja-JP" dirty="0"/>
              <a:t>Appendix</a:t>
            </a:r>
            <a:r>
              <a:rPr kumimoji="1" lang="ja-JP" altLang="en-US" dirty="0"/>
              <a:t>｜医療費</a:t>
            </a:r>
          </a:p>
        </p:txBody>
      </p:sp>
      <p:sp>
        <p:nvSpPr>
          <p:cNvPr id="3" name="日付プレースホルダー 2"/>
          <p:cNvSpPr>
            <a:spLocks noGrp="1"/>
          </p:cNvSpPr>
          <p:nvPr>
            <p:ph type="dt" sz="half" idx="10"/>
          </p:nvPr>
        </p:nvSpPr>
        <p:spPr/>
        <p:txBody>
          <a:bodyPr/>
          <a:lstStyle/>
          <a:p>
            <a:fld id="{C5645796-8C6E-4165-994B-4DC32FC55971}"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14</a:t>
            </a:fld>
            <a:endParaRPr lang="en-US" altLang="ja-JP" dirty="0"/>
          </a:p>
        </p:txBody>
      </p:sp>
      <p:sp>
        <p:nvSpPr>
          <p:cNvPr id="7" name="スライド番号プレースホルダー 2"/>
          <p:cNvSpPr txBox="1">
            <a:spLocks/>
          </p:cNvSpPr>
          <p:nvPr/>
        </p:nvSpPr>
        <p:spPr>
          <a:xfrm>
            <a:off x="7468195" y="6618071"/>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p:sp>
        <p:nvSpPr>
          <p:cNvPr id="8" name="テキスト ボックス 7"/>
          <p:cNvSpPr txBox="1"/>
          <p:nvPr/>
        </p:nvSpPr>
        <p:spPr>
          <a:xfrm>
            <a:off x="272480" y="719296"/>
            <a:ext cx="9358640" cy="1200329"/>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医療費</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厚生労働省「国民利用費の概況」</a:t>
            </a:r>
            <a:r>
              <a:rPr lang="en-US" altLang="ja-JP" dirty="0"/>
              <a:t>(</a:t>
            </a:r>
            <a:r>
              <a:rPr lang="ja-JP" altLang="en-US" dirty="0"/>
              <a:t>平成</a:t>
            </a:r>
            <a:r>
              <a:rPr lang="en-US" altLang="ja-JP" dirty="0"/>
              <a:t>27</a:t>
            </a:r>
            <a:r>
              <a:rPr lang="ja-JP" altLang="en-US" dirty="0"/>
              <a:t>年度</a:t>
            </a:r>
            <a:r>
              <a:rPr lang="en-US" altLang="ja-JP" dirty="0"/>
              <a:t>)</a:t>
            </a:r>
            <a:r>
              <a:rPr lang="ja-JP" altLang="en-US" dirty="0"/>
              <a:t>第</a:t>
            </a:r>
            <a:r>
              <a:rPr lang="en-US" altLang="ja-JP" dirty="0"/>
              <a:t>5</a:t>
            </a:r>
            <a:r>
              <a:rPr lang="ja-JP" altLang="en-US" dirty="0"/>
              <a:t>表のデータを使用する</a:t>
            </a:r>
            <a:endParaRPr lang="en-US" altLang="ja-JP" dirty="0"/>
          </a:p>
          <a:p>
            <a:pPr marL="742950" lvl="1" indent="-285750">
              <a:buClr>
                <a:srgbClr val="0070C0"/>
              </a:buClr>
              <a:buFont typeface="Wingdings" panose="05000000000000000000" pitchFamily="2" charset="2"/>
              <a:buChar char="Ø"/>
            </a:pPr>
            <a:r>
              <a:rPr lang="ja-JP" altLang="en-US" dirty="0"/>
              <a:t>医療費の発生は不確実なものであるとし，対数正規分布に従うと仮定</a:t>
            </a:r>
            <a:endParaRPr lang="en-US" altLang="ja-JP" dirty="0"/>
          </a:p>
          <a:p>
            <a:pPr marL="742950" lvl="1" indent="-285750">
              <a:buClr>
                <a:srgbClr val="0070C0"/>
              </a:buClr>
              <a:buFont typeface="Wingdings" panose="05000000000000000000" pitchFamily="2" charset="2"/>
              <a:buChar char="Ø"/>
            </a:pPr>
            <a:r>
              <a:rPr lang="ja-JP" altLang="en-US" dirty="0"/>
              <a:t>年齢区分ごとの医療費の自己負担割合・自己負担限度額を考慮する</a:t>
            </a:r>
            <a:endParaRPr lang="en-US" altLang="ja-JP" dirty="0"/>
          </a:p>
        </p:txBody>
      </p:sp>
      <p:pic>
        <p:nvPicPr>
          <p:cNvPr id="2" name="図 1"/>
          <p:cNvPicPr>
            <a:picLocks noChangeAspect="1"/>
          </p:cNvPicPr>
          <p:nvPr/>
        </p:nvPicPr>
        <p:blipFill>
          <a:blip r:embed="rId2"/>
          <a:stretch>
            <a:fillRect/>
          </a:stretch>
        </p:blipFill>
        <p:spPr>
          <a:xfrm>
            <a:off x="4143375" y="3004641"/>
            <a:ext cx="4002926" cy="2423105"/>
          </a:xfrm>
          <a:prstGeom prst="rect">
            <a:avLst/>
          </a:prstGeom>
        </p:spPr>
      </p:pic>
      <p:pic>
        <p:nvPicPr>
          <p:cNvPr id="13" name="図 12"/>
          <p:cNvPicPr>
            <a:picLocks noChangeAspect="1"/>
          </p:cNvPicPr>
          <p:nvPr/>
        </p:nvPicPr>
        <p:blipFill>
          <a:blip r:embed="rId3"/>
          <a:stretch>
            <a:fillRect/>
          </a:stretch>
        </p:blipFill>
        <p:spPr>
          <a:xfrm>
            <a:off x="396305" y="3004641"/>
            <a:ext cx="3747070" cy="2423105"/>
          </a:xfrm>
          <a:prstGeom prst="rect">
            <a:avLst/>
          </a:prstGeom>
        </p:spPr>
      </p:pic>
      <mc:AlternateContent xmlns:mc="http://schemas.openxmlformats.org/markup-compatibility/2006" xmlns:a14="http://schemas.microsoft.com/office/drawing/2010/main">
        <mc:Choice Requires="a14">
          <p:sp>
            <p:nvSpPr>
              <p:cNvPr id="9" name="テキスト ボックス 8"/>
              <p:cNvSpPr txBox="1"/>
              <p:nvPr/>
            </p:nvSpPr>
            <p:spPr>
              <a:xfrm>
                <a:off x="1265282" y="1925377"/>
                <a:ext cx="4262129" cy="921406"/>
              </a:xfrm>
              <a:prstGeom prst="rect">
                <a:avLst/>
              </a:prstGeom>
              <a:noFill/>
            </p:spPr>
            <p:txBody>
              <a:bodyPr wrap="none" rtlCol="0">
                <a:spAutoFit/>
              </a:bodyPr>
              <a:lstStyle/>
              <a:p>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sup>
                    </m:sSubSup>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nary>
                      <m:naryPr>
                        <m:chr m:val="∏"/>
                        <m:ctrlPr>
                          <a:rPr kumimoji="1" lang="en-US" altLang="ja-JP" b="0" i="1" smtClean="0">
                            <a:latin typeface="Cambria Math" panose="02040503050406030204" pitchFamily="18" charset="0"/>
                            <a:ea typeface="Cambria Math" panose="02040503050406030204" pitchFamily="18" charset="0"/>
                          </a:rPr>
                        </m:ctrlPr>
                      </m:naryPr>
                      <m:sub>
                        <m:r>
                          <m:rPr>
                            <m:brk m:alnAt="23"/>
                          </m:rPr>
                          <a:rPr kumimoji="1" lang="en-US" altLang="ja-JP" b="0" i="1" smtClean="0">
                            <a:latin typeface="Cambria Math" panose="02040503050406030204" pitchFamily="18" charset="0"/>
                            <a:ea typeface="Cambria Math" panose="02040503050406030204" pitchFamily="18" charset="0"/>
                          </a:rPr>
                          <m:t>𝑘</m:t>
                        </m:r>
                        <m:r>
                          <a:rPr kumimoji="1" lang="en-US" altLang="ja-JP" b="0" i="1" smtClean="0">
                            <a:latin typeface="Cambria Math" panose="02040503050406030204" pitchFamily="18" charset="0"/>
                            <a:ea typeface="Cambria Math" panose="02040503050406030204" pitchFamily="18" charset="0"/>
                          </a:rPr>
                          <m:t>=1</m:t>
                        </m:r>
                      </m:sub>
                      <m:sup>
                        <m:r>
                          <a:rPr kumimoji="1" lang="en-US" altLang="ja-JP" b="0" i="1" smtClean="0">
                            <a:latin typeface="Cambria Math" panose="02040503050406030204" pitchFamily="18" charset="0"/>
                            <a:ea typeface="Cambria Math" panose="02040503050406030204" pitchFamily="18" charset="0"/>
                          </a:rPr>
                          <m:t>𝑡</m:t>
                        </m:r>
                      </m:sup>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1+</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𝑓</m:t>
                                </m:r>
                              </m:e>
                              <m:sub>
                                <m:r>
                                  <a:rPr kumimoji="1" lang="en-US" altLang="ja-JP" b="0" i="1" smtClean="0">
                                    <a:latin typeface="Cambria Math" panose="02040503050406030204" pitchFamily="18" charset="0"/>
                                    <a:ea typeface="Cambria Math" panose="02040503050406030204" pitchFamily="18" charset="0"/>
                                  </a:rPr>
                                  <m:t>𝑘</m:t>
                                </m:r>
                              </m:sub>
                              <m: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sup>
                            </m:sSubSup>
                          </m:e>
                        </m:d>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ja-JP" altLang="en-US" b="0" i="1" smtClean="0">
                                <a:latin typeface="Cambria Math" panose="02040503050406030204" pitchFamily="18" charset="0"/>
                                <a:ea typeface="Cambria Math" panose="02040503050406030204" pitchFamily="18" charset="0"/>
                              </a:rPr>
                              <m:t>𝜖</m:t>
                            </m:r>
                          </m:e>
                          <m:sub>
                            <m:r>
                              <a:rPr kumimoji="1" lang="en-US" altLang="ja-JP" b="0" i="1" smtClean="0">
                                <a:latin typeface="Cambria Math" panose="02040503050406030204" pitchFamily="18" charset="0"/>
                                <a:ea typeface="Cambria Math" panose="02040503050406030204" pitchFamily="18" charset="0"/>
                              </a:rPr>
                              <m:t>𝑀</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sub>
                          <m: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𝑖</m:t>
                                </m:r>
                              </m:e>
                            </m:d>
                          </m:sup>
                        </m:sSubSup>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𝜏</m:t>
                            </m:r>
                          </m:e>
                          <m:sub>
                            <m:r>
                              <a:rPr kumimoji="1" lang="en-US" altLang="ja-JP" b="0" i="1" smtClean="0">
                                <a:latin typeface="Cambria Math" panose="02040503050406030204" pitchFamily="18" charset="0"/>
                                <a:ea typeface="Cambria Math" panose="02040503050406030204" pitchFamily="18" charset="0"/>
                              </a:rPr>
                              <m:t>𝐴𝑀</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sup>
                        </m:sSubSup>
                      </m:e>
                    </m:nary>
                  </m:oMath>
                </a14:m>
                <a:r>
                  <a:rPr kumimoji="1" lang="en-US" altLang="ja-JP" dirty="0"/>
                  <a:t> </a:t>
                </a:r>
              </a:p>
              <a:p>
                <a14:m>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h</m:t>
                        </m:r>
                      </m:e>
                      <m:sub>
                        <m:r>
                          <a:rPr lang="en-US" altLang="ja-JP" b="0" i="1" smtClean="0">
                            <a:latin typeface="Cambria Math" panose="02040503050406030204" pitchFamily="18" charset="0"/>
                          </a:rPr>
                          <m:t>𝐹</m:t>
                        </m:r>
                        <m:r>
                          <a:rPr lang="en-US" altLang="ja-JP" i="1">
                            <a:latin typeface="Cambria Math" panose="02040503050406030204" pitchFamily="18" charset="0"/>
                          </a:rPr>
                          <m:t>,</m:t>
                        </m:r>
                        <m:r>
                          <a:rPr lang="en-US" altLang="ja-JP" i="1">
                            <a:latin typeface="Cambria Math" panose="02040503050406030204" pitchFamily="18" charset="0"/>
                          </a:rPr>
                          <m:t>𝑡</m:t>
                        </m:r>
                      </m:sub>
                      <m:sup>
                        <m:r>
                          <a:rPr lang="en-US" altLang="ja-JP" i="1">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sup>
                    </m:sSubSup>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b="0" i="1" smtClean="0">
                            <a:latin typeface="Cambria Math" panose="02040503050406030204" pitchFamily="18" charset="0"/>
                          </a:rPr>
                          <m:t>𝐹</m:t>
                        </m:r>
                        <m:r>
                          <a:rPr lang="en-US" altLang="ja-JP" i="1">
                            <a:latin typeface="Cambria Math" panose="02040503050406030204" pitchFamily="18" charset="0"/>
                          </a:rPr>
                          <m:t>,</m:t>
                        </m:r>
                        <m:r>
                          <a:rPr lang="en-US" altLang="ja-JP" i="1">
                            <a:latin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nary>
                      <m:naryPr>
                        <m:chr m:val="∏"/>
                        <m:ctrlPr>
                          <a:rPr lang="en-US" altLang="ja-JP" i="1">
                            <a:latin typeface="Cambria Math" panose="02040503050406030204" pitchFamily="18" charset="0"/>
                            <a:ea typeface="Cambria Math" panose="02040503050406030204" pitchFamily="18" charset="0"/>
                          </a:rPr>
                        </m:ctrlPr>
                      </m:naryPr>
                      <m:sub>
                        <m:r>
                          <m:rPr>
                            <m:brk m:alnAt="23"/>
                          </m:rP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𝑡</m:t>
                        </m:r>
                      </m:sup>
                      <m:e>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1+</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𝑓</m:t>
                                </m:r>
                              </m:e>
                              <m:sub>
                                <m:r>
                                  <a:rPr lang="en-US" altLang="ja-JP" i="1">
                                    <a:latin typeface="Cambria Math" panose="02040503050406030204" pitchFamily="18" charset="0"/>
                                    <a:ea typeface="Cambria Math" panose="02040503050406030204" pitchFamily="18" charset="0"/>
                                  </a:rPr>
                                  <m:t>𝑘</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sup>
                            </m:sSubSup>
                          </m:e>
                        </m:d>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ja-JP" altLang="en-US" i="1">
                                <a:latin typeface="Cambria Math" panose="02040503050406030204" pitchFamily="18" charset="0"/>
                                <a:ea typeface="Cambria Math" panose="02040503050406030204" pitchFamily="18" charset="0"/>
                              </a:rPr>
                              <m:t>𝜖</m:t>
                            </m:r>
                          </m:e>
                          <m:sub>
                            <m:r>
                              <a:rPr lang="en-US" altLang="ja-JP" b="0" i="1" smtClean="0">
                                <a:latin typeface="Cambria Math" panose="02040503050406030204" pitchFamily="18" charset="0"/>
                                <a:ea typeface="Cambria Math" panose="02040503050406030204" pitchFamily="18" charset="0"/>
                              </a:rPr>
                              <m:t>𝐹</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ub>
                          <m: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𝑖</m:t>
                                </m:r>
                              </m:e>
                            </m:d>
                          </m:sup>
                        </m:sSubSup>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𝜏</m:t>
                            </m:r>
                          </m:e>
                          <m:sub>
                            <m:r>
                              <a:rPr lang="en-US" altLang="ja-JP" i="1">
                                <a:latin typeface="Cambria Math" panose="02040503050406030204" pitchFamily="18" charset="0"/>
                                <a:ea typeface="Cambria Math" panose="02040503050406030204" pitchFamily="18" charset="0"/>
                              </a:rPr>
                              <m:t>𝐴</m:t>
                            </m:r>
                            <m:r>
                              <a:rPr lang="en-US" altLang="ja-JP" b="0" i="1" smtClean="0">
                                <a:latin typeface="Cambria Math" panose="02040503050406030204" pitchFamily="18" charset="0"/>
                                <a:ea typeface="Cambria Math" panose="02040503050406030204" pitchFamily="18" charset="0"/>
                              </a:rPr>
                              <m:t>𝐹</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sup>
                        </m:sSubSup>
                      </m:e>
                    </m:nary>
                  </m:oMath>
                </a14:m>
                <a:r>
                  <a:rPr kumimoji="1" lang="ja-JP" altLang="en-US" dirty="0"/>
                  <a:t> </a:t>
                </a: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265282" y="1925377"/>
                <a:ext cx="4262129" cy="921406"/>
              </a:xfrm>
              <a:prstGeom prst="rect">
                <a:avLst/>
              </a:prstGeom>
              <a:blipFill>
                <a:blip r:embed="rId4"/>
                <a:stretch>
                  <a:fillRect t="-40397" b="-66887"/>
                </a:stretch>
              </a:blipFill>
            </p:spPr>
            <p:txBody>
              <a:bodyPr/>
              <a:lstStyle/>
              <a:p>
                <a:r>
                  <a:rPr lang="ja-JP" altLang="en-US">
                    <a:noFill/>
                  </a:rPr>
                  <a:t> </a:t>
                </a:r>
              </a:p>
            </p:txBody>
          </p:sp>
        </mc:Fallback>
      </mc:AlternateContent>
      <p:cxnSp>
        <p:nvCxnSpPr>
          <p:cNvPr id="11" name="直線コネクタ 10"/>
          <p:cNvCxnSpPr/>
          <p:nvPr/>
        </p:nvCxnSpPr>
        <p:spPr>
          <a:xfrm>
            <a:off x="1941557" y="2807491"/>
            <a:ext cx="4381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右矢印 13"/>
          <p:cNvSpPr/>
          <p:nvPr/>
        </p:nvSpPr>
        <p:spPr bwMode="auto">
          <a:xfrm rot="5400000">
            <a:off x="1995134" y="2898751"/>
            <a:ext cx="330995" cy="290513"/>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5" name="右矢印 14"/>
          <p:cNvSpPr/>
          <p:nvPr/>
        </p:nvSpPr>
        <p:spPr bwMode="auto">
          <a:xfrm>
            <a:off x="3800475" y="3931799"/>
            <a:ext cx="381000" cy="259201"/>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cxnSp>
        <p:nvCxnSpPr>
          <p:cNvPr id="16" name="直線コネクタ 15"/>
          <p:cNvCxnSpPr/>
          <p:nvPr/>
        </p:nvCxnSpPr>
        <p:spPr>
          <a:xfrm>
            <a:off x="4143375" y="2825349"/>
            <a:ext cx="4381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3529529" y="2845956"/>
            <a:ext cx="1665841" cy="253916"/>
          </a:xfrm>
          <a:prstGeom prst="rect">
            <a:avLst/>
          </a:prstGeom>
          <a:noFill/>
        </p:spPr>
        <p:txBody>
          <a:bodyPr wrap="none" rtlCol="0">
            <a:spAutoFit/>
          </a:bodyPr>
          <a:lstStyle/>
          <a:p>
            <a:r>
              <a:rPr lang="ja-JP" altLang="en-US" sz="1050" dirty="0">
                <a:solidFill>
                  <a:srgbClr val="0070C0"/>
                </a:solidFill>
              </a:rPr>
              <a:t>対数正規分布に従う乱数</a:t>
            </a:r>
            <a:endParaRPr kumimoji="1" lang="ja-JP" altLang="en-US" sz="1050" dirty="0">
              <a:solidFill>
                <a:srgbClr val="0070C0"/>
              </a:solidFill>
            </a:endParaRPr>
          </a:p>
        </p:txBody>
      </p:sp>
      <mc:AlternateContent xmlns:mc="http://schemas.openxmlformats.org/markup-compatibility/2006" xmlns:a14="http://schemas.microsoft.com/office/drawing/2010/main">
        <mc:Choice Requires="a14">
          <p:sp>
            <p:nvSpPr>
              <p:cNvPr id="18" name="テキスト ボックス 17"/>
              <p:cNvSpPr txBox="1"/>
              <p:nvPr/>
            </p:nvSpPr>
            <p:spPr>
              <a:xfrm>
                <a:off x="762000" y="5747279"/>
                <a:ext cx="3898055" cy="457754"/>
              </a:xfrm>
              <a:prstGeom prst="rect">
                <a:avLst/>
              </a:prstGeom>
              <a:noFill/>
            </p:spPr>
            <p:txBody>
              <a:bodyPr wrap="none" rtlCol="0">
                <a:spAutoFit/>
              </a:bodyPr>
              <a:lstStyle/>
              <a:p>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sup>
                    </m:sSubSup>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min</m:t>
                    </m:r>
                    <m:r>
                      <a:rPr kumimoji="1"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h</m:t>
                        </m:r>
                      </m:e>
                      <m:sub>
                        <m:r>
                          <a:rPr lang="en-US" altLang="ja-JP" i="1">
                            <a:latin typeface="Cambria Math" panose="02040503050406030204" pitchFamily="18" charset="0"/>
                          </a:rPr>
                          <m:t>𝑀</m:t>
                        </m:r>
                        <m:r>
                          <a:rPr lang="en-US" altLang="ja-JP" i="1">
                            <a:latin typeface="Cambria Math" panose="02040503050406030204" pitchFamily="18" charset="0"/>
                          </a:rPr>
                          <m:t>,</m:t>
                        </m:r>
                        <m:r>
                          <a:rPr lang="en-US" altLang="ja-JP" i="1">
                            <a:latin typeface="Cambria Math" panose="02040503050406030204" pitchFamily="18" charset="0"/>
                          </a:rPr>
                          <m:t>𝑡</m:t>
                        </m:r>
                      </m:sub>
                      <m:sup>
                        <m:d>
                          <m:dPr>
                            <m:ctrlPr>
                              <a:rPr lang="en-US" altLang="ja-JP" i="1">
                                <a:latin typeface="Cambria Math" panose="02040503050406030204" pitchFamily="18" charset="0"/>
                              </a:rPr>
                            </m:ctrlPr>
                          </m:dPr>
                          <m:e>
                            <m:r>
                              <a:rPr lang="en-US" altLang="ja-JP" i="1">
                                <a:latin typeface="Cambria Math" panose="02040503050406030204" pitchFamily="18" charset="0"/>
                              </a:rPr>
                              <m:t>𝑖</m:t>
                            </m:r>
                          </m:e>
                        </m:d>
                      </m:sup>
                    </m:sSubSup>
                    <m: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h</m:t>
                        </m:r>
                      </m:e>
                      <m:sub>
                        <m:r>
                          <a:rPr lang="en-US" altLang="ja-JP" b="0" i="1" smtClean="0">
                            <a:latin typeface="Cambria Math" panose="02040503050406030204" pitchFamily="18" charset="0"/>
                          </a:rPr>
                          <m:t>𝐹</m:t>
                        </m:r>
                        <m:r>
                          <a:rPr lang="en-US" altLang="ja-JP" i="1">
                            <a:latin typeface="Cambria Math" panose="02040503050406030204" pitchFamily="18" charset="0"/>
                          </a:rPr>
                          <m:t>,</m:t>
                        </m:r>
                        <m:r>
                          <a:rPr lang="en-US" altLang="ja-JP" i="1">
                            <a:latin typeface="Cambria Math" panose="02040503050406030204" pitchFamily="18" charset="0"/>
                          </a:rPr>
                          <m:t>𝑡</m:t>
                        </m:r>
                      </m:sub>
                      <m:sup>
                        <m:d>
                          <m:dPr>
                            <m:ctrlPr>
                              <a:rPr lang="en-US" altLang="ja-JP" i="1">
                                <a:latin typeface="Cambria Math" panose="02040503050406030204" pitchFamily="18" charset="0"/>
                              </a:rPr>
                            </m:ctrlPr>
                          </m:dPr>
                          <m:e>
                            <m:r>
                              <a:rPr lang="en-US" altLang="ja-JP" i="1">
                                <a:latin typeface="Cambria Math" panose="02040503050406030204" pitchFamily="18" charset="0"/>
                              </a:rPr>
                              <m:t>𝑖</m:t>
                            </m:r>
                          </m:e>
                        </m:d>
                      </m:sup>
                    </m:sSubSup>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𝑆</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,69.12)</m:t>
                    </m:r>
                  </m:oMath>
                </a14:m>
                <a:r>
                  <a:rPr kumimoji="1" lang="ja-JP" altLang="en-US" dirty="0"/>
                  <a:t> </a:t>
                </a:r>
                <a:endParaRPr kumimoji="1" lang="en-US" altLang="ja-JP"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762000" y="5747279"/>
                <a:ext cx="3898055" cy="457754"/>
              </a:xfrm>
              <a:prstGeom prst="rect">
                <a:avLst/>
              </a:prstGeom>
              <a:blipFill>
                <a:blip r:embed="rId5"/>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4660055" y="5437438"/>
                <a:ext cx="3027688" cy="11179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𝑆</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0.3     (</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=1,…,5)</m:t>
                              </m:r>
                            </m:e>
                            <m:e>
                              <m:r>
                                <a:rPr kumimoji="1" lang="en-US" altLang="ja-JP" b="0" i="1" smtClean="0">
                                  <a:latin typeface="Cambria Math" panose="02040503050406030204" pitchFamily="18" charset="0"/>
                                </a:rPr>
                                <m:t>0.2    (</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=6,…,10)</m:t>
                              </m:r>
                            </m:e>
                            <m:e>
                              <m:r>
                                <a:rPr kumimoji="1" lang="en-US" altLang="ja-JP" b="0" i="1" smtClean="0">
                                  <a:latin typeface="Cambria Math" panose="02040503050406030204" pitchFamily="18" charset="0"/>
                                </a:rPr>
                                <m:t>0.1    (</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=11,…,35)</m:t>
                              </m:r>
                            </m:e>
                          </m:eqArr>
                        </m:e>
                      </m:d>
                    </m:oMath>
                  </m:oMathPara>
                </a14:m>
                <a:endParaRPr kumimoji="1" lang="ja-JP" altLang="en-US"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4660055" y="5437438"/>
                <a:ext cx="3027688" cy="1117998"/>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4515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p:txBody>
          <a:bodyPr/>
          <a:lstStyle/>
          <a:p>
            <a:r>
              <a:rPr kumimoji="1" lang="en-US" altLang="ja-JP" dirty="0"/>
              <a:t>Appendix</a:t>
            </a:r>
            <a:r>
              <a:rPr kumimoji="1" lang="ja-JP" altLang="en-US" dirty="0"/>
              <a:t>｜モデル</a:t>
            </a:r>
            <a:r>
              <a:rPr lang="ja-JP" altLang="en-US" dirty="0"/>
              <a:t>：投資資産</a:t>
            </a:r>
            <a:endParaRPr kumimoji="1" lang="ja-JP" altLang="en-US" dirty="0"/>
          </a:p>
        </p:txBody>
      </p:sp>
      <p:sp>
        <p:nvSpPr>
          <p:cNvPr id="3" name="日付プレースホルダー 2"/>
          <p:cNvSpPr>
            <a:spLocks noGrp="1"/>
          </p:cNvSpPr>
          <p:nvPr>
            <p:ph type="dt" sz="half" idx="10"/>
          </p:nvPr>
        </p:nvSpPr>
        <p:spPr/>
        <p:txBody>
          <a:bodyPr/>
          <a:lstStyle/>
          <a:p>
            <a:fld id="{37398576-7793-4A78-B4D1-A9430D489422}"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15</a:t>
            </a:fld>
            <a:endParaRPr lang="en-US" altLang="ja-JP" dirty="0"/>
          </a:p>
        </p:txBody>
      </p:sp>
      <mc:AlternateContent xmlns:mc="http://schemas.openxmlformats.org/markup-compatibility/2006" xmlns:a14="http://schemas.microsoft.com/office/drawing/2010/main">
        <mc:Choice Requires="a14">
          <p:sp>
            <p:nvSpPr>
              <p:cNvPr id="6" name="テキスト ボックス 5"/>
              <p:cNvSpPr txBox="1"/>
              <p:nvPr/>
            </p:nvSpPr>
            <p:spPr>
              <a:xfrm>
                <a:off x="944559" y="1841489"/>
                <a:ext cx="6990567" cy="734112"/>
              </a:xfrm>
              <a:prstGeom prst="rect">
                <a:avLst/>
              </a:prstGeom>
              <a:solidFill>
                <a:srgbClr val="E2F1FA"/>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a:rPr>
                            <m:t>𝑦</m:t>
                          </m:r>
                        </m:e>
                        <m:sub>
                          <m:r>
                            <a:rPr lang="en-US" altLang="ja-JP" i="1">
                              <a:latin typeface="Cambria Math"/>
                            </a:rPr>
                            <m:t>𝑡</m:t>
                          </m:r>
                        </m:sub>
                      </m:sSub>
                      <m:d>
                        <m:dPr>
                          <m:ctrlPr>
                            <a:rPr lang="en-US" altLang="ja-JP" i="1">
                              <a:latin typeface="Cambria Math" panose="02040503050406030204" pitchFamily="18" charset="0"/>
                            </a:rPr>
                          </m:ctrlPr>
                        </m:dPr>
                        <m:e>
                          <m:r>
                            <a:rPr lang="ja-JP" altLang="en-US" i="1">
                              <a:latin typeface="Cambria Math"/>
                            </a:rPr>
                            <m:t>𝜏</m:t>
                          </m:r>
                        </m:e>
                      </m:d>
                      <m:r>
                        <a:rPr lang="en-US" altLang="ja-JP" i="1">
                          <a:latin typeface="Cambria Math" panose="02040503050406030204" pitchFamily="18" charset="0"/>
                        </a:rPr>
                        <m:t>    </m:t>
                      </m:r>
                      <m:r>
                        <a:rPr lang="en-US" altLang="ja-JP" i="1">
                          <a:latin typeface="Cambria Math"/>
                        </a:rPr>
                        <m:t>=</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ja-JP" altLang="en-US" i="1">
                              <a:latin typeface="Cambria Math"/>
                            </a:rPr>
                            <m:t>𝛽</m:t>
                          </m:r>
                        </m:e>
                        <m:sub>
                          <m:r>
                            <a:rPr lang="en-US" altLang="ja-JP" i="1">
                              <a:latin typeface="Cambria Math"/>
                            </a:rPr>
                            <m:t>1</m:t>
                          </m:r>
                          <m:r>
                            <a:rPr lang="en-US" altLang="ja-JP" i="1">
                              <a:latin typeface="Cambria Math"/>
                            </a:rPr>
                            <m:t>𝑡</m:t>
                          </m:r>
                        </m:sub>
                      </m:sSub>
                      <m:r>
                        <a:rPr lang="en-US" altLang="ja-JP" i="1">
                          <a:latin typeface="Cambria Math" panose="02040503050406030204" pitchFamily="18" charset="0"/>
                        </a:rPr>
                        <m:t>    </m:t>
                      </m:r>
                      <m:r>
                        <a:rPr lang="en-US" altLang="ja-JP" i="1">
                          <a:latin typeface="Cambria Math"/>
                        </a:rPr>
                        <m:t>+</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ja-JP" altLang="en-US" i="1">
                              <a:latin typeface="Cambria Math"/>
                            </a:rPr>
                            <m:t>𝛽</m:t>
                          </m:r>
                        </m:e>
                        <m:sub>
                          <m:r>
                            <a:rPr lang="en-US" altLang="ja-JP" i="1">
                              <a:latin typeface="Cambria Math"/>
                            </a:rPr>
                            <m:t>2</m:t>
                          </m:r>
                          <m:r>
                            <a:rPr lang="en-US" altLang="ja-JP" i="1">
                              <a:latin typeface="Cambria Math"/>
                            </a:rPr>
                            <m:t>𝑡</m:t>
                          </m:r>
                        </m:sub>
                      </m:sSub>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a:rPr>
                                <m:t>1−</m:t>
                              </m:r>
                              <m:sSup>
                                <m:sSupPr>
                                  <m:ctrlPr>
                                    <a:rPr lang="en-US" altLang="ja-JP" i="1">
                                      <a:latin typeface="Cambria Math" panose="02040503050406030204" pitchFamily="18" charset="0"/>
                                    </a:rPr>
                                  </m:ctrlPr>
                                </m:sSupPr>
                                <m:e>
                                  <m:r>
                                    <a:rPr lang="en-US" altLang="ja-JP" i="1">
                                      <a:latin typeface="Cambria Math"/>
                                    </a:rPr>
                                    <m:t>𝑒</m:t>
                                  </m:r>
                                </m:e>
                                <m:sup>
                                  <m:r>
                                    <a:rPr lang="en-US" altLang="ja-JP" i="1">
                                      <a:latin typeface="Cambria Math"/>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𝜆</m:t>
                                      </m:r>
                                    </m:e>
                                    <m:sub>
                                      <m:r>
                                        <m:rPr>
                                          <m:sty m:val="p"/>
                                        </m:rPr>
                                        <a:rPr lang="en-US" altLang="ja-JP" i="1">
                                          <a:latin typeface="Cambria Math" panose="02040503050406030204" pitchFamily="18" charset="0"/>
                                        </a:rPr>
                                        <m:t>t</m:t>
                                      </m:r>
                                    </m:sub>
                                  </m:sSub>
                                  <m:r>
                                    <a:rPr lang="ja-JP" altLang="en-US" i="1">
                                      <a:latin typeface="Cambria Math"/>
                                    </a:rPr>
                                    <m:t>𝜏</m:t>
                                  </m:r>
                                </m:sup>
                              </m:sSup>
                            </m:num>
                            <m:den>
                              <m:sSub>
                                <m:sSubPr>
                                  <m:ctrlPr>
                                    <a:rPr lang="en-US" altLang="ja-JP" i="1">
                                      <a:latin typeface="Cambria Math" panose="02040503050406030204" pitchFamily="18" charset="0"/>
                                    </a:rPr>
                                  </m:ctrlPr>
                                </m:sSubPr>
                                <m:e>
                                  <m:r>
                                    <a:rPr lang="ja-JP" altLang="en-US" i="1">
                                      <a:latin typeface="Cambria Math"/>
                                    </a:rPr>
                                    <m:t>𝜆</m:t>
                                  </m:r>
                                </m:e>
                                <m:sub>
                                  <m:r>
                                    <a:rPr lang="en-US" altLang="ja-JP" i="1">
                                      <a:latin typeface="Cambria Math"/>
                                    </a:rPr>
                                    <m:t>𝑡</m:t>
                                  </m:r>
                                </m:sub>
                              </m:sSub>
                              <m:r>
                                <a:rPr lang="ja-JP" altLang="en-US" i="1">
                                  <a:latin typeface="Cambria Math"/>
                                </a:rPr>
                                <m:t>𝜏</m:t>
                              </m:r>
                            </m:den>
                          </m:f>
                        </m:e>
                      </m:d>
                      <m:r>
                        <a:rPr lang="en-US" altLang="ja-JP" i="1">
                          <a:latin typeface="Cambria Math" panose="02040503050406030204" pitchFamily="18" charset="0"/>
                        </a:rPr>
                        <m:t>   </m:t>
                      </m:r>
                      <m:r>
                        <a:rPr lang="en-US" altLang="ja-JP">
                          <a:latin typeface="Cambria Math" panose="02040503050406030204" pitchFamily="18" charset="0"/>
                        </a:rPr>
                        <m:t> </m:t>
                      </m:r>
                      <m:r>
                        <a:rPr lang="en-US" altLang="ja-JP">
                          <a:latin typeface="Cambria Math"/>
                        </a:rPr>
                        <m:t>+</m:t>
                      </m:r>
                      <m:r>
                        <a:rPr lang="en-US" altLang="ja-JP">
                          <a:latin typeface="Cambria Math" panose="02040503050406030204" pitchFamily="18" charset="0"/>
                        </a:rPr>
                        <m:t>    </m:t>
                      </m:r>
                      <m:sSub>
                        <m:sSubPr>
                          <m:ctrlPr>
                            <a:rPr lang="en-US" altLang="ja-JP" i="1">
                              <a:latin typeface="Cambria Math" panose="02040503050406030204" pitchFamily="18" charset="0"/>
                            </a:rPr>
                          </m:ctrlPr>
                        </m:sSubPr>
                        <m:e>
                          <m:r>
                            <a:rPr lang="ja-JP" altLang="en-US" i="1">
                              <a:latin typeface="Cambria Math"/>
                            </a:rPr>
                            <m:t>𝛽</m:t>
                          </m:r>
                        </m:e>
                        <m:sub>
                          <m:r>
                            <a:rPr lang="en-US" altLang="ja-JP" i="1">
                              <a:latin typeface="Cambria Math"/>
                            </a:rPr>
                            <m:t>3</m:t>
                          </m:r>
                          <m:r>
                            <a:rPr lang="en-US" altLang="ja-JP" i="1">
                              <a:latin typeface="Cambria Math"/>
                            </a:rPr>
                            <m:t>𝑡</m:t>
                          </m:r>
                        </m:sub>
                      </m:sSub>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a:rPr>
                                <m:t>1−</m:t>
                              </m:r>
                              <m:sSup>
                                <m:sSupPr>
                                  <m:ctrlPr>
                                    <a:rPr lang="en-US" altLang="ja-JP" i="1">
                                      <a:latin typeface="Cambria Math" panose="02040503050406030204" pitchFamily="18" charset="0"/>
                                    </a:rPr>
                                  </m:ctrlPr>
                                </m:sSupPr>
                                <m:e>
                                  <m:r>
                                    <a:rPr lang="en-US" altLang="ja-JP" i="1">
                                      <a:latin typeface="Cambria Math"/>
                                    </a:rPr>
                                    <m:t>𝑒</m:t>
                                  </m:r>
                                </m:e>
                                <m:sup>
                                  <m:r>
                                    <a:rPr lang="en-US" altLang="ja-JP" i="1">
                                      <a:latin typeface="Cambria Math"/>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𝜆</m:t>
                                      </m:r>
                                    </m:e>
                                    <m:sub>
                                      <m:r>
                                        <m:rPr>
                                          <m:sty m:val="p"/>
                                        </m:rPr>
                                        <a:rPr lang="en-US" altLang="ja-JP" i="1">
                                          <a:latin typeface="Cambria Math" panose="02040503050406030204" pitchFamily="18" charset="0"/>
                                        </a:rPr>
                                        <m:t>t</m:t>
                                      </m:r>
                                    </m:sub>
                                  </m:sSub>
                                  <m:r>
                                    <a:rPr lang="ja-JP" altLang="en-US" i="1">
                                      <a:latin typeface="Cambria Math"/>
                                    </a:rPr>
                                    <m:t>𝜏</m:t>
                                  </m:r>
                                </m:sup>
                              </m:sSup>
                            </m:num>
                            <m:den>
                              <m:sSub>
                                <m:sSubPr>
                                  <m:ctrlPr>
                                    <a:rPr lang="en-US" altLang="ja-JP" i="1">
                                      <a:latin typeface="Cambria Math" panose="02040503050406030204" pitchFamily="18" charset="0"/>
                                    </a:rPr>
                                  </m:ctrlPr>
                                </m:sSubPr>
                                <m:e>
                                  <m:r>
                                    <a:rPr lang="ja-JP" altLang="en-US" i="1">
                                      <a:latin typeface="Cambria Math"/>
                                    </a:rPr>
                                    <m:t>𝜆</m:t>
                                  </m:r>
                                </m:e>
                                <m:sub>
                                  <m:r>
                                    <a:rPr lang="en-US" altLang="ja-JP" i="1">
                                      <a:latin typeface="Cambria Math"/>
                                    </a:rPr>
                                    <m:t>𝑡</m:t>
                                  </m:r>
                                </m:sub>
                              </m:sSub>
                              <m:r>
                                <a:rPr lang="ja-JP" altLang="en-US" i="1">
                                  <a:latin typeface="Cambria Math"/>
                                </a:rPr>
                                <m:t>𝜏</m:t>
                              </m:r>
                            </m:den>
                          </m:f>
                          <m:r>
                            <a:rPr lang="en-US" altLang="ja-JP" i="1">
                              <a:latin typeface="Cambria Math"/>
                            </a:rPr>
                            <m:t>−</m:t>
                          </m:r>
                          <m:sSup>
                            <m:sSupPr>
                              <m:ctrlPr>
                                <a:rPr lang="en-US" altLang="ja-JP" i="1">
                                  <a:latin typeface="Cambria Math" panose="02040503050406030204" pitchFamily="18" charset="0"/>
                                </a:rPr>
                              </m:ctrlPr>
                            </m:sSupPr>
                            <m:e>
                              <m:r>
                                <a:rPr lang="en-US" altLang="ja-JP" i="1">
                                  <a:latin typeface="Cambria Math"/>
                                </a:rPr>
                                <m:t>𝑒</m:t>
                              </m:r>
                            </m:e>
                            <m:sup>
                              <m:r>
                                <a:rPr lang="en-US" altLang="ja-JP" i="1">
                                  <a:latin typeface="Cambria Math"/>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𝜆</m:t>
                                  </m:r>
                                </m:e>
                                <m:sub>
                                  <m:r>
                                    <m:rPr>
                                      <m:sty m:val="p"/>
                                    </m:rPr>
                                    <a:rPr lang="en-US" altLang="ja-JP" i="1">
                                      <a:latin typeface="Cambria Math" panose="02040503050406030204" pitchFamily="18" charset="0"/>
                                    </a:rPr>
                                    <m:t>t</m:t>
                                  </m:r>
                                </m:sub>
                              </m:sSub>
                              <m:r>
                                <a:rPr lang="ja-JP" altLang="en-US" i="1">
                                  <a:latin typeface="Cambria Math"/>
                                </a:rPr>
                                <m:t>𝜏</m:t>
                              </m:r>
                            </m:sup>
                          </m:sSup>
                        </m:e>
                      </m:d>
                    </m:oMath>
                  </m:oMathPara>
                </a14:m>
                <a:endParaRPr lang="en-US" altLang="ja-JP"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944559" y="1841489"/>
                <a:ext cx="6990567" cy="734112"/>
              </a:xfrm>
              <a:prstGeom prst="rect">
                <a:avLst/>
              </a:prstGeom>
              <a:blipFill>
                <a:blip r:embed="rId2"/>
                <a:stretch>
                  <a:fillRect/>
                </a:stretch>
              </a:blipFill>
            </p:spPr>
            <p:txBody>
              <a:bodyPr/>
              <a:lstStyle/>
              <a:p>
                <a:r>
                  <a:rPr lang="ja-JP" altLang="en-US">
                    <a:noFill/>
                  </a:rPr>
                  <a:t> </a:t>
                </a:r>
              </a:p>
            </p:txBody>
          </p:sp>
        </mc:Fallback>
      </mc:AlternateContent>
      <p:sp>
        <p:nvSpPr>
          <p:cNvPr id="8" name="スライド番号プレースホルダー 2"/>
          <p:cNvSpPr txBox="1">
            <a:spLocks/>
          </p:cNvSpPr>
          <p:nvPr/>
        </p:nvSpPr>
        <p:spPr>
          <a:xfrm>
            <a:off x="7468195" y="6618071"/>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mc:AlternateContent xmlns:mc="http://schemas.openxmlformats.org/markup-compatibility/2006" xmlns:a14="http://schemas.microsoft.com/office/drawing/2010/main">
        <mc:Choice Requires="a14">
          <p:sp>
            <p:nvSpPr>
              <p:cNvPr id="22" name="テキスト ボックス 21"/>
              <p:cNvSpPr txBox="1"/>
              <p:nvPr/>
            </p:nvSpPr>
            <p:spPr>
              <a:xfrm>
                <a:off x="272480" y="854553"/>
                <a:ext cx="9244838" cy="923330"/>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金利モデル：</a:t>
                </a:r>
                <a:r>
                  <a:rPr kumimoji="1" lang="en-US" altLang="ja-JP" dirty="0">
                    <a:solidFill>
                      <a:srgbClr val="0070C0"/>
                    </a:solidFill>
                  </a:rPr>
                  <a:t>Nelson-Siegel</a:t>
                </a:r>
                <a:r>
                  <a:rPr kumimoji="1" lang="ja-JP" altLang="en-US" dirty="0">
                    <a:solidFill>
                      <a:srgbClr val="0070C0"/>
                    </a:solidFill>
                  </a:rPr>
                  <a:t>モデル</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水準，傾き，曲率の３つのファクターによってイールドカーブの形状を表現する</a:t>
                </a:r>
                <a:endParaRPr lang="en-US" altLang="ja-JP" dirty="0"/>
              </a:p>
              <a:p>
                <a:pPr marL="742950" lvl="1" indent="-285750">
                  <a:buClr>
                    <a:srgbClr val="0070C0"/>
                  </a:buClr>
                  <a:buFont typeface="Wingdings" panose="05000000000000000000" pitchFamily="2" charset="2"/>
                  <a:buChar char="Ø"/>
                </a:pPr>
                <a14:m>
                  <m:oMath xmlns:m="http://schemas.openxmlformats.org/officeDocument/2006/math">
                    <m:r>
                      <a:rPr lang="en-US" altLang="ja-JP" b="0" i="1" smtClean="0">
                        <a:latin typeface="Cambria Math" panose="02040503050406030204" pitchFamily="18" charset="0"/>
                      </a:rPr>
                      <m:t>𝑡</m:t>
                    </m:r>
                    <m:r>
                      <a:rPr lang="ja-JP" altLang="en-US" i="1">
                        <a:latin typeface="Cambria Math" panose="02040503050406030204" pitchFamily="18" charset="0"/>
                      </a:rPr>
                      <m:t>：</m:t>
                    </m:r>
                  </m:oMath>
                </a14:m>
                <a:r>
                  <a:rPr lang="ja-JP" altLang="en-US" dirty="0"/>
                  <a:t>時刻，</a:t>
                </a:r>
                <a14:m>
                  <m:oMath xmlns:m="http://schemas.openxmlformats.org/officeDocument/2006/math">
                    <m:r>
                      <a:rPr lang="en-US" altLang="ja-JP" b="0" i="1" smtClean="0">
                        <a:latin typeface="Cambria Math" panose="02040503050406030204" pitchFamily="18" charset="0"/>
                      </a:rPr>
                      <m:t>𝜏</m:t>
                    </m:r>
                  </m:oMath>
                </a14:m>
                <a:r>
                  <a:rPr lang="ja-JP" altLang="en-US" dirty="0"/>
                  <a:t>：年限</a:t>
                </a:r>
                <a:endParaRPr lang="en-US" altLang="ja-JP" dirty="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272480" y="854553"/>
                <a:ext cx="9244838" cy="923330"/>
              </a:xfrm>
              <a:prstGeom prst="rect">
                <a:avLst/>
              </a:prstGeom>
              <a:blipFill>
                <a:blip r:embed="rId3"/>
                <a:stretch>
                  <a:fillRect l="-462" t="-5263" b="-10526"/>
                </a:stretch>
              </a:blipFill>
            </p:spPr>
            <p:txBody>
              <a:bodyPr/>
              <a:lstStyle/>
              <a:p>
                <a:r>
                  <a:rPr lang="ja-JP" altLang="en-US">
                    <a:noFill/>
                  </a:rPr>
                  <a:t> </a:t>
                </a:r>
              </a:p>
            </p:txBody>
          </p:sp>
        </mc:Fallback>
      </mc:AlternateContent>
      <p:sp>
        <p:nvSpPr>
          <p:cNvPr id="23" name="テキスト ボックス 22"/>
          <p:cNvSpPr txBox="1"/>
          <p:nvPr/>
        </p:nvSpPr>
        <p:spPr>
          <a:xfrm>
            <a:off x="2146800" y="2390645"/>
            <a:ext cx="492443" cy="276999"/>
          </a:xfrm>
          <a:prstGeom prst="rect">
            <a:avLst/>
          </a:prstGeom>
          <a:noFill/>
        </p:spPr>
        <p:txBody>
          <a:bodyPr wrap="none" rtlCol="0">
            <a:spAutoFit/>
          </a:bodyPr>
          <a:lstStyle/>
          <a:p>
            <a:pPr algn="ctr"/>
            <a:r>
              <a:rPr kumimoji="1" lang="ja-JP" altLang="en-US" sz="1200" dirty="0">
                <a:solidFill>
                  <a:srgbClr val="0070C0"/>
                </a:solidFill>
              </a:rPr>
              <a:t>水準</a:t>
            </a:r>
          </a:p>
        </p:txBody>
      </p:sp>
      <p:sp>
        <p:nvSpPr>
          <p:cNvPr id="24" name="テキスト ボックス 23"/>
          <p:cNvSpPr txBox="1"/>
          <p:nvPr/>
        </p:nvSpPr>
        <p:spPr>
          <a:xfrm>
            <a:off x="3152590" y="2390645"/>
            <a:ext cx="492443" cy="276999"/>
          </a:xfrm>
          <a:prstGeom prst="rect">
            <a:avLst/>
          </a:prstGeom>
          <a:noFill/>
        </p:spPr>
        <p:txBody>
          <a:bodyPr wrap="none" rtlCol="0">
            <a:spAutoFit/>
          </a:bodyPr>
          <a:lstStyle/>
          <a:p>
            <a:pPr algn="ctr"/>
            <a:r>
              <a:rPr lang="ja-JP" altLang="en-US" sz="1200" dirty="0">
                <a:solidFill>
                  <a:srgbClr val="0070C0"/>
                </a:solidFill>
              </a:rPr>
              <a:t>傾き</a:t>
            </a:r>
            <a:endParaRPr kumimoji="1" lang="ja-JP" altLang="en-US" sz="1200" dirty="0">
              <a:solidFill>
                <a:srgbClr val="0070C0"/>
              </a:solidFill>
            </a:endParaRPr>
          </a:p>
        </p:txBody>
      </p:sp>
      <p:sp>
        <p:nvSpPr>
          <p:cNvPr id="25" name="テキスト ボックス 24"/>
          <p:cNvSpPr txBox="1"/>
          <p:nvPr/>
        </p:nvSpPr>
        <p:spPr>
          <a:xfrm>
            <a:off x="5375136" y="2390645"/>
            <a:ext cx="492443" cy="276999"/>
          </a:xfrm>
          <a:prstGeom prst="rect">
            <a:avLst/>
          </a:prstGeom>
          <a:noFill/>
        </p:spPr>
        <p:txBody>
          <a:bodyPr wrap="none" rtlCol="0">
            <a:spAutoFit/>
          </a:bodyPr>
          <a:lstStyle/>
          <a:p>
            <a:pPr algn="ctr"/>
            <a:r>
              <a:rPr lang="ja-JP" altLang="en-US" sz="1200" dirty="0">
                <a:solidFill>
                  <a:srgbClr val="0070C0"/>
                </a:solidFill>
              </a:rPr>
              <a:t>曲率</a:t>
            </a:r>
            <a:endParaRPr kumimoji="1" lang="ja-JP" altLang="en-US" sz="1200" dirty="0">
              <a:solidFill>
                <a:srgbClr val="0070C0"/>
              </a:solidFill>
            </a:endParaRPr>
          </a:p>
        </p:txBody>
      </p:sp>
      <p:cxnSp>
        <p:nvCxnSpPr>
          <p:cNvPr id="26" name="直線コネクタ 25"/>
          <p:cNvCxnSpPr/>
          <p:nvPr/>
        </p:nvCxnSpPr>
        <p:spPr>
          <a:xfrm>
            <a:off x="2249583" y="2390645"/>
            <a:ext cx="36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3221691" y="2390645"/>
            <a:ext cx="36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5417935" y="2390645"/>
            <a:ext cx="36004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272479" y="2795784"/>
            <a:ext cx="9361041" cy="1200329"/>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使用データ</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en-US" altLang="ja-JP" dirty="0"/>
              <a:t>JGB(</a:t>
            </a:r>
            <a:r>
              <a:rPr lang="ja-JP" altLang="en-US" dirty="0"/>
              <a:t>日本国債</a:t>
            </a:r>
            <a:r>
              <a:rPr lang="en-US" altLang="ja-JP" dirty="0"/>
              <a:t>)</a:t>
            </a:r>
            <a:r>
              <a:rPr lang="ja-JP" altLang="en-US" dirty="0"/>
              <a:t>：財務省「国債金利情報」</a:t>
            </a:r>
            <a:r>
              <a:rPr lang="en-US" altLang="ja-JP" dirty="0"/>
              <a:t>1993</a:t>
            </a:r>
            <a:r>
              <a:rPr lang="ja-JP" altLang="en-US" dirty="0"/>
              <a:t>年～</a:t>
            </a:r>
            <a:r>
              <a:rPr lang="en-US" altLang="ja-JP" dirty="0"/>
              <a:t>2015</a:t>
            </a:r>
            <a:r>
              <a:rPr lang="ja-JP" altLang="en-US" dirty="0"/>
              <a:t>年</a:t>
            </a:r>
            <a:r>
              <a:rPr lang="en-US" altLang="ja-JP" dirty="0"/>
              <a:t>(</a:t>
            </a:r>
            <a:r>
              <a:rPr lang="ja-JP" altLang="en-US" dirty="0"/>
              <a:t>インターバルは年次</a:t>
            </a:r>
            <a:r>
              <a:rPr lang="en-US" altLang="ja-JP" dirty="0"/>
              <a:t>)</a:t>
            </a:r>
          </a:p>
          <a:p>
            <a:pPr marL="742950" lvl="1" indent="-285750">
              <a:buClr>
                <a:srgbClr val="0070C0"/>
              </a:buClr>
              <a:buFont typeface="Wingdings" panose="05000000000000000000" pitchFamily="2" charset="2"/>
              <a:buChar char="Ø"/>
            </a:pPr>
            <a:r>
              <a:rPr lang="ja-JP" altLang="en-US" dirty="0"/>
              <a:t>年限</a:t>
            </a:r>
            <a:r>
              <a:rPr lang="en-US" altLang="ja-JP" dirty="0"/>
              <a:t>1</a:t>
            </a:r>
            <a:r>
              <a:rPr lang="ja-JP" altLang="en-US" dirty="0"/>
              <a:t>～</a:t>
            </a:r>
            <a:r>
              <a:rPr lang="en-US" altLang="ja-JP" dirty="0"/>
              <a:t>10</a:t>
            </a:r>
            <a:r>
              <a:rPr lang="ja-JP" altLang="en-US" dirty="0"/>
              <a:t>年</a:t>
            </a:r>
            <a:r>
              <a:rPr lang="en-US" altLang="ja-JP" dirty="0"/>
              <a:t>(1</a:t>
            </a:r>
            <a:r>
              <a:rPr lang="ja-JP" altLang="en-US" dirty="0"/>
              <a:t>年刻み</a:t>
            </a:r>
            <a:r>
              <a:rPr lang="en-US" altLang="ja-JP" dirty="0"/>
              <a:t>),15</a:t>
            </a:r>
            <a:r>
              <a:rPr lang="ja-JP" altLang="en-US" dirty="0"/>
              <a:t>年</a:t>
            </a:r>
            <a:r>
              <a:rPr lang="en-US" altLang="ja-JP" dirty="0"/>
              <a:t>,20</a:t>
            </a:r>
            <a:r>
              <a:rPr lang="ja-JP" altLang="en-US" dirty="0"/>
              <a:t>年のパーイールドをスプライン補間し，ブートストラップ法によってスポットレートへと変換する</a:t>
            </a:r>
            <a:endParaRPr kumimoji="1" lang="ja-JP" altLang="en-US" dirty="0"/>
          </a:p>
        </p:txBody>
      </p:sp>
    </p:spTree>
    <p:extLst>
      <p:ext uri="{BB962C8B-B14F-4D97-AF65-F5344CB8AC3E}">
        <p14:creationId xmlns:p14="http://schemas.microsoft.com/office/powerpoint/2010/main" val="1766287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p:txBody>
          <a:bodyPr/>
          <a:lstStyle/>
          <a:p>
            <a:r>
              <a:rPr kumimoji="1" lang="en-US" altLang="ja-JP" dirty="0"/>
              <a:t>Appendix</a:t>
            </a:r>
            <a:r>
              <a:rPr kumimoji="1" lang="ja-JP" altLang="en-US" dirty="0"/>
              <a:t>｜</a:t>
            </a:r>
            <a:r>
              <a:rPr kumimoji="1" lang="en-US" altLang="ja-JP" dirty="0"/>
              <a:t>Nelson-Siegel</a:t>
            </a:r>
            <a:r>
              <a:rPr kumimoji="1" lang="ja-JP" altLang="en-US" dirty="0"/>
              <a:t>モデル：パラメータ推定法</a:t>
            </a:r>
          </a:p>
        </p:txBody>
      </p:sp>
      <p:sp>
        <p:nvSpPr>
          <p:cNvPr id="3" name="日付プレースホルダー 2"/>
          <p:cNvSpPr>
            <a:spLocks noGrp="1"/>
          </p:cNvSpPr>
          <p:nvPr>
            <p:ph type="dt" sz="half" idx="10"/>
          </p:nvPr>
        </p:nvSpPr>
        <p:spPr/>
        <p:txBody>
          <a:bodyPr/>
          <a:lstStyle/>
          <a:p>
            <a:fld id="{50496DFF-A142-4965-A9A6-C4E2915CBA5A}"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16</a:t>
            </a:fld>
            <a:endParaRPr lang="en-US" altLang="ja-JP" dirty="0"/>
          </a:p>
        </p:txBody>
      </p:sp>
      <p:sp>
        <p:nvSpPr>
          <p:cNvPr id="7" name="スライド番号プレースホルダー 2"/>
          <p:cNvSpPr txBox="1">
            <a:spLocks/>
          </p:cNvSpPr>
          <p:nvPr/>
        </p:nvSpPr>
        <p:spPr>
          <a:xfrm>
            <a:off x="7468195" y="6618071"/>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6C8EEFBB-E135-4293-8494-A108BE87EC2E}" type="slidenum">
              <a:rPr lang="en-US" altLang="ja-JP" smtClean="0"/>
              <a:pPr/>
              <a:t>16</a:t>
            </a:fld>
            <a:endParaRPr lang="en-US" altLang="ja-JP" dirty="0"/>
          </a:p>
        </p:txBody>
      </p:sp>
      <mc:AlternateContent xmlns:mc="http://schemas.openxmlformats.org/markup-compatibility/2006" xmlns:a14="http://schemas.microsoft.com/office/drawing/2010/main">
        <mc:Choice Requires="a14">
          <p:sp>
            <p:nvSpPr>
              <p:cNvPr id="8" name="テキスト ボックス 7"/>
              <p:cNvSpPr txBox="1"/>
              <p:nvPr/>
            </p:nvSpPr>
            <p:spPr>
              <a:xfrm>
                <a:off x="272479" y="1185746"/>
                <a:ext cx="9361041" cy="4841454"/>
              </a:xfrm>
              <a:prstGeom prst="rect">
                <a:avLst/>
              </a:prstGeom>
              <a:noFill/>
            </p:spPr>
            <p:txBody>
              <a:bodyPr wrap="square" rtlCol="0">
                <a:spAutoFit/>
              </a:bodyPr>
              <a:lstStyle/>
              <a:p>
                <a:pPr marL="342900" indent="-342900">
                  <a:buClr>
                    <a:srgbClr val="0070C0"/>
                  </a:buClr>
                  <a:buFont typeface="+mj-lt"/>
                  <a:buAutoNum type="arabicPeriod"/>
                </a:pPr>
                <a14:m>
                  <m:oMath xmlns:m="http://schemas.openxmlformats.org/officeDocument/2006/math">
                    <m:r>
                      <a:rPr lang="en-US" altLang="ja-JP" b="0" i="1" smtClean="0">
                        <a:latin typeface="Cambria Math" panose="02040503050406030204" pitchFamily="18" charset="0"/>
                      </a:rPr>
                      <m:t>𝜆</m:t>
                    </m:r>
                    <m:r>
                      <a:rPr lang="ja-JP" altLang="en-US" i="1">
                        <a:latin typeface="Cambria Math" panose="02040503050406030204" pitchFamily="18" charset="0"/>
                      </a:rPr>
                      <m:t>の推定</m:t>
                    </m:r>
                  </m:oMath>
                </a14:m>
                <a:r>
                  <a:rPr lang="ja-JP" altLang="en-US" i="1" dirty="0">
                    <a:latin typeface="Cambria Math" panose="02040503050406030204" pitchFamily="18" charset="0"/>
                  </a:rPr>
                  <a:t>：中谷</a:t>
                </a:r>
                <a:r>
                  <a:rPr lang="en-US" altLang="ja-JP" dirty="0">
                    <a:latin typeface="+mn-ea"/>
                  </a:rPr>
                  <a:t>(2014)</a:t>
                </a:r>
                <a:endParaRPr lang="en-US" altLang="ja-JP" i="1" dirty="0">
                  <a:latin typeface="Cambria Math" panose="02040503050406030204" pitchFamily="18" charset="0"/>
                </a:endParaRPr>
              </a:p>
              <a:p>
                <a:pPr marL="800100" lvl="1" indent="-342900">
                  <a:buClr>
                    <a:srgbClr val="0070C0"/>
                  </a:buClr>
                  <a:buFont typeface="+mj-lt"/>
                  <a:buAutoNum type="arabicPeriod"/>
                </a:pPr>
                <a14:m>
                  <m:oMath xmlns:m="http://schemas.openxmlformats.org/officeDocument/2006/math">
                    <m:r>
                      <a:rPr lang="en-US" altLang="ja-JP" b="0" i="1" smtClean="0">
                        <a:latin typeface="Cambria Math" panose="02040503050406030204" pitchFamily="18" charset="0"/>
                      </a:rPr>
                      <m:t>𝜏</m:t>
                    </m:r>
                    <m:r>
                      <a:rPr lang="en-US" altLang="ja-JP" b="0" i="1" smtClean="0">
                        <a:latin typeface="Cambria Math" panose="02040503050406030204" pitchFamily="18" charset="0"/>
                      </a:rPr>
                      <m:t>=</m:t>
                    </m:r>
                    <m:r>
                      <a:rPr lang="en-US" altLang="ja-JP" b="0" i="1" smtClean="0">
                        <a:latin typeface="Cambria Math" panose="02040503050406030204" pitchFamily="18" charset="0"/>
                      </a:rPr>
                      <m:t>𝑛</m:t>
                    </m:r>
                  </m:oMath>
                </a14:m>
                <a:r>
                  <a:rPr lang="ja-JP" altLang="en-US" i="1" dirty="0">
                    <a:latin typeface="Cambria Math" panose="02040503050406030204" pitchFamily="18" charset="0"/>
                  </a:rPr>
                  <a:t>のときに，</a:t>
                </a:r>
                <a14:m>
                  <m:oMath xmlns:m="http://schemas.openxmlformats.org/officeDocument/2006/math">
                    <m:f>
                      <m:fPr>
                        <m:ctrlPr>
                          <a:rPr lang="en-US" altLang="ja-JP" b="0" i="1" smtClean="0">
                            <a:latin typeface="Cambria Math" panose="02040503050406030204" pitchFamily="18" charset="0"/>
                          </a:rPr>
                        </m:ctrlPr>
                      </m:fPr>
                      <m:num>
                        <m:sSup>
                          <m:sSupPr>
                            <m:ctrlPr>
                              <a:rPr lang="en-US" altLang="ja-JP" b="0" i="1" smtClean="0">
                                <a:latin typeface="Cambria Math" panose="02040503050406030204" pitchFamily="18" charset="0"/>
                              </a:rPr>
                            </m:ctrlPr>
                          </m:sSupPr>
                          <m:e>
                            <m:r>
                              <a:rPr lang="en-US" altLang="ja-JP" i="1">
                                <a:latin typeface="Cambria Math" panose="02040503050406030204" pitchFamily="18" charset="0"/>
                              </a:rPr>
                              <m:t>1−</m:t>
                            </m:r>
                            <m:r>
                              <a:rPr lang="en-US" altLang="ja-JP" b="0" i="1" smtClean="0">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𝜆𝜏</m:t>
                            </m:r>
                          </m:sup>
                        </m:sSup>
                      </m:num>
                      <m:den>
                        <m:r>
                          <a:rPr lang="en-US" altLang="ja-JP" i="1">
                            <a:latin typeface="Cambria Math" panose="02040503050406030204" pitchFamily="18" charset="0"/>
                          </a:rPr>
                          <m:t>𝜆𝜏</m:t>
                        </m:r>
                      </m:den>
                    </m:f>
                    <m:sSup>
                      <m:sSupPr>
                        <m:ctrlPr>
                          <a:rPr lang="en-US" altLang="ja-JP" i="1">
                            <a:latin typeface="Cambria Math" panose="02040503050406030204" pitchFamily="18" charset="0"/>
                          </a:rPr>
                        </m:ctrlPr>
                      </m:sSupPr>
                      <m:e>
                        <m:r>
                          <a:rPr lang="en-US" altLang="ja-JP" i="1">
                            <a:latin typeface="Cambria Math" panose="02040503050406030204" pitchFamily="18" charset="0"/>
                          </a:rPr>
                          <m:t>−</m:t>
                        </m:r>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𝜆𝜏</m:t>
                        </m:r>
                      </m:sup>
                    </m:sSup>
                  </m:oMath>
                </a14:m>
                <a:r>
                  <a:rPr lang="ja-JP" altLang="en-US" i="1" dirty="0">
                    <a:latin typeface="Cambria Math" panose="02040503050406030204" pitchFamily="18" charset="0"/>
                  </a:rPr>
                  <a:t>が最大となる</a:t>
                </a:r>
                <a14:m>
                  <m:oMath xmlns:m="http://schemas.openxmlformats.org/officeDocument/2006/math">
                    <m:r>
                      <a:rPr lang="en-US" altLang="ja-JP" b="0" i="1" smtClean="0">
                        <a:latin typeface="Cambria Math" panose="02040503050406030204" pitchFamily="18" charset="0"/>
                      </a:rPr>
                      <m:t>𝜆</m:t>
                    </m:r>
                  </m:oMath>
                </a14:m>
                <a:r>
                  <a:rPr lang="ja-JP" altLang="en-US" i="1" dirty="0">
                    <a:latin typeface="Cambria Math" panose="02040503050406030204" pitchFamily="18" charset="0"/>
                  </a:rPr>
                  <a:t>を</a:t>
                </a:r>
                <a14:m>
                  <m:oMath xmlns:m="http://schemas.openxmlformats.org/officeDocument/2006/math">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𝜆</m:t>
                        </m:r>
                      </m:e>
                      <m:sup>
                        <m:r>
                          <a:rPr lang="en-US" altLang="ja-JP" b="0" i="1" dirty="0" smtClean="0">
                            <a:latin typeface="Cambria Math" panose="02040503050406030204" pitchFamily="18" charset="0"/>
                          </a:rPr>
                          <m:t>∗</m:t>
                        </m:r>
                        <m:d>
                          <m:dPr>
                            <m:ctrlPr>
                              <a:rPr lang="en-US" altLang="ja-JP" b="0" i="1" dirty="0" smtClean="0">
                                <a:latin typeface="Cambria Math" panose="02040503050406030204" pitchFamily="18" charset="0"/>
                              </a:rPr>
                            </m:ctrlPr>
                          </m:dPr>
                          <m:e>
                            <m:r>
                              <a:rPr lang="en-US" altLang="ja-JP" b="0" i="1" dirty="0" smtClean="0">
                                <a:latin typeface="Cambria Math" panose="02040503050406030204" pitchFamily="18" charset="0"/>
                              </a:rPr>
                              <m:t>𝑛</m:t>
                            </m:r>
                          </m:e>
                        </m:d>
                      </m:sup>
                    </m:sSup>
                  </m:oMath>
                </a14:m>
                <a:r>
                  <a:rPr lang="ja-JP" altLang="en-US" i="1" dirty="0">
                    <a:latin typeface="Cambria Math" panose="02040503050406030204" pitchFamily="18" charset="0"/>
                  </a:rPr>
                  <a:t>とする</a:t>
                </a:r>
                <a:endParaRPr lang="en-US" altLang="ja-JP" i="1" dirty="0">
                  <a:latin typeface="Cambria Math" panose="02040503050406030204" pitchFamily="18" charset="0"/>
                </a:endParaRPr>
              </a:p>
              <a:p>
                <a:pPr marL="800100" lvl="1" indent="-342900">
                  <a:buClr>
                    <a:srgbClr val="0070C0"/>
                  </a:buClr>
                  <a:buFont typeface="+mj-lt"/>
                  <a:buAutoNum type="arabicPeriod"/>
                </a:pPr>
                <a14:m>
                  <m:oMath xmlns:m="http://schemas.openxmlformats.org/officeDocument/2006/math">
                    <m:r>
                      <a:rPr lang="en-US" altLang="ja-JP" i="1">
                        <a:latin typeface="Cambria Math" panose="02040503050406030204" pitchFamily="18" charset="0"/>
                      </a:rPr>
                      <m:t>𝜆</m:t>
                    </m:r>
                    <m:r>
                      <a:rPr lang="en-US" altLang="ja-JP" i="1">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𝜆</m:t>
                        </m:r>
                      </m:e>
                      <m:sup>
                        <m:r>
                          <a:rPr lang="en-US" altLang="ja-JP" i="1" dirty="0">
                            <a:latin typeface="Cambria Math" panose="02040503050406030204" pitchFamily="18" charset="0"/>
                          </a:rPr>
                          <m:t>∗</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𝑛</m:t>
                            </m:r>
                          </m:e>
                        </m:d>
                      </m:sup>
                    </m:sSup>
                  </m:oMath>
                </a14:m>
                <a:r>
                  <a:rPr lang="ja-JP" altLang="en-US" i="1" dirty="0">
                    <a:latin typeface="Cambria Math" panose="02040503050406030204" pitchFamily="18" charset="0"/>
                  </a:rPr>
                  <a:t>のときのファクター</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𝛽</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𝛽</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𝛽</m:t>
                        </m:r>
                      </m:e>
                      <m:sub>
                        <m:r>
                          <a:rPr lang="en-US" altLang="ja-JP" b="0" i="1" smtClean="0">
                            <a:latin typeface="Cambria Math" panose="02040503050406030204" pitchFamily="18" charset="0"/>
                          </a:rPr>
                          <m:t>3</m:t>
                        </m:r>
                      </m:sub>
                    </m:sSub>
                  </m:oMath>
                </a14:m>
                <a:r>
                  <a:rPr lang="ja-JP" altLang="en-US" i="1" dirty="0">
                    <a:latin typeface="Cambria Math" panose="02040503050406030204" pitchFamily="18" charset="0"/>
                  </a:rPr>
                  <a:t>を推定する</a:t>
                </a:r>
                <a:endParaRPr lang="en-US" altLang="ja-JP" i="1" dirty="0">
                  <a:latin typeface="Cambria Math" panose="02040503050406030204" pitchFamily="18" charset="0"/>
                </a:endParaRPr>
              </a:p>
              <a:p>
                <a:pPr marL="800100" lvl="1" indent="-342900">
                  <a:buClr>
                    <a:srgbClr val="0070C0"/>
                  </a:buClr>
                  <a:buFont typeface="+mj-lt"/>
                  <a:buAutoNum type="arabicPeriod"/>
                </a:pPr>
                <a:r>
                  <a:rPr lang="ja-JP" altLang="en-US" i="1" dirty="0">
                    <a:latin typeface="Cambria Math" panose="02040503050406030204" pitchFamily="18" charset="0"/>
                  </a:rPr>
                  <a:t>全ての時点，年限における推計値と実績値の</a:t>
                </a:r>
                <a:r>
                  <a:rPr lang="en-US" altLang="ja-JP" dirty="0">
                    <a:latin typeface="Cambria Math" panose="02040503050406030204" pitchFamily="18" charset="0"/>
                  </a:rPr>
                  <a:t>2</a:t>
                </a:r>
                <a:r>
                  <a:rPr lang="ja-JP" altLang="en-US" i="1" dirty="0">
                    <a:latin typeface="Cambria Math" panose="02040503050406030204" pitchFamily="18" charset="0"/>
                  </a:rPr>
                  <a:t>乗誤差の平均値の平方根</a:t>
                </a:r>
                <a14:m>
                  <m:oMath xmlns:m="http://schemas.openxmlformats.org/officeDocument/2006/math">
                    <m:r>
                      <a:rPr lang="en-US" altLang="ja-JP" b="0" i="1" smtClean="0">
                        <a:latin typeface="Cambria Math" panose="02040503050406030204" pitchFamily="18" charset="0"/>
                      </a:rPr>
                      <m:t>𝑆𝐸</m:t>
                    </m:r>
                    <m:r>
                      <a:rPr lang="en-US" altLang="ja-JP" b="0" i="1" smtClean="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𝜆</m:t>
                        </m:r>
                      </m:e>
                      <m:sup>
                        <m:r>
                          <a:rPr lang="en-US" altLang="ja-JP" i="1" dirty="0">
                            <a:latin typeface="Cambria Math" panose="02040503050406030204" pitchFamily="18" charset="0"/>
                          </a:rPr>
                          <m:t>∗</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𝑛</m:t>
                            </m:r>
                          </m:e>
                        </m:d>
                      </m:sup>
                    </m:sSup>
                    <m:r>
                      <a:rPr lang="en-US" altLang="ja-JP" b="0" i="1" dirty="0" smtClean="0">
                        <a:latin typeface="Cambria Math" panose="02040503050406030204" pitchFamily="18" charset="0"/>
                      </a:rPr>
                      <m:t>)</m:t>
                    </m:r>
                  </m:oMath>
                </a14:m>
                <a:r>
                  <a:rPr lang="ja-JP" altLang="en-US" i="1" dirty="0">
                    <a:latin typeface="Cambria Math" panose="02040503050406030204" pitchFamily="18" charset="0"/>
                  </a:rPr>
                  <a:t>を求める</a:t>
                </a:r>
                <a:endParaRPr lang="en-US" altLang="ja-JP" i="1" dirty="0">
                  <a:latin typeface="Cambria Math" panose="02040503050406030204" pitchFamily="18" charset="0"/>
                </a:endParaRPr>
              </a:p>
              <a:p>
                <a:pPr marL="800100" lvl="1" indent="-342900">
                  <a:buClr>
                    <a:srgbClr val="0070C0"/>
                  </a:buClr>
                  <a:buFont typeface="+mj-lt"/>
                  <a:buAutoNum type="arabicPeriod"/>
                </a:pPr>
                <a14:m>
                  <m:oMath xmlns:m="http://schemas.openxmlformats.org/officeDocument/2006/math">
                    <m:r>
                      <a:rPr lang="en-US" altLang="ja-JP" i="1">
                        <a:latin typeface="Cambria Math" panose="02040503050406030204" pitchFamily="18" charset="0"/>
                      </a:rPr>
                      <m:t>𝑆𝐸</m:t>
                    </m:r>
                    <m:r>
                      <a:rPr lang="en-US" altLang="ja-JP" i="1">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𝜆</m:t>
                        </m:r>
                      </m:e>
                      <m:sup>
                        <m:r>
                          <a:rPr lang="en-US" altLang="ja-JP" i="1" dirty="0">
                            <a:latin typeface="Cambria Math" panose="02040503050406030204" pitchFamily="18" charset="0"/>
                          </a:rPr>
                          <m:t>∗</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𝑛</m:t>
                            </m:r>
                          </m:e>
                        </m:d>
                      </m:sup>
                    </m:sSup>
                    <m:r>
                      <a:rPr lang="en-US" altLang="ja-JP" i="1" dirty="0">
                        <a:latin typeface="Cambria Math" panose="02040503050406030204" pitchFamily="18" charset="0"/>
                      </a:rPr>
                      <m:t>)</m:t>
                    </m:r>
                  </m:oMath>
                </a14:m>
                <a:r>
                  <a:rPr lang="ja-JP" altLang="en-US" i="1" dirty="0">
                    <a:latin typeface="Cambria Math" panose="02040503050406030204" pitchFamily="18" charset="0"/>
                  </a:rPr>
                  <a:t>が最小となる</a:t>
                </a:r>
                <a14:m>
                  <m:oMath xmlns:m="http://schemas.openxmlformats.org/officeDocument/2006/math">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𝜆</m:t>
                        </m:r>
                      </m:e>
                      <m:sup>
                        <m:r>
                          <a:rPr lang="en-US" altLang="ja-JP" i="1" dirty="0">
                            <a:latin typeface="Cambria Math" panose="02040503050406030204" pitchFamily="18" charset="0"/>
                          </a:rPr>
                          <m:t>∗</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𝑛</m:t>
                            </m:r>
                          </m:e>
                        </m:d>
                      </m:sup>
                    </m:sSup>
                  </m:oMath>
                </a14:m>
                <a:r>
                  <a:rPr lang="ja-JP" altLang="en-US" i="1" dirty="0">
                    <a:latin typeface="Cambria Math" panose="02040503050406030204" pitchFamily="18" charset="0"/>
                  </a:rPr>
                  <a:t>を</a:t>
                </a:r>
                <a14:m>
                  <m:oMath xmlns:m="http://schemas.openxmlformats.org/officeDocument/2006/math">
                    <m:r>
                      <a:rPr lang="en-US" altLang="ja-JP" i="1">
                        <a:latin typeface="Cambria Math" panose="02040503050406030204" pitchFamily="18" charset="0"/>
                      </a:rPr>
                      <m:t>𝜆</m:t>
                    </m:r>
                  </m:oMath>
                </a14:m>
                <a:r>
                  <a:rPr lang="ja-JP" altLang="en-US" i="1" dirty="0">
                    <a:latin typeface="Cambria Math" panose="02040503050406030204" pitchFamily="18" charset="0"/>
                  </a:rPr>
                  <a:t>とする</a:t>
                </a:r>
                <a:endParaRPr lang="en-US" altLang="ja-JP" i="1" dirty="0">
                  <a:latin typeface="Cambria Math" panose="02040503050406030204" pitchFamily="18" charset="0"/>
                </a:endParaRPr>
              </a:p>
              <a:p>
                <a:pPr marL="800100" lvl="1" indent="-342900">
                  <a:buClr>
                    <a:srgbClr val="0070C0"/>
                  </a:buClr>
                  <a:buFont typeface="+mj-lt"/>
                  <a:buAutoNum type="arabicPeriod"/>
                </a:pPr>
                <a:endParaRPr lang="en-US" altLang="ja-JP" sz="800" i="1" dirty="0">
                  <a:latin typeface="Cambria Math" panose="02040503050406030204" pitchFamily="18" charset="0"/>
                </a:endParaRPr>
              </a:p>
              <a:p>
                <a:pPr marL="342900" indent="-342900">
                  <a:buClr>
                    <a:srgbClr val="0070C0"/>
                  </a:buClr>
                  <a:buFont typeface="+mj-lt"/>
                  <a:buAutoNum type="arabicPeriod"/>
                </a:pPr>
                <a14:m>
                  <m:oMath xmlns:m="http://schemas.openxmlformats.org/officeDocument/2006/math">
                    <m:sSub>
                      <m:sSubPr>
                        <m:ctrlPr>
                          <a:rPr lang="en-US" altLang="ja-JP" i="1" smtClean="0">
                            <a:latin typeface="Cambria Math" panose="02040503050406030204" pitchFamily="18" charset="0"/>
                          </a:rPr>
                        </m:ctrlPr>
                      </m:sSub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𝛽</m:t>
                            </m:r>
                          </m:e>
                        </m:acc>
                      </m:e>
                      <m:sub>
                        <m:r>
                          <a:rPr lang="en-US" altLang="ja-JP" i="1">
                            <a:latin typeface="Cambria Math" panose="02040503050406030204" pitchFamily="18" charset="0"/>
                          </a:rPr>
                          <m:t>1</m:t>
                        </m:r>
                        <m:r>
                          <m:rPr>
                            <m:sty m:val="p"/>
                          </m:rPr>
                          <a:rPr lang="en-US" altLang="ja-JP" i="1">
                            <a:latin typeface="Cambria Math" panose="02040503050406030204" pitchFamily="18" charset="0"/>
                          </a:rPr>
                          <m:t>t</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 </m:t>
                        </m:r>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𝛽</m:t>
                            </m:r>
                          </m:e>
                        </m:acc>
                      </m:e>
                      <m:sub>
                        <m:r>
                          <a:rPr lang="en-US" altLang="ja-JP" i="1">
                            <a:latin typeface="Cambria Math" panose="02040503050406030204" pitchFamily="18" charset="0"/>
                          </a:rPr>
                          <m:t>2</m:t>
                        </m:r>
                        <m:r>
                          <m:rPr>
                            <m:sty m:val="p"/>
                          </m:rPr>
                          <a:rPr lang="en-US" altLang="ja-JP" i="1">
                            <a:latin typeface="Cambria Math" panose="02040503050406030204" pitchFamily="18" charset="0"/>
                          </a:rPr>
                          <m:t>t</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 </m:t>
                        </m:r>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𝛽</m:t>
                            </m:r>
                          </m:e>
                        </m:acc>
                      </m:e>
                      <m:sub>
                        <m:r>
                          <a:rPr lang="en-US" altLang="ja-JP" i="1">
                            <a:latin typeface="Cambria Math" panose="02040503050406030204" pitchFamily="18" charset="0"/>
                          </a:rPr>
                          <m:t>3</m:t>
                        </m:r>
                        <m:r>
                          <m:rPr>
                            <m:sty m:val="p"/>
                          </m:rPr>
                          <a:rPr lang="en-US" altLang="ja-JP" i="1">
                            <a:latin typeface="Cambria Math" panose="02040503050406030204" pitchFamily="18" charset="0"/>
                          </a:rPr>
                          <m:t>t</m:t>
                        </m:r>
                      </m:sub>
                    </m:sSub>
                  </m:oMath>
                </a14:m>
                <a:r>
                  <a:rPr kumimoji="1" lang="ja-JP" altLang="en-US" dirty="0"/>
                  <a:t>の推定</a:t>
                </a:r>
                <a:endParaRPr lang="en-US" altLang="ja-JP" dirty="0"/>
              </a:p>
              <a:p>
                <a:pPr marL="800100" lvl="1" indent="-342900">
                  <a:buClr>
                    <a:srgbClr val="0070C0"/>
                  </a:buClr>
                  <a:buFont typeface="Arial" panose="020B0604020202020204" pitchFamily="34" charset="0"/>
                  <a:buChar char="•"/>
                </a:pPr>
                <a:r>
                  <a:rPr kumimoji="1" lang="ja-JP" altLang="en-US" dirty="0"/>
                  <a:t>最小二乗法により，</a:t>
                </a:r>
                <a14:m>
                  <m:oMath xmlns:m="http://schemas.openxmlformats.org/officeDocument/2006/math">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𝛽</m:t>
                            </m:r>
                          </m:e>
                        </m:acc>
                      </m:e>
                      <m:sub>
                        <m:r>
                          <a:rPr lang="en-US" altLang="ja-JP" i="1">
                            <a:latin typeface="Cambria Math" panose="02040503050406030204" pitchFamily="18" charset="0"/>
                          </a:rPr>
                          <m:t>1</m:t>
                        </m:r>
                        <m:r>
                          <m:rPr>
                            <m:sty m:val="p"/>
                          </m:rPr>
                          <a:rPr lang="en-US" altLang="ja-JP" i="1">
                            <a:latin typeface="Cambria Math" panose="02040503050406030204" pitchFamily="18" charset="0"/>
                          </a:rPr>
                          <m:t>t</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 </m:t>
                        </m:r>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𝛽</m:t>
                            </m:r>
                          </m:e>
                        </m:acc>
                      </m:e>
                      <m:sub>
                        <m:r>
                          <a:rPr lang="en-US" altLang="ja-JP" i="1">
                            <a:latin typeface="Cambria Math" panose="02040503050406030204" pitchFamily="18" charset="0"/>
                          </a:rPr>
                          <m:t>2</m:t>
                        </m:r>
                        <m:r>
                          <m:rPr>
                            <m:sty m:val="p"/>
                          </m:rPr>
                          <a:rPr lang="en-US" altLang="ja-JP" i="1">
                            <a:latin typeface="Cambria Math" panose="02040503050406030204" pitchFamily="18" charset="0"/>
                          </a:rPr>
                          <m:t>t</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 </m:t>
                        </m:r>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𝛽</m:t>
                            </m:r>
                          </m:e>
                        </m:acc>
                      </m:e>
                      <m:sub>
                        <m:r>
                          <a:rPr lang="en-US" altLang="ja-JP" i="1">
                            <a:latin typeface="Cambria Math" panose="02040503050406030204" pitchFamily="18" charset="0"/>
                          </a:rPr>
                          <m:t>3</m:t>
                        </m:r>
                        <m:r>
                          <m:rPr>
                            <m:sty m:val="p"/>
                          </m:rPr>
                          <a:rPr lang="en-US" altLang="ja-JP" i="1">
                            <a:latin typeface="Cambria Math" panose="02040503050406030204" pitchFamily="18" charset="0"/>
                          </a:rPr>
                          <m:t>t</m:t>
                        </m:r>
                      </m:sub>
                    </m:sSub>
                  </m:oMath>
                </a14:m>
                <a:r>
                  <a:rPr kumimoji="1" lang="ja-JP" altLang="en-US" dirty="0"/>
                  <a:t>を推定する</a:t>
                </a:r>
                <a:r>
                  <a:rPr kumimoji="1" lang="en-US" altLang="ja-JP" dirty="0"/>
                  <a:t>	</a:t>
                </a:r>
              </a:p>
              <a:p>
                <a:pPr lvl="1">
                  <a:buClr>
                    <a:srgbClr val="0070C0"/>
                  </a:buClr>
                </a:pPr>
                <a:r>
                  <a:rPr lang="ja-JP" altLang="en-US" dirty="0"/>
                  <a:t>　</a:t>
                </a:r>
                <a14:m>
                  <m:oMath xmlns:m="http://schemas.openxmlformats.org/officeDocument/2006/math">
                    <m:r>
                      <a:rPr lang="ja-JP" altLang="en-US" i="1">
                        <a:latin typeface="Cambria Math" panose="02040503050406030204" pitchFamily="18" charset="0"/>
                      </a:rPr>
                      <m:t>　</m:t>
                    </m:r>
                    <m:r>
                      <a:rPr lang="ja-JP" altLang="en-US"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a:rPr>
                          <m:t>𝑦</m:t>
                        </m:r>
                      </m:e>
                      <m:sub>
                        <m:r>
                          <a:rPr lang="en-US" altLang="ja-JP" i="1">
                            <a:latin typeface="Cambria Math"/>
                          </a:rPr>
                          <m:t>𝑡</m:t>
                        </m:r>
                      </m:sub>
                    </m:sSub>
                    <m:d>
                      <m:dPr>
                        <m:ctrlPr>
                          <a:rPr lang="en-US" altLang="ja-JP" i="1">
                            <a:latin typeface="Cambria Math" panose="02040503050406030204" pitchFamily="18" charset="0"/>
                          </a:rPr>
                        </m:ctrlPr>
                      </m:dPr>
                      <m:e>
                        <m:r>
                          <a:rPr lang="ja-JP" altLang="en-US" i="1">
                            <a:latin typeface="Cambria Math"/>
                          </a:rPr>
                          <m:t>𝜏</m:t>
                        </m:r>
                      </m:e>
                    </m:d>
                    <m:r>
                      <a:rPr lang="en-US" altLang="ja-JP" i="1">
                        <a:latin typeface="Cambria Math"/>
                      </a:rPr>
                      <m:t>=</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𝛽</m:t>
                            </m:r>
                          </m:e>
                        </m:acc>
                      </m:e>
                      <m:sub>
                        <m:r>
                          <a:rPr lang="en-US" altLang="ja-JP" i="1">
                            <a:latin typeface="Cambria Math" panose="02040503050406030204" pitchFamily="18" charset="0"/>
                          </a:rPr>
                          <m:t>1</m:t>
                        </m:r>
                        <m:r>
                          <m:rPr>
                            <m:sty m:val="p"/>
                          </m:rPr>
                          <a:rPr lang="en-US" altLang="ja-JP" i="1">
                            <a:latin typeface="Cambria Math" panose="02040503050406030204" pitchFamily="18" charset="0"/>
                          </a:rPr>
                          <m:t>t</m:t>
                        </m:r>
                      </m:sub>
                    </m:sSub>
                    <m:r>
                      <a:rPr lang="en-US" altLang="ja-JP">
                        <a:latin typeface="Cambria Math"/>
                      </a:rPr>
                      <m:t> +</m:t>
                    </m:r>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 </m:t>
                        </m:r>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𝛽</m:t>
                            </m:r>
                          </m:e>
                        </m:acc>
                      </m:e>
                      <m:sub>
                        <m:r>
                          <a:rPr lang="en-US" altLang="ja-JP" i="1">
                            <a:latin typeface="Cambria Math" panose="02040503050406030204" pitchFamily="18" charset="0"/>
                          </a:rPr>
                          <m:t>2</m:t>
                        </m:r>
                        <m:r>
                          <m:rPr>
                            <m:sty m:val="p"/>
                          </m:rPr>
                          <a:rPr lang="en-US" altLang="ja-JP" i="1">
                            <a:latin typeface="Cambria Math" panose="02040503050406030204" pitchFamily="18" charset="0"/>
                          </a:rPr>
                          <m:t>t</m:t>
                        </m:r>
                      </m:sub>
                    </m:sSub>
                    <m:sSub>
                      <m:sSubPr>
                        <m:ctrlPr>
                          <a:rPr lang="en-US" altLang="ja-JP" i="1">
                            <a:latin typeface="Cambria Math" panose="02040503050406030204" pitchFamily="18" charset="0"/>
                          </a:rPr>
                        </m:ctrlPr>
                      </m:sSubPr>
                      <m:e>
                        <m:r>
                          <a:rPr lang="en-US" altLang="ja-JP" i="1">
                            <a:latin typeface="Cambria Math"/>
                          </a:rPr>
                          <m:t>𝐻</m:t>
                        </m:r>
                      </m:e>
                      <m:sub>
                        <m:r>
                          <a:rPr lang="en-US" altLang="ja-JP" i="1">
                            <a:latin typeface="Cambria Math"/>
                          </a:rPr>
                          <m:t>2</m:t>
                        </m:r>
                      </m:sub>
                    </m:sSub>
                    <m:r>
                      <a:rPr lang="en-US" altLang="ja-JP" i="1">
                        <a:latin typeface="Cambria Math"/>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 </m:t>
                        </m:r>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𝛽</m:t>
                            </m:r>
                          </m:e>
                        </m:acc>
                      </m:e>
                      <m:sub>
                        <m:r>
                          <a:rPr lang="en-US" altLang="ja-JP" i="1">
                            <a:latin typeface="Cambria Math" panose="02040503050406030204" pitchFamily="18" charset="0"/>
                          </a:rPr>
                          <m:t>3</m:t>
                        </m:r>
                        <m:r>
                          <m:rPr>
                            <m:sty m:val="p"/>
                          </m:rPr>
                          <a:rPr lang="en-US" altLang="ja-JP" i="1">
                            <a:latin typeface="Cambria Math" panose="02040503050406030204" pitchFamily="18" charset="0"/>
                          </a:rPr>
                          <m:t>t</m:t>
                        </m:r>
                      </m:sub>
                    </m:sSub>
                    <m:sSub>
                      <m:sSubPr>
                        <m:ctrlPr>
                          <a:rPr lang="en-US" altLang="ja-JP" i="1">
                            <a:latin typeface="Cambria Math" panose="02040503050406030204" pitchFamily="18" charset="0"/>
                          </a:rPr>
                        </m:ctrlPr>
                      </m:sSubPr>
                      <m:e>
                        <m:r>
                          <a:rPr lang="en-US" altLang="ja-JP" i="1">
                            <a:latin typeface="Cambria Math"/>
                          </a:rPr>
                          <m:t>𝐻</m:t>
                        </m:r>
                      </m:e>
                      <m:sub>
                        <m:r>
                          <a:rPr lang="en-US" altLang="ja-JP" i="1">
                            <a:latin typeface="Cambria Math"/>
                          </a:rPr>
                          <m:t>3</m:t>
                        </m:r>
                      </m:sub>
                    </m:sSub>
                    <m:r>
                      <a:rPr lang="en-US" altLang="ja-JP" i="1">
                        <a:latin typeface="Cambria Math"/>
                      </a:rPr>
                      <m:t>+ </m:t>
                    </m:r>
                    <m:sSub>
                      <m:sSubPr>
                        <m:ctrlPr>
                          <a:rPr lang="en-US" altLang="ja-JP" i="1">
                            <a:latin typeface="Cambria Math" panose="02040503050406030204" pitchFamily="18" charset="0"/>
                          </a:rPr>
                        </m:ctrlPr>
                      </m:sSubPr>
                      <m:e>
                        <m:r>
                          <a:rPr lang="ja-JP" altLang="en-US" i="1">
                            <a:latin typeface="Cambria Math"/>
                          </a:rPr>
                          <m:t>𝜖</m:t>
                        </m:r>
                      </m:e>
                      <m:sub>
                        <m:r>
                          <a:rPr lang="en-US" altLang="ja-JP" i="1">
                            <a:latin typeface="Cambria Math"/>
                          </a:rPr>
                          <m:t>𝑡</m:t>
                        </m:r>
                      </m:sub>
                    </m:sSub>
                  </m:oMath>
                </a14:m>
                <a:endParaRPr kumimoji="1" lang="en-US" altLang="ja-JP" dirty="0"/>
              </a:p>
              <a:p>
                <a:pPr lvl="1">
                  <a:buClr>
                    <a:srgbClr val="0070C0"/>
                  </a:buClr>
                </a:pPr>
                <a:endParaRPr kumimoji="1" lang="en-US" altLang="ja-JP" sz="800" dirty="0"/>
              </a:p>
              <a:p>
                <a:pPr marL="342900" indent="-342900">
                  <a:buClr>
                    <a:srgbClr val="0070C0"/>
                  </a:buClr>
                  <a:buFont typeface="+mj-lt"/>
                  <a:buAutoNum type="arabicPeriod"/>
                </a:pPr>
                <a14:m>
                  <m:oMath xmlns:m="http://schemas.openxmlformats.org/officeDocument/2006/math">
                    <m:r>
                      <a:rPr lang="en-US" altLang="ja-JP" b="0" i="1" smtClean="0">
                        <a:latin typeface="Cambria Math" panose="02040503050406030204" pitchFamily="18" charset="0"/>
                      </a:rPr>
                      <m:t>𝐴𝑅</m:t>
                    </m:r>
                    <m:r>
                      <a:rPr lang="en-US" altLang="ja-JP" b="0" i="1" smtClean="0">
                        <a:latin typeface="Cambria Math" panose="02040503050406030204" pitchFamily="18" charset="0"/>
                      </a:rPr>
                      <m:t>(1)</m:t>
                    </m:r>
                  </m:oMath>
                </a14:m>
                <a:r>
                  <a:rPr lang="ja-JP" altLang="en-US" dirty="0"/>
                  <a:t>モデルによる推定</a:t>
                </a:r>
                <a:endParaRPr lang="en-US" altLang="ja-JP" dirty="0"/>
              </a:p>
              <a:p>
                <a:pPr marL="800100" lvl="1" indent="-342900">
                  <a:buClr>
                    <a:srgbClr val="0070C0"/>
                  </a:buClr>
                  <a:buFont typeface="Arial" panose="020B0604020202020204" pitchFamily="34" charset="0"/>
                  <a:buChar char="•"/>
                </a:pPr>
                <a:r>
                  <a:rPr lang="en-US" altLang="ja-JP" dirty="0"/>
                  <a:t>2</a:t>
                </a:r>
                <a:r>
                  <a:rPr lang="ja-JP" altLang="en-US" dirty="0"/>
                  <a:t>で求めた</a:t>
                </a:r>
                <a14:m>
                  <m:oMath xmlns:m="http://schemas.openxmlformats.org/officeDocument/2006/math">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𝛽</m:t>
                            </m:r>
                          </m:e>
                        </m:acc>
                      </m:e>
                      <m:sub>
                        <m:r>
                          <a:rPr lang="en-US" altLang="ja-JP" i="1">
                            <a:latin typeface="Cambria Math" panose="02040503050406030204" pitchFamily="18" charset="0"/>
                          </a:rPr>
                          <m:t>1</m:t>
                        </m:r>
                        <m:r>
                          <m:rPr>
                            <m:sty m:val="p"/>
                          </m:rPr>
                          <a:rPr lang="en-US" altLang="ja-JP" i="1">
                            <a:latin typeface="Cambria Math" panose="02040503050406030204" pitchFamily="18" charset="0"/>
                          </a:rPr>
                          <m:t>t</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 </m:t>
                        </m:r>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𝛽</m:t>
                            </m:r>
                          </m:e>
                        </m:acc>
                      </m:e>
                      <m:sub>
                        <m:r>
                          <a:rPr lang="en-US" altLang="ja-JP" i="1">
                            <a:latin typeface="Cambria Math" panose="02040503050406030204" pitchFamily="18" charset="0"/>
                          </a:rPr>
                          <m:t>2</m:t>
                        </m:r>
                        <m:r>
                          <m:rPr>
                            <m:sty m:val="p"/>
                          </m:rPr>
                          <a:rPr lang="en-US" altLang="ja-JP" i="1">
                            <a:latin typeface="Cambria Math" panose="02040503050406030204" pitchFamily="18" charset="0"/>
                          </a:rPr>
                          <m:t>t</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 </m:t>
                        </m:r>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𝛽</m:t>
                            </m:r>
                          </m:e>
                        </m:acc>
                      </m:e>
                      <m:sub>
                        <m:r>
                          <a:rPr lang="en-US" altLang="ja-JP" i="1">
                            <a:latin typeface="Cambria Math" panose="02040503050406030204" pitchFamily="18" charset="0"/>
                          </a:rPr>
                          <m:t>3</m:t>
                        </m:r>
                        <m:r>
                          <m:rPr>
                            <m:sty m:val="p"/>
                          </m:rPr>
                          <a:rPr lang="en-US" altLang="ja-JP" i="1">
                            <a:latin typeface="Cambria Math" panose="02040503050406030204" pitchFamily="18" charset="0"/>
                          </a:rPr>
                          <m:t>t</m:t>
                        </m:r>
                      </m:sub>
                    </m:sSub>
                  </m:oMath>
                </a14:m>
                <a:r>
                  <a:rPr lang="ja-JP" altLang="en-US" dirty="0"/>
                  <a:t>を用いて最小二乗法により</a:t>
                </a:r>
                <a14:m>
                  <m:oMath xmlns:m="http://schemas.openxmlformats.org/officeDocument/2006/math">
                    <m:r>
                      <a:rPr lang="en-US" altLang="ja-JP" i="1">
                        <a:latin typeface="Cambria Math" panose="02040503050406030204" pitchFamily="18" charset="0"/>
                      </a:rPr>
                      <m:t>𝐴𝑅</m:t>
                    </m:r>
                    <m:r>
                      <a:rPr lang="en-US" altLang="ja-JP" i="1">
                        <a:latin typeface="Cambria Math" panose="02040503050406030204" pitchFamily="18" charset="0"/>
                      </a:rPr>
                      <m:t>(1)</m:t>
                    </m:r>
                  </m:oMath>
                </a14:m>
                <a:r>
                  <a:rPr lang="ja-JP" altLang="en-US" dirty="0"/>
                  <a:t>モデルのファクター</a:t>
                </a:r>
                <a14:m>
                  <m:oMath xmlns:m="http://schemas.openxmlformats.org/officeDocument/2006/math">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a:rPr>
                              <m:t>𝑐</m:t>
                            </m:r>
                          </m:e>
                        </m:acc>
                      </m:e>
                      <m:sub>
                        <m:r>
                          <a:rPr lang="en-US" altLang="ja-JP" i="1">
                            <a:latin typeface="Cambria Math"/>
                          </a:rPr>
                          <m:t>𝑗</m:t>
                        </m:r>
                      </m:sub>
                    </m:sSub>
                  </m:oMath>
                </a14:m>
                <a:r>
                  <a:rPr lang="en-US" altLang="ja-JP" dirty="0"/>
                  <a:t> , </a:t>
                </a:r>
                <a14:m>
                  <m:oMath xmlns:m="http://schemas.openxmlformats.org/officeDocument/2006/math">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ja-JP" altLang="en-US" i="1">
                                <a:latin typeface="Cambria Math"/>
                              </a:rPr>
                              <m:t>𝛾</m:t>
                            </m:r>
                          </m:e>
                        </m:acc>
                      </m:e>
                      <m:sub>
                        <m:r>
                          <a:rPr lang="en-US" altLang="ja-JP" i="1">
                            <a:latin typeface="Cambria Math"/>
                          </a:rPr>
                          <m:t>𝑗</m:t>
                        </m:r>
                      </m:sub>
                    </m:sSub>
                  </m:oMath>
                </a14:m>
                <a:r>
                  <a:rPr lang="ja-JP" altLang="en-US" dirty="0"/>
                  <a:t>を推定する</a:t>
                </a:r>
                <a:endParaRPr lang="en-US" altLang="ja-JP" dirty="0"/>
              </a:p>
              <a:p>
                <a:pPr lvl="1">
                  <a:buClr>
                    <a:srgbClr val="0070C0"/>
                  </a:buClr>
                </a:pPr>
                <a:r>
                  <a:rPr lang="ja-JP" altLang="en-US" dirty="0"/>
                  <a:t>　　　　</a:t>
                </a:r>
                <a:r>
                  <a:rPr lang="en-US" altLang="ja-JP" dirty="0"/>
                  <a:t> </a:t>
                </a:r>
                <a14:m>
                  <m:oMath xmlns:m="http://schemas.openxmlformats.org/officeDocument/2006/math">
                    <m:r>
                      <a:rPr lang="en-US" altLang="ja-JP" i="1">
                        <a:latin typeface="Cambria Math" panose="02040503050406030204" pitchFamily="18" charset="0"/>
                      </a:rPr>
                      <m:t>𝐴𝑅</m:t>
                    </m:r>
                    <m:r>
                      <a:rPr lang="en-US" altLang="ja-JP" i="1">
                        <a:latin typeface="Cambria Math" panose="02040503050406030204" pitchFamily="18" charset="0"/>
                      </a:rPr>
                      <m:t>(1) </m:t>
                    </m:r>
                  </m:oMath>
                </a14:m>
                <a:r>
                  <a:rPr lang="ja-JP" altLang="en-US" dirty="0"/>
                  <a:t>：</a:t>
                </a:r>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a:rPr>
                          <m:t>𝛽</m:t>
                        </m:r>
                      </m:e>
                      <m:sub>
                        <m:r>
                          <a:rPr lang="en-US" altLang="ja-JP" i="1">
                            <a:latin typeface="Cambria Math"/>
                          </a:rPr>
                          <m:t>𝑗𝑡</m:t>
                        </m:r>
                      </m:sub>
                    </m:sSub>
                    <m:r>
                      <a:rPr lang="en-US" altLang="ja-JP" i="1">
                        <a:latin typeface="Cambria Math"/>
                      </a:rPr>
                      <m:t>=</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a:rPr>
                              <m:t>𝑐</m:t>
                            </m:r>
                          </m:e>
                        </m:acc>
                      </m:e>
                      <m:sub>
                        <m:r>
                          <a:rPr lang="en-US" altLang="ja-JP" i="1">
                            <a:latin typeface="Cambria Math"/>
                          </a:rPr>
                          <m:t>𝑗</m:t>
                        </m:r>
                      </m:sub>
                    </m:sSub>
                    <m:r>
                      <a:rPr lang="en-US" altLang="ja-JP" i="1">
                        <a:latin typeface="Cambria Math"/>
                      </a:rPr>
                      <m:t>+ </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ja-JP" altLang="en-US" i="1">
                                <a:latin typeface="Cambria Math"/>
                              </a:rPr>
                              <m:t>𝛾</m:t>
                            </m:r>
                          </m:e>
                        </m:acc>
                      </m:e>
                      <m:sub>
                        <m:r>
                          <a:rPr lang="en-US" altLang="ja-JP" i="1">
                            <a:latin typeface="Cambria Math"/>
                          </a:rPr>
                          <m:t>𝑗</m:t>
                        </m:r>
                      </m:sub>
                    </m:sSub>
                    <m:sSub>
                      <m:sSubPr>
                        <m:ctrlPr>
                          <a:rPr lang="en-US" altLang="ja-JP" i="1">
                            <a:latin typeface="Cambria Math" panose="02040503050406030204" pitchFamily="18" charset="0"/>
                          </a:rPr>
                        </m:ctrlPr>
                      </m:sSubPr>
                      <m:e>
                        <m:r>
                          <a:rPr lang="ja-JP" altLang="en-US" i="1">
                            <a:latin typeface="Cambria Math"/>
                          </a:rPr>
                          <m:t>𝛽</m:t>
                        </m:r>
                      </m:e>
                      <m:sub>
                        <m:r>
                          <a:rPr lang="en-US" altLang="ja-JP" i="1">
                            <a:latin typeface="Cambria Math"/>
                          </a:rPr>
                          <m:t>𝑗</m:t>
                        </m:r>
                        <m:r>
                          <a:rPr lang="en-US" altLang="ja-JP" i="1">
                            <a:latin typeface="Cambria Math"/>
                          </a:rPr>
                          <m:t>,</m:t>
                        </m:r>
                        <m:r>
                          <a:rPr lang="en-US" altLang="ja-JP" i="1">
                            <a:latin typeface="Cambria Math"/>
                          </a:rPr>
                          <m:t>𝑡</m:t>
                        </m:r>
                        <m:r>
                          <a:rPr lang="en-US" altLang="ja-JP" i="1">
                            <a:latin typeface="Cambria Math"/>
                          </a:rPr>
                          <m:t>−1</m:t>
                        </m:r>
                      </m:sub>
                    </m:sSub>
                    <m:r>
                      <a:rPr lang="en-US" altLang="ja-JP" i="1">
                        <a:latin typeface="Cambria Math"/>
                      </a:rPr>
                      <m:t>+ </m:t>
                    </m:r>
                    <m:sSub>
                      <m:sSubPr>
                        <m:ctrlPr>
                          <a:rPr lang="en-US" altLang="ja-JP" i="1">
                            <a:latin typeface="Cambria Math" panose="02040503050406030204" pitchFamily="18" charset="0"/>
                          </a:rPr>
                        </m:ctrlPr>
                      </m:sSubPr>
                      <m:e>
                        <m:r>
                          <a:rPr lang="ja-JP" altLang="en-US" i="1">
                            <a:latin typeface="Cambria Math"/>
                          </a:rPr>
                          <m:t>𝜀</m:t>
                        </m:r>
                      </m:e>
                      <m:sub>
                        <m:r>
                          <a:rPr lang="en-US" altLang="ja-JP" i="1">
                            <a:latin typeface="Cambria Math"/>
                          </a:rPr>
                          <m:t>𝑗𝑡</m:t>
                        </m:r>
                      </m:sub>
                    </m:sSub>
                    <m:r>
                      <a:rPr lang="en-US" altLang="ja-JP" i="1">
                        <a:latin typeface="Cambria Math"/>
                      </a:rPr>
                      <m:t>    (</m:t>
                    </m:r>
                    <m:r>
                      <a:rPr lang="en-US" altLang="ja-JP" i="1">
                        <a:latin typeface="Cambria Math"/>
                      </a:rPr>
                      <m:t>𝑗</m:t>
                    </m:r>
                    <m:r>
                      <a:rPr lang="en-US" altLang="ja-JP" i="1">
                        <a:latin typeface="Cambria Math"/>
                      </a:rPr>
                      <m:t>=</m:t>
                    </m:r>
                  </m:oMath>
                </a14:m>
                <a:r>
                  <a:rPr lang="en-US" altLang="ja-JP" dirty="0"/>
                  <a:t>1,2,3</a:t>
                </a:r>
                <a:r>
                  <a:rPr lang="ja-JP" altLang="en-US" dirty="0"/>
                  <a:t>）</a:t>
                </a:r>
                <a:endParaRPr lang="en-US" altLang="ja-JP" dirty="0"/>
              </a:p>
              <a:p>
                <a:pPr lvl="1">
                  <a:buClr>
                    <a:srgbClr val="0070C0"/>
                  </a:buClr>
                </a:pPr>
                <a:endParaRPr lang="en-US" altLang="ja-JP" sz="800" dirty="0"/>
              </a:p>
              <a:p>
                <a:pPr marL="342900" indent="-342900">
                  <a:buClr>
                    <a:srgbClr val="0070C0"/>
                  </a:buClr>
                  <a:buFont typeface="+mj-lt"/>
                  <a:buAutoNum type="arabicPeriod"/>
                </a:pPr>
                <a14:m>
                  <m:oMath xmlns:m="http://schemas.openxmlformats.org/officeDocument/2006/math">
                    <m:r>
                      <a:rPr lang="en-US" altLang="ja-JP" b="0" i="1" smtClean="0">
                        <a:latin typeface="Cambria Math" panose="02040503050406030204" pitchFamily="18" charset="0"/>
                      </a:rPr>
                      <m:t>𝛽</m:t>
                    </m:r>
                  </m:oMath>
                </a14:m>
                <a:r>
                  <a:rPr lang="ja-JP" altLang="en-US" dirty="0"/>
                  <a:t>の将来予測値を求め，将来イールドカーブを推定する</a:t>
                </a:r>
                <a:endParaRPr kumimoji="1" lang="en-US" altLang="ja-JP"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272479" y="1185746"/>
                <a:ext cx="9361041" cy="4841454"/>
              </a:xfrm>
              <a:prstGeom prst="rect">
                <a:avLst/>
              </a:prstGeom>
              <a:blipFill>
                <a:blip r:embed="rId2"/>
                <a:stretch>
                  <a:fillRect l="-521" t="-882" r="-521"/>
                </a:stretch>
              </a:blipFill>
            </p:spPr>
            <p:txBody>
              <a:bodyPr/>
              <a:lstStyle/>
              <a:p>
                <a:r>
                  <a:rPr lang="ja-JP" altLang="en-US">
                    <a:noFill/>
                  </a:rPr>
                  <a:t> </a:t>
                </a:r>
              </a:p>
            </p:txBody>
          </p:sp>
        </mc:Fallback>
      </mc:AlternateContent>
      <p:sp>
        <p:nvSpPr>
          <p:cNvPr id="2" name="テキスト ボックス 1"/>
          <p:cNvSpPr txBox="1"/>
          <p:nvPr/>
        </p:nvSpPr>
        <p:spPr>
          <a:xfrm>
            <a:off x="272478" y="799218"/>
            <a:ext cx="2550698"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パラメータ推定方法</a:t>
            </a:r>
          </a:p>
        </p:txBody>
      </p:sp>
    </p:spTree>
    <p:extLst>
      <p:ext uri="{BB962C8B-B14F-4D97-AF65-F5344CB8AC3E}">
        <p14:creationId xmlns:p14="http://schemas.microsoft.com/office/powerpoint/2010/main" val="1645444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p:txBody>
          <a:bodyPr/>
          <a:lstStyle/>
          <a:p>
            <a:r>
              <a:rPr kumimoji="1" lang="en-US" altLang="ja-JP" dirty="0"/>
              <a:t>Appendix</a:t>
            </a:r>
            <a:r>
              <a:rPr kumimoji="1" lang="ja-JP" altLang="en-US" dirty="0"/>
              <a:t>｜</a:t>
            </a:r>
            <a:r>
              <a:rPr kumimoji="1" lang="en-US" altLang="ja-JP" dirty="0"/>
              <a:t>Nelson-Siegel</a:t>
            </a:r>
            <a:r>
              <a:rPr kumimoji="1" lang="ja-JP" altLang="en-US" dirty="0"/>
              <a:t>モデルパラメータ</a:t>
            </a:r>
          </a:p>
        </p:txBody>
      </p:sp>
      <p:sp>
        <p:nvSpPr>
          <p:cNvPr id="3" name="日付プレースホルダー 2"/>
          <p:cNvSpPr>
            <a:spLocks noGrp="1"/>
          </p:cNvSpPr>
          <p:nvPr>
            <p:ph type="dt" sz="half" idx="10"/>
          </p:nvPr>
        </p:nvSpPr>
        <p:spPr/>
        <p:txBody>
          <a:bodyPr/>
          <a:lstStyle/>
          <a:p>
            <a:fld id="{13B79A8E-BA17-4517-9630-9A72F17B5210}"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17</a:t>
            </a:fld>
            <a:endParaRPr lang="en-US" altLang="ja-JP" dirty="0"/>
          </a:p>
        </p:txBody>
      </p:sp>
      <p:sp>
        <p:nvSpPr>
          <p:cNvPr id="7" name="スライド番号プレースホルダー 2"/>
          <p:cNvSpPr txBox="1">
            <a:spLocks/>
          </p:cNvSpPr>
          <p:nvPr/>
        </p:nvSpPr>
        <p:spPr>
          <a:xfrm>
            <a:off x="7468195" y="6618071"/>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mc:AlternateContent xmlns:mc="http://schemas.openxmlformats.org/markup-compatibility/2006" xmlns:a14="http://schemas.microsoft.com/office/drawing/2010/main">
        <mc:Choice Requires="a14">
          <p:sp>
            <p:nvSpPr>
              <p:cNvPr id="9" name="AutoShape 3"/>
              <p:cNvSpPr>
                <a:spLocks noChangeArrowheads="1"/>
              </p:cNvSpPr>
              <p:nvPr/>
            </p:nvSpPr>
            <p:spPr bwMode="auto">
              <a:xfrm>
                <a:off x="272480" y="763149"/>
                <a:ext cx="4242109" cy="432220"/>
              </a:xfrm>
              <a:prstGeom prst="rect">
                <a:avLst/>
              </a:prstGeom>
              <a:solidFill>
                <a:srgbClr val="0071BC"/>
              </a:solidFill>
              <a:ln>
                <a:noFill/>
              </a:ln>
              <a:effectLst/>
            </p:spPr>
            <p:txBody>
              <a:bodyPr wrap="square" lIns="0" tIns="72000" rIns="0" bIns="36000" anchor="ctr">
                <a:spAutoFit/>
              </a:bodyPr>
              <a:lstStyle/>
              <a:p>
                <a:pPr algn="ctr">
                  <a:spcBef>
                    <a:spcPct val="0"/>
                  </a:spcBef>
                  <a:spcAft>
                    <a:spcPts val="600"/>
                  </a:spcAft>
                </a:pPr>
                <a14:m>
                  <m:oMathPara xmlns:m="http://schemas.openxmlformats.org/officeDocument/2006/math">
                    <m:oMathParaPr>
                      <m:jc m:val="centerGroup"/>
                    </m:oMathParaPr>
                    <m:oMath xmlns:m="http://schemas.openxmlformats.org/officeDocument/2006/math">
                      <m:sSub>
                        <m:sSubPr>
                          <m:ctrlPr>
                            <a:rPr lang="en-US" altLang="ja-JP" sz="1600" b="0" i="1" smtClean="0">
                              <a:solidFill>
                                <a:schemeClr val="bg1"/>
                              </a:solidFill>
                              <a:latin typeface="Cambria Math" panose="02040503050406030204" pitchFamily="18" charset="0"/>
                            </a:rPr>
                          </m:ctrlPr>
                        </m:sSubPr>
                        <m:e>
                          <m:r>
                            <a:rPr lang="en-US" altLang="ja-JP" sz="1600" b="0" i="1" smtClean="0">
                              <a:solidFill>
                                <a:schemeClr val="bg1"/>
                              </a:solidFill>
                              <a:latin typeface="Cambria Math" panose="02040503050406030204" pitchFamily="18" charset="0"/>
                            </a:rPr>
                            <m:t>𝛽</m:t>
                          </m:r>
                        </m:e>
                        <m:sub>
                          <m:r>
                            <a:rPr lang="en-US" altLang="ja-JP" sz="1600" b="0" i="1" smtClean="0">
                              <a:solidFill>
                                <a:schemeClr val="bg1"/>
                              </a:solidFill>
                              <a:latin typeface="Cambria Math" panose="02040503050406030204" pitchFamily="18" charset="0"/>
                            </a:rPr>
                            <m:t>1</m:t>
                          </m:r>
                          <m:r>
                            <a:rPr lang="en-US" altLang="ja-JP" sz="1600" b="0" i="1" smtClean="0">
                              <a:solidFill>
                                <a:schemeClr val="bg1"/>
                              </a:solidFill>
                              <a:latin typeface="Cambria Math" panose="02040503050406030204" pitchFamily="18" charset="0"/>
                            </a:rPr>
                            <m:t>𝑡</m:t>
                          </m:r>
                        </m:sub>
                      </m:sSub>
                      <m:r>
                        <a:rPr lang="en-US" altLang="ja-JP" sz="1600" b="0" i="1" smtClean="0">
                          <a:solidFill>
                            <a:schemeClr val="bg1"/>
                          </a:solidFill>
                          <a:latin typeface="Cambria Math" panose="02040503050406030204" pitchFamily="18" charset="0"/>
                        </a:rPr>
                        <m:t>,</m:t>
                      </m:r>
                      <m:sSub>
                        <m:sSubPr>
                          <m:ctrlPr>
                            <a:rPr lang="en-US" altLang="ja-JP" sz="1600" b="0" i="1" smtClean="0">
                              <a:solidFill>
                                <a:schemeClr val="bg1"/>
                              </a:solidFill>
                              <a:latin typeface="Cambria Math" panose="02040503050406030204" pitchFamily="18" charset="0"/>
                            </a:rPr>
                          </m:ctrlPr>
                        </m:sSubPr>
                        <m:e>
                          <m:r>
                            <a:rPr lang="en-US" altLang="ja-JP" sz="1600" b="0" i="1" smtClean="0">
                              <a:solidFill>
                                <a:schemeClr val="bg1"/>
                              </a:solidFill>
                              <a:latin typeface="Cambria Math" panose="02040503050406030204" pitchFamily="18" charset="0"/>
                            </a:rPr>
                            <m:t>𝛽</m:t>
                          </m:r>
                        </m:e>
                        <m:sub>
                          <m:r>
                            <a:rPr lang="en-US" altLang="ja-JP" sz="1600" b="0" i="1" smtClean="0">
                              <a:solidFill>
                                <a:schemeClr val="bg1"/>
                              </a:solidFill>
                              <a:latin typeface="Cambria Math" panose="02040503050406030204" pitchFamily="18" charset="0"/>
                            </a:rPr>
                            <m:t>2</m:t>
                          </m:r>
                          <m:r>
                            <a:rPr lang="en-US" altLang="ja-JP" sz="1600" b="0" i="1" smtClean="0">
                              <a:solidFill>
                                <a:schemeClr val="bg1"/>
                              </a:solidFill>
                              <a:latin typeface="Cambria Math" panose="02040503050406030204" pitchFamily="18" charset="0"/>
                            </a:rPr>
                            <m:t>𝑡</m:t>
                          </m:r>
                        </m:sub>
                      </m:sSub>
                      <m:r>
                        <a:rPr lang="en-US" altLang="ja-JP" sz="1600" b="0" i="1" smtClean="0">
                          <a:solidFill>
                            <a:schemeClr val="bg1"/>
                          </a:solidFill>
                          <a:latin typeface="Cambria Math" panose="02040503050406030204" pitchFamily="18" charset="0"/>
                        </a:rPr>
                        <m:t>,</m:t>
                      </m:r>
                      <m:sSub>
                        <m:sSubPr>
                          <m:ctrlPr>
                            <a:rPr lang="en-US" altLang="ja-JP" sz="1600" b="0" i="1" smtClean="0">
                              <a:solidFill>
                                <a:schemeClr val="bg1"/>
                              </a:solidFill>
                              <a:latin typeface="Cambria Math" panose="02040503050406030204" pitchFamily="18" charset="0"/>
                            </a:rPr>
                          </m:ctrlPr>
                        </m:sSubPr>
                        <m:e>
                          <m:r>
                            <a:rPr lang="en-US" altLang="ja-JP" sz="1600" b="0" i="1" smtClean="0">
                              <a:solidFill>
                                <a:schemeClr val="bg1"/>
                              </a:solidFill>
                              <a:latin typeface="Cambria Math" panose="02040503050406030204" pitchFamily="18" charset="0"/>
                            </a:rPr>
                            <m:t>𝛽</m:t>
                          </m:r>
                        </m:e>
                        <m:sub>
                          <m:r>
                            <a:rPr lang="en-US" altLang="ja-JP" sz="1600" b="0" i="1" smtClean="0">
                              <a:solidFill>
                                <a:schemeClr val="bg1"/>
                              </a:solidFill>
                              <a:latin typeface="Cambria Math" panose="02040503050406030204" pitchFamily="18" charset="0"/>
                            </a:rPr>
                            <m:t>3</m:t>
                          </m:r>
                          <m:r>
                            <a:rPr lang="en-US" altLang="ja-JP" sz="1600" b="0" i="1" smtClean="0">
                              <a:solidFill>
                                <a:schemeClr val="bg1"/>
                              </a:solidFill>
                              <a:latin typeface="Cambria Math" panose="02040503050406030204" pitchFamily="18" charset="0"/>
                            </a:rPr>
                            <m:t>𝑡</m:t>
                          </m:r>
                        </m:sub>
                      </m:sSub>
                      <m:r>
                        <a:rPr lang="ja-JP" altLang="en-US" sz="1600" i="1">
                          <a:solidFill>
                            <a:schemeClr val="bg1"/>
                          </a:solidFill>
                          <a:latin typeface="Cambria Math" panose="02040503050406030204" pitchFamily="18" charset="0"/>
                        </a:rPr>
                        <m:t>の推移</m:t>
                      </m:r>
                    </m:oMath>
                  </m:oMathPara>
                </a14:m>
                <a:endParaRPr lang="ja-JP" altLang="en-US" sz="1600" dirty="0">
                  <a:solidFill>
                    <a:schemeClr val="bg1"/>
                  </a:solidFill>
                  <a:latin typeface="+mj-lt"/>
                </a:endParaRPr>
              </a:p>
            </p:txBody>
          </p:sp>
        </mc:Choice>
        <mc:Fallback xmlns="">
          <p:sp>
            <p:nvSpPr>
              <p:cNvPr id="9" name="AutoShape 3"/>
              <p:cNvSpPr>
                <a:spLocks noRot="1" noChangeAspect="1" noMove="1" noResize="1" noEditPoints="1" noAdjustHandles="1" noChangeArrowheads="1" noChangeShapeType="1" noTextEdit="1"/>
              </p:cNvSpPr>
              <p:nvPr/>
            </p:nvSpPr>
            <p:spPr bwMode="auto">
              <a:xfrm>
                <a:off x="272480" y="763149"/>
                <a:ext cx="4242109" cy="432220"/>
              </a:xfrm>
              <a:prstGeom prst="rect">
                <a:avLst/>
              </a:prstGeom>
              <a:blipFill>
                <a:blip r:embed="rId3"/>
                <a:stretch>
                  <a:fillRect/>
                </a:stretch>
              </a:blipFill>
              <a:ln>
                <a:noFill/>
              </a:ln>
              <a:effectLs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AutoShape 3"/>
              <p:cNvSpPr>
                <a:spLocks noChangeArrowheads="1"/>
              </p:cNvSpPr>
              <p:nvPr/>
            </p:nvSpPr>
            <p:spPr bwMode="auto">
              <a:xfrm>
                <a:off x="5068963" y="801621"/>
                <a:ext cx="4242109" cy="355276"/>
              </a:xfrm>
              <a:prstGeom prst="rect">
                <a:avLst/>
              </a:prstGeom>
              <a:solidFill>
                <a:srgbClr val="0071BC"/>
              </a:solidFill>
              <a:ln>
                <a:noFill/>
              </a:ln>
              <a:effectLst/>
            </p:spPr>
            <p:txBody>
              <a:bodyPr wrap="square" lIns="0" tIns="72000" rIns="0" bIns="36000" anchor="ctr">
                <a:spAutoFit/>
              </a:bodyPr>
              <a:lstStyle/>
              <a:p>
                <a:pPr algn="ctr">
                  <a:spcBef>
                    <a:spcPct val="0"/>
                  </a:spcBef>
                  <a:spcAft>
                    <a:spcPts val="600"/>
                  </a:spcAft>
                </a:pPr>
                <a:r>
                  <a:rPr lang="ja-JP" altLang="en-US" sz="1600" dirty="0">
                    <a:solidFill>
                      <a:schemeClr val="bg1"/>
                    </a:solidFill>
                    <a:latin typeface="+mj-lt"/>
                  </a:rPr>
                  <a:t>各パラメータの決定係数と</a:t>
                </a:r>
                <a14:m>
                  <m:oMath xmlns:m="http://schemas.openxmlformats.org/officeDocument/2006/math">
                    <m:r>
                      <a:rPr lang="en-US" altLang="ja-JP" sz="1600" b="0" i="1" smtClean="0">
                        <a:solidFill>
                          <a:schemeClr val="bg1"/>
                        </a:solidFill>
                        <a:latin typeface="Cambria Math" panose="02040503050406030204" pitchFamily="18" charset="0"/>
                      </a:rPr>
                      <m:t>𝑝</m:t>
                    </m:r>
                  </m:oMath>
                </a14:m>
                <a:r>
                  <a:rPr lang="ja-JP" altLang="en-US" sz="1600" dirty="0">
                    <a:solidFill>
                      <a:schemeClr val="bg1"/>
                    </a:solidFill>
                    <a:latin typeface="+mj-lt"/>
                  </a:rPr>
                  <a:t>値</a:t>
                </a:r>
              </a:p>
            </p:txBody>
          </p:sp>
        </mc:Choice>
        <mc:Fallback xmlns="">
          <p:sp>
            <p:nvSpPr>
              <p:cNvPr id="11" name="AutoShape 3"/>
              <p:cNvSpPr>
                <a:spLocks noRot="1" noChangeAspect="1" noMove="1" noResize="1" noEditPoints="1" noAdjustHandles="1" noChangeArrowheads="1" noChangeShapeType="1" noTextEdit="1"/>
              </p:cNvSpPr>
              <p:nvPr/>
            </p:nvSpPr>
            <p:spPr bwMode="auto">
              <a:xfrm>
                <a:off x="5068963" y="801621"/>
                <a:ext cx="4242109" cy="355276"/>
              </a:xfrm>
              <a:prstGeom prst="rect">
                <a:avLst/>
              </a:prstGeom>
              <a:blipFill>
                <a:blip r:embed="rId5"/>
                <a:stretch>
                  <a:fillRect b="-25424"/>
                </a:stretch>
              </a:blipFill>
              <a:ln>
                <a:noFill/>
              </a:ln>
              <a:effectLst/>
              <a:extLst/>
            </p:spPr>
            <p:txBody>
              <a:bodyPr/>
              <a:lstStyle/>
              <a:p>
                <a:r>
                  <a:rPr lang="ja-JP" altLang="en-US">
                    <a:noFill/>
                  </a:rPr>
                  <a:t> </a:t>
                </a:r>
              </a:p>
            </p:txBody>
          </p:sp>
        </mc:Fallback>
      </mc:AlternateContent>
      <p:pic>
        <p:nvPicPr>
          <p:cNvPr id="13" name="図 12"/>
          <p:cNvPicPr>
            <a:picLocks noChangeAspect="1"/>
          </p:cNvPicPr>
          <p:nvPr/>
        </p:nvPicPr>
        <p:blipFill>
          <a:blip r:embed="rId6"/>
          <a:stretch>
            <a:fillRect/>
          </a:stretch>
        </p:blipFill>
        <p:spPr>
          <a:xfrm>
            <a:off x="5068963" y="1156897"/>
            <a:ext cx="4242109" cy="2541876"/>
          </a:xfrm>
          <a:prstGeom prst="rect">
            <a:avLst/>
          </a:prstGeom>
        </p:spPr>
      </p:pic>
      <p:pic>
        <p:nvPicPr>
          <p:cNvPr id="14" name="図 13"/>
          <p:cNvPicPr>
            <a:picLocks noChangeAspect="1"/>
          </p:cNvPicPr>
          <p:nvPr/>
        </p:nvPicPr>
        <p:blipFill>
          <a:blip r:embed="rId7"/>
          <a:stretch>
            <a:fillRect/>
          </a:stretch>
        </p:blipFill>
        <p:spPr>
          <a:xfrm>
            <a:off x="272480" y="1195369"/>
            <a:ext cx="4242109" cy="2492101"/>
          </a:xfrm>
          <a:prstGeom prst="rect">
            <a:avLst/>
          </a:prstGeom>
        </p:spPr>
      </p:pic>
      <mc:AlternateContent xmlns:mc="http://schemas.openxmlformats.org/markup-compatibility/2006" xmlns:a14="http://schemas.microsoft.com/office/drawing/2010/main">
        <mc:Choice Requires="a14">
          <p:graphicFrame>
            <p:nvGraphicFramePr>
              <p:cNvPr id="16" name="表 15"/>
              <p:cNvGraphicFramePr>
                <a:graphicFrameLocks noGrp="1"/>
              </p:cNvGraphicFramePr>
              <p:nvPr>
                <p:extLst>
                  <p:ext uri="{D42A27DB-BD31-4B8C-83A1-F6EECF244321}">
                    <p14:modId xmlns:p14="http://schemas.microsoft.com/office/powerpoint/2010/main" val="4000371729"/>
                  </p:ext>
                </p:extLst>
              </p:nvPr>
            </p:nvGraphicFramePr>
            <p:xfrm>
              <a:off x="272480" y="4519740"/>
              <a:ext cx="2743200" cy="924720"/>
            </p:xfrm>
            <a:graphic>
              <a:graphicData uri="http://schemas.openxmlformats.org/drawingml/2006/table">
                <a:tbl>
                  <a:tblPr firstRow="1">
                    <a:tableStyleId>{69012ECD-51FC-41F1-AA8D-1B2483CD663E}</a:tableStyleId>
                  </a:tblPr>
                  <a:tblGrid>
                    <a:gridCol w="685800">
                      <a:extLst>
                        <a:ext uri="{9D8B030D-6E8A-4147-A177-3AD203B41FA5}">
                          <a16:colId xmlns:a16="http://schemas.microsoft.com/office/drawing/2014/main" val="3616354484"/>
                        </a:ext>
                      </a:extLst>
                    </a:gridCol>
                    <a:gridCol w="685800">
                      <a:extLst>
                        <a:ext uri="{9D8B030D-6E8A-4147-A177-3AD203B41FA5}">
                          <a16:colId xmlns:a16="http://schemas.microsoft.com/office/drawing/2014/main" val="750132090"/>
                        </a:ext>
                      </a:extLst>
                    </a:gridCol>
                    <a:gridCol w="685800">
                      <a:extLst>
                        <a:ext uri="{9D8B030D-6E8A-4147-A177-3AD203B41FA5}">
                          <a16:colId xmlns:a16="http://schemas.microsoft.com/office/drawing/2014/main" val="4030437256"/>
                        </a:ext>
                      </a:extLst>
                    </a:gridCol>
                    <a:gridCol w="685800">
                      <a:extLst>
                        <a:ext uri="{9D8B030D-6E8A-4147-A177-3AD203B41FA5}">
                          <a16:colId xmlns:a16="http://schemas.microsoft.com/office/drawing/2014/main" val="2870330597"/>
                        </a:ext>
                      </a:extLst>
                    </a:gridCol>
                  </a:tblGrid>
                  <a:tr h="23118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14:m>
                            <m:oMath xmlns:m="http://schemas.openxmlformats.org/officeDocument/2006/math">
                              <m:acc>
                                <m:accPr>
                                  <m:chr m:val="̂"/>
                                  <m:ctrlPr>
                                    <a:rPr lang="ja-JP" altLang="en-US" sz="1100" b="1" i="1" u="none" strike="noStrike" smtClean="0">
                                      <a:solidFill>
                                        <a:schemeClr val="bg1"/>
                                      </a:solidFill>
                                      <a:effectLst/>
                                      <a:latin typeface="Cambria Math" panose="02040503050406030204" pitchFamily="18" charset="0"/>
                                      <a:ea typeface="游ゴシック" panose="020B0400000000000000" pitchFamily="50" charset="-128"/>
                                    </a:rPr>
                                  </m:ctrlPr>
                                </m:accPr>
                                <m:e>
                                  <m:sSub>
                                    <m:sSubPr>
                                      <m:ctrlP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ctrlPr>
                                    </m:sSubPr>
                                    <m:e>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𝒄</m:t>
                                      </m:r>
                                    </m:e>
                                    <m:sub>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𝒋</m:t>
                                      </m:r>
                                    </m:sub>
                                  </m:sSub>
                                </m:e>
                              </m:acc>
                            </m:oMath>
                          </a14:m>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切片</a:t>
                          </a: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a:t>
                          </a:r>
                          <a:endPar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14:m>
                            <m:oMathPara xmlns:m="http://schemas.openxmlformats.org/officeDocument/2006/math">
                              <m:oMathParaPr>
                                <m:jc m:val="centerGroup"/>
                              </m:oMathParaPr>
                              <m:oMath xmlns:m="http://schemas.openxmlformats.org/officeDocument/2006/math">
                                <m:acc>
                                  <m:accPr>
                                    <m:chr m:val="̂"/>
                                    <m:ctrlPr>
                                      <a:rPr lang="ja-JP" altLang="en-US" sz="1100" b="1" i="1" u="none" strike="noStrike" smtClean="0">
                                        <a:solidFill>
                                          <a:schemeClr val="bg1"/>
                                        </a:solidFill>
                                        <a:effectLst/>
                                        <a:latin typeface="Cambria Math" panose="02040503050406030204" pitchFamily="18" charset="0"/>
                                        <a:ea typeface="游ゴシック" panose="020B0400000000000000" pitchFamily="50" charset="-128"/>
                                      </a:rPr>
                                    </m:ctrlPr>
                                  </m:accPr>
                                  <m:e>
                                    <m:sSub>
                                      <m:sSubPr>
                                        <m:ctrlP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ctrlPr>
                                      </m:sSubPr>
                                      <m:e>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𝜸</m:t>
                                        </m:r>
                                      </m:e>
                                      <m:sub>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𝒋</m:t>
                                        </m:r>
                                      </m:sub>
                                    </m:sSub>
                                  </m:e>
                                </m:acc>
                              </m:oMath>
                            </m:oMathPara>
                          </a14:m>
                          <a:endPar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14:m>
                            <m:oMathPara xmlns:m="http://schemas.openxmlformats.org/officeDocument/2006/math">
                              <m:oMathParaPr>
                                <m:jc m:val="centerGroup"/>
                              </m:oMathParaPr>
                              <m:oMath xmlns:m="http://schemas.openxmlformats.org/officeDocument/2006/math">
                                <m:sSup>
                                  <m:sSupPr>
                                    <m:ctrlPr>
                                      <a:rPr lang="en-US" sz="1100" b="1" i="1" u="none" strike="noStrike" smtClean="0">
                                        <a:solidFill>
                                          <a:schemeClr val="bg1"/>
                                        </a:solidFill>
                                        <a:effectLst/>
                                        <a:latin typeface="Cambria Math" panose="02040503050406030204" pitchFamily="18" charset="0"/>
                                        <a:ea typeface="游ゴシック" panose="020B0400000000000000" pitchFamily="50" charset="-128"/>
                                      </a:rPr>
                                    </m:ctrlPr>
                                  </m:sSupPr>
                                  <m:e>
                                    <m:r>
                                      <a:rPr lang="en-US" sz="1100" b="1" i="1" u="none" strike="noStrike" smtClean="0">
                                        <a:solidFill>
                                          <a:schemeClr val="bg1"/>
                                        </a:solidFill>
                                        <a:effectLst/>
                                        <a:latin typeface="Cambria Math" panose="02040503050406030204" pitchFamily="18" charset="0"/>
                                        <a:ea typeface="游ゴシック" panose="020B0400000000000000" pitchFamily="50" charset="-128"/>
                                      </a:rPr>
                                      <m:t>𝑹</m:t>
                                    </m:r>
                                  </m:e>
                                  <m:sup>
                                    <m:r>
                                      <a:rPr lang="en-US" sz="1100" b="1" i="1" u="none" strike="noStrike" smtClean="0">
                                        <a:solidFill>
                                          <a:schemeClr val="bg1"/>
                                        </a:solidFill>
                                        <a:effectLst/>
                                        <a:latin typeface="Cambria Math" panose="02040503050406030204" pitchFamily="18" charset="0"/>
                                        <a:ea typeface="游ゴシック" panose="020B0400000000000000" pitchFamily="50" charset="-128"/>
                                      </a:rPr>
                                      <m:t>𝟐</m:t>
                                    </m:r>
                                  </m:sup>
                                </m:sSup>
                              </m:oMath>
                            </m:oMathPara>
                          </a14:m>
                          <a:endParaRPr 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684467850"/>
                      </a:ext>
                    </a:extLst>
                  </a:tr>
                  <a:tr h="231180">
                    <a:tc>
                      <a:txBody>
                        <a:bodyPr/>
                        <a:lstStyle/>
                        <a:p>
                          <a:pPr algn="l" fontAlgn="ctr"/>
                          <a14:m>
                            <m:oMathPara xmlns:m="http://schemas.openxmlformats.org/officeDocument/2006/math">
                              <m:oMathParaPr>
                                <m:jc m:val="centerGroup"/>
                              </m:oMathParaPr>
                              <m:oMath xmlns:m="http://schemas.openxmlformats.org/officeDocument/2006/math">
                                <m:sSub>
                                  <m:sSubPr>
                                    <m:ctrlPr>
                                      <a:rPr lang="en-US" sz="1100" b="0" i="1" u="none" strike="noStrike" smtClean="0">
                                        <a:solidFill>
                                          <a:srgbClr val="000000"/>
                                        </a:solidFill>
                                        <a:effectLst/>
                                        <a:latin typeface="Cambria Math" panose="02040503050406030204" pitchFamily="18" charset="0"/>
                                        <a:ea typeface="游ゴシック" panose="020B0400000000000000" pitchFamily="50" charset="-128"/>
                                      </a:rPr>
                                    </m:ctrlPr>
                                  </m:sSubPr>
                                  <m:e>
                                    <m:r>
                                      <a:rPr lang="en-US" sz="1100" b="0" i="1" u="none" strike="noStrike" smtClean="0">
                                        <a:solidFill>
                                          <a:srgbClr val="000000"/>
                                        </a:solidFill>
                                        <a:effectLst/>
                                        <a:latin typeface="Cambria Math" panose="02040503050406030204" pitchFamily="18" charset="0"/>
                                        <a:ea typeface="游ゴシック" panose="020B0400000000000000" pitchFamily="50" charset="-128"/>
                                      </a:rPr>
                                      <m:t>𝛽</m:t>
                                    </m:r>
                                  </m:e>
                                  <m:sub>
                                    <m:r>
                                      <a:rPr lang="en-US" sz="1100" b="0" i="1" u="none" strike="noStrike" smtClean="0">
                                        <a:solidFill>
                                          <a:srgbClr val="000000"/>
                                        </a:solidFill>
                                        <a:effectLst/>
                                        <a:latin typeface="Cambria Math" panose="02040503050406030204" pitchFamily="18" charset="0"/>
                                        <a:ea typeface="游ゴシック" panose="020B0400000000000000" pitchFamily="50" charset="-128"/>
                                      </a:rPr>
                                      <m:t>1</m:t>
                                    </m:r>
                                  </m:sub>
                                </m:sSub>
                              </m:oMath>
                            </m:oMathPara>
                          </a14:m>
                          <a:endParaRPr lang="el-GR"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0.00430</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0.818</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0.792</a:t>
                          </a:r>
                        </a:p>
                      </a:txBody>
                      <a:tcPr marL="9525" marR="9525" marT="9525" marB="0" anchor="ctr"/>
                    </a:tc>
                    <a:extLst>
                      <a:ext uri="{0D108BD9-81ED-4DB2-BD59-A6C34878D82A}">
                        <a16:rowId xmlns:a16="http://schemas.microsoft.com/office/drawing/2014/main" val="1830040062"/>
                      </a:ext>
                    </a:extLst>
                  </a:tr>
                  <a:tr h="231180">
                    <a:tc>
                      <a:txBody>
                        <a:bodyPr/>
                        <a:lstStyle/>
                        <a:p>
                          <a:pPr algn="l" fontAlgn="ctr"/>
                          <a14:m>
                            <m:oMathPara xmlns:m="http://schemas.openxmlformats.org/officeDocument/2006/math">
                              <m:oMathParaPr>
                                <m:jc m:val="centerGroup"/>
                              </m:oMathParaPr>
                              <m:oMath xmlns:m="http://schemas.openxmlformats.org/officeDocument/2006/math">
                                <m:sSub>
                                  <m:sSubPr>
                                    <m:ctrlPr>
                                      <a:rPr lang="en-US" sz="1100" b="0" i="1" u="none" strike="noStrike" smtClean="0">
                                        <a:solidFill>
                                          <a:srgbClr val="000000"/>
                                        </a:solidFill>
                                        <a:effectLst/>
                                        <a:latin typeface="Cambria Math" panose="02040503050406030204" pitchFamily="18" charset="0"/>
                                        <a:ea typeface="游ゴシック" panose="020B0400000000000000" pitchFamily="50" charset="-128"/>
                                      </a:rPr>
                                    </m:ctrlPr>
                                  </m:sSubPr>
                                  <m:e>
                                    <m:r>
                                      <a:rPr lang="en-US" sz="1100" b="0" i="1" u="none" strike="noStrike" smtClean="0">
                                        <a:solidFill>
                                          <a:srgbClr val="000000"/>
                                        </a:solidFill>
                                        <a:effectLst/>
                                        <a:latin typeface="Cambria Math" panose="02040503050406030204" pitchFamily="18" charset="0"/>
                                        <a:ea typeface="游ゴシック" panose="020B0400000000000000" pitchFamily="50" charset="-128"/>
                                      </a:rPr>
                                      <m:t>𝛽</m:t>
                                    </m:r>
                                  </m:e>
                                  <m:sub>
                                    <m:r>
                                      <a:rPr lang="en-US" sz="1100" b="0" i="1" u="none" strike="noStrike" smtClean="0">
                                        <a:solidFill>
                                          <a:srgbClr val="000000"/>
                                        </a:solidFill>
                                        <a:effectLst/>
                                        <a:latin typeface="Cambria Math" panose="02040503050406030204" pitchFamily="18" charset="0"/>
                                        <a:ea typeface="游ゴシック" panose="020B0400000000000000" pitchFamily="50" charset="-128"/>
                                      </a:rPr>
                                      <m:t>2</m:t>
                                    </m:r>
                                  </m:sub>
                                </m:sSub>
                              </m:oMath>
                            </m:oMathPara>
                          </a14:m>
                          <a:endParaRPr lang="el-GR"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-0.00826</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0.689</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0.464</a:t>
                          </a:r>
                        </a:p>
                      </a:txBody>
                      <a:tcPr marL="9525" marR="9525" marT="9525" marB="0" anchor="ctr"/>
                    </a:tc>
                    <a:extLst>
                      <a:ext uri="{0D108BD9-81ED-4DB2-BD59-A6C34878D82A}">
                        <a16:rowId xmlns:a16="http://schemas.microsoft.com/office/drawing/2014/main" val="1102968616"/>
                      </a:ext>
                    </a:extLst>
                  </a:tr>
                  <a:tr h="231180">
                    <a:tc>
                      <a:txBody>
                        <a:bodyPr/>
                        <a:lstStyle/>
                        <a:p>
                          <a:pPr algn="l" fontAlgn="ctr"/>
                          <a14:m>
                            <m:oMathPara xmlns:m="http://schemas.openxmlformats.org/officeDocument/2006/math">
                              <m:oMathParaPr>
                                <m:jc m:val="centerGroup"/>
                              </m:oMathParaPr>
                              <m:oMath xmlns:m="http://schemas.openxmlformats.org/officeDocument/2006/math">
                                <m:sSub>
                                  <m:sSubPr>
                                    <m:ctrlPr>
                                      <a:rPr lang="en-US" sz="1100" b="0" i="1" u="none" strike="noStrike" smtClean="0">
                                        <a:solidFill>
                                          <a:srgbClr val="000000"/>
                                        </a:solidFill>
                                        <a:effectLst/>
                                        <a:latin typeface="Cambria Math" panose="02040503050406030204" pitchFamily="18" charset="0"/>
                                        <a:ea typeface="游ゴシック" panose="020B0400000000000000" pitchFamily="50" charset="-128"/>
                                      </a:rPr>
                                    </m:ctrlPr>
                                  </m:sSubPr>
                                  <m:e>
                                    <m:r>
                                      <a:rPr lang="en-US" sz="1100" b="0" i="1" u="none" strike="noStrike" smtClean="0">
                                        <a:solidFill>
                                          <a:srgbClr val="000000"/>
                                        </a:solidFill>
                                        <a:effectLst/>
                                        <a:latin typeface="Cambria Math" panose="02040503050406030204" pitchFamily="18" charset="0"/>
                                        <a:ea typeface="游ゴシック" panose="020B0400000000000000" pitchFamily="50" charset="-128"/>
                                      </a:rPr>
                                      <m:t>𝛽</m:t>
                                    </m:r>
                                  </m:e>
                                  <m:sub>
                                    <m:r>
                                      <a:rPr lang="en-US" sz="1100" b="0" i="1" u="none" strike="noStrike" smtClean="0">
                                        <a:solidFill>
                                          <a:srgbClr val="000000"/>
                                        </a:solidFill>
                                        <a:effectLst/>
                                        <a:latin typeface="Cambria Math" panose="02040503050406030204" pitchFamily="18" charset="0"/>
                                        <a:ea typeface="游ゴシック" panose="020B0400000000000000" pitchFamily="50" charset="-128"/>
                                      </a:rPr>
                                      <m:t>3</m:t>
                                    </m:r>
                                  </m:sub>
                                </m:sSub>
                              </m:oMath>
                            </m:oMathPara>
                          </a14:m>
                          <a:endParaRPr lang="el-GR"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-0.00890</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0.632</a:t>
                          </a:r>
                        </a:p>
                      </a:txBody>
                      <a:tcPr marL="9525" marR="9525" marT="9525" marB="0" anchor="ct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0.394</a:t>
                          </a:r>
                        </a:p>
                      </a:txBody>
                      <a:tcPr marL="9525" marR="9525" marT="9525" marB="0" anchor="ctr"/>
                    </a:tc>
                    <a:extLst>
                      <a:ext uri="{0D108BD9-81ED-4DB2-BD59-A6C34878D82A}">
                        <a16:rowId xmlns:a16="http://schemas.microsoft.com/office/drawing/2014/main" val="2364220649"/>
                      </a:ext>
                    </a:extLst>
                  </a:tr>
                </a:tbl>
              </a:graphicData>
            </a:graphic>
          </p:graphicFrame>
        </mc:Choice>
        <mc:Fallback xmlns="">
          <p:graphicFrame>
            <p:nvGraphicFramePr>
              <p:cNvPr id="16" name="表 15"/>
              <p:cNvGraphicFramePr>
                <a:graphicFrameLocks noGrp="1"/>
              </p:cNvGraphicFramePr>
              <p:nvPr>
                <p:extLst>
                  <p:ext uri="{D42A27DB-BD31-4B8C-83A1-F6EECF244321}">
                    <p14:modId xmlns:p14="http://schemas.microsoft.com/office/powerpoint/2010/main" val="4000371729"/>
                  </p:ext>
                </p:extLst>
              </p:nvPr>
            </p:nvGraphicFramePr>
            <p:xfrm>
              <a:off x="272480" y="4519740"/>
              <a:ext cx="2743200" cy="924720"/>
            </p:xfrm>
            <a:graphic>
              <a:graphicData uri="http://schemas.openxmlformats.org/drawingml/2006/table">
                <a:tbl>
                  <a:tblPr firstRow="1">
                    <a:tableStyleId>{69012ECD-51FC-41F1-AA8D-1B2483CD663E}</a:tableStyleId>
                  </a:tblPr>
                  <a:tblGrid>
                    <a:gridCol w="685800">
                      <a:extLst>
                        <a:ext uri="{9D8B030D-6E8A-4147-A177-3AD203B41FA5}">
                          <a16:colId xmlns:a16="http://schemas.microsoft.com/office/drawing/2014/main" val="3616354484"/>
                        </a:ext>
                      </a:extLst>
                    </a:gridCol>
                    <a:gridCol w="685800">
                      <a:extLst>
                        <a:ext uri="{9D8B030D-6E8A-4147-A177-3AD203B41FA5}">
                          <a16:colId xmlns:a16="http://schemas.microsoft.com/office/drawing/2014/main" val="750132090"/>
                        </a:ext>
                      </a:extLst>
                    </a:gridCol>
                    <a:gridCol w="685800">
                      <a:extLst>
                        <a:ext uri="{9D8B030D-6E8A-4147-A177-3AD203B41FA5}">
                          <a16:colId xmlns:a16="http://schemas.microsoft.com/office/drawing/2014/main" val="4030437256"/>
                        </a:ext>
                      </a:extLst>
                    </a:gridCol>
                    <a:gridCol w="685800">
                      <a:extLst>
                        <a:ext uri="{9D8B030D-6E8A-4147-A177-3AD203B41FA5}">
                          <a16:colId xmlns:a16="http://schemas.microsoft.com/office/drawing/2014/main" val="2870330597"/>
                        </a:ext>
                      </a:extLst>
                    </a:gridCol>
                  </a:tblGrid>
                  <a:tr h="23118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endParaRPr lang="ja-JP"/>
                        </a:p>
                      </a:txBody>
                      <a:tcPr marL="9525" marR="9525" marT="9525" marB="0" anchor="ctr">
                        <a:blipFill>
                          <a:blip r:embed="rId8"/>
                          <a:stretch>
                            <a:fillRect l="-100885" t="-2632" r="-200885" b="-328947"/>
                          </a:stretch>
                        </a:blipFill>
                      </a:tcPr>
                    </a:tc>
                    <a:tc>
                      <a:txBody>
                        <a:bodyPr/>
                        <a:lstStyle/>
                        <a:p>
                          <a:endParaRPr lang="ja-JP"/>
                        </a:p>
                      </a:txBody>
                      <a:tcPr marL="9525" marR="9525" marT="9525" marB="0" anchor="ctr">
                        <a:blipFill>
                          <a:blip r:embed="rId8"/>
                          <a:stretch>
                            <a:fillRect l="-202679" t="-2632" r="-102679" b="-328947"/>
                          </a:stretch>
                        </a:blipFill>
                      </a:tcPr>
                    </a:tc>
                    <a:tc>
                      <a:txBody>
                        <a:bodyPr/>
                        <a:lstStyle/>
                        <a:p>
                          <a:endParaRPr lang="ja-JP"/>
                        </a:p>
                      </a:txBody>
                      <a:tcPr marL="9525" marR="9525" marT="9525" marB="0" anchor="ctr">
                        <a:blipFill>
                          <a:blip r:embed="rId8"/>
                          <a:stretch>
                            <a:fillRect l="-300000" t="-2632" r="-1770" b="-328947"/>
                          </a:stretch>
                        </a:blipFill>
                      </a:tcPr>
                    </a:tc>
                    <a:extLst>
                      <a:ext uri="{0D108BD9-81ED-4DB2-BD59-A6C34878D82A}">
                        <a16:rowId xmlns:a16="http://schemas.microsoft.com/office/drawing/2014/main" val="684467850"/>
                      </a:ext>
                    </a:extLst>
                  </a:tr>
                  <a:tr h="231180">
                    <a:tc>
                      <a:txBody>
                        <a:bodyPr/>
                        <a:lstStyle/>
                        <a:p>
                          <a:endParaRPr lang="ja-JP"/>
                        </a:p>
                      </a:txBody>
                      <a:tcPr marL="9525" marR="9525" marT="9525" marB="0" anchor="ctr">
                        <a:blipFill>
                          <a:blip r:embed="rId8"/>
                          <a:stretch>
                            <a:fillRect l="-885" t="-100000" r="-300885" b="-220513"/>
                          </a:stretch>
                        </a:blip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0.00430</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0.818</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0.792</a:t>
                          </a:r>
                        </a:p>
                      </a:txBody>
                      <a:tcPr marL="9525" marR="9525" marT="9525" marB="0" anchor="ctr"/>
                    </a:tc>
                    <a:extLst>
                      <a:ext uri="{0D108BD9-81ED-4DB2-BD59-A6C34878D82A}">
                        <a16:rowId xmlns:a16="http://schemas.microsoft.com/office/drawing/2014/main" val="1830040062"/>
                      </a:ext>
                    </a:extLst>
                  </a:tr>
                  <a:tr h="231180">
                    <a:tc>
                      <a:txBody>
                        <a:bodyPr/>
                        <a:lstStyle/>
                        <a:p>
                          <a:endParaRPr lang="ja-JP"/>
                        </a:p>
                      </a:txBody>
                      <a:tcPr marL="9525" marR="9525" marT="9525" marB="0" anchor="ctr">
                        <a:blipFill>
                          <a:blip r:embed="rId8"/>
                          <a:stretch>
                            <a:fillRect l="-885" t="-205263" r="-300885" b="-126316"/>
                          </a:stretch>
                        </a:blip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-0.00826</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0.689</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0.464</a:t>
                          </a:r>
                        </a:p>
                      </a:txBody>
                      <a:tcPr marL="9525" marR="9525" marT="9525" marB="0" anchor="ctr"/>
                    </a:tc>
                    <a:extLst>
                      <a:ext uri="{0D108BD9-81ED-4DB2-BD59-A6C34878D82A}">
                        <a16:rowId xmlns:a16="http://schemas.microsoft.com/office/drawing/2014/main" val="1102968616"/>
                      </a:ext>
                    </a:extLst>
                  </a:tr>
                  <a:tr h="231180">
                    <a:tc>
                      <a:txBody>
                        <a:bodyPr/>
                        <a:lstStyle/>
                        <a:p>
                          <a:endParaRPr lang="ja-JP"/>
                        </a:p>
                      </a:txBody>
                      <a:tcPr marL="9525" marR="9525" marT="9525" marB="0" anchor="ctr">
                        <a:blipFill>
                          <a:blip r:embed="rId8"/>
                          <a:stretch>
                            <a:fillRect l="-885" t="-305263" r="-300885" b="-26316"/>
                          </a:stretch>
                        </a:blip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-0.00890</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0.632</a:t>
                          </a:r>
                        </a:p>
                      </a:txBody>
                      <a:tcPr marL="9525" marR="9525" marT="9525" marB="0" anchor="ct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0.394</a:t>
                          </a:r>
                        </a:p>
                      </a:txBody>
                      <a:tcPr marL="9525" marR="9525" marT="9525" marB="0" anchor="ctr"/>
                    </a:tc>
                    <a:extLst>
                      <a:ext uri="{0D108BD9-81ED-4DB2-BD59-A6C34878D82A}">
                        <a16:rowId xmlns:a16="http://schemas.microsoft.com/office/drawing/2014/main" val="2364220649"/>
                      </a:ext>
                    </a:extLst>
                  </a:tr>
                </a:tbl>
              </a:graphicData>
            </a:graphic>
          </p:graphicFrame>
        </mc:Fallback>
      </mc:AlternateContent>
      <p:sp>
        <p:nvSpPr>
          <p:cNvPr id="17" name="テキスト ボックス 16"/>
          <p:cNvSpPr txBox="1"/>
          <p:nvPr/>
        </p:nvSpPr>
        <p:spPr>
          <a:xfrm>
            <a:off x="342900" y="4097466"/>
            <a:ext cx="2177199"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en-US" altLang="ja-JP" dirty="0">
                <a:solidFill>
                  <a:srgbClr val="0070C0"/>
                </a:solidFill>
              </a:rPr>
              <a:t>AR(1)</a:t>
            </a:r>
            <a:r>
              <a:rPr kumimoji="1" lang="ja-JP" altLang="en-US" dirty="0">
                <a:solidFill>
                  <a:srgbClr val="0070C0"/>
                </a:solidFill>
              </a:rPr>
              <a:t>モデル結果</a:t>
            </a:r>
          </a:p>
        </p:txBody>
      </p:sp>
    </p:spTree>
    <p:extLst>
      <p:ext uri="{BB962C8B-B14F-4D97-AF65-F5344CB8AC3E}">
        <p14:creationId xmlns:p14="http://schemas.microsoft.com/office/powerpoint/2010/main" val="3700674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38376-B995-4F89-A8EC-12B4ABDFB915}"/>
              </a:ext>
            </a:extLst>
          </p:cNvPr>
          <p:cNvSpPr>
            <a:spLocks noGrp="1"/>
          </p:cNvSpPr>
          <p:nvPr>
            <p:ph type="title"/>
          </p:nvPr>
        </p:nvSpPr>
        <p:spPr/>
        <p:txBody>
          <a:bodyPr/>
          <a:lstStyle/>
          <a:p>
            <a:r>
              <a:rPr kumimoji="1" lang="en-US" altLang="ja-JP" dirty="0"/>
              <a:t>Appendix</a:t>
            </a:r>
            <a:r>
              <a:rPr kumimoji="1" lang="ja-JP" altLang="en-US" dirty="0"/>
              <a:t>：２</a:t>
            </a:r>
            <a:r>
              <a:rPr kumimoji="1" lang="en-US" altLang="ja-JP" dirty="0"/>
              <a:t>.</a:t>
            </a:r>
            <a:r>
              <a:rPr lang="ja-JP" altLang="en-US" dirty="0"/>
              <a:t>２公的年金財政</a:t>
            </a:r>
            <a:r>
              <a:rPr kumimoji="1" lang="ja-JP" altLang="en-US" dirty="0"/>
              <a:t>モデル｜日本の公的年金制度</a:t>
            </a:r>
          </a:p>
        </p:txBody>
      </p:sp>
      <p:sp>
        <p:nvSpPr>
          <p:cNvPr id="3" name="スライド番号プレースホルダー 2">
            <a:extLst>
              <a:ext uri="{FF2B5EF4-FFF2-40B4-BE49-F238E27FC236}">
                <a16:creationId xmlns:a16="http://schemas.microsoft.com/office/drawing/2014/main" id="{7E7EF550-03D1-41D6-96AE-8AFE62644BD5}"/>
              </a:ext>
            </a:extLst>
          </p:cNvPr>
          <p:cNvSpPr>
            <a:spLocks noGrp="1"/>
          </p:cNvSpPr>
          <p:nvPr>
            <p:ph type="sldNum" sz="quarter" idx="12"/>
          </p:nvPr>
        </p:nvSpPr>
        <p:spPr/>
        <p:txBody>
          <a:bodyPr/>
          <a:lstStyle/>
          <a:p>
            <a:fld id="{6C8EEFBB-E135-4293-8494-A108BE87EC2E}" type="slidenum">
              <a:rPr lang="en-US" altLang="ja-JP" smtClean="0"/>
              <a:pPr/>
              <a:t>18</a:t>
            </a:fld>
            <a:endParaRPr lang="en-US" altLang="ja-JP" dirty="0"/>
          </a:p>
        </p:txBody>
      </p:sp>
      <p:sp>
        <p:nvSpPr>
          <p:cNvPr id="4" name="AutoShape 3">
            <a:extLst>
              <a:ext uri="{FF2B5EF4-FFF2-40B4-BE49-F238E27FC236}">
                <a16:creationId xmlns:a16="http://schemas.microsoft.com/office/drawing/2014/main" id="{88DF4D67-CE75-4281-853D-BF93B09A987A}"/>
              </a:ext>
            </a:extLst>
          </p:cNvPr>
          <p:cNvSpPr>
            <a:spLocks noChangeArrowheads="1"/>
          </p:cNvSpPr>
          <p:nvPr/>
        </p:nvSpPr>
        <p:spPr bwMode="auto">
          <a:xfrm>
            <a:off x="268938" y="787721"/>
            <a:ext cx="936104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公的年金の構造</a:t>
            </a:r>
          </a:p>
        </p:txBody>
      </p:sp>
      <p:grpSp>
        <p:nvGrpSpPr>
          <p:cNvPr id="34" name="グループ化 33">
            <a:extLst>
              <a:ext uri="{FF2B5EF4-FFF2-40B4-BE49-F238E27FC236}">
                <a16:creationId xmlns:a16="http://schemas.microsoft.com/office/drawing/2014/main" id="{31614242-42F7-4062-AD18-4BF25C844D01}"/>
              </a:ext>
            </a:extLst>
          </p:cNvPr>
          <p:cNvGrpSpPr/>
          <p:nvPr/>
        </p:nvGrpSpPr>
        <p:grpSpPr>
          <a:xfrm>
            <a:off x="187232" y="1340543"/>
            <a:ext cx="5581837" cy="4254850"/>
            <a:chOff x="435653" y="1281312"/>
            <a:chExt cx="5581837" cy="4254850"/>
          </a:xfrm>
        </p:grpSpPr>
        <p:grpSp>
          <p:nvGrpSpPr>
            <p:cNvPr id="130" name="グループ化 129">
              <a:extLst>
                <a:ext uri="{FF2B5EF4-FFF2-40B4-BE49-F238E27FC236}">
                  <a16:creationId xmlns:a16="http://schemas.microsoft.com/office/drawing/2014/main" id="{543142BB-8F58-46E5-BDA0-62AA9A54C1C4}"/>
                </a:ext>
              </a:extLst>
            </p:cNvPr>
            <p:cNvGrpSpPr/>
            <p:nvPr/>
          </p:nvGrpSpPr>
          <p:grpSpPr>
            <a:xfrm>
              <a:off x="435653" y="1281312"/>
              <a:ext cx="5581837" cy="4254850"/>
              <a:chOff x="435653" y="1287272"/>
              <a:chExt cx="7198106" cy="4663963"/>
            </a:xfrm>
          </p:grpSpPr>
          <p:grpSp>
            <p:nvGrpSpPr>
              <p:cNvPr id="120" name="グループ化 119">
                <a:extLst>
                  <a:ext uri="{FF2B5EF4-FFF2-40B4-BE49-F238E27FC236}">
                    <a16:creationId xmlns:a16="http://schemas.microsoft.com/office/drawing/2014/main" id="{C67BB5B0-434E-4BF4-9CF4-113E47AF74E9}"/>
                  </a:ext>
                </a:extLst>
              </p:cNvPr>
              <p:cNvGrpSpPr/>
              <p:nvPr/>
            </p:nvGrpSpPr>
            <p:grpSpPr>
              <a:xfrm>
                <a:off x="435653" y="1287272"/>
                <a:ext cx="7198106" cy="4663963"/>
                <a:chOff x="452500" y="1323733"/>
                <a:chExt cx="7198105" cy="4663963"/>
              </a:xfrm>
            </p:grpSpPr>
            <p:sp>
              <p:nvSpPr>
                <p:cNvPr id="5" name="正方形/長方形 4">
                  <a:extLst>
                    <a:ext uri="{FF2B5EF4-FFF2-40B4-BE49-F238E27FC236}">
                      <a16:creationId xmlns:a16="http://schemas.microsoft.com/office/drawing/2014/main" id="{B35CD913-33AE-425C-B54C-F353B372658C}"/>
                    </a:ext>
                  </a:extLst>
                </p:cNvPr>
                <p:cNvSpPr/>
                <p:nvPr/>
              </p:nvSpPr>
              <p:spPr bwMode="auto">
                <a:xfrm>
                  <a:off x="452500" y="1621718"/>
                  <a:ext cx="914400" cy="626233"/>
                </a:xfrm>
                <a:prstGeom prst="rect">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36000" rIns="0" bIns="36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ja-JP" altLang="en-US" sz="1200" dirty="0">
                      <a:solidFill>
                        <a:srgbClr val="4D4D4D"/>
                      </a:solidFill>
                      <a:latin typeface="メイリオ" pitchFamily="50" charset="-128"/>
                      <a:ea typeface="メイリオ" pitchFamily="50" charset="-128"/>
                      <a:cs typeface="メイリオ" pitchFamily="50" charset="-128"/>
                    </a:rPr>
                    <a:t>厚生年金被保険者</a:t>
                  </a:r>
                </a:p>
              </p:txBody>
            </p:sp>
            <p:sp>
              <p:nvSpPr>
                <p:cNvPr id="6" name="正方形/長方形 5">
                  <a:extLst>
                    <a:ext uri="{FF2B5EF4-FFF2-40B4-BE49-F238E27FC236}">
                      <a16:creationId xmlns:a16="http://schemas.microsoft.com/office/drawing/2014/main" id="{D74DEC21-D30B-4FDD-95C8-37E627EF643F}"/>
                    </a:ext>
                  </a:extLst>
                </p:cNvPr>
                <p:cNvSpPr/>
                <p:nvPr/>
              </p:nvSpPr>
              <p:spPr bwMode="auto">
                <a:xfrm>
                  <a:off x="452500" y="5152782"/>
                  <a:ext cx="914400" cy="626233"/>
                </a:xfrm>
                <a:prstGeom prst="rect">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36000" rIns="0" bIns="36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ja-JP" altLang="en-US" sz="1200" dirty="0">
                      <a:solidFill>
                        <a:srgbClr val="4D4D4D"/>
                      </a:solidFill>
                      <a:latin typeface="メイリオ" pitchFamily="50" charset="-128"/>
                      <a:ea typeface="メイリオ" pitchFamily="50" charset="-128"/>
                      <a:cs typeface="メイリオ" pitchFamily="50" charset="-128"/>
                    </a:rPr>
                    <a:t>国民年金被保険者</a:t>
                  </a:r>
                </a:p>
              </p:txBody>
            </p:sp>
            <p:sp>
              <p:nvSpPr>
                <p:cNvPr id="8" name="正方形/長方形 7">
                  <a:extLst>
                    <a:ext uri="{FF2B5EF4-FFF2-40B4-BE49-F238E27FC236}">
                      <a16:creationId xmlns:a16="http://schemas.microsoft.com/office/drawing/2014/main" id="{3708AF43-B8FD-4FCA-9EA4-34E9A91FE757}"/>
                    </a:ext>
                  </a:extLst>
                </p:cNvPr>
                <p:cNvSpPr/>
                <p:nvPr/>
              </p:nvSpPr>
              <p:spPr bwMode="auto">
                <a:xfrm>
                  <a:off x="1784647" y="3375875"/>
                  <a:ext cx="914400" cy="502229"/>
                </a:xfrm>
                <a:prstGeom prst="rect">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108000" rIns="0" bIns="108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ja-JP" altLang="en-US" sz="1200" dirty="0">
                      <a:solidFill>
                        <a:srgbClr val="4D4D4D"/>
                      </a:solidFill>
                      <a:latin typeface="メイリオ" pitchFamily="50" charset="-128"/>
                      <a:ea typeface="メイリオ" pitchFamily="50" charset="-128"/>
                      <a:cs typeface="メイリオ" pitchFamily="50" charset="-128"/>
                    </a:rPr>
                    <a:t>国庫</a:t>
                  </a:r>
                </a:p>
              </p:txBody>
            </p:sp>
            <p:sp>
              <p:nvSpPr>
                <p:cNvPr id="9" name="正方形/長方形 8">
                  <a:extLst>
                    <a:ext uri="{FF2B5EF4-FFF2-40B4-BE49-F238E27FC236}">
                      <a16:creationId xmlns:a16="http://schemas.microsoft.com/office/drawing/2014/main" id="{6E619BFD-C3C9-4922-A7B8-EBF2B1E16FCD}"/>
                    </a:ext>
                  </a:extLst>
                </p:cNvPr>
                <p:cNvSpPr/>
                <p:nvPr/>
              </p:nvSpPr>
              <p:spPr bwMode="auto">
                <a:xfrm>
                  <a:off x="3332820" y="1621718"/>
                  <a:ext cx="914400" cy="626233"/>
                </a:xfrm>
                <a:prstGeom prst="rect">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36000" rIns="0" bIns="36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ja-JP" altLang="en-US" sz="1200" dirty="0">
                      <a:solidFill>
                        <a:srgbClr val="4D4D4D"/>
                      </a:solidFill>
                      <a:latin typeface="メイリオ" pitchFamily="50" charset="-128"/>
                      <a:ea typeface="メイリオ" pitchFamily="50" charset="-128"/>
                      <a:cs typeface="メイリオ" pitchFamily="50" charset="-128"/>
                    </a:rPr>
                    <a:t>厚生年金勘定</a:t>
                  </a:r>
                  <a:endParaRPr lang="en-US" altLang="ja-JP" sz="1200" dirty="0">
                    <a:solidFill>
                      <a:srgbClr val="4D4D4D"/>
                    </a:solidFill>
                    <a:latin typeface="メイリオ" pitchFamily="50" charset="-128"/>
                    <a:ea typeface="メイリオ" pitchFamily="50" charset="-128"/>
                    <a:cs typeface="メイリオ" pitchFamily="50" charset="-128"/>
                  </a:endParaRPr>
                </a:p>
              </p:txBody>
            </p:sp>
            <p:sp>
              <p:nvSpPr>
                <p:cNvPr id="10" name="正方形/長方形 9">
                  <a:extLst>
                    <a:ext uri="{FF2B5EF4-FFF2-40B4-BE49-F238E27FC236}">
                      <a16:creationId xmlns:a16="http://schemas.microsoft.com/office/drawing/2014/main" id="{92E040CE-008D-4FBD-94D1-AED6BF3A1235}"/>
                    </a:ext>
                  </a:extLst>
                </p:cNvPr>
                <p:cNvSpPr/>
                <p:nvPr/>
              </p:nvSpPr>
              <p:spPr bwMode="auto">
                <a:xfrm>
                  <a:off x="3332820" y="5152782"/>
                  <a:ext cx="914400" cy="626233"/>
                </a:xfrm>
                <a:prstGeom prst="rect">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36000" rIns="0" bIns="36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ja-JP" altLang="en-US" sz="1200" dirty="0">
                      <a:solidFill>
                        <a:srgbClr val="4D4D4D"/>
                      </a:solidFill>
                      <a:latin typeface="メイリオ" pitchFamily="50" charset="-128"/>
                      <a:ea typeface="メイリオ" pitchFamily="50" charset="-128"/>
                      <a:cs typeface="メイリオ" pitchFamily="50" charset="-128"/>
                    </a:rPr>
                    <a:t>国民年金勘定</a:t>
                  </a:r>
                </a:p>
              </p:txBody>
            </p:sp>
            <p:sp>
              <p:nvSpPr>
                <p:cNvPr id="11" name="正方形/長方形 10">
                  <a:extLst>
                    <a:ext uri="{FF2B5EF4-FFF2-40B4-BE49-F238E27FC236}">
                      <a16:creationId xmlns:a16="http://schemas.microsoft.com/office/drawing/2014/main" id="{B6C6B0A9-C73E-4FD2-8209-9EB85089633E}"/>
                    </a:ext>
                  </a:extLst>
                </p:cNvPr>
                <p:cNvSpPr/>
                <p:nvPr/>
              </p:nvSpPr>
              <p:spPr bwMode="auto">
                <a:xfrm>
                  <a:off x="3332820" y="3385565"/>
                  <a:ext cx="914400" cy="626233"/>
                </a:xfrm>
                <a:prstGeom prst="rect">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36000" rIns="0" bIns="36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ja-JP" altLang="en-US" sz="1200" dirty="0">
                      <a:solidFill>
                        <a:srgbClr val="4D4D4D"/>
                      </a:solidFill>
                      <a:latin typeface="メイリオ" pitchFamily="50" charset="-128"/>
                      <a:ea typeface="メイリオ" pitchFamily="50" charset="-128"/>
                      <a:cs typeface="メイリオ" pitchFamily="50" charset="-128"/>
                    </a:rPr>
                    <a:t>基礎年金勘定</a:t>
                  </a:r>
                  <a:endParaRPr lang="en-US" altLang="ja-JP" sz="1200" dirty="0">
                    <a:solidFill>
                      <a:srgbClr val="4D4D4D"/>
                    </a:solidFill>
                    <a:latin typeface="メイリオ" pitchFamily="50" charset="-128"/>
                    <a:ea typeface="メイリオ" pitchFamily="50" charset="-128"/>
                    <a:cs typeface="メイリオ" pitchFamily="50" charset="-128"/>
                  </a:endParaRPr>
                </a:p>
              </p:txBody>
            </p:sp>
            <p:cxnSp>
              <p:nvCxnSpPr>
                <p:cNvPr id="13" name="直線矢印コネクタ 12">
                  <a:extLst>
                    <a:ext uri="{FF2B5EF4-FFF2-40B4-BE49-F238E27FC236}">
                      <a16:creationId xmlns:a16="http://schemas.microsoft.com/office/drawing/2014/main" id="{26568E57-3B62-4967-9FC0-AE7C37A892A9}"/>
                    </a:ext>
                  </a:extLst>
                </p:cNvPr>
                <p:cNvCxnSpPr>
                  <a:stCxn id="5" idx="3"/>
                  <a:endCxn id="9" idx="1"/>
                </p:cNvCxnSpPr>
                <p:nvPr/>
              </p:nvCxnSpPr>
              <p:spPr>
                <a:xfrm>
                  <a:off x="1366900" y="1934834"/>
                  <a:ext cx="1965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C53634CD-37E5-4C01-B2F0-4A5582BF0308}"/>
                    </a:ext>
                  </a:extLst>
                </p:cNvPr>
                <p:cNvSpPr txBox="1"/>
                <p:nvPr/>
              </p:nvSpPr>
              <p:spPr>
                <a:xfrm>
                  <a:off x="1918682" y="1637709"/>
                  <a:ext cx="783870" cy="286764"/>
                </a:xfrm>
                <a:prstGeom prst="rect">
                  <a:avLst/>
                </a:prstGeom>
                <a:noFill/>
              </p:spPr>
              <p:txBody>
                <a:bodyPr wrap="none" rtlCol="0">
                  <a:spAutoFit/>
                </a:bodyPr>
                <a:lstStyle/>
                <a:p>
                  <a:r>
                    <a:rPr lang="ja-JP" altLang="en-US" sz="1100" dirty="0"/>
                    <a:t>保険料</a:t>
                  </a:r>
                </a:p>
              </p:txBody>
            </p:sp>
            <p:cxnSp>
              <p:nvCxnSpPr>
                <p:cNvPr id="15" name="直線矢印コネクタ 14">
                  <a:extLst>
                    <a:ext uri="{FF2B5EF4-FFF2-40B4-BE49-F238E27FC236}">
                      <a16:creationId xmlns:a16="http://schemas.microsoft.com/office/drawing/2014/main" id="{62B2346B-C714-424B-941C-F54301AFB1B2}"/>
                    </a:ext>
                  </a:extLst>
                </p:cNvPr>
                <p:cNvCxnSpPr/>
                <p:nvPr/>
              </p:nvCxnSpPr>
              <p:spPr>
                <a:xfrm>
                  <a:off x="1366900" y="5465898"/>
                  <a:ext cx="1965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6BD93F0B-7230-42D1-B7E1-57EB22F366E2}"/>
                    </a:ext>
                  </a:extLst>
                </p:cNvPr>
                <p:cNvSpPr txBox="1"/>
                <p:nvPr/>
              </p:nvSpPr>
              <p:spPr>
                <a:xfrm>
                  <a:off x="1918682" y="5517930"/>
                  <a:ext cx="783870" cy="286764"/>
                </a:xfrm>
                <a:prstGeom prst="rect">
                  <a:avLst/>
                </a:prstGeom>
                <a:noFill/>
              </p:spPr>
              <p:txBody>
                <a:bodyPr wrap="none" rtlCol="0">
                  <a:spAutoFit/>
                </a:bodyPr>
                <a:lstStyle/>
                <a:p>
                  <a:r>
                    <a:rPr lang="ja-JP" altLang="en-US" sz="1100" dirty="0"/>
                    <a:t>保険料</a:t>
                  </a:r>
                </a:p>
              </p:txBody>
            </p:sp>
            <p:sp>
              <p:nvSpPr>
                <p:cNvPr id="41" name="テキスト ボックス 40">
                  <a:extLst>
                    <a:ext uri="{FF2B5EF4-FFF2-40B4-BE49-F238E27FC236}">
                      <a16:creationId xmlns:a16="http://schemas.microsoft.com/office/drawing/2014/main" id="{7B6BCCEC-DCBA-4335-925C-9066334255C3}"/>
                    </a:ext>
                  </a:extLst>
                </p:cNvPr>
                <p:cNvSpPr txBox="1"/>
                <p:nvPr/>
              </p:nvSpPr>
              <p:spPr>
                <a:xfrm>
                  <a:off x="2374761" y="2191801"/>
                  <a:ext cx="965780" cy="286764"/>
                </a:xfrm>
                <a:prstGeom prst="rect">
                  <a:avLst/>
                </a:prstGeom>
                <a:noFill/>
              </p:spPr>
              <p:txBody>
                <a:bodyPr wrap="none" rtlCol="0">
                  <a:spAutoFit/>
                </a:bodyPr>
                <a:lstStyle/>
                <a:p>
                  <a:r>
                    <a:rPr lang="ja-JP" altLang="en-US" sz="1100" dirty="0"/>
                    <a:t>国庫負担</a:t>
                  </a:r>
                </a:p>
              </p:txBody>
            </p:sp>
            <p:sp>
              <p:nvSpPr>
                <p:cNvPr id="42" name="テキスト ボックス 41">
                  <a:extLst>
                    <a:ext uri="{FF2B5EF4-FFF2-40B4-BE49-F238E27FC236}">
                      <a16:creationId xmlns:a16="http://schemas.microsoft.com/office/drawing/2014/main" id="{1B13A61B-7C09-409D-A60C-A1A968554175}"/>
                    </a:ext>
                  </a:extLst>
                </p:cNvPr>
                <p:cNvSpPr txBox="1"/>
                <p:nvPr/>
              </p:nvSpPr>
              <p:spPr>
                <a:xfrm>
                  <a:off x="2266406" y="4779528"/>
                  <a:ext cx="1329601" cy="472318"/>
                </a:xfrm>
                <a:prstGeom prst="rect">
                  <a:avLst/>
                </a:prstGeom>
                <a:noFill/>
              </p:spPr>
              <p:txBody>
                <a:bodyPr wrap="none" rtlCol="0">
                  <a:spAutoFit/>
                </a:bodyPr>
                <a:lstStyle/>
                <a:p>
                  <a:r>
                    <a:rPr lang="ja-JP" altLang="en-US" sz="1100" dirty="0"/>
                    <a:t>国庫負担</a:t>
                  </a:r>
                  <a:endParaRPr lang="en-US" altLang="ja-JP" sz="1100" dirty="0"/>
                </a:p>
                <a:p>
                  <a:r>
                    <a:rPr lang="ja-JP" altLang="en-US" sz="1100" dirty="0"/>
                    <a:t>特別国庫負担</a:t>
                  </a:r>
                </a:p>
              </p:txBody>
            </p:sp>
            <p:cxnSp>
              <p:nvCxnSpPr>
                <p:cNvPr id="44" name="直線矢印コネクタ 43">
                  <a:extLst>
                    <a:ext uri="{FF2B5EF4-FFF2-40B4-BE49-F238E27FC236}">
                      <a16:creationId xmlns:a16="http://schemas.microsoft.com/office/drawing/2014/main" id="{28C4A5A0-2770-4050-A5B5-5885D300E573}"/>
                    </a:ext>
                  </a:extLst>
                </p:cNvPr>
                <p:cNvCxnSpPr>
                  <a:cxnSpLocks/>
                </p:cNvCxnSpPr>
                <p:nvPr/>
              </p:nvCxnSpPr>
              <p:spPr>
                <a:xfrm>
                  <a:off x="3944889" y="2247950"/>
                  <a:ext cx="0" cy="1137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93A46803-CF92-4C7B-926C-6EBD713D79F5}"/>
                    </a:ext>
                  </a:extLst>
                </p:cNvPr>
                <p:cNvSpPr txBox="1"/>
                <p:nvPr/>
              </p:nvSpPr>
              <p:spPr>
                <a:xfrm>
                  <a:off x="3834406" y="2824827"/>
                  <a:ext cx="965780" cy="472318"/>
                </a:xfrm>
                <a:prstGeom prst="rect">
                  <a:avLst/>
                </a:prstGeom>
                <a:noFill/>
              </p:spPr>
              <p:txBody>
                <a:bodyPr wrap="none" rtlCol="0">
                  <a:spAutoFit/>
                </a:bodyPr>
                <a:lstStyle/>
                <a:p>
                  <a:pPr algn="ctr"/>
                  <a:r>
                    <a:rPr lang="ja-JP" altLang="en-US" sz="1100" dirty="0"/>
                    <a:t>基礎年金</a:t>
                  </a:r>
                  <a:endParaRPr lang="en-US" altLang="ja-JP" sz="1100" dirty="0"/>
                </a:p>
                <a:p>
                  <a:pPr algn="ctr"/>
                  <a:r>
                    <a:rPr lang="ja-JP" altLang="en-US" sz="1100" dirty="0"/>
                    <a:t>拠出金</a:t>
                  </a:r>
                </a:p>
              </p:txBody>
            </p:sp>
            <p:cxnSp>
              <p:nvCxnSpPr>
                <p:cNvPr id="48" name="直線矢印コネクタ 47">
                  <a:extLst>
                    <a:ext uri="{FF2B5EF4-FFF2-40B4-BE49-F238E27FC236}">
                      <a16:creationId xmlns:a16="http://schemas.microsoft.com/office/drawing/2014/main" id="{A0FF0117-24EF-4261-9B3C-DCB89D160C4A}"/>
                    </a:ext>
                  </a:extLst>
                </p:cNvPr>
                <p:cNvCxnSpPr>
                  <a:cxnSpLocks/>
                </p:cNvCxnSpPr>
                <p:nvPr/>
              </p:nvCxnSpPr>
              <p:spPr>
                <a:xfrm flipV="1">
                  <a:off x="3944889" y="4011797"/>
                  <a:ext cx="0" cy="1140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2272228B-7093-4B5B-BD01-E7E3F3DE4EF0}"/>
                    </a:ext>
                  </a:extLst>
                </p:cNvPr>
                <p:cNvCxnSpPr>
                  <a:cxnSpLocks/>
                </p:cNvCxnSpPr>
                <p:nvPr/>
              </p:nvCxnSpPr>
              <p:spPr>
                <a:xfrm flipV="1">
                  <a:off x="3656855" y="2247950"/>
                  <a:ext cx="0" cy="1137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0F48A6B-EC8F-47F0-9C58-80C548B602D9}"/>
                    </a:ext>
                  </a:extLst>
                </p:cNvPr>
                <p:cNvSpPr txBox="1"/>
                <p:nvPr/>
              </p:nvSpPr>
              <p:spPr>
                <a:xfrm>
                  <a:off x="3872796" y="4124217"/>
                  <a:ext cx="965780" cy="472318"/>
                </a:xfrm>
                <a:prstGeom prst="rect">
                  <a:avLst/>
                </a:prstGeom>
                <a:noFill/>
              </p:spPr>
              <p:txBody>
                <a:bodyPr wrap="none" rtlCol="0">
                  <a:spAutoFit/>
                </a:bodyPr>
                <a:lstStyle/>
                <a:p>
                  <a:pPr algn="ctr"/>
                  <a:r>
                    <a:rPr lang="ja-JP" altLang="en-US" sz="1100" dirty="0"/>
                    <a:t>基礎年金</a:t>
                  </a:r>
                  <a:endParaRPr lang="en-US" altLang="ja-JP" sz="1100" dirty="0"/>
                </a:p>
                <a:p>
                  <a:pPr algn="ctr"/>
                  <a:r>
                    <a:rPr lang="ja-JP" altLang="en-US" sz="1100" dirty="0"/>
                    <a:t>拠出金</a:t>
                  </a:r>
                </a:p>
              </p:txBody>
            </p:sp>
            <p:sp>
              <p:nvSpPr>
                <p:cNvPr id="55" name="テキスト ボックス 54">
                  <a:extLst>
                    <a:ext uri="{FF2B5EF4-FFF2-40B4-BE49-F238E27FC236}">
                      <a16:creationId xmlns:a16="http://schemas.microsoft.com/office/drawing/2014/main" id="{53E3F5C9-ECAE-43EA-83F4-EA9946269A1B}"/>
                    </a:ext>
                  </a:extLst>
                </p:cNvPr>
                <p:cNvSpPr txBox="1"/>
                <p:nvPr/>
              </p:nvSpPr>
              <p:spPr>
                <a:xfrm>
                  <a:off x="2760548" y="2592990"/>
                  <a:ext cx="965780" cy="472318"/>
                </a:xfrm>
                <a:prstGeom prst="rect">
                  <a:avLst/>
                </a:prstGeom>
                <a:noFill/>
              </p:spPr>
              <p:txBody>
                <a:bodyPr wrap="none" rtlCol="0">
                  <a:spAutoFit/>
                </a:bodyPr>
                <a:lstStyle/>
                <a:p>
                  <a:pPr algn="ctr"/>
                  <a:r>
                    <a:rPr lang="ja-JP" altLang="en-US" sz="1100" dirty="0"/>
                    <a:t>基礎年金</a:t>
                  </a:r>
                  <a:endParaRPr lang="en-US" altLang="ja-JP" sz="1100" dirty="0"/>
                </a:p>
                <a:p>
                  <a:pPr algn="ctr"/>
                  <a:r>
                    <a:rPr lang="ja-JP" altLang="en-US" sz="1100" dirty="0"/>
                    <a:t>交付金</a:t>
                  </a:r>
                </a:p>
              </p:txBody>
            </p:sp>
            <p:sp>
              <p:nvSpPr>
                <p:cNvPr id="56" name="テキスト ボックス 55">
                  <a:extLst>
                    <a:ext uri="{FF2B5EF4-FFF2-40B4-BE49-F238E27FC236}">
                      <a16:creationId xmlns:a16="http://schemas.microsoft.com/office/drawing/2014/main" id="{60D37BC2-AB3A-41EF-AE6B-49585F477A13}"/>
                    </a:ext>
                  </a:extLst>
                </p:cNvPr>
                <p:cNvSpPr txBox="1"/>
                <p:nvPr/>
              </p:nvSpPr>
              <p:spPr>
                <a:xfrm>
                  <a:off x="2760548" y="4336300"/>
                  <a:ext cx="965780" cy="472318"/>
                </a:xfrm>
                <a:prstGeom prst="rect">
                  <a:avLst/>
                </a:prstGeom>
                <a:noFill/>
              </p:spPr>
              <p:txBody>
                <a:bodyPr wrap="none" rtlCol="0">
                  <a:spAutoFit/>
                </a:bodyPr>
                <a:lstStyle/>
                <a:p>
                  <a:pPr algn="ctr"/>
                  <a:r>
                    <a:rPr lang="ja-JP" altLang="en-US" sz="1100" dirty="0"/>
                    <a:t>基礎年金</a:t>
                  </a:r>
                  <a:endParaRPr lang="en-US" altLang="ja-JP" sz="1100" dirty="0"/>
                </a:p>
                <a:p>
                  <a:pPr algn="ctr"/>
                  <a:r>
                    <a:rPr lang="ja-JP" altLang="en-US" sz="1100" dirty="0"/>
                    <a:t>交付金</a:t>
                  </a:r>
                </a:p>
              </p:txBody>
            </p:sp>
            <p:sp>
              <p:nvSpPr>
                <p:cNvPr id="57" name="正方形/長方形 56">
                  <a:extLst>
                    <a:ext uri="{FF2B5EF4-FFF2-40B4-BE49-F238E27FC236}">
                      <a16:creationId xmlns:a16="http://schemas.microsoft.com/office/drawing/2014/main" id="{B0DA7F2F-E378-4271-9D17-4C0D0A0AC46F}"/>
                    </a:ext>
                  </a:extLst>
                </p:cNvPr>
                <p:cNvSpPr/>
                <p:nvPr/>
              </p:nvSpPr>
              <p:spPr bwMode="auto">
                <a:xfrm>
                  <a:off x="6213140" y="1323733"/>
                  <a:ext cx="914400" cy="626233"/>
                </a:xfrm>
                <a:prstGeom prst="rect">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36000" rIns="0" bIns="36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ja-JP" altLang="en-US" sz="1200" dirty="0">
                      <a:solidFill>
                        <a:srgbClr val="4D4D4D"/>
                      </a:solidFill>
                      <a:latin typeface="メイリオ" pitchFamily="50" charset="-128"/>
                      <a:ea typeface="メイリオ" pitchFamily="50" charset="-128"/>
                      <a:cs typeface="メイリオ" pitchFamily="50" charset="-128"/>
                    </a:rPr>
                    <a:t>厚生年金受給者</a:t>
                  </a:r>
                </a:p>
              </p:txBody>
            </p:sp>
            <p:cxnSp>
              <p:nvCxnSpPr>
                <p:cNvPr id="58" name="直線矢印コネクタ 57">
                  <a:extLst>
                    <a:ext uri="{FF2B5EF4-FFF2-40B4-BE49-F238E27FC236}">
                      <a16:creationId xmlns:a16="http://schemas.microsoft.com/office/drawing/2014/main" id="{6A73366E-96DB-4B9E-9B17-713EAEB948C7}"/>
                    </a:ext>
                  </a:extLst>
                </p:cNvPr>
                <p:cNvCxnSpPr/>
                <p:nvPr/>
              </p:nvCxnSpPr>
              <p:spPr>
                <a:xfrm>
                  <a:off x="4268924" y="1666308"/>
                  <a:ext cx="1965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783CE72D-9955-4846-8C4D-7F16505FE855}"/>
                    </a:ext>
                  </a:extLst>
                </p:cNvPr>
                <p:cNvSpPr txBox="1"/>
                <p:nvPr/>
              </p:nvSpPr>
              <p:spPr>
                <a:xfrm>
                  <a:off x="4860159" y="1388450"/>
                  <a:ext cx="965780" cy="286764"/>
                </a:xfrm>
                <a:prstGeom prst="rect">
                  <a:avLst/>
                </a:prstGeom>
                <a:noFill/>
              </p:spPr>
              <p:txBody>
                <a:bodyPr wrap="none" rtlCol="0">
                  <a:spAutoFit/>
                </a:bodyPr>
                <a:lstStyle/>
                <a:p>
                  <a:r>
                    <a:rPr lang="ja-JP" altLang="en-US" sz="1100" dirty="0"/>
                    <a:t>厚生年金</a:t>
                  </a:r>
                </a:p>
              </p:txBody>
            </p:sp>
            <p:sp>
              <p:nvSpPr>
                <p:cNvPr id="60" name="テキスト ボックス 59">
                  <a:extLst>
                    <a:ext uri="{FF2B5EF4-FFF2-40B4-BE49-F238E27FC236}">
                      <a16:creationId xmlns:a16="http://schemas.microsoft.com/office/drawing/2014/main" id="{1C092A70-0DA5-46F3-9956-F1D4FDE1DDBF}"/>
                    </a:ext>
                  </a:extLst>
                </p:cNvPr>
                <p:cNvSpPr txBox="1"/>
                <p:nvPr/>
              </p:nvSpPr>
              <p:spPr>
                <a:xfrm>
                  <a:off x="4620942" y="1715788"/>
                  <a:ext cx="1511512" cy="286764"/>
                </a:xfrm>
                <a:prstGeom prst="rect">
                  <a:avLst/>
                </a:prstGeom>
                <a:noFill/>
              </p:spPr>
              <p:txBody>
                <a:bodyPr wrap="none" rtlCol="0">
                  <a:spAutoFit/>
                </a:bodyPr>
                <a:lstStyle/>
                <a:p>
                  <a:r>
                    <a:rPr lang="ja-JP" altLang="en-US" sz="1100" dirty="0"/>
                    <a:t>みなし基礎年金</a:t>
                  </a:r>
                </a:p>
              </p:txBody>
            </p:sp>
            <p:sp>
              <p:nvSpPr>
                <p:cNvPr id="61" name="正方形/長方形 60">
                  <a:extLst>
                    <a:ext uri="{FF2B5EF4-FFF2-40B4-BE49-F238E27FC236}">
                      <a16:creationId xmlns:a16="http://schemas.microsoft.com/office/drawing/2014/main" id="{19C4A50E-CF01-4A5F-AD2B-6957D27185AB}"/>
                    </a:ext>
                  </a:extLst>
                </p:cNvPr>
                <p:cNvSpPr/>
                <p:nvPr/>
              </p:nvSpPr>
              <p:spPr bwMode="auto">
                <a:xfrm>
                  <a:off x="6213140" y="5312232"/>
                  <a:ext cx="914400" cy="626233"/>
                </a:xfrm>
                <a:prstGeom prst="rect">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36000" rIns="0" bIns="36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ja-JP" altLang="en-US" sz="1200" dirty="0">
                      <a:solidFill>
                        <a:srgbClr val="4D4D4D"/>
                      </a:solidFill>
                      <a:latin typeface="メイリオ" pitchFamily="50" charset="-128"/>
                      <a:ea typeface="メイリオ" pitchFamily="50" charset="-128"/>
                      <a:cs typeface="メイリオ" pitchFamily="50" charset="-128"/>
                    </a:rPr>
                    <a:t>国民年金受給者</a:t>
                  </a:r>
                </a:p>
              </p:txBody>
            </p:sp>
            <p:cxnSp>
              <p:nvCxnSpPr>
                <p:cNvPr id="62" name="直線矢印コネクタ 61">
                  <a:extLst>
                    <a:ext uri="{FF2B5EF4-FFF2-40B4-BE49-F238E27FC236}">
                      <a16:creationId xmlns:a16="http://schemas.microsoft.com/office/drawing/2014/main" id="{72BF104A-F896-4D50-ABFB-262B4575FB1C}"/>
                    </a:ext>
                  </a:extLst>
                </p:cNvPr>
                <p:cNvCxnSpPr/>
                <p:nvPr/>
              </p:nvCxnSpPr>
              <p:spPr>
                <a:xfrm>
                  <a:off x="4268924" y="5625348"/>
                  <a:ext cx="1965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3CCB5570-27DC-4804-B813-F5B411E20670}"/>
                    </a:ext>
                  </a:extLst>
                </p:cNvPr>
                <p:cNvSpPr txBox="1"/>
                <p:nvPr/>
              </p:nvSpPr>
              <p:spPr>
                <a:xfrm>
                  <a:off x="4599238" y="5700932"/>
                  <a:ext cx="1511512" cy="286764"/>
                </a:xfrm>
                <a:prstGeom prst="rect">
                  <a:avLst/>
                </a:prstGeom>
                <a:noFill/>
              </p:spPr>
              <p:txBody>
                <a:bodyPr wrap="none" rtlCol="0">
                  <a:spAutoFit/>
                </a:bodyPr>
                <a:lstStyle/>
                <a:p>
                  <a:r>
                    <a:rPr lang="ja-JP" altLang="en-US" sz="1100" dirty="0"/>
                    <a:t>みなし基礎年金</a:t>
                  </a:r>
                </a:p>
              </p:txBody>
            </p:sp>
            <p:sp>
              <p:nvSpPr>
                <p:cNvPr id="64" name="正方形/長方形 63">
                  <a:extLst>
                    <a:ext uri="{FF2B5EF4-FFF2-40B4-BE49-F238E27FC236}">
                      <a16:creationId xmlns:a16="http://schemas.microsoft.com/office/drawing/2014/main" id="{645926C8-3CB6-496B-A01A-76F8670D10AF}"/>
                    </a:ext>
                  </a:extLst>
                </p:cNvPr>
                <p:cNvSpPr/>
                <p:nvPr/>
              </p:nvSpPr>
              <p:spPr bwMode="auto">
                <a:xfrm>
                  <a:off x="5203178" y="2559888"/>
                  <a:ext cx="914400" cy="626233"/>
                </a:xfrm>
                <a:prstGeom prst="rect">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36000" rIns="0" bIns="36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ja-JP" altLang="en-US" sz="1200" dirty="0">
                      <a:solidFill>
                        <a:srgbClr val="4D4D4D"/>
                      </a:solidFill>
                      <a:latin typeface="メイリオ" pitchFamily="50" charset="-128"/>
                      <a:ea typeface="メイリオ" pitchFamily="50" charset="-128"/>
                      <a:cs typeface="メイリオ" pitchFamily="50" charset="-128"/>
                    </a:rPr>
                    <a:t>厚生年金積立金</a:t>
                  </a:r>
                  <a:endParaRPr lang="en-US" altLang="ja-JP" sz="1200" dirty="0">
                    <a:solidFill>
                      <a:srgbClr val="4D4D4D"/>
                    </a:solidFill>
                    <a:latin typeface="メイリオ" pitchFamily="50" charset="-128"/>
                    <a:ea typeface="メイリオ" pitchFamily="50" charset="-128"/>
                    <a:cs typeface="メイリオ" pitchFamily="50" charset="-128"/>
                  </a:endParaRPr>
                </a:p>
              </p:txBody>
            </p:sp>
            <p:sp>
              <p:nvSpPr>
                <p:cNvPr id="65" name="正方形/長方形 64">
                  <a:extLst>
                    <a:ext uri="{FF2B5EF4-FFF2-40B4-BE49-F238E27FC236}">
                      <a16:creationId xmlns:a16="http://schemas.microsoft.com/office/drawing/2014/main" id="{38E6DA08-C620-4B14-8EC1-84ED23269702}"/>
                    </a:ext>
                  </a:extLst>
                </p:cNvPr>
                <p:cNvSpPr/>
                <p:nvPr/>
              </p:nvSpPr>
              <p:spPr bwMode="auto">
                <a:xfrm>
                  <a:off x="5203178" y="4192161"/>
                  <a:ext cx="914400" cy="626233"/>
                </a:xfrm>
                <a:prstGeom prst="rect">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36000" rIns="0" bIns="36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ja-JP" altLang="en-US" sz="1200" dirty="0">
                      <a:solidFill>
                        <a:srgbClr val="4D4D4D"/>
                      </a:solidFill>
                      <a:latin typeface="メイリオ" pitchFamily="50" charset="-128"/>
                      <a:ea typeface="メイリオ" pitchFamily="50" charset="-128"/>
                      <a:cs typeface="メイリオ" pitchFamily="50" charset="-128"/>
                    </a:rPr>
                    <a:t>国民年金積立金</a:t>
                  </a:r>
                  <a:endParaRPr lang="en-US" altLang="ja-JP" sz="1200" dirty="0">
                    <a:solidFill>
                      <a:srgbClr val="4D4D4D"/>
                    </a:solidFill>
                    <a:latin typeface="メイリオ" pitchFamily="50" charset="-128"/>
                    <a:ea typeface="メイリオ" pitchFamily="50" charset="-128"/>
                    <a:cs typeface="メイリオ" pitchFamily="50" charset="-128"/>
                  </a:endParaRPr>
                </a:p>
              </p:txBody>
            </p:sp>
            <p:cxnSp>
              <p:nvCxnSpPr>
                <p:cNvPr id="86" name="直線コネクタ 85">
                  <a:extLst>
                    <a:ext uri="{FF2B5EF4-FFF2-40B4-BE49-F238E27FC236}">
                      <a16:creationId xmlns:a16="http://schemas.microsoft.com/office/drawing/2014/main" id="{B3208B35-994A-4EA6-8C09-368E37238322}"/>
                    </a:ext>
                  </a:extLst>
                </p:cNvPr>
                <p:cNvCxnSpPr/>
                <p:nvPr/>
              </p:nvCxnSpPr>
              <p:spPr>
                <a:xfrm>
                  <a:off x="4247220" y="3573016"/>
                  <a:ext cx="2423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99470FF8-4943-4968-B875-631CDF9EFFAC}"/>
                    </a:ext>
                  </a:extLst>
                </p:cNvPr>
                <p:cNvCxnSpPr/>
                <p:nvPr/>
              </p:nvCxnSpPr>
              <p:spPr>
                <a:xfrm>
                  <a:off x="4245119" y="3789040"/>
                  <a:ext cx="2423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D6F53E72-10C8-4B71-BD8C-42ECB9401F91}"/>
                    </a:ext>
                  </a:extLst>
                </p:cNvPr>
                <p:cNvCxnSpPr>
                  <a:cxnSpLocks/>
                  <a:endCxn id="57" idx="2"/>
                </p:cNvCxnSpPr>
                <p:nvPr/>
              </p:nvCxnSpPr>
              <p:spPr>
                <a:xfrm flipV="1">
                  <a:off x="6668239" y="1949966"/>
                  <a:ext cx="2101" cy="1623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2E2DD4B4-1E1C-41F5-ABDB-BB4CEFBDF079}"/>
                    </a:ext>
                  </a:extLst>
                </p:cNvPr>
                <p:cNvCxnSpPr>
                  <a:cxnSpLocks/>
                  <a:endCxn id="61" idx="0"/>
                </p:cNvCxnSpPr>
                <p:nvPr/>
              </p:nvCxnSpPr>
              <p:spPr>
                <a:xfrm>
                  <a:off x="6668239" y="3789039"/>
                  <a:ext cx="2101" cy="152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EB9461BC-D0DA-46E6-AA22-7C15F2DF2851}"/>
                    </a:ext>
                  </a:extLst>
                </p:cNvPr>
                <p:cNvSpPr txBox="1"/>
                <p:nvPr/>
              </p:nvSpPr>
              <p:spPr>
                <a:xfrm>
                  <a:off x="6684825" y="2778970"/>
                  <a:ext cx="965780" cy="286764"/>
                </a:xfrm>
                <a:prstGeom prst="rect">
                  <a:avLst/>
                </a:prstGeom>
                <a:noFill/>
              </p:spPr>
              <p:txBody>
                <a:bodyPr wrap="none" rtlCol="0">
                  <a:spAutoFit/>
                </a:bodyPr>
                <a:lstStyle/>
                <a:p>
                  <a:r>
                    <a:rPr lang="ja-JP" altLang="en-US" sz="1100" dirty="0"/>
                    <a:t>基礎年金</a:t>
                  </a:r>
                </a:p>
              </p:txBody>
            </p:sp>
            <p:sp>
              <p:nvSpPr>
                <p:cNvPr id="93" name="テキスト ボックス 92">
                  <a:extLst>
                    <a:ext uri="{FF2B5EF4-FFF2-40B4-BE49-F238E27FC236}">
                      <a16:creationId xmlns:a16="http://schemas.microsoft.com/office/drawing/2014/main" id="{46F63D47-3903-43C0-8FF4-19E0A6E1FD43}"/>
                    </a:ext>
                  </a:extLst>
                </p:cNvPr>
                <p:cNvSpPr txBox="1"/>
                <p:nvPr/>
              </p:nvSpPr>
              <p:spPr>
                <a:xfrm>
                  <a:off x="6684824" y="4352812"/>
                  <a:ext cx="965780" cy="286764"/>
                </a:xfrm>
                <a:prstGeom prst="rect">
                  <a:avLst/>
                </a:prstGeom>
                <a:noFill/>
              </p:spPr>
              <p:txBody>
                <a:bodyPr wrap="none" rtlCol="0">
                  <a:spAutoFit/>
                </a:bodyPr>
                <a:lstStyle/>
                <a:p>
                  <a:r>
                    <a:rPr lang="ja-JP" altLang="en-US" sz="1100" dirty="0"/>
                    <a:t>基礎年金</a:t>
                  </a:r>
                </a:p>
              </p:txBody>
            </p:sp>
            <p:cxnSp>
              <p:nvCxnSpPr>
                <p:cNvPr id="95" name="直線コネクタ 94">
                  <a:extLst>
                    <a:ext uri="{FF2B5EF4-FFF2-40B4-BE49-F238E27FC236}">
                      <a16:creationId xmlns:a16="http://schemas.microsoft.com/office/drawing/2014/main" id="{447EF52F-C110-4B9C-B7C2-9A1B4132BA21}"/>
                    </a:ext>
                  </a:extLst>
                </p:cNvPr>
                <p:cNvCxnSpPr/>
                <p:nvPr/>
              </p:nvCxnSpPr>
              <p:spPr>
                <a:xfrm>
                  <a:off x="4257539" y="2137167"/>
                  <a:ext cx="14028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E60233D9-6A0A-41C5-95DF-76B8F57AAF73}"/>
                    </a:ext>
                  </a:extLst>
                </p:cNvPr>
                <p:cNvCxnSpPr>
                  <a:endCxn id="64" idx="0"/>
                </p:cNvCxnSpPr>
                <p:nvPr/>
              </p:nvCxnSpPr>
              <p:spPr>
                <a:xfrm>
                  <a:off x="5660377" y="2137167"/>
                  <a:ext cx="1" cy="422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44A0602A-7236-4B18-AAA5-96D71EE97977}"/>
                    </a:ext>
                  </a:extLst>
                </p:cNvPr>
                <p:cNvCxnSpPr>
                  <a:cxnSpLocks/>
                </p:cNvCxnSpPr>
                <p:nvPr/>
              </p:nvCxnSpPr>
              <p:spPr>
                <a:xfrm flipV="1">
                  <a:off x="4063180" y="2247950"/>
                  <a:ext cx="0" cy="493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40BD7958-F01D-4A4B-84D8-442904CAC0DC}"/>
                    </a:ext>
                  </a:extLst>
                </p:cNvPr>
                <p:cNvCxnSpPr/>
                <p:nvPr/>
              </p:nvCxnSpPr>
              <p:spPr>
                <a:xfrm flipH="1">
                  <a:off x="4061901" y="2745910"/>
                  <a:ext cx="11412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54842776-8F77-4030-8E16-0F1B14A3E18E}"/>
                    </a:ext>
                  </a:extLst>
                </p:cNvPr>
                <p:cNvCxnSpPr/>
                <p:nvPr/>
              </p:nvCxnSpPr>
              <p:spPr>
                <a:xfrm>
                  <a:off x="4257539" y="5362885"/>
                  <a:ext cx="1431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C7CA9B90-8641-4753-929D-0CDDBD897D4C}"/>
                    </a:ext>
                  </a:extLst>
                </p:cNvPr>
                <p:cNvCxnSpPr>
                  <a:cxnSpLocks/>
                </p:cNvCxnSpPr>
                <p:nvPr/>
              </p:nvCxnSpPr>
              <p:spPr>
                <a:xfrm flipV="1">
                  <a:off x="5688586" y="4808618"/>
                  <a:ext cx="0" cy="554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DC5DCED1-BA82-4FA9-96DB-312CD4EA080C}"/>
                    </a:ext>
                  </a:extLst>
                </p:cNvPr>
                <p:cNvCxnSpPr/>
                <p:nvPr/>
              </p:nvCxnSpPr>
              <p:spPr>
                <a:xfrm flipH="1">
                  <a:off x="4050304" y="4629811"/>
                  <a:ext cx="11412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E6CDE67C-71D6-4CE9-8772-DAD41F652756}"/>
                    </a:ext>
                  </a:extLst>
                </p:cNvPr>
                <p:cNvCxnSpPr>
                  <a:cxnSpLocks/>
                </p:cNvCxnSpPr>
                <p:nvPr/>
              </p:nvCxnSpPr>
              <p:spPr>
                <a:xfrm>
                  <a:off x="4050304" y="4629811"/>
                  <a:ext cx="0" cy="522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テキスト ボックス 115">
                  <a:extLst>
                    <a:ext uri="{FF2B5EF4-FFF2-40B4-BE49-F238E27FC236}">
                      <a16:creationId xmlns:a16="http://schemas.microsoft.com/office/drawing/2014/main" id="{E091997C-619C-42A9-863E-594594F2DBAF}"/>
                    </a:ext>
                  </a:extLst>
                </p:cNvPr>
                <p:cNvSpPr txBox="1"/>
                <p:nvPr/>
              </p:nvSpPr>
              <p:spPr>
                <a:xfrm>
                  <a:off x="4518280" y="2133017"/>
                  <a:ext cx="783870" cy="286764"/>
                </a:xfrm>
                <a:prstGeom prst="rect">
                  <a:avLst/>
                </a:prstGeom>
                <a:noFill/>
              </p:spPr>
              <p:txBody>
                <a:bodyPr wrap="none" rtlCol="0">
                  <a:spAutoFit/>
                </a:bodyPr>
                <a:lstStyle/>
                <a:p>
                  <a:r>
                    <a:rPr lang="ja-JP" altLang="en-US" sz="1100" dirty="0"/>
                    <a:t>積立金</a:t>
                  </a:r>
                </a:p>
              </p:txBody>
            </p:sp>
            <p:sp>
              <p:nvSpPr>
                <p:cNvPr id="117" name="テキスト ボックス 116">
                  <a:extLst>
                    <a:ext uri="{FF2B5EF4-FFF2-40B4-BE49-F238E27FC236}">
                      <a16:creationId xmlns:a16="http://schemas.microsoft.com/office/drawing/2014/main" id="{C0475A7D-2B18-4F64-816D-532418D5A73D}"/>
                    </a:ext>
                  </a:extLst>
                </p:cNvPr>
                <p:cNvSpPr txBox="1"/>
                <p:nvPr/>
              </p:nvSpPr>
              <p:spPr>
                <a:xfrm>
                  <a:off x="4347890" y="2480303"/>
                  <a:ext cx="783870" cy="286764"/>
                </a:xfrm>
                <a:prstGeom prst="rect">
                  <a:avLst/>
                </a:prstGeom>
                <a:noFill/>
              </p:spPr>
              <p:txBody>
                <a:bodyPr wrap="none" rtlCol="0">
                  <a:spAutoFit/>
                </a:bodyPr>
                <a:lstStyle/>
                <a:p>
                  <a:r>
                    <a:rPr lang="ja-JP" altLang="en-US" sz="1100" dirty="0"/>
                    <a:t>運用益</a:t>
                  </a:r>
                </a:p>
              </p:txBody>
            </p:sp>
            <p:sp>
              <p:nvSpPr>
                <p:cNvPr id="118" name="テキスト ボックス 117">
                  <a:extLst>
                    <a:ext uri="{FF2B5EF4-FFF2-40B4-BE49-F238E27FC236}">
                      <a16:creationId xmlns:a16="http://schemas.microsoft.com/office/drawing/2014/main" id="{18FAB509-1FE5-4877-8D4A-18F21B3BC55B}"/>
                    </a:ext>
                  </a:extLst>
                </p:cNvPr>
                <p:cNvSpPr txBox="1"/>
                <p:nvPr/>
              </p:nvSpPr>
              <p:spPr>
                <a:xfrm>
                  <a:off x="4543103" y="5075431"/>
                  <a:ext cx="783870" cy="286764"/>
                </a:xfrm>
                <a:prstGeom prst="rect">
                  <a:avLst/>
                </a:prstGeom>
                <a:noFill/>
              </p:spPr>
              <p:txBody>
                <a:bodyPr wrap="none" rtlCol="0">
                  <a:spAutoFit/>
                </a:bodyPr>
                <a:lstStyle/>
                <a:p>
                  <a:r>
                    <a:rPr lang="ja-JP" altLang="en-US" sz="1100" dirty="0"/>
                    <a:t>積立金</a:t>
                  </a:r>
                </a:p>
              </p:txBody>
            </p:sp>
            <p:sp>
              <p:nvSpPr>
                <p:cNvPr id="119" name="テキスト ボックス 118">
                  <a:extLst>
                    <a:ext uri="{FF2B5EF4-FFF2-40B4-BE49-F238E27FC236}">
                      <a16:creationId xmlns:a16="http://schemas.microsoft.com/office/drawing/2014/main" id="{397394B4-2A7A-47F1-9FA0-BFCC69EB766A}"/>
                    </a:ext>
                  </a:extLst>
                </p:cNvPr>
                <p:cNvSpPr txBox="1"/>
                <p:nvPr/>
              </p:nvSpPr>
              <p:spPr>
                <a:xfrm>
                  <a:off x="4400130" y="4629811"/>
                  <a:ext cx="783870" cy="286764"/>
                </a:xfrm>
                <a:prstGeom prst="rect">
                  <a:avLst/>
                </a:prstGeom>
                <a:noFill/>
              </p:spPr>
              <p:txBody>
                <a:bodyPr wrap="none" rtlCol="0">
                  <a:spAutoFit/>
                </a:bodyPr>
                <a:lstStyle/>
                <a:p>
                  <a:r>
                    <a:rPr lang="ja-JP" altLang="en-US" sz="1100" dirty="0"/>
                    <a:t>運用益</a:t>
                  </a:r>
                </a:p>
              </p:txBody>
            </p:sp>
          </p:grpSp>
          <p:cxnSp>
            <p:nvCxnSpPr>
              <p:cNvPr id="122" name="直線コネクタ 121">
                <a:extLst>
                  <a:ext uri="{FF2B5EF4-FFF2-40B4-BE49-F238E27FC236}">
                    <a16:creationId xmlns:a16="http://schemas.microsoft.com/office/drawing/2014/main" id="{BBC7C8E5-D08E-406B-84B6-1D64998D4EC8}"/>
                  </a:ext>
                </a:extLst>
              </p:cNvPr>
              <p:cNvCxnSpPr>
                <a:stCxn id="8" idx="0"/>
              </p:cNvCxnSpPr>
              <p:nvPr/>
            </p:nvCxnSpPr>
            <p:spPr>
              <a:xfrm flipV="1">
                <a:off x="2225001" y="2096557"/>
                <a:ext cx="0" cy="1242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B9D3AA80-715C-4560-984E-3123D6E36094}"/>
                  </a:ext>
                </a:extLst>
              </p:cNvPr>
              <p:cNvCxnSpPr/>
              <p:nvPr/>
            </p:nvCxnSpPr>
            <p:spPr>
              <a:xfrm>
                <a:off x="2225001" y="2096556"/>
                <a:ext cx="1090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6D71CAF6-29FB-457D-BF03-40F53D9A7A15}"/>
                  </a:ext>
                </a:extLst>
              </p:cNvPr>
              <p:cNvCxnSpPr>
                <a:stCxn id="8" idx="2"/>
              </p:cNvCxnSpPr>
              <p:nvPr/>
            </p:nvCxnSpPr>
            <p:spPr>
              <a:xfrm>
                <a:off x="2225001" y="3841644"/>
                <a:ext cx="0" cy="1363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線矢印コネクタ 127">
                <a:extLst>
                  <a:ext uri="{FF2B5EF4-FFF2-40B4-BE49-F238E27FC236}">
                    <a16:creationId xmlns:a16="http://schemas.microsoft.com/office/drawing/2014/main" id="{F07B515B-804E-4192-88FF-F96B835494D3}"/>
                  </a:ext>
                </a:extLst>
              </p:cNvPr>
              <p:cNvCxnSpPr>
                <a:cxnSpLocks/>
              </p:cNvCxnSpPr>
              <p:nvPr/>
            </p:nvCxnSpPr>
            <p:spPr>
              <a:xfrm>
                <a:off x="2225001" y="5204732"/>
                <a:ext cx="1090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7" name="直線矢印コネクタ 16">
              <a:extLst>
                <a:ext uri="{FF2B5EF4-FFF2-40B4-BE49-F238E27FC236}">
                  <a16:creationId xmlns:a16="http://schemas.microsoft.com/office/drawing/2014/main" id="{06BBB74F-B3A4-45C4-8D9D-C2401E47CCAC}"/>
                </a:ext>
              </a:extLst>
            </p:cNvPr>
            <p:cNvCxnSpPr>
              <a:cxnSpLocks/>
            </p:cNvCxnSpPr>
            <p:nvPr/>
          </p:nvCxnSpPr>
          <p:spPr>
            <a:xfrm>
              <a:off x="2936776" y="3733585"/>
              <a:ext cx="0" cy="1040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5" name="グループ化 74">
            <a:extLst>
              <a:ext uri="{FF2B5EF4-FFF2-40B4-BE49-F238E27FC236}">
                <a16:creationId xmlns:a16="http://schemas.microsoft.com/office/drawing/2014/main" id="{4740799A-B2E2-4CA1-AC8D-7C8FED626AC0}"/>
              </a:ext>
            </a:extLst>
          </p:cNvPr>
          <p:cNvGrpSpPr/>
          <p:nvPr/>
        </p:nvGrpSpPr>
        <p:grpSpPr>
          <a:xfrm>
            <a:off x="6045656" y="1448780"/>
            <a:ext cx="3632407" cy="1517259"/>
            <a:chOff x="348249" y="4464365"/>
            <a:chExt cx="5972903" cy="1766532"/>
          </a:xfrm>
        </p:grpSpPr>
        <p:grpSp>
          <p:nvGrpSpPr>
            <p:cNvPr id="76" name="グループ化 75">
              <a:extLst>
                <a:ext uri="{FF2B5EF4-FFF2-40B4-BE49-F238E27FC236}">
                  <a16:creationId xmlns:a16="http://schemas.microsoft.com/office/drawing/2014/main" id="{FA2AD699-EA21-44FB-8588-3719036D3079}"/>
                </a:ext>
              </a:extLst>
            </p:cNvPr>
            <p:cNvGrpSpPr/>
            <p:nvPr/>
          </p:nvGrpSpPr>
          <p:grpSpPr>
            <a:xfrm>
              <a:off x="1064568" y="4702216"/>
              <a:ext cx="5256584" cy="1202951"/>
              <a:chOff x="488504" y="4698636"/>
              <a:chExt cx="5256584" cy="1202951"/>
            </a:xfrm>
          </p:grpSpPr>
          <p:sp>
            <p:nvSpPr>
              <p:cNvPr id="88" name="角丸四角形 7">
                <a:extLst>
                  <a:ext uri="{FF2B5EF4-FFF2-40B4-BE49-F238E27FC236}">
                    <a16:creationId xmlns:a16="http://schemas.microsoft.com/office/drawing/2014/main" id="{5F090B17-DF19-4BEC-8A15-1978F9664EE2}"/>
                  </a:ext>
                </a:extLst>
              </p:cNvPr>
              <p:cNvSpPr/>
              <p:nvPr/>
            </p:nvSpPr>
            <p:spPr bwMode="auto">
              <a:xfrm>
                <a:off x="488504" y="5398613"/>
                <a:ext cx="5256584" cy="502974"/>
              </a:xfrm>
              <a:prstGeom prst="roundRect">
                <a:avLst/>
              </a:prstGeom>
              <a:solidFill>
                <a:schemeClr val="tx2">
                  <a:lumMod val="60000"/>
                  <a:lumOff val="40000"/>
                </a:schemeClr>
              </a:solidFill>
              <a:ln>
                <a:noFill/>
              </a:ln>
              <a:effectLst/>
            </p:spPr>
            <p:txBody>
              <a:bodyPr lIns="0" tIns="0" rIns="0" bIns="0" rtlCol="0" anchor="ctr">
                <a:spAutoFit/>
              </a:bodyPr>
              <a:lstStyle/>
              <a:p>
                <a:pPr algn="ctr">
                  <a:lnSpc>
                    <a:spcPct val="140000"/>
                  </a:lnSpc>
                  <a:spcBef>
                    <a:spcPct val="0"/>
                  </a:spcBef>
                  <a:spcAft>
                    <a:spcPts val="600"/>
                  </a:spcAft>
                </a:pPr>
                <a:r>
                  <a:rPr kumimoji="1" lang="ja-JP" altLang="en-US" sz="1200" dirty="0">
                    <a:solidFill>
                      <a:schemeClr val="bg1"/>
                    </a:solidFill>
                    <a:latin typeface="メイリオ" pitchFamily="50" charset="-128"/>
                    <a:ea typeface="メイリオ" pitchFamily="50" charset="-128"/>
                    <a:cs typeface="メイリオ" pitchFamily="50" charset="-128"/>
                  </a:rPr>
                  <a:t>国民年金</a:t>
                </a:r>
                <a:r>
                  <a:rPr kumimoji="1" lang="en-US" altLang="ja-JP" sz="1200" dirty="0">
                    <a:solidFill>
                      <a:schemeClr val="bg1"/>
                    </a:solidFill>
                    <a:latin typeface="メイリオ" pitchFamily="50" charset="-128"/>
                    <a:ea typeface="メイリオ" pitchFamily="50" charset="-128"/>
                    <a:cs typeface="メイリオ" pitchFamily="50" charset="-128"/>
                  </a:rPr>
                  <a:t>(</a:t>
                </a:r>
                <a:r>
                  <a:rPr kumimoji="1" lang="ja-JP" altLang="en-US" sz="1200" dirty="0">
                    <a:solidFill>
                      <a:schemeClr val="bg1"/>
                    </a:solidFill>
                    <a:latin typeface="メイリオ" pitchFamily="50" charset="-128"/>
                    <a:ea typeface="メイリオ" pitchFamily="50" charset="-128"/>
                    <a:cs typeface="メイリオ" pitchFamily="50" charset="-128"/>
                  </a:rPr>
                  <a:t>基礎年金</a:t>
                </a:r>
                <a:r>
                  <a:rPr kumimoji="1" lang="en-US" altLang="ja-JP" sz="1200" dirty="0">
                    <a:solidFill>
                      <a:schemeClr val="bg1"/>
                    </a:solidFill>
                    <a:latin typeface="メイリオ" pitchFamily="50" charset="-128"/>
                    <a:ea typeface="メイリオ" pitchFamily="50" charset="-128"/>
                    <a:cs typeface="メイリオ" pitchFamily="50" charset="-128"/>
                  </a:rPr>
                  <a:t>)</a:t>
                </a:r>
                <a:endParaRPr kumimoji="1" lang="ja-JP" altLang="en-US" sz="1200" dirty="0">
                  <a:solidFill>
                    <a:schemeClr val="bg1"/>
                  </a:solidFill>
                  <a:latin typeface="メイリオ" pitchFamily="50" charset="-128"/>
                  <a:ea typeface="メイリオ" pitchFamily="50" charset="-128"/>
                  <a:cs typeface="メイリオ" pitchFamily="50" charset="-128"/>
                </a:endParaRPr>
              </a:p>
            </p:txBody>
          </p:sp>
          <p:sp>
            <p:nvSpPr>
              <p:cNvPr id="90" name="角丸四角形 8">
                <a:extLst>
                  <a:ext uri="{FF2B5EF4-FFF2-40B4-BE49-F238E27FC236}">
                    <a16:creationId xmlns:a16="http://schemas.microsoft.com/office/drawing/2014/main" id="{74587EDB-DA54-4794-98D1-33ED6E1654F8}"/>
                  </a:ext>
                </a:extLst>
              </p:cNvPr>
              <p:cNvSpPr/>
              <p:nvPr/>
            </p:nvSpPr>
            <p:spPr bwMode="auto">
              <a:xfrm>
                <a:off x="1676637" y="4698636"/>
                <a:ext cx="2866781" cy="641292"/>
              </a:xfrm>
              <a:prstGeom prst="roundRect">
                <a:avLst/>
              </a:prstGeom>
              <a:solidFill>
                <a:schemeClr val="tx2">
                  <a:lumMod val="60000"/>
                  <a:lumOff val="40000"/>
                </a:schemeClr>
              </a:solidFill>
              <a:ln>
                <a:noFill/>
              </a:ln>
              <a:effectLst/>
            </p:spPr>
            <p:txBody>
              <a:bodyPr wrap="square" lIns="0" tIns="0" rIns="0" bIns="0" rtlCol="0" anchor="ctr">
                <a:spAutoFit/>
              </a:bodyPr>
              <a:lstStyle/>
              <a:p>
                <a:pPr algn="ctr">
                  <a:lnSpc>
                    <a:spcPct val="140000"/>
                  </a:lnSpc>
                  <a:spcBef>
                    <a:spcPct val="0"/>
                  </a:spcBef>
                  <a:spcAft>
                    <a:spcPts val="600"/>
                  </a:spcAft>
                </a:pPr>
                <a:r>
                  <a:rPr lang="ja-JP" altLang="en-US" sz="1200" dirty="0">
                    <a:solidFill>
                      <a:schemeClr val="bg1"/>
                    </a:solidFill>
                    <a:latin typeface="メイリオ" pitchFamily="50" charset="-128"/>
                    <a:ea typeface="メイリオ" pitchFamily="50" charset="-128"/>
                    <a:cs typeface="メイリオ" pitchFamily="50" charset="-128"/>
                  </a:rPr>
                  <a:t>厚生年金</a:t>
                </a:r>
                <a:endParaRPr kumimoji="1" lang="ja-JP" altLang="en-US" sz="1200" dirty="0">
                  <a:solidFill>
                    <a:schemeClr val="bg1"/>
                  </a:solidFill>
                  <a:latin typeface="メイリオ" pitchFamily="50" charset="-128"/>
                  <a:ea typeface="メイリオ" pitchFamily="50" charset="-128"/>
                  <a:cs typeface="メイリオ" pitchFamily="50" charset="-128"/>
                </a:endParaRPr>
              </a:p>
            </p:txBody>
          </p:sp>
          <p:sp>
            <p:nvSpPr>
              <p:cNvPr id="94" name="角丸四角形 10">
                <a:extLst>
                  <a:ext uri="{FF2B5EF4-FFF2-40B4-BE49-F238E27FC236}">
                    <a16:creationId xmlns:a16="http://schemas.microsoft.com/office/drawing/2014/main" id="{1141EF2E-C363-4011-AFDD-F23A8F098D08}"/>
                  </a:ext>
                </a:extLst>
              </p:cNvPr>
              <p:cNvSpPr/>
              <p:nvPr/>
            </p:nvSpPr>
            <p:spPr bwMode="auto">
              <a:xfrm>
                <a:off x="488504" y="4704743"/>
                <a:ext cx="1116124" cy="642270"/>
              </a:xfrm>
              <a:prstGeom prst="roundRect">
                <a:avLst/>
              </a:prstGeom>
              <a:solidFill>
                <a:schemeClr val="bg1">
                  <a:lumMod val="85000"/>
                </a:schemeClr>
              </a:solidFill>
              <a:ln>
                <a:noFill/>
              </a:ln>
              <a:effectLst/>
            </p:spPr>
            <p:txBody>
              <a:bodyPr lIns="0" tIns="0" rIns="0" bIns="0" rtlCol="0" anchor="ctr">
                <a:spAutoFit/>
              </a:bodyPr>
              <a:lstStyle/>
              <a:p>
                <a:pPr algn="ctr">
                  <a:lnSpc>
                    <a:spcPct val="140000"/>
                  </a:lnSpc>
                  <a:spcBef>
                    <a:spcPct val="0"/>
                  </a:spcBef>
                  <a:spcAft>
                    <a:spcPts val="600"/>
                  </a:spcAft>
                </a:pPr>
                <a:r>
                  <a:rPr lang="ja-JP" altLang="en-US" sz="1200" dirty="0">
                    <a:latin typeface="メイリオ" pitchFamily="50" charset="-128"/>
                    <a:ea typeface="メイリオ" pitchFamily="50" charset="-128"/>
                    <a:cs typeface="メイリオ" pitchFamily="50" charset="-128"/>
                  </a:rPr>
                  <a:t>国民年金基金</a:t>
                </a:r>
                <a:endParaRPr kumimoji="1" lang="ja-JP" altLang="en-US" sz="1200" dirty="0">
                  <a:latin typeface="メイリオ" pitchFamily="50" charset="-128"/>
                  <a:ea typeface="メイリオ" pitchFamily="50" charset="-128"/>
                  <a:cs typeface="メイリオ" pitchFamily="50" charset="-128"/>
                </a:endParaRPr>
              </a:p>
            </p:txBody>
          </p:sp>
        </p:grpSp>
        <p:sp>
          <p:nvSpPr>
            <p:cNvPr id="77" name="テキスト ボックス 76">
              <a:extLst>
                <a:ext uri="{FF2B5EF4-FFF2-40B4-BE49-F238E27FC236}">
                  <a16:creationId xmlns:a16="http://schemas.microsoft.com/office/drawing/2014/main" id="{19EE363F-D303-4D7B-B020-31004AB5691C}"/>
                </a:ext>
              </a:extLst>
            </p:cNvPr>
            <p:cNvSpPr txBox="1"/>
            <p:nvPr/>
          </p:nvSpPr>
          <p:spPr>
            <a:xfrm>
              <a:off x="348249" y="5489197"/>
              <a:ext cx="479403" cy="322508"/>
            </a:xfrm>
            <a:prstGeom prst="rect">
              <a:avLst/>
            </a:prstGeom>
            <a:noFill/>
          </p:spPr>
          <p:txBody>
            <a:bodyPr wrap="none" rtlCol="0">
              <a:spAutoFit/>
            </a:bodyPr>
            <a:lstStyle/>
            <a:p>
              <a:r>
                <a:rPr kumimoji="1" lang="en-US" altLang="ja-JP" sz="1200" dirty="0"/>
                <a:t>1</a:t>
              </a:r>
              <a:r>
                <a:rPr kumimoji="1" lang="ja-JP" altLang="en-US" sz="1200" dirty="0"/>
                <a:t>階</a:t>
              </a:r>
            </a:p>
          </p:txBody>
        </p:sp>
        <p:sp>
          <p:nvSpPr>
            <p:cNvPr id="78" name="テキスト ボックス 77">
              <a:extLst>
                <a:ext uri="{FF2B5EF4-FFF2-40B4-BE49-F238E27FC236}">
                  <a16:creationId xmlns:a16="http://schemas.microsoft.com/office/drawing/2014/main" id="{840D7A98-72B3-42CA-BEFA-5F198BDB918B}"/>
                </a:ext>
              </a:extLst>
            </p:cNvPr>
            <p:cNvSpPr txBox="1"/>
            <p:nvPr/>
          </p:nvSpPr>
          <p:spPr>
            <a:xfrm>
              <a:off x="348249" y="4860409"/>
              <a:ext cx="479403" cy="322508"/>
            </a:xfrm>
            <a:prstGeom prst="rect">
              <a:avLst/>
            </a:prstGeom>
            <a:noFill/>
          </p:spPr>
          <p:txBody>
            <a:bodyPr wrap="none" rtlCol="0">
              <a:spAutoFit/>
            </a:bodyPr>
            <a:lstStyle/>
            <a:p>
              <a:r>
                <a:rPr lang="en-US" altLang="ja-JP" sz="1200" dirty="0"/>
                <a:t>2</a:t>
              </a:r>
              <a:r>
                <a:rPr kumimoji="1" lang="ja-JP" altLang="en-US" sz="1200" dirty="0"/>
                <a:t>階</a:t>
              </a:r>
            </a:p>
          </p:txBody>
        </p:sp>
        <p:cxnSp>
          <p:nvCxnSpPr>
            <p:cNvPr id="81" name="直線コネクタ 80">
              <a:extLst>
                <a:ext uri="{FF2B5EF4-FFF2-40B4-BE49-F238E27FC236}">
                  <a16:creationId xmlns:a16="http://schemas.microsoft.com/office/drawing/2014/main" id="{B751F704-099E-4523-8FB7-BE30198FCBD3}"/>
                </a:ext>
              </a:extLst>
            </p:cNvPr>
            <p:cNvCxnSpPr>
              <a:cxnSpLocks/>
            </p:cNvCxnSpPr>
            <p:nvPr/>
          </p:nvCxnSpPr>
          <p:spPr>
            <a:xfrm>
              <a:off x="2197816" y="4464365"/>
              <a:ext cx="0" cy="17295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9D31B6E1-DA2D-40D8-A959-0927655C193F}"/>
                </a:ext>
              </a:extLst>
            </p:cNvPr>
            <p:cNvCxnSpPr>
              <a:cxnSpLocks/>
            </p:cNvCxnSpPr>
            <p:nvPr/>
          </p:nvCxnSpPr>
          <p:spPr>
            <a:xfrm>
              <a:off x="5136607" y="4464365"/>
              <a:ext cx="0" cy="170093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41EE273A-41A2-4B37-B1B1-22A5B319B9C7}"/>
                </a:ext>
              </a:extLst>
            </p:cNvPr>
            <p:cNvSpPr txBox="1"/>
            <p:nvPr/>
          </p:nvSpPr>
          <p:spPr>
            <a:xfrm>
              <a:off x="1098345" y="5935265"/>
              <a:ext cx="865096" cy="295632"/>
            </a:xfrm>
            <a:prstGeom prst="rect">
              <a:avLst/>
            </a:prstGeom>
            <a:noFill/>
          </p:spPr>
          <p:txBody>
            <a:bodyPr wrap="none" rtlCol="0">
              <a:spAutoFit/>
            </a:bodyPr>
            <a:lstStyle/>
            <a:p>
              <a:r>
                <a:rPr kumimoji="1" lang="ja-JP" altLang="en-US" sz="1050" dirty="0"/>
                <a:t>第</a:t>
              </a:r>
              <a:r>
                <a:rPr kumimoji="1" lang="en-US" altLang="ja-JP" sz="1050" dirty="0"/>
                <a:t>1</a:t>
              </a:r>
              <a:r>
                <a:rPr kumimoji="1" lang="ja-JP" altLang="en-US" sz="1050" dirty="0"/>
                <a:t>号</a:t>
              </a:r>
            </a:p>
          </p:txBody>
        </p:sp>
        <p:sp>
          <p:nvSpPr>
            <p:cNvPr id="84" name="テキスト ボックス 83">
              <a:extLst>
                <a:ext uri="{FF2B5EF4-FFF2-40B4-BE49-F238E27FC236}">
                  <a16:creationId xmlns:a16="http://schemas.microsoft.com/office/drawing/2014/main" id="{CC898A57-3C6F-4A7B-8933-5713E2936B2A}"/>
                </a:ext>
              </a:extLst>
            </p:cNvPr>
            <p:cNvSpPr txBox="1"/>
            <p:nvPr/>
          </p:nvSpPr>
          <p:spPr>
            <a:xfrm>
              <a:off x="3242431" y="5935264"/>
              <a:ext cx="865096" cy="295632"/>
            </a:xfrm>
            <a:prstGeom prst="rect">
              <a:avLst/>
            </a:prstGeom>
            <a:noFill/>
          </p:spPr>
          <p:txBody>
            <a:bodyPr wrap="none" rtlCol="0">
              <a:spAutoFit/>
            </a:bodyPr>
            <a:lstStyle/>
            <a:p>
              <a:r>
                <a:rPr lang="ja-JP" altLang="en-US" sz="1050" dirty="0"/>
                <a:t>第</a:t>
              </a:r>
              <a:r>
                <a:rPr lang="en-US" altLang="ja-JP" sz="1050" dirty="0"/>
                <a:t>2</a:t>
              </a:r>
              <a:r>
                <a:rPr lang="ja-JP" altLang="en-US" sz="1050" dirty="0"/>
                <a:t>号</a:t>
              </a:r>
              <a:endParaRPr kumimoji="1" lang="ja-JP" altLang="en-US" sz="1050" dirty="0"/>
            </a:p>
          </p:txBody>
        </p:sp>
        <p:sp>
          <p:nvSpPr>
            <p:cNvPr id="85" name="テキスト ボックス 84">
              <a:extLst>
                <a:ext uri="{FF2B5EF4-FFF2-40B4-BE49-F238E27FC236}">
                  <a16:creationId xmlns:a16="http://schemas.microsoft.com/office/drawing/2014/main" id="{42BC67E1-C502-49A2-94AD-2488EF5D117F}"/>
                </a:ext>
              </a:extLst>
            </p:cNvPr>
            <p:cNvSpPr txBox="1"/>
            <p:nvPr/>
          </p:nvSpPr>
          <p:spPr>
            <a:xfrm>
              <a:off x="5305608" y="5935264"/>
              <a:ext cx="865096" cy="295632"/>
            </a:xfrm>
            <a:prstGeom prst="rect">
              <a:avLst/>
            </a:prstGeom>
            <a:noFill/>
          </p:spPr>
          <p:txBody>
            <a:bodyPr wrap="none" rtlCol="0">
              <a:spAutoFit/>
            </a:bodyPr>
            <a:lstStyle/>
            <a:p>
              <a:r>
                <a:rPr lang="ja-JP" altLang="en-US" sz="1050" dirty="0"/>
                <a:t>第</a:t>
              </a:r>
              <a:r>
                <a:rPr lang="en-US" altLang="ja-JP" sz="1050" dirty="0"/>
                <a:t>3</a:t>
              </a:r>
              <a:r>
                <a:rPr lang="ja-JP" altLang="en-US" sz="1050" dirty="0"/>
                <a:t>号</a:t>
              </a:r>
              <a:endParaRPr kumimoji="1" lang="ja-JP" altLang="en-US" sz="1050" dirty="0"/>
            </a:p>
          </p:txBody>
        </p:sp>
      </p:grpSp>
      <p:grpSp>
        <p:nvGrpSpPr>
          <p:cNvPr id="40" name="グループ化 39">
            <a:extLst>
              <a:ext uri="{FF2B5EF4-FFF2-40B4-BE49-F238E27FC236}">
                <a16:creationId xmlns:a16="http://schemas.microsoft.com/office/drawing/2014/main" id="{86DA5018-16FC-40FF-9EDB-5B0A74A57A94}"/>
              </a:ext>
            </a:extLst>
          </p:cNvPr>
          <p:cNvGrpSpPr/>
          <p:nvPr/>
        </p:nvGrpSpPr>
        <p:grpSpPr>
          <a:xfrm>
            <a:off x="5880397" y="3143465"/>
            <a:ext cx="3880831" cy="1620659"/>
            <a:chOff x="6277704" y="3397786"/>
            <a:chExt cx="3444449" cy="1620659"/>
          </a:xfrm>
        </p:grpSpPr>
        <p:sp>
          <p:nvSpPr>
            <p:cNvPr id="100" name="テキスト ボックス 99">
              <a:extLst>
                <a:ext uri="{FF2B5EF4-FFF2-40B4-BE49-F238E27FC236}">
                  <a16:creationId xmlns:a16="http://schemas.microsoft.com/office/drawing/2014/main" id="{AFB74F9E-D376-4562-A16C-3629F52869EF}"/>
                </a:ext>
              </a:extLst>
            </p:cNvPr>
            <p:cNvSpPr txBox="1"/>
            <p:nvPr/>
          </p:nvSpPr>
          <p:spPr>
            <a:xfrm>
              <a:off x="6277704" y="3541117"/>
              <a:ext cx="3289428" cy="1477328"/>
            </a:xfrm>
            <a:prstGeom prst="rect">
              <a:avLst/>
            </a:prstGeom>
            <a:noFill/>
            <a:ln w="19050" cmpd="dbl">
              <a:solidFill>
                <a:schemeClr val="accent1"/>
              </a:solidFill>
            </a:ln>
          </p:spPr>
          <p:txBody>
            <a:bodyPr wrap="square" rtlCol="0">
              <a:spAutoFit/>
            </a:bodyPr>
            <a:lstStyle/>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p:txBody>
        </p:sp>
        <p:sp>
          <p:nvSpPr>
            <p:cNvPr id="37" name="テキスト ボックス 36">
              <a:extLst>
                <a:ext uri="{FF2B5EF4-FFF2-40B4-BE49-F238E27FC236}">
                  <a16:creationId xmlns:a16="http://schemas.microsoft.com/office/drawing/2014/main" id="{858880C7-B55B-48FB-A97A-D7B55B1A6E30}"/>
                </a:ext>
              </a:extLst>
            </p:cNvPr>
            <p:cNvSpPr txBox="1"/>
            <p:nvPr/>
          </p:nvSpPr>
          <p:spPr>
            <a:xfrm>
              <a:off x="6337204" y="3728215"/>
              <a:ext cx="1261884" cy="307777"/>
            </a:xfrm>
            <a:prstGeom prst="rect">
              <a:avLst/>
            </a:prstGeom>
            <a:noFill/>
          </p:spPr>
          <p:txBody>
            <a:bodyPr wrap="none" rtlCol="0">
              <a:spAutoFit/>
            </a:bodyPr>
            <a:lstStyle/>
            <a:p>
              <a:r>
                <a:rPr lang="ja-JP" altLang="en-US" sz="1400" dirty="0"/>
                <a:t>歳入</a:t>
              </a:r>
              <a:r>
                <a:rPr kumimoji="1" lang="ja-JP" altLang="en-US" sz="1400" dirty="0"/>
                <a:t>：保険料</a:t>
              </a:r>
            </a:p>
          </p:txBody>
        </p:sp>
        <p:sp>
          <p:nvSpPr>
            <p:cNvPr id="38" name="テキスト ボックス 37">
              <a:extLst>
                <a:ext uri="{FF2B5EF4-FFF2-40B4-BE49-F238E27FC236}">
                  <a16:creationId xmlns:a16="http://schemas.microsoft.com/office/drawing/2014/main" id="{63C5D3D2-4232-48AB-ABD0-15CB033E6406}"/>
                </a:ext>
              </a:extLst>
            </p:cNvPr>
            <p:cNvSpPr txBox="1"/>
            <p:nvPr/>
          </p:nvSpPr>
          <p:spPr>
            <a:xfrm>
              <a:off x="7149244" y="3397786"/>
              <a:ext cx="1415772" cy="338554"/>
            </a:xfrm>
            <a:prstGeom prst="rect">
              <a:avLst/>
            </a:prstGeom>
            <a:solidFill>
              <a:schemeClr val="bg1"/>
            </a:solidFill>
          </p:spPr>
          <p:txBody>
            <a:bodyPr wrap="none" rtlCol="0">
              <a:spAutoFit/>
            </a:bodyPr>
            <a:lstStyle/>
            <a:p>
              <a:r>
                <a:rPr kumimoji="1" lang="ja-JP" altLang="en-US" sz="1600" dirty="0"/>
                <a:t>厚生年金勘定</a:t>
              </a:r>
            </a:p>
          </p:txBody>
        </p:sp>
        <p:sp>
          <p:nvSpPr>
            <p:cNvPr id="39" name="テキスト ボックス 38">
              <a:extLst>
                <a:ext uri="{FF2B5EF4-FFF2-40B4-BE49-F238E27FC236}">
                  <a16:creationId xmlns:a16="http://schemas.microsoft.com/office/drawing/2014/main" id="{77581DE6-B185-4303-8A90-72425B7CB0D5}"/>
                </a:ext>
              </a:extLst>
            </p:cNvPr>
            <p:cNvSpPr txBox="1"/>
            <p:nvPr/>
          </p:nvSpPr>
          <p:spPr>
            <a:xfrm>
              <a:off x="6831540" y="4002305"/>
              <a:ext cx="902811" cy="307777"/>
            </a:xfrm>
            <a:prstGeom prst="rect">
              <a:avLst/>
            </a:prstGeom>
            <a:noFill/>
          </p:spPr>
          <p:txBody>
            <a:bodyPr wrap="none" rtlCol="0">
              <a:spAutoFit/>
            </a:bodyPr>
            <a:lstStyle/>
            <a:p>
              <a:r>
                <a:rPr kumimoji="1" lang="ja-JP" altLang="en-US" sz="1400" dirty="0"/>
                <a:t>国庫負担</a:t>
              </a:r>
            </a:p>
          </p:txBody>
        </p:sp>
        <p:sp>
          <p:nvSpPr>
            <p:cNvPr id="102" name="テキスト ボックス 101">
              <a:extLst>
                <a:ext uri="{FF2B5EF4-FFF2-40B4-BE49-F238E27FC236}">
                  <a16:creationId xmlns:a16="http://schemas.microsoft.com/office/drawing/2014/main" id="{0E0D9F1A-D3F3-4938-8586-81340A7428AE}"/>
                </a:ext>
              </a:extLst>
            </p:cNvPr>
            <p:cNvSpPr txBox="1"/>
            <p:nvPr/>
          </p:nvSpPr>
          <p:spPr>
            <a:xfrm>
              <a:off x="6844004" y="4285036"/>
              <a:ext cx="723275" cy="307777"/>
            </a:xfrm>
            <a:prstGeom prst="rect">
              <a:avLst/>
            </a:prstGeom>
            <a:noFill/>
          </p:spPr>
          <p:txBody>
            <a:bodyPr wrap="none" rtlCol="0">
              <a:spAutoFit/>
            </a:bodyPr>
            <a:lstStyle/>
            <a:p>
              <a:r>
                <a:rPr lang="ja-JP" altLang="en-US" sz="1400" dirty="0"/>
                <a:t>運用益</a:t>
              </a:r>
              <a:endParaRPr kumimoji="1" lang="ja-JP" altLang="en-US" sz="1400" dirty="0"/>
            </a:p>
          </p:txBody>
        </p:sp>
        <p:sp>
          <p:nvSpPr>
            <p:cNvPr id="104" name="テキスト ボックス 103">
              <a:extLst>
                <a:ext uri="{FF2B5EF4-FFF2-40B4-BE49-F238E27FC236}">
                  <a16:creationId xmlns:a16="http://schemas.microsoft.com/office/drawing/2014/main" id="{47108DA7-4B1C-47EA-8AFE-E78F8DBE7298}"/>
                </a:ext>
              </a:extLst>
            </p:cNvPr>
            <p:cNvSpPr txBox="1"/>
            <p:nvPr/>
          </p:nvSpPr>
          <p:spPr>
            <a:xfrm>
              <a:off x="7812327" y="3742282"/>
              <a:ext cx="1261884" cy="307777"/>
            </a:xfrm>
            <a:prstGeom prst="rect">
              <a:avLst/>
            </a:prstGeom>
            <a:noFill/>
          </p:spPr>
          <p:txBody>
            <a:bodyPr wrap="none" rtlCol="0">
              <a:spAutoFit/>
            </a:bodyPr>
            <a:lstStyle/>
            <a:p>
              <a:r>
                <a:rPr kumimoji="1" lang="ja-JP" altLang="en-US" sz="1400" dirty="0"/>
                <a:t>歳出：給付金</a:t>
              </a:r>
            </a:p>
          </p:txBody>
        </p:sp>
        <p:sp>
          <p:nvSpPr>
            <p:cNvPr id="106" name="テキスト ボックス 105">
              <a:extLst>
                <a:ext uri="{FF2B5EF4-FFF2-40B4-BE49-F238E27FC236}">
                  <a16:creationId xmlns:a16="http://schemas.microsoft.com/office/drawing/2014/main" id="{E650649A-B8D8-44FA-B8E8-D5C19990EDE8}"/>
                </a:ext>
              </a:extLst>
            </p:cNvPr>
            <p:cNvSpPr txBox="1"/>
            <p:nvPr/>
          </p:nvSpPr>
          <p:spPr>
            <a:xfrm>
              <a:off x="8280733" y="3994601"/>
              <a:ext cx="1441420" cy="307777"/>
            </a:xfrm>
            <a:prstGeom prst="rect">
              <a:avLst/>
            </a:prstGeom>
            <a:noFill/>
          </p:spPr>
          <p:txBody>
            <a:bodyPr wrap="none" rtlCol="0">
              <a:spAutoFit/>
            </a:bodyPr>
            <a:lstStyle/>
            <a:p>
              <a:r>
                <a:rPr lang="ja-JP" altLang="en-US" sz="1400" dirty="0"/>
                <a:t>基礎年金拠出金</a:t>
              </a:r>
              <a:endParaRPr kumimoji="1" lang="ja-JP" altLang="en-US" sz="1400" dirty="0"/>
            </a:p>
          </p:txBody>
        </p:sp>
        <p:sp>
          <p:nvSpPr>
            <p:cNvPr id="108" name="テキスト ボックス 107">
              <a:extLst>
                <a:ext uri="{FF2B5EF4-FFF2-40B4-BE49-F238E27FC236}">
                  <a16:creationId xmlns:a16="http://schemas.microsoft.com/office/drawing/2014/main" id="{B4C123EE-4259-4343-BCE6-B279D6CFA33D}"/>
                </a:ext>
              </a:extLst>
            </p:cNvPr>
            <p:cNvSpPr txBox="1"/>
            <p:nvPr/>
          </p:nvSpPr>
          <p:spPr>
            <a:xfrm>
              <a:off x="6808439" y="4563988"/>
              <a:ext cx="1441420" cy="307777"/>
            </a:xfrm>
            <a:prstGeom prst="rect">
              <a:avLst/>
            </a:prstGeom>
            <a:noFill/>
          </p:spPr>
          <p:txBody>
            <a:bodyPr wrap="none" rtlCol="0">
              <a:spAutoFit/>
            </a:bodyPr>
            <a:lstStyle/>
            <a:p>
              <a:r>
                <a:rPr kumimoji="1" lang="ja-JP" altLang="en-US" sz="1400" dirty="0"/>
                <a:t>基礎年金交付金</a:t>
              </a:r>
            </a:p>
          </p:txBody>
        </p:sp>
      </p:grpSp>
      <p:grpSp>
        <p:nvGrpSpPr>
          <p:cNvPr id="98" name="グループ化 97">
            <a:extLst>
              <a:ext uri="{FF2B5EF4-FFF2-40B4-BE49-F238E27FC236}">
                <a16:creationId xmlns:a16="http://schemas.microsoft.com/office/drawing/2014/main" id="{86DA5018-16FC-40FF-9EDB-5B0A74A57A94}"/>
              </a:ext>
            </a:extLst>
          </p:cNvPr>
          <p:cNvGrpSpPr/>
          <p:nvPr/>
        </p:nvGrpSpPr>
        <p:grpSpPr>
          <a:xfrm>
            <a:off x="5885246" y="4849657"/>
            <a:ext cx="3880831" cy="1620659"/>
            <a:chOff x="6277704" y="3397786"/>
            <a:chExt cx="3444449" cy="1620659"/>
          </a:xfrm>
        </p:grpSpPr>
        <p:sp>
          <p:nvSpPr>
            <p:cNvPr id="99" name="テキスト ボックス 98">
              <a:extLst>
                <a:ext uri="{FF2B5EF4-FFF2-40B4-BE49-F238E27FC236}">
                  <a16:creationId xmlns:a16="http://schemas.microsoft.com/office/drawing/2014/main" id="{AFB74F9E-D376-4562-A16C-3629F52869EF}"/>
                </a:ext>
              </a:extLst>
            </p:cNvPr>
            <p:cNvSpPr txBox="1"/>
            <p:nvPr/>
          </p:nvSpPr>
          <p:spPr>
            <a:xfrm>
              <a:off x="6277704" y="3541117"/>
              <a:ext cx="3289428" cy="1477328"/>
            </a:xfrm>
            <a:prstGeom prst="rect">
              <a:avLst/>
            </a:prstGeom>
            <a:noFill/>
            <a:ln w="19050" cmpd="dbl">
              <a:solidFill>
                <a:schemeClr val="accent1"/>
              </a:solidFill>
            </a:ln>
          </p:spPr>
          <p:txBody>
            <a:bodyPr wrap="square" rtlCol="0">
              <a:spAutoFit/>
            </a:bodyPr>
            <a:lstStyle/>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p:txBody>
        </p:sp>
        <p:sp>
          <p:nvSpPr>
            <p:cNvPr id="129" name="テキスト ボックス 128">
              <a:extLst>
                <a:ext uri="{FF2B5EF4-FFF2-40B4-BE49-F238E27FC236}">
                  <a16:creationId xmlns:a16="http://schemas.microsoft.com/office/drawing/2014/main" id="{858880C7-B55B-48FB-A97A-D7B55B1A6E30}"/>
                </a:ext>
              </a:extLst>
            </p:cNvPr>
            <p:cNvSpPr txBox="1"/>
            <p:nvPr/>
          </p:nvSpPr>
          <p:spPr>
            <a:xfrm>
              <a:off x="6337204" y="3728215"/>
              <a:ext cx="1261884" cy="307777"/>
            </a:xfrm>
            <a:prstGeom prst="rect">
              <a:avLst/>
            </a:prstGeom>
            <a:noFill/>
          </p:spPr>
          <p:txBody>
            <a:bodyPr wrap="none" rtlCol="0">
              <a:spAutoFit/>
            </a:bodyPr>
            <a:lstStyle/>
            <a:p>
              <a:r>
                <a:rPr lang="ja-JP" altLang="en-US" sz="1400" dirty="0"/>
                <a:t>歳入</a:t>
              </a:r>
              <a:r>
                <a:rPr kumimoji="1" lang="ja-JP" altLang="en-US" sz="1400" dirty="0"/>
                <a:t>：保険料</a:t>
              </a:r>
            </a:p>
          </p:txBody>
        </p:sp>
        <p:sp>
          <p:nvSpPr>
            <p:cNvPr id="131" name="テキスト ボックス 130">
              <a:extLst>
                <a:ext uri="{FF2B5EF4-FFF2-40B4-BE49-F238E27FC236}">
                  <a16:creationId xmlns:a16="http://schemas.microsoft.com/office/drawing/2014/main" id="{63C5D3D2-4232-48AB-ABD0-15CB033E6406}"/>
                </a:ext>
              </a:extLst>
            </p:cNvPr>
            <p:cNvSpPr txBox="1"/>
            <p:nvPr/>
          </p:nvSpPr>
          <p:spPr>
            <a:xfrm>
              <a:off x="7197528" y="3397786"/>
              <a:ext cx="1256575" cy="338554"/>
            </a:xfrm>
            <a:prstGeom prst="rect">
              <a:avLst/>
            </a:prstGeom>
            <a:solidFill>
              <a:schemeClr val="bg1"/>
            </a:solidFill>
          </p:spPr>
          <p:txBody>
            <a:bodyPr wrap="none" rtlCol="0">
              <a:spAutoFit/>
            </a:bodyPr>
            <a:lstStyle/>
            <a:p>
              <a:r>
                <a:rPr lang="ja-JP" altLang="en-US" sz="1600" dirty="0"/>
                <a:t>国民</a:t>
              </a:r>
              <a:r>
                <a:rPr kumimoji="1" lang="ja-JP" altLang="en-US" sz="1600" dirty="0"/>
                <a:t>年金勘定</a:t>
              </a:r>
            </a:p>
          </p:txBody>
        </p:sp>
        <p:sp>
          <p:nvSpPr>
            <p:cNvPr id="132" name="テキスト ボックス 131">
              <a:extLst>
                <a:ext uri="{FF2B5EF4-FFF2-40B4-BE49-F238E27FC236}">
                  <a16:creationId xmlns:a16="http://schemas.microsoft.com/office/drawing/2014/main" id="{77581DE6-B185-4303-8A90-72425B7CB0D5}"/>
                </a:ext>
              </a:extLst>
            </p:cNvPr>
            <p:cNvSpPr txBox="1"/>
            <p:nvPr/>
          </p:nvSpPr>
          <p:spPr>
            <a:xfrm>
              <a:off x="6831540" y="4002305"/>
              <a:ext cx="902811" cy="307777"/>
            </a:xfrm>
            <a:prstGeom prst="rect">
              <a:avLst/>
            </a:prstGeom>
            <a:noFill/>
          </p:spPr>
          <p:txBody>
            <a:bodyPr wrap="none" rtlCol="0">
              <a:spAutoFit/>
            </a:bodyPr>
            <a:lstStyle/>
            <a:p>
              <a:r>
                <a:rPr kumimoji="1" lang="ja-JP" altLang="en-US" sz="1400" dirty="0"/>
                <a:t>国庫負担</a:t>
              </a:r>
            </a:p>
          </p:txBody>
        </p:sp>
        <p:sp>
          <p:nvSpPr>
            <p:cNvPr id="133" name="テキスト ボックス 132">
              <a:extLst>
                <a:ext uri="{FF2B5EF4-FFF2-40B4-BE49-F238E27FC236}">
                  <a16:creationId xmlns:a16="http://schemas.microsoft.com/office/drawing/2014/main" id="{0E0D9F1A-D3F3-4938-8586-81340A7428AE}"/>
                </a:ext>
              </a:extLst>
            </p:cNvPr>
            <p:cNvSpPr txBox="1"/>
            <p:nvPr/>
          </p:nvSpPr>
          <p:spPr>
            <a:xfrm>
              <a:off x="6844004" y="4285036"/>
              <a:ext cx="723275" cy="307777"/>
            </a:xfrm>
            <a:prstGeom prst="rect">
              <a:avLst/>
            </a:prstGeom>
            <a:noFill/>
          </p:spPr>
          <p:txBody>
            <a:bodyPr wrap="none" rtlCol="0">
              <a:spAutoFit/>
            </a:bodyPr>
            <a:lstStyle/>
            <a:p>
              <a:r>
                <a:rPr lang="ja-JP" altLang="en-US" sz="1400" dirty="0"/>
                <a:t>運用益</a:t>
              </a:r>
              <a:endParaRPr kumimoji="1" lang="ja-JP" altLang="en-US" sz="1400" dirty="0"/>
            </a:p>
          </p:txBody>
        </p:sp>
        <p:sp>
          <p:nvSpPr>
            <p:cNvPr id="134" name="テキスト ボックス 133">
              <a:extLst>
                <a:ext uri="{FF2B5EF4-FFF2-40B4-BE49-F238E27FC236}">
                  <a16:creationId xmlns:a16="http://schemas.microsoft.com/office/drawing/2014/main" id="{47108DA7-4B1C-47EA-8AFE-E78F8DBE7298}"/>
                </a:ext>
              </a:extLst>
            </p:cNvPr>
            <p:cNvSpPr txBox="1"/>
            <p:nvPr/>
          </p:nvSpPr>
          <p:spPr>
            <a:xfrm>
              <a:off x="7812327" y="3742282"/>
              <a:ext cx="1261884" cy="307777"/>
            </a:xfrm>
            <a:prstGeom prst="rect">
              <a:avLst/>
            </a:prstGeom>
            <a:noFill/>
          </p:spPr>
          <p:txBody>
            <a:bodyPr wrap="none" rtlCol="0">
              <a:spAutoFit/>
            </a:bodyPr>
            <a:lstStyle/>
            <a:p>
              <a:r>
                <a:rPr kumimoji="1" lang="ja-JP" altLang="en-US" sz="1400" dirty="0"/>
                <a:t>歳出：給付金</a:t>
              </a:r>
            </a:p>
          </p:txBody>
        </p:sp>
        <p:sp>
          <p:nvSpPr>
            <p:cNvPr id="135" name="テキスト ボックス 134">
              <a:extLst>
                <a:ext uri="{FF2B5EF4-FFF2-40B4-BE49-F238E27FC236}">
                  <a16:creationId xmlns:a16="http://schemas.microsoft.com/office/drawing/2014/main" id="{E650649A-B8D8-44FA-B8E8-D5C19990EDE8}"/>
                </a:ext>
              </a:extLst>
            </p:cNvPr>
            <p:cNvSpPr txBox="1"/>
            <p:nvPr/>
          </p:nvSpPr>
          <p:spPr>
            <a:xfrm>
              <a:off x="8280733" y="3994601"/>
              <a:ext cx="1441420" cy="307777"/>
            </a:xfrm>
            <a:prstGeom prst="rect">
              <a:avLst/>
            </a:prstGeom>
            <a:noFill/>
          </p:spPr>
          <p:txBody>
            <a:bodyPr wrap="none" rtlCol="0">
              <a:spAutoFit/>
            </a:bodyPr>
            <a:lstStyle/>
            <a:p>
              <a:r>
                <a:rPr lang="ja-JP" altLang="en-US" sz="1400" dirty="0"/>
                <a:t>基礎年金拠出金</a:t>
              </a:r>
              <a:endParaRPr kumimoji="1" lang="ja-JP" altLang="en-US" sz="1400" dirty="0"/>
            </a:p>
          </p:txBody>
        </p:sp>
        <p:sp>
          <p:nvSpPr>
            <p:cNvPr id="136" name="テキスト ボックス 135">
              <a:extLst>
                <a:ext uri="{FF2B5EF4-FFF2-40B4-BE49-F238E27FC236}">
                  <a16:creationId xmlns:a16="http://schemas.microsoft.com/office/drawing/2014/main" id="{B4C123EE-4259-4343-BCE6-B279D6CFA33D}"/>
                </a:ext>
              </a:extLst>
            </p:cNvPr>
            <p:cNvSpPr txBox="1"/>
            <p:nvPr/>
          </p:nvSpPr>
          <p:spPr>
            <a:xfrm>
              <a:off x="6808439" y="4563988"/>
              <a:ext cx="1441420" cy="307777"/>
            </a:xfrm>
            <a:prstGeom prst="rect">
              <a:avLst/>
            </a:prstGeom>
            <a:noFill/>
          </p:spPr>
          <p:txBody>
            <a:bodyPr wrap="none" rtlCol="0">
              <a:spAutoFit/>
            </a:bodyPr>
            <a:lstStyle/>
            <a:p>
              <a:r>
                <a:rPr kumimoji="1" lang="ja-JP" altLang="en-US" sz="1400" dirty="0"/>
                <a:t>基礎年金交付金</a:t>
              </a:r>
            </a:p>
          </p:txBody>
        </p:sp>
      </p:grpSp>
      <p:sp>
        <p:nvSpPr>
          <p:cNvPr id="7" name="テキスト ボックス 6"/>
          <p:cNvSpPr txBox="1"/>
          <p:nvPr/>
        </p:nvSpPr>
        <p:spPr>
          <a:xfrm>
            <a:off x="187232" y="5679245"/>
            <a:ext cx="2303836" cy="276999"/>
          </a:xfrm>
          <a:prstGeom prst="rect">
            <a:avLst/>
          </a:prstGeom>
          <a:noFill/>
        </p:spPr>
        <p:txBody>
          <a:bodyPr wrap="none" rtlCol="0">
            <a:spAutoFit/>
          </a:bodyPr>
          <a:lstStyle/>
          <a:p>
            <a:r>
              <a:rPr kumimoji="1" lang="ja-JP" altLang="en-US" sz="1200" dirty="0"/>
              <a:t>出所：横山</a:t>
            </a:r>
            <a:r>
              <a:rPr kumimoji="1" lang="en-US" altLang="ja-JP" sz="1200" dirty="0"/>
              <a:t>(2013)</a:t>
            </a:r>
            <a:r>
              <a:rPr kumimoji="1" lang="ja-JP" altLang="en-US" sz="1200" dirty="0"/>
              <a:t>をもとに作成</a:t>
            </a:r>
          </a:p>
        </p:txBody>
      </p:sp>
      <p:sp>
        <p:nvSpPr>
          <p:cNvPr id="12" name="日付プレースホルダー 11">
            <a:extLst>
              <a:ext uri="{FF2B5EF4-FFF2-40B4-BE49-F238E27FC236}">
                <a16:creationId xmlns:a16="http://schemas.microsoft.com/office/drawing/2014/main" id="{9E737E79-2575-4BCA-8575-46000A704735}"/>
              </a:ext>
            </a:extLst>
          </p:cNvPr>
          <p:cNvSpPr>
            <a:spLocks noGrp="1"/>
          </p:cNvSpPr>
          <p:nvPr>
            <p:ph type="dt" sz="half" idx="10"/>
          </p:nvPr>
        </p:nvSpPr>
        <p:spPr/>
        <p:txBody>
          <a:bodyPr/>
          <a:lstStyle/>
          <a:p>
            <a:fld id="{D215FFCB-F8E2-42F3-81CF-C2313204B16D}" type="datetime1">
              <a:rPr kumimoji="1" lang="ja-JP" altLang="en-US" smtClean="0"/>
              <a:t>2019/11/4</a:t>
            </a:fld>
            <a:endParaRPr kumimoji="1" lang="ja-JP" altLang="en-US" dirty="0"/>
          </a:p>
        </p:txBody>
      </p:sp>
      <p:sp>
        <p:nvSpPr>
          <p:cNvPr id="18" name="フッター プレースホルダー 17">
            <a:extLst>
              <a:ext uri="{FF2B5EF4-FFF2-40B4-BE49-F238E27FC236}">
                <a16:creationId xmlns:a16="http://schemas.microsoft.com/office/drawing/2014/main" id="{3F5E3DD3-42BF-4027-B703-2A4517641A05}"/>
              </a:ext>
            </a:extLst>
          </p:cNvPr>
          <p:cNvSpPr>
            <a:spLocks noGrp="1"/>
          </p:cNvSpPr>
          <p:nvPr>
            <p:ph type="ftr" sz="quarter" idx="11"/>
          </p:nvPr>
        </p:nvSpPr>
        <p:spPr/>
        <p:txBody>
          <a:bodyPr/>
          <a:lstStyle/>
          <a:p>
            <a:r>
              <a:rPr lang="zh-TW" altLang="en-US"/>
              <a:t>修士論文審査会     枇々木研究室修士２年 柴原聖大</a:t>
            </a:r>
            <a:endParaRPr lang="ja-JP" altLang="en-US" dirty="0"/>
          </a:p>
        </p:txBody>
      </p:sp>
    </p:spTree>
    <p:extLst>
      <p:ext uri="{BB962C8B-B14F-4D97-AF65-F5344CB8AC3E}">
        <p14:creationId xmlns:p14="http://schemas.microsoft.com/office/powerpoint/2010/main" val="1771998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Appendix</a:t>
            </a:r>
            <a:r>
              <a:rPr lang="ja-JP" altLang="en-US" dirty="0"/>
              <a:t>： ２</a:t>
            </a:r>
            <a:r>
              <a:rPr lang="en-US" altLang="ja-JP" dirty="0"/>
              <a:t>.</a:t>
            </a:r>
            <a:r>
              <a:rPr lang="ja-JP" altLang="en-US" dirty="0"/>
              <a:t>２公的年金財政モデル｜動的な</a:t>
            </a:r>
            <a:r>
              <a:rPr kumimoji="1" lang="ja-JP" altLang="en-US" dirty="0"/>
              <a:t>年金失権率</a:t>
            </a:r>
          </a:p>
        </p:txBody>
      </p:sp>
      <p:sp>
        <p:nvSpPr>
          <p:cNvPr id="3" name="日付プレースホルダー 2"/>
          <p:cNvSpPr>
            <a:spLocks noGrp="1"/>
          </p:cNvSpPr>
          <p:nvPr>
            <p:ph type="dt" sz="half" idx="10"/>
          </p:nvPr>
        </p:nvSpPr>
        <p:spPr/>
        <p:txBody>
          <a:bodyPr/>
          <a:lstStyle/>
          <a:p>
            <a:fld id="{9C1041C2-3D93-411B-8426-DE7662E2877F}"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19</a:t>
            </a:fld>
            <a:endParaRPr lang="en-US" altLang="ja-JP" dirty="0"/>
          </a:p>
        </p:txBody>
      </p:sp>
      <p:graphicFrame>
        <p:nvGraphicFramePr>
          <p:cNvPr id="18" name="表 17"/>
          <p:cNvGraphicFramePr>
            <a:graphicFrameLocks noGrp="1"/>
          </p:cNvGraphicFramePr>
          <p:nvPr>
            <p:extLst>
              <p:ext uri="{D42A27DB-BD31-4B8C-83A1-F6EECF244321}">
                <p14:modId xmlns:p14="http://schemas.microsoft.com/office/powerpoint/2010/main" val="3778488893"/>
              </p:ext>
            </p:extLst>
          </p:nvPr>
        </p:nvGraphicFramePr>
        <p:xfrm>
          <a:off x="272481" y="1591635"/>
          <a:ext cx="8848116" cy="1320800"/>
        </p:xfrm>
        <a:graphic>
          <a:graphicData uri="http://schemas.openxmlformats.org/drawingml/2006/table">
            <a:tbl>
              <a:tblPr firstRow="1" bandRow="1">
                <a:tableStyleId>{69012ECD-51FC-41F1-AA8D-1B2483CD663E}</a:tableStyleId>
              </a:tblPr>
              <a:tblGrid>
                <a:gridCol w="2553846">
                  <a:extLst>
                    <a:ext uri="{9D8B030D-6E8A-4147-A177-3AD203B41FA5}">
                      <a16:colId xmlns:a16="http://schemas.microsoft.com/office/drawing/2014/main" val="3193459524"/>
                    </a:ext>
                  </a:extLst>
                </a:gridCol>
                <a:gridCol w="3621974">
                  <a:extLst>
                    <a:ext uri="{9D8B030D-6E8A-4147-A177-3AD203B41FA5}">
                      <a16:colId xmlns:a16="http://schemas.microsoft.com/office/drawing/2014/main" val="4046014023"/>
                    </a:ext>
                  </a:extLst>
                </a:gridCol>
                <a:gridCol w="2672296">
                  <a:extLst>
                    <a:ext uri="{9D8B030D-6E8A-4147-A177-3AD203B41FA5}">
                      <a16:colId xmlns:a16="http://schemas.microsoft.com/office/drawing/2014/main" val="1128381308"/>
                    </a:ext>
                  </a:extLst>
                </a:gridCol>
              </a:tblGrid>
              <a:tr h="370840">
                <a:tc gridSpan="3">
                  <a:txBody>
                    <a:bodyPr/>
                    <a:lstStyle/>
                    <a:p>
                      <a:pPr algn="ctr"/>
                      <a:r>
                        <a:rPr kumimoji="1" lang="ja-JP" altLang="en-US" sz="1600" dirty="0"/>
                        <a:t>年金失権率</a:t>
                      </a:r>
                    </a:p>
                  </a:txBody>
                  <a:tcPr anchor="ctr"/>
                </a:tc>
                <a:tc hMerge="1">
                  <a:txBody>
                    <a:bodyPr/>
                    <a:lstStyle/>
                    <a:p>
                      <a:pPr algn="ctr"/>
                      <a:endParaRPr kumimoji="1" lang="ja-JP" altLang="en-US" sz="1600" dirty="0"/>
                    </a:p>
                  </a:txBody>
                  <a:tcPr anchor="ctr"/>
                </a:tc>
                <a:tc hMerge="1">
                  <a:txBody>
                    <a:bodyPr/>
                    <a:lstStyle/>
                    <a:p>
                      <a:pPr algn="ctr"/>
                      <a:endParaRPr kumimoji="1" lang="ja-JP" altLang="en-US" sz="1600" dirty="0"/>
                    </a:p>
                  </a:txBody>
                  <a:tcPr anchor="ctr"/>
                </a:tc>
                <a:extLst>
                  <a:ext uri="{0D108BD9-81ED-4DB2-BD59-A6C34878D82A}">
                    <a16:rowId xmlns:a16="http://schemas.microsoft.com/office/drawing/2014/main" val="1490569243"/>
                  </a:ext>
                </a:extLst>
              </a:tr>
              <a:tr h="370840">
                <a:tc>
                  <a:txBody>
                    <a:bodyPr/>
                    <a:lstStyle/>
                    <a:p>
                      <a:pPr algn="ctr"/>
                      <a:r>
                        <a:rPr kumimoji="1" lang="en-US" altLang="ja-JP" sz="1600" dirty="0"/>
                        <a:t>2015</a:t>
                      </a:r>
                      <a:r>
                        <a:rPr kumimoji="1" lang="ja-JP" altLang="en-US" sz="1600" dirty="0"/>
                        <a:t>年</a:t>
                      </a:r>
                    </a:p>
                  </a:txBody>
                  <a:tcPr anchor="ctr"/>
                </a:tc>
                <a:tc>
                  <a:txBody>
                    <a:bodyPr/>
                    <a:lstStyle/>
                    <a:p>
                      <a:pPr algn="ctr"/>
                      <a:r>
                        <a:rPr kumimoji="1" lang="en-US" altLang="ja-JP" sz="1600" dirty="0"/>
                        <a:t>2016~2065</a:t>
                      </a:r>
                      <a:r>
                        <a:rPr kumimoji="1" lang="ja-JP" altLang="en-US" sz="1600" dirty="0"/>
                        <a:t>年</a:t>
                      </a:r>
                    </a:p>
                  </a:txBody>
                  <a:tcPr anchor="ctr"/>
                </a:tc>
                <a:tc>
                  <a:txBody>
                    <a:bodyPr/>
                    <a:lstStyle/>
                    <a:p>
                      <a:pPr algn="ctr"/>
                      <a:r>
                        <a:rPr kumimoji="1" lang="en-US" altLang="ja-JP" sz="1600" dirty="0"/>
                        <a:t>2065~2110</a:t>
                      </a:r>
                      <a:r>
                        <a:rPr kumimoji="1" lang="ja-JP" altLang="en-US" sz="1600" dirty="0"/>
                        <a:t>年</a:t>
                      </a:r>
                    </a:p>
                  </a:txBody>
                  <a:tcPr anchor="ctr"/>
                </a:tc>
                <a:extLst>
                  <a:ext uri="{0D108BD9-81ED-4DB2-BD59-A6C34878D82A}">
                    <a16:rowId xmlns:a16="http://schemas.microsoft.com/office/drawing/2014/main" val="739628631"/>
                  </a:ext>
                </a:extLst>
              </a:tr>
              <a:tr h="370840">
                <a:tc>
                  <a:txBody>
                    <a:bodyPr/>
                    <a:lstStyle/>
                    <a:p>
                      <a:pPr algn="ctr"/>
                      <a:r>
                        <a:rPr kumimoji="1" lang="ja-JP" altLang="en-US" sz="1600" dirty="0"/>
                        <a:t>厚生労働省</a:t>
                      </a:r>
                      <a:r>
                        <a:rPr kumimoji="1" lang="en-US" altLang="ja-JP" sz="1600" dirty="0"/>
                        <a:t>(2014)</a:t>
                      </a:r>
                    </a:p>
                    <a:p>
                      <a:pPr algn="ctr"/>
                      <a:r>
                        <a:rPr kumimoji="1" lang="ja-JP" altLang="en-US" sz="1600" dirty="0"/>
                        <a:t>基礎数値</a:t>
                      </a:r>
                    </a:p>
                  </a:txBody>
                  <a:tcPr anchor="ctr"/>
                </a:tc>
                <a:tc>
                  <a:txBody>
                    <a:bodyPr/>
                    <a:lstStyle/>
                    <a:p>
                      <a:pPr algn="ctr"/>
                      <a:r>
                        <a:rPr kumimoji="1" lang="ja-JP" altLang="en-US" sz="1600" dirty="0"/>
                        <a:t>日本の将来推計人口</a:t>
                      </a:r>
                      <a:r>
                        <a:rPr kumimoji="1" lang="en-US" altLang="ja-JP" sz="1600" dirty="0"/>
                        <a:t>(</a:t>
                      </a:r>
                      <a:r>
                        <a:rPr kumimoji="1" lang="ja-JP" altLang="en-US" sz="1600" dirty="0"/>
                        <a:t>平成</a:t>
                      </a:r>
                      <a:r>
                        <a:rPr kumimoji="1" lang="en-US" altLang="ja-JP" sz="1600" dirty="0"/>
                        <a:t>24</a:t>
                      </a:r>
                      <a:r>
                        <a:rPr kumimoji="1" lang="ja-JP" altLang="en-US" sz="1600" dirty="0"/>
                        <a:t>年</a:t>
                      </a:r>
                      <a:r>
                        <a:rPr kumimoji="1" lang="en-US" altLang="ja-JP" sz="1600" dirty="0"/>
                        <a:t>)</a:t>
                      </a:r>
                      <a:r>
                        <a:rPr kumimoji="1" lang="ja-JP" altLang="en-US" sz="1600" dirty="0"/>
                        <a:t>の</a:t>
                      </a:r>
                      <a:endParaRPr kumimoji="1" lang="en-US" altLang="ja-JP" sz="1600" dirty="0"/>
                    </a:p>
                    <a:p>
                      <a:pPr algn="ctr"/>
                      <a:r>
                        <a:rPr kumimoji="1" lang="ja-JP" altLang="en-US" sz="1600" dirty="0"/>
                        <a:t>生命表を基に修正した値</a:t>
                      </a:r>
                    </a:p>
                  </a:txBody>
                  <a:tcPr anchor="ctr"/>
                </a:tc>
                <a:tc>
                  <a:txBody>
                    <a:bodyPr/>
                    <a:lstStyle/>
                    <a:p>
                      <a:pPr algn="ctr"/>
                      <a:r>
                        <a:rPr kumimoji="1" lang="en-US" altLang="ja-JP" sz="1600" dirty="0"/>
                        <a:t>2065</a:t>
                      </a:r>
                      <a:r>
                        <a:rPr kumimoji="1" lang="ja-JP" altLang="en-US" sz="1600" dirty="0"/>
                        <a:t>年以降一定</a:t>
                      </a:r>
                    </a:p>
                  </a:txBody>
                  <a:tcPr anchor="ctr"/>
                </a:tc>
                <a:extLst>
                  <a:ext uri="{0D108BD9-81ED-4DB2-BD59-A6C34878D82A}">
                    <a16:rowId xmlns:a16="http://schemas.microsoft.com/office/drawing/2014/main" val="1443445163"/>
                  </a:ext>
                </a:extLst>
              </a:tr>
            </a:tbl>
          </a:graphicData>
        </a:graphic>
      </p:graphicFrame>
      <mc:AlternateContent xmlns:mc="http://schemas.openxmlformats.org/markup-compatibility/2006" xmlns:a14="http://schemas.microsoft.com/office/drawing/2010/main">
        <mc:Choice Requires="a14">
          <p:sp>
            <p:nvSpPr>
              <p:cNvPr id="19" name="テキスト ボックス 18"/>
              <p:cNvSpPr txBox="1"/>
              <p:nvPr/>
            </p:nvSpPr>
            <p:spPr>
              <a:xfrm>
                <a:off x="1870363" y="3535143"/>
                <a:ext cx="2366802" cy="711605"/>
              </a:xfrm>
              <a:prstGeom prst="rect">
                <a:avLst/>
              </a:prstGeom>
              <a:solidFill>
                <a:schemeClr val="accent5">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𝑞</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𝑞</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rPr>
                          </m:ctrlPr>
                        </m:fPr>
                        <m:num>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𝑞</m:t>
                              </m:r>
                            </m:e>
                            <m:sub>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𝑚</m:t>
                              </m:r>
                            </m:sub>
                            <m:sup>
                              <m:r>
                                <a:rPr lang="en-US" altLang="ja-JP" b="0" i="1" smtClean="0">
                                  <a:latin typeface="Cambria Math" panose="02040503050406030204" pitchFamily="18" charset="0"/>
                                </a:rPr>
                                <m:t>′</m:t>
                              </m:r>
                            </m:sup>
                          </m:sSubSup>
                        </m:num>
                        <m:den>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𝑞</m:t>
                              </m:r>
                            </m:e>
                            <m:sub>
                              <m:r>
                                <a:rPr lang="en-US" altLang="ja-JP" i="1">
                                  <a:latin typeface="Cambria Math" panose="02040503050406030204" pitchFamily="18" charset="0"/>
                                </a:rPr>
                                <m:t>𝑡</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𝑚</m:t>
                              </m:r>
                            </m:sub>
                            <m:sup>
                              <m:r>
                                <a:rPr lang="en-US" altLang="ja-JP" i="1">
                                  <a:latin typeface="Cambria Math" panose="02040503050406030204" pitchFamily="18" charset="0"/>
                                </a:rPr>
                                <m:t>′</m:t>
                              </m:r>
                            </m:sup>
                          </m:sSubSup>
                        </m:den>
                      </m:f>
                    </m:oMath>
                  </m:oMathPara>
                </a14:m>
                <a:endParaRPr kumimoji="1" lang="ja-JP" altLang="en-US"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1870363" y="3535143"/>
                <a:ext cx="2366802" cy="711605"/>
              </a:xfrm>
              <a:prstGeom prst="rect">
                <a:avLst/>
              </a:prstGeom>
              <a:blipFill>
                <a:blip r:embed="rId2"/>
                <a:stretch>
                  <a:fillRect/>
                </a:stretch>
              </a:blipFill>
            </p:spPr>
            <p:txBody>
              <a:bodyPr/>
              <a:lstStyle/>
              <a:p>
                <a:r>
                  <a:rPr lang="ja-JP" altLang="en-US">
                    <a:noFill/>
                  </a:rPr>
                  <a:t> </a:t>
                </a:r>
              </a:p>
            </p:txBody>
          </p:sp>
        </mc:Fallback>
      </mc:AlternateContent>
      <p:sp>
        <p:nvSpPr>
          <p:cNvPr id="29" name="上カーブ矢印 28"/>
          <p:cNvSpPr/>
          <p:nvPr/>
        </p:nvSpPr>
        <p:spPr bwMode="auto">
          <a:xfrm>
            <a:off x="1374372" y="2908481"/>
            <a:ext cx="3357945" cy="581220"/>
          </a:xfrm>
          <a:prstGeom prst="curvedUpArrow">
            <a:avLst/>
          </a:prstGeom>
          <a:solidFill>
            <a:srgbClr val="0070C0"/>
          </a:solidFill>
          <a:ln w="9525">
            <a:solidFill>
              <a:srgbClr val="0070C0"/>
            </a:solidFill>
            <a:round/>
            <a:headEnd/>
            <a:tailEnd/>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graphicFrame>
            <p:nvGraphicFramePr>
              <p:cNvPr id="31" name="表 30"/>
              <p:cNvGraphicFramePr>
                <a:graphicFrameLocks noGrp="1"/>
              </p:cNvGraphicFramePr>
              <p:nvPr>
                <p:extLst>
                  <p:ext uri="{D42A27DB-BD31-4B8C-83A1-F6EECF244321}">
                    <p14:modId xmlns:p14="http://schemas.microsoft.com/office/powerpoint/2010/main" val="619301210"/>
                  </p:ext>
                </p:extLst>
              </p:nvPr>
            </p:nvGraphicFramePr>
            <p:xfrm>
              <a:off x="4807526" y="3323758"/>
              <a:ext cx="4429497" cy="558546"/>
            </p:xfrm>
            <a:graphic>
              <a:graphicData uri="http://schemas.openxmlformats.org/drawingml/2006/table">
                <a:tbl>
                  <a:tblPr firstRow="1" bandRow="1">
                    <a:tableStyleId>{2D5ABB26-0587-4C30-8999-92F81FD0307C}</a:tableStyleId>
                  </a:tblPr>
                  <a:tblGrid>
                    <a:gridCol w="448191">
                      <a:extLst>
                        <a:ext uri="{9D8B030D-6E8A-4147-A177-3AD203B41FA5}">
                          <a16:colId xmlns:a16="http://schemas.microsoft.com/office/drawing/2014/main" val="923312905"/>
                        </a:ext>
                      </a:extLst>
                    </a:gridCol>
                    <a:gridCol w="1763372">
                      <a:extLst>
                        <a:ext uri="{9D8B030D-6E8A-4147-A177-3AD203B41FA5}">
                          <a16:colId xmlns:a16="http://schemas.microsoft.com/office/drawing/2014/main" val="3531114497"/>
                        </a:ext>
                      </a:extLst>
                    </a:gridCol>
                    <a:gridCol w="448244">
                      <a:extLst>
                        <a:ext uri="{9D8B030D-6E8A-4147-A177-3AD203B41FA5}">
                          <a16:colId xmlns:a16="http://schemas.microsoft.com/office/drawing/2014/main" val="3600189503"/>
                        </a:ext>
                      </a:extLst>
                    </a:gridCol>
                    <a:gridCol w="1769690">
                      <a:extLst>
                        <a:ext uri="{9D8B030D-6E8A-4147-A177-3AD203B41FA5}">
                          <a16:colId xmlns:a16="http://schemas.microsoft.com/office/drawing/2014/main" val="1031769648"/>
                        </a:ext>
                      </a:extLst>
                    </a:gridCol>
                  </a:tblGrid>
                  <a:tr h="272623">
                    <a:tc>
                      <a:txBody>
                        <a:bodyPr/>
                        <a:lstStyle/>
                        <a:p>
                          <a:pPr algn="l"/>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𝑡</m:t>
                                </m:r>
                              </m:oMath>
                            </m:oMathPara>
                          </a14:m>
                          <a:endParaRPr kumimoji="1" lang="ja-JP" altLang="en-US" sz="1200" dirty="0"/>
                        </a:p>
                      </a:txBody>
                      <a:tcPr anchor="ctr"/>
                    </a:tc>
                    <a:tc>
                      <a:txBody>
                        <a:bodyPr/>
                        <a:lstStyle/>
                        <a:p>
                          <a:pPr algn="l"/>
                          <a:r>
                            <a:rPr kumimoji="1" lang="ja-JP" altLang="en-US" sz="1200" dirty="0"/>
                            <a:t>時点</a:t>
                          </a:r>
                        </a:p>
                      </a:txBody>
                      <a:tcPr anchor="ctr"/>
                    </a:tc>
                    <a:tc>
                      <a:txBody>
                        <a:bodyPr/>
                        <a:lstStyle/>
                        <a:p>
                          <a:pPr algn="l"/>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𝑚</m:t>
                                </m:r>
                              </m:oMath>
                            </m:oMathPara>
                          </a14:m>
                          <a:endParaRPr kumimoji="1" lang="ja-JP" altLang="en-US" sz="1200" dirty="0"/>
                        </a:p>
                      </a:txBody>
                      <a:tcPr anchor="ctr"/>
                    </a:tc>
                    <a:tc>
                      <a:txBody>
                        <a:bodyPr/>
                        <a:lstStyle/>
                        <a:p>
                          <a:pPr algn="l"/>
                          <a:r>
                            <a:rPr kumimoji="1" lang="ja-JP" altLang="en-US" sz="1200" dirty="0"/>
                            <a:t>年齢</a:t>
                          </a:r>
                        </a:p>
                      </a:txBody>
                      <a:tcPr anchor="ctr"/>
                    </a:tc>
                    <a:extLst>
                      <a:ext uri="{0D108BD9-81ED-4DB2-BD59-A6C34878D82A}">
                        <a16:rowId xmlns:a16="http://schemas.microsoft.com/office/drawing/2014/main" val="1851403282"/>
                      </a:ext>
                    </a:extLst>
                  </a:tr>
                  <a:tr h="272623">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𝑞</m:t>
                                    </m:r>
                                  </m:e>
                                  <m:sub>
                                    <m:r>
                                      <a:rPr kumimoji="1" lang="en-US" altLang="ja-JP" sz="1200" b="0" i="1" smtClean="0">
                                        <a:latin typeface="Cambria Math" panose="02040503050406030204" pitchFamily="18" charset="0"/>
                                      </a:rPr>
                                      <m:t>𝑡</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𝑚</m:t>
                                    </m:r>
                                  </m:sub>
                                </m:sSub>
                              </m:oMath>
                            </m:oMathPara>
                          </a14:m>
                          <a:endParaRPr lang="ja-JP" altLang="en-US" sz="2800" i="1" dirty="0"/>
                        </a:p>
                      </a:txBody>
                      <a:tcPr anchor="ctr"/>
                    </a:tc>
                    <a:tc>
                      <a:txBody>
                        <a:bodyPr/>
                        <a:lstStyle/>
                        <a:p>
                          <a:r>
                            <a:rPr lang="ja-JP" altLang="en-US" sz="1200" dirty="0"/>
                            <a:t>基礎数値の年金失権率</a:t>
                          </a:r>
                        </a:p>
                      </a:txBody>
                      <a:tcPr anchor="ctr"/>
                    </a:tc>
                    <a:tc>
                      <a:txBody>
                        <a:bodyPr/>
                        <a:lstStyle/>
                        <a:p>
                          <a:pPr algn="l"/>
                          <a14:m>
                            <m:oMathPara xmlns:m="http://schemas.openxmlformats.org/officeDocument/2006/math">
                              <m:oMathParaPr>
                                <m:jc m:val="centerGroup"/>
                              </m:oMathParaPr>
                              <m:oMath xmlns:m="http://schemas.openxmlformats.org/officeDocument/2006/math">
                                <m:sSubSup>
                                  <m:sSubSupPr>
                                    <m:ctrlPr>
                                      <a:rPr lang="en-US" altLang="ja-JP" sz="1200" b="0" i="1" smtClean="0">
                                        <a:latin typeface="Cambria Math" panose="02040503050406030204" pitchFamily="18" charset="0"/>
                                      </a:rPr>
                                    </m:ctrlPr>
                                  </m:sSubSupPr>
                                  <m:e>
                                    <m:r>
                                      <a:rPr lang="en-US" altLang="ja-JP" sz="1200" i="1">
                                        <a:latin typeface="Cambria Math" panose="02040503050406030204" pitchFamily="18" charset="0"/>
                                      </a:rPr>
                                      <m:t>𝑞</m:t>
                                    </m:r>
                                  </m:e>
                                  <m:sub>
                                    <m:r>
                                      <a:rPr lang="en-US" altLang="ja-JP" sz="1200" i="1">
                                        <a:latin typeface="Cambria Math" panose="02040503050406030204" pitchFamily="18" charset="0"/>
                                      </a:rPr>
                                      <m:t>𝑡</m:t>
                                    </m:r>
                                    <m:r>
                                      <a:rPr lang="en-US" altLang="ja-JP" sz="1200" i="1">
                                        <a:latin typeface="Cambria Math" panose="02040503050406030204" pitchFamily="18" charset="0"/>
                                      </a:rPr>
                                      <m:t>,</m:t>
                                    </m:r>
                                    <m:r>
                                      <a:rPr lang="en-US" altLang="ja-JP" sz="1200" i="1">
                                        <a:latin typeface="Cambria Math" panose="02040503050406030204" pitchFamily="18" charset="0"/>
                                      </a:rPr>
                                      <m:t>𝑚</m:t>
                                    </m:r>
                                  </m:sub>
                                  <m:sup>
                                    <m:r>
                                      <a:rPr lang="en-US" altLang="ja-JP" sz="1200" b="0" i="1" smtClean="0">
                                        <a:latin typeface="Cambria Math" panose="02040503050406030204" pitchFamily="18" charset="0"/>
                                      </a:rPr>
                                      <m:t>′</m:t>
                                    </m:r>
                                  </m:sup>
                                </m:sSubSup>
                              </m:oMath>
                            </m:oMathPara>
                          </a14:m>
                          <a:endParaRPr kumimoji="1" lang="ja-JP" altLang="en-US" sz="1200" dirty="0"/>
                        </a:p>
                      </a:txBody>
                      <a:tcPr anchor="ctr"/>
                    </a:tc>
                    <a:tc>
                      <a:txBody>
                        <a:bodyPr/>
                        <a:lstStyle/>
                        <a:p>
                          <a:pPr algn="l"/>
                          <a:r>
                            <a:rPr kumimoji="1" lang="ja-JP" altLang="en-US" sz="1200" dirty="0"/>
                            <a:t>将来推計人口の死亡率</a:t>
                          </a:r>
                        </a:p>
                      </a:txBody>
                      <a:tcPr anchor="ctr"/>
                    </a:tc>
                    <a:extLst>
                      <a:ext uri="{0D108BD9-81ED-4DB2-BD59-A6C34878D82A}">
                        <a16:rowId xmlns:a16="http://schemas.microsoft.com/office/drawing/2014/main" val="1932185954"/>
                      </a:ext>
                    </a:extLst>
                  </a:tr>
                </a:tbl>
              </a:graphicData>
            </a:graphic>
          </p:graphicFrame>
        </mc:Choice>
        <mc:Fallback xmlns="">
          <p:graphicFrame>
            <p:nvGraphicFramePr>
              <p:cNvPr id="31" name="表 30"/>
              <p:cNvGraphicFramePr>
                <a:graphicFrameLocks noGrp="1"/>
              </p:cNvGraphicFramePr>
              <p:nvPr>
                <p:extLst>
                  <p:ext uri="{D42A27DB-BD31-4B8C-83A1-F6EECF244321}">
                    <p14:modId xmlns:p14="http://schemas.microsoft.com/office/powerpoint/2010/main" val="619301210"/>
                  </p:ext>
                </p:extLst>
              </p:nvPr>
            </p:nvGraphicFramePr>
            <p:xfrm>
              <a:off x="4807526" y="3323758"/>
              <a:ext cx="4429497" cy="558546"/>
            </p:xfrm>
            <a:graphic>
              <a:graphicData uri="http://schemas.openxmlformats.org/drawingml/2006/table">
                <a:tbl>
                  <a:tblPr firstRow="1" bandRow="1">
                    <a:tableStyleId>{2D5ABB26-0587-4C30-8999-92F81FD0307C}</a:tableStyleId>
                  </a:tblPr>
                  <a:tblGrid>
                    <a:gridCol w="448191">
                      <a:extLst>
                        <a:ext uri="{9D8B030D-6E8A-4147-A177-3AD203B41FA5}">
                          <a16:colId xmlns:a16="http://schemas.microsoft.com/office/drawing/2014/main" val="923312905"/>
                        </a:ext>
                      </a:extLst>
                    </a:gridCol>
                    <a:gridCol w="1763372">
                      <a:extLst>
                        <a:ext uri="{9D8B030D-6E8A-4147-A177-3AD203B41FA5}">
                          <a16:colId xmlns:a16="http://schemas.microsoft.com/office/drawing/2014/main" val="3531114497"/>
                        </a:ext>
                      </a:extLst>
                    </a:gridCol>
                    <a:gridCol w="448244">
                      <a:extLst>
                        <a:ext uri="{9D8B030D-6E8A-4147-A177-3AD203B41FA5}">
                          <a16:colId xmlns:a16="http://schemas.microsoft.com/office/drawing/2014/main" val="3600189503"/>
                        </a:ext>
                      </a:extLst>
                    </a:gridCol>
                    <a:gridCol w="1769690">
                      <a:extLst>
                        <a:ext uri="{9D8B030D-6E8A-4147-A177-3AD203B41FA5}">
                          <a16:colId xmlns:a16="http://schemas.microsoft.com/office/drawing/2014/main" val="1031769648"/>
                        </a:ext>
                      </a:extLst>
                    </a:gridCol>
                  </a:tblGrid>
                  <a:tr h="274320">
                    <a:tc>
                      <a:txBody>
                        <a:bodyPr/>
                        <a:lstStyle/>
                        <a:p>
                          <a:endParaRPr lang="ja-JP"/>
                        </a:p>
                      </a:txBody>
                      <a:tcPr anchor="ctr">
                        <a:blipFill>
                          <a:blip r:embed="rId3"/>
                          <a:stretch>
                            <a:fillRect r="-883784" b="-122222"/>
                          </a:stretch>
                        </a:blipFill>
                      </a:tcPr>
                    </a:tc>
                    <a:tc>
                      <a:txBody>
                        <a:bodyPr/>
                        <a:lstStyle/>
                        <a:p>
                          <a:pPr algn="l"/>
                          <a:r>
                            <a:rPr kumimoji="1" lang="ja-JP" altLang="en-US" sz="1200" dirty="0" smtClean="0"/>
                            <a:t>時点</a:t>
                          </a:r>
                          <a:endParaRPr kumimoji="1" lang="ja-JP" altLang="en-US" sz="1200" dirty="0"/>
                        </a:p>
                      </a:txBody>
                      <a:tcPr anchor="ctr"/>
                    </a:tc>
                    <a:tc>
                      <a:txBody>
                        <a:bodyPr/>
                        <a:lstStyle/>
                        <a:p>
                          <a:endParaRPr lang="ja-JP"/>
                        </a:p>
                      </a:txBody>
                      <a:tcPr anchor="ctr">
                        <a:blipFill>
                          <a:blip r:embed="rId3"/>
                          <a:stretch>
                            <a:fillRect l="-490541" r="-393243" b="-122222"/>
                          </a:stretch>
                        </a:blipFill>
                      </a:tcPr>
                    </a:tc>
                    <a:tc>
                      <a:txBody>
                        <a:bodyPr/>
                        <a:lstStyle/>
                        <a:p>
                          <a:pPr algn="l"/>
                          <a:r>
                            <a:rPr kumimoji="1" lang="ja-JP" altLang="en-US" sz="1200" dirty="0" smtClean="0"/>
                            <a:t>年齢</a:t>
                          </a:r>
                          <a:endParaRPr kumimoji="1" lang="ja-JP" altLang="en-US" sz="1200" dirty="0"/>
                        </a:p>
                      </a:txBody>
                      <a:tcPr anchor="ctr"/>
                    </a:tc>
                    <a:extLst>
                      <a:ext uri="{0D108BD9-81ED-4DB2-BD59-A6C34878D82A}">
                        <a16:rowId xmlns:a16="http://schemas.microsoft.com/office/drawing/2014/main" val="1851403282"/>
                      </a:ext>
                    </a:extLst>
                  </a:tr>
                  <a:tr h="284226">
                    <a:tc>
                      <a:txBody>
                        <a:bodyPr/>
                        <a:lstStyle/>
                        <a:p>
                          <a:endParaRPr lang="ja-JP"/>
                        </a:p>
                      </a:txBody>
                      <a:tcPr anchor="ctr">
                        <a:blipFill>
                          <a:blip r:embed="rId3"/>
                          <a:stretch>
                            <a:fillRect t="-95745" r="-883784" b="-17021"/>
                          </a:stretch>
                        </a:blipFill>
                      </a:tcPr>
                    </a:tc>
                    <a:tc>
                      <a:txBody>
                        <a:bodyPr/>
                        <a:lstStyle/>
                        <a:p>
                          <a:r>
                            <a:rPr lang="ja-JP" altLang="en-US" sz="1200" dirty="0" smtClean="0"/>
                            <a:t>基礎数値の年金失権率</a:t>
                          </a:r>
                          <a:endParaRPr lang="ja-JP" altLang="en-US" sz="1200" dirty="0"/>
                        </a:p>
                      </a:txBody>
                      <a:tcPr anchor="ctr"/>
                    </a:tc>
                    <a:tc>
                      <a:txBody>
                        <a:bodyPr/>
                        <a:lstStyle/>
                        <a:p>
                          <a:endParaRPr lang="ja-JP"/>
                        </a:p>
                      </a:txBody>
                      <a:tcPr anchor="ctr">
                        <a:blipFill>
                          <a:blip r:embed="rId3"/>
                          <a:stretch>
                            <a:fillRect l="-490541" t="-95745" r="-393243" b="-17021"/>
                          </a:stretch>
                        </a:blipFill>
                      </a:tcPr>
                    </a:tc>
                    <a:tc>
                      <a:txBody>
                        <a:bodyPr/>
                        <a:lstStyle/>
                        <a:p>
                          <a:pPr algn="l"/>
                          <a:r>
                            <a:rPr kumimoji="1" lang="ja-JP" altLang="en-US" sz="1200" dirty="0" smtClean="0"/>
                            <a:t>将来推計人口の死亡率</a:t>
                          </a:r>
                          <a:endParaRPr kumimoji="1" lang="ja-JP" altLang="en-US" sz="1200" dirty="0"/>
                        </a:p>
                      </a:txBody>
                      <a:tcPr anchor="ctr"/>
                    </a:tc>
                    <a:extLst>
                      <a:ext uri="{0D108BD9-81ED-4DB2-BD59-A6C34878D82A}">
                        <a16:rowId xmlns:a16="http://schemas.microsoft.com/office/drawing/2014/main" val="1932185954"/>
                      </a:ext>
                    </a:extLst>
                  </a:tr>
                </a:tbl>
              </a:graphicData>
            </a:graphic>
          </p:graphicFrame>
        </mc:Fallback>
      </mc:AlternateContent>
      <p:sp>
        <p:nvSpPr>
          <p:cNvPr id="32" name="右矢印 31"/>
          <p:cNvSpPr/>
          <p:nvPr/>
        </p:nvSpPr>
        <p:spPr bwMode="auto">
          <a:xfrm>
            <a:off x="6382987" y="2424500"/>
            <a:ext cx="388214" cy="345666"/>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pic>
        <p:nvPicPr>
          <p:cNvPr id="36" name="図 35"/>
          <p:cNvPicPr>
            <a:picLocks noChangeAspect="1"/>
          </p:cNvPicPr>
          <p:nvPr/>
        </p:nvPicPr>
        <p:blipFill>
          <a:blip r:embed="rId4"/>
          <a:stretch>
            <a:fillRect/>
          </a:stretch>
        </p:blipFill>
        <p:spPr>
          <a:xfrm>
            <a:off x="272480" y="4327437"/>
            <a:ext cx="3653708" cy="2192225"/>
          </a:xfrm>
          <a:prstGeom prst="rect">
            <a:avLst/>
          </a:prstGeom>
        </p:spPr>
      </p:pic>
      <p:pic>
        <p:nvPicPr>
          <p:cNvPr id="37" name="図 36"/>
          <p:cNvPicPr>
            <a:picLocks noChangeAspect="1"/>
          </p:cNvPicPr>
          <p:nvPr/>
        </p:nvPicPr>
        <p:blipFill>
          <a:blip r:embed="rId5"/>
          <a:stretch>
            <a:fillRect/>
          </a:stretch>
        </p:blipFill>
        <p:spPr>
          <a:xfrm>
            <a:off x="4553264" y="4327437"/>
            <a:ext cx="3659446" cy="2192744"/>
          </a:xfrm>
          <a:prstGeom prst="rect">
            <a:avLst/>
          </a:prstGeom>
        </p:spPr>
      </p:pic>
      <p:sp>
        <p:nvSpPr>
          <p:cNvPr id="38" name="右矢印 37"/>
          <p:cNvSpPr/>
          <p:nvPr/>
        </p:nvSpPr>
        <p:spPr bwMode="auto">
          <a:xfrm>
            <a:off x="4043058" y="5180095"/>
            <a:ext cx="388214" cy="345666"/>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1" name="テキスト ボックス 40"/>
          <p:cNvSpPr txBox="1"/>
          <p:nvPr/>
        </p:nvSpPr>
        <p:spPr>
          <a:xfrm>
            <a:off x="272480" y="693377"/>
            <a:ext cx="9361040" cy="861774"/>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財政検証</a:t>
            </a:r>
            <a:r>
              <a:rPr kumimoji="1" lang="en-US" altLang="ja-JP" dirty="0">
                <a:solidFill>
                  <a:srgbClr val="0070C0"/>
                </a:solidFill>
              </a:rPr>
              <a:t>(2014)</a:t>
            </a:r>
            <a:r>
              <a:rPr kumimoji="1" lang="ja-JP" altLang="en-US" dirty="0">
                <a:solidFill>
                  <a:srgbClr val="0070C0"/>
                </a:solidFill>
              </a:rPr>
              <a:t>における年金失権率</a:t>
            </a:r>
            <a:endParaRPr kumimoji="1" lang="en-US" altLang="ja-JP" dirty="0">
              <a:solidFill>
                <a:srgbClr val="0070C0"/>
              </a:solidFill>
            </a:endParaRPr>
          </a:p>
          <a:p>
            <a:pPr marL="742950" lvl="1" indent="-285750">
              <a:buClr>
                <a:srgbClr val="0070C0"/>
              </a:buClr>
              <a:buFont typeface="Wingdings" panose="05000000000000000000" pitchFamily="2" charset="2"/>
              <a:buChar char="ü"/>
            </a:pPr>
            <a:r>
              <a:rPr kumimoji="1" lang="ja-JP" altLang="en-US" sz="1600" dirty="0"/>
              <a:t>将来推計人口における将来の死亡率改善を織り込</a:t>
            </a:r>
            <a:r>
              <a:rPr lang="ja-JP" altLang="en-US" sz="1600" dirty="0"/>
              <a:t>み，同程度の改善を年度ごとに性，年齢別に行っているため，本研究においても同様に扱う</a:t>
            </a:r>
            <a:endParaRPr kumimoji="1" lang="ja-JP" altLang="en-US" sz="1600" dirty="0"/>
          </a:p>
        </p:txBody>
      </p:sp>
    </p:spTree>
    <p:extLst>
      <p:ext uri="{BB962C8B-B14F-4D97-AF65-F5344CB8AC3E}">
        <p14:creationId xmlns:p14="http://schemas.microsoft.com/office/powerpoint/2010/main" val="1114197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D945603C-C4E3-495B-B46C-3F5CC1F79193}"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a:t>
            </a:fld>
            <a:endParaRPr lang="en-US" altLang="ja-JP" dirty="0"/>
          </a:p>
        </p:txBody>
      </p:sp>
      <p:sp>
        <p:nvSpPr>
          <p:cNvPr id="6" name="タイトル 1"/>
          <p:cNvSpPr>
            <a:spLocks noGrp="1"/>
          </p:cNvSpPr>
          <p:nvPr>
            <p:ph type="title"/>
          </p:nvPr>
        </p:nvSpPr>
        <p:spPr/>
        <p:txBody>
          <a:bodyPr/>
          <a:lstStyle/>
          <a:p>
            <a:r>
              <a:rPr lang="en-US" altLang="ja-JP" dirty="0"/>
              <a:t>Appendix</a:t>
            </a:r>
            <a:r>
              <a:rPr lang="ja-JP" altLang="en-US" dirty="0"/>
              <a:t>： ３</a:t>
            </a:r>
            <a:r>
              <a:rPr lang="en-US" altLang="ja-JP" dirty="0"/>
              <a:t>.</a:t>
            </a:r>
            <a:r>
              <a:rPr lang="ja-JP" altLang="en-US" dirty="0"/>
              <a:t>４</a:t>
            </a:r>
            <a:r>
              <a:rPr kumimoji="1" lang="ja-JP" altLang="en-US" dirty="0"/>
              <a:t>数値分析｜遺族年金制度変更に関する分析</a:t>
            </a:r>
          </a:p>
        </p:txBody>
      </p:sp>
      <p:sp>
        <p:nvSpPr>
          <p:cNvPr id="7" name="AutoShape 3"/>
          <p:cNvSpPr>
            <a:spLocks noChangeArrowheads="1"/>
          </p:cNvSpPr>
          <p:nvPr/>
        </p:nvSpPr>
        <p:spPr bwMode="auto">
          <a:xfrm>
            <a:off x="272480" y="2045730"/>
            <a:ext cx="403210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私的年金保険料</a:t>
            </a:r>
          </a:p>
        </p:txBody>
      </p:sp>
      <p:sp>
        <p:nvSpPr>
          <p:cNvPr id="14" name="AutoShape 3"/>
          <p:cNvSpPr>
            <a:spLocks noChangeArrowheads="1"/>
          </p:cNvSpPr>
          <p:nvPr/>
        </p:nvSpPr>
        <p:spPr bwMode="auto">
          <a:xfrm>
            <a:off x="4676577" y="2045730"/>
            <a:ext cx="404108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生命保険料</a:t>
            </a:r>
          </a:p>
        </p:txBody>
      </p:sp>
      <p:sp>
        <p:nvSpPr>
          <p:cNvPr id="11" name="テキスト ボックス 10"/>
          <p:cNvSpPr txBox="1"/>
          <p:nvPr/>
        </p:nvSpPr>
        <p:spPr>
          <a:xfrm>
            <a:off x="272480" y="765001"/>
            <a:ext cx="2832670" cy="369332"/>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目的関数値</a:t>
            </a:r>
            <a:endParaRPr kumimoji="1" lang="en-US" altLang="ja-JP" dirty="0">
              <a:solidFill>
                <a:srgbClr val="0070C0"/>
              </a:solidFill>
            </a:endParaRPr>
          </a:p>
        </p:txBody>
      </p:sp>
      <p:graphicFrame>
        <p:nvGraphicFramePr>
          <p:cNvPr id="2" name="表 1"/>
          <p:cNvGraphicFramePr>
            <a:graphicFrameLocks noGrp="1"/>
          </p:cNvGraphicFramePr>
          <p:nvPr>
            <p:extLst>
              <p:ext uri="{D42A27DB-BD31-4B8C-83A1-F6EECF244321}">
                <p14:modId xmlns:p14="http://schemas.microsoft.com/office/powerpoint/2010/main" val="3224679945"/>
              </p:ext>
            </p:extLst>
          </p:nvPr>
        </p:nvGraphicFramePr>
        <p:xfrm>
          <a:off x="272480" y="1142345"/>
          <a:ext cx="4800600" cy="476250"/>
        </p:xfrm>
        <a:graphic>
          <a:graphicData uri="http://schemas.openxmlformats.org/drawingml/2006/table">
            <a:tbl>
              <a:tblPr firstRow="1">
                <a:tableStyleId>{6E25E649-3F16-4E02-A733-19D2CDBF48F0}</a:tableStyleId>
              </a:tblPr>
              <a:tblGrid>
                <a:gridCol w="781050">
                  <a:extLst>
                    <a:ext uri="{9D8B030D-6E8A-4147-A177-3AD203B41FA5}">
                      <a16:colId xmlns:a16="http://schemas.microsoft.com/office/drawing/2014/main" val="2646650578"/>
                    </a:ext>
                  </a:extLst>
                </a:gridCol>
                <a:gridCol w="669925">
                  <a:extLst>
                    <a:ext uri="{9D8B030D-6E8A-4147-A177-3AD203B41FA5}">
                      <a16:colId xmlns:a16="http://schemas.microsoft.com/office/drawing/2014/main" val="1785343725"/>
                    </a:ext>
                  </a:extLst>
                </a:gridCol>
                <a:gridCol w="669925">
                  <a:extLst>
                    <a:ext uri="{9D8B030D-6E8A-4147-A177-3AD203B41FA5}">
                      <a16:colId xmlns:a16="http://schemas.microsoft.com/office/drawing/2014/main" val="4254538084"/>
                    </a:ext>
                  </a:extLst>
                </a:gridCol>
                <a:gridCol w="669925">
                  <a:extLst>
                    <a:ext uri="{9D8B030D-6E8A-4147-A177-3AD203B41FA5}">
                      <a16:colId xmlns:a16="http://schemas.microsoft.com/office/drawing/2014/main" val="2166892767"/>
                    </a:ext>
                  </a:extLst>
                </a:gridCol>
                <a:gridCol w="669925">
                  <a:extLst>
                    <a:ext uri="{9D8B030D-6E8A-4147-A177-3AD203B41FA5}">
                      <a16:colId xmlns:a16="http://schemas.microsoft.com/office/drawing/2014/main" val="2203420558"/>
                    </a:ext>
                  </a:extLst>
                </a:gridCol>
                <a:gridCol w="669925">
                  <a:extLst>
                    <a:ext uri="{9D8B030D-6E8A-4147-A177-3AD203B41FA5}">
                      <a16:colId xmlns:a16="http://schemas.microsoft.com/office/drawing/2014/main" val="1130022443"/>
                    </a:ext>
                  </a:extLst>
                </a:gridCol>
                <a:gridCol w="669925">
                  <a:extLst>
                    <a:ext uri="{9D8B030D-6E8A-4147-A177-3AD203B41FA5}">
                      <a16:colId xmlns:a16="http://schemas.microsoft.com/office/drawing/2014/main" val="3643333017"/>
                    </a:ext>
                  </a:extLst>
                </a:gridCol>
              </a:tblGrid>
              <a:tr h="238125">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従来</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4105429957"/>
                  </a:ext>
                </a:extLst>
              </a:tr>
              <a:tr h="238125">
                <a:tc>
                  <a:txBody>
                    <a:bodyPr/>
                    <a:lstStyle/>
                    <a:p>
                      <a:pPr algn="ctr" fontAlgn="ctr"/>
                      <a:r>
                        <a:rPr lang="ja-JP" altLang="en-US" sz="1100" u="none" strike="noStrike" dirty="0">
                          <a:effectLst/>
                        </a:rPr>
                        <a:t>従来</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0.2807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0.0495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0.0098</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0.0026</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0.0022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1.3433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417774475"/>
                  </a:ext>
                </a:extLst>
              </a:tr>
            </a:tbl>
          </a:graphicData>
        </a:graphic>
      </p:graphicFrame>
      <p:pic>
        <p:nvPicPr>
          <p:cNvPr id="8" name="図 7"/>
          <p:cNvPicPr>
            <a:picLocks noChangeAspect="1"/>
          </p:cNvPicPr>
          <p:nvPr/>
        </p:nvPicPr>
        <p:blipFill>
          <a:blip r:embed="rId2"/>
          <a:stretch>
            <a:fillRect/>
          </a:stretch>
        </p:blipFill>
        <p:spPr>
          <a:xfrm>
            <a:off x="272480" y="2369151"/>
            <a:ext cx="4032100" cy="2419260"/>
          </a:xfrm>
          <a:prstGeom prst="rect">
            <a:avLst/>
          </a:prstGeom>
        </p:spPr>
      </p:pic>
      <p:pic>
        <p:nvPicPr>
          <p:cNvPr id="9" name="図 8"/>
          <p:cNvPicPr>
            <a:picLocks noChangeAspect="1"/>
          </p:cNvPicPr>
          <p:nvPr/>
        </p:nvPicPr>
        <p:blipFill>
          <a:blip r:embed="rId3"/>
          <a:stretch>
            <a:fillRect/>
          </a:stretch>
        </p:blipFill>
        <p:spPr>
          <a:xfrm>
            <a:off x="4676577" y="2373743"/>
            <a:ext cx="4041080" cy="2419260"/>
          </a:xfrm>
          <a:prstGeom prst="rect">
            <a:avLst/>
          </a:prstGeom>
        </p:spPr>
      </p:pic>
    </p:spTree>
    <p:extLst>
      <p:ext uri="{BB962C8B-B14F-4D97-AF65-F5344CB8AC3E}">
        <p14:creationId xmlns:p14="http://schemas.microsoft.com/office/powerpoint/2010/main" val="1954622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AAF37737-CA79-4DE7-9487-37CF6A6E9412}"/>
              </a:ext>
            </a:extLst>
          </p:cNvPr>
          <p:cNvSpPr>
            <a:spLocks noGrp="1"/>
          </p:cNvSpPr>
          <p:nvPr>
            <p:ph type="title"/>
          </p:nvPr>
        </p:nvSpPr>
        <p:spPr/>
        <p:txBody>
          <a:bodyPr/>
          <a:lstStyle/>
          <a:p>
            <a:r>
              <a:rPr lang="en-US" altLang="ja-JP" dirty="0"/>
              <a:t>Appendix</a:t>
            </a:r>
            <a:r>
              <a:rPr lang="ja-JP" altLang="en-US" dirty="0"/>
              <a:t>：</a:t>
            </a:r>
            <a:r>
              <a:rPr kumimoji="1" lang="ja-JP" altLang="en-US" dirty="0"/>
              <a:t>年金数理モデル｜被保険者数の設計</a:t>
            </a:r>
          </a:p>
        </p:txBody>
      </p:sp>
      <p:sp>
        <p:nvSpPr>
          <p:cNvPr id="3" name="日付プレースホルダー 2">
            <a:extLst>
              <a:ext uri="{FF2B5EF4-FFF2-40B4-BE49-F238E27FC236}">
                <a16:creationId xmlns:a16="http://schemas.microsoft.com/office/drawing/2014/main" id="{456E2A69-5358-4F39-B25C-F00F72950C9B}"/>
              </a:ext>
            </a:extLst>
          </p:cNvPr>
          <p:cNvSpPr>
            <a:spLocks noGrp="1"/>
          </p:cNvSpPr>
          <p:nvPr>
            <p:ph type="dt" sz="half" idx="10"/>
          </p:nvPr>
        </p:nvSpPr>
        <p:spPr/>
        <p:txBody>
          <a:bodyPr/>
          <a:lstStyle/>
          <a:p>
            <a:fld id="{DE46E921-D04F-49BB-9DA7-0214E24BC238}" type="datetime1">
              <a:rPr kumimoji="1" lang="ja-JP" altLang="en-US" smtClean="0"/>
              <a:t>2019/11/4</a:t>
            </a:fld>
            <a:endParaRPr kumimoji="1" lang="ja-JP" altLang="en-US" dirty="0"/>
          </a:p>
        </p:txBody>
      </p:sp>
      <p:sp>
        <p:nvSpPr>
          <p:cNvPr id="4" name="フッター プレースホルダー 3">
            <a:extLst>
              <a:ext uri="{FF2B5EF4-FFF2-40B4-BE49-F238E27FC236}">
                <a16:creationId xmlns:a16="http://schemas.microsoft.com/office/drawing/2014/main" id="{C4840C63-E9C4-40A0-88C9-CCCB45603B6A}"/>
              </a:ext>
            </a:extLst>
          </p:cNvPr>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a:extLst>
              <a:ext uri="{FF2B5EF4-FFF2-40B4-BE49-F238E27FC236}">
                <a16:creationId xmlns:a16="http://schemas.microsoft.com/office/drawing/2014/main" id="{EFB01AC7-027C-42AB-82BC-E4C8EC561170}"/>
              </a:ext>
            </a:extLst>
          </p:cNvPr>
          <p:cNvSpPr>
            <a:spLocks noGrp="1"/>
          </p:cNvSpPr>
          <p:nvPr>
            <p:ph type="sldNum" sz="quarter" idx="12"/>
          </p:nvPr>
        </p:nvSpPr>
        <p:spPr/>
        <p:txBody>
          <a:bodyPr/>
          <a:lstStyle/>
          <a:p>
            <a:fld id="{6C8EEFBB-E135-4293-8494-A108BE87EC2E}" type="slidenum">
              <a:rPr lang="en-US" altLang="ja-JP" smtClean="0"/>
              <a:pPr/>
              <a:t>20</a:t>
            </a:fld>
            <a:endParaRPr lang="en-US" altLang="ja-JP" dirty="0"/>
          </a:p>
        </p:txBody>
      </p:sp>
      <p:pic>
        <p:nvPicPr>
          <p:cNvPr id="6" name="図 5">
            <a:extLst>
              <a:ext uri="{FF2B5EF4-FFF2-40B4-BE49-F238E27FC236}">
                <a16:creationId xmlns:a16="http://schemas.microsoft.com/office/drawing/2014/main" id="{A71F82B6-0A70-4054-99D1-810190CE5FFE}"/>
              </a:ext>
            </a:extLst>
          </p:cNvPr>
          <p:cNvPicPr>
            <a:picLocks noChangeAspect="1"/>
          </p:cNvPicPr>
          <p:nvPr/>
        </p:nvPicPr>
        <p:blipFill>
          <a:blip r:embed="rId2"/>
          <a:stretch>
            <a:fillRect/>
          </a:stretch>
        </p:blipFill>
        <p:spPr>
          <a:xfrm>
            <a:off x="5572014" y="641674"/>
            <a:ext cx="3954145" cy="1175759"/>
          </a:xfrm>
          <a:prstGeom prst="rect">
            <a:avLst/>
          </a:prstGeom>
        </p:spPr>
      </p:pic>
      <p:sp>
        <p:nvSpPr>
          <p:cNvPr id="8" name="スライド番号プレースホルダー 2">
            <a:extLst>
              <a:ext uri="{FF2B5EF4-FFF2-40B4-BE49-F238E27FC236}">
                <a16:creationId xmlns:a16="http://schemas.microsoft.com/office/drawing/2014/main" id="{188A42F5-F8D0-4607-91AD-E75CF7390BC2}"/>
              </a:ext>
            </a:extLst>
          </p:cNvPr>
          <p:cNvSpPr txBox="1">
            <a:spLocks/>
          </p:cNvSpPr>
          <p:nvPr/>
        </p:nvSpPr>
        <p:spPr>
          <a:xfrm>
            <a:off x="7468195" y="6618065"/>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p:sp>
        <p:nvSpPr>
          <p:cNvPr id="9" name="テキスト ボックス 8">
            <a:extLst>
              <a:ext uri="{FF2B5EF4-FFF2-40B4-BE49-F238E27FC236}">
                <a16:creationId xmlns:a16="http://schemas.microsoft.com/office/drawing/2014/main" id="{FB91F843-3B4E-4005-99A6-65B3997DBDDF}"/>
              </a:ext>
            </a:extLst>
          </p:cNvPr>
          <p:cNvSpPr txBox="1"/>
          <p:nvPr/>
        </p:nvSpPr>
        <p:spPr>
          <a:xfrm>
            <a:off x="272480" y="800708"/>
            <a:ext cx="2146742" cy="369332"/>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kumimoji="1" lang="ja-JP" altLang="en-US" dirty="0">
                <a:solidFill>
                  <a:srgbClr val="0070C0"/>
                </a:solidFill>
              </a:rPr>
              <a:t>雇用者数の設計</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B9C2E1F-BEEB-4B28-893F-D11B94953D08}"/>
                  </a:ext>
                </a:extLst>
              </p:cNvPr>
              <p:cNvSpPr txBox="1"/>
              <p:nvPr/>
            </p:nvSpPr>
            <p:spPr>
              <a:xfrm>
                <a:off x="452500" y="1170040"/>
                <a:ext cx="4738413" cy="678904"/>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𝑃𝑂</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sub>
                      </m:sSub>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𝐿𝐹</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𝑃</m:t>
                          </m:r>
                        </m:e>
                        <m:sub>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sub>
                      </m:sSub>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𝐸𝑀</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𝐷</m:t>
                              </m:r>
                            </m:e>
                            <m:sub>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sub>
                          </m:sSub>
                        </m:num>
                        <m:den>
                          <m:r>
                            <a:rPr lang="en-US" altLang="ja-JP" i="1">
                              <a:latin typeface="Cambria Math" panose="02040503050406030204" pitchFamily="18" charset="0"/>
                              <a:ea typeface="Cambria Math" panose="02040503050406030204" pitchFamily="18" charset="0"/>
                            </a:rPr>
                            <m:t>𝐿𝐹</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𝑃</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sub>
                          </m:sSub>
                        </m:den>
                      </m:f>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𝐸𝑀</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𝐸</m:t>
                              </m:r>
                            </m:e>
                            <m:sub>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sub>
                          </m:sSub>
                        </m:num>
                        <m:den>
                          <m:r>
                            <a:rPr lang="en-US" altLang="ja-JP" i="1">
                              <a:latin typeface="Cambria Math" panose="02040503050406030204" pitchFamily="18" charset="0"/>
                              <a:ea typeface="Cambria Math" panose="02040503050406030204" pitchFamily="18" charset="0"/>
                            </a:rPr>
                            <m:t>𝐸𝑀</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𝐷</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sub>
                          </m:sSub>
                        </m:den>
                      </m:f>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CB9C2E1F-BEEB-4B28-893F-D11B94953D08}"/>
                  </a:ext>
                </a:extLst>
              </p:cNvPr>
              <p:cNvSpPr txBox="1">
                <a:spLocks noRot="1" noChangeAspect="1" noMove="1" noResize="1" noEditPoints="1" noAdjustHandles="1" noChangeArrowheads="1" noChangeShapeType="1" noTextEdit="1"/>
              </p:cNvSpPr>
              <p:nvPr/>
            </p:nvSpPr>
            <p:spPr>
              <a:xfrm>
                <a:off x="452500" y="1170040"/>
                <a:ext cx="4738413" cy="67890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DDE7DC1-F1C2-4FE0-8E72-42AC38785AFB}"/>
                  </a:ext>
                </a:extLst>
              </p:cNvPr>
              <p:cNvSpPr txBox="1"/>
              <p:nvPr/>
            </p:nvSpPr>
            <p:spPr>
              <a:xfrm>
                <a:off x="8188422" y="1882008"/>
                <a:ext cx="870944" cy="830997"/>
              </a:xfrm>
              <a:prstGeom prst="rect">
                <a:avLst/>
              </a:prstGeom>
              <a:noFill/>
              <a:ln>
                <a:solidFill>
                  <a:schemeClr val="tx1"/>
                </a:solidFill>
                <a:prstDash val="dash"/>
              </a:ln>
            </p:spPr>
            <p:txBody>
              <a:bodyPr wrap="none" rtlCol="0">
                <a:spAutoFit/>
              </a:bodyPr>
              <a:lstStyle/>
              <a:p>
                <a:pPr>
                  <a:buClr>
                    <a:srgbClr val="0070C0"/>
                  </a:buClr>
                </a:pPr>
                <a14:m>
                  <m:oMath xmlns:m="http://schemas.openxmlformats.org/officeDocument/2006/math">
                    <m:r>
                      <a:rPr kumimoji="1" lang="en-US" altLang="ja-JP" sz="1600" b="0" i="1" smtClean="0">
                        <a:latin typeface="Cambria Math" panose="02040503050406030204" pitchFamily="18" charset="0"/>
                      </a:rPr>
                      <m:t>𝑡</m:t>
                    </m:r>
                  </m:oMath>
                </a14:m>
                <a:r>
                  <a:rPr kumimoji="1" lang="ja-JP" altLang="en-US" sz="1600" dirty="0"/>
                  <a:t> </a:t>
                </a:r>
                <a:r>
                  <a:rPr kumimoji="1" lang="en-US" altLang="ja-JP" sz="1600" dirty="0"/>
                  <a:t>: </a:t>
                </a:r>
                <a:r>
                  <a:rPr kumimoji="1" lang="ja-JP" altLang="en-US" sz="1600" dirty="0"/>
                  <a:t>年度</a:t>
                </a:r>
                <a:endParaRPr kumimoji="1" lang="en-US" altLang="ja-JP" sz="1600" dirty="0"/>
              </a:p>
              <a:p>
                <a:pPr>
                  <a:buClr>
                    <a:srgbClr val="0070C0"/>
                  </a:buClr>
                </a:pPr>
                <a14:m>
                  <m:oMath xmlns:m="http://schemas.openxmlformats.org/officeDocument/2006/math">
                    <m:r>
                      <a:rPr kumimoji="1" lang="en-US" altLang="ja-JP" sz="1600" b="0" i="1" smtClean="0">
                        <a:latin typeface="Cambria Math" panose="02040503050406030204" pitchFamily="18" charset="0"/>
                      </a:rPr>
                      <m:t>𝑎</m:t>
                    </m:r>
                  </m:oMath>
                </a14:m>
                <a:r>
                  <a:rPr kumimoji="1" lang="ja-JP" altLang="en-US" sz="1600" dirty="0"/>
                  <a:t> </a:t>
                </a:r>
                <a:r>
                  <a:rPr kumimoji="1" lang="en-US" altLang="ja-JP" sz="1600" dirty="0"/>
                  <a:t>: </a:t>
                </a:r>
                <a:r>
                  <a:rPr kumimoji="1" lang="ja-JP" altLang="en-US" sz="1600" dirty="0"/>
                  <a:t>年齢</a:t>
                </a:r>
                <a:endParaRPr kumimoji="1" lang="en-US" altLang="ja-JP" sz="1600" dirty="0"/>
              </a:p>
              <a:p>
                <a:pPr>
                  <a:buClr>
                    <a:srgbClr val="0070C0"/>
                  </a:buClr>
                </a:pPr>
                <a14:m>
                  <m:oMath xmlns:m="http://schemas.openxmlformats.org/officeDocument/2006/math">
                    <m:r>
                      <a:rPr kumimoji="1" lang="en-US" altLang="ja-JP" sz="1600" b="0" i="1" smtClean="0">
                        <a:latin typeface="Cambria Math" panose="02040503050406030204" pitchFamily="18" charset="0"/>
                      </a:rPr>
                      <m:t>𝑠</m:t>
                    </m:r>
                  </m:oMath>
                </a14:m>
                <a:r>
                  <a:rPr kumimoji="1" lang="ja-JP" altLang="en-US" sz="1600" dirty="0"/>
                  <a:t> </a:t>
                </a:r>
                <a:r>
                  <a:rPr kumimoji="1" lang="en-US" altLang="ja-JP" sz="1600" dirty="0"/>
                  <a:t>: </a:t>
                </a:r>
                <a:r>
                  <a:rPr kumimoji="1" lang="ja-JP" altLang="en-US" sz="1600" dirty="0"/>
                  <a:t>性別</a:t>
                </a:r>
              </a:p>
            </p:txBody>
          </p:sp>
        </mc:Choice>
        <mc:Fallback xmlns="">
          <p:sp>
            <p:nvSpPr>
              <p:cNvPr id="11" name="テキスト ボックス 10">
                <a:extLst>
                  <a:ext uri="{FF2B5EF4-FFF2-40B4-BE49-F238E27FC236}">
                    <a16:creationId xmlns:a16="http://schemas.microsoft.com/office/drawing/2014/main" id="{9DDE7DC1-F1C2-4FE0-8E72-42AC38785AFB}"/>
                  </a:ext>
                </a:extLst>
              </p:cNvPr>
              <p:cNvSpPr txBox="1">
                <a:spLocks noRot="1" noChangeAspect="1" noMove="1" noResize="1" noEditPoints="1" noAdjustHandles="1" noChangeArrowheads="1" noChangeShapeType="1" noTextEdit="1"/>
              </p:cNvSpPr>
              <p:nvPr/>
            </p:nvSpPr>
            <p:spPr>
              <a:xfrm>
                <a:off x="8188422" y="1882008"/>
                <a:ext cx="870944" cy="830997"/>
              </a:xfrm>
              <a:prstGeom prst="rect">
                <a:avLst/>
              </a:prstGeom>
              <a:blipFill>
                <a:blip r:embed="rId4"/>
                <a:stretch>
                  <a:fillRect t="-4348" r="-2069" b="-8696"/>
                </a:stretch>
              </a:blipFill>
              <a:ln>
                <a:solidFill>
                  <a:schemeClr val="tx1"/>
                </a:solidFill>
                <a:prstDash val="dash"/>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355BE3-9A52-4E31-9429-24FAA2952449}"/>
                  </a:ext>
                </a:extLst>
              </p:cNvPr>
              <p:cNvSpPr txBox="1"/>
              <p:nvPr/>
            </p:nvSpPr>
            <p:spPr>
              <a:xfrm>
                <a:off x="7720442" y="2861160"/>
                <a:ext cx="1806905" cy="1323439"/>
              </a:xfrm>
              <a:prstGeom prst="rect">
                <a:avLst/>
              </a:prstGeom>
              <a:noFill/>
              <a:ln>
                <a:solidFill>
                  <a:schemeClr val="tx1"/>
                </a:solidFill>
                <a:prstDash val="dash"/>
              </a:ln>
            </p:spPr>
            <p:txBody>
              <a:bodyPr wrap="none" rtlCol="0">
                <a:spAutoFit/>
              </a:bodyPr>
              <a:lstStyle/>
              <a:p>
                <a14:m>
                  <m:oMath xmlns:m="http://schemas.openxmlformats.org/officeDocument/2006/math">
                    <m:r>
                      <a:rPr kumimoji="1" lang="en-US" altLang="ja-JP" sz="1600" b="0" i="1" smtClean="0">
                        <a:latin typeface="Cambria Math" panose="02040503050406030204" pitchFamily="18" charset="0"/>
                      </a:rPr>
                      <m:t>𝐸𝑀𝐷</m:t>
                    </m:r>
                  </m:oMath>
                </a14:m>
                <a:r>
                  <a:rPr kumimoji="1" lang="ja-JP" altLang="en-US" sz="1600" dirty="0"/>
                  <a:t> </a:t>
                </a:r>
                <a:r>
                  <a:rPr kumimoji="1" lang="en-US" altLang="ja-JP" sz="1600" dirty="0"/>
                  <a:t>: </a:t>
                </a:r>
                <a:r>
                  <a:rPr kumimoji="1" lang="ja-JP" altLang="en-US" sz="1600" dirty="0"/>
                  <a:t>就業率</a:t>
                </a:r>
                <a:endParaRPr kumimoji="1" lang="en-US" altLang="ja-JP" sz="1600" dirty="0"/>
              </a:p>
              <a:p>
                <a14:m>
                  <m:oMath xmlns:m="http://schemas.openxmlformats.org/officeDocument/2006/math">
                    <m:r>
                      <a:rPr kumimoji="1" lang="en-US" altLang="ja-JP" sz="1600" b="0" i="1" smtClean="0">
                        <a:latin typeface="Cambria Math" panose="02040503050406030204" pitchFamily="18" charset="0"/>
                      </a:rPr>
                      <m:t>𝐸𝑀𝐸</m:t>
                    </m:r>
                  </m:oMath>
                </a14:m>
                <a:r>
                  <a:rPr kumimoji="1" lang="ja-JP" altLang="en-US" sz="1600" dirty="0"/>
                  <a:t> </a:t>
                </a:r>
                <a:r>
                  <a:rPr kumimoji="1" lang="en-US" altLang="ja-JP" sz="1600" dirty="0"/>
                  <a:t>: </a:t>
                </a:r>
                <a:r>
                  <a:rPr kumimoji="1" lang="ja-JP" altLang="en-US" sz="1600" dirty="0"/>
                  <a:t>雇用者比率</a:t>
                </a:r>
                <a:endParaRPr kumimoji="1" lang="en-US" altLang="ja-JP" sz="1600" dirty="0"/>
              </a:p>
              <a:p>
                <a14:m>
                  <m:oMath xmlns:m="http://schemas.openxmlformats.org/officeDocument/2006/math">
                    <m:r>
                      <a:rPr lang="en-US" altLang="ja-JP" sz="1600" i="1">
                        <a:latin typeface="Cambria Math" panose="02040503050406030204" pitchFamily="18" charset="0"/>
                      </a:rPr>
                      <m:t>𝐸</m:t>
                    </m:r>
                    <m:r>
                      <a:rPr lang="en-US" altLang="ja-JP" sz="1600" i="1">
                        <a:latin typeface="Cambria Math" panose="02040503050406030204" pitchFamily="18" charset="0"/>
                      </a:rPr>
                      <m:t> </m:t>
                    </m:r>
                  </m:oMath>
                </a14:m>
                <a:r>
                  <a:rPr lang="en-US" altLang="ja-JP" sz="1600" dirty="0"/>
                  <a:t>: </a:t>
                </a:r>
                <a:r>
                  <a:rPr lang="ja-JP" altLang="en-US" sz="1600" dirty="0"/>
                  <a:t>雇用者数</a:t>
                </a:r>
                <a:endParaRPr lang="en-US" altLang="ja-JP" sz="1600" dirty="0"/>
              </a:p>
              <a:p>
                <a14:m>
                  <m:oMath xmlns:m="http://schemas.openxmlformats.org/officeDocument/2006/math">
                    <m:r>
                      <a:rPr lang="en-US" altLang="ja-JP" sz="1600" i="1">
                        <a:latin typeface="Cambria Math" panose="02040503050406030204" pitchFamily="18" charset="0"/>
                      </a:rPr>
                      <m:t>𝑃𝑂𝑃</m:t>
                    </m:r>
                  </m:oMath>
                </a14:m>
                <a:r>
                  <a:rPr lang="ja-JP" altLang="en-US" sz="1600" dirty="0"/>
                  <a:t> </a:t>
                </a:r>
                <a:r>
                  <a:rPr lang="en-US" altLang="ja-JP" sz="1600" dirty="0"/>
                  <a:t>: </a:t>
                </a:r>
                <a:r>
                  <a:rPr lang="ja-JP" altLang="en-US" sz="1600" dirty="0"/>
                  <a:t>人口</a:t>
                </a:r>
                <a:endParaRPr lang="en-US" altLang="ja-JP" sz="1600" dirty="0"/>
              </a:p>
              <a:p>
                <a14:m>
                  <m:oMath xmlns:m="http://schemas.openxmlformats.org/officeDocument/2006/math">
                    <m:r>
                      <a:rPr lang="en-US" altLang="ja-JP" sz="1600" i="1">
                        <a:latin typeface="Cambria Math" panose="02040503050406030204" pitchFamily="18" charset="0"/>
                        <a:ea typeface="Cambria Math" panose="02040503050406030204" pitchFamily="18" charset="0"/>
                      </a:rPr>
                      <m:t>𝐿𝐹𝑃</m:t>
                    </m:r>
                  </m:oMath>
                </a14:m>
                <a:r>
                  <a:rPr lang="ja-JP" altLang="en-US" sz="1600" dirty="0"/>
                  <a:t> </a:t>
                </a:r>
                <a:r>
                  <a:rPr lang="en-US" altLang="ja-JP" sz="1600" dirty="0"/>
                  <a:t>: </a:t>
                </a:r>
                <a:r>
                  <a:rPr lang="ja-JP" altLang="en-US" sz="1600" dirty="0"/>
                  <a:t>労働力率</a:t>
                </a:r>
              </a:p>
            </p:txBody>
          </p:sp>
        </mc:Choice>
        <mc:Fallback xmlns="">
          <p:sp>
            <p:nvSpPr>
              <p:cNvPr id="12" name="テキスト ボックス 11">
                <a:extLst>
                  <a:ext uri="{FF2B5EF4-FFF2-40B4-BE49-F238E27FC236}">
                    <a16:creationId xmlns:a16="http://schemas.microsoft.com/office/drawing/2014/main" id="{83355BE3-9A52-4E31-9429-24FAA2952449}"/>
                  </a:ext>
                </a:extLst>
              </p:cNvPr>
              <p:cNvSpPr txBox="1">
                <a:spLocks noRot="1" noChangeAspect="1" noMove="1" noResize="1" noEditPoints="1" noAdjustHandles="1" noChangeArrowheads="1" noChangeShapeType="1" noTextEdit="1"/>
              </p:cNvSpPr>
              <p:nvPr/>
            </p:nvSpPr>
            <p:spPr>
              <a:xfrm>
                <a:off x="7720442" y="2861160"/>
                <a:ext cx="1806905" cy="1323439"/>
              </a:xfrm>
              <a:prstGeom prst="rect">
                <a:avLst/>
              </a:prstGeom>
              <a:blipFill>
                <a:blip r:embed="rId5"/>
                <a:stretch>
                  <a:fillRect t="-2740" b="-5023"/>
                </a:stretch>
              </a:blipFill>
              <a:ln>
                <a:solidFill>
                  <a:schemeClr val="tx1"/>
                </a:solidFill>
                <a:prstDash val="dash"/>
              </a:ln>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DBDE3E72-FA7C-4E5E-84CD-392929ADC7C7}"/>
              </a:ext>
            </a:extLst>
          </p:cNvPr>
          <p:cNvSpPr txBox="1"/>
          <p:nvPr/>
        </p:nvSpPr>
        <p:spPr>
          <a:xfrm>
            <a:off x="400715" y="2244521"/>
            <a:ext cx="2311336" cy="369332"/>
          </a:xfrm>
          <a:prstGeom prst="rect">
            <a:avLst/>
          </a:prstGeom>
          <a:noFill/>
        </p:spPr>
        <p:txBody>
          <a:bodyPr wrap="square" rtlCol="0">
            <a:spAutoFit/>
          </a:bodyPr>
          <a:lstStyle/>
          <a:p>
            <a:pPr marL="285750" indent="-285750">
              <a:buClr>
                <a:srgbClr val="0070C0"/>
              </a:buClr>
              <a:buFont typeface="Wingdings" panose="05000000000000000000" pitchFamily="2" charset="2"/>
              <a:buChar char="Ø"/>
            </a:pPr>
            <a:r>
              <a:rPr kumimoji="1" lang="ja-JP" altLang="en-US" dirty="0"/>
              <a:t>使用データ</a:t>
            </a:r>
            <a:endParaRPr kumimoji="1" lang="en-US" altLang="ja-JP"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554D1DF-4496-42CE-93C7-064A5FD6F893}"/>
                  </a:ext>
                </a:extLst>
              </p:cNvPr>
              <p:cNvSpPr txBox="1"/>
              <p:nvPr/>
            </p:nvSpPr>
            <p:spPr>
              <a:xfrm>
                <a:off x="450887" y="4416447"/>
                <a:ext cx="8354595" cy="646331"/>
              </a:xfrm>
              <a:prstGeom prst="rect">
                <a:avLst/>
              </a:prstGeom>
              <a:noFill/>
            </p:spPr>
            <p:txBody>
              <a:bodyPr wrap="none" rtlCol="0">
                <a:spAutoFit/>
              </a:bodyPr>
              <a:lstStyle/>
              <a:p>
                <a:pPr marL="285750" indent="-285750">
                  <a:buClr>
                    <a:srgbClr val="0070C0"/>
                  </a:buClr>
                  <a:buFont typeface="Wingdings" panose="05000000000000000000" pitchFamily="2" charset="2"/>
                  <a:buChar char="Ø"/>
                </a:pPr>
                <a:r>
                  <a:rPr kumimoji="1" lang="ja-JP" altLang="en-US" dirty="0"/>
                  <a:t>雇用者比率の推計</a:t>
                </a:r>
                <a:endParaRPr kumimoji="1" lang="en-US" altLang="ja-JP" dirty="0"/>
              </a:p>
              <a:p>
                <a:pPr marL="742950" lvl="1" indent="-285750">
                  <a:buClr>
                    <a:srgbClr val="0070C0"/>
                  </a:buClr>
                  <a:buFont typeface="Arial" panose="020B0604020202020204" pitchFamily="34" charset="0"/>
                  <a:buChar char="•"/>
                </a:pPr>
                <a14:m>
                  <m:oMath xmlns:m="http://schemas.openxmlformats.org/officeDocument/2006/math">
                    <m:r>
                      <a:rPr kumimoji="1" lang="en-US" altLang="ja-JP" b="0" i="1" smtClean="0">
                        <a:latin typeface="Cambria Math" panose="02040503050406030204" pitchFamily="18" charset="0"/>
                      </a:rPr>
                      <m:t>𝐸𝑀𝐸</m:t>
                    </m:r>
                  </m:oMath>
                </a14:m>
                <a:r>
                  <a:rPr kumimoji="1" lang="ja-JP" altLang="en-US" dirty="0"/>
                  <a:t>は年齢とともに低下する傾向にあり，以下の式を用いて推計を行う</a:t>
                </a:r>
              </a:p>
            </p:txBody>
          </p:sp>
        </mc:Choice>
        <mc:Fallback xmlns="">
          <p:sp>
            <p:nvSpPr>
              <p:cNvPr id="14" name="テキスト ボックス 13">
                <a:extLst>
                  <a:ext uri="{FF2B5EF4-FFF2-40B4-BE49-F238E27FC236}">
                    <a16:creationId xmlns:a16="http://schemas.microsoft.com/office/drawing/2014/main" id="{4554D1DF-4496-42CE-93C7-064A5FD6F893}"/>
                  </a:ext>
                </a:extLst>
              </p:cNvPr>
              <p:cNvSpPr txBox="1">
                <a:spLocks noRot="1" noChangeAspect="1" noMove="1" noResize="1" noEditPoints="1" noAdjustHandles="1" noChangeArrowheads="1" noChangeShapeType="1" noTextEdit="1"/>
              </p:cNvSpPr>
              <p:nvPr/>
            </p:nvSpPr>
            <p:spPr>
              <a:xfrm>
                <a:off x="450887" y="4416447"/>
                <a:ext cx="8354595" cy="646331"/>
              </a:xfrm>
              <a:prstGeom prst="rect">
                <a:avLst/>
              </a:prstGeom>
              <a:blipFill>
                <a:blip r:embed="rId6"/>
                <a:stretch>
                  <a:fillRect l="-511" t="-3738" b="-149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D68A2812-BE76-4762-83A7-49C0CFF44D0F}"/>
                  </a:ext>
                </a:extLst>
              </p:cNvPr>
              <p:cNvSpPr txBox="1"/>
              <p:nvPr/>
            </p:nvSpPr>
            <p:spPr>
              <a:xfrm>
                <a:off x="966092" y="5059075"/>
                <a:ext cx="4429161" cy="874983"/>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𝐸𝑀</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sub>
                      </m:sSub>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𝐸𝑀</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−1</m:t>
                          </m:r>
                        </m:sub>
                      </m:sSub>
                      <m:r>
                        <a:rPr lang="en-US" altLang="ja-JP"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1</m:t>
                          </m:r>
                        </m:num>
                        <m:den>
                          <m:r>
                            <a:rPr lang="en-US" altLang="ja-JP" b="0" i="1" smtClean="0">
                              <a:latin typeface="Cambria Math" panose="02040503050406030204" pitchFamily="18" charset="0"/>
                              <a:ea typeface="Cambria Math" panose="02040503050406030204" pitchFamily="18" charset="0"/>
                            </a:rPr>
                            <m:t>5</m:t>
                          </m:r>
                        </m:den>
                      </m:f>
                      <m:nary>
                        <m:naryPr>
                          <m:chr m:val="∑"/>
                          <m:ctrlPr>
                            <a:rPr lang="en-US" altLang="ja-JP" b="0" i="1" smtClean="0">
                              <a:latin typeface="Cambria Math" panose="02040503050406030204" pitchFamily="18" charset="0"/>
                              <a:ea typeface="Cambria Math" panose="02040503050406030204" pitchFamily="18" charset="0"/>
                            </a:rPr>
                          </m:ctrlPr>
                        </m:naryPr>
                        <m:sub>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5</m:t>
                          </m:r>
                        </m:sup>
                        <m:e>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𝐸𝑀</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sub>
                              </m:sSub>
                            </m:num>
                            <m:den>
                              <m:r>
                                <a:rPr lang="en-US" altLang="ja-JP" b="0" i="1" smtClean="0">
                                  <a:latin typeface="Cambria Math" panose="02040503050406030204" pitchFamily="18" charset="0"/>
                                  <a:ea typeface="Cambria Math" panose="02040503050406030204" pitchFamily="18" charset="0"/>
                                </a:rPr>
                                <m:t>𝐸𝑀</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−1</m:t>
                                  </m:r>
                                </m:sub>
                              </m:sSub>
                            </m:den>
                          </m:f>
                        </m:e>
                      </m:nary>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D68A2812-BE76-4762-83A7-49C0CFF44D0F}"/>
                  </a:ext>
                </a:extLst>
              </p:cNvPr>
              <p:cNvSpPr txBox="1">
                <a:spLocks noRot="1" noChangeAspect="1" noMove="1" noResize="1" noEditPoints="1" noAdjustHandles="1" noChangeArrowheads="1" noChangeShapeType="1" noTextEdit="1"/>
              </p:cNvSpPr>
              <p:nvPr/>
            </p:nvSpPr>
            <p:spPr>
              <a:xfrm>
                <a:off x="966092" y="5059075"/>
                <a:ext cx="4429161" cy="874983"/>
              </a:xfrm>
              <a:prstGeom prst="rect">
                <a:avLst/>
              </a:prstGeom>
              <a:blipFill>
                <a:blip r:embed="rId7"/>
                <a:stretch>
                  <a:fillRect/>
                </a:stretch>
              </a:blipFill>
            </p:spPr>
            <p:txBody>
              <a:bodyPr/>
              <a:lstStyle/>
              <a:p>
                <a:r>
                  <a:rPr lang="ja-JP" altLang="en-US">
                    <a:noFill/>
                  </a:rPr>
                  <a:t> </a:t>
                </a:r>
              </a:p>
            </p:txBody>
          </p:sp>
        </mc:Fallback>
      </mc:AlternateContent>
      <p:cxnSp>
        <p:nvCxnSpPr>
          <p:cNvPr id="16" name="直線コネクタ 15">
            <a:extLst>
              <a:ext uri="{FF2B5EF4-FFF2-40B4-BE49-F238E27FC236}">
                <a16:creationId xmlns:a16="http://schemas.microsoft.com/office/drawing/2014/main" id="{6987EEFC-60D0-46D4-B0B6-C60150EFFFFB}"/>
              </a:ext>
            </a:extLst>
          </p:cNvPr>
          <p:cNvCxnSpPr/>
          <p:nvPr/>
        </p:nvCxnSpPr>
        <p:spPr>
          <a:xfrm>
            <a:off x="1316996" y="1664804"/>
            <a:ext cx="169178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A9BED67-F09E-494C-A063-7FC9425347A7}"/>
              </a:ext>
            </a:extLst>
          </p:cNvPr>
          <p:cNvCxnSpPr/>
          <p:nvPr/>
        </p:nvCxnSpPr>
        <p:spPr>
          <a:xfrm>
            <a:off x="1316996" y="1808820"/>
            <a:ext cx="2790110"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383BD31-4115-4CDB-A819-E6D1DAC49DCE}"/>
              </a:ext>
            </a:extLst>
          </p:cNvPr>
          <p:cNvCxnSpPr/>
          <p:nvPr/>
        </p:nvCxnSpPr>
        <p:spPr>
          <a:xfrm>
            <a:off x="1316996" y="1880828"/>
            <a:ext cx="382186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44FE3C4A-F94B-4D01-A9DA-57409B96B96C}"/>
              </a:ext>
            </a:extLst>
          </p:cNvPr>
          <p:cNvSpPr txBox="1"/>
          <p:nvPr/>
        </p:nvSpPr>
        <p:spPr>
          <a:xfrm>
            <a:off x="1658633" y="1717274"/>
            <a:ext cx="954107" cy="276999"/>
          </a:xfrm>
          <a:prstGeom prst="rect">
            <a:avLst/>
          </a:prstGeom>
          <a:solidFill>
            <a:schemeClr val="bg1"/>
          </a:solidFill>
          <a:ln>
            <a:solidFill>
              <a:srgbClr val="0070C0"/>
            </a:solidFill>
          </a:ln>
        </p:spPr>
        <p:txBody>
          <a:bodyPr wrap="none" rtlCol="0">
            <a:spAutoFit/>
          </a:bodyPr>
          <a:lstStyle/>
          <a:p>
            <a:r>
              <a:rPr kumimoji="1" lang="ja-JP" altLang="en-US" sz="1200" dirty="0"/>
              <a:t>労働力人口</a:t>
            </a:r>
          </a:p>
        </p:txBody>
      </p:sp>
      <p:sp>
        <p:nvSpPr>
          <p:cNvPr id="20" name="テキスト ボックス 19">
            <a:extLst>
              <a:ext uri="{FF2B5EF4-FFF2-40B4-BE49-F238E27FC236}">
                <a16:creationId xmlns:a16="http://schemas.microsoft.com/office/drawing/2014/main" id="{2EA98954-7F32-490D-BA45-7FB6C5F45998}"/>
              </a:ext>
            </a:extLst>
          </p:cNvPr>
          <p:cNvSpPr txBox="1"/>
          <p:nvPr/>
        </p:nvSpPr>
        <p:spPr>
          <a:xfrm>
            <a:off x="3180673" y="1855857"/>
            <a:ext cx="800219" cy="276999"/>
          </a:xfrm>
          <a:prstGeom prst="rect">
            <a:avLst/>
          </a:prstGeom>
          <a:solidFill>
            <a:schemeClr val="bg1"/>
          </a:solidFill>
          <a:ln>
            <a:solidFill>
              <a:srgbClr val="92D050"/>
            </a:solidFill>
          </a:ln>
        </p:spPr>
        <p:txBody>
          <a:bodyPr wrap="none" rtlCol="0">
            <a:spAutoFit/>
          </a:bodyPr>
          <a:lstStyle/>
          <a:p>
            <a:r>
              <a:rPr kumimoji="1" lang="ja-JP" altLang="en-US" sz="1200" dirty="0"/>
              <a:t>就業者数</a:t>
            </a:r>
          </a:p>
        </p:txBody>
      </p:sp>
      <p:sp>
        <p:nvSpPr>
          <p:cNvPr id="21" name="テキスト ボックス 20">
            <a:extLst>
              <a:ext uri="{FF2B5EF4-FFF2-40B4-BE49-F238E27FC236}">
                <a16:creationId xmlns:a16="http://schemas.microsoft.com/office/drawing/2014/main" id="{1FA883F0-12F5-48E5-BD91-2D67F7BAAADB}"/>
              </a:ext>
            </a:extLst>
          </p:cNvPr>
          <p:cNvSpPr txBox="1"/>
          <p:nvPr/>
        </p:nvSpPr>
        <p:spPr>
          <a:xfrm>
            <a:off x="4224789" y="1922693"/>
            <a:ext cx="800219" cy="276999"/>
          </a:xfrm>
          <a:prstGeom prst="rect">
            <a:avLst/>
          </a:prstGeom>
          <a:solidFill>
            <a:schemeClr val="bg1"/>
          </a:solidFill>
          <a:ln>
            <a:solidFill>
              <a:srgbClr val="FF0000"/>
            </a:solidFill>
          </a:ln>
        </p:spPr>
        <p:txBody>
          <a:bodyPr wrap="none" rtlCol="0">
            <a:spAutoFit/>
          </a:bodyPr>
          <a:lstStyle/>
          <a:p>
            <a:r>
              <a:rPr kumimoji="1" lang="ja-JP" altLang="en-US" sz="1200" dirty="0"/>
              <a:t>雇用者数</a:t>
            </a:r>
          </a:p>
        </p:txBody>
      </p:sp>
      <p:graphicFrame>
        <p:nvGraphicFramePr>
          <p:cNvPr id="22" name="表 21">
            <a:extLst>
              <a:ext uri="{FF2B5EF4-FFF2-40B4-BE49-F238E27FC236}">
                <a16:creationId xmlns:a16="http://schemas.microsoft.com/office/drawing/2014/main" id="{1241DE9B-8A9E-4563-A282-CF22DA633384}"/>
              </a:ext>
            </a:extLst>
          </p:cNvPr>
          <p:cNvGraphicFramePr>
            <a:graphicFrameLocks noGrp="1"/>
          </p:cNvGraphicFramePr>
          <p:nvPr/>
        </p:nvGraphicFramePr>
        <p:xfrm>
          <a:off x="450887" y="2590319"/>
          <a:ext cx="6410325" cy="1656080"/>
        </p:xfrm>
        <a:graphic>
          <a:graphicData uri="http://schemas.openxmlformats.org/drawingml/2006/table">
            <a:tbl>
              <a:tblPr firstRow="1" bandRow="1">
                <a:tableStyleId>{5C22544A-7EE6-4342-B048-85BDC9FD1C3A}</a:tableStyleId>
              </a:tblPr>
              <a:tblGrid>
                <a:gridCol w="1621793">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2484276">
                  <a:extLst>
                    <a:ext uri="{9D8B030D-6E8A-4147-A177-3AD203B41FA5}">
                      <a16:colId xmlns:a16="http://schemas.microsoft.com/office/drawing/2014/main" val="20002"/>
                    </a:ext>
                  </a:extLst>
                </a:gridCol>
              </a:tblGrid>
              <a:tr h="370840">
                <a:tc>
                  <a:txBody>
                    <a:bodyPr/>
                    <a:lstStyle/>
                    <a:p>
                      <a:pPr algn="ctr"/>
                      <a:endParaRPr kumimoji="1" lang="ja-JP" altLang="en-US" sz="1200" dirty="0"/>
                    </a:p>
                  </a:txBody>
                  <a:tcPr anchor="ctr"/>
                </a:tc>
                <a:tc>
                  <a:txBody>
                    <a:bodyPr/>
                    <a:lstStyle/>
                    <a:p>
                      <a:pPr algn="ctr"/>
                      <a:r>
                        <a:rPr kumimoji="1" lang="ja-JP" altLang="en-US" sz="1200" dirty="0"/>
                        <a:t>現在まで</a:t>
                      </a:r>
                    </a:p>
                  </a:txBody>
                  <a:tcPr anchor="ctr"/>
                </a:tc>
                <a:tc>
                  <a:txBody>
                    <a:bodyPr/>
                    <a:lstStyle/>
                    <a:p>
                      <a:pPr algn="ctr"/>
                      <a:r>
                        <a:rPr kumimoji="1" lang="ja-JP" altLang="en-US" sz="1200" dirty="0"/>
                        <a:t>将来分</a:t>
                      </a:r>
                    </a:p>
                  </a:txBody>
                  <a:tcPr anchor="ctr"/>
                </a:tc>
                <a:extLst>
                  <a:ext uri="{0D108BD9-81ED-4DB2-BD59-A6C34878D82A}">
                    <a16:rowId xmlns:a16="http://schemas.microsoft.com/office/drawing/2014/main" val="10000"/>
                  </a:ext>
                </a:extLst>
              </a:tr>
              <a:tr h="370840">
                <a:tc>
                  <a:txBody>
                    <a:bodyPr/>
                    <a:lstStyle/>
                    <a:p>
                      <a:pPr algn="ctr"/>
                      <a:r>
                        <a:rPr kumimoji="1" lang="ja-JP" altLang="en-US" sz="1200" dirty="0"/>
                        <a:t>人口</a:t>
                      </a:r>
                    </a:p>
                  </a:txBody>
                  <a:tcPr anchor="ctr"/>
                </a:tc>
                <a:tc>
                  <a:txBody>
                    <a:bodyPr/>
                    <a:lstStyle/>
                    <a:p>
                      <a:pPr algn="ctr"/>
                      <a:r>
                        <a:rPr kumimoji="1" lang="ja-JP" altLang="en-US" sz="1200" dirty="0"/>
                        <a:t>総務省</a:t>
                      </a:r>
                      <a:endParaRPr kumimoji="1" lang="en-US" altLang="ja-JP" sz="1200" dirty="0"/>
                    </a:p>
                    <a:p>
                      <a:pPr algn="ctr"/>
                      <a:r>
                        <a:rPr kumimoji="1" lang="en-US" altLang="ja-JP" sz="1200" dirty="0"/>
                        <a:t>『</a:t>
                      </a:r>
                      <a:r>
                        <a:rPr kumimoji="1" lang="ja-JP" altLang="en-US" sz="1200" dirty="0"/>
                        <a:t>日本の長期統計系列</a:t>
                      </a:r>
                      <a:r>
                        <a:rPr kumimoji="1" lang="en-US" altLang="ja-JP" sz="1200" dirty="0"/>
                        <a:t>』</a:t>
                      </a:r>
                      <a:endParaRPr kumimoji="1" lang="ja-JP" altLang="en-US" sz="1200" dirty="0"/>
                    </a:p>
                  </a:txBody>
                  <a:tcPr anchor="ctr"/>
                </a:tc>
                <a:tc>
                  <a:txBody>
                    <a:bodyPr/>
                    <a:lstStyle/>
                    <a:p>
                      <a:pPr algn="ctr"/>
                      <a:r>
                        <a:rPr kumimoji="1" lang="ja-JP" altLang="en-US" sz="1200" dirty="0"/>
                        <a:t>国立社会保障人口問題研究所</a:t>
                      </a:r>
                      <a:endParaRPr kumimoji="1" lang="en-US" altLang="ja-JP" sz="1200" dirty="0"/>
                    </a:p>
                    <a:p>
                      <a:pPr algn="ctr"/>
                      <a:r>
                        <a:rPr kumimoji="1" lang="en-US" altLang="ja-JP" sz="1200" dirty="0"/>
                        <a:t>『</a:t>
                      </a:r>
                      <a:r>
                        <a:rPr kumimoji="1" lang="ja-JP" altLang="en-US" sz="1200" dirty="0"/>
                        <a:t>日本の将来推計人口</a:t>
                      </a:r>
                      <a:r>
                        <a:rPr kumimoji="1" lang="en-US" altLang="ja-JP" sz="1200" dirty="0"/>
                        <a:t>』</a:t>
                      </a:r>
                      <a:endParaRPr kumimoji="1" lang="ja-JP" altLang="en-US" sz="1200" dirty="0"/>
                    </a:p>
                  </a:txBody>
                  <a:tcPr anchor="ctr"/>
                </a:tc>
                <a:extLst>
                  <a:ext uri="{0D108BD9-81ED-4DB2-BD59-A6C34878D82A}">
                    <a16:rowId xmlns:a16="http://schemas.microsoft.com/office/drawing/2014/main" val="10001"/>
                  </a:ext>
                </a:extLst>
              </a:tr>
              <a:tr h="370840">
                <a:tc>
                  <a:txBody>
                    <a:bodyPr/>
                    <a:lstStyle/>
                    <a:p>
                      <a:pPr algn="ctr"/>
                      <a:r>
                        <a:rPr kumimoji="1" lang="ja-JP" altLang="en-US" sz="1200" dirty="0"/>
                        <a:t>労働力率</a:t>
                      </a:r>
                      <a:endParaRPr kumimoji="1" lang="en-US" altLang="ja-JP" sz="1200" dirty="0"/>
                    </a:p>
                    <a:p>
                      <a:pPr algn="ctr"/>
                      <a:r>
                        <a:rPr kumimoji="1" lang="ja-JP" altLang="en-US" sz="1200" dirty="0"/>
                        <a:t>就業率</a:t>
                      </a:r>
                    </a:p>
                  </a:txBody>
                  <a:tcPr anchor="ctr"/>
                </a:tc>
                <a:tc rowSpan="2">
                  <a:txBody>
                    <a:bodyPr/>
                    <a:lstStyle/>
                    <a:p>
                      <a:pPr algn="ctr"/>
                      <a:r>
                        <a:rPr kumimoji="1" lang="ja-JP" altLang="en-US" sz="1200" dirty="0"/>
                        <a:t>総務省</a:t>
                      </a:r>
                      <a:endParaRPr kumimoji="1" lang="en-US" altLang="ja-JP" sz="1200" dirty="0"/>
                    </a:p>
                    <a:p>
                      <a:pPr algn="ctr"/>
                      <a:r>
                        <a:rPr kumimoji="1" lang="en-US" altLang="ja-JP" sz="1200" dirty="0"/>
                        <a:t>『</a:t>
                      </a:r>
                      <a:r>
                        <a:rPr kumimoji="1" lang="ja-JP" altLang="en-US" sz="1200" dirty="0"/>
                        <a:t>労働力調査</a:t>
                      </a:r>
                      <a:r>
                        <a:rPr kumimoji="1" lang="en-US" altLang="ja-JP" sz="1200" dirty="0"/>
                        <a:t>』</a:t>
                      </a:r>
                      <a:endParaRPr kumimoji="1" lang="ja-JP" altLang="en-US" sz="1200" dirty="0"/>
                    </a:p>
                  </a:txBody>
                  <a:tcPr anchor="ctr"/>
                </a:tc>
                <a:tc>
                  <a:txBody>
                    <a:bodyPr/>
                    <a:lstStyle/>
                    <a:p>
                      <a:pPr algn="ctr"/>
                      <a:r>
                        <a:rPr kumimoji="1" lang="ja-JP" altLang="en-US" sz="1200" dirty="0"/>
                        <a:t>労働政策研修機構</a:t>
                      </a:r>
                      <a:endParaRPr kumimoji="1" lang="en-US" altLang="ja-JP" sz="1200" dirty="0"/>
                    </a:p>
                    <a:p>
                      <a:pPr algn="ctr"/>
                      <a:r>
                        <a:rPr kumimoji="1" lang="en-US" altLang="ja-JP" sz="1200" dirty="0"/>
                        <a:t>『</a:t>
                      </a:r>
                      <a:r>
                        <a:rPr kumimoji="1" lang="ja-JP" altLang="en-US" sz="1200" dirty="0"/>
                        <a:t>労働力需給の推計</a:t>
                      </a:r>
                      <a:r>
                        <a:rPr kumimoji="1" lang="en-US" altLang="ja-JP" sz="1200" dirty="0"/>
                        <a:t>』</a:t>
                      </a:r>
                      <a:endParaRPr kumimoji="1" lang="ja-JP" altLang="en-US" sz="1200" dirty="0"/>
                    </a:p>
                  </a:txBody>
                  <a:tcPr anchor="ctr"/>
                </a:tc>
                <a:extLst>
                  <a:ext uri="{0D108BD9-81ED-4DB2-BD59-A6C34878D82A}">
                    <a16:rowId xmlns:a16="http://schemas.microsoft.com/office/drawing/2014/main" val="10002"/>
                  </a:ext>
                </a:extLst>
              </a:tr>
              <a:tr h="370840">
                <a:tc>
                  <a:txBody>
                    <a:bodyPr/>
                    <a:lstStyle/>
                    <a:p>
                      <a:pPr algn="ctr"/>
                      <a:r>
                        <a:rPr kumimoji="1" lang="ja-JP" altLang="en-US" sz="1200" dirty="0"/>
                        <a:t>雇用者比率</a:t>
                      </a:r>
                    </a:p>
                  </a:txBody>
                  <a:tcPr anchor="ctr"/>
                </a:tc>
                <a:tc vMerge="1">
                  <a:txBody>
                    <a:bodyPr/>
                    <a:lstStyle/>
                    <a:p>
                      <a:pPr algn="ctr"/>
                      <a:endParaRPr kumimoji="1" lang="ja-JP" altLang="en-US" dirty="0"/>
                    </a:p>
                  </a:txBody>
                  <a:tcPr/>
                </a:tc>
                <a:tc>
                  <a:txBody>
                    <a:bodyPr/>
                    <a:lstStyle/>
                    <a:p>
                      <a:pPr algn="ctr"/>
                      <a:r>
                        <a:rPr kumimoji="1" lang="ja-JP" altLang="en-US" sz="1200" dirty="0"/>
                        <a:t>－</a:t>
                      </a:r>
                    </a:p>
                  </a:txBody>
                  <a:tcPr anchor="ctr"/>
                </a:tc>
                <a:extLst>
                  <a:ext uri="{0D108BD9-81ED-4DB2-BD59-A6C34878D82A}">
                    <a16:rowId xmlns:a16="http://schemas.microsoft.com/office/drawing/2014/main" val="10003"/>
                  </a:ext>
                </a:extLst>
              </a:tr>
            </a:tbl>
          </a:graphicData>
        </a:graphic>
      </p:graphicFrame>
      <p:cxnSp>
        <p:nvCxnSpPr>
          <p:cNvPr id="23" name="直線コネクタ 22">
            <a:extLst>
              <a:ext uri="{FF2B5EF4-FFF2-40B4-BE49-F238E27FC236}">
                <a16:creationId xmlns:a16="http://schemas.microsoft.com/office/drawing/2014/main" id="{0AC69FEF-85CB-48E5-B7BD-8417659EFE68}"/>
              </a:ext>
            </a:extLst>
          </p:cNvPr>
          <p:cNvCxnSpPr/>
          <p:nvPr/>
        </p:nvCxnSpPr>
        <p:spPr>
          <a:xfrm>
            <a:off x="3416646" y="5934058"/>
            <a:ext cx="177426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26BB3712-6EC9-4CE8-BC65-43A919A7F4DE}"/>
              </a:ext>
            </a:extLst>
          </p:cNvPr>
          <p:cNvSpPr txBox="1"/>
          <p:nvPr/>
        </p:nvSpPr>
        <p:spPr>
          <a:xfrm>
            <a:off x="3398123" y="5996317"/>
            <a:ext cx="1806905" cy="276999"/>
          </a:xfrm>
          <a:prstGeom prst="rect">
            <a:avLst/>
          </a:prstGeom>
          <a:solidFill>
            <a:schemeClr val="bg1"/>
          </a:solidFill>
          <a:ln>
            <a:solidFill>
              <a:srgbClr val="0070C0"/>
            </a:solidFill>
          </a:ln>
        </p:spPr>
        <p:txBody>
          <a:bodyPr wrap="none" rtlCol="0">
            <a:spAutoFit/>
          </a:bodyPr>
          <a:lstStyle/>
          <a:p>
            <a:r>
              <a:rPr kumimoji="1" lang="ja-JP" altLang="en-US" sz="1200" dirty="0"/>
              <a:t>過去</a:t>
            </a:r>
            <a:r>
              <a:rPr kumimoji="1" lang="en-US" altLang="ja-JP" sz="1200" dirty="0"/>
              <a:t>5</a:t>
            </a:r>
            <a:r>
              <a:rPr kumimoji="1" lang="ja-JP" altLang="en-US" sz="1200" dirty="0"/>
              <a:t>年の変化率の平均</a:t>
            </a:r>
          </a:p>
        </p:txBody>
      </p:sp>
    </p:spTree>
    <p:extLst>
      <p:ext uri="{BB962C8B-B14F-4D97-AF65-F5344CB8AC3E}">
        <p14:creationId xmlns:p14="http://schemas.microsoft.com/office/powerpoint/2010/main" val="3741684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05649F79-0B83-4DC9-AF44-068132CDB778}"/>
              </a:ext>
            </a:extLst>
          </p:cNvPr>
          <p:cNvSpPr>
            <a:spLocks noGrp="1"/>
          </p:cNvSpPr>
          <p:nvPr>
            <p:ph type="title"/>
          </p:nvPr>
        </p:nvSpPr>
        <p:spPr/>
        <p:txBody>
          <a:bodyPr/>
          <a:lstStyle/>
          <a:p>
            <a:r>
              <a:rPr lang="en-US" altLang="ja-JP" dirty="0"/>
              <a:t>Appendix</a:t>
            </a:r>
            <a:r>
              <a:rPr lang="ja-JP" altLang="en-US" dirty="0"/>
              <a:t>：</a:t>
            </a:r>
            <a:r>
              <a:rPr kumimoji="1" lang="ja-JP" altLang="en-US" dirty="0"/>
              <a:t>年金数理モデル｜被保険者数の設計</a:t>
            </a:r>
          </a:p>
        </p:txBody>
      </p:sp>
      <p:sp>
        <p:nvSpPr>
          <p:cNvPr id="3" name="日付プレースホルダー 2">
            <a:extLst>
              <a:ext uri="{FF2B5EF4-FFF2-40B4-BE49-F238E27FC236}">
                <a16:creationId xmlns:a16="http://schemas.microsoft.com/office/drawing/2014/main" id="{146E03B0-F38D-446A-BB3B-12A01FD2EA07}"/>
              </a:ext>
            </a:extLst>
          </p:cNvPr>
          <p:cNvSpPr>
            <a:spLocks noGrp="1"/>
          </p:cNvSpPr>
          <p:nvPr>
            <p:ph type="dt" sz="half" idx="10"/>
          </p:nvPr>
        </p:nvSpPr>
        <p:spPr/>
        <p:txBody>
          <a:bodyPr/>
          <a:lstStyle/>
          <a:p>
            <a:fld id="{E4050FF2-FB44-42BE-82EB-B9FEEDEECAC5}" type="datetime1">
              <a:rPr kumimoji="1" lang="ja-JP" altLang="en-US" smtClean="0"/>
              <a:t>2019/11/4</a:t>
            </a:fld>
            <a:endParaRPr kumimoji="1" lang="ja-JP" altLang="en-US" dirty="0"/>
          </a:p>
        </p:txBody>
      </p:sp>
      <p:sp>
        <p:nvSpPr>
          <p:cNvPr id="4" name="フッター プレースホルダー 3">
            <a:extLst>
              <a:ext uri="{FF2B5EF4-FFF2-40B4-BE49-F238E27FC236}">
                <a16:creationId xmlns:a16="http://schemas.microsoft.com/office/drawing/2014/main" id="{7291ACC6-EA12-4CFF-85DA-16BBD26FC588}"/>
              </a:ext>
            </a:extLst>
          </p:cNvPr>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a:extLst>
              <a:ext uri="{FF2B5EF4-FFF2-40B4-BE49-F238E27FC236}">
                <a16:creationId xmlns:a16="http://schemas.microsoft.com/office/drawing/2014/main" id="{DBB3CA8F-F566-4943-A01F-C97169169337}"/>
              </a:ext>
            </a:extLst>
          </p:cNvPr>
          <p:cNvSpPr>
            <a:spLocks noGrp="1"/>
          </p:cNvSpPr>
          <p:nvPr>
            <p:ph type="sldNum" sz="quarter" idx="12"/>
          </p:nvPr>
        </p:nvSpPr>
        <p:spPr/>
        <p:txBody>
          <a:bodyPr/>
          <a:lstStyle/>
          <a:p>
            <a:fld id="{6C8EEFBB-E135-4293-8494-A108BE87EC2E}" type="slidenum">
              <a:rPr lang="en-US" altLang="ja-JP" smtClean="0"/>
              <a:pPr/>
              <a:t>21</a:t>
            </a:fld>
            <a:endParaRPr lang="en-US" altLang="ja-JP" dirty="0"/>
          </a:p>
        </p:txBody>
      </p:sp>
      <p:sp>
        <p:nvSpPr>
          <p:cNvPr id="7" name="スライド番号プレースホルダー 2">
            <a:extLst>
              <a:ext uri="{FF2B5EF4-FFF2-40B4-BE49-F238E27FC236}">
                <a16:creationId xmlns:a16="http://schemas.microsoft.com/office/drawing/2014/main" id="{72124160-DBB1-4710-BA8A-6DB47383684E}"/>
              </a:ext>
            </a:extLst>
          </p:cNvPr>
          <p:cNvSpPr txBox="1">
            <a:spLocks/>
          </p:cNvSpPr>
          <p:nvPr/>
        </p:nvSpPr>
        <p:spPr>
          <a:xfrm>
            <a:off x="7468195" y="6618065"/>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p:sp>
        <p:nvSpPr>
          <p:cNvPr id="8" name="テキスト ボックス 7">
            <a:extLst>
              <a:ext uri="{FF2B5EF4-FFF2-40B4-BE49-F238E27FC236}">
                <a16:creationId xmlns:a16="http://schemas.microsoft.com/office/drawing/2014/main" id="{3464C952-975B-4FC0-9AE3-F8BC9C118D31}"/>
              </a:ext>
            </a:extLst>
          </p:cNvPr>
          <p:cNvSpPr txBox="1"/>
          <p:nvPr/>
        </p:nvSpPr>
        <p:spPr>
          <a:xfrm>
            <a:off x="56456" y="757405"/>
            <a:ext cx="7167347" cy="646331"/>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被用者年金被保険者数の推計</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被保険者数を正規雇用者，非正規雇用者に分けて算出する</a:t>
            </a:r>
            <a:endParaRPr kumimoji="1"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AE5F576-8926-4237-8B42-80C93912C63E}"/>
                  </a:ext>
                </a:extLst>
              </p:cNvPr>
              <p:cNvSpPr txBox="1"/>
              <p:nvPr/>
            </p:nvSpPr>
            <p:spPr>
              <a:xfrm>
                <a:off x="553033" y="1748572"/>
                <a:ext cx="3416961" cy="759888"/>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sub>
                        <m:sup>
                          <m:r>
                            <a:rPr lang="en-US" altLang="ja-JP" b="0" i="1" smtClean="0">
                              <a:latin typeface="Cambria Math" panose="02040503050406030204" pitchFamily="18" charset="0"/>
                              <a:ea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𝐼𝐸</m:t>
                          </m:r>
                        </m:sup>
                      </m:sSubSup>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sub>
                      </m:sSub>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𝐼</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sub>
                          </m:sSub>
                        </m:num>
                        <m:den>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sub>
                          </m:sSub>
                        </m:den>
                      </m:f>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2006,</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sub>
                            <m:sup>
                              <m:r>
                                <a:rPr lang="en-US" altLang="ja-JP" b="0" i="1" smtClean="0">
                                  <a:latin typeface="Cambria Math" panose="02040503050406030204" pitchFamily="18" charset="0"/>
                                  <a:ea typeface="Cambria Math" panose="02040503050406030204" pitchFamily="18" charset="0"/>
                                </a:rPr>
                                <m:t>2,</m:t>
                              </m:r>
                              <m:r>
                                <m:rPr>
                                  <m:sty m:val="p"/>
                                </m:rPr>
                                <a:rPr lang="en-US" altLang="ja-JP" i="1">
                                  <a:latin typeface="Cambria Math" panose="02040503050406030204" pitchFamily="18" charset="0"/>
                                  <a:ea typeface="Cambria Math" panose="02040503050406030204" pitchFamily="18" charset="0"/>
                                </a:rPr>
                                <m:t>I</m:t>
                              </m:r>
                              <m:r>
                                <a:rPr lang="en-US" altLang="ja-JP" b="0" i="1" smtClean="0">
                                  <a:latin typeface="Cambria Math" panose="02040503050406030204" pitchFamily="18" charset="0"/>
                                  <a:ea typeface="Cambria Math" panose="02040503050406030204" pitchFamily="18" charset="0"/>
                                </a:rPr>
                                <m:t>𝐸</m:t>
                              </m:r>
                            </m:sup>
                          </m:sSubSup>
                        </m:num>
                        <m:den>
                          <m:r>
                            <a:rPr lang="en-US" altLang="ja-JP" i="1">
                              <a:latin typeface="Cambria Math" panose="02040503050406030204" pitchFamily="18" charset="0"/>
                              <a:ea typeface="Cambria Math" panose="02040503050406030204" pitchFamily="18" charset="0"/>
                            </a:rPr>
                            <m:t>𝐼</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2006</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sub>
                          </m:sSub>
                        </m:den>
                      </m:f>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AAE5F576-8926-4237-8B42-80C93912C63E}"/>
                  </a:ext>
                </a:extLst>
              </p:cNvPr>
              <p:cNvSpPr txBox="1">
                <a:spLocks noRot="1" noChangeAspect="1" noMove="1" noResize="1" noEditPoints="1" noAdjustHandles="1" noChangeArrowheads="1" noChangeShapeType="1" noTextEdit="1"/>
              </p:cNvSpPr>
              <p:nvPr/>
            </p:nvSpPr>
            <p:spPr>
              <a:xfrm>
                <a:off x="553033" y="1748572"/>
                <a:ext cx="3416961" cy="75988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9AFDCF7-5237-43E5-8D41-53ECC815DA2C}"/>
                  </a:ext>
                </a:extLst>
              </p:cNvPr>
              <p:cNvSpPr txBox="1"/>
              <p:nvPr/>
            </p:nvSpPr>
            <p:spPr>
              <a:xfrm>
                <a:off x="5278319" y="4512470"/>
                <a:ext cx="4339137" cy="1176989"/>
              </a:xfrm>
              <a:prstGeom prst="rect">
                <a:avLst/>
              </a:prstGeom>
              <a:noFill/>
              <a:ln>
                <a:solidFill>
                  <a:schemeClr val="tx1"/>
                </a:solidFill>
                <a:prstDash val="dash"/>
              </a:ln>
            </p:spPr>
            <p:txBody>
              <a:bodyPr wrap="none" rtlCol="0">
                <a:spAutoFit/>
              </a:bodyPr>
              <a:lstStyle/>
              <a:p>
                <a14:m>
                  <m:oMath xmlns:m="http://schemas.openxmlformats.org/officeDocument/2006/math">
                    <m:r>
                      <a:rPr lang="en-US" altLang="ja-JP" sz="1600" b="0" i="1" smtClean="0">
                        <a:latin typeface="Cambria Math" panose="02040503050406030204" pitchFamily="18" charset="0"/>
                        <a:ea typeface="Cambria Math" panose="02040503050406030204" pitchFamily="18" charset="0"/>
                      </a:rPr>
                      <m:t>𝐼𝐸</m:t>
                    </m:r>
                  </m:oMath>
                </a14:m>
                <a:r>
                  <a:rPr kumimoji="1" lang="en-US" altLang="ja-JP" sz="1600" dirty="0"/>
                  <a:t> : </a:t>
                </a:r>
                <a:r>
                  <a:rPr kumimoji="1" lang="ja-JP" altLang="en-US" sz="1600" dirty="0"/>
                  <a:t>非正規雇用者数</a:t>
                </a:r>
                <a:r>
                  <a:rPr kumimoji="1" lang="en-US" altLang="ja-JP" sz="1600" dirty="0"/>
                  <a:t> </a:t>
                </a:r>
              </a:p>
              <a:p>
                <a14:m>
                  <m:oMath xmlns:m="http://schemas.openxmlformats.org/officeDocument/2006/math">
                    <m:r>
                      <a:rPr lang="en-US" altLang="ja-JP" sz="1600" i="1">
                        <a:latin typeface="Cambria Math" panose="02040503050406030204" pitchFamily="18" charset="0"/>
                        <a:ea typeface="Cambria Math" panose="02040503050406030204" pitchFamily="18" charset="0"/>
                      </a:rPr>
                      <m:t>𝑃</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𝐼</m:t>
                        </m:r>
                      </m:e>
                      <m:sub>
                        <m:r>
                          <a:rPr lang="en-US" altLang="ja-JP" sz="1600" i="1">
                            <a:latin typeface="Cambria Math" panose="02040503050406030204" pitchFamily="18" charset="0"/>
                            <a:ea typeface="Cambria Math" panose="02040503050406030204" pitchFamily="18" charset="0"/>
                          </a:rPr>
                          <m:t>𝑡</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𝑎</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𝑠</m:t>
                        </m:r>
                      </m:sub>
                      <m:sup>
                        <m:r>
                          <a:rPr lang="en-US" altLang="ja-JP" sz="1600" i="1">
                            <a:latin typeface="Cambria Math" panose="02040503050406030204" pitchFamily="18" charset="0"/>
                            <a:ea typeface="Cambria Math" panose="02040503050406030204" pitchFamily="18" charset="0"/>
                          </a:rPr>
                          <m:t>2,</m:t>
                        </m:r>
                        <m:r>
                          <a:rPr lang="en-US" altLang="ja-JP" sz="1600" i="1">
                            <a:latin typeface="Cambria Math" panose="02040503050406030204" pitchFamily="18" charset="0"/>
                            <a:ea typeface="Cambria Math" panose="02040503050406030204" pitchFamily="18" charset="0"/>
                          </a:rPr>
                          <m:t>𝐼𝐸</m:t>
                        </m:r>
                      </m:sup>
                    </m:sSubSup>
                  </m:oMath>
                </a14:m>
                <a:r>
                  <a:rPr lang="en-US" altLang="ja-JP" sz="1600" dirty="0"/>
                  <a:t> : </a:t>
                </a:r>
                <a:r>
                  <a:rPr lang="ja-JP" altLang="en-US" sz="1600" dirty="0"/>
                  <a:t>非正規雇用者の被用者年金被保険者数</a:t>
                </a:r>
                <a:endParaRPr lang="en-US" altLang="ja-JP" sz="1600" dirty="0"/>
              </a:p>
              <a:p>
                <a14:m>
                  <m:oMath xmlns:m="http://schemas.openxmlformats.org/officeDocument/2006/math">
                    <m:r>
                      <a:rPr lang="en-US" altLang="ja-JP" sz="1600" b="0" i="1" smtClean="0">
                        <a:latin typeface="Cambria Math" panose="02040503050406030204" pitchFamily="18" charset="0"/>
                        <a:ea typeface="Cambria Math" panose="02040503050406030204" pitchFamily="18" charset="0"/>
                      </a:rPr>
                      <m:t>𝑅𝐸</m:t>
                    </m:r>
                  </m:oMath>
                </a14:m>
                <a:r>
                  <a:rPr kumimoji="1" lang="ja-JP" altLang="en-US" sz="1600" dirty="0"/>
                  <a:t> </a:t>
                </a:r>
                <a:r>
                  <a:rPr kumimoji="1" lang="en-US" altLang="ja-JP" sz="1600" dirty="0"/>
                  <a:t>: </a:t>
                </a:r>
                <a:r>
                  <a:rPr lang="ja-JP" altLang="en-US" sz="1600" dirty="0"/>
                  <a:t>正規雇用者数</a:t>
                </a:r>
                <a:endParaRPr lang="en-US" altLang="ja-JP" sz="1600" dirty="0"/>
              </a:p>
              <a:p>
                <a14:m>
                  <m:oMath xmlns:m="http://schemas.openxmlformats.org/officeDocument/2006/math">
                    <m:r>
                      <a:rPr lang="en-US" altLang="ja-JP" sz="1600" i="1">
                        <a:latin typeface="Cambria Math" panose="02040503050406030204" pitchFamily="18" charset="0"/>
                        <a:ea typeface="Cambria Math" panose="02040503050406030204" pitchFamily="18" charset="0"/>
                      </a:rPr>
                      <m:t>𝑃</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𝐼</m:t>
                        </m:r>
                      </m:e>
                      <m:sub>
                        <m:r>
                          <a:rPr lang="en-US" altLang="ja-JP" sz="1600" i="1">
                            <a:latin typeface="Cambria Math" panose="02040503050406030204" pitchFamily="18" charset="0"/>
                            <a:ea typeface="Cambria Math" panose="02040503050406030204" pitchFamily="18" charset="0"/>
                          </a:rPr>
                          <m:t>𝑡</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𝑎</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𝑠</m:t>
                        </m:r>
                      </m:sub>
                      <m:sup>
                        <m:r>
                          <a:rPr lang="en-US" altLang="ja-JP" sz="1600" i="1">
                            <a:latin typeface="Cambria Math" panose="02040503050406030204" pitchFamily="18" charset="0"/>
                            <a:ea typeface="Cambria Math" panose="02040503050406030204" pitchFamily="18" charset="0"/>
                          </a:rPr>
                          <m:t>2,</m:t>
                        </m:r>
                        <m:r>
                          <a:rPr lang="en-US" altLang="ja-JP" sz="1600" b="0" i="1" smtClean="0">
                            <a:latin typeface="Cambria Math" panose="02040503050406030204" pitchFamily="18" charset="0"/>
                            <a:ea typeface="Cambria Math" panose="02040503050406030204" pitchFamily="18" charset="0"/>
                          </a:rPr>
                          <m:t>𝑅</m:t>
                        </m:r>
                        <m:r>
                          <a:rPr lang="en-US" altLang="ja-JP" sz="1600" i="1">
                            <a:latin typeface="Cambria Math" panose="02040503050406030204" pitchFamily="18" charset="0"/>
                            <a:ea typeface="Cambria Math" panose="02040503050406030204" pitchFamily="18" charset="0"/>
                          </a:rPr>
                          <m:t>𝐸</m:t>
                        </m:r>
                      </m:sup>
                    </m:sSubSup>
                  </m:oMath>
                </a14:m>
                <a:r>
                  <a:rPr lang="en-US" altLang="ja-JP" sz="1600" dirty="0"/>
                  <a:t> :</a:t>
                </a:r>
                <a:r>
                  <a:rPr lang="ja-JP" altLang="en-US" sz="1600" dirty="0"/>
                  <a:t>被用者年金被保険者の正規雇用者数分</a:t>
                </a:r>
                <a:endParaRPr kumimoji="1" lang="ja-JP" altLang="en-US" sz="1600" dirty="0"/>
              </a:p>
            </p:txBody>
          </p:sp>
        </mc:Choice>
        <mc:Fallback xmlns="">
          <p:sp>
            <p:nvSpPr>
              <p:cNvPr id="10" name="テキスト ボックス 9">
                <a:extLst>
                  <a:ext uri="{FF2B5EF4-FFF2-40B4-BE49-F238E27FC236}">
                    <a16:creationId xmlns:a16="http://schemas.microsoft.com/office/drawing/2014/main" id="{C9AFDCF7-5237-43E5-8D41-53ECC815DA2C}"/>
                  </a:ext>
                </a:extLst>
              </p:cNvPr>
              <p:cNvSpPr txBox="1">
                <a:spLocks noRot="1" noChangeAspect="1" noMove="1" noResize="1" noEditPoints="1" noAdjustHandles="1" noChangeArrowheads="1" noChangeShapeType="1" noTextEdit="1"/>
              </p:cNvSpPr>
              <p:nvPr/>
            </p:nvSpPr>
            <p:spPr>
              <a:xfrm>
                <a:off x="5278319" y="4512470"/>
                <a:ext cx="4339137" cy="1176989"/>
              </a:xfrm>
              <a:prstGeom prst="rect">
                <a:avLst/>
              </a:prstGeom>
              <a:blipFill>
                <a:blip r:embed="rId3"/>
                <a:stretch>
                  <a:fillRect t="-3077" b="-5128"/>
                </a:stretch>
              </a:blipFill>
              <a:ln>
                <a:solidFill>
                  <a:schemeClr val="tx1"/>
                </a:solidFill>
                <a:prstDash val="dash"/>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FAE0141-AAF1-475A-94D0-933456656490}"/>
                  </a:ext>
                </a:extLst>
              </p:cNvPr>
              <p:cNvSpPr txBox="1"/>
              <p:nvPr/>
            </p:nvSpPr>
            <p:spPr>
              <a:xfrm>
                <a:off x="553033" y="3214815"/>
                <a:ext cx="3573414" cy="754245"/>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sub>
                        <m:sup>
                          <m:r>
                            <a:rPr lang="en-US" altLang="ja-JP" b="0" i="1" smtClean="0">
                              <a:latin typeface="Cambria Math" panose="02040503050406030204" pitchFamily="18" charset="0"/>
                              <a:ea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𝑅𝐸</m:t>
                          </m:r>
                        </m:sup>
                      </m:sSubSup>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sub>
                      </m:sSub>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𝑅</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sub>
                          </m:sSub>
                        </m:num>
                        <m:den>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sub>
                          </m:sSub>
                        </m:den>
                      </m:f>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2008,</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sub>
                            <m:sup>
                              <m:r>
                                <a:rPr lang="en-US" altLang="ja-JP" b="0" i="1" smtClean="0">
                                  <a:latin typeface="Cambria Math" panose="02040503050406030204" pitchFamily="18" charset="0"/>
                                  <a:ea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𝑅𝐸</m:t>
                              </m:r>
                            </m:sup>
                          </m:sSubSup>
                        </m:num>
                        <m:den>
                          <m:r>
                            <a:rPr lang="en-US" altLang="ja-JP" b="0" i="1" smtClean="0">
                              <a:latin typeface="Cambria Math" panose="02040503050406030204" pitchFamily="18" charset="0"/>
                              <a:ea typeface="Cambria Math" panose="02040503050406030204" pitchFamily="18" charset="0"/>
                            </a:rPr>
                            <m:t>𝑅</m:t>
                          </m:r>
                          <m:sSub>
                            <m:sSubPr>
                              <m:ctrlPr>
                                <a:rPr lang="en-US" altLang="ja-JP" i="1" smtClean="0">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2008</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sub>
                          </m:sSub>
                        </m:den>
                      </m:f>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4FAE0141-AAF1-475A-94D0-933456656490}"/>
                  </a:ext>
                </a:extLst>
              </p:cNvPr>
              <p:cNvSpPr txBox="1">
                <a:spLocks noRot="1" noChangeAspect="1" noMove="1" noResize="1" noEditPoints="1" noAdjustHandles="1" noChangeArrowheads="1" noChangeShapeType="1" noTextEdit="1"/>
              </p:cNvSpPr>
              <p:nvPr/>
            </p:nvSpPr>
            <p:spPr>
              <a:xfrm>
                <a:off x="553033" y="3214815"/>
                <a:ext cx="3573414" cy="754245"/>
              </a:xfrm>
              <a:prstGeom prst="rect">
                <a:avLst/>
              </a:prstGeom>
              <a:blipFill>
                <a:blip r:embed="rId4"/>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848DDE10-0190-41E8-9E71-6A136BB9F30F}"/>
              </a:ext>
            </a:extLst>
          </p:cNvPr>
          <p:cNvSpPr txBox="1"/>
          <p:nvPr/>
        </p:nvSpPr>
        <p:spPr>
          <a:xfrm>
            <a:off x="608694" y="1403355"/>
            <a:ext cx="3512500" cy="369332"/>
          </a:xfrm>
          <a:prstGeom prst="rect">
            <a:avLst/>
          </a:prstGeom>
          <a:noFill/>
        </p:spPr>
        <p:txBody>
          <a:bodyPr wrap="none" rtlCol="0">
            <a:spAutoFit/>
          </a:bodyPr>
          <a:lstStyle/>
          <a:p>
            <a:pPr marL="285750" indent="-285750">
              <a:buClr>
                <a:srgbClr val="0070C0"/>
              </a:buClr>
              <a:buFont typeface="Arial" panose="020B0604020202020204" pitchFamily="34" charset="0"/>
              <a:buChar char="•"/>
            </a:pPr>
            <a:r>
              <a:rPr kumimoji="1" lang="ja-JP" altLang="en-US" dirty="0"/>
              <a:t>非正規雇用者（</a:t>
            </a:r>
            <a:r>
              <a:rPr kumimoji="1" lang="en-US" altLang="ja-JP" dirty="0"/>
              <a:t>2006</a:t>
            </a:r>
            <a:r>
              <a:rPr kumimoji="1" lang="ja-JP" altLang="en-US" dirty="0"/>
              <a:t>年以降）</a:t>
            </a:r>
          </a:p>
        </p:txBody>
      </p:sp>
      <p:sp>
        <p:nvSpPr>
          <p:cNvPr id="13" name="テキスト ボックス 12">
            <a:extLst>
              <a:ext uri="{FF2B5EF4-FFF2-40B4-BE49-F238E27FC236}">
                <a16:creationId xmlns:a16="http://schemas.microsoft.com/office/drawing/2014/main" id="{90D4C598-4883-4883-80B8-CA952DC26062}"/>
              </a:ext>
            </a:extLst>
          </p:cNvPr>
          <p:cNvSpPr txBox="1"/>
          <p:nvPr/>
        </p:nvSpPr>
        <p:spPr>
          <a:xfrm>
            <a:off x="617676" y="2813801"/>
            <a:ext cx="3281668" cy="369332"/>
          </a:xfrm>
          <a:prstGeom prst="rect">
            <a:avLst/>
          </a:prstGeom>
          <a:noFill/>
        </p:spPr>
        <p:txBody>
          <a:bodyPr wrap="none" rtlCol="0">
            <a:spAutoFit/>
          </a:bodyPr>
          <a:lstStyle/>
          <a:p>
            <a:pPr marL="285750" indent="-285750">
              <a:buClr>
                <a:srgbClr val="0070C0"/>
              </a:buClr>
              <a:buFont typeface="Arial" panose="020B0604020202020204" pitchFamily="34" charset="0"/>
              <a:buChar char="•"/>
            </a:pPr>
            <a:r>
              <a:rPr kumimoji="1" lang="ja-JP" altLang="en-US" dirty="0"/>
              <a:t>正規雇用者（</a:t>
            </a:r>
            <a:r>
              <a:rPr kumimoji="1" lang="en-US" altLang="ja-JP" dirty="0"/>
              <a:t>2008</a:t>
            </a:r>
            <a:r>
              <a:rPr kumimoji="1" lang="ja-JP" altLang="en-US" dirty="0"/>
              <a:t>年以降）</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1D070D97-B4B0-4FAE-AFD7-B8D2CACA7AEC}"/>
                  </a:ext>
                </a:extLst>
              </p:cNvPr>
              <p:cNvSpPr txBox="1"/>
              <p:nvPr/>
            </p:nvSpPr>
            <p:spPr>
              <a:xfrm>
                <a:off x="190671" y="4581440"/>
                <a:ext cx="4762329"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Ø"/>
                </a:pPr>
                <a:r>
                  <a:rPr lang="ja-JP" altLang="en-US" dirty="0"/>
                  <a:t>厚生年金分</a:t>
                </a:r>
                <a14:m>
                  <m:oMath xmlns:m="http://schemas.openxmlformats.org/officeDocument/2006/math">
                    <m:r>
                      <a:rPr lang="en-US" altLang="ja-JP" i="1">
                        <a:latin typeface="Cambria Math" panose="02040503050406030204" pitchFamily="18" charset="0"/>
                      </a:rPr>
                      <m:t>𝑃</m:t>
                    </m:r>
                    <m:sSup>
                      <m:sSupPr>
                        <m:ctrlPr>
                          <a:rPr lang="en-US" altLang="ja-JP" i="1">
                            <a:latin typeface="Cambria Math" panose="02040503050406030204" pitchFamily="18" charset="0"/>
                          </a:rPr>
                        </m:ctrlPr>
                      </m:sSupPr>
                      <m:e>
                        <m:r>
                          <a:rPr lang="en-US" altLang="ja-JP" i="1">
                            <a:latin typeface="Cambria Math" panose="02040503050406030204" pitchFamily="18" charset="0"/>
                          </a:rPr>
                          <m:t>𝐼</m:t>
                        </m:r>
                      </m:e>
                      <m:sup>
                        <m:r>
                          <a:rPr lang="en-US" altLang="ja-JP" i="1">
                            <a:latin typeface="Cambria Math" panose="02040503050406030204" pitchFamily="18" charset="0"/>
                          </a:rPr>
                          <m:t>𝑊</m:t>
                        </m:r>
                      </m:sup>
                    </m:sSup>
                  </m:oMath>
                </a14:m>
                <a:r>
                  <a:rPr lang="ja-JP" altLang="en-US" dirty="0"/>
                  <a:t>と共済組合分</a:t>
                </a:r>
                <a14:m>
                  <m:oMath xmlns:m="http://schemas.openxmlformats.org/officeDocument/2006/math">
                    <m:r>
                      <a:rPr lang="en-US" altLang="ja-JP" i="1">
                        <a:latin typeface="Cambria Math" panose="02040503050406030204" pitchFamily="18" charset="0"/>
                      </a:rPr>
                      <m:t>𝑃</m:t>
                    </m:r>
                    <m:sSup>
                      <m:sSupPr>
                        <m:ctrlPr>
                          <a:rPr lang="en-US" altLang="ja-JP" i="1">
                            <a:latin typeface="Cambria Math" panose="02040503050406030204" pitchFamily="18" charset="0"/>
                          </a:rPr>
                        </m:ctrlPr>
                      </m:sSupPr>
                      <m:e>
                        <m:r>
                          <a:rPr lang="en-US" altLang="ja-JP" i="1">
                            <a:latin typeface="Cambria Math" panose="02040503050406030204" pitchFamily="18" charset="0"/>
                          </a:rPr>
                          <m:t>𝐼</m:t>
                        </m:r>
                      </m:e>
                      <m:sup>
                        <m:r>
                          <a:rPr lang="en-US" altLang="ja-JP" i="1">
                            <a:latin typeface="Cambria Math" panose="02040503050406030204" pitchFamily="18" charset="0"/>
                          </a:rPr>
                          <m:t>𝑀</m:t>
                        </m:r>
                      </m:sup>
                    </m:sSup>
                  </m:oMath>
                </a14:m>
                <a:r>
                  <a:rPr kumimoji="1" lang="ja-JP" altLang="en-US" dirty="0"/>
                  <a:t>を求める</a:t>
                </a:r>
              </a:p>
            </p:txBody>
          </p:sp>
        </mc:Choice>
        <mc:Fallback xmlns="">
          <p:sp>
            <p:nvSpPr>
              <p:cNvPr id="14" name="テキスト ボックス 13">
                <a:extLst>
                  <a:ext uri="{FF2B5EF4-FFF2-40B4-BE49-F238E27FC236}">
                    <a16:creationId xmlns:a16="http://schemas.microsoft.com/office/drawing/2014/main" id="{1D070D97-B4B0-4FAE-AFD7-B8D2CACA7AEC}"/>
                  </a:ext>
                </a:extLst>
              </p:cNvPr>
              <p:cNvSpPr txBox="1">
                <a:spLocks noRot="1" noChangeAspect="1" noMove="1" noResize="1" noEditPoints="1" noAdjustHandles="1" noChangeArrowheads="1" noChangeShapeType="1" noTextEdit="1"/>
              </p:cNvSpPr>
              <p:nvPr/>
            </p:nvSpPr>
            <p:spPr>
              <a:xfrm>
                <a:off x="190671" y="4581440"/>
                <a:ext cx="4762329" cy="369332"/>
              </a:xfrm>
              <a:prstGeom prst="rect">
                <a:avLst/>
              </a:prstGeom>
              <a:blipFill>
                <a:blip r:embed="rId5"/>
                <a:stretch>
                  <a:fillRect l="-767" t="-8333" r="-512"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AE3182FE-8E80-4C54-B681-20B00E5FF1E1}"/>
                  </a:ext>
                </a:extLst>
              </p:cNvPr>
              <p:cNvSpPr txBox="1"/>
              <p:nvPr/>
            </p:nvSpPr>
            <p:spPr>
              <a:xfrm>
                <a:off x="644234" y="4986302"/>
                <a:ext cx="3097964" cy="802464"/>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sub>
                        <m:sup>
                          <m:r>
                            <a:rPr lang="en-US" altLang="ja-JP" b="0" i="1" smtClean="0">
                              <a:latin typeface="Cambria Math" panose="02040503050406030204" pitchFamily="18" charset="0"/>
                              <a:ea typeface="Cambria Math" panose="02040503050406030204" pitchFamily="18" charset="0"/>
                            </a:rPr>
                            <m:t>𝑊</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𝑜𝑟𝑀</m:t>
                              </m:r>
                            </m:e>
                          </m:d>
                        </m:sup>
                      </m:sSub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sub>
                        <m:sup>
                          <m:r>
                            <a:rPr lang="en-US" altLang="ja-JP" b="0" i="1" smtClean="0">
                              <a:latin typeface="Cambria Math" panose="02040503050406030204" pitchFamily="18" charset="0"/>
                              <a:ea typeface="Cambria Math" panose="02040503050406030204" pitchFamily="18" charset="0"/>
                            </a:rPr>
                            <m:t>2</m:t>
                          </m:r>
                        </m:sup>
                      </m:sSubSup>
                      <m:r>
                        <a:rPr lang="en-US" altLang="ja-JP" i="1">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𝐼</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sub>
                            <m:sup>
                              <m:r>
                                <a:rPr lang="en-US" altLang="ja-JP" i="1">
                                  <a:latin typeface="Cambria Math" panose="02040503050406030204" pitchFamily="18" charset="0"/>
                                  <a:ea typeface="Cambria Math" panose="02040503050406030204" pitchFamily="18" charset="0"/>
                                </a:rPr>
                                <m:t>𝑊</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𝑜𝑟𝑀</m:t>
                                  </m:r>
                                </m:e>
                              </m:d>
                            </m:sup>
                          </m:sSubSup>
                        </m:num>
                        <m:den>
                          <m:r>
                            <a:rPr lang="en-US" altLang="ja-JP" i="1">
                              <a:latin typeface="Cambria Math" panose="02040503050406030204" pitchFamily="18" charset="0"/>
                              <a:ea typeface="Cambria Math" panose="02040503050406030204" pitchFamily="18" charset="0"/>
                            </a:rPr>
                            <m:t>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𝐼</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sub>
                            <m:sup>
                              <m:r>
                                <a:rPr lang="en-US" altLang="ja-JP" i="1">
                                  <a:latin typeface="Cambria Math" panose="02040503050406030204" pitchFamily="18" charset="0"/>
                                  <a:ea typeface="Cambria Math" panose="02040503050406030204" pitchFamily="18" charset="0"/>
                                </a:rPr>
                                <m:t>2</m:t>
                              </m:r>
                            </m:sup>
                          </m:sSubSup>
                        </m:den>
                      </m:f>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AE3182FE-8E80-4C54-B681-20B00E5FF1E1}"/>
                  </a:ext>
                </a:extLst>
              </p:cNvPr>
              <p:cNvSpPr txBox="1">
                <a:spLocks noRot="1" noChangeAspect="1" noMove="1" noResize="1" noEditPoints="1" noAdjustHandles="1" noChangeArrowheads="1" noChangeShapeType="1" noTextEdit="1"/>
              </p:cNvSpPr>
              <p:nvPr/>
            </p:nvSpPr>
            <p:spPr>
              <a:xfrm>
                <a:off x="644234" y="4986302"/>
                <a:ext cx="3097964" cy="80246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5F4B8463-7BFE-4A79-8F6D-3CED6B5B0B11}"/>
                  </a:ext>
                </a:extLst>
              </p:cNvPr>
              <p:cNvGraphicFramePr>
                <a:graphicFrameLocks noGrp="1"/>
              </p:cNvGraphicFramePr>
              <p:nvPr/>
            </p:nvGraphicFramePr>
            <p:xfrm>
              <a:off x="4411732" y="1858461"/>
              <a:ext cx="5371591" cy="2194052"/>
            </p:xfrm>
            <a:graphic>
              <a:graphicData uri="http://schemas.openxmlformats.org/drawingml/2006/table">
                <a:tbl>
                  <a:tblPr firstRow="1" bandRow="1">
                    <a:tableStyleId>{5C22544A-7EE6-4342-B048-85BDC9FD1C3A}</a:tableStyleId>
                  </a:tblPr>
                  <a:tblGrid>
                    <a:gridCol w="1333356">
                      <a:extLst>
                        <a:ext uri="{9D8B030D-6E8A-4147-A177-3AD203B41FA5}">
                          <a16:colId xmlns:a16="http://schemas.microsoft.com/office/drawing/2014/main" val="20000"/>
                        </a:ext>
                      </a:extLst>
                    </a:gridCol>
                    <a:gridCol w="1920672">
                      <a:extLst>
                        <a:ext uri="{9D8B030D-6E8A-4147-A177-3AD203B41FA5}">
                          <a16:colId xmlns:a16="http://schemas.microsoft.com/office/drawing/2014/main" val="20001"/>
                        </a:ext>
                      </a:extLst>
                    </a:gridCol>
                    <a:gridCol w="2117563">
                      <a:extLst>
                        <a:ext uri="{9D8B030D-6E8A-4147-A177-3AD203B41FA5}">
                          <a16:colId xmlns:a16="http://schemas.microsoft.com/office/drawing/2014/main" val="20002"/>
                        </a:ext>
                      </a:extLst>
                    </a:gridCol>
                  </a:tblGrid>
                  <a:tr h="370840">
                    <a:tc>
                      <a:txBody>
                        <a:bodyPr/>
                        <a:lstStyle/>
                        <a:p>
                          <a:pPr algn="ctr"/>
                          <a:endParaRPr kumimoji="1" lang="ja-JP" altLang="en-US" sz="1000" dirty="0"/>
                        </a:p>
                      </a:txBody>
                      <a:tcPr anchor="ctr"/>
                    </a:tc>
                    <a:tc>
                      <a:txBody>
                        <a:bodyPr/>
                        <a:lstStyle/>
                        <a:p>
                          <a:pPr algn="ctr"/>
                          <a:r>
                            <a:rPr kumimoji="1" lang="ja-JP" altLang="en-US" sz="1000" dirty="0"/>
                            <a:t>現在まで</a:t>
                          </a:r>
                        </a:p>
                      </a:txBody>
                      <a:tcPr anchor="ctr"/>
                    </a:tc>
                    <a:tc>
                      <a:txBody>
                        <a:bodyPr/>
                        <a:lstStyle/>
                        <a:p>
                          <a:pPr algn="ctr"/>
                          <a:r>
                            <a:rPr kumimoji="1" lang="ja-JP" altLang="en-US" sz="1000" dirty="0"/>
                            <a:t>将来分</a:t>
                          </a:r>
                        </a:p>
                      </a:txBody>
                      <a:tcPr anchor="ctr"/>
                    </a:tc>
                    <a:extLst>
                      <a:ext uri="{0D108BD9-81ED-4DB2-BD59-A6C34878D82A}">
                        <a16:rowId xmlns:a16="http://schemas.microsoft.com/office/drawing/2014/main" val="10000"/>
                      </a:ext>
                    </a:extLst>
                  </a:tr>
                  <a:tr h="370840">
                    <a:tc>
                      <a:txBody>
                        <a:bodyPr/>
                        <a:lstStyle/>
                        <a:p>
                          <a:pPr algn="ctr"/>
                          <a:r>
                            <a:rPr kumimoji="1" lang="ja-JP" altLang="en-US" sz="1000" dirty="0"/>
                            <a:t>被用者年金被保険者</a:t>
                          </a:r>
                        </a:p>
                      </a:txBody>
                      <a:tcPr anchor="ctr"/>
                    </a:tc>
                    <a:tc>
                      <a:txBody>
                        <a:bodyPr/>
                        <a:lstStyle/>
                        <a:p>
                          <a:pPr algn="ctr"/>
                          <a:r>
                            <a:rPr kumimoji="1" lang="ja-JP" altLang="en-US" sz="1000" dirty="0"/>
                            <a:t>社会保障審議会年金数理部会</a:t>
                          </a:r>
                          <a:endParaRPr kumimoji="1" lang="en-US" altLang="ja-JP" sz="1000" dirty="0"/>
                        </a:p>
                        <a:p>
                          <a:pPr algn="ctr"/>
                          <a:r>
                            <a:rPr kumimoji="1" lang="en-US" altLang="ja-JP" sz="1000" dirty="0"/>
                            <a:t>『</a:t>
                          </a:r>
                          <a:r>
                            <a:rPr kumimoji="1" lang="ja-JP" altLang="en-US" sz="1000" dirty="0"/>
                            <a:t>公的年金財政報告</a:t>
                          </a:r>
                          <a:r>
                            <a:rPr kumimoji="1" lang="en-US" altLang="ja-JP" sz="1000" dirty="0"/>
                            <a:t>』(~2008)</a:t>
                          </a:r>
                          <a:endParaRPr kumimoji="1" lang="ja-JP" altLang="en-US" sz="1000" dirty="0"/>
                        </a:p>
                      </a:txBody>
                      <a:tcPr anchor="ctr"/>
                    </a:tc>
                    <a:tc>
                      <a:txBody>
                        <a:bodyPr/>
                        <a:lstStyle/>
                        <a:p>
                          <a:pPr algn="ctr"/>
                          <a:r>
                            <a:rPr kumimoji="1" lang="ja-JP" altLang="en-US" sz="1000" dirty="0"/>
                            <a:t>正規雇用者分</a:t>
                          </a:r>
                          <a:r>
                            <a:rPr kumimoji="1" lang="en-US" altLang="ja-JP" sz="1000" dirty="0"/>
                            <a:t>+</a:t>
                          </a:r>
                          <a:r>
                            <a:rPr kumimoji="1" lang="ja-JP" altLang="en-US" sz="1000" dirty="0"/>
                            <a:t>非正規雇用者分</a:t>
                          </a:r>
                        </a:p>
                      </a:txBody>
                      <a:tcPr anchor="ctr"/>
                    </a:tc>
                    <a:extLst>
                      <a:ext uri="{0D108BD9-81ED-4DB2-BD59-A6C34878D82A}">
                        <a16:rowId xmlns:a16="http://schemas.microsoft.com/office/drawing/2014/main" val="10001"/>
                      </a:ext>
                    </a:extLst>
                  </a:tr>
                  <a:tr h="370840">
                    <a:tc>
                      <a:txBody>
                        <a:bodyPr/>
                        <a:lstStyle/>
                        <a:p>
                          <a:pPr algn="ctr"/>
                          <a:r>
                            <a:rPr kumimoji="1" lang="ja-JP" altLang="en-US" sz="1000" dirty="0"/>
                            <a:t>非正規雇用者割合</a:t>
                          </a:r>
                        </a:p>
                      </a:txBody>
                      <a:tcPr anchor="ctr"/>
                    </a:tc>
                    <a:tc>
                      <a:txBody>
                        <a:bodyPr/>
                        <a:lstStyle/>
                        <a:p>
                          <a:pPr algn="ctr"/>
                          <a:r>
                            <a:rPr kumimoji="1" lang="ja-JP" altLang="en-US" sz="1000" dirty="0"/>
                            <a:t>総務省</a:t>
                          </a:r>
                          <a:endParaRPr kumimoji="1" lang="en-US" altLang="ja-JP" sz="1000" dirty="0"/>
                        </a:p>
                        <a:p>
                          <a:pPr algn="ctr"/>
                          <a:r>
                            <a:rPr kumimoji="1" lang="en-US" altLang="ja-JP" sz="1000" dirty="0"/>
                            <a:t>『</a:t>
                          </a:r>
                          <a:r>
                            <a:rPr kumimoji="1" lang="ja-JP" altLang="en-US" sz="1000" dirty="0"/>
                            <a:t>労働力調査</a:t>
                          </a:r>
                          <a:r>
                            <a:rPr kumimoji="1" lang="en-US" altLang="ja-JP" sz="1000" dirty="0"/>
                            <a:t>』(~2010)</a:t>
                          </a:r>
                          <a:endParaRPr kumimoji="1" lang="ja-JP" altLang="en-US" sz="1000" dirty="0"/>
                        </a:p>
                      </a:txBody>
                      <a:tcPr anchor="ctr"/>
                    </a:tc>
                    <a:tc>
                      <a:txBody>
                        <a:bodyPr/>
                        <a:lstStyle/>
                        <a:p>
                          <a:pPr algn="ctr"/>
                          <a:r>
                            <a:rPr kumimoji="1" lang="ja-JP" altLang="en-US" sz="1000" dirty="0"/>
                            <a:t>総務省</a:t>
                          </a:r>
                          <a:endParaRPr kumimoji="1" lang="en-US" altLang="ja-JP" sz="1000" dirty="0"/>
                        </a:p>
                        <a:p>
                          <a:pPr algn="ctr"/>
                          <a:r>
                            <a:rPr kumimoji="1" lang="en-US" altLang="ja-JP" sz="1000" dirty="0"/>
                            <a:t>『</a:t>
                          </a:r>
                          <a:r>
                            <a:rPr kumimoji="1" lang="ja-JP" altLang="en-US" sz="1000" dirty="0"/>
                            <a:t>労働力調査</a:t>
                          </a:r>
                          <a:r>
                            <a:rPr kumimoji="1" lang="en-US" altLang="ja-JP" sz="1000" dirty="0"/>
                            <a:t>』(2010</a:t>
                          </a:r>
                          <a:r>
                            <a:rPr kumimoji="1" lang="ja-JP" altLang="en-US" sz="1000" dirty="0"/>
                            <a:t>の値</a:t>
                          </a:r>
                          <a:r>
                            <a:rPr kumimoji="1" lang="en-US" altLang="ja-JP" sz="1000" dirty="0"/>
                            <a:t>)</a:t>
                          </a:r>
                          <a:endParaRPr kumimoji="1" lang="ja-JP" altLang="en-US" sz="1000" dirty="0"/>
                        </a:p>
                      </a:txBody>
                      <a:tcPr anchor="ct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f>
                                  <m:fPr>
                                    <m:ctrlPr>
                                      <a:rPr lang="en-US" altLang="ja-JP" sz="1000" i="1" smtClean="0">
                                        <a:latin typeface="Cambria Math" panose="02040503050406030204" pitchFamily="18" charset="0"/>
                                        <a:ea typeface="Cambria Math" panose="02040503050406030204" pitchFamily="18" charset="0"/>
                                      </a:rPr>
                                    </m:ctrlPr>
                                  </m:fPr>
                                  <m:num>
                                    <m:r>
                                      <a:rPr lang="en-US" altLang="ja-JP" sz="1000" i="1">
                                        <a:latin typeface="Cambria Math" panose="02040503050406030204" pitchFamily="18" charset="0"/>
                                        <a:ea typeface="Cambria Math" panose="02040503050406030204" pitchFamily="18" charset="0"/>
                                      </a:rPr>
                                      <m:t>𝑃</m:t>
                                    </m:r>
                                    <m:sSubSup>
                                      <m:sSubSupPr>
                                        <m:ctrlPr>
                                          <a:rPr lang="en-US" altLang="ja-JP" sz="1000" i="1">
                                            <a:latin typeface="Cambria Math" panose="02040503050406030204" pitchFamily="18" charset="0"/>
                                            <a:ea typeface="Cambria Math" panose="02040503050406030204" pitchFamily="18" charset="0"/>
                                          </a:rPr>
                                        </m:ctrlPr>
                                      </m:sSubSupPr>
                                      <m:e>
                                        <m:r>
                                          <a:rPr lang="en-US" altLang="ja-JP" sz="1000" i="1">
                                            <a:latin typeface="Cambria Math" panose="02040503050406030204" pitchFamily="18" charset="0"/>
                                            <a:ea typeface="Cambria Math" panose="02040503050406030204" pitchFamily="18" charset="0"/>
                                          </a:rPr>
                                          <m:t>𝐼</m:t>
                                        </m:r>
                                      </m:e>
                                      <m:sub>
                                        <m:r>
                                          <a:rPr lang="en-US" altLang="ja-JP" sz="1000" i="1" smtClean="0">
                                            <a:latin typeface="Cambria Math" panose="02040503050406030204" pitchFamily="18" charset="0"/>
                                            <a:ea typeface="Cambria Math" panose="02040503050406030204" pitchFamily="18" charset="0"/>
                                          </a:rPr>
                                          <m:t>2006</m:t>
                                        </m:r>
                                        <m:r>
                                          <a:rPr lang="en-US" altLang="ja-JP" sz="1000" i="1">
                                            <a:latin typeface="Cambria Math" panose="02040503050406030204" pitchFamily="18" charset="0"/>
                                            <a:ea typeface="Cambria Math" panose="02040503050406030204" pitchFamily="18" charset="0"/>
                                          </a:rPr>
                                          <m:t>,</m:t>
                                        </m:r>
                                        <m:r>
                                          <a:rPr lang="en-US" altLang="ja-JP" sz="1000" i="1">
                                            <a:latin typeface="Cambria Math" panose="02040503050406030204" pitchFamily="18" charset="0"/>
                                            <a:ea typeface="Cambria Math" panose="02040503050406030204" pitchFamily="18" charset="0"/>
                                          </a:rPr>
                                          <m:t>𝑎</m:t>
                                        </m:r>
                                        <m:r>
                                          <a:rPr lang="en-US" altLang="ja-JP" sz="1000" i="1">
                                            <a:latin typeface="Cambria Math" panose="02040503050406030204" pitchFamily="18" charset="0"/>
                                            <a:ea typeface="Cambria Math" panose="02040503050406030204" pitchFamily="18" charset="0"/>
                                          </a:rPr>
                                          <m:t>,</m:t>
                                        </m:r>
                                        <m:r>
                                          <a:rPr lang="en-US" altLang="ja-JP" sz="1000" i="1">
                                            <a:latin typeface="Cambria Math" panose="02040503050406030204" pitchFamily="18" charset="0"/>
                                            <a:ea typeface="Cambria Math" panose="02040503050406030204" pitchFamily="18" charset="0"/>
                                          </a:rPr>
                                          <m:t>𝑠</m:t>
                                        </m:r>
                                      </m:sub>
                                      <m:sup>
                                        <m:r>
                                          <a:rPr lang="en-US" altLang="ja-JP" sz="1000" i="1">
                                            <a:latin typeface="Cambria Math" panose="02040503050406030204" pitchFamily="18" charset="0"/>
                                            <a:ea typeface="Cambria Math" panose="02040503050406030204" pitchFamily="18" charset="0"/>
                                          </a:rPr>
                                          <m:t>2,</m:t>
                                        </m:r>
                                        <m:r>
                                          <m:rPr>
                                            <m:sty m:val="p"/>
                                          </m:rPr>
                                          <a:rPr lang="en-US" altLang="ja-JP" sz="1000" i="1">
                                            <a:latin typeface="Cambria Math" panose="02040503050406030204" pitchFamily="18" charset="0"/>
                                            <a:ea typeface="Cambria Math" panose="02040503050406030204" pitchFamily="18" charset="0"/>
                                          </a:rPr>
                                          <m:t>I</m:t>
                                        </m:r>
                                        <m:r>
                                          <a:rPr lang="en-US" altLang="ja-JP" sz="1000" i="1">
                                            <a:latin typeface="Cambria Math" panose="02040503050406030204" pitchFamily="18" charset="0"/>
                                            <a:ea typeface="Cambria Math" panose="02040503050406030204" pitchFamily="18" charset="0"/>
                                          </a:rPr>
                                          <m:t>𝐸</m:t>
                                        </m:r>
                                      </m:sup>
                                    </m:sSubSup>
                                  </m:num>
                                  <m:den>
                                    <m:r>
                                      <a:rPr lang="en-US" altLang="ja-JP" sz="1000" i="1">
                                        <a:latin typeface="Cambria Math" panose="02040503050406030204" pitchFamily="18" charset="0"/>
                                        <a:ea typeface="Cambria Math" panose="02040503050406030204" pitchFamily="18" charset="0"/>
                                      </a:rPr>
                                      <m:t>𝐼</m:t>
                                    </m:r>
                                    <m:sSub>
                                      <m:sSubPr>
                                        <m:ctrlPr>
                                          <a:rPr lang="en-US" altLang="ja-JP" sz="1000" i="1">
                                            <a:latin typeface="Cambria Math" panose="02040503050406030204" pitchFamily="18" charset="0"/>
                                            <a:ea typeface="Cambria Math" panose="02040503050406030204" pitchFamily="18" charset="0"/>
                                          </a:rPr>
                                        </m:ctrlPr>
                                      </m:sSubPr>
                                      <m:e>
                                        <m:r>
                                          <a:rPr lang="en-US" altLang="ja-JP" sz="1000" i="1">
                                            <a:latin typeface="Cambria Math" panose="02040503050406030204" pitchFamily="18" charset="0"/>
                                            <a:ea typeface="Cambria Math" panose="02040503050406030204" pitchFamily="18" charset="0"/>
                                          </a:rPr>
                                          <m:t>𝐸</m:t>
                                        </m:r>
                                      </m:e>
                                      <m:sub>
                                        <m:r>
                                          <a:rPr lang="en-US" altLang="ja-JP" sz="1000" b="0" i="1" smtClean="0">
                                            <a:latin typeface="Cambria Math" panose="02040503050406030204" pitchFamily="18" charset="0"/>
                                            <a:ea typeface="Cambria Math" panose="02040503050406030204" pitchFamily="18" charset="0"/>
                                          </a:rPr>
                                          <m:t>2006</m:t>
                                        </m:r>
                                        <m:r>
                                          <a:rPr lang="en-US" altLang="ja-JP" sz="1000" i="1">
                                            <a:latin typeface="Cambria Math" panose="02040503050406030204" pitchFamily="18" charset="0"/>
                                            <a:ea typeface="Cambria Math" panose="02040503050406030204" pitchFamily="18" charset="0"/>
                                          </a:rPr>
                                          <m:t>,</m:t>
                                        </m:r>
                                        <m:r>
                                          <a:rPr lang="en-US" altLang="ja-JP" sz="1000" i="1">
                                            <a:latin typeface="Cambria Math" panose="02040503050406030204" pitchFamily="18" charset="0"/>
                                            <a:ea typeface="Cambria Math" panose="02040503050406030204" pitchFamily="18" charset="0"/>
                                          </a:rPr>
                                          <m:t>𝑎</m:t>
                                        </m:r>
                                        <m:r>
                                          <a:rPr lang="en-US" altLang="ja-JP" sz="1000" i="1">
                                            <a:latin typeface="Cambria Math" panose="02040503050406030204" pitchFamily="18" charset="0"/>
                                            <a:ea typeface="Cambria Math" panose="02040503050406030204" pitchFamily="18" charset="0"/>
                                          </a:rPr>
                                          <m:t>,</m:t>
                                        </m:r>
                                        <m:r>
                                          <a:rPr lang="en-US" altLang="ja-JP" sz="1000" i="1">
                                            <a:latin typeface="Cambria Math" panose="02040503050406030204" pitchFamily="18" charset="0"/>
                                            <a:ea typeface="Cambria Math" panose="02040503050406030204" pitchFamily="18" charset="0"/>
                                          </a:rPr>
                                          <m:t>𝑠</m:t>
                                        </m:r>
                                      </m:sub>
                                    </m:sSub>
                                  </m:den>
                                </m:f>
                              </m:oMath>
                            </m:oMathPara>
                          </a14:m>
                          <a:endParaRPr kumimoji="1" lang="ja-JP" altLang="en-US" sz="1000" dirty="0"/>
                        </a:p>
                      </a:txBody>
                      <a:tcPr anchor="ctr"/>
                    </a:tc>
                    <a:tc>
                      <a:txBody>
                        <a:bodyPr/>
                        <a:lstStyle/>
                        <a:p>
                          <a:pPr algn="ctr"/>
                          <a:r>
                            <a:rPr kumimoji="1" lang="ja-JP" altLang="en-US" sz="1000" dirty="0"/>
                            <a:t>厚生労働省</a:t>
                          </a:r>
                          <a:endParaRPr kumimoji="1" lang="en-US" altLang="ja-JP" sz="1000" dirty="0"/>
                        </a:p>
                        <a:p>
                          <a:pPr algn="ctr"/>
                          <a:r>
                            <a:rPr kumimoji="1" lang="en-US" altLang="ja-JP" sz="1000" dirty="0"/>
                            <a:t>『</a:t>
                          </a:r>
                          <a:r>
                            <a:rPr kumimoji="1" lang="ja-JP" altLang="en-US" sz="1000" dirty="0"/>
                            <a:t>パートタイム労働者　　　     総合実態調査</a:t>
                          </a:r>
                          <a:r>
                            <a:rPr kumimoji="1" lang="en-US" altLang="ja-JP" sz="1000" dirty="0"/>
                            <a:t>』</a:t>
                          </a:r>
                          <a:endParaRPr kumimoji="1" lang="ja-JP" altLang="en-US" sz="1000" dirty="0"/>
                        </a:p>
                      </a:txBody>
                      <a:tcPr anchor="ctr"/>
                    </a:tc>
                    <a:tc>
                      <a:txBody>
                        <a:bodyPr/>
                        <a:lstStyle/>
                        <a:p>
                          <a:pPr algn="ctr"/>
                          <a:r>
                            <a:rPr kumimoji="1" lang="ja-JP" altLang="en-US" sz="1000" dirty="0"/>
                            <a:t>厚生労働省</a:t>
                          </a:r>
                          <a:endParaRPr kumimoji="1" lang="en-US" altLang="ja-JP" sz="1000" dirty="0"/>
                        </a:p>
                        <a:p>
                          <a:pPr algn="ctr"/>
                          <a:r>
                            <a:rPr kumimoji="1" lang="en-US" altLang="ja-JP" sz="1000" dirty="0"/>
                            <a:t>『</a:t>
                          </a:r>
                          <a:r>
                            <a:rPr kumimoji="1" lang="ja-JP" altLang="en-US" sz="1000" dirty="0"/>
                            <a:t>パートタイム労働者　　　          総合実態調査</a:t>
                          </a:r>
                          <a:r>
                            <a:rPr kumimoji="1" lang="en-US" altLang="ja-JP" sz="1000" dirty="0"/>
                            <a:t>』(2006</a:t>
                          </a:r>
                          <a:r>
                            <a:rPr kumimoji="1" lang="ja-JP" altLang="en-US" sz="1000" dirty="0"/>
                            <a:t>の値</a:t>
                          </a:r>
                          <a:r>
                            <a:rPr kumimoji="1" lang="en-US" altLang="ja-JP" sz="1000" dirty="0"/>
                            <a:t>)</a:t>
                          </a:r>
                          <a:endParaRPr kumimoji="1" lang="ja-JP" altLang="en-US" sz="1000" dirty="0"/>
                        </a:p>
                      </a:txBody>
                      <a:tcPr anchor="ct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f>
                                  <m:fPr>
                                    <m:ctrlPr>
                                      <a:rPr lang="en-US" altLang="ja-JP" sz="1000" i="1" smtClean="0">
                                        <a:latin typeface="Cambria Math" panose="02040503050406030204" pitchFamily="18" charset="0"/>
                                        <a:ea typeface="Cambria Math" panose="02040503050406030204" pitchFamily="18" charset="0"/>
                                      </a:rPr>
                                    </m:ctrlPr>
                                  </m:fPr>
                                  <m:num>
                                    <m:r>
                                      <a:rPr lang="en-US" altLang="ja-JP" sz="1000" i="1">
                                        <a:latin typeface="Cambria Math" panose="02040503050406030204" pitchFamily="18" charset="0"/>
                                        <a:ea typeface="Cambria Math" panose="02040503050406030204" pitchFamily="18" charset="0"/>
                                      </a:rPr>
                                      <m:t>𝑃</m:t>
                                    </m:r>
                                    <m:sSubSup>
                                      <m:sSubSupPr>
                                        <m:ctrlPr>
                                          <a:rPr lang="en-US" altLang="ja-JP" sz="1000" i="1">
                                            <a:latin typeface="Cambria Math" panose="02040503050406030204" pitchFamily="18" charset="0"/>
                                            <a:ea typeface="Cambria Math" panose="02040503050406030204" pitchFamily="18" charset="0"/>
                                          </a:rPr>
                                        </m:ctrlPr>
                                      </m:sSubSupPr>
                                      <m:e>
                                        <m:r>
                                          <a:rPr lang="en-US" altLang="ja-JP" sz="1000" i="1">
                                            <a:latin typeface="Cambria Math" panose="02040503050406030204" pitchFamily="18" charset="0"/>
                                            <a:ea typeface="Cambria Math" panose="02040503050406030204" pitchFamily="18" charset="0"/>
                                          </a:rPr>
                                          <m:t>𝐼</m:t>
                                        </m:r>
                                      </m:e>
                                      <m:sub>
                                        <m:r>
                                          <a:rPr lang="en-US" altLang="ja-JP" sz="1000" i="1">
                                            <a:latin typeface="Cambria Math" panose="02040503050406030204" pitchFamily="18" charset="0"/>
                                            <a:ea typeface="Cambria Math" panose="02040503050406030204" pitchFamily="18" charset="0"/>
                                          </a:rPr>
                                          <m:t>𝑡</m:t>
                                        </m:r>
                                        <m:r>
                                          <a:rPr lang="en-US" altLang="ja-JP" sz="1000" i="1">
                                            <a:latin typeface="Cambria Math" panose="02040503050406030204" pitchFamily="18" charset="0"/>
                                            <a:ea typeface="Cambria Math" panose="02040503050406030204" pitchFamily="18" charset="0"/>
                                          </a:rPr>
                                          <m:t>,</m:t>
                                        </m:r>
                                        <m:r>
                                          <a:rPr lang="en-US" altLang="ja-JP" sz="1000" i="1">
                                            <a:latin typeface="Cambria Math" panose="02040503050406030204" pitchFamily="18" charset="0"/>
                                            <a:ea typeface="Cambria Math" panose="02040503050406030204" pitchFamily="18" charset="0"/>
                                          </a:rPr>
                                          <m:t>𝑎</m:t>
                                        </m:r>
                                        <m:r>
                                          <a:rPr lang="en-US" altLang="ja-JP" sz="1000" i="1">
                                            <a:latin typeface="Cambria Math" panose="02040503050406030204" pitchFamily="18" charset="0"/>
                                            <a:ea typeface="Cambria Math" panose="02040503050406030204" pitchFamily="18" charset="0"/>
                                          </a:rPr>
                                          <m:t>,</m:t>
                                        </m:r>
                                        <m:r>
                                          <a:rPr lang="en-US" altLang="ja-JP" sz="1000" i="1">
                                            <a:latin typeface="Cambria Math" panose="02040503050406030204" pitchFamily="18" charset="0"/>
                                            <a:ea typeface="Cambria Math" panose="02040503050406030204" pitchFamily="18" charset="0"/>
                                          </a:rPr>
                                          <m:t>𝑠</m:t>
                                        </m:r>
                                      </m:sub>
                                      <m:sup>
                                        <m:r>
                                          <a:rPr lang="en-US" altLang="ja-JP" sz="1000" i="1">
                                            <a:latin typeface="Cambria Math" panose="02040503050406030204" pitchFamily="18" charset="0"/>
                                            <a:ea typeface="Cambria Math" panose="02040503050406030204" pitchFamily="18" charset="0"/>
                                          </a:rPr>
                                          <m:t>𝑊</m:t>
                                        </m:r>
                                        <m:d>
                                          <m:dPr>
                                            <m:ctrlPr>
                                              <a:rPr lang="en-US" altLang="ja-JP" sz="1000" i="1">
                                                <a:latin typeface="Cambria Math" panose="02040503050406030204" pitchFamily="18" charset="0"/>
                                                <a:ea typeface="Cambria Math" panose="02040503050406030204" pitchFamily="18" charset="0"/>
                                              </a:rPr>
                                            </m:ctrlPr>
                                          </m:dPr>
                                          <m:e>
                                            <m:r>
                                              <a:rPr lang="en-US" altLang="ja-JP" sz="1000" i="1">
                                                <a:latin typeface="Cambria Math" panose="02040503050406030204" pitchFamily="18" charset="0"/>
                                                <a:ea typeface="Cambria Math" panose="02040503050406030204" pitchFamily="18" charset="0"/>
                                              </a:rPr>
                                              <m:t>𝑜𝑟𝑀</m:t>
                                            </m:r>
                                          </m:e>
                                        </m:d>
                                      </m:sup>
                                    </m:sSubSup>
                                  </m:num>
                                  <m:den>
                                    <m:r>
                                      <a:rPr lang="en-US" altLang="ja-JP" sz="1000" i="1">
                                        <a:latin typeface="Cambria Math" panose="02040503050406030204" pitchFamily="18" charset="0"/>
                                        <a:ea typeface="Cambria Math" panose="02040503050406030204" pitchFamily="18" charset="0"/>
                                      </a:rPr>
                                      <m:t>𝑃</m:t>
                                    </m:r>
                                    <m:sSubSup>
                                      <m:sSubSupPr>
                                        <m:ctrlPr>
                                          <a:rPr lang="en-US" altLang="ja-JP" sz="1000" i="1">
                                            <a:latin typeface="Cambria Math" panose="02040503050406030204" pitchFamily="18" charset="0"/>
                                            <a:ea typeface="Cambria Math" panose="02040503050406030204" pitchFamily="18" charset="0"/>
                                          </a:rPr>
                                        </m:ctrlPr>
                                      </m:sSubSupPr>
                                      <m:e>
                                        <m:r>
                                          <a:rPr lang="en-US" altLang="ja-JP" sz="1000" i="1">
                                            <a:latin typeface="Cambria Math" panose="02040503050406030204" pitchFamily="18" charset="0"/>
                                            <a:ea typeface="Cambria Math" panose="02040503050406030204" pitchFamily="18" charset="0"/>
                                          </a:rPr>
                                          <m:t>𝐼</m:t>
                                        </m:r>
                                      </m:e>
                                      <m:sub>
                                        <m:r>
                                          <a:rPr lang="en-US" altLang="ja-JP" sz="1000" i="1">
                                            <a:latin typeface="Cambria Math" panose="02040503050406030204" pitchFamily="18" charset="0"/>
                                            <a:ea typeface="Cambria Math" panose="02040503050406030204" pitchFamily="18" charset="0"/>
                                          </a:rPr>
                                          <m:t>𝑡</m:t>
                                        </m:r>
                                        <m:r>
                                          <a:rPr lang="en-US" altLang="ja-JP" sz="1000" i="1">
                                            <a:latin typeface="Cambria Math" panose="02040503050406030204" pitchFamily="18" charset="0"/>
                                            <a:ea typeface="Cambria Math" panose="02040503050406030204" pitchFamily="18" charset="0"/>
                                          </a:rPr>
                                          <m:t>,</m:t>
                                        </m:r>
                                        <m:r>
                                          <a:rPr lang="en-US" altLang="ja-JP" sz="1000" i="1">
                                            <a:latin typeface="Cambria Math" panose="02040503050406030204" pitchFamily="18" charset="0"/>
                                            <a:ea typeface="Cambria Math" panose="02040503050406030204" pitchFamily="18" charset="0"/>
                                          </a:rPr>
                                          <m:t>𝑎</m:t>
                                        </m:r>
                                        <m:r>
                                          <a:rPr lang="en-US" altLang="ja-JP" sz="1000" i="1">
                                            <a:latin typeface="Cambria Math" panose="02040503050406030204" pitchFamily="18" charset="0"/>
                                            <a:ea typeface="Cambria Math" panose="02040503050406030204" pitchFamily="18" charset="0"/>
                                          </a:rPr>
                                          <m:t>,</m:t>
                                        </m:r>
                                        <m:r>
                                          <a:rPr lang="en-US" altLang="ja-JP" sz="1000" i="1">
                                            <a:latin typeface="Cambria Math" panose="02040503050406030204" pitchFamily="18" charset="0"/>
                                            <a:ea typeface="Cambria Math" panose="02040503050406030204" pitchFamily="18" charset="0"/>
                                          </a:rPr>
                                          <m:t>𝑠</m:t>
                                        </m:r>
                                      </m:sub>
                                      <m:sup>
                                        <m:r>
                                          <a:rPr lang="en-US" altLang="ja-JP" sz="1000" i="1">
                                            <a:latin typeface="Cambria Math" panose="02040503050406030204" pitchFamily="18" charset="0"/>
                                            <a:ea typeface="Cambria Math" panose="02040503050406030204" pitchFamily="18" charset="0"/>
                                          </a:rPr>
                                          <m:t>2</m:t>
                                        </m:r>
                                      </m:sup>
                                    </m:sSubSup>
                                  </m:den>
                                </m:f>
                              </m:oMath>
                            </m:oMathPara>
                          </a14:m>
                          <a:endParaRPr kumimoji="1" lang="ja-JP" altLang="en-US" sz="1000" dirty="0"/>
                        </a:p>
                      </a:txBody>
                      <a:tcPr anchor="ctr"/>
                    </a:tc>
                    <a:tc gridSpan="2">
                      <a:txBody>
                        <a:bodyPr/>
                        <a:lstStyle/>
                        <a:p>
                          <a:pPr algn="ctr"/>
                          <a:r>
                            <a:rPr kumimoji="1" lang="ja-JP" altLang="en-US" sz="1000" dirty="0"/>
                            <a:t>厚生労働省</a:t>
                          </a:r>
                          <a:r>
                            <a:rPr kumimoji="1" lang="en-US" altLang="ja-JP" sz="1000" dirty="0"/>
                            <a:t>(2009)</a:t>
                          </a:r>
                          <a:r>
                            <a:rPr kumimoji="1" lang="ja-JP" altLang="en-US" sz="1000" dirty="0"/>
                            <a:t>の</a:t>
                          </a:r>
                          <a:endParaRPr kumimoji="1" lang="en-US" altLang="ja-JP" sz="1000" dirty="0"/>
                        </a:p>
                        <a:p>
                          <a:pPr algn="ctr"/>
                          <a:r>
                            <a:rPr kumimoji="1" lang="ja-JP" altLang="en-US" sz="1000" dirty="0"/>
                            <a:t>被保険者数の基本ケース</a:t>
                          </a:r>
                        </a:p>
                      </a:txBody>
                      <a:tcPr anchor="ctr"/>
                    </a:tc>
                    <a:tc hMerge="1">
                      <a:txBody>
                        <a:bodyPr/>
                        <a:lstStyle/>
                        <a:p>
                          <a:pPr algn="ctr"/>
                          <a:endParaRPr kumimoji="1" lang="ja-JP" altLang="en-US" sz="1000" dirty="0"/>
                        </a:p>
                      </a:txBody>
                      <a:tcPr anchor="ctr"/>
                    </a:tc>
                    <a:extLst>
                      <a:ext uri="{0D108BD9-81ED-4DB2-BD59-A6C34878D82A}">
                        <a16:rowId xmlns:a16="http://schemas.microsoft.com/office/drawing/2014/main" val="10004"/>
                      </a:ext>
                    </a:extLst>
                  </a:tr>
                </a:tbl>
              </a:graphicData>
            </a:graphic>
          </p:graphicFrame>
        </mc:Choice>
        <mc:Fallback xmlns="">
          <p:graphicFrame>
            <p:nvGraphicFramePr>
              <p:cNvPr id="16" name="表 15">
                <a:extLst>
                  <a:ext uri="{FF2B5EF4-FFF2-40B4-BE49-F238E27FC236}">
                    <a16:creationId xmlns:a16="http://schemas.microsoft.com/office/drawing/2014/main" id="{5F4B8463-7BFE-4A79-8F6D-3CED6B5B0B11}"/>
                  </a:ext>
                </a:extLst>
              </p:cNvPr>
              <p:cNvGraphicFramePr>
                <a:graphicFrameLocks noGrp="1"/>
              </p:cNvGraphicFramePr>
              <p:nvPr>
                <p:extLst/>
              </p:nvPr>
            </p:nvGraphicFramePr>
            <p:xfrm>
              <a:off x="4411732" y="1858461"/>
              <a:ext cx="5371591" cy="2194052"/>
            </p:xfrm>
            <a:graphic>
              <a:graphicData uri="http://schemas.openxmlformats.org/drawingml/2006/table">
                <a:tbl>
                  <a:tblPr firstRow="1" bandRow="1">
                    <a:tableStyleId>{5C22544A-7EE6-4342-B048-85BDC9FD1C3A}</a:tableStyleId>
                  </a:tblPr>
                  <a:tblGrid>
                    <a:gridCol w="1333356">
                      <a:extLst>
                        <a:ext uri="{9D8B030D-6E8A-4147-A177-3AD203B41FA5}">
                          <a16:colId xmlns:a16="http://schemas.microsoft.com/office/drawing/2014/main" val="20000"/>
                        </a:ext>
                      </a:extLst>
                    </a:gridCol>
                    <a:gridCol w="1920672">
                      <a:extLst>
                        <a:ext uri="{9D8B030D-6E8A-4147-A177-3AD203B41FA5}">
                          <a16:colId xmlns:a16="http://schemas.microsoft.com/office/drawing/2014/main" val="20001"/>
                        </a:ext>
                      </a:extLst>
                    </a:gridCol>
                    <a:gridCol w="2117563">
                      <a:extLst>
                        <a:ext uri="{9D8B030D-6E8A-4147-A177-3AD203B41FA5}">
                          <a16:colId xmlns:a16="http://schemas.microsoft.com/office/drawing/2014/main" val="20002"/>
                        </a:ext>
                      </a:extLst>
                    </a:gridCol>
                  </a:tblGrid>
                  <a:tr h="370840">
                    <a:tc>
                      <a:txBody>
                        <a:bodyPr/>
                        <a:lstStyle/>
                        <a:p>
                          <a:pPr algn="ctr"/>
                          <a:endParaRPr kumimoji="1" lang="ja-JP" altLang="en-US" sz="1000" dirty="0"/>
                        </a:p>
                      </a:txBody>
                      <a:tcPr anchor="ctr"/>
                    </a:tc>
                    <a:tc>
                      <a:txBody>
                        <a:bodyPr/>
                        <a:lstStyle/>
                        <a:p>
                          <a:pPr algn="ctr"/>
                          <a:r>
                            <a:rPr kumimoji="1" lang="ja-JP" altLang="en-US" sz="1000" dirty="0"/>
                            <a:t>現在まで</a:t>
                          </a:r>
                        </a:p>
                      </a:txBody>
                      <a:tcPr anchor="ctr"/>
                    </a:tc>
                    <a:tc>
                      <a:txBody>
                        <a:bodyPr/>
                        <a:lstStyle/>
                        <a:p>
                          <a:pPr algn="ctr"/>
                          <a:r>
                            <a:rPr kumimoji="1" lang="ja-JP" altLang="en-US" sz="1000" dirty="0"/>
                            <a:t>将来分</a:t>
                          </a:r>
                        </a:p>
                      </a:txBody>
                      <a:tcPr anchor="ctr"/>
                    </a:tc>
                    <a:extLst>
                      <a:ext uri="{0D108BD9-81ED-4DB2-BD59-A6C34878D82A}">
                        <a16:rowId xmlns:a16="http://schemas.microsoft.com/office/drawing/2014/main" val="10000"/>
                      </a:ext>
                    </a:extLst>
                  </a:tr>
                  <a:tr h="396240">
                    <a:tc>
                      <a:txBody>
                        <a:bodyPr/>
                        <a:lstStyle/>
                        <a:p>
                          <a:pPr algn="ctr"/>
                          <a:r>
                            <a:rPr kumimoji="1" lang="ja-JP" altLang="en-US" sz="1000" dirty="0"/>
                            <a:t>被用者年金被保険者</a:t>
                          </a:r>
                        </a:p>
                      </a:txBody>
                      <a:tcPr anchor="ctr"/>
                    </a:tc>
                    <a:tc>
                      <a:txBody>
                        <a:bodyPr/>
                        <a:lstStyle/>
                        <a:p>
                          <a:pPr algn="ctr"/>
                          <a:r>
                            <a:rPr kumimoji="1" lang="ja-JP" altLang="en-US" sz="1000" dirty="0"/>
                            <a:t>社会保障審議会年金数理部会</a:t>
                          </a:r>
                          <a:endParaRPr kumimoji="1" lang="en-US" altLang="ja-JP" sz="1000" dirty="0"/>
                        </a:p>
                        <a:p>
                          <a:pPr algn="ctr"/>
                          <a:r>
                            <a:rPr kumimoji="1" lang="en-US" altLang="ja-JP" sz="1000" dirty="0"/>
                            <a:t>『</a:t>
                          </a:r>
                          <a:r>
                            <a:rPr kumimoji="1" lang="ja-JP" altLang="en-US" sz="1000" dirty="0"/>
                            <a:t>公的年金財政報告</a:t>
                          </a:r>
                          <a:r>
                            <a:rPr kumimoji="1" lang="en-US" altLang="ja-JP" sz="1000" dirty="0"/>
                            <a:t>』(~2008)</a:t>
                          </a:r>
                          <a:endParaRPr kumimoji="1" lang="ja-JP" altLang="en-US" sz="1000" dirty="0"/>
                        </a:p>
                      </a:txBody>
                      <a:tcPr anchor="ctr"/>
                    </a:tc>
                    <a:tc>
                      <a:txBody>
                        <a:bodyPr/>
                        <a:lstStyle/>
                        <a:p>
                          <a:pPr algn="ctr"/>
                          <a:r>
                            <a:rPr kumimoji="1" lang="ja-JP" altLang="en-US" sz="1000" dirty="0"/>
                            <a:t>正規雇用者分</a:t>
                          </a:r>
                          <a:r>
                            <a:rPr kumimoji="1" lang="en-US" altLang="ja-JP" sz="1000" dirty="0"/>
                            <a:t>+</a:t>
                          </a:r>
                          <a:r>
                            <a:rPr kumimoji="1" lang="ja-JP" altLang="en-US" sz="1000" dirty="0"/>
                            <a:t>非正規雇用者分</a:t>
                          </a:r>
                        </a:p>
                      </a:txBody>
                      <a:tcPr anchor="ctr"/>
                    </a:tc>
                    <a:extLst>
                      <a:ext uri="{0D108BD9-81ED-4DB2-BD59-A6C34878D82A}">
                        <a16:rowId xmlns:a16="http://schemas.microsoft.com/office/drawing/2014/main" val="10001"/>
                      </a:ext>
                    </a:extLst>
                  </a:tr>
                  <a:tr h="396240">
                    <a:tc>
                      <a:txBody>
                        <a:bodyPr/>
                        <a:lstStyle/>
                        <a:p>
                          <a:pPr algn="ctr"/>
                          <a:r>
                            <a:rPr kumimoji="1" lang="ja-JP" altLang="en-US" sz="1000" dirty="0"/>
                            <a:t>非正規雇用者割合</a:t>
                          </a:r>
                        </a:p>
                      </a:txBody>
                      <a:tcPr anchor="ctr"/>
                    </a:tc>
                    <a:tc>
                      <a:txBody>
                        <a:bodyPr/>
                        <a:lstStyle/>
                        <a:p>
                          <a:pPr algn="ctr"/>
                          <a:r>
                            <a:rPr kumimoji="1" lang="ja-JP" altLang="en-US" sz="1000" dirty="0"/>
                            <a:t>総務省</a:t>
                          </a:r>
                          <a:endParaRPr kumimoji="1" lang="en-US" altLang="ja-JP" sz="1000" dirty="0"/>
                        </a:p>
                        <a:p>
                          <a:pPr algn="ctr"/>
                          <a:r>
                            <a:rPr kumimoji="1" lang="en-US" altLang="ja-JP" sz="1000" dirty="0"/>
                            <a:t>『</a:t>
                          </a:r>
                          <a:r>
                            <a:rPr kumimoji="1" lang="ja-JP" altLang="en-US" sz="1000" dirty="0"/>
                            <a:t>労働力調査</a:t>
                          </a:r>
                          <a:r>
                            <a:rPr kumimoji="1" lang="en-US" altLang="ja-JP" sz="1000" dirty="0"/>
                            <a:t>』(~2010)</a:t>
                          </a:r>
                          <a:endParaRPr kumimoji="1" lang="ja-JP" altLang="en-US" sz="1000" dirty="0"/>
                        </a:p>
                      </a:txBody>
                      <a:tcPr anchor="ctr"/>
                    </a:tc>
                    <a:tc>
                      <a:txBody>
                        <a:bodyPr/>
                        <a:lstStyle/>
                        <a:p>
                          <a:pPr algn="ctr"/>
                          <a:r>
                            <a:rPr kumimoji="1" lang="ja-JP" altLang="en-US" sz="1000" dirty="0"/>
                            <a:t>総務省</a:t>
                          </a:r>
                          <a:endParaRPr kumimoji="1" lang="en-US" altLang="ja-JP" sz="1000" dirty="0"/>
                        </a:p>
                        <a:p>
                          <a:pPr algn="ctr"/>
                          <a:r>
                            <a:rPr kumimoji="1" lang="en-US" altLang="ja-JP" sz="1000" dirty="0"/>
                            <a:t>『</a:t>
                          </a:r>
                          <a:r>
                            <a:rPr kumimoji="1" lang="ja-JP" altLang="en-US" sz="1000" dirty="0"/>
                            <a:t>労働力調査</a:t>
                          </a:r>
                          <a:r>
                            <a:rPr kumimoji="1" lang="en-US" altLang="ja-JP" sz="1000" dirty="0"/>
                            <a:t>』(2010</a:t>
                          </a:r>
                          <a:r>
                            <a:rPr kumimoji="1" lang="ja-JP" altLang="en-US" sz="1000" dirty="0"/>
                            <a:t>の値</a:t>
                          </a:r>
                          <a:r>
                            <a:rPr kumimoji="1" lang="en-US" altLang="ja-JP" sz="1000" dirty="0"/>
                            <a:t>)</a:t>
                          </a:r>
                          <a:endParaRPr kumimoji="1" lang="ja-JP" altLang="en-US" sz="1000" dirty="0"/>
                        </a:p>
                      </a:txBody>
                      <a:tcPr anchor="ctr"/>
                    </a:tc>
                    <a:extLst>
                      <a:ext uri="{0D108BD9-81ED-4DB2-BD59-A6C34878D82A}">
                        <a16:rowId xmlns:a16="http://schemas.microsoft.com/office/drawing/2014/main" val="10002"/>
                      </a:ext>
                    </a:extLst>
                  </a:tr>
                  <a:tr h="548640">
                    <a:tc>
                      <a:txBody>
                        <a:bodyPr/>
                        <a:lstStyle/>
                        <a:p>
                          <a:endParaRPr lang="ja-JP"/>
                        </a:p>
                      </a:txBody>
                      <a:tcPr anchor="ctr">
                        <a:blipFill>
                          <a:blip r:embed="rId7"/>
                          <a:stretch>
                            <a:fillRect l="-457" t="-210989" r="-305023" b="-89011"/>
                          </a:stretch>
                        </a:blipFill>
                      </a:tcPr>
                    </a:tc>
                    <a:tc>
                      <a:txBody>
                        <a:bodyPr/>
                        <a:lstStyle/>
                        <a:p>
                          <a:pPr algn="ctr"/>
                          <a:r>
                            <a:rPr kumimoji="1" lang="ja-JP" altLang="en-US" sz="1000" dirty="0"/>
                            <a:t>厚生労働省</a:t>
                          </a:r>
                          <a:endParaRPr kumimoji="1" lang="en-US" altLang="ja-JP" sz="1000" dirty="0"/>
                        </a:p>
                        <a:p>
                          <a:pPr algn="ctr"/>
                          <a:r>
                            <a:rPr kumimoji="1" lang="en-US" altLang="ja-JP" sz="1000" dirty="0"/>
                            <a:t>『</a:t>
                          </a:r>
                          <a:r>
                            <a:rPr kumimoji="1" lang="ja-JP" altLang="en-US" sz="1000" dirty="0"/>
                            <a:t>パートタイム労働者　　　     総合実態調査</a:t>
                          </a:r>
                          <a:r>
                            <a:rPr kumimoji="1" lang="en-US" altLang="ja-JP" sz="1000" dirty="0"/>
                            <a:t>』</a:t>
                          </a:r>
                          <a:endParaRPr kumimoji="1" lang="ja-JP" altLang="en-US" sz="1000" dirty="0"/>
                        </a:p>
                      </a:txBody>
                      <a:tcPr anchor="ctr"/>
                    </a:tc>
                    <a:tc>
                      <a:txBody>
                        <a:bodyPr/>
                        <a:lstStyle/>
                        <a:p>
                          <a:pPr algn="ctr"/>
                          <a:r>
                            <a:rPr kumimoji="1" lang="ja-JP" altLang="en-US" sz="1000" dirty="0"/>
                            <a:t>厚生労働省</a:t>
                          </a:r>
                          <a:endParaRPr kumimoji="1" lang="en-US" altLang="ja-JP" sz="1000" dirty="0"/>
                        </a:p>
                        <a:p>
                          <a:pPr algn="ctr"/>
                          <a:r>
                            <a:rPr kumimoji="1" lang="en-US" altLang="ja-JP" sz="1000" dirty="0"/>
                            <a:t>『</a:t>
                          </a:r>
                          <a:r>
                            <a:rPr kumimoji="1" lang="ja-JP" altLang="en-US" sz="1000" dirty="0"/>
                            <a:t>パートタイム労働者　　　          総合実態調査</a:t>
                          </a:r>
                          <a:r>
                            <a:rPr kumimoji="1" lang="en-US" altLang="ja-JP" sz="1000" dirty="0"/>
                            <a:t>』(2006</a:t>
                          </a:r>
                          <a:r>
                            <a:rPr kumimoji="1" lang="ja-JP" altLang="en-US" sz="1000" dirty="0"/>
                            <a:t>の値</a:t>
                          </a:r>
                          <a:r>
                            <a:rPr kumimoji="1" lang="en-US" altLang="ja-JP" sz="1000" dirty="0"/>
                            <a:t>)</a:t>
                          </a:r>
                          <a:endParaRPr kumimoji="1" lang="ja-JP" altLang="en-US" sz="1000" dirty="0"/>
                        </a:p>
                      </a:txBody>
                      <a:tcPr anchor="ctr"/>
                    </a:tc>
                    <a:extLst>
                      <a:ext uri="{0D108BD9-81ED-4DB2-BD59-A6C34878D82A}">
                        <a16:rowId xmlns:a16="http://schemas.microsoft.com/office/drawing/2014/main" val="10003"/>
                      </a:ext>
                    </a:extLst>
                  </a:tr>
                  <a:tr h="482092">
                    <a:tc>
                      <a:txBody>
                        <a:bodyPr/>
                        <a:lstStyle/>
                        <a:p>
                          <a:endParaRPr lang="ja-JP"/>
                        </a:p>
                      </a:txBody>
                      <a:tcPr anchor="ctr">
                        <a:blipFill>
                          <a:blip r:embed="rId7"/>
                          <a:stretch>
                            <a:fillRect l="-457" t="-358228" r="-305023" b="-2532"/>
                          </a:stretch>
                        </a:blipFill>
                      </a:tcPr>
                    </a:tc>
                    <a:tc gridSpan="2">
                      <a:txBody>
                        <a:bodyPr/>
                        <a:lstStyle/>
                        <a:p>
                          <a:pPr algn="ctr"/>
                          <a:r>
                            <a:rPr kumimoji="1" lang="ja-JP" altLang="en-US" sz="1000" dirty="0"/>
                            <a:t>厚生労働省</a:t>
                          </a:r>
                          <a:r>
                            <a:rPr kumimoji="1" lang="en-US" altLang="ja-JP" sz="1000" dirty="0"/>
                            <a:t>(2009)</a:t>
                          </a:r>
                          <a:r>
                            <a:rPr kumimoji="1" lang="ja-JP" altLang="en-US" sz="1000" dirty="0"/>
                            <a:t>の</a:t>
                          </a:r>
                          <a:endParaRPr kumimoji="1" lang="en-US" altLang="ja-JP" sz="1000" dirty="0"/>
                        </a:p>
                        <a:p>
                          <a:pPr algn="ctr"/>
                          <a:r>
                            <a:rPr kumimoji="1" lang="ja-JP" altLang="en-US" sz="1000" dirty="0"/>
                            <a:t>被保険者数の基本ケース</a:t>
                          </a:r>
                        </a:p>
                      </a:txBody>
                      <a:tcPr anchor="ctr"/>
                    </a:tc>
                    <a:tc hMerge="1">
                      <a:txBody>
                        <a:bodyPr/>
                        <a:lstStyle/>
                        <a:p>
                          <a:pPr algn="ctr"/>
                          <a:endParaRPr kumimoji="1" lang="ja-JP" altLang="en-US" sz="1000" dirty="0"/>
                        </a:p>
                      </a:txBody>
                      <a:tcPr anchor="ctr"/>
                    </a:tc>
                    <a:extLst>
                      <a:ext uri="{0D108BD9-81ED-4DB2-BD59-A6C34878D82A}">
                        <a16:rowId xmlns:a16="http://schemas.microsoft.com/office/drawing/2014/main" val="10004"/>
                      </a:ext>
                    </a:extLst>
                  </a:tr>
                </a:tbl>
              </a:graphicData>
            </a:graphic>
          </p:graphicFrame>
        </mc:Fallback>
      </mc:AlternateContent>
      <p:sp>
        <p:nvSpPr>
          <p:cNvPr id="17" name="テキスト ボックス 16">
            <a:extLst>
              <a:ext uri="{FF2B5EF4-FFF2-40B4-BE49-F238E27FC236}">
                <a16:creationId xmlns:a16="http://schemas.microsoft.com/office/drawing/2014/main" id="{D115F35B-CB0A-425E-9094-7F8CDDE8C3C2}"/>
              </a:ext>
            </a:extLst>
          </p:cNvPr>
          <p:cNvSpPr txBox="1"/>
          <p:nvPr/>
        </p:nvSpPr>
        <p:spPr>
          <a:xfrm>
            <a:off x="4592960" y="1508423"/>
            <a:ext cx="2311336" cy="338554"/>
          </a:xfrm>
          <a:prstGeom prst="rect">
            <a:avLst/>
          </a:prstGeom>
          <a:noFill/>
        </p:spPr>
        <p:txBody>
          <a:bodyPr wrap="square" rtlCol="0">
            <a:spAutoFit/>
          </a:bodyPr>
          <a:lstStyle/>
          <a:p>
            <a:pPr marL="285750" indent="-285750">
              <a:buClr>
                <a:srgbClr val="0070C0"/>
              </a:buClr>
              <a:buFont typeface="Wingdings" panose="05000000000000000000" pitchFamily="2" charset="2"/>
              <a:buChar char="Ø"/>
            </a:pPr>
            <a:r>
              <a:rPr kumimoji="1" lang="ja-JP" altLang="en-US" sz="1600" dirty="0"/>
              <a:t>使用データ</a:t>
            </a:r>
            <a:endParaRPr kumimoji="1" lang="en-US" altLang="ja-JP" sz="1600" dirty="0"/>
          </a:p>
        </p:txBody>
      </p:sp>
      <p:cxnSp>
        <p:nvCxnSpPr>
          <p:cNvPr id="18" name="直線コネクタ 17">
            <a:extLst>
              <a:ext uri="{FF2B5EF4-FFF2-40B4-BE49-F238E27FC236}">
                <a16:creationId xmlns:a16="http://schemas.microsoft.com/office/drawing/2014/main" id="{0CB1CAF5-2B27-451E-B83A-A54A11BF6747}"/>
              </a:ext>
            </a:extLst>
          </p:cNvPr>
          <p:cNvCxnSpPr/>
          <p:nvPr/>
        </p:nvCxnSpPr>
        <p:spPr>
          <a:xfrm>
            <a:off x="1638888" y="2456892"/>
            <a:ext cx="122548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C3BC236-2E94-458D-8ED4-A6D3758B5D10}"/>
              </a:ext>
            </a:extLst>
          </p:cNvPr>
          <p:cNvCxnSpPr/>
          <p:nvPr/>
        </p:nvCxnSpPr>
        <p:spPr>
          <a:xfrm>
            <a:off x="3008784" y="2456892"/>
            <a:ext cx="756084"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A6682578-2A0E-481C-825C-98303D187CB2}"/>
              </a:ext>
            </a:extLst>
          </p:cNvPr>
          <p:cNvSpPr txBox="1"/>
          <p:nvPr/>
        </p:nvSpPr>
        <p:spPr>
          <a:xfrm>
            <a:off x="1638888" y="2486771"/>
            <a:ext cx="1261884" cy="276999"/>
          </a:xfrm>
          <a:prstGeom prst="rect">
            <a:avLst/>
          </a:prstGeom>
          <a:solidFill>
            <a:schemeClr val="bg1"/>
          </a:solidFill>
          <a:ln>
            <a:solidFill>
              <a:srgbClr val="0070C0"/>
            </a:solidFill>
          </a:ln>
        </p:spPr>
        <p:txBody>
          <a:bodyPr wrap="none" rtlCol="0">
            <a:spAutoFit/>
          </a:bodyPr>
          <a:lstStyle/>
          <a:p>
            <a:r>
              <a:rPr kumimoji="1" lang="ja-JP" altLang="en-US" sz="1200" dirty="0"/>
              <a:t>非正規雇用者数</a:t>
            </a:r>
          </a:p>
        </p:txBody>
      </p:sp>
      <p:sp>
        <p:nvSpPr>
          <p:cNvPr id="21" name="テキスト ボックス 20">
            <a:extLst>
              <a:ext uri="{FF2B5EF4-FFF2-40B4-BE49-F238E27FC236}">
                <a16:creationId xmlns:a16="http://schemas.microsoft.com/office/drawing/2014/main" id="{6B0B2258-8483-408B-91F8-968688301162}"/>
              </a:ext>
            </a:extLst>
          </p:cNvPr>
          <p:cNvSpPr txBox="1"/>
          <p:nvPr/>
        </p:nvSpPr>
        <p:spPr>
          <a:xfrm>
            <a:off x="2999681" y="2502398"/>
            <a:ext cx="1107996" cy="276999"/>
          </a:xfrm>
          <a:prstGeom prst="rect">
            <a:avLst/>
          </a:prstGeom>
          <a:solidFill>
            <a:schemeClr val="bg1"/>
          </a:solidFill>
          <a:ln>
            <a:solidFill>
              <a:srgbClr val="92D050"/>
            </a:solidFill>
          </a:ln>
        </p:spPr>
        <p:txBody>
          <a:bodyPr wrap="none" rtlCol="0">
            <a:spAutoFit/>
          </a:bodyPr>
          <a:lstStyle/>
          <a:p>
            <a:r>
              <a:rPr kumimoji="1" lang="ja-JP" altLang="en-US" sz="1200" dirty="0"/>
              <a:t>被保険者割合</a:t>
            </a:r>
          </a:p>
        </p:txBody>
      </p:sp>
      <p:cxnSp>
        <p:nvCxnSpPr>
          <p:cNvPr id="22" name="直線コネクタ 21">
            <a:extLst>
              <a:ext uri="{FF2B5EF4-FFF2-40B4-BE49-F238E27FC236}">
                <a16:creationId xmlns:a16="http://schemas.microsoft.com/office/drawing/2014/main" id="{D8C1D131-EC7A-4AD1-A9C9-B3B11A37B4B9}"/>
              </a:ext>
            </a:extLst>
          </p:cNvPr>
          <p:cNvCxnSpPr/>
          <p:nvPr/>
        </p:nvCxnSpPr>
        <p:spPr>
          <a:xfrm>
            <a:off x="1532620" y="3933056"/>
            <a:ext cx="125974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6DED0CBB-140A-4D31-B085-82BF3DC94FF3}"/>
              </a:ext>
            </a:extLst>
          </p:cNvPr>
          <p:cNvSpPr txBox="1"/>
          <p:nvPr/>
        </p:nvSpPr>
        <p:spPr>
          <a:xfrm>
            <a:off x="1604628" y="3979536"/>
            <a:ext cx="1107996" cy="276999"/>
          </a:xfrm>
          <a:prstGeom prst="rect">
            <a:avLst/>
          </a:prstGeom>
          <a:solidFill>
            <a:schemeClr val="bg1"/>
          </a:solidFill>
          <a:ln>
            <a:solidFill>
              <a:srgbClr val="0070C0"/>
            </a:solidFill>
          </a:ln>
        </p:spPr>
        <p:txBody>
          <a:bodyPr wrap="none" rtlCol="0">
            <a:spAutoFit/>
          </a:bodyPr>
          <a:lstStyle/>
          <a:p>
            <a:r>
              <a:rPr kumimoji="1" lang="ja-JP" altLang="en-US" sz="1200" dirty="0"/>
              <a:t>正規雇用者数</a:t>
            </a:r>
          </a:p>
        </p:txBody>
      </p:sp>
      <p:cxnSp>
        <p:nvCxnSpPr>
          <p:cNvPr id="24" name="直線コネクタ 23">
            <a:extLst>
              <a:ext uri="{FF2B5EF4-FFF2-40B4-BE49-F238E27FC236}">
                <a16:creationId xmlns:a16="http://schemas.microsoft.com/office/drawing/2014/main" id="{95E805BC-BED0-47DD-A395-31E11F00541F}"/>
              </a:ext>
            </a:extLst>
          </p:cNvPr>
          <p:cNvCxnSpPr/>
          <p:nvPr/>
        </p:nvCxnSpPr>
        <p:spPr>
          <a:xfrm>
            <a:off x="2999681" y="3933056"/>
            <a:ext cx="970313"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685D28FD-5CBA-440D-92D6-11BBE8B1CF0E}"/>
              </a:ext>
            </a:extLst>
          </p:cNvPr>
          <p:cNvSpPr txBox="1"/>
          <p:nvPr/>
        </p:nvSpPr>
        <p:spPr>
          <a:xfrm>
            <a:off x="3008180" y="3979535"/>
            <a:ext cx="1107996" cy="276999"/>
          </a:xfrm>
          <a:prstGeom prst="rect">
            <a:avLst/>
          </a:prstGeom>
          <a:solidFill>
            <a:schemeClr val="bg1"/>
          </a:solidFill>
          <a:ln>
            <a:solidFill>
              <a:srgbClr val="92D050"/>
            </a:solidFill>
          </a:ln>
        </p:spPr>
        <p:txBody>
          <a:bodyPr wrap="none" rtlCol="0">
            <a:spAutoFit/>
          </a:bodyPr>
          <a:lstStyle/>
          <a:p>
            <a:r>
              <a:rPr kumimoji="1" lang="ja-JP" altLang="en-US" sz="1200" dirty="0"/>
              <a:t>被保険者割合</a:t>
            </a:r>
          </a:p>
        </p:txBody>
      </p:sp>
      <p:cxnSp>
        <p:nvCxnSpPr>
          <p:cNvPr id="26" name="直線コネクタ 25">
            <a:extLst>
              <a:ext uri="{FF2B5EF4-FFF2-40B4-BE49-F238E27FC236}">
                <a16:creationId xmlns:a16="http://schemas.microsoft.com/office/drawing/2014/main" id="{4D8AC264-CB86-4E5A-9D6E-F95E172DFEE5}"/>
              </a:ext>
            </a:extLst>
          </p:cNvPr>
          <p:cNvCxnSpPr/>
          <p:nvPr/>
        </p:nvCxnSpPr>
        <p:spPr>
          <a:xfrm>
            <a:off x="2613140" y="5769260"/>
            <a:ext cx="100771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D16B540-3DE7-43C4-A0FB-D3F8021A6778}"/>
              </a:ext>
            </a:extLst>
          </p:cNvPr>
          <p:cNvSpPr txBox="1"/>
          <p:nvPr/>
        </p:nvSpPr>
        <p:spPr>
          <a:xfrm>
            <a:off x="2468724" y="5802974"/>
            <a:ext cx="1261884" cy="276999"/>
          </a:xfrm>
          <a:prstGeom prst="rect">
            <a:avLst/>
          </a:prstGeom>
          <a:solidFill>
            <a:schemeClr val="bg1"/>
          </a:solidFill>
          <a:ln>
            <a:solidFill>
              <a:srgbClr val="0070C0"/>
            </a:solidFill>
          </a:ln>
        </p:spPr>
        <p:txBody>
          <a:bodyPr wrap="none" rtlCol="0">
            <a:spAutoFit/>
          </a:bodyPr>
          <a:lstStyle/>
          <a:p>
            <a:r>
              <a:rPr lang="ja-JP" altLang="en-US" sz="1200" dirty="0"/>
              <a:t>厚生年金者割合</a:t>
            </a:r>
            <a:endParaRPr kumimoji="1" lang="ja-JP" altLang="en-US" sz="1200" dirty="0"/>
          </a:p>
        </p:txBody>
      </p:sp>
    </p:spTree>
    <p:extLst>
      <p:ext uri="{BB962C8B-B14F-4D97-AF65-F5344CB8AC3E}">
        <p14:creationId xmlns:p14="http://schemas.microsoft.com/office/powerpoint/2010/main" val="3198750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1">
            <a:extLst>
              <a:ext uri="{FF2B5EF4-FFF2-40B4-BE49-F238E27FC236}">
                <a16:creationId xmlns:a16="http://schemas.microsoft.com/office/drawing/2014/main" id="{73795C74-C1A2-411A-8E2C-985AD57D43E8}"/>
              </a:ext>
            </a:extLst>
          </p:cNvPr>
          <p:cNvSpPr>
            <a:spLocks noGrp="1"/>
          </p:cNvSpPr>
          <p:nvPr>
            <p:ph type="title"/>
          </p:nvPr>
        </p:nvSpPr>
        <p:spPr/>
        <p:txBody>
          <a:bodyPr/>
          <a:lstStyle/>
          <a:p>
            <a:r>
              <a:rPr lang="en-US" altLang="ja-JP" dirty="0"/>
              <a:t>Appendix</a:t>
            </a:r>
            <a:r>
              <a:rPr lang="ja-JP" altLang="en-US" dirty="0"/>
              <a:t>：</a:t>
            </a:r>
            <a:r>
              <a:rPr kumimoji="1" lang="ja-JP" altLang="en-US" dirty="0"/>
              <a:t>年金数理モデル｜被保険者数の設計</a:t>
            </a:r>
          </a:p>
        </p:txBody>
      </p:sp>
      <p:sp>
        <p:nvSpPr>
          <p:cNvPr id="4" name="日付プレースホルダー 3">
            <a:extLst>
              <a:ext uri="{FF2B5EF4-FFF2-40B4-BE49-F238E27FC236}">
                <a16:creationId xmlns:a16="http://schemas.microsoft.com/office/drawing/2014/main" id="{B4B38950-9974-4E0E-91F2-1DDF99056C8A}"/>
              </a:ext>
            </a:extLst>
          </p:cNvPr>
          <p:cNvSpPr>
            <a:spLocks noGrp="1"/>
          </p:cNvSpPr>
          <p:nvPr>
            <p:ph type="dt" sz="half" idx="10"/>
          </p:nvPr>
        </p:nvSpPr>
        <p:spPr/>
        <p:txBody>
          <a:bodyPr/>
          <a:lstStyle/>
          <a:p>
            <a:fld id="{1E9245D9-0D71-4E80-956F-38D8C8FAF91B}" type="datetime1">
              <a:rPr kumimoji="1" lang="ja-JP" altLang="en-US" smtClean="0"/>
              <a:t>2019/11/4</a:t>
            </a:fld>
            <a:endParaRPr kumimoji="1" lang="ja-JP" altLang="en-US" dirty="0"/>
          </a:p>
        </p:txBody>
      </p:sp>
      <p:sp>
        <p:nvSpPr>
          <p:cNvPr id="5" name="フッター プレースホルダー 4">
            <a:extLst>
              <a:ext uri="{FF2B5EF4-FFF2-40B4-BE49-F238E27FC236}">
                <a16:creationId xmlns:a16="http://schemas.microsoft.com/office/drawing/2014/main" id="{D2323A4C-2E7C-40E5-976C-0643FA29E353}"/>
              </a:ext>
            </a:extLst>
          </p:cNvPr>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3" name="スライド番号プレースホルダー 2">
            <a:extLst>
              <a:ext uri="{FF2B5EF4-FFF2-40B4-BE49-F238E27FC236}">
                <a16:creationId xmlns:a16="http://schemas.microsoft.com/office/drawing/2014/main" id="{3E446CB4-8323-417D-A393-696C4C589AF9}"/>
              </a:ext>
            </a:extLst>
          </p:cNvPr>
          <p:cNvSpPr>
            <a:spLocks noGrp="1"/>
          </p:cNvSpPr>
          <p:nvPr>
            <p:ph type="sldNum" sz="quarter" idx="12"/>
          </p:nvPr>
        </p:nvSpPr>
        <p:spPr/>
        <p:txBody>
          <a:bodyPr/>
          <a:lstStyle/>
          <a:p>
            <a:fld id="{6C8EEFBB-E135-4293-8494-A108BE87EC2E}" type="slidenum">
              <a:rPr lang="en-US" altLang="ja-JP" smtClean="0"/>
              <a:pPr/>
              <a:t>22</a:t>
            </a:fld>
            <a:endParaRPr lang="en-US" altLang="ja-JP" dirty="0"/>
          </a:p>
        </p:txBody>
      </p:sp>
      <p:sp>
        <p:nvSpPr>
          <p:cNvPr id="26" name="スライド番号プレースホルダー 2">
            <a:extLst>
              <a:ext uri="{FF2B5EF4-FFF2-40B4-BE49-F238E27FC236}">
                <a16:creationId xmlns:a16="http://schemas.microsoft.com/office/drawing/2014/main" id="{E6122046-DC2D-4F9B-8A9E-EF9492CBDFAA}"/>
              </a:ext>
            </a:extLst>
          </p:cNvPr>
          <p:cNvSpPr txBox="1">
            <a:spLocks/>
          </p:cNvSpPr>
          <p:nvPr/>
        </p:nvSpPr>
        <p:spPr>
          <a:xfrm>
            <a:off x="7468195" y="6618065"/>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p:sp>
        <p:nvSpPr>
          <p:cNvPr id="27" name="テキスト ボックス 26">
            <a:extLst>
              <a:ext uri="{FF2B5EF4-FFF2-40B4-BE49-F238E27FC236}">
                <a16:creationId xmlns:a16="http://schemas.microsoft.com/office/drawing/2014/main" id="{4AD394AA-7F42-4B02-968E-7386918CD835}"/>
              </a:ext>
            </a:extLst>
          </p:cNvPr>
          <p:cNvSpPr txBox="1"/>
          <p:nvPr/>
        </p:nvSpPr>
        <p:spPr>
          <a:xfrm>
            <a:off x="272480" y="836712"/>
            <a:ext cx="4647426"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国民年金第</a:t>
            </a:r>
            <a:r>
              <a:rPr lang="en-US" altLang="ja-JP" dirty="0">
                <a:solidFill>
                  <a:srgbClr val="0070C0"/>
                </a:solidFill>
              </a:rPr>
              <a:t>1</a:t>
            </a:r>
            <a:r>
              <a:rPr lang="ja-JP" altLang="en-US" dirty="0">
                <a:solidFill>
                  <a:srgbClr val="0070C0"/>
                </a:solidFill>
              </a:rPr>
              <a:t>号，第</a:t>
            </a:r>
            <a:r>
              <a:rPr lang="en-US" altLang="ja-JP" dirty="0">
                <a:solidFill>
                  <a:srgbClr val="0070C0"/>
                </a:solidFill>
              </a:rPr>
              <a:t>3</a:t>
            </a:r>
            <a:r>
              <a:rPr lang="ja-JP" altLang="en-US" dirty="0">
                <a:solidFill>
                  <a:srgbClr val="0070C0"/>
                </a:solidFill>
              </a:rPr>
              <a:t>号被保険者数の推計</a:t>
            </a:r>
            <a:endParaRPr kumimoji="1" lang="en-US" altLang="ja-JP" dirty="0">
              <a:solidFill>
                <a:srgbClr val="0070C0"/>
              </a:solidFill>
            </a:endParaRP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64723320-0794-4DD6-9604-E244B03F27A8}"/>
                  </a:ext>
                </a:extLst>
              </p:cNvPr>
              <p:cNvSpPr txBox="1"/>
              <p:nvPr/>
            </p:nvSpPr>
            <p:spPr>
              <a:xfrm>
                <a:off x="472959" y="1562659"/>
                <a:ext cx="5719322" cy="743409"/>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sub>
                        <m:sup>
                          <m:r>
                            <a:rPr lang="en-US" altLang="ja-JP" b="0" i="1" smtClean="0">
                              <a:latin typeface="Cambria Math" panose="02040503050406030204" pitchFamily="18" charset="0"/>
                              <a:ea typeface="Cambria Math" panose="02040503050406030204" pitchFamily="18" charset="0"/>
                            </a:rPr>
                            <m:t>1</m:t>
                          </m:r>
                        </m:sup>
                      </m:sSubSup>
                      <m:r>
                        <a:rPr lang="en-US" altLang="ja-JP" b="0" i="1" smtClean="0">
                          <a:latin typeface="Cambria Math" panose="02040503050406030204" pitchFamily="18" charset="0"/>
                          <a:ea typeface="Cambria Math" panose="02040503050406030204" pitchFamily="18" charset="0"/>
                        </a:rPr>
                        <m:t>=</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𝑃𝑂</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sub>
                            <m:sup>
                              <m:r>
                                <a:rPr lang="en-US" altLang="ja-JP" b="0" i="1" smtClean="0">
                                  <a:latin typeface="Cambria Math" panose="02040503050406030204" pitchFamily="18" charset="0"/>
                                  <a:ea typeface="Cambria Math" panose="02040503050406030204" pitchFamily="18" charset="0"/>
                                </a:rPr>
                                <m:t>2</m:t>
                              </m:r>
                            </m:sup>
                          </m:sSubSup>
                        </m:e>
                      </m:d>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2008,</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𝑚</m:t>
                              </m:r>
                            </m:sub>
                            <m:sup>
                              <m:r>
                                <a:rPr lang="en-US" altLang="ja-JP" i="1">
                                  <a:latin typeface="Cambria Math" panose="02040503050406030204" pitchFamily="18" charset="0"/>
                                  <a:ea typeface="Cambria Math" panose="02040503050406030204" pitchFamily="18" charset="0"/>
                                </a:rPr>
                                <m:t>1</m:t>
                              </m:r>
                            </m:sup>
                          </m:sSubSup>
                        </m:num>
                        <m:den>
                          <m:r>
                            <a:rPr lang="en-US" altLang="ja-JP" b="0" i="1" smtClean="0">
                              <a:latin typeface="Cambria Math" panose="02040503050406030204" pitchFamily="18" charset="0"/>
                              <a:ea typeface="Cambria Math" panose="02040503050406030204" pitchFamily="18" charset="0"/>
                            </a:rPr>
                            <m:t>𝑃𝑂</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2008,</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2008,</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sub>
                            <m:sup>
                              <m:r>
                                <a:rPr lang="en-US" altLang="ja-JP" b="0" i="1" smtClean="0">
                                  <a:latin typeface="Cambria Math" panose="02040503050406030204" pitchFamily="18" charset="0"/>
                                  <a:ea typeface="Cambria Math" panose="02040503050406030204" pitchFamily="18" charset="0"/>
                                </a:rPr>
                                <m:t>2</m:t>
                              </m:r>
                            </m:sup>
                          </m:sSubSup>
                        </m:den>
                      </m:f>
                    </m:oMath>
                  </m:oMathPara>
                </a14:m>
                <a:endParaRPr kumimoji="1" lang="ja-JP" altLang="en-US" dirty="0"/>
              </a:p>
            </p:txBody>
          </p:sp>
        </mc:Choice>
        <mc:Fallback xmlns="">
          <p:sp>
            <p:nvSpPr>
              <p:cNvPr id="28" name="テキスト ボックス 27">
                <a:extLst>
                  <a:ext uri="{FF2B5EF4-FFF2-40B4-BE49-F238E27FC236}">
                    <a16:creationId xmlns:a16="http://schemas.microsoft.com/office/drawing/2014/main" id="{64723320-0794-4DD6-9604-E244B03F27A8}"/>
                  </a:ext>
                </a:extLst>
              </p:cNvPr>
              <p:cNvSpPr txBox="1">
                <a:spLocks noRot="1" noChangeAspect="1" noMove="1" noResize="1" noEditPoints="1" noAdjustHandles="1" noChangeArrowheads="1" noChangeShapeType="1" noTextEdit="1"/>
              </p:cNvSpPr>
              <p:nvPr/>
            </p:nvSpPr>
            <p:spPr>
              <a:xfrm>
                <a:off x="472959" y="1562659"/>
                <a:ext cx="5719322" cy="743409"/>
              </a:xfrm>
              <a:prstGeom prst="rect">
                <a:avLst/>
              </a:prstGeom>
              <a:blipFill>
                <a:blip r:embed="rId2"/>
                <a:stretch>
                  <a:fillRect/>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9BA93C1D-8551-4E50-BE34-94037790888F}"/>
              </a:ext>
            </a:extLst>
          </p:cNvPr>
          <p:cNvSpPr txBox="1"/>
          <p:nvPr/>
        </p:nvSpPr>
        <p:spPr>
          <a:xfrm>
            <a:off x="668524" y="1224089"/>
            <a:ext cx="2675732" cy="369332"/>
          </a:xfrm>
          <a:prstGeom prst="rect">
            <a:avLst/>
          </a:prstGeom>
          <a:noFill/>
        </p:spPr>
        <p:txBody>
          <a:bodyPr wrap="none" rtlCol="0">
            <a:spAutoFit/>
          </a:bodyPr>
          <a:lstStyle/>
          <a:p>
            <a:pPr marL="285750" indent="-285750">
              <a:buClr>
                <a:srgbClr val="0070C0"/>
              </a:buClr>
              <a:buFont typeface="Arial" panose="020B0604020202020204" pitchFamily="34" charset="0"/>
              <a:buChar char="•"/>
            </a:pPr>
            <a:r>
              <a:rPr lang="ja-JP" altLang="en-US" dirty="0"/>
              <a:t>第</a:t>
            </a:r>
            <a:r>
              <a:rPr lang="en-US" altLang="ja-JP" dirty="0"/>
              <a:t>1</a:t>
            </a:r>
            <a:r>
              <a:rPr lang="ja-JP" altLang="en-US" dirty="0"/>
              <a:t>号保険者（男性）</a:t>
            </a:r>
            <a:endParaRPr kumimoji="1" lang="ja-JP" altLang="en-US" dirty="0"/>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F8668391-C9D6-4801-AEB5-3A2827E000A2}"/>
                  </a:ext>
                </a:extLst>
              </p:cNvPr>
              <p:cNvSpPr txBox="1"/>
              <p:nvPr/>
            </p:nvSpPr>
            <p:spPr>
              <a:xfrm>
                <a:off x="472959" y="2752984"/>
                <a:ext cx="7648697" cy="759823"/>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𝑓</m:t>
                          </m:r>
                        </m:sub>
                        <m:sup>
                          <m:r>
                            <a:rPr lang="en-US" altLang="ja-JP" b="0" i="1" smtClean="0">
                              <a:latin typeface="Cambria Math" panose="02040503050406030204" pitchFamily="18" charset="0"/>
                              <a:ea typeface="Cambria Math" panose="02040503050406030204" pitchFamily="18" charset="0"/>
                            </a:rPr>
                            <m:t>1</m:t>
                          </m:r>
                        </m:sup>
                      </m:sSubSup>
                      <m:r>
                        <a:rPr lang="en-US" altLang="ja-JP" b="0" i="1" smtClean="0">
                          <a:latin typeface="Cambria Math" panose="02040503050406030204" pitchFamily="18" charset="0"/>
                          <a:ea typeface="Cambria Math" panose="02040503050406030204" pitchFamily="18" charset="0"/>
                        </a:rPr>
                        <m:t>=</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𝑃𝑂</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𝑓</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𝑓</m:t>
                              </m:r>
                            </m:sub>
                            <m:sup>
                              <m:r>
                                <a:rPr lang="en-US" altLang="ja-JP" b="0" i="1" smtClean="0">
                                  <a:latin typeface="Cambria Math" panose="02040503050406030204" pitchFamily="18" charset="0"/>
                                  <a:ea typeface="Cambria Math" panose="02040503050406030204" pitchFamily="18" charset="0"/>
                                </a:rPr>
                                <m:t>2</m:t>
                              </m:r>
                            </m:sup>
                          </m:sSub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𝐼</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𝑓</m:t>
                              </m:r>
                            </m:sub>
                            <m:sup>
                              <m:r>
                                <a:rPr lang="en-US" altLang="ja-JP" b="0" i="1" smtClean="0">
                                  <a:latin typeface="Cambria Math" panose="02040503050406030204" pitchFamily="18" charset="0"/>
                                  <a:ea typeface="Cambria Math" panose="02040503050406030204" pitchFamily="18" charset="0"/>
                                </a:rPr>
                                <m:t>3</m:t>
                              </m:r>
                            </m:sup>
                          </m:sSubSup>
                        </m:e>
                      </m:d>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2008,</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𝑚</m:t>
                              </m:r>
                            </m:sub>
                            <m:sup>
                              <m:r>
                                <a:rPr lang="en-US" altLang="ja-JP" i="1">
                                  <a:latin typeface="Cambria Math" panose="02040503050406030204" pitchFamily="18" charset="0"/>
                                  <a:ea typeface="Cambria Math" panose="02040503050406030204" pitchFamily="18" charset="0"/>
                                </a:rPr>
                                <m:t>1</m:t>
                              </m:r>
                            </m:sup>
                          </m:sSubSup>
                        </m:num>
                        <m:den>
                          <m:r>
                            <a:rPr lang="en-US" altLang="ja-JP" b="0" i="1" smtClean="0">
                              <a:latin typeface="Cambria Math" panose="02040503050406030204" pitchFamily="18" charset="0"/>
                              <a:ea typeface="Cambria Math" panose="02040503050406030204" pitchFamily="18" charset="0"/>
                            </a:rPr>
                            <m:t>𝑃𝑂</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2008,</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2008, </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sub>
                            <m:sup>
                              <m:r>
                                <a:rPr lang="en-US" altLang="ja-JP" b="0" i="1" smtClean="0">
                                  <a:latin typeface="Cambria Math" panose="02040503050406030204" pitchFamily="18" charset="0"/>
                                  <a:ea typeface="Cambria Math" panose="02040503050406030204" pitchFamily="18" charset="0"/>
                                </a:rPr>
                                <m:t>2</m:t>
                              </m:r>
                            </m:sup>
                          </m:sSub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2008,</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𝑓</m:t>
                              </m:r>
                            </m:sub>
                            <m:sup>
                              <m:r>
                                <a:rPr lang="en-US" altLang="ja-JP" i="1">
                                  <a:latin typeface="Cambria Math" panose="02040503050406030204" pitchFamily="18" charset="0"/>
                                  <a:ea typeface="Cambria Math" panose="02040503050406030204" pitchFamily="18" charset="0"/>
                                </a:rPr>
                                <m:t>3</m:t>
                              </m:r>
                            </m:sup>
                          </m:sSubSup>
                        </m:den>
                      </m:f>
                    </m:oMath>
                  </m:oMathPara>
                </a14:m>
                <a:endParaRPr kumimoji="1" lang="ja-JP" altLang="en-US" dirty="0"/>
              </a:p>
            </p:txBody>
          </p:sp>
        </mc:Choice>
        <mc:Fallback xmlns="">
          <p:sp>
            <p:nvSpPr>
              <p:cNvPr id="30" name="テキスト ボックス 29">
                <a:extLst>
                  <a:ext uri="{FF2B5EF4-FFF2-40B4-BE49-F238E27FC236}">
                    <a16:creationId xmlns:a16="http://schemas.microsoft.com/office/drawing/2014/main" id="{F8668391-C9D6-4801-AEB5-3A2827E000A2}"/>
                  </a:ext>
                </a:extLst>
              </p:cNvPr>
              <p:cNvSpPr txBox="1">
                <a:spLocks noRot="1" noChangeAspect="1" noMove="1" noResize="1" noEditPoints="1" noAdjustHandles="1" noChangeArrowheads="1" noChangeShapeType="1" noTextEdit="1"/>
              </p:cNvSpPr>
              <p:nvPr/>
            </p:nvSpPr>
            <p:spPr>
              <a:xfrm>
                <a:off x="472959" y="2752984"/>
                <a:ext cx="7648697" cy="759823"/>
              </a:xfrm>
              <a:prstGeom prst="rect">
                <a:avLst/>
              </a:prstGeom>
              <a:blipFill>
                <a:blip r:embed="rId3"/>
                <a:stretch>
                  <a:fillRect/>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3590BCA7-E453-426D-BC70-55C3AA740A0B}"/>
              </a:ext>
            </a:extLst>
          </p:cNvPr>
          <p:cNvSpPr txBox="1"/>
          <p:nvPr/>
        </p:nvSpPr>
        <p:spPr>
          <a:xfrm>
            <a:off x="668524" y="2357547"/>
            <a:ext cx="2675732" cy="369332"/>
          </a:xfrm>
          <a:prstGeom prst="rect">
            <a:avLst/>
          </a:prstGeom>
          <a:noFill/>
        </p:spPr>
        <p:txBody>
          <a:bodyPr wrap="none" rtlCol="0">
            <a:spAutoFit/>
          </a:bodyPr>
          <a:lstStyle/>
          <a:p>
            <a:pPr marL="285750" indent="-285750">
              <a:buClr>
                <a:srgbClr val="0070C0"/>
              </a:buClr>
              <a:buFont typeface="Arial" panose="020B0604020202020204" pitchFamily="34" charset="0"/>
              <a:buChar char="•"/>
            </a:pPr>
            <a:r>
              <a:rPr lang="ja-JP" altLang="en-US" dirty="0"/>
              <a:t>第</a:t>
            </a:r>
            <a:r>
              <a:rPr lang="en-US" altLang="ja-JP" dirty="0"/>
              <a:t>1</a:t>
            </a:r>
            <a:r>
              <a:rPr lang="ja-JP" altLang="en-US" dirty="0"/>
              <a:t>号保険者（女性）</a:t>
            </a:r>
            <a:endParaRPr kumimoji="1" lang="ja-JP" altLang="en-US" dirty="0"/>
          </a:p>
        </p:txBody>
      </p:sp>
      <p:sp>
        <p:nvSpPr>
          <p:cNvPr id="32" name="テキスト ボックス 31">
            <a:extLst>
              <a:ext uri="{FF2B5EF4-FFF2-40B4-BE49-F238E27FC236}">
                <a16:creationId xmlns:a16="http://schemas.microsoft.com/office/drawing/2014/main" id="{4A898BFB-ED4F-477E-8817-77A3C94C1D5C}"/>
              </a:ext>
            </a:extLst>
          </p:cNvPr>
          <p:cNvSpPr txBox="1"/>
          <p:nvPr/>
        </p:nvSpPr>
        <p:spPr>
          <a:xfrm>
            <a:off x="621395" y="3972898"/>
            <a:ext cx="5445722" cy="369332"/>
          </a:xfrm>
          <a:prstGeom prst="rect">
            <a:avLst/>
          </a:prstGeom>
          <a:noFill/>
        </p:spPr>
        <p:txBody>
          <a:bodyPr wrap="none" rtlCol="0">
            <a:spAutoFit/>
          </a:bodyPr>
          <a:lstStyle/>
          <a:p>
            <a:pPr marL="285750" indent="-285750">
              <a:buClr>
                <a:srgbClr val="0070C0"/>
              </a:buClr>
              <a:buFont typeface="Arial" panose="020B0604020202020204" pitchFamily="34" charset="0"/>
              <a:buChar char="•"/>
            </a:pPr>
            <a:r>
              <a:rPr lang="ja-JP" altLang="en-US" dirty="0"/>
              <a:t>厚生年金（共済組合）にかかる第</a:t>
            </a:r>
            <a:r>
              <a:rPr lang="en-US" altLang="ja-JP" dirty="0"/>
              <a:t>3</a:t>
            </a:r>
            <a:r>
              <a:rPr lang="ja-JP" altLang="en-US" dirty="0"/>
              <a:t>号被保険者数</a:t>
            </a:r>
            <a:endParaRPr kumimoji="1" lang="ja-JP" altLang="en-US" dirty="0"/>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25601A85-B710-4BC6-BFE2-8A895CB18CE1}"/>
                  </a:ext>
                </a:extLst>
              </p:cNvPr>
              <p:cNvSpPr txBox="1"/>
              <p:nvPr/>
            </p:nvSpPr>
            <p:spPr>
              <a:xfrm>
                <a:off x="472959" y="4342230"/>
                <a:ext cx="4409797" cy="802464"/>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sub>
                        <m:sup>
                          <m:r>
                            <a:rPr lang="en-US" altLang="ja-JP" b="0" i="1" smtClean="0">
                              <a:latin typeface="Cambria Math" panose="02040503050406030204" pitchFamily="18" charset="0"/>
                              <a:ea typeface="Cambria Math" panose="02040503050406030204" pitchFamily="18" charset="0"/>
                            </a:rPr>
                            <m:t>3,</m:t>
                          </m:r>
                          <m:r>
                            <a:rPr lang="en-US" altLang="ja-JP" b="0" i="1" smtClean="0">
                              <a:latin typeface="Cambria Math" panose="02040503050406030204" pitchFamily="18" charset="0"/>
                              <a:ea typeface="Cambria Math" panose="02040503050406030204" pitchFamily="18" charset="0"/>
                            </a:rPr>
                            <m:t>𝑊</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𝑜𝑟𝑀</m:t>
                              </m:r>
                            </m:e>
                          </m:d>
                        </m:sup>
                      </m:sSubSup>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𝑃𝑂</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𝑃</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sub>
                      </m:sSub>
                      <m:r>
                        <a:rPr lang="en-US" altLang="ja-JP"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2008,</m:t>
                              </m:r>
                              <m:r>
                                <a:rPr lang="en-US" altLang="ja-JP" b="0" i="1" smtClean="0">
                                  <a:latin typeface="Cambria Math" panose="02040503050406030204" pitchFamily="18" charset="0"/>
                                  <a:ea typeface="Cambria Math" panose="02040503050406030204" pitchFamily="18" charset="0"/>
                                </a:rPr>
                                <m:t>𝑎</m:t>
                              </m:r>
                            </m:sub>
                            <m:sup>
                              <m:r>
                                <a:rPr lang="en-US" altLang="ja-JP" b="0" i="1" smtClean="0">
                                  <a:latin typeface="Cambria Math" panose="02040503050406030204" pitchFamily="18" charset="0"/>
                                  <a:ea typeface="Cambria Math" panose="02040503050406030204" pitchFamily="18" charset="0"/>
                                </a:rPr>
                                <m:t>3</m:t>
                              </m:r>
                            </m:sup>
                          </m:sSubSup>
                        </m:num>
                        <m:den>
                          <m:r>
                            <a:rPr lang="en-US" altLang="ja-JP" b="0" i="1" smtClean="0">
                              <a:latin typeface="Cambria Math" panose="02040503050406030204" pitchFamily="18" charset="0"/>
                              <a:ea typeface="Cambria Math" panose="02040503050406030204" pitchFamily="18" charset="0"/>
                            </a:rPr>
                            <m:t>𝑃𝑂</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2008,</m:t>
                              </m:r>
                              <m:r>
                                <a:rPr lang="en-US" altLang="ja-JP" b="0" i="1" smtClean="0">
                                  <a:latin typeface="Cambria Math" panose="02040503050406030204" pitchFamily="18" charset="0"/>
                                  <a:ea typeface="Cambria Math" panose="02040503050406030204" pitchFamily="18" charset="0"/>
                                </a:rPr>
                                <m:t>𝑎</m:t>
                              </m:r>
                            </m:sub>
                          </m:sSub>
                        </m:den>
                      </m:f>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sub>
                            <m:sup>
                              <m:r>
                                <a:rPr lang="en-US" altLang="ja-JP" b="0" i="1" smtClean="0">
                                  <a:latin typeface="Cambria Math" panose="02040503050406030204" pitchFamily="18" charset="0"/>
                                  <a:ea typeface="Cambria Math" panose="02040503050406030204" pitchFamily="18" charset="0"/>
                                </a:rPr>
                                <m:t>𝑊</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𝑜𝑟𝑀</m:t>
                                  </m:r>
                                </m:e>
                              </m:d>
                            </m:sup>
                          </m:sSubSup>
                        </m:num>
                        <m:den>
                          <m:r>
                            <a:rPr lang="en-US" altLang="ja-JP" b="0"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sub>
                            <m:sup>
                              <m:r>
                                <a:rPr lang="en-US" altLang="ja-JP" b="0" i="1" smtClean="0">
                                  <a:latin typeface="Cambria Math" panose="02040503050406030204" pitchFamily="18" charset="0"/>
                                  <a:ea typeface="Cambria Math" panose="02040503050406030204" pitchFamily="18" charset="0"/>
                                </a:rPr>
                                <m:t>2</m:t>
                              </m:r>
                            </m:sup>
                          </m:sSubSup>
                        </m:den>
                      </m:f>
                    </m:oMath>
                  </m:oMathPara>
                </a14:m>
                <a:endParaRPr kumimoji="1" lang="ja-JP" altLang="en-US" dirty="0"/>
              </a:p>
            </p:txBody>
          </p:sp>
        </mc:Choice>
        <mc:Fallback xmlns="">
          <p:sp>
            <p:nvSpPr>
              <p:cNvPr id="33" name="テキスト ボックス 32">
                <a:extLst>
                  <a:ext uri="{FF2B5EF4-FFF2-40B4-BE49-F238E27FC236}">
                    <a16:creationId xmlns:a16="http://schemas.microsoft.com/office/drawing/2014/main" id="{25601A85-B710-4BC6-BFE2-8A895CB18CE1}"/>
                  </a:ext>
                </a:extLst>
              </p:cNvPr>
              <p:cNvSpPr txBox="1">
                <a:spLocks noRot="1" noChangeAspect="1" noMove="1" noResize="1" noEditPoints="1" noAdjustHandles="1" noChangeArrowheads="1" noChangeShapeType="1" noTextEdit="1"/>
              </p:cNvSpPr>
              <p:nvPr/>
            </p:nvSpPr>
            <p:spPr>
              <a:xfrm>
                <a:off x="472959" y="4342230"/>
                <a:ext cx="4409797" cy="802464"/>
              </a:xfrm>
              <a:prstGeom prst="rect">
                <a:avLst/>
              </a:prstGeom>
              <a:blipFill>
                <a:blip r:embed="rId4"/>
                <a:stretch>
                  <a:fillRect/>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80E5B5C3-F18E-4686-ABBD-AAED8F0FA83D}"/>
              </a:ext>
            </a:extLst>
          </p:cNvPr>
          <p:cNvSpPr txBox="1"/>
          <p:nvPr/>
        </p:nvSpPr>
        <p:spPr>
          <a:xfrm>
            <a:off x="5798204" y="4550494"/>
            <a:ext cx="3339981" cy="646331"/>
          </a:xfrm>
          <a:prstGeom prst="rect">
            <a:avLst/>
          </a:prstGeom>
          <a:solidFill>
            <a:schemeClr val="bg1"/>
          </a:solidFill>
          <a:ln>
            <a:solidFill>
              <a:schemeClr val="tx1"/>
            </a:solidFill>
            <a:prstDash val="dash"/>
          </a:ln>
        </p:spPr>
        <p:txBody>
          <a:bodyPr wrap="square" rtlCol="0">
            <a:spAutoFit/>
          </a:bodyPr>
          <a:lstStyle/>
          <a:p>
            <a:pPr marL="285750" indent="-285750">
              <a:buClr>
                <a:srgbClr val="0070C0"/>
              </a:buClr>
              <a:buFont typeface="Wingdings" panose="05000000000000000000" pitchFamily="2" charset="2"/>
              <a:buChar char="Ø"/>
            </a:pPr>
            <a:r>
              <a:rPr kumimoji="1" lang="ja-JP" altLang="en-US" dirty="0"/>
              <a:t>使用データ</a:t>
            </a:r>
            <a:endParaRPr lang="en-US" altLang="ja-JP" dirty="0"/>
          </a:p>
          <a:p>
            <a:pPr marL="742950" lvl="1" indent="-285750">
              <a:buClr>
                <a:srgbClr val="0070C0"/>
              </a:buClr>
              <a:buFont typeface="Arial" panose="020B0604020202020204" pitchFamily="34" charset="0"/>
              <a:buChar char="•"/>
            </a:pPr>
            <a:r>
              <a:rPr kumimoji="1" lang="ja-JP" altLang="en-US" dirty="0"/>
              <a:t>公的年金財政状況報告</a:t>
            </a:r>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693E816A-1A29-4AA3-942C-C57CEBE130D0}"/>
                  </a:ext>
                </a:extLst>
              </p:cNvPr>
              <p:cNvSpPr txBox="1"/>
              <p:nvPr/>
            </p:nvSpPr>
            <p:spPr>
              <a:xfrm>
                <a:off x="6789204" y="1593421"/>
                <a:ext cx="2405851" cy="378245"/>
              </a:xfrm>
              <a:prstGeom prst="rect">
                <a:avLst/>
              </a:prstGeom>
              <a:noFill/>
              <a:ln>
                <a:solidFill>
                  <a:schemeClr val="tx1"/>
                </a:solidFill>
                <a:prstDash val="dash"/>
              </a:ln>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𝑃</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𝐼</m:t>
                        </m:r>
                      </m:e>
                      <m:sup>
                        <m:r>
                          <a:rPr kumimoji="1" lang="en-US" altLang="ja-JP" b="0" i="1" smtClean="0">
                            <a:latin typeface="Cambria Math" panose="02040503050406030204" pitchFamily="18" charset="0"/>
                          </a:rPr>
                          <m:t>𝑖</m:t>
                        </m:r>
                      </m:sup>
                    </m:sSup>
                  </m:oMath>
                </a14:m>
                <a:r>
                  <a:rPr kumimoji="1" lang="ja-JP" altLang="en-US" dirty="0"/>
                  <a:t>：第</a:t>
                </a:r>
                <a:r>
                  <a:rPr kumimoji="1" lang="en-US" altLang="ja-JP" dirty="0" err="1"/>
                  <a:t>i</a:t>
                </a:r>
                <a:r>
                  <a:rPr kumimoji="1" lang="ja-JP" altLang="en-US" dirty="0"/>
                  <a:t>号被保険者数</a:t>
                </a:r>
              </a:p>
            </p:txBody>
          </p:sp>
        </mc:Choice>
        <mc:Fallback xmlns="">
          <p:sp>
            <p:nvSpPr>
              <p:cNvPr id="35" name="テキスト ボックス 34">
                <a:extLst>
                  <a:ext uri="{FF2B5EF4-FFF2-40B4-BE49-F238E27FC236}">
                    <a16:creationId xmlns:a16="http://schemas.microsoft.com/office/drawing/2014/main" id="{693E816A-1A29-4AA3-942C-C57CEBE130D0}"/>
                  </a:ext>
                </a:extLst>
              </p:cNvPr>
              <p:cNvSpPr txBox="1">
                <a:spLocks noRot="1" noChangeAspect="1" noMove="1" noResize="1" noEditPoints="1" noAdjustHandles="1" noChangeArrowheads="1" noChangeShapeType="1" noTextEdit="1"/>
              </p:cNvSpPr>
              <p:nvPr/>
            </p:nvSpPr>
            <p:spPr>
              <a:xfrm>
                <a:off x="6789204" y="1593421"/>
                <a:ext cx="2405851" cy="378245"/>
              </a:xfrm>
              <a:prstGeom prst="rect">
                <a:avLst/>
              </a:prstGeom>
              <a:blipFill>
                <a:blip r:embed="rId5"/>
                <a:stretch>
                  <a:fillRect t="-7813" r="-1768" b="-26563"/>
                </a:stretch>
              </a:blipFill>
              <a:ln>
                <a:solidFill>
                  <a:schemeClr val="tx1"/>
                </a:solidFill>
                <a:prstDash val="dash"/>
              </a:ln>
            </p:spPr>
            <p:txBody>
              <a:bodyPr/>
              <a:lstStyle/>
              <a:p>
                <a:r>
                  <a:rPr lang="ja-JP" altLang="en-US">
                    <a:noFill/>
                  </a:rPr>
                  <a:t> </a:t>
                </a:r>
              </a:p>
            </p:txBody>
          </p:sp>
        </mc:Fallback>
      </mc:AlternateContent>
      <p:cxnSp>
        <p:nvCxnSpPr>
          <p:cNvPr id="36" name="直線コネクタ 35">
            <a:extLst>
              <a:ext uri="{FF2B5EF4-FFF2-40B4-BE49-F238E27FC236}">
                <a16:creationId xmlns:a16="http://schemas.microsoft.com/office/drawing/2014/main" id="{EB34D30F-26F0-4939-88E7-140C01E85078}"/>
              </a:ext>
            </a:extLst>
          </p:cNvPr>
          <p:cNvCxnSpPr/>
          <p:nvPr/>
        </p:nvCxnSpPr>
        <p:spPr>
          <a:xfrm>
            <a:off x="3548844" y="2276872"/>
            <a:ext cx="256540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E64C17B-EEFA-4CFB-B2E7-5D95C4E338D8}"/>
              </a:ext>
            </a:extLst>
          </p:cNvPr>
          <p:cNvSpPr txBox="1"/>
          <p:nvPr/>
        </p:nvSpPr>
        <p:spPr>
          <a:xfrm>
            <a:off x="4088904" y="2342168"/>
            <a:ext cx="1499128" cy="276999"/>
          </a:xfrm>
          <a:prstGeom prst="rect">
            <a:avLst/>
          </a:prstGeom>
          <a:solidFill>
            <a:schemeClr val="bg1"/>
          </a:solidFill>
          <a:ln>
            <a:solidFill>
              <a:srgbClr val="0070C0"/>
            </a:solidFill>
          </a:ln>
        </p:spPr>
        <p:txBody>
          <a:bodyPr wrap="none" rtlCol="0">
            <a:spAutoFit/>
          </a:bodyPr>
          <a:lstStyle/>
          <a:p>
            <a:r>
              <a:rPr kumimoji="1" lang="ja-JP" altLang="en-US" sz="1200" dirty="0"/>
              <a:t>第</a:t>
            </a:r>
            <a:r>
              <a:rPr kumimoji="1" lang="en-US" altLang="ja-JP" sz="1200" dirty="0"/>
              <a:t>1</a:t>
            </a:r>
            <a:r>
              <a:rPr kumimoji="1" lang="ja-JP" altLang="en-US" sz="1200" dirty="0"/>
              <a:t>号被保険者割合</a:t>
            </a:r>
          </a:p>
        </p:txBody>
      </p:sp>
      <p:cxnSp>
        <p:nvCxnSpPr>
          <p:cNvPr id="38" name="直線コネクタ 37">
            <a:extLst>
              <a:ext uri="{FF2B5EF4-FFF2-40B4-BE49-F238E27FC236}">
                <a16:creationId xmlns:a16="http://schemas.microsoft.com/office/drawing/2014/main" id="{5447FDF6-1FF5-4F6A-99AF-01A9AEE8067D}"/>
              </a:ext>
            </a:extLst>
          </p:cNvPr>
          <p:cNvCxnSpPr/>
          <p:nvPr/>
        </p:nvCxnSpPr>
        <p:spPr>
          <a:xfrm>
            <a:off x="4419863" y="3465004"/>
            <a:ext cx="355747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CE516409-8013-4A95-B21C-68ED5EE8DC07}"/>
              </a:ext>
            </a:extLst>
          </p:cNvPr>
          <p:cNvSpPr txBox="1"/>
          <p:nvPr/>
        </p:nvSpPr>
        <p:spPr>
          <a:xfrm>
            <a:off x="5442717" y="3512020"/>
            <a:ext cx="1499128" cy="276999"/>
          </a:xfrm>
          <a:prstGeom prst="rect">
            <a:avLst/>
          </a:prstGeom>
          <a:solidFill>
            <a:schemeClr val="bg1"/>
          </a:solidFill>
          <a:ln>
            <a:solidFill>
              <a:srgbClr val="0070C0"/>
            </a:solidFill>
          </a:ln>
        </p:spPr>
        <p:txBody>
          <a:bodyPr wrap="none" rtlCol="0">
            <a:spAutoFit/>
          </a:bodyPr>
          <a:lstStyle/>
          <a:p>
            <a:r>
              <a:rPr kumimoji="1" lang="ja-JP" altLang="en-US" sz="1200" dirty="0"/>
              <a:t>第</a:t>
            </a:r>
            <a:r>
              <a:rPr kumimoji="1" lang="en-US" altLang="ja-JP" sz="1200" dirty="0"/>
              <a:t>1</a:t>
            </a:r>
            <a:r>
              <a:rPr kumimoji="1" lang="ja-JP" altLang="en-US" sz="1200" dirty="0"/>
              <a:t>号被保険者割合</a:t>
            </a:r>
          </a:p>
        </p:txBody>
      </p:sp>
      <p:cxnSp>
        <p:nvCxnSpPr>
          <p:cNvPr id="40" name="直線コネクタ 39">
            <a:extLst>
              <a:ext uri="{FF2B5EF4-FFF2-40B4-BE49-F238E27FC236}">
                <a16:creationId xmlns:a16="http://schemas.microsoft.com/office/drawing/2014/main" id="{2AD0F0A8-ABDF-4799-ADAF-D389C855BA25}"/>
              </a:ext>
            </a:extLst>
          </p:cNvPr>
          <p:cNvCxnSpPr/>
          <p:nvPr/>
        </p:nvCxnSpPr>
        <p:spPr>
          <a:xfrm>
            <a:off x="2706816" y="5085184"/>
            <a:ext cx="91403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CA622706-C89E-4624-BB01-E7685EB36679}"/>
              </a:ext>
            </a:extLst>
          </p:cNvPr>
          <p:cNvSpPr txBox="1"/>
          <p:nvPr/>
        </p:nvSpPr>
        <p:spPr>
          <a:xfrm>
            <a:off x="2121724" y="5176599"/>
            <a:ext cx="1499128" cy="276999"/>
          </a:xfrm>
          <a:prstGeom prst="rect">
            <a:avLst/>
          </a:prstGeom>
          <a:solidFill>
            <a:schemeClr val="bg1"/>
          </a:solidFill>
          <a:ln>
            <a:solidFill>
              <a:srgbClr val="0070C0"/>
            </a:solidFill>
          </a:ln>
        </p:spPr>
        <p:txBody>
          <a:bodyPr wrap="none" rtlCol="0">
            <a:spAutoFit/>
          </a:bodyPr>
          <a:lstStyle/>
          <a:p>
            <a:r>
              <a:rPr kumimoji="1" lang="ja-JP" altLang="en-US" sz="1200" dirty="0"/>
              <a:t>第</a:t>
            </a:r>
            <a:r>
              <a:rPr lang="en-US" altLang="ja-JP" sz="1200" dirty="0"/>
              <a:t>3</a:t>
            </a:r>
            <a:r>
              <a:rPr kumimoji="1" lang="ja-JP" altLang="en-US" sz="1200" dirty="0"/>
              <a:t>号被保険者割合</a:t>
            </a:r>
          </a:p>
        </p:txBody>
      </p:sp>
      <p:sp>
        <p:nvSpPr>
          <p:cNvPr id="42" name="テキスト ボックス 41">
            <a:extLst>
              <a:ext uri="{FF2B5EF4-FFF2-40B4-BE49-F238E27FC236}">
                <a16:creationId xmlns:a16="http://schemas.microsoft.com/office/drawing/2014/main" id="{1CEDB0D5-03FE-4890-B2CF-D659DB270B25}"/>
              </a:ext>
            </a:extLst>
          </p:cNvPr>
          <p:cNvSpPr txBox="1"/>
          <p:nvPr/>
        </p:nvSpPr>
        <p:spPr>
          <a:xfrm>
            <a:off x="3845425" y="5176598"/>
            <a:ext cx="1261884" cy="276999"/>
          </a:xfrm>
          <a:prstGeom prst="rect">
            <a:avLst/>
          </a:prstGeom>
          <a:solidFill>
            <a:schemeClr val="bg1"/>
          </a:solidFill>
          <a:ln>
            <a:solidFill>
              <a:srgbClr val="92D050"/>
            </a:solidFill>
          </a:ln>
        </p:spPr>
        <p:txBody>
          <a:bodyPr wrap="none" rtlCol="0">
            <a:spAutoFit/>
          </a:bodyPr>
          <a:lstStyle/>
          <a:p>
            <a:r>
              <a:rPr lang="ja-JP" altLang="en-US" sz="1200" dirty="0"/>
              <a:t>厚生年金者割合</a:t>
            </a:r>
            <a:endParaRPr kumimoji="1" lang="ja-JP" altLang="en-US" sz="1200" dirty="0"/>
          </a:p>
        </p:txBody>
      </p:sp>
      <p:cxnSp>
        <p:nvCxnSpPr>
          <p:cNvPr id="43" name="直線コネクタ 42">
            <a:extLst>
              <a:ext uri="{FF2B5EF4-FFF2-40B4-BE49-F238E27FC236}">
                <a16:creationId xmlns:a16="http://schemas.microsoft.com/office/drawing/2014/main" id="{1EDC9546-4FC0-4F72-9EA4-CB08741E0DF7}"/>
              </a:ext>
            </a:extLst>
          </p:cNvPr>
          <p:cNvCxnSpPr/>
          <p:nvPr/>
        </p:nvCxnSpPr>
        <p:spPr>
          <a:xfrm>
            <a:off x="3836876" y="5092683"/>
            <a:ext cx="864096"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709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964A8822-5394-4D56-AE08-65D389787004}"/>
              </a:ext>
            </a:extLst>
          </p:cNvPr>
          <p:cNvSpPr>
            <a:spLocks noGrp="1"/>
          </p:cNvSpPr>
          <p:nvPr>
            <p:ph type="title"/>
          </p:nvPr>
        </p:nvSpPr>
        <p:spPr/>
        <p:txBody>
          <a:bodyPr/>
          <a:lstStyle/>
          <a:p>
            <a:r>
              <a:rPr lang="en-US" altLang="ja-JP" sz="2000" dirty="0"/>
              <a:t>Appendix</a:t>
            </a:r>
            <a:r>
              <a:rPr lang="ja-JP" altLang="en-US" sz="2000" dirty="0"/>
              <a:t>：</a:t>
            </a:r>
            <a:r>
              <a:rPr kumimoji="1" lang="ja-JP" altLang="en-US" sz="2000" dirty="0"/>
              <a:t>年金数理モデル｜国民年金全額免除，一部免除，全額納付数の設計</a:t>
            </a:r>
          </a:p>
        </p:txBody>
      </p:sp>
      <p:sp>
        <p:nvSpPr>
          <p:cNvPr id="3" name="日付プレースホルダー 2">
            <a:extLst>
              <a:ext uri="{FF2B5EF4-FFF2-40B4-BE49-F238E27FC236}">
                <a16:creationId xmlns:a16="http://schemas.microsoft.com/office/drawing/2014/main" id="{C36035D0-55C3-48A3-A72E-A9ED2E13454A}"/>
              </a:ext>
            </a:extLst>
          </p:cNvPr>
          <p:cNvSpPr>
            <a:spLocks noGrp="1"/>
          </p:cNvSpPr>
          <p:nvPr>
            <p:ph type="dt" sz="half" idx="10"/>
          </p:nvPr>
        </p:nvSpPr>
        <p:spPr/>
        <p:txBody>
          <a:bodyPr/>
          <a:lstStyle/>
          <a:p>
            <a:fld id="{4CD44B03-8092-4C70-A639-469241C134DF}" type="datetime1">
              <a:rPr kumimoji="1" lang="ja-JP" altLang="en-US" smtClean="0"/>
              <a:t>2019/11/4</a:t>
            </a:fld>
            <a:endParaRPr kumimoji="1" lang="ja-JP" altLang="en-US" dirty="0"/>
          </a:p>
        </p:txBody>
      </p:sp>
      <p:sp>
        <p:nvSpPr>
          <p:cNvPr id="4" name="フッター プレースホルダー 3">
            <a:extLst>
              <a:ext uri="{FF2B5EF4-FFF2-40B4-BE49-F238E27FC236}">
                <a16:creationId xmlns:a16="http://schemas.microsoft.com/office/drawing/2014/main" id="{F01F5977-15CC-468E-941F-CED013B09827}"/>
              </a:ext>
            </a:extLst>
          </p:cNvPr>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a:extLst>
              <a:ext uri="{FF2B5EF4-FFF2-40B4-BE49-F238E27FC236}">
                <a16:creationId xmlns:a16="http://schemas.microsoft.com/office/drawing/2014/main" id="{0B4B2104-069E-4D64-BE17-22023854862C}"/>
              </a:ext>
            </a:extLst>
          </p:cNvPr>
          <p:cNvSpPr>
            <a:spLocks noGrp="1"/>
          </p:cNvSpPr>
          <p:nvPr>
            <p:ph type="sldNum" sz="quarter" idx="12"/>
          </p:nvPr>
        </p:nvSpPr>
        <p:spPr/>
        <p:txBody>
          <a:bodyPr/>
          <a:lstStyle/>
          <a:p>
            <a:fld id="{6C8EEFBB-E135-4293-8494-A108BE87EC2E}" type="slidenum">
              <a:rPr lang="en-US" altLang="ja-JP" smtClean="0"/>
              <a:pPr/>
              <a:t>23</a:t>
            </a:fld>
            <a:endParaRPr lang="en-US" altLang="ja-JP" dirty="0"/>
          </a:p>
        </p:txBody>
      </p:sp>
      <p:sp>
        <p:nvSpPr>
          <p:cNvPr id="7" name="スライド番号プレースホルダー 2">
            <a:extLst>
              <a:ext uri="{FF2B5EF4-FFF2-40B4-BE49-F238E27FC236}">
                <a16:creationId xmlns:a16="http://schemas.microsoft.com/office/drawing/2014/main" id="{EB86F22A-0606-4D4A-A32C-5AF3D9488362}"/>
              </a:ext>
            </a:extLst>
          </p:cNvPr>
          <p:cNvSpPr txBox="1">
            <a:spLocks/>
          </p:cNvSpPr>
          <p:nvPr/>
        </p:nvSpPr>
        <p:spPr>
          <a:xfrm>
            <a:off x="7468195" y="6618065"/>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E5CE1C6-A45A-411A-B2E3-BA6D95555384}"/>
                  </a:ext>
                </a:extLst>
              </p:cNvPr>
              <p:cNvSpPr txBox="1"/>
              <p:nvPr/>
            </p:nvSpPr>
            <p:spPr>
              <a:xfrm>
                <a:off x="272479" y="658546"/>
                <a:ext cx="5616859" cy="338554"/>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sz="1600" dirty="0">
                    <a:solidFill>
                      <a:srgbClr val="0070C0"/>
                    </a:solidFill>
                  </a:rPr>
                  <a:t>全額免除者数</a:t>
                </a:r>
                <a14:m>
                  <m:oMath xmlns:m="http://schemas.openxmlformats.org/officeDocument/2006/math">
                    <m:d>
                      <m:dPr>
                        <m:ctrlPr>
                          <a:rPr lang="en-US" altLang="ja-JP" sz="1600" i="1" smtClean="0">
                            <a:solidFill>
                              <a:srgbClr val="0070C0"/>
                            </a:solidFill>
                            <a:latin typeface="Cambria Math" panose="02040503050406030204" pitchFamily="18" charset="0"/>
                          </a:rPr>
                        </m:ctrlPr>
                      </m:dPr>
                      <m:e>
                        <m:r>
                          <a:rPr lang="en-US" altLang="ja-JP" sz="1600" i="1">
                            <a:solidFill>
                              <a:srgbClr val="0070C0"/>
                            </a:solidFill>
                            <a:latin typeface="Cambria Math" panose="02040503050406030204" pitchFamily="18" charset="0"/>
                          </a:rPr>
                          <m:t>𝑅𝐸</m:t>
                        </m:r>
                        <m:sSup>
                          <m:sSupPr>
                            <m:ctrlPr>
                              <a:rPr lang="en-US" altLang="ja-JP" sz="1600" b="0" i="1" smtClean="0">
                                <a:solidFill>
                                  <a:srgbClr val="0070C0"/>
                                </a:solidFill>
                                <a:latin typeface="Cambria Math" panose="02040503050406030204" pitchFamily="18" charset="0"/>
                              </a:rPr>
                            </m:ctrlPr>
                          </m:sSupPr>
                          <m:e>
                            <m:r>
                              <a:rPr lang="en-US" altLang="ja-JP" sz="1600" b="0" i="1" smtClean="0">
                                <a:solidFill>
                                  <a:srgbClr val="0070C0"/>
                                </a:solidFill>
                                <a:latin typeface="Cambria Math" panose="02040503050406030204" pitchFamily="18" charset="0"/>
                              </a:rPr>
                              <m:t>𝑀</m:t>
                            </m:r>
                          </m:e>
                          <m:sup>
                            <m:r>
                              <a:rPr lang="en-US" altLang="ja-JP" sz="1600" b="0" i="1" smtClean="0">
                                <a:solidFill>
                                  <a:srgbClr val="0070C0"/>
                                </a:solidFill>
                                <a:latin typeface="Cambria Math" panose="02040503050406030204" pitchFamily="18" charset="0"/>
                              </a:rPr>
                              <m:t>𝐹</m:t>
                            </m:r>
                          </m:sup>
                        </m:sSup>
                      </m:e>
                    </m:d>
                  </m:oMath>
                </a14:m>
                <a:r>
                  <a:rPr lang="ja-JP" altLang="en-US" sz="1600" dirty="0">
                    <a:solidFill>
                      <a:srgbClr val="0070C0"/>
                    </a:solidFill>
                  </a:rPr>
                  <a:t>および一部免除者数</a:t>
                </a:r>
                <a14:m>
                  <m:oMath xmlns:m="http://schemas.openxmlformats.org/officeDocument/2006/math">
                    <m:d>
                      <m:dPr>
                        <m:ctrlPr>
                          <a:rPr lang="en-US" altLang="ja-JP" sz="1600" i="1">
                            <a:solidFill>
                              <a:srgbClr val="0070C0"/>
                            </a:solidFill>
                            <a:latin typeface="Cambria Math" panose="02040503050406030204" pitchFamily="18" charset="0"/>
                          </a:rPr>
                        </m:ctrlPr>
                      </m:dPr>
                      <m:e>
                        <m:r>
                          <a:rPr lang="en-US" altLang="ja-JP" sz="1600" i="1">
                            <a:solidFill>
                              <a:srgbClr val="0070C0"/>
                            </a:solidFill>
                            <a:latin typeface="Cambria Math" panose="02040503050406030204" pitchFamily="18" charset="0"/>
                          </a:rPr>
                          <m:t>𝑅𝐸</m:t>
                        </m:r>
                        <m:sSup>
                          <m:sSupPr>
                            <m:ctrlPr>
                              <a:rPr lang="en-US" altLang="ja-JP" sz="1600" i="1">
                                <a:solidFill>
                                  <a:srgbClr val="0070C0"/>
                                </a:solidFill>
                                <a:latin typeface="Cambria Math" panose="02040503050406030204" pitchFamily="18" charset="0"/>
                              </a:rPr>
                            </m:ctrlPr>
                          </m:sSupPr>
                          <m:e>
                            <m:r>
                              <a:rPr lang="en-US" altLang="ja-JP" sz="1600" i="1">
                                <a:solidFill>
                                  <a:srgbClr val="0070C0"/>
                                </a:solidFill>
                                <a:latin typeface="Cambria Math" panose="02040503050406030204" pitchFamily="18" charset="0"/>
                              </a:rPr>
                              <m:t>𝑀</m:t>
                            </m:r>
                          </m:e>
                          <m:sup>
                            <m:r>
                              <a:rPr lang="en-US" altLang="ja-JP" sz="1600" b="0" i="1" smtClean="0">
                                <a:solidFill>
                                  <a:srgbClr val="0070C0"/>
                                </a:solidFill>
                                <a:latin typeface="Cambria Math" panose="02040503050406030204" pitchFamily="18" charset="0"/>
                              </a:rPr>
                              <m:t>𝑃</m:t>
                            </m:r>
                          </m:sup>
                        </m:sSup>
                      </m:e>
                    </m:d>
                  </m:oMath>
                </a14:m>
                <a:r>
                  <a:rPr lang="ja-JP" altLang="en-US" sz="1600" dirty="0">
                    <a:solidFill>
                      <a:srgbClr val="0070C0"/>
                    </a:solidFill>
                  </a:rPr>
                  <a:t>の推計</a:t>
                </a:r>
                <a:endParaRPr kumimoji="1" lang="en-US" altLang="ja-JP" sz="1600" dirty="0">
                  <a:solidFill>
                    <a:srgbClr val="0070C0"/>
                  </a:solidFill>
                </a:endParaRPr>
              </a:p>
            </p:txBody>
          </p:sp>
        </mc:Choice>
        <mc:Fallback xmlns="">
          <p:sp>
            <p:nvSpPr>
              <p:cNvPr id="8" name="テキスト ボックス 7">
                <a:extLst>
                  <a:ext uri="{FF2B5EF4-FFF2-40B4-BE49-F238E27FC236}">
                    <a16:creationId xmlns:a16="http://schemas.microsoft.com/office/drawing/2014/main" id="{0E5CE1C6-A45A-411A-B2E3-BA6D95555384}"/>
                  </a:ext>
                </a:extLst>
              </p:cNvPr>
              <p:cNvSpPr txBox="1">
                <a:spLocks noRot="1" noChangeAspect="1" noMove="1" noResize="1" noEditPoints="1" noAdjustHandles="1" noChangeArrowheads="1" noChangeShapeType="1" noTextEdit="1"/>
              </p:cNvSpPr>
              <p:nvPr/>
            </p:nvSpPr>
            <p:spPr>
              <a:xfrm>
                <a:off x="272479" y="658546"/>
                <a:ext cx="5616859" cy="338554"/>
              </a:xfrm>
              <a:prstGeom prst="rect">
                <a:avLst/>
              </a:prstGeom>
              <a:blipFill>
                <a:blip r:embed="rId2"/>
                <a:stretch>
                  <a:fillRect l="-434" t="-5357" b="-232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9F85F6E-628D-4139-B328-5371CC4E30CB}"/>
                  </a:ext>
                </a:extLst>
              </p:cNvPr>
              <p:cNvSpPr txBox="1"/>
              <p:nvPr/>
            </p:nvSpPr>
            <p:spPr>
              <a:xfrm>
                <a:off x="500052" y="970134"/>
                <a:ext cx="4650889" cy="1678986"/>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𝑅𝐸</m:t>
                      </m:r>
                      <m:sSubSup>
                        <m:sSubSupPr>
                          <m:ctrlPr>
                            <a:rPr kumimoji="1" lang="en-US" altLang="ja-JP" sz="1600" b="0" i="1" smtClean="0">
                              <a:latin typeface="Cambria Math" panose="02040503050406030204" pitchFamily="18" charset="0"/>
                            </a:rPr>
                          </m:ctrlPr>
                        </m:sSubSupPr>
                        <m:e>
                          <m:r>
                            <a:rPr kumimoji="1" lang="en-US" altLang="ja-JP" sz="1600" b="0" i="1" smtClean="0">
                              <a:latin typeface="Cambria Math" panose="02040503050406030204" pitchFamily="18" charset="0"/>
                            </a:rPr>
                            <m:t>𝑀</m:t>
                          </m:r>
                        </m:e>
                        <m:sub>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𝑎</m:t>
                          </m:r>
                        </m:sub>
                        <m:sup>
                          <m:r>
                            <a:rPr kumimoji="1" lang="en-US" altLang="ja-JP" sz="1600" b="0" i="1" smtClean="0">
                              <a:latin typeface="Cambria Math" panose="02040503050406030204" pitchFamily="18" charset="0"/>
                            </a:rPr>
                            <m:t>𝐹</m:t>
                          </m:r>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𝑜𝑟𝑃</m:t>
                              </m:r>
                            </m:e>
                          </m:d>
                        </m:sup>
                      </m:sSubSup>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𝑃</m:t>
                      </m:r>
                      <m:sSubSup>
                        <m:sSubSupPr>
                          <m:ctrlPr>
                            <a:rPr kumimoji="1" lang="en-US" altLang="ja-JP" sz="1600" b="0" i="1" smtClean="0">
                              <a:latin typeface="Cambria Math" panose="02040503050406030204" pitchFamily="18" charset="0"/>
                            </a:rPr>
                          </m:ctrlPr>
                        </m:sSubSupPr>
                        <m:e>
                          <m:r>
                            <a:rPr kumimoji="1" lang="en-US" altLang="ja-JP" sz="1600" b="0" i="1" smtClean="0">
                              <a:latin typeface="Cambria Math" panose="02040503050406030204" pitchFamily="18" charset="0"/>
                            </a:rPr>
                            <m:t>𝐼</m:t>
                          </m:r>
                        </m:e>
                        <m:sub>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𝑎</m:t>
                          </m:r>
                        </m:sub>
                        <m:sup>
                          <m:r>
                            <a:rPr kumimoji="1" lang="en-US" altLang="ja-JP" sz="1600" b="0" i="1" smtClean="0">
                              <a:latin typeface="Cambria Math" panose="02040503050406030204" pitchFamily="18" charset="0"/>
                            </a:rPr>
                            <m:t>1</m:t>
                          </m:r>
                        </m:sup>
                      </m:sSubSup>
                      <m:r>
                        <a:rPr kumimoji="1" lang="en-US" altLang="ja-JP" sz="1600" b="0"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ea typeface="Cambria Math" panose="02040503050406030204" pitchFamily="18" charset="0"/>
                        </a:rPr>
                        <m:t>𝑅𝑅</m:t>
                      </m:r>
                      <m:sSubSup>
                        <m:sSubSupPr>
                          <m:ctrlPr>
                            <a:rPr kumimoji="1" lang="en-US" altLang="ja-JP" sz="1600" b="0" i="1" smtClean="0">
                              <a:latin typeface="Cambria Math" panose="02040503050406030204" pitchFamily="18" charset="0"/>
                              <a:ea typeface="Cambria Math" panose="02040503050406030204" pitchFamily="18" charset="0"/>
                            </a:rPr>
                          </m:ctrlPr>
                        </m:sSubSupPr>
                        <m:e>
                          <m:r>
                            <a:rPr kumimoji="1" lang="en-US" altLang="ja-JP" sz="1600" b="0" i="1" smtClean="0">
                              <a:latin typeface="Cambria Math" panose="02040503050406030204" pitchFamily="18" charset="0"/>
                              <a:ea typeface="Cambria Math" panose="02040503050406030204" pitchFamily="18" charset="0"/>
                            </a:rPr>
                            <m:t>𝐸</m:t>
                          </m:r>
                        </m:e>
                        <m:sub>
                          <m:r>
                            <a:rPr kumimoji="1" lang="en-US" altLang="ja-JP" sz="1600" b="0" i="1" smtClean="0">
                              <a:latin typeface="Cambria Math" panose="02040503050406030204" pitchFamily="18" charset="0"/>
                              <a:ea typeface="Cambria Math" panose="02040503050406030204" pitchFamily="18" charset="0"/>
                            </a:rPr>
                            <m:t>𝑡</m:t>
                          </m:r>
                          <m:r>
                            <a:rPr kumimoji="1" lang="en-US" altLang="ja-JP" sz="1600" b="0"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ea typeface="Cambria Math" panose="02040503050406030204" pitchFamily="18" charset="0"/>
                            </a:rPr>
                            <m:t>𝑎</m:t>
                          </m:r>
                        </m:sub>
                        <m:sup>
                          <m:r>
                            <a:rPr kumimoji="1" lang="en-US" altLang="ja-JP" sz="1600" b="0" i="1" smtClean="0">
                              <a:latin typeface="Cambria Math" panose="02040503050406030204" pitchFamily="18" charset="0"/>
                              <a:ea typeface="Cambria Math" panose="02040503050406030204" pitchFamily="18" charset="0"/>
                            </a:rPr>
                            <m:t>𝐹</m:t>
                          </m:r>
                          <m:d>
                            <m:dPr>
                              <m:ctrlPr>
                                <a:rPr kumimoji="1" lang="en-US" altLang="ja-JP" sz="1600" b="0" i="1" smtClean="0">
                                  <a:latin typeface="Cambria Math" panose="02040503050406030204" pitchFamily="18" charset="0"/>
                                  <a:ea typeface="Cambria Math" panose="02040503050406030204" pitchFamily="18" charset="0"/>
                                </a:rPr>
                              </m:ctrlPr>
                            </m:dPr>
                            <m:e>
                              <m:r>
                                <a:rPr kumimoji="1" lang="en-US" altLang="ja-JP" sz="1600" b="0" i="1" smtClean="0">
                                  <a:latin typeface="Cambria Math" panose="02040503050406030204" pitchFamily="18" charset="0"/>
                                  <a:ea typeface="Cambria Math" panose="02040503050406030204" pitchFamily="18" charset="0"/>
                                </a:rPr>
                                <m:t>𝑜𝑟𝑃</m:t>
                              </m:r>
                            </m:e>
                          </m:d>
                        </m:sup>
                      </m:sSubSup>
                    </m:oMath>
                  </m:oMathPara>
                </a14:m>
                <a:endParaRPr kumimoji="1" lang="en-US" altLang="ja-JP" sz="1600" b="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ja-JP" sz="1600" i="1">
                          <a:latin typeface="Cambria Math" panose="02040503050406030204" pitchFamily="18" charset="0"/>
                          <a:ea typeface="Cambria Math" panose="02040503050406030204" pitchFamily="18" charset="0"/>
                        </a:rPr>
                        <m:t>𝑅𝑅</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𝐸</m:t>
                          </m:r>
                        </m:e>
                        <m:sub>
                          <m:r>
                            <a:rPr lang="en-US" altLang="ja-JP" sz="1600" i="1">
                              <a:latin typeface="Cambria Math" panose="02040503050406030204" pitchFamily="18" charset="0"/>
                              <a:ea typeface="Cambria Math" panose="02040503050406030204" pitchFamily="18" charset="0"/>
                            </a:rPr>
                            <m:t>𝑡</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𝑎</m:t>
                          </m:r>
                        </m:sub>
                        <m:sup>
                          <m:r>
                            <a:rPr lang="en-US" altLang="ja-JP" sz="1600" i="1">
                              <a:latin typeface="Cambria Math" panose="02040503050406030204" pitchFamily="18" charset="0"/>
                              <a:ea typeface="Cambria Math" panose="02040503050406030204" pitchFamily="18" charset="0"/>
                            </a:rPr>
                            <m:t>𝐹</m:t>
                          </m:r>
                          <m:d>
                            <m:dPr>
                              <m:ctrlPr>
                                <a:rPr lang="en-US" altLang="ja-JP" sz="1600" i="1">
                                  <a:latin typeface="Cambria Math" panose="02040503050406030204" pitchFamily="18" charset="0"/>
                                  <a:ea typeface="Cambria Math" panose="02040503050406030204" pitchFamily="18" charset="0"/>
                                </a:rPr>
                              </m:ctrlPr>
                            </m:dPr>
                            <m:e>
                              <m:r>
                                <a:rPr lang="en-US" altLang="ja-JP" sz="1600" i="1">
                                  <a:latin typeface="Cambria Math" panose="02040503050406030204" pitchFamily="18" charset="0"/>
                                  <a:ea typeface="Cambria Math" panose="02040503050406030204" pitchFamily="18" charset="0"/>
                                </a:rPr>
                                <m:t>𝑜𝑟𝑃</m:t>
                              </m:r>
                            </m:e>
                          </m:d>
                        </m:sup>
                      </m:sSubSup>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𝛼</m:t>
                          </m:r>
                        </m:e>
                        <m:sub>
                          <m:r>
                            <a:rPr lang="en-US" altLang="ja-JP" sz="1600" b="0" i="1" smtClean="0">
                              <a:latin typeface="Cambria Math" panose="02040503050406030204" pitchFamily="18" charset="0"/>
                            </a:rPr>
                            <m:t>2008</m:t>
                          </m:r>
                          <m:r>
                            <a:rPr lang="en-US" altLang="ja-JP" sz="1600" i="1">
                              <a:latin typeface="Cambria Math" panose="02040503050406030204" pitchFamily="18" charset="0"/>
                            </a:rPr>
                            <m:t>,</m:t>
                          </m:r>
                          <m:r>
                            <a:rPr lang="en-US" altLang="ja-JP" sz="1600" i="1">
                              <a:latin typeface="Cambria Math" panose="02040503050406030204" pitchFamily="18" charset="0"/>
                            </a:rPr>
                            <m:t>𝑎</m:t>
                          </m:r>
                        </m:sub>
                      </m:sSub>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𝑅𝑅</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𝐸</m:t>
                          </m:r>
                        </m:e>
                        <m:sub>
                          <m:r>
                            <a:rPr lang="en-US" altLang="ja-JP" sz="1600" b="0" i="1" smtClean="0">
                              <a:latin typeface="Cambria Math" panose="02040503050406030204" pitchFamily="18" charset="0"/>
                              <a:ea typeface="Cambria Math" panose="02040503050406030204" pitchFamily="18" charset="0"/>
                            </a:rPr>
                            <m:t>2008</m:t>
                          </m:r>
                          <m:r>
                            <a:rPr lang="en-US" altLang="ja-JP" sz="1600" i="1">
                              <a:latin typeface="Cambria Math" panose="02040503050406030204" pitchFamily="18" charset="0"/>
                              <a:ea typeface="Cambria Math" panose="02040503050406030204" pitchFamily="18" charset="0"/>
                            </a:rPr>
                            <m:t>,20</m:t>
                          </m:r>
                        </m:sub>
                        <m:sup>
                          <m:r>
                            <a:rPr lang="en-US" altLang="ja-JP" sz="1600" i="1">
                              <a:latin typeface="Cambria Math" panose="02040503050406030204" pitchFamily="18" charset="0"/>
                              <a:ea typeface="Cambria Math" panose="02040503050406030204" pitchFamily="18" charset="0"/>
                            </a:rPr>
                            <m:t>𝐹</m:t>
                          </m:r>
                          <m:d>
                            <m:dPr>
                              <m:ctrlPr>
                                <a:rPr lang="en-US" altLang="ja-JP" sz="1600" i="1">
                                  <a:latin typeface="Cambria Math" panose="02040503050406030204" pitchFamily="18" charset="0"/>
                                  <a:ea typeface="Cambria Math" panose="02040503050406030204" pitchFamily="18" charset="0"/>
                                </a:rPr>
                              </m:ctrlPr>
                            </m:dPr>
                            <m:e>
                              <m:r>
                                <a:rPr lang="en-US" altLang="ja-JP" sz="1600" i="1">
                                  <a:latin typeface="Cambria Math" panose="02040503050406030204" pitchFamily="18" charset="0"/>
                                  <a:ea typeface="Cambria Math" panose="02040503050406030204" pitchFamily="18" charset="0"/>
                                </a:rPr>
                                <m:t>𝑜𝑟𝑃</m:t>
                              </m:r>
                            </m:e>
                          </m:d>
                        </m:sup>
                      </m:sSubSup>
                      <m:r>
                        <a:rPr lang="en-US" altLang="ja-JP" sz="1600" i="1">
                          <a:latin typeface="Cambria Math" panose="02040503050406030204" pitchFamily="18" charset="0"/>
                          <a:ea typeface="Cambria Math" panose="02040503050406030204" pitchFamily="18" charset="0"/>
                        </a:rPr>
                        <m:t>∙</m:t>
                      </m:r>
                      <m:f>
                        <m:fPr>
                          <m:ctrlPr>
                            <a:rPr lang="en-US" altLang="ja-JP" sz="1600" i="1">
                              <a:latin typeface="Cambria Math" panose="02040503050406030204" pitchFamily="18" charset="0"/>
                              <a:ea typeface="Cambria Math" panose="02040503050406030204" pitchFamily="18" charset="0"/>
                            </a:rPr>
                          </m:ctrlPr>
                        </m:fPr>
                        <m:num>
                          <m:r>
                            <a:rPr lang="en-US" altLang="ja-JP" sz="1600" i="1">
                              <a:latin typeface="Cambria Math" panose="02040503050406030204" pitchFamily="18" charset="0"/>
                              <a:ea typeface="Cambria Math" panose="02040503050406030204" pitchFamily="18" charset="0"/>
                            </a:rPr>
                            <m:t>𝑃</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𝐼</m:t>
                              </m:r>
                            </m:e>
                            <m:sub>
                              <m:r>
                                <a:rPr lang="en-US" altLang="ja-JP" sz="1600" i="1">
                                  <a:latin typeface="Cambria Math" panose="02040503050406030204" pitchFamily="18" charset="0"/>
                                  <a:ea typeface="Cambria Math" panose="02040503050406030204" pitchFamily="18" charset="0"/>
                                </a:rPr>
                                <m:t>𝑡</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𝑎</m:t>
                              </m:r>
                            </m:sub>
                            <m:sup>
                              <m:r>
                                <a:rPr lang="en-US" altLang="ja-JP" sz="1600" i="1">
                                  <a:latin typeface="Cambria Math" panose="02040503050406030204" pitchFamily="18" charset="0"/>
                                  <a:ea typeface="Cambria Math" panose="02040503050406030204" pitchFamily="18" charset="0"/>
                                </a:rPr>
                                <m:t>1</m:t>
                              </m:r>
                            </m:sup>
                          </m:sSubSup>
                        </m:num>
                        <m:den>
                          <m:nary>
                            <m:naryPr>
                              <m:chr m:val="∑"/>
                              <m:limLoc m:val="subSup"/>
                              <m:supHide m:val="on"/>
                              <m:ctrlPr>
                                <a:rPr lang="en-US" altLang="ja-JP" sz="1600" i="1">
                                  <a:latin typeface="Cambria Math" panose="02040503050406030204" pitchFamily="18" charset="0"/>
                                  <a:ea typeface="Cambria Math" panose="02040503050406030204" pitchFamily="18" charset="0"/>
                                </a:rPr>
                              </m:ctrlPr>
                            </m:naryPr>
                            <m:sub>
                              <m:r>
                                <m:rPr>
                                  <m:brk m:alnAt="9"/>
                                </m:rPr>
                                <a:rPr lang="en-US" altLang="ja-JP" sz="1600" i="1">
                                  <a:latin typeface="Cambria Math" panose="02040503050406030204" pitchFamily="18" charset="0"/>
                                  <a:ea typeface="Cambria Math" panose="02040503050406030204" pitchFamily="18" charset="0"/>
                                </a:rPr>
                                <m:t>𝑎</m:t>
                              </m:r>
                            </m:sub>
                            <m:sup/>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𝛼</m:t>
                                  </m:r>
                                </m:e>
                                <m:sub>
                                  <m:r>
                                    <a:rPr lang="en-US" altLang="ja-JP" sz="1600" b="0" i="1" smtClean="0">
                                      <a:latin typeface="Cambria Math" panose="02040503050406030204" pitchFamily="18" charset="0"/>
                                    </a:rPr>
                                    <m:t>2008</m:t>
                                  </m:r>
                                  <m:r>
                                    <a:rPr lang="en-US" altLang="ja-JP" sz="1600" i="1">
                                      <a:latin typeface="Cambria Math" panose="02040503050406030204" pitchFamily="18" charset="0"/>
                                    </a:rPr>
                                    <m:t>,</m:t>
                                  </m:r>
                                  <m:r>
                                    <a:rPr lang="en-US" altLang="ja-JP" sz="1600" i="1">
                                      <a:latin typeface="Cambria Math" panose="02040503050406030204" pitchFamily="18" charset="0"/>
                                    </a:rPr>
                                    <m:t>𝑎</m:t>
                                  </m:r>
                                </m:sub>
                              </m:sSub>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𝑃</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𝐼</m:t>
                                  </m:r>
                                </m:e>
                                <m:sub>
                                  <m:r>
                                    <a:rPr lang="en-US" altLang="ja-JP" sz="1600" i="1">
                                      <a:latin typeface="Cambria Math" panose="02040503050406030204" pitchFamily="18" charset="0"/>
                                      <a:ea typeface="Cambria Math" panose="02040503050406030204" pitchFamily="18" charset="0"/>
                                    </a:rPr>
                                    <m:t>𝑡</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𝑎</m:t>
                                  </m:r>
                                </m:sub>
                                <m:sup>
                                  <m:r>
                                    <a:rPr lang="en-US" altLang="ja-JP" sz="1600" i="1">
                                      <a:latin typeface="Cambria Math" panose="02040503050406030204" pitchFamily="18" charset="0"/>
                                      <a:ea typeface="Cambria Math" panose="02040503050406030204" pitchFamily="18" charset="0"/>
                                    </a:rPr>
                                    <m:t>1</m:t>
                                  </m:r>
                                </m:sup>
                              </m:sSubSup>
                            </m:e>
                          </m:nary>
                        </m:den>
                      </m:f>
                    </m:oMath>
                  </m:oMathPara>
                </a14:m>
                <a:endParaRPr lang="en-US" altLang="ja-JP" sz="1600" dirty="0"/>
              </a:p>
              <a:p>
                <a:pPr algn="ctr"/>
                <a14:m>
                  <m:oMathPara xmlns:m="http://schemas.openxmlformats.org/officeDocument/2006/math">
                    <m:oMathParaPr>
                      <m:jc m:val="centerGroup"/>
                    </m:oMathParaPr>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𝛼</m:t>
                          </m:r>
                        </m:e>
                        <m:sub>
                          <m:r>
                            <a:rPr lang="en-US" altLang="ja-JP" sz="1600" b="0" i="1" smtClean="0">
                              <a:latin typeface="Cambria Math" panose="02040503050406030204" pitchFamily="18" charset="0"/>
                            </a:rPr>
                            <m:t>2008,</m:t>
                          </m:r>
                          <m:r>
                            <a:rPr lang="en-US" altLang="ja-JP" sz="1600" b="0" i="1" smtClean="0">
                              <a:latin typeface="Cambria Math" panose="02040503050406030204" pitchFamily="18" charset="0"/>
                            </a:rPr>
                            <m:t>𝑎</m:t>
                          </m:r>
                        </m:sub>
                      </m:sSub>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ea typeface="Cambria Math" panose="02040503050406030204" pitchFamily="18" charset="0"/>
                            </a:rPr>
                          </m:ctrlPr>
                        </m:fPr>
                        <m:num>
                          <m:r>
                            <a:rPr lang="en-US" altLang="ja-JP" sz="1600" i="1">
                              <a:latin typeface="Cambria Math" panose="02040503050406030204" pitchFamily="18" charset="0"/>
                              <a:ea typeface="Cambria Math" panose="02040503050406030204" pitchFamily="18" charset="0"/>
                            </a:rPr>
                            <m:t>𝑅𝑅</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𝐸</m:t>
                              </m:r>
                            </m:e>
                            <m:sub>
                              <m:r>
                                <a:rPr lang="en-US" altLang="ja-JP" sz="1600" b="0" i="1" smtClean="0">
                                  <a:latin typeface="Cambria Math" panose="02040503050406030204" pitchFamily="18" charset="0"/>
                                  <a:ea typeface="Cambria Math" panose="02040503050406030204" pitchFamily="18" charset="0"/>
                                </a:rPr>
                                <m:t>2008</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𝑎</m:t>
                              </m:r>
                            </m:sub>
                            <m:sup>
                              <m:r>
                                <a:rPr lang="en-US" altLang="ja-JP" sz="1600" i="1">
                                  <a:latin typeface="Cambria Math" panose="02040503050406030204" pitchFamily="18" charset="0"/>
                                  <a:ea typeface="Cambria Math" panose="02040503050406030204" pitchFamily="18" charset="0"/>
                                </a:rPr>
                                <m:t>𝐹</m:t>
                              </m:r>
                              <m:d>
                                <m:dPr>
                                  <m:ctrlPr>
                                    <a:rPr lang="en-US" altLang="ja-JP" sz="1600" i="1">
                                      <a:latin typeface="Cambria Math" panose="02040503050406030204" pitchFamily="18" charset="0"/>
                                      <a:ea typeface="Cambria Math" panose="02040503050406030204" pitchFamily="18" charset="0"/>
                                    </a:rPr>
                                  </m:ctrlPr>
                                </m:dPr>
                                <m:e>
                                  <m:r>
                                    <a:rPr lang="en-US" altLang="ja-JP" sz="1600" i="1">
                                      <a:latin typeface="Cambria Math" panose="02040503050406030204" pitchFamily="18" charset="0"/>
                                      <a:ea typeface="Cambria Math" panose="02040503050406030204" pitchFamily="18" charset="0"/>
                                    </a:rPr>
                                    <m:t>𝑜𝑟𝑃</m:t>
                                  </m:r>
                                </m:e>
                              </m:d>
                            </m:sup>
                          </m:sSubSup>
                        </m:num>
                        <m:den>
                          <m:r>
                            <a:rPr lang="en-US" altLang="ja-JP" sz="1600" i="1">
                              <a:latin typeface="Cambria Math" panose="02040503050406030204" pitchFamily="18" charset="0"/>
                              <a:ea typeface="Cambria Math" panose="02040503050406030204" pitchFamily="18" charset="0"/>
                            </a:rPr>
                            <m:t>𝑅𝑅</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𝐸</m:t>
                              </m:r>
                            </m:e>
                            <m:sub>
                              <m:r>
                                <a:rPr lang="en-US" altLang="ja-JP" sz="1600" b="0" i="1" smtClean="0">
                                  <a:latin typeface="Cambria Math" panose="02040503050406030204" pitchFamily="18" charset="0"/>
                                  <a:ea typeface="Cambria Math" panose="02040503050406030204" pitchFamily="18" charset="0"/>
                                </a:rPr>
                                <m:t>2008</m:t>
                              </m:r>
                              <m:r>
                                <a:rPr lang="en-US" altLang="ja-JP" sz="1600" i="1">
                                  <a:latin typeface="Cambria Math" panose="02040503050406030204" pitchFamily="18" charset="0"/>
                                  <a:ea typeface="Cambria Math" panose="02040503050406030204" pitchFamily="18" charset="0"/>
                                </a:rPr>
                                <m:t>,20</m:t>
                              </m:r>
                            </m:sub>
                            <m:sup>
                              <m:r>
                                <a:rPr lang="en-US" altLang="ja-JP" sz="1600" i="1">
                                  <a:latin typeface="Cambria Math" panose="02040503050406030204" pitchFamily="18" charset="0"/>
                                  <a:ea typeface="Cambria Math" panose="02040503050406030204" pitchFamily="18" charset="0"/>
                                </a:rPr>
                                <m:t>𝐹</m:t>
                              </m:r>
                              <m:d>
                                <m:dPr>
                                  <m:ctrlPr>
                                    <a:rPr lang="en-US" altLang="ja-JP" sz="1600" i="1">
                                      <a:latin typeface="Cambria Math" panose="02040503050406030204" pitchFamily="18" charset="0"/>
                                      <a:ea typeface="Cambria Math" panose="02040503050406030204" pitchFamily="18" charset="0"/>
                                    </a:rPr>
                                  </m:ctrlPr>
                                </m:dPr>
                                <m:e>
                                  <m:r>
                                    <a:rPr lang="en-US" altLang="ja-JP" sz="1600" i="1">
                                      <a:latin typeface="Cambria Math" panose="02040503050406030204" pitchFamily="18" charset="0"/>
                                      <a:ea typeface="Cambria Math" panose="02040503050406030204" pitchFamily="18" charset="0"/>
                                    </a:rPr>
                                    <m:t>𝑜𝑟𝑃</m:t>
                                  </m:r>
                                </m:e>
                              </m:d>
                            </m:sup>
                          </m:sSubSup>
                        </m:den>
                      </m:f>
                    </m:oMath>
                  </m:oMathPara>
                </a14:m>
                <a:endParaRPr lang="ja-JP" altLang="en-US" dirty="0"/>
              </a:p>
            </p:txBody>
          </p:sp>
        </mc:Choice>
        <mc:Fallback xmlns="">
          <p:sp>
            <p:nvSpPr>
              <p:cNvPr id="9" name="テキスト ボックス 8">
                <a:extLst>
                  <a:ext uri="{FF2B5EF4-FFF2-40B4-BE49-F238E27FC236}">
                    <a16:creationId xmlns:a16="http://schemas.microsoft.com/office/drawing/2014/main" id="{09F85F6E-628D-4139-B328-5371CC4E30CB}"/>
                  </a:ext>
                </a:extLst>
              </p:cNvPr>
              <p:cNvSpPr txBox="1">
                <a:spLocks noRot="1" noChangeAspect="1" noMove="1" noResize="1" noEditPoints="1" noAdjustHandles="1" noChangeArrowheads="1" noChangeShapeType="1" noTextEdit="1"/>
              </p:cNvSpPr>
              <p:nvPr/>
            </p:nvSpPr>
            <p:spPr>
              <a:xfrm>
                <a:off x="500052" y="970134"/>
                <a:ext cx="4650889" cy="16789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C437A09-2291-41F5-B652-E25C1F2870DB}"/>
                  </a:ext>
                </a:extLst>
              </p:cNvPr>
              <p:cNvSpPr txBox="1"/>
              <p:nvPr/>
            </p:nvSpPr>
            <p:spPr>
              <a:xfrm>
                <a:off x="6105128" y="661919"/>
                <a:ext cx="3379067" cy="2803973"/>
              </a:xfrm>
              <a:prstGeom prst="rect">
                <a:avLst/>
              </a:prstGeom>
              <a:noFill/>
              <a:ln>
                <a:solidFill>
                  <a:schemeClr val="tx1"/>
                </a:solidFill>
                <a:prstDash val="dash"/>
              </a:ln>
            </p:spPr>
            <p:txBody>
              <a:bodyPr wrap="none" rtlCol="0">
                <a:spAutoFit/>
              </a:bodyPr>
              <a:lstStyle/>
              <a:p>
                <a14:m>
                  <m:oMath xmlns:m="http://schemas.openxmlformats.org/officeDocument/2006/math">
                    <m:r>
                      <a:rPr kumimoji="1" lang="en-US" altLang="ja-JP" sz="1600" b="0" i="1" smtClean="0">
                        <a:latin typeface="Cambria Math" panose="02040503050406030204" pitchFamily="18" charset="0"/>
                      </a:rPr>
                      <m:t>𝑅𝑅</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𝐸</m:t>
                        </m:r>
                      </m:e>
                      <m:sup>
                        <m:r>
                          <a:rPr kumimoji="1" lang="en-US" altLang="ja-JP" sz="1600" b="0" i="1" smtClean="0">
                            <a:latin typeface="Cambria Math" panose="02040503050406030204" pitchFamily="18" charset="0"/>
                          </a:rPr>
                          <m:t>𝐹</m:t>
                        </m:r>
                      </m:sup>
                    </m:sSup>
                  </m:oMath>
                </a14:m>
                <a:r>
                  <a:rPr kumimoji="1" lang="ja-JP" altLang="en-US" sz="1600" dirty="0"/>
                  <a:t>：全額免除率</a:t>
                </a:r>
                <a:endParaRPr kumimoji="1" lang="en-US" altLang="ja-JP" sz="1600" dirty="0"/>
              </a:p>
              <a:p>
                <a14:m>
                  <m:oMath xmlns:m="http://schemas.openxmlformats.org/officeDocument/2006/math">
                    <m:r>
                      <a:rPr kumimoji="1" lang="en-US" altLang="ja-JP" sz="1600" b="0" i="1" smtClean="0">
                        <a:latin typeface="Cambria Math" panose="02040503050406030204" pitchFamily="18" charset="0"/>
                      </a:rPr>
                      <m:t>𝑅𝑅</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𝐸</m:t>
                        </m:r>
                      </m:e>
                      <m:sup>
                        <m:r>
                          <a:rPr kumimoji="1" lang="en-US" altLang="ja-JP" sz="1600" b="0" i="1" smtClean="0">
                            <a:latin typeface="Cambria Math" panose="02040503050406030204" pitchFamily="18" charset="0"/>
                          </a:rPr>
                          <m:t>𝑃</m:t>
                        </m:r>
                      </m:sup>
                    </m:sSup>
                  </m:oMath>
                </a14:m>
                <a:r>
                  <a:rPr kumimoji="1" lang="ja-JP" altLang="en-US" sz="1600" dirty="0"/>
                  <a:t>：一部免除率</a:t>
                </a:r>
                <a:endParaRPr kumimoji="1" lang="en-US" altLang="ja-JP" sz="1600" dirty="0"/>
              </a:p>
              <a:p>
                <a14:m>
                  <m:oMath xmlns:m="http://schemas.openxmlformats.org/officeDocument/2006/math">
                    <m:r>
                      <a:rPr lang="en-US" altLang="ja-JP" sz="1600" i="1">
                        <a:latin typeface="Cambria Math" panose="02040503050406030204" pitchFamily="18" charset="0"/>
                      </a:rPr>
                      <m:t>𝑂𝐵𝐿</m:t>
                    </m:r>
                  </m:oMath>
                </a14:m>
                <a:r>
                  <a:rPr lang="ja-JP" altLang="en-US" sz="1600" dirty="0"/>
                  <a:t>：保険料全額納付義務者</a:t>
                </a:r>
                <a:endParaRPr lang="en-US" altLang="ja-JP" sz="1600" dirty="0"/>
              </a:p>
              <a:p>
                <a14:m>
                  <m:oMath xmlns:m="http://schemas.openxmlformats.org/officeDocument/2006/math">
                    <m:r>
                      <a:rPr lang="en-US" altLang="ja-JP" sz="1600" i="1">
                        <a:latin typeface="Cambria Math" panose="02040503050406030204" pitchFamily="18" charset="0"/>
                      </a:rPr>
                      <m:t>𝑅𝑁</m:t>
                    </m:r>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𝑃</m:t>
                        </m:r>
                      </m:e>
                      <m:sup>
                        <m:r>
                          <a:rPr lang="en-US" altLang="ja-JP" sz="1600" i="1">
                            <a:latin typeface="Cambria Math" panose="02040503050406030204" pitchFamily="18" charset="0"/>
                          </a:rPr>
                          <m:t>𝐹</m:t>
                        </m:r>
                      </m:sup>
                    </m:sSup>
                  </m:oMath>
                </a14:m>
                <a:r>
                  <a:rPr lang="ja-JP" altLang="en-US" sz="1600" dirty="0"/>
                  <a:t>：全額保険料納付率</a:t>
                </a:r>
                <a:endParaRPr lang="en-US" altLang="ja-JP" sz="1600" dirty="0"/>
              </a:p>
              <a:p>
                <a14:m>
                  <m:oMath xmlns:m="http://schemas.openxmlformats.org/officeDocument/2006/math">
                    <m:r>
                      <a:rPr lang="en-US" altLang="ja-JP" sz="1600" i="1">
                        <a:latin typeface="Cambria Math" panose="02040503050406030204" pitchFamily="18" charset="0"/>
                      </a:rPr>
                      <m:t>𝑅𝐸</m:t>
                    </m:r>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𝑀</m:t>
                        </m:r>
                      </m:e>
                      <m:sup>
                        <m:r>
                          <a:rPr lang="en-US" altLang="ja-JP" sz="1600" i="1">
                            <a:latin typeface="Cambria Math" panose="02040503050406030204" pitchFamily="18" charset="0"/>
                          </a:rPr>
                          <m:t>𝐹</m:t>
                        </m:r>
                        <m:r>
                          <a:rPr lang="en-US" altLang="ja-JP" sz="1600" i="1">
                            <a:latin typeface="Cambria Math" panose="02040503050406030204" pitchFamily="18" charset="0"/>
                          </a:rPr>
                          <m:t>,</m:t>
                        </m:r>
                        <m:r>
                          <a:rPr lang="en-US" altLang="ja-JP" sz="1600" i="1">
                            <a:latin typeface="Cambria Math" panose="02040503050406030204" pitchFamily="18" charset="0"/>
                          </a:rPr>
                          <m:t>𝐹𝐿</m:t>
                        </m:r>
                      </m:sup>
                    </m:sSup>
                  </m:oMath>
                </a14:m>
                <a:r>
                  <a:rPr lang="ja-JP" altLang="en-US" sz="1600" dirty="0"/>
                  <a:t>：申請全額免除者</a:t>
                </a:r>
                <a:endParaRPr lang="en-US" altLang="ja-JP" sz="1600" dirty="0"/>
              </a:p>
              <a:p>
                <a14:m>
                  <m:oMath xmlns:m="http://schemas.openxmlformats.org/officeDocument/2006/math">
                    <m:r>
                      <a:rPr lang="en-US" altLang="ja-JP" sz="1600" i="1">
                        <a:latin typeface="Cambria Math" panose="02040503050406030204" pitchFamily="18" charset="0"/>
                      </a:rPr>
                      <m:t>𝑅𝐸</m:t>
                    </m:r>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𝑀</m:t>
                        </m:r>
                      </m:e>
                      <m:sup>
                        <m:r>
                          <a:rPr lang="en-US" altLang="ja-JP" sz="1600" i="1">
                            <a:latin typeface="Cambria Math" panose="02040503050406030204" pitchFamily="18" charset="0"/>
                          </a:rPr>
                          <m:t>𝐹</m:t>
                        </m:r>
                        <m:r>
                          <a:rPr lang="en-US" altLang="ja-JP" sz="1600" i="1">
                            <a:latin typeface="Cambria Math" panose="02040503050406030204" pitchFamily="18" charset="0"/>
                          </a:rPr>
                          <m:t>,</m:t>
                        </m:r>
                        <m:r>
                          <a:rPr lang="en-US" altLang="ja-JP" sz="1600" i="1">
                            <a:latin typeface="Cambria Math" panose="02040503050406030204" pitchFamily="18" charset="0"/>
                          </a:rPr>
                          <m:t>𝑆𝑇</m:t>
                        </m:r>
                      </m:sup>
                    </m:sSup>
                    <m:r>
                      <a:rPr lang="ja-JP" altLang="en-US" sz="1600" i="1">
                        <a:latin typeface="Cambria Math" panose="02040503050406030204" pitchFamily="18" charset="0"/>
                      </a:rPr>
                      <m:t>：</m:t>
                    </m:r>
                  </m:oMath>
                </a14:m>
                <a:r>
                  <a:rPr lang="ja-JP" altLang="en-US" sz="1600" dirty="0"/>
                  <a:t>学生納付特例</a:t>
                </a:r>
                <a:endParaRPr lang="en-US" altLang="ja-JP" sz="1600" dirty="0"/>
              </a:p>
              <a:p>
                <a14:m>
                  <m:oMath xmlns:m="http://schemas.openxmlformats.org/officeDocument/2006/math">
                    <m:r>
                      <a:rPr lang="en-US" altLang="ja-JP" sz="1600" i="1">
                        <a:latin typeface="Cambria Math" panose="02040503050406030204" pitchFamily="18" charset="0"/>
                      </a:rPr>
                      <m:t>𝑅𝐸</m:t>
                    </m:r>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𝑀</m:t>
                        </m:r>
                      </m:e>
                      <m:sup>
                        <m:r>
                          <a:rPr lang="en-US" altLang="ja-JP" sz="1600" i="1">
                            <a:latin typeface="Cambria Math" panose="02040503050406030204" pitchFamily="18" charset="0"/>
                          </a:rPr>
                          <m:t>𝐹</m:t>
                        </m:r>
                        <m:r>
                          <a:rPr lang="en-US" altLang="ja-JP" sz="1600" i="1">
                            <a:latin typeface="Cambria Math" panose="02040503050406030204" pitchFamily="18" charset="0"/>
                          </a:rPr>
                          <m:t>,</m:t>
                        </m:r>
                        <m:r>
                          <a:rPr lang="en-US" altLang="ja-JP" sz="1600" i="1">
                            <a:latin typeface="Cambria Math" panose="02040503050406030204" pitchFamily="18" charset="0"/>
                          </a:rPr>
                          <m:t>𝑌𝑂</m:t>
                        </m:r>
                      </m:sup>
                    </m:sSup>
                  </m:oMath>
                </a14:m>
                <a:r>
                  <a:rPr lang="ja-JP" altLang="en-US" sz="1600" dirty="0"/>
                  <a:t>：若年者猶予特例</a:t>
                </a:r>
                <a:endParaRPr lang="en-US" altLang="ja-JP" sz="1600" dirty="0"/>
              </a:p>
              <a:p>
                <a14:m>
                  <m:oMath xmlns:m="http://schemas.openxmlformats.org/officeDocument/2006/math">
                    <m:r>
                      <a:rPr lang="en-US" altLang="ja-JP" sz="1600" i="1">
                        <a:latin typeface="Cambria Math" panose="02040503050406030204" pitchFamily="18" charset="0"/>
                      </a:rPr>
                      <m:t>𝑅𝐸</m:t>
                    </m:r>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𝑀</m:t>
                        </m:r>
                      </m:e>
                      <m:sup>
                        <m:r>
                          <a:rPr lang="en-US" altLang="ja-JP" sz="1600" i="1">
                            <a:latin typeface="Cambria Math" panose="02040503050406030204" pitchFamily="18" charset="0"/>
                          </a:rPr>
                          <m:t>𝑃</m:t>
                        </m:r>
                        <m:r>
                          <a:rPr lang="en-US" altLang="ja-JP" sz="1600" i="1">
                            <a:latin typeface="Cambria Math" panose="02040503050406030204" pitchFamily="18" charset="0"/>
                          </a:rPr>
                          <m:t>,</m:t>
                        </m:r>
                        <m:r>
                          <a:rPr lang="en-US" altLang="ja-JP" sz="1600" i="1">
                            <a:latin typeface="Cambria Math" panose="02040503050406030204" pitchFamily="18" charset="0"/>
                          </a:rPr>
                          <m:t>𝑇𝐻</m:t>
                        </m:r>
                      </m:sup>
                    </m:sSup>
                  </m:oMath>
                </a14:m>
                <a:r>
                  <a:rPr lang="ja-JP" altLang="en-US" sz="1600" dirty="0"/>
                  <a:t>：</a:t>
                </a:r>
                <a:r>
                  <a:rPr lang="en-US" altLang="ja-JP" sz="1600" dirty="0"/>
                  <a:t>4</a:t>
                </a:r>
                <a:r>
                  <a:rPr lang="ja-JP" altLang="en-US" sz="1600" dirty="0"/>
                  <a:t>分の</a:t>
                </a:r>
                <a:r>
                  <a:rPr lang="en-US" altLang="ja-JP" sz="1600" dirty="0"/>
                  <a:t>3</a:t>
                </a:r>
                <a:r>
                  <a:rPr lang="ja-JP" altLang="en-US" sz="1600" dirty="0"/>
                  <a:t>免除</a:t>
                </a:r>
                <a:endParaRPr lang="en-US" altLang="ja-JP" sz="1600" dirty="0"/>
              </a:p>
              <a:p>
                <a14:m>
                  <m:oMath xmlns:m="http://schemas.openxmlformats.org/officeDocument/2006/math">
                    <m:r>
                      <a:rPr lang="en-US" altLang="ja-JP" sz="1600" i="1">
                        <a:latin typeface="Cambria Math" panose="02040503050406030204" pitchFamily="18" charset="0"/>
                      </a:rPr>
                      <m:t>𝑅𝐸</m:t>
                    </m:r>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𝑀</m:t>
                        </m:r>
                      </m:e>
                      <m:sup>
                        <m:r>
                          <a:rPr lang="en-US" altLang="ja-JP" sz="1600" i="1">
                            <a:latin typeface="Cambria Math" panose="02040503050406030204" pitchFamily="18" charset="0"/>
                          </a:rPr>
                          <m:t>𝑃</m:t>
                        </m:r>
                        <m:r>
                          <a:rPr lang="en-US" altLang="ja-JP" sz="1600" i="1">
                            <a:latin typeface="Cambria Math" panose="02040503050406030204" pitchFamily="18" charset="0"/>
                          </a:rPr>
                          <m:t>,</m:t>
                        </m:r>
                        <m:r>
                          <a:rPr lang="en-US" altLang="ja-JP" sz="1600" i="1">
                            <a:latin typeface="Cambria Math" panose="02040503050406030204" pitchFamily="18" charset="0"/>
                          </a:rPr>
                          <m:t>𝐻𝐴</m:t>
                        </m:r>
                      </m:sup>
                    </m:sSup>
                  </m:oMath>
                </a14:m>
                <a:r>
                  <a:rPr lang="ja-JP" altLang="en-US" sz="1600" dirty="0"/>
                  <a:t>：半額免除</a:t>
                </a:r>
                <a:endParaRPr lang="en-US" altLang="ja-JP" sz="1600" dirty="0"/>
              </a:p>
              <a:p>
                <a14:m>
                  <m:oMath xmlns:m="http://schemas.openxmlformats.org/officeDocument/2006/math">
                    <m:r>
                      <a:rPr lang="en-US" altLang="ja-JP" sz="1600" i="1">
                        <a:latin typeface="Cambria Math" panose="02040503050406030204" pitchFamily="18" charset="0"/>
                      </a:rPr>
                      <m:t>𝑅𝐸</m:t>
                    </m:r>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𝑀</m:t>
                        </m:r>
                      </m:e>
                      <m:sup>
                        <m:r>
                          <a:rPr lang="en-US" altLang="ja-JP" sz="1600" i="1">
                            <a:latin typeface="Cambria Math" panose="02040503050406030204" pitchFamily="18" charset="0"/>
                          </a:rPr>
                          <m:t>𝑃</m:t>
                        </m:r>
                        <m:r>
                          <a:rPr lang="en-US" altLang="ja-JP" sz="1600" i="1">
                            <a:latin typeface="Cambria Math" panose="02040503050406030204" pitchFamily="18" charset="0"/>
                          </a:rPr>
                          <m:t>,</m:t>
                        </m:r>
                        <m:r>
                          <a:rPr lang="en-US" altLang="ja-JP" sz="1600" i="1">
                            <a:latin typeface="Cambria Math" panose="02040503050406030204" pitchFamily="18" charset="0"/>
                          </a:rPr>
                          <m:t>𝑄𝑈</m:t>
                        </m:r>
                      </m:sup>
                    </m:sSup>
                  </m:oMath>
                </a14:m>
                <a:r>
                  <a:rPr lang="ja-JP" altLang="en-US" sz="1600" dirty="0"/>
                  <a:t>：</a:t>
                </a:r>
                <a:r>
                  <a:rPr lang="en-US" altLang="ja-JP" sz="1600" dirty="0"/>
                  <a:t>4</a:t>
                </a:r>
                <a:r>
                  <a:rPr lang="ja-JP" altLang="en-US" sz="1600" dirty="0"/>
                  <a:t>分の</a:t>
                </a:r>
                <a:r>
                  <a:rPr lang="en-US" altLang="ja-JP" sz="1600" dirty="0"/>
                  <a:t>1</a:t>
                </a:r>
                <a:r>
                  <a:rPr lang="ja-JP" altLang="en-US" sz="1600" dirty="0"/>
                  <a:t>免除</a:t>
                </a:r>
                <a:endParaRPr lang="en-US" altLang="ja-JP" sz="1600" dirty="0"/>
              </a:p>
              <a:p>
                <a14:m>
                  <m:oMath xmlns:m="http://schemas.openxmlformats.org/officeDocument/2006/math">
                    <m:r>
                      <a:rPr lang="en-US" altLang="ja-JP" sz="1600" i="1">
                        <a:latin typeface="Cambria Math" panose="02040503050406030204" pitchFamily="18" charset="0"/>
                      </a:rPr>
                      <m:t>𝑅𝑁</m:t>
                    </m:r>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𝑃</m:t>
                        </m:r>
                      </m:e>
                      <m:sup>
                        <m:r>
                          <a:rPr lang="en-US" altLang="ja-JP" sz="1600" i="1">
                            <a:latin typeface="Cambria Math" panose="02040503050406030204" pitchFamily="18" charset="0"/>
                          </a:rPr>
                          <m:t>𝑃</m:t>
                        </m:r>
                      </m:sup>
                    </m:sSup>
                  </m:oMath>
                </a14:m>
                <a:r>
                  <a:rPr lang="ja-JP" altLang="en-US" sz="1600" dirty="0"/>
                  <a:t>：一部免除者の保険料納付率</a:t>
                </a:r>
              </a:p>
            </p:txBody>
          </p:sp>
        </mc:Choice>
        <mc:Fallback xmlns="">
          <p:sp>
            <p:nvSpPr>
              <p:cNvPr id="10" name="テキスト ボックス 9">
                <a:extLst>
                  <a:ext uri="{FF2B5EF4-FFF2-40B4-BE49-F238E27FC236}">
                    <a16:creationId xmlns:a16="http://schemas.microsoft.com/office/drawing/2014/main" id="{5C437A09-2291-41F5-B652-E25C1F2870DB}"/>
                  </a:ext>
                </a:extLst>
              </p:cNvPr>
              <p:cNvSpPr txBox="1">
                <a:spLocks noRot="1" noChangeAspect="1" noMove="1" noResize="1" noEditPoints="1" noAdjustHandles="1" noChangeArrowheads="1" noChangeShapeType="1" noTextEdit="1"/>
              </p:cNvSpPr>
              <p:nvPr/>
            </p:nvSpPr>
            <p:spPr>
              <a:xfrm>
                <a:off x="6105128" y="661919"/>
                <a:ext cx="3379067" cy="2803973"/>
              </a:xfrm>
              <a:prstGeom prst="rect">
                <a:avLst/>
              </a:prstGeom>
              <a:blipFill>
                <a:blip r:embed="rId4"/>
                <a:stretch>
                  <a:fillRect t="-216" b="-1948"/>
                </a:stretch>
              </a:blipFill>
              <a:ln>
                <a:solidFill>
                  <a:schemeClr val="tx1"/>
                </a:solidFill>
                <a:prstDash val="dash"/>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EE89199-EE48-4999-8848-F11543E36E40}"/>
                  </a:ext>
                </a:extLst>
              </p:cNvPr>
              <p:cNvSpPr txBox="1"/>
              <p:nvPr/>
            </p:nvSpPr>
            <p:spPr>
              <a:xfrm>
                <a:off x="272479" y="2710700"/>
                <a:ext cx="3010761" cy="338554"/>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sz="1600" dirty="0"/>
                  <a:t>全額納付者数</a:t>
                </a:r>
                <a14:m>
                  <m:oMath xmlns:m="http://schemas.openxmlformats.org/officeDocument/2006/math">
                    <m:d>
                      <m:dPr>
                        <m:ctrlPr>
                          <a:rPr lang="en-US" altLang="ja-JP" sz="1600" i="1">
                            <a:latin typeface="Cambria Math" panose="02040503050406030204" pitchFamily="18" charset="0"/>
                          </a:rPr>
                        </m:ctrlPr>
                      </m:dPr>
                      <m:e>
                        <m:r>
                          <a:rPr lang="en-US" altLang="ja-JP" sz="1600" b="0" i="1" smtClean="0">
                            <a:latin typeface="Cambria Math" panose="02040503050406030204" pitchFamily="18" charset="0"/>
                          </a:rPr>
                          <m:t>𝑁𝑃</m:t>
                        </m:r>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𝑃</m:t>
                            </m:r>
                          </m:e>
                          <m:sup>
                            <m:r>
                              <a:rPr lang="en-US" altLang="ja-JP" sz="1600" b="0" i="1" smtClean="0">
                                <a:latin typeface="Cambria Math" panose="02040503050406030204" pitchFamily="18" charset="0"/>
                              </a:rPr>
                              <m:t>𝐹</m:t>
                            </m:r>
                          </m:sup>
                        </m:sSup>
                      </m:e>
                    </m:d>
                  </m:oMath>
                </a14:m>
                <a:r>
                  <a:rPr kumimoji="1" lang="ja-JP" altLang="en-US" sz="1600" dirty="0"/>
                  <a:t>の推計</a:t>
                </a:r>
                <a:endParaRPr kumimoji="1" lang="en-US" altLang="ja-JP" sz="1600" dirty="0"/>
              </a:p>
            </p:txBody>
          </p:sp>
        </mc:Choice>
        <mc:Fallback xmlns="">
          <p:sp>
            <p:nvSpPr>
              <p:cNvPr id="11" name="テキスト ボックス 10">
                <a:extLst>
                  <a:ext uri="{FF2B5EF4-FFF2-40B4-BE49-F238E27FC236}">
                    <a16:creationId xmlns:a16="http://schemas.microsoft.com/office/drawing/2014/main" id="{AEE89199-EE48-4999-8848-F11543E36E40}"/>
                  </a:ext>
                </a:extLst>
              </p:cNvPr>
              <p:cNvSpPr txBox="1">
                <a:spLocks noRot="1" noChangeAspect="1" noMove="1" noResize="1" noEditPoints="1" noAdjustHandles="1" noChangeArrowheads="1" noChangeShapeType="1" noTextEdit="1"/>
              </p:cNvSpPr>
              <p:nvPr/>
            </p:nvSpPr>
            <p:spPr>
              <a:xfrm>
                <a:off x="272479" y="2710700"/>
                <a:ext cx="3010761" cy="338554"/>
              </a:xfrm>
              <a:prstGeom prst="rect">
                <a:avLst/>
              </a:prstGeom>
              <a:blipFill>
                <a:blip r:embed="rId5"/>
                <a:stretch>
                  <a:fillRect l="-810" t="-7273" b="-2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60AADC0-D85D-42CF-BC45-00E780791504}"/>
                  </a:ext>
                </a:extLst>
              </p:cNvPr>
              <p:cNvSpPr txBox="1"/>
              <p:nvPr/>
            </p:nvSpPr>
            <p:spPr>
              <a:xfrm>
                <a:off x="776536" y="3042957"/>
                <a:ext cx="4136324" cy="1230978"/>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𝑁𝑃</m:t>
                      </m:r>
                      <m:sSubSup>
                        <m:sSubSupPr>
                          <m:ctrlPr>
                            <a:rPr lang="en-US" altLang="ja-JP" sz="1600" b="0" i="1" smtClean="0">
                              <a:latin typeface="Cambria Math" panose="02040503050406030204" pitchFamily="18" charset="0"/>
                            </a:rPr>
                          </m:ctrlPr>
                        </m:sSubSupPr>
                        <m:e>
                          <m:r>
                            <a:rPr lang="en-US" altLang="ja-JP" sz="1600" b="0" i="1" smtClean="0">
                              <a:latin typeface="Cambria Math" panose="02040503050406030204" pitchFamily="18" charset="0"/>
                            </a:rPr>
                            <m:t>𝑃</m:t>
                          </m:r>
                        </m:e>
                        <m:sub>
                          <m: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𝑎</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𝑠</m:t>
                          </m:r>
                        </m:sub>
                        <m:sup>
                          <m:r>
                            <a:rPr lang="en-US" altLang="ja-JP" sz="1600" b="0" i="1" smtClean="0">
                              <a:latin typeface="Cambria Math" panose="02040503050406030204" pitchFamily="18" charset="0"/>
                            </a:rPr>
                            <m:t>𝐹</m:t>
                          </m:r>
                        </m:sup>
                      </m:sSubSup>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𝑂𝐵</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𝐿</m:t>
                          </m:r>
                        </m:e>
                        <m:sub>
                          <m: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𝑎</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𝑠</m:t>
                          </m:r>
                        </m:sub>
                      </m:sSub>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𝑅𝑁</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𝑃</m:t>
                          </m:r>
                        </m:e>
                        <m:sub>
                          <m:r>
                            <a:rPr lang="en-US" altLang="ja-JP" sz="1600" b="0" i="1" smtClean="0">
                              <a:latin typeface="Cambria Math" panose="02040503050406030204" pitchFamily="18" charset="0"/>
                              <a:ea typeface="Cambria Math" panose="02040503050406030204" pitchFamily="18" charset="0"/>
                            </a:rPr>
                            <m:t>𝑡</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𝑎</m:t>
                          </m:r>
                        </m:sub>
                        <m:sup>
                          <m:r>
                            <a:rPr lang="en-US" altLang="ja-JP" sz="1600" b="0" i="1" smtClean="0">
                              <a:latin typeface="Cambria Math" panose="02040503050406030204" pitchFamily="18" charset="0"/>
                              <a:ea typeface="Cambria Math" panose="02040503050406030204" pitchFamily="18" charset="0"/>
                            </a:rPr>
                            <m:t>𝐹</m:t>
                          </m:r>
                        </m:sup>
                      </m:sSubSup>
                    </m:oMath>
                  </m:oMathPara>
                </a14:m>
                <a:endParaRPr lang="en-US" altLang="ja-JP" sz="1600" dirty="0"/>
              </a:p>
              <a:p>
                <a:pPr algn="ctr"/>
                <a14:m>
                  <m:oMathPara xmlns:m="http://schemas.openxmlformats.org/officeDocument/2006/math">
                    <m:oMathParaPr>
                      <m:jc m:val="centerGroup"/>
                    </m:oMathParaPr>
                    <m:oMath xmlns:m="http://schemas.openxmlformats.org/officeDocument/2006/math">
                      <m:r>
                        <a:rPr lang="en-US" altLang="ja-JP" sz="1600" i="1">
                          <a:latin typeface="Cambria Math" panose="02040503050406030204" pitchFamily="18" charset="0"/>
                        </a:rPr>
                        <m:t>𝑂𝐵</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𝐿</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r>
                            <a:rPr lang="en-US" altLang="ja-JP" sz="1600" i="1">
                              <a:latin typeface="Cambria Math" panose="02040503050406030204" pitchFamily="18" charset="0"/>
                            </a:rPr>
                            <m:t>,</m:t>
                          </m:r>
                          <m:r>
                            <a:rPr lang="en-US" altLang="ja-JP" sz="1600" i="1">
                              <a:latin typeface="Cambria Math" panose="02040503050406030204" pitchFamily="18" charset="0"/>
                            </a:rPr>
                            <m:t>𝑠</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𝑃</m:t>
                      </m:r>
                      <m:sSubSup>
                        <m:sSubSupPr>
                          <m:ctrlPr>
                            <a:rPr lang="en-US" altLang="ja-JP" sz="1600" b="0" i="1" smtClean="0">
                              <a:latin typeface="Cambria Math" panose="02040503050406030204" pitchFamily="18" charset="0"/>
                            </a:rPr>
                          </m:ctrlPr>
                        </m:sSubSupPr>
                        <m:e>
                          <m:r>
                            <a:rPr lang="en-US" altLang="ja-JP" sz="1600" b="0" i="1" smtClean="0">
                              <a:latin typeface="Cambria Math" panose="02040503050406030204" pitchFamily="18" charset="0"/>
                            </a:rPr>
                            <m:t>𝐼</m:t>
                          </m:r>
                        </m:e>
                        <m:sub>
                          <m: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𝑎</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𝑠</m:t>
                          </m:r>
                        </m:sub>
                        <m:sup>
                          <m:r>
                            <a:rPr lang="en-US" altLang="ja-JP" sz="1600" b="0" i="1" smtClean="0">
                              <a:latin typeface="Cambria Math" panose="02040503050406030204" pitchFamily="18" charset="0"/>
                            </a:rPr>
                            <m:t>1</m:t>
                          </m:r>
                        </m:sup>
                      </m:sSubSup>
                      <m:r>
                        <a:rPr lang="en-US" altLang="ja-JP" sz="1600" b="0" i="1" smtClean="0">
                          <a:latin typeface="Cambria Math" panose="02040503050406030204" pitchFamily="18" charset="0"/>
                        </a:rPr>
                        <m:t>−</m:t>
                      </m:r>
                      <m:r>
                        <a:rPr lang="en-US" altLang="ja-JP" sz="1600" i="1">
                          <a:latin typeface="Cambria Math" panose="02040503050406030204" pitchFamily="18" charset="0"/>
                        </a:rPr>
                        <m:t>𝑅𝐸</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𝑀</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𝑠</m:t>
                          </m:r>
                        </m:sub>
                        <m:sup>
                          <m:r>
                            <a:rPr lang="en-US" altLang="ja-JP" sz="1600" i="1">
                              <a:latin typeface="Cambria Math" panose="02040503050406030204" pitchFamily="18" charset="0"/>
                            </a:rPr>
                            <m:t>𝐹</m:t>
                          </m:r>
                        </m:sup>
                      </m:sSubSup>
                      <m:r>
                        <a:rPr lang="en-US" altLang="ja-JP" sz="1600" i="1">
                          <a:latin typeface="Cambria Math" panose="02040503050406030204" pitchFamily="18" charset="0"/>
                        </a:rPr>
                        <m:t>−</m:t>
                      </m:r>
                      <m:r>
                        <a:rPr lang="en-US" altLang="ja-JP" sz="1600" i="1">
                          <a:latin typeface="Cambria Math" panose="02040503050406030204" pitchFamily="18" charset="0"/>
                        </a:rPr>
                        <m:t>𝑅𝐸</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𝑀</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𝑠</m:t>
                          </m:r>
                        </m:sub>
                        <m:sup>
                          <m:r>
                            <a:rPr lang="en-US" altLang="ja-JP" sz="1600" b="0" i="1" smtClean="0">
                              <a:latin typeface="Cambria Math" panose="02040503050406030204" pitchFamily="18" charset="0"/>
                            </a:rPr>
                            <m:t>𝑃</m:t>
                          </m:r>
                        </m:sup>
                      </m:sSubSup>
                    </m:oMath>
                  </m:oMathPara>
                </a14:m>
                <a:endParaRPr lang="ja-JP" altLang="en-US" sz="1600" dirty="0"/>
              </a:p>
              <a:p>
                <a:pPr algn="ctr"/>
                <a14:m>
                  <m:oMathPara xmlns:m="http://schemas.openxmlformats.org/officeDocument/2006/math">
                    <m:oMathParaPr>
                      <m:jc m:val="centerGroup"/>
                    </m:oMathParaPr>
                    <m:oMath xmlns:m="http://schemas.openxmlformats.org/officeDocument/2006/math">
                      <m:r>
                        <a:rPr lang="en-US" altLang="ja-JP" sz="1600" i="1">
                          <a:latin typeface="Cambria Math" panose="02040503050406030204" pitchFamily="18" charset="0"/>
                        </a:rPr>
                        <m:t>𝑅𝐸</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𝑀</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𝑠</m:t>
                          </m:r>
                        </m:sub>
                        <m:sup>
                          <m:r>
                            <a:rPr lang="en-US" altLang="ja-JP" sz="1600" i="1">
                              <a:latin typeface="Cambria Math" panose="02040503050406030204" pitchFamily="18" charset="0"/>
                            </a:rPr>
                            <m:t>𝐹</m:t>
                          </m:r>
                        </m:sup>
                      </m:sSubSup>
                      <m:r>
                        <a:rPr lang="en-US" altLang="ja-JP" sz="1600" b="0" i="1" smtClean="0">
                          <a:latin typeface="Cambria Math" panose="02040503050406030204" pitchFamily="18" charset="0"/>
                        </a:rPr>
                        <m:t>=</m:t>
                      </m:r>
                      <m:r>
                        <a:rPr lang="en-US" altLang="ja-JP" sz="1600" i="1">
                          <a:latin typeface="Cambria Math" panose="02040503050406030204" pitchFamily="18" charset="0"/>
                        </a:rPr>
                        <m:t>𝑅𝐸</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𝑀</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𝑠</m:t>
                          </m:r>
                        </m:sub>
                        <m:sup>
                          <m:r>
                            <a:rPr lang="en-US" altLang="ja-JP" sz="1600" i="1">
                              <a:latin typeface="Cambria Math" panose="02040503050406030204" pitchFamily="18" charset="0"/>
                            </a:rPr>
                            <m:t>𝐹</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𝐹𝐿</m:t>
                          </m:r>
                        </m:sup>
                      </m:sSubSup>
                      <m:r>
                        <a:rPr lang="en-US" altLang="ja-JP" sz="1600" b="0" i="1" smtClean="0">
                          <a:latin typeface="Cambria Math" panose="02040503050406030204" pitchFamily="18" charset="0"/>
                        </a:rPr>
                        <m:t>+</m:t>
                      </m:r>
                      <m:r>
                        <a:rPr lang="en-US" altLang="ja-JP" sz="1600" i="1">
                          <a:latin typeface="Cambria Math" panose="02040503050406030204" pitchFamily="18" charset="0"/>
                        </a:rPr>
                        <m:t>𝑅𝐸</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𝑀</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r>
                            <a:rPr lang="en-US" altLang="ja-JP" sz="1600" i="1">
                              <a:latin typeface="Cambria Math" panose="02040503050406030204" pitchFamily="18" charset="0"/>
                            </a:rPr>
                            <m:t>,</m:t>
                          </m:r>
                          <m:r>
                            <a:rPr lang="en-US" altLang="ja-JP" sz="1600" i="1">
                              <a:latin typeface="Cambria Math" panose="02040503050406030204" pitchFamily="18" charset="0"/>
                            </a:rPr>
                            <m:t>𝑠</m:t>
                          </m:r>
                        </m:sub>
                        <m:sup>
                          <m:r>
                            <a:rPr lang="en-US" altLang="ja-JP" sz="1600" i="1">
                              <a:latin typeface="Cambria Math" panose="02040503050406030204" pitchFamily="18" charset="0"/>
                            </a:rPr>
                            <m:t>𝐹</m:t>
                          </m:r>
                          <m:r>
                            <a:rPr lang="en-US" altLang="ja-JP" sz="1600" i="1">
                              <a:latin typeface="Cambria Math" panose="02040503050406030204" pitchFamily="18" charset="0"/>
                            </a:rPr>
                            <m:t>,</m:t>
                          </m:r>
                          <m:r>
                            <a:rPr lang="en-US" altLang="ja-JP" sz="1600" b="0" i="1" smtClean="0">
                              <a:latin typeface="Cambria Math" panose="02040503050406030204" pitchFamily="18" charset="0"/>
                            </a:rPr>
                            <m:t>𝑆𝑇</m:t>
                          </m:r>
                        </m:sup>
                      </m:sSubSup>
                      <m:r>
                        <a:rPr lang="en-US" altLang="ja-JP" sz="1600" b="0" i="1" smtClean="0">
                          <a:latin typeface="Cambria Math" panose="02040503050406030204" pitchFamily="18" charset="0"/>
                        </a:rPr>
                        <m:t>+</m:t>
                      </m:r>
                      <m:r>
                        <a:rPr lang="en-US" altLang="ja-JP" sz="1600" i="1">
                          <a:latin typeface="Cambria Math" panose="02040503050406030204" pitchFamily="18" charset="0"/>
                        </a:rPr>
                        <m:t>𝑅𝐸</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𝑀</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r>
                            <a:rPr lang="en-US" altLang="ja-JP" sz="1600" i="1">
                              <a:latin typeface="Cambria Math" panose="02040503050406030204" pitchFamily="18" charset="0"/>
                            </a:rPr>
                            <m:t>,</m:t>
                          </m:r>
                          <m:r>
                            <a:rPr lang="en-US" altLang="ja-JP" sz="1600" i="1">
                              <a:latin typeface="Cambria Math" panose="02040503050406030204" pitchFamily="18" charset="0"/>
                            </a:rPr>
                            <m:t>𝑠</m:t>
                          </m:r>
                        </m:sub>
                        <m:sup>
                          <m:r>
                            <a:rPr lang="en-US" altLang="ja-JP" sz="1600" i="1">
                              <a:latin typeface="Cambria Math" panose="02040503050406030204" pitchFamily="18" charset="0"/>
                            </a:rPr>
                            <m:t>𝐹</m:t>
                          </m:r>
                          <m:r>
                            <a:rPr lang="en-US" altLang="ja-JP" sz="1600" i="1">
                              <a:latin typeface="Cambria Math" panose="02040503050406030204" pitchFamily="18" charset="0"/>
                            </a:rPr>
                            <m:t>,</m:t>
                          </m:r>
                          <m:r>
                            <a:rPr lang="en-US" altLang="ja-JP" sz="1600" b="0" i="1" smtClean="0">
                              <a:latin typeface="Cambria Math" panose="02040503050406030204" pitchFamily="18" charset="0"/>
                            </a:rPr>
                            <m:t>𝑌𝑂</m:t>
                          </m:r>
                        </m:sup>
                      </m:sSubSup>
                    </m:oMath>
                  </m:oMathPara>
                </a14:m>
                <a:endParaRPr lang="en-US" altLang="ja-JP" sz="1600" dirty="0"/>
              </a:p>
              <a:p>
                <a:pPr algn="ctr"/>
                <a14:m>
                  <m:oMathPara xmlns:m="http://schemas.openxmlformats.org/officeDocument/2006/math">
                    <m:oMathParaPr>
                      <m:jc m:val="centerGroup"/>
                    </m:oMathParaPr>
                    <m:oMath xmlns:m="http://schemas.openxmlformats.org/officeDocument/2006/math">
                      <m:r>
                        <a:rPr lang="en-US" altLang="ja-JP" sz="1600" i="1">
                          <a:latin typeface="Cambria Math" panose="02040503050406030204" pitchFamily="18" charset="0"/>
                        </a:rPr>
                        <m:t>𝑅𝐸</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𝑀</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r>
                            <a:rPr lang="en-US" altLang="ja-JP" sz="1600" i="1">
                              <a:latin typeface="Cambria Math" panose="02040503050406030204" pitchFamily="18" charset="0"/>
                            </a:rPr>
                            <m:t>,</m:t>
                          </m:r>
                          <m:r>
                            <a:rPr lang="en-US" altLang="ja-JP" sz="1600" i="1">
                              <a:latin typeface="Cambria Math" panose="02040503050406030204" pitchFamily="18" charset="0"/>
                            </a:rPr>
                            <m:t>𝑠</m:t>
                          </m:r>
                        </m:sub>
                        <m:sup>
                          <m:r>
                            <a:rPr lang="en-US" altLang="ja-JP" sz="1600" b="0" i="1" smtClean="0">
                              <a:latin typeface="Cambria Math" panose="02040503050406030204" pitchFamily="18" charset="0"/>
                            </a:rPr>
                            <m:t>𝑃</m:t>
                          </m:r>
                        </m:sup>
                      </m:sSubSup>
                      <m:r>
                        <a:rPr lang="en-US" altLang="ja-JP" sz="1600" i="1">
                          <a:latin typeface="Cambria Math" panose="02040503050406030204" pitchFamily="18" charset="0"/>
                        </a:rPr>
                        <m:t>=</m:t>
                      </m:r>
                      <m:r>
                        <a:rPr lang="en-US" altLang="ja-JP" sz="1600" i="1">
                          <a:latin typeface="Cambria Math" panose="02040503050406030204" pitchFamily="18" charset="0"/>
                        </a:rPr>
                        <m:t>𝑅𝐸</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𝑀</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r>
                            <a:rPr lang="en-US" altLang="ja-JP" sz="1600" i="1">
                              <a:latin typeface="Cambria Math" panose="02040503050406030204" pitchFamily="18" charset="0"/>
                            </a:rPr>
                            <m:t>,</m:t>
                          </m:r>
                          <m:r>
                            <a:rPr lang="en-US" altLang="ja-JP" sz="1600" i="1">
                              <a:latin typeface="Cambria Math" panose="02040503050406030204" pitchFamily="18" charset="0"/>
                            </a:rPr>
                            <m:t>𝑠</m:t>
                          </m:r>
                        </m:sub>
                        <m:sup>
                          <m:r>
                            <a:rPr lang="en-US" altLang="ja-JP" sz="1600" b="0" i="1" smtClean="0">
                              <a:latin typeface="Cambria Math" panose="02040503050406030204" pitchFamily="18" charset="0"/>
                            </a:rPr>
                            <m:t>𝑃</m:t>
                          </m:r>
                          <m:r>
                            <a:rPr lang="en-US" altLang="ja-JP" sz="1600" i="1">
                              <a:latin typeface="Cambria Math" panose="02040503050406030204" pitchFamily="18" charset="0"/>
                            </a:rPr>
                            <m:t>,</m:t>
                          </m:r>
                          <m:r>
                            <a:rPr lang="en-US" altLang="ja-JP" sz="1600" b="0" i="1" smtClean="0">
                              <a:latin typeface="Cambria Math" panose="02040503050406030204" pitchFamily="18" charset="0"/>
                            </a:rPr>
                            <m:t>𝑇𝐻</m:t>
                          </m:r>
                        </m:sup>
                      </m:sSubSup>
                      <m:r>
                        <a:rPr lang="en-US" altLang="ja-JP" sz="1600" i="1">
                          <a:latin typeface="Cambria Math" panose="02040503050406030204" pitchFamily="18" charset="0"/>
                        </a:rPr>
                        <m:t>+</m:t>
                      </m:r>
                      <m:r>
                        <a:rPr lang="en-US" altLang="ja-JP" sz="1600" i="1">
                          <a:latin typeface="Cambria Math" panose="02040503050406030204" pitchFamily="18" charset="0"/>
                        </a:rPr>
                        <m:t>𝑅𝐸</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𝑀</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r>
                            <a:rPr lang="en-US" altLang="ja-JP" sz="1600" i="1">
                              <a:latin typeface="Cambria Math" panose="02040503050406030204" pitchFamily="18" charset="0"/>
                            </a:rPr>
                            <m:t>,</m:t>
                          </m:r>
                          <m:r>
                            <a:rPr lang="en-US" altLang="ja-JP" sz="1600" i="1">
                              <a:latin typeface="Cambria Math" panose="02040503050406030204" pitchFamily="18" charset="0"/>
                            </a:rPr>
                            <m:t>𝑠</m:t>
                          </m:r>
                        </m:sub>
                        <m:sup>
                          <m:r>
                            <a:rPr lang="en-US" altLang="ja-JP" sz="1600" b="0" i="1" smtClean="0">
                              <a:latin typeface="Cambria Math" panose="02040503050406030204" pitchFamily="18" charset="0"/>
                            </a:rPr>
                            <m:t>𝑃</m:t>
                          </m:r>
                          <m:r>
                            <a:rPr lang="en-US" altLang="ja-JP" sz="1600" i="1">
                              <a:latin typeface="Cambria Math" panose="02040503050406030204" pitchFamily="18" charset="0"/>
                            </a:rPr>
                            <m:t>,</m:t>
                          </m:r>
                          <m:r>
                            <a:rPr lang="en-US" altLang="ja-JP" sz="1600" b="0" i="1" smtClean="0">
                              <a:latin typeface="Cambria Math" panose="02040503050406030204" pitchFamily="18" charset="0"/>
                            </a:rPr>
                            <m:t>𝐻𝐴</m:t>
                          </m:r>
                        </m:sup>
                      </m:sSubSup>
                      <m:r>
                        <a:rPr lang="en-US" altLang="ja-JP" sz="1600" i="1">
                          <a:latin typeface="Cambria Math" panose="02040503050406030204" pitchFamily="18" charset="0"/>
                        </a:rPr>
                        <m:t>+</m:t>
                      </m:r>
                      <m:r>
                        <a:rPr lang="en-US" altLang="ja-JP" sz="1600" i="1">
                          <a:latin typeface="Cambria Math" panose="02040503050406030204" pitchFamily="18" charset="0"/>
                        </a:rPr>
                        <m:t>𝑅𝐸</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𝑀</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r>
                            <a:rPr lang="en-US" altLang="ja-JP" sz="1600" i="1">
                              <a:latin typeface="Cambria Math" panose="02040503050406030204" pitchFamily="18" charset="0"/>
                            </a:rPr>
                            <m:t>,</m:t>
                          </m:r>
                          <m:r>
                            <a:rPr lang="en-US" altLang="ja-JP" sz="1600" i="1">
                              <a:latin typeface="Cambria Math" panose="02040503050406030204" pitchFamily="18" charset="0"/>
                            </a:rPr>
                            <m:t>𝑠</m:t>
                          </m:r>
                        </m:sub>
                        <m:sup>
                          <m:r>
                            <a:rPr lang="en-US" altLang="ja-JP" sz="1600" b="0" i="1" smtClean="0">
                              <a:latin typeface="Cambria Math" panose="02040503050406030204" pitchFamily="18" charset="0"/>
                            </a:rPr>
                            <m:t>𝑃</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𝑄𝑈</m:t>
                          </m:r>
                        </m:sup>
                      </m:sSubSup>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660AADC0-D85D-42CF-BC45-00E780791504}"/>
                  </a:ext>
                </a:extLst>
              </p:cNvPr>
              <p:cNvSpPr txBox="1">
                <a:spLocks noRot="1" noChangeAspect="1" noMove="1" noResize="1" noEditPoints="1" noAdjustHandles="1" noChangeArrowheads="1" noChangeShapeType="1" noTextEdit="1"/>
              </p:cNvSpPr>
              <p:nvPr/>
            </p:nvSpPr>
            <p:spPr>
              <a:xfrm>
                <a:off x="776536" y="3042957"/>
                <a:ext cx="4136324" cy="1230978"/>
              </a:xfrm>
              <a:prstGeom prst="rect">
                <a:avLst/>
              </a:prstGeom>
              <a:blipFill>
                <a:blip r:embed="rId6"/>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C96F2984-E3DE-46A8-A833-01962154FF16}"/>
              </a:ext>
            </a:extLst>
          </p:cNvPr>
          <p:cNvSpPr txBox="1"/>
          <p:nvPr/>
        </p:nvSpPr>
        <p:spPr>
          <a:xfrm>
            <a:off x="6100190" y="3658446"/>
            <a:ext cx="1242648" cy="276999"/>
          </a:xfrm>
          <a:prstGeom prst="rect">
            <a:avLst/>
          </a:prstGeom>
          <a:noFill/>
          <a:ln>
            <a:solidFill>
              <a:schemeClr val="bg1"/>
            </a:solidFill>
            <a:prstDash val="dash"/>
          </a:ln>
        </p:spPr>
        <p:txBody>
          <a:bodyPr wrap="none" rtlCol="0">
            <a:spAutoFit/>
          </a:bodyPr>
          <a:lstStyle/>
          <a:p>
            <a:pPr marL="285750" indent="-285750">
              <a:buClr>
                <a:srgbClr val="0070C0"/>
              </a:buClr>
              <a:buFont typeface="Wingdings" panose="05000000000000000000" pitchFamily="2" charset="2"/>
              <a:buChar char="Ø"/>
            </a:pPr>
            <a:r>
              <a:rPr kumimoji="1" lang="ja-JP" altLang="en-US" sz="1200" dirty="0"/>
              <a:t>使用データ</a:t>
            </a:r>
            <a:endParaRPr kumimoji="1" lang="en-US" altLang="ja-JP" sz="1200" dirty="0"/>
          </a:p>
        </p:txBody>
      </p:sp>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68096E3E-23C4-4423-AFD1-66FE3355C81A}"/>
                  </a:ext>
                </a:extLst>
              </p:cNvPr>
              <p:cNvSpPr/>
              <p:nvPr/>
            </p:nvSpPr>
            <p:spPr>
              <a:xfrm>
                <a:off x="269636" y="4362720"/>
                <a:ext cx="3329694" cy="369332"/>
              </a:xfrm>
              <a:prstGeom prst="rect">
                <a:avLst/>
              </a:prstGeom>
            </p:spPr>
            <p:txBody>
              <a:bodyPr wrap="none">
                <a:spAutoFit/>
              </a:bodyPr>
              <a:lstStyle/>
              <a:p>
                <a:pPr marL="285750" indent="-285750">
                  <a:buClr>
                    <a:srgbClr val="0070C0"/>
                  </a:buClr>
                  <a:buFont typeface="Wingdings" panose="05000000000000000000" pitchFamily="2" charset="2"/>
                  <a:buChar char="p"/>
                </a:pPr>
                <a:r>
                  <a:rPr lang="ja-JP" altLang="en-US" dirty="0">
                    <a:solidFill>
                      <a:srgbClr val="0070C0"/>
                    </a:solidFill>
                  </a:rPr>
                  <a:t>一部納付者数</a:t>
                </a:r>
                <a14:m>
                  <m:oMath xmlns:m="http://schemas.openxmlformats.org/officeDocument/2006/math">
                    <m:d>
                      <m:dPr>
                        <m:ctrlPr>
                          <a:rPr lang="en-US" altLang="ja-JP" i="1">
                            <a:solidFill>
                              <a:srgbClr val="0070C0"/>
                            </a:solidFill>
                            <a:latin typeface="Cambria Math" panose="02040503050406030204" pitchFamily="18" charset="0"/>
                          </a:rPr>
                        </m:ctrlPr>
                      </m:dPr>
                      <m:e>
                        <m:r>
                          <a:rPr lang="en-US" altLang="ja-JP" i="1">
                            <a:solidFill>
                              <a:srgbClr val="0070C0"/>
                            </a:solidFill>
                            <a:latin typeface="Cambria Math" panose="02040503050406030204" pitchFamily="18" charset="0"/>
                          </a:rPr>
                          <m:t>𝑁𝑃</m:t>
                        </m:r>
                        <m:sSup>
                          <m:sSupPr>
                            <m:ctrlPr>
                              <a:rPr lang="en-US" altLang="ja-JP" i="1">
                                <a:solidFill>
                                  <a:srgbClr val="0070C0"/>
                                </a:solidFill>
                                <a:latin typeface="Cambria Math" panose="02040503050406030204" pitchFamily="18" charset="0"/>
                              </a:rPr>
                            </m:ctrlPr>
                          </m:sSupPr>
                          <m:e>
                            <m:r>
                              <a:rPr lang="en-US" altLang="ja-JP" i="1">
                                <a:solidFill>
                                  <a:srgbClr val="0070C0"/>
                                </a:solidFill>
                                <a:latin typeface="Cambria Math" panose="02040503050406030204" pitchFamily="18" charset="0"/>
                              </a:rPr>
                              <m:t>𝑃</m:t>
                            </m:r>
                          </m:e>
                          <m:sup>
                            <m:r>
                              <a:rPr lang="en-US" altLang="ja-JP" i="1">
                                <a:solidFill>
                                  <a:srgbClr val="0070C0"/>
                                </a:solidFill>
                                <a:latin typeface="Cambria Math" panose="02040503050406030204" pitchFamily="18" charset="0"/>
                              </a:rPr>
                              <m:t>𝑃</m:t>
                            </m:r>
                          </m:sup>
                        </m:sSup>
                      </m:e>
                    </m:d>
                  </m:oMath>
                </a14:m>
                <a:r>
                  <a:rPr lang="ja-JP" altLang="en-US" dirty="0">
                    <a:solidFill>
                      <a:srgbClr val="0070C0"/>
                    </a:solidFill>
                  </a:rPr>
                  <a:t>の推計</a:t>
                </a:r>
                <a:endParaRPr lang="en-US" altLang="ja-JP" dirty="0">
                  <a:solidFill>
                    <a:srgbClr val="0070C0"/>
                  </a:solidFill>
                </a:endParaRPr>
              </a:p>
            </p:txBody>
          </p:sp>
        </mc:Choice>
        <mc:Fallback xmlns="">
          <p:sp>
            <p:nvSpPr>
              <p:cNvPr id="14" name="正方形/長方形 13">
                <a:extLst>
                  <a:ext uri="{FF2B5EF4-FFF2-40B4-BE49-F238E27FC236}">
                    <a16:creationId xmlns:a16="http://schemas.microsoft.com/office/drawing/2014/main" id="{68096E3E-23C4-4423-AFD1-66FE3355C81A}"/>
                  </a:ext>
                </a:extLst>
              </p:cNvPr>
              <p:cNvSpPr>
                <a:spLocks noRot="1" noChangeAspect="1" noMove="1" noResize="1" noEditPoints="1" noAdjustHandles="1" noChangeArrowheads="1" noChangeShapeType="1" noTextEdit="1"/>
              </p:cNvSpPr>
              <p:nvPr/>
            </p:nvSpPr>
            <p:spPr>
              <a:xfrm>
                <a:off x="269636" y="4362720"/>
                <a:ext cx="3329694" cy="369332"/>
              </a:xfrm>
              <a:prstGeom prst="rect">
                <a:avLst/>
              </a:prstGeom>
              <a:blipFill>
                <a:blip r:embed="rId7"/>
                <a:stretch>
                  <a:fillRect l="-1099" t="-8333" r="-1282"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ED4546A-4A01-4A47-85A4-792DE8CDED4E}"/>
                  </a:ext>
                </a:extLst>
              </p:cNvPr>
              <p:cNvSpPr txBox="1"/>
              <p:nvPr/>
            </p:nvSpPr>
            <p:spPr>
              <a:xfrm>
                <a:off x="377944" y="4761812"/>
                <a:ext cx="5259132" cy="1435201"/>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𝑁𝑃</m:t>
                      </m:r>
                      <m:sSubSup>
                        <m:sSubSupPr>
                          <m:ctrlPr>
                            <a:rPr lang="en-US" altLang="ja-JP" sz="1600" b="0" i="1" smtClean="0">
                              <a:latin typeface="Cambria Math" panose="02040503050406030204" pitchFamily="18" charset="0"/>
                            </a:rPr>
                          </m:ctrlPr>
                        </m:sSubSupPr>
                        <m:e>
                          <m:r>
                            <a:rPr lang="en-US" altLang="ja-JP" sz="1600" b="0" i="1" smtClean="0">
                              <a:latin typeface="Cambria Math" panose="02040503050406030204" pitchFamily="18" charset="0"/>
                            </a:rPr>
                            <m:t>𝑃</m:t>
                          </m:r>
                        </m:e>
                        <m:sub>
                          <m: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𝑎</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𝑠</m:t>
                          </m:r>
                        </m:sub>
                        <m:sup>
                          <m:r>
                            <a:rPr lang="en-US" altLang="ja-JP" sz="1600" b="0" i="1" smtClean="0">
                              <a:latin typeface="Cambria Math" panose="02040503050406030204" pitchFamily="18" charset="0"/>
                            </a:rPr>
                            <m:t>𝑃</m:t>
                          </m:r>
                        </m:sup>
                      </m:sSubSup>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𝑅𝐸</m:t>
                      </m:r>
                      <m:sSubSup>
                        <m:sSubSupPr>
                          <m:ctrlPr>
                            <a:rPr lang="en-US" altLang="ja-JP" sz="1600" b="0" i="1" smtClean="0">
                              <a:latin typeface="Cambria Math" panose="02040503050406030204" pitchFamily="18" charset="0"/>
                            </a:rPr>
                          </m:ctrlPr>
                        </m:sSubSupPr>
                        <m:e>
                          <m:r>
                            <a:rPr lang="en-US" altLang="ja-JP" sz="1600" b="0" i="1" smtClean="0">
                              <a:latin typeface="Cambria Math" panose="02040503050406030204" pitchFamily="18" charset="0"/>
                            </a:rPr>
                            <m:t>𝑀</m:t>
                          </m:r>
                        </m:e>
                        <m:sub>
                          <m: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𝑎</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𝑠</m:t>
                          </m:r>
                        </m:sub>
                        <m:sup>
                          <m:r>
                            <a:rPr lang="en-US" altLang="ja-JP" sz="1600" b="0" i="1" smtClean="0">
                              <a:latin typeface="Cambria Math" panose="02040503050406030204" pitchFamily="18" charset="0"/>
                            </a:rPr>
                            <m:t>𝑃</m:t>
                          </m:r>
                        </m:sup>
                      </m:sSubSup>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𝑅𝑁</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𝑃</m:t>
                          </m:r>
                        </m:e>
                        <m:sub>
                          <m:r>
                            <a:rPr lang="en-US" altLang="ja-JP" sz="1600" b="0" i="1" smtClean="0">
                              <a:latin typeface="Cambria Math" panose="02040503050406030204" pitchFamily="18" charset="0"/>
                              <a:ea typeface="Cambria Math" panose="02040503050406030204" pitchFamily="18" charset="0"/>
                            </a:rPr>
                            <m:t>𝑡</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𝑎</m:t>
                          </m:r>
                        </m:sub>
                        <m:sup>
                          <m:r>
                            <a:rPr lang="en-US" altLang="ja-JP" sz="1600" b="0" i="1" smtClean="0">
                              <a:latin typeface="Cambria Math" panose="02040503050406030204" pitchFamily="18" charset="0"/>
                              <a:ea typeface="Cambria Math" panose="02040503050406030204" pitchFamily="18" charset="0"/>
                            </a:rPr>
                            <m:t>𝑃</m:t>
                          </m:r>
                        </m:sup>
                      </m:sSubSup>
                    </m:oMath>
                  </m:oMathPara>
                </a14:m>
                <a:endParaRPr lang="en-US" altLang="ja-JP" sz="1600" dirty="0"/>
              </a:p>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𝑅𝑁</m:t>
                      </m:r>
                      <m:sSubSup>
                        <m:sSubSupPr>
                          <m:ctrlPr>
                            <a:rPr lang="en-US" altLang="ja-JP" sz="1600" b="0" i="1" smtClean="0">
                              <a:latin typeface="Cambria Math" panose="02040503050406030204" pitchFamily="18" charset="0"/>
                            </a:rPr>
                          </m:ctrlPr>
                        </m:sSubSupPr>
                        <m:e>
                          <m:r>
                            <a:rPr lang="en-US" altLang="ja-JP" sz="1600" b="0" i="1" smtClean="0">
                              <a:latin typeface="Cambria Math" panose="02040503050406030204" pitchFamily="18" charset="0"/>
                            </a:rPr>
                            <m:t>𝑃</m:t>
                          </m:r>
                        </m:e>
                        <m:sub>
                          <m: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𝑎</m:t>
                          </m:r>
                        </m:sub>
                        <m:sup>
                          <m:r>
                            <a:rPr lang="en-US" altLang="ja-JP" sz="1600" b="0" i="1" smtClean="0">
                              <a:latin typeface="Cambria Math" panose="02040503050406030204" pitchFamily="18" charset="0"/>
                            </a:rPr>
                            <m:t>𝐹</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𝑜𝑟𝑃</m:t>
                              </m:r>
                            </m:e>
                          </m:d>
                        </m:sup>
                      </m:sSubSup>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𝛽</m:t>
                          </m:r>
                        </m:e>
                        <m:sub>
                          <m: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𝑎</m:t>
                          </m:r>
                        </m:sub>
                      </m:sSub>
                      <m:r>
                        <a:rPr lang="en-US" altLang="ja-JP" sz="1600" b="0" i="1" smtClean="0">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rPr>
                        <m:t>𝑅𝑁</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𝑃</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sub>
                        <m:sup>
                          <m:r>
                            <a:rPr lang="en-US" altLang="ja-JP" sz="1600" i="1">
                              <a:latin typeface="Cambria Math" panose="02040503050406030204" pitchFamily="18" charset="0"/>
                            </a:rPr>
                            <m:t>𝐹</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𝑜𝑟𝑃</m:t>
                              </m:r>
                            </m:e>
                          </m:d>
                        </m:sup>
                      </m:sSubSup>
                      <m:r>
                        <a:rPr lang="en-US" altLang="ja-JP" sz="1600" i="1" smtClean="0">
                          <a:latin typeface="Cambria Math" panose="02040503050406030204" pitchFamily="18" charset="0"/>
                          <a:ea typeface="Cambria Math" panose="02040503050406030204" pitchFamily="18" charset="0"/>
                        </a:rPr>
                        <m:t>∙</m:t>
                      </m:r>
                      <m:f>
                        <m:fPr>
                          <m:ctrlPr>
                            <a:rPr lang="en-US" altLang="ja-JP" sz="1600" b="0" i="1" smtClean="0">
                              <a:latin typeface="Cambria Math" panose="02040503050406030204" pitchFamily="18" charset="0"/>
                              <a:ea typeface="Cambria Math" panose="02040503050406030204" pitchFamily="18" charset="0"/>
                            </a:rPr>
                          </m:ctrlPr>
                        </m:fPr>
                        <m:num>
                          <m:r>
                            <a:rPr lang="en-US" altLang="ja-JP" sz="1600" b="0" i="1" smtClean="0">
                              <a:latin typeface="Cambria Math" panose="02040503050406030204" pitchFamily="18" charset="0"/>
                              <a:ea typeface="Cambria Math" panose="02040503050406030204" pitchFamily="18" charset="0"/>
                            </a:rPr>
                            <m:t>𝑂𝐵𝐿</m:t>
                          </m:r>
                          <m:sSub>
                            <m:sSubPr>
                              <m:ctrlPr>
                                <a:rPr lang="en-US" altLang="ja-JP" sz="1600" b="0" i="1" smtClean="0">
                                  <a:latin typeface="Cambria Math" panose="02040503050406030204" pitchFamily="18" charset="0"/>
                                  <a:ea typeface="Cambria Math" panose="02040503050406030204" pitchFamily="18" charset="0"/>
                                </a:rPr>
                              </m:ctrlPr>
                            </m:sSubPr>
                            <m:e>
                              <m:d>
                                <m:dPr>
                                  <m:ctrlPr>
                                    <a:rPr lang="en-US" altLang="ja-JP" sz="1600" b="0" i="1" smtClean="0">
                                      <a:latin typeface="Cambria Math" panose="02040503050406030204" pitchFamily="18" charset="0"/>
                                      <a:ea typeface="Cambria Math" panose="02040503050406030204" pitchFamily="18" charset="0"/>
                                    </a:rPr>
                                  </m:ctrlPr>
                                </m:dPr>
                                <m:e>
                                  <m:r>
                                    <a:rPr lang="en-US" altLang="ja-JP" sz="1600" b="0" i="1" smtClean="0">
                                      <a:latin typeface="Cambria Math" panose="02040503050406030204" pitchFamily="18" charset="0"/>
                                      <a:ea typeface="Cambria Math" panose="02040503050406030204" pitchFamily="18" charset="0"/>
                                    </a:rPr>
                                    <m:t>𝑜𝑟</m:t>
                                  </m:r>
                                  <m:r>
                                    <a:rPr lang="en-US" altLang="ja-JP" sz="1600" b="0" i="1" smtClean="0">
                                      <a:latin typeface="Cambria Math" panose="02040503050406030204" pitchFamily="18" charset="0"/>
                                      <a:ea typeface="Cambria Math" panose="02040503050406030204" pitchFamily="18" charset="0"/>
                                    </a:rPr>
                                    <m:t> </m:t>
                                  </m:r>
                                  <m:r>
                                    <a:rPr lang="en-US" altLang="ja-JP" sz="1600" b="0" i="1" smtClean="0">
                                      <a:latin typeface="Cambria Math" panose="02040503050406030204" pitchFamily="18" charset="0"/>
                                      <a:ea typeface="Cambria Math" panose="02040503050406030204" pitchFamily="18" charset="0"/>
                                    </a:rPr>
                                    <m:t>𝑅𝐸</m:t>
                                  </m:r>
                                  <m:sSup>
                                    <m:sSupPr>
                                      <m:ctrlPr>
                                        <a:rPr lang="en-US" altLang="ja-JP" sz="1600" b="0" i="1" smtClean="0">
                                          <a:latin typeface="Cambria Math" panose="02040503050406030204" pitchFamily="18" charset="0"/>
                                          <a:ea typeface="Cambria Math" panose="02040503050406030204" pitchFamily="18" charset="0"/>
                                        </a:rPr>
                                      </m:ctrlPr>
                                    </m:sSupPr>
                                    <m:e>
                                      <m:r>
                                        <a:rPr lang="en-US" altLang="ja-JP" sz="1600" b="0" i="1" smtClean="0">
                                          <a:latin typeface="Cambria Math" panose="02040503050406030204" pitchFamily="18" charset="0"/>
                                          <a:ea typeface="Cambria Math" panose="02040503050406030204" pitchFamily="18" charset="0"/>
                                        </a:rPr>
                                        <m:t>𝑀</m:t>
                                      </m:r>
                                    </m:e>
                                    <m:sup>
                                      <m:r>
                                        <a:rPr lang="en-US" altLang="ja-JP" sz="1600" b="0" i="1" smtClean="0">
                                          <a:latin typeface="Cambria Math" panose="02040503050406030204" pitchFamily="18" charset="0"/>
                                          <a:ea typeface="Cambria Math" panose="02040503050406030204" pitchFamily="18" charset="0"/>
                                        </a:rPr>
                                        <m:t>𝑃</m:t>
                                      </m:r>
                                    </m:sup>
                                  </m:sSup>
                                </m:e>
                              </m:d>
                            </m:e>
                            <m:sub>
                              <m:r>
                                <a:rPr lang="en-US" altLang="ja-JP" sz="1600" b="0" i="1" smtClean="0">
                                  <a:latin typeface="Cambria Math" panose="02040503050406030204" pitchFamily="18" charset="0"/>
                                  <a:ea typeface="Cambria Math" panose="02040503050406030204" pitchFamily="18" charset="0"/>
                                </a:rPr>
                                <m:t>𝑡</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𝑎</m:t>
                              </m:r>
                            </m:sub>
                          </m:sSub>
                        </m:num>
                        <m:den>
                          <m:nary>
                            <m:naryPr>
                              <m:chr m:val="∑"/>
                              <m:limLoc m:val="subSup"/>
                              <m:supHide m:val="on"/>
                              <m:ctrlPr>
                                <a:rPr lang="en-US" altLang="ja-JP" sz="1600" b="0" i="1" smtClean="0">
                                  <a:latin typeface="Cambria Math" panose="02040503050406030204" pitchFamily="18" charset="0"/>
                                  <a:ea typeface="Cambria Math" panose="02040503050406030204" pitchFamily="18" charset="0"/>
                                </a:rPr>
                              </m:ctrlPr>
                            </m:naryPr>
                            <m:sub>
                              <m:r>
                                <m:rPr>
                                  <m:brk m:alnAt="9"/>
                                </m:rPr>
                                <a:rPr lang="en-US" altLang="ja-JP" sz="1600" b="0" i="1" smtClean="0">
                                  <a:latin typeface="Cambria Math" panose="02040503050406030204" pitchFamily="18" charset="0"/>
                                  <a:ea typeface="Cambria Math" panose="02040503050406030204" pitchFamily="18" charset="0"/>
                                </a:rPr>
                                <m:t>𝑎</m:t>
                              </m:r>
                            </m:sub>
                            <m:sup/>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𝛽</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sub>
                              </m:sSub>
                              <m:r>
                                <a:rPr lang="en-US" altLang="ja-JP" sz="1600" i="1" smtClean="0">
                                  <a:latin typeface="Cambria Math" panose="02040503050406030204" pitchFamily="18" charset="0"/>
                                  <a:ea typeface="Cambria Math" panose="02040503050406030204" pitchFamily="18" charset="0"/>
                                </a:rPr>
                                <m:t>∙</m:t>
                              </m:r>
                            </m:e>
                          </m:nary>
                          <m:r>
                            <a:rPr lang="en-US" altLang="ja-JP" sz="1600" i="1">
                              <a:latin typeface="Cambria Math" panose="02040503050406030204" pitchFamily="18" charset="0"/>
                              <a:ea typeface="Cambria Math" panose="02040503050406030204" pitchFamily="18" charset="0"/>
                            </a:rPr>
                            <m:t>𝑂𝐵𝐿</m:t>
                          </m:r>
                          <m:sSub>
                            <m:sSubPr>
                              <m:ctrlPr>
                                <a:rPr lang="en-US" altLang="ja-JP" sz="1600" i="1">
                                  <a:latin typeface="Cambria Math" panose="02040503050406030204" pitchFamily="18" charset="0"/>
                                  <a:ea typeface="Cambria Math" panose="02040503050406030204" pitchFamily="18" charset="0"/>
                                </a:rPr>
                              </m:ctrlPr>
                            </m:sSubPr>
                            <m:e>
                              <m:d>
                                <m:dPr>
                                  <m:ctrlPr>
                                    <a:rPr lang="en-US" altLang="ja-JP" sz="1600" i="1">
                                      <a:latin typeface="Cambria Math" panose="02040503050406030204" pitchFamily="18" charset="0"/>
                                      <a:ea typeface="Cambria Math" panose="02040503050406030204" pitchFamily="18" charset="0"/>
                                    </a:rPr>
                                  </m:ctrlPr>
                                </m:dPr>
                                <m:e>
                                  <m:r>
                                    <a:rPr lang="en-US" altLang="ja-JP" sz="1600" i="1">
                                      <a:latin typeface="Cambria Math" panose="02040503050406030204" pitchFamily="18" charset="0"/>
                                      <a:ea typeface="Cambria Math" panose="02040503050406030204" pitchFamily="18" charset="0"/>
                                    </a:rPr>
                                    <m:t>𝑜𝑟</m:t>
                                  </m:r>
                                  <m:r>
                                    <a:rPr lang="en-US" altLang="ja-JP" sz="1600" i="1">
                                      <a:latin typeface="Cambria Math" panose="02040503050406030204" pitchFamily="18" charset="0"/>
                                      <a:ea typeface="Cambria Math" panose="02040503050406030204" pitchFamily="18" charset="0"/>
                                    </a:rPr>
                                    <m:t> </m:t>
                                  </m:r>
                                  <m:r>
                                    <a:rPr lang="en-US" altLang="ja-JP" sz="1600" i="1">
                                      <a:latin typeface="Cambria Math" panose="02040503050406030204" pitchFamily="18" charset="0"/>
                                      <a:ea typeface="Cambria Math" panose="02040503050406030204" pitchFamily="18" charset="0"/>
                                    </a:rPr>
                                    <m:t>𝑅𝐸</m:t>
                                  </m:r>
                                  <m:sSup>
                                    <m:sSupPr>
                                      <m:ctrlPr>
                                        <a:rPr lang="en-US" altLang="ja-JP" sz="1600" i="1">
                                          <a:latin typeface="Cambria Math" panose="02040503050406030204" pitchFamily="18" charset="0"/>
                                          <a:ea typeface="Cambria Math" panose="02040503050406030204" pitchFamily="18" charset="0"/>
                                        </a:rPr>
                                      </m:ctrlPr>
                                    </m:sSupPr>
                                    <m:e>
                                      <m:r>
                                        <a:rPr lang="en-US" altLang="ja-JP" sz="1600" i="1">
                                          <a:latin typeface="Cambria Math" panose="02040503050406030204" pitchFamily="18" charset="0"/>
                                          <a:ea typeface="Cambria Math" panose="02040503050406030204" pitchFamily="18" charset="0"/>
                                        </a:rPr>
                                        <m:t>𝑀</m:t>
                                      </m:r>
                                    </m:e>
                                    <m:sup>
                                      <m:r>
                                        <a:rPr lang="en-US" altLang="ja-JP" sz="1600" i="1">
                                          <a:latin typeface="Cambria Math" panose="02040503050406030204" pitchFamily="18" charset="0"/>
                                          <a:ea typeface="Cambria Math" panose="02040503050406030204" pitchFamily="18" charset="0"/>
                                        </a:rPr>
                                        <m:t>𝑃</m:t>
                                      </m:r>
                                    </m:sup>
                                  </m:sSup>
                                </m:e>
                              </m:d>
                            </m:e>
                            <m:sub>
                              <m:r>
                                <a:rPr lang="en-US" altLang="ja-JP" sz="1600" i="1">
                                  <a:latin typeface="Cambria Math" panose="02040503050406030204" pitchFamily="18" charset="0"/>
                                  <a:ea typeface="Cambria Math" panose="02040503050406030204" pitchFamily="18" charset="0"/>
                                </a:rPr>
                                <m:t>𝑡</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𝑎</m:t>
                              </m:r>
                            </m:sub>
                          </m:sSub>
                        </m:den>
                      </m:f>
                    </m:oMath>
                  </m:oMathPara>
                </a14:m>
                <a:endParaRPr lang="en-US" altLang="ja-JP" sz="1600" dirty="0"/>
              </a:p>
              <a:p>
                <a:pPr algn="ctr"/>
                <a14:m>
                  <m:oMathPara xmlns:m="http://schemas.openxmlformats.org/officeDocument/2006/math">
                    <m:oMathParaPr>
                      <m:jc m:val="centerGroup"/>
                    </m:oMathParaPr>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𝛽</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sub>
                      </m:sSub>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𝑅𝑁</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𝑃</m:t>
                              </m:r>
                            </m:e>
                            <m:sub>
                              <m: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𝑎</m:t>
                              </m:r>
                            </m:sub>
                          </m:sSub>
                        </m:num>
                        <m:den>
                          <m:r>
                            <a:rPr lang="en-US" altLang="ja-JP" sz="1600" b="0" i="1" smtClean="0">
                              <a:latin typeface="Cambria Math" panose="02040503050406030204" pitchFamily="18" charset="0"/>
                            </a:rPr>
                            <m:t>𝑅𝑁</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𝑃</m:t>
                              </m:r>
                            </m:e>
                            <m:sub>
                              <m: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,20</m:t>
                              </m:r>
                            </m:sub>
                          </m:sSub>
                        </m:den>
                      </m:f>
                    </m:oMath>
                  </m:oMathPara>
                </a14:m>
                <a:endParaRPr lang="en-US" altLang="ja-JP" dirty="0"/>
              </a:p>
            </p:txBody>
          </p:sp>
        </mc:Choice>
        <mc:Fallback xmlns="">
          <p:sp>
            <p:nvSpPr>
              <p:cNvPr id="15" name="テキスト ボックス 14">
                <a:extLst>
                  <a:ext uri="{FF2B5EF4-FFF2-40B4-BE49-F238E27FC236}">
                    <a16:creationId xmlns:a16="http://schemas.microsoft.com/office/drawing/2014/main" id="{4ED4546A-4A01-4A47-85A4-792DE8CDED4E}"/>
                  </a:ext>
                </a:extLst>
              </p:cNvPr>
              <p:cNvSpPr txBox="1">
                <a:spLocks noRot="1" noChangeAspect="1" noMove="1" noResize="1" noEditPoints="1" noAdjustHandles="1" noChangeArrowheads="1" noChangeShapeType="1" noTextEdit="1"/>
              </p:cNvSpPr>
              <p:nvPr/>
            </p:nvSpPr>
            <p:spPr>
              <a:xfrm>
                <a:off x="377944" y="4761812"/>
                <a:ext cx="5259132" cy="143520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81D9B66A-E7A9-423F-9F91-89449074D0AE}"/>
                  </a:ext>
                </a:extLst>
              </p:cNvPr>
              <p:cNvGraphicFramePr>
                <a:graphicFrameLocks noGrp="1"/>
              </p:cNvGraphicFramePr>
              <p:nvPr/>
            </p:nvGraphicFramePr>
            <p:xfrm>
              <a:off x="6102343" y="3951653"/>
              <a:ext cx="3381851" cy="2077720"/>
            </p:xfrm>
            <a:graphic>
              <a:graphicData uri="http://schemas.openxmlformats.org/drawingml/2006/table">
                <a:tbl>
                  <a:tblPr firstRow="1" bandRow="1">
                    <a:tableStyleId>{5C22544A-7EE6-4342-B048-85BDC9FD1C3A}</a:tableStyleId>
                  </a:tblPr>
                  <a:tblGrid>
                    <a:gridCol w="776870">
                      <a:extLst>
                        <a:ext uri="{9D8B030D-6E8A-4147-A177-3AD203B41FA5}">
                          <a16:colId xmlns:a16="http://schemas.microsoft.com/office/drawing/2014/main" val="20000"/>
                        </a:ext>
                      </a:extLst>
                    </a:gridCol>
                    <a:gridCol w="2604981">
                      <a:extLst>
                        <a:ext uri="{9D8B030D-6E8A-4147-A177-3AD203B41FA5}">
                          <a16:colId xmlns:a16="http://schemas.microsoft.com/office/drawing/2014/main" val="20001"/>
                        </a:ext>
                      </a:extLst>
                    </a:gridCol>
                  </a:tblGrid>
                  <a:tr h="370840">
                    <a:tc>
                      <a:txBody>
                        <a:bodyPr/>
                        <a:lstStyle/>
                        <a:p>
                          <a:pPr algn="ctr"/>
                          <a:endParaRPr kumimoji="1" lang="ja-JP" altLang="en-US" sz="1100" dirty="0"/>
                        </a:p>
                      </a:txBody>
                      <a:tcPr anchor="ctr"/>
                    </a:tc>
                    <a:tc>
                      <a:txBody>
                        <a:bodyPr/>
                        <a:lstStyle/>
                        <a:p>
                          <a:pPr algn="ctr"/>
                          <a:r>
                            <a:rPr kumimoji="1" lang="ja-JP" altLang="en-US" sz="1100" dirty="0"/>
                            <a:t>現在および将来</a:t>
                          </a:r>
                        </a:p>
                      </a:txBody>
                      <a:tcPr anchor="ct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𝑅𝑅𝐸</m:t>
                                </m:r>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𝛼</m:t>
                                </m:r>
                              </m:oMath>
                            </m:oMathPara>
                          </a14:m>
                          <a:endParaRPr kumimoji="1" lang="ja-JP" altLang="en-US" sz="1100" dirty="0"/>
                        </a:p>
                      </a:txBody>
                      <a:tcPr anchor="ctr"/>
                    </a:tc>
                    <a:tc>
                      <a:txBody>
                        <a:bodyPr/>
                        <a:lstStyle/>
                        <a:p>
                          <a:pPr marL="0" marR="0" lvl="0" indent="0" algn="ctr" defTabSz="914395" rtl="0" eaLnBrk="1" fontAlgn="auto" latinLnBrk="0" hangingPunct="1">
                            <a:lnSpc>
                              <a:spcPct val="100000"/>
                            </a:lnSpc>
                            <a:spcBef>
                              <a:spcPts val="0"/>
                            </a:spcBef>
                            <a:spcAft>
                              <a:spcPts val="0"/>
                            </a:spcAft>
                            <a:buClrTx/>
                            <a:buSzTx/>
                            <a:buFontTx/>
                            <a:buNone/>
                            <a:tabLst/>
                            <a:defRPr/>
                          </a:pPr>
                          <a:r>
                            <a:rPr kumimoji="1" lang="ja-JP" altLang="en-US" sz="1100" dirty="0"/>
                            <a:t>厚生労働省</a:t>
                          </a:r>
                          <a:endParaRPr kumimoji="1" lang="en-US" altLang="ja-JP" sz="1100" dirty="0"/>
                        </a:p>
                        <a:p>
                          <a:pPr marL="0" marR="0" lvl="0" indent="0" algn="ctr" defTabSz="914395" rtl="0" eaLnBrk="1" fontAlgn="auto" latinLnBrk="0" hangingPunct="1">
                            <a:lnSpc>
                              <a:spcPct val="100000"/>
                            </a:lnSpc>
                            <a:spcBef>
                              <a:spcPts val="0"/>
                            </a:spcBef>
                            <a:spcAft>
                              <a:spcPts val="0"/>
                            </a:spcAft>
                            <a:buClrTx/>
                            <a:buSzTx/>
                            <a:buFontTx/>
                            <a:buNone/>
                            <a:tabLst/>
                            <a:defRPr/>
                          </a:pPr>
                          <a:r>
                            <a:rPr kumimoji="1" lang="en-US" altLang="ja-JP" sz="1100" dirty="0"/>
                            <a:t>『</a:t>
                          </a:r>
                          <a:r>
                            <a:rPr kumimoji="1" lang="ja-JP" altLang="en-US" sz="1100" dirty="0"/>
                            <a:t>国民年金被保険者実態調査</a:t>
                          </a:r>
                          <a:r>
                            <a:rPr kumimoji="1" lang="en-US" altLang="ja-JP" sz="1100" dirty="0"/>
                            <a:t>』</a:t>
                          </a:r>
                        </a:p>
                      </a:txBody>
                      <a:tcPr anchor="ct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𝑅𝑁</m:t>
                                </m:r>
                                <m:sSup>
                                  <m:sSupPr>
                                    <m:ctrlPr>
                                      <a:rPr kumimoji="1" lang="en-US" altLang="ja-JP" sz="1100" b="0" i="1" smtClean="0">
                                        <a:latin typeface="Cambria Math" panose="02040503050406030204" pitchFamily="18" charset="0"/>
                                      </a:rPr>
                                    </m:ctrlPr>
                                  </m:sSupPr>
                                  <m:e>
                                    <m:r>
                                      <a:rPr kumimoji="1" lang="en-US" altLang="ja-JP" sz="1100" b="0" i="1" smtClean="0">
                                        <a:latin typeface="Cambria Math" panose="02040503050406030204" pitchFamily="18" charset="0"/>
                                      </a:rPr>
                                      <m:t>𝑃</m:t>
                                    </m:r>
                                  </m:e>
                                  <m:sup>
                                    <m:r>
                                      <a:rPr kumimoji="1" lang="en-US" altLang="ja-JP" sz="1100" b="0" i="1" smtClean="0">
                                        <a:latin typeface="Cambria Math" panose="02040503050406030204" pitchFamily="18" charset="0"/>
                                      </a:rPr>
                                      <m:t>𝑃</m:t>
                                    </m:r>
                                  </m:sup>
                                </m:sSup>
                              </m:oMath>
                            </m:oMathPara>
                          </a14:m>
                          <a:endParaRPr kumimoji="1" lang="ja-JP" altLang="en-US" sz="1100" dirty="0"/>
                        </a:p>
                      </a:txBody>
                      <a:tcPr anchor="ctr"/>
                    </a:tc>
                    <a:tc>
                      <a:txBody>
                        <a:bodyPr/>
                        <a:lstStyle/>
                        <a:p>
                          <a:pPr algn="ctr"/>
                          <a:r>
                            <a:rPr kumimoji="1" lang="ja-JP" altLang="en-US" sz="1100" dirty="0"/>
                            <a:t>厚生労働省</a:t>
                          </a:r>
                          <a:endParaRPr kumimoji="1" lang="en-US" altLang="ja-JP" sz="1100" dirty="0"/>
                        </a:p>
                        <a:p>
                          <a:pPr algn="ctr"/>
                          <a:r>
                            <a:rPr kumimoji="1" lang="en-US" altLang="ja-JP" sz="1100" dirty="0"/>
                            <a:t>『</a:t>
                          </a:r>
                          <a:r>
                            <a:rPr kumimoji="1" lang="ja-JP" altLang="en-US" sz="1100" dirty="0"/>
                            <a:t>平成</a:t>
                          </a:r>
                          <a:r>
                            <a:rPr kumimoji="1" lang="en-US" altLang="ja-JP" sz="1100" dirty="0"/>
                            <a:t>21</a:t>
                          </a:r>
                          <a:r>
                            <a:rPr kumimoji="1" lang="ja-JP" altLang="en-US" sz="1100" dirty="0"/>
                            <a:t>年度財政検証結果レポート</a:t>
                          </a:r>
                          <a:r>
                            <a:rPr kumimoji="1" lang="en-US" altLang="ja-JP" sz="1100" dirty="0"/>
                            <a:t>』</a:t>
                          </a:r>
                          <a:endParaRPr kumimoji="1" lang="ja-JP" altLang="en-US" sz="1100" dirty="0"/>
                        </a:p>
                      </a:txBody>
                      <a:tcPr anchor="ct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𝑅𝑁</m:t>
                                </m:r>
                                <m:sSup>
                                  <m:sSupPr>
                                    <m:ctrlPr>
                                      <a:rPr kumimoji="1" lang="en-US" altLang="ja-JP" sz="1100" b="0" i="1" smtClean="0">
                                        <a:latin typeface="Cambria Math" panose="02040503050406030204" pitchFamily="18" charset="0"/>
                                      </a:rPr>
                                    </m:ctrlPr>
                                  </m:sSupPr>
                                  <m:e>
                                    <m:r>
                                      <a:rPr kumimoji="1" lang="en-US" altLang="ja-JP" sz="1100" b="0" i="1" smtClean="0">
                                        <a:latin typeface="Cambria Math" panose="02040503050406030204" pitchFamily="18" charset="0"/>
                                      </a:rPr>
                                      <m:t>𝑃</m:t>
                                    </m:r>
                                  </m:e>
                                  <m:sup>
                                    <m:r>
                                      <a:rPr kumimoji="1" lang="en-US" altLang="ja-JP" sz="1100" b="0" i="1" smtClean="0">
                                        <a:latin typeface="Cambria Math" panose="02040503050406030204" pitchFamily="18" charset="0"/>
                                      </a:rPr>
                                      <m:t>𝐹</m:t>
                                    </m:r>
                                  </m:sup>
                                </m:sSup>
                              </m:oMath>
                            </m:oMathPara>
                          </a14:m>
                          <a:endParaRPr kumimoji="1" lang="ja-JP" altLang="en-US" sz="1100" dirty="0"/>
                        </a:p>
                      </a:txBody>
                      <a:tcPr anchor="ctr"/>
                    </a:tc>
                    <a:tc>
                      <a:txBody>
                        <a:bodyPr/>
                        <a:lstStyle/>
                        <a:p>
                          <a:pPr marL="0" marR="0" lvl="0" indent="0" algn="ctr" defTabSz="914395" rtl="0" eaLnBrk="1" fontAlgn="auto" latinLnBrk="0" hangingPunct="1">
                            <a:lnSpc>
                              <a:spcPct val="100000"/>
                            </a:lnSpc>
                            <a:spcBef>
                              <a:spcPts val="0"/>
                            </a:spcBef>
                            <a:spcAft>
                              <a:spcPts val="0"/>
                            </a:spcAft>
                            <a:buClrTx/>
                            <a:buSzTx/>
                            <a:buFontTx/>
                            <a:buNone/>
                            <a:tabLst/>
                            <a:defRPr/>
                          </a:pPr>
                          <a:r>
                            <a:rPr kumimoji="1" lang="ja-JP" altLang="en-US" sz="1100" dirty="0"/>
                            <a:t>厚生労働省</a:t>
                          </a:r>
                          <a:endParaRPr kumimoji="1" lang="en-US" altLang="ja-JP" sz="1100" dirty="0"/>
                        </a:p>
                        <a:p>
                          <a:pPr marL="0" marR="0" lvl="0" indent="0" algn="ctr" defTabSz="914395" rtl="0" eaLnBrk="1" fontAlgn="auto" latinLnBrk="0" hangingPunct="1">
                            <a:lnSpc>
                              <a:spcPct val="100000"/>
                            </a:lnSpc>
                            <a:spcBef>
                              <a:spcPts val="0"/>
                            </a:spcBef>
                            <a:spcAft>
                              <a:spcPts val="0"/>
                            </a:spcAft>
                            <a:buClrTx/>
                            <a:buSzTx/>
                            <a:buFontTx/>
                            <a:buNone/>
                            <a:tabLst/>
                            <a:defRPr/>
                          </a:pPr>
                          <a:r>
                            <a:rPr kumimoji="1" lang="en-US" altLang="ja-JP" sz="1100" dirty="0"/>
                            <a:t>『</a:t>
                          </a:r>
                          <a:r>
                            <a:rPr kumimoji="1" lang="ja-JP" altLang="en-US" sz="1100" dirty="0"/>
                            <a:t>公的年金制度の現状</a:t>
                          </a:r>
                          <a:r>
                            <a:rPr kumimoji="1" lang="en-US" altLang="ja-JP" sz="1100" dirty="0"/>
                            <a:t>』</a:t>
                          </a:r>
                        </a:p>
                      </a:txBody>
                      <a:tcPr anchor="ct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𝛽</m:t>
                                    </m:r>
                                  </m:e>
                                  <m:sub>
                                    <m:r>
                                      <a:rPr kumimoji="1" lang="en-US" altLang="ja-JP" sz="1100" b="0" i="1" smtClean="0">
                                        <a:latin typeface="Cambria Math" panose="02040503050406030204" pitchFamily="18" charset="0"/>
                                      </a:rPr>
                                      <m:t>𝑡</m:t>
                                    </m:r>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𝑎</m:t>
                                    </m:r>
                                  </m:sub>
                                </m:sSub>
                              </m:oMath>
                            </m:oMathPara>
                          </a14:m>
                          <a:endParaRPr kumimoji="1" lang="ja-JP" altLang="en-US" sz="1100" dirty="0"/>
                        </a:p>
                      </a:txBody>
                      <a:tcPr anchor="ctr"/>
                    </a:tc>
                    <a:tc>
                      <a:txBody>
                        <a:bodyPr/>
                        <a:lstStyle/>
                        <a:p>
                          <a:pPr marL="0" marR="0" lvl="0" indent="0" algn="ctr" defTabSz="914395" rtl="0" eaLnBrk="1" fontAlgn="auto" latinLnBrk="0" hangingPunct="1">
                            <a:lnSpc>
                              <a:spcPct val="100000"/>
                            </a:lnSpc>
                            <a:spcBef>
                              <a:spcPts val="0"/>
                            </a:spcBef>
                            <a:spcAft>
                              <a:spcPts val="0"/>
                            </a:spcAft>
                            <a:buClrTx/>
                            <a:buSzTx/>
                            <a:buFontTx/>
                            <a:buNone/>
                            <a:tabLst/>
                            <a:defRPr/>
                          </a:pPr>
                          <a:r>
                            <a:rPr kumimoji="1" lang="ja-JP" altLang="en-US" sz="1100" dirty="0"/>
                            <a:t>厚生労働省</a:t>
                          </a:r>
                          <a:endParaRPr kumimoji="1" lang="en-US" altLang="ja-JP" sz="1100" dirty="0"/>
                        </a:p>
                        <a:p>
                          <a:pPr marL="0" marR="0" lvl="0" indent="0" algn="ctr" defTabSz="914395" rtl="0" eaLnBrk="1" fontAlgn="auto" latinLnBrk="0" hangingPunct="1">
                            <a:lnSpc>
                              <a:spcPct val="100000"/>
                            </a:lnSpc>
                            <a:spcBef>
                              <a:spcPts val="0"/>
                            </a:spcBef>
                            <a:spcAft>
                              <a:spcPts val="0"/>
                            </a:spcAft>
                            <a:buClrTx/>
                            <a:buSzTx/>
                            <a:buFontTx/>
                            <a:buNone/>
                            <a:tabLst/>
                            <a:defRPr/>
                          </a:pPr>
                          <a:r>
                            <a:rPr kumimoji="1" lang="en-US" altLang="ja-JP" sz="1100" dirty="0"/>
                            <a:t>『</a:t>
                          </a:r>
                          <a:r>
                            <a:rPr kumimoji="1" lang="ja-JP" altLang="en-US" sz="1100" dirty="0"/>
                            <a:t>国民年金の加入・納付状況</a:t>
                          </a:r>
                          <a:r>
                            <a:rPr kumimoji="1" lang="en-US" altLang="ja-JP" sz="1100" dirty="0"/>
                            <a:t>』</a:t>
                          </a:r>
                          <a:endParaRPr kumimoji="1" lang="ja-JP" altLang="en-US" sz="1100" dirty="0"/>
                        </a:p>
                      </a:txBody>
                      <a:tcPr anchor="ctr"/>
                    </a:tc>
                    <a:extLst>
                      <a:ext uri="{0D108BD9-81ED-4DB2-BD59-A6C34878D82A}">
                        <a16:rowId xmlns:a16="http://schemas.microsoft.com/office/drawing/2014/main" val="10004"/>
                      </a:ext>
                    </a:extLst>
                  </a:tr>
                </a:tbl>
              </a:graphicData>
            </a:graphic>
          </p:graphicFrame>
        </mc:Choice>
        <mc:Fallback xmlns="">
          <p:graphicFrame>
            <p:nvGraphicFramePr>
              <p:cNvPr id="16" name="表 15">
                <a:extLst>
                  <a:ext uri="{FF2B5EF4-FFF2-40B4-BE49-F238E27FC236}">
                    <a16:creationId xmlns:a16="http://schemas.microsoft.com/office/drawing/2014/main" id="{81D9B66A-E7A9-423F-9F91-89449074D0AE}"/>
                  </a:ext>
                </a:extLst>
              </p:cNvPr>
              <p:cNvGraphicFramePr>
                <a:graphicFrameLocks noGrp="1"/>
              </p:cNvGraphicFramePr>
              <p:nvPr>
                <p:extLst/>
              </p:nvPr>
            </p:nvGraphicFramePr>
            <p:xfrm>
              <a:off x="6102343" y="3951653"/>
              <a:ext cx="3381851" cy="2077720"/>
            </p:xfrm>
            <a:graphic>
              <a:graphicData uri="http://schemas.openxmlformats.org/drawingml/2006/table">
                <a:tbl>
                  <a:tblPr firstRow="1" bandRow="1">
                    <a:tableStyleId>{5C22544A-7EE6-4342-B048-85BDC9FD1C3A}</a:tableStyleId>
                  </a:tblPr>
                  <a:tblGrid>
                    <a:gridCol w="776870">
                      <a:extLst>
                        <a:ext uri="{9D8B030D-6E8A-4147-A177-3AD203B41FA5}">
                          <a16:colId xmlns:a16="http://schemas.microsoft.com/office/drawing/2014/main" val="20000"/>
                        </a:ext>
                      </a:extLst>
                    </a:gridCol>
                    <a:gridCol w="2604981">
                      <a:extLst>
                        <a:ext uri="{9D8B030D-6E8A-4147-A177-3AD203B41FA5}">
                          <a16:colId xmlns:a16="http://schemas.microsoft.com/office/drawing/2014/main" val="20001"/>
                        </a:ext>
                      </a:extLst>
                    </a:gridCol>
                  </a:tblGrid>
                  <a:tr h="370840">
                    <a:tc>
                      <a:txBody>
                        <a:bodyPr/>
                        <a:lstStyle/>
                        <a:p>
                          <a:pPr algn="ctr"/>
                          <a:endParaRPr kumimoji="1" lang="ja-JP" altLang="en-US" sz="1100" dirty="0"/>
                        </a:p>
                      </a:txBody>
                      <a:tcPr anchor="ctr"/>
                    </a:tc>
                    <a:tc>
                      <a:txBody>
                        <a:bodyPr/>
                        <a:lstStyle/>
                        <a:p>
                          <a:pPr algn="ctr"/>
                          <a:r>
                            <a:rPr kumimoji="1" lang="ja-JP" altLang="en-US" sz="1100" dirty="0"/>
                            <a:t>現在および将来</a:t>
                          </a:r>
                        </a:p>
                      </a:txBody>
                      <a:tcPr anchor="ctr"/>
                    </a:tc>
                    <a:extLst>
                      <a:ext uri="{0D108BD9-81ED-4DB2-BD59-A6C34878D82A}">
                        <a16:rowId xmlns:a16="http://schemas.microsoft.com/office/drawing/2014/main" val="10000"/>
                      </a:ext>
                    </a:extLst>
                  </a:tr>
                  <a:tr h="426720">
                    <a:tc>
                      <a:txBody>
                        <a:bodyPr/>
                        <a:lstStyle/>
                        <a:p>
                          <a:endParaRPr lang="ja-JP"/>
                        </a:p>
                      </a:txBody>
                      <a:tcPr anchor="ctr">
                        <a:blipFill>
                          <a:blip r:embed="rId9"/>
                          <a:stretch>
                            <a:fillRect l="-1575" t="-88571" r="-340157" b="-311429"/>
                          </a:stretch>
                        </a:blipFill>
                      </a:tcPr>
                    </a:tc>
                    <a:tc>
                      <a:txBody>
                        <a:bodyPr/>
                        <a:lstStyle/>
                        <a:p>
                          <a:pPr marL="0" marR="0" lvl="0" indent="0" algn="ctr" defTabSz="914395" rtl="0" eaLnBrk="1" fontAlgn="auto" latinLnBrk="0" hangingPunct="1">
                            <a:lnSpc>
                              <a:spcPct val="100000"/>
                            </a:lnSpc>
                            <a:spcBef>
                              <a:spcPts val="0"/>
                            </a:spcBef>
                            <a:spcAft>
                              <a:spcPts val="0"/>
                            </a:spcAft>
                            <a:buClrTx/>
                            <a:buSzTx/>
                            <a:buFontTx/>
                            <a:buNone/>
                            <a:tabLst/>
                            <a:defRPr/>
                          </a:pPr>
                          <a:r>
                            <a:rPr kumimoji="1" lang="ja-JP" altLang="en-US" sz="1100" dirty="0"/>
                            <a:t>厚生労働省</a:t>
                          </a:r>
                          <a:endParaRPr kumimoji="1" lang="en-US" altLang="ja-JP" sz="1100" dirty="0"/>
                        </a:p>
                        <a:p>
                          <a:pPr marL="0" marR="0" lvl="0" indent="0" algn="ctr" defTabSz="914395" rtl="0" eaLnBrk="1" fontAlgn="auto" latinLnBrk="0" hangingPunct="1">
                            <a:lnSpc>
                              <a:spcPct val="100000"/>
                            </a:lnSpc>
                            <a:spcBef>
                              <a:spcPts val="0"/>
                            </a:spcBef>
                            <a:spcAft>
                              <a:spcPts val="0"/>
                            </a:spcAft>
                            <a:buClrTx/>
                            <a:buSzTx/>
                            <a:buFontTx/>
                            <a:buNone/>
                            <a:tabLst/>
                            <a:defRPr/>
                          </a:pPr>
                          <a:r>
                            <a:rPr kumimoji="1" lang="en-US" altLang="ja-JP" sz="1100" dirty="0"/>
                            <a:t>『</a:t>
                          </a:r>
                          <a:r>
                            <a:rPr kumimoji="1" lang="ja-JP" altLang="en-US" sz="1100" dirty="0"/>
                            <a:t>国民年金被保険者実態調査</a:t>
                          </a:r>
                          <a:r>
                            <a:rPr kumimoji="1" lang="en-US" altLang="ja-JP" sz="1100" dirty="0"/>
                            <a:t>』</a:t>
                          </a:r>
                        </a:p>
                      </a:txBody>
                      <a:tcPr anchor="ctr"/>
                    </a:tc>
                    <a:extLst>
                      <a:ext uri="{0D108BD9-81ED-4DB2-BD59-A6C34878D82A}">
                        <a16:rowId xmlns:a16="http://schemas.microsoft.com/office/drawing/2014/main" val="10001"/>
                      </a:ext>
                    </a:extLst>
                  </a:tr>
                  <a:tr h="426720">
                    <a:tc>
                      <a:txBody>
                        <a:bodyPr/>
                        <a:lstStyle/>
                        <a:p>
                          <a:endParaRPr lang="ja-JP"/>
                        </a:p>
                      </a:txBody>
                      <a:tcPr anchor="ctr">
                        <a:blipFill>
                          <a:blip r:embed="rId9"/>
                          <a:stretch>
                            <a:fillRect l="-1575" t="-185915" r="-340157" b="-207042"/>
                          </a:stretch>
                        </a:blipFill>
                      </a:tcPr>
                    </a:tc>
                    <a:tc>
                      <a:txBody>
                        <a:bodyPr/>
                        <a:lstStyle/>
                        <a:p>
                          <a:pPr algn="ctr"/>
                          <a:r>
                            <a:rPr kumimoji="1" lang="ja-JP" altLang="en-US" sz="1100" dirty="0"/>
                            <a:t>厚生労働省</a:t>
                          </a:r>
                          <a:endParaRPr kumimoji="1" lang="en-US" altLang="ja-JP" sz="1100" dirty="0"/>
                        </a:p>
                        <a:p>
                          <a:pPr algn="ctr"/>
                          <a:r>
                            <a:rPr kumimoji="1" lang="en-US" altLang="ja-JP" sz="1100" dirty="0"/>
                            <a:t>『</a:t>
                          </a:r>
                          <a:r>
                            <a:rPr kumimoji="1" lang="ja-JP" altLang="en-US" sz="1100" dirty="0"/>
                            <a:t>平成</a:t>
                          </a:r>
                          <a:r>
                            <a:rPr kumimoji="1" lang="en-US" altLang="ja-JP" sz="1100" dirty="0"/>
                            <a:t>21</a:t>
                          </a:r>
                          <a:r>
                            <a:rPr kumimoji="1" lang="ja-JP" altLang="en-US" sz="1100" dirty="0"/>
                            <a:t>年度財政検証結果レポート</a:t>
                          </a:r>
                          <a:r>
                            <a:rPr kumimoji="1" lang="en-US" altLang="ja-JP" sz="1100" dirty="0"/>
                            <a:t>』</a:t>
                          </a:r>
                          <a:endParaRPr kumimoji="1" lang="ja-JP" altLang="en-US" sz="1100" dirty="0"/>
                        </a:p>
                      </a:txBody>
                      <a:tcPr anchor="ctr"/>
                    </a:tc>
                    <a:extLst>
                      <a:ext uri="{0D108BD9-81ED-4DB2-BD59-A6C34878D82A}">
                        <a16:rowId xmlns:a16="http://schemas.microsoft.com/office/drawing/2014/main" val="10002"/>
                      </a:ext>
                    </a:extLst>
                  </a:tr>
                  <a:tr h="426720">
                    <a:tc>
                      <a:txBody>
                        <a:bodyPr/>
                        <a:lstStyle/>
                        <a:p>
                          <a:endParaRPr lang="ja-JP"/>
                        </a:p>
                      </a:txBody>
                      <a:tcPr anchor="ctr">
                        <a:blipFill>
                          <a:blip r:embed="rId9"/>
                          <a:stretch>
                            <a:fillRect l="-1575" t="-290000" r="-340157" b="-110000"/>
                          </a:stretch>
                        </a:blipFill>
                      </a:tcPr>
                    </a:tc>
                    <a:tc>
                      <a:txBody>
                        <a:bodyPr/>
                        <a:lstStyle/>
                        <a:p>
                          <a:pPr marL="0" marR="0" lvl="0" indent="0" algn="ctr" defTabSz="914395" rtl="0" eaLnBrk="1" fontAlgn="auto" latinLnBrk="0" hangingPunct="1">
                            <a:lnSpc>
                              <a:spcPct val="100000"/>
                            </a:lnSpc>
                            <a:spcBef>
                              <a:spcPts val="0"/>
                            </a:spcBef>
                            <a:spcAft>
                              <a:spcPts val="0"/>
                            </a:spcAft>
                            <a:buClrTx/>
                            <a:buSzTx/>
                            <a:buFontTx/>
                            <a:buNone/>
                            <a:tabLst/>
                            <a:defRPr/>
                          </a:pPr>
                          <a:r>
                            <a:rPr kumimoji="1" lang="ja-JP" altLang="en-US" sz="1100" dirty="0"/>
                            <a:t>厚生労働省</a:t>
                          </a:r>
                          <a:endParaRPr kumimoji="1" lang="en-US" altLang="ja-JP" sz="1100" dirty="0"/>
                        </a:p>
                        <a:p>
                          <a:pPr marL="0" marR="0" lvl="0" indent="0" algn="ctr" defTabSz="914395" rtl="0" eaLnBrk="1" fontAlgn="auto" latinLnBrk="0" hangingPunct="1">
                            <a:lnSpc>
                              <a:spcPct val="100000"/>
                            </a:lnSpc>
                            <a:spcBef>
                              <a:spcPts val="0"/>
                            </a:spcBef>
                            <a:spcAft>
                              <a:spcPts val="0"/>
                            </a:spcAft>
                            <a:buClrTx/>
                            <a:buSzTx/>
                            <a:buFontTx/>
                            <a:buNone/>
                            <a:tabLst/>
                            <a:defRPr/>
                          </a:pPr>
                          <a:r>
                            <a:rPr kumimoji="1" lang="en-US" altLang="ja-JP" sz="1100" dirty="0"/>
                            <a:t>『</a:t>
                          </a:r>
                          <a:r>
                            <a:rPr kumimoji="1" lang="ja-JP" altLang="en-US" sz="1100" dirty="0"/>
                            <a:t>公的年金制度の現状</a:t>
                          </a:r>
                          <a:r>
                            <a:rPr kumimoji="1" lang="en-US" altLang="ja-JP" sz="1100" dirty="0"/>
                            <a:t>』</a:t>
                          </a:r>
                        </a:p>
                      </a:txBody>
                      <a:tcPr anchor="ctr"/>
                    </a:tc>
                    <a:extLst>
                      <a:ext uri="{0D108BD9-81ED-4DB2-BD59-A6C34878D82A}">
                        <a16:rowId xmlns:a16="http://schemas.microsoft.com/office/drawing/2014/main" val="10003"/>
                      </a:ext>
                    </a:extLst>
                  </a:tr>
                  <a:tr h="426720">
                    <a:tc>
                      <a:txBody>
                        <a:bodyPr/>
                        <a:lstStyle/>
                        <a:p>
                          <a:endParaRPr lang="ja-JP"/>
                        </a:p>
                      </a:txBody>
                      <a:tcPr anchor="ctr">
                        <a:blipFill>
                          <a:blip r:embed="rId9"/>
                          <a:stretch>
                            <a:fillRect l="-1575" t="-390000" r="-340157" b="-10000"/>
                          </a:stretch>
                        </a:blipFill>
                      </a:tcPr>
                    </a:tc>
                    <a:tc>
                      <a:txBody>
                        <a:bodyPr/>
                        <a:lstStyle/>
                        <a:p>
                          <a:pPr marL="0" marR="0" lvl="0" indent="0" algn="ctr" defTabSz="914395" rtl="0" eaLnBrk="1" fontAlgn="auto" latinLnBrk="0" hangingPunct="1">
                            <a:lnSpc>
                              <a:spcPct val="100000"/>
                            </a:lnSpc>
                            <a:spcBef>
                              <a:spcPts val="0"/>
                            </a:spcBef>
                            <a:spcAft>
                              <a:spcPts val="0"/>
                            </a:spcAft>
                            <a:buClrTx/>
                            <a:buSzTx/>
                            <a:buFontTx/>
                            <a:buNone/>
                            <a:tabLst/>
                            <a:defRPr/>
                          </a:pPr>
                          <a:r>
                            <a:rPr kumimoji="1" lang="ja-JP" altLang="en-US" sz="1100" dirty="0"/>
                            <a:t>厚生労働省</a:t>
                          </a:r>
                          <a:endParaRPr kumimoji="1" lang="en-US" altLang="ja-JP" sz="1100" dirty="0"/>
                        </a:p>
                        <a:p>
                          <a:pPr marL="0" marR="0" lvl="0" indent="0" algn="ctr" defTabSz="914395" rtl="0" eaLnBrk="1" fontAlgn="auto" latinLnBrk="0" hangingPunct="1">
                            <a:lnSpc>
                              <a:spcPct val="100000"/>
                            </a:lnSpc>
                            <a:spcBef>
                              <a:spcPts val="0"/>
                            </a:spcBef>
                            <a:spcAft>
                              <a:spcPts val="0"/>
                            </a:spcAft>
                            <a:buClrTx/>
                            <a:buSzTx/>
                            <a:buFontTx/>
                            <a:buNone/>
                            <a:tabLst/>
                            <a:defRPr/>
                          </a:pPr>
                          <a:r>
                            <a:rPr kumimoji="1" lang="en-US" altLang="ja-JP" sz="1100" dirty="0"/>
                            <a:t>『</a:t>
                          </a:r>
                          <a:r>
                            <a:rPr kumimoji="1" lang="ja-JP" altLang="en-US" sz="1100" dirty="0"/>
                            <a:t>国民年金の加入・納付状況</a:t>
                          </a:r>
                          <a:r>
                            <a:rPr kumimoji="1" lang="en-US" altLang="ja-JP" sz="1100" dirty="0"/>
                            <a:t>』</a:t>
                          </a:r>
                          <a:endParaRPr kumimoji="1" lang="ja-JP" altLang="en-US" sz="1100" dirty="0"/>
                        </a:p>
                      </a:txBody>
                      <a:tcPr anchor="ctr"/>
                    </a:tc>
                    <a:extLst>
                      <a:ext uri="{0D108BD9-81ED-4DB2-BD59-A6C34878D82A}">
                        <a16:rowId xmlns:a16="http://schemas.microsoft.com/office/drawing/2014/main" val="10004"/>
                      </a:ext>
                    </a:extLst>
                  </a:tr>
                </a:tbl>
              </a:graphicData>
            </a:graphic>
          </p:graphicFrame>
        </mc:Fallback>
      </mc:AlternateContent>
    </p:spTree>
    <p:extLst>
      <p:ext uri="{BB962C8B-B14F-4D97-AF65-F5344CB8AC3E}">
        <p14:creationId xmlns:p14="http://schemas.microsoft.com/office/powerpoint/2010/main" val="3301847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3BA1D5E9-DD3E-46C7-B923-455DA7AE5A07}"/>
              </a:ext>
            </a:extLst>
          </p:cNvPr>
          <p:cNvSpPr>
            <a:spLocks noGrp="1"/>
          </p:cNvSpPr>
          <p:nvPr>
            <p:ph type="title"/>
          </p:nvPr>
        </p:nvSpPr>
        <p:spPr/>
        <p:txBody>
          <a:bodyPr/>
          <a:lstStyle/>
          <a:p>
            <a:r>
              <a:rPr lang="en-US" altLang="ja-JP" dirty="0"/>
              <a:t>Appendix</a:t>
            </a:r>
            <a:r>
              <a:rPr lang="ja-JP" altLang="en-US" dirty="0"/>
              <a:t>：</a:t>
            </a:r>
            <a:r>
              <a:rPr kumimoji="1" lang="ja-JP" altLang="en-US" dirty="0"/>
              <a:t>年金数理モデル｜</a:t>
            </a:r>
            <a:r>
              <a:rPr lang="ja-JP" altLang="en-US" dirty="0"/>
              <a:t>年金給付</a:t>
            </a:r>
            <a:endParaRPr kumimoji="1" lang="ja-JP" altLang="en-US" dirty="0"/>
          </a:p>
        </p:txBody>
      </p:sp>
      <p:sp>
        <p:nvSpPr>
          <p:cNvPr id="3" name="日付プレースホルダー 2">
            <a:extLst>
              <a:ext uri="{FF2B5EF4-FFF2-40B4-BE49-F238E27FC236}">
                <a16:creationId xmlns:a16="http://schemas.microsoft.com/office/drawing/2014/main" id="{DCD68D71-747F-4241-87DC-DCC91E9A7459}"/>
              </a:ext>
            </a:extLst>
          </p:cNvPr>
          <p:cNvSpPr>
            <a:spLocks noGrp="1"/>
          </p:cNvSpPr>
          <p:nvPr>
            <p:ph type="dt" sz="half" idx="10"/>
          </p:nvPr>
        </p:nvSpPr>
        <p:spPr/>
        <p:txBody>
          <a:bodyPr/>
          <a:lstStyle/>
          <a:p>
            <a:fld id="{0F63D736-DC22-4C0D-AAAE-31204265B1E2}" type="datetime1">
              <a:rPr kumimoji="1" lang="ja-JP" altLang="en-US" smtClean="0"/>
              <a:t>2019/11/4</a:t>
            </a:fld>
            <a:endParaRPr kumimoji="1" lang="ja-JP" altLang="en-US" dirty="0"/>
          </a:p>
        </p:txBody>
      </p:sp>
      <p:sp>
        <p:nvSpPr>
          <p:cNvPr id="4" name="フッター プレースホルダー 3">
            <a:extLst>
              <a:ext uri="{FF2B5EF4-FFF2-40B4-BE49-F238E27FC236}">
                <a16:creationId xmlns:a16="http://schemas.microsoft.com/office/drawing/2014/main" id="{310FB6D5-26A1-412B-8950-B3912EA75EAE}"/>
              </a:ext>
            </a:extLst>
          </p:cNvPr>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a:extLst>
              <a:ext uri="{FF2B5EF4-FFF2-40B4-BE49-F238E27FC236}">
                <a16:creationId xmlns:a16="http://schemas.microsoft.com/office/drawing/2014/main" id="{610CA457-CFCA-4660-A491-AEFC80B5E88F}"/>
              </a:ext>
            </a:extLst>
          </p:cNvPr>
          <p:cNvSpPr>
            <a:spLocks noGrp="1"/>
          </p:cNvSpPr>
          <p:nvPr>
            <p:ph type="sldNum" sz="quarter" idx="12"/>
          </p:nvPr>
        </p:nvSpPr>
        <p:spPr/>
        <p:txBody>
          <a:bodyPr/>
          <a:lstStyle/>
          <a:p>
            <a:fld id="{6C8EEFBB-E135-4293-8494-A108BE87EC2E}" type="slidenum">
              <a:rPr lang="en-US" altLang="ja-JP" smtClean="0"/>
              <a:pPr/>
              <a:t>24</a:t>
            </a:fld>
            <a:endParaRPr lang="en-US" altLang="ja-JP" dirty="0"/>
          </a:p>
        </p:txBody>
      </p:sp>
      <p:sp>
        <p:nvSpPr>
          <p:cNvPr id="7" name="スライド番号プレースホルダー 2">
            <a:extLst>
              <a:ext uri="{FF2B5EF4-FFF2-40B4-BE49-F238E27FC236}">
                <a16:creationId xmlns:a16="http://schemas.microsoft.com/office/drawing/2014/main" id="{AF3D8254-6BF1-43A3-92B0-53C79CA64E0C}"/>
              </a:ext>
            </a:extLst>
          </p:cNvPr>
          <p:cNvSpPr txBox="1">
            <a:spLocks/>
          </p:cNvSpPr>
          <p:nvPr/>
        </p:nvSpPr>
        <p:spPr>
          <a:xfrm>
            <a:off x="7468195" y="6618065"/>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343A851-28D2-4E0B-8A56-76F59CAA1AB6}"/>
                  </a:ext>
                </a:extLst>
              </p:cNvPr>
              <p:cNvSpPr txBox="1"/>
              <p:nvPr/>
            </p:nvSpPr>
            <p:spPr>
              <a:xfrm>
                <a:off x="272480" y="748095"/>
                <a:ext cx="3114058" cy="647228"/>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厚生年金給付額</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dirty="0"/>
                  <a:t>老齢厚生年金</a:t>
                </a:r>
                <a14:m>
                  <m:oMath xmlns:m="http://schemas.openxmlformats.org/officeDocument/2006/math">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𝑃</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𝐵</m:t>
                            </m:r>
                          </m:e>
                          <m:sup>
                            <m:r>
                              <a:rPr kumimoji="1" lang="en-US" altLang="ja-JP" b="0" i="1" smtClean="0">
                                <a:latin typeface="Cambria Math" panose="02040503050406030204" pitchFamily="18" charset="0"/>
                              </a:rPr>
                              <m:t>𝑊𝑂</m:t>
                            </m:r>
                          </m:sup>
                        </m:sSup>
                      </m:e>
                    </m:d>
                  </m:oMath>
                </a14:m>
                <a:endParaRPr kumimoji="1" lang="ja-JP" altLang="en-US" dirty="0"/>
              </a:p>
            </p:txBody>
          </p:sp>
        </mc:Choice>
        <mc:Fallback xmlns="">
          <p:sp>
            <p:nvSpPr>
              <p:cNvPr id="8" name="テキスト ボックス 7">
                <a:extLst>
                  <a:ext uri="{FF2B5EF4-FFF2-40B4-BE49-F238E27FC236}">
                    <a16:creationId xmlns:a16="http://schemas.microsoft.com/office/drawing/2014/main" id="{4343A851-28D2-4E0B-8A56-76F59CAA1AB6}"/>
                  </a:ext>
                </a:extLst>
              </p:cNvPr>
              <p:cNvSpPr txBox="1">
                <a:spLocks noRot="1" noChangeAspect="1" noMove="1" noResize="1" noEditPoints="1" noAdjustHandles="1" noChangeArrowheads="1" noChangeShapeType="1" noTextEdit="1"/>
              </p:cNvSpPr>
              <p:nvPr/>
            </p:nvSpPr>
            <p:spPr>
              <a:xfrm>
                <a:off x="272480" y="748095"/>
                <a:ext cx="3114058" cy="647228"/>
              </a:xfrm>
              <a:prstGeom prst="rect">
                <a:avLst/>
              </a:prstGeom>
              <a:blipFill>
                <a:blip r:embed="rId2"/>
                <a:stretch>
                  <a:fillRect l="-1370" t="-4717"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4CED302-0435-42F0-97FF-32823E0327EF}"/>
                  </a:ext>
                </a:extLst>
              </p:cNvPr>
              <p:cNvSpPr txBox="1"/>
              <p:nvPr/>
            </p:nvSpPr>
            <p:spPr>
              <a:xfrm>
                <a:off x="645610" y="1388519"/>
                <a:ext cx="6420476" cy="784767"/>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sz="1600" i="1" smtClean="0">
                          <a:latin typeface="Cambria Math" panose="02040503050406030204" pitchFamily="18" charset="0"/>
                          <a:ea typeface="Cambria Math" panose="02040503050406030204" pitchFamily="18" charset="0"/>
                        </a:rPr>
                        <m:t>𝑃</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𝐵</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𝑊𝑂</m:t>
                          </m:r>
                        </m:sup>
                      </m:sSubSup>
                      <m:r>
                        <a:rPr lang="en-US" altLang="ja-JP" sz="1600" b="0" i="1" smtClean="0">
                          <a:latin typeface="Cambria Math" panose="02040503050406030204" pitchFamily="18" charset="0"/>
                          <a:ea typeface="Cambria Math" panose="02040503050406030204" pitchFamily="18" charset="0"/>
                        </a:rPr>
                        <m:t>=</m:t>
                      </m:r>
                      <m:nary>
                        <m:naryPr>
                          <m:chr m:val="∑"/>
                          <m:ctrlPr>
                            <a:rPr lang="en-US" altLang="ja-JP" sz="1600" b="0" i="1" smtClean="0">
                              <a:latin typeface="Cambria Math" panose="02040503050406030204" pitchFamily="18" charset="0"/>
                              <a:ea typeface="Cambria Math" panose="02040503050406030204" pitchFamily="18" charset="0"/>
                            </a:rPr>
                          </m:ctrlPr>
                        </m:naryPr>
                        <m:sub>
                          <m:r>
                            <m:rPr>
                              <m:brk m:alnAt="23"/>
                            </m:rPr>
                            <a:rPr lang="en-US" altLang="ja-JP" sz="1600" b="0" i="1" smtClean="0">
                              <a:latin typeface="Cambria Math" panose="02040503050406030204" pitchFamily="18" charset="0"/>
                              <a:ea typeface="Cambria Math" panose="02040503050406030204" pitchFamily="18" charset="0"/>
                            </a:rPr>
                            <m:t>𝑎</m:t>
                          </m:r>
                          <m:r>
                            <a:rPr lang="en-US" altLang="ja-JP" sz="1600" b="0" i="1" smtClean="0">
                              <a:latin typeface="Cambria Math" panose="02040503050406030204" pitchFamily="18" charset="0"/>
                              <a:ea typeface="Cambria Math" panose="02040503050406030204" pitchFamily="18" charset="0"/>
                            </a:rPr>
                            <m:t>=15</m:t>
                          </m:r>
                        </m:sub>
                        <m:sup>
                          <m:r>
                            <a:rPr lang="en-US" altLang="ja-JP" sz="1600" b="0" i="1" smtClean="0">
                              <a:latin typeface="Cambria Math" panose="02040503050406030204" pitchFamily="18" charset="0"/>
                              <a:ea typeface="Cambria Math" panose="02040503050406030204" pitchFamily="18" charset="0"/>
                            </a:rPr>
                            <m:t>69</m:t>
                          </m:r>
                        </m:sup>
                        <m:e>
                          <m:r>
                            <a:rPr lang="en-US" altLang="ja-JP" sz="1600" b="0" i="1" smtClean="0">
                              <a:latin typeface="Cambria Math" panose="02040503050406030204" pitchFamily="18" charset="0"/>
                              <a:ea typeface="Cambria Math" panose="02040503050406030204" pitchFamily="18" charset="0"/>
                            </a:rPr>
                            <m:t>𝑅</m:t>
                          </m:r>
                          <m:sSub>
                            <m:sSubPr>
                              <m:ctrlPr>
                                <a:rPr lang="en-US" altLang="ja-JP" sz="1600" b="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𝑊</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𝑎</m:t>
                              </m:r>
                            </m:sub>
                          </m:sSub>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𝑃</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𝐼</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𝑎</m:t>
                              </m:r>
                            </m:sub>
                            <m:sup>
                              <m:r>
                                <a:rPr lang="en-US" altLang="ja-JP" sz="1600" b="0" i="1" smtClean="0">
                                  <a:latin typeface="Cambria Math" panose="02040503050406030204" pitchFamily="18" charset="0"/>
                                  <a:ea typeface="Cambria Math" panose="02040503050406030204" pitchFamily="18" charset="0"/>
                                </a:rPr>
                                <m:t>𝑊</m:t>
                              </m:r>
                            </m:sup>
                          </m:sSubSup>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𝐸</m:t>
                          </m:r>
                          <m:sSub>
                            <m:sSubPr>
                              <m:ctrlPr>
                                <a:rPr lang="en-US" altLang="ja-JP" sz="1600" b="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𝑎</m:t>
                              </m:r>
                            </m:sub>
                          </m:sSub>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𝐵</m:t>
                          </m:r>
                          <m:sSub>
                            <m:sSubPr>
                              <m:ctrlPr>
                                <a:rPr lang="en-US" altLang="ja-JP" sz="1600" b="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𝑔</m:t>
                              </m:r>
                            </m:sub>
                          </m:sSub>
                          <m:r>
                            <a:rPr lang="en-US" altLang="ja-JP" sz="1600" b="0" i="1" smtClean="0">
                              <a:latin typeface="Cambria Math" panose="02040503050406030204" pitchFamily="18" charset="0"/>
                              <a:ea typeface="Cambria Math" panose="02040503050406030204" pitchFamily="18" charset="0"/>
                            </a:rPr>
                            <m:t>∙</m:t>
                          </m:r>
                          <m:nary>
                            <m:naryPr>
                              <m:chr m:val="∏"/>
                              <m:ctrlPr>
                                <a:rPr lang="en-US" altLang="ja-JP" sz="1600" b="0" i="1" smtClean="0">
                                  <a:latin typeface="Cambria Math" panose="02040503050406030204" pitchFamily="18" charset="0"/>
                                  <a:ea typeface="Cambria Math" panose="02040503050406030204" pitchFamily="18" charset="0"/>
                                </a:rPr>
                              </m:ctrlPr>
                            </m:naryPr>
                            <m:sub>
                              <m:r>
                                <m:rPr>
                                  <m:brk m:alnAt="23"/>
                                </m:rPr>
                                <a:rPr lang="en-US" altLang="ja-JP" sz="1600" b="0" i="1" smtClean="0">
                                  <a:latin typeface="Cambria Math" panose="02040503050406030204" pitchFamily="18" charset="0"/>
                                  <a:ea typeface="Cambria Math" panose="02040503050406030204" pitchFamily="18" charset="0"/>
                                </a:rPr>
                                <m:t>𝑠</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𝑎</m:t>
                              </m:r>
                            </m:sub>
                            <m:sup>
                              <m:r>
                                <a:rPr lang="en-US" altLang="ja-JP" sz="1600" b="0" i="1" smtClean="0">
                                  <a:latin typeface="Cambria Math" panose="02040503050406030204" pitchFamily="18" charset="0"/>
                                  <a:ea typeface="Cambria Math" panose="02040503050406030204" pitchFamily="18" charset="0"/>
                                </a:rPr>
                                <m:t>69</m:t>
                              </m:r>
                            </m:sup>
                            <m:e>
                              <m:d>
                                <m:dPr>
                                  <m:ctrlPr>
                                    <a:rPr lang="en-US" altLang="ja-JP" sz="1600" b="0" i="1" smtClean="0">
                                      <a:latin typeface="Cambria Math" panose="02040503050406030204" pitchFamily="18" charset="0"/>
                                      <a:ea typeface="Cambria Math" panose="02040503050406030204" pitchFamily="18" charset="0"/>
                                    </a:rPr>
                                  </m:ctrlPr>
                                </m:dPr>
                                <m:e>
                                  <m:r>
                                    <a:rPr lang="en-US" altLang="ja-JP" sz="1600" b="0" i="1" smtClean="0">
                                      <a:latin typeface="Cambria Math" panose="02040503050406030204" pitchFamily="18" charset="0"/>
                                      <a:ea typeface="Cambria Math" panose="02040503050406030204" pitchFamily="18" charset="0"/>
                                    </a:rPr>
                                    <m:t>1−</m:t>
                                  </m:r>
                                  <m:r>
                                    <a:rPr lang="en-US" altLang="ja-JP" sz="1600" b="0" i="1" smtClean="0">
                                      <a:latin typeface="Cambria Math" panose="02040503050406030204" pitchFamily="18" charset="0"/>
                                      <a:ea typeface="Cambria Math" panose="02040503050406030204" pitchFamily="18" charset="0"/>
                                    </a:rPr>
                                    <m:t>𝐴</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𝑠</m:t>
                                      </m:r>
                                    </m:sub>
                                    <m:sup>
                                      <m:r>
                                        <a:rPr lang="en-US" altLang="ja-JP" sz="1600" b="0" i="1" smtClean="0">
                                          <a:latin typeface="Cambria Math" panose="02040503050406030204" pitchFamily="18" charset="0"/>
                                          <a:ea typeface="Cambria Math" panose="02040503050406030204" pitchFamily="18" charset="0"/>
                                        </a:rPr>
                                        <m:t>𝑊𝐷</m:t>
                                      </m:r>
                                    </m:sup>
                                  </m:sSubSup>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𝐷</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𝑠</m:t>
                                      </m:r>
                                    </m:sub>
                                    <m:sup>
                                      <m:r>
                                        <a:rPr lang="en-US" altLang="ja-JP" sz="1600" b="0" i="1" smtClean="0">
                                          <a:latin typeface="Cambria Math" panose="02040503050406030204" pitchFamily="18" charset="0"/>
                                          <a:ea typeface="Cambria Math" panose="02040503050406030204" pitchFamily="18" charset="0"/>
                                        </a:rPr>
                                        <m:t>𝑊</m:t>
                                      </m:r>
                                    </m:sup>
                                  </m:sSubSup>
                                </m:e>
                              </m:d>
                            </m:e>
                          </m:nary>
                        </m:e>
                      </m:nary>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84CED302-0435-42F0-97FF-32823E0327EF}"/>
                  </a:ext>
                </a:extLst>
              </p:cNvPr>
              <p:cNvSpPr txBox="1">
                <a:spLocks noRot="1" noChangeAspect="1" noMove="1" noResize="1" noEditPoints="1" noAdjustHandles="1" noChangeArrowheads="1" noChangeShapeType="1" noTextEdit="1"/>
              </p:cNvSpPr>
              <p:nvPr/>
            </p:nvSpPr>
            <p:spPr>
              <a:xfrm>
                <a:off x="645610" y="1388519"/>
                <a:ext cx="6420476" cy="78476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9B185B6-8C0D-47C1-8453-A0015E14F2B0}"/>
                  </a:ext>
                </a:extLst>
              </p:cNvPr>
              <p:cNvSpPr txBox="1"/>
              <p:nvPr/>
            </p:nvSpPr>
            <p:spPr>
              <a:xfrm>
                <a:off x="7368866" y="934531"/>
                <a:ext cx="2089033" cy="1600438"/>
              </a:xfrm>
              <a:prstGeom prst="rect">
                <a:avLst/>
              </a:prstGeom>
              <a:noFill/>
              <a:ln>
                <a:solidFill>
                  <a:schemeClr val="tx1"/>
                </a:solidFill>
                <a:prstDash val="dash"/>
              </a:ln>
            </p:spPr>
            <p:txBody>
              <a:bodyPr wrap="none" rtlCol="0">
                <a:spAutoFit/>
              </a:bodyPr>
              <a:lstStyle/>
              <a:p>
                <a14:m>
                  <m:oMath xmlns:m="http://schemas.openxmlformats.org/officeDocument/2006/math">
                    <m:r>
                      <a:rPr kumimoji="1" lang="en-US" altLang="ja-JP" sz="1400" b="0" i="1" smtClean="0">
                        <a:latin typeface="Cambria Math" panose="02040503050406030204" pitchFamily="18" charset="0"/>
                      </a:rPr>
                      <m:t>𝐴</m:t>
                    </m:r>
                  </m:oMath>
                </a14:m>
                <a:r>
                  <a:rPr kumimoji="1" lang="ja-JP" altLang="en-US" sz="1400" dirty="0"/>
                  <a:t>：支給開始年齢</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𝑔</m:t>
                    </m:r>
                  </m:oMath>
                </a14:m>
                <a:r>
                  <a:rPr kumimoji="1" lang="ja-JP" altLang="en-US" sz="1400" dirty="0"/>
                  <a:t>：出生年度</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𝐵𝑅</m:t>
                    </m:r>
                  </m:oMath>
                </a14:m>
                <a:r>
                  <a:rPr kumimoji="1" lang="ja-JP" altLang="en-US" sz="1400" dirty="0"/>
                  <a:t>：給付乗率</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𝐸𝑅</m:t>
                    </m:r>
                  </m:oMath>
                </a14:m>
                <a:r>
                  <a:rPr kumimoji="1" lang="ja-JP" altLang="en-US" sz="1400" dirty="0"/>
                  <a:t>：再評価率</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𝑅𝑊</m:t>
                    </m:r>
                  </m:oMath>
                </a14:m>
                <a:r>
                  <a:rPr kumimoji="1" lang="ja-JP" altLang="en-US" sz="1400" dirty="0"/>
                  <a:t>：標準報酬額</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𝐴</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𝑅</m:t>
                        </m:r>
                      </m:e>
                      <m:sup>
                        <m:r>
                          <a:rPr kumimoji="1" lang="en-US" altLang="ja-JP" sz="1400" b="0" i="1" smtClean="0">
                            <a:latin typeface="Cambria Math" panose="02040503050406030204" pitchFamily="18" charset="0"/>
                          </a:rPr>
                          <m:t>𝑊𝐷</m:t>
                        </m:r>
                      </m:sup>
                    </m:sSup>
                  </m:oMath>
                </a14:m>
                <a:r>
                  <a:rPr kumimoji="1" lang="ja-JP" altLang="en-US" sz="1400" dirty="0"/>
                  <a:t>：障害年金発生率</a:t>
                </a:r>
                <a:endParaRPr kumimoji="1" lang="en-US" altLang="ja-JP" sz="1400" dirty="0"/>
              </a:p>
              <a:p>
                <a14:m>
                  <m:oMath xmlns:m="http://schemas.openxmlformats.org/officeDocument/2006/math">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𝐷𝑅</m:t>
                        </m:r>
                      </m:e>
                      <m:sup>
                        <m:r>
                          <a:rPr kumimoji="1" lang="en-US" altLang="ja-JP" sz="1400" b="0" i="1" smtClean="0">
                            <a:latin typeface="Cambria Math" panose="02040503050406030204" pitchFamily="18" charset="0"/>
                          </a:rPr>
                          <m:t>𝑊</m:t>
                        </m:r>
                      </m:sup>
                    </m:sSup>
                  </m:oMath>
                </a14:m>
                <a:r>
                  <a:rPr kumimoji="1" lang="ja-JP" altLang="en-US" sz="1400" dirty="0"/>
                  <a:t>：死亡脱退率</a:t>
                </a:r>
                <a:endParaRPr kumimoji="1" lang="en-US" altLang="ja-JP" sz="1400" dirty="0"/>
              </a:p>
            </p:txBody>
          </p:sp>
        </mc:Choice>
        <mc:Fallback xmlns="">
          <p:sp>
            <p:nvSpPr>
              <p:cNvPr id="10" name="テキスト ボックス 9">
                <a:extLst>
                  <a:ext uri="{FF2B5EF4-FFF2-40B4-BE49-F238E27FC236}">
                    <a16:creationId xmlns:a16="http://schemas.microsoft.com/office/drawing/2014/main" id="{59B185B6-8C0D-47C1-8453-A0015E14F2B0}"/>
                  </a:ext>
                </a:extLst>
              </p:cNvPr>
              <p:cNvSpPr txBox="1">
                <a:spLocks noRot="1" noChangeAspect="1" noMove="1" noResize="1" noEditPoints="1" noAdjustHandles="1" noChangeArrowheads="1" noChangeShapeType="1" noTextEdit="1"/>
              </p:cNvSpPr>
              <p:nvPr/>
            </p:nvSpPr>
            <p:spPr>
              <a:xfrm>
                <a:off x="7368866" y="934531"/>
                <a:ext cx="2089033" cy="1600438"/>
              </a:xfrm>
              <a:prstGeom prst="rect">
                <a:avLst/>
              </a:prstGeom>
              <a:blipFill>
                <a:blip r:embed="rId4"/>
                <a:stretch>
                  <a:fillRect b="-3019"/>
                </a:stretch>
              </a:blipFill>
              <a:ln>
                <a:solidFill>
                  <a:schemeClr val="tx1"/>
                </a:solidFill>
                <a:prstDash val="dash"/>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6D4BC1B-7AAA-4120-93EA-2D3611FA077A}"/>
                  </a:ext>
                </a:extLst>
              </p:cNvPr>
              <p:cNvSpPr txBox="1"/>
              <p:nvPr/>
            </p:nvSpPr>
            <p:spPr>
              <a:xfrm>
                <a:off x="900408" y="2852936"/>
                <a:ext cx="2655599"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Ø"/>
                </a:pPr>
                <a:r>
                  <a:rPr kumimoji="1" lang="ja-JP" altLang="en-US" dirty="0"/>
                  <a:t>障害厚生年金</a:t>
                </a:r>
                <a14:m>
                  <m:oMath xmlns:m="http://schemas.openxmlformats.org/officeDocument/2006/math">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𝑃</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𝐵</m:t>
                            </m:r>
                          </m:e>
                          <m:sup>
                            <m:r>
                              <a:rPr kumimoji="1" lang="en-US" altLang="ja-JP" b="0" i="1" smtClean="0">
                                <a:latin typeface="Cambria Math" panose="02040503050406030204" pitchFamily="18" charset="0"/>
                              </a:rPr>
                              <m:t>𝑊𝐷</m:t>
                            </m:r>
                          </m:sup>
                        </m:sSup>
                      </m:e>
                    </m:d>
                  </m:oMath>
                </a14:m>
                <a:endParaRPr kumimoji="1" lang="ja-JP" altLang="en-US" dirty="0"/>
              </a:p>
            </p:txBody>
          </p:sp>
        </mc:Choice>
        <mc:Fallback xmlns="">
          <p:sp>
            <p:nvSpPr>
              <p:cNvPr id="11" name="テキスト ボックス 10">
                <a:extLst>
                  <a:ext uri="{FF2B5EF4-FFF2-40B4-BE49-F238E27FC236}">
                    <a16:creationId xmlns:a16="http://schemas.microsoft.com/office/drawing/2014/main" id="{46D4BC1B-7AAA-4120-93EA-2D3611FA077A}"/>
                  </a:ext>
                </a:extLst>
              </p:cNvPr>
              <p:cNvSpPr txBox="1">
                <a:spLocks noRot="1" noChangeAspect="1" noMove="1" noResize="1" noEditPoints="1" noAdjustHandles="1" noChangeArrowheads="1" noChangeShapeType="1" noTextEdit="1"/>
              </p:cNvSpPr>
              <p:nvPr/>
            </p:nvSpPr>
            <p:spPr>
              <a:xfrm>
                <a:off x="900408" y="2852936"/>
                <a:ext cx="2655599" cy="369332"/>
              </a:xfrm>
              <a:prstGeom prst="rect">
                <a:avLst/>
              </a:prstGeom>
              <a:blipFill>
                <a:blip r:embed="rId5"/>
                <a:stretch>
                  <a:fillRect l="-1609" t="-6557"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DF7A144-6605-4E07-B70C-86ED58493CBA}"/>
                  </a:ext>
                </a:extLst>
              </p:cNvPr>
              <p:cNvSpPr txBox="1"/>
              <p:nvPr/>
            </p:nvSpPr>
            <p:spPr>
              <a:xfrm>
                <a:off x="713955" y="3218165"/>
                <a:ext cx="8478090" cy="1477071"/>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sz="1600" i="1" smtClean="0">
                          <a:latin typeface="Cambria Math" panose="02040503050406030204" pitchFamily="18" charset="0"/>
                          <a:ea typeface="Cambria Math" panose="02040503050406030204" pitchFamily="18" charset="0"/>
                        </a:rPr>
                        <m:t>𝑃</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𝐵</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𝑊𝐷</m:t>
                          </m:r>
                        </m:sup>
                      </m:sSubSup>
                      <m:r>
                        <a:rPr lang="en-US" altLang="ja-JP" sz="1600" b="0" i="1" smtClean="0">
                          <a:latin typeface="Cambria Math" panose="02040503050406030204" pitchFamily="18" charset="0"/>
                          <a:ea typeface="Cambria Math" panose="02040503050406030204" pitchFamily="18" charset="0"/>
                        </a:rPr>
                        <m:t>=</m:t>
                      </m:r>
                      <m:nary>
                        <m:naryPr>
                          <m:chr m:val="∑"/>
                          <m:ctrlPr>
                            <a:rPr lang="en-US" altLang="ja-JP" sz="1600" b="0" i="1" smtClean="0">
                              <a:latin typeface="Cambria Math" panose="02040503050406030204" pitchFamily="18" charset="0"/>
                              <a:ea typeface="Cambria Math" panose="02040503050406030204" pitchFamily="18" charset="0"/>
                            </a:rPr>
                          </m:ctrlPr>
                        </m:naryPr>
                        <m:sub>
                          <m:r>
                            <m:rPr>
                              <m:brk m:alnAt="23"/>
                            </m:rPr>
                            <a:rPr lang="en-US" altLang="ja-JP" sz="1600" b="0" i="1" smtClean="0">
                              <a:latin typeface="Cambria Math" panose="02040503050406030204" pitchFamily="18" charset="0"/>
                              <a:ea typeface="Cambria Math" panose="02040503050406030204" pitchFamily="18" charset="0"/>
                            </a:rPr>
                            <m:t>𝐷</m:t>
                          </m:r>
                          <m:r>
                            <a:rPr lang="en-US" altLang="ja-JP" sz="1600" b="0" i="1" smtClean="0">
                              <a:latin typeface="Cambria Math" panose="02040503050406030204" pitchFamily="18" charset="0"/>
                              <a:ea typeface="Cambria Math" panose="02040503050406030204" pitchFamily="18" charset="0"/>
                            </a:rPr>
                            <m:t>=1</m:t>
                          </m:r>
                        </m:sub>
                        <m:sup>
                          <m:r>
                            <a:rPr lang="en-US" altLang="ja-JP" sz="1600" b="0" i="1" smtClean="0">
                              <a:latin typeface="Cambria Math" panose="02040503050406030204" pitchFamily="18" charset="0"/>
                              <a:ea typeface="Cambria Math" panose="02040503050406030204" pitchFamily="18" charset="0"/>
                            </a:rPr>
                            <m:t>3</m:t>
                          </m:r>
                        </m:sup>
                        <m:e>
                          <m:f>
                            <m:fPr>
                              <m:ctrlPr>
                                <a:rPr lang="en-US" altLang="ja-JP" sz="1600" b="0" i="1" smtClean="0">
                                  <a:latin typeface="Cambria Math" panose="02040503050406030204" pitchFamily="18" charset="0"/>
                                  <a:ea typeface="Cambria Math" panose="02040503050406030204" pitchFamily="18" charset="0"/>
                                </a:rPr>
                              </m:ctrlPr>
                            </m:fPr>
                            <m:num>
                              <m:r>
                                <a:rPr lang="en-US" altLang="ja-JP" sz="1600" b="0" i="1" smtClean="0">
                                  <a:latin typeface="Cambria Math" panose="02040503050406030204" pitchFamily="18" charset="0"/>
                                  <a:ea typeface="Cambria Math" panose="02040503050406030204" pitchFamily="18" charset="0"/>
                                </a:rPr>
                                <m:t>𝑇𝑅</m:t>
                              </m:r>
                              <m:sSub>
                                <m:sSubPr>
                                  <m:ctrlPr>
                                    <a:rPr lang="en-US" altLang="ja-JP" sz="1600" b="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𝑊</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ub>
                              </m:sSub>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𝑊𝐷</m:t>
                                  </m:r>
                                </m:sup>
                              </m:sSubSup>
                            </m:num>
                            <m:den>
                              <m:r>
                                <a:rPr lang="en-US" altLang="ja-JP" sz="1600" b="0" i="1" smtClean="0">
                                  <a:latin typeface="Cambria Math" panose="02040503050406030204" pitchFamily="18" charset="0"/>
                                  <a:ea typeface="Cambria Math" panose="02040503050406030204" pitchFamily="18" charset="0"/>
                                </a:rPr>
                                <m:t>𝐿</m:t>
                              </m:r>
                              <m:sSub>
                                <m:sSubPr>
                                  <m:ctrlPr>
                                    <a:rPr lang="en-US" altLang="ja-JP" sz="1600" b="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𝑊</m:t>
                                  </m:r>
                                </m:e>
                                <m:sub>
                                  <m:r>
                                    <a:rPr lang="en-US" altLang="ja-JP" sz="1600" b="0" i="1" smtClean="0">
                                      <a:latin typeface="Cambria Math" panose="02040503050406030204" pitchFamily="18" charset="0"/>
                                      <a:ea typeface="Cambria Math" panose="02040503050406030204" pitchFamily="18" charset="0"/>
                                    </a:rPr>
                                    <m:t>𝐴</m:t>
                                  </m:r>
                                </m:sub>
                              </m:sSub>
                            </m:den>
                          </m:f>
                          <m:r>
                            <a:rPr lang="en-US" altLang="ja-JP" sz="1600" b="0" i="1" smtClean="0">
                              <a:latin typeface="Cambria Math" panose="02040503050406030204" pitchFamily="18" charset="0"/>
                              <a:ea typeface="Cambria Math" panose="02040503050406030204" pitchFamily="18" charset="0"/>
                            </a:rPr>
                            <m:t>∙</m:t>
                          </m:r>
                        </m:e>
                      </m:nary>
                      <m:r>
                        <a:rPr lang="en-US" altLang="ja-JP" sz="1600" i="1">
                          <a:latin typeface="Cambria Math" panose="02040503050406030204" pitchFamily="18" charset="0"/>
                          <a:ea typeface="Cambria Math" panose="02040503050406030204" pitchFamily="18" charset="0"/>
                        </a:rPr>
                        <m:t>𝐿</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𝑊</m:t>
                          </m:r>
                        </m:e>
                        <m:sub>
                          <m:r>
                            <a:rPr lang="en-US" altLang="ja-JP" sz="1600" i="1">
                              <a:latin typeface="Cambria Math" panose="02040503050406030204" pitchFamily="18" charset="0"/>
                              <a:ea typeface="Cambria Math" panose="02040503050406030204" pitchFamily="18" charset="0"/>
                            </a:rPr>
                            <m:t>𝐴</m:t>
                          </m:r>
                        </m:sub>
                      </m:sSub>
                      <m:r>
                        <a:rPr lang="en-US" altLang="ja-JP" sz="160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𝐵</m:t>
                      </m:r>
                      <m:sSub>
                        <m:sSubPr>
                          <m:ctrlPr>
                            <a:rPr lang="en-US" altLang="ja-JP" sz="1600" b="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𝑔</m:t>
                          </m:r>
                        </m:sub>
                      </m:sSub>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𝐶</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𝐷</m:t>
                          </m:r>
                        </m:sub>
                        <m:sup>
                          <m:r>
                            <a:rPr lang="en-US" altLang="ja-JP" sz="1600" b="0" i="1" smtClean="0">
                              <a:latin typeface="Cambria Math" panose="02040503050406030204" pitchFamily="18" charset="0"/>
                              <a:ea typeface="Cambria Math" panose="02040503050406030204" pitchFamily="18" charset="0"/>
                            </a:rPr>
                            <m:t>𝑊𝐷</m:t>
                          </m:r>
                        </m:sup>
                      </m:sSubSup>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𝐶</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𝐴</m:t>
                          </m:r>
                        </m:e>
                        <m:sub>
                          <m:r>
                            <a:rPr lang="en-US" altLang="ja-JP" sz="1600" i="1">
                              <a:latin typeface="Cambria Math" panose="02040503050406030204" pitchFamily="18" charset="0"/>
                              <a:ea typeface="Cambria Math" panose="02040503050406030204" pitchFamily="18" charset="0"/>
                            </a:rPr>
                            <m:t>𝐷</m:t>
                          </m:r>
                        </m:sub>
                        <m:sup>
                          <m:r>
                            <a:rPr lang="en-US" altLang="ja-JP" sz="1600" i="1">
                              <a:latin typeface="Cambria Math" panose="02040503050406030204" pitchFamily="18" charset="0"/>
                              <a:ea typeface="Cambria Math" panose="02040503050406030204" pitchFamily="18" charset="0"/>
                            </a:rPr>
                            <m:t>𝑊𝐷</m:t>
                          </m:r>
                        </m:sup>
                      </m:sSubSup>
                    </m:oMath>
                  </m:oMathPara>
                </a14:m>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𝑇𝑅</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𝑊</m:t>
                          </m:r>
                        </m:e>
                        <m:sub>
                          <m:r>
                            <a:rPr kumimoji="1" lang="en-US" altLang="ja-JP" sz="1600" b="0" i="1" smtClean="0">
                              <a:latin typeface="Cambria Math" panose="02040503050406030204" pitchFamily="18" charset="0"/>
                            </a:rPr>
                            <m:t>𝑔</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𝐴</m:t>
                          </m:r>
                        </m:sub>
                      </m:sSub>
                      <m:r>
                        <a:rPr kumimoji="1" lang="en-US" altLang="ja-JP" sz="1600" b="0" i="1" smtClean="0">
                          <a:latin typeface="Cambria Math" panose="02040503050406030204" pitchFamily="18" charset="0"/>
                        </a:rPr>
                        <m:t>=</m:t>
                      </m:r>
                      <m:nary>
                        <m:naryPr>
                          <m:chr m:val="∑"/>
                          <m:ctrlPr>
                            <a:rPr kumimoji="1" lang="en-US" altLang="ja-JP" sz="1600" b="0" i="1" smtClean="0">
                              <a:latin typeface="Cambria Math" panose="02040503050406030204" pitchFamily="18" charset="0"/>
                            </a:rPr>
                          </m:ctrlPr>
                        </m:naryPr>
                        <m:sub>
                          <m:r>
                            <m:rPr>
                              <m:brk m:alnAt="23"/>
                            </m:rPr>
                            <a:rPr kumimoji="1" lang="en-US" altLang="ja-JP" sz="1600" b="0" i="1" smtClean="0">
                              <a:latin typeface="Cambria Math" panose="02040503050406030204" pitchFamily="18" charset="0"/>
                            </a:rPr>
                            <m:t>𝑎</m:t>
                          </m:r>
                          <m:r>
                            <a:rPr kumimoji="1" lang="en-US" altLang="ja-JP" sz="1600" b="0" i="1" smtClean="0">
                              <a:latin typeface="Cambria Math" panose="02040503050406030204" pitchFamily="18" charset="0"/>
                            </a:rPr>
                            <m:t>=15</m:t>
                          </m:r>
                        </m:sub>
                        <m:sup>
                          <m:r>
                            <a:rPr kumimoji="1" lang="en-US" altLang="ja-JP" sz="1600" b="0" i="1" smtClean="0">
                              <a:latin typeface="Cambria Math" panose="02040503050406030204" pitchFamily="18" charset="0"/>
                            </a:rPr>
                            <m:t>𝐴</m:t>
                          </m:r>
                          <m:r>
                            <a:rPr kumimoji="1" lang="en-US" altLang="ja-JP" sz="1600" b="0" i="1" smtClean="0">
                              <a:latin typeface="Cambria Math" panose="02040503050406030204" pitchFamily="18" charset="0"/>
                            </a:rPr>
                            <m:t>−1</m:t>
                          </m:r>
                        </m:sup>
                        <m:e>
                          <m:r>
                            <a:rPr kumimoji="1" lang="en-US" altLang="ja-JP" sz="1600" b="0" i="1" smtClean="0">
                              <a:latin typeface="Cambria Math" panose="02040503050406030204" pitchFamily="18" charset="0"/>
                            </a:rPr>
                            <m:t>𝑅</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𝑊</m:t>
                              </m:r>
                            </m:e>
                            <m:sub>
                              <m:r>
                                <a:rPr kumimoji="1" lang="en-US" altLang="ja-JP" sz="1600" b="0" i="1" smtClean="0">
                                  <a:latin typeface="Cambria Math" panose="02040503050406030204" pitchFamily="18" charset="0"/>
                                </a:rPr>
                                <m:t>𝑔</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𝑎</m:t>
                              </m:r>
                            </m:sub>
                          </m:sSub>
                          <m:r>
                            <a:rPr kumimoji="1" lang="en-US" altLang="ja-JP" sz="1600" b="0"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ea typeface="Cambria Math" panose="02040503050406030204" pitchFamily="18" charset="0"/>
                            </a:rPr>
                            <m:t>𝑃</m:t>
                          </m:r>
                          <m:sSubSup>
                            <m:sSubSupPr>
                              <m:ctrlPr>
                                <a:rPr kumimoji="1" lang="en-US" altLang="ja-JP" sz="1600" b="0" i="1" smtClean="0">
                                  <a:latin typeface="Cambria Math" panose="02040503050406030204" pitchFamily="18" charset="0"/>
                                  <a:ea typeface="Cambria Math" panose="02040503050406030204" pitchFamily="18" charset="0"/>
                                </a:rPr>
                              </m:ctrlPr>
                            </m:sSubSupPr>
                            <m:e>
                              <m:r>
                                <a:rPr kumimoji="1" lang="en-US" altLang="ja-JP" sz="1600" b="0" i="1" smtClean="0">
                                  <a:latin typeface="Cambria Math" panose="02040503050406030204" pitchFamily="18" charset="0"/>
                                  <a:ea typeface="Cambria Math" panose="02040503050406030204" pitchFamily="18" charset="0"/>
                                </a:rPr>
                                <m:t>𝐼</m:t>
                              </m:r>
                            </m:e>
                            <m:sub>
                              <m:r>
                                <a:rPr kumimoji="1" lang="en-US" altLang="ja-JP" sz="1600" b="0" i="1" smtClean="0">
                                  <a:latin typeface="Cambria Math" panose="02040503050406030204" pitchFamily="18" charset="0"/>
                                  <a:ea typeface="Cambria Math" panose="02040503050406030204" pitchFamily="18" charset="0"/>
                                </a:rPr>
                                <m:t>𝑔</m:t>
                              </m:r>
                              <m:r>
                                <a:rPr kumimoji="1" lang="en-US" altLang="ja-JP" sz="1600" b="0"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ea typeface="Cambria Math" panose="02040503050406030204" pitchFamily="18" charset="0"/>
                                </a:rPr>
                                <m:t>𝑎</m:t>
                              </m:r>
                            </m:sub>
                            <m:sup>
                              <m:r>
                                <a:rPr kumimoji="1" lang="en-US" altLang="ja-JP" sz="1600" b="0" i="1" smtClean="0">
                                  <a:latin typeface="Cambria Math" panose="02040503050406030204" pitchFamily="18" charset="0"/>
                                  <a:ea typeface="Cambria Math" panose="02040503050406030204" pitchFamily="18" charset="0"/>
                                </a:rPr>
                                <m:t>𝑊</m:t>
                              </m:r>
                            </m:sup>
                          </m:sSubSup>
                        </m:e>
                      </m:nary>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𝐸</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𝑅</m:t>
                          </m:r>
                        </m:e>
                        <m:sub>
                          <m:r>
                            <a:rPr lang="en-US" altLang="ja-JP" sz="1600" i="1">
                              <a:latin typeface="Cambria Math" panose="02040503050406030204" pitchFamily="18" charset="0"/>
                              <a:ea typeface="Cambria Math" panose="02040503050406030204" pitchFamily="18" charset="0"/>
                            </a:rPr>
                            <m:t>𝑔</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𝐴</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𝑔</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𝑎</m:t>
                          </m:r>
                        </m:sub>
                      </m:sSub>
                      <m:r>
                        <a:rPr lang="en-US" altLang="ja-JP" sz="1600" i="1">
                          <a:latin typeface="Cambria Math" panose="02040503050406030204" pitchFamily="18" charset="0"/>
                          <a:ea typeface="Cambria Math" panose="02040503050406030204" pitchFamily="18" charset="0"/>
                        </a:rPr>
                        <m:t>∙</m:t>
                      </m:r>
                      <m:nary>
                        <m:naryPr>
                          <m:chr m:val="∏"/>
                          <m:ctrlPr>
                            <a:rPr lang="en-US" altLang="ja-JP" sz="1600" i="1">
                              <a:latin typeface="Cambria Math" panose="02040503050406030204" pitchFamily="18" charset="0"/>
                              <a:ea typeface="Cambria Math" panose="02040503050406030204" pitchFamily="18" charset="0"/>
                            </a:rPr>
                          </m:ctrlPr>
                        </m:naryPr>
                        <m:sub>
                          <m:r>
                            <m:rPr>
                              <m:brk m:alnAt="23"/>
                            </m:rPr>
                            <a:rPr lang="en-US" altLang="ja-JP" sz="1600" i="1">
                              <a:latin typeface="Cambria Math" panose="02040503050406030204" pitchFamily="18" charset="0"/>
                              <a:ea typeface="Cambria Math" panose="02040503050406030204" pitchFamily="18" charset="0"/>
                            </a:rPr>
                            <m:t>𝑠</m:t>
                          </m:r>
                          <m:r>
                            <a:rPr lang="en-US" altLang="ja-JP" sz="1600" i="1">
                              <a:latin typeface="Cambria Math" panose="02040503050406030204" pitchFamily="18" charset="0"/>
                              <a:ea typeface="Cambria Math" panose="02040503050406030204" pitchFamily="18" charset="0"/>
                            </a:rPr>
                            <m:t>=</m:t>
                          </m:r>
                          <m:r>
                            <a:rPr lang="en-US" altLang="ja-JP" sz="1600" i="1" smtClean="0">
                              <a:latin typeface="Cambria Math" panose="02040503050406030204" pitchFamily="18" charset="0"/>
                              <a:ea typeface="Cambria Math" panose="02040503050406030204" pitchFamily="18" charset="0"/>
                            </a:rPr>
                            <m:t>𝑎</m:t>
                          </m:r>
                        </m:sub>
                        <m:sup>
                          <m:r>
                            <a:rPr lang="en-US" altLang="ja-JP" sz="1600" b="0" i="1" smtClean="0">
                              <a:latin typeface="Cambria Math" panose="02040503050406030204" pitchFamily="18" charset="0"/>
                              <a:ea typeface="Cambria Math" panose="02040503050406030204" pitchFamily="18" charset="0"/>
                            </a:rPr>
                            <m:t>𝐴</m:t>
                          </m:r>
                          <m:r>
                            <a:rPr lang="en-US" altLang="ja-JP" sz="1600" b="0" i="1" smtClean="0">
                              <a:latin typeface="Cambria Math" panose="02040503050406030204" pitchFamily="18" charset="0"/>
                              <a:ea typeface="Cambria Math" panose="02040503050406030204" pitchFamily="18" charset="0"/>
                            </a:rPr>
                            <m:t>−1</m:t>
                          </m:r>
                        </m:sup>
                        <m:e>
                          <m:d>
                            <m:dPr>
                              <m:ctrlPr>
                                <a:rPr lang="en-US" altLang="ja-JP" sz="1600" i="1">
                                  <a:latin typeface="Cambria Math" panose="02040503050406030204" pitchFamily="18" charset="0"/>
                                  <a:ea typeface="Cambria Math" panose="02040503050406030204" pitchFamily="18" charset="0"/>
                                </a:rPr>
                              </m:ctrlPr>
                            </m:dPr>
                            <m:e>
                              <m:r>
                                <a:rPr lang="en-US" altLang="ja-JP" sz="1600" i="1">
                                  <a:latin typeface="Cambria Math" panose="02040503050406030204" pitchFamily="18" charset="0"/>
                                  <a:ea typeface="Cambria Math" panose="02040503050406030204" pitchFamily="18" charset="0"/>
                                </a:rPr>
                                <m:t>1−</m:t>
                              </m:r>
                              <m:r>
                                <a:rPr lang="en-US" altLang="ja-JP" sz="1600" i="1">
                                  <a:latin typeface="Cambria Math" panose="02040503050406030204" pitchFamily="18" charset="0"/>
                                  <a:ea typeface="Cambria Math" panose="02040503050406030204" pitchFamily="18" charset="0"/>
                                </a:rPr>
                                <m:t>𝐴</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𝑅</m:t>
                                  </m:r>
                                </m:e>
                                <m:sub>
                                  <m:r>
                                    <a:rPr lang="en-US" altLang="ja-JP" sz="1600" i="1">
                                      <a:latin typeface="Cambria Math" panose="02040503050406030204" pitchFamily="18" charset="0"/>
                                      <a:ea typeface="Cambria Math" panose="02040503050406030204" pitchFamily="18" charset="0"/>
                                    </a:rPr>
                                    <m:t>𝑠</m:t>
                                  </m:r>
                                </m:sub>
                                <m:sup>
                                  <m:r>
                                    <a:rPr lang="en-US" altLang="ja-JP" sz="1600" i="1">
                                      <a:latin typeface="Cambria Math" panose="02040503050406030204" pitchFamily="18" charset="0"/>
                                      <a:ea typeface="Cambria Math" panose="02040503050406030204" pitchFamily="18" charset="0"/>
                                    </a:rPr>
                                    <m:t>𝑊𝐷</m:t>
                                  </m:r>
                                </m:sup>
                              </m:sSubSup>
                              <m:r>
                                <a:rPr lang="en-US" altLang="ja-JP"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𝐷</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𝑅</m:t>
                                  </m:r>
                                </m:e>
                                <m:sub>
                                  <m:r>
                                    <a:rPr lang="en-US" altLang="ja-JP" sz="1600" i="1">
                                      <a:latin typeface="Cambria Math" panose="02040503050406030204" pitchFamily="18" charset="0"/>
                                      <a:ea typeface="Cambria Math" panose="02040503050406030204" pitchFamily="18" charset="0"/>
                                    </a:rPr>
                                    <m:t>𝑠</m:t>
                                  </m:r>
                                </m:sub>
                                <m:sup>
                                  <m:r>
                                    <a:rPr lang="en-US" altLang="ja-JP" sz="1600" i="1">
                                      <a:latin typeface="Cambria Math" panose="02040503050406030204" pitchFamily="18" charset="0"/>
                                      <a:ea typeface="Cambria Math" panose="02040503050406030204" pitchFamily="18" charset="0"/>
                                    </a:rPr>
                                    <m:t>𝑊</m:t>
                                  </m:r>
                                </m:sup>
                              </m:sSubSup>
                            </m:e>
                          </m:d>
                        </m:e>
                      </m:nary>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𝑅</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𝑊</m:t>
                          </m:r>
                        </m:e>
                        <m:sub>
                          <m:r>
                            <a:rPr kumimoji="1" lang="en-US" altLang="ja-JP" sz="1600" b="0" i="1" smtClean="0">
                              <a:latin typeface="Cambria Math" panose="02040503050406030204" pitchFamily="18" charset="0"/>
                            </a:rPr>
                            <m:t>𝑔</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𝐴</m:t>
                          </m:r>
                        </m:sub>
                      </m:sSub>
                      <m:r>
                        <a:rPr kumimoji="1" lang="en-US" altLang="ja-JP" sz="1600" b="0"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ea typeface="Cambria Math" panose="02040503050406030204" pitchFamily="18" charset="0"/>
                        </a:rPr>
                        <m:t>𝑃</m:t>
                      </m:r>
                      <m:sSubSup>
                        <m:sSubSupPr>
                          <m:ctrlPr>
                            <a:rPr kumimoji="1" lang="en-US" altLang="ja-JP" sz="1600" b="0" i="1" smtClean="0">
                              <a:latin typeface="Cambria Math" panose="02040503050406030204" pitchFamily="18" charset="0"/>
                              <a:ea typeface="Cambria Math" panose="02040503050406030204" pitchFamily="18" charset="0"/>
                            </a:rPr>
                          </m:ctrlPr>
                        </m:sSubSupPr>
                        <m:e>
                          <m:r>
                            <a:rPr kumimoji="1" lang="en-US" altLang="ja-JP" sz="1600" b="0" i="1" smtClean="0">
                              <a:latin typeface="Cambria Math" panose="02040503050406030204" pitchFamily="18" charset="0"/>
                              <a:ea typeface="Cambria Math" panose="02040503050406030204" pitchFamily="18" charset="0"/>
                            </a:rPr>
                            <m:t>𝐼</m:t>
                          </m:r>
                        </m:e>
                        <m:sub>
                          <m:r>
                            <a:rPr kumimoji="1" lang="en-US" altLang="ja-JP" sz="1600" b="0" i="1" smtClean="0">
                              <a:latin typeface="Cambria Math" panose="02040503050406030204" pitchFamily="18" charset="0"/>
                              <a:ea typeface="Cambria Math" panose="02040503050406030204" pitchFamily="18" charset="0"/>
                            </a:rPr>
                            <m:t>𝑔</m:t>
                          </m:r>
                          <m:r>
                            <a:rPr kumimoji="1" lang="en-US" altLang="ja-JP" sz="1600" b="0"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ea typeface="Cambria Math" panose="02040503050406030204" pitchFamily="18" charset="0"/>
                            </a:rPr>
                            <m:t>𝐴</m:t>
                          </m:r>
                        </m:sub>
                        <m:sup>
                          <m:r>
                            <a:rPr kumimoji="1" lang="en-US" altLang="ja-JP" sz="1600" b="0" i="1" smtClean="0">
                              <a:latin typeface="Cambria Math" panose="02040503050406030204" pitchFamily="18" charset="0"/>
                              <a:ea typeface="Cambria Math" panose="02040503050406030204" pitchFamily="18" charset="0"/>
                            </a:rPr>
                            <m:t>𝑊</m:t>
                          </m:r>
                        </m:sup>
                      </m:sSubSup>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𝐸</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𝑅</m:t>
                          </m:r>
                        </m:e>
                        <m:sub>
                          <m:r>
                            <a:rPr lang="en-US" altLang="ja-JP" sz="1600" i="1">
                              <a:latin typeface="Cambria Math" panose="02040503050406030204" pitchFamily="18" charset="0"/>
                              <a:ea typeface="Cambria Math" panose="02040503050406030204" pitchFamily="18" charset="0"/>
                            </a:rPr>
                            <m:t>𝑔</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𝐴</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𝑔</m:t>
                          </m:r>
                          <m:r>
                            <a:rPr lang="en-US" altLang="ja-JP"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ub>
                      </m:sSub>
                    </m:oMath>
                  </m:oMathPara>
                </a14:m>
                <a:endParaRPr kumimoji="1" lang="ja-JP" altLang="en-US" sz="1600" dirty="0"/>
              </a:p>
            </p:txBody>
          </p:sp>
        </mc:Choice>
        <mc:Fallback xmlns="">
          <p:sp>
            <p:nvSpPr>
              <p:cNvPr id="12" name="テキスト ボックス 11">
                <a:extLst>
                  <a:ext uri="{FF2B5EF4-FFF2-40B4-BE49-F238E27FC236}">
                    <a16:creationId xmlns:a16="http://schemas.microsoft.com/office/drawing/2014/main" id="{CDF7A144-6605-4E07-B70C-86ED58493CBA}"/>
                  </a:ext>
                </a:extLst>
              </p:cNvPr>
              <p:cNvSpPr txBox="1">
                <a:spLocks noRot="1" noChangeAspect="1" noMove="1" noResize="1" noEditPoints="1" noAdjustHandles="1" noChangeArrowheads="1" noChangeShapeType="1" noTextEdit="1"/>
              </p:cNvSpPr>
              <p:nvPr/>
            </p:nvSpPr>
            <p:spPr>
              <a:xfrm>
                <a:off x="713955" y="3218165"/>
                <a:ext cx="8478090" cy="1477071"/>
              </a:xfrm>
              <a:prstGeom prst="rect">
                <a:avLst/>
              </a:prstGeom>
              <a:blipFill>
                <a:blip r:embed="rId6"/>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9AACE120-D867-4F97-BA3F-E5059FA84ECC}"/>
              </a:ext>
            </a:extLst>
          </p:cNvPr>
          <p:cNvSpPr txBox="1"/>
          <p:nvPr/>
        </p:nvSpPr>
        <p:spPr>
          <a:xfrm>
            <a:off x="284838" y="4907447"/>
            <a:ext cx="1499128" cy="338554"/>
          </a:xfrm>
          <a:prstGeom prst="rect">
            <a:avLst/>
          </a:prstGeom>
          <a:noFill/>
          <a:ln>
            <a:solidFill>
              <a:schemeClr val="bg1"/>
            </a:solidFill>
            <a:prstDash val="dash"/>
          </a:ln>
        </p:spPr>
        <p:txBody>
          <a:bodyPr wrap="none" rtlCol="0">
            <a:spAutoFit/>
          </a:bodyPr>
          <a:lstStyle/>
          <a:p>
            <a:pPr marL="285750" indent="-285750">
              <a:buClr>
                <a:srgbClr val="0070C0"/>
              </a:buClr>
              <a:buFont typeface="Wingdings" panose="05000000000000000000" pitchFamily="2" charset="2"/>
              <a:buChar char="Ø"/>
            </a:pPr>
            <a:r>
              <a:rPr kumimoji="1" lang="ja-JP" altLang="en-US" sz="1600" dirty="0"/>
              <a:t>使用データ</a:t>
            </a:r>
            <a:endParaRPr kumimoji="1" lang="en-US" altLang="ja-JP" sz="1600"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A3A8827C-461F-468E-AE6A-7AEA843E6469}"/>
                  </a:ext>
                </a:extLst>
              </p:cNvPr>
              <p:cNvSpPr txBox="1"/>
              <p:nvPr/>
            </p:nvSpPr>
            <p:spPr>
              <a:xfrm>
                <a:off x="6247797" y="5041254"/>
                <a:ext cx="2440796" cy="1169551"/>
              </a:xfrm>
              <a:prstGeom prst="rect">
                <a:avLst/>
              </a:prstGeom>
              <a:noFill/>
              <a:ln>
                <a:solidFill>
                  <a:schemeClr val="tx1"/>
                </a:solidFill>
                <a:prstDash val="dash"/>
              </a:ln>
            </p:spPr>
            <p:txBody>
              <a:bodyPr wrap="none" rtlCol="0">
                <a:spAutoFit/>
              </a:bodyPr>
              <a:lstStyle/>
              <a:p>
                <a14:m>
                  <m:oMath xmlns:m="http://schemas.openxmlformats.org/officeDocument/2006/math">
                    <m:r>
                      <a:rPr kumimoji="1" lang="en-US" altLang="ja-JP" sz="1400" b="0" i="1" smtClean="0">
                        <a:latin typeface="Cambria Math" panose="02040503050406030204" pitchFamily="18" charset="0"/>
                      </a:rPr>
                      <m:t>𝐷</m:t>
                    </m:r>
                  </m:oMath>
                </a14:m>
                <a:r>
                  <a:rPr kumimoji="1" lang="ja-JP" altLang="en-US" sz="1400" dirty="0"/>
                  <a:t>：障害等級</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𝑇𝑅𝑊</m:t>
                    </m:r>
                  </m:oMath>
                </a14:m>
                <a:r>
                  <a:rPr kumimoji="1" lang="ja-JP" altLang="en-US" sz="1400" dirty="0"/>
                  <a:t>：標準報酬額合計</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𝐿𝑊</m:t>
                    </m:r>
                  </m:oMath>
                </a14:m>
                <a:r>
                  <a:rPr kumimoji="1" lang="ja-JP" altLang="en-US" sz="1400" dirty="0"/>
                  <a:t>：被保険者期間</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𝐶</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𝑅</m:t>
                        </m:r>
                      </m:e>
                      <m:sup>
                        <m:r>
                          <a:rPr kumimoji="1" lang="en-US" altLang="ja-JP" sz="1400" b="0" i="1" smtClean="0">
                            <a:latin typeface="Cambria Math" panose="02040503050406030204" pitchFamily="18" charset="0"/>
                          </a:rPr>
                          <m:t>𝑊𝐷</m:t>
                        </m:r>
                      </m:sup>
                    </m:sSup>
                    <m:r>
                      <a:rPr lang="ja-JP" altLang="en-US" sz="1400" i="1">
                        <a:latin typeface="Cambria Math" panose="02040503050406030204" pitchFamily="18" charset="0"/>
                      </a:rPr>
                      <m:t>：</m:t>
                    </m:r>
                  </m:oMath>
                </a14:m>
                <a:r>
                  <a:rPr kumimoji="1" lang="ja-JP" altLang="en-US" sz="1400" dirty="0"/>
                  <a:t>障害等級割合</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𝐶</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𝐴</m:t>
                        </m:r>
                      </m:e>
                      <m:sup>
                        <m:r>
                          <a:rPr kumimoji="1" lang="en-US" altLang="ja-JP" sz="1400" b="0" i="1" smtClean="0">
                            <a:latin typeface="Cambria Math" panose="02040503050406030204" pitchFamily="18" charset="0"/>
                          </a:rPr>
                          <m:t>𝑊𝐷</m:t>
                        </m:r>
                      </m:sup>
                    </m:sSup>
                  </m:oMath>
                </a14:m>
                <a:r>
                  <a:rPr kumimoji="1" lang="ja-JP" altLang="en-US" sz="1400" dirty="0"/>
                  <a:t>：障害等級別加算乗率</a:t>
                </a:r>
                <a:endParaRPr kumimoji="1" lang="en-US" altLang="ja-JP" sz="1400" dirty="0"/>
              </a:p>
            </p:txBody>
          </p:sp>
        </mc:Choice>
        <mc:Fallback xmlns="">
          <p:sp>
            <p:nvSpPr>
              <p:cNvPr id="14" name="テキスト ボックス 13">
                <a:extLst>
                  <a:ext uri="{FF2B5EF4-FFF2-40B4-BE49-F238E27FC236}">
                    <a16:creationId xmlns:a16="http://schemas.microsoft.com/office/drawing/2014/main" id="{A3A8827C-461F-468E-AE6A-7AEA843E6469}"/>
                  </a:ext>
                </a:extLst>
              </p:cNvPr>
              <p:cNvSpPr txBox="1">
                <a:spLocks noRot="1" noChangeAspect="1" noMove="1" noResize="1" noEditPoints="1" noAdjustHandles="1" noChangeArrowheads="1" noChangeShapeType="1" noTextEdit="1"/>
              </p:cNvSpPr>
              <p:nvPr/>
            </p:nvSpPr>
            <p:spPr>
              <a:xfrm>
                <a:off x="6247797" y="5041254"/>
                <a:ext cx="2440796" cy="1169551"/>
              </a:xfrm>
              <a:prstGeom prst="rect">
                <a:avLst/>
              </a:prstGeom>
              <a:blipFill>
                <a:blip r:embed="rId7"/>
                <a:stretch>
                  <a:fillRect b="-4124"/>
                </a:stretch>
              </a:blipFill>
              <a:ln>
                <a:solidFill>
                  <a:schemeClr val="tx1"/>
                </a:solidFill>
                <a:prstDash val="dash"/>
              </a:ln>
            </p:spPr>
            <p:txBody>
              <a:bodyPr/>
              <a:lstStyle/>
              <a:p>
                <a:r>
                  <a:rPr lang="ja-JP" altLang="en-US">
                    <a:noFill/>
                  </a:rPr>
                  <a:t> </a:t>
                </a:r>
              </a:p>
            </p:txBody>
          </p:sp>
        </mc:Fallback>
      </mc:AlternateContent>
      <p:cxnSp>
        <p:nvCxnSpPr>
          <p:cNvPr id="15" name="直線コネクタ 14">
            <a:extLst>
              <a:ext uri="{FF2B5EF4-FFF2-40B4-BE49-F238E27FC236}">
                <a16:creationId xmlns:a16="http://schemas.microsoft.com/office/drawing/2014/main" id="{3A4DCD0A-C82C-41D8-9A9D-6275D1707D0A}"/>
              </a:ext>
            </a:extLst>
          </p:cNvPr>
          <p:cNvCxnSpPr/>
          <p:nvPr/>
        </p:nvCxnSpPr>
        <p:spPr>
          <a:xfrm>
            <a:off x="4664968" y="2132856"/>
            <a:ext cx="219624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7D3D16C-E50D-40F6-A902-27AD19414761}"/>
              </a:ext>
            </a:extLst>
          </p:cNvPr>
          <p:cNvSpPr txBox="1"/>
          <p:nvPr/>
        </p:nvSpPr>
        <p:spPr>
          <a:xfrm>
            <a:off x="4484948" y="2168860"/>
            <a:ext cx="2492990" cy="276999"/>
          </a:xfrm>
          <a:prstGeom prst="rect">
            <a:avLst/>
          </a:prstGeom>
          <a:solidFill>
            <a:schemeClr val="bg1"/>
          </a:solidFill>
          <a:ln>
            <a:solidFill>
              <a:srgbClr val="0070C0"/>
            </a:solidFill>
          </a:ln>
        </p:spPr>
        <p:txBody>
          <a:bodyPr wrap="none" rtlCol="0">
            <a:spAutoFit/>
          </a:bodyPr>
          <a:lstStyle/>
          <a:p>
            <a:r>
              <a:rPr lang="ja-JP" altLang="en-US" sz="1200" dirty="0"/>
              <a:t>支給開始時までに失権しない確率</a:t>
            </a:r>
            <a:endParaRPr kumimoji="1" lang="ja-JP" altLang="en-US" sz="1200" dirty="0"/>
          </a:p>
        </p:txBody>
      </p:sp>
      <p:sp>
        <p:nvSpPr>
          <p:cNvPr id="17" name="テキスト ボックス 16">
            <a:extLst>
              <a:ext uri="{FF2B5EF4-FFF2-40B4-BE49-F238E27FC236}">
                <a16:creationId xmlns:a16="http://schemas.microsoft.com/office/drawing/2014/main" id="{DE839B03-BC8B-497C-9FB3-4AC383AADFF9}"/>
              </a:ext>
            </a:extLst>
          </p:cNvPr>
          <p:cNvSpPr txBox="1"/>
          <p:nvPr/>
        </p:nvSpPr>
        <p:spPr>
          <a:xfrm>
            <a:off x="331943" y="2528900"/>
            <a:ext cx="6827510" cy="307777"/>
          </a:xfrm>
          <a:prstGeom prst="rect">
            <a:avLst/>
          </a:prstGeom>
          <a:noFill/>
        </p:spPr>
        <p:txBody>
          <a:bodyPr wrap="none" rtlCol="0">
            <a:spAutoFit/>
          </a:bodyPr>
          <a:lstStyle/>
          <a:p>
            <a:pPr>
              <a:buClr>
                <a:srgbClr val="0070C0"/>
              </a:buClr>
            </a:pPr>
            <a:r>
              <a:rPr kumimoji="1" lang="en-US" altLang="ja-JP" sz="1400" dirty="0"/>
              <a:t>※</a:t>
            </a:r>
            <a:r>
              <a:rPr kumimoji="1" lang="ja-JP" altLang="en-US" sz="1400" dirty="0"/>
              <a:t>支給開始後の給付額は前年度の値から失権分を控除し、給付改定率を乗じて算出</a:t>
            </a:r>
          </a:p>
        </p:txBody>
      </p:sp>
      <p:cxnSp>
        <p:nvCxnSpPr>
          <p:cNvPr id="18" name="直線コネクタ 17">
            <a:extLst>
              <a:ext uri="{FF2B5EF4-FFF2-40B4-BE49-F238E27FC236}">
                <a16:creationId xmlns:a16="http://schemas.microsoft.com/office/drawing/2014/main" id="{93DD8269-49AC-4256-BEDD-E0166F21A185}"/>
              </a:ext>
            </a:extLst>
          </p:cNvPr>
          <p:cNvCxnSpPr/>
          <p:nvPr/>
        </p:nvCxnSpPr>
        <p:spPr>
          <a:xfrm>
            <a:off x="1784648" y="4685669"/>
            <a:ext cx="4752528" cy="653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132BB049-7C86-4573-BDC3-091214ABFBAD}"/>
              </a:ext>
            </a:extLst>
          </p:cNvPr>
          <p:cNvSpPr txBox="1"/>
          <p:nvPr/>
        </p:nvSpPr>
        <p:spPr>
          <a:xfrm>
            <a:off x="2468724" y="4749646"/>
            <a:ext cx="2339102" cy="276999"/>
          </a:xfrm>
          <a:prstGeom prst="rect">
            <a:avLst/>
          </a:prstGeom>
          <a:solidFill>
            <a:schemeClr val="bg1"/>
          </a:solidFill>
          <a:ln>
            <a:solidFill>
              <a:srgbClr val="0070C0"/>
            </a:solidFill>
          </a:ln>
        </p:spPr>
        <p:txBody>
          <a:bodyPr wrap="none" rtlCol="0">
            <a:spAutoFit/>
          </a:bodyPr>
          <a:lstStyle/>
          <a:p>
            <a:r>
              <a:rPr lang="ja-JP" altLang="en-US" sz="1200" dirty="0"/>
              <a:t>障害を負う前までの厚生年金分</a:t>
            </a:r>
            <a:endParaRPr kumimoji="1" lang="ja-JP" altLang="en-US" sz="1200" dirty="0"/>
          </a:p>
        </p:txBody>
      </p:sp>
      <mc:AlternateContent xmlns:mc="http://schemas.openxmlformats.org/markup-compatibility/2006" xmlns:a14="http://schemas.microsoft.com/office/drawing/2010/main">
        <mc:Choice Requires="a14">
          <p:graphicFrame>
            <p:nvGraphicFramePr>
              <p:cNvPr id="20" name="表 19">
                <a:extLst>
                  <a:ext uri="{FF2B5EF4-FFF2-40B4-BE49-F238E27FC236}">
                    <a16:creationId xmlns:a16="http://schemas.microsoft.com/office/drawing/2014/main" id="{7EC717E3-FA71-4D14-AA99-A49D712752E7}"/>
                  </a:ext>
                </a:extLst>
              </p:cNvPr>
              <p:cNvGraphicFramePr>
                <a:graphicFrameLocks noGrp="1"/>
              </p:cNvGraphicFramePr>
              <p:nvPr/>
            </p:nvGraphicFramePr>
            <p:xfrm>
              <a:off x="284838" y="5229200"/>
              <a:ext cx="3841007" cy="1224280"/>
            </p:xfrm>
            <a:graphic>
              <a:graphicData uri="http://schemas.openxmlformats.org/drawingml/2006/table">
                <a:tbl>
                  <a:tblPr firstRow="1" bandRow="1">
                    <a:tableStyleId>{5C22544A-7EE6-4342-B048-85BDC9FD1C3A}</a:tableStyleId>
                  </a:tblPr>
                  <a:tblGrid>
                    <a:gridCol w="1172904">
                      <a:extLst>
                        <a:ext uri="{9D8B030D-6E8A-4147-A177-3AD203B41FA5}">
                          <a16:colId xmlns:a16="http://schemas.microsoft.com/office/drawing/2014/main" val="20000"/>
                        </a:ext>
                      </a:extLst>
                    </a:gridCol>
                    <a:gridCol w="2668103">
                      <a:extLst>
                        <a:ext uri="{9D8B030D-6E8A-4147-A177-3AD203B41FA5}">
                          <a16:colId xmlns:a16="http://schemas.microsoft.com/office/drawing/2014/main" val="20001"/>
                        </a:ext>
                      </a:extLst>
                    </a:gridCol>
                  </a:tblGrid>
                  <a:tr h="370840">
                    <a:tc>
                      <a:txBody>
                        <a:bodyPr/>
                        <a:lstStyle/>
                        <a:p>
                          <a:pPr algn="ctr"/>
                          <a:endParaRPr kumimoji="1" lang="ja-JP" altLang="en-US" sz="1100" dirty="0"/>
                        </a:p>
                      </a:txBody>
                      <a:tcPr anchor="ctr"/>
                    </a:tc>
                    <a:tc>
                      <a:txBody>
                        <a:bodyPr/>
                        <a:lstStyle/>
                        <a:p>
                          <a:pPr algn="ctr"/>
                          <a:r>
                            <a:rPr kumimoji="1" lang="ja-JP" altLang="en-US" sz="1100" dirty="0"/>
                            <a:t>現在および将来</a:t>
                          </a:r>
                        </a:p>
                      </a:txBody>
                      <a:tcPr anchor="ct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m:rPr>
                                    <m:nor/>
                                  </m:rPr>
                                  <a:rPr kumimoji="1" lang="ja-JP" altLang="en-US" sz="1100" dirty="0" smtClean="0"/>
                                  <m:t>標準報酬額</m:t>
                                </m:r>
                              </m:oMath>
                            </m:oMathPara>
                          </a14:m>
                          <a:endParaRPr kumimoji="1" lang="ja-JP" altLang="en-US" sz="1100" dirty="0"/>
                        </a:p>
                      </a:txBody>
                      <a:tcPr anchor="ctr"/>
                    </a:tc>
                    <a:tc>
                      <a:txBody>
                        <a:bodyPr/>
                        <a:lstStyle/>
                        <a:p>
                          <a:pPr marL="0" marR="0" lvl="0" indent="0" algn="ctr" defTabSz="914395" rtl="0" eaLnBrk="1" fontAlgn="auto" latinLnBrk="0" hangingPunct="1">
                            <a:lnSpc>
                              <a:spcPct val="100000"/>
                            </a:lnSpc>
                            <a:spcBef>
                              <a:spcPts val="0"/>
                            </a:spcBef>
                            <a:spcAft>
                              <a:spcPts val="0"/>
                            </a:spcAft>
                            <a:buClrTx/>
                            <a:buSzTx/>
                            <a:buFontTx/>
                            <a:buNone/>
                            <a:tabLst/>
                            <a:defRPr/>
                          </a:pPr>
                          <a:r>
                            <a:rPr kumimoji="1" lang="ja-JP" altLang="en-US" sz="1100" dirty="0"/>
                            <a:t>厚生労働省</a:t>
                          </a:r>
                          <a:endParaRPr kumimoji="1" lang="en-US" altLang="ja-JP" sz="1100" dirty="0"/>
                        </a:p>
                        <a:p>
                          <a:pPr marL="0" marR="0" lvl="0" indent="0" algn="ctr" defTabSz="914395" rtl="0" eaLnBrk="1" fontAlgn="auto" latinLnBrk="0" hangingPunct="1">
                            <a:lnSpc>
                              <a:spcPct val="100000"/>
                            </a:lnSpc>
                            <a:spcBef>
                              <a:spcPts val="0"/>
                            </a:spcBef>
                            <a:spcAft>
                              <a:spcPts val="0"/>
                            </a:spcAft>
                            <a:buClrTx/>
                            <a:buSzTx/>
                            <a:buFontTx/>
                            <a:buNone/>
                            <a:tabLst/>
                            <a:defRPr/>
                          </a:pPr>
                          <a:r>
                            <a:rPr kumimoji="1" lang="en-US" altLang="ja-JP" sz="1100" dirty="0"/>
                            <a:t>『</a:t>
                          </a:r>
                          <a:r>
                            <a:rPr kumimoji="1" lang="ja-JP" altLang="en-US" sz="1100" dirty="0"/>
                            <a:t>賃金構造基本統計調査</a:t>
                          </a:r>
                          <a:r>
                            <a:rPr kumimoji="1" lang="en-US" altLang="ja-JP" sz="1100" dirty="0"/>
                            <a:t>』</a:t>
                          </a:r>
                        </a:p>
                      </a:txBody>
                      <a:tcPr anchor="ct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m:rPr>
                                    <m:nor/>
                                  </m:rPr>
                                  <a:rPr kumimoji="1" lang="ja-JP" altLang="en-US" sz="1100" dirty="0" smtClean="0"/>
                                  <m:t>被保険者期間</m:t>
                                </m:r>
                              </m:oMath>
                            </m:oMathPara>
                          </a14:m>
                          <a:endParaRPr kumimoji="1" lang="ja-JP" altLang="en-US" sz="1100" dirty="0"/>
                        </a:p>
                      </a:txBody>
                      <a:tcPr anchor="ctr"/>
                    </a:tc>
                    <a:tc>
                      <a:txBody>
                        <a:bodyPr/>
                        <a:lstStyle/>
                        <a:p>
                          <a:pPr algn="ctr"/>
                          <a:r>
                            <a:rPr kumimoji="1" lang="ja-JP" altLang="en-US" sz="1100" dirty="0"/>
                            <a:t>厚生労働省</a:t>
                          </a:r>
                          <a:endParaRPr kumimoji="1" lang="en-US" altLang="ja-JP" sz="1100" dirty="0"/>
                        </a:p>
                        <a:p>
                          <a:pPr algn="ctr"/>
                          <a:r>
                            <a:rPr kumimoji="1" lang="en-US" altLang="ja-JP" sz="1100" dirty="0"/>
                            <a:t>『</a:t>
                          </a:r>
                          <a:r>
                            <a:rPr kumimoji="1" lang="ja-JP" altLang="en-US" sz="1100" dirty="0"/>
                            <a:t>平成</a:t>
                          </a:r>
                          <a:r>
                            <a:rPr kumimoji="1" lang="en-US" altLang="ja-JP" sz="1100" dirty="0"/>
                            <a:t>21</a:t>
                          </a:r>
                          <a:r>
                            <a:rPr kumimoji="1" lang="ja-JP" altLang="en-US" sz="1100" dirty="0"/>
                            <a:t>年度財政検証結果レポート</a:t>
                          </a:r>
                          <a:r>
                            <a:rPr kumimoji="1" lang="en-US" altLang="ja-JP" sz="1100" dirty="0"/>
                            <a:t>』</a:t>
                          </a:r>
                          <a:endParaRPr kumimoji="1" lang="ja-JP" altLang="en-US" sz="1100" dirty="0"/>
                        </a:p>
                      </a:txBody>
                      <a:tcPr anchor="ctr"/>
                    </a:tc>
                    <a:extLst>
                      <a:ext uri="{0D108BD9-81ED-4DB2-BD59-A6C34878D82A}">
                        <a16:rowId xmlns:a16="http://schemas.microsoft.com/office/drawing/2014/main" val="10002"/>
                      </a:ext>
                    </a:extLst>
                  </a:tr>
                </a:tbl>
              </a:graphicData>
            </a:graphic>
          </p:graphicFrame>
        </mc:Choice>
        <mc:Fallback xmlns="">
          <p:graphicFrame>
            <p:nvGraphicFramePr>
              <p:cNvPr id="20" name="表 19">
                <a:extLst>
                  <a:ext uri="{FF2B5EF4-FFF2-40B4-BE49-F238E27FC236}">
                    <a16:creationId xmlns:a16="http://schemas.microsoft.com/office/drawing/2014/main" id="{7EC717E3-FA71-4D14-AA99-A49D712752E7}"/>
                  </a:ext>
                </a:extLst>
              </p:cNvPr>
              <p:cNvGraphicFramePr>
                <a:graphicFrameLocks noGrp="1"/>
              </p:cNvGraphicFramePr>
              <p:nvPr>
                <p:extLst/>
              </p:nvPr>
            </p:nvGraphicFramePr>
            <p:xfrm>
              <a:off x="284838" y="5229200"/>
              <a:ext cx="3841007" cy="1224280"/>
            </p:xfrm>
            <a:graphic>
              <a:graphicData uri="http://schemas.openxmlformats.org/drawingml/2006/table">
                <a:tbl>
                  <a:tblPr firstRow="1" bandRow="1">
                    <a:tableStyleId>{5C22544A-7EE6-4342-B048-85BDC9FD1C3A}</a:tableStyleId>
                  </a:tblPr>
                  <a:tblGrid>
                    <a:gridCol w="1172904">
                      <a:extLst>
                        <a:ext uri="{9D8B030D-6E8A-4147-A177-3AD203B41FA5}">
                          <a16:colId xmlns:a16="http://schemas.microsoft.com/office/drawing/2014/main" val="20000"/>
                        </a:ext>
                      </a:extLst>
                    </a:gridCol>
                    <a:gridCol w="2668103">
                      <a:extLst>
                        <a:ext uri="{9D8B030D-6E8A-4147-A177-3AD203B41FA5}">
                          <a16:colId xmlns:a16="http://schemas.microsoft.com/office/drawing/2014/main" val="20001"/>
                        </a:ext>
                      </a:extLst>
                    </a:gridCol>
                  </a:tblGrid>
                  <a:tr h="370840">
                    <a:tc>
                      <a:txBody>
                        <a:bodyPr/>
                        <a:lstStyle/>
                        <a:p>
                          <a:pPr algn="ctr"/>
                          <a:endParaRPr kumimoji="1" lang="ja-JP" altLang="en-US" sz="1100" dirty="0"/>
                        </a:p>
                      </a:txBody>
                      <a:tcPr anchor="ctr"/>
                    </a:tc>
                    <a:tc>
                      <a:txBody>
                        <a:bodyPr/>
                        <a:lstStyle/>
                        <a:p>
                          <a:pPr algn="ctr"/>
                          <a:r>
                            <a:rPr kumimoji="1" lang="ja-JP" altLang="en-US" sz="1100" dirty="0"/>
                            <a:t>現在および将来</a:t>
                          </a:r>
                        </a:p>
                      </a:txBody>
                      <a:tcPr anchor="ctr"/>
                    </a:tc>
                    <a:extLst>
                      <a:ext uri="{0D108BD9-81ED-4DB2-BD59-A6C34878D82A}">
                        <a16:rowId xmlns:a16="http://schemas.microsoft.com/office/drawing/2014/main" val="10000"/>
                      </a:ext>
                    </a:extLst>
                  </a:tr>
                  <a:tr h="426720">
                    <a:tc>
                      <a:txBody>
                        <a:bodyPr/>
                        <a:lstStyle/>
                        <a:p>
                          <a:endParaRPr lang="ja-JP"/>
                        </a:p>
                      </a:txBody>
                      <a:tcPr anchor="ctr">
                        <a:blipFill>
                          <a:blip r:embed="rId8"/>
                          <a:stretch>
                            <a:fillRect l="-518" t="-87324" r="-229016" b="-109859"/>
                          </a:stretch>
                        </a:blipFill>
                      </a:tcPr>
                    </a:tc>
                    <a:tc>
                      <a:txBody>
                        <a:bodyPr/>
                        <a:lstStyle/>
                        <a:p>
                          <a:pPr marL="0" marR="0" lvl="0" indent="0" algn="ctr" defTabSz="914395" rtl="0" eaLnBrk="1" fontAlgn="auto" latinLnBrk="0" hangingPunct="1">
                            <a:lnSpc>
                              <a:spcPct val="100000"/>
                            </a:lnSpc>
                            <a:spcBef>
                              <a:spcPts val="0"/>
                            </a:spcBef>
                            <a:spcAft>
                              <a:spcPts val="0"/>
                            </a:spcAft>
                            <a:buClrTx/>
                            <a:buSzTx/>
                            <a:buFontTx/>
                            <a:buNone/>
                            <a:tabLst/>
                            <a:defRPr/>
                          </a:pPr>
                          <a:r>
                            <a:rPr kumimoji="1" lang="ja-JP" altLang="en-US" sz="1100" dirty="0"/>
                            <a:t>厚生労働省</a:t>
                          </a:r>
                          <a:endParaRPr kumimoji="1" lang="en-US" altLang="ja-JP" sz="1100" dirty="0"/>
                        </a:p>
                        <a:p>
                          <a:pPr marL="0" marR="0" lvl="0" indent="0" algn="ctr" defTabSz="914395" rtl="0" eaLnBrk="1" fontAlgn="auto" latinLnBrk="0" hangingPunct="1">
                            <a:lnSpc>
                              <a:spcPct val="100000"/>
                            </a:lnSpc>
                            <a:spcBef>
                              <a:spcPts val="0"/>
                            </a:spcBef>
                            <a:spcAft>
                              <a:spcPts val="0"/>
                            </a:spcAft>
                            <a:buClrTx/>
                            <a:buSzTx/>
                            <a:buFontTx/>
                            <a:buNone/>
                            <a:tabLst/>
                            <a:defRPr/>
                          </a:pPr>
                          <a:r>
                            <a:rPr kumimoji="1" lang="en-US" altLang="ja-JP" sz="1100" dirty="0"/>
                            <a:t>『</a:t>
                          </a:r>
                          <a:r>
                            <a:rPr kumimoji="1" lang="ja-JP" altLang="en-US" sz="1100" dirty="0"/>
                            <a:t>賃金構造基本統計調査</a:t>
                          </a:r>
                          <a:r>
                            <a:rPr kumimoji="1" lang="en-US" altLang="ja-JP" sz="1100" dirty="0"/>
                            <a:t>』</a:t>
                          </a:r>
                        </a:p>
                      </a:txBody>
                      <a:tcPr anchor="ctr"/>
                    </a:tc>
                    <a:extLst>
                      <a:ext uri="{0D108BD9-81ED-4DB2-BD59-A6C34878D82A}">
                        <a16:rowId xmlns:a16="http://schemas.microsoft.com/office/drawing/2014/main" val="10001"/>
                      </a:ext>
                    </a:extLst>
                  </a:tr>
                  <a:tr h="426720">
                    <a:tc>
                      <a:txBody>
                        <a:bodyPr/>
                        <a:lstStyle/>
                        <a:p>
                          <a:endParaRPr lang="ja-JP"/>
                        </a:p>
                      </a:txBody>
                      <a:tcPr anchor="ctr">
                        <a:blipFill>
                          <a:blip r:embed="rId8"/>
                          <a:stretch>
                            <a:fillRect l="-518" t="-190000" r="-229016" b="-11429"/>
                          </a:stretch>
                        </a:blipFill>
                      </a:tcPr>
                    </a:tc>
                    <a:tc>
                      <a:txBody>
                        <a:bodyPr/>
                        <a:lstStyle/>
                        <a:p>
                          <a:pPr algn="ctr"/>
                          <a:r>
                            <a:rPr kumimoji="1" lang="ja-JP" altLang="en-US" sz="1100" dirty="0"/>
                            <a:t>厚生労働省</a:t>
                          </a:r>
                          <a:endParaRPr kumimoji="1" lang="en-US" altLang="ja-JP" sz="1100" dirty="0"/>
                        </a:p>
                        <a:p>
                          <a:pPr algn="ctr"/>
                          <a:r>
                            <a:rPr kumimoji="1" lang="en-US" altLang="ja-JP" sz="1100" dirty="0"/>
                            <a:t>『</a:t>
                          </a:r>
                          <a:r>
                            <a:rPr kumimoji="1" lang="ja-JP" altLang="en-US" sz="1100" dirty="0"/>
                            <a:t>平成</a:t>
                          </a:r>
                          <a:r>
                            <a:rPr kumimoji="1" lang="en-US" altLang="ja-JP" sz="1100" dirty="0"/>
                            <a:t>21</a:t>
                          </a:r>
                          <a:r>
                            <a:rPr kumimoji="1" lang="ja-JP" altLang="en-US" sz="1100" dirty="0"/>
                            <a:t>年度財政検証結果レポート</a:t>
                          </a:r>
                          <a:r>
                            <a:rPr kumimoji="1" lang="en-US" altLang="ja-JP" sz="1100" dirty="0"/>
                            <a:t>』</a:t>
                          </a:r>
                          <a:endParaRPr kumimoji="1" lang="ja-JP" altLang="en-US" sz="1100" dirty="0"/>
                        </a:p>
                      </a:txBody>
                      <a:tcPr anchor="ctr"/>
                    </a:tc>
                    <a:extLst>
                      <a:ext uri="{0D108BD9-81ED-4DB2-BD59-A6C34878D82A}">
                        <a16:rowId xmlns:a16="http://schemas.microsoft.com/office/drawing/2014/main" val="10002"/>
                      </a:ext>
                    </a:extLst>
                  </a:tr>
                </a:tbl>
              </a:graphicData>
            </a:graphic>
          </p:graphicFrame>
        </mc:Fallback>
      </mc:AlternateContent>
    </p:spTree>
    <p:extLst>
      <p:ext uri="{BB962C8B-B14F-4D97-AF65-F5344CB8AC3E}">
        <p14:creationId xmlns:p14="http://schemas.microsoft.com/office/powerpoint/2010/main" val="3353808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8EB2B134-6D49-41FE-B998-A7189755F1C6}"/>
              </a:ext>
            </a:extLst>
          </p:cNvPr>
          <p:cNvSpPr>
            <a:spLocks noGrp="1"/>
          </p:cNvSpPr>
          <p:nvPr>
            <p:ph type="title"/>
          </p:nvPr>
        </p:nvSpPr>
        <p:spPr/>
        <p:txBody>
          <a:bodyPr/>
          <a:lstStyle/>
          <a:p>
            <a:r>
              <a:rPr lang="en-US" altLang="ja-JP" dirty="0"/>
              <a:t>Appendix</a:t>
            </a:r>
            <a:r>
              <a:rPr lang="ja-JP" altLang="en-US" dirty="0"/>
              <a:t>：</a:t>
            </a:r>
            <a:r>
              <a:rPr kumimoji="1" lang="ja-JP" altLang="en-US" dirty="0"/>
              <a:t>年金数理モデル｜</a:t>
            </a:r>
            <a:r>
              <a:rPr lang="ja-JP" altLang="en-US" dirty="0"/>
              <a:t>年金給付</a:t>
            </a:r>
            <a:endParaRPr kumimoji="1" lang="ja-JP" altLang="en-US" dirty="0"/>
          </a:p>
        </p:txBody>
      </p:sp>
      <p:sp>
        <p:nvSpPr>
          <p:cNvPr id="3" name="日付プレースホルダー 2">
            <a:extLst>
              <a:ext uri="{FF2B5EF4-FFF2-40B4-BE49-F238E27FC236}">
                <a16:creationId xmlns:a16="http://schemas.microsoft.com/office/drawing/2014/main" id="{86433C29-43B7-4891-BEF3-EEBCAB19BB2D}"/>
              </a:ext>
            </a:extLst>
          </p:cNvPr>
          <p:cNvSpPr>
            <a:spLocks noGrp="1"/>
          </p:cNvSpPr>
          <p:nvPr>
            <p:ph type="dt" sz="half" idx="10"/>
          </p:nvPr>
        </p:nvSpPr>
        <p:spPr/>
        <p:txBody>
          <a:bodyPr/>
          <a:lstStyle/>
          <a:p>
            <a:fld id="{C25B6FEB-32A9-4C32-A653-99819621C620}" type="datetime1">
              <a:rPr kumimoji="1" lang="ja-JP" altLang="en-US" smtClean="0"/>
              <a:t>2019/11/4</a:t>
            </a:fld>
            <a:endParaRPr kumimoji="1" lang="ja-JP" altLang="en-US" dirty="0"/>
          </a:p>
        </p:txBody>
      </p:sp>
      <p:sp>
        <p:nvSpPr>
          <p:cNvPr id="4" name="フッター プレースホルダー 3">
            <a:extLst>
              <a:ext uri="{FF2B5EF4-FFF2-40B4-BE49-F238E27FC236}">
                <a16:creationId xmlns:a16="http://schemas.microsoft.com/office/drawing/2014/main" id="{D41206C0-8B2A-4604-8D04-739944E7F45D}"/>
              </a:ext>
            </a:extLst>
          </p:cNvPr>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a:extLst>
              <a:ext uri="{FF2B5EF4-FFF2-40B4-BE49-F238E27FC236}">
                <a16:creationId xmlns:a16="http://schemas.microsoft.com/office/drawing/2014/main" id="{BD348F83-33D6-43B6-ABA6-97F5484F20F9}"/>
              </a:ext>
            </a:extLst>
          </p:cNvPr>
          <p:cNvSpPr>
            <a:spLocks noGrp="1"/>
          </p:cNvSpPr>
          <p:nvPr>
            <p:ph type="sldNum" sz="quarter" idx="12"/>
          </p:nvPr>
        </p:nvSpPr>
        <p:spPr/>
        <p:txBody>
          <a:bodyPr/>
          <a:lstStyle/>
          <a:p>
            <a:fld id="{6C8EEFBB-E135-4293-8494-A108BE87EC2E}" type="slidenum">
              <a:rPr lang="en-US" altLang="ja-JP" smtClean="0"/>
              <a:pPr/>
              <a:t>25</a:t>
            </a:fld>
            <a:endParaRPr lang="en-US" altLang="ja-JP" dirty="0"/>
          </a:p>
        </p:txBody>
      </p:sp>
      <p:sp>
        <p:nvSpPr>
          <p:cNvPr id="7" name="スライド番号プレースホルダー 2">
            <a:extLst>
              <a:ext uri="{FF2B5EF4-FFF2-40B4-BE49-F238E27FC236}">
                <a16:creationId xmlns:a16="http://schemas.microsoft.com/office/drawing/2014/main" id="{E3F7EC9D-FC50-43BE-BA77-FEC6208FBB7C}"/>
              </a:ext>
            </a:extLst>
          </p:cNvPr>
          <p:cNvSpPr txBox="1">
            <a:spLocks/>
          </p:cNvSpPr>
          <p:nvPr/>
        </p:nvSpPr>
        <p:spPr>
          <a:xfrm>
            <a:off x="7468195" y="6618065"/>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690CB94-A433-4DD9-97B3-3808869CF597}"/>
                  </a:ext>
                </a:extLst>
              </p:cNvPr>
              <p:cNvSpPr txBox="1"/>
              <p:nvPr/>
            </p:nvSpPr>
            <p:spPr>
              <a:xfrm>
                <a:off x="272480" y="836712"/>
                <a:ext cx="3531736" cy="924227"/>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kumimoji="1" lang="ja-JP" altLang="en-US" dirty="0">
                    <a:solidFill>
                      <a:srgbClr val="0070C0"/>
                    </a:solidFill>
                  </a:rPr>
                  <a:t>厚生年金給付額</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遺族</a:t>
                </a:r>
                <a:r>
                  <a:rPr kumimoji="1" lang="ja-JP" altLang="en-US" dirty="0"/>
                  <a:t>厚生年金</a:t>
                </a:r>
                <a14:m>
                  <m:oMath xmlns:m="http://schemas.openxmlformats.org/officeDocument/2006/math">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𝑃</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𝐵</m:t>
                            </m:r>
                          </m:e>
                          <m:sup>
                            <m:r>
                              <a:rPr kumimoji="1" lang="en-US" altLang="ja-JP" b="0" i="1" smtClean="0">
                                <a:latin typeface="Cambria Math" panose="02040503050406030204" pitchFamily="18" charset="0"/>
                              </a:rPr>
                              <m:t>𝑊𝑆</m:t>
                            </m:r>
                          </m:sup>
                        </m:sSup>
                      </m:e>
                    </m:d>
                  </m:oMath>
                </a14:m>
                <a:endParaRPr kumimoji="1" lang="en-US" altLang="ja-JP" dirty="0"/>
              </a:p>
              <a:p>
                <a:pPr marL="800100" lvl="1" indent="-342900">
                  <a:buClr>
                    <a:srgbClr val="0070C0"/>
                  </a:buClr>
                  <a:buFont typeface="+mj-lt"/>
                  <a:buAutoNum type="arabicPeriod"/>
                </a:pPr>
                <a:r>
                  <a:rPr kumimoji="1" lang="ja-JP" altLang="en-US" dirty="0"/>
                  <a:t>被保険者が死亡した場合</a:t>
                </a:r>
              </a:p>
            </p:txBody>
          </p:sp>
        </mc:Choice>
        <mc:Fallback xmlns="">
          <p:sp>
            <p:nvSpPr>
              <p:cNvPr id="8" name="テキスト ボックス 7">
                <a:extLst>
                  <a:ext uri="{FF2B5EF4-FFF2-40B4-BE49-F238E27FC236}">
                    <a16:creationId xmlns:a16="http://schemas.microsoft.com/office/drawing/2014/main" id="{1690CB94-A433-4DD9-97B3-3808869CF597}"/>
                  </a:ext>
                </a:extLst>
              </p:cNvPr>
              <p:cNvSpPr txBox="1">
                <a:spLocks noRot="1" noChangeAspect="1" noMove="1" noResize="1" noEditPoints="1" noAdjustHandles="1" noChangeArrowheads="1" noChangeShapeType="1" noTextEdit="1"/>
              </p:cNvSpPr>
              <p:nvPr/>
            </p:nvSpPr>
            <p:spPr>
              <a:xfrm>
                <a:off x="272480" y="836712"/>
                <a:ext cx="3531736" cy="924227"/>
              </a:xfrm>
              <a:prstGeom prst="rect">
                <a:avLst/>
              </a:prstGeom>
              <a:blipFill>
                <a:blip r:embed="rId2"/>
                <a:stretch>
                  <a:fillRect l="-1209" t="-2632" r="-864" b="-105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91C10B2-D96C-4CD7-8B27-BB537D21740A}"/>
                  </a:ext>
                </a:extLst>
              </p:cNvPr>
              <p:cNvSpPr txBox="1"/>
              <p:nvPr/>
            </p:nvSpPr>
            <p:spPr>
              <a:xfrm>
                <a:off x="445988" y="1774559"/>
                <a:ext cx="8481040" cy="1338251"/>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sz="1600" i="1" smtClean="0">
                          <a:latin typeface="Cambria Math" panose="02040503050406030204" pitchFamily="18" charset="0"/>
                          <a:ea typeface="Cambria Math" panose="02040503050406030204" pitchFamily="18" charset="0"/>
                        </a:rPr>
                        <m:t>𝑃</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𝐵</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𝑊𝑆</m:t>
                          </m:r>
                        </m:sup>
                      </m:sSubSup>
                      <m:r>
                        <a:rPr lang="en-US" altLang="ja-JP" sz="1600" b="0" i="1" smtClean="0">
                          <a:latin typeface="Cambria Math" panose="02040503050406030204" pitchFamily="18" charset="0"/>
                          <a:ea typeface="Cambria Math" panose="02040503050406030204" pitchFamily="18" charset="0"/>
                        </a:rPr>
                        <m:t>=</m:t>
                      </m:r>
                      <m:f>
                        <m:fPr>
                          <m:ctrlPr>
                            <a:rPr lang="en-US" altLang="ja-JP" sz="1600" b="0" i="1" smtClean="0">
                              <a:latin typeface="Cambria Math" panose="02040503050406030204" pitchFamily="18" charset="0"/>
                              <a:ea typeface="Cambria Math" panose="02040503050406030204" pitchFamily="18" charset="0"/>
                            </a:rPr>
                          </m:ctrlPr>
                        </m:fPr>
                        <m:num>
                          <m:r>
                            <a:rPr lang="en-US" altLang="ja-JP" sz="1600" b="0" i="1" smtClean="0">
                              <a:latin typeface="Cambria Math" panose="02040503050406030204" pitchFamily="18" charset="0"/>
                              <a:ea typeface="Cambria Math" panose="02040503050406030204" pitchFamily="18" charset="0"/>
                            </a:rPr>
                            <m:t>𝑇𝑅</m:t>
                          </m:r>
                          <m:sSub>
                            <m:sSubPr>
                              <m:ctrlPr>
                                <a:rPr lang="en-US" altLang="ja-JP" sz="1600" b="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𝑊</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ub>
                          </m:sSub>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𝐷</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m:t>
                              </m:r>
                            </m:sup>
                          </m:sSubSup>
                        </m:num>
                        <m:den>
                          <m:r>
                            <a:rPr lang="en-US" altLang="ja-JP" sz="1600" b="0" i="1" smtClean="0">
                              <a:latin typeface="Cambria Math" panose="02040503050406030204" pitchFamily="18" charset="0"/>
                              <a:ea typeface="Cambria Math" panose="02040503050406030204" pitchFamily="18" charset="0"/>
                            </a:rPr>
                            <m:t>𝐿</m:t>
                          </m:r>
                          <m:sSub>
                            <m:sSubPr>
                              <m:ctrlPr>
                                <a:rPr lang="en-US" altLang="ja-JP" sz="1600" b="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𝑊</m:t>
                              </m:r>
                            </m:e>
                            <m:sub>
                              <m:r>
                                <a:rPr lang="en-US" altLang="ja-JP" sz="1600" b="0" i="1" smtClean="0">
                                  <a:latin typeface="Cambria Math" panose="02040503050406030204" pitchFamily="18" charset="0"/>
                                  <a:ea typeface="Cambria Math" panose="02040503050406030204" pitchFamily="18" charset="0"/>
                                </a:rPr>
                                <m:t>𝐴</m:t>
                              </m:r>
                            </m:sub>
                          </m:sSub>
                        </m:den>
                      </m:f>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𝐿</m:t>
                      </m:r>
                      <m:sSub>
                        <m:sSubPr>
                          <m:ctrlPr>
                            <a:rPr lang="en-US" altLang="ja-JP" sz="1600" b="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𝑊</m:t>
                          </m:r>
                        </m:e>
                        <m:sub>
                          <m:r>
                            <a:rPr lang="en-US" altLang="ja-JP" sz="1600" b="0" i="1" smtClean="0">
                              <a:latin typeface="Cambria Math" panose="02040503050406030204" pitchFamily="18" charset="0"/>
                              <a:ea typeface="Cambria Math" panose="02040503050406030204" pitchFamily="18" charset="0"/>
                            </a:rPr>
                            <m:t>𝐴</m:t>
                          </m:r>
                        </m:sub>
                      </m:sSub>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𝐵</m:t>
                      </m:r>
                      <m:sSub>
                        <m:sSubPr>
                          <m:ctrlPr>
                            <a:rPr lang="en-US" altLang="ja-JP" sz="1600" b="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𝑔</m:t>
                          </m:r>
                        </m:sub>
                      </m:sSub>
                      <m:r>
                        <a:rPr lang="en-US" altLang="ja-JP" sz="1600" b="0" i="1" smtClean="0">
                          <a:latin typeface="Cambria Math" panose="02040503050406030204" pitchFamily="18" charset="0"/>
                          <a:ea typeface="Cambria Math" panose="02040503050406030204" pitchFamily="18" charset="0"/>
                        </a:rPr>
                        <m:t>∙0.75</m:t>
                      </m:r>
                    </m:oMath>
                  </m:oMathPara>
                </a14:m>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𝑇𝑅</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𝑊</m:t>
                          </m:r>
                        </m:e>
                        <m:sub>
                          <m:r>
                            <a:rPr kumimoji="1" lang="en-US" altLang="ja-JP" sz="1600" b="0" i="1" smtClean="0">
                              <a:latin typeface="Cambria Math" panose="02040503050406030204" pitchFamily="18" charset="0"/>
                            </a:rPr>
                            <m:t>𝑔</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𝐴</m:t>
                          </m:r>
                        </m:sub>
                      </m:sSub>
                      <m:r>
                        <a:rPr kumimoji="1" lang="en-US" altLang="ja-JP" sz="1600" b="0" i="1" smtClean="0">
                          <a:latin typeface="Cambria Math" panose="02040503050406030204" pitchFamily="18" charset="0"/>
                        </a:rPr>
                        <m:t>=</m:t>
                      </m:r>
                      <m:nary>
                        <m:naryPr>
                          <m:chr m:val="∑"/>
                          <m:ctrlPr>
                            <a:rPr lang="en-US" altLang="ja-JP" sz="1600" i="1">
                              <a:latin typeface="Cambria Math" panose="02040503050406030204" pitchFamily="18" charset="0"/>
                            </a:rPr>
                          </m:ctrlPr>
                        </m:naryPr>
                        <m:sub>
                          <m:r>
                            <m:rPr>
                              <m:brk m:alnAt="23"/>
                            </m:rPr>
                            <a:rPr lang="en-US" altLang="ja-JP" sz="1600" i="1">
                              <a:latin typeface="Cambria Math" panose="02040503050406030204" pitchFamily="18" charset="0"/>
                            </a:rPr>
                            <m:t>𝑎</m:t>
                          </m:r>
                          <m:r>
                            <a:rPr lang="en-US" altLang="ja-JP" sz="1600" i="1">
                              <a:latin typeface="Cambria Math" panose="02040503050406030204" pitchFamily="18" charset="0"/>
                            </a:rPr>
                            <m:t>=15</m:t>
                          </m:r>
                        </m:sub>
                        <m:sup>
                          <m:r>
                            <a:rPr lang="en-US" altLang="ja-JP" sz="1600" i="1">
                              <a:latin typeface="Cambria Math" panose="02040503050406030204" pitchFamily="18" charset="0"/>
                            </a:rPr>
                            <m:t>𝐴</m:t>
                          </m:r>
                          <m:r>
                            <a:rPr lang="en-US" altLang="ja-JP" sz="1600" i="1">
                              <a:latin typeface="Cambria Math" panose="02040503050406030204" pitchFamily="18" charset="0"/>
                            </a:rPr>
                            <m:t>−1</m:t>
                          </m:r>
                        </m:sup>
                        <m:e>
                          <m:r>
                            <a:rPr lang="en-US" altLang="ja-JP" sz="1600" i="1">
                              <a:latin typeface="Cambria Math" panose="02040503050406030204" pitchFamily="18" charset="0"/>
                            </a:rPr>
                            <m:t>𝑅</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𝑊</m:t>
                              </m:r>
                            </m:e>
                            <m:sub>
                              <m:r>
                                <a:rPr lang="en-US" altLang="ja-JP" sz="1600" i="1">
                                  <a:latin typeface="Cambria Math" panose="02040503050406030204" pitchFamily="18" charset="0"/>
                                </a:rPr>
                                <m:t>𝑔</m:t>
                              </m:r>
                              <m:r>
                                <a:rPr lang="en-US" altLang="ja-JP" sz="1600" i="1">
                                  <a:latin typeface="Cambria Math" panose="02040503050406030204" pitchFamily="18" charset="0"/>
                                </a:rPr>
                                <m:t>,</m:t>
                              </m:r>
                              <m:r>
                                <a:rPr lang="en-US" altLang="ja-JP" sz="1600" i="1">
                                  <a:latin typeface="Cambria Math" panose="02040503050406030204" pitchFamily="18" charset="0"/>
                                </a:rPr>
                                <m:t>𝑎</m:t>
                              </m:r>
                            </m:sub>
                          </m:sSub>
                          <m:r>
                            <a:rPr lang="en-US" altLang="ja-JP" sz="1600" i="1" smtClean="0">
                              <a:latin typeface="Cambria Math" panose="02040503050406030204" pitchFamily="18" charset="0"/>
                              <a:ea typeface="Cambria Math" panose="02040503050406030204" pitchFamily="18" charset="0"/>
                            </a:rPr>
                            <m:t>∙</m:t>
                          </m:r>
                          <m:r>
                            <a:rPr lang="en-US" altLang="ja-JP" sz="1600" i="1" smtClean="0">
                              <a:latin typeface="Cambria Math" panose="02040503050406030204" pitchFamily="18" charset="0"/>
                              <a:ea typeface="Cambria Math" panose="02040503050406030204" pitchFamily="18" charset="0"/>
                            </a:rPr>
                            <m:t>𝑃</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𝐼</m:t>
                              </m:r>
                            </m:e>
                            <m:sub>
                              <m:r>
                                <a:rPr lang="en-US" altLang="ja-JP" sz="1600" i="1">
                                  <a:latin typeface="Cambria Math" panose="02040503050406030204" pitchFamily="18" charset="0"/>
                                  <a:ea typeface="Cambria Math" panose="02040503050406030204" pitchFamily="18" charset="0"/>
                                </a:rPr>
                                <m:t>𝑔</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𝑎</m:t>
                              </m:r>
                            </m:sub>
                            <m:sup>
                              <m:r>
                                <a:rPr lang="en-US" altLang="ja-JP" sz="1600" i="1">
                                  <a:latin typeface="Cambria Math" panose="02040503050406030204" pitchFamily="18" charset="0"/>
                                  <a:ea typeface="Cambria Math" panose="02040503050406030204" pitchFamily="18" charset="0"/>
                                </a:rPr>
                                <m:t>𝑊</m:t>
                              </m:r>
                            </m:sup>
                          </m:sSubSup>
                        </m:e>
                      </m:nary>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𝐸</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𝑅</m:t>
                          </m:r>
                        </m:e>
                        <m:sub>
                          <m:r>
                            <a:rPr lang="en-US" altLang="ja-JP" sz="1600" i="1">
                              <a:latin typeface="Cambria Math" panose="02040503050406030204" pitchFamily="18" charset="0"/>
                              <a:ea typeface="Cambria Math" panose="02040503050406030204" pitchFamily="18" charset="0"/>
                            </a:rPr>
                            <m:t>𝑔</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𝐴</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𝑔</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𝑎</m:t>
                          </m:r>
                        </m:sub>
                      </m:sSub>
                      <m:r>
                        <a:rPr lang="en-US" altLang="ja-JP" sz="1600" i="1">
                          <a:latin typeface="Cambria Math" panose="02040503050406030204" pitchFamily="18" charset="0"/>
                          <a:ea typeface="Cambria Math" panose="02040503050406030204" pitchFamily="18" charset="0"/>
                        </a:rPr>
                        <m:t>∙</m:t>
                      </m:r>
                      <m:nary>
                        <m:naryPr>
                          <m:chr m:val="∏"/>
                          <m:ctrlPr>
                            <a:rPr lang="en-US" altLang="ja-JP" sz="1600" i="1">
                              <a:latin typeface="Cambria Math" panose="02040503050406030204" pitchFamily="18" charset="0"/>
                              <a:ea typeface="Cambria Math" panose="02040503050406030204" pitchFamily="18" charset="0"/>
                            </a:rPr>
                          </m:ctrlPr>
                        </m:naryPr>
                        <m:sub>
                          <m:r>
                            <m:rPr>
                              <m:brk m:alnAt="23"/>
                            </m:rPr>
                            <a:rPr lang="en-US" altLang="ja-JP" sz="1600" i="1">
                              <a:latin typeface="Cambria Math" panose="02040503050406030204" pitchFamily="18" charset="0"/>
                              <a:ea typeface="Cambria Math" panose="02040503050406030204" pitchFamily="18" charset="0"/>
                            </a:rPr>
                            <m:t>𝑠</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𝑎</m:t>
                          </m:r>
                        </m:sub>
                        <m:sup>
                          <m:r>
                            <a:rPr lang="en-US" altLang="ja-JP" sz="1600" i="1">
                              <a:latin typeface="Cambria Math" panose="02040503050406030204" pitchFamily="18" charset="0"/>
                              <a:ea typeface="Cambria Math" panose="02040503050406030204" pitchFamily="18" charset="0"/>
                            </a:rPr>
                            <m:t>𝐴</m:t>
                          </m:r>
                          <m:r>
                            <a:rPr lang="en-US" altLang="ja-JP" sz="1600" i="1">
                              <a:latin typeface="Cambria Math" panose="02040503050406030204" pitchFamily="18" charset="0"/>
                              <a:ea typeface="Cambria Math" panose="02040503050406030204" pitchFamily="18" charset="0"/>
                            </a:rPr>
                            <m:t>−1</m:t>
                          </m:r>
                        </m:sup>
                        <m:e>
                          <m:d>
                            <m:dPr>
                              <m:ctrlPr>
                                <a:rPr lang="en-US" altLang="ja-JP" sz="1600" i="1">
                                  <a:latin typeface="Cambria Math" panose="02040503050406030204" pitchFamily="18" charset="0"/>
                                  <a:ea typeface="Cambria Math" panose="02040503050406030204" pitchFamily="18" charset="0"/>
                                </a:rPr>
                              </m:ctrlPr>
                            </m:dPr>
                            <m:e>
                              <m:r>
                                <a:rPr lang="en-US" altLang="ja-JP" sz="1600" i="1">
                                  <a:latin typeface="Cambria Math" panose="02040503050406030204" pitchFamily="18" charset="0"/>
                                  <a:ea typeface="Cambria Math" panose="02040503050406030204" pitchFamily="18" charset="0"/>
                                </a:rPr>
                                <m:t>1−</m:t>
                              </m:r>
                              <m:r>
                                <a:rPr lang="en-US" altLang="ja-JP" sz="1600" i="1">
                                  <a:latin typeface="Cambria Math" panose="02040503050406030204" pitchFamily="18" charset="0"/>
                                  <a:ea typeface="Cambria Math" panose="02040503050406030204" pitchFamily="18" charset="0"/>
                                </a:rPr>
                                <m:t>𝐴</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𝑅</m:t>
                                  </m:r>
                                </m:e>
                                <m:sub>
                                  <m:r>
                                    <a:rPr lang="en-US" altLang="ja-JP" sz="1600" i="1">
                                      <a:latin typeface="Cambria Math" panose="02040503050406030204" pitchFamily="18" charset="0"/>
                                      <a:ea typeface="Cambria Math" panose="02040503050406030204" pitchFamily="18" charset="0"/>
                                    </a:rPr>
                                    <m:t>𝑠</m:t>
                                  </m:r>
                                </m:sub>
                                <m:sup>
                                  <m:r>
                                    <a:rPr lang="en-US" altLang="ja-JP" sz="1600" i="1">
                                      <a:latin typeface="Cambria Math" panose="02040503050406030204" pitchFamily="18" charset="0"/>
                                      <a:ea typeface="Cambria Math" panose="02040503050406030204" pitchFamily="18" charset="0"/>
                                    </a:rPr>
                                    <m:t>𝑊𝐷</m:t>
                                  </m:r>
                                </m:sup>
                              </m:sSubSup>
                              <m:r>
                                <a:rPr lang="en-US" altLang="ja-JP"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𝐷</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𝑆</m:t>
                                  </m:r>
                                </m:sub>
                                <m:sup>
                                  <m:r>
                                    <a:rPr lang="en-US" altLang="ja-JP" sz="1600" b="0" i="1" smtClean="0">
                                      <a:latin typeface="Cambria Math" panose="02040503050406030204" pitchFamily="18" charset="0"/>
                                      <a:ea typeface="Cambria Math" panose="02040503050406030204" pitchFamily="18" charset="0"/>
                                    </a:rPr>
                                    <m:t>𝑊</m:t>
                                  </m:r>
                                </m:sup>
                              </m:sSubSup>
                            </m:e>
                          </m:d>
                        </m:e>
                      </m:nary>
                      <m:r>
                        <a:rPr lang="en-US" altLang="ja-JP" sz="1600" i="1">
                          <a:latin typeface="Cambria Math" panose="02040503050406030204" pitchFamily="18" charset="0"/>
                        </a:rPr>
                        <m:t>+</m:t>
                      </m:r>
                      <m:r>
                        <a:rPr lang="en-US" altLang="ja-JP" sz="1600" i="1">
                          <a:latin typeface="Cambria Math" panose="02040503050406030204" pitchFamily="18" charset="0"/>
                        </a:rPr>
                        <m:t>𝑅</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𝑊</m:t>
                          </m:r>
                        </m:e>
                        <m:sub>
                          <m:r>
                            <a:rPr lang="en-US" altLang="ja-JP" sz="1600" i="1">
                              <a:latin typeface="Cambria Math" panose="02040503050406030204" pitchFamily="18" charset="0"/>
                            </a:rPr>
                            <m:t>𝑔</m:t>
                          </m:r>
                          <m:r>
                            <a:rPr lang="en-US" altLang="ja-JP" sz="1600" i="1">
                              <a:latin typeface="Cambria Math" panose="02040503050406030204" pitchFamily="18" charset="0"/>
                            </a:rPr>
                            <m:t>,</m:t>
                          </m:r>
                          <m:r>
                            <a:rPr lang="en-US" altLang="ja-JP" sz="1600" i="1">
                              <a:latin typeface="Cambria Math" panose="02040503050406030204" pitchFamily="18" charset="0"/>
                            </a:rPr>
                            <m:t>𝐴</m:t>
                          </m:r>
                        </m:sub>
                      </m:sSub>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𝑃</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𝐼</m:t>
                          </m:r>
                        </m:e>
                        <m:sub>
                          <m:r>
                            <a:rPr lang="en-US" altLang="ja-JP" sz="1600" i="1">
                              <a:latin typeface="Cambria Math" panose="02040503050406030204" pitchFamily="18" charset="0"/>
                              <a:ea typeface="Cambria Math" panose="02040503050406030204" pitchFamily="18" charset="0"/>
                            </a:rPr>
                            <m:t>𝑔</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𝐴</m:t>
                          </m:r>
                        </m:sub>
                        <m:sup>
                          <m:r>
                            <a:rPr lang="en-US" altLang="ja-JP" sz="1600" i="1">
                              <a:latin typeface="Cambria Math" panose="02040503050406030204" pitchFamily="18" charset="0"/>
                              <a:ea typeface="Cambria Math" panose="02040503050406030204" pitchFamily="18" charset="0"/>
                            </a:rPr>
                            <m:t>𝑊</m:t>
                          </m:r>
                        </m:sup>
                      </m:sSubSup>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𝐸</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𝑅</m:t>
                          </m:r>
                        </m:e>
                        <m:sub>
                          <m:r>
                            <a:rPr lang="en-US" altLang="ja-JP" sz="1600" i="1">
                              <a:latin typeface="Cambria Math" panose="02040503050406030204" pitchFamily="18" charset="0"/>
                              <a:ea typeface="Cambria Math" panose="02040503050406030204" pitchFamily="18" charset="0"/>
                            </a:rPr>
                            <m:t>𝑔</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𝐴</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𝑔</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𝐴</m:t>
                          </m:r>
                        </m:sub>
                      </m:sSub>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091C10B2-D96C-4CD7-8B27-BB537D21740A}"/>
                  </a:ext>
                </a:extLst>
              </p:cNvPr>
              <p:cNvSpPr txBox="1">
                <a:spLocks noRot="1" noChangeAspect="1" noMove="1" noResize="1" noEditPoints="1" noAdjustHandles="1" noChangeArrowheads="1" noChangeShapeType="1" noTextEdit="1"/>
              </p:cNvSpPr>
              <p:nvPr/>
            </p:nvSpPr>
            <p:spPr>
              <a:xfrm>
                <a:off x="445988" y="1774559"/>
                <a:ext cx="8481040" cy="1338251"/>
              </a:xfrm>
              <a:prstGeom prst="rect">
                <a:avLst/>
              </a:prstGeom>
              <a:blipFill>
                <a:blip r:embed="rId3"/>
                <a:stretch>
                  <a:fillRect/>
                </a:stretch>
              </a:blipFill>
            </p:spPr>
            <p:txBody>
              <a:bodyPr/>
              <a:lstStyle/>
              <a:p>
                <a:r>
                  <a:rPr lang="ja-JP" altLang="en-US">
                    <a:noFill/>
                  </a:rPr>
                  <a:t> </a:t>
                </a:r>
              </a:p>
            </p:txBody>
          </p:sp>
        </mc:Fallback>
      </mc:AlternateContent>
      <p:cxnSp>
        <p:nvCxnSpPr>
          <p:cNvPr id="10" name="直線コネクタ 9">
            <a:extLst>
              <a:ext uri="{FF2B5EF4-FFF2-40B4-BE49-F238E27FC236}">
                <a16:creationId xmlns:a16="http://schemas.microsoft.com/office/drawing/2014/main" id="{640E378A-75A8-4BEC-9039-9420A2C75A40}"/>
              </a:ext>
            </a:extLst>
          </p:cNvPr>
          <p:cNvCxnSpPr/>
          <p:nvPr/>
        </p:nvCxnSpPr>
        <p:spPr>
          <a:xfrm>
            <a:off x="1532620" y="3068960"/>
            <a:ext cx="4752528" cy="653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85F14AED-3642-49B1-B827-747C0B1DB0A9}"/>
              </a:ext>
            </a:extLst>
          </p:cNvPr>
          <p:cNvSpPr txBox="1"/>
          <p:nvPr/>
        </p:nvSpPr>
        <p:spPr>
          <a:xfrm>
            <a:off x="2391487" y="3104964"/>
            <a:ext cx="1877437" cy="276999"/>
          </a:xfrm>
          <a:prstGeom prst="rect">
            <a:avLst/>
          </a:prstGeom>
          <a:solidFill>
            <a:schemeClr val="bg1"/>
          </a:solidFill>
          <a:ln>
            <a:solidFill>
              <a:srgbClr val="0070C0"/>
            </a:solidFill>
          </a:ln>
        </p:spPr>
        <p:txBody>
          <a:bodyPr wrap="none" rtlCol="0">
            <a:spAutoFit/>
          </a:bodyPr>
          <a:lstStyle/>
          <a:p>
            <a:r>
              <a:rPr lang="ja-JP" altLang="en-US" sz="1200" dirty="0"/>
              <a:t>死亡前までの厚生年金分</a:t>
            </a:r>
            <a:endParaRPr kumimoji="1" lang="ja-JP" altLang="en-US" sz="1200" dirty="0"/>
          </a:p>
        </p:txBody>
      </p:sp>
      <p:sp>
        <p:nvSpPr>
          <p:cNvPr id="12" name="テキスト ボックス 11">
            <a:extLst>
              <a:ext uri="{FF2B5EF4-FFF2-40B4-BE49-F238E27FC236}">
                <a16:creationId xmlns:a16="http://schemas.microsoft.com/office/drawing/2014/main" id="{AD85DC66-8F57-4D78-94DC-474A0530928D}"/>
              </a:ext>
            </a:extLst>
          </p:cNvPr>
          <p:cNvSpPr txBox="1"/>
          <p:nvPr/>
        </p:nvSpPr>
        <p:spPr>
          <a:xfrm>
            <a:off x="848544" y="3573016"/>
            <a:ext cx="4224233" cy="369332"/>
          </a:xfrm>
          <a:prstGeom prst="rect">
            <a:avLst/>
          </a:prstGeom>
          <a:noFill/>
        </p:spPr>
        <p:txBody>
          <a:bodyPr wrap="none" rtlCol="0">
            <a:spAutoFit/>
          </a:bodyPr>
          <a:lstStyle/>
          <a:p>
            <a:pPr marL="342900" indent="-342900">
              <a:buClr>
                <a:srgbClr val="0070C0"/>
              </a:buClr>
              <a:buFont typeface="+mj-lt"/>
              <a:buAutoNum type="arabicPeriod" startAt="2"/>
            </a:pPr>
            <a:r>
              <a:rPr kumimoji="1" lang="ja-JP" altLang="en-US" dirty="0"/>
              <a:t>老齢厚生年金受給者が死亡した場合</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9F5BB34-AB99-4CE7-90A3-CDBA75868CF7}"/>
                  </a:ext>
                </a:extLst>
              </p:cNvPr>
              <p:cNvSpPr txBox="1"/>
              <p:nvPr/>
            </p:nvSpPr>
            <p:spPr>
              <a:xfrm>
                <a:off x="992560" y="3969939"/>
                <a:ext cx="3449855" cy="375809"/>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sz="1600" i="1" smtClean="0">
                          <a:latin typeface="Cambria Math" panose="02040503050406030204" pitchFamily="18" charset="0"/>
                          <a:ea typeface="Cambria Math" panose="02040503050406030204" pitchFamily="18" charset="0"/>
                        </a:rPr>
                        <m:t>𝑃</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𝐵</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𝑊𝑆</m:t>
                          </m:r>
                        </m:sup>
                      </m:sSubSup>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𝑃</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𝐵</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𝑊𝑂</m:t>
                          </m:r>
                        </m:sup>
                      </m:sSubSup>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𝐷</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𝑊𝑂</m:t>
                          </m:r>
                        </m:sup>
                      </m:sSubSup>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𝑊𝑆</m:t>
                          </m:r>
                        </m:sup>
                      </m:sSubSup>
                      <m:r>
                        <a:rPr lang="en-US" altLang="ja-JP" sz="1600" b="0" i="1" smtClean="0">
                          <a:latin typeface="Cambria Math" panose="02040503050406030204" pitchFamily="18" charset="0"/>
                          <a:ea typeface="Cambria Math" panose="02040503050406030204" pitchFamily="18" charset="0"/>
                        </a:rPr>
                        <m:t>∙0.75</m:t>
                      </m:r>
                    </m:oMath>
                  </m:oMathPara>
                </a14:m>
                <a:endParaRPr kumimoji="1" lang="en-US" altLang="ja-JP" sz="1600" dirty="0"/>
              </a:p>
            </p:txBody>
          </p:sp>
        </mc:Choice>
        <mc:Fallback xmlns="">
          <p:sp>
            <p:nvSpPr>
              <p:cNvPr id="13" name="テキスト ボックス 12">
                <a:extLst>
                  <a:ext uri="{FF2B5EF4-FFF2-40B4-BE49-F238E27FC236}">
                    <a16:creationId xmlns:a16="http://schemas.microsoft.com/office/drawing/2014/main" id="{39F5BB34-AB99-4CE7-90A3-CDBA75868CF7}"/>
                  </a:ext>
                </a:extLst>
              </p:cNvPr>
              <p:cNvSpPr txBox="1">
                <a:spLocks noRot="1" noChangeAspect="1" noMove="1" noResize="1" noEditPoints="1" noAdjustHandles="1" noChangeArrowheads="1" noChangeShapeType="1" noTextEdit="1"/>
              </p:cNvSpPr>
              <p:nvPr/>
            </p:nvSpPr>
            <p:spPr>
              <a:xfrm>
                <a:off x="992560" y="3969939"/>
                <a:ext cx="3449855" cy="375809"/>
              </a:xfrm>
              <a:prstGeom prst="rect">
                <a:avLst/>
              </a:prstGeom>
              <a:blipFill>
                <a:blip r:embed="rId4"/>
                <a:stretch>
                  <a:fillRect b="-3226"/>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4A532A50-55C8-4052-8627-D7420D05EC24}"/>
              </a:ext>
            </a:extLst>
          </p:cNvPr>
          <p:cNvSpPr txBox="1"/>
          <p:nvPr/>
        </p:nvSpPr>
        <p:spPr>
          <a:xfrm>
            <a:off x="848543" y="4715852"/>
            <a:ext cx="4224233" cy="369332"/>
          </a:xfrm>
          <a:prstGeom prst="rect">
            <a:avLst/>
          </a:prstGeom>
          <a:noFill/>
        </p:spPr>
        <p:txBody>
          <a:bodyPr wrap="none" rtlCol="0">
            <a:spAutoFit/>
          </a:bodyPr>
          <a:lstStyle/>
          <a:p>
            <a:pPr marL="342900" indent="-342900">
              <a:buClr>
                <a:srgbClr val="0070C0"/>
              </a:buClr>
              <a:buFont typeface="+mj-lt"/>
              <a:buAutoNum type="arabicPeriod" startAt="3"/>
            </a:pPr>
            <a:r>
              <a:rPr kumimoji="1" lang="ja-JP" altLang="en-US" dirty="0"/>
              <a:t>障害厚生年金受給者が死亡した場合</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A94A97DF-177F-4552-AF74-B694836DFE34}"/>
                  </a:ext>
                </a:extLst>
              </p:cNvPr>
              <p:cNvSpPr txBox="1"/>
              <p:nvPr/>
            </p:nvSpPr>
            <p:spPr>
              <a:xfrm>
                <a:off x="992560" y="5105419"/>
                <a:ext cx="3449855" cy="375809"/>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sz="1600" i="1" smtClean="0">
                          <a:latin typeface="Cambria Math" panose="02040503050406030204" pitchFamily="18" charset="0"/>
                          <a:ea typeface="Cambria Math" panose="02040503050406030204" pitchFamily="18" charset="0"/>
                        </a:rPr>
                        <m:t>𝑃</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𝐵</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𝑊𝑆</m:t>
                          </m:r>
                        </m:sup>
                      </m:sSubSup>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𝑃</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𝐵</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𝑊𝐷</m:t>
                          </m:r>
                        </m:sup>
                      </m:sSubSup>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𝐷</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𝑊𝐷</m:t>
                          </m:r>
                        </m:sup>
                      </m:sSubSup>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𝑊𝑆</m:t>
                          </m:r>
                        </m:sup>
                      </m:sSubSup>
                      <m:r>
                        <a:rPr lang="en-US" altLang="ja-JP" sz="1600" b="0" i="1" smtClean="0">
                          <a:latin typeface="Cambria Math" panose="02040503050406030204" pitchFamily="18" charset="0"/>
                          <a:ea typeface="Cambria Math" panose="02040503050406030204" pitchFamily="18" charset="0"/>
                        </a:rPr>
                        <m:t>∙0.75</m:t>
                      </m:r>
                    </m:oMath>
                  </m:oMathPara>
                </a14:m>
                <a:endParaRPr kumimoji="1" lang="en-US" altLang="ja-JP" sz="1600" dirty="0"/>
              </a:p>
            </p:txBody>
          </p:sp>
        </mc:Choice>
        <mc:Fallback xmlns="">
          <p:sp>
            <p:nvSpPr>
              <p:cNvPr id="15" name="テキスト ボックス 14">
                <a:extLst>
                  <a:ext uri="{FF2B5EF4-FFF2-40B4-BE49-F238E27FC236}">
                    <a16:creationId xmlns:a16="http://schemas.microsoft.com/office/drawing/2014/main" id="{A94A97DF-177F-4552-AF74-B694836DFE34}"/>
                  </a:ext>
                </a:extLst>
              </p:cNvPr>
              <p:cNvSpPr txBox="1">
                <a:spLocks noRot="1" noChangeAspect="1" noMove="1" noResize="1" noEditPoints="1" noAdjustHandles="1" noChangeArrowheads="1" noChangeShapeType="1" noTextEdit="1"/>
              </p:cNvSpPr>
              <p:nvPr/>
            </p:nvSpPr>
            <p:spPr>
              <a:xfrm>
                <a:off x="992560" y="5105419"/>
                <a:ext cx="3449855" cy="375809"/>
              </a:xfrm>
              <a:prstGeom prst="rect">
                <a:avLst/>
              </a:prstGeom>
              <a:blipFill>
                <a:blip r:embed="rId5"/>
                <a:stretch>
                  <a:fillRect b="-32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16712D3-93BA-431F-B3D3-55C3B51A75EF}"/>
                  </a:ext>
                </a:extLst>
              </p:cNvPr>
              <p:cNvSpPr txBox="1"/>
              <p:nvPr/>
            </p:nvSpPr>
            <p:spPr>
              <a:xfrm>
                <a:off x="6501172" y="3357527"/>
                <a:ext cx="2462854" cy="739946"/>
              </a:xfrm>
              <a:prstGeom prst="rect">
                <a:avLst/>
              </a:prstGeom>
              <a:noFill/>
              <a:ln>
                <a:solidFill>
                  <a:schemeClr val="tx1"/>
                </a:solidFill>
                <a:prstDash val="dash"/>
              </a:ln>
            </p:spPr>
            <p:txBody>
              <a:bodyPr wrap="none" rtlCol="0">
                <a:spAutoFit/>
              </a:bodyPr>
              <a:lstStyle/>
              <a:p>
                <a14:m>
                  <m:oMath xmlns:m="http://schemas.openxmlformats.org/officeDocument/2006/math">
                    <m:r>
                      <a:rPr kumimoji="1" lang="en-US" altLang="ja-JP" sz="1400" b="0" i="1" smtClean="0">
                        <a:latin typeface="Cambria Math" panose="02040503050406030204" pitchFamily="18" charset="0"/>
                      </a:rPr>
                      <m:t>𝐴</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𝑅</m:t>
                        </m:r>
                      </m:e>
                      <m:sup>
                        <m:r>
                          <a:rPr kumimoji="1" lang="en-US" altLang="ja-JP" sz="1400" b="0" i="1" smtClean="0">
                            <a:latin typeface="Cambria Math" panose="02040503050406030204" pitchFamily="18" charset="0"/>
                          </a:rPr>
                          <m:t>𝑊𝑆</m:t>
                        </m:r>
                      </m:sup>
                    </m:sSup>
                  </m:oMath>
                </a14:m>
                <a:r>
                  <a:rPr kumimoji="1" lang="ja-JP" altLang="en-US" sz="1400" b="0" i="1" dirty="0">
                    <a:latin typeface="Cambria Math" panose="02040503050406030204" pitchFamily="18" charset="0"/>
                  </a:rPr>
                  <a:t>：</a:t>
                </a:r>
                <a:r>
                  <a:rPr lang="ja-JP" altLang="en-US" sz="1400" i="1" dirty="0">
                    <a:latin typeface="Cambria Math" panose="02040503050406030204" pitchFamily="18" charset="0"/>
                  </a:rPr>
                  <a:t>遺族年金発生率</a:t>
                </a:r>
                <a:endParaRPr kumimoji="1" lang="en-US" altLang="ja-JP" sz="1400" b="0" i="1" dirty="0">
                  <a:latin typeface="Cambria Math" panose="02040503050406030204" pitchFamily="18" charset="0"/>
                </a:endParaRPr>
              </a:p>
              <a:p>
                <a14:m>
                  <m:oMath xmlns:m="http://schemas.openxmlformats.org/officeDocument/2006/math">
                    <m:r>
                      <a:rPr kumimoji="1" lang="en-US" altLang="ja-JP" sz="1400" b="0" i="1" smtClean="0">
                        <a:latin typeface="Cambria Math" panose="02040503050406030204" pitchFamily="18" charset="0"/>
                      </a:rPr>
                      <m:t>𝐷</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𝑅</m:t>
                        </m:r>
                      </m:e>
                      <m:sup>
                        <m:r>
                          <a:rPr kumimoji="1" lang="en-US" altLang="ja-JP" sz="1400" b="0" i="1" smtClean="0">
                            <a:latin typeface="Cambria Math" panose="02040503050406030204" pitchFamily="18" charset="0"/>
                          </a:rPr>
                          <m:t>𝑊𝑂</m:t>
                        </m:r>
                      </m:sup>
                    </m:sSup>
                  </m:oMath>
                </a14:m>
                <a:r>
                  <a:rPr kumimoji="1" lang="ja-JP" altLang="en-US" sz="1400" dirty="0"/>
                  <a:t>：老齢厚生年金失権率</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𝐷</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𝑅</m:t>
                        </m:r>
                      </m:e>
                      <m:sup>
                        <m:r>
                          <a:rPr kumimoji="1" lang="en-US" altLang="ja-JP" sz="1400" b="0" i="1" smtClean="0">
                            <a:latin typeface="Cambria Math" panose="02040503050406030204" pitchFamily="18" charset="0"/>
                          </a:rPr>
                          <m:t>𝑊𝐷</m:t>
                        </m:r>
                      </m:sup>
                    </m:sSup>
                  </m:oMath>
                </a14:m>
                <a:r>
                  <a:rPr kumimoji="1" lang="ja-JP" altLang="en-US" sz="1400" dirty="0"/>
                  <a:t>：</a:t>
                </a:r>
                <a:r>
                  <a:rPr lang="ja-JP" altLang="en-US" sz="1400" dirty="0"/>
                  <a:t>障害</a:t>
                </a:r>
                <a:r>
                  <a:rPr kumimoji="1" lang="ja-JP" altLang="en-US" sz="1400" dirty="0"/>
                  <a:t>厚生年金失権率</a:t>
                </a:r>
                <a:endParaRPr kumimoji="1" lang="en-US" altLang="ja-JP" sz="1400" dirty="0"/>
              </a:p>
            </p:txBody>
          </p:sp>
        </mc:Choice>
        <mc:Fallback xmlns="">
          <p:sp>
            <p:nvSpPr>
              <p:cNvPr id="16" name="テキスト ボックス 15">
                <a:extLst>
                  <a:ext uri="{FF2B5EF4-FFF2-40B4-BE49-F238E27FC236}">
                    <a16:creationId xmlns:a16="http://schemas.microsoft.com/office/drawing/2014/main" id="{A16712D3-93BA-431F-B3D3-55C3B51A75EF}"/>
                  </a:ext>
                </a:extLst>
              </p:cNvPr>
              <p:cNvSpPr txBox="1">
                <a:spLocks noRot="1" noChangeAspect="1" noMove="1" noResize="1" noEditPoints="1" noAdjustHandles="1" noChangeArrowheads="1" noChangeShapeType="1" noTextEdit="1"/>
              </p:cNvSpPr>
              <p:nvPr/>
            </p:nvSpPr>
            <p:spPr>
              <a:xfrm>
                <a:off x="6501172" y="3357527"/>
                <a:ext cx="2462854" cy="739946"/>
              </a:xfrm>
              <a:prstGeom prst="rect">
                <a:avLst/>
              </a:prstGeom>
              <a:blipFill>
                <a:blip r:embed="rId6"/>
                <a:stretch>
                  <a:fillRect b="-7317"/>
                </a:stretch>
              </a:blipFill>
              <a:ln>
                <a:solidFill>
                  <a:schemeClr val="tx1"/>
                </a:solidFill>
                <a:prstDash val="dash"/>
              </a:ln>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B72CC223-A704-46AD-8C26-15228EEF5C42}"/>
              </a:ext>
            </a:extLst>
          </p:cNvPr>
          <p:cNvCxnSpPr/>
          <p:nvPr/>
        </p:nvCxnSpPr>
        <p:spPr>
          <a:xfrm>
            <a:off x="1789877" y="4329100"/>
            <a:ext cx="6428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B17F7CAF-9E81-4BC6-93FE-EF2BBA0B41D8}"/>
              </a:ext>
            </a:extLst>
          </p:cNvPr>
          <p:cNvSpPr txBox="1"/>
          <p:nvPr/>
        </p:nvSpPr>
        <p:spPr>
          <a:xfrm>
            <a:off x="1390999" y="4373339"/>
            <a:ext cx="1569660" cy="276999"/>
          </a:xfrm>
          <a:prstGeom prst="rect">
            <a:avLst/>
          </a:prstGeom>
          <a:solidFill>
            <a:schemeClr val="bg1"/>
          </a:solidFill>
          <a:ln>
            <a:solidFill>
              <a:srgbClr val="0070C0"/>
            </a:solidFill>
          </a:ln>
        </p:spPr>
        <p:txBody>
          <a:bodyPr wrap="none" rtlCol="0">
            <a:spAutoFit/>
          </a:bodyPr>
          <a:lstStyle/>
          <a:p>
            <a:r>
              <a:rPr kumimoji="1" lang="ja-JP" altLang="en-US" sz="1200" dirty="0"/>
              <a:t>老齢厚生年金受給額</a:t>
            </a:r>
          </a:p>
        </p:txBody>
      </p:sp>
      <p:cxnSp>
        <p:nvCxnSpPr>
          <p:cNvPr id="19" name="直線コネクタ 18">
            <a:extLst>
              <a:ext uri="{FF2B5EF4-FFF2-40B4-BE49-F238E27FC236}">
                <a16:creationId xmlns:a16="http://schemas.microsoft.com/office/drawing/2014/main" id="{C87F4D52-A64A-491E-A183-7AF911BDDB6A}"/>
              </a:ext>
            </a:extLst>
          </p:cNvPr>
          <p:cNvCxnSpPr/>
          <p:nvPr/>
        </p:nvCxnSpPr>
        <p:spPr>
          <a:xfrm>
            <a:off x="1789877" y="5481228"/>
            <a:ext cx="6428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1022810A-7912-4245-A4BE-CEC278424869}"/>
              </a:ext>
            </a:extLst>
          </p:cNvPr>
          <p:cNvSpPr txBox="1"/>
          <p:nvPr/>
        </p:nvSpPr>
        <p:spPr>
          <a:xfrm>
            <a:off x="1390999" y="5510273"/>
            <a:ext cx="1569660" cy="276999"/>
          </a:xfrm>
          <a:prstGeom prst="rect">
            <a:avLst/>
          </a:prstGeom>
          <a:solidFill>
            <a:schemeClr val="bg1"/>
          </a:solidFill>
          <a:ln>
            <a:solidFill>
              <a:srgbClr val="0070C0"/>
            </a:solidFill>
          </a:ln>
        </p:spPr>
        <p:txBody>
          <a:bodyPr wrap="none" rtlCol="0">
            <a:spAutoFit/>
          </a:bodyPr>
          <a:lstStyle/>
          <a:p>
            <a:r>
              <a:rPr lang="ja-JP" altLang="en-US" sz="1200" dirty="0"/>
              <a:t>障害</a:t>
            </a:r>
            <a:r>
              <a:rPr kumimoji="1" lang="ja-JP" altLang="en-US" sz="1200" dirty="0"/>
              <a:t>厚生年金受給額</a:t>
            </a:r>
          </a:p>
        </p:txBody>
      </p:sp>
    </p:spTree>
    <p:extLst>
      <p:ext uri="{BB962C8B-B14F-4D97-AF65-F5344CB8AC3E}">
        <p14:creationId xmlns:p14="http://schemas.microsoft.com/office/powerpoint/2010/main" val="1106427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9D510E9D-3D77-462F-AA2A-1E778B3662FB}"/>
              </a:ext>
            </a:extLst>
          </p:cNvPr>
          <p:cNvSpPr>
            <a:spLocks noGrp="1"/>
          </p:cNvSpPr>
          <p:nvPr>
            <p:ph type="title"/>
          </p:nvPr>
        </p:nvSpPr>
        <p:spPr/>
        <p:txBody>
          <a:bodyPr/>
          <a:lstStyle/>
          <a:p>
            <a:r>
              <a:rPr lang="en-US" altLang="ja-JP" dirty="0"/>
              <a:t>Appendix</a:t>
            </a:r>
            <a:r>
              <a:rPr lang="ja-JP" altLang="en-US" dirty="0"/>
              <a:t>：</a:t>
            </a:r>
            <a:r>
              <a:rPr kumimoji="1" lang="ja-JP" altLang="en-US" dirty="0"/>
              <a:t>年金数理モデル｜</a:t>
            </a:r>
            <a:r>
              <a:rPr lang="ja-JP" altLang="en-US" dirty="0"/>
              <a:t>年金給付</a:t>
            </a:r>
            <a:endParaRPr kumimoji="1" lang="ja-JP" altLang="en-US" dirty="0"/>
          </a:p>
        </p:txBody>
      </p:sp>
      <p:sp>
        <p:nvSpPr>
          <p:cNvPr id="3" name="日付プレースホルダー 2">
            <a:extLst>
              <a:ext uri="{FF2B5EF4-FFF2-40B4-BE49-F238E27FC236}">
                <a16:creationId xmlns:a16="http://schemas.microsoft.com/office/drawing/2014/main" id="{BFFEF751-40A1-463A-B50A-B5E5922944BC}"/>
              </a:ext>
            </a:extLst>
          </p:cNvPr>
          <p:cNvSpPr>
            <a:spLocks noGrp="1"/>
          </p:cNvSpPr>
          <p:nvPr>
            <p:ph type="dt" sz="half" idx="10"/>
          </p:nvPr>
        </p:nvSpPr>
        <p:spPr/>
        <p:txBody>
          <a:bodyPr/>
          <a:lstStyle/>
          <a:p>
            <a:fld id="{FCED4B90-2D34-420C-B4C2-1DFA880A64A6}" type="datetime1">
              <a:rPr kumimoji="1" lang="ja-JP" altLang="en-US" smtClean="0"/>
              <a:t>2019/11/4</a:t>
            </a:fld>
            <a:endParaRPr kumimoji="1" lang="ja-JP" altLang="en-US" dirty="0"/>
          </a:p>
        </p:txBody>
      </p:sp>
      <p:sp>
        <p:nvSpPr>
          <p:cNvPr id="4" name="フッター プレースホルダー 3">
            <a:extLst>
              <a:ext uri="{FF2B5EF4-FFF2-40B4-BE49-F238E27FC236}">
                <a16:creationId xmlns:a16="http://schemas.microsoft.com/office/drawing/2014/main" id="{F61BFA9A-9620-4A43-A46E-3BB7D4B20789}"/>
              </a:ext>
            </a:extLst>
          </p:cNvPr>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a:extLst>
              <a:ext uri="{FF2B5EF4-FFF2-40B4-BE49-F238E27FC236}">
                <a16:creationId xmlns:a16="http://schemas.microsoft.com/office/drawing/2014/main" id="{70C8D3B4-513D-488C-8355-10F409BDDE58}"/>
              </a:ext>
            </a:extLst>
          </p:cNvPr>
          <p:cNvSpPr>
            <a:spLocks noGrp="1"/>
          </p:cNvSpPr>
          <p:nvPr>
            <p:ph type="sldNum" sz="quarter" idx="12"/>
          </p:nvPr>
        </p:nvSpPr>
        <p:spPr/>
        <p:txBody>
          <a:bodyPr/>
          <a:lstStyle/>
          <a:p>
            <a:fld id="{6C8EEFBB-E135-4293-8494-A108BE87EC2E}" type="slidenum">
              <a:rPr lang="en-US" altLang="ja-JP" smtClean="0"/>
              <a:pPr/>
              <a:t>26</a:t>
            </a:fld>
            <a:endParaRPr lang="en-US" altLang="ja-JP" dirty="0"/>
          </a:p>
        </p:txBody>
      </p:sp>
      <p:sp>
        <p:nvSpPr>
          <p:cNvPr id="7" name="スライド番号プレースホルダー 2">
            <a:extLst>
              <a:ext uri="{FF2B5EF4-FFF2-40B4-BE49-F238E27FC236}">
                <a16:creationId xmlns:a16="http://schemas.microsoft.com/office/drawing/2014/main" id="{225A3810-6E47-4513-9991-AF2F3F42A5F0}"/>
              </a:ext>
            </a:extLst>
          </p:cNvPr>
          <p:cNvSpPr txBox="1">
            <a:spLocks/>
          </p:cNvSpPr>
          <p:nvPr/>
        </p:nvSpPr>
        <p:spPr>
          <a:xfrm>
            <a:off x="7468195" y="6618065"/>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97DE491-C063-4433-B26B-BA0E42F0E413}"/>
                  </a:ext>
                </a:extLst>
              </p:cNvPr>
              <p:cNvSpPr txBox="1"/>
              <p:nvPr/>
            </p:nvSpPr>
            <p:spPr>
              <a:xfrm>
                <a:off x="272480" y="836712"/>
                <a:ext cx="3062762" cy="647228"/>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基礎</a:t>
                </a:r>
                <a:r>
                  <a:rPr kumimoji="1" lang="ja-JP" altLang="en-US" dirty="0">
                    <a:solidFill>
                      <a:srgbClr val="0070C0"/>
                    </a:solidFill>
                  </a:rPr>
                  <a:t>年金給付額</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dirty="0"/>
                  <a:t>老齢基礎年金</a:t>
                </a:r>
                <a14:m>
                  <m:oMath xmlns:m="http://schemas.openxmlformats.org/officeDocument/2006/math">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𝑃</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𝐵</m:t>
                            </m:r>
                          </m:e>
                          <m:sup>
                            <m:r>
                              <a:rPr kumimoji="1" lang="en-US" altLang="ja-JP" b="0" i="1" smtClean="0">
                                <a:latin typeface="Cambria Math" panose="02040503050406030204" pitchFamily="18" charset="0"/>
                              </a:rPr>
                              <m:t>𝐵𝑂</m:t>
                            </m:r>
                          </m:sup>
                        </m:sSup>
                      </m:e>
                    </m:d>
                  </m:oMath>
                </a14:m>
                <a:endParaRPr kumimoji="1" lang="ja-JP" altLang="en-US" dirty="0"/>
              </a:p>
            </p:txBody>
          </p:sp>
        </mc:Choice>
        <mc:Fallback xmlns="">
          <p:sp>
            <p:nvSpPr>
              <p:cNvPr id="8" name="テキスト ボックス 7">
                <a:extLst>
                  <a:ext uri="{FF2B5EF4-FFF2-40B4-BE49-F238E27FC236}">
                    <a16:creationId xmlns:a16="http://schemas.microsoft.com/office/drawing/2014/main" id="{597DE491-C063-4433-B26B-BA0E42F0E413}"/>
                  </a:ext>
                </a:extLst>
              </p:cNvPr>
              <p:cNvSpPr txBox="1">
                <a:spLocks noRot="1" noChangeAspect="1" noMove="1" noResize="1" noEditPoints="1" noAdjustHandles="1" noChangeArrowheads="1" noChangeShapeType="1" noTextEdit="1"/>
              </p:cNvSpPr>
              <p:nvPr/>
            </p:nvSpPr>
            <p:spPr>
              <a:xfrm>
                <a:off x="272480" y="836712"/>
                <a:ext cx="3062762" cy="647228"/>
              </a:xfrm>
              <a:prstGeom prst="rect">
                <a:avLst/>
              </a:prstGeom>
              <a:blipFill>
                <a:blip r:embed="rId2"/>
                <a:stretch>
                  <a:fillRect l="-1394" t="-3774"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6C0DA24-8B22-4337-A88D-E8DBEF0AEE64}"/>
                  </a:ext>
                </a:extLst>
              </p:cNvPr>
              <p:cNvSpPr txBox="1"/>
              <p:nvPr/>
            </p:nvSpPr>
            <p:spPr>
              <a:xfrm>
                <a:off x="596516" y="1509375"/>
                <a:ext cx="3966983" cy="1043876"/>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𝐵</m:t>
                          </m:r>
                        </m:e>
                        <m:sub>
                          <m:r>
                            <a:rPr lang="en-US" altLang="ja-JP" b="0" i="1" smtClean="0">
                              <a:latin typeface="Cambria Math" panose="02040503050406030204" pitchFamily="18" charset="0"/>
                              <a:ea typeface="Cambria Math" panose="02040503050406030204" pitchFamily="18" charset="0"/>
                            </a:rPr>
                            <m:t>𝑔</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𝐴</m:t>
                          </m:r>
                        </m:sub>
                        <m:sup>
                          <m:r>
                            <a:rPr lang="en-US" altLang="ja-JP" b="0" i="1" smtClean="0">
                              <a:latin typeface="Cambria Math" panose="02040503050406030204" pitchFamily="18" charset="0"/>
                              <a:ea typeface="Cambria Math" panose="02040503050406030204" pitchFamily="18" charset="0"/>
                            </a:rPr>
                            <m:t>𝐵𝑂</m:t>
                          </m:r>
                        </m:sup>
                      </m:sSub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𝑈</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𝑡</m:t>
                          </m:r>
                        </m:sub>
                        <m:sup>
                          <m:r>
                            <a:rPr lang="en-US" altLang="ja-JP" b="0" i="1" smtClean="0">
                              <a:latin typeface="Cambria Math" panose="02040503050406030204" pitchFamily="18" charset="0"/>
                              <a:ea typeface="Cambria Math" panose="02040503050406030204" pitchFamily="18" charset="0"/>
                            </a:rPr>
                            <m:t>𝐵𝑂</m:t>
                          </m:r>
                        </m:sup>
                      </m:sSubSup>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𝐻𝐼</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𝑆</m:t>
                              </m:r>
                            </m:e>
                            <m:sub>
                              <m:r>
                                <a:rPr lang="en-US" altLang="ja-JP" b="0" i="1" smtClean="0">
                                  <a:latin typeface="Cambria Math" panose="02040503050406030204" pitchFamily="18" charset="0"/>
                                  <a:ea typeface="Cambria Math" panose="02040503050406030204" pitchFamily="18" charset="0"/>
                                </a:rPr>
                                <m:t>𝑔</m:t>
                              </m:r>
                            </m:sub>
                          </m:sSub>
                        </m:num>
                        <m:den>
                          <m:nary>
                            <m:naryPr>
                              <m:chr m:val="∑"/>
                              <m:limLoc m:val="subSup"/>
                              <m:ctrlPr>
                                <a:rPr lang="en-US" altLang="ja-JP" b="0" i="1" smtClean="0">
                                  <a:latin typeface="Cambria Math" panose="02040503050406030204" pitchFamily="18" charset="0"/>
                                  <a:ea typeface="Cambria Math" panose="02040503050406030204" pitchFamily="18" charset="0"/>
                                </a:rPr>
                              </m:ctrlPr>
                            </m:naryPr>
                            <m:sub>
                              <m:r>
                                <m:rPr>
                                  <m:brk m:alnAt="25"/>
                                </m:rP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=20</m:t>
                              </m:r>
                            </m:sub>
                            <m:sup>
                              <m:r>
                                <a:rPr lang="en-US" altLang="ja-JP" b="0" i="1" smtClean="0">
                                  <a:latin typeface="Cambria Math" panose="02040503050406030204" pitchFamily="18" charset="0"/>
                                  <a:ea typeface="Cambria Math" panose="02040503050406030204" pitchFamily="18" charset="0"/>
                                </a:rPr>
                                <m:t>59</m:t>
                              </m:r>
                            </m:sup>
                            <m:e>
                              <m:r>
                                <a:rPr lang="en-US" altLang="ja-JP" b="0" i="1" smtClean="0">
                                  <a:latin typeface="Cambria Math" panose="02040503050406030204" pitchFamily="18" charset="0"/>
                                  <a:ea typeface="Cambria Math" panose="02040503050406030204" pitchFamily="18" charset="0"/>
                                </a:rPr>
                                <m:t>𝑃𝑂</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𝑔</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sub>
                              </m:sSub>
                            </m:e>
                          </m:nary>
                        </m:den>
                      </m:f>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𝑃𝑂</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𝑔</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𝐴</m:t>
                          </m:r>
                        </m:sub>
                      </m:sSub>
                    </m:oMath>
                  </m:oMathPara>
                </a14:m>
                <a:endParaRPr kumimoji="1" lang="en-US" altLang="ja-JP" dirty="0"/>
              </a:p>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𝐻𝐼</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𝑔</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𝐻𝐼</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𝑔</m:t>
                          </m:r>
                        </m:sub>
                        <m:sup>
                          <m:r>
                            <a:rPr kumimoji="1" lang="en-US" altLang="ja-JP" b="0" i="1" smtClean="0">
                              <a:latin typeface="Cambria Math" panose="02040503050406030204" pitchFamily="18" charset="0"/>
                            </a:rPr>
                            <m:t>𝑊</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𝐻𝐼</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𝑔</m:t>
                          </m:r>
                        </m:sub>
                        <m:sup>
                          <m:r>
                            <a:rPr kumimoji="1" lang="en-US" altLang="ja-JP" b="0" i="1" smtClean="0">
                              <a:latin typeface="Cambria Math" panose="02040503050406030204" pitchFamily="18" charset="0"/>
                            </a:rPr>
                            <m:t>𝑀</m:t>
                          </m:r>
                        </m:sup>
                      </m:sSubSup>
                      <m:r>
                        <a:rPr lang="en-US" altLang="ja-JP" i="1">
                          <a:latin typeface="Cambria Math" panose="02040503050406030204" pitchFamily="18" charset="0"/>
                        </a:rPr>
                        <m:t>+</m:t>
                      </m:r>
                      <m:r>
                        <a:rPr lang="en-US" altLang="ja-JP" i="1">
                          <a:latin typeface="Cambria Math" panose="02040503050406030204" pitchFamily="18" charset="0"/>
                        </a:rPr>
                        <m:t>𝐻𝐼</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𝑆</m:t>
                          </m:r>
                        </m:e>
                        <m:sub>
                          <m:r>
                            <a:rPr lang="en-US" altLang="ja-JP" i="1">
                              <a:latin typeface="Cambria Math" panose="02040503050406030204" pitchFamily="18" charset="0"/>
                            </a:rPr>
                            <m:t>𝑔</m:t>
                          </m:r>
                        </m:sub>
                        <m:sup>
                          <m:r>
                            <a:rPr lang="en-US" altLang="ja-JP" b="0" i="1" smtClean="0">
                              <a:latin typeface="Cambria Math" panose="02040503050406030204" pitchFamily="18" charset="0"/>
                            </a:rPr>
                            <m:t>𝑁</m:t>
                          </m:r>
                        </m:sup>
                      </m:sSubSup>
                    </m:oMath>
                  </m:oMathPara>
                </a14:m>
                <a:endParaRPr kumimoji="1" lang="en-US" altLang="ja-JP" dirty="0"/>
              </a:p>
            </p:txBody>
          </p:sp>
        </mc:Choice>
        <mc:Fallback xmlns="">
          <p:sp>
            <p:nvSpPr>
              <p:cNvPr id="9" name="テキスト ボックス 8">
                <a:extLst>
                  <a:ext uri="{FF2B5EF4-FFF2-40B4-BE49-F238E27FC236}">
                    <a16:creationId xmlns:a16="http://schemas.microsoft.com/office/drawing/2014/main" id="{36C0DA24-8B22-4337-A88D-E8DBEF0AEE64}"/>
                  </a:ext>
                </a:extLst>
              </p:cNvPr>
              <p:cNvSpPr txBox="1">
                <a:spLocks noRot="1" noChangeAspect="1" noMove="1" noResize="1" noEditPoints="1" noAdjustHandles="1" noChangeArrowheads="1" noChangeShapeType="1" noTextEdit="1"/>
              </p:cNvSpPr>
              <p:nvPr/>
            </p:nvSpPr>
            <p:spPr>
              <a:xfrm>
                <a:off x="596516" y="1509375"/>
                <a:ext cx="3966983" cy="104387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9C53781-D342-415C-ACC1-D6564EADF666}"/>
                  </a:ext>
                </a:extLst>
              </p:cNvPr>
              <p:cNvSpPr txBox="1"/>
              <p:nvPr/>
            </p:nvSpPr>
            <p:spPr>
              <a:xfrm>
                <a:off x="6465168" y="826830"/>
                <a:ext cx="3002681" cy="2033121"/>
              </a:xfrm>
              <a:prstGeom prst="rect">
                <a:avLst/>
              </a:prstGeom>
              <a:noFill/>
              <a:ln>
                <a:solidFill>
                  <a:schemeClr val="tx1"/>
                </a:solidFill>
                <a:prstDash val="dash"/>
              </a:ln>
            </p:spPr>
            <p:txBody>
              <a:bodyPr wrap="none" rtlCol="0">
                <a:spAutoFit/>
              </a:bodyPr>
              <a:lstStyle/>
              <a:p>
                <a14:m>
                  <m:oMath xmlns:m="http://schemas.openxmlformats.org/officeDocument/2006/math">
                    <m:r>
                      <a:rPr kumimoji="1" lang="en-US" altLang="ja-JP" sz="1400" b="0" i="1" smtClean="0">
                        <a:latin typeface="Cambria Math" panose="02040503050406030204" pitchFamily="18" charset="0"/>
                      </a:rPr>
                      <m:t>𝑈</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𝑃</m:t>
                        </m:r>
                      </m:e>
                      <m:sup>
                        <m:r>
                          <a:rPr kumimoji="1" lang="en-US" altLang="ja-JP" sz="1400" b="0" i="1" smtClean="0">
                            <a:latin typeface="Cambria Math" panose="02040503050406030204" pitchFamily="18" charset="0"/>
                          </a:rPr>
                          <m:t>𝐵𝑂</m:t>
                        </m:r>
                      </m:sup>
                    </m:sSup>
                  </m:oMath>
                </a14:m>
                <a:r>
                  <a:rPr kumimoji="1" lang="ja-JP" altLang="en-US" sz="1400" dirty="0"/>
                  <a:t>：老齢基礎年金給付単価</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𝐻𝐼𝑆</m:t>
                    </m:r>
                  </m:oMath>
                </a14:m>
                <a:r>
                  <a:rPr kumimoji="1" lang="ja-JP" altLang="en-US" sz="1400" dirty="0"/>
                  <a:t>：保険料納付実績</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𝐻𝐼</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𝑆</m:t>
                        </m:r>
                      </m:e>
                      <m:sup>
                        <m:r>
                          <a:rPr kumimoji="1" lang="en-US" altLang="ja-JP" sz="1400" b="0" i="1" smtClean="0">
                            <a:latin typeface="Cambria Math" panose="02040503050406030204" pitchFamily="18" charset="0"/>
                          </a:rPr>
                          <m:t>𝑊</m:t>
                        </m:r>
                      </m:sup>
                    </m:sSup>
                  </m:oMath>
                </a14:m>
                <a:r>
                  <a:rPr kumimoji="1" lang="ja-JP" altLang="en-US" sz="1400" dirty="0"/>
                  <a:t>：保険料納付実績厚生年金分</a:t>
                </a:r>
                <a:endParaRPr kumimoji="1" lang="en-US" altLang="ja-JP" sz="1400" dirty="0"/>
              </a:p>
              <a:p>
                <a14:m>
                  <m:oMath xmlns:m="http://schemas.openxmlformats.org/officeDocument/2006/math">
                    <m:r>
                      <a:rPr lang="en-US" altLang="ja-JP" sz="1400" i="1">
                        <a:latin typeface="Cambria Math" panose="02040503050406030204" pitchFamily="18" charset="0"/>
                      </a:rPr>
                      <m:t>𝐻𝐼</m:t>
                    </m:r>
                    <m:sSup>
                      <m:sSupPr>
                        <m:ctrlPr>
                          <a:rPr lang="en-US" altLang="ja-JP" sz="1400" b="0" i="1" smtClean="0">
                            <a:latin typeface="Cambria Math" panose="02040503050406030204" pitchFamily="18" charset="0"/>
                          </a:rPr>
                        </m:ctrlPr>
                      </m:sSupPr>
                      <m:e>
                        <m:r>
                          <a:rPr lang="en-US" altLang="ja-JP" sz="1400" b="0" i="1" smtClean="0">
                            <a:latin typeface="Cambria Math" panose="02040503050406030204" pitchFamily="18" charset="0"/>
                          </a:rPr>
                          <m:t>𝑆</m:t>
                        </m:r>
                      </m:e>
                      <m:sup>
                        <m:r>
                          <a:rPr lang="en-US" altLang="ja-JP" sz="1400" b="0" i="1" smtClean="0">
                            <a:latin typeface="Cambria Math" panose="02040503050406030204" pitchFamily="18" charset="0"/>
                          </a:rPr>
                          <m:t>𝑀</m:t>
                        </m:r>
                      </m:sup>
                    </m:sSup>
                  </m:oMath>
                </a14:m>
                <a:r>
                  <a:rPr lang="ja-JP" altLang="en-US" sz="1400" dirty="0"/>
                  <a:t> ：保険料納付実績共済組合分</a:t>
                </a:r>
                <a:endParaRPr lang="en-US" altLang="ja-JP" sz="1400" dirty="0"/>
              </a:p>
              <a:p>
                <a14:m>
                  <m:oMath xmlns:m="http://schemas.openxmlformats.org/officeDocument/2006/math">
                    <m:r>
                      <a:rPr lang="en-US" altLang="ja-JP" sz="1400" i="1">
                        <a:latin typeface="Cambria Math" panose="02040503050406030204" pitchFamily="18" charset="0"/>
                      </a:rPr>
                      <m:t>𝐻𝐼</m:t>
                    </m:r>
                    <m:sSup>
                      <m:sSupPr>
                        <m:ctrlPr>
                          <a:rPr lang="en-US" altLang="ja-JP" sz="1400" i="1">
                            <a:latin typeface="Cambria Math" panose="02040503050406030204" pitchFamily="18" charset="0"/>
                          </a:rPr>
                        </m:ctrlPr>
                      </m:sSupPr>
                      <m:e>
                        <m:r>
                          <a:rPr lang="en-US" altLang="ja-JP" sz="1400" i="1">
                            <a:latin typeface="Cambria Math" panose="02040503050406030204" pitchFamily="18" charset="0"/>
                          </a:rPr>
                          <m:t>𝑆</m:t>
                        </m:r>
                      </m:e>
                      <m:sup>
                        <m:r>
                          <a:rPr lang="en-US" altLang="ja-JP" sz="1400" b="0" i="1" smtClean="0">
                            <a:latin typeface="Cambria Math" panose="02040503050406030204" pitchFamily="18" charset="0"/>
                          </a:rPr>
                          <m:t>𝑁</m:t>
                        </m:r>
                      </m:sup>
                    </m:sSup>
                  </m:oMath>
                </a14:m>
                <a:r>
                  <a:rPr lang="ja-JP" altLang="en-US" sz="1400" dirty="0"/>
                  <a:t> ：保険料納付実績国民年金分</a:t>
                </a:r>
                <a:endParaRPr lang="en-US" altLang="ja-JP" sz="1400" dirty="0"/>
              </a:p>
              <a:p>
                <a14:m>
                  <m:oMath xmlns:m="http://schemas.openxmlformats.org/officeDocument/2006/math">
                    <m:r>
                      <a:rPr lang="en-US" altLang="ja-JP" sz="1400" b="0" i="1" smtClean="0">
                        <a:latin typeface="Cambria Math" panose="02040503050406030204" pitchFamily="18" charset="0"/>
                      </a:rPr>
                      <m:t>𝑅𝑁𝑆</m:t>
                    </m:r>
                  </m:oMath>
                </a14:m>
                <a:r>
                  <a:rPr lang="ja-JP" altLang="en-US" sz="1400" dirty="0"/>
                  <a:t>：国庫負担率</a:t>
                </a:r>
                <a:endParaRPr lang="en-US" altLang="ja-JP" sz="1400" dirty="0"/>
              </a:p>
              <a:p>
                <a14:m>
                  <m:oMath xmlns:m="http://schemas.openxmlformats.org/officeDocument/2006/math">
                    <m:r>
                      <a:rPr lang="en-US" altLang="ja-JP" sz="1400" b="0" i="1" smtClean="0">
                        <a:latin typeface="Cambria Math" panose="02040503050406030204" pitchFamily="18" charset="0"/>
                      </a:rPr>
                      <m:t>𝑁𝑃</m:t>
                    </m:r>
                    <m:sSup>
                      <m:sSupPr>
                        <m:ctrlPr>
                          <a:rPr lang="en-US" altLang="ja-JP" sz="1400" b="0" i="1" smtClean="0">
                            <a:latin typeface="Cambria Math" panose="02040503050406030204" pitchFamily="18" charset="0"/>
                          </a:rPr>
                        </m:ctrlPr>
                      </m:sSupPr>
                      <m:e>
                        <m:r>
                          <a:rPr lang="en-US" altLang="ja-JP" sz="1400" b="0" i="1" smtClean="0">
                            <a:latin typeface="Cambria Math" panose="02040503050406030204" pitchFamily="18" charset="0"/>
                          </a:rPr>
                          <m:t>𝑃</m:t>
                        </m:r>
                      </m:e>
                      <m:sup>
                        <m:r>
                          <a:rPr lang="en-US" altLang="ja-JP" sz="1400" b="0" i="1" smtClean="0">
                            <a:latin typeface="Cambria Math" panose="02040503050406030204" pitchFamily="18" charset="0"/>
                          </a:rPr>
                          <m:t>𝑄𝑈</m:t>
                        </m:r>
                      </m:sup>
                    </m:sSup>
                  </m:oMath>
                </a14:m>
                <a:r>
                  <a:rPr lang="ja-JP" altLang="en-US" sz="1400" dirty="0"/>
                  <a:t>：</a:t>
                </a:r>
                <a:r>
                  <a:rPr lang="en-US" altLang="ja-JP" sz="1400" dirty="0"/>
                  <a:t>4</a:t>
                </a:r>
                <a:r>
                  <a:rPr lang="ja-JP" altLang="en-US" sz="1400" dirty="0"/>
                  <a:t>分の</a:t>
                </a:r>
                <a:r>
                  <a:rPr lang="en-US" altLang="ja-JP" sz="1400" dirty="0"/>
                  <a:t>1</a:t>
                </a:r>
                <a:r>
                  <a:rPr lang="ja-JP" altLang="en-US" sz="1400" dirty="0"/>
                  <a:t>免除者分</a:t>
                </a:r>
                <a:endParaRPr lang="en-US" altLang="ja-JP" sz="1400" dirty="0"/>
              </a:p>
              <a:p>
                <a14:m>
                  <m:oMath xmlns:m="http://schemas.openxmlformats.org/officeDocument/2006/math">
                    <m:r>
                      <a:rPr lang="en-US" altLang="ja-JP" sz="1400" i="1">
                        <a:latin typeface="Cambria Math" panose="02040503050406030204" pitchFamily="18" charset="0"/>
                      </a:rPr>
                      <m:t>𝑁𝑃</m:t>
                    </m:r>
                    <m:sSup>
                      <m:sSupPr>
                        <m:ctrlPr>
                          <a:rPr lang="en-US" altLang="ja-JP" sz="1400" i="1">
                            <a:latin typeface="Cambria Math" panose="02040503050406030204" pitchFamily="18" charset="0"/>
                          </a:rPr>
                        </m:ctrlPr>
                      </m:sSupPr>
                      <m:e>
                        <m:r>
                          <a:rPr lang="en-US" altLang="ja-JP" sz="1400" i="1">
                            <a:latin typeface="Cambria Math" panose="02040503050406030204" pitchFamily="18" charset="0"/>
                          </a:rPr>
                          <m:t>𝑃</m:t>
                        </m:r>
                      </m:e>
                      <m:sup>
                        <m:r>
                          <a:rPr lang="en-US" altLang="ja-JP" sz="1400" b="0" i="1" smtClean="0">
                            <a:latin typeface="Cambria Math" panose="02040503050406030204" pitchFamily="18" charset="0"/>
                          </a:rPr>
                          <m:t>𝐻𝐴</m:t>
                        </m:r>
                      </m:sup>
                    </m:sSup>
                  </m:oMath>
                </a14:m>
                <a:r>
                  <a:rPr lang="ja-JP" altLang="en-US" sz="1400" dirty="0"/>
                  <a:t>：半額免除者分</a:t>
                </a:r>
                <a:endParaRPr lang="en-US" altLang="ja-JP" sz="1400" dirty="0"/>
              </a:p>
              <a:p>
                <a14:m>
                  <m:oMath xmlns:m="http://schemas.openxmlformats.org/officeDocument/2006/math">
                    <m:r>
                      <a:rPr lang="en-US" altLang="ja-JP" sz="1400" i="1">
                        <a:latin typeface="Cambria Math" panose="02040503050406030204" pitchFamily="18" charset="0"/>
                      </a:rPr>
                      <m:t>𝑁𝑃</m:t>
                    </m:r>
                    <m:sSup>
                      <m:sSupPr>
                        <m:ctrlPr>
                          <a:rPr lang="en-US" altLang="ja-JP" sz="1400" i="1">
                            <a:latin typeface="Cambria Math" panose="02040503050406030204" pitchFamily="18" charset="0"/>
                          </a:rPr>
                        </m:ctrlPr>
                      </m:sSupPr>
                      <m:e>
                        <m:r>
                          <a:rPr lang="en-US" altLang="ja-JP" sz="1400" i="1">
                            <a:latin typeface="Cambria Math" panose="02040503050406030204" pitchFamily="18" charset="0"/>
                          </a:rPr>
                          <m:t>𝑃</m:t>
                        </m:r>
                      </m:e>
                      <m:sup>
                        <m:r>
                          <a:rPr lang="en-US" altLang="ja-JP" sz="1400" b="0" i="1" smtClean="0">
                            <a:latin typeface="Cambria Math" panose="02040503050406030204" pitchFamily="18" charset="0"/>
                          </a:rPr>
                          <m:t>𝑇𝐻</m:t>
                        </m:r>
                      </m:sup>
                    </m:sSup>
                  </m:oMath>
                </a14:m>
                <a:r>
                  <a:rPr lang="ja-JP" altLang="en-US" sz="1400" dirty="0"/>
                  <a:t>：</a:t>
                </a:r>
                <a:r>
                  <a:rPr lang="en-US" altLang="ja-JP" sz="1400" dirty="0"/>
                  <a:t>4</a:t>
                </a:r>
                <a:r>
                  <a:rPr lang="ja-JP" altLang="en-US" sz="1400" dirty="0"/>
                  <a:t>分の</a:t>
                </a:r>
                <a:r>
                  <a:rPr lang="en-US" altLang="ja-JP" sz="1400" dirty="0"/>
                  <a:t>3</a:t>
                </a:r>
                <a:r>
                  <a:rPr lang="ja-JP" altLang="en-US" sz="1400" dirty="0"/>
                  <a:t>免除者分</a:t>
                </a:r>
                <a:endParaRPr lang="en-US" altLang="ja-JP" sz="1400" dirty="0"/>
              </a:p>
            </p:txBody>
          </p:sp>
        </mc:Choice>
        <mc:Fallback xmlns="">
          <p:sp>
            <p:nvSpPr>
              <p:cNvPr id="10" name="テキスト ボックス 9">
                <a:extLst>
                  <a:ext uri="{FF2B5EF4-FFF2-40B4-BE49-F238E27FC236}">
                    <a16:creationId xmlns:a16="http://schemas.microsoft.com/office/drawing/2014/main" id="{C9C53781-D342-415C-ACC1-D6564EADF666}"/>
                  </a:ext>
                </a:extLst>
              </p:cNvPr>
              <p:cNvSpPr txBox="1">
                <a:spLocks noRot="1" noChangeAspect="1" noMove="1" noResize="1" noEditPoints="1" noAdjustHandles="1" noChangeArrowheads="1" noChangeShapeType="1" noTextEdit="1"/>
              </p:cNvSpPr>
              <p:nvPr/>
            </p:nvSpPr>
            <p:spPr>
              <a:xfrm>
                <a:off x="6465168" y="826830"/>
                <a:ext cx="3002681" cy="2033121"/>
              </a:xfrm>
              <a:prstGeom prst="rect">
                <a:avLst/>
              </a:prstGeom>
              <a:blipFill>
                <a:blip r:embed="rId4"/>
                <a:stretch>
                  <a:fillRect b="-2090"/>
                </a:stretch>
              </a:blipFill>
              <a:ln>
                <a:solidFill>
                  <a:schemeClr val="tx1"/>
                </a:solidFill>
                <a:prstDash val="dash"/>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2A396AC-A194-4942-BBC5-1C4F1CE029DA}"/>
                  </a:ext>
                </a:extLst>
              </p:cNvPr>
              <p:cNvSpPr txBox="1"/>
              <p:nvPr/>
            </p:nvSpPr>
            <p:spPr>
              <a:xfrm>
                <a:off x="597270" y="2992761"/>
                <a:ext cx="6374830" cy="1700337"/>
              </a:xfrm>
              <a:prstGeom prst="rect">
                <a:avLst/>
              </a:prstGeom>
              <a:solidFill>
                <a:srgbClr val="E2F1FA"/>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𝐻𝐼</m:t>
                      </m:r>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𝑆</m:t>
                          </m:r>
                        </m:e>
                        <m:sub>
                          <m:r>
                            <a:rPr kumimoji="1" lang="en-US" altLang="ja-JP" sz="1400" b="0" i="1" smtClean="0">
                              <a:latin typeface="Cambria Math" panose="02040503050406030204" pitchFamily="18" charset="0"/>
                            </a:rPr>
                            <m:t>𝑔</m:t>
                          </m:r>
                        </m:sub>
                        <m:sup>
                          <m:r>
                            <a:rPr kumimoji="1" lang="en-US" altLang="ja-JP" sz="1400" b="0" i="1" smtClean="0">
                              <a:latin typeface="Cambria Math" panose="02040503050406030204" pitchFamily="18" charset="0"/>
                            </a:rPr>
                            <m:t>𝑊</m:t>
                          </m:r>
                          <m:d>
                            <m:dPr>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𝑜𝑟𝑀</m:t>
                              </m:r>
                            </m:e>
                          </m:d>
                        </m:sup>
                      </m:sSubSup>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𝑎</m:t>
                          </m:r>
                          <m:r>
                            <a:rPr kumimoji="1" lang="en-US" altLang="ja-JP" sz="1400" b="0" i="1" smtClean="0">
                              <a:latin typeface="Cambria Math" panose="02040503050406030204" pitchFamily="18" charset="0"/>
                            </a:rPr>
                            <m:t>=20</m:t>
                          </m:r>
                        </m:sub>
                        <m:sup>
                          <m:r>
                            <a:rPr kumimoji="1" lang="en-US" altLang="ja-JP" sz="1400" b="0" i="1" smtClean="0">
                              <a:latin typeface="Cambria Math" panose="02040503050406030204" pitchFamily="18" charset="0"/>
                            </a:rPr>
                            <m:t>59</m:t>
                          </m:r>
                        </m:sup>
                        <m:e>
                          <m:r>
                            <a:rPr kumimoji="1" lang="en-US" altLang="ja-JP" sz="1400" b="0" i="1" smtClean="0">
                              <a:latin typeface="Cambria Math" panose="02040503050406030204" pitchFamily="18" charset="0"/>
                            </a:rPr>
                            <m:t>𝑃</m:t>
                          </m:r>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𝐼</m:t>
                              </m:r>
                            </m:e>
                            <m:sub>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𝑎</m:t>
                              </m:r>
                            </m:sub>
                            <m:sup>
                              <m:r>
                                <a:rPr kumimoji="1" lang="en-US" altLang="ja-JP" sz="1400" b="0" i="1" smtClean="0">
                                  <a:latin typeface="Cambria Math" panose="02040503050406030204" pitchFamily="18" charset="0"/>
                                </a:rPr>
                                <m:t>𝑊</m:t>
                              </m:r>
                              <m:d>
                                <m:dPr>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𝑜𝑟𝑀</m:t>
                                  </m:r>
                                </m:e>
                              </m:d>
                            </m:sup>
                          </m:sSubSup>
                        </m:e>
                      </m:nary>
                    </m:oMath>
                  </m:oMathPara>
                </a14:m>
                <a:endParaRPr kumimoji="1" lang="en-US" altLang="ja-JP" sz="1400" b="0" dirty="0"/>
              </a:p>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𝐻𝐼</m:t>
                      </m:r>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𝑆</m:t>
                          </m:r>
                        </m:e>
                        <m:sub>
                          <m:r>
                            <a:rPr kumimoji="1" lang="en-US" altLang="ja-JP" sz="1400" b="0" i="1" smtClean="0">
                              <a:latin typeface="Cambria Math" panose="02040503050406030204" pitchFamily="18" charset="0"/>
                            </a:rPr>
                            <m:t>𝑔</m:t>
                          </m:r>
                        </m:sub>
                        <m:sup>
                          <m:r>
                            <a:rPr kumimoji="1" lang="en-US" altLang="ja-JP" sz="1400" b="0" i="1" smtClean="0">
                              <a:latin typeface="Cambria Math" panose="02040503050406030204" pitchFamily="18" charset="0"/>
                            </a:rPr>
                            <m:t>𝑁</m:t>
                          </m:r>
                        </m:sup>
                      </m:sSubSup>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𝑎</m:t>
                          </m:r>
                          <m:r>
                            <a:rPr kumimoji="1" lang="en-US" altLang="ja-JP" sz="1400" b="0" i="1" smtClean="0">
                              <a:latin typeface="Cambria Math" panose="02040503050406030204" pitchFamily="18" charset="0"/>
                            </a:rPr>
                            <m:t>=20</m:t>
                          </m:r>
                        </m:sub>
                        <m:sup>
                          <m:r>
                            <a:rPr kumimoji="1" lang="en-US" altLang="ja-JP" sz="1400" b="0" i="1" smtClean="0">
                              <a:latin typeface="Cambria Math" panose="02040503050406030204" pitchFamily="18" charset="0"/>
                            </a:rPr>
                            <m:t>59</m:t>
                          </m:r>
                        </m:sup>
                        <m:e>
                          <m:d>
                            <m:dPr>
                              <m:begChr m:val="["/>
                              <m:endChr m:val="]"/>
                              <m:ctrlPr>
                                <a:rPr kumimoji="1" lang="en-US" altLang="ja-JP" sz="1400" b="0" i="1" smtClean="0">
                                  <a:latin typeface="Cambria Math" panose="02040503050406030204" pitchFamily="18" charset="0"/>
                                </a:rPr>
                              </m:ctrlPr>
                            </m:dPr>
                            <m:e>
                              <m:eqArr>
                                <m:eqArrPr>
                                  <m:ctrlPr>
                                    <a:rPr kumimoji="1" lang="en-US" altLang="ja-JP" sz="1400" b="0" i="1" smtClean="0">
                                      <a:latin typeface="Cambria Math" panose="02040503050406030204" pitchFamily="18" charset="0"/>
                                    </a:rPr>
                                  </m:ctrlPr>
                                </m:eqArrPr>
                                <m:e>
                                  <m:r>
                                    <a:rPr kumimoji="1" lang="en-US" altLang="ja-JP" sz="1400" b="0" i="1" smtClean="0">
                                      <a:latin typeface="Cambria Math" panose="02040503050406030204" pitchFamily="18" charset="0"/>
                                    </a:rPr>
                                    <m:t>𝑁𝑃</m:t>
                                  </m:r>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𝑎</m:t>
                                      </m:r>
                                    </m:sub>
                                    <m:sup>
                                      <m:r>
                                        <a:rPr kumimoji="1" lang="en-US" altLang="ja-JP" sz="1400" b="0" i="1" smtClean="0">
                                          <a:latin typeface="Cambria Math" panose="02040503050406030204" pitchFamily="18" charset="0"/>
                                        </a:rPr>
                                        <m:t>𝐹</m:t>
                                      </m:r>
                                    </m:sup>
                                  </m:sSubSup>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𝑁𝑃</m:t>
                                  </m:r>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𝑎</m:t>
                                      </m:r>
                                    </m:sub>
                                    <m:sup>
                                      <m:r>
                                        <a:rPr kumimoji="1" lang="en-US" altLang="ja-JP" sz="1400" b="0" i="1" smtClean="0">
                                          <a:latin typeface="Cambria Math" panose="02040503050406030204" pitchFamily="18" charset="0"/>
                                        </a:rPr>
                                        <m:t>𝑃</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𝑄𝑈</m:t>
                                      </m:r>
                                    </m:sup>
                                  </m:sSubSup>
                                  <m:r>
                                    <a:rPr kumimoji="1" lang="en-US" altLang="ja-JP" sz="1400" b="0" i="1" smtClean="0">
                                      <a:latin typeface="Cambria Math" panose="02040503050406030204" pitchFamily="18" charset="0"/>
                                      <a:ea typeface="Cambria Math" panose="02040503050406030204" pitchFamily="18" charset="0"/>
                                    </a:rPr>
                                    <m:t>∙</m:t>
                                  </m:r>
                                  <m:d>
                                    <m:dPr>
                                      <m:ctrlPr>
                                        <a:rPr kumimoji="1" lang="en-US" altLang="ja-JP" sz="1400" b="0" i="1" smtClean="0">
                                          <a:latin typeface="Cambria Math" panose="02040503050406030204" pitchFamily="18" charset="0"/>
                                          <a:ea typeface="Cambria Math" panose="02040503050406030204" pitchFamily="18" charset="0"/>
                                        </a:rPr>
                                      </m:ctrlPr>
                                    </m:dPr>
                                    <m:e>
                                      <m:f>
                                        <m:fPr>
                                          <m:ctrlPr>
                                            <a:rPr kumimoji="1" lang="en-US" altLang="ja-JP" sz="1400" b="0" i="1" smtClean="0">
                                              <a:latin typeface="Cambria Math" panose="02040503050406030204" pitchFamily="18" charset="0"/>
                                              <a:ea typeface="Cambria Math" panose="02040503050406030204" pitchFamily="18" charset="0"/>
                                            </a:rPr>
                                          </m:ctrlPr>
                                        </m:fPr>
                                        <m:num>
                                          <m:r>
                                            <a:rPr kumimoji="1" lang="en-US" altLang="ja-JP" sz="1400" b="0" i="1" smtClean="0">
                                              <a:latin typeface="Cambria Math" panose="02040503050406030204" pitchFamily="18" charset="0"/>
                                              <a:ea typeface="Cambria Math" panose="02040503050406030204" pitchFamily="18" charset="0"/>
                                            </a:rPr>
                                            <m:t>3</m:t>
                                          </m:r>
                                        </m:num>
                                        <m:den>
                                          <m:r>
                                            <a:rPr kumimoji="1" lang="en-US" altLang="ja-JP" sz="1400" b="0" i="1" smtClean="0">
                                              <a:latin typeface="Cambria Math" panose="02040503050406030204" pitchFamily="18" charset="0"/>
                                              <a:ea typeface="Cambria Math" panose="02040503050406030204" pitchFamily="18" charset="0"/>
                                            </a:rPr>
                                            <m:t>4</m:t>
                                          </m:r>
                                        </m:den>
                                      </m:f>
                                      <m:r>
                                        <a:rPr kumimoji="1" lang="en-US" altLang="ja-JP" sz="1400" b="0" i="1" smtClean="0">
                                          <a:latin typeface="Cambria Math" panose="02040503050406030204" pitchFamily="18" charset="0"/>
                                          <a:ea typeface="Cambria Math" panose="02040503050406030204" pitchFamily="18" charset="0"/>
                                        </a:rPr>
                                        <m:t>+</m:t>
                                      </m:r>
                                      <m:f>
                                        <m:fPr>
                                          <m:ctrlPr>
                                            <a:rPr kumimoji="1" lang="en-US" altLang="ja-JP" sz="1400" b="0" i="1" smtClean="0">
                                              <a:latin typeface="Cambria Math" panose="02040503050406030204" pitchFamily="18" charset="0"/>
                                              <a:ea typeface="Cambria Math" panose="02040503050406030204" pitchFamily="18" charset="0"/>
                                            </a:rPr>
                                          </m:ctrlPr>
                                        </m:fPr>
                                        <m:num>
                                          <m:r>
                                            <a:rPr kumimoji="1" lang="en-US" altLang="ja-JP" sz="1400" b="0" i="1" smtClean="0">
                                              <a:latin typeface="Cambria Math" panose="02040503050406030204" pitchFamily="18" charset="0"/>
                                              <a:ea typeface="Cambria Math" panose="02040503050406030204" pitchFamily="18" charset="0"/>
                                            </a:rPr>
                                            <m:t>𝑅𝑁</m:t>
                                          </m:r>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b="0" i="1" smtClean="0">
                                                  <a:latin typeface="Cambria Math" panose="02040503050406030204" pitchFamily="18" charset="0"/>
                                                  <a:ea typeface="Cambria Math" panose="02040503050406030204" pitchFamily="18" charset="0"/>
                                                </a:rPr>
                                                <m:t>𝑆</m:t>
                                              </m:r>
                                            </m:e>
                                            <m:sub>
                                              <m:r>
                                                <a:rPr kumimoji="1" lang="en-US" altLang="ja-JP" sz="1400" b="0" i="1" smtClean="0">
                                                  <a:latin typeface="Cambria Math" panose="02040503050406030204" pitchFamily="18" charset="0"/>
                                                  <a:ea typeface="Cambria Math" panose="02040503050406030204" pitchFamily="18" charset="0"/>
                                                </a:rPr>
                                                <m:t>𝑔</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𝑎</m:t>
                                              </m:r>
                                            </m:sub>
                                          </m:sSub>
                                        </m:num>
                                        <m:den>
                                          <m:r>
                                            <a:rPr kumimoji="1" lang="en-US" altLang="ja-JP" sz="1400" b="0" i="1" smtClean="0">
                                              <a:latin typeface="Cambria Math" panose="02040503050406030204" pitchFamily="18" charset="0"/>
                                              <a:ea typeface="Cambria Math" panose="02040503050406030204" pitchFamily="18" charset="0"/>
                                            </a:rPr>
                                            <m:t>4</m:t>
                                          </m:r>
                                        </m:den>
                                      </m:f>
                                    </m:e>
                                  </m:d>
                                  <m:r>
                                    <a:rPr kumimoji="1" lang="en-US" altLang="ja-JP" sz="1400" b="0" i="1" smtClean="0">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rPr>
                                    <m:t>𝑁𝑃</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𝑃</m:t>
                                      </m:r>
                                    </m:e>
                                    <m:sub>
                                      <m:r>
                                        <a:rPr lang="en-US" altLang="ja-JP" sz="1400" i="1">
                                          <a:latin typeface="Cambria Math" panose="02040503050406030204" pitchFamily="18" charset="0"/>
                                        </a:rPr>
                                        <m:t>𝑔</m:t>
                                      </m:r>
                                      <m:r>
                                        <a:rPr lang="en-US" altLang="ja-JP" sz="1400" i="1">
                                          <a:latin typeface="Cambria Math" panose="02040503050406030204" pitchFamily="18" charset="0"/>
                                        </a:rPr>
                                        <m:t>,</m:t>
                                      </m:r>
                                      <m:r>
                                        <a:rPr lang="en-US" altLang="ja-JP" sz="1400" i="1">
                                          <a:latin typeface="Cambria Math" panose="02040503050406030204" pitchFamily="18" charset="0"/>
                                        </a:rPr>
                                        <m:t>𝑎</m:t>
                                      </m:r>
                                    </m:sub>
                                    <m:sup>
                                      <m:r>
                                        <a:rPr lang="en-US" altLang="ja-JP" sz="1400" i="1">
                                          <a:latin typeface="Cambria Math" panose="02040503050406030204" pitchFamily="18" charset="0"/>
                                        </a:rPr>
                                        <m:t>𝑃</m:t>
                                      </m:r>
                                      <m:r>
                                        <a:rPr lang="en-US" altLang="ja-JP" sz="1400" i="1">
                                          <a:latin typeface="Cambria Math" panose="02040503050406030204" pitchFamily="18" charset="0"/>
                                        </a:rPr>
                                        <m:t>,</m:t>
                                      </m:r>
                                      <m:r>
                                        <a:rPr lang="en-US" altLang="ja-JP" sz="1400" b="0" i="1" smtClean="0">
                                          <a:latin typeface="Cambria Math" panose="02040503050406030204" pitchFamily="18" charset="0"/>
                                        </a:rPr>
                                        <m:t>𝐻𝐴</m:t>
                                      </m:r>
                                    </m:sup>
                                  </m:sSubSup>
                                  <m:r>
                                    <a:rPr lang="en-US" altLang="ja-JP" sz="1400" i="1">
                                      <a:latin typeface="Cambria Math" panose="02040503050406030204" pitchFamily="18" charset="0"/>
                                      <a:ea typeface="Cambria Math" panose="02040503050406030204" pitchFamily="18" charset="0"/>
                                    </a:rPr>
                                    <m:t>∙</m:t>
                                  </m:r>
                                  <m:d>
                                    <m:dPr>
                                      <m:ctrlPr>
                                        <a:rPr lang="en-US" altLang="ja-JP" sz="1400" i="1">
                                          <a:latin typeface="Cambria Math" panose="02040503050406030204" pitchFamily="18" charset="0"/>
                                          <a:ea typeface="Cambria Math" panose="02040503050406030204" pitchFamily="18" charset="0"/>
                                        </a:rPr>
                                      </m:ctrlPr>
                                    </m:dPr>
                                    <m:e>
                                      <m:f>
                                        <m:fPr>
                                          <m:ctrlPr>
                                            <a:rPr lang="en-US" altLang="ja-JP" sz="1400" i="1">
                                              <a:latin typeface="Cambria Math" panose="02040503050406030204" pitchFamily="18" charset="0"/>
                                              <a:ea typeface="Cambria Math" panose="02040503050406030204" pitchFamily="18" charset="0"/>
                                            </a:rPr>
                                          </m:ctrlPr>
                                        </m:fPr>
                                        <m:num>
                                          <m:r>
                                            <a:rPr lang="en-US" altLang="ja-JP" sz="1400" b="0" i="1" smtClean="0">
                                              <a:latin typeface="Cambria Math" panose="02040503050406030204" pitchFamily="18" charset="0"/>
                                              <a:ea typeface="Cambria Math" panose="02040503050406030204" pitchFamily="18" charset="0"/>
                                            </a:rPr>
                                            <m:t>1</m:t>
                                          </m:r>
                                        </m:num>
                                        <m:den>
                                          <m:r>
                                            <a:rPr lang="en-US" altLang="ja-JP" sz="1400" b="0" i="1" smtClean="0">
                                              <a:latin typeface="Cambria Math" panose="02040503050406030204" pitchFamily="18" charset="0"/>
                                              <a:ea typeface="Cambria Math" panose="02040503050406030204" pitchFamily="18" charset="0"/>
                                            </a:rPr>
                                            <m:t>2</m:t>
                                          </m:r>
                                        </m:den>
                                      </m:f>
                                      <m:r>
                                        <a:rPr lang="en-US" altLang="ja-JP" sz="1400" i="1">
                                          <a:latin typeface="Cambria Math" panose="02040503050406030204" pitchFamily="18" charset="0"/>
                                          <a:ea typeface="Cambria Math" panose="02040503050406030204" pitchFamily="18" charset="0"/>
                                        </a:rPr>
                                        <m:t>+</m:t>
                                      </m:r>
                                      <m:f>
                                        <m:fPr>
                                          <m:ctrlPr>
                                            <a:rPr lang="en-US" altLang="ja-JP" sz="1400" i="1">
                                              <a:latin typeface="Cambria Math" panose="02040503050406030204" pitchFamily="18" charset="0"/>
                                              <a:ea typeface="Cambria Math" panose="02040503050406030204" pitchFamily="18" charset="0"/>
                                            </a:rPr>
                                          </m:ctrlPr>
                                        </m:fPr>
                                        <m:num>
                                          <m:r>
                                            <a:rPr lang="en-US" altLang="ja-JP" sz="1400" i="1">
                                              <a:latin typeface="Cambria Math" panose="02040503050406030204" pitchFamily="18" charset="0"/>
                                              <a:ea typeface="Cambria Math" panose="02040503050406030204" pitchFamily="18" charset="0"/>
                                            </a:rPr>
                                            <m:t>𝑅𝑁</m:t>
                                          </m:r>
                                          <m:sSub>
                                            <m:sSubPr>
                                              <m:ctrlPr>
                                                <a:rPr lang="en-US" altLang="ja-JP" sz="1400" i="1">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𝑆</m:t>
                                              </m:r>
                                            </m:e>
                                            <m:sub>
                                              <m:r>
                                                <a:rPr lang="en-US" altLang="ja-JP" sz="1400" i="1">
                                                  <a:latin typeface="Cambria Math" panose="02040503050406030204" pitchFamily="18" charset="0"/>
                                                  <a:ea typeface="Cambria Math" panose="02040503050406030204" pitchFamily="18" charset="0"/>
                                                </a:rPr>
                                                <m:t>𝑔</m:t>
                                              </m:r>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𝑎</m:t>
                                              </m:r>
                                            </m:sub>
                                          </m:sSub>
                                        </m:num>
                                        <m:den>
                                          <m:r>
                                            <a:rPr lang="en-US" altLang="ja-JP" sz="1400" b="0" i="1" smtClean="0">
                                              <a:latin typeface="Cambria Math" panose="02040503050406030204" pitchFamily="18" charset="0"/>
                                              <a:ea typeface="Cambria Math" panose="02040503050406030204" pitchFamily="18" charset="0"/>
                                            </a:rPr>
                                            <m:t>2</m:t>
                                          </m:r>
                                        </m:den>
                                      </m:f>
                                    </m:e>
                                  </m:d>
                                </m:e>
                                <m:e>
                                  <m:r>
                                    <a:rPr lang="en-US" altLang="ja-JP" sz="1400" b="0" i="1" smtClean="0">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rPr>
                                    <m:t>𝑁𝑃</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𝑃</m:t>
                                      </m:r>
                                    </m:e>
                                    <m:sub>
                                      <m:r>
                                        <a:rPr lang="en-US" altLang="ja-JP" sz="1400" i="1">
                                          <a:latin typeface="Cambria Math" panose="02040503050406030204" pitchFamily="18" charset="0"/>
                                        </a:rPr>
                                        <m:t>𝑔</m:t>
                                      </m:r>
                                      <m:r>
                                        <a:rPr lang="en-US" altLang="ja-JP" sz="1400" i="1">
                                          <a:latin typeface="Cambria Math" panose="02040503050406030204" pitchFamily="18" charset="0"/>
                                        </a:rPr>
                                        <m:t>,</m:t>
                                      </m:r>
                                      <m:r>
                                        <a:rPr lang="en-US" altLang="ja-JP" sz="1400" i="1">
                                          <a:latin typeface="Cambria Math" panose="02040503050406030204" pitchFamily="18" charset="0"/>
                                        </a:rPr>
                                        <m:t>𝑎</m:t>
                                      </m:r>
                                    </m:sub>
                                    <m:sup>
                                      <m:r>
                                        <a:rPr lang="en-US" altLang="ja-JP" sz="1400" i="1">
                                          <a:latin typeface="Cambria Math" panose="02040503050406030204" pitchFamily="18" charset="0"/>
                                        </a:rPr>
                                        <m:t>𝑃</m:t>
                                      </m:r>
                                      <m:r>
                                        <a:rPr lang="en-US" altLang="ja-JP" sz="1400" i="1">
                                          <a:latin typeface="Cambria Math" panose="02040503050406030204" pitchFamily="18" charset="0"/>
                                        </a:rPr>
                                        <m:t>,</m:t>
                                      </m:r>
                                      <m:r>
                                        <a:rPr lang="en-US" altLang="ja-JP" sz="1400" b="0" i="1" smtClean="0">
                                          <a:latin typeface="Cambria Math" panose="02040503050406030204" pitchFamily="18" charset="0"/>
                                        </a:rPr>
                                        <m:t>𝑇𝐻</m:t>
                                      </m:r>
                                    </m:sup>
                                  </m:sSubSup>
                                  <m:r>
                                    <a:rPr lang="en-US" altLang="ja-JP" sz="1400" i="1">
                                      <a:latin typeface="Cambria Math" panose="02040503050406030204" pitchFamily="18" charset="0"/>
                                      <a:ea typeface="Cambria Math" panose="02040503050406030204" pitchFamily="18" charset="0"/>
                                    </a:rPr>
                                    <m:t>∙</m:t>
                                  </m:r>
                                  <m:d>
                                    <m:dPr>
                                      <m:ctrlPr>
                                        <a:rPr lang="en-US" altLang="ja-JP" sz="1400" i="1">
                                          <a:latin typeface="Cambria Math" panose="02040503050406030204" pitchFamily="18" charset="0"/>
                                          <a:ea typeface="Cambria Math" panose="02040503050406030204" pitchFamily="18" charset="0"/>
                                        </a:rPr>
                                      </m:ctrlPr>
                                    </m:dPr>
                                    <m:e>
                                      <m:f>
                                        <m:fPr>
                                          <m:ctrlPr>
                                            <a:rPr lang="en-US" altLang="ja-JP" sz="1400" i="1">
                                              <a:latin typeface="Cambria Math" panose="02040503050406030204" pitchFamily="18" charset="0"/>
                                              <a:ea typeface="Cambria Math" panose="02040503050406030204" pitchFamily="18" charset="0"/>
                                            </a:rPr>
                                          </m:ctrlPr>
                                        </m:fPr>
                                        <m:num>
                                          <m:r>
                                            <a:rPr lang="en-US" altLang="ja-JP" sz="1400" i="1">
                                              <a:latin typeface="Cambria Math" panose="02040503050406030204" pitchFamily="18" charset="0"/>
                                              <a:ea typeface="Cambria Math" panose="02040503050406030204" pitchFamily="18" charset="0"/>
                                            </a:rPr>
                                            <m:t>1</m:t>
                                          </m:r>
                                        </m:num>
                                        <m:den>
                                          <m:r>
                                            <a:rPr lang="en-US" altLang="ja-JP" sz="1400" b="0" i="1" smtClean="0">
                                              <a:latin typeface="Cambria Math" panose="02040503050406030204" pitchFamily="18" charset="0"/>
                                              <a:ea typeface="Cambria Math" panose="02040503050406030204" pitchFamily="18" charset="0"/>
                                            </a:rPr>
                                            <m:t>4</m:t>
                                          </m:r>
                                        </m:den>
                                      </m:f>
                                      <m:r>
                                        <a:rPr lang="en-US" altLang="ja-JP" sz="1400" i="1">
                                          <a:latin typeface="Cambria Math" panose="02040503050406030204" pitchFamily="18" charset="0"/>
                                          <a:ea typeface="Cambria Math" panose="02040503050406030204" pitchFamily="18" charset="0"/>
                                        </a:rPr>
                                        <m:t>+</m:t>
                                      </m:r>
                                      <m:f>
                                        <m:fPr>
                                          <m:ctrlPr>
                                            <a:rPr lang="en-US" altLang="ja-JP" sz="1400" b="0" i="1" smtClean="0">
                                              <a:latin typeface="Cambria Math" panose="02040503050406030204" pitchFamily="18" charset="0"/>
                                              <a:ea typeface="Cambria Math" panose="02040503050406030204" pitchFamily="18" charset="0"/>
                                            </a:rPr>
                                          </m:ctrlPr>
                                        </m:fPr>
                                        <m:num>
                                          <m:r>
                                            <a:rPr lang="en-US" altLang="ja-JP" sz="1400" b="0" i="1" smtClean="0">
                                              <a:latin typeface="Cambria Math" panose="02040503050406030204" pitchFamily="18" charset="0"/>
                                              <a:ea typeface="Cambria Math" panose="02040503050406030204" pitchFamily="18" charset="0"/>
                                            </a:rPr>
                                            <m:t>3</m:t>
                                          </m:r>
                                        </m:num>
                                        <m:den>
                                          <m:r>
                                            <a:rPr lang="en-US" altLang="ja-JP" sz="1400" b="0" i="1" smtClean="0">
                                              <a:latin typeface="Cambria Math" panose="02040503050406030204" pitchFamily="18" charset="0"/>
                                              <a:ea typeface="Cambria Math" panose="02040503050406030204" pitchFamily="18" charset="0"/>
                                            </a:rPr>
                                            <m:t>4</m:t>
                                          </m:r>
                                        </m:den>
                                      </m:f>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𝑅𝑁</m:t>
                                      </m:r>
                                      <m:sSub>
                                        <m:sSubPr>
                                          <m:ctrlPr>
                                            <a:rPr lang="en-US" altLang="ja-JP" sz="1400" b="0" i="1" smtClean="0">
                                              <a:latin typeface="Cambria Math" panose="02040503050406030204" pitchFamily="18" charset="0"/>
                                              <a:ea typeface="Cambria Math" panose="02040503050406030204" pitchFamily="18" charset="0"/>
                                            </a:rPr>
                                          </m:ctrlPr>
                                        </m:sSubPr>
                                        <m:e>
                                          <m:r>
                                            <a:rPr lang="en-US" altLang="ja-JP" sz="1400" b="0" i="1" smtClean="0">
                                              <a:latin typeface="Cambria Math" panose="02040503050406030204" pitchFamily="18" charset="0"/>
                                              <a:ea typeface="Cambria Math" panose="02040503050406030204" pitchFamily="18" charset="0"/>
                                            </a:rPr>
                                            <m:t>𝑆</m:t>
                                          </m:r>
                                        </m:e>
                                        <m:sub>
                                          <m:r>
                                            <a:rPr lang="en-US" altLang="ja-JP" sz="1400" b="0" i="1" smtClean="0">
                                              <a:latin typeface="Cambria Math" panose="02040503050406030204" pitchFamily="18" charset="0"/>
                                              <a:ea typeface="Cambria Math" panose="02040503050406030204" pitchFamily="18" charset="0"/>
                                            </a:rPr>
                                            <m:t>𝑔</m:t>
                                          </m:r>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𝑎</m:t>
                                          </m:r>
                                        </m:sub>
                                      </m:sSub>
                                    </m:e>
                                  </m:d>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𝑅𝐸</m:t>
                                  </m:r>
                                  <m:sSubSup>
                                    <m:sSubSupPr>
                                      <m:ctrlPr>
                                        <a:rPr lang="en-US" altLang="ja-JP" sz="1400" b="0" i="1" smtClean="0">
                                          <a:latin typeface="Cambria Math" panose="02040503050406030204" pitchFamily="18" charset="0"/>
                                          <a:ea typeface="Cambria Math" panose="02040503050406030204" pitchFamily="18" charset="0"/>
                                        </a:rPr>
                                      </m:ctrlPr>
                                    </m:sSubSupPr>
                                    <m:e>
                                      <m:r>
                                        <a:rPr lang="en-US" altLang="ja-JP" sz="1400" b="0" i="1" smtClean="0">
                                          <a:latin typeface="Cambria Math" panose="02040503050406030204" pitchFamily="18" charset="0"/>
                                          <a:ea typeface="Cambria Math" panose="02040503050406030204" pitchFamily="18" charset="0"/>
                                        </a:rPr>
                                        <m:t>𝑀</m:t>
                                      </m:r>
                                    </m:e>
                                    <m:sub>
                                      <m:r>
                                        <a:rPr lang="en-US" altLang="ja-JP" sz="1400" b="0" i="1" smtClean="0">
                                          <a:latin typeface="Cambria Math" panose="02040503050406030204" pitchFamily="18" charset="0"/>
                                          <a:ea typeface="Cambria Math" panose="02040503050406030204" pitchFamily="18" charset="0"/>
                                        </a:rPr>
                                        <m:t>𝑔</m:t>
                                      </m:r>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𝑎</m:t>
                                      </m:r>
                                    </m:sub>
                                    <m:sup>
                                      <m:r>
                                        <a:rPr lang="en-US" altLang="ja-JP" sz="1400" b="0" i="1" smtClean="0">
                                          <a:latin typeface="Cambria Math" panose="02040503050406030204" pitchFamily="18" charset="0"/>
                                          <a:ea typeface="Cambria Math" panose="02040503050406030204" pitchFamily="18" charset="0"/>
                                        </a:rPr>
                                        <m:t>𝐹𝐿</m:t>
                                      </m:r>
                                    </m:sup>
                                  </m:sSub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𝑅𝑁</m:t>
                                  </m:r>
                                  <m:sSub>
                                    <m:sSubPr>
                                      <m:ctrlPr>
                                        <a:rPr lang="en-US" altLang="ja-JP" sz="1400" b="0" i="1" smtClean="0">
                                          <a:latin typeface="Cambria Math" panose="02040503050406030204" pitchFamily="18" charset="0"/>
                                          <a:ea typeface="Cambria Math" panose="02040503050406030204" pitchFamily="18" charset="0"/>
                                        </a:rPr>
                                      </m:ctrlPr>
                                    </m:sSubPr>
                                    <m:e>
                                      <m:r>
                                        <a:rPr lang="en-US" altLang="ja-JP" sz="1400" b="0" i="1" smtClean="0">
                                          <a:latin typeface="Cambria Math" panose="02040503050406030204" pitchFamily="18" charset="0"/>
                                          <a:ea typeface="Cambria Math" panose="02040503050406030204" pitchFamily="18" charset="0"/>
                                        </a:rPr>
                                        <m:t>𝑆</m:t>
                                      </m:r>
                                    </m:e>
                                    <m:sub>
                                      <m:r>
                                        <a:rPr lang="en-US" altLang="ja-JP" sz="1400" b="0" i="1" smtClean="0">
                                          <a:latin typeface="Cambria Math" panose="02040503050406030204" pitchFamily="18" charset="0"/>
                                          <a:ea typeface="Cambria Math" panose="02040503050406030204" pitchFamily="18" charset="0"/>
                                        </a:rPr>
                                        <m:t>𝑔</m:t>
                                      </m:r>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𝑎</m:t>
                                      </m:r>
                                    </m:sub>
                                  </m:sSub>
                                </m:e>
                              </m:eqArr>
                            </m:e>
                          </m:d>
                        </m:e>
                      </m:nary>
                    </m:oMath>
                  </m:oMathPara>
                </a14:m>
                <a:endParaRPr kumimoji="1" lang="en-US" altLang="ja-JP" dirty="0"/>
              </a:p>
            </p:txBody>
          </p:sp>
        </mc:Choice>
        <mc:Fallback xmlns="">
          <p:sp>
            <p:nvSpPr>
              <p:cNvPr id="11" name="テキスト ボックス 10">
                <a:extLst>
                  <a:ext uri="{FF2B5EF4-FFF2-40B4-BE49-F238E27FC236}">
                    <a16:creationId xmlns:a16="http://schemas.microsoft.com/office/drawing/2014/main" id="{A2A396AC-A194-4942-BBC5-1C4F1CE029DA}"/>
                  </a:ext>
                </a:extLst>
              </p:cNvPr>
              <p:cNvSpPr txBox="1">
                <a:spLocks noRot="1" noChangeAspect="1" noMove="1" noResize="1" noEditPoints="1" noAdjustHandles="1" noChangeArrowheads="1" noChangeShapeType="1" noTextEdit="1"/>
              </p:cNvSpPr>
              <p:nvPr/>
            </p:nvSpPr>
            <p:spPr>
              <a:xfrm>
                <a:off x="597270" y="2992761"/>
                <a:ext cx="6374830" cy="1700337"/>
              </a:xfrm>
              <a:prstGeom prst="rect">
                <a:avLst/>
              </a:prstGeom>
              <a:blipFill>
                <a:blip r:embed="rId5"/>
                <a:stretch>
                  <a:fillRect/>
                </a:stretch>
              </a:blipFill>
            </p:spPr>
            <p:txBody>
              <a:bodyPr/>
              <a:lstStyle/>
              <a:p>
                <a:r>
                  <a:rPr lang="ja-JP" altLang="en-US">
                    <a:noFill/>
                  </a:rPr>
                  <a:t> </a:t>
                </a:r>
              </a:p>
            </p:txBody>
          </p:sp>
        </mc:Fallback>
      </mc:AlternateContent>
      <p:grpSp>
        <p:nvGrpSpPr>
          <p:cNvPr id="12" name="グループ化 11">
            <a:extLst>
              <a:ext uri="{FF2B5EF4-FFF2-40B4-BE49-F238E27FC236}">
                <a16:creationId xmlns:a16="http://schemas.microsoft.com/office/drawing/2014/main" id="{4ED5ED12-E21A-495F-B826-AB41DDBD87DC}"/>
              </a:ext>
            </a:extLst>
          </p:cNvPr>
          <p:cNvGrpSpPr/>
          <p:nvPr/>
        </p:nvGrpSpPr>
        <p:grpSpPr>
          <a:xfrm>
            <a:off x="1803861" y="2514954"/>
            <a:ext cx="2885655" cy="344997"/>
            <a:chOff x="1803861" y="2514954"/>
            <a:chExt cx="2885655" cy="344997"/>
          </a:xfrm>
        </p:grpSpPr>
        <p:cxnSp>
          <p:nvCxnSpPr>
            <p:cNvPr id="13" name="直線コネクタ 12">
              <a:extLst>
                <a:ext uri="{FF2B5EF4-FFF2-40B4-BE49-F238E27FC236}">
                  <a16:creationId xmlns:a16="http://schemas.microsoft.com/office/drawing/2014/main" id="{32E3EB84-0BA6-44AF-9D9F-08C2F7B806F7}"/>
                </a:ext>
              </a:extLst>
            </p:cNvPr>
            <p:cNvCxnSpPr/>
            <p:nvPr/>
          </p:nvCxnSpPr>
          <p:spPr>
            <a:xfrm>
              <a:off x="1820652" y="2514954"/>
              <a:ext cx="133214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8EAAC189-455F-4B99-B06D-DC89DDEFF249}"/>
                </a:ext>
              </a:extLst>
            </p:cNvPr>
            <p:cNvSpPr txBox="1"/>
            <p:nvPr/>
          </p:nvSpPr>
          <p:spPr>
            <a:xfrm>
              <a:off x="1803861" y="2582952"/>
              <a:ext cx="1345240" cy="276999"/>
            </a:xfrm>
            <a:prstGeom prst="rect">
              <a:avLst/>
            </a:prstGeom>
            <a:solidFill>
              <a:schemeClr val="bg1"/>
            </a:solidFill>
            <a:ln>
              <a:solidFill>
                <a:srgbClr val="0070C0"/>
              </a:solidFill>
            </a:ln>
          </p:spPr>
          <p:txBody>
            <a:bodyPr wrap="none" rtlCol="0">
              <a:spAutoFit/>
            </a:bodyPr>
            <a:lstStyle/>
            <a:p>
              <a:r>
                <a:rPr lang="ja-JP" altLang="en-US" sz="1200" dirty="0"/>
                <a:t>第</a:t>
              </a:r>
              <a:r>
                <a:rPr lang="en-US" altLang="ja-JP" sz="1200" dirty="0"/>
                <a:t>2</a:t>
              </a:r>
              <a:r>
                <a:rPr lang="ja-JP" altLang="en-US" sz="1200" dirty="0"/>
                <a:t>号被保険者分</a:t>
              </a:r>
              <a:endParaRPr kumimoji="1" lang="ja-JP" altLang="en-US" sz="1200" dirty="0"/>
            </a:p>
          </p:txBody>
        </p:sp>
        <p:cxnSp>
          <p:nvCxnSpPr>
            <p:cNvPr id="15" name="直線コネクタ 14">
              <a:extLst>
                <a:ext uri="{FF2B5EF4-FFF2-40B4-BE49-F238E27FC236}">
                  <a16:creationId xmlns:a16="http://schemas.microsoft.com/office/drawing/2014/main" id="{5A44F39B-A358-4E73-A8BB-9DBAAB58B5EA}"/>
                </a:ext>
              </a:extLst>
            </p:cNvPr>
            <p:cNvCxnSpPr/>
            <p:nvPr/>
          </p:nvCxnSpPr>
          <p:spPr>
            <a:xfrm>
              <a:off x="3440832" y="2514954"/>
              <a:ext cx="57606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461CD00E-343E-4FEB-A9D2-104B90EC679E}"/>
                </a:ext>
              </a:extLst>
            </p:cNvPr>
            <p:cNvSpPr txBox="1"/>
            <p:nvPr/>
          </p:nvSpPr>
          <p:spPr>
            <a:xfrm>
              <a:off x="3344276" y="2582951"/>
              <a:ext cx="1345240" cy="276999"/>
            </a:xfrm>
            <a:prstGeom prst="rect">
              <a:avLst/>
            </a:prstGeom>
            <a:solidFill>
              <a:schemeClr val="bg1"/>
            </a:solidFill>
            <a:ln>
              <a:solidFill>
                <a:srgbClr val="0070C0"/>
              </a:solidFill>
            </a:ln>
          </p:spPr>
          <p:txBody>
            <a:bodyPr wrap="none" rtlCol="0">
              <a:spAutoFit/>
            </a:bodyPr>
            <a:lstStyle/>
            <a:p>
              <a:r>
                <a:rPr lang="ja-JP" altLang="en-US" sz="1200" dirty="0"/>
                <a:t>第</a:t>
              </a:r>
              <a:r>
                <a:rPr lang="en-US" altLang="ja-JP" sz="1200" dirty="0"/>
                <a:t>1</a:t>
              </a:r>
              <a:r>
                <a:rPr lang="ja-JP" altLang="en-US" sz="1200" dirty="0"/>
                <a:t>号被保険者分</a:t>
              </a:r>
              <a:endParaRPr kumimoji="1" lang="ja-JP" altLang="en-US" sz="1200" dirty="0"/>
            </a:p>
          </p:txBody>
        </p:sp>
      </p:grpSp>
      <p:cxnSp>
        <p:nvCxnSpPr>
          <p:cNvPr id="17" name="直線コネクタ 16">
            <a:extLst>
              <a:ext uri="{FF2B5EF4-FFF2-40B4-BE49-F238E27FC236}">
                <a16:creationId xmlns:a16="http://schemas.microsoft.com/office/drawing/2014/main" id="{D1480373-862C-406F-B436-AEF2F105E49C}"/>
              </a:ext>
            </a:extLst>
          </p:cNvPr>
          <p:cNvCxnSpPr/>
          <p:nvPr/>
        </p:nvCxnSpPr>
        <p:spPr>
          <a:xfrm>
            <a:off x="3836876" y="4113076"/>
            <a:ext cx="631986"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22076FF-DB27-41E6-829A-C8566748645D}"/>
              </a:ext>
            </a:extLst>
          </p:cNvPr>
          <p:cNvCxnSpPr/>
          <p:nvPr/>
        </p:nvCxnSpPr>
        <p:spPr>
          <a:xfrm>
            <a:off x="5961112" y="4113076"/>
            <a:ext cx="631986"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6ECDD7B0-9571-4DFD-8DDB-88E16BBE0BAB}"/>
              </a:ext>
            </a:extLst>
          </p:cNvPr>
          <p:cNvCxnSpPr/>
          <p:nvPr/>
        </p:nvCxnSpPr>
        <p:spPr>
          <a:xfrm>
            <a:off x="3780954" y="4617132"/>
            <a:ext cx="78254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8895A080-3D01-4126-9179-B45E7D645FA1}"/>
              </a:ext>
            </a:extLst>
          </p:cNvPr>
          <p:cNvCxnSpPr/>
          <p:nvPr/>
        </p:nvCxnSpPr>
        <p:spPr>
          <a:xfrm>
            <a:off x="4916996" y="4581128"/>
            <a:ext cx="1224136"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1648A560-C200-4E70-969A-67ECE497C6FD}"/>
              </a:ext>
            </a:extLst>
          </p:cNvPr>
          <p:cNvSpPr txBox="1"/>
          <p:nvPr/>
        </p:nvSpPr>
        <p:spPr>
          <a:xfrm>
            <a:off x="4267180" y="4687408"/>
            <a:ext cx="1261884" cy="276999"/>
          </a:xfrm>
          <a:prstGeom prst="rect">
            <a:avLst/>
          </a:prstGeom>
          <a:solidFill>
            <a:schemeClr val="bg1"/>
          </a:solidFill>
          <a:ln>
            <a:solidFill>
              <a:srgbClr val="0070C0"/>
            </a:solidFill>
          </a:ln>
        </p:spPr>
        <p:txBody>
          <a:bodyPr wrap="none" rtlCol="0">
            <a:spAutoFit/>
          </a:bodyPr>
          <a:lstStyle/>
          <a:p>
            <a:r>
              <a:rPr kumimoji="1" lang="ja-JP" altLang="en-US" sz="1200" dirty="0"/>
              <a:t>特別国庫負担分</a:t>
            </a: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C08D1044-9CFA-4EF7-A2AF-BE285754FB9B}"/>
                  </a:ext>
                </a:extLst>
              </p:cNvPr>
              <p:cNvSpPr txBox="1"/>
              <p:nvPr/>
            </p:nvSpPr>
            <p:spPr>
              <a:xfrm>
                <a:off x="279921" y="5073290"/>
                <a:ext cx="2604303"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Ø"/>
                </a:pPr>
                <a:r>
                  <a:rPr lang="ja-JP" altLang="en-US" dirty="0"/>
                  <a:t>障害基礎年金</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𝑃</m:t>
                        </m:r>
                        <m:sSup>
                          <m:sSupPr>
                            <m:ctrlPr>
                              <a:rPr lang="en-US" altLang="ja-JP" i="1">
                                <a:latin typeface="Cambria Math" panose="02040503050406030204" pitchFamily="18" charset="0"/>
                              </a:rPr>
                            </m:ctrlPr>
                          </m:sSupPr>
                          <m:e>
                            <m:r>
                              <a:rPr lang="en-US" altLang="ja-JP" i="1">
                                <a:latin typeface="Cambria Math" panose="02040503050406030204" pitchFamily="18" charset="0"/>
                              </a:rPr>
                              <m:t>𝐵</m:t>
                            </m:r>
                          </m:e>
                          <m:sup>
                            <m:r>
                              <a:rPr lang="en-US" altLang="ja-JP" i="1">
                                <a:latin typeface="Cambria Math" panose="02040503050406030204" pitchFamily="18" charset="0"/>
                              </a:rPr>
                              <m:t>𝐵𝐷</m:t>
                            </m:r>
                          </m:sup>
                        </m:sSup>
                      </m:e>
                    </m:d>
                  </m:oMath>
                </a14:m>
                <a:endParaRPr kumimoji="1" lang="en-US" altLang="ja-JP" dirty="0"/>
              </a:p>
            </p:txBody>
          </p:sp>
        </mc:Choice>
        <mc:Fallback xmlns="">
          <p:sp>
            <p:nvSpPr>
              <p:cNvPr id="22" name="テキスト ボックス 21">
                <a:extLst>
                  <a:ext uri="{FF2B5EF4-FFF2-40B4-BE49-F238E27FC236}">
                    <a16:creationId xmlns:a16="http://schemas.microsoft.com/office/drawing/2014/main" id="{C08D1044-9CFA-4EF7-A2AF-BE285754FB9B}"/>
                  </a:ext>
                </a:extLst>
              </p:cNvPr>
              <p:cNvSpPr txBox="1">
                <a:spLocks noRot="1" noChangeAspect="1" noMove="1" noResize="1" noEditPoints="1" noAdjustHandles="1" noChangeArrowheads="1" noChangeShapeType="1" noTextEdit="1"/>
              </p:cNvSpPr>
              <p:nvPr/>
            </p:nvSpPr>
            <p:spPr>
              <a:xfrm>
                <a:off x="279921" y="5073290"/>
                <a:ext cx="2604303" cy="369332"/>
              </a:xfrm>
              <a:prstGeom prst="rect">
                <a:avLst/>
              </a:prstGeom>
              <a:blipFill>
                <a:blip r:embed="rId6"/>
                <a:stretch>
                  <a:fillRect l="-1639" t="-6557"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10711690-D5A1-404D-AF3C-CEEDC2764BE5}"/>
                  </a:ext>
                </a:extLst>
              </p:cNvPr>
              <p:cNvSpPr txBox="1"/>
              <p:nvPr/>
            </p:nvSpPr>
            <p:spPr>
              <a:xfrm>
                <a:off x="334077" y="5442183"/>
                <a:ext cx="4134785" cy="869597"/>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𝐵</m:t>
                          </m:r>
                        </m:e>
                        <m:sub>
                          <m:r>
                            <a:rPr lang="en-US" altLang="ja-JP" b="0" i="1" smtClean="0">
                              <a:latin typeface="Cambria Math" panose="02040503050406030204" pitchFamily="18" charset="0"/>
                              <a:ea typeface="Cambria Math" panose="02040503050406030204" pitchFamily="18" charset="0"/>
                            </a:rPr>
                            <m:t>𝑔</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𝐴</m:t>
                          </m:r>
                        </m:sub>
                        <m:sup>
                          <m:r>
                            <a:rPr lang="en-US" altLang="ja-JP" b="0" i="1" smtClean="0">
                              <a:latin typeface="Cambria Math" panose="02040503050406030204" pitchFamily="18" charset="0"/>
                              <a:ea typeface="Cambria Math" panose="02040503050406030204" pitchFamily="18" charset="0"/>
                            </a:rPr>
                            <m:t>𝐵𝐷</m:t>
                          </m:r>
                        </m:sup>
                      </m:sSubSup>
                      <m:r>
                        <a:rPr lang="en-US" altLang="ja-JP" b="0" i="1" smtClean="0">
                          <a:latin typeface="Cambria Math" panose="02040503050406030204" pitchFamily="18" charset="0"/>
                          <a:ea typeface="Cambria Math" panose="02040503050406030204" pitchFamily="18" charset="0"/>
                        </a:rPr>
                        <m:t>=</m:t>
                      </m:r>
                      <m:nary>
                        <m:naryPr>
                          <m:chr m:val="∑"/>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𝐷</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2</m:t>
                          </m:r>
                        </m:sup>
                        <m:e>
                          <m:r>
                            <a:rPr lang="en-US" altLang="ja-JP" b="0" i="1" smtClean="0">
                              <a:latin typeface="Cambria Math" panose="02040503050406030204" pitchFamily="18" charset="0"/>
                              <a:ea typeface="Cambria Math" panose="02040503050406030204" pitchFamily="18" charset="0"/>
                            </a:rPr>
                            <m:t>𝑈</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𝐷</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𝑡</m:t>
                              </m:r>
                            </m:sub>
                            <m:sup>
                              <m:r>
                                <a:rPr lang="en-US" altLang="ja-JP" b="0" i="1" smtClean="0">
                                  <a:latin typeface="Cambria Math" panose="02040503050406030204" pitchFamily="18" charset="0"/>
                                  <a:ea typeface="Cambria Math" panose="02040503050406030204" pitchFamily="18" charset="0"/>
                                </a:rPr>
                                <m:t>𝐵𝐷</m:t>
                              </m:r>
                            </m:sup>
                          </m:sSub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𝑔</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𝐴</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𝐴</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𝑅</m:t>
                              </m:r>
                            </m:e>
                            <m:sub>
                              <m:r>
                                <a:rPr lang="en-US" altLang="ja-JP" b="0" i="1" smtClean="0">
                                  <a:latin typeface="Cambria Math" panose="02040503050406030204" pitchFamily="18" charset="0"/>
                                  <a:ea typeface="Cambria Math" panose="02040503050406030204" pitchFamily="18" charset="0"/>
                                </a:rPr>
                                <m:t>𝐴</m:t>
                              </m:r>
                            </m:sub>
                            <m:sup>
                              <m:r>
                                <a:rPr lang="en-US" altLang="ja-JP" b="0" i="1" smtClean="0">
                                  <a:latin typeface="Cambria Math" panose="02040503050406030204" pitchFamily="18" charset="0"/>
                                  <a:ea typeface="Cambria Math" panose="02040503050406030204" pitchFamily="18" charset="0"/>
                                </a:rPr>
                                <m:t>𝐵𝐷</m:t>
                              </m:r>
                            </m:sup>
                          </m:sSub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𝐶</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𝑅</m:t>
                              </m:r>
                            </m:e>
                            <m:sub>
                              <m:r>
                                <a:rPr lang="en-US" altLang="ja-JP" b="0" i="1" smtClean="0">
                                  <a:latin typeface="Cambria Math" panose="02040503050406030204" pitchFamily="18" charset="0"/>
                                  <a:ea typeface="Cambria Math" panose="02040503050406030204" pitchFamily="18" charset="0"/>
                                </a:rPr>
                                <m:t>𝐷</m:t>
                              </m:r>
                            </m:sub>
                            <m:sup>
                              <m:r>
                                <a:rPr lang="en-US" altLang="ja-JP" b="0" i="1" smtClean="0">
                                  <a:latin typeface="Cambria Math" panose="02040503050406030204" pitchFamily="18" charset="0"/>
                                  <a:ea typeface="Cambria Math" panose="02040503050406030204" pitchFamily="18" charset="0"/>
                                </a:rPr>
                                <m:t>𝐵𝐷</m:t>
                              </m:r>
                            </m:sup>
                          </m:sSubSup>
                        </m:e>
                      </m:nary>
                    </m:oMath>
                  </m:oMathPara>
                </a14:m>
                <a:endParaRPr kumimoji="1" lang="en-US" altLang="ja-JP" dirty="0"/>
              </a:p>
            </p:txBody>
          </p:sp>
        </mc:Choice>
        <mc:Fallback xmlns="">
          <p:sp>
            <p:nvSpPr>
              <p:cNvPr id="23" name="テキスト ボックス 22">
                <a:extLst>
                  <a:ext uri="{FF2B5EF4-FFF2-40B4-BE49-F238E27FC236}">
                    <a16:creationId xmlns:a16="http://schemas.microsoft.com/office/drawing/2014/main" id="{10711690-D5A1-404D-AF3C-CEEDC2764BE5}"/>
                  </a:ext>
                </a:extLst>
              </p:cNvPr>
              <p:cNvSpPr txBox="1">
                <a:spLocks noRot="1" noChangeAspect="1" noMove="1" noResize="1" noEditPoints="1" noAdjustHandles="1" noChangeArrowheads="1" noChangeShapeType="1" noTextEdit="1"/>
              </p:cNvSpPr>
              <p:nvPr/>
            </p:nvSpPr>
            <p:spPr>
              <a:xfrm>
                <a:off x="334077" y="5442183"/>
                <a:ext cx="4134785" cy="869597"/>
              </a:xfrm>
              <a:prstGeom prst="rect">
                <a:avLst/>
              </a:prstGeom>
              <a:blipFill>
                <a:blip r:embed="rId7"/>
                <a:stretch>
                  <a:fillRect/>
                </a:stretch>
              </a:blipFill>
            </p:spPr>
            <p:txBody>
              <a:bodyPr/>
              <a:lstStyle/>
              <a:p>
                <a:r>
                  <a:rPr lang="ja-JP" altLang="en-US">
                    <a:noFill/>
                  </a:rPr>
                  <a:t> </a:t>
                </a:r>
              </a:p>
            </p:txBody>
          </p:sp>
        </mc:Fallback>
      </mc:AlternateContent>
      <p:cxnSp>
        <p:nvCxnSpPr>
          <p:cNvPr id="24" name="直線コネクタ 23">
            <a:extLst>
              <a:ext uri="{FF2B5EF4-FFF2-40B4-BE49-F238E27FC236}">
                <a16:creationId xmlns:a16="http://schemas.microsoft.com/office/drawing/2014/main" id="{1648523D-22F3-417E-AC54-2DCF5B6953AE}"/>
              </a:ext>
            </a:extLst>
          </p:cNvPr>
          <p:cNvCxnSpPr/>
          <p:nvPr/>
        </p:nvCxnSpPr>
        <p:spPr>
          <a:xfrm>
            <a:off x="2308160" y="6057292"/>
            <a:ext cx="115212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965B3E3-EBB2-42F2-96A1-4438AB0ADB55}"/>
              </a:ext>
            </a:extLst>
          </p:cNvPr>
          <p:cNvSpPr txBox="1"/>
          <p:nvPr/>
        </p:nvSpPr>
        <p:spPr>
          <a:xfrm>
            <a:off x="2176338" y="6104329"/>
            <a:ext cx="1415772" cy="276999"/>
          </a:xfrm>
          <a:prstGeom prst="rect">
            <a:avLst/>
          </a:prstGeom>
          <a:solidFill>
            <a:schemeClr val="bg1"/>
          </a:solidFill>
          <a:ln>
            <a:solidFill>
              <a:srgbClr val="0070C0"/>
            </a:solidFill>
          </a:ln>
        </p:spPr>
        <p:txBody>
          <a:bodyPr wrap="none" rtlCol="0">
            <a:spAutoFit/>
          </a:bodyPr>
          <a:lstStyle/>
          <a:p>
            <a:r>
              <a:rPr lang="ja-JP" altLang="en-US" sz="1200" dirty="0"/>
              <a:t>障害年金受給者数</a:t>
            </a:r>
            <a:endParaRPr kumimoji="1" lang="ja-JP" altLang="en-US" sz="12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8B5CA43C-C857-4025-A026-CAEA58CA8BC0}"/>
                  </a:ext>
                </a:extLst>
              </p:cNvPr>
              <p:cNvSpPr txBox="1"/>
              <p:nvPr/>
            </p:nvSpPr>
            <p:spPr>
              <a:xfrm>
                <a:off x="4744768" y="5049180"/>
                <a:ext cx="2576218" cy="370230"/>
              </a:xfrm>
              <a:prstGeom prst="rect">
                <a:avLst/>
              </a:prstGeom>
              <a:noFill/>
            </p:spPr>
            <p:txBody>
              <a:bodyPr wrap="none" rtlCol="0">
                <a:spAutoFit/>
              </a:bodyPr>
              <a:lstStyle/>
              <a:p>
                <a:pPr marL="285750" indent="-285750">
                  <a:buClr>
                    <a:srgbClr val="0070C0"/>
                  </a:buClr>
                  <a:buFont typeface="Wingdings" panose="05000000000000000000" pitchFamily="2" charset="2"/>
                  <a:buChar char="Ø"/>
                </a:pPr>
                <a:r>
                  <a:rPr kumimoji="1" lang="ja-JP" altLang="en-US" dirty="0"/>
                  <a:t>遺族基礎年金</a:t>
                </a:r>
                <a14:m>
                  <m:oMath xmlns:m="http://schemas.openxmlformats.org/officeDocument/2006/math">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𝑃</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𝐵</m:t>
                            </m:r>
                          </m:e>
                          <m:sup>
                            <m:r>
                              <a:rPr kumimoji="1" lang="en-US" altLang="ja-JP" b="0" i="1" smtClean="0">
                                <a:latin typeface="Cambria Math" panose="02040503050406030204" pitchFamily="18" charset="0"/>
                              </a:rPr>
                              <m:t>𝐵𝑆</m:t>
                            </m:r>
                          </m:sup>
                        </m:sSup>
                      </m:e>
                    </m:d>
                  </m:oMath>
                </a14:m>
                <a:endParaRPr kumimoji="1" lang="ja-JP" altLang="en-US" dirty="0"/>
              </a:p>
            </p:txBody>
          </p:sp>
        </mc:Choice>
        <mc:Fallback xmlns="">
          <p:sp>
            <p:nvSpPr>
              <p:cNvPr id="26" name="テキスト ボックス 25">
                <a:extLst>
                  <a:ext uri="{FF2B5EF4-FFF2-40B4-BE49-F238E27FC236}">
                    <a16:creationId xmlns:a16="http://schemas.microsoft.com/office/drawing/2014/main" id="{8B5CA43C-C857-4025-A026-CAEA58CA8BC0}"/>
                  </a:ext>
                </a:extLst>
              </p:cNvPr>
              <p:cNvSpPr txBox="1">
                <a:spLocks noRot="1" noChangeAspect="1" noMove="1" noResize="1" noEditPoints="1" noAdjustHandles="1" noChangeArrowheads="1" noChangeShapeType="1" noTextEdit="1"/>
              </p:cNvSpPr>
              <p:nvPr/>
            </p:nvSpPr>
            <p:spPr>
              <a:xfrm>
                <a:off x="4744768" y="5049180"/>
                <a:ext cx="2576218" cy="370230"/>
              </a:xfrm>
              <a:prstGeom prst="rect">
                <a:avLst/>
              </a:prstGeom>
              <a:blipFill>
                <a:blip r:embed="rId8"/>
                <a:stretch>
                  <a:fillRect l="-1418" t="-6557"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1B357A0-6846-4997-A98A-1099FC6B2E50}"/>
                  </a:ext>
                </a:extLst>
              </p:cNvPr>
              <p:cNvSpPr txBox="1"/>
              <p:nvPr/>
            </p:nvSpPr>
            <p:spPr>
              <a:xfrm>
                <a:off x="4689516" y="5444301"/>
                <a:ext cx="4413003" cy="411203"/>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𝐵</m:t>
                          </m:r>
                        </m:e>
                        <m:sub>
                          <m:r>
                            <a:rPr lang="en-US" altLang="ja-JP" b="0" i="1" smtClean="0">
                              <a:latin typeface="Cambria Math" panose="02040503050406030204" pitchFamily="18" charset="0"/>
                              <a:ea typeface="Cambria Math" panose="02040503050406030204" pitchFamily="18" charset="0"/>
                            </a:rPr>
                            <m:t>𝑔</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𝐴</m:t>
                          </m:r>
                        </m:sub>
                        <m:sup>
                          <m:r>
                            <a:rPr lang="en-US" altLang="ja-JP" b="0" i="1" smtClean="0">
                              <a:latin typeface="Cambria Math" panose="02040503050406030204" pitchFamily="18" charset="0"/>
                              <a:ea typeface="Cambria Math" panose="02040503050406030204" pitchFamily="18" charset="0"/>
                            </a:rPr>
                            <m:t>𝐵𝑆</m:t>
                          </m:r>
                        </m:sup>
                      </m:sSub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𝑈</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𝑡</m:t>
                          </m:r>
                        </m:sub>
                        <m:sup>
                          <m:r>
                            <a:rPr lang="en-US" altLang="ja-JP" b="0" i="1" smtClean="0">
                              <a:latin typeface="Cambria Math" panose="02040503050406030204" pitchFamily="18" charset="0"/>
                              <a:ea typeface="Cambria Math" panose="02040503050406030204" pitchFamily="18" charset="0"/>
                            </a:rPr>
                            <m:t>𝐵𝑆</m:t>
                          </m:r>
                        </m:sup>
                      </m:sSub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𝑁𝑃</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𝑔</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𝐴</m:t>
                          </m:r>
                        </m:sub>
                      </m:sSub>
                      <m:r>
                        <a:rPr lang="en-US" altLang="ja-JP" b="0" i="1" smtClean="0">
                          <a:latin typeface="Cambria Math" panose="02040503050406030204" pitchFamily="18" charset="0"/>
                          <a:ea typeface="Cambria Math" panose="02040503050406030204" pitchFamily="18" charset="0"/>
                        </a:rPr>
                        <m:t>∙</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𝐷</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𝑅</m:t>
                              </m:r>
                            </m:e>
                            <m:sub>
                              <m:r>
                                <a:rPr lang="en-US" altLang="ja-JP" b="0" i="1" smtClean="0">
                                  <a:latin typeface="Cambria Math" panose="02040503050406030204" pitchFamily="18" charset="0"/>
                                  <a:ea typeface="Cambria Math" panose="02040503050406030204" pitchFamily="18" charset="0"/>
                                </a:rPr>
                                <m:t>𝐴</m:t>
                              </m:r>
                            </m:sub>
                            <m:sup>
                              <m:r>
                                <a:rPr lang="en-US" altLang="ja-JP" b="0" i="1" smtClean="0">
                                  <a:latin typeface="Cambria Math" panose="02040503050406030204" pitchFamily="18" charset="0"/>
                                  <a:ea typeface="Cambria Math" panose="02040503050406030204" pitchFamily="18" charset="0"/>
                                </a:rPr>
                                <m:t>𝑁</m:t>
                              </m:r>
                            </m:sup>
                          </m:sSubSup>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𝐴</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𝑅</m:t>
                          </m:r>
                        </m:e>
                        <m:sub>
                          <m:r>
                            <a:rPr lang="en-US" altLang="ja-JP" b="0" i="1" smtClean="0">
                              <a:latin typeface="Cambria Math" panose="02040503050406030204" pitchFamily="18" charset="0"/>
                              <a:ea typeface="Cambria Math" panose="02040503050406030204" pitchFamily="18" charset="0"/>
                            </a:rPr>
                            <m:t>𝐴</m:t>
                          </m:r>
                        </m:sub>
                        <m:sup>
                          <m:r>
                            <a:rPr lang="en-US" altLang="ja-JP" b="0" i="1" smtClean="0">
                              <a:latin typeface="Cambria Math" panose="02040503050406030204" pitchFamily="18" charset="0"/>
                              <a:ea typeface="Cambria Math" panose="02040503050406030204" pitchFamily="18" charset="0"/>
                            </a:rPr>
                            <m:t>𝐵𝑆</m:t>
                          </m:r>
                        </m:sup>
                      </m:sSubSup>
                    </m:oMath>
                  </m:oMathPara>
                </a14:m>
                <a:endParaRPr kumimoji="1" lang="en-US" altLang="ja-JP" dirty="0"/>
              </a:p>
            </p:txBody>
          </p:sp>
        </mc:Choice>
        <mc:Fallback xmlns="">
          <p:sp>
            <p:nvSpPr>
              <p:cNvPr id="27" name="テキスト ボックス 26">
                <a:extLst>
                  <a:ext uri="{FF2B5EF4-FFF2-40B4-BE49-F238E27FC236}">
                    <a16:creationId xmlns:a16="http://schemas.microsoft.com/office/drawing/2014/main" id="{01B357A0-6846-4997-A98A-1099FC6B2E50}"/>
                  </a:ext>
                </a:extLst>
              </p:cNvPr>
              <p:cNvSpPr txBox="1">
                <a:spLocks noRot="1" noChangeAspect="1" noMove="1" noResize="1" noEditPoints="1" noAdjustHandles="1" noChangeArrowheads="1" noChangeShapeType="1" noTextEdit="1"/>
              </p:cNvSpPr>
              <p:nvPr/>
            </p:nvSpPr>
            <p:spPr>
              <a:xfrm>
                <a:off x="4689516" y="5444301"/>
                <a:ext cx="4413003" cy="411203"/>
              </a:xfrm>
              <a:prstGeom prst="rect">
                <a:avLst/>
              </a:prstGeom>
              <a:blipFill>
                <a:blip r:embed="rId9"/>
                <a:stretch>
                  <a:fillRect b="-4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BC499647-25A0-4DBE-801E-CBFBB74FD146}"/>
                  </a:ext>
                </a:extLst>
              </p:cNvPr>
              <p:cNvSpPr txBox="1"/>
              <p:nvPr/>
            </p:nvSpPr>
            <p:spPr>
              <a:xfrm>
                <a:off x="6032877" y="5949280"/>
                <a:ext cx="2594878" cy="738664"/>
              </a:xfrm>
              <a:prstGeom prst="rect">
                <a:avLst/>
              </a:prstGeom>
              <a:noFill/>
              <a:ln>
                <a:solidFill>
                  <a:schemeClr val="tx1"/>
                </a:solidFill>
                <a:prstDash val="dash"/>
              </a:ln>
            </p:spPr>
            <p:txBody>
              <a:bodyPr wrap="none" rtlCol="0">
                <a:spAutoFit/>
              </a:bodyPr>
              <a:lstStyle/>
              <a:p>
                <a14:m>
                  <m:oMath xmlns:m="http://schemas.openxmlformats.org/officeDocument/2006/math">
                    <m:r>
                      <a:rPr kumimoji="1" lang="en-US" altLang="ja-JP" sz="1400" b="0" i="1" smtClean="0">
                        <a:latin typeface="Cambria Math" panose="02040503050406030204" pitchFamily="18" charset="0"/>
                      </a:rPr>
                      <m:t>𝑈</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𝑃</m:t>
                        </m:r>
                      </m:e>
                      <m:sup>
                        <m:r>
                          <a:rPr kumimoji="1" lang="en-US" altLang="ja-JP" sz="1400" b="0" i="1" smtClean="0">
                            <a:latin typeface="Cambria Math" panose="02040503050406030204" pitchFamily="18" charset="0"/>
                          </a:rPr>
                          <m:t>𝐵𝐷</m:t>
                        </m:r>
                      </m:sup>
                    </m:sSup>
                  </m:oMath>
                </a14:m>
                <a:r>
                  <a:rPr kumimoji="1" lang="ja-JP" altLang="en-US" sz="1400" dirty="0"/>
                  <a:t>：障害基礎年金給付単価</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𝐴</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𝑅</m:t>
                        </m:r>
                      </m:e>
                      <m:sup>
                        <m:r>
                          <a:rPr kumimoji="1" lang="en-US" altLang="ja-JP" sz="1400" b="0" i="1" smtClean="0">
                            <a:latin typeface="Cambria Math" panose="02040503050406030204" pitchFamily="18" charset="0"/>
                          </a:rPr>
                          <m:t>𝐵𝐷</m:t>
                        </m:r>
                      </m:sup>
                    </m:sSup>
                  </m:oMath>
                </a14:m>
                <a:r>
                  <a:rPr kumimoji="1" lang="ja-JP" altLang="en-US" sz="1400" dirty="0"/>
                  <a:t>：障害基礎年金発生率</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𝐶</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𝑅</m:t>
                        </m:r>
                      </m:e>
                      <m:sup>
                        <m:r>
                          <a:rPr kumimoji="1" lang="en-US" altLang="ja-JP" sz="1400" b="0" i="1" smtClean="0">
                            <a:latin typeface="Cambria Math" panose="02040503050406030204" pitchFamily="18" charset="0"/>
                          </a:rPr>
                          <m:t>𝐵𝐷</m:t>
                        </m:r>
                      </m:sup>
                    </m:sSup>
                  </m:oMath>
                </a14:m>
                <a:r>
                  <a:rPr kumimoji="1" lang="ja-JP" altLang="en-US" sz="1400" dirty="0"/>
                  <a:t>：障害等級割合</a:t>
                </a:r>
                <a:endParaRPr kumimoji="1" lang="en-US" altLang="ja-JP" sz="1400" dirty="0"/>
              </a:p>
            </p:txBody>
          </p:sp>
        </mc:Choice>
        <mc:Fallback xmlns="">
          <p:sp>
            <p:nvSpPr>
              <p:cNvPr id="28" name="テキスト ボックス 27">
                <a:extLst>
                  <a:ext uri="{FF2B5EF4-FFF2-40B4-BE49-F238E27FC236}">
                    <a16:creationId xmlns:a16="http://schemas.microsoft.com/office/drawing/2014/main" id="{BC499647-25A0-4DBE-801E-CBFBB74FD146}"/>
                  </a:ext>
                </a:extLst>
              </p:cNvPr>
              <p:cNvSpPr txBox="1">
                <a:spLocks noRot="1" noChangeAspect="1" noMove="1" noResize="1" noEditPoints="1" noAdjustHandles="1" noChangeArrowheads="1" noChangeShapeType="1" noTextEdit="1"/>
              </p:cNvSpPr>
              <p:nvPr/>
            </p:nvSpPr>
            <p:spPr>
              <a:xfrm>
                <a:off x="6032877" y="5949280"/>
                <a:ext cx="2594878" cy="738664"/>
              </a:xfrm>
              <a:prstGeom prst="rect">
                <a:avLst/>
              </a:prstGeom>
              <a:blipFill>
                <a:blip r:embed="rId10"/>
                <a:stretch>
                  <a:fillRect b="-7317"/>
                </a:stretch>
              </a:blipFill>
              <a:ln>
                <a:solidFill>
                  <a:schemeClr val="tx1"/>
                </a:solidFill>
                <a:prstDash val="dash"/>
              </a:ln>
            </p:spPr>
            <p:txBody>
              <a:bodyPr/>
              <a:lstStyle/>
              <a:p>
                <a:r>
                  <a:rPr lang="ja-JP" altLang="en-US">
                    <a:noFill/>
                  </a:rPr>
                  <a:t> </a:t>
                </a:r>
              </a:p>
            </p:txBody>
          </p:sp>
        </mc:Fallback>
      </mc:AlternateContent>
    </p:spTree>
    <p:extLst>
      <p:ext uri="{BB962C8B-B14F-4D97-AF65-F5344CB8AC3E}">
        <p14:creationId xmlns:p14="http://schemas.microsoft.com/office/powerpoint/2010/main" val="74806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97B22DDB-A0E9-46A2-9C24-C9D672FF6B32}"/>
              </a:ext>
            </a:extLst>
          </p:cNvPr>
          <p:cNvSpPr>
            <a:spLocks noGrp="1"/>
          </p:cNvSpPr>
          <p:nvPr>
            <p:ph type="title"/>
          </p:nvPr>
        </p:nvSpPr>
        <p:spPr/>
        <p:txBody>
          <a:bodyPr/>
          <a:lstStyle/>
          <a:p>
            <a:r>
              <a:rPr lang="en-US" altLang="ja-JP" dirty="0"/>
              <a:t>Appendix</a:t>
            </a:r>
            <a:r>
              <a:rPr lang="ja-JP" altLang="en-US" dirty="0"/>
              <a:t>：</a:t>
            </a:r>
            <a:r>
              <a:rPr kumimoji="1" lang="ja-JP" altLang="en-US" dirty="0"/>
              <a:t>年金数理モデル｜保険料収入</a:t>
            </a:r>
          </a:p>
        </p:txBody>
      </p:sp>
      <p:sp>
        <p:nvSpPr>
          <p:cNvPr id="3" name="日付プレースホルダー 2">
            <a:extLst>
              <a:ext uri="{FF2B5EF4-FFF2-40B4-BE49-F238E27FC236}">
                <a16:creationId xmlns:a16="http://schemas.microsoft.com/office/drawing/2014/main" id="{9FB07568-F71A-4189-85C3-CA4CF90DC65B}"/>
              </a:ext>
            </a:extLst>
          </p:cNvPr>
          <p:cNvSpPr>
            <a:spLocks noGrp="1"/>
          </p:cNvSpPr>
          <p:nvPr>
            <p:ph type="dt" sz="half" idx="10"/>
          </p:nvPr>
        </p:nvSpPr>
        <p:spPr/>
        <p:txBody>
          <a:bodyPr/>
          <a:lstStyle/>
          <a:p>
            <a:fld id="{193C4597-5448-4380-B048-AD9325A1FCA5}" type="datetime1">
              <a:rPr kumimoji="1" lang="ja-JP" altLang="en-US" smtClean="0"/>
              <a:t>2019/11/4</a:t>
            </a:fld>
            <a:endParaRPr kumimoji="1" lang="ja-JP" altLang="en-US" dirty="0"/>
          </a:p>
        </p:txBody>
      </p:sp>
      <p:sp>
        <p:nvSpPr>
          <p:cNvPr id="4" name="フッター プレースホルダー 3">
            <a:extLst>
              <a:ext uri="{FF2B5EF4-FFF2-40B4-BE49-F238E27FC236}">
                <a16:creationId xmlns:a16="http://schemas.microsoft.com/office/drawing/2014/main" id="{2FB2C293-3099-4FEB-AA80-62B6411FAEB7}"/>
              </a:ext>
            </a:extLst>
          </p:cNvPr>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a:extLst>
              <a:ext uri="{FF2B5EF4-FFF2-40B4-BE49-F238E27FC236}">
                <a16:creationId xmlns:a16="http://schemas.microsoft.com/office/drawing/2014/main" id="{E15671A7-366F-4FFF-9963-5DD462D61DAD}"/>
              </a:ext>
            </a:extLst>
          </p:cNvPr>
          <p:cNvSpPr>
            <a:spLocks noGrp="1"/>
          </p:cNvSpPr>
          <p:nvPr>
            <p:ph type="sldNum" sz="quarter" idx="12"/>
          </p:nvPr>
        </p:nvSpPr>
        <p:spPr/>
        <p:txBody>
          <a:bodyPr/>
          <a:lstStyle/>
          <a:p>
            <a:fld id="{6C8EEFBB-E135-4293-8494-A108BE87EC2E}" type="slidenum">
              <a:rPr lang="en-US" altLang="ja-JP" smtClean="0"/>
              <a:pPr/>
              <a:t>27</a:t>
            </a:fld>
            <a:endParaRPr lang="en-US" altLang="ja-JP" dirty="0"/>
          </a:p>
        </p:txBody>
      </p:sp>
      <p:sp>
        <p:nvSpPr>
          <p:cNvPr id="7" name="スライド番号プレースホルダー 2">
            <a:extLst>
              <a:ext uri="{FF2B5EF4-FFF2-40B4-BE49-F238E27FC236}">
                <a16:creationId xmlns:a16="http://schemas.microsoft.com/office/drawing/2014/main" id="{2F7C7137-070D-4CC1-8688-3E790D82A1FC}"/>
              </a:ext>
            </a:extLst>
          </p:cNvPr>
          <p:cNvSpPr txBox="1">
            <a:spLocks/>
          </p:cNvSpPr>
          <p:nvPr/>
        </p:nvSpPr>
        <p:spPr>
          <a:xfrm>
            <a:off x="7468195" y="6618065"/>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DD3FB16-6E42-458C-A24C-340D8D32BF6C}"/>
                  </a:ext>
                </a:extLst>
              </p:cNvPr>
              <p:cNvSpPr txBox="1"/>
              <p:nvPr/>
            </p:nvSpPr>
            <p:spPr>
              <a:xfrm>
                <a:off x="272480" y="836712"/>
                <a:ext cx="2755178"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厚生年金保険料</a:t>
                </a:r>
                <a14:m>
                  <m:oMath xmlns:m="http://schemas.openxmlformats.org/officeDocument/2006/math">
                    <m:d>
                      <m:dPr>
                        <m:ctrlPr>
                          <a:rPr lang="en-US" altLang="ja-JP" i="1" smtClean="0">
                            <a:solidFill>
                              <a:srgbClr val="0070C0"/>
                            </a:solidFill>
                            <a:latin typeface="Cambria Math" panose="02040503050406030204" pitchFamily="18" charset="0"/>
                          </a:rPr>
                        </m:ctrlPr>
                      </m:dPr>
                      <m:e>
                        <m:r>
                          <a:rPr lang="en-US" altLang="ja-JP" b="0" i="1" smtClean="0">
                            <a:solidFill>
                              <a:srgbClr val="0070C0"/>
                            </a:solidFill>
                            <a:latin typeface="Cambria Math" panose="02040503050406030204" pitchFamily="18" charset="0"/>
                          </a:rPr>
                          <m:t>𝑃</m:t>
                        </m:r>
                        <m:sSup>
                          <m:sSupPr>
                            <m:ctrlPr>
                              <a:rPr lang="en-US" altLang="ja-JP" b="0" i="1" smtClean="0">
                                <a:solidFill>
                                  <a:srgbClr val="0070C0"/>
                                </a:solidFill>
                                <a:latin typeface="Cambria Math" panose="02040503050406030204" pitchFamily="18" charset="0"/>
                              </a:rPr>
                            </m:ctrlPr>
                          </m:sSupPr>
                          <m:e>
                            <m:r>
                              <a:rPr lang="en-US" altLang="ja-JP" b="0" i="1" smtClean="0">
                                <a:solidFill>
                                  <a:srgbClr val="0070C0"/>
                                </a:solidFill>
                                <a:latin typeface="Cambria Math" panose="02040503050406030204" pitchFamily="18" charset="0"/>
                              </a:rPr>
                              <m:t>𝑃</m:t>
                            </m:r>
                          </m:e>
                          <m:sup>
                            <m:r>
                              <a:rPr lang="en-US" altLang="ja-JP" b="0" i="1" smtClean="0">
                                <a:solidFill>
                                  <a:srgbClr val="0070C0"/>
                                </a:solidFill>
                                <a:latin typeface="Cambria Math" panose="02040503050406030204" pitchFamily="18" charset="0"/>
                              </a:rPr>
                              <m:t>𝑊</m:t>
                            </m:r>
                          </m:sup>
                        </m:sSup>
                      </m:e>
                    </m:d>
                  </m:oMath>
                </a14:m>
                <a:endParaRPr kumimoji="1" lang="en-US" altLang="ja-JP" dirty="0"/>
              </a:p>
            </p:txBody>
          </p:sp>
        </mc:Choice>
        <mc:Fallback xmlns="">
          <p:sp>
            <p:nvSpPr>
              <p:cNvPr id="8" name="テキスト ボックス 7">
                <a:extLst>
                  <a:ext uri="{FF2B5EF4-FFF2-40B4-BE49-F238E27FC236}">
                    <a16:creationId xmlns:a16="http://schemas.microsoft.com/office/drawing/2014/main" id="{ADD3FB16-6E42-458C-A24C-340D8D32BF6C}"/>
                  </a:ext>
                </a:extLst>
              </p:cNvPr>
              <p:cNvSpPr txBox="1">
                <a:spLocks noRot="1" noChangeAspect="1" noMove="1" noResize="1" noEditPoints="1" noAdjustHandles="1" noChangeArrowheads="1" noChangeShapeType="1" noTextEdit="1"/>
              </p:cNvSpPr>
              <p:nvPr/>
            </p:nvSpPr>
            <p:spPr>
              <a:xfrm>
                <a:off x="272480" y="836712"/>
                <a:ext cx="2755178" cy="369332"/>
              </a:xfrm>
              <a:prstGeom prst="rect">
                <a:avLst/>
              </a:prstGeom>
              <a:blipFill>
                <a:blip r:embed="rId2"/>
                <a:stretch>
                  <a:fillRect l="-1549" t="-6557"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BF906E8-2895-4B72-AEBD-334AE6577388}"/>
                  </a:ext>
                </a:extLst>
              </p:cNvPr>
              <p:cNvSpPr txBox="1"/>
              <p:nvPr/>
            </p:nvSpPr>
            <p:spPr>
              <a:xfrm>
                <a:off x="430121" y="1218112"/>
                <a:ext cx="3237105" cy="871329"/>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𝑊</m:t>
                          </m:r>
                        </m:sup>
                      </m:sSubSup>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=15</m:t>
                          </m:r>
                        </m:sub>
                        <m:sup>
                          <m:r>
                            <a:rPr kumimoji="1" lang="en-US" altLang="ja-JP" b="0" i="1" smtClean="0">
                              <a:latin typeface="Cambria Math" panose="02040503050406030204" pitchFamily="18" charset="0"/>
                            </a:rPr>
                            <m:t>69</m:t>
                          </m:r>
                        </m:sup>
                        <m:e>
                          <m:r>
                            <a:rPr kumimoji="1" lang="en-US" altLang="ja-JP" b="0" i="1" smtClean="0">
                              <a:latin typeface="Cambria Math" panose="02040503050406030204" pitchFamily="18" charset="0"/>
                            </a:rPr>
                            <m:t>𝑅</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𝑃</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𝑅</m:t>
                              </m:r>
                            </m:e>
                            <m:sub>
                              <m:r>
                                <a:rPr kumimoji="1" lang="en-US" altLang="ja-JP" b="0" i="1" smtClean="0">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𝐼</m:t>
                              </m:r>
                            </m:e>
                            <m:sub>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ub>
                            <m:sup>
                              <m:r>
                                <a:rPr lang="en-US" altLang="ja-JP" i="1">
                                  <a:latin typeface="Cambria Math" panose="02040503050406030204" pitchFamily="18" charset="0"/>
                                  <a:ea typeface="Cambria Math" panose="02040503050406030204" pitchFamily="18" charset="0"/>
                                </a:rPr>
                                <m:t>𝑊</m:t>
                              </m:r>
                            </m:sup>
                          </m:sSubSup>
                        </m:e>
                      </m:nary>
                    </m:oMath>
                  </m:oMathPara>
                </a14:m>
                <a:endParaRPr kumimoji="1" lang="en-US" altLang="ja-JP" dirty="0"/>
              </a:p>
            </p:txBody>
          </p:sp>
        </mc:Choice>
        <mc:Fallback xmlns="">
          <p:sp>
            <p:nvSpPr>
              <p:cNvPr id="9" name="テキスト ボックス 8">
                <a:extLst>
                  <a:ext uri="{FF2B5EF4-FFF2-40B4-BE49-F238E27FC236}">
                    <a16:creationId xmlns:a16="http://schemas.microsoft.com/office/drawing/2014/main" id="{3BF906E8-2895-4B72-AEBD-334AE6577388}"/>
                  </a:ext>
                </a:extLst>
              </p:cNvPr>
              <p:cNvSpPr txBox="1">
                <a:spLocks noRot="1" noChangeAspect="1" noMove="1" noResize="1" noEditPoints="1" noAdjustHandles="1" noChangeArrowheads="1" noChangeShapeType="1" noTextEdit="1"/>
              </p:cNvSpPr>
              <p:nvPr/>
            </p:nvSpPr>
            <p:spPr>
              <a:xfrm>
                <a:off x="430121" y="1218112"/>
                <a:ext cx="3237105" cy="87132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8BD511C-BA7B-4D40-9A63-24503D042FB9}"/>
                  </a:ext>
                </a:extLst>
              </p:cNvPr>
              <p:cNvSpPr txBox="1"/>
              <p:nvPr/>
            </p:nvSpPr>
            <p:spPr>
              <a:xfrm>
                <a:off x="272480" y="2389541"/>
                <a:ext cx="2717347"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国民年金保険料</a:t>
                </a:r>
                <a14:m>
                  <m:oMath xmlns:m="http://schemas.openxmlformats.org/officeDocument/2006/math">
                    <m:d>
                      <m:dPr>
                        <m:ctrlPr>
                          <a:rPr lang="en-US" altLang="ja-JP" i="1" smtClean="0">
                            <a:solidFill>
                              <a:srgbClr val="0070C0"/>
                            </a:solidFill>
                            <a:latin typeface="Cambria Math" panose="02040503050406030204" pitchFamily="18" charset="0"/>
                          </a:rPr>
                        </m:ctrlPr>
                      </m:dPr>
                      <m:e>
                        <m:r>
                          <a:rPr lang="en-US" altLang="ja-JP" b="0" i="1" smtClean="0">
                            <a:solidFill>
                              <a:srgbClr val="0070C0"/>
                            </a:solidFill>
                            <a:latin typeface="Cambria Math" panose="02040503050406030204" pitchFamily="18" charset="0"/>
                          </a:rPr>
                          <m:t>𝑃</m:t>
                        </m:r>
                        <m:sSup>
                          <m:sSupPr>
                            <m:ctrlPr>
                              <a:rPr lang="en-US" altLang="ja-JP" b="0" i="1" smtClean="0">
                                <a:solidFill>
                                  <a:srgbClr val="0070C0"/>
                                </a:solidFill>
                                <a:latin typeface="Cambria Math" panose="02040503050406030204" pitchFamily="18" charset="0"/>
                              </a:rPr>
                            </m:ctrlPr>
                          </m:sSupPr>
                          <m:e>
                            <m:r>
                              <a:rPr lang="en-US" altLang="ja-JP" b="0" i="1" smtClean="0">
                                <a:solidFill>
                                  <a:srgbClr val="0070C0"/>
                                </a:solidFill>
                                <a:latin typeface="Cambria Math" panose="02040503050406030204" pitchFamily="18" charset="0"/>
                              </a:rPr>
                              <m:t>𝑃</m:t>
                            </m:r>
                          </m:e>
                          <m:sup>
                            <m:r>
                              <a:rPr lang="en-US" altLang="ja-JP" b="0" i="1" smtClean="0">
                                <a:solidFill>
                                  <a:srgbClr val="0070C0"/>
                                </a:solidFill>
                                <a:latin typeface="Cambria Math" panose="02040503050406030204" pitchFamily="18" charset="0"/>
                              </a:rPr>
                              <m:t>𝑁</m:t>
                            </m:r>
                          </m:sup>
                        </m:sSup>
                      </m:e>
                    </m:d>
                  </m:oMath>
                </a14:m>
                <a:endParaRPr kumimoji="1" lang="en-US" altLang="ja-JP" dirty="0"/>
              </a:p>
            </p:txBody>
          </p:sp>
        </mc:Choice>
        <mc:Fallback xmlns="">
          <p:sp>
            <p:nvSpPr>
              <p:cNvPr id="10" name="テキスト ボックス 9">
                <a:extLst>
                  <a:ext uri="{FF2B5EF4-FFF2-40B4-BE49-F238E27FC236}">
                    <a16:creationId xmlns:a16="http://schemas.microsoft.com/office/drawing/2014/main" id="{68BD511C-BA7B-4D40-9A63-24503D042FB9}"/>
                  </a:ext>
                </a:extLst>
              </p:cNvPr>
              <p:cNvSpPr txBox="1">
                <a:spLocks noRot="1" noChangeAspect="1" noMove="1" noResize="1" noEditPoints="1" noAdjustHandles="1" noChangeArrowheads="1" noChangeShapeType="1" noTextEdit="1"/>
              </p:cNvSpPr>
              <p:nvPr/>
            </p:nvSpPr>
            <p:spPr>
              <a:xfrm>
                <a:off x="272480" y="2389541"/>
                <a:ext cx="2717347" cy="369332"/>
              </a:xfrm>
              <a:prstGeom prst="rect">
                <a:avLst/>
              </a:prstGeom>
              <a:blipFill>
                <a:blip r:embed="rId4"/>
                <a:stretch>
                  <a:fillRect l="-1573" t="-8197"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936C3E8-9DBB-4A2E-BDEB-308B5AA080BB}"/>
                  </a:ext>
                </a:extLst>
              </p:cNvPr>
              <p:cNvSpPr txBox="1"/>
              <p:nvPr/>
            </p:nvSpPr>
            <p:spPr>
              <a:xfrm>
                <a:off x="430121" y="2827037"/>
                <a:ext cx="7236083" cy="875240"/>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𝑁</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𝑈</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=20</m:t>
                          </m:r>
                        </m:sub>
                        <m:sup>
                          <m:r>
                            <a:rPr kumimoji="1" lang="en-US" altLang="ja-JP" b="0" i="1" smtClean="0">
                              <a:latin typeface="Cambria Math" panose="02040503050406030204" pitchFamily="18" charset="0"/>
                            </a:rPr>
                            <m:t>59</m:t>
                          </m:r>
                        </m:sup>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𝑁𝑃</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𝐹</m:t>
                                  </m:r>
                                </m:sup>
                              </m:sSubSup>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𝑁𝑃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𝑃</m:t>
                                  </m:r>
                                </m:e>
                                <m:sub>
                                  <m:r>
                                    <a:rPr kumimoji="1" lang="en-US" altLang="ja-JP" b="0" i="1" smtClean="0">
                                      <a:latin typeface="Cambria Math" panose="02040503050406030204" pitchFamily="18" charset="0"/>
                                      <a:ea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𝑃</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𝑇𝐻</m:t>
                                  </m:r>
                                </m:sup>
                              </m:sSubSup>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2</m:t>
                                  </m:r>
                                </m:den>
                              </m:f>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𝑁𝑃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𝑃</m:t>
                                  </m:r>
                                </m:e>
                                <m:sub>
                                  <m:r>
                                    <a:rPr kumimoji="1" lang="en-US" altLang="ja-JP" b="0" i="1" smtClean="0">
                                      <a:latin typeface="Cambria Math" panose="02040503050406030204" pitchFamily="18" charset="0"/>
                                      <a:ea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𝑃</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𝐻𝐴</m:t>
                                  </m:r>
                                </m:sup>
                              </m:sSubSup>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3</m:t>
                                  </m:r>
                                </m:num>
                                <m:den>
                                  <m:r>
                                    <a:rPr kumimoji="1" lang="en-US" altLang="ja-JP" b="0" i="1" smtClean="0">
                                      <a:latin typeface="Cambria Math" panose="02040503050406030204" pitchFamily="18" charset="0"/>
                                      <a:ea typeface="Cambria Math" panose="02040503050406030204" pitchFamily="18" charset="0"/>
                                    </a:rPr>
                                    <m:t>4</m:t>
                                  </m:r>
                                </m:den>
                              </m:f>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𝑁𝑃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𝑃</m:t>
                                  </m:r>
                                </m:e>
                                <m:sub>
                                  <m:r>
                                    <a:rPr kumimoji="1" lang="en-US" altLang="ja-JP" b="0" i="1" smtClean="0">
                                      <a:latin typeface="Cambria Math" panose="02040503050406030204" pitchFamily="18" charset="0"/>
                                      <a:ea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𝑃</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𝑄𝑈</m:t>
                                  </m:r>
                                </m:sup>
                              </m:sSubSup>
                            </m:e>
                          </m:d>
                        </m:e>
                      </m:nary>
                    </m:oMath>
                  </m:oMathPara>
                </a14:m>
                <a:endParaRPr kumimoji="1" lang="en-US" altLang="ja-JP" dirty="0"/>
              </a:p>
            </p:txBody>
          </p:sp>
        </mc:Choice>
        <mc:Fallback xmlns="">
          <p:sp>
            <p:nvSpPr>
              <p:cNvPr id="11" name="テキスト ボックス 10">
                <a:extLst>
                  <a:ext uri="{FF2B5EF4-FFF2-40B4-BE49-F238E27FC236}">
                    <a16:creationId xmlns:a16="http://schemas.microsoft.com/office/drawing/2014/main" id="{F936C3E8-9DBB-4A2E-BDEB-308B5AA080BB}"/>
                  </a:ext>
                </a:extLst>
              </p:cNvPr>
              <p:cNvSpPr txBox="1">
                <a:spLocks noRot="1" noChangeAspect="1" noMove="1" noResize="1" noEditPoints="1" noAdjustHandles="1" noChangeArrowheads="1" noChangeShapeType="1" noTextEdit="1"/>
              </p:cNvSpPr>
              <p:nvPr/>
            </p:nvSpPr>
            <p:spPr>
              <a:xfrm>
                <a:off x="430121" y="2827037"/>
                <a:ext cx="7236083" cy="87524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3B153E5-A8F3-4D83-9AE1-0E406AB11D25}"/>
                  </a:ext>
                </a:extLst>
              </p:cNvPr>
              <p:cNvSpPr txBox="1"/>
              <p:nvPr/>
            </p:nvSpPr>
            <p:spPr>
              <a:xfrm>
                <a:off x="4772980" y="1296494"/>
                <a:ext cx="2217595" cy="523220"/>
              </a:xfrm>
              <a:prstGeom prst="rect">
                <a:avLst/>
              </a:prstGeom>
              <a:noFill/>
              <a:ln>
                <a:solidFill>
                  <a:schemeClr val="tx1"/>
                </a:solidFill>
                <a:prstDash val="dash"/>
              </a:ln>
            </p:spPr>
            <p:txBody>
              <a:bodyPr wrap="none" rtlCol="0">
                <a:spAutoFit/>
              </a:bodyPr>
              <a:lstStyle/>
              <a:p>
                <a14:m>
                  <m:oMath xmlns:m="http://schemas.openxmlformats.org/officeDocument/2006/math">
                    <m:r>
                      <a:rPr kumimoji="1" lang="en-US" altLang="ja-JP" sz="1400" b="0" i="1" smtClean="0">
                        <a:latin typeface="Cambria Math" panose="02040503050406030204" pitchFamily="18" charset="0"/>
                      </a:rPr>
                      <m:t>𝑃𝑅</m:t>
                    </m:r>
                  </m:oMath>
                </a14:m>
                <a:r>
                  <a:rPr kumimoji="1" lang="ja-JP" altLang="en-US" sz="1400" dirty="0"/>
                  <a:t>：保険料率</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𝑃𝑈</m:t>
                    </m:r>
                  </m:oMath>
                </a14:m>
                <a:r>
                  <a:rPr kumimoji="1" lang="ja-JP" altLang="en-US" sz="1400" dirty="0"/>
                  <a:t>：国民年金保険料単価</a:t>
                </a:r>
                <a:endParaRPr kumimoji="1" lang="en-US" altLang="ja-JP" sz="1400" dirty="0"/>
              </a:p>
            </p:txBody>
          </p:sp>
        </mc:Choice>
        <mc:Fallback xmlns="">
          <p:sp>
            <p:nvSpPr>
              <p:cNvPr id="12" name="テキスト ボックス 11">
                <a:extLst>
                  <a:ext uri="{FF2B5EF4-FFF2-40B4-BE49-F238E27FC236}">
                    <a16:creationId xmlns:a16="http://schemas.microsoft.com/office/drawing/2014/main" id="{63B153E5-A8F3-4D83-9AE1-0E406AB11D25}"/>
                  </a:ext>
                </a:extLst>
              </p:cNvPr>
              <p:cNvSpPr txBox="1">
                <a:spLocks noRot="1" noChangeAspect="1" noMove="1" noResize="1" noEditPoints="1" noAdjustHandles="1" noChangeArrowheads="1" noChangeShapeType="1" noTextEdit="1"/>
              </p:cNvSpPr>
              <p:nvPr/>
            </p:nvSpPr>
            <p:spPr>
              <a:xfrm>
                <a:off x="4772980" y="1296494"/>
                <a:ext cx="2217595" cy="523220"/>
              </a:xfrm>
              <a:prstGeom prst="rect">
                <a:avLst/>
              </a:prstGeom>
              <a:blipFill>
                <a:blip r:embed="rId6"/>
                <a:stretch>
                  <a:fillRect b="-10227"/>
                </a:stretch>
              </a:blipFill>
              <a:ln>
                <a:solidFill>
                  <a:schemeClr val="tx1"/>
                </a:solidFill>
                <a:prstDash val="dash"/>
              </a:ln>
            </p:spPr>
            <p:txBody>
              <a:bodyPr/>
              <a:lstStyle/>
              <a:p>
                <a:r>
                  <a:rPr lang="ja-JP" altLang="en-US">
                    <a:noFill/>
                  </a:rPr>
                  <a:t> </a:t>
                </a:r>
              </a:p>
            </p:txBody>
          </p:sp>
        </mc:Fallback>
      </mc:AlternateContent>
      <p:cxnSp>
        <p:nvCxnSpPr>
          <p:cNvPr id="13" name="直線コネクタ 12">
            <a:extLst>
              <a:ext uri="{FF2B5EF4-FFF2-40B4-BE49-F238E27FC236}">
                <a16:creationId xmlns:a16="http://schemas.microsoft.com/office/drawing/2014/main" id="{691B46C4-E3A1-496C-88F3-6CAC26B1BB87}"/>
              </a:ext>
            </a:extLst>
          </p:cNvPr>
          <p:cNvCxnSpPr/>
          <p:nvPr/>
        </p:nvCxnSpPr>
        <p:spPr>
          <a:xfrm>
            <a:off x="1792708" y="1844824"/>
            <a:ext cx="110397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4749B4D-2130-4C82-A81E-99FC4EC00CA9}"/>
              </a:ext>
            </a:extLst>
          </p:cNvPr>
          <p:cNvSpPr txBox="1"/>
          <p:nvPr/>
        </p:nvSpPr>
        <p:spPr>
          <a:xfrm>
            <a:off x="1792708" y="1894784"/>
            <a:ext cx="2031325" cy="276999"/>
          </a:xfrm>
          <a:prstGeom prst="rect">
            <a:avLst/>
          </a:prstGeom>
          <a:solidFill>
            <a:schemeClr val="bg1"/>
          </a:solidFill>
          <a:ln>
            <a:solidFill>
              <a:srgbClr val="0070C0"/>
            </a:solidFill>
          </a:ln>
        </p:spPr>
        <p:txBody>
          <a:bodyPr wrap="none" rtlCol="0">
            <a:spAutoFit/>
          </a:bodyPr>
          <a:lstStyle/>
          <a:p>
            <a:r>
              <a:rPr lang="ja-JP" altLang="en-US" sz="1200" dirty="0"/>
              <a:t>一人当たり厚生年金保険料</a:t>
            </a:r>
            <a:endParaRPr kumimoji="1" lang="ja-JP" altLang="en-US" sz="1200" dirty="0"/>
          </a:p>
        </p:txBody>
      </p:sp>
      <p:cxnSp>
        <p:nvCxnSpPr>
          <p:cNvPr id="15" name="直線コネクタ 14">
            <a:extLst>
              <a:ext uri="{FF2B5EF4-FFF2-40B4-BE49-F238E27FC236}">
                <a16:creationId xmlns:a16="http://schemas.microsoft.com/office/drawing/2014/main" id="{7C96EA98-518F-46F5-942E-AD6DF2F51AE6}"/>
              </a:ext>
            </a:extLst>
          </p:cNvPr>
          <p:cNvCxnSpPr/>
          <p:nvPr/>
        </p:nvCxnSpPr>
        <p:spPr>
          <a:xfrm>
            <a:off x="2344694" y="3465004"/>
            <a:ext cx="77210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E39F51B-CF05-4865-A43E-64EC362E4ED3}"/>
              </a:ext>
            </a:extLst>
          </p:cNvPr>
          <p:cNvSpPr txBox="1"/>
          <p:nvPr/>
        </p:nvSpPr>
        <p:spPr>
          <a:xfrm>
            <a:off x="2331316" y="3543914"/>
            <a:ext cx="954107" cy="276999"/>
          </a:xfrm>
          <a:prstGeom prst="rect">
            <a:avLst/>
          </a:prstGeom>
          <a:solidFill>
            <a:schemeClr val="bg1"/>
          </a:solidFill>
          <a:ln>
            <a:solidFill>
              <a:srgbClr val="0070C0"/>
            </a:solidFill>
          </a:ln>
        </p:spPr>
        <p:txBody>
          <a:bodyPr wrap="none" rtlCol="0">
            <a:spAutoFit/>
          </a:bodyPr>
          <a:lstStyle/>
          <a:p>
            <a:r>
              <a:rPr lang="ja-JP" altLang="en-US" sz="1200" dirty="0"/>
              <a:t>全額納付者</a:t>
            </a:r>
            <a:endParaRPr kumimoji="1" lang="ja-JP" altLang="en-US" sz="1200" dirty="0"/>
          </a:p>
        </p:txBody>
      </p:sp>
      <p:cxnSp>
        <p:nvCxnSpPr>
          <p:cNvPr id="17" name="直線コネクタ 16">
            <a:extLst>
              <a:ext uri="{FF2B5EF4-FFF2-40B4-BE49-F238E27FC236}">
                <a16:creationId xmlns:a16="http://schemas.microsoft.com/office/drawing/2014/main" id="{A958D0A2-6373-4AF3-8C87-72102833B491}"/>
              </a:ext>
            </a:extLst>
          </p:cNvPr>
          <p:cNvCxnSpPr/>
          <p:nvPr/>
        </p:nvCxnSpPr>
        <p:spPr>
          <a:xfrm>
            <a:off x="3662111" y="3465004"/>
            <a:ext cx="7721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B847CC4-41CF-4A9A-B299-C38B19D5F072}"/>
              </a:ext>
            </a:extLst>
          </p:cNvPr>
          <p:cNvCxnSpPr/>
          <p:nvPr/>
        </p:nvCxnSpPr>
        <p:spPr>
          <a:xfrm>
            <a:off x="5000857" y="3465004"/>
            <a:ext cx="7721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9E0CC6A-97A4-46A1-A511-4B4B3DF19800}"/>
              </a:ext>
            </a:extLst>
          </p:cNvPr>
          <p:cNvCxnSpPr/>
          <p:nvPr/>
        </p:nvCxnSpPr>
        <p:spPr>
          <a:xfrm>
            <a:off x="6501172" y="3465004"/>
            <a:ext cx="772102" cy="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AC06FB04-6500-4008-A63C-77AE3A6E9B60}"/>
                  </a:ext>
                </a:extLst>
              </p:cNvPr>
              <p:cNvSpPr txBox="1"/>
              <p:nvPr/>
            </p:nvSpPr>
            <p:spPr>
              <a:xfrm>
                <a:off x="3570096" y="3543913"/>
                <a:ext cx="891591" cy="276999"/>
              </a:xfrm>
              <a:prstGeom prst="rect">
                <a:avLst/>
              </a:prstGeom>
              <a:solidFill>
                <a:schemeClr val="bg1"/>
              </a:solidFill>
              <a:ln>
                <a:solidFill>
                  <a:srgbClr val="0070C0"/>
                </a:solidFill>
              </a:ln>
            </p:spPr>
            <p:txBody>
              <a:bodyPr wrap="none" rtlCol="0">
                <a:spAutoFit/>
              </a:bodyPr>
              <a:lstStyle/>
              <a:p>
                <a14:m>
                  <m:oMath xmlns:m="http://schemas.openxmlformats.org/officeDocument/2006/math">
                    <m:r>
                      <a:rPr kumimoji="1" lang="en-US" altLang="ja-JP" sz="1200" b="0" i="1" smtClean="0">
                        <a:latin typeface="Cambria Math" panose="02040503050406030204" pitchFamily="18" charset="0"/>
                      </a:rPr>
                      <m:t>3/4</m:t>
                    </m:r>
                  </m:oMath>
                </a14:m>
                <a:r>
                  <a:rPr kumimoji="1" lang="ja-JP" altLang="en-US" sz="1200" dirty="0"/>
                  <a:t>免除者</a:t>
                </a:r>
              </a:p>
            </p:txBody>
          </p:sp>
        </mc:Choice>
        <mc:Fallback xmlns="">
          <p:sp>
            <p:nvSpPr>
              <p:cNvPr id="20" name="テキスト ボックス 19">
                <a:extLst>
                  <a:ext uri="{FF2B5EF4-FFF2-40B4-BE49-F238E27FC236}">
                    <a16:creationId xmlns:a16="http://schemas.microsoft.com/office/drawing/2014/main" id="{AC06FB04-6500-4008-A63C-77AE3A6E9B60}"/>
                  </a:ext>
                </a:extLst>
              </p:cNvPr>
              <p:cNvSpPr txBox="1">
                <a:spLocks noRot="1" noChangeAspect="1" noMove="1" noResize="1" noEditPoints="1" noAdjustHandles="1" noChangeArrowheads="1" noChangeShapeType="1" noTextEdit="1"/>
              </p:cNvSpPr>
              <p:nvPr/>
            </p:nvSpPr>
            <p:spPr>
              <a:xfrm>
                <a:off x="3570096" y="3543913"/>
                <a:ext cx="891591" cy="276999"/>
              </a:xfrm>
              <a:prstGeom prst="rect">
                <a:avLst/>
              </a:prstGeom>
              <a:blipFill>
                <a:blip r:embed="rId7"/>
                <a:stretch>
                  <a:fillRect b="-14583"/>
                </a:stretch>
              </a:blipFill>
              <a:ln>
                <a:solidFill>
                  <a:srgbClr val="0070C0"/>
                </a:solidFill>
              </a:ln>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B13E1359-C16A-4752-BCBE-AD5338E233DB}"/>
              </a:ext>
            </a:extLst>
          </p:cNvPr>
          <p:cNvSpPr txBox="1"/>
          <p:nvPr/>
        </p:nvSpPr>
        <p:spPr>
          <a:xfrm>
            <a:off x="4909854" y="3543913"/>
            <a:ext cx="954107" cy="276999"/>
          </a:xfrm>
          <a:prstGeom prst="rect">
            <a:avLst/>
          </a:prstGeom>
          <a:solidFill>
            <a:schemeClr val="bg1"/>
          </a:solidFill>
          <a:ln>
            <a:solidFill>
              <a:srgbClr val="0070C0"/>
            </a:solidFill>
          </a:ln>
        </p:spPr>
        <p:txBody>
          <a:bodyPr wrap="none" rtlCol="0">
            <a:spAutoFit/>
          </a:bodyPr>
          <a:lstStyle/>
          <a:p>
            <a:r>
              <a:rPr lang="ja-JP" altLang="en-US" sz="1200" dirty="0"/>
              <a:t>半額免除者</a:t>
            </a:r>
            <a:endParaRPr kumimoji="1" lang="ja-JP" altLang="en-US" sz="1200" dirty="0"/>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8A323F78-ED4E-4653-ADFC-422D68B5A941}"/>
                  </a:ext>
                </a:extLst>
              </p:cNvPr>
              <p:cNvSpPr txBox="1"/>
              <p:nvPr/>
            </p:nvSpPr>
            <p:spPr>
              <a:xfrm>
                <a:off x="6501172" y="3546061"/>
                <a:ext cx="891591" cy="279692"/>
              </a:xfrm>
              <a:prstGeom prst="rect">
                <a:avLst/>
              </a:prstGeom>
              <a:solidFill>
                <a:schemeClr val="bg1"/>
              </a:solidFill>
              <a:ln>
                <a:solidFill>
                  <a:srgbClr val="0070C0"/>
                </a:solidFill>
              </a:ln>
            </p:spPr>
            <p:txBody>
              <a:bodyPr wrap="none" rtlCol="0">
                <a:spAutoFit/>
              </a:bodyPr>
              <a:lstStyle/>
              <a:p>
                <a14:m>
                  <m:oMath xmlns:m="http://schemas.openxmlformats.org/officeDocument/2006/math">
                    <m:r>
                      <a:rPr lang="en-US" altLang="ja-JP" sz="1200" i="1" smtClean="0">
                        <a:latin typeface="Cambria Math" panose="02040503050406030204" pitchFamily="18" charset="0"/>
                      </a:rPr>
                      <m:t>1</m:t>
                    </m:r>
                    <m:r>
                      <a:rPr lang="en-US" altLang="ja-JP" sz="1200" b="0" i="1" smtClean="0">
                        <a:latin typeface="Cambria Math" panose="02040503050406030204" pitchFamily="18" charset="0"/>
                      </a:rPr>
                      <m:t>/4</m:t>
                    </m:r>
                    <m:r>
                      <a:rPr lang="ja-JP" altLang="en-US" sz="1200" i="1">
                        <a:latin typeface="Cambria Math" panose="02040503050406030204" pitchFamily="18" charset="0"/>
                      </a:rPr>
                      <m:t>免除</m:t>
                    </m:r>
                  </m:oMath>
                </a14:m>
                <a:r>
                  <a:rPr lang="ja-JP" altLang="en-US" sz="1200" dirty="0"/>
                  <a:t>者</a:t>
                </a:r>
                <a:endParaRPr kumimoji="1" lang="ja-JP" altLang="en-US" sz="1200" dirty="0"/>
              </a:p>
            </p:txBody>
          </p:sp>
        </mc:Choice>
        <mc:Fallback xmlns="">
          <p:sp>
            <p:nvSpPr>
              <p:cNvPr id="22" name="テキスト ボックス 21">
                <a:extLst>
                  <a:ext uri="{FF2B5EF4-FFF2-40B4-BE49-F238E27FC236}">
                    <a16:creationId xmlns:a16="http://schemas.microsoft.com/office/drawing/2014/main" id="{8A323F78-ED4E-4653-ADFC-422D68B5A941}"/>
                  </a:ext>
                </a:extLst>
              </p:cNvPr>
              <p:cNvSpPr txBox="1">
                <a:spLocks noRot="1" noChangeAspect="1" noMove="1" noResize="1" noEditPoints="1" noAdjustHandles="1" noChangeArrowheads="1" noChangeShapeType="1" noTextEdit="1"/>
              </p:cNvSpPr>
              <p:nvPr/>
            </p:nvSpPr>
            <p:spPr>
              <a:xfrm>
                <a:off x="6501172" y="3546061"/>
                <a:ext cx="891591" cy="279692"/>
              </a:xfrm>
              <a:prstGeom prst="rect">
                <a:avLst/>
              </a:prstGeom>
              <a:blipFill>
                <a:blip r:embed="rId8"/>
                <a:stretch>
                  <a:fillRect b="-14583"/>
                </a:stretch>
              </a:blipFill>
              <a:ln>
                <a:solidFill>
                  <a:srgbClr val="0070C0"/>
                </a:solidFill>
              </a:ln>
            </p:spPr>
            <p:txBody>
              <a:bodyPr/>
              <a:lstStyle/>
              <a:p>
                <a:r>
                  <a:rPr lang="ja-JP" altLang="en-US">
                    <a:noFill/>
                  </a:rPr>
                  <a:t> </a:t>
                </a:r>
              </a:p>
            </p:txBody>
          </p:sp>
        </mc:Fallback>
      </mc:AlternateContent>
    </p:spTree>
    <p:extLst>
      <p:ext uri="{BB962C8B-B14F-4D97-AF65-F5344CB8AC3E}">
        <p14:creationId xmlns:p14="http://schemas.microsoft.com/office/powerpoint/2010/main" val="842868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A1599248-F789-49B2-993E-C96020B8CC4E}"/>
              </a:ext>
            </a:extLst>
          </p:cNvPr>
          <p:cNvSpPr>
            <a:spLocks noGrp="1"/>
          </p:cNvSpPr>
          <p:nvPr>
            <p:ph type="title"/>
          </p:nvPr>
        </p:nvSpPr>
        <p:spPr/>
        <p:txBody>
          <a:bodyPr/>
          <a:lstStyle/>
          <a:p>
            <a:r>
              <a:rPr lang="en-US" altLang="ja-JP" dirty="0"/>
              <a:t>Appendix</a:t>
            </a:r>
            <a:r>
              <a:rPr lang="ja-JP" altLang="en-US" dirty="0"/>
              <a:t>：</a:t>
            </a:r>
            <a:r>
              <a:rPr kumimoji="1" lang="ja-JP" altLang="en-US" dirty="0"/>
              <a:t>年金数理モデル｜制度間移転・国庫負担</a:t>
            </a:r>
          </a:p>
        </p:txBody>
      </p:sp>
      <p:sp>
        <p:nvSpPr>
          <p:cNvPr id="3" name="日付プレースホルダー 2">
            <a:extLst>
              <a:ext uri="{FF2B5EF4-FFF2-40B4-BE49-F238E27FC236}">
                <a16:creationId xmlns:a16="http://schemas.microsoft.com/office/drawing/2014/main" id="{89D9CFBD-D866-4408-B345-4886D732AD0C}"/>
              </a:ext>
            </a:extLst>
          </p:cNvPr>
          <p:cNvSpPr>
            <a:spLocks noGrp="1"/>
          </p:cNvSpPr>
          <p:nvPr>
            <p:ph type="dt" sz="half" idx="10"/>
          </p:nvPr>
        </p:nvSpPr>
        <p:spPr/>
        <p:txBody>
          <a:bodyPr/>
          <a:lstStyle/>
          <a:p>
            <a:fld id="{4B27BBDD-9E9B-42C1-85FF-F576775753BA}" type="datetime1">
              <a:rPr kumimoji="1" lang="ja-JP" altLang="en-US" smtClean="0"/>
              <a:t>2019/11/4</a:t>
            </a:fld>
            <a:endParaRPr kumimoji="1" lang="ja-JP" altLang="en-US" dirty="0"/>
          </a:p>
        </p:txBody>
      </p:sp>
      <p:sp>
        <p:nvSpPr>
          <p:cNvPr id="4" name="フッター プレースホルダー 3">
            <a:extLst>
              <a:ext uri="{FF2B5EF4-FFF2-40B4-BE49-F238E27FC236}">
                <a16:creationId xmlns:a16="http://schemas.microsoft.com/office/drawing/2014/main" id="{C82CA1F5-FBF1-460E-81B3-EB958F87C448}"/>
              </a:ext>
            </a:extLst>
          </p:cNvPr>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a:extLst>
              <a:ext uri="{FF2B5EF4-FFF2-40B4-BE49-F238E27FC236}">
                <a16:creationId xmlns:a16="http://schemas.microsoft.com/office/drawing/2014/main" id="{96279DC4-C079-412C-AAF0-02218233AF7D}"/>
              </a:ext>
            </a:extLst>
          </p:cNvPr>
          <p:cNvSpPr>
            <a:spLocks noGrp="1"/>
          </p:cNvSpPr>
          <p:nvPr>
            <p:ph type="sldNum" sz="quarter" idx="12"/>
          </p:nvPr>
        </p:nvSpPr>
        <p:spPr/>
        <p:txBody>
          <a:bodyPr/>
          <a:lstStyle/>
          <a:p>
            <a:fld id="{6C8EEFBB-E135-4293-8494-A108BE87EC2E}" type="slidenum">
              <a:rPr lang="en-US" altLang="ja-JP" smtClean="0"/>
              <a:pPr/>
              <a:t>28</a:t>
            </a:fld>
            <a:endParaRPr lang="en-US" altLang="ja-JP" dirty="0"/>
          </a:p>
        </p:txBody>
      </p:sp>
      <p:sp>
        <p:nvSpPr>
          <p:cNvPr id="7" name="スライド番号プレースホルダー 2">
            <a:extLst>
              <a:ext uri="{FF2B5EF4-FFF2-40B4-BE49-F238E27FC236}">
                <a16:creationId xmlns:a16="http://schemas.microsoft.com/office/drawing/2014/main" id="{5DD9C8C7-8B5C-4B88-8272-20DD8292CD8C}"/>
              </a:ext>
            </a:extLst>
          </p:cNvPr>
          <p:cNvSpPr txBox="1">
            <a:spLocks/>
          </p:cNvSpPr>
          <p:nvPr/>
        </p:nvSpPr>
        <p:spPr>
          <a:xfrm>
            <a:off x="7468195" y="6618065"/>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F2D222D-ED08-40D6-9BE8-7CBFDA6323DC}"/>
                  </a:ext>
                </a:extLst>
              </p:cNvPr>
              <p:cNvSpPr txBox="1"/>
              <p:nvPr/>
            </p:nvSpPr>
            <p:spPr>
              <a:xfrm>
                <a:off x="272480" y="738835"/>
                <a:ext cx="2604431" cy="370230"/>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特別国庫負担</a:t>
                </a:r>
                <a14:m>
                  <m:oMath xmlns:m="http://schemas.openxmlformats.org/officeDocument/2006/math">
                    <m:d>
                      <m:dPr>
                        <m:ctrlPr>
                          <a:rPr lang="en-US" altLang="ja-JP" i="1" smtClean="0">
                            <a:solidFill>
                              <a:srgbClr val="0070C0"/>
                            </a:solidFill>
                            <a:latin typeface="Cambria Math" panose="02040503050406030204" pitchFamily="18" charset="0"/>
                          </a:rPr>
                        </m:ctrlPr>
                      </m:dPr>
                      <m:e>
                        <m:r>
                          <a:rPr lang="en-US" altLang="ja-JP" b="0" i="1" smtClean="0">
                            <a:solidFill>
                              <a:srgbClr val="0070C0"/>
                            </a:solidFill>
                            <a:latin typeface="Cambria Math" panose="02040503050406030204" pitchFamily="18" charset="0"/>
                          </a:rPr>
                          <m:t>𝑆𝑈</m:t>
                        </m:r>
                        <m:sSup>
                          <m:sSupPr>
                            <m:ctrlPr>
                              <a:rPr lang="en-US" altLang="ja-JP" b="0" i="1" smtClean="0">
                                <a:solidFill>
                                  <a:srgbClr val="0070C0"/>
                                </a:solidFill>
                                <a:latin typeface="Cambria Math" panose="02040503050406030204" pitchFamily="18" charset="0"/>
                              </a:rPr>
                            </m:ctrlPr>
                          </m:sSupPr>
                          <m:e>
                            <m:r>
                              <a:rPr lang="en-US" altLang="ja-JP" b="0" i="1" smtClean="0">
                                <a:solidFill>
                                  <a:srgbClr val="0070C0"/>
                                </a:solidFill>
                                <a:latin typeface="Cambria Math" panose="02040503050406030204" pitchFamily="18" charset="0"/>
                              </a:rPr>
                              <m:t>𝐵</m:t>
                            </m:r>
                          </m:e>
                          <m:sup>
                            <m:r>
                              <a:rPr lang="en-US" altLang="ja-JP" b="0" i="1" smtClean="0">
                                <a:solidFill>
                                  <a:srgbClr val="0070C0"/>
                                </a:solidFill>
                                <a:latin typeface="Cambria Math" panose="02040503050406030204" pitchFamily="18" charset="0"/>
                              </a:rPr>
                              <m:t>𝑆</m:t>
                            </m:r>
                          </m:sup>
                        </m:sSup>
                      </m:e>
                    </m:d>
                  </m:oMath>
                </a14:m>
                <a:endParaRPr kumimoji="1" lang="en-US" altLang="ja-JP" dirty="0"/>
              </a:p>
            </p:txBody>
          </p:sp>
        </mc:Choice>
        <mc:Fallback xmlns="">
          <p:sp>
            <p:nvSpPr>
              <p:cNvPr id="8" name="テキスト ボックス 7">
                <a:extLst>
                  <a:ext uri="{FF2B5EF4-FFF2-40B4-BE49-F238E27FC236}">
                    <a16:creationId xmlns:a16="http://schemas.microsoft.com/office/drawing/2014/main" id="{1F2D222D-ED08-40D6-9BE8-7CBFDA6323DC}"/>
                  </a:ext>
                </a:extLst>
              </p:cNvPr>
              <p:cNvSpPr txBox="1">
                <a:spLocks noRot="1" noChangeAspect="1" noMove="1" noResize="1" noEditPoints="1" noAdjustHandles="1" noChangeArrowheads="1" noChangeShapeType="1" noTextEdit="1"/>
              </p:cNvSpPr>
              <p:nvPr/>
            </p:nvSpPr>
            <p:spPr>
              <a:xfrm>
                <a:off x="272480" y="738835"/>
                <a:ext cx="2604431" cy="370230"/>
              </a:xfrm>
              <a:prstGeom prst="rect">
                <a:avLst/>
              </a:prstGeom>
              <a:blipFill>
                <a:blip r:embed="rId2"/>
                <a:stretch>
                  <a:fillRect l="-1639" t="-6557"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BE4316A-FF70-46D1-8787-FB88BA698C4F}"/>
                  </a:ext>
                </a:extLst>
              </p:cNvPr>
              <p:cNvSpPr txBox="1"/>
              <p:nvPr/>
            </p:nvSpPr>
            <p:spPr>
              <a:xfrm>
                <a:off x="488504" y="1109065"/>
                <a:ext cx="6353919" cy="2142574"/>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𝑆𝑈</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𝐴</m:t>
                          </m:r>
                        </m:sub>
                        <m:sup>
                          <m:r>
                            <a:rPr kumimoji="1" lang="en-US" altLang="ja-JP" b="0" i="1" smtClean="0">
                              <a:latin typeface="Cambria Math" panose="02040503050406030204" pitchFamily="18" charset="0"/>
                            </a:rPr>
                            <m:t>𝑆</m:t>
                          </m:r>
                        </m:sup>
                      </m:sSubSup>
                      <m:r>
                        <a:rPr kumimoji="1" lang="en-US" altLang="ja-JP" b="0" i="1" smtClean="0">
                          <a:latin typeface="Cambria Math" panose="02040503050406030204" pitchFamily="18" charset="0"/>
                        </a:rPr>
                        <m:t>=</m:t>
                      </m:r>
                      <m:nary>
                        <m:naryPr>
                          <m:chr m:val="∑"/>
                          <m:supHide m:val="on"/>
                          <m:ctrlPr>
                            <a:rPr kumimoji="1" lang="en-US" altLang="ja-JP" b="0"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𝑔</m:t>
                          </m:r>
                        </m:sub>
                        <m:sup/>
                        <m:e>
                          <m:r>
                            <a:rPr kumimoji="1" lang="en-US" altLang="ja-JP" b="0" i="1" smtClean="0">
                              <a:latin typeface="Cambria Math" panose="02040503050406030204" pitchFamily="18" charset="0"/>
                            </a:rPr>
                            <m:t>𝑈</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𝐵𝑂</m:t>
                              </m:r>
                            </m:sup>
                          </m:sSubSup>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𝐻𝐼</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𝑆</m:t>
                                  </m:r>
                                </m:e>
                                <m:sub>
                                  <m:r>
                                    <a:rPr kumimoji="1" lang="en-US" altLang="ja-JP" b="0" i="1" smtClean="0">
                                      <a:latin typeface="Cambria Math" panose="02040503050406030204" pitchFamily="18" charset="0"/>
                                      <a:ea typeface="Cambria Math" panose="02040503050406030204" pitchFamily="18" charset="0"/>
                                    </a:rPr>
                                    <m:t>𝑔</m:t>
                                  </m:r>
                                </m:sub>
                                <m:sup>
                                  <m:r>
                                    <a:rPr kumimoji="1" lang="en-US" altLang="ja-JP" b="0" i="1" smtClean="0">
                                      <a:latin typeface="Cambria Math" panose="02040503050406030204" pitchFamily="18" charset="0"/>
                                      <a:ea typeface="Cambria Math" panose="02040503050406030204" pitchFamily="18" charset="0"/>
                                    </a:rPr>
                                    <m:t>𝑆</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𝑁</m:t>
                                  </m:r>
                                </m:sup>
                              </m:sSubSup>
                            </m:num>
                            <m:den>
                              <m:nary>
                                <m:naryPr>
                                  <m:chr m:val="∑"/>
                                  <m:ctrlPr>
                                    <a:rPr kumimoji="1" lang="en-US" altLang="ja-JP" b="0" i="1" smtClean="0">
                                      <a:latin typeface="Cambria Math" panose="02040503050406030204" pitchFamily="18" charset="0"/>
                                      <a:ea typeface="Cambria Math" panose="02040503050406030204" pitchFamily="18" charset="0"/>
                                    </a:rPr>
                                  </m:ctrlPr>
                                </m:naryPr>
                                <m:sub>
                                  <m:r>
                                    <m:rPr>
                                      <m:brk m:alnAt="23"/>
                                    </m:rPr>
                                    <a:rPr kumimoji="1" lang="en-US" altLang="ja-JP" b="0" i="1" smtClean="0">
                                      <a:latin typeface="Cambria Math" panose="02040503050406030204" pitchFamily="18" charset="0"/>
                                      <a:ea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=20</m:t>
                                  </m:r>
                                </m:sub>
                                <m:sup>
                                  <m:r>
                                    <a:rPr kumimoji="1" lang="en-US" altLang="ja-JP" b="0" i="1" smtClean="0">
                                      <a:latin typeface="Cambria Math" panose="02040503050406030204" pitchFamily="18" charset="0"/>
                                      <a:ea typeface="Cambria Math" panose="02040503050406030204" pitchFamily="18" charset="0"/>
                                    </a:rPr>
                                    <m:t>59</m:t>
                                  </m:r>
                                </m:sup>
                                <m:e>
                                  <m:r>
                                    <a:rPr kumimoji="1" lang="en-US" altLang="ja-JP" b="0" i="1" smtClean="0">
                                      <a:latin typeface="Cambria Math" panose="02040503050406030204" pitchFamily="18" charset="0"/>
                                      <a:ea typeface="Cambria Math" panose="02040503050406030204" pitchFamily="18" charset="0"/>
                                    </a:rPr>
                                    <m:t>𝑃𝑂</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𝑃</m:t>
                                      </m:r>
                                    </m:e>
                                    <m:sub>
                                      <m:r>
                                        <a:rPr kumimoji="1" lang="en-US" altLang="ja-JP" b="0" i="1" smtClean="0">
                                          <a:latin typeface="Cambria Math" panose="02040503050406030204" pitchFamily="18" charset="0"/>
                                          <a:ea typeface="Cambria Math" panose="02040503050406030204" pitchFamily="18" charset="0"/>
                                        </a:rPr>
                                        <m:t>𝑔</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sub>
                                  </m:sSub>
                                </m:e>
                              </m:nary>
                            </m:den>
                          </m:f>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𝑃𝑂</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𝑃</m:t>
                              </m:r>
                            </m:e>
                            <m:sub>
                              <m:r>
                                <a:rPr kumimoji="1" lang="en-US" altLang="ja-JP" b="0" i="1" smtClean="0">
                                  <a:latin typeface="Cambria Math" panose="02040503050406030204" pitchFamily="18" charset="0"/>
                                  <a:ea typeface="Cambria Math" panose="02040503050406030204" pitchFamily="18" charset="0"/>
                                </a:rPr>
                                <m:t>𝑔</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sub>
                          </m:sSub>
                          <m:r>
                            <a:rPr kumimoji="1" lang="en-US" altLang="ja-JP" b="0" i="1" smtClean="0">
                              <a:latin typeface="Cambria Math" panose="02040503050406030204" pitchFamily="18" charset="0"/>
                              <a:ea typeface="Cambria Math" panose="02040503050406030204" pitchFamily="18" charset="0"/>
                            </a:rPr>
                            <m:t> </m:t>
                          </m:r>
                        </m:e>
                      </m:nary>
                    </m:oMath>
                  </m:oMathPara>
                </a14:m>
                <a:endParaRPr kumimoji="1" lang="en-US" altLang="ja-JP" dirty="0"/>
              </a:p>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𝐻𝐼</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𝑔</m:t>
                          </m:r>
                        </m:sub>
                        <m:sup>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𝑁</m:t>
                          </m:r>
                        </m:sup>
                      </m:sSubSup>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=20</m:t>
                          </m:r>
                        </m:sub>
                        <m:sup>
                          <m:r>
                            <a:rPr kumimoji="1" lang="en-US" altLang="ja-JP" b="0" i="1" smtClean="0">
                              <a:latin typeface="Cambria Math" panose="02040503050406030204" pitchFamily="18" charset="0"/>
                            </a:rPr>
                            <m:t>59</m:t>
                          </m:r>
                        </m:sup>
                        <m:e>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𝑁𝑃</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𝑔</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sub>
                                    <m:sup>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𝑄𝑈</m:t>
                                      </m:r>
                                    </m:sup>
                                  </m:sSubSup>
                                  <m:r>
                                    <a:rPr kumimoji="1" lang="en-US" altLang="ja-JP" b="0" i="1" smtClean="0">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𝑅𝑁</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𝑆</m:t>
                                              </m:r>
                                            </m:e>
                                            <m:sub>
                                              <m:r>
                                                <a:rPr kumimoji="1" lang="en-US" altLang="ja-JP" b="0" i="1" smtClean="0">
                                                  <a:latin typeface="Cambria Math" panose="02040503050406030204" pitchFamily="18" charset="0"/>
                                                  <a:ea typeface="Cambria Math" panose="02040503050406030204" pitchFamily="18" charset="0"/>
                                                </a:rPr>
                                                <m:t>𝑔</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sub>
                                          </m:sSub>
                                        </m:num>
                                        <m:den>
                                          <m:r>
                                            <a:rPr kumimoji="1" lang="en-US" altLang="ja-JP" b="0" i="1" smtClean="0">
                                              <a:latin typeface="Cambria Math" panose="02040503050406030204" pitchFamily="18" charset="0"/>
                                              <a:ea typeface="Cambria Math" panose="02040503050406030204" pitchFamily="18" charset="0"/>
                                            </a:rPr>
                                            <m:t>4</m:t>
                                          </m:r>
                                        </m:den>
                                      </m:f>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𝑁𝑃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𝑃</m:t>
                                      </m:r>
                                    </m:e>
                                    <m:sub>
                                      <m:r>
                                        <a:rPr kumimoji="1" lang="en-US" altLang="ja-JP" b="0" i="1" smtClean="0">
                                          <a:latin typeface="Cambria Math" panose="02040503050406030204" pitchFamily="18" charset="0"/>
                                          <a:ea typeface="Cambria Math" panose="02040503050406030204" pitchFamily="18" charset="0"/>
                                        </a:rPr>
                                        <m:t>𝑔</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sub>
                                    <m:sup>
                                      <m:r>
                                        <a:rPr kumimoji="1" lang="en-US" altLang="ja-JP" b="0" i="1" smtClean="0">
                                          <a:latin typeface="Cambria Math" panose="02040503050406030204" pitchFamily="18" charset="0"/>
                                          <a:ea typeface="Cambria Math" panose="02040503050406030204" pitchFamily="18" charset="0"/>
                                        </a:rPr>
                                        <m:t>𝑃</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𝐻𝐴</m:t>
                                      </m:r>
                                    </m:sup>
                                  </m:sSubSup>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𝑅𝑁</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𝑆</m:t>
                                          </m:r>
                                        </m:e>
                                        <m:sub>
                                          <m:r>
                                            <a:rPr kumimoji="1" lang="en-US" altLang="ja-JP" b="0" i="1" smtClean="0">
                                              <a:latin typeface="Cambria Math" panose="02040503050406030204" pitchFamily="18" charset="0"/>
                                              <a:ea typeface="Cambria Math" panose="02040503050406030204" pitchFamily="18" charset="0"/>
                                            </a:rPr>
                                            <m:t>𝑔</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sub>
                                      </m:sSub>
                                    </m:num>
                                    <m:den>
                                      <m:r>
                                        <a:rPr kumimoji="1" lang="en-US" altLang="ja-JP" b="0" i="1" smtClean="0">
                                          <a:latin typeface="Cambria Math" panose="02040503050406030204" pitchFamily="18" charset="0"/>
                                          <a:ea typeface="Cambria Math" panose="02040503050406030204" pitchFamily="18" charset="0"/>
                                        </a:rPr>
                                        <m:t>2</m:t>
                                      </m:r>
                                    </m:den>
                                  </m:f>
                                </m:e>
                                <m:e>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𝑁𝑃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𝑃</m:t>
                                      </m:r>
                                    </m:e>
                                    <m:sub>
                                      <m:r>
                                        <a:rPr kumimoji="1" lang="en-US" altLang="ja-JP" b="0" i="1" smtClean="0">
                                          <a:latin typeface="Cambria Math" panose="02040503050406030204" pitchFamily="18" charset="0"/>
                                          <a:ea typeface="Cambria Math" panose="02040503050406030204" pitchFamily="18" charset="0"/>
                                        </a:rPr>
                                        <m:t>𝑔</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sub>
                                    <m:sup>
                                      <m:r>
                                        <a:rPr kumimoji="1" lang="en-US" altLang="ja-JP" b="0" i="1" smtClean="0">
                                          <a:latin typeface="Cambria Math" panose="02040503050406030204" pitchFamily="18" charset="0"/>
                                          <a:ea typeface="Cambria Math" panose="02040503050406030204" pitchFamily="18" charset="0"/>
                                        </a:rPr>
                                        <m:t>𝑃</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𝑇𝐻</m:t>
                                      </m:r>
                                    </m:sup>
                                  </m:sSubSup>
                                  <m:r>
                                    <a:rPr kumimoji="1" lang="en-US" altLang="ja-JP" b="0" i="1" smtClean="0">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3</m:t>
                                          </m:r>
                                        </m:num>
                                        <m:den>
                                          <m:r>
                                            <a:rPr kumimoji="1" lang="en-US" altLang="ja-JP" b="0" i="1" smtClean="0">
                                              <a:latin typeface="Cambria Math" panose="02040503050406030204" pitchFamily="18" charset="0"/>
                                              <a:ea typeface="Cambria Math" panose="02040503050406030204" pitchFamily="18" charset="0"/>
                                            </a:rPr>
                                            <m:t>4</m:t>
                                          </m:r>
                                        </m:den>
                                      </m:f>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𝑅𝑁</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𝑆</m:t>
                                          </m:r>
                                        </m:e>
                                        <m:sub>
                                          <m:r>
                                            <a:rPr kumimoji="1" lang="en-US" altLang="ja-JP" b="0" i="1" smtClean="0">
                                              <a:latin typeface="Cambria Math" panose="02040503050406030204" pitchFamily="18" charset="0"/>
                                              <a:ea typeface="Cambria Math" panose="02040503050406030204" pitchFamily="18" charset="0"/>
                                            </a:rPr>
                                            <m:t>𝑔</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sub>
                                      </m:sSub>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𝑅𝐸</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𝑀</m:t>
                                      </m:r>
                                    </m:e>
                                    <m:sub>
                                      <m:r>
                                        <a:rPr kumimoji="1" lang="en-US" altLang="ja-JP" b="0" i="1" smtClean="0">
                                          <a:latin typeface="Cambria Math" panose="02040503050406030204" pitchFamily="18" charset="0"/>
                                          <a:ea typeface="Cambria Math" panose="02040503050406030204" pitchFamily="18" charset="0"/>
                                        </a:rPr>
                                        <m:t>𝑔</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sub>
                                    <m:sup>
                                      <m:r>
                                        <a:rPr kumimoji="1" lang="en-US" altLang="ja-JP" b="0" i="1" smtClean="0">
                                          <a:latin typeface="Cambria Math" panose="02040503050406030204" pitchFamily="18" charset="0"/>
                                          <a:ea typeface="Cambria Math" panose="02040503050406030204" pitchFamily="18" charset="0"/>
                                        </a:rPr>
                                        <m:t>𝐹𝐿</m:t>
                                      </m:r>
                                    </m:sup>
                                  </m:sSub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𝑅𝑁</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𝑆</m:t>
                                      </m:r>
                                    </m:e>
                                    <m:sub>
                                      <m:r>
                                        <a:rPr kumimoji="1" lang="en-US" altLang="ja-JP" b="0" i="1" smtClean="0">
                                          <a:latin typeface="Cambria Math" panose="02040503050406030204" pitchFamily="18" charset="0"/>
                                          <a:ea typeface="Cambria Math" panose="02040503050406030204" pitchFamily="18" charset="0"/>
                                        </a:rPr>
                                        <m:t>𝑔</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sub>
                                  </m:sSub>
                                </m:e>
                              </m:eqArr>
                            </m:e>
                          </m:d>
                        </m:e>
                      </m:nary>
                    </m:oMath>
                  </m:oMathPara>
                </a14:m>
                <a:endParaRPr kumimoji="1" lang="en-US" altLang="ja-JP" dirty="0"/>
              </a:p>
            </p:txBody>
          </p:sp>
        </mc:Choice>
        <mc:Fallback xmlns="">
          <p:sp>
            <p:nvSpPr>
              <p:cNvPr id="9" name="テキスト ボックス 8">
                <a:extLst>
                  <a:ext uri="{FF2B5EF4-FFF2-40B4-BE49-F238E27FC236}">
                    <a16:creationId xmlns:a16="http://schemas.microsoft.com/office/drawing/2014/main" id="{5BE4316A-FF70-46D1-8787-FB88BA698C4F}"/>
                  </a:ext>
                </a:extLst>
              </p:cNvPr>
              <p:cNvSpPr txBox="1">
                <a:spLocks noRot="1" noChangeAspect="1" noMove="1" noResize="1" noEditPoints="1" noAdjustHandles="1" noChangeArrowheads="1" noChangeShapeType="1" noTextEdit="1"/>
              </p:cNvSpPr>
              <p:nvPr/>
            </p:nvSpPr>
            <p:spPr>
              <a:xfrm>
                <a:off x="488504" y="1109065"/>
                <a:ext cx="6353919" cy="214257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D604D23-DC23-4753-BD0B-BE27CB1CEC06}"/>
                  </a:ext>
                </a:extLst>
              </p:cNvPr>
              <p:cNvSpPr txBox="1"/>
              <p:nvPr/>
            </p:nvSpPr>
            <p:spPr>
              <a:xfrm>
                <a:off x="277793" y="3393840"/>
                <a:ext cx="3626955" cy="647228"/>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基礎年金拠出金</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dirty="0"/>
                  <a:t>基礎年金拠出単価</a:t>
                </a:r>
                <a14:m>
                  <m:oMath xmlns:m="http://schemas.openxmlformats.org/officeDocument/2006/math">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𝑈</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𝑃</m:t>
                            </m:r>
                          </m:e>
                          <m:sup>
                            <m:r>
                              <a:rPr kumimoji="1" lang="en-US" altLang="ja-JP" b="0" i="1" smtClean="0">
                                <a:latin typeface="Cambria Math" panose="02040503050406030204" pitchFamily="18" charset="0"/>
                              </a:rPr>
                              <m:t>𝐵𝑃𝐶</m:t>
                            </m:r>
                          </m:sup>
                        </m:sSup>
                      </m:e>
                    </m:d>
                  </m:oMath>
                </a14:m>
                <a:endParaRPr kumimoji="1" lang="ja-JP" altLang="en-US" dirty="0"/>
              </a:p>
            </p:txBody>
          </p:sp>
        </mc:Choice>
        <mc:Fallback xmlns="">
          <p:sp>
            <p:nvSpPr>
              <p:cNvPr id="10" name="テキスト ボックス 9">
                <a:extLst>
                  <a:ext uri="{FF2B5EF4-FFF2-40B4-BE49-F238E27FC236}">
                    <a16:creationId xmlns:a16="http://schemas.microsoft.com/office/drawing/2014/main" id="{ED604D23-DC23-4753-BD0B-BE27CB1CEC06}"/>
                  </a:ext>
                </a:extLst>
              </p:cNvPr>
              <p:cNvSpPr txBox="1">
                <a:spLocks noRot="1" noChangeAspect="1" noMove="1" noResize="1" noEditPoints="1" noAdjustHandles="1" noChangeArrowheads="1" noChangeShapeType="1" noTextEdit="1"/>
              </p:cNvSpPr>
              <p:nvPr/>
            </p:nvSpPr>
            <p:spPr>
              <a:xfrm>
                <a:off x="277793" y="3393840"/>
                <a:ext cx="3626955" cy="647228"/>
              </a:xfrm>
              <a:prstGeom prst="rect">
                <a:avLst/>
              </a:prstGeom>
              <a:blipFill>
                <a:blip r:embed="rId4"/>
                <a:stretch>
                  <a:fillRect l="-1176" t="-4717"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697C018-0427-44EF-9D4E-BD5EA618CDD4}"/>
                  </a:ext>
                </a:extLst>
              </p:cNvPr>
              <p:cNvSpPr txBox="1"/>
              <p:nvPr/>
            </p:nvSpPr>
            <p:spPr>
              <a:xfrm>
                <a:off x="488504" y="4053298"/>
                <a:ext cx="6968895" cy="959878"/>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𝑈</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𝐵𝑃𝐶</m:t>
                          </m:r>
                        </m:sup>
                      </m:sSubSup>
                      <m:r>
                        <a:rPr kumimoji="1"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𝑃</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𝐵</m:t>
                              </m:r>
                            </m:e>
                            <m:sub>
                              <m:r>
                                <a:rPr lang="en-US" altLang="ja-JP" i="1">
                                  <a:latin typeface="Cambria Math" panose="02040503050406030204" pitchFamily="18" charset="0"/>
                                </a:rPr>
                                <m:t>𝑡</m:t>
                              </m:r>
                            </m:sub>
                            <m:sup>
                              <m:r>
                                <a:rPr lang="en-US" altLang="ja-JP" i="1">
                                  <a:latin typeface="Cambria Math" panose="02040503050406030204" pitchFamily="18" charset="0"/>
                                </a:rPr>
                                <m:t>𝐵𝑂</m:t>
                              </m:r>
                            </m:sup>
                          </m:sSubSup>
                          <m:r>
                            <a:rPr lang="en-US" altLang="ja-JP" i="1">
                              <a:latin typeface="Cambria Math" panose="02040503050406030204" pitchFamily="18" charset="0"/>
                            </a:rPr>
                            <m:t>+</m:t>
                          </m:r>
                          <m:r>
                            <a:rPr lang="en-US" altLang="ja-JP" i="1">
                              <a:latin typeface="Cambria Math" panose="02040503050406030204" pitchFamily="18" charset="0"/>
                            </a:rPr>
                            <m:t>𝑃</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𝐵</m:t>
                              </m:r>
                            </m:e>
                            <m:sub>
                              <m:r>
                                <a:rPr lang="en-US" altLang="ja-JP" i="1">
                                  <a:latin typeface="Cambria Math" panose="02040503050406030204" pitchFamily="18" charset="0"/>
                                </a:rPr>
                                <m:t>𝑡</m:t>
                              </m:r>
                            </m:sub>
                            <m:sup>
                              <m:r>
                                <a:rPr lang="en-US" altLang="ja-JP" i="1">
                                  <a:latin typeface="Cambria Math" panose="02040503050406030204" pitchFamily="18" charset="0"/>
                                </a:rPr>
                                <m:t>𝐵𝐷</m:t>
                              </m:r>
                            </m:sup>
                          </m:sSubSup>
                          <m:r>
                            <a:rPr lang="en-US" altLang="ja-JP" i="1">
                              <a:latin typeface="Cambria Math" panose="02040503050406030204" pitchFamily="18" charset="0"/>
                            </a:rPr>
                            <m:t>+</m:t>
                          </m:r>
                          <m:r>
                            <a:rPr lang="en-US" altLang="ja-JP" i="1">
                              <a:latin typeface="Cambria Math" panose="02040503050406030204" pitchFamily="18" charset="0"/>
                            </a:rPr>
                            <m:t>𝑃</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𝐵</m:t>
                              </m:r>
                            </m:e>
                            <m:sub>
                              <m:r>
                                <a:rPr lang="en-US" altLang="ja-JP" i="1">
                                  <a:latin typeface="Cambria Math" panose="02040503050406030204" pitchFamily="18" charset="0"/>
                                </a:rPr>
                                <m:t>𝑡</m:t>
                              </m:r>
                            </m:sub>
                            <m:sup>
                              <m:r>
                                <a:rPr lang="en-US" altLang="ja-JP" i="1">
                                  <a:latin typeface="Cambria Math" panose="02040503050406030204" pitchFamily="18" charset="0"/>
                                </a:rPr>
                                <m:t>𝐵𝑆</m:t>
                              </m:r>
                            </m:sup>
                          </m:sSubSup>
                          <m:r>
                            <a:rPr lang="en-US" altLang="ja-JP" i="1">
                              <a:latin typeface="Cambria Math" panose="02040503050406030204" pitchFamily="18" charset="0"/>
                            </a:rPr>
                            <m:t>−</m:t>
                          </m:r>
                          <m:r>
                            <a:rPr lang="en-US" altLang="ja-JP" b="0" i="1" smtClean="0">
                              <a:latin typeface="Cambria Math" panose="02040503050406030204" pitchFamily="18" charset="0"/>
                            </a:rPr>
                            <m:t>𝑆𝑈</m:t>
                          </m:r>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𝐵</m:t>
                              </m:r>
                            </m:e>
                            <m:sub>
                              <m:r>
                                <a:rPr lang="en-US" altLang="ja-JP" b="0" i="1" smtClean="0">
                                  <a:latin typeface="Cambria Math" panose="02040503050406030204" pitchFamily="18" charset="0"/>
                                </a:rPr>
                                <m:t>𝐴</m:t>
                              </m:r>
                            </m:sub>
                            <m:sup>
                              <m:r>
                                <a:rPr lang="en-US" altLang="ja-JP" b="0" i="1" smtClean="0">
                                  <a:latin typeface="Cambria Math" panose="02040503050406030204" pitchFamily="18" charset="0"/>
                                </a:rPr>
                                <m:t>𝑠</m:t>
                              </m:r>
                            </m:sup>
                          </m:sSubSup>
                        </m:num>
                        <m:den>
                          <m:r>
                            <a:rPr lang="en-US" altLang="ja-JP" b="0" i="1" smtClean="0">
                              <a:latin typeface="Cambria Math" panose="02040503050406030204" pitchFamily="18" charset="0"/>
                            </a:rPr>
                            <m:t>𝑁𝑃</m:t>
                          </m:r>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𝑡</m:t>
                              </m:r>
                            </m:sub>
                            <m:sup>
                              <m:r>
                                <a:rPr lang="en-US" altLang="ja-JP" b="0" i="1" smtClean="0">
                                  <a:latin typeface="Cambria Math" panose="02040503050406030204" pitchFamily="18" charset="0"/>
                                </a:rPr>
                                <m:t>𝐹</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𝑁𝑃</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𝑃</m:t>
                                  </m:r>
                                </m:e>
                                <m:sub>
                                  <m:r>
                                    <a:rPr lang="en-US" altLang="ja-JP" i="1">
                                      <a:latin typeface="Cambria Math" panose="02040503050406030204" pitchFamily="18" charset="0"/>
                                    </a:rPr>
                                    <m:t>𝑡</m:t>
                                  </m:r>
                                </m:sub>
                                <m:sup>
                                  <m:r>
                                    <a:rPr lang="en-US" altLang="ja-JP" b="0" i="1" smtClean="0">
                                      <a:latin typeface="Cambria Math" panose="02040503050406030204" pitchFamily="18" charset="0"/>
                                    </a:rPr>
                                    <m:t>𝑃</m:t>
                                  </m:r>
                                  <m:r>
                                    <a:rPr lang="en-US" altLang="ja-JP" b="0" i="1" smtClean="0">
                                      <a:latin typeface="Cambria Math" panose="02040503050406030204" pitchFamily="18" charset="0"/>
                                    </a:rPr>
                                    <m:t>,</m:t>
                                  </m:r>
                                  <m:r>
                                    <a:rPr lang="en-US" altLang="ja-JP" b="0" i="1" smtClean="0">
                                      <a:latin typeface="Cambria Math" panose="02040503050406030204" pitchFamily="18" charset="0"/>
                                    </a:rPr>
                                    <m:t>𝑇𝐻</m:t>
                                  </m:r>
                                </m:sup>
                              </m:sSubSup>
                            </m:num>
                            <m:den>
                              <m:r>
                                <a:rPr lang="en-US" altLang="ja-JP" b="0" i="1" smtClean="0">
                                  <a:latin typeface="Cambria Math" panose="02040503050406030204" pitchFamily="18" charset="0"/>
                                </a:rPr>
                                <m:t>4</m:t>
                              </m:r>
                            </m:den>
                          </m:f>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𝑁𝑃</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𝑃</m:t>
                                  </m:r>
                                </m:e>
                                <m:sub>
                                  <m:r>
                                    <a:rPr lang="en-US" altLang="ja-JP" i="1">
                                      <a:latin typeface="Cambria Math" panose="02040503050406030204" pitchFamily="18" charset="0"/>
                                    </a:rPr>
                                    <m:t>𝑡</m:t>
                                  </m:r>
                                </m:sub>
                                <m:sup>
                                  <m:r>
                                    <a:rPr lang="en-US" altLang="ja-JP" i="1">
                                      <a:latin typeface="Cambria Math" panose="02040503050406030204" pitchFamily="18" charset="0"/>
                                    </a:rPr>
                                    <m:t>𝑃</m:t>
                                  </m:r>
                                  <m:r>
                                    <a:rPr lang="en-US" altLang="ja-JP" i="1">
                                      <a:latin typeface="Cambria Math" panose="02040503050406030204" pitchFamily="18" charset="0"/>
                                    </a:rPr>
                                    <m:t>,</m:t>
                                  </m:r>
                                  <m:r>
                                    <a:rPr lang="en-US" altLang="ja-JP" i="1">
                                      <a:latin typeface="Cambria Math" panose="02040503050406030204" pitchFamily="18" charset="0"/>
                                    </a:rPr>
                                    <m:t>𝐻𝐴</m:t>
                                  </m:r>
                                </m:sup>
                              </m:sSubSup>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3</m:t>
                              </m:r>
                            </m:num>
                            <m:den>
                              <m:r>
                                <a:rPr lang="en-US" altLang="ja-JP" b="0" i="1" smtClean="0">
                                  <a:latin typeface="Cambria Math" panose="02040503050406030204" pitchFamily="18" charset="0"/>
                                </a:rPr>
                                <m:t>4</m:t>
                              </m:r>
                            </m:den>
                          </m:f>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𝑁𝑃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𝑡</m:t>
                              </m:r>
                            </m:sub>
                            <m:sup>
                              <m:r>
                                <a:rPr lang="en-US" altLang="ja-JP" b="0" i="1" smtClean="0">
                                  <a:latin typeface="Cambria Math" panose="02040503050406030204" pitchFamily="18" charset="0"/>
                                  <a:ea typeface="Cambria Math" panose="02040503050406030204" pitchFamily="18" charset="0"/>
                                </a:rPr>
                                <m:t>𝑃</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𝑄𝑈</m:t>
                              </m:r>
                            </m:sup>
                          </m:sSub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sub>
                            <m:sup>
                              <m:r>
                                <a:rPr lang="en-US" altLang="ja-JP" b="0" i="1" smtClean="0">
                                  <a:latin typeface="Cambria Math" panose="02040503050406030204" pitchFamily="18" charset="0"/>
                                  <a:ea typeface="Cambria Math" panose="02040503050406030204" pitchFamily="18" charset="0"/>
                                </a:rPr>
                                <m:t>2</m:t>
                              </m:r>
                            </m:sup>
                          </m:sSub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sub>
                            <m:sup>
                              <m:r>
                                <a:rPr lang="en-US" altLang="ja-JP" b="0" i="1" smtClean="0">
                                  <a:latin typeface="Cambria Math" panose="02040503050406030204" pitchFamily="18" charset="0"/>
                                  <a:ea typeface="Cambria Math" panose="02040503050406030204" pitchFamily="18" charset="0"/>
                                </a:rPr>
                                <m:t>3</m:t>
                              </m:r>
                            </m:sup>
                          </m:sSubSup>
                        </m:den>
                      </m:f>
                    </m:oMath>
                  </m:oMathPara>
                </a14:m>
                <a:endParaRPr kumimoji="1" lang="en-US" altLang="ja-JP" dirty="0"/>
              </a:p>
            </p:txBody>
          </p:sp>
        </mc:Choice>
        <mc:Fallback xmlns="">
          <p:sp>
            <p:nvSpPr>
              <p:cNvPr id="11" name="テキスト ボックス 10">
                <a:extLst>
                  <a:ext uri="{FF2B5EF4-FFF2-40B4-BE49-F238E27FC236}">
                    <a16:creationId xmlns:a16="http://schemas.microsoft.com/office/drawing/2014/main" id="{3697C018-0427-44EF-9D4E-BD5EA618CDD4}"/>
                  </a:ext>
                </a:extLst>
              </p:cNvPr>
              <p:cNvSpPr txBox="1">
                <a:spLocks noRot="1" noChangeAspect="1" noMove="1" noResize="1" noEditPoints="1" noAdjustHandles="1" noChangeArrowheads="1" noChangeShapeType="1" noTextEdit="1"/>
              </p:cNvSpPr>
              <p:nvPr/>
            </p:nvSpPr>
            <p:spPr>
              <a:xfrm>
                <a:off x="488504" y="4053298"/>
                <a:ext cx="6968895" cy="959878"/>
              </a:xfrm>
              <a:prstGeom prst="rect">
                <a:avLst/>
              </a:prstGeom>
              <a:blipFill>
                <a:blip r:embed="rId5"/>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A37D10D5-1101-41C6-A159-930494CF50BB}"/>
              </a:ext>
            </a:extLst>
          </p:cNvPr>
          <p:cNvSpPr txBox="1"/>
          <p:nvPr/>
        </p:nvSpPr>
        <p:spPr>
          <a:xfrm>
            <a:off x="848544" y="5111896"/>
            <a:ext cx="1685077" cy="369332"/>
          </a:xfrm>
          <a:prstGeom prst="rect">
            <a:avLst/>
          </a:prstGeom>
          <a:noFill/>
        </p:spPr>
        <p:txBody>
          <a:bodyPr wrap="none" rtlCol="0">
            <a:spAutoFit/>
          </a:bodyPr>
          <a:lstStyle/>
          <a:p>
            <a:pPr marL="342900" indent="-342900">
              <a:buClr>
                <a:srgbClr val="0070C0"/>
              </a:buClr>
              <a:buFont typeface="+mj-lt"/>
              <a:buAutoNum type="arabicPeriod"/>
            </a:pPr>
            <a:r>
              <a:rPr kumimoji="1" lang="ja-JP" altLang="en-US" dirty="0"/>
              <a:t>厚生年金分</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1D2BADD6-3033-41C9-B235-4AB2252A0B10}"/>
                  </a:ext>
                </a:extLst>
              </p:cNvPr>
              <p:cNvSpPr txBox="1"/>
              <p:nvPr/>
            </p:nvSpPr>
            <p:spPr>
              <a:xfrm>
                <a:off x="491931" y="5494993"/>
                <a:ext cx="4769959" cy="742319"/>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𝐵𝑃</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𝑊</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𝑈</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𝐵𝑃𝐶</m:t>
                          </m:r>
                        </m:sup>
                      </m:sSubSup>
                      <m:r>
                        <a:rPr kumimoji="1" lang="en-US" altLang="ja-JP" b="0" i="1" smtClean="0">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𝐼</m:t>
                              </m:r>
                            </m:e>
                            <m:sub>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𝑊</m:t>
                              </m:r>
                            </m:sup>
                          </m:sSub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𝐼</m:t>
                              </m:r>
                            </m:e>
                            <m:sub>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3</m:t>
                              </m:r>
                            </m:sup>
                          </m:sSubSup>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𝐼</m:t>
                                  </m:r>
                                </m:e>
                                <m:sub>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𝑚</m:t>
                                  </m:r>
                                </m:sub>
                                <m:sup>
                                  <m:r>
                                    <a:rPr kumimoji="1" lang="en-US" altLang="ja-JP" b="0" i="1" smtClean="0">
                                      <a:latin typeface="Cambria Math" panose="02040503050406030204" pitchFamily="18" charset="0"/>
                                      <a:ea typeface="Cambria Math" panose="02040503050406030204" pitchFamily="18" charset="0"/>
                                    </a:rPr>
                                    <m:t>𝑊</m:t>
                                  </m:r>
                                </m:sup>
                              </m:sSubSup>
                            </m:num>
                            <m:den>
                              <m:r>
                                <a:rPr kumimoji="1" lang="en-US" altLang="ja-JP" b="0" i="1" smtClean="0">
                                  <a:latin typeface="Cambria Math" panose="02040503050406030204" pitchFamily="18" charset="0"/>
                                  <a:ea typeface="Cambria Math" panose="02040503050406030204" pitchFamily="18" charset="0"/>
                                </a:rPr>
                                <m:t>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𝐼</m:t>
                                  </m:r>
                                </m:e>
                                <m:sub>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𝑚</m:t>
                                  </m:r>
                                </m:sub>
                                <m:sup>
                                  <m:r>
                                    <a:rPr kumimoji="1" lang="en-US" altLang="ja-JP" b="0" i="1" smtClean="0">
                                      <a:latin typeface="Cambria Math" panose="02040503050406030204" pitchFamily="18" charset="0"/>
                                      <a:ea typeface="Cambria Math" panose="02040503050406030204" pitchFamily="18" charset="0"/>
                                    </a:rPr>
                                    <m:t>𝑊</m:t>
                                  </m:r>
                                </m:sup>
                              </m:sSub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𝐼</m:t>
                                  </m:r>
                                </m:e>
                                <m:sub>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𝑚</m:t>
                                  </m:r>
                                </m:sub>
                                <m:sup>
                                  <m:r>
                                    <a:rPr kumimoji="1" lang="en-US" altLang="ja-JP" b="0" i="1" smtClean="0">
                                      <a:latin typeface="Cambria Math" panose="02040503050406030204" pitchFamily="18" charset="0"/>
                                      <a:ea typeface="Cambria Math" panose="02040503050406030204" pitchFamily="18" charset="0"/>
                                    </a:rPr>
                                    <m:t>𝑀</m:t>
                                  </m:r>
                                </m:sup>
                              </m:sSubSup>
                            </m:den>
                          </m:f>
                        </m:e>
                      </m:d>
                    </m:oMath>
                  </m:oMathPara>
                </a14:m>
                <a:endParaRPr kumimoji="1" lang="en-US" altLang="ja-JP" dirty="0"/>
              </a:p>
            </p:txBody>
          </p:sp>
        </mc:Choice>
        <mc:Fallback xmlns="">
          <p:sp>
            <p:nvSpPr>
              <p:cNvPr id="13" name="テキスト ボックス 12">
                <a:extLst>
                  <a:ext uri="{FF2B5EF4-FFF2-40B4-BE49-F238E27FC236}">
                    <a16:creationId xmlns:a16="http://schemas.microsoft.com/office/drawing/2014/main" id="{1D2BADD6-3033-41C9-B235-4AB2252A0B10}"/>
                  </a:ext>
                </a:extLst>
              </p:cNvPr>
              <p:cNvSpPr txBox="1">
                <a:spLocks noRot="1" noChangeAspect="1" noMove="1" noResize="1" noEditPoints="1" noAdjustHandles="1" noChangeArrowheads="1" noChangeShapeType="1" noTextEdit="1"/>
              </p:cNvSpPr>
              <p:nvPr/>
            </p:nvSpPr>
            <p:spPr>
              <a:xfrm>
                <a:off x="491931" y="5494993"/>
                <a:ext cx="4769959" cy="74231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B5405F5-C505-4CE6-AB2E-F535A11F3901}"/>
                  </a:ext>
                </a:extLst>
              </p:cNvPr>
              <p:cNvSpPr txBox="1"/>
              <p:nvPr/>
            </p:nvSpPr>
            <p:spPr>
              <a:xfrm>
                <a:off x="8001343" y="4197632"/>
                <a:ext cx="1632177" cy="671209"/>
              </a:xfrm>
              <a:prstGeom prst="rect">
                <a:avLst/>
              </a:prstGeom>
              <a:noFill/>
              <a:ln>
                <a:solidFill>
                  <a:srgbClr val="0070C0"/>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latin typeface="Cambria Math" panose="02040503050406030204" pitchFamily="18" charset="0"/>
                            </a:rPr>
                          </m:ctrlPr>
                        </m:fPr>
                        <m:num>
                          <m:r>
                            <a:rPr lang="ja-JP" altLang="en-US" i="1">
                              <a:latin typeface="Cambria Math" panose="02040503050406030204" pitchFamily="18" charset="0"/>
                            </a:rPr>
                            <m:t>基礎年金</m:t>
                          </m:r>
                          <m:r>
                            <a:rPr lang="ja-JP" altLang="en-US" i="1" smtClean="0">
                              <a:latin typeface="Cambria Math" panose="02040503050406030204" pitchFamily="18" charset="0"/>
                            </a:rPr>
                            <m:t>総額</m:t>
                          </m:r>
                        </m:num>
                        <m:den>
                          <m:r>
                            <a:rPr lang="ja-JP" altLang="en-US" i="1">
                              <a:latin typeface="Cambria Math" panose="02040503050406030204" pitchFamily="18" charset="0"/>
                            </a:rPr>
                            <m:t>被保険者</m:t>
                          </m:r>
                          <m:r>
                            <a:rPr lang="ja-JP" altLang="en-US" i="1" smtClean="0">
                              <a:latin typeface="Cambria Math" panose="02040503050406030204" pitchFamily="18" charset="0"/>
                            </a:rPr>
                            <m:t>総</m:t>
                          </m:r>
                          <m:r>
                            <a:rPr lang="ja-JP" altLang="en-US" i="1">
                              <a:latin typeface="Cambria Math" panose="02040503050406030204" pitchFamily="18" charset="0"/>
                            </a:rPr>
                            <m:t>数</m:t>
                          </m:r>
                        </m:den>
                      </m:f>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8B5405F5-C505-4CE6-AB2E-F535A11F3901}"/>
                  </a:ext>
                </a:extLst>
              </p:cNvPr>
              <p:cNvSpPr txBox="1">
                <a:spLocks noRot="1" noChangeAspect="1" noMove="1" noResize="1" noEditPoints="1" noAdjustHandles="1" noChangeArrowheads="1" noChangeShapeType="1" noTextEdit="1"/>
              </p:cNvSpPr>
              <p:nvPr/>
            </p:nvSpPr>
            <p:spPr>
              <a:xfrm>
                <a:off x="8001343" y="4197632"/>
                <a:ext cx="1632177" cy="671209"/>
              </a:xfrm>
              <a:prstGeom prst="rect">
                <a:avLst/>
              </a:prstGeom>
              <a:blipFill>
                <a:blip r:embed="rId7"/>
                <a:stretch>
                  <a:fillRect/>
                </a:stretch>
              </a:blipFill>
              <a:ln>
                <a:solidFill>
                  <a:srgbClr val="0070C0"/>
                </a:solidFill>
              </a:ln>
            </p:spPr>
            <p:txBody>
              <a:bodyPr/>
              <a:lstStyle/>
              <a:p>
                <a:r>
                  <a:rPr lang="ja-JP" altLang="en-US">
                    <a:noFill/>
                  </a:rPr>
                  <a:t> </a:t>
                </a:r>
              </a:p>
            </p:txBody>
          </p:sp>
        </mc:Fallback>
      </mc:AlternateContent>
      <p:cxnSp>
        <p:nvCxnSpPr>
          <p:cNvPr id="15" name="直線矢印コネクタ 14">
            <a:extLst>
              <a:ext uri="{FF2B5EF4-FFF2-40B4-BE49-F238E27FC236}">
                <a16:creationId xmlns:a16="http://schemas.microsoft.com/office/drawing/2014/main" id="{BB15DAE3-0D96-404B-B494-55D6D02FA31A}"/>
              </a:ext>
            </a:extLst>
          </p:cNvPr>
          <p:cNvCxnSpPr>
            <a:stCxn id="14" idx="1"/>
          </p:cNvCxnSpPr>
          <p:nvPr/>
        </p:nvCxnSpPr>
        <p:spPr>
          <a:xfrm flipH="1">
            <a:off x="7468195" y="4533237"/>
            <a:ext cx="5331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126C6FB-09E7-433D-942F-40A8515B476B}"/>
              </a:ext>
            </a:extLst>
          </p:cNvPr>
          <p:cNvCxnSpPr>
            <a:cxnSpLocks/>
          </p:cNvCxnSpPr>
          <p:nvPr/>
        </p:nvCxnSpPr>
        <p:spPr>
          <a:xfrm>
            <a:off x="2415369" y="6201308"/>
            <a:ext cx="260963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6054289-0355-47E2-94FC-6B69FB3F4A24}"/>
              </a:ext>
            </a:extLst>
          </p:cNvPr>
          <p:cNvSpPr txBox="1"/>
          <p:nvPr/>
        </p:nvSpPr>
        <p:spPr>
          <a:xfrm>
            <a:off x="3115052" y="6284349"/>
            <a:ext cx="1261884" cy="276999"/>
          </a:xfrm>
          <a:prstGeom prst="rect">
            <a:avLst/>
          </a:prstGeom>
          <a:solidFill>
            <a:schemeClr val="bg1"/>
          </a:solidFill>
          <a:ln>
            <a:solidFill>
              <a:srgbClr val="0070C0"/>
            </a:solidFill>
          </a:ln>
        </p:spPr>
        <p:txBody>
          <a:bodyPr wrap="none" rtlCol="0">
            <a:spAutoFit/>
          </a:bodyPr>
          <a:lstStyle/>
          <a:p>
            <a:r>
              <a:rPr kumimoji="1" lang="ja-JP" altLang="en-US" sz="1200" dirty="0"/>
              <a:t>保険料納付実績</a:t>
            </a:r>
          </a:p>
        </p:txBody>
      </p:sp>
    </p:spTree>
    <p:extLst>
      <p:ext uri="{BB962C8B-B14F-4D97-AF65-F5344CB8AC3E}">
        <p14:creationId xmlns:p14="http://schemas.microsoft.com/office/powerpoint/2010/main" val="2966010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F039AFFE-6C1D-4BB1-945A-7E3D7E282B1E}"/>
              </a:ext>
            </a:extLst>
          </p:cNvPr>
          <p:cNvSpPr>
            <a:spLocks noGrp="1"/>
          </p:cNvSpPr>
          <p:nvPr>
            <p:ph type="title"/>
          </p:nvPr>
        </p:nvSpPr>
        <p:spPr/>
        <p:txBody>
          <a:bodyPr/>
          <a:lstStyle/>
          <a:p>
            <a:r>
              <a:rPr lang="en-US" altLang="ja-JP" dirty="0"/>
              <a:t>Appendix</a:t>
            </a:r>
            <a:r>
              <a:rPr lang="ja-JP" altLang="en-US" dirty="0"/>
              <a:t>：</a:t>
            </a:r>
            <a:r>
              <a:rPr kumimoji="1" lang="ja-JP" altLang="en-US" dirty="0"/>
              <a:t>年金数理モデル｜制度間移転・国庫負担</a:t>
            </a:r>
          </a:p>
        </p:txBody>
      </p:sp>
      <p:sp>
        <p:nvSpPr>
          <p:cNvPr id="3" name="日付プレースホルダー 2">
            <a:extLst>
              <a:ext uri="{FF2B5EF4-FFF2-40B4-BE49-F238E27FC236}">
                <a16:creationId xmlns:a16="http://schemas.microsoft.com/office/drawing/2014/main" id="{D543115B-F9CA-45F8-BD16-A76505044C49}"/>
              </a:ext>
            </a:extLst>
          </p:cNvPr>
          <p:cNvSpPr>
            <a:spLocks noGrp="1"/>
          </p:cNvSpPr>
          <p:nvPr>
            <p:ph type="dt" sz="half" idx="10"/>
          </p:nvPr>
        </p:nvSpPr>
        <p:spPr/>
        <p:txBody>
          <a:bodyPr/>
          <a:lstStyle/>
          <a:p>
            <a:fld id="{9D32E664-836E-4D23-86A6-8E220E64B720}" type="datetime1">
              <a:rPr kumimoji="1" lang="ja-JP" altLang="en-US" smtClean="0"/>
              <a:t>2019/11/4</a:t>
            </a:fld>
            <a:endParaRPr kumimoji="1" lang="ja-JP" altLang="en-US" dirty="0"/>
          </a:p>
        </p:txBody>
      </p:sp>
      <p:sp>
        <p:nvSpPr>
          <p:cNvPr id="4" name="フッター プレースホルダー 3">
            <a:extLst>
              <a:ext uri="{FF2B5EF4-FFF2-40B4-BE49-F238E27FC236}">
                <a16:creationId xmlns:a16="http://schemas.microsoft.com/office/drawing/2014/main" id="{A9DBD745-3BD0-4EAF-B7B5-E096F7E38E17}"/>
              </a:ext>
            </a:extLst>
          </p:cNvPr>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a:extLst>
              <a:ext uri="{FF2B5EF4-FFF2-40B4-BE49-F238E27FC236}">
                <a16:creationId xmlns:a16="http://schemas.microsoft.com/office/drawing/2014/main" id="{60140214-D3DA-46BF-A166-8DEE632C0A42}"/>
              </a:ext>
            </a:extLst>
          </p:cNvPr>
          <p:cNvSpPr>
            <a:spLocks noGrp="1"/>
          </p:cNvSpPr>
          <p:nvPr>
            <p:ph type="sldNum" sz="quarter" idx="12"/>
          </p:nvPr>
        </p:nvSpPr>
        <p:spPr/>
        <p:txBody>
          <a:bodyPr/>
          <a:lstStyle/>
          <a:p>
            <a:fld id="{6C8EEFBB-E135-4293-8494-A108BE87EC2E}" type="slidenum">
              <a:rPr lang="en-US" altLang="ja-JP" smtClean="0"/>
              <a:pPr/>
              <a:t>29</a:t>
            </a:fld>
            <a:endParaRPr lang="en-US" altLang="ja-JP" dirty="0"/>
          </a:p>
        </p:txBody>
      </p:sp>
      <p:sp>
        <p:nvSpPr>
          <p:cNvPr id="7" name="スライド番号プレースホルダー 2">
            <a:extLst>
              <a:ext uri="{FF2B5EF4-FFF2-40B4-BE49-F238E27FC236}">
                <a16:creationId xmlns:a16="http://schemas.microsoft.com/office/drawing/2014/main" id="{9BA7EABE-8744-4E3A-BA5C-8FB2C2090DC3}"/>
              </a:ext>
            </a:extLst>
          </p:cNvPr>
          <p:cNvSpPr txBox="1">
            <a:spLocks/>
          </p:cNvSpPr>
          <p:nvPr/>
        </p:nvSpPr>
        <p:spPr>
          <a:xfrm>
            <a:off x="7468195" y="6618065"/>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p:sp>
        <p:nvSpPr>
          <p:cNvPr id="8" name="テキスト ボックス 7">
            <a:extLst>
              <a:ext uri="{FF2B5EF4-FFF2-40B4-BE49-F238E27FC236}">
                <a16:creationId xmlns:a16="http://schemas.microsoft.com/office/drawing/2014/main" id="{D741EBB5-BE89-4866-85AF-426D381FDC1C}"/>
              </a:ext>
            </a:extLst>
          </p:cNvPr>
          <p:cNvSpPr txBox="1"/>
          <p:nvPr/>
        </p:nvSpPr>
        <p:spPr>
          <a:xfrm>
            <a:off x="272480" y="836712"/>
            <a:ext cx="2089033"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基礎年金拠出金</a:t>
            </a:r>
            <a:endParaRPr kumimoji="1" lang="en-US" altLang="ja-JP" dirty="0">
              <a:solidFill>
                <a:srgbClr val="0070C0"/>
              </a:solidFill>
            </a:endParaRPr>
          </a:p>
        </p:txBody>
      </p:sp>
      <p:sp>
        <p:nvSpPr>
          <p:cNvPr id="9" name="テキスト ボックス 8">
            <a:extLst>
              <a:ext uri="{FF2B5EF4-FFF2-40B4-BE49-F238E27FC236}">
                <a16:creationId xmlns:a16="http://schemas.microsoft.com/office/drawing/2014/main" id="{34269874-79E8-40B7-A08C-4BC9D4AED7E0}"/>
              </a:ext>
            </a:extLst>
          </p:cNvPr>
          <p:cNvSpPr txBox="1"/>
          <p:nvPr/>
        </p:nvSpPr>
        <p:spPr>
          <a:xfrm>
            <a:off x="685765" y="1139509"/>
            <a:ext cx="1685077" cy="369332"/>
          </a:xfrm>
          <a:prstGeom prst="rect">
            <a:avLst/>
          </a:prstGeom>
          <a:noFill/>
        </p:spPr>
        <p:txBody>
          <a:bodyPr wrap="none" rtlCol="0">
            <a:spAutoFit/>
          </a:bodyPr>
          <a:lstStyle/>
          <a:p>
            <a:pPr marL="342900" indent="-342900">
              <a:buClr>
                <a:srgbClr val="0070C0"/>
              </a:buClr>
              <a:buFont typeface="+mj-lt"/>
              <a:buAutoNum type="arabicPeriod" startAt="2"/>
            </a:pPr>
            <a:r>
              <a:rPr lang="ja-JP" altLang="en-US" dirty="0"/>
              <a:t>国民</a:t>
            </a:r>
            <a:r>
              <a:rPr kumimoji="1" lang="ja-JP" altLang="en-US" dirty="0"/>
              <a:t>年金分</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9EE66DD-4159-48D0-99EA-53A84E2CB77B}"/>
                  </a:ext>
                </a:extLst>
              </p:cNvPr>
              <p:cNvSpPr txBox="1"/>
              <p:nvPr/>
            </p:nvSpPr>
            <p:spPr>
              <a:xfrm>
                <a:off x="380492" y="1494076"/>
                <a:ext cx="6766404" cy="746295"/>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𝐵𝑃</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𝑁</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𝑈</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𝐵𝑃𝐶</m:t>
                          </m:r>
                        </m:sup>
                      </m:sSubSup>
                      <m:r>
                        <a:rPr kumimoji="1" lang="en-US" altLang="ja-JP" b="0" i="1" smtClean="0">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𝑁𝑃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𝑃</m:t>
                              </m:r>
                            </m:e>
                            <m:sub>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𝐹</m:t>
                              </m:r>
                            </m:sup>
                          </m:sSubSup>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3</m:t>
                              </m:r>
                            </m:num>
                            <m:den>
                              <m:r>
                                <a:rPr kumimoji="1" lang="en-US" altLang="ja-JP" b="0" i="1" smtClean="0">
                                  <a:latin typeface="Cambria Math" panose="02040503050406030204" pitchFamily="18" charset="0"/>
                                  <a:ea typeface="Cambria Math" panose="02040503050406030204" pitchFamily="18" charset="0"/>
                                </a:rPr>
                                <m:t>4</m:t>
                              </m:r>
                            </m:den>
                          </m:f>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𝑃</m:t>
                              </m:r>
                            </m:e>
                            <m:sub>
                              <m:r>
                                <a:rPr lang="en-US" altLang="ja-JP" i="1">
                                  <a:latin typeface="Cambria Math" panose="02040503050406030204" pitchFamily="18" charset="0"/>
                                  <a:ea typeface="Cambria Math" panose="02040503050406030204" pitchFamily="18" charset="0"/>
                                </a:rPr>
                                <m:t>𝑡</m:t>
                              </m:r>
                            </m:sub>
                            <m:sup>
                              <m:r>
                                <a:rPr lang="en-US" altLang="ja-JP" b="0" i="1" smtClean="0">
                                  <a:latin typeface="Cambria Math" panose="02040503050406030204" pitchFamily="18" charset="0"/>
                                  <a:ea typeface="Cambria Math" panose="02040503050406030204" pitchFamily="18" charset="0"/>
                                </a:rPr>
                                <m:t>𝑃</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𝑄𝑈</m:t>
                              </m:r>
                            </m:sup>
                          </m:sSubSup>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𝑁𝑃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𝑃</m:t>
                                  </m:r>
                                </m:e>
                                <m:sub>
                                  <m:r>
                                    <a:rPr lang="en-US" altLang="ja-JP" i="1">
                                      <a:latin typeface="Cambria Math" panose="02040503050406030204" pitchFamily="18" charset="0"/>
                                      <a:ea typeface="Cambria Math" panose="02040503050406030204" pitchFamily="18" charset="0"/>
                                    </a:rPr>
                                    <m:t>𝑡</m:t>
                                  </m:r>
                                </m:sub>
                                <m:sup>
                                  <m:r>
                                    <a:rPr lang="en-US" altLang="ja-JP" b="0" i="1" smtClean="0">
                                      <a:latin typeface="Cambria Math" panose="02040503050406030204" pitchFamily="18" charset="0"/>
                                      <a:ea typeface="Cambria Math" panose="02040503050406030204" pitchFamily="18" charset="0"/>
                                    </a:rPr>
                                    <m:t>𝑃</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𝐻𝐴</m:t>
                                  </m:r>
                                </m:sup>
                              </m:sSubSup>
                            </m:num>
                            <m:den>
                              <m:r>
                                <a:rPr lang="en-US" altLang="ja-JP" b="0" i="1" smtClean="0">
                                  <a:latin typeface="Cambria Math" panose="02040503050406030204" pitchFamily="18" charset="0"/>
                                  <a:ea typeface="Cambria Math" panose="02040503050406030204" pitchFamily="18" charset="0"/>
                                </a:rPr>
                                <m:t>2</m:t>
                              </m:r>
                            </m:den>
                          </m:f>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𝑁𝑃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𝑃</m:t>
                                  </m:r>
                                </m:e>
                                <m:sub>
                                  <m:r>
                                    <a:rPr lang="en-US" altLang="ja-JP" i="1">
                                      <a:latin typeface="Cambria Math" panose="02040503050406030204" pitchFamily="18" charset="0"/>
                                      <a:ea typeface="Cambria Math" panose="02040503050406030204" pitchFamily="18" charset="0"/>
                                    </a:rPr>
                                    <m:t>𝑡</m:t>
                                  </m:r>
                                </m:sub>
                                <m:sup>
                                  <m:r>
                                    <a:rPr lang="en-US" altLang="ja-JP" b="0" i="1" smtClean="0">
                                      <a:latin typeface="Cambria Math" panose="02040503050406030204" pitchFamily="18" charset="0"/>
                                      <a:ea typeface="Cambria Math" panose="02040503050406030204" pitchFamily="18" charset="0"/>
                                    </a:rPr>
                                    <m:t>𝑃</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𝑇𝐻</m:t>
                                  </m:r>
                                </m:sup>
                              </m:sSubSup>
                            </m:num>
                            <m:den>
                              <m:r>
                                <a:rPr lang="en-US" altLang="ja-JP" b="0" i="1" smtClean="0">
                                  <a:latin typeface="Cambria Math" panose="02040503050406030204" pitchFamily="18" charset="0"/>
                                  <a:ea typeface="Cambria Math" panose="02040503050406030204" pitchFamily="18" charset="0"/>
                                </a:rPr>
                                <m:t>4</m:t>
                              </m:r>
                            </m:den>
                          </m:f>
                        </m:e>
                      </m:d>
                    </m:oMath>
                  </m:oMathPara>
                </a14:m>
                <a:endParaRPr kumimoji="1" lang="en-US" altLang="ja-JP" dirty="0"/>
              </a:p>
            </p:txBody>
          </p:sp>
        </mc:Choice>
        <mc:Fallback xmlns="">
          <p:sp>
            <p:nvSpPr>
              <p:cNvPr id="10" name="テキスト ボックス 9">
                <a:extLst>
                  <a:ext uri="{FF2B5EF4-FFF2-40B4-BE49-F238E27FC236}">
                    <a16:creationId xmlns:a16="http://schemas.microsoft.com/office/drawing/2014/main" id="{A9EE66DD-4159-48D0-99EA-53A84E2CB77B}"/>
                  </a:ext>
                </a:extLst>
              </p:cNvPr>
              <p:cNvSpPr txBox="1">
                <a:spLocks noRot="1" noChangeAspect="1" noMove="1" noResize="1" noEditPoints="1" noAdjustHandles="1" noChangeArrowheads="1" noChangeShapeType="1" noTextEdit="1"/>
              </p:cNvSpPr>
              <p:nvPr/>
            </p:nvSpPr>
            <p:spPr>
              <a:xfrm>
                <a:off x="380492" y="1494076"/>
                <a:ext cx="6766404" cy="746295"/>
              </a:xfrm>
              <a:prstGeom prst="rect">
                <a:avLst/>
              </a:prstGeom>
              <a:blipFill>
                <a:blip r:embed="rId2"/>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BFBAE811-F06D-43C4-A4CA-CB2C5FBCC42D}"/>
              </a:ext>
            </a:extLst>
          </p:cNvPr>
          <p:cNvSpPr txBox="1"/>
          <p:nvPr/>
        </p:nvSpPr>
        <p:spPr>
          <a:xfrm>
            <a:off x="272479" y="2602649"/>
            <a:ext cx="2146742" cy="646331"/>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国庫負担</a:t>
            </a:r>
            <a:endParaRPr kumimoji="1" lang="en-US" altLang="ja-JP" dirty="0">
              <a:solidFill>
                <a:srgbClr val="0070C0"/>
              </a:solidFill>
            </a:endParaRPr>
          </a:p>
          <a:p>
            <a:pPr marL="800100" lvl="1" indent="-342900">
              <a:buClr>
                <a:srgbClr val="0070C0"/>
              </a:buClr>
              <a:buFont typeface="+mj-lt"/>
              <a:buAutoNum type="arabicPeriod"/>
            </a:pPr>
            <a:r>
              <a:rPr lang="ja-JP" altLang="en-US" dirty="0"/>
              <a:t>厚生年金分</a:t>
            </a:r>
            <a:endParaRPr kumimoji="1" lang="en-US" altLang="ja-JP"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B4A99A0-9EAA-4A57-92B4-035A58B3DBF5}"/>
                  </a:ext>
                </a:extLst>
              </p:cNvPr>
              <p:cNvSpPr txBox="1"/>
              <p:nvPr/>
            </p:nvSpPr>
            <p:spPr>
              <a:xfrm>
                <a:off x="380492" y="3265721"/>
                <a:ext cx="4140942" cy="415307"/>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𝑆𝑈</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𝑊</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𝑅𝑁</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𝑆</m:t>
                          </m:r>
                        </m:e>
                        <m:sub>
                          <m:r>
                            <a:rPr kumimoji="1" lang="en-US" altLang="ja-JP" b="0" i="1" smtClean="0">
                              <a:latin typeface="Cambria Math" panose="02040503050406030204" pitchFamily="18" charset="0"/>
                              <a:ea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𝑈</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𝑃</m:t>
                          </m:r>
                        </m:e>
                        <m:sub>
                          <m:r>
                            <a:rPr lang="en-US" altLang="ja-JP" i="1">
                              <a:latin typeface="Cambria Math" panose="02040503050406030204" pitchFamily="18" charset="0"/>
                            </a:rPr>
                            <m:t>𝑡</m:t>
                          </m:r>
                        </m:sub>
                        <m:sup>
                          <m:r>
                            <a:rPr lang="en-US" altLang="ja-JP" i="1">
                              <a:latin typeface="Cambria Math" panose="02040503050406030204" pitchFamily="18" charset="0"/>
                            </a:rPr>
                            <m:t>𝐵𝑃𝐶</m:t>
                          </m:r>
                        </m:sup>
                      </m:sSubSup>
                      <m:r>
                        <a:rPr lang="en-US" altLang="ja-JP" i="1">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𝐼</m:t>
                              </m:r>
                            </m:e>
                            <m:sub>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𝑊</m:t>
                              </m:r>
                            </m:sup>
                          </m:sSub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𝐼</m:t>
                              </m:r>
                            </m:e>
                            <m:sub>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3,</m:t>
                              </m:r>
                              <m:r>
                                <a:rPr kumimoji="1" lang="en-US" altLang="ja-JP" b="0" i="1" smtClean="0">
                                  <a:latin typeface="Cambria Math" panose="02040503050406030204" pitchFamily="18" charset="0"/>
                                  <a:ea typeface="Cambria Math" panose="02040503050406030204" pitchFamily="18" charset="0"/>
                                </a:rPr>
                                <m:t>𝑊</m:t>
                              </m:r>
                            </m:sup>
                          </m:sSubSup>
                        </m:e>
                      </m:d>
                    </m:oMath>
                  </m:oMathPara>
                </a14:m>
                <a:endParaRPr kumimoji="1" lang="en-US" altLang="ja-JP" dirty="0"/>
              </a:p>
            </p:txBody>
          </p:sp>
        </mc:Choice>
        <mc:Fallback xmlns="">
          <p:sp>
            <p:nvSpPr>
              <p:cNvPr id="12" name="テキスト ボックス 11">
                <a:extLst>
                  <a:ext uri="{FF2B5EF4-FFF2-40B4-BE49-F238E27FC236}">
                    <a16:creationId xmlns:a16="http://schemas.microsoft.com/office/drawing/2014/main" id="{DB4A99A0-9EAA-4A57-92B4-035A58B3DBF5}"/>
                  </a:ext>
                </a:extLst>
              </p:cNvPr>
              <p:cNvSpPr txBox="1">
                <a:spLocks noRot="1" noChangeAspect="1" noMove="1" noResize="1" noEditPoints="1" noAdjustHandles="1" noChangeArrowheads="1" noChangeShapeType="1" noTextEdit="1"/>
              </p:cNvSpPr>
              <p:nvPr/>
            </p:nvSpPr>
            <p:spPr>
              <a:xfrm>
                <a:off x="380492" y="3265721"/>
                <a:ext cx="4140942" cy="415307"/>
              </a:xfrm>
              <a:prstGeom prst="rect">
                <a:avLst/>
              </a:prstGeom>
              <a:blipFill>
                <a:blip r:embed="rId3"/>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D4616E49-06F9-42EC-B75F-5B329E7EEE3B}"/>
              </a:ext>
            </a:extLst>
          </p:cNvPr>
          <p:cNvSpPr txBox="1"/>
          <p:nvPr/>
        </p:nvSpPr>
        <p:spPr>
          <a:xfrm>
            <a:off x="668524" y="3815752"/>
            <a:ext cx="1685077" cy="369332"/>
          </a:xfrm>
          <a:prstGeom prst="rect">
            <a:avLst/>
          </a:prstGeom>
          <a:noFill/>
        </p:spPr>
        <p:txBody>
          <a:bodyPr wrap="none" rtlCol="0">
            <a:spAutoFit/>
          </a:bodyPr>
          <a:lstStyle/>
          <a:p>
            <a:pPr marL="342900" indent="-342900">
              <a:buClr>
                <a:srgbClr val="0070C0"/>
              </a:buClr>
              <a:buFont typeface="+mj-lt"/>
              <a:buAutoNum type="arabicPeriod" startAt="2"/>
            </a:pPr>
            <a:r>
              <a:rPr kumimoji="1" lang="ja-JP" altLang="en-US" dirty="0"/>
              <a:t>国民年金分</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948C0B9B-78BB-4DA9-8A89-F93FCFCC7C77}"/>
                  </a:ext>
                </a:extLst>
              </p:cNvPr>
              <p:cNvSpPr txBox="1"/>
              <p:nvPr/>
            </p:nvSpPr>
            <p:spPr>
              <a:xfrm>
                <a:off x="412182" y="4230877"/>
                <a:ext cx="7205114" cy="746295"/>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𝑆𝑈</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𝑁</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𝑅𝑁</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𝑆</m:t>
                          </m:r>
                        </m:e>
                        <m:sub>
                          <m:r>
                            <a:rPr kumimoji="1" lang="en-US" altLang="ja-JP" b="0" i="1" smtClean="0">
                              <a:latin typeface="Cambria Math" panose="02040503050406030204" pitchFamily="18" charset="0"/>
                              <a:ea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𝑈</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𝑃</m:t>
                          </m:r>
                        </m:e>
                        <m:sub>
                          <m:r>
                            <a:rPr lang="en-US" altLang="ja-JP" i="1">
                              <a:latin typeface="Cambria Math" panose="02040503050406030204" pitchFamily="18" charset="0"/>
                            </a:rPr>
                            <m:t>𝑡</m:t>
                          </m:r>
                        </m:sub>
                        <m:sup>
                          <m:r>
                            <a:rPr lang="en-US" altLang="ja-JP" i="1">
                              <a:latin typeface="Cambria Math" panose="02040503050406030204" pitchFamily="18" charset="0"/>
                            </a:rPr>
                            <m:t>𝐵𝑃𝐶</m:t>
                          </m:r>
                        </m:sup>
                      </m:sSubSup>
                      <m:r>
                        <a:rPr lang="en-US" altLang="ja-JP" i="1">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𝑃</m:t>
                              </m:r>
                            </m:e>
                            <m:sub>
                              <m:r>
                                <a:rPr lang="en-US" altLang="ja-JP" i="1">
                                  <a:latin typeface="Cambria Math" panose="02040503050406030204" pitchFamily="18" charset="0"/>
                                  <a:ea typeface="Cambria Math" panose="02040503050406030204" pitchFamily="18" charset="0"/>
                                </a:rPr>
                                <m:t>𝑡</m:t>
                              </m:r>
                            </m:sub>
                            <m:sup>
                              <m:r>
                                <a:rPr lang="en-US" altLang="ja-JP" i="1">
                                  <a:latin typeface="Cambria Math" panose="02040503050406030204" pitchFamily="18" charset="0"/>
                                  <a:ea typeface="Cambria Math" panose="02040503050406030204" pitchFamily="18" charset="0"/>
                                </a:rPr>
                                <m:t>𝐹</m:t>
                              </m:r>
                            </m:sup>
                          </m:sSubSup>
                          <m:r>
                            <a:rPr lang="en-US" altLang="ja-JP" i="1">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3</m:t>
                              </m:r>
                            </m:num>
                            <m:den>
                              <m:r>
                                <a:rPr lang="en-US" altLang="ja-JP" i="1">
                                  <a:latin typeface="Cambria Math" panose="02040503050406030204" pitchFamily="18" charset="0"/>
                                  <a:ea typeface="Cambria Math" panose="02040503050406030204" pitchFamily="18" charset="0"/>
                                </a:rPr>
                                <m:t>4</m:t>
                              </m:r>
                            </m:den>
                          </m:f>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𝑃</m:t>
                              </m:r>
                            </m:e>
                            <m:sub>
                              <m:r>
                                <a:rPr lang="en-US" altLang="ja-JP" i="1">
                                  <a:latin typeface="Cambria Math" panose="02040503050406030204" pitchFamily="18" charset="0"/>
                                  <a:ea typeface="Cambria Math" panose="02040503050406030204" pitchFamily="18" charset="0"/>
                                </a:rPr>
                                <m:t>𝑡</m:t>
                              </m:r>
                            </m:sub>
                            <m:sup>
                              <m:r>
                                <a:rPr lang="en-US" altLang="ja-JP" i="1">
                                  <a:latin typeface="Cambria Math" panose="02040503050406030204" pitchFamily="18" charset="0"/>
                                  <a:ea typeface="Cambria Math" panose="02040503050406030204" pitchFamily="18" charset="0"/>
                                </a:rPr>
                                <m:t>𝑃</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𝑄𝑈</m:t>
                              </m:r>
                            </m:sup>
                          </m:sSubSup>
                          <m:r>
                            <a:rPr lang="en-US" altLang="ja-JP" i="1">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𝑁𝑃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𝑃</m:t>
                                  </m:r>
                                </m:e>
                                <m:sub>
                                  <m:r>
                                    <a:rPr lang="en-US" altLang="ja-JP" i="1">
                                      <a:latin typeface="Cambria Math" panose="02040503050406030204" pitchFamily="18" charset="0"/>
                                      <a:ea typeface="Cambria Math" panose="02040503050406030204" pitchFamily="18" charset="0"/>
                                    </a:rPr>
                                    <m:t>𝑡</m:t>
                                  </m:r>
                                </m:sub>
                                <m:sup>
                                  <m:r>
                                    <a:rPr lang="en-US" altLang="ja-JP" i="1">
                                      <a:latin typeface="Cambria Math" panose="02040503050406030204" pitchFamily="18" charset="0"/>
                                      <a:ea typeface="Cambria Math" panose="02040503050406030204" pitchFamily="18" charset="0"/>
                                    </a:rPr>
                                    <m:t>𝑃</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𝐻𝐴</m:t>
                                  </m:r>
                                </m:sup>
                              </m:sSubSup>
                            </m:num>
                            <m:den>
                              <m:r>
                                <a:rPr lang="en-US" altLang="ja-JP" i="1">
                                  <a:latin typeface="Cambria Math" panose="02040503050406030204" pitchFamily="18" charset="0"/>
                                  <a:ea typeface="Cambria Math" panose="02040503050406030204" pitchFamily="18" charset="0"/>
                                </a:rPr>
                                <m:t>2</m:t>
                              </m:r>
                            </m:den>
                          </m:f>
                          <m:r>
                            <a:rPr lang="en-US" altLang="ja-JP" i="1">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𝑁𝑃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𝑃</m:t>
                                  </m:r>
                                </m:e>
                                <m:sub>
                                  <m:r>
                                    <a:rPr lang="en-US" altLang="ja-JP" i="1">
                                      <a:latin typeface="Cambria Math" panose="02040503050406030204" pitchFamily="18" charset="0"/>
                                      <a:ea typeface="Cambria Math" panose="02040503050406030204" pitchFamily="18" charset="0"/>
                                    </a:rPr>
                                    <m:t>𝑡</m:t>
                                  </m:r>
                                </m:sub>
                                <m:sup>
                                  <m:r>
                                    <a:rPr lang="en-US" altLang="ja-JP" i="1">
                                      <a:latin typeface="Cambria Math" panose="02040503050406030204" pitchFamily="18" charset="0"/>
                                      <a:ea typeface="Cambria Math" panose="02040503050406030204" pitchFamily="18" charset="0"/>
                                    </a:rPr>
                                    <m:t>𝑃</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𝑇𝐻</m:t>
                                  </m:r>
                                </m:sup>
                              </m:sSubSup>
                            </m:num>
                            <m:den>
                              <m:r>
                                <a:rPr lang="en-US" altLang="ja-JP" i="1">
                                  <a:latin typeface="Cambria Math" panose="02040503050406030204" pitchFamily="18" charset="0"/>
                                  <a:ea typeface="Cambria Math" panose="02040503050406030204" pitchFamily="18" charset="0"/>
                                </a:rPr>
                                <m:t>4</m:t>
                              </m:r>
                            </m:den>
                          </m:f>
                        </m:e>
                      </m:d>
                    </m:oMath>
                  </m:oMathPara>
                </a14:m>
                <a:endParaRPr kumimoji="1" lang="en-US" altLang="ja-JP" dirty="0"/>
              </a:p>
            </p:txBody>
          </p:sp>
        </mc:Choice>
        <mc:Fallback xmlns="">
          <p:sp>
            <p:nvSpPr>
              <p:cNvPr id="14" name="テキスト ボックス 13">
                <a:extLst>
                  <a:ext uri="{FF2B5EF4-FFF2-40B4-BE49-F238E27FC236}">
                    <a16:creationId xmlns:a16="http://schemas.microsoft.com/office/drawing/2014/main" id="{948C0B9B-78BB-4DA9-8A89-F93FCFCC7C77}"/>
                  </a:ext>
                </a:extLst>
              </p:cNvPr>
              <p:cNvSpPr txBox="1">
                <a:spLocks noRot="1" noChangeAspect="1" noMove="1" noResize="1" noEditPoints="1" noAdjustHandles="1" noChangeArrowheads="1" noChangeShapeType="1" noTextEdit="1"/>
              </p:cNvSpPr>
              <p:nvPr/>
            </p:nvSpPr>
            <p:spPr>
              <a:xfrm>
                <a:off x="412182" y="4230877"/>
                <a:ext cx="7205114" cy="746295"/>
              </a:xfrm>
              <a:prstGeom prst="rect">
                <a:avLst/>
              </a:prstGeom>
              <a:blipFill>
                <a:blip r:embed="rId4"/>
                <a:stretch>
                  <a:fillRect/>
                </a:stretch>
              </a:blipFill>
            </p:spPr>
            <p:txBody>
              <a:bodyPr/>
              <a:lstStyle/>
              <a:p>
                <a:r>
                  <a:rPr lang="ja-JP" altLang="en-US">
                    <a:noFill/>
                  </a:rPr>
                  <a:t> </a:t>
                </a:r>
              </a:p>
            </p:txBody>
          </p:sp>
        </mc:Fallback>
      </mc:AlternateContent>
      <p:cxnSp>
        <p:nvCxnSpPr>
          <p:cNvPr id="15" name="直線コネクタ 14">
            <a:extLst>
              <a:ext uri="{FF2B5EF4-FFF2-40B4-BE49-F238E27FC236}">
                <a16:creationId xmlns:a16="http://schemas.microsoft.com/office/drawing/2014/main" id="{359F6978-8E35-4250-8348-5387EBB57CB3}"/>
              </a:ext>
            </a:extLst>
          </p:cNvPr>
          <p:cNvCxnSpPr>
            <a:cxnSpLocks/>
          </p:cNvCxnSpPr>
          <p:nvPr/>
        </p:nvCxnSpPr>
        <p:spPr>
          <a:xfrm>
            <a:off x="2035129" y="3681028"/>
            <a:ext cx="226979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F3125D1-6732-4AEB-ABED-DD8656DD858F}"/>
              </a:ext>
            </a:extLst>
          </p:cNvPr>
          <p:cNvSpPr txBox="1"/>
          <p:nvPr/>
        </p:nvSpPr>
        <p:spPr>
          <a:xfrm>
            <a:off x="2540732" y="3764069"/>
            <a:ext cx="1261884" cy="276999"/>
          </a:xfrm>
          <a:prstGeom prst="rect">
            <a:avLst/>
          </a:prstGeom>
          <a:solidFill>
            <a:schemeClr val="bg1"/>
          </a:solidFill>
          <a:ln>
            <a:solidFill>
              <a:srgbClr val="0070C0"/>
            </a:solidFill>
          </a:ln>
        </p:spPr>
        <p:txBody>
          <a:bodyPr wrap="none" rtlCol="0">
            <a:spAutoFit/>
          </a:bodyPr>
          <a:lstStyle/>
          <a:p>
            <a:r>
              <a:rPr kumimoji="1" lang="ja-JP" altLang="en-US" sz="1200" dirty="0"/>
              <a:t>基礎年金拠出金</a:t>
            </a:r>
          </a:p>
        </p:txBody>
      </p:sp>
      <p:cxnSp>
        <p:nvCxnSpPr>
          <p:cNvPr id="17" name="直線コネクタ 16">
            <a:extLst>
              <a:ext uri="{FF2B5EF4-FFF2-40B4-BE49-F238E27FC236}">
                <a16:creationId xmlns:a16="http://schemas.microsoft.com/office/drawing/2014/main" id="{1476D446-A8D9-4C41-A43D-891F914A5ADF}"/>
              </a:ext>
            </a:extLst>
          </p:cNvPr>
          <p:cNvCxnSpPr>
            <a:cxnSpLocks/>
          </p:cNvCxnSpPr>
          <p:nvPr/>
        </p:nvCxnSpPr>
        <p:spPr>
          <a:xfrm>
            <a:off x="2035129" y="4905164"/>
            <a:ext cx="543306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A47EE922-86E2-45BA-9AC8-1B2364C03A05}"/>
              </a:ext>
            </a:extLst>
          </p:cNvPr>
          <p:cNvSpPr txBox="1"/>
          <p:nvPr/>
        </p:nvSpPr>
        <p:spPr>
          <a:xfrm>
            <a:off x="4159168" y="5013176"/>
            <a:ext cx="1261884" cy="276999"/>
          </a:xfrm>
          <a:prstGeom prst="rect">
            <a:avLst/>
          </a:prstGeom>
          <a:solidFill>
            <a:schemeClr val="bg1"/>
          </a:solidFill>
          <a:ln>
            <a:solidFill>
              <a:srgbClr val="0070C0"/>
            </a:solidFill>
          </a:ln>
        </p:spPr>
        <p:txBody>
          <a:bodyPr wrap="none" rtlCol="0">
            <a:spAutoFit/>
          </a:bodyPr>
          <a:lstStyle/>
          <a:p>
            <a:r>
              <a:rPr kumimoji="1" lang="ja-JP" altLang="en-US" sz="1200" dirty="0"/>
              <a:t>基礎年金拠出金</a:t>
            </a:r>
          </a:p>
        </p:txBody>
      </p:sp>
      <p:cxnSp>
        <p:nvCxnSpPr>
          <p:cNvPr id="19" name="直線コネクタ 18">
            <a:extLst>
              <a:ext uri="{FF2B5EF4-FFF2-40B4-BE49-F238E27FC236}">
                <a16:creationId xmlns:a16="http://schemas.microsoft.com/office/drawing/2014/main" id="{2B00FA2D-0FD8-48F7-B3A2-59EAE6AAC8AF}"/>
              </a:ext>
            </a:extLst>
          </p:cNvPr>
          <p:cNvCxnSpPr>
            <a:cxnSpLocks/>
          </p:cNvCxnSpPr>
          <p:nvPr/>
        </p:nvCxnSpPr>
        <p:spPr>
          <a:xfrm>
            <a:off x="2403991" y="2204864"/>
            <a:ext cx="434920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3E276D9B-2C5E-43B0-BA51-80F65758BAD6}"/>
              </a:ext>
            </a:extLst>
          </p:cNvPr>
          <p:cNvSpPr txBox="1"/>
          <p:nvPr/>
        </p:nvSpPr>
        <p:spPr>
          <a:xfrm>
            <a:off x="3890492" y="2276872"/>
            <a:ext cx="1261884" cy="276999"/>
          </a:xfrm>
          <a:prstGeom prst="rect">
            <a:avLst/>
          </a:prstGeom>
          <a:solidFill>
            <a:schemeClr val="bg1"/>
          </a:solidFill>
          <a:ln>
            <a:solidFill>
              <a:srgbClr val="0070C0"/>
            </a:solidFill>
          </a:ln>
        </p:spPr>
        <p:txBody>
          <a:bodyPr wrap="none" rtlCol="0">
            <a:spAutoFit/>
          </a:bodyPr>
          <a:lstStyle/>
          <a:p>
            <a:r>
              <a:rPr kumimoji="1" lang="ja-JP" altLang="en-US" sz="1200" dirty="0"/>
              <a:t>保険料納付実績</a:t>
            </a:r>
          </a:p>
        </p:txBody>
      </p:sp>
    </p:spTree>
    <p:extLst>
      <p:ext uri="{BB962C8B-B14F-4D97-AF65-F5344CB8AC3E}">
        <p14:creationId xmlns:p14="http://schemas.microsoft.com/office/powerpoint/2010/main" val="773621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31E1DF33-6FCA-41B8-8803-3F880513996E}"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a:t>
            </a:fld>
            <a:endParaRPr lang="en-US" altLang="ja-JP" dirty="0"/>
          </a:p>
        </p:txBody>
      </p:sp>
      <p:sp>
        <p:nvSpPr>
          <p:cNvPr id="6" name="タイトル 1"/>
          <p:cNvSpPr>
            <a:spLocks noGrp="1"/>
          </p:cNvSpPr>
          <p:nvPr>
            <p:ph type="title"/>
          </p:nvPr>
        </p:nvSpPr>
        <p:spPr/>
        <p:txBody>
          <a:bodyPr/>
          <a:lstStyle/>
          <a:p>
            <a:r>
              <a:rPr lang="en-US" altLang="ja-JP" dirty="0"/>
              <a:t>Appendix</a:t>
            </a:r>
            <a:r>
              <a:rPr lang="ja-JP" altLang="en-US" dirty="0"/>
              <a:t>： ３</a:t>
            </a:r>
            <a:r>
              <a:rPr kumimoji="1" lang="en-US" altLang="ja-JP" dirty="0"/>
              <a:t>.</a:t>
            </a:r>
            <a:r>
              <a:rPr lang="en-US" altLang="ja-JP" dirty="0"/>
              <a:t>X</a:t>
            </a:r>
            <a:r>
              <a:rPr kumimoji="1" lang="ja-JP" altLang="en-US" dirty="0"/>
              <a:t> 数値分析｜計画</a:t>
            </a:r>
            <a:r>
              <a:rPr lang="ja-JP" altLang="en-US" dirty="0"/>
              <a:t>期間数に関する分析</a:t>
            </a:r>
            <a:endParaRPr kumimoji="1" lang="ja-JP" altLang="en-US" dirty="0"/>
          </a:p>
        </p:txBody>
      </p:sp>
      <p:pic>
        <p:nvPicPr>
          <p:cNvPr id="8" name="図 7"/>
          <p:cNvPicPr>
            <a:picLocks noChangeAspect="1"/>
          </p:cNvPicPr>
          <p:nvPr/>
        </p:nvPicPr>
        <p:blipFill>
          <a:blip r:embed="rId2"/>
          <a:stretch>
            <a:fillRect/>
          </a:stretch>
        </p:blipFill>
        <p:spPr>
          <a:xfrm>
            <a:off x="272480" y="1068258"/>
            <a:ext cx="4572396" cy="2743438"/>
          </a:xfrm>
          <a:prstGeom prst="rect">
            <a:avLst/>
          </a:prstGeom>
        </p:spPr>
      </p:pic>
      <p:sp>
        <p:nvSpPr>
          <p:cNvPr id="9" name="AutoShape 3"/>
          <p:cNvSpPr>
            <a:spLocks noChangeArrowheads="1"/>
          </p:cNvSpPr>
          <p:nvPr/>
        </p:nvSpPr>
        <p:spPr bwMode="auto">
          <a:xfrm>
            <a:off x="272480" y="740246"/>
            <a:ext cx="4572396"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各期間における目的関数値</a:t>
            </a:r>
          </a:p>
        </p:txBody>
      </p:sp>
      <p:sp>
        <p:nvSpPr>
          <p:cNvPr id="10" name="テキスト ボックス 9"/>
          <p:cNvSpPr txBox="1"/>
          <p:nvPr/>
        </p:nvSpPr>
        <p:spPr>
          <a:xfrm>
            <a:off x="272481" y="4240792"/>
            <a:ext cx="8357714" cy="646331"/>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lang="ja-JP" altLang="en-US" dirty="0"/>
              <a:t>計画期間数によって大きな違いは見られない</a:t>
            </a:r>
            <a:endParaRPr lang="en-US" altLang="ja-JP" dirty="0"/>
          </a:p>
          <a:p>
            <a:pPr marL="285750" indent="-285750">
              <a:buClr>
                <a:srgbClr val="0070C0"/>
              </a:buClr>
              <a:buFont typeface="Wingdings" panose="05000000000000000000" pitchFamily="2" charset="2"/>
              <a:buChar char="ü"/>
            </a:pPr>
            <a:r>
              <a:rPr kumimoji="1" lang="ja-JP" altLang="en-US" dirty="0"/>
              <a:t>人生</a:t>
            </a:r>
            <a:r>
              <a:rPr kumimoji="1" lang="en-US" altLang="ja-JP" dirty="0"/>
              <a:t>100</a:t>
            </a:r>
            <a:r>
              <a:rPr kumimoji="1" lang="ja-JP" altLang="en-US" dirty="0"/>
              <a:t>年時代と言われていることから，</a:t>
            </a:r>
            <a:r>
              <a:rPr kumimoji="1" lang="en-US" altLang="ja-JP" dirty="0"/>
              <a:t>100</a:t>
            </a:r>
            <a:r>
              <a:rPr kumimoji="1" lang="ja-JP" altLang="en-US" dirty="0"/>
              <a:t>歳までの</a:t>
            </a:r>
            <a:r>
              <a:rPr lang="ja-JP" altLang="en-US" dirty="0"/>
              <a:t>最大</a:t>
            </a:r>
            <a:r>
              <a:rPr lang="en-US" altLang="ja-JP" dirty="0"/>
              <a:t>35</a:t>
            </a:r>
            <a:r>
              <a:rPr lang="ja-JP" altLang="en-US" dirty="0"/>
              <a:t>期間と設定する</a:t>
            </a:r>
            <a:endParaRPr kumimoji="1" lang="ja-JP" altLang="en-US" dirty="0"/>
          </a:p>
        </p:txBody>
      </p:sp>
    </p:spTree>
    <p:extLst>
      <p:ext uri="{BB962C8B-B14F-4D97-AF65-F5344CB8AC3E}">
        <p14:creationId xmlns:p14="http://schemas.microsoft.com/office/powerpoint/2010/main" val="1657993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a:extLst>
              <a:ext uri="{FF2B5EF4-FFF2-40B4-BE49-F238E27FC236}">
                <a16:creationId xmlns:a16="http://schemas.microsoft.com/office/drawing/2014/main" id="{A6D4A23A-842C-4B0F-AF9A-21DB5F2F42AA}"/>
              </a:ext>
            </a:extLst>
          </p:cNvPr>
          <p:cNvSpPr>
            <a:spLocks noGrp="1"/>
          </p:cNvSpPr>
          <p:nvPr>
            <p:ph type="title"/>
          </p:nvPr>
        </p:nvSpPr>
        <p:spPr/>
        <p:txBody>
          <a:bodyPr/>
          <a:lstStyle/>
          <a:p>
            <a:r>
              <a:rPr kumimoji="1" lang="en-US" altLang="ja-JP" dirty="0"/>
              <a:t>Appendix</a:t>
            </a:r>
            <a:r>
              <a:rPr lang="ja-JP" altLang="en-US" dirty="0"/>
              <a:t>：</a:t>
            </a:r>
            <a:r>
              <a:rPr kumimoji="1" lang="ja-JP" altLang="en-US" dirty="0"/>
              <a:t>モデル</a:t>
            </a:r>
            <a:r>
              <a:rPr lang="ja-JP" altLang="en-US" dirty="0"/>
              <a:t>｜シミュレーション型</a:t>
            </a:r>
            <a:r>
              <a:rPr kumimoji="1" lang="ja-JP" altLang="en-US" dirty="0"/>
              <a:t>多期間最適化モデル</a:t>
            </a:r>
          </a:p>
        </p:txBody>
      </p:sp>
      <p:sp>
        <p:nvSpPr>
          <p:cNvPr id="3" name="日付プレースホルダー 2"/>
          <p:cNvSpPr>
            <a:spLocks noGrp="1"/>
          </p:cNvSpPr>
          <p:nvPr>
            <p:ph type="dt" sz="half" idx="10"/>
          </p:nvPr>
        </p:nvSpPr>
        <p:spPr/>
        <p:txBody>
          <a:bodyPr/>
          <a:lstStyle/>
          <a:p>
            <a:fld id="{C099AEF2-2771-4165-A872-27429C805788}"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30</a:t>
            </a:fld>
            <a:endParaRPr lang="en-US" altLang="ja-JP" dirty="0"/>
          </a:p>
        </p:txBody>
      </p:sp>
      <p:sp>
        <p:nvSpPr>
          <p:cNvPr id="6" name="テキスト ボックス 5">
            <a:extLst>
              <a:ext uri="{FF2B5EF4-FFF2-40B4-BE49-F238E27FC236}">
                <a16:creationId xmlns:a16="http://schemas.microsoft.com/office/drawing/2014/main" id="{AD9FC53F-E123-4647-B882-93B8B221FE7A}"/>
              </a:ext>
            </a:extLst>
          </p:cNvPr>
          <p:cNvSpPr txBox="1"/>
          <p:nvPr/>
        </p:nvSpPr>
        <p:spPr>
          <a:xfrm>
            <a:off x="272480" y="790299"/>
            <a:ext cx="9361040" cy="1200329"/>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シミュレーション型</a:t>
            </a:r>
            <a:r>
              <a:rPr kumimoji="1" lang="ja-JP" altLang="en-US" dirty="0">
                <a:solidFill>
                  <a:srgbClr val="0070C0"/>
                </a:solidFill>
              </a:rPr>
              <a:t>多期間確率計画モデル</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モンテカルロ・シミュレーションによって生成された複数のパスによって不確実性を詳細に記述することができる</a:t>
            </a:r>
            <a:endParaRPr lang="en-US" altLang="ja-JP" dirty="0"/>
          </a:p>
          <a:p>
            <a:pPr marL="742950" lvl="1" indent="-285750">
              <a:buClr>
                <a:srgbClr val="0070C0"/>
              </a:buClr>
              <a:buFont typeface="Wingdings" panose="05000000000000000000" pitchFamily="2" charset="2"/>
              <a:buChar char="Ø"/>
            </a:pPr>
            <a:r>
              <a:rPr kumimoji="1" lang="ja-JP" altLang="en-US" dirty="0"/>
              <a:t>非予想条件から全ての時点で状態に依存しない意思決定としなければならない</a:t>
            </a:r>
          </a:p>
        </p:txBody>
      </p:sp>
      <p:grpSp>
        <p:nvGrpSpPr>
          <p:cNvPr id="78" name="グループ化 77"/>
          <p:cNvGrpSpPr/>
          <p:nvPr/>
        </p:nvGrpSpPr>
        <p:grpSpPr>
          <a:xfrm>
            <a:off x="697677" y="2107870"/>
            <a:ext cx="6871186" cy="4069521"/>
            <a:chOff x="697677" y="2107870"/>
            <a:chExt cx="6871186" cy="4069521"/>
          </a:xfrm>
        </p:grpSpPr>
        <p:grpSp>
          <p:nvGrpSpPr>
            <p:cNvPr id="69" name="グループ化 68"/>
            <p:cNvGrpSpPr/>
            <p:nvPr/>
          </p:nvGrpSpPr>
          <p:grpSpPr>
            <a:xfrm>
              <a:off x="697677" y="2107870"/>
              <a:ext cx="6871186" cy="4069521"/>
              <a:chOff x="697677" y="2107870"/>
              <a:chExt cx="6871186" cy="4069521"/>
            </a:xfrm>
          </p:grpSpPr>
          <p:sp>
            <p:nvSpPr>
              <p:cNvPr id="67" name="フリーフォーム 66"/>
              <p:cNvSpPr/>
              <p:nvPr/>
            </p:nvSpPr>
            <p:spPr bwMode="auto">
              <a:xfrm>
                <a:off x="825335" y="3221026"/>
                <a:ext cx="5706094" cy="985156"/>
              </a:xfrm>
              <a:custGeom>
                <a:avLst/>
                <a:gdLst>
                  <a:gd name="connsiteX0" fmla="*/ 0 w 5706094"/>
                  <a:gd name="connsiteY0" fmla="*/ 721582 h 985156"/>
                  <a:gd name="connsiteX1" fmla="*/ 1805049 w 5706094"/>
                  <a:gd name="connsiteY1" fmla="*/ 3125 h 985156"/>
                  <a:gd name="connsiteX2" fmla="*/ 3752603 w 5706094"/>
                  <a:gd name="connsiteY2" fmla="*/ 970964 h 985156"/>
                  <a:gd name="connsiteX3" fmla="*/ 5706094 w 5706094"/>
                  <a:gd name="connsiteY3" fmla="*/ 490013 h 985156"/>
                </a:gdLst>
                <a:ahLst/>
                <a:cxnLst>
                  <a:cxn ang="0">
                    <a:pos x="connsiteX0" y="connsiteY0"/>
                  </a:cxn>
                  <a:cxn ang="0">
                    <a:pos x="connsiteX1" y="connsiteY1"/>
                  </a:cxn>
                  <a:cxn ang="0">
                    <a:pos x="connsiteX2" y="connsiteY2"/>
                  </a:cxn>
                  <a:cxn ang="0">
                    <a:pos x="connsiteX3" y="connsiteY3"/>
                  </a:cxn>
                </a:cxnLst>
                <a:rect l="l" t="t" r="r" b="b"/>
                <a:pathLst>
                  <a:path w="5706094" h="985156">
                    <a:moveTo>
                      <a:pt x="0" y="721582"/>
                    </a:moveTo>
                    <a:cubicBezTo>
                      <a:pt x="589807" y="341571"/>
                      <a:pt x="1179615" y="-38439"/>
                      <a:pt x="1805049" y="3125"/>
                    </a:cubicBezTo>
                    <a:cubicBezTo>
                      <a:pt x="2430483" y="44689"/>
                      <a:pt x="3102429" y="889816"/>
                      <a:pt x="3752603" y="970964"/>
                    </a:cubicBezTo>
                    <a:cubicBezTo>
                      <a:pt x="4402777" y="1052112"/>
                      <a:pt x="5054435" y="771062"/>
                      <a:pt x="5706094" y="49001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kumimoji="1" lang="ja-JP" altLang="en-US"/>
              </a:p>
            </p:txBody>
          </p:sp>
          <p:sp>
            <p:nvSpPr>
              <p:cNvPr id="66" name="フリーフォーム 65"/>
              <p:cNvSpPr/>
              <p:nvPr/>
            </p:nvSpPr>
            <p:spPr bwMode="auto">
              <a:xfrm>
                <a:off x="849086" y="3650038"/>
                <a:ext cx="5682343" cy="1506358"/>
              </a:xfrm>
              <a:custGeom>
                <a:avLst/>
                <a:gdLst>
                  <a:gd name="connsiteX0" fmla="*/ 0 w 5682343"/>
                  <a:gd name="connsiteY0" fmla="*/ 322258 h 1506358"/>
                  <a:gd name="connsiteX1" fmla="*/ 1733797 w 5682343"/>
                  <a:gd name="connsiteY1" fmla="*/ 72876 h 1506358"/>
                  <a:gd name="connsiteX2" fmla="*/ 3705101 w 5682343"/>
                  <a:gd name="connsiteY2" fmla="*/ 1468227 h 1506358"/>
                  <a:gd name="connsiteX3" fmla="*/ 5682343 w 5682343"/>
                  <a:gd name="connsiteY3" fmla="*/ 975401 h 1506358"/>
                </a:gdLst>
                <a:ahLst/>
                <a:cxnLst>
                  <a:cxn ang="0">
                    <a:pos x="connsiteX0" y="connsiteY0"/>
                  </a:cxn>
                  <a:cxn ang="0">
                    <a:pos x="connsiteX1" y="connsiteY1"/>
                  </a:cxn>
                  <a:cxn ang="0">
                    <a:pos x="connsiteX2" y="connsiteY2"/>
                  </a:cxn>
                  <a:cxn ang="0">
                    <a:pos x="connsiteX3" y="connsiteY3"/>
                  </a:cxn>
                </a:cxnLst>
                <a:rect l="l" t="t" r="r" b="b"/>
                <a:pathLst>
                  <a:path w="5682343" h="1506358">
                    <a:moveTo>
                      <a:pt x="0" y="322258"/>
                    </a:moveTo>
                    <a:cubicBezTo>
                      <a:pt x="558140" y="102069"/>
                      <a:pt x="1116280" y="-118119"/>
                      <a:pt x="1733797" y="72876"/>
                    </a:cubicBezTo>
                    <a:cubicBezTo>
                      <a:pt x="2351314" y="263871"/>
                      <a:pt x="3047010" y="1317806"/>
                      <a:pt x="3705101" y="1468227"/>
                    </a:cubicBezTo>
                    <a:cubicBezTo>
                      <a:pt x="4363192" y="1618648"/>
                      <a:pt x="5022767" y="1297024"/>
                      <a:pt x="5682343" y="97540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kumimoji="1" lang="ja-JP" altLang="en-US"/>
              </a:p>
            </p:txBody>
          </p:sp>
          <p:sp>
            <p:nvSpPr>
              <p:cNvPr id="65" name="フリーフォーム 64"/>
              <p:cNvSpPr/>
              <p:nvPr/>
            </p:nvSpPr>
            <p:spPr bwMode="auto">
              <a:xfrm>
                <a:off x="860961" y="2693196"/>
                <a:ext cx="5694218" cy="1630517"/>
              </a:xfrm>
              <a:custGeom>
                <a:avLst/>
                <a:gdLst>
                  <a:gd name="connsiteX0" fmla="*/ 0 w 5694218"/>
                  <a:gd name="connsiteY0" fmla="*/ 1249412 h 1630517"/>
                  <a:gd name="connsiteX1" fmla="*/ 1787236 w 5694218"/>
                  <a:gd name="connsiteY1" fmla="*/ 1558170 h 1630517"/>
                  <a:gd name="connsiteX2" fmla="*/ 3728852 w 5694218"/>
                  <a:gd name="connsiteY2" fmla="*/ 44066 h 1630517"/>
                  <a:gd name="connsiteX3" fmla="*/ 5694218 w 5694218"/>
                  <a:gd name="connsiteY3" fmla="*/ 554705 h 1630517"/>
                </a:gdLst>
                <a:ahLst/>
                <a:cxnLst>
                  <a:cxn ang="0">
                    <a:pos x="connsiteX0" y="connsiteY0"/>
                  </a:cxn>
                  <a:cxn ang="0">
                    <a:pos x="connsiteX1" y="connsiteY1"/>
                  </a:cxn>
                  <a:cxn ang="0">
                    <a:pos x="connsiteX2" y="connsiteY2"/>
                  </a:cxn>
                  <a:cxn ang="0">
                    <a:pos x="connsiteX3" y="connsiteY3"/>
                  </a:cxn>
                </a:cxnLst>
                <a:rect l="l" t="t" r="r" b="b"/>
                <a:pathLst>
                  <a:path w="5694218" h="1630517">
                    <a:moveTo>
                      <a:pt x="0" y="1249412"/>
                    </a:moveTo>
                    <a:cubicBezTo>
                      <a:pt x="582880" y="1504236"/>
                      <a:pt x="1165761" y="1759061"/>
                      <a:pt x="1787236" y="1558170"/>
                    </a:cubicBezTo>
                    <a:cubicBezTo>
                      <a:pt x="2408711" y="1357279"/>
                      <a:pt x="3077688" y="211310"/>
                      <a:pt x="3728852" y="44066"/>
                    </a:cubicBezTo>
                    <a:cubicBezTo>
                      <a:pt x="4380016" y="-123178"/>
                      <a:pt x="5037117" y="215763"/>
                      <a:pt x="5694218" y="554705"/>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kumimoji="1" lang="ja-JP" altLang="en-US"/>
              </a:p>
            </p:txBody>
          </p:sp>
          <p:sp>
            <p:nvSpPr>
              <p:cNvPr id="64" name="フリーフォーム 63"/>
              <p:cNvSpPr/>
              <p:nvPr/>
            </p:nvSpPr>
            <p:spPr bwMode="auto">
              <a:xfrm>
                <a:off x="884712" y="3954483"/>
                <a:ext cx="5652654" cy="1714553"/>
              </a:xfrm>
              <a:custGeom>
                <a:avLst/>
                <a:gdLst>
                  <a:gd name="connsiteX0" fmla="*/ 0 w 5652654"/>
                  <a:gd name="connsiteY0" fmla="*/ 0 h 1714553"/>
                  <a:gd name="connsiteX1" fmla="*/ 1763485 w 5652654"/>
                  <a:gd name="connsiteY1" fmla="*/ 1193470 h 1714553"/>
                  <a:gd name="connsiteX2" fmla="*/ 3711039 w 5652654"/>
                  <a:gd name="connsiteY2" fmla="*/ 1674421 h 1714553"/>
                  <a:gd name="connsiteX3" fmla="*/ 5652654 w 5652654"/>
                  <a:gd name="connsiteY3" fmla="*/ 219694 h 1714553"/>
                </a:gdLst>
                <a:ahLst/>
                <a:cxnLst>
                  <a:cxn ang="0">
                    <a:pos x="connsiteX0" y="connsiteY0"/>
                  </a:cxn>
                  <a:cxn ang="0">
                    <a:pos x="connsiteX1" y="connsiteY1"/>
                  </a:cxn>
                  <a:cxn ang="0">
                    <a:pos x="connsiteX2" y="connsiteY2"/>
                  </a:cxn>
                  <a:cxn ang="0">
                    <a:pos x="connsiteX3" y="connsiteY3"/>
                  </a:cxn>
                </a:cxnLst>
                <a:rect l="l" t="t" r="r" b="b"/>
                <a:pathLst>
                  <a:path w="5652654" h="1714553">
                    <a:moveTo>
                      <a:pt x="0" y="0"/>
                    </a:moveTo>
                    <a:cubicBezTo>
                      <a:pt x="572489" y="457200"/>
                      <a:pt x="1144979" y="914400"/>
                      <a:pt x="1763485" y="1193470"/>
                    </a:cubicBezTo>
                    <a:cubicBezTo>
                      <a:pt x="2381991" y="1472540"/>
                      <a:pt x="3062844" y="1836717"/>
                      <a:pt x="3711039" y="1674421"/>
                    </a:cubicBezTo>
                    <a:cubicBezTo>
                      <a:pt x="4359234" y="1512125"/>
                      <a:pt x="5005944" y="865909"/>
                      <a:pt x="5652654" y="21969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kumimoji="1" lang="ja-JP" altLang="en-US"/>
              </a:p>
            </p:txBody>
          </p:sp>
          <p:sp>
            <p:nvSpPr>
              <p:cNvPr id="63" name="フリーフォーム 62"/>
              <p:cNvSpPr/>
              <p:nvPr/>
            </p:nvSpPr>
            <p:spPr bwMode="auto">
              <a:xfrm>
                <a:off x="813460" y="3942608"/>
                <a:ext cx="5747657" cy="1682483"/>
              </a:xfrm>
              <a:custGeom>
                <a:avLst/>
                <a:gdLst>
                  <a:gd name="connsiteX0" fmla="*/ 0 w 5747657"/>
                  <a:gd name="connsiteY0" fmla="*/ 0 h 1682483"/>
                  <a:gd name="connsiteX1" fmla="*/ 1810987 w 5747657"/>
                  <a:gd name="connsiteY1" fmla="*/ 1674421 h 1682483"/>
                  <a:gd name="connsiteX2" fmla="*/ 3746665 w 5747657"/>
                  <a:gd name="connsiteY2" fmla="*/ 676893 h 1682483"/>
                  <a:gd name="connsiteX3" fmla="*/ 5747657 w 5747657"/>
                  <a:gd name="connsiteY3" fmla="*/ 1662545 h 1682483"/>
                  <a:gd name="connsiteX4" fmla="*/ 5747657 w 5747657"/>
                  <a:gd name="connsiteY4" fmla="*/ 1662545 h 1682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7657" h="1682483">
                    <a:moveTo>
                      <a:pt x="0" y="0"/>
                    </a:moveTo>
                    <a:cubicBezTo>
                      <a:pt x="593271" y="780803"/>
                      <a:pt x="1186543" y="1561606"/>
                      <a:pt x="1810987" y="1674421"/>
                    </a:cubicBezTo>
                    <a:cubicBezTo>
                      <a:pt x="2435431" y="1787236"/>
                      <a:pt x="3090553" y="678872"/>
                      <a:pt x="3746665" y="676893"/>
                    </a:cubicBezTo>
                    <a:cubicBezTo>
                      <a:pt x="4402777" y="674914"/>
                      <a:pt x="5747657" y="1662545"/>
                      <a:pt x="5747657" y="1662545"/>
                    </a:cubicBezTo>
                    <a:lnTo>
                      <a:pt x="5747657" y="1662545"/>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kumimoji="1" lang="ja-JP" altLang="en-US"/>
              </a:p>
            </p:txBody>
          </p:sp>
          <p:sp>
            <p:nvSpPr>
              <p:cNvPr id="62" name="フリーフォーム 61"/>
              <p:cNvSpPr/>
              <p:nvPr/>
            </p:nvSpPr>
            <p:spPr bwMode="auto">
              <a:xfrm>
                <a:off x="872836" y="2286000"/>
                <a:ext cx="5658593" cy="2384034"/>
              </a:xfrm>
              <a:custGeom>
                <a:avLst/>
                <a:gdLst>
                  <a:gd name="connsiteX0" fmla="*/ 0 w 5658593"/>
                  <a:gd name="connsiteY0" fmla="*/ 1674421 h 2384034"/>
                  <a:gd name="connsiteX1" fmla="*/ 1775361 w 5658593"/>
                  <a:gd name="connsiteY1" fmla="*/ 2381003 h 2384034"/>
                  <a:gd name="connsiteX2" fmla="*/ 3705102 w 5658593"/>
                  <a:gd name="connsiteY2" fmla="*/ 1430977 h 2384034"/>
                  <a:gd name="connsiteX3" fmla="*/ 5658593 w 5658593"/>
                  <a:gd name="connsiteY3" fmla="*/ 0 h 2384034"/>
                  <a:gd name="connsiteX4" fmla="*/ 5658593 w 5658593"/>
                  <a:gd name="connsiteY4" fmla="*/ 0 h 2384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8593" h="2384034">
                    <a:moveTo>
                      <a:pt x="0" y="1674421"/>
                    </a:moveTo>
                    <a:cubicBezTo>
                      <a:pt x="578922" y="2047999"/>
                      <a:pt x="1157844" y="2421577"/>
                      <a:pt x="1775361" y="2381003"/>
                    </a:cubicBezTo>
                    <a:cubicBezTo>
                      <a:pt x="2392878" y="2340429"/>
                      <a:pt x="3057897" y="1827811"/>
                      <a:pt x="3705102" y="1430977"/>
                    </a:cubicBezTo>
                    <a:cubicBezTo>
                      <a:pt x="4352307" y="1034143"/>
                      <a:pt x="5658593" y="0"/>
                      <a:pt x="5658593" y="0"/>
                    </a:cubicBezTo>
                    <a:lnTo>
                      <a:pt x="5658593"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kumimoji="1" lang="ja-JP" altLang="en-US"/>
              </a:p>
            </p:txBody>
          </p:sp>
          <p:sp>
            <p:nvSpPr>
              <p:cNvPr id="60" name="フリーフォーム 59"/>
              <p:cNvSpPr/>
              <p:nvPr/>
            </p:nvSpPr>
            <p:spPr bwMode="auto">
              <a:xfrm>
                <a:off x="872836" y="2268155"/>
                <a:ext cx="5646717" cy="1686328"/>
              </a:xfrm>
              <a:custGeom>
                <a:avLst/>
                <a:gdLst>
                  <a:gd name="connsiteX0" fmla="*/ 0 w 5646717"/>
                  <a:gd name="connsiteY0" fmla="*/ 1686328 h 1686328"/>
                  <a:gd name="connsiteX1" fmla="*/ 1787237 w 5646717"/>
                  <a:gd name="connsiteY1" fmla="*/ 480983 h 1686328"/>
                  <a:gd name="connsiteX2" fmla="*/ 3705102 w 5646717"/>
                  <a:gd name="connsiteY2" fmla="*/ 32 h 1686328"/>
                  <a:gd name="connsiteX3" fmla="*/ 5646717 w 5646717"/>
                  <a:gd name="connsiteY3" fmla="*/ 498796 h 1686328"/>
                  <a:gd name="connsiteX4" fmla="*/ 5646717 w 5646717"/>
                  <a:gd name="connsiteY4" fmla="*/ 498796 h 1686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6717" h="1686328">
                    <a:moveTo>
                      <a:pt x="0" y="1686328"/>
                    </a:moveTo>
                    <a:cubicBezTo>
                      <a:pt x="584860" y="1224180"/>
                      <a:pt x="1169720" y="762032"/>
                      <a:pt x="1787237" y="480983"/>
                    </a:cubicBezTo>
                    <a:cubicBezTo>
                      <a:pt x="2404754" y="199934"/>
                      <a:pt x="3061855" y="-2937"/>
                      <a:pt x="3705102" y="32"/>
                    </a:cubicBezTo>
                    <a:cubicBezTo>
                      <a:pt x="4348349" y="3001"/>
                      <a:pt x="5646717" y="498796"/>
                      <a:pt x="5646717" y="498796"/>
                    </a:cubicBezTo>
                    <a:lnTo>
                      <a:pt x="5646717" y="498796"/>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kumimoji="1" lang="ja-JP" altLang="en-US"/>
              </a:p>
            </p:txBody>
          </p:sp>
          <p:sp>
            <p:nvSpPr>
              <p:cNvPr id="59" name="フリーフォーム 58"/>
              <p:cNvSpPr/>
              <p:nvPr/>
            </p:nvSpPr>
            <p:spPr bwMode="auto">
              <a:xfrm>
                <a:off x="765958" y="2251620"/>
                <a:ext cx="5789221" cy="2848832"/>
              </a:xfrm>
              <a:custGeom>
                <a:avLst/>
                <a:gdLst>
                  <a:gd name="connsiteX0" fmla="*/ 0 w 5789221"/>
                  <a:gd name="connsiteY0" fmla="*/ 1702863 h 2848832"/>
                  <a:gd name="connsiteX1" fmla="*/ 1692234 w 5789221"/>
                  <a:gd name="connsiteY1" fmla="*/ 10629 h 2848832"/>
                  <a:gd name="connsiteX2" fmla="*/ 3906982 w 5789221"/>
                  <a:gd name="connsiteY2" fmla="*/ 1073471 h 2848832"/>
                  <a:gd name="connsiteX3" fmla="*/ 5789221 w 5789221"/>
                  <a:gd name="connsiteY3" fmla="*/ 2848832 h 2848832"/>
                  <a:gd name="connsiteX4" fmla="*/ 5789221 w 5789221"/>
                  <a:gd name="connsiteY4" fmla="*/ 2848832 h 2848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9221" h="2848832">
                    <a:moveTo>
                      <a:pt x="0" y="1702863"/>
                    </a:moveTo>
                    <a:cubicBezTo>
                      <a:pt x="520535" y="909195"/>
                      <a:pt x="1041070" y="115528"/>
                      <a:pt x="1692234" y="10629"/>
                    </a:cubicBezTo>
                    <a:cubicBezTo>
                      <a:pt x="2343398" y="-94270"/>
                      <a:pt x="3224151" y="600437"/>
                      <a:pt x="3906982" y="1073471"/>
                    </a:cubicBezTo>
                    <a:cubicBezTo>
                      <a:pt x="4589813" y="1546505"/>
                      <a:pt x="5789221" y="2848832"/>
                      <a:pt x="5789221" y="2848832"/>
                    </a:cubicBezTo>
                    <a:lnTo>
                      <a:pt x="5789221" y="284883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kumimoji="1" lang="ja-JP" altLang="en-US"/>
              </a:p>
            </p:txBody>
          </p:sp>
          <p:cxnSp>
            <p:nvCxnSpPr>
              <p:cNvPr id="11" name="直線矢印コネクタ 10"/>
              <p:cNvCxnSpPr/>
              <p:nvPr/>
            </p:nvCxnSpPr>
            <p:spPr>
              <a:xfrm>
                <a:off x="837211" y="5890160"/>
                <a:ext cx="6394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837211" y="2107870"/>
                <a:ext cx="0" cy="3782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楕円 15"/>
              <p:cNvSpPr/>
              <p:nvPr/>
            </p:nvSpPr>
            <p:spPr bwMode="auto">
              <a:xfrm flipH="1" flipV="1">
                <a:off x="697677" y="3800860"/>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9" name="楕円 18"/>
              <p:cNvSpPr/>
              <p:nvPr/>
            </p:nvSpPr>
            <p:spPr bwMode="auto">
              <a:xfrm flipH="1" flipV="1">
                <a:off x="2490851" y="3571250"/>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0" name="楕円 19"/>
              <p:cNvSpPr/>
              <p:nvPr/>
            </p:nvSpPr>
            <p:spPr bwMode="auto">
              <a:xfrm flipH="1" flipV="1">
                <a:off x="2490851" y="3100396"/>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1" name="楕円 20"/>
              <p:cNvSpPr/>
              <p:nvPr/>
            </p:nvSpPr>
            <p:spPr bwMode="auto">
              <a:xfrm flipH="1" flipV="1">
                <a:off x="2490851" y="2629542"/>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2" name="楕円 21"/>
              <p:cNvSpPr/>
              <p:nvPr/>
            </p:nvSpPr>
            <p:spPr bwMode="auto">
              <a:xfrm flipH="1" flipV="1">
                <a:off x="2490851" y="2158688"/>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3" name="楕円 22"/>
              <p:cNvSpPr/>
              <p:nvPr/>
            </p:nvSpPr>
            <p:spPr bwMode="auto">
              <a:xfrm flipH="1" flipV="1">
                <a:off x="2490851" y="5454666"/>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4" name="楕円 23"/>
              <p:cNvSpPr/>
              <p:nvPr/>
            </p:nvSpPr>
            <p:spPr bwMode="auto">
              <a:xfrm flipH="1" flipV="1">
                <a:off x="2490851" y="4983812"/>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5" name="楕円 24"/>
              <p:cNvSpPr/>
              <p:nvPr/>
            </p:nvSpPr>
            <p:spPr bwMode="auto">
              <a:xfrm flipH="1" flipV="1">
                <a:off x="2490851" y="4512958"/>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6" name="楕円 25"/>
              <p:cNvSpPr/>
              <p:nvPr/>
            </p:nvSpPr>
            <p:spPr bwMode="auto">
              <a:xfrm flipH="1" flipV="1">
                <a:off x="2490851" y="4042104"/>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7" name="楕円 26"/>
              <p:cNvSpPr/>
              <p:nvPr/>
            </p:nvSpPr>
            <p:spPr bwMode="auto">
              <a:xfrm flipH="1" flipV="1">
                <a:off x="6407730" y="3571250"/>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8" name="楕円 27"/>
              <p:cNvSpPr/>
              <p:nvPr/>
            </p:nvSpPr>
            <p:spPr bwMode="auto">
              <a:xfrm flipH="1" flipV="1">
                <a:off x="6407730" y="3100396"/>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9" name="楕円 28"/>
              <p:cNvSpPr/>
              <p:nvPr/>
            </p:nvSpPr>
            <p:spPr bwMode="auto">
              <a:xfrm flipH="1" flipV="1">
                <a:off x="6407730" y="2629542"/>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0" name="楕円 29"/>
              <p:cNvSpPr/>
              <p:nvPr/>
            </p:nvSpPr>
            <p:spPr bwMode="auto">
              <a:xfrm flipH="1" flipV="1">
                <a:off x="6407730" y="2158688"/>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1" name="楕円 30"/>
              <p:cNvSpPr/>
              <p:nvPr/>
            </p:nvSpPr>
            <p:spPr bwMode="auto">
              <a:xfrm flipH="1" flipV="1">
                <a:off x="6407730" y="5454666"/>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2" name="楕円 31"/>
              <p:cNvSpPr/>
              <p:nvPr/>
            </p:nvSpPr>
            <p:spPr bwMode="auto">
              <a:xfrm flipH="1" flipV="1">
                <a:off x="6407730" y="4983812"/>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3" name="楕円 32"/>
              <p:cNvSpPr/>
              <p:nvPr/>
            </p:nvSpPr>
            <p:spPr bwMode="auto">
              <a:xfrm flipH="1" flipV="1">
                <a:off x="6407730" y="4512958"/>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4" name="楕円 33"/>
              <p:cNvSpPr/>
              <p:nvPr/>
            </p:nvSpPr>
            <p:spPr bwMode="auto">
              <a:xfrm flipH="1" flipV="1">
                <a:off x="6407730" y="4042104"/>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3" name="楕円 42"/>
              <p:cNvSpPr/>
              <p:nvPr/>
            </p:nvSpPr>
            <p:spPr bwMode="auto">
              <a:xfrm flipH="1" flipV="1">
                <a:off x="4423558" y="3571250"/>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4" name="楕円 43"/>
              <p:cNvSpPr/>
              <p:nvPr/>
            </p:nvSpPr>
            <p:spPr bwMode="auto">
              <a:xfrm flipH="1" flipV="1">
                <a:off x="4423558" y="3100396"/>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5" name="楕円 44"/>
              <p:cNvSpPr/>
              <p:nvPr/>
            </p:nvSpPr>
            <p:spPr bwMode="auto">
              <a:xfrm flipH="1" flipV="1">
                <a:off x="4423558" y="2629542"/>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6" name="楕円 45"/>
              <p:cNvSpPr/>
              <p:nvPr/>
            </p:nvSpPr>
            <p:spPr bwMode="auto">
              <a:xfrm flipH="1" flipV="1">
                <a:off x="4423558" y="2158688"/>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7" name="楕円 46"/>
              <p:cNvSpPr/>
              <p:nvPr/>
            </p:nvSpPr>
            <p:spPr bwMode="auto">
              <a:xfrm flipH="1" flipV="1">
                <a:off x="4423558" y="5454666"/>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8" name="楕円 47"/>
              <p:cNvSpPr/>
              <p:nvPr/>
            </p:nvSpPr>
            <p:spPr bwMode="auto">
              <a:xfrm flipH="1" flipV="1">
                <a:off x="4423558" y="4983812"/>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9" name="楕円 48"/>
              <p:cNvSpPr/>
              <p:nvPr/>
            </p:nvSpPr>
            <p:spPr bwMode="auto">
              <a:xfrm flipH="1" flipV="1">
                <a:off x="4423558" y="4512958"/>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50" name="楕円 49"/>
              <p:cNvSpPr/>
              <p:nvPr/>
            </p:nvSpPr>
            <p:spPr bwMode="auto">
              <a:xfrm flipH="1" flipV="1">
                <a:off x="4423558" y="4042104"/>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52" name="テキスト ボックス 51"/>
              <p:cNvSpPr txBox="1"/>
              <p:nvPr/>
            </p:nvSpPr>
            <p:spPr>
              <a:xfrm>
                <a:off x="697677" y="5915781"/>
                <a:ext cx="260008" cy="261610"/>
              </a:xfrm>
              <a:prstGeom prst="rect">
                <a:avLst/>
              </a:prstGeom>
              <a:noFill/>
            </p:spPr>
            <p:txBody>
              <a:bodyPr wrap="none" rtlCol="0">
                <a:spAutoFit/>
              </a:bodyPr>
              <a:lstStyle/>
              <a:p>
                <a:r>
                  <a:rPr kumimoji="1" lang="en-US" altLang="ja-JP" sz="1100" dirty="0"/>
                  <a:t>0</a:t>
                </a:r>
                <a:endParaRPr kumimoji="1" lang="ja-JP" altLang="en-US" sz="1100" dirty="0"/>
              </a:p>
            </p:txBody>
          </p:sp>
          <p:sp>
            <p:nvSpPr>
              <p:cNvPr id="53" name="テキスト ボックス 52"/>
              <p:cNvSpPr txBox="1"/>
              <p:nvPr/>
            </p:nvSpPr>
            <p:spPr>
              <a:xfrm>
                <a:off x="2490851" y="5915781"/>
                <a:ext cx="260008" cy="261610"/>
              </a:xfrm>
              <a:prstGeom prst="rect">
                <a:avLst/>
              </a:prstGeom>
              <a:noFill/>
            </p:spPr>
            <p:txBody>
              <a:bodyPr wrap="none" rtlCol="0">
                <a:spAutoFit/>
              </a:bodyPr>
              <a:lstStyle/>
              <a:p>
                <a:r>
                  <a:rPr lang="en-US" altLang="ja-JP" sz="1100" dirty="0"/>
                  <a:t>1</a:t>
                </a:r>
                <a:endParaRPr kumimoji="1" lang="ja-JP" altLang="en-US" sz="1100" dirty="0"/>
              </a:p>
            </p:txBody>
          </p:sp>
          <p:sp>
            <p:nvSpPr>
              <p:cNvPr id="54" name="テキスト ボックス 53"/>
              <p:cNvSpPr txBox="1"/>
              <p:nvPr/>
            </p:nvSpPr>
            <p:spPr>
              <a:xfrm>
                <a:off x="4433088" y="5913580"/>
                <a:ext cx="260008" cy="261610"/>
              </a:xfrm>
              <a:prstGeom prst="rect">
                <a:avLst/>
              </a:prstGeom>
              <a:noFill/>
            </p:spPr>
            <p:txBody>
              <a:bodyPr wrap="none" rtlCol="0">
                <a:spAutoFit/>
              </a:bodyPr>
              <a:lstStyle/>
              <a:p>
                <a:r>
                  <a:rPr lang="en-US" altLang="ja-JP" sz="1100" dirty="0"/>
                  <a:t>2</a:t>
                </a:r>
                <a:endParaRPr kumimoji="1" lang="ja-JP" altLang="en-US" sz="1100" dirty="0"/>
              </a:p>
            </p:txBody>
          </p:sp>
          <p:sp>
            <p:nvSpPr>
              <p:cNvPr id="55" name="テキスト ボックス 54"/>
              <p:cNvSpPr txBox="1"/>
              <p:nvPr/>
            </p:nvSpPr>
            <p:spPr>
              <a:xfrm>
                <a:off x="6417260" y="5913580"/>
                <a:ext cx="260008" cy="261610"/>
              </a:xfrm>
              <a:prstGeom prst="rect">
                <a:avLst/>
              </a:prstGeom>
              <a:noFill/>
            </p:spPr>
            <p:txBody>
              <a:bodyPr wrap="none" rtlCol="0">
                <a:spAutoFit/>
              </a:bodyPr>
              <a:lstStyle/>
              <a:p>
                <a:r>
                  <a:rPr lang="en-US" altLang="ja-JP" sz="1100" dirty="0"/>
                  <a:t>3</a:t>
                </a:r>
                <a:endParaRPr kumimoji="1" lang="ja-JP" altLang="en-US" sz="1100" dirty="0"/>
              </a:p>
            </p:txBody>
          </p:sp>
          <p:sp>
            <p:nvSpPr>
              <p:cNvPr id="56" name="テキスト ボックス 55"/>
              <p:cNvSpPr txBox="1"/>
              <p:nvPr/>
            </p:nvSpPr>
            <p:spPr>
              <a:xfrm>
                <a:off x="7102069" y="5913580"/>
                <a:ext cx="466794" cy="261610"/>
              </a:xfrm>
              <a:prstGeom prst="rect">
                <a:avLst/>
              </a:prstGeom>
              <a:noFill/>
            </p:spPr>
            <p:txBody>
              <a:bodyPr wrap="none" rtlCol="0">
                <a:spAutoFit/>
              </a:bodyPr>
              <a:lstStyle/>
              <a:p>
                <a:r>
                  <a:rPr lang="ja-JP" altLang="en-US" sz="1100" dirty="0"/>
                  <a:t>時点</a:t>
                </a:r>
                <a:endParaRPr kumimoji="1" lang="ja-JP" altLang="en-US" sz="1100" dirty="0"/>
              </a:p>
            </p:txBody>
          </p:sp>
        </p:grpSp>
        <p:sp>
          <p:nvSpPr>
            <p:cNvPr id="70" name="テキスト ボックス 69"/>
            <p:cNvSpPr txBox="1"/>
            <p:nvPr/>
          </p:nvSpPr>
          <p:spPr>
            <a:xfrm flipH="1">
              <a:off x="6629208" y="2143014"/>
              <a:ext cx="586172" cy="261610"/>
            </a:xfrm>
            <a:prstGeom prst="rect">
              <a:avLst/>
            </a:prstGeom>
            <a:noFill/>
          </p:spPr>
          <p:txBody>
            <a:bodyPr wrap="square" rtlCol="0">
              <a:spAutoFit/>
            </a:bodyPr>
            <a:lstStyle/>
            <a:p>
              <a:pPr algn="ctr"/>
              <a:r>
                <a:rPr kumimoji="1" lang="ja-JP" altLang="en-US" sz="1050" dirty="0"/>
                <a:t>パス</a:t>
              </a:r>
              <a:r>
                <a:rPr kumimoji="1" lang="en-US" altLang="ja-JP" sz="1050" dirty="0"/>
                <a:t>1</a:t>
              </a:r>
              <a:endParaRPr kumimoji="1" lang="ja-JP" altLang="en-US" sz="1050" dirty="0"/>
            </a:p>
          </p:txBody>
        </p:sp>
        <p:sp>
          <p:nvSpPr>
            <p:cNvPr id="71" name="テキスト ボックス 70"/>
            <p:cNvSpPr txBox="1"/>
            <p:nvPr/>
          </p:nvSpPr>
          <p:spPr>
            <a:xfrm flipH="1">
              <a:off x="6652134" y="2659610"/>
              <a:ext cx="586172" cy="261610"/>
            </a:xfrm>
            <a:prstGeom prst="rect">
              <a:avLst/>
            </a:prstGeom>
            <a:noFill/>
          </p:spPr>
          <p:txBody>
            <a:bodyPr wrap="square" rtlCol="0">
              <a:spAutoFit/>
            </a:bodyPr>
            <a:lstStyle/>
            <a:p>
              <a:pPr algn="ctr"/>
              <a:r>
                <a:rPr kumimoji="1" lang="ja-JP" altLang="en-US" sz="1050" dirty="0"/>
                <a:t>パス</a:t>
              </a:r>
              <a:r>
                <a:rPr lang="en-US" altLang="ja-JP" sz="1050" dirty="0"/>
                <a:t>2</a:t>
              </a:r>
              <a:endParaRPr kumimoji="1" lang="ja-JP" altLang="en-US" sz="1050" dirty="0"/>
            </a:p>
          </p:txBody>
        </p:sp>
        <p:sp>
          <p:nvSpPr>
            <p:cNvPr id="72" name="テキスト ボックス 71"/>
            <p:cNvSpPr txBox="1"/>
            <p:nvPr/>
          </p:nvSpPr>
          <p:spPr>
            <a:xfrm flipH="1">
              <a:off x="6640610" y="3125865"/>
              <a:ext cx="586172" cy="261610"/>
            </a:xfrm>
            <a:prstGeom prst="rect">
              <a:avLst/>
            </a:prstGeom>
            <a:noFill/>
          </p:spPr>
          <p:txBody>
            <a:bodyPr wrap="square" rtlCol="0">
              <a:spAutoFit/>
            </a:bodyPr>
            <a:lstStyle/>
            <a:p>
              <a:pPr algn="ctr"/>
              <a:r>
                <a:rPr kumimoji="1" lang="ja-JP" altLang="en-US" sz="1050" dirty="0"/>
                <a:t>パス</a:t>
              </a:r>
              <a:r>
                <a:rPr lang="en-US" altLang="ja-JP" sz="1050" dirty="0"/>
                <a:t>3</a:t>
              </a:r>
              <a:endParaRPr kumimoji="1" lang="ja-JP" altLang="en-US" sz="1050" dirty="0"/>
            </a:p>
          </p:txBody>
        </p:sp>
        <p:sp>
          <p:nvSpPr>
            <p:cNvPr id="73" name="テキスト ボックス 72"/>
            <p:cNvSpPr txBox="1"/>
            <p:nvPr/>
          </p:nvSpPr>
          <p:spPr>
            <a:xfrm flipH="1">
              <a:off x="6632693" y="3580381"/>
              <a:ext cx="586172" cy="253916"/>
            </a:xfrm>
            <a:prstGeom prst="rect">
              <a:avLst/>
            </a:prstGeom>
            <a:noFill/>
          </p:spPr>
          <p:txBody>
            <a:bodyPr wrap="square" rtlCol="0">
              <a:spAutoFit/>
            </a:bodyPr>
            <a:lstStyle/>
            <a:p>
              <a:pPr algn="ctr"/>
              <a:r>
                <a:rPr kumimoji="1" lang="ja-JP" altLang="en-US" sz="1050" dirty="0"/>
                <a:t>パス</a:t>
              </a:r>
              <a:r>
                <a:rPr lang="en-US" altLang="ja-JP" sz="1050" dirty="0"/>
                <a:t>4</a:t>
              </a:r>
              <a:endParaRPr kumimoji="1" lang="ja-JP" altLang="en-US" sz="1050" dirty="0"/>
            </a:p>
          </p:txBody>
        </p:sp>
        <p:sp>
          <p:nvSpPr>
            <p:cNvPr id="74" name="テキスト ボックス 73"/>
            <p:cNvSpPr txBox="1"/>
            <p:nvPr/>
          </p:nvSpPr>
          <p:spPr>
            <a:xfrm flipH="1">
              <a:off x="6645901" y="4083913"/>
              <a:ext cx="586172" cy="261610"/>
            </a:xfrm>
            <a:prstGeom prst="rect">
              <a:avLst/>
            </a:prstGeom>
            <a:noFill/>
          </p:spPr>
          <p:txBody>
            <a:bodyPr wrap="square" rtlCol="0">
              <a:spAutoFit/>
            </a:bodyPr>
            <a:lstStyle/>
            <a:p>
              <a:pPr algn="ctr"/>
              <a:r>
                <a:rPr kumimoji="1" lang="ja-JP" altLang="en-US" sz="1050" dirty="0"/>
                <a:t>パス</a:t>
              </a:r>
              <a:r>
                <a:rPr lang="en-US" altLang="ja-JP" sz="1050" dirty="0"/>
                <a:t>5</a:t>
              </a:r>
              <a:endParaRPr kumimoji="1" lang="ja-JP" altLang="en-US" sz="1050" dirty="0"/>
            </a:p>
          </p:txBody>
        </p:sp>
        <p:sp>
          <p:nvSpPr>
            <p:cNvPr id="75" name="テキスト ボックス 74"/>
            <p:cNvSpPr txBox="1"/>
            <p:nvPr/>
          </p:nvSpPr>
          <p:spPr>
            <a:xfrm flipH="1">
              <a:off x="6645901" y="4517016"/>
              <a:ext cx="586172" cy="253916"/>
            </a:xfrm>
            <a:prstGeom prst="rect">
              <a:avLst/>
            </a:prstGeom>
            <a:noFill/>
          </p:spPr>
          <p:txBody>
            <a:bodyPr wrap="square" rtlCol="0">
              <a:spAutoFit/>
            </a:bodyPr>
            <a:lstStyle/>
            <a:p>
              <a:pPr algn="ctr"/>
              <a:r>
                <a:rPr kumimoji="1" lang="ja-JP" altLang="en-US" sz="1050" dirty="0"/>
                <a:t>パス</a:t>
              </a:r>
              <a:r>
                <a:rPr lang="en-US" altLang="ja-JP" sz="1050" dirty="0"/>
                <a:t>6</a:t>
              </a:r>
              <a:endParaRPr kumimoji="1" lang="ja-JP" altLang="en-US" sz="1050" dirty="0"/>
            </a:p>
          </p:txBody>
        </p:sp>
        <p:sp>
          <p:nvSpPr>
            <p:cNvPr id="76" name="テキスト ボックス 75"/>
            <p:cNvSpPr txBox="1"/>
            <p:nvPr/>
          </p:nvSpPr>
          <p:spPr>
            <a:xfrm flipH="1">
              <a:off x="6645901" y="4981971"/>
              <a:ext cx="586172" cy="261610"/>
            </a:xfrm>
            <a:prstGeom prst="rect">
              <a:avLst/>
            </a:prstGeom>
            <a:noFill/>
          </p:spPr>
          <p:txBody>
            <a:bodyPr wrap="square" rtlCol="0">
              <a:spAutoFit/>
            </a:bodyPr>
            <a:lstStyle/>
            <a:p>
              <a:pPr algn="ctr"/>
              <a:r>
                <a:rPr kumimoji="1" lang="ja-JP" altLang="en-US" sz="1050" dirty="0"/>
                <a:t>パス</a:t>
              </a:r>
              <a:r>
                <a:rPr lang="en-US" altLang="ja-JP" sz="1050" dirty="0"/>
                <a:t>7</a:t>
              </a:r>
              <a:endParaRPr kumimoji="1" lang="ja-JP" altLang="en-US" sz="1050" dirty="0"/>
            </a:p>
          </p:txBody>
        </p:sp>
        <p:sp>
          <p:nvSpPr>
            <p:cNvPr id="77" name="テキスト ボックス 76"/>
            <p:cNvSpPr txBox="1"/>
            <p:nvPr/>
          </p:nvSpPr>
          <p:spPr>
            <a:xfrm flipH="1">
              <a:off x="6633696" y="5452270"/>
              <a:ext cx="586172" cy="261610"/>
            </a:xfrm>
            <a:prstGeom prst="rect">
              <a:avLst/>
            </a:prstGeom>
            <a:noFill/>
          </p:spPr>
          <p:txBody>
            <a:bodyPr wrap="square" rtlCol="0">
              <a:spAutoFit/>
            </a:bodyPr>
            <a:lstStyle/>
            <a:p>
              <a:pPr algn="ctr"/>
              <a:r>
                <a:rPr kumimoji="1" lang="ja-JP" altLang="en-US" sz="1050" dirty="0"/>
                <a:t>パス</a:t>
              </a:r>
              <a:r>
                <a:rPr lang="en-US" altLang="ja-JP" sz="1050" dirty="0"/>
                <a:t>8</a:t>
              </a:r>
              <a:endParaRPr kumimoji="1" lang="ja-JP" altLang="en-US" sz="1050" dirty="0"/>
            </a:p>
          </p:txBody>
        </p:sp>
      </p:grpSp>
    </p:spTree>
    <p:extLst>
      <p:ext uri="{BB962C8B-B14F-4D97-AF65-F5344CB8AC3E}">
        <p14:creationId xmlns:p14="http://schemas.microsoft.com/office/powerpoint/2010/main" val="2227966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Appendix</a:t>
            </a:r>
            <a:r>
              <a:rPr kumimoji="1" lang="ja-JP" altLang="en-US" dirty="0"/>
              <a:t>：三井住友海上あいおい</a:t>
            </a:r>
            <a:r>
              <a:rPr kumimoji="1" lang="en-US" altLang="ja-JP" dirty="0"/>
              <a:t>_</a:t>
            </a:r>
            <a:r>
              <a:rPr kumimoji="1" lang="ja-JP" altLang="en-US" dirty="0"/>
              <a:t>＆</a:t>
            </a:r>
            <a:r>
              <a:rPr kumimoji="1" lang="en-US" altLang="ja-JP" dirty="0"/>
              <a:t>LIFE</a:t>
            </a:r>
            <a:r>
              <a:rPr kumimoji="1" lang="ja-JP" altLang="en-US" dirty="0"/>
              <a:t>個人年金保険</a:t>
            </a:r>
          </a:p>
        </p:txBody>
      </p:sp>
      <p:sp>
        <p:nvSpPr>
          <p:cNvPr id="3" name="日付プレースホルダー 2"/>
          <p:cNvSpPr>
            <a:spLocks noGrp="1"/>
          </p:cNvSpPr>
          <p:nvPr>
            <p:ph type="dt" sz="half" idx="10"/>
          </p:nvPr>
        </p:nvSpPr>
        <p:spPr/>
        <p:txBody>
          <a:bodyPr/>
          <a:lstStyle/>
          <a:p>
            <a:fld id="{2C8C890C-9B37-4661-8581-D808BD43A728}"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31</a:t>
            </a:fld>
            <a:endParaRPr lang="en-US" altLang="ja-JP" dirty="0"/>
          </a:p>
        </p:txBody>
      </p:sp>
      <p:pic>
        <p:nvPicPr>
          <p:cNvPr id="8" name="図 7"/>
          <p:cNvPicPr>
            <a:picLocks noChangeAspect="1"/>
          </p:cNvPicPr>
          <p:nvPr/>
        </p:nvPicPr>
        <p:blipFill>
          <a:blip r:embed="rId2"/>
          <a:stretch>
            <a:fillRect/>
          </a:stretch>
        </p:blipFill>
        <p:spPr>
          <a:xfrm>
            <a:off x="150857" y="769458"/>
            <a:ext cx="4101654" cy="3405728"/>
          </a:xfrm>
          <a:prstGeom prst="rect">
            <a:avLst/>
          </a:prstGeom>
        </p:spPr>
      </p:pic>
      <p:pic>
        <p:nvPicPr>
          <p:cNvPr id="9" name="図 8"/>
          <p:cNvPicPr>
            <a:picLocks noChangeAspect="1"/>
          </p:cNvPicPr>
          <p:nvPr/>
        </p:nvPicPr>
        <p:blipFill>
          <a:blip r:embed="rId3"/>
          <a:stretch>
            <a:fillRect/>
          </a:stretch>
        </p:blipFill>
        <p:spPr>
          <a:xfrm>
            <a:off x="4800091" y="769458"/>
            <a:ext cx="4399261" cy="4146430"/>
          </a:xfrm>
          <a:prstGeom prst="rect">
            <a:avLst/>
          </a:prstGeom>
        </p:spPr>
      </p:pic>
      <p:pic>
        <p:nvPicPr>
          <p:cNvPr id="10" name="図 9"/>
          <p:cNvPicPr>
            <a:picLocks noChangeAspect="1"/>
          </p:cNvPicPr>
          <p:nvPr/>
        </p:nvPicPr>
        <p:blipFill>
          <a:blip r:embed="rId4"/>
          <a:stretch>
            <a:fillRect/>
          </a:stretch>
        </p:blipFill>
        <p:spPr>
          <a:xfrm>
            <a:off x="353517" y="4395964"/>
            <a:ext cx="4052380" cy="1792663"/>
          </a:xfrm>
          <a:prstGeom prst="rect">
            <a:avLst/>
          </a:prstGeom>
        </p:spPr>
      </p:pic>
      <p:pic>
        <p:nvPicPr>
          <p:cNvPr id="11" name="図 10"/>
          <p:cNvPicPr>
            <a:picLocks noChangeAspect="1"/>
          </p:cNvPicPr>
          <p:nvPr/>
        </p:nvPicPr>
        <p:blipFill>
          <a:blip r:embed="rId5"/>
          <a:stretch>
            <a:fillRect/>
          </a:stretch>
        </p:blipFill>
        <p:spPr>
          <a:xfrm>
            <a:off x="4954246" y="4994694"/>
            <a:ext cx="3100400" cy="1392279"/>
          </a:xfrm>
          <a:prstGeom prst="rect">
            <a:avLst/>
          </a:prstGeom>
        </p:spPr>
      </p:pic>
    </p:spTree>
    <p:extLst>
      <p:ext uri="{BB962C8B-B14F-4D97-AF65-F5344CB8AC3E}">
        <p14:creationId xmlns:p14="http://schemas.microsoft.com/office/powerpoint/2010/main" val="3173834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横浜市社会保険料</a:t>
            </a:r>
            <a:r>
              <a:rPr kumimoji="1" lang="en-US" altLang="ja-JP" dirty="0"/>
              <a:t>(</a:t>
            </a:r>
            <a:r>
              <a:rPr kumimoji="1" lang="ja-JP" altLang="en-US" dirty="0"/>
              <a:t>平成</a:t>
            </a:r>
            <a:r>
              <a:rPr kumimoji="1" lang="en-US" altLang="ja-JP" dirty="0"/>
              <a:t>30</a:t>
            </a:r>
            <a:r>
              <a:rPr kumimoji="1" lang="ja-JP" altLang="en-US" dirty="0"/>
              <a:t>年度</a:t>
            </a:r>
            <a:r>
              <a:rPr kumimoji="1" lang="en-US" altLang="ja-JP" dirty="0"/>
              <a:t>)</a:t>
            </a:r>
            <a:endParaRPr kumimoji="1" lang="ja-JP" altLang="en-US" dirty="0"/>
          </a:p>
        </p:txBody>
      </p:sp>
      <p:sp>
        <p:nvSpPr>
          <p:cNvPr id="3" name="日付プレースホルダー 2"/>
          <p:cNvSpPr>
            <a:spLocks noGrp="1"/>
          </p:cNvSpPr>
          <p:nvPr>
            <p:ph type="dt" sz="half" idx="10"/>
          </p:nvPr>
        </p:nvSpPr>
        <p:spPr/>
        <p:txBody>
          <a:bodyPr/>
          <a:lstStyle/>
          <a:p>
            <a:fld id="{312B3B49-DEB1-4363-9F39-6AF0C61BAB3A}"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32</a:t>
            </a:fld>
            <a:endParaRPr lang="en-US" altLang="ja-JP" dirty="0"/>
          </a:p>
        </p:txBody>
      </p:sp>
      <p:pic>
        <p:nvPicPr>
          <p:cNvPr id="6" name="図 5"/>
          <p:cNvPicPr>
            <a:picLocks noChangeAspect="1"/>
          </p:cNvPicPr>
          <p:nvPr/>
        </p:nvPicPr>
        <p:blipFill>
          <a:blip r:embed="rId2"/>
          <a:stretch>
            <a:fillRect/>
          </a:stretch>
        </p:blipFill>
        <p:spPr>
          <a:xfrm>
            <a:off x="150857" y="3560721"/>
            <a:ext cx="5876925" cy="2466975"/>
          </a:xfrm>
          <a:prstGeom prst="rect">
            <a:avLst/>
          </a:prstGeom>
        </p:spPr>
      </p:pic>
      <p:pic>
        <p:nvPicPr>
          <p:cNvPr id="7" name="図 6"/>
          <p:cNvPicPr>
            <a:picLocks noChangeAspect="1"/>
          </p:cNvPicPr>
          <p:nvPr/>
        </p:nvPicPr>
        <p:blipFill>
          <a:blip r:embed="rId3"/>
          <a:stretch>
            <a:fillRect/>
          </a:stretch>
        </p:blipFill>
        <p:spPr>
          <a:xfrm>
            <a:off x="4832350" y="674100"/>
            <a:ext cx="4705946" cy="2694447"/>
          </a:xfrm>
          <a:prstGeom prst="rect">
            <a:avLst/>
          </a:prstGeom>
        </p:spPr>
      </p:pic>
      <p:pic>
        <p:nvPicPr>
          <p:cNvPr id="8" name="図 7"/>
          <p:cNvPicPr>
            <a:picLocks noChangeAspect="1"/>
          </p:cNvPicPr>
          <p:nvPr/>
        </p:nvPicPr>
        <p:blipFill>
          <a:blip r:embed="rId4"/>
          <a:stretch>
            <a:fillRect/>
          </a:stretch>
        </p:blipFill>
        <p:spPr>
          <a:xfrm>
            <a:off x="7525" y="1223870"/>
            <a:ext cx="4744363" cy="861157"/>
          </a:xfrm>
          <a:prstGeom prst="rect">
            <a:avLst/>
          </a:prstGeom>
        </p:spPr>
      </p:pic>
    </p:spTree>
    <p:extLst>
      <p:ext uri="{BB962C8B-B14F-4D97-AF65-F5344CB8AC3E}">
        <p14:creationId xmlns:p14="http://schemas.microsoft.com/office/powerpoint/2010/main" val="3913831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Appendix</a:t>
            </a:r>
            <a:r>
              <a:rPr kumimoji="1" lang="ja-JP" altLang="en-US" dirty="0"/>
              <a:t>｜平成</a:t>
            </a:r>
            <a:r>
              <a:rPr kumimoji="1" lang="en-US" altLang="ja-JP" dirty="0"/>
              <a:t>8</a:t>
            </a:r>
            <a:r>
              <a:rPr kumimoji="1" lang="ja-JP" altLang="en-US" dirty="0"/>
              <a:t>年国民年金被保険者実態調査</a:t>
            </a:r>
          </a:p>
        </p:txBody>
      </p:sp>
      <p:sp>
        <p:nvSpPr>
          <p:cNvPr id="3" name="日付プレースホルダー 2"/>
          <p:cNvSpPr>
            <a:spLocks noGrp="1"/>
          </p:cNvSpPr>
          <p:nvPr>
            <p:ph type="dt" sz="half" idx="10"/>
          </p:nvPr>
        </p:nvSpPr>
        <p:spPr/>
        <p:txBody>
          <a:bodyPr/>
          <a:lstStyle/>
          <a:p>
            <a:fld id="{587D66EF-4F64-428B-9F21-F04FDE8F9A10}"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33</a:t>
            </a:fld>
            <a:endParaRPr lang="en-US" altLang="ja-JP" dirty="0"/>
          </a:p>
        </p:txBody>
      </p:sp>
      <p:pic>
        <p:nvPicPr>
          <p:cNvPr id="6" name="図 5"/>
          <p:cNvPicPr>
            <a:picLocks noChangeAspect="1"/>
          </p:cNvPicPr>
          <p:nvPr/>
        </p:nvPicPr>
        <p:blipFill>
          <a:blip r:embed="rId2"/>
          <a:stretch>
            <a:fillRect/>
          </a:stretch>
        </p:blipFill>
        <p:spPr>
          <a:xfrm>
            <a:off x="698500" y="665622"/>
            <a:ext cx="5487318" cy="2591928"/>
          </a:xfrm>
          <a:prstGeom prst="rect">
            <a:avLst/>
          </a:prstGeom>
        </p:spPr>
      </p:pic>
    </p:spTree>
    <p:extLst>
      <p:ext uri="{BB962C8B-B14F-4D97-AF65-F5344CB8AC3E}">
        <p14:creationId xmlns:p14="http://schemas.microsoft.com/office/powerpoint/2010/main" val="1265005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数値分析｜男女別の受給開始年齢</a:t>
            </a:r>
            <a:endParaRPr kumimoji="1" lang="ja-JP" altLang="en-US" dirty="0"/>
          </a:p>
        </p:txBody>
      </p:sp>
      <p:sp>
        <p:nvSpPr>
          <p:cNvPr id="3" name="日付プレースホルダー 2"/>
          <p:cNvSpPr>
            <a:spLocks noGrp="1"/>
          </p:cNvSpPr>
          <p:nvPr>
            <p:ph type="dt" sz="half" idx="10"/>
          </p:nvPr>
        </p:nvSpPr>
        <p:spPr/>
        <p:txBody>
          <a:bodyPr/>
          <a:lstStyle/>
          <a:p>
            <a:fld id="{401B3467-6A5C-4B10-A3E7-C69A66A09B00}"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34</a:t>
            </a:fld>
            <a:endParaRPr lang="en-US" altLang="ja-JP" dirty="0"/>
          </a:p>
        </p:txBody>
      </p:sp>
      <p:graphicFrame>
        <p:nvGraphicFramePr>
          <p:cNvPr id="7" name="表 6"/>
          <p:cNvGraphicFramePr>
            <a:graphicFrameLocks noGrp="1"/>
          </p:cNvGraphicFramePr>
          <p:nvPr>
            <p:extLst>
              <p:ext uri="{D42A27DB-BD31-4B8C-83A1-F6EECF244321}">
                <p14:modId xmlns:p14="http://schemas.microsoft.com/office/powerpoint/2010/main" val="2954254054"/>
              </p:ext>
            </p:extLst>
          </p:nvPr>
        </p:nvGraphicFramePr>
        <p:xfrm>
          <a:off x="272480" y="2778676"/>
          <a:ext cx="4800600" cy="1666875"/>
        </p:xfrm>
        <a:graphic>
          <a:graphicData uri="http://schemas.openxmlformats.org/drawingml/2006/table">
            <a:tbl>
              <a:tblPr firstRow="1" firstCol="1"/>
              <a:tblGrid>
                <a:gridCol w="685800">
                  <a:extLst>
                    <a:ext uri="{9D8B030D-6E8A-4147-A177-3AD203B41FA5}">
                      <a16:colId xmlns:a16="http://schemas.microsoft.com/office/drawing/2014/main" val="310823273"/>
                    </a:ext>
                  </a:extLst>
                </a:gridCol>
                <a:gridCol w="685800">
                  <a:extLst>
                    <a:ext uri="{9D8B030D-6E8A-4147-A177-3AD203B41FA5}">
                      <a16:colId xmlns:a16="http://schemas.microsoft.com/office/drawing/2014/main" val="804232139"/>
                    </a:ext>
                  </a:extLst>
                </a:gridCol>
                <a:gridCol w="685800">
                  <a:extLst>
                    <a:ext uri="{9D8B030D-6E8A-4147-A177-3AD203B41FA5}">
                      <a16:colId xmlns:a16="http://schemas.microsoft.com/office/drawing/2014/main" val="4028622793"/>
                    </a:ext>
                  </a:extLst>
                </a:gridCol>
                <a:gridCol w="685800">
                  <a:extLst>
                    <a:ext uri="{9D8B030D-6E8A-4147-A177-3AD203B41FA5}">
                      <a16:colId xmlns:a16="http://schemas.microsoft.com/office/drawing/2014/main" val="2241730589"/>
                    </a:ext>
                  </a:extLst>
                </a:gridCol>
                <a:gridCol w="685800">
                  <a:extLst>
                    <a:ext uri="{9D8B030D-6E8A-4147-A177-3AD203B41FA5}">
                      <a16:colId xmlns:a16="http://schemas.microsoft.com/office/drawing/2014/main" val="1967482727"/>
                    </a:ext>
                  </a:extLst>
                </a:gridCol>
                <a:gridCol w="685800">
                  <a:extLst>
                    <a:ext uri="{9D8B030D-6E8A-4147-A177-3AD203B41FA5}">
                      <a16:colId xmlns:a16="http://schemas.microsoft.com/office/drawing/2014/main" val="3278859118"/>
                    </a:ext>
                  </a:extLst>
                </a:gridCol>
                <a:gridCol w="685800">
                  <a:extLst>
                    <a:ext uri="{9D8B030D-6E8A-4147-A177-3AD203B41FA5}">
                      <a16:colId xmlns:a16="http://schemas.microsoft.com/office/drawing/2014/main" val="586333951"/>
                    </a:ext>
                  </a:extLst>
                </a:gridCol>
              </a:tblGrid>
              <a:tr h="238125">
                <a:tc>
                  <a:txBody>
                    <a:bodyPr/>
                    <a:lstStyle/>
                    <a:p>
                      <a:pPr algn="l" fontAlgn="ct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男＼女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extLst>
                  <a:ext uri="{0D108BD9-81ED-4DB2-BD59-A6C34878D82A}">
                    <a16:rowId xmlns:a16="http://schemas.microsoft.com/office/drawing/2014/main" val="3976791000"/>
                  </a:ext>
                </a:extLst>
              </a:tr>
              <a:tr h="238125">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0.2434</a:t>
                      </a:r>
                    </a:p>
                  </a:txBody>
                  <a:tcPr marL="9525" marR="9525" marT="9525" marB="0" anchor="ctr">
                    <a:lnL>
                      <a:noFill/>
                    </a:lnL>
                    <a:lnR>
                      <a:noFill/>
                    </a:lnR>
                    <a:lnT>
                      <a:noFill/>
                    </a:lnT>
                    <a:lnB>
                      <a:noFill/>
                    </a:lnB>
                    <a:solidFill>
                      <a:srgbClr val="F2E884"/>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0.1455</a:t>
                      </a:r>
                    </a:p>
                  </a:txBody>
                  <a:tcPr marL="9525" marR="9525" marT="9525" marB="0" anchor="ctr">
                    <a:lnL>
                      <a:noFill/>
                    </a:lnL>
                    <a:lnR>
                      <a:noFill/>
                    </a:lnR>
                    <a:lnT>
                      <a:noFill/>
                    </a:lnT>
                    <a:lnB>
                      <a:noFill/>
                    </a:lnB>
                    <a:solidFill>
                      <a:srgbClr val="F9EA84"/>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0.0949</a:t>
                      </a:r>
                    </a:p>
                  </a:txBody>
                  <a:tcPr marL="9525" marR="9525" marT="9525" marB="0" anchor="ctr">
                    <a:lnL>
                      <a:noFill/>
                    </a:lnL>
                    <a:lnR>
                      <a:noFill/>
                    </a:lnR>
                    <a:lnT>
                      <a:noFill/>
                    </a:lnT>
                    <a:lnB>
                      <a:noFill/>
                    </a:lnB>
                    <a:solidFill>
                      <a:srgbClr val="FDEB84"/>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0.0661</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0.0501</a:t>
                      </a:r>
                    </a:p>
                  </a:txBody>
                  <a:tcPr marL="9525" marR="9525" marT="9525" marB="0" anchor="ctr">
                    <a:lnL>
                      <a:noFill/>
                    </a:lnL>
                    <a:lnR>
                      <a:noFill/>
                    </a:lnR>
                    <a:lnT>
                      <a:noFill/>
                    </a:lnT>
                    <a:lnB>
                      <a:noFill/>
                    </a:lnB>
                    <a:solidFill>
                      <a:srgbClr val="FEE081"/>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0.0451</a:t>
                      </a:r>
                    </a:p>
                  </a:txBody>
                  <a:tcPr marL="9525" marR="9525" marT="9525" marB="0" anchor="ctr">
                    <a:lnL>
                      <a:noFill/>
                    </a:lnL>
                    <a:lnR>
                      <a:noFill/>
                    </a:lnR>
                    <a:lnT>
                      <a:noFill/>
                    </a:lnT>
                    <a:lnB>
                      <a:noFill/>
                    </a:lnB>
                    <a:solidFill>
                      <a:srgbClr val="FDD17F"/>
                    </a:solidFill>
                  </a:tcPr>
                </a:tc>
                <a:extLst>
                  <a:ext uri="{0D108BD9-81ED-4DB2-BD59-A6C34878D82A}">
                    <a16:rowId xmlns:a16="http://schemas.microsoft.com/office/drawing/2014/main" val="1910618010"/>
                  </a:ext>
                </a:extLst>
              </a:tr>
              <a:tr h="238125">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0.0922</a:t>
                      </a:r>
                    </a:p>
                  </a:txBody>
                  <a:tcPr marL="9525" marR="9525" marT="9525" marB="0" anchor="ctr">
                    <a:lnL>
                      <a:noFill/>
                    </a:lnL>
                    <a:lnR>
                      <a:noFill/>
                    </a:lnR>
                    <a:lnT>
                      <a:noFill/>
                    </a:lnT>
                    <a:lnB>
                      <a:noFill/>
                    </a:lnB>
                    <a:solidFill>
                      <a:srgbClr val="FD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0.0532</a:t>
                      </a:r>
                    </a:p>
                  </a:txBody>
                  <a:tcPr marL="9525" marR="9525" marT="9525" marB="0" anchor="ctr">
                    <a:lnL>
                      <a:noFill/>
                    </a:lnL>
                    <a:lnR>
                      <a:noFill/>
                    </a:lnR>
                    <a:lnT>
                      <a:noFill/>
                    </a:lnT>
                    <a:lnB>
                      <a:noFill/>
                    </a:lnB>
                    <a:solidFill>
                      <a:srgbClr val="FEEA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0.0336</a:t>
                      </a:r>
                    </a:p>
                  </a:txBody>
                  <a:tcPr marL="9525" marR="9525" marT="9525" marB="0" anchor="ctr">
                    <a:lnL>
                      <a:noFill/>
                    </a:lnL>
                    <a:lnR>
                      <a:noFill/>
                    </a:lnR>
                    <a:lnT>
                      <a:noFill/>
                    </a:lnT>
                    <a:lnB>
                      <a:noFill/>
                    </a:lnB>
                    <a:solidFill>
                      <a:srgbClr val="FBAE78"/>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0.0214</a:t>
                      </a:r>
                    </a:p>
                  </a:txBody>
                  <a:tcPr marL="9525" marR="9525" marT="9525" marB="0" anchor="ctr">
                    <a:lnL>
                      <a:noFill/>
                    </a:lnL>
                    <a:lnR>
                      <a:noFill/>
                    </a:lnR>
                    <a:lnT>
                      <a:noFill/>
                    </a:lnT>
                    <a:lnB>
                      <a:noFill/>
                    </a:lnB>
                    <a:solidFill>
                      <a:srgbClr val="F98871"/>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0.0157</a:t>
                      </a:r>
                    </a:p>
                  </a:txBody>
                  <a:tcPr marL="9525" marR="9525" marT="9525" marB="0" anchor="ctr">
                    <a:lnL>
                      <a:noFill/>
                    </a:lnL>
                    <a:lnR>
                      <a:noFill/>
                    </a:lnR>
                    <a:lnT>
                      <a:noFill/>
                    </a:lnT>
                    <a:lnB>
                      <a:noFill/>
                    </a:lnB>
                    <a:solidFill>
                      <a:srgbClr val="F877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0.0146</a:t>
                      </a:r>
                    </a:p>
                  </a:txBody>
                  <a:tcPr marL="9525" marR="9525" marT="9525" marB="0" anchor="ctr">
                    <a:lnL>
                      <a:noFill/>
                    </a:lnL>
                    <a:lnR>
                      <a:noFill/>
                    </a:lnR>
                    <a:lnT>
                      <a:noFill/>
                    </a:lnT>
                    <a:lnB>
                      <a:noFill/>
                    </a:lnB>
                    <a:solidFill>
                      <a:srgbClr val="F8736D"/>
                    </a:solidFill>
                  </a:tcPr>
                </a:tc>
                <a:extLst>
                  <a:ext uri="{0D108BD9-81ED-4DB2-BD59-A6C34878D82A}">
                    <a16:rowId xmlns:a16="http://schemas.microsoft.com/office/drawing/2014/main" val="2452710537"/>
                  </a:ext>
                </a:extLst>
              </a:tr>
              <a:tr h="238125">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0.0627</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0.0341</a:t>
                      </a:r>
                    </a:p>
                  </a:txBody>
                  <a:tcPr marL="9525" marR="9525" marT="9525" marB="0" anchor="ctr">
                    <a:lnL>
                      <a:noFill/>
                    </a:lnL>
                    <a:lnR>
                      <a:noFill/>
                    </a:lnR>
                    <a:lnT>
                      <a:noFill/>
                    </a:lnT>
                    <a:lnB>
                      <a:noFill/>
                    </a:lnB>
                    <a:solidFill>
                      <a:srgbClr val="FBAF78"/>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0.0216</a:t>
                      </a:r>
                    </a:p>
                  </a:txBody>
                  <a:tcPr marL="9525" marR="9525" marT="9525" marB="0" anchor="ctr">
                    <a:lnL>
                      <a:noFill/>
                    </a:lnL>
                    <a:lnR>
                      <a:noFill/>
                    </a:lnR>
                    <a:lnT>
                      <a:noFill/>
                    </a:lnT>
                    <a:lnB>
                      <a:noFill/>
                    </a:lnB>
                    <a:solidFill>
                      <a:srgbClr val="F98971"/>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0.0143</a:t>
                      </a:r>
                    </a:p>
                  </a:txBody>
                  <a:tcPr marL="9525" marR="9525" marT="9525" marB="0" anchor="ctr">
                    <a:lnL>
                      <a:noFill/>
                    </a:lnL>
                    <a:lnR>
                      <a:noFill/>
                    </a:lnR>
                    <a:lnT>
                      <a:noFill/>
                    </a:lnT>
                    <a:lnB>
                      <a:noFill/>
                    </a:lnB>
                    <a:solidFill>
                      <a:srgbClr val="F8726C"/>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0.0113</a:t>
                      </a:r>
                    </a:p>
                  </a:txBody>
                  <a:tcPr marL="9525" marR="9525" marT="9525" marB="0" anchor="ctr">
                    <a:lnL>
                      <a:noFill/>
                    </a:lnL>
                    <a:lnR>
                      <a:noFill/>
                    </a:lnR>
                    <a:lnT>
                      <a:noFill/>
                    </a:lnT>
                    <a:lnB>
                      <a:noFill/>
                    </a:lnB>
                    <a:solidFill>
                      <a:srgbClr val="F8696B"/>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0.0111</a:t>
                      </a:r>
                    </a:p>
                  </a:txBody>
                  <a:tcPr marL="9525" marR="9525" marT="9525" marB="0" anchor="ctr">
                    <a:lnL>
                      <a:noFill/>
                    </a:lnL>
                    <a:lnR>
                      <a:noFill/>
                    </a:lnR>
                    <a:lnT>
                      <a:noFill/>
                    </a:lnT>
                    <a:lnB>
                      <a:noFill/>
                    </a:lnB>
                    <a:solidFill>
                      <a:srgbClr val="F8696B"/>
                    </a:solidFill>
                  </a:tcPr>
                </a:tc>
                <a:extLst>
                  <a:ext uri="{0D108BD9-81ED-4DB2-BD59-A6C34878D82A}">
                    <a16:rowId xmlns:a16="http://schemas.microsoft.com/office/drawing/2014/main" val="2454642211"/>
                  </a:ext>
                </a:extLst>
              </a:tr>
              <a:tr h="238125">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0.0825</a:t>
                      </a:r>
                    </a:p>
                  </a:txBody>
                  <a:tcPr marL="9525" marR="9525" marT="9525" marB="0" anchor="ctr">
                    <a:lnL>
                      <a:noFill/>
                    </a:lnL>
                    <a:lnR>
                      <a:noFill/>
                    </a:lnR>
                    <a:lnT>
                      <a:noFill/>
                    </a:lnT>
                    <a:lnB>
                      <a:noFill/>
                    </a:lnB>
                    <a:solidFill>
                      <a:srgbClr val="FD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0.0426</a:t>
                      </a:r>
                    </a:p>
                  </a:txBody>
                  <a:tcPr marL="9525" marR="9525" marT="9525" marB="0" anchor="ctr">
                    <a:lnL>
                      <a:noFill/>
                    </a:lnL>
                    <a:lnR>
                      <a:noFill/>
                    </a:lnR>
                    <a:lnT>
                      <a:noFill/>
                    </a:lnT>
                    <a:lnB>
                      <a:noFill/>
                    </a:lnB>
                    <a:solidFill>
                      <a:srgbClr val="FDC97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0.0263</a:t>
                      </a:r>
                    </a:p>
                  </a:txBody>
                  <a:tcPr marL="9525" marR="9525" marT="9525" marB="0" anchor="ctr">
                    <a:lnL>
                      <a:noFill/>
                    </a:lnL>
                    <a:lnR>
                      <a:noFill/>
                    </a:lnR>
                    <a:lnT>
                      <a:noFill/>
                    </a:lnT>
                    <a:lnB>
                      <a:noFill/>
                    </a:lnB>
                    <a:solidFill>
                      <a:srgbClr val="FA977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0.0189</a:t>
                      </a:r>
                    </a:p>
                  </a:txBody>
                  <a:tcPr marL="9525" marR="9525" marT="9525" marB="0" anchor="ctr">
                    <a:lnL>
                      <a:noFill/>
                    </a:lnL>
                    <a:lnR>
                      <a:noFill/>
                    </a:lnR>
                    <a:lnT>
                      <a:noFill/>
                    </a:lnT>
                    <a:lnB>
                      <a:noFill/>
                    </a:lnB>
                    <a:solidFill>
                      <a:srgbClr val="F9816F"/>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0.0160</a:t>
                      </a:r>
                    </a:p>
                  </a:txBody>
                  <a:tcPr marL="9525" marR="9525" marT="9525" marB="0" anchor="ctr">
                    <a:lnL>
                      <a:noFill/>
                    </a:lnL>
                    <a:lnR>
                      <a:noFill/>
                    </a:lnR>
                    <a:lnT>
                      <a:noFill/>
                    </a:lnT>
                    <a:lnB>
                      <a:noFill/>
                    </a:lnB>
                    <a:solidFill>
                      <a:srgbClr val="F878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0.0175</a:t>
                      </a:r>
                    </a:p>
                  </a:txBody>
                  <a:tcPr marL="9525" marR="9525" marT="9525" marB="0" anchor="ctr">
                    <a:lnL>
                      <a:noFill/>
                    </a:lnL>
                    <a:lnR>
                      <a:noFill/>
                    </a:lnR>
                    <a:lnT>
                      <a:noFill/>
                    </a:lnT>
                    <a:lnB>
                      <a:noFill/>
                    </a:lnB>
                    <a:solidFill>
                      <a:srgbClr val="F97C6E"/>
                    </a:solidFill>
                  </a:tcPr>
                </a:tc>
                <a:extLst>
                  <a:ext uri="{0D108BD9-81ED-4DB2-BD59-A6C34878D82A}">
                    <a16:rowId xmlns:a16="http://schemas.microsoft.com/office/drawing/2014/main" val="3130766247"/>
                  </a:ext>
                </a:extLst>
              </a:tr>
              <a:tr h="238125">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0.2008</a:t>
                      </a:r>
                    </a:p>
                  </a:txBody>
                  <a:tcPr marL="9525" marR="9525" marT="9525" marB="0" anchor="ctr">
                    <a:lnL>
                      <a:noFill/>
                    </a:lnL>
                    <a:lnR>
                      <a:noFill/>
                    </a:lnR>
                    <a:lnT>
                      <a:noFill/>
                    </a:lnT>
                    <a:lnB>
                      <a:noFill/>
                    </a:lnB>
                    <a:solidFill>
                      <a:srgbClr val="F5E8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0.1113</a:t>
                      </a:r>
                    </a:p>
                  </a:txBody>
                  <a:tcPr marL="9525" marR="9525" marT="9525" marB="0" anchor="ctr">
                    <a:lnL>
                      <a:noFill/>
                    </a:lnL>
                    <a:lnR>
                      <a:noFill/>
                    </a:lnR>
                    <a:lnT>
                      <a:noFill/>
                    </a:lnT>
                    <a:lnB>
                      <a:noFill/>
                    </a:lnB>
                    <a:solidFill>
                      <a:srgbClr val="FBEA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0.0712</a:t>
                      </a:r>
                    </a:p>
                  </a:txBody>
                  <a:tcPr marL="9525" marR="9525" marT="9525" marB="0" anchor="ctr">
                    <a:lnL>
                      <a:noFill/>
                    </a:lnL>
                    <a:lnR>
                      <a:noFill/>
                    </a:lnR>
                    <a:lnT>
                      <a:noFill/>
                    </a:lnT>
                    <a:lnB>
                      <a:noFill/>
                    </a:lnB>
                    <a:solidFill>
                      <a:srgbClr val="FE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0.0538</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0.0512</a:t>
                      </a:r>
                    </a:p>
                  </a:txBody>
                  <a:tcPr marL="9525" marR="9525" marT="9525" marB="0" anchor="ctr">
                    <a:lnL>
                      <a:noFill/>
                    </a:lnL>
                    <a:lnR>
                      <a:noFill/>
                    </a:lnR>
                    <a:lnT>
                      <a:noFill/>
                    </a:lnT>
                    <a:lnB>
                      <a:noFill/>
                    </a:lnB>
                    <a:solidFill>
                      <a:srgbClr val="FEE48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0.0862</a:t>
                      </a:r>
                    </a:p>
                  </a:txBody>
                  <a:tcPr marL="9525" marR="9525" marT="9525" marB="0" anchor="ctr">
                    <a:lnL>
                      <a:noFill/>
                    </a:lnL>
                    <a:lnR>
                      <a:noFill/>
                    </a:lnR>
                    <a:lnT>
                      <a:noFill/>
                    </a:lnT>
                    <a:lnB>
                      <a:noFill/>
                    </a:lnB>
                    <a:solidFill>
                      <a:srgbClr val="FDEB84"/>
                    </a:solidFill>
                  </a:tcPr>
                </a:tc>
                <a:extLst>
                  <a:ext uri="{0D108BD9-81ED-4DB2-BD59-A6C34878D82A}">
                    <a16:rowId xmlns:a16="http://schemas.microsoft.com/office/drawing/2014/main" val="2488750791"/>
                  </a:ext>
                </a:extLst>
              </a:tr>
              <a:tr h="238125">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0.7471</a:t>
                      </a:r>
                    </a:p>
                  </a:txBody>
                  <a:tcPr marL="9525" marR="9525" marT="9525" marB="0" anchor="ctr">
                    <a:lnL>
                      <a:noFill/>
                    </a:lnL>
                    <a:lnR>
                      <a:noFill/>
                    </a:lnR>
                    <a:lnT>
                      <a:noFill/>
                    </a:lnT>
                    <a:lnB>
                      <a:noFill/>
                    </a:lnB>
                    <a:solidFill>
                      <a:srgbClr val="CEDD8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0.4867</a:t>
                      </a:r>
                    </a:p>
                  </a:txBody>
                  <a:tcPr marL="9525" marR="9525" marT="9525" marB="0" anchor="ctr">
                    <a:lnL>
                      <a:noFill/>
                    </a:lnL>
                    <a:lnR>
                      <a:noFill/>
                    </a:lnR>
                    <a:lnT>
                      <a:noFill/>
                    </a:lnT>
                    <a:lnB>
                      <a:noFill/>
                    </a:lnB>
                    <a:solidFill>
                      <a:srgbClr val="E1E3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0.3825</a:t>
                      </a:r>
                    </a:p>
                  </a:txBody>
                  <a:tcPr marL="9525" marR="9525" marT="9525" marB="0" anchor="ctr">
                    <a:lnL>
                      <a:noFill/>
                    </a:lnL>
                    <a:lnR>
                      <a:noFill/>
                    </a:lnR>
                    <a:lnT>
                      <a:noFill/>
                    </a:lnT>
                    <a:lnB>
                      <a:noFill/>
                    </a:lnB>
                    <a:solidFill>
                      <a:srgbClr val="E8E5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0.4192</a:t>
                      </a:r>
                    </a:p>
                  </a:txBody>
                  <a:tcPr marL="9525" marR="9525" marT="9525" marB="0" anchor="ctr">
                    <a:lnL>
                      <a:noFill/>
                    </a:lnL>
                    <a:lnR>
                      <a:noFill/>
                    </a:lnR>
                    <a:lnT>
                      <a:noFill/>
                    </a:lnT>
                    <a:lnB>
                      <a:noFill/>
                    </a:lnB>
                    <a:solidFill>
                      <a:srgbClr val="E5E4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0.8323</a:t>
                      </a:r>
                    </a:p>
                  </a:txBody>
                  <a:tcPr marL="9525" marR="9525" marT="9525" marB="0" anchor="ctr">
                    <a:lnL>
                      <a:noFill/>
                    </a:lnL>
                    <a:lnR>
                      <a:noFill/>
                    </a:lnR>
                    <a:lnT>
                      <a:noFill/>
                    </a:lnT>
                    <a:lnB>
                      <a:noFill/>
                    </a:lnB>
                    <a:solidFill>
                      <a:srgbClr val="C8DB81"/>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2.2365</a:t>
                      </a:r>
                    </a:p>
                  </a:txBody>
                  <a:tcPr marL="9525" marR="9525" marT="9525" marB="0" anchor="ctr">
                    <a:lnL>
                      <a:noFill/>
                    </a:lnL>
                    <a:lnR>
                      <a:noFill/>
                    </a:lnR>
                    <a:lnT>
                      <a:noFill/>
                    </a:lnT>
                    <a:lnB>
                      <a:noFill/>
                    </a:lnB>
                    <a:solidFill>
                      <a:srgbClr val="63BE7B"/>
                    </a:solidFill>
                  </a:tcPr>
                </a:tc>
                <a:extLst>
                  <a:ext uri="{0D108BD9-81ED-4DB2-BD59-A6C34878D82A}">
                    <a16:rowId xmlns:a16="http://schemas.microsoft.com/office/drawing/2014/main" val="4032026754"/>
                  </a:ext>
                </a:extLst>
              </a:tr>
            </a:tbl>
          </a:graphicData>
        </a:graphic>
      </p:graphicFrame>
      <p:sp>
        <p:nvSpPr>
          <p:cNvPr id="6" name="テキスト ボックス 5"/>
          <p:cNvSpPr txBox="1"/>
          <p:nvPr/>
        </p:nvSpPr>
        <p:spPr>
          <a:xfrm>
            <a:off x="272480" y="2401332"/>
            <a:ext cx="4628190" cy="369332"/>
          </a:xfrm>
          <a:prstGeom prst="rect">
            <a:avLst/>
          </a:prstGeom>
          <a:noFill/>
        </p:spPr>
        <p:txBody>
          <a:bodyPr wrap="none" rtlCol="0">
            <a:spAutoFit/>
          </a:bodyPr>
          <a:lstStyle/>
          <a:p>
            <a:pPr marL="285750" indent="-285750">
              <a:buClr>
                <a:srgbClr val="0070C0"/>
              </a:buClr>
              <a:buFont typeface="Arial" panose="020B0604020202020204" pitchFamily="34" charset="0"/>
              <a:buChar char="•"/>
            </a:pPr>
            <a:r>
              <a:rPr kumimoji="1" lang="ja-JP" altLang="en-US" dirty="0">
                <a:solidFill>
                  <a:srgbClr val="0070C0"/>
                </a:solidFill>
              </a:rPr>
              <a:t>男女別受給開始年齢における目的関数値</a:t>
            </a:r>
          </a:p>
        </p:txBody>
      </p:sp>
      <p:sp>
        <p:nvSpPr>
          <p:cNvPr id="8" name="テキスト ボックス 7"/>
          <p:cNvSpPr txBox="1"/>
          <p:nvPr/>
        </p:nvSpPr>
        <p:spPr>
          <a:xfrm>
            <a:off x="272480" y="736342"/>
            <a:ext cx="9361040" cy="1477328"/>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男女それぞれの受給開始年齢</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dirty="0"/>
              <a:t>今までの分析では問題をよりシンプルにするため，男女が同時に受給開始すると設定していた</a:t>
            </a:r>
            <a:endParaRPr kumimoji="1" lang="en-US" altLang="ja-JP" dirty="0"/>
          </a:p>
          <a:p>
            <a:pPr marL="742950" lvl="1" indent="-285750">
              <a:buClr>
                <a:srgbClr val="0070C0"/>
              </a:buClr>
              <a:buFont typeface="Wingdings" panose="05000000000000000000" pitchFamily="2" charset="2"/>
              <a:buChar char="Ø"/>
            </a:pPr>
            <a:r>
              <a:rPr kumimoji="1" lang="ja-JP" altLang="en-US" dirty="0"/>
              <a:t>現実には平均寿命が長い女性ほど繰下げを行い，遺族年金制度による収入減少リスクを抱える世帯主は比較的早く受給開始するべきだと考えられる</a:t>
            </a:r>
          </a:p>
        </p:txBody>
      </p:sp>
      <p:pic>
        <p:nvPicPr>
          <p:cNvPr id="9" name="図 8"/>
          <p:cNvPicPr>
            <a:picLocks noChangeAspect="1"/>
          </p:cNvPicPr>
          <p:nvPr/>
        </p:nvPicPr>
        <p:blipFill>
          <a:blip r:embed="rId2"/>
          <a:stretch>
            <a:fillRect/>
          </a:stretch>
        </p:blipFill>
        <p:spPr>
          <a:xfrm>
            <a:off x="5305823" y="2721332"/>
            <a:ext cx="4038202" cy="2422922"/>
          </a:xfrm>
          <a:prstGeom prst="rect">
            <a:avLst/>
          </a:prstGeom>
        </p:spPr>
      </p:pic>
      <p:sp>
        <p:nvSpPr>
          <p:cNvPr id="10" name="AutoShape 3">
            <a:extLst>
              <a:ext uri="{FF2B5EF4-FFF2-40B4-BE49-F238E27FC236}">
                <a16:creationId xmlns:a16="http://schemas.microsoft.com/office/drawing/2014/main" id="{061870B2-D7AD-4869-991E-E35F8D2ACD36}"/>
              </a:ext>
            </a:extLst>
          </p:cNvPr>
          <p:cNvSpPr>
            <a:spLocks noChangeArrowheads="1"/>
          </p:cNvSpPr>
          <p:nvPr/>
        </p:nvSpPr>
        <p:spPr bwMode="auto">
          <a:xfrm>
            <a:off x="5305823" y="2401332"/>
            <a:ext cx="4038202"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計画最終時点の富の累積確率</a:t>
            </a:r>
          </a:p>
        </p:txBody>
      </p:sp>
      <p:sp>
        <p:nvSpPr>
          <p:cNvPr id="11" name="テキスト ボックス 10"/>
          <p:cNvSpPr txBox="1"/>
          <p:nvPr/>
        </p:nvSpPr>
        <p:spPr>
          <a:xfrm>
            <a:off x="272481" y="5200645"/>
            <a:ext cx="9361040" cy="1077218"/>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ü"/>
            </a:pPr>
            <a:r>
              <a:rPr kumimoji="1" lang="ja-JP" altLang="en-US" sz="1600" dirty="0"/>
              <a:t>男性：</a:t>
            </a:r>
            <a:r>
              <a:rPr kumimoji="1" lang="en-US" altLang="ja-JP" sz="1600" dirty="0"/>
              <a:t>67</a:t>
            </a:r>
            <a:r>
              <a:rPr kumimoji="1" lang="ja-JP" altLang="en-US" sz="1600" dirty="0"/>
              <a:t>歳，女性：</a:t>
            </a:r>
            <a:r>
              <a:rPr kumimoji="1" lang="en-US" altLang="ja-JP" sz="1600" dirty="0"/>
              <a:t>70</a:t>
            </a:r>
            <a:r>
              <a:rPr kumimoji="1" lang="ja-JP" altLang="en-US" sz="1600" dirty="0"/>
              <a:t>歳で受給開始するケースが最適となる</a:t>
            </a:r>
            <a:endParaRPr kumimoji="1" lang="en-US" altLang="ja-JP" sz="1600" dirty="0"/>
          </a:p>
          <a:p>
            <a:pPr marL="285750" indent="-285750">
              <a:buClr>
                <a:srgbClr val="0070C0"/>
              </a:buClr>
              <a:buFont typeface="Wingdings" panose="05000000000000000000" pitchFamily="2" charset="2"/>
              <a:buChar char="ü"/>
            </a:pPr>
            <a:endParaRPr kumimoji="1" lang="en-US" altLang="ja-JP" sz="1600" dirty="0"/>
          </a:p>
          <a:p>
            <a:pPr marL="285750" indent="-285750">
              <a:buClr>
                <a:srgbClr val="0070C0"/>
              </a:buClr>
              <a:buFont typeface="Wingdings" panose="05000000000000000000" pitchFamily="2" charset="2"/>
              <a:buChar char="ü"/>
            </a:pPr>
            <a:r>
              <a:rPr kumimoji="1" lang="ja-JP" altLang="en-US" sz="1600" dirty="0"/>
              <a:t>男性：繰下げたとしても早期死亡した場合</a:t>
            </a:r>
            <a:r>
              <a:rPr lang="ja-JP" altLang="en-US" sz="1600" dirty="0"/>
              <a:t>に</a:t>
            </a:r>
            <a:r>
              <a:rPr kumimoji="1" lang="ja-JP" altLang="en-US" sz="1600" dirty="0"/>
              <a:t>配偶者が収入減少リスクにさらわれてしまう</a:t>
            </a:r>
            <a:endParaRPr kumimoji="1" lang="en-US" altLang="ja-JP" sz="1600" dirty="0"/>
          </a:p>
          <a:p>
            <a:pPr marL="285750" indent="-285750">
              <a:buClr>
                <a:srgbClr val="0070C0"/>
              </a:buClr>
              <a:buFont typeface="Wingdings" panose="05000000000000000000" pitchFamily="2" charset="2"/>
              <a:buChar char="ü"/>
            </a:pPr>
            <a:r>
              <a:rPr lang="ja-JP" altLang="en-US" sz="1600" dirty="0"/>
              <a:t>女性：平均寿命が長く，世帯主死亡に備えできるだけ繰下げて受給する</a:t>
            </a:r>
            <a:endParaRPr kumimoji="1" lang="ja-JP" altLang="en-US" sz="1600" dirty="0"/>
          </a:p>
        </p:txBody>
      </p:sp>
    </p:spTree>
    <p:extLst>
      <p:ext uri="{BB962C8B-B14F-4D97-AF65-F5344CB8AC3E}">
        <p14:creationId xmlns:p14="http://schemas.microsoft.com/office/powerpoint/2010/main" val="176910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数値分析｜繰下げ受給と逆再分配</a:t>
            </a:r>
          </a:p>
        </p:txBody>
      </p:sp>
      <p:sp>
        <p:nvSpPr>
          <p:cNvPr id="3" name="日付プレースホルダー 2"/>
          <p:cNvSpPr>
            <a:spLocks noGrp="1"/>
          </p:cNvSpPr>
          <p:nvPr>
            <p:ph type="dt" sz="half" idx="10"/>
          </p:nvPr>
        </p:nvSpPr>
        <p:spPr/>
        <p:txBody>
          <a:bodyPr/>
          <a:lstStyle/>
          <a:p>
            <a:fld id="{3DB5EE7A-3FBD-47C0-8E57-47B8E9ED59EB}"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35</a:t>
            </a:fld>
            <a:endParaRPr lang="en-US" altLang="ja-JP" dirty="0"/>
          </a:p>
        </p:txBody>
      </p:sp>
      <p:sp>
        <p:nvSpPr>
          <p:cNvPr id="6" name="テキスト ボックス 5"/>
          <p:cNvSpPr txBox="1"/>
          <p:nvPr/>
        </p:nvSpPr>
        <p:spPr>
          <a:xfrm>
            <a:off x="272480" y="885825"/>
            <a:ext cx="9361040" cy="2092881"/>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公的年金の繰下げ受給と逆再分配の可能性</a:t>
            </a:r>
            <a:endParaRPr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現状の公的年金の繰下げ受給制度は，低所得者にとって繰下げた期間に年金がなくなると生活できないため，高所得者がさらに得をする逆再分配となる可能性が存在する</a:t>
            </a:r>
            <a:endParaRPr lang="en-US" altLang="ja-JP" sz="1600" dirty="0"/>
          </a:p>
          <a:p>
            <a:pPr marL="742950" lvl="1" indent="-285750">
              <a:buClr>
                <a:srgbClr val="0070C0"/>
              </a:buClr>
              <a:buFont typeface="Wingdings" panose="05000000000000000000" pitchFamily="2" charset="2"/>
              <a:buChar char="Ø"/>
            </a:pPr>
            <a:r>
              <a:rPr lang="ja-JP" altLang="en-US" sz="1600" dirty="0"/>
              <a:t>またアメリカなどでは，収入の高い人ほど寿命も長いことが示されている</a:t>
            </a:r>
            <a:endParaRPr lang="en-US" altLang="ja-JP" sz="1600" dirty="0"/>
          </a:p>
          <a:p>
            <a:pPr marL="742950" lvl="1" indent="-285750">
              <a:buClr>
                <a:srgbClr val="0070C0"/>
              </a:buClr>
              <a:buFont typeface="Wingdings" panose="05000000000000000000" pitchFamily="2" charset="2"/>
              <a:buChar char="Ø"/>
            </a:pPr>
            <a:r>
              <a:rPr lang="ja-JP" altLang="en-US" sz="1600" dirty="0"/>
              <a:t>「平成</a:t>
            </a:r>
            <a:r>
              <a:rPr lang="en-US" altLang="ja-JP" sz="1600" dirty="0"/>
              <a:t>26</a:t>
            </a:r>
            <a:r>
              <a:rPr lang="ja-JP" altLang="en-US" sz="1600" dirty="0"/>
              <a:t>年全国消費実態調査」のデータを使用して，低所得者世帯における繰下げ受給の影響を分析する</a:t>
            </a:r>
            <a:endParaRPr lang="en-US" altLang="ja-JP" sz="1600" dirty="0"/>
          </a:p>
          <a:p>
            <a:pPr marL="742950" lvl="1" indent="-285750">
              <a:buClr>
                <a:srgbClr val="0070C0"/>
              </a:buClr>
              <a:buFont typeface="Wingdings" panose="05000000000000000000" pitchFamily="2" charset="2"/>
              <a:buChar char="Ø"/>
            </a:pPr>
            <a:r>
              <a:rPr lang="ja-JP" altLang="en-US" sz="1600" dirty="0"/>
              <a:t>（貯蓄負債に関する結果，世帯主の年齢階級，年間収入階級別</a:t>
            </a:r>
            <a:r>
              <a:rPr lang="en-US" altLang="ja-JP" sz="1600" dirty="0"/>
              <a:t>1</a:t>
            </a:r>
            <a:r>
              <a:rPr lang="ja-JP" altLang="en-US" sz="1600" dirty="0"/>
              <a:t>世帯当たり貯蓄・負債の現在高と保有率，年齢階級：</a:t>
            </a:r>
            <a:r>
              <a:rPr lang="en-US" altLang="ja-JP" sz="1600" dirty="0"/>
              <a:t>60</a:t>
            </a:r>
            <a:r>
              <a:rPr lang="ja-JP" altLang="en-US" sz="1600" dirty="0"/>
              <a:t>～</a:t>
            </a:r>
            <a:r>
              <a:rPr lang="en-US" altLang="ja-JP" sz="1600" dirty="0"/>
              <a:t>69</a:t>
            </a:r>
            <a:r>
              <a:rPr lang="ja-JP" altLang="en-US" sz="1600" dirty="0"/>
              <a:t>歳）</a:t>
            </a:r>
            <a:endParaRPr kumimoji="1" lang="ja-JP" altLang="en-US" sz="1600" dirty="0"/>
          </a:p>
        </p:txBody>
      </p:sp>
      <p:graphicFrame>
        <p:nvGraphicFramePr>
          <p:cNvPr id="7" name="表 6"/>
          <p:cNvGraphicFramePr>
            <a:graphicFrameLocks noGrp="1"/>
          </p:cNvGraphicFramePr>
          <p:nvPr>
            <p:extLst>
              <p:ext uri="{D42A27DB-BD31-4B8C-83A1-F6EECF244321}">
                <p14:modId xmlns:p14="http://schemas.microsoft.com/office/powerpoint/2010/main" val="3126739462"/>
              </p:ext>
            </p:extLst>
          </p:nvPr>
        </p:nvGraphicFramePr>
        <p:xfrm>
          <a:off x="272480" y="3101804"/>
          <a:ext cx="9361042" cy="1428750"/>
        </p:xfrm>
        <a:graphic>
          <a:graphicData uri="http://schemas.openxmlformats.org/drawingml/2006/table">
            <a:tbl>
              <a:tblPr firstRow="1">
                <a:tableStyleId>{69012ECD-51FC-41F1-AA8D-1B2483CD663E}</a:tableStyleId>
              </a:tblPr>
              <a:tblGrid>
                <a:gridCol w="776492">
                  <a:extLst>
                    <a:ext uri="{9D8B030D-6E8A-4147-A177-3AD203B41FA5}">
                      <a16:colId xmlns:a16="http://schemas.microsoft.com/office/drawing/2014/main" val="4138595612"/>
                    </a:ext>
                  </a:extLst>
                </a:gridCol>
                <a:gridCol w="819630">
                  <a:extLst>
                    <a:ext uri="{9D8B030D-6E8A-4147-A177-3AD203B41FA5}">
                      <a16:colId xmlns:a16="http://schemas.microsoft.com/office/drawing/2014/main" val="4214913164"/>
                    </a:ext>
                  </a:extLst>
                </a:gridCol>
                <a:gridCol w="776492">
                  <a:extLst>
                    <a:ext uri="{9D8B030D-6E8A-4147-A177-3AD203B41FA5}">
                      <a16:colId xmlns:a16="http://schemas.microsoft.com/office/drawing/2014/main" val="4044814470"/>
                    </a:ext>
                  </a:extLst>
                </a:gridCol>
                <a:gridCol w="776492">
                  <a:extLst>
                    <a:ext uri="{9D8B030D-6E8A-4147-A177-3AD203B41FA5}">
                      <a16:colId xmlns:a16="http://schemas.microsoft.com/office/drawing/2014/main" val="1449435176"/>
                    </a:ext>
                  </a:extLst>
                </a:gridCol>
                <a:gridCol w="776492">
                  <a:extLst>
                    <a:ext uri="{9D8B030D-6E8A-4147-A177-3AD203B41FA5}">
                      <a16:colId xmlns:a16="http://schemas.microsoft.com/office/drawing/2014/main" val="2070009258"/>
                    </a:ext>
                  </a:extLst>
                </a:gridCol>
                <a:gridCol w="776492">
                  <a:extLst>
                    <a:ext uri="{9D8B030D-6E8A-4147-A177-3AD203B41FA5}">
                      <a16:colId xmlns:a16="http://schemas.microsoft.com/office/drawing/2014/main" val="2448713647"/>
                    </a:ext>
                  </a:extLst>
                </a:gridCol>
                <a:gridCol w="776492">
                  <a:extLst>
                    <a:ext uri="{9D8B030D-6E8A-4147-A177-3AD203B41FA5}">
                      <a16:colId xmlns:a16="http://schemas.microsoft.com/office/drawing/2014/main" val="3030390558"/>
                    </a:ext>
                  </a:extLst>
                </a:gridCol>
                <a:gridCol w="776492">
                  <a:extLst>
                    <a:ext uri="{9D8B030D-6E8A-4147-A177-3AD203B41FA5}">
                      <a16:colId xmlns:a16="http://schemas.microsoft.com/office/drawing/2014/main" val="212778539"/>
                    </a:ext>
                  </a:extLst>
                </a:gridCol>
                <a:gridCol w="776492">
                  <a:extLst>
                    <a:ext uri="{9D8B030D-6E8A-4147-A177-3AD203B41FA5}">
                      <a16:colId xmlns:a16="http://schemas.microsoft.com/office/drawing/2014/main" val="3135478361"/>
                    </a:ext>
                  </a:extLst>
                </a:gridCol>
                <a:gridCol w="776492">
                  <a:extLst>
                    <a:ext uri="{9D8B030D-6E8A-4147-A177-3AD203B41FA5}">
                      <a16:colId xmlns:a16="http://schemas.microsoft.com/office/drawing/2014/main" val="1015924527"/>
                    </a:ext>
                  </a:extLst>
                </a:gridCol>
                <a:gridCol w="776492">
                  <a:extLst>
                    <a:ext uri="{9D8B030D-6E8A-4147-A177-3AD203B41FA5}">
                      <a16:colId xmlns:a16="http://schemas.microsoft.com/office/drawing/2014/main" val="1847217721"/>
                    </a:ext>
                  </a:extLst>
                </a:gridCol>
                <a:gridCol w="776492">
                  <a:extLst>
                    <a:ext uri="{9D8B030D-6E8A-4147-A177-3AD203B41FA5}">
                      <a16:colId xmlns:a16="http://schemas.microsoft.com/office/drawing/2014/main" val="2059307021"/>
                    </a:ext>
                  </a:extLst>
                </a:gridCol>
              </a:tblGrid>
              <a:tr h="476250">
                <a:tc>
                  <a:txBody>
                    <a:bodyPr/>
                    <a:lstStyle/>
                    <a:p>
                      <a:pPr algn="l" fontAlgn="ct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収入階級</a:t>
                      </a:r>
                    </a:p>
                  </a:txBody>
                  <a:tcPr marL="9525" marR="9525" marT="9525" marB="0" anchor="ctr"/>
                </a:tc>
                <a:tc>
                  <a:txBody>
                    <a:bodyPr/>
                    <a:lstStyle/>
                    <a:p>
                      <a:pPr algn="l" fontAlgn="ctr"/>
                      <a:r>
                        <a:rPr lang="en-US" altLang="ja-JP" sz="1100" u="none" strike="noStrike" dirty="0">
                          <a:solidFill>
                            <a:srgbClr val="FF0000"/>
                          </a:solidFill>
                          <a:effectLst/>
                        </a:rPr>
                        <a:t>200 </a:t>
                      </a:r>
                      <a:r>
                        <a:rPr lang="ja-JP" altLang="en-US" sz="1100" u="none" strike="noStrike" dirty="0">
                          <a:solidFill>
                            <a:srgbClr val="FF0000"/>
                          </a:solidFill>
                          <a:effectLst/>
                        </a:rPr>
                        <a:t>未満</a:t>
                      </a:r>
                      <a:endParaRPr lang="ja-JP" altLang="en-US"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solidFill>
                            <a:srgbClr val="FF0000"/>
                          </a:solidFill>
                          <a:effectLst/>
                        </a:rPr>
                        <a:t> </a:t>
                      </a:r>
                      <a:r>
                        <a:rPr lang="en-US" altLang="ja-JP" sz="1100" u="none" strike="noStrike" dirty="0">
                          <a:solidFill>
                            <a:srgbClr val="FF0000"/>
                          </a:solidFill>
                          <a:effectLst/>
                        </a:rPr>
                        <a:t>200</a:t>
                      </a:r>
                    </a:p>
                    <a:p>
                      <a:pPr algn="l" fontAlgn="ctr"/>
                      <a:r>
                        <a:rPr lang="ja-JP" altLang="en-US" sz="1100" u="none" strike="noStrike" dirty="0">
                          <a:solidFill>
                            <a:srgbClr val="FF0000"/>
                          </a:solidFill>
                          <a:effectLst/>
                        </a:rPr>
                        <a:t>    ～ </a:t>
                      </a:r>
                      <a:r>
                        <a:rPr lang="en-US" altLang="ja-JP" sz="1100" u="none" strike="noStrike" dirty="0">
                          <a:solidFill>
                            <a:srgbClr val="FF0000"/>
                          </a:solidFill>
                          <a:effectLst/>
                        </a:rPr>
                        <a:t>300</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solidFill>
                            <a:srgbClr val="FF0000"/>
                          </a:solidFill>
                          <a:effectLst/>
                        </a:rPr>
                        <a:t> </a:t>
                      </a:r>
                      <a:r>
                        <a:rPr lang="en-US" altLang="ja-JP" sz="1100" u="none" strike="noStrike" dirty="0">
                          <a:solidFill>
                            <a:schemeClr val="bg1"/>
                          </a:solidFill>
                          <a:effectLst/>
                        </a:rPr>
                        <a:t>300</a:t>
                      </a:r>
                    </a:p>
                    <a:p>
                      <a:pPr algn="l" fontAlgn="ctr"/>
                      <a:r>
                        <a:rPr lang="ja-JP" altLang="en-US" sz="1100" u="none" strike="noStrike" dirty="0">
                          <a:solidFill>
                            <a:schemeClr val="bg1"/>
                          </a:solidFill>
                          <a:effectLst/>
                        </a:rPr>
                        <a:t>    ～ </a:t>
                      </a:r>
                      <a:r>
                        <a:rPr lang="en-US" altLang="ja-JP" sz="1100" u="none" strike="noStrike" dirty="0">
                          <a:solidFill>
                            <a:schemeClr val="bg1"/>
                          </a:solidFill>
                          <a:effectLst/>
                        </a:rPr>
                        <a:t>400</a:t>
                      </a:r>
                      <a:endParaRPr lang="en-US" altLang="ja-JP"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effectLst/>
                        </a:rPr>
                        <a:t> </a:t>
                      </a:r>
                      <a:r>
                        <a:rPr lang="en-US" altLang="ja-JP" sz="1100" u="none" strike="noStrike" dirty="0">
                          <a:effectLst/>
                        </a:rPr>
                        <a:t>400</a:t>
                      </a:r>
                    </a:p>
                    <a:p>
                      <a:pPr algn="l" fontAlgn="ctr"/>
                      <a:r>
                        <a:rPr lang="ja-JP" altLang="en-US" sz="1100" u="none" strike="noStrike" dirty="0">
                          <a:effectLst/>
                        </a:rPr>
                        <a:t>    ～ </a:t>
                      </a:r>
                      <a:r>
                        <a:rPr lang="en-US" altLang="ja-JP" sz="1100" u="none" strike="noStrike" dirty="0">
                          <a:effectLst/>
                        </a:rPr>
                        <a:t>500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effectLst/>
                        </a:rPr>
                        <a:t> </a:t>
                      </a:r>
                      <a:r>
                        <a:rPr lang="en-US" altLang="ja-JP" sz="1100" u="none" strike="noStrike" dirty="0">
                          <a:effectLst/>
                        </a:rPr>
                        <a:t>500</a:t>
                      </a:r>
                    </a:p>
                    <a:p>
                      <a:pPr algn="l" fontAlgn="ctr"/>
                      <a:r>
                        <a:rPr lang="ja-JP" altLang="en-US" sz="1100" u="none" strike="noStrike" dirty="0">
                          <a:effectLst/>
                        </a:rPr>
                        <a:t>    ～ </a:t>
                      </a:r>
                      <a:r>
                        <a:rPr lang="en-US" altLang="ja-JP" sz="1100" u="none" strike="noStrike" dirty="0">
                          <a:effectLst/>
                        </a:rPr>
                        <a:t>600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effectLst/>
                        </a:rPr>
                        <a:t> </a:t>
                      </a:r>
                      <a:r>
                        <a:rPr lang="en-US" altLang="ja-JP" sz="1100" u="none" strike="noStrike" dirty="0">
                          <a:effectLst/>
                        </a:rPr>
                        <a:t>600</a:t>
                      </a:r>
                    </a:p>
                    <a:p>
                      <a:pPr algn="l" fontAlgn="ctr"/>
                      <a:r>
                        <a:rPr lang="ja-JP" altLang="en-US" sz="1100" u="none" strike="noStrike" dirty="0">
                          <a:effectLst/>
                        </a:rPr>
                        <a:t>    ～ </a:t>
                      </a:r>
                      <a:r>
                        <a:rPr lang="en-US" altLang="ja-JP" sz="1100" u="none" strike="noStrike" dirty="0">
                          <a:effectLst/>
                        </a:rPr>
                        <a:t>800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effectLst/>
                        </a:rPr>
                        <a:t> </a:t>
                      </a:r>
                      <a:r>
                        <a:rPr lang="en-US" altLang="ja-JP" sz="1100" u="none" strike="noStrike" dirty="0">
                          <a:effectLst/>
                        </a:rPr>
                        <a:t>800</a:t>
                      </a:r>
                    </a:p>
                    <a:p>
                      <a:pPr algn="l" fontAlgn="ctr"/>
                      <a:r>
                        <a:rPr lang="ja-JP" altLang="en-US" sz="1100" u="none" strike="noStrike" dirty="0">
                          <a:effectLst/>
                        </a:rPr>
                        <a:t>   ～ </a:t>
                      </a:r>
                      <a:r>
                        <a:rPr lang="en-US" altLang="ja-JP" sz="1100" u="none" strike="noStrike" dirty="0">
                          <a:effectLst/>
                        </a:rPr>
                        <a:t>1000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effectLst/>
                        </a:rPr>
                        <a:t> </a:t>
                      </a:r>
                      <a:r>
                        <a:rPr lang="en-US" altLang="ja-JP" sz="1100" u="none" strike="noStrike" dirty="0">
                          <a:effectLst/>
                        </a:rPr>
                        <a:t>1000</a:t>
                      </a:r>
                    </a:p>
                    <a:p>
                      <a:pPr algn="l" fontAlgn="ctr"/>
                      <a:r>
                        <a:rPr lang="ja-JP" altLang="en-US" sz="1100" u="none" strike="noStrike" dirty="0">
                          <a:effectLst/>
                        </a:rPr>
                        <a:t>   ～ </a:t>
                      </a:r>
                      <a:r>
                        <a:rPr lang="en-US" altLang="ja-JP" sz="1100" u="none" strike="noStrike" dirty="0">
                          <a:effectLst/>
                        </a:rPr>
                        <a:t>1250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effectLst/>
                        </a:rPr>
                        <a:t> </a:t>
                      </a:r>
                      <a:r>
                        <a:rPr lang="en-US" altLang="ja-JP" sz="1100" u="none" strike="noStrike" dirty="0">
                          <a:effectLst/>
                        </a:rPr>
                        <a:t>1250</a:t>
                      </a:r>
                    </a:p>
                    <a:p>
                      <a:pPr algn="l" fontAlgn="ctr"/>
                      <a:r>
                        <a:rPr lang="ja-JP" altLang="en-US" sz="1100" u="none" strike="noStrike" dirty="0">
                          <a:effectLst/>
                        </a:rPr>
                        <a:t>   ～ </a:t>
                      </a:r>
                      <a:r>
                        <a:rPr lang="en-US" altLang="ja-JP" sz="1100" u="none" strike="noStrike" dirty="0">
                          <a:effectLst/>
                        </a:rPr>
                        <a:t>1500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altLang="ja-JP" sz="1100" u="none" strike="noStrike" dirty="0">
                          <a:effectLst/>
                        </a:rPr>
                        <a:t>1500 </a:t>
                      </a:r>
                      <a:r>
                        <a:rPr lang="ja-JP" altLang="en-US" sz="1100" u="none" strike="noStrike" dirty="0">
                          <a:effectLst/>
                        </a:rPr>
                        <a:t>以上</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b="1" i="0" u="none" strike="noStrike" dirty="0">
                          <a:solidFill>
                            <a:schemeClr val="bg1"/>
                          </a:solidFill>
                          <a:effectLst/>
                          <a:latin typeface="+mn-lt"/>
                          <a:ea typeface="+mn-ea"/>
                        </a:rPr>
                        <a:t>基本ケース</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873249286"/>
                  </a:ext>
                </a:extLst>
              </a:tr>
              <a:tr h="238125">
                <a:tc>
                  <a:txBody>
                    <a:bodyPr/>
                    <a:lstStyle/>
                    <a:p>
                      <a:pPr algn="l" fontAlgn="ctr"/>
                      <a:r>
                        <a:rPr lang="ja-JP" altLang="en-US" sz="1100" b="1" u="none" strike="noStrike">
                          <a:solidFill>
                            <a:schemeClr val="bg1"/>
                          </a:solidFill>
                          <a:effectLst/>
                        </a:rPr>
                        <a:t>年間収入</a:t>
                      </a:r>
                      <a:endParaRPr lang="ja-JP" altLang="en-US" sz="1100" b="1" i="0" u="none" strike="noStrike">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r" fontAlgn="ctr"/>
                      <a:r>
                        <a:rPr lang="en-US" altLang="ja-JP" sz="1100" u="none" strike="noStrike" dirty="0">
                          <a:solidFill>
                            <a:srgbClr val="FF0000"/>
                          </a:solidFill>
                          <a:effectLst/>
                        </a:rPr>
                        <a:t>142.7</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255.2</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solidFill>
                            <a:schemeClr val="tx1"/>
                          </a:solidFill>
                          <a:effectLst/>
                        </a:rPr>
                        <a:t>347.7</a:t>
                      </a:r>
                      <a:endParaRPr lang="en-US" altLang="ja-JP" sz="1100" b="0" i="0" u="none" strike="noStrike">
                        <a:solidFill>
                          <a:schemeClr val="tx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446.6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544.3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689.9</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888.7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1104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1356.5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2389.3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278</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215911667"/>
                  </a:ext>
                </a:extLst>
              </a:tr>
              <a:tr h="238125">
                <a:tc>
                  <a:txBody>
                    <a:bodyPr/>
                    <a:lstStyle/>
                    <a:p>
                      <a:pPr algn="l" fontAlgn="ctr"/>
                      <a:r>
                        <a:rPr lang="ja-JP" altLang="en-US" sz="1100" b="1" u="none" strike="noStrike">
                          <a:solidFill>
                            <a:schemeClr val="bg1"/>
                          </a:solidFill>
                          <a:effectLst/>
                        </a:rPr>
                        <a:t>貯蓄現在高</a:t>
                      </a:r>
                      <a:endParaRPr lang="ja-JP" altLang="en-US" sz="1100" b="1" i="0" u="none" strike="noStrike">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r" fontAlgn="ctr"/>
                      <a:r>
                        <a:rPr lang="en-US" altLang="ja-JP" sz="1100" u="none" strike="noStrike" dirty="0">
                          <a:solidFill>
                            <a:srgbClr val="FF0000"/>
                          </a:solidFill>
                          <a:effectLst/>
                        </a:rPr>
                        <a:t>1041.9</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1280.8</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chemeClr val="tx1"/>
                          </a:solidFill>
                          <a:effectLst/>
                        </a:rPr>
                        <a:t>1621.8</a:t>
                      </a:r>
                      <a:endParaRPr lang="en-US" altLang="ja-JP" sz="11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1865.1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2277.7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2427.9</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2689.6</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2990.7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3625.1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5754.4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dirty="0">
                          <a:solidFill>
                            <a:schemeClr val="tx1"/>
                          </a:solidFill>
                          <a:effectLst/>
                          <a:latin typeface="+mn-lt"/>
                          <a:ea typeface="+mn-ea"/>
                        </a:rPr>
                        <a:t>1552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973416143"/>
                  </a:ext>
                </a:extLst>
              </a:tr>
              <a:tr h="238125">
                <a:tc>
                  <a:txBody>
                    <a:bodyPr/>
                    <a:lstStyle/>
                    <a:p>
                      <a:pPr algn="l" fontAlgn="ct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累積割合</a:t>
                      </a:r>
                    </a:p>
                  </a:txBody>
                  <a:tcPr marL="9525" marR="9525" marT="9525" marB="0" anchor="ctr">
                    <a:solidFill>
                      <a:srgbClr val="4F81BD"/>
                    </a:solidFill>
                  </a:tcP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6.52%</a:t>
                      </a:r>
                    </a:p>
                  </a:txBody>
                  <a:tcPr marL="9525" marR="9525" marT="9525" marB="0" anchor="ct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19.51%</a:t>
                      </a:r>
                    </a:p>
                  </a:txBody>
                  <a:tcPr marL="9525" marR="9525" marT="9525" marB="0" anchor="ctr"/>
                </a:tc>
                <a:tc>
                  <a:txBody>
                    <a:bodyPr/>
                    <a:lstStyle/>
                    <a:p>
                      <a:pPr algn="r" fontAlgn="ctr"/>
                      <a:r>
                        <a:rPr lang="en-US" altLang="ja-JP" sz="1100" b="0" i="0" u="none" strike="noStrike" dirty="0">
                          <a:solidFill>
                            <a:schemeClr val="tx1"/>
                          </a:solidFill>
                          <a:effectLst/>
                          <a:latin typeface="+mn-lt"/>
                          <a:ea typeface="游ゴシック" panose="020B0400000000000000" pitchFamily="50" charset="-128"/>
                        </a:rPr>
                        <a:t>36.46%</a:t>
                      </a: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52.01%</a:t>
                      </a: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63.92%</a:t>
                      </a: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79.28%</a:t>
                      </a: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88.08%</a:t>
                      </a: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93.63%</a:t>
                      </a: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96.33%</a:t>
                      </a: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100.00%</a:t>
                      </a:r>
                    </a:p>
                  </a:txBody>
                  <a:tcPr marL="9525" marR="9525" marT="9525" marB="0" anchor="ctr"/>
                </a:tc>
                <a:tc>
                  <a:txBody>
                    <a:bodyPr/>
                    <a:lstStyle/>
                    <a:p>
                      <a:pPr algn="r" fontAlgn="ct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tc>
                <a:extLst>
                  <a:ext uri="{0D108BD9-81ED-4DB2-BD59-A6C34878D82A}">
                    <a16:rowId xmlns:a16="http://schemas.microsoft.com/office/drawing/2014/main" val="2134516802"/>
                  </a:ext>
                </a:extLst>
              </a:tr>
              <a:tr h="238125">
                <a:tc>
                  <a:txBody>
                    <a:bodyPr/>
                    <a:lstStyle/>
                    <a:p>
                      <a:pPr algn="l" fontAlgn="ctr"/>
                      <a:endPar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r" fontAlgn="ctr"/>
                      <a:r>
                        <a:rPr lang="ja-JP" altLang="en-US" sz="1100" b="0" i="0" u="none" strike="noStrike" dirty="0">
                          <a:solidFill>
                            <a:srgbClr val="FF0000"/>
                          </a:solidFill>
                          <a:effectLst/>
                          <a:latin typeface="+mn-lt"/>
                          <a:ea typeface="游ゴシック" panose="020B0400000000000000" pitchFamily="50" charset="-128"/>
                        </a:rPr>
                        <a:t>ケース</a:t>
                      </a:r>
                      <a:r>
                        <a:rPr lang="en-US" altLang="ja-JP" sz="1100" b="0" i="0" u="none" strike="noStrike" dirty="0">
                          <a:solidFill>
                            <a:srgbClr val="FF0000"/>
                          </a:solidFill>
                          <a:effectLst/>
                          <a:latin typeface="+mn-lt"/>
                          <a:ea typeface="游ゴシック" panose="020B0400000000000000" pitchFamily="50" charset="-128"/>
                        </a:rPr>
                        <a:t>1</a:t>
                      </a:r>
                    </a:p>
                  </a:txBody>
                  <a:tcPr marL="9525" marR="9525" marT="9525" marB="0" anchor="ctr"/>
                </a:tc>
                <a:tc>
                  <a:txBody>
                    <a:bodyPr/>
                    <a:lstStyle/>
                    <a:p>
                      <a:pPr algn="r" fontAlgn="ctr"/>
                      <a:r>
                        <a:rPr lang="ja-JP" altLang="en-US" sz="1100" b="0" i="0" u="none" strike="noStrike" dirty="0">
                          <a:solidFill>
                            <a:srgbClr val="FF0000"/>
                          </a:solidFill>
                          <a:effectLst/>
                          <a:latin typeface="+mn-lt"/>
                          <a:ea typeface="游ゴシック" panose="020B0400000000000000" pitchFamily="50" charset="-128"/>
                        </a:rPr>
                        <a:t>ケース</a:t>
                      </a:r>
                      <a:r>
                        <a:rPr lang="en-US" altLang="ja-JP" sz="1100" b="0" i="0" u="none" strike="noStrike" dirty="0">
                          <a:solidFill>
                            <a:srgbClr val="FF0000"/>
                          </a:solidFill>
                          <a:effectLst/>
                          <a:latin typeface="+mn-lt"/>
                          <a:ea typeface="游ゴシック" panose="020B0400000000000000" pitchFamily="50" charset="-128"/>
                        </a:rPr>
                        <a:t>2</a:t>
                      </a:r>
                    </a:p>
                  </a:txBody>
                  <a:tcPr marL="9525" marR="9525" marT="9525" marB="0" anchor="ct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endParaRPr lang="en-US" altLang="ja-JP" sz="1100" b="0" i="0" u="none" strike="noStrike" dirty="0">
                        <a:solidFill>
                          <a:schemeClr val="tx1"/>
                        </a:solidFill>
                        <a:effectLst/>
                        <a:latin typeface="+mn-lt"/>
                        <a:ea typeface="游ゴシック" panose="020B0400000000000000" pitchFamily="50" charset="-128"/>
                      </a:endParaRPr>
                    </a:p>
                  </a:txBody>
                  <a:tcPr marL="9525" marR="9525" marT="9525" marB="0" anchor="ctr"/>
                </a:tc>
                <a:tc>
                  <a:txBody>
                    <a:bodyPr/>
                    <a:lstStyle/>
                    <a:p>
                      <a:pPr algn="r" fontAlgn="ct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tc>
                <a:tc>
                  <a:txBody>
                    <a:bodyPr/>
                    <a:lstStyle/>
                    <a:p>
                      <a:pPr algn="r" fontAlgn="ct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tc>
                <a:tc>
                  <a:txBody>
                    <a:bodyPr/>
                    <a:lstStyle/>
                    <a:p>
                      <a:pPr algn="r" fontAlgn="ct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tc>
                <a:tc>
                  <a:txBody>
                    <a:bodyPr/>
                    <a:lstStyle/>
                    <a:p>
                      <a:pPr algn="r" fontAlgn="ct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tc>
                <a:tc>
                  <a:txBody>
                    <a:bodyPr/>
                    <a:lstStyle/>
                    <a:p>
                      <a:pPr algn="r" fontAlgn="ct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tc>
                <a:tc>
                  <a:txBody>
                    <a:bodyPr/>
                    <a:lstStyle/>
                    <a:p>
                      <a:pPr algn="r" fontAlgn="ct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tc>
                <a:tc>
                  <a:txBody>
                    <a:bodyPr/>
                    <a:lstStyle/>
                    <a:p>
                      <a:pPr algn="r" fontAlgn="ct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tc>
                <a:tc>
                  <a:txBody>
                    <a:bodyPr/>
                    <a:lstStyle/>
                    <a:p>
                      <a:pPr algn="r" fontAlgn="ctr"/>
                      <a:r>
                        <a:rPr lang="ja-JP" altLang="en-US" sz="1100" b="0" i="0" u="none" strike="noStrike" dirty="0">
                          <a:solidFill>
                            <a:srgbClr val="000000"/>
                          </a:solidFill>
                          <a:effectLst/>
                          <a:latin typeface="+mn-lt"/>
                          <a:ea typeface="游ゴシック" panose="020B0400000000000000" pitchFamily="50" charset="-128"/>
                        </a:rPr>
                        <a:t>基本ケース</a:t>
                      </a: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tc>
                <a:extLst>
                  <a:ext uri="{0D108BD9-81ED-4DB2-BD59-A6C34878D82A}">
                    <a16:rowId xmlns:a16="http://schemas.microsoft.com/office/drawing/2014/main" val="4184008836"/>
                  </a:ext>
                </a:extLst>
              </a:tr>
            </a:tbl>
          </a:graphicData>
        </a:graphic>
      </p:graphicFrame>
      <p:sp>
        <p:nvSpPr>
          <p:cNvPr id="8" name="テキスト ボックス 7"/>
          <p:cNvSpPr txBox="1"/>
          <p:nvPr/>
        </p:nvSpPr>
        <p:spPr>
          <a:xfrm>
            <a:off x="272480" y="4801661"/>
            <a:ext cx="9361040" cy="369332"/>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ü"/>
            </a:pPr>
            <a:r>
              <a:rPr kumimoji="1" lang="ja-JP" altLang="en-US" dirty="0"/>
              <a:t>低所得者世帯における繰下げ受給の有用性および今後の課題について検討する</a:t>
            </a:r>
          </a:p>
        </p:txBody>
      </p:sp>
    </p:spTree>
    <p:extLst>
      <p:ext uri="{BB962C8B-B14F-4D97-AF65-F5344CB8AC3E}">
        <p14:creationId xmlns:p14="http://schemas.microsoft.com/office/powerpoint/2010/main" val="3043178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8666A7C8-E2B4-44FB-824C-44D06ED88FDE}"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36</a:t>
            </a:fld>
            <a:endParaRPr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2464104223"/>
              </p:ext>
            </p:extLst>
          </p:nvPr>
        </p:nvGraphicFramePr>
        <p:xfrm>
          <a:off x="272480" y="1167606"/>
          <a:ext cx="4800600" cy="1666875"/>
        </p:xfrm>
        <a:graphic>
          <a:graphicData uri="http://schemas.openxmlformats.org/drawingml/2006/table">
            <a:tbl>
              <a:tblPr/>
              <a:tblGrid>
                <a:gridCol w="685800">
                  <a:extLst>
                    <a:ext uri="{9D8B030D-6E8A-4147-A177-3AD203B41FA5}">
                      <a16:colId xmlns:a16="http://schemas.microsoft.com/office/drawing/2014/main" val="3611022895"/>
                    </a:ext>
                  </a:extLst>
                </a:gridCol>
                <a:gridCol w="685800">
                  <a:extLst>
                    <a:ext uri="{9D8B030D-6E8A-4147-A177-3AD203B41FA5}">
                      <a16:colId xmlns:a16="http://schemas.microsoft.com/office/drawing/2014/main" val="1864987282"/>
                    </a:ext>
                  </a:extLst>
                </a:gridCol>
                <a:gridCol w="685800">
                  <a:extLst>
                    <a:ext uri="{9D8B030D-6E8A-4147-A177-3AD203B41FA5}">
                      <a16:colId xmlns:a16="http://schemas.microsoft.com/office/drawing/2014/main" val="3646894922"/>
                    </a:ext>
                  </a:extLst>
                </a:gridCol>
                <a:gridCol w="685800">
                  <a:extLst>
                    <a:ext uri="{9D8B030D-6E8A-4147-A177-3AD203B41FA5}">
                      <a16:colId xmlns:a16="http://schemas.microsoft.com/office/drawing/2014/main" val="1735965412"/>
                    </a:ext>
                  </a:extLst>
                </a:gridCol>
                <a:gridCol w="685800">
                  <a:extLst>
                    <a:ext uri="{9D8B030D-6E8A-4147-A177-3AD203B41FA5}">
                      <a16:colId xmlns:a16="http://schemas.microsoft.com/office/drawing/2014/main" val="3992828232"/>
                    </a:ext>
                  </a:extLst>
                </a:gridCol>
                <a:gridCol w="685800">
                  <a:extLst>
                    <a:ext uri="{9D8B030D-6E8A-4147-A177-3AD203B41FA5}">
                      <a16:colId xmlns:a16="http://schemas.microsoft.com/office/drawing/2014/main" val="1584999277"/>
                    </a:ext>
                  </a:extLst>
                </a:gridCol>
                <a:gridCol w="685800">
                  <a:extLst>
                    <a:ext uri="{9D8B030D-6E8A-4147-A177-3AD203B41FA5}">
                      <a16:colId xmlns:a16="http://schemas.microsoft.com/office/drawing/2014/main" val="2037242159"/>
                    </a:ext>
                  </a:extLst>
                </a:gridCol>
              </a:tblGrid>
              <a:tr h="238125">
                <a:tc>
                  <a:txBody>
                    <a:bodyPr/>
                    <a:lstStyle/>
                    <a:p>
                      <a:pPr algn="l" fontAlgn="ct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男＼女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extLst>
                  <a:ext uri="{0D108BD9-81ED-4DB2-BD59-A6C34878D82A}">
                    <a16:rowId xmlns:a16="http://schemas.microsoft.com/office/drawing/2014/main" val="3374741151"/>
                  </a:ext>
                </a:extLst>
              </a:tr>
              <a:tr h="238125">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80.02205</a:t>
                      </a:r>
                    </a:p>
                  </a:txBody>
                  <a:tcPr marL="9525" marR="9525" marT="9525" marB="0" anchor="ctr">
                    <a:lnL>
                      <a:noFill/>
                    </a:lnL>
                    <a:lnR>
                      <a:noFill/>
                    </a:lnR>
                    <a:lnT>
                      <a:noFill/>
                    </a:lnT>
                    <a:lnB>
                      <a:noFill/>
                    </a:lnB>
                    <a:solidFill>
                      <a:srgbClr val="F87A6E"/>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79.5586</a:t>
                      </a:r>
                    </a:p>
                  </a:txBody>
                  <a:tcPr marL="9525" marR="9525" marT="9525" marB="0" anchor="ctr">
                    <a:lnL>
                      <a:noFill/>
                    </a:lnL>
                    <a:lnR>
                      <a:noFill/>
                    </a:lnR>
                    <a:lnT>
                      <a:noFill/>
                    </a:lnT>
                    <a:lnB>
                      <a:noFill/>
                    </a:lnB>
                    <a:solidFill>
                      <a:srgbClr val="F876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80.5489</a:t>
                      </a:r>
                    </a:p>
                  </a:txBody>
                  <a:tcPr marL="9525" marR="9525" marT="9525" marB="0" anchor="ctr">
                    <a:lnL>
                      <a:noFill/>
                    </a:lnL>
                    <a:lnR>
                      <a:noFill/>
                    </a:lnR>
                    <a:lnT>
                      <a:noFill/>
                    </a:lnT>
                    <a:lnB>
                      <a:noFill/>
                    </a:lnB>
                    <a:solidFill>
                      <a:srgbClr val="F97F6F"/>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82.9924</a:t>
                      </a:r>
                    </a:p>
                  </a:txBody>
                  <a:tcPr marL="9525" marR="9525" marT="9525" marB="0" anchor="ctr">
                    <a:lnL>
                      <a:noFill/>
                    </a:lnL>
                    <a:lnR>
                      <a:noFill/>
                    </a:lnR>
                    <a:lnT>
                      <a:noFill/>
                    </a:lnT>
                    <a:lnB>
                      <a:noFill/>
                    </a:lnB>
                    <a:solidFill>
                      <a:srgbClr val="FA977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86.9253</a:t>
                      </a:r>
                    </a:p>
                  </a:txBody>
                  <a:tcPr marL="9525" marR="9525" marT="9525" marB="0" anchor="ctr">
                    <a:lnL>
                      <a:noFill/>
                    </a:lnL>
                    <a:lnR>
                      <a:noFill/>
                    </a:lnR>
                    <a:lnT>
                      <a:noFill/>
                    </a:lnT>
                    <a:lnB>
                      <a:noFill/>
                    </a:lnB>
                    <a:solidFill>
                      <a:srgbClr val="FCBD7B"/>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92.4025</a:t>
                      </a:r>
                    </a:p>
                  </a:txBody>
                  <a:tcPr marL="9525" marR="9525" marT="9525" marB="0" anchor="ctr">
                    <a:lnL>
                      <a:noFill/>
                    </a:lnL>
                    <a:lnR>
                      <a:noFill/>
                    </a:lnR>
                    <a:lnT>
                      <a:noFill/>
                    </a:lnT>
                    <a:lnB>
                      <a:noFill/>
                    </a:lnB>
                    <a:solidFill>
                      <a:srgbClr val="FDEB84"/>
                    </a:solidFill>
                  </a:tcPr>
                </a:tc>
                <a:extLst>
                  <a:ext uri="{0D108BD9-81ED-4DB2-BD59-A6C34878D82A}">
                    <a16:rowId xmlns:a16="http://schemas.microsoft.com/office/drawing/2014/main" val="2453603804"/>
                  </a:ext>
                </a:extLst>
              </a:tr>
              <a:tr h="238125">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78.6479</a:t>
                      </a:r>
                    </a:p>
                  </a:txBody>
                  <a:tcPr marL="9525" marR="9525" marT="9525" marB="0" anchor="ctr">
                    <a:lnL>
                      <a:noFill/>
                    </a:lnL>
                    <a:lnR>
                      <a:noFill/>
                    </a:lnR>
                    <a:lnT>
                      <a:noFill/>
                    </a:lnT>
                    <a:lnB>
                      <a:noFill/>
                    </a:lnB>
                    <a:solidFill>
                      <a:srgbClr val="F86D6B"/>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78.2134</a:t>
                      </a:r>
                    </a:p>
                  </a:txBody>
                  <a:tcPr marL="9525" marR="9525" marT="9525" marB="0" anchor="ctr">
                    <a:lnL>
                      <a:noFill/>
                    </a:lnL>
                    <a:lnR>
                      <a:noFill/>
                    </a:lnR>
                    <a:lnT>
                      <a:noFill/>
                    </a:lnT>
                    <a:lnB>
                      <a:noFill/>
                    </a:lnB>
                    <a:solidFill>
                      <a:srgbClr val="F8696B"/>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79.2911</a:t>
                      </a:r>
                    </a:p>
                  </a:txBody>
                  <a:tcPr marL="9525" marR="9525" marT="9525" marB="0" anchor="ctr">
                    <a:lnL>
                      <a:noFill/>
                    </a:lnL>
                    <a:lnR>
                      <a:noFill/>
                    </a:lnR>
                    <a:lnT>
                      <a:noFill/>
                    </a:lnT>
                    <a:lnB>
                      <a:noFill/>
                    </a:lnB>
                    <a:solidFill>
                      <a:srgbClr val="F873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81.8810</a:t>
                      </a:r>
                    </a:p>
                  </a:txBody>
                  <a:tcPr marL="9525" marR="9525" marT="9525" marB="0" anchor="ctr">
                    <a:lnL>
                      <a:noFill/>
                    </a:lnL>
                    <a:lnR>
                      <a:noFill/>
                    </a:lnR>
                    <a:lnT>
                      <a:noFill/>
                    </a:lnT>
                    <a:lnB>
                      <a:noFill/>
                    </a:lnB>
                    <a:solidFill>
                      <a:srgbClr val="F98C71"/>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86.0251</a:t>
                      </a:r>
                    </a:p>
                  </a:txBody>
                  <a:tcPr marL="9525" marR="9525" marT="9525" marB="0" anchor="ctr">
                    <a:lnL>
                      <a:noFill/>
                    </a:lnL>
                    <a:lnR>
                      <a:noFill/>
                    </a:lnR>
                    <a:lnT>
                      <a:noFill/>
                    </a:lnT>
                    <a:lnB>
                      <a:noFill/>
                    </a:lnB>
                    <a:solidFill>
                      <a:srgbClr val="FCB479"/>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91.7901</a:t>
                      </a:r>
                    </a:p>
                  </a:txBody>
                  <a:tcPr marL="9525" marR="9525" marT="9525" marB="0" anchor="ctr">
                    <a:lnL>
                      <a:noFill/>
                    </a:lnL>
                    <a:lnR>
                      <a:noFill/>
                    </a:lnR>
                    <a:lnT>
                      <a:noFill/>
                    </a:lnT>
                    <a:lnB>
                      <a:noFill/>
                    </a:lnB>
                    <a:solidFill>
                      <a:srgbClr val="FFEB84"/>
                    </a:solidFill>
                  </a:tcPr>
                </a:tc>
                <a:extLst>
                  <a:ext uri="{0D108BD9-81ED-4DB2-BD59-A6C34878D82A}">
                    <a16:rowId xmlns:a16="http://schemas.microsoft.com/office/drawing/2014/main" val="1282500300"/>
                  </a:ext>
                </a:extLst>
              </a:tr>
              <a:tr h="238125">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81.7242</a:t>
                      </a:r>
                    </a:p>
                  </a:txBody>
                  <a:tcPr marL="9525" marR="9525" marT="9525" marB="0" anchor="ctr">
                    <a:lnL>
                      <a:noFill/>
                    </a:lnL>
                    <a:lnR>
                      <a:noFill/>
                    </a:lnR>
                    <a:lnT>
                      <a:noFill/>
                    </a:lnT>
                    <a:lnB>
                      <a:noFill/>
                    </a:lnB>
                    <a:solidFill>
                      <a:srgbClr val="F98B71"/>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81.4147</a:t>
                      </a:r>
                    </a:p>
                  </a:txBody>
                  <a:tcPr marL="9525" marR="9525" marT="9525" marB="0" anchor="ctr">
                    <a:lnL>
                      <a:noFill/>
                    </a:lnL>
                    <a:lnR>
                      <a:noFill/>
                    </a:lnR>
                    <a:lnT>
                      <a:noFill/>
                    </a:lnT>
                    <a:lnB>
                      <a:noFill/>
                    </a:lnB>
                    <a:solidFill>
                      <a:srgbClr val="F9887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82.7461</a:t>
                      </a:r>
                    </a:p>
                  </a:txBody>
                  <a:tcPr marL="9525" marR="9525" marT="9525" marB="0" anchor="ctr">
                    <a:lnL>
                      <a:noFill/>
                    </a:lnL>
                    <a:lnR>
                      <a:noFill/>
                    </a:lnR>
                    <a:lnT>
                      <a:noFill/>
                    </a:lnT>
                    <a:lnB>
                      <a:noFill/>
                    </a:lnB>
                    <a:solidFill>
                      <a:srgbClr val="FA957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85.7024</a:t>
                      </a:r>
                    </a:p>
                  </a:txBody>
                  <a:tcPr marL="9525" marR="9525" marT="9525" marB="0" anchor="ctr">
                    <a:lnL>
                      <a:noFill/>
                    </a:lnL>
                    <a:lnR>
                      <a:noFill/>
                    </a:lnR>
                    <a:lnT>
                      <a:noFill/>
                    </a:lnT>
                    <a:lnB>
                      <a:noFill/>
                    </a:lnB>
                    <a:solidFill>
                      <a:srgbClr val="FBB178"/>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90.3195</a:t>
                      </a:r>
                    </a:p>
                  </a:txBody>
                  <a:tcPr marL="9525" marR="9525" marT="9525" marB="0" anchor="ctr">
                    <a:lnL>
                      <a:noFill/>
                    </a:lnL>
                    <a:lnR>
                      <a:noFill/>
                    </a:lnR>
                    <a:lnT>
                      <a:noFill/>
                    </a:lnT>
                    <a:lnB>
                      <a:noFill/>
                    </a:lnB>
                    <a:solidFill>
                      <a:srgbClr val="FEDE81"/>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96.6804</a:t>
                      </a:r>
                    </a:p>
                  </a:txBody>
                  <a:tcPr marL="9525" marR="9525" marT="9525" marB="0" anchor="ctr">
                    <a:lnL>
                      <a:noFill/>
                    </a:lnL>
                    <a:lnR>
                      <a:noFill/>
                    </a:lnR>
                    <a:lnT>
                      <a:noFill/>
                    </a:lnT>
                    <a:lnB>
                      <a:noFill/>
                    </a:lnB>
                    <a:solidFill>
                      <a:srgbClr val="F2E884"/>
                    </a:solidFill>
                  </a:tcPr>
                </a:tc>
                <a:extLst>
                  <a:ext uri="{0D108BD9-81ED-4DB2-BD59-A6C34878D82A}">
                    <a16:rowId xmlns:a16="http://schemas.microsoft.com/office/drawing/2014/main" val="3286540874"/>
                  </a:ext>
                </a:extLst>
              </a:tr>
              <a:tr h="238125">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89.6862</a:t>
                      </a:r>
                    </a:p>
                  </a:txBody>
                  <a:tcPr marL="9525" marR="9525" marT="9525" marB="0" anchor="ctr">
                    <a:lnL>
                      <a:noFill/>
                    </a:lnL>
                    <a:lnR>
                      <a:noFill/>
                    </a:lnR>
                    <a:lnT>
                      <a:noFill/>
                    </a:lnT>
                    <a:lnB>
                      <a:noFill/>
                    </a:lnB>
                    <a:solidFill>
                      <a:srgbClr val="FDD88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89.6403</a:t>
                      </a:r>
                    </a:p>
                  </a:txBody>
                  <a:tcPr marL="9525" marR="9525" marT="9525" marB="0" anchor="ctr">
                    <a:lnL>
                      <a:noFill/>
                    </a:lnL>
                    <a:lnR>
                      <a:noFill/>
                    </a:lnR>
                    <a:lnT>
                      <a:noFill/>
                    </a:lnT>
                    <a:lnB>
                      <a:noFill/>
                    </a:lnB>
                    <a:solidFill>
                      <a:srgbClr val="FDD78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91.4128</a:t>
                      </a:r>
                    </a:p>
                  </a:txBody>
                  <a:tcPr marL="9525" marR="9525" marT="9525" marB="0" anchor="ctr">
                    <a:lnL>
                      <a:noFill/>
                    </a:lnL>
                    <a:lnR>
                      <a:noFill/>
                    </a:lnR>
                    <a:lnT>
                      <a:noFill/>
                    </a:lnT>
                    <a:lnB>
                      <a:noFill/>
                    </a:lnB>
                    <a:solidFill>
                      <a:srgbClr val="FEE9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95.0054</a:t>
                      </a:r>
                    </a:p>
                  </a:txBody>
                  <a:tcPr marL="9525" marR="9525" marT="9525" marB="0" anchor="ctr">
                    <a:lnL>
                      <a:noFill/>
                    </a:lnL>
                    <a:lnR>
                      <a:noFill/>
                    </a:lnR>
                    <a:lnT>
                      <a:noFill/>
                    </a:lnT>
                    <a:lnB>
                      <a:noFill/>
                    </a:lnB>
                    <a:solidFill>
                      <a:srgbClr val="F7E9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100.4226</a:t>
                      </a:r>
                    </a:p>
                  </a:txBody>
                  <a:tcPr marL="9525" marR="9525" marT="9525" marB="0" anchor="ctr">
                    <a:lnL>
                      <a:noFill/>
                    </a:lnL>
                    <a:lnR>
                      <a:noFill/>
                    </a:lnR>
                    <a:lnT>
                      <a:noFill/>
                    </a:lnT>
                    <a:lnB>
                      <a:noFill/>
                    </a:lnB>
                    <a:solidFill>
                      <a:srgbClr val="E8E5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107.7499</a:t>
                      </a:r>
                    </a:p>
                  </a:txBody>
                  <a:tcPr marL="9525" marR="9525" marT="9525" marB="0" anchor="ctr">
                    <a:lnL>
                      <a:noFill/>
                    </a:lnL>
                    <a:lnR>
                      <a:noFill/>
                    </a:lnR>
                    <a:lnT>
                      <a:noFill/>
                    </a:lnT>
                    <a:lnB>
                      <a:noFill/>
                    </a:lnB>
                    <a:solidFill>
                      <a:srgbClr val="D5DF82"/>
                    </a:solidFill>
                  </a:tcPr>
                </a:tc>
                <a:extLst>
                  <a:ext uri="{0D108BD9-81ED-4DB2-BD59-A6C34878D82A}">
                    <a16:rowId xmlns:a16="http://schemas.microsoft.com/office/drawing/2014/main" val="4134777443"/>
                  </a:ext>
                </a:extLst>
              </a:tr>
              <a:tr h="238125">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103.0801</a:t>
                      </a:r>
                    </a:p>
                  </a:txBody>
                  <a:tcPr marL="9525" marR="9525" marT="9525" marB="0" anchor="ctr">
                    <a:lnL>
                      <a:noFill/>
                    </a:lnL>
                    <a:lnR>
                      <a:noFill/>
                    </a:lnR>
                    <a:lnT>
                      <a:noFill/>
                    </a:lnT>
                    <a:lnB>
                      <a:noFill/>
                    </a:lnB>
                    <a:solidFill>
                      <a:srgbClr val="E1E3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103.4794</a:t>
                      </a:r>
                    </a:p>
                  </a:txBody>
                  <a:tcPr marL="9525" marR="9525" marT="9525" marB="0" anchor="ctr">
                    <a:lnL>
                      <a:noFill/>
                    </a:lnL>
                    <a:lnR>
                      <a:noFill/>
                    </a:lnR>
                    <a:lnT>
                      <a:noFill/>
                    </a:lnT>
                    <a:lnB>
                      <a:noFill/>
                    </a:lnB>
                    <a:solidFill>
                      <a:srgbClr val="E0E2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105.9253</a:t>
                      </a:r>
                    </a:p>
                  </a:txBody>
                  <a:tcPr marL="9525" marR="9525" marT="9525" marB="0" anchor="ctr">
                    <a:lnL>
                      <a:noFill/>
                    </a:lnL>
                    <a:lnR>
                      <a:noFill/>
                    </a:lnR>
                    <a:lnT>
                      <a:noFill/>
                    </a:lnT>
                    <a:lnB>
                      <a:noFill/>
                    </a:lnB>
                    <a:solidFill>
                      <a:srgbClr val="DAE18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110.4320</a:t>
                      </a:r>
                    </a:p>
                  </a:txBody>
                  <a:tcPr marL="9525" marR="9525" marT="9525" marB="0" anchor="ctr">
                    <a:lnL>
                      <a:noFill/>
                    </a:lnL>
                    <a:lnR>
                      <a:noFill/>
                    </a:lnR>
                    <a:lnT>
                      <a:noFill/>
                    </a:lnT>
                    <a:lnB>
                      <a:noFill/>
                    </a:lnB>
                    <a:solidFill>
                      <a:srgbClr val="CEDD8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117.0200</a:t>
                      </a:r>
                    </a:p>
                  </a:txBody>
                  <a:tcPr marL="9525" marR="9525" marT="9525" marB="0" anchor="ctr">
                    <a:lnL>
                      <a:noFill/>
                    </a:lnL>
                    <a:lnR>
                      <a:noFill/>
                    </a:lnR>
                    <a:lnT>
                      <a:noFill/>
                    </a:lnT>
                    <a:lnB>
                      <a:noFill/>
                    </a:lnB>
                    <a:solidFill>
                      <a:srgbClr val="BDD881"/>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125.6768</a:t>
                      </a:r>
                    </a:p>
                  </a:txBody>
                  <a:tcPr marL="9525" marR="9525" marT="9525" marB="0" anchor="ctr">
                    <a:lnL>
                      <a:noFill/>
                    </a:lnL>
                    <a:lnR>
                      <a:noFill/>
                    </a:lnR>
                    <a:lnT>
                      <a:noFill/>
                    </a:lnT>
                    <a:lnB>
                      <a:noFill/>
                    </a:lnB>
                    <a:solidFill>
                      <a:srgbClr val="A6D27F"/>
                    </a:solidFill>
                  </a:tcPr>
                </a:tc>
                <a:extLst>
                  <a:ext uri="{0D108BD9-81ED-4DB2-BD59-A6C34878D82A}">
                    <a16:rowId xmlns:a16="http://schemas.microsoft.com/office/drawing/2014/main" val="581373173"/>
                  </a:ext>
                </a:extLst>
              </a:tr>
              <a:tr h="238125">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122.4807</a:t>
                      </a:r>
                    </a:p>
                  </a:txBody>
                  <a:tcPr marL="9525" marR="9525" marT="9525" marB="0" anchor="ctr">
                    <a:lnL>
                      <a:noFill/>
                    </a:lnL>
                    <a:lnR>
                      <a:noFill/>
                    </a:lnR>
                    <a:lnT>
                      <a:noFill/>
                    </a:lnT>
                    <a:lnB>
                      <a:noFill/>
                    </a:lnB>
                    <a:solidFill>
                      <a:srgbClr val="AED48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123.5336</a:t>
                      </a:r>
                    </a:p>
                  </a:txBody>
                  <a:tcPr marL="9525" marR="9525" marT="9525" marB="0" anchor="ctr">
                    <a:lnL>
                      <a:noFill/>
                    </a:lnL>
                    <a:lnR>
                      <a:noFill/>
                    </a:lnR>
                    <a:lnT>
                      <a:noFill/>
                    </a:lnT>
                    <a:lnB>
                      <a:noFill/>
                    </a:lnB>
                    <a:solidFill>
                      <a:srgbClr val="ABD38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126.8844</a:t>
                      </a:r>
                    </a:p>
                  </a:txBody>
                  <a:tcPr marL="9525" marR="9525" marT="9525" marB="0" anchor="ctr">
                    <a:lnL>
                      <a:noFill/>
                    </a:lnL>
                    <a:lnR>
                      <a:noFill/>
                    </a:lnR>
                    <a:lnT>
                      <a:noFill/>
                    </a:lnT>
                    <a:lnB>
                      <a:noFill/>
                    </a:lnB>
                    <a:solidFill>
                      <a:srgbClr val="A3D17F"/>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132.5705</a:t>
                      </a:r>
                    </a:p>
                  </a:txBody>
                  <a:tcPr marL="9525" marR="9525" marT="9525" marB="0" anchor="ctr">
                    <a:lnL>
                      <a:noFill/>
                    </a:lnL>
                    <a:lnR>
                      <a:noFill/>
                    </a:lnR>
                    <a:lnT>
                      <a:noFill/>
                    </a:lnT>
                    <a:lnB>
                      <a:noFill/>
                    </a:lnB>
                    <a:solidFill>
                      <a:srgbClr val="94CC7E"/>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140.5820</a:t>
                      </a:r>
                    </a:p>
                  </a:txBody>
                  <a:tcPr marL="9525" marR="9525" marT="9525" marB="0" anchor="ctr">
                    <a:lnL>
                      <a:noFill/>
                    </a:lnL>
                    <a:lnR>
                      <a:noFill/>
                    </a:lnR>
                    <a:lnT>
                      <a:noFill/>
                    </a:lnT>
                    <a:lnB>
                      <a:noFill/>
                    </a:lnB>
                    <a:solidFill>
                      <a:srgbClr val="7FC67D"/>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150.8572</a:t>
                      </a:r>
                    </a:p>
                  </a:txBody>
                  <a:tcPr marL="9525" marR="9525" marT="9525" marB="0" anchor="ctr">
                    <a:lnL>
                      <a:noFill/>
                    </a:lnL>
                    <a:lnR>
                      <a:noFill/>
                    </a:lnR>
                    <a:lnT>
                      <a:noFill/>
                    </a:lnT>
                    <a:lnB>
                      <a:noFill/>
                    </a:lnB>
                    <a:solidFill>
                      <a:srgbClr val="63BE7B"/>
                    </a:solidFill>
                  </a:tcPr>
                </a:tc>
                <a:extLst>
                  <a:ext uri="{0D108BD9-81ED-4DB2-BD59-A6C34878D82A}">
                    <a16:rowId xmlns:a16="http://schemas.microsoft.com/office/drawing/2014/main" val="3333700358"/>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2848731351"/>
              </p:ext>
            </p:extLst>
          </p:nvPr>
        </p:nvGraphicFramePr>
        <p:xfrm>
          <a:off x="272480" y="3334195"/>
          <a:ext cx="4800600" cy="1666875"/>
        </p:xfrm>
        <a:graphic>
          <a:graphicData uri="http://schemas.openxmlformats.org/drawingml/2006/table">
            <a:tbl>
              <a:tblPr/>
              <a:tblGrid>
                <a:gridCol w="685800">
                  <a:extLst>
                    <a:ext uri="{9D8B030D-6E8A-4147-A177-3AD203B41FA5}">
                      <a16:colId xmlns:a16="http://schemas.microsoft.com/office/drawing/2014/main" val="1228955191"/>
                    </a:ext>
                  </a:extLst>
                </a:gridCol>
                <a:gridCol w="685800">
                  <a:extLst>
                    <a:ext uri="{9D8B030D-6E8A-4147-A177-3AD203B41FA5}">
                      <a16:colId xmlns:a16="http://schemas.microsoft.com/office/drawing/2014/main" val="4126891932"/>
                    </a:ext>
                  </a:extLst>
                </a:gridCol>
                <a:gridCol w="685800">
                  <a:extLst>
                    <a:ext uri="{9D8B030D-6E8A-4147-A177-3AD203B41FA5}">
                      <a16:colId xmlns:a16="http://schemas.microsoft.com/office/drawing/2014/main" val="2328484778"/>
                    </a:ext>
                  </a:extLst>
                </a:gridCol>
                <a:gridCol w="685800">
                  <a:extLst>
                    <a:ext uri="{9D8B030D-6E8A-4147-A177-3AD203B41FA5}">
                      <a16:colId xmlns:a16="http://schemas.microsoft.com/office/drawing/2014/main" val="3396941471"/>
                    </a:ext>
                  </a:extLst>
                </a:gridCol>
                <a:gridCol w="685800">
                  <a:extLst>
                    <a:ext uri="{9D8B030D-6E8A-4147-A177-3AD203B41FA5}">
                      <a16:colId xmlns:a16="http://schemas.microsoft.com/office/drawing/2014/main" val="497178376"/>
                    </a:ext>
                  </a:extLst>
                </a:gridCol>
                <a:gridCol w="685800">
                  <a:extLst>
                    <a:ext uri="{9D8B030D-6E8A-4147-A177-3AD203B41FA5}">
                      <a16:colId xmlns:a16="http://schemas.microsoft.com/office/drawing/2014/main" val="1413352297"/>
                    </a:ext>
                  </a:extLst>
                </a:gridCol>
                <a:gridCol w="685800">
                  <a:extLst>
                    <a:ext uri="{9D8B030D-6E8A-4147-A177-3AD203B41FA5}">
                      <a16:colId xmlns:a16="http://schemas.microsoft.com/office/drawing/2014/main" val="3633677152"/>
                    </a:ext>
                  </a:extLst>
                </a:gridCol>
              </a:tblGrid>
              <a:tr h="238125">
                <a:tc>
                  <a:txBody>
                    <a:bodyPr/>
                    <a:lstStyle/>
                    <a:p>
                      <a:pPr algn="l" fontAlgn="ct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男＼女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extLst>
                  <a:ext uri="{0D108BD9-81ED-4DB2-BD59-A6C34878D82A}">
                    <a16:rowId xmlns:a16="http://schemas.microsoft.com/office/drawing/2014/main" val="2422324699"/>
                  </a:ext>
                </a:extLst>
              </a:tr>
              <a:tr h="238125">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3.612076</a:t>
                      </a:r>
                    </a:p>
                  </a:txBody>
                  <a:tcPr marL="9525" marR="9525" marT="9525" marB="0" anchor="ctr">
                    <a:lnL>
                      <a:noFill/>
                    </a:lnL>
                    <a:lnR>
                      <a:noFill/>
                    </a:lnR>
                    <a:lnT>
                      <a:noFill/>
                    </a:lnT>
                    <a:lnB>
                      <a:noFill/>
                    </a:lnB>
                    <a:solidFill>
                      <a:srgbClr val="F5E8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2.8695</a:t>
                      </a:r>
                    </a:p>
                  </a:txBody>
                  <a:tcPr marL="9525" marR="9525" marT="9525" marB="0" anchor="ctr">
                    <a:lnL>
                      <a:noFill/>
                    </a:lnL>
                    <a:lnR>
                      <a:noFill/>
                    </a:lnR>
                    <a:lnT>
                      <a:noFill/>
                    </a:lnT>
                    <a:lnB>
                      <a:noFill/>
                    </a:lnB>
                    <a:solidFill>
                      <a:srgbClr val="FBEA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2.4217</a:t>
                      </a:r>
                    </a:p>
                  </a:txBody>
                  <a:tcPr marL="9525" marR="9525" marT="9525" marB="0" anchor="ctr">
                    <a:lnL>
                      <a:noFill/>
                    </a:lnL>
                    <a:lnR>
                      <a:noFill/>
                    </a:lnR>
                    <a:lnT>
                      <a:noFill/>
                    </a:lnT>
                    <a:lnB>
                      <a:noFill/>
                    </a:lnB>
                    <a:solidFill>
                      <a:srgbClr val="FE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2.1947</a:t>
                      </a:r>
                    </a:p>
                  </a:txBody>
                  <a:tcPr marL="9525" marR="9525" marT="9525" marB="0" anchor="ctr">
                    <a:lnL>
                      <a:noFill/>
                    </a:lnL>
                    <a:lnR>
                      <a:noFill/>
                    </a:lnR>
                    <a:lnT>
                      <a:noFill/>
                    </a:lnT>
                    <a:lnB>
                      <a:noFill/>
                    </a:lnB>
                    <a:solidFill>
                      <a:srgbClr val="FEE9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2.1657</a:t>
                      </a:r>
                    </a:p>
                  </a:txBody>
                  <a:tcPr marL="9525" marR="9525" marT="9525" marB="0" anchor="ctr">
                    <a:lnL>
                      <a:noFill/>
                    </a:lnL>
                    <a:lnR>
                      <a:noFill/>
                    </a:lnR>
                    <a:lnT>
                      <a:noFill/>
                    </a:lnT>
                    <a:lnB>
                      <a:noFill/>
                    </a:lnB>
                    <a:solidFill>
                      <a:srgbClr val="FEE6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2.3392</a:t>
                      </a:r>
                    </a:p>
                  </a:txBody>
                  <a:tcPr marL="9525" marR="9525" marT="9525" marB="0" anchor="ctr">
                    <a:lnL>
                      <a:noFill/>
                    </a:lnL>
                    <a:lnR>
                      <a:noFill/>
                    </a:lnR>
                    <a:lnT>
                      <a:noFill/>
                    </a:lnT>
                    <a:lnB>
                      <a:noFill/>
                    </a:lnB>
                    <a:solidFill>
                      <a:srgbClr val="FFEB84"/>
                    </a:solidFill>
                  </a:tcPr>
                </a:tc>
                <a:extLst>
                  <a:ext uri="{0D108BD9-81ED-4DB2-BD59-A6C34878D82A}">
                    <a16:rowId xmlns:a16="http://schemas.microsoft.com/office/drawing/2014/main" val="3782780445"/>
                  </a:ext>
                </a:extLst>
              </a:tr>
              <a:tr h="238125">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2.1843</a:t>
                      </a:r>
                    </a:p>
                  </a:txBody>
                  <a:tcPr marL="9525" marR="9525" marT="9525" marB="0" anchor="ctr">
                    <a:lnL>
                      <a:noFill/>
                    </a:lnL>
                    <a:lnR>
                      <a:noFill/>
                    </a:lnR>
                    <a:lnT>
                      <a:noFill/>
                    </a:lnT>
                    <a:lnB>
                      <a:noFill/>
                    </a:lnB>
                    <a:solidFill>
                      <a:srgbClr val="FEE8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1.6337</a:t>
                      </a:r>
                    </a:p>
                  </a:txBody>
                  <a:tcPr marL="9525" marR="9525" marT="9525" marB="0" anchor="ctr">
                    <a:lnL>
                      <a:noFill/>
                    </a:lnL>
                    <a:lnR>
                      <a:noFill/>
                    </a:lnR>
                    <a:lnT>
                      <a:noFill/>
                    </a:lnT>
                    <a:lnB>
                      <a:noFill/>
                    </a:lnB>
                    <a:solidFill>
                      <a:srgbClr val="FBAD78"/>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1.3100</a:t>
                      </a:r>
                    </a:p>
                  </a:txBody>
                  <a:tcPr marL="9525" marR="9525" marT="9525" marB="0" anchor="ctr">
                    <a:lnL>
                      <a:noFill/>
                    </a:lnL>
                    <a:lnR>
                      <a:noFill/>
                    </a:lnR>
                    <a:lnT>
                      <a:noFill/>
                    </a:lnT>
                    <a:lnB>
                      <a:noFill/>
                    </a:lnB>
                    <a:solidFill>
                      <a:srgbClr val="F98B71"/>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1.1433</a:t>
                      </a:r>
                    </a:p>
                  </a:txBody>
                  <a:tcPr marL="9525" marR="9525" marT="9525" marB="0" anchor="ctr">
                    <a:lnL>
                      <a:noFill/>
                    </a:lnL>
                    <a:lnR>
                      <a:noFill/>
                    </a:lnR>
                    <a:lnT>
                      <a:noFill/>
                    </a:lnT>
                    <a:lnB>
                      <a:noFill/>
                    </a:lnB>
                    <a:solidFill>
                      <a:srgbClr val="F8796E"/>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1.1079</a:t>
                      </a:r>
                    </a:p>
                  </a:txBody>
                  <a:tcPr marL="9525" marR="9525" marT="9525" marB="0" anchor="ctr">
                    <a:lnL>
                      <a:noFill/>
                    </a:lnL>
                    <a:lnR>
                      <a:noFill/>
                    </a:lnR>
                    <a:lnT>
                      <a:noFill/>
                    </a:lnT>
                    <a:lnB>
                      <a:noFill/>
                    </a:lnB>
                    <a:solidFill>
                      <a:srgbClr val="F875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1.2053</a:t>
                      </a:r>
                    </a:p>
                  </a:txBody>
                  <a:tcPr marL="9525" marR="9525" marT="9525" marB="0" anchor="ctr">
                    <a:lnL>
                      <a:noFill/>
                    </a:lnL>
                    <a:lnR>
                      <a:noFill/>
                    </a:lnR>
                    <a:lnT>
                      <a:noFill/>
                    </a:lnT>
                    <a:lnB>
                      <a:noFill/>
                    </a:lnB>
                    <a:solidFill>
                      <a:srgbClr val="F9806F"/>
                    </a:solidFill>
                  </a:tcPr>
                </a:tc>
                <a:extLst>
                  <a:ext uri="{0D108BD9-81ED-4DB2-BD59-A6C34878D82A}">
                    <a16:rowId xmlns:a16="http://schemas.microsoft.com/office/drawing/2014/main" val="1615999080"/>
                  </a:ext>
                </a:extLst>
              </a:tr>
              <a:tr h="238125">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1.9880</a:t>
                      </a:r>
                    </a:p>
                  </a:txBody>
                  <a:tcPr marL="9525" marR="9525" marT="9525" marB="0" anchor="ctr">
                    <a:lnL>
                      <a:noFill/>
                    </a:lnL>
                    <a:lnR>
                      <a:noFill/>
                    </a:lnR>
                    <a:lnT>
                      <a:noFill/>
                    </a:lnT>
                    <a:lnB>
                      <a:noFill/>
                    </a:lnB>
                    <a:solidFill>
                      <a:srgbClr val="FDD37F"/>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1.4280</a:t>
                      </a:r>
                    </a:p>
                  </a:txBody>
                  <a:tcPr marL="9525" marR="9525" marT="9525" marB="0" anchor="ctr">
                    <a:lnL>
                      <a:noFill/>
                    </a:lnL>
                    <a:lnR>
                      <a:noFill/>
                    </a:lnR>
                    <a:lnT>
                      <a:noFill/>
                    </a:lnT>
                    <a:lnB>
                      <a:noFill/>
                    </a:lnB>
                    <a:solidFill>
                      <a:srgbClr val="FA977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1.1244</a:t>
                      </a:r>
                    </a:p>
                  </a:txBody>
                  <a:tcPr marL="9525" marR="9525" marT="9525" marB="0" anchor="ctr">
                    <a:lnL>
                      <a:noFill/>
                    </a:lnL>
                    <a:lnR>
                      <a:noFill/>
                    </a:lnR>
                    <a:lnT>
                      <a:noFill/>
                    </a:lnT>
                    <a:lnB>
                      <a:noFill/>
                    </a:lnB>
                    <a:solidFill>
                      <a:srgbClr val="F8776D"/>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0.9906</a:t>
                      </a:r>
                    </a:p>
                  </a:txBody>
                  <a:tcPr marL="9525" marR="9525" marT="9525" marB="0" anchor="ctr">
                    <a:lnL>
                      <a:noFill/>
                    </a:lnL>
                    <a:lnR>
                      <a:noFill/>
                    </a:lnR>
                    <a:lnT>
                      <a:noFill/>
                    </a:lnT>
                    <a:lnB>
                      <a:noFill/>
                    </a:lnB>
                    <a:solidFill>
                      <a:srgbClr val="F8696B"/>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0.9896</a:t>
                      </a:r>
                    </a:p>
                  </a:txBody>
                  <a:tcPr marL="9525" marR="9525" marT="9525" marB="0" anchor="ctr">
                    <a:lnL>
                      <a:noFill/>
                    </a:lnL>
                    <a:lnR>
                      <a:noFill/>
                    </a:lnR>
                    <a:lnT>
                      <a:noFill/>
                    </a:lnT>
                    <a:lnB>
                      <a:noFill/>
                    </a:lnB>
                    <a:solidFill>
                      <a:srgbClr val="F8696B"/>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1.1258</a:t>
                      </a:r>
                    </a:p>
                  </a:txBody>
                  <a:tcPr marL="9525" marR="9525" marT="9525" marB="0" anchor="ctr">
                    <a:lnL>
                      <a:noFill/>
                    </a:lnL>
                    <a:lnR>
                      <a:noFill/>
                    </a:lnR>
                    <a:lnT>
                      <a:noFill/>
                    </a:lnT>
                    <a:lnB>
                      <a:noFill/>
                    </a:lnB>
                    <a:solidFill>
                      <a:srgbClr val="F8776D"/>
                    </a:solidFill>
                  </a:tcPr>
                </a:tc>
                <a:extLst>
                  <a:ext uri="{0D108BD9-81ED-4DB2-BD59-A6C34878D82A}">
                    <a16:rowId xmlns:a16="http://schemas.microsoft.com/office/drawing/2014/main" val="1719707187"/>
                  </a:ext>
                </a:extLst>
              </a:tr>
              <a:tr h="238125">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2.9403</a:t>
                      </a:r>
                    </a:p>
                  </a:txBody>
                  <a:tcPr marL="9525" marR="9525" marT="9525" marB="0" anchor="ctr">
                    <a:lnL>
                      <a:noFill/>
                    </a:lnL>
                    <a:lnR>
                      <a:noFill/>
                    </a:lnR>
                    <a:lnT>
                      <a:noFill/>
                    </a:lnT>
                    <a:lnB>
                      <a:noFill/>
                    </a:lnB>
                    <a:solidFill>
                      <a:srgbClr val="FAEA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2.1681</a:t>
                      </a:r>
                    </a:p>
                  </a:txBody>
                  <a:tcPr marL="9525" marR="9525" marT="9525" marB="0" anchor="ctr">
                    <a:lnL>
                      <a:noFill/>
                    </a:lnL>
                    <a:lnR>
                      <a:noFill/>
                    </a:lnR>
                    <a:lnT>
                      <a:noFill/>
                    </a:lnT>
                    <a:lnB>
                      <a:noFill/>
                    </a:lnB>
                    <a:solidFill>
                      <a:srgbClr val="FEE7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1.7923</a:t>
                      </a:r>
                    </a:p>
                  </a:txBody>
                  <a:tcPr marL="9525" marR="9525" marT="9525" marB="0" anchor="ctr">
                    <a:lnL>
                      <a:noFill/>
                    </a:lnL>
                    <a:lnR>
                      <a:noFill/>
                    </a:lnR>
                    <a:lnT>
                      <a:noFill/>
                    </a:lnT>
                    <a:lnB>
                      <a:noFill/>
                    </a:lnB>
                    <a:solidFill>
                      <a:srgbClr val="FCBE7B"/>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1.6925</a:t>
                      </a:r>
                    </a:p>
                  </a:txBody>
                  <a:tcPr marL="9525" marR="9525" marT="9525" marB="0" anchor="ctr">
                    <a:lnL>
                      <a:noFill/>
                    </a:lnL>
                    <a:lnR>
                      <a:noFill/>
                    </a:lnR>
                    <a:lnT>
                      <a:noFill/>
                    </a:lnT>
                    <a:lnB>
                      <a:noFill/>
                    </a:lnB>
                    <a:solidFill>
                      <a:srgbClr val="FCB479"/>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1.8357</a:t>
                      </a:r>
                    </a:p>
                  </a:txBody>
                  <a:tcPr marL="9525" marR="9525" marT="9525" marB="0" anchor="ctr">
                    <a:lnL>
                      <a:noFill/>
                    </a:lnL>
                    <a:lnR>
                      <a:noFill/>
                    </a:lnR>
                    <a:lnT>
                      <a:noFill/>
                    </a:lnT>
                    <a:lnB>
                      <a:noFill/>
                    </a:lnB>
                    <a:solidFill>
                      <a:srgbClr val="FCC37C"/>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2.2146</a:t>
                      </a:r>
                    </a:p>
                  </a:txBody>
                  <a:tcPr marL="9525" marR="9525" marT="9525" marB="0" anchor="ctr">
                    <a:lnL>
                      <a:noFill/>
                    </a:lnL>
                    <a:lnR>
                      <a:noFill/>
                    </a:lnR>
                    <a:lnT>
                      <a:noFill/>
                    </a:lnT>
                    <a:lnB>
                      <a:noFill/>
                    </a:lnB>
                    <a:solidFill>
                      <a:srgbClr val="FFEB84"/>
                    </a:solidFill>
                  </a:tcPr>
                </a:tc>
                <a:extLst>
                  <a:ext uri="{0D108BD9-81ED-4DB2-BD59-A6C34878D82A}">
                    <a16:rowId xmlns:a16="http://schemas.microsoft.com/office/drawing/2014/main" val="2385247036"/>
                  </a:ext>
                </a:extLst>
              </a:tr>
              <a:tr h="238125">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5.8137</a:t>
                      </a:r>
                    </a:p>
                  </a:txBody>
                  <a:tcPr marL="9525" marR="9525" marT="9525" marB="0" anchor="ctr">
                    <a:lnL>
                      <a:noFill/>
                    </a:lnL>
                    <a:lnR>
                      <a:noFill/>
                    </a:lnR>
                    <a:lnT>
                      <a:noFill/>
                    </a:lnT>
                    <a:lnB>
                      <a:noFill/>
                    </a:lnB>
                    <a:solidFill>
                      <a:srgbClr val="E5E4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4.6763</a:t>
                      </a:r>
                    </a:p>
                  </a:txBody>
                  <a:tcPr marL="9525" marR="9525" marT="9525" marB="0" anchor="ctr">
                    <a:lnL>
                      <a:noFill/>
                    </a:lnL>
                    <a:lnR>
                      <a:noFill/>
                    </a:lnR>
                    <a:lnT>
                      <a:noFill/>
                    </a:lnT>
                    <a:lnB>
                      <a:noFill/>
                    </a:lnB>
                    <a:solidFill>
                      <a:srgbClr val="EDE6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4.2307</a:t>
                      </a:r>
                    </a:p>
                  </a:txBody>
                  <a:tcPr marL="9525" marR="9525" marT="9525" marB="0" anchor="ctr">
                    <a:lnL>
                      <a:noFill/>
                    </a:lnL>
                    <a:lnR>
                      <a:noFill/>
                    </a:lnR>
                    <a:lnT>
                      <a:noFill/>
                    </a:lnT>
                    <a:lnB>
                      <a:noFill/>
                    </a:lnB>
                    <a:solidFill>
                      <a:srgbClr val="F1E7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4.3764</a:t>
                      </a:r>
                    </a:p>
                  </a:txBody>
                  <a:tcPr marL="9525" marR="9525" marT="9525" marB="0" anchor="ctr">
                    <a:lnL>
                      <a:noFill/>
                    </a:lnL>
                    <a:lnR>
                      <a:noFill/>
                    </a:lnR>
                    <a:lnT>
                      <a:noFill/>
                    </a:lnT>
                    <a:lnB>
                      <a:noFill/>
                    </a:lnB>
                    <a:solidFill>
                      <a:srgbClr val="EFE7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5.2891</a:t>
                      </a:r>
                    </a:p>
                  </a:txBody>
                  <a:tcPr marL="9525" marR="9525" marT="9525" marB="0" anchor="ctr">
                    <a:lnL>
                      <a:noFill/>
                    </a:lnL>
                    <a:lnR>
                      <a:noFill/>
                    </a:lnR>
                    <a:lnT>
                      <a:noFill/>
                    </a:lnT>
                    <a:lnB>
                      <a:noFill/>
                    </a:lnB>
                    <a:solidFill>
                      <a:srgbClr val="E9E5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7.1435</a:t>
                      </a:r>
                    </a:p>
                  </a:txBody>
                  <a:tcPr marL="9525" marR="9525" marT="9525" marB="0" anchor="ctr">
                    <a:lnL>
                      <a:noFill/>
                    </a:lnL>
                    <a:lnR>
                      <a:noFill/>
                    </a:lnR>
                    <a:lnT>
                      <a:noFill/>
                    </a:lnT>
                    <a:lnB>
                      <a:noFill/>
                    </a:lnB>
                    <a:solidFill>
                      <a:srgbClr val="DBE182"/>
                    </a:solidFill>
                  </a:tcPr>
                </a:tc>
                <a:extLst>
                  <a:ext uri="{0D108BD9-81ED-4DB2-BD59-A6C34878D82A}">
                    <a16:rowId xmlns:a16="http://schemas.microsoft.com/office/drawing/2014/main" val="3591229787"/>
                  </a:ext>
                </a:extLst>
              </a:tr>
              <a:tr h="238125">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12.8951</a:t>
                      </a:r>
                    </a:p>
                  </a:txBody>
                  <a:tcPr marL="9525" marR="9525" marT="9525" marB="0" anchor="ctr">
                    <a:lnL>
                      <a:noFill/>
                    </a:lnL>
                    <a:lnR>
                      <a:noFill/>
                    </a:lnR>
                    <a:lnT>
                      <a:noFill/>
                    </a:lnT>
                    <a:lnB>
                      <a:noFill/>
                    </a:lnB>
                    <a:solidFill>
                      <a:srgbClr val="B0D58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11.5444</a:t>
                      </a:r>
                    </a:p>
                  </a:txBody>
                  <a:tcPr marL="9525" marR="9525" marT="9525" marB="0" anchor="ctr">
                    <a:lnL>
                      <a:noFill/>
                    </a:lnL>
                    <a:lnR>
                      <a:noFill/>
                    </a:lnR>
                    <a:lnT>
                      <a:noFill/>
                    </a:lnT>
                    <a:lnB>
                      <a:noFill/>
                    </a:lnB>
                    <a:solidFill>
                      <a:srgbClr val="BAD881"/>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11.5993</a:t>
                      </a:r>
                    </a:p>
                  </a:txBody>
                  <a:tcPr marL="9525" marR="9525" marT="9525" marB="0" anchor="ctr">
                    <a:lnL>
                      <a:noFill/>
                    </a:lnL>
                    <a:lnR>
                      <a:noFill/>
                    </a:lnR>
                    <a:lnT>
                      <a:noFill/>
                    </a:lnT>
                    <a:lnB>
                      <a:noFill/>
                    </a:lnB>
                    <a:solidFill>
                      <a:srgbClr val="BAD78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13.1951</a:t>
                      </a:r>
                    </a:p>
                  </a:txBody>
                  <a:tcPr marL="9525" marR="9525" marT="9525" marB="0" anchor="ctr">
                    <a:lnL>
                      <a:noFill/>
                    </a:lnL>
                    <a:lnR>
                      <a:noFill/>
                    </a:lnR>
                    <a:lnT>
                      <a:noFill/>
                    </a:lnT>
                    <a:lnB>
                      <a:noFill/>
                    </a:lnB>
                    <a:solidFill>
                      <a:srgbClr val="AED48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16.8651</a:t>
                      </a:r>
                    </a:p>
                  </a:txBody>
                  <a:tcPr marL="9525" marR="9525" marT="9525" marB="0" anchor="ctr">
                    <a:lnL>
                      <a:noFill/>
                    </a:lnL>
                    <a:lnR>
                      <a:noFill/>
                    </a:lnR>
                    <a:lnT>
                      <a:noFill/>
                    </a:lnT>
                    <a:lnB>
                      <a:noFill/>
                    </a:lnB>
                    <a:solidFill>
                      <a:srgbClr val="93CC7E"/>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23.2936</a:t>
                      </a:r>
                    </a:p>
                  </a:txBody>
                  <a:tcPr marL="9525" marR="9525" marT="9525" marB="0" anchor="ctr">
                    <a:lnL>
                      <a:noFill/>
                    </a:lnL>
                    <a:lnR>
                      <a:noFill/>
                    </a:lnR>
                    <a:lnT>
                      <a:noFill/>
                    </a:lnT>
                    <a:lnB>
                      <a:noFill/>
                    </a:lnB>
                    <a:solidFill>
                      <a:srgbClr val="63BE7B"/>
                    </a:solidFill>
                  </a:tcPr>
                </a:tc>
                <a:extLst>
                  <a:ext uri="{0D108BD9-81ED-4DB2-BD59-A6C34878D82A}">
                    <a16:rowId xmlns:a16="http://schemas.microsoft.com/office/drawing/2014/main" val="1307199782"/>
                  </a:ext>
                </a:extLst>
              </a:tr>
            </a:tbl>
          </a:graphicData>
        </a:graphic>
      </p:graphicFrame>
      <p:sp>
        <p:nvSpPr>
          <p:cNvPr id="9" name="タイトル 1"/>
          <p:cNvSpPr>
            <a:spLocks noGrp="1"/>
          </p:cNvSpPr>
          <p:nvPr>
            <p:ph type="title"/>
          </p:nvPr>
        </p:nvSpPr>
        <p:spPr/>
        <p:txBody>
          <a:bodyPr/>
          <a:lstStyle/>
          <a:p>
            <a:r>
              <a:rPr kumimoji="1" lang="ja-JP" altLang="en-US" dirty="0"/>
              <a:t>数値分析｜繰下げ受給と逆再分配</a:t>
            </a:r>
          </a:p>
        </p:txBody>
      </p:sp>
      <p:sp>
        <p:nvSpPr>
          <p:cNvPr id="10" name="テキスト ボックス 9"/>
          <p:cNvSpPr txBox="1"/>
          <p:nvPr/>
        </p:nvSpPr>
        <p:spPr>
          <a:xfrm>
            <a:off x="272480" y="793333"/>
            <a:ext cx="2675732" cy="369332"/>
          </a:xfrm>
          <a:prstGeom prst="rect">
            <a:avLst/>
          </a:prstGeom>
          <a:noFill/>
        </p:spPr>
        <p:txBody>
          <a:bodyPr wrap="none" rtlCol="0">
            <a:spAutoFit/>
          </a:bodyPr>
          <a:lstStyle/>
          <a:p>
            <a:pPr marL="285750" indent="-285750">
              <a:buClr>
                <a:srgbClr val="0070C0"/>
              </a:buClr>
              <a:buFont typeface="Arial" panose="020B0604020202020204" pitchFamily="34" charset="0"/>
              <a:buChar char="•"/>
            </a:pPr>
            <a:r>
              <a:rPr kumimoji="1" lang="ja-JP" altLang="en-US" dirty="0">
                <a:solidFill>
                  <a:srgbClr val="006FBE"/>
                </a:solidFill>
              </a:rPr>
              <a:t>目的関数値：ケース</a:t>
            </a:r>
            <a:r>
              <a:rPr lang="en-US" altLang="ja-JP" dirty="0">
                <a:solidFill>
                  <a:srgbClr val="006FBE"/>
                </a:solidFill>
              </a:rPr>
              <a:t>1</a:t>
            </a:r>
            <a:endParaRPr kumimoji="1" lang="ja-JP" altLang="en-US" dirty="0">
              <a:solidFill>
                <a:srgbClr val="006FBE"/>
              </a:solidFill>
            </a:endParaRPr>
          </a:p>
        </p:txBody>
      </p:sp>
      <p:sp>
        <p:nvSpPr>
          <p:cNvPr id="11" name="テキスト ボックス 10"/>
          <p:cNvSpPr txBox="1"/>
          <p:nvPr/>
        </p:nvSpPr>
        <p:spPr>
          <a:xfrm>
            <a:off x="272480" y="2964863"/>
            <a:ext cx="2781531" cy="369332"/>
          </a:xfrm>
          <a:prstGeom prst="rect">
            <a:avLst/>
          </a:prstGeom>
          <a:noFill/>
        </p:spPr>
        <p:txBody>
          <a:bodyPr wrap="none" rtlCol="0">
            <a:spAutoFit/>
          </a:bodyPr>
          <a:lstStyle/>
          <a:p>
            <a:pPr marL="285750" indent="-285750">
              <a:buClr>
                <a:srgbClr val="0070C0"/>
              </a:buClr>
              <a:buFont typeface="Arial" panose="020B0604020202020204" pitchFamily="34" charset="0"/>
              <a:buChar char="•"/>
            </a:pPr>
            <a:r>
              <a:rPr kumimoji="1" lang="ja-JP" altLang="en-US" dirty="0">
                <a:solidFill>
                  <a:srgbClr val="006FBE"/>
                </a:solidFill>
              </a:rPr>
              <a:t>目的関数値：ケース</a:t>
            </a:r>
            <a:r>
              <a:rPr lang="en-US" altLang="ja-JP" dirty="0">
                <a:solidFill>
                  <a:srgbClr val="006FBE"/>
                </a:solidFill>
              </a:rPr>
              <a:t>2</a:t>
            </a:r>
            <a:endParaRPr kumimoji="1" lang="ja-JP" altLang="en-US" dirty="0">
              <a:solidFill>
                <a:srgbClr val="006FBE"/>
              </a:solidFill>
            </a:endParaRPr>
          </a:p>
        </p:txBody>
      </p:sp>
      <p:pic>
        <p:nvPicPr>
          <p:cNvPr id="13" name="図 12"/>
          <p:cNvPicPr>
            <a:picLocks noChangeAspect="1"/>
          </p:cNvPicPr>
          <p:nvPr/>
        </p:nvPicPr>
        <p:blipFill>
          <a:blip r:embed="rId2"/>
          <a:stretch>
            <a:fillRect/>
          </a:stretch>
        </p:blipFill>
        <p:spPr>
          <a:xfrm>
            <a:off x="5449095" y="998625"/>
            <a:ext cx="3277063" cy="1966238"/>
          </a:xfrm>
          <a:prstGeom prst="rect">
            <a:avLst/>
          </a:prstGeom>
        </p:spPr>
      </p:pic>
      <p:pic>
        <p:nvPicPr>
          <p:cNvPr id="14" name="図 13"/>
          <p:cNvPicPr>
            <a:picLocks noChangeAspect="1"/>
          </p:cNvPicPr>
          <p:nvPr/>
        </p:nvPicPr>
        <p:blipFill>
          <a:blip r:embed="rId3"/>
          <a:stretch>
            <a:fillRect/>
          </a:stretch>
        </p:blipFill>
        <p:spPr>
          <a:xfrm>
            <a:off x="5449095" y="3291572"/>
            <a:ext cx="3277063" cy="1963620"/>
          </a:xfrm>
          <a:prstGeom prst="rect">
            <a:avLst/>
          </a:prstGeom>
        </p:spPr>
      </p:pic>
      <p:sp>
        <p:nvSpPr>
          <p:cNvPr id="15" name="AutoShape 3">
            <a:extLst>
              <a:ext uri="{FF2B5EF4-FFF2-40B4-BE49-F238E27FC236}">
                <a16:creationId xmlns:a16="http://schemas.microsoft.com/office/drawing/2014/main" id="{061870B2-D7AD-4869-991E-E35F8D2ACD36}"/>
              </a:ext>
            </a:extLst>
          </p:cNvPr>
          <p:cNvSpPr>
            <a:spLocks noChangeArrowheads="1"/>
          </p:cNvSpPr>
          <p:nvPr/>
        </p:nvSpPr>
        <p:spPr bwMode="auto">
          <a:xfrm>
            <a:off x="5449095" y="671916"/>
            <a:ext cx="3277063"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期待富の推移：ケース</a:t>
            </a:r>
            <a:r>
              <a:rPr lang="en-US" altLang="ja-JP" sz="1600" dirty="0">
                <a:solidFill>
                  <a:schemeClr val="bg1"/>
                </a:solidFill>
                <a:latin typeface="+mj-lt"/>
              </a:rPr>
              <a:t>1</a:t>
            </a:r>
            <a:endParaRPr lang="ja-JP" altLang="en-US" sz="1600" dirty="0">
              <a:solidFill>
                <a:schemeClr val="bg1"/>
              </a:solidFill>
              <a:latin typeface="+mj-lt"/>
            </a:endParaRPr>
          </a:p>
        </p:txBody>
      </p:sp>
      <p:sp>
        <p:nvSpPr>
          <p:cNvPr id="16" name="AutoShape 3">
            <a:extLst>
              <a:ext uri="{FF2B5EF4-FFF2-40B4-BE49-F238E27FC236}">
                <a16:creationId xmlns:a16="http://schemas.microsoft.com/office/drawing/2014/main" id="{061870B2-D7AD-4869-991E-E35F8D2ACD36}"/>
              </a:ext>
            </a:extLst>
          </p:cNvPr>
          <p:cNvSpPr>
            <a:spLocks noChangeArrowheads="1"/>
          </p:cNvSpPr>
          <p:nvPr/>
        </p:nvSpPr>
        <p:spPr bwMode="auto">
          <a:xfrm>
            <a:off x="5449095" y="2964863"/>
            <a:ext cx="3277063"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期待富の推移：ケース</a:t>
            </a:r>
            <a:r>
              <a:rPr lang="en-US" altLang="ja-JP" sz="1600" dirty="0">
                <a:solidFill>
                  <a:schemeClr val="bg1"/>
                </a:solidFill>
                <a:latin typeface="+mj-lt"/>
              </a:rPr>
              <a:t>2</a:t>
            </a:r>
            <a:endParaRPr lang="ja-JP" altLang="en-US" sz="1600" dirty="0">
              <a:solidFill>
                <a:schemeClr val="bg1"/>
              </a:solidFill>
              <a:latin typeface="+mj-lt"/>
            </a:endParaRPr>
          </a:p>
        </p:txBody>
      </p:sp>
      <p:sp>
        <p:nvSpPr>
          <p:cNvPr id="17" name="テキスト ボックス 16"/>
          <p:cNvSpPr txBox="1"/>
          <p:nvPr/>
        </p:nvSpPr>
        <p:spPr>
          <a:xfrm>
            <a:off x="272480" y="5299130"/>
            <a:ext cx="9361040" cy="1077218"/>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ü"/>
            </a:pPr>
            <a:r>
              <a:rPr kumimoji="1" lang="ja-JP" altLang="en-US" sz="1600" dirty="0"/>
              <a:t>低所得者世帯は貯蓄が十分ではなく，繰下げたとしても年金だけでは生活費をまかなうことができず，繰下げ</a:t>
            </a:r>
            <a:r>
              <a:rPr lang="ja-JP" altLang="en-US" sz="1600" dirty="0"/>
              <a:t>受給</a:t>
            </a:r>
            <a:r>
              <a:rPr kumimoji="1" lang="ja-JP" altLang="en-US" sz="1600" dirty="0"/>
              <a:t>が有効であるとは言えない</a:t>
            </a:r>
            <a:endParaRPr kumimoji="1" lang="en-US" altLang="ja-JP" sz="1600" dirty="0"/>
          </a:p>
          <a:p>
            <a:pPr marL="285750" indent="-285750">
              <a:buClr>
                <a:srgbClr val="0070C0"/>
              </a:buClr>
              <a:buFont typeface="Wingdings" panose="05000000000000000000" pitchFamily="2" charset="2"/>
              <a:buChar char="ü"/>
            </a:pPr>
            <a:r>
              <a:rPr lang="ja-JP" altLang="en-US" sz="1600" dirty="0"/>
              <a:t>繰下げ受給が促進することで逆再分配を加速させることのないように，低所得者向けの政策インプリケーションを考えることが重要となる</a:t>
            </a:r>
            <a:endParaRPr kumimoji="1" lang="ja-JP" altLang="en-US" sz="1600" dirty="0"/>
          </a:p>
        </p:txBody>
      </p:sp>
    </p:spTree>
    <p:extLst>
      <p:ext uri="{BB962C8B-B14F-4D97-AF65-F5344CB8AC3E}">
        <p14:creationId xmlns:p14="http://schemas.microsoft.com/office/powerpoint/2010/main" val="2608299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数値分析｜生命保険の満期に関する分析</a:t>
            </a:r>
          </a:p>
        </p:txBody>
      </p:sp>
      <p:sp>
        <p:nvSpPr>
          <p:cNvPr id="3" name="日付プレースホルダー 2"/>
          <p:cNvSpPr>
            <a:spLocks noGrp="1"/>
          </p:cNvSpPr>
          <p:nvPr>
            <p:ph type="dt" sz="half" idx="10"/>
          </p:nvPr>
        </p:nvSpPr>
        <p:spPr/>
        <p:txBody>
          <a:bodyPr/>
          <a:lstStyle/>
          <a:p>
            <a:fld id="{739D9AAD-ABA8-4A9E-8C96-4D1388EACC7C}"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37</a:t>
            </a:fld>
            <a:endParaRPr lang="en-US" altLang="ja-JP" dirty="0"/>
          </a:p>
        </p:txBody>
      </p:sp>
      <p:sp>
        <p:nvSpPr>
          <p:cNvPr id="6" name="テキスト ボックス 5"/>
          <p:cNvSpPr txBox="1"/>
          <p:nvPr/>
        </p:nvSpPr>
        <p:spPr>
          <a:xfrm>
            <a:off x="272480" y="678377"/>
            <a:ext cx="9361040" cy="1354217"/>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公的年金の繰下げ受給と生命保険</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sz="1600" dirty="0"/>
              <a:t>公的年金を繰下げた場合，繰下げた世帯主が早期死亡すると残された配偶者は大きな収入減少リスクにさらされるため，生命保険でヘッジする必要があることを過去の分析で示した</a:t>
            </a:r>
            <a:endParaRPr kumimoji="1" lang="en-US" altLang="ja-JP" sz="1600" dirty="0"/>
          </a:p>
          <a:p>
            <a:pPr marL="742950" lvl="1" indent="-285750">
              <a:buClr>
                <a:srgbClr val="0070C0"/>
              </a:buClr>
              <a:buFont typeface="Wingdings" panose="05000000000000000000" pitchFamily="2" charset="2"/>
              <a:buChar char="Ø"/>
            </a:pPr>
            <a:r>
              <a:rPr lang="ja-JP" altLang="en-US" sz="1600" dirty="0"/>
              <a:t>一方で，生命保険の満期によって繰下げ年数に影響を与える可能性が存在する</a:t>
            </a:r>
            <a:endParaRPr lang="en-US" altLang="ja-JP" sz="1600" dirty="0"/>
          </a:p>
          <a:p>
            <a:pPr marL="742950" lvl="1" indent="-285750">
              <a:buClr>
                <a:srgbClr val="0070C0"/>
              </a:buClr>
              <a:buFont typeface="Wingdings" panose="05000000000000000000" pitchFamily="2" charset="2"/>
              <a:buChar char="Ø"/>
            </a:pPr>
            <a:r>
              <a:rPr kumimoji="1" lang="ja-JP" altLang="en-US" sz="1600" dirty="0"/>
              <a:t>オリックス生命「ファインセーブ」，</a:t>
            </a:r>
            <a:r>
              <a:rPr kumimoji="1" lang="en-US" altLang="ja-JP" sz="1600" dirty="0"/>
              <a:t>10,15,20,25</a:t>
            </a:r>
            <a:r>
              <a:rPr kumimoji="1" lang="ja-JP" altLang="en-US" sz="1600" dirty="0"/>
              <a:t>年満期のデータを使用する</a:t>
            </a:r>
          </a:p>
        </p:txBody>
      </p:sp>
      <p:graphicFrame>
        <p:nvGraphicFramePr>
          <p:cNvPr id="8" name="表 7"/>
          <p:cNvGraphicFramePr>
            <a:graphicFrameLocks noGrp="1"/>
          </p:cNvGraphicFramePr>
          <p:nvPr>
            <p:extLst>
              <p:ext uri="{D42A27DB-BD31-4B8C-83A1-F6EECF244321}">
                <p14:modId xmlns:p14="http://schemas.microsoft.com/office/powerpoint/2010/main" val="1711478849"/>
              </p:ext>
            </p:extLst>
          </p:nvPr>
        </p:nvGraphicFramePr>
        <p:xfrm>
          <a:off x="415355" y="2291438"/>
          <a:ext cx="4229099" cy="1509039"/>
        </p:xfrm>
        <a:graphic>
          <a:graphicData uri="http://schemas.openxmlformats.org/drawingml/2006/table">
            <a:tbl>
              <a:tblPr firstRow="1" firstCol="1"/>
              <a:tblGrid>
                <a:gridCol w="604157">
                  <a:extLst>
                    <a:ext uri="{9D8B030D-6E8A-4147-A177-3AD203B41FA5}">
                      <a16:colId xmlns:a16="http://schemas.microsoft.com/office/drawing/2014/main" val="3064838786"/>
                    </a:ext>
                  </a:extLst>
                </a:gridCol>
                <a:gridCol w="604157">
                  <a:extLst>
                    <a:ext uri="{9D8B030D-6E8A-4147-A177-3AD203B41FA5}">
                      <a16:colId xmlns:a16="http://schemas.microsoft.com/office/drawing/2014/main" val="2605844441"/>
                    </a:ext>
                  </a:extLst>
                </a:gridCol>
                <a:gridCol w="604157">
                  <a:extLst>
                    <a:ext uri="{9D8B030D-6E8A-4147-A177-3AD203B41FA5}">
                      <a16:colId xmlns:a16="http://schemas.microsoft.com/office/drawing/2014/main" val="488893450"/>
                    </a:ext>
                  </a:extLst>
                </a:gridCol>
                <a:gridCol w="604157">
                  <a:extLst>
                    <a:ext uri="{9D8B030D-6E8A-4147-A177-3AD203B41FA5}">
                      <a16:colId xmlns:a16="http://schemas.microsoft.com/office/drawing/2014/main" val="2247210968"/>
                    </a:ext>
                  </a:extLst>
                </a:gridCol>
                <a:gridCol w="604157">
                  <a:extLst>
                    <a:ext uri="{9D8B030D-6E8A-4147-A177-3AD203B41FA5}">
                      <a16:colId xmlns:a16="http://schemas.microsoft.com/office/drawing/2014/main" val="1446427335"/>
                    </a:ext>
                  </a:extLst>
                </a:gridCol>
                <a:gridCol w="604157">
                  <a:extLst>
                    <a:ext uri="{9D8B030D-6E8A-4147-A177-3AD203B41FA5}">
                      <a16:colId xmlns:a16="http://schemas.microsoft.com/office/drawing/2014/main" val="1472345094"/>
                    </a:ext>
                  </a:extLst>
                </a:gridCol>
                <a:gridCol w="604157">
                  <a:extLst>
                    <a:ext uri="{9D8B030D-6E8A-4147-A177-3AD203B41FA5}">
                      <a16:colId xmlns:a16="http://schemas.microsoft.com/office/drawing/2014/main" val="1239569282"/>
                    </a:ext>
                  </a:extLst>
                </a:gridCol>
              </a:tblGrid>
              <a:tr h="215577">
                <a:tc>
                  <a:txBody>
                    <a:bodyPr/>
                    <a:lstStyle/>
                    <a:p>
                      <a:pPr algn="l" fontAlgn="ct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男＼女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extLst>
                  <a:ext uri="{0D108BD9-81ED-4DB2-BD59-A6C34878D82A}">
                    <a16:rowId xmlns:a16="http://schemas.microsoft.com/office/drawing/2014/main" val="3291268958"/>
                  </a:ext>
                </a:extLst>
              </a:tr>
              <a:tr h="215577">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0.2434</a:t>
                      </a:r>
                    </a:p>
                  </a:txBody>
                  <a:tcPr marL="9525" marR="9525" marT="9525" marB="0" anchor="ctr">
                    <a:lnL>
                      <a:noFill/>
                    </a:lnL>
                    <a:lnR>
                      <a:noFill/>
                    </a:lnR>
                    <a:lnT>
                      <a:noFill/>
                    </a:lnT>
                    <a:lnB>
                      <a:noFill/>
                    </a:lnB>
                    <a:solidFill>
                      <a:srgbClr val="F3E8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0.1455</a:t>
                      </a:r>
                    </a:p>
                  </a:txBody>
                  <a:tcPr marL="9525" marR="9525" marT="9525" marB="0" anchor="ctr">
                    <a:lnL>
                      <a:noFill/>
                    </a:lnL>
                    <a:lnR>
                      <a:noFill/>
                    </a:lnR>
                    <a:lnT>
                      <a:noFill/>
                    </a:lnT>
                    <a:lnB>
                      <a:noFill/>
                    </a:lnB>
                    <a:solidFill>
                      <a:srgbClr val="FAEA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0.0949</a:t>
                      </a:r>
                    </a:p>
                  </a:txBody>
                  <a:tcPr marL="9525" marR="9525" marT="9525" marB="0" anchor="ctr">
                    <a:lnL>
                      <a:noFill/>
                    </a:lnL>
                    <a:lnR>
                      <a:noFill/>
                    </a:lnR>
                    <a:lnT>
                      <a:noFill/>
                    </a:lnT>
                    <a:lnB>
                      <a:noFill/>
                    </a:lnB>
                    <a:solidFill>
                      <a:srgbClr val="FD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0.0661</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0.0501</a:t>
                      </a:r>
                    </a:p>
                  </a:txBody>
                  <a:tcPr marL="9525" marR="9525" marT="9525" marB="0" anchor="ctr">
                    <a:lnL>
                      <a:noFill/>
                    </a:lnL>
                    <a:lnR>
                      <a:noFill/>
                    </a:lnR>
                    <a:lnT>
                      <a:noFill/>
                    </a:lnT>
                    <a:lnB>
                      <a:noFill/>
                    </a:lnB>
                    <a:solidFill>
                      <a:srgbClr val="FDC87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0.0451</a:t>
                      </a:r>
                    </a:p>
                  </a:txBody>
                  <a:tcPr marL="9525" marR="9525" marT="9525" marB="0" anchor="ctr">
                    <a:lnL>
                      <a:noFill/>
                    </a:lnL>
                    <a:lnR>
                      <a:noFill/>
                    </a:lnR>
                    <a:lnT>
                      <a:noFill/>
                    </a:lnT>
                    <a:lnB>
                      <a:noFill/>
                    </a:lnB>
                    <a:solidFill>
                      <a:srgbClr val="FCBC7A"/>
                    </a:solidFill>
                  </a:tcPr>
                </a:tc>
                <a:extLst>
                  <a:ext uri="{0D108BD9-81ED-4DB2-BD59-A6C34878D82A}">
                    <a16:rowId xmlns:a16="http://schemas.microsoft.com/office/drawing/2014/main" val="3725279333"/>
                  </a:ext>
                </a:extLst>
              </a:tr>
              <a:tr h="215577">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0.0922</a:t>
                      </a:r>
                    </a:p>
                  </a:txBody>
                  <a:tcPr marL="9525" marR="9525" marT="9525" marB="0" anchor="ctr">
                    <a:lnL>
                      <a:noFill/>
                    </a:lnL>
                    <a:lnR>
                      <a:noFill/>
                    </a:lnR>
                    <a:lnT>
                      <a:noFill/>
                    </a:lnT>
                    <a:lnB>
                      <a:noFill/>
                    </a:lnB>
                    <a:solidFill>
                      <a:srgbClr val="FE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0.0532</a:t>
                      </a:r>
                    </a:p>
                  </a:txBody>
                  <a:tcPr marL="9525" marR="9525" marT="9525" marB="0" anchor="ctr">
                    <a:lnL>
                      <a:noFill/>
                    </a:lnL>
                    <a:lnR>
                      <a:noFill/>
                    </a:lnR>
                    <a:lnT>
                      <a:noFill/>
                    </a:lnT>
                    <a:lnB>
                      <a:noFill/>
                    </a:lnB>
                    <a:solidFill>
                      <a:srgbClr val="FDCF7E"/>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0.0336</a:t>
                      </a:r>
                    </a:p>
                  </a:txBody>
                  <a:tcPr marL="9525" marR="9525" marT="9525" marB="0" anchor="ctr">
                    <a:lnL>
                      <a:noFill/>
                    </a:lnL>
                    <a:lnR>
                      <a:noFill/>
                    </a:lnR>
                    <a:lnT>
                      <a:noFill/>
                    </a:lnT>
                    <a:lnB>
                      <a:noFill/>
                    </a:lnB>
                    <a:solidFill>
                      <a:srgbClr val="FA9F75"/>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0.0214</a:t>
                      </a:r>
                    </a:p>
                  </a:txBody>
                  <a:tcPr marL="9525" marR="9525" marT="9525" marB="0" anchor="ctr">
                    <a:lnL>
                      <a:noFill/>
                    </a:lnL>
                    <a:lnR>
                      <a:noFill/>
                    </a:lnR>
                    <a:lnT>
                      <a:noFill/>
                    </a:lnT>
                    <a:lnB>
                      <a:noFill/>
                    </a:lnB>
                    <a:solidFill>
                      <a:srgbClr val="F9826F"/>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0.0157</a:t>
                      </a:r>
                    </a:p>
                  </a:txBody>
                  <a:tcPr marL="9525" marR="9525" marT="9525" marB="0" anchor="ctr">
                    <a:lnL>
                      <a:noFill/>
                    </a:lnL>
                    <a:lnR>
                      <a:noFill/>
                    </a:lnR>
                    <a:lnT>
                      <a:noFill/>
                    </a:lnT>
                    <a:lnB>
                      <a:noFill/>
                    </a:lnB>
                    <a:solidFill>
                      <a:srgbClr val="F874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0.0146</a:t>
                      </a:r>
                    </a:p>
                  </a:txBody>
                  <a:tcPr marL="9525" marR="9525" marT="9525" marB="0" anchor="ctr">
                    <a:lnL>
                      <a:noFill/>
                    </a:lnL>
                    <a:lnR>
                      <a:noFill/>
                    </a:lnR>
                    <a:lnT>
                      <a:noFill/>
                    </a:lnT>
                    <a:lnB>
                      <a:noFill/>
                    </a:lnB>
                    <a:solidFill>
                      <a:srgbClr val="F8716C"/>
                    </a:solidFill>
                  </a:tcPr>
                </a:tc>
                <a:extLst>
                  <a:ext uri="{0D108BD9-81ED-4DB2-BD59-A6C34878D82A}">
                    <a16:rowId xmlns:a16="http://schemas.microsoft.com/office/drawing/2014/main" val="167563809"/>
                  </a:ext>
                </a:extLst>
              </a:tr>
              <a:tr h="215577">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0.0627</a:t>
                      </a:r>
                    </a:p>
                  </a:txBody>
                  <a:tcPr marL="9525" marR="9525" marT="9525" marB="0" anchor="ctr">
                    <a:lnL>
                      <a:noFill/>
                    </a:lnL>
                    <a:lnR>
                      <a:noFill/>
                    </a:lnR>
                    <a:lnT>
                      <a:noFill/>
                    </a:lnT>
                    <a:lnB>
                      <a:noFill/>
                    </a:lnB>
                    <a:solidFill>
                      <a:srgbClr val="FEE6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0.0341</a:t>
                      </a:r>
                    </a:p>
                  </a:txBody>
                  <a:tcPr marL="9525" marR="9525" marT="9525" marB="0" anchor="ctr">
                    <a:lnL>
                      <a:noFill/>
                    </a:lnL>
                    <a:lnR>
                      <a:noFill/>
                    </a:lnR>
                    <a:lnT>
                      <a:noFill/>
                    </a:lnT>
                    <a:lnB>
                      <a:noFill/>
                    </a:lnB>
                    <a:solidFill>
                      <a:srgbClr val="FBA175"/>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0.0216</a:t>
                      </a:r>
                    </a:p>
                  </a:txBody>
                  <a:tcPr marL="9525" marR="9525" marT="9525" marB="0" anchor="ctr">
                    <a:lnL>
                      <a:noFill/>
                    </a:lnL>
                    <a:lnR>
                      <a:noFill/>
                    </a:lnR>
                    <a:lnT>
                      <a:noFill/>
                    </a:lnT>
                    <a:lnB>
                      <a:noFill/>
                    </a:lnB>
                    <a:solidFill>
                      <a:srgbClr val="F9826F"/>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0.0143</a:t>
                      </a:r>
                    </a:p>
                  </a:txBody>
                  <a:tcPr marL="9525" marR="9525" marT="9525" marB="0" anchor="ctr">
                    <a:lnL>
                      <a:noFill/>
                    </a:lnL>
                    <a:lnR>
                      <a:noFill/>
                    </a:lnR>
                    <a:lnT>
                      <a:noFill/>
                    </a:lnT>
                    <a:lnB>
                      <a:noFill/>
                    </a:lnB>
                    <a:solidFill>
                      <a:srgbClr val="F8706C"/>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0.0113</a:t>
                      </a:r>
                    </a:p>
                  </a:txBody>
                  <a:tcPr marL="9525" marR="9525" marT="9525" marB="0" anchor="ctr">
                    <a:lnL>
                      <a:noFill/>
                    </a:lnL>
                    <a:lnR>
                      <a:noFill/>
                    </a:lnR>
                    <a:lnT>
                      <a:noFill/>
                    </a:lnT>
                    <a:lnB>
                      <a:noFill/>
                    </a:lnB>
                    <a:solidFill>
                      <a:srgbClr val="F8696B"/>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0.0111</a:t>
                      </a:r>
                    </a:p>
                  </a:txBody>
                  <a:tcPr marL="9525" marR="9525" marT="9525" marB="0" anchor="ctr">
                    <a:lnL>
                      <a:noFill/>
                    </a:lnL>
                    <a:lnR>
                      <a:noFill/>
                    </a:lnR>
                    <a:lnT>
                      <a:noFill/>
                    </a:lnT>
                    <a:lnB>
                      <a:noFill/>
                    </a:lnB>
                    <a:solidFill>
                      <a:srgbClr val="F8696B"/>
                    </a:solidFill>
                  </a:tcPr>
                </a:tc>
                <a:extLst>
                  <a:ext uri="{0D108BD9-81ED-4DB2-BD59-A6C34878D82A}">
                    <a16:rowId xmlns:a16="http://schemas.microsoft.com/office/drawing/2014/main" val="3865505700"/>
                  </a:ext>
                </a:extLst>
              </a:tr>
              <a:tr h="215577">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0.0872</a:t>
                      </a:r>
                    </a:p>
                  </a:txBody>
                  <a:tcPr marL="9525" marR="9525" marT="9525" marB="0" anchor="ctr">
                    <a:lnL>
                      <a:noFill/>
                    </a:lnL>
                    <a:lnR>
                      <a:noFill/>
                    </a:lnR>
                    <a:lnT>
                      <a:noFill/>
                    </a:lnT>
                    <a:lnB>
                      <a:noFill/>
                    </a:lnB>
                    <a:solidFill>
                      <a:srgbClr val="FE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0.0434</a:t>
                      </a:r>
                    </a:p>
                  </a:txBody>
                  <a:tcPr marL="9525" marR="9525" marT="9525" marB="0" anchor="ctr">
                    <a:lnL>
                      <a:noFill/>
                    </a:lnL>
                    <a:lnR>
                      <a:noFill/>
                    </a:lnR>
                    <a:lnT>
                      <a:noFill/>
                    </a:lnT>
                    <a:lnB>
                      <a:noFill/>
                    </a:lnB>
                    <a:solidFill>
                      <a:srgbClr val="FCB77A"/>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0.0269</a:t>
                      </a:r>
                    </a:p>
                  </a:txBody>
                  <a:tcPr marL="9525" marR="9525" marT="9525" marB="0" anchor="ctr">
                    <a:lnL>
                      <a:noFill/>
                    </a:lnL>
                    <a:lnR>
                      <a:noFill/>
                    </a:lnR>
                    <a:lnT>
                      <a:noFill/>
                    </a:lnT>
                    <a:lnB>
                      <a:noFill/>
                    </a:lnB>
                    <a:solidFill>
                      <a:srgbClr val="FA8F7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0.0194</a:t>
                      </a:r>
                    </a:p>
                  </a:txBody>
                  <a:tcPr marL="9525" marR="9525" marT="9525" marB="0" anchor="ctr">
                    <a:lnL>
                      <a:noFill/>
                    </a:lnL>
                    <a:lnR>
                      <a:noFill/>
                    </a:lnR>
                    <a:lnT>
                      <a:noFill/>
                    </a:lnT>
                    <a:lnB>
                      <a:noFill/>
                    </a:lnB>
                    <a:solidFill>
                      <a:srgbClr val="F97D6E"/>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0.0168</a:t>
                      </a:r>
                    </a:p>
                  </a:txBody>
                  <a:tcPr marL="9525" marR="9525" marT="9525" marB="0" anchor="ctr">
                    <a:lnL>
                      <a:noFill/>
                    </a:lnL>
                    <a:lnR>
                      <a:noFill/>
                    </a:lnR>
                    <a:lnT>
                      <a:noFill/>
                    </a:lnT>
                    <a:lnB>
                      <a:noFill/>
                    </a:lnB>
                    <a:solidFill>
                      <a:srgbClr val="F877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0.0191</a:t>
                      </a:r>
                    </a:p>
                  </a:txBody>
                  <a:tcPr marL="9525" marR="9525" marT="9525" marB="0" anchor="ctr">
                    <a:lnL>
                      <a:noFill/>
                    </a:lnL>
                    <a:lnR>
                      <a:noFill/>
                    </a:lnR>
                    <a:lnT>
                      <a:noFill/>
                    </a:lnT>
                    <a:lnB>
                      <a:noFill/>
                    </a:lnB>
                    <a:solidFill>
                      <a:srgbClr val="F97C6E"/>
                    </a:solidFill>
                  </a:tcPr>
                </a:tc>
                <a:extLst>
                  <a:ext uri="{0D108BD9-81ED-4DB2-BD59-A6C34878D82A}">
                    <a16:rowId xmlns:a16="http://schemas.microsoft.com/office/drawing/2014/main" val="1793105353"/>
                  </a:ext>
                </a:extLst>
              </a:tr>
              <a:tr h="215577">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0.2680</a:t>
                      </a:r>
                    </a:p>
                  </a:txBody>
                  <a:tcPr marL="9525" marR="9525" marT="9525" marB="0" anchor="ctr">
                    <a:lnL>
                      <a:noFill/>
                    </a:lnL>
                    <a:lnR>
                      <a:noFill/>
                    </a:lnR>
                    <a:lnT>
                      <a:noFill/>
                    </a:lnT>
                    <a:lnB>
                      <a:noFill/>
                    </a:lnB>
                    <a:solidFill>
                      <a:srgbClr val="F1E7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0.1584</a:t>
                      </a:r>
                    </a:p>
                  </a:txBody>
                  <a:tcPr marL="9525" marR="9525" marT="9525" marB="0" anchor="ctr">
                    <a:lnL>
                      <a:noFill/>
                    </a:lnL>
                    <a:lnR>
                      <a:noFill/>
                    </a:lnR>
                    <a:lnT>
                      <a:noFill/>
                    </a:lnT>
                    <a:lnB>
                      <a:noFill/>
                    </a:lnB>
                    <a:solidFill>
                      <a:srgbClr val="F9EA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0.1054</a:t>
                      </a:r>
                    </a:p>
                  </a:txBody>
                  <a:tcPr marL="9525" marR="9525" marT="9525" marB="0" anchor="ctr">
                    <a:lnL>
                      <a:noFill/>
                    </a:lnL>
                    <a:lnR>
                      <a:noFill/>
                    </a:lnR>
                    <a:lnT>
                      <a:noFill/>
                    </a:lnT>
                    <a:lnB>
                      <a:noFill/>
                    </a:lnB>
                    <a:solidFill>
                      <a:srgbClr val="FD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0.0831</a:t>
                      </a:r>
                    </a:p>
                  </a:txBody>
                  <a:tcPr marL="9525" marR="9525" marT="9525" marB="0" anchor="ctr">
                    <a:lnL>
                      <a:noFill/>
                    </a:lnL>
                    <a:lnR>
                      <a:noFill/>
                    </a:lnR>
                    <a:lnT>
                      <a:noFill/>
                    </a:lnT>
                    <a:lnB>
                      <a:noFill/>
                    </a:lnB>
                    <a:solidFill>
                      <a:srgbClr val="FE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0.0803</a:t>
                      </a:r>
                    </a:p>
                  </a:txBody>
                  <a:tcPr marL="9525" marR="9525" marT="9525" marB="0" anchor="ctr">
                    <a:lnL>
                      <a:noFill/>
                    </a:lnL>
                    <a:lnR>
                      <a:noFill/>
                    </a:lnR>
                    <a:lnT>
                      <a:noFill/>
                    </a:lnT>
                    <a:lnB>
                      <a:noFill/>
                    </a:lnB>
                    <a:solidFill>
                      <a:srgbClr val="FE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0.1105</a:t>
                      </a:r>
                    </a:p>
                  </a:txBody>
                  <a:tcPr marL="9525" marR="9525" marT="9525" marB="0" anchor="ctr">
                    <a:lnL>
                      <a:noFill/>
                    </a:lnL>
                    <a:lnR>
                      <a:noFill/>
                    </a:lnR>
                    <a:lnT>
                      <a:noFill/>
                    </a:lnT>
                    <a:lnB>
                      <a:noFill/>
                    </a:lnB>
                    <a:solidFill>
                      <a:srgbClr val="FCEB84"/>
                    </a:solidFill>
                  </a:tcPr>
                </a:tc>
                <a:extLst>
                  <a:ext uri="{0D108BD9-81ED-4DB2-BD59-A6C34878D82A}">
                    <a16:rowId xmlns:a16="http://schemas.microsoft.com/office/drawing/2014/main" val="3174231762"/>
                  </a:ext>
                </a:extLst>
              </a:tr>
              <a:tr h="215577">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1.0699</a:t>
                      </a:r>
                    </a:p>
                  </a:txBody>
                  <a:tcPr marL="9525" marR="9525" marT="9525" marB="0" anchor="ctr">
                    <a:lnL>
                      <a:noFill/>
                    </a:lnL>
                    <a:lnR>
                      <a:noFill/>
                    </a:lnR>
                    <a:lnT>
                      <a:noFill/>
                    </a:lnT>
                    <a:lnB>
                      <a:noFill/>
                    </a:lnB>
                    <a:solidFill>
                      <a:srgbClr val="B9D78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0.7632</a:t>
                      </a:r>
                    </a:p>
                  </a:txBody>
                  <a:tcPr marL="9525" marR="9525" marT="9525" marB="0" anchor="ctr">
                    <a:lnL>
                      <a:noFill/>
                    </a:lnL>
                    <a:lnR>
                      <a:noFill/>
                    </a:lnR>
                    <a:lnT>
                      <a:noFill/>
                    </a:lnT>
                    <a:lnB>
                      <a:noFill/>
                    </a:lnB>
                    <a:solidFill>
                      <a:srgbClr val="CFDD8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0.6244</a:t>
                      </a:r>
                    </a:p>
                  </a:txBody>
                  <a:tcPr marL="9525" marR="9525" marT="9525" marB="0" anchor="ctr">
                    <a:lnL>
                      <a:noFill/>
                    </a:lnL>
                    <a:lnR>
                      <a:noFill/>
                    </a:lnR>
                    <a:lnT>
                      <a:noFill/>
                    </a:lnT>
                    <a:lnB>
                      <a:noFill/>
                    </a:lnB>
                    <a:solidFill>
                      <a:srgbClr val="D8E08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0.6223</a:t>
                      </a:r>
                    </a:p>
                  </a:txBody>
                  <a:tcPr marL="9525" marR="9525" marT="9525" marB="0" anchor="ctr">
                    <a:lnL>
                      <a:noFill/>
                    </a:lnL>
                    <a:lnR>
                      <a:noFill/>
                    </a:lnR>
                    <a:lnT>
                      <a:noFill/>
                    </a:lnT>
                    <a:lnB>
                      <a:noFill/>
                    </a:lnB>
                    <a:solidFill>
                      <a:srgbClr val="D9E082"/>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0.9707</a:t>
                      </a:r>
                    </a:p>
                  </a:txBody>
                  <a:tcPr marL="9525" marR="9525" marT="9525" marB="0" anchor="ctr">
                    <a:lnL>
                      <a:noFill/>
                    </a:lnL>
                    <a:lnR>
                      <a:noFill/>
                    </a:lnR>
                    <a:lnT>
                      <a:noFill/>
                    </a:lnT>
                    <a:lnB>
                      <a:noFill/>
                    </a:lnB>
                    <a:solidFill>
                      <a:srgbClr val="C0D981"/>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2.3001</a:t>
                      </a:r>
                    </a:p>
                  </a:txBody>
                  <a:tcPr marL="9525" marR="9525" marT="9525" marB="0" anchor="ctr">
                    <a:lnL>
                      <a:noFill/>
                    </a:lnL>
                    <a:lnR>
                      <a:noFill/>
                    </a:lnR>
                    <a:lnT>
                      <a:noFill/>
                    </a:lnT>
                    <a:lnB>
                      <a:noFill/>
                    </a:lnB>
                    <a:solidFill>
                      <a:srgbClr val="63BE7B"/>
                    </a:solidFill>
                  </a:tcPr>
                </a:tc>
                <a:extLst>
                  <a:ext uri="{0D108BD9-81ED-4DB2-BD59-A6C34878D82A}">
                    <a16:rowId xmlns:a16="http://schemas.microsoft.com/office/drawing/2014/main" val="755264893"/>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605893069"/>
              </p:ext>
            </p:extLst>
          </p:nvPr>
        </p:nvGraphicFramePr>
        <p:xfrm>
          <a:off x="4777805" y="2291438"/>
          <a:ext cx="4229099" cy="1509039"/>
        </p:xfrm>
        <a:graphic>
          <a:graphicData uri="http://schemas.openxmlformats.org/drawingml/2006/table">
            <a:tbl>
              <a:tblPr/>
              <a:tblGrid>
                <a:gridCol w="604157">
                  <a:extLst>
                    <a:ext uri="{9D8B030D-6E8A-4147-A177-3AD203B41FA5}">
                      <a16:colId xmlns:a16="http://schemas.microsoft.com/office/drawing/2014/main" val="963836579"/>
                    </a:ext>
                  </a:extLst>
                </a:gridCol>
                <a:gridCol w="604157">
                  <a:extLst>
                    <a:ext uri="{9D8B030D-6E8A-4147-A177-3AD203B41FA5}">
                      <a16:colId xmlns:a16="http://schemas.microsoft.com/office/drawing/2014/main" val="467870730"/>
                    </a:ext>
                  </a:extLst>
                </a:gridCol>
                <a:gridCol w="604157">
                  <a:extLst>
                    <a:ext uri="{9D8B030D-6E8A-4147-A177-3AD203B41FA5}">
                      <a16:colId xmlns:a16="http://schemas.microsoft.com/office/drawing/2014/main" val="636234590"/>
                    </a:ext>
                  </a:extLst>
                </a:gridCol>
                <a:gridCol w="604157">
                  <a:extLst>
                    <a:ext uri="{9D8B030D-6E8A-4147-A177-3AD203B41FA5}">
                      <a16:colId xmlns:a16="http://schemas.microsoft.com/office/drawing/2014/main" val="3734809466"/>
                    </a:ext>
                  </a:extLst>
                </a:gridCol>
                <a:gridCol w="604157">
                  <a:extLst>
                    <a:ext uri="{9D8B030D-6E8A-4147-A177-3AD203B41FA5}">
                      <a16:colId xmlns:a16="http://schemas.microsoft.com/office/drawing/2014/main" val="3878395174"/>
                    </a:ext>
                  </a:extLst>
                </a:gridCol>
                <a:gridCol w="604157">
                  <a:extLst>
                    <a:ext uri="{9D8B030D-6E8A-4147-A177-3AD203B41FA5}">
                      <a16:colId xmlns:a16="http://schemas.microsoft.com/office/drawing/2014/main" val="1745003223"/>
                    </a:ext>
                  </a:extLst>
                </a:gridCol>
                <a:gridCol w="604157">
                  <a:extLst>
                    <a:ext uri="{9D8B030D-6E8A-4147-A177-3AD203B41FA5}">
                      <a16:colId xmlns:a16="http://schemas.microsoft.com/office/drawing/2014/main" val="469232420"/>
                    </a:ext>
                  </a:extLst>
                </a:gridCol>
              </a:tblGrid>
              <a:tr h="215577">
                <a:tc>
                  <a:txBody>
                    <a:bodyPr/>
                    <a:lstStyle/>
                    <a:p>
                      <a:pPr algn="l" fontAlgn="ct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男＼女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extLst>
                  <a:ext uri="{0D108BD9-81ED-4DB2-BD59-A6C34878D82A}">
                    <a16:rowId xmlns:a16="http://schemas.microsoft.com/office/drawing/2014/main" val="778501525"/>
                  </a:ext>
                </a:extLst>
              </a:tr>
              <a:tr h="215577">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0.2434</a:t>
                      </a:r>
                    </a:p>
                  </a:txBody>
                  <a:tcPr marL="9525" marR="9525" marT="9525" marB="0" anchor="ctr">
                    <a:lnL>
                      <a:noFill/>
                    </a:lnL>
                    <a:lnR>
                      <a:noFill/>
                    </a:lnR>
                    <a:lnT>
                      <a:noFill/>
                    </a:lnT>
                    <a:lnB>
                      <a:noFill/>
                    </a:lnB>
                    <a:solidFill>
                      <a:srgbClr val="F2E8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0.1455</a:t>
                      </a:r>
                    </a:p>
                  </a:txBody>
                  <a:tcPr marL="9525" marR="9525" marT="9525" marB="0" anchor="ctr">
                    <a:lnL>
                      <a:noFill/>
                    </a:lnL>
                    <a:lnR>
                      <a:noFill/>
                    </a:lnR>
                    <a:lnT>
                      <a:noFill/>
                    </a:lnT>
                    <a:lnB>
                      <a:noFill/>
                    </a:lnB>
                    <a:solidFill>
                      <a:srgbClr val="F9EA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0.0949</a:t>
                      </a:r>
                    </a:p>
                  </a:txBody>
                  <a:tcPr marL="9525" marR="9525" marT="9525" marB="0" anchor="ctr">
                    <a:lnL>
                      <a:noFill/>
                    </a:lnL>
                    <a:lnR>
                      <a:noFill/>
                    </a:lnR>
                    <a:lnT>
                      <a:noFill/>
                    </a:lnT>
                    <a:lnB>
                      <a:noFill/>
                    </a:lnB>
                    <a:solidFill>
                      <a:srgbClr val="FD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0.0661</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0.0501</a:t>
                      </a:r>
                    </a:p>
                  </a:txBody>
                  <a:tcPr marL="9525" marR="9525" marT="9525" marB="0" anchor="ctr">
                    <a:lnL>
                      <a:noFill/>
                    </a:lnL>
                    <a:lnR>
                      <a:noFill/>
                    </a:lnR>
                    <a:lnT>
                      <a:noFill/>
                    </a:lnT>
                    <a:lnB>
                      <a:noFill/>
                    </a:lnB>
                    <a:solidFill>
                      <a:srgbClr val="FEDF81"/>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0.0451</a:t>
                      </a:r>
                    </a:p>
                  </a:txBody>
                  <a:tcPr marL="9525" marR="9525" marT="9525" marB="0" anchor="ctr">
                    <a:lnL>
                      <a:noFill/>
                    </a:lnL>
                    <a:lnR>
                      <a:noFill/>
                    </a:lnR>
                    <a:lnT>
                      <a:noFill/>
                    </a:lnT>
                    <a:lnB>
                      <a:noFill/>
                    </a:lnB>
                    <a:solidFill>
                      <a:srgbClr val="FDD07E"/>
                    </a:solidFill>
                  </a:tcPr>
                </a:tc>
                <a:extLst>
                  <a:ext uri="{0D108BD9-81ED-4DB2-BD59-A6C34878D82A}">
                    <a16:rowId xmlns:a16="http://schemas.microsoft.com/office/drawing/2014/main" val="47528098"/>
                  </a:ext>
                </a:extLst>
              </a:tr>
              <a:tr h="215577">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0.0922</a:t>
                      </a:r>
                    </a:p>
                  </a:txBody>
                  <a:tcPr marL="9525" marR="9525" marT="9525" marB="0" anchor="ctr">
                    <a:lnL>
                      <a:noFill/>
                    </a:lnL>
                    <a:lnR>
                      <a:noFill/>
                    </a:lnR>
                    <a:lnT>
                      <a:noFill/>
                    </a:lnT>
                    <a:lnB>
                      <a:noFill/>
                    </a:lnB>
                    <a:solidFill>
                      <a:srgbClr val="FD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0.0532</a:t>
                      </a:r>
                    </a:p>
                  </a:txBody>
                  <a:tcPr marL="9525" marR="9525" marT="9525" marB="0" anchor="ctr">
                    <a:lnL>
                      <a:noFill/>
                    </a:lnL>
                    <a:lnR>
                      <a:noFill/>
                    </a:lnR>
                    <a:lnT>
                      <a:noFill/>
                    </a:lnT>
                    <a:lnB>
                      <a:noFill/>
                    </a:lnB>
                    <a:solidFill>
                      <a:srgbClr val="FEE9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0.0336</a:t>
                      </a:r>
                    </a:p>
                  </a:txBody>
                  <a:tcPr marL="9525" marR="9525" marT="9525" marB="0" anchor="ctr">
                    <a:lnL>
                      <a:noFill/>
                    </a:lnL>
                    <a:lnR>
                      <a:noFill/>
                    </a:lnR>
                    <a:lnT>
                      <a:noFill/>
                    </a:lnT>
                    <a:lnB>
                      <a:noFill/>
                    </a:lnB>
                    <a:solidFill>
                      <a:srgbClr val="FBAD78"/>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0.0214</a:t>
                      </a:r>
                    </a:p>
                  </a:txBody>
                  <a:tcPr marL="9525" marR="9525" marT="9525" marB="0" anchor="ctr">
                    <a:lnL>
                      <a:noFill/>
                    </a:lnL>
                    <a:lnR>
                      <a:noFill/>
                    </a:lnR>
                    <a:lnT>
                      <a:noFill/>
                    </a:lnT>
                    <a:lnB>
                      <a:noFill/>
                    </a:lnB>
                    <a:solidFill>
                      <a:srgbClr val="F98871"/>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0.0157</a:t>
                      </a:r>
                    </a:p>
                  </a:txBody>
                  <a:tcPr marL="9525" marR="9525" marT="9525" marB="0" anchor="ctr">
                    <a:lnL>
                      <a:noFill/>
                    </a:lnL>
                    <a:lnR>
                      <a:noFill/>
                    </a:lnR>
                    <a:lnT>
                      <a:noFill/>
                    </a:lnT>
                    <a:lnB>
                      <a:noFill/>
                    </a:lnB>
                    <a:solidFill>
                      <a:srgbClr val="F876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0.0146</a:t>
                      </a:r>
                    </a:p>
                  </a:txBody>
                  <a:tcPr marL="9525" marR="9525" marT="9525" marB="0" anchor="ctr">
                    <a:lnL>
                      <a:noFill/>
                    </a:lnL>
                    <a:lnR>
                      <a:noFill/>
                    </a:lnR>
                    <a:lnT>
                      <a:noFill/>
                    </a:lnT>
                    <a:lnB>
                      <a:noFill/>
                    </a:lnB>
                    <a:solidFill>
                      <a:srgbClr val="F8736D"/>
                    </a:solidFill>
                  </a:tcPr>
                </a:tc>
                <a:extLst>
                  <a:ext uri="{0D108BD9-81ED-4DB2-BD59-A6C34878D82A}">
                    <a16:rowId xmlns:a16="http://schemas.microsoft.com/office/drawing/2014/main" val="1992527184"/>
                  </a:ext>
                </a:extLst>
              </a:tr>
              <a:tr h="215577">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0.0627</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0.0341</a:t>
                      </a:r>
                    </a:p>
                  </a:txBody>
                  <a:tcPr marL="9525" marR="9525" marT="9525" marB="0" anchor="ctr">
                    <a:lnL>
                      <a:noFill/>
                    </a:lnL>
                    <a:lnR>
                      <a:noFill/>
                    </a:lnR>
                    <a:lnT>
                      <a:noFill/>
                    </a:lnT>
                    <a:lnB>
                      <a:noFill/>
                    </a:lnB>
                    <a:solidFill>
                      <a:srgbClr val="FBAF78"/>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0.0216</a:t>
                      </a:r>
                    </a:p>
                  </a:txBody>
                  <a:tcPr marL="9525" marR="9525" marT="9525" marB="0" anchor="ctr">
                    <a:lnL>
                      <a:noFill/>
                    </a:lnL>
                    <a:lnR>
                      <a:noFill/>
                    </a:lnR>
                    <a:lnT>
                      <a:noFill/>
                    </a:lnT>
                    <a:lnB>
                      <a:noFill/>
                    </a:lnB>
                    <a:solidFill>
                      <a:srgbClr val="F98871"/>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0.0143</a:t>
                      </a:r>
                    </a:p>
                  </a:txBody>
                  <a:tcPr marL="9525" marR="9525" marT="9525" marB="0" anchor="ctr">
                    <a:lnL>
                      <a:noFill/>
                    </a:lnL>
                    <a:lnR>
                      <a:noFill/>
                    </a:lnR>
                    <a:lnT>
                      <a:noFill/>
                    </a:lnT>
                    <a:lnB>
                      <a:noFill/>
                    </a:lnB>
                    <a:solidFill>
                      <a:srgbClr val="F8726C"/>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0.0113</a:t>
                      </a:r>
                    </a:p>
                  </a:txBody>
                  <a:tcPr marL="9525" marR="9525" marT="9525" marB="0" anchor="ctr">
                    <a:lnL>
                      <a:noFill/>
                    </a:lnL>
                    <a:lnR>
                      <a:noFill/>
                    </a:lnR>
                    <a:lnT>
                      <a:noFill/>
                    </a:lnT>
                    <a:lnB>
                      <a:noFill/>
                    </a:lnB>
                    <a:solidFill>
                      <a:srgbClr val="F8696B"/>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0.0111</a:t>
                      </a:r>
                    </a:p>
                  </a:txBody>
                  <a:tcPr marL="9525" marR="9525" marT="9525" marB="0" anchor="ctr">
                    <a:lnL>
                      <a:noFill/>
                    </a:lnL>
                    <a:lnR>
                      <a:noFill/>
                    </a:lnR>
                    <a:lnT>
                      <a:noFill/>
                    </a:lnT>
                    <a:lnB>
                      <a:noFill/>
                    </a:lnB>
                    <a:solidFill>
                      <a:srgbClr val="F8696B"/>
                    </a:solidFill>
                  </a:tcPr>
                </a:tc>
                <a:extLst>
                  <a:ext uri="{0D108BD9-81ED-4DB2-BD59-A6C34878D82A}">
                    <a16:rowId xmlns:a16="http://schemas.microsoft.com/office/drawing/2014/main" val="2959625781"/>
                  </a:ext>
                </a:extLst>
              </a:tr>
              <a:tr h="215577">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0.0828</a:t>
                      </a:r>
                    </a:p>
                  </a:txBody>
                  <a:tcPr marL="9525" marR="9525" marT="9525" marB="0" anchor="ctr">
                    <a:lnL>
                      <a:noFill/>
                    </a:lnL>
                    <a:lnR>
                      <a:noFill/>
                    </a:lnR>
                    <a:lnT>
                      <a:noFill/>
                    </a:lnT>
                    <a:lnB>
                      <a:noFill/>
                    </a:lnB>
                    <a:solidFill>
                      <a:srgbClr val="FD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0.0427</a:t>
                      </a:r>
                    </a:p>
                  </a:txBody>
                  <a:tcPr marL="9525" marR="9525" marT="9525" marB="0" anchor="ctr">
                    <a:lnL>
                      <a:noFill/>
                    </a:lnL>
                    <a:lnR>
                      <a:noFill/>
                    </a:lnR>
                    <a:lnT>
                      <a:noFill/>
                    </a:lnT>
                    <a:lnB>
                      <a:noFill/>
                    </a:lnB>
                    <a:solidFill>
                      <a:srgbClr val="FDC97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0.0263</a:t>
                      </a:r>
                    </a:p>
                  </a:txBody>
                  <a:tcPr marL="9525" marR="9525" marT="9525" marB="0" anchor="ctr">
                    <a:lnL>
                      <a:noFill/>
                    </a:lnL>
                    <a:lnR>
                      <a:noFill/>
                    </a:lnR>
                    <a:lnT>
                      <a:noFill/>
                    </a:lnT>
                    <a:lnB>
                      <a:noFill/>
                    </a:lnB>
                    <a:solidFill>
                      <a:srgbClr val="FA977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0.0190</a:t>
                      </a:r>
                    </a:p>
                  </a:txBody>
                  <a:tcPr marL="9525" marR="9525" marT="9525" marB="0" anchor="ctr">
                    <a:lnL>
                      <a:noFill/>
                    </a:lnL>
                    <a:lnR>
                      <a:noFill/>
                    </a:lnR>
                    <a:lnT>
                      <a:noFill/>
                    </a:lnT>
                    <a:lnB>
                      <a:noFill/>
                    </a:lnB>
                    <a:solidFill>
                      <a:srgbClr val="F9806F"/>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0.0160</a:t>
                      </a:r>
                    </a:p>
                  </a:txBody>
                  <a:tcPr marL="9525" marR="9525" marT="9525" marB="0" anchor="ctr">
                    <a:lnL>
                      <a:noFill/>
                    </a:lnL>
                    <a:lnR>
                      <a:noFill/>
                    </a:lnR>
                    <a:lnT>
                      <a:noFill/>
                    </a:lnT>
                    <a:lnB>
                      <a:noFill/>
                    </a:lnB>
                    <a:solidFill>
                      <a:srgbClr val="F878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0.0176</a:t>
                      </a:r>
                    </a:p>
                  </a:txBody>
                  <a:tcPr marL="9525" marR="9525" marT="9525" marB="0" anchor="ctr">
                    <a:lnL>
                      <a:noFill/>
                    </a:lnL>
                    <a:lnR>
                      <a:noFill/>
                    </a:lnR>
                    <a:lnT>
                      <a:noFill/>
                    </a:lnT>
                    <a:lnB>
                      <a:noFill/>
                    </a:lnB>
                    <a:solidFill>
                      <a:srgbClr val="F97C6E"/>
                    </a:solidFill>
                  </a:tcPr>
                </a:tc>
                <a:extLst>
                  <a:ext uri="{0D108BD9-81ED-4DB2-BD59-A6C34878D82A}">
                    <a16:rowId xmlns:a16="http://schemas.microsoft.com/office/drawing/2014/main" val="2941781850"/>
                  </a:ext>
                </a:extLst>
              </a:tr>
              <a:tr h="215577">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0.2031</a:t>
                      </a:r>
                    </a:p>
                  </a:txBody>
                  <a:tcPr marL="9525" marR="9525" marT="9525" marB="0" anchor="ctr">
                    <a:lnL>
                      <a:noFill/>
                    </a:lnL>
                    <a:lnR>
                      <a:noFill/>
                    </a:lnR>
                    <a:lnT>
                      <a:noFill/>
                    </a:lnT>
                    <a:lnB>
                      <a:noFill/>
                    </a:lnB>
                    <a:solidFill>
                      <a:srgbClr val="F5E8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0.1127</a:t>
                      </a:r>
                    </a:p>
                  </a:txBody>
                  <a:tcPr marL="9525" marR="9525" marT="9525" marB="0" anchor="ctr">
                    <a:lnL>
                      <a:noFill/>
                    </a:lnL>
                    <a:lnR>
                      <a:noFill/>
                    </a:lnR>
                    <a:lnT>
                      <a:noFill/>
                    </a:lnT>
                    <a:lnB>
                      <a:noFill/>
                    </a:lnB>
                    <a:solidFill>
                      <a:srgbClr val="FBEA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0.0721</a:t>
                      </a:r>
                    </a:p>
                  </a:txBody>
                  <a:tcPr marL="9525" marR="9525" marT="9525" marB="0" anchor="ctr">
                    <a:lnL>
                      <a:noFill/>
                    </a:lnL>
                    <a:lnR>
                      <a:noFill/>
                    </a:lnR>
                    <a:lnT>
                      <a:noFill/>
                    </a:lnT>
                    <a:lnB>
                      <a:noFill/>
                    </a:lnB>
                    <a:solidFill>
                      <a:srgbClr val="FE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0.0545</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0.0520</a:t>
                      </a:r>
                    </a:p>
                  </a:txBody>
                  <a:tcPr marL="9525" marR="9525" marT="9525" marB="0" anchor="ctr">
                    <a:lnL>
                      <a:noFill/>
                    </a:lnL>
                    <a:lnR>
                      <a:noFill/>
                    </a:lnR>
                    <a:lnT>
                      <a:noFill/>
                    </a:lnT>
                    <a:lnB>
                      <a:noFill/>
                    </a:lnB>
                    <a:solidFill>
                      <a:srgbClr val="FEE58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0.0874</a:t>
                      </a:r>
                    </a:p>
                  </a:txBody>
                  <a:tcPr marL="9525" marR="9525" marT="9525" marB="0" anchor="ctr">
                    <a:lnL>
                      <a:noFill/>
                    </a:lnL>
                    <a:lnR>
                      <a:noFill/>
                    </a:lnR>
                    <a:lnT>
                      <a:noFill/>
                    </a:lnT>
                    <a:lnB>
                      <a:noFill/>
                    </a:lnB>
                    <a:solidFill>
                      <a:srgbClr val="FDEB84"/>
                    </a:solidFill>
                  </a:tcPr>
                </a:tc>
                <a:extLst>
                  <a:ext uri="{0D108BD9-81ED-4DB2-BD59-A6C34878D82A}">
                    <a16:rowId xmlns:a16="http://schemas.microsoft.com/office/drawing/2014/main" val="3906095567"/>
                  </a:ext>
                </a:extLst>
              </a:tr>
              <a:tr h="215577">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0.7585</a:t>
                      </a:r>
                    </a:p>
                  </a:txBody>
                  <a:tcPr marL="9525" marR="9525" marT="9525" marB="0" anchor="ctr">
                    <a:lnL>
                      <a:noFill/>
                    </a:lnL>
                    <a:lnR>
                      <a:noFill/>
                    </a:lnR>
                    <a:lnT>
                      <a:noFill/>
                    </a:lnT>
                    <a:lnB>
                      <a:noFill/>
                    </a:lnB>
                    <a:solidFill>
                      <a:srgbClr val="CDDD8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0.4947</a:t>
                      </a:r>
                    </a:p>
                  </a:txBody>
                  <a:tcPr marL="9525" marR="9525" marT="9525" marB="0" anchor="ctr">
                    <a:lnL>
                      <a:noFill/>
                    </a:lnL>
                    <a:lnR>
                      <a:noFill/>
                    </a:lnR>
                    <a:lnT>
                      <a:noFill/>
                    </a:lnT>
                    <a:lnB>
                      <a:noFill/>
                    </a:lnB>
                    <a:solidFill>
                      <a:srgbClr val="E0E2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0.3892</a:t>
                      </a:r>
                    </a:p>
                  </a:txBody>
                  <a:tcPr marL="9525" marR="9525" marT="9525" marB="0" anchor="ctr">
                    <a:lnL>
                      <a:noFill/>
                    </a:lnL>
                    <a:lnR>
                      <a:noFill/>
                    </a:lnR>
                    <a:lnT>
                      <a:noFill/>
                    </a:lnT>
                    <a:lnB>
                      <a:noFill/>
                    </a:lnB>
                    <a:solidFill>
                      <a:srgbClr val="E8E5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0.4257</a:t>
                      </a:r>
                    </a:p>
                  </a:txBody>
                  <a:tcPr marL="9525" marR="9525" marT="9525" marB="0" anchor="ctr">
                    <a:lnL>
                      <a:noFill/>
                    </a:lnL>
                    <a:lnR>
                      <a:noFill/>
                    </a:lnR>
                    <a:lnT>
                      <a:noFill/>
                    </a:lnT>
                    <a:lnB>
                      <a:noFill/>
                    </a:lnB>
                    <a:solidFill>
                      <a:srgbClr val="E5E4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0.8401</a:t>
                      </a:r>
                    </a:p>
                  </a:txBody>
                  <a:tcPr marL="9525" marR="9525" marT="9525" marB="0" anchor="ctr">
                    <a:lnL>
                      <a:noFill/>
                    </a:lnL>
                    <a:lnR>
                      <a:noFill/>
                    </a:lnR>
                    <a:lnT>
                      <a:noFill/>
                    </a:lnT>
                    <a:lnB>
                      <a:noFill/>
                    </a:lnB>
                    <a:solidFill>
                      <a:srgbClr val="C8DB81"/>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2.2443</a:t>
                      </a:r>
                    </a:p>
                  </a:txBody>
                  <a:tcPr marL="9525" marR="9525" marT="9525" marB="0" anchor="ctr">
                    <a:lnL>
                      <a:noFill/>
                    </a:lnL>
                    <a:lnR>
                      <a:noFill/>
                    </a:lnR>
                    <a:lnT>
                      <a:noFill/>
                    </a:lnT>
                    <a:lnB>
                      <a:noFill/>
                    </a:lnB>
                    <a:solidFill>
                      <a:srgbClr val="63BE7B"/>
                    </a:solidFill>
                  </a:tcPr>
                </a:tc>
                <a:extLst>
                  <a:ext uri="{0D108BD9-81ED-4DB2-BD59-A6C34878D82A}">
                    <a16:rowId xmlns:a16="http://schemas.microsoft.com/office/drawing/2014/main" val="2746123532"/>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2958088399"/>
              </p:ext>
            </p:extLst>
          </p:nvPr>
        </p:nvGraphicFramePr>
        <p:xfrm>
          <a:off x="415355" y="4052224"/>
          <a:ext cx="4229099" cy="1534288"/>
        </p:xfrm>
        <a:graphic>
          <a:graphicData uri="http://schemas.openxmlformats.org/drawingml/2006/table">
            <a:tbl>
              <a:tblPr/>
              <a:tblGrid>
                <a:gridCol w="604157">
                  <a:extLst>
                    <a:ext uri="{9D8B030D-6E8A-4147-A177-3AD203B41FA5}">
                      <a16:colId xmlns:a16="http://schemas.microsoft.com/office/drawing/2014/main" val="2120247667"/>
                    </a:ext>
                  </a:extLst>
                </a:gridCol>
                <a:gridCol w="604157">
                  <a:extLst>
                    <a:ext uri="{9D8B030D-6E8A-4147-A177-3AD203B41FA5}">
                      <a16:colId xmlns:a16="http://schemas.microsoft.com/office/drawing/2014/main" val="1268811456"/>
                    </a:ext>
                  </a:extLst>
                </a:gridCol>
                <a:gridCol w="604157">
                  <a:extLst>
                    <a:ext uri="{9D8B030D-6E8A-4147-A177-3AD203B41FA5}">
                      <a16:colId xmlns:a16="http://schemas.microsoft.com/office/drawing/2014/main" val="2665980249"/>
                    </a:ext>
                  </a:extLst>
                </a:gridCol>
                <a:gridCol w="604157">
                  <a:extLst>
                    <a:ext uri="{9D8B030D-6E8A-4147-A177-3AD203B41FA5}">
                      <a16:colId xmlns:a16="http://schemas.microsoft.com/office/drawing/2014/main" val="4126517610"/>
                    </a:ext>
                  </a:extLst>
                </a:gridCol>
                <a:gridCol w="604157">
                  <a:extLst>
                    <a:ext uri="{9D8B030D-6E8A-4147-A177-3AD203B41FA5}">
                      <a16:colId xmlns:a16="http://schemas.microsoft.com/office/drawing/2014/main" val="4199825401"/>
                    </a:ext>
                  </a:extLst>
                </a:gridCol>
                <a:gridCol w="604157">
                  <a:extLst>
                    <a:ext uri="{9D8B030D-6E8A-4147-A177-3AD203B41FA5}">
                      <a16:colId xmlns:a16="http://schemas.microsoft.com/office/drawing/2014/main" val="19201927"/>
                    </a:ext>
                  </a:extLst>
                </a:gridCol>
                <a:gridCol w="604157">
                  <a:extLst>
                    <a:ext uri="{9D8B030D-6E8A-4147-A177-3AD203B41FA5}">
                      <a16:colId xmlns:a16="http://schemas.microsoft.com/office/drawing/2014/main" val="1269522175"/>
                    </a:ext>
                  </a:extLst>
                </a:gridCol>
              </a:tblGrid>
              <a:tr h="219184">
                <a:tc>
                  <a:txBody>
                    <a:bodyPr/>
                    <a:lstStyle/>
                    <a:p>
                      <a:pPr algn="l" fontAlgn="ct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男＼女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extLst>
                  <a:ext uri="{0D108BD9-81ED-4DB2-BD59-A6C34878D82A}">
                    <a16:rowId xmlns:a16="http://schemas.microsoft.com/office/drawing/2014/main" val="3542226771"/>
                  </a:ext>
                </a:extLst>
              </a:tr>
              <a:tr h="219184">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0.2434</a:t>
                      </a:r>
                    </a:p>
                  </a:txBody>
                  <a:tcPr marL="9525" marR="9525" marT="9525" marB="0" anchor="ctr">
                    <a:lnL>
                      <a:noFill/>
                    </a:lnL>
                    <a:lnR>
                      <a:noFill/>
                    </a:lnR>
                    <a:lnT>
                      <a:noFill/>
                    </a:lnT>
                    <a:lnB>
                      <a:noFill/>
                    </a:lnB>
                    <a:solidFill>
                      <a:srgbClr val="F3E8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0.1455</a:t>
                      </a:r>
                    </a:p>
                  </a:txBody>
                  <a:tcPr marL="9525" marR="9525" marT="9525" marB="0" anchor="ctr">
                    <a:lnL>
                      <a:noFill/>
                    </a:lnL>
                    <a:lnR>
                      <a:noFill/>
                    </a:lnR>
                    <a:lnT>
                      <a:noFill/>
                    </a:lnT>
                    <a:lnB>
                      <a:noFill/>
                    </a:lnB>
                    <a:solidFill>
                      <a:srgbClr val="FAEA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0.0949</a:t>
                      </a:r>
                    </a:p>
                  </a:txBody>
                  <a:tcPr marL="9525" marR="9525" marT="9525" marB="0" anchor="ctr">
                    <a:lnL>
                      <a:noFill/>
                    </a:lnL>
                    <a:lnR>
                      <a:noFill/>
                    </a:lnR>
                    <a:lnT>
                      <a:noFill/>
                    </a:lnT>
                    <a:lnB>
                      <a:noFill/>
                    </a:lnB>
                    <a:solidFill>
                      <a:srgbClr val="FD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0.0661</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0.0501</a:t>
                      </a:r>
                    </a:p>
                  </a:txBody>
                  <a:tcPr marL="9525" marR="9525" marT="9525" marB="0" anchor="ctr">
                    <a:lnL>
                      <a:noFill/>
                    </a:lnL>
                    <a:lnR>
                      <a:noFill/>
                    </a:lnR>
                    <a:lnT>
                      <a:noFill/>
                    </a:lnT>
                    <a:lnB>
                      <a:noFill/>
                    </a:lnB>
                    <a:solidFill>
                      <a:srgbClr val="FDCC7E"/>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0.0451</a:t>
                      </a:r>
                    </a:p>
                  </a:txBody>
                  <a:tcPr marL="9525" marR="9525" marT="9525" marB="0" anchor="ctr">
                    <a:lnL>
                      <a:noFill/>
                    </a:lnL>
                    <a:lnR>
                      <a:noFill/>
                    </a:lnR>
                    <a:lnT>
                      <a:noFill/>
                    </a:lnT>
                    <a:lnB>
                      <a:noFill/>
                    </a:lnB>
                    <a:solidFill>
                      <a:srgbClr val="FCC07B"/>
                    </a:solidFill>
                  </a:tcPr>
                </a:tc>
                <a:extLst>
                  <a:ext uri="{0D108BD9-81ED-4DB2-BD59-A6C34878D82A}">
                    <a16:rowId xmlns:a16="http://schemas.microsoft.com/office/drawing/2014/main" val="2236468046"/>
                  </a:ext>
                </a:extLst>
              </a:tr>
              <a:tr h="219184">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0.0922</a:t>
                      </a:r>
                    </a:p>
                  </a:txBody>
                  <a:tcPr marL="9525" marR="9525" marT="9525" marB="0" anchor="ctr">
                    <a:lnL>
                      <a:noFill/>
                    </a:lnL>
                    <a:lnR>
                      <a:noFill/>
                    </a:lnR>
                    <a:lnT>
                      <a:noFill/>
                    </a:lnT>
                    <a:lnB>
                      <a:noFill/>
                    </a:lnB>
                    <a:solidFill>
                      <a:srgbClr val="FD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0.0532</a:t>
                      </a:r>
                    </a:p>
                  </a:txBody>
                  <a:tcPr marL="9525" marR="9525" marT="9525" marB="0" anchor="ctr">
                    <a:lnL>
                      <a:noFill/>
                    </a:lnL>
                    <a:lnR>
                      <a:noFill/>
                    </a:lnR>
                    <a:lnT>
                      <a:noFill/>
                    </a:lnT>
                    <a:lnB>
                      <a:noFill/>
                    </a:lnB>
                    <a:solidFill>
                      <a:srgbClr val="FDD47F"/>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0.0336</a:t>
                      </a:r>
                    </a:p>
                  </a:txBody>
                  <a:tcPr marL="9525" marR="9525" marT="9525" marB="0" anchor="ctr">
                    <a:lnL>
                      <a:noFill/>
                    </a:lnL>
                    <a:lnR>
                      <a:noFill/>
                    </a:lnR>
                    <a:lnT>
                      <a:noFill/>
                    </a:lnT>
                    <a:lnB>
                      <a:noFill/>
                    </a:lnB>
                    <a:solidFill>
                      <a:srgbClr val="FBA276"/>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0.0214</a:t>
                      </a:r>
                    </a:p>
                  </a:txBody>
                  <a:tcPr marL="9525" marR="9525" marT="9525" marB="0" anchor="ctr">
                    <a:lnL>
                      <a:noFill/>
                    </a:lnL>
                    <a:lnR>
                      <a:noFill/>
                    </a:lnR>
                    <a:lnT>
                      <a:noFill/>
                    </a:lnT>
                    <a:lnB>
                      <a:noFill/>
                    </a:lnB>
                    <a:solidFill>
                      <a:srgbClr val="F9837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0.0157</a:t>
                      </a:r>
                    </a:p>
                  </a:txBody>
                  <a:tcPr marL="9525" marR="9525" marT="9525" marB="0" anchor="ctr">
                    <a:lnL>
                      <a:noFill/>
                    </a:lnL>
                    <a:lnR>
                      <a:noFill/>
                    </a:lnR>
                    <a:lnT>
                      <a:noFill/>
                    </a:lnT>
                    <a:lnB>
                      <a:noFill/>
                    </a:lnB>
                    <a:solidFill>
                      <a:srgbClr val="F874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0.0146</a:t>
                      </a:r>
                    </a:p>
                  </a:txBody>
                  <a:tcPr marL="9525" marR="9525" marT="9525" marB="0" anchor="ctr">
                    <a:lnL>
                      <a:noFill/>
                    </a:lnL>
                    <a:lnR>
                      <a:noFill/>
                    </a:lnR>
                    <a:lnT>
                      <a:noFill/>
                    </a:lnT>
                    <a:lnB>
                      <a:noFill/>
                    </a:lnB>
                    <a:solidFill>
                      <a:srgbClr val="F8726C"/>
                    </a:solidFill>
                  </a:tcPr>
                </a:tc>
                <a:extLst>
                  <a:ext uri="{0D108BD9-81ED-4DB2-BD59-A6C34878D82A}">
                    <a16:rowId xmlns:a16="http://schemas.microsoft.com/office/drawing/2014/main" val="3171942222"/>
                  </a:ext>
                </a:extLst>
              </a:tr>
              <a:tr h="219184">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0.0627</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0.0341</a:t>
                      </a:r>
                    </a:p>
                  </a:txBody>
                  <a:tcPr marL="9525" marR="9525" marT="9525" marB="0" anchor="ctr">
                    <a:lnL>
                      <a:noFill/>
                    </a:lnL>
                    <a:lnR>
                      <a:noFill/>
                    </a:lnR>
                    <a:lnT>
                      <a:noFill/>
                    </a:lnT>
                    <a:lnB>
                      <a:noFill/>
                    </a:lnB>
                    <a:solidFill>
                      <a:srgbClr val="FBA476"/>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0.0216</a:t>
                      </a:r>
                    </a:p>
                  </a:txBody>
                  <a:tcPr marL="9525" marR="9525" marT="9525" marB="0" anchor="ctr">
                    <a:lnL>
                      <a:noFill/>
                    </a:lnL>
                    <a:lnR>
                      <a:noFill/>
                    </a:lnR>
                    <a:lnT>
                      <a:noFill/>
                    </a:lnT>
                    <a:lnB>
                      <a:noFill/>
                    </a:lnB>
                    <a:solidFill>
                      <a:srgbClr val="F98370"/>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0.0143</a:t>
                      </a:r>
                    </a:p>
                  </a:txBody>
                  <a:tcPr marL="9525" marR="9525" marT="9525" marB="0" anchor="ctr">
                    <a:lnL>
                      <a:noFill/>
                    </a:lnL>
                    <a:lnR>
                      <a:noFill/>
                    </a:lnR>
                    <a:lnT>
                      <a:noFill/>
                    </a:lnT>
                    <a:lnB>
                      <a:noFill/>
                    </a:lnB>
                    <a:solidFill>
                      <a:srgbClr val="F8716C"/>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0.0113</a:t>
                      </a:r>
                    </a:p>
                  </a:txBody>
                  <a:tcPr marL="9525" marR="9525" marT="9525" marB="0" anchor="ctr">
                    <a:lnL>
                      <a:noFill/>
                    </a:lnL>
                    <a:lnR>
                      <a:noFill/>
                    </a:lnR>
                    <a:lnT>
                      <a:noFill/>
                    </a:lnT>
                    <a:lnB>
                      <a:noFill/>
                    </a:lnB>
                    <a:solidFill>
                      <a:srgbClr val="F8696B"/>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0.0111</a:t>
                      </a:r>
                    </a:p>
                  </a:txBody>
                  <a:tcPr marL="9525" marR="9525" marT="9525" marB="0" anchor="ctr">
                    <a:lnL>
                      <a:noFill/>
                    </a:lnL>
                    <a:lnR>
                      <a:noFill/>
                    </a:lnR>
                    <a:lnT>
                      <a:noFill/>
                    </a:lnT>
                    <a:lnB>
                      <a:noFill/>
                    </a:lnB>
                    <a:solidFill>
                      <a:srgbClr val="F8696B"/>
                    </a:solidFill>
                  </a:tcPr>
                </a:tc>
                <a:extLst>
                  <a:ext uri="{0D108BD9-81ED-4DB2-BD59-A6C34878D82A}">
                    <a16:rowId xmlns:a16="http://schemas.microsoft.com/office/drawing/2014/main" val="886092370"/>
                  </a:ext>
                </a:extLst>
              </a:tr>
              <a:tr h="219184">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0.0837</a:t>
                      </a:r>
                    </a:p>
                  </a:txBody>
                  <a:tcPr marL="9525" marR="9525" marT="9525" marB="0" anchor="ctr">
                    <a:lnL>
                      <a:noFill/>
                    </a:lnL>
                    <a:lnR>
                      <a:noFill/>
                    </a:lnR>
                    <a:lnT>
                      <a:noFill/>
                    </a:lnT>
                    <a:lnB>
                      <a:noFill/>
                    </a:lnB>
                    <a:solidFill>
                      <a:srgbClr val="FE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0.0433</a:t>
                      </a:r>
                    </a:p>
                  </a:txBody>
                  <a:tcPr marL="9525" marR="9525" marT="9525" marB="0" anchor="ctr">
                    <a:lnL>
                      <a:noFill/>
                    </a:lnL>
                    <a:lnR>
                      <a:noFill/>
                    </a:lnR>
                    <a:lnT>
                      <a:noFill/>
                    </a:lnT>
                    <a:lnB>
                      <a:noFill/>
                    </a:lnB>
                    <a:solidFill>
                      <a:srgbClr val="FCBB7A"/>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0.0269</a:t>
                      </a:r>
                    </a:p>
                  </a:txBody>
                  <a:tcPr marL="9525" marR="9525" marT="9525" marB="0" anchor="ctr">
                    <a:lnL>
                      <a:noFill/>
                    </a:lnL>
                    <a:lnR>
                      <a:noFill/>
                    </a:lnR>
                    <a:lnT>
                      <a:noFill/>
                    </a:lnT>
                    <a:lnB>
                      <a:noFill/>
                    </a:lnB>
                    <a:solidFill>
                      <a:srgbClr val="FA917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0.0194</a:t>
                      </a:r>
                    </a:p>
                  </a:txBody>
                  <a:tcPr marL="9525" marR="9525" marT="9525" marB="0" anchor="ctr">
                    <a:lnL>
                      <a:noFill/>
                    </a:lnL>
                    <a:lnR>
                      <a:noFill/>
                    </a:lnR>
                    <a:lnT>
                      <a:noFill/>
                    </a:lnT>
                    <a:lnB>
                      <a:noFill/>
                    </a:lnB>
                    <a:solidFill>
                      <a:srgbClr val="F97E6F"/>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0.0167</a:t>
                      </a:r>
                    </a:p>
                  </a:txBody>
                  <a:tcPr marL="9525" marR="9525" marT="9525" marB="0" anchor="ctr">
                    <a:lnL>
                      <a:noFill/>
                    </a:lnL>
                    <a:lnR>
                      <a:noFill/>
                    </a:lnR>
                    <a:lnT>
                      <a:noFill/>
                    </a:lnT>
                    <a:lnB>
                      <a:noFill/>
                    </a:lnB>
                    <a:solidFill>
                      <a:srgbClr val="F877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0.0188</a:t>
                      </a:r>
                    </a:p>
                  </a:txBody>
                  <a:tcPr marL="9525" marR="9525" marT="9525" marB="0" anchor="ctr">
                    <a:lnL>
                      <a:noFill/>
                    </a:lnL>
                    <a:lnR>
                      <a:noFill/>
                    </a:lnR>
                    <a:lnT>
                      <a:noFill/>
                    </a:lnT>
                    <a:lnB>
                      <a:noFill/>
                    </a:lnB>
                    <a:solidFill>
                      <a:srgbClr val="F97C6E"/>
                    </a:solidFill>
                  </a:tcPr>
                </a:tc>
                <a:extLst>
                  <a:ext uri="{0D108BD9-81ED-4DB2-BD59-A6C34878D82A}">
                    <a16:rowId xmlns:a16="http://schemas.microsoft.com/office/drawing/2014/main" val="1189374163"/>
                  </a:ext>
                </a:extLst>
              </a:tr>
              <a:tr h="219184">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0.2039</a:t>
                      </a:r>
                    </a:p>
                  </a:txBody>
                  <a:tcPr marL="9525" marR="9525" marT="9525" marB="0" anchor="ctr">
                    <a:lnL>
                      <a:noFill/>
                    </a:lnL>
                    <a:lnR>
                      <a:noFill/>
                    </a:lnR>
                    <a:lnT>
                      <a:noFill/>
                    </a:lnT>
                    <a:lnB>
                      <a:noFill/>
                    </a:lnB>
                    <a:solidFill>
                      <a:srgbClr val="F6E9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0.1151</a:t>
                      </a:r>
                    </a:p>
                  </a:txBody>
                  <a:tcPr marL="9525" marR="9525" marT="9525" marB="0" anchor="ctr">
                    <a:lnL>
                      <a:noFill/>
                    </a:lnL>
                    <a:lnR>
                      <a:noFill/>
                    </a:lnR>
                    <a:lnT>
                      <a:noFill/>
                    </a:lnT>
                    <a:lnB>
                      <a:noFill/>
                    </a:lnB>
                    <a:solidFill>
                      <a:srgbClr val="FCEA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0.0781</a:t>
                      </a:r>
                    </a:p>
                  </a:txBody>
                  <a:tcPr marL="9525" marR="9525" marT="9525" marB="0" anchor="ctr">
                    <a:lnL>
                      <a:noFill/>
                    </a:lnL>
                    <a:lnR>
                      <a:noFill/>
                    </a:lnR>
                    <a:lnT>
                      <a:noFill/>
                    </a:lnT>
                    <a:lnB>
                      <a:noFill/>
                    </a:lnB>
                    <a:solidFill>
                      <a:srgbClr val="FE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0.0621</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0.0615</a:t>
                      </a:r>
                    </a:p>
                  </a:txBody>
                  <a:tcPr marL="9525" marR="9525" marT="9525" marB="0" anchor="ctr">
                    <a:lnL>
                      <a:noFill/>
                    </a:lnL>
                    <a:lnR>
                      <a:noFill/>
                    </a:lnR>
                    <a:lnT>
                      <a:noFill/>
                    </a:lnT>
                    <a:lnB>
                      <a:noFill/>
                    </a:lnB>
                    <a:solidFill>
                      <a:srgbClr val="FEEA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0.1016</a:t>
                      </a:r>
                    </a:p>
                  </a:txBody>
                  <a:tcPr marL="9525" marR="9525" marT="9525" marB="0" anchor="ctr">
                    <a:lnL>
                      <a:noFill/>
                    </a:lnL>
                    <a:lnR>
                      <a:noFill/>
                    </a:lnR>
                    <a:lnT>
                      <a:noFill/>
                    </a:lnT>
                    <a:lnB>
                      <a:noFill/>
                    </a:lnB>
                    <a:solidFill>
                      <a:srgbClr val="FDEB84"/>
                    </a:solidFill>
                  </a:tcPr>
                </a:tc>
                <a:extLst>
                  <a:ext uri="{0D108BD9-81ED-4DB2-BD59-A6C34878D82A}">
                    <a16:rowId xmlns:a16="http://schemas.microsoft.com/office/drawing/2014/main" val="1283228276"/>
                  </a:ext>
                </a:extLst>
              </a:tr>
              <a:tr h="219184">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0.7736</a:t>
                      </a:r>
                    </a:p>
                  </a:txBody>
                  <a:tcPr marL="9525" marR="9525" marT="9525" marB="0" anchor="ctr">
                    <a:lnL>
                      <a:noFill/>
                    </a:lnL>
                    <a:lnR>
                      <a:noFill/>
                    </a:lnR>
                    <a:lnT>
                      <a:noFill/>
                    </a:lnT>
                    <a:lnB>
                      <a:noFill/>
                    </a:lnB>
                    <a:solidFill>
                      <a:srgbClr val="CFDD8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0.4986</a:t>
                      </a:r>
                    </a:p>
                  </a:txBody>
                  <a:tcPr marL="9525" marR="9525" marT="9525" marB="0" anchor="ctr">
                    <a:lnL>
                      <a:noFill/>
                    </a:lnL>
                    <a:lnR>
                      <a:noFill/>
                    </a:lnR>
                    <a:lnT>
                      <a:noFill/>
                    </a:lnT>
                    <a:lnB>
                      <a:noFill/>
                    </a:lnB>
                    <a:solidFill>
                      <a:srgbClr val="E2E3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0.3987</a:t>
                      </a:r>
                    </a:p>
                  </a:txBody>
                  <a:tcPr marL="9525" marR="9525" marT="9525" marB="0" anchor="ctr">
                    <a:lnL>
                      <a:noFill/>
                    </a:lnL>
                    <a:lnR>
                      <a:noFill/>
                    </a:lnR>
                    <a:lnT>
                      <a:noFill/>
                    </a:lnT>
                    <a:lnB>
                      <a:noFill/>
                    </a:lnB>
                    <a:solidFill>
                      <a:srgbClr val="E8E5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0.4590</a:t>
                      </a:r>
                    </a:p>
                  </a:txBody>
                  <a:tcPr marL="9525" marR="9525" marT="9525" marB="0" anchor="ctr">
                    <a:lnL>
                      <a:noFill/>
                    </a:lnL>
                    <a:lnR>
                      <a:noFill/>
                    </a:lnR>
                    <a:lnT>
                      <a:noFill/>
                    </a:lnT>
                    <a:lnB>
                      <a:noFill/>
                    </a:lnB>
                    <a:solidFill>
                      <a:srgbClr val="E4E4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0.9145</a:t>
                      </a:r>
                    </a:p>
                  </a:txBody>
                  <a:tcPr marL="9525" marR="9525" marT="9525" marB="0" anchor="ctr">
                    <a:lnL>
                      <a:noFill/>
                    </a:lnL>
                    <a:lnR>
                      <a:noFill/>
                    </a:lnR>
                    <a:lnT>
                      <a:noFill/>
                    </a:lnT>
                    <a:lnB>
                      <a:noFill/>
                    </a:lnB>
                    <a:solidFill>
                      <a:srgbClr val="C5DB81"/>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2.3414</a:t>
                      </a:r>
                    </a:p>
                  </a:txBody>
                  <a:tcPr marL="9525" marR="9525" marT="9525" marB="0" anchor="ctr">
                    <a:lnL>
                      <a:noFill/>
                    </a:lnL>
                    <a:lnR>
                      <a:noFill/>
                    </a:lnR>
                    <a:lnT>
                      <a:noFill/>
                    </a:lnT>
                    <a:lnB>
                      <a:noFill/>
                    </a:lnB>
                    <a:solidFill>
                      <a:srgbClr val="63BE7B"/>
                    </a:solidFill>
                  </a:tcPr>
                </a:tc>
                <a:extLst>
                  <a:ext uri="{0D108BD9-81ED-4DB2-BD59-A6C34878D82A}">
                    <a16:rowId xmlns:a16="http://schemas.microsoft.com/office/drawing/2014/main" val="572520929"/>
                  </a:ext>
                </a:extLst>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4274664382"/>
              </p:ext>
            </p:extLst>
          </p:nvPr>
        </p:nvGraphicFramePr>
        <p:xfrm>
          <a:off x="4777805" y="4052225"/>
          <a:ext cx="4229099" cy="1534288"/>
        </p:xfrm>
        <a:graphic>
          <a:graphicData uri="http://schemas.openxmlformats.org/drawingml/2006/table">
            <a:tbl>
              <a:tblPr/>
              <a:tblGrid>
                <a:gridCol w="604157">
                  <a:extLst>
                    <a:ext uri="{9D8B030D-6E8A-4147-A177-3AD203B41FA5}">
                      <a16:colId xmlns:a16="http://schemas.microsoft.com/office/drawing/2014/main" val="1452748853"/>
                    </a:ext>
                  </a:extLst>
                </a:gridCol>
                <a:gridCol w="604157">
                  <a:extLst>
                    <a:ext uri="{9D8B030D-6E8A-4147-A177-3AD203B41FA5}">
                      <a16:colId xmlns:a16="http://schemas.microsoft.com/office/drawing/2014/main" val="2694779806"/>
                    </a:ext>
                  </a:extLst>
                </a:gridCol>
                <a:gridCol w="604157">
                  <a:extLst>
                    <a:ext uri="{9D8B030D-6E8A-4147-A177-3AD203B41FA5}">
                      <a16:colId xmlns:a16="http://schemas.microsoft.com/office/drawing/2014/main" val="4276693203"/>
                    </a:ext>
                  </a:extLst>
                </a:gridCol>
                <a:gridCol w="604157">
                  <a:extLst>
                    <a:ext uri="{9D8B030D-6E8A-4147-A177-3AD203B41FA5}">
                      <a16:colId xmlns:a16="http://schemas.microsoft.com/office/drawing/2014/main" val="4217272278"/>
                    </a:ext>
                  </a:extLst>
                </a:gridCol>
                <a:gridCol w="604157">
                  <a:extLst>
                    <a:ext uri="{9D8B030D-6E8A-4147-A177-3AD203B41FA5}">
                      <a16:colId xmlns:a16="http://schemas.microsoft.com/office/drawing/2014/main" val="619603066"/>
                    </a:ext>
                  </a:extLst>
                </a:gridCol>
                <a:gridCol w="604157">
                  <a:extLst>
                    <a:ext uri="{9D8B030D-6E8A-4147-A177-3AD203B41FA5}">
                      <a16:colId xmlns:a16="http://schemas.microsoft.com/office/drawing/2014/main" val="3257563479"/>
                    </a:ext>
                  </a:extLst>
                </a:gridCol>
                <a:gridCol w="604157">
                  <a:extLst>
                    <a:ext uri="{9D8B030D-6E8A-4147-A177-3AD203B41FA5}">
                      <a16:colId xmlns:a16="http://schemas.microsoft.com/office/drawing/2014/main" val="159075686"/>
                    </a:ext>
                  </a:extLst>
                </a:gridCol>
              </a:tblGrid>
              <a:tr h="219184">
                <a:tc>
                  <a:txBody>
                    <a:bodyPr/>
                    <a:lstStyle/>
                    <a:p>
                      <a:pPr algn="l" fontAlgn="ct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男＼女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extLst>
                  <a:ext uri="{0D108BD9-81ED-4DB2-BD59-A6C34878D82A}">
                    <a16:rowId xmlns:a16="http://schemas.microsoft.com/office/drawing/2014/main" val="4154336890"/>
                  </a:ext>
                </a:extLst>
              </a:tr>
              <a:tr h="219184">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0.2434</a:t>
                      </a:r>
                    </a:p>
                  </a:txBody>
                  <a:tcPr marL="9525" marR="9525" marT="9525" marB="0" anchor="ctr">
                    <a:lnL>
                      <a:noFill/>
                    </a:lnL>
                    <a:lnR>
                      <a:noFill/>
                    </a:lnR>
                    <a:lnT>
                      <a:noFill/>
                    </a:lnT>
                    <a:lnB>
                      <a:noFill/>
                    </a:lnB>
                    <a:solidFill>
                      <a:srgbClr val="F4E8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0.1455</a:t>
                      </a:r>
                    </a:p>
                  </a:txBody>
                  <a:tcPr marL="9525" marR="9525" marT="9525" marB="0" anchor="ctr">
                    <a:lnL>
                      <a:noFill/>
                    </a:lnL>
                    <a:lnR>
                      <a:noFill/>
                    </a:lnR>
                    <a:lnT>
                      <a:noFill/>
                    </a:lnT>
                    <a:lnB>
                      <a:noFill/>
                    </a:lnB>
                    <a:solidFill>
                      <a:srgbClr val="FAEA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0.0949</a:t>
                      </a:r>
                    </a:p>
                  </a:txBody>
                  <a:tcPr marL="9525" marR="9525" marT="9525" marB="0" anchor="ctr">
                    <a:lnL>
                      <a:noFill/>
                    </a:lnL>
                    <a:lnR>
                      <a:noFill/>
                    </a:lnR>
                    <a:lnT>
                      <a:noFill/>
                    </a:lnT>
                    <a:lnB>
                      <a:noFill/>
                    </a:lnB>
                    <a:solidFill>
                      <a:srgbClr val="FD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0.0661</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0.0501</a:t>
                      </a:r>
                    </a:p>
                  </a:txBody>
                  <a:tcPr marL="9525" marR="9525" marT="9525" marB="0" anchor="ctr">
                    <a:lnL>
                      <a:noFill/>
                    </a:lnL>
                    <a:lnR>
                      <a:noFill/>
                    </a:lnR>
                    <a:lnT>
                      <a:noFill/>
                    </a:lnT>
                    <a:lnB>
                      <a:noFill/>
                    </a:lnB>
                    <a:solidFill>
                      <a:srgbClr val="FDC97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0.0451</a:t>
                      </a:r>
                    </a:p>
                  </a:txBody>
                  <a:tcPr marL="9525" marR="9525" marT="9525" marB="0" anchor="ctr">
                    <a:lnL>
                      <a:noFill/>
                    </a:lnL>
                    <a:lnR>
                      <a:noFill/>
                    </a:lnR>
                    <a:lnT>
                      <a:noFill/>
                    </a:lnT>
                    <a:lnB>
                      <a:noFill/>
                    </a:lnB>
                    <a:solidFill>
                      <a:srgbClr val="FCBD7B"/>
                    </a:solidFill>
                  </a:tcPr>
                </a:tc>
                <a:extLst>
                  <a:ext uri="{0D108BD9-81ED-4DB2-BD59-A6C34878D82A}">
                    <a16:rowId xmlns:a16="http://schemas.microsoft.com/office/drawing/2014/main" val="1540626598"/>
                  </a:ext>
                </a:extLst>
              </a:tr>
              <a:tr h="219184">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0.0922</a:t>
                      </a:r>
                    </a:p>
                  </a:txBody>
                  <a:tcPr marL="9525" marR="9525" marT="9525" marB="0" anchor="ctr">
                    <a:lnL>
                      <a:noFill/>
                    </a:lnL>
                    <a:lnR>
                      <a:noFill/>
                    </a:lnR>
                    <a:lnT>
                      <a:noFill/>
                    </a:lnT>
                    <a:lnB>
                      <a:noFill/>
                    </a:lnB>
                    <a:solidFill>
                      <a:srgbClr val="FE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0.0532</a:t>
                      </a:r>
                    </a:p>
                  </a:txBody>
                  <a:tcPr marL="9525" marR="9525" marT="9525" marB="0" anchor="ctr">
                    <a:lnL>
                      <a:noFill/>
                    </a:lnL>
                    <a:lnR>
                      <a:noFill/>
                    </a:lnR>
                    <a:lnT>
                      <a:noFill/>
                    </a:lnT>
                    <a:lnB>
                      <a:noFill/>
                    </a:lnB>
                    <a:solidFill>
                      <a:srgbClr val="FDD17F"/>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0.0336</a:t>
                      </a:r>
                    </a:p>
                  </a:txBody>
                  <a:tcPr marL="9525" marR="9525" marT="9525" marB="0" anchor="ctr">
                    <a:lnL>
                      <a:noFill/>
                    </a:lnL>
                    <a:lnR>
                      <a:noFill/>
                    </a:lnR>
                    <a:lnT>
                      <a:noFill/>
                    </a:lnT>
                    <a:lnB>
                      <a:noFill/>
                    </a:lnB>
                    <a:solidFill>
                      <a:srgbClr val="FBA075"/>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0.0214</a:t>
                      </a:r>
                    </a:p>
                  </a:txBody>
                  <a:tcPr marL="9525" marR="9525" marT="9525" marB="0" anchor="ctr">
                    <a:lnL>
                      <a:noFill/>
                    </a:lnL>
                    <a:lnR>
                      <a:noFill/>
                    </a:lnR>
                    <a:lnT>
                      <a:noFill/>
                    </a:lnT>
                    <a:lnB>
                      <a:noFill/>
                    </a:lnB>
                    <a:solidFill>
                      <a:srgbClr val="F9826F"/>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0.0157</a:t>
                      </a:r>
                    </a:p>
                  </a:txBody>
                  <a:tcPr marL="9525" marR="9525" marT="9525" marB="0" anchor="ctr">
                    <a:lnL>
                      <a:noFill/>
                    </a:lnL>
                    <a:lnR>
                      <a:noFill/>
                    </a:lnR>
                    <a:lnT>
                      <a:noFill/>
                    </a:lnT>
                    <a:lnB>
                      <a:noFill/>
                    </a:lnB>
                    <a:solidFill>
                      <a:srgbClr val="F874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0.0146</a:t>
                      </a:r>
                    </a:p>
                  </a:txBody>
                  <a:tcPr marL="9525" marR="9525" marT="9525" marB="0" anchor="ctr">
                    <a:lnL>
                      <a:noFill/>
                    </a:lnL>
                    <a:lnR>
                      <a:noFill/>
                    </a:lnR>
                    <a:lnT>
                      <a:noFill/>
                    </a:lnT>
                    <a:lnB>
                      <a:noFill/>
                    </a:lnB>
                    <a:solidFill>
                      <a:srgbClr val="F8716C"/>
                    </a:solidFill>
                  </a:tcPr>
                </a:tc>
                <a:extLst>
                  <a:ext uri="{0D108BD9-81ED-4DB2-BD59-A6C34878D82A}">
                    <a16:rowId xmlns:a16="http://schemas.microsoft.com/office/drawing/2014/main" val="157645820"/>
                  </a:ext>
                </a:extLst>
              </a:tr>
              <a:tr h="219184">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0.0627</a:t>
                      </a:r>
                    </a:p>
                  </a:txBody>
                  <a:tcPr marL="9525" marR="9525" marT="9525" marB="0" anchor="ctr">
                    <a:lnL>
                      <a:noFill/>
                    </a:lnL>
                    <a:lnR>
                      <a:noFill/>
                    </a:lnR>
                    <a:lnT>
                      <a:noFill/>
                    </a:lnT>
                    <a:lnB>
                      <a:noFill/>
                    </a:lnB>
                    <a:solidFill>
                      <a:srgbClr val="FEE8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0.0341</a:t>
                      </a:r>
                    </a:p>
                  </a:txBody>
                  <a:tcPr marL="9525" marR="9525" marT="9525" marB="0" anchor="ctr">
                    <a:lnL>
                      <a:noFill/>
                    </a:lnL>
                    <a:lnR>
                      <a:noFill/>
                    </a:lnR>
                    <a:lnT>
                      <a:noFill/>
                    </a:lnT>
                    <a:lnB>
                      <a:noFill/>
                    </a:lnB>
                    <a:solidFill>
                      <a:srgbClr val="FBA275"/>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0.0216</a:t>
                      </a:r>
                    </a:p>
                  </a:txBody>
                  <a:tcPr marL="9525" marR="9525" marT="9525" marB="0" anchor="ctr">
                    <a:lnL>
                      <a:noFill/>
                    </a:lnL>
                    <a:lnR>
                      <a:noFill/>
                    </a:lnR>
                    <a:lnT>
                      <a:noFill/>
                    </a:lnT>
                    <a:lnB>
                      <a:noFill/>
                    </a:lnB>
                    <a:solidFill>
                      <a:srgbClr val="F98370"/>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0.0143</a:t>
                      </a:r>
                    </a:p>
                  </a:txBody>
                  <a:tcPr marL="9525" marR="9525" marT="9525" marB="0" anchor="ctr">
                    <a:lnL>
                      <a:noFill/>
                    </a:lnL>
                    <a:lnR>
                      <a:noFill/>
                    </a:lnR>
                    <a:lnT>
                      <a:noFill/>
                    </a:lnT>
                    <a:lnB>
                      <a:noFill/>
                    </a:lnB>
                    <a:solidFill>
                      <a:srgbClr val="F8716C"/>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0.0113</a:t>
                      </a:r>
                    </a:p>
                  </a:txBody>
                  <a:tcPr marL="9525" marR="9525" marT="9525" marB="0" anchor="ctr">
                    <a:lnL>
                      <a:noFill/>
                    </a:lnL>
                    <a:lnR>
                      <a:noFill/>
                    </a:lnR>
                    <a:lnT>
                      <a:noFill/>
                    </a:lnT>
                    <a:lnB>
                      <a:noFill/>
                    </a:lnB>
                    <a:solidFill>
                      <a:srgbClr val="F8696B"/>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0.0111</a:t>
                      </a:r>
                    </a:p>
                  </a:txBody>
                  <a:tcPr marL="9525" marR="9525" marT="9525" marB="0" anchor="ctr">
                    <a:lnL>
                      <a:noFill/>
                    </a:lnL>
                    <a:lnR>
                      <a:noFill/>
                    </a:lnR>
                    <a:lnT>
                      <a:noFill/>
                    </a:lnT>
                    <a:lnB>
                      <a:noFill/>
                    </a:lnB>
                    <a:solidFill>
                      <a:srgbClr val="F8696B"/>
                    </a:solidFill>
                  </a:tcPr>
                </a:tc>
                <a:extLst>
                  <a:ext uri="{0D108BD9-81ED-4DB2-BD59-A6C34878D82A}">
                    <a16:rowId xmlns:a16="http://schemas.microsoft.com/office/drawing/2014/main" val="2248826238"/>
                  </a:ext>
                </a:extLst>
              </a:tr>
              <a:tr h="219184">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0.0834</a:t>
                      </a:r>
                    </a:p>
                  </a:txBody>
                  <a:tcPr marL="9525" marR="9525" marT="9525" marB="0" anchor="ctr">
                    <a:lnL>
                      <a:noFill/>
                    </a:lnL>
                    <a:lnR>
                      <a:noFill/>
                    </a:lnR>
                    <a:lnT>
                      <a:noFill/>
                    </a:lnT>
                    <a:lnB>
                      <a:noFill/>
                    </a:lnB>
                    <a:solidFill>
                      <a:srgbClr val="FE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0.0431</a:t>
                      </a:r>
                    </a:p>
                  </a:txBody>
                  <a:tcPr marL="9525" marR="9525" marT="9525" marB="0" anchor="ctr">
                    <a:lnL>
                      <a:noFill/>
                    </a:lnL>
                    <a:lnR>
                      <a:noFill/>
                    </a:lnR>
                    <a:lnT>
                      <a:noFill/>
                    </a:lnT>
                    <a:lnB>
                      <a:noFill/>
                    </a:lnB>
                    <a:solidFill>
                      <a:srgbClr val="FCB87A"/>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0.0269</a:t>
                      </a:r>
                    </a:p>
                  </a:txBody>
                  <a:tcPr marL="9525" marR="9525" marT="9525" marB="0" anchor="ctr">
                    <a:lnL>
                      <a:noFill/>
                    </a:lnL>
                    <a:lnR>
                      <a:noFill/>
                    </a:lnR>
                    <a:lnT>
                      <a:noFill/>
                    </a:lnT>
                    <a:lnB>
                      <a:noFill/>
                    </a:lnB>
                    <a:solidFill>
                      <a:srgbClr val="FA907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0.0193</a:t>
                      </a:r>
                    </a:p>
                  </a:txBody>
                  <a:tcPr marL="9525" marR="9525" marT="9525" marB="0" anchor="ctr">
                    <a:lnL>
                      <a:noFill/>
                    </a:lnL>
                    <a:lnR>
                      <a:noFill/>
                    </a:lnR>
                    <a:lnT>
                      <a:noFill/>
                    </a:lnT>
                    <a:lnB>
                      <a:noFill/>
                    </a:lnB>
                    <a:solidFill>
                      <a:srgbClr val="F97D6E"/>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0.0167</a:t>
                      </a:r>
                    </a:p>
                  </a:txBody>
                  <a:tcPr marL="9525" marR="9525" marT="9525" marB="0" anchor="ctr">
                    <a:lnL>
                      <a:noFill/>
                    </a:lnL>
                    <a:lnR>
                      <a:noFill/>
                    </a:lnR>
                    <a:lnT>
                      <a:noFill/>
                    </a:lnT>
                    <a:lnB>
                      <a:noFill/>
                    </a:lnB>
                    <a:solidFill>
                      <a:srgbClr val="F876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0.0186</a:t>
                      </a:r>
                    </a:p>
                  </a:txBody>
                  <a:tcPr marL="9525" marR="9525" marT="9525" marB="0" anchor="ctr">
                    <a:lnL>
                      <a:noFill/>
                    </a:lnL>
                    <a:lnR>
                      <a:noFill/>
                    </a:lnR>
                    <a:lnT>
                      <a:noFill/>
                    </a:lnT>
                    <a:lnB>
                      <a:noFill/>
                    </a:lnB>
                    <a:solidFill>
                      <a:srgbClr val="F97B6E"/>
                    </a:solidFill>
                  </a:tcPr>
                </a:tc>
                <a:extLst>
                  <a:ext uri="{0D108BD9-81ED-4DB2-BD59-A6C34878D82A}">
                    <a16:rowId xmlns:a16="http://schemas.microsoft.com/office/drawing/2014/main" val="4167131886"/>
                  </a:ext>
                </a:extLst>
              </a:tr>
              <a:tr h="219184">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0.2135</a:t>
                      </a:r>
                    </a:p>
                  </a:txBody>
                  <a:tcPr marL="9525" marR="9525" marT="9525" marB="0" anchor="ctr">
                    <a:lnL>
                      <a:noFill/>
                    </a:lnL>
                    <a:lnR>
                      <a:noFill/>
                    </a:lnR>
                    <a:lnT>
                      <a:noFill/>
                    </a:lnT>
                    <a:lnB>
                      <a:noFill/>
                    </a:lnB>
                    <a:solidFill>
                      <a:srgbClr val="F5E984"/>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0.1185</a:t>
                      </a:r>
                    </a:p>
                  </a:txBody>
                  <a:tcPr marL="9525" marR="9525" marT="9525" marB="0" anchor="ctr">
                    <a:lnL>
                      <a:noFill/>
                    </a:lnL>
                    <a:lnR>
                      <a:noFill/>
                    </a:lnR>
                    <a:lnT>
                      <a:noFill/>
                    </a:lnT>
                    <a:lnB>
                      <a:noFill/>
                    </a:lnB>
                    <a:solidFill>
                      <a:srgbClr val="FCEA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0.0793</a:t>
                      </a:r>
                    </a:p>
                  </a:txBody>
                  <a:tcPr marL="9525" marR="9525" marT="9525" marB="0" anchor="ctr">
                    <a:lnL>
                      <a:noFill/>
                    </a:lnL>
                    <a:lnR>
                      <a:noFill/>
                    </a:lnR>
                    <a:lnT>
                      <a:noFill/>
                    </a:lnT>
                    <a:lnB>
                      <a:noFill/>
                    </a:lnB>
                    <a:solidFill>
                      <a:srgbClr val="FE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0.0644</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0.0670</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0.1116</a:t>
                      </a:r>
                    </a:p>
                  </a:txBody>
                  <a:tcPr marL="9525" marR="9525" marT="9525" marB="0" anchor="ctr">
                    <a:lnL>
                      <a:noFill/>
                    </a:lnL>
                    <a:lnR>
                      <a:noFill/>
                    </a:lnR>
                    <a:lnT>
                      <a:noFill/>
                    </a:lnT>
                    <a:lnB>
                      <a:noFill/>
                    </a:lnB>
                    <a:solidFill>
                      <a:srgbClr val="FCEB84"/>
                    </a:solidFill>
                  </a:tcPr>
                </a:tc>
                <a:extLst>
                  <a:ext uri="{0D108BD9-81ED-4DB2-BD59-A6C34878D82A}">
                    <a16:rowId xmlns:a16="http://schemas.microsoft.com/office/drawing/2014/main" val="1136134968"/>
                  </a:ext>
                </a:extLst>
              </a:tr>
              <a:tr h="219184">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0.8374</a:t>
                      </a:r>
                    </a:p>
                  </a:txBody>
                  <a:tcPr marL="9525" marR="9525" marT="9525" marB="0" anchor="ctr">
                    <a:lnL>
                      <a:noFill/>
                    </a:lnL>
                    <a:lnR>
                      <a:noFill/>
                    </a:lnR>
                    <a:lnT>
                      <a:noFill/>
                    </a:lnT>
                    <a:lnB>
                      <a:noFill/>
                    </a:lnB>
                    <a:solidFill>
                      <a:srgbClr val="CCDD8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0.5513</a:t>
                      </a:r>
                    </a:p>
                  </a:txBody>
                  <a:tcPr marL="9525" marR="9525" marT="9525" marB="0" anchor="ctr">
                    <a:lnL>
                      <a:noFill/>
                    </a:lnL>
                    <a:lnR>
                      <a:noFill/>
                    </a:lnR>
                    <a:lnT>
                      <a:noFill/>
                    </a:lnT>
                    <a:lnB>
                      <a:noFill/>
                    </a:lnB>
                    <a:solidFill>
                      <a:srgbClr val="DFE2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0.4490</a:t>
                      </a:r>
                    </a:p>
                  </a:txBody>
                  <a:tcPr marL="9525" marR="9525" marT="9525" marB="0" anchor="ctr">
                    <a:lnL>
                      <a:noFill/>
                    </a:lnL>
                    <a:lnR>
                      <a:noFill/>
                    </a:lnR>
                    <a:lnT>
                      <a:noFill/>
                    </a:lnT>
                    <a:lnB>
                      <a:noFill/>
                    </a:lnB>
                    <a:solidFill>
                      <a:srgbClr val="E6E4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0.5181</a:t>
                      </a:r>
                    </a:p>
                  </a:txBody>
                  <a:tcPr marL="9525" marR="9525" marT="9525" marB="0" anchor="ctr">
                    <a:lnL>
                      <a:noFill/>
                    </a:lnL>
                    <a:lnR>
                      <a:noFill/>
                    </a:lnR>
                    <a:lnT>
                      <a:noFill/>
                    </a:lnT>
                    <a:lnB>
                      <a:noFill/>
                    </a:lnB>
                    <a:solidFill>
                      <a:srgbClr val="E1E3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0.9903</a:t>
                      </a:r>
                    </a:p>
                  </a:txBody>
                  <a:tcPr marL="9525" marR="9525" marT="9525" marB="0" anchor="ctr">
                    <a:lnL>
                      <a:noFill/>
                    </a:lnL>
                    <a:lnR>
                      <a:noFill/>
                    </a:lnR>
                    <a:lnT>
                      <a:noFill/>
                    </a:lnT>
                    <a:lnB>
                      <a:noFill/>
                    </a:lnB>
                    <a:solidFill>
                      <a:srgbClr val="C2DA81"/>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2.4027</a:t>
                      </a:r>
                    </a:p>
                  </a:txBody>
                  <a:tcPr marL="9525" marR="9525" marT="9525" marB="0" anchor="ctr">
                    <a:lnL>
                      <a:noFill/>
                    </a:lnL>
                    <a:lnR>
                      <a:noFill/>
                    </a:lnR>
                    <a:lnT>
                      <a:noFill/>
                    </a:lnT>
                    <a:lnB>
                      <a:noFill/>
                    </a:lnB>
                    <a:solidFill>
                      <a:srgbClr val="63BE7B"/>
                    </a:solidFill>
                  </a:tcPr>
                </a:tc>
                <a:extLst>
                  <a:ext uri="{0D108BD9-81ED-4DB2-BD59-A6C34878D82A}">
                    <a16:rowId xmlns:a16="http://schemas.microsoft.com/office/drawing/2014/main" val="2702997246"/>
                  </a:ext>
                </a:extLst>
              </a:tr>
            </a:tbl>
          </a:graphicData>
        </a:graphic>
      </p:graphicFrame>
      <p:sp>
        <p:nvSpPr>
          <p:cNvPr id="13" name="テキスト ボックス 12"/>
          <p:cNvSpPr txBox="1"/>
          <p:nvPr/>
        </p:nvSpPr>
        <p:spPr>
          <a:xfrm>
            <a:off x="1661716" y="2009841"/>
            <a:ext cx="1736373" cy="276999"/>
          </a:xfrm>
          <a:prstGeom prst="rect">
            <a:avLst/>
          </a:prstGeom>
          <a:noFill/>
        </p:spPr>
        <p:txBody>
          <a:bodyPr wrap="none" rtlCol="0">
            <a:spAutoFit/>
          </a:bodyPr>
          <a:lstStyle/>
          <a:p>
            <a:r>
              <a:rPr kumimoji="1" lang="ja-JP" altLang="en-US" sz="1200" dirty="0"/>
              <a:t>目的関数値：</a:t>
            </a:r>
            <a:r>
              <a:rPr kumimoji="1" lang="en-US" altLang="ja-JP" sz="1200" dirty="0"/>
              <a:t>10</a:t>
            </a:r>
            <a:r>
              <a:rPr kumimoji="1" lang="ja-JP" altLang="en-US" sz="1200" dirty="0"/>
              <a:t>年満期</a:t>
            </a:r>
          </a:p>
        </p:txBody>
      </p:sp>
      <p:sp>
        <p:nvSpPr>
          <p:cNvPr id="14" name="テキスト ボックス 13"/>
          <p:cNvSpPr txBox="1"/>
          <p:nvPr/>
        </p:nvSpPr>
        <p:spPr>
          <a:xfrm>
            <a:off x="6485832" y="2005177"/>
            <a:ext cx="813043" cy="276999"/>
          </a:xfrm>
          <a:prstGeom prst="rect">
            <a:avLst/>
          </a:prstGeom>
          <a:noFill/>
        </p:spPr>
        <p:txBody>
          <a:bodyPr wrap="none" rtlCol="0">
            <a:spAutoFit/>
          </a:bodyPr>
          <a:lstStyle/>
          <a:p>
            <a:r>
              <a:rPr kumimoji="1" lang="en-US" altLang="ja-JP" sz="1200" dirty="0"/>
              <a:t>15</a:t>
            </a:r>
            <a:r>
              <a:rPr kumimoji="1" lang="ja-JP" altLang="en-US" sz="1200" dirty="0"/>
              <a:t>年満期</a:t>
            </a:r>
          </a:p>
        </p:txBody>
      </p:sp>
      <p:sp>
        <p:nvSpPr>
          <p:cNvPr id="15" name="テキスト ボックス 14"/>
          <p:cNvSpPr txBox="1"/>
          <p:nvPr/>
        </p:nvSpPr>
        <p:spPr>
          <a:xfrm>
            <a:off x="2123382" y="3800477"/>
            <a:ext cx="813043" cy="276999"/>
          </a:xfrm>
          <a:prstGeom prst="rect">
            <a:avLst/>
          </a:prstGeom>
          <a:noFill/>
        </p:spPr>
        <p:txBody>
          <a:bodyPr wrap="none" rtlCol="0">
            <a:spAutoFit/>
          </a:bodyPr>
          <a:lstStyle/>
          <a:p>
            <a:r>
              <a:rPr lang="en-US" altLang="ja-JP" sz="1200" dirty="0"/>
              <a:t>20</a:t>
            </a:r>
            <a:r>
              <a:rPr kumimoji="1" lang="ja-JP" altLang="en-US" sz="1200" dirty="0"/>
              <a:t>年満期</a:t>
            </a:r>
          </a:p>
        </p:txBody>
      </p:sp>
      <p:sp>
        <p:nvSpPr>
          <p:cNvPr id="16" name="テキスト ボックス 15"/>
          <p:cNvSpPr txBox="1"/>
          <p:nvPr/>
        </p:nvSpPr>
        <p:spPr>
          <a:xfrm>
            <a:off x="6485832" y="3822604"/>
            <a:ext cx="813043" cy="276999"/>
          </a:xfrm>
          <a:prstGeom prst="rect">
            <a:avLst/>
          </a:prstGeom>
          <a:noFill/>
        </p:spPr>
        <p:txBody>
          <a:bodyPr wrap="none" rtlCol="0">
            <a:spAutoFit/>
          </a:bodyPr>
          <a:lstStyle/>
          <a:p>
            <a:r>
              <a:rPr lang="en-US" altLang="ja-JP" sz="1200" dirty="0"/>
              <a:t>25</a:t>
            </a:r>
            <a:r>
              <a:rPr kumimoji="1" lang="ja-JP" altLang="en-US" sz="1200" dirty="0"/>
              <a:t>年満期</a:t>
            </a:r>
          </a:p>
        </p:txBody>
      </p:sp>
      <p:sp>
        <p:nvSpPr>
          <p:cNvPr id="17" name="テキスト ボックス 16"/>
          <p:cNvSpPr txBox="1"/>
          <p:nvPr/>
        </p:nvSpPr>
        <p:spPr>
          <a:xfrm>
            <a:off x="363985" y="5741859"/>
            <a:ext cx="9269535" cy="646331"/>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ü"/>
            </a:pPr>
            <a:r>
              <a:rPr kumimoji="1" lang="ja-JP" altLang="en-US" dirty="0"/>
              <a:t>男性</a:t>
            </a:r>
            <a:r>
              <a:rPr kumimoji="1" lang="en-US" altLang="ja-JP" dirty="0"/>
              <a:t>65~67</a:t>
            </a:r>
            <a:r>
              <a:rPr kumimoji="1" lang="ja-JP" altLang="en-US" dirty="0"/>
              <a:t>歳：満期数に関わらず生命保険を購入せず</a:t>
            </a:r>
            <a:endParaRPr kumimoji="1" lang="en-US" altLang="ja-JP" dirty="0"/>
          </a:p>
          <a:p>
            <a:pPr marL="285750" indent="-285750">
              <a:buClr>
                <a:srgbClr val="0070C0"/>
              </a:buClr>
              <a:buFont typeface="Wingdings" panose="05000000000000000000" pitchFamily="2" charset="2"/>
              <a:buChar char="ü"/>
            </a:pPr>
            <a:r>
              <a:rPr lang="ja-JP" altLang="en-US" dirty="0"/>
              <a:t>男性</a:t>
            </a:r>
            <a:r>
              <a:rPr lang="en-US" altLang="ja-JP" dirty="0"/>
              <a:t>68~70</a:t>
            </a:r>
            <a:r>
              <a:rPr lang="ja-JP" altLang="en-US" dirty="0"/>
              <a:t>歳：生命保険に加入するものの</a:t>
            </a:r>
            <a:r>
              <a:rPr lang="en-US" altLang="ja-JP" dirty="0"/>
              <a:t>15</a:t>
            </a:r>
            <a:r>
              <a:rPr lang="ja-JP" altLang="en-US" dirty="0"/>
              <a:t>年満期が最適</a:t>
            </a:r>
            <a:endParaRPr kumimoji="1" lang="ja-JP" altLang="en-US" dirty="0"/>
          </a:p>
        </p:txBody>
      </p:sp>
    </p:spTree>
    <p:extLst>
      <p:ext uri="{BB962C8B-B14F-4D97-AF65-F5344CB8AC3E}">
        <p14:creationId xmlns:p14="http://schemas.microsoft.com/office/powerpoint/2010/main" val="4064963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討論 </a:t>
            </a:r>
            <a:r>
              <a:rPr lang="ja-JP" altLang="en-US" dirty="0"/>
              <a:t>①</a:t>
            </a:r>
            <a:r>
              <a:rPr kumimoji="1" lang="ja-JP" altLang="en-US" dirty="0"/>
              <a:t>｜医療費について</a:t>
            </a:r>
          </a:p>
        </p:txBody>
      </p:sp>
      <p:sp>
        <p:nvSpPr>
          <p:cNvPr id="3" name="日付プレースホルダー 2"/>
          <p:cNvSpPr>
            <a:spLocks noGrp="1"/>
          </p:cNvSpPr>
          <p:nvPr>
            <p:ph type="dt" sz="half" idx="10"/>
          </p:nvPr>
        </p:nvSpPr>
        <p:spPr/>
        <p:txBody>
          <a:bodyPr/>
          <a:lstStyle/>
          <a:p>
            <a:fld id="{691FC5F6-6A97-4E54-93A6-BEEE3B1A9E94}"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a:t>
            </a:fld>
            <a:endParaRPr lang="en-US" altLang="ja-JP" dirty="0"/>
          </a:p>
        </p:txBody>
      </p:sp>
      <p:sp>
        <p:nvSpPr>
          <p:cNvPr id="6" name="テキスト ボックス 5"/>
          <p:cNvSpPr txBox="1"/>
          <p:nvPr/>
        </p:nvSpPr>
        <p:spPr>
          <a:xfrm>
            <a:off x="272480" y="1350624"/>
            <a:ext cx="9358640" cy="646331"/>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医療費</a:t>
            </a:r>
            <a:endParaRPr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男性</a:t>
            </a:r>
            <a:r>
              <a:rPr lang="en-US" altLang="ja-JP" dirty="0"/>
              <a:t>(</a:t>
            </a:r>
            <a:r>
              <a:rPr lang="ja-JP" altLang="en-US" dirty="0"/>
              <a:t>女性</a:t>
            </a:r>
            <a:r>
              <a:rPr lang="en-US" altLang="ja-JP" dirty="0"/>
              <a:t>)</a:t>
            </a:r>
            <a:r>
              <a:rPr lang="ja-JP" altLang="en-US" dirty="0"/>
              <a:t>の総医療費</a:t>
            </a:r>
          </a:p>
        </p:txBody>
      </p:sp>
      <p:grpSp>
        <p:nvGrpSpPr>
          <p:cNvPr id="17" name="グループ化 16">
            <a:extLst>
              <a:ext uri="{FF2B5EF4-FFF2-40B4-BE49-F238E27FC236}">
                <a16:creationId xmlns:a16="http://schemas.microsoft.com/office/drawing/2014/main" id="{54E25AA4-AC62-4B65-906D-A2ABFD9D2D61}"/>
              </a:ext>
            </a:extLst>
          </p:cNvPr>
          <p:cNvGrpSpPr/>
          <p:nvPr/>
        </p:nvGrpSpPr>
        <p:grpSpPr>
          <a:xfrm>
            <a:off x="272480" y="699307"/>
            <a:ext cx="9361040" cy="618167"/>
            <a:chOff x="681262" y="3789040"/>
            <a:chExt cx="8543476" cy="2985319"/>
          </a:xfrm>
        </p:grpSpPr>
        <p:sp>
          <p:nvSpPr>
            <p:cNvPr id="18" name="正方形/長方形 17">
              <a:extLst>
                <a:ext uri="{FF2B5EF4-FFF2-40B4-BE49-F238E27FC236}">
                  <a16:creationId xmlns:a16="http://schemas.microsoft.com/office/drawing/2014/main" id="{7942BDDF-9397-4CD5-BEFE-11CE69D69CC8}"/>
                </a:ext>
              </a:extLst>
            </p:cNvPr>
            <p:cNvSpPr/>
            <p:nvPr/>
          </p:nvSpPr>
          <p:spPr bwMode="auto">
            <a:xfrm>
              <a:off x="681262" y="3789040"/>
              <a:ext cx="8543476" cy="2835519"/>
            </a:xfrm>
            <a:prstGeom prst="rect">
              <a:avLst/>
            </a:prstGeom>
            <a:noFill/>
            <a:ln w="31750" cap="flat" cmpd="dbl"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p:txBody>
        </p:sp>
        <p:sp>
          <p:nvSpPr>
            <p:cNvPr id="19"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98932"/>
              <a:ext cx="8469255" cy="2675427"/>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b="1" u="sng" dirty="0">
                  <a:solidFill>
                    <a:srgbClr val="0070C0"/>
                  </a:solidFill>
                </a:rPr>
                <a:t>質問内容：医療費の影響はどのようになっているか？</a:t>
              </a:r>
              <a:endParaRPr lang="en-US" altLang="ja-JP" b="1" u="sng" dirty="0">
                <a:solidFill>
                  <a:srgbClr val="0070C0"/>
                </a:solidFill>
              </a:endParaRPr>
            </a:p>
            <a:p>
              <a:pPr algn="ctr">
                <a:buClr>
                  <a:srgbClr val="0070C0"/>
                </a:buClr>
              </a:pPr>
              <a:r>
                <a:rPr lang="ja-JP" altLang="en-US" b="1" u="sng" dirty="0">
                  <a:solidFill>
                    <a:srgbClr val="0070C0"/>
                  </a:solidFill>
                </a:rPr>
                <a:t> 年度間での相関を想定しているとあるが，どの程度なのか？</a:t>
              </a:r>
            </a:p>
          </p:txBody>
        </p:sp>
      </p:grpSp>
      <mc:AlternateContent xmlns:mc="http://schemas.openxmlformats.org/markup-compatibility/2006" xmlns:a14="http://schemas.microsoft.com/office/drawing/2010/main">
        <mc:Choice Requires="a14">
          <p:sp>
            <p:nvSpPr>
              <p:cNvPr id="21" name="テキスト ボックス 20"/>
              <p:cNvSpPr txBox="1"/>
              <p:nvPr/>
            </p:nvSpPr>
            <p:spPr>
              <a:xfrm>
                <a:off x="817258" y="1964968"/>
                <a:ext cx="5272662" cy="506870"/>
              </a:xfrm>
              <a:prstGeom prst="rect">
                <a:avLst/>
              </a:prstGeom>
              <a:solidFill>
                <a:srgbClr val="E2F1FA"/>
              </a:solidFill>
            </p:spPr>
            <p:txBody>
              <a:bodyPr wrap="none" rtlCol="0">
                <a:spAutoFit/>
              </a:bodyPr>
              <a:lstStyle/>
              <a:p>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sup>
                    </m:sSubSup>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nary>
                      <m:naryPr>
                        <m:chr m:val="∏"/>
                        <m:ctrlPr>
                          <a:rPr kumimoji="1" lang="en-US" altLang="ja-JP" b="0" i="1" smtClean="0">
                            <a:latin typeface="Cambria Math" panose="02040503050406030204" pitchFamily="18" charset="0"/>
                            <a:ea typeface="Cambria Math" panose="02040503050406030204" pitchFamily="18" charset="0"/>
                          </a:rPr>
                        </m:ctrlPr>
                      </m:naryPr>
                      <m:sub>
                        <m:r>
                          <m:rPr>
                            <m:brk m:alnAt="23"/>
                          </m:rPr>
                          <a:rPr kumimoji="1" lang="en-US" altLang="ja-JP" b="0" i="1" smtClean="0">
                            <a:latin typeface="Cambria Math" panose="02040503050406030204" pitchFamily="18" charset="0"/>
                            <a:ea typeface="Cambria Math" panose="02040503050406030204" pitchFamily="18" charset="0"/>
                          </a:rPr>
                          <m:t>𝑘</m:t>
                        </m:r>
                        <m:r>
                          <a:rPr kumimoji="1" lang="en-US" altLang="ja-JP" b="0" i="1" smtClean="0">
                            <a:latin typeface="Cambria Math" panose="02040503050406030204" pitchFamily="18" charset="0"/>
                            <a:ea typeface="Cambria Math" panose="02040503050406030204" pitchFamily="18" charset="0"/>
                          </a:rPr>
                          <m:t>=1</m:t>
                        </m:r>
                      </m:sub>
                      <m:sup>
                        <m:r>
                          <a:rPr kumimoji="1" lang="en-US" altLang="ja-JP" b="0" i="1" smtClean="0">
                            <a:latin typeface="Cambria Math" panose="02040503050406030204" pitchFamily="18" charset="0"/>
                            <a:ea typeface="Cambria Math" panose="02040503050406030204" pitchFamily="18" charset="0"/>
                          </a:rPr>
                          <m:t>𝑡</m:t>
                        </m:r>
                      </m:sup>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1+</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𝑓</m:t>
                                </m:r>
                              </m:e>
                              <m:sub>
                                <m:r>
                                  <a:rPr kumimoji="1" lang="en-US" altLang="ja-JP" b="0" i="1" smtClean="0">
                                    <a:latin typeface="Cambria Math" panose="02040503050406030204" pitchFamily="18" charset="0"/>
                                    <a:ea typeface="Cambria Math" panose="02040503050406030204" pitchFamily="18" charset="0"/>
                                  </a:rPr>
                                  <m:t>𝑘</m:t>
                                </m:r>
                              </m:sub>
                              <m: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sup>
                            </m:sSubSup>
                          </m:e>
                        </m:d>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ja-JP" altLang="en-US" b="0" i="1" smtClean="0">
                                <a:latin typeface="Cambria Math" panose="02040503050406030204" pitchFamily="18" charset="0"/>
                                <a:ea typeface="Cambria Math" panose="02040503050406030204" pitchFamily="18" charset="0"/>
                              </a:rPr>
                              <m:t>𝜖</m:t>
                            </m:r>
                          </m:e>
                          <m:sub>
                            <m:r>
                              <a:rPr kumimoji="1" lang="en-US" altLang="ja-JP" b="0" i="1" smtClean="0">
                                <a:latin typeface="Cambria Math" panose="02040503050406030204" pitchFamily="18" charset="0"/>
                                <a:ea typeface="Cambria Math" panose="02040503050406030204" pitchFamily="18" charset="0"/>
                              </a:rPr>
                              <m:t>𝑀</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𝐹</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sub>
                          <m: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𝑖</m:t>
                                </m:r>
                              </m:e>
                            </m:d>
                          </m:sup>
                        </m:sSubSup>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𝜏</m:t>
                            </m:r>
                          </m:e>
                          <m:sub>
                            <m:r>
                              <a:rPr kumimoji="1" lang="en-US" altLang="ja-JP" b="0" i="1" smtClean="0">
                                <a:latin typeface="Cambria Math" panose="02040503050406030204" pitchFamily="18" charset="0"/>
                                <a:ea typeface="Cambria Math" panose="02040503050406030204" pitchFamily="18" charset="0"/>
                              </a:rPr>
                              <m:t>𝐴𝑀</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𝐹</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sup>
                        </m:sSubSup>
                      </m:e>
                    </m:nary>
                  </m:oMath>
                </a14:m>
                <a:r>
                  <a:rPr kumimoji="1" lang="en-US" altLang="ja-JP" dirty="0"/>
                  <a:t> </a:t>
                </a:r>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817258" y="1964968"/>
                <a:ext cx="5272662" cy="506870"/>
              </a:xfrm>
              <a:prstGeom prst="rect">
                <a:avLst/>
              </a:prstGeom>
              <a:blipFill>
                <a:blip r:embed="rId2"/>
                <a:stretch>
                  <a:fillRect t="-73494" b="-122892"/>
                </a:stretch>
              </a:blipFill>
            </p:spPr>
            <p:txBody>
              <a:bodyPr/>
              <a:lstStyle/>
              <a:p>
                <a:r>
                  <a:rPr lang="ja-JP" altLang="en-US">
                    <a:noFill/>
                  </a:rPr>
                  <a:t> </a:t>
                </a:r>
              </a:p>
            </p:txBody>
          </p:sp>
        </mc:Fallback>
      </mc:AlternateContent>
      <p:pic>
        <p:nvPicPr>
          <p:cNvPr id="22" name="図 21"/>
          <p:cNvPicPr>
            <a:picLocks noChangeAspect="1"/>
          </p:cNvPicPr>
          <p:nvPr/>
        </p:nvPicPr>
        <p:blipFill>
          <a:blip r:embed="rId3"/>
          <a:stretch>
            <a:fillRect/>
          </a:stretch>
        </p:blipFill>
        <p:spPr>
          <a:xfrm>
            <a:off x="5098437" y="3858840"/>
            <a:ext cx="4002926" cy="2423105"/>
          </a:xfrm>
          <a:prstGeom prst="rect">
            <a:avLst/>
          </a:prstGeom>
        </p:spPr>
      </p:pic>
      <p:pic>
        <p:nvPicPr>
          <p:cNvPr id="23" name="図 22"/>
          <p:cNvPicPr>
            <a:picLocks noChangeAspect="1"/>
          </p:cNvPicPr>
          <p:nvPr/>
        </p:nvPicPr>
        <p:blipFill>
          <a:blip r:embed="rId4"/>
          <a:stretch>
            <a:fillRect/>
          </a:stretch>
        </p:blipFill>
        <p:spPr>
          <a:xfrm>
            <a:off x="544272" y="3858840"/>
            <a:ext cx="3747070" cy="2423105"/>
          </a:xfrm>
          <a:prstGeom prst="rect">
            <a:avLst/>
          </a:prstGeom>
        </p:spPr>
      </p:pic>
      <p:cxnSp>
        <p:nvCxnSpPr>
          <p:cNvPr id="8" name="直線コネクタ 7"/>
          <p:cNvCxnSpPr/>
          <p:nvPr/>
        </p:nvCxnSpPr>
        <p:spPr>
          <a:xfrm>
            <a:off x="1827257" y="2443263"/>
            <a:ext cx="58102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1082870" y="2512876"/>
            <a:ext cx="2069797" cy="253916"/>
          </a:xfrm>
          <a:prstGeom prst="rect">
            <a:avLst/>
          </a:prstGeom>
          <a:noFill/>
        </p:spPr>
        <p:txBody>
          <a:bodyPr wrap="none" rtlCol="0">
            <a:spAutoFit/>
          </a:bodyPr>
          <a:lstStyle/>
          <a:p>
            <a:r>
              <a:rPr kumimoji="1" lang="ja-JP" altLang="en-US" sz="1050" dirty="0">
                <a:solidFill>
                  <a:srgbClr val="0070C0"/>
                </a:solidFill>
              </a:rPr>
              <a:t>各年齢における医療費の期待値</a:t>
            </a:r>
          </a:p>
        </p:txBody>
      </p:sp>
      <p:cxnSp>
        <p:nvCxnSpPr>
          <p:cNvPr id="20" name="直線コネクタ 19"/>
          <p:cNvCxnSpPr/>
          <p:nvPr/>
        </p:nvCxnSpPr>
        <p:spPr>
          <a:xfrm>
            <a:off x="4347688" y="2471838"/>
            <a:ext cx="58102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3805279" y="2512876"/>
            <a:ext cx="1665841" cy="253916"/>
          </a:xfrm>
          <a:prstGeom prst="rect">
            <a:avLst/>
          </a:prstGeom>
          <a:noFill/>
        </p:spPr>
        <p:txBody>
          <a:bodyPr wrap="none" rtlCol="0">
            <a:spAutoFit/>
          </a:bodyPr>
          <a:lstStyle/>
          <a:p>
            <a:r>
              <a:rPr lang="ja-JP" altLang="en-US" sz="1050" dirty="0">
                <a:solidFill>
                  <a:srgbClr val="0070C0"/>
                </a:solidFill>
              </a:rPr>
              <a:t>対数正規分布に従う乱数</a:t>
            </a:r>
            <a:endParaRPr kumimoji="1" lang="ja-JP" altLang="en-US" sz="1050" dirty="0">
              <a:solidFill>
                <a:srgbClr val="0070C0"/>
              </a:solidFill>
            </a:endParaRPr>
          </a:p>
        </p:txBody>
      </p:sp>
      <mc:AlternateContent xmlns:mc="http://schemas.openxmlformats.org/markup-compatibility/2006" xmlns:a14="http://schemas.microsoft.com/office/drawing/2010/main">
        <mc:Choice Requires="a14">
          <p:graphicFrame>
            <p:nvGraphicFramePr>
              <p:cNvPr id="25" name="表 24"/>
              <p:cNvGraphicFramePr>
                <a:graphicFrameLocks noGrp="1"/>
              </p:cNvGraphicFramePr>
              <p:nvPr/>
            </p:nvGraphicFramePr>
            <p:xfrm>
              <a:off x="6463006" y="1859446"/>
              <a:ext cx="2852177" cy="555198"/>
            </p:xfrm>
            <a:graphic>
              <a:graphicData uri="http://schemas.openxmlformats.org/drawingml/2006/table">
                <a:tbl>
                  <a:tblPr firstRow="1" bandRow="1">
                    <a:tableStyleId>{2D5ABB26-0587-4C30-8999-92F81FD0307C}</a:tableStyleId>
                  </a:tblPr>
                  <a:tblGrid>
                    <a:gridCol w="490244">
                      <a:extLst>
                        <a:ext uri="{9D8B030D-6E8A-4147-A177-3AD203B41FA5}">
                          <a16:colId xmlns:a16="http://schemas.microsoft.com/office/drawing/2014/main" val="923312905"/>
                        </a:ext>
                      </a:extLst>
                    </a:gridCol>
                    <a:gridCol w="866775">
                      <a:extLst>
                        <a:ext uri="{9D8B030D-6E8A-4147-A177-3AD203B41FA5}">
                          <a16:colId xmlns:a16="http://schemas.microsoft.com/office/drawing/2014/main" val="3531114497"/>
                        </a:ext>
                      </a:extLst>
                    </a:gridCol>
                    <a:gridCol w="409575">
                      <a:extLst>
                        <a:ext uri="{9D8B030D-6E8A-4147-A177-3AD203B41FA5}">
                          <a16:colId xmlns:a16="http://schemas.microsoft.com/office/drawing/2014/main" val="75619106"/>
                        </a:ext>
                      </a:extLst>
                    </a:gridCol>
                    <a:gridCol w="1085583">
                      <a:extLst>
                        <a:ext uri="{9D8B030D-6E8A-4147-A177-3AD203B41FA5}">
                          <a16:colId xmlns:a16="http://schemas.microsoft.com/office/drawing/2014/main" val="205334225"/>
                        </a:ext>
                      </a:extLst>
                    </a:gridCol>
                  </a:tblGrid>
                  <a:tr h="272623">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900" b="0" i="1" smtClean="0">
                                        <a:latin typeface="Cambria Math" panose="02040503050406030204" pitchFamily="18" charset="0"/>
                                        <a:ea typeface="Cambria Math" panose="02040503050406030204" pitchFamily="18" charset="0"/>
                                      </a:rPr>
                                    </m:ctrlPr>
                                  </m:sSubSupPr>
                                  <m:e>
                                    <m:r>
                                      <a:rPr kumimoji="1" lang="en-US" altLang="ja-JP" sz="900" b="0" i="1" smtClean="0">
                                        <a:latin typeface="Cambria Math" panose="02040503050406030204" pitchFamily="18" charset="0"/>
                                        <a:ea typeface="Cambria Math" panose="02040503050406030204" pitchFamily="18" charset="0"/>
                                      </a:rPr>
                                      <m:t>𝑓</m:t>
                                    </m:r>
                                  </m:e>
                                  <m:sub>
                                    <m:r>
                                      <a:rPr kumimoji="1" lang="en-US" altLang="ja-JP" sz="900" b="0" i="1" smtClean="0">
                                        <a:latin typeface="Cambria Math" panose="02040503050406030204" pitchFamily="18" charset="0"/>
                                        <a:ea typeface="Cambria Math" panose="02040503050406030204" pitchFamily="18" charset="0"/>
                                      </a:rPr>
                                      <m:t>𝑡</m:t>
                                    </m:r>
                                  </m:sub>
                                  <m:sup>
                                    <m:r>
                                      <a:rPr kumimoji="1" lang="en-US" altLang="ja-JP" sz="900" b="0" i="1" smtClean="0">
                                        <a:latin typeface="Cambria Math" panose="02040503050406030204" pitchFamily="18" charset="0"/>
                                        <a:ea typeface="Cambria Math" panose="02040503050406030204" pitchFamily="18" charset="0"/>
                                      </a:rPr>
                                      <m:t>(</m:t>
                                    </m:r>
                                    <m:r>
                                      <a:rPr kumimoji="1" lang="en-US" altLang="ja-JP" sz="900" b="0" i="1" smtClean="0">
                                        <a:latin typeface="Cambria Math" panose="02040503050406030204" pitchFamily="18" charset="0"/>
                                        <a:ea typeface="Cambria Math" panose="02040503050406030204" pitchFamily="18" charset="0"/>
                                      </a:rPr>
                                      <m:t>𝑖</m:t>
                                    </m:r>
                                    <m:r>
                                      <a:rPr kumimoji="1" lang="en-US" altLang="ja-JP" sz="900" b="0" i="1" smtClean="0">
                                        <a:latin typeface="Cambria Math" panose="02040503050406030204" pitchFamily="18" charset="0"/>
                                        <a:ea typeface="Cambria Math" panose="02040503050406030204" pitchFamily="18" charset="0"/>
                                      </a:rPr>
                                      <m:t>)</m:t>
                                    </m:r>
                                  </m:sup>
                                </m:sSubSup>
                              </m:oMath>
                            </m:oMathPara>
                          </a14:m>
                          <a:endParaRPr kumimoji="1" lang="ja-JP" altLang="en-US" sz="900" dirty="0"/>
                        </a:p>
                      </a:txBody>
                      <a:tcPr anchor="ctr"/>
                    </a:tc>
                    <a:tc>
                      <a:txBody>
                        <a:bodyPr/>
                        <a:lstStyle/>
                        <a:p>
                          <a:pPr algn="l"/>
                          <a:r>
                            <a:rPr kumimoji="1" lang="ja-JP" altLang="en-US" sz="900" dirty="0"/>
                            <a:t>インフレ率</a:t>
                          </a:r>
                        </a:p>
                      </a:txBody>
                      <a:tcPr anchor="ctr"/>
                    </a:tc>
                    <a:tc>
                      <a:txBody>
                        <a:bodyPr/>
                        <a:lstStyle/>
                        <a:p>
                          <a:pPr algn="l"/>
                          <a:endParaRPr kumimoji="1" lang="ja-JP" altLang="en-US" sz="900" dirty="0"/>
                        </a:p>
                      </a:txBody>
                      <a:tcPr anchor="ctr"/>
                    </a:tc>
                    <a:tc>
                      <a:txBody>
                        <a:bodyPr/>
                        <a:lstStyle/>
                        <a:p>
                          <a:pPr algn="l"/>
                          <a:endParaRPr kumimoji="1" lang="ja-JP" altLang="en-US" sz="900" dirty="0"/>
                        </a:p>
                      </a:txBody>
                      <a:tcPr anchor="ctr"/>
                    </a:tc>
                    <a:extLst>
                      <a:ext uri="{0D108BD9-81ED-4DB2-BD59-A6C34878D82A}">
                        <a16:rowId xmlns:a16="http://schemas.microsoft.com/office/drawing/2014/main" val="1851403282"/>
                      </a:ext>
                    </a:extLst>
                  </a:tr>
                  <a:tr h="272623">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900" i="1" smtClean="0">
                                        <a:latin typeface="Cambria Math" panose="02040503050406030204" pitchFamily="18" charset="0"/>
                                      </a:rPr>
                                    </m:ctrlPr>
                                  </m:sSubSupPr>
                                  <m:e>
                                    <m:r>
                                      <a:rPr kumimoji="1" lang="en-US" altLang="ja-JP" sz="900" smtClean="0">
                                        <a:latin typeface="Cambria Math" panose="02040503050406030204" pitchFamily="18" charset="0"/>
                                      </a:rPr>
                                      <m:t>𝜏</m:t>
                                    </m:r>
                                  </m:e>
                                  <m:sub>
                                    <m:r>
                                      <m:rPr>
                                        <m:sty m:val="p"/>
                                      </m:rPr>
                                      <a:rPr kumimoji="1" lang="en-US" altLang="ja-JP" sz="900" smtClean="0">
                                        <a:latin typeface="Cambria Math" panose="02040503050406030204" pitchFamily="18" charset="0"/>
                                      </a:rPr>
                                      <m:t>A</m:t>
                                    </m:r>
                                    <m:r>
                                      <m:rPr>
                                        <m:sty m:val="p"/>
                                      </m:rPr>
                                      <a:rPr kumimoji="1" lang="en-US" altLang="ja-JP" sz="900" b="0" i="0" smtClean="0">
                                        <a:latin typeface="Cambria Math" panose="02040503050406030204" pitchFamily="18" charset="0"/>
                                      </a:rPr>
                                      <m:t>M</m:t>
                                    </m:r>
                                    <m:r>
                                      <a:rPr kumimoji="1" lang="en-US" altLang="ja-JP" sz="900" b="0" i="0" smtClean="0">
                                        <a:latin typeface="Cambria Math" panose="02040503050406030204" pitchFamily="18" charset="0"/>
                                      </a:rPr>
                                      <m:t>(</m:t>
                                    </m:r>
                                    <m:r>
                                      <m:rPr>
                                        <m:sty m:val="p"/>
                                      </m:rPr>
                                      <a:rPr kumimoji="1" lang="en-US" altLang="ja-JP" sz="900" b="0" i="0" smtClean="0">
                                        <a:latin typeface="Cambria Math" panose="02040503050406030204" pitchFamily="18" charset="0"/>
                                      </a:rPr>
                                      <m:t>F</m:t>
                                    </m:r>
                                    <m:r>
                                      <a:rPr kumimoji="1" lang="en-US" altLang="ja-JP" sz="900" b="0" i="0" smtClean="0">
                                        <a:latin typeface="Cambria Math" panose="02040503050406030204" pitchFamily="18" charset="0"/>
                                      </a:rPr>
                                      <m:t>),</m:t>
                                    </m:r>
                                    <m:r>
                                      <a:rPr kumimoji="1" lang="en-US" altLang="ja-JP" sz="900" smtClean="0">
                                        <a:latin typeface="Cambria Math" panose="02040503050406030204" pitchFamily="18" charset="0"/>
                                      </a:rPr>
                                      <m:t>𝑡</m:t>
                                    </m:r>
                                  </m:sub>
                                  <m:sup>
                                    <m:d>
                                      <m:dPr>
                                        <m:ctrlPr>
                                          <a:rPr kumimoji="1" lang="en-US" altLang="ja-JP" sz="900" i="1" smtClean="0">
                                            <a:latin typeface="Cambria Math" panose="02040503050406030204" pitchFamily="18" charset="0"/>
                                          </a:rPr>
                                        </m:ctrlPr>
                                      </m:dPr>
                                      <m:e>
                                        <m:r>
                                          <a:rPr kumimoji="1" lang="en-US" altLang="ja-JP" sz="900" smtClean="0">
                                            <a:latin typeface="Cambria Math" panose="02040503050406030204" pitchFamily="18" charset="0"/>
                                          </a:rPr>
                                          <m:t>𝑖</m:t>
                                        </m:r>
                                      </m:e>
                                    </m:d>
                                  </m:sup>
                                </m:sSubSup>
                              </m:oMath>
                            </m:oMathPara>
                          </a14:m>
                          <a:endParaRPr kumimoji="1" lang="ja-JP" altLang="en-US" sz="900" dirty="0"/>
                        </a:p>
                      </a:txBody>
                      <a:tcPr anchor="ctr"/>
                    </a:tc>
                    <a:tc gridSpan="3">
                      <a:txBody>
                        <a:bodyPr/>
                        <a:lstStyle/>
                        <a:p>
                          <a:pPr algn="l"/>
                          <a:r>
                            <a:rPr kumimoji="1" lang="ja-JP" altLang="en-US" sz="900" dirty="0"/>
                            <a:t>男性</a:t>
                          </a:r>
                          <a:r>
                            <a:rPr kumimoji="1" lang="en-US" altLang="ja-JP" sz="900" dirty="0"/>
                            <a:t>(</a:t>
                          </a:r>
                          <a:r>
                            <a:rPr kumimoji="1" lang="ja-JP" altLang="en-US" sz="900" dirty="0"/>
                            <a:t>女性</a:t>
                          </a:r>
                          <a:r>
                            <a:rPr kumimoji="1" lang="en-US" altLang="ja-JP" sz="900" dirty="0"/>
                            <a:t>)</a:t>
                          </a:r>
                          <a:r>
                            <a:rPr kumimoji="1" lang="ja-JP" altLang="en-US" sz="900" dirty="0"/>
                            <a:t>生存時点で</a:t>
                          </a:r>
                          <a:r>
                            <a:rPr kumimoji="1" lang="en-US" altLang="ja-JP" sz="900" dirty="0"/>
                            <a:t>1, </a:t>
                          </a:r>
                          <a:r>
                            <a:rPr kumimoji="1" lang="ja-JP" altLang="en-US" sz="900" dirty="0"/>
                            <a:t>その他の時点で</a:t>
                          </a:r>
                          <a:r>
                            <a:rPr kumimoji="1" lang="en-US" altLang="ja-JP" sz="900" dirty="0"/>
                            <a:t>0</a:t>
                          </a:r>
                          <a:endParaRPr kumimoji="1" lang="ja-JP" altLang="en-US" sz="900" dirty="0"/>
                        </a:p>
                      </a:txBody>
                      <a:tcPr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561490126"/>
                      </a:ext>
                    </a:extLst>
                  </a:tr>
                </a:tbl>
              </a:graphicData>
            </a:graphic>
          </p:graphicFrame>
        </mc:Choice>
        <mc:Fallback xmlns="">
          <p:graphicFrame>
            <p:nvGraphicFramePr>
              <p:cNvPr id="25" name="表 24"/>
              <p:cNvGraphicFramePr>
                <a:graphicFrameLocks noGrp="1"/>
              </p:cNvGraphicFramePr>
              <p:nvPr>
                <p:extLst>
                  <p:ext uri="{D42A27DB-BD31-4B8C-83A1-F6EECF244321}">
                    <p14:modId xmlns:p14="http://schemas.microsoft.com/office/powerpoint/2010/main" val="270759226"/>
                  </p:ext>
                </p:extLst>
              </p:nvPr>
            </p:nvGraphicFramePr>
            <p:xfrm>
              <a:off x="6463006" y="1859446"/>
              <a:ext cx="2852177" cy="555198"/>
            </p:xfrm>
            <a:graphic>
              <a:graphicData uri="http://schemas.openxmlformats.org/drawingml/2006/table">
                <a:tbl>
                  <a:tblPr firstRow="1" bandRow="1">
                    <a:tableStyleId>{2D5ABB26-0587-4C30-8999-92F81FD0307C}</a:tableStyleId>
                  </a:tblPr>
                  <a:tblGrid>
                    <a:gridCol w="490244">
                      <a:extLst>
                        <a:ext uri="{9D8B030D-6E8A-4147-A177-3AD203B41FA5}">
                          <a16:colId xmlns:a16="http://schemas.microsoft.com/office/drawing/2014/main" val="923312905"/>
                        </a:ext>
                      </a:extLst>
                    </a:gridCol>
                    <a:gridCol w="866775">
                      <a:extLst>
                        <a:ext uri="{9D8B030D-6E8A-4147-A177-3AD203B41FA5}">
                          <a16:colId xmlns:a16="http://schemas.microsoft.com/office/drawing/2014/main" val="3531114497"/>
                        </a:ext>
                      </a:extLst>
                    </a:gridCol>
                    <a:gridCol w="409575">
                      <a:extLst>
                        <a:ext uri="{9D8B030D-6E8A-4147-A177-3AD203B41FA5}">
                          <a16:colId xmlns:a16="http://schemas.microsoft.com/office/drawing/2014/main" val="75619106"/>
                        </a:ext>
                      </a:extLst>
                    </a:gridCol>
                    <a:gridCol w="1085583">
                      <a:extLst>
                        <a:ext uri="{9D8B030D-6E8A-4147-A177-3AD203B41FA5}">
                          <a16:colId xmlns:a16="http://schemas.microsoft.com/office/drawing/2014/main" val="205334225"/>
                        </a:ext>
                      </a:extLst>
                    </a:gridCol>
                  </a:tblGrid>
                  <a:tr h="272623">
                    <a:tc>
                      <a:txBody>
                        <a:bodyPr/>
                        <a:lstStyle/>
                        <a:p>
                          <a:endParaRPr lang="ja-JP"/>
                        </a:p>
                      </a:txBody>
                      <a:tcPr anchor="ctr">
                        <a:blipFill>
                          <a:blip r:embed="rId5"/>
                          <a:stretch>
                            <a:fillRect r="-479012" b="-106667"/>
                          </a:stretch>
                        </a:blipFill>
                      </a:tcPr>
                    </a:tc>
                    <a:tc>
                      <a:txBody>
                        <a:bodyPr/>
                        <a:lstStyle/>
                        <a:p>
                          <a:pPr algn="l"/>
                          <a:r>
                            <a:rPr kumimoji="1" lang="ja-JP" altLang="en-US" sz="900" dirty="0" smtClean="0"/>
                            <a:t>インフレ率</a:t>
                          </a:r>
                          <a:endParaRPr kumimoji="1" lang="ja-JP" altLang="en-US" sz="900" dirty="0"/>
                        </a:p>
                      </a:txBody>
                      <a:tcPr anchor="ctr"/>
                    </a:tc>
                    <a:tc>
                      <a:txBody>
                        <a:bodyPr/>
                        <a:lstStyle/>
                        <a:p>
                          <a:pPr algn="l"/>
                          <a:endParaRPr kumimoji="1" lang="ja-JP" altLang="en-US" sz="900" dirty="0"/>
                        </a:p>
                      </a:txBody>
                      <a:tcPr anchor="ctr"/>
                    </a:tc>
                    <a:tc>
                      <a:txBody>
                        <a:bodyPr/>
                        <a:lstStyle/>
                        <a:p>
                          <a:pPr algn="l"/>
                          <a:endParaRPr kumimoji="1" lang="ja-JP" altLang="en-US" sz="900" dirty="0"/>
                        </a:p>
                      </a:txBody>
                      <a:tcPr anchor="ctr"/>
                    </a:tc>
                    <a:extLst>
                      <a:ext uri="{0D108BD9-81ED-4DB2-BD59-A6C34878D82A}">
                        <a16:rowId xmlns:a16="http://schemas.microsoft.com/office/drawing/2014/main" val="1851403282"/>
                      </a:ext>
                    </a:extLst>
                  </a:tr>
                  <a:tr h="282575">
                    <a:tc>
                      <a:txBody>
                        <a:bodyPr/>
                        <a:lstStyle/>
                        <a:p>
                          <a:endParaRPr lang="ja-JP"/>
                        </a:p>
                      </a:txBody>
                      <a:tcPr anchor="ctr">
                        <a:blipFill>
                          <a:blip r:embed="rId5"/>
                          <a:stretch>
                            <a:fillRect t="-95745" r="-479012" b="-2128"/>
                          </a:stretch>
                        </a:blipFill>
                      </a:tcPr>
                    </a:tc>
                    <a:tc gridSpan="3">
                      <a:txBody>
                        <a:bodyPr/>
                        <a:lstStyle/>
                        <a:p>
                          <a:pPr algn="l"/>
                          <a:r>
                            <a:rPr kumimoji="1" lang="ja-JP" altLang="en-US" sz="900" dirty="0" smtClean="0"/>
                            <a:t>男性</a:t>
                          </a:r>
                          <a:r>
                            <a:rPr kumimoji="1" lang="en-US" altLang="ja-JP" sz="900" dirty="0" smtClean="0"/>
                            <a:t>(</a:t>
                          </a:r>
                          <a:r>
                            <a:rPr kumimoji="1" lang="ja-JP" altLang="en-US" sz="900" dirty="0" smtClean="0"/>
                            <a:t>女性</a:t>
                          </a:r>
                          <a:r>
                            <a:rPr kumimoji="1" lang="en-US" altLang="ja-JP" sz="900" dirty="0" smtClean="0"/>
                            <a:t>)</a:t>
                          </a:r>
                          <a:r>
                            <a:rPr kumimoji="1" lang="ja-JP" altLang="en-US" sz="900" dirty="0" smtClean="0"/>
                            <a:t>生存時点で</a:t>
                          </a:r>
                          <a:r>
                            <a:rPr kumimoji="1" lang="en-US" altLang="ja-JP" sz="900" dirty="0" smtClean="0"/>
                            <a:t>1, </a:t>
                          </a:r>
                          <a:r>
                            <a:rPr kumimoji="1" lang="ja-JP" altLang="en-US" sz="900" dirty="0" smtClean="0"/>
                            <a:t>その他の時点で</a:t>
                          </a:r>
                          <a:r>
                            <a:rPr kumimoji="1" lang="en-US" altLang="ja-JP" sz="900" dirty="0" smtClean="0"/>
                            <a:t>0</a:t>
                          </a:r>
                          <a:endParaRPr kumimoji="1" lang="ja-JP" altLang="en-US" sz="900" dirty="0"/>
                        </a:p>
                      </a:txBody>
                      <a:tcPr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561490126"/>
                      </a:ext>
                    </a:extLst>
                  </a:tr>
                </a:tbl>
              </a:graphicData>
            </a:graphic>
          </p:graphicFrame>
        </mc:Fallback>
      </mc:AlternateContent>
      <p:sp>
        <p:nvSpPr>
          <p:cNvPr id="28" name="右矢印 27"/>
          <p:cNvSpPr/>
          <p:nvPr/>
        </p:nvSpPr>
        <p:spPr bwMode="auto">
          <a:xfrm rot="5400000">
            <a:off x="1952270" y="2819066"/>
            <a:ext cx="330995" cy="290513"/>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817258" y="3214041"/>
            <a:ext cx="8775600" cy="646331"/>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lang="ja-JP" altLang="en-US" dirty="0"/>
              <a:t>厚生労働省「国民医療費の概況」のデータから各年齢階級での医療費が得られるので，区分線形近似して補間する</a:t>
            </a:r>
            <a:endParaRPr lang="en-US" altLang="ja-JP" dirty="0"/>
          </a:p>
        </p:txBody>
      </p:sp>
      <p:sp>
        <p:nvSpPr>
          <p:cNvPr id="13" name="二等辺三角形 12"/>
          <p:cNvSpPr/>
          <p:nvPr/>
        </p:nvSpPr>
        <p:spPr bwMode="auto">
          <a:xfrm rot="5400000">
            <a:off x="4276385" y="4827795"/>
            <a:ext cx="1006964" cy="264286"/>
          </a:xfrm>
          <a:prstGeom prst="triangle">
            <a:avLst/>
          </a:prstGeom>
          <a:solidFill>
            <a:srgbClr val="006FBE"/>
          </a:solidFill>
          <a:ln w="9525">
            <a:noFill/>
            <a:round/>
            <a:headEnd/>
            <a:tailEnd/>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702477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8D4BC8F7-D4E1-452F-BC8B-B20AB4488458}"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5</a:t>
            </a:fld>
            <a:endParaRPr lang="en-US" altLang="ja-JP" dirty="0"/>
          </a:p>
        </p:txBody>
      </p:sp>
      <mc:AlternateContent xmlns:mc="http://schemas.openxmlformats.org/markup-compatibility/2006" xmlns:a14="http://schemas.microsoft.com/office/drawing/2010/main">
        <mc:Choice Requires="a14">
          <p:sp>
            <p:nvSpPr>
              <p:cNvPr id="6" name="テキスト ボックス 5"/>
              <p:cNvSpPr txBox="1"/>
              <p:nvPr/>
            </p:nvSpPr>
            <p:spPr>
              <a:xfrm>
                <a:off x="313142" y="2327222"/>
                <a:ext cx="5272662" cy="506870"/>
              </a:xfrm>
              <a:prstGeom prst="rect">
                <a:avLst/>
              </a:prstGeom>
              <a:solidFill>
                <a:srgbClr val="E2F1FA"/>
              </a:solidFill>
            </p:spPr>
            <p:txBody>
              <a:bodyPr wrap="none" rtlCol="0">
                <a:spAutoFit/>
              </a:bodyPr>
              <a:lstStyle/>
              <a:p>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sup>
                    </m:sSubSup>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nary>
                      <m:naryPr>
                        <m:chr m:val="∏"/>
                        <m:ctrlPr>
                          <a:rPr kumimoji="1" lang="en-US" altLang="ja-JP" b="0" i="1" smtClean="0">
                            <a:latin typeface="Cambria Math" panose="02040503050406030204" pitchFamily="18" charset="0"/>
                            <a:ea typeface="Cambria Math" panose="02040503050406030204" pitchFamily="18" charset="0"/>
                          </a:rPr>
                        </m:ctrlPr>
                      </m:naryPr>
                      <m:sub>
                        <m:r>
                          <m:rPr>
                            <m:brk m:alnAt="23"/>
                          </m:rPr>
                          <a:rPr kumimoji="1" lang="en-US" altLang="ja-JP" b="0" i="1" smtClean="0">
                            <a:latin typeface="Cambria Math" panose="02040503050406030204" pitchFamily="18" charset="0"/>
                            <a:ea typeface="Cambria Math" panose="02040503050406030204" pitchFamily="18" charset="0"/>
                          </a:rPr>
                          <m:t>𝑘</m:t>
                        </m:r>
                        <m:r>
                          <a:rPr kumimoji="1" lang="en-US" altLang="ja-JP" b="0" i="1" smtClean="0">
                            <a:latin typeface="Cambria Math" panose="02040503050406030204" pitchFamily="18" charset="0"/>
                            <a:ea typeface="Cambria Math" panose="02040503050406030204" pitchFamily="18" charset="0"/>
                          </a:rPr>
                          <m:t>=1</m:t>
                        </m:r>
                      </m:sub>
                      <m:sup>
                        <m:r>
                          <a:rPr kumimoji="1" lang="en-US" altLang="ja-JP" b="0" i="1" smtClean="0">
                            <a:latin typeface="Cambria Math" panose="02040503050406030204" pitchFamily="18" charset="0"/>
                            <a:ea typeface="Cambria Math" panose="02040503050406030204" pitchFamily="18" charset="0"/>
                          </a:rPr>
                          <m:t>𝑡</m:t>
                        </m:r>
                      </m:sup>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1+</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𝑓</m:t>
                                </m:r>
                              </m:e>
                              <m:sub>
                                <m:r>
                                  <a:rPr kumimoji="1" lang="en-US" altLang="ja-JP" b="0" i="1" smtClean="0">
                                    <a:latin typeface="Cambria Math" panose="02040503050406030204" pitchFamily="18" charset="0"/>
                                    <a:ea typeface="Cambria Math" panose="02040503050406030204" pitchFamily="18" charset="0"/>
                                  </a:rPr>
                                  <m:t>𝑘</m:t>
                                </m:r>
                              </m:sub>
                              <m: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sup>
                            </m:sSubSup>
                          </m:e>
                        </m:d>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ja-JP" altLang="en-US" b="0" i="1" smtClean="0">
                                <a:latin typeface="Cambria Math" panose="02040503050406030204" pitchFamily="18" charset="0"/>
                                <a:ea typeface="Cambria Math" panose="02040503050406030204" pitchFamily="18" charset="0"/>
                              </a:rPr>
                              <m:t>𝜖</m:t>
                            </m:r>
                          </m:e>
                          <m:sub>
                            <m:r>
                              <a:rPr kumimoji="1" lang="en-US" altLang="ja-JP" b="0" i="1" smtClean="0">
                                <a:latin typeface="Cambria Math" panose="02040503050406030204" pitchFamily="18" charset="0"/>
                                <a:ea typeface="Cambria Math" panose="02040503050406030204" pitchFamily="18" charset="0"/>
                              </a:rPr>
                              <m:t>𝑀</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𝐹</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sub>
                          <m: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𝑖</m:t>
                                </m:r>
                              </m:e>
                            </m:d>
                          </m:sup>
                        </m:sSubSup>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𝜏</m:t>
                            </m:r>
                          </m:e>
                          <m:sub>
                            <m:r>
                              <a:rPr kumimoji="1" lang="en-US" altLang="ja-JP" b="0" i="1" smtClean="0">
                                <a:latin typeface="Cambria Math" panose="02040503050406030204" pitchFamily="18" charset="0"/>
                                <a:ea typeface="Cambria Math" panose="02040503050406030204" pitchFamily="18" charset="0"/>
                              </a:rPr>
                              <m:t>𝐴𝑀</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𝐹</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sup>
                        </m:sSubSup>
                      </m:e>
                    </m:nary>
                  </m:oMath>
                </a14:m>
                <a:r>
                  <a:rPr kumimoji="1" lang="en-US" altLang="ja-JP" dirty="0"/>
                  <a:t> </a:t>
                </a: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313142" y="2327222"/>
                <a:ext cx="5272662" cy="506870"/>
              </a:xfrm>
              <a:prstGeom prst="rect">
                <a:avLst/>
              </a:prstGeom>
              <a:blipFill>
                <a:blip r:embed="rId2"/>
                <a:stretch>
                  <a:fillRect t="-73494" b="-122892"/>
                </a:stretch>
              </a:blipFill>
            </p:spPr>
            <p:txBody>
              <a:bodyPr/>
              <a:lstStyle/>
              <a:p>
                <a:r>
                  <a:rPr lang="ja-JP" altLang="en-US">
                    <a:noFill/>
                  </a:rPr>
                  <a:t> </a:t>
                </a:r>
              </a:p>
            </p:txBody>
          </p:sp>
        </mc:Fallback>
      </mc:AlternateContent>
      <p:cxnSp>
        <p:nvCxnSpPr>
          <p:cNvPr id="7" name="直線コネクタ 6"/>
          <p:cNvCxnSpPr/>
          <p:nvPr/>
        </p:nvCxnSpPr>
        <p:spPr>
          <a:xfrm>
            <a:off x="3853097" y="2793054"/>
            <a:ext cx="58102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310688" y="2834092"/>
            <a:ext cx="1665841" cy="253916"/>
          </a:xfrm>
          <a:prstGeom prst="rect">
            <a:avLst/>
          </a:prstGeom>
          <a:noFill/>
        </p:spPr>
        <p:txBody>
          <a:bodyPr wrap="none" rtlCol="0">
            <a:spAutoFit/>
          </a:bodyPr>
          <a:lstStyle/>
          <a:p>
            <a:r>
              <a:rPr lang="ja-JP" altLang="en-US" sz="1050" dirty="0">
                <a:solidFill>
                  <a:srgbClr val="0070C0"/>
                </a:solidFill>
              </a:rPr>
              <a:t>対数正規分布に従う乱数</a:t>
            </a:r>
            <a:endParaRPr kumimoji="1" lang="ja-JP" altLang="en-US" sz="1050" dirty="0">
              <a:solidFill>
                <a:srgbClr val="0070C0"/>
              </a:solidFill>
            </a:endParaRPr>
          </a:p>
        </p:txBody>
      </p:sp>
      <p:sp>
        <p:nvSpPr>
          <p:cNvPr id="9" name="タイトル 1"/>
          <p:cNvSpPr>
            <a:spLocks noGrp="1"/>
          </p:cNvSpPr>
          <p:nvPr>
            <p:ph type="title"/>
          </p:nvPr>
        </p:nvSpPr>
        <p:spPr/>
        <p:txBody>
          <a:bodyPr/>
          <a:lstStyle/>
          <a:p>
            <a:r>
              <a:rPr kumimoji="1" lang="ja-JP" altLang="en-US" dirty="0"/>
              <a:t>討論 </a:t>
            </a:r>
            <a:r>
              <a:rPr lang="ja-JP" altLang="en-US" dirty="0"/>
              <a:t>①</a:t>
            </a:r>
            <a:r>
              <a:rPr kumimoji="1" lang="ja-JP" altLang="en-US" dirty="0"/>
              <a:t>｜医療費について</a:t>
            </a:r>
          </a:p>
        </p:txBody>
      </p:sp>
      <p:grpSp>
        <p:nvGrpSpPr>
          <p:cNvPr id="10" name="グループ化 9">
            <a:extLst>
              <a:ext uri="{FF2B5EF4-FFF2-40B4-BE49-F238E27FC236}">
                <a16:creationId xmlns:a16="http://schemas.microsoft.com/office/drawing/2014/main" id="{54E25AA4-AC62-4B65-906D-A2ABFD9D2D61}"/>
              </a:ext>
            </a:extLst>
          </p:cNvPr>
          <p:cNvGrpSpPr/>
          <p:nvPr/>
        </p:nvGrpSpPr>
        <p:grpSpPr>
          <a:xfrm>
            <a:off x="272480" y="699307"/>
            <a:ext cx="9361040" cy="618167"/>
            <a:chOff x="681262" y="3789040"/>
            <a:chExt cx="8543476" cy="2985319"/>
          </a:xfrm>
        </p:grpSpPr>
        <p:sp>
          <p:nvSpPr>
            <p:cNvPr id="11" name="正方形/長方形 10">
              <a:extLst>
                <a:ext uri="{FF2B5EF4-FFF2-40B4-BE49-F238E27FC236}">
                  <a16:creationId xmlns:a16="http://schemas.microsoft.com/office/drawing/2014/main" id="{7942BDDF-9397-4CD5-BEFE-11CE69D69CC8}"/>
                </a:ext>
              </a:extLst>
            </p:cNvPr>
            <p:cNvSpPr/>
            <p:nvPr/>
          </p:nvSpPr>
          <p:spPr bwMode="auto">
            <a:xfrm>
              <a:off x="681262" y="3789040"/>
              <a:ext cx="8543476" cy="2835519"/>
            </a:xfrm>
            <a:prstGeom prst="rect">
              <a:avLst/>
            </a:prstGeom>
            <a:noFill/>
            <a:ln w="31750" cap="flat" cmpd="dbl"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p:txBody>
        </p:sp>
        <p:sp>
          <p:nvSpPr>
            <p:cNvPr id="12"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98932"/>
              <a:ext cx="8469255" cy="2675427"/>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b="1" u="sng" dirty="0">
                  <a:solidFill>
                    <a:srgbClr val="0070C0"/>
                  </a:solidFill>
                </a:rPr>
                <a:t>質問内容：医療費の影響はどのようになっているか？</a:t>
              </a:r>
              <a:endParaRPr lang="en-US" altLang="ja-JP" b="1" u="sng" dirty="0">
                <a:solidFill>
                  <a:srgbClr val="0070C0"/>
                </a:solidFill>
              </a:endParaRPr>
            </a:p>
            <a:p>
              <a:pPr algn="ctr">
                <a:buClr>
                  <a:srgbClr val="0070C0"/>
                </a:buClr>
              </a:pPr>
              <a:r>
                <a:rPr lang="ja-JP" altLang="en-US" b="1" u="sng" dirty="0">
                  <a:solidFill>
                    <a:srgbClr val="0070C0"/>
                  </a:solidFill>
                </a:rPr>
                <a:t> 年度間での相関を想定しているとあるが，どの程度なのか？</a:t>
              </a:r>
            </a:p>
          </p:txBody>
        </p:sp>
      </p:grpSp>
      <p:sp>
        <p:nvSpPr>
          <p:cNvPr id="13" name="テキスト ボックス 12"/>
          <p:cNvSpPr txBox="1"/>
          <p:nvPr/>
        </p:nvSpPr>
        <p:spPr>
          <a:xfrm>
            <a:off x="272480" y="1350624"/>
            <a:ext cx="9358640" cy="923330"/>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医療費</a:t>
            </a:r>
            <a:endParaRPr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医療費の発生は不確実なものであるとし，</a:t>
            </a:r>
            <a:r>
              <a:rPr lang="ja-JP" altLang="en-US" dirty="0">
                <a:solidFill>
                  <a:srgbClr val="FF0000"/>
                </a:solidFill>
              </a:rPr>
              <a:t>対数正規分布に従う</a:t>
            </a:r>
            <a:r>
              <a:rPr lang="ja-JP" altLang="en-US" dirty="0"/>
              <a:t>と仮定</a:t>
            </a:r>
            <a:endParaRPr lang="en-US" altLang="ja-JP" dirty="0"/>
          </a:p>
          <a:p>
            <a:pPr marL="742950" lvl="1" indent="-285750">
              <a:buClr>
                <a:srgbClr val="0070C0"/>
              </a:buClr>
              <a:buFont typeface="Wingdings" panose="05000000000000000000" pitchFamily="2" charset="2"/>
              <a:buChar char="Ø"/>
            </a:pPr>
            <a:r>
              <a:rPr lang="ja-JP" altLang="en-US" dirty="0"/>
              <a:t>時点間の相関も考慮する</a:t>
            </a:r>
            <a:endParaRPr lang="en-US" altLang="ja-JP" dirty="0"/>
          </a:p>
        </p:txBody>
      </p:sp>
      <p:grpSp>
        <p:nvGrpSpPr>
          <p:cNvPr id="33" name="グループ化 32"/>
          <p:cNvGrpSpPr/>
          <p:nvPr/>
        </p:nvGrpSpPr>
        <p:grpSpPr>
          <a:xfrm>
            <a:off x="157103" y="3269042"/>
            <a:ext cx="4819426" cy="2487053"/>
            <a:chOff x="612660" y="3022199"/>
            <a:chExt cx="4819426" cy="2487053"/>
          </a:xfrm>
        </p:grpSpPr>
        <mc:AlternateContent xmlns:mc="http://schemas.openxmlformats.org/markup-compatibility/2006" xmlns:a14="http://schemas.microsoft.com/office/drawing/2010/main">
          <mc:Choice Requires="a14">
            <p:sp>
              <p:nvSpPr>
                <p:cNvPr id="14" name="テキスト ボックス 13"/>
                <p:cNvSpPr txBox="1"/>
                <p:nvPr/>
              </p:nvSpPr>
              <p:spPr>
                <a:xfrm>
                  <a:off x="612660" y="3384118"/>
                  <a:ext cx="4537076" cy="21251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1600" i="1" smtClean="0">
                                <a:latin typeface="Cambria Math" panose="02040503050406030204" pitchFamily="18" charset="0"/>
                              </a:rPr>
                            </m:ctrlPr>
                          </m:dPr>
                          <m:e>
                            <m:m>
                              <m:mPr>
                                <m:mcs>
                                  <m:mc>
                                    <m:mcPr>
                                      <m:count m:val="3"/>
                                      <m:mcJc m:val="center"/>
                                    </m:mcPr>
                                  </m:mc>
                                </m:mcs>
                                <m:ctrlPr>
                                  <a:rPr kumimoji="1" lang="en-US" altLang="ja-JP" sz="1600" i="1" smtClean="0">
                                    <a:latin typeface="Cambria Math" panose="02040503050406030204" pitchFamily="18" charset="0"/>
                                  </a:rPr>
                                </m:ctrlPr>
                              </m:mPr>
                              <m:mr>
                                <m:e>
                                  <m:m>
                                    <m:mPr>
                                      <m:mcs>
                                        <m:mc>
                                          <m:mcPr>
                                            <m:count m:val="3"/>
                                            <m:mcJc m:val="center"/>
                                          </m:mcPr>
                                        </m:mc>
                                      </m:mcs>
                                      <m:ctrlPr>
                                        <a:rPr kumimoji="1" lang="en-US" altLang="ja-JP" sz="1600" i="1" smtClean="0">
                                          <a:latin typeface="Cambria Math" panose="02040503050406030204" pitchFamily="18" charset="0"/>
                                        </a:rPr>
                                      </m:ctrlPr>
                                    </m:mPr>
                                    <m:mr>
                                      <m:e>
                                        <m:r>
                                          <m:rPr>
                                            <m:brk m:alnAt="7"/>
                                          </m:rPr>
                                          <a:rPr kumimoji="1" lang="en-US" altLang="ja-JP" sz="1600" b="0" i="1" smtClean="0">
                                            <a:latin typeface="Cambria Math" panose="02040503050406030204" pitchFamily="18" charset="0"/>
                                          </a:rPr>
                                          <m:t>1</m:t>
                                        </m:r>
                                      </m:e>
                                      <m:e>
                                        <m:r>
                                          <a:rPr kumimoji="1" lang="en-US" altLang="ja-JP" sz="1600" b="0" i="1" smtClean="0">
                                            <a:latin typeface="Cambria Math" panose="02040503050406030204" pitchFamily="18" charset="0"/>
                                          </a:rPr>
                                          <m:t>0.7</m:t>
                                        </m:r>
                                      </m:e>
                                      <m:e>
                                        <m:r>
                                          <a:rPr kumimoji="1" lang="en-US" altLang="ja-JP" sz="1600" b="0" i="1" smtClean="0">
                                            <a:latin typeface="Cambria Math" panose="02040503050406030204" pitchFamily="18" charset="0"/>
                                          </a:rPr>
                                          <m:t>0.6</m:t>
                                        </m:r>
                                      </m:e>
                                    </m:mr>
                                    <m:mr>
                                      <m:e/>
                                      <m:e>
                                        <m:r>
                                          <a:rPr kumimoji="1" lang="en-US" altLang="ja-JP" sz="1600" b="0" i="1" smtClean="0">
                                            <a:latin typeface="Cambria Math" panose="02040503050406030204" pitchFamily="18" charset="0"/>
                                          </a:rPr>
                                          <m:t>1</m:t>
                                        </m:r>
                                      </m:e>
                                      <m:e>
                                        <m:r>
                                          <a:rPr kumimoji="1" lang="en-US" altLang="ja-JP" sz="1600" b="0" i="1" smtClean="0">
                                            <a:latin typeface="Cambria Math" panose="02040503050406030204" pitchFamily="18" charset="0"/>
                                          </a:rPr>
                                          <m:t>0.7</m:t>
                                        </m:r>
                                      </m:e>
                                    </m:mr>
                                    <m:mr>
                                      <m:e/>
                                      <m:e/>
                                      <m:e>
                                        <m:r>
                                          <a:rPr kumimoji="1" lang="en-US" altLang="ja-JP" sz="1600" b="0" i="1" smtClean="0">
                                            <a:latin typeface="Cambria Math" panose="02040503050406030204" pitchFamily="18" charset="0"/>
                                          </a:rPr>
                                          <m:t>1</m:t>
                                        </m:r>
                                      </m:e>
                                    </m:mr>
                                  </m:m>
                                </m:e>
                                <m:e>
                                  <m:m>
                                    <m:mPr>
                                      <m:mcs>
                                        <m:mc>
                                          <m:mcPr>
                                            <m:count m:val="3"/>
                                            <m:mcJc m:val="center"/>
                                          </m:mcPr>
                                        </m:mc>
                                      </m:mcs>
                                      <m:ctrlPr>
                                        <a:rPr kumimoji="1" lang="en-US" altLang="ja-JP" sz="1600" i="1" smtClean="0">
                                          <a:latin typeface="Cambria Math" panose="02040503050406030204" pitchFamily="18" charset="0"/>
                                        </a:rPr>
                                      </m:ctrlPr>
                                    </m:mPr>
                                    <m:mr>
                                      <m:e>
                                        <m:r>
                                          <m:rPr>
                                            <m:brk m:alnAt="7"/>
                                          </m:rPr>
                                          <a:rPr kumimoji="1" lang="en-US" altLang="ja-JP" sz="1600" b="0" i="1" smtClean="0">
                                            <a:latin typeface="Cambria Math" panose="02040503050406030204" pitchFamily="18" charset="0"/>
                                          </a:rPr>
                                          <m:t>0</m:t>
                                        </m:r>
                                        <m:r>
                                          <a:rPr kumimoji="1" lang="en-US" altLang="ja-JP" sz="1600" b="0" i="1" smtClean="0">
                                            <a:latin typeface="Cambria Math" panose="02040503050406030204" pitchFamily="18" charset="0"/>
                                          </a:rPr>
                                          <m:t>.5</m:t>
                                        </m:r>
                                      </m:e>
                                      <m:e>
                                        <m:r>
                                          <a:rPr kumimoji="1" lang="en-US" altLang="ja-JP" sz="1600" b="0" i="1" smtClean="0">
                                            <a:latin typeface="Cambria Math" panose="02040503050406030204" pitchFamily="18" charset="0"/>
                                          </a:rPr>
                                          <m:t>0.4</m:t>
                                        </m:r>
                                      </m:e>
                                      <m:e>
                                        <m:r>
                                          <a:rPr kumimoji="1" lang="en-US" altLang="ja-JP" sz="1600" b="0" i="1" smtClean="0">
                                            <a:latin typeface="Cambria Math" panose="02040503050406030204" pitchFamily="18" charset="0"/>
                                          </a:rPr>
                                          <m:t>0.3</m:t>
                                        </m:r>
                                      </m:e>
                                    </m:mr>
                                    <m:mr>
                                      <m:e>
                                        <m:r>
                                          <a:rPr kumimoji="1" lang="en-US" altLang="ja-JP" sz="1600" b="0" i="1" smtClean="0">
                                            <a:latin typeface="Cambria Math" panose="02040503050406030204" pitchFamily="18" charset="0"/>
                                          </a:rPr>
                                          <m:t>0.6</m:t>
                                        </m:r>
                                      </m:e>
                                      <m:e>
                                        <m:r>
                                          <a:rPr kumimoji="1" lang="en-US" altLang="ja-JP" sz="1600" b="0" i="1" smtClean="0">
                                            <a:latin typeface="Cambria Math" panose="02040503050406030204" pitchFamily="18" charset="0"/>
                                          </a:rPr>
                                          <m:t>0.5</m:t>
                                        </m:r>
                                      </m:e>
                                      <m:e>
                                        <m:r>
                                          <a:rPr kumimoji="1" lang="en-US" altLang="ja-JP" sz="1600" b="0" i="1" smtClean="0">
                                            <a:latin typeface="Cambria Math" panose="02040503050406030204" pitchFamily="18" charset="0"/>
                                          </a:rPr>
                                          <m:t>0.4</m:t>
                                        </m:r>
                                      </m:e>
                                    </m:mr>
                                    <m:mr>
                                      <m:e>
                                        <m:r>
                                          <a:rPr kumimoji="1" lang="en-US" altLang="ja-JP" sz="1600" b="0" i="1" smtClean="0">
                                            <a:latin typeface="Cambria Math" panose="02040503050406030204" pitchFamily="18" charset="0"/>
                                          </a:rPr>
                                          <m:t>0.7</m:t>
                                        </m:r>
                                      </m:e>
                                      <m:e>
                                        <m:r>
                                          <a:rPr kumimoji="1" lang="en-US" altLang="ja-JP" sz="1600" b="0" i="1" smtClean="0">
                                            <a:latin typeface="Cambria Math" panose="02040503050406030204" pitchFamily="18" charset="0"/>
                                          </a:rPr>
                                          <m:t>0.6</m:t>
                                        </m:r>
                                      </m:e>
                                      <m:e>
                                        <m:r>
                                          <a:rPr kumimoji="1" lang="en-US" altLang="ja-JP" sz="1600" b="0" i="1" smtClean="0">
                                            <a:latin typeface="Cambria Math" panose="02040503050406030204" pitchFamily="18" charset="0"/>
                                          </a:rPr>
                                          <m:t>0.5</m:t>
                                        </m:r>
                                      </m:e>
                                    </m:mr>
                                  </m:m>
                                </m:e>
                                <m:e>
                                  <m:m>
                                    <m:mPr>
                                      <m:mcs>
                                        <m:mc>
                                          <m:mcPr>
                                            <m:count m:val="3"/>
                                            <m:mcJc m:val="center"/>
                                          </m:mcPr>
                                        </m:mc>
                                      </m:mcs>
                                      <m:ctrlPr>
                                        <a:rPr kumimoji="1" lang="en-US" altLang="ja-JP" sz="1600" i="1" smtClean="0">
                                          <a:latin typeface="Cambria Math" panose="02040503050406030204" pitchFamily="18" charset="0"/>
                                        </a:rPr>
                                      </m:ctrlPr>
                                    </m:mPr>
                                    <m:mr>
                                      <m:e>
                                        <m:r>
                                          <m:rPr>
                                            <m:brk m:alnAt="7"/>
                                          </m:rPr>
                                          <a:rPr kumimoji="1" lang="en-US" altLang="ja-JP" sz="1600" b="0" i="1" smtClean="0">
                                            <a:latin typeface="Cambria Math" panose="02040503050406030204" pitchFamily="18" charset="0"/>
                                          </a:rPr>
                                          <m:t>0</m:t>
                                        </m:r>
                                        <m:r>
                                          <a:rPr kumimoji="1" lang="en-US" altLang="ja-JP" sz="1600" b="0" i="1" smtClean="0">
                                            <a:latin typeface="Cambria Math" panose="02040503050406030204" pitchFamily="18" charset="0"/>
                                          </a:rPr>
                                          <m:t>.2</m:t>
                                        </m:r>
                                      </m:e>
                                      <m:e>
                                        <m:r>
                                          <a:rPr kumimoji="1" lang="en-US" altLang="ja-JP" sz="1600" b="0" i="1" smtClean="0">
                                            <a:latin typeface="Cambria Math" panose="02040503050406030204" pitchFamily="18" charset="0"/>
                                          </a:rPr>
                                          <m:t>0.1</m:t>
                                        </m:r>
                                      </m:e>
                                      <m:e>
                                        <m:r>
                                          <a:rPr kumimoji="1" lang="en-US" altLang="ja-JP" sz="1600" b="0" i="1" smtClean="0">
                                            <a:latin typeface="Cambria Math" panose="02040503050406030204" pitchFamily="18" charset="0"/>
                                          </a:rPr>
                                          <m:t>0</m:t>
                                        </m:r>
                                      </m:e>
                                    </m:mr>
                                    <m:mr>
                                      <m:e>
                                        <m:r>
                                          <a:rPr kumimoji="1" lang="en-US" altLang="ja-JP" sz="1600" b="0" i="1" smtClean="0">
                                            <a:latin typeface="Cambria Math" panose="02040503050406030204" pitchFamily="18" charset="0"/>
                                          </a:rPr>
                                          <m:t>0.3</m:t>
                                        </m:r>
                                      </m:e>
                                      <m:e>
                                        <m:r>
                                          <a:rPr kumimoji="1" lang="en-US" altLang="ja-JP" sz="1600" b="0" i="1" smtClean="0">
                                            <a:latin typeface="Cambria Math" panose="02040503050406030204" pitchFamily="18" charset="0"/>
                                          </a:rPr>
                                          <m:t>0.2</m:t>
                                        </m:r>
                                      </m:e>
                                      <m:e>
                                        <m:r>
                                          <a:rPr kumimoji="1" lang="en-US" altLang="ja-JP" sz="1600" b="0" i="1" smtClean="0">
                                            <a:latin typeface="Cambria Math" panose="02040503050406030204" pitchFamily="18" charset="0"/>
                                          </a:rPr>
                                          <m:t>0.1</m:t>
                                        </m:r>
                                      </m:e>
                                    </m:mr>
                                    <m:mr>
                                      <m:e>
                                        <m:r>
                                          <a:rPr kumimoji="1" lang="en-US" altLang="ja-JP" sz="1600" b="0" i="1" smtClean="0">
                                            <a:latin typeface="Cambria Math" panose="02040503050406030204" pitchFamily="18" charset="0"/>
                                          </a:rPr>
                                          <m:t>0.4</m:t>
                                        </m:r>
                                      </m:e>
                                      <m:e>
                                        <m:r>
                                          <a:rPr kumimoji="1" lang="en-US" altLang="ja-JP" sz="1600" b="0" i="1" smtClean="0">
                                            <a:latin typeface="Cambria Math" panose="02040503050406030204" pitchFamily="18" charset="0"/>
                                          </a:rPr>
                                          <m:t>0.3</m:t>
                                        </m:r>
                                      </m:e>
                                      <m:e>
                                        <m:r>
                                          <a:rPr kumimoji="1" lang="en-US" altLang="ja-JP" sz="1600" b="0" i="1" smtClean="0">
                                            <a:latin typeface="Cambria Math" panose="02040503050406030204" pitchFamily="18" charset="0"/>
                                          </a:rPr>
                                          <m:t>0.2</m:t>
                                        </m:r>
                                      </m:e>
                                    </m:mr>
                                  </m:m>
                                </m:e>
                              </m:mr>
                              <m:mr>
                                <m:e/>
                                <m:e>
                                  <m:m>
                                    <m:mPr>
                                      <m:mcs>
                                        <m:mc>
                                          <m:mcPr>
                                            <m:count m:val="3"/>
                                            <m:mcJc m:val="center"/>
                                          </m:mcPr>
                                        </m:mc>
                                      </m:mcs>
                                      <m:ctrlPr>
                                        <a:rPr kumimoji="1" lang="en-US" altLang="ja-JP" sz="1600" i="1" smtClean="0">
                                          <a:latin typeface="Cambria Math" panose="02040503050406030204" pitchFamily="18" charset="0"/>
                                        </a:rPr>
                                      </m:ctrlPr>
                                    </m:mPr>
                                    <m:mr>
                                      <m:e>
                                        <m:r>
                                          <m:rPr>
                                            <m:brk m:alnAt="7"/>
                                          </m:rPr>
                                          <a:rPr kumimoji="1" lang="en-US" altLang="ja-JP" sz="1600" b="0" i="1" smtClean="0">
                                            <a:latin typeface="Cambria Math" panose="02040503050406030204" pitchFamily="18" charset="0"/>
                                          </a:rPr>
                                          <m:t>1</m:t>
                                        </m:r>
                                      </m:e>
                                      <m:e>
                                        <m:r>
                                          <a:rPr kumimoji="1" lang="en-US" altLang="ja-JP" sz="1600" b="0" i="1" smtClean="0">
                                            <a:latin typeface="Cambria Math" panose="02040503050406030204" pitchFamily="18" charset="0"/>
                                          </a:rPr>
                                          <m:t>0.7</m:t>
                                        </m:r>
                                      </m:e>
                                      <m:e>
                                        <m:r>
                                          <a:rPr kumimoji="1" lang="en-US" altLang="ja-JP" sz="1600" b="0" i="1" smtClean="0">
                                            <a:latin typeface="Cambria Math" panose="02040503050406030204" pitchFamily="18" charset="0"/>
                                          </a:rPr>
                                          <m:t>0.6</m:t>
                                        </m:r>
                                      </m:e>
                                    </m:mr>
                                    <m:mr>
                                      <m:e/>
                                      <m:e>
                                        <m:r>
                                          <a:rPr kumimoji="1" lang="en-US" altLang="ja-JP" sz="1600" b="0" i="1" smtClean="0">
                                            <a:latin typeface="Cambria Math" panose="02040503050406030204" pitchFamily="18" charset="0"/>
                                          </a:rPr>
                                          <m:t>1</m:t>
                                        </m:r>
                                      </m:e>
                                      <m:e>
                                        <m:r>
                                          <a:rPr kumimoji="1" lang="en-US" altLang="ja-JP" sz="1600" b="0" i="1" smtClean="0">
                                            <a:latin typeface="Cambria Math" panose="02040503050406030204" pitchFamily="18" charset="0"/>
                                          </a:rPr>
                                          <m:t>0.7</m:t>
                                        </m:r>
                                      </m:e>
                                    </m:mr>
                                    <m:mr>
                                      <m:e/>
                                      <m:e/>
                                      <m:e>
                                        <m:r>
                                          <a:rPr kumimoji="1" lang="en-US" altLang="ja-JP" sz="1600" b="0" i="1" smtClean="0">
                                            <a:latin typeface="Cambria Math" panose="02040503050406030204" pitchFamily="18" charset="0"/>
                                          </a:rPr>
                                          <m:t>1</m:t>
                                        </m:r>
                                      </m:e>
                                    </m:mr>
                                  </m:m>
                                </m:e>
                                <m:e>
                                  <m:m>
                                    <m:mPr>
                                      <m:mcs>
                                        <m:mc>
                                          <m:mcPr>
                                            <m:count m:val="3"/>
                                            <m:mcJc m:val="center"/>
                                          </m:mcPr>
                                        </m:mc>
                                      </m:mcs>
                                      <m:ctrlPr>
                                        <a:rPr kumimoji="1" lang="en-US" altLang="ja-JP" sz="1600" i="1" smtClean="0">
                                          <a:latin typeface="Cambria Math" panose="02040503050406030204" pitchFamily="18" charset="0"/>
                                        </a:rPr>
                                      </m:ctrlPr>
                                    </m:mPr>
                                    <m:mr>
                                      <m:e>
                                        <m:r>
                                          <m:rPr>
                                            <m:brk m:alnAt="7"/>
                                          </m:rPr>
                                          <a:rPr kumimoji="1" lang="en-US" altLang="ja-JP" sz="1600" b="0" i="1" smtClean="0">
                                            <a:latin typeface="Cambria Math" panose="02040503050406030204" pitchFamily="18" charset="0"/>
                                          </a:rPr>
                                          <m:t>0</m:t>
                                        </m:r>
                                        <m:r>
                                          <a:rPr kumimoji="1" lang="en-US" altLang="ja-JP" sz="1600" b="0" i="1" smtClean="0">
                                            <a:latin typeface="Cambria Math" panose="02040503050406030204" pitchFamily="18" charset="0"/>
                                          </a:rPr>
                                          <m:t>.5</m:t>
                                        </m:r>
                                      </m:e>
                                      <m:e>
                                        <m:r>
                                          <a:rPr kumimoji="1" lang="en-US" altLang="ja-JP" sz="1600" b="0" i="1" smtClean="0">
                                            <a:latin typeface="Cambria Math" panose="02040503050406030204" pitchFamily="18" charset="0"/>
                                          </a:rPr>
                                          <m:t>0.4</m:t>
                                        </m:r>
                                      </m:e>
                                      <m:e>
                                        <m:r>
                                          <a:rPr kumimoji="1" lang="en-US" altLang="ja-JP" sz="1600" b="0" i="1" smtClean="0">
                                            <a:latin typeface="Cambria Math" panose="02040503050406030204" pitchFamily="18" charset="0"/>
                                          </a:rPr>
                                          <m:t>0.3</m:t>
                                        </m:r>
                                      </m:e>
                                    </m:mr>
                                    <m:mr>
                                      <m:e>
                                        <m:r>
                                          <a:rPr kumimoji="1" lang="en-US" altLang="ja-JP" sz="1600" b="0" i="1" smtClean="0">
                                            <a:latin typeface="Cambria Math" panose="02040503050406030204" pitchFamily="18" charset="0"/>
                                          </a:rPr>
                                          <m:t>0.6</m:t>
                                        </m:r>
                                      </m:e>
                                      <m:e>
                                        <m:r>
                                          <a:rPr kumimoji="1" lang="en-US" altLang="ja-JP" sz="1600" b="0" i="1" smtClean="0">
                                            <a:latin typeface="Cambria Math" panose="02040503050406030204" pitchFamily="18" charset="0"/>
                                          </a:rPr>
                                          <m:t>0.5</m:t>
                                        </m:r>
                                      </m:e>
                                      <m:e>
                                        <m:r>
                                          <a:rPr kumimoji="1" lang="en-US" altLang="ja-JP" sz="1600" b="0" i="1" smtClean="0">
                                            <a:latin typeface="Cambria Math" panose="02040503050406030204" pitchFamily="18" charset="0"/>
                                          </a:rPr>
                                          <m:t>0.4</m:t>
                                        </m:r>
                                      </m:e>
                                    </m:mr>
                                    <m:mr>
                                      <m:e>
                                        <m:r>
                                          <a:rPr kumimoji="1" lang="en-US" altLang="ja-JP" sz="1600" b="0" i="1" smtClean="0">
                                            <a:latin typeface="Cambria Math" panose="02040503050406030204" pitchFamily="18" charset="0"/>
                                          </a:rPr>
                                          <m:t>0.7</m:t>
                                        </m:r>
                                      </m:e>
                                      <m:e>
                                        <m:r>
                                          <a:rPr kumimoji="1" lang="en-US" altLang="ja-JP" sz="1600" b="0" i="1" smtClean="0">
                                            <a:latin typeface="Cambria Math" panose="02040503050406030204" pitchFamily="18" charset="0"/>
                                          </a:rPr>
                                          <m:t>0.6</m:t>
                                        </m:r>
                                      </m:e>
                                      <m:e>
                                        <m:r>
                                          <a:rPr kumimoji="1" lang="en-US" altLang="ja-JP" sz="1600" b="0" i="1" smtClean="0">
                                            <a:latin typeface="Cambria Math" panose="02040503050406030204" pitchFamily="18" charset="0"/>
                                          </a:rPr>
                                          <m:t>0.5</m:t>
                                        </m:r>
                                      </m:e>
                                    </m:mr>
                                  </m:m>
                                </m:e>
                              </m:mr>
                              <m:mr>
                                <m:e/>
                                <m:e/>
                                <m:e>
                                  <m:m>
                                    <m:mPr>
                                      <m:mcs>
                                        <m:mc>
                                          <m:mcPr>
                                            <m:count m:val="3"/>
                                            <m:mcJc m:val="center"/>
                                          </m:mcPr>
                                        </m:mc>
                                      </m:mcs>
                                      <m:ctrlPr>
                                        <a:rPr kumimoji="1" lang="en-US" altLang="ja-JP" sz="1600" i="1" smtClean="0">
                                          <a:latin typeface="Cambria Math" panose="02040503050406030204" pitchFamily="18" charset="0"/>
                                        </a:rPr>
                                      </m:ctrlPr>
                                    </m:mPr>
                                    <m:mr>
                                      <m:e>
                                        <m:r>
                                          <m:rPr>
                                            <m:brk m:alnAt="7"/>
                                          </m:rPr>
                                          <a:rPr kumimoji="1" lang="en-US" altLang="ja-JP" sz="1600" b="0" i="1" smtClean="0">
                                            <a:latin typeface="Cambria Math" panose="02040503050406030204" pitchFamily="18" charset="0"/>
                                          </a:rPr>
                                          <m:t>1</m:t>
                                        </m:r>
                                      </m:e>
                                      <m:e>
                                        <m:r>
                                          <a:rPr kumimoji="1" lang="en-US" altLang="ja-JP" sz="1600" b="0" i="1" smtClean="0">
                                            <a:latin typeface="Cambria Math" panose="02040503050406030204" pitchFamily="18" charset="0"/>
                                          </a:rPr>
                                          <m:t>0.7</m:t>
                                        </m:r>
                                      </m:e>
                                      <m:e>
                                        <m:r>
                                          <a:rPr kumimoji="1" lang="en-US" altLang="ja-JP" sz="1600" b="0" i="1" smtClean="0">
                                            <a:latin typeface="Cambria Math" panose="02040503050406030204" pitchFamily="18" charset="0"/>
                                          </a:rPr>
                                          <m:t>0.6</m:t>
                                        </m:r>
                                      </m:e>
                                    </m:mr>
                                    <m:mr>
                                      <m:e/>
                                      <m:e>
                                        <m:r>
                                          <a:rPr kumimoji="1" lang="en-US" altLang="ja-JP" sz="1600" b="0" i="1" smtClean="0">
                                            <a:latin typeface="Cambria Math" panose="02040503050406030204" pitchFamily="18" charset="0"/>
                                          </a:rPr>
                                          <m:t>1</m:t>
                                        </m:r>
                                      </m:e>
                                      <m:e>
                                        <m:r>
                                          <a:rPr kumimoji="1" lang="en-US" altLang="ja-JP" sz="1600" b="0" i="1" smtClean="0">
                                            <a:latin typeface="Cambria Math" panose="02040503050406030204" pitchFamily="18" charset="0"/>
                                          </a:rPr>
                                          <m:t>0.7</m:t>
                                        </m:r>
                                      </m:e>
                                    </m:mr>
                                    <m:mr>
                                      <m:e/>
                                      <m:e/>
                                      <m:e>
                                        <m:r>
                                          <a:rPr kumimoji="1" lang="en-US" altLang="ja-JP" sz="1600" b="0" i="1" smtClean="0">
                                            <a:latin typeface="Cambria Math" panose="02040503050406030204" pitchFamily="18" charset="0"/>
                                          </a:rPr>
                                          <m:t>1</m:t>
                                        </m:r>
                                      </m:e>
                                    </m:mr>
                                  </m:m>
                                </m:e>
                              </m:mr>
                            </m:m>
                          </m:e>
                        </m:d>
                      </m:oMath>
                    </m:oMathPara>
                  </a14:m>
                  <a:endParaRPr kumimoji="1" lang="ja-JP" altLang="en-US" sz="16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612660" y="3384118"/>
                  <a:ext cx="4537076" cy="212513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852406" y="3022199"/>
                  <a:ext cx="282705"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𝑡</m:t>
                        </m:r>
                      </m:oMath>
                    </m:oMathPara>
                  </a14:m>
                  <a:endParaRPr kumimoji="1" lang="ja-JP" altLang="en-US" sz="11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852406" y="3022199"/>
                  <a:ext cx="282705" cy="26161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1160007" y="3034254"/>
                  <a:ext cx="52976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𝑡</m:t>
                        </m:r>
                        <m:r>
                          <a:rPr kumimoji="1" lang="en-US" altLang="ja-JP" sz="1100" b="0" i="1" smtClean="0">
                            <a:latin typeface="Cambria Math" panose="02040503050406030204" pitchFamily="18" charset="0"/>
                          </a:rPr>
                          <m:t>+1</m:t>
                        </m:r>
                      </m:oMath>
                    </m:oMathPara>
                  </a14:m>
                  <a:endParaRPr kumimoji="1" lang="ja-JP" altLang="en-US" sz="11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1160007" y="3034254"/>
                  <a:ext cx="529760"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1640865" y="3034254"/>
                  <a:ext cx="52976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𝑡</m:t>
                        </m:r>
                        <m:r>
                          <a:rPr kumimoji="1" lang="en-US" altLang="ja-JP" sz="1100" b="0" i="1" smtClean="0">
                            <a:latin typeface="Cambria Math" panose="02040503050406030204" pitchFamily="18" charset="0"/>
                          </a:rPr>
                          <m:t>+2</m:t>
                        </m:r>
                      </m:oMath>
                    </m:oMathPara>
                  </a14:m>
                  <a:endParaRPr kumimoji="1" lang="ja-JP" altLang="en-US" sz="11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1640865" y="3034254"/>
                  <a:ext cx="529760" cy="26161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2131102" y="3042266"/>
                  <a:ext cx="52976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𝑡</m:t>
                        </m:r>
                        <m:r>
                          <a:rPr kumimoji="1" lang="en-US" altLang="ja-JP" sz="1100" b="0" i="1" smtClean="0">
                            <a:latin typeface="Cambria Math" panose="02040503050406030204" pitchFamily="18" charset="0"/>
                          </a:rPr>
                          <m:t>+3</m:t>
                        </m:r>
                      </m:oMath>
                    </m:oMathPara>
                  </a14:m>
                  <a:endParaRPr kumimoji="1" lang="ja-JP" altLang="en-US" sz="11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2131102" y="3042266"/>
                  <a:ext cx="529760" cy="26161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2572437" y="3042266"/>
                  <a:ext cx="52976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𝑡</m:t>
                        </m:r>
                        <m:r>
                          <a:rPr kumimoji="1" lang="en-US" altLang="ja-JP" sz="1100" b="0" i="1" smtClean="0">
                            <a:latin typeface="Cambria Math" panose="02040503050406030204" pitchFamily="18" charset="0"/>
                          </a:rPr>
                          <m:t>+4</m:t>
                        </m:r>
                      </m:oMath>
                    </m:oMathPara>
                  </a14:m>
                  <a:endParaRPr kumimoji="1" lang="ja-JP" altLang="en-US" sz="1100"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2572437" y="3042266"/>
                  <a:ext cx="529760" cy="26161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p:cNvSpPr txBox="1"/>
                <p:nvPr/>
              </p:nvSpPr>
              <p:spPr>
                <a:xfrm>
                  <a:off x="3062674" y="3037596"/>
                  <a:ext cx="52976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𝑡</m:t>
                        </m:r>
                        <m:r>
                          <a:rPr kumimoji="1" lang="en-US" altLang="ja-JP" sz="1100" b="0" i="1" smtClean="0">
                            <a:latin typeface="Cambria Math" panose="02040503050406030204" pitchFamily="18" charset="0"/>
                          </a:rPr>
                          <m:t>+5</m:t>
                        </m:r>
                      </m:oMath>
                    </m:oMathPara>
                  </a14:m>
                  <a:endParaRPr kumimoji="1" lang="ja-JP" altLang="en-US" sz="1100" dirty="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3062674" y="3037596"/>
                  <a:ext cx="529760" cy="261610"/>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p:cNvSpPr txBox="1"/>
                <p:nvPr/>
              </p:nvSpPr>
              <p:spPr>
                <a:xfrm>
                  <a:off x="3518468" y="3033912"/>
                  <a:ext cx="52976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𝑡</m:t>
                        </m:r>
                        <m:r>
                          <a:rPr kumimoji="1" lang="en-US" altLang="ja-JP" sz="1100" b="0" i="1" smtClean="0">
                            <a:latin typeface="Cambria Math" panose="02040503050406030204" pitchFamily="18" charset="0"/>
                          </a:rPr>
                          <m:t>+6</m:t>
                        </m:r>
                      </m:oMath>
                    </m:oMathPara>
                  </a14:m>
                  <a:endParaRPr kumimoji="1" lang="ja-JP" altLang="en-US" sz="1100" dirty="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3518468" y="3033912"/>
                  <a:ext cx="529760" cy="261610"/>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p:cNvSpPr txBox="1"/>
                <p:nvPr/>
              </p:nvSpPr>
              <p:spPr>
                <a:xfrm>
                  <a:off x="4008705" y="3041473"/>
                  <a:ext cx="52976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𝑡</m:t>
                        </m:r>
                        <m:r>
                          <a:rPr kumimoji="1" lang="en-US" altLang="ja-JP" sz="1100" b="0" i="1" smtClean="0">
                            <a:latin typeface="Cambria Math" panose="02040503050406030204" pitchFamily="18" charset="0"/>
                          </a:rPr>
                          <m:t>+7</m:t>
                        </m:r>
                      </m:oMath>
                    </m:oMathPara>
                  </a14:m>
                  <a:endParaRPr kumimoji="1" lang="ja-JP" altLang="en-US" sz="1100"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4008705" y="3041473"/>
                  <a:ext cx="529760" cy="261610"/>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4475277" y="3041473"/>
                  <a:ext cx="52976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𝑡</m:t>
                        </m:r>
                        <m:r>
                          <a:rPr kumimoji="1" lang="en-US" altLang="ja-JP" sz="1100" b="0" i="1" smtClean="0">
                            <a:latin typeface="Cambria Math" panose="02040503050406030204" pitchFamily="18" charset="0"/>
                          </a:rPr>
                          <m:t>+8</m:t>
                        </m:r>
                      </m:oMath>
                    </m:oMathPara>
                  </a14:m>
                  <a:endParaRPr kumimoji="1" lang="ja-JP" altLang="en-US" sz="1100" dirty="0"/>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4475277" y="3041473"/>
                  <a:ext cx="529760" cy="261610"/>
                </a:xfrm>
                <a:prstGeom prst="rect">
                  <a:avLst/>
                </a:prstGeom>
                <a:blipFill>
                  <a:blip r:embed="rId12"/>
                  <a:stretch>
                    <a:fillRect/>
                  </a:stretch>
                </a:blipFill>
              </p:spPr>
              <p:txBody>
                <a:bodyPr/>
                <a:lstStyle/>
                <a:p>
                  <a:r>
                    <a:rPr lang="ja-JP" altLang="en-US">
                      <a:noFill/>
                    </a:rPr>
                    <a:t> </a:t>
                  </a:r>
                </a:p>
              </p:txBody>
            </p:sp>
          </mc:Fallback>
        </mc:AlternateContent>
        <p:cxnSp>
          <p:nvCxnSpPr>
            <p:cNvPr id="28" name="直線矢印コネクタ 27"/>
            <p:cNvCxnSpPr/>
            <p:nvPr/>
          </p:nvCxnSpPr>
          <p:spPr>
            <a:xfrm>
              <a:off x="882985" y="3346018"/>
              <a:ext cx="409354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4939643" y="3245618"/>
              <a:ext cx="492443" cy="276999"/>
            </a:xfrm>
            <a:prstGeom prst="rect">
              <a:avLst/>
            </a:prstGeom>
            <a:noFill/>
          </p:spPr>
          <p:txBody>
            <a:bodyPr wrap="none" rtlCol="0">
              <a:spAutoFit/>
            </a:bodyPr>
            <a:lstStyle/>
            <a:p>
              <a:r>
                <a:rPr kumimoji="1" lang="ja-JP" altLang="en-US" sz="1200" dirty="0"/>
                <a:t>時点</a:t>
              </a:r>
            </a:p>
          </p:txBody>
        </p:sp>
      </p:grpSp>
      <mc:AlternateContent xmlns:mc="http://schemas.openxmlformats.org/markup-compatibility/2006" xmlns:a14="http://schemas.microsoft.com/office/drawing/2010/main">
        <mc:Choice Requires="a14">
          <p:sp>
            <p:nvSpPr>
              <p:cNvPr id="31" name="テキスト ボックス 30"/>
              <p:cNvSpPr txBox="1"/>
              <p:nvPr/>
            </p:nvSpPr>
            <p:spPr>
              <a:xfrm>
                <a:off x="5694803" y="4086581"/>
                <a:ext cx="3898055" cy="457754"/>
              </a:xfrm>
              <a:prstGeom prst="rect">
                <a:avLst/>
              </a:prstGeom>
              <a:noFill/>
            </p:spPr>
            <p:txBody>
              <a:bodyPr wrap="none" rtlCol="0">
                <a:spAutoFit/>
              </a:bodyPr>
              <a:lstStyle/>
              <a:p>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sup>
                    </m:sSubSup>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min</m:t>
                    </m:r>
                    <m:r>
                      <a:rPr kumimoji="1"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h</m:t>
                        </m:r>
                      </m:e>
                      <m:sub>
                        <m:r>
                          <a:rPr lang="en-US" altLang="ja-JP" i="1">
                            <a:latin typeface="Cambria Math" panose="02040503050406030204" pitchFamily="18" charset="0"/>
                          </a:rPr>
                          <m:t>𝑀</m:t>
                        </m:r>
                        <m:r>
                          <a:rPr lang="en-US" altLang="ja-JP" i="1">
                            <a:latin typeface="Cambria Math" panose="02040503050406030204" pitchFamily="18" charset="0"/>
                          </a:rPr>
                          <m:t>,</m:t>
                        </m:r>
                        <m:r>
                          <a:rPr lang="en-US" altLang="ja-JP" i="1">
                            <a:latin typeface="Cambria Math" panose="02040503050406030204" pitchFamily="18" charset="0"/>
                          </a:rPr>
                          <m:t>𝑡</m:t>
                        </m:r>
                      </m:sub>
                      <m:sup>
                        <m:d>
                          <m:dPr>
                            <m:ctrlPr>
                              <a:rPr lang="en-US" altLang="ja-JP" i="1">
                                <a:latin typeface="Cambria Math" panose="02040503050406030204" pitchFamily="18" charset="0"/>
                              </a:rPr>
                            </m:ctrlPr>
                          </m:dPr>
                          <m:e>
                            <m:r>
                              <a:rPr lang="en-US" altLang="ja-JP" i="1">
                                <a:latin typeface="Cambria Math" panose="02040503050406030204" pitchFamily="18" charset="0"/>
                              </a:rPr>
                              <m:t>𝑖</m:t>
                            </m:r>
                          </m:e>
                        </m:d>
                      </m:sup>
                    </m:sSubSup>
                    <m: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h</m:t>
                        </m:r>
                      </m:e>
                      <m:sub>
                        <m:r>
                          <a:rPr lang="en-US" altLang="ja-JP" b="0" i="1" smtClean="0">
                            <a:latin typeface="Cambria Math" panose="02040503050406030204" pitchFamily="18" charset="0"/>
                          </a:rPr>
                          <m:t>𝐹</m:t>
                        </m:r>
                        <m:r>
                          <a:rPr lang="en-US" altLang="ja-JP" i="1">
                            <a:latin typeface="Cambria Math" panose="02040503050406030204" pitchFamily="18" charset="0"/>
                          </a:rPr>
                          <m:t>,</m:t>
                        </m:r>
                        <m:r>
                          <a:rPr lang="en-US" altLang="ja-JP" i="1">
                            <a:latin typeface="Cambria Math" panose="02040503050406030204" pitchFamily="18" charset="0"/>
                          </a:rPr>
                          <m:t>𝑡</m:t>
                        </m:r>
                      </m:sub>
                      <m:sup>
                        <m:d>
                          <m:dPr>
                            <m:ctrlPr>
                              <a:rPr lang="en-US" altLang="ja-JP" i="1">
                                <a:latin typeface="Cambria Math" panose="02040503050406030204" pitchFamily="18" charset="0"/>
                              </a:rPr>
                            </m:ctrlPr>
                          </m:dPr>
                          <m:e>
                            <m:r>
                              <a:rPr lang="en-US" altLang="ja-JP" i="1">
                                <a:latin typeface="Cambria Math" panose="02040503050406030204" pitchFamily="18" charset="0"/>
                              </a:rPr>
                              <m:t>𝑖</m:t>
                            </m:r>
                          </m:e>
                        </m:d>
                      </m:sup>
                    </m:sSubSup>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𝑆</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,69.12)</m:t>
                    </m:r>
                  </m:oMath>
                </a14:m>
                <a:r>
                  <a:rPr kumimoji="1" lang="ja-JP" altLang="en-US" dirty="0"/>
                  <a:t> </a:t>
                </a:r>
                <a:endParaRPr kumimoji="1" lang="en-US" altLang="ja-JP" dirty="0"/>
              </a:p>
            </p:txBody>
          </p:sp>
        </mc:Choice>
        <mc:Fallback xmlns="">
          <p:sp>
            <p:nvSpPr>
              <p:cNvPr id="31" name="テキスト ボックス 30"/>
              <p:cNvSpPr txBox="1">
                <a:spLocks noRot="1" noChangeAspect="1" noMove="1" noResize="1" noEditPoints="1" noAdjustHandles="1" noChangeArrowheads="1" noChangeShapeType="1" noTextEdit="1"/>
              </p:cNvSpPr>
              <p:nvPr/>
            </p:nvSpPr>
            <p:spPr>
              <a:xfrm>
                <a:off x="5694803" y="4086581"/>
                <a:ext cx="3898055" cy="457754"/>
              </a:xfrm>
              <a:prstGeom prst="rect">
                <a:avLst/>
              </a:prstGeom>
              <a:blipFill>
                <a:blip r:embed="rId13"/>
                <a:stretch>
                  <a:fillRect b="-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p:cNvSpPr txBox="1"/>
              <p:nvPr/>
            </p:nvSpPr>
            <p:spPr>
              <a:xfrm>
                <a:off x="6565170" y="4612786"/>
                <a:ext cx="3027688" cy="11179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𝑆</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0.3     (</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=1,…,5)</m:t>
                              </m:r>
                            </m:e>
                            <m:e>
                              <m:r>
                                <a:rPr kumimoji="1" lang="en-US" altLang="ja-JP" b="0" i="1" smtClean="0">
                                  <a:latin typeface="Cambria Math" panose="02040503050406030204" pitchFamily="18" charset="0"/>
                                </a:rPr>
                                <m:t>0.2    (</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=6,…,10)</m:t>
                              </m:r>
                            </m:e>
                            <m:e>
                              <m:r>
                                <a:rPr kumimoji="1" lang="en-US" altLang="ja-JP" b="0" i="1" smtClean="0">
                                  <a:latin typeface="Cambria Math" panose="02040503050406030204" pitchFamily="18" charset="0"/>
                                </a:rPr>
                                <m:t>0.1    (</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=11,…,35)</m:t>
                              </m:r>
                            </m:e>
                          </m:eqArr>
                        </m:e>
                      </m:d>
                    </m:oMath>
                  </m:oMathPara>
                </a14:m>
                <a:endParaRPr kumimoji="1" lang="ja-JP" altLang="en-US"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6565170" y="4612786"/>
                <a:ext cx="3027688" cy="1117998"/>
              </a:xfrm>
              <a:prstGeom prst="rect">
                <a:avLst/>
              </a:prstGeom>
              <a:blipFill>
                <a:blip r:embed="rId14"/>
                <a:stretch>
                  <a:fillRect/>
                </a:stretch>
              </a:blipFill>
            </p:spPr>
            <p:txBody>
              <a:bodyPr/>
              <a:lstStyle/>
              <a:p>
                <a:r>
                  <a:rPr lang="ja-JP" altLang="en-US">
                    <a:noFill/>
                  </a:rPr>
                  <a:t> </a:t>
                </a:r>
              </a:p>
            </p:txBody>
          </p:sp>
        </mc:Fallback>
      </mc:AlternateContent>
      <p:sp>
        <p:nvSpPr>
          <p:cNvPr id="34" name="二等辺三角形 33"/>
          <p:cNvSpPr/>
          <p:nvPr/>
        </p:nvSpPr>
        <p:spPr bwMode="auto">
          <a:xfrm rot="5400000">
            <a:off x="4701638" y="4354037"/>
            <a:ext cx="1006964" cy="264286"/>
          </a:xfrm>
          <a:prstGeom prst="triangle">
            <a:avLst/>
          </a:prstGeom>
          <a:solidFill>
            <a:srgbClr val="006FBE"/>
          </a:solidFill>
          <a:ln w="9525">
            <a:noFill/>
            <a:round/>
            <a:headEnd/>
            <a:tailEnd/>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5" name="テキスト ボックス 34"/>
          <p:cNvSpPr txBox="1"/>
          <p:nvPr/>
        </p:nvSpPr>
        <p:spPr>
          <a:xfrm>
            <a:off x="5644186" y="3028107"/>
            <a:ext cx="3986934" cy="923330"/>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lang="ja-JP" altLang="en-US" dirty="0"/>
              <a:t>年齢区分ごとの医療費の自己負担割合・自己負担限度額を考慮して，世帯の総医療費を設定する</a:t>
            </a:r>
            <a:endParaRPr lang="en-US" altLang="ja-JP" dirty="0"/>
          </a:p>
        </p:txBody>
      </p:sp>
      <p:sp>
        <p:nvSpPr>
          <p:cNvPr id="36" name="テキスト ボックス 35"/>
          <p:cNvSpPr txBox="1"/>
          <p:nvPr/>
        </p:nvSpPr>
        <p:spPr>
          <a:xfrm>
            <a:off x="272480" y="6076834"/>
            <a:ext cx="8321509" cy="369332"/>
          </a:xfrm>
          <a:prstGeom prst="rect">
            <a:avLst/>
          </a:prstGeom>
          <a:solidFill>
            <a:srgbClr val="E2F1FA"/>
          </a:solidFill>
        </p:spPr>
        <p:txBody>
          <a:bodyPr wrap="none" rtlCol="0">
            <a:spAutoFit/>
          </a:bodyPr>
          <a:lstStyle/>
          <a:p>
            <a:pPr marL="285750" indent="-285750">
              <a:buClr>
                <a:srgbClr val="0070C0"/>
              </a:buClr>
              <a:buFont typeface="Wingdings" panose="05000000000000000000" pitchFamily="2" charset="2"/>
              <a:buChar char="ü"/>
            </a:pPr>
            <a:r>
              <a:rPr kumimoji="1" lang="ja-JP" altLang="en-US" dirty="0"/>
              <a:t>時点間の相関については根拠のある数値ではないため，検討する必要がある</a:t>
            </a:r>
          </a:p>
        </p:txBody>
      </p:sp>
      <p:sp>
        <p:nvSpPr>
          <p:cNvPr id="37" name="正方形/長方形 36"/>
          <p:cNvSpPr/>
          <p:nvPr/>
        </p:nvSpPr>
        <p:spPr bwMode="auto">
          <a:xfrm>
            <a:off x="5585804" y="2887360"/>
            <a:ext cx="4045316" cy="3089165"/>
          </a:xfrm>
          <a:prstGeom prst="rect">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8" name="右矢印 37"/>
          <p:cNvSpPr/>
          <p:nvPr/>
        </p:nvSpPr>
        <p:spPr bwMode="auto">
          <a:xfrm rot="5400000">
            <a:off x="3915357" y="3044112"/>
            <a:ext cx="256055" cy="290513"/>
          </a:xfrm>
          <a:prstGeom prst="rightArrow">
            <a:avLst/>
          </a:prstGeom>
          <a:solidFill>
            <a:srgbClr val="0070C0"/>
          </a:solidFill>
          <a:ln>
            <a:noFill/>
          </a:ln>
          <a:effectLst/>
        </p:spPr>
        <p:txBody>
          <a:bodyPr wrap="square"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33262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150857" y="3592522"/>
            <a:ext cx="3199771" cy="1993937"/>
          </a:xfrm>
          <a:prstGeom prst="rect">
            <a:avLst/>
          </a:prstGeom>
        </p:spPr>
      </p:pic>
      <p:sp>
        <p:nvSpPr>
          <p:cNvPr id="2" name="タイトル 1"/>
          <p:cNvSpPr>
            <a:spLocks noGrp="1"/>
          </p:cNvSpPr>
          <p:nvPr>
            <p:ph type="title"/>
          </p:nvPr>
        </p:nvSpPr>
        <p:spPr/>
        <p:txBody>
          <a:bodyPr/>
          <a:lstStyle/>
          <a:p>
            <a:r>
              <a:rPr kumimoji="1" lang="ja-JP" altLang="en-US" dirty="0"/>
              <a:t>討論 ②｜最低生活費の影響について</a:t>
            </a:r>
          </a:p>
        </p:txBody>
      </p:sp>
      <p:sp>
        <p:nvSpPr>
          <p:cNvPr id="3" name="日付プレースホルダー 2"/>
          <p:cNvSpPr>
            <a:spLocks noGrp="1"/>
          </p:cNvSpPr>
          <p:nvPr>
            <p:ph type="dt" sz="half" idx="10"/>
          </p:nvPr>
        </p:nvSpPr>
        <p:spPr/>
        <p:txBody>
          <a:bodyPr/>
          <a:lstStyle/>
          <a:p>
            <a:fld id="{2BF4AB49-02EE-4BAF-80A8-7966AC604B00}"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6</a:t>
            </a:fld>
            <a:endParaRPr lang="en-US" altLang="ja-JP" dirty="0"/>
          </a:p>
        </p:txBody>
      </p:sp>
      <p:grpSp>
        <p:nvGrpSpPr>
          <p:cNvPr id="7" name="グループ化 6">
            <a:extLst>
              <a:ext uri="{FF2B5EF4-FFF2-40B4-BE49-F238E27FC236}">
                <a16:creationId xmlns:a16="http://schemas.microsoft.com/office/drawing/2014/main" id="{54E25AA4-AC62-4B65-906D-A2ABFD9D2D61}"/>
              </a:ext>
            </a:extLst>
          </p:cNvPr>
          <p:cNvGrpSpPr/>
          <p:nvPr/>
        </p:nvGrpSpPr>
        <p:grpSpPr>
          <a:xfrm>
            <a:off x="313142" y="692822"/>
            <a:ext cx="9361040" cy="379399"/>
            <a:chOff x="718373" y="3757722"/>
            <a:chExt cx="8543476" cy="1832235"/>
          </a:xfrm>
        </p:grpSpPr>
        <p:sp>
          <p:nvSpPr>
            <p:cNvPr id="8" name="正方形/長方形 7">
              <a:extLst>
                <a:ext uri="{FF2B5EF4-FFF2-40B4-BE49-F238E27FC236}">
                  <a16:creationId xmlns:a16="http://schemas.microsoft.com/office/drawing/2014/main" id="{7942BDDF-9397-4CD5-BEFE-11CE69D69CC8}"/>
                </a:ext>
              </a:extLst>
            </p:cNvPr>
            <p:cNvSpPr/>
            <p:nvPr/>
          </p:nvSpPr>
          <p:spPr bwMode="auto">
            <a:xfrm>
              <a:off x="718373" y="3757722"/>
              <a:ext cx="8543476" cy="1832235"/>
            </a:xfrm>
            <a:prstGeom prst="rect">
              <a:avLst/>
            </a:prstGeom>
            <a:noFill/>
            <a:ln w="31750" cap="flat" cmpd="dbl"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p:txBody>
        </p:sp>
        <p:sp>
          <p:nvSpPr>
            <p:cNvPr id="9"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98932"/>
              <a:ext cx="8469255" cy="133771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b="1" u="sng" dirty="0">
                  <a:solidFill>
                    <a:srgbClr val="0070C0"/>
                  </a:solidFill>
                </a:rPr>
                <a:t>質問内容：最低生活費が</a:t>
              </a:r>
              <a:r>
                <a:rPr lang="en-US" altLang="ja-JP" b="1" u="sng" dirty="0">
                  <a:solidFill>
                    <a:srgbClr val="0070C0"/>
                  </a:solidFill>
                </a:rPr>
                <a:t>282 </a:t>
              </a:r>
              <a:r>
                <a:rPr lang="ja-JP" altLang="en-US" b="1" u="sng" dirty="0">
                  <a:solidFill>
                    <a:srgbClr val="0070C0"/>
                  </a:solidFill>
                </a:rPr>
                <a:t>万円</a:t>
              </a:r>
              <a:r>
                <a:rPr lang="en-US" altLang="ja-JP" b="1" u="sng" dirty="0">
                  <a:solidFill>
                    <a:srgbClr val="0070C0"/>
                  </a:solidFill>
                </a:rPr>
                <a:t>/</a:t>
              </a:r>
              <a:r>
                <a:rPr lang="ja-JP" altLang="en-US" b="1" u="sng" dirty="0">
                  <a:solidFill>
                    <a:srgbClr val="0070C0"/>
                  </a:solidFill>
                </a:rPr>
                <a:t>年であるが，これが変化するとどのような影響があるか</a:t>
              </a:r>
            </a:p>
          </p:txBody>
        </p:sp>
      </p:grpSp>
      <mc:AlternateContent xmlns:mc="http://schemas.openxmlformats.org/markup-compatibility/2006" xmlns:a14="http://schemas.microsoft.com/office/drawing/2010/main">
        <mc:Choice Requires="a14">
          <p:sp>
            <p:nvSpPr>
              <p:cNvPr id="10" name="テキスト ボックス 9"/>
              <p:cNvSpPr txBox="1"/>
              <p:nvPr/>
            </p:nvSpPr>
            <p:spPr>
              <a:xfrm>
                <a:off x="272480" y="1169327"/>
                <a:ext cx="9358640" cy="861774"/>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最低生活費</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総務省統計局「全国消費実態調査」データを用いて，公的年金給付額</a:t>
                </a:r>
                <a14:m>
                  <m:oMath xmlns:m="http://schemas.openxmlformats.org/officeDocument/2006/math">
                    <m:r>
                      <a:rPr lang="en-US" altLang="ja-JP" sz="1600" b="0" i="1" smtClean="0">
                        <a:latin typeface="Cambria Math" panose="02040503050406030204" pitchFamily="18" charset="0"/>
                      </a:rPr>
                      <m:t>𝑃</m:t>
                    </m:r>
                  </m:oMath>
                </a14:m>
                <a:r>
                  <a:rPr lang="ja-JP" altLang="en-US" sz="1600" dirty="0"/>
                  <a:t>と最低生活費</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𝐶</m:t>
                        </m:r>
                      </m:e>
                      <m:sub>
                        <m:r>
                          <a:rPr lang="en-US" altLang="ja-JP" sz="1600" b="0" i="1" smtClean="0">
                            <a:latin typeface="Cambria Math" panose="02040503050406030204" pitchFamily="18" charset="0"/>
                          </a:rPr>
                          <m:t>𝑑</m:t>
                        </m:r>
                      </m:sub>
                    </m:sSub>
                  </m:oMath>
                </a14:m>
                <a:r>
                  <a:rPr lang="ja-JP" altLang="en-US" sz="1600" dirty="0"/>
                  <a:t>の関係を回帰分析を用いて推定する</a:t>
                </a:r>
                <a:endParaRPr lang="en-US" altLang="ja-JP" sz="16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272480" y="1169327"/>
                <a:ext cx="9358640" cy="861774"/>
              </a:xfrm>
              <a:prstGeom prst="rect">
                <a:avLst/>
              </a:prstGeom>
              <a:blipFill>
                <a:blip r:embed="rId3"/>
                <a:stretch>
                  <a:fillRect l="-456" t="-3546" b="-92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290375" y="1995033"/>
                <a:ext cx="4633576" cy="6415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𝑑</m:t>
                          </m:r>
                        </m:sub>
                      </m:sSub>
                      <m:r>
                        <a:rPr kumimoji="1" lang="en-US" altLang="ja-JP" sz="1600" b="0" i="1" smtClean="0">
                          <a:latin typeface="Cambria Math" panose="02040503050406030204" pitchFamily="18" charset="0"/>
                        </a:rPr>
                        <m:t>=</m:t>
                      </m:r>
                      <m:d>
                        <m:dPr>
                          <m:begChr m:val="{"/>
                          <m:endChr m:val=""/>
                          <m:ctrlPr>
                            <a:rPr kumimoji="1" lang="en-US" altLang="ja-JP" sz="1600" b="0" i="1" smtClean="0">
                              <a:latin typeface="Cambria Math" panose="02040503050406030204" pitchFamily="18" charset="0"/>
                            </a:rPr>
                          </m:ctrlPr>
                        </m:dPr>
                        <m:e>
                          <m:m>
                            <m:mPr>
                              <m:mcs>
                                <m:mc>
                                  <m:mcPr>
                                    <m:count m:val="3"/>
                                    <m:mcJc m:val="center"/>
                                  </m:mcPr>
                                </m:mc>
                              </m:mcs>
                              <m:ctrlPr>
                                <a:rPr kumimoji="1" lang="en-US" altLang="ja-JP" sz="1600" b="0" i="1" smtClean="0">
                                  <a:latin typeface="Cambria Math" panose="02040503050406030204" pitchFamily="18" charset="0"/>
                                </a:rPr>
                              </m:ctrlPr>
                            </m:mPr>
                            <m:mr>
                              <m:e>
                                <m:r>
                                  <m:rPr>
                                    <m:brk m:alnAt="7"/>
                                  </m:rPr>
                                  <a:rPr kumimoji="1" lang="en-US" altLang="ja-JP" sz="1600" b="0" i="1" smtClean="0">
                                    <a:latin typeface="Cambria Math" panose="02040503050406030204" pitchFamily="18" charset="0"/>
                                  </a:rPr>
                                  <m:t>9</m:t>
                                </m:r>
                                <m:r>
                                  <a:rPr kumimoji="1" lang="en-US" altLang="ja-JP" sz="1600" b="0" i="1" smtClean="0">
                                    <a:latin typeface="Cambria Math" panose="02040503050406030204" pitchFamily="18" charset="0"/>
                                  </a:rPr>
                                  <m:t>8.808+0.659</m:t>
                                </m:r>
                                <m:r>
                                  <a:rPr kumimoji="1" lang="en-US" altLang="ja-JP" sz="1600" b="0" i="1" smtClean="0">
                                    <a:latin typeface="Cambria Math" panose="02040503050406030204" pitchFamily="18" charset="0"/>
                                  </a:rPr>
                                  <m:t>𝑃</m:t>
                                </m:r>
                              </m:e>
                              <m:e>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𝑃</m:t>
                                    </m:r>
                                    <m:r>
                                      <a:rPr kumimoji="1" lang="en-US" altLang="ja-JP" sz="1600" b="0" i="1" smtClean="0">
                                        <a:latin typeface="Cambria Math" panose="02040503050406030204" pitchFamily="18" charset="0"/>
                                      </a:rPr>
                                      <m:t>≤396</m:t>
                                    </m:r>
                                  </m:e>
                                </m:d>
                              </m:e>
                              <m:e>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𝑅</m:t>
                                    </m:r>
                                  </m:e>
                                  <m:sup>
                                    <m:r>
                                      <a:rPr kumimoji="1" lang="en-US" altLang="ja-JP" sz="1600" b="0" i="1" smtClean="0">
                                        <a:latin typeface="Cambria Math" panose="02040503050406030204" pitchFamily="18" charset="0"/>
                                      </a:rPr>
                                      <m:t>2</m:t>
                                    </m:r>
                                  </m:sup>
                                </m:sSup>
                                <m:r>
                                  <a:rPr kumimoji="1" lang="en-US" altLang="ja-JP" sz="1600" b="0" i="1" smtClean="0">
                                    <a:latin typeface="Cambria Math" panose="02040503050406030204" pitchFamily="18" charset="0"/>
                                  </a:rPr>
                                  <m:t>=0.984</m:t>
                                </m:r>
                              </m:e>
                            </m:mr>
                            <m:mr>
                              <m:e>
                                <m:r>
                                  <a:rPr kumimoji="1" lang="en-US" altLang="ja-JP" sz="1600" b="0" i="1" smtClean="0">
                                    <a:latin typeface="Cambria Math" panose="02040503050406030204" pitchFamily="18" charset="0"/>
                                  </a:rPr>
                                  <m:t>359.772</m:t>
                                </m:r>
                              </m:e>
                              <m:e>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396≤</m:t>
                                    </m:r>
                                    <m:r>
                                      <a:rPr kumimoji="1" lang="en-US" altLang="ja-JP" sz="1600" b="0" i="1" smtClean="0">
                                        <a:latin typeface="Cambria Math" panose="02040503050406030204" pitchFamily="18" charset="0"/>
                                      </a:rPr>
                                      <m:t>𝑃</m:t>
                                    </m:r>
                                  </m:e>
                                </m:d>
                              </m:e>
                              <m:e/>
                            </m:mr>
                          </m:m>
                        </m:e>
                      </m:d>
                    </m:oMath>
                  </m:oMathPara>
                </a14:m>
                <a:endParaRPr kumimoji="1" lang="ja-JP" altLang="en-US" sz="16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290375" y="1995033"/>
                <a:ext cx="4633576" cy="641586"/>
              </a:xfrm>
              <a:prstGeom prst="rect">
                <a:avLst/>
              </a:prstGeom>
              <a:blipFill>
                <a:blip r:embed="rId4"/>
                <a:stretch>
                  <a:fillRect/>
                </a:stretch>
              </a:blipFill>
            </p:spPr>
            <p:txBody>
              <a:bodyPr/>
              <a:lstStyle/>
              <a:p>
                <a:r>
                  <a:rPr lang="ja-JP" altLang="en-US">
                    <a:noFill/>
                  </a:rPr>
                  <a:t> </a:t>
                </a:r>
              </a:p>
            </p:txBody>
          </p:sp>
        </mc:Fallback>
      </mc:AlternateContent>
      <p:sp>
        <p:nvSpPr>
          <p:cNvPr id="6" name="右矢印 5"/>
          <p:cNvSpPr/>
          <p:nvPr/>
        </p:nvSpPr>
        <p:spPr bwMode="auto">
          <a:xfrm>
            <a:off x="5242515" y="2164721"/>
            <a:ext cx="438150" cy="302209"/>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12" name="テキスト ボックス 11"/>
              <p:cNvSpPr txBox="1"/>
              <p:nvPr/>
            </p:nvSpPr>
            <p:spPr>
              <a:xfrm>
                <a:off x="6076950" y="1992659"/>
                <a:ext cx="2787623" cy="584775"/>
              </a:xfrm>
              <a:prstGeom prst="rect">
                <a:avLst/>
              </a:prstGeom>
              <a:noFill/>
            </p:spPr>
            <p:txBody>
              <a:bodyPr wrap="none" rtlCol="0">
                <a:spAutoFit/>
              </a:bodyPr>
              <a:lstStyle/>
              <a:p>
                <a14:m>
                  <m:oMath xmlns:m="http://schemas.openxmlformats.org/officeDocument/2006/math">
                    <m:r>
                      <a:rPr kumimoji="1" lang="en-US" altLang="ja-JP" sz="1600" b="0" i="1" smtClean="0">
                        <a:latin typeface="Cambria Math" panose="02040503050406030204" pitchFamily="18" charset="0"/>
                      </a:rPr>
                      <m:t>𝑃</m:t>
                    </m:r>
                  </m:oMath>
                </a14:m>
                <a:r>
                  <a:rPr kumimoji="1" lang="ja-JP" altLang="en-US" sz="1600" dirty="0"/>
                  <a:t>：</a:t>
                </a:r>
                <a:r>
                  <a:rPr kumimoji="1" lang="en-US" altLang="ja-JP" sz="1600" dirty="0"/>
                  <a:t>278</a:t>
                </a:r>
                <a:r>
                  <a:rPr kumimoji="1" lang="ja-JP" altLang="en-US" sz="1600" dirty="0"/>
                  <a:t>万円のとき</a:t>
                </a:r>
                <a:endParaRPr kumimoji="1" lang="en-US" altLang="ja-JP" sz="1600" dirty="0"/>
              </a:p>
              <a:p>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𝑑</m:t>
                        </m:r>
                      </m:sub>
                    </m:sSub>
                  </m:oMath>
                </a14:m>
                <a:r>
                  <a:rPr kumimoji="1" lang="ja-JP" altLang="en-US" sz="1600" dirty="0"/>
                  <a:t>：</a:t>
                </a:r>
                <a:r>
                  <a:rPr kumimoji="1" lang="en-US" altLang="ja-JP" sz="1600" dirty="0"/>
                  <a:t>282</a:t>
                </a:r>
                <a:r>
                  <a:rPr kumimoji="1" lang="ja-JP" altLang="en-US" sz="1600" dirty="0"/>
                  <a:t>万円と設定している</a:t>
                </a:r>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6076950" y="1992659"/>
                <a:ext cx="2787623" cy="584775"/>
              </a:xfrm>
              <a:prstGeom prst="rect">
                <a:avLst/>
              </a:prstGeom>
              <a:blipFill>
                <a:blip r:embed="rId5"/>
                <a:stretch>
                  <a:fillRect t="-7292" b="-13542"/>
                </a:stretch>
              </a:blipFill>
            </p:spPr>
            <p:txBody>
              <a:bodyPr/>
              <a:lstStyle/>
              <a:p>
                <a:r>
                  <a:rPr lang="ja-JP" altLang="en-US">
                    <a:noFill/>
                  </a:rPr>
                  <a:t> </a:t>
                </a:r>
              </a:p>
            </p:txBody>
          </p:sp>
        </mc:Fallback>
      </mc:AlternateContent>
      <p:sp>
        <p:nvSpPr>
          <p:cNvPr id="13" name="テキスト ボックス 12"/>
          <p:cNvSpPr txBox="1"/>
          <p:nvPr/>
        </p:nvSpPr>
        <p:spPr>
          <a:xfrm>
            <a:off x="733484" y="2756394"/>
            <a:ext cx="7859844" cy="338554"/>
          </a:xfrm>
          <a:prstGeom prst="rect">
            <a:avLst/>
          </a:prstGeom>
          <a:noFill/>
        </p:spPr>
        <p:txBody>
          <a:bodyPr wrap="none" rtlCol="0">
            <a:spAutoFit/>
          </a:bodyPr>
          <a:lstStyle/>
          <a:p>
            <a:pPr marL="285750" indent="-285750">
              <a:buClr>
                <a:srgbClr val="0070C0"/>
              </a:buClr>
              <a:buFont typeface="Wingdings" panose="05000000000000000000" pitchFamily="2" charset="2"/>
              <a:buChar char="Ø"/>
            </a:pPr>
            <a:r>
              <a:rPr kumimoji="1" lang="ja-JP" altLang="en-US" sz="1600" dirty="0"/>
              <a:t>より多く消費をしたい家計などを想定し，最低生活費に関して感度分析を行った</a:t>
            </a:r>
          </a:p>
        </p:txBody>
      </p:sp>
      <mc:AlternateContent xmlns:mc="http://schemas.openxmlformats.org/markup-compatibility/2006" xmlns:a14="http://schemas.microsoft.com/office/drawing/2010/main">
        <mc:Choice Requires="a14">
          <p:sp>
            <p:nvSpPr>
              <p:cNvPr id="15" name="テキスト ボックス 14"/>
              <p:cNvSpPr txBox="1"/>
              <p:nvPr/>
            </p:nvSpPr>
            <p:spPr>
              <a:xfrm>
                <a:off x="1366223" y="3441371"/>
                <a:ext cx="95878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𝐶</m:t>
                          </m:r>
                        </m:e>
                        <m:sub>
                          <m:r>
                            <a:rPr kumimoji="1" lang="en-US" altLang="ja-JP" sz="1400" b="0" i="1" smtClean="0">
                              <a:latin typeface="Cambria Math" panose="02040503050406030204" pitchFamily="18" charset="0"/>
                            </a:rPr>
                            <m:t>𝑑</m:t>
                          </m:r>
                        </m:sub>
                      </m:sSub>
                      <m:r>
                        <a:rPr kumimoji="1" lang="en-US" altLang="ja-JP" sz="1400" b="0" i="1" smtClean="0">
                          <a:latin typeface="Cambria Math" panose="02040503050406030204" pitchFamily="18" charset="0"/>
                        </a:rPr>
                        <m:t>=282</m:t>
                      </m:r>
                    </m:oMath>
                  </m:oMathPara>
                </a14:m>
                <a:endParaRPr kumimoji="1" lang="ja-JP" altLang="en-US" sz="14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1366223" y="3441371"/>
                <a:ext cx="958789" cy="307777"/>
              </a:xfrm>
              <a:prstGeom prst="rect">
                <a:avLst/>
              </a:prstGeom>
              <a:blipFill>
                <a:blip r:embed="rId6"/>
                <a:stretch>
                  <a:fillRect/>
                </a:stretch>
              </a:blipFill>
            </p:spPr>
            <p:txBody>
              <a:bodyPr/>
              <a:lstStyle/>
              <a:p>
                <a:r>
                  <a:rPr lang="ja-JP" altLang="en-US">
                    <a:noFill/>
                  </a:rPr>
                  <a:t> </a:t>
                </a:r>
              </a:p>
            </p:txBody>
          </p:sp>
        </mc:Fallback>
      </mc:AlternateContent>
      <p:pic>
        <p:nvPicPr>
          <p:cNvPr id="16" name="図 15"/>
          <p:cNvPicPr>
            <a:picLocks noChangeAspect="1"/>
          </p:cNvPicPr>
          <p:nvPr/>
        </p:nvPicPr>
        <p:blipFill>
          <a:blip r:embed="rId7"/>
          <a:stretch>
            <a:fillRect/>
          </a:stretch>
        </p:blipFill>
        <p:spPr>
          <a:xfrm>
            <a:off x="3352342" y="3592522"/>
            <a:ext cx="3198916" cy="1993403"/>
          </a:xfrm>
          <a:prstGeom prst="rect">
            <a:avLst/>
          </a:prstGeom>
        </p:spPr>
      </p:pic>
      <p:pic>
        <p:nvPicPr>
          <p:cNvPr id="18" name="図 17"/>
          <p:cNvPicPr>
            <a:picLocks noChangeAspect="1"/>
          </p:cNvPicPr>
          <p:nvPr/>
        </p:nvPicPr>
        <p:blipFill>
          <a:blip r:embed="rId8"/>
          <a:stretch>
            <a:fillRect/>
          </a:stretch>
        </p:blipFill>
        <p:spPr>
          <a:xfrm>
            <a:off x="6551258" y="3592522"/>
            <a:ext cx="3198916" cy="1993403"/>
          </a:xfrm>
          <a:prstGeom prst="rect">
            <a:avLst/>
          </a:prstGeom>
        </p:spPr>
      </p:pic>
      <mc:AlternateContent xmlns:mc="http://schemas.openxmlformats.org/markup-compatibility/2006" xmlns:a14="http://schemas.microsoft.com/office/drawing/2010/main">
        <mc:Choice Requires="a14">
          <p:sp>
            <p:nvSpPr>
              <p:cNvPr id="19" name="テキスト ボックス 18"/>
              <p:cNvSpPr txBox="1"/>
              <p:nvPr/>
            </p:nvSpPr>
            <p:spPr>
              <a:xfrm>
                <a:off x="4721876" y="3463662"/>
                <a:ext cx="95878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𝐶</m:t>
                          </m:r>
                        </m:e>
                        <m:sub>
                          <m:r>
                            <a:rPr kumimoji="1" lang="en-US" altLang="ja-JP" sz="1400" b="0" i="1" smtClean="0">
                              <a:latin typeface="Cambria Math" panose="02040503050406030204" pitchFamily="18" charset="0"/>
                            </a:rPr>
                            <m:t>𝑑</m:t>
                          </m:r>
                        </m:sub>
                      </m:sSub>
                      <m:r>
                        <a:rPr kumimoji="1" lang="en-US" altLang="ja-JP" sz="1400" b="0" i="1" smtClean="0">
                          <a:latin typeface="Cambria Math" panose="02040503050406030204" pitchFamily="18" charset="0"/>
                        </a:rPr>
                        <m:t>=302</m:t>
                      </m:r>
                    </m:oMath>
                  </m:oMathPara>
                </a14:m>
                <a:endParaRPr kumimoji="1" lang="ja-JP" altLang="en-US" sz="14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4721876" y="3463662"/>
                <a:ext cx="958789"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7891370" y="3463662"/>
                <a:ext cx="95878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𝐶</m:t>
                          </m:r>
                        </m:e>
                        <m:sub>
                          <m:r>
                            <a:rPr kumimoji="1" lang="en-US" altLang="ja-JP" sz="1400" b="0" i="1" smtClean="0">
                              <a:latin typeface="Cambria Math" panose="02040503050406030204" pitchFamily="18" charset="0"/>
                            </a:rPr>
                            <m:t>𝑑</m:t>
                          </m:r>
                        </m:sub>
                      </m:sSub>
                      <m:r>
                        <a:rPr kumimoji="1" lang="en-US" altLang="ja-JP" sz="1400" b="0" i="1" smtClean="0">
                          <a:latin typeface="Cambria Math" panose="02040503050406030204" pitchFamily="18" charset="0"/>
                        </a:rPr>
                        <m:t>=322</m:t>
                      </m:r>
                    </m:oMath>
                  </m:oMathPara>
                </a14:m>
                <a:endParaRPr kumimoji="1" lang="ja-JP" altLang="en-US" sz="1400"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7891370" y="3463662"/>
                <a:ext cx="958789" cy="307777"/>
              </a:xfrm>
              <a:prstGeom prst="rect">
                <a:avLst/>
              </a:prstGeom>
              <a:blipFill>
                <a:blip r:embed="rId10"/>
                <a:stretch>
                  <a:fillRect/>
                </a:stretch>
              </a:blipFill>
            </p:spPr>
            <p:txBody>
              <a:bodyPr/>
              <a:lstStyle/>
              <a:p>
                <a:r>
                  <a:rPr lang="ja-JP" altLang="en-US">
                    <a:noFill/>
                  </a:rPr>
                  <a:t> </a:t>
                </a:r>
              </a:p>
            </p:txBody>
          </p:sp>
        </mc:Fallback>
      </mc:AlternateContent>
      <p:sp>
        <p:nvSpPr>
          <p:cNvPr id="21" name="AutoShape 3">
            <a:extLst>
              <a:ext uri="{FF2B5EF4-FFF2-40B4-BE49-F238E27FC236}">
                <a16:creationId xmlns:a16="http://schemas.microsoft.com/office/drawing/2014/main" id="{061870B2-D7AD-4869-991E-E35F8D2ACD36}"/>
              </a:ext>
            </a:extLst>
          </p:cNvPr>
          <p:cNvSpPr>
            <a:spLocks noChangeArrowheads="1"/>
          </p:cNvSpPr>
          <p:nvPr/>
        </p:nvSpPr>
        <p:spPr bwMode="auto">
          <a:xfrm>
            <a:off x="150857" y="3135116"/>
            <a:ext cx="959931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各時点における累積</a:t>
            </a:r>
            <a:r>
              <a:rPr lang="en-US" altLang="ja-JP" sz="1600" dirty="0">
                <a:solidFill>
                  <a:schemeClr val="bg1"/>
                </a:solidFill>
                <a:latin typeface="+mj-lt"/>
              </a:rPr>
              <a:t>LPM(1)</a:t>
            </a:r>
            <a:endParaRPr lang="ja-JP" altLang="en-US" sz="1600" dirty="0">
              <a:solidFill>
                <a:schemeClr val="bg1"/>
              </a:solidFill>
              <a:latin typeface="+mj-lt"/>
            </a:endParaRPr>
          </a:p>
        </p:txBody>
      </p:sp>
      <p:sp>
        <p:nvSpPr>
          <p:cNvPr id="22" name="テキスト ボックス 21"/>
          <p:cNvSpPr txBox="1"/>
          <p:nvPr/>
        </p:nvSpPr>
        <p:spPr>
          <a:xfrm>
            <a:off x="150857" y="5621868"/>
            <a:ext cx="9599317" cy="830997"/>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ü"/>
            </a:pPr>
            <a:r>
              <a:rPr kumimoji="1" lang="ja-JP" altLang="en-US" sz="1600" dirty="0"/>
              <a:t>最低生活費が大きくなればれなるほど，繰下げすぎてしまうと計画序盤で富が尽きてしまうことから，最適な受給開始年齢は前倒しされる（ケース</a:t>
            </a:r>
            <a:r>
              <a:rPr kumimoji="1" lang="en-US" altLang="ja-JP" sz="1600" dirty="0"/>
              <a:t>3</a:t>
            </a:r>
            <a:r>
              <a:rPr kumimoji="1" lang="ja-JP" altLang="en-US" sz="1600" dirty="0"/>
              <a:t>⇒ケース</a:t>
            </a:r>
            <a:r>
              <a:rPr kumimoji="1" lang="en-US" altLang="ja-JP" sz="1600" dirty="0"/>
              <a:t>2</a:t>
            </a:r>
            <a:r>
              <a:rPr kumimoji="1" lang="ja-JP" altLang="en-US" sz="1600" dirty="0"/>
              <a:t>⇒ケース</a:t>
            </a:r>
            <a:r>
              <a:rPr kumimoji="1" lang="en-US" altLang="ja-JP" sz="1600" dirty="0"/>
              <a:t>1</a:t>
            </a:r>
            <a:r>
              <a:rPr kumimoji="1" lang="ja-JP" altLang="en-US" sz="1600" dirty="0"/>
              <a:t>）</a:t>
            </a:r>
            <a:endParaRPr kumimoji="1" lang="en-US" altLang="ja-JP" sz="1600" dirty="0"/>
          </a:p>
          <a:p>
            <a:pPr marL="285750" indent="-285750">
              <a:buClr>
                <a:srgbClr val="0070C0"/>
              </a:buClr>
              <a:buFont typeface="Wingdings" panose="05000000000000000000" pitchFamily="2" charset="2"/>
              <a:buChar char="ü"/>
            </a:pPr>
            <a:r>
              <a:rPr lang="ja-JP" altLang="en-US" sz="1600" dirty="0"/>
              <a:t>一方で，基本パラメータの設定での結果であり，初期富の大きさにも影響を受けると考えられる</a:t>
            </a:r>
            <a:endParaRPr kumimoji="1" lang="ja-JP" altLang="en-US" sz="1600" dirty="0"/>
          </a:p>
        </p:txBody>
      </p:sp>
    </p:spTree>
    <p:extLst>
      <p:ext uri="{BB962C8B-B14F-4D97-AF65-F5344CB8AC3E}">
        <p14:creationId xmlns:p14="http://schemas.microsoft.com/office/powerpoint/2010/main" val="2575700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テキスト ボックス 19"/>
              <p:cNvSpPr txBox="1"/>
              <p:nvPr/>
            </p:nvSpPr>
            <p:spPr>
              <a:xfrm>
                <a:off x="443736" y="1559722"/>
                <a:ext cx="3623236" cy="368755"/>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Sup>
                        <m:sSubSupPr>
                          <m:ctrlPr>
                            <a:rPr lang="en-US" altLang="ja-JP" sz="1200" i="1" smtClean="0">
                              <a:latin typeface="Cambria Math" panose="02040503050406030204" pitchFamily="18" charset="0"/>
                            </a:rPr>
                          </m:ctrlPr>
                        </m:sSubSupPr>
                        <m:e>
                          <m:r>
                            <a:rPr lang="en-US" altLang="ja-JP" sz="1200" i="1">
                              <a:latin typeface="Cambria Math" panose="02040503050406030204" pitchFamily="18" charset="0"/>
                            </a:rPr>
                            <m:t>𝑊</m:t>
                          </m:r>
                        </m:e>
                        <m:sub>
                          <m:r>
                            <a:rPr lang="en-US" altLang="ja-JP" sz="1200" b="0" i="1" smtClean="0">
                              <a:latin typeface="Cambria Math" panose="02040503050406030204" pitchFamily="18" charset="0"/>
                            </a:rPr>
                            <m:t>𝑡</m:t>
                          </m:r>
                        </m:sub>
                        <m:sup>
                          <m:d>
                            <m:dPr>
                              <m:ctrlPr>
                                <a:rPr lang="en-US" altLang="ja-JP" sz="1200" i="1">
                                  <a:latin typeface="Cambria Math" panose="02040503050406030204" pitchFamily="18" charset="0"/>
                                </a:rPr>
                              </m:ctrlPr>
                            </m:dPr>
                            <m:e>
                              <m:r>
                                <a:rPr lang="en-US" altLang="ja-JP" sz="1200" i="1">
                                  <a:latin typeface="Cambria Math" panose="02040503050406030204" pitchFamily="18" charset="0"/>
                                </a:rPr>
                                <m:t>𝑖</m:t>
                              </m:r>
                            </m:e>
                          </m:d>
                        </m:sup>
                      </m:sSubSup>
                      <m:r>
                        <a:rPr lang="en-US" altLang="ja-JP" sz="1200" i="1">
                          <a:latin typeface="Cambria Math" panose="02040503050406030204" pitchFamily="18" charset="0"/>
                        </a:rPr>
                        <m:t>=</m:t>
                      </m:r>
                      <m:d>
                        <m:dPr>
                          <m:ctrlPr>
                            <a:rPr lang="en-US" altLang="ja-JP" sz="1200" i="1">
                              <a:latin typeface="Cambria Math" panose="02040503050406030204" pitchFamily="18" charset="0"/>
                            </a:rPr>
                          </m:ctrlPr>
                        </m:dPr>
                        <m:e>
                          <m:r>
                            <a:rPr lang="en-US" altLang="ja-JP" sz="1200" i="1">
                              <a:latin typeface="Cambria Math" panose="02040503050406030204" pitchFamily="18" charset="0"/>
                            </a:rPr>
                            <m:t>1+</m:t>
                          </m:r>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𝜇</m:t>
                              </m:r>
                            </m:e>
                            <m:sub>
                              <m:r>
                                <a:rPr lang="en-US" altLang="ja-JP" sz="1200" i="1">
                                  <a:latin typeface="Cambria Math" panose="02040503050406030204" pitchFamily="18" charset="0"/>
                                </a:rPr>
                                <m:t>𝑃</m:t>
                              </m:r>
                              <m:r>
                                <a:rPr lang="en-US" altLang="ja-JP" sz="1200" i="1">
                                  <a:latin typeface="Cambria Math" panose="02040503050406030204" pitchFamily="18" charset="0"/>
                                </a:rPr>
                                <m:t>,</m:t>
                              </m:r>
                              <m:r>
                                <a:rPr lang="en-US" altLang="ja-JP" sz="1200" i="1">
                                  <a:latin typeface="Cambria Math" panose="02040503050406030204" pitchFamily="18" charset="0"/>
                                </a:rPr>
                                <m:t>𝑡</m:t>
                              </m:r>
                            </m:sub>
                            <m:sup>
                              <m:d>
                                <m:dPr>
                                  <m:ctrlPr>
                                    <a:rPr lang="en-US" altLang="ja-JP" sz="1200" i="1">
                                      <a:latin typeface="Cambria Math" panose="02040503050406030204" pitchFamily="18" charset="0"/>
                                    </a:rPr>
                                  </m:ctrlPr>
                                </m:dPr>
                                <m:e>
                                  <m:r>
                                    <a:rPr lang="en-US" altLang="ja-JP" sz="1200" i="1">
                                      <a:latin typeface="Cambria Math" panose="02040503050406030204" pitchFamily="18" charset="0"/>
                                    </a:rPr>
                                    <m:t>𝑖</m:t>
                                  </m:r>
                                </m:e>
                              </m:d>
                            </m:sup>
                          </m:sSubSup>
                          <m:sSubSup>
                            <m:sSubSupPr>
                              <m:ctrlPr>
                                <a:rPr lang="en-US" altLang="ja-JP" sz="1200" i="1">
                                  <a:latin typeface="Cambria Math" panose="02040503050406030204" pitchFamily="18" charset="0"/>
                                </a:rPr>
                              </m:ctrlPr>
                            </m:sSubSupPr>
                            <m:e>
                              <m:r>
                                <a:rPr lang="ja-JP" altLang="en-US" sz="1200" i="1">
                                  <a:latin typeface="Cambria Math" panose="02040503050406030204" pitchFamily="18" charset="0"/>
                                </a:rPr>
                                <m:t>𝜂</m:t>
                              </m:r>
                            </m:e>
                            <m:sub>
                              <m:r>
                                <a:rPr lang="en-US" altLang="ja-JP" sz="1200" i="1">
                                  <a:latin typeface="Cambria Math" panose="02040503050406030204" pitchFamily="18" charset="0"/>
                                </a:rPr>
                                <m:t>𝑊</m:t>
                              </m:r>
                              <m:r>
                                <a:rPr lang="en-US" altLang="ja-JP" sz="1200" i="1">
                                  <a:latin typeface="Cambria Math" panose="02040503050406030204" pitchFamily="18" charset="0"/>
                                </a:rPr>
                                <m:t>,</m:t>
                              </m:r>
                              <m:r>
                                <a:rPr lang="en-US" altLang="ja-JP" sz="1200" i="1">
                                  <a:latin typeface="Cambria Math" panose="02040503050406030204" pitchFamily="18" charset="0"/>
                                </a:rPr>
                                <m:t>𝑡</m:t>
                              </m:r>
                              <m:r>
                                <a:rPr lang="en-US" altLang="ja-JP" sz="1200" i="1">
                                  <a:latin typeface="Cambria Math" panose="02040503050406030204" pitchFamily="18" charset="0"/>
                                </a:rPr>
                                <m:t>−1</m:t>
                              </m:r>
                            </m:sub>
                            <m:sup>
                              <m:r>
                                <a:rPr lang="en-US" altLang="ja-JP" sz="1200" i="1">
                                  <a:latin typeface="Cambria Math" panose="02040503050406030204" pitchFamily="18" charset="0"/>
                                </a:rPr>
                                <m:t>(</m:t>
                              </m:r>
                              <m:r>
                                <a:rPr lang="en-US" altLang="ja-JP" sz="1200" i="1">
                                  <a:latin typeface="Cambria Math" panose="02040503050406030204" pitchFamily="18" charset="0"/>
                                </a:rPr>
                                <m:t>𝑖</m:t>
                              </m:r>
                              <m:r>
                                <a:rPr lang="en-US" altLang="ja-JP" sz="1200" i="1">
                                  <a:latin typeface="Cambria Math" panose="02040503050406030204" pitchFamily="18" charset="0"/>
                                </a:rPr>
                                <m:t>)</m:t>
                              </m:r>
                            </m:sup>
                          </m:sSubSup>
                        </m:e>
                      </m:d>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𝑊</m:t>
                          </m:r>
                        </m:e>
                        <m:sub>
                          <m:r>
                            <a:rPr lang="en-US" altLang="ja-JP" sz="1200" i="1">
                              <a:latin typeface="Cambria Math" panose="02040503050406030204" pitchFamily="18" charset="0"/>
                            </a:rPr>
                            <m:t>𝑡</m:t>
                          </m:r>
                          <m:r>
                            <a:rPr lang="en-US" altLang="ja-JP" sz="1200" i="1">
                              <a:latin typeface="Cambria Math" panose="02040503050406030204" pitchFamily="18" charset="0"/>
                            </a:rPr>
                            <m:t>−1</m:t>
                          </m:r>
                        </m:sub>
                        <m:sup>
                          <m:r>
                            <a:rPr lang="en-US" altLang="ja-JP" sz="1200" i="1">
                              <a:latin typeface="Cambria Math" panose="02040503050406030204" pitchFamily="18" charset="0"/>
                            </a:rPr>
                            <m:t>(</m:t>
                          </m:r>
                          <m:r>
                            <a:rPr lang="en-US" altLang="ja-JP" sz="1200" i="1">
                              <a:latin typeface="Cambria Math" panose="02040503050406030204" pitchFamily="18" charset="0"/>
                            </a:rPr>
                            <m:t>𝑖</m:t>
                          </m:r>
                          <m:r>
                            <a:rPr lang="en-US" altLang="ja-JP" sz="1200" i="1">
                              <a:latin typeface="Cambria Math" panose="02040503050406030204" pitchFamily="18" charset="0"/>
                            </a:rPr>
                            <m:t>)</m:t>
                          </m:r>
                        </m:sup>
                      </m:sSubSup>
                      <m:r>
                        <a:rPr lang="en-US" altLang="ja-JP" sz="1200" i="1">
                          <a:latin typeface="Cambria Math" panose="02040503050406030204" pitchFamily="18" charset="0"/>
                        </a:rPr>
                        <m:t>+</m:t>
                      </m:r>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𝐷</m:t>
                          </m:r>
                        </m:e>
                        <m:sub>
                          <m:r>
                            <a:rPr lang="en-US" altLang="ja-JP" sz="1200" i="1">
                              <a:latin typeface="Cambria Math" panose="02040503050406030204" pitchFamily="18" charset="0"/>
                            </a:rPr>
                            <m:t>𝑡</m:t>
                          </m:r>
                        </m:sub>
                        <m:sup>
                          <m:r>
                            <a:rPr lang="en-US" altLang="ja-JP" sz="1200" i="1">
                              <a:latin typeface="Cambria Math" panose="02040503050406030204" pitchFamily="18" charset="0"/>
                            </a:rPr>
                            <m:t>(</m:t>
                          </m:r>
                          <m:r>
                            <a:rPr lang="en-US" altLang="ja-JP" sz="1200" i="1">
                              <a:latin typeface="Cambria Math" panose="02040503050406030204" pitchFamily="18" charset="0"/>
                            </a:rPr>
                            <m:t>𝑖</m:t>
                          </m:r>
                          <m:r>
                            <a:rPr lang="en-US" altLang="ja-JP" sz="1200" i="1">
                              <a:latin typeface="Cambria Math" panose="02040503050406030204" pitchFamily="18" charset="0"/>
                            </a:rPr>
                            <m:t>)</m:t>
                          </m:r>
                        </m:sup>
                      </m:sSubSup>
                      <m:r>
                        <a:rPr lang="en-US" altLang="ja-JP" sz="1200" i="1">
                          <a:latin typeface="Cambria Math" panose="02040503050406030204" pitchFamily="18" charset="0"/>
                        </a:rPr>
                        <m:t>      </m:t>
                      </m:r>
                      <m:d>
                        <m:dPr>
                          <m:ctrlPr>
                            <a:rPr lang="en-US" altLang="ja-JP" sz="1200" i="1">
                              <a:latin typeface="Cambria Math" panose="02040503050406030204" pitchFamily="18" charset="0"/>
                            </a:rPr>
                          </m:ctrlPr>
                        </m:dPr>
                        <m:e>
                          <m:r>
                            <a:rPr lang="en-US" altLang="ja-JP" sz="1200" i="1">
                              <a:latin typeface="Cambria Math" panose="02040503050406030204" pitchFamily="18" charset="0"/>
                            </a:rPr>
                            <m:t>𝑡</m:t>
                          </m:r>
                          <m:r>
                            <a:rPr lang="en-US" altLang="ja-JP" sz="1200" i="1">
                              <a:latin typeface="Cambria Math" panose="02040503050406030204" pitchFamily="18" charset="0"/>
                            </a:rPr>
                            <m:t>=2,…,</m:t>
                          </m:r>
                          <m:r>
                            <a:rPr lang="en-US" altLang="ja-JP" sz="1200" i="1">
                              <a:latin typeface="Cambria Math" panose="02040503050406030204" pitchFamily="18" charset="0"/>
                            </a:rPr>
                            <m:t>𝑇</m:t>
                          </m:r>
                        </m:e>
                      </m:d>
                    </m:oMath>
                  </m:oMathPara>
                </a14:m>
                <a:endParaRPr lang="en-US" altLang="ja-JP" sz="1600"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443736" y="1559722"/>
                <a:ext cx="3623236" cy="368755"/>
              </a:xfrm>
              <a:prstGeom prst="rect">
                <a:avLst/>
              </a:prstGeom>
              <a:blipFill>
                <a:blip r:embed="rId2"/>
                <a:stretch>
                  <a:fillRect/>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kumimoji="1" lang="ja-JP" altLang="en-US" dirty="0"/>
              <a:t>討論 ③｜各時点の投資額について</a:t>
            </a:r>
          </a:p>
        </p:txBody>
      </p:sp>
      <p:sp>
        <p:nvSpPr>
          <p:cNvPr id="3" name="日付プレースホルダー 2"/>
          <p:cNvSpPr>
            <a:spLocks noGrp="1"/>
          </p:cNvSpPr>
          <p:nvPr>
            <p:ph type="dt" sz="half" idx="10"/>
          </p:nvPr>
        </p:nvSpPr>
        <p:spPr/>
        <p:txBody>
          <a:bodyPr/>
          <a:lstStyle/>
          <a:p>
            <a:fld id="{F953389B-B74B-40E5-9876-3C5A8CA05C51}"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7</a:t>
            </a:fld>
            <a:endParaRPr lang="en-US" altLang="ja-JP" dirty="0"/>
          </a:p>
        </p:txBody>
      </p:sp>
      <p:grpSp>
        <p:nvGrpSpPr>
          <p:cNvPr id="6" name="グループ化 5">
            <a:extLst>
              <a:ext uri="{FF2B5EF4-FFF2-40B4-BE49-F238E27FC236}">
                <a16:creationId xmlns:a16="http://schemas.microsoft.com/office/drawing/2014/main" id="{54E25AA4-AC62-4B65-906D-A2ABFD9D2D61}"/>
              </a:ext>
            </a:extLst>
          </p:cNvPr>
          <p:cNvGrpSpPr/>
          <p:nvPr/>
        </p:nvGrpSpPr>
        <p:grpSpPr>
          <a:xfrm>
            <a:off x="313142" y="692822"/>
            <a:ext cx="9361040" cy="379399"/>
            <a:chOff x="718373" y="3757722"/>
            <a:chExt cx="8543476" cy="1832235"/>
          </a:xfrm>
        </p:grpSpPr>
        <p:sp>
          <p:nvSpPr>
            <p:cNvPr id="7" name="正方形/長方形 6">
              <a:extLst>
                <a:ext uri="{FF2B5EF4-FFF2-40B4-BE49-F238E27FC236}">
                  <a16:creationId xmlns:a16="http://schemas.microsoft.com/office/drawing/2014/main" id="{7942BDDF-9397-4CD5-BEFE-11CE69D69CC8}"/>
                </a:ext>
              </a:extLst>
            </p:cNvPr>
            <p:cNvSpPr/>
            <p:nvPr/>
          </p:nvSpPr>
          <p:spPr bwMode="auto">
            <a:xfrm>
              <a:off x="718373" y="3757722"/>
              <a:ext cx="8543476" cy="1832235"/>
            </a:xfrm>
            <a:prstGeom prst="rect">
              <a:avLst/>
            </a:prstGeom>
            <a:noFill/>
            <a:ln w="31750" cap="flat" cmpd="dbl"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p:txBody>
        </p:sp>
        <p:sp>
          <p:nvSpPr>
            <p:cNvPr id="8"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98932"/>
              <a:ext cx="8469255" cy="133771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b="1" u="sng" dirty="0">
                  <a:solidFill>
                    <a:srgbClr val="0070C0"/>
                  </a:solidFill>
                </a:rPr>
                <a:t>質問内容：各年齢で生活の剰余金は投資に回るがどの程度の額になっているか</a:t>
              </a:r>
            </a:p>
          </p:txBody>
        </p:sp>
      </p:grpSp>
      <mc:AlternateContent xmlns:mc="http://schemas.openxmlformats.org/markup-compatibility/2006" xmlns:a14="http://schemas.microsoft.com/office/drawing/2010/main">
        <mc:Choice Requires="a14">
          <p:sp>
            <p:nvSpPr>
              <p:cNvPr id="21" name="テキスト ボックス 20"/>
              <p:cNvSpPr txBox="1"/>
              <p:nvPr/>
            </p:nvSpPr>
            <p:spPr>
              <a:xfrm>
                <a:off x="4225726" y="1592836"/>
                <a:ext cx="3954288" cy="41472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𝐷</m:t>
                          </m:r>
                        </m:e>
                        <m:sub>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ja-JP" altLang="ja-JP" sz="1400" i="1">
                              <a:latin typeface="Cambria Math" panose="02040503050406030204" pitchFamily="18" charset="0"/>
                            </a:rPr>
                          </m:ctrlPr>
                        </m:sSubSupPr>
                        <m:e>
                          <m:r>
                            <a:rPr lang="en-US" altLang="ja-JP" sz="1400" i="1">
                              <a:latin typeface="Cambria Math" panose="02040503050406030204" pitchFamily="18" charset="0"/>
                            </a:rPr>
                            <m:t>𝐴</m:t>
                          </m:r>
                        </m:e>
                        <m:sub>
                          <m:r>
                            <a:rPr lang="en-US" altLang="ja-JP" sz="1400" i="1">
                              <a:latin typeface="Cambria Math" panose="02040503050406030204" pitchFamily="18" charset="0"/>
                            </a:rPr>
                            <m:t>𝑡</m:t>
                          </m:r>
                        </m:sub>
                        <m:sup>
                          <m:r>
                            <a:rPr lang="en-US" altLang="ja-JP" sz="1400" i="1">
                              <a:latin typeface="Cambria Math" panose="02040503050406030204" pitchFamily="18" charset="0"/>
                            </a:rPr>
                            <m:t>+</m:t>
                          </m:r>
                          <m:d>
                            <m:dPr>
                              <m:ctrlPr>
                                <a:rPr lang="ja-JP"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𝐿</m:t>
                          </m:r>
                        </m:e>
                        <m:sub>
                          <m:r>
                            <a:rPr lang="en-US" altLang="ja-JP" sz="1400" i="1">
                              <a:latin typeface="Cambria Math" panose="02040503050406030204" pitchFamily="18" charset="0"/>
                            </a:rPr>
                            <m:t>𝑡</m:t>
                          </m:r>
                        </m:sub>
                        <m:sup>
                          <m:r>
                            <a:rPr lang="en-US" altLang="ja-JP" sz="1400" i="1">
                              <a:latin typeface="Cambria Math" panose="02040503050406030204" pitchFamily="18" charset="0"/>
                            </a:rPr>
                            <m:t>+</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m:t>
                      </m:r>
                      <m:sSubSup>
                        <m:sSubSupPr>
                          <m:ctrlPr>
                            <a:rPr lang="ja-JP" altLang="ja-JP" sz="1400" i="1">
                              <a:latin typeface="Cambria Math" panose="02040503050406030204" pitchFamily="18" charset="0"/>
                            </a:rPr>
                          </m:ctrlPr>
                        </m:sSubSupPr>
                        <m:e>
                          <m:r>
                            <a:rPr lang="en-US" altLang="ja-JP" sz="1400" i="1">
                              <a:latin typeface="Cambria Math" panose="02040503050406030204" pitchFamily="18" charset="0"/>
                            </a:rPr>
                            <m:t>𝑃</m:t>
                          </m:r>
                        </m:e>
                        <m:sub>
                          <m:r>
                            <a:rPr lang="en-US" altLang="ja-JP" sz="1400" i="1">
                              <a:latin typeface="Cambria Math" panose="02040503050406030204" pitchFamily="18" charset="0"/>
                            </a:rPr>
                            <m:t>𝑡</m:t>
                          </m:r>
                        </m:sub>
                        <m:sup>
                          <m:d>
                            <m:dPr>
                              <m:ctrlPr>
                                <a:rPr lang="ja-JP"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b="0" i="1" smtClean="0">
                          <a:latin typeface="Cambria Math" panose="02040503050406030204" pitchFamily="18" charset="0"/>
                        </a:rPr>
                        <m:t>−</m:t>
                      </m:r>
                      <m:d>
                        <m:dPr>
                          <m:ctrlPr>
                            <a:rPr lang="en-US" altLang="ja-JP" sz="1400" b="0" i="1" smtClean="0">
                              <a:latin typeface="Cambria Math" panose="02040503050406030204" pitchFamily="18" charset="0"/>
                            </a:rPr>
                          </m:ctrlPr>
                        </m:dPr>
                        <m:e>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𝐿</m:t>
                              </m:r>
                            </m:e>
                            <m:sub>
                              <m:r>
                                <a:rPr lang="en-US" altLang="ja-JP" sz="1400" i="1">
                                  <a:latin typeface="Cambria Math" panose="02040503050406030204" pitchFamily="18" charset="0"/>
                                </a:rPr>
                                <m:t>𝑡</m:t>
                              </m:r>
                            </m:sub>
                            <m:sup>
                              <m:r>
                                <a:rPr lang="en-US" altLang="ja-JP" sz="1400" i="1">
                                  <a:latin typeface="Cambria Math" panose="02040503050406030204" pitchFamily="18" charset="0"/>
                                </a:rPr>
                                <m:t>−</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m:t>
                          </m:r>
                          <m:sSubSup>
                            <m:sSubSupPr>
                              <m:ctrlPr>
                                <a:rPr lang="ja-JP" altLang="ja-JP" sz="1400" i="1">
                                  <a:latin typeface="Cambria Math" panose="02040503050406030204" pitchFamily="18" charset="0"/>
                                </a:rPr>
                              </m:ctrlPr>
                            </m:sSubSupPr>
                            <m:e>
                              <m:r>
                                <a:rPr lang="en-US" altLang="ja-JP" sz="1400" i="1">
                                  <a:latin typeface="Cambria Math" panose="02040503050406030204" pitchFamily="18" charset="0"/>
                                </a:rPr>
                                <m:t>𝐶</m:t>
                              </m:r>
                            </m:e>
                            <m:sub>
                              <m:r>
                                <a:rPr lang="en-US" altLang="ja-JP" sz="1400" i="1">
                                  <a:latin typeface="Cambria Math" panose="02040503050406030204" pitchFamily="18" charset="0"/>
                                </a:rPr>
                                <m:t>𝑑</m:t>
                              </m:r>
                              <m:r>
                                <a:rPr lang="en-US" altLang="ja-JP" sz="1400" i="1">
                                  <a:latin typeface="Cambria Math" panose="02040503050406030204" pitchFamily="18" charset="0"/>
                                </a:rPr>
                                <m:t>,</m:t>
                              </m:r>
                              <m:r>
                                <a:rPr lang="en-US" altLang="ja-JP" sz="1400" i="1">
                                  <a:latin typeface="Cambria Math" panose="02040503050406030204" pitchFamily="18" charset="0"/>
                                </a:rPr>
                                <m:t>𝑡</m:t>
                              </m:r>
                            </m:sub>
                            <m:sup>
                              <m:d>
                                <m:dPr>
                                  <m:ctrlPr>
                                    <a:rPr lang="ja-JP"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m:t>
                          </m:r>
                          <m:sSubSup>
                            <m:sSubSupPr>
                              <m:ctrlPr>
                                <a:rPr lang="ja-JP" altLang="ja-JP" sz="1400" i="1">
                                  <a:latin typeface="Cambria Math" panose="02040503050406030204" pitchFamily="18" charset="0"/>
                                </a:rPr>
                              </m:ctrlPr>
                            </m:sSubSupPr>
                            <m:e>
                              <m:r>
                                <a:rPr lang="en-US" altLang="ja-JP" sz="1400" i="1">
                                  <a:latin typeface="Cambria Math" panose="02040503050406030204" pitchFamily="18" charset="0"/>
                                </a:rPr>
                                <m:t>𝐻</m:t>
                              </m:r>
                            </m:e>
                            <m:sub>
                              <m:r>
                                <a:rPr lang="en-US" altLang="ja-JP" sz="1400" i="1">
                                  <a:latin typeface="Cambria Math" panose="02040503050406030204" pitchFamily="18" charset="0"/>
                                </a:rPr>
                                <m:t>𝑡</m:t>
                              </m:r>
                            </m:sub>
                            <m:sup>
                              <m:d>
                                <m:dPr>
                                  <m:ctrlPr>
                                    <a:rPr lang="ja-JP" altLang="ja-JP" sz="1400" i="1">
                                      <a:latin typeface="Cambria Math" panose="02040503050406030204" pitchFamily="18" charset="0"/>
                                    </a:rPr>
                                  </m:ctrlPr>
                                </m:dPr>
                                <m:e>
                                  <m:r>
                                    <a:rPr lang="en-US" altLang="ja-JP" sz="1400" i="1">
                                      <a:latin typeface="Cambria Math" panose="02040503050406030204" pitchFamily="18" charset="0"/>
                                    </a:rPr>
                                    <m:t>𝑖</m:t>
                                  </m:r>
                                </m:e>
                              </m:d>
                            </m:sup>
                          </m:sSubSup>
                        </m:e>
                      </m:d>
                    </m:oMath>
                  </m:oMathPara>
                </a14:m>
                <a:endParaRPr kumimoji="1" lang="ja-JP" altLang="en-US" sz="1400" dirty="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4225726" y="1592836"/>
                <a:ext cx="3954288" cy="414729"/>
              </a:xfrm>
              <a:prstGeom prst="rect">
                <a:avLst/>
              </a:prstGeom>
              <a:blipFill>
                <a:blip r:embed="rId3"/>
                <a:stretch>
                  <a:fillRect/>
                </a:stretch>
              </a:blipFill>
            </p:spPr>
            <p:txBody>
              <a:bodyPr/>
              <a:lstStyle/>
              <a:p>
                <a:r>
                  <a:rPr lang="ja-JP" altLang="en-US">
                    <a:noFill/>
                  </a:rPr>
                  <a:t> </a:t>
                </a:r>
              </a:p>
            </p:txBody>
          </p:sp>
        </mc:Fallback>
      </mc:AlternateContent>
      <p:sp>
        <p:nvSpPr>
          <p:cNvPr id="64" name="テキスト ボックス 63"/>
          <p:cNvSpPr txBox="1"/>
          <p:nvPr/>
        </p:nvSpPr>
        <p:spPr>
          <a:xfrm>
            <a:off x="272480" y="1169327"/>
            <a:ext cx="9358640" cy="369332"/>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各時点の富</a:t>
            </a:r>
            <a:endParaRPr kumimoji="1" lang="en-US" altLang="ja-JP" dirty="0">
              <a:solidFill>
                <a:srgbClr val="0070C0"/>
              </a:solidFill>
            </a:endParaRPr>
          </a:p>
        </p:txBody>
      </p:sp>
      <p:sp>
        <p:nvSpPr>
          <p:cNvPr id="65" name="テキスト ボックス 64"/>
          <p:cNvSpPr txBox="1"/>
          <p:nvPr/>
        </p:nvSpPr>
        <p:spPr>
          <a:xfrm>
            <a:off x="4696965" y="1962179"/>
            <a:ext cx="453970" cy="415498"/>
          </a:xfrm>
          <a:prstGeom prst="rect">
            <a:avLst/>
          </a:prstGeom>
          <a:noFill/>
        </p:spPr>
        <p:txBody>
          <a:bodyPr wrap="none" rtlCol="0">
            <a:spAutoFit/>
          </a:bodyPr>
          <a:lstStyle/>
          <a:p>
            <a:pPr algn="ctr"/>
            <a:r>
              <a:rPr kumimoji="1" lang="ja-JP" altLang="en-US" sz="1050" dirty="0">
                <a:solidFill>
                  <a:srgbClr val="0070C0"/>
                </a:solidFill>
              </a:rPr>
              <a:t>私的</a:t>
            </a:r>
            <a:endParaRPr kumimoji="1" lang="en-US" altLang="ja-JP" sz="1050" dirty="0">
              <a:solidFill>
                <a:srgbClr val="0070C0"/>
              </a:solidFill>
            </a:endParaRPr>
          </a:p>
          <a:p>
            <a:pPr algn="ctr"/>
            <a:r>
              <a:rPr kumimoji="1" lang="ja-JP" altLang="en-US" sz="1050" dirty="0">
                <a:solidFill>
                  <a:srgbClr val="0070C0"/>
                </a:solidFill>
              </a:rPr>
              <a:t>年金</a:t>
            </a:r>
            <a:endParaRPr kumimoji="1" lang="en-US" altLang="ja-JP" sz="1050" dirty="0">
              <a:solidFill>
                <a:srgbClr val="0070C0"/>
              </a:solidFill>
            </a:endParaRPr>
          </a:p>
        </p:txBody>
      </p:sp>
      <p:sp>
        <p:nvSpPr>
          <p:cNvPr id="66" name="テキスト ボックス 65"/>
          <p:cNvSpPr txBox="1"/>
          <p:nvPr/>
        </p:nvSpPr>
        <p:spPr>
          <a:xfrm>
            <a:off x="5220890" y="1953862"/>
            <a:ext cx="607859" cy="430887"/>
          </a:xfrm>
          <a:prstGeom prst="rect">
            <a:avLst/>
          </a:prstGeom>
          <a:noFill/>
        </p:spPr>
        <p:txBody>
          <a:bodyPr wrap="none" rtlCol="0">
            <a:spAutoFit/>
          </a:bodyPr>
          <a:lstStyle/>
          <a:p>
            <a:pPr algn="ctr"/>
            <a:r>
              <a:rPr kumimoji="1" lang="ja-JP" altLang="en-US" sz="1100" dirty="0">
                <a:solidFill>
                  <a:srgbClr val="0070C0"/>
                </a:solidFill>
              </a:rPr>
              <a:t>生命</a:t>
            </a:r>
            <a:endParaRPr kumimoji="1" lang="en-US" altLang="ja-JP" sz="1100" dirty="0">
              <a:solidFill>
                <a:srgbClr val="0070C0"/>
              </a:solidFill>
            </a:endParaRPr>
          </a:p>
          <a:p>
            <a:pPr algn="ctr"/>
            <a:r>
              <a:rPr kumimoji="1" lang="ja-JP" altLang="en-US" sz="1100" dirty="0">
                <a:solidFill>
                  <a:srgbClr val="0070C0"/>
                </a:solidFill>
              </a:rPr>
              <a:t>保険金</a:t>
            </a:r>
          </a:p>
        </p:txBody>
      </p:sp>
      <p:sp>
        <p:nvSpPr>
          <p:cNvPr id="67" name="テキスト ボックス 66"/>
          <p:cNvSpPr txBox="1"/>
          <p:nvPr/>
        </p:nvSpPr>
        <p:spPr>
          <a:xfrm>
            <a:off x="5803321" y="1956152"/>
            <a:ext cx="466794" cy="430887"/>
          </a:xfrm>
          <a:prstGeom prst="rect">
            <a:avLst/>
          </a:prstGeom>
          <a:noFill/>
        </p:spPr>
        <p:txBody>
          <a:bodyPr wrap="none" rtlCol="0">
            <a:spAutoFit/>
          </a:bodyPr>
          <a:lstStyle/>
          <a:p>
            <a:pPr algn="ctr"/>
            <a:r>
              <a:rPr kumimoji="1" lang="ja-JP" altLang="en-US" sz="1100" dirty="0">
                <a:solidFill>
                  <a:srgbClr val="0070C0"/>
                </a:solidFill>
              </a:rPr>
              <a:t>公的</a:t>
            </a:r>
            <a:endParaRPr kumimoji="1" lang="en-US" altLang="ja-JP" sz="1100" dirty="0">
              <a:solidFill>
                <a:srgbClr val="0070C0"/>
              </a:solidFill>
            </a:endParaRPr>
          </a:p>
          <a:p>
            <a:pPr algn="ctr"/>
            <a:r>
              <a:rPr kumimoji="1" lang="ja-JP" altLang="en-US" sz="1100" dirty="0">
                <a:solidFill>
                  <a:srgbClr val="0070C0"/>
                </a:solidFill>
              </a:rPr>
              <a:t>年金</a:t>
            </a:r>
          </a:p>
        </p:txBody>
      </p:sp>
      <p:sp>
        <p:nvSpPr>
          <p:cNvPr id="68" name="テキスト ボックス 67"/>
          <p:cNvSpPr txBox="1"/>
          <p:nvPr/>
        </p:nvSpPr>
        <p:spPr>
          <a:xfrm>
            <a:off x="6398499" y="1953861"/>
            <a:ext cx="607859" cy="430887"/>
          </a:xfrm>
          <a:prstGeom prst="rect">
            <a:avLst/>
          </a:prstGeom>
          <a:noFill/>
        </p:spPr>
        <p:txBody>
          <a:bodyPr wrap="none" rtlCol="0">
            <a:spAutoFit/>
          </a:bodyPr>
          <a:lstStyle/>
          <a:p>
            <a:pPr algn="ctr"/>
            <a:r>
              <a:rPr kumimoji="1" lang="ja-JP" altLang="en-US" sz="1100" dirty="0">
                <a:solidFill>
                  <a:srgbClr val="00B050"/>
                </a:solidFill>
              </a:rPr>
              <a:t>生命</a:t>
            </a:r>
            <a:endParaRPr kumimoji="1" lang="en-US" altLang="ja-JP" sz="1100" dirty="0">
              <a:solidFill>
                <a:srgbClr val="00B050"/>
              </a:solidFill>
            </a:endParaRPr>
          </a:p>
          <a:p>
            <a:pPr algn="ctr"/>
            <a:r>
              <a:rPr kumimoji="1" lang="ja-JP" altLang="en-US" sz="1100" dirty="0">
                <a:solidFill>
                  <a:srgbClr val="00B050"/>
                </a:solidFill>
              </a:rPr>
              <a:t>保険料</a:t>
            </a:r>
          </a:p>
        </p:txBody>
      </p:sp>
      <p:sp>
        <p:nvSpPr>
          <p:cNvPr id="69" name="テキスト ボックス 68"/>
          <p:cNvSpPr txBox="1"/>
          <p:nvPr/>
        </p:nvSpPr>
        <p:spPr>
          <a:xfrm>
            <a:off x="6968249" y="1953861"/>
            <a:ext cx="607859" cy="430887"/>
          </a:xfrm>
          <a:prstGeom prst="rect">
            <a:avLst/>
          </a:prstGeom>
          <a:noFill/>
        </p:spPr>
        <p:txBody>
          <a:bodyPr wrap="none" rtlCol="0">
            <a:spAutoFit/>
          </a:bodyPr>
          <a:lstStyle/>
          <a:p>
            <a:pPr algn="ctr"/>
            <a:r>
              <a:rPr lang="ja-JP" altLang="en-US" sz="1100" dirty="0">
                <a:solidFill>
                  <a:srgbClr val="00B050"/>
                </a:solidFill>
              </a:rPr>
              <a:t>最低</a:t>
            </a:r>
            <a:endParaRPr lang="en-US" altLang="ja-JP" sz="1100" dirty="0">
              <a:solidFill>
                <a:srgbClr val="00B050"/>
              </a:solidFill>
            </a:endParaRPr>
          </a:p>
          <a:p>
            <a:pPr algn="ctr"/>
            <a:r>
              <a:rPr kumimoji="1" lang="ja-JP" altLang="en-US" sz="1100" dirty="0">
                <a:solidFill>
                  <a:srgbClr val="00B050"/>
                </a:solidFill>
              </a:rPr>
              <a:t>生活費</a:t>
            </a:r>
          </a:p>
        </p:txBody>
      </p:sp>
      <p:sp>
        <p:nvSpPr>
          <p:cNvPr id="70" name="テキスト ボックス 69"/>
          <p:cNvSpPr txBox="1"/>
          <p:nvPr/>
        </p:nvSpPr>
        <p:spPr>
          <a:xfrm>
            <a:off x="7468196" y="2018832"/>
            <a:ext cx="607860" cy="261610"/>
          </a:xfrm>
          <a:prstGeom prst="rect">
            <a:avLst/>
          </a:prstGeom>
          <a:noFill/>
        </p:spPr>
        <p:txBody>
          <a:bodyPr wrap="none" rtlCol="0">
            <a:spAutoFit/>
          </a:bodyPr>
          <a:lstStyle/>
          <a:p>
            <a:pPr algn="ctr"/>
            <a:r>
              <a:rPr lang="ja-JP" altLang="en-US" sz="1100" dirty="0">
                <a:solidFill>
                  <a:srgbClr val="00B050"/>
                </a:solidFill>
              </a:rPr>
              <a:t>医療費</a:t>
            </a:r>
            <a:endParaRPr kumimoji="1" lang="ja-JP" altLang="en-US" sz="1100" dirty="0">
              <a:solidFill>
                <a:srgbClr val="00B050"/>
              </a:solidFill>
            </a:endParaRPr>
          </a:p>
        </p:txBody>
      </p:sp>
      <p:cxnSp>
        <p:nvCxnSpPr>
          <p:cNvPr id="91" name="直線コネクタ 90"/>
          <p:cNvCxnSpPr/>
          <p:nvPr/>
        </p:nvCxnSpPr>
        <p:spPr>
          <a:xfrm>
            <a:off x="1362075" y="1921884"/>
            <a:ext cx="6477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1108533" y="1967197"/>
            <a:ext cx="1127232" cy="415498"/>
          </a:xfrm>
          <a:prstGeom prst="rect">
            <a:avLst/>
          </a:prstGeom>
          <a:noFill/>
        </p:spPr>
        <p:txBody>
          <a:bodyPr wrap="none" rtlCol="0">
            <a:spAutoFit/>
          </a:bodyPr>
          <a:lstStyle/>
          <a:p>
            <a:pPr algn="ctr"/>
            <a:r>
              <a:rPr kumimoji="1" lang="ja-JP" altLang="en-US" sz="1050" dirty="0">
                <a:solidFill>
                  <a:srgbClr val="FF0000"/>
                </a:solidFill>
              </a:rPr>
              <a:t>ポートフォリオ</a:t>
            </a:r>
            <a:endParaRPr kumimoji="1" lang="en-US" altLang="ja-JP" sz="1050" dirty="0">
              <a:solidFill>
                <a:srgbClr val="FF0000"/>
              </a:solidFill>
            </a:endParaRPr>
          </a:p>
          <a:p>
            <a:pPr algn="ctr"/>
            <a:r>
              <a:rPr kumimoji="1" lang="ja-JP" altLang="en-US" sz="1050" dirty="0" err="1">
                <a:solidFill>
                  <a:srgbClr val="FF0000"/>
                </a:solidFill>
              </a:rPr>
              <a:t>の収</a:t>
            </a:r>
            <a:r>
              <a:rPr kumimoji="1" lang="ja-JP" altLang="en-US" sz="1050" dirty="0">
                <a:solidFill>
                  <a:srgbClr val="FF0000"/>
                </a:solidFill>
              </a:rPr>
              <a:t>益率</a:t>
            </a:r>
          </a:p>
        </p:txBody>
      </p:sp>
      <p:sp>
        <p:nvSpPr>
          <p:cNvPr id="93" name="テキスト ボックス 92"/>
          <p:cNvSpPr txBox="1"/>
          <p:nvPr/>
        </p:nvSpPr>
        <p:spPr>
          <a:xfrm>
            <a:off x="2084936" y="1965999"/>
            <a:ext cx="1261884" cy="415498"/>
          </a:xfrm>
          <a:prstGeom prst="rect">
            <a:avLst/>
          </a:prstGeom>
          <a:noFill/>
        </p:spPr>
        <p:txBody>
          <a:bodyPr wrap="none" rtlCol="0">
            <a:spAutoFit/>
          </a:bodyPr>
          <a:lstStyle/>
          <a:p>
            <a:pPr algn="ctr"/>
            <a:r>
              <a:rPr kumimoji="1" lang="ja-JP" altLang="en-US" sz="1050" dirty="0">
                <a:solidFill>
                  <a:srgbClr val="FF0000"/>
                </a:solidFill>
              </a:rPr>
              <a:t>ネット</a:t>
            </a:r>
            <a:endParaRPr kumimoji="1" lang="en-US" altLang="ja-JP" sz="1050" dirty="0">
              <a:solidFill>
                <a:srgbClr val="FF0000"/>
              </a:solidFill>
            </a:endParaRPr>
          </a:p>
          <a:p>
            <a:pPr algn="ctr"/>
            <a:r>
              <a:rPr kumimoji="1" lang="ja-JP" altLang="en-US" sz="1050" dirty="0">
                <a:solidFill>
                  <a:srgbClr val="FF0000"/>
                </a:solidFill>
              </a:rPr>
              <a:t>キャッシュフロー</a:t>
            </a:r>
          </a:p>
        </p:txBody>
      </p:sp>
      <p:cxnSp>
        <p:nvCxnSpPr>
          <p:cNvPr id="94" name="直線コネクタ 93"/>
          <p:cNvCxnSpPr/>
          <p:nvPr/>
        </p:nvCxnSpPr>
        <p:spPr>
          <a:xfrm>
            <a:off x="2569888" y="1926311"/>
            <a:ext cx="25950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テキスト ボックス 108"/>
          <p:cNvSpPr txBox="1"/>
          <p:nvPr/>
        </p:nvSpPr>
        <p:spPr>
          <a:xfrm>
            <a:off x="4759672" y="1390363"/>
            <a:ext cx="1531188" cy="253916"/>
          </a:xfrm>
          <a:prstGeom prst="rect">
            <a:avLst/>
          </a:prstGeom>
          <a:noFill/>
        </p:spPr>
        <p:txBody>
          <a:bodyPr wrap="none" rtlCol="0">
            <a:spAutoFit/>
          </a:bodyPr>
          <a:lstStyle/>
          <a:p>
            <a:r>
              <a:rPr kumimoji="1" lang="ja-JP" altLang="en-US" sz="1050" dirty="0">
                <a:solidFill>
                  <a:srgbClr val="FF0000"/>
                </a:solidFill>
              </a:rPr>
              <a:t>キャッシュインフロー</a:t>
            </a:r>
          </a:p>
        </p:txBody>
      </p:sp>
      <p:sp>
        <p:nvSpPr>
          <p:cNvPr id="110" name="テキスト ボックス 109"/>
          <p:cNvSpPr txBox="1"/>
          <p:nvPr/>
        </p:nvSpPr>
        <p:spPr>
          <a:xfrm>
            <a:off x="6410215" y="1390363"/>
            <a:ext cx="1665841" cy="253916"/>
          </a:xfrm>
          <a:prstGeom prst="rect">
            <a:avLst/>
          </a:prstGeom>
          <a:noFill/>
        </p:spPr>
        <p:txBody>
          <a:bodyPr wrap="none" rtlCol="0">
            <a:spAutoFit/>
          </a:bodyPr>
          <a:lstStyle/>
          <a:p>
            <a:r>
              <a:rPr kumimoji="1" lang="ja-JP" altLang="en-US" sz="1050" dirty="0">
                <a:solidFill>
                  <a:srgbClr val="FF0000"/>
                </a:solidFill>
              </a:rPr>
              <a:t>キャッシュ</a:t>
            </a:r>
            <a:r>
              <a:rPr lang="ja-JP" altLang="en-US" sz="1050" dirty="0">
                <a:solidFill>
                  <a:srgbClr val="FF0000"/>
                </a:solidFill>
              </a:rPr>
              <a:t>アウト</a:t>
            </a:r>
            <a:r>
              <a:rPr kumimoji="1" lang="ja-JP" altLang="en-US" sz="1050" dirty="0">
                <a:solidFill>
                  <a:srgbClr val="FF0000"/>
                </a:solidFill>
              </a:rPr>
              <a:t>フロー</a:t>
            </a:r>
          </a:p>
        </p:txBody>
      </p:sp>
      <p:grpSp>
        <p:nvGrpSpPr>
          <p:cNvPr id="112" name="グループ化 111"/>
          <p:cNvGrpSpPr/>
          <p:nvPr/>
        </p:nvGrpSpPr>
        <p:grpSpPr>
          <a:xfrm>
            <a:off x="432711" y="2971183"/>
            <a:ext cx="2680039" cy="2162944"/>
            <a:chOff x="294539" y="2712298"/>
            <a:chExt cx="2680039" cy="2162944"/>
          </a:xfrm>
        </p:grpSpPr>
        <p:grpSp>
          <p:nvGrpSpPr>
            <p:cNvPr id="63" name="グループ化 62"/>
            <p:cNvGrpSpPr/>
            <p:nvPr/>
          </p:nvGrpSpPr>
          <p:grpSpPr>
            <a:xfrm>
              <a:off x="294539" y="3053771"/>
              <a:ext cx="2680039" cy="1821471"/>
              <a:chOff x="302546" y="2364725"/>
              <a:chExt cx="2680039" cy="1821471"/>
            </a:xfrm>
          </p:grpSpPr>
          <p:cxnSp>
            <p:nvCxnSpPr>
              <p:cNvPr id="11" name="直線矢印コネクタ 10"/>
              <p:cNvCxnSpPr/>
              <p:nvPr/>
            </p:nvCxnSpPr>
            <p:spPr>
              <a:xfrm>
                <a:off x="302546" y="3782229"/>
                <a:ext cx="25443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944085" y="3626933"/>
                <a:ext cx="0" cy="2762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1996558" y="3658757"/>
                <a:ext cx="0" cy="276225"/>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テキスト ボックス 45"/>
                  <p:cNvSpPr txBox="1"/>
                  <p:nvPr/>
                </p:nvSpPr>
                <p:spPr>
                  <a:xfrm>
                    <a:off x="798807" y="3924586"/>
                    <a:ext cx="282705"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050" b="0" i="1" smtClean="0">
                              <a:latin typeface="Cambria Math" panose="02040503050406030204" pitchFamily="18" charset="0"/>
                            </a:rPr>
                            <m:t>𝑡</m:t>
                          </m:r>
                        </m:oMath>
                      </m:oMathPara>
                    </a14:m>
                    <a:endParaRPr kumimoji="1" lang="ja-JP" altLang="en-US" sz="1050" dirty="0"/>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798807" y="3924586"/>
                    <a:ext cx="282705" cy="26161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p:cNvSpPr txBox="1"/>
                  <p:nvPr/>
                </p:nvSpPr>
                <p:spPr>
                  <a:xfrm>
                    <a:off x="1809991" y="3923580"/>
                    <a:ext cx="404341" cy="253916"/>
                  </a:xfrm>
                  <a:prstGeom prst="rect">
                    <a:avLst/>
                  </a:prstGeom>
                  <a:noFill/>
                </p:spPr>
                <p:txBody>
                  <a:bodyPr wrap="none" rtlCol="0">
                    <a:spAutoFit/>
                  </a:bodyPr>
                  <a:lstStyle/>
                  <a:p>
                    <a14:m>
                      <m:oMath xmlns:m="http://schemas.openxmlformats.org/officeDocument/2006/math">
                        <m:r>
                          <a:rPr kumimoji="1" lang="en-US" altLang="ja-JP" sz="1050" b="0" i="1" smtClean="0">
                            <a:latin typeface="Cambria Math" panose="02040503050406030204" pitchFamily="18" charset="0"/>
                          </a:rPr>
                          <m:t>𝑡</m:t>
                        </m:r>
                      </m:oMath>
                    </a14:m>
                    <a:r>
                      <a:rPr kumimoji="1" lang="en-US" altLang="ja-JP" sz="1050" dirty="0"/>
                      <a:t>+1</a:t>
                    </a:r>
                    <a:endParaRPr kumimoji="1" lang="ja-JP" altLang="en-US" sz="105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1809991" y="3923580"/>
                    <a:ext cx="404341" cy="253916"/>
                  </a:xfrm>
                  <a:prstGeom prst="rect">
                    <a:avLst/>
                  </a:prstGeom>
                  <a:blipFill>
                    <a:blip r:embed="rId5"/>
                    <a:stretch>
                      <a:fillRect b="-11905"/>
                    </a:stretch>
                  </a:blipFill>
                </p:spPr>
                <p:txBody>
                  <a:bodyPr/>
                  <a:lstStyle/>
                  <a:p>
                    <a:r>
                      <a:rPr lang="ja-JP" altLang="en-US">
                        <a:noFill/>
                      </a:rPr>
                      <a:t> </a:t>
                    </a:r>
                  </a:p>
                </p:txBody>
              </p:sp>
            </mc:Fallback>
          </mc:AlternateContent>
          <p:grpSp>
            <p:nvGrpSpPr>
              <p:cNvPr id="60" name="グループ化 59"/>
              <p:cNvGrpSpPr/>
              <p:nvPr/>
            </p:nvGrpSpPr>
            <p:grpSpPr>
              <a:xfrm>
                <a:off x="734881" y="2364725"/>
                <a:ext cx="2247704" cy="1248582"/>
                <a:chOff x="734881" y="2364725"/>
                <a:chExt cx="2247704" cy="1248582"/>
              </a:xfrm>
            </p:grpSpPr>
            <p:sp>
              <p:nvSpPr>
                <p:cNvPr id="14" name="正方形/長方形 13"/>
                <p:cNvSpPr/>
                <p:nvPr/>
              </p:nvSpPr>
              <p:spPr bwMode="auto">
                <a:xfrm>
                  <a:off x="774134" y="2966681"/>
                  <a:ext cx="381000" cy="636185"/>
                </a:xfrm>
                <a:prstGeom prst="rect">
                  <a:avLst/>
                </a:prstGeom>
                <a:solidFill>
                  <a:srgbClr val="E2F1FA"/>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45" name="テキスト ボックス 44"/>
                    <p:cNvSpPr txBox="1"/>
                    <p:nvPr/>
                  </p:nvSpPr>
                  <p:spPr>
                    <a:xfrm>
                      <a:off x="734881" y="3108667"/>
                      <a:ext cx="498405" cy="3016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1050" i="1" smtClean="0">
                                    <a:solidFill>
                                      <a:schemeClr val="tx1"/>
                                    </a:solidFill>
                                    <a:latin typeface="Cambria Math" panose="02040503050406030204" pitchFamily="18" charset="0"/>
                                  </a:rPr>
                                </m:ctrlPr>
                              </m:sSubSupPr>
                              <m:e>
                                <m:r>
                                  <a:rPr lang="en-US" altLang="ja-JP" sz="1050" i="1">
                                    <a:solidFill>
                                      <a:schemeClr val="tx1"/>
                                    </a:solidFill>
                                    <a:latin typeface="Cambria Math" panose="02040503050406030204" pitchFamily="18" charset="0"/>
                                  </a:rPr>
                                  <m:t>𝑊</m:t>
                                </m:r>
                              </m:e>
                              <m:sub>
                                <m:r>
                                  <a:rPr lang="en-US" altLang="ja-JP" sz="1050" i="1">
                                    <a:solidFill>
                                      <a:schemeClr val="tx1"/>
                                    </a:solidFill>
                                    <a:latin typeface="Cambria Math" panose="02040503050406030204" pitchFamily="18" charset="0"/>
                                  </a:rPr>
                                  <m:t>𝑡</m:t>
                                </m:r>
                              </m:sub>
                              <m:sup>
                                <m:d>
                                  <m:dPr>
                                    <m:ctrlPr>
                                      <a:rPr lang="en-US" altLang="ja-JP" sz="1050" i="1">
                                        <a:solidFill>
                                          <a:schemeClr val="tx1"/>
                                        </a:solidFill>
                                        <a:latin typeface="Cambria Math" panose="02040503050406030204" pitchFamily="18" charset="0"/>
                                      </a:rPr>
                                    </m:ctrlPr>
                                  </m:dPr>
                                  <m:e>
                                    <m:r>
                                      <a:rPr lang="en-US" altLang="ja-JP" sz="1050" i="1">
                                        <a:solidFill>
                                          <a:schemeClr val="tx1"/>
                                        </a:solidFill>
                                        <a:latin typeface="Cambria Math" panose="02040503050406030204" pitchFamily="18" charset="0"/>
                                      </a:rPr>
                                      <m:t>𝑖</m:t>
                                    </m:r>
                                  </m:e>
                                </m:d>
                              </m:sup>
                            </m:sSubSup>
                          </m:oMath>
                        </m:oMathPara>
                      </a14:m>
                      <a:endParaRPr kumimoji="1" lang="ja-JP" altLang="en-US" sz="1050" dirty="0">
                        <a:solidFill>
                          <a:schemeClr val="tx1"/>
                        </a:solidFill>
                      </a:endParaRPr>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734881" y="3108667"/>
                      <a:ext cx="498405" cy="301621"/>
                    </a:xfrm>
                    <a:prstGeom prst="rect">
                      <a:avLst/>
                    </a:prstGeom>
                    <a:blipFill>
                      <a:blip r:embed="rId6"/>
                      <a:stretch>
                        <a:fillRect/>
                      </a:stretch>
                    </a:blipFill>
                  </p:spPr>
                  <p:txBody>
                    <a:bodyPr/>
                    <a:lstStyle/>
                    <a:p>
                      <a:r>
                        <a:rPr lang="ja-JP" altLang="en-US">
                          <a:noFill/>
                        </a:rPr>
                        <a:t> </a:t>
                      </a:r>
                    </a:p>
                  </p:txBody>
                </p:sp>
              </mc:Fallback>
            </mc:AlternateContent>
            <p:grpSp>
              <p:nvGrpSpPr>
                <p:cNvPr id="56" name="グループ化 55"/>
                <p:cNvGrpSpPr/>
                <p:nvPr/>
              </p:nvGrpSpPr>
              <p:grpSpPr>
                <a:xfrm>
                  <a:off x="1475277" y="2364725"/>
                  <a:ext cx="1507308" cy="1248582"/>
                  <a:chOff x="1761027" y="2383447"/>
                  <a:chExt cx="1507308" cy="1248582"/>
                </a:xfrm>
              </p:grpSpPr>
              <p:sp>
                <p:nvSpPr>
                  <p:cNvPr id="13" name="正方形/長方形 12"/>
                  <p:cNvSpPr/>
                  <p:nvPr/>
                </p:nvSpPr>
                <p:spPr bwMode="auto">
                  <a:xfrm>
                    <a:off x="2111100" y="2383447"/>
                    <a:ext cx="381000" cy="382990"/>
                  </a:xfrm>
                  <a:prstGeom prst="rect">
                    <a:avLst/>
                  </a:prstGeom>
                  <a:solidFill>
                    <a:srgbClr val="F79646"/>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9" name="正方形/長方形 18"/>
                  <p:cNvSpPr/>
                  <p:nvPr/>
                </p:nvSpPr>
                <p:spPr bwMode="auto">
                  <a:xfrm>
                    <a:off x="2106337" y="2766437"/>
                    <a:ext cx="390525" cy="865592"/>
                  </a:xfrm>
                  <a:prstGeom prst="rect">
                    <a:avLst/>
                  </a:prstGeom>
                  <a:solidFill>
                    <a:srgbClr val="E2F1FA"/>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51" name="正方形/長方形 50"/>
                      <p:cNvSpPr/>
                      <p:nvPr/>
                    </p:nvSpPr>
                    <p:spPr>
                      <a:xfrm>
                        <a:off x="1761027" y="2966681"/>
                        <a:ext cx="1084015" cy="334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1050" i="1" smtClean="0">
                                      <a:solidFill>
                                        <a:schemeClr val="tx1"/>
                                      </a:solidFill>
                                      <a:latin typeface="Cambria Math" panose="02040503050406030204" pitchFamily="18" charset="0"/>
                                    </a:rPr>
                                  </m:ctrlPr>
                                </m:dPr>
                                <m:e>
                                  <m:r>
                                    <a:rPr lang="en-US" altLang="ja-JP" sz="1050" i="1">
                                      <a:solidFill>
                                        <a:schemeClr val="tx1"/>
                                      </a:solidFill>
                                      <a:latin typeface="Cambria Math" panose="02040503050406030204" pitchFamily="18" charset="0"/>
                                    </a:rPr>
                                    <m:t>1+</m:t>
                                  </m:r>
                                  <m:sSubSup>
                                    <m:sSubSupPr>
                                      <m:ctrlPr>
                                        <a:rPr lang="en-US" altLang="ja-JP" sz="1050" i="1">
                                          <a:solidFill>
                                            <a:schemeClr val="tx1"/>
                                          </a:solidFill>
                                          <a:latin typeface="Cambria Math" panose="02040503050406030204" pitchFamily="18" charset="0"/>
                                        </a:rPr>
                                      </m:ctrlPr>
                                    </m:sSubSupPr>
                                    <m:e>
                                      <m:r>
                                        <a:rPr lang="en-US" altLang="ja-JP" sz="1050" i="1">
                                          <a:solidFill>
                                            <a:schemeClr val="tx1"/>
                                          </a:solidFill>
                                          <a:latin typeface="Cambria Math" panose="02040503050406030204" pitchFamily="18" charset="0"/>
                                        </a:rPr>
                                        <m:t>𝜇</m:t>
                                      </m:r>
                                    </m:e>
                                    <m:sub>
                                      <m:r>
                                        <a:rPr lang="en-US" altLang="ja-JP" sz="1050" i="1">
                                          <a:solidFill>
                                            <a:schemeClr val="tx1"/>
                                          </a:solidFill>
                                          <a:latin typeface="Cambria Math" panose="02040503050406030204" pitchFamily="18" charset="0"/>
                                        </a:rPr>
                                        <m:t>𝑃</m:t>
                                      </m:r>
                                      <m:r>
                                        <a:rPr lang="en-US" altLang="ja-JP" sz="1050" i="1">
                                          <a:solidFill>
                                            <a:schemeClr val="tx1"/>
                                          </a:solidFill>
                                          <a:latin typeface="Cambria Math" panose="02040503050406030204" pitchFamily="18" charset="0"/>
                                        </a:rPr>
                                        <m:t>,</m:t>
                                      </m:r>
                                      <m:r>
                                        <a:rPr lang="en-US" altLang="ja-JP" sz="1050" i="1">
                                          <a:solidFill>
                                            <a:schemeClr val="tx1"/>
                                          </a:solidFill>
                                          <a:latin typeface="Cambria Math" panose="02040503050406030204" pitchFamily="18" charset="0"/>
                                        </a:rPr>
                                        <m:t>𝑡</m:t>
                                      </m:r>
                                    </m:sub>
                                    <m:sup>
                                      <m:d>
                                        <m:dPr>
                                          <m:ctrlPr>
                                            <a:rPr lang="en-US" altLang="ja-JP" sz="1050" i="1">
                                              <a:solidFill>
                                                <a:schemeClr val="tx1"/>
                                              </a:solidFill>
                                              <a:latin typeface="Cambria Math" panose="02040503050406030204" pitchFamily="18" charset="0"/>
                                            </a:rPr>
                                          </m:ctrlPr>
                                        </m:dPr>
                                        <m:e>
                                          <m:r>
                                            <a:rPr lang="en-US" altLang="ja-JP" sz="1050" i="1">
                                              <a:solidFill>
                                                <a:schemeClr val="tx1"/>
                                              </a:solidFill>
                                              <a:latin typeface="Cambria Math" panose="02040503050406030204" pitchFamily="18" charset="0"/>
                                            </a:rPr>
                                            <m:t>𝑖</m:t>
                                          </m:r>
                                        </m:e>
                                      </m:d>
                                    </m:sup>
                                  </m:sSubSup>
                                </m:e>
                              </m:d>
                              <m:sSubSup>
                                <m:sSubSupPr>
                                  <m:ctrlPr>
                                    <a:rPr lang="en-US" altLang="ja-JP" sz="1050" i="1">
                                      <a:solidFill>
                                        <a:schemeClr val="tx1"/>
                                      </a:solidFill>
                                      <a:latin typeface="Cambria Math" panose="02040503050406030204" pitchFamily="18" charset="0"/>
                                    </a:rPr>
                                  </m:ctrlPr>
                                </m:sSubSupPr>
                                <m:e>
                                  <m:r>
                                    <a:rPr lang="en-US" altLang="ja-JP" sz="1050" i="1">
                                      <a:solidFill>
                                        <a:schemeClr val="tx1"/>
                                      </a:solidFill>
                                      <a:latin typeface="Cambria Math" panose="02040503050406030204" pitchFamily="18" charset="0"/>
                                    </a:rPr>
                                    <m:t>𝑊</m:t>
                                  </m:r>
                                </m:e>
                                <m:sub>
                                  <m:r>
                                    <a:rPr lang="en-US" altLang="ja-JP" sz="1050" i="1">
                                      <a:solidFill>
                                        <a:schemeClr val="tx1"/>
                                      </a:solidFill>
                                      <a:latin typeface="Cambria Math" panose="02040503050406030204" pitchFamily="18" charset="0"/>
                                    </a:rPr>
                                    <m:t>𝑡</m:t>
                                  </m:r>
                                </m:sub>
                                <m:sup>
                                  <m:r>
                                    <a:rPr lang="en-US" altLang="ja-JP" sz="1050" i="1">
                                      <a:solidFill>
                                        <a:schemeClr val="tx1"/>
                                      </a:solidFill>
                                      <a:latin typeface="Cambria Math" panose="02040503050406030204" pitchFamily="18" charset="0"/>
                                    </a:rPr>
                                    <m:t>(</m:t>
                                  </m:r>
                                  <m:r>
                                    <a:rPr lang="en-US" altLang="ja-JP" sz="1050" i="1">
                                      <a:solidFill>
                                        <a:schemeClr val="tx1"/>
                                      </a:solidFill>
                                      <a:latin typeface="Cambria Math" panose="02040503050406030204" pitchFamily="18" charset="0"/>
                                    </a:rPr>
                                    <m:t>𝑖</m:t>
                                  </m:r>
                                  <m:r>
                                    <a:rPr lang="en-US" altLang="ja-JP" sz="1050" i="1">
                                      <a:solidFill>
                                        <a:schemeClr val="tx1"/>
                                      </a:solidFill>
                                      <a:latin typeface="Cambria Math" panose="02040503050406030204" pitchFamily="18" charset="0"/>
                                    </a:rPr>
                                    <m:t>)</m:t>
                                  </m:r>
                                </m:sup>
                              </m:sSubSup>
                            </m:oMath>
                          </m:oMathPara>
                        </a14:m>
                        <a:endParaRPr lang="ja-JP" altLang="en-US" sz="1050" dirty="0">
                          <a:solidFill>
                            <a:schemeClr val="tx1"/>
                          </a:solidFill>
                        </a:endParaRPr>
                      </a:p>
                    </p:txBody>
                  </p:sp>
                </mc:Choice>
                <mc:Fallback xmlns="">
                  <p:sp>
                    <p:nvSpPr>
                      <p:cNvPr id="51" name="正方形/長方形 50"/>
                      <p:cNvSpPr>
                        <a:spLocks noRot="1" noChangeAspect="1" noMove="1" noResize="1" noEditPoints="1" noAdjustHandles="1" noChangeArrowheads="1" noChangeShapeType="1" noTextEdit="1"/>
                      </p:cNvSpPr>
                      <p:nvPr/>
                    </p:nvSpPr>
                    <p:spPr>
                      <a:xfrm>
                        <a:off x="1761027" y="2966681"/>
                        <a:ext cx="1084015" cy="334194"/>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正方形/長方形 51"/>
                      <p:cNvSpPr/>
                      <p:nvPr/>
                    </p:nvSpPr>
                    <p:spPr>
                      <a:xfrm>
                        <a:off x="2072690" y="2409794"/>
                        <a:ext cx="457818" cy="3038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1050" i="1" smtClean="0">
                                      <a:solidFill>
                                        <a:schemeClr val="tx1"/>
                                      </a:solidFill>
                                      <a:latin typeface="Cambria Math" panose="02040503050406030204" pitchFamily="18" charset="0"/>
                                    </a:rPr>
                                  </m:ctrlPr>
                                </m:sSubSupPr>
                                <m:e>
                                  <m:r>
                                    <a:rPr lang="en-US" altLang="ja-JP" sz="1050" i="1">
                                      <a:solidFill>
                                        <a:schemeClr val="tx1"/>
                                      </a:solidFill>
                                      <a:latin typeface="Cambria Math" panose="02040503050406030204" pitchFamily="18" charset="0"/>
                                    </a:rPr>
                                    <m:t>𝐷</m:t>
                                  </m:r>
                                </m:e>
                                <m:sub>
                                  <m:r>
                                    <a:rPr lang="en-US" altLang="ja-JP" sz="1050" i="1">
                                      <a:solidFill>
                                        <a:schemeClr val="tx1"/>
                                      </a:solidFill>
                                      <a:latin typeface="Cambria Math" panose="02040503050406030204" pitchFamily="18" charset="0"/>
                                    </a:rPr>
                                    <m:t>𝑡</m:t>
                                  </m:r>
                                </m:sub>
                                <m:sup>
                                  <m:r>
                                    <a:rPr lang="en-US" altLang="ja-JP" sz="1050" i="1">
                                      <a:solidFill>
                                        <a:schemeClr val="tx1"/>
                                      </a:solidFill>
                                      <a:latin typeface="Cambria Math" panose="02040503050406030204" pitchFamily="18" charset="0"/>
                                    </a:rPr>
                                    <m:t>(</m:t>
                                  </m:r>
                                  <m:r>
                                    <a:rPr lang="en-US" altLang="ja-JP" sz="1050" i="1">
                                      <a:solidFill>
                                        <a:schemeClr val="tx1"/>
                                      </a:solidFill>
                                      <a:latin typeface="Cambria Math" panose="02040503050406030204" pitchFamily="18" charset="0"/>
                                    </a:rPr>
                                    <m:t>𝑖</m:t>
                                  </m:r>
                                  <m:r>
                                    <a:rPr lang="en-US" altLang="ja-JP" sz="1050" i="1">
                                      <a:solidFill>
                                        <a:schemeClr val="tx1"/>
                                      </a:solidFill>
                                      <a:latin typeface="Cambria Math" panose="02040503050406030204" pitchFamily="18" charset="0"/>
                                    </a:rPr>
                                    <m:t>)</m:t>
                                  </m:r>
                                </m:sup>
                              </m:sSubSup>
                            </m:oMath>
                          </m:oMathPara>
                        </a14:m>
                        <a:endParaRPr lang="ja-JP" altLang="en-US" sz="1050" dirty="0">
                          <a:solidFill>
                            <a:schemeClr val="tx1"/>
                          </a:solidFill>
                        </a:endParaRPr>
                      </a:p>
                    </p:txBody>
                  </p:sp>
                </mc:Choice>
                <mc:Fallback xmlns="">
                  <p:sp>
                    <p:nvSpPr>
                      <p:cNvPr id="52" name="正方形/長方形 51"/>
                      <p:cNvSpPr>
                        <a:spLocks noRot="1" noChangeAspect="1" noMove="1" noResize="1" noEditPoints="1" noAdjustHandles="1" noChangeArrowheads="1" noChangeShapeType="1" noTextEdit="1"/>
                      </p:cNvSpPr>
                      <p:nvPr/>
                    </p:nvSpPr>
                    <p:spPr>
                      <a:xfrm>
                        <a:off x="2072690" y="2409794"/>
                        <a:ext cx="457818" cy="30380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p:cNvSpPr txBox="1"/>
                      <p:nvPr/>
                    </p:nvSpPr>
                    <p:spPr>
                      <a:xfrm>
                        <a:off x="2769930" y="2843601"/>
                        <a:ext cx="498405" cy="3016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1050" i="1" smtClean="0">
                                      <a:solidFill>
                                        <a:schemeClr val="tx1"/>
                                      </a:solidFill>
                                      <a:latin typeface="Cambria Math" panose="02040503050406030204" pitchFamily="18" charset="0"/>
                                    </a:rPr>
                                  </m:ctrlPr>
                                </m:sSubSupPr>
                                <m:e>
                                  <m:r>
                                    <a:rPr lang="en-US" altLang="ja-JP" sz="1050" i="1">
                                      <a:solidFill>
                                        <a:schemeClr val="tx1"/>
                                      </a:solidFill>
                                      <a:latin typeface="Cambria Math" panose="02040503050406030204" pitchFamily="18" charset="0"/>
                                    </a:rPr>
                                    <m:t>𝑊</m:t>
                                  </m:r>
                                </m:e>
                                <m:sub>
                                  <m:r>
                                    <a:rPr lang="en-US" altLang="ja-JP" sz="1050" i="1">
                                      <a:solidFill>
                                        <a:schemeClr val="tx1"/>
                                      </a:solidFill>
                                      <a:latin typeface="Cambria Math" panose="02040503050406030204" pitchFamily="18" charset="0"/>
                                    </a:rPr>
                                    <m:t>𝑡</m:t>
                                  </m:r>
                                  <m:r>
                                    <a:rPr lang="en-US" altLang="ja-JP" sz="1050" b="0" i="1" smtClean="0">
                                      <a:solidFill>
                                        <a:schemeClr val="tx1"/>
                                      </a:solidFill>
                                      <a:latin typeface="Cambria Math" panose="02040503050406030204" pitchFamily="18" charset="0"/>
                                    </a:rPr>
                                    <m:t>+1</m:t>
                                  </m:r>
                                </m:sub>
                                <m:sup>
                                  <m:d>
                                    <m:dPr>
                                      <m:ctrlPr>
                                        <a:rPr lang="en-US" altLang="ja-JP" sz="1050" i="1">
                                          <a:solidFill>
                                            <a:schemeClr val="tx1"/>
                                          </a:solidFill>
                                          <a:latin typeface="Cambria Math" panose="02040503050406030204" pitchFamily="18" charset="0"/>
                                        </a:rPr>
                                      </m:ctrlPr>
                                    </m:dPr>
                                    <m:e>
                                      <m:r>
                                        <a:rPr lang="en-US" altLang="ja-JP" sz="1050" i="1">
                                          <a:solidFill>
                                            <a:schemeClr val="tx1"/>
                                          </a:solidFill>
                                          <a:latin typeface="Cambria Math" panose="02040503050406030204" pitchFamily="18" charset="0"/>
                                        </a:rPr>
                                        <m:t>𝑖</m:t>
                                      </m:r>
                                    </m:e>
                                  </m:d>
                                </m:sup>
                              </m:sSubSup>
                            </m:oMath>
                          </m:oMathPara>
                        </a14:m>
                        <a:endParaRPr kumimoji="1" lang="ja-JP" altLang="en-US" sz="1050" dirty="0">
                          <a:solidFill>
                            <a:schemeClr val="tx1"/>
                          </a:solidFill>
                        </a:endParaRPr>
                      </a:p>
                    </p:txBody>
                  </p:sp>
                </mc:Choice>
                <mc:Fallback xmlns="">
                  <p:sp>
                    <p:nvSpPr>
                      <p:cNvPr id="53" name="テキスト ボックス 52"/>
                      <p:cNvSpPr txBox="1">
                        <a:spLocks noRot="1" noChangeAspect="1" noMove="1" noResize="1" noEditPoints="1" noAdjustHandles="1" noChangeArrowheads="1" noChangeShapeType="1" noTextEdit="1"/>
                      </p:cNvSpPr>
                      <p:nvPr/>
                    </p:nvSpPr>
                    <p:spPr>
                      <a:xfrm>
                        <a:off x="2769930" y="2843601"/>
                        <a:ext cx="498405" cy="301621"/>
                      </a:xfrm>
                      <a:prstGeom prst="rect">
                        <a:avLst/>
                      </a:prstGeom>
                      <a:blipFill>
                        <a:blip r:embed="rId9"/>
                        <a:stretch>
                          <a:fillRect/>
                        </a:stretch>
                      </a:blipFill>
                    </p:spPr>
                    <p:txBody>
                      <a:bodyPr/>
                      <a:lstStyle/>
                      <a:p>
                        <a:r>
                          <a:rPr lang="ja-JP" altLang="en-US">
                            <a:noFill/>
                          </a:rPr>
                          <a:t> </a:t>
                        </a:r>
                      </a:p>
                    </p:txBody>
                  </p:sp>
                </mc:Fallback>
              </mc:AlternateContent>
              <p:sp>
                <p:nvSpPr>
                  <p:cNvPr id="54" name="円弧 53"/>
                  <p:cNvSpPr/>
                  <p:nvPr/>
                </p:nvSpPr>
                <p:spPr>
                  <a:xfrm>
                    <a:off x="2034900" y="2391138"/>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円弧 54"/>
                  <p:cNvSpPr/>
                  <p:nvPr/>
                </p:nvSpPr>
                <p:spPr>
                  <a:xfrm rot="5400000">
                    <a:off x="2037196" y="2713595"/>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58" name="直線コネクタ 57"/>
                <p:cNvCxnSpPr/>
                <p:nvPr/>
              </p:nvCxnSpPr>
              <p:spPr>
                <a:xfrm flipV="1">
                  <a:off x="1155134" y="2747715"/>
                  <a:ext cx="665453" cy="214932"/>
                </a:xfrm>
                <a:prstGeom prst="line">
                  <a:avLst/>
                </a:prstGeom>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11" name="テキスト ボックス 110"/>
                <p:cNvSpPr txBox="1"/>
                <p:nvPr/>
              </p:nvSpPr>
              <p:spPr>
                <a:xfrm>
                  <a:off x="972525" y="2712298"/>
                  <a:ext cx="1185837" cy="323037"/>
                </a:xfrm>
                <a:prstGeom prst="rect">
                  <a:avLst/>
                </a:prstGeom>
                <a:noFill/>
              </p:spPr>
              <p:txBody>
                <a:bodyPr wrap="none" rtlCol="0">
                  <a:spAutoFit/>
                </a:bodyPr>
                <a:lstStyle/>
                <a:p>
                  <a14:m>
                    <m:oMath xmlns:m="http://schemas.openxmlformats.org/officeDocument/2006/math">
                      <m:sSubSup>
                        <m:sSubSupPr>
                          <m:ctrlPr>
                            <a:rPr kumimoji="1" lang="en-US" altLang="ja-JP" sz="1200" b="0" i="1" smtClean="0">
                              <a:latin typeface="Cambria Math" panose="02040503050406030204" pitchFamily="18" charset="0"/>
                            </a:rPr>
                          </m:ctrlPr>
                        </m:sSubSupPr>
                        <m:e>
                          <m:r>
                            <a:rPr kumimoji="1" lang="en-US" altLang="ja-JP" sz="1200" b="0" i="1" smtClean="0">
                              <a:latin typeface="Cambria Math" panose="02040503050406030204" pitchFamily="18" charset="0"/>
                            </a:rPr>
                            <m:t>𝐷</m:t>
                          </m:r>
                        </m:e>
                        <m:sub>
                          <m:r>
                            <a:rPr kumimoji="1" lang="en-US" altLang="ja-JP" sz="1200" b="0" i="1" smtClean="0">
                              <a:latin typeface="Cambria Math" panose="02040503050406030204" pitchFamily="18" charset="0"/>
                            </a:rPr>
                            <m:t>𝑡</m:t>
                          </m:r>
                        </m:sub>
                        <m:sup>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𝑖</m:t>
                          </m:r>
                          <m:r>
                            <a:rPr kumimoji="1" lang="en-US" altLang="ja-JP" sz="1200" b="0" i="1" smtClean="0">
                              <a:latin typeface="Cambria Math" panose="02040503050406030204" pitchFamily="18" charset="0"/>
                            </a:rPr>
                            <m:t>)</m:t>
                          </m:r>
                        </m:sup>
                      </m:sSubSup>
                      <m:r>
                        <a:rPr kumimoji="1" lang="en-US" altLang="ja-JP" sz="1200" b="0" i="1" smtClean="0">
                          <a:latin typeface="Cambria Math" panose="02040503050406030204" pitchFamily="18" charset="0"/>
                        </a:rPr>
                        <m:t>&gt;0</m:t>
                      </m:r>
                    </m:oMath>
                  </a14:m>
                  <a:r>
                    <a:rPr kumimoji="1" lang="ja-JP" altLang="en-US" sz="1200" dirty="0"/>
                    <a:t>のとき</a:t>
                  </a:r>
                </a:p>
              </p:txBody>
            </p:sp>
          </mc:Choice>
          <mc:Fallback xmlns="">
            <p:sp>
              <p:nvSpPr>
                <p:cNvPr id="111" name="テキスト ボックス 110"/>
                <p:cNvSpPr txBox="1">
                  <a:spLocks noRot="1" noChangeAspect="1" noMove="1" noResize="1" noEditPoints="1" noAdjustHandles="1" noChangeArrowheads="1" noChangeShapeType="1" noTextEdit="1"/>
                </p:cNvSpPr>
                <p:nvPr/>
              </p:nvSpPr>
              <p:spPr>
                <a:xfrm>
                  <a:off x="972525" y="2712298"/>
                  <a:ext cx="1185837" cy="323037"/>
                </a:xfrm>
                <a:prstGeom prst="rect">
                  <a:avLst/>
                </a:prstGeom>
                <a:blipFill>
                  <a:blip r:embed="rId10"/>
                  <a:stretch>
                    <a:fillRect b="-15094"/>
                  </a:stretch>
                </a:blipFill>
              </p:spPr>
              <p:txBody>
                <a:bodyPr/>
                <a:lstStyle/>
                <a:p>
                  <a:r>
                    <a:rPr lang="ja-JP" altLang="en-US">
                      <a:noFill/>
                    </a:rPr>
                    <a:t> </a:t>
                  </a:r>
                </a:p>
              </p:txBody>
            </p:sp>
          </mc:Fallback>
        </mc:AlternateContent>
      </p:grpSp>
      <p:grpSp>
        <p:nvGrpSpPr>
          <p:cNvPr id="114" name="グループ化 113"/>
          <p:cNvGrpSpPr/>
          <p:nvPr/>
        </p:nvGrpSpPr>
        <p:grpSpPr>
          <a:xfrm>
            <a:off x="3368398" y="2977024"/>
            <a:ext cx="2652476" cy="2188987"/>
            <a:chOff x="3445914" y="2970474"/>
            <a:chExt cx="2652476" cy="2188987"/>
          </a:xfrm>
        </p:grpSpPr>
        <p:grpSp>
          <p:nvGrpSpPr>
            <p:cNvPr id="89" name="グループ化 88"/>
            <p:cNvGrpSpPr/>
            <p:nvPr/>
          </p:nvGrpSpPr>
          <p:grpSpPr>
            <a:xfrm>
              <a:off x="3445914" y="3353390"/>
              <a:ext cx="2652476" cy="1806071"/>
              <a:chOff x="3445914" y="3077951"/>
              <a:chExt cx="2652476" cy="1806071"/>
            </a:xfrm>
          </p:grpSpPr>
          <p:sp>
            <p:nvSpPr>
              <p:cNvPr id="76" name="正方形/長方形 75"/>
              <p:cNvSpPr/>
              <p:nvPr/>
            </p:nvSpPr>
            <p:spPr bwMode="auto">
              <a:xfrm>
                <a:off x="5299528" y="3077951"/>
                <a:ext cx="381000" cy="382990"/>
              </a:xfrm>
              <a:prstGeom prst="rect">
                <a:avLst/>
              </a:prstGeom>
              <a:solidFill>
                <a:srgbClr val="F79646"/>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71" name="正方形/長方形 70"/>
              <p:cNvSpPr/>
              <p:nvPr/>
            </p:nvSpPr>
            <p:spPr bwMode="auto">
              <a:xfrm>
                <a:off x="3876472" y="3661586"/>
                <a:ext cx="381000" cy="636185"/>
              </a:xfrm>
              <a:prstGeom prst="rect">
                <a:avLst/>
              </a:prstGeom>
              <a:solidFill>
                <a:srgbClr val="E2F1FA"/>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72" name="テキスト ボックス 71"/>
                  <p:cNvSpPr txBox="1"/>
                  <p:nvPr/>
                </p:nvSpPr>
                <p:spPr>
                  <a:xfrm>
                    <a:off x="3837219" y="3803572"/>
                    <a:ext cx="498405" cy="3016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1050" i="1" smtClean="0">
                                  <a:solidFill>
                                    <a:schemeClr val="tx1"/>
                                  </a:solidFill>
                                  <a:latin typeface="Cambria Math" panose="02040503050406030204" pitchFamily="18" charset="0"/>
                                </a:rPr>
                              </m:ctrlPr>
                            </m:sSubSupPr>
                            <m:e>
                              <m:r>
                                <a:rPr lang="en-US" altLang="ja-JP" sz="1050" i="1">
                                  <a:solidFill>
                                    <a:schemeClr val="tx1"/>
                                  </a:solidFill>
                                  <a:latin typeface="Cambria Math" panose="02040503050406030204" pitchFamily="18" charset="0"/>
                                </a:rPr>
                                <m:t>𝑊</m:t>
                              </m:r>
                            </m:e>
                            <m:sub>
                              <m:r>
                                <a:rPr lang="en-US" altLang="ja-JP" sz="1050" i="1">
                                  <a:solidFill>
                                    <a:schemeClr val="tx1"/>
                                  </a:solidFill>
                                  <a:latin typeface="Cambria Math" panose="02040503050406030204" pitchFamily="18" charset="0"/>
                                </a:rPr>
                                <m:t>𝑡</m:t>
                              </m:r>
                            </m:sub>
                            <m:sup>
                              <m:d>
                                <m:dPr>
                                  <m:ctrlPr>
                                    <a:rPr lang="en-US" altLang="ja-JP" sz="1050" i="1">
                                      <a:solidFill>
                                        <a:schemeClr val="tx1"/>
                                      </a:solidFill>
                                      <a:latin typeface="Cambria Math" panose="02040503050406030204" pitchFamily="18" charset="0"/>
                                    </a:rPr>
                                  </m:ctrlPr>
                                </m:dPr>
                                <m:e>
                                  <m:r>
                                    <a:rPr lang="en-US" altLang="ja-JP" sz="1050" i="1">
                                      <a:solidFill>
                                        <a:schemeClr val="tx1"/>
                                      </a:solidFill>
                                      <a:latin typeface="Cambria Math" panose="02040503050406030204" pitchFamily="18" charset="0"/>
                                    </a:rPr>
                                    <m:t>𝑖</m:t>
                                  </m:r>
                                </m:e>
                              </m:d>
                            </m:sup>
                          </m:sSubSup>
                        </m:oMath>
                      </m:oMathPara>
                    </a14:m>
                    <a:endParaRPr kumimoji="1" lang="ja-JP" altLang="en-US" sz="1050" dirty="0">
                      <a:solidFill>
                        <a:schemeClr val="tx1"/>
                      </a:solidFill>
                    </a:endParaRPr>
                  </a:p>
                </p:txBody>
              </p:sp>
            </mc:Choice>
            <mc:Fallback xmlns="">
              <p:sp>
                <p:nvSpPr>
                  <p:cNvPr id="72" name="テキスト ボックス 71"/>
                  <p:cNvSpPr txBox="1">
                    <a:spLocks noRot="1" noChangeAspect="1" noMove="1" noResize="1" noEditPoints="1" noAdjustHandles="1" noChangeArrowheads="1" noChangeShapeType="1" noTextEdit="1"/>
                  </p:cNvSpPr>
                  <p:nvPr/>
                </p:nvSpPr>
                <p:spPr>
                  <a:xfrm>
                    <a:off x="3837219" y="3803572"/>
                    <a:ext cx="498405" cy="301621"/>
                  </a:xfrm>
                  <a:prstGeom prst="rect">
                    <a:avLst/>
                  </a:prstGeom>
                  <a:blipFill>
                    <a:blip r:embed="rId11"/>
                    <a:stretch>
                      <a:fillRect/>
                    </a:stretch>
                  </a:blipFill>
                </p:spPr>
                <p:txBody>
                  <a:bodyPr/>
                  <a:lstStyle/>
                  <a:p>
                    <a:r>
                      <a:rPr lang="ja-JP" altLang="en-US">
                        <a:noFill/>
                      </a:rPr>
                      <a:t> </a:t>
                    </a:r>
                  </a:p>
                </p:txBody>
              </p:sp>
            </mc:Fallback>
          </mc:AlternateContent>
          <p:cxnSp>
            <p:nvCxnSpPr>
              <p:cNvPr id="73" name="直線コネクタ 72"/>
              <p:cNvCxnSpPr/>
              <p:nvPr/>
            </p:nvCxnSpPr>
            <p:spPr>
              <a:xfrm flipV="1">
                <a:off x="4257472" y="3077951"/>
                <a:ext cx="685732" cy="579601"/>
              </a:xfrm>
              <a:prstGeom prst="line">
                <a:avLst/>
              </a:prstGeom>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bwMode="auto">
              <a:xfrm>
                <a:off x="4945500" y="3077951"/>
                <a:ext cx="358425" cy="1222235"/>
              </a:xfrm>
              <a:prstGeom prst="rect">
                <a:avLst/>
              </a:prstGeom>
              <a:solidFill>
                <a:srgbClr val="E2F1FA"/>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75" name="正方形/長方形 74"/>
                  <p:cNvSpPr/>
                  <p:nvPr/>
                </p:nvSpPr>
                <p:spPr>
                  <a:xfrm>
                    <a:off x="4574211" y="3601715"/>
                    <a:ext cx="1084015" cy="334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1050" i="1" smtClean="0">
                                  <a:solidFill>
                                    <a:schemeClr val="tx1"/>
                                  </a:solidFill>
                                  <a:latin typeface="Cambria Math" panose="02040503050406030204" pitchFamily="18" charset="0"/>
                                </a:rPr>
                              </m:ctrlPr>
                            </m:dPr>
                            <m:e>
                              <m:r>
                                <a:rPr lang="en-US" altLang="ja-JP" sz="1050" i="1">
                                  <a:solidFill>
                                    <a:schemeClr val="tx1"/>
                                  </a:solidFill>
                                  <a:latin typeface="Cambria Math" panose="02040503050406030204" pitchFamily="18" charset="0"/>
                                </a:rPr>
                                <m:t>1+</m:t>
                              </m:r>
                              <m:sSubSup>
                                <m:sSubSupPr>
                                  <m:ctrlPr>
                                    <a:rPr lang="en-US" altLang="ja-JP" sz="1050" i="1">
                                      <a:solidFill>
                                        <a:schemeClr val="tx1"/>
                                      </a:solidFill>
                                      <a:latin typeface="Cambria Math" panose="02040503050406030204" pitchFamily="18" charset="0"/>
                                    </a:rPr>
                                  </m:ctrlPr>
                                </m:sSubSupPr>
                                <m:e>
                                  <m:r>
                                    <a:rPr lang="en-US" altLang="ja-JP" sz="1050" i="1">
                                      <a:solidFill>
                                        <a:schemeClr val="tx1"/>
                                      </a:solidFill>
                                      <a:latin typeface="Cambria Math" panose="02040503050406030204" pitchFamily="18" charset="0"/>
                                    </a:rPr>
                                    <m:t>𝜇</m:t>
                                  </m:r>
                                </m:e>
                                <m:sub>
                                  <m:r>
                                    <a:rPr lang="en-US" altLang="ja-JP" sz="1050" i="1">
                                      <a:solidFill>
                                        <a:schemeClr val="tx1"/>
                                      </a:solidFill>
                                      <a:latin typeface="Cambria Math" panose="02040503050406030204" pitchFamily="18" charset="0"/>
                                    </a:rPr>
                                    <m:t>𝑃</m:t>
                                  </m:r>
                                  <m:r>
                                    <a:rPr lang="en-US" altLang="ja-JP" sz="1050" i="1">
                                      <a:solidFill>
                                        <a:schemeClr val="tx1"/>
                                      </a:solidFill>
                                      <a:latin typeface="Cambria Math" panose="02040503050406030204" pitchFamily="18" charset="0"/>
                                    </a:rPr>
                                    <m:t>,</m:t>
                                  </m:r>
                                  <m:r>
                                    <a:rPr lang="en-US" altLang="ja-JP" sz="1050" i="1">
                                      <a:solidFill>
                                        <a:schemeClr val="tx1"/>
                                      </a:solidFill>
                                      <a:latin typeface="Cambria Math" panose="02040503050406030204" pitchFamily="18" charset="0"/>
                                    </a:rPr>
                                    <m:t>𝑡</m:t>
                                  </m:r>
                                </m:sub>
                                <m:sup>
                                  <m:d>
                                    <m:dPr>
                                      <m:ctrlPr>
                                        <a:rPr lang="en-US" altLang="ja-JP" sz="1050" i="1">
                                          <a:solidFill>
                                            <a:schemeClr val="tx1"/>
                                          </a:solidFill>
                                          <a:latin typeface="Cambria Math" panose="02040503050406030204" pitchFamily="18" charset="0"/>
                                        </a:rPr>
                                      </m:ctrlPr>
                                    </m:dPr>
                                    <m:e>
                                      <m:r>
                                        <a:rPr lang="en-US" altLang="ja-JP" sz="1050" i="1">
                                          <a:solidFill>
                                            <a:schemeClr val="tx1"/>
                                          </a:solidFill>
                                          <a:latin typeface="Cambria Math" panose="02040503050406030204" pitchFamily="18" charset="0"/>
                                        </a:rPr>
                                        <m:t>𝑖</m:t>
                                      </m:r>
                                    </m:e>
                                  </m:d>
                                </m:sup>
                              </m:sSubSup>
                            </m:e>
                          </m:d>
                          <m:sSubSup>
                            <m:sSubSupPr>
                              <m:ctrlPr>
                                <a:rPr lang="en-US" altLang="ja-JP" sz="1050" i="1">
                                  <a:solidFill>
                                    <a:schemeClr val="tx1"/>
                                  </a:solidFill>
                                  <a:latin typeface="Cambria Math" panose="02040503050406030204" pitchFamily="18" charset="0"/>
                                </a:rPr>
                              </m:ctrlPr>
                            </m:sSubSupPr>
                            <m:e>
                              <m:r>
                                <a:rPr lang="en-US" altLang="ja-JP" sz="1050" i="1">
                                  <a:solidFill>
                                    <a:schemeClr val="tx1"/>
                                  </a:solidFill>
                                  <a:latin typeface="Cambria Math" panose="02040503050406030204" pitchFamily="18" charset="0"/>
                                </a:rPr>
                                <m:t>𝑊</m:t>
                              </m:r>
                            </m:e>
                            <m:sub>
                              <m:r>
                                <a:rPr lang="en-US" altLang="ja-JP" sz="1050" i="1">
                                  <a:solidFill>
                                    <a:schemeClr val="tx1"/>
                                  </a:solidFill>
                                  <a:latin typeface="Cambria Math" panose="02040503050406030204" pitchFamily="18" charset="0"/>
                                </a:rPr>
                                <m:t>𝑡</m:t>
                              </m:r>
                            </m:sub>
                            <m:sup>
                              <m:r>
                                <a:rPr lang="en-US" altLang="ja-JP" sz="1050" i="1">
                                  <a:solidFill>
                                    <a:schemeClr val="tx1"/>
                                  </a:solidFill>
                                  <a:latin typeface="Cambria Math" panose="02040503050406030204" pitchFamily="18" charset="0"/>
                                </a:rPr>
                                <m:t>(</m:t>
                              </m:r>
                              <m:r>
                                <a:rPr lang="en-US" altLang="ja-JP" sz="1050" i="1">
                                  <a:solidFill>
                                    <a:schemeClr val="tx1"/>
                                  </a:solidFill>
                                  <a:latin typeface="Cambria Math" panose="02040503050406030204" pitchFamily="18" charset="0"/>
                                </a:rPr>
                                <m:t>𝑖</m:t>
                              </m:r>
                              <m:r>
                                <a:rPr lang="en-US" altLang="ja-JP" sz="1050" i="1">
                                  <a:solidFill>
                                    <a:schemeClr val="tx1"/>
                                  </a:solidFill>
                                  <a:latin typeface="Cambria Math" panose="02040503050406030204" pitchFamily="18" charset="0"/>
                                </a:rPr>
                                <m:t>)</m:t>
                              </m:r>
                            </m:sup>
                          </m:sSubSup>
                        </m:oMath>
                      </m:oMathPara>
                    </a14:m>
                    <a:endParaRPr lang="ja-JP" altLang="en-US" sz="1050" dirty="0">
                      <a:solidFill>
                        <a:schemeClr val="tx1"/>
                      </a:solidFill>
                    </a:endParaRPr>
                  </a:p>
                </p:txBody>
              </p:sp>
            </mc:Choice>
            <mc:Fallback xmlns="">
              <p:sp>
                <p:nvSpPr>
                  <p:cNvPr id="75" name="正方形/長方形 74"/>
                  <p:cNvSpPr>
                    <a:spLocks noRot="1" noChangeAspect="1" noMove="1" noResize="1" noEditPoints="1" noAdjustHandles="1" noChangeArrowheads="1" noChangeShapeType="1" noTextEdit="1"/>
                  </p:cNvSpPr>
                  <p:nvPr/>
                </p:nvSpPr>
                <p:spPr>
                  <a:xfrm>
                    <a:off x="4574211" y="3601715"/>
                    <a:ext cx="1084015" cy="33419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5295911" y="3093908"/>
                    <a:ext cx="457818" cy="3038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1050" i="1" smtClean="0">
                                  <a:solidFill>
                                    <a:schemeClr val="tx1"/>
                                  </a:solidFill>
                                  <a:latin typeface="Cambria Math" panose="02040503050406030204" pitchFamily="18" charset="0"/>
                                </a:rPr>
                              </m:ctrlPr>
                            </m:sSubSupPr>
                            <m:e>
                              <m:r>
                                <a:rPr lang="en-US" altLang="ja-JP" sz="1050" i="1">
                                  <a:solidFill>
                                    <a:schemeClr val="tx1"/>
                                  </a:solidFill>
                                  <a:latin typeface="Cambria Math" panose="02040503050406030204" pitchFamily="18" charset="0"/>
                                </a:rPr>
                                <m:t>𝐷</m:t>
                              </m:r>
                            </m:e>
                            <m:sub>
                              <m:r>
                                <a:rPr lang="en-US" altLang="ja-JP" sz="1050" i="1">
                                  <a:solidFill>
                                    <a:schemeClr val="tx1"/>
                                  </a:solidFill>
                                  <a:latin typeface="Cambria Math" panose="02040503050406030204" pitchFamily="18" charset="0"/>
                                </a:rPr>
                                <m:t>𝑡</m:t>
                              </m:r>
                            </m:sub>
                            <m:sup>
                              <m:r>
                                <a:rPr lang="en-US" altLang="ja-JP" sz="1050" i="1">
                                  <a:solidFill>
                                    <a:schemeClr val="tx1"/>
                                  </a:solidFill>
                                  <a:latin typeface="Cambria Math" panose="02040503050406030204" pitchFamily="18" charset="0"/>
                                </a:rPr>
                                <m:t>(</m:t>
                              </m:r>
                              <m:r>
                                <a:rPr lang="en-US" altLang="ja-JP" sz="1050" i="1">
                                  <a:solidFill>
                                    <a:schemeClr val="tx1"/>
                                  </a:solidFill>
                                  <a:latin typeface="Cambria Math" panose="02040503050406030204" pitchFamily="18" charset="0"/>
                                </a:rPr>
                                <m:t>𝑖</m:t>
                              </m:r>
                              <m:r>
                                <a:rPr lang="en-US" altLang="ja-JP" sz="1050" i="1">
                                  <a:solidFill>
                                    <a:schemeClr val="tx1"/>
                                  </a:solidFill>
                                  <a:latin typeface="Cambria Math" panose="02040503050406030204" pitchFamily="18" charset="0"/>
                                </a:rPr>
                                <m:t>)</m:t>
                              </m:r>
                            </m:sup>
                          </m:sSubSup>
                        </m:oMath>
                      </m:oMathPara>
                    </a14:m>
                    <a:endParaRPr lang="ja-JP" altLang="en-US" sz="1050" dirty="0">
                      <a:solidFill>
                        <a:schemeClr val="tx1"/>
                      </a:solidFill>
                    </a:endParaRPr>
                  </a:p>
                </p:txBody>
              </p:sp>
            </mc:Choice>
            <mc:Fallback xmlns="">
              <p:sp>
                <p:nvSpPr>
                  <p:cNvPr id="77" name="正方形/長方形 76"/>
                  <p:cNvSpPr>
                    <a:spLocks noRot="1" noChangeAspect="1" noMove="1" noResize="1" noEditPoints="1" noAdjustHandles="1" noChangeArrowheads="1" noChangeShapeType="1" noTextEdit="1"/>
                  </p:cNvSpPr>
                  <p:nvPr/>
                </p:nvSpPr>
                <p:spPr>
                  <a:xfrm>
                    <a:off x="5295911" y="3093908"/>
                    <a:ext cx="457818" cy="303801"/>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p:cNvSpPr txBox="1"/>
                  <p:nvPr/>
                </p:nvSpPr>
                <p:spPr>
                  <a:xfrm>
                    <a:off x="5599985" y="3716579"/>
                    <a:ext cx="498405" cy="3016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1050" i="1" smtClean="0">
                                  <a:solidFill>
                                    <a:schemeClr val="tx1"/>
                                  </a:solidFill>
                                  <a:latin typeface="Cambria Math" panose="02040503050406030204" pitchFamily="18" charset="0"/>
                                </a:rPr>
                              </m:ctrlPr>
                            </m:sSubSupPr>
                            <m:e>
                              <m:r>
                                <a:rPr lang="en-US" altLang="ja-JP" sz="1050" i="1">
                                  <a:solidFill>
                                    <a:schemeClr val="tx1"/>
                                  </a:solidFill>
                                  <a:latin typeface="Cambria Math" panose="02040503050406030204" pitchFamily="18" charset="0"/>
                                </a:rPr>
                                <m:t>𝑊</m:t>
                              </m:r>
                            </m:e>
                            <m:sub>
                              <m:r>
                                <a:rPr lang="en-US" altLang="ja-JP" sz="1050" i="1">
                                  <a:solidFill>
                                    <a:schemeClr val="tx1"/>
                                  </a:solidFill>
                                  <a:latin typeface="Cambria Math" panose="02040503050406030204" pitchFamily="18" charset="0"/>
                                </a:rPr>
                                <m:t>𝑡</m:t>
                              </m:r>
                              <m:r>
                                <a:rPr lang="en-US" altLang="ja-JP" sz="1050" b="0" i="1" smtClean="0">
                                  <a:solidFill>
                                    <a:schemeClr val="tx1"/>
                                  </a:solidFill>
                                  <a:latin typeface="Cambria Math" panose="02040503050406030204" pitchFamily="18" charset="0"/>
                                </a:rPr>
                                <m:t>+1</m:t>
                              </m:r>
                            </m:sub>
                            <m:sup>
                              <m:d>
                                <m:dPr>
                                  <m:ctrlPr>
                                    <a:rPr lang="en-US" altLang="ja-JP" sz="1050" i="1">
                                      <a:solidFill>
                                        <a:schemeClr val="tx1"/>
                                      </a:solidFill>
                                      <a:latin typeface="Cambria Math" panose="02040503050406030204" pitchFamily="18" charset="0"/>
                                    </a:rPr>
                                  </m:ctrlPr>
                                </m:dPr>
                                <m:e>
                                  <m:r>
                                    <a:rPr lang="en-US" altLang="ja-JP" sz="1050" i="1">
                                      <a:solidFill>
                                        <a:schemeClr val="tx1"/>
                                      </a:solidFill>
                                      <a:latin typeface="Cambria Math" panose="02040503050406030204" pitchFamily="18" charset="0"/>
                                    </a:rPr>
                                    <m:t>𝑖</m:t>
                                  </m:r>
                                </m:e>
                              </m:d>
                            </m:sup>
                          </m:sSubSup>
                        </m:oMath>
                      </m:oMathPara>
                    </a14:m>
                    <a:endParaRPr kumimoji="1" lang="ja-JP" altLang="en-US" sz="1050" dirty="0">
                      <a:solidFill>
                        <a:schemeClr val="tx1"/>
                      </a:solidFill>
                    </a:endParaRPr>
                  </a:p>
                </p:txBody>
              </p:sp>
            </mc:Choice>
            <mc:Fallback xmlns="">
              <p:sp>
                <p:nvSpPr>
                  <p:cNvPr id="78" name="テキスト ボックス 77"/>
                  <p:cNvSpPr txBox="1">
                    <a:spLocks noRot="1" noChangeAspect="1" noMove="1" noResize="1" noEditPoints="1" noAdjustHandles="1" noChangeArrowheads="1" noChangeShapeType="1" noTextEdit="1"/>
                  </p:cNvSpPr>
                  <p:nvPr/>
                </p:nvSpPr>
                <p:spPr>
                  <a:xfrm>
                    <a:off x="5599985" y="3716579"/>
                    <a:ext cx="498405" cy="301621"/>
                  </a:xfrm>
                  <a:prstGeom prst="rect">
                    <a:avLst/>
                  </a:prstGeom>
                  <a:blipFill>
                    <a:blip r:embed="rId14"/>
                    <a:stretch>
                      <a:fillRect/>
                    </a:stretch>
                  </a:blipFill>
                </p:spPr>
                <p:txBody>
                  <a:bodyPr/>
                  <a:lstStyle/>
                  <a:p>
                    <a:r>
                      <a:rPr lang="ja-JP" altLang="en-US">
                        <a:noFill/>
                      </a:rPr>
                      <a:t> </a:t>
                    </a:r>
                  </a:p>
                </p:txBody>
              </p:sp>
            </mc:Fallback>
          </mc:AlternateContent>
          <p:sp>
            <p:nvSpPr>
              <p:cNvPr id="82" name="円弧 81"/>
              <p:cNvSpPr/>
              <p:nvPr/>
            </p:nvSpPr>
            <p:spPr>
              <a:xfrm>
                <a:off x="4954679" y="3457588"/>
                <a:ext cx="72000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円弧 82"/>
              <p:cNvSpPr/>
              <p:nvPr/>
            </p:nvSpPr>
            <p:spPr>
              <a:xfrm rot="5400000">
                <a:off x="4953359" y="3565167"/>
                <a:ext cx="72000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4" name="直線矢印コネクタ 83"/>
              <p:cNvCxnSpPr/>
              <p:nvPr/>
            </p:nvCxnSpPr>
            <p:spPr>
              <a:xfrm>
                <a:off x="3445914" y="4480055"/>
                <a:ext cx="25443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4087453" y="4324759"/>
                <a:ext cx="0" cy="2762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5139926" y="4356583"/>
                <a:ext cx="0" cy="276225"/>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テキスト ボックス 86"/>
                  <p:cNvSpPr txBox="1"/>
                  <p:nvPr/>
                </p:nvSpPr>
                <p:spPr>
                  <a:xfrm>
                    <a:off x="3942175" y="4622412"/>
                    <a:ext cx="282705"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050" b="0" i="1" smtClean="0">
                              <a:latin typeface="Cambria Math" panose="02040503050406030204" pitchFamily="18" charset="0"/>
                            </a:rPr>
                            <m:t>𝑡</m:t>
                          </m:r>
                        </m:oMath>
                      </m:oMathPara>
                    </a14:m>
                    <a:endParaRPr kumimoji="1" lang="ja-JP" altLang="en-US" sz="1050" dirty="0"/>
                  </a:p>
                </p:txBody>
              </p:sp>
            </mc:Choice>
            <mc:Fallback xmlns="">
              <p:sp>
                <p:nvSpPr>
                  <p:cNvPr id="87" name="テキスト ボックス 86"/>
                  <p:cNvSpPr txBox="1">
                    <a:spLocks noRot="1" noChangeAspect="1" noMove="1" noResize="1" noEditPoints="1" noAdjustHandles="1" noChangeArrowheads="1" noChangeShapeType="1" noTextEdit="1"/>
                  </p:cNvSpPr>
                  <p:nvPr/>
                </p:nvSpPr>
                <p:spPr>
                  <a:xfrm>
                    <a:off x="3942175" y="4622412"/>
                    <a:ext cx="282705" cy="261610"/>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p:cNvSpPr txBox="1"/>
                  <p:nvPr/>
                </p:nvSpPr>
                <p:spPr>
                  <a:xfrm>
                    <a:off x="4953359" y="4621406"/>
                    <a:ext cx="404341" cy="253916"/>
                  </a:xfrm>
                  <a:prstGeom prst="rect">
                    <a:avLst/>
                  </a:prstGeom>
                  <a:noFill/>
                </p:spPr>
                <p:txBody>
                  <a:bodyPr wrap="none" rtlCol="0">
                    <a:spAutoFit/>
                  </a:bodyPr>
                  <a:lstStyle/>
                  <a:p>
                    <a14:m>
                      <m:oMath xmlns:m="http://schemas.openxmlformats.org/officeDocument/2006/math">
                        <m:r>
                          <a:rPr kumimoji="1" lang="en-US" altLang="ja-JP" sz="1050" b="0" i="1" smtClean="0">
                            <a:latin typeface="Cambria Math" panose="02040503050406030204" pitchFamily="18" charset="0"/>
                          </a:rPr>
                          <m:t>𝑡</m:t>
                        </m:r>
                      </m:oMath>
                    </a14:m>
                    <a:r>
                      <a:rPr kumimoji="1" lang="en-US" altLang="ja-JP" sz="1050" dirty="0"/>
                      <a:t>+1</a:t>
                    </a:r>
                    <a:endParaRPr kumimoji="1" lang="ja-JP" altLang="en-US" sz="1050" dirty="0"/>
                  </a:p>
                </p:txBody>
              </p:sp>
            </mc:Choice>
            <mc:Fallback xmlns="">
              <p:sp>
                <p:nvSpPr>
                  <p:cNvPr id="88" name="テキスト ボックス 87"/>
                  <p:cNvSpPr txBox="1">
                    <a:spLocks noRot="1" noChangeAspect="1" noMove="1" noResize="1" noEditPoints="1" noAdjustHandles="1" noChangeArrowheads="1" noChangeShapeType="1" noTextEdit="1"/>
                  </p:cNvSpPr>
                  <p:nvPr/>
                </p:nvSpPr>
                <p:spPr>
                  <a:xfrm>
                    <a:off x="4953359" y="4621406"/>
                    <a:ext cx="404341" cy="253916"/>
                  </a:xfrm>
                  <a:prstGeom prst="rect">
                    <a:avLst/>
                  </a:prstGeom>
                  <a:blipFill>
                    <a:blip r:embed="rId16"/>
                    <a:stretch>
                      <a:fillRect b="-11905"/>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13" name="テキスト ボックス 112"/>
                <p:cNvSpPr txBox="1"/>
                <p:nvPr/>
              </p:nvSpPr>
              <p:spPr>
                <a:xfrm>
                  <a:off x="4288619" y="2970474"/>
                  <a:ext cx="1185837" cy="323037"/>
                </a:xfrm>
                <a:prstGeom prst="rect">
                  <a:avLst/>
                </a:prstGeom>
                <a:noFill/>
              </p:spPr>
              <p:txBody>
                <a:bodyPr wrap="none" rtlCol="0">
                  <a:spAutoFit/>
                </a:bodyPr>
                <a:lstStyle/>
                <a:p>
                  <a14:m>
                    <m:oMath xmlns:m="http://schemas.openxmlformats.org/officeDocument/2006/math">
                      <m:sSubSup>
                        <m:sSubSupPr>
                          <m:ctrlPr>
                            <a:rPr kumimoji="1" lang="en-US" altLang="ja-JP" sz="1200" b="0" i="1" smtClean="0">
                              <a:latin typeface="Cambria Math" panose="02040503050406030204" pitchFamily="18" charset="0"/>
                            </a:rPr>
                          </m:ctrlPr>
                        </m:sSubSupPr>
                        <m:e>
                          <m:r>
                            <a:rPr kumimoji="1" lang="en-US" altLang="ja-JP" sz="1200" b="0" i="1" smtClean="0">
                              <a:latin typeface="Cambria Math" panose="02040503050406030204" pitchFamily="18" charset="0"/>
                            </a:rPr>
                            <m:t>𝐷</m:t>
                          </m:r>
                        </m:e>
                        <m:sub>
                          <m:r>
                            <a:rPr kumimoji="1" lang="en-US" altLang="ja-JP" sz="1200" b="0" i="1" smtClean="0">
                              <a:latin typeface="Cambria Math" panose="02040503050406030204" pitchFamily="18" charset="0"/>
                            </a:rPr>
                            <m:t>𝑡</m:t>
                          </m:r>
                        </m:sub>
                        <m:sup>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𝑖</m:t>
                          </m:r>
                          <m:r>
                            <a:rPr kumimoji="1" lang="en-US" altLang="ja-JP" sz="1200" b="0" i="1" smtClean="0">
                              <a:latin typeface="Cambria Math" panose="02040503050406030204" pitchFamily="18" charset="0"/>
                            </a:rPr>
                            <m:t>)</m:t>
                          </m:r>
                        </m:sup>
                      </m:sSubSup>
                      <m:r>
                        <a:rPr kumimoji="1" lang="en-US" altLang="ja-JP" sz="1200" b="0" i="1" smtClean="0">
                          <a:latin typeface="Cambria Math" panose="02040503050406030204" pitchFamily="18" charset="0"/>
                        </a:rPr>
                        <m:t>&lt;0</m:t>
                      </m:r>
                    </m:oMath>
                  </a14:m>
                  <a:r>
                    <a:rPr kumimoji="1" lang="ja-JP" altLang="en-US" sz="1200" dirty="0"/>
                    <a:t>のとき</a:t>
                  </a:r>
                </a:p>
              </p:txBody>
            </p:sp>
          </mc:Choice>
          <mc:Fallback xmlns="">
            <p:sp>
              <p:nvSpPr>
                <p:cNvPr id="113" name="テキスト ボックス 112"/>
                <p:cNvSpPr txBox="1">
                  <a:spLocks noRot="1" noChangeAspect="1" noMove="1" noResize="1" noEditPoints="1" noAdjustHandles="1" noChangeArrowheads="1" noChangeShapeType="1" noTextEdit="1"/>
                </p:cNvSpPr>
                <p:nvPr/>
              </p:nvSpPr>
              <p:spPr>
                <a:xfrm>
                  <a:off x="4288619" y="2970474"/>
                  <a:ext cx="1185837" cy="323037"/>
                </a:xfrm>
                <a:prstGeom prst="rect">
                  <a:avLst/>
                </a:prstGeom>
                <a:blipFill>
                  <a:blip r:embed="rId17"/>
                  <a:stretch>
                    <a:fillRect b="-15094"/>
                  </a:stretch>
                </a:blipFill>
              </p:spPr>
              <p:txBody>
                <a:bodyPr/>
                <a:lstStyle/>
                <a:p>
                  <a:r>
                    <a:rPr lang="ja-JP" altLang="en-US">
                      <a:noFill/>
                    </a:rPr>
                    <a:t> </a:t>
                  </a:r>
                </a:p>
              </p:txBody>
            </p:sp>
          </mc:Fallback>
        </mc:AlternateContent>
      </p:grpSp>
      <p:sp>
        <p:nvSpPr>
          <p:cNvPr id="116" name="AutoShape 3">
            <a:extLst>
              <a:ext uri="{FF2B5EF4-FFF2-40B4-BE49-F238E27FC236}">
                <a16:creationId xmlns:a16="http://schemas.microsoft.com/office/drawing/2014/main" id="{061870B2-D7AD-4869-991E-E35F8D2ACD36}"/>
              </a:ext>
            </a:extLst>
          </p:cNvPr>
          <p:cNvSpPr>
            <a:spLocks noChangeArrowheads="1"/>
          </p:cNvSpPr>
          <p:nvPr/>
        </p:nvSpPr>
        <p:spPr bwMode="auto">
          <a:xfrm>
            <a:off x="269652" y="2573166"/>
            <a:ext cx="579884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キャッシュフローイメージ図</a:t>
            </a:r>
          </a:p>
        </p:txBody>
      </p:sp>
      <p:sp>
        <p:nvSpPr>
          <p:cNvPr id="118" name="AutoShape 3">
            <a:extLst>
              <a:ext uri="{FF2B5EF4-FFF2-40B4-BE49-F238E27FC236}">
                <a16:creationId xmlns:a16="http://schemas.microsoft.com/office/drawing/2014/main" id="{061870B2-D7AD-4869-991E-E35F8D2ACD36}"/>
              </a:ext>
            </a:extLst>
          </p:cNvPr>
          <p:cNvSpPr>
            <a:spLocks noChangeArrowheads="1"/>
          </p:cNvSpPr>
          <p:nvPr/>
        </p:nvSpPr>
        <p:spPr bwMode="auto">
          <a:xfrm>
            <a:off x="6587448" y="2849592"/>
            <a:ext cx="3043244"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各時点での期待富</a:t>
            </a:r>
          </a:p>
        </p:txBody>
      </p:sp>
      <p:sp>
        <p:nvSpPr>
          <p:cNvPr id="119" name="テキスト ボックス 118"/>
          <p:cNvSpPr txBox="1"/>
          <p:nvPr/>
        </p:nvSpPr>
        <p:spPr>
          <a:xfrm>
            <a:off x="152141" y="5508680"/>
            <a:ext cx="9599317" cy="830997"/>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ü"/>
            </a:pPr>
            <a:r>
              <a:rPr lang="ja-JP" altLang="en-US" sz="1600" dirty="0"/>
              <a:t>投資によるキャッシュフローとそれ以外のネットキャッシュフローの和が富を表し，次の時点で投資に回される</a:t>
            </a:r>
            <a:endParaRPr lang="en-US" altLang="ja-JP" sz="1600" dirty="0"/>
          </a:p>
          <a:p>
            <a:pPr marL="285750" indent="-285750">
              <a:buClr>
                <a:srgbClr val="0070C0"/>
              </a:buClr>
              <a:buFont typeface="Wingdings" panose="05000000000000000000" pitchFamily="2" charset="2"/>
              <a:buChar char="ü"/>
            </a:pPr>
            <a:r>
              <a:rPr kumimoji="1" lang="ja-JP" altLang="en-US" sz="1600" dirty="0"/>
              <a:t>その期待富は上記</a:t>
            </a:r>
            <a:r>
              <a:rPr lang="ja-JP" altLang="en-US" sz="1600" dirty="0"/>
              <a:t>グラフの通りである</a:t>
            </a:r>
            <a:endParaRPr kumimoji="1" lang="ja-JP" altLang="en-US" sz="1600" dirty="0"/>
          </a:p>
        </p:txBody>
      </p:sp>
      <p:pic>
        <p:nvPicPr>
          <p:cNvPr id="9" name="図 8"/>
          <p:cNvPicPr>
            <a:picLocks noChangeAspect="1"/>
          </p:cNvPicPr>
          <p:nvPr/>
        </p:nvPicPr>
        <p:blipFill>
          <a:blip r:embed="rId18"/>
          <a:stretch>
            <a:fillRect/>
          </a:stretch>
        </p:blipFill>
        <p:spPr>
          <a:xfrm>
            <a:off x="6581940" y="3180422"/>
            <a:ext cx="3048752" cy="1832726"/>
          </a:xfrm>
          <a:prstGeom prst="rect">
            <a:avLst/>
          </a:prstGeom>
        </p:spPr>
      </p:pic>
    </p:spTree>
    <p:extLst>
      <p:ext uri="{BB962C8B-B14F-4D97-AF65-F5344CB8AC3E}">
        <p14:creationId xmlns:p14="http://schemas.microsoft.com/office/powerpoint/2010/main" val="218817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4821680" y="2687048"/>
            <a:ext cx="4279763" cy="2572735"/>
          </a:xfrm>
          <a:prstGeom prst="rect">
            <a:avLst/>
          </a:prstGeom>
        </p:spPr>
      </p:pic>
      <p:sp>
        <p:nvSpPr>
          <p:cNvPr id="3" name="日付プレースホルダー 2"/>
          <p:cNvSpPr>
            <a:spLocks noGrp="1"/>
          </p:cNvSpPr>
          <p:nvPr>
            <p:ph type="dt" sz="half" idx="10"/>
          </p:nvPr>
        </p:nvSpPr>
        <p:spPr/>
        <p:txBody>
          <a:bodyPr/>
          <a:lstStyle/>
          <a:p>
            <a:fld id="{8CFD1637-4D5C-415A-B9BA-A6C9F68A1314}"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8</a:t>
            </a:fld>
            <a:endParaRPr lang="en-US" altLang="ja-JP" dirty="0"/>
          </a:p>
        </p:txBody>
      </p:sp>
      <p:sp>
        <p:nvSpPr>
          <p:cNvPr id="7" name="タイトル 1"/>
          <p:cNvSpPr>
            <a:spLocks noGrp="1"/>
          </p:cNvSpPr>
          <p:nvPr>
            <p:ph type="title"/>
          </p:nvPr>
        </p:nvSpPr>
        <p:spPr/>
        <p:txBody>
          <a:bodyPr/>
          <a:lstStyle/>
          <a:p>
            <a:r>
              <a:rPr lang="ja-JP" altLang="en-US" dirty="0"/>
              <a:t>討論 ⑤｜繰下げ年数とリスクおよび期待富の関係</a:t>
            </a:r>
            <a:endParaRPr kumimoji="1" lang="ja-JP" altLang="en-US" dirty="0"/>
          </a:p>
        </p:txBody>
      </p:sp>
      <p:grpSp>
        <p:nvGrpSpPr>
          <p:cNvPr id="8" name="グループ化 7">
            <a:extLst>
              <a:ext uri="{FF2B5EF4-FFF2-40B4-BE49-F238E27FC236}">
                <a16:creationId xmlns:a16="http://schemas.microsoft.com/office/drawing/2014/main" id="{54E25AA4-AC62-4B65-906D-A2ABFD9D2D61}"/>
              </a:ext>
            </a:extLst>
          </p:cNvPr>
          <p:cNvGrpSpPr/>
          <p:nvPr/>
        </p:nvGrpSpPr>
        <p:grpSpPr>
          <a:xfrm>
            <a:off x="313142" y="692822"/>
            <a:ext cx="9361040" cy="379399"/>
            <a:chOff x="718373" y="3757722"/>
            <a:chExt cx="8543476" cy="1832235"/>
          </a:xfrm>
        </p:grpSpPr>
        <p:sp>
          <p:nvSpPr>
            <p:cNvPr id="9" name="正方形/長方形 8">
              <a:extLst>
                <a:ext uri="{FF2B5EF4-FFF2-40B4-BE49-F238E27FC236}">
                  <a16:creationId xmlns:a16="http://schemas.microsoft.com/office/drawing/2014/main" id="{7942BDDF-9397-4CD5-BEFE-11CE69D69CC8}"/>
                </a:ext>
              </a:extLst>
            </p:cNvPr>
            <p:cNvSpPr/>
            <p:nvPr/>
          </p:nvSpPr>
          <p:spPr bwMode="auto">
            <a:xfrm>
              <a:off x="718373" y="3757722"/>
              <a:ext cx="8543476" cy="1832235"/>
            </a:xfrm>
            <a:prstGeom prst="rect">
              <a:avLst/>
            </a:prstGeom>
            <a:noFill/>
            <a:ln w="31750" cap="flat" cmpd="dbl"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p:txBody>
        </p:sp>
        <p:sp>
          <p:nvSpPr>
            <p:cNvPr id="10"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98932"/>
              <a:ext cx="8469255" cy="1189077"/>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sz="1600" b="1" u="sng" dirty="0">
                  <a:solidFill>
                    <a:srgbClr val="0070C0"/>
                  </a:solidFill>
                </a:rPr>
                <a:t>質問内容：繰下げ年数が長いほど，リスクは小さくなるが期待富も小さくなる関係について</a:t>
              </a:r>
            </a:p>
          </p:txBody>
        </p:sp>
      </p:grpSp>
      <p:graphicFrame>
        <p:nvGraphicFramePr>
          <p:cNvPr id="11" name="表 10"/>
          <p:cNvGraphicFramePr>
            <a:graphicFrameLocks noGrp="1"/>
          </p:cNvGraphicFramePr>
          <p:nvPr/>
        </p:nvGraphicFramePr>
        <p:xfrm>
          <a:off x="272480" y="1690529"/>
          <a:ext cx="4114800" cy="476250"/>
        </p:xfrm>
        <a:graphic>
          <a:graphicData uri="http://schemas.openxmlformats.org/drawingml/2006/table">
            <a:tbl>
              <a:tblPr firstRow="1">
                <a:tableStyleId>{69012ECD-51FC-41F1-AA8D-1B2483CD663E}</a:tableStyleId>
              </a:tblPr>
              <a:tblGrid>
                <a:gridCol w="685800">
                  <a:extLst>
                    <a:ext uri="{9D8B030D-6E8A-4147-A177-3AD203B41FA5}">
                      <a16:colId xmlns:a16="http://schemas.microsoft.com/office/drawing/2014/main" val="3668120636"/>
                    </a:ext>
                  </a:extLst>
                </a:gridCol>
                <a:gridCol w="685800">
                  <a:extLst>
                    <a:ext uri="{9D8B030D-6E8A-4147-A177-3AD203B41FA5}">
                      <a16:colId xmlns:a16="http://schemas.microsoft.com/office/drawing/2014/main" val="889566"/>
                    </a:ext>
                  </a:extLst>
                </a:gridCol>
                <a:gridCol w="685800">
                  <a:extLst>
                    <a:ext uri="{9D8B030D-6E8A-4147-A177-3AD203B41FA5}">
                      <a16:colId xmlns:a16="http://schemas.microsoft.com/office/drawing/2014/main" val="2266090658"/>
                    </a:ext>
                  </a:extLst>
                </a:gridCol>
                <a:gridCol w="685800">
                  <a:extLst>
                    <a:ext uri="{9D8B030D-6E8A-4147-A177-3AD203B41FA5}">
                      <a16:colId xmlns:a16="http://schemas.microsoft.com/office/drawing/2014/main" val="564599836"/>
                    </a:ext>
                  </a:extLst>
                </a:gridCol>
                <a:gridCol w="685800">
                  <a:extLst>
                    <a:ext uri="{9D8B030D-6E8A-4147-A177-3AD203B41FA5}">
                      <a16:colId xmlns:a16="http://schemas.microsoft.com/office/drawing/2014/main" val="284041737"/>
                    </a:ext>
                  </a:extLst>
                </a:gridCol>
                <a:gridCol w="685800">
                  <a:extLst>
                    <a:ext uri="{9D8B030D-6E8A-4147-A177-3AD203B41FA5}">
                      <a16:colId xmlns:a16="http://schemas.microsoft.com/office/drawing/2014/main" val="1986618890"/>
                    </a:ext>
                  </a:extLst>
                </a:gridCol>
              </a:tblGrid>
              <a:tr h="238125">
                <a:tc>
                  <a:txBody>
                    <a:bodyPr/>
                    <a:lstStyle/>
                    <a:p>
                      <a:pPr algn="ctr" fontAlgn="ctr"/>
                      <a:r>
                        <a:rPr lang="ja-JP" altLang="en-US" sz="1100" u="none" strike="noStrike" dirty="0">
                          <a:effectLst/>
                        </a:rPr>
                        <a:t>従来</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945189683"/>
                  </a:ext>
                </a:extLst>
              </a:tr>
              <a:tr h="238125">
                <a:tc>
                  <a:txBody>
                    <a:bodyPr/>
                    <a:lstStyle/>
                    <a:p>
                      <a:pPr algn="r" fontAlgn="ctr"/>
                      <a:r>
                        <a:rPr lang="en-US" altLang="ja-JP" sz="1100" u="none" strike="noStrike" dirty="0">
                          <a:solidFill>
                            <a:srgbClr val="FF0000"/>
                          </a:solidFill>
                          <a:effectLst/>
                        </a:rPr>
                        <a:t>0.1663</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0.0527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0.0201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0.0172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0.0554</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1.7804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995543881"/>
                  </a:ext>
                </a:extLst>
              </a:tr>
            </a:tbl>
          </a:graphicData>
        </a:graphic>
      </p:graphicFrame>
      <p:sp>
        <p:nvSpPr>
          <p:cNvPr id="12" name="AutoShape 3">
            <a:extLst>
              <a:ext uri="{FF2B5EF4-FFF2-40B4-BE49-F238E27FC236}">
                <a16:creationId xmlns:a16="http://schemas.microsoft.com/office/drawing/2014/main" id="{061870B2-D7AD-4869-991E-E35F8D2ACD36}"/>
              </a:ext>
            </a:extLst>
          </p:cNvPr>
          <p:cNvSpPr>
            <a:spLocks noChangeArrowheads="1"/>
          </p:cNvSpPr>
          <p:nvPr/>
        </p:nvSpPr>
        <p:spPr bwMode="auto">
          <a:xfrm>
            <a:off x="4819176" y="2350784"/>
            <a:ext cx="428226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各受給開始年齢での期待富の推移</a:t>
            </a:r>
          </a:p>
        </p:txBody>
      </p:sp>
      <p:sp>
        <p:nvSpPr>
          <p:cNvPr id="14" name="テキスト ボックス 13"/>
          <p:cNvSpPr txBox="1"/>
          <p:nvPr/>
        </p:nvSpPr>
        <p:spPr>
          <a:xfrm>
            <a:off x="313142" y="1304235"/>
            <a:ext cx="3012363"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目的関数値（基本分析）</a:t>
            </a:r>
          </a:p>
        </p:txBody>
      </p:sp>
      <p:sp>
        <p:nvSpPr>
          <p:cNvPr id="15" name="楕円 14"/>
          <p:cNvSpPr/>
          <p:nvPr/>
        </p:nvSpPr>
        <p:spPr bwMode="auto">
          <a:xfrm>
            <a:off x="8374381" y="3534926"/>
            <a:ext cx="727062" cy="390525"/>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pic>
        <p:nvPicPr>
          <p:cNvPr id="16" name="図 15"/>
          <p:cNvPicPr>
            <a:picLocks noChangeAspect="1"/>
          </p:cNvPicPr>
          <p:nvPr/>
        </p:nvPicPr>
        <p:blipFill>
          <a:blip r:embed="rId3"/>
          <a:stretch>
            <a:fillRect/>
          </a:stretch>
        </p:blipFill>
        <p:spPr>
          <a:xfrm>
            <a:off x="278154" y="2690423"/>
            <a:ext cx="4282266" cy="2569360"/>
          </a:xfrm>
          <a:prstGeom prst="rect">
            <a:avLst/>
          </a:prstGeom>
        </p:spPr>
      </p:pic>
      <p:sp>
        <p:nvSpPr>
          <p:cNvPr id="17" name="AutoShape 3">
            <a:extLst>
              <a:ext uri="{FF2B5EF4-FFF2-40B4-BE49-F238E27FC236}">
                <a16:creationId xmlns:a16="http://schemas.microsoft.com/office/drawing/2014/main" id="{061870B2-D7AD-4869-991E-E35F8D2ACD36}"/>
              </a:ext>
            </a:extLst>
          </p:cNvPr>
          <p:cNvSpPr>
            <a:spLocks noChangeArrowheads="1"/>
          </p:cNvSpPr>
          <p:nvPr/>
        </p:nvSpPr>
        <p:spPr bwMode="auto">
          <a:xfrm>
            <a:off x="278154" y="2354399"/>
            <a:ext cx="428226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各受給開始年齢での</a:t>
            </a:r>
            <a:r>
              <a:rPr lang="en-US" altLang="ja-JP" sz="1600" dirty="0">
                <a:solidFill>
                  <a:schemeClr val="bg1"/>
                </a:solidFill>
                <a:latin typeface="+mj-lt"/>
              </a:rPr>
              <a:t>LPM(1)</a:t>
            </a:r>
            <a:r>
              <a:rPr lang="ja-JP" altLang="en-US" sz="1600" dirty="0">
                <a:solidFill>
                  <a:schemeClr val="bg1"/>
                </a:solidFill>
                <a:latin typeface="+mj-lt"/>
              </a:rPr>
              <a:t>推移</a:t>
            </a:r>
          </a:p>
        </p:txBody>
      </p:sp>
      <p:sp>
        <p:nvSpPr>
          <p:cNvPr id="18" name="楕円 17"/>
          <p:cNvSpPr/>
          <p:nvPr/>
        </p:nvSpPr>
        <p:spPr bwMode="auto">
          <a:xfrm>
            <a:off x="3962736" y="4370774"/>
            <a:ext cx="727062" cy="390525"/>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9" name="テキスト ボックス 18"/>
          <p:cNvSpPr txBox="1"/>
          <p:nvPr/>
        </p:nvSpPr>
        <p:spPr>
          <a:xfrm>
            <a:off x="272481" y="5543550"/>
            <a:ext cx="9401702" cy="646331"/>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kumimoji="1" lang="ja-JP" altLang="en-US" dirty="0"/>
              <a:t>ケース</a:t>
            </a:r>
            <a:r>
              <a:rPr kumimoji="1" lang="en-US" altLang="ja-JP" dirty="0"/>
              <a:t>4</a:t>
            </a:r>
            <a:r>
              <a:rPr kumimoji="1" lang="ja-JP" altLang="en-US" dirty="0"/>
              <a:t>において，従来よりも期待富が小さくなっているにも</a:t>
            </a:r>
            <a:r>
              <a:rPr lang="ja-JP" altLang="en-US" dirty="0"/>
              <a:t>関わらずリスクは小さくなっている</a:t>
            </a:r>
            <a:endParaRPr kumimoji="1" lang="ja-JP" altLang="en-US" dirty="0"/>
          </a:p>
        </p:txBody>
      </p:sp>
    </p:spTree>
    <p:extLst>
      <p:ext uri="{BB962C8B-B14F-4D97-AF65-F5344CB8AC3E}">
        <p14:creationId xmlns:p14="http://schemas.microsoft.com/office/powerpoint/2010/main" val="2422550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p:cNvPicPr>
            <a:picLocks noChangeAspect="1"/>
          </p:cNvPicPr>
          <p:nvPr/>
        </p:nvPicPr>
        <p:blipFill>
          <a:blip r:embed="rId2"/>
          <a:stretch>
            <a:fillRect/>
          </a:stretch>
        </p:blipFill>
        <p:spPr>
          <a:xfrm>
            <a:off x="313141" y="1485175"/>
            <a:ext cx="3944534" cy="2366721"/>
          </a:xfrm>
          <a:prstGeom prst="rect">
            <a:avLst/>
          </a:prstGeom>
        </p:spPr>
      </p:pic>
      <p:pic>
        <p:nvPicPr>
          <p:cNvPr id="20" name="図 19"/>
          <p:cNvPicPr>
            <a:picLocks noChangeAspect="1"/>
          </p:cNvPicPr>
          <p:nvPr/>
        </p:nvPicPr>
        <p:blipFill>
          <a:blip r:embed="rId3"/>
          <a:stretch>
            <a:fillRect/>
          </a:stretch>
        </p:blipFill>
        <p:spPr>
          <a:xfrm>
            <a:off x="313141" y="3757744"/>
            <a:ext cx="3944534" cy="2363569"/>
          </a:xfrm>
          <a:prstGeom prst="rect">
            <a:avLst/>
          </a:prstGeom>
        </p:spPr>
      </p:pic>
      <p:sp>
        <p:nvSpPr>
          <p:cNvPr id="2" name="タイトル 1"/>
          <p:cNvSpPr>
            <a:spLocks noGrp="1"/>
          </p:cNvSpPr>
          <p:nvPr>
            <p:ph type="title"/>
          </p:nvPr>
        </p:nvSpPr>
        <p:spPr/>
        <p:txBody>
          <a:bodyPr/>
          <a:lstStyle/>
          <a:p>
            <a:r>
              <a:rPr lang="ja-JP" altLang="en-US" dirty="0"/>
              <a:t>討論 ⑤｜繰り下げ年数とリスクおよび期待富の関係</a:t>
            </a:r>
            <a:endParaRPr kumimoji="1" lang="ja-JP" altLang="en-US" dirty="0"/>
          </a:p>
        </p:txBody>
      </p:sp>
      <p:sp>
        <p:nvSpPr>
          <p:cNvPr id="3" name="日付プレースホルダー 2"/>
          <p:cNvSpPr>
            <a:spLocks noGrp="1"/>
          </p:cNvSpPr>
          <p:nvPr>
            <p:ph type="dt" sz="half" idx="10"/>
          </p:nvPr>
        </p:nvSpPr>
        <p:spPr/>
        <p:txBody>
          <a:bodyPr/>
          <a:lstStyle/>
          <a:p>
            <a:fld id="{10101F79-E739-448F-845F-EA358F9A2127}" type="datetime1">
              <a:rPr kumimoji="1" lang="ja-JP" altLang="en-US" smtClean="0"/>
              <a:t>2019/11/4</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9</a:t>
            </a:fld>
            <a:endParaRPr lang="en-US" altLang="ja-JP" dirty="0"/>
          </a:p>
        </p:txBody>
      </p:sp>
      <p:grpSp>
        <p:nvGrpSpPr>
          <p:cNvPr id="6" name="グループ化 5">
            <a:extLst>
              <a:ext uri="{FF2B5EF4-FFF2-40B4-BE49-F238E27FC236}">
                <a16:creationId xmlns:a16="http://schemas.microsoft.com/office/drawing/2014/main" id="{54E25AA4-AC62-4B65-906D-A2ABFD9D2D61}"/>
              </a:ext>
            </a:extLst>
          </p:cNvPr>
          <p:cNvGrpSpPr/>
          <p:nvPr/>
        </p:nvGrpSpPr>
        <p:grpSpPr>
          <a:xfrm>
            <a:off x="313142" y="692822"/>
            <a:ext cx="9361040" cy="343427"/>
            <a:chOff x="718373" y="3757722"/>
            <a:chExt cx="8543476" cy="1658515"/>
          </a:xfrm>
        </p:grpSpPr>
        <p:sp>
          <p:nvSpPr>
            <p:cNvPr id="7" name="正方形/長方形 6">
              <a:extLst>
                <a:ext uri="{FF2B5EF4-FFF2-40B4-BE49-F238E27FC236}">
                  <a16:creationId xmlns:a16="http://schemas.microsoft.com/office/drawing/2014/main" id="{7942BDDF-9397-4CD5-BEFE-11CE69D69CC8}"/>
                </a:ext>
              </a:extLst>
            </p:cNvPr>
            <p:cNvSpPr/>
            <p:nvPr/>
          </p:nvSpPr>
          <p:spPr bwMode="auto">
            <a:xfrm>
              <a:off x="718373" y="3757722"/>
              <a:ext cx="8543476" cy="1658515"/>
            </a:xfrm>
            <a:prstGeom prst="rect">
              <a:avLst/>
            </a:prstGeom>
            <a:noFill/>
            <a:ln w="31750" cap="flat" cmpd="dbl"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b="1" kern="0" dirty="0">
                <a:solidFill>
                  <a:srgbClr val="4D4D4D"/>
                </a:solidFill>
                <a:latin typeface="Arial" charset="0"/>
                <a:cs typeface="メイリオ" pitchFamily="50" charset="-128"/>
              </a:endParaRPr>
            </a:p>
          </p:txBody>
        </p:sp>
        <p:sp>
          <p:nvSpPr>
            <p:cNvPr id="8"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98932"/>
              <a:ext cx="8469255" cy="1189077"/>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sz="1600" b="1" u="sng" dirty="0">
                  <a:solidFill>
                    <a:srgbClr val="0070C0"/>
                  </a:solidFill>
                </a:rPr>
                <a:t>質問内容：繰り下げ年数が多いほど，リスクは小さくなるが期待富も小さくなる関係について</a:t>
              </a:r>
            </a:p>
          </p:txBody>
        </p:sp>
      </p:grpSp>
      <p:sp>
        <p:nvSpPr>
          <p:cNvPr id="9" name="AutoShape 3">
            <a:extLst>
              <a:ext uri="{FF2B5EF4-FFF2-40B4-BE49-F238E27FC236}">
                <a16:creationId xmlns:a16="http://schemas.microsoft.com/office/drawing/2014/main" id="{061870B2-D7AD-4869-991E-E35F8D2ACD36}"/>
              </a:ext>
            </a:extLst>
          </p:cNvPr>
          <p:cNvSpPr>
            <a:spLocks noChangeArrowheads="1"/>
          </p:cNvSpPr>
          <p:nvPr/>
        </p:nvSpPr>
        <p:spPr bwMode="auto">
          <a:xfrm>
            <a:off x="313142" y="1158845"/>
            <a:ext cx="3944533"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en-US" altLang="ja-JP" sz="1600" dirty="0">
                <a:solidFill>
                  <a:schemeClr val="bg1"/>
                </a:solidFill>
                <a:latin typeface="+mj-lt"/>
              </a:rPr>
              <a:t>35</a:t>
            </a:r>
            <a:r>
              <a:rPr lang="ja-JP" altLang="en-US" sz="1600" dirty="0">
                <a:solidFill>
                  <a:schemeClr val="bg1"/>
                </a:solidFill>
                <a:latin typeface="+mj-lt"/>
              </a:rPr>
              <a:t>時点の富の累積確率</a:t>
            </a:r>
          </a:p>
        </p:txBody>
      </p:sp>
      <p:sp>
        <p:nvSpPr>
          <p:cNvPr id="12" name="右矢印 11"/>
          <p:cNvSpPr/>
          <p:nvPr/>
        </p:nvSpPr>
        <p:spPr bwMode="auto">
          <a:xfrm rot="3923913">
            <a:off x="1651001" y="3676511"/>
            <a:ext cx="584200" cy="406624"/>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3" name="楕円 12"/>
          <p:cNvSpPr/>
          <p:nvPr/>
        </p:nvSpPr>
        <p:spPr bwMode="auto">
          <a:xfrm>
            <a:off x="1352550" y="3092557"/>
            <a:ext cx="768350" cy="406412"/>
          </a:xfrm>
          <a:prstGeom prst="ellipse">
            <a:avLst/>
          </a:prstGeom>
          <a:noFill/>
          <a:ln w="19050">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4687592" y="3020671"/>
            <a:ext cx="4986589" cy="1107996"/>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繰下げ年数と期待富について</a:t>
            </a:r>
            <a:endParaRPr kumimoji="1" lang="en-US" altLang="ja-JP" dirty="0">
              <a:solidFill>
                <a:srgbClr val="0070C0"/>
              </a:solidFill>
            </a:endParaRPr>
          </a:p>
          <a:p>
            <a:pPr marL="742950" lvl="1" indent="-285750">
              <a:buClr>
                <a:srgbClr val="0070C0"/>
              </a:buClr>
              <a:buFont typeface="Wingdings" panose="05000000000000000000" pitchFamily="2" charset="2"/>
              <a:buChar char="ü"/>
            </a:pPr>
            <a:r>
              <a:rPr lang="ja-JP" altLang="en-US" sz="1600" dirty="0"/>
              <a:t>公的年金を早期に受給するほど，多くの資産をリスク資産へと投資するため富の分布全体が右</a:t>
            </a:r>
            <a:r>
              <a:rPr lang="en-US" altLang="ja-JP" sz="1600" dirty="0"/>
              <a:t>(</a:t>
            </a:r>
            <a:r>
              <a:rPr lang="ja-JP" altLang="en-US" sz="1600" dirty="0"/>
              <a:t>正</a:t>
            </a:r>
            <a:r>
              <a:rPr lang="en-US" altLang="ja-JP" sz="1600" dirty="0"/>
              <a:t>)</a:t>
            </a:r>
            <a:r>
              <a:rPr lang="ja-JP" altLang="en-US" sz="1600" dirty="0"/>
              <a:t>にシフトしている</a:t>
            </a:r>
            <a:endParaRPr kumimoji="1" lang="ja-JP" altLang="en-US" sz="1600" dirty="0"/>
          </a:p>
        </p:txBody>
      </p:sp>
      <p:sp>
        <p:nvSpPr>
          <p:cNvPr id="15" name="テキスト ボックス 14"/>
          <p:cNvSpPr txBox="1"/>
          <p:nvPr/>
        </p:nvSpPr>
        <p:spPr>
          <a:xfrm>
            <a:off x="4687592" y="4317317"/>
            <a:ext cx="4986589" cy="1600438"/>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繰下げ受給とリスク</a:t>
            </a:r>
            <a:r>
              <a:rPr kumimoji="1" lang="ja-JP" altLang="en-US" dirty="0">
                <a:solidFill>
                  <a:srgbClr val="0070C0"/>
                </a:solidFill>
              </a:rPr>
              <a:t>について</a:t>
            </a:r>
            <a:endParaRPr kumimoji="1" lang="en-US" altLang="ja-JP" dirty="0">
              <a:solidFill>
                <a:srgbClr val="0070C0"/>
              </a:solidFill>
            </a:endParaRPr>
          </a:p>
          <a:p>
            <a:pPr marL="742950" lvl="1" indent="-285750">
              <a:buClr>
                <a:srgbClr val="0070C0"/>
              </a:buClr>
              <a:buFont typeface="Wingdings" panose="05000000000000000000" pitchFamily="2" charset="2"/>
              <a:buChar char="ü"/>
            </a:pPr>
            <a:r>
              <a:rPr lang="ja-JP" altLang="en-US" sz="1600" dirty="0"/>
              <a:t>公的年金を繰下げることで</a:t>
            </a:r>
            <a:r>
              <a:rPr lang="ja-JP" altLang="en-US" sz="1600" dirty="0">
                <a:solidFill>
                  <a:srgbClr val="FF0000"/>
                </a:solidFill>
              </a:rPr>
              <a:t>運用リスク</a:t>
            </a:r>
            <a:r>
              <a:rPr lang="ja-JP" altLang="en-US" sz="1600" dirty="0"/>
              <a:t>を繰下げ期間は</a:t>
            </a:r>
            <a:r>
              <a:rPr lang="ja-JP" altLang="en-US" sz="1600" dirty="0">
                <a:solidFill>
                  <a:srgbClr val="FF0000"/>
                </a:solidFill>
              </a:rPr>
              <a:t>自分自身で負う必要がなくなる</a:t>
            </a:r>
            <a:endParaRPr lang="en-US" altLang="ja-JP" sz="1600" dirty="0">
              <a:solidFill>
                <a:srgbClr val="FF0000"/>
              </a:solidFill>
            </a:endParaRPr>
          </a:p>
          <a:p>
            <a:pPr marL="742950" lvl="1" indent="-285750">
              <a:buClr>
                <a:srgbClr val="0070C0"/>
              </a:buClr>
              <a:buFont typeface="Wingdings" panose="05000000000000000000" pitchFamily="2" charset="2"/>
              <a:buChar char="ü"/>
            </a:pPr>
            <a:r>
              <a:rPr kumimoji="1" lang="ja-JP" altLang="en-US" sz="1600" dirty="0"/>
              <a:t>配偶者の年金額も増額されるため，世帯主死亡による収入減少リスクが小さくなっている</a:t>
            </a:r>
          </a:p>
        </p:txBody>
      </p:sp>
      <p:graphicFrame>
        <p:nvGraphicFramePr>
          <p:cNvPr id="16" name="表 15"/>
          <p:cNvGraphicFramePr>
            <a:graphicFrameLocks noGrp="1"/>
          </p:cNvGraphicFramePr>
          <p:nvPr>
            <p:extLst>
              <p:ext uri="{D42A27DB-BD31-4B8C-83A1-F6EECF244321}">
                <p14:modId xmlns:p14="http://schemas.microsoft.com/office/powerpoint/2010/main" val="953327243"/>
              </p:ext>
            </p:extLst>
          </p:nvPr>
        </p:nvGraphicFramePr>
        <p:xfrm>
          <a:off x="4687593" y="1601646"/>
          <a:ext cx="4800600" cy="1190625"/>
        </p:xfrm>
        <a:graphic>
          <a:graphicData uri="http://schemas.openxmlformats.org/drawingml/2006/table">
            <a:tbl>
              <a:tblPr firstRow="1">
                <a:tableStyleId>{69012ECD-51FC-41F1-AA8D-1B2483CD663E}</a:tableStyleId>
              </a:tblPr>
              <a:tblGrid>
                <a:gridCol w="685800">
                  <a:extLst>
                    <a:ext uri="{9D8B030D-6E8A-4147-A177-3AD203B41FA5}">
                      <a16:colId xmlns:a16="http://schemas.microsoft.com/office/drawing/2014/main" val="2553684968"/>
                    </a:ext>
                  </a:extLst>
                </a:gridCol>
                <a:gridCol w="685800">
                  <a:extLst>
                    <a:ext uri="{9D8B030D-6E8A-4147-A177-3AD203B41FA5}">
                      <a16:colId xmlns:a16="http://schemas.microsoft.com/office/drawing/2014/main" val="590139475"/>
                    </a:ext>
                  </a:extLst>
                </a:gridCol>
                <a:gridCol w="685800">
                  <a:extLst>
                    <a:ext uri="{9D8B030D-6E8A-4147-A177-3AD203B41FA5}">
                      <a16:colId xmlns:a16="http://schemas.microsoft.com/office/drawing/2014/main" val="2373882296"/>
                    </a:ext>
                  </a:extLst>
                </a:gridCol>
                <a:gridCol w="685800">
                  <a:extLst>
                    <a:ext uri="{9D8B030D-6E8A-4147-A177-3AD203B41FA5}">
                      <a16:colId xmlns:a16="http://schemas.microsoft.com/office/drawing/2014/main" val="3816541142"/>
                    </a:ext>
                  </a:extLst>
                </a:gridCol>
                <a:gridCol w="685800">
                  <a:extLst>
                    <a:ext uri="{9D8B030D-6E8A-4147-A177-3AD203B41FA5}">
                      <a16:colId xmlns:a16="http://schemas.microsoft.com/office/drawing/2014/main" val="3245853007"/>
                    </a:ext>
                  </a:extLst>
                </a:gridCol>
                <a:gridCol w="685800">
                  <a:extLst>
                    <a:ext uri="{9D8B030D-6E8A-4147-A177-3AD203B41FA5}">
                      <a16:colId xmlns:a16="http://schemas.microsoft.com/office/drawing/2014/main" val="3144571036"/>
                    </a:ext>
                  </a:extLst>
                </a:gridCol>
                <a:gridCol w="685800">
                  <a:extLst>
                    <a:ext uri="{9D8B030D-6E8A-4147-A177-3AD203B41FA5}">
                      <a16:colId xmlns:a16="http://schemas.microsoft.com/office/drawing/2014/main" val="2823108351"/>
                    </a:ext>
                  </a:extLst>
                </a:gridCol>
              </a:tblGrid>
              <a:tr h="238125">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従来</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21180990"/>
                  </a:ext>
                </a:extLst>
              </a:tr>
              <a:tr h="238125">
                <a:tc>
                  <a:txBody>
                    <a:bodyPr/>
                    <a:lstStyle/>
                    <a:p>
                      <a:pPr algn="l" fontAlgn="ctr"/>
                      <a:r>
                        <a:rPr lang="ja-JP" altLang="en-US" sz="1100" u="none" strike="noStrike">
                          <a:effectLst/>
                        </a:rPr>
                        <a:t>平均</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2611.70</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2448.12</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2326.03</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2050.83</a:t>
                      </a:r>
                    </a:p>
                  </a:txBody>
                  <a:tcPr marL="9525" marR="9525" marT="9525" marB="0" anchor="ct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1532.02</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1394.82</a:t>
                      </a:r>
                    </a:p>
                  </a:txBody>
                  <a:tcPr marL="9525" marR="9525" marT="9525" marB="0" anchor="ctr"/>
                </a:tc>
                <a:extLst>
                  <a:ext uri="{0D108BD9-81ED-4DB2-BD59-A6C34878D82A}">
                    <a16:rowId xmlns:a16="http://schemas.microsoft.com/office/drawing/2014/main" val="1573615365"/>
                  </a:ext>
                </a:extLst>
              </a:tr>
              <a:tr h="238125">
                <a:tc>
                  <a:txBody>
                    <a:bodyPr/>
                    <a:lstStyle/>
                    <a:p>
                      <a:pPr algn="l" fontAlgn="ctr"/>
                      <a:r>
                        <a:rPr lang="ja-JP" altLang="en-US" sz="1100" u="none" strike="noStrike" dirty="0">
                          <a:effectLst/>
                        </a:rPr>
                        <a:t>中央値</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2378.24</a:t>
                      </a: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2246.91</a:t>
                      </a: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2140.57</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1891.55</a:t>
                      </a:r>
                    </a:p>
                  </a:txBody>
                  <a:tcPr marL="9525" marR="9525" marT="9525" marB="0" anchor="ct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1419.36</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1280.57</a:t>
                      </a:r>
                    </a:p>
                  </a:txBody>
                  <a:tcPr marL="9525" marR="9525" marT="9525" marB="0" anchor="ctr"/>
                </a:tc>
                <a:extLst>
                  <a:ext uri="{0D108BD9-81ED-4DB2-BD59-A6C34878D82A}">
                    <a16:rowId xmlns:a16="http://schemas.microsoft.com/office/drawing/2014/main" val="2719698754"/>
                  </a:ext>
                </a:extLst>
              </a:tr>
              <a:tr h="238125">
                <a:tc>
                  <a:txBody>
                    <a:bodyPr/>
                    <a:lstStyle/>
                    <a:p>
                      <a:pPr algn="l" fontAlgn="ctr"/>
                      <a:r>
                        <a:rPr lang="ja-JP" altLang="en-US" sz="1100" u="none" strike="noStrike">
                          <a:effectLst/>
                        </a:rPr>
                        <a:t>標準偏差</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1469.62</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1238.47</a:t>
                      </a: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1135.12</a:t>
                      </a: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997.98</a:t>
                      </a:r>
                    </a:p>
                  </a:txBody>
                  <a:tcPr marL="9525" marR="9525" marT="9525" marB="0" anchor="ct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763.37</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871.34</a:t>
                      </a:r>
                    </a:p>
                  </a:txBody>
                  <a:tcPr marL="9525" marR="9525" marT="9525" marB="0" anchor="ctr"/>
                </a:tc>
                <a:extLst>
                  <a:ext uri="{0D108BD9-81ED-4DB2-BD59-A6C34878D82A}">
                    <a16:rowId xmlns:a16="http://schemas.microsoft.com/office/drawing/2014/main" val="4243255213"/>
                  </a:ext>
                </a:extLst>
              </a:tr>
              <a:tr h="238125">
                <a:tc>
                  <a:txBody>
                    <a:bodyPr/>
                    <a:lstStyle/>
                    <a:p>
                      <a:pPr algn="l" fontAlgn="ctr"/>
                      <a:r>
                        <a:rPr lang="ja-JP" altLang="en-US" sz="1100" u="none" strike="noStrike">
                          <a:effectLst/>
                        </a:rPr>
                        <a:t>歪度</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1.21</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1.24</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1.26</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1.21</a:t>
                      </a:r>
                    </a:p>
                  </a:txBody>
                  <a:tcPr marL="9525" marR="9525" marT="9525" marB="0" anchor="ct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1.17</a:t>
                      </a: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1.13</a:t>
                      </a:r>
                    </a:p>
                  </a:txBody>
                  <a:tcPr marL="9525" marR="9525" marT="9525" marB="0" anchor="ctr"/>
                </a:tc>
                <a:extLst>
                  <a:ext uri="{0D108BD9-81ED-4DB2-BD59-A6C34878D82A}">
                    <a16:rowId xmlns:a16="http://schemas.microsoft.com/office/drawing/2014/main" val="1141961079"/>
                  </a:ext>
                </a:extLst>
              </a:tr>
            </a:tbl>
          </a:graphicData>
        </a:graphic>
      </p:graphicFrame>
      <p:sp>
        <p:nvSpPr>
          <p:cNvPr id="17" name="テキスト ボックス 16"/>
          <p:cNvSpPr txBox="1"/>
          <p:nvPr/>
        </p:nvSpPr>
        <p:spPr>
          <a:xfrm>
            <a:off x="4687593" y="1232314"/>
            <a:ext cx="2569934"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en-US" altLang="ja-JP" dirty="0">
                <a:solidFill>
                  <a:srgbClr val="0070C0"/>
                </a:solidFill>
              </a:rPr>
              <a:t>35</a:t>
            </a:r>
            <a:r>
              <a:rPr kumimoji="1" lang="ja-JP" altLang="en-US" dirty="0">
                <a:solidFill>
                  <a:srgbClr val="0070C0"/>
                </a:solidFill>
              </a:rPr>
              <a:t>時点の富の統計量</a:t>
            </a:r>
          </a:p>
        </p:txBody>
      </p:sp>
      <p:sp>
        <p:nvSpPr>
          <p:cNvPr id="18" name="テキスト ボックス 17"/>
          <p:cNvSpPr txBox="1"/>
          <p:nvPr/>
        </p:nvSpPr>
        <p:spPr>
          <a:xfrm>
            <a:off x="313141" y="6137962"/>
            <a:ext cx="9361040" cy="369332"/>
          </a:xfrm>
          <a:prstGeom prst="rect">
            <a:avLst/>
          </a:prstGeom>
          <a:noFill/>
          <a:ln w="19050" cmpd="dbl">
            <a:solidFill>
              <a:srgbClr val="0070C0"/>
            </a:solidFill>
          </a:ln>
        </p:spPr>
        <p:txBody>
          <a:bodyPr wrap="square" rtlCol="0">
            <a:spAutoFit/>
          </a:bodyPr>
          <a:lstStyle/>
          <a:p>
            <a:pPr algn="ctr"/>
            <a:r>
              <a:rPr kumimoji="1" lang="ja-JP" altLang="en-US" b="1" u="sng" dirty="0">
                <a:solidFill>
                  <a:srgbClr val="0070C0"/>
                </a:solidFill>
              </a:rPr>
              <a:t>リスクとリターンの観点から自分自身に最適な受給開始年齢を決める必要がある</a:t>
            </a:r>
          </a:p>
        </p:txBody>
      </p:sp>
    </p:spTree>
    <p:extLst>
      <p:ext uri="{BB962C8B-B14F-4D97-AF65-F5344CB8AC3E}">
        <p14:creationId xmlns:p14="http://schemas.microsoft.com/office/powerpoint/2010/main" val="2833730415"/>
      </p:ext>
    </p:extLst>
  </p:cSld>
  <p:clrMapOvr>
    <a:masterClrMapping/>
  </p:clrMapOvr>
</p:sld>
</file>

<file path=ppt/theme/theme1.xml><?xml version="1.0" encoding="utf-8"?>
<a:theme xmlns:a="http://schemas.openxmlformats.org/drawingml/2006/main" name="Agend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Templat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extLst>
    <a:ext uri="{05A4C25C-085E-4340-85A3-A5531E510DB2}">
      <thm15:themeFamily xmlns:thm15="http://schemas.microsoft.com/office/thememl/2012/main" name="Agenda" id="{B4585792-543A-4D82-B707-FF9A95C7879C}" vid="{E3E91B31-CC76-4CC4-812A-B1E7FB0FD457}"/>
    </a:ext>
  </a:extLst>
</a:theme>
</file>

<file path=ppt/theme/theme10.xml><?xml version="1.0" encoding="utf-8"?>
<a:theme xmlns:a="http://schemas.openxmlformats.org/drawingml/2006/main" name="design006-simple blue-">
  <a:themeElements>
    <a:clrScheme name="design006-simple 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ユーザー定義 2">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sign006-simple 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006-simple 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006-simple 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006-simple 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006-simple 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006-simple 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006-simple 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006-simple 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006-simple 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006-simple 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006-simple 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006-simple 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Templat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3.xml><?xml version="1.0" encoding="utf-8"?>
<a:theme xmlns:a="http://schemas.openxmlformats.org/drawingml/2006/main" name="6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Templat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4.xml><?xml version="1.0" encoding="utf-8"?>
<a:theme xmlns:a="http://schemas.openxmlformats.org/drawingml/2006/main" name="2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Templat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5.xml><?xml version="1.0" encoding="utf-8"?>
<a:theme xmlns:a="http://schemas.openxmlformats.org/drawingml/2006/main" name="3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Templat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6.xml><?xml version="1.0" encoding="utf-8"?>
<a:theme xmlns:a="http://schemas.openxmlformats.org/drawingml/2006/main" name="5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7.xml><?xml version="1.0" encoding="utf-8"?>
<a:theme xmlns:a="http://schemas.openxmlformats.org/drawingml/2006/main" name="7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8.xml><?xml version="1.0" encoding="utf-8"?>
<a:theme xmlns:a="http://schemas.openxmlformats.org/drawingml/2006/main" name="9_標準デザイン">
  <a:themeElements>
    <a:clrScheme name="4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標準デザイン">
      <a:majorFont>
        <a:latin typeface="メイリオ"/>
        <a:ea typeface="メイリオ"/>
        <a:cs typeface="ＭＳ Ｐゴシック"/>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40000"/>
          </a:lnSpc>
          <a:spcBef>
            <a:spcPct val="10000"/>
          </a:spcBef>
          <a:spcAft>
            <a:spcPct val="0"/>
          </a:spcAft>
          <a:buClrTx/>
          <a:buSzTx/>
          <a:buFontTx/>
          <a:buNone/>
          <a:tabLst/>
          <a:defRPr kumimoji="1" lang="ja-JP" altLang="en-US" sz="2200" b="1" i="0" u="none" strike="noStrike" cap="none" normalizeH="0" baseline="0" smtClean="0">
            <a:ln>
              <a:noFill/>
            </a:ln>
            <a:solidFill>
              <a:srgbClr val="4D4D4D"/>
            </a:solidFill>
            <a:effectLst/>
            <a:latin typeface="Arial" charset="0"/>
            <a:ea typeface="メイリオ" pitchFamily="50" charset="-128"/>
            <a:cs typeface="メイリオ" pitchFamily="50"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40000"/>
          </a:lnSpc>
          <a:spcBef>
            <a:spcPct val="10000"/>
          </a:spcBef>
          <a:spcAft>
            <a:spcPct val="0"/>
          </a:spcAft>
          <a:buClrTx/>
          <a:buSzTx/>
          <a:buFontTx/>
          <a:buNone/>
          <a:tabLst/>
          <a:defRPr kumimoji="1" lang="ja-JP" altLang="en-US" sz="2200" b="1" i="0" u="none" strike="noStrike" cap="none" normalizeH="0" baseline="0" smtClean="0">
            <a:ln>
              <a:noFill/>
            </a:ln>
            <a:solidFill>
              <a:srgbClr val="4D4D4D"/>
            </a:solidFill>
            <a:effectLst/>
            <a:latin typeface="Arial" charset="0"/>
            <a:ea typeface="メイリオ" pitchFamily="50" charset="-128"/>
            <a:cs typeface="メイリオ" pitchFamily="50" charset="-128"/>
          </a:defRPr>
        </a:defPPr>
      </a:lstStyle>
    </a:lnDef>
  </a:objectDefaults>
  <a:extraClrSchemeLst>
    <a:extraClrScheme>
      <a:clrScheme name="4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テーマ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Agenda</Template>
  <TotalTime>14505</TotalTime>
  <Words>5429</Words>
  <Application>Microsoft Office PowerPoint</Application>
  <PresentationFormat>A4 210 x 297 mm</PresentationFormat>
  <Paragraphs>1275</Paragraphs>
  <Slides>37</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10</vt:i4>
      </vt:variant>
      <vt:variant>
        <vt:lpstr>スライド タイトル</vt:lpstr>
      </vt:variant>
      <vt:variant>
        <vt:i4>37</vt:i4>
      </vt:variant>
    </vt:vector>
  </HeadingPairs>
  <TitlesOfParts>
    <vt:vector size="58" baseType="lpstr">
      <vt:lpstr>ＭＳ Ｐゴシック</vt:lpstr>
      <vt:lpstr>ＭＳ 明朝</vt:lpstr>
      <vt:lpstr>メイリオ</vt:lpstr>
      <vt:lpstr>游ゴシック</vt:lpstr>
      <vt:lpstr>Arial</vt:lpstr>
      <vt:lpstr>Calibri</vt:lpstr>
      <vt:lpstr>Calibri Light</vt:lpstr>
      <vt:lpstr>Cambria Math</vt:lpstr>
      <vt:lpstr>Segoe UI</vt:lpstr>
      <vt:lpstr>Wingdings</vt:lpstr>
      <vt:lpstr>Wingdings 2</vt:lpstr>
      <vt:lpstr>Agenda</vt:lpstr>
      <vt:lpstr>1_Office ​​テーマ</vt:lpstr>
      <vt:lpstr>6_Office ​​テーマ</vt:lpstr>
      <vt:lpstr>2_Office ​​テーマ</vt:lpstr>
      <vt:lpstr>3_Office ​​テーマ</vt:lpstr>
      <vt:lpstr>5_Office ​​テーマ</vt:lpstr>
      <vt:lpstr>7_Office ​​テーマ</vt:lpstr>
      <vt:lpstr>9_標準デザイン</vt:lpstr>
      <vt:lpstr>テーマ1</vt:lpstr>
      <vt:lpstr>design006-simple blue-</vt:lpstr>
      <vt:lpstr>Appendix： ３.３ 数値分析｜資産配分割合に関する分析</vt:lpstr>
      <vt:lpstr>Appendix： ３.４数値分析｜遺族年金制度変更に関する分析</vt:lpstr>
      <vt:lpstr>Appendix： ３.X 数値分析｜計画期間数に関する分析</vt:lpstr>
      <vt:lpstr>討論 ①｜医療費について</vt:lpstr>
      <vt:lpstr>討論 ①｜医療費について</vt:lpstr>
      <vt:lpstr>討論 ②｜最低生活費の影響について</vt:lpstr>
      <vt:lpstr>討論 ③｜各時点の投資額について</vt:lpstr>
      <vt:lpstr>討論 ⑤｜繰下げ年数とリスクおよび期待富の関係</vt:lpstr>
      <vt:lpstr>討論 ⑤｜繰り下げ年数とリスクおよび期待富の関係</vt:lpstr>
      <vt:lpstr>討論 ⑥｜インフレ率の影響について</vt:lpstr>
      <vt:lpstr>Appendix：２.１退職後の家計の最適化モデル｜ Lee-Carterモデル</vt:lpstr>
      <vt:lpstr>Appendix：２.１退職後の家計の最適化モデル｜ Lee-Carterモデル</vt:lpstr>
      <vt:lpstr>Appendix｜最低生活費</vt:lpstr>
      <vt:lpstr>Appendix｜医療費</vt:lpstr>
      <vt:lpstr>Appendix｜モデル：投資資産</vt:lpstr>
      <vt:lpstr>Appendix｜Nelson-Siegelモデル：パラメータ推定法</vt:lpstr>
      <vt:lpstr>Appendix｜Nelson-Siegelモデルパラメータ</vt:lpstr>
      <vt:lpstr>Appendix：２.２公的年金財政モデル｜日本の公的年金制度</vt:lpstr>
      <vt:lpstr>Appendix： ２.２公的年金財政モデル｜動的な年金失権率</vt:lpstr>
      <vt:lpstr>Appendix：年金数理モデル｜被保険者数の設計</vt:lpstr>
      <vt:lpstr>Appendix：年金数理モデル｜被保険者数の設計</vt:lpstr>
      <vt:lpstr>Appendix：年金数理モデル｜被保険者数の設計</vt:lpstr>
      <vt:lpstr>Appendix：年金数理モデル｜国民年金全額免除，一部免除，全額納付数の設計</vt:lpstr>
      <vt:lpstr>Appendix：年金数理モデル｜年金給付</vt:lpstr>
      <vt:lpstr>Appendix：年金数理モデル｜年金給付</vt:lpstr>
      <vt:lpstr>Appendix：年金数理モデル｜年金給付</vt:lpstr>
      <vt:lpstr>Appendix：年金数理モデル｜保険料収入</vt:lpstr>
      <vt:lpstr>Appendix：年金数理モデル｜制度間移転・国庫負担</vt:lpstr>
      <vt:lpstr>Appendix：年金数理モデル｜制度間移転・国庫負担</vt:lpstr>
      <vt:lpstr>Appendix：モデル｜シミュレーション型多期間最適化モデル</vt:lpstr>
      <vt:lpstr>Appendix：三井住友海上あいおい_＆LIFE個人年金保険</vt:lpstr>
      <vt:lpstr>横浜市社会保険料(平成30年度)</vt:lpstr>
      <vt:lpstr>Appendix｜平成8年国民年金被保険者実態調査</vt:lpstr>
      <vt:lpstr>数値分析｜男女別の受給開始年齢</vt:lpstr>
      <vt:lpstr>数値分析｜繰下げ受給と逆再分配</vt:lpstr>
      <vt:lpstr>数値分析｜繰下げ受給と逆再分配</vt:lpstr>
      <vt:lpstr>数値分析｜生命保険の満期に関する分析</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Hibiki_lab</dc:creator>
  <cp:lastModifiedBy>shibahara</cp:lastModifiedBy>
  <cp:revision>658</cp:revision>
  <cp:lastPrinted>2019-01-17T07:20:23Z</cp:lastPrinted>
  <dcterms:created xsi:type="dcterms:W3CDTF">2018-05-08T04:41:31Z</dcterms:created>
  <dcterms:modified xsi:type="dcterms:W3CDTF">2019-11-04T10:17:10Z</dcterms:modified>
</cp:coreProperties>
</file>