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6" r:id="rId6"/>
    <p:sldId id="260" r:id="rId7"/>
    <p:sldId id="261" r:id="rId8"/>
    <p:sldId id="287" r:id="rId9"/>
    <p:sldId id="288"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9"/>
    <p:restoredTop sz="95915"/>
  </p:normalViewPr>
  <p:slideViewPr>
    <p:cSldViewPr snapToGrid="0" snapToObjects="1">
      <p:cViewPr varScale="1">
        <p:scale>
          <a:sx n="110" d="100"/>
          <a:sy n="110"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6849C-A17D-C747-9B83-150716F868E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665DB66-09A1-E342-91AE-4C471EA8FD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157224E-C432-6E42-A10A-3F7045393286}"/>
              </a:ext>
            </a:extLst>
          </p:cNvPr>
          <p:cNvSpPr>
            <a:spLocks noGrp="1"/>
          </p:cNvSpPr>
          <p:nvPr>
            <p:ph type="dt" sz="half" idx="10"/>
          </p:nvPr>
        </p:nvSpPr>
        <p:spPr/>
        <p:txBody>
          <a:bodyPr/>
          <a:lstStyle/>
          <a:p>
            <a:fld id="{23DE121A-E2BF-EC40-94AC-4250C2EA42E2}" type="datetimeFigureOut">
              <a:rPr kumimoji="1" lang="ja-JP" altLang="en-US" smtClean="0"/>
              <a:t>2021/5/18</a:t>
            </a:fld>
            <a:endParaRPr kumimoji="1" lang="ja-JP" altLang="en-US"/>
          </a:p>
        </p:txBody>
      </p:sp>
      <p:sp>
        <p:nvSpPr>
          <p:cNvPr id="5" name="フッター プレースホルダー 4">
            <a:extLst>
              <a:ext uri="{FF2B5EF4-FFF2-40B4-BE49-F238E27FC236}">
                <a16:creationId xmlns:a16="http://schemas.microsoft.com/office/drawing/2014/main" id="{FFEE8667-2D01-C044-A946-AF25D0091D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4EFB87-6C1F-8C48-B089-C5FD153C0AC3}"/>
              </a:ext>
            </a:extLst>
          </p:cNvPr>
          <p:cNvSpPr>
            <a:spLocks noGrp="1"/>
          </p:cNvSpPr>
          <p:nvPr>
            <p:ph type="sldNum" sz="quarter" idx="12"/>
          </p:nvPr>
        </p:nvSpPr>
        <p:spPr/>
        <p:txBody>
          <a:bodyPr/>
          <a:lstStyle/>
          <a:p>
            <a:fld id="{DEDDCC37-5109-9E49-8B72-95C59CA4FDF2}" type="slidenum">
              <a:rPr kumimoji="1" lang="ja-JP" altLang="en-US" smtClean="0"/>
              <a:t>‹#›</a:t>
            </a:fld>
            <a:endParaRPr kumimoji="1" lang="ja-JP" altLang="en-US"/>
          </a:p>
        </p:txBody>
      </p:sp>
    </p:spTree>
    <p:extLst>
      <p:ext uri="{BB962C8B-B14F-4D97-AF65-F5344CB8AC3E}">
        <p14:creationId xmlns:p14="http://schemas.microsoft.com/office/powerpoint/2010/main" val="297075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62E31A-AC9A-0640-84C7-407B521F0D8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86CDC14-8564-7E41-8FCF-0162E7B16CE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D9900E-1E90-664D-B5C9-FF8CEAEEA684}"/>
              </a:ext>
            </a:extLst>
          </p:cNvPr>
          <p:cNvSpPr>
            <a:spLocks noGrp="1"/>
          </p:cNvSpPr>
          <p:nvPr>
            <p:ph type="dt" sz="half" idx="10"/>
          </p:nvPr>
        </p:nvSpPr>
        <p:spPr/>
        <p:txBody>
          <a:bodyPr/>
          <a:lstStyle/>
          <a:p>
            <a:fld id="{23DE121A-E2BF-EC40-94AC-4250C2EA42E2}" type="datetimeFigureOut">
              <a:rPr kumimoji="1" lang="ja-JP" altLang="en-US" smtClean="0"/>
              <a:t>2021/5/18</a:t>
            </a:fld>
            <a:endParaRPr kumimoji="1" lang="ja-JP" altLang="en-US"/>
          </a:p>
        </p:txBody>
      </p:sp>
      <p:sp>
        <p:nvSpPr>
          <p:cNvPr id="5" name="フッター プレースホルダー 4">
            <a:extLst>
              <a:ext uri="{FF2B5EF4-FFF2-40B4-BE49-F238E27FC236}">
                <a16:creationId xmlns:a16="http://schemas.microsoft.com/office/drawing/2014/main" id="{52323857-889E-0841-8302-5556571125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4CC943-FD2D-624C-AC3A-0BCB0FD3DE26}"/>
              </a:ext>
            </a:extLst>
          </p:cNvPr>
          <p:cNvSpPr>
            <a:spLocks noGrp="1"/>
          </p:cNvSpPr>
          <p:nvPr>
            <p:ph type="sldNum" sz="quarter" idx="12"/>
          </p:nvPr>
        </p:nvSpPr>
        <p:spPr/>
        <p:txBody>
          <a:bodyPr/>
          <a:lstStyle/>
          <a:p>
            <a:fld id="{DEDDCC37-5109-9E49-8B72-95C59CA4FDF2}" type="slidenum">
              <a:rPr kumimoji="1" lang="ja-JP" altLang="en-US" smtClean="0"/>
              <a:t>‹#›</a:t>
            </a:fld>
            <a:endParaRPr kumimoji="1" lang="ja-JP" altLang="en-US"/>
          </a:p>
        </p:txBody>
      </p:sp>
    </p:spTree>
    <p:extLst>
      <p:ext uri="{BB962C8B-B14F-4D97-AF65-F5344CB8AC3E}">
        <p14:creationId xmlns:p14="http://schemas.microsoft.com/office/powerpoint/2010/main" val="611763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4FC17B-48BE-DA4A-87F8-930A61CFB7C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A01DF1-4940-A546-AE65-371276BC2BC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B4BF32-A46F-1445-A46A-AD9CE41F9376}"/>
              </a:ext>
            </a:extLst>
          </p:cNvPr>
          <p:cNvSpPr>
            <a:spLocks noGrp="1"/>
          </p:cNvSpPr>
          <p:nvPr>
            <p:ph type="dt" sz="half" idx="10"/>
          </p:nvPr>
        </p:nvSpPr>
        <p:spPr/>
        <p:txBody>
          <a:bodyPr/>
          <a:lstStyle/>
          <a:p>
            <a:fld id="{23DE121A-E2BF-EC40-94AC-4250C2EA42E2}" type="datetimeFigureOut">
              <a:rPr kumimoji="1" lang="ja-JP" altLang="en-US" smtClean="0"/>
              <a:t>2021/5/18</a:t>
            </a:fld>
            <a:endParaRPr kumimoji="1" lang="ja-JP" altLang="en-US"/>
          </a:p>
        </p:txBody>
      </p:sp>
      <p:sp>
        <p:nvSpPr>
          <p:cNvPr id="5" name="フッター プレースホルダー 4">
            <a:extLst>
              <a:ext uri="{FF2B5EF4-FFF2-40B4-BE49-F238E27FC236}">
                <a16:creationId xmlns:a16="http://schemas.microsoft.com/office/drawing/2014/main" id="{4F958AA7-7011-B34E-9C97-78660A3691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F271F4-8FF4-754C-A94E-5E4DAC38FE54}"/>
              </a:ext>
            </a:extLst>
          </p:cNvPr>
          <p:cNvSpPr>
            <a:spLocks noGrp="1"/>
          </p:cNvSpPr>
          <p:nvPr>
            <p:ph type="sldNum" sz="quarter" idx="12"/>
          </p:nvPr>
        </p:nvSpPr>
        <p:spPr/>
        <p:txBody>
          <a:bodyPr/>
          <a:lstStyle/>
          <a:p>
            <a:fld id="{DEDDCC37-5109-9E49-8B72-95C59CA4FDF2}" type="slidenum">
              <a:rPr kumimoji="1" lang="ja-JP" altLang="en-US" smtClean="0"/>
              <a:t>‹#›</a:t>
            </a:fld>
            <a:endParaRPr kumimoji="1" lang="ja-JP" altLang="en-US"/>
          </a:p>
        </p:txBody>
      </p:sp>
    </p:spTree>
    <p:extLst>
      <p:ext uri="{BB962C8B-B14F-4D97-AF65-F5344CB8AC3E}">
        <p14:creationId xmlns:p14="http://schemas.microsoft.com/office/powerpoint/2010/main" val="731545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9D0D32-A3BE-9845-BDB6-65885813F06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FAB20B-8A3E-534A-B354-EE8E7EB2730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386939-1648-C54C-AC0E-2E6601CAB000}"/>
              </a:ext>
            </a:extLst>
          </p:cNvPr>
          <p:cNvSpPr>
            <a:spLocks noGrp="1"/>
          </p:cNvSpPr>
          <p:nvPr>
            <p:ph type="dt" sz="half" idx="10"/>
          </p:nvPr>
        </p:nvSpPr>
        <p:spPr/>
        <p:txBody>
          <a:bodyPr/>
          <a:lstStyle/>
          <a:p>
            <a:fld id="{23DE121A-E2BF-EC40-94AC-4250C2EA42E2}" type="datetimeFigureOut">
              <a:rPr kumimoji="1" lang="ja-JP" altLang="en-US" smtClean="0"/>
              <a:t>2021/5/18</a:t>
            </a:fld>
            <a:endParaRPr kumimoji="1" lang="ja-JP" altLang="en-US"/>
          </a:p>
        </p:txBody>
      </p:sp>
      <p:sp>
        <p:nvSpPr>
          <p:cNvPr id="5" name="フッター プレースホルダー 4">
            <a:extLst>
              <a:ext uri="{FF2B5EF4-FFF2-40B4-BE49-F238E27FC236}">
                <a16:creationId xmlns:a16="http://schemas.microsoft.com/office/drawing/2014/main" id="{32CC4528-2BFD-0640-8B11-8A86148338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A2CE19-849B-0D42-BABE-1DBB764887E7}"/>
              </a:ext>
            </a:extLst>
          </p:cNvPr>
          <p:cNvSpPr>
            <a:spLocks noGrp="1"/>
          </p:cNvSpPr>
          <p:nvPr>
            <p:ph type="sldNum" sz="quarter" idx="12"/>
          </p:nvPr>
        </p:nvSpPr>
        <p:spPr/>
        <p:txBody>
          <a:bodyPr/>
          <a:lstStyle/>
          <a:p>
            <a:fld id="{DEDDCC37-5109-9E49-8B72-95C59CA4FDF2}" type="slidenum">
              <a:rPr kumimoji="1" lang="ja-JP" altLang="en-US" smtClean="0"/>
              <a:t>‹#›</a:t>
            </a:fld>
            <a:endParaRPr kumimoji="1" lang="ja-JP" altLang="en-US"/>
          </a:p>
        </p:txBody>
      </p:sp>
    </p:spTree>
    <p:extLst>
      <p:ext uri="{BB962C8B-B14F-4D97-AF65-F5344CB8AC3E}">
        <p14:creationId xmlns:p14="http://schemas.microsoft.com/office/powerpoint/2010/main" val="15338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47CFBA-DCDB-F943-8DB8-D8AF2F4DA0F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F895CB-E87D-AB42-835D-8DE9ED2BE5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ABDE9D6-4794-A840-88C7-0EA8F1A7E351}"/>
              </a:ext>
            </a:extLst>
          </p:cNvPr>
          <p:cNvSpPr>
            <a:spLocks noGrp="1"/>
          </p:cNvSpPr>
          <p:nvPr>
            <p:ph type="dt" sz="half" idx="10"/>
          </p:nvPr>
        </p:nvSpPr>
        <p:spPr/>
        <p:txBody>
          <a:bodyPr/>
          <a:lstStyle/>
          <a:p>
            <a:fld id="{23DE121A-E2BF-EC40-94AC-4250C2EA42E2}" type="datetimeFigureOut">
              <a:rPr kumimoji="1" lang="ja-JP" altLang="en-US" smtClean="0"/>
              <a:t>2021/5/18</a:t>
            </a:fld>
            <a:endParaRPr kumimoji="1" lang="ja-JP" altLang="en-US"/>
          </a:p>
        </p:txBody>
      </p:sp>
      <p:sp>
        <p:nvSpPr>
          <p:cNvPr id="5" name="フッター プレースホルダー 4">
            <a:extLst>
              <a:ext uri="{FF2B5EF4-FFF2-40B4-BE49-F238E27FC236}">
                <a16:creationId xmlns:a16="http://schemas.microsoft.com/office/drawing/2014/main" id="{F288C314-0175-6840-8863-F50E254222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565F25-33B9-3E4B-8B76-680F9C64F7E0}"/>
              </a:ext>
            </a:extLst>
          </p:cNvPr>
          <p:cNvSpPr>
            <a:spLocks noGrp="1"/>
          </p:cNvSpPr>
          <p:nvPr>
            <p:ph type="sldNum" sz="quarter" idx="12"/>
          </p:nvPr>
        </p:nvSpPr>
        <p:spPr/>
        <p:txBody>
          <a:bodyPr/>
          <a:lstStyle/>
          <a:p>
            <a:fld id="{DEDDCC37-5109-9E49-8B72-95C59CA4FDF2}" type="slidenum">
              <a:rPr kumimoji="1" lang="ja-JP" altLang="en-US" smtClean="0"/>
              <a:t>‹#›</a:t>
            </a:fld>
            <a:endParaRPr kumimoji="1" lang="ja-JP" altLang="en-US"/>
          </a:p>
        </p:txBody>
      </p:sp>
    </p:spTree>
    <p:extLst>
      <p:ext uri="{BB962C8B-B14F-4D97-AF65-F5344CB8AC3E}">
        <p14:creationId xmlns:p14="http://schemas.microsoft.com/office/powerpoint/2010/main" val="596804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B92449-526D-F34F-81F0-1DB7F1491BB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9E5C57-3D13-634C-96E7-F34DA1A91EA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DCB3084-8CEB-874C-BBDA-EA0B5C5E3C8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656FF26-CDFB-684D-BE07-77175E4F6716}"/>
              </a:ext>
            </a:extLst>
          </p:cNvPr>
          <p:cNvSpPr>
            <a:spLocks noGrp="1"/>
          </p:cNvSpPr>
          <p:nvPr>
            <p:ph type="dt" sz="half" idx="10"/>
          </p:nvPr>
        </p:nvSpPr>
        <p:spPr/>
        <p:txBody>
          <a:bodyPr/>
          <a:lstStyle/>
          <a:p>
            <a:fld id="{23DE121A-E2BF-EC40-94AC-4250C2EA42E2}" type="datetimeFigureOut">
              <a:rPr kumimoji="1" lang="ja-JP" altLang="en-US" smtClean="0"/>
              <a:t>2021/5/18</a:t>
            </a:fld>
            <a:endParaRPr kumimoji="1" lang="ja-JP" altLang="en-US"/>
          </a:p>
        </p:txBody>
      </p:sp>
      <p:sp>
        <p:nvSpPr>
          <p:cNvPr id="6" name="フッター プレースホルダー 5">
            <a:extLst>
              <a:ext uri="{FF2B5EF4-FFF2-40B4-BE49-F238E27FC236}">
                <a16:creationId xmlns:a16="http://schemas.microsoft.com/office/drawing/2014/main" id="{594FA080-E377-C44E-AB7E-00CBDD0B38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DCC237-B3B1-974B-9D1A-A4BE7BE2236B}"/>
              </a:ext>
            </a:extLst>
          </p:cNvPr>
          <p:cNvSpPr>
            <a:spLocks noGrp="1"/>
          </p:cNvSpPr>
          <p:nvPr>
            <p:ph type="sldNum" sz="quarter" idx="12"/>
          </p:nvPr>
        </p:nvSpPr>
        <p:spPr/>
        <p:txBody>
          <a:bodyPr/>
          <a:lstStyle/>
          <a:p>
            <a:fld id="{DEDDCC37-5109-9E49-8B72-95C59CA4FDF2}" type="slidenum">
              <a:rPr kumimoji="1" lang="ja-JP" altLang="en-US" smtClean="0"/>
              <a:t>‹#›</a:t>
            </a:fld>
            <a:endParaRPr kumimoji="1" lang="ja-JP" altLang="en-US"/>
          </a:p>
        </p:txBody>
      </p:sp>
    </p:spTree>
    <p:extLst>
      <p:ext uri="{BB962C8B-B14F-4D97-AF65-F5344CB8AC3E}">
        <p14:creationId xmlns:p14="http://schemas.microsoft.com/office/powerpoint/2010/main" val="371284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7525A9-CEC5-AB42-A7A2-28AC41D73C6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C4DD2A-8B53-3541-BF1B-9DBBD9ABFD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393AF6C-4ECF-504F-934E-F610F62ACA4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30A53C3-DD9C-F94C-B512-9BF8098F3C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9E55BA-9B84-C44A-B00F-2F2415674D2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E349AB1-F150-974F-B58F-128F5DCC5A0A}"/>
              </a:ext>
            </a:extLst>
          </p:cNvPr>
          <p:cNvSpPr>
            <a:spLocks noGrp="1"/>
          </p:cNvSpPr>
          <p:nvPr>
            <p:ph type="dt" sz="half" idx="10"/>
          </p:nvPr>
        </p:nvSpPr>
        <p:spPr/>
        <p:txBody>
          <a:bodyPr/>
          <a:lstStyle/>
          <a:p>
            <a:fld id="{23DE121A-E2BF-EC40-94AC-4250C2EA42E2}" type="datetimeFigureOut">
              <a:rPr kumimoji="1" lang="ja-JP" altLang="en-US" smtClean="0"/>
              <a:t>2021/5/18</a:t>
            </a:fld>
            <a:endParaRPr kumimoji="1" lang="ja-JP" altLang="en-US"/>
          </a:p>
        </p:txBody>
      </p:sp>
      <p:sp>
        <p:nvSpPr>
          <p:cNvPr id="8" name="フッター プレースホルダー 7">
            <a:extLst>
              <a:ext uri="{FF2B5EF4-FFF2-40B4-BE49-F238E27FC236}">
                <a16:creationId xmlns:a16="http://schemas.microsoft.com/office/drawing/2014/main" id="{963C6B80-9890-AE4B-88FD-52A4194BAEC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449563F-F060-484B-8F52-A3815C67DBFE}"/>
              </a:ext>
            </a:extLst>
          </p:cNvPr>
          <p:cNvSpPr>
            <a:spLocks noGrp="1"/>
          </p:cNvSpPr>
          <p:nvPr>
            <p:ph type="sldNum" sz="quarter" idx="12"/>
          </p:nvPr>
        </p:nvSpPr>
        <p:spPr/>
        <p:txBody>
          <a:bodyPr/>
          <a:lstStyle/>
          <a:p>
            <a:fld id="{DEDDCC37-5109-9E49-8B72-95C59CA4FDF2}" type="slidenum">
              <a:rPr kumimoji="1" lang="ja-JP" altLang="en-US" smtClean="0"/>
              <a:t>‹#›</a:t>
            </a:fld>
            <a:endParaRPr kumimoji="1" lang="ja-JP" altLang="en-US"/>
          </a:p>
        </p:txBody>
      </p:sp>
    </p:spTree>
    <p:extLst>
      <p:ext uri="{BB962C8B-B14F-4D97-AF65-F5344CB8AC3E}">
        <p14:creationId xmlns:p14="http://schemas.microsoft.com/office/powerpoint/2010/main" val="1689617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1CD43B-37ED-2A4A-8C27-9CD85FD5E07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0777E5B-5AD0-DA44-950E-7AA6DB629E6B}"/>
              </a:ext>
            </a:extLst>
          </p:cNvPr>
          <p:cNvSpPr>
            <a:spLocks noGrp="1"/>
          </p:cNvSpPr>
          <p:nvPr>
            <p:ph type="dt" sz="half" idx="10"/>
          </p:nvPr>
        </p:nvSpPr>
        <p:spPr/>
        <p:txBody>
          <a:bodyPr/>
          <a:lstStyle/>
          <a:p>
            <a:fld id="{23DE121A-E2BF-EC40-94AC-4250C2EA42E2}" type="datetimeFigureOut">
              <a:rPr kumimoji="1" lang="ja-JP" altLang="en-US" smtClean="0"/>
              <a:t>2021/5/18</a:t>
            </a:fld>
            <a:endParaRPr kumimoji="1" lang="ja-JP" altLang="en-US"/>
          </a:p>
        </p:txBody>
      </p:sp>
      <p:sp>
        <p:nvSpPr>
          <p:cNvPr id="4" name="フッター プレースホルダー 3">
            <a:extLst>
              <a:ext uri="{FF2B5EF4-FFF2-40B4-BE49-F238E27FC236}">
                <a16:creationId xmlns:a16="http://schemas.microsoft.com/office/drawing/2014/main" id="{32C01660-DD52-3E4F-8F55-3CEE1B7AF3E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7F8F202-EB36-434D-AD2B-5CF065D49A4C}"/>
              </a:ext>
            </a:extLst>
          </p:cNvPr>
          <p:cNvSpPr>
            <a:spLocks noGrp="1"/>
          </p:cNvSpPr>
          <p:nvPr>
            <p:ph type="sldNum" sz="quarter" idx="12"/>
          </p:nvPr>
        </p:nvSpPr>
        <p:spPr/>
        <p:txBody>
          <a:bodyPr/>
          <a:lstStyle/>
          <a:p>
            <a:fld id="{DEDDCC37-5109-9E49-8B72-95C59CA4FDF2}" type="slidenum">
              <a:rPr kumimoji="1" lang="ja-JP" altLang="en-US" smtClean="0"/>
              <a:t>‹#›</a:t>
            </a:fld>
            <a:endParaRPr kumimoji="1" lang="ja-JP" altLang="en-US"/>
          </a:p>
        </p:txBody>
      </p:sp>
    </p:spTree>
    <p:extLst>
      <p:ext uri="{BB962C8B-B14F-4D97-AF65-F5344CB8AC3E}">
        <p14:creationId xmlns:p14="http://schemas.microsoft.com/office/powerpoint/2010/main" val="240471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DD9BD7A-39F3-5C44-96AC-7B429D832706}"/>
              </a:ext>
            </a:extLst>
          </p:cNvPr>
          <p:cNvSpPr>
            <a:spLocks noGrp="1"/>
          </p:cNvSpPr>
          <p:nvPr>
            <p:ph type="dt" sz="half" idx="10"/>
          </p:nvPr>
        </p:nvSpPr>
        <p:spPr/>
        <p:txBody>
          <a:bodyPr/>
          <a:lstStyle/>
          <a:p>
            <a:fld id="{23DE121A-E2BF-EC40-94AC-4250C2EA42E2}" type="datetimeFigureOut">
              <a:rPr kumimoji="1" lang="ja-JP" altLang="en-US" smtClean="0"/>
              <a:t>2021/5/18</a:t>
            </a:fld>
            <a:endParaRPr kumimoji="1" lang="ja-JP" altLang="en-US"/>
          </a:p>
        </p:txBody>
      </p:sp>
      <p:sp>
        <p:nvSpPr>
          <p:cNvPr id="3" name="フッター プレースホルダー 2">
            <a:extLst>
              <a:ext uri="{FF2B5EF4-FFF2-40B4-BE49-F238E27FC236}">
                <a16:creationId xmlns:a16="http://schemas.microsoft.com/office/drawing/2014/main" id="{B3FE7796-62BE-4143-85D9-0A546B749B9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BDA9F9C-E1EF-0A47-B715-2D8A4B8ACCD5}"/>
              </a:ext>
            </a:extLst>
          </p:cNvPr>
          <p:cNvSpPr>
            <a:spLocks noGrp="1"/>
          </p:cNvSpPr>
          <p:nvPr>
            <p:ph type="sldNum" sz="quarter" idx="12"/>
          </p:nvPr>
        </p:nvSpPr>
        <p:spPr/>
        <p:txBody>
          <a:bodyPr/>
          <a:lstStyle/>
          <a:p>
            <a:fld id="{DEDDCC37-5109-9E49-8B72-95C59CA4FDF2}" type="slidenum">
              <a:rPr kumimoji="1" lang="ja-JP" altLang="en-US" smtClean="0"/>
              <a:t>‹#›</a:t>
            </a:fld>
            <a:endParaRPr kumimoji="1" lang="ja-JP" altLang="en-US"/>
          </a:p>
        </p:txBody>
      </p:sp>
    </p:spTree>
    <p:extLst>
      <p:ext uri="{BB962C8B-B14F-4D97-AF65-F5344CB8AC3E}">
        <p14:creationId xmlns:p14="http://schemas.microsoft.com/office/powerpoint/2010/main" val="163289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2A904-FC54-A147-B394-4A5BD4395EF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2C8439-196D-3B49-9A98-FF52373405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0F85A9-F731-1541-BDAD-47232B31F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036B791-ADA3-CC47-80BF-A9D1ADC7AF5A}"/>
              </a:ext>
            </a:extLst>
          </p:cNvPr>
          <p:cNvSpPr>
            <a:spLocks noGrp="1"/>
          </p:cNvSpPr>
          <p:nvPr>
            <p:ph type="dt" sz="half" idx="10"/>
          </p:nvPr>
        </p:nvSpPr>
        <p:spPr/>
        <p:txBody>
          <a:bodyPr/>
          <a:lstStyle/>
          <a:p>
            <a:fld id="{23DE121A-E2BF-EC40-94AC-4250C2EA42E2}" type="datetimeFigureOut">
              <a:rPr kumimoji="1" lang="ja-JP" altLang="en-US" smtClean="0"/>
              <a:t>2021/5/18</a:t>
            </a:fld>
            <a:endParaRPr kumimoji="1" lang="ja-JP" altLang="en-US"/>
          </a:p>
        </p:txBody>
      </p:sp>
      <p:sp>
        <p:nvSpPr>
          <p:cNvPr id="6" name="フッター プレースホルダー 5">
            <a:extLst>
              <a:ext uri="{FF2B5EF4-FFF2-40B4-BE49-F238E27FC236}">
                <a16:creationId xmlns:a16="http://schemas.microsoft.com/office/drawing/2014/main" id="{BBE8E772-4DDC-E04C-B4A1-22CA6CB82C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631EFD-4704-3D4F-BC2C-A2240BD17901}"/>
              </a:ext>
            </a:extLst>
          </p:cNvPr>
          <p:cNvSpPr>
            <a:spLocks noGrp="1"/>
          </p:cNvSpPr>
          <p:nvPr>
            <p:ph type="sldNum" sz="quarter" idx="12"/>
          </p:nvPr>
        </p:nvSpPr>
        <p:spPr/>
        <p:txBody>
          <a:bodyPr/>
          <a:lstStyle/>
          <a:p>
            <a:fld id="{DEDDCC37-5109-9E49-8B72-95C59CA4FDF2}" type="slidenum">
              <a:rPr kumimoji="1" lang="ja-JP" altLang="en-US" smtClean="0"/>
              <a:t>‹#›</a:t>
            </a:fld>
            <a:endParaRPr kumimoji="1" lang="ja-JP" altLang="en-US"/>
          </a:p>
        </p:txBody>
      </p:sp>
    </p:spTree>
    <p:extLst>
      <p:ext uri="{BB962C8B-B14F-4D97-AF65-F5344CB8AC3E}">
        <p14:creationId xmlns:p14="http://schemas.microsoft.com/office/powerpoint/2010/main" val="131154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776F9D-EB93-814E-A2AC-DE89BBD510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E9EF2E6-9D68-E144-97FA-85EBCDDEB8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5031836-EA8E-DF4A-90D5-B41BF9233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A4DF32-320B-F74A-9B6D-2014A19379CA}"/>
              </a:ext>
            </a:extLst>
          </p:cNvPr>
          <p:cNvSpPr>
            <a:spLocks noGrp="1"/>
          </p:cNvSpPr>
          <p:nvPr>
            <p:ph type="dt" sz="half" idx="10"/>
          </p:nvPr>
        </p:nvSpPr>
        <p:spPr/>
        <p:txBody>
          <a:bodyPr/>
          <a:lstStyle/>
          <a:p>
            <a:fld id="{23DE121A-E2BF-EC40-94AC-4250C2EA42E2}" type="datetimeFigureOut">
              <a:rPr kumimoji="1" lang="ja-JP" altLang="en-US" smtClean="0"/>
              <a:t>2021/5/18</a:t>
            </a:fld>
            <a:endParaRPr kumimoji="1" lang="ja-JP" altLang="en-US"/>
          </a:p>
        </p:txBody>
      </p:sp>
      <p:sp>
        <p:nvSpPr>
          <p:cNvPr id="6" name="フッター プレースホルダー 5">
            <a:extLst>
              <a:ext uri="{FF2B5EF4-FFF2-40B4-BE49-F238E27FC236}">
                <a16:creationId xmlns:a16="http://schemas.microsoft.com/office/drawing/2014/main" id="{B28FDBC3-2FC7-BA48-8D23-E3A0F8FE04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112BDC-49EF-DF46-9B0E-B7AE527BB586}"/>
              </a:ext>
            </a:extLst>
          </p:cNvPr>
          <p:cNvSpPr>
            <a:spLocks noGrp="1"/>
          </p:cNvSpPr>
          <p:nvPr>
            <p:ph type="sldNum" sz="quarter" idx="12"/>
          </p:nvPr>
        </p:nvSpPr>
        <p:spPr/>
        <p:txBody>
          <a:bodyPr/>
          <a:lstStyle/>
          <a:p>
            <a:fld id="{DEDDCC37-5109-9E49-8B72-95C59CA4FDF2}" type="slidenum">
              <a:rPr kumimoji="1" lang="ja-JP" altLang="en-US" smtClean="0"/>
              <a:t>‹#›</a:t>
            </a:fld>
            <a:endParaRPr kumimoji="1" lang="ja-JP" altLang="en-US"/>
          </a:p>
        </p:txBody>
      </p:sp>
    </p:spTree>
    <p:extLst>
      <p:ext uri="{BB962C8B-B14F-4D97-AF65-F5344CB8AC3E}">
        <p14:creationId xmlns:p14="http://schemas.microsoft.com/office/powerpoint/2010/main" val="4275134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6F925DF-0BE4-D04D-A260-A9F65C763C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58F6CA-2FD0-5847-8D12-03CD8F1CD8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901AC-2C5C-7F4A-AB41-A0B15D259F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E121A-E2BF-EC40-94AC-4250C2EA42E2}" type="datetimeFigureOut">
              <a:rPr kumimoji="1" lang="ja-JP" altLang="en-US" smtClean="0"/>
              <a:t>2021/5/18</a:t>
            </a:fld>
            <a:endParaRPr kumimoji="1" lang="ja-JP" altLang="en-US"/>
          </a:p>
        </p:txBody>
      </p:sp>
      <p:sp>
        <p:nvSpPr>
          <p:cNvPr id="5" name="フッター プレースホルダー 4">
            <a:extLst>
              <a:ext uri="{FF2B5EF4-FFF2-40B4-BE49-F238E27FC236}">
                <a16:creationId xmlns:a16="http://schemas.microsoft.com/office/drawing/2014/main" id="{34EE4206-D627-D148-B3C5-5558304552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44C5969-B462-8E46-A657-CC2AA88D9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DCC37-5109-9E49-8B72-95C59CA4FDF2}" type="slidenum">
              <a:rPr kumimoji="1" lang="ja-JP" altLang="en-US" smtClean="0"/>
              <a:t>‹#›</a:t>
            </a:fld>
            <a:endParaRPr kumimoji="1" lang="ja-JP" altLang="en-US"/>
          </a:p>
        </p:txBody>
      </p:sp>
    </p:spTree>
    <p:extLst>
      <p:ext uri="{BB962C8B-B14F-4D97-AF65-F5344CB8AC3E}">
        <p14:creationId xmlns:p14="http://schemas.microsoft.com/office/powerpoint/2010/main" val="3559159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E3AF5-84F4-7541-A56A-CE829A872A5D}"/>
              </a:ext>
            </a:extLst>
          </p:cNvPr>
          <p:cNvSpPr>
            <a:spLocks noGrp="1"/>
          </p:cNvSpPr>
          <p:nvPr>
            <p:ph type="ctrTitle"/>
          </p:nvPr>
        </p:nvSpPr>
        <p:spPr/>
        <p:txBody>
          <a:bodyPr>
            <a:normAutofit/>
          </a:bodyPr>
          <a:lstStyle/>
          <a:p>
            <a:r>
              <a:rPr lang="ja-JP" altLang="en-US" sz="6600"/>
              <a:t>進捗</a:t>
            </a:r>
            <a:r>
              <a:rPr lang="en-US" altLang="ja-JP" sz="6600" dirty="0"/>
              <a:t>05.14</a:t>
            </a:r>
            <a:endParaRPr kumimoji="1" lang="ja-JP" altLang="en-US" sz="6600"/>
          </a:p>
        </p:txBody>
      </p:sp>
      <p:sp>
        <p:nvSpPr>
          <p:cNvPr id="3" name="字幕 2">
            <a:extLst>
              <a:ext uri="{FF2B5EF4-FFF2-40B4-BE49-F238E27FC236}">
                <a16:creationId xmlns:a16="http://schemas.microsoft.com/office/drawing/2014/main" id="{CED05B32-BD1E-7E46-A207-A6F1CDDB386D}"/>
              </a:ext>
            </a:extLst>
          </p:cNvPr>
          <p:cNvSpPr>
            <a:spLocks noGrp="1"/>
          </p:cNvSpPr>
          <p:nvPr>
            <p:ph type="subTitle" idx="1"/>
          </p:nvPr>
        </p:nvSpPr>
        <p:spPr/>
        <p:txBody>
          <a:bodyPr>
            <a:normAutofit/>
          </a:bodyPr>
          <a:lstStyle/>
          <a:p>
            <a:r>
              <a:rPr lang="ja-JP" altLang="en-US" sz="4000"/>
              <a:t>熊田　匡仁</a:t>
            </a:r>
            <a:endParaRPr kumimoji="1" lang="ja-JP" altLang="en-US" sz="4000"/>
          </a:p>
        </p:txBody>
      </p:sp>
    </p:spTree>
    <p:extLst>
      <p:ext uri="{BB962C8B-B14F-4D97-AF65-F5344CB8AC3E}">
        <p14:creationId xmlns:p14="http://schemas.microsoft.com/office/powerpoint/2010/main" val="231822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6E5870-BA88-3D4A-BEB4-93535B81BBA0}"/>
              </a:ext>
            </a:extLst>
          </p:cNvPr>
          <p:cNvSpPr>
            <a:spLocks noGrp="1"/>
          </p:cNvSpPr>
          <p:nvPr>
            <p:ph type="title"/>
          </p:nvPr>
        </p:nvSpPr>
        <p:spPr/>
        <p:txBody>
          <a:bodyPr/>
          <a:lstStyle/>
          <a:p>
            <a:r>
              <a:rPr kumimoji="1" lang="ja-JP" altLang="en-US"/>
              <a:t>中間発表について</a:t>
            </a:r>
          </a:p>
        </p:txBody>
      </p:sp>
      <p:sp>
        <p:nvSpPr>
          <p:cNvPr id="3" name="正方形/長方形 2">
            <a:extLst>
              <a:ext uri="{FF2B5EF4-FFF2-40B4-BE49-F238E27FC236}">
                <a16:creationId xmlns:a16="http://schemas.microsoft.com/office/drawing/2014/main" id="{6E11F8CA-60D4-854B-83A9-C1A4F0A6E70B}"/>
              </a:ext>
            </a:extLst>
          </p:cNvPr>
          <p:cNvSpPr/>
          <p:nvPr/>
        </p:nvSpPr>
        <p:spPr>
          <a:xfrm>
            <a:off x="838200" y="1963908"/>
            <a:ext cx="10515599" cy="3742499"/>
          </a:xfrm>
          <a:prstGeom prst="rect">
            <a:avLst/>
          </a:prstGeom>
        </p:spPr>
        <p:txBody>
          <a:bodyPr wrap="square">
            <a:spAutoFit/>
          </a:bodyPr>
          <a:lstStyle/>
          <a:p>
            <a:pPr>
              <a:lnSpc>
                <a:spcPct val="150000"/>
              </a:lnSpc>
            </a:pPr>
            <a:r>
              <a:rPr lang="ja-JP" altLang="en-US" sz="2000"/>
              <a:t>副査からの質問</a:t>
            </a:r>
          </a:p>
          <a:p>
            <a:pPr>
              <a:lnSpc>
                <a:spcPct val="150000"/>
              </a:lnSpc>
            </a:pPr>
            <a:r>
              <a:rPr lang="ja-JP" altLang="en-US" sz="2000" b="1"/>
              <a:t>木立先生：「データ作成において、クリプトサイトのラベリングを目視でおこなっている　</a:t>
            </a:r>
            <a:endParaRPr lang="en-US" altLang="ja-JP" sz="2000" b="1" dirty="0"/>
          </a:p>
          <a:p>
            <a:pPr>
              <a:lnSpc>
                <a:spcPct val="150000"/>
              </a:lnSpc>
            </a:pPr>
            <a:r>
              <a:rPr lang="ja-JP" altLang="en-US" sz="2000" b="1"/>
              <a:t>　　　　　ということだが、ラベリングに恣意性があるのではないか。」</a:t>
            </a:r>
          </a:p>
          <a:p>
            <a:pPr>
              <a:lnSpc>
                <a:spcPct val="150000"/>
              </a:lnSpc>
            </a:pPr>
            <a:r>
              <a:rPr lang="ja-JP" altLang="en-US" sz="2000"/>
              <a:t>笠原先生：「機械学習モデルの重要特徴量の可視化において、特徴量にばらつきが大きい　　　　</a:t>
            </a:r>
            <a:endParaRPr lang="en-US" altLang="ja-JP" sz="2000" dirty="0"/>
          </a:p>
          <a:p>
            <a:pPr>
              <a:lnSpc>
                <a:spcPct val="150000"/>
              </a:lnSpc>
            </a:pPr>
            <a:r>
              <a:rPr lang="ja-JP" altLang="en-US" sz="2000"/>
              <a:t>　　　　　ものあるが、さらに細分化して分析できないか。」</a:t>
            </a:r>
          </a:p>
          <a:p>
            <a:pPr>
              <a:lnSpc>
                <a:spcPct val="150000"/>
              </a:lnSpc>
            </a:pPr>
            <a:r>
              <a:rPr lang="ja-JP" altLang="en-US" sz="2000"/>
              <a:t>笠原先生：「 クリプトサイトをもつたんぱく質に配列的近さがあった場合、そこから情報</a:t>
            </a:r>
            <a:endParaRPr lang="en-US" altLang="ja-JP" sz="2000" dirty="0"/>
          </a:p>
          <a:p>
            <a:pPr>
              <a:lnSpc>
                <a:spcPct val="150000"/>
              </a:lnSpc>
            </a:pPr>
            <a:r>
              <a:rPr lang="ja-JP" altLang="en-US" sz="2000"/>
              <a:t>　　　　　がリークしている可能性があると思う。クリプトサイトの特徴量について、配</a:t>
            </a:r>
            <a:endParaRPr lang="en-US" altLang="ja-JP" sz="2000" dirty="0"/>
          </a:p>
          <a:p>
            <a:pPr>
              <a:lnSpc>
                <a:spcPct val="150000"/>
              </a:lnSpc>
            </a:pPr>
            <a:r>
              <a:rPr lang="ja-JP" altLang="en-US" sz="2000"/>
              <a:t>　　　　　列がより近くなっているかどうかの確認はしたか。」</a:t>
            </a:r>
          </a:p>
        </p:txBody>
      </p:sp>
    </p:spTree>
    <p:extLst>
      <p:ext uri="{BB962C8B-B14F-4D97-AF65-F5344CB8AC3E}">
        <p14:creationId xmlns:p14="http://schemas.microsoft.com/office/powerpoint/2010/main" val="133274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BB630-4054-7D48-865B-94D583983518}"/>
              </a:ext>
            </a:extLst>
          </p:cNvPr>
          <p:cNvSpPr>
            <a:spLocks noGrp="1"/>
          </p:cNvSpPr>
          <p:nvPr>
            <p:ph type="title"/>
          </p:nvPr>
        </p:nvSpPr>
        <p:spPr/>
        <p:txBody>
          <a:bodyPr/>
          <a:lstStyle/>
          <a:p>
            <a:r>
              <a:rPr lang="ja-JP" altLang="en-US"/>
              <a:t>中間発表について</a:t>
            </a:r>
            <a:endParaRPr kumimoji="1" lang="ja-JP" altLang="en-US"/>
          </a:p>
        </p:txBody>
      </p:sp>
      <p:sp>
        <p:nvSpPr>
          <p:cNvPr id="3" name="正方形/長方形 2">
            <a:extLst>
              <a:ext uri="{FF2B5EF4-FFF2-40B4-BE49-F238E27FC236}">
                <a16:creationId xmlns:a16="http://schemas.microsoft.com/office/drawing/2014/main" id="{EBBAE43C-549E-0E4B-BFA7-B6DD68221B46}"/>
              </a:ext>
            </a:extLst>
          </p:cNvPr>
          <p:cNvSpPr/>
          <p:nvPr/>
        </p:nvSpPr>
        <p:spPr>
          <a:xfrm>
            <a:off x="638536" y="1690688"/>
            <a:ext cx="10914927" cy="4339650"/>
          </a:xfrm>
          <a:prstGeom prst="rect">
            <a:avLst/>
          </a:prstGeom>
        </p:spPr>
        <p:txBody>
          <a:bodyPr wrap="square">
            <a:spAutoFit/>
          </a:bodyPr>
          <a:lstStyle/>
          <a:p>
            <a:r>
              <a:rPr lang="ja-JP" altLang="en-US" sz="2400"/>
              <a:t>所感</a:t>
            </a:r>
          </a:p>
          <a:p>
            <a:endParaRPr lang="ja-JP" altLang="en-US"/>
          </a:p>
          <a:p>
            <a:r>
              <a:rPr lang="ja-JP" altLang="en-US"/>
              <a:t>最後の笠原先生の質問は、クリプトサイトのデータと表面の凹みのデータを別々のタンパクからとっている場合の懸念なのですが、今回私が中間発表で用いたデータについては、 クリプトサイトをもつタンパクについてFpocketをかけ、 クリプトサイトとそうではないデータを仕分けしていったので、リークの心配はないと思われる。</a:t>
            </a:r>
          </a:p>
          <a:p>
            <a:endParaRPr lang="ja-JP" altLang="en-US"/>
          </a:p>
          <a:p>
            <a:r>
              <a:rPr lang="ja-JP" altLang="en-US"/>
              <a:t>また最初の笠原先生の最初の質問については、学習するデータによって特徴量の重要度にばらつきがでるということは、あるタンパクにとっては重要な要素であるが、べつのタンパクにとっては重要でない可能性が示唆されるため、詳細な分析が必要であると感じた。</a:t>
            </a:r>
          </a:p>
          <a:p>
            <a:endParaRPr lang="ja-JP" altLang="en-US"/>
          </a:p>
          <a:p>
            <a:r>
              <a:rPr lang="ja-JP" altLang="en-US"/>
              <a:t>木立先生の質問については、目視でアノテーションという主観ではなくて、何らかの指標がないとサイエンスではないといった意見だと思います。Fpoketのクリプトサイト検出バージョンみたいな表面上の構造やエネルギー、極性に着眼した新規アルゴリズムを少しでも開発しないと最終発表では厳しいと感じた。</a:t>
            </a:r>
          </a:p>
        </p:txBody>
      </p:sp>
    </p:spTree>
    <p:extLst>
      <p:ext uri="{BB962C8B-B14F-4D97-AF65-F5344CB8AC3E}">
        <p14:creationId xmlns:p14="http://schemas.microsoft.com/office/powerpoint/2010/main" val="667932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869AED-6ED1-6F48-9016-309211171BF5}"/>
              </a:ext>
            </a:extLst>
          </p:cNvPr>
          <p:cNvSpPr>
            <a:spLocks noGrp="1"/>
          </p:cNvSpPr>
          <p:nvPr>
            <p:ph type="title"/>
          </p:nvPr>
        </p:nvSpPr>
        <p:spPr/>
        <p:txBody>
          <a:bodyPr/>
          <a:lstStyle/>
          <a:p>
            <a:r>
              <a:rPr lang="ja-JP" altLang="en-US"/>
              <a:t>中間発表について</a:t>
            </a:r>
            <a:endParaRPr kumimoji="1" lang="ja-JP" altLang="en-US"/>
          </a:p>
        </p:txBody>
      </p:sp>
      <p:sp>
        <p:nvSpPr>
          <p:cNvPr id="3" name="正方形/長方形 2">
            <a:extLst>
              <a:ext uri="{FF2B5EF4-FFF2-40B4-BE49-F238E27FC236}">
                <a16:creationId xmlns:a16="http://schemas.microsoft.com/office/drawing/2014/main" id="{70FDFD98-A56C-9E4A-B133-38BA3FAFB354}"/>
              </a:ext>
            </a:extLst>
          </p:cNvPr>
          <p:cNvSpPr/>
          <p:nvPr/>
        </p:nvSpPr>
        <p:spPr>
          <a:xfrm>
            <a:off x="838201" y="2496741"/>
            <a:ext cx="10515599" cy="2677656"/>
          </a:xfrm>
          <a:prstGeom prst="rect">
            <a:avLst/>
          </a:prstGeom>
        </p:spPr>
        <p:txBody>
          <a:bodyPr wrap="square">
            <a:spAutoFit/>
          </a:bodyPr>
          <a:lstStyle/>
          <a:p>
            <a:r>
              <a:rPr lang="ja-JP" altLang="en-US" sz="2400"/>
              <a:t>考察</a:t>
            </a:r>
          </a:p>
          <a:p>
            <a:endParaRPr lang="ja-JP" altLang="en-US"/>
          </a:p>
          <a:p>
            <a:r>
              <a:rPr lang="ja-JP" altLang="en-US"/>
              <a:t>他の方のプレゼンテーションも聞いてみて、私の研究は現状では、「機械学習はツールとして用いて、因子分析から理学的な側面でクリプトサイトについて理解を深める」という 方向性か、「クリプトサイトを検出するアルゴリズムを作りに行くか」という方向性か、あやふやになってしまっている。</a:t>
            </a:r>
          </a:p>
          <a:p>
            <a:endParaRPr lang="ja-JP" altLang="en-US"/>
          </a:p>
          <a:p>
            <a:r>
              <a:rPr lang="ja-JP" altLang="en-US"/>
              <a:t>前者と後者のどちらの方向性でいくかを決めたいと考えている。</a:t>
            </a:r>
          </a:p>
          <a:p>
            <a:r>
              <a:rPr lang="ja-JP" altLang="en-US"/>
              <a:t>私は、無謀かもしれませんが、後者の方向に向けて修士論文としたいと考えている。</a:t>
            </a:r>
          </a:p>
        </p:txBody>
      </p:sp>
    </p:spTree>
    <p:extLst>
      <p:ext uri="{BB962C8B-B14F-4D97-AF65-F5344CB8AC3E}">
        <p14:creationId xmlns:p14="http://schemas.microsoft.com/office/powerpoint/2010/main" val="270106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5FB10-C71B-D54E-A0F4-A3AB2F12FF9D}"/>
              </a:ext>
            </a:extLst>
          </p:cNvPr>
          <p:cNvSpPr>
            <a:spLocks noGrp="1"/>
          </p:cNvSpPr>
          <p:nvPr>
            <p:ph type="title"/>
          </p:nvPr>
        </p:nvSpPr>
        <p:spPr>
          <a:xfrm>
            <a:off x="1830014" y="216846"/>
            <a:ext cx="7886700" cy="1325563"/>
          </a:xfrm>
        </p:spPr>
        <p:txBody>
          <a:bodyPr/>
          <a:lstStyle/>
          <a:p>
            <a:r>
              <a:rPr lang="en-US" altLang="ja-JP" dirty="0"/>
              <a:t>A</a:t>
            </a:r>
            <a:r>
              <a:rPr kumimoji="1" lang="en-US" altLang="ja-JP" dirty="0"/>
              <a:t>ppendix</a:t>
            </a:r>
            <a:endParaRPr kumimoji="1" lang="ja-JP" altLang="en-US" dirty="0"/>
          </a:p>
        </p:txBody>
      </p:sp>
      <p:sp>
        <p:nvSpPr>
          <p:cNvPr id="3" name="正方形/長方形 2">
            <a:extLst>
              <a:ext uri="{FF2B5EF4-FFF2-40B4-BE49-F238E27FC236}">
                <a16:creationId xmlns:a16="http://schemas.microsoft.com/office/drawing/2014/main" id="{935662F0-DD36-0341-AB45-CA9D4FBFF7AC}"/>
              </a:ext>
            </a:extLst>
          </p:cNvPr>
          <p:cNvSpPr/>
          <p:nvPr/>
        </p:nvSpPr>
        <p:spPr>
          <a:xfrm>
            <a:off x="1613065" y="6093079"/>
            <a:ext cx="8965870" cy="707886"/>
          </a:xfrm>
          <a:prstGeom prst="rect">
            <a:avLst/>
          </a:prstGeom>
        </p:spPr>
        <p:txBody>
          <a:bodyPr wrap="square">
            <a:spAutoFit/>
          </a:bodyPr>
          <a:lstStyle/>
          <a:p>
            <a:r>
              <a:rPr lang="en" altLang="ja-JP" sz="2000" dirty="0">
                <a:solidFill>
                  <a:srgbClr val="333333"/>
                </a:solidFill>
                <a:latin typeface="-apple-system"/>
              </a:rPr>
              <a:t>Le </a:t>
            </a:r>
            <a:r>
              <a:rPr lang="en" altLang="ja-JP" sz="2000" dirty="0" err="1">
                <a:solidFill>
                  <a:srgbClr val="333333"/>
                </a:solidFill>
                <a:latin typeface="-apple-system"/>
              </a:rPr>
              <a:t>Guilloux</a:t>
            </a:r>
            <a:r>
              <a:rPr lang="ja-JP" altLang="en-US" sz="2000">
                <a:solidFill>
                  <a:srgbClr val="333333"/>
                </a:solidFill>
                <a:latin typeface="-apple-system"/>
              </a:rPr>
              <a:t> </a:t>
            </a:r>
            <a:r>
              <a:rPr lang="en-US" altLang="ja-JP" sz="2000" i="1" dirty="0">
                <a:solidFill>
                  <a:srgbClr val="333333"/>
                </a:solidFill>
                <a:latin typeface="-apple-system"/>
              </a:rPr>
              <a:t>et</a:t>
            </a:r>
            <a:r>
              <a:rPr lang="ja-JP" altLang="en-US" sz="2000" i="1">
                <a:solidFill>
                  <a:srgbClr val="333333"/>
                </a:solidFill>
                <a:latin typeface="-apple-system"/>
              </a:rPr>
              <a:t> </a:t>
            </a:r>
            <a:r>
              <a:rPr lang="en-US" altLang="ja-JP" sz="2000" i="1" dirty="0">
                <a:solidFill>
                  <a:srgbClr val="333333"/>
                </a:solidFill>
                <a:latin typeface="-apple-system"/>
              </a:rPr>
              <a:t>al</a:t>
            </a:r>
            <a:r>
              <a:rPr lang="en-US" altLang="ja-JP" sz="2000" dirty="0">
                <a:solidFill>
                  <a:srgbClr val="333333"/>
                </a:solidFill>
                <a:latin typeface="-apple-system"/>
              </a:rPr>
              <a:t>.,</a:t>
            </a:r>
            <a:r>
              <a:rPr lang="ja-JP" altLang="en-US" sz="2000">
                <a:solidFill>
                  <a:srgbClr val="333333"/>
                </a:solidFill>
                <a:latin typeface="-apple-system"/>
              </a:rPr>
              <a:t> </a:t>
            </a:r>
            <a:r>
              <a:rPr lang="en" altLang="ja-JP" sz="2000" dirty="0" err="1">
                <a:solidFill>
                  <a:srgbClr val="333333"/>
                </a:solidFill>
                <a:latin typeface="-apple-system"/>
              </a:rPr>
              <a:t>Fpocket</a:t>
            </a:r>
            <a:r>
              <a:rPr lang="en" altLang="ja-JP" sz="2000" dirty="0">
                <a:solidFill>
                  <a:srgbClr val="333333"/>
                </a:solidFill>
                <a:latin typeface="-apple-system"/>
              </a:rPr>
              <a:t>: An open source platform for ligand pocket detection. </a:t>
            </a:r>
            <a:r>
              <a:rPr lang="en" altLang="ja-JP" sz="2000" i="1" dirty="0">
                <a:solidFill>
                  <a:srgbClr val="333333"/>
                </a:solidFill>
                <a:latin typeface="-apple-system"/>
              </a:rPr>
              <a:t>BMC Bioinformatics</a:t>
            </a:r>
            <a:r>
              <a:rPr lang="en" altLang="ja-JP" sz="2000" dirty="0">
                <a:solidFill>
                  <a:srgbClr val="333333"/>
                </a:solidFill>
                <a:latin typeface="-apple-system"/>
              </a:rPr>
              <a:t> </a:t>
            </a:r>
            <a:r>
              <a:rPr lang="en" altLang="ja-JP" sz="2000" b="1" dirty="0">
                <a:solidFill>
                  <a:srgbClr val="333333"/>
                </a:solidFill>
                <a:latin typeface="-apple-system"/>
              </a:rPr>
              <a:t>10, </a:t>
            </a:r>
            <a:r>
              <a:rPr lang="en" altLang="ja-JP" sz="2000" dirty="0">
                <a:solidFill>
                  <a:srgbClr val="333333"/>
                </a:solidFill>
                <a:latin typeface="-apple-system"/>
              </a:rPr>
              <a:t>168 (2009). </a:t>
            </a:r>
            <a:endParaRPr lang="ja-JP" altLang="en-US" sz="2000"/>
          </a:p>
        </p:txBody>
      </p:sp>
      <p:sp>
        <p:nvSpPr>
          <p:cNvPr id="7" name="テキスト ボックス 6">
            <a:extLst>
              <a:ext uri="{FF2B5EF4-FFF2-40B4-BE49-F238E27FC236}">
                <a16:creationId xmlns:a16="http://schemas.microsoft.com/office/drawing/2014/main" id="{20D9368D-865C-F647-970D-93C3C2A5295B}"/>
              </a:ext>
            </a:extLst>
          </p:cNvPr>
          <p:cNvSpPr txBox="1"/>
          <p:nvPr/>
        </p:nvSpPr>
        <p:spPr>
          <a:xfrm>
            <a:off x="1830014" y="1339030"/>
            <a:ext cx="2678938" cy="523220"/>
          </a:xfrm>
          <a:prstGeom prst="rect">
            <a:avLst/>
          </a:prstGeom>
          <a:noFill/>
        </p:spPr>
        <p:txBody>
          <a:bodyPr wrap="none" rtlCol="0">
            <a:spAutoFit/>
          </a:bodyPr>
          <a:lstStyle/>
          <a:p>
            <a:r>
              <a:rPr lang="en-US" altLang="ja-JP" sz="2800" dirty="0" err="1"/>
              <a:t>Fpocket</a:t>
            </a:r>
            <a:r>
              <a:rPr lang="ja-JP" altLang="en-US" sz="2800"/>
              <a:t>の原理 </a:t>
            </a:r>
          </a:p>
        </p:txBody>
      </p:sp>
      <p:sp>
        <p:nvSpPr>
          <p:cNvPr id="8" name="正方形/長方形 7">
            <a:extLst>
              <a:ext uri="{FF2B5EF4-FFF2-40B4-BE49-F238E27FC236}">
                <a16:creationId xmlns:a16="http://schemas.microsoft.com/office/drawing/2014/main" id="{0107580D-B262-D84E-A9CE-272859854277}"/>
              </a:ext>
            </a:extLst>
          </p:cNvPr>
          <p:cNvSpPr/>
          <p:nvPr/>
        </p:nvSpPr>
        <p:spPr>
          <a:xfrm>
            <a:off x="1524001" y="1889705"/>
            <a:ext cx="6801633" cy="3785652"/>
          </a:xfrm>
          <a:prstGeom prst="rect">
            <a:avLst/>
          </a:prstGeom>
        </p:spPr>
        <p:txBody>
          <a:bodyPr wrap="square">
            <a:spAutoFit/>
          </a:bodyPr>
          <a:lstStyle/>
          <a:p>
            <a:r>
              <a:rPr lang="en-US" altLang="ja-JP" sz="2000" dirty="0"/>
              <a:t>F</a:t>
            </a:r>
            <a:r>
              <a:rPr lang="ja-JP" altLang="en-US" sz="2000"/>
              <a:t>pocketは、以下の３つの主要なステップからなる。</a:t>
            </a:r>
            <a:endParaRPr lang="en-US" altLang="ja-JP" sz="2000" dirty="0"/>
          </a:p>
          <a:p>
            <a:endParaRPr lang="en-US" altLang="ja-JP" sz="2000" dirty="0"/>
          </a:p>
          <a:p>
            <a:pPr marL="285750" indent="-285750">
              <a:buFont typeface="Arial" panose="020B0604020202020204" pitchFamily="34" charset="0"/>
              <a:buChar char="•"/>
            </a:pPr>
            <a:r>
              <a:rPr lang="ja-JP" altLang="en-US" sz="2000"/>
              <a:t>最初のステップでは、アルファ球</a:t>
            </a:r>
            <a:r>
              <a:rPr lang="en-US" altLang="ja-JP" sz="2000" baseline="30000" dirty="0"/>
              <a:t>※</a:t>
            </a:r>
            <a:r>
              <a:rPr lang="ja-JP" altLang="en-US" sz="2000"/>
              <a:t>のアンサンブル全体がタンパク質構造から決定される。Fpocketは、事前にフィルタリングされた球体のコレクションを返す。</a:t>
            </a:r>
            <a:endParaRPr lang="en-US" altLang="ja-JP" sz="2000" dirty="0"/>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ja-JP" altLang="en-US" sz="2000"/>
              <a:t>第2のステップでは、近接した球体のクラスターを識別し、ポケットを識別し、それ以外のクラスターを削除する。</a:t>
            </a:r>
            <a:endParaRPr lang="en-US" altLang="ja-JP" sz="2000" dirty="0"/>
          </a:p>
          <a:p>
            <a:pPr marL="285750" indent="-285750">
              <a:buFont typeface="Arial" panose="020B0604020202020204" pitchFamily="34" charset="0"/>
              <a:buChar char="•"/>
            </a:pPr>
            <a:endParaRPr lang="en-US" altLang="ja-JP" sz="2000" dirty="0"/>
          </a:p>
          <a:p>
            <a:pPr marL="285750" indent="-285750">
              <a:buFont typeface="Arial" panose="020B0604020202020204" pitchFamily="34" charset="0"/>
              <a:buChar char="•"/>
            </a:pPr>
            <a:r>
              <a:rPr lang="ja-JP" altLang="en-US" sz="2000"/>
              <a:t>最後のステップでは、各ポケットにスコアを付けるために、ポケットの原子から特性を計算する。</a:t>
            </a:r>
          </a:p>
        </p:txBody>
      </p:sp>
      <p:sp>
        <p:nvSpPr>
          <p:cNvPr id="9" name="正方形/長方形 8">
            <a:extLst>
              <a:ext uri="{FF2B5EF4-FFF2-40B4-BE49-F238E27FC236}">
                <a16:creationId xmlns:a16="http://schemas.microsoft.com/office/drawing/2014/main" id="{75D609FA-1FDF-D342-B5D6-9B80E3FD443D}"/>
              </a:ext>
            </a:extLst>
          </p:cNvPr>
          <p:cNvSpPr/>
          <p:nvPr/>
        </p:nvSpPr>
        <p:spPr>
          <a:xfrm>
            <a:off x="1524000" y="5665514"/>
            <a:ext cx="9144000" cy="400110"/>
          </a:xfrm>
          <a:prstGeom prst="rect">
            <a:avLst/>
          </a:prstGeom>
        </p:spPr>
        <p:txBody>
          <a:bodyPr wrap="square">
            <a:spAutoFit/>
          </a:bodyPr>
          <a:lstStyle/>
          <a:p>
            <a:r>
              <a:rPr lang="en-US" altLang="ja-JP" sz="2000" dirty="0"/>
              <a:t>※</a:t>
            </a:r>
            <a:r>
              <a:rPr lang="ja-JP" altLang="en-US" sz="2000"/>
              <a:t>アルファ球：その境界で4つの原子に接触し、内部の原子を含まない球。</a:t>
            </a:r>
          </a:p>
        </p:txBody>
      </p:sp>
      <p:pic>
        <p:nvPicPr>
          <p:cNvPr id="5" name="図 4" descr="チョコレートチップクッキー&#10;&#10;中程度の精度で自動的に生成された説明">
            <a:extLst>
              <a:ext uri="{FF2B5EF4-FFF2-40B4-BE49-F238E27FC236}">
                <a16:creationId xmlns:a16="http://schemas.microsoft.com/office/drawing/2014/main" id="{BA47D4FF-CCB5-A843-AE9F-DA9C96D75612}"/>
              </a:ext>
            </a:extLst>
          </p:cNvPr>
          <p:cNvPicPr>
            <a:picLocks noChangeAspect="1"/>
          </p:cNvPicPr>
          <p:nvPr/>
        </p:nvPicPr>
        <p:blipFill>
          <a:blip r:embed="rId2"/>
          <a:stretch>
            <a:fillRect/>
          </a:stretch>
        </p:blipFill>
        <p:spPr>
          <a:xfrm>
            <a:off x="8243483" y="1582027"/>
            <a:ext cx="2401332" cy="3105483"/>
          </a:xfrm>
          <a:prstGeom prst="rect">
            <a:avLst/>
          </a:prstGeom>
        </p:spPr>
      </p:pic>
      <p:sp>
        <p:nvSpPr>
          <p:cNvPr id="6" name="テキスト ボックス 5">
            <a:extLst>
              <a:ext uri="{FF2B5EF4-FFF2-40B4-BE49-F238E27FC236}">
                <a16:creationId xmlns:a16="http://schemas.microsoft.com/office/drawing/2014/main" id="{7B2504F9-41F1-BE42-B7BA-698D97270DF5}"/>
              </a:ext>
            </a:extLst>
          </p:cNvPr>
          <p:cNvSpPr txBox="1"/>
          <p:nvPr/>
        </p:nvSpPr>
        <p:spPr>
          <a:xfrm>
            <a:off x="8125909" y="4732270"/>
            <a:ext cx="2850460" cy="830997"/>
          </a:xfrm>
          <a:prstGeom prst="rect">
            <a:avLst/>
          </a:prstGeom>
          <a:noFill/>
        </p:spPr>
        <p:txBody>
          <a:bodyPr wrap="none" rtlCol="0">
            <a:spAutoFit/>
          </a:bodyPr>
          <a:lstStyle/>
          <a:p>
            <a:r>
              <a:rPr lang="en-US" altLang="ja-JP" sz="1600" dirty="0" err="1"/>
              <a:t>Fpocket</a:t>
            </a:r>
            <a:r>
              <a:rPr lang="ja-JP" altLang="en-US" sz="1600"/>
              <a:t>による解析例</a:t>
            </a:r>
            <a:endParaRPr lang="en-US" altLang="ja-JP" sz="1600" dirty="0"/>
          </a:p>
          <a:p>
            <a:r>
              <a:rPr lang="ja-JP" altLang="en-US" sz="1600"/>
              <a:t>（赤</a:t>
            </a:r>
            <a:r>
              <a:rPr lang="en-US" altLang="ja-JP" sz="1600" dirty="0"/>
              <a:t>:</a:t>
            </a:r>
            <a:r>
              <a:rPr lang="ja-JP" altLang="en-US" sz="1600"/>
              <a:t> 予測領域 </a:t>
            </a:r>
            <a:r>
              <a:rPr lang="en-US" altLang="ja-JP" sz="1600" dirty="0"/>
              <a:t>,</a:t>
            </a:r>
          </a:p>
          <a:p>
            <a:r>
              <a:rPr lang="ja-JP" altLang="en-US" sz="1600"/>
              <a:t>    黄</a:t>
            </a:r>
            <a:r>
              <a:rPr lang="en-US" altLang="ja-JP" sz="1600" dirty="0"/>
              <a:t>:</a:t>
            </a:r>
            <a:r>
              <a:rPr lang="ja-JP" altLang="en-US" sz="1600"/>
              <a:t>  実際のリガンド領域）</a:t>
            </a:r>
          </a:p>
        </p:txBody>
      </p:sp>
    </p:spTree>
    <p:extLst>
      <p:ext uri="{BB962C8B-B14F-4D97-AF65-F5344CB8AC3E}">
        <p14:creationId xmlns:p14="http://schemas.microsoft.com/office/powerpoint/2010/main" val="64674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C10A4-C68F-FC4C-BF7B-3EF55CB5CB8E}"/>
              </a:ext>
            </a:extLst>
          </p:cNvPr>
          <p:cNvSpPr>
            <a:spLocks noGrp="1"/>
          </p:cNvSpPr>
          <p:nvPr>
            <p:ph type="title"/>
          </p:nvPr>
        </p:nvSpPr>
        <p:spPr/>
        <p:txBody>
          <a:bodyPr/>
          <a:lstStyle/>
          <a:p>
            <a:r>
              <a:rPr lang="en" altLang="ja-JP" dirty="0" err="1"/>
              <a:t>Fpocket</a:t>
            </a:r>
            <a:endParaRPr kumimoji="1" lang="ja-JP" altLang="en-US"/>
          </a:p>
        </p:txBody>
      </p:sp>
      <p:sp>
        <p:nvSpPr>
          <p:cNvPr id="3" name="正方形/長方形 2">
            <a:extLst>
              <a:ext uri="{FF2B5EF4-FFF2-40B4-BE49-F238E27FC236}">
                <a16:creationId xmlns:a16="http://schemas.microsoft.com/office/drawing/2014/main" id="{01BE32E0-F0E0-0B42-BE22-28C72EDAC70D}"/>
              </a:ext>
            </a:extLst>
          </p:cNvPr>
          <p:cNvSpPr/>
          <p:nvPr/>
        </p:nvSpPr>
        <p:spPr>
          <a:xfrm>
            <a:off x="1023394" y="1690688"/>
            <a:ext cx="10515600" cy="923330"/>
          </a:xfrm>
          <a:prstGeom prst="rect">
            <a:avLst/>
          </a:prstGeom>
        </p:spPr>
        <p:txBody>
          <a:bodyPr wrap="square">
            <a:spAutoFit/>
          </a:bodyPr>
          <a:lstStyle/>
          <a:p>
            <a:r>
              <a:rPr lang="en-US" altLang="ja-JP" dirty="0"/>
              <a:t>F</a:t>
            </a:r>
            <a:r>
              <a:rPr lang="ja-JP" altLang="en-US"/>
              <a:t>pocket Users' Manual</a:t>
            </a:r>
            <a:r>
              <a:rPr lang="en-US" altLang="ja-JP" dirty="0"/>
              <a:t>:</a:t>
            </a:r>
          </a:p>
          <a:p>
            <a:r>
              <a:rPr lang="ja-JP" altLang="en-US"/>
              <a:t> https://bioserv.rpbs.univ-paris-diderot.fr</a:t>
            </a:r>
            <a:endParaRPr lang="en-US" altLang="ja-JP" dirty="0"/>
          </a:p>
          <a:p>
            <a:r>
              <a:rPr lang="ja-JP" altLang="en-US"/>
              <a:t>/services/fpocket/doc/manual_fpocket1.1.pdf</a:t>
            </a:r>
          </a:p>
        </p:txBody>
      </p:sp>
      <p:pic>
        <p:nvPicPr>
          <p:cNvPr id="4" name="図 3" descr="テキスト&#10;&#10;自動的に生成された説明">
            <a:extLst>
              <a:ext uri="{FF2B5EF4-FFF2-40B4-BE49-F238E27FC236}">
                <a16:creationId xmlns:a16="http://schemas.microsoft.com/office/drawing/2014/main" id="{B26BBBD9-0662-8141-9411-60E4AB5E7335}"/>
              </a:ext>
            </a:extLst>
          </p:cNvPr>
          <p:cNvPicPr>
            <a:picLocks noChangeAspect="1"/>
          </p:cNvPicPr>
          <p:nvPr/>
        </p:nvPicPr>
        <p:blipFill>
          <a:blip r:embed="rId2"/>
          <a:stretch>
            <a:fillRect/>
          </a:stretch>
        </p:blipFill>
        <p:spPr>
          <a:xfrm>
            <a:off x="6971659" y="1521548"/>
            <a:ext cx="3850829" cy="4971327"/>
          </a:xfrm>
          <a:prstGeom prst="rect">
            <a:avLst/>
          </a:prstGeom>
        </p:spPr>
      </p:pic>
    </p:spTree>
    <p:extLst>
      <p:ext uri="{BB962C8B-B14F-4D97-AF65-F5344CB8AC3E}">
        <p14:creationId xmlns:p14="http://schemas.microsoft.com/office/powerpoint/2010/main" val="429204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565262-A0C5-0E49-BD0E-68B16C3AE455}"/>
              </a:ext>
            </a:extLst>
          </p:cNvPr>
          <p:cNvSpPr>
            <a:spLocks noGrp="1"/>
          </p:cNvSpPr>
          <p:nvPr>
            <p:ph type="title"/>
          </p:nvPr>
        </p:nvSpPr>
        <p:spPr/>
        <p:txBody>
          <a:bodyPr/>
          <a:lstStyle/>
          <a:p>
            <a:r>
              <a:rPr lang="en-US" altLang="ja-JP" dirty="0"/>
              <a:t>F</a:t>
            </a:r>
            <a:r>
              <a:rPr lang="ja-JP" altLang="en-US"/>
              <a:t>pocket Users' Manual</a:t>
            </a:r>
            <a:endParaRPr kumimoji="1" lang="ja-JP" altLang="en-US"/>
          </a:p>
        </p:txBody>
      </p:sp>
      <p:sp>
        <p:nvSpPr>
          <p:cNvPr id="3" name="正方形/長方形 2">
            <a:extLst>
              <a:ext uri="{FF2B5EF4-FFF2-40B4-BE49-F238E27FC236}">
                <a16:creationId xmlns:a16="http://schemas.microsoft.com/office/drawing/2014/main" id="{7F3972DC-E14B-E74E-AC19-E9A2835D8AC8}"/>
              </a:ext>
            </a:extLst>
          </p:cNvPr>
          <p:cNvSpPr/>
          <p:nvPr/>
        </p:nvSpPr>
        <p:spPr>
          <a:xfrm>
            <a:off x="838200" y="2028617"/>
            <a:ext cx="4278544" cy="523220"/>
          </a:xfrm>
          <a:prstGeom prst="rect">
            <a:avLst/>
          </a:prstGeom>
        </p:spPr>
        <p:txBody>
          <a:bodyPr wrap="none">
            <a:spAutoFit/>
          </a:bodyPr>
          <a:lstStyle/>
          <a:p>
            <a:r>
              <a:rPr lang="en-US" altLang="ja-JP" sz="2800" dirty="0">
                <a:latin typeface="NimbusRomNo9L"/>
              </a:rPr>
              <a:t>p.36~</a:t>
            </a:r>
            <a:r>
              <a:rPr lang="ja-JP" altLang="en-US" sz="2800">
                <a:latin typeface="NimbusRomNo9L"/>
              </a:rPr>
              <a:t>   </a:t>
            </a:r>
            <a:r>
              <a:rPr lang="en" altLang="ja-JP" sz="2800" dirty="0">
                <a:latin typeface="NimbusRomNo9L"/>
              </a:rPr>
              <a:t>Customizing </a:t>
            </a:r>
            <a:r>
              <a:rPr lang="en" altLang="ja-JP" sz="2800" dirty="0" err="1">
                <a:latin typeface="NimbusRomNo9L"/>
              </a:rPr>
              <a:t>fpocket</a:t>
            </a:r>
            <a:r>
              <a:rPr lang="en" altLang="ja-JP" sz="2800" dirty="0">
                <a:latin typeface="NimbusRomNo9L"/>
              </a:rPr>
              <a:t> </a:t>
            </a:r>
            <a:endParaRPr lang="en" altLang="ja-JP" sz="2800" dirty="0"/>
          </a:p>
        </p:txBody>
      </p:sp>
      <p:sp>
        <p:nvSpPr>
          <p:cNvPr id="6" name="正方形/長方形 5">
            <a:extLst>
              <a:ext uri="{FF2B5EF4-FFF2-40B4-BE49-F238E27FC236}">
                <a16:creationId xmlns:a16="http://schemas.microsoft.com/office/drawing/2014/main" id="{21961C4F-D4BB-934D-B21A-3CBA90770CAE}"/>
              </a:ext>
            </a:extLst>
          </p:cNvPr>
          <p:cNvSpPr/>
          <p:nvPr/>
        </p:nvSpPr>
        <p:spPr>
          <a:xfrm>
            <a:off x="838200" y="2889767"/>
            <a:ext cx="10805932" cy="1754326"/>
          </a:xfrm>
          <a:prstGeom prst="rect">
            <a:avLst/>
          </a:prstGeom>
        </p:spPr>
        <p:txBody>
          <a:bodyPr wrap="square">
            <a:spAutoFit/>
          </a:bodyPr>
          <a:lstStyle/>
          <a:p>
            <a:r>
              <a:rPr lang="ja-JP" altLang="en-US"/>
              <a:t>このセクションでは、ソースコードを変更してfpocketをカスタマイズするいくつかの方法を紹介します。まず、ソースコードの変更を考慮しなければならない場合に、フルパッケージを再コンパイルおよび再構築するために必要なすべての手順を説明します。次に、新しいスコアリング関数の書き方と、独自の記述子を書いてdpocket出力に含める方法を説明します。できるだけ簡潔にしたいので、修正するための関数の全内容は示しません。これらの例のために新しく追加されたコードは青でハイライトされます。</a:t>
            </a:r>
          </a:p>
        </p:txBody>
      </p:sp>
    </p:spTree>
    <p:extLst>
      <p:ext uri="{BB962C8B-B14F-4D97-AF65-F5344CB8AC3E}">
        <p14:creationId xmlns:p14="http://schemas.microsoft.com/office/powerpoint/2010/main" val="2373353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5FB10-C71B-D54E-A0F4-A3AB2F12FF9D}"/>
              </a:ext>
            </a:extLst>
          </p:cNvPr>
          <p:cNvSpPr>
            <a:spLocks noGrp="1"/>
          </p:cNvSpPr>
          <p:nvPr>
            <p:ph type="title"/>
          </p:nvPr>
        </p:nvSpPr>
        <p:spPr/>
        <p:txBody>
          <a:bodyPr/>
          <a:lstStyle/>
          <a:p>
            <a:r>
              <a:rPr lang="en-US" altLang="ja-JP" dirty="0"/>
              <a:t>A</a:t>
            </a:r>
            <a:r>
              <a:rPr kumimoji="1" lang="en-US" altLang="ja-JP" dirty="0"/>
              <a:t>ppendix</a:t>
            </a:r>
            <a:endParaRPr kumimoji="1" lang="ja-JP" altLang="en-US"/>
          </a:p>
        </p:txBody>
      </p:sp>
      <p:pic>
        <p:nvPicPr>
          <p:cNvPr id="4" name="図 3" descr="テーブル&#10;&#10;自動的に生成された説明">
            <a:extLst>
              <a:ext uri="{FF2B5EF4-FFF2-40B4-BE49-F238E27FC236}">
                <a16:creationId xmlns:a16="http://schemas.microsoft.com/office/drawing/2014/main" id="{A8DA477E-FD61-D645-BEDA-129FE13E8D8F}"/>
              </a:ext>
            </a:extLst>
          </p:cNvPr>
          <p:cNvPicPr>
            <a:picLocks noChangeAspect="1"/>
          </p:cNvPicPr>
          <p:nvPr/>
        </p:nvPicPr>
        <p:blipFill rotWithShape="1">
          <a:blip r:embed="rId2"/>
          <a:srcRect t="6626" b="342"/>
          <a:stretch/>
        </p:blipFill>
        <p:spPr>
          <a:xfrm>
            <a:off x="1560097" y="2272018"/>
            <a:ext cx="8021235" cy="4355196"/>
          </a:xfrm>
          <a:prstGeom prst="rect">
            <a:avLst/>
          </a:prstGeom>
        </p:spPr>
      </p:pic>
      <p:sp>
        <p:nvSpPr>
          <p:cNvPr id="5" name="正方形/長方形 4">
            <a:extLst>
              <a:ext uri="{FF2B5EF4-FFF2-40B4-BE49-F238E27FC236}">
                <a16:creationId xmlns:a16="http://schemas.microsoft.com/office/drawing/2014/main" id="{A60EBAC9-A9F5-994C-A1A3-83BEBF9C1490}"/>
              </a:ext>
            </a:extLst>
          </p:cNvPr>
          <p:cNvSpPr/>
          <p:nvPr/>
        </p:nvSpPr>
        <p:spPr>
          <a:xfrm>
            <a:off x="1523999" y="1582404"/>
            <a:ext cx="10371222" cy="707886"/>
          </a:xfrm>
          <a:prstGeom prst="rect">
            <a:avLst/>
          </a:prstGeom>
        </p:spPr>
        <p:txBody>
          <a:bodyPr wrap="square">
            <a:spAutoFit/>
          </a:bodyPr>
          <a:lstStyle/>
          <a:p>
            <a:r>
              <a:rPr lang="ja-JP" altLang="en-US" sz="2000"/>
              <a:t>2009年以降に導入されたタンパク質構造からリガンド結合部位を予測する</a:t>
            </a:r>
            <a:endParaRPr lang="en-US" altLang="ja-JP" sz="2000" dirty="0"/>
          </a:p>
          <a:p>
            <a:r>
              <a:rPr lang="ja-JP" altLang="en-US" sz="2000"/>
              <a:t>既存ツールについて</a:t>
            </a:r>
          </a:p>
        </p:txBody>
      </p:sp>
      <p:sp>
        <p:nvSpPr>
          <p:cNvPr id="6" name="正方形/長方形 5">
            <a:extLst>
              <a:ext uri="{FF2B5EF4-FFF2-40B4-BE49-F238E27FC236}">
                <a16:creationId xmlns:a16="http://schemas.microsoft.com/office/drawing/2014/main" id="{3F7EF114-2968-7E4A-A636-7EE14F6D256D}"/>
              </a:ext>
            </a:extLst>
          </p:cNvPr>
          <p:cNvSpPr/>
          <p:nvPr/>
        </p:nvSpPr>
        <p:spPr>
          <a:xfrm>
            <a:off x="1560096" y="6492874"/>
            <a:ext cx="9216189" cy="369332"/>
          </a:xfrm>
          <a:prstGeom prst="rect">
            <a:avLst/>
          </a:prstGeom>
        </p:spPr>
        <p:txBody>
          <a:bodyPr wrap="square">
            <a:spAutoFit/>
          </a:bodyPr>
          <a:lstStyle/>
          <a:p>
            <a:r>
              <a:rPr lang="en" altLang="ja-JP" dirty="0" err="1">
                <a:latin typeface="MyriadPro"/>
              </a:rPr>
              <a:t>Krivák</a:t>
            </a:r>
            <a:r>
              <a:rPr lang="en" altLang="ja-JP" dirty="0">
                <a:latin typeface="MyriadPro"/>
              </a:rPr>
              <a:t> and </a:t>
            </a:r>
            <a:r>
              <a:rPr lang="en" altLang="ja-JP" dirty="0" err="1">
                <a:latin typeface="MyriadPro"/>
              </a:rPr>
              <a:t>Hoksza</a:t>
            </a:r>
            <a:r>
              <a:rPr lang="en" altLang="ja-JP" dirty="0">
                <a:latin typeface="MyriadPro"/>
              </a:rPr>
              <a:t> </a:t>
            </a:r>
            <a:r>
              <a:rPr lang="en" altLang="ja-JP" i="1" dirty="0">
                <a:latin typeface="MyriadPro"/>
              </a:rPr>
              <a:t>J </a:t>
            </a:r>
            <a:r>
              <a:rPr lang="en" altLang="ja-JP" i="1" dirty="0" err="1">
                <a:latin typeface="MyriadPro"/>
              </a:rPr>
              <a:t>Cheminform</a:t>
            </a:r>
            <a:r>
              <a:rPr lang="en" altLang="ja-JP" i="1" dirty="0">
                <a:latin typeface="MyriadPro"/>
              </a:rPr>
              <a:t> (2018) 10:39 </a:t>
            </a:r>
            <a:r>
              <a:rPr lang="en" altLang="ja-JP" dirty="0">
                <a:latin typeface="MyriadPro"/>
              </a:rPr>
              <a:t>https://</a:t>
            </a:r>
            <a:r>
              <a:rPr lang="en" altLang="ja-JP" dirty="0" err="1">
                <a:latin typeface="MyriadPro"/>
              </a:rPr>
              <a:t>doi.org</a:t>
            </a:r>
            <a:r>
              <a:rPr lang="en" altLang="ja-JP" dirty="0">
                <a:latin typeface="MyriadPro"/>
              </a:rPr>
              <a:t>/10.1186/s13321-018-0285-8 </a:t>
            </a:r>
            <a:endParaRPr lang="en" altLang="ja-JP" dirty="0"/>
          </a:p>
        </p:txBody>
      </p:sp>
    </p:spTree>
    <p:extLst>
      <p:ext uri="{BB962C8B-B14F-4D97-AF65-F5344CB8AC3E}">
        <p14:creationId xmlns:p14="http://schemas.microsoft.com/office/powerpoint/2010/main" val="188980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89B682-868D-5643-A2D6-07880646A509}"/>
              </a:ext>
            </a:extLst>
          </p:cNvPr>
          <p:cNvSpPr>
            <a:spLocks noGrp="1"/>
          </p:cNvSpPr>
          <p:nvPr>
            <p:ph type="title"/>
          </p:nvPr>
        </p:nvSpPr>
        <p:spPr/>
        <p:txBody>
          <a:bodyPr/>
          <a:lstStyle/>
          <a:p>
            <a:r>
              <a:rPr lang="ja-JP" altLang="en-US"/>
              <a:t>今後</a:t>
            </a:r>
            <a:r>
              <a:rPr kumimoji="1" lang="ja-JP" altLang="en-US"/>
              <a:t>メモ</a:t>
            </a:r>
          </a:p>
        </p:txBody>
      </p:sp>
      <p:sp>
        <p:nvSpPr>
          <p:cNvPr id="3" name="テキスト ボックス 2">
            <a:extLst>
              <a:ext uri="{FF2B5EF4-FFF2-40B4-BE49-F238E27FC236}">
                <a16:creationId xmlns:a16="http://schemas.microsoft.com/office/drawing/2014/main" id="{C63B69D0-CA14-2547-A9DB-060CD9E07799}"/>
              </a:ext>
            </a:extLst>
          </p:cNvPr>
          <p:cNvSpPr txBox="1"/>
          <p:nvPr/>
        </p:nvSpPr>
        <p:spPr>
          <a:xfrm>
            <a:off x="1076444" y="1690688"/>
            <a:ext cx="9190299" cy="4524315"/>
          </a:xfrm>
          <a:prstGeom prst="rect">
            <a:avLst/>
          </a:prstGeom>
          <a:noFill/>
        </p:spPr>
        <p:txBody>
          <a:bodyPr wrap="square" rtlCol="0">
            <a:spAutoFit/>
          </a:bodyPr>
          <a:lstStyle/>
          <a:p>
            <a:r>
              <a:rPr lang="ja-JP" altLang="en-US"/>
              <a:t>最低限の進捗：</a:t>
            </a:r>
            <a:endParaRPr lang="en-US" altLang="ja-JP" dirty="0"/>
          </a:p>
          <a:p>
            <a:pPr lvl="1"/>
            <a:r>
              <a:rPr lang="ja-JP" altLang="en-US"/>
              <a:t>学習：</a:t>
            </a:r>
            <a:r>
              <a:rPr kumimoji="1" lang="ja-JP" altLang="en-US"/>
              <a:t>５列ランダムにする</a:t>
            </a:r>
            <a:endParaRPr kumimoji="1" lang="en-US" altLang="ja-JP" dirty="0"/>
          </a:p>
          <a:p>
            <a:pPr lvl="1"/>
            <a:r>
              <a:rPr lang="ja-JP" altLang="en-US"/>
              <a:t>重要特徴量のばらつきは、ある意味クリプトサイトの本質を表す可能性が</a:t>
            </a:r>
            <a:endParaRPr lang="en-US" altLang="ja-JP" dirty="0"/>
          </a:p>
          <a:p>
            <a:pPr lvl="1"/>
            <a:r>
              <a:rPr lang="ja-JP" altLang="en-US"/>
              <a:t>先行研究の結果とともに示唆される。（万能なプローブ分子が存在しない）</a:t>
            </a:r>
            <a:endParaRPr lang="en-US" altLang="ja-JP" dirty="0"/>
          </a:p>
          <a:p>
            <a:pPr lvl="1"/>
            <a:endParaRPr lang="en-US" altLang="ja-JP" dirty="0"/>
          </a:p>
          <a:p>
            <a:pPr lvl="1"/>
            <a:r>
              <a:rPr lang="ja-JP" altLang="en-US"/>
              <a:t>因子間のバランス解析が何例か出す場合がある。</a:t>
            </a:r>
            <a:endParaRPr lang="en-US" altLang="ja-JP" dirty="0"/>
          </a:p>
          <a:p>
            <a:pPr lvl="1"/>
            <a:r>
              <a:rPr lang="en-US" altLang="ja-JP" dirty="0"/>
              <a:t>PCA</a:t>
            </a:r>
            <a:r>
              <a:rPr lang="ja-JP" altLang="en-US"/>
              <a:t>を利用。</a:t>
            </a:r>
            <a:endParaRPr lang="en-US" altLang="ja-JP" dirty="0"/>
          </a:p>
          <a:p>
            <a:endParaRPr lang="en-US" altLang="ja-JP" dirty="0"/>
          </a:p>
          <a:p>
            <a:endParaRPr lang="en-US" altLang="ja-JP" dirty="0"/>
          </a:p>
          <a:p>
            <a:r>
              <a:rPr lang="ja-JP" altLang="en-US"/>
              <a:t>プラスアルファ：</a:t>
            </a:r>
            <a:endParaRPr lang="en-US" altLang="ja-JP" dirty="0"/>
          </a:p>
          <a:p>
            <a:r>
              <a:rPr lang="ja-JP" altLang="en-US"/>
              <a:t>　　因子分析から新たなクリプトサイトスコアの開発を試みる。</a:t>
            </a:r>
            <a:endParaRPr lang="en-US" altLang="ja-JP" dirty="0"/>
          </a:p>
          <a:p>
            <a:r>
              <a:rPr lang="ja-JP" altLang="en-US"/>
              <a:t>　　（</a:t>
            </a:r>
            <a:r>
              <a:rPr lang="en-US" altLang="ja-JP" dirty="0" err="1"/>
              <a:t>Fpocket</a:t>
            </a:r>
            <a:r>
              <a:rPr lang="ja-JP" altLang="en-US"/>
              <a:t>のカスタマイズ機能）</a:t>
            </a:r>
            <a:endParaRPr lang="en-US" altLang="ja-JP" dirty="0"/>
          </a:p>
          <a:p>
            <a:endParaRPr lang="en-US" altLang="ja-JP" dirty="0"/>
          </a:p>
          <a:p>
            <a:endParaRPr lang="en-US" altLang="ja-JP" dirty="0"/>
          </a:p>
          <a:p>
            <a:endParaRPr lang="en-US" altLang="ja-JP" dirty="0"/>
          </a:p>
          <a:p>
            <a:endParaRPr lang="en-US" altLang="ja-JP" dirty="0"/>
          </a:p>
        </p:txBody>
      </p:sp>
    </p:spTree>
    <p:extLst>
      <p:ext uri="{BB962C8B-B14F-4D97-AF65-F5344CB8AC3E}">
        <p14:creationId xmlns:p14="http://schemas.microsoft.com/office/powerpoint/2010/main" val="48657353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912</Words>
  <Application>Microsoft Macintosh PowerPoint</Application>
  <PresentationFormat>ワイド画面</PresentationFormat>
  <Paragraphs>66</Paragraphs>
  <Slides>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-apple-system</vt:lpstr>
      <vt:lpstr>MyriadPro</vt:lpstr>
      <vt:lpstr>NimbusRomNo9L</vt:lpstr>
      <vt:lpstr>游ゴシック</vt:lpstr>
      <vt:lpstr>游ゴシック Light</vt:lpstr>
      <vt:lpstr>Arial</vt:lpstr>
      <vt:lpstr>Office テーマ</vt:lpstr>
      <vt:lpstr>進捗05.14</vt:lpstr>
      <vt:lpstr>中間発表について</vt:lpstr>
      <vt:lpstr>中間発表について</vt:lpstr>
      <vt:lpstr>中間発表について</vt:lpstr>
      <vt:lpstr>Appendix</vt:lpstr>
      <vt:lpstr>Fpocket</vt:lpstr>
      <vt:lpstr>Fpocket Users' Manual</vt:lpstr>
      <vt:lpstr>Appendix</vt:lpstr>
      <vt:lpstr>今後メモ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進捗05.14</dc:title>
  <dc:creator>熊田　匡仁</dc:creator>
  <cp:lastModifiedBy>熊田　匡仁</cp:lastModifiedBy>
  <cp:revision>9</cp:revision>
  <dcterms:created xsi:type="dcterms:W3CDTF">2021-05-14T07:51:09Z</dcterms:created>
  <dcterms:modified xsi:type="dcterms:W3CDTF">2021-05-18T05:36:07Z</dcterms:modified>
</cp:coreProperties>
</file>