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4" r:id="rId4"/>
    <p:sldId id="265"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15"/>
  </p:normalViewPr>
  <p:slideViewPr>
    <p:cSldViewPr snapToGrid="0" snapToObjects="1">
      <p:cViewPr varScale="1">
        <p:scale>
          <a:sx n="110" d="100"/>
          <a:sy n="110" d="100"/>
        </p:scale>
        <p:origin x="5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9EB44-C8D2-174F-9F52-C79EC9346BF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1D21D-461D-764F-A30E-3D57ECB1E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6C677A-45A4-6043-8EAC-1C38E9742B5C}"/>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62146AD9-C4A4-C84D-A0F5-44263795C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6C864D-5076-764C-9864-A9C1AD24DC3C}"/>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272536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5504F-06BA-2546-8059-A137C936D2B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A42320-A2E6-1C4D-AF9E-F202508DB92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37F294-A1FB-224F-AD71-1CC1C72CF431}"/>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94FDFCC6-D8E3-B64C-9A10-B599BB0B06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AE5025-4511-A24E-8710-114EE362CDAA}"/>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388881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28539C-8101-8F4B-AB5B-BCC8DBEB2E5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E911F7-82A6-7542-A429-3CED958BBA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2B236F-B8A4-CA44-B0B5-6B619540AD90}"/>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62A4FDC6-1D31-1441-ABF2-D438E1CA35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0617A-6DB8-C746-B318-A7E564D94341}"/>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300534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2C69B-7018-3346-AD7C-9E9265F840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9B6C8A-089D-D243-AF2D-120CF65D4A2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2E911E-2D9F-5941-B2C2-9168973F877E}"/>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82DE2E09-5566-0D4F-81E4-0F0FC09020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C10918-2EA7-BB49-B943-87861D0C2017}"/>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138902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D8F8-D0B0-2F45-B495-0BCD747002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39A9F9-420A-A144-9546-0D3A29A3F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D5C690B-F982-8C4F-B9A1-1D35284C0611}"/>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40112152-444E-9345-90D4-70CB31074F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7634D7-61D3-0945-8608-7C2D605D7CCA}"/>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89237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71AC1-29CC-F545-8593-B56ED3E45C6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F2B36D-CA9F-C144-AF8C-4086CF70CE6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D998BAD-29B3-D345-A853-6CCE109230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EB07F0A-32DE-894D-8463-9A85C122B821}"/>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ECF164FF-7D88-0A45-83B5-4C2FD3600F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A042AF-D950-954D-ACBB-C109276470BC}"/>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379606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E7A9F-2A6E-B14E-9150-A6F65770EE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422C02-315E-C640-835F-1D7A97A5C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61A231-F37A-CD48-BC0D-081532DF38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933EB8D-D77B-1F48-A41C-78AFAB05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659564-9C56-F14C-B431-41A551B029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0607E1-05CC-0A4B-9EAB-B819A8FDD8E2}"/>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8" name="フッター プレースホルダー 7">
            <a:extLst>
              <a:ext uri="{FF2B5EF4-FFF2-40B4-BE49-F238E27FC236}">
                <a16:creationId xmlns:a16="http://schemas.microsoft.com/office/drawing/2014/main" id="{14880F46-B146-8F41-9A96-CCA9C5F2482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9B2E55-7F26-B64B-A330-DCB44536F88A}"/>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49971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570DB-EDBC-5944-AD8C-BE37F6A4DFC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2BE6D8B-9871-7B4A-8185-4DBC2FA219FD}"/>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4" name="フッター プレースホルダー 3">
            <a:extLst>
              <a:ext uri="{FF2B5EF4-FFF2-40B4-BE49-F238E27FC236}">
                <a16:creationId xmlns:a16="http://schemas.microsoft.com/office/drawing/2014/main" id="{0063B657-07EE-9346-BF15-00A6FC751C6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57DCCE-85DF-D443-9FA0-2CA6EB4B449C}"/>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136445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4408CCE-001A-DE44-9221-4011AC69E845}"/>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3" name="フッター プレースホルダー 2">
            <a:extLst>
              <a:ext uri="{FF2B5EF4-FFF2-40B4-BE49-F238E27FC236}">
                <a16:creationId xmlns:a16="http://schemas.microsoft.com/office/drawing/2014/main" id="{1ED60A1B-BD1D-4348-9376-2848F996D2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F1C93C-7A8E-D948-AF88-EE29C3C74646}"/>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424918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AD654-6CE6-5549-A60E-5BC2E136C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AC8D1E-6A10-B64C-BA2B-8149381FF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0698D6C-3D21-A64B-9ED3-EC994CE48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A0C319-C127-004B-9F78-B6A1EDB98763}"/>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7C7518B4-BDFB-7942-9766-F7CB2412F8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1B1771-D4B6-5847-9F02-5D92C55D57B9}"/>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214859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F9063-E8E2-0749-AD5D-94C8BF26C6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CC79E9-97D4-BC43-919A-53C80394B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E37064-0460-3F45-865C-E8D3E0190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930F7B-B7E4-8344-8F6B-1E568CB1ADF9}"/>
              </a:ext>
            </a:extLst>
          </p:cNvPr>
          <p:cNvSpPr>
            <a:spLocks noGrp="1"/>
          </p:cNvSpPr>
          <p:nvPr>
            <p:ph type="dt" sz="half" idx="10"/>
          </p:nvPr>
        </p:nvSpPr>
        <p:spPr/>
        <p:txBody>
          <a:bodyPr/>
          <a:lstStyle/>
          <a:p>
            <a:fld id="{80228E2D-3933-3243-BB91-2AD4A2A20648}" type="datetimeFigureOut">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2FE0E860-97D5-BD4B-8B55-C60DD97943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86902-8DE6-E047-95C4-F0D28375F1EB}"/>
              </a:ext>
            </a:extLst>
          </p:cNvPr>
          <p:cNvSpPr>
            <a:spLocks noGrp="1"/>
          </p:cNvSpPr>
          <p:nvPr>
            <p:ph type="sldNum" sz="quarter" idx="12"/>
          </p:nvPr>
        </p:nvSpPr>
        <p:spPr/>
        <p:txBody>
          <a:body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49646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4867B70-0B36-DE44-BB9F-6534B5DC4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1CCC9F-F20B-D245-A4EB-A022A1F81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032C0B-91B6-E649-8D15-78CD968E8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28E2D-3933-3243-BB91-2AD4A2A20648}"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B2372926-41AA-BF48-881A-64E50BC55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134A390-D0D2-3742-8834-7B014AE92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716DA-0F21-A547-B9CE-4BB6D094CCA9}" type="slidenum">
              <a:rPr kumimoji="1" lang="ja-JP" altLang="en-US" smtClean="0"/>
              <a:t>‹#›</a:t>
            </a:fld>
            <a:endParaRPr kumimoji="1" lang="ja-JP" altLang="en-US"/>
          </a:p>
        </p:txBody>
      </p:sp>
    </p:spTree>
    <p:extLst>
      <p:ext uri="{BB962C8B-B14F-4D97-AF65-F5344CB8AC3E}">
        <p14:creationId xmlns:p14="http://schemas.microsoft.com/office/powerpoint/2010/main" val="4272697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www2.aeplan.co.jp/bsj2021/registration/index.html" TargetMode="External"/><Relationship Id="rId3" Type="http://schemas.openxmlformats.org/officeDocument/2006/relationships/hyperlink" Target="http://bpwakate.net/summer2021/registration/index.html" TargetMode="External"/><Relationship Id="rId7" Type="http://schemas.openxmlformats.org/officeDocument/2006/relationships/hyperlink" Target="https://cbi-society.org/taikai/taikai21/registration.html" TargetMode="External"/><Relationship Id="rId2" Type="http://schemas.openxmlformats.org/officeDocument/2006/relationships/hyperlink" Target="https://natsu61.wixsite.com/website" TargetMode="External"/><Relationship Id="rId1" Type="http://schemas.openxmlformats.org/officeDocument/2006/relationships/slideLayout" Target="../slideLayouts/slideLayout6.xml"/><Relationship Id="rId6" Type="http://schemas.openxmlformats.org/officeDocument/2006/relationships/hyperlink" Target="https://www.google.com/url?sa=t&amp;rct=j&amp;q=&amp;esrc=s&amp;source=web&amp;cd=&amp;ved=2ahUKEwjR7Ly1lvvxAhUYet4KHQxXB3cQFjAAegQIBhAD&amp;url=http%3A%2F%2Fwww.ipsj.or.jp%2Fkenkyukai%2Fevent%2Fbio67.html&amp;usg=AOvVaw0za2AK5A2EAaFCS0oXCGjJ" TargetMode="External"/><Relationship Id="rId5" Type="http://schemas.openxmlformats.org/officeDocument/2006/relationships/hyperlink" Target="https://www.jsbi.org/activity/news/annual_meetings/detail--id-431.html" TargetMode="External"/><Relationship Id="rId4" Type="http://schemas.openxmlformats.org/officeDocument/2006/relationships/hyperlink" Target="https://q-bio.jp/wiki/Summer_20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432D00-FE39-094E-9B34-5BD30C70255F}"/>
              </a:ext>
            </a:extLst>
          </p:cNvPr>
          <p:cNvSpPr>
            <a:spLocks noGrp="1"/>
          </p:cNvSpPr>
          <p:nvPr>
            <p:ph type="ctrTitle"/>
          </p:nvPr>
        </p:nvSpPr>
        <p:spPr/>
        <p:txBody>
          <a:bodyPr/>
          <a:lstStyle/>
          <a:p>
            <a:r>
              <a:rPr lang="en-US" altLang="ja-JP" dirty="0"/>
              <a:t>08.03 </a:t>
            </a:r>
            <a:r>
              <a:rPr lang="ja-JP" altLang="en-US"/>
              <a:t>進捗</a:t>
            </a:r>
            <a:endParaRPr kumimoji="1" lang="ja-JP" altLang="en-US"/>
          </a:p>
        </p:txBody>
      </p:sp>
      <p:sp>
        <p:nvSpPr>
          <p:cNvPr id="3" name="字幕 2">
            <a:extLst>
              <a:ext uri="{FF2B5EF4-FFF2-40B4-BE49-F238E27FC236}">
                <a16:creationId xmlns:a16="http://schemas.microsoft.com/office/drawing/2014/main" id="{D777DA05-E587-5041-8684-B8FC40CAB301}"/>
              </a:ext>
            </a:extLst>
          </p:cNvPr>
          <p:cNvSpPr>
            <a:spLocks noGrp="1"/>
          </p:cNvSpPr>
          <p:nvPr>
            <p:ph type="subTitle" idx="1"/>
          </p:nvPr>
        </p:nvSpPr>
        <p:spPr/>
        <p:txBody>
          <a:bodyPr/>
          <a:lstStyle/>
          <a:p>
            <a:r>
              <a:rPr lang="ja-JP" altLang="en-US" sz="3600"/>
              <a:t>熊田　匡仁</a:t>
            </a:r>
          </a:p>
          <a:p>
            <a:endParaRPr kumimoji="1" lang="ja-JP" altLang="en-US"/>
          </a:p>
        </p:txBody>
      </p:sp>
    </p:spTree>
    <p:extLst>
      <p:ext uri="{BB962C8B-B14F-4D97-AF65-F5344CB8AC3E}">
        <p14:creationId xmlns:p14="http://schemas.microsoft.com/office/powerpoint/2010/main" val="128708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6188E-8DD2-934B-AD80-2B01A965EFCE}"/>
              </a:ext>
            </a:extLst>
          </p:cNvPr>
          <p:cNvSpPr>
            <a:spLocks noGrp="1"/>
          </p:cNvSpPr>
          <p:nvPr>
            <p:ph type="title"/>
          </p:nvPr>
        </p:nvSpPr>
        <p:spPr/>
        <p:txBody>
          <a:bodyPr/>
          <a:lstStyle/>
          <a:p>
            <a:r>
              <a:rPr lang="ja-JP" altLang="en-US"/>
              <a:t>修士論文修正＆提出</a:t>
            </a:r>
            <a:r>
              <a:rPr lang="en-US" altLang="ja-JP" dirty="0"/>
              <a:t>(〜08.06)</a:t>
            </a:r>
            <a:endParaRPr kumimoji="1" lang="ja-JP" altLang="en-US"/>
          </a:p>
        </p:txBody>
      </p:sp>
      <p:sp>
        <p:nvSpPr>
          <p:cNvPr id="3" name="テキスト ボックス 2">
            <a:extLst>
              <a:ext uri="{FF2B5EF4-FFF2-40B4-BE49-F238E27FC236}">
                <a16:creationId xmlns:a16="http://schemas.microsoft.com/office/drawing/2014/main" id="{08D97FF5-A00A-0A4D-B60D-943728DBA5DD}"/>
              </a:ext>
            </a:extLst>
          </p:cNvPr>
          <p:cNvSpPr txBox="1"/>
          <p:nvPr/>
        </p:nvSpPr>
        <p:spPr>
          <a:xfrm>
            <a:off x="943025" y="1690688"/>
            <a:ext cx="9959545" cy="4524315"/>
          </a:xfrm>
          <a:prstGeom prst="rect">
            <a:avLst/>
          </a:prstGeom>
          <a:noFill/>
        </p:spPr>
        <p:txBody>
          <a:bodyPr wrap="square" rtlCol="0">
            <a:spAutoFit/>
          </a:bodyPr>
          <a:lstStyle/>
          <a:p>
            <a:r>
              <a:rPr lang="ja-JP" altLang="en-US" sz="2400"/>
              <a:t>第１稿　修正</a:t>
            </a:r>
            <a:endParaRPr lang="en-US" altLang="ja-JP" sz="2400" dirty="0"/>
          </a:p>
          <a:p>
            <a:endParaRPr kumimoji="1" lang="en-US" altLang="ja-JP" sz="2400" dirty="0"/>
          </a:p>
          <a:p>
            <a:r>
              <a:rPr lang="ja-JP" altLang="en-US" sz="2400"/>
              <a:t>　対応済み</a:t>
            </a:r>
            <a:endParaRPr kumimoji="1" lang="en-US" altLang="ja-JP" sz="2400" dirty="0"/>
          </a:p>
          <a:p>
            <a:r>
              <a:rPr lang="ja-JP" altLang="en-US" sz="2400"/>
              <a:t>　　誤字脱字</a:t>
            </a:r>
            <a:endParaRPr lang="en-US" altLang="ja-JP" sz="2400" dirty="0"/>
          </a:p>
          <a:p>
            <a:r>
              <a:rPr lang="ja-JP" altLang="en-US" sz="2400"/>
              <a:t>　</a:t>
            </a:r>
            <a:endParaRPr lang="en-US" altLang="ja-JP" sz="2400" dirty="0"/>
          </a:p>
          <a:p>
            <a:r>
              <a:rPr lang="ja-JP" altLang="en-US" sz="2400"/>
              <a:t>　未対応</a:t>
            </a:r>
            <a:endParaRPr lang="en-US" altLang="ja-JP" sz="2400" dirty="0"/>
          </a:p>
          <a:p>
            <a:r>
              <a:rPr kumimoji="1" lang="ja-JP" altLang="en-US" sz="2400"/>
              <a:t>　　副査の先生方の質問への回答を踏まえる</a:t>
            </a:r>
            <a:endParaRPr kumimoji="1" lang="en-US" altLang="ja-JP" sz="2400" dirty="0"/>
          </a:p>
          <a:p>
            <a:r>
              <a:rPr lang="ja-JP" altLang="en-US" sz="2400"/>
              <a:t>　　謝辞</a:t>
            </a:r>
            <a:endParaRPr lang="en-US" altLang="ja-JP" sz="2400" dirty="0"/>
          </a:p>
          <a:p>
            <a:r>
              <a:rPr kumimoji="1" lang="ja-JP" altLang="en-US" sz="2400"/>
              <a:t>　　津田先生、広川先生からの修正案</a:t>
            </a:r>
            <a:endParaRPr kumimoji="1" lang="en-US" altLang="ja-JP" sz="2400" dirty="0"/>
          </a:p>
          <a:p>
            <a:endParaRPr lang="en-US" altLang="ja-JP" sz="2400" dirty="0"/>
          </a:p>
          <a:p>
            <a:r>
              <a:rPr kumimoji="1" lang="en-US" altLang="ja-JP" sz="2400" dirty="0"/>
              <a:t>       </a:t>
            </a:r>
            <a:r>
              <a:rPr kumimoji="1" lang="ja-JP" altLang="en-US" sz="2400"/>
              <a:t>指導教員と修士論文の公開について相談</a:t>
            </a:r>
            <a:endParaRPr kumimoji="1" lang="en-US" altLang="ja-JP" sz="2400" dirty="0"/>
          </a:p>
          <a:p>
            <a:r>
              <a:rPr lang="ja-JP" altLang="en-US" sz="2400"/>
              <a:t>　</a:t>
            </a:r>
            <a:endParaRPr kumimoji="1" lang="ja-JP" altLang="en-US" sz="2400"/>
          </a:p>
        </p:txBody>
      </p:sp>
    </p:spTree>
    <p:extLst>
      <p:ext uri="{BB962C8B-B14F-4D97-AF65-F5344CB8AC3E}">
        <p14:creationId xmlns:p14="http://schemas.microsoft.com/office/powerpoint/2010/main" val="339608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2CB47-908B-1440-979B-632744828D3F}"/>
              </a:ext>
            </a:extLst>
          </p:cNvPr>
          <p:cNvSpPr>
            <a:spLocks noGrp="1"/>
          </p:cNvSpPr>
          <p:nvPr>
            <p:ph type="title"/>
          </p:nvPr>
        </p:nvSpPr>
        <p:spPr/>
        <p:txBody>
          <a:bodyPr/>
          <a:lstStyle/>
          <a:p>
            <a:r>
              <a:rPr lang="ja-JP" altLang="en-US"/>
              <a:t>広川先生からのコメント</a:t>
            </a:r>
            <a:endParaRPr kumimoji="1" lang="ja-JP" altLang="en-US"/>
          </a:p>
        </p:txBody>
      </p:sp>
      <p:sp>
        <p:nvSpPr>
          <p:cNvPr id="3" name="テキスト ボックス 2">
            <a:extLst>
              <a:ext uri="{FF2B5EF4-FFF2-40B4-BE49-F238E27FC236}">
                <a16:creationId xmlns:a16="http://schemas.microsoft.com/office/drawing/2014/main" id="{94D56994-D7AC-1442-803B-36124C0A13FC}"/>
              </a:ext>
            </a:extLst>
          </p:cNvPr>
          <p:cNvSpPr txBox="1"/>
          <p:nvPr/>
        </p:nvSpPr>
        <p:spPr>
          <a:xfrm>
            <a:off x="547254" y="1967779"/>
            <a:ext cx="10356273" cy="3416320"/>
          </a:xfrm>
          <a:prstGeom prst="rect">
            <a:avLst/>
          </a:prstGeom>
          <a:noFill/>
        </p:spPr>
        <p:txBody>
          <a:bodyPr wrap="square" rtlCol="0">
            <a:spAutoFit/>
          </a:bodyPr>
          <a:lstStyle/>
          <a:p>
            <a:r>
              <a:rPr lang="ja-JP" altLang="en-US" sz="2400"/>
              <a:t>リガンド側の情報をモデルに組み込むためには</a:t>
            </a:r>
            <a:r>
              <a:rPr lang="en-US" altLang="ja-JP" sz="2400" dirty="0"/>
              <a:t>...</a:t>
            </a:r>
          </a:p>
          <a:p>
            <a:endParaRPr lang="en-US" altLang="ja-JP" sz="2400" dirty="0"/>
          </a:p>
          <a:p>
            <a:r>
              <a:rPr lang="ja-JP" altLang="en-US" sz="2400"/>
              <a:t>結晶</a:t>
            </a:r>
            <a:r>
              <a:rPr kumimoji="1" lang="ja-JP" altLang="en-US" sz="2400"/>
              <a:t>構造データとして、クリプトサイトを誘導するリガンドと</a:t>
            </a:r>
            <a:r>
              <a:rPr lang="ja-JP" altLang="en-US" sz="2400"/>
              <a:t>クリプトサイトを誘導しないリガンド情報の対応づけが必要。</a:t>
            </a:r>
            <a:endParaRPr kumimoji="1" lang="en-US" altLang="ja-JP" sz="2400" dirty="0"/>
          </a:p>
          <a:p>
            <a:endParaRPr lang="en-US" altLang="ja-JP" sz="2400" dirty="0"/>
          </a:p>
          <a:p>
            <a:r>
              <a:rPr lang="ja-JP" altLang="en-US" sz="2400"/>
              <a:t>しかし、</a:t>
            </a:r>
            <a:endParaRPr lang="en-US" altLang="ja-JP" sz="2400" dirty="0"/>
          </a:p>
          <a:p>
            <a:endParaRPr lang="en-US" altLang="ja-JP" sz="2400" dirty="0"/>
          </a:p>
          <a:p>
            <a:r>
              <a:rPr lang="ja-JP" altLang="en-US" sz="2400"/>
              <a:t> クリプトサイトを誘導しないリガンド情報が現状では足りないため、リガンド側の情報をモデルに組み込むことは難しい。</a:t>
            </a:r>
            <a:endParaRPr lang="en-US" altLang="ja-JP" sz="2400" dirty="0"/>
          </a:p>
        </p:txBody>
      </p:sp>
    </p:spTree>
    <p:extLst>
      <p:ext uri="{BB962C8B-B14F-4D97-AF65-F5344CB8AC3E}">
        <p14:creationId xmlns:p14="http://schemas.microsoft.com/office/powerpoint/2010/main" val="116990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F1F2D-E57E-6247-A6EF-66F2CCF0A28E}"/>
              </a:ext>
            </a:extLst>
          </p:cNvPr>
          <p:cNvSpPr>
            <a:spLocks noGrp="1"/>
          </p:cNvSpPr>
          <p:nvPr>
            <p:ph type="title"/>
          </p:nvPr>
        </p:nvSpPr>
        <p:spPr/>
        <p:txBody>
          <a:bodyPr/>
          <a:lstStyle/>
          <a:p>
            <a:r>
              <a:rPr lang="ja-JP" altLang="en-US"/>
              <a:t>広川先生からのコメント</a:t>
            </a:r>
            <a:endParaRPr kumimoji="1" lang="ja-JP" altLang="en-US"/>
          </a:p>
        </p:txBody>
      </p:sp>
      <p:sp>
        <p:nvSpPr>
          <p:cNvPr id="3" name="テキスト ボックス 2">
            <a:extLst>
              <a:ext uri="{FF2B5EF4-FFF2-40B4-BE49-F238E27FC236}">
                <a16:creationId xmlns:a16="http://schemas.microsoft.com/office/drawing/2014/main" id="{FEF63555-DAAA-1045-87E0-45AE422CF6C6}"/>
              </a:ext>
            </a:extLst>
          </p:cNvPr>
          <p:cNvSpPr txBox="1"/>
          <p:nvPr/>
        </p:nvSpPr>
        <p:spPr>
          <a:xfrm>
            <a:off x="547254" y="1967779"/>
            <a:ext cx="10356273" cy="3477875"/>
          </a:xfrm>
          <a:prstGeom prst="rect">
            <a:avLst/>
          </a:prstGeom>
          <a:noFill/>
        </p:spPr>
        <p:txBody>
          <a:bodyPr wrap="square" rtlCol="0">
            <a:spAutoFit/>
          </a:bodyPr>
          <a:lstStyle/>
          <a:p>
            <a:r>
              <a:rPr lang="ja-JP" altLang="en-US" sz="2800"/>
              <a:t>今後やるべき方針</a:t>
            </a:r>
            <a:endParaRPr lang="en-US" altLang="ja-JP" sz="2800" dirty="0"/>
          </a:p>
          <a:p>
            <a:endParaRPr lang="en-US" altLang="ja-JP" sz="2400" dirty="0"/>
          </a:p>
          <a:p>
            <a:r>
              <a:rPr lang="en-US" altLang="ja-JP" sz="2400" dirty="0"/>
              <a:t>① </a:t>
            </a:r>
            <a:r>
              <a:rPr lang="ja-JP" altLang="en-US" sz="2400"/>
              <a:t>リガンドと相互作用のあるアミノ酸を取り出し、モデルに組込む。</a:t>
            </a:r>
            <a:endParaRPr lang="en-US" altLang="ja-JP" sz="2400" dirty="0"/>
          </a:p>
          <a:p>
            <a:endParaRPr lang="en-US" altLang="ja-JP" sz="2400" dirty="0"/>
          </a:p>
          <a:p>
            <a:r>
              <a:rPr lang="ja-JP" altLang="en-US" sz="2400"/>
              <a:t>　→ 具他的には、クリプトサイトの有無で</a:t>
            </a:r>
            <a:r>
              <a:rPr lang="en-US" altLang="ja-JP" sz="2400" dirty="0" err="1"/>
              <a:t>Fpocket</a:t>
            </a:r>
            <a:r>
              <a:rPr lang="ja-JP" altLang="en-US" sz="2400"/>
              <a:t>のアルファ球から３</a:t>
            </a:r>
            <a:r>
              <a:rPr lang="en-US" altLang="ja-JP" sz="2400" dirty="0" err="1"/>
              <a:t>Å</a:t>
            </a:r>
            <a:r>
              <a:rPr lang="ja-JP" altLang="en-US" sz="2400"/>
              <a:t>　　　</a:t>
            </a:r>
            <a:endParaRPr lang="en-US" altLang="ja-JP" sz="2400" dirty="0"/>
          </a:p>
          <a:p>
            <a:r>
              <a:rPr lang="ja-JP" altLang="en-US" sz="2400"/>
              <a:t>　　以内のアミノ酸を抽出し、適切にエンコードする。</a:t>
            </a:r>
            <a:endParaRPr lang="en-US" altLang="ja-JP" sz="2400" dirty="0"/>
          </a:p>
          <a:p>
            <a:endParaRPr lang="en-US" altLang="ja-JP" sz="2400" dirty="0"/>
          </a:p>
          <a:p>
            <a:endParaRPr lang="en-US" altLang="ja-JP" sz="2400" dirty="0"/>
          </a:p>
          <a:p>
            <a:r>
              <a:rPr lang="ja-JP" altLang="en-US" sz="2400"/>
              <a:t>②</a:t>
            </a:r>
            <a:r>
              <a:rPr lang="en-US" altLang="ja-JP" sz="2400" dirty="0"/>
              <a:t> </a:t>
            </a:r>
            <a:r>
              <a:rPr lang="ja-JP" altLang="en-US" sz="2400"/>
              <a:t> </a:t>
            </a:r>
            <a:r>
              <a:rPr lang="en-US" altLang="ja-JP" sz="2400" dirty="0" err="1"/>
              <a:t>Fpocket</a:t>
            </a:r>
            <a:r>
              <a:rPr lang="ja-JP" altLang="en-US" sz="2400"/>
              <a:t>の改良を進める。</a:t>
            </a:r>
            <a:endParaRPr lang="en-US" altLang="ja-JP" sz="2400" dirty="0"/>
          </a:p>
        </p:txBody>
      </p:sp>
    </p:spTree>
    <p:extLst>
      <p:ext uri="{BB962C8B-B14F-4D97-AF65-F5344CB8AC3E}">
        <p14:creationId xmlns:p14="http://schemas.microsoft.com/office/powerpoint/2010/main" val="56452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F9027-440E-C24C-A476-ED411DD11448}"/>
              </a:ext>
            </a:extLst>
          </p:cNvPr>
          <p:cNvSpPr>
            <a:spLocks noGrp="1"/>
          </p:cNvSpPr>
          <p:nvPr>
            <p:ph type="title"/>
          </p:nvPr>
        </p:nvSpPr>
        <p:spPr/>
        <p:txBody>
          <a:bodyPr/>
          <a:lstStyle/>
          <a:p>
            <a:r>
              <a:rPr kumimoji="1" lang="ja-JP" altLang="en-US"/>
              <a:t>ポスター発表</a:t>
            </a:r>
          </a:p>
        </p:txBody>
      </p:sp>
      <p:sp>
        <p:nvSpPr>
          <p:cNvPr id="3" name="正方形/長方形 2">
            <a:extLst>
              <a:ext uri="{FF2B5EF4-FFF2-40B4-BE49-F238E27FC236}">
                <a16:creationId xmlns:a16="http://schemas.microsoft.com/office/drawing/2014/main" id="{5D765449-C270-5D45-8A29-08D9A1F8C58E}"/>
              </a:ext>
            </a:extLst>
          </p:cNvPr>
          <p:cNvSpPr/>
          <p:nvPr/>
        </p:nvSpPr>
        <p:spPr>
          <a:xfrm>
            <a:off x="838200" y="2401462"/>
            <a:ext cx="9944595" cy="3917226"/>
          </a:xfrm>
          <a:prstGeom prst="rect">
            <a:avLst/>
          </a:prstGeom>
        </p:spPr>
        <p:txBody>
          <a:bodyPr wrap="square">
            <a:spAutoFit/>
          </a:bodyPr>
          <a:lstStyle/>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2"/>
              </a:rPr>
              <a:t>第</a:t>
            </a:r>
            <a:r>
              <a:rPr lang="en-US" altLang="ja-JP" sz="2400" i="0" strike="noStrike" dirty="0">
                <a:solidFill>
                  <a:srgbClr val="1D1C1D"/>
                </a:solidFill>
                <a:effectLst/>
                <a:latin typeface="NotoSansJP"/>
                <a:hlinkClick r:id="rId2"/>
              </a:rPr>
              <a:t>61</a:t>
            </a:r>
            <a:r>
              <a:rPr lang="ja-JP" altLang="en-US" sz="2400" i="0" strike="noStrike">
                <a:solidFill>
                  <a:srgbClr val="1D1C1D"/>
                </a:solidFill>
                <a:effectLst/>
                <a:latin typeface="NotoSansJP"/>
                <a:hlinkClick r:id="rId2"/>
              </a:rPr>
              <a:t>回生命科学夏の学校</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3"/>
              </a:rPr>
              <a:t>第</a:t>
            </a:r>
            <a:r>
              <a:rPr lang="en-US" altLang="ja-JP" sz="2400" i="0" strike="noStrike" dirty="0">
                <a:solidFill>
                  <a:srgbClr val="1D1C1D"/>
                </a:solidFill>
                <a:effectLst/>
                <a:latin typeface="NotoSansJP"/>
                <a:hlinkClick r:id="rId3"/>
              </a:rPr>
              <a:t>61</a:t>
            </a:r>
            <a:r>
              <a:rPr lang="ja-JP" altLang="en-US" sz="2400" i="0" strike="noStrike">
                <a:solidFill>
                  <a:srgbClr val="1D1C1D"/>
                </a:solidFill>
                <a:effectLst/>
                <a:latin typeface="NotoSansJP"/>
                <a:hlinkClick r:id="rId3"/>
              </a:rPr>
              <a:t>回生物物理若手の会　夏の学校</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4"/>
              </a:rPr>
              <a:t>定量生物学の会　夏の会</a:t>
            </a:r>
            <a:r>
              <a:rPr lang="en-US" altLang="ja-JP" sz="2400" i="0" strike="noStrike" dirty="0">
                <a:solidFill>
                  <a:srgbClr val="1D1C1D"/>
                </a:solidFill>
                <a:effectLst/>
                <a:latin typeface="NotoSansJP"/>
                <a:hlinkClick r:id="rId4"/>
              </a:rPr>
              <a:t>2021</a:t>
            </a:r>
            <a:endParaRPr lang="en-US" altLang="ja-JP" sz="2400" dirty="0">
              <a:solidFill>
                <a:srgbClr val="1D1C1D"/>
              </a:solidFill>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5"/>
              </a:rPr>
              <a:t>バイオインフォマティクス学会</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6"/>
              </a:rPr>
              <a:t>第</a:t>
            </a:r>
            <a:r>
              <a:rPr lang="en-US" altLang="ja-JP" sz="2400" i="0" strike="noStrike" dirty="0">
                <a:solidFill>
                  <a:srgbClr val="1D1C1D"/>
                </a:solidFill>
                <a:effectLst/>
                <a:latin typeface="NotoSansJP"/>
                <a:hlinkClick r:id="rId6"/>
              </a:rPr>
              <a:t>67</a:t>
            </a:r>
            <a:r>
              <a:rPr lang="ja-JP" altLang="en-US" sz="2400" i="0" strike="noStrike">
                <a:solidFill>
                  <a:srgbClr val="1D1C1D"/>
                </a:solidFill>
                <a:effectLst/>
                <a:latin typeface="NotoSansJP"/>
                <a:hlinkClick r:id="rId6"/>
              </a:rPr>
              <a:t>回</a:t>
            </a:r>
            <a:r>
              <a:rPr lang="en" altLang="ja-JP" sz="2400" i="0" strike="noStrike" dirty="0">
                <a:solidFill>
                  <a:srgbClr val="1D1C1D"/>
                </a:solidFill>
                <a:effectLst/>
                <a:latin typeface="NotoSansJP"/>
                <a:hlinkClick r:id="rId6"/>
              </a:rPr>
              <a:t>BIO</a:t>
            </a:r>
            <a:r>
              <a:rPr lang="ja-JP" altLang="en-US" sz="2400" i="0" strike="noStrike">
                <a:solidFill>
                  <a:srgbClr val="1D1C1D"/>
                </a:solidFill>
                <a:effectLst/>
                <a:latin typeface="NotoSansJP"/>
                <a:hlinkClick r:id="rId6"/>
              </a:rPr>
              <a:t>研究発表会</a:t>
            </a:r>
            <a:r>
              <a:rPr lang="en-US" altLang="ja-JP" sz="2400" i="0" strike="noStrike" dirty="0">
                <a:solidFill>
                  <a:srgbClr val="1D1C1D"/>
                </a:solidFill>
                <a:effectLst/>
                <a:latin typeface="NotoSansJP"/>
                <a:hlinkClick r:id="rId6"/>
              </a:rPr>
              <a:t>-</a:t>
            </a:r>
            <a:r>
              <a:rPr lang="ja-JP" altLang="en-US" sz="2400" i="0" strike="noStrike">
                <a:solidFill>
                  <a:srgbClr val="1D1C1D"/>
                </a:solidFill>
                <a:effectLst/>
                <a:latin typeface="NotoSansJP"/>
                <a:hlinkClick r:id="rId6"/>
              </a:rPr>
              <a:t>情報処理学会</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en" altLang="ja-JP" sz="2400" i="0" strike="noStrike" dirty="0">
                <a:solidFill>
                  <a:srgbClr val="1D1C1D"/>
                </a:solidFill>
                <a:effectLst/>
                <a:latin typeface="NotoSansJP"/>
                <a:hlinkClick r:id="rId7"/>
              </a:rPr>
              <a:t>CBI</a:t>
            </a:r>
            <a:r>
              <a:rPr lang="ja-JP" altLang="en-US" sz="2400" i="0" strike="noStrike">
                <a:solidFill>
                  <a:srgbClr val="1D1C1D"/>
                </a:solidFill>
                <a:effectLst/>
                <a:latin typeface="NotoSansJP"/>
                <a:hlinkClick r:id="rId7"/>
              </a:rPr>
              <a:t>学会</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8"/>
              </a:rPr>
              <a:t>生物物理学会</a:t>
            </a:r>
            <a:endParaRPr lang="ja-JP" altLang="en-US" sz="2400" i="0" strike="noStrike">
              <a:solidFill>
                <a:srgbClr val="1D1C1D"/>
              </a:solidFill>
              <a:effectLst/>
              <a:latin typeface="NotoSansJP"/>
            </a:endParaRPr>
          </a:p>
        </p:txBody>
      </p:sp>
      <p:sp>
        <p:nvSpPr>
          <p:cNvPr id="4" name="右中かっこ 3">
            <a:extLst>
              <a:ext uri="{FF2B5EF4-FFF2-40B4-BE49-F238E27FC236}">
                <a16:creationId xmlns:a16="http://schemas.microsoft.com/office/drawing/2014/main" id="{5115FE6D-9E24-B14F-A5B6-09DB331A1BB5}"/>
              </a:ext>
            </a:extLst>
          </p:cNvPr>
          <p:cNvSpPr/>
          <p:nvPr/>
        </p:nvSpPr>
        <p:spPr>
          <a:xfrm>
            <a:off x="6377049" y="2401461"/>
            <a:ext cx="344384" cy="165989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右中かっこ 4">
            <a:extLst>
              <a:ext uri="{FF2B5EF4-FFF2-40B4-BE49-F238E27FC236}">
                <a16:creationId xmlns:a16="http://schemas.microsoft.com/office/drawing/2014/main" id="{BE258DA1-E0E6-5E45-B723-610FD244A207}"/>
              </a:ext>
            </a:extLst>
          </p:cNvPr>
          <p:cNvSpPr/>
          <p:nvPr/>
        </p:nvSpPr>
        <p:spPr>
          <a:xfrm>
            <a:off x="6377049" y="4360074"/>
            <a:ext cx="344384" cy="183884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D330FCC-C92F-0649-857A-E783ACA58C3E}"/>
              </a:ext>
            </a:extLst>
          </p:cNvPr>
          <p:cNvSpPr txBox="1"/>
          <p:nvPr/>
        </p:nvSpPr>
        <p:spPr>
          <a:xfrm>
            <a:off x="6911439" y="3000577"/>
            <a:ext cx="2646878" cy="461665"/>
          </a:xfrm>
          <a:prstGeom prst="rect">
            <a:avLst/>
          </a:prstGeom>
          <a:noFill/>
        </p:spPr>
        <p:txBody>
          <a:bodyPr wrap="none" rtlCol="0">
            <a:spAutoFit/>
          </a:bodyPr>
          <a:lstStyle/>
          <a:p>
            <a:r>
              <a:rPr kumimoji="1" lang="ja-JP" altLang="en-US" sz="2400"/>
              <a:t>すでに申込み済み</a:t>
            </a:r>
          </a:p>
        </p:txBody>
      </p:sp>
      <p:sp>
        <p:nvSpPr>
          <p:cNvPr id="7" name="テキスト ボックス 6">
            <a:extLst>
              <a:ext uri="{FF2B5EF4-FFF2-40B4-BE49-F238E27FC236}">
                <a16:creationId xmlns:a16="http://schemas.microsoft.com/office/drawing/2014/main" id="{F60ECD86-0504-E74D-A4DB-1F45C906D9B3}"/>
              </a:ext>
            </a:extLst>
          </p:cNvPr>
          <p:cNvSpPr txBox="1"/>
          <p:nvPr/>
        </p:nvSpPr>
        <p:spPr>
          <a:xfrm>
            <a:off x="7004462" y="5048663"/>
            <a:ext cx="1415772" cy="461665"/>
          </a:xfrm>
          <a:prstGeom prst="rect">
            <a:avLst/>
          </a:prstGeom>
          <a:noFill/>
        </p:spPr>
        <p:txBody>
          <a:bodyPr wrap="none" rtlCol="0">
            <a:spAutoFit/>
          </a:bodyPr>
          <a:lstStyle/>
          <a:p>
            <a:r>
              <a:rPr kumimoji="1" lang="ja-JP" altLang="en-US" sz="2400"/>
              <a:t>いずれか</a:t>
            </a:r>
          </a:p>
        </p:txBody>
      </p:sp>
    </p:spTree>
    <p:extLst>
      <p:ext uri="{BB962C8B-B14F-4D97-AF65-F5344CB8AC3E}">
        <p14:creationId xmlns:p14="http://schemas.microsoft.com/office/powerpoint/2010/main" val="1091883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240</Words>
  <Application>Microsoft Macintosh PowerPoint</Application>
  <PresentationFormat>ワイド画面</PresentationFormat>
  <Paragraphs>43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NotoSansJP</vt:lpstr>
      <vt:lpstr>游ゴシック</vt:lpstr>
      <vt:lpstr>游ゴシック Light</vt:lpstr>
      <vt:lpstr>Arial</vt:lpstr>
      <vt:lpstr>Office テーマ</vt:lpstr>
      <vt:lpstr>08.03 進捗</vt:lpstr>
      <vt:lpstr>修士論文修正＆提出(〜08.06)</vt:lpstr>
      <vt:lpstr>広川先生からのコメント</vt:lpstr>
      <vt:lpstr>広川先生からのコメント</vt:lpstr>
      <vt:lpstr>ポスター発表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08.03 進捗</dc:title>
  <dc:creator>熊田　匡仁</dc:creator>
  <cp:lastModifiedBy>熊田　匡仁</cp:lastModifiedBy>
  <cp:revision>2</cp:revision>
  <dcterms:created xsi:type="dcterms:W3CDTF">2021-08-02T18:48:03Z</dcterms:created>
  <dcterms:modified xsi:type="dcterms:W3CDTF">2021-08-03T07:23:09Z</dcterms:modified>
</cp:coreProperties>
</file>