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276" r:id="rId4"/>
    <p:sldId id="277" r:id="rId5"/>
    <p:sldId id="279" r:id="rId6"/>
    <p:sldId id="280" r:id="rId7"/>
    <p:sldId id="257" r:id="rId8"/>
    <p:sldId id="281" r:id="rId9"/>
    <p:sldId id="282" r:id="rId10"/>
    <p:sldId id="286" r:id="rId11"/>
    <p:sldId id="283" r:id="rId12"/>
    <p:sldId id="284" r:id="rId13"/>
    <p:sldId id="285" r:id="rId14"/>
    <p:sldId id="288" r:id="rId15"/>
    <p:sldId id="287" r:id="rId16"/>
    <p:sldId id="289" r:id="rId17"/>
    <p:sldId id="290"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D8CA742-C59A-494F-9D6B-D51A330804D7}">
          <p14:sldIdLst>
            <p14:sldId id="256"/>
          </p14:sldIdLst>
        </p14:section>
        <p14:section name="タイトルなしのセクション" id="{C40A93F8-A3BD-D647-8C5D-B63635B15F1B}">
          <p14:sldIdLst>
            <p14:sldId id="275"/>
            <p14:sldId id="276"/>
            <p14:sldId id="277"/>
            <p14:sldId id="279"/>
            <p14:sldId id="280"/>
            <p14:sldId id="257"/>
            <p14:sldId id="281"/>
            <p14:sldId id="282"/>
            <p14:sldId id="286"/>
            <p14:sldId id="283"/>
            <p14:sldId id="284"/>
            <p14:sldId id="285"/>
            <p14:sldId id="288"/>
            <p14:sldId id="287"/>
            <p14:sldId id="289"/>
            <p14:sldId id="29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熊田　匡仁" initials="熊田　匡仁" lastIdx="1" clrIdx="0">
    <p:extLst>
      <p:ext uri="{19B8F6BF-5375-455C-9EA6-DF929625EA0E}">
        <p15:presenceInfo xmlns:p15="http://schemas.microsoft.com/office/powerpoint/2012/main" userId="S::5445197440@utac.u-tokyo.ac.jp::5df602c5-f8d9-426d-bc26-0436799e58f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snapToObjects="1">
      <p:cViewPr varScale="1">
        <p:scale>
          <a:sx n="103" d="100"/>
          <a:sy n="103"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432D47-5261-924B-B1E7-279FC8107FE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7CAD543-D111-1148-B156-6F2C234B0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DCB07A8-5963-2F4B-BC3C-76ECBCCB367E}"/>
              </a:ext>
            </a:extLst>
          </p:cNvPr>
          <p:cNvSpPr>
            <a:spLocks noGrp="1"/>
          </p:cNvSpPr>
          <p:nvPr>
            <p:ph type="dt" sz="half" idx="10"/>
          </p:nvPr>
        </p:nvSpPr>
        <p:spPr/>
        <p:txBody>
          <a:bodyPr/>
          <a:lstStyle/>
          <a:p>
            <a:fld id="{D5AFED1E-92BD-BD48-AAD3-ED3124172433}" type="datetimeFigureOut">
              <a:rPr kumimoji="1" lang="ja-JP" altLang="en-US" smtClean="0"/>
              <a:t>2021/6/21</a:t>
            </a:fld>
            <a:endParaRPr kumimoji="1" lang="ja-JP" altLang="en-US"/>
          </a:p>
        </p:txBody>
      </p:sp>
      <p:sp>
        <p:nvSpPr>
          <p:cNvPr id="5" name="フッター プレースホルダー 4">
            <a:extLst>
              <a:ext uri="{FF2B5EF4-FFF2-40B4-BE49-F238E27FC236}">
                <a16:creationId xmlns:a16="http://schemas.microsoft.com/office/drawing/2014/main" id="{7046C011-F73B-1045-A666-851B1937CB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DD1F4B-140D-3B41-963C-A2A6D3828ADC}"/>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96709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3D56B-AF2D-E747-88AB-E11B3532B1C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42C1D60-1E3D-BB4B-AA4E-DB643C769AE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AC59B-A865-D64F-B529-EFA8344F200F}"/>
              </a:ext>
            </a:extLst>
          </p:cNvPr>
          <p:cNvSpPr>
            <a:spLocks noGrp="1"/>
          </p:cNvSpPr>
          <p:nvPr>
            <p:ph type="dt" sz="half" idx="10"/>
          </p:nvPr>
        </p:nvSpPr>
        <p:spPr/>
        <p:txBody>
          <a:bodyPr/>
          <a:lstStyle/>
          <a:p>
            <a:fld id="{D5AFED1E-92BD-BD48-AAD3-ED3124172433}" type="datetimeFigureOut">
              <a:rPr kumimoji="1" lang="ja-JP" altLang="en-US" smtClean="0"/>
              <a:t>2021/6/21</a:t>
            </a:fld>
            <a:endParaRPr kumimoji="1" lang="ja-JP" altLang="en-US"/>
          </a:p>
        </p:txBody>
      </p:sp>
      <p:sp>
        <p:nvSpPr>
          <p:cNvPr id="5" name="フッター プレースホルダー 4">
            <a:extLst>
              <a:ext uri="{FF2B5EF4-FFF2-40B4-BE49-F238E27FC236}">
                <a16:creationId xmlns:a16="http://schemas.microsoft.com/office/drawing/2014/main" id="{04B1A045-D100-274A-8143-FFB9B546A2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ED5BEB-A31D-F143-AFD4-8FD530B4060E}"/>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259633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2769FC5-7837-8D49-B2BA-F779AC6E362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BD1720-F054-8641-874C-D05BFE44AF4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94546E-F590-954F-9C3F-0BA490467BFB}"/>
              </a:ext>
            </a:extLst>
          </p:cNvPr>
          <p:cNvSpPr>
            <a:spLocks noGrp="1"/>
          </p:cNvSpPr>
          <p:nvPr>
            <p:ph type="dt" sz="half" idx="10"/>
          </p:nvPr>
        </p:nvSpPr>
        <p:spPr/>
        <p:txBody>
          <a:bodyPr/>
          <a:lstStyle/>
          <a:p>
            <a:fld id="{D5AFED1E-92BD-BD48-AAD3-ED3124172433}" type="datetimeFigureOut">
              <a:rPr kumimoji="1" lang="ja-JP" altLang="en-US" smtClean="0"/>
              <a:t>2021/6/21</a:t>
            </a:fld>
            <a:endParaRPr kumimoji="1" lang="ja-JP" altLang="en-US"/>
          </a:p>
        </p:txBody>
      </p:sp>
      <p:sp>
        <p:nvSpPr>
          <p:cNvPr id="5" name="フッター プレースホルダー 4">
            <a:extLst>
              <a:ext uri="{FF2B5EF4-FFF2-40B4-BE49-F238E27FC236}">
                <a16:creationId xmlns:a16="http://schemas.microsoft.com/office/drawing/2014/main" id="{8BD5D5D5-F514-B544-A8BC-EBE789F4F1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D1C190-1633-E94E-A9E2-4E080FE87550}"/>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425208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B735D4-ECA7-BE49-BC70-7979D9EA0A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8D6540B-35FC-8949-A70A-51FE7582016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C05219-17D8-A347-8285-B325250D9C73}"/>
              </a:ext>
            </a:extLst>
          </p:cNvPr>
          <p:cNvSpPr>
            <a:spLocks noGrp="1"/>
          </p:cNvSpPr>
          <p:nvPr>
            <p:ph type="dt" sz="half" idx="10"/>
          </p:nvPr>
        </p:nvSpPr>
        <p:spPr/>
        <p:txBody>
          <a:bodyPr/>
          <a:lstStyle/>
          <a:p>
            <a:fld id="{D5AFED1E-92BD-BD48-AAD3-ED3124172433}" type="datetimeFigureOut">
              <a:rPr kumimoji="1" lang="ja-JP" altLang="en-US" smtClean="0"/>
              <a:t>2021/6/21</a:t>
            </a:fld>
            <a:endParaRPr kumimoji="1" lang="ja-JP" altLang="en-US"/>
          </a:p>
        </p:txBody>
      </p:sp>
      <p:sp>
        <p:nvSpPr>
          <p:cNvPr id="5" name="フッター プレースホルダー 4">
            <a:extLst>
              <a:ext uri="{FF2B5EF4-FFF2-40B4-BE49-F238E27FC236}">
                <a16:creationId xmlns:a16="http://schemas.microsoft.com/office/drawing/2014/main" id="{91779B2E-8C0D-F848-A34B-495537DCE7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16E9DAB-411A-D746-B817-CD8C83740721}"/>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1851676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A94FF-FCEA-9D49-A7A3-102F95348D6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97F87B-D5B4-9B49-856F-77531EA76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E94D9A8-F197-FB4D-9B97-E03C18BF40B7}"/>
              </a:ext>
            </a:extLst>
          </p:cNvPr>
          <p:cNvSpPr>
            <a:spLocks noGrp="1"/>
          </p:cNvSpPr>
          <p:nvPr>
            <p:ph type="dt" sz="half" idx="10"/>
          </p:nvPr>
        </p:nvSpPr>
        <p:spPr/>
        <p:txBody>
          <a:bodyPr/>
          <a:lstStyle/>
          <a:p>
            <a:fld id="{D5AFED1E-92BD-BD48-AAD3-ED3124172433}" type="datetimeFigureOut">
              <a:rPr kumimoji="1" lang="ja-JP" altLang="en-US" smtClean="0"/>
              <a:t>2021/6/21</a:t>
            </a:fld>
            <a:endParaRPr kumimoji="1" lang="ja-JP" altLang="en-US"/>
          </a:p>
        </p:txBody>
      </p:sp>
      <p:sp>
        <p:nvSpPr>
          <p:cNvPr id="5" name="フッター プレースホルダー 4">
            <a:extLst>
              <a:ext uri="{FF2B5EF4-FFF2-40B4-BE49-F238E27FC236}">
                <a16:creationId xmlns:a16="http://schemas.microsoft.com/office/drawing/2014/main" id="{728A582A-A1F5-3142-A5A2-2EA668D2CE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10509A-0999-A64D-B73C-493062D54BD0}"/>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2104627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3721A-CA15-B248-ADEE-9C408DD9D9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030762-0380-8448-AAB1-37FD6E701E9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D45250-81CF-3B44-8AB2-92AEB7CC176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2931CD-9E3B-714A-A813-556264A176B3}"/>
              </a:ext>
            </a:extLst>
          </p:cNvPr>
          <p:cNvSpPr>
            <a:spLocks noGrp="1"/>
          </p:cNvSpPr>
          <p:nvPr>
            <p:ph type="dt" sz="half" idx="10"/>
          </p:nvPr>
        </p:nvSpPr>
        <p:spPr/>
        <p:txBody>
          <a:bodyPr/>
          <a:lstStyle/>
          <a:p>
            <a:fld id="{D5AFED1E-92BD-BD48-AAD3-ED3124172433}" type="datetimeFigureOut">
              <a:rPr kumimoji="1" lang="ja-JP" altLang="en-US" smtClean="0"/>
              <a:t>2021/6/21</a:t>
            </a:fld>
            <a:endParaRPr kumimoji="1" lang="ja-JP" altLang="en-US"/>
          </a:p>
        </p:txBody>
      </p:sp>
      <p:sp>
        <p:nvSpPr>
          <p:cNvPr id="6" name="フッター プレースホルダー 5">
            <a:extLst>
              <a:ext uri="{FF2B5EF4-FFF2-40B4-BE49-F238E27FC236}">
                <a16:creationId xmlns:a16="http://schemas.microsoft.com/office/drawing/2014/main" id="{28A9A4C4-46BE-BD4C-AFDF-90DE139EC35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2C5E920-EAB6-0B4A-9542-33DFE76E30FD}"/>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390614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8EEFBD-44F4-3445-8803-20A0BB58027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C4CAFFC-0045-A042-BA05-C1521EB0BD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C65F444-EFF6-7644-97A3-D8D86B43E78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42695E1-84B6-3F45-B9DB-2C38F7A995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CC46FF0-0A19-AB4C-B158-CBE8A47D8E5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1C7CABD-47E4-AF47-BC54-78B75B3F6220}"/>
              </a:ext>
            </a:extLst>
          </p:cNvPr>
          <p:cNvSpPr>
            <a:spLocks noGrp="1"/>
          </p:cNvSpPr>
          <p:nvPr>
            <p:ph type="dt" sz="half" idx="10"/>
          </p:nvPr>
        </p:nvSpPr>
        <p:spPr/>
        <p:txBody>
          <a:bodyPr/>
          <a:lstStyle/>
          <a:p>
            <a:fld id="{D5AFED1E-92BD-BD48-AAD3-ED3124172433}" type="datetimeFigureOut">
              <a:rPr kumimoji="1" lang="ja-JP" altLang="en-US" smtClean="0"/>
              <a:t>2021/6/21</a:t>
            </a:fld>
            <a:endParaRPr kumimoji="1" lang="ja-JP" altLang="en-US"/>
          </a:p>
        </p:txBody>
      </p:sp>
      <p:sp>
        <p:nvSpPr>
          <p:cNvPr id="8" name="フッター プレースホルダー 7">
            <a:extLst>
              <a:ext uri="{FF2B5EF4-FFF2-40B4-BE49-F238E27FC236}">
                <a16:creationId xmlns:a16="http://schemas.microsoft.com/office/drawing/2014/main" id="{DC51C0A1-8122-F64D-968E-895445F5808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47B9403-3A48-A240-895B-8E720B796D4A}"/>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198591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B7AE9-6F9D-984C-9071-C20C505BA0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B9C0C75-8A21-DA4E-BA27-22A5BCB847EF}"/>
              </a:ext>
            </a:extLst>
          </p:cNvPr>
          <p:cNvSpPr>
            <a:spLocks noGrp="1"/>
          </p:cNvSpPr>
          <p:nvPr>
            <p:ph type="dt" sz="half" idx="10"/>
          </p:nvPr>
        </p:nvSpPr>
        <p:spPr/>
        <p:txBody>
          <a:bodyPr/>
          <a:lstStyle/>
          <a:p>
            <a:fld id="{D5AFED1E-92BD-BD48-AAD3-ED3124172433}" type="datetimeFigureOut">
              <a:rPr kumimoji="1" lang="ja-JP" altLang="en-US" smtClean="0"/>
              <a:t>2021/6/21</a:t>
            </a:fld>
            <a:endParaRPr kumimoji="1" lang="ja-JP" altLang="en-US"/>
          </a:p>
        </p:txBody>
      </p:sp>
      <p:sp>
        <p:nvSpPr>
          <p:cNvPr id="4" name="フッター プレースホルダー 3">
            <a:extLst>
              <a:ext uri="{FF2B5EF4-FFF2-40B4-BE49-F238E27FC236}">
                <a16:creationId xmlns:a16="http://schemas.microsoft.com/office/drawing/2014/main" id="{0ACBC124-C97B-4947-8CEA-34B73416C67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94AE382-4402-AF42-8147-E3C57D256DB9}"/>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164248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381D111-61DE-904F-A752-C5ABB5264A6D}"/>
              </a:ext>
            </a:extLst>
          </p:cNvPr>
          <p:cNvSpPr>
            <a:spLocks noGrp="1"/>
          </p:cNvSpPr>
          <p:nvPr>
            <p:ph type="dt" sz="half" idx="10"/>
          </p:nvPr>
        </p:nvSpPr>
        <p:spPr/>
        <p:txBody>
          <a:bodyPr/>
          <a:lstStyle/>
          <a:p>
            <a:fld id="{D5AFED1E-92BD-BD48-AAD3-ED3124172433}" type="datetimeFigureOut">
              <a:rPr kumimoji="1" lang="ja-JP" altLang="en-US" smtClean="0"/>
              <a:t>2021/6/21</a:t>
            </a:fld>
            <a:endParaRPr kumimoji="1" lang="ja-JP" altLang="en-US"/>
          </a:p>
        </p:txBody>
      </p:sp>
      <p:sp>
        <p:nvSpPr>
          <p:cNvPr id="3" name="フッター プレースホルダー 2">
            <a:extLst>
              <a:ext uri="{FF2B5EF4-FFF2-40B4-BE49-F238E27FC236}">
                <a16:creationId xmlns:a16="http://schemas.microsoft.com/office/drawing/2014/main" id="{06B4A0E5-7B82-2645-AD45-83E31631355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C2DA13E-D38C-BC4D-BF1A-C257307C5C16}"/>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710663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5D0CB5-76E1-B34A-B0CE-4E8FDACE2F1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9D132F0-808B-004F-B251-0785A15959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FA4E6D3-8607-2840-B945-47D71C7DA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733EBE-1D6D-104F-A4E3-5F7ED4F9748B}"/>
              </a:ext>
            </a:extLst>
          </p:cNvPr>
          <p:cNvSpPr>
            <a:spLocks noGrp="1"/>
          </p:cNvSpPr>
          <p:nvPr>
            <p:ph type="dt" sz="half" idx="10"/>
          </p:nvPr>
        </p:nvSpPr>
        <p:spPr/>
        <p:txBody>
          <a:bodyPr/>
          <a:lstStyle/>
          <a:p>
            <a:fld id="{D5AFED1E-92BD-BD48-AAD3-ED3124172433}" type="datetimeFigureOut">
              <a:rPr kumimoji="1" lang="ja-JP" altLang="en-US" smtClean="0"/>
              <a:t>2021/6/21</a:t>
            </a:fld>
            <a:endParaRPr kumimoji="1" lang="ja-JP" altLang="en-US"/>
          </a:p>
        </p:txBody>
      </p:sp>
      <p:sp>
        <p:nvSpPr>
          <p:cNvPr id="6" name="フッター プレースホルダー 5">
            <a:extLst>
              <a:ext uri="{FF2B5EF4-FFF2-40B4-BE49-F238E27FC236}">
                <a16:creationId xmlns:a16="http://schemas.microsoft.com/office/drawing/2014/main" id="{98ABE48A-7FA2-C44D-B586-A91F94B7162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8AC03D-FB91-8842-8BF0-CC6AC2C40DE3}"/>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409396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CDDA4-20A0-8B42-AB77-F0BF5B672E1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4C42F04-4181-7841-B934-6AAD01F3D1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D0335C0-926A-9843-B25A-2C27C4504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FAF13ED-E022-6F4D-A1AA-B62B55259B2D}"/>
              </a:ext>
            </a:extLst>
          </p:cNvPr>
          <p:cNvSpPr>
            <a:spLocks noGrp="1"/>
          </p:cNvSpPr>
          <p:nvPr>
            <p:ph type="dt" sz="half" idx="10"/>
          </p:nvPr>
        </p:nvSpPr>
        <p:spPr/>
        <p:txBody>
          <a:bodyPr/>
          <a:lstStyle/>
          <a:p>
            <a:fld id="{D5AFED1E-92BD-BD48-AAD3-ED3124172433}" type="datetimeFigureOut">
              <a:rPr kumimoji="1" lang="ja-JP" altLang="en-US" smtClean="0"/>
              <a:t>2021/6/21</a:t>
            </a:fld>
            <a:endParaRPr kumimoji="1" lang="ja-JP" altLang="en-US"/>
          </a:p>
        </p:txBody>
      </p:sp>
      <p:sp>
        <p:nvSpPr>
          <p:cNvPr id="6" name="フッター プレースホルダー 5">
            <a:extLst>
              <a:ext uri="{FF2B5EF4-FFF2-40B4-BE49-F238E27FC236}">
                <a16:creationId xmlns:a16="http://schemas.microsoft.com/office/drawing/2014/main" id="{72C8E12A-CB8E-AD4C-A89E-D40D4FD9C7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A60CBF-9B5B-2D4F-9E2F-26DD8B2B51A5}"/>
              </a:ext>
            </a:extLst>
          </p:cNvPr>
          <p:cNvSpPr>
            <a:spLocks noGrp="1"/>
          </p:cNvSpPr>
          <p:nvPr>
            <p:ph type="sldNum" sz="quarter" idx="12"/>
          </p:nvPr>
        </p:nvSpPr>
        <p:spPr/>
        <p:txBody>
          <a:body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304139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0BD9B58-5C04-8A47-B329-DAC4930F29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70E710-E72B-E743-94CF-C4AEFA03E8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628121-1E27-A84C-8260-6C4DEB6FE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FED1E-92BD-BD48-AAD3-ED3124172433}" type="datetimeFigureOut">
              <a:rPr kumimoji="1" lang="ja-JP" altLang="en-US" smtClean="0"/>
              <a:t>2021/6/21</a:t>
            </a:fld>
            <a:endParaRPr kumimoji="1" lang="ja-JP" altLang="en-US"/>
          </a:p>
        </p:txBody>
      </p:sp>
      <p:sp>
        <p:nvSpPr>
          <p:cNvPr id="5" name="フッター プレースホルダー 4">
            <a:extLst>
              <a:ext uri="{FF2B5EF4-FFF2-40B4-BE49-F238E27FC236}">
                <a16:creationId xmlns:a16="http://schemas.microsoft.com/office/drawing/2014/main" id="{5C1CCED5-8D3B-7D45-99E7-2A54AAD28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5623016-634E-CA40-A171-224B8572B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570F8-2A9F-6D42-BA8A-8B2FBB83F5AB}" type="slidenum">
              <a:rPr kumimoji="1" lang="ja-JP" altLang="en-US" smtClean="0"/>
              <a:t>‹#›</a:t>
            </a:fld>
            <a:endParaRPr kumimoji="1" lang="ja-JP" altLang="en-US"/>
          </a:p>
        </p:txBody>
      </p:sp>
    </p:spTree>
    <p:extLst>
      <p:ext uri="{BB962C8B-B14F-4D97-AF65-F5344CB8AC3E}">
        <p14:creationId xmlns:p14="http://schemas.microsoft.com/office/powerpoint/2010/main" val="1321848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60A295-69E5-0B4D-930E-9EC06AE32A1C}"/>
              </a:ext>
            </a:extLst>
          </p:cNvPr>
          <p:cNvSpPr>
            <a:spLocks noGrp="1"/>
          </p:cNvSpPr>
          <p:nvPr>
            <p:ph type="ctrTitle"/>
          </p:nvPr>
        </p:nvSpPr>
        <p:spPr/>
        <p:txBody>
          <a:bodyPr/>
          <a:lstStyle/>
          <a:p>
            <a:r>
              <a:rPr kumimoji="1" lang="en-US" altLang="ja-JP" dirty="0"/>
              <a:t>06.17 </a:t>
            </a:r>
            <a:endParaRPr kumimoji="1" lang="ja-JP" altLang="en-US"/>
          </a:p>
        </p:txBody>
      </p:sp>
      <p:sp>
        <p:nvSpPr>
          <p:cNvPr id="3" name="字幕 2">
            <a:extLst>
              <a:ext uri="{FF2B5EF4-FFF2-40B4-BE49-F238E27FC236}">
                <a16:creationId xmlns:a16="http://schemas.microsoft.com/office/drawing/2014/main" id="{FEC1C5D1-E8F5-1446-B281-93517C545A1B}"/>
              </a:ext>
            </a:extLst>
          </p:cNvPr>
          <p:cNvSpPr>
            <a:spLocks noGrp="1"/>
          </p:cNvSpPr>
          <p:nvPr>
            <p:ph type="subTitle" idx="1"/>
          </p:nvPr>
        </p:nvSpPr>
        <p:spPr/>
        <p:txBody>
          <a:bodyPr>
            <a:normAutofit/>
          </a:bodyPr>
          <a:lstStyle/>
          <a:p>
            <a:r>
              <a:rPr kumimoji="1" lang="ja-JP" altLang="en-US" sz="3600"/>
              <a:t>進捗</a:t>
            </a:r>
          </a:p>
        </p:txBody>
      </p:sp>
    </p:spTree>
    <p:extLst>
      <p:ext uri="{BB962C8B-B14F-4D97-AF65-F5344CB8AC3E}">
        <p14:creationId xmlns:p14="http://schemas.microsoft.com/office/powerpoint/2010/main" val="911690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A25284-8FCC-7B4A-A315-7FA17585E6AA}"/>
              </a:ext>
            </a:extLst>
          </p:cNvPr>
          <p:cNvSpPr>
            <a:spLocks noGrp="1"/>
          </p:cNvSpPr>
          <p:nvPr>
            <p:ph type="title"/>
          </p:nvPr>
        </p:nvSpPr>
        <p:spPr/>
        <p:txBody>
          <a:bodyPr/>
          <a:lstStyle/>
          <a:p>
            <a:r>
              <a:rPr lang="ja-JP" altLang="en-US"/>
              <a:t>各モデルの</a:t>
            </a:r>
            <a:r>
              <a:rPr lang="en-US" altLang="ja-JP" dirty="0"/>
              <a:t>Summary Plot</a:t>
            </a:r>
            <a:endParaRPr kumimoji="1" lang="ja-JP" altLang="en-US"/>
          </a:p>
        </p:txBody>
      </p:sp>
      <p:pic>
        <p:nvPicPr>
          <p:cNvPr id="4" name="図 3" descr="グラフ&#10;&#10;自動的に生成された説明">
            <a:extLst>
              <a:ext uri="{FF2B5EF4-FFF2-40B4-BE49-F238E27FC236}">
                <a16:creationId xmlns:a16="http://schemas.microsoft.com/office/drawing/2014/main" id="{D5E5C58E-DB06-6142-B89E-911E05C7CA75}"/>
              </a:ext>
            </a:extLst>
          </p:cNvPr>
          <p:cNvPicPr>
            <a:picLocks noChangeAspect="1"/>
          </p:cNvPicPr>
          <p:nvPr/>
        </p:nvPicPr>
        <p:blipFill>
          <a:blip r:embed="rId2"/>
          <a:stretch>
            <a:fillRect/>
          </a:stretch>
        </p:blipFill>
        <p:spPr>
          <a:xfrm>
            <a:off x="243784" y="2150076"/>
            <a:ext cx="4140098" cy="4707924"/>
          </a:xfrm>
          <a:prstGeom prst="rect">
            <a:avLst/>
          </a:prstGeom>
        </p:spPr>
      </p:pic>
      <p:pic>
        <p:nvPicPr>
          <p:cNvPr id="8" name="図 7" descr="グラフ が含まれている画像&#10;&#10;自動的に生成された説明">
            <a:extLst>
              <a:ext uri="{FF2B5EF4-FFF2-40B4-BE49-F238E27FC236}">
                <a16:creationId xmlns:a16="http://schemas.microsoft.com/office/drawing/2014/main" id="{F8575FC2-DA94-CE4A-B4C9-74F212953D52}"/>
              </a:ext>
            </a:extLst>
          </p:cNvPr>
          <p:cNvPicPr>
            <a:picLocks noChangeAspect="1"/>
          </p:cNvPicPr>
          <p:nvPr/>
        </p:nvPicPr>
        <p:blipFill>
          <a:blip r:embed="rId3"/>
          <a:stretch>
            <a:fillRect/>
          </a:stretch>
        </p:blipFill>
        <p:spPr>
          <a:xfrm>
            <a:off x="4025951" y="2150076"/>
            <a:ext cx="4140098" cy="4707924"/>
          </a:xfrm>
          <a:prstGeom prst="rect">
            <a:avLst/>
          </a:prstGeom>
        </p:spPr>
      </p:pic>
      <p:pic>
        <p:nvPicPr>
          <p:cNvPr id="6" name="図 5" descr="グラフ&#10;&#10;自動的に生成された説明">
            <a:extLst>
              <a:ext uri="{FF2B5EF4-FFF2-40B4-BE49-F238E27FC236}">
                <a16:creationId xmlns:a16="http://schemas.microsoft.com/office/drawing/2014/main" id="{318FE17A-C08B-014E-8227-6301C8528C34}"/>
              </a:ext>
            </a:extLst>
          </p:cNvPr>
          <p:cNvPicPr>
            <a:picLocks noChangeAspect="1"/>
          </p:cNvPicPr>
          <p:nvPr/>
        </p:nvPicPr>
        <p:blipFill>
          <a:blip r:embed="rId4"/>
          <a:stretch>
            <a:fillRect/>
          </a:stretch>
        </p:blipFill>
        <p:spPr>
          <a:xfrm>
            <a:off x="7548457" y="2150076"/>
            <a:ext cx="4140099" cy="4707924"/>
          </a:xfrm>
          <a:prstGeom prst="rect">
            <a:avLst/>
          </a:prstGeom>
        </p:spPr>
      </p:pic>
      <p:sp>
        <p:nvSpPr>
          <p:cNvPr id="9" name="テキスト ボックス 8">
            <a:extLst>
              <a:ext uri="{FF2B5EF4-FFF2-40B4-BE49-F238E27FC236}">
                <a16:creationId xmlns:a16="http://schemas.microsoft.com/office/drawing/2014/main" id="{48791E57-90FF-6F46-8FB0-7EFDA6A23B9B}"/>
              </a:ext>
            </a:extLst>
          </p:cNvPr>
          <p:cNvSpPr txBox="1"/>
          <p:nvPr/>
        </p:nvSpPr>
        <p:spPr>
          <a:xfrm>
            <a:off x="1037968" y="1865870"/>
            <a:ext cx="1075936" cy="369332"/>
          </a:xfrm>
          <a:prstGeom prst="rect">
            <a:avLst/>
          </a:prstGeom>
          <a:noFill/>
        </p:spPr>
        <p:txBody>
          <a:bodyPr wrap="none" rtlCol="0">
            <a:spAutoFit/>
          </a:bodyPr>
          <a:lstStyle/>
          <a:p>
            <a:r>
              <a:rPr kumimoji="1" lang="en-US" altLang="ja-JP" dirty="0" err="1"/>
              <a:t>XgBoost</a:t>
            </a:r>
            <a:endParaRPr kumimoji="1" lang="ja-JP" altLang="en-US"/>
          </a:p>
        </p:txBody>
      </p:sp>
      <p:sp>
        <p:nvSpPr>
          <p:cNvPr id="10" name="テキスト ボックス 9">
            <a:extLst>
              <a:ext uri="{FF2B5EF4-FFF2-40B4-BE49-F238E27FC236}">
                <a16:creationId xmlns:a16="http://schemas.microsoft.com/office/drawing/2014/main" id="{6783B84B-6447-8D4C-BF0A-707C65B1B1AE}"/>
              </a:ext>
            </a:extLst>
          </p:cNvPr>
          <p:cNvSpPr txBox="1"/>
          <p:nvPr/>
        </p:nvSpPr>
        <p:spPr>
          <a:xfrm>
            <a:off x="4042403" y="1865870"/>
            <a:ext cx="1263487" cy="369332"/>
          </a:xfrm>
          <a:prstGeom prst="rect">
            <a:avLst/>
          </a:prstGeom>
          <a:noFill/>
        </p:spPr>
        <p:txBody>
          <a:bodyPr wrap="none" rtlCol="0">
            <a:spAutoFit/>
          </a:bodyPr>
          <a:lstStyle/>
          <a:p>
            <a:r>
              <a:rPr lang="en-US" altLang="ja-JP" dirty="0" err="1"/>
              <a:t>LightGBM</a:t>
            </a:r>
            <a:endParaRPr kumimoji="1" lang="ja-JP" altLang="en-US"/>
          </a:p>
        </p:txBody>
      </p:sp>
      <p:sp>
        <p:nvSpPr>
          <p:cNvPr id="11" name="テキスト ボックス 10">
            <a:extLst>
              <a:ext uri="{FF2B5EF4-FFF2-40B4-BE49-F238E27FC236}">
                <a16:creationId xmlns:a16="http://schemas.microsoft.com/office/drawing/2014/main" id="{8942F994-4232-FE46-B5D4-8F1F58245E88}"/>
              </a:ext>
            </a:extLst>
          </p:cNvPr>
          <p:cNvSpPr txBox="1"/>
          <p:nvPr/>
        </p:nvSpPr>
        <p:spPr>
          <a:xfrm>
            <a:off x="7700898" y="1891400"/>
            <a:ext cx="689612" cy="369332"/>
          </a:xfrm>
          <a:prstGeom prst="rect">
            <a:avLst/>
          </a:prstGeom>
          <a:noFill/>
        </p:spPr>
        <p:txBody>
          <a:bodyPr wrap="none" rtlCol="0">
            <a:spAutoFit/>
          </a:bodyPr>
          <a:lstStyle/>
          <a:p>
            <a:r>
              <a:rPr kumimoji="1" lang="en-US" altLang="ja-JP" dirty="0"/>
              <a:t>SVM</a:t>
            </a:r>
            <a:endParaRPr kumimoji="1" lang="ja-JP" altLang="en-US"/>
          </a:p>
        </p:txBody>
      </p:sp>
      <p:cxnSp>
        <p:nvCxnSpPr>
          <p:cNvPr id="13" name="直線コネクタ 12">
            <a:extLst>
              <a:ext uri="{FF2B5EF4-FFF2-40B4-BE49-F238E27FC236}">
                <a16:creationId xmlns:a16="http://schemas.microsoft.com/office/drawing/2014/main" id="{005E4213-F417-2640-98D4-23E7DBCFB077}"/>
              </a:ext>
            </a:extLst>
          </p:cNvPr>
          <p:cNvCxnSpPr>
            <a:cxnSpLocks/>
          </p:cNvCxnSpPr>
          <p:nvPr/>
        </p:nvCxnSpPr>
        <p:spPr>
          <a:xfrm>
            <a:off x="654908" y="2545492"/>
            <a:ext cx="134688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1745373-9ECF-4C46-8EB0-F59A007155D1}"/>
              </a:ext>
            </a:extLst>
          </p:cNvPr>
          <p:cNvCxnSpPr>
            <a:cxnSpLocks/>
          </p:cNvCxnSpPr>
          <p:nvPr/>
        </p:nvCxnSpPr>
        <p:spPr>
          <a:xfrm>
            <a:off x="4452551" y="2545492"/>
            <a:ext cx="134688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628E999-A84B-D14C-93AF-DCF8F1D307CF}"/>
              </a:ext>
            </a:extLst>
          </p:cNvPr>
          <p:cNvCxnSpPr>
            <a:cxnSpLocks/>
          </p:cNvCxnSpPr>
          <p:nvPr/>
        </p:nvCxnSpPr>
        <p:spPr>
          <a:xfrm>
            <a:off x="7965989" y="2545492"/>
            <a:ext cx="134688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A0849FC9-F548-9D46-8074-23EB2EDEE346}"/>
              </a:ext>
            </a:extLst>
          </p:cNvPr>
          <p:cNvCxnSpPr>
            <a:cxnSpLocks/>
          </p:cNvCxnSpPr>
          <p:nvPr/>
        </p:nvCxnSpPr>
        <p:spPr>
          <a:xfrm>
            <a:off x="1309816" y="2982098"/>
            <a:ext cx="69197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C55D67F-230B-7145-A589-3448D095924A}"/>
              </a:ext>
            </a:extLst>
          </p:cNvPr>
          <p:cNvCxnSpPr>
            <a:cxnSpLocks/>
          </p:cNvCxnSpPr>
          <p:nvPr/>
        </p:nvCxnSpPr>
        <p:spPr>
          <a:xfrm>
            <a:off x="5078627" y="2776152"/>
            <a:ext cx="7208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915EDF8A-61EA-9644-8D7F-6E30919D8B79}"/>
              </a:ext>
            </a:extLst>
          </p:cNvPr>
          <p:cNvCxnSpPr>
            <a:cxnSpLocks/>
          </p:cNvCxnSpPr>
          <p:nvPr/>
        </p:nvCxnSpPr>
        <p:spPr>
          <a:xfrm>
            <a:off x="8674443" y="3175687"/>
            <a:ext cx="63843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B03AC1C-5C3F-6B40-A431-ECD6E4D6A8B6}"/>
              </a:ext>
            </a:extLst>
          </p:cNvPr>
          <p:cNvCxnSpPr>
            <a:cxnSpLocks/>
          </p:cNvCxnSpPr>
          <p:nvPr/>
        </p:nvCxnSpPr>
        <p:spPr>
          <a:xfrm>
            <a:off x="963826" y="3188044"/>
            <a:ext cx="10379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25E70B79-8F70-744C-8061-9CCD3F97BE66}"/>
              </a:ext>
            </a:extLst>
          </p:cNvPr>
          <p:cNvCxnSpPr>
            <a:cxnSpLocks/>
          </p:cNvCxnSpPr>
          <p:nvPr/>
        </p:nvCxnSpPr>
        <p:spPr>
          <a:xfrm>
            <a:off x="4674972" y="3429000"/>
            <a:ext cx="10379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E269560-0798-934C-9C66-8BB6F744D7C8}"/>
              </a:ext>
            </a:extLst>
          </p:cNvPr>
          <p:cNvCxnSpPr>
            <a:cxnSpLocks/>
          </p:cNvCxnSpPr>
          <p:nvPr/>
        </p:nvCxnSpPr>
        <p:spPr>
          <a:xfrm>
            <a:off x="8274907" y="3429000"/>
            <a:ext cx="10379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44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52FC68-8D83-5142-B5AE-CC70BDC375A4}"/>
              </a:ext>
            </a:extLst>
          </p:cNvPr>
          <p:cNvSpPr>
            <a:spLocks noGrp="1"/>
          </p:cNvSpPr>
          <p:nvPr>
            <p:ph type="title"/>
          </p:nvPr>
        </p:nvSpPr>
        <p:spPr/>
        <p:txBody>
          <a:bodyPr/>
          <a:lstStyle/>
          <a:p>
            <a:r>
              <a:rPr kumimoji="1" lang="en-US" altLang="ja-JP" dirty="0" err="1"/>
              <a:t>XGBoost</a:t>
            </a:r>
            <a:r>
              <a:rPr kumimoji="1" lang="ja-JP" altLang="en-US"/>
              <a:t>の</a:t>
            </a:r>
            <a:r>
              <a:rPr kumimoji="1" lang="en-US" altLang="ja-JP" dirty="0"/>
              <a:t> Decision Plot</a:t>
            </a:r>
            <a:endParaRPr kumimoji="1" lang="ja-JP" altLang="en-US"/>
          </a:p>
        </p:txBody>
      </p:sp>
      <p:pic>
        <p:nvPicPr>
          <p:cNvPr id="4" name="図 3" descr="ダイアグラム&#10;&#10;自動的に生成された説明">
            <a:extLst>
              <a:ext uri="{FF2B5EF4-FFF2-40B4-BE49-F238E27FC236}">
                <a16:creationId xmlns:a16="http://schemas.microsoft.com/office/drawing/2014/main" id="{D218DB3C-DED6-3940-8B0E-C496F0BAC431}"/>
              </a:ext>
            </a:extLst>
          </p:cNvPr>
          <p:cNvPicPr>
            <a:picLocks noChangeAspect="1"/>
          </p:cNvPicPr>
          <p:nvPr/>
        </p:nvPicPr>
        <p:blipFill>
          <a:blip r:embed="rId2"/>
          <a:stretch>
            <a:fillRect/>
          </a:stretch>
        </p:blipFill>
        <p:spPr>
          <a:xfrm>
            <a:off x="623615" y="1512312"/>
            <a:ext cx="4689789" cy="5333006"/>
          </a:xfrm>
          <a:prstGeom prst="rect">
            <a:avLst/>
          </a:prstGeom>
        </p:spPr>
      </p:pic>
      <p:pic>
        <p:nvPicPr>
          <p:cNvPr id="6" name="図 5" descr="ダイアグラム&#10;&#10;自動的に生成された説明">
            <a:extLst>
              <a:ext uri="{FF2B5EF4-FFF2-40B4-BE49-F238E27FC236}">
                <a16:creationId xmlns:a16="http://schemas.microsoft.com/office/drawing/2014/main" id="{2115DF6F-538E-0545-A2EF-0A278BF4F71E}"/>
              </a:ext>
            </a:extLst>
          </p:cNvPr>
          <p:cNvPicPr>
            <a:picLocks noChangeAspect="1"/>
          </p:cNvPicPr>
          <p:nvPr/>
        </p:nvPicPr>
        <p:blipFill>
          <a:blip r:embed="rId3"/>
          <a:stretch>
            <a:fillRect/>
          </a:stretch>
        </p:blipFill>
        <p:spPr>
          <a:xfrm>
            <a:off x="5465805" y="1524995"/>
            <a:ext cx="4689788" cy="5333005"/>
          </a:xfrm>
          <a:prstGeom prst="rect">
            <a:avLst/>
          </a:prstGeom>
        </p:spPr>
      </p:pic>
      <p:sp>
        <p:nvSpPr>
          <p:cNvPr id="7" name="テキスト ボックス 6">
            <a:extLst>
              <a:ext uri="{FF2B5EF4-FFF2-40B4-BE49-F238E27FC236}">
                <a16:creationId xmlns:a16="http://schemas.microsoft.com/office/drawing/2014/main" id="{88768053-FE75-794B-B39D-E5213094F054}"/>
              </a:ext>
            </a:extLst>
          </p:cNvPr>
          <p:cNvSpPr txBox="1"/>
          <p:nvPr/>
        </p:nvSpPr>
        <p:spPr>
          <a:xfrm>
            <a:off x="838200" y="1307627"/>
            <a:ext cx="2472152" cy="369332"/>
          </a:xfrm>
          <a:prstGeom prst="rect">
            <a:avLst/>
          </a:prstGeom>
          <a:noFill/>
        </p:spPr>
        <p:txBody>
          <a:bodyPr wrap="none" rtlCol="0">
            <a:spAutoFit/>
          </a:bodyPr>
          <a:lstStyle/>
          <a:p>
            <a:r>
              <a:rPr kumimoji="1" lang="en-US" altLang="ja-JP" dirty="0"/>
              <a:t>90%</a:t>
            </a:r>
            <a:r>
              <a:rPr kumimoji="1" lang="ja-JP" altLang="en-US"/>
              <a:t>以上の確率で正解</a:t>
            </a:r>
          </a:p>
        </p:txBody>
      </p:sp>
      <p:sp>
        <p:nvSpPr>
          <p:cNvPr id="8" name="テキスト ボックス 7">
            <a:extLst>
              <a:ext uri="{FF2B5EF4-FFF2-40B4-BE49-F238E27FC236}">
                <a16:creationId xmlns:a16="http://schemas.microsoft.com/office/drawing/2014/main" id="{E02E7C1C-0B71-DB45-A16F-EAA7F201E67A}"/>
              </a:ext>
            </a:extLst>
          </p:cNvPr>
          <p:cNvSpPr txBox="1"/>
          <p:nvPr/>
        </p:nvSpPr>
        <p:spPr>
          <a:xfrm>
            <a:off x="6266935" y="1346257"/>
            <a:ext cx="1107996" cy="369332"/>
          </a:xfrm>
          <a:prstGeom prst="rect">
            <a:avLst/>
          </a:prstGeom>
          <a:noFill/>
        </p:spPr>
        <p:txBody>
          <a:bodyPr wrap="none" rtlCol="0">
            <a:spAutoFit/>
          </a:bodyPr>
          <a:lstStyle/>
          <a:p>
            <a:r>
              <a:rPr kumimoji="1" lang="ja-JP" altLang="en-US"/>
              <a:t>予測ミス</a:t>
            </a:r>
          </a:p>
        </p:txBody>
      </p:sp>
      <p:sp>
        <p:nvSpPr>
          <p:cNvPr id="9" name="右中かっこ 8">
            <a:extLst>
              <a:ext uri="{FF2B5EF4-FFF2-40B4-BE49-F238E27FC236}">
                <a16:creationId xmlns:a16="http://schemas.microsoft.com/office/drawing/2014/main" id="{0349C777-04BA-B14A-B86F-E5263C276CF4}"/>
              </a:ext>
            </a:extLst>
          </p:cNvPr>
          <p:cNvSpPr/>
          <p:nvPr/>
        </p:nvSpPr>
        <p:spPr>
          <a:xfrm rot="16200000">
            <a:off x="8190315" y="1062709"/>
            <a:ext cx="276281" cy="79083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C63E4E3-95A3-6142-B9E7-864163B7BD00}"/>
              </a:ext>
            </a:extLst>
          </p:cNvPr>
          <p:cNvSpPr txBox="1"/>
          <p:nvPr/>
        </p:nvSpPr>
        <p:spPr>
          <a:xfrm>
            <a:off x="7589516" y="976925"/>
            <a:ext cx="2082621" cy="369332"/>
          </a:xfrm>
          <a:prstGeom prst="rect">
            <a:avLst/>
          </a:prstGeom>
          <a:noFill/>
        </p:spPr>
        <p:txBody>
          <a:bodyPr wrap="none" rtlCol="0">
            <a:spAutoFit/>
          </a:bodyPr>
          <a:lstStyle/>
          <a:p>
            <a:r>
              <a:rPr kumimoji="1" lang="ja-JP" altLang="en-US"/>
              <a:t>正解</a:t>
            </a:r>
            <a:r>
              <a:rPr kumimoji="1" lang="en-US" altLang="ja-JP" dirty="0"/>
              <a:t>:1</a:t>
            </a:r>
            <a:r>
              <a:rPr kumimoji="1" lang="ja-JP" altLang="en-US"/>
              <a:t>だが</a:t>
            </a:r>
            <a:r>
              <a:rPr kumimoji="1" lang="en-US" altLang="ja-JP" dirty="0"/>
              <a:t>, </a:t>
            </a:r>
            <a:r>
              <a:rPr kumimoji="1" lang="ja-JP" altLang="en-US"/>
              <a:t>予測</a:t>
            </a:r>
            <a:r>
              <a:rPr kumimoji="1" lang="en-US" altLang="ja-JP" dirty="0"/>
              <a:t>:0</a:t>
            </a:r>
            <a:endParaRPr kumimoji="1" lang="ja-JP" altLang="en-US"/>
          </a:p>
        </p:txBody>
      </p:sp>
    </p:spTree>
    <p:extLst>
      <p:ext uri="{BB962C8B-B14F-4D97-AF65-F5344CB8AC3E}">
        <p14:creationId xmlns:p14="http://schemas.microsoft.com/office/powerpoint/2010/main" val="30453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52FC68-8D83-5142-B5AE-CC70BDC375A4}"/>
              </a:ext>
            </a:extLst>
          </p:cNvPr>
          <p:cNvSpPr>
            <a:spLocks noGrp="1"/>
          </p:cNvSpPr>
          <p:nvPr>
            <p:ph type="title"/>
          </p:nvPr>
        </p:nvSpPr>
        <p:spPr/>
        <p:txBody>
          <a:bodyPr/>
          <a:lstStyle/>
          <a:p>
            <a:r>
              <a:rPr kumimoji="1" lang="en-US" altLang="ja-JP" dirty="0" err="1"/>
              <a:t>LightGBM</a:t>
            </a:r>
            <a:r>
              <a:rPr kumimoji="1" lang="ja-JP" altLang="en-US"/>
              <a:t>の</a:t>
            </a:r>
            <a:r>
              <a:rPr kumimoji="1" lang="en-US" altLang="ja-JP" dirty="0"/>
              <a:t> </a:t>
            </a:r>
            <a:r>
              <a:rPr lang="en-US" altLang="ja-JP" dirty="0"/>
              <a:t>De</a:t>
            </a:r>
            <a:r>
              <a:rPr kumimoji="1" lang="en-US" altLang="ja-JP" dirty="0"/>
              <a:t>cision </a:t>
            </a:r>
            <a:r>
              <a:rPr lang="en-US" altLang="ja-JP" dirty="0"/>
              <a:t>P</a:t>
            </a:r>
            <a:r>
              <a:rPr kumimoji="1" lang="en-US" altLang="ja-JP" dirty="0"/>
              <a:t>lot</a:t>
            </a:r>
            <a:endParaRPr kumimoji="1" lang="ja-JP" altLang="en-US"/>
          </a:p>
        </p:txBody>
      </p:sp>
      <p:sp>
        <p:nvSpPr>
          <p:cNvPr id="7" name="テキスト ボックス 6">
            <a:extLst>
              <a:ext uri="{FF2B5EF4-FFF2-40B4-BE49-F238E27FC236}">
                <a16:creationId xmlns:a16="http://schemas.microsoft.com/office/drawing/2014/main" id="{88768053-FE75-794B-B39D-E5213094F054}"/>
              </a:ext>
            </a:extLst>
          </p:cNvPr>
          <p:cNvSpPr txBox="1"/>
          <p:nvPr/>
        </p:nvSpPr>
        <p:spPr>
          <a:xfrm>
            <a:off x="838200" y="1258200"/>
            <a:ext cx="2472152" cy="369332"/>
          </a:xfrm>
          <a:prstGeom prst="rect">
            <a:avLst/>
          </a:prstGeom>
          <a:noFill/>
        </p:spPr>
        <p:txBody>
          <a:bodyPr wrap="none" rtlCol="0">
            <a:spAutoFit/>
          </a:bodyPr>
          <a:lstStyle/>
          <a:p>
            <a:r>
              <a:rPr lang="en-US" altLang="ja-JP" dirty="0"/>
              <a:t>8</a:t>
            </a:r>
            <a:r>
              <a:rPr kumimoji="1" lang="en-US" altLang="ja-JP" dirty="0"/>
              <a:t>0%</a:t>
            </a:r>
            <a:r>
              <a:rPr kumimoji="1" lang="ja-JP" altLang="en-US"/>
              <a:t>以上の確率で正解</a:t>
            </a:r>
          </a:p>
        </p:txBody>
      </p:sp>
      <p:sp>
        <p:nvSpPr>
          <p:cNvPr id="8" name="テキスト ボックス 7">
            <a:extLst>
              <a:ext uri="{FF2B5EF4-FFF2-40B4-BE49-F238E27FC236}">
                <a16:creationId xmlns:a16="http://schemas.microsoft.com/office/drawing/2014/main" id="{E02E7C1C-0B71-DB45-A16F-EAA7F201E67A}"/>
              </a:ext>
            </a:extLst>
          </p:cNvPr>
          <p:cNvSpPr txBox="1"/>
          <p:nvPr/>
        </p:nvSpPr>
        <p:spPr>
          <a:xfrm>
            <a:off x="6266935" y="1296830"/>
            <a:ext cx="1107996" cy="369332"/>
          </a:xfrm>
          <a:prstGeom prst="rect">
            <a:avLst/>
          </a:prstGeom>
          <a:noFill/>
        </p:spPr>
        <p:txBody>
          <a:bodyPr wrap="none" rtlCol="0">
            <a:spAutoFit/>
          </a:bodyPr>
          <a:lstStyle/>
          <a:p>
            <a:r>
              <a:rPr kumimoji="1" lang="ja-JP" altLang="en-US"/>
              <a:t>予測ミス</a:t>
            </a:r>
          </a:p>
        </p:txBody>
      </p:sp>
      <p:pic>
        <p:nvPicPr>
          <p:cNvPr id="5" name="図 4" descr="テーブル&#10;&#10;自動的に生成された説明">
            <a:extLst>
              <a:ext uri="{FF2B5EF4-FFF2-40B4-BE49-F238E27FC236}">
                <a16:creationId xmlns:a16="http://schemas.microsoft.com/office/drawing/2014/main" id="{1C9E5211-6CD9-7B42-BEC0-7AB53EF4B031}"/>
              </a:ext>
            </a:extLst>
          </p:cNvPr>
          <p:cNvPicPr>
            <a:picLocks noChangeAspect="1"/>
          </p:cNvPicPr>
          <p:nvPr/>
        </p:nvPicPr>
        <p:blipFill>
          <a:blip r:embed="rId2"/>
          <a:stretch>
            <a:fillRect/>
          </a:stretch>
        </p:blipFill>
        <p:spPr>
          <a:xfrm>
            <a:off x="215079" y="1588536"/>
            <a:ext cx="4633911" cy="5269464"/>
          </a:xfrm>
          <a:prstGeom prst="rect">
            <a:avLst/>
          </a:prstGeom>
        </p:spPr>
      </p:pic>
      <p:pic>
        <p:nvPicPr>
          <p:cNvPr id="10" name="図 9" descr="ダイアグラム&#10;&#10;自動的に生成された説明">
            <a:extLst>
              <a:ext uri="{FF2B5EF4-FFF2-40B4-BE49-F238E27FC236}">
                <a16:creationId xmlns:a16="http://schemas.microsoft.com/office/drawing/2014/main" id="{30BA3601-7AFA-6743-B037-7CD19D2900DA}"/>
              </a:ext>
            </a:extLst>
          </p:cNvPr>
          <p:cNvPicPr>
            <a:picLocks noChangeAspect="1"/>
          </p:cNvPicPr>
          <p:nvPr/>
        </p:nvPicPr>
        <p:blipFill>
          <a:blip r:embed="rId3"/>
          <a:stretch>
            <a:fillRect/>
          </a:stretch>
        </p:blipFill>
        <p:spPr>
          <a:xfrm>
            <a:off x="5066143" y="1588536"/>
            <a:ext cx="4633911" cy="5269464"/>
          </a:xfrm>
          <a:prstGeom prst="rect">
            <a:avLst/>
          </a:prstGeom>
        </p:spPr>
      </p:pic>
      <p:sp>
        <p:nvSpPr>
          <p:cNvPr id="11" name="右中かっこ 10">
            <a:extLst>
              <a:ext uri="{FF2B5EF4-FFF2-40B4-BE49-F238E27FC236}">
                <a16:creationId xmlns:a16="http://schemas.microsoft.com/office/drawing/2014/main" id="{E173659E-4D8C-0546-BC8B-E7A1176B31F3}"/>
              </a:ext>
            </a:extLst>
          </p:cNvPr>
          <p:cNvSpPr/>
          <p:nvPr/>
        </p:nvSpPr>
        <p:spPr>
          <a:xfrm rot="16200000">
            <a:off x="7859912" y="1070192"/>
            <a:ext cx="276281" cy="79083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68CF930-19E4-8642-AF84-E3333F1378B4}"/>
              </a:ext>
            </a:extLst>
          </p:cNvPr>
          <p:cNvSpPr txBox="1"/>
          <p:nvPr/>
        </p:nvSpPr>
        <p:spPr>
          <a:xfrm>
            <a:off x="7589516" y="976925"/>
            <a:ext cx="2082621" cy="369332"/>
          </a:xfrm>
          <a:prstGeom prst="rect">
            <a:avLst/>
          </a:prstGeom>
          <a:noFill/>
        </p:spPr>
        <p:txBody>
          <a:bodyPr wrap="none" rtlCol="0">
            <a:spAutoFit/>
          </a:bodyPr>
          <a:lstStyle/>
          <a:p>
            <a:r>
              <a:rPr kumimoji="1" lang="ja-JP" altLang="en-US"/>
              <a:t>正解</a:t>
            </a:r>
            <a:r>
              <a:rPr kumimoji="1" lang="en-US" altLang="ja-JP" dirty="0"/>
              <a:t>:1</a:t>
            </a:r>
            <a:r>
              <a:rPr kumimoji="1" lang="ja-JP" altLang="en-US"/>
              <a:t>だが</a:t>
            </a:r>
            <a:r>
              <a:rPr kumimoji="1" lang="en-US" altLang="ja-JP" dirty="0"/>
              <a:t>, </a:t>
            </a:r>
            <a:r>
              <a:rPr kumimoji="1" lang="ja-JP" altLang="en-US"/>
              <a:t>予測</a:t>
            </a:r>
            <a:r>
              <a:rPr kumimoji="1" lang="en-US" altLang="ja-JP" dirty="0"/>
              <a:t>:0</a:t>
            </a:r>
            <a:endParaRPr kumimoji="1" lang="ja-JP" altLang="en-US"/>
          </a:p>
        </p:txBody>
      </p:sp>
    </p:spTree>
    <p:extLst>
      <p:ext uri="{BB962C8B-B14F-4D97-AF65-F5344CB8AC3E}">
        <p14:creationId xmlns:p14="http://schemas.microsoft.com/office/powerpoint/2010/main" val="117549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52FC68-8D83-5142-B5AE-CC70BDC375A4}"/>
              </a:ext>
            </a:extLst>
          </p:cNvPr>
          <p:cNvSpPr>
            <a:spLocks noGrp="1"/>
          </p:cNvSpPr>
          <p:nvPr>
            <p:ph type="title"/>
          </p:nvPr>
        </p:nvSpPr>
        <p:spPr/>
        <p:txBody>
          <a:bodyPr/>
          <a:lstStyle/>
          <a:p>
            <a:r>
              <a:rPr kumimoji="1" lang="en-US" altLang="ja-JP" dirty="0"/>
              <a:t>SVM</a:t>
            </a:r>
            <a:r>
              <a:rPr kumimoji="1" lang="ja-JP" altLang="en-US"/>
              <a:t>の</a:t>
            </a:r>
            <a:r>
              <a:rPr kumimoji="1" lang="en-US" altLang="ja-JP" dirty="0"/>
              <a:t> </a:t>
            </a:r>
            <a:r>
              <a:rPr lang="en-US" altLang="ja-JP" dirty="0"/>
              <a:t>De</a:t>
            </a:r>
            <a:r>
              <a:rPr kumimoji="1" lang="en-US" altLang="ja-JP" dirty="0"/>
              <a:t>cision </a:t>
            </a:r>
            <a:r>
              <a:rPr lang="en-US" altLang="ja-JP" dirty="0"/>
              <a:t>P</a:t>
            </a:r>
            <a:r>
              <a:rPr kumimoji="1" lang="en-US" altLang="ja-JP" dirty="0"/>
              <a:t>lot</a:t>
            </a:r>
            <a:endParaRPr kumimoji="1" lang="ja-JP" altLang="en-US"/>
          </a:p>
        </p:txBody>
      </p:sp>
      <p:sp>
        <p:nvSpPr>
          <p:cNvPr id="7" name="テキスト ボックス 6">
            <a:extLst>
              <a:ext uri="{FF2B5EF4-FFF2-40B4-BE49-F238E27FC236}">
                <a16:creationId xmlns:a16="http://schemas.microsoft.com/office/drawing/2014/main" id="{88768053-FE75-794B-B39D-E5213094F054}"/>
              </a:ext>
            </a:extLst>
          </p:cNvPr>
          <p:cNvSpPr txBox="1"/>
          <p:nvPr/>
        </p:nvSpPr>
        <p:spPr>
          <a:xfrm>
            <a:off x="838200" y="1258200"/>
            <a:ext cx="2472152" cy="369332"/>
          </a:xfrm>
          <a:prstGeom prst="rect">
            <a:avLst/>
          </a:prstGeom>
          <a:noFill/>
        </p:spPr>
        <p:txBody>
          <a:bodyPr wrap="none" rtlCol="0">
            <a:spAutoFit/>
          </a:bodyPr>
          <a:lstStyle/>
          <a:p>
            <a:r>
              <a:rPr kumimoji="1" lang="en-US" altLang="ja-JP" dirty="0"/>
              <a:t>90%</a:t>
            </a:r>
            <a:r>
              <a:rPr kumimoji="1" lang="ja-JP" altLang="en-US"/>
              <a:t>以上の確率で正解</a:t>
            </a:r>
          </a:p>
        </p:txBody>
      </p:sp>
      <p:sp>
        <p:nvSpPr>
          <p:cNvPr id="8" name="テキスト ボックス 7">
            <a:extLst>
              <a:ext uri="{FF2B5EF4-FFF2-40B4-BE49-F238E27FC236}">
                <a16:creationId xmlns:a16="http://schemas.microsoft.com/office/drawing/2014/main" id="{E02E7C1C-0B71-DB45-A16F-EAA7F201E67A}"/>
              </a:ext>
            </a:extLst>
          </p:cNvPr>
          <p:cNvSpPr txBox="1"/>
          <p:nvPr/>
        </p:nvSpPr>
        <p:spPr>
          <a:xfrm>
            <a:off x="6266935" y="1296830"/>
            <a:ext cx="1107996" cy="369332"/>
          </a:xfrm>
          <a:prstGeom prst="rect">
            <a:avLst/>
          </a:prstGeom>
          <a:noFill/>
        </p:spPr>
        <p:txBody>
          <a:bodyPr wrap="none" rtlCol="0">
            <a:spAutoFit/>
          </a:bodyPr>
          <a:lstStyle/>
          <a:p>
            <a:r>
              <a:rPr kumimoji="1" lang="ja-JP" altLang="en-US"/>
              <a:t>予測ミス</a:t>
            </a:r>
          </a:p>
        </p:txBody>
      </p:sp>
      <p:pic>
        <p:nvPicPr>
          <p:cNvPr id="4" name="図 3" descr="グラフ, 折れ線グラフ&#10;&#10;自動的に生成された説明">
            <a:extLst>
              <a:ext uri="{FF2B5EF4-FFF2-40B4-BE49-F238E27FC236}">
                <a16:creationId xmlns:a16="http://schemas.microsoft.com/office/drawing/2014/main" id="{0186CF43-ED09-0742-8DF0-91F87A982426}"/>
              </a:ext>
            </a:extLst>
          </p:cNvPr>
          <p:cNvPicPr>
            <a:picLocks noChangeAspect="1"/>
          </p:cNvPicPr>
          <p:nvPr/>
        </p:nvPicPr>
        <p:blipFill>
          <a:blip r:embed="rId2"/>
          <a:stretch>
            <a:fillRect/>
          </a:stretch>
        </p:blipFill>
        <p:spPr>
          <a:xfrm>
            <a:off x="294925" y="1579090"/>
            <a:ext cx="4609067" cy="5241212"/>
          </a:xfrm>
          <a:prstGeom prst="rect">
            <a:avLst/>
          </a:prstGeom>
        </p:spPr>
      </p:pic>
      <p:pic>
        <p:nvPicPr>
          <p:cNvPr id="9" name="図 8" descr="ダイアグラム が含まれている画像&#10;&#10;自動的に生成された説明">
            <a:extLst>
              <a:ext uri="{FF2B5EF4-FFF2-40B4-BE49-F238E27FC236}">
                <a16:creationId xmlns:a16="http://schemas.microsoft.com/office/drawing/2014/main" id="{5EE830EE-0216-3843-A353-2F4532C9ABE0}"/>
              </a:ext>
            </a:extLst>
          </p:cNvPr>
          <p:cNvPicPr>
            <a:picLocks noChangeAspect="1"/>
          </p:cNvPicPr>
          <p:nvPr/>
        </p:nvPicPr>
        <p:blipFill>
          <a:blip r:embed="rId3"/>
          <a:stretch>
            <a:fillRect/>
          </a:stretch>
        </p:blipFill>
        <p:spPr>
          <a:xfrm>
            <a:off x="5412263" y="1616788"/>
            <a:ext cx="4609067" cy="5241212"/>
          </a:xfrm>
          <a:prstGeom prst="rect">
            <a:avLst/>
          </a:prstGeom>
        </p:spPr>
      </p:pic>
      <p:sp>
        <p:nvSpPr>
          <p:cNvPr id="11" name="右中かっこ 10">
            <a:extLst>
              <a:ext uri="{FF2B5EF4-FFF2-40B4-BE49-F238E27FC236}">
                <a16:creationId xmlns:a16="http://schemas.microsoft.com/office/drawing/2014/main" id="{E5AC6EC9-A8AC-2646-9DEE-A95AA9564181}"/>
              </a:ext>
            </a:extLst>
          </p:cNvPr>
          <p:cNvSpPr/>
          <p:nvPr/>
        </p:nvSpPr>
        <p:spPr>
          <a:xfrm rot="16200000">
            <a:off x="8091463" y="1093975"/>
            <a:ext cx="276281" cy="79083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F29A315-E58E-8C47-8A21-AE33C860AE42}"/>
              </a:ext>
            </a:extLst>
          </p:cNvPr>
          <p:cNvSpPr txBox="1"/>
          <p:nvPr/>
        </p:nvSpPr>
        <p:spPr>
          <a:xfrm>
            <a:off x="7589516" y="976925"/>
            <a:ext cx="2082621" cy="369332"/>
          </a:xfrm>
          <a:prstGeom prst="rect">
            <a:avLst/>
          </a:prstGeom>
          <a:noFill/>
        </p:spPr>
        <p:txBody>
          <a:bodyPr wrap="none" rtlCol="0">
            <a:spAutoFit/>
          </a:bodyPr>
          <a:lstStyle/>
          <a:p>
            <a:r>
              <a:rPr kumimoji="1" lang="ja-JP" altLang="en-US"/>
              <a:t>正解</a:t>
            </a:r>
            <a:r>
              <a:rPr kumimoji="1" lang="en-US" altLang="ja-JP" dirty="0"/>
              <a:t>:1</a:t>
            </a:r>
            <a:r>
              <a:rPr kumimoji="1" lang="ja-JP" altLang="en-US"/>
              <a:t>だが</a:t>
            </a:r>
            <a:r>
              <a:rPr kumimoji="1" lang="en-US" altLang="ja-JP" dirty="0"/>
              <a:t>, </a:t>
            </a:r>
            <a:r>
              <a:rPr kumimoji="1" lang="ja-JP" altLang="en-US"/>
              <a:t>予測</a:t>
            </a:r>
            <a:r>
              <a:rPr kumimoji="1" lang="en-US" altLang="ja-JP" dirty="0"/>
              <a:t>:0</a:t>
            </a:r>
            <a:endParaRPr kumimoji="1" lang="ja-JP" altLang="en-US"/>
          </a:p>
        </p:txBody>
      </p:sp>
    </p:spTree>
    <p:extLst>
      <p:ext uri="{BB962C8B-B14F-4D97-AF65-F5344CB8AC3E}">
        <p14:creationId xmlns:p14="http://schemas.microsoft.com/office/powerpoint/2010/main" val="370994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C952C9-9F6E-A849-86B7-B9ED42165423}"/>
              </a:ext>
            </a:extLst>
          </p:cNvPr>
          <p:cNvSpPr>
            <a:spLocks noGrp="1"/>
          </p:cNvSpPr>
          <p:nvPr>
            <p:ph type="title"/>
          </p:nvPr>
        </p:nvSpPr>
        <p:spPr/>
        <p:txBody>
          <a:bodyPr/>
          <a:lstStyle/>
          <a:p>
            <a:endParaRPr kumimoji="1" lang="ja-JP" altLang="en-US"/>
          </a:p>
        </p:txBody>
      </p:sp>
      <p:sp>
        <p:nvSpPr>
          <p:cNvPr id="3" name="正方形/長方形 2">
            <a:extLst>
              <a:ext uri="{FF2B5EF4-FFF2-40B4-BE49-F238E27FC236}">
                <a16:creationId xmlns:a16="http://schemas.microsoft.com/office/drawing/2014/main" id="{866E83FD-007C-8648-968D-6C33566E7A44}"/>
              </a:ext>
            </a:extLst>
          </p:cNvPr>
          <p:cNvSpPr/>
          <p:nvPr/>
        </p:nvSpPr>
        <p:spPr>
          <a:xfrm>
            <a:off x="589005" y="2142008"/>
            <a:ext cx="10764795" cy="646331"/>
          </a:xfrm>
          <a:prstGeom prst="rect">
            <a:avLst/>
          </a:prstGeom>
        </p:spPr>
        <p:txBody>
          <a:bodyPr wrap="square">
            <a:spAutoFit/>
          </a:bodyPr>
          <a:lstStyle/>
          <a:p>
            <a:r>
              <a:rPr lang="en" altLang="ja-JP" dirty="0"/>
              <a:t>3MN9:</a:t>
            </a:r>
            <a:endParaRPr lang="en" altLang="ja-JP" dirty="0">
              <a:solidFill>
                <a:srgbClr val="333333"/>
              </a:solidFill>
              <a:latin typeface="Helvetica Neue" panose="02000503000000020004" pitchFamily="2" charset="0"/>
            </a:endParaRPr>
          </a:p>
          <a:p>
            <a:r>
              <a:rPr lang="en" altLang="ja-JP" dirty="0">
                <a:solidFill>
                  <a:srgbClr val="333333"/>
                </a:solidFill>
                <a:latin typeface="Helvetica Neue" panose="02000503000000020004" pitchFamily="2" charset="0"/>
              </a:rPr>
              <a:t>Structures of actin-bound WH2 domains of Spire and the implication for filament nucleation.</a:t>
            </a:r>
            <a:endParaRPr lang="en" altLang="ja-JP" i="0" u="none" strike="noStrike"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4066122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A9F2D-1EDF-1245-88DC-6DFD18C48715}"/>
              </a:ext>
            </a:extLst>
          </p:cNvPr>
          <p:cNvSpPr>
            <a:spLocks noGrp="1"/>
          </p:cNvSpPr>
          <p:nvPr>
            <p:ph type="title"/>
          </p:nvPr>
        </p:nvSpPr>
        <p:spPr/>
        <p:txBody>
          <a:bodyPr/>
          <a:lstStyle/>
          <a:p>
            <a:r>
              <a:rPr kumimoji="1" lang="en-US" altLang="ja-JP" dirty="0"/>
              <a:t>Next Step</a:t>
            </a:r>
            <a:endParaRPr kumimoji="1" lang="ja-JP" altLang="en-US"/>
          </a:p>
        </p:txBody>
      </p:sp>
      <p:sp>
        <p:nvSpPr>
          <p:cNvPr id="3" name="テキスト ボックス 2">
            <a:extLst>
              <a:ext uri="{FF2B5EF4-FFF2-40B4-BE49-F238E27FC236}">
                <a16:creationId xmlns:a16="http://schemas.microsoft.com/office/drawing/2014/main" id="{9CFA2334-902B-F643-BB9C-8861F0D9FE0C}"/>
              </a:ext>
            </a:extLst>
          </p:cNvPr>
          <p:cNvSpPr txBox="1"/>
          <p:nvPr/>
        </p:nvSpPr>
        <p:spPr>
          <a:xfrm>
            <a:off x="838200" y="2125361"/>
            <a:ext cx="9440562" cy="143417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ja-JP" altLang="en-US" sz="2000"/>
              <a:t>重要特徴量の度合いが低いカラムを削除し、予測。</a:t>
            </a:r>
            <a:endParaRPr kumimoji="1" lang="en-US" altLang="ja-JP" sz="2000" dirty="0"/>
          </a:p>
          <a:p>
            <a:pPr marL="342900" indent="-342900">
              <a:lnSpc>
                <a:spcPct val="150000"/>
              </a:lnSpc>
              <a:buFont typeface="Arial" panose="020B0604020202020204" pitchFamily="34" charset="0"/>
              <a:buChar char="•"/>
            </a:pPr>
            <a:r>
              <a:rPr kumimoji="1" lang="en-US" altLang="ja-JP" sz="2000" dirty="0" err="1"/>
              <a:t>LightGBM</a:t>
            </a:r>
            <a:r>
              <a:rPr kumimoji="1" lang="ja-JP" altLang="en-US" sz="2000"/>
              <a:t>の</a:t>
            </a:r>
            <a:r>
              <a:rPr kumimoji="1" lang="en-US" altLang="ja-JP" sz="2000" dirty="0"/>
              <a:t>tuning</a:t>
            </a:r>
            <a:r>
              <a:rPr kumimoji="1" lang="ja-JP" altLang="en-US" sz="2000"/>
              <a:t>が難しい理由</a:t>
            </a:r>
            <a:endParaRPr kumimoji="1" lang="en-US" altLang="ja-JP" sz="2000" dirty="0"/>
          </a:p>
          <a:p>
            <a:pPr marL="342900" indent="-342900">
              <a:lnSpc>
                <a:spcPct val="150000"/>
              </a:lnSpc>
              <a:buFont typeface="Arial" panose="020B0604020202020204" pitchFamily="34" charset="0"/>
              <a:buChar char="•"/>
            </a:pPr>
            <a:r>
              <a:rPr lang="ja-JP" altLang="en-US" sz="2000"/>
              <a:t>クリプトサイトのリガンドの特徴を調査</a:t>
            </a:r>
            <a:endParaRPr kumimoji="1" lang="ja-JP" altLang="en-US" sz="2000"/>
          </a:p>
        </p:txBody>
      </p:sp>
    </p:spTree>
    <p:extLst>
      <p:ext uri="{BB962C8B-B14F-4D97-AF65-F5344CB8AC3E}">
        <p14:creationId xmlns:p14="http://schemas.microsoft.com/office/powerpoint/2010/main" val="1217367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50D358-3F77-4D48-83C5-D7960C410842}"/>
              </a:ext>
            </a:extLst>
          </p:cNvPr>
          <p:cNvSpPr>
            <a:spLocks noGrp="1"/>
          </p:cNvSpPr>
          <p:nvPr>
            <p:ph type="title"/>
          </p:nvPr>
        </p:nvSpPr>
        <p:spPr/>
        <p:txBody>
          <a:bodyPr>
            <a:normAutofit/>
          </a:bodyPr>
          <a:lstStyle/>
          <a:p>
            <a:r>
              <a:rPr lang="ja-JP" altLang="en-US"/>
              <a:t>重要特徴量の度合いが低いカラムを削除し、予測</a:t>
            </a:r>
            <a:endParaRPr kumimoji="1" lang="ja-JP" altLang="en-US"/>
          </a:p>
        </p:txBody>
      </p:sp>
      <p:sp>
        <p:nvSpPr>
          <p:cNvPr id="3" name="正方形/長方形 2">
            <a:extLst>
              <a:ext uri="{FF2B5EF4-FFF2-40B4-BE49-F238E27FC236}">
                <a16:creationId xmlns:a16="http://schemas.microsoft.com/office/drawing/2014/main" id="{32ECD4CB-DEFC-6E4B-8A58-DF9CDE66D493}"/>
              </a:ext>
            </a:extLst>
          </p:cNvPr>
          <p:cNvSpPr/>
          <p:nvPr/>
        </p:nvSpPr>
        <p:spPr>
          <a:xfrm>
            <a:off x="529281" y="2293883"/>
            <a:ext cx="11133438" cy="3139321"/>
          </a:xfrm>
          <a:prstGeom prst="rect">
            <a:avLst/>
          </a:prstGeom>
        </p:spPr>
        <p:txBody>
          <a:bodyPr wrap="square">
            <a:spAutoFit/>
          </a:bodyPr>
          <a:lstStyle/>
          <a:p>
            <a:r>
              <a:rPr lang="en-US" altLang="ja-JP" i="1" dirty="0">
                <a:latin typeface="Menlo" panose="020B0609030804020204" pitchFamily="49" charset="0"/>
              </a:rPr>
              <a:t># </a:t>
            </a:r>
            <a:r>
              <a:rPr lang="ja-JP" altLang="en-US" i="1">
                <a:latin typeface="Menlo" panose="020B0609030804020204" pitchFamily="49" charset="0"/>
              </a:rPr>
              <a:t>特徴重要度の観察から特徴量削除カラム</a:t>
            </a:r>
            <a:endParaRPr lang="ja-JP" altLang="en-US">
              <a:latin typeface="Menlo" panose="020B0609030804020204" pitchFamily="49" charset="0"/>
            </a:endParaRPr>
          </a:p>
          <a:p>
            <a:r>
              <a:rPr lang="en" altLang="ja-JP" dirty="0">
                <a:latin typeface="Menlo" panose="020B0609030804020204" pitchFamily="49" charset="0"/>
              </a:rPr>
              <a:t>XGB_COLUMNS_NAME = ['</a:t>
            </a:r>
            <a:r>
              <a:rPr lang="en" altLang="ja-JP" dirty="0" err="1">
                <a:latin typeface="Menlo" panose="020B0609030804020204" pitchFamily="49" charset="0"/>
              </a:rPr>
              <a:t>Druggability</a:t>
            </a:r>
            <a:r>
              <a:rPr lang="en" altLang="ja-JP" dirty="0">
                <a:latin typeface="Menlo" panose="020B0609030804020204" pitchFamily="49" charset="0"/>
              </a:rPr>
              <a:t> Score', '</a:t>
            </a:r>
            <a:r>
              <a:rPr lang="en" altLang="ja-JP" dirty="0" err="1">
                <a:latin typeface="Menlo" panose="020B0609030804020204" pitchFamily="49" charset="0"/>
              </a:rPr>
              <a:t>Apolar</a:t>
            </a:r>
            <a:r>
              <a:rPr lang="en" altLang="ja-JP" dirty="0">
                <a:latin typeface="Menlo" panose="020B0609030804020204" pitchFamily="49" charset="0"/>
              </a:rPr>
              <a:t> SASA', 'Volume', 'Total SASA', 'Proportion of polar atoms', 'Cent. of mass - Alpha Sphere max </a:t>
            </a:r>
            <a:r>
              <a:rPr lang="en" altLang="ja-JP" dirty="0" err="1">
                <a:latin typeface="Menlo" panose="020B0609030804020204" pitchFamily="49" charset="0"/>
              </a:rPr>
              <a:t>dist</a:t>
            </a:r>
            <a:r>
              <a:rPr lang="en" altLang="ja-JP" dirty="0">
                <a:latin typeface="Menlo" panose="020B0609030804020204" pitchFamily="49" charset="0"/>
              </a:rPr>
              <a:t>', 'Charge score’]</a:t>
            </a:r>
          </a:p>
          <a:p>
            <a:endParaRPr lang="en" altLang="ja-JP" dirty="0">
              <a:latin typeface="Menlo" panose="020B0609030804020204" pitchFamily="49" charset="0"/>
            </a:endParaRPr>
          </a:p>
          <a:p>
            <a:r>
              <a:rPr lang="en" altLang="ja-JP" dirty="0">
                <a:latin typeface="Menlo" panose="020B0609030804020204" pitchFamily="49" charset="0"/>
              </a:rPr>
              <a:t>LGBM_COLUMNS_NAME = ['</a:t>
            </a:r>
            <a:r>
              <a:rPr lang="en" altLang="ja-JP" dirty="0" err="1">
                <a:latin typeface="Menlo" panose="020B0609030804020204" pitchFamily="49" charset="0"/>
              </a:rPr>
              <a:t>Druggability</a:t>
            </a:r>
            <a:r>
              <a:rPr lang="en" altLang="ja-JP" dirty="0">
                <a:latin typeface="Menlo" panose="020B0609030804020204" pitchFamily="49" charset="0"/>
              </a:rPr>
              <a:t> Score', 'Total SASA', 'Charge score', 'Volume score', 'Volume', 'Proportion of polar atoms', 'Cent. of mass - Alpha Sphere max </a:t>
            </a:r>
            <a:r>
              <a:rPr lang="en" altLang="ja-JP" dirty="0" err="1">
                <a:latin typeface="Menlo" panose="020B0609030804020204" pitchFamily="49" charset="0"/>
              </a:rPr>
              <a:t>dist</a:t>
            </a:r>
            <a:r>
              <a:rPr lang="en" altLang="ja-JP" dirty="0">
                <a:latin typeface="Menlo" panose="020B0609030804020204" pitchFamily="49" charset="0"/>
              </a:rPr>
              <a:t>', 'Charge score’]</a:t>
            </a:r>
          </a:p>
          <a:p>
            <a:endParaRPr lang="en" altLang="ja-JP" dirty="0">
              <a:latin typeface="Menlo" panose="020B0609030804020204" pitchFamily="49" charset="0"/>
            </a:endParaRPr>
          </a:p>
          <a:p>
            <a:r>
              <a:rPr lang="en" altLang="ja-JP" dirty="0">
                <a:latin typeface="Menlo" panose="020B0609030804020204" pitchFamily="49" charset="0"/>
              </a:rPr>
              <a:t>SVM_COLUMNS_NAME = ['Total SASA', 'Number of Alpha Spheres', 'Mean local hydrophobic density', 'Volume', '</a:t>
            </a:r>
            <a:r>
              <a:rPr lang="en" altLang="ja-JP" dirty="0" err="1">
                <a:latin typeface="Menlo" panose="020B0609030804020204" pitchFamily="49" charset="0"/>
              </a:rPr>
              <a:t>Apolar</a:t>
            </a:r>
            <a:r>
              <a:rPr lang="en" altLang="ja-JP" dirty="0">
                <a:latin typeface="Menlo" panose="020B0609030804020204" pitchFamily="49" charset="0"/>
              </a:rPr>
              <a:t> SASA', 'Polar SASA']</a:t>
            </a:r>
            <a:endParaRPr lang="en" altLang="ja-JP" b="0" dirty="0">
              <a:effectLst/>
              <a:latin typeface="Menlo" panose="020B0609030804020204" pitchFamily="49" charset="0"/>
            </a:endParaRPr>
          </a:p>
        </p:txBody>
      </p:sp>
    </p:spTree>
    <p:extLst>
      <p:ext uri="{BB962C8B-B14F-4D97-AF65-F5344CB8AC3E}">
        <p14:creationId xmlns:p14="http://schemas.microsoft.com/office/powerpoint/2010/main" val="2445807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F78C15-70B8-774C-8DA6-1EAA06F0D33D}"/>
              </a:ext>
            </a:extLst>
          </p:cNvPr>
          <p:cNvSpPr>
            <a:spLocks noGrp="1"/>
          </p:cNvSpPr>
          <p:nvPr>
            <p:ph type="title"/>
          </p:nvPr>
        </p:nvSpPr>
        <p:spPr/>
        <p:txBody>
          <a:bodyPr/>
          <a:lstStyle/>
          <a:p>
            <a:endParaRPr kumimoji="1" lang="ja-JP" altLang="en-US"/>
          </a:p>
        </p:txBody>
      </p:sp>
      <p:pic>
        <p:nvPicPr>
          <p:cNvPr id="4" name="図 3" descr="グラフ, じょうごグラフ&#10;&#10;自動的に生成された説明">
            <a:extLst>
              <a:ext uri="{FF2B5EF4-FFF2-40B4-BE49-F238E27FC236}">
                <a16:creationId xmlns:a16="http://schemas.microsoft.com/office/drawing/2014/main" id="{63B9CED8-8E2B-BB4B-8F72-5CE86C731C11}"/>
              </a:ext>
            </a:extLst>
          </p:cNvPr>
          <p:cNvPicPr>
            <a:picLocks noChangeAspect="1"/>
          </p:cNvPicPr>
          <p:nvPr/>
        </p:nvPicPr>
        <p:blipFill>
          <a:blip r:embed="rId2"/>
          <a:stretch>
            <a:fillRect/>
          </a:stretch>
        </p:blipFill>
        <p:spPr>
          <a:xfrm>
            <a:off x="167732" y="2841978"/>
            <a:ext cx="4496728" cy="3546389"/>
          </a:xfrm>
          <a:prstGeom prst="rect">
            <a:avLst/>
          </a:prstGeom>
        </p:spPr>
      </p:pic>
      <p:pic>
        <p:nvPicPr>
          <p:cNvPr id="6" name="図 5" descr="グラフ&#10;&#10;自動的に生成された説明">
            <a:extLst>
              <a:ext uri="{FF2B5EF4-FFF2-40B4-BE49-F238E27FC236}">
                <a16:creationId xmlns:a16="http://schemas.microsoft.com/office/drawing/2014/main" id="{669CF6CC-59AC-C145-B671-7586D7CCC3BC}"/>
              </a:ext>
            </a:extLst>
          </p:cNvPr>
          <p:cNvPicPr>
            <a:picLocks noChangeAspect="1"/>
          </p:cNvPicPr>
          <p:nvPr/>
        </p:nvPicPr>
        <p:blipFill>
          <a:blip r:embed="rId3"/>
          <a:stretch>
            <a:fillRect/>
          </a:stretch>
        </p:blipFill>
        <p:spPr>
          <a:xfrm>
            <a:off x="4168775" y="2841978"/>
            <a:ext cx="4523949" cy="3556760"/>
          </a:xfrm>
          <a:prstGeom prst="rect">
            <a:avLst/>
          </a:prstGeom>
        </p:spPr>
      </p:pic>
      <p:pic>
        <p:nvPicPr>
          <p:cNvPr id="8" name="図 7" descr="グラフ&#10;&#10;自動的に生成された説明">
            <a:extLst>
              <a:ext uri="{FF2B5EF4-FFF2-40B4-BE49-F238E27FC236}">
                <a16:creationId xmlns:a16="http://schemas.microsoft.com/office/drawing/2014/main" id="{39B6C46A-89CB-934F-B6B6-847DD89C279D}"/>
              </a:ext>
            </a:extLst>
          </p:cNvPr>
          <p:cNvPicPr>
            <a:picLocks noChangeAspect="1"/>
          </p:cNvPicPr>
          <p:nvPr/>
        </p:nvPicPr>
        <p:blipFill>
          <a:blip r:embed="rId4"/>
          <a:stretch>
            <a:fillRect/>
          </a:stretch>
        </p:blipFill>
        <p:spPr>
          <a:xfrm>
            <a:off x="7986155" y="2916118"/>
            <a:ext cx="4181131" cy="3458936"/>
          </a:xfrm>
          <a:prstGeom prst="rect">
            <a:avLst/>
          </a:prstGeom>
        </p:spPr>
      </p:pic>
      <p:sp>
        <p:nvSpPr>
          <p:cNvPr id="9" name="テキスト ボックス 8">
            <a:extLst>
              <a:ext uri="{FF2B5EF4-FFF2-40B4-BE49-F238E27FC236}">
                <a16:creationId xmlns:a16="http://schemas.microsoft.com/office/drawing/2014/main" id="{DF4E1C7C-5178-B54F-8AA9-3A64EB9AB3B8}"/>
              </a:ext>
            </a:extLst>
          </p:cNvPr>
          <p:cNvSpPr txBox="1"/>
          <p:nvPr/>
        </p:nvSpPr>
        <p:spPr>
          <a:xfrm>
            <a:off x="449943" y="2322286"/>
            <a:ext cx="1075936" cy="369332"/>
          </a:xfrm>
          <a:prstGeom prst="rect">
            <a:avLst/>
          </a:prstGeom>
          <a:noFill/>
        </p:spPr>
        <p:txBody>
          <a:bodyPr wrap="none" rtlCol="0">
            <a:spAutoFit/>
          </a:bodyPr>
          <a:lstStyle/>
          <a:p>
            <a:r>
              <a:rPr kumimoji="1" lang="en-US" altLang="ja-JP" dirty="0" err="1"/>
              <a:t>XgBoost</a:t>
            </a:r>
            <a:endParaRPr kumimoji="1" lang="ja-JP" altLang="en-US"/>
          </a:p>
        </p:txBody>
      </p:sp>
      <p:sp>
        <p:nvSpPr>
          <p:cNvPr id="10" name="テキスト ボックス 9">
            <a:extLst>
              <a:ext uri="{FF2B5EF4-FFF2-40B4-BE49-F238E27FC236}">
                <a16:creationId xmlns:a16="http://schemas.microsoft.com/office/drawing/2014/main" id="{80CE6BF9-5733-9143-B816-2DD52A0D65D7}"/>
              </a:ext>
            </a:extLst>
          </p:cNvPr>
          <p:cNvSpPr txBox="1"/>
          <p:nvPr/>
        </p:nvSpPr>
        <p:spPr>
          <a:xfrm>
            <a:off x="4168775" y="2365829"/>
            <a:ext cx="1263487" cy="369332"/>
          </a:xfrm>
          <a:prstGeom prst="rect">
            <a:avLst/>
          </a:prstGeom>
          <a:noFill/>
        </p:spPr>
        <p:txBody>
          <a:bodyPr wrap="none" rtlCol="0">
            <a:spAutoFit/>
          </a:bodyPr>
          <a:lstStyle/>
          <a:p>
            <a:r>
              <a:rPr kumimoji="1" lang="en-US" altLang="ja-JP" dirty="0" err="1"/>
              <a:t>LightGB</a:t>
            </a:r>
            <a:r>
              <a:rPr lang="en-US" altLang="ja-JP" dirty="0" err="1"/>
              <a:t>M</a:t>
            </a:r>
            <a:endParaRPr kumimoji="1" lang="ja-JP" altLang="en-US"/>
          </a:p>
        </p:txBody>
      </p:sp>
      <p:sp>
        <p:nvSpPr>
          <p:cNvPr id="11" name="テキスト ボックス 10">
            <a:extLst>
              <a:ext uri="{FF2B5EF4-FFF2-40B4-BE49-F238E27FC236}">
                <a16:creationId xmlns:a16="http://schemas.microsoft.com/office/drawing/2014/main" id="{FA62F262-6A5A-104E-8449-9D729AFE97D6}"/>
              </a:ext>
            </a:extLst>
          </p:cNvPr>
          <p:cNvSpPr txBox="1"/>
          <p:nvPr/>
        </p:nvSpPr>
        <p:spPr>
          <a:xfrm>
            <a:off x="8389257" y="2506952"/>
            <a:ext cx="688009" cy="369332"/>
          </a:xfrm>
          <a:prstGeom prst="rect">
            <a:avLst/>
          </a:prstGeom>
          <a:noFill/>
        </p:spPr>
        <p:txBody>
          <a:bodyPr wrap="none" rtlCol="0">
            <a:spAutoFit/>
          </a:bodyPr>
          <a:lstStyle/>
          <a:p>
            <a:r>
              <a:rPr kumimoji="1" lang="en-US" altLang="ja-JP" dirty="0"/>
              <a:t>SVM</a:t>
            </a:r>
            <a:endParaRPr kumimoji="1" lang="ja-JP" altLang="en-US"/>
          </a:p>
        </p:txBody>
      </p:sp>
    </p:spTree>
    <p:extLst>
      <p:ext uri="{BB962C8B-B14F-4D97-AF65-F5344CB8AC3E}">
        <p14:creationId xmlns:p14="http://schemas.microsoft.com/office/powerpoint/2010/main" val="2588983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0DA2F3-DFD0-7144-BE31-8155813F5D5D}"/>
              </a:ext>
            </a:extLst>
          </p:cNvPr>
          <p:cNvSpPr>
            <a:spLocks noGrp="1"/>
          </p:cNvSpPr>
          <p:nvPr>
            <p:ph type="title"/>
          </p:nvPr>
        </p:nvSpPr>
        <p:spPr/>
        <p:txBody>
          <a:bodyPr/>
          <a:lstStyle/>
          <a:p>
            <a:r>
              <a:rPr kumimoji="1" lang="en-US" altLang="ja-JP" dirty="0"/>
              <a:t>SHAP</a:t>
            </a:r>
            <a:r>
              <a:rPr kumimoji="1" lang="ja-JP" altLang="en-US"/>
              <a:t>について</a:t>
            </a:r>
          </a:p>
        </p:txBody>
      </p:sp>
      <p:pic>
        <p:nvPicPr>
          <p:cNvPr id="4" name="図 3" descr="グラフィカル ユーザー インターフェイス, テキスト, アプリケーション&#10;&#10;自動的に生成された説明">
            <a:extLst>
              <a:ext uri="{FF2B5EF4-FFF2-40B4-BE49-F238E27FC236}">
                <a16:creationId xmlns:a16="http://schemas.microsoft.com/office/drawing/2014/main" id="{2574C2CE-6934-D14C-8716-CC690862A18F}"/>
              </a:ext>
            </a:extLst>
          </p:cNvPr>
          <p:cNvPicPr>
            <a:picLocks noChangeAspect="1"/>
          </p:cNvPicPr>
          <p:nvPr/>
        </p:nvPicPr>
        <p:blipFill>
          <a:blip r:embed="rId2"/>
          <a:stretch>
            <a:fillRect/>
          </a:stretch>
        </p:blipFill>
        <p:spPr>
          <a:xfrm>
            <a:off x="838199" y="1422400"/>
            <a:ext cx="10260967" cy="5435697"/>
          </a:xfrm>
          <a:prstGeom prst="rect">
            <a:avLst/>
          </a:prstGeom>
        </p:spPr>
      </p:pic>
    </p:spTree>
    <p:extLst>
      <p:ext uri="{BB962C8B-B14F-4D97-AF65-F5344CB8AC3E}">
        <p14:creationId xmlns:p14="http://schemas.microsoft.com/office/powerpoint/2010/main" val="216500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A8085-2B03-DB47-B58D-049E9B4D4FEB}"/>
              </a:ext>
            </a:extLst>
          </p:cNvPr>
          <p:cNvSpPr>
            <a:spLocks noGrp="1"/>
          </p:cNvSpPr>
          <p:nvPr>
            <p:ph type="title"/>
          </p:nvPr>
        </p:nvSpPr>
        <p:spPr/>
        <p:txBody>
          <a:bodyPr/>
          <a:lstStyle/>
          <a:p>
            <a:r>
              <a:rPr lang="en-US" altLang="ja-JP" dirty="0"/>
              <a:t>SHAP</a:t>
            </a:r>
            <a:r>
              <a:rPr lang="ja-JP" altLang="en-US"/>
              <a:t>について</a:t>
            </a:r>
            <a:endParaRPr kumimoji="1" lang="ja-JP" altLang="en-US"/>
          </a:p>
        </p:txBody>
      </p:sp>
      <p:pic>
        <p:nvPicPr>
          <p:cNvPr id="4" name="図 3" descr="グラフィカル ユーザー インターフェイス&#10;&#10;自動的に生成された説明">
            <a:extLst>
              <a:ext uri="{FF2B5EF4-FFF2-40B4-BE49-F238E27FC236}">
                <a16:creationId xmlns:a16="http://schemas.microsoft.com/office/drawing/2014/main" id="{111781C1-8667-F340-BC11-AE67D55DEDE8}"/>
              </a:ext>
            </a:extLst>
          </p:cNvPr>
          <p:cNvPicPr>
            <a:picLocks noChangeAspect="1"/>
          </p:cNvPicPr>
          <p:nvPr/>
        </p:nvPicPr>
        <p:blipFill>
          <a:blip r:embed="rId2"/>
          <a:stretch>
            <a:fillRect/>
          </a:stretch>
        </p:blipFill>
        <p:spPr>
          <a:xfrm>
            <a:off x="1373047" y="1690688"/>
            <a:ext cx="8928100" cy="4953000"/>
          </a:xfrm>
          <a:prstGeom prst="rect">
            <a:avLst/>
          </a:prstGeom>
        </p:spPr>
      </p:pic>
    </p:spTree>
    <p:extLst>
      <p:ext uri="{BB962C8B-B14F-4D97-AF65-F5344CB8AC3E}">
        <p14:creationId xmlns:p14="http://schemas.microsoft.com/office/powerpoint/2010/main" val="287856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A1BE1-9DEE-2240-975C-6BECFFC41D8B}"/>
              </a:ext>
            </a:extLst>
          </p:cNvPr>
          <p:cNvSpPr>
            <a:spLocks noGrp="1"/>
          </p:cNvSpPr>
          <p:nvPr>
            <p:ph type="title"/>
          </p:nvPr>
        </p:nvSpPr>
        <p:spPr/>
        <p:txBody>
          <a:bodyPr/>
          <a:lstStyle/>
          <a:p>
            <a:r>
              <a:rPr lang="en-US" altLang="ja-JP" dirty="0"/>
              <a:t>SHAP</a:t>
            </a:r>
            <a:r>
              <a:rPr lang="ja-JP" altLang="en-US"/>
              <a:t>について</a:t>
            </a:r>
            <a:endParaRPr kumimoji="1" lang="ja-JP" altLang="en-US"/>
          </a:p>
        </p:txBody>
      </p:sp>
      <p:pic>
        <p:nvPicPr>
          <p:cNvPr id="4" name="図 3" descr="ダイアグラム&#10;&#10;中程度の精度で自動的に生成された説明">
            <a:extLst>
              <a:ext uri="{FF2B5EF4-FFF2-40B4-BE49-F238E27FC236}">
                <a16:creationId xmlns:a16="http://schemas.microsoft.com/office/drawing/2014/main" id="{78A1630E-BEFC-1B49-904E-F4984D84E192}"/>
              </a:ext>
            </a:extLst>
          </p:cNvPr>
          <p:cNvPicPr>
            <a:picLocks noChangeAspect="1"/>
          </p:cNvPicPr>
          <p:nvPr/>
        </p:nvPicPr>
        <p:blipFill>
          <a:blip r:embed="rId2"/>
          <a:stretch>
            <a:fillRect/>
          </a:stretch>
        </p:blipFill>
        <p:spPr>
          <a:xfrm>
            <a:off x="1781531" y="1877786"/>
            <a:ext cx="8940800" cy="4762500"/>
          </a:xfrm>
          <a:prstGeom prst="rect">
            <a:avLst/>
          </a:prstGeom>
        </p:spPr>
      </p:pic>
    </p:spTree>
    <p:extLst>
      <p:ext uri="{BB962C8B-B14F-4D97-AF65-F5344CB8AC3E}">
        <p14:creationId xmlns:p14="http://schemas.microsoft.com/office/powerpoint/2010/main" val="419037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BCBC6B-FCFA-C64A-AEBA-BD7F95C1821A}"/>
              </a:ext>
            </a:extLst>
          </p:cNvPr>
          <p:cNvSpPr>
            <a:spLocks noGrp="1"/>
          </p:cNvSpPr>
          <p:nvPr>
            <p:ph type="title"/>
          </p:nvPr>
        </p:nvSpPr>
        <p:spPr/>
        <p:txBody>
          <a:bodyPr/>
          <a:lstStyle/>
          <a:p>
            <a:r>
              <a:rPr lang="en" altLang="ja-JP" dirty="0"/>
              <a:t>Additive Feature Attribution Methods </a:t>
            </a:r>
            <a:endParaRPr kumimoji="1" lang="ja-JP" altLang="en-US"/>
          </a:p>
        </p:txBody>
      </p:sp>
      <p:pic>
        <p:nvPicPr>
          <p:cNvPr id="4" name="図 3">
            <a:extLst>
              <a:ext uri="{FF2B5EF4-FFF2-40B4-BE49-F238E27FC236}">
                <a16:creationId xmlns:a16="http://schemas.microsoft.com/office/drawing/2014/main" id="{98B39B6C-D214-6143-AD52-FE4171213CB4}"/>
              </a:ext>
            </a:extLst>
          </p:cNvPr>
          <p:cNvPicPr>
            <a:picLocks noChangeAspect="1"/>
          </p:cNvPicPr>
          <p:nvPr/>
        </p:nvPicPr>
        <p:blipFill>
          <a:blip r:embed="rId2"/>
          <a:stretch>
            <a:fillRect/>
          </a:stretch>
        </p:blipFill>
        <p:spPr>
          <a:xfrm>
            <a:off x="838200" y="1523658"/>
            <a:ext cx="9436100" cy="2006600"/>
          </a:xfrm>
          <a:prstGeom prst="rect">
            <a:avLst/>
          </a:prstGeom>
        </p:spPr>
      </p:pic>
      <p:sp>
        <p:nvSpPr>
          <p:cNvPr id="5" name="正方形/長方形 4">
            <a:extLst>
              <a:ext uri="{FF2B5EF4-FFF2-40B4-BE49-F238E27FC236}">
                <a16:creationId xmlns:a16="http://schemas.microsoft.com/office/drawing/2014/main" id="{7B91CB6E-6CE5-4B48-A51D-730F9BA8F511}"/>
              </a:ext>
            </a:extLst>
          </p:cNvPr>
          <p:cNvSpPr/>
          <p:nvPr/>
        </p:nvSpPr>
        <p:spPr>
          <a:xfrm>
            <a:off x="1120346" y="3656738"/>
            <a:ext cx="9951308" cy="1299971"/>
          </a:xfrm>
          <a:prstGeom prst="rect">
            <a:avLst/>
          </a:prstGeom>
        </p:spPr>
        <p:txBody>
          <a:bodyPr wrap="square">
            <a:spAutoFit/>
          </a:bodyPr>
          <a:lstStyle/>
          <a:p>
            <a:pPr marL="285750" indent="-285750">
              <a:lnSpc>
                <a:spcPct val="150000"/>
              </a:lnSpc>
              <a:buFont typeface="Arial" panose="020B0604020202020204" pitchFamily="34" charset="0"/>
              <a:buChar char="•"/>
            </a:pPr>
            <a:r>
              <a:rPr lang="en" altLang="ja-JP" dirty="0">
                <a:solidFill>
                  <a:srgbClr val="333333"/>
                </a:solidFill>
                <a:latin typeface="STIXGeneral-Italic" pitchFamily="2" charset="2"/>
              </a:rPr>
              <a:t>g</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z</a:t>
            </a:r>
            <a:r>
              <a:rPr lang="en" altLang="ja-JP" baseline="30000" dirty="0">
                <a:solidFill>
                  <a:srgbClr val="333333"/>
                </a:solidFill>
                <a:latin typeface="STIXVariants" pitchFamily="2" charset="2"/>
              </a:rPr>
              <a:t>,</a:t>
            </a:r>
            <a:r>
              <a:rPr lang="en" altLang="ja-JP" dirty="0">
                <a:solidFill>
                  <a:srgbClr val="333333"/>
                </a:solidFill>
                <a:latin typeface="STIXGeneral-Regular" pitchFamily="2" charset="2"/>
              </a:rPr>
              <a:t>)</a:t>
            </a:r>
            <a:r>
              <a:rPr lang="en-US" altLang="ja-JP" dirty="0">
                <a:solidFill>
                  <a:srgbClr val="333333"/>
                </a:solidFill>
                <a:latin typeface="-apple-system"/>
              </a:rPr>
              <a:t>: </a:t>
            </a:r>
            <a:r>
              <a:rPr lang="ja-JP" altLang="en-US">
                <a:solidFill>
                  <a:srgbClr val="333333"/>
                </a:solidFill>
                <a:latin typeface="-apple-system"/>
              </a:rPr>
              <a:t>元の予測モデルで</a:t>
            </a:r>
            <a:r>
              <a:rPr lang="en" altLang="ja-JP" dirty="0">
                <a:solidFill>
                  <a:srgbClr val="333333"/>
                </a:solidFill>
                <a:latin typeface="STIXGeneral-Italic" pitchFamily="2" charset="2"/>
              </a:rPr>
              <a:t>f</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x</a:t>
            </a:r>
            <a:r>
              <a:rPr lang="en" altLang="ja-JP" dirty="0">
                <a:solidFill>
                  <a:srgbClr val="333333"/>
                </a:solidFill>
                <a:latin typeface="STIXGeneral-Regular" pitchFamily="2" charset="2"/>
              </a:rPr>
              <a:t>)</a:t>
            </a:r>
            <a:r>
              <a:rPr lang="ja-JP" altLang="en-US">
                <a:solidFill>
                  <a:srgbClr val="333333"/>
                </a:solidFill>
                <a:latin typeface="-apple-system"/>
              </a:rPr>
              <a:t>に対する局所的な代替モデルを示す</a:t>
            </a:r>
            <a:r>
              <a:rPr lang="en-US" altLang="ja-JP" dirty="0">
                <a:solidFill>
                  <a:srgbClr val="333333"/>
                </a:solidFill>
                <a:latin typeface="-apple-system"/>
              </a:rPr>
              <a:t>.</a:t>
            </a:r>
          </a:p>
          <a:p>
            <a:pPr marL="285750" indent="-285750">
              <a:lnSpc>
                <a:spcPct val="150000"/>
              </a:lnSpc>
              <a:buFont typeface="Arial" panose="020B0604020202020204" pitchFamily="34" charset="0"/>
              <a:buChar char="•"/>
            </a:pPr>
            <a:r>
              <a:rPr lang="el-GR" altLang="ja-JP" dirty="0">
                <a:solidFill>
                  <a:srgbClr val="333333"/>
                </a:solidFill>
                <a:latin typeface="STIXGeneral-Italic" pitchFamily="2" charset="2"/>
              </a:rPr>
              <a:t>Φ</a:t>
            </a:r>
            <a:r>
              <a:rPr lang="en" altLang="ja-JP" dirty="0" err="1">
                <a:solidFill>
                  <a:srgbClr val="333333"/>
                </a:solidFill>
                <a:latin typeface="STIXGeneral-Italic" pitchFamily="2" charset="2"/>
              </a:rPr>
              <a:t>i</a:t>
            </a:r>
            <a:r>
              <a:rPr lang="en-US" altLang="ja-JP" dirty="0">
                <a:solidFill>
                  <a:srgbClr val="333333"/>
                </a:solidFill>
                <a:latin typeface="-apple-system"/>
              </a:rPr>
              <a:t>: </a:t>
            </a:r>
            <a:r>
              <a:rPr lang="ja-JP" altLang="en-US">
                <a:solidFill>
                  <a:srgbClr val="333333"/>
                </a:solidFill>
                <a:latin typeface="-apple-system"/>
              </a:rPr>
              <a:t>特徴量</a:t>
            </a:r>
            <a:r>
              <a:rPr lang="en" altLang="ja-JP" dirty="0" err="1">
                <a:solidFill>
                  <a:srgbClr val="333333"/>
                </a:solidFill>
                <a:latin typeface="STIXGeneral-Italic" pitchFamily="2" charset="2"/>
              </a:rPr>
              <a:t>i</a:t>
            </a:r>
            <a:r>
              <a:rPr lang="ja-JP" altLang="en-US">
                <a:solidFill>
                  <a:srgbClr val="333333"/>
                </a:solidFill>
                <a:latin typeface="-apple-system"/>
              </a:rPr>
              <a:t>の有無によってどれだけ最終的な予測結果に影響があるかを示す</a:t>
            </a:r>
            <a:r>
              <a:rPr lang="en-US" altLang="ja-JP" dirty="0">
                <a:solidFill>
                  <a:srgbClr val="333333"/>
                </a:solidFill>
                <a:latin typeface="-apple-system"/>
              </a:rPr>
              <a:t>.</a:t>
            </a:r>
          </a:p>
          <a:p>
            <a:pPr marL="285750" indent="-285750">
              <a:lnSpc>
                <a:spcPct val="150000"/>
              </a:lnSpc>
              <a:buFont typeface="Arial" panose="020B0604020202020204" pitchFamily="34" charset="0"/>
              <a:buChar char="•"/>
            </a:pPr>
            <a:r>
              <a:rPr lang="el-GR" altLang="ja-JP" dirty="0">
                <a:solidFill>
                  <a:srgbClr val="333333"/>
                </a:solidFill>
                <a:latin typeface="STIXGeneral-Italic" pitchFamily="2" charset="2"/>
              </a:rPr>
              <a:t>Φ</a:t>
            </a:r>
            <a:r>
              <a:rPr lang="en" altLang="ja-JP" sz="1400" i="1" dirty="0">
                <a:solidFill>
                  <a:srgbClr val="333333"/>
                </a:solidFill>
                <a:latin typeface="STIXGeneral-Italic" pitchFamily="2" charset="2"/>
              </a:rPr>
              <a:t>0</a:t>
            </a:r>
            <a:r>
              <a:rPr lang="en-US" altLang="ja-JP" dirty="0">
                <a:solidFill>
                  <a:srgbClr val="333333"/>
                </a:solidFill>
                <a:latin typeface="-apple-system"/>
              </a:rPr>
              <a:t>: E[</a:t>
            </a:r>
            <a:r>
              <a:rPr lang="en" altLang="ja-JP" dirty="0">
                <a:solidFill>
                  <a:srgbClr val="333333"/>
                </a:solidFill>
                <a:latin typeface="STIXGeneral-Italic" pitchFamily="2" charset="2"/>
              </a:rPr>
              <a:t>f</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x</a:t>
            </a:r>
            <a:r>
              <a:rPr lang="en" altLang="ja-JP" dirty="0">
                <a:solidFill>
                  <a:srgbClr val="333333"/>
                </a:solidFill>
                <a:latin typeface="STIXGeneral-Regular" pitchFamily="2" charset="2"/>
              </a:rPr>
              <a:t>)</a:t>
            </a:r>
            <a:r>
              <a:rPr lang="en-US" altLang="ja-JP" dirty="0">
                <a:solidFill>
                  <a:srgbClr val="333333"/>
                </a:solidFill>
                <a:latin typeface="-apple-system"/>
              </a:rPr>
              <a:t>]</a:t>
            </a:r>
            <a:endParaRPr lang="ja-JP" altLang="en-US"/>
          </a:p>
        </p:txBody>
      </p:sp>
      <p:sp>
        <p:nvSpPr>
          <p:cNvPr id="3" name="正方形/長方形 2">
            <a:extLst>
              <a:ext uri="{FF2B5EF4-FFF2-40B4-BE49-F238E27FC236}">
                <a16:creationId xmlns:a16="http://schemas.microsoft.com/office/drawing/2014/main" id="{32B31025-C093-BD41-8593-4B535115E2DD}"/>
              </a:ext>
            </a:extLst>
          </p:cNvPr>
          <p:cNvSpPr/>
          <p:nvPr/>
        </p:nvSpPr>
        <p:spPr>
          <a:xfrm>
            <a:off x="1219200" y="5292546"/>
            <a:ext cx="8406714" cy="1200329"/>
          </a:xfrm>
          <a:prstGeom prst="rect">
            <a:avLst/>
          </a:prstGeom>
        </p:spPr>
        <p:txBody>
          <a:bodyPr wrap="square">
            <a:spAutoFit/>
          </a:bodyPr>
          <a:lstStyle/>
          <a:p>
            <a:r>
              <a:rPr lang="ja-JP" altLang="en-US">
                <a:solidFill>
                  <a:srgbClr val="454545"/>
                </a:solidFill>
                <a:latin typeface="Trebuchet MS" panose="020B0703020202090204" pitchFamily="34" charset="0"/>
              </a:rPr>
              <a:t>求められる３つの特性</a:t>
            </a:r>
            <a:endParaRPr lang="en-US" altLang="ja-JP" dirty="0">
              <a:solidFill>
                <a:srgbClr val="454545"/>
              </a:solidFill>
              <a:latin typeface="Trebuchet MS" panose="020B0703020202090204" pitchFamily="34" charset="0"/>
            </a:endParaRPr>
          </a:p>
          <a:p>
            <a:r>
              <a:rPr lang="ja-JP" altLang="en-US">
                <a:solidFill>
                  <a:srgbClr val="454545"/>
                </a:solidFill>
                <a:latin typeface="Trebuchet MS" panose="020B0703020202090204" pitchFamily="34" charset="0"/>
              </a:rPr>
              <a:t>　①　予測モデルの出力値と上記の式</a:t>
            </a:r>
            <a:r>
              <a:rPr lang="en" altLang="ja-JP" dirty="0">
                <a:solidFill>
                  <a:srgbClr val="333333"/>
                </a:solidFill>
                <a:latin typeface="STIXGeneral-Italic" pitchFamily="2" charset="2"/>
              </a:rPr>
              <a:t>g</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z</a:t>
            </a:r>
            <a:r>
              <a:rPr lang="en" altLang="ja-JP" baseline="30000" dirty="0">
                <a:solidFill>
                  <a:srgbClr val="333333"/>
                </a:solidFill>
                <a:latin typeface="STIXVariants" pitchFamily="2" charset="2"/>
              </a:rPr>
              <a:t>,</a:t>
            </a:r>
            <a:r>
              <a:rPr lang="en" altLang="ja-JP" dirty="0">
                <a:solidFill>
                  <a:srgbClr val="333333"/>
                </a:solidFill>
                <a:latin typeface="STIXGeneral-Regular" pitchFamily="2" charset="2"/>
              </a:rPr>
              <a:t>)</a:t>
            </a:r>
            <a:r>
              <a:rPr lang="ja-JP" altLang="en-US">
                <a:solidFill>
                  <a:srgbClr val="454545"/>
                </a:solidFill>
                <a:latin typeface="Trebuchet MS" panose="020B0703020202090204" pitchFamily="34" charset="0"/>
              </a:rPr>
              <a:t>は等しい</a:t>
            </a:r>
            <a:br>
              <a:rPr lang="ja-JP" altLang="en-US"/>
            </a:br>
            <a:r>
              <a:rPr lang="ja-JP" altLang="en-US"/>
              <a:t>　</a:t>
            </a:r>
            <a:r>
              <a:rPr lang="ja-JP" altLang="en-US">
                <a:solidFill>
                  <a:srgbClr val="454545"/>
                </a:solidFill>
                <a:latin typeface="Trebuchet MS" panose="020B0703020202090204" pitchFamily="34" charset="0"/>
              </a:rPr>
              <a:t>②　</a:t>
            </a:r>
            <a:r>
              <a:rPr lang="en-US" altLang="ja-JP" i="1" dirty="0" err="1">
                <a:solidFill>
                  <a:srgbClr val="454545"/>
                </a:solidFill>
                <a:latin typeface="Times New Roman" panose="02020603050405020304" pitchFamily="18" charset="0"/>
                <a:cs typeface="Times New Roman" panose="02020603050405020304" pitchFamily="18" charset="0"/>
              </a:rPr>
              <a:t>z</a:t>
            </a:r>
            <a:r>
              <a:rPr lang="en-US" altLang="ja-JP" baseline="-25000" dirty="0" err="1">
                <a:solidFill>
                  <a:srgbClr val="454545"/>
                </a:solidFill>
                <a:latin typeface="Times New Roman" panose="02020603050405020304" pitchFamily="18" charset="0"/>
                <a:cs typeface="Times New Roman" panose="02020603050405020304" pitchFamily="18" charset="0"/>
              </a:rPr>
              <a:t>i</a:t>
            </a:r>
            <a:r>
              <a:rPr lang="en-US" altLang="ja-JP" baseline="-25000" dirty="0">
                <a:solidFill>
                  <a:srgbClr val="454545"/>
                </a:solidFill>
                <a:latin typeface="Times New Roman" panose="02020603050405020304" pitchFamily="18" charset="0"/>
                <a:cs typeface="Times New Roman" panose="02020603050405020304" pitchFamily="18" charset="0"/>
              </a:rPr>
              <a:t> </a:t>
            </a:r>
            <a:r>
              <a:rPr lang="en-US" altLang="ja-JP" dirty="0">
                <a:solidFill>
                  <a:srgbClr val="454545"/>
                </a:solidFill>
                <a:latin typeface="Times New Roman" panose="02020603050405020304" pitchFamily="18" charset="0"/>
                <a:cs typeface="Times New Roman" panose="02020603050405020304" pitchFamily="18" charset="0"/>
              </a:rPr>
              <a:t>= 0</a:t>
            </a:r>
            <a:r>
              <a:rPr lang="ja-JP" altLang="en-US">
                <a:solidFill>
                  <a:srgbClr val="454545"/>
                </a:solidFill>
                <a:latin typeface="Trebuchet MS" panose="020B0703020202090204" pitchFamily="34" charset="0"/>
              </a:rPr>
              <a:t>の変数はモデルへの影響度合いも</a:t>
            </a:r>
            <a:r>
              <a:rPr lang="en-US" altLang="ja-JP" dirty="0">
                <a:solidFill>
                  <a:srgbClr val="454545"/>
                </a:solidFill>
                <a:latin typeface="Times New Roman" panose="02020603050405020304" pitchFamily="18" charset="0"/>
                <a:cs typeface="Times New Roman" panose="02020603050405020304" pitchFamily="18" charset="0"/>
              </a:rPr>
              <a:t>0</a:t>
            </a:r>
            <a:r>
              <a:rPr lang="ja-JP" altLang="en-US">
                <a:solidFill>
                  <a:srgbClr val="454545"/>
                </a:solidFill>
                <a:latin typeface="Trebuchet MS" panose="020B0703020202090204" pitchFamily="34" charset="0"/>
              </a:rPr>
              <a:t>である</a:t>
            </a:r>
            <a:br>
              <a:rPr lang="ja-JP" altLang="en-US"/>
            </a:br>
            <a:r>
              <a:rPr lang="ja-JP" altLang="en-US"/>
              <a:t>　</a:t>
            </a:r>
            <a:r>
              <a:rPr lang="ja-JP" altLang="en-US">
                <a:solidFill>
                  <a:srgbClr val="454545"/>
                </a:solidFill>
                <a:latin typeface="Trebuchet MS" panose="020B0703020202090204" pitchFamily="34" charset="0"/>
              </a:rPr>
              <a:t>③　モデルが変わっても各変数の相対的な影響度合いの関係は変わらない</a:t>
            </a:r>
            <a:endParaRPr lang="ja-JP" altLang="en-US"/>
          </a:p>
        </p:txBody>
      </p:sp>
    </p:spTree>
    <p:extLst>
      <p:ext uri="{BB962C8B-B14F-4D97-AF65-F5344CB8AC3E}">
        <p14:creationId xmlns:p14="http://schemas.microsoft.com/office/powerpoint/2010/main" val="413135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FBA58C-C07E-244B-BC76-99A1A69208A8}"/>
              </a:ext>
            </a:extLst>
          </p:cNvPr>
          <p:cNvSpPr>
            <a:spLocks noGrp="1"/>
          </p:cNvSpPr>
          <p:nvPr>
            <p:ph type="title"/>
          </p:nvPr>
        </p:nvSpPr>
        <p:spPr/>
        <p:txBody>
          <a:bodyPr>
            <a:normAutofit/>
          </a:bodyPr>
          <a:lstStyle/>
          <a:p>
            <a:r>
              <a:rPr lang="en" altLang="ja-JP" b="1" dirty="0"/>
              <a:t>Shapley Value</a:t>
            </a:r>
            <a:endParaRPr kumimoji="1" lang="ja-JP" altLang="en-US"/>
          </a:p>
        </p:txBody>
      </p:sp>
      <p:pic>
        <p:nvPicPr>
          <p:cNvPr id="4" name="図 3" descr="テキスト&#10;&#10;中程度の精度で自動的に生成された説明">
            <a:extLst>
              <a:ext uri="{FF2B5EF4-FFF2-40B4-BE49-F238E27FC236}">
                <a16:creationId xmlns:a16="http://schemas.microsoft.com/office/drawing/2014/main" id="{054C5B69-2C05-CF42-A09F-284CD25714F8}"/>
              </a:ext>
            </a:extLst>
          </p:cNvPr>
          <p:cNvPicPr>
            <a:picLocks noChangeAspect="1"/>
          </p:cNvPicPr>
          <p:nvPr/>
        </p:nvPicPr>
        <p:blipFill>
          <a:blip r:embed="rId2"/>
          <a:stretch>
            <a:fillRect/>
          </a:stretch>
        </p:blipFill>
        <p:spPr>
          <a:xfrm>
            <a:off x="1233271" y="2735534"/>
            <a:ext cx="6883400" cy="1054100"/>
          </a:xfrm>
          <a:prstGeom prst="rect">
            <a:avLst/>
          </a:prstGeom>
        </p:spPr>
      </p:pic>
      <p:sp>
        <p:nvSpPr>
          <p:cNvPr id="5" name="正方形/長方形 4">
            <a:extLst>
              <a:ext uri="{FF2B5EF4-FFF2-40B4-BE49-F238E27FC236}">
                <a16:creationId xmlns:a16="http://schemas.microsoft.com/office/drawing/2014/main" id="{11F36B0B-4150-FF40-BB43-D80420C47DC4}"/>
              </a:ext>
            </a:extLst>
          </p:cNvPr>
          <p:cNvSpPr/>
          <p:nvPr/>
        </p:nvSpPr>
        <p:spPr>
          <a:xfrm>
            <a:off x="838199" y="1471758"/>
            <a:ext cx="10245811" cy="1299010"/>
          </a:xfrm>
          <a:prstGeom prst="rect">
            <a:avLst/>
          </a:prstGeom>
        </p:spPr>
        <p:txBody>
          <a:bodyPr wrap="square">
            <a:spAutoFit/>
          </a:bodyPr>
          <a:lstStyle/>
          <a:p>
            <a:pPr marL="285750" indent="-285750">
              <a:lnSpc>
                <a:spcPct val="150000"/>
              </a:lnSpc>
              <a:buFont typeface="Arial" panose="020B0604020202020204" pitchFamily="34" charset="0"/>
              <a:buChar char="•"/>
            </a:pPr>
            <a:r>
              <a:rPr lang="ja-JP" altLang="en-US">
                <a:solidFill>
                  <a:srgbClr val="333333"/>
                </a:solidFill>
                <a:latin typeface="-apple-system"/>
              </a:rPr>
              <a:t>協力ゲーム理論において利益分配の基準として用いられる指標の</a:t>
            </a:r>
            <a:r>
              <a:rPr lang="en-US" altLang="ja-JP" dirty="0">
                <a:solidFill>
                  <a:srgbClr val="333333"/>
                </a:solidFill>
                <a:latin typeface="-apple-system"/>
              </a:rPr>
              <a:t>1</a:t>
            </a:r>
            <a:r>
              <a:rPr lang="ja-JP" altLang="en-US">
                <a:solidFill>
                  <a:srgbClr val="333333"/>
                </a:solidFill>
                <a:latin typeface="-apple-system"/>
              </a:rPr>
              <a:t>つ</a:t>
            </a:r>
            <a:r>
              <a:rPr lang="en-US" altLang="ja-JP" dirty="0">
                <a:solidFill>
                  <a:srgbClr val="333333"/>
                </a:solidFill>
                <a:latin typeface="-apple-system"/>
              </a:rPr>
              <a:t>.</a:t>
            </a:r>
            <a:endParaRPr lang="ja-JP" altLang="en-US">
              <a:solidFill>
                <a:srgbClr val="333333"/>
              </a:solidFill>
              <a:latin typeface="-apple-system"/>
            </a:endParaRPr>
          </a:p>
          <a:p>
            <a:pPr marL="285750" indent="-285750">
              <a:lnSpc>
                <a:spcPct val="150000"/>
              </a:lnSpc>
              <a:buFont typeface="Arial" panose="020B0604020202020204" pitchFamily="34" charset="0"/>
              <a:buChar char="•"/>
            </a:pPr>
            <a:r>
              <a:rPr lang="ja-JP" altLang="en-US">
                <a:solidFill>
                  <a:srgbClr val="333333"/>
                </a:solidFill>
                <a:latin typeface="-apple-system"/>
              </a:rPr>
              <a:t>複数のプレイヤーが協力して得た利益を各プレイヤーの貢献度に応じて分配する際に</a:t>
            </a:r>
            <a:r>
              <a:rPr lang="en-US" altLang="ja-JP" dirty="0">
                <a:solidFill>
                  <a:srgbClr val="333333"/>
                </a:solidFill>
                <a:latin typeface="-apple-system"/>
              </a:rPr>
              <a:t>, </a:t>
            </a:r>
            <a:r>
              <a:rPr lang="ja-JP" altLang="en-US">
                <a:solidFill>
                  <a:srgbClr val="333333"/>
                </a:solidFill>
                <a:latin typeface="-apple-system"/>
              </a:rPr>
              <a:t>どのプレイヤーにどれだけ分配すればよいかを表す</a:t>
            </a:r>
            <a:r>
              <a:rPr lang="en-US" altLang="ja-JP" dirty="0">
                <a:solidFill>
                  <a:srgbClr val="333333"/>
                </a:solidFill>
                <a:latin typeface="-apple-system"/>
              </a:rPr>
              <a:t>.</a:t>
            </a:r>
          </a:p>
        </p:txBody>
      </p:sp>
      <p:sp>
        <p:nvSpPr>
          <p:cNvPr id="6" name="正方形/長方形 5">
            <a:extLst>
              <a:ext uri="{FF2B5EF4-FFF2-40B4-BE49-F238E27FC236}">
                <a16:creationId xmlns:a16="http://schemas.microsoft.com/office/drawing/2014/main" id="{303A50F0-80DD-3E46-A9A5-C968E08212DF}"/>
              </a:ext>
            </a:extLst>
          </p:cNvPr>
          <p:cNvSpPr/>
          <p:nvPr/>
        </p:nvSpPr>
        <p:spPr>
          <a:xfrm>
            <a:off x="838199" y="3789634"/>
            <a:ext cx="11353802" cy="2961003"/>
          </a:xfrm>
          <a:prstGeom prst="rect">
            <a:avLst/>
          </a:prstGeom>
        </p:spPr>
        <p:txBody>
          <a:bodyPr wrap="square">
            <a:spAutoFit/>
          </a:bodyPr>
          <a:lstStyle/>
          <a:p>
            <a:pPr marL="285750" indent="-285750">
              <a:lnSpc>
                <a:spcPct val="150000"/>
              </a:lnSpc>
              <a:buFont typeface="Arial" panose="020B0604020202020204" pitchFamily="34" charset="0"/>
              <a:buChar char="•"/>
            </a:pPr>
            <a:r>
              <a:rPr lang="en" altLang="ja-JP" dirty="0" err="1">
                <a:solidFill>
                  <a:srgbClr val="333333"/>
                </a:solidFill>
                <a:latin typeface="STIXGeneral-Italic" pitchFamily="2" charset="2"/>
              </a:rPr>
              <a:t>i</a:t>
            </a:r>
            <a:r>
              <a:rPr lang="en" altLang="ja-JP" dirty="0">
                <a:solidFill>
                  <a:srgbClr val="333333"/>
                </a:solidFill>
                <a:latin typeface="-apple-system"/>
              </a:rPr>
              <a:t> </a:t>
            </a:r>
            <a:r>
              <a:rPr lang="ja-JP" altLang="en-US">
                <a:solidFill>
                  <a:srgbClr val="333333"/>
                </a:solidFill>
                <a:latin typeface="-apple-system"/>
              </a:rPr>
              <a:t>が加わることによって生じる追加的な貢献度を</a:t>
            </a:r>
            <a:r>
              <a:rPr lang="ja-JP" altLang="en-US" b="1">
                <a:solidFill>
                  <a:srgbClr val="333333"/>
                </a:solidFill>
                <a:latin typeface="-apple-system"/>
              </a:rPr>
              <a:t>限界貢献度</a:t>
            </a:r>
            <a:r>
              <a:rPr lang="ja-JP" altLang="en-US">
                <a:solidFill>
                  <a:srgbClr val="333333"/>
                </a:solidFill>
                <a:latin typeface="-apple-system"/>
              </a:rPr>
              <a:t>と呼び</a:t>
            </a:r>
            <a:r>
              <a:rPr lang="en-US" altLang="ja-JP" dirty="0">
                <a:solidFill>
                  <a:srgbClr val="333333"/>
                </a:solidFill>
                <a:latin typeface="-apple-system"/>
              </a:rPr>
              <a:t>, </a:t>
            </a:r>
            <a:r>
              <a:rPr lang="ja-JP" altLang="en-US">
                <a:solidFill>
                  <a:srgbClr val="333333"/>
                </a:solidFill>
                <a:latin typeface="-apple-system"/>
              </a:rPr>
              <a:t>この限界貢献度を用いて計算される</a:t>
            </a:r>
            <a:r>
              <a:rPr lang="en-US" altLang="ja-JP" dirty="0">
                <a:solidFill>
                  <a:srgbClr val="333333"/>
                </a:solidFill>
                <a:latin typeface="-apple-system"/>
              </a:rPr>
              <a:t>.</a:t>
            </a:r>
          </a:p>
          <a:p>
            <a:pPr marL="285750" indent="-285750">
              <a:lnSpc>
                <a:spcPct val="150000"/>
              </a:lnSpc>
              <a:buFont typeface="Arial" panose="020B0604020202020204" pitchFamily="34" charset="0"/>
              <a:buChar char="•"/>
            </a:pPr>
            <a:r>
              <a:rPr lang="en-US" altLang="ja-JP" dirty="0">
                <a:solidFill>
                  <a:srgbClr val="333333"/>
                </a:solidFill>
                <a:latin typeface="-apple-system"/>
              </a:rPr>
              <a:t>(</a:t>
            </a:r>
            <a:r>
              <a:rPr lang="ja-JP" altLang="en-US">
                <a:solidFill>
                  <a:srgbClr val="333333"/>
                </a:solidFill>
                <a:latin typeface="-apple-system"/>
              </a:rPr>
              <a:t>参考</a:t>
            </a:r>
            <a:r>
              <a:rPr lang="en-US" altLang="ja-JP" dirty="0">
                <a:solidFill>
                  <a:srgbClr val="333333"/>
                </a:solidFill>
                <a:latin typeface="-apple-system"/>
              </a:rPr>
              <a:t>) </a:t>
            </a:r>
            <a:r>
              <a:rPr lang="ja-JP" altLang="en-US" b="1">
                <a:solidFill>
                  <a:srgbClr val="333333"/>
                </a:solidFill>
                <a:latin typeface="-apple-system"/>
              </a:rPr>
              <a:t>限界貢献度</a:t>
            </a:r>
            <a:r>
              <a:rPr lang="ja-JP" altLang="en-US">
                <a:solidFill>
                  <a:srgbClr val="333333"/>
                </a:solidFill>
                <a:latin typeface="-apple-system"/>
              </a:rPr>
              <a:t>とは</a:t>
            </a:r>
          </a:p>
          <a:p>
            <a:pPr marL="742950" lvl="1" indent="-285750">
              <a:lnSpc>
                <a:spcPct val="150000"/>
              </a:lnSpc>
              <a:buFont typeface="Arial" panose="020B0604020202020204" pitchFamily="34" charset="0"/>
              <a:buChar char="•"/>
            </a:pPr>
            <a:r>
              <a:rPr lang="ja-JP" altLang="en-US">
                <a:solidFill>
                  <a:srgbClr val="333333"/>
                </a:solidFill>
                <a:latin typeface="-apple-system"/>
              </a:rPr>
              <a:t>プレイヤー </a:t>
            </a:r>
            <a:r>
              <a:rPr lang="en" altLang="ja-JP" dirty="0" err="1">
                <a:solidFill>
                  <a:srgbClr val="333333"/>
                </a:solidFill>
                <a:latin typeface="STIXGeneral-Italic" pitchFamily="2" charset="2"/>
              </a:rPr>
              <a:t>i</a:t>
            </a:r>
            <a:r>
              <a:rPr lang="en" altLang="ja-JP" dirty="0">
                <a:solidFill>
                  <a:srgbClr val="333333"/>
                </a:solidFill>
                <a:latin typeface="-apple-system"/>
              </a:rPr>
              <a:t> </a:t>
            </a:r>
            <a:r>
              <a:rPr lang="ja-JP" altLang="en-US">
                <a:solidFill>
                  <a:srgbClr val="333333"/>
                </a:solidFill>
                <a:latin typeface="-apple-system"/>
              </a:rPr>
              <a:t>が加わることによって生じる追加的な貢献度のこと</a:t>
            </a:r>
            <a:r>
              <a:rPr lang="en-US" altLang="ja-JP" dirty="0">
                <a:solidFill>
                  <a:srgbClr val="333333"/>
                </a:solidFill>
                <a:latin typeface="-apple-system"/>
              </a:rPr>
              <a:t>.</a:t>
            </a:r>
            <a:endParaRPr lang="ja-JP" altLang="en-US">
              <a:solidFill>
                <a:srgbClr val="333333"/>
              </a:solidFill>
              <a:latin typeface="-apple-system"/>
            </a:endParaRPr>
          </a:p>
          <a:p>
            <a:pPr marL="742950" lvl="1" indent="-285750">
              <a:lnSpc>
                <a:spcPct val="150000"/>
              </a:lnSpc>
              <a:buFont typeface="Arial" panose="020B0604020202020204" pitchFamily="34" charset="0"/>
              <a:buChar char="•"/>
            </a:pPr>
            <a:r>
              <a:rPr lang="ja-JP" altLang="en-US">
                <a:solidFill>
                  <a:srgbClr val="333333"/>
                </a:solidFill>
                <a:latin typeface="-apple-system"/>
              </a:rPr>
              <a:t>プレイヤーの部分集合</a:t>
            </a:r>
            <a:r>
              <a:rPr lang="en" altLang="ja-JP" dirty="0">
                <a:solidFill>
                  <a:srgbClr val="333333"/>
                </a:solidFill>
                <a:latin typeface="STIXGeneral-Italic" pitchFamily="2" charset="2"/>
              </a:rPr>
              <a:t>S</a:t>
            </a:r>
            <a:r>
              <a:rPr lang="ja-JP" altLang="en-US">
                <a:solidFill>
                  <a:srgbClr val="333333"/>
                </a:solidFill>
                <a:latin typeface="-apple-system"/>
              </a:rPr>
              <a:t>に対して</a:t>
            </a:r>
            <a:r>
              <a:rPr lang="en-US" altLang="ja-JP" dirty="0">
                <a:solidFill>
                  <a:srgbClr val="333333"/>
                </a:solidFill>
                <a:latin typeface="-apple-system"/>
              </a:rPr>
              <a:t>, </a:t>
            </a:r>
            <a:r>
              <a:rPr lang="en" altLang="ja-JP" dirty="0">
                <a:solidFill>
                  <a:srgbClr val="333333"/>
                </a:solidFill>
                <a:latin typeface="STIXGeneral-Italic" pitchFamily="2" charset="2"/>
              </a:rPr>
              <a:t>v</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S</a:t>
            </a:r>
            <a:r>
              <a:rPr lang="en" altLang="ja-JP" dirty="0">
                <a:solidFill>
                  <a:srgbClr val="333333"/>
                </a:solidFill>
                <a:latin typeface="STIXGeneral-Regular" pitchFamily="2" charset="2"/>
              </a:rPr>
              <a:t>)</a:t>
            </a:r>
            <a:r>
              <a:rPr lang="ja-JP" altLang="en-US">
                <a:solidFill>
                  <a:srgbClr val="333333"/>
                </a:solidFill>
                <a:latin typeface="-apple-system"/>
              </a:rPr>
              <a:t>を</a:t>
            </a:r>
            <a:r>
              <a:rPr lang="en" altLang="ja-JP" dirty="0">
                <a:solidFill>
                  <a:srgbClr val="333333"/>
                </a:solidFill>
                <a:latin typeface="-apple-system"/>
              </a:rPr>
              <a:t>S</a:t>
            </a:r>
            <a:r>
              <a:rPr lang="ja-JP" altLang="en-US">
                <a:solidFill>
                  <a:srgbClr val="333333"/>
                </a:solidFill>
                <a:latin typeface="-apple-system"/>
              </a:rPr>
              <a:t>のメンバーが協力することによって獲得できる利益とした時</a:t>
            </a:r>
            <a:r>
              <a:rPr lang="en-US" altLang="ja-JP" dirty="0">
                <a:solidFill>
                  <a:srgbClr val="333333"/>
                </a:solidFill>
                <a:latin typeface="-apple-system"/>
              </a:rPr>
              <a:t>, </a:t>
            </a:r>
            <a:r>
              <a:rPr lang="ja-JP" altLang="en-US">
                <a:solidFill>
                  <a:srgbClr val="333333"/>
                </a:solidFill>
                <a:latin typeface="-apple-system"/>
              </a:rPr>
              <a:t>任意の</a:t>
            </a:r>
            <a:r>
              <a:rPr lang="en" altLang="ja-JP" dirty="0" err="1">
                <a:solidFill>
                  <a:srgbClr val="333333"/>
                </a:solidFill>
                <a:latin typeface="STIXGeneral-Italic" pitchFamily="2" charset="2"/>
              </a:rPr>
              <a:t>i</a:t>
            </a:r>
            <a:r>
              <a:rPr lang="en" altLang="ja-JP" dirty="0" err="1">
                <a:solidFill>
                  <a:srgbClr val="333333"/>
                </a:solidFill>
                <a:latin typeface="STIXGeneral-Regular" pitchFamily="2" charset="2"/>
              </a:rPr>
              <a:t>∈</a:t>
            </a:r>
            <a:r>
              <a:rPr lang="en" altLang="ja-JP" dirty="0" err="1">
                <a:solidFill>
                  <a:srgbClr val="333333"/>
                </a:solidFill>
                <a:latin typeface="STIXGeneral-Italic" pitchFamily="2" charset="2"/>
              </a:rPr>
              <a:t>N</a:t>
            </a:r>
            <a:r>
              <a:rPr lang="ja-JP" altLang="en-US">
                <a:solidFill>
                  <a:srgbClr val="333333"/>
                </a:solidFill>
                <a:latin typeface="-apple-system"/>
              </a:rPr>
              <a:t>と任意の部分集合</a:t>
            </a:r>
            <a:r>
              <a:rPr lang="en" altLang="ja-JP" dirty="0">
                <a:solidFill>
                  <a:srgbClr val="333333"/>
                </a:solidFill>
                <a:latin typeface="STIXGeneral-Italic" pitchFamily="2" charset="2"/>
              </a:rPr>
              <a:t>S</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N</a:t>
            </a:r>
            <a:r>
              <a:rPr lang="en" altLang="ja-JP" dirty="0">
                <a:solidFill>
                  <a:srgbClr val="333333"/>
                </a:solidFill>
                <a:latin typeface="STIXVariants" pitchFamily="2" charset="2"/>
              </a:rPr>
              <a:t>∖</a:t>
            </a:r>
            <a:r>
              <a:rPr lang="en" altLang="ja-JP" dirty="0">
                <a:solidFill>
                  <a:srgbClr val="333333"/>
                </a:solidFill>
                <a:latin typeface="STIXGeneral-Regular" pitchFamily="2" charset="2"/>
              </a:rPr>
              <a:t>{</a:t>
            </a:r>
            <a:r>
              <a:rPr lang="en" altLang="ja-JP" dirty="0" err="1">
                <a:solidFill>
                  <a:srgbClr val="333333"/>
                </a:solidFill>
                <a:latin typeface="STIXGeneral-Italic" pitchFamily="2" charset="2"/>
              </a:rPr>
              <a:t>i</a:t>
            </a:r>
            <a:r>
              <a:rPr lang="en" altLang="ja-JP" dirty="0">
                <a:solidFill>
                  <a:srgbClr val="333333"/>
                </a:solidFill>
                <a:latin typeface="STIXGeneral-Regular" pitchFamily="2" charset="2"/>
              </a:rPr>
              <a:t>}</a:t>
            </a:r>
            <a:r>
              <a:rPr lang="ja-JP" altLang="en-US">
                <a:solidFill>
                  <a:srgbClr val="333333"/>
                </a:solidFill>
                <a:latin typeface="-apple-system"/>
              </a:rPr>
              <a:t>に対して、プレイヤー</a:t>
            </a:r>
            <a:r>
              <a:rPr lang="en" altLang="ja-JP" dirty="0" err="1">
                <a:solidFill>
                  <a:srgbClr val="333333"/>
                </a:solidFill>
                <a:latin typeface="STIXGeneral-Italic" pitchFamily="2" charset="2"/>
              </a:rPr>
              <a:t>i</a:t>
            </a:r>
            <a:r>
              <a:rPr lang="ja-JP" altLang="en-US">
                <a:solidFill>
                  <a:srgbClr val="333333"/>
                </a:solidFill>
                <a:latin typeface="-apple-system"/>
              </a:rPr>
              <a:t>の限界貢献度は</a:t>
            </a:r>
            <a:r>
              <a:rPr lang="en" altLang="ja-JP" dirty="0">
                <a:solidFill>
                  <a:srgbClr val="333333"/>
                </a:solidFill>
                <a:latin typeface="STIXGeneral-Italic" pitchFamily="2" charset="2"/>
              </a:rPr>
              <a:t>v</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S</a:t>
            </a:r>
            <a:r>
              <a:rPr lang="en" altLang="ja-JP" dirty="0">
                <a:solidFill>
                  <a:srgbClr val="333333"/>
                </a:solidFill>
                <a:latin typeface="STIXGeneral-Regular" pitchFamily="2" charset="2"/>
              </a:rPr>
              <a:t>∪{</a:t>
            </a:r>
            <a:r>
              <a:rPr lang="en" altLang="ja-JP" dirty="0" err="1">
                <a:solidFill>
                  <a:srgbClr val="333333"/>
                </a:solidFill>
                <a:latin typeface="STIXGeneral-Italic" pitchFamily="2" charset="2"/>
              </a:rPr>
              <a:t>i</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v</a:t>
            </a:r>
            <a:r>
              <a:rPr lang="en" altLang="ja-JP" dirty="0">
                <a:solidFill>
                  <a:srgbClr val="333333"/>
                </a:solidFill>
                <a:latin typeface="STIXGeneral-Regular" pitchFamily="2" charset="2"/>
              </a:rPr>
              <a:t>(</a:t>
            </a:r>
            <a:r>
              <a:rPr lang="en" altLang="ja-JP" dirty="0">
                <a:solidFill>
                  <a:srgbClr val="333333"/>
                </a:solidFill>
                <a:latin typeface="STIXGeneral-Italic" pitchFamily="2" charset="2"/>
              </a:rPr>
              <a:t>S</a:t>
            </a:r>
            <a:r>
              <a:rPr lang="en" altLang="ja-JP" dirty="0">
                <a:solidFill>
                  <a:srgbClr val="333333"/>
                </a:solidFill>
                <a:latin typeface="STIXGeneral-Regular" pitchFamily="2" charset="2"/>
              </a:rPr>
              <a:t>)</a:t>
            </a:r>
            <a:r>
              <a:rPr lang="ja-JP" altLang="en-US">
                <a:solidFill>
                  <a:srgbClr val="333333"/>
                </a:solidFill>
                <a:latin typeface="-apple-system"/>
              </a:rPr>
              <a:t>で表される</a:t>
            </a:r>
            <a:r>
              <a:rPr lang="en-US" altLang="ja-JP" dirty="0">
                <a:solidFill>
                  <a:srgbClr val="333333"/>
                </a:solidFill>
                <a:latin typeface="-apple-system"/>
              </a:rPr>
              <a:t>.</a:t>
            </a:r>
          </a:p>
          <a:p>
            <a:pPr marL="742950" lvl="1" indent="-285750">
              <a:lnSpc>
                <a:spcPct val="150000"/>
              </a:lnSpc>
              <a:buFont typeface="Arial" panose="020B0604020202020204" pitchFamily="34" charset="0"/>
              <a:buChar char="•"/>
            </a:pPr>
            <a:r>
              <a:rPr lang="ja-JP" altLang="en-US"/>
              <a:t>プレイヤー</a:t>
            </a:r>
            <a:r>
              <a:rPr lang="en" altLang="ja-JP" dirty="0" err="1">
                <a:solidFill>
                  <a:srgbClr val="333333"/>
                </a:solidFill>
                <a:latin typeface="STIXGeneral-Italic" pitchFamily="2" charset="2"/>
              </a:rPr>
              <a:t>i</a:t>
            </a:r>
            <a:r>
              <a:rPr lang="en" altLang="ja-JP" dirty="0"/>
              <a:t>(∈N)</a:t>
            </a:r>
            <a:r>
              <a:rPr lang="ja-JP" altLang="en-US"/>
              <a:t>の</a:t>
            </a:r>
            <a:r>
              <a:rPr lang="en" altLang="ja-JP" dirty="0"/>
              <a:t>Shapley Value</a:t>
            </a:r>
            <a:r>
              <a:rPr lang="ja-JP" altLang="en-US"/>
              <a:t>は以上の式で定義される </a:t>
            </a:r>
            <a:r>
              <a:rPr lang="en-US" altLang="ja-JP" dirty="0"/>
              <a:t>( |</a:t>
            </a:r>
            <a:r>
              <a:rPr lang="en" altLang="ja-JP" dirty="0"/>
              <a:t>S| </a:t>
            </a:r>
            <a:r>
              <a:rPr lang="ja-JP" altLang="en-US"/>
              <a:t>は任意の部分集合</a:t>
            </a:r>
            <a:r>
              <a:rPr lang="en" altLang="ja-JP" dirty="0"/>
              <a:t>S⊆N</a:t>
            </a:r>
            <a:r>
              <a:rPr lang="ja-JP" altLang="en-US"/>
              <a:t>に対して</a:t>
            </a:r>
            <a:r>
              <a:rPr lang="en" altLang="ja-JP" dirty="0"/>
              <a:t>S</a:t>
            </a:r>
            <a:r>
              <a:rPr lang="ja-JP" altLang="en-US"/>
              <a:t>の要素数</a:t>
            </a:r>
            <a:r>
              <a:rPr lang="en-US" altLang="ja-JP" dirty="0"/>
              <a:t>).</a:t>
            </a:r>
            <a:endParaRPr lang="ja-JP" altLang="en-US" b="0" i="0" u="none" strike="noStrike">
              <a:solidFill>
                <a:srgbClr val="333333"/>
              </a:solidFill>
              <a:effectLst/>
              <a:latin typeface="-apple-system"/>
            </a:endParaRPr>
          </a:p>
        </p:txBody>
      </p:sp>
    </p:spTree>
    <p:extLst>
      <p:ext uri="{BB962C8B-B14F-4D97-AF65-F5344CB8AC3E}">
        <p14:creationId xmlns:p14="http://schemas.microsoft.com/office/powerpoint/2010/main" val="221072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0D52D5-CAED-FD48-8598-A38628F95579}"/>
              </a:ext>
            </a:extLst>
          </p:cNvPr>
          <p:cNvSpPr>
            <a:spLocks noGrp="1"/>
          </p:cNvSpPr>
          <p:nvPr>
            <p:ph type="title"/>
          </p:nvPr>
        </p:nvSpPr>
        <p:spPr>
          <a:xfrm>
            <a:off x="838199" y="365125"/>
            <a:ext cx="10764795" cy="1325563"/>
          </a:xfrm>
        </p:spPr>
        <p:txBody>
          <a:bodyPr/>
          <a:lstStyle/>
          <a:p>
            <a:r>
              <a:rPr kumimoji="1" lang="en-US" altLang="ja-JP" dirty="0"/>
              <a:t>Hyper Parameter tuning using Grid Search </a:t>
            </a:r>
            <a:endParaRPr kumimoji="1" lang="ja-JP" altLang="en-US"/>
          </a:p>
        </p:txBody>
      </p:sp>
      <p:sp>
        <p:nvSpPr>
          <p:cNvPr id="8" name="テキスト ボックス 7">
            <a:extLst>
              <a:ext uri="{FF2B5EF4-FFF2-40B4-BE49-F238E27FC236}">
                <a16:creationId xmlns:a16="http://schemas.microsoft.com/office/drawing/2014/main" id="{939CBA43-3C9E-5140-89FE-28AC14CD104C}"/>
              </a:ext>
            </a:extLst>
          </p:cNvPr>
          <p:cNvSpPr txBox="1"/>
          <p:nvPr/>
        </p:nvSpPr>
        <p:spPr>
          <a:xfrm>
            <a:off x="205946" y="1767185"/>
            <a:ext cx="4188941" cy="400110"/>
          </a:xfrm>
          <a:prstGeom prst="rect">
            <a:avLst/>
          </a:prstGeom>
          <a:noFill/>
        </p:spPr>
        <p:txBody>
          <a:bodyPr wrap="square" rtlCol="0">
            <a:spAutoFit/>
          </a:bodyPr>
          <a:lstStyle/>
          <a:p>
            <a:r>
              <a:rPr kumimoji="1" lang="en-US" altLang="ja-JP" sz="2000" dirty="0"/>
              <a:t>Best parameter for each model.</a:t>
            </a:r>
            <a:endParaRPr kumimoji="1" lang="ja-JP" altLang="en-US" sz="2000"/>
          </a:p>
        </p:txBody>
      </p:sp>
      <p:sp>
        <p:nvSpPr>
          <p:cNvPr id="9" name="正方形/長方形 8">
            <a:extLst>
              <a:ext uri="{FF2B5EF4-FFF2-40B4-BE49-F238E27FC236}">
                <a16:creationId xmlns:a16="http://schemas.microsoft.com/office/drawing/2014/main" id="{CEBA40FD-AF30-5B47-A2CC-ACFF3EE6DAA4}"/>
              </a:ext>
            </a:extLst>
          </p:cNvPr>
          <p:cNvSpPr/>
          <p:nvPr/>
        </p:nvSpPr>
        <p:spPr>
          <a:xfrm>
            <a:off x="205946" y="2509846"/>
            <a:ext cx="3445476" cy="2862322"/>
          </a:xfrm>
          <a:prstGeom prst="rect">
            <a:avLst/>
          </a:prstGeom>
        </p:spPr>
        <p:txBody>
          <a:bodyPr wrap="square">
            <a:spAutoFit/>
          </a:bodyPr>
          <a:lstStyle/>
          <a:p>
            <a:r>
              <a:rPr lang="ja-JP" altLang="en-US"/>
              <a:t>XgBoost Best parameter: {</a:t>
            </a:r>
            <a:endParaRPr lang="en-US" altLang="ja-JP" dirty="0"/>
          </a:p>
          <a:p>
            <a:r>
              <a:rPr lang="ja-JP" altLang="en-US"/>
              <a:t>'eval_metric': 'rmse’, </a:t>
            </a:r>
            <a:endParaRPr lang="en-US" altLang="ja-JP" dirty="0"/>
          </a:p>
          <a:p>
            <a:r>
              <a:rPr lang="ja-JP" altLang="en-US"/>
              <a:t>'gamma': 0.9, </a:t>
            </a:r>
            <a:endParaRPr lang="en-US" altLang="ja-JP" dirty="0"/>
          </a:p>
          <a:p>
            <a:r>
              <a:rPr lang="ja-JP" altLang="en-US"/>
              <a:t>'importance_type': 'gain’, </a:t>
            </a:r>
            <a:endParaRPr lang="en-US" altLang="ja-JP" dirty="0"/>
          </a:p>
          <a:p>
            <a:r>
              <a:rPr lang="ja-JP" altLang="en-US"/>
              <a:t>'learning_rate': 0.1,</a:t>
            </a:r>
            <a:endParaRPr lang="en-US" altLang="ja-JP" dirty="0"/>
          </a:p>
          <a:p>
            <a:r>
              <a:rPr lang="ja-JP" altLang="en-US"/>
              <a:t> 'max_depth': 6,</a:t>
            </a:r>
            <a:endParaRPr lang="en-US" altLang="ja-JP" dirty="0"/>
          </a:p>
          <a:p>
            <a:r>
              <a:rPr lang="ja-JP" altLang="en-US"/>
              <a:t> 'n_estimators': 5000, </a:t>
            </a:r>
            <a:endParaRPr lang="en-US" altLang="ja-JP" dirty="0"/>
          </a:p>
          <a:p>
            <a:r>
              <a:rPr lang="ja-JP" altLang="en-US"/>
              <a:t>'objective': 'binary:logistic’, </a:t>
            </a:r>
            <a:endParaRPr lang="en-US" altLang="ja-JP" dirty="0"/>
          </a:p>
          <a:p>
            <a:r>
              <a:rPr lang="ja-JP" altLang="en-US"/>
              <a:t>'subsample': 0.9</a:t>
            </a:r>
            <a:endParaRPr lang="en-US" altLang="ja-JP" dirty="0"/>
          </a:p>
          <a:p>
            <a:r>
              <a:rPr lang="ja-JP" altLang="en-US"/>
              <a:t>}</a:t>
            </a:r>
          </a:p>
        </p:txBody>
      </p:sp>
      <p:sp>
        <p:nvSpPr>
          <p:cNvPr id="10" name="正方形/長方形 9">
            <a:extLst>
              <a:ext uri="{FF2B5EF4-FFF2-40B4-BE49-F238E27FC236}">
                <a16:creationId xmlns:a16="http://schemas.microsoft.com/office/drawing/2014/main" id="{9B3B5E29-F792-AE41-B395-5D675EA38D2C}"/>
              </a:ext>
            </a:extLst>
          </p:cNvPr>
          <p:cNvSpPr/>
          <p:nvPr/>
        </p:nvSpPr>
        <p:spPr>
          <a:xfrm>
            <a:off x="3651422" y="2501862"/>
            <a:ext cx="3445476" cy="2862322"/>
          </a:xfrm>
          <a:prstGeom prst="rect">
            <a:avLst/>
          </a:prstGeom>
        </p:spPr>
        <p:txBody>
          <a:bodyPr wrap="square">
            <a:spAutoFit/>
          </a:bodyPr>
          <a:lstStyle/>
          <a:p>
            <a:r>
              <a:rPr lang="ja-JP" altLang="en-US"/>
              <a:t>LightGBM Best parameter: {</a:t>
            </a:r>
            <a:endParaRPr lang="en-US" altLang="ja-JP" dirty="0"/>
          </a:p>
          <a:p>
            <a:r>
              <a:rPr lang="ja-JP" altLang="en-US"/>
              <a:t>'colsample_bytree': 0.9, </a:t>
            </a:r>
            <a:endParaRPr lang="en-US" altLang="ja-JP" dirty="0"/>
          </a:p>
          <a:p>
            <a:r>
              <a:rPr lang="ja-JP" altLang="en-US"/>
              <a:t>'importance_type': 'gain’,</a:t>
            </a:r>
            <a:endParaRPr lang="en-US" altLang="ja-JP" dirty="0"/>
          </a:p>
          <a:p>
            <a:r>
              <a:rPr lang="ja-JP" altLang="en-US"/>
              <a:t> 'learning_rate': 0.01,</a:t>
            </a:r>
            <a:endParaRPr lang="en-US" altLang="ja-JP" dirty="0"/>
          </a:p>
          <a:p>
            <a:r>
              <a:rPr lang="ja-JP" altLang="en-US"/>
              <a:t> 'max_depth': 3,</a:t>
            </a:r>
            <a:endParaRPr lang="en-US" altLang="ja-JP" dirty="0"/>
          </a:p>
          <a:p>
            <a:r>
              <a:rPr lang="ja-JP" altLang="en-US"/>
              <a:t> 'metrics': 'l2’, </a:t>
            </a:r>
            <a:endParaRPr lang="en-US" altLang="ja-JP" dirty="0"/>
          </a:p>
          <a:p>
            <a:r>
              <a:rPr lang="ja-JP" altLang="en-US"/>
              <a:t>'n_estimators': 3000, </a:t>
            </a:r>
            <a:endParaRPr lang="en-US" altLang="ja-JP" dirty="0"/>
          </a:p>
          <a:p>
            <a:r>
              <a:rPr lang="ja-JP" altLang="en-US"/>
              <a:t>'num_leaves': 3, </a:t>
            </a:r>
            <a:endParaRPr lang="en-US" altLang="ja-JP" dirty="0"/>
          </a:p>
          <a:p>
            <a:r>
              <a:rPr lang="ja-JP" altLang="en-US"/>
              <a:t>'objective': 'binary’</a:t>
            </a:r>
            <a:endParaRPr lang="en-US" altLang="ja-JP" dirty="0"/>
          </a:p>
          <a:p>
            <a:r>
              <a:rPr lang="ja-JP" altLang="en-US"/>
              <a:t>}</a:t>
            </a:r>
          </a:p>
        </p:txBody>
      </p:sp>
      <p:sp>
        <p:nvSpPr>
          <p:cNvPr id="11" name="正方形/長方形 10">
            <a:extLst>
              <a:ext uri="{FF2B5EF4-FFF2-40B4-BE49-F238E27FC236}">
                <a16:creationId xmlns:a16="http://schemas.microsoft.com/office/drawing/2014/main" id="{64CE18AF-CFED-6D4C-8BC1-DA3D391D198A}"/>
              </a:ext>
            </a:extLst>
          </p:cNvPr>
          <p:cNvSpPr/>
          <p:nvPr/>
        </p:nvSpPr>
        <p:spPr>
          <a:xfrm>
            <a:off x="7158682" y="2479335"/>
            <a:ext cx="4969474" cy="1754326"/>
          </a:xfrm>
          <a:prstGeom prst="rect">
            <a:avLst/>
          </a:prstGeom>
        </p:spPr>
        <p:txBody>
          <a:bodyPr wrap="square">
            <a:spAutoFit/>
          </a:bodyPr>
          <a:lstStyle/>
          <a:p>
            <a:r>
              <a:rPr lang="ja-JP" altLang="en-US"/>
              <a:t>Support Vector Machine Best parameter: {</a:t>
            </a:r>
            <a:endParaRPr lang="en-US" altLang="ja-JP" dirty="0"/>
          </a:p>
          <a:p>
            <a:r>
              <a:rPr lang="ja-JP" altLang="en-US"/>
              <a:t>'C': 1,</a:t>
            </a:r>
            <a:endParaRPr lang="en-US" altLang="ja-JP" dirty="0"/>
          </a:p>
          <a:p>
            <a:r>
              <a:rPr lang="ja-JP" altLang="en-US"/>
              <a:t> 'decision_function_shape': 'ovr’, </a:t>
            </a:r>
            <a:endParaRPr lang="en-US" altLang="ja-JP" dirty="0"/>
          </a:p>
          <a:p>
            <a:r>
              <a:rPr lang="ja-JP" altLang="en-US"/>
              <a:t>'gamma': 0.1,</a:t>
            </a:r>
            <a:endParaRPr lang="en-US" altLang="ja-JP" dirty="0"/>
          </a:p>
          <a:p>
            <a:r>
              <a:rPr lang="ja-JP" altLang="en-US"/>
              <a:t> 'kernel': 'rbf’</a:t>
            </a:r>
            <a:endParaRPr lang="en-US" altLang="ja-JP" dirty="0"/>
          </a:p>
          <a:p>
            <a:r>
              <a:rPr lang="ja-JP" altLang="en-US"/>
              <a:t>}</a:t>
            </a:r>
          </a:p>
        </p:txBody>
      </p:sp>
      <p:sp>
        <p:nvSpPr>
          <p:cNvPr id="12" name="テキスト ボックス 11">
            <a:extLst>
              <a:ext uri="{FF2B5EF4-FFF2-40B4-BE49-F238E27FC236}">
                <a16:creationId xmlns:a16="http://schemas.microsoft.com/office/drawing/2014/main" id="{7DAD4EE9-3610-1342-B37E-A24DFB22494D}"/>
              </a:ext>
            </a:extLst>
          </p:cNvPr>
          <p:cNvSpPr txBox="1"/>
          <p:nvPr/>
        </p:nvSpPr>
        <p:spPr>
          <a:xfrm>
            <a:off x="205946" y="6175358"/>
            <a:ext cx="6341801" cy="369332"/>
          </a:xfrm>
          <a:prstGeom prst="rect">
            <a:avLst/>
          </a:prstGeom>
          <a:noFill/>
        </p:spPr>
        <p:txBody>
          <a:bodyPr wrap="none" rtlCol="0">
            <a:spAutoFit/>
          </a:bodyPr>
          <a:lstStyle/>
          <a:p>
            <a:r>
              <a:rPr lang="en-US" altLang="ja-JP" dirty="0" err="1"/>
              <a:t>LightGBM</a:t>
            </a:r>
            <a:r>
              <a:rPr lang="ja-JP" altLang="en-US"/>
              <a:t>については、予測が全てゼロのため、使えない。</a:t>
            </a:r>
            <a:endParaRPr kumimoji="1" lang="ja-JP" altLang="en-US"/>
          </a:p>
        </p:txBody>
      </p:sp>
    </p:spTree>
    <p:extLst>
      <p:ext uri="{BB962C8B-B14F-4D97-AF65-F5344CB8AC3E}">
        <p14:creationId xmlns:p14="http://schemas.microsoft.com/office/powerpoint/2010/main" val="3521947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0D52D5-CAED-FD48-8598-A38628F95579}"/>
              </a:ext>
            </a:extLst>
          </p:cNvPr>
          <p:cNvSpPr>
            <a:spLocks noGrp="1"/>
          </p:cNvSpPr>
          <p:nvPr>
            <p:ph type="title"/>
          </p:nvPr>
        </p:nvSpPr>
        <p:spPr>
          <a:xfrm>
            <a:off x="838199" y="365125"/>
            <a:ext cx="10764795" cy="1325563"/>
          </a:xfrm>
        </p:spPr>
        <p:txBody>
          <a:bodyPr/>
          <a:lstStyle/>
          <a:p>
            <a:r>
              <a:rPr kumimoji="1" lang="en-US" altLang="ja-JP" dirty="0"/>
              <a:t>Hyper Parameter tuning using Grid Search </a:t>
            </a:r>
            <a:endParaRPr kumimoji="1" lang="ja-JP" altLang="en-US"/>
          </a:p>
        </p:txBody>
      </p:sp>
      <p:sp>
        <p:nvSpPr>
          <p:cNvPr id="8" name="テキスト ボックス 7">
            <a:extLst>
              <a:ext uri="{FF2B5EF4-FFF2-40B4-BE49-F238E27FC236}">
                <a16:creationId xmlns:a16="http://schemas.microsoft.com/office/drawing/2014/main" id="{939CBA43-3C9E-5140-89FE-28AC14CD104C}"/>
              </a:ext>
            </a:extLst>
          </p:cNvPr>
          <p:cNvSpPr txBox="1"/>
          <p:nvPr/>
        </p:nvSpPr>
        <p:spPr>
          <a:xfrm>
            <a:off x="205946" y="1767185"/>
            <a:ext cx="4188941" cy="400110"/>
          </a:xfrm>
          <a:prstGeom prst="rect">
            <a:avLst/>
          </a:prstGeom>
          <a:noFill/>
        </p:spPr>
        <p:txBody>
          <a:bodyPr wrap="square" rtlCol="0">
            <a:spAutoFit/>
          </a:bodyPr>
          <a:lstStyle/>
          <a:p>
            <a:r>
              <a:rPr kumimoji="1" lang="en-US" altLang="ja-JP" sz="2000" dirty="0"/>
              <a:t>Best parameter for each model.</a:t>
            </a:r>
            <a:endParaRPr kumimoji="1" lang="ja-JP" altLang="en-US" sz="2000"/>
          </a:p>
        </p:txBody>
      </p:sp>
      <p:sp>
        <p:nvSpPr>
          <p:cNvPr id="9" name="正方形/長方形 8">
            <a:extLst>
              <a:ext uri="{FF2B5EF4-FFF2-40B4-BE49-F238E27FC236}">
                <a16:creationId xmlns:a16="http://schemas.microsoft.com/office/drawing/2014/main" id="{CEBA40FD-AF30-5B47-A2CC-ACFF3EE6DAA4}"/>
              </a:ext>
            </a:extLst>
          </p:cNvPr>
          <p:cNvSpPr/>
          <p:nvPr/>
        </p:nvSpPr>
        <p:spPr>
          <a:xfrm>
            <a:off x="205946" y="2509846"/>
            <a:ext cx="3445476" cy="2862322"/>
          </a:xfrm>
          <a:prstGeom prst="rect">
            <a:avLst/>
          </a:prstGeom>
        </p:spPr>
        <p:txBody>
          <a:bodyPr wrap="square">
            <a:spAutoFit/>
          </a:bodyPr>
          <a:lstStyle/>
          <a:p>
            <a:r>
              <a:rPr lang="ja-JP" altLang="en-US"/>
              <a:t>XgBoost Best parameter: {</a:t>
            </a:r>
            <a:endParaRPr lang="en-US" altLang="ja-JP" dirty="0"/>
          </a:p>
          <a:p>
            <a:r>
              <a:rPr lang="ja-JP" altLang="en-US"/>
              <a:t>'eval_metric': 'rmse’, </a:t>
            </a:r>
            <a:endParaRPr lang="en-US" altLang="ja-JP" dirty="0"/>
          </a:p>
          <a:p>
            <a:r>
              <a:rPr lang="ja-JP" altLang="en-US"/>
              <a:t>'gamma': 0.9, </a:t>
            </a:r>
            <a:endParaRPr lang="en-US" altLang="ja-JP" dirty="0"/>
          </a:p>
          <a:p>
            <a:r>
              <a:rPr lang="ja-JP" altLang="en-US"/>
              <a:t>'importance_type': 'gain’, </a:t>
            </a:r>
            <a:endParaRPr lang="en-US" altLang="ja-JP" dirty="0"/>
          </a:p>
          <a:p>
            <a:r>
              <a:rPr lang="ja-JP" altLang="en-US"/>
              <a:t>'learning_rate': 0.1,</a:t>
            </a:r>
            <a:endParaRPr lang="en-US" altLang="ja-JP" dirty="0"/>
          </a:p>
          <a:p>
            <a:r>
              <a:rPr lang="ja-JP" altLang="en-US"/>
              <a:t> 'max_depth': 6,</a:t>
            </a:r>
            <a:endParaRPr lang="en-US" altLang="ja-JP" dirty="0"/>
          </a:p>
          <a:p>
            <a:r>
              <a:rPr lang="ja-JP" altLang="en-US"/>
              <a:t> 'n_estimators': 5000, </a:t>
            </a:r>
            <a:endParaRPr lang="en-US" altLang="ja-JP" dirty="0"/>
          </a:p>
          <a:p>
            <a:r>
              <a:rPr lang="ja-JP" altLang="en-US"/>
              <a:t>'objective': 'binary:logistic’, </a:t>
            </a:r>
            <a:endParaRPr lang="en-US" altLang="ja-JP" dirty="0"/>
          </a:p>
          <a:p>
            <a:r>
              <a:rPr lang="ja-JP" altLang="en-US"/>
              <a:t>'subsample': 0.9</a:t>
            </a:r>
            <a:endParaRPr lang="en-US" altLang="ja-JP" dirty="0"/>
          </a:p>
          <a:p>
            <a:r>
              <a:rPr lang="ja-JP" altLang="en-US"/>
              <a:t>}</a:t>
            </a:r>
          </a:p>
        </p:txBody>
      </p:sp>
      <p:sp>
        <p:nvSpPr>
          <p:cNvPr id="11" name="正方形/長方形 10">
            <a:extLst>
              <a:ext uri="{FF2B5EF4-FFF2-40B4-BE49-F238E27FC236}">
                <a16:creationId xmlns:a16="http://schemas.microsoft.com/office/drawing/2014/main" id="{64CE18AF-CFED-6D4C-8BC1-DA3D391D198A}"/>
              </a:ext>
            </a:extLst>
          </p:cNvPr>
          <p:cNvSpPr/>
          <p:nvPr/>
        </p:nvSpPr>
        <p:spPr>
          <a:xfrm>
            <a:off x="7158682" y="2491692"/>
            <a:ext cx="4969474" cy="1754326"/>
          </a:xfrm>
          <a:prstGeom prst="rect">
            <a:avLst/>
          </a:prstGeom>
        </p:spPr>
        <p:txBody>
          <a:bodyPr wrap="square">
            <a:spAutoFit/>
          </a:bodyPr>
          <a:lstStyle/>
          <a:p>
            <a:r>
              <a:rPr lang="ja-JP" altLang="en-US"/>
              <a:t>Support Vector Machine Best parameter: {</a:t>
            </a:r>
            <a:endParaRPr lang="en-US" altLang="ja-JP" dirty="0"/>
          </a:p>
          <a:p>
            <a:r>
              <a:rPr lang="ja-JP" altLang="en-US"/>
              <a:t>'C': 1,</a:t>
            </a:r>
            <a:endParaRPr lang="en-US" altLang="ja-JP" dirty="0"/>
          </a:p>
          <a:p>
            <a:r>
              <a:rPr lang="ja-JP" altLang="en-US"/>
              <a:t> 'decision_function_shape': 'ovr’, </a:t>
            </a:r>
            <a:endParaRPr lang="en-US" altLang="ja-JP" dirty="0"/>
          </a:p>
          <a:p>
            <a:r>
              <a:rPr lang="ja-JP" altLang="en-US"/>
              <a:t>'gamma': 0.1,</a:t>
            </a:r>
            <a:endParaRPr lang="en-US" altLang="ja-JP" dirty="0"/>
          </a:p>
          <a:p>
            <a:r>
              <a:rPr lang="ja-JP" altLang="en-US"/>
              <a:t> 'kernel': 'rbf’</a:t>
            </a:r>
            <a:endParaRPr lang="en-US" altLang="ja-JP" dirty="0"/>
          </a:p>
          <a:p>
            <a:r>
              <a:rPr lang="ja-JP" altLang="en-US"/>
              <a:t>}</a:t>
            </a:r>
          </a:p>
        </p:txBody>
      </p:sp>
      <p:sp>
        <p:nvSpPr>
          <p:cNvPr id="3" name="正方形/長方形 2">
            <a:extLst>
              <a:ext uri="{FF2B5EF4-FFF2-40B4-BE49-F238E27FC236}">
                <a16:creationId xmlns:a16="http://schemas.microsoft.com/office/drawing/2014/main" id="{3F187C01-7E28-EE47-94C0-16D9DA1378D9}"/>
              </a:ext>
            </a:extLst>
          </p:cNvPr>
          <p:cNvSpPr/>
          <p:nvPr/>
        </p:nvSpPr>
        <p:spPr>
          <a:xfrm>
            <a:off x="3353832" y="2243792"/>
            <a:ext cx="3854278" cy="3139321"/>
          </a:xfrm>
          <a:prstGeom prst="rect">
            <a:avLst/>
          </a:prstGeom>
        </p:spPr>
        <p:txBody>
          <a:bodyPr wrap="square">
            <a:spAutoFit/>
          </a:bodyPr>
          <a:lstStyle/>
          <a:p>
            <a:endParaRPr lang="en" altLang="ja-JP" dirty="0">
              <a:latin typeface="Menlo" panose="020B0609030804020204" pitchFamily="49" charset="0"/>
            </a:endParaRPr>
          </a:p>
          <a:p>
            <a:r>
              <a:rPr lang="ja-JP" altLang="en-US"/>
              <a:t>LightGBM Best parameter: </a:t>
            </a:r>
            <a:r>
              <a:rPr lang="en-US" altLang="ja-JP" dirty="0"/>
              <a:t>{</a:t>
            </a:r>
          </a:p>
          <a:p>
            <a:r>
              <a:rPr lang="en" altLang="ja-JP" dirty="0">
                <a:latin typeface="Menlo" panose="020B0609030804020204" pitchFamily="49" charset="0"/>
              </a:rPr>
              <a:t>"</a:t>
            </a:r>
            <a:r>
              <a:rPr lang="en" altLang="ja-JP" dirty="0" err="1">
                <a:latin typeface="Menlo" panose="020B0609030804020204" pitchFamily="49" charset="0"/>
              </a:rPr>
              <a:t>colsample_bytree</a:t>
            </a:r>
            <a:r>
              <a:rPr lang="en" altLang="ja-JP" dirty="0">
                <a:latin typeface="Menlo" panose="020B0609030804020204" pitchFamily="49" charset="0"/>
              </a:rPr>
              <a:t>": 0.5, </a:t>
            </a:r>
          </a:p>
          <a:p>
            <a:r>
              <a:rPr lang="en" altLang="ja-JP" dirty="0">
                <a:latin typeface="Menlo" panose="020B0609030804020204" pitchFamily="49" charset="0"/>
              </a:rPr>
              <a:t>"</a:t>
            </a:r>
            <a:r>
              <a:rPr lang="en" altLang="ja-JP" dirty="0" err="1">
                <a:latin typeface="Menlo" panose="020B0609030804020204" pitchFamily="49" charset="0"/>
              </a:rPr>
              <a:t>importance_type</a:t>
            </a:r>
            <a:r>
              <a:rPr lang="en" altLang="ja-JP" dirty="0">
                <a:latin typeface="Menlo" panose="020B0609030804020204" pitchFamily="49" charset="0"/>
              </a:rPr>
              <a:t>": "gain",</a:t>
            </a:r>
          </a:p>
          <a:p>
            <a:r>
              <a:rPr lang="en" altLang="ja-JP" dirty="0">
                <a:latin typeface="Menlo" panose="020B0609030804020204" pitchFamily="49" charset="0"/>
              </a:rPr>
              <a:t>"</a:t>
            </a:r>
            <a:r>
              <a:rPr lang="en" altLang="ja-JP" dirty="0" err="1">
                <a:latin typeface="Menlo" panose="020B0609030804020204" pitchFamily="49" charset="0"/>
              </a:rPr>
              <a:t>learning_rate</a:t>
            </a:r>
            <a:r>
              <a:rPr lang="en" altLang="ja-JP" dirty="0">
                <a:latin typeface="Menlo" panose="020B0609030804020204" pitchFamily="49" charset="0"/>
              </a:rPr>
              <a:t>": 0.07,</a:t>
            </a:r>
          </a:p>
          <a:p>
            <a:r>
              <a:rPr lang="en" altLang="ja-JP" dirty="0">
                <a:latin typeface="Menlo" panose="020B0609030804020204" pitchFamily="49" charset="0"/>
              </a:rPr>
              <a:t>"</a:t>
            </a:r>
            <a:r>
              <a:rPr lang="en" altLang="ja-JP" dirty="0" err="1">
                <a:latin typeface="Menlo" panose="020B0609030804020204" pitchFamily="49" charset="0"/>
              </a:rPr>
              <a:t>max_depth</a:t>
            </a:r>
            <a:r>
              <a:rPr lang="en" altLang="ja-JP" dirty="0">
                <a:latin typeface="Menlo" panose="020B0609030804020204" pitchFamily="49" charset="0"/>
              </a:rPr>
              <a:t>": 6,</a:t>
            </a:r>
          </a:p>
          <a:p>
            <a:r>
              <a:rPr lang="en" altLang="ja-JP" dirty="0">
                <a:latin typeface="Menlo" panose="020B0609030804020204" pitchFamily="49" charset="0"/>
              </a:rPr>
              <a:t>"metrics": "l2", </a:t>
            </a:r>
          </a:p>
          <a:p>
            <a:r>
              <a:rPr lang="en" altLang="ja-JP" dirty="0">
                <a:latin typeface="Menlo" panose="020B0609030804020204" pitchFamily="49" charset="0"/>
              </a:rPr>
              <a:t>"</a:t>
            </a:r>
            <a:r>
              <a:rPr lang="en" altLang="ja-JP" dirty="0" err="1">
                <a:latin typeface="Menlo" panose="020B0609030804020204" pitchFamily="49" charset="0"/>
              </a:rPr>
              <a:t>n_estimators</a:t>
            </a:r>
            <a:r>
              <a:rPr lang="en" altLang="ja-JP" dirty="0">
                <a:latin typeface="Menlo" panose="020B0609030804020204" pitchFamily="49" charset="0"/>
              </a:rPr>
              <a:t>": 10000, </a:t>
            </a:r>
          </a:p>
          <a:p>
            <a:r>
              <a:rPr lang="en" altLang="ja-JP" dirty="0">
                <a:latin typeface="Menlo" panose="020B0609030804020204" pitchFamily="49" charset="0"/>
              </a:rPr>
              <a:t>"</a:t>
            </a:r>
            <a:r>
              <a:rPr lang="en" altLang="ja-JP" dirty="0" err="1">
                <a:latin typeface="Menlo" panose="020B0609030804020204" pitchFamily="49" charset="0"/>
              </a:rPr>
              <a:t>num_leaves</a:t>
            </a:r>
            <a:r>
              <a:rPr lang="en" altLang="ja-JP" dirty="0">
                <a:latin typeface="Menlo" panose="020B0609030804020204" pitchFamily="49" charset="0"/>
              </a:rPr>
              <a:t>": 31, </a:t>
            </a:r>
          </a:p>
          <a:p>
            <a:r>
              <a:rPr lang="en" altLang="ja-JP" dirty="0">
                <a:latin typeface="Menlo" panose="020B0609030804020204" pitchFamily="49" charset="0"/>
              </a:rPr>
              <a:t>"objective": "binary”</a:t>
            </a:r>
          </a:p>
          <a:p>
            <a:r>
              <a:rPr lang="ja-JP" altLang="en-US"/>
              <a:t>}</a:t>
            </a:r>
          </a:p>
        </p:txBody>
      </p:sp>
      <p:sp>
        <p:nvSpPr>
          <p:cNvPr id="13" name="テキスト ボックス 12">
            <a:extLst>
              <a:ext uri="{FF2B5EF4-FFF2-40B4-BE49-F238E27FC236}">
                <a16:creationId xmlns:a16="http://schemas.microsoft.com/office/drawing/2014/main" id="{551CBAB0-186C-4142-BB0D-1E34295D039E}"/>
              </a:ext>
            </a:extLst>
          </p:cNvPr>
          <p:cNvSpPr txBox="1"/>
          <p:nvPr/>
        </p:nvSpPr>
        <p:spPr>
          <a:xfrm>
            <a:off x="205946" y="6175358"/>
            <a:ext cx="7265130" cy="369332"/>
          </a:xfrm>
          <a:prstGeom prst="rect">
            <a:avLst/>
          </a:prstGeom>
          <a:noFill/>
        </p:spPr>
        <p:txBody>
          <a:bodyPr wrap="none" rtlCol="0">
            <a:spAutoFit/>
          </a:bodyPr>
          <a:lstStyle/>
          <a:p>
            <a:r>
              <a:rPr lang="en-US" altLang="ja-JP" dirty="0" err="1"/>
              <a:t>LightGBM</a:t>
            </a:r>
            <a:r>
              <a:rPr lang="ja-JP" altLang="en-US"/>
              <a:t>については、パラメータを手打ちで決めたものに差し替え</a:t>
            </a:r>
            <a:endParaRPr kumimoji="1" lang="ja-JP" altLang="en-US"/>
          </a:p>
        </p:txBody>
      </p:sp>
    </p:spTree>
    <p:extLst>
      <p:ext uri="{BB962C8B-B14F-4D97-AF65-F5344CB8AC3E}">
        <p14:creationId xmlns:p14="http://schemas.microsoft.com/office/powerpoint/2010/main" val="2533692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5160D2-1C2D-7C40-AF34-C19511194230}"/>
              </a:ext>
            </a:extLst>
          </p:cNvPr>
          <p:cNvSpPr>
            <a:spLocks noGrp="1"/>
          </p:cNvSpPr>
          <p:nvPr>
            <p:ph type="title"/>
          </p:nvPr>
        </p:nvSpPr>
        <p:spPr/>
        <p:txBody>
          <a:bodyPr/>
          <a:lstStyle/>
          <a:p>
            <a:r>
              <a:rPr lang="ja-JP" altLang="en-US"/>
              <a:t>テストデータ</a:t>
            </a:r>
            <a:r>
              <a:rPr lang="en-US" altLang="ja-JP" dirty="0"/>
              <a:t>(20</a:t>
            </a:r>
            <a:r>
              <a:rPr lang="ja-JP" altLang="en-US"/>
              <a:t>個</a:t>
            </a:r>
            <a:r>
              <a:rPr lang="en-US" altLang="ja-JP" dirty="0"/>
              <a:t>)</a:t>
            </a:r>
            <a:r>
              <a:rPr lang="ja-JP" altLang="en-US"/>
              <a:t>に対し予測</a:t>
            </a:r>
            <a:endParaRPr kumimoji="1" lang="ja-JP" altLang="en-US"/>
          </a:p>
        </p:txBody>
      </p:sp>
      <p:sp>
        <p:nvSpPr>
          <p:cNvPr id="3" name="正方形/長方形 2">
            <a:extLst>
              <a:ext uri="{FF2B5EF4-FFF2-40B4-BE49-F238E27FC236}">
                <a16:creationId xmlns:a16="http://schemas.microsoft.com/office/drawing/2014/main" id="{AF562228-7259-934C-BB7C-1C3CF8A433D6}"/>
              </a:ext>
            </a:extLst>
          </p:cNvPr>
          <p:cNvSpPr/>
          <p:nvPr/>
        </p:nvSpPr>
        <p:spPr>
          <a:xfrm>
            <a:off x="0" y="2396913"/>
            <a:ext cx="12191999" cy="1715470"/>
          </a:xfrm>
          <a:prstGeom prst="rect">
            <a:avLst/>
          </a:prstGeom>
        </p:spPr>
        <p:txBody>
          <a:bodyPr wrap="square">
            <a:spAutoFit/>
          </a:bodyPr>
          <a:lstStyle/>
          <a:p>
            <a:pPr>
              <a:lnSpc>
                <a:spcPct val="150000"/>
              </a:lnSpc>
            </a:pPr>
            <a:r>
              <a:rPr lang="ja-JP" altLang="en-US"/>
              <a:t>Y true:  </a:t>
            </a:r>
            <a:r>
              <a:rPr lang="en-US" altLang="ja-JP" dirty="0"/>
              <a:t>                  </a:t>
            </a:r>
            <a:r>
              <a:rPr lang="ja-JP" altLang="en-US"/>
              <a:t>[1</a:t>
            </a:r>
            <a:r>
              <a:rPr lang="en-US" altLang="ja-JP" dirty="0"/>
              <a:t>    </a:t>
            </a:r>
            <a:r>
              <a:rPr lang="ja-JP" altLang="en-US"/>
              <a:t> 1 </a:t>
            </a:r>
            <a:r>
              <a:rPr lang="en-US" altLang="ja-JP" dirty="0"/>
              <a:t>     </a:t>
            </a:r>
            <a:r>
              <a:rPr lang="ja-JP" altLang="en-US"/>
              <a:t>1 </a:t>
            </a:r>
            <a:r>
              <a:rPr lang="en-US" altLang="ja-JP" dirty="0"/>
              <a:t>   </a:t>
            </a:r>
            <a:r>
              <a:rPr lang="ja-JP" altLang="en-US"/>
              <a:t>1 </a:t>
            </a:r>
            <a:r>
              <a:rPr lang="en-US" altLang="ja-JP" dirty="0"/>
              <a:t>     </a:t>
            </a:r>
            <a:r>
              <a:rPr lang="ja-JP" altLang="en-US"/>
              <a:t>1 </a:t>
            </a:r>
            <a:r>
              <a:rPr lang="en-US" altLang="ja-JP" dirty="0"/>
              <a:t>   </a:t>
            </a:r>
            <a:r>
              <a:rPr lang="ja-JP" altLang="en-US"/>
              <a:t>1 </a:t>
            </a:r>
            <a:r>
              <a:rPr lang="en-US" altLang="ja-JP" dirty="0"/>
              <a:t>     </a:t>
            </a:r>
            <a:r>
              <a:rPr lang="ja-JP" altLang="en-US"/>
              <a:t>1 </a:t>
            </a:r>
            <a:r>
              <a:rPr lang="en-US" altLang="ja-JP" dirty="0"/>
              <a:t>    </a:t>
            </a:r>
            <a:r>
              <a:rPr lang="ja-JP" altLang="en-US"/>
              <a:t>1 </a:t>
            </a:r>
            <a:r>
              <a:rPr lang="en-US" altLang="ja-JP" dirty="0"/>
              <a:t>    </a:t>
            </a:r>
            <a:r>
              <a:rPr lang="ja-JP" altLang="en-US"/>
              <a:t>1 </a:t>
            </a:r>
            <a:r>
              <a:rPr lang="en-US" altLang="ja-JP" dirty="0"/>
              <a:t>    </a:t>
            </a:r>
            <a:r>
              <a:rPr lang="ja-JP" altLang="en-US"/>
              <a:t>0 </a:t>
            </a:r>
            <a:r>
              <a:rPr lang="en-US" altLang="ja-JP" dirty="0"/>
              <a:t>    </a:t>
            </a:r>
            <a:r>
              <a:rPr lang="ja-JP" altLang="en-US"/>
              <a:t>0 </a:t>
            </a:r>
            <a:r>
              <a:rPr lang="en-US" altLang="ja-JP" dirty="0"/>
              <a:t>  </a:t>
            </a:r>
            <a:r>
              <a:rPr lang="ja-JP" altLang="en-US"/>
              <a:t>0 </a:t>
            </a:r>
            <a:r>
              <a:rPr lang="en-US" altLang="ja-JP" dirty="0"/>
              <a:t>       </a:t>
            </a:r>
            <a:r>
              <a:rPr lang="ja-JP" altLang="en-US"/>
              <a:t>0 </a:t>
            </a:r>
            <a:r>
              <a:rPr lang="en-US" altLang="ja-JP" dirty="0"/>
              <a:t>     </a:t>
            </a:r>
            <a:r>
              <a:rPr lang="ja-JP" altLang="en-US"/>
              <a:t>0 </a:t>
            </a:r>
            <a:r>
              <a:rPr lang="en-US" altLang="ja-JP" dirty="0"/>
              <a:t>   </a:t>
            </a:r>
            <a:r>
              <a:rPr lang="ja-JP" altLang="en-US"/>
              <a:t>0 </a:t>
            </a:r>
            <a:r>
              <a:rPr lang="en-US" altLang="ja-JP" dirty="0"/>
              <a:t>      </a:t>
            </a:r>
            <a:r>
              <a:rPr lang="ja-JP" altLang="en-US"/>
              <a:t>0</a:t>
            </a:r>
            <a:r>
              <a:rPr lang="en-US" altLang="ja-JP" dirty="0"/>
              <a:t>    </a:t>
            </a:r>
            <a:r>
              <a:rPr lang="ja-JP" altLang="en-US"/>
              <a:t> </a:t>
            </a:r>
            <a:r>
              <a:rPr lang="en-US" altLang="ja-JP" dirty="0"/>
              <a:t>  </a:t>
            </a:r>
            <a:r>
              <a:rPr lang="ja-JP" altLang="en-US"/>
              <a:t>0</a:t>
            </a:r>
            <a:r>
              <a:rPr lang="en-US" altLang="ja-JP" dirty="0"/>
              <a:t>     </a:t>
            </a:r>
            <a:r>
              <a:rPr lang="ja-JP" altLang="en-US"/>
              <a:t> 0</a:t>
            </a:r>
            <a:r>
              <a:rPr lang="en-US" altLang="ja-JP" dirty="0"/>
              <a:t>    </a:t>
            </a:r>
            <a:r>
              <a:rPr lang="ja-JP" altLang="en-US"/>
              <a:t> 0 </a:t>
            </a:r>
            <a:r>
              <a:rPr lang="en-US" altLang="ja-JP" dirty="0"/>
              <a:t>     </a:t>
            </a:r>
            <a:r>
              <a:rPr lang="ja-JP" altLang="en-US"/>
              <a:t>0</a:t>
            </a:r>
            <a:r>
              <a:rPr lang="en-US" altLang="ja-JP" dirty="0"/>
              <a:t>  </a:t>
            </a:r>
            <a:r>
              <a:rPr lang="ja-JP" altLang="en-US"/>
              <a:t>]</a:t>
            </a:r>
          </a:p>
          <a:p>
            <a:pPr>
              <a:lnSpc>
                <a:spcPct val="150000"/>
              </a:lnSpc>
            </a:pPr>
            <a:r>
              <a:rPr lang="ja-JP" altLang="en-US"/>
              <a:t>XgBoost predict:  </a:t>
            </a:r>
            <a:r>
              <a:rPr lang="en-US" altLang="ja-JP" dirty="0"/>
              <a:t>  </a:t>
            </a:r>
            <a:r>
              <a:rPr lang="ja-JP" altLang="en-US"/>
              <a:t>[1.  </a:t>
            </a:r>
            <a:r>
              <a:rPr lang="en-US" altLang="ja-JP" dirty="0"/>
              <a:t> </a:t>
            </a:r>
            <a:r>
              <a:rPr lang="ja-JP" altLang="en-US"/>
              <a:t> 1.  </a:t>
            </a:r>
            <a:r>
              <a:rPr lang="en-US" altLang="ja-JP" dirty="0"/>
              <a:t> </a:t>
            </a:r>
            <a:r>
              <a:rPr lang="ja-JP" altLang="en-US"/>
              <a:t> </a:t>
            </a:r>
            <a:r>
              <a:rPr lang="en-US" altLang="ja-JP" dirty="0"/>
              <a:t> </a:t>
            </a:r>
            <a:r>
              <a:rPr lang="ja-JP" altLang="en-US"/>
              <a:t>0.   0.75 </a:t>
            </a:r>
            <a:r>
              <a:rPr lang="en-US" altLang="ja-JP" dirty="0"/>
              <a:t> </a:t>
            </a:r>
            <a:r>
              <a:rPr lang="ja-JP" altLang="en-US"/>
              <a:t>1.   0.25 0.5  1.   </a:t>
            </a:r>
            <a:r>
              <a:rPr lang="en-US" altLang="ja-JP" dirty="0"/>
              <a:t> </a:t>
            </a:r>
            <a:r>
              <a:rPr lang="ja-JP" altLang="en-US"/>
              <a:t>1.   </a:t>
            </a:r>
            <a:r>
              <a:rPr lang="en-US" altLang="ja-JP" dirty="0"/>
              <a:t> </a:t>
            </a:r>
            <a:r>
              <a:rPr lang="ja-JP" altLang="en-US"/>
              <a:t>0.5  0.   0.75 </a:t>
            </a:r>
            <a:r>
              <a:rPr lang="en-US" altLang="ja-JP" dirty="0"/>
              <a:t> </a:t>
            </a:r>
            <a:r>
              <a:rPr lang="ja-JP" altLang="en-US"/>
              <a:t>0.5 </a:t>
            </a:r>
            <a:r>
              <a:rPr lang="en-US" altLang="ja-JP" dirty="0"/>
              <a:t> </a:t>
            </a:r>
            <a:r>
              <a:rPr lang="ja-JP" altLang="en-US"/>
              <a:t> </a:t>
            </a:r>
            <a:r>
              <a:rPr lang="en-US" altLang="ja-JP" dirty="0"/>
              <a:t> </a:t>
            </a:r>
            <a:r>
              <a:rPr lang="ja-JP" altLang="en-US"/>
              <a:t>0.</a:t>
            </a:r>
            <a:r>
              <a:rPr lang="en-US" altLang="ja-JP" dirty="0"/>
              <a:t>   </a:t>
            </a:r>
            <a:r>
              <a:rPr lang="ja-JP" altLang="en-US"/>
              <a:t>0.75 </a:t>
            </a:r>
            <a:r>
              <a:rPr lang="en-US" altLang="ja-JP" dirty="0"/>
              <a:t> </a:t>
            </a:r>
            <a:r>
              <a:rPr lang="ja-JP" altLang="en-US"/>
              <a:t>0.25 </a:t>
            </a:r>
            <a:r>
              <a:rPr lang="en-US" altLang="ja-JP" dirty="0"/>
              <a:t> </a:t>
            </a:r>
            <a:r>
              <a:rPr lang="ja-JP" altLang="en-US"/>
              <a:t>1.   </a:t>
            </a:r>
            <a:r>
              <a:rPr lang="en-US" altLang="ja-JP" dirty="0"/>
              <a:t>  </a:t>
            </a:r>
            <a:r>
              <a:rPr lang="ja-JP" altLang="en-US"/>
              <a:t>1.  </a:t>
            </a:r>
            <a:r>
              <a:rPr lang="en-US" altLang="ja-JP" dirty="0"/>
              <a:t> </a:t>
            </a:r>
            <a:r>
              <a:rPr lang="ja-JP" altLang="en-US"/>
              <a:t> 0.25</a:t>
            </a:r>
            <a:r>
              <a:rPr lang="en-US" altLang="ja-JP" dirty="0"/>
              <a:t> </a:t>
            </a:r>
            <a:r>
              <a:rPr lang="ja-JP" altLang="en-US"/>
              <a:t> 0.  ]</a:t>
            </a:r>
          </a:p>
          <a:p>
            <a:pPr>
              <a:lnSpc>
                <a:spcPct val="150000"/>
              </a:lnSpc>
            </a:pPr>
            <a:r>
              <a:rPr lang="ja-JP" altLang="en-US"/>
              <a:t>LightGBM predict: [0.5 </a:t>
            </a:r>
            <a:r>
              <a:rPr lang="en-US" altLang="ja-JP" dirty="0"/>
              <a:t> </a:t>
            </a:r>
            <a:r>
              <a:rPr lang="ja-JP" altLang="en-US"/>
              <a:t> 0.5  </a:t>
            </a:r>
            <a:r>
              <a:rPr lang="en-US" altLang="ja-JP" dirty="0"/>
              <a:t> </a:t>
            </a:r>
            <a:r>
              <a:rPr lang="ja-JP" altLang="en-US"/>
              <a:t>0.   0.5  0.5  0.25 0.25 0.5  0.5  0.   0.   0.25 </a:t>
            </a:r>
            <a:r>
              <a:rPr lang="en-US" altLang="ja-JP" dirty="0"/>
              <a:t> </a:t>
            </a:r>
            <a:r>
              <a:rPr lang="ja-JP" altLang="en-US"/>
              <a:t>0.5  </a:t>
            </a:r>
            <a:r>
              <a:rPr lang="en-US" altLang="ja-JP" dirty="0"/>
              <a:t>  </a:t>
            </a:r>
            <a:r>
              <a:rPr lang="ja-JP" altLang="en-US"/>
              <a:t>0.</a:t>
            </a:r>
            <a:r>
              <a:rPr lang="en-US" altLang="ja-JP" dirty="0"/>
              <a:t>   </a:t>
            </a:r>
            <a:r>
              <a:rPr lang="ja-JP" altLang="en-US"/>
              <a:t>0.   </a:t>
            </a:r>
            <a:r>
              <a:rPr lang="en-US" altLang="ja-JP" dirty="0"/>
              <a:t>   </a:t>
            </a:r>
            <a:r>
              <a:rPr lang="ja-JP" altLang="en-US"/>
              <a:t>0.   </a:t>
            </a:r>
            <a:r>
              <a:rPr lang="en-US" altLang="ja-JP" dirty="0"/>
              <a:t>   </a:t>
            </a:r>
            <a:r>
              <a:rPr lang="ja-JP" altLang="en-US"/>
              <a:t>0.5  </a:t>
            </a:r>
            <a:r>
              <a:rPr lang="en-US" altLang="ja-JP" dirty="0"/>
              <a:t> </a:t>
            </a:r>
            <a:r>
              <a:rPr lang="ja-JP" altLang="en-US"/>
              <a:t>0.5 </a:t>
            </a:r>
            <a:r>
              <a:rPr lang="en-US" altLang="ja-JP" dirty="0"/>
              <a:t> </a:t>
            </a:r>
            <a:r>
              <a:rPr lang="ja-JP" altLang="en-US"/>
              <a:t> 0.  </a:t>
            </a:r>
            <a:r>
              <a:rPr lang="en-US" altLang="ja-JP" dirty="0"/>
              <a:t> </a:t>
            </a:r>
            <a:r>
              <a:rPr lang="ja-JP" altLang="en-US"/>
              <a:t> </a:t>
            </a:r>
            <a:r>
              <a:rPr lang="en-US" altLang="ja-JP" dirty="0"/>
              <a:t> </a:t>
            </a:r>
            <a:r>
              <a:rPr lang="ja-JP" altLang="en-US"/>
              <a:t>0.  ]</a:t>
            </a:r>
          </a:p>
          <a:p>
            <a:pPr>
              <a:lnSpc>
                <a:spcPct val="150000"/>
              </a:lnSpc>
            </a:pPr>
            <a:r>
              <a:rPr lang="ja-JP" altLang="en-US"/>
              <a:t>SVM predict: </a:t>
            </a:r>
            <a:r>
              <a:rPr lang="en-US" altLang="ja-JP" dirty="0"/>
              <a:t>        </a:t>
            </a:r>
            <a:r>
              <a:rPr lang="ja-JP" altLang="en-US"/>
              <a:t> [0.25 0.25 0.   0.   </a:t>
            </a:r>
            <a:r>
              <a:rPr lang="en-US" altLang="ja-JP" dirty="0"/>
              <a:t> </a:t>
            </a:r>
            <a:r>
              <a:rPr lang="ja-JP" altLang="en-US"/>
              <a:t>1.  </a:t>
            </a:r>
            <a:r>
              <a:rPr lang="en-US" altLang="ja-JP" dirty="0"/>
              <a:t> </a:t>
            </a:r>
            <a:r>
              <a:rPr lang="ja-JP" altLang="en-US"/>
              <a:t> 0.   </a:t>
            </a:r>
            <a:r>
              <a:rPr lang="en-US" altLang="ja-JP" dirty="0"/>
              <a:t>  </a:t>
            </a:r>
            <a:r>
              <a:rPr lang="ja-JP" altLang="en-US"/>
              <a:t>0.25 1.   1.   </a:t>
            </a:r>
            <a:r>
              <a:rPr lang="en-US" altLang="ja-JP" dirty="0"/>
              <a:t> </a:t>
            </a:r>
            <a:r>
              <a:rPr lang="ja-JP" altLang="en-US"/>
              <a:t>1.   0.   0.  </a:t>
            </a:r>
            <a:r>
              <a:rPr lang="en-US" altLang="ja-JP" dirty="0"/>
              <a:t>  </a:t>
            </a:r>
            <a:r>
              <a:rPr lang="ja-JP" altLang="en-US"/>
              <a:t> </a:t>
            </a:r>
            <a:r>
              <a:rPr lang="en-US" altLang="ja-JP" dirty="0"/>
              <a:t>  </a:t>
            </a:r>
            <a:r>
              <a:rPr lang="ja-JP" altLang="en-US"/>
              <a:t>0.75</a:t>
            </a:r>
            <a:r>
              <a:rPr lang="en-US" altLang="ja-JP" dirty="0"/>
              <a:t> </a:t>
            </a:r>
            <a:r>
              <a:rPr lang="ja-JP" altLang="en-US"/>
              <a:t> 0.</a:t>
            </a:r>
            <a:r>
              <a:rPr lang="en-US" altLang="ja-JP" dirty="0"/>
              <a:t>   </a:t>
            </a:r>
            <a:r>
              <a:rPr lang="ja-JP" altLang="en-US"/>
              <a:t>0.75 </a:t>
            </a:r>
            <a:r>
              <a:rPr lang="en-US" altLang="ja-JP" dirty="0"/>
              <a:t> </a:t>
            </a:r>
            <a:r>
              <a:rPr lang="ja-JP" altLang="en-US"/>
              <a:t>0.   </a:t>
            </a:r>
            <a:r>
              <a:rPr lang="en-US" altLang="ja-JP" dirty="0"/>
              <a:t>   </a:t>
            </a:r>
            <a:r>
              <a:rPr lang="ja-JP" altLang="en-US"/>
              <a:t>0.5 </a:t>
            </a:r>
            <a:r>
              <a:rPr lang="en-US" altLang="ja-JP" dirty="0"/>
              <a:t> </a:t>
            </a:r>
            <a:r>
              <a:rPr lang="ja-JP" altLang="en-US"/>
              <a:t> 0.5 </a:t>
            </a:r>
            <a:r>
              <a:rPr lang="en-US" altLang="ja-JP" dirty="0"/>
              <a:t> </a:t>
            </a:r>
            <a:r>
              <a:rPr lang="ja-JP" altLang="en-US"/>
              <a:t> 0.  </a:t>
            </a:r>
            <a:r>
              <a:rPr lang="en-US" altLang="ja-JP" dirty="0"/>
              <a:t> </a:t>
            </a:r>
            <a:r>
              <a:rPr lang="ja-JP" altLang="en-US"/>
              <a:t> </a:t>
            </a:r>
            <a:r>
              <a:rPr lang="en-US" altLang="ja-JP" dirty="0"/>
              <a:t> </a:t>
            </a:r>
            <a:r>
              <a:rPr lang="ja-JP" altLang="en-US"/>
              <a:t>0.  ]</a:t>
            </a:r>
          </a:p>
        </p:txBody>
      </p:sp>
      <p:sp>
        <p:nvSpPr>
          <p:cNvPr id="4" name="正方形/長方形 3">
            <a:extLst>
              <a:ext uri="{FF2B5EF4-FFF2-40B4-BE49-F238E27FC236}">
                <a16:creationId xmlns:a16="http://schemas.microsoft.com/office/drawing/2014/main" id="{643BF601-4B33-424A-8807-1FE08A6B9025}"/>
              </a:ext>
            </a:extLst>
          </p:cNvPr>
          <p:cNvSpPr/>
          <p:nvPr/>
        </p:nvSpPr>
        <p:spPr>
          <a:xfrm>
            <a:off x="0" y="4646438"/>
            <a:ext cx="9073978" cy="923330"/>
          </a:xfrm>
          <a:prstGeom prst="rect">
            <a:avLst/>
          </a:prstGeom>
        </p:spPr>
        <p:txBody>
          <a:bodyPr wrap="square">
            <a:spAutoFit/>
          </a:bodyPr>
          <a:lstStyle/>
          <a:p>
            <a:r>
              <a:rPr lang="en" altLang="ja-JP" dirty="0" err="1"/>
              <a:t>Xgboost</a:t>
            </a:r>
            <a:r>
              <a:rPr lang="en" altLang="ja-JP" dirty="0"/>
              <a:t>, </a:t>
            </a:r>
            <a:r>
              <a:rPr lang="en" altLang="ja-JP" dirty="0" err="1"/>
              <a:t>lightgbm</a:t>
            </a:r>
            <a:r>
              <a:rPr lang="en" altLang="ja-JP" dirty="0"/>
              <a:t> = 1:1</a:t>
            </a:r>
            <a:r>
              <a:rPr lang="ja-JP" altLang="en-US"/>
              <a:t>　でアンサンブル</a:t>
            </a:r>
            <a:endParaRPr lang="en" altLang="ja-JP" dirty="0"/>
          </a:p>
          <a:p>
            <a:r>
              <a:rPr lang="en" altLang="ja-JP" dirty="0"/>
              <a:t>(</a:t>
            </a:r>
            <a:r>
              <a:rPr lang="en" altLang="ja-JP" dirty="0" err="1"/>
              <a:t>xgb_ratio</a:t>
            </a:r>
            <a:r>
              <a:rPr lang="en" altLang="ja-JP" dirty="0"/>
              <a:t>, </a:t>
            </a:r>
            <a:r>
              <a:rPr lang="en" altLang="ja-JP" dirty="0" err="1"/>
              <a:t>lgbm_ratio</a:t>
            </a:r>
            <a:r>
              <a:rPr lang="en" altLang="ja-JP" dirty="0"/>
              <a:t>, </a:t>
            </a:r>
            <a:r>
              <a:rPr lang="en" altLang="ja-JP" dirty="0" err="1"/>
              <a:t>svm_ratio</a:t>
            </a:r>
            <a:r>
              <a:rPr lang="en" altLang="ja-JP" dirty="0"/>
              <a:t>)=(0.5, 0.5, 0.0) </a:t>
            </a:r>
          </a:p>
          <a:p>
            <a:r>
              <a:rPr lang="en" altLang="ja-JP" dirty="0" err="1"/>
              <a:t>y_pred</a:t>
            </a:r>
            <a:r>
              <a:rPr lang="en" altLang="ja-JP" dirty="0"/>
              <a:t> = </a:t>
            </a:r>
            <a:r>
              <a:rPr lang="en" altLang="ja-JP" dirty="0" err="1"/>
              <a:t>xgb_ratio</a:t>
            </a:r>
            <a:r>
              <a:rPr lang="en" altLang="ja-JP" dirty="0"/>
              <a:t> * </a:t>
            </a:r>
            <a:r>
              <a:rPr lang="en" altLang="ja-JP" dirty="0" err="1"/>
              <a:t>xgb_pred</a:t>
            </a:r>
            <a:r>
              <a:rPr lang="en" altLang="ja-JP" dirty="0"/>
              <a:t> + </a:t>
            </a:r>
            <a:r>
              <a:rPr lang="en" altLang="ja-JP" dirty="0" err="1"/>
              <a:t>lgbm_ratio</a:t>
            </a:r>
            <a:r>
              <a:rPr lang="en" altLang="ja-JP" dirty="0"/>
              <a:t> * </a:t>
            </a:r>
            <a:r>
              <a:rPr lang="en" altLang="ja-JP" dirty="0" err="1"/>
              <a:t>lgbm_pred</a:t>
            </a:r>
            <a:r>
              <a:rPr lang="en" altLang="ja-JP" dirty="0"/>
              <a:t> + </a:t>
            </a:r>
            <a:r>
              <a:rPr lang="en" altLang="ja-JP" dirty="0" err="1"/>
              <a:t>svm_ratio</a:t>
            </a:r>
            <a:r>
              <a:rPr lang="en" altLang="ja-JP" dirty="0"/>
              <a:t> * </a:t>
            </a:r>
            <a:r>
              <a:rPr lang="en" altLang="ja-JP" dirty="0" err="1"/>
              <a:t>svm_pred</a:t>
            </a:r>
            <a:endParaRPr lang="en" altLang="ja-JP" dirty="0"/>
          </a:p>
        </p:txBody>
      </p:sp>
      <p:sp>
        <p:nvSpPr>
          <p:cNvPr id="5" name="テキスト ボックス 4">
            <a:extLst>
              <a:ext uri="{FF2B5EF4-FFF2-40B4-BE49-F238E27FC236}">
                <a16:creationId xmlns:a16="http://schemas.microsoft.com/office/drawing/2014/main" id="{DEE05DCE-0CEB-904A-85CF-58CAEC72C1AB}"/>
              </a:ext>
            </a:extLst>
          </p:cNvPr>
          <p:cNvSpPr txBox="1"/>
          <p:nvPr/>
        </p:nvSpPr>
        <p:spPr>
          <a:xfrm>
            <a:off x="135925" y="1887572"/>
            <a:ext cx="2723823" cy="369332"/>
          </a:xfrm>
          <a:prstGeom prst="rect">
            <a:avLst/>
          </a:prstGeom>
          <a:noFill/>
        </p:spPr>
        <p:txBody>
          <a:bodyPr wrap="none" rtlCol="0">
            <a:spAutoFit/>
          </a:bodyPr>
          <a:lstStyle/>
          <a:p>
            <a:r>
              <a:rPr kumimoji="1" lang="ja-JP" altLang="en-US"/>
              <a:t>各モデルについて、予測</a:t>
            </a:r>
          </a:p>
        </p:txBody>
      </p:sp>
      <p:sp>
        <p:nvSpPr>
          <p:cNvPr id="6" name="正方形/長方形 5">
            <a:extLst>
              <a:ext uri="{FF2B5EF4-FFF2-40B4-BE49-F238E27FC236}">
                <a16:creationId xmlns:a16="http://schemas.microsoft.com/office/drawing/2014/main" id="{4FB6C580-9F00-A04D-B7DD-32A3A639455F}"/>
              </a:ext>
            </a:extLst>
          </p:cNvPr>
          <p:cNvSpPr/>
          <p:nvPr/>
        </p:nvSpPr>
        <p:spPr>
          <a:xfrm>
            <a:off x="0" y="5919157"/>
            <a:ext cx="2696572" cy="369332"/>
          </a:xfrm>
          <a:prstGeom prst="rect">
            <a:avLst/>
          </a:prstGeom>
        </p:spPr>
        <p:txBody>
          <a:bodyPr wrap="none">
            <a:spAutoFit/>
          </a:bodyPr>
          <a:lstStyle/>
          <a:p>
            <a:r>
              <a:rPr lang="en-US" altLang="ja-JP" dirty="0"/>
              <a:t>F1: 70.58823529411765</a:t>
            </a:r>
            <a:endParaRPr lang="en-US" altLang="ja-JP" b="0" dirty="0">
              <a:effectLst/>
            </a:endParaRPr>
          </a:p>
        </p:txBody>
      </p:sp>
      <p:sp>
        <p:nvSpPr>
          <p:cNvPr id="7" name="テキスト ボックス 6">
            <a:extLst>
              <a:ext uri="{FF2B5EF4-FFF2-40B4-BE49-F238E27FC236}">
                <a16:creationId xmlns:a16="http://schemas.microsoft.com/office/drawing/2014/main" id="{5E01106C-42CD-E94B-903E-7F86CA8117EE}"/>
              </a:ext>
            </a:extLst>
          </p:cNvPr>
          <p:cNvSpPr txBox="1"/>
          <p:nvPr/>
        </p:nvSpPr>
        <p:spPr>
          <a:xfrm>
            <a:off x="3608173" y="5919157"/>
            <a:ext cx="1569660" cy="369332"/>
          </a:xfrm>
          <a:prstGeom prst="rect">
            <a:avLst/>
          </a:prstGeom>
          <a:noFill/>
        </p:spPr>
        <p:txBody>
          <a:bodyPr wrap="none" rtlCol="0">
            <a:spAutoFit/>
          </a:bodyPr>
          <a:lstStyle/>
          <a:p>
            <a:r>
              <a:rPr lang="ja-JP" altLang="en-US"/>
              <a:t>精度変わらず</a:t>
            </a:r>
            <a:endParaRPr kumimoji="1" lang="ja-JP" altLang="en-US"/>
          </a:p>
        </p:txBody>
      </p:sp>
      <p:pic>
        <p:nvPicPr>
          <p:cNvPr id="9" name="図 8" descr="グラフ&#10;&#10;自動的に生成された説明">
            <a:extLst>
              <a:ext uri="{FF2B5EF4-FFF2-40B4-BE49-F238E27FC236}">
                <a16:creationId xmlns:a16="http://schemas.microsoft.com/office/drawing/2014/main" id="{85937C42-B209-5141-8278-0F540ACDB38B}"/>
              </a:ext>
            </a:extLst>
          </p:cNvPr>
          <p:cNvPicPr>
            <a:picLocks noChangeAspect="1"/>
          </p:cNvPicPr>
          <p:nvPr/>
        </p:nvPicPr>
        <p:blipFill>
          <a:blip r:embed="rId2"/>
          <a:stretch>
            <a:fillRect/>
          </a:stretch>
        </p:blipFill>
        <p:spPr>
          <a:xfrm>
            <a:off x="8695230" y="4179625"/>
            <a:ext cx="3496769" cy="2622577"/>
          </a:xfrm>
          <a:prstGeom prst="rect">
            <a:avLst/>
          </a:prstGeom>
        </p:spPr>
      </p:pic>
    </p:spTree>
    <p:extLst>
      <p:ext uri="{BB962C8B-B14F-4D97-AF65-F5344CB8AC3E}">
        <p14:creationId xmlns:p14="http://schemas.microsoft.com/office/powerpoint/2010/main" val="38527637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14951</TotalTime>
  <Words>1055</Words>
  <Application>Microsoft Macintosh PowerPoint</Application>
  <PresentationFormat>ワイド画面</PresentationFormat>
  <Paragraphs>121</Paragraphs>
  <Slides>17</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17</vt:i4>
      </vt:variant>
    </vt:vector>
  </HeadingPairs>
  <TitlesOfParts>
    <vt:vector size="29" baseType="lpstr">
      <vt:lpstr>-apple-system</vt:lpstr>
      <vt:lpstr>游ゴシック</vt:lpstr>
      <vt:lpstr>游ゴシック Light</vt:lpstr>
      <vt:lpstr>Arial</vt:lpstr>
      <vt:lpstr>Helvetica Neue</vt:lpstr>
      <vt:lpstr>Menlo</vt:lpstr>
      <vt:lpstr>STIXGeneral-Italic</vt:lpstr>
      <vt:lpstr>STIXGeneral-Regular</vt:lpstr>
      <vt:lpstr>STIXVariants</vt:lpstr>
      <vt:lpstr>Times New Roman</vt:lpstr>
      <vt:lpstr>Trebuchet MS</vt:lpstr>
      <vt:lpstr>Office テーマ</vt:lpstr>
      <vt:lpstr>06.17 </vt:lpstr>
      <vt:lpstr>SHAPについて</vt:lpstr>
      <vt:lpstr>SHAPについて</vt:lpstr>
      <vt:lpstr>SHAPについて</vt:lpstr>
      <vt:lpstr>Additive Feature Attribution Methods </vt:lpstr>
      <vt:lpstr>Shapley Value</vt:lpstr>
      <vt:lpstr>Hyper Parameter tuning using Grid Search </vt:lpstr>
      <vt:lpstr>Hyper Parameter tuning using Grid Search </vt:lpstr>
      <vt:lpstr>テストデータ(20個)に対し予測</vt:lpstr>
      <vt:lpstr>各モデルのSummary Plot</vt:lpstr>
      <vt:lpstr>XGBoostの Decision Plot</vt:lpstr>
      <vt:lpstr>LightGBMの Decision Plot</vt:lpstr>
      <vt:lpstr>SVMの Decision Plot</vt:lpstr>
      <vt:lpstr>PowerPoint プレゼンテーション</vt:lpstr>
      <vt:lpstr>Next Step</vt:lpstr>
      <vt:lpstr>重要特徴量の度合いが低いカラムを削除し、予測</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05.30 </dc:title>
  <dc:creator>熊田　匡仁</dc:creator>
  <cp:lastModifiedBy>熊田　匡仁</cp:lastModifiedBy>
  <cp:revision>48</cp:revision>
  <dcterms:created xsi:type="dcterms:W3CDTF">2021-05-30T12:13:40Z</dcterms:created>
  <dcterms:modified xsi:type="dcterms:W3CDTF">2021-06-21T03:50:39Z</dcterms:modified>
</cp:coreProperties>
</file>