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90"/>
  </p:normalViewPr>
  <p:slideViewPr>
    <p:cSldViewPr snapToGrid="0" snapToObjects="1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Druggability Score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067242624156634"/>
          <c:y val="0.19609297158191363"/>
          <c:w val="0.84909426086335449"/>
          <c:h val="0.5591211879481395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compare!$D$3:$D$9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</c:numCache>
            </c:numRef>
          </c:cat>
          <c:val>
            <c:numRef>
              <c:f>compare!$E$3:$E$9</c:f>
              <c:numCache>
                <c:formatCode>General</c:formatCode>
                <c:ptCount val="7"/>
                <c:pt idx="0">
                  <c:v>1</c:v>
                </c:pt>
                <c:pt idx="1">
                  <c:v>53</c:v>
                </c:pt>
                <c:pt idx="2">
                  <c:v>10</c:v>
                </c:pt>
                <c:pt idx="3">
                  <c:v>11</c:v>
                </c:pt>
                <c:pt idx="4">
                  <c:v>21</c:v>
                </c:pt>
                <c:pt idx="5">
                  <c:v>51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1-AA4C-818B-09926EF4D96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compare!$D$3:$D$9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</c:numCache>
            </c:numRef>
          </c:cat>
          <c:val>
            <c:numRef>
              <c:f>compare!$F$3:$F$9</c:f>
              <c:numCache>
                <c:formatCode>General</c:formatCode>
                <c:ptCount val="7"/>
                <c:pt idx="0">
                  <c:v>130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1-AA4C-818B-09926EF4D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518048"/>
        <c:axId val="888015696"/>
      </c:barChart>
      <c:catAx>
        <c:axId val="87651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8015696"/>
        <c:crosses val="autoZero"/>
        <c:auto val="1"/>
        <c:lblAlgn val="ctr"/>
        <c:lblOffset val="100"/>
        <c:noMultiLvlLbl val="0"/>
      </c:catAx>
      <c:valAx>
        <c:axId val="88801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651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Number of Alpha Spheres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compare!$H$2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compare!$G$3:$G$18</c:f>
              <c:numCache>
                <c:formatCode>General</c:formatCode>
                <c:ptCount val="1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</c:numCache>
            </c:numRef>
          </c:cat>
          <c:val>
            <c:numRef>
              <c:f>compare!$H$3:$H$18</c:f>
              <c:numCache>
                <c:formatCode>General</c:formatCode>
                <c:ptCount val="16"/>
                <c:pt idx="0">
                  <c:v>0</c:v>
                </c:pt>
                <c:pt idx="1">
                  <c:v>47</c:v>
                </c:pt>
                <c:pt idx="2">
                  <c:v>58</c:v>
                </c:pt>
                <c:pt idx="3">
                  <c:v>25</c:v>
                </c:pt>
                <c:pt idx="4">
                  <c:v>9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5-3E4C-869B-CDEA961B3D15}"/>
            </c:ext>
          </c:extLst>
        </c:ser>
        <c:ser>
          <c:idx val="1"/>
          <c:order val="1"/>
          <c:tx>
            <c:strRef>
              <c:f>compare!$I$2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compare!$G$3:$G$18</c:f>
              <c:numCache>
                <c:formatCode>General</c:formatCode>
                <c:ptCount val="1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</c:numCache>
            </c:numRef>
          </c:cat>
          <c:val>
            <c:numRef>
              <c:f>compare!$I$3:$I$18</c:f>
              <c:numCache>
                <c:formatCode>General</c:formatCode>
                <c:ptCount val="16"/>
                <c:pt idx="0">
                  <c:v>0</c:v>
                </c:pt>
                <c:pt idx="1">
                  <c:v>91</c:v>
                </c:pt>
                <c:pt idx="2">
                  <c:v>42</c:v>
                </c:pt>
                <c:pt idx="3">
                  <c:v>9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5-3E4C-869B-CDEA961B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869696"/>
        <c:axId val="869788896"/>
      </c:barChart>
      <c:catAx>
        <c:axId val="9568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9788896"/>
        <c:crosses val="autoZero"/>
        <c:auto val="1"/>
        <c:lblAlgn val="ctr"/>
        <c:lblOffset val="100"/>
        <c:noMultiLvlLbl val="0"/>
      </c:catAx>
      <c:valAx>
        <c:axId val="86978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686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Total SASA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compare!$K$2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compare!$J$3:$J$17</c:f>
              <c:numCache>
                <c:formatCode>General</c:formatCode>
                <c:ptCount val="1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</c:numCache>
            </c:numRef>
          </c:cat>
          <c:val>
            <c:numRef>
              <c:f>compare!$K$3:$K$17</c:f>
              <c:numCache>
                <c:formatCode>General</c:formatCode>
                <c:ptCount val="15"/>
                <c:pt idx="0">
                  <c:v>4</c:v>
                </c:pt>
                <c:pt idx="1">
                  <c:v>95</c:v>
                </c:pt>
                <c:pt idx="2">
                  <c:v>30</c:v>
                </c:pt>
                <c:pt idx="3">
                  <c:v>14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F-2C48-994A-662311A32C20}"/>
            </c:ext>
          </c:extLst>
        </c:ser>
        <c:ser>
          <c:idx val="2"/>
          <c:order val="1"/>
          <c:tx>
            <c:strRef>
              <c:f>compare!$L$2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compare!$J$3:$J$17</c:f>
              <c:numCache>
                <c:formatCode>General</c:formatCode>
                <c:ptCount val="1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</c:numCache>
            </c:numRef>
          </c:cat>
          <c:val>
            <c:numRef>
              <c:f>compare!$L$3:$L$17</c:f>
              <c:numCache>
                <c:formatCode>General</c:formatCode>
                <c:ptCount val="15"/>
                <c:pt idx="0">
                  <c:v>0</c:v>
                </c:pt>
                <c:pt idx="1">
                  <c:v>54</c:v>
                </c:pt>
                <c:pt idx="2">
                  <c:v>69</c:v>
                </c:pt>
                <c:pt idx="3">
                  <c:v>15</c:v>
                </c:pt>
                <c:pt idx="4">
                  <c:v>9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DF-2C48-994A-662311A32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428320"/>
        <c:axId val="962339632"/>
      </c:barChart>
      <c:catAx>
        <c:axId val="9624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2339632"/>
        <c:crosses val="autoZero"/>
        <c:auto val="1"/>
        <c:lblAlgn val="ctr"/>
        <c:lblOffset val="100"/>
        <c:noMultiLvlLbl val="0"/>
      </c:catAx>
      <c:valAx>
        <c:axId val="9623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242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Polar</a:t>
            </a:r>
            <a:r>
              <a:rPr lang="en-US" altLang="ja-JP" baseline="0"/>
              <a:t> SASA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compare!$N$2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compare!$M$3:$M$20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</c:numCache>
            </c:numRef>
          </c:cat>
          <c:val>
            <c:numRef>
              <c:f>compare!$N$3:$N$20</c:f>
              <c:numCache>
                <c:formatCode>General</c:formatCode>
                <c:ptCount val="18"/>
                <c:pt idx="0">
                  <c:v>7</c:v>
                </c:pt>
                <c:pt idx="1">
                  <c:v>56</c:v>
                </c:pt>
                <c:pt idx="2">
                  <c:v>57</c:v>
                </c:pt>
                <c:pt idx="3">
                  <c:v>10</c:v>
                </c:pt>
                <c:pt idx="4">
                  <c:v>4</c:v>
                </c:pt>
                <c:pt idx="5">
                  <c:v>4</c:v>
                </c:pt>
                <c:pt idx="6">
                  <c:v>7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4-D14C-8798-52B680302D7F}"/>
            </c:ext>
          </c:extLst>
        </c:ser>
        <c:ser>
          <c:idx val="1"/>
          <c:order val="1"/>
          <c:tx>
            <c:strRef>
              <c:f>compare!$O$2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compare!$M$3:$M$20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</c:numCache>
            </c:numRef>
          </c:cat>
          <c:val>
            <c:numRef>
              <c:f>compare!$O$3:$O$20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62</c:v>
                </c:pt>
                <c:pt idx="3">
                  <c:v>35</c:v>
                </c:pt>
                <c:pt idx="4">
                  <c:v>12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4-D14C-8798-52B680302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551872"/>
        <c:axId val="973581584"/>
      </c:barChart>
      <c:catAx>
        <c:axId val="97355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3581584"/>
        <c:crosses val="autoZero"/>
        <c:auto val="1"/>
        <c:lblAlgn val="ctr"/>
        <c:lblOffset val="100"/>
        <c:noMultiLvlLbl val="0"/>
      </c:catAx>
      <c:valAx>
        <c:axId val="97358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355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Apolar SASA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compare!$P$3:$P$22</c:f>
              <c:numCache>
                <c:formatCode>General</c:formatCode>
                <c:ptCount val="2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</c:numCache>
            </c:numRef>
          </c:cat>
          <c:val>
            <c:numRef>
              <c:f>compare!$Q$3:$Q$22</c:f>
              <c:numCache>
                <c:formatCode>General</c:formatCode>
                <c:ptCount val="20"/>
                <c:pt idx="0">
                  <c:v>5</c:v>
                </c:pt>
                <c:pt idx="1">
                  <c:v>91</c:v>
                </c:pt>
                <c:pt idx="2">
                  <c:v>34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6-E043-B392-E61A5336FE0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compare!$P$3:$P$22</c:f>
              <c:numCache>
                <c:formatCode>General</c:formatCode>
                <c:ptCount val="2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</c:numCache>
            </c:numRef>
          </c:cat>
          <c:val>
            <c:numRef>
              <c:f>compare!$R$3:$R$22</c:f>
              <c:numCache>
                <c:formatCode>General</c:formatCode>
                <c:ptCount val="20"/>
                <c:pt idx="0">
                  <c:v>0</c:v>
                </c:pt>
                <c:pt idx="1">
                  <c:v>58</c:v>
                </c:pt>
                <c:pt idx="2">
                  <c:v>52</c:v>
                </c:pt>
                <c:pt idx="3">
                  <c:v>23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46-E043-B392-E61A5336F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922464"/>
        <c:axId val="975105264"/>
      </c:barChart>
      <c:catAx>
        <c:axId val="9749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105264"/>
        <c:crosses val="autoZero"/>
        <c:auto val="1"/>
        <c:lblAlgn val="ctr"/>
        <c:lblOffset val="100"/>
        <c:noMultiLvlLbl val="0"/>
      </c:catAx>
      <c:valAx>
        <c:axId val="9751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49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Hydrophobicity score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compare!$V$2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compare!$V$3:$V$14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9</c:v>
                </c:pt>
                <c:pt idx="4">
                  <c:v>42</c:v>
                </c:pt>
                <c:pt idx="5">
                  <c:v>26</c:v>
                </c:pt>
                <c:pt idx="6">
                  <c:v>22</c:v>
                </c:pt>
                <c:pt idx="7">
                  <c:v>20</c:v>
                </c:pt>
                <c:pt idx="8">
                  <c:v>12</c:v>
                </c:pt>
                <c:pt idx="9">
                  <c:v>12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7-B84D-BE9C-48696EB6B5F8}"/>
            </c:ext>
          </c:extLst>
        </c:ser>
        <c:ser>
          <c:idx val="1"/>
          <c:order val="1"/>
          <c:tx>
            <c:strRef>
              <c:f>compare!$W$2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compare!$W$3:$W$14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21</c:v>
                </c:pt>
                <c:pt idx="4">
                  <c:v>34</c:v>
                </c:pt>
                <c:pt idx="5">
                  <c:v>22</c:v>
                </c:pt>
                <c:pt idx="6">
                  <c:v>32</c:v>
                </c:pt>
                <c:pt idx="7">
                  <c:v>18</c:v>
                </c:pt>
                <c:pt idx="8">
                  <c:v>7</c:v>
                </c:pt>
                <c:pt idx="9">
                  <c:v>6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E7-B84D-BE9C-48696EB6B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7672352"/>
        <c:axId val="993701088"/>
      </c:barChart>
      <c:catAx>
        <c:axId val="887672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3701088"/>
        <c:crosses val="autoZero"/>
        <c:auto val="1"/>
        <c:lblAlgn val="ctr"/>
        <c:lblOffset val="100"/>
        <c:noMultiLvlLbl val="0"/>
      </c:catAx>
      <c:valAx>
        <c:axId val="99370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767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Flexibility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compare!$Y$2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compare!$Y$3:$Y$16</c:f>
              <c:numCache>
                <c:formatCode>General</c:formatCode>
                <c:ptCount val="14"/>
                <c:pt idx="0">
                  <c:v>2</c:v>
                </c:pt>
                <c:pt idx="1">
                  <c:v>24</c:v>
                </c:pt>
                <c:pt idx="2">
                  <c:v>45</c:v>
                </c:pt>
                <c:pt idx="3">
                  <c:v>50</c:v>
                </c:pt>
                <c:pt idx="4">
                  <c:v>22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4-794A-BB70-9C2CB732916C}"/>
            </c:ext>
          </c:extLst>
        </c:ser>
        <c:ser>
          <c:idx val="1"/>
          <c:order val="1"/>
          <c:tx>
            <c:strRef>
              <c:f>compare!$Z$2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compare!$Z$3:$Z$16</c:f>
              <c:numCache>
                <c:formatCode>General</c:formatCode>
                <c:ptCount val="14"/>
                <c:pt idx="0">
                  <c:v>2</c:v>
                </c:pt>
                <c:pt idx="1">
                  <c:v>25</c:v>
                </c:pt>
                <c:pt idx="2">
                  <c:v>64</c:v>
                </c:pt>
                <c:pt idx="3">
                  <c:v>40</c:v>
                </c:pt>
                <c:pt idx="4">
                  <c:v>16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4-794A-BB70-9C2CB7329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3794544"/>
        <c:axId val="961621488"/>
      </c:barChart>
      <c:catAx>
        <c:axId val="99379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1621488"/>
        <c:crosses val="autoZero"/>
        <c:auto val="1"/>
        <c:lblAlgn val="ctr"/>
        <c:lblOffset val="100"/>
        <c:noMultiLvlLbl val="0"/>
      </c:catAx>
      <c:valAx>
        <c:axId val="9616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379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013A5-C614-924B-9F03-D54078C7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F84E1-0755-2E44-B2E7-33E3DECE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B1EC3-6F22-F94B-B7A3-6E9E0BD3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67D0B-C417-3E41-AB6F-4A94C67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7D586-2550-314F-8E58-F4CAE1E6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73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9BF28-C90B-2840-8720-9667CC33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BCBA59-C77A-3143-A787-33E6CA5F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6DB75-32EF-6748-8F9A-9B69B12D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6358A-CBC9-4E42-8C8A-E55356A7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F933F-CA73-B44B-82D9-E74DFA0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A7DC00-CEEA-9448-87A5-0116DA25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9458A-034F-B74C-B1D0-9A11E52DE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388DF-DF42-1E49-BD20-BD0FC85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32889-0B39-D14D-85D3-D42844F9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EC6DF-6109-8043-8B50-E4C4A25F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4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47BAA-CBD3-D941-BE41-6E1612D6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3D799F-58C2-954E-9BE3-C7D13982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25818-66E4-DA49-A50B-18AC1DDB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297AA-788D-1D4F-82EE-5131BE44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E55AA-D49B-A64F-8C80-81C621F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0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BE8DF-8F6B-424D-86AE-19B2D925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FB6406-307E-2D47-A117-47115A39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DA1A0-C676-5641-9CAE-081E1B4D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C355F-036A-4B4A-91B1-857A0DC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6A7DF-3695-E847-89BF-32277F51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86343-584E-CF4B-B488-EC889872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A3AF7-9D70-C449-858F-74E4D4CD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AC52C-DB58-EC45-95BD-E83F8326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681BEC-2915-F64A-9BDA-39632B99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F0512E-E8D4-4647-A910-59ACAD0E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A4CCB-7591-D043-8631-9212192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3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D90E-E0FD-3B46-B417-122B581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C29C8-E7BA-D04C-9848-A1A46358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50366-66E3-894F-9130-1D87CFC0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60A5A-489C-5743-BCAF-DC8F7BA6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60E0AC-7A34-7641-9455-A46D3F46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21DBFF-9EF1-1A4C-8B25-D35938D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C9FC91-DC39-D146-B1F7-CDD83A4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B20BF2-22DB-CD4E-A238-F7CDDA2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07D46-220E-CE40-94DF-085107BB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F4B489-CF31-0140-BDFF-F4874508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FEB346-B5C1-154A-BAFD-7F2E05F7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62EECD-F54B-D443-9639-A7512AC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47EF00-D2E4-614F-BACA-3D5754E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2740C1-DA6D-C944-97F5-01308412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D5774-84F6-9944-91A2-73E0EC1B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9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AA511-A505-A242-8678-868F1A9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CC1C8-0E0A-3840-AD3B-4F474164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7ADF48-24CA-DD49-BD37-A28EB0D2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8D4A88-7429-804C-ADF4-718BA94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DF7BA-E476-6146-A501-A5F0016F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38B31A-D69B-4A44-AA5E-8A4E910C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7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E915-575F-5E45-8D34-297D6A2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32FB8E-9985-4048-8AD5-4EDF4E69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BFC22-D1AE-234B-A685-E84A6D22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4E202-0537-9645-B1FD-02093E3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FB29B-E691-6749-95A0-36833157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5844ED-7558-FA42-AAF2-10987E3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5EA29-05B4-AC45-AC1B-E924738F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DF9A0-D092-EC45-8FB7-14F10630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D6F3-EA17-4D46-9C7F-8F83612B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1B28D-5C2B-DC41-989A-B24E11F3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D6044-1239-2A45-8C86-D5BCD0DD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16280-3D6B-4547-953E-F44AE3EF2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83A5C7-5820-1E4C-AF13-B5F6F662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04/13(</a:t>
            </a:r>
            <a:r>
              <a:rPr kumimoji="1" lang="ja-JP" altLang="en-US" sz="4000"/>
              <a:t>火</a:t>
            </a:r>
            <a:r>
              <a:rPr kumimoji="1" lang="en-US" altLang="ja-JP" sz="4000" dirty="0"/>
              <a:t>)</a:t>
            </a:r>
          </a:p>
          <a:p>
            <a:r>
              <a:rPr lang="ja-JP" altLang="en-US" sz="4000"/>
              <a:t>熊田　匡仁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14140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1F893-441F-E840-BDAE-5212AF47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66"/>
            <a:ext cx="10515600" cy="1325563"/>
          </a:xfrm>
        </p:spPr>
        <p:txBody>
          <a:bodyPr/>
          <a:lstStyle/>
          <a:p>
            <a:r>
              <a:rPr lang="ja-JP" altLang="en-US"/>
              <a:t>結果</a:t>
            </a:r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FD5E6E47-B5E6-4743-9B8F-74C6A69C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8" y="2287748"/>
            <a:ext cx="4607109" cy="4449838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439D8BE8-4BB5-6640-BC48-A6DB13CE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489"/>
            <a:ext cx="4469027" cy="42695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DA417-2F0F-7E4B-BA5D-7B7E2E286595}"/>
              </a:ext>
            </a:extLst>
          </p:cNvPr>
          <p:cNvSpPr txBox="1"/>
          <p:nvPr/>
        </p:nvSpPr>
        <p:spPr>
          <a:xfrm>
            <a:off x="3011914" y="1920994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4EB5E4-92AF-2044-8E71-5FCCFA9D371F}"/>
              </a:ext>
            </a:extLst>
          </p:cNvPr>
          <p:cNvSpPr txBox="1"/>
          <p:nvPr/>
        </p:nvSpPr>
        <p:spPr>
          <a:xfrm>
            <a:off x="7689773" y="197041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EAD50C-4305-FC48-9854-9480FD1B108E}"/>
              </a:ext>
            </a:extLst>
          </p:cNvPr>
          <p:cNvSpPr txBox="1"/>
          <p:nvPr/>
        </p:nvSpPr>
        <p:spPr>
          <a:xfrm>
            <a:off x="1997289" y="120598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学習はできているようだ</a:t>
            </a:r>
            <a:r>
              <a:rPr kumimoji="1"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4634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BD861-533C-284F-A729-6B9F86FC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87"/>
            <a:ext cx="10515600" cy="1325563"/>
          </a:xfrm>
        </p:spPr>
        <p:txBody>
          <a:bodyPr/>
          <a:lstStyle/>
          <a:p>
            <a:r>
              <a:rPr lang="ja-JP" altLang="en-US"/>
              <a:t>結果</a:t>
            </a:r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6784FEC6-CFC0-9B48-9F5D-A64D3ED9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5"/>
          <a:stretch/>
        </p:blipFill>
        <p:spPr>
          <a:xfrm>
            <a:off x="0" y="2483708"/>
            <a:ext cx="5832389" cy="4374292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00D593E-FB2E-3648-8009-B2960DBB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56" y="2545796"/>
            <a:ext cx="6032109" cy="44006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DECB65-C4DC-5D49-9378-CF8E8929D373}"/>
              </a:ext>
            </a:extLst>
          </p:cNvPr>
          <p:cNvSpPr txBox="1"/>
          <p:nvPr/>
        </p:nvSpPr>
        <p:spPr>
          <a:xfrm>
            <a:off x="2967978" y="198488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04CB59-109A-6D41-9377-86F1DE533ED9}"/>
              </a:ext>
            </a:extLst>
          </p:cNvPr>
          <p:cNvSpPr txBox="1"/>
          <p:nvPr/>
        </p:nvSpPr>
        <p:spPr>
          <a:xfrm>
            <a:off x="9063978" y="2061302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E1D696-11CC-2948-985A-98F8B93E7782}"/>
              </a:ext>
            </a:extLst>
          </p:cNvPr>
          <p:cNvSpPr txBox="1"/>
          <p:nvPr/>
        </p:nvSpPr>
        <p:spPr>
          <a:xfrm>
            <a:off x="974483" y="1219303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F1_macro:   88.51</a:t>
            </a:r>
          </a:p>
        </p:txBody>
      </p:sp>
    </p:spTree>
    <p:extLst>
      <p:ext uri="{BB962C8B-B14F-4D97-AF65-F5344CB8AC3E}">
        <p14:creationId xmlns:p14="http://schemas.microsoft.com/office/powerpoint/2010/main" val="19472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2AEA0-D28C-4B40-83F6-E1FF90E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41D5D4DF-8367-9340-9A8F-EED497D8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47"/>
            <a:ext cx="12192000" cy="67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A724C-23A9-A644-AE2D-E800C9C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今やっていること</a:t>
            </a:r>
            <a:endParaRPr kumimoji="1" lang="ja-JP" altLang="en-US"/>
          </a:p>
        </p:txBody>
      </p:sp>
      <p:pic>
        <p:nvPicPr>
          <p:cNvPr id="4" name="図 3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CE9CAF8D-8F12-7247-A5B0-CAF55FFA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83" y="2014150"/>
            <a:ext cx="3655674" cy="3191305"/>
          </a:xfrm>
          <a:prstGeom prst="rect">
            <a:avLst/>
          </a:prstGeom>
        </p:spPr>
      </p:pic>
      <p:pic>
        <p:nvPicPr>
          <p:cNvPr id="5" name="図 4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D69564D3-0960-7D4D-9689-64434DEE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74143" b="51600"/>
          <a:stretch/>
        </p:blipFill>
        <p:spPr>
          <a:xfrm>
            <a:off x="6302815" y="4187095"/>
            <a:ext cx="1325599" cy="1858928"/>
          </a:xfrm>
          <a:prstGeom prst="rect">
            <a:avLst/>
          </a:prstGeom>
        </p:spPr>
      </p:pic>
      <p:pic>
        <p:nvPicPr>
          <p:cNvPr id="6" name="図 5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899405E5-7733-B043-984B-7B178E2D3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6" t="8463" r="26257" b="50000"/>
          <a:stretch/>
        </p:blipFill>
        <p:spPr>
          <a:xfrm>
            <a:off x="8337551" y="4194259"/>
            <a:ext cx="1189702" cy="1904840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18075E68-5869-EF4A-A93F-41C893CB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3" y="5171608"/>
            <a:ext cx="4223296" cy="10461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12141-3C46-1241-9AE8-17180EB6E9A4}"/>
              </a:ext>
            </a:extLst>
          </p:cNvPr>
          <p:cNvSpPr txBox="1"/>
          <p:nvPr/>
        </p:nvSpPr>
        <p:spPr>
          <a:xfrm>
            <a:off x="691901" y="6289742"/>
            <a:ext cx="325762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個数：　</a:t>
            </a:r>
            <a:r>
              <a:rPr kumimoji="1" lang="en-US" altLang="ja-JP" dirty="0"/>
              <a:t>150                152     </a:t>
            </a:r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E5DEA461-BDD4-6E4A-AD51-7FD5F29E1507}"/>
              </a:ext>
            </a:extLst>
          </p:cNvPr>
          <p:cNvSpPr/>
          <p:nvPr/>
        </p:nvSpPr>
        <p:spPr>
          <a:xfrm rot="16200000">
            <a:off x="4482500" y="3548500"/>
            <a:ext cx="861266" cy="8773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4C238DE-064B-0F45-B7A3-0AB2EBCC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93" y="2132330"/>
            <a:ext cx="1073753" cy="1516676"/>
          </a:xfrm>
          <a:prstGeom prst="rect">
            <a:avLst/>
          </a:prstGeom>
        </p:spPr>
      </p:pic>
      <p:pic>
        <p:nvPicPr>
          <p:cNvPr id="12" name="図 11" descr="写真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3A120E4A-DE92-3C49-98FD-44CBB9AD6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284" y="2080121"/>
            <a:ext cx="1073753" cy="147641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866E18-63B6-6940-8958-91F51E3D1C6E}"/>
              </a:ext>
            </a:extLst>
          </p:cNvPr>
          <p:cNvSpPr txBox="1"/>
          <p:nvPr/>
        </p:nvSpPr>
        <p:spPr>
          <a:xfrm>
            <a:off x="6613393" y="176479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po</a:t>
            </a:r>
            <a:r>
              <a:rPr kumimoji="1" lang="ja-JP" altLang="en-US" sz="2400"/>
              <a:t>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4E21C8-2599-DE4B-9ED8-0A6100E9F564}"/>
              </a:ext>
            </a:extLst>
          </p:cNvPr>
          <p:cNvSpPr txBox="1"/>
          <p:nvPr/>
        </p:nvSpPr>
        <p:spPr>
          <a:xfrm>
            <a:off x="8452504" y="1730536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po</a:t>
            </a:r>
            <a:r>
              <a:rPr kumimoji="1" lang="ja-JP" altLang="en-US" sz="2400"/>
              <a:t>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700794-5F90-4248-AD59-6FFABA4672B0}"/>
              </a:ext>
            </a:extLst>
          </p:cNvPr>
          <p:cNvSpPr txBox="1"/>
          <p:nvPr/>
        </p:nvSpPr>
        <p:spPr>
          <a:xfrm>
            <a:off x="5839944" y="36940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Cryptic Binding </a:t>
            </a:r>
            <a:r>
              <a:rPr lang="en-US" altLang="ja-JP" dirty="0"/>
              <a:t>S</a:t>
            </a:r>
            <a:r>
              <a:rPr kumimoji="1" lang="en-US" altLang="ja-JP" dirty="0"/>
              <a:t>ite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9F2852-B8AC-1349-B804-9E9B79934908}"/>
              </a:ext>
            </a:extLst>
          </p:cNvPr>
          <p:cNvSpPr txBox="1"/>
          <p:nvPr/>
        </p:nvSpPr>
        <p:spPr>
          <a:xfrm>
            <a:off x="8352476" y="369274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Normal Binding </a:t>
            </a:r>
            <a:r>
              <a:rPr kumimoji="1" lang="en-US" altLang="ja-JP" dirty="0"/>
              <a:t>Site</a:t>
            </a:r>
            <a:endParaRPr kumimoji="1" lang="ja-JP" altLang="en-US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D944269-F401-914C-9BC6-A31D28118B32}"/>
              </a:ext>
            </a:extLst>
          </p:cNvPr>
          <p:cNvSpPr/>
          <p:nvPr/>
        </p:nvSpPr>
        <p:spPr>
          <a:xfrm>
            <a:off x="5962280" y="4167958"/>
            <a:ext cx="4465591" cy="2305780"/>
          </a:xfrm>
          <a:prstGeom prst="frame">
            <a:avLst>
              <a:gd name="adj1" fmla="val 33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99AE3DFE-B851-5141-8449-40C9724F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4" y="0"/>
            <a:ext cx="115491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99D19-42F7-C847-8F23-402B2A6F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777"/>
            <a:ext cx="10515600" cy="1325563"/>
          </a:xfrm>
        </p:spPr>
        <p:txBody>
          <a:bodyPr/>
          <a:lstStyle/>
          <a:p>
            <a:r>
              <a:rPr lang="ja-JP" altLang="en-US"/>
              <a:t>データ収集とデータセット作成</a:t>
            </a:r>
            <a:endParaRPr kumimoji="1" lang="ja-JP" altLang="en-US"/>
          </a:p>
        </p:txBody>
      </p:sp>
      <p:pic>
        <p:nvPicPr>
          <p:cNvPr id="3" name="図 2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ADFE8567-BD49-E94E-8F41-ED7179E4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74143" b="51600"/>
          <a:stretch/>
        </p:blipFill>
        <p:spPr>
          <a:xfrm>
            <a:off x="838200" y="2499536"/>
            <a:ext cx="1325599" cy="1858928"/>
          </a:xfrm>
          <a:prstGeom prst="rect">
            <a:avLst/>
          </a:prstGeom>
        </p:spPr>
      </p:pic>
      <p:pic>
        <p:nvPicPr>
          <p:cNvPr id="4" name="図 3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CCE32855-D196-BA41-A060-04A2B73E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6" t="8463" r="26257" b="50000"/>
          <a:stretch/>
        </p:blipFill>
        <p:spPr>
          <a:xfrm>
            <a:off x="3360022" y="2580821"/>
            <a:ext cx="1189702" cy="190484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017F46-2546-AD41-9D1B-4D2B4CAF54ED}"/>
              </a:ext>
            </a:extLst>
          </p:cNvPr>
          <p:cNvSpPr txBox="1"/>
          <p:nvPr/>
        </p:nvSpPr>
        <p:spPr>
          <a:xfrm>
            <a:off x="375329" y="200645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Cryptic Binding </a:t>
            </a:r>
            <a:r>
              <a:rPr lang="en-US" altLang="ja-JP" dirty="0"/>
              <a:t>S</a:t>
            </a:r>
            <a:r>
              <a:rPr kumimoji="1" lang="en-US" altLang="ja-JP" dirty="0"/>
              <a:t>ite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219772-7128-784B-B6B9-40EFDA1A3132}"/>
              </a:ext>
            </a:extLst>
          </p:cNvPr>
          <p:cNvSpPr txBox="1"/>
          <p:nvPr/>
        </p:nvSpPr>
        <p:spPr>
          <a:xfrm>
            <a:off x="3137941" y="203422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Nomal</a:t>
            </a:r>
            <a:r>
              <a:rPr lang="en-US" altLang="ja-JP" dirty="0"/>
              <a:t> Binding </a:t>
            </a:r>
            <a:r>
              <a:rPr kumimoji="1" lang="en-US" altLang="ja-JP" dirty="0"/>
              <a:t>Site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C43187-6235-254F-866F-DB7C43A136F1}"/>
              </a:ext>
            </a:extLst>
          </p:cNvPr>
          <p:cNvSpPr txBox="1"/>
          <p:nvPr/>
        </p:nvSpPr>
        <p:spPr>
          <a:xfrm>
            <a:off x="229966" y="4695568"/>
            <a:ext cx="329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78</a:t>
            </a:r>
            <a:r>
              <a:rPr kumimoji="1" lang="ja-JP" altLang="en-US"/>
              <a:t>種類のタンパク質から</a:t>
            </a:r>
            <a:endParaRPr kumimoji="1" lang="en-US" altLang="ja-JP" dirty="0"/>
          </a:p>
          <a:p>
            <a:r>
              <a:rPr lang="en-US" altLang="ja-JP" dirty="0" err="1"/>
              <a:t>Fpocket</a:t>
            </a:r>
            <a:r>
              <a:rPr lang="ja-JP" altLang="en-US"/>
              <a:t>を用いて計</a:t>
            </a:r>
            <a:r>
              <a:rPr lang="en-US" altLang="ja-JP" dirty="0"/>
              <a:t>150</a:t>
            </a:r>
            <a:r>
              <a:rPr lang="ja-JP" altLang="en-US"/>
              <a:t>の</a:t>
            </a:r>
            <a:endParaRPr lang="en-US" altLang="ja-JP" dirty="0"/>
          </a:p>
          <a:p>
            <a:r>
              <a:rPr lang="ja-JP" altLang="en-US"/>
              <a:t>ポケットの特徴量を作成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DF88BB-9EB0-C44F-94BD-B0AE972FE9B0}"/>
              </a:ext>
            </a:extLst>
          </p:cNvPr>
          <p:cNvSpPr txBox="1"/>
          <p:nvPr/>
        </p:nvSpPr>
        <p:spPr>
          <a:xfrm>
            <a:off x="3110869" y="4662923"/>
            <a:ext cx="287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126</a:t>
            </a:r>
            <a:r>
              <a:rPr kumimoji="1" lang="ja-JP" altLang="en-US"/>
              <a:t>種類のタンパク質から</a:t>
            </a:r>
            <a:endParaRPr kumimoji="1" lang="en-US" altLang="ja-JP" dirty="0"/>
          </a:p>
          <a:p>
            <a:r>
              <a:rPr lang="en-US" altLang="ja-JP" dirty="0" err="1"/>
              <a:t>Fpocket</a:t>
            </a:r>
            <a:r>
              <a:rPr lang="ja-JP" altLang="en-US"/>
              <a:t>を用いて計</a:t>
            </a:r>
            <a:r>
              <a:rPr lang="en-US" altLang="ja-JP" dirty="0"/>
              <a:t>152</a:t>
            </a:r>
            <a:r>
              <a:rPr lang="ja-JP" altLang="en-US"/>
              <a:t>の</a:t>
            </a:r>
            <a:endParaRPr lang="en-US" altLang="ja-JP" dirty="0"/>
          </a:p>
          <a:p>
            <a:r>
              <a:rPr lang="ja-JP" altLang="en-US"/>
              <a:t>ポケットの特徴量を作成</a:t>
            </a:r>
          </a:p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BA411E-365B-0645-929A-35B5B6F262EC}"/>
              </a:ext>
            </a:extLst>
          </p:cNvPr>
          <p:cNvSpPr/>
          <p:nvPr/>
        </p:nvSpPr>
        <p:spPr>
          <a:xfrm>
            <a:off x="6096000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b="0" dirty="0">
                <a:effectLst/>
                <a:latin typeface="Menlo" panose="020B0609030804020204" pitchFamily="49" charset="0"/>
              </a:rPr>
              <a:t>PDB Name, </a:t>
            </a: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Score,Druggability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 Score,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Number of Alpha Spheres,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Total SASA,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Polar SASA,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Apolar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SASA,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Volume,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local hydrophobic density,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alpha sphere radius,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alp. </a:t>
            </a:r>
            <a:r>
              <a:rPr lang="en" altLang="ja-JP" b="0" dirty="0" err="1">
                <a:effectLst/>
                <a:latin typeface="Menlo" panose="020B0609030804020204" pitchFamily="49" charset="0"/>
              </a:rPr>
              <a:t>sph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. solvent access,</a:t>
            </a: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Apolar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 alpha sphere proportion,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Hydrophobicity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Volume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Polarity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Charge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Proportion of polar atoms,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Alpha sphere density,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Cent. of mass - Alpha Sphere max </a:t>
            </a:r>
            <a:r>
              <a:rPr lang="en" altLang="ja-JP" b="0" dirty="0" err="1">
                <a:effectLst/>
                <a:latin typeface="Menlo" panose="020B0609030804020204" pitchFamily="49" charset="0"/>
              </a:rPr>
              <a:t>dist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Flexibility,</a:t>
            </a:r>
          </a:p>
          <a:p>
            <a:r>
              <a:rPr lang="en" altLang="ja-JP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cryptic pocket flag</a:t>
            </a:r>
          </a:p>
        </p:txBody>
      </p:sp>
    </p:spTree>
    <p:extLst>
      <p:ext uri="{BB962C8B-B14F-4D97-AF65-F5344CB8AC3E}">
        <p14:creationId xmlns:p14="http://schemas.microsoft.com/office/powerpoint/2010/main" val="36937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E5630-6945-6043-A630-107227DE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1" y="241558"/>
            <a:ext cx="10515600" cy="1325563"/>
          </a:xfrm>
        </p:spPr>
        <p:txBody>
          <a:bodyPr/>
          <a:lstStyle/>
          <a:p>
            <a:r>
              <a:rPr kumimoji="1" lang="ja-JP" altLang="en-US"/>
              <a:t>各特徴量の比較（ヒストグラム）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0808C444-FBF0-4545-A7D4-81AD89A09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98367"/>
              </p:ext>
            </p:extLst>
          </p:nvPr>
        </p:nvGraphicFramePr>
        <p:xfrm>
          <a:off x="307222" y="1749386"/>
          <a:ext cx="3472247" cy="261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4EBC4EB-EDEC-6741-A137-EABD87DD3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62029"/>
              </p:ext>
            </p:extLst>
          </p:nvPr>
        </p:nvGraphicFramePr>
        <p:xfrm>
          <a:off x="3779469" y="1717976"/>
          <a:ext cx="3952359" cy="268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FED4EA6-7FCD-1544-9A2F-CFB695006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47060"/>
              </p:ext>
            </p:extLst>
          </p:nvPr>
        </p:nvGraphicFramePr>
        <p:xfrm>
          <a:off x="8174358" y="1492412"/>
          <a:ext cx="3253860" cy="2790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B6192A2-34C6-574E-BAA0-F5A51AADE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39982"/>
              </p:ext>
            </p:extLst>
          </p:nvPr>
        </p:nvGraphicFramePr>
        <p:xfrm>
          <a:off x="307222" y="4366874"/>
          <a:ext cx="3812598" cy="235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8ABB149-DE6F-9C45-A5E3-2384A911C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81799"/>
              </p:ext>
            </p:extLst>
          </p:nvPr>
        </p:nvGraphicFramePr>
        <p:xfrm>
          <a:off x="4005249" y="4400171"/>
          <a:ext cx="3500797" cy="245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7D0F1569-69A4-494C-991F-90DD9696E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712029"/>
              </p:ext>
            </p:extLst>
          </p:nvPr>
        </p:nvGraphicFramePr>
        <p:xfrm>
          <a:off x="7957608" y="4264758"/>
          <a:ext cx="3530729" cy="245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9327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021FCFCD-CA87-1C43-9C1F-0C1DF31C8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90184"/>
              </p:ext>
            </p:extLst>
          </p:nvPr>
        </p:nvGraphicFramePr>
        <p:xfrm>
          <a:off x="838200" y="2070087"/>
          <a:ext cx="6654346" cy="41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B08EEEF8-5CC6-2148-9FD9-7C23B529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各特徴量の比較（ヒストグラム）</a:t>
            </a:r>
          </a:p>
        </p:txBody>
      </p:sp>
    </p:spTree>
    <p:extLst>
      <p:ext uri="{BB962C8B-B14F-4D97-AF65-F5344CB8AC3E}">
        <p14:creationId xmlns:p14="http://schemas.microsoft.com/office/powerpoint/2010/main" val="34223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BE07B-3523-E24A-B467-4F605A6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モデルとデータについて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CDA783-3DBF-1A4D-A565-1A3FB679EF94}"/>
              </a:ext>
            </a:extLst>
          </p:cNvPr>
          <p:cNvSpPr txBox="1"/>
          <p:nvPr/>
        </p:nvSpPr>
        <p:spPr>
          <a:xfrm>
            <a:off x="949410" y="2844503"/>
            <a:ext cx="9788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データ：</a:t>
            </a:r>
            <a:endParaRPr kumimoji="1" lang="en-US" altLang="ja-JP" sz="2400" dirty="0"/>
          </a:p>
          <a:p>
            <a:r>
              <a:rPr kumimoji="1" lang="ja-JP" altLang="en-US" sz="2400"/>
              <a:t>全データ約</a:t>
            </a:r>
            <a:r>
              <a:rPr kumimoji="1" lang="en-US" altLang="ja-JP" sz="2400" dirty="0"/>
              <a:t>300, </a:t>
            </a:r>
            <a:r>
              <a:rPr lang="ja-JP" altLang="en-US" sz="2400"/>
              <a:t>教師データとテストデータを</a:t>
            </a:r>
            <a:r>
              <a:rPr lang="en-US" altLang="ja-JP" sz="2400" dirty="0"/>
              <a:t>8:2</a:t>
            </a:r>
            <a:r>
              <a:rPr lang="ja-JP" altLang="en-US" sz="2400"/>
              <a:t>で分割し</a:t>
            </a:r>
            <a:r>
              <a:rPr lang="en-US" altLang="ja-JP" sz="2400" dirty="0"/>
              <a:t>, </a:t>
            </a:r>
            <a:r>
              <a:rPr kumimoji="1" lang="ja-JP" altLang="en-US" sz="2400"/>
              <a:t>交差分割法（</a:t>
            </a:r>
            <a:r>
              <a:rPr lang="en" altLang="ja-JP" sz="2400" dirty="0"/>
              <a:t>k-stratified, 2</a:t>
            </a:r>
            <a:r>
              <a:rPr lang="ja-JP" altLang="en-US" sz="2400"/>
              <a:t>分割</a:t>
            </a:r>
            <a:r>
              <a:rPr kumimoji="1" lang="ja-JP" altLang="en-US" sz="2400"/>
              <a:t>）</a:t>
            </a:r>
            <a:r>
              <a:rPr lang="ja-JP" altLang="en-US" sz="2400"/>
              <a:t>で学習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/>
              <a:t>評価指標：</a:t>
            </a:r>
            <a:endParaRPr lang="en-US" altLang="ja-JP" sz="2400" dirty="0"/>
          </a:p>
          <a:p>
            <a:r>
              <a:rPr kumimoji="1" lang="en-US" altLang="ja-JP" sz="2400" dirty="0"/>
              <a:t>F1_macro</a:t>
            </a:r>
            <a:r>
              <a:rPr lang="en-US" altLang="ja-JP" sz="2400" dirty="0"/>
              <a:t> 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2F45CF-D0E1-864E-B789-24C225BFA099}"/>
              </a:ext>
            </a:extLst>
          </p:cNvPr>
          <p:cNvSpPr txBox="1"/>
          <p:nvPr/>
        </p:nvSpPr>
        <p:spPr>
          <a:xfrm>
            <a:off x="949410" y="1690688"/>
            <a:ext cx="920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モデル：</a:t>
            </a:r>
            <a:endParaRPr kumimoji="1" lang="en-US" altLang="ja-JP" sz="2400" dirty="0"/>
          </a:p>
          <a:p>
            <a:r>
              <a:rPr kumimoji="1" lang="en-US" altLang="ja-JP" sz="2400" dirty="0" err="1"/>
              <a:t>Xgboost</a:t>
            </a:r>
            <a:r>
              <a:rPr kumimoji="1" lang="en-US" altLang="ja-JP" sz="2400" dirty="0"/>
              <a:t> </a:t>
            </a:r>
            <a:r>
              <a:rPr lang="ja-JP" altLang="en-US" sz="2400"/>
              <a:t>と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LightGBM</a:t>
            </a:r>
            <a:r>
              <a:rPr lang="en-US" altLang="ja-JP" sz="2400" dirty="0"/>
              <a:t> </a:t>
            </a:r>
            <a:r>
              <a:rPr lang="ja-JP" altLang="en-US" sz="2400"/>
              <a:t>を</a:t>
            </a:r>
            <a:r>
              <a:rPr lang="en-US" altLang="ja-JP" sz="2400" dirty="0"/>
              <a:t>0.5:0.5</a:t>
            </a:r>
            <a:r>
              <a:rPr lang="ja-JP" altLang="en-US" sz="2400"/>
              <a:t>で重み付けしたアンサンブル学習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7661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88061-62D0-BC48-B54E-5631638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BF1114-EDEE-6142-BE7F-C0BC2AEEB93D}"/>
              </a:ext>
            </a:extLst>
          </p:cNvPr>
          <p:cNvSpPr/>
          <p:nvPr/>
        </p:nvSpPr>
        <p:spPr>
          <a:xfrm>
            <a:off x="1701113" y="1779687"/>
            <a:ext cx="35134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[0]     validation_0-logloss:0.64084</a:t>
            </a:r>
          </a:p>
          <a:p>
            <a:r>
              <a:rPr lang="ja-JP" altLang="en-US" sz="1200"/>
              <a:t>[10]    validation_0-logloss:0.39870</a:t>
            </a:r>
          </a:p>
          <a:p>
            <a:r>
              <a:rPr lang="ja-JP" altLang="en-US" sz="1200"/>
              <a:t>[20]    validation_0-logloss:0.31049</a:t>
            </a:r>
          </a:p>
          <a:p>
            <a:r>
              <a:rPr lang="ja-JP" altLang="en-US" sz="1200"/>
              <a:t>[30]    validation_0-logloss:0.27878</a:t>
            </a:r>
          </a:p>
          <a:p>
            <a:r>
              <a:rPr lang="ja-JP" altLang="en-US" sz="1200"/>
              <a:t>[40]    validation_0-logloss:0.27087</a:t>
            </a:r>
          </a:p>
          <a:p>
            <a:r>
              <a:rPr lang="ja-JP" altLang="en-US" sz="1200"/>
              <a:t>[50]    validation_0-logloss:0.26077</a:t>
            </a:r>
          </a:p>
          <a:p>
            <a:r>
              <a:rPr lang="ja-JP" altLang="en-US" sz="1200"/>
              <a:t>[60]    validation_0-logloss:0.25328</a:t>
            </a:r>
          </a:p>
          <a:p>
            <a:r>
              <a:rPr lang="ja-JP" altLang="en-US" sz="1200"/>
              <a:t>[70]    validation_0-logloss:0.25174</a:t>
            </a:r>
          </a:p>
          <a:p>
            <a:r>
              <a:rPr lang="ja-JP" altLang="en-US" sz="1200"/>
              <a:t>[80]    validation_0-logloss:0.25055</a:t>
            </a:r>
          </a:p>
          <a:p>
            <a:r>
              <a:rPr lang="ja-JP" altLang="en-US" sz="1200"/>
              <a:t>[90]    validation_0-logloss:0.24715</a:t>
            </a:r>
          </a:p>
          <a:p>
            <a:r>
              <a:rPr lang="ja-JP" altLang="en-US" sz="1200"/>
              <a:t>[100]   validation_0-logloss:0.24558</a:t>
            </a:r>
          </a:p>
          <a:p>
            <a:r>
              <a:rPr lang="ja-JP" altLang="en-US" sz="1200"/>
              <a:t>[110]   validation_0-logloss:0.24591</a:t>
            </a:r>
          </a:p>
          <a:p>
            <a:r>
              <a:rPr lang="ja-JP" altLang="en-US" sz="1200"/>
              <a:t>[111]   validation_0-logloss:0.24595</a:t>
            </a:r>
          </a:p>
          <a:p>
            <a:r>
              <a:rPr lang="ja-JP" altLang="en-US" sz="1200"/>
              <a:t>fit fold=1 0.225[s]</a:t>
            </a:r>
          </a:p>
          <a:p>
            <a:r>
              <a:rPr lang="ja-JP" altLang="en-US" sz="1200"/>
              <a:t>Fold 0 F1_MACRO: 91.62946428571428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" altLang="ja-JP" sz="1200" dirty="0"/>
              <a:t>[0]     validation_0-logloss:0.64323</a:t>
            </a:r>
          </a:p>
          <a:p>
            <a:r>
              <a:rPr lang="en" altLang="ja-JP" sz="1200" dirty="0"/>
              <a:t>[10]    validation_0-logloss:0.41320</a:t>
            </a:r>
          </a:p>
          <a:p>
            <a:r>
              <a:rPr lang="en" altLang="ja-JP" sz="1200" dirty="0"/>
              <a:t>[20]    validation_0-logloss:0.33093</a:t>
            </a:r>
          </a:p>
          <a:p>
            <a:r>
              <a:rPr lang="en" altLang="ja-JP" sz="1200" dirty="0"/>
              <a:t>[30]    validation_0-logloss:0.29463</a:t>
            </a:r>
          </a:p>
          <a:p>
            <a:r>
              <a:rPr lang="en" altLang="ja-JP" sz="1200" dirty="0"/>
              <a:t>[40]    validation_0-logloss:0.27582</a:t>
            </a:r>
          </a:p>
          <a:p>
            <a:r>
              <a:rPr lang="en" altLang="ja-JP" sz="1200" dirty="0"/>
              <a:t>[50]    validation_0-logloss:0.27480</a:t>
            </a:r>
          </a:p>
          <a:p>
            <a:r>
              <a:rPr lang="en" altLang="ja-JP" sz="1200" dirty="0"/>
              <a:t>[60]    validation_0-logloss:0.26337</a:t>
            </a:r>
          </a:p>
          <a:p>
            <a:r>
              <a:rPr lang="en" altLang="ja-JP" sz="1200" dirty="0"/>
              <a:t>[68]    validation_0-logloss:0.26485</a:t>
            </a:r>
          </a:p>
          <a:p>
            <a:r>
              <a:rPr lang="en" altLang="ja-JP" sz="1200" dirty="0"/>
              <a:t>fit fold=2 0.142[s]</a:t>
            </a:r>
          </a:p>
          <a:p>
            <a:r>
              <a:rPr lang="en" altLang="ja-JP" sz="1200" dirty="0"/>
              <a:t>Fold 1 F1_MACRO: 87.3949579831933</a:t>
            </a:r>
          </a:p>
          <a:p>
            <a:r>
              <a:rPr lang="en" altLang="ja-JP" sz="1200" dirty="0"/>
              <a:t>FINISHED | Whole F1_MACRO: 89.5280</a:t>
            </a:r>
            <a:endParaRPr lang="ja-JP" altLang="en-US" sz="1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71CDB9-9CA5-2349-8A87-50AF11028D9D}"/>
              </a:ext>
            </a:extLst>
          </p:cNvPr>
          <p:cNvSpPr/>
          <p:nvPr/>
        </p:nvSpPr>
        <p:spPr>
          <a:xfrm>
            <a:off x="6357552" y="1890526"/>
            <a:ext cx="45040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[10]    valid_0's binary_logloss: 0.452674</a:t>
            </a:r>
          </a:p>
          <a:p>
            <a:r>
              <a:rPr lang="ja-JP" altLang="en-US" sz="1200"/>
              <a:t>[20]    valid_0's binary_logloss: 0.351476</a:t>
            </a:r>
          </a:p>
          <a:p>
            <a:r>
              <a:rPr lang="ja-JP" altLang="en-US" sz="1200"/>
              <a:t>[30]    valid_0's binary_logloss: 0.320377</a:t>
            </a:r>
          </a:p>
          <a:p>
            <a:r>
              <a:rPr lang="ja-JP" altLang="en-US" sz="1200"/>
              <a:t>[40]    valid_0's binary_logloss: 0.281119</a:t>
            </a:r>
          </a:p>
          <a:p>
            <a:r>
              <a:rPr lang="ja-JP" altLang="en-US" sz="1200"/>
              <a:t>[50]    valid_0's binary_logloss: 0.262199</a:t>
            </a:r>
          </a:p>
          <a:p>
            <a:r>
              <a:rPr lang="ja-JP" altLang="en-US" sz="1200"/>
              <a:t>[60]    valid_0's binary_logloss: 0.249083</a:t>
            </a:r>
          </a:p>
          <a:p>
            <a:r>
              <a:rPr lang="ja-JP" altLang="en-US" sz="1200"/>
              <a:t>[70]    valid_0's binary_logloss: 0.235701</a:t>
            </a:r>
          </a:p>
          <a:p>
            <a:r>
              <a:rPr lang="ja-JP" altLang="en-US" sz="1200"/>
              <a:t>[80]    valid_0's binary_logloss: 0.236241</a:t>
            </a:r>
          </a:p>
          <a:p>
            <a:r>
              <a:rPr lang="ja-JP" altLang="en-US" sz="1200"/>
              <a:t>[90]    valid_0's binary_logloss: 0.232907</a:t>
            </a:r>
          </a:p>
          <a:p>
            <a:r>
              <a:rPr lang="ja-JP" altLang="en-US" sz="1200"/>
              <a:t>[100]   valid_0's binary_logloss: 0.227977</a:t>
            </a:r>
          </a:p>
          <a:p>
            <a:r>
              <a:rPr lang="ja-JP" altLang="en-US" sz="1200"/>
              <a:t>Early stopping, best iteration is:</a:t>
            </a:r>
          </a:p>
          <a:p>
            <a:r>
              <a:rPr lang="ja-JP" altLang="en-US" sz="1200"/>
              <a:t>[99]    valid_0's binary_logloss: 0.226214</a:t>
            </a:r>
          </a:p>
          <a:p>
            <a:r>
              <a:rPr lang="ja-JP" altLang="en-US" sz="1200"/>
              <a:t>fit fold=1 0.172[s]</a:t>
            </a:r>
          </a:p>
          <a:p>
            <a:r>
              <a:rPr lang="ja-JP" altLang="en-US" sz="1200"/>
              <a:t>Fold 0 F1_MACRO: 93.30357142857143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" altLang="ja-JP" sz="1200" dirty="0"/>
              <a:t>Fold 0 F1_MACRO: 93.30357142857143</a:t>
            </a:r>
          </a:p>
          <a:p>
            <a:r>
              <a:rPr lang="en" altLang="ja-JP" sz="1200" dirty="0"/>
              <a:t>Training until validation scores don't improve for 10 rounds</a:t>
            </a:r>
          </a:p>
          <a:p>
            <a:r>
              <a:rPr lang="en" altLang="ja-JP" sz="1200" dirty="0"/>
              <a:t>[10]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0.446281</a:t>
            </a:r>
          </a:p>
          <a:p>
            <a:r>
              <a:rPr lang="en" altLang="ja-JP" sz="1200" dirty="0"/>
              <a:t>[20]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0.333503</a:t>
            </a:r>
          </a:p>
          <a:p>
            <a:r>
              <a:rPr lang="en" altLang="ja-JP" sz="1200" dirty="0"/>
              <a:t>[30]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0.29055</a:t>
            </a:r>
          </a:p>
          <a:p>
            <a:r>
              <a:rPr lang="en" altLang="ja-JP" sz="1200" dirty="0"/>
              <a:t>[40]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0.292851</a:t>
            </a:r>
          </a:p>
          <a:p>
            <a:r>
              <a:rPr lang="en" altLang="ja-JP" sz="1200" dirty="0"/>
              <a:t>Early stopping, best iteration is:</a:t>
            </a:r>
          </a:p>
          <a:p>
            <a:r>
              <a:rPr lang="en" altLang="ja-JP" sz="1200" dirty="0"/>
              <a:t>[37]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0.286303</a:t>
            </a:r>
          </a:p>
          <a:p>
            <a:r>
              <a:rPr lang="en" altLang="ja-JP" sz="1200" dirty="0"/>
              <a:t>fit fold=2 0.074[s]</a:t>
            </a:r>
          </a:p>
          <a:p>
            <a:r>
              <a:rPr lang="en" altLang="ja-JP" sz="1200" dirty="0"/>
              <a:t>Fold 1 F1_MACRO: 86.54607122668175</a:t>
            </a:r>
          </a:p>
          <a:p>
            <a:r>
              <a:rPr lang="en" altLang="ja-JP" sz="1200" dirty="0"/>
              <a:t>FINISHED | Whole F1_MACRO: 89.9538</a:t>
            </a:r>
            <a:endParaRPr lang="ja-JP" altLang="en-US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03CA94-C918-4740-B46C-8A9FC6F3E439}"/>
              </a:ext>
            </a:extLst>
          </p:cNvPr>
          <p:cNvSpPr/>
          <p:nvPr/>
        </p:nvSpPr>
        <p:spPr>
          <a:xfrm>
            <a:off x="2177674" y="132135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 </a:t>
            </a:r>
            <a:r>
              <a:rPr lang="ja-JP" altLang="en-US"/>
              <a:t>　　　　　　　　　　　　　　</a:t>
            </a:r>
            <a:r>
              <a:rPr lang="en-US" altLang="ja-JP" dirty="0"/>
              <a:t> </a:t>
            </a:r>
            <a:r>
              <a:rPr lang="en-US" altLang="ja-JP" dirty="0" err="1"/>
              <a:t>LightGBM</a:t>
            </a:r>
            <a:r>
              <a:rPr lang="en-US" altLang="ja-JP" dirty="0"/>
              <a:t>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593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650</Words>
  <Application>Microsoft Macintosh PowerPoint</Application>
  <PresentationFormat>ワイド画面</PresentationFormat>
  <Paragraphs>118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Menlo</vt:lpstr>
      <vt:lpstr>Office テーマ</vt:lpstr>
      <vt:lpstr>進捗報告</vt:lpstr>
      <vt:lpstr>PowerPoint プレゼンテーション</vt:lpstr>
      <vt:lpstr>今やっていること</vt:lpstr>
      <vt:lpstr>PowerPoint プレゼンテーション</vt:lpstr>
      <vt:lpstr>データ収集とデータセット作成</vt:lpstr>
      <vt:lpstr>各特徴量の比較（ヒストグラム）</vt:lpstr>
      <vt:lpstr>各特徴量の比較（ヒストグラム）</vt:lpstr>
      <vt:lpstr>モデルとデータについて</vt:lpstr>
      <vt:lpstr>学習</vt:lpstr>
      <vt:lpstr>結果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熊田　匡仁</dc:creator>
  <cp:lastModifiedBy>熊田　匡仁</cp:lastModifiedBy>
  <cp:revision>9</cp:revision>
  <dcterms:created xsi:type="dcterms:W3CDTF">2021-04-13T02:54:03Z</dcterms:created>
  <dcterms:modified xsi:type="dcterms:W3CDTF">2021-04-13T05:25:45Z</dcterms:modified>
</cp:coreProperties>
</file>