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42"/>
    <p:restoredTop sz="94603"/>
  </p:normalViewPr>
  <p:slideViewPr>
    <p:cSldViewPr snapToGrid="0" snapToObjects="1">
      <p:cViewPr>
        <p:scale>
          <a:sx n="108" d="100"/>
          <a:sy n="108" d="100"/>
        </p:scale>
        <p:origin x="64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22A2-A4AA-5047-A879-A85A24A0C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7D52FD-A2AD-CC42-87E8-7B834268E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E00CC8-B8F1-FE4E-A204-4D27BFC3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F743-6024-A640-A712-6B8E5E5507D1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F339A9-4075-6E40-A142-D10B177D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94D062-0B4F-B642-A4AA-830C063E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1590-E0E0-ED40-8708-BDDCC40F3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93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ADFD19-E1E7-B745-A164-F62689AA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2EAD6C-0FE5-4849-BA08-F0488D46B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3DF74E-7094-034A-A123-E65E65A38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F743-6024-A640-A712-6B8E5E5507D1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68181D-DAA7-8C4F-BDED-65A23844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7333E8-EFAE-024B-A44C-22C14B0C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1590-E0E0-ED40-8708-BDDCC40F3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47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F4CDA7E-480D-2B42-A5F1-6F9A91324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FAF2E0-20AF-1049-8F9F-A81C3D41E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8A4AA0-34F9-7141-AB64-E0A8BE25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F743-6024-A640-A712-6B8E5E5507D1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CD68E-B5DD-D945-B01B-E9113A8FF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F487B5-BBF9-0940-AE40-8EB19B58C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1590-E0E0-ED40-8708-BDDCC40F3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70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BE22B-566A-E446-8AD6-DD1AFDC93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E6E5FD-8A9E-F44C-8365-4021B8A98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9BFC9E-A4DB-7A4F-BB3C-4EF715978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F743-6024-A640-A712-6B8E5E5507D1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358176-F480-AD42-9AEF-40B6940E1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30DA6F-E11F-6745-9D7C-23ED15C31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1590-E0E0-ED40-8708-BDDCC40F3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74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AEA4F8-38D3-4548-A4B0-56BB59D3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8382A7-0B7A-6740-9CD5-12CD4BE59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5E8A5C-8A40-1044-B447-82BBBF22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F743-6024-A640-A712-6B8E5E5507D1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7D6E3A-F07B-D948-A68B-95C6FAC5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577594-FF60-C349-A064-79D1521B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1590-E0E0-ED40-8708-BDDCC40F3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86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2A8D53-5FBD-2248-8DD0-E4E840E1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FDBCFA-2729-A34E-AA3C-E068121E1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CA4FA0-578A-9646-8BB3-115D686DD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A688AF-5686-D145-8797-638907A3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F743-6024-A640-A712-6B8E5E5507D1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EB672E-38FB-8040-85DB-2FD7B459A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E721D9-61F0-6647-B8EB-C8682295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1590-E0E0-ED40-8708-BDDCC40F3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90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365848-0AA6-7247-BE91-97F8B9D3C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5F22C8-1E54-264E-BA15-2AEF6372E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E46793-9731-D047-9B31-4F96903D1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FEC966A-3AF6-DC49-B392-77F006923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3C1A76F-490E-7F46-9AD4-CF56FEDED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47187DB-7806-0E43-A5E3-C93BA0B1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F743-6024-A640-A712-6B8E5E5507D1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81512B-BCE0-8244-80A1-541F0BDB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9707801-A8C6-0548-A3A2-4ED9AE2D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1590-E0E0-ED40-8708-BDDCC40F3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32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606031-4307-F04A-9BBD-30FBFE585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7BB580C-AB04-2341-8B88-9D93032E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F743-6024-A640-A712-6B8E5E5507D1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EC94E12-F31E-4F45-910A-68A71CAF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856DD7-F447-5D49-9CBB-23C46CEA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1590-E0E0-ED40-8708-BDDCC40F3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11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13C2625-E129-BC48-88A3-AE958D19B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F743-6024-A640-A712-6B8E5E5507D1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0160F8D-EE28-C845-8D49-DFA864BA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BAB908-320F-6F4D-83AA-A8C2ECDF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1590-E0E0-ED40-8708-BDDCC40F3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80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56EE5-538B-D945-A7A9-52A663E2A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4C2E4C-7E45-3F4B-9444-E6158F8F4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0CEE34A-CB7B-9C42-92FA-32729EADD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D3916A-9BD8-204C-924B-4AD21AEE9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F743-6024-A640-A712-6B8E5E5507D1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BD36B1-FD14-E540-A246-38ED8507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9B84B6-4528-A84B-BD76-62B94CC8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1590-E0E0-ED40-8708-BDDCC40F3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45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5DB81E-4DCD-0649-8353-F1277A8A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D09B8F-0397-D540-AD50-427CEF6CE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DA61E0-745E-D046-A1CB-133FFBDF8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D253D2-13E4-6F4D-994F-EE5433EA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F743-6024-A640-A712-6B8E5E5507D1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A2161F-F9BE-6D4D-9DC2-2A420497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A16CFE-6289-594A-B6F3-F6BDE3E8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1590-E0E0-ED40-8708-BDDCC40F3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20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FB7B39A-8A8A-9E41-A443-5AEED8AD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85C70E-9C79-3A4C-9A8C-DB3FA4BE9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AF7168-0327-1C42-9086-4BC0CFFD4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AF743-6024-A640-A712-6B8E5E5507D1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8B5D0B-F7CF-D946-935B-FA5A2246F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710D39-2F7D-B64C-A28A-3BFDF4F5E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C1590-E0E0-ED40-8708-BDDCC40F3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9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157D78-52B4-D64D-8BE5-6EBB5E376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7/2 </a:t>
            </a:r>
            <a:r>
              <a:rPr kumimoji="1" lang="ja-JP" altLang="en-US"/>
              <a:t>進捗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50D9AF-381F-2340-866C-DB3840D3DF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熊田匡仁</a:t>
            </a:r>
          </a:p>
        </p:txBody>
      </p:sp>
    </p:spTree>
    <p:extLst>
      <p:ext uri="{BB962C8B-B14F-4D97-AF65-F5344CB8AC3E}">
        <p14:creationId xmlns:p14="http://schemas.microsoft.com/office/powerpoint/2010/main" val="1206746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B2BBEB-1B6C-C546-B6B6-D0D2D564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パラメータチューニング結果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9DF67A8-6D24-4D4B-A2B0-D4C983614CA0}"/>
              </a:ext>
            </a:extLst>
          </p:cNvPr>
          <p:cNvSpPr/>
          <p:nvPr/>
        </p:nvSpPr>
        <p:spPr>
          <a:xfrm>
            <a:off x="30479" y="2136338"/>
            <a:ext cx="121310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/>
              <a:t>rf_best_param_v1: {</a:t>
            </a:r>
            <a:r>
              <a:rPr lang="en-US" altLang="ja-JP" dirty="0"/>
              <a:t> </a:t>
            </a:r>
            <a:r>
              <a:rPr lang="ja-JP" altLang="en-US"/>
              <a:t>‘max_depth’: 4, ‘min_samples_leaf’: 2, ‘max_features’: 4</a:t>
            </a:r>
            <a:r>
              <a:rPr lang="en-US" altLang="ja-JP" dirty="0"/>
              <a:t> </a:t>
            </a:r>
            <a:r>
              <a:rPr lang="ja-JP" altLang="en-US"/>
              <a:t>}</a:t>
            </a:r>
          </a:p>
          <a:p>
            <a:endParaRPr lang="ja-JP" altLang="en-US"/>
          </a:p>
          <a:p>
            <a:r>
              <a:rPr lang="ja-JP" altLang="en-US"/>
              <a:t>xgb_best_param_v1: {</a:t>
            </a:r>
            <a:r>
              <a:rPr lang="en-US" altLang="ja-JP" dirty="0"/>
              <a:t> </a:t>
            </a:r>
            <a:r>
              <a:rPr lang="ja-JP" altLang="en-US"/>
              <a:t>'max_depth': 6, 'learning_rate': 0.05743522920318484, 'subsample': 0.8087536794486196, </a:t>
            </a:r>
          </a:p>
          <a:p>
            <a:r>
              <a:rPr lang="ja-JP" altLang="en-US"/>
              <a:t>	　　　　　　'gamma': 0.3858158080019999, 'n_estimators': 6452</a:t>
            </a:r>
            <a:r>
              <a:rPr lang="en-US" altLang="ja-JP" dirty="0"/>
              <a:t> </a:t>
            </a:r>
            <a:r>
              <a:rPr lang="ja-JP" altLang="en-US"/>
              <a:t>}</a:t>
            </a:r>
          </a:p>
          <a:p>
            <a:endParaRPr lang="ja-JP" altLang="en-US"/>
          </a:p>
          <a:p>
            <a:r>
              <a:rPr lang="ja-JP" altLang="en-US"/>
              <a:t>lgbm_best_param_v1: {</a:t>
            </a:r>
            <a:r>
              <a:rPr lang="en-US" altLang="ja-JP" dirty="0"/>
              <a:t> </a:t>
            </a:r>
            <a:r>
              <a:rPr lang="ja-JP" altLang="en-US"/>
              <a:t>‘max_depth’: 7, ‘num_leaves’: 42, ‘learning_rate’: 0.02840070247583657, </a:t>
            </a:r>
            <a:endParaRPr lang="en-US" altLang="ja-JP" dirty="0"/>
          </a:p>
          <a:p>
            <a:r>
              <a:rPr lang="ja-JP" altLang="en-US"/>
              <a:t>　　　　　　　　　　　‘n_estimators’: 6269,</a:t>
            </a:r>
            <a:r>
              <a:rPr lang="en-US" altLang="ja-JP" dirty="0"/>
              <a:t> </a:t>
            </a:r>
            <a:r>
              <a:rPr lang="ja-JP" altLang="en-US"/>
              <a:t>'colsample_bytree': 0.12191007455834094</a:t>
            </a:r>
            <a:r>
              <a:rPr lang="en-US" altLang="ja-JP" dirty="0"/>
              <a:t> </a:t>
            </a:r>
            <a:r>
              <a:rPr lang="ja-JP" altLang="en-US"/>
              <a:t>}</a:t>
            </a:r>
          </a:p>
          <a:p>
            <a:endParaRPr lang="ja-JP" altLang="en-US"/>
          </a:p>
          <a:p>
            <a:r>
              <a:rPr lang="ja-JP" altLang="en-US"/>
              <a:t>svm_best_param_v1: {</a:t>
            </a:r>
            <a:r>
              <a:rPr lang="en-US" altLang="ja-JP" dirty="0"/>
              <a:t> </a:t>
            </a:r>
            <a:r>
              <a:rPr lang="ja-JP" altLang="en-US"/>
              <a:t>'C': 0.014079509821895432, 'gamma': 0.00011242685178549635, 'kernel': 'linear’</a:t>
            </a:r>
            <a:r>
              <a:rPr lang="en-US" altLang="ja-JP" dirty="0"/>
              <a:t> </a:t>
            </a:r>
            <a:r>
              <a:rPr lang="ja-JP" altLang="en-US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48C8C96-1AC2-B341-AB72-1901C52B6809}"/>
              </a:ext>
            </a:extLst>
          </p:cNvPr>
          <p:cNvSpPr txBox="1"/>
          <p:nvPr/>
        </p:nvSpPr>
        <p:spPr>
          <a:xfrm>
            <a:off x="496389" y="5917474"/>
            <a:ext cx="679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Test data</a:t>
            </a:r>
            <a:r>
              <a:rPr kumimoji="1" lang="ja-JP" altLang="en-US"/>
              <a:t>に対する予測：６０％　　→　７０</a:t>
            </a:r>
            <a:r>
              <a:rPr kumimoji="1" lang="en-US" altLang="ja-JP" dirty="0"/>
              <a:t>.</a:t>
            </a:r>
            <a:r>
              <a:rPr kumimoji="1" lang="ja-JP" altLang="en-US"/>
              <a:t>５％を下回る精度</a:t>
            </a:r>
          </a:p>
        </p:txBody>
      </p:sp>
    </p:spTree>
    <p:extLst>
      <p:ext uri="{BB962C8B-B14F-4D97-AF65-F5344CB8AC3E}">
        <p14:creationId xmlns:p14="http://schemas.microsoft.com/office/powerpoint/2010/main" val="278324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82587-37F1-774E-9D59-080B49D6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Optuna</a:t>
            </a:r>
            <a:r>
              <a:rPr kumimoji="1" lang="ja-JP" altLang="en-US"/>
              <a:t>によるパラメータチューニング</a:t>
            </a:r>
          </a:p>
        </p:txBody>
      </p:sp>
      <p:pic>
        <p:nvPicPr>
          <p:cNvPr id="4" name="図 3" descr="グラフ, 散布図&#10;&#10;自動的に生成された説明">
            <a:extLst>
              <a:ext uri="{FF2B5EF4-FFF2-40B4-BE49-F238E27FC236}">
                <a16:creationId xmlns:a16="http://schemas.microsoft.com/office/drawing/2014/main" id="{B2BC1E33-95F9-DB4E-AC52-12860E8AA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2172"/>
            <a:ext cx="6230984" cy="4450703"/>
          </a:xfrm>
          <a:prstGeom prst="rect">
            <a:avLst/>
          </a:prstGeom>
        </p:spPr>
      </p:pic>
      <p:pic>
        <p:nvPicPr>
          <p:cNvPr id="6" name="図 5" descr="グラフ, 棒グラフ&#10;&#10;自動的に生成された説明">
            <a:extLst>
              <a:ext uri="{FF2B5EF4-FFF2-40B4-BE49-F238E27FC236}">
                <a16:creationId xmlns:a16="http://schemas.microsoft.com/office/drawing/2014/main" id="{15E5214E-467F-354F-9208-BBFA0FF56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986" y="2155005"/>
            <a:ext cx="5793014" cy="413786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59B742-0AA7-5C4D-97A0-4042C9C852BD}"/>
              </a:ext>
            </a:extLst>
          </p:cNvPr>
          <p:cNvSpPr txBox="1"/>
          <p:nvPr/>
        </p:nvSpPr>
        <p:spPr>
          <a:xfrm>
            <a:off x="761963" y="1635598"/>
            <a:ext cx="235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Random Forest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5827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9765D-D973-D148-AB22-A7A5F2C0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Optuna</a:t>
            </a:r>
            <a:r>
              <a:rPr lang="ja-JP" altLang="en-US"/>
              <a:t>によるパラメータチューニング</a:t>
            </a:r>
            <a:endParaRPr kumimoji="1" lang="ja-JP" altLang="en-US"/>
          </a:p>
        </p:txBody>
      </p:sp>
      <p:pic>
        <p:nvPicPr>
          <p:cNvPr id="4" name="図 3" descr="グラフ, ダイアグラム&#10;&#10;自動的に生成された説明">
            <a:extLst>
              <a:ext uri="{FF2B5EF4-FFF2-40B4-BE49-F238E27FC236}">
                <a16:creationId xmlns:a16="http://schemas.microsoft.com/office/drawing/2014/main" id="{B2F3CF54-D1C8-0E4C-9670-FBF7B0AB0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7165"/>
            <a:ext cx="5734594" cy="4096138"/>
          </a:xfrm>
          <a:prstGeom prst="rect">
            <a:avLst/>
          </a:prstGeom>
        </p:spPr>
      </p:pic>
      <p:pic>
        <p:nvPicPr>
          <p:cNvPr id="6" name="図 5" descr="グラフ&#10;&#10;中程度の精度で自動的に生成された説明">
            <a:extLst>
              <a:ext uri="{FF2B5EF4-FFF2-40B4-BE49-F238E27FC236}">
                <a16:creationId xmlns:a16="http://schemas.microsoft.com/office/drawing/2014/main" id="{DB00BBEA-871B-B147-AE07-8E8A3DC68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594" y="1888254"/>
            <a:ext cx="6296297" cy="449735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011442-9687-6C4E-B727-BC5E7A6A886F}"/>
              </a:ext>
            </a:extLst>
          </p:cNvPr>
          <p:cNvSpPr txBox="1"/>
          <p:nvPr/>
        </p:nvSpPr>
        <p:spPr>
          <a:xfrm>
            <a:off x="761963" y="1635598"/>
            <a:ext cx="235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Random Forest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37322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82587-37F1-774E-9D59-080B49D6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Optuna</a:t>
            </a:r>
            <a:r>
              <a:rPr kumimoji="1" lang="ja-JP" altLang="en-US"/>
              <a:t>によるパラメータチューニング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59B742-0AA7-5C4D-97A0-4042C9C852BD}"/>
              </a:ext>
            </a:extLst>
          </p:cNvPr>
          <p:cNvSpPr txBox="1"/>
          <p:nvPr/>
        </p:nvSpPr>
        <p:spPr>
          <a:xfrm>
            <a:off x="761963" y="1635598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Xgboost</a:t>
            </a:r>
            <a:endParaRPr kumimoji="1" lang="ja-JP" altLang="en-US" sz="2400"/>
          </a:p>
        </p:txBody>
      </p:sp>
      <p:pic>
        <p:nvPicPr>
          <p:cNvPr id="5" name="図 4" descr="グラフ, 散布図&#10;&#10;自動的に生成された説明">
            <a:extLst>
              <a:ext uri="{FF2B5EF4-FFF2-40B4-BE49-F238E27FC236}">
                <a16:creationId xmlns:a16="http://schemas.microsoft.com/office/drawing/2014/main" id="{39177538-E6F8-D846-84A9-271FD16AF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10" y="2169471"/>
            <a:ext cx="5504899" cy="3932071"/>
          </a:xfrm>
          <a:prstGeom prst="rect">
            <a:avLst/>
          </a:prstGeom>
        </p:spPr>
      </p:pic>
      <p:pic>
        <p:nvPicPr>
          <p:cNvPr id="9" name="図 8" descr="グラフ, 棒グラフ&#10;&#10;自動的に生成された説明">
            <a:extLst>
              <a:ext uri="{FF2B5EF4-FFF2-40B4-BE49-F238E27FC236}">
                <a16:creationId xmlns:a16="http://schemas.microsoft.com/office/drawing/2014/main" id="{796034CA-86C2-7846-914A-62AF12A61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809" y="2169471"/>
            <a:ext cx="5504899" cy="393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6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9765D-D973-D148-AB22-A7A5F2C0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Optuna</a:t>
            </a:r>
            <a:r>
              <a:rPr lang="ja-JP" altLang="en-US"/>
              <a:t>によるパラメータチューニング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011442-9687-6C4E-B727-BC5E7A6A886F}"/>
              </a:ext>
            </a:extLst>
          </p:cNvPr>
          <p:cNvSpPr txBox="1"/>
          <p:nvPr/>
        </p:nvSpPr>
        <p:spPr>
          <a:xfrm>
            <a:off x="761963" y="1635598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Xgboost</a:t>
            </a:r>
            <a:endParaRPr kumimoji="1" lang="ja-JP" altLang="en-US" sz="2400"/>
          </a:p>
        </p:txBody>
      </p:sp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D69DF4E8-A70F-6041-9A73-1E646C613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7262"/>
            <a:ext cx="5512888" cy="3937777"/>
          </a:xfrm>
          <a:prstGeom prst="rect">
            <a:avLst/>
          </a:prstGeom>
        </p:spPr>
      </p:pic>
      <p:pic>
        <p:nvPicPr>
          <p:cNvPr id="9" name="図 8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833E62D2-8D36-5B42-9DC6-FEE58C1B5A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20" r="43236" b="5235"/>
          <a:stretch/>
        </p:blipFill>
        <p:spPr>
          <a:xfrm>
            <a:off x="5363361" y="1355755"/>
            <a:ext cx="5452685" cy="2912005"/>
          </a:xfrm>
          <a:prstGeom prst="rect">
            <a:avLst/>
          </a:prstGeom>
        </p:spPr>
      </p:pic>
      <p:pic>
        <p:nvPicPr>
          <p:cNvPr id="10" name="図 9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0F3C55B8-1C5B-B047-B20B-65A49C0D2E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191" t="15966" b="6904"/>
          <a:stretch/>
        </p:blipFill>
        <p:spPr>
          <a:xfrm>
            <a:off x="5600633" y="4190432"/>
            <a:ext cx="4536144" cy="266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4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82587-37F1-774E-9D59-080B49D6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Optuna</a:t>
            </a:r>
            <a:r>
              <a:rPr kumimoji="1" lang="ja-JP" altLang="en-US"/>
              <a:t>によるパラメータチューニング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59B742-0AA7-5C4D-97A0-4042C9C852BD}"/>
              </a:ext>
            </a:extLst>
          </p:cNvPr>
          <p:cNvSpPr txBox="1"/>
          <p:nvPr/>
        </p:nvSpPr>
        <p:spPr>
          <a:xfrm>
            <a:off x="761963" y="1635598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/>
              <a:t>LightGBM</a:t>
            </a:r>
            <a:endParaRPr lang="ja-JP" altLang="en-US" sz="2400"/>
          </a:p>
        </p:txBody>
      </p:sp>
      <p:pic>
        <p:nvPicPr>
          <p:cNvPr id="4" name="図 3" descr="グラフ, 棒グラフ&#10;&#10;自動的に生成された説明">
            <a:extLst>
              <a:ext uri="{FF2B5EF4-FFF2-40B4-BE49-F238E27FC236}">
                <a16:creationId xmlns:a16="http://schemas.microsoft.com/office/drawing/2014/main" id="{D9AC80C6-0AEB-9949-9CEE-D86B73639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594" y="2097263"/>
            <a:ext cx="5760406" cy="4114575"/>
          </a:xfrm>
          <a:prstGeom prst="rect">
            <a:avLst/>
          </a:prstGeom>
        </p:spPr>
      </p:pic>
      <p:pic>
        <p:nvPicPr>
          <p:cNvPr id="6" name="図 5" descr="グラフ, 散布図&#10;&#10;自動的に生成された説明">
            <a:extLst>
              <a:ext uri="{FF2B5EF4-FFF2-40B4-BE49-F238E27FC236}">
                <a16:creationId xmlns:a16="http://schemas.microsoft.com/office/drawing/2014/main" id="{987D3DDD-4129-0446-89A5-EA542C0C7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7645"/>
            <a:ext cx="6335486" cy="452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9765D-D973-D148-AB22-A7A5F2C0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Optuna</a:t>
            </a:r>
            <a:r>
              <a:rPr lang="ja-JP" altLang="en-US"/>
              <a:t>によるパラメータチューニング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011442-9687-6C4E-B727-BC5E7A6A886F}"/>
              </a:ext>
            </a:extLst>
          </p:cNvPr>
          <p:cNvSpPr txBox="1"/>
          <p:nvPr/>
        </p:nvSpPr>
        <p:spPr>
          <a:xfrm>
            <a:off x="761963" y="1635598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LightGBM</a:t>
            </a:r>
            <a:endParaRPr kumimoji="1" lang="ja-JP" altLang="en-US" sz="2400"/>
          </a:p>
        </p:txBody>
      </p:sp>
      <p:pic>
        <p:nvPicPr>
          <p:cNvPr id="4" name="図 3" descr="グラフ, 散布図&#10;&#10;自動的に生成された説明">
            <a:extLst>
              <a:ext uri="{FF2B5EF4-FFF2-40B4-BE49-F238E27FC236}">
                <a16:creationId xmlns:a16="http://schemas.microsoft.com/office/drawing/2014/main" id="{FF845AC3-56B3-634B-BC2C-16BAAF9EAF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010"/>
          <a:stretch/>
        </p:blipFill>
        <p:spPr>
          <a:xfrm>
            <a:off x="6339842" y="1468434"/>
            <a:ext cx="4552456" cy="2662737"/>
          </a:xfrm>
          <a:prstGeom prst="rect">
            <a:avLst/>
          </a:prstGeom>
        </p:spPr>
      </p:pic>
      <p:pic>
        <p:nvPicPr>
          <p:cNvPr id="6" name="図 5" descr="グラフ, ダイアグラム&#10;&#10;自動的に生成された説明">
            <a:extLst>
              <a:ext uri="{FF2B5EF4-FFF2-40B4-BE49-F238E27FC236}">
                <a16:creationId xmlns:a16="http://schemas.microsoft.com/office/drawing/2014/main" id="{147A8BEA-980B-8947-8382-0F611B0FE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14" y="2097262"/>
            <a:ext cx="5694946" cy="4067819"/>
          </a:xfrm>
          <a:prstGeom prst="rect">
            <a:avLst/>
          </a:prstGeom>
        </p:spPr>
      </p:pic>
      <p:pic>
        <p:nvPicPr>
          <p:cNvPr id="8" name="図 7" descr="グラフ, 散布図&#10;&#10;自動的に生成された説明">
            <a:extLst>
              <a:ext uri="{FF2B5EF4-FFF2-40B4-BE49-F238E27FC236}">
                <a16:creationId xmlns:a16="http://schemas.microsoft.com/office/drawing/2014/main" id="{15A18C68-CA38-E447-B707-630FE42C1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00"/>
          <a:stretch/>
        </p:blipFill>
        <p:spPr>
          <a:xfrm>
            <a:off x="6596742" y="3969796"/>
            <a:ext cx="3786414" cy="288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417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82587-37F1-774E-9D59-080B49D6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Optuna</a:t>
            </a:r>
            <a:r>
              <a:rPr kumimoji="1" lang="ja-JP" altLang="en-US"/>
              <a:t>によるパラメータチューニング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59B742-0AA7-5C4D-97A0-4042C9C852BD}"/>
              </a:ext>
            </a:extLst>
          </p:cNvPr>
          <p:cNvSpPr txBox="1"/>
          <p:nvPr/>
        </p:nvSpPr>
        <p:spPr>
          <a:xfrm>
            <a:off x="761963" y="1635598"/>
            <a:ext cx="86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SVM</a:t>
            </a:r>
            <a:endParaRPr lang="ja-JP" altLang="en-US" sz="2400"/>
          </a:p>
        </p:txBody>
      </p:sp>
      <p:pic>
        <p:nvPicPr>
          <p:cNvPr id="4" name="図 3" descr="グラフ, 散布図&#10;&#10;自動的に生成された説明">
            <a:extLst>
              <a:ext uri="{FF2B5EF4-FFF2-40B4-BE49-F238E27FC236}">
                <a16:creationId xmlns:a16="http://schemas.microsoft.com/office/drawing/2014/main" id="{4E4DB9BA-157C-3642-815C-F7CD68665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18" y="2035631"/>
            <a:ext cx="5910579" cy="4221842"/>
          </a:xfrm>
          <a:prstGeom prst="rect">
            <a:avLst/>
          </a:prstGeom>
        </p:spPr>
      </p:pic>
      <p:pic>
        <p:nvPicPr>
          <p:cNvPr id="9" name="図 8" descr="グラフ, 棒グラフ&#10;&#10;自動的に生成された説明">
            <a:extLst>
              <a:ext uri="{FF2B5EF4-FFF2-40B4-BE49-F238E27FC236}">
                <a16:creationId xmlns:a16="http://schemas.microsoft.com/office/drawing/2014/main" id="{9FCEDF7E-6DAB-3041-AFC2-91FA8C838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297" y="2279470"/>
            <a:ext cx="5541773" cy="395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0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9765D-D973-D148-AB22-A7A5F2C0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Optuna</a:t>
            </a:r>
            <a:r>
              <a:rPr lang="ja-JP" altLang="en-US"/>
              <a:t>によるパラメータチューニング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011442-9687-6C4E-B727-BC5E7A6A886F}"/>
              </a:ext>
            </a:extLst>
          </p:cNvPr>
          <p:cNvSpPr txBox="1"/>
          <p:nvPr/>
        </p:nvSpPr>
        <p:spPr>
          <a:xfrm>
            <a:off x="761963" y="1635598"/>
            <a:ext cx="86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SV</a:t>
            </a:r>
            <a:r>
              <a:rPr kumimoji="1" lang="en-US" altLang="ja-JP" sz="2400" dirty="0"/>
              <a:t>M</a:t>
            </a:r>
            <a:endParaRPr kumimoji="1" lang="ja-JP" altLang="en-US" sz="2400"/>
          </a:p>
        </p:txBody>
      </p:sp>
      <p:pic>
        <p:nvPicPr>
          <p:cNvPr id="4" name="図 3" descr="グラフ, ダイアグラム, レーダー チャート&#10;&#10;自動的に生成された説明">
            <a:extLst>
              <a:ext uri="{FF2B5EF4-FFF2-40B4-BE49-F238E27FC236}">
                <a16:creationId xmlns:a16="http://schemas.microsoft.com/office/drawing/2014/main" id="{C20B9AA8-A197-9E47-A71E-F2FD24A9C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31" y="2097263"/>
            <a:ext cx="5962396" cy="4258854"/>
          </a:xfrm>
          <a:prstGeom prst="rect">
            <a:avLst/>
          </a:prstGeom>
        </p:spPr>
      </p:pic>
      <p:pic>
        <p:nvPicPr>
          <p:cNvPr id="6" name="図 5" descr="カレンダー&#10;&#10;中程度の精度で自動的に生成された説明">
            <a:extLst>
              <a:ext uri="{FF2B5EF4-FFF2-40B4-BE49-F238E27FC236}">
                <a16:creationId xmlns:a16="http://schemas.microsoft.com/office/drawing/2014/main" id="{D93FBD68-EB14-1C45-A768-DD5B6D3DF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99" y="2521131"/>
            <a:ext cx="5560442" cy="397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2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164</Words>
  <Application>Microsoft Macintosh PowerPoint</Application>
  <PresentationFormat>ワイド画面</PresentationFormat>
  <Paragraphs>29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7/2 進捗</vt:lpstr>
      <vt:lpstr>Optunaによるパラメータチューニング</vt:lpstr>
      <vt:lpstr>Optunaによるパラメータチューニング</vt:lpstr>
      <vt:lpstr>Optunaによるパラメータチューニング</vt:lpstr>
      <vt:lpstr>Optunaによるパラメータチューニング</vt:lpstr>
      <vt:lpstr>Optunaによるパラメータチューニング</vt:lpstr>
      <vt:lpstr>Optunaによるパラメータチューニング</vt:lpstr>
      <vt:lpstr>Optunaによるパラメータチューニング</vt:lpstr>
      <vt:lpstr>Optunaによるパラメータチューニング</vt:lpstr>
      <vt:lpstr>パラメータチューニング結果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熊田　匡仁</dc:creator>
  <cp:lastModifiedBy>熊田　匡仁</cp:lastModifiedBy>
  <cp:revision>7</cp:revision>
  <dcterms:created xsi:type="dcterms:W3CDTF">2021-07-01T12:21:45Z</dcterms:created>
  <dcterms:modified xsi:type="dcterms:W3CDTF">2021-07-02T02:03:57Z</dcterms:modified>
</cp:coreProperties>
</file>