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098"/>
  </p:normalViewPr>
  <p:slideViewPr>
    <p:cSldViewPr snapToGrid="0" snapToObjects="1">
      <p:cViewPr varScale="1">
        <p:scale>
          <a:sx n="92" d="100"/>
          <a:sy n="92" d="100"/>
        </p:scale>
        <p:origin x="1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9B434-3126-1045-BD7B-DBBB12C28D9A}" type="datetimeFigureOut">
              <a:rPr kumimoji="1" lang="ja-JP" altLang="en-US" smtClean="0"/>
              <a:t>2021/8/3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BF09D-E29B-3C48-8217-E16BF987EB85}" type="slidenum">
              <a:rPr kumimoji="1" lang="ja-JP" altLang="en-US" smtClean="0"/>
              <a:t>‹#›</a:t>
            </a:fld>
            <a:endParaRPr kumimoji="1" lang="ja-JP" altLang="en-US"/>
          </a:p>
        </p:txBody>
      </p:sp>
    </p:spTree>
    <p:extLst>
      <p:ext uri="{BB962C8B-B14F-4D97-AF65-F5344CB8AC3E}">
        <p14:creationId xmlns:p14="http://schemas.microsoft.com/office/powerpoint/2010/main" val="36925353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b="0" kern="1200">
                <a:solidFill>
                  <a:schemeClr val="tx1"/>
                </a:solidFill>
                <a:effectLst/>
                <a:latin typeface="+mn-lt"/>
                <a:ea typeface="+mn-ea"/>
                <a:cs typeface="+mn-cs"/>
              </a:rPr>
              <a:t>リガンドと結合部位の特徴および結合部位の</a:t>
            </a:r>
            <a:r>
              <a:rPr kumimoji="1" lang="en-US" altLang="ja-JP" sz="1200" b="0" kern="1200" dirty="0">
                <a:solidFill>
                  <a:schemeClr val="tx1"/>
                </a:solidFill>
                <a:effectLst/>
                <a:latin typeface="+mn-lt"/>
                <a:ea typeface="+mn-ea"/>
                <a:cs typeface="+mn-cs"/>
              </a:rPr>
              <a:t>2</a:t>
            </a:r>
            <a:r>
              <a:rPr kumimoji="1" lang="ja-JP" altLang="ja-JP" sz="1200" b="0" kern="1200">
                <a:solidFill>
                  <a:schemeClr val="tx1"/>
                </a:solidFill>
                <a:effectLst/>
                <a:latin typeface="+mn-lt"/>
                <a:ea typeface="+mn-ea"/>
                <a:cs typeface="+mn-cs"/>
              </a:rPr>
              <a:t>次元クラスタリングにより、</a:t>
            </a:r>
            <a:r>
              <a:rPr kumimoji="1" lang="en-US" altLang="ja-JP" sz="1200" b="0" kern="1200" dirty="0">
                <a:solidFill>
                  <a:schemeClr val="tx1"/>
                </a:solidFill>
                <a:effectLst/>
                <a:latin typeface="+mn-lt"/>
                <a:ea typeface="+mn-ea"/>
                <a:cs typeface="+mn-cs"/>
              </a:rPr>
              <a:t>4</a:t>
            </a:r>
            <a:r>
              <a:rPr kumimoji="1" lang="ja-JP" altLang="ja-JP" sz="1200" b="0" kern="1200">
                <a:solidFill>
                  <a:schemeClr val="tx1"/>
                </a:solidFill>
                <a:effectLst/>
                <a:latin typeface="+mn-lt"/>
                <a:ea typeface="+mn-ea"/>
                <a:cs typeface="+mn-cs"/>
              </a:rPr>
              <a:t>つのクラスターが特定された。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b="0" kern="1200">
                <a:solidFill>
                  <a:schemeClr val="tx1"/>
                </a:solidFill>
                <a:effectLst/>
                <a:latin typeface="+mn-lt"/>
                <a:ea typeface="+mn-ea"/>
                <a:cs typeface="+mn-cs"/>
              </a:rPr>
              <a:t>そのうち</a:t>
            </a:r>
            <a:r>
              <a:rPr kumimoji="1" lang="en-US" altLang="ja-JP" sz="1200" b="0" kern="1200" dirty="0">
                <a:solidFill>
                  <a:schemeClr val="tx1"/>
                </a:solidFill>
                <a:effectLst/>
                <a:latin typeface="+mn-lt"/>
                <a:ea typeface="+mn-ea"/>
                <a:cs typeface="+mn-cs"/>
              </a:rPr>
              <a:t>2</a:t>
            </a:r>
            <a:r>
              <a:rPr kumimoji="1" lang="ja-JP" altLang="ja-JP" sz="1200" b="0" kern="1200">
                <a:solidFill>
                  <a:schemeClr val="tx1"/>
                </a:solidFill>
                <a:effectLst/>
                <a:latin typeface="+mn-lt"/>
                <a:ea typeface="+mn-ea"/>
                <a:cs typeface="+mn-cs"/>
              </a:rPr>
              <a:t>つのクラスターには、クリプトサイトが有意に多く含まれている。</a:t>
            </a:r>
            <a:r>
              <a:rPr kumimoji="1" lang="en-US" altLang="ja-JP" sz="1200" b="0" kern="1200" dirty="0">
                <a:solidFill>
                  <a:schemeClr val="tx1"/>
                </a:solidFill>
                <a:effectLst/>
                <a:latin typeface="+mn-lt"/>
                <a:ea typeface="+mn-ea"/>
                <a:cs typeface="+mn-cs"/>
              </a:rPr>
              <a:t>1</a:t>
            </a:r>
            <a:r>
              <a:rPr kumimoji="1" lang="ja-JP" altLang="ja-JP" sz="1200" b="0" kern="1200">
                <a:solidFill>
                  <a:schemeClr val="tx1"/>
                </a:solidFill>
                <a:effectLst/>
                <a:latin typeface="+mn-lt"/>
                <a:ea typeface="+mn-ea"/>
                <a:cs typeface="+mn-cs"/>
              </a:rPr>
              <a:t>つのクラスターには、進化的に保存された残基を持つ凸状の部位と小さな親水性リガンドが含まれ</a:t>
            </a:r>
            <a:r>
              <a:rPr kumimoji="1" lang="en-US" altLang="ja-JP" sz="1200" b="0" kern="1200" dirty="0">
                <a:solidFill>
                  <a:schemeClr val="tx1"/>
                </a:solidFill>
                <a:effectLst/>
                <a:latin typeface="+mn-lt"/>
                <a:ea typeface="+mn-ea"/>
                <a:cs typeface="+mn-cs"/>
              </a:rPr>
              <a:t>(</a:t>
            </a:r>
            <a:r>
              <a:rPr kumimoji="1" lang="ja-JP" altLang="ja-JP" sz="1200" b="0" kern="1200">
                <a:solidFill>
                  <a:schemeClr val="tx1"/>
                </a:solidFill>
                <a:effectLst/>
                <a:latin typeface="+mn-lt"/>
                <a:ea typeface="+mn-ea"/>
                <a:cs typeface="+mn-cs"/>
              </a:rPr>
              <a:t>クラスター</a:t>
            </a:r>
            <a:r>
              <a:rPr kumimoji="1" lang="en-US" altLang="ja-JP" sz="1200" b="0" kern="1200" dirty="0">
                <a:solidFill>
                  <a:schemeClr val="tx1"/>
                </a:solidFill>
                <a:effectLst/>
                <a:latin typeface="+mn-lt"/>
                <a:ea typeface="+mn-ea"/>
                <a:cs typeface="+mn-cs"/>
              </a:rPr>
              <a:t>4)</a:t>
            </a:r>
            <a:r>
              <a:rPr kumimoji="1" lang="ja-JP" altLang="ja-JP" sz="1200" b="0" kern="1200">
                <a:solidFill>
                  <a:schemeClr val="tx1"/>
                </a:solidFill>
                <a:effectLst/>
                <a:latin typeface="+mn-lt"/>
                <a:ea typeface="+mn-ea"/>
                <a:cs typeface="+mn-cs"/>
              </a:rPr>
              <a:t>、</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b="0" kern="1200">
                <a:solidFill>
                  <a:schemeClr val="tx1"/>
                </a:solidFill>
                <a:effectLst/>
                <a:latin typeface="+mn-lt"/>
                <a:ea typeface="+mn-ea"/>
                <a:cs typeface="+mn-cs"/>
              </a:rPr>
              <a:t>もう</a:t>
            </a:r>
            <a:r>
              <a:rPr kumimoji="1" lang="en-US" altLang="ja-JP" sz="1200" b="0" kern="1200" dirty="0">
                <a:solidFill>
                  <a:schemeClr val="tx1"/>
                </a:solidFill>
                <a:effectLst/>
                <a:latin typeface="+mn-lt"/>
                <a:ea typeface="+mn-ea"/>
                <a:cs typeface="+mn-cs"/>
              </a:rPr>
              <a:t>1</a:t>
            </a:r>
            <a:r>
              <a:rPr kumimoji="1" lang="ja-JP" altLang="ja-JP" sz="1200" b="0" kern="1200">
                <a:solidFill>
                  <a:schemeClr val="tx1"/>
                </a:solidFill>
                <a:effectLst/>
                <a:latin typeface="+mn-lt"/>
                <a:ea typeface="+mn-ea"/>
                <a:cs typeface="+mn-cs"/>
              </a:rPr>
              <a:t>つのクラスターには、より大きな疎水性リガンドを結合する、あまり凸状ではない保存されていない部位が含まれる</a:t>
            </a:r>
            <a:r>
              <a:rPr kumimoji="1" lang="en-US" altLang="ja-JP" sz="1200" b="0" kern="1200" dirty="0">
                <a:solidFill>
                  <a:schemeClr val="tx1"/>
                </a:solidFill>
                <a:effectLst/>
                <a:latin typeface="+mn-lt"/>
                <a:ea typeface="+mn-ea"/>
                <a:cs typeface="+mn-cs"/>
              </a:rPr>
              <a:t>(</a:t>
            </a:r>
            <a:r>
              <a:rPr kumimoji="1" lang="ja-JP" altLang="ja-JP" sz="1200" b="0" kern="1200">
                <a:solidFill>
                  <a:schemeClr val="tx1"/>
                </a:solidFill>
                <a:effectLst/>
                <a:latin typeface="+mn-lt"/>
                <a:ea typeface="+mn-ea"/>
                <a:cs typeface="+mn-cs"/>
              </a:rPr>
              <a:t>クラスター</a:t>
            </a:r>
            <a:r>
              <a:rPr kumimoji="1" lang="en-US" altLang="ja-JP" sz="1200" b="0" kern="1200" dirty="0">
                <a:solidFill>
                  <a:schemeClr val="tx1"/>
                </a:solidFill>
                <a:effectLst/>
                <a:latin typeface="+mn-lt"/>
                <a:ea typeface="+mn-ea"/>
                <a:cs typeface="+mn-cs"/>
              </a:rPr>
              <a:t>3)</a:t>
            </a:r>
            <a:r>
              <a:rPr kumimoji="1" lang="ja-JP" altLang="ja-JP" sz="1200" b="0" kern="1200">
                <a:solidFill>
                  <a:schemeClr val="tx1"/>
                </a:solidFill>
                <a:effectLst/>
                <a:latin typeface="+mn-lt"/>
                <a:ea typeface="+mn-ea"/>
                <a:cs typeface="+mn-cs"/>
              </a:rPr>
              <a:t>。</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kern="1200" dirty="0">
                <a:solidFill>
                  <a:schemeClr val="tx1"/>
                </a:solidFill>
                <a:effectLst/>
                <a:latin typeface="+mn-lt"/>
                <a:ea typeface="+mn-ea"/>
                <a:cs typeface="+mn-cs"/>
              </a:rPr>
              <a:t>3</a:t>
            </a:r>
            <a:r>
              <a:rPr kumimoji="1" lang="ja-JP" altLang="ja-JP" sz="1200" b="0" kern="1200">
                <a:solidFill>
                  <a:schemeClr val="tx1"/>
                </a:solidFill>
                <a:effectLst/>
                <a:latin typeface="+mn-lt"/>
                <a:ea typeface="+mn-ea"/>
                <a:cs typeface="+mn-cs"/>
              </a:rPr>
              <a:t>番目のクラスターには、進化的に保存された、大きな親水性リガンドと結合するクリプトサイトと結合ポケットが同数含まれている</a:t>
            </a:r>
            <a:r>
              <a:rPr kumimoji="1" lang="en-US" altLang="ja-JP" sz="1200" b="0" kern="1200" dirty="0">
                <a:solidFill>
                  <a:schemeClr val="tx1"/>
                </a:solidFill>
                <a:effectLst/>
                <a:latin typeface="+mn-lt"/>
                <a:ea typeface="+mn-ea"/>
                <a:cs typeface="+mn-cs"/>
              </a:rPr>
              <a:t>(</a:t>
            </a:r>
            <a:r>
              <a:rPr kumimoji="1" lang="ja-JP" altLang="ja-JP" sz="1200" b="0" kern="1200">
                <a:solidFill>
                  <a:schemeClr val="tx1"/>
                </a:solidFill>
                <a:effectLst/>
                <a:latin typeface="+mn-lt"/>
                <a:ea typeface="+mn-ea"/>
                <a:cs typeface="+mn-cs"/>
              </a:rPr>
              <a:t>クラスター</a:t>
            </a:r>
            <a:r>
              <a:rPr kumimoji="1" lang="en-US" altLang="ja-JP" sz="1200" b="0" kern="1200" dirty="0">
                <a:solidFill>
                  <a:schemeClr val="tx1"/>
                </a:solidFill>
                <a:effectLst/>
                <a:latin typeface="+mn-lt"/>
                <a:ea typeface="+mn-ea"/>
                <a:cs typeface="+mn-cs"/>
              </a:rPr>
              <a:t>2)</a:t>
            </a:r>
            <a:r>
              <a:rPr kumimoji="1" lang="ja-JP" altLang="ja-JP" sz="1200" b="0" kern="1200">
                <a:solidFill>
                  <a:schemeClr val="tx1"/>
                </a:solidFill>
                <a:effectLst/>
                <a:latin typeface="+mn-lt"/>
                <a:ea typeface="+mn-ea"/>
                <a:cs typeface="+mn-cs"/>
              </a:rPr>
              <a:t>。</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b="0" kern="1200">
                <a:solidFill>
                  <a:schemeClr val="tx1"/>
                </a:solidFill>
                <a:effectLst/>
                <a:latin typeface="+mn-lt"/>
                <a:ea typeface="+mn-ea"/>
                <a:cs typeface="+mn-cs"/>
              </a:rPr>
              <a:t>最後のクラスターは、ほとんどが凹型で進化的に保存された結合ポケットを持ち、小さくて疎水性のリガンドを結合する</a:t>
            </a:r>
            <a:r>
              <a:rPr kumimoji="1" lang="en-US" altLang="ja-JP" sz="1200" b="0" kern="1200" dirty="0">
                <a:solidFill>
                  <a:schemeClr val="tx1"/>
                </a:solidFill>
                <a:effectLst/>
                <a:latin typeface="+mn-lt"/>
                <a:ea typeface="+mn-ea"/>
                <a:cs typeface="+mn-cs"/>
              </a:rPr>
              <a:t>(</a:t>
            </a:r>
            <a:r>
              <a:rPr kumimoji="1" lang="ja-JP" altLang="ja-JP" sz="1200" b="0" kern="1200">
                <a:solidFill>
                  <a:schemeClr val="tx1"/>
                </a:solidFill>
                <a:effectLst/>
                <a:latin typeface="+mn-lt"/>
                <a:ea typeface="+mn-ea"/>
                <a:cs typeface="+mn-cs"/>
              </a:rPr>
              <a:t>クラスター</a:t>
            </a:r>
            <a:r>
              <a:rPr kumimoji="1" lang="en-US" altLang="ja-JP" sz="1200" b="0" kern="1200" dirty="0">
                <a:solidFill>
                  <a:schemeClr val="tx1"/>
                </a:solidFill>
                <a:effectLst/>
                <a:latin typeface="+mn-lt"/>
                <a:ea typeface="+mn-ea"/>
                <a:cs typeface="+mn-cs"/>
              </a:rPr>
              <a:t>1)</a:t>
            </a:r>
            <a:r>
              <a:rPr kumimoji="1" lang="ja-JP" altLang="ja-JP" sz="1200" b="0" kern="1200">
                <a:solidFill>
                  <a:schemeClr val="tx1"/>
                </a:solidFill>
                <a:effectLst/>
                <a:latin typeface="+mn-lt"/>
                <a:ea typeface="+mn-ea"/>
                <a:cs typeface="+mn-cs"/>
              </a:rPr>
              <a:t>。</a:t>
            </a:r>
            <a:endParaRPr kumimoji="1" lang="ja-JP" altLang="ja-JP" sz="1200" b="1"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AD0BF09D-E29B-3C48-8217-E16BF987EB85}" type="slidenum">
              <a:rPr kumimoji="1" lang="ja-JP" altLang="en-US" smtClean="0"/>
              <a:t>5</a:t>
            </a:fld>
            <a:endParaRPr kumimoji="1" lang="ja-JP" altLang="en-US"/>
          </a:p>
        </p:txBody>
      </p:sp>
    </p:spTree>
    <p:extLst>
      <p:ext uri="{BB962C8B-B14F-4D97-AF65-F5344CB8AC3E}">
        <p14:creationId xmlns:p14="http://schemas.microsoft.com/office/powerpoint/2010/main" val="386205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392A-A0E0-4349-97C0-4B7FA4DDD7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AF3B8B3-EB55-5C4F-9EDC-23B34D67A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E026C9-8CA4-104A-B5F0-F02F0007BB03}"/>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9D954D68-D74A-3A47-8ABC-AB0A032074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7F4D99-A2CE-544C-AF21-27C6D1BD6740}"/>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90007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6EDC3-A109-E646-B146-2FDB495B5C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55AF15-C464-1E41-BC7B-38B91F2D444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F0A33B-3EBC-734C-A17C-31EB2A8FAC89}"/>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89756028-1CC2-3B49-BE92-904FD938F5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22728-3E01-3644-AD15-1A5867889CDB}"/>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197523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B5B98E-23CF-E443-B58E-4F9AF6B91C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68A6807-9223-D94F-A70E-E4CFB692E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544A5-6FC1-4845-A7F1-B659AA315A69}"/>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89208B47-4062-9D49-934D-7D7635106C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912CD-0BB2-F84F-B68B-A2C9AEEC1BF2}"/>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146885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FF527-157C-5947-9A2A-14C712E725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D25C4C-2121-D647-B525-D43272B142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EB8864-D759-4E46-9D6A-CBDDDF171D88}"/>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BF16852D-9450-7D42-B5D6-F9A557C3D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7D4918-5BCA-A04D-9066-1B0426C262F8}"/>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178850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DEE80-EE46-FB4F-AD57-C605DE95A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0AA42C-1F8B-F542-A106-66A745543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90AEF6-94D8-6E49-AD7F-2904C96B7985}"/>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03387FF4-0EB5-2F49-B288-514CBCB23D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DB8501-2CD9-3B40-9BB8-EC2FD44D497C}"/>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152650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4C114-33D4-DD4C-9315-5B6B2BD276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5BEC09-8B0B-0F4D-BF6A-53AD0CCE4B6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BAD42E-7D7D-A343-9503-271D4E57EF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DACF87-5D41-7442-9EFE-54F39593DBEA}"/>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8D24749C-1EA8-5840-BE1E-8EEED6D063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4C358F-48E7-2348-A783-ECABE223092A}"/>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66639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1090F-FA1B-E445-8F0D-D2D3F9AF0BE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D3B3E8-3E41-0948-A43B-BA680E56C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203E8D-1C04-B14B-9055-891279C4F6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438D0C-2D0C-F242-92C2-ADAA33FA2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040956-858C-1743-AA96-6199C5875C1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523D2C2-2EEF-484B-8EF3-FFB3C76673F3}"/>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8" name="フッター プレースホルダー 7">
            <a:extLst>
              <a:ext uri="{FF2B5EF4-FFF2-40B4-BE49-F238E27FC236}">
                <a16:creationId xmlns:a16="http://schemas.microsoft.com/office/drawing/2014/main" id="{BF1FB869-6FF9-E741-A5C5-83556BE1041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8F307DB-2068-634E-A23B-CF2225611C5A}"/>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37991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24ACD-68D9-4E4F-AC8D-7C321135C4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3B9D95B-EC31-2F46-924E-A43107F13690}"/>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4" name="フッター プレースホルダー 3">
            <a:extLst>
              <a:ext uri="{FF2B5EF4-FFF2-40B4-BE49-F238E27FC236}">
                <a16:creationId xmlns:a16="http://schemas.microsoft.com/office/drawing/2014/main" id="{956EA980-E4CA-8846-B8A6-1AEA7D99B7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92AD723-F39C-694C-8F9F-7698358D2164}"/>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24983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FBCBC22-AABF-434C-88D1-D26A912CB03E}"/>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3" name="フッター プレースホルダー 2">
            <a:extLst>
              <a:ext uri="{FF2B5EF4-FFF2-40B4-BE49-F238E27FC236}">
                <a16:creationId xmlns:a16="http://schemas.microsoft.com/office/drawing/2014/main" id="{7F93E035-FFB7-F848-8DFB-DB24D716FA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069ADD-1F32-1E4B-905A-5AC7473D0BE8}"/>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233968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E1A2A-D8D6-6C4C-B57A-8A278D3F62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78BC9C-92F6-E24C-9F9B-A6E4A5BB6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76B4E34-99AD-6547-A578-1E6C4AAE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33CFAC-6944-974B-902F-563AFE840C57}"/>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AC5E5250-C022-234D-9096-84E567772C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40B6EB-1519-FC4D-AF6B-99D3CAD3AB34}"/>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27077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0A2BF-DC45-2A45-84A8-9D14EF16CB1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42F2084-3D0F-1049-B7AF-CA86E3122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CA223A-D123-414A-989B-A1849EC0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E9ED86-A615-3648-9AC4-DA78192F985B}"/>
              </a:ext>
            </a:extLst>
          </p:cNvPr>
          <p:cNvSpPr>
            <a:spLocks noGrp="1"/>
          </p:cNvSpPr>
          <p:nvPr>
            <p:ph type="dt" sz="half" idx="10"/>
          </p:nvPr>
        </p:nvSpPr>
        <p:spPr/>
        <p:txBody>
          <a:bodyPr/>
          <a:lstStyle/>
          <a:p>
            <a:fld id="{71639727-ED24-A14C-BFAE-60E864C0F0E3}" type="datetimeFigureOut">
              <a:rPr kumimoji="1" lang="ja-JP" altLang="en-US" smtClean="0"/>
              <a:t>2021/8/3</a:t>
            </a:fld>
            <a:endParaRPr kumimoji="1" lang="ja-JP" altLang="en-US"/>
          </a:p>
        </p:txBody>
      </p:sp>
      <p:sp>
        <p:nvSpPr>
          <p:cNvPr id="6" name="フッター プレースホルダー 5">
            <a:extLst>
              <a:ext uri="{FF2B5EF4-FFF2-40B4-BE49-F238E27FC236}">
                <a16:creationId xmlns:a16="http://schemas.microsoft.com/office/drawing/2014/main" id="{B3127FC2-63D7-4F43-A765-E6D5D069D6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CF97B4-3D34-DA44-AC0E-169A9AF5917E}"/>
              </a:ext>
            </a:extLst>
          </p:cNvPr>
          <p:cNvSpPr>
            <a:spLocks noGrp="1"/>
          </p:cNvSpPr>
          <p:nvPr>
            <p:ph type="sldNum" sz="quarter" idx="12"/>
          </p:nvPr>
        </p:nvSpPr>
        <p:spPr/>
        <p:txBody>
          <a:body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54406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090171-ABC1-A745-A646-80D92BBA5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49BBD-DEC7-5A4C-8176-53D6DE47C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92EA33-6A94-9C46-8A20-61EA98547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39727-ED24-A14C-BFAE-60E864C0F0E3}" type="datetimeFigureOut">
              <a:rPr kumimoji="1" lang="ja-JP" altLang="en-US" smtClean="0"/>
              <a:t>2021/8/3</a:t>
            </a:fld>
            <a:endParaRPr kumimoji="1" lang="ja-JP" altLang="en-US"/>
          </a:p>
        </p:txBody>
      </p:sp>
      <p:sp>
        <p:nvSpPr>
          <p:cNvPr id="5" name="フッター プレースホルダー 4">
            <a:extLst>
              <a:ext uri="{FF2B5EF4-FFF2-40B4-BE49-F238E27FC236}">
                <a16:creationId xmlns:a16="http://schemas.microsoft.com/office/drawing/2014/main" id="{D8670C7E-7A26-0848-9E40-C4FA46E1C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6818973-B469-6640-B82B-C8F786E25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305A5-52BA-C547-AF18-1C8BD0D5A46B}" type="slidenum">
              <a:rPr kumimoji="1" lang="ja-JP" altLang="en-US" smtClean="0"/>
              <a:t>‹#›</a:t>
            </a:fld>
            <a:endParaRPr kumimoji="1" lang="ja-JP" altLang="en-US"/>
          </a:p>
        </p:txBody>
      </p:sp>
    </p:spTree>
    <p:extLst>
      <p:ext uri="{BB962C8B-B14F-4D97-AF65-F5344CB8AC3E}">
        <p14:creationId xmlns:p14="http://schemas.microsoft.com/office/powerpoint/2010/main" val="3837738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2.aeplan.co.jp/bsj2021/registration/index.html" TargetMode="External"/><Relationship Id="rId3" Type="http://schemas.openxmlformats.org/officeDocument/2006/relationships/hyperlink" Target="http://bpwakate.net/summer2021/registration/index.html" TargetMode="External"/><Relationship Id="rId7" Type="http://schemas.openxmlformats.org/officeDocument/2006/relationships/hyperlink" Target="https://cbi-society.org/taikai/taikai21/registration.html" TargetMode="External"/><Relationship Id="rId2" Type="http://schemas.openxmlformats.org/officeDocument/2006/relationships/hyperlink" Target="https://natsu61.wixsite.com/website" TargetMode="External"/><Relationship Id="rId1" Type="http://schemas.openxmlformats.org/officeDocument/2006/relationships/slideLayout" Target="../slideLayouts/slideLayout6.xml"/><Relationship Id="rId6" Type="http://schemas.openxmlformats.org/officeDocument/2006/relationships/hyperlink" Target="https://www.google.com/url?sa=t&amp;rct=j&amp;q=&amp;esrc=s&amp;source=web&amp;cd=&amp;ved=2ahUKEwjR7Ly1lvvxAhUYet4KHQxXB3cQFjAAegQIBhAD&amp;url=http%3A%2F%2Fwww.ipsj.or.jp%2Fkenkyukai%2Fevent%2Fbio67.html&amp;usg=AOvVaw0za2AK5A2EAaFCS0oXCGjJ" TargetMode="External"/><Relationship Id="rId5" Type="http://schemas.openxmlformats.org/officeDocument/2006/relationships/hyperlink" Target="https://www.jsbi.org/activity/news/annual_meetings/detail--id-431.html" TargetMode="External"/><Relationship Id="rId4" Type="http://schemas.openxmlformats.org/officeDocument/2006/relationships/hyperlink" Target="https://q-bio.jp/wiki/Summer_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12DCDF-CF54-6142-BD58-03F8E357750C}"/>
              </a:ext>
            </a:extLst>
          </p:cNvPr>
          <p:cNvSpPr>
            <a:spLocks noGrp="1"/>
          </p:cNvSpPr>
          <p:nvPr>
            <p:ph type="ctrTitle"/>
          </p:nvPr>
        </p:nvSpPr>
        <p:spPr/>
        <p:txBody>
          <a:bodyPr/>
          <a:lstStyle/>
          <a:p>
            <a:r>
              <a:rPr kumimoji="1" lang="en-US" altLang="ja-JP" dirty="0"/>
              <a:t>07.26 </a:t>
            </a:r>
            <a:r>
              <a:rPr kumimoji="1" lang="ja-JP" altLang="en-US"/>
              <a:t>進捗</a:t>
            </a:r>
          </a:p>
        </p:txBody>
      </p:sp>
      <p:sp>
        <p:nvSpPr>
          <p:cNvPr id="3" name="字幕 2">
            <a:extLst>
              <a:ext uri="{FF2B5EF4-FFF2-40B4-BE49-F238E27FC236}">
                <a16:creationId xmlns:a16="http://schemas.microsoft.com/office/drawing/2014/main" id="{C241A10E-843F-9E45-9B1E-4D5C294B9E87}"/>
              </a:ext>
            </a:extLst>
          </p:cNvPr>
          <p:cNvSpPr>
            <a:spLocks noGrp="1"/>
          </p:cNvSpPr>
          <p:nvPr>
            <p:ph type="subTitle" idx="1"/>
          </p:nvPr>
        </p:nvSpPr>
        <p:spPr>
          <a:xfrm>
            <a:off x="1524000" y="3856038"/>
            <a:ext cx="9144000" cy="1655762"/>
          </a:xfrm>
        </p:spPr>
        <p:txBody>
          <a:bodyPr>
            <a:normAutofit/>
          </a:bodyPr>
          <a:lstStyle/>
          <a:p>
            <a:r>
              <a:rPr kumimoji="1" lang="ja-JP" altLang="en-US" sz="3600"/>
              <a:t>熊田　匡仁</a:t>
            </a:r>
          </a:p>
        </p:txBody>
      </p:sp>
    </p:spTree>
    <p:extLst>
      <p:ext uri="{BB962C8B-B14F-4D97-AF65-F5344CB8AC3E}">
        <p14:creationId xmlns:p14="http://schemas.microsoft.com/office/powerpoint/2010/main" val="237612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F9027-440E-C24C-A476-ED411DD11448}"/>
              </a:ext>
            </a:extLst>
          </p:cNvPr>
          <p:cNvSpPr>
            <a:spLocks noGrp="1"/>
          </p:cNvSpPr>
          <p:nvPr>
            <p:ph type="title"/>
          </p:nvPr>
        </p:nvSpPr>
        <p:spPr/>
        <p:txBody>
          <a:bodyPr/>
          <a:lstStyle/>
          <a:p>
            <a:r>
              <a:rPr kumimoji="1" lang="ja-JP" altLang="en-US"/>
              <a:t>ポスター発表</a:t>
            </a:r>
          </a:p>
        </p:txBody>
      </p:sp>
      <p:sp>
        <p:nvSpPr>
          <p:cNvPr id="3" name="正方形/長方形 2">
            <a:extLst>
              <a:ext uri="{FF2B5EF4-FFF2-40B4-BE49-F238E27FC236}">
                <a16:creationId xmlns:a16="http://schemas.microsoft.com/office/drawing/2014/main" id="{5D765449-C270-5D45-8A29-08D9A1F8C58E}"/>
              </a:ext>
            </a:extLst>
          </p:cNvPr>
          <p:cNvSpPr/>
          <p:nvPr/>
        </p:nvSpPr>
        <p:spPr>
          <a:xfrm>
            <a:off x="838200" y="2401462"/>
            <a:ext cx="9944595" cy="3917226"/>
          </a:xfrm>
          <a:prstGeom prst="rect">
            <a:avLst/>
          </a:prstGeom>
        </p:spPr>
        <p:txBody>
          <a:bodyPr wrap="square">
            <a:spAutoFit/>
          </a:bodyPr>
          <a:lstStyle/>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2"/>
              </a:rPr>
              <a:t>第</a:t>
            </a:r>
            <a:r>
              <a:rPr lang="en-US" altLang="ja-JP" sz="2400" i="0" strike="noStrike" dirty="0">
                <a:solidFill>
                  <a:srgbClr val="1D1C1D"/>
                </a:solidFill>
                <a:effectLst/>
                <a:latin typeface="NotoSansJP"/>
                <a:hlinkClick r:id="rId2"/>
              </a:rPr>
              <a:t>61</a:t>
            </a:r>
            <a:r>
              <a:rPr lang="ja-JP" altLang="en-US" sz="2400" i="0" strike="noStrike">
                <a:solidFill>
                  <a:srgbClr val="1D1C1D"/>
                </a:solidFill>
                <a:effectLst/>
                <a:latin typeface="NotoSansJP"/>
                <a:hlinkClick r:id="rId2"/>
              </a:rPr>
              <a:t>回生命科学夏の学校</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3"/>
              </a:rPr>
              <a:t>第</a:t>
            </a:r>
            <a:r>
              <a:rPr lang="en-US" altLang="ja-JP" sz="2400" i="0" strike="noStrike" dirty="0">
                <a:solidFill>
                  <a:srgbClr val="1D1C1D"/>
                </a:solidFill>
                <a:effectLst/>
                <a:latin typeface="NotoSansJP"/>
                <a:hlinkClick r:id="rId3"/>
              </a:rPr>
              <a:t>61</a:t>
            </a:r>
            <a:r>
              <a:rPr lang="ja-JP" altLang="en-US" sz="2400" i="0" strike="noStrike">
                <a:solidFill>
                  <a:srgbClr val="1D1C1D"/>
                </a:solidFill>
                <a:effectLst/>
                <a:latin typeface="NotoSansJP"/>
                <a:hlinkClick r:id="rId3"/>
              </a:rPr>
              <a:t>回生物物理若手の会　夏の学校</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4"/>
              </a:rPr>
              <a:t>定量生物学の会　夏の会</a:t>
            </a:r>
            <a:r>
              <a:rPr lang="en-US" altLang="ja-JP" sz="2400" i="0" strike="noStrike" dirty="0">
                <a:solidFill>
                  <a:srgbClr val="1D1C1D"/>
                </a:solidFill>
                <a:effectLst/>
                <a:latin typeface="NotoSansJP"/>
                <a:hlinkClick r:id="rId4"/>
              </a:rPr>
              <a:t>2021</a:t>
            </a:r>
            <a:endParaRPr lang="en-US" altLang="ja-JP" sz="2400" dirty="0">
              <a:solidFill>
                <a:srgbClr val="1D1C1D"/>
              </a:solidFill>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5"/>
              </a:rPr>
              <a:t>バイオインフォマティクス学会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6"/>
              </a:rPr>
              <a:t>第</a:t>
            </a:r>
            <a:r>
              <a:rPr lang="en-US" altLang="ja-JP" sz="2400" i="0" strike="noStrike" dirty="0">
                <a:solidFill>
                  <a:srgbClr val="1D1C1D"/>
                </a:solidFill>
                <a:effectLst/>
                <a:latin typeface="NotoSansJP"/>
                <a:hlinkClick r:id="rId6"/>
              </a:rPr>
              <a:t>67</a:t>
            </a:r>
            <a:r>
              <a:rPr lang="ja-JP" altLang="en-US" sz="2400" i="0" strike="noStrike">
                <a:solidFill>
                  <a:srgbClr val="1D1C1D"/>
                </a:solidFill>
                <a:effectLst/>
                <a:latin typeface="NotoSansJP"/>
                <a:hlinkClick r:id="rId6"/>
              </a:rPr>
              <a:t>回</a:t>
            </a:r>
            <a:r>
              <a:rPr lang="en" altLang="ja-JP" sz="2400" i="0" strike="noStrike" dirty="0">
                <a:solidFill>
                  <a:srgbClr val="1D1C1D"/>
                </a:solidFill>
                <a:effectLst/>
                <a:latin typeface="NotoSansJP"/>
                <a:hlinkClick r:id="rId6"/>
              </a:rPr>
              <a:t>BIO</a:t>
            </a:r>
            <a:r>
              <a:rPr lang="ja-JP" altLang="en-US" sz="2400" i="0" strike="noStrike">
                <a:solidFill>
                  <a:srgbClr val="1D1C1D"/>
                </a:solidFill>
                <a:effectLst/>
                <a:latin typeface="NotoSansJP"/>
                <a:hlinkClick r:id="rId6"/>
              </a:rPr>
              <a:t>研究発表会</a:t>
            </a:r>
            <a:r>
              <a:rPr lang="en-US" altLang="ja-JP" sz="2400" i="0" strike="noStrike" dirty="0">
                <a:solidFill>
                  <a:srgbClr val="1D1C1D"/>
                </a:solidFill>
                <a:effectLst/>
                <a:latin typeface="NotoSansJP"/>
                <a:hlinkClick r:id="rId6"/>
              </a:rPr>
              <a:t>-</a:t>
            </a:r>
            <a:r>
              <a:rPr lang="ja-JP" altLang="en-US" sz="2400" i="0" strike="noStrike">
                <a:solidFill>
                  <a:srgbClr val="1D1C1D"/>
                </a:solidFill>
                <a:effectLst/>
                <a:latin typeface="NotoSansJP"/>
                <a:hlinkClick r:id="rId6"/>
              </a:rPr>
              <a:t>情報処理学会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en" altLang="ja-JP" sz="2400" i="0" strike="noStrike" dirty="0">
                <a:solidFill>
                  <a:srgbClr val="1D1C1D"/>
                </a:solidFill>
                <a:effectLst/>
                <a:latin typeface="NotoSansJP"/>
                <a:hlinkClick r:id="rId7"/>
              </a:rPr>
              <a:t>CBI</a:t>
            </a:r>
            <a:r>
              <a:rPr lang="ja-JP" altLang="en-US" sz="2400" i="0" strike="noStrike">
                <a:solidFill>
                  <a:srgbClr val="1D1C1D"/>
                </a:solidFill>
                <a:effectLst/>
                <a:latin typeface="NotoSansJP"/>
                <a:hlinkClick r:id="rId7"/>
              </a:rPr>
              <a:t>学会</a:t>
            </a:r>
            <a:endParaRPr lang="ja-JP" altLang="en-US" sz="2400" i="0" strike="noStrike">
              <a:solidFill>
                <a:srgbClr val="1D1C1D"/>
              </a:solidFill>
              <a:effectLst/>
              <a:latin typeface="NotoSansJP"/>
            </a:endParaRPr>
          </a:p>
          <a:p>
            <a:pPr marL="342900" indent="-342900">
              <a:lnSpc>
                <a:spcPct val="150000"/>
              </a:lnSpc>
              <a:buFont typeface="Arial" panose="020B0604020202020204" pitchFamily="34" charset="0"/>
              <a:buChar char="•"/>
            </a:pPr>
            <a:r>
              <a:rPr lang="ja-JP" altLang="en-US" sz="2400" i="0" strike="noStrike">
                <a:solidFill>
                  <a:srgbClr val="1D1C1D"/>
                </a:solidFill>
                <a:effectLst/>
                <a:latin typeface="NotoSansJP"/>
                <a:hlinkClick r:id="rId8"/>
              </a:rPr>
              <a:t>生物物理学会</a:t>
            </a:r>
            <a:endParaRPr lang="ja-JP" altLang="en-US" sz="2400" i="0" strike="noStrike">
              <a:solidFill>
                <a:srgbClr val="1D1C1D"/>
              </a:solidFill>
              <a:effectLst/>
              <a:latin typeface="NotoSansJP"/>
            </a:endParaRPr>
          </a:p>
        </p:txBody>
      </p:sp>
      <p:sp>
        <p:nvSpPr>
          <p:cNvPr id="4" name="右中かっこ 3">
            <a:extLst>
              <a:ext uri="{FF2B5EF4-FFF2-40B4-BE49-F238E27FC236}">
                <a16:creationId xmlns:a16="http://schemas.microsoft.com/office/drawing/2014/main" id="{5115FE6D-9E24-B14F-A5B6-09DB331A1BB5}"/>
              </a:ext>
            </a:extLst>
          </p:cNvPr>
          <p:cNvSpPr/>
          <p:nvPr/>
        </p:nvSpPr>
        <p:spPr>
          <a:xfrm>
            <a:off x="6377049" y="2401461"/>
            <a:ext cx="344384" cy="165989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右中かっこ 4">
            <a:extLst>
              <a:ext uri="{FF2B5EF4-FFF2-40B4-BE49-F238E27FC236}">
                <a16:creationId xmlns:a16="http://schemas.microsoft.com/office/drawing/2014/main" id="{BE258DA1-E0E6-5E45-B723-610FD244A207}"/>
              </a:ext>
            </a:extLst>
          </p:cNvPr>
          <p:cNvSpPr/>
          <p:nvPr/>
        </p:nvSpPr>
        <p:spPr>
          <a:xfrm>
            <a:off x="6377049" y="4360074"/>
            <a:ext cx="344384" cy="183884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D330FCC-C92F-0649-857A-E783ACA58C3E}"/>
              </a:ext>
            </a:extLst>
          </p:cNvPr>
          <p:cNvSpPr txBox="1"/>
          <p:nvPr/>
        </p:nvSpPr>
        <p:spPr>
          <a:xfrm>
            <a:off x="6911439" y="3000577"/>
            <a:ext cx="2646878" cy="461665"/>
          </a:xfrm>
          <a:prstGeom prst="rect">
            <a:avLst/>
          </a:prstGeom>
          <a:noFill/>
        </p:spPr>
        <p:txBody>
          <a:bodyPr wrap="none" rtlCol="0">
            <a:spAutoFit/>
          </a:bodyPr>
          <a:lstStyle/>
          <a:p>
            <a:r>
              <a:rPr kumimoji="1" lang="ja-JP" altLang="en-US" sz="2400"/>
              <a:t>すでに申込み済み</a:t>
            </a:r>
          </a:p>
        </p:txBody>
      </p:sp>
      <p:sp>
        <p:nvSpPr>
          <p:cNvPr id="7" name="テキスト ボックス 6">
            <a:extLst>
              <a:ext uri="{FF2B5EF4-FFF2-40B4-BE49-F238E27FC236}">
                <a16:creationId xmlns:a16="http://schemas.microsoft.com/office/drawing/2014/main" id="{F60ECD86-0504-E74D-A4DB-1F45C906D9B3}"/>
              </a:ext>
            </a:extLst>
          </p:cNvPr>
          <p:cNvSpPr txBox="1"/>
          <p:nvPr/>
        </p:nvSpPr>
        <p:spPr>
          <a:xfrm>
            <a:off x="7004462" y="5048663"/>
            <a:ext cx="1415772" cy="461665"/>
          </a:xfrm>
          <a:prstGeom prst="rect">
            <a:avLst/>
          </a:prstGeom>
          <a:noFill/>
        </p:spPr>
        <p:txBody>
          <a:bodyPr wrap="none" rtlCol="0">
            <a:spAutoFit/>
          </a:bodyPr>
          <a:lstStyle/>
          <a:p>
            <a:r>
              <a:rPr kumimoji="1" lang="ja-JP" altLang="en-US" sz="2400"/>
              <a:t>いずれか</a:t>
            </a:r>
          </a:p>
        </p:txBody>
      </p:sp>
    </p:spTree>
    <p:extLst>
      <p:ext uri="{BB962C8B-B14F-4D97-AF65-F5344CB8AC3E}">
        <p14:creationId xmlns:p14="http://schemas.microsoft.com/office/powerpoint/2010/main" val="109188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71FA7-0A9B-6347-8720-108DA9A41615}"/>
              </a:ext>
            </a:extLst>
          </p:cNvPr>
          <p:cNvSpPr>
            <a:spLocks noGrp="1"/>
          </p:cNvSpPr>
          <p:nvPr>
            <p:ph type="title"/>
          </p:nvPr>
        </p:nvSpPr>
        <p:spPr/>
        <p:txBody>
          <a:bodyPr/>
          <a:lstStyle/>
          <a:p>
            <a:r>
              <a:rPr kumimoji="1" lang="ja-JP" altLang="en-US"/>
              <a:t>修士論文最終発表会</a:t>
            </a:r>
            <a:r>
              <a:rPr kumimoji="1" lang="en-US" altLang="ja-JP" dirty="0"/>
              <a:t>(07.20)</a:t>
            </a:r>
            <a:endParaRPr kumimoji="1" lang="ja-JP" altLang="en-US"/>
          </a:p>
        </p:txBody>
      </p:sp>
      <p:sp>
        <p:nvSpPr>
          <p:cNvPr id="3" name="テキスト ボックス 2">
            <a:extLst>
              <a:ext uri="{FF2B5EF4-FFF2-40B4-BE49-F238E27FC236}">
                <a16:creationId xmlns:a16="http://schemas.microsoft.com/office/drawing/2014/main" id="{317944CB-D8C3-D941-8CC6-2FE2B148E7DD}"/>
              </a:ext>
            </a:extLst>
          </p:cNvPr>
          <p:cNvSpPr txBox="1"/>
          <p:nvPr/>
        </p:nvSpPr>
        <p:spPr>
          <a:xfrm>
            <a:off x="294503" y="1627836"/>
            <a:ext cx="11602994" cy="4850495"/>
          </a:xfrm>
          <a:prstGeom prst="rect">
            <a:avLst/>
          </a:prstGeom>
          <a:noFill/>
        </p:spPr>
        <p:txBody>
          <a:bodyPr wrap="square" rtlCol="0">
            <a:spAutoFit/>
          </a:bodyPr>
          <a:lstStyle/>
          <a:p>
            <a:pPr>
              <a:lnSpc>
                <a:spcPct val="150000"/>
              </a:lnSpc>
            </a:pPr>
            <a:r>
              <a:rPr kumimoji="1" lang="ja-JP" altLang="en-US" sz="2400"/>
              <a:t>発表時間：ちょうど１２分</a:t>
            </a:r>
            <a:endParaRPr kumimoji="1" lang="en-US" altLang="ja-JP" sz="2400" dirty="0"/>
          </a:p>
          <a:p>
            <a:pPr>
              <a:lnSpc>
                <a:spcPct val="150000"/>
              </a:lnSpc>
            </a:pPr>
            <a:r>
              <a:rPr lang="ja-JP" altLang="en-US" sz="2400"/>
              <a:t>質疑応答：</a:t>
            </a:r>
            <a:endParaRPr lang="en-US" altLang="ja-JP" sz="2400" dirty="0"/>
          </a:p>
          <a:p>
            <a:pPr>
              <a:lnSpc>
                <a:spcPct val="150000"/>
              </a:lnSpc>
            </a:pPr>
            <a:r>
              <a:rPr lang="ja-JP" altLang="en-US" sz="2000"/>
              <a:t>笠原先生と木立先生から、以下の質問をいただいた。</a:t>
            </a:r>
          </a:p>
          <a:p>
            <a:pPr>
              <a:lnSpc>
                <a:spcPct val="150000"/>
              </a:lnSpc>
            </a:pPr>
            <a:r>
              <a:rPr lang="ja-JP" altLang="en-US" sz="2000"/>
              <a:t>笠原先生から</a:t>
            </a:r>
          </a:p>
          <a:p>
            <a:pPr marL="342900" indent="-342900">
              <a:lnSpc>
                <a:spcPct val="150000"/>
              </a:lnSpc>
              <a:buFont typeface="Arial" panose="020B0604020202020204" pitchFamily="34" charset="0"/>
              <a:buChar char="•"/>
            </a:pPr>
            <a:r>
              <a:rPr lang="ja-JP" altLang="en-US" sz="2000"/>
              <a:t>質問１：「クリプトサイトが存在する物理的機構について、何かわかったことはあるか？」</a:t>
            </a:r>
          </a:p>
          <a:p>
            <a:pPr marL="342900" indent="-342900">
              <a:lnSpc>
                <a:spcPct val="150000"/>
              </a:lnSpc>
              <a:buFont typeface="Arial" panose="020B0604020202020204" pitchFamily="34" charset="0"/>
              <a:buChar char="•"/>
            </a:pPr>
            <a:r>
              <a:rPr lang="ja-JP" altLang="en-US" sz="2000"/>
              <a:t>質問２：「研究では、タンパク質の表面情報のみからクリプトサイトの有無の分類を試みたが、リガンド側の情報をモデルに組込むことは考えなかったか？」</a:t>
            </a:r>
          </a:p>
          <a:p>
            <a:pPr>
              <a:lnSpc>
                <a:spcPct val="150000"/>
              </a:lnSpc>
            </a:pPr>
            <a:r>
              <a:rPr lang="ja-JP" altLang="en-US" sz="2000"/>
              <a:t>木立先生から</a:t>
            </a:r>
          </a:p>
          <a:p>
            <a:pPr marL="342900" indent="-342900">
              <a:lnSpc>
                <a:spcPct val="150000"/>
              </a:lnSpc>
              <a:buFont typeface="Arial" panose="020B0604020202020204" pitchFamily="34" charset="0"/>
              <a:buChar char="•"/>
            </a:pPr>
            <a:r>
              <a:rPr lang="ja-JP" altLang="en-US" sz="2000"/>
              <a:t>質問３：「タンパク質の表面情報のみからクリプトサイトの有無の分類を試みたが、普通のリガンド結合をクリプトサイトと誤検知することはないか？」</a:t>
            </a:r>
          </a:p>
        </p:txBody>
      </p:sp>
    </p:spTree>
    <p:extLst>
      <p:ext uri="{BB962C8B-B14F-4D97-AF65-F5344CB8AC3E}">
        <p14:creationId xmlns:p14="http://schemas.microsoft.com/office/powerpoint/2010/main" val="186294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71FA7-0A9B-6347-8720-108DA9A41615}"/>
              </a:ext>
            </a:extLst>
          </p:cNvPr>
          <p:cNvSpPr>
            <a:spLocks noGrp="1"/>
          </p:cNvSpPr>
          <p:nvPr>
            <p:ph type="title"/>
          </p:nvPr>
        </p:nvSpPr>
        <p:spPr/>
        <p:txBody>
          <a:bodyPr/>
          <a:lstStyle/>
          <a:p>
            <a:r>
              <a:rPr kumimoji="1" lang="ja-JP" altLang="en-US"/>
              <a:t>修士論文最終発表会</a:t>
            </a:r>
            <a:r>
              <a:rPr kumimoji="1" lang="en-US" altLang="ja-JP" dirty="0"/>
              <a:t>(07.20)</a:t>
            </a:r>
            <a:endParaRPr kumimoji="1" lang="ja-JP" altLang="en-US"/>
          </a:p>
        </p:txBody>
      </p:sp>
      <p:sp>
        <p:nvSpPr>
          <p:cNvPr id="3" name="テキスト ボックス 2">
            <a:extLst>
              <a:ext uri="{FF2B5EF4-FFF2-40B4-BE49-F238E27FC236}">
                <a16:creationId xmlns:a16="http://schemas.microsoft.com/office/drawing/2014/main" id="{317944CB-D8C3-D941-8CC6-2FE2B148E7DD}"/>
              </a:ext>
            </a:extLst>
          </p:cNvPr>
          <p:cNvSpPr txBox="1"/>
          <p:nvPr/>
        </p:nvSpPr>
        <p:spPr>
          <a:xfrm>
            <a:off x="294503" y="1627836"/>
            <a:ext cx="11602994" cy="4758162"/>
          </a:xfrm>
          <a:prstGeom prst="rect">
            <a:avLst/>
          </a:prstGeom>
          <a:noFill/>
        </p:spPr>
        <p:txBody>
          <a:bodyPr wrap="square" rtlCol="0">
            <a:spAutoFit/>
          </a:bodyPr>
          <a:lstStyle/>
          <a:p>
            <a:pPr>
              <a:lnSpc>
                <a:spcPct val="150000"/>
              </a:lnSpc>
            </a:pPr>
            <a:r>
              <a:rPr lang="ja-JP" altLang="en-US" sz="2400"/>
              <a:t>質疑応答に対する回答：</a:t>
            </a:r>
            <a:endParaRPr lang="ja-JP" altLang="en-US" sz="2000"/>
          </a:p>
          <a:p>
            <a:pPr marL="285750" indent="-285750">
              <a:lnSpc>
                <a:spcPct val="150000"/>
              </a:lnSpc>
              <a:buFont typeface="Arial" panose="020B0604020202020204" pitchFamily="34" charset="0"/>
              <a:buChar char="•"/>
            </a:pPr>
            <a:r>
              <a:rPr lang="ja-JP" altLang="en-US" sz="2000"/>
              <a:t>質問１については、物理的機構を考察するためには、タンパク質とリガンドとのダイナミクスをシミュレーション等で分析しなければわからないと思い、「クリプトサイトが存在する物理的機構の解明に迫るところまでは分析と考察が及びませんでした」と回答。</a:t>
            </a:r>
            <a:endParaRPr lang="en-US" altLang="ja-JP" sz="2000" dirty="0"/>
          </a:p>
          <a:p>
            <a:pPr marL="285750" indent="-285750">
              <a:lnSpc>
                <a:spcPct val="150000"/>
              </a:lnSpc>
              <a:buFont typeface="Arial" panose="020B0604020202020204" pitchFamily="34" charset="0"/>
              <a:buChar char="•"/>
            </a:pPr>
            <a:endParaRPr lang="ja-JP" altLang="en-US" sz="2000"/>
          </a:p>
          <a:p>
            <a:pPr marL="285750" indent="-285750">
              <a:lnSpc>
                <a:spcPct val="150000"/>
              </a:lnSpc>
              <a:buFont typeface="Arial" panose="020B0604020202020204" pitchFamily="34" charset="0"/>
              <a:buChar char="•"/>
            </a:pPr>
            <a:r>
              <a:rPr lang="ja-JP" altLang="en-US" sz="2000"/>
              <a:t>質問２については、「リガンドの方の考察は、先行研究では行われているが、本研究では時間の都合上、行えませんでした」と回答。</a:t>
            </a:r>
            <a:endParaRPr lang="en-US" altLang="ja-JP" sz="2000" dirty="0"/>
          </a:p>
          <a:p>
            <a:pPr marL="285750" indent="-285750">
              <a:lnSpc>
                <a:spcPct val="150000"/>
              </a:lnSpc>
              <a:buFont typeface="Arial" panose="020B0604020202020204" pitchFamily="34" charset="0"/>
              <a:buChar char="•"/>
            </a:pPr>
            <a:endParaRPr lang="ja-JP" altLang="en-US" sz="2000"/>
          </a:p>
          <a:p>
            <a:pPr marL="285750" indent="-285750">
              <a:lnSpc>
                <a:spcPct val="150000"/>
              </a:lnSpc>
              <a:buFont typeface="Arial" panose="020B0604020202020204" pitchFamily="34" charset="0"/>
              <a:buChar char="•"/>
            </a:pPr>
            <a:r>
              <a:rPr lang="ja-JP" altLang="en-US" sz="2000"/>
              <a:t>質問３については、「今回のデータ作成では、普通のリガンド結合情報は含んでいないため、普通のリガンド結合をクリプトサイトとご検知することはない」と回答。</a:t>
            </a:r>
          </a:p>
        </p:txBody>
      </p:sp>
    </p:spTree>
    <p:extLst>
      <p:ext uri="{BB962C8B-B14F-4D97-AF65-F5344CB8AC3E}">
        <p14:creationId xmlns:p14="http://schemas.microsoft.com/office/powerpoint/2010/main" val="269086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6188E-8DD2-934B-AD80-2B01A965EFCE}"/>
              </a:ext>
            </a:extLst>
          </p:cNvPr>
          <p:cNvSpPr>
            <a:spLocks noGrp="1"/>
          </p:cNvSpPr>
          <p:nvPr>
            <p:ph type="title"/>
          </p:nvPr>
        </p:nvSpPr>
        <p:spPr/>
        <p:txBody>
          <a:bodyPr/>
          <a:lstStyle/>
          <a:p>
            <a:r>
              <a:rPr lang="ja-JP" altLang="en-US"/>
              <a:t>修士論文修正＆提出</a:t>
            </a:r>
            <a:r>
              <a:rPr lang="en-US" altLang="ja-JP" dirty="0"/>
              <a:t>(〜08.06)</a:t>
            </a:r>
            <a:endParaRPr kumimoji="1" lang="ja-JP" altLang="en-US"/>
          </a:p>
        </p:txBody>
      </p:sp>
      <p:sp>
        <p:nvSpPr>
          <p:cNvPr id="3" name="テキスト ボックス 2">
            <a:extLst>
              <a:ext uri="{FF2B5EF4-FFF2-40B4-BE49-F238E27FC236}">
                <a16:creationId xmlns:a16="http://schemas.microsoft.com/office/drawing/2014/main" id="{08D97FF5-A00A-0A4D-B60D-943728DBA5DD}"/>
              </a:ext>
            </a:extLst>
          </p:cNvPr>
          <p:cNvSpPr txBox="1"/>
          <p:nvPr/>
        </p:nvSpPr>
        <p:spPr>
          <a:xfrm>
            <a:off x="1000898" y="1964724"/>
            <a:ext cx="9959545" cy="3785652"/>
          </a:xfrm>
          <a:prstGeom prst="rect">
            <a:avLst/>
          </a:prstGeom>
          <a:noFill/>
        </p:spPr>
        <p:txBody>
          <a:bodyPr wrap="square" rtlCol="0">
            <a:spAutoFit/>
          </a:bodyPr>
          <a:lstStyle/>
          <a:p>
            <a:r>
              <a:rPr lang="ja-JP" altLang="en-US" sz="2400"/>
              <a:t>第１稿　修正</a:t>
            </a:r>
            <a:endParaRPr lang="en-US" altLang="ja-JP" sz="2400" dirty="0"/>
          </a:p>
          <a:p>
            <a:endParaRPr kumimoji="1" lang="en-US" altLang="ja-JP" sz="2400" dirty="0"/>
          </a:p>
          <a:p>
            <a:r>
              <a:rPr lang="ja-JP" altLang="en-US" sz="2400"/>
              <a:t>　対応済み</a:t>
            </a:r>
            <a:endParaRPr kumimoji="1" lang="en-US" altLang="ja-JP" sz="2400" dirty="0"/>
          </a:p>
          <a:p>
            <a:r>
              <a:rPr lang="ja-JP" altLang="en-US" sz="2400"/>
              <a:t>　　誤字脱字</a:t>
            </a:r>
            <a:endParaRPr lang="en-US" altLang="ja-JP" sz="2400" dirty="0"/>
          </a:p>
          <a:p>
            <a:r>
              <a:rPr lang="ja-JP" altLang="en-US" sz="2400"/>
              <a:t>　</a:t>
            </a:r>
            <a:endParaRPr lang="en-US" altLang="ja-JP" sz="2400" dirty="0"/>
          </a:p>
          <a:p>
            <a:r>
              <a:rPr lang="ja-JP" altLang="en-US" sz="2400"/>
              <a:t>　未対応</a:t>
            </a:r>
            <a:endParaRPr lang="en-US" altLang="ja-JP" sz="2400" dirty="0"/>
          </a:p>
          <a:p>
            <a:r>
              <a:rPr kumimoji="1" lang="ja-JP" altLang="en-US" sz="2400"/>
              <a:t>　　副査の先生方の質問への回答を踏まえる</a:t>
            </a:r>
            <a:endParaRPr kumimoji="1" lang="en-US" altLang="ja-JP" sz="2400" dirty="0"/>
          </a:p>
          <a:p>
            <a:r>
              <a:rPr lang="ja-JP" altLang="en-US" sz="2400"/>
              <a:t>　　謝辞</a:t>
            </a:r>
            <a:endParaRPr lang="en-US" altLang="ja-JP" sz="2400" dirty="0"/>
          </a:p>
          <a:p>
            <a:r>
              <a:rPr kumimoji="1" lang="ja-JP" altLang="en-US" sz="2400"/>
              <a:t>　　津田先生、広川先生からの修正案</a:t>
            </a:r>
            <a:endParaRPr kumimoji="1" lang="en-US" altLang="ja-JP" sz="2400" dirty="0"/>
          </a:p>
          <a:p>
            <a:r>
              <a:rPr lang="ja-JP" altLang="en-US" sz="2400"/>
              <a:t>　</a:t>
            </a:r>
            <a:endParaRPr kumimoji="1" lang="ja-JP" altLang="en-US" sz="2400"/>
          </a:p>
        </p:txBody>
      </p:sp>
    </p:spTree>
    <p:extLst>
      <p:ext uri="{BB962C8B-B14F-4D97-AF65-F5344CB8AC3E}">
        <p14:creationId xmlns:p14="http://schemas.microsoft.com/office/powerpoint/2010/main" val="339608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4B81B-E275-9344-8575-99D651F320DC}"/>
              </a:ext>
            </a:extLst>
          </p:cNvPr>
          <p:cNvSpPr>
            <a:spLocks noGrp="1"/>
          </p:cNvSpPr>
          <p:nvPr>
            <p:ph type="title"/>
          </p:nvPr>
        </p:nvSpPr>
        <p:spPr>
          <a:xfrm>
            <a:off x="570016" y="365125"/>
            <a:ext cx="11174680" cy="1325563"/>
          </a:xfrm>
        </p:spPr>
        <p:txBody>
          <a:bodyPr>
            <a:noAutofit/>
          </a:bodyPr>
          <a:lstStyle/>
          <a:p>
            <a:r>
              <a:rPr lang="ja-JP" altLang="ja-JP" sz="3200"/>
              <a:t>クリプトサイトに存在するリガンドとポケットに存在するリガンドについて低分子ベースの特徴比較</a:t>
            </a:r>
            <a:r>
              <a:rPr lang="ja-JP" altLang="en-US" sz="3200"/>
              <a:t>（先行研究）</a:t>
            </a:r>
            <a:endParaRPr kumimoji="1" lang="ja-JP" altLang="en-US" sz="3200"/>
          </a:p>
        </p:txBody>
      </p:sp>
      <p:pic>
        <p:nvPicPr>
          <p:cNvPr id="3" name="図 2" descr="ダイアグラム&#10;&#10;自動的に生成された説明">
            <a:extLst>
              <a:ext uri="{FF2B5EF4-FFF2-40B4-BE49-F238E27FC236}">
                <a16:creationId xmlns:a16="http://schemas.microsoft.com/office/drawing/2014/main" id="{8FC0FDA0-A805-0640-94E5-EE47C6A5060A}"/>
              </a:ext>
            </a:extLst>
          </p:cNvPr>
          <p:cNvPicPr/>
          <p:nvPr/>
        </p:nvPicPr>
        <p:blipFill rotWithShape="1">
          <a:blip r:embed="rId3" cstate="print">
            <a:extLst>
              <a:ext uri="{28A0092B-C50C-407E-A947-70E740481C1C}">
                <a14:useLocalDpi xmlns:a14="http://schemas.microsoft.com/office/drawing/2010/main" val="0"/>
              </a:ext>
            </a:extLst>
          </a:blip>
          <a:srcRect l="7020" t="71275" r="2832" b="1115"/>
          <a:stretch/>
        </p:blipFill>
        <p:spPr bwMode="auto">
          <a:xfrm>
            <a:off x="0" y="2310713"/>
            <a:ext cx="12081188" cy="37423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229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C856E-FACA-A84B-96F3-E7C5837D5780}"/>
              </a:ext>
            </a:extLst>
          </p:cNvPr>
          <p:cNvSpPr>
            <a:spLocks noGrp="1"/>
          </p:cNvSpPr>
          <p:nvPr>
            <p:ph type="title"/>
          </p:nvPr>
        </p:nvSpPr>
        <p:spPr/>
        <p:txBody>
          <a:bodyPr>
            <a:noAutofit/>
          </a:bodyPr>
          <a:lstStyle/>
          <a:p>
            <a:r>
              <a:rPr lang="ja-JP" altLang="ja-JP" sz="3200"/>
              <a:t>クリプトサイトに存在するリガンドとポケットに存在するリガンドについて低分子ベースの特徴比較</a:t>
            </a:r>
            <a:endParaRPr kumimoji="1" lang="ja-JP" altLang="en-US" sz="3200"/>
          </a:p>
        </p:txBody>
      </p:sp>
      <p:sp>
        <p:nvSpPr>
          <p:cNvPr id="3" name="正方形/長方形 2">
            <a:extLst>
              <a:ext uri="{FF2B5EF4-FFF2-40B4-BE49-F238E27FC236}">
                <a16:creationId xmlns:a16="http://schemas.microsoft.com/office/drawing/2014/main" id="{05E6954C-A294-C141-B1D9-9C0AD93D6D20}"/>
              </a:ext>
            </a:extLst>
          </p:cNvPr>
          <p:cNvSpPr/>
          <p:nvPr/>
        </p:nvSpPr>
        <p:spPr>
          <a:xfrm>
            <a:off x="441856" y="6011285"/>
            <a:ext cx="8904025" cy="646331"/>
          </a:xfrm>
          <a:prstGeom prst="rect">
            <a:avLst/>
          </a:prstGeom>
        </p:spPr>
        <p:txBody>
          <a:bodyPr wrap="square">
            <a:spAutoFit/>
          </a:bodyPr>
          <a:lstStyle/>
          <a:p>
            <a:r>
              <a:rPr lang="ja-JP" altLang="en-US"/>
              <a:t>参考：　https://future-chem.com/rdkit-ward-clustering/</a:t>
            </a:r>
            <a:endParaRPr lang="en-US" altLang="ja-JP" dirty="0"/>
          </a:p>
          <a:p>
            <a:r>
              <a:rPr lang="ja-JP" altLang="en-US"/>
              <a:t>　　　　https://future-chem.com/rdkit-kmeans-clustering/</a:t>
            </a:r>
          </a:p>
        </p:txBody>
      </p:sp>
      <p:pic>
        <p:nvPicPr>
          <p:cNvPr id="11" name="図 10" descr="グラフ, 箱ひげ図&#10;&#10;自動的に生成された説明">
            <a:extLst>
              <a:ext uri="{FF2B5EF4-FFF2-40B4-BE49-F238E27FC236}">
                <a16:creationId xmlns:a16="http://schemas.microsoft.com/office/drawing/2014/main" id="{6BD72910-CEA4-E845-B071-A9C5B5CE2060}"/>
              </a:ext>
            </a:extLst>
          </p:cNvPr>
          <p:cNvPicPr>
            <a:picLocks noChangeAspect="1"/>
          </p:cNvPicPr>
          <p:nvPr/>
        </p:nvPicPr>
        <p:blipFill>
          <a:blip r:embed="rId2"/>
          <a:stretch>
            <a:fillRect/>
          </a:stretch>
        </p:blipFill>
        <p:spPr>
          <a:xfrm>
            <a:off x="5892347" y="2513613"/>
            <a:ext cx="5553281" cy="3243774"/>
          </a:xfrm>
          <a:prstGeom prst="rect">
            <a:avLst/>
          </a:prstGeom>
        </p:spPr>
      </p:pic>
      <p:pic>
        <p:nvPicPr>
          <p:cNvPr id="13" name="図 12" descr="グラフ, 散布図&#10;&#10;自動的に生成された説明">
            <a:extLst>
              <a:ext uri="{FF2B5EF4-FFF2-40B4-BE49-F238E27FC236}">
                <a16:creationId xmlns:a16="http://schemas.microsoft.com/office/drawing/2014/main" id="{B5C713E6-94DE-CF44-B8DB-D8D4DBCCD0F0}"/>
              </a:ext>
            </a:extLst>
          </p:cNvPr>
          <p:cNvPicPr>
            <a:picLocks noChangeAspect="1"/>
          </p:cNvPicPr>
          <p:nvPr/>
        </p:nvPicPr>
        <p:blipFill>
          <a:blip r:embed="rId3"/>
          <a:stretch>
            <a:fillRect/>
          </a:stretch>
        </p:blipFill>
        <p:spPr>
          <a:xfrm>
            <a:off x="1492249" y="2276002"/>
            <a:ext cx="3958526" cy="3718997"/>
          </a:xfrm>
          <a:prstGeom prst="rect">
            <a:avLst/>
          </a:prstGeom>
        </p:spPr>
      </p:pic>
    </p:spTree>
    <p:extLst>
      <p:ext uri="{BB962C8B-B14F-4D97-AF65-F5344CB8AC3E}">
        <p14:creationId xmlns:p14="http://schemas.microsoft.com/office/powerpoint/2010/main" val="36761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D438-EEAE-2447-B639-5A82A622EFBA}"/>
              </a:ext>
            </a:extLst>
          </p:cNvPr>
          <p:cNvSpPr>
            <a:spLocks noGrp="1"/>
          </p:cNvSpPr>
          <p:nvPr>
            <p:ph type="title"/>
          </p:nvPr>
        </p:nvSpPr>
        <p:spPr/>
        <p:txBody>
          <a:bodyPr/>
          <a:lstStyle/>
          <a:p>
            <a:r>
              <a:rPr lang="ja-JP" altLang="en-US"/>
              <a:t>リガンド側の情報をモデルに組込む？？</a:t>
            </a:r>
            <a:endParaRPr kumimoji="1" lang="ja-JP" altLang="en-US"/>
          </a:p>
        </p:txBody>
      </p:sp>
      <p:pic>
        <p:nvPicPr>
          <p:cNvPr id="3" name="図 2" descr="カラフルな絵&#10;&#10;低い精度で自動的に生成された説明">
            <a:extLst>
              <a:ext uri="{FF2B5EF4-FFF2-40B4-BE49-F238E27FC236}">
                <a16:creationId xmlns:a16="http://schemas.microsoft.com/office/drawing/2014/main" id="{B001F7F3-06CC-3442-903C-F5AFA291F563}"/>
              </a:ext>
            </a:extLst>
          </p:cNvPr>
          <p:cNvPicPr>
            <a:picLocks noChangeAspect="1"/>
          </p:cNvPicPr>
          <p:nvPr/>
        </p:nvPicPr>
        <p:blipFill rotWithShape="1">
          <a:blip r:embed="rId2"/>
          <a:srcRect l="3093" r="1474" b="4255"/>
          <a:stretch/>
        </p:blipFill>
        <p:spPr>
          <a:xfrm>
            <a:off x="159079" y="1861757"/>
            <a:ext cx="6038442" cy="1942233"/>
          </a:xfrm>
          <a:prstGeom prst="rect">
            <a:avLst/>
          </a:prstGeom>
        </p:spPr>
      </p:pic>
      <p:pic>
        <p:nvPicPr>
          <p:cNvPr id="4" name="図 3" descr="カラフルな絵&#10;&#10;低い精度で自動的に生成された説明">
            <a:extLst>
              <a:ext uri="{FF2B5EF4-FFF2-40B4-BE49-F238E27FC236}">
                <a16:creationId xmlns:a16="http://schemas.microsoft.com/office/drawing/2014/main" id="{438B0CED-B8C8-E74E-A9F4-46DCCCF6764D}"/>
              </a:ext>
            </a:extLst>
          </p:cNvPr>
          <p:cNvPicPr>
            <a:picLocks noChangeAspect="1"/>
          </p:cNvPicPr>
          <p:nvPr/>
        </p:nvPicPr>
        <p:blipFill rotWithShape="1">
          <a:blip r:embed="rId3"/>
          <a:srcRect l="3313" r="2204" b="4198"/>
          <a:stretch/>
        </p:blipFill>
        <p:spPr>
          <a:xfrm>
            <a:off x="6288522" y="1837288"/>
            <a:ext cx="5809411" cy="1966703"/>
          </a:xfrm>
          <a:prstGeom prst="rect">
            <a:avLst/>
          </a:prstGeom>
        </p:spPr>
      </p:pic>
      <p:sp>
        <p:nvSpPr>
          <p:cNvPr id="5" name="テキスト ボックス 4">
            <a:extLst>
              <a:ext uri="{FF2B5EF4-FFF2-40B4-BE49-F238E27FC236}">
                <a16:creationId xmlns:a16="http://schemas.microsoft.com/office/drawing/2014/main" id="{2496812F-E2E3-2B45-A5FE-F9AB0E075D39}"/>
              </a:ext>
            </a:extLst>
          </p:cNvPr>
          <p:cNvSpPr txBox="1"/>
          <p:nvPr/>
        </p:nvSpPr>
        <p:spPr>
          <a:xfrm>
            <a:off x="102682" y="1437178"/>
            <a:ext cx="6083717" cy="400110"/>
          </a:xfrm>
          <a:prstGeom prst="rect">
            <a:avLst/>
          </a:prstGeom>
          <a:noFill/>
        </p:spPr>
        <p:txBody>
          <a:bodyPr wrap="none" rtlCol="0">
            <a:spAutoFit/>
          </a:bodyPr>
          <a:lstStyle/>
          <a:p>
            <a:r>
              <a:rPr kumimoji="1" lang="ja-JP" altLang="en-US" sz="2000"/>
              <a:t>クリプトサイトになり得る凹みのアノテーション例</a:t>
            </a:r>
          </a:p>
        </p:txBody>
      </p:sp>
      <p:sp>
        <p:nvSpPr>
          <p:cNvPr id="6" name="テキスト ボックス 5">
            <a:extLst>
              <a:ext uri="{FF2B5EF4-FFF2-40B4-BE49-F238E27FC236}">
                <a16:creationId xmlns:a16="http://schemas.microsoft.com/office/drawing/2014/main" id="{B18AD82C-F399-8147-94BF-CAB48BBDBAED}"/>
              </a:ext>
            </a:extLst>
          </p:cNvPr>
          <p:cNvSpPr txBox="1"/>
          <p:nvPr/>
        </p:nvSpPr>
        <p:spPr>
          <a:xfrm>
            <a:off x="6250371" y="1436548"/>
            <a:ext cx="4031873" cy="400110"/>
          </a:xfrm>
          <a:prstGeom prst="rect">
            <a:avLst/>
          </a:prstGeom>
          <a:noFill/>
        </p:spPr>
        <p:txBody>
          <a:bodyPr wrap="none" rtlCol="0">
            <a:spAutoFit/>
          </a:bodyPr>
          <a:lstStyle/>
          <a:p>
            <a:r>
              <a:rPr kumimoji="1" lang="ja-JP" altLang="en-US" sz="2000"/>
              <a:t>その他の凹みのアノテーション例</a:t>
            </a:r>
          </a:p>
        </p:txBody>
      </p:sp>
      <p:sp>
        <p:nvSpPr>
          <p:cNvPr id="7" name="ドーナツ 6">
            <a:extLst>
              <a:ext uri="{FF2B5EF4-FFF2-40B4-BE49-F238E27FC236}">
                <a16:creationId xmlns:a16="http://schemas.microsoft.com/office/drawing/2014/main" id="{57903910-12F5-CC47-BC8D-69A2CA69DDB8}"/>
              </a:ext>
            </a:extLst>
          </p:cNvPr>
          <p:cNvSpPr/>
          <p:nvPr/>
        </p:nvSpPr>
        <p:spPr>
          <a:xfrm rot="256553">
            <a:off x="4589235" y="2249281"/>
            <a:ext cx="1346704" cy="1206607"/>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12C623C7-1FA7-C145-A058-955932E15CE4}"/>
              </a:ext>
            </a:extLst>
          </p:cNvPr>
          <p:cNvCxnSpPr>
            <a:cxnSpLocks/>
            <a:endCxn id="7" idx="4"/>
          </p:cNvCxnSpPr>
          <p:nvPr/>
        </p:nvCxnSpPr>
        <p:spPr>
          <a:xfrm>
            <a:off x="5211863" y="2890990"/>
            <a:ext cx="5742" cy="56321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6E7CA77-3AC7-5347-AF1B-BFCB51F07E8D}"/>
              </a:ext>
            </a:extLst>
          </p:cNvPr>
          <p:cNvSpPr txBox="1"/>
          <p:nvPr/>
        </p:nvSpPr>
        <p:spPr>
          <a:xfrm>
            <a:off x="5211863" y="3024935"/>
            <a:ext cx="543739" cy="369332"/>
          </a:xfrm>
          <a:prstGeom prst="rect">
            <a:avLst/>
          </a:prstGeom>
          <a:noFill/>
        </p:spPr>
        <p:txBody>
          <a:bodyPr wrap="none" rtlCol="0">
            <a:spAutoFit/>
          </a:bodyPr>
          <a:lstStyle/>
          <a:p>
            <a:r>
              <a:rPr kumimoji="1" lang="en-US" altLang="ja-JP" b="1" dirty="0"/>
              <a:t>3Å</a:t>
            </a:r>
            <a:endParaRPr kumimoji="1" lang="ja-JP" altLang="en-US" b="1"/>
          </a:p>
        </p:txBody>
      </p:sp>
      <p:sp>
        <p:nvSpPr>
          <p:cNvPr id="10" name="ドーナツ 9">
            <a:extLst>
              <a:ext uri="{FF2B5EF4-FFF2-40B4-BE49-F238E27FC236}">
                <a16:creationId xmlns:a16="http://schemas.microsoft.com/office/drawing/2014/main" id="{BFD4817C-60B5-B544-90A9-8B12739F92D4}"/>
              </a:ext>
            </a:extLst>
          </p:cNvPr>
          <p:cNvSpPr/>
          <p:nvPr/>
        </p:nvSpPr>
        <p:spPr>
          <a:xfrm rot="20337492">
            <a:off x="10512421" y="2276329"/>
            <a:ext cx="875434" cy="1378591"/>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1C6EECA2-A2E8-014F-BEDF-059A7FA5C63C}"/>
              </a:ext>
            </a:extLst>
          </p:cNvPr>
          <p:cNvSpPr txBox="1"/>
          <p:nvPr/>
        </p:nvSpPr>
        <p:spPr>
          <a:xfrm>
            <a:off x="159079" y="3975059"/>
            <a:ext cx="11938854" cy="2862322"/>
          </a:xfrm>
          <a:prstGeom prst="rect">
            <a:avLst/>
          </a:prstGeom>
          <a:noFill/>
        </p:spPr>
        <p:txBody>
          <a:bodyPr wrap="square" rtlCol="0">
            <a:spAutoFit/>
          </a:bodyPr>
          <a:lstStyle/>
          <a:p>
            <a:r>
              <a:rPr lang="ja-JP" altLang="en-US"/>
              <a:t>考察：</a:t>
            </a:r>
            <a:endParaRPr lang="en-US" altLang="ja-JP" dirty="0"/>
          </a:p>
          <a:p>
            <a:endParaRPr kumimoji="1" lang="en-US" altLang="ja-JP" dirty="0"/>
          </a:p>
          <a:p>
            <a:pPr marL="285750" indent="-285750">
              <a:buFont typeface="Arial" panose="020B0604020202020204" pitchFamily="34" charset="0"/>
              <a:buChar char="•"/>
            </a:pPr>
            <a:r>
              <a:rPr kumimoji="1" lang="ja-JP" altLang="en-US"/>
              <a:t>今回は上の２つのケースについて、データセットを作っているため、</a:t>
            </a:r>
            <a:r>
              <a:rPr lang="ja-JP" altLang="en-US"/>
              <a:t>その他の凹みの場合にそもそもリガンドがない。</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a:t>クリプトサイトになり得る凹みの場合のみをエンコードし、学習データに組み込むと、当然リークする。</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a:t>その他の凹みの場合に、ノーマルバインディングサイトのリガンドを学習データに組み込むこんでも大丈夫か？</a:t>
            </a:r>
            <a:endParaRPr lang="en-US" altLang="ja-JP" dirty="0"/>
          </a:p>
          <a:p>
            <a:r>
              <a:rPr kumimoji="1" lang="ja-JP" altLang="en-US"/>
              <a:t>（ただし、これをやると物理的実態がなくなる）</a:t>
            </a:r>
            <a:endParaRPr kumimoji="1" lang="en-US" altLang="ja-JP" dirty="0"/>
          </a:p>
          <a:p>
            <a:endParaRPr kumimoji="1" lang="ja-JP" altLang="en-US"/>
          </a:p>
        </p:txBody>
      </p:sp>
    </p:spTree>
    <p:extLst>
      <p:ext uri="{BB962C8B-B14F-4D97-AF65-F5344CB8AC3E}">
        <p14:creationId xmlns:p14="http://schemas.microsoft.com/office/powerpoint/2010/main" val="108021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2CB47-908B-1440-979B-632744828D3F}"/>
              </a:ext>
            </a:extLst>
          </p:cNvPr>
          <p:cNvSpPr>
            <a:spLocks noGrp="1"/>
          </p:cNvSpPr>
          <p:nvPr>
            <p:ph type="title"/>
          </p:nvPr>
        </p:nvSpPr>
        <p:spPr/>
        <p:txBody>
          <a:bodyPr/>
          <a:lstStyle/>
          <a:p>
            <a:r>
              <a:rPr lang="ja-JP" altLang="en-US"/>
              <a:t>広川先生からのコメント</a:t>
            </a:r>
            <a:endParaRPr kumimoji="1" lang="ja-JP" altLang="en-US"/>
          </a:p>
        </p:txBody>
      </p:sp>
      <p:sp>
        <p:nvSpPr>
          <p:cNvPr id="3" name="テキスト ボックス 2">
            <a:extLst>
              <a:ext uri="{FF2B5EF4-FFF2-40B4-BE49-F238E27FC236}">
                <a16:creationId xmlns:a16="http://schemas.microsoft.com/office/drawing/2014/main" id="{94D56994-D7AC-1442-803B-36124C0A13FC}"/>
              </a:ext>
            </a:extLst>
          </p:cNvPr>
          <p:cNvSpPr txBox="1"/>
          <p:nvPr/>
        </p:nvSpPr>
        <p:spPr>
          <a:xfrm>
            <a:off x="547254" y="1967779"/>
            <a:ext cx="10356273" cy="3416320"/>
          </a:xfrm>
          <a:prstGeom prst="rect">
            <a:avLst/>
          </a:prstGeom>
          <a:noFill/>
        </p:spPr>
        <p:txBody>
          <a:bodyPr wrap="square" rtlCol="0">
            <a:spAutoFit/>
          </a:bodyPr>
          <a:lstStyle/>
          <a:p>
            <a:r>
              <a:rPr lang="ja-JP" altLang="en-US" sz="2400"/>
              <a:t>リガンド側の情報をモデルに組み込むためには</a:t>
            </a:r>
            <a:r>
              <a:rPr lang="en-US" altLang="ja-JP" sz="2400" dirty="0"/>
              <a:t>...</a:t>
            </a:r>
          </a:p>
          <a:p>
            <a:endParaRPr lang="en-US" altLang="ja-JP" sz="2400" dirty="0"/>
          </a:p>
          <a:p>
            <a:r>
              <a:rPr lang="ja-JP" altLang="en-US" sz="2400"/>
              <a:t>結晶</a:t>
            </a:r>
            <a:r>
              <a:rPr kumimoji="1" lang="ja-JP" altLang="en-US" sz="2400"/>
              <a:t>構造データとして、クリプトサイトを誘導するリガンドと</a:t>
            </a:r>
            <a:r>
              <a:rPr lang="ja-JP" altLang="en-US" sz="2400"/>
              <a:t>クリプトサイトを誘導しないリガンド情報の対応づけが必要。</a:t>
            </a:r>
            <a:endParaRPr kumimoji="1" lang="en-US" altLang="ja-JP" sz="2400" dirty="0"/>
          </a:p>
          <a:p>
            <a:endParaRPr lang="en-US" altLang="ja-JP" sz="2400" dirty="0"/>
          </a:p>
          <a:p>
            <a:r>
              <a:rPr lang="ja-JP" altLang="en-US" sz="2400"/>
              <a:t>しかし、</a:t>
            </a:r>
            <a:endParaRPr lang="en-US" altLang="ja-JP" sz="2400" dirty="0"/>
          </a:p>
          <a:p>
            <a:endParaRPr lang="en-US" altLang="ja-JP" sz="2400" dirty="0"/>
          </a:p>
          <a:p>
            <a:r>
              <a:rPr lang="ja-JP" altLang="en-US" sz="2400"/>
              <a:t> クリプトサイトを誘導しないリガンド情報が現状では足りないため、リガンド側の情報をモデルに組み込むことは難しい。</a:t>
            </a:r>
            <a:endParaRPr lang="en-US" altLang="ja-JP" sz="2400" dirty="0"/>
          </a:p>
        </p:txBody>
      </p:sp>
    </p:spTree>
    <p:extLst>
      <p:ext uri="{BB962C8B-B14F-4D97-AF65-F5344CB8AC3E}">
        <p14:creationId xmlns:p14="http://schemas.microsoft.com/office/powerpoint/2010/main" val="11699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F1F2D-E57E-6247-A6EF-66F2CCF0A28E}"/>
              </a:ext>
            </a:extLst>
          </p:cNvPr>
          <p:cNvSpPr>
            <a:spLocks noGrp="1"/>
          </p:cNvSpPr>
          <p:nvPr>
            <p:ph type="title"/>
          </p:nvPr>
        </p:nvSpPr>
        <p:spPr/>
        <p:txBody>
          <a:bodyPr/>
          <a:lstStyle/>
          <a:p>
            <a:r>
              <a:rPr lang="ja-JP" altLang="en-US"/>
              <a:t>広川先生からのコメント</a:t>
            </a:r>
            <a:endParaRPr kumimoji="1" lang="ja-JP" altLang="en-US"/>
          </a:p>
        </p:txBody>
      </p:sp>
      <p:sp>
        <p:nvSpPr>
          <p:cNvPr id="3" name="テキスト ボックス 2">
            <a:extLst>
              <a:ext uri="{FF2B5EF4-FFF2-40B4-BE49-F238E27FC236}">
                <a16:creationId xmlns:a16="http://schemas.microsoft.com/office/drawing/2014/main" id="{FEF63555-DAAA-1045-87E0-45AE422CF6C6}"/>
              </a:ext>
            </a:extLst>
          </p:cNvPr>
          <p:cNvSpPr txBox="1"/>
          <p:nvPr/>
        </p:nvSpPr>
        <p:spPr>
          <a:xfrm>
            <a:off x="547254" y="1967779"/>
            <a:ext cx="10356273" cy="3477875"/>
          </a:xfrm>
          <a:prstGeom prst="rect">
            <a:avLst/>
          </a:prstGeom>
          <a:noFill/>
        </p:spPr>
        <p:txBody>
          <a:bodyPr wrap="square" rtlCol="0">
            <a:spAutoFit/>
          </a:bodyPr>
          <a:lstStyle/>
          <a:p>
            <a:r>
              <a:rPr lang="ja-JP" altLang="en-US" sz="2800"/>
              <a:t>今後やるべき方針</a:t>
            </a:r>
            <a:endParaRPr lang="en-US" altLang="ja-JP" sz="2800" dirty="0"/>
          </a:p>
          <a:p>
            <a:endParaRPr lang="en-US" altLang="ja-JP" sz="2400" dirty="0"/>
          </a:p>
          <a:p>
            <a:r>
              <a:rPr lang="en-US" altLang="ja-JP" sz="2400" dirty="0"/>
              <a:t>① </a:t>
            </a:r>
            <a:r>
              <a:rPr lang="ja-JP" altLang="en-US" sz="2400"/>
              <a:t>リガンドと相互作用のあるアミノ酸を取り出し、モデルに組込む。</a:t>
            </a:r>
            <a:endParaRPr lang="en-US" altLang="ja-JP" sz="2400" dirty="0"/>
          </a:p>
          <a:p>
            <a:endParaRPr lang="en-US" altLang="ja-JP" sz="2400" dirty="0"/>
          </a:p>
          <a:p>
            <a:r>
              <a:rPr lang="ja-JP" altLang="en-US" sz="2400"/>
              <a:t>　→ 具他的には、クリプトサイトの有無で</a:t>
            </a:r>
            <a:r>
              <a:rPr lang="en-US" altLang="ja-JP" sz="2400" dirty="0" err="1"/>
              <a:t>Fpocket</a:t>
            </a:r>
            <a:r>
              <a:rPr lang="ja-JP" altLang="en-US" sz="2400"/>
              <a:t>のアルファ球から３</a:t>
            </a:r>
            <a:r>
              <a:rPr lang="en-US" altLang="ja-JP" sz="2400" dirty="0" err="1"/>
              <a:t>Å</a:t>
            </a:r>
            <a:r>
              <a:rPr lang="ja-JP" altLang="en-US" sz="2400"/>
              <a:t>　　　</a:t>
            </a:r>
            <a:endParaRPr lang="en-US" altLang="ja-JP" sz="2400" dirty="0"/>
          </a:p>
          <a:p>
            <a:r>
              <a:rPr lang="ja-JP" altLang="en-US" sz="2400"/>
              <a:t>　　以内のアミノ酸を抽出し、適切にエンコードする。</a:t>
            </a:r>
            <a:endParaRPr lang="en-US" altLang="ja-JP" sz="2400" dirty="0"/>
          </a:p>
          <a:p>
            <a:endParaRPr lang="en-US" altLang="ja-JP" sz="2400" dirty="0"/>
          </a:p>
          <a:p>
            <a:endParaRPr lang="en-US" altLang="ja-JP" sz="2400" dirty="0"/>
          </a:p>
          <a:p>
            <a:r>
              <a:rPr lang="ja-JP" altLang="en-US" sz="2400"/>
              <a:t>②</a:t>
            </a:r>
            <a:r>
              <a:rPr lang="en-US" altLang="ja-JP" sz="2400" dirty="0"/>
              <a:t> </a:t>
            </a:r>
            <a:r>
              <a:rPr lang="ja-JP" altLang="en-US" sz="2400"/>
              <a:t> </a:t>
            </a:r>
            <a:r>
              <a:rPr lang="en-US" altLang="ja-JP" sz="2400" dirty="0" err="1"/>
              <a:t>Fpocket</a:t>
            </a:r>
            <a:r>
              <a:rPr lang="ja-JP" altLang="en-US" sz="2400"/>
              <a:t>の改良を進める。</a:t>
            </a:r>
            <a:endParaRPr lang="en-US" altLang="ja-JP" sz="2400" dirty="0"/>
          </a:p>
        </p:txBody>
      </p:sp>
    </p:spTree>
    <p:extLst>
      <p:ext uri="{BB962C8B-B14F-4D97-AF65-F5344CB8AC3E}">
        <p14:creationId xmlns:p14="http://schemas.microsoft.com/office/powerpoint/2010/main" val="5645239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840</Words>
  <Application>Microsoft Macintosh PowerPoint</Application>
  <PresentationFormat>ワイド画面</PresentationFormat>
  <Paragraphs>79</Paragraphs>
  <Slides>10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NotoSansJP</vt:lpstr>
      <vt:lpstr>游ゴシック</vt:lpstr>
      <vt:lpstr>游ゴシック Light</vt:lpstr>
      <vt:lpstr>Arial</vt:lpstr>
      <vt:lpstr>Office テーマ</vt:lpstr>
      <vt:lpstr>07.26 進捗</vt:lpstr>
      <vt:lpstr>修士論文最終発表会(07.20)</vt:lpstr>
      <vt:lpstr>修士論文最終発表会(07.20)</vt:lpstr>
      <vt:lpstr>修士論文修正＆提出(〜08.06)</vt:lpstr>
      <vt:lpstr>クリプトサイトに存在するリガンドとポケットに存在するリガンドについて低分子ベースの特徴比較（先行研究）</vt:lpstr>
      <vt:lpstr>クリプトサイトに存在するリガンドとポケットに存在するリガンドについて低分子ベースの特徴比較</vt:lpstr>
      <vt:lpstr>リガンド側の情報をモデルに組込む？？</vt:lpstr>
      <vt:lpstr>広川先生からのコメント</vt:lpstr>
      <vt:lpstr>広川先生からのコメント</vt:lpstr>
      <vt:lpstr>ポスター発表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07.26 進捗</dc:title>
  <dc:creator>熊田　匡仁</dc:creator>
  <cp:lastModifiedBy>熊田　匡仁</cp:lastModifiedBy>
  <cp:revision>18</cp:revision>
  <dcterms:created xsi:type="dcterms:W3CDTF">2021-07-26T03:29:23Z</dcterms:created>
  <dcterms:modified xsi:type="dcterms:W3CDTF">2021-08-02T18:47:41Z</dcterms:modified>
</cp:coreProperties>
</file>