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E8D96A-3D16-DD4A-B6E2-9098884A3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56ECAF-8921-B845-B7C3-B4B90F881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B3977-B147-AF42-A7C7-CE39F140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BF663B-88D5-2146-BD86-148B14BA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CB9026-A6A0-D145-9EC5-610464A6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2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16FD5E-445E-F242-9585-292ED3BC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D09088-C3CB-344C-B075-EA18E42F8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C6214-8F5B-B24F-890B-CFCC27F3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A19E59-61B6-2646-90FE-79CC937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056E73-791E-BF4F-BDDC-BAD4AFE0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29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CA90E7-0452-9047-983D-B27488260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266C45-49D3-3946-857E-3CEEF2A6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3403A7-EFCC-944A-81FF-8B0BDBA5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CD2BF-76B4-AE47-B394-6BB187AE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44EEB2-9CBB-5949-AE1D-B3562AAF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76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D7FA2-E5FA-0A48-A93B-8218E6E7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9BC4A3-EED3-8F47-8A1B-FD554622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A4F11A-8D91-974D-9D12-D61A3F70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8F810-93CB-7E47-8968-6FAC6ECC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8CB40B-C752-D746-97C6-3AD36F5E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35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46ACA-7D18-104F-A152-E4831518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FE1A72-0EC9-2E4D-9A4F-AC4C185DF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65F50-DFEC-6443-A0E2-D7D01247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C7CF24-BFC8-954C-8D5F-900CB8FD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2698B8-033C-7A46-BDA5-9DCF1403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71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92AC3-12A3-1944-87BC-FA7F8D6C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3460E0-81F5-0F48-A125-2EAF74BBB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57BFCE-D937-034C-AC73-5F8EC63AA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C90D83-8339-F543-8C64-88CF54F4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7CC332-768C-9F4C-BBC6-9741F317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B7EA5E-54DA-E946-98C3-2409FF4B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E2B80-AC58-D547-A8B3-D8E9FBA7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822E3C-7C0C-FC4D-A74D-A80C4E5AA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FE4035-3837-824F-BD16-878E6E851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D821B-32FA-5A4E-ADBE-0D1E5E579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63C0DD-0B05-044E-9152-6E5CD9C41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211869-87E6-AA49-8A11-66583A84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55F42E-F0D8-2749-AC93-D8471338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5D7432-F088-A449-BCAE-0D84A7F4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39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270BF-2A96-1743-B81D-E4C709CE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EA862E-D250-354F-8CEC-51644645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85A5E4-7EBD-8041-A1EF-CE4246FF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6DD60E-377F-714A-A7D5-3ED26073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D815F9-B529-434F-A4A6-8A57EFD7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F93F18-8F90-E145-9878-CD7D2D4F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AA6508-B100-3445-A7E2-F02B6859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7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A75E3-C089-534E-9267-661DD228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87DE1-1BF7-6E4A-B27E-9F2F885A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DE844C-3868-114D-B40A-68E1AFB8B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CEF8A8-9A24-2049-82F7-47C1847B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C7AF7E-4AF7-2A44-91ED-758736D1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A1EB14-4785-CF4C-920A-DF71B524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86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8180D-0727-184F-B44C-00A717D6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142334-D03A-BA43-B751-10EE0D6A3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0CEA31-C2C4-1449-A9F7-66379A7A4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8E0D18-C38F-AE4C-990F-C516BA2C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32909-B82B-3A41-A654-42C25A90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474EAF-EF99-794F-A871-C25357E3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85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FBB8B4-94CE-5544-8FC0-059A60E8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73DCC6-C125-A44F-8282-AB769B4E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04E667-84F5-F64A-9157-367F2646E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6897DC-36B1-3A44-8BCA-881A78C37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67E780-F20E-1340-B06D-ED7BAB30B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43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32FF6-7C72-0B41-B41A-3C0CE22DC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修論図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1F5B01-B435-204E-B62D-646440A24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47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396AAA63-4585-404D-8491-A204847E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/>
              <a:t>SVM</a:t>
            </a:r>
            <a:r>
              <a:rPr lang="ja-JP" altLang="en-US"/>
              <a:t>が正答したタンパク質構造を確認</a:t>
            </a:r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80A491E-3E5E-B84B-A936-B330498240F0}"/>
              </a:ext>
            </a:extLst>
          </p:cNvPr>
          <p:cNvGrpSpPr/>
          <p:nvPr/>
        </p:nvGrpSpPr>
        <p:grpSpPr>
          <a:xfrm>
            <a:off x="535248" y="1512502"/>
            <a:ext cx="10515600" cy="5147303"/>
            <a:chOff x="535248" y="1512502"/>
            <a:chExt cx="10515600" cy="5147303"/>
          </a:xfrm>
        </p:grpSpPr>
        <p:sp>
          <p:nvSpPr>
            <p:cNvPr id="12" name="タイトル 1">
              <a:extLst>
                <a:ext uri="{FF2B5EF4-FFF2-40B4-BE49-F238E27FC236}">
                  <a16:creationId xmlns:a16="http://schemas.microsoft.com/office/drawing/2014/main" id="{6747DE94-CDEE-1A44-A2E3-718240287D03}"/>
                </a:ext>
              </a:extLst>
            </p:cNvPr>
            <p:cNvSpPr txBox="1">
              <a:spLocks/>
            </p:cNvSpPr>
            <p:nvPr/>
          </p:nvSpPr>
          <p:spPr>
            <a:xfrm>
              <a:off x="535248" y="5334242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2000">
                  <a:latin typeface="+mn-lt"/>
                </a:rPr>
                <a:t>図３：機械学習モデルが予測を正答したタンパク質のポケットの例</a:t>
              </a:r>
              <a:endParaRPr lang="en-US" altLang="ja-JP" sz="2000" dirty="0">
                <a:latin typeface="+mn-lt"/>
              </a:endParaRPr>
            </a:p>
            <a:p>
              <a:r>
                <a:rPr lang="ja-JP" altLang="en-US" sz="2000">
                  <a:latin typeface="+mn-lt"/>
                </a:rPr>
                <a:t>（アポ構造</a:t>
              </a:r>
              <a:r>
                <a:rPr lang="en-US" altLang="ja-JP" sz="2000" dirty="0">
                  <a:latin typeface="+mn-lt"/>
                </a:rPr>
                <a:t>: 1BSQA</a:t>
              </a:r>
              <a:r>
                <a:rPr lang="ja-JP" altLang="en-US" sz="2000">
                  <a:latin typeface="+mn-lt"/>
                </a:rPr>
                <a:t>、ホロ構造</a:t>
              </a:r>
              <a:r>
                <a:rPr lang="en-US" altLang="ja-JP" sz="2000" dirty="0">
                  <a:latin typeface="+mn-lt"/>
                </a:rPr>
                <a:t>:</a:t>
              </a:r>
              <a:r>
                <a:rPr lang="en" altLang="ja-JP" sz="2000" dirty="0">
                  <a:latin typeface="+mn-lt"/>
                </a:rPr>
                <a:t> 1GX8A</a:t>
              </a:r>
              <a:r>
                <a:rPr lang="ja-JP" altLang="en-US" sz="2000">
                  <a:latin typeface="+mn-lt"/>
                </a:rPr>
                <a:t>、リガンド</a:t>
              </a:r>
              <a:r>
                <a:rPr lang="en-US" altLang="ja-JP" sz="2000" dirty="0">
                  <a:latin typeface="+mn-lt"/>
                </a:rPr>
                <a:t>: RTL</a:t>
              </a:r>
              <a:r>
                <a:rPr lang="ja-JP" altLang="en-US" sz="2000">
                  <a:latin typeface="+mn-lt"/>
                </a:rPr>
                <a:t>）</a:t>
              </a:r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A118C31-81D1-B94A-ACE4-57042629E22B}"/>
                </a:ext>
              </a:extLst>
            </p:cNvPr>
            <p:cNvGrpSpPr/>
            <p:nvPr/>
          </p:nvGrpSpPr>
          <p:grpSpPr>
            <a:xfrm>
              <a:off x="546823" y="1512502"/>
              <a:ext cx="8015630" cy="4045515"/>
              <a:chOff x="546823" y="1512502"/>
              <a:chExt cx="8015630" cy="4045515"/>
            </a:xfrm>
          </p:grpSpPr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D68E5E4-46F9-8F4B-BA14-EF77350EC0B0}"/>
                  </a:ext>
                </a:extLst>
              </p:cNvPr>
              <p:cNvSpPr txBox="1"/>
              <p:nvPr/>
            </p:nvSpPr>
            <p:spPr>
              <a:xfrm>
                <a:off x="546823" y="1512502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/>
                  <a:t>アポ構造</a:t>
                </a:r>
                <a:endParaRPr kumimoji="1" lang="ja-JP" altLang="en-US" sz="200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87F1B46-F8DE-C444-89FA-6B4FFB18FC8D}"/>
                  </a:ext>
                </a:extLst>
              </p:cNvPr>
              <p:cNvSpPr txBox="1"/>
              <p:nvPr/>
            </p:nvSpPr>
            <p:spPr>
              <a:xfrm>
                <a:off x="4618296" y="1515056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/>
                  <a:t>ホロ構造</a:t>
                </a:r>
                <a:endParaRPr kumimoji="1" lang="ja-JP" altLang="en-US" sz="2000"/>
              </a:p>
            </p:txBody>
          </p:sp>
          <p:pic>
            <p:nvPicPr>
              <p:cNvPr id="13" name="図 12" descr="グリーン, テーブル, キーボード, 顔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14A388F-69A2-5443-9349-7107C775ED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4117"/>
              <a:stretch/>
            </p:blipFill>
            <p:spPr>
              <a:xfrm>
                <a:off x="581548" y="1950791"/>
                <a:ext cx="4048325" cy="3605896"/>
              </a:xfrm>
              <a:prstGeom prst="rect">
                <a:avLst/>
              </a:prstGeom>
            </p:spPr>
          </p:pic>
          <p:pic>
            <p:nvPicPr>
              <p:cNvPr id="14" name="図 13" descr="テーブル, 誕生日, コンピュータ, 食品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9F87BF-1E24-0E49-9D5F-0EDDB314F2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8751"/>
              <a:stretch/>
            </p:blipFill>
            <p:spPr>
              <a:xfrm>
                <a:off x="4629874" y="1962149"/>
                <a:ext cx="3932579" cy="3595868"/>
              </a:xfrm>
              <a:prstGeom prst="rect">
                <a:avLst/>
              </a:prstGeom>
            </p:spPr>
          </p:pic>
          <p:sp>
            <p:nvSpPr>
              <p:cNvPr id="15" name="ドーナツ 14">
                <a:extLst>
                  <a:ext uri="{FF2B5EF4-FFF2-40B4-BE49-F238E27FC236}">
                    <a16:creationId xmlns:a16="http://schemas.microsoft.com/office/drawing/2014/main" id="{E96538D6-AD48-0E49-AB4A-167C06BE5FC6}"/>
                  </a:ext>
                </a:extLst>
              </p:cNvPr>
              <p:cNvSpPr/>
              <p:nvPr/>
            </p:nvSpPr>
            <p:spPr>
              <a:xfrm>
                <a:off x="1153126" y="2291788"/>
                <a:ext cx="2735967" cy="2735967"/>
              </a:xfrm>
              <a:prstGeom prst="donut">
                <a:avLst>
                  <a:gd name="adj" fmla="val 469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ドーナツ 16">
                <a:extLst>
                  <a:ext uri="{FF2B5EF4-FFF2-40B4-BE49-F238E27FC236}">
                    <a16:creationId xmlns:a16="http://schemas.microsoft.com/office/drawing/2014/main" id="{827897B2-61F3-7541-8BED-1F47855FE96C}"/>
                  </a:ext>
                </a:extLst>
              </p:cNvPr>
              <p:cNvSpPr/>
              <p:nvPr/>
            </p:nvSpPr>
            <p:spPr>
              <a:xfrm>
                <a:off x="4994554" y="2291787"/>
                <a:ext cx="2735967" cy="2735967"/>
              </a:xfrm>
              <a:prstGeom prst="donut">
                <a:avLst>
                  <a:gd name="adj" fmla="val 469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444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A61ECA0-0ACF-6149-A929-1742CAB42CE4}"/>
              </a:ext>
            </a:extLst>
          </p:cNvPr>
          <p:cNvSpPr txBox="1">
            <a:spLocks/>
          </p:cNvSpPr>
          <p:nvPr/>
        </p:nvSpPr>
        <p:spPr>
          <a:xfrm>
            <a:off x="682905" y="5543652"/>
            <a:ext cx="7963383" cy="1221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/>
              <a:t>図</a:t>
            </a:r>
            <a:r>
              <a:rPr lang="en-US" altLang="ja-JP" sz="2000" dirty="0"/>
              <a:t>4</a:t>
            </a:r>
            <a:r>
              <a:rPr lang="ja-JP" altLang="en-US" sz="2000"/>
              <a:t>：機械学習モデルが予測を誤答</a:t>
            </a:r>
            <a:r>
              <a:rPr lang="en-US" altLang="ja-JP" sz="2000" dirty="0"/>
              <a:t>(</a:t>
            </a:r>
            <a:r>
              <a:rPr lang="ja-JP" altLang="en-US" sz="2000"/>
              <a:t>クリプトサイトではない凹みと予測</a:t>
            </a:r>
            <a:r>
              <a:rPr lang="en-US" altLang="ja-JP" sz="2000" dirty="0"/>
              <a:t>)</a:t>
            </a:r>
            <a:r>
              <a:rPr lang="ja-JP" altLang="en-US" sz="2000"/>
              <a:t>したタンパク質のポケットの例（アポ構造</a:t>
            </a:r>
            <a:r>
              <a:rPr lang="en-US" altLang="ja-JP" sz="2000" dirty="0"/>
              <a:t>: 1Z92A</a:t>
            </a:r>
            <a:r>
              <a:rPr lang="ja-JP" altLang="en-US" sz="2000"/>
              <a:t>、ホロ構造</a:t>
            </a:r>
            <a:r>
              <a:rPr lang="en" altLang="ja-JP" sz="2000" dirty="0"/>
              <a:t> </a:t>
            </a:r>
            <a:r>
              <a:rPr lang="en-US" altLang="ja-JP" sz="2000" dirty="0"/>
              <a:t>:</a:t>
            </a:r>
            <a:r>
              <a:rPr lang="en" altLang="ja-JP" sz="2000" dirty="0"/>
              <a:t> 1PY2A</a:t>
            </a:r>
            <a:r>
              <a:rPr lang="ja-JP" altLang="en-US" sz="2000"/>
              <a:t>、リガンド</a:t>
            </a:r>
            <a:r>
              <a:rPr lang="en-US" altLang="ja-JP" sz="2000" dirty="0"/>
              <a:t>: FRH</a:t>
            </a:r>
            <a:r>
              <a:rPr lang="ja-JP" altLang="en-US" sz="2000"/>
              <a:t>）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D5D76515-7B15-5048-B582-C9A97101E6D2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072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/>
              <a:t>SVM</a:t>
            </a:r>
            <a:r>
              <a:rPr lang="ja-JP" altLang="en-US" sz="4000"/>
              <a:t>が誤答</a:t>
            </a:r>
            <a:r>
              <a:rPr lang="en-US" altLang="ja-JP" sz="4000" dirty="0"/>
              <a:t>(0</a:t>
            </a:r>
            <a:r>
              <a:rPr lang="ja-JP" altLang="en-US" sz="4000"/>
              <a:t>と予測</a:t>
            </a:r>
            <a:r>
              <a:rPr lang="en-US" altLang="ja-JP" sz="4000" dirty="0"/>
              <a:t>)</a:t>
            </a:r>
            <a:r>
              <a:rPr lang="ja-JP" altLang="en-US" sz="4000"/>
              <a:t>したタンパク質構造を確認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C08A49-4715-3041-802C-E86BE2A51EB7}"/>
              </a:ext>
            </a:extLst>
          </p:cNvPr>
          <p:cNvGrpSpPr/>
          <p:nvPr/>
        </p:nvGrpSpPr>
        <p:grpSpPr>
          <a:xfrm>
            <a:off x="833379" y="1690688"/>
            <a:ext cx="6875358" cy="3949014"/>
            <a:chOff x="775504" y="1691929"/>
            <a:chExt cx="6875358" cy="394901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0FD18ECC-AFEB-4F4F-8565-310EB4B4D532}"/>
                </a:ext>
              </a:extLst>
            </p:cNvPr>
            <p:cNvGrpSpPr/>
            <p:nvPr/>
          </p:nvGrpSpPr>
          <p:grpSpPr>
            <a:xfrm>
              <a:off x="775504" y="1691929"/>
              <a:ext cx="6875358" cy="3949014"/>
              <a:chOff x="810229" y="1691929"/>
              <a:chExt cx="6875358" cy="3949014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45D70DB7-1494-3540-A622-F8C1F218072B}"/>
                  </a:ext>
                </a:extLst>
              </p:cNvPr>
              <p:cNvGrpSpPr/>
              <p:nvPr/>
            </p:nvGrpSpPr>
            <p:grpSpPr>
              <a:xfrm>
                <a:off x="810229" y="1691929"/>
                <a:ext cx="6875358" cy="3859697"/>
                <a:chOff x="810229" y="1691929"/>
                <a:chExt cx="6875358" cy="3859697"/>
              </a:xfrm>
            </p:grpSpPr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16EDC749-69AA-4046-B0A1-ABA0B11CEEA8}"/>
                    </a:ext>
                  </a:extLst>
                </p:cNvPr>
                <p:cNvSpPr txBox="1"/>
                <p:nvPr/>
              </p:nvSpPr>
              <p:spPr>
                <a:xfrm>
                  <a:off x="810229" y="1693169"/>
                  <a:ext cx="13542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/>
                    <a:t>アポ構造</a:t>
                  </a:r>
                </a:p>
              </p:txBody>
            </p:sp>
            <p:pic>
              <p:nvPicPr>
                <p:cNvPr id="6" name="図 5" descr="ケーキ, 誕生日, テーブル, 食品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CC17CF8C-15DB-5A46-9C9B-6E2A885A8A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247908" y="2113947"/>
                  <a:ext cx="3437679" cy="3437679"/>
                </a:xfrm>
                <a:prstGeom prst="rect">
                  <a:avLst/>
                </a:prstGeom>
              </p:spPr>
            </p:pic>
            <p:pic>
              <p:nvPicPr>
                <p:cNvPr id="7" name="図 6" descr="食品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DC78A500-AB07-4942-917F-1C4C65C46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0229" y="2113948"/>
                  <a:ext cx="3437680" cy="3429704"/>
                </a:xfrm>
                <a:prstGeom prst="rect">
                  <a:avLst/>
                </a:prstGeom>
              </p:spPr>
            </p:pic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417053A-67ED-A947-B9AC-D1F4C324DC8B}"/>
                    </a:ext>
                  </a:extLst>
                </p:cNvPr>
                <p:cNvSpPr txBox="1"/>
                <p:nvPr/>
              </p:nvSpPr>
              <p:spPr>
                <a:xfrm>
                  <a:off x="4150866" y="1691929"/>
                  <a:ext cx="1210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2000"/>
                    <a:t>ホロ構造</a:t>
                  </a:r>
                  <a:endParaRPr kumimoji="1" lang="ja-JP" altLang="en-US" sz="2000"/>
                </a:p>
              </p:txBody>
            </p:sp>
          </p:grpSp>
          <p:sp>
            <p:nvSpPr>
              <p:cNvPr id="11" name="ドーナツ 10">
                <a:extLst>
                  <a:ext uri="{FF2B5EF4-FFF2-40B4-BE49-F238E27FC236}">
                    <a16:creationId xmlns:a16="http://schemas.microsoft.com/office/drawing/2014/main" id="{5A2FE089-8746-FE48-A190-C47ACDD055FA}"/>
                  </a:ext>
                </a:extLst>
              </p:cNvPr>
              <p:cNvSpPr/>
              <p:nvPr/>
            </p:nvSpPr>
            <p:spPr>
              <a:xfrm rot="1214002">
                <a:off x="1529916" y="3136469"/>
                <a:ext cx="1366370" cy="2504474"/>
              </a:xfrm>
              <a:prstGeom prst="donut">
                <a:avLst>
                  <a:gd name="adj" fmla="val 6561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ドーナツ 11">
              <a:extLst>
                <a:ext uri="{FF2B5EF4-FFF2-40B4-BE49-F238E27FC236}">
                  <a16:creationId xmlns:a16="http://schemas.microsoft.com/office/drawing/2014/main" id="{18133ED2-0E23-CC4D-B66E-FC3C258BDC52}"/>
                </a:ext>
              </a:extLst>
            </p:cNvPr>
            <p:cNvSpPr/>
            <p:nvPr/>
          </p:nvSpPr>
          <p:spPr>
            <a:xfrm rot="1214002">
              <a:off x="4967595" y="3136469"/>
              <a:ext cx="1366370" cy="2504474"/>
            </a:xfrm>
            <a:prstGeom prst="donut">
              <a:avLst>
                <a:gd name="adj" fmla="val 631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101</Words>
  <Application>Microsoft Macintosh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修論図</vt:lpstr>
      <vt:lpstr>SVMが正答したタンパク質構造を確認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修論図</dc:title>
  <dc:creator>熊田　匡仁</dc:creator>
  <cp:lastModifiedBy>熊田　匡仁</cp:lastModifiedBy>
  <cp:revision>10</cp:revision>
  <dcterms:created xsi:type="dcterms:W3CDTF">2021-07-08T00:34:46Z</dcterms:created>
  <dcterms:modified xsi:type="dcterms:W3CDTF">2021-07-09T07:21:11Z</dcterms:modified>
</cp:coreProperties>
</file>