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4" r:id="rId3"/>
    <p:sldId id="277" r:id="rId4"/>
    <p:sldId id="276" r:id="rId5"/>
    <p:sldId id="279" r:id="rId6"/>
    <p:sldId id="280" r:id="rId7"/>
    <p:sldId id="278" r:id="rId8"/>
    <p:sldId id="271" r:id="rId9"/>
    <p:sldId id="272" r:id="rId10"/>
    <p:sldId id="273"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15"/>
  </p:normalViewPr>
  <p:slideViewPr>
    <p:cSldViewPr snapToGrid="0" snapToObjects="1">
      <p:cViewPr varScale="1">
        <p:scale>
          <a:sx n="110" d="100"/>
          <a:sy n="110" d="100"/>
        </p:scale>
        <p:origin x="5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BDB509-DA04-9D48-9C58-B7AF263E3D1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1C0140F-3894-E045-A318-F77DFA2A96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5B90620-3DD3-0747-865F-C2AB8A798022}"/>
              </a:ext>
            </a:extLst>
          </p:cNvPr>
          <p:cNvSpPr>
            <a:spLocks noGrp="1"/>
          </p:cNvSpPr>
          <p:nvPr>
            <p:ph type="dt" sz="half" idx="10"/>
          </p:nvPr>
        </p:nvSpPr>
        <p:spPr/>
        <p:txBody>
          <a:bodyPr/>
          <a:lstStyle/>
          <a:p>
            <a:fld id="{AE7D719E-8EBE-924E-B951-78BC73E0915B}" type="datetimeFigureOut">
              <a:rPr kumimoji="1" lang="ja-JP" altLang="en-US" smtClean="0"/>
              <a:t>2021/9/28</a:t>
            </a:fld>
            <a:endParaRPr kumimoji="1" lang="ja-JP" altLang="en-US"/>
          </a:p>
        </p:txBody>
      </p:sp>
      <p:sp>
        <p:nvSpPr>
          <p:cNvPr id="5" name="フッター プレースホルダー 4">
            <a:extLst>
              <a:ext uri="{FF2B5EF4-FFF2-40B4-BE49-F238E27FC236}">
                <a16:creationId xmlns:a16="http://schemas.microsoft.com/office/drawing/2014/main" id="{0D34747D-A90A-1841-9172-64FD355F76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BB62B1-8BA0-4742-9AC0-9982C92643CD}"/>
              </a:ext>
            </a:extLst>
          </p:cNvPr>
          <p:cNvSpPr>
            <a:spLocks noGrp="1"/>
          </p:cNvSpPr>
          <p:nvPr>
            <p:ph type="sldNum" sz="quarter" idx="12"/>
          </p:nvPr>
        </p:nvSpPr>
        <p:spPr/>
        <p:txBody>
          <a:bodyPr/>
          <a:lstStyle/>
          <a:p>
            <a:fld id="{424DA5F8-A34E-984C-B575-A1E7208DB3EB}" type="slidenum">
              <a:rPr kumimoji="1" lang="ja-JP" altLang="en-US" smtClean="0"/>
              <a:t>‹#›</a:t>
            </a:fld>
            <a:endParaRPr kumimoji="1" lang="ja-JP" altLang="en-US"/>
          </a:p>
        </p:txBody>
      </p:sp>
    </p:spTree>
    <p:extLst>
      <p:ext uri="{BB962C8B-B14F-4D97-AF65-F5344CB8AC3E}">
        <p14:creationId xmlns:p14="http://schemas.microsoft.com/office/powerpoint/2010/main" val="57845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6EE779-790D-1F46-B193-9CEC0832975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0B590B-14A0-BB49-9521-30735623D59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75EF54-54A4-D044-9F93-AA6D4956A4D3}"/>
              </a:ext>
            </a:extLst>
          </p:cNvPr>
          <p:cNvSpPr>
            <a:spLocks noGrp="1"/>
          </p:cNvSpPr>
          <p:nvPr>
            <p:ph type="dt" sz="half" idx="10"/>
          </p:nvPr>
        </p:nvSpPr>
        <p:spPr/>
        <p:txBody>
          <a:bodyPr/>
          <a:lstStyle/>
          <a:p>
            <a:fld id="{AE7D719E-8EBE-924E-B951-78BC73E0915B}" type="datetimeFigureOut">
              <a:rPr kumimoji="1" lang="ja-JP" altLang="en-US" smtClean="0"/>
              <a:t>2021/9/28</a:t>
            </a:fld>
            <a:endParaRPr kumimoji="1" lang="ja-JP" altLang="en-US"/>
          </a:p>
        </p:txBody>
      </p:sp>
      <p:sp>
        <p:nvSpPr>
          <p:cNvPr id="5" name="フッター プレースホルダー 4">
            <a:extLst>
              <a:ext uri="{FF2B5EF4-FFF2-40B4-BE49-F238E27FC236}">
                <a16:creationId xmlns:a16="http://schemas.microsoft.com/office/drawing/2014/main" id="{19967D1B-2B16-F74C-9B18-CC9EAA85585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DDD68D-F99B-484D-A40E-7949AED54DC1}"/>
              </a:ext>
            </a:extLst>
          </p:cNvPr>
          <p:cNvSpPr>
            <a:spLocks noGrp="1"/>
          </p:cNvSpPr>
          <p:nvPr>
            <p:ph type="sldNum" sz="quarter" idx="12"/>
          </p:nvPr>
        </p:nvSpPr>
        <p:spPr/>
        <p:txBody>
          <a:bodyPr/>
          <a:lstStyle/>
          <a:p>
            <a:fld id="{424DA5F8-A34E-984C-B575-A1E7208DB3EB}" type="slidenum">
              <a:rPr kumimoji="1" lang="ja-JP" altLang="en-US" smtClean="0"/>
              <a:t>‹#›</a:t>
            </a:fld>
            <a:endParaRPr kumimoji="1" lang="ja-JP" altLang="en-US"/>
          </a:p>
        </p:txBody>
      </p:sp>
    </p:spTree>
    <p:extLst>
      <p:ext uri="{BB962C8B-B14F-4D97-AF65-F5344CB8AC3E}">
        <p14:creationId xmlns:p14="http://schemas.microsoft.com/office/powerpoint/2010/main" val="2159099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999A400-1D72-0F4F-B562-E16DB28AEEC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6DA17A-C2F2-A84A-AD16-F3DDF2201F8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FB93BB-0B75-984C-B5B4-6BB9158312EC}"/>
              </a:ext>
            </a:extLst>
          </p:cNvPr>
          <p:cNvSpPr>
            <a:spLocks noGrp="1"/>
          </p:cNvSpPr>
          <p:nvPr>
            <p:ph type="dt" sz="half" idx="10"/>
          </p:nvPr>
        </p:nvSpPr>
        <p:spPr/>
        <p:txBody>
          <a:bodyPr/>
          <a:lstStyle/>
          <a:p>
            <a:fld id="{AE7D719E-8EBE-924E-B951-78BC73E0915B}" type="datetimeFigureOut">
              <a:rPr kumimoji="1" lang="ja-JP" altLang="en-US" smtClean="0"/>
              <a:t>2021/9/28</a:t>
            </a:fld>
            <a:endParaRPr kumimoji="1" lang="ja-JP" altLang="en-US"/>
          </a:p>
        </p:txBody>
      </p:sp>
      <p:sp>
        <p:nvSpPr>
          <p:cNvPr id="5" name="フッター プレースホルダー 4">
            <a:extLst>
              <a:ext uri="{FF2B5EF4-FFF2-40B4-BE49-F238E27FC236}">
                <a16:creationId xmlns:a16="http://schemas.microsoft.com/office/drawing/2014/main" id="{5EE43A13-06CE-4A49-B7B6-2D76DDCD44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A5B430-5C6E-0543-927C-D72BF9E075A5}"/>
              </a:ext>
            </a:extLst>
          </p:cNvPr>
          <p:cNvSpPr>
            <a:spLocks noGrp="1"/>
          </p:cNvSpPr>
          <p:nvPr>
            <p:ph type="sldNum" sz="quarter" idx="12"/>
          </p:nvPr>
        </p:nvSpPr>
        <p:spPr/>
        <p:txBody>
          <a:bodyPr/>
          <a:lstStyle/>
          <a:p>
            <a:fld id="{424DA5F8-A34E-984C-B575-A1E7208DB3EB}" type="slidenum">
              <a:rPr kumimoji="1" lang="ja-JP" altLang="en-US" smtClean="0"/>
              <a:t>‹#›</a:t>
            </a:fld>
            <a:endParaRPr kumimoji="1" lang="ja-JP" altLang="en-US"/>
          </a:p>
        </p:txBody>
      </p:sp>
    </p:spTree>
    <p:extLst>
      <p:ext uri="{BB962C8B-B14F-4D97-AF65-F5344CB8AC3E}">
        <p14:creationId xmlns:p14="http://schemas.microsoft.com/office/powerpoint/2010/main" val="355061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799D33-04A6-D24A-A054-925B9D84A4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2BBA7A9-8A44-3345-BCB0-0777B437B92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4D2F76-1D45-1244-8FE9-F6727B49ABBE}"/>
              </a:ext>
            </a:extLst>
          </p:cNvPr>
          <p:cNvSpPr>
            <a:spLocks noGrp="1"/>
          </p:cNvSpPr>
          <p:nvPr>
            <p:ph type="dt" sz="half" idx="10"/>
          </p:nvPr>
        </p:nvSpPr>
        <p:spPr/>
        <p:txBody>
          <a:bodyPr/>
          <a:lstStyle/>
          <a:p>
            <a:fld id="{AE7D719E-8EBE-924E-B951-78BC73E0915B}" type="datetimeFigureOut">
              <a:rPr kumimoji="1" lang="ja-JP" altLang="en-US" smtClean="0"/>
              <a:t>2021/9/28</a:t>
            </a:fld>
            <a:endParaRPr kumimoji="1" lang="ja-JP" altLang="en-US"/>
          </a:p>
        </p:txBody>
      </p:sp>
      <p:sp>
        <p:nvSpPr>
          <p:cNvPr id="5" name="フッター プレースホルダー 4">
            <a:extLst>
              <a:ext uri="{FF2B5EF4-FFF2-40B4-BE49-F238E27FC236}">
                <a16:creationId xmlns:a16="http://schemas.microsoft.com/office/drawing/2014/main" id="{A8BB1C01-5373-7046-A8B5-70ACEDBCF6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0ABCE3-0A53-764D-B56F-EB4CF72C8BAB}"/>
              </a:ext>
            </a:extLst>
          </p:cNvPr>
          <p:cNvSpPr>
            <a:spLocks noGrp="1"/>
          </p:cNvSpPr>
          <p:nvPr>
            <p:ph type="sldNum" sz="quarter" idx="12"/>
          </p:nvPr>
        </p:nvSpPr>
        <p:spPr/>
        <p:txBody>
          <a:bodyPr/>
          <a:lstStyle/>
          <a:p>
            <a:fld id="{424DA5F8-A34E-984C-B575-A1E7208DB3EB}" type="slidenum">
              <a:rPr kumimoji="1" lang="ja-JP" altLang="en-US" smtClean="0"/>
              <a:t>‹#›</a:t>
            </a:fld>
            <a:endParaRPr kumimoji="1" lang="ja-JP" altLang="en-US"/>
          </a:p>
        </p:txBody>
      </p:sp>
    </p:spTree>
    <p:extLst>
      <p:ext uri="{BB962C8B-B14F-4D97-AF65-F5344CB8AC3E}">
        <p14:creationId xmlns:p14="http://schemas.microsoft.com/office/powerpoint/2010/main" val="258050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71B1D1-E2AC-944D-94BE-BC5E9903CF6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321447-9A89-F84D-900E-D90026678A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83DECCD-B18E-3147-83D5-37BBEADA07E7}"/>
              </a:ext>
            </a:extLst>
          </p:cNvPr>
          <p:cNvSpPr>
            <a:spLocks noGrp="1"/>
          </p:cNvSpPr>
          <p:nvPr>
            <p:ph type="dt" sz="half" idx="10"/>
          </p:nvPr>
        </p:nvSpPr>
        <p:spPr/>
        <p:txBody>
          <a:bodyPr/>
          <a:lstStyle/>
          <a:p>
            <a:fld id="{AE7D719E-8EBE-924E-B951-78BC73E0915B}" type="datetimeFigureOut">
              <a:rPr kumimoji="1" lang="ja-JP" altLang="en-US" smtClean="0"/>
              <a:t>2021/9/28</a:t>
            </a:fld>
            <a:endParaRPr kumimoji="1" lang="ja-JP" altLang="en-US"/>
          </a:p>
        </p:txBody>
      </p:sp>
      <p:sp>
        <p:nvSpPr>
          <p:cNvPr id="5" name="フッター プレースホルダー 4">
            <a:extLst>
              <a:ext uri="{FF2B5EF4-FFF2-40B4-BE49-F238E27FC236}">
                <a16:creationId xmlns:a16="http://schemas.microsoft.com/office/drawing/2014/main" id="{4AD77A32-AEF0-F94B-91A6-74DDCE8ACB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15FEE5-41B1-764C-B363-D95732223E56}"/>
              </a:ext>
            </a:extLst>
          </p:cNvPr>
          <p:cNvSpPr>
            <a:spLocks noGrp="1"/>
          </p:cNvSpPr>
          <p:nvPr>
            <p:ph type="sldNum" sz="quarter" idx="12"/>
          </p:nvPr>
        </p:nvSpPr>
        <p:spPr/>
        <p:txBody>
          <a:bodyPr/>
          <a:lstStyle/>
          <a:p>
            <a:fld id="{424DA5F8-A34E-984C-B575-A1E7208DB3EB}" type="slidenum">
              <a:rPr kumimoji="1" lang="ja-JP" altLang="en-US" smtClean="0"/>
              <a:t>‹#›</a:t>
            </a:fld>
            <a:endParaRPr kumimoji="1" lang="ja-JP" altLang="en-US"/>
          </a:p>
        </p:txBody>
      </p:sp>
    </p:spTree>
    <p:extLst>
      <p:ext uri="{BB962C8B-B14F-4D97-AF65-F5344CB8AC3E}">
        <p14:creationId xmlns:p14="http://schemas.microsoft.com/office/powerpoint/2010/main" val="2278504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5FA06D-AEA8-5C48-863B-C4504365EC5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8730250-EAAE-E441-94C3-8EAC63B095E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E68EE84-29BA-B34B-9E85-90DC449A661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2DEFCDA-A8D3-9449-98A2-60A4CC36F3BC}"/>
              </a:ext>
            </a:extLst>
          </p:cNvPr>
          <p:cNvSpPr>
            <a:spLocks noGrp="1"/>
          </p:cNvSpPr>
          <p:nvPr>
            <p:ph type="dt" sz="half" idx="10"/>
          </p:nvPr>
        </p:nvSpPr>
        <p:spPr/>
        <p:txBody>
          <a:bodyPr/>
          <a:lstStyle/>
          <a:p>
            <a:fld id="{AE7D719E-8EBE-924E-B951-78BC73E0915B}" type="datetimeFigureOut">
              <a:rPr kumimoji="1" lang="ja-JP" altLang="en-US" smtClean="0"/>
              <a:t>2021/9/28</a:t>
            </a:fld>
            <a:endParaRPr kumimoji="1" lang="ja-JP" altLang="en-US"/>
          </a:p>
        </p:txBody>
      </p:sp>
      <p:sp>
        <p:nvSpPr>
          <p:cNvPr id="6" name="フッター プレースホルダー 5">
            <a:extLst>
              <a:ext uri="{FF2B5EF4-FFF2-40B4-BE49-F238E27FC236}">
                <a16:creationId xmlns:a16="http://schemas.microsoft.com/office/drawing/2014/main" id="{430E740F-86FB-B643-8219-664658D4F1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5C30B95-E1E1-2641-BE6C-884B56FC916B}"/>
              </a:ext>
            </a:extLst>
          </p:cNvPr>
          <p:cNvSpPr>
            <a:spLocks noGrp="1"/>
          </p:cNvSpPr>
          <p:nvPr>
            <p:ph type="sldNum" sz="quarter" idx="12"/>
          </p:nvPr>
        </p:nvSpPr>
        <p:spPr/>
        <p:txBody>
          <a:bodyPr/>
          <a:lstStyle/>
          <a:p>
            <a:fld id="{424DA5F8-A34E-984C-B575-A1E7208DB3EB}" type="slidenum">
              <a:rPr kumimoji="1" lang="ja-JP" altLang="en-US" smtClean="0"/>
              <a:t>‹#›</a:t>
            </a:fld>
            <a:endParaRPr kumimoji="1" lang="ja-JP" altLang="en-US"/>
          </a:p>
        </p:txBody>
      </p:sp>
    </p:spTree>
    <p:extLst>
      <p:ext uri="{BB962C8B-B14F-4D97-AF65-F5344CB8AC3E}">
        <p14:creationId xmlns:p14="http://schemas.microsoft.com/office/powerpoint/2010/main" val="52986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5ABB37-5364-3B46-B6EF-C893C1A6D8F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0C7B10F-9931-604D-B3B2-780DFF0626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A1A69DE-1DFD-1B41-8C38-1BC966FF59E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B6DBF34-DB41-BD42-B487-20CF849C47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B318D09-EAEE-BF43-B58F-E6C725BB503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B07E2FC-AE06-7C40-869F-897B9B53BBEC}"/>
              </a:ext>
            </a:extLst>
          </p:cNvPr>
          <p:cNvSpPr>
            <a:spLocks noGrp="1"/>
          </p:cNvSpPr>
          <p:nvPr>
            <p:ph type="dt" sz="half" idx="10"/>
          </p:nvPr>
        </p:nvSpPr>
        <p:spPr/>
        <p:txBody>
          <a:bodyPr/>
          <a:lstStyle/>
          <a:p>
            <a:fld id="{AE7D719E-8EBE-924E-B951-78BC73E0915B}" type="datetimeFigureOut">
              <a:rPr kumimoji="1" lang="ja-JP" altLang="en-US" smtClean="0"/>
              <a:t>2021/9/28</a:t>
            </a:fld>
            <a:endParaRPr kumimoji="1" lang="ja-JP" altLang="en-US"/>
          </a:p>
        </p:txBody>
      </p:sp>
      <p:sp>
        <p:nvSpPr>
          <p:cNvPr id="8" name="フッター プレースホルダー 7">
            <a:extLst>
              <a:ext uri="{FF2B5EF4-FFF2-40B4-BE49-F238E27FC236}">
                <a16:creationId xmlns:a16="http://schemas.microsoft.com/office/drawing/2014/main" id="{3B53F1D1-CA03-6A40-B147-70A7FF9E929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4A3F7A6-F3BA-424C-9D60-61D121F7D51D}"/>
              </a:ext>
            </a:extLst>
          </p:cNvPr>
          <p:cNvSpPr>
            <a:spLocks noGrp="1"/>
          </p:cNvSpPr>
          <p:nvPr>
            <p:ph type="sldNum" sz="quarter" idx="12"/>
          </p:nvPr>
        </p:nvSpPr>
        <p:spPr/>
        <p:txBody>
          <a:bodyPr/>
          <a:lstStyle/>
          <a:p>
            <a:fld id="{424DA5F8-A34E-984C-B575-A1E7208DB3EB}" type="slidenum">
              <a:rPr kumimoji="1" lang="ja-JP" altLang="en-US" smtClean="0"/>
              <a:t>‹#›</a:t>
            </a:fld>
            <a:endParaRPr kumimoji="1" lang="ja-JP" altLang="en-US"/>
          </a:p>
        </p:txBody>
      </p:sp>
    </p:spTree>
    <p:extLst>
      <p:ext uri="{BB962C8B-B14F-4D97-AF65-F5344CB8AC3E}">
        <p14:creationId xmlns:p14="http://schemas.microsoft.com/office/powerpoint/2010/main" val="123186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753F9B-EE93-5947-A532-5BE8D8B7D5F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FAF4330-FF4F-C141-8591-EFC0FDA0CF58}"/>
              </a:ext>
            </a:extLst>
          </p:cNvPr>
          <p:cNvSpPr>
            <a:spLocks noGrp="1"/>
          </p:cNvSpPr>
          <p:nvPr>
            <p:ph type="dt" sz="half" idx="10"/>
          </p:nvPr>
        </p:nvSpPr>
        <p:spPr/>
        <p:txBody>
          <a:bodyPr/>
          <a:lstStyle/>
          <a:p>
            <a:fld id="{AE7D719E-8EBE-924E-B951-78BC73E0915B}" type="datetimeFigureOut">
              <a:rPr kumimoji="1" lang="ja-JP" altLang="en-US" smtClean="0"/>
              <a:t>2021/9/28</a:t>
            </a:fld>
            <a:endParaRPr kumimoji="1" lang="ja-JP" altLang="en-US"/>
          </a:p>
        </p:txBody>
      </p:sp>
      <p:sp>
        <p:nvSpPr>
          <p:cNvPr id="4" name="フッター プレースホルダー 3">
            <a:extLst>
              <a:ext uri="{FF2B5EF4-FFF2-40B4-BE49-F238E27FC236}">
                <a16:creationId xmlns:a16="http://schemas.microsoft.com/office/drawing/2014/main" id="{9715B0A6-6672-194E-B24B-E58626C5D3B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18A17DF-B04D-AC43-AD76-652AFFD493F4}"/>
              </a:ext>
            </a:extLst>
          </p:cNvPr>
          <p:cNvSpPr>
            <a:spLocks noGrp="1"/>
          </p:cNvSpPr>
          <p:nvPr>
            <p:ph type="sldNum" sz="quarter" idx="12"/>
          </p:nvPr>
        </p:nvSpPr>
        <p:spPr/>
        <p:txBody>
          <a:bodyPr/>
          <a:lstStyle/>
          <a:p>
            <a:fld id="{424DA5F8-A34E-984C-B575-A1E7208DB3EB}" type="slidenum">
              <a:rPr kumimoji="1" lang="ja-JP" altLang="en-US" smtClean="0"/>
              <a:t>‹#›</a:t>
            </a:fld>
            <a:endParaRPr kumimoji="1" lang="ja-JP" altLang="en-US"/>
          </a:p>
        </p:txBody>
      </p:sp>
    </p:spTree>
    <p:extLst>
      <p:ext uri="{BB962C8B-B14F-4D97-AF65-F5344CB8AC3E}">
        <p14:creationId xmlns:p14="http://schemas.microsoft.com/office/powerpoint/2010/main" val="4176627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400F387-F04B-CD4A-A920-4513934F69CF}"/>
              </a:ext>
            </a:extLst>
          </p:cNvPr>
          <p:cNvSpPr>
            <a:spLocks noGrp="1"/>
          </p:cNvSpPr>
          <p:nvPr>
            <p:ph type="dt" sz="half" idx="10"/>
          </p:nvPr>
        </p:nvSpPr>
        <p:spPr/>
        <p:txBody>
          <a:bodyPr/>
          <a:lstStyle/>
          <a:p>
            <a:fld id="{AE7D719E-8EBE-924E-B951-78BC73E0915B}" type="datetimeFigureOut">
              <a:rPr kumimoji="1" lang="ja-JP" altLang="en-US" smtClean="0"/>
              <a:t>2021/9/28</a:t>
            </a:fld>
            <a:endParaRPr kumimoji="1" lang="ja-JP" altLang="en-US"/>
          </a:p>
        </p:txBody>
      </p:sp>
      <p:sp>
        <p:nvSpPr>
          <p:cNvPr id="3" name="フッター プレースホルダー 2">
            <a:extLst>
              <a:ext uri="{FF2B5EF4-FFF2-40B4-BE49-F238E27FC236}">
                <a16:creationId xmlns:a16="http://schemas.microsoft.com/office/drawing/2014/main" id="{BBA4391F-92A2-CD42-A4C7-DD38427A880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A5A015D-38C2-D449-803C-ECB071A7AC05}"/>
              </a:ext>
            </a:extLst>
          </p:cNvPr>
          <p:cNvSpPr>
            <a:spLocks noGrp="1"/>
          </p:cNvSpPr>
          <p:nvPr>
            <p:ph type="sldNum" sz="quarter" idx="12"/>
          </p:nvPr>
        </p:nvSpPr>
        <p:spPr/>
        <p:txBody>
          <a:bodyPr/>
          <a:lstStyle/>
          <a:p>
            <a:fld id="{424DA5F8-A34E-984C-B575-A1E7208DB3EB}" type="slidenum">
              <a:rPr kumimoji="1" lang="ja-JP" altLang="en-US" smtClean="0"/>
              <a:t>‹#›</a:t>
            </a:fld>
            <a:endParaRPr kumimoji="1" lang="ja-JP" altLang="en-US"/>
          </a:p>
        </p:txBody>
      </p:sp>
    </p:spTree>
    <p:extLst>
      <p:ext uri="{BB962C8B-B14F-4D97-AF65-F5344CB8AC3E}">
        <p14:creationId xmlns:p14="http://schemas.microsoft.com/office/powerpoint/2010/main" val="289855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919C33-97B4-EA43-896A-BF5A9014FD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45E3A7-97D6-5E4B-ADD5-CDA024350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274D2CE-1C1F-594F-9482-4D1F4B0EA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3DDE44-BB12-E442-8B53-9BE58251ACD5}"/>
              </a:ext>
            </a:extLst>
          </p:cNvPr>
          <p:cNvSpPr>
            <a:spLocks noGrp="1"/>
          </p:cNvSpPr>
          <p:nvPr>
            <p:ph type="dt" sz="half" idx="10"/>
          </p:nvPr>
        </p:nvSpPr>
        <p:spPr/>
        <p:txBody>
          <a:bodyPr/>
          <a:lstStyle/>
          <a:p>
            <a:fld id="{AE7D719E-8EBE-924E-B951-78BC73E0915B}" type="datetimeFigureOut">
              <a:rPr kumimoji="1" lang="ja-JP" altLang="en-US" smtClean="0"/>
              <a:t>2021/9/28</a:t>
            </a:fld>
            <a:endParaRPr kumimoji="1" lang="ja-JP" altLang="en-US"/>
          </a:p>
        </p:txBody>
      </p:sp>
      <p:sp>
        <p:nvSpPr>
          <p:cNvPr id="6" name="フッター プレースホルダー 5">
            <a:extLst>
              <a:ext uri="{FF2B5EF4-FFF2-40B4-BE49-F238E27FC236}">
                <a16:creationId xmlns:a16="http://schemas.microsoft.com/office/drawing/2014/main" id="{A5B93343-218B-FE4F-BB2D-AC649B1A64E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074A01-6C4A-5C44-BF97-90E499A2EEE0}"/>
              </a:ext>
            </a:extLst>
          </p:cNvPr>
          <p:cNvSpPr>
            <a:spLocks noGrp="1"/>
          </p:cNvSpPr>
          <p:nvPr>
            <p:ph type="sldNum" sz="quarter" idx="12"/>
          </p:nvPr>
        </p:nvSpPr>
        <p:spPr/>
        <p:txBody>
          <a:bodyPr/>
          <a:lstStyle/>
          <a:p>
            <a:fld id="{424DA5F8-A34E-984C-B575-A1E7208DB3EB}" type="slidenum">
              <a:rPr kumimoji="1" lang="ja-JP" altLang="en-US" smtClean="0"/>
              <a:t>‹#›</a:t>
            </a:fld>
            <a:endParaRPr kumimoji="1" lang="ja-JP" altLang="en-US"/>
          </a:p>
        </p:txBody>
      </p:sp>
    </p:spTree>
    <p:extLst>
      <p:ext uri="{BB962C8B-B14F-4D97-AF65-F5344CB8AC3E}">
        <p14:creationId xmlns:p14="http://schemas.microsoft.com/office/powerpoint/2010/main" val="407283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39F257-6CCD-D341-9CC8-BF38FC916DB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F5D88BE-7E1C-1841-9880-908F7B770D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C666F27-10B9-E94A-BC1B-6CD8B7481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9A6682-7C22-B547-B4F8-A4628A217536}"/>
              </a:ext>
            </a:extLst>
          </p:cNvPr>
          <p:cNvSpPr>
            <a:spLocks noGrp="1"/>
          </p:cNvSpPr>
          <p:nvPr>
            <p:ph type="dt" sz="half" idx="10"/>
          </p:nvPr>
        </p:nvSpPr>
        <p:spPr/>
        <p:txBody>
          <a:bodyPr/>
          <a:lstStyle/>
          <a:p>
            <a:fld id="{AE7D719E-8EBE-924E-B951-78BC73E0915B}" type="datetimeFigureOut">
              <a:rPr kumimoji="1" lang="ja-JP" altLang="en-US" smtClean="0"/>
              <a:t>2021/9/28</a:t>
            </a:fld>
            <a:endParaRPr kumimoji="1" lang="ja-JP" altLang="en-US"/>
          </a:p>
        </p:txBody>
      </p:sp>
      <p:sp>
        <p:nvSpPr>
          <p:cNvPr id="6" name="フッター プレースホルダー 5">
            <a:extLst>
              <a:ext uri="{FF2B5EF4-FFF2-40B4-BE49-F238E27FC236}">
                <a16:creationId xmlns:a16="http://schemas.microsoft.com/office/drawing/2014/main" id="{24B3B8DB-25C1-DD47-B216-A843C1D0140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8CBDF3-5845-AA4D-8E87-FC5142284B4D}"/>
              </a:ext>
            </a:extLst>
          </p:cNvPr>
          <p:cNvSpPr>
            <a:spLocks noGrp="1"/>
          </p:cNvSpPr>
          <p:nvPr>
            <p:ph type="sldNum" sz="quarter" idx="12"/>
          </p:nvPr>
        </p:nvSpPr>
        <p:spPr/>
        <p:txBody>
          <a:bodyPr/>
          <a:lstStyle/>
          <a:p>
            <a:fld id="{424DA5F8-A34E-984C-B575-A1E7208DB3EB}" type="slidenum">
              <a:rPr kumimoji="1" lang="ja-JP" altLang="en-US" smtClean="0"/>
              <a:t>‹#›</a:t>
            </a:fld>
            <a:endParaRPr kumimoji="1" lang="ja-JP" altLang="en-US"/>
          </a:p>
        </p:txBody>
      </p:sp>
    </p:spTree>
    <p:extLst>
      <p:ext uri="{BB962C8B-B14F-4D97-AF65-F5344CB8AC3E}">
        <p14:creationId xmlns:p14="http://schemas.microsoft.com/office/powerpoint/2010/main" val="3652189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442824F-2F5A-CB41-B9B6-09E405A412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7550909-E3E9-5849-93F1-AC7F3FAAFD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A1ABA1-37BE-D146-9F0B-423AFE7BDF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D719E-8EBE-924E-B951-78BC73E0915B}" type="datetimeFigureOut">
              <a:rPr kumimoji="1" lang="ja-JP" altLang="en-US" smtClean="0"/>
              <a:t>2021/9/28</a:t>
            </a:fld>
            <a:endParaRPr kumimoji="1" lang="ja-JP" altLang="en-US"/>
          </a:p>
        </p:txBody>
      </p:sp>
      <p:sp>
        <p:nvSpPr>
          <p:cNvPr id="5" name="フッター プレースホルダー 4">
            <a:extLst>
              <a:ext uri="{FF2B5EF4-FFF2-40B4-BE49-F238E27FC236}">
                <a16:creationId xmlns:a16="http://schemas.microsoft.com/office/drawing/2014/main" id="{BC3EDA32-2F6F-3C40-A0A7-9BB1E61F6A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0C81042-8123-E846-9E4E-079D56324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4DA5F8-A34E-984C-B575-A1E7208DB3EB}" type="slidenum">
              <a:rPr kumimoji="1" lang="ja-JP" altLang="en-US" smtClean="0"/>
              <a:t>‹#›</a:t>
            </a:fld>
            <a:endParaRPr kumimoji="1" lang="ja-JP" altLang="en-US"/>
          </a:p>
        </p:txBody>
      </p:sp>
    </p:spTree>
    <p:extLst>
      <p:ext uri="{BB962C8B-B14F-4D97-AF65-F5344CB8AC3E}">
        <p14:creationId xmlns:p14="http://schemas.microsoft.com/office/powerpoint/2010/main" val="34793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7FB0AE-8B57-A045-8DC6-167B395D875D}"/>
              </a:ext>
            </a:extLst>
          </p:cNvPr>
          <p:cNvSpPr>
            <a:spLocks noGrp="1"/>
          </p:cNvSpPr>
          <p:nvPr>
            <p:ph type="ctrTitle"/>
          </p:nvPr>
        </p:nvSpPr>
        <p:spPr/>
        <p:txBody>
          <a:bodyPr/>
          <a:lstStyle/>
          <a:p>
            <a:r>
              <a:rPr kumimoji="1" lang="en-US" altLang="ja-JP" dirty="0"/>
              <a:t>09.28</a:t>
            </a:r>
            <a:r>
              <a:rPr kumimoji="1" lang="ja-JP" altLang="en-US"/>
              <a:t>進捗</a:t>
            </a:r>
          </a:p>
        </p:txBody>
      </p:sp>
      <p:sp>
        <p:nvSpPr>
          <p:cNvPr id="3" name="字幕 2">
            <a:extLst>
              <a:ext uri="{FF2B5EF4-FFF2-40B4-BE49-F238E27FC236}">
                <a16:creationId xmlns:a16="http://schemas.microsoft.com/office/drawing/2014/main" id="{7B5A8E28-9477-DF45-9F93-6C90D2D40BC5}"/>
              </a:ext>
            </a:extLst>
          </p:cNvPr>
          <p:cNvSpPr>
            <a:spLocks noGrp="1"/>
          </p:cNvSpPr>
          <p:nvPr>
            <p:ph type="subTitle" idx="1"/>
          </p:nvPr>
        </p:nvSpPr>
        <p:spPr/>
        <p:txBody>
          <a:bodyPr>
            <a:normAutofit/>
          </a:bodyPr>
          <a:lstStyle/>
          <a:p>
            <a:r>
              <a:rPr kumimoji="1" lang="ja-JP" altLang="en-US" sz="2800"/>
              <a:t>熊田　</a:t>
            </a:r>
            <a:r>
              <a:rPr lang="ja-JP" altLang="en-US" sz="2800"/>
              <a:t>匡仁</a:t>
            </a:r>
            <a:endParaRPr kumimoji="1" lang="ja-JP" altLang="en-US" sz="2800"/>
          </a:p>
        </p:txBody>
      </p:sp>
    </p:spTree>
    <p:extLst>
      <p:ext uri="{BB962C8B-B14F-4D97-AF65-F5344CB8AC3E}">
        <p14:creationId xmlns:p14="http://schemas.microsoft.com/office/powerpoint/2010/main" val="2658282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BC586-F069-884B-BE37-565936750D51}"/>
              </a:ext>
            </a:extLst>
          </p:cNvPr>
          <p:cNvSpPr>
            <a:spLocks noGrp="1"/>
          </p:cNvSpPr>
          <p:nvPr>
            <p:ph type="title"/>
          </p:nvPr>
        </p:nvSpPr>
        <p:spPr>
          <a:xfrm>
            <a:off x="424453" y="365125"/>
            <a:ext cx="11439598" cy="1325563"/>
          </a:xfrm>
        </p:spPr>
        <p:txBody>
          <a:bodyPr/>
          <a:lstStyle/>
          <a:p>
            <a:r>
              <a:rPr lang="en-US" altLang="ja-JP" dirty="0"/>
              <a:t>Pocket Similarity Search using Multi-Sketches</a:t>
            </a:r>
            <a:endParaRPr kumimoji="1" lang="ja-JP" altLang="en-US"/>
          </a:p>
        </p:txBody>
      </p:sp>
      <p:pic>
        <p:nvPicPr>
          <p:cNvPr id="6" name="図 5" descr="テーブル&#10;&#10;自動的に生成された説明">
            <a:extLst>
              <a:ext uri="{FF2B5EF4-FFF2-40B4-BE49-F238E27FC236}">
                <a16:creationId xmlns:a16="http://schemas.microsoft.com/office/drawing/2014/main" id="{492A9A06-5510-934D-B1B6-167A99023F22}"/>
              </a:ext>
            </a:extLst>
          </p:cNvPr>
          <p:cNvPicPr>
            <a:picLocks noChangeAspect="1"/>
          </p:cNvPicPr>
          <p:nvPr/>
        </p:nvPicPr>
        <p:blipFill>
          <a:blip r:embed="rId2"/>
          <a:stretch>
            <a:fillRect/>
          </a:stretch>
        </p:blipFill>
        <p:spPr>
          <a:xfrm>
            <a:off x="216107" y="2123681"/>
            <a:ext cx="11439598" cy="3350510"/>
          </a:xfrm>
          <a:prstGeom prst="rect">
            <a:avLst/>
          </a:prstGeom>
        </p:spPr>
      </p:pic>
    </p:spTree>
    <p:extLst>
      <p:ext uri="{BB962C8B-B14F-4D97-AF65-F5344CB8AC3E}">
        <p14:creationId xmlns:p14="http://schemas.microsoft.com/office/powerpoint/2010/main" val="383233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67834C-629F-CB4C-9ECD-D71666EA3772}"/>
              </a:ext>
            </a:extLst>
          </p:cNvPr>
          <p:cNvSpPr>
            <a:spLocks noGrp="1"/>
          </p:cNvSpPr>
          <p:nvPr>
            <p:ph type="title"/>
          </p:nvPr>
        </p:nvSpPr>
        <p:spPr/>
        <p:txBody>
          <a:bodyPr/>
          <a:lstStyle/>
          <a:p>
            <a:r>
              <a:rPr kumimoji="1" lang="ja-JP" altLang="en-US"/>
              <a:t>追加解析</a:t>
            </a:r>
          </a:p>
        </p:txBody>
      </p:sp>
      <p:sp>
        <p:nvSpPr>
          <p:cNvPr id="3" name="テキスト ボックス 2">
            <a:extLst>
              <a:ext uri="{FF2B5EF4-FFF2-40B4-BE49-F238E27FC236}">
                <a16:creationId xmlns:a16="http://schemas.microsoft.com/office/drawing/2014/main" id="{BD56645E-0DD6-EA44-9794-CFBE68F34CDB}"/>
              </a:ext>
            </a:extLst>
          </p:cNvPr>
          <p:cNvSpPr txBox="1"/>
          <p:nvPr/>
        </p:nvSpPr>
        <p:spPr>
          <a:xfrm>
            <a:off x="1088020" y="1805651"/>
            <a:ext cx="10265780"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a:t>特徴量追加</a:t>
            </a:r>
            <a:r>
              <a:rPr kumimoji="1" lang="en-US" altLang="ja-JP" sz="2400" dirty="0"/>
              <a:t>(</a:t>
            </a:r>
            <a:r>
              <a:rPr kumimoji="1" lang="en-US" altLang="ja-JP" sz="2400" dirty="0" err="1"/>
              <a:t>Fpocket</a:t>
            </a:r>
            <a:r>
              <a:rPr kumimoji="1" lang="ja-JP" altLang="en-US" sz="2400"/>
              <a:t>の</a:t>
            </a:r>
            <a:r>
              <a:rPr kumimoji="1" lang="en-US" altLang="ja-JP" sz="2400" dirty="0"/>
              <a:t>19</a:t>
            </a:r>
            <a:r>
              <a:rPr kumimoji="1" lang="ja-JP" altLang="en-US" sz="2400"/>
              <a:t>種類の特徴量以外</a:t>
            </a:r>
            <a:r>
              <a:rPr kumimoji="1" lang="en-US" altLang="ja-JP" sz="2400" dirty="0"/>
              <a:t>)</a:t>
            </a:r>
          </a:p>
          <a:p>
            <a:pPr marL="742950" lvl="1" indent="-285750">
              <a:buFont typeface="Arial" panose="020B0604020202020204" pitchFamily="34" charset="0"/>
              <a:buChar char="•"/>
            </a:pPr>
            <a:r>
              <a:rPr lang="ja-JP" altLang="en-US" sz="2400"/>
              <a:t>クリプトサイトになり得る凹みとその他の凹みとでアルファ球近傍</a:t>
            </a:r>
            <a:r>
              <a:rPr lang="en-US" altLang="ja-JP" sz="2400" dirty="0"/>
              <a:t>(5Å)</a:t>
            </a:r>
            <a:r>
              <a:rPr lang="ja-JP" altLang="en-US" sz="2400"/>
              <a:t>の残基のヒストグラムに違いがあるかどうか。</a:t>
            </a:r>
          </a:p>
          <a:p>
            <a:pPr marL="285750" indent="-285750">
              <a:buFont typeface="Arial" panose="020B0604020202020204" pitchFamily="34" charset="0"/>
              <a:buChar char="•"/>
            </a:pPr>
            <a:endParaRPr kumimoji="1" lang="ja-JP" altLang="en-US" sz="2400"/>
          </a:p>
        </p:txBody>
      </p:sp>
      <p:pic>
        <p:nvPicPr>
          <p:cNvPr id="4" name="図 3" descr="カラフルな絵&#10;&#10;低い精度で自動的に生成された説明">
            <a:extLst>
              <a:ext uri="{FF2B5EF4-FFF2-40B4-BE49-F238E27FC236}">
                <a16:creationId xmlns:a16="http://schemas.microsoft.com/office/drawing/2014/main" id="{E8F1DDCF-A355-6744-A72A-B71E0884C7DB}"/>
              </a:ext>
            </a:extLst>
          </p:cNvPr>
          <p:cNvPicPr>
            <a:picLocks noChangeAspect="1"/>
          </p:cNvPicPr>
          <p:nvPr/>
        </p:nvPicPr>
        <p:blipFill rotWithShape="1">
          <a:blip r:embed="rId2"/>
          <a:srcRect l="3093" r="1474" b="4255"/>
          <a:stretch/>
        </p:blipFill>
        <p:spPr>
          <a:xfrm>
            <a:off x="218422" y="3915483"/>
            <a:ext cx="6038442" cy="1942233"/>
          </a:xfrm>
          <a:prstGeom prst="rect">
            <a:avLst/>
          </a:prstGeom>
        </p:spPr>
      </p:pic>
      <p:pic>
        <p:nvPicPr>
          <p:cNvPr id="5" name="図 4" descr="カラフルな絵&#10;&#10;低い精度で自動的に生成された説明">
            <a:extLst>
              <a:ext uri="{FF2B5EF4-FFF2-40B4-BE49-F238E27FC236}">
                <a16:creationId xmlns:a16="http://schemas.microsoft.com/office/drawing/2014/main" id="{11617F5F-59CF-634E-B7B6-3DA6C8F3EAF3}"/>
              </a:ext>
            </a:extLst>
          </p:cNvPr>
          <p:cNvPicPr>
            <a:picLocks noChangeAspect="1"/>
          </p:cNvPicPr>
          <p:nvPr/>
        </p:nvPicPr>
        <p:blipFill rotWithShape="1">
          <a:blip r:embed="rId3"/>
          <a:srcRect l="3313" r="2204" b="4198"/>
          <a:stretch/>
        </p:blipFill>
        <p:spPr>
          <a:xfrm>
            <a:off x="6347865" y="3891014"/>
            <a:ext cx="5809411" cy="1966703"/>
          </a:xfrm>
          <a:prstGeom prst="rect">
            <a:avLst/>
          </a:prstGeom>
        </p:spPr>
      </p:pic>
      <p:sp>
        <p:nvSpPr>
          <p:cNvPr id="6" name="テキスト ボックス 5">
            <a:extLst>
              <a:ext uri="{FF2B5EF4-FFF2-40B4-BE49-F238E27FC236}">
                <a16:creationId xmlns:a16="http://schemas.microsoft.com/office/drawing/2014/main" id="{837F4B9D-9521-1D4F-A141-BF4CF281D736}"/>
              </a:ext>
            </a:extLst>
          </p:cNvPr>
          <p:cNvSpPr txBox="1"/>
          <p:nvPr/>
        </p:nvSpPr>
        <p:spPr>
          <a:xfrm>
            <a:off x="162025" y="3490904"/>
            <a:ext cx="6083717" cy="400110"/>
          </a:xfrm>
          <a:prstGeom prst="rect">
            <a:avLst/>
          </a:prstGeom>
          <a:noFill/>
        </p:spPr>
        <p:txBody>
          <a:bodyPr wrap="none" rtlCol="0">
            <a:spAutoFit/>
          </a:bodyPr>
          <a:lstStyle/>
          <a:p>
            <a:r>
              <a:rPr kumimoji="1" lang="ja-JP" altLang="en-US" sz="2000"/>
              <a:t>クリプトサイトになり得る凹みのアノテーション例</a:t>
            </a:r>
          </a:p>
        </p:txBody>
      </p:sp>
      <p:sp>
        <p:nvSpPr>
          <p:cNvPr id="7" name="テキスト ボックス 6">
            <a:extLst>
              <a:ext uri="{FF2B5EF4-FFF2-40B4-BE49-F238E27FC236}">
                <a16:creationId xmlns:a16="http://schemas.microsoft.com/office/drawing/2014/main" id="{11E6208F-C2E4-B249-A289-C92800DF7C0A}"/>
              </a:ext>
            </a:extLst>
          </p:cNvPr>
          <p:cNvSpPr txBox="1"/>
          <p:nvPr/>
        </p:nvSpPr>
        <p:spPr>
          <a:xfrm>
            <a:off x="6309714" y="3490274"/>
            <a:ext cx="4031873" cy="400110"/>
          </a:xfrm>
          <a:prstGeom prst="rect">
            <a:avLst/>
          </a:prstGeom>
          <a:noFill/>
        </p:spPr>
        <p:txBody>
          <a:bodyPr wrap="none" rtlCol="0">
            <a:spAutoFit/>
          </a:bodyPr>
          <a:lstStyle/>
          <a:p>
            <a:r>
              <a:rPr kumimoji="1" lang="ja-JP" altLang="en-US" sz="2000"/>
              <a:t>その他の凹みのアノテーション例</a:t>
            </a:r>
          </a:p>
        </p:txBody>
      </p:sp>
      <p:sp>
        <p:nvSpPr>
          <p:cNvPr id="8" name="ドーナツ 7">
            <a:extLst>
              <a:ext uri="{FF2B5EF4-FFF2-40B4-BE49-F238E27FC236}">
                <a16:creationId xmlns:a16="http://schemas.microsoft.com/office/drawing/2014/main" id="{31BA7D98-7C12-E04C-B21C-C62181E76D88}"/>
              </a:ext>
            </a:extLst>
          </p:cNvPr>
          <p:cNvSpPr/>
          <p:nvPr/>
        </p:nvSpPr>
        <p:spPr>
          <a:xfrm rot="256553">
            <a:off x="4648578" y="4303007"/>
            <a:ext cx="1346704" cy="1206607"/>
          </a:xfrm>
          <a:prstGeom prst="donut">
            <a:avLst>
              <a:gd name="adj" fmla="val 445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 name="直線コネクタ 8">
            <a:extLst>
              <a:ext uri="{FF2B5EF4-FFF2-40B4-BE49-F238E27FC236}">
                <a16:creationId xmlns:a16="http://schemas.microsoft.com/office/drawing/2014/main" id="{CD099B26-A581-8D4F-B021-90420E936993}"/>
              </a:ext>
            </a:extLst>
          </p:cNvPr>
          <p:cNvCxnSpPr>
            <a:cxnSpLocks/>
            <a:endCxn id="8" idx="4"/>
          </p:cNvCxnSpPr>
          <p:nvPr/>
        </p:nvCxnSpPr>
        <p:spPr>
          <a:xfrm>
            <a:off x="5271206" y="4944716"/>
            <a:ext cx="5742" cy="563219"/>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4BB40670-E2A2-704D-89AE-D462A2C31D31}"/>
              </a:ext>
            </a:extLst>
          </p:cNvPr>
          <p:cNvSpPr txBox="1"/>
          <p:nvPr/>
        </p:nvSpPr>
        <p:spPr>
          <a:xfrm>
            <a:off x="5271206" y="5078661"/>
            <a:ext cx="543739" cy="369332"/>
          </a:xfrm>
          <a:prstGeom prst="rect">
            <a:avLst/>
          </a:prstGeom>
          <a:noFill/>
        </p:spPr>
        <p:txBody>
          <a:bodyPr wrap="none" rtlCol="0">
            <a:spAutoFit/>
          </a:bodyPr>
          <a:lstStyle/>
          <a:p>
            <a:r>
              <a:rPr kumimoji="1" lang="en-US" altLang="ja-JP" b="1" dirty="0"/>
              <a:t>3Å</a:t>
            </a:r>
            <a:endParaRPr kumimoji="1" lang="ja-JP" altLang="en-US" b="1"/>
          </a:p>
        </p:txBody>
      </p:sp>
      <p:sp>
        <p:nvSpPr>
          <p:cNvPr id="11" name="ドーナツ 10">
            <a:extLst>
              <a:ext uri="{FF2B5EF4-FFF2-40B4-BE49-F238E27FC236}">
                <a16:creationId xmlns:a16="http://schemas.microsoft.com/office/drawing/2014/main" id="{ECB5DD73-62D3-6B40-AC8B-59DBDAE5AAB7}"/>
              </a:ext>
            </a:extLst>
          </p:cNvPr>
          <p:cNvSpPr/>
          <p:nvPr/>
        </p:nvSpPr>
        <p:spPr>
          <a:xfrm rot="20337492">
            <a:off x="10571764" y="4330055"/>
            <a:ext cx="875434" cy="1378591"/>
          </a:xfrm>
          <a:prstGeom prst="donut">
            <a:avLst>
              <a:gd name="adj" fmla="val 445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063079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804BD8-C0BC-7248-B696-83DEBAC96491}"/>
              </a:ext>
            </a:extLst>
          </p:cNvPr>
          <p:cNvSpPr>
            <a:spLocks noGrp="1"/>
          </p:cNvSpPr>
          <p:nvPr>
            <p:ph type="title"/>
          </p:nvPr>
        </p:nvSpPr>
        <p:spPr>
          <a:xfrm>
            <a:off x="838200" y="208703"/>
            <a:ext cx="10515600" cy="1325563"/>
          </a:xfrm>
        </p:spPr>
        <p:txBody>
          <a:bodyPr>
            <a:normAutofit/>
          </a:bodyPr>
          <a:lstStyle/>
          <a:p>
            <a:r>
              <a:rPr kumimoji="1" lang="ja-JP" altLang="en-US" sz="3600"/>
              <a:t>アルファ球近傍</a:t>
            </a:r>
            <a:r>
              <a:rPr kumimoji="1" lang="en-US" altLang="ja-JP" sz="3600" dirty="0"/>
              <a:t>(5Å)</a:t>
            </a:r>
            <a:r>
              <a:rPr kumimoji="1" lang="ja-JP" altLang="en-US" sz="3600"/>
              <a:t>の残基のヒストグラム</a:t>
            </a:r>
          </a:p>
        </p:txBody>
      </p:sp>
      <p:pic>
        <p:nvPicPr>
          <p:cNvPr id="4" name="図 3" descr="図形, 矢印&#10;&#10;自動的に生成された説明">
            <a:extLst>
              <a:ext uri="{FF2B5EF4-FFF2-40B4-BE49-F238E27FC236}">
                <a16:creationId xmlns:a16="http://schemas.microsoft.com/office/drawing/2014/main" id="{38A3D108-7815-D843-B7C8-CFA865098447}"/>
              </a:ext>
            </a:extLst>
          </p:cNvPr>
          <p:cNvPicPr>
            <a:picLocks noChangeAspect="1"/>
          </p:cNvPicPr>
          <p:nvPr/>
        </p:nvPicPr>
        <p:blipFill rotWithShape="1">
          <a:blip r:embed="rId2"/>
          <a:srcRect t="49782" b="-1"/>
          <a:stretch/>
        </p:blipFill>
        <p:spPr>
          <a:xfrm>
            <a:off x="962717" y="1326996"/>
            <a:ext cx="8831876" cy="5322301"/>
          </a:xfrm>
          <a:prstGeom prst="rect">
            <a:avLst/>
          </a:prstGeom>
        </p:spPr>
      </p:pic>
      <p:sp>
        <p:nvSpPr>
          <p:cNvPr id="5" name="テキスト ボックス 4">
            <a:extLst>
              <a:ext uri="{FF2B5EF4-FFF2-40B4-BE49-F238E27FC236}">
                <a16:creationId xmlns:a16="http://schemas.microsoft.com/office/drawing/2014/main" id="{E8EFEE50-F979-E842-8702-BD09E36B48E3}"/>
              </a:ext>
            </a:extLst>
          </p:cNvPr>
          <p:cNvSpPr txBox="1"/>
          <p:nvPr/>
        </p:nvSpPr>
        <p:spPr>
          <a:xfrm>
            <a:off x="962717" y="1326995"/>
            <a:ext cx="1774903" cy="1325563"/>
          </a:xfrm>
          <a:prstGeom prst="rect">
            <a:avLst/>
          </a:prstGeom>
          <a:solidFill>
            <a:schemeClr val="bg1"/>
          </a:solidFill>
        </p:spPr>
        <p:txBody>
          <a:bodyPr wrap="square" rtlCol="0">
            <a:spAutoFit/>
          </a:bodyPr>
          <a:lstStyle/>
          <a:p>
            <a:endParaRPr kumimoji="1" lang="ja-JP" altLang="en-US"/>
          </a:p>
        </p:txBody>
      </p:sp>
      <p:sp>
        <p:nvSpPr>
          <p:cNvPr id="6" name="テキスト ボックス 5">
            <a:extLst>
              <a:ext uri="{FF2B5EF4-FFF2-40B4-BE49-F238E27FC236}">
                <a16:creationId xmlns:a16="http://schemas.microsoft.com/office/drawing/2014/main" id="{EA7FC7A1-974A-0D42-A5A4-905E1C85D8A8}"/>
              </a:ext>
            </a:extLst>
          </p:cNvPr>
          <p:cNvSpPr txBox="1"/>
          <p:nvPr/>
        </p:nvSpPr>
        <p:spPr>
          <a:xfrm>
            <a:off x="9929842" y="1461417"/>
            <a:ext cx="2262158" cy="646331"/>
          </a:xfrm>
          <a:prstGeom prst="rect">
            <a:avLst/>
          </a:prstGeom>
          <a:noFill/>
        </p:spPr>
        <p:txBody>
          <a:bodyPr wrap="none" rtlCol="0">
            <a:spAutoFit/>
          </a:bodyPr>
          <a:lstStyle/>
          <a:p>
            <a:r>
              <a:rPr kumimoji="1" lang="ja-JP" altLang="en-US">
                <a:solidFill>
                  <a:srgbClr val="00B050"/>
                </a:solidFill>
              </a:rPr>
              <a:t>緑</a:t>
            </a:r>
            <a:r>
              <a:rPr kumimoji="1" lang="ja-JP" altLang="en-US"/>
              <a:t>：クリプトサイト</a:t>
            </a:r>
            <a:endParaRPr kumimoji="1" lang="en-US" altLang="ja-JP" dirty="0"/>
          </a:p>
          <a:p>
            <a:r>
              <a:rPr lang="ja-JP" altLang="en-US">
                <a:solidFill>
                  <a:srgbClr val="FF0000"/>
                </a:solidFill>
              </a:rPr>
              <a:t>赤</a:t>
            </a:r>
            <a:r>
              <a:rPr lang="ja-JP" altLang="en-US"/>
              <a:t>：凹み</a:t>
            </a:r>
            <a:endParaRPr kumimoji="1" lang="ja-JP" altLang="en-US"/>
          </a:p>
        </p:txBody>
      </p:sp>
    </p:spTree>
    <p:extLst>
      <p:ext uri="{BB962C8B-B14F-4D97-AF65-F5344CB8AC3E}">
        <p14:creationId xmlns:p14="http://schemas.microsoft.com/office/powerpoint/2010/main" val="1981918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BB5015-5209-4A47-8263-F4B816FAE246}"/>
              </a:ext>
            </a:extLst>
          </p:cNvPr>
          <p:cNvSpPr>
            <a:spLocks noGrp="1"/>
          </p:cNvSpPr>
          <p:nvPr>
            <p:ph type="title"/>
          </p:nvPr>
        </p:nvSpPr>
        <p:spPr/>
        <p:txBody>
          <a:bodyPr>
            <a:normAutofit/>
          </a:bodyPr>
          <a:lstStyle/>
          <a:p>
            <a:r>
              <a:rPr lang="ja-JP" altLang="en-US" sz="3600"/>
              <a:t>アルファ球近傍</a:t>
            </a:r>
            <a:r>
              <a:rPr lang="en-US" altLang="ja-JP" sz="3600" dirty="0"/>
              <a:t>(5Å)</a:t>
            </a:r>
            <a:r>
              <a:rPr lang="ja-JP" altLang="en-US" sz="3600"/>
              <a:t>の残基のヒストグラムの分布が異なった残基</a:t>
            </a:r>
            <a:endParaRPr kumimoji="1" lang="ja-JP" altLang="en-US" sz="3600"/>
          </a:p>
        </p:txBody>
      </p:sp>
      <p:sp>
        <p:nvSpPr>
          <p:cNvPr id="3" name="正方形/長方形 2">
            <a:extLst>
              <a:ext uri="{FF2B5EF4-FFF2-40B4-BE49-F238E27FC236}">
                <a16:creationId xmlns:a16="http://schemas.microsoft.com/office/drawing/2014/main" id="{B23A77F8-F4D0-904B-A87C-1F09976753DC}"/>
              </a:ext>
            </a:extLst>
          </p:cNvPr>
          <p:cNvSpPr/>
          <p:nvPr/>
        </p:nvSpPr>
        <p:spPr>
          <a:xfrm>
            <a:off x="523208" y="5988203"/>
            <a:ext cx="5131533" cy="369332"/>
          </a:xfrm>
          <a:prstGeom prst="rect">
            <a:avLst/>
          </a:prstGeom>
        </p:spPr>
        <p:txBody>
          <a:bodyPr wrap="none">
            <a:spAutoFit/>
          </a:bodyPr>
          <a:lstStyle/>
          <a:p>
            <a:r>
              <a:rPr lang="ja-JP" altLang="en-US"/>
              <a:t>c</a:t>
            </a:r>
            <a:r>
              <a:rPr lang="en-US" altLang="ja-JP" dirty="0"/>
              <a:t>o</a:t>
            </a:r>
            <a:r>
              <a:rPr lang="ja-JP" altLang="en-US"/>
              <a:t>lum</a:t>
            </a:r>
            <a:r>
              <a:rPr lang="en-US" altLang="ja-JP" dirty="0"/>
              <a:t>n</a:t>
            </a:r>
            <a:r>
              <a:rPr lang="ja-JP" altLang="en-US"/>
              <a:t> name: GLY</a:t>
            </a:r>
            <a:r>
              <a:rPr lang="en-US" altLang="ja-JP" dirty="0"/>
              <a:t>(</a:t>
            </a:r>
            <a:r>
              <a:rPr lang="ja-JP" altLang="en-US"/>
              <a:t>グリシン</a:t>
            </a:r>
            <a:r>
              <a:rPr lang="en-US" altLang="ja-JP" dirty="0"/>
              <a:t>)</a:t>
            </a:r>
            <a:r>
              <a:rPr lang="ja-JP" altLang="en-US"/>
              <a:t>, p value: 0.00038</a:t>
            </a:r>
          </a:p>
        </p:txBody>
      </p:sp>
      <p:sp>
        <p:nvSpPr>
          <p:cNvPr id="4" name="正方形/長方形 3">
            <a:extLst>
              <a:ext uri="{FF2B5EF4-FFF2-40B4-BE49-F238E27FC236}">
                <a16:creationId xmlns:a16="http://schemas.microsoft.com/office/drawing/2014/main" id="{146468AC-0D69-4848-84DE-D6A9D1B53BE2}"/>
              </a:ext>
            </a:extLst>
          </p:cNvPr>
          <p:cNvSpPr/>
          <p:nvPr/>
        </p:nvSpPr>
        <p:spPr>
          <a:xfrm>
            <a:off x="6005347" y="5988203"/>
            <a:ext cx="5216493" cy="369332"/>
          </a:xfrm>
          <a:prstGeom prst="rect">
            <a:avLst/>
          </a:prstGeom>
        </p:spPr>
        <p:txBody>
          <a:bodyPr wrap="none">
            <a:spAutoFit/>
          </a:bodyPr>
          <a:lstStyle/>
          <a:p>
            <a:r>
              <a:rPr lang="ja-JP" altLang="en-US"/>
              <a:t>c</a:t>
            </a:r>
            <a:r>
              <a:rPr lang="en-US" altLang="ja-JP" dirty="0"/>
              <a:t>o</a:t>
            </a:r>
            <a:r>
              <a:rPr lang="ja-JP" altLang="en-US"/>
              <a:t>lum</a:t>
            </a:r>
            <a:r>
              <a:rPr lang="en-US" altLang="ja-JP" dirty="0"/>
              <a:t>n</a:t>
            </a:r>
            <a:r>
              <a:rPr lang="ja-JP" altLang="en-US"/>
              <a:t> name: TYR</a:t>
            </a:r>
            <a:r>
              <a:rPr lang="en-US" altLang="ja-JP" dirty="0"/>
              <a:t> (</a:t>
            </a:r>
            <a:r>
              <a:rPr lang="ja-JP" altLang="en-US"/>
              <a:t>チロシン</a:t>
            </a:r>
            <a:r>
              <a:rPr lang="en-US" altLang="ja-JP" dirty="0"/>
              <a:t>)</a:t>
            </a:r>
            <a:r>
              <a:rPr lang="ja-JP" altLang="en-US"/>
              <a:t>, p value: 0.00757</a:t>
            </a:r>
          </a:p>
        </p:txBody>
      </p:sp>
      <p:pic>
        <p:nvPicPr>
          <p:cNvPr id="5" name="図 4" descr="図形, 矢印&#10;&#10;自動的に生成された説明">
            <a:extLst>
              <a:ext uri="{FF2B5EF4-FFF2-40B4-BE49-F238E27FC236}">
                <a16:creationId xmlns:a16="http://schemas.microsoft.com/office/drawing/2014/main" id="{71C9A6DF-E725-B342-9268-1FEF0A02BD29}"/>
              </a:ext>
            </a:extLst>
          </p:cNvPr>
          <p:cNvPicPr>
            <a:picLocks noChangeAspect="1"/>
          </p:cNvPicPr>
          <p:nvPr/>
        </p:nvPicPr>
        <p:blipFill rotWithShape="1">
          <a:blip r:embed="rId2"/>
          <a:srcRect l="60444" t="62415" r="19631" b="25015"/>
          <a:stretch/>
        </p:blipFill>
        <p:spPr>
          <a:xfrm>
            <a:off x="695817" y="1821821"/>
            <a:ext cx="5195286" cy="3932906"/>
          </a:xfrm>
          <a:prstGeom prst="rect">
            <a:avLst/>
          </a:prstGeom>
        </p:spPr>
      </p:pic>
      <p:sp>
        <p:nvSpPr>
          <p:cNvPr id="6" name="正方形/長方形 5">
            <a:extLst>
              <a:ext uri="{FF2B5EF4-FFF2-40B4-BE49-F238E27FC236}">
                <a16:creationId xmlns:a16="http://schemas.microsoft.com/office/drawing/2014/main" id="{9CDBD18A-5B91-7847-B994-CA1BC516112B}"/>
              </a:ext>
            </a:extLst>
          </p:cNvPr>
          <p:cNvSpPr/>
          <p:nvPr/>
        </p:nvSpPr>
        <p:spPr>
          <a:xfrm>
            <a:off x="1064381" y="6488668"/>
            <a:ext cx="6883616" cy="369332"/>
          </a:xfrm>
          <a:prstGeom prst="rect">
            <a:avLst/>
          </a:prstGeom>
        </p:spPr>
        <p:txBody>
          <a:bodyPr wrap="none">
            <a:spAutoFit/>
          </a:bodyPr>
          <a:lstStyle/>
          <a:p>
            <a:r>
              <a:rPr lang="ja-JP" altLang="en-US">
                <a:latin typeface="YuGothic"/>
              </a:rPr>
              <a:t>コロガロフ・シルノフの</a:t>
            </a:r>
            <a:r>
              <a:rPr lang="en-US" altLang="ja-JP" dirty="0">
                <a:latin typeface="YuGothic"/>
              </a:rPr>
              <a:t>2</a:t>
            </a:r>
            <a:r>
              <a:rPr lang="ja-JP" altLang="en-US">
                <a:latin typeface="YuGothic"/>
              </a:rPr>
              <a:t>標本統計に基づく</a:t>
            </a:r>
            <a:r>
              <a:rPr lang="en" altLang="ja-JP" dirty="0">
                <a:latin typeface="YuGothic"/>
              </a:rPr>
              <a:t>P</a:t>
            </a:r>
            <a:r>
              <a:rPr lang="ja-JP" altLang="en-US">
                <a:latin typeface="YuGothic"/>
              </a:rPr>
              <a:t>値で</a:t>
            </a:r>
            <a:r>
              <a:rPr lang="en-US" altLang="ja-JP" dirty="0">
                <a:latin typeface="YuGothic"/>
              </a:rPr>
              <a:t>&lt;0.05</a:t>
            </a:r>
            <a:r>
              <a:rPr lang="ja-JP" altLang="en-US">
                <a:latin typeface="YuGothic"/>
              </a:rPr>
              <a:t>のカラム </a:t>
            </a:r>
            <a:endParaRPr lang="ja-JP" altLang="en-US">
              <a:effectLst/>
            </a:endParaRPr>
          </a:p>
        </p:txBody>
      </p:sp>
      <p:pic>
        <p:nvPicPr>
          <p:cNvPr id="7" name="図 6" descr="図形, 矢印&#10;&#10;自動的に生成された説明">
            <a:extLst>
              <a:ext uri="{FF2B5EF4-FFF2-40B4-BE49-F238E27FC236}">
                <a16:creationId xmlns:a16="http://schemas.microsoft.com/office/drawing/2014/main" id="{867F7A95-4A73-984C-A3DA-8A6D18013A01}"/>
              </a:ext>
            </a:extLst>
          </p:cNvPr>
          <p:cNvPicPr>
            <a:picLocks noChangeAspect="1"/>
          </p:cNvPicPr>
          <p:nvPr/>
        </p:nvPicPr>
        <p:blipFill rotWithShape="1">
          <a:blip r:embed="rId2"/>
          <a:srcRect l="59975" t="87493" r="19614" b="-1"/>
          <a:stretch/>
        </p:blipFill>
        <p:spPr>
          <a:xfrm>
            <a:off x="6005347" y="1872992"/>
            <a:ext cx="5348453" cy="3932906"/>
          </a:xfrm>
          <a:prstGeom prst="rect">
            <a:avLst/>
          </a:prstGeom>
        </p:spPr>
      </p:pic>
    </p:spTree>
    <p:extLst>
      <p:ext uri="{BB962C8B-B14F-4D97-AF65-F5344CB8AC3E}">
        <p14:creationId xmlns:p14="http://schemas.microsoft.com/office/powerpoint/2010/main" val="837899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AC88A0-F163-9F43-99F2-763D65F0F64A}"/>
              </a:ext>
            </a:extLst>
          </p:cNvPr>
          <p:cNvSpPr>
            <a:spLocks noGrp="1"/>
          </p:cNvSpPr>
          <p:nvPr>
            <p:ph type="title"/>
          </p:nvPr>
        </p:nvSpPr>
        <p:spPr>
          <a:xfrm>
            <a:off x="838200" y="190953"/>
            <a:ext cx="10515600" cy="1325563"/>
          </a:xfrm>
        </p:spPr>
        <p:txBody>
          <a:bodyPr/>
          <a:lstStyle/>
          <a:p>
            <a:r>
              <a:rPr kumimoji="1" lang="en-US" altLang="ja-JP" dirty="0" err="1"/>
              <a:t>Optuna</a:t>
            </a:r>
            <a:r>
              <a:rPr kumimoji="1" lang="ja-JP" altLang="en-US"/>
              <a:t>によるチューニング</a:t>
            </a:r>
            <a:r>
              <a:rPr kumimoji="1" lang="en-US" altLang="ja-JP"/>
              <a:t>(SVM)</a:t>
            </a:r>
            <a:endParaRPr kumimoji="1" lang="ja-JP" altLang="en-US"/>
          </a:p>
        </p:txBody>
      </p:sp>
      <p:pic>
        <p:nvPicPr>
          <p:cNvPr id="4" name="図 3" descr="グラフ, 散布図&#10;&#10;自動的に生成された説明">
            <a:extLst>
              <a:ext uri="{FF2B5EF4-FFF2-40B4-BE49-F238E27FC236}">
                <a16:creationId xmlns:a16="http://schemas.microsoft.com/office/drawing/2014/main" id="{68D6A1AB-AD76-024D-9753-12E4CD766923}"/>
              </a:ext>
            </a:extLst>
          </p:cNvPr>
          <p:cNvPicPr>
            <a:picLocks noChangeAspect="1"/>
          </p:cNvPicPr>
          <p:nvPr/>
        </p:nvPicPr>
        <p:blipFill>
          <a:blip r:embed="rId2"/>
          <a:stretch>
            <a:fillRect/>
          </a:stretch>
        </p:blipFill>
        <p:spPr>
          <a:xfrm>
            <a:off x="429984" y="1220624"/>
            <a:ext cx="4445000" cy="3175000"/>
          </a:xfrm>
          <a:prstGeom prst="rect">
            <a:avLst/>
          </a:prstGeom>
        </p:spPr>
      </p:pic>
      <p:pic>
        <p:nvPicPr>
          <p:cNvPr id="6" name="図 5" descr="グラフ&#10;&#10;自動的に生成された説明">
            <a:extLst>
              <a:ext uri="{FF2B5EF4-FFF2-40B4-BE49-F238E27FC236}">
                <a16:creationId xmlns:a16="http://schemas.microsoft.com/office/drawing/2014/main" id="{BAD28B1D-6A2B-8C45-AEE6-8FD1CA40242B}"/>
              </a:ext>
            </a:extLst>
          </p:cNvPr>
          <p:cNvPicPr>
            <a:picLocks noChangeAspect="1"/>
          </p:cNvPicPr>
          <p:nvPr/>
        </p:nvPicPr>
        <p:blipFill>
          <a:blip r:embed="rId3"/>
          <a:stretch>
            <a:fillRect/>
          </a:stretch>
        </p:blipFill>
        <p:spPr>
          <a:xfrm>
            <a:off x="4931139" y="1220624"/>
            <a:ext cx="4445000" cy="3175000"/>
          </a:xfrm>
          <a:prstGeom prst="rect">
            <a:avLst/>
          </a:prstGeom>
        </p:spPr>
      </p:pic>
      <p:pic>
        <p:nvPicPr>
          <p:cNvPr id="8" name="図 7" descr="グラフ, 棒グラフ&#10;&#10;自動的に生成された説明">
            <a:extLst>
              <a:ext uri="{FF2B5EF4-FFF2-40B4-BE49-F238E27FC236}">
                <a16:creationId xmlns:a16="http://schemas.microsoft.com/office/drawing/2014/main" id="{134E1B3D-2860-4E4F-84BE-74DF355CCD9B}"/>
              </a:ext>
            </a:extLst>
          </p:cNvPr>
          <p:cNvPicPr>
            <a:picLocks noChangeAspect="1"/>
          </p:cNvPicPr>
          <p:nvPr/>
        </p:nvPicPr>
        <p:blipFill>
          <a:blip r:embed="rId4"/>
          <a:stretch>
            <a:fillRect/>
          </a:stretch>
        </p:blipFill>
        <p:spPr>
          <a:xfrm>
            <a:off x="676153" y="4323282"/>
            <a:ext cx="3548605" cy="2534718"/>
          </a:xfrm>
          <a:prstGeom prst="rect">
            <a:avLst/>
          </a:prstGeom>
        </p:spPr>
      </p:pic>
      <p:pic>
        <p:nvPicPr>
          <p:cNvPr id="10" name="図 9" descr="グラフ, 散布図&#10;&#10;自動的に生成された説明">
            <a:extLst>
              <a:ext uri="{FF2B5EF4-FFF2-40B4-BE49-F238E27FC236}">
                <a16:creationId xmlns:a16="http://schemas.microsoft.com/office/drawing/2014/main" id="{A7306E87-0BD0-1E4A-8792-CC3E9AC39027}"/>
              </a:ext>
            </a:extLst>
          </p:cNvPr>
          <p:cNvPicPr>
            <a:picLocks noChangeAspect="1"/>
          </p:cNvPicPr>
          <p:nvPr/>
        </p:nvPicPr>
        <p:blipFill>
          <a:blip r:embed="rId5"/>
          <a:stretch>
            <a:fillRect/>
          </a:stretch>
        </p:blipFill>
        <p:spPr>
          <a:xfrm>
            <a:off x="5304309" y="4323282"/>
            <a:ext cx="3548605" cy="2534718"/>
          </a:xfrm>
          <a:prstGeom prst="rect">
            <a:avLst/>
          </a:prstGeom>
        </p:spPr>
      </p:pic>
    </p:spTree>
    <p:extLst>
      <p:ext uri="{BB962C8B-B14F-4D97-AF65-F5344CB8AC3E}">
        <p14:creationId xmlns:p14="http://schemas.microsoft.com/office/powerpoint/2010/main" val="2660762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FBB2EE-B15E-7D40-A8BC-318E53757943}"/>
              </a:ext>
            </a:extLst>
          </p:cNvPr>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2022028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B606E-7A53-DD46-8CF2-F40D6405A535}"/>
              </a:ext>
            </a:extLst>
          </p:cNvPr>
          <p:cNvSpPr>
            <a:spLocks noGrp="1"/>
          </p:cNvSpPr>
          <p:nvPr>
            <p:ph type="title"/>
          </p:nvPr>
        </p:nvSpPr>
        <p:spPr/>
        <p:txBody>
          <a:bodyPr/>
          <a:lstStyle/>
          <a:p>
            <a:r>
              <a:rPr kumimoji="1" lang="ja-JP" altLang="en-US"/>
              <a:t>補足</a:t>
            </a:r>
          </a:p>
        </p:txBody>
      </p:sp>
    </p:spTree>
    <p:extLst>
      <p:ext uri="{BB962C8B-B14F-4D97-AF65-F5344CB8AC3E}">
        <p14:creationId xmlns:p14="http://schemas.microsoft.com/office/powerpoint/2010/main" val="224660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0C7C4F-2B56-3643-8F87-A8BC080E7ED8}"/>
              </a:ext>
            </a:extLst>
          </p:cNvPr>
          <p:cNvSpPr>
            <a:spLocks noGrp="1"/>
          </p:cNvSpPr>
          <p:nvPr>
            <p:ph type="title"/>
          </p:nvPr>
        </p:nvSpPr>
        <p:spPr>
          <a:xfrm>
            <a:off x="244998" y="237804"/>
            <a:ext cx="11702004" cy="1325563"/>
          </a:xfrm>
        </p:spPr>
        <p:txBody>
          <a:bodyPr/>
          <a:lstStyle/>
          <a:p>
            <a:r>
              <a:rPr kumimoji="1" lang="en-US" altLang="ja-JP" dirty="0"/>
              <a:t>Pocket Similarity Search using Multi-Sketches</a:t>
            </a:r>
            <a:endParaRPr kumimoji="1" lang="ja-JP" altLang="en-US"/>
          </a:p>
        </p:txBody>
      </p:sp>
      <p:pic>
        <p:nvPicPr>
          <p:cNvPr id="4" name="図 3" descr="テキスト&#10;&#10;自動的に生成された説明">
            <a:extLst>
              <a:ext uri="{FF2B5EF4-FFF2-40B4-BE49-F238E27FC236}">
                <a16:creationId xmlns:a16="http://schemas.microsoft.com/office/drawing/2014/main" id="{015DFF27-E8D5-AB44-8D40-1A3074C837CF}"/>
              </a:ext>
            </a:extLst>
          </p:cNvPr>
          <p:cNvPicPr>
            <a:picLocks noChangeAspect="1"/>
          </p:cNvPicPr>
          <p:nvPr/>
        </p:nvPicPr>
        <p:blipFill>
          <a:blip r:embed="rId2"/>
          <a:stretch>
            <a:fillRect/>
          </a:stretch>
        </p:blipFill>
        <p:spPr>
          <a:xfrm>
            <a:off x="1933764" y="1415842"/>
            <a:ext cx="7302833" cy="5543757"/>
          </a:xfrm>
          <a:prstGeom prst="rect">
            <a:avLst/>
          </a:prstGeom>
        </p:spPr>
      </p:pic>
    </p:spTree>
    <p:extLst>
      <p:ext uri="{BB962C8B-B14F-4D97-AF65-F5344CB8AC3E}">
        <p14:creationId xmlns:p14="http://schemas.microsoft.com/office/powerpoint/2010/main" val="1137347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BC586-F069-884B-BE37-565936750D51}"/>
              </a:ext>
            </a:extLst>
          </p:cNvPr>
          <p:cNvSpPr>
            <a:spLocks noGrp="1"/>
          </p:cNvSpPr>
          <p:nvPr>
            <p:ph type="title"/>
          </p:nvPr>
        </p:nvSpPr>
        <p:spPr>
          <a:xfrm>
            <a:off x="424453" y="365125"/>
            <a:ext cx="11439598" cy="1325563"/>
          </a:xfrm>
        </p:spPr>
        <p:txBody>
          <a:bodyPr/>
          <a:lstStyle/>
          <a:p>
            <a:r>
              <a:rPr lang="en-US" altLang="ja-JP" dirty="0"/>
              <a:t>Pocket Similarity Search using Multi-Sketches</a:t>
            </a:r>
            <a:endParaRPr kumimoji="1" lang="ja-JP" altLang="en-US"/>
          </a:p>
        </p:txBody>
      </p:sp>
      <p:pic>
        <p:nvPicPr>
          <p:cNvPr id="4" name="図 3" descr="グラフィカル ユーザー インターフェイス&#10;&#10;中程度の精度で自動的に生成された説明">
            <a:extLst>
              <a:ext uri="{FF2B5EF4-FFF2-40B4-BE49-F238E27FC236}">
                <a16:creationId xmlns:a16="http://schemas.microsoft.com/office/drawing/2014/main" id="{37E0FB6B-530C-CD40-AF37-E83445370764}"/>
              </a:ext>
            </a:extLst>
          </p:cNvPr>
          <p:cNvPicPr>
            <a:picLocks noChangeAspect="1"/>
          </p:cNvPicPr>
          <p:nvPr/>
        </p:nvPicPr>
        <p:blipFill>
          <a:blip r:embed="rId2"/>
          <a:stretch>
            <a:fillRect/>
          </a:stretch>
        </p:blipFill>
        <p:spPr>
          <a:xfrm>
            <a:off x="2346837" y="1426741"/>
            <a:ext cx="7176304" cy="5278008"/>
          </a:xfrm>
          <a:prstGeom prst="rect">
            <a:avLst/>
          </a:prstGeom>
        </p:spPr>
      </p:pic>
    </p:spTree>
    <p:extLst>
      <p:ext uri="{BB962C8B-B14F-4D97-AF65-F5344CB8AC3E}">
        <p14:creationId xmlns:p14="http://schemas.microsoft.com/office/powerpoint/2010/main" val="108244236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1135</TotalTime>
  <Words>155</Words>
  <Application>Microsoft Macintosh PowerPoint</Application>
  <PresentationFormat>ワイド画面</PresentationFormat>
  <Paragraphs>20</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YuGothic</vt:lpstr>
      <vt:lpstr>游ゴシック</vt:lpstr>
      <vt:lpstr>游ゴシック Light</vt:lpstr>
      <vt:lpstr>Arial</vt:lpstr>
      <vt:lpstr>Office テーマ</vt:lpstr>
      <vt:lpstr>09.28進捗</vt:lpstr>
      <vt:lpstr>追加解析</vt:lpstr>
      <vt:lpstr>アルファ球近傍(5Å)の残基のヒストグラム</vt:lpstr>
      <vt:lpstr>アルファ球近傍(5Å)の残基のヒストグラムの分布が異なった残基</vt:lpstr>
      <vt:lpstr>Optunaによるチューニング(SVM)</vt:lpstr>
      <vt:lpstr>PowerPoint プレゼンテーション</vt:lpstr>
      <vt:lpstr>補足</vt:lpstr>
      <vt:lpstr>Pocket Similarity Search using Multi-Sketches</vt:lpstr>
      <vt:lpstr>Pocket Similarity Search using Multi-Sketches</vt:lpstr>
      <vt:lpstr>Pocket Similarity Search using Multi-Sketches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09.14進捗</dc:title>
  <dc:creator>熊田　匡仁</dc:creator>
  <cp:lastModifiedBy>熊田　匡仁</cp:lastModifiedBy>
  <cp:revision>29</cp:revision>
  <dcterms:created xsi:type="dcterms:W3CDTF">2021-09-13T18:51:24Z</dcterms:created>
  <dcterms:modified xsi:type="dcterms:W3CDTF">2021-09-28T07:52:15Z</dcterms:modified>
</cp:coreProperties>
</file>