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82" r:id="rId5"/>
    <p:sldId id="283" r:id="rId6"/>
    <p:sldId id="269" r:id="rId7"/>
    <p:sldId id="268" r:id="rId8"/>
    <p:sldId id="267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2D47-5261-924B-B1E7-279FC810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CAD543-D111-1148-B156-6F2C234B0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B07A8-5963-2F4B-BC3C-76ECBCCB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011-F73B-1045-A666-851B1937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1F4B-140D-3B41-963C-A2A6D38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3D56B-AF2D-E747-88AB-E11B353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2C1D60-1E3D-BB4B-AA4E-DB643C7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AC59B-A865-D64F-B529-EFA8344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1A045-D100-274A-8143-FFB9B54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D5BEB-A31D-F143-AFD4-8FD530B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769FC5-7837-8D49-B2BA-F779AC6E3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D1720-F054-8641-874C-D05BFE44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4546E-F590-954F-9C3F-0BA4904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5D5D5-F514-B544-A8BC-EBE789F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1C190-1633-E94E-A9E2-4E080FE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735D4-ECA7-BE49-BC70-7979D9EA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6540B-35FC-8949-A70A-51FE758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05219-17D8-A347-8285-B325250D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79B2E-8C0D-F848-A34B-495537D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E9DAB-411A-D746-B817-CD8C837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67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94FF-FCEA-9D49-A7A3-102F9534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7F87B-D5B4-9B49-856F-77531EA7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4D9A8-F197-FB4D-9B97-E03C18B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A582A-A1F5-3142-A5A2-2EA668D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0509A-0999-A64D-B73C-493062D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2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721A-CA15-B248-ADEE-9C408DD9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30762-0380-8448-AAB1-37FD6E701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D45250-81CF-3B44-8AB2-92AEB7CC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931CD-9E3B-714A-A813-556264A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A9A4C4-46BE-BD4C-AFDF-90DE139E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C5E920-EAB6-0B4A-9542-33DFE76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EEFBD-44F4-3445-8803-20A0BB58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CAFFC-0045-A042-BA05-C1521EB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65F444-EFF6-7644-97A3-D8D86B43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95E1-84B6-3F45-B9DB-2C38F7A9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46FF0-0A19-AB4C-B158-CBE8A47D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7CABD-47E4-AF47-BC54-78B75B3F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51C0A1-8122-F64D-968E-895445F5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7B9403-3A48-A240-895B-8E720B7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1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B7AE9-6F9D-984C-9071-C20C505B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C0C75-8A21-DA4E-BA27-22A5BCB8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CBC124-C97B-4947-8CEA-34B7341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4AE382-4402-AF42-8147-E3C57D2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81D111-61DE-904F-A752-C5ABB526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B4A0E5-7B82-2645-AD45-83E31631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2DA13E-D38C-BC4D-BF1A-C257307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D0CB5-76E1-B34A-B0CE-4E8FDACE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132F0-808B-004F-B251-0785A159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A4E6D3-8607-2840-B945-47D71C7D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33EBE-1D6D-104F-A4E3-5F7ED4F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ABE48A-7FA2-C44D-B586-A91F94B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AC03D-FB91-8842-8BF0-CC6AC2C4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9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CDDA4-20A0-8B42-AB77-F0BF5B6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C42F04-4181-7841-B934-6AAD01F3D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0335C0-926A-9843-B25A-2C27C450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F13ED-E022-6F4D-A1AA-B62B5525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8E12A-CB8E-AD4C-A89E-D40D4FD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A60CBF-9B5B-2D4F-9E2F-26DD8B2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3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BD9B58-5C04-8A47-B329-DAC493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0E710-E72B-E743-94CF-C4AEFA03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28121-1E27-A84C-8260-6C4DEB6F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ED1E-92BD-BD48-AAD3-ED3124172433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CCED5-8D3B-7D45-99E7-2A54AAD2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23016-634E-CA40-A171-224B8572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70F8-2A9F-6D42-BA8A-8B2FBB83F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0A295-69E5-0B4D-930E-9EC06AE32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05.30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C1C5D1-E8F5-1446-B281-93517C545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進捗</a:t>
            </a:r>
          </a:p>
        </p:txBody>
      </p:sp>
    </p:spTree>
    <p:extLst>
      <p:ext uri="{BB962C8B-B14F-4D97-AF65-F5344CB8AC3E}">
        <p14:creationId xmlns:p14="http://schemas.microsoft.com/office/powerpoint/2010/main" val="9116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55946D54-A19F-764A-B8E7-7EE263E2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/>
              <a:t>を用いた</a:t>
            </a:r>
            <a:r>
              <a:rPr lang="ja-JP" altLang="en-US"/>
              <a:t>重要特徴量可視化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B2743-8B7B-9D47-9C08-FE4E97588D99}"/>
              </a:ext>
            </a:extLst>
          </p:cNvPr>
          <p:cNvSpPr txBox="1"/>
          <p:nvPr/>
        </p:nvSpPr>
        <p:spPr>
          <a:xfrm>
            <a:off x="1260389" y="138395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XGBoost</a:t>
            </a:r>
            <a:endParaRPr kumimoji="1" lang="ja-JP" altLang="en-US" sz="2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B27CFC-CB7D-3C44-B3F4-873B404ED7DC}"/>
              </a:ext>
            </a:extLst>
          </p:cNvPr>
          <p:cNvSpPr/>
          <p:nvPr/>
        </p:nvSpPr>
        <p:spPr>
          <a:xfrm>
            <a:off x="1092687" y="2080553"/>
            <a:ext cx="3544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95%</a:t>
            </a:r>
            <a:r>
              <a:rPr lang="ja-JP" altLang="en-US" sz="2400"/>
              <a:t>以上で正答した場合</a:t>
            </a:r>
            <a:endParaRPr lang="en-US" altLang="ja-JP" sz="2400" dirty="0"/>
          </a:p>
        </p:txBody>
      </p:sp>
      <p:pic>
        <p:nvPicPr>
          <p:cNvPr id="5" name="図 4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F225A96C-5C8A-CD4E-8051-9722982A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6" y="1645567"/>
            <a:ext cx="4491276" cy="5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0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B2C4D-9929-224B-9FFF-E671859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162817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02FF3-0C6E-7D40-940A-99B9A8D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Violin plot</a:t>
            </a:r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A96DC01-6431-1A44-9B3B-83946CFE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2" y="2478456"/>
            <a:ext cx="6170385" cy="4119195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2DE8A3F9-DFCB-3B4E-B4D9-595B9C7A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06" y="2478455"/>
            <a:ext cx="5968294" cy="41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DA2F3-DFD0-7144-BE31-8155813F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/>
              <a:t>について</a:t>
            </a:r>
          </a:p>
        </p:txBody>
      </p:sp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574C2CE-6934-D14C-8716-CC69086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2400"/>
            <a:ext cx="10260967" cy="54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A8085-2B03-DB47-B58D-049E9B4D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SHAP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11781C1-8667-F340-BC11-AE67D55D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7" y="1690688"/>
            <a:ext cx="8928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A1BE1-9DEE-2240-975C-6BECFFC4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SHAP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8A1630E-BEFC-1B49-904E-F4984D84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31" y="1877786"/>
            <a:ext cx="8940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7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CBC6B-FCFA-C64A-AEBA-BD7F95C1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Additive Feature Attribution Methods 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B39B6C-D214-6143-AD52-FE417121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647"/>
            <a:ext cx="9436100" cy="20066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91CB6E-6CE5-4B48-A51D-730F9BA8F511}"/>
              </a:ext>
            </a:extLst>
          </p:cNvPr>
          <p:cNvSpPr/>
          <p:nvPr/>
        </p:nvSpPr>
        <p:spPr>
          <a:xfrm>
            <a:off x="1120346" y="4336360"/>
            <a:ext cx="9951308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g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(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z</a:t>
            </a:r>
            <a:r>
              <a:rPr lang="en" altLang="ja-JP" baseline="30000" dirty="0">
                <a:solidFill>
                  <a:srgbClr val="333333"/>
                </a:solidFill>
                <a:latin typeface="STIXVariants" pitchFamily="2" charset="2"/>
              </a:rPr>
              <a:t>,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)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元の予測モデルで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f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(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x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)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に対する局所的な代替モデルを示す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ja-JP" dirty="0">
                <a:solidFill>
                  <a:srgbClr val="333333"/>
                </a:solidFill>
                <a:latin typeface="STIXGeneral-Italic" pitchFamily="2" charset="2"/>
              </a:rPr>
              <a:t>Φ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特徴量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の有無によってどれだけ最終的な予測結果に影響があるかを示す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135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BA58C-C07E-244B-BC76-99A1A69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b="1" dirty="0"/>
              <a:t>Shapley Value</a:t>
            </a:r>
            <a:endParaRPr kumimoji="1" lang="ja-JP" altLang="en-US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54C5B69-2C05-CF42-A09F-284CD257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71" y="2735534"/>
            <a:ext cx="6883400" cy="10541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F36B0B-4150-FF40-BB43-D80420C47DC4}"/>
              </a:ext>
            </a:extLst>
          </p:cNvPr>
          <p:cNvSpPr/>
          <p:nvPr/>
        </p:nvSpPr>
        <p:spPr>
          <a:xfrm>
            <a:off x="838199" y="1471758"/>
            <a:ext cx="10245811" cy="1299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333333"/>
                </a:solidFill>
                <a:latin typeface="-apple-system"/>
              </a:rPr>
              <a:t>協力ゲーム理論において利益分配の基準として用いられる指標の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つ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  <a:endParaRPr lang="ja-JP" altLang="en-US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333333"/>
                </a:solidFill>
                <a:latin typeface="-apple-system"/>
              </a:rPr>
              <a:t>複数のプレイヤーが協力して得た利益を各プレイヤーの貢献度に応じて分配する際に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どのプレイヤーにどれだけ分配すればよいかを表す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3A50F0-80DD-3E46-A9A5-C968E08212DF}"/>
              </a:ext>
            </a:extLst>
          </p:cNvPr>
          <p:cNvSpPr/>
          <p:nvPr/>
        </p:nvSpPr>
        <p:spPr>
          <a:xfrm>
            <a:off x="838199" y="3789634"/>
            <a:ext cx="11353802" cy="2961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が加わることによって生じる追加的な貢献度を</a:t>
            </a:r>
            <a:r>
              <a:rPr lang="ja-JP" altLang="en-US" b="1">
                <a:solidFill>
                  <a:srgbClr val="333333"/>
                </a:solidFill>
                <a:latin typeface="-apple-system"/>
              </a:rPr>
              <a:t>限界貢献度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と呼び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この限界貢献度を用いて計算される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参考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) </a:t>
            </a:r>
            <a:r>
              <a:rPr lang="ja-JP" altLang="en-US" b="1">
                <a:solidFill>
                  <a:srgbClr val="333333"/>
                </a:solidFill>
                <a:latin typeface="-apple-system"/>
              </a:rPr>
              <a:t>限界貢献度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とは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333333"/>
                </a:solidFill>
                <a:latin typeface="-apple-system"/>
              </a:rPr>
              <a:t>プレイヤー 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が加わることによって生じる追加的な貢献度のこと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  <a:endParaRPr lang="ja-JP" altLang="en-US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333333"/>
                </a:solidFill>
                <a:latin typeface="-apple-system"/>
              </a:rPr>
              <a:t>プレイヤーの部分集合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S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に対して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v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(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S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)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を</a:t>
            </a:r>
            <a:r>
              <a:rPr lang="en" altLang="ja-JP" dirty="0">
                <a:solidFill>
                  <a:srgbClr val="333333"/>
                </a:solidFill>
                <a:latin typeface="-apple-system"/>
              </a:rPr>
              <a:t>S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のメンバーが協力することによって獲得できる利益とした時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任意の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 err="1">
                <a:solidFill>
                  <a:srgbClr val="333333"/>
                </a:solidFill>
                <a:latin typeface="STIXGeneral-Regular" pitchFamily="2" charset="2"/>
              </a:rPr>
              <a:t>∈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N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と任意の部分集合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S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⊆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N</a:t>
            </a:r>
            <a:r>
              <a:rPr lang="en" altLang="ja-JP" dirty="0">
                <a:solidFill>
                  <a:srgbClr val="333333"/>
                </a:solidFill>
                <a:latin typeface="STIXVariants" pitchFamily="2" charset="2"/>
              </a:rPr>
              <a:t>∖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{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}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に対して、プレイヤー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の限界貢献度は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v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(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S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∪{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})−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v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(</a:t>
            </a:r>
            <a:r>
              <a:rPr lang="en" altLang="ja-JP" dirty="0">
                <a:solidFill>
                  <a:srgbClr val="333333"/>
                </a:solidFill>
                <a:latin typeface="STIXGeneral-Italic" pitchFamily="2" charset="2"/>
              </a:rPr>
              <a:t>S</a:t>
            </a:r>
            <a:r>
              <a:rPr lang="en" altLang="ja-JP" dirty="0">
                <a:solidFill>
                  <a:srgbClr val="333333"/>
                </a:solidFill>
                <a:latin typeface="STIXGeneral-Regular" pitchFamily="2" charset="2"/>
              </a:rPr>
              <a:t>)</a:t>
            </a:r>
            <a:r>
              <a:rPr lang="ja-JP" altLang="en-US">
                <a:solidFill>
                  <a:srgbClr val="333333"/>
                </a:solidFill>
                <a:latin typeface="-apple-system"/>
              </a:rPr>
              <a:t>で表される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プレイヤー</a:t>
            </a:r>
            <a:r>
              <a:rPr lang="en" altLang="ja-JP" dirty="0" err="1">
                <a:solidFill>
                  <a:srgbClr val="333333"/>
                </a:solidFill>
                <a:latin typeface="STIXGeneral-Italic" pitchFamily="2" charset="2"/>
              </a:rPr>
              <a:t>i</a:t>
            </a:r>
            <a:r>
              <a:rPr lang="en" altLang="ja-JP" dirty="0"/>
              <a:t>(∈N)</a:t>
            </a:r>
            <a:r>
              <a:rPr lang="ja-JP" altLang="en-US"/>
              <a:t>の</a:t>
            </a:r>
            <a:r>
              <a:rPr lang="en" altLang="ja-JP" dirty="0"/>
              <a:t>Shapley Value</a:t>
            </a:r>
            <a:r>
              <a:rPr lang="ja-JP" altLang="en-US"/>
              <a:t>は以上の式で定義される </a:t>
            </a:r>
            <a:r>
              <a:rPr lang="en-US" altLang="ja-JP" dirty="0"/>
              <a:t>( |</a:t>
            </a:r>
            <a:r>
              <a:rPr lang="en" altLang="ja-JP" dirty="0"/>
              <a:t>S| </a:t>
            </a:r>
            <a:r>
              <a:rPr lang="ja-JP" altLang="en-US"/>
              <a:t>は任意の部分集合</a:t>
            </a:r>
            <a:r>
              <a:rPr lang="en" altLang="ja-JP" dirty="0"/>
              <a:t>S⊆N</a:t>
            </a:r>
            <a:r>
              <a:rPr lang="ja-JP" altLang="en-US"/>
              <a:t>に対して</a:t>
            </a:r>
            <a:r>
              <a:rPr lang="en" altLang="ja-JP" dirty="0"/>
              <a:t>S</a:t>
            </a:r>
            <a:r>
              <a:rPr lang="ja-JP" altLang="en-US"/>
              <a:t>の要素数</a:t>
            </a:r>
            <a:r>
              <a:rPr lang="en-US" altLang="ja-JP" dirty="0"/>
              <a:t>).</a:t>
            </a:r>
            <a:endParaRPr lang="ja-JP" altLang="en-US" b="0" i="0" u="none" strike="noStrike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07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1FE95-F23E-9A45-A234-8ADCFF1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85"/>
            <a:ext cx="10515600" cy="1325563"/>
          </a:xfrm>
        </p:spPr>
        <p:txBody>
          <a:bodyPr/>
          <a:lstStyle/>
          <a:p>
            <a:r>
              <a:rPr lang="ja-JP" altLang="en-US"/>
              <a:t>クラスタリング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B69D96-BB80-854B-9BDA-F4C5110BA265}"/>
              </a:ext>
            </a:extLst>
          </p:cNvPr>
          <p:cNvSpPr txBox="1"/>
          <p:nvPr/>
        </p:nvSpPr>
        <p:spPr>
          <a:xfrm>
            <a:off x="838199" y="1977081"/>
            <a:ext cx="11098427" cy="391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目的：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/>
              <a:t>代表的なクラスタリング手法（</a:t>
            </a:r>
            <a:r>
              <a:rPr kumimoji="1" lang="en-US" altLang="ja-JP" sz="2400" dirty="0"/>
              <a:t>PCA, SVD, t-SNE, UMAP</a:t>
            </a:r>
            <a:r>
              <a:rPr kumimoji="1" lang="ja-JP" altLang="en-US" sz="2400"/>
              <a:t>）</a:t>
            </a:r>
            <a:r>
              <a:rPr lang="ja-JP" altLang="en-US" sz="2400"/>
              <a:t>を用いて、次元圧縮をし、「クリプトサイト」</a:t>
            </a:r>
            <a:r>
              <a:rPr lang="en-US" altLang="ja-JP" sz="2400" dirty="0"/>
              <a:t> </a:t>
            </a:r>
            <a:r>
              <a:rPr lang="ja-JP" altLang="en-US" sz="2400"/>
              <a:t>と「</a:t>
            </a:r>
            <a:r>
              <a:rPr lang="en-US" altLang="ja-JP" sz="2400" dirty="0"/>
              <a:t> </a:t>
            </a:r>
            <a:r>
              <a:rPr lang="ja-JP" altLang="en-US" sz="2400"/>
              <a:t>表面の凹みのデータ」を分離できるかを検証。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/>
              <a:t>結果：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/>
              <a:t>どのクラスタリング手法においても、「教師データ」に対し「</a:t>
            </a:r>
            <a:r>
              <a:rPr lang="en-US" altLang="ja-JP" sz="2400" dirty="0"/>
              <a:t> </a:t>
            </a:r>
            <a:r>
              <a:rPr lang="ja-JP" altLang="en-US" sz="2400"/>
              <a:t>テストデータ」を分離できなかった。</a:t>
            </a:r>
          </a:p>
        </p:txBody>
      </p:sp>
    </p:spTree>
    <p:extLst>
      <p:ext uri="{BB962C8B-B14F-4D97-AF65-F5344CB8AC3E}">
        <p14:creationId xmlns:p14="http://schemas.microsoft.com/office/powerpoint/2010/main" val="7826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E017-87BA-D44D-A407-1E69295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クラスタリング例（</a:t>
            </a:r>
            <a:r>
              <a:rPr lang="en-US" altLang="ja-JP" dirty="0"/>
              <a:t>PCA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35EB575C-B327-384A-9BA5-3B99C82A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690688"/>
            <a:ext cx="5187778" cy="5187778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84935384-EF9F-7D4F-B2B6-C1428CDA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15" y="1708192"/>
            <a:ext cx="5066271" cy="50662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27DBA-4EC1-EB44-9765-94A32A83AC2C}"/>
              </a:ext>
            </a:extLst>
          </p:cNvPr>
          <p:cNvSpPr txBox="1"/>
          <p:nvPr/>
        </p:nvSpPr>
        <p:spPr>
          <a:xfrm>
            <a:off x="1569150" y="156492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クリプト</a:t>
            </a:r>
            <a:r>
              <a:rPr kumimoji="1" lang="ja-JP" altLang="en-US" sz="2800"/>
              <a:t>サイト</a:t>
            </a:r>
            <a:r>
              <a:rPr kumimoji="1" lang="en-US" altLang="ja-JP" sz="2800" dirty="0"/>
              <a:t> vs </a:t>
            </a:r>
            <a:r>
              <a:rPr kumimoji="1" lang="ja-JP" altLang="en-US" sz="2800"/>
              <a:t>表面の凹み</a:t>
            </a:r>
          </a:p>
        </p:txBody>
      </p:sp>
    </p:spTree>
    <p:extLst>
      <p:ext uri="{BB962C8B-B14F-4D97-AF65-F5344CB8AC3E}">
        <p14:creationId xmlns:p14="http://schemas.microsoft.com/office/powerpoint/2010/main" val="23574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EB02-6C0F-B94E-9563-0F17C60D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累積寄与率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ADBF06FB-39F7-EC45-8F3C-F0F618BAF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t="9584" r="8364"/>
          <a:stretch/>
        </p:blipFill>
        <p:spPr>
          <a:xfrm>
            <a:off x="838200" y="1869947"/>
            <a:ext cx="6531429" cy="498805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3D28E12-96DC-B440-83B5-18151D94B504}"/>
              </a:ext>
            </a:extLst>
          </p:cNvPr>
          <p:cNvCxnSpPr>
            <a:cxnSpLocks/>
          </p:cNvCxnSpPr>
          <p:nvPr/>
        </p:nvCxnSpPr>
        <p:spPr>
          <a:xfrm>
            <a:off x="2351314" y="3889829"/>
            <a:ext cx="0" cy="2152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7356A5-2859-0B44-94D7-95A871A54D00}"/>
              </a:ext>
            </a:extLst>
          </p:cNvPr>
          <p:cNvSpPr txBox="1"/>
          <p:nvPr/>
        </p:nvSpPr>
        <p:spPr>
          <a:xfrm>
            <a:off x="7957751" y="210064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PC1, PC2</a:t>
            </a:r>
            <a:r>
              <a:rPr kumimoji="1" lang="ja-JP" altLang="en-US"/>
              <a:t>で約６割</a:t>
            </a:r>
          </a:p>
        </p:txBody>
      </p:sp>
    </p:spTree>
    <p:extLst>
      <p:ext uri="{BB962C8B-B14F-4D97-AF65-F5344CB8AC3E}">
        <p14:creationId xmlns:p14="http://schemas.microsoft.com/office/powerpoint/2010/main" val="33877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B3884-C60D-8143-AF6F-087095B0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観測変数の寄与度をプロット</a:t>
            </a:r>
            <a:endParaRPr kumimoji="1" lang="ja-JP" altLang="en-US"/>
          </a:p>
        </p:txBody>
      </p:sp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37910C00-A243-9648-B543-BCDC447D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0794" b="5324"/>
          <a:stretch/>
        </p:blipFill>
        <p:spPr>
          <a:xfrm>
            <a:off x="1494972" y="1821317"/>
            <a:ext cx="8636000" cy="4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9E98F-CBE9-E14C-B42D-6C6AC26A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406"/>
            <a:ext cx="10515600" cy="1325563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/>
              <a:t>モデルの重要特徴量分析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6F95C2-B0E1-934F-893F-C3EBAA821180}"/>
              </a:ext>
            </a:extLst>
          </p:cNvPr>
          <p:cNvSpPr txBox="1"/>
          <p:nvPr/>
        </p:nvSpPr>
        <p:spPr>
          <a:xfrm>
            <a:off x="123568" y="2088291"/>
            <a:ext cx="5239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目的：</a:t>
            </a:r>
            <a:r>
              <a:rPr lang="en-US" altLang="ja-JP" sz="2400" dirty="0"/>
              <a:t>SHAP(https://</a:t>
            </a:r>
            <a:r>
              <a:rPr lang="en-US" altLang="ja-JP" sz="2400" dirty="0" err="1"/>
              <a:t>shap.readthedocs.io</a:t>
            </a:r>
            <a:r>
              <a:rPr lang="en-US" altLang="ja-JP" sz="2400" dirty="0"/>
              <a:t>/)</a:t>
            </a:r>
            <a:r>
              <a:rPr lang="ja-JP" altLang="en-US" sz="2400"/>
              <a:t>を用いて、重要特徴量分析をより詳細に行う。</a:t>
            </a:r>
            <a:endParaRPr kumimoji="1" lang="ja-JP" altLang="en-US" sz="240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BEF8173-F338-294C-966C-6E25E49C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5" y="2174789"/>
            <a:ext cx="6438491" cy="44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4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88C0B984-AD76-E04A-BE9D-17C32986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47" y="2056901"/>
            <a:ext cx="6178247" cy="46336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D26C0E-6DD2-4045-AA41-1249CE13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重要特徴量可視化（再掲）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3BB3683-B470-024B-B6E8-DD787562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7589"/>
            <a:ext cx="6178248" cy="463368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519166-4FC1-7341-A86C-071FD288EAE4}"/>
              </a:ext>
            </a:extLst>
          </p:cNvPr>
          <p:cNvSpPr txBox="1"/>
          <p:nvPr/>
        </p:nvSpPr>
        <p:spPr>
          <a:xfrm>
            <a:off x="3530003" y="1551843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Xgboost</a:t>
            </a:r>
            <a:r>
              <a:rPr lang="en-US" altLang="ja-JP" sz="2800" dirty="0"/>
              <a:t>                      </a:t>
            </a:r>
            <a:r>
              <a:rPr lang="en-US" altLang="ja-JP" sz="2800" dirty="0" err="1"/>
              <a:t>LightGBM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55221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7F90A-658D-5842-9AE2-79AB82F0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/>
              <a:t>を用いた</a:t>
            </a:r>
            <a:r>
              <a:rPr lang="ja-JP" altLang="en-US"/>
              <a:t>重要特徴量可視化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9A3F90-B7B0-E840-9AA6-E94FA85BC214}"/>
              </a:ext>
            </a:extLst>
          </p:cNvPr>
          <p:cNvSpPr txBox="1"/>
          <p:nvPr/>
        </p:nvSpPr>
        <p:spPr>
          <a:xfrm>
            <a:off x="1260389" y="138395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XGBoost</a:t>
            </a:r>
            <a:endParaRPr kumimoji="1" lang="ja-JP" altLang="en-US" sz="2800"/>
          </a:p>
        </p:txBody>
      </p:sp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7A3C64F7-FD34-164D-BC54-D0564B6D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906752"/>
            <a:ext cx="4354075" cy="4951248"/>
          </a:xfrm>
          <a:prstGeom prst="rect">
            <a:avLst/>
          </a:prstGeom>
        </p:spPr>
      </p:pic>
      <p:pic>
        <p:nvPicPr>
          <p:cNvPr id="17" name="図 16" descr="グラフ, 散布図&#10;&#10;自動的に生成された説明">
            <a:extLst>
              <a:ext uri="{FF2B5EF4-FFF2-40B4-BE49-F238E27FC236}">
                <a16:creationId xmlns:a16="http://schemas.microsoft.com/office/drawing/2014/main" id="{E6067A49-16E9-DE47-AAA8-5AF043F5E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8"/>
          <a:stretch/>
        </p:blipFill>
        <p:spPr>
          <a:xfrm>
            <a:off x="5127024" y="2043184"/>
            <a:ext cx="7064976" cy="45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2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CA6DE30-C5E2-2E47-941C-5C73E800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/>
              <a:t>を用いた</a:t>
            </a:r>
            <a:r>
              <a:rPr lang="ja-JP" altLang="en-US"/>
              <a:t>重要特徴量可視化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3C434E-57FF-1F49-A692-6FE04763F9E2}"/>
              </a:ext>
            </a:extLst>
          </p:cNvPr>
          <p:cNvSpPr txBox="1"/>
          <p:nvPr/>
        </p:nvSpPr>
        <p:spPr>
          <a:xfrm>
            <a:off x="1260389" y="138395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XGBoost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D1FD0E-54B3-914E-90AE-BB0EB4C00AF8}"/>
              </a:ext>
            </a:extLst>
          </p:cNvPr>
          <p:cNvSpPr txBox="1"/>
          <p:nvPr/>
        </p:nvSpPr>
        <p:spPr>
          <a:xfrm>
            <a:off x="4951020" y="21256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実線：予測正しい</a:t>
            </a:r>
            <a:endParaRPr lang="en-US" altLang="ja-JP" dirty="0"/>
          </a:p>
          <a:p>
            <a:r>
              <a:rPr lang="ja-JP" altLang="en-US"/>
              <a:t>点線：予測間違い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51D4C41-64DE-5E4E-AED6-F26D8D815CD7}"/>
              </a:ext>
            </a:extLst>
          </p:cNvPr>
          <p:cNvCxnSpPr>
            <a:cxnSpLocks/>
          </p:cNvCxnSpPr>
          <p:nvPr/>
        </p:nvCxnSpPr>
        <p:spPr>
          <a:xfrm>
            <a:off x="5364035" y="3930731"/>
            <a:ext cx="8863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39AB3B-45AF-F04F-8A16-3655DBE58700}"/>
              </a:ext>
            </a:extLst>
          </p:cNvPr>
          <p:cNvSpPr txBox="1"/>
          <p:nvPr/>
        </p:nvSpPr>
        <p:spPr>
          <a:xfrm>
            <a:off x="5263738" y="447925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予測間違い</a:t>
            </a:r>
            <a:endParaRPr kumimoji="1" lang="en-US" altLang="ja-JP" dirty="0"/>
          </a:p>
          <a:p>
            <a:r>
              <a:rPr kumimoji="1" lang="ja-JP" altLang="en-US"/>
              <a:t>取り出し</a:t>
            </a:r>
          </a:p>
        </p:txBody>
      </p:sp>
      <p:pic>
        <p:nvPicPr>
          <p:cNvPr id="5" name="図 4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D30EFB42-0C66-E249-BAE8-21AF3F0C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72" y="1839955"/>
            <a:ext cx="4091728" cy="4652920"/>
          </a:xfrm>
          <a:prstGeom prst="rect">
            <a:avLst/>
          </a:prstGeom>
        </p:spPr>
      </p:pic>
      <p:pic>
        <p:nvPicPr>
          <p:cNvPr id="7" name="図 6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AD6F4142-D179-D946-88EE-C5E05748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9" y="2009088"/>
            <a:ext cx="3833093" cy="43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427</Words>
  <Application>Microsoft Macintosh PowerPoint</Application>
  <PresentationFormat>ワイド画面</PresentationFormat>
  <Paragraphs>44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-apple-system</vt:lpstr>
      <vt:lpstr>游ゴシック</vt:lpstr>
      <vt:lpstr>游ゴシック Light</vt:lpstr>
      <vt:lpstr>Arial</vt:lpstr>
      <vt:lpstr>STIXGeneral-Italic</vt:lpstr>
      <vt:lpstr>STIXGeneral-Regular</vt:lpstr>
      <vt:lpstr>STIXVariants</vt:lpstr>
      <vt:lpstr>Office テーマ</vt:lpstr>
      <vt:lpstr>05.30 </vt:lpstr>
      <vt:lpstr>クラスタリング</vt:lpstr>
      <vt:lpstr>クラスタリング例（PCA）</vt:lpstr>
      <vt:lpstr>累積寄与率</vt:lpstr>
      <vt:lpstr>観測変数の寄与度をプロット</vt:lpstr>
      <vt:lpstr>AIモデルの重要特徴量分析</vt:lpstr>
      <vt:lpstr>重要特徴量可視化（再掲）</vt:lpstr>
      <vt:lpstr>SHAPを用いた重要特徴量可視化</vt:lpstr>
      <vt:lpstr>SHAPを用いた重要特徴量可視化</vt:lpstr>
      <vt:lpstr>SHAPを用いた重要特徴量可視化</vt:lpstr>
      <vt:lpstr>補足</vt:lpstr>
      <vt:lpstr>Violin plot</vt:lpstr>
      <vt:lpstr>SHAPについて</vt:lpstr>
      <vt:lpstr>SHAPについて</vt:lpstr>
      <vt:lpstr>SHAPについて</vt:lpstr>
      <vt:lpstr>Additive Feature Attribution Methods </vt:lpstr>
      <vt:lpstr>Shapley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05.30 </dc:title>
  <dc:creator>熊田　匡仁</dc:creator>
  <cp:lastModifiedBy>熊田　匡仁</cp:lastModifiedBy>
  <cp:revision>31</cp:revision>
  <dcterms:created xsi:type="dcterms:W3CDTF">2021-05-30T12:13:40Z</dcterms:created>
  <dcterms:modified xsi:type="dcterms:W3CDTF">2021-06-12T18:47:25Z</dcterms:modified>
</cp:coreProperties>
</file>