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9"/>
    <p:restoredTop sz="94662"/>
  </p:normalViewPr>
  <p:slideViewPr>
    <p:cSldViewPr snapToGrid="0" snapToObjects="1">
      <p:cViewPr varScale="1">
        <p:scale>
          <a:sx n="104" d="100"/>
          <a:sy n="104" d="100"/>
        </p:scale>
        <p:origin x="8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AB58ED-1BFC-5740-A15D-A7FFA81445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6876F84-D7A5-6042-B773-71B3B4D924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C609018-9202-BF4A-8C8A-102B71912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E4D3A-6342-3946-83E8-6D505E85BF64}" type="datetimeFigureOut">
              <a:rPr kumimoji="1" lang="ja-JP" altLang="en-US" smtClean="0"/>
              <a:t>2021/1/12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DE2C96B-0B95-E34C-820F-2C179BA67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A970336-DFA8-C64D-839E-B8190A4C0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A7DC3-4DDE-3F44-AA0A-5297FCC4F2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6426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CA4027-8F40-E249-B104-DDCFC1EBD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FB2671A-3B22-0245-97A9-862E5E1768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DB92C79-F283-AE42-8274-96E0A6E1C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E4D3A-6342-3946-83E8-6D505E85BF64}" type="datetimeFigureOut">
              <a:rPr kumimoji="1" lang="ja-JP" altLang="en-US" smtClean="0"/>
              <a:t>2021/1/12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0AC6129-57E9-014D-9E97-E4CAE005A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F3135E8-330F-3E43-A787-E97E67969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A7DC3-4DDE-3F44-AA0A-5297FCC4F2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1219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8D7E8DD-1A64-A444-A36F-99560A8B38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1181011-6FAA-9541-B677-27D1CA51E9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1C3FDC6-31E0-7349-8BFE-B24444D8B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E4D3A-6342-3946-83E8-6D505E85BF64}" type="datetimeFigureOut">
              <a:rPr kumimoji="1" lang="ja-JP" altLang="en-US" smtClean="0"/>
              <a:t>2021/1/12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0E46875-49A1-BA4E-BCBB-F73C81CBE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2DC9F2F-0B43-8741-988B-D25C0AD52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A7DC3-4DDE-3F44-AA0A-5297FCC4F2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5889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F1DB3F-1AD2-E049-B1F4-D77A1B1B4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EEEE5AD-F885-994D-B5EF-DA3B628AD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B9E4705-AD3E-6143-8C37-5B404B844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E4D3A-6342-3946-83E8-6D505E85BF64}" type="datetimeFigureOut">
              <a:rPr kumimoji="1" lang="ja-JP" altLang="en-US" smtClean="0"/>
              <a:t>2021/1/12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B815FEB-CC9F-D043-BB1D-5FD6E60C2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C22E54A-0DDF-5B44-AAD6-D6ACE60AA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A7DC3-4DDE-3F44-AA0A-5297FCC4F2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8111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C07F0D-5AAC-9A4C-9A0D-DB6B8A303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918BC7A-BFBA-884B-A959-DDC9B127ED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EDD659A-4DB6-0446-BB0B-262FA62BB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E4D3A-6342-3946-83E8-6D505E85BF64}" type="datetimeFigureOut">
              <a:rPr kumimoji="1" lang="ja-JP" altLang="en-US" smtClean="0"/>
              <a:t>2021/1/12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DD3FE98-1F23-0040-B6FF-F152E53E2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43D133A-E435-D749-B6C2-6E3DA28AC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A7DC3-4DDE-3F44-AA0A-5297FCC4F2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669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5D5FF2-71A4-B544-8095-DB8F24766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D41A55-BB3A-C74A-BE21-86E4CDAB3B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D9E9191-C588-4D4E-B84D-56F41D7AD5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8804E60-F690-E84E-A0D9-EB925AFBE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E4D3A-6342-3946-83E8-6D505E85BF64}" type="datetimeFigureOut">
              <a:rPr kumimoji="1" lang="ja-JP" altLang="en-US" smtClean="0"/>
              <a:t>2021/1/12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2FE5369-273B-AF44-B052-C82DC2937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8FA9603-244F-FB4E-9B6B-0A332281D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A7DC3-4DDE-3F44-AA0A-5297FCC4F2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8081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D92B21-4BEC-E346-8F9D-BA1C44015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86BF720-D480-9F48-99FC-9CD774F15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54F35FB-3268-6147-9D0C-F7078D5336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D5D576C-D105-E641-B837-D7370B06D8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B398FC6-0C83-8A4F-A00E-AF55391E47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6ABE3C1-43A1-024F-B0E3-E5760DA65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E4D3A-6342-3946-83E8-6D505E85BF64}" type="datetimeFigureOut">
              <a:rPr kumimoji="1" lang="ja-JP" altLang="en-US" smtClean="0"/>
              <a:t>2021/1/12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6387DCC-3674-364D-846E-3FD763EE5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2E61600-C506-8249-93AC-A0DFA9313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A7DC3-4DDE-3F44-AA0A-5297FCC4F2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1131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B557D8-3F9F-104A-9226-798793F01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5ED5D15-61EB-444C-A060-23DB7FC14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E4D3A-6342-3946-83E8-6D505E85BF64}" type="datetimeFigureOut">
              <a:rPr kumimoji="1" lang="ja-JP" altLang="en-US" smtClean="0"/>
              <a:t>2021/1/12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57EE6E7-FD0E-044A-B6CC-4890788D9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9DB58BD-8625-2041-A69D-C49301650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A7DC3-4DDE-3F44-AA0A-5297FCC4F2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8478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1E76DDD-B710-6D4A-8805-371349BB7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E4D3A-6342-3946-83E8-6D505E85BF64}" type="datetimeFigureOut">
              <a:rPr kumimoji="1" lang="ja-JP" altLang="en-US" smtClean="0"/>
              <a:t>2021/1/12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540CA5C-89D5-2640-9410-E8B785374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76B83F7-9246-6146-A3AE-5EA22CE23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A7DC3-4DDE-3F44-AA0A-5297FCC4F2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1618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15C066-4542-CC46-A3FC-147762EC8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799D9BB-B124-FD48-B504-A392B1AE5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3A0CCD7-857D-8648-82B2-172BB1CE83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BA05A68-0B9F-EE4C-BC68-BE8325BA4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E4D3A-6342-3946-83E8-6D505E85BF64}" type="datetimeFigureOut">
              <a:rPr kumimoji="1" lang="ja-JP" altLang="en-US" smtClean="0"/>
              <a:t>2021/1/12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9E3EF99-B750-7947-A59A-471228FEC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9C6BCD0-8691-784C-ADBB-4FA127906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A7DC3-4DDE-3F44-AA0A-5297FCC4F2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0595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66A085-8B35-2B47-80B1-0AC8A9A7E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A342D29-B23D-2042-B21F-21EB900074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E1AD5C2-52D6-C044-8DEB-5409A5B90C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83FD81F-325A-6147-BDA3-C01CF9A18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E4D3A-6342-3946-83E8-6D505E85BF64}" type="datetimeFigureOut">
              <a:rPr kumimoji="1" lang="ja-JP" altLang="en-US" smtClean="0"/>
              <a:t>2021/1/12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BC820A9-49EE-1E4A-8734-3685871A8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BF801AC-64A7-254E-AA5A-F10CE0B71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A7DC3-4DDE-3F44-AA0A-5297FCC4F2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0955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0265FFF-1640-5C42-B0BA-FCB147F36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00EE769-399E-3640-AB8D-36BC26EDC5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9E7FC38-F83B-E340-B697-0876BA3F99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E4D3A-6342-3946-83E8-6D505E85BF64}" type="datetimeFigureOut">
              <a:rPr kumimoji="1" lang="ja-JP" altLang="en-US" smtClean="0"/>
              <a:t>2021/1/12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4820D44-7DC0-B748-A393-E02998D249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4098F57-59F5-F84B-A53E-77BDA6602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A7DC3-4DDE-3F44-AA0A-5297FCC4F2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5564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research.zozo.com/data.html" TargetMode="External"/><Relationship Id="rId2" Type="http://schemas.openxmlformats.org/officeDocument/2006/relationships/hyperlink" Target="https://techblog.zozo.com/entry/openbanditproject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st-tech/zr-ob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06A505-4206-C848-901C-0F9D726BCC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1/12(</a:t>
            </a:r>
            <a:r>
              <a:rPr kumimoji="1" lang="ja-JP" altLang="en-US"/>
              <a:t>火</a:t>
            </a:r>
            <a:r>
              <a:rPr kumimoji="1" lang="en-US" altLang="ja-JP" dirty="0"/>
              <a:t>)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865E007-059C-E44B-9CE3-11BFBAE090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94022"/>
            <a:ext cx="9144000" cy="1655762"/>
          </a:xfrm>
        </p:spPr>
        <p:txBody>
          <a:bodyPr>
            <a:normAutofit/>
          </a:bodyPr>
          <a:lstStyle/>
          <a:p>
            <a:r>
              <a:rPr kumimoji="1" lang="ja-JP" altLang="en-US" sz="3200"/>
              <a:t>津田研　</a:t>
            </a:r>
            <a:r>
              <a:rPr kumimoji="1" lang="en-US" altLang="ja-JP" sz="3200" dirty="0"/>
              <a:t>M2 </a:t>
            </a:r>
            <a:r>
              <a:rPr kumimoji="1" lang="ja-JP" altLang="en-US" sz="3200"/>
              <a:t>熊田匡仁</a:t>
            </a:r>
          </a:p>
        </p:txBody>
      </p:sp>
    </p:spTree>
    <p:extLst>
      <p:ext uri="{BB962C8B-B14F-4D97-AF65-F5344CB8AC3E}">
        <p14:creationId xmlns:p14="http://schemas.microsoft.com/office/powerpoint/2010/main" val="3098418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E3F9356D-F94F-BE4E-95BF-B269B7AC6A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73435"/>
              </p:ext>
            </p:extLst>
          </p:nvPr>
        </p:nvGraphicFramePr>
        <p:xfrm>
          <a:off x="803188" y="2465173"/>
          <a:ext cx="10515600" cy="2463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4232888659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422619719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3321374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9148589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19485964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905514646"/>
                    </a:ext>
                  </a:extLst>
                </a:gridCol>
              </a:tblGrid>
              <a:tr h="615922">
                <a:tc>
                  <a:txBody>
                    <a:bodyPr/>
                    <a:lstStyle/>
                    <a:p>
                      <a:r>
                        <a:rPr kumimoji="1" lang="ja-JP" altLang="en-US"/>
                        <a:t>アーム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112961"/>
                  </a:ext>
                </a:extLst>
              </a:tr>
              <a:tr h="615922">
                <a:tc>
                  <a:txBody>
                    <a:bodyPr/>
                    <a:lstStyle/>
                    <a:p>
                      <a:r>
                        <a:rPr kumimoji="1" lang="ja-JP" altLang="en-US"/>
                        <a:t>確率</a:t>
                      </a:r>
                      <a:r>
                        <a:rPr kumimoji="1" lang="en-US" altLang="ja-JP" dirty="0"/>
                        <a:t>(%)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5.4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6.9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8.0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9.7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11.2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5960759"/>
                  </a:ext>
                </a:extLst>
              </a:tr>
              <a:tr h="615922">
                <a:tc>
                  <a:txBody>
                    <a:bodyPr/>
                    <a:lstStyle/>
                    <a:p>
                      <a:r>
                        <a:rPr kumimoji="1" lang="ja-JP" altLang="en-US" b="1">
                          <a:solidFill>
                            <a:schemeClr val="bg1"/>
                          </a:solidFill>
                        </a:rPr>
                        <a:t>アーム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b="1">
                          <a:solidFill>
                            <a:schemeClr val="bg1"/>
                          </a:solidFill>
                        </a:rPr>
                        <a:t>６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b="1">
                          <a:solidFill>
                            <a:schemeClr val="bg1"/>
                          </a:solidFill>
                        </a:rPr>
                        <a:t>７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b="1">
                          <a:solidFill>
                            <a:schemeClr val="bg1"/>
                          </a:solidFill>
                        </a:rPr>
                        <a:t>８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b="1">
                          <a:solidFill>
                            <a:schemeClr val="bg1"/>
                          </a:solidFill>
                        </a:rPr>
                        <a:t>９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b="1">
                          <a:solidFill>
                            <a:schemeClr val="bg1"/>
                          </a:solidFill>
                        </a:rPr>
                        <a:t>１０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5117231"/>
                  </a:ext>
                </a:extLst>
              </a:tr>
              <a:tr h="615922">
                <a:tc>
                  <a:txBody>
                    <a:bodyPr/>
                    <a:lstStyle/>
                    <a:p>
                      <a:r>
                        <a:rPr kumimoji="1" lang="ja-JP" altLang="en-US"/>
                        <a:t>確率</a:t>
                      </a:r>
                      <a:r>
                        <a:rPr kumimoji="1" lang="en-US" altLang="ja-JP" dirty="0"/>
                        <a:t>(%)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11.9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12.1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14.4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15.5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17.4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842008"/>
                  </a:ext>
                </a:extLst>
              </a:tr>
            </a:tbl>
          </a:graphicData>
        </a:graphic>
      </p:graphicFrame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2E3A208-4E12-5644-85C6-651F2089B0C4}"/>
              </a:ext>
            </a:extLst>
          </p:cNvPr>
          <p:cNvSpPr/>
          <p:nvPr/>
        </p:nvSpPr>
        <p:spPr>
          <a:xfrm>
            <a:off x="596212" y="269098"/>
            <a:ext cx="10929553" cy="2035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3200" b="0" i="0">
                <a:solidFill>
                  <a:srgbClr val="141412"/>
                </a:solidFill>
                <a:effectLst/>
                <a:latin typeface="Hiragino Kaku Gothic ProN" panose="020B0300000000000000" pitchFamily="34" charset="-128"/>
                <a:ea typeface="Hiragino Kaku Gothic ProN" panose="020B0300000000000000" pitchFamily="34" charset="-128"/>
              </a:rPr>
              <a:t>実験</a:t>
            </a:r>
            <a:endParaRPr lang="en-US" altLang="ja-JP" sz="3200" b="0" i="0" dirty="0">
              <a:solidFill>
                <a:srgbClr val="141412"/>
              </a:solidFill>
              <a:effectLst/>
              <a:latin typeface="Hiragino Kaku Gothic ProN" panose="020B0300000000000000" pitchFamily="34" charset="-128"/>
              <a:ea typeface="Hiragino Kaku Gothic ProN" panose="020B03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en-US" altLang="ja-JP" b="0" i="0" dirty="0">
                <a:solidFill>
                  <a:srgbClr val="141412"/>
                </a:solidFill>
                <a:effectLst/>
                <a:latin typeface="Hiragino Kaku Gothic ProN" panose="020B0300000000000000" pitchFamily="34" charset="-128"/>
                <a:ea typeface="Hiragino Kaku Gothic ProN" panose="020B0300000000000000" pitchFamily="34" charset="-128"/>
              </a:rPr>
              <a:t>10</a:t>
            </a:r>
            <a:r>
              <a:rPr lang="ja-JP" altLang="en-US" b="0" i="0">
                <a:solidFill>
                  <a:srgbClr val="141412"/>
                </a:solidFill>
                <a:effectLst/>
                <a:latin typeface="Hiragino Kaku Gothic ProN" panose="020B0300000000000000" pitchFamily="34" charset="-128"/>
                <a:ea typeface="Hiragino Kaku Gothic ProN" panose="020B0300000000000000" pitchFamily="34" charset="-128"/>
              </a:rPr>
              <a:t>本のアームを合計で</a:t>
            </a:r>
            <a:r>
              <a:rPr lang="en-US" altLang="ja-JP" b="0" i="0" dirty="0">
                <a:solidFill>
                  <a:srgbClr val="141412"/>
                </a:solidFill>
                <a:effectLst/>
                <a:latin typeface="Hiragino Kaku Gothic ProN" panose="020B0300000000000000" pitchFamily="34" charset="-128"/>
                <a:ea typeface="Hiragino Kaku Gothic ProN" panose="020B0300000000000000" pitchFamily="34" charset="-128"/>
              </a:rPr>
              <a:t>10,000</a:t>
            </a:r>
            <a:r>
              <a:rPr lang="ja-JP" altLang="en-US" b="0" i="0">
                <a:solidFill>
                  <a:srgbClr val="141412"/>
                </a:solidFill>
                <a:effectLst/>
                <a:latin typeface="Hiragino Kaku Gothic ProN" panose="020B0300000000000000" pitchFamily="34" charset="-128"/>
                <a:ea typeface="Hiragino Kaku Gothic ProN" panose="020B0300000000000000" pitchFamily="34" charset="-128"/>
              </a:rPr>
              <a:t>回選ぶ中で累積報酬を最大化することを目指</a:t>
            </a:r>
            <a:r>
              <a:rPr lang="ja-JP" altLang="en-US">
                <a:solidFill>
                  <a:srgbClr val="141412"/>
                </a:solidFill>
                <a:latin typeface="Hiragino Kaku Gothic ProN" panose="020B0300000000000000" pitchFamily="34" charset="-128"/>
                <a:ea typeface="Hiragino Kaku Gothic ProN" panose="020B0300000000000000" pitchFamily="34" charset="-128"/>
              </a:rPr>
              <a:t>す</a:t>
            </a:r>
            <a:r>
              <a:rPr lang="en-US" altLang="ja-JP" dirty="0">
                <a:solidFill>
                  <a:srgbClr val="141412"/>
                </a:solidFill>
                <a:latin typeface="Hiragino Kaku Gothic ProN" panose="020B0300000000000000" pitchFamily="34" charset="-128"/>
                <a:ea typeface="Hiragino Kaku Gothic ProN" panose="020B0300000000000000" pitchFamily="34" charset="-128"/>
              </a:rPr>
              <a:t>.</a:t>
            </a:r>
            <a:endParaRPr lang="en-US" altLang="ja-JP" b="0" i="0" dirty="0">
              <a:solidFill>
                <a:srgbClr val="141412"/>
              </a:solidFill>
              <a:effectLst/>
              <a:latin typeface="Hiragino Kaku Gothic ProN" panose="020B0300000000000000" pitchFamily="34" charset="-128"/>
              <a:ea typeface="Hiragino Kaku Gothic ProN" panose="020B03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ja-JP" altLang="en-US" b="0" i="0">
                <a:solidFill>
                  <a:srgbClr val="141412"/>
                </a:solidFill>
                <a:effectLst/>
                <a:latin typeface="Hiragino Kaku Gothic ProN" panose="020B0300000000000000" pitchFamily="34" charset="-128"/>
                <a:ea typeface="Hiragino Kaku Gothic ProN" panose="020B0300000000000000" pitchFamily="34" charset="-128"/>
              </a:rPr>
              <a:t>得られる報酬は</a:t>
            </a:r>
            <a:r>
              <a:rPr lang="en-US" altLang="ja-JP" b="0" i="0" dirty="0">
                <a:solidFill>
                  <a:srgbClr val="141412"/>
                </a:solidFill>
                <a:effectLst/>
                <a:latin typeface="Hiragino Kaku Gothic ProN" panose="020B0300000000000000" pitchFamily="34" charset="-128"/>
                <a:ea typeface="Hiragino Kaku Gothic ProN" panose="020B0300000000000000" pitchFamily="34" charset="-128"/>
              </a:rPr>
              <a:t>0/1</a:t>
            </a:r>
            <a:r>
              <a:rPr lang="ja-JP" altLang="en-US" b="0" i="0">
                <a:solidFill>
                  <a:srgbClr val="141412"/>
                </a:solidFill>
                <a:effectLst/>
                <a:latin typeface="Hiragino Kaku Gothic ProN" panose="020B0300000000000000" pitchFamily="34" charset="-128"/>
                <a:ea typeface="Hiragino Kaku Gothic ProN" panose="020B0300000000000000" pitchFamily="34" charset="-128"/>
              </a:rPr>
              <a:t>のベルヌーイ分布に従い、パラメータ</a:t>
            </a:r>
            <a:r>
              <a:rPr lang="en" altLang="ja-JP" b="0" i="0" dirty="0">
                <a:solidFill>
                  <a:srgbClr val="141412"/>
                </a:solidFill>
                <a:effectLst/>
                <a:latin typeface="Hiragino Kaku Gothic ProN" panose="020B0300000000000000" pitchFamily="34" charset="-128"/>
                <a:ea typeface="Hiragino Kaku Gothic ProN" panose="020B0300000000000000" pitchFamily="34" charset="-128"/>
              </a:rPr>
              <a:t>p</a:t>
            </a:r>
            <a:r>
              <a:rPr lang="ja-JP" altLang="en-US" b="0" i="0">
                <a:solidFill>
                  <a:srgbClr val="141412"/>
                </a:solidFill>
                <a:effectLst/>
                <a:latin typeface="Hiragino Kaku Gothic ProN" panose="020B0300000000000000" pitchFamily="34" charset="-128"/>
                <a:ea typeface="Hiragino Kaku Gothic ProN" panose="020B0300000000000000" pitchFamily="34" charset="-128"/>
              </a:rPr>
              <a:t>はそれぞれ以下のように設定。</a:t>
            </a:r>
            <a:endParaRPr lang="en-US" altLang="ja-JP" b="0" i="0" dirty="0">
              <a:solidFill>
                <a:srgbClr val="141412"/>
              </a:solidFill>
              <a:effectLst/>
              <a:latin typeface="Hiragino Kaku Gothic ProN" panose="020B0300000000000000" pitchFamily="34" charset="-128"/>
              <a:ea typeface="Hiragino Kaku Gothic ProN" panose="020B03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ja-JP" altLang="en-US" b="0" i="0">
                <a:solidFill>
                  <a:srgbClr val="141412"/>
                </a:solidFill>
                <a:effectLst/>
                <a:latin typeface="Hiragino Kaku Gothic ProN" panose="020B0300000000000000" pitchFamily="34" charset="-128"/>
                <a:ea typeface="Hiragino Kaku Gothic ProN" panose="020B0300000000000000" pitchFamily="34" charset="-128"/>
              </a:rPr>
              <a:t>（プレイヤーはこの情報を知らないという前提）</a:t>
            </a:r>
            <a:endParaRPr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E81EEC9-5A7B-7149-AD5D-8F60977AF74C}"/>
              </a:ext>
            </a:extLst>
          </p:cNvPr>
          <p:cNvSpPr/>
          <p:nvPr/>
        </p:nvSpPr>
        <p:spPr>
          <a:xfrm>
            <a:off x="803188" y="5111574"/>
            <a:ext cx="10515600" cy="17154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dirty="0">
                <a:solidFill>
                  <a:srgbClr val="141412"/>
                </a:solidFill>
                <a:latin typeface="Hiragino Kaku Gothic ProN" panose="020B0300000000000000" pitchFamily="34" charset="-128"/>
                <a:ea typeface="Hiragino Kaku Gothic ProN" panose="020B0300000000000000" pitchFamily="34" charset="-128"/>
              </a:rPr>
              <a:t>(</a:t>
            </a:r>
            <a:r>
              <a:rPr lang="ja-JP" altLang="en-US" b="0" i="0">
                <a:solidFill>
                  <a:srgbClr val="141412"/>
                </a:solidFill>
                <a:effectLst/>
                <a:latin typeface="Hiragino Kaku Gothic ProN" panose="020B0300000000000000" pitchFamily="34" charset="-128"/>
                <a:ea typeface="Hiragino Kaku Gothic ProN" panose="020B0300000000000000" pitchFamily="34" charset="-128"/>
              </a:rPr>
              <a:t>例</a:t>
            </a:r>
            <a:r>
              <a:rPr lang="en-US" altLang="ja-JP" b="0" i="0" dirty="0">
                <a:solidFill>
                  <a:srgbClr val="141412"/>
                </a:solidFill>
                <a:effectLst/>
                <a:latin typeface="Hiragino Kaku Gothic ProN" panose="020B0300000000000000" pitchFamily="34" charset="-128"/>
                <a:ea typeface="Hiragino Kaku Gothic ProN" panose="020B0300000000000000" pitchFamily="34" charset="-128"/>
              </a:rPr>
              <a:t>) </a:t>
            </a:r>
            <a:r>
              <a:rPr lang="ja-JP" altLang="en-US" b="0" i="0">
                <a:solidFill>
                  <a:srgbClr val="141412"/>
                </a:solidFill>
                <a:effectLst/>
                <a:latin typeface="Hiragino Kaku Gothic ProN" panose="020B0300000000000000" pitchFamily="34" charset="-128"/>
                <a:ea typeface="Hiragino Kaku Gothic ProN" panose="020B0300000000000000" pitchFamily="34" charset="-128"/>
              </a:rPr>
              <a:t>全てアーム</a:t>
            </a:r>
            <a:r>
              <a:rPr lang="en-US" altLang="ja-JP" b="0" i="0" dirty="0">
                <a:solidFill>
                  <a:srgbClr val="141412"/>
                </a:solidFill>
                <a:effectLst/>
                <a:latin typeface="Hiragino Kaku Gothic ProN" panose="020B0300000000000000" pitchFamily="34" charset="-128"/>
                <a:ea typeface="Hiragino Kaku Gothic ProN" panose="020B0300000000000000" pitchFamily="34" charset="-128"/>
              </a:rPr>
              <a:t>1</a:t>
            </a:r>
            <a:r>
              <a:rPr lang="ja-JP" altLang="en-US" b="0" i="0">
                <a:solidFill>
                  <a:srgbClr val="141412"/>
                </a:solidFill>
                <a:effectLst/>
                <a:latin typeface="Hiragino Kaku Gothic ProN" panose="020B0300000000000000" pitchFamily="34" charset="-128"/>
                <a:ea typeface="Hiragino Kaku Gothic ProN" panose="020B0300000000000000" pitchFamily="34" charset="-128"/>
              </a:rPr>
              <a:t>を選択した場合</a:t>
            </a:r>
            <a:r>
              <a:rPr lang="en-US" altLang="ja-JP" b="0" i="0" dirty="0">
                <a:solidFill>
                  <a:srgbClr val="141412"/>
                </a:solidFill>
                <a:effectLst/>
                <a:latin typeface="Hiragino Kaku Gothic ProN" panose="020B0300000000000000" pitchFamily="34" charset="-128"/>
                <a:ea typeface="Hiragino Kaku Gothic ProN" panose="020B0300000000000000" pitchFamily="34" charset="-128"/>
              </a:rPr>
              <a:t>, </a:t>
            </a:r>
            <a:r>
              <a:rPr lang="ja-JP" altLang="en-US" b="0" i="0">
                <a:solidFill>
                  <a:srgbClr val="141412"/>
                </a:solidFill>
                <a:effectLst/>
                <a:latin typeface="Hiragino Kaku Gothic ProN" panose="020B0300000000000000" pitchFamily="34" charset="-128"/>
                <a:ea typeface="Hiragino Kaku Gothic ProN" panose="020B0300000000000000" pitchFamily="34" charset="-128"/>
              </a:rPr>
              <a:t>報酬を受け取る回数の期待値は</a:t>
            </a:r>
            <a:r>
              <a:rPr lang="en-US" altLang="ja-JP" b="0" i="0" dirty="0">
                <a:solidFill>
                  <a:srgbClr val="141412"/>
                </a:solidFill>
                <a:effectLst/>
                <a:latin typeface="Hiragino Kaku Gothic ProN" panose="020B0300000000000000" pitchFamily="34" charset="-128"/>
                <a:ea typeface="Hiragino Kaku Gothic ProN" panose="020B0300000000000000" pitchFamily="34" charset="-128"/>
              </a:rPr>
              <a:t>540</a:t>
            </a:r>
            <a:r>
              <a:rPr lang="ja-JP" altLang="en-US" b="0" i="0">
                <a:solidFill>
                  <a:srgbClr val="141412"/>
                </a:solidFill>
                <a:effectLst/>
                <a:latin typeface="Hiragino Kaku Gothic ProN" panose="020B0300000000000000" pitchFamily="34" charset="-128"/>
                <a:ea typeface="Hiragino Kaku Gothic ProN" panose="020B0300000000000000" pitchFamily="34" charset="-128"/>
              </a:rPr>
              <a:t>回</a:t>
            </a:r>
            <a:r>
              <a:rPr lang="en-US" altLang="ja-JP" b="0" i="0" dirty="0">
                <a:solidFill>
                  <a:srgbClr val="141412"/>
                </a:solidFill>
                <a:effectLst/>
                <a:latin typeface="Hiragino Kaku Gothic ProN" panose="020B0300000000000000" pitchFamily="34" charset="-128"/>
                <a:ea typeface="Hiragino Kaku Gothic ProN" panose="020B0300000000000000" pitchFamily="34" charset="-128"/>
              </a:rPr>
              <a:t>(0.054×10,000</a:t>
            </a:r>
            <a:r>
              <a:rPr lang="ja-JP" altLang="en-US" b="0" i="0">
                <a:solidFill>
                  <a:srgbClr val="141412"/>
                </a:solidFill>
                <a:effectLst/>
                <a:latin typeface="Hiragino Kaku Gothic ProN" panose="020B0300000000000000" pitchFamily="34" charset="-128"/>
                <a:ea typeface="Hiragino Kaku Gothic ProN" panose="020B0300000000000000" pitchFamily="34" charset="-128"/>
              </a:rPr>
              <a:t>回</a:t>
            </a:r>
            <a:r>
              <a:rPr lang="en-US" altLang="ja-JP" b="0" i="0" dirty="0">
                <a:solidFill>
                  <a:srgbClr val="141412"/>
                </a:solidFill>
                <a:effectLst/>
                <a:latin typeface="Hiragino Kaku Gothic ProN" panose="020B0300000000000000" pitchFamily="34" charset="-128"/>
                <a:ea typeface="Hiragino Kaku Gothic ProN" panose="020B0300000000000000" pitchFamily="34" charset="-128"/>
              </a:rPr>
              <a:t>)</a:t>
            </a:r>
            <a:r>
              <a:rPr lang="ja-JP" altLang="en-US" b="0" i="0">
                <a:solidFill>
                  <a:srgbClr val="141412"/>
                </a:solidFill>
                <a:effectLst/>
                <a:latin typeface="Hiragino Kaku Gothic ProN" panose="020B0300000000000000" pitchFamily="34" charset="-128"/>
                <a:ea typeface="Hiragino Kaku Gothic ProN" panose="020B0300000000000000" pitchFamily="34" charset="-128"/>
              </a:rPr>
              <a:t>になり</a:t>
            </a:r>
            <a:r>
              <a:rPr lang="en-US" altLang="ja-JP" b="0" i="0" dirty="0">
                <a:solidFill>
                  <a:srgbClr val="141412"/>
                </a:solidFill>
                <a:effectLst/>
                <a:latin typeface="Hiragino Kaku Gothic ProN" panose="020B0300000000000000" pitchFamily="34" charset="-128"/>
                <a:ea typeface="Hiragino Kaku Gothic ProN" panose="020B0300000000000000" pitchFamily="34" charset="-128"/>
              </a:rPr>
              <a:t>,</a:t>
            </a:r>
            <a:endParaRPr lang="ja-JP" altLang="en-US" b="0" i="0">
              <a:solidFill>
                <a:srgbClr val="141412"/>
              </a:solidFill>
              <a:effectLst/>
              <a:latin typeface="Hiragino Kaku Gothic ProN" panose="020B0300000000000000" pitchFamily="34" charset="-128"/>
              <a:ea typeface="Hiragino Kaku Gothic ProN" panose="020B03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en-US" altLang="ja-JP" b="0" i="0" dirty="0">
                <a:solidFill>
                  <a:srgbClr val="141412"/>
                </a:solidFill>
                <a:effectLst/>
                <a:latin typeface="Hiragino Kaku Gothic ProN" panose="020B0300000000000000" pitchFamily="34" charset="-128"/>
                <a:ea typeface="Hiragino Kaku Gothic ProN" panose="020B0300000000000000" pitchFamily="34" charset="-128"/>
              </a:rPr>
              <a:t>      </a:t>
            </a:r>
            <a:r>
              <a:rPr lang="ja-JP" altLang="en-US" b="0" i="0">
                <a:solidFill>
                  <a:srgbClr val="141412"/>
                </a:solidFill>
                <a:effectLst/>
                <a:latin typeface="Hiragino Kaku Gothic ProN" panose="020B0300000000000000" pitchFamily="34" charset="-128"/>
                <a:ea typeface="Hiragino Kaku Gothic ProN" panose="020B0300000000000000" pitchFamily="34" charset="-128"/>
              </a:rPr>
              <a:t>全てアーム</a:t>
            </a:r>
            <a:r>
              <a:rPr lang="en-US" altLang="ja-JP" b="0" i="0" dirty="0">
                <a:solidFill>
                  <a:srgbClr val="141412"/>
                </a:solidFill>
                <a:effectLst/>
                <a:latin typeface="Hiragino Kaku Gothic ProN" panose="020B0300000000000000" pitchFamily="34" charset="-128"/>
                <a:ea typeface="Hiragino Kaku Gothic ProN" panose="020B0300000000000000" pitchFamily="34" charset="-128"/>
              </a:rPr>
              <a:t>10</a:t>
            </a:r>
            <a:r>
              <a:rPr lang="en-US" altLang="ja-JP" dirty="0">
                <a:solidFill>
                  <a:srgbClr val="141412"/>
                </a:solidFill>
                <a:latin typeface="Hiragino Kaku Gothic ProN" panose="020B0300000000000000" pitchFamily="34" charset="-128"/>
                <a:ea typeface="Hiragino Kaku Gothic ProN" panose="020B0300000000000000" pitchFamily="34" charset="-128"/>
              </a:rPr>
              <a:t>(</a:t>
            </a:r>
            <a:r>
              <a:rPr lang="ja-JP" altLang="en-US" b="0" i="0">
                <a:solidFill>
                  <a:srgbClr val="141412"/>
                </a:solidFill>
                <a:effectLst/>
                <a:latin typeface="Hiragino Kaku Gothic ProN" panose="020B0300000000000000" pitchFamily="34" charset="-128"/>
                <a:ea typeface="Hiragino Kaku Gothic ProN" panose="020B0300000000000000" pitchFamily="34" charset="-128"/>
              </a:rPr>
              <a:t>最適なアーム</a:t>
            </a:r>
            <a:r>
              <a:rPr lang="en-US" altLang="ja-JP" b="0" i="0" dirty="0">
                <a:solidFill>
                  <a:srgbClr val="141412"/>
                </a:solidFill>
                <a:effectLst/>
                <a:latin typeface="Hiragino Kaku Gothic ProN" panose="020B0300000000000000" pitchFamily="34" charset="-128"/>
                <a:ea typeface="Hiragino Kaku Gothic ProN" panose="020B0300000000000000" pitchFamily="34" charset="-128"/>
              </a:rPr>
              <a:t>)</a:t>
            </a:r>
            <a:r>
              <a:rPr lang="ja-JP" altLang="en-US" b="0" i="0">
                <a:solidFill>
                  <a:srgbClr val="141412"/>
                </a:solidFill>
                <a:effectLst/>
                <a:latin typeface="Hiragino Kaku Gothic ProN" panose="020B0300000000000000" pitchFamily="34" charset="-128"/>
                <a:ea typeface="Hiragino Kaku Gothic ProN" panose="020B0300000000000000" pitchFamily="34" charset="-128"/>
              </a:rPr>
              <a:t>を選択した場合、報酬を受け取る回数の期待値は</a:t>
            </a:r>
            <a:r>
              <a:rPr lang="en-US" altLang="ja-JP" dirty="0">
                <a:solidFill>
                  <a:srgbClr val="141412"/>
                </a:solidFill>
                <a:latin typeface="Hiragino Kaku Gothic ProN" panose="020B0300000000000000" pitchFamily="34" charset="-128"/>
                <a:ea typeface="Hiragino Kaku Gothic ProN" panose="020B0300000000000000" pitchFamily="34" charset="-128"/>
              </a:rPr>
              <a:t>1740</a:t>
            </a:r>
            <a:r>
              <a:rPr lang="ja-JP" altLang="en-US" b="0" i="0">
                <a:solidFill>
                  <a:srgbClr val="141412"/>
                </a:solidFill>
                <a:effectLst/>
                <a:latin typeface="Hiragino Kaku Gothic ProN" panose="020B0300000000000000" pitchFamily="34" charset="-128"/>
                <a:ea typeface="Hiragino Kaku Gothic ProN" panose="020B0300000000000000" pitchFamily="34" charset="-128"/>
              </a:rPr>
              <a:t>回</a:t>
            </a:r>
            <a:endParaRPr lang="en-US" altLang="ja-JP" b="0" i="0" dirty="0">
              <a:solidFill>
                <a:srgbClr val="141412"/>
              </a:solidFill>
              <a:effectLst/>
              <a:latin typeface="Hiragino Kaku Gothic ProN" panose="020B0300000000000000" pitchFamily="34" charset="-128"/>
              <a:ea typeface="Hiragino Kaku Gothic ProN" panose="020B03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en-US" altLang="ja-JP" b="0" i="0" dirty="0">
                <a:solidFill>
                  <a:srgbClr val="141412"/>
                </a:solidFill>
                <a:effectLst/>
                <a:latin typeface="Hiragino Kaku Gothic ProN" panose="020B0300000000000000" pitchFamily="34" charset="-128"/>
                <a:ea typeface="Hiragino Kaku Gothic ProN" panose="020B0300000000000000" pitchFamily="34" charset="-128"/>
              </a:rPr>
              <a:t>      (0.174×10,000</a:t>
            </a:r>
            <a:r>
              <a:rPr lang="ja-JP" altLang="en-US" b="0" i="0">
                <a:solidFill>
                  <a:srgbClr val="141412"/>
                </a:solidFill>
                <a:effectLst/>
                <a:latin typeface="Hiragino Kaku Gothic ProN" panose="020B0300000000000000" pitchFamily="34" charset="-128"/>
                <a:ea typeface="Hiragino Kaku Gothic ProN" panose="020B0300000000000000" pitchFamily="34" charset="-128"/>
              </a:rPr>
              <a:t>回</a:t>
            </a:r>
            <a:r>
              <a:rPr lang="en-US" altLang="ja-JP" b="0" i="0" dirty="0">
                <a:solidFill>
                  <a:srgbClr val="141412"/>
                </a:solidFill>
                <a:effectLst/>
                <a:latin typeface="Hiragino Kaku Gothic ProN" panose="020B0300000000000000" pitchFamily="34" charset="-128"/>
                <a:ea typeface="Hiragino Kaku Gothic ProN" panose="020B0300000000000000" pitchFamily="34" charset="-128"/>
              </a:rPr>
              <a:t>)</a:t>
            </a:r>
            <a:r>
              <a:rPr lang="ja-JP" altLang="en-US" b="0" i="0">
                <a:solidFill>
                  <a:srgbClr val="141412"/>
                </a:solidFill>
                <a:effectLst/>
                <a:latin typeface="Hiragino Kaku Gothic ProN" panose="020B0300000000000000" pitchFamily="34" charset="-128"/>
                <a:ea typeface="Hiragino Kaku Gothic ProN" panose="020B0300000000000000" pitchFamily="34" charset="-128"/>
              </a:rPr>
              <a:t>になる</a:t>
            </a:r>
            <a:r>
              <a:rPr lang="en-US" altLang="ja-JP" b="0" i="0" dirty="0">
                <a:solidFill>
                  <a:srgbClr val="141412"/>
                </a:solidFill>
                <a:effectLst/>
                <a:latin typeface="Hiragino Kaku Gothic ProN" panose="020B0300000000000000" pitchFamily="34" charset="-128"/>
                <a:ea typeface="Hiragino Kaku Gothic ProN" panose="020B0300000000000000" pitchFamily="34" charset="-128"/>
              </a:rPr>
              <a:t>.</a:t>
            </a:r>
            <a:br>
              <a:rPr lang="ja-JP" altLang="en-US"/>
            </a:b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004945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DF7578-A2B4-594F-ABDC-52558FFC0D70}"/>
              </a:ext>
            </a:extLst>
          </p:cNvPr>
          <p:cNvSpPr/>
          <p:nvPr/>
        </p:nvSpPr>
        <p:spPr>
          <a:xfrm>
            <a:off x="596212" y="269098"/>
            <a:ext cx="10929553" cy="12048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3200">
                <a:solidFill>
                  <a:srgbClr val="141412"/>
                </a:solidFill>
                <a:latin typeface="Hiragino Kaku Gothic ProN" panose="020B0300000000000000" pitchFamily="34" charset="-128"/>
                <a:ea typeface="Hiragino Kaku Gothic ProN" panose="020B0300000000000000" pitchFamily="34" charset="-128"/>
              </a:rPr>
              <a:t>方策</a:t>
            </a:r>
            <a:endParaRPr lang="en-US" altLang="ja-JP" sz="3200" dirty="0">
              <a:solidFill>
                <a:srgbClr val="141412"/>
              </a:solidFill>
              <a:latin typeface="Hiragino Kaku Gothic ProN" panose="020B0300000000000000" pitchFamily="34" charset="-128"/>
              <a:ea typeface="Hiragino Kaku Gothic ProN" panose="020B0300000000000000" pitchFamily="34" charset="-128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l-GR" altLang="ja-JP" dirty="0"/>
              <a:t>ε-</a:t>
            </a:r>
            <a:r>
              <a:rPr lang="en" altLang="ja-JP" dirty="0"/>
              <a:t>greedy</a:t>
            </a:r>
            <a:r>
              <a:rPr lang="ja-JP" altLang="en-US"/>
              <a:t>方策</a:t>
            </a:r>
            <a:r>
              <a:rPr lang="en-US" altLang="ja-JP" dirty="0"/>
              <a:t>, </a:t>
            </a:r>
            <a:r>
              <a:rPr lang="en" altLang="ja-JP" dirty="0"/>
              <a:t>UCB</a:t>
            </a:r>
            <a:r>
              <a:rPr lang="ja-JP" altLang="en-US"/>
              <a:t>方策</a:t>
            </a:r>
            <a:r>
              <a:rPr lang="en-US" altLang="ja-JP" dirty="0"/>
              <a:t>, </a:t>
            </a:r>
            <a:r>
              <a:rPr lang="en" altLang="ja-JP" dirty="0"/>
              <a:t>Thompson Sampling</a:t>
            </a:r>
            <a:r>
              <a:rPr lang="ja-JP" altLang="en-US"/>
              <a:t>方策</a:t>
            </a:r>
            <a:r>
              <a:rPr lang="en-US" altLang="ja-JP" dirty="0"/>
              <a:t>, </a:t>
            </a:r>
            <a:r>
              <a:rPr lang="ja-JP" altLang="en-US"/>
              <a:t>ランダム方策</a:t>
            </a:r>
            <a:r>
              <a:rPr lang="en-US" altLang="ja-JP" dirty="0"/>
              <a:t> </a:t>
            </a:r>
            <a:endParaRPr lang="en-US" altLang="ja-JP" sz="2400" b="0" i="0" dirty="0">
              <a:solidFill>
                <a:srgbClr val="141412"/>
              </a:solidFill>
              <a:effectLst/>
              <a:latin typeface="Hiragino Kaku Gothic ProN" panose="020B0300000000000000" pitchFamily="34" charset="-128"/>
              <a:ea typeface="Hiragino Kaku Gothic ProN" panose="020B0300000000000000" pitchFamily="34" charset="-128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96094A2-AF0B-6245-82F9-0F2A8E1DA12D}"/>
              </a:ext>
            </a:extLst>
          </p:cNvPr>
          <p:cNvSpPr/>
          <p:nvPr/>
        </p:nvSpPr>
        <p:spPr>
          <a:xfrm>
            <a:off x="631224" y="1853338"/>
            <a:ext cx="10929552" cy="1620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3200">
                <a:solidFill>
                  <a:srgbClr val="141412"/>
                </a:solidFill>
                <a:latin typeface="Hiragino Kaku Gothic ProN" panose="020B0300000000000000" pitchFamily="34" charset="-128"/>
                <a:ea typeface="Hiragino Kaku Gothic ProN" panose="020B0300000000000000" pitchFamily="34" charset="-128"/>
              </a:rPr>
              <a:t>評価</a:t>
            </a:r>
            <a:endParaRPr lang="en-US" altLang="ja-JP" sz="3200" b="0" i="0" dirty="0">
              <a:solidFill>
                <a:srgbClr val="141412"/>
              </a:solidFill>
              <a:effectLst/>
              <a:latin typeface="Hiragino Kaku Gothic ProN" panose="020B0300000000000000" pitchFamily="34" charset="-128"/>
              <a:ea typeface="Hiragino Kaku Gothic ProN" panose="020B0300000000000000" pitchFamily="34" charset="-128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b="0" i="0">
                <a:solidFill>
                  <a:srgbClr val="141412"/>
                </a:solidFill>
                <a:effectLst/>
                <a:latin typeface="Hiragino Kaku Gothic ProN" panose="020B0300000000000000" pitchFamily="34" charset="-128"/>
                <a:ea typeface="Hiragino Kaku Gothic ProN" panose="020B0300000000000000" pitchFamily="34" charset="-128"/>
              </a:rPr>
              <a:t>結果にランダム性があるのでモンテカルロシミュレーションを行い</a:t>
            </a:r>
            <a:r>
              <a:rPr lang="en-US" altLang="ja-JP" b="0" i="0" dirty="0">
                <a:solidFill>
                  <a:srgbClr val="141412"/>
                </a:solidFill>
                <a:effectLst/>
                <a:latin typeface="Hiragino Kaku Gothic ProN" panose="020B0300000000000000" pitchFamily="34" charset="-128"/>
                <a:ea typeface="Hiragino Kaku Gothic ProN" panose="020B0300000000000000" pitchFamily="34" charset="-128"/>
              </a:rPr>
              <a:t>(500</a:t>
            </a:r>
            <a:r>
              <a:rPr lang="ja-JP" altLang="en-US" b="0" i="0">
                <a:solidFill>
                  <a:srgbClr val="141412"/>
                </a:solidFill>
                <a:effectLst/>
                <a:latin typeface="Hiragino Kaku Gothic ProN" panose="020B0300000000000000" pitchFamily="34" charset="-128"/>
                <a:ea typeface="Hiragino Kaku Gothic ProN" panose="020B0300000000000000" pitchFamily="34" charset="-128"/>
              </a:rPr>
              <a:t>回</a:t>
            </a:r>
            <a:r>
              <a:rPr lang="en-US" altLang="ja-JP" b="0" i="0" dirty="0">
                <a:solidFill>
                  <a:srgbClr val="141412"/>
                </a:solidFill>
                <a:effectLst/>
                <a:latin typeface="Hiragino Kaku Gothic ProN" panose="020B0300000000000000" pitchFamily="34" charset="-128"/>
                <a:ea typeface="Hiragino Kaku Gothic ProN" panose="020B0300000000000000" pitchFamily="34" charset="-128"/>
              </a:rPr>
              <a:t>), </a:t>
            </a:r>
          </a:p>
          <a:p>
            <a:pPr>
              <a:lnSpc>
                <a:spcPct val="150000"/>
              </a:lnSpc>
            </a:pPr>
            <a:r>
              <a:rPr lang="en-US" altLang="ja-JP" b="0" i="0" dirty="0">
                <a:solidFill>
                  <a:srgbClr val="141412"/>
                </a:solidFill>
                <a:effectLst/>
                <a:latin typeface="Hiragino Kaku Gothic ProN" panose="020B0300000000000000" pitchFamily="34" charset="-128"/>
                <a:ea typeface="Hiragino Kaku Gothic ProN" panose="020B0300000000000000" pitchFamily="34" charset="-128"/>
              </a:rPr>
              <a:t>    </a:t>
            </a:r>
            <a:r>
              <a:rPr lang="ja-JP" altLang="en-US" b="0" i="0">
                <a:solidFill>
                  <a:srgbClr val="141412"/>
                </a:solidFill>
                <a:effectLst/>
                <a:latin typeface="Hiragino Kaku Gothic ProN" panose="020B0300000000000000" pitchFamily="34" charset="-128"/>
                <a:ea typeface="Hiragino Kaku Gothic ProN" panose="020B0300000000000000" pitchFamily="34" charset="-128"/>
              </a:rPr>
              <a:t>方策ごとの累積報酬の平均値で評価を行うことと</a:t>
            </a:r>
            <a:r>
              <a:rPr lang="ja-JP" altLang="en-US">
                <a:solidFill>
                  <a:srgbClr val="141412"/>
                </a:solidFill>
                <a:latin typeface="Hiragino Kaku Gothic ProN" panose="020B0300000000000000" pitchFamily="34" charset="-128"/>
                <a:ea typeface="Hiragino Kaku Gothic ProN" panose="020B0300000000000000" pitchFamily="34" charset="-128"/>
              </a:rPr>
              <a:t>する</a:t>
            </a:r>
            <a:r>
              <a:rPr lang="en-US" altLang="ja-JP" dirty="0">
                <a:solidFill>
                  <a:srgbClr val="141412"/>
                </a:solidFill>
                <a:latin typeface="Hiragino Kaku Gothic ProN" panose="020B0300000000000000" pitchFamily="34" charset="-128"/>
                <a:ea typeface="Hiragino Kaku Gothic ProN" panose="020B0300000000000000" pitchFamily="34" charset="-128"/>
              </a:rPr>
              <a:t>.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858079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グラフ, 棒グラフ, ヒストグラム&#10;&#10;自動的に生成された説明">
            <a:extLst>
              <a:ext uri="{FF2B5EF4-FFF2-40B4-BE49-F238E27FC236}">
                <a16:creationId xmlns:a16="http://schemas.microsoft.com/office/drawing/2014/main" id="{86408386-7C81-6743-9A1A-A3FE0209F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5827" y="165723"/>
            <a:ext cx="6656173" cy="6559104"/>
          </a:xfrm>
          <a:prstGeom prst="rect">
            <a:avLst/>
          </a:prstGeom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11DB34BA-225C-844C-8F96-2FD5FDC09C66}"/>
              </a:ext>
            </a:extLst>
          </p:cNvPr>
          <p:cNvSpPr/>
          <p:nvPr/>
        </p:nvSpPr>
        <p:spPr>
          <a:xfrm>
            <a:off x="423217" y="281455"/>
            <a:ext cx="5672783" cy="20386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3200">
                <a:solidFill>
                  <a:srgbClr val="141412"/>
                </a:solidFill>
                <a:latin typeface="Hiragino Kaku Gothic ProN" panose="020B0300000000000000" pitchFamily="34" charset="-128"/>
                <a:ea typeface="Hiragino Kaku Gothic ProN" panose="020B0300000000000000" pitchFamily="34" charset="-128"/>
              </a:rPr>
              <a:t>結果</a:t>
            </a:r>
            <a:endParaRPr lang="en-US" altLang="ja-JP" sz="3200" dirty="0">
              <a:solidFill>
                <a:srgbClr val="141412"/>
              </a:solidFill>
              <a:latin typeface="Hiragino Kaku Gothic ProN" panose="020B0300000000000000" pitchFamily="34" charset="-128"/>
              <a:ea typeface="Hiragino Kaku Gothic ProN" panose="020B0300000000000000" pitchFamily="34" charset="-128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>
                <a:solidFill>
                  <a:srgbClr val="141412"/>
                </a:solidFill>
                <a:latin typeface="Hiragino Kaku Gothic ProN" panose="020B0300000000000000" pitchFamily="34" charset="-128"/>
                <a:ea typeface="Hiragino Kaku Gothic ProN" panose="020B0300000000000000" pitchFamily="34" charset="-128"/>
              </a:rPr>
              <a:t>右図：</a:t>
            </a:r>
            <a:r>
              <a:rPr lang="ja-JP" altLang="en-US"/>
              <a:t>方策ごとの平均累積報酬を表す</a:t>
            </a:r>
            <a:r>
              <a:rPr lang="en-US" altLang="ja-JP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>
                <a:solidFill>
                  <a:srgbClr val="141412"/>
                </a:solidFill>
                <a:latin typeface="Hiragino Kaku Gothic ProN" panose="020B0300000000000000" pitchFamily="34" charset="-128"/>
                <a:ea typeface="Hiragino Kaku Gothic ProN" panose="020B0300000000000000" pitchFamily="34" charset="-128"/>
              </a:rPr>
              <a:t>左図：</a:t>
            </a:r>
            <a:r>
              <a:rPr lang="ja-JP" altLang="en-US"/>
              <a:t>最適アームの選択割合を表す</a:t>
            </a:r>
            <a:r>
              <a:rPr lang="en-US" altLang="ja-JP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ja-JP" dirty="0"/>
              <a:t>(</a:t>
            </a:r>
            <a:r>
              <a:rPr lang="ja-JP" altLang="en-US"/>
              <a:t>横軸</a:t>
            </a:r>
            <a:r>
              <a:rPr lang="en-US" altLang="ja-JP" dirty="0"/>
              <a:t>: </a:t>
            </a:r>
            <a:r>
              <a:rPr lang="ja-JP" altLang="en-US"/>
              <a:t>試行回数</a:t>
            </a:r>
            <a:r>
              <a:rPr lang="en-US" altLang="ja-JP" dirty="0"/>
              <a:t>, </a:t>
            </a:r>
            <a:r>
              <a:rPr lang="ja-JP" altLang="en-US"/>
              <a:t>縦軸</a:t>
            </a:r>
            <a:r>
              <a:rPr lang="en-US" altLang="ja-JP" dirty="0"/>
              <a:t>: </a:t>
            </a:r>
            <a:r>
              <a:rPr lang="ja-JP" altLang="en-US"/>
              <a:t>最適アームを選択した割合</a:t>
            </a:r>
            <a:r>
              <a:rPr lang="en-US" altLang="ja-JP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685973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D05A6CCA-AED5-4040-B6C2-8141BF6DBEEE}"/>
              </a:ext>
            </a:extLst>
          </p:cNvPr>
          <p:cNvSpPr/>
          <p:nvPr/>
        </p:nvSpPr>
        <p:spPr>
          <a:xfrm>
            <a:off x="596211" y="269098"/>
            <a:ext cx="11241561" cy="53598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3200">
                <a:solidFill>
                  <a:srgbClr val="141412"/>
                </a:solidFill>
                <a:latin typeface="Hiragino Kaku Gothic ProN" panose="020B0300000000000000" pitchFamily="34" charset="-128"/>
                <a:ea typeface="Hiragino Kaku Gothic ProN" panose="020B0300000000000000" pitchFamily="34" charset="-128"/>
              </a:rPr>
              <a:t>考察</a:t>
            </a:r>
            <a:endParaRPr lang="en-US" altLang="ja-JP" sz="2400" dirty="0">
              <a:solidFill>
                <a:srgbClr val="141412"/>
              </a:solidFill>
              <a:latin typeface="Hiragino Kaku Gothic ProN" panose="020B0300000000000000" pitchFamily="34" charset="-128"/>
              <a:ea typeface="Hiragino Kaku Gothic ProN" panose="020B0300000000000000" pitchFamily="34" charset="-128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b="0" i="0">
                <a:solidFill>
                  <a:srgbClr val="141412"/>
                </a:solidFill>
                <a:effectLst/>
                <a:latin typeface="+mn-ea"/>
              </a:rPr>
              <a:t>今回の実験で最も累積報酬が高かったのは</a:t>
            </a:r>
            <a:r>
              <a:rPr lang="en" altLang="ja-JP" b="0" i="0" dirty="0">
                <a:solidFill>
                  <a:srgbClr val="141412"/>
                </a:solidFill>
                <a:effectLst/>
                <a:latin typeface="+mn-ea"/>
              </a:rPr>
              <a:t>Thompson Sampling</a:t>
            </a:r>
            <a:r>
              <a:rPr lang="ja-JP" altLang="en-US" b="0" i="0">
                <a:solidFill>
                  <a:srgbClr val="141412"/>
                </a:solidFill>
                <a:effectLst/>
                <a:latin typeface="+mn-ea"/>
              </a:rPr>
              <a:t>方策で約</a:t>
            </a:r>
            <a:r>
              <a:rPr lang="en-US" altLang="ja-JP" b="0" i="0" dirty="0">
                <a:solidFill>
                  <a:srgbClr val="141412"/>
                </a:solidFill>
                <a:effectLst/>
                <a:latin typeface="+mn-ea"/>
              </a:rPr>
              <a:t>1,700</a:t>
            </a:r>
            <a:r>
              <a:rPr lang="ja-JP" altLang="en-US" b="0" i="0">
                <a:solidFill>
                  <a:srgbClr val="141412"/>
                </a:solidFill>
                <a:effectLst/>
                <a:latin typeface="+mn-ea"/>
              </a:rPr>
              <a:t>回報酬を受け取ってい</a:t>
            </a:r>
            <a:r>
              <a:rPr lang="ja-JP" altLang="en-US">
                <a:solidFill>
                  <a:srgbClr val="141412"/>
                </a:solidFill>
                <a:latin typeface="+mn-ea"/>
              </a:rPr>
              <a:t>る</a:t>
            </a:r>
            <a:r>
              <a:rPr lang="en-US" altLang="ja-JP" dirty="0">
                <a:solidFill>
                  <a:srgbClr val="141412"/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ja-JP" dirty="0">
                <a:solidFill>
                  <a:srgbClr val="141412"/>
                </a:solidFill>
                <a:latin typeface="+mn-ea"/>
              </a:rPr>
              <a:t>    </a:t>
            </a:r>
            <a:r>
              <a:rPr lang="ja-JP" altLang="en-US" b="0" i="0">
                <a:solidFill>
                  <a:srgbClr val="141412"/>
                </a:solidFill>
                <a:effectLst/>
                <a:latin typeface="+mn-ea"/>
              </a:rPr>
              <a:t>ランダムに選択した場合の累積報酬が約</a:t>
            </a:r>
            <a:r>
              <a:rPr lang="en-US" altLang="ja-JP" b="0" i="0" dirty="0">
                <a:solidFill>
                  <a:srgbClr val="141412"/>
                </a:solidFill>
                <a:effectLst/>
                <a:latin typeface="+mn-ea"/>
              </a:rPr>
              <a:t>1,100</a:t>
            </a:r>
            <a:r>
              <a:rPr lang="ja-JP" altLang="en-US" b="0" i="0">
                <a:solidFill>
                  <a:srgbClr val="141412"/>
                </a:solidFill>
                <a:effectLst/>
                <a:latin typeface="+mn-ea"/>
              </a:rPr>
              <a:t>回なので、</a:t>
            </a:r>
            <a:r>
              <a:rPr lang="en-US" altLang="ja-JP" b="0" i="0" dirty="0">
                <a:solidFill>
                  <a:srgbClr val="141412"/>
                </a:solidFill>
                <a:effectLst/>
                <a:latin typeface="+mn-ea"/>
              </a:rPr>
              <a:t>50%</a:t>
            </a:r>
            <a:r>
              <a:rPr lang="ja-JP" altLang="en-US" b="0" i="0">
                <a:solidFill>
                  <a:srgbClr val="141412"/>
                </a:solidFill>
                <a:effectLst/>
                <a:latin typeface="+mn-ea"/>
              </a:rPr>
              <a:t>以上の改善となった</a:t>
            </a:r>
            <a:r>
              <a:rPr lang="en-US" altLang="ja-JP" dirty="0">
                <a:solidFill>
                  <a:srgbClr val="141412"/>
                </a:solidFill>
                <a:latin typeface="+mn-ea"/>
              </a:rPr>
              <a:t>.</a:t>
            </a:r>
            <a:endParaRPr lang="en-US" altLang="ja-JP" b="0" i="0" dirty="0">
              <a:solidFill>
                <a:srgbClr val="141412"/>
              </a:solidFill>
              <a:effectLst/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b="0" i="0">
                <a:solidFill>
                  <a:srgbClr val="141412"/>
                </a:solidFill>
                <a:effectLst/>
                <a:latin typeface="+mn-ea"/>
              </a:rPr>
              <a:t>紹介した３つの方策では</a:t>
            </a:r>
            <a:r>
              <a:rPr lang="en-US" altLang="ja-JP" b="0" i="0" dirty="0">
                <a:solidFill>
                  <a:srgbClr val="141412"/>
                </a:solidFill>
                <a:effectLst/>
                <a:latin typeface="+mn-ea"/>
              </a:rPr>
              <a:t>, </a:t>
            </a:r>
            <a:r>
              <a:rPr lang="ja-JP" altLang="en-US" b="0" i="0">
                <a:solidFill>
                  <a:srgbClr val="141412"/>
                </a:solidFill>
                <a:effectLst/>
                <a:latin typeface="+mn-ea"/>
              </a:rPr>
              <a:t>試行回数が多くなるにつれて最適なアームを選択する割合が多くなっている様子がわかる</a:t>
            </a:r>
            <a:r>
              <a:rPr lang="en-US" altLang="ja-JP" b="0" i="0" dirty="0">
                <a:solidFill>
                  <a:srgbClr val="141412"/>
                </a:solidFill>
                <a:effectLst/>
                <a:latin typeface="+mn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>
                <a:latin typeface="+mn-ea"/>
              </a:rPr>
              <a:t>最適なアームの選択割合についても</a:t>
            </a:r>
            <a:r>
              <a:rPr lang="en" altLang="ja-JP" dirty="0">
                <a:latin typeface="+mn-ea"/>
              </a:rPr>
              <a:t>Thompson Sampling</a:t>
            </a:r>
            <a:r>
              <a:rPr lang="ja-JP" altLang="en-US">
                <a:latin typeface="+mn-ea"/>
              </a:rPr>
              <a:t>方策が最も高く</a:t>
            </a:r>
            <a:r>
              <a:rPr lang="en-US" altLang="ja-JP" dirty="0">
                <a:latin typeface="+mn-ea"/>
              </a:rPr>
              <a:t>, </a:t>
            </a:r>
            <a:r>
              <a:rPr lang="ja-JP" altLang="en-US">
                <a:latin typeface="+mn-ea"/>
              </a:rPr>
              <a:t>最終的に約</a:t>
            </a:r>
            <a:r>
              <a:rPr lang="en-US" altLang="ja-JP" dirty="0">
                <a:latin typeface="+mn-ea"/>
              </a:rPr>
              <a:t>90%</a:t>
            </a:r>
            <a:r>
              <a:rPr lang="ja-JP" altLang="en-US">
                <a:latin typeface="+mn-ea"/>
              </a:rPr>
              <a:t>の割合で最適なアームを選択している</a:t>
            </a:r>
            <a:r>
              <a:rPr lang="en-US" altLang="ja-JP" dirty="0">
                <a:latin typeface="+mn-ea"/>
              </a:rPr>
              <a:t>.</a:t>
            </a:r>
            <a:endParaRPr lang="en-US" altLang="ja-JP" sz="2400" dirty="0">
              <a:solidFill>
                <a:srgbClr val="141412"/>
              </a:solidFill>
              <a:latin typeface="Hiragino Kaku Gothic ProN" panose="020B0300000000000000" pitchFamily="34" charset="-128"/>
              <a:ea typeface="Hiragino Kaku Gothic ProN" panose="020B0300000000000000" pitchFamily="34" charset="-128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l-GR" altLang="ja-JP" dirty="0"/>
              <a:t>ε-</a:t>
            </a:r>
            <a:r>
              <a:rPr lang="en" altLang="ja-JP" dirty="0"/>
              <a:t>greedy</a:t>
            </a:r>
            <a:r>
              <a:rPr lang="ja-JP" altLang="en-US"/>
              <a:t>方策と</a:t>
            </a:r>
            <a:r>
              <a:rPr lang="en" altLang="ja-JP" dirty="0"/>
              <a:t>UCB</a:t>
            </a:r>
            <a:r>
              <a:rPr lang="ja-JP" altLang="en-US"/>
              <a:t>方策について２つの図を見比べると</a:t>
            </a:r>
            <a:r>
              <a:rPr lang="en-US" altLang="ja-JP" dirty="0"/>
              <a:t>, </a:t>
            </a:r>
            <a:r>
              <a:rPr lang="ja-JP" altLang="en-US"/>
              <a:t>最適腕の選択割合</a:t>
            </a:r>
            <a:r>
              <a:rPr lang="en-US" altLang="ja-JP" dirty="0"/>
              <a:t>(</a:t>
            </a:r>
            <a:r>
              <a:rPr lang="ja-JP" altLang="en-US"/>
              <a:t>左図</a:t>
            </a:r>
            <a:r>
              <a:rPr lang="en-US" altLang="ja-JP" dirty="0"/>
              <a:t>)</a:t>
            </a:r>
            <a:r>
              <a:rPr lang="ja-JP" altLang="en-US"/>
              <a:t>では</a:t>
            </a:r>
            <a:r>
              <a:rPr lang="el-GR" altLang="ja-JP" dirty="0"/>
              <a:t>ε-</a:t>
            </a:r>
            <a:r>
              <a:rPr lang="en" altLang="ja-JP" dirty="0"/>
              <a:t>greedy</a:t>
            </a:r>
            <a:r>
              <a:rPr lang="ja-JP" altLang="en-US"/>
              <a:t>方策が割合が高いにも関わらず</a:t>
            </a:r>
            <a:r>
              <a:rPr lang="en-US" altLang="ja-JP" dirty="0"/>
              <a:t>, </a:t>
            </a:r>
            <a:r>
              <a:rPr lang="ja-JP" altLang="en-US"/>
              <a:t>累積報酬</a:t>
            </a:r>
            <a:r>
              <a:rPr lang="en-US" altLang="ja-JP" dirty="0"/>
              <a:t>(</a:t>
            </a:r>
            <a:r>
              <a:rPr lang="ja-JP" altLang="en-US"/>
              <a:t>右図</a:t>
            </a:r>
            <a:r>
              <a:rPr lang="en-US" altLang="ja-JP" dirty="0"/>
              <a:t>)</a:t>
            </a:r>
            <a:r>
              <a:rPr lang="ja-JP" altLang="en-US"/>
              <a:t>では</a:t>
            </a:r>
            <a:r>
              <a:rPr lang="en" altLang="ja-JP" dirty="0"/>
              <a:t>UCB</a:t>
            </a:r>
            <a:r>
              <a:rPr lang="ja-JP" altLang="en-US"/>
              <a:t>方策の方が多く報酬を獲得している</a:t>
            </a:r>
            <a:r>
              <a:rPr lang="en-US" altLang="ja-JP" dirty="0"/>
              <a:t>. </a:t>
            </a:r>
            <a:r>
              <a:rPr lang="ja-JP" altLang="en-US"/>
              <a:t>これは探索時にアームをランダムに選択する</a:t>
            </a:r>
            <a:r>
              <a:rPr lang="el-GR" altLang="ja-JP" dirty="0"/>
              <a:t>ε-</a:t>
            </a:r>
            <a:r>
              <a:rPr lang="en" altLang="ja-JP" dirty="0"/>
              <a:t>greedy</a:t>
            </a:r>
            <a:r>
              <a:rPr lang="ja-JP" altLang="en-US"/>
              <a:t>方策と比べ</a:t>
            </a:r>
            <a:r>
              <a:rPr lang="en-US" altLang="ja-JP" dirty="0"/>
              <a:t>, </a:t>
            </a:r>
            <a:r>
              <a:rPr lang="en" altLang="ja-JP" dirty="0"/>
              <a:t>UCB</a:t>
            </a:r>
            <a:r>
              <a:rPr lang="ja-JP" altLang="en-US"/>
              <a:t>方策はアームごとの</a:t>
            </a:r>
            <a:r>
              <a:rPr lang="en" altLang="ja-JP" dirty="0"/>
              <a:t>UCB</a:t>
            </a:r>
            <a:r>
              <a:rPr lang="ja-JP" altLang="en-US"/>
              <a:t>スコアに基づいてアームを選択することで悪いアームの選択回数を抑え</a:t>
            </a:r>
            <a:r>
              <a:rPr lang="en-US" altLang="ja-JP" dirty="0"/>
              <a:t>, </a:t>
            </a:r>
            <a:r>
              <a:rPr lang="ja-JP" altLang="en-US"/>
              <a:t>全体として比較的期待値の高いアームを多く引いたためと考えられる</a:t>
            </a:r>
            <a:r>
              <a:rPr lang="en-US" altLang="ja-JP" dirty="0"/>
              <a:t>.</a:t>
            </a:r>
            <a:endParaRPr lang="en-US" altLang="ja-JP" sz="2400" dirty="0">
              <a:solidFill>
                <a:srgbClr val="141412"/>
              </a:solidFill>
              <a:latin typeface="Hiragino Kaku Gothic ProN" panose="020B0300000000000000" pitchFamily="34" charset="-128"/>
              <a:ea typeface="Hiragino Kaku Gothic ProN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41703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24A0A26-A1F7-3F4C-B5CD-C5EA297CAD7F}"/>
              </a:ext>
            </a:extLst>
          </p:cNvPr>
          <p:cNvSpPr/>
          <p:nvPr/>
        </p:nvSpPr>
        <p:spPr>
          <a:xfrm>
            <a:off x="481914" y="494634"/>
            <a:ext cx="11170508" cy="49289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3200">
                <a:solidFill>
                  <a:srgbClr val="141412"/>
                </a:solidFill>
                <a:latin typeface="+mn-ea"/>
              </a:rPr>
              <a:t>課題</a:t>
            </a:r>
            <a:endParaRPr lang="en-US" altLang="ja-JP" sz="3200" dirty="0">
              <a:solidFill>
                <a:srgbClr val="141412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/>
              <a:t>実問題では報酬を最大化することだけではなく</a:t>
            </a:r>
            <a:r>
              <a:rPr lang="en-US" altLang="ja-JP" dirty="0"/>
              <a:t>. </a:t>
            </a:r>
            <a:r>
              <a:rPr lang="ja-JP" altLang="en-US"/>
              <a:t>計算効率についても考慮する必要があり</a:t>
            </a:r>
            <a:r>
              <a:rPr lang="en-US" altLang="ja-JP" dirty="0"/>
              <a:t>, </a:t>
            </a:r>
            <a:r>
              <a:rPr lang="ja-JP" altLang="en-US"/>
              <a:t>紹介した方策以外にもいくつかの方策が提案されている</a:t>
            </a:r>
            <a:r>
              <a:rPr lang="en-US" altLang="ja-JP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ja-JP" sz="3200" dirty="0">
              <a:solidFill>
                <a:srgbClr val="141412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ja-JP" altLang="en-US" sz="3200">
                <a:solidFill>
                  <a:srgbClr val="141412"/>
                </a:solidFill>
                <a:latin typeface="+mn-ea"/>
              </a:rPr>
              <a:t>応用問題</a:t>
            </a:r>
            <a:endParaRPr lang="en-US" altLang="ja-JP" sz="3200" dirty="0">
              <a:solidFill>
                <a:srgbClr val="141412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2000" b="0" i="0" u="none" strike="noStrike">
                <a:solidFill>
                  <a:srgbClr val="141412"/>
                </a:solidFill>
                <a:effectLst/>
                <a:latin typeface="+mn-ea"/>
              </a:rPr>
              <a:t>アームから受け取る報酬の確率分布が時間変化する場合</a:t>
            </a:r>
            <a:r>
              <a:rPr lang="en-US" altLang="ja-JP" sz="2000" b="0" i="0" u="none" strike="noStrike" dirty="0">
                <a:solidFill>
                  <a:srgbClr val="141412"/>
                </a:solidFill>
                <a:effectLst/>
                <a:latin typeface="+mn-ea"/>
              </a:rPr>
              <a:t>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2000" b="0" i="0" u="none" strike="noStrike">
                <a:solidFill>
                  <a:srgbClr val="141412"/>
                </a:solidFill>
                <a:effectLst/>
                <a:latin typeface="+mn-ea"/>
              </a:rPr>
              <a:t>選択できるアームが時間変化する場合</a:t>
            </a:r>
            <a:endParaRPr lang="en-US" altLang="ja-JP" sz="2000" b="0" i="0" u="none" strike="noStrike" dirty="0">
              <a:solidFill>
                <a:srgbClr val="141412"/>
              </a:solidFill>
              <a:effectLst/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2000" b="0" i="0" u="none" strike="noStrike">
                <a:solidFill>
                  <a:srgbClr val="141412"/>
                </a:solidFill>
                <a:effectLst/>
                <a:latin typeface="+mn-ea"/>
              </a:rPr>
              <a:t>アームごとに選択できる回数に上限がある場合など</a:t>
            </a:r>
            <a:endParaRPr lang="ja-JP" altLang="en-US" sz="200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ja-JP" sz="2000" dirty="0">
              <a:solidFill>
                <a:srgbClr val="141412"/>
              </a:solidFill>
              <a:latin typeface="Hiragino Kaku Gothic ProN" panose="020B0300000000000000" pitchFamily="34" charset="-128"/>
              <a:ea typeface="Hiragino Kaku Gothic ProN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89643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372D59C9-88FF-7B47-9915-26C828F3321C}"/>
              </a:ext>
            </a:extLst>
          </p:cNvPr>
          <p:cNvSpPr/>
          <p:nvPr/>
        </p:nvSpPr>
        <p:spPr>
          <a:xfrm>
            <a:off x="0" y="609770"/>
            <a:ext cx="120725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1"/>
            <a:r>
              <a:rPr lang="en" altLang="ja-JP" sz="2400" dirty="0">
                <a:hlinkClick r:id="rId2"/>
              </a:rPr>
              <a:t>Off-Policy Evaluation</a:t>
            </a:r>
            <a:r>
              <a:rPr lang="ja-JP" altLang="en-US" sz="2400">
                <a:hlinkClick r:id="rId2"/>
              </a:rPr>
              <a:t>の基礎と</a:t>
            </a:r>
            <a:r>
              <a:rPr lang="en" altLang="ja-JP" sz="2400" dirty="0">
                <a:hlinkClick r:id="rId2"/>
              </a:rPr>
              <a:t>ZOZOTOWN</a:t>
            </a:r>
            <a:r>
              <a:rPr lang="ja-JP" altLang="en-US" sz="2400">
                <a:hlinkClick r:id="rId2"/>
              </a:rPr>
              <a:t>大規模公開実データおよびパッケージ紹介</a:t>
            </a:r>
            <a:endParaRPr lang="ja-JP" altLang="en-US" sz="240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5A874157-B84E-3B42-BA24-86E89261812E}"/>
              </a:ext>
            </a:extLst>
          </p:cNvPr>
          <p:cNvSpPr/>
          <p:nvPr/>
        </p:nvSpPr>
        <p:spPr>
          <a:xfrm>
            <a:off x="383058" y="1642587"/>
            <a:ext cx="10948087" cy="17154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b="0" i="0" u="none" strike="noStrike">
                <a:effectLst/>
                <a:latin typeface="Gothic MB101 Light"/>
              </a:rPr>
              <a:t>機械学習に基づいて作られた</a:t>
            </a:r>
            <a:r>
              <a:rPr lang="ja-JP" altLang="en-US" b="1" i="0" u="none" strike="noStrike">
                <a:effectLst/>
                <a:latin typeface="Gothic MB101 DemiBold"/>
              </a:rPr>
              <a:t>意思決定の性能</a:t>
            </a:r>
            <a:r>
              <a:rPr lang="ja-JP" altLang="en-US" b="0" i="0" u="none" strike="noStrike">
                <a:effectLst/>
                <a:latin typeface="Gothic MB101 Light"/>
              </a:rPr>
              <a:t>をオフライン評価するための</a:t>
            </a:r>
            <a:r>
              <a:rPr lang="en" altLang="ja-JP" b="1" i="0" u="none" strike="noStrike" dirty="0">
                <a:effectLst/>
                <a:latin typeface="Gothic MB101 DemiBold"/>
              </a:rPr>
              <a:t>Off-Policy Evaluation (OPE)</a:t>
            </a:r>
            <a:r>
              <a:rPr lang="ja-JP" altLang="en-US" b="0" i="0" u="none" strike="noStrike">
                <a:effectLst/>
                <a:latin typeface="Gothic MB101 Light"/>
              </a:rPr>
              <a:t>を紹介する</a:t>
            </a:r>
            <a:r>
              <a:rPr lang="en-US" altLang="ja-JP" b="0" i="0" u="none" strike="noStrike" dirty="0">
                <a:effectLst/>
                <a:latin typeface="Gothic MB101 Light"/>
              </a:rPr>
              <a:t>.</a:t>
            </a:r>
            <a:endParaRPr lang="en-US" altLang="ja-JP" dirty="0">
              <a:latin typeface="Gothic MB101 Ligh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ja-JP" b="0" i="0" u="none" strike="noStrike" dirty="0">
                <a:effectLst/>
                <a:latin typeface="Gothic MB101 Light"/>
              </a:rPr>
              <a:t>OPE</a:t>
            </a:r>
            <a:r>
              <a:rPr lang="ja-JP" altLang="en-US" b="0" i="0" u="none" strike="noStrike">
                <a:effectLst/>
                <a:latin typeface="Gothic MB101 Light"/>
              </a:rPr>
              <a:t>を含めたバンディットにまつわる研究利用のために</a:t>
            </a:r>
            <a:r>
              <a:rPr lang="en" altLang="ja-JP" b="0" i="0" u="none" strike="noStrike" dirty="0">
                <a:effectLst/>
                <a:latin typeface="Gothic MB101 Light"/>
              </a:rPr>
              <a:t>ZOZO</a:t>
            </a:r>
            <a:r>
              <a:rPr lang="ja-JP" altLang="en-US" b="0" i="0" u="none" strike="noStrike">
                <a:effectLst/>
                <a:latin typeface="Gothic MB101 Light"/>
              </a:rPr>
              <a:t>研究所が公開した</a:t>
            </a:r>
            <a:r>
              <a:rPr lang="en" altLang="ja-JP" b="0" i="1" u="none" strike="noStrike" dirty="0">
                <a:solidFill>
                  <a:srgbClr val="0088CC"/>
                </a:solidFill>
                <a:effectLst/>
                <a:latin typeface="Gothic MB101 Light"/>
                <a:hlinkClick r:id="rId3"/>
              </a:rPr>
              <a:t>Open Bandit Dataset</a:t>
            </a:r>
            <a:r>
              <a:rPr lang="ja-JP" altLang="en-US" b="0" i="0" u="none" strike="noStrike">
                <a:effectLst/>
                <a:latin typeface="Gothic MB101 Light"/>
              </a:rPr>
              <a:t>と開発した</a:t>
            </a:r>
            <a:r>
              <a:rPr lang="ja-JP" altLang="en-US"/>
              <a:t>パッケージ</a:t>
            </a:r>
            <a:r>
              <a:rPr lang="en" altLang="ja-JP" i="1" dirty="0">
                <a:hlinkClick r:id="rId4"/>
              </a:rPr>
              <a:t>Open Bandit Pipeline</a:t>
            </a:r>
            <a:r>
              <a:rPr lang="ja-JP" altLang="en-US"/>
              <a:t>の特徴や使い方を解説</a:t>
            </a:r>
            <a:r>
              <a:rPr lang="en-US" altLang="ja-JP" dirty="0"/>
              <a:t>. 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803758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594</Words>
  <Application>Microsoft Macintosh PowerPoint</Application>
  <PresentationFormat>ワイド画面</PresentationFormat>
  <Paragraphs>58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4" baseType="lpstr">
      <vt:lpstr>Gothic MB101 DemiBold</vt:lpstr>
      <vt:lpstr>Gothic MB101 Light</vt:lpstr>
      <vt:lpstr>Hiragino Kaku Gothic ProN</vt:lpstr>
      <vt:lpstr>游ゴシック</vt:lpstr>
      <vt:lpstr>游ゴシック Light</vt:lpstr>
      <vt:lpstr>Arial</vt:lpstr>
      <vt:lpstr>Office テーマ</vt:lpstr>
      <vt:lpstr>1/12(火)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1/12(火)</dc:title>
  <dc:creator>熊田　匡仁</dc:creator>
  <cp:lastModifiedBy>熊田　匡仁</cp:lastModifiedBy>
  <cp:revision>11</cp:revision>
  <dcterms:created xsi:type="dcterms:W3CDTF">2021-01-12T04:24:57Z</dcterms:created>
  <dcterms:modified xsi:type="dcterms:W3CDTF">2021-01-12T06:03:39Z</dcterms:modified>
</cp:coreProperties>
</file>