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3"/>
  </p:notesMasterIdLst>
  <p:sldIdLst>
    <p:sldId id="291" r:id="rId2"/>
    <p:sldId id="285" r:id="rId3"/>
    <p:sldId id="286" r:id="rId4"/>
    <p:sldId id="293" r:id="rId5"/>
    <p:sldId id="287" r:id="rId6"/>
    <p:sldId id="269" r:id="rId7"/>
    <p:sldId id="270" r:id="rId8"/>
    <p:sldId id="271" r:id="rId9"/>
    <p:sldId id="272" r:id="rId10"/>
    <p:sldId id="273" r:id="rId11"/>
    <p:sldId id="274" r:id="rId12"/>
    <p:sldId id="275" r:id="rId13"/>
    <p:sldId id="281" r:id="rId14"/>
    <p:sldId id="278" r:id="rId15"/>
    <p:sldId id="279" r:id="rId16"/>
    <p:sldId id="262" r:id="rId17"/>
    <p:sldId id="260" r:id="rId18"/>
    <p:sldId id="267" r:id="rId19"/>
    <p:sldId id="263" r:id="rId20"/>
    <p:sldId id="258" r:id="rId21"/>
    <p:sldId id="292"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ymen havari" initials="eh" lastIdx="1" clrIdx="0">
    <p:extLst>
      <p:ext uri="{19B8F6BF-5375-455C-9EA6-DF929625EA0E}">
        <p15:presenceInfo xmlns:p15="http://schemas.microsoft.com/office/powerpoint/2012/main" userId="686d7178955005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0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04T21:18:14.642"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0C5ADA-61CC-455C-A0E0-2A75DF03B4C1}" type="datetimeFigureOut">
              <a:rPr lang="tr-TR" smtClean="0"/>
              <a:t>5.05.2023</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75A91-12C9-473E-B3A0-1CD2CAC90FE9}" type="slidenum">
              <a:rPr lang="tr-TR" smtClean="0"/>
              <a:t>‹#›</a:t>
            </a:fld>
            <a:endParaRPr lang="tr-TR"/>
          </a:p>
        </p:txBody>
      </p:sp>
    </p:spTree>
    <p:extLst>
      <p:ext uri="{BB962C8B-B14F-4D97-AF65-F5344CB8AC3E}">
        <p14:creationId xmlns:p14="http://schemas.microsoft.com/office/powerpoint/2010/main" val="359077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Dik Üçgen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Başlık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tr-TR"/>
              <a:t>Asıl başlık stili için tıklatın</a:t>
            </a:r>
            <a:endParaRPr kumimoji="0" lang="en-US"/>
          </a:p>
        </p:txBody>
      </p:sp>
      <p:sp>
        <p:nvSpPr>
          <p:cNvPr id="17" name="Alt Başlık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grpSp>
        <p:nvGrpSpPr>
          <p:cNvPr id="2" name="Grup 1"/>
          <p:cNvGrpSpPr/>
          <p:nvPr/>
        </p:nvGrpSpPr>
        <p:grpSpPr>
          <a:xfrm>
            <a:off x="-3765" y="4953000"/>
            <a:ext cx="9147765" cy="1912088"/>
            <a:chOff x="-3765" y="4832896"/>
            <a:chExt cx="9147765" cy="2032192"/>
          </a:xfrm>
        </p:grpSpPr>
        <p:sp>
          <p:nvSpPr>
            <p:cNvPr id="7" name="Serbest 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Serbest 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erbest 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Düz Bağlayıcı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Veri Yer Tutucusu 29"/>
          <p:cNvSpPr>
            <a:spLocks noGrp="1"/>
          </p:cNvSpPr>
          <p:nvPr>
            <p:ph type="dt" sz="half" idx="10"/>
          </p:nvPr>
        </p:nvSpPr>
        <p:spPr/>
        <p:txBody>
          <a:bodyPr/>
          <a:lstStyle>
            <a:lvl1pPr>
              <a:defRPr>
                <a:solidFill>
                  <a:srgbClr val="FFFFFF"/>
                </a:solidFill>
              </a:defRPr>
            </a:lvl1pPr>
            <a:extLst/>
          </a:lstStyle>
          <a:p>
            <a:fld id="{A3DA3F3B-4C2B-4B38-BD98-799E8EFF9748}" type="datetimeFigureOut">
              <a:rPr lang="tr-TR" smtClean="0"/>
              <a:t>5.05.2023</a:t>
            </a:fld>
            <a:endParaRPr lang="tr-TR"/>
          </a:p>
        </p:txBody>
      </p:sp>
      <p:sp>
        <p:nvSpPr>
          <p:cNvPr id="19" name="Altbilgi Yer Tutucusu 18"/>
          <p:cNvSpPr>
            <a:spLocks noGrp="1"/>
          </p:cNvSpPr>
          <p:nvPr>
            <p:ph type="ftr" sz="quarter" idx="11"/>
          </p:nvPr>
        </p:nvSpPr>
        <p:spPr/>
        <p:txBody>
          <a:bodyPr/>
          <a:lstStyle>
            <a:lvl1pPr>
              <a:defRPr>
                <a:solidFill>
                  <a:schemeClr val="accent1">
                    <a:tint val="20000"/>
                  </a:schemeClr>
                </a:solidFill>
              </a:defRPr>
            </a:lvl1pPr>
            <a:extLst/>
          </a:lstStyle>
          <a:p>
            <a:endParaRPr lang="tr-TR"/>
          </a:p>
        </p:txBody>
      </p:sp>
      <p:sp>
        <p:nvSpPr>
          <p:cNvPr id="27" name="Slayt Numarası Yer Tutucusu 26"/>
          <p:cNvSpPr>
            <a:spLocks noGrp="1"/>
          </p:cNvSpPr>
          <p:nvPr>
            <p:ph type="sldNum" sz="quarter" idx="12"/>
          </p:nvPr>
        </p:nvSpPr>
        <p:spPr/>
        <p:txBody>
          <a:bodyPr/>
          <a:lstStyle>
            <a:lvl1pPr>
              <a:defRPr>
                <a:solidFill>
                  <a:srgbClr val="FFFFFF"/>
                </a:solidFill>
              </a:defRPr>
            </a:lvl1pPr>
            <a:extLst/>
          </a:lstStyle>
          <a:p>
            <a:fld id="{C55E154E-4F5C-4BC2-B31E-9B078CFC502A}"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457200" y="1481329"/>
            <a:ext cx="8229600" cy="4386071"/>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A3DA3F3B-4C2B-4B38-BD98-799E8EFF9748}" type="datetimeFigureOut">
              <a:rPr lang="tr-TR" smtClean="0"/>
              <a:t>5.05.2023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55E154E-4F5C-4BC2-B31E-9B078CFC502A}"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844013" y="274640"/>
            <a:ext cx="1777470" cy="5592761"/>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457200" y="274641"/>
            <a:ext cx="6324600" cy="5592760"/>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A3DA3F3B-4C2B-4B38-BD98-799E8EFF9748}" type="datetimeFigureOut">
              <a:rPr lang="tr-TR" smtClean="0"/>
              <a:t>5.05.2023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55E154E-4F5C-4BC2-B31E-9B078CFC502A}" type="slidenum">
              <a:rPr lang="tr-TR" smtClean="0"/>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A3DA3F3B-4C2B-4B38-BD98-799E8EFF9748}" type="datetimeFigureOut">
              <a:rPr lang="tr-TR" smtClean="0"/>
              <a:t>5.05.2023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55E154E-4F5C-4BC2-B31E-9B078CFC502A}" type="slidenum">
              <a:rPr lang="tr-TR" smtClean="0"/>
              <a:t>‹#›</a:t>
            </a:fld>
            <a:endParaRPr lang="tr-TR"/>
          </a:p>
        </p:txBody>
      </p:sp>
      <p:sp>
        <p:nvSpPr>
          <p:cNvPr id="7" name="Başlık 6"/>
          <p:cNvSpPr>
            <a:spLocks noGrp="1"/>
          </p:cNvSpPr>
          <p:nvPr>
            <p:ph type="title"/>
          </p:nvPr>
        </p:nvSpPr>
        <p:spPr/>
        <p:txBody>
          <a:bodyPr rtlCol="0"/>
          <a:lstStyle/>
          <a:p>
            <a:r>
              <a:rPr kumimoji="0" lang="tr-TR"/>
              <a:t>Asıl başlık stili için tıklatın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p:txBody>
          <a:bodyPr/>
          <a:lstStyle/>
          <a:p>
            <a:fld id="{A3DA3F3B-4C2B-4B38-BD98-799E8EFF9748}" type="datetimeFigureOut">
              <a:rPr lang="tr-TR" smtClean="0"/>
              <a:t>5.05.2023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55E154E-4F5C-4BC2-B31E-9B078CFC502A}" type="slidenum">
              <a:rPr lang="tr-TR" smtClean="0"/>
              <a:t>‹#›</a:t>
            </a:fld>
            <a:endParaRPr lang="tr-TR"/>
          </a:p>
        </p:txBody>
      </p:sp>
      <p:sp>
        <p:nvSpPr>
          <p:cNvPr id="7" name="Köşeli Çift Ayraç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Köşeli Çift Ayraç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bg>
      <p:bgRef idx="1002">
        <a:schemeClr val="bg1"/>
      </p:bgRef>
    </p:bg>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İçerik Yer Tutucus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A3DA3F3B-4C2B-4B38-BD98-799E8EFF9748}" type="datetimeFigureOut">
              <a:rPr lang="tr-TR" smtClean="0"/>
              <a:t>5.05.2023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55E154E-4F5C-4BC2-B31E-9B078CFC502A}" type="slidenum">
              <a:rPr lang="tr-TR" smtClean="0"/>
              <a:t>‹#›</a:t>
            </a:fld>
            <a:endParaRPr lang="tr-TR"/>
          </a:p>
        </p:txBody>
      </p:sp>
      <p:sp>
        <p:nvSpPr>
          <p:cNvPr id="8" name="Başlık 7"/>
          <p:cNvSpPr>
            <a:spLocks noGrp="1"/>
          </p:cNvSpPr>
          <p:nvPr>
            <p:ph type="title"/>
          </p:nvPr>
        </p:nvSpPr>
        <p:spPr/>
        <p:txBody>
          <a:bodyPr rtlCol="0"/>
          <a:lstStyle/>
          <a:p>
            <a:r>
              <a:rPr kumimoji="0" lang="tr-TR"/>
              <a:t>Asıl başlık stili için tıklatın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3">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8229600" cy="1143000"/>
          </a:xfrm>
        </p:spPr>
        <p:txBody>
          <a:bodyPr anchor="ctr"/>
          <a:lstStyle>
            <a:lvl1pPr>
              <a:defRPr/>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Metin Yer Tutucus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İçerik Yer Tutucus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İçerik Yer Tutucus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0"/>
          </p:nvPr>
        </p:nvSpPr>
        <p:spPr/>
        <p:txBody>
          <a:bodyPr/>
          <a:lstStyle/>
          <a:p>
            <a:fld id="{A3DA3F3B-4C2B-4B38-BD98-799E8EFF9748}" type="datetimeFigureOut">
              <a:rPr lang="tr-TR" smtClean="0"/>
              <a:t>5.05.2023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55E154E-4F5C-4BC2-B31E-9B078CFC502A}"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bg>
      <p:bgRef idx="1002">
        <a:schemeClr val="bg1"/>
      </p:bgRef>
    </p:bg>
    <p:spTree>
      <p:nvGrpSpPr>
        <p:cNvPr id="1" name=""/>
        <p:cNvGrpSpPr/>
        <p:nvPr/>
      </p:nvGrpSpPr>
      <p:grpSpPr>
        <a:xfrm>
          <a:off x="0" y="0"/>
          <a:ext cx="0" cy="0"/>
          <a:chOff x="0" y="0"/>
          <a:chExt cx="0" cy="0"/>
        </a:xfrm>
      </p:grpSpPr>
      <p:sp>
        <p:nvSpPr>
          <p:cNvPr id="3" name="Veri Yer Tutucusu 2"/>
          <p:cNvSpPr>
            <a:spLocks noGrp="1"/>
          </p:cNvSpPr>
          <p:nvPr>
            <p:ph type="dt" sz="half" idx="10"/>
          </p:nvPr>
        </p:nvSpPr>
        <p:spPr/>
        <p:txBody>
          <a:bodyPr/>
          <a:lstStyle/>
          <a:p>
            <a:fld id="{A3DA3F3B-4C2B-4B38-BD98-799E8EFF9748}" type="datetimeFigureOut">
              <a:rPr lang="tr-TR" smtClean="0"/>
              <a:t>5.05.2023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55E154E-4F5C-4BC2-B31E-9B078CFC502A}" type="slidenum">
              <a:rPr lang="tr-TR" smtClean="0"/>
              <a:t>‹#›</a:t>
            </a:fld>
            <a:endParaRPr lang="tr-TR"/>
          </a:p>
        </p:txBody>
      </p:sp>
      <p:sp>
        <p:nvSpPr>
          <p:cNvPr id="6" name="Başlık 5"/>
          <p:cNvSpPr>
            <a:spLocks noGrp="1"/>
          </p:cNvSpPr>
          <p:nvPr>
            <p:ph type="title"/>
          </p:nvPr>
        </p:nvSpPr>
        <p:spPr/>
        <p:txBody>
          <a:bodyPr rtlCol="0"/>
          <a:lstStyle/>
          <a:p>
            <a:r>
              <a:rPr kumimoji="0" lang="tr-TR"/>
              <a:t>Asıl başlık stili için tıklatın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3DA3F3B-4C2B-4B38-BD98-799E8EFF9748}" type="datetimeFigureOut">
              <a:rPr lang="tr-TR" smtClean="0"/>
              <a:t>5.05.2023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55E154E-4F5C-4BC2-B31E-9B078CFC502A}"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3">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tr-TR"/>
              <a:t>Asıl başlık stili için tıklatın</a:t>
            </a:r>
            <a:endParaRPr kumimoji="0" lang="en-US"/>
          </a:p>
        </p:txBody>
      </p:sp>
      <p:sp>
        <p:nvSpPr>
          <p:cNvPr id="3" name="Metin Yer Tutucus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İçerik Yer Tutucus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a:xfrm>
            <a:off x="6727032" y="6407944"/>
            <a:ext cx="1920240" cy="365760"/>
          </a:xfrm>
        </p:spPr>
        <p:txBody>
          <a:bodyPr/>
          <a:lstStyle/>
          <a:p>
            <a:fld id="{A3DA3F3B-4C2B-4B38-BD98-799E8EFF9748}" type="datetimeFigureOut">
              <a:rPr lang="tr-TR" smtClean="0"/>
              <a:t>5.05.2023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55E154E-4F5C-4BC2-B31E-9B078CFC502A}"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tr-TR"/>
              <a:t>Asıl metin stillerini düzenlemek için tıklatın</a:t>
            </a:r>
          </a:p>
        </p:txBody>
      </p:sp>
      <p:sp>
        <p:nvSpPr>
          <p:cNvPr id="3" name="Resim Yer Tutucusu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tr-TR"/>
              <a:t>Resim eklemek için simgeyi tıklatın</a:t>
            </a:r>
            <a:endParaRPr kumimoji="0" lang="en-US" dirty="0"/>
          </a:p>
        </p:txBody>
      </p:sp>
      <p:sp>
        <p:nvSpPr>
          <p:cNvPr id="5" name="Veri Yer Tutucusu 4"/>
          <p:cNvSpPr>
            <a:spLocks noGrp="1"/>
          </p:cNvSpPr>
          <p:nvPr>
            <p:ph type="dt" sz="half" idx="10"/>
          </p:nvPr>
        </p:nvSpPr>
        <p:spPr/>
        <p:txBody>
          <a:bodyPr/>
          <a:lstStyle>
            <a:lvl1pPr>
              <a:defRPr>
                <a:solidFill>
                  <a:schemeClr val="tx1"/>
                </a:solidFill>
              </a:defRPr>
            </a:lvl1pPr>
            <a:extLst/>
          </a:lstStyle>
          <a:p>
            <a:fld id="{A3DA3F3B-4C2B-4B38-BD98-799E8EFF9748}" type="datetimeFigureOut">
              <a:rPr lang="tr-TR" smtClean="0"/>
              <a:t>5.05.2023</a:t>
            </a:fld>
            <a:endParaRPr lang="tr-TR"/>
          </a:p>
        </p:txBody>
      </p:sp>
      <p:sp>
        <p:nvSpPr>
          <p:cNvPr id="6" name="Altbilgi Yer Tutucusu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tr-TR"/>
          </a:p>
        </p:txBody>
      </p:sp>
      <p:sp>
        <p:nvSpPr>
          <p:cNvPr id="7" name="Slayt Numarası Yer Tutucusu 6"/>
          <p:cNvSpPr>
            <a:spLocks noGrp="1"/>
          </p:cNvSpPr>
          <p:nvPr>
            <p:ph type="sldNum" sz="quarter" idx="12"/>
          </p:nvPr>
        </p:nvSpPr>
        <p:spPr/>
        <p:txBody>
          <a:bodyPr/>
          <a:lstStyle>
            <a:lvl1pPr>
              <a:defRPr>
                <a:solidFill>
                  <a:schemeClr val="tx1"/>
                </a:solidFill>
              </a:defRPr>
            </a:lvl1pPr>
            <a:extLst/>
          </a:lstStyle>
          <a:p>
            <a:fld id="{C55E154E-4F5C-4BC2-B31E-9B078CFC502A}" type="slidenum">
              <a:rPr lang="tr-TR" smtClean="0"/>
              <a:t>‹#›</a:t>
            </a:fld>
            <a:endParaRPr lang="tr-TR"/>
          </a:p>
        </p:txBody>
      </p:sp>
      <p:sp>
        <p:nvSpPr>
          <p:cNvPr id="2" name="Başlık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tr-TR"/>
              <a:t>Asıl başlık stili için tıklatın</a:t>
            </a:r>
            <a:endParaRPr kumimoji="0" lang="en-US"/>
          </a:p>
        </p:txBody>
      </p:sp>
      <p:sp>
        <p:nvSpPr>
          <p:cNvPr id="8" name="Serbest 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erbest 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 Üçgen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Düz Bağlayıcı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Köşeli Çift Ayraç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Köşeli Çift Ayraç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erbest 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erbest 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ik Üçgen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Düz Bağlayıcı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Başlık Yer Tutucu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tr-TR"/>
              <a:t>Asıl başlık stili için tıklatın</a:t>
            </a:r>
            <a:endParaRPr kumimoji="0" lang="en-US"/>
          </a:p>
        </p:txBody>
      </p:sp>
      <p:sp>
        <p:nvSpPr>
          <p:cNvPr id="30" name="Metin Yer Tutucusu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Veri Yer Tutucus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3DA3F3B-4C2B-4B38-BD98-799E8EFF9748}" type="datetimeFigureOut">
              <a:rPr lang="tr-TR" smtClean="0"/>
              <a:t>5.05.2023</a:t>
            </a:fld>
            <a:endParaRPr lang="tr-TR"/>
          </a:p>
        </p:txBody>
      </p:sp>
      <p:sp>
        <p:nvSpPr>
          <p:cNvPr id="22" name="Altbilgi Yer Tutucusu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tr-TR"/>
          </a:p>
        </p:txBody>
      </p:sp>
      <p:sp>
        <p:nvSpPr>
          <p:cNvPr id="18" name="Slayt Numarası Yer Tutucusu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55E154E-4F5C-4BC2-B31E-9B078CFC502A}"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11560" y="2060848"/>
            <a:ext cx="7772400" cy="884311"/>
          </a:xfrm>
        </p:spPr>
        <p:txBody>
          <a:bodyPr/>
          <a:lstStyle/>
          <a:p>
            <a:pPr algn="ctr"/>
            <a:r>
              <a:rPr lang="tr-TR" dirty="0"/>
              <a:t>GÜNEŞ ENERJİSİ</a:t>
            </a:r>
          </a:p>
        </p:txBody>
      </p:sp>
    </p:spTree>
    <p:extLst>
      <p:ext uri="{BB962C8B-B14F-4D97-AF65-F5344CB8AC3E}">
        <p14:creationId xmlns:p14="http://schemas.microsoft.com/office/powerpoint/2010/main" val="421320611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lgn="ctr">
              <a:buNone/>
            </a:pPr>
            <a:r>
              <a:rPr lang="tr-TR" dirty="0">
                <a:latin typeface="Times New Roman" pitchFamily="18" charset="0"/>
                <a:cs typeface="Times New Roman" pitchFamily="18" charset="0"/>
              </a:rPr>
              <a:t>DEZAVANTAJLARI</a:t>
            </a:r>
            <a:endParaRPr lang="en" dirty="0">
              <a:latin typeface="Times New Roman" pitchFamily="18" charset="0"/>
              <a:cs typeface="Times New Roman" pitchFamily="18" charset="0"/>
            </a:endParaRPr>
          </a:p>
        </p:txBody>
      </p:sp>
      <p:sp>
        <p:nvSpPr>
          <p:cNvPr id="48" name="Shape 48"/>
          <p:cNvSpPr txBox="1"/>
          <p:nvPr/>
        </p:nvSpPr>
        <p:spPr>
          <a:xfrm>
            <a:off x="251520" y="1483459"/>
            <a:ext cx="8892480" cy="5693836"/>
          </a:xfrm>
          <a:prstGeom prst="rect">
            <a:avLst/>
          </a:prstGeom>
          <a:noFill/>
        </p:spPr>
        <p:txBody>
          <a:bodyPr wrap="square" lIns="91425" tIns="91425" rIns="91425" bIns="91425" anchor="t" anchorCtr="0">
            <a:spAutoFit/>
          </a:bodyPr>
          <a:lstStyle/>
          <a:p>
            <a:pPr marL="457200" lvl="0" indent="-419100" rtl="0">
              <a:lnSpc>
                <a:spcPct val="150000"/>
              </a:lnSpc>
              <a:spcBef>
                <a:spcPts val="600"/>
              </a:spcBef>
              <a:buClr>
                <a:srgbClr val="000000"/>
              </a:buClr>
              <a:buSzPct val="249999"/>
              <a:buFont typeface="Arial"/>
              <a:buChar char="•"/>
            </a:pPr>
            <a:r>
              <a:rPr lang="en" sz="2400" dirty="0">
                <a:latin typeface="Times New Roman" pitchFamily="18" charset="0"/>
                <a:cs typeface="Times New Roman" pitchFamily="18" charset="0"/>
              </a:rPr>
              <a:t>Güneş ışınımından faydalanılan sistemlerin, güneş ışığını sürekli alabilmesi için çevrenin açık olması, gölgelenmemesi gerekmektedir.</a:t>
            </a:r>
          </a:p>
          <a:p>
            <a:pPr marL="457200" lvl="0" indent="-419100" rtl="0">
              <a:lnSpc>
                <a:spcPct val="150000"/>
              </a:lnSpc>
              <a:spcBef>
                <a:spcPts val="600"/>
              </a:spcBef>
              <a:buClr>
                <a:srgbClr val="000000"/>
              </a:buClr>
              <a:buSzPct val="249999"/>
              <a:buFont typeface="Arial"/>
              <a:buChar char="•"/>
            </a:pPr>
            <a:r>
              <a:rPr lang="en" sz="2400" dirty="0">
                <a:latin typeface="Times New Roman" pitchFamily="18" charset="0"/>
                <a:cs typeface="Times New Roman" pitchFamily="18" charset="0"/>
              </a:rPr>
              <a:t>Güneş ışınımından yararlanılan birçok sistem yüksek ilk yatırım maliyetleri nedeniyle uzun amortisman sürelerine sahiptir. </a:t>
            </a:r>
          </a:p>
          <a:p>
            <a:pPr marL="457200" lvl="0" indent="-419100" rtl="0">
              <a:lnSpc>
                <a:spcPct val="150000"/>
              </a:lnSpc>
              <a:spcBef>
                <a:spcPts val="600"/>
              </a:spcBef>
              <a:buClr>
                <a:srgbClr val="000000"/>
              </a:buClr>
              <a:buSzPct val="249999"/>
              <a:buFont typeface="Arial"/>
              <a:buChar char="•"/>
            </a:pPr>
            <a:r>
              <a:rPr lang="en" sz="2400" dirty="0">
                <a:latin typeface="Times New Roman" pitchFamily="18" charset="0"/>
                <a:cs typeface="Times New Roman" pitchFamily="18" charset="0"/>
              </a:rPr>
              <a:t>Su ısıtma sistemlerinde %60'a yakın verim sağlanırken güneş pillerinde bu oran %15 civarıdır fakat yeni melez sistemler ile (hidrojen üretimi) elektrik üretimi için bu oran %55 değerlerine gelebilir.</a:t>
            </a:r>
          </a:p>
          <a:p>
            <a:endParaRPr lang="en" sz="2400" dirty="0">
              <a:latin typeface="Times New Roman" pitchFamily="18" charset="0"/>
              <a:cs typeface="Times New Roman" pitchFamily="18"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4705" y="2060848"/>
            <a:ext cx="6629400" cy="2385387"/>
          </a:xfrm>
        </p:spPr>
        <p:txBody>
          <a:bodyPr>
            <a:noAutofit/>
          </a:bodyPr>
          <a:lstStyle/>
          <a:p>
            <a:r>
              <a:rPr lang="en-US" sz="4000" dirty="0">
                <a:latin typeface="Times New Roman" pitchFamily="18" charset="0"/>
                <a:cs typeface="Times New Roman" pitchFamily="18" charset="0"/>
              </a:rPr>
              <a:t>GÜNEŞ ENERJİSİ TEKNOLOJİLERİ VE KULLANIM ALANLAR</a:t>
            </a:r>
            <a:r>
              <a:rPr lang="tr-TR" sz="4000" dirty="0">
                <a:latin typeface="Times New Roman" pitchFamily="18" charset="0"/>
                <a:cs typeface="Times New Roman" pitchFamily="18" charset="0"/>
              </a:rPr>
              <a:t>I</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5589715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nSpc>
                <a:spcPct val="150000"/>
              </a:lnSpc>
            </a:pPr>
            <a:r>
              <a:rPr lang="en-US" sz="2400" dirty="0" err="1">
                <a:latin typeface="Times New Roman" pitchFamily="18" charset="0"/>
                <a:cs typeface="Times New Roman" pitchFamily="18" charset="0"/>
              </a:rPr>
              <a:t>Konut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yerlerinin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ısıtılması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soğutulması</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Sıcak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temini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yüzme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havuzu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ısıtması</a:t>
            </a: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Sera </a:t>
            </a:r>
            <a:r>
              <a:rPr lang="en-US" sz="2400" dirty="0" err="1">
                <a:latin typeface="Times New Roman" pitchFamily="18" charset="0"/>
                <a:cs typeface="Times New Roman" pitchFamily="18" charset="0"/>
              </a:rPr>
              <a:t>ısıtması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tarım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ürünlerinin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kurutulması</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Güneş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ocakları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fırınları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pişiricileri</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Deniz</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suyundan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tuz</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tatlı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üretilmesi</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Güneş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pilleri</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Güneş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havuzları</a:t>
            </a: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Isı </a:t>
            </a:r>
            <a:r>
              <a:rPr lang="en-US" sz="2400" dirty="0" err="1">
                <a:latin typeface="Times New Roman" pitchFamily="18" charset="0"/>
                <a:cs typeface="Times New Roman" pitchFamily="18" charset="0"/>
              </a:rPr>
              <a:t>boruları</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Elektrik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üretimi</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GÜNEŞ ENERJİSİNİN KULLANIM ALANLARI</a:t>
            </a:r>
          </a:p>
        </p:txBody>
      </p:sp>
      <p:sp>
        <p:nvSpPr>
          <p:cNvPr id="5" name="TextBox 4"/>
          <p:cNvSpPr txBox="1"/>
          <p:nvPr/>
        </p:nvSpPr>
        <p:spPr>
          <a:xfrm>
            <a:off x="3496235" y="2420471"/>
            <a:ext cx="4721412" cy="1308050"/>
          </a:xfrm>
          <a:prstGeom prst="rect">
            <a:avLst/>
          </a:prstGeom>
          <a:noFill/>
        </p:spPr>
        <p:txBody>
          <a:bodyPr wrap="square" rtlCol="0">
            <a:spAutoFit/>
          </a:bodyPr>
          <a:lstStyle/>
          <a:p>
            <a:pPr marL="457200" indent="-457200">
              <a:spcAft>
                <a:spcPts val="1800"/>
              </a:spcAft>
              <a:buFont typeface="Arial"/>
              <a:buChar char="•"/>
            </a:pPr>
            <a:endParaRPr lang="en-US" sz="3200" dirty="0">
              <a:latin typeface="Arial Unicode MS"/>
              <a:cs typeface="Arial Unicode MS"/>
            </a:endParaRPr>
          </a:p>
          <a:p>
            <a:pPr marL="457200" indent="-457200">
              <a:buFont typeface="Arial"/>
              <a:buChar char="•"/>
            </a:pPr>
            <a:endParaRPr lang="en-US" sz="3200" dirty="0">
              <a:latin typeface="Arial Unicode MS"/>
              <a:cs typeface="Arial Unicode MS"/>
            </a:endParaRPr>
          </a:p>
        </p:txBody>
      </p:sp>
    </p:spTree>
    <p:extLst>
      <p:ext uri="{BB962C8B-B14F-4D97-AF65-F5344CB8AC3E}">
        <p14:creationId xmlns:p14="http://schemas.microsoft.com/office/powerpoint/2010/main" val="312170375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kolektor.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3861048"/>
            <a:ext cx="4824536" cy="2794132"/>
          </a:xfrm>
          <a:prstGeom prst="rect">
            <a:avLst/>
          </a:prstGeom>
        </p:spPr>
      </p:pic>
      <p:sp>
        <p:nvSpPr>
          <p:cNvPr id="3" name="Content Placeholder 2"/>
          <p:cNvSpPr>
            <a:spLocks noGrp="1"/>
          </p:cNvSpPr>
          <p:nvPr>
            <p:ph idx="1"/>
          </p:nvPr>
        </p:nvSpPr>
        <p:spPr>
          <a:xfrm>
            <a:off x="457200" y="1268760"/>
            <a:ext cx="8229600" cy="4857403"/>
          </a:xfrm>
        </p:spPr>
        <p:txBody>
          <a:bodyPr>
            <a:normAutofit/>
          </a:bodyPr>
          <a:lstStyle/>
          <a:p>
            <a:pPr>
              <a:lnSpc>
                <a:spcPct val="150000"/>
              </a:lnSpc>
            </a:pPr>
            <a:r>
              <a:rPr lang="en-US" sz="2400" dirty="0" err="1">
                <a:latin typeface="Times New Roman" pitchFamily="18" charset="0"/>
                <a:cs typeface="Times New Roman" pitchFamily="18" charset="0"/>
              </a:rPr>
              <a:t>Yılda</a:t>
            </a:r>
            <a:r>
              <a:rPr lang="en-US" sz="2400" dirty="0">
                <a:latin typeface="Times New Roman" pitchFamily="18" charset="0"/>
                <a:cs typeface="Times New Roman" pitchFamily="18" charset="0"/>
              </a:rPr>
              <a:t> 300 </a:t>
            </a:r>
            <a:r>
              <a:rPr lang="en-US" sz="2400" dirty="0" err="1">
                <a:latin typeface="Times New Roman" pitchFamily="18" charset="0"/>
                <a:cs typeface="Times New Roman" pitchFamily="18" charset="0"/>
              </a:rPr>
              <a:t>gün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güneş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alan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İspanya-Jumilla’da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dünyanın</a:t>
            </a:r>
            <a:r>
              <a:rPr lang="en-US" sz="2400" dirty="0">
                <a:latin typeface="Times New Roman" pitchFamily="18" charset="0"/>
                <a:cs typeface="Times New Roman" pitchFamily="18" charset="0"/>
              </a:rPr>
              <a:t> en </a:t>
            </a:r>
            <a:r>
              <a:rPr lang="en-US" sz="2400" dirty="0" err="1">
                <a:latin typeface="Times New Roman" pitchFamily="18" charset="0"/>
                <a:cs typeface="Times New Roman" pitchFamily="18" charset="0"/>
              </a:rPr>
              <a:t>büyük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güneş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çiftliği</a:t>
            </a:r>
            <a:r>
              <a:rPr lang="en-US" sz="2400" dirty="0">
                <a:latin typeface="Times New Roman" pitchFamily="18" charset="0"/>
                <a:cs typeface="Times New Roman" pitchFamily="18" charset="0"/>
              </a:rPr>
              <a:t> 20,000 eve </a:t>
            </a:r>
            <a:r>
              <a:rPr lang="en-US" sz="2400" dirty="0" err="1">
                <a:latin typeface="Times New Roman" pitchFamily="18" charset="0"/>
                <a:cs typeface="Times New Roman" pitchFamily="18" charset="0"/>
              </a:rPr>
              <a:t>enerji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sağlıyor</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Elektrik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üretimi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ısıtmada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kullanılır</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Alüminyum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bakır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gibi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maddelerin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üzerine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titanyum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kaplanarak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güneş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ışığının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soğurulması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sağlanır</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tr-TR" sz="4000" dirty="0">
                <a:latin typeface="Times New Roman" pitchFamily="18" charset="0"/>
                <a:cs typeface="Times New Roman" pitchFamily="18" charset="0"/>
              </a:rPr>
              <a:t>Isıl Sistemler</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92277103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imga0087na3.jpg"/>
          <p:cNvPicPr>
            <a:picLocks noGrp="1" noChangeAspect="1"/>
          </p:cNvPicPr>
          <p:nvPr>
            <p:ph idx="1"/>
          </p:nvPr>
        </p:nvPicPr>
        <p:blipFill>
          <a:blip r:embed="rId2">
            <a:extLst>
              <a:ext uri="{28A0092B-C50C-407E-A947-70E740481C1C}">
                <a14:useLocalDpi xmlns:a14="http://schemas.microsoft.com/office/drawing/2010/main" val="0"/>
              </a:ext>
            </a:extLst>
          </a:blip>
          <a:srcRect t="14921" b="14921"/>
          <a:stretch>
            <a:fillRect/>
          </a:stretch>
        </p:blipFill>
        <p:spPr>
          <a:xfrm>
            <a:off x="323528" y="1196752"/>
            <a:ext cx="8229600" cy="4525963"/>
          </a:xfrm>
        </p:spPr>
      </p:pic>
      <p:sp>
        <p:nvSpPr>
          <p:cNvPr id="2" name="Title 1"/>
          <p:cNvSpPr>
            <a:spLocks noGrp="1"/>
          </p:cNvSpPr>
          <p:nvPr>
            <p:ph type="title"/>
          </p:nvPr>
        </p:nvSpPr>
        <p:spPr/>
        <p:txBody>
          <a:bodyPr>
            <a:normAutofit/>
          </a:bodyPr>
          <a:lstStyle/>
          <a:p>
            <a:r>
              <a:rPr lang="en-US" sz="4000" dirty="0" err="1">
                <a:latin typeface="Times New Roman" pitchFamily="18" charset="0"/>
                <a:cs typeface="Times New Roman" pitchFamily="18" charset="0"/>
              </a:rPr>
              <a:t>Güneş</a:t>
            </a:r>
            <a:r>
              <a:rPr lang="en-US" sz="4000" dirty="0">
                <a:latin typeface="Times New Roman" pitchFamily="18" charset="0"/>
                <a:cs typeface="Times New Roman" pitchFamily="18" charset="0"/>
              </a:rPr>
              <a:t> P</a:t>
            </a:r>
            <a:r>
              <a:rPr lang="tr-TR" sz="4000" dirty="0">
                <a:latin typeface="Times New Roman" pitchFamily="18" charset="0"/>
                <a:cs typeface="Times New Roman" pitchFamily="18" charset="0"/>
              </a:rPr>
              <a:t>illeri</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09135590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2400" dirty="0" err="1">
                <a:latin typeface="Times New Roman" pitchFamily="18" charset="0"/>
                <a:cs typeface="Times New Roman" pitchFamily="18" charset="0"/>
              </a:rPr>
              <a:t>Fotovoltaik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etki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ile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çalışır</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Işığın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etkisiyle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yarıiletken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üzerinden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elektronlar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koparak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hareketlilik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kazanır</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Uzay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araçlarında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ihtiyaç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nedeniyle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bulundu</a:t>
            </a: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%15-20 </a:t>
            </a:r>
            <a:r>
              <a:rPr lang="en-US" sz="2400" dirty="0" err="1">
                <a:latin typeface="Times New Roman" pitchFamily="18" charset="0"/>
                <a:cs typeface="Times New Roman" pitchFamily="18" charset="0"/>
              </a:rPr>
              <a:t>verimle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çalışır</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Daha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çok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elektronik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aletlerde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kullanılır</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G</a:t>
            </a:r>
            <a:r>
              <a:rPr lang="tr-TR" sz="4000" dirty="0" err="1">
                <a:latin typeface="Times New Roman" pitchFamily="18" charset="0"/>
                <a:cs typeface="Times New Roman" pitchFamily="18" charset="0"/>
              </a:rPr>
              <a:t>üneş</a:t>
            </a:r>
            <a:r>
              <a:rPr lang="en-US" sz="4000" dirty="0">
                <a:latin typeface="Times New Roman" pitchFamily="18" charset="0"/>
                <a:cs typeface="Times New Roman" pitchFamily="18" charset="0"/>
              </a:rPr>
              <a:t> P</a:t>
            </a:r>
            <a:r>
              <a:rPr lang="tr-TR" sz="4000" dirty="0">
                <a:latin typeface="Times New Roman" pitchFamily="18" charset="0"/>
                <a:cs typeface="Times New Roman" pitchFamily="18" charset="0"/>
              </a:rPr>
              <a:t>illeri</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82072137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166843"/>
            <a:ext cx="8208912" cy="4154984"/>
          </a:xfrm>
          <a:prstGeom prst="rect">
            <a:avLst/>
          </a:prstGeom>
        </p:spPr>
        <p:txBody>
          <a:bodyPr wrap="square">
            <a:spAutoFit/>
          </a:bodyPr>
          <a:lstStyle/>
          <a:p>
            <a:r>
              <a:rPr lang="tr-TR" sz="2400" b="1" dirty="0">
                <a:latin typeface="Times New Roman" pitchFamily="18" charset="0"/>
                <a:cs typeface="Times New Roman" pitchFamily="18" charset="0"/>
              </a:rPr>
              <a:t>Güneş Pilleri  </a:t>
            </a:r>
          </a:p>
          <a:p>
            <a:pPr marL="342900" indent="-342900">
              <a:buFont typeface="Arial" pitchFamily="34" charset="0"/>
              <a:buChar char="•"/>
            </a:pPr>
            <a:r>
              <a:rPr lang="tr-TR" sz="2400" dirty="0">
                <a:latin typeface="Times New Roman" pitchFamily="18" charset="0"/>
                <a:cs typeface="Times New Roman" pitchFamily="18" charset="0"/>
              </a:rPr>
              <a:t>Güneş pilleri, halen ancak elektrik şebekesinin olmadığı, yerleşim yerlerinden uzak yerlerde ekonomik yönden uygun olarak kullanılabilmektedir. Bu nedenle ve istenen güçte kurulabilmeleri nedeniyle genellikle sinyalizasyon, kırsal elektrik ihtiyacının karşılanması vb. gibi uygulamalarda </a:t>
            </a:r>
          </a:p>
          <a:p>
            <a:r>
              <a:rPr lang="tr-TR" sz="2400" dirty="0">
                <a:latin typeface="Times New Roman" pitchFamily="18" charset="0"/>
                <a:cs typeface="Times New Roman" pitchFamily="18" charset="0"/>
              </a:rPr>
              <a:t>     kullanılmaktadır. </a:t>
            </a:r>
          </a:p>
          <a:p>
            <a:pPr marL="342900" indent="-342900">
              <a:buFont typeface="Arial" pitchFamily="34" charset="0"/>
              <a:buChar char="•"/>
            </a:pPr>
            <a:r>
              <a:rPr lang="tr-TR" sz="2400" dirty="0">
                <a:latin typeface="Times New Roman" pitchFamily="18" charset="0"/>
                <a:cs typeface="Times New Roman" pitchFamily="18" charset="0"/>
              </a:rPr>
              <a:t> Ülkemizde halen </a:t>
            </a:r>
            <a:r>
              <a:rPr lang="tr-TR" sz="2400" dirty="0" err="1">
                <a:latin typeface="Times New Roman" pitchFamily="18" charset="0"/>
                <a:cs typeface="Times New Roman" pitchFamily="18" charset="0"/>
              </a:rPr>
              <a:t>telekom</a:t>
            </a:r>
            <a:r>
              <a:rPr lang="tr-TR" sz="2400" dirty="0">
                <a:latin typeface="Times New Roman" pitchFamily="18" charset="0"/>
                <a:cs typeface="Times New Roman" pitchFamily="18" charset="0"/>
              </a:rPr>
              <a:t> istasyonları, Orman Genel Müdürlüğü yangın gözetleme istasyonları, deniz fenerleri ve otoyol aydınlatmasında kullanılan güneş pili kurulu gücü 300 kW civarındadır.</a:t>
            </a:r>
          </a:p>
        </p:txBody>
      </p:sp>
    </p:spTree>
    <p:extLst>
      <p:ext uri="{BB962C8B-B14F-4D97-AF65-F5344CB8AC3E}">
        <p14:creationId xmlns:p14="http://schemas.microsoft.com/office/powerpoint/2010/main" val="406646373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tr-TR" dirty="0">
                <a:solidFill>
                  <a:schemeClr val="tx1">
                    <a:lumMod val="95000"/>
                    <a:lumOff val="5000"/>
                  </a:schemeClr>
                </a:solidFill>
                <a:latin typeface="Times New Roman" pitchFamily="18" charset="0"/>
                <a:cs typeface="Times New Roman" pitchFamily="18" charset="0"/>
              </a:rPr>
              <a:t>TÜRKİYE’NİN GÜNEŞ ENERJİSİ POTANSİYELİ</a:t>
            </a:r>
            <a:endParaRPr lang="tr-TR" dirty="0"/>
          </a:p>
        </p:txBody>
      </p:sp>
    </p:spTree>
    <p:extLst>
      <p:ext uri="{BB962C8B-B14F-4D97-AF65-F5344CB8AC3E}">
        <p14:creationId xmlns:p14="http://schemas.microsoft.com/office/powerpoint/2010/main" val="102749399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a:latin typeface="Times New Roman" pitchFamily="18" charset="0"/>
                <a:cs typeface="Times New Roman" pitchFamily="18" charset="0"/>
              </a:rPr>
              <a:t>EİE tarafından yapılan çalışmaya göre Türkiye'nin ortalama yıllık toplam güneşlenme süresi 2640 saattir; 110 gün gibi yüksek bir güneş enerjisi potansiyeline sahip olduğu göz önünde bulundurulursa gerekli yatırımların yapılması halinde Türkiye yılda birim metre karesinden ortalama olarak 1.100 kWh’lik güneş enerjisi üretebilir.</a:t>
            </a:r>
          </a:p>
        </p:txBody>
      </p:sp>
    </p:spTree>
    <p:extLst>
      <p:ext uri="{BB962C8B-B14F-4D97-AF65-F5344CB8AC3E}">
        <p14:creationId xmlns:p14="http://schemas.microsoft.com/office/powerpoint/2010/main" val="278631457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0768"/>
            <a:ext cx="9144000" cy="4536504"/>
          </a:xfrm>
        </p:spPr>
      </p:pic>
      <p:sp>
        <p:nvSpPr>
          <p:cNvPr id="5" name="Başlık 4"/>
          <p:cNvSpPr>
            <a:spLocks noGrp="1"/>
          </p:cNvSpPr>
          <p:nvPr>
            <p:ph type="title"/>
          </p:nvPr>
        </p:nvSpPr>
        <p:spPr>
          <a:xfrm>
            <a:off x="457200" y="197768"/>
            <a:ext cx="8229600" cy="1143000"/>
          </a:xfrm>
        </p:spPr>
        <p:txBody>
          <a:bodyPr>
            <a:normAutofit fontScale="90000"/>
          </a:bodyPr>
          <a:lstStyle/>
          <a:p>
            <a:r>
              <a:rPr lang="tr-TR" dirty="0"/>
              <a:t>Türkiye Güneş Enerjisi Potansiyel Atlası</a:t>
            </a:r>
          </a:p>
        </p:txBody>
      </p:sp>
    </p:spTree>
    <p:extLst>
      <p:ext uri="{BB962C8B-B14F-4D97-AF65-F5344CB8AC3E}">
        <p14:creationId xmlns:p14="http://schemas.microsoft.com/office/powerpoint/2010/main" val="35926117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9552" y="980728"/>
            <a:ext cx="7772400" cy="3830583"/>
          </a:xfrm>
        </p:spPr>
        <p:txBody>
          <a:bodyPr>
            <a:normAutofit/>
          </a:bodyPr>
          <a:lstStyle/>
          <a:p>
            <a:r>
              <a:rPr lang="en-US" sz="4000" dirty="0">
                <a:latin typeface="Times New Roman" pitchFamily="18" charset="0"/>
                <a:cs typeface="Times New Roman" pitchFamily="18" charset="0"/>
              </a:rPr>
              <a:t>GÜNEŞ VE GÜNEŞ ENERJİSİ HAKKINDA GENEL BİLGİLER</a:t>
            </a:r>
          </a:p>
        </p:txBody>
      </p:sp>
    </p:spTree>
    <p:extLst>
      <p:ext uri="{BB962C8B-B14F-4D97-AF65-F5344CB8AC3E}">
        <p14:creationId xmlns:p14="http://schemas.microsoft.com/office/powerpoint/2010/main" val="255897154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144000" cy="4673600"/>
          </a:xfrm>
          <a:prstGeom prst="rect">
            <a:avLst/>
          </a:prstGeom>
        </p:spPr>
      </p:pic>
    </p:spTree>
    <p:extLst>
      <p:ext uri="{BB962C8B-B14F-4D97-AF65-F5344CB8AC3E}">
        <p14:creationId xmlns:p14="http://schemas.microsoft.com/office/powerpoint/2010/main" val="419263198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48B2B9-7B82-6D2B-ABB8-C526A2AE8B0A}"/>
              </a:ext>
            </a:extLst>
          </p:cNvPr>
          <p:cNvSpPr>
            <a:spLocks noGrp="1"/>
          </p:cNvSpPr>
          <p:nvPr>
            <p:ph type="title"/>
          </p:nvPr>
        </p:nvSpPr>
        <p:spPr>
          <a:xfrm>
            <a:off x="-1332656" y="980728"/>
            <a:ext cx="9937104" cy="1828800"/>
          </a:xfrm>
        </p:spPr>
        <p:txBody>
          <a:bodyPr>
            <a:normAutofit/>
          </a:bodyPr>
          <a:lstStyle/>
          <a:p>
            <a:r>
              <a:rPr lang="tr-TR" sz="4000" i="1" dirty="0"/>
              <a:t>Dinlediğiniz için teşekkür ederiz</a:t>
            </a:r>
          </a:p>
        </p:txBody>
      </p:sp>
      <p:sp>
        <p:nvSpPr>
          <p:cNvPr id="3" name="Metin Yer Tutucusu 2">
            <a:extLst>
              <a:ext uri="{FF2B5EF4-FFF2-40B4-BE49-F238E27FC236}">
                <a16:creationId xmlns:a16="http://schemas.microsoft.com/office/drawing/2014/main" id="{42FD03AE-679D-1CB8-C7FE-E2C3B278866F}"/>
              </a:ext>
            </a:extLst>
          </p:cNvPr>
          <p:cNvSpPr>
            <a:spLocks noGrp="1"/>
          </p:cNvSpPr>
          <p:nvPr>
            <p:ph type="body" idx="1"/>
          </p:nvPr>
        </p:nvSpPr>
        <p:spPr>
          <a:xfrm>
            <a:off x="467544" y="3140968"/>
            <a:ext cx="4572000" cy="2297488"/>
          </a:xfrm>
        </p:spPr>
        <p:txBody>
          <a:bodyPr>
            <a:normAutofit lnSpcReduction="10000"/>
          </a:bodyPr>
          <a:lstStyle/>
          <a:p>
            <a:r>
              <a:rPr lang="tr-TR" dirty="0" err="1"/>
              <a:t>Şeydanur</a:t>
            </a:r>
            <a:r>
              <a:rPr lang="tr-TR" dirty="0"/>
              <a:t> tol</a:t>
            </a:r>
          </a:p>
          <a:p>
            <a:r>
              <a:rPr lang="tr-TR" dirty="0"/>
              <a:t>Enis pul </a:t>
            </a:r>
          </a:p>
          <a:p>
            <a:r>
              <a:rPr lang="tr-TR" dirty="0"/>
              <a:t>Ahmet deniz</a:t>
            </a:r>
          </a:p>
          <a:p>
            <a:r>
              <a:rPr lang="tr-TR" dirty="0"/>
              <a:t>Eymen havari</a:t>
            </a:r>
          </a:p>
          <a:p>
            <a:r>
              <a:rPr lang="tr-TR" dirty="0"/>
              <a:t>Ozan arı</a:t>
            </a:r>
          </a:p>
          <a:p>
            <a:r>
              <a:rPr lang="tr-TR" dirty="0"/>
              <a:t>Alperen eren</a:t>
            </a:r>
          </a:p>
        </p:txBody>
      </p:sp>
      <p:sp>
        <p:nvSpPr>
          <p:cNvPr id="7" name="Metin kutusu 6">
            <a:extLst>
              <a:ext uri="{FF2B5EF4-FFF2-40B4-BE49-F238E27FC236}">
                <a16:creationId xmlns:a16="http://schemas.microsoft.com/office/drawing/2014/main" id="{467421DD-99F7-803A-B5D7-2FF3E8A7530C}"/>
              </a:ext>
            </a:extLst>
          </p:cNvPr>
          <p:cNvSpPr txBox="1"/>
          <p:nvPr/>
        </p:nvSpPr>
        <p:spPr>
          <a:xfrm>
            <a:off x="5508104" y="2825627"/>
            <a:ext cx="3888432" cy="369332"/>
          </a:xfrm>
          <a:prstGeom prst="rect">
            <a:avLst/>
          </a:prstGeom>
          <a:noFill/>
        </p:spPr>
        <p:txBody>
          <a:bodyPr wrap="square" rtlCol="0">
            <a:spAutoFit/>
          </a:bodyPr>
          <a:lstStyle/>
          <a:p>
            <a:r>
              <a:rPr lang="tr-TR" dirty="0">
                <a:solidFill>
                  <a:schemeClr val="bg2"/>
                </a:solidFill>
              </a:rPr>
              <a:t>Sorularınızı bekliyoruz…</a:t>
            </a:r>
          </a:p>
        </p:txBody>
      </p:sp>
    </p:spTree>
    <p:extLst>
      <p:ext uri="{BB962C8B-B14F-4D97-AF65-F5344CB8AC3E}">
        <p14:creationId xmlns:p14="http://schemas.microsoft.com/office/powerpoint/2010/main" val="176485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Microsoft Sans Serif"/>
                <a:cs typeface="Microsoft Sans Serif"/>
              </a:rPr>
              <a:t>GÜNEŞ HAKKINDA GENEL BİLGİLER</a:t>
            </a:r>
          </a:p>
        </p:txBody>
      </p:sp>
      <p:sp>
        <p:nvSpPr>
          <p:cNvPr id="5" name="TextBox 4"/>
          <p:cNvSpPr txBox="1"/>
          <p:nvPr/>
        </p:nvSpPr>
        <p:spPr>
          <a:xfrm>
            <a:off x="3496235" y="2420471"/>
            <a:ext cx="4721412" cy="1308050"/>
          </a:xfrm>
          <a:prstGeom prst="rect">
            <a:avLst/>
          </a:prstGeom>
          <a:noFill/>
        </p:spPr>
        <p:txBody>
          <a:bodyPr wrap="square" rtlCol="0">
            <a:spAutoFit/>
          </a:bodyPr>
          <a:lstStyle/>
          <a:p>
            <a:pPr marL="457200" indent="-457200">
              <a:spcAft>
                <a:spcPts val="1800"/>
              </a:spcAft>
              <a:buFont typeface="Arial"/>
              <a:buChar char="•"/>
            </a:pPr>
            <a:endParaRPr lang="en-US" sz="3200" dirty="0">
              <a:latin typeface="Arial Unicode MS"/>
              <a:cs typeface="Arial Unicode MS"/>
            </a:endParaRPr>
          </a:p>
          <a:p>
            <a:pPr marL="457200" indent="-457200">
              <a:buFont typeface="Arial"/>
              <a:buChar char="•"/>
            </a:pPr>
            <a:endParaRPr lang="en-US" sz="3200" dirty="0">
              <a:latin typeface="Arial Unicode MS"/>
              <a:cs typeface="Arial Unicode MS"/>
            </a:endParaRPr>
          </a:p>
        </p:txBody>
      </p:sp>
      <p:sp>
        <p:nvSpPr>
          <p:cNvPr id="3" name="Content Placeholder 2"/>
          <p:cNvSpPr>
            <a:spLocks noGrp="1"/>
          </p:cNvSpPr>
          <p:nvPr>
            <p:ph idx="1"/>
          </p:nvPr>
        </p:nvSpPr>
        <p:spPr/>
        <p:txBody>
          <a:bodyPr>
            <a:normAutofit/>
          </a:bodyPr>
          <a:lstStyle/>
          <a:p>
            <a:pPr>
              <a:lnSpc>
                <a:spcPct val="150000"/>
              </a:lnSpc>
            </a:pPr>
            <a:r>
              <a:rPr lang="tr-TR" sz="2400" dirty="0">
                <a:solidFill>
                  <a:schemeClr val="tx1">
                    <a:lumMod val="95000"/>
                    <a:lumOff val="5000"/>
                  </a:schemeClr>
                </a:solidFill>
                <a:latin typeface="Times New Roman" pitchFamily="18" charset="0"/>
                <a:cs typeface="Times New Roman" pitchFamily="18" charset="0"/>
              </a:rPr>
              <a:t>Güneş enerjisi, güneş ışığından enerji elde edilmesine dayalı bir teknolojidir. Güneşin yaydığı ve Dünya'mıza da ulaşan enerji, Güneş'in çekirdeğinde yer alan füzyon süreci ile açığa çıkan ışınım enerjisidir. Güneşteki hidrojen gazının helyuma dönüşmesi şeklindeki füzyon sürecinden kaynaklanır. Dünya atmosferinin dışında Güneş ışınımının şiddeti, aşağı yukarı sabit ve 1370 W/m</a:t>
            </a:r>
            <a:r>
              <a:rPr lang="tr-TR" sz="2400" baseline="30000" dirty="0">
                <a:solidFill>
                  <a:schemeClr val="tx1">
                    <a:lumMod val="95000"/>
                    <a:lumOff val="5000"/>
                  </a:schemeClr>
                </a:solidFill>
                <a:latin typeface="Times New Roman" pitchFamily="18" charset="0"/>
                <a:cs typeface="Times New Roman" pitchFamily="18" charset="0"/>
              </a:rPr>
              <a:t>2</a:t>
            </a:r>
            <a:r>
              <a:rPr lang="tr-TR" sz="2400" dirty="0">
                <a:solidFill>
                  <a:schemeClr val="tx1">
                    <a:lumMod val="95000"/>
                    <a:lumOff val="5000"/>
                  </a:schemeClr>
                </a:solidFill>
                <a:latin typeface="Times New Roman" pitchFamily="18" charset="0"/>
                <a:cs typeface="Times New Roman" pitchFamily="18" charset="0"/>
              </a:rPr>
              <a:t>değerindedir; ancak yeryüzünde 0-1100 W/m</a:t>
            </a:r>
            <a:r>
              <a:rPr lang="tr-TR" sz="2400" baseline="30000" dirty="0">
                <a:solidFill>
                  <a:schemeClr val="tx1">
                    <a:lumMod val="95000"/>
                    <a:lumOff val="5000"/>
                  </a:schemeClr>
                </a:solidFill>
                <a:latin typeface="Times New Roman" pitchFamily="18" charset="0"/>
                <a:cs typeface="Times New Roman" pitchFamily="18" charset="0"/>
              </a:rPr>
              <a:t>2</a:t>
            </a:r>
            <a:r>
              <a:rPr lang="tr-TR" sz="2400" dirty="0">
                <a:solidFill>
                  <a:schemeClr val="tx1">
                    <a:lumMod val="95000"/>
                    <a:lumOff val="5000"/>
                  </a:schemeClr>
                </a:solidFill>
                <a:latin typeface="Times New Roman" pitchFamily="18" charset="0"/>
                <a:cs typeface="Times New Roman" pitchFamily="18" charset="0"/>
              </a:rPr>
              <a:t> değerleri arasında değişim gösterir. </a:t>
            </a:r>
          </a:p>
        </p:txBody>
      </p:sp>
    </p:spTree>
    <p:extLst>
      <p:ext uri="{BB962C8B-B14F-4D97-AF65-F5344CB8AC3E}">
        <p14:creationId xmlns:p14="http://schemas.microsoft.com/office/powerpoint/2010/main" val="31217037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Yer Tutucusu 7">
            <a:extLst>
              <a:ext uri="{FF2B5EF4-FFF2-40B4-BE49-F238E27FC236}">
                <a16:creationId xmlns:a16="http://schemas.microsoft.com/office/drawing/2014/main" id="{CD166F47-CC89-1A45-E7DD-84ED70390B31}"/>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668" r="2668"/>
          <a:stretch>
            <a:fillRect/>
          </a:stretch>
        </p:blipFill>
        <p:spPr>
          <a:xfrm>
            <a:off x="0" y="0"/>
            <a:ext cx="9177542" cy="6957392"/>
          </a:xfrm>
        </p:spPr>
      </p:pic>
    </p:spTree>
    <p:extLst>
      <p:ext uri="{BB962C8B-B14F-4D97-AF65-F5344CB8AC3E}">
        <p14:creationId xmlns:p14="http://schemas.microsoft.com/office/powerpoint/2010/main" val="30884185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icrosoft Sans Serif"/>
                <a:cs typeface="Microsoft Sans Serif"/>
              </a:rPr>
              <a:t>GÜNEŞ ENERJİSİ</a:t>
            </a:r>
            <a:endParaRPr lang="en-US" dirty="0"/>
          </a:p>
        </p:txBody>
      </p:sp>
      <p:sp>
        <p:nvSpPr>
          <p:cNvPr id="3" name="Content Placeholder 2"/>
          <p:cNvSpPr>
            <a:spLocks noGrp="1"/>
          </p:cNvSpPr>
          <p:nvPr>
            <p:ph idx="1"/>
          </p:nvPr>
        </p:nvSpPr>
        <p:spPr/>
        <p:txBody>
          <a:bodyPr>
            <a:noAutofit/>
          </a:bodyPr>
          <a:lstStyle/>
          <a:p>
            <a:pPr>
              <a:lnSpc>
                <a:spcPct val="150000"/>
              </a:lnSpc>
            </a:pPr>
            <a:r>
              <a:rPr lang="en-US" sz="2400" dirty="0" err="1">
                <a:latin typeface="Times New Roman" pitchFamily="18" charset="0"/>
                <a:cs typeface="Times New Roman" pitchFamily="18" charset="0"/>
              </a:rPr>
              <a:t>Dünyanın</a:t>
            </a:r>
            <a:r>
              <a:rPr lang="en-US" sz="2400" dirty="0">
                <a:latin typeface="Times New Roman" pitchFamily="18" charset="0"/>
                <a:cs typeface="Times New Roman" pitchFamily="18" charset="0"/>
              </a:rPr>
              <a:t> en </a:t>
            </a:r>
            <a:r>
              <a:rPr lang="en-US" sz="2400" dirty="0" err="1">
                <a:latin typeface="Times New Roman" pitchFamily="18" charset="0"/>
                <a:cs typeface="Times New Roman" pitchFamily="18" charset="0"/>
              </a:rPr>
              <a:t>büyük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enerji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kaynağı</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Fosil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yakıtlara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alternatif</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Elektrik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ısı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üretmede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kullanılır</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Çevreci</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Yenilenebilir</a:t>
            </a:r>
            <a:endParaRPr lang="en-US" sz="2400" dirty="0">
              <a:latin typeface="Times New Roman" pitchFamily="18" charset="0"/>
              <a:cs typeface="Times New Roman" pitchFamily="18" charset="0"/>
            </a:endParaRPr>
          </a:p>
          <a:p>
            <a:pPr>
              <a:lnSpc>
                <a:spcPct val="150000"/>
              </a:lnSpc>
            </a:pPr>
            <a:r>
              <a:rPr lang="en-US" sz="2400" dirty="0" err="1">
                <a:latin typeface="Times New Roman" pitchFamily="18" charset="0"/>
                <a:cs typeface="Times New Roman" pitchFamily="18" charset="0"/>
              </a:rPr>
              <a:t>Yeryüzüne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yılda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düşen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güneş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enerjisi</a:t>
            </a:r>
            <a:r>
              <a:rPr lang="en-US" sz="2400" dirty="0">
                <a:latin typeface="Times New Roman" pitchFamily="18" charset="0"/>
                <a:cs typeface="Times New Roman" pitchFamily="18" charset="0"/>
              </a:rPr>
              <a:t>:</a:t>
            </a:r>
          </a:p>
          <a:p>
            <a:pPr lvl="1">
              <a:lnSpc>
                <a:spcPct val="150000"/>
              </a:lnSpc>
            </a:pPr>
            <a:r>
              <a:rPr lang="en-US" sz="2400" dirty="0" err="1">
                <a:latin typeface="Times New Roman" pitchFamily="18" charset="0"/>
                <a:cs typeface="Times New Roman" pitchFamily="18" charset="0"/>
              </a:rPr>
              <a:t>Fosil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yakıt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rezevlerinin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toplamının</a:t>
            </a:r>
            <a:r>
              <a:rPr lang="en-US" sz="2400" dirty="0">
                <a:latin typeface="Times New Roman" pitchFamily="18" charset="0"/>
                <a:cs typeface="Times New Roman" pitchFamily="18" charset="0"/>
              </a:rPr>
              <a:t> 160 </a:t>
            </a:r>
            <a:r>
              <a:rPr lang="en-US" sz="2400" dirty="0" err="1">
                <a:latin typeface="Times New Roman" pitchFamily="18" charset="0"/>
                <a:cs typeface="Times New Roman" pitchFamily="18" charset="0"/>
              </a:rPr>
              <a:t>katı</a:t>
            </a:r>
            <a:endParaRPr lang="en-US" sz="2400" dirty="0">
              <a:latin typeface="Times New Roman" pitchFamily="18" charset="0"/>
              <a:cs typeface="Times New Roman" pitchFamily="18" charset="0"/>
            </a:endParaRPr>
          </a:p>
          <a:p>
            <a:pPr lvl="1">
              <a:lnSpc>
                <a:spcPct val="150000"/>
              </a:lnSpc>
            </a:pPr>
            <a:r>
              <a:rPr lang="en-US" sz="2400" dirty="0" err="1">
                <a:latin typeface="Times New Roman" pitchFamily="18" charset="0"/>
                <a:cs typeface="Times New Roman" pitchFamily="18" charset="0"/>
              </a:rPr>
              <a:t>Nükleer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hidroelektrilk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fosil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yakıt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tesislerinin</a:t>
            </a:r>
            <a:r>
              <a:rPr lang="en-US" sz="2400" dirty="0">
                <a:latin typeface="Times New Roman" pitchFamily="18" charset="0"/>
                <a:cs typeface="Times New Roman" pitchFamily="18" charset="0"/>
              </a:rPr>
              <a:t> 15,000 </a:t>
            </a:r>
            <a:r>
              <a:rPr lang="en-US" sz="2400" dirty="0" err="1">
                <a:latin typeface="Times New Roman" pitchFamily="18" charset="0"/>
                <a:cs typeface="Times New Roman" pitchFamily="18" charset="0"/>
              </a:rPr>
              <a:t>katı</a:t>
            </a:r>
            <a:endParaRPr lang="en-US" sz="2400" dirty="0">
              <a:latin typeface="Times New Roman" pitchFamily="18" charset="0"/>
              <a:cs typeface="Times New Roman" pitchFamily="18" charset="0"/>
            </a:endParaRPr>
          </a:p>
          <a:p>
            <a:pPr lvl="1">
              <a:lnSpc>
                <a:spcPct val="150000"/>
              </a:lnSpc>
            </a:pPr>
            <a:endParaRPr lang="en-US" sz="2400" dirty="0">
              <a:latin typeface="Times New Roman" pitchFamily="18" charset="0"/>
              <a:cs typeface="Times New Roman" pitchFamily="18" charset="0"/>
            </a:endParaRPr>
          </a:p>
          <a:p>
            <a:pPr lvl="1">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984533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720831"/>
            <a:ext cx="8049000" cy="1415742"/>
          </a:xfrm>
          <a:prstGeom prst="rect">
            <a:avLst/>
          </a:prstGeom>
        </p:spPr>
        <p:txBody>
          <a:bodyPr lIns="91425" tIns="91425" rIns="91425" bIns="91425" anchor="b" anchorCtr="0">
            <a:spAutoFit/>
          </a:bodyPr>
          <a:lstStyle/>
          <a:p>
            <a:pPr>
              <a:buNone/>
            </a:pPr>
            <a:r>
              <a:rPr lang="en" sz="4000" b="1" dirty="0">
                <a:latin typeface="Times New Roman" pitchFamily="18" charset="0"/>
                <a:cs typeface="Times New Roman" pitchFamily="18" charset="0"/>
              </a:rPr>
              <a:t>Güneş Enerjisinin Avantajları ve Dezavantajları</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lgn="ctr">
              <a:buNone/>
            </a:pPr>
            <a:r>
              <a:rPr lang="tr-TR" dirty="0">
                <a:latin typeface="Times New Roman" pitchFamily="18" charset="0"/>
                <a:cs typeface="Times New Roman" pitchFamily="18" charset="0"/>
              </a:rPr>
              <a:t>AVANTAJLARI</a:t>
            </a:r>
            <a:endParaRPr lang="en" dirty="0">
              <a:latin typeface="Times New Roman" pitchFamily="18" charset="0"/>
              <a:cs typeface="Times New Roman" pitchFamily="18" charset="0"/>
            </a:endParaRPr>
          </a:p>
        </p:txBody>
      </p:sp>
      <p:sp>
        <p:nvSpPr>
          <p:cNvPr id="30" name="Shape 30"/>
          <p:cNvSpPr txBox="1">
            <a:spLocks noGrp="1"/>
          </p:cNvSpPr>
          <p:nvPr>
            <p:ph type="body" idx="1"/>
          </p:nvPr>
        </p:nvSpPr>
        <p:spPr>
          <a:xfrm>
            <a:off x="0" y="1600200"/>
            <a:ext cx="9144000" cy="5216782"/>
          </a:xfrm>
          <a:prstGeom prst="rect">
            <a:avLst/>
          </a:prstGeom>
        </p:spPr>
        <p:txBody>
          <a:bodyPr wrap="square" lIns="91425" tIns="91425" rIns="91425" bIns="91425" anchor="t" anchorCtr="0">
            <a:spAutoFit/>
          </a:bodyPr>
          <a:lstStyle/>
          <a:p>
            <a:pPr marL="457200" lvl="0" indent="-355600" rtl="0">
              <a:lnSpc>
                <a:spcPct val="150000"/>
              </a:lnSpc>
              <a:buClr>
                <a:schemeClr val="dk1"/>
              </a:buClr>
              <a:buSzPct val="166666"/>
              <a:buFont typeface="Arial"/>
              <a:buChar char="•"/>
            </a:pPr>
            <a:r>
              <a:rPr lang="en" sz="2400" dirty="0">
                <a:latin typeface="Times New Roman" pitchFamily="18" charset="0"/>
                <a:cs typeface="Times New Roman" pitchFamily="18" charset="0"/>
              </a:rPr>
              <a:t>Bol ve tükenmeyen yenilenebilir enerji kaynağıdır.</a:t>
            </a:r>
          </a:p>
          <a:p>
            <a:pPr marL="457200" lvl="0" indent="-355600" rtl="0">
              <a:lnSpc>
                <a:spcPct val="150000"/>
              </a:lnSpc>
              <a:buClr>
                <a:schemeClr val="dk1"/>
              </a:buClr>
              <a:buSzPct val="166666"/>
              <a:buFont typeface="Arial"/>
              <a:buChar char="•"/>
            </a:pPr>
            <a:r>
              <a:rPr lang="en" sz="2400" dirty="0">
                <a:latin typeface="Times New Roman" pitchFamily="18" charset="0"/>
                <a:cs typeface="Times New Roman" pitchFamily="18" charset="0"/>
              </a:rPr>
              <a:t>Temizdir, çevreyi kirletici, duman, gaz, karbon monoksit, kükürt ve radyasyon vb. atıkları yoktur.</a:t>
            </a:r>
          </a:p>
          <a:p>
            <a:pPr marL="457200" lvl="0" indent="-355600" rtl="0">
              <a:lnSpc>
                <a:spcPct val="150000"/>
              </a:lnSpc>
              <a:buClr>
                <a:schemeClr val="dk1"/>
              </a:buClr>
              <a:buSzPct val="166666"/>
              <a:buFont typeface="Arial"/>
              <a:buChar char="•"/>
            </a:pPr>
            <a:r>
              <a:rPr lang="en" sz="2400" dirty="0">
                <a:latin typeface="Times New Roman" pitchFamily="18" charset="0"/>
                <a:cs typeface="Times New Roman" pitchFamily="18" charset="0"/>
              </a:rPr>
              <a:t>Yerel uygulamalar için elverişlidir. Enerjiye ihtiyaç duyulan, hemen her yerde güneş enerjisinden yararlanmak mümkündür. Bir çakmağın, bir saatin, bir hesap makinesinin veya bir deniz fenerinin, bir orman gözetleme kulesinin enerji ihtiyacı yerinde güneş enerjisiyle rahatlıkla karşılanabilir.</a:t>
            </a:r>
          </a:p>
          <a:p>
            <a:endParaRPr lang="en" sz="2400" dirty="0">
              <a:latin typeface="Times New Roman" pitchFamily="18" charset="0"/>
              <a:cs typeface="Times New Roman" pitchFamily="18"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67544" y="679004"/>
            <a:ext cx="8219256" cy="738633"/>
          </a:xfrm>
          <a:prstGeom prst="rect">
            <a:avLst/>
          </a:prstGeom>
        </p:spPr>
        <p:txBody>
          <a:bodyPr wrap="square" lIns="91425" tIns="91425" rIns="91425" bIns="91425" anchor="b" anchorCtr="0">
            <a:spAutoFit/>
          </a:bodyPr>
          <a:lstStyle/>
          <a:p>
            <a:pPr algn="ctr">
              <a:buNone/>
            </a:pPr>
            <a:r>
              <a:rPr lang="tr-TR" dirty="0">
                <a:latin typeface="Times New Roman" pitchFamily="18" charset="0"/>
                <a:cs typeface="Times New Roman" pitchFamily="18" charset="0"/>
              </a:rPr>
              <a:t>AVANTAJLARI</a:t>
            </a:r>
            <a:endParaRPr lang="en" dirty="0">
              <a:latin typeface="Times New Roman" pitchFamily="18" charset="0"/>
              <a:cs typeface="Times New Roman" pitchFamily="18" charset="0"/>
            </a:endParaRPr>
          </a:p>
        </p:txBody>
      </p:sp>
      <p:sp>
        <p:nvSpPr>
          <p:cNvPr id="36" name="Shape 36"/>
          <p:cNvSpPr txBox="1">
            <a:spLocks noGrp="1"/>
          </p:cNvSpPr>
          <p:nvPr>
            <p:ph type="body" idx="1"/>
          </p:nvPr>
        </p:nvSpPr>
        <p:spPr>
          <a:xfrm>
            <a:off x="0" y="1268760"/>
            <a:ext cx="8928992" cy="5847724"/>
          </a:xfrm>
          <a:prstGeom prst="rect">
            <a:avLst/>
          </a:prstGeom>
        </p:spPr>
        <p:txBody>
          <a:bodyPr wrap="square" lIns="91425" tIns="91425" rIns="91425" bIns="91425" anchor="t" anchorCtr="0">
            <a:spAutoFit/>
          </a:bodyPr>
          <a:lstStyle/>
          <a:p>
            <a:pPr marL="444500">
              <a:lnSpc>
                <a:spcPct val="150000"/>
              </a:lnSpc>
            </a:pPr>
            <a:r>
              <a:rPr lang="en" sz="2400" dirty="0">
                <a:solidFill>
                  <a:srgbClr val="333333"/>
                </a:solidFill>
                <a:latin typeface="Times New Roman" pitchFamily="18" charset="0"/>
                <a:cs typeface="Times New Roman" pitchFamily="18" charset="0"/>
              </a:rPr>
              <a:t>Güneş, tüm dünya ülkelerinin yararlanabileceği bir enerji kaynağıdır. Bu nedenle ülkelerin enerji bağımlılıkları ortadan kalkabilir.</a:t>
            </a:r>
          </a:p>
          <a:p>
            <a:pPr marL="457200" lvl="0" indent="-355600" rtl="0">
              <a:lnSpc>
                <a:spcPct val="150000"/>
              </a:lnSpc>
              <a:buClr>
                <a:schemeClr val="dk1"/>
              </a:buClr>
              <a:buSzPct val="166666"/>
              <a:buFont typeface="Arial"/>
              <a:buChar char="•"/>
            </a:pPr>
            <a:r>
              <a:rPr lang="en" sz="2400" dirty="0">
                <a:latin typeface="Times New Roman" pitchFamily="18" charset="0"/>
                <a:cs typeface="Times New Roman" pitchFamily="18" charset="0"/>
              </a:rPr>
              <a:t> Birçok uygulamasında karmaşık teknolojilere gerek duyulmamaktadır.</a:t>
            </a:r>
          </a:p>
          <a:p>
            <a:pPr marL="457200" lvl="0" indent="-355600" rtl="0">
              <a:lnSpc>
                <a:spcPct val="150000"/>
              </a:lnSpc>
              <a:buClr>
                <a:schemeClr val="dk1"/>
              </a:buClr>
              <a:buSzPct val="166666"/>
              <a:buFont typeface="Arial"/>
              <a:buChar char="•"/>
            </a:pPr>
            <a:r>
              <a:rPr lang="en" sz="2400" dirty="0">
                <a:latin typeface="Times New Roman" pitchFamily="18" charset="0"/>
                <a:cs typeface="Times New Roman" pitchFamily="18" charset="0"/>
              </a:rPr>
              <a:t> İşletme giderleri son derece düşüktür.</a:t>
            </a:r>
          </a:p>
          <a:p>
            <a:pPr marL="457200" lvl="0" indent="-355600" rtl="0">
              <a:lnSpc>
                <a:spcPct val="150000"/>
              </a:lnSpc>
              <a:buClr>
                <a:schemeClr val="dk1"/>
              </a:buClr>
              <a:buSzPct val="166666"/>
              <a:buFont typeface="Arial"/>
              <a:buChar char="•"/>
            </a:pPr>
            <a:r>
              <a:rPr lang="en" sz="2400" dirty="0">
                <a:solidFill>
                  <a:srgbClr val="000000"/>
                </a:solidFill>
                <a:latin typeface="Times New Roman" pitchFamily="18" charset="0"/>
                <a:cs typeface="Times New Roman" pitchFamily="18" charset="0"/>
              </a:rPr>
              <a:t>Güneş enerjisi pilleri hücreleri, güneş enerjisi toplarken, hiçbir gürültü oluşturmaz. Diğer enerji elde kaynaklarına göre, tamamen sessiz bir enerji elde etme yöntemidir.</a:t>
            </a:r>
          </a:p>
          <a:p>
            <a:endParaRPr lang="en" sz="2400" dirty="0">
              <a:solidFill>
                <a:srgbClr val="000000"/>
              </a:solidFill>
              <a:latin typeface="Times New Roman" pitchFamily="18" charset="0"/>
              <a:cs typeface="Times New Roman" pitchFamily="18"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lvl="0" algn="ctr" rtl="0">
              <a:buNone/>
            </a:pPr>
            <a:r>
              <a:rPr lang="tr-TR" dirty="0">
                <a:latin typeface="Times New Roman" pitchFamily="18" charset="0"/>
                <a:cs typeface="Times New Roman" pitchFamily="18" charset="0"/>
              </a:rPr>
              <a:t>DEZAVANTAJLARI</a:t>
            </a:r>
            <a:endParaRPr lang="en" dirty="0">
              <a:latin typeface="Times New Roman" pitchFamily="18" charset="0"/>
              <a:cs typeface="Times New Roman" pitchFamily="18" charset="0"/>
            </a:endParaRPr>
          </a:p>
        </p:txBody>
      </p:sp>
      <p:sp>
        <p:nvSpPr>
          <p:cNvPr id="42" name="Shape 42"/>
          <p:cNvSpPr txBox="1">
            <a:spLocks noGrp="1"/>
          </p:cNvSpPr>
          <p:nvPr>
            <p:ph type="body" idx="1"/>
          </p:nvPr>
        </p:nvSpPr>
        <p:spPr>
          <a:xfrm>
            <a:off x="457200" y="1600200"/>
            <a:ext cx="8229600" cy="5293727"/>
          </a:xfrm>
          <a:prstGeom prst="rect">
            <a:avLst/>
          </a:prstGeom>
        </p:spPr>
        <p:txBody>
          <a:bodyPr lIns="91425" tIns="91425" rIns="91425" bIns="91425" anchor="t" anchorCtr="0">
            <a:spAutoFit/>
          </a:bodyPr>
          <a:lstStyle/>
          <a:p>
            <a:pPr marL="457200" lvl="0" indent="-419100" rtl="0">
              <a:lnSpc>
                <a:spcPct val="150000"/>
              </a:lnSpc>
              <a:buClr>
                <a:schemeClr val="dk1"/>
              </a:buClr>
              <a:buSzPct val="249999"/>
              <a:buFont typeface="Arial"/>
              <a:buChar char="•"/>
            </a:pPr>
            <a:r>
              <a:rPr lang="en" sz="2400" dirty="0">
                <a:latin typeface="Times New Roman" pitchFamily="18" charset="0"/>
                <a:cs typeface="Times New Roman" pitchFamily="18" charset="0"/>
              </a:rPr>
              <a:t>Birim yüzeye gelen güneş ışınımı az olduğundan geniş toplayıcı yüzeylere ihtiyaç vardır.</a:t>
            </a:r>
          </a:p>
          <a:p>
            <a:pPr marL="457200" lvl="0" indent="-419100" rtl="0">
              <a:lnSpc>
                <a:spcPct val="150000"/>
              </a:lnSpc>
              <a:buClr>
                <a:schemeClr val="dk1"/>
              </a:buClr>
              <a:buSzPct val="249999"/>
              <a:buFont typeface="Arial"/>
              <a:buChar char="•"/>
            </a:pPr>
            <a:r>
              <a:rPr lang="en" sz="2400" dirty="0">
                <a:solidFill>
                  <a:srgbClr val="333333"/>
                </a:solidFill>
                <a:latin typeface="Times New Roman" pitchFamily="18" charset="0"/>
                <a:cs typeface="Times New Roman" pitchFamily="18" charset="0"/>
              </a:rPr>
              <a:t>Güneşten gelen enerji miktarı bizim isteğimize bağlı değildir ve kontrol edilemez.</a:t>
            </a:r>
          </a:p>
          <a:p>
            <a:pPr marL="457200" lvl="0" indent="-419100" rtl="0">
              <a:lnSpc>
                <a:spcPct val="150000"/>
              </a:lnSpc>
              <a:buClr>
                <a:schemeClr val="dk1"/>
              </a:buClr>
              <a:buSzPct val="249999"/>
              <a:buFont typeface="Arial"/>
              <a:buChar char="•"/>
            </a:pPr>
            <a:r>
              <a:rPr lang="en" sz="2400" dirty="0">
                <a:latin typeface="Times New Roman" pitchFamily="18" charset="0"/>
                <a:cs typeface="Times New Roman" pitchFamily="18" charset="0"/>
              </a:rPr>
              <a:t>Sürekli olmadığından ısı depolama gerekmekte olup, depolama imkânları ise yüksek maliyetli ve sınırlıdır.</a:t>
            </a:r>
          </a:p>
          <a:p>
            <a:pPr marL="457200" lvl="0" indent="-419100" rtl="0">
              <a:lnSpc>
                <a:spcPct val="150000"/>
              </a:lnSpc>
              <a:buClr>
                <a:schemeClr val="dk1"/>
              </a:buClr>
              <a:buSzPct val="249999"/>
              <a:buFont typeface="Arial"/>
              <a:buChar char="•"/>
            </a:pPr>
            <a:r>
              <a:rPr lang="en" sz="2400" dirty="0">
                <a:latin typeface="Times New Roman" pitchFamily="18" charset="0"/>
                <a:cs typeface="Times New Roman" pitchFamily="18" charset="0"/>
              </a:rPr>
              <a:t>Enerji ihtiyacının çok olduğu kış aylarında güneş  ışınımı az, geceleri ise hiç yoktur.</a:t>
            </a:r>
          </a:p>
          <a:p>
            <a:endParaRPr lang="en" sz="2400" dirty="0">
              <a:latin typeface="Times New Roman" pitchFamily="18" charset="0"/>
              <a:cs typeface="Times New Roman" pitchFamily="18" charset="0"/>
            </a:endParaRPr>
          </a:p>
        </p:txBody>
      </p:sp>
    </p:spTree>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labalık">
  <a:themeElements>
    <a:clrScheme name="Kalabalık">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Kalabalık">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500</TotalTime>
  <Words>641</Words>
  <Application>Microsoft Office PowerPoint</Application>
  <PresentationFormat>Ekran Gösterisi (4:3)</PresentationFormat>
  <Paragraphs>69</Paragraphs>
  <Slides>21</Slides>
  <Notes>5</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21</vt:i4>
      </vt:variant>
    </vt:vector>
  </HeadingPairs>
  <TitlesOfParts>
    <vt:vector size="31" baseType="lpstr">
      <vt:lpstr>Arial</vt:lpstr>
      <vt:lpstr>Arial Unicode MS</vt:lpstr>
      <vt:lpstr>Calibri</vt:lpstr>
      <vt:lpstr>Lucida Sans Unicode</vt:lpstr>
      <vt:lpstr>Microsoft Sans Serif</vt:lpstr>
      <vt:lpstr>Times New Roman</vt:lpstr>
      <vt:lpstr>Verdana</vt:lpstr>
      <vt:lpstr>Wingdings 2</vt:lpstr>
      <vt:lpstr>Wingdings 3</vt:lpstr>
      <vt:lpstr>Kalabalık</vt:lpstr>
      <vt:lpstr>GÜNEŞ ENERJİSİ</vt:lpstr>
      <vt:lpstr>PowerPoint Sunusu</vt:lpstr>
      <vt:lpstr>GÜNEŞ HAKKINDA GENEL BİLGİLER</vt:lpstr>
      <vt:lpstr>PowerPoint Sunusu</vt:lpstr>
      <vt:lpstr>GÜNEŞ ENERJİSİ</vt:lpstr>
      <vt:lpstr>Güneş Enerjisinin Avantajları ve Dezavantajları</vt:lpstr>
      <vt:lpstr>AVANTAJLARI</vt:lpstr>
      <vt:lpstr>AVANTAJLARI</vt:lpstr>
      <vt:lpstr>DEZAVANTAJLARI</vt:lpstr>
      <vt:lpstr>DEZAVANTAJLARI</vt:lpstr>
      <vt:lpstr>GÜNEŞ ENERJİSİ TEKNOLOJİLERİ VE KULLANIM ALANLARI</vt:lpstr>
      <vt:lpstr>GÜNEŞ ENERJİSİNİN KULLANIM ALANLARI</vt:lpstr>
      <vt:lpstr>Isıl Sistemler</vt:lpstr>
      <vt:lpstr>Güneş Pilleri</vt:lpstr>
      <vt:lpstr>Güneş Pilleri</vt:lpstr>
      <vt:lpstr>PowerPoint Sunusu</vt:lpstr>
      <vt:lpstr>TÜRKİYE’NİN GÜNEŞ ENERJİSİ POTANSİYELİ</vt:lpstr>
      <vt:lpstr>PowerPoint Sunusu</vt:lpstr>
      <vt:lpstr>Türkiye Güneş Enerjisi Potansiyel Atlası</vt:lpstr>
      <vt:lpstr>PowerPoint Sunusu</vt:lpstr>
      <vt:lpstr>Dinlediğiniz için teşekkür ederiz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busra</dc:creator>
  <cp:lastModifiedBy>eymen havari</cp:lastModifiedBy>
  <cp:revision>21</cp:revision>
  <dcterms:created xsi:type="dcterms:W3CDTF">2012-12-09T17:34:38Z</dcterms:created>
  <dcterms:modified xsi:type="dcterms:W3CDTF">2023-05-04T22:51:05Z</dcterms:modified>
</cp:coreProperties>
</file>