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65"/>
    <p:restoredTop sz="94674"/>
  </p:normalViewPr>
  <p:slideViewPr>
    <p:cSldViewPr snapToGrid="0">
      <p:cViewPr varScale="1">
        <p:scale>
          <a:sx n="71" d="100"/>
          <a:sy n="71" d="100"/>
        </p:scale>
        <p:origin x="176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32B40E-EC51-C63B-4CCD-7A1137774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A994FD-72A2-B949-30BE-B0D10A97F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33065F-DF5C-3FC3-F841-8E3F9ECE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BBF7-7F92-3042-90D3-5108BF1022E3}" type="datetimeFigureOut">
              <a:rPr kumimoji="1" lang="ja-JP" altLang="en-US" smtClean="0"/>
              <a:t>2025/5/18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6A0F45-41AD-BFD9-9C55-709CB6F4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7C0886-64C7-BD73-19A3-C50D1DB2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3C03-25D0-544A-A439-4547DF4ED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73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A066A7-25AD-9E21-96EB-E55A9FFD4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D70A9D-45CA-8E62-1551-91ABEE837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7B6712-5B86-822D-D1DA-460F3A1F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BBF7-7F92-3042-90D3-5108BF1022E3}" type="datetimeFigureOut">
              <a:rPr kumimoji="1" lang="ja-JP" altLang="en-US" smtClean="0"/>
              <a:t>2025/5/18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0B8DCF-B1A6-B0CD-EC83-EBEEF843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A7AE1E-5A3E-D242-7FF3-732D4E0F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3C03-25D0-544A-A439-4547DF4ED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90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6D2602E-59FE-0782-48F9-D426396B8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FBC99D-F777-8ECB-C515-7F0A9055A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12486D-60AE-8C23-CAD6-1D4AF129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BBF7-7F92-3042-90D3-5108BF1022E3}" type="datetimeFigureOut">
              <a:rPr kumimoji="1" lang="ja-JP" altLang="en-US" smtClean="0"/>
              <a:t>2025/5/18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D83873-3EF9-0523-22BC-04582BE6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703416-E8F5-3306-5447-62B4EAE1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3C03-25D0-544A-A439-4547DF4ED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979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81810E-25C8-5F5F-6F06-2677385D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4C3D1-B275-6678-2C88-636BD4713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86A29C-7F8A-4D09-AA36-114385BC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BBF7-7F92-3042-90D3-5108BF1022E3}" type="datetimeFigureOut">
              <a:rPr kumimoji="1" lang="ja-JP" altLang="en-US" smtClean="0"/>
              <a:t>2025/5/18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62CA49-1D0A-66D7-652A-0FF5576E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8FAC27-19F1-1B06-0D35-7E5F74D0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3C03-25D0-544A-A439-4547DF4ED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57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40E8D9-5594-D81D-2F5A-405D295E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7B46CF-A74C-C1AC-3594-58CF63FF7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C41574-126E-DD93-1CED-874F69CC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BBF7-7F92-3042-90D3-5108BF1022E3}" type="datetimeFigureOut">
              <a:rPr kumimoji="1" lang="ja-JP" altLang="en-US" smtClean="0"/>
              <a:t>2025/5/18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4A7E5A-99CF-8CE1-A19A-2423C05B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7DA9A6-6945-2A5B-AB03-6A9EAE12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3C03-25D0-544A-A439-4547DF4ED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740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5AC46D-3560-2F4F-F5B3-DFDE3EA7C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C9CAC8-3A4F-19C8-7DB6-F423FAC06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3F93F8-DCB0-0814-0F4E-04F32DAA2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51717F-FA90-65D6-779F-6DB0A2254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BBF7-7F92-3042-90D3-5108BF1022E3}" type="datetimeFigureOut">
              <a:rPr kumimoji="1" lang="ja-JP" altLang="en-US" smtClean="0"/>
              <a:t>2025/5/18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E9A61F-7DE0-6DA9-BD76-27B28173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703236-3434-D07A-482A-050B5A23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3C03-25D0-544A-A439-4547DF4ED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41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DDC01A-B877-2237-D954-CA02B9D8A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2A3379-A2D2-0A45-7037-E50149D58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018C71-9911-F1ED-54F4-41703D518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21E647A-DED4-BEFF-EA5B-EF79C362B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0429008-AB29-E2E7-10C9-92F9009A8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E660661-12FB-C13D-DDD1-C08B7FD4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BBF7-7F92-3042-90D3-5108BF1022E3}" type="datetimeFigureOut">
              <a:rPr kumimoji="1" lang="ja-JP" altLang="en-US" smtClean="0"/>
              <a:t>2025/5/18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945EBC5-C90B-DCCA-C058-89F1D9DF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9475F72-9DDB-927F-F3D9-A965093C0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3C03-25D0-544A-A439-4547DF4ED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22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2909B1-5BCF-FB98-828D-5CDFA841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C4B071E-85E9-90D3-CDF3-449500D2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BBF7-7F92-3042-90D3-5108BF1022E3}" type="datetimeFigureOut">
              <a:rPr kumimoji="1" lang="ja-JP" altLang="en-US" smtClean="0"/>
              <a:t>2025/5/18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00279CA-AD0A-CD8D-06CC-AF852610E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BE81297-772E-D146-1336-CB5B0FB1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3C03-25D0-544A-A439-4547DF4ED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09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C72F556-84F9-1041-4AE0-0F63FA8FD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BBF7-7F92-3042-90D3-5108BF1022E3}" type="datetimeFigureOut">
              <a:rPr kumimoji="1" lang="ja-JP" altLang="en-US" smtClean="0"/>
              <a:t>2025/5/18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2B7818D-982F-C569-6BFD-8518DADC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BC0B9D-787F-4F08-7DC3-ACB7F543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3C03-25D0-544A-A439-4547DF4ED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43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C357F4-76F8-972A-D5E8-EACEF9A18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B8E4A6-A145-520F-CFF6-F84A3E876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6C5D3D-65A9-B1E8-5041-B436A6130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45FF47-789C-58CF-342B-84542719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BBF7-7F92-3042-90D3-5108BF1022E3}" type="datetimeFigureOut">
              <a:rPr kumimoji="1" lang="ja-JP" altLang="en-US" smtClean="0"/>
              <a:t>2025/5/18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25E8B4-2CC7-0489-2C8A-5FE74240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AD2F47-6749-32A8-1700-087BB4B1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3C03-25D0-544A-A439-4547DF4ED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6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085B5F-894B-89ED-A645-684C45F9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2B5098D-01E6-67B7-8817-3D9D94B38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F511806-B935-55FD-D949-C2914D978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CD8FF3-34D7-2C2D-1E8D-18161566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BBF7-7F92-3042-90D3-5108BF1022E3}" type="datetimeFigureOut">
              <a:rPr kumimoji="1" lang="ja-JP" altLang="en-US" smtClean="0"/>
              <a:t>2025/5/18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6A82FC-C011-CCEB-A692-7C92CD9FC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324AE4-060C-23B1-7731-08BCC5DEC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3C03-25D0-544A-A439-4547DF4ED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85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1B2D106-500A-A3E4-33BF-D8B908628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720F67-3A49-FAC6-6D4E-F165C81E6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C4C2B5-132C-7D06-0A17-A41532C28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1ABBF7-7F92-3042-90D3-5108BF1022E3}" type="datetimeFigureOut">
              <a:rPr kumimoji="1" lang="ja-JP" altLang="en-US" smtClean="0"/>
              <a:t>2025/5/18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B34C83-3153-56ED-4C6C-0C7C87FEC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2AAC5F-B49A-04B4-BFE6-929355CA4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903C03-25D0-544A-A439-4547DF4ED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491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8EB417-52FF-B54C-A31F-15107F7BB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" altLang="ja-JP" b="1" dirty="0"/>
            </a:br>
            <a:br>
              <a:rPr lang="en" altLang="ja-JP" b="1" dirty="0"/>
            </a:br>
            <a:r>
              <a:rPr lang="en" altLang="ja-JP" b="1" dirty="0" err="1"/>
              <a:t>Bellabeat</a:t>
            </a:r>
            <a:r>
              <a:rPr lang="en" altLang="ja-JP" b="1" dirty="0"/>
              <a:t> </a:t>
            </a:r>
            <a:r>
              <a:rPr lang="ja-JP" altLang="en-US" b="1"/>
              <a:t>ケーススタディ：ユーザーデータに基づくマーケティング戦略の提案</a:t>
            </a:r>
            <a:br>
              <a:rPr lang="ja-JP" altLang="en-US" b="1"/>
            </a:b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730E7D-121A-AC4D-634A-742867B8D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97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32FD5F-63AD-BD37-D0D5-71782716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F97049-1435-7566-13A6-3138C3A0F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B297BA8-4348-5598-7481-7C3F3FA18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0" y="1187450"/>
            <a:ext cx="60325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8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C0DBAF-EEBA-ECF8-6126-53C6CFBF8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1D7FA9-134F-A3E8-87D7-F00E8EEA1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" altLang="ja-JP" b="1" dirty="0"/>
              <a:t>1. Ask</a:t>
            </a:r>
            <a:r>
              <a:rPr lang="ja-JP" altLang="en" b="1"/>
              <a:t>（</a:t>
            </a:r>
            <a:r>
              <a:rPr lang="ja-JP" altLang="en-US" b="1"/>
              <a:t>問いの定義）</a:t>
            </a:r>
          </a:p>
          <a:p>
            <a:pPr>
              <a:buNone/>
            </a:pPr>
            <a:r>
              <a:rPr lang="ja-JP" altLang="en-US" b="1"/>
              <a:t>ビジネス課題：</a:t>
            </a:r>
            <a:br>
              <a:rPr lang="ja-JP" altLang="en-US"/>
            </a:br>
            <a:r>
              <a:rPr lang="en" altLang="ja-JP" dirty="0" err="1"/>
              <a:t>Bellabeat</a:t>
            </a:r>
            <a:r>
              <a:rPr lang="ja-JP" altLang="en-US"/>
              <a:t>はユーザーの活動データを活用して、製品マーケティングを最適化し、ユーザーの健康促進に貢献したい。</a:t>
            </a:r>
          </a:p>
          <a:p>
            <a:r>
              <a:rPr lang="ja-JP" altLang="en-US" b="1"/>
              <a:t>分析課題：</a:t>
            </a:r>
            <a:br>
              <a:rPr lang="ja-JP" altLang="en-US"/>
            </a:br>
            <a:r>
              <a:rPr lang="ja-JP" altLang="en-US"/>
              <a:t>ユーザーの活動パターンにどのような傾向があり、それをどうマーケティング戦略に活かせるか？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99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99CCAF-D587-B5BD-50DE-D695AE816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BA6366-A0CB-9516-6C6E-90554EF0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" altLang="ja-JP" b="1" dirty="0"/>
              <a:t>2. Prepare</a:t>
            </a:r>
            <a:r>
              <a:rPr lang="ja-JP" altLang="en" b="1"/>
              <a:t>（</a:t>
            </a:r>
            <a:r>
              <a:rPr lang="ja-JP" altLang="en-US" b="1"/>
              <a:t>データ準備）</a:t>
            </a:r>
          </a:p>
          <a:p>
            <a:pPr>
              <a:buNone/>
            </a:pPr>
            <a:r>
              <a:rPr lang="ja-JP" altLang="en-US" b="1"/>
              <a:t>使用データセット：</a:t>
            </a:r>
            <a:br>
              <a:rPr lang="ja-JP" altLang="en-US"/>
            </a:br>
            <a:r>
              <a:rPr lang="en" altLang="ja-JP" dirty="0" err="1"/>
              <a:t>FitBit</a:t>
            </a:r>
            <a:r>
              <a:rPr lang="en" altLang="ja-JP" dirty="0"/>
              <a:t> Fitness Tracker Data</a:t>
            </a:r>
            <a:r>
              <a:rPr lang="ja-JP" altLang="en"/>
              <a:t>（</a:t>
            </a:r>
            <a:r>
              <a:rPr lang="en" altLang="ja-JP" dirty="0"/>
              <a:t>2016</a:t>
            </a:r>
            <a:r>
              <a:rPr lang="ja-JP" altLang="en-US"/>
              <a:t>年）より、活動データ（</a:t>
            </a:r>
            <a:r>
              <a:rPr lang="en" altLang="ja-JP" dirty="0" err="1"/>
              <a:t>dailyActivity_merged.csv</a:t>
            </a:r>
            <a:r>
              <a:rPr lang="ja-JP" altLang="en"/>
              <a:t>）</a:t>
            </a:r>
            <a:r>
              <a:rPr lang="ja-JP" altLang="en-US"/>
              <a:t>を使用。</a:t>
            </a:r>
          </a:p>
          <a:p>
            <a:pPr>
              <a:buNone/>
            </a:pPr>
            <a:r>
              <a:rPr lang="ja-JP" altLang="en-US" b="1"/>
              <a:t>主な内容：</a:t>
            </a:r>
            <a:endParaRPr lang="ja-JP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dirty="0"/>
              <a:t>35</a:t>
            </a:r>
            <a:r>
              <a:rPr lang="ja-JP" altLang="en-US"/>
              <a:t>人のユーザー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/>
              <a:t>日別の歩数、距離、アクティブ時間、カロリー消費など</a:t>
            </a:r>
            <a:r>
              <a:rPr lang="en-US" altLang="ja-JP" dirty="0"/>
              <a:t>15</a:t>
            </a:r>
            <a:r>
              <a:rPr lang="ja-JP" altLang="en-US"/>
              <a:t>項目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/>
              <a:t>欠損値なし、日付は</a:t>
            </a:r>
            <a:r>
              <a:rPr lang="en" altLang="ja-JP" dirty="0"/>
              <a:t>Date</a:t>
            </a:r>
            <a:r>
              <a:rPr lang="ja-JP" altLang="en-US"/>
              <a:t>型に正規化済み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38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07B60-ED4F-C013-A0BA-7C8ADB76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AE1967-83AD-ABB2-1FF2-F83082A44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" altLang="ja-JP" b="1" dirty="0"/>
              <a:t>3. Process</a:t>
            </a:r>
            <a:r>
              <a:rPr lang="ja-JP" altLang="en" b="1"/>
              <a:t>（</a:t>
            </a:r>
            <a:r>
              <a:rPr lang="ja-JP" altLang="en-US" b="1"/>
              <a:t>データ処理）</a:t>
            </a:r>
          </a:p>
          <a:p>
            <a:pPr>
              <a:buNone/>
            </a:pPr>
            <a:r>
              <a:rPr lang="ja-JP" altLang="en-US" b="1"/>
              <a:t>実施した処理：</a:t>
            </a:r>
            <a:endParaRPr lang="ja-JP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" altLang="ja-JP" dirty="0" err="1"/>
              <a:t>ActivityDate</a:t>
            </a:r>
            <a:r>
              <a:rPr lang="ja-JP" altLang="en-US"/>
              <a:t>を</a:t>
            </a:r>
            <a:r>
              <a:rPr lang="en" altLang="ja-JP" dirty="0"/>
              <a:t>Date</a:t>
            </a:r>
            <a:r>
              <a:rPr lang="ja-JP" altLang="en-US"/>
              <a:t>型に変換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/>
              <a:t>欠損値、重複の確認（→ なし）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/>
              <a:t>数値型の代表変数の要約統計量：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ja-JP" dirty="0" err="1"/>
              <a:t>TotalSteps</a:t>
            </a:r>
            <a:r>
              <a:rPr lang="ja-JP" altLang="en-US"/>
              <a:t>の平均：</a:t>
            </a:r>
            <a:r>
              <a:rPr lang="en-US" altLang="ja-JP" dirty="0"/>
              <a:t>6,547</a:t>
            </a:r>
            <a:r>
              <a:rPr lang="ja-JP" altLang="en-US"/>
              <a:t>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ja-JP" dirty="0"/>
              <a:t>Calories</a:t>
            </a:r>
            <a:r>
              <a:rPr lang="ja-JP" altLang="en-US"/>
              <a:t>の平均：</a:t>
            </a:r>
            <a:r>
              <a:rPr lang="en-US" altLang="ja-JP" dirty="0"/>
              <a:t>2,189 </a:t>
            </a:r>
            <a:r>
              <a:rPr lang="en" altLang="ja-JP" dirty="0"/>
              <a:t>kcal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ja-JP" dirty="0" err="1"/>
              <a:t>VeryActiveMinutes</a:t>
            </a:r>
            <a:r>
              <a:rPr lang="ja-JP" altLang="en-US"/>
              <a:t>の中央値：</a:t>
            </a:r>
            <a:r>
              <a:rPr lang="en-US" altLang="ja-JP" dirty="0"/>
              <a:t>0</a:t>
            </a:r>
            <a:r>
              <a:rPr lang="ja-JP" altLang="en-US"/>
              <a:t>分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ja-JP" dirty="0" err="1"/>
              <a:t>SedentaryMinutes</a:t>
            </a:r>
            <a:r>
              <a:rPr lang="ja-JP" altLang="en-US"/>
              <a:t>の平均：約</a:t>
            </a:r>
            <a:r>
              <a:rPr lang="en-US" altLang="ja-JP" dirty="0"/>
              <a:t>995</a:t>
            </a:r>
            <a:r>
              <a:rPr lang="ja-JP" altLang="en-US"/>
              <a:t>分（約</a:t>
            </a:r>
            <a:r>
              <a:rPr lang="en-US" altLang="ja-JP" dirty="0"/>
              <a:t>16.6</a:t>
            </a:r>
            <a:r>
              <a:rPr lang="ja-JP" altLang="en-US"/>
              <a:t>時間）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67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211A7E-CB06-BB50-54EC-778679C5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B08A7D-EFF2-F663-0AF0-DD13FDB87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" altLang="ja-JP" b="1" dirty="0"/>
              <a:t>4. Analyze</a:t>
            </a:r>
            <a:r>
              <a:rPr lang="ja-JP" altLang="en" b="1"/>
              <a:t>（</a:t>
            </a:r>
            <a:r>
              <a:rPr lang="ja-JP" altLang="en-US" b="1"/>
              <a:t>分析）</a:t>
            </a:r>
          </a:p>
          <a:p>
            <a:pPr>
              <a:buNone/>
            </a:pPr>
            <a:r>
              <a:rPr lang="ja-JP" altLang="en-US" b="1"/>
              <a:t>主な洞察：</a:t>
            </a:r>
            <a:endParaRPr lang="ja-JP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" altLang="ja-JP" dirty="0" err="1"/>
              <a:t>TotalSteps</a:t>
            </a:r>
            <a:r>
              <a:rPr lang="en" altLang="ja-JP" dirty="0"/>
              <a:t> </a:t>
            </a:r>
            <a:r>
              <a:rPr lang="ja-JP" altLang="en-US"/>
              <a:t>と </a:t>
            </a:r>
            <a:r>
              <a:rPr lang="en" altLang="ja-JP" dirty="0"/>
              <a:t>Calories </a:t>
            </a:r>
            <a:r>
              <a:rPr lang="ja-JP" altLang="en-US"/>
              <a:t>の間に中程度の正の相関（</a:t>
            </a:r>
            <a:r>
              <a:rPr lang="en" altLang="ja-JP" dirty="0"/>
              <a:t>r ≈ 0.59</a:t>
            </a:r>
            <a:r>
              <a:rPr lang="ja-JP" altLang="en"/>
              <a:t>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ja-JP" dirty="0" err="1"/>
              <a:t>SedentaryMinutes</a:t>
            </a:r>
            <a:r>
              <a:rPr lang="en" altLang="ja-JP" dirty="0"/>
              <a:t> </a:t>
            </a:r>
            <a:r>
              <a:rPr lang="ja-JP" altLang="en-US"/>
              <a:t>が極端に多いユーザーが多く、</a:t>
            </a:r>
            <a:r>
              <a:rPr lang="en-US" altLang="ja-JP" dirty="0"/>
              <a:t>1</a:t>
            </a:r>
            <a:r>
              <a:rPr lang="ja-JP" altLang="en-US"/>
              <a:t>日あたり平均</a:t>
            </a:r>
            <a:r>
              <a:rPr lang="en-US" altLang="ja-JP" dirty="0"/>
              <a:t>16.6</a:t>
            </a:r>
            <a:r>
              <a:rPr lang="ja-JP" altLang="en-US"/>
              <a:t>時間座りがち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ja-JP" dirty="0" err="1"/>
              <a:t>VeryActiveMinutes</a:t>
            </a:r>
            <a:r>
              <a:rPr lang="en" altLang="ja-JP" dirty="0"/>
              <a:t> </a:t>
            </a:r>
            <a:r>
              <a:rPr lang="ja-JP" altLang="en-US"/>
              <a:t>の中央値が</a:t>
            </a:r>
            <a:r>
              <a:rPr lang="en-US" altLang="ja-JP" dirty="0"/>
              <a:t>0 → </a:t>
            </a:r>
            <a:r>
              <a:rPr lang="ja-JP" altLang="en-US"/>
              <a:t>多くのユーザーが積極的運動をしていない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23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77BCF7-7296-7D6E-542E-4CF06EEE6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B0F839-F8B3-56B0-2EB9-43823C680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" altLang="ja-JP" b="1" dirty="0"/>
              <a:t>5. Share</a:t>
            </a:r>
            <a:r>
              <a:rPr lang="ja-JP" altLang="en" b="1"/>
              <a:t>（</a:t>
            </a:r>
            <a:r>
              <a:rPr lang="ja-JP" altLang="en-US" b="1"/>
              <a:t>提案とアクション）</a:t>
            </a:r>
          </a:p>
          <a:p>
            <a:pPr>
              <a:buNone/>
            </a:pPr>
            <a:r>
              <a:rPr lang="ja-JP" altLang="en-US" b="1"/>
              <a:t>マーケティング部門への提案：</a:t>
            </a:r>
            <a:endParaRPr lang="ja-JP" altLang="en-US"/>
          </a:p>
          <a:p>
            <a:pPr>
              <a:buFont typeface="+mj-lt"/>
              <a:buAutoNum type="arabicPeriod"/>
            </a:pPr>
            <a:r>
              <a:rPr lang="ja-JP" altLang="en-US" b="1"/>
              <a:t>歩数増加キャンペーン</a:t>
            </a:r>
            <a:r>
              <a:rPr lang="ja-JP" altLang="en-US"/>
              <a:t>：</a:t>
            </a:r>
          </a:p>
          <a:p>
            <a:pPr marL="742950" lvl="1" indent="-285750">
              <a:buFont typeface="+mj-lt"/>
              <a:buAutoNum type="arabicPeriod"/>
            </a:pPr>
            <a:r>
              <a:rPr lang="ja-JP" altLang="en-US"/>
              <a:t>「</a:t>
            </a:r>
            <a:r>
              <a:rPr lang="en-US" altLang="ja-JP" dirty="0"/>
              <a:t>1</a:t>
            </a:r>
            <a:r>
              <a:rPr lang="ja-JP" altLang="en-US"/>
              <a:t>日</a:t>
            </a:r>
            <a:r>
              <a:rPr lang="en-US" altLang="ja-JP" dirty="0"/>
              <a:t>1</a:t>
            </a:r>
            <a:r>
              <a:rPr lang="ja-JP" altLang="en-US"/>
              <a:t>万歩チャレンジ」などのアプリ内イベントを実施</a:t>
            </a:r>
          </a:p>
          <a:p>
            <a:pPr>
              <a:buFont typeface="+mj-lt"/>
              <a:buAutoNum type="arabicPeriod"/>
            </a:pPr>
            <a:r>
              <a:rPr lang="ja-JP" altLang="en-US" b="1"/>
              <a:t>リマインダー機能の強化</a:t>
            </a:r>
            <a:r>
              <a:rPr lang="ja-JP" altLang="en-US"/>
              <a:t>：</a:t>
            </a:r>
          </a:p>
          <a:p>
            <a:pPr marL="742950" lvl="1" indent="-285750">
              <a:buFont typeface="+mj-lt"/>
              <a:buAutoNum type="arabicPeriod"/>
            </a:pPr>
            <a:r>
              <a:rPr lang="ja-JP" altLang="en-US"/>
              <a:t>一定時間ごとに立ち上がるよう促す通知</a:t>
            </a:r>
          </a:p>
          <a:p>
            <a:pPr>
              <a:buFont typeface="+mj-lt"/>
              <a:buAutoNum type="arabicPeriod"/>
            </a:pPr>
            <a:r>
              <a:rPr lang="ja-JP" altLang="en-US" b="1"/>
              <a:t>アクティビティ可視化と目標設定</a:t>
            </a:r>
            <a:r>
              <a:rPr lang="ja-JP" altLang="en-US"/>
              <a:t>：</a:t>
            </a:r>
          </a:p>
          <a:p>
            <a:pPr marL="742950" lvl="1" indent="-285750">
              <a:buFont typeface="+mj-lt"/>
              <a:buAutoNum type="arabicPeriod"/>
            </a:pPr>
            <a:r>
              <a:rPr lang="ja-JP" altLang="en-US"/>
              <a:t>長時間座りを可視化し、ユーザーに小目標を提示</a:t>
            </a:r>
          </a:p>
          <a:p>
            <a:pPr>
              <a:buFont typeface="+mj-lt"/>
              <a:buAutoNum type="arabicPeriod"/>
            </a:pPr>
            <a:r>
              <a:rPr lang="ja-JP" altLang="en-US" b="1"/>
              <a:t>パワーユーザーの育成と活用</a:t>
            </a:r>
            <a:r>
              <a:rPr lang="ja-JP" altLang="en-US"/>
              <a:t>：</a:t>
            </a:r>
          </a:p>
          <a:p>
            <a:pPr marL="742950" lvl="1" indent="-285750">
              <a:buFont typeface="+mj-lt"/>
              <a:buAutoNum type="arabicPeriod"/>
            </a:pPr>
            <a:r>
              <a:rPr lang="ja-JP" altLang="en-US"/>
              <a:t>ランキング表示やバッジシステムで継続利用を促進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507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F7C8D1-CD00-2ED7-8AE3-F257D976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296694-FD28-E390-8EDA-6DB0B087A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D9419E8-EFFC-E30A-3EC8-8CB26DE20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0" y="1187450"/>
            <a:ext cx="60325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49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AD8B92-0F4A-B6B2-35C4-34FFD534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80116D-3740-D080-ADD5-04DD7DD30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8ED1575-25D2-5F5A-AE6D-CF307B348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0" y="1187450"/>
            <a:ext cx="60325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87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597BEF-ECDE-13CB-C39C-05C22961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5B7756D-8397-ADA3-60B6-5C27496F1F6F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1A71BEB-B19E-E7CA-3954-D143EE2CE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0" y="1187450"/>
            <a:ext cx="60325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6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338</Words>
  <Application>Microsoft Macintosh PowerPoint</Application>
  <PresentationFormat>ワイド画面</PresentationFormat>
  <Paragraphs>34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  Bellabeat ケーススタディ：ユーザーデータに基づくマーケティング戦略の提案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卯野　正樹</dc:creator>
  <cp:lastModifiedBy>卯野　正樹</cp:lastModifiedBy>
  <cp:revision>1</cp:revision>
  <dcterms:created xsi:type="dcterms:W3CDTF">2025-05-18T01:17:50Z</dcterms:created>
  <dcterms:modified xsi:type="dcterms:W3CDTF">2025-05-18T01:36:50Z</dcterms:modified>
</cp:coreProperties>
</file>