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754"/>
  </p:normalViewPr>
  <p:slideViewPr>
    <p:cSldViewPr snapToGrid="0">
      <p:cViewPr varScale="1">
        <p:scale>
          <a:sx n="44" d="100"/>
          <a:sy n="44" d="100"/>
        </p:scale>
        <p:origin x="216" y="1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605BB0-D1E2-B345-29FD-F4C4E6B5A33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D69B686-61EC-6149-B2D2-E821519732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2C15B77-2FD2-396B-4DFC-15F8B2F3B666}"/>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5" name="フッター プレースホルダー 4">
            <a:extLst>
              <a:ext uri="{FF2B5EF4-FFF2-40B4-BE49-F238E27FC236}">
                <a16:creationId xmlns:a16="http://schemas.microsoft.com/office/drawing/2014/main" id="{76DD4300-0BBD-90F7-7EAC-154A33A32A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4F06F6F-BB46-A919-9022-12F36F3777BE}"/>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12072130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8CB8FB-5E12-68F2-DD5C-E7C0635B287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1FAA7A8-CB23-FF9A-9372-D29FBFA77E5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B316F0F-4671-7693-0D45-3924AF4D0C1A}"/>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5" name="フッター プレースホルダー 4">
            <a:extLst>
              <a:ext uri="{FF2B5EF4-FFF2-40B4-BE49-F238E27FC236}">
                <a16:creationId xmlns:a16="http://schemas.microsoft.com/office/drawing/2014/main" id="{DB2437E2-B554-D23C-798E-FC8FD52A3B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E61A9B5-82AA-35D6-9257-709A39ABBF2B}"/>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220249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EB613646-EAAA-F0F0-101C-47162320AC7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05017E0-0015-173A-7A8F-AF7DA19DAF5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03BA3BE-853C-EB93-DE44-669A9B3518D7}"/>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5" name="フッター プレースホルダー 4">
            <a:extLst>
              <a:ext uri="{FF2B5EF4-FFF2-40B4-BE49-F238E27FC236}">
                <a16:creationId xmlns:a16="http://schemas.microsoft.com/office/drawing/2014/main" id="{AD3751CB-4B32-3D77-4688-0513F96E2FB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A951F9-BE85-7612-5EA0-C99D7B644B63}"/>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482108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D7FEA4-93E8-7041-420B-F50D97DFED8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EF62E1E-2FE7-8134-CF49-706AB350D70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A1C8A4-B789-2A80-6CE3-C3F8D3A4FEB0}"/>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5" name="フッター プレースホルダー 4">
            <a:extLst>
              <a:ext uri="{FF2B5EF4-FFF2-40B4-BE49-F238E27FC236}">
                <a16:creationId xmlns:a16="http://schemas.microsoft.com/office/drawing/2014/main" id="{B9202BC6-F521-ED2F-D382-31235AB836C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D9FAF0-DA7E-EFEA-BCD7-C6197DB961F0}"/>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152986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F325A-9342-86E6-E485-60209D3644D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5B4788-12EB-54E0-3E43-525C511F08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E1156FC-2F08-04E4-8D01-BE4A4E369710}"/>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5" name="フッター プレースホルダー 4">
            <a:extLst>
              <a:ext uri="{FF2B5EF4-FFF2-40B4-BE49-F238E27FC236}">
                <a16:creationId xmlns:a16="http://schemas.microsoft.com/office/drawing/2014/main" id="{CD376F39-67A7-8F41-5E5D-6BD00260FD4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FD92BC-95C9-5E0F-6B15-8D5BA0E428AF}"/>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371599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74A26-C74F-8CEA-6EA6-C1F955E9495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65B4133-8D28-AE1B-4875-DE5409A5BCF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BB82CD0-67AB-BBC7-2EF1-EB899E94F63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09B801D-42CC-F2FC-7ED1-87E3014764BE}"/>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6" name="フッター プレースホルダー 5">
            <a:extLst>
              <a:ext uri="{FF2B5EF4-FFF2-40B4-BE49-F238E27FC236}">
                <a16:creationId xmlns:a16="http://schemas.microsoft.com/office/drawing/2014/main" id="{BBE69D8B-D1D5-8D96-9BE3-D7A2775E86A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123E5C0-4CE6-9B74-6D9F-C229668877C9}"/>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1395555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1D7B2-1609-1CE3-3BEF-AD1892D9239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158BFD8-4D26-9538-499B-E25DAAD042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04BDB69-3E41-CC99-0456-B6AA1B1AD66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6925795-39B8-FD80-402E-6813F1F9CC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CECE4CA-6135-E74F-65A3-9FE5D2DF53C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7E7E6AB-3612-3A4B-BE72-94FD6708D03C}"/>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8" name="フッター プレースホルダー 7">
            <a:extLst>
              <a:ext uri="{FF2B5EF4-FFF2-40B4-BE49-F238E27FC236}">
                <a16:creationId xmlns:a16="http://schemas.microsoft.com/office/drawing/2014/main" id="{BA0A640B-5D5B-A5BD-E574-4A20D4A00FB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BBA671A6-ECDA-A443-BF68-87B2D12BD188}"/>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504926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5BDE2F-DA3E-1156-5269-D19FF5BF4C6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06F4EBE-CD2D-E460-B4BB-5840E121B6AD}"/>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4" name="フッター プレースホルダー 3">
            <a:extLst>
              <a:ext uri="{FF2B5EF4-FFF2-40B4-BE49-F238E27FC236}">
                <a16:creationId xmlns:a16="http://schemas.microsoft.com/office/drawing/2014/main" id="{87104B9A-E0D3-3155-6F6D-144A160929C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8433A85-BCDE-DDD1-E514-02CDB16905D7}"/>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4230057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81F6702-7B90-588F-8CC3-EC2FBDC10990}"/>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3" name="フッター プレースホルダー 2">
            <a:extLst>
              <a:ext uri="{FF2B5EF4-FFF2-40B4-BE49-F238E27FC236}">
                <a16:creationId xmlns:a16="http://schemas.microsoft.com/office/drawing/2014/main" id="{2009F28A-E1F0-006A-846D-21881B180F4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2C0DF-B49F-5B8A-2AD8-FE6B3DCC4E52}"/>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2747703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80F2A-8C29-3379-760B-8AC2B648B3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F46E86C-1908-B872-DB02-5BC5AA0265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F288A21-6754-31CE-2382-69751DE5E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CC053C-C901-B36B-B6C7-44BBB68114F2}"/>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6" name="フッター プレースホルダー 5">
            <a:extLst>
              <a:ext uri="{FF2B5EF4-FFF2-40B4-BE49-F238E27FC236}">
                <a16:creationId xmlns:a16="http://schemas.microsoft.com/office/drawing/2014/main" id="{70E3E0CF-1DCA-5A5A-A47A-DCDE4A815E8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B47F1DF-6216-4206-4821-75CFB6AE9710}"/>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3577582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065411-3368-EFB4-FCED-ABAFF23EAF8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682D4A8-60CC-B6E1-8D8A-7896FB1248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64CD690-706D-AC29-AC37-67DCE1CDB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57F71E1-0696-21E8-E1FE-2E5053CBAFE0}"/>
              </a:ext>
            </a:extLst>
          </p:cNvPr>
          <p:cNvSpPr>
            <a:spLocks noGrp="1"/>
          </p:cNvSpPr>
          <p:nvPr>
            <p:ph type="dt" sz="half" idx="10"/>
          </p:nvPr>
        </p:nvSpPr>
        <p:spPr/>
        <p:txBody>
          <a:bodyPr/>
          <a:lstStyle/>
          <a:p>
            <a:fld id="{18DE6EF6-FC1A-DB4C-B6FB-A22024D88205}" type="datetimeFigureOut">
              <a:rPr kumimoji="1" lang="ja-JP" altLang="en-US" smtClean="0"/>
              <a:t>2025/5/16</a:t>
            </a:fld>
            <a:endParaRPr kumimoji="1" lang="ja-JP" altLang="en-US"/>
          </a:p>
        </p:txBody>
      </p:sp>
      <p:sp>
        <p:nvSpPr>
          <p:cNvPr id="6" name="フッター プレースホルダー 5">
            <a:extLst>
              <a:ext uri="{FF2B5EF4-FFF2-40B4-BE49-F238E27FC236}">
                <a16:creationId xmlns:a16="http://schemas.microsoft.com/office/drawing/2014/main" id="{AC33DE9C-3140-CED5-8E28-B390EE5C61E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939C428-6D0B-B000-5922-1FCC83B08C73}"/>
              </a:ext>
            </a:extLst>
          </p:cNvPr>
          <p:cNvSpPr>
            <a:spLocks noGrp="1"/>
          </p:cNvSpPr>
          <p:nvPr>
            <p:ph type="sldNum" sz="quarter" idx="12"/>
          </p:nvPr>
        </p:nvSpPr>
        <p:spPr/>
        <p:txBody>
          <a:body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3784533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B8644B-15C9-213B-F528-CB226F0B1D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5B26831-DB7C-16CA-60D8-803DBF89EE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2C9144A-555A-B514-F41B-04B4657D9C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DE6EF6-FC1A-DB4C-B6FB-A22024D88205}" type="datetimeFigureOut">
              <a:rPr kumimoji="1" lang="ja-JP" altLang="en-US" smtClean="0"/>
              <a:t>2025/5/16</a:t>
            </a:fld>
            <a:endParaRPr kumimoji="1" lang="ja-JP" altLang="en-US"/>
          </a:p>
        </p:txBody>
      </p:sp>
      <p:sp>
        <p:nvSpPr>
          <p:cNvPr id="5" name="フッター プレースホルダー 4">
            <a:extLst>
              <a:ext uri="{FF2B5EF4-FFF2-40B4-BE49-F238E27FC236}">
                <a16:creationId xmlns:a16="http://schemas.microsoft.com/office/drawing/2014/main" id="{0539BB03-F4CC-8B5B-819D-6F74CB764B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B3EC2A2-CB88-2435-D76D-344761D59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B66B4C-9012-7142-AC55-C2EFD9787D52}" type="slidenum">
              <a:rPr kumimoji="1" lang="ja-JP" altLang="en-US" smtClean="0"/>
              <a:t>‹#›</a:t>
            </a:fld>
            <a:endParaRPr kumimoji="1" lang="ja-JP" altLang="en-US"/>
          </a:p>
        </p:txBody>
      </p:sp>
    </p:spTree>
    <p:extLst>
      <p:ext uri="{BB962C8B-B14F-4D97-AF65-F5344CB8AC3E}">
        <p14:creationId xmlns:p14="http://schemas.microsoft.com/office/powerpoint/2010/main" val="1323801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AD3390-8BE5-35BC-8B41-4DDEEF84AF8E}"/>
              </a:ext>
            </a:extLst>
          </p:cNvPr>
          <p:cNvSpPr>
            <a:spLocks noGrp="1"/>
          </p:cNvSpPr>
          <p:nvPr>
            <p:ph type="ctrTitle"/>
          </p:nvPr>
        </p:nvSpPr>
        <p:spPr/>
        <p:txBody>
          <a:bodyPr/>
          <a:lstStyle/>
          <a:p>
            <a:r>
              <a:rPr lang="en" altLang="ja-JP" dirty="0" err="1"/>
              <a:t>Cyclistic</a:t>
            </a:r>
            <a:r>
              <a:rPr lang="en" altLang="ja-JP" dirty="0"/>
              <a:t> Bike-Share Analysis Case Study</a:t>
            </a:r>
            <a:r>
              <a:rPr lang="ja-JP" altLang="en"/>
              <a:t>」</a:t>
            </a:r>
            <a:endParaRPr kumimoji="1" lang="ja-JP" altLang="en-US"/>
          </a:p>
        </p:txBody>
      </p:sp>
      <p:sp>
        <p:nvSpPr>
          <p:cNvPr id="3" name="字幕 2">
            <a:extLst>
              <a:ext uri="{FF2B5EF4-FFF2-40B4-BE49-F238E27FC236}">
                <a16:creationId xmlns:a16="http://schemas.microsoft.com/office/drawing/2014/main" id="{C8F38C75-EE0F-9B04-7C4D-C72F62589615}"/>
              </a:ext>
            </a:extLst>
          </p:cNvPr>
          <p:cNvSpPr>
            <a:spLocks noGrp="1"/>
          </p:cNvSpPr>
          <p:nvPr>
            <p:ph type="subTitle" idx="1"/>
          </p:nvPr>
        </p:nvSpPr>
        <p:spPr/>
        <p:txBody>
          <a:bodyPr/>
          <a:lstStyle/>
          <a:p>
            <a:endParaRPr kumimoji="1" lang="en-US" altLang="ja-JP" dirty="0"/>
          </a:p>
          <a:p>
            <a:r>
              <a:rPr lang="en-US" altLang="ja-JP" dirty="0"/>
              <a:t>2025/05/14</a:t>
            </a:r>
            <a:endParaRPr kumimoji="1" lang="ja-JP" altLang="en-US"/>
          </a:p>
        </p:txBody>
      </p:sp>
    </p:spTree>
    <p:extLst>
      <p:ext uri="{BB962C8B-B14F-4D97-AF65-F5344CB8AC3E}">
        <p14:creationId xmlns:p14="http://schemas.microsoft.com/office/powerpoint/2010/main" val="954155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9151D-C268-ABCE-CEBB-7141F99BCE6A}"/>
              </a:ext>
            </a:extLst>
          </p:cNvPr>
          <p:cNvSpPr>
            <a:spLocks noGrp="1"/>
          </p:cNvSpPr>
          <p:nvPr>
            <p:ph type="title"/>
          </p:nvPr>
        </p:nvSpPr>
        <p:spPr/>
        <p:txBody>
          <a:bodyPr/>
          <a:lstStyle/>
          <a:p>
            <a:endParaRPr kumimoji="1" lang="ja-JP" altLang="en-US"/>
          </a:p>
        </p:txBody>
      </p:sp>
      <p:sp>
        <p:nvSpPr>
          <p:cNvPr id="4" name="AutoShape 2">
            <a:extLst>
              <a:ext uri="{FF2B5EF4-FFF2-40B4-BE49-F238E27FC236}">
                <a16:creationId xmlns:a16="http://schemas.microsoft.com/office/drawing/2014/main" id="{A868F48F-D350-81AB-84CD-A55C362B1963}"/>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kumimoji="1" lang="ja-JP" altLang="en-US"/>
          </a:p>
        </p:txBody>
      </p:sp>
      <p:pic>
        <p:nvPicPr>
          <p:cNvPr id="6" name="図 5">
            <a:extLst>
              <a:ext uri="{FF2B5EF4-FFF2-40B4-BE49-F238E27FC236}">
                <a16:creationId xmlns:a16="http://schemas.microsoft.com/office/drawing/2014/main" id="{D58658B8-7CF8-23B7-F7FD-78EE8AF094C7}"/>
              </a:ext>
            </a:extLst>
          </p:cNvPr>
          <p:cNvPicPr>
            <a:picLocks noChangeAspect="1"/>
          </p:cNvPicPr>
          <p:nvPr/>
        </p:nvPicPr>
        <p:blipFill>
          <a:blip r:embed="rId2"/>
          <a:stretch>
            <a:fillRect/>
          </a:stretch>
        </p:blipFill>
        <p:spPr>
          <a:xfrm>
            <a:off x="3079750" y="1187450"/>
            <a:ext cx="6032500" cy="4483100"/>
          </a:xfrm>
          <a:prstGeom prst="rect">
            <a:avLst/>
          </a:prstGeom>
        </p:spPr>
      </p:pic>
    </p:spTree>
    <p:extLst>
      <p:ext uri="{BB962C8B-B14F-4D97-AF65-F5344CB8AC3E}">
        <p14:creationId xmlns:p14="http://schemas.microsoft.com/office/powerpoint/2010/main" val="3652157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CD06EE-502F-0EFE-6F1F-4F1CD19B2FF1}"/>
              </a:ext>
            </a:extLst>
          </p:cNvPr>
          <p:cNvSpPr>
            <a:spLocks noGrp="1"/>
          </p:cNvSpPr>
          <p:nvPr>
            <p:ph type="title"/>
          </p:nvPr>
        </p:nvSpPr>
        <p:spPr/>
        <p:txBody>
          <a:bodyPr/>
          <a:lstStyle/>
          <a:p>
            <a:r>
              <a:rPr lang="ja-JP" altLang="en-US" b="1"/>
              <a:t>問題の定義</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0CEBFEAB-F081-030A-B22E-B2865604F828}"/>
              </a:ext>
            </a:extLst>
          </p:cNvPr>
          <p:cNvSpPr>
            <a:spLocks noGrp="1"/>
          </p:cNvSpPr>
          <p:nvPr>
            <p:ph idx="1"/>
          </p:nvPr>
        </p:nvSpPr>
        <p:spPr/>
        <p:txBody>
          <a:bodyPr/>
          <a:lstStyle/>
          <a:p>
            <a:pPr>
              <a:buNone/>
            </a:pPr>
            <a:r>
              <a:rPr lang="ja-JP" altLang="en-US" b="1"/>
              <a:t>問題提起</a:t>
            </a:r>
            <a:r>
              <a:rPr lang="en-US" altLang="ja-JP" dirty="0"/>
              <a:t>:</a:t>
            </a:r>
          </a:p>
          <a:p>
            <a:pPr>
              <a:buFont typeface="Arial" panose="020B0604020202020204" pitchFamily="34" charset="0"/>
              <a:buChar char="•"/>
            </a:pPr>
            <a:r>
              <a:rPr lang="en" altLang="ja-JP" dirty="0" err="1"/>
              <a:t>Cyclistic</a:t>
            </a:r>
            <a:r>
              <a:rPr lang="en" altLang="ja-JP" dirty="0"/>
              <a:t> Bike-Share</a:t>
            </a:r>
            <a:r>
              <a:rPr lang="ja-JP" altLang="en-US"/>
              <a:t>の利用者を対象に、カジュアル会員と年間会員の違いを理解し、カジュアル会員を年間会員に転換する方法を見つけること。</a:t>
            </a:r>
          </a:p>
          <a:p>
            <a:pPr>
              <a:buFont typeface="Arial" panose="020B0604020202020204" pitchFamily="34" charset="0"/>
              <a:buChar char="•"/>
            </a:pPr>
            <a:r>
              <a:rPr lang="ja-JP" altLang="en-US"/>
              <a:t>分析目的</a:t>
            </a:r>
            <a:r>
              <a:rPr lang="en-US" altLang="ja-JP" dirty="0"/>
              <a:t>: </a:t>
            </a:r>
            <a:r>
              <a:rPr lang="ja-JP" altLang="en-US"/>
              <a:t>どの要素がカジュアル会員を年間会員に転換させる鍵となるかを特定する。</a:t>
            </a:r>
          </a:p>
          <a:p>
            <a:endParaRPr kumimoji="1" lang="ja-JP" altLang="en-US"/>
          </a:p>
        </p:txBody>
      </p:sp>
    </p:spTree>
    <p:extLst>
      <p:ext uri="{BB962C8B-B14F-4D97-AF65-F5344CB8AC3E}">
        <p14:creationId xmlns:p14="http://schemas.microsoft.com/office/powerpoint/2010/main" val="1968391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F5DABA-AE3F-EF31-A40B-189C6049B0DE}"/>
              </a:ext>
            </a:extLst>
          </p:cNvPr>
          <p:cNvSpPr>
            <a:spLocks noGrp="1"/>
          </p:cNvSpPr>
          <p:nvPr>
            <p:ph type="title"/>
          </p:nvPr>
        </p:nvSpPr>
        <p:spPr/>
        <p:txBody>
          <a:bodyPr/>
          <a:lstStyle/>
          <a:p>
            <a:r>
              <a:rPr lang="ja-JP" altLang="en-US" b="1"/>
              <a:t>データの概要</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5445E155-0540-0FF4-29D3-1921B013C38F}"/>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ja-JP" altLang="en-US"/>
              <a:t>使用したデータセットについて簡単に説明（乗車データ、乗車時間、会員タイプなど）</a:t>
            </a:r>
          </a:p>
          <a:p>
            <a:pPr>
              <a:buNone/>
            </a:pPr>
            <a:r>
              <a:rPr lang="ja-JP" altLang="en-US" b="1"/>
              <a:t>使用したデータセット</a:t>
            </a:r>
            <a:r>
              <a:rPr lang="en-US" altLang="ja-JP" dirty="0"/>
              <a:t>:</a:t>
            </a:r>
          </a:p>
          <a:p>
            <a:pPr>
              <a:buFont typeface="Arial" panose="020B0604020202020204" pitchFamily="34" charset="0"/>
              <a:buChar char="•"/>
            </a:pPr>
            <a:r>
              <a:rPr lang="ja-JP" altLang="en-US" b="1"/>
              <a:t>データセット</a:t>
            </a:r>
            <a:r>
              <a:rPr lang="en-US" altLang="ja-JP" dirty="0"/>
              <a:t>: </a:t>
            </a:r>
            <a:r>
              <a:rPr lang="en" altLang="ja-JP" dirty="0" err="1"/>
              <a:t>Cyclistic</a:t>
            </a:r>
            <a:r>
              <a:rPr lang="en" altLang="ja-JP" dirty="0"/>
              <a:t> Bike-Share</a:t>
            </a:r>
            <a:r>
              <a:rPr lang="ja-JP" altLang="en-US"/>
              <a:t>の乗車データ</a:t>
            </a:r>
          </a:p>
          <a:p>
            <a:pPr>
              <a:buFont typeface="Arial" panose="020B0604020202020204" pitchFamily="34" charset="0"/>
              <a:buChar char="•"/>
            </a:pPr>
            <a:r>
              <a:rPr lang="ja-JP" altLang="en-US" b="1"/>
              <a:t>主な変数</a:t>
            </a:r>
            <a:r>
              <a:rPr lang="en-US" altLang="ja-JP" dirty="0"/>
              <a:t>:</a:t>
            </a:r>
          </a:p>
          <a:p>
            <a:pPr marL="742950" lvl="1" indent="-285750">
              <a:buFont typeface="Arial" panose="020B0604020202020204" pitchFamily="34" charset="0"/>
              <a:buChar char="•"/>
            </a:pPr>
            <a:r>
              <a:rPr lang="en" altLang="ja-JP" dirty="0" err="1"/>
              <a:t>ride_id</a:t>
            </a:r>
            <a:r>
              <a:rPr lang="en" altLang="ja-JP" dirty="0"/>
              <a:t>: </a:t>
            </a:r>
            <a:r>
              <a:rPr lang="ja-JP" altLang="en-US"/>
              <a:t>乗車の一意の識別子</a:t>
            </a:r>
          </a:p>
          <a:p>
            <a:pPr marL="742950" lvl="1" indent="-285750">
              <a:buFont typeface="Arial" panose="020B0604020202020204" pitchFamily="34" charset="0"/>
              <a:buChar char="•"/>
            </a:pPr>
            <a:r>
              <a:rPr lang="en" altLang="ja-JP" dirty="0" err="1"/>
              <a:t>rideable_type</a:t>
            </a:r>
            <a:r>
              <a:rPr lang="en" altLang="ja-JP" dirty="0"/>
              <a:t>: </a:t>
            </a:r>
            <a:r>
              <a:rPr lang="ja-JP" altLang="en-US"/>
              <a:t>使用した自転車のタイプ（例：</a:t>
            </a:r>
            <a:r>
              <a:rPr lang="en" altLang="ja-JP" dirty="0" err="1"/>
              <a:t>electric_bike</a:t>
            </a:r>
            <a:r>
              <a:rPr lang="ja-JP" altLang="en"/>
              <a:t>、</a:t>
            </a:r>
            <a:r>
              <a:rPr lang="en" altLang="ja-JP" dirty="0" err="1"/>
              <a:t>classic_bike</a:t>
            </a:r>
            <a:r>
              <a:rPr lang="ja-JP" altLang="en"/>
              <a:t>）</a:t>
            </a:r>
          </a:p>
          <a:p>
            <a:pPr marL="742950" lvl="1" indent="-285750">
              <a:buFont typeface="Arial" panose="020B0604020202020204" pitchFamily="34" charset="0"/>
              <a:buChar char="•"/>
            </a:pPr>
            <a:r>
              <a:rPr lang="en" altLang="ja-JP" dirty="0" err="1"/>
              <a:t>started_at</a:t>
            </a:r>
            <a:r>
              <a:rPr lang="en" altLang="ja-JP" dirty="0"/>
              <a:t>, </a:t>
            </a:r>
            <a:r>
              <a:rPr lang="en" altLang="ja-JP" dirty="0" err="1"/>
              <a:t>ended_at</a:t>
            </a:r>
            <a:r>
              <a:rPr lang="en" altLang="ja-JP" dirty="0"/>
              <a:t>: </a:t>
            </a:r>
            <a:r>
              <a:rPr lang="ja-JP" altLang="en-US"/>
              <a:t>乗車の開始時間と終了時間</a:t>
            </a:r>
          </a:p>
          <a:p>
            <a:pPr marL="742950" lvl="1" indent="-285750">
              <a:buFont typeface="Arial" panose="020B0604020202020204" pitchFamily="34" charset="0"/>
              <a:buChar char="•"/>
            </a:pPr>
            <a:r>
              <a:rPr lang="en" altLang="ja-JP" dirty="0" err="1"/>
              <a:t>start_station_name</a:t>
            </a:r>
            <a:r>
              <a:rPr lang="en" altLang="ja-JP" dirty="0"/>
              <a:t>, </a:t>
            </a:r>
            <a:r>
              <a:rPr lang="en" altLang="ja-JP" dirty="0" err="1"/>
              <a:t>end_station_name</a:t>
            </a:r>
            <a:r>
              <a:rPr lang="en" altLang="ja-JP" dirty="0"/>
              <a:t>: </a:t>
            </a:r>
            <a:r>
              <a:rPr lang="ja-JP" altLang="en-US"/>
              <a:t>乗車開始駅と終了駅</a:t>
            </a:r>
          </a:p>
          <a:p>
            <a:pPr marL="742950" lvl="1" indent="-285750">
              <a:buFont typeface="Arial" panose="020B0604020202020204" pitchFamily="34" charset="0"/>
              <a:buChar char="•"/>
            </a:pPr>
            <a:r>
              <a:rPr lang="en" altLang="ja-JP" dirty="0" err="1"/>
              <a:t>ride_length</a:t>
            </a:r>
            <a:r>
              <a:rPr lang="en" altLang="ja-JP" dirty="0"/>
              <a:t>: </a:t>
            </a:r>
            <a:r>
              <a:rPr lang="ja-JP" altLang="en-US"/>
              <a:t>乗車の所要時間（秒）</a:t>
            </a:r>
          </a:p>
          <a:p>
            <a:pPr marL="742950" lvl="1" indent="-285750">
              <a:buFont typeface="Arial" panose="020B0604020202020204" pitchFamily="34" charset="0"/>
              <a:buChar char="•"/>
            </a:pPr>
            <a:r>
              <a:rPr lang="en" altLang="ja-JP" dirty="0" err="1"/>
              <a:t>member_casual</a:t>
            </a:r>
            <a:r>
              <a:rPr lang="en" altLang="ja-JP" dirty="0"/>
              <a:t>: </a:t>
            </a:r>
            <a:r>
              <a:rPr lang="ja-JP" altLang="en-US"/>
              <a:t>会員タイプ（</a:t>
            </a:r>
            <a:r>
              <a:rPr lang="en" altLang="ja-JP" dirty="0"/>
              <a:t>member </a:t>
            </a:r>
            <a:r>
              <a:rPr lang="ja-JP" altLang="en-US"/>
              <a:t>または </a:t>
            </a:r>
            <a:r>
              <a:rPr lang="en" altLang="ja-JP" dirty="0"/>
              <a:t>casual</a:t>
            </a:r>
            <a:r>
              <a:rPr lang="ja-JP" altLang="en"/>
              <a:t>）</a:t>
            </a:r>
          </a:p>
          <a:p>
            <a:pPr>
              <a:buFont typeface="Arial" panose="020B0604020202020204" pitchFamily="34" charset="0"/>
              <a:buChar char="•"/>
            </a:pPr>
            <a:r>
              <a:rPr lang="ja-JP" altLang="en-US" b="1"/>
              <a:t>データの規模</a:t>
            </a:r>
            <a:r>
              <a:rPr lang="en-US" altLang="ja-JP" dirty="0"/>
              <a:t>: 2024</a:t>
            </a:r>
            <a:r>
              <a:rPr lang="ja-JP" altLang="en-US"/>
              <a:t>年</a:t>
            </a:r>
            <a:r>
              <a:rPr lang="en-US" altLang="ja-JP" dirty="0"/>
              <a:t>1</a:t>
            </a:r>
            <a:r>
              <a:rPr lang="ja-JP" altLang="en-US"/>
              <a:t>月の乗車データ（例</a:t>
            </a:r>
            <a:r>
              <a:rPr lang="en-US" altLang="ja-JP" dirty="0"/>
              <a:t>: 144,873</a:t>
            </a:r>
            <a:r>
              <a:rPr lang="ja-JP" altLang="en-US"/>
              <a:t>行、</a:t>
            </a:r>
            <a:r>
              <a:rPr lang="en-US" altLang="ja-JP" dirty="0"/>
              <a:t>13</a:t>
            </a:r>
            <a:r>
              <a:rPr lang="ja-JP" altLang="en-US"/>
              <a:t>列）</a:t>
            </a:r>
          </a:p>
          <a:p>
            <a:endParaRPr kumimoji="1" lang="ja-JP" altLang="en-US"/>
          </a:p>
        </p:txBody>
      </p:sp>
    </p:spTree>
    <p:extLst>
      <p:ext uri="{BB962C8B-B14F-4D97-AF65-F5344CB8AC3E}">
        <p14:creationId xmlns:p14="http://schemas.microsoft.com/office/powerpoint/2010/main" val="157551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18C61-681E-35AA-805C-8AC8FB443F08}"/>
              </a:ext>
            </a:extLst>
          </p:cNvPr>
          <p:cNvSpPr>
            <a:spLocks noGrp="1"/>
          </p:cNvSpPr>
          <p:nvPr>
            <p:ph type="title"/>
          </p:nvPr>
        </p:nvSpPr>
        <p:spPr/>
        <p:txBody>
          <a:bodyPr/>
          <a:lstStyle/>
          <a:p>
            <a:r>
              <a:rPr lang="ja-JP" altLang="en-US" b="1"/>
              <a:t>分析方法</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3C7B1E2D-D659-F35F-D552-DD4CBA0426E7}"/>
              </a:ext>
            </a:extLst>
          </p:cNvPr>
          <p:cNvSpPr>
            <a:spLocks noGrp="1"/>
          </p:cNvSpPr>
          <p:nvPr>
            <p:ph idx="1"/>
          </p:nvPr>
        </p:nvSpPr>
        <p:spPr/>
        <p:txBody>
          <a:bodyPr/>
          <a:lstStyle/>
          <a:p>
            <a:pPr>
              <a:buFont typeface="Arial" panose="020B0604020202020204" pitchFamily="34" charset="0"/>
              <a:buChar char="•"/>
            </a:pPr>
            <a:r>
              <a:rPr lang="ja-JP" altLang="en-US" b="1"/>
              <a:t>データ準備</a:t>
            </a:r>
            <a:r>
              <a:rPr lang="en-US" altLang="ja-JP" dirty="0"/>
              <a:t>:</a:t>
            </a:r>
          </a:p>
          <a:p>
            <a:pPr marL="742950" lvl="1" indent="-285750">
              <a:buFont typeface="Arial" panose="020B0604020202020204" pitchFamily="34" charset="0"/>
              <a:buChar char="•"/>
            </a:pPr>
            <a:r>
              <a:rPr lang="en" altLang="ja-JP" dirty="0" err="1"/>
              <a:t>ride_length</a:t>
            </a:r>
            <a:r>
              <a:rPr lang="en" altLang="ja-JP" dirty="0"/>
              <a:t>: </a:t>
            </a:r>
            <a:r>
              <a:rPr lang="ja-JP" altLang="en-US"/>
              <a:t>乗車時間を計算し、負の値や不正なデータを除外。</a:t>
            </a:r>
          </a:p>
          <a:p>
            <a:pPr marL="742950" lvl="1" indent="-285750">
              <a:buFont typeface="Arial" panose="020B0604020202020204" pitchFamily="34" charset="0"/>
              <a:buChar char="•"/>
            </a:pPr>
            <a:r>
              <a:rPr lang="en" altLang="ja-JP" dirty="0" err="1"/>
              <a:t>day_of_week</a:t>
            </a:r>
            <a:r>
              <a:rPr lang="en" altLang="ja-JP" dirty="0"/>
              <a:t>: </a:t>
            </a:r>
            <a:r>
              <a:rPr lang="ja-JP" altLang="en-US"/>
              <a:t>乗車日から曜日を抽出。</a:t>
            </a:r>
          </a:p>
          <a:p>
            <a:pPr>
              <a:buFont typeface="Arial" panose="020B0604020202020204" pitchFamily="34" charset="0"/>
              <a:buChar char="•"/>
            </a:pPr>
            <a:r>
              <a:rPr lang="ja-JP" altLang="en-US" b="1"/>
              <a:t>分析内容</a:t>
            </a:r>
            <a:r>
              <a:rPr lang="en-US" altLang="ja-JP" dirty="0"/>
              <a:t>:</a:t>
            </a:r>
          </a:p>
          <a:p>
            <a:pPr marL="742950" lvl="1" indent="-285750">
              <a:buFont typeface="Arial" panose="020B0604020202020204" pitchFamily="34" charset="0"/>
              <a:buChar char="•"/>
            </a:pPr>
            <a:r>
              <a:rPr lang="ja-JP" altLang="en-US" b="1"/>
              <a:t>乗車時間の統計量</a:t>
            </a:r>
            <a:r>
              <a:rPr lang="en-US" altLang="ja-JP" dirty="0"/>
              <a:t>: </a:t>
            </a:r>
            <a:r>
              <a:rPr lang="ja-JP" altLang="en-US"/>
              <a:t>平均、中央値、最大値、最小値、標準偏差など。</a:t>
            </a:r>
          </a:p>
          <a:p>
            <a:pPr marL="742950" lvl="1" indent="-285750">
              <a:buFont typeface="Arial" panose="020B0604020202020204" pitchFamily="34" charset="0"/>
              <a:buChar char="•"/>
            </a:pPr>
            <a:r>
              <a:rPr lang="ja-JP" altLang="en-US" b="1"/>
              <a:t>曜日別分析</a:t>
            </a:r>
            <a:r>
              <a:rPr lang="en-US" altLang="ja-JP" dirty="0"/>
              <a:t>: </a:t>
            </a:r>
            <a:r>
              <a:rPr lang="ja-JP" altLang="en-US"/>
              <a:t>曜日ごとの平均乗車時間と乗車回数を集計。</a:t>
            </a:r>
          </a:p>
          <a:p>
            <a:pPr marL="742950" lvl="1" indent="-285750">
              <a:buFont typeface="Arial" panose="020B0604020202020204" pitchFamily="34" charset="0"/>
              <a:buChar char="•"/>
            </a:pPr>
            <a:r>
              <a:rPr lang="ja-JP" altLang="en-US" b="1"/>
              <a:t>会員タイプ別分析</a:t>
            </a:r>
            <a:r>
              <a:rPr lang="en-US" altLang="ja-JP" dirty="0"/>
              <a:t>: </a:t>
            </a:r>
            <a:r>
              <a:rPr lang="ja-JP" altLang="en-US"/>
              <a:t>カジュアル会員と年間会員の乗車パターンの比較。</a:t>
            </a:r>
          </a:p>
          <a:p>
            <a:endParaRPr kumimoji="1" lang="ja-JP" altLang="en-US"/>
          </a:p>
        </p:txBody>
      </p:sp>
    </p:spTree>
    <p:extLst>
      <p:ext uri="{BB962C8B-B14F-4D97-AF65-F5344CB8AC3E}">
        <p14:creationId xmlns:p14="http://schemas.microsoft.com/office/powerpoint/2010/main" val="790313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C487CB-D39C-D258-D727-7E409CA382E0}"/>
              </a:ext>
            </a:extLst>
          </p:cNvPr>
          <p:cNvSpPr>
            <a:spLocks noGrp="1"/>
          </p:cNvSpPr>
          <p:nvPr>
            <p:ph type="title"/>
          </p:nvPr>
        </p:nvSpPr>
        <p:spPr/>
        <p:txBody>
          <a:bodyPr/>
          <a:lstStyle/>
          <a:p>
            <a:r>
              <a:rPr lang="ja-JP" altLang="en-US" b="1"/>
              <a:t>主な結果</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DC09AC18-076C-9C83-5C16-ECB2CB845E98}"/>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ja-JP" altLang="en-US" b="1"/>
              <a:t>乗車時間の概要</a:t>
            </a:r>
            <a:r>
              <a:rPr lang="en-US" altLang="ja-JP" dirty="0"/>
              <a:t>:</a:t>
            </a:r>
          </a:p>
          <a:p>
            <a:pPr marL="742950" lvl="1" indent="-285750">
              <a:buFont typeface="Arial" panose="020B0604020202020204" pitchFamily="34" charset="0"/>
              <a:buChar char="•"/>
            </a:pPr>
            <a:r>
              <a:rPr lang="ja-JP" altLang="en-US"/>
              <a:t>平均乗車時間</a:t>
            </a:r>
            <a:r>
              <a:rPr lang="en-US" altLang="ja-JP" dirty="0"/>
              <a:t>: 904</a:t>
            </a:r>
            <a:r>
              <a:rPr lang="ja-JP" altLang="en-US"/>
              <a:t>秒（約</a:t>
            </a:r>
            <a:r>
              <a:rPr lang="en-US" altLang="ja-JP" dirty="0"/>
              <a:t>15</a:t>
            </a:r>
            <a:r>
              <a:rPr lang="ja-JP" altLang="en-US"/>
              <a:t>分）</a:t>
            </a:r>
          </a:p>
          <a:p>
            <a:pPr marL="742950" lvl="1" indent="-285750">
              <a:buFont typeface="Arial" panose="020B0604020202020204" pitchFamily="34" charset="0"/>
              <a:buChar char="•"/>
            </a:pPr>
            <a:r>
              <a:rPr lang="ja-JP" altLang="en-US"/>
              <a:t>最大乗車時間</a:t>
            </a:r>
            <a:r>
              <a:rPr lang="en-US" altLang="ja-JP" dirty="0"/>
              <a:t>: 89,997</a:t>
            </a:r>
            <a:r>
              <a:rPr lang="ja-JP" altLang="en-US"/>
              <a:t>秒（約</a:t>
            </a:r>
            <a:r>
              <a:rPr lang="en-US" altLang="ja-JP" dirty="0"/>
              <a:t>25</a:t>
            </a:r>
            <a:r>
              <a:rPr lang="ja-JP" altLang="en-US"/>
              <a:t>時間）</a:t>
            </a:r>
          </a:p>
          <a:p>
            <a:pPr marL="742950" lvl="1" indent="-285750">
              <a:buFont typeface="Arial" panose="020B0604020202020204" pitchFamily="34" charset="0"/>
              <a:buChar char="•"/>
            </a:pPr>
            <a:r>
              <a:rPr lang="ja-JP" altLang="en-US"/>
              <a:t>モード（最頻値）</a:t>
            </a:r>
            <a:r>
              <a:rPr lang="en-US" altLang="ja-JP" dirty="0"/>
              <a:t>: 304</a:t>
            </a:r>
            <a:r>
              <a:rPr lang="ja-JP" altLang="en-US"/>
              <a:t>秒</a:t>
            </a:r>
          </a:p>
          <a:p>
            <a:pPr>
              <a:buFont typeface="Arial" panose="020B0604020202020204" pitchFamily="34" charset="0"/>
              <a:buChar char="•"/>
            </a:pPr>
            <a:r>
              <a:rPr lang="ja-JP" altLang="en-US" b="1"/>
              <a:t>曜日別の乗車回数と平均乗車時間</a:t>
            </a:r>
            <a:r>
              <a:rPr lang="en-US" altLang="ja-JP" dirty="0"/>
              <a:t>:</a:t>
            </a:r>
          </a:p>
          <a:p>
            <a:pPr marL="742950" lvl="1" indent="-285750">
              <a:buFont typeface="Arial" panose="020B0604020202020204" pitchFamily="34" charset="0"/>
              <a:buChar char="•"/>
            </a:pPr>
            <a:r>
              <a:rPr lang="ja-JP" altLang="en-US" b="1"/>
              <a:t>最も利用される曜日</a:t>
            </a:r>
            <a:r>
              <a:rPr lang="en-US" altLang="ja-JP" dirty="0"/>
              <a:t>: </a:t>
            </a:r>
            <a:r>
              <a:rPr lang="ja-JP" altLang="en-US"/>
              <a:t>水曜日（乗車回数</a:t>
            </a:r>
            <a:r>
              <a:rPr lang="en-US" altLang="ja-JP" dirty="0"/>
              <a:t>: 31,076</a:t>
            </a:r>
            <a:r>
              <a:rPr lang="ja-JP" altLang="en-US"/>
              <a:t>回）</a:t>
            </a:r>
          </a:p>
          <a:p>
            <a:pPr marL="742950" lvl="1" indent="-285750">
              <a:buFont typeface="Arial" panose="020B0604020202020204" pitchFamily="34" charset="0"/>
              <a:buChar char="•"/>
            </a:pPr>
            <a:r>
              <a:rPr lang="ja-JP" altLang="en-US" b="1"/>
              <a:t>曜日別平均乗車時間</a:t>
            </a:r>
            <a:r>
              <a:rPr lang="en-US" altLang="ja-JP" dirty="0"/>
              <a:t>:</a:t>
            </a:r>
          </a:p>
          <a:p>
            <a:pPr marL="1143000" lvl="2" indent="-228600">
              <a:buFont typeface="Arial" panose="020B0604020202020204" pitchFamily="34" charset="0"/>
              <a:buChar char="•"/>
            </a:pPr>
            <a:r>
              <a:rPr lang="ja-JP" altLang="en-US"/>
              <a:t>水曜日</a:t>
            </a:r>
            <a:r>
              <a:rPr lang="en-US" altLang="ja-JP" dirty="0"/>
              <a:t>: 972</a:t>
            </a:r>
            <a:r>
              <a:rPr lang="ja-JP" altLang="en-US"/>
              <a:t>秒</a:t>
            </a:r>
          </a:p>
          <a:p>
            <a:pPr marL="1143000" lvl="2" indent="-228600">
              <a:buFont typeface="Arial" panose="020B0604020202020204" pitchFamily="34" charset="0"/>
              <a:buChar char="•"/>
            </a:pPr>
            <a:r>
              <a:rPr lang="ja-JP" altLang="en-US"/>
              <a:t>月曜日</a:t>
            </a:r>
            <a:r>
              <a:rPr lang="en-US" altLang="ja-JP" dirty="0"/>
              <a:t>: 947</a:t>
            </a:r>
            <a:r>
              <a:rPr lang="ja-JP" altLang="en-US"/>
              <a:t>秒</a:t>
            </a:r>
          </a:p>
          <a:p>
            <a:pPr marL="1143000" lvl="2" indent="-228600">
              <a:buFont typeface="Arial" panose="020B0604020202020204" pitchFamily="34" charset="0"/>
              <a:buChar char="•"/>
            </a:pPr>
            <a:r>
              <a:rPr lang="ja-JP" altLang="en-US"/>
              <a:t>金曜日</a:t>
            </a:r>
            <a:r>
              <a:rPr lang="en-US" altLang="ja-JP" dirty="0"/>
              <a:t>: 774</a:t>
            </a:r>
            <a:r>
              <a:rPr lang="ja-JP" altLang="en-US"/>
              <a:t>秒</a:t>
            </a:r>
          </a:p>
          <a:p>
            <a:pPr>
              <a:buFont typeface="Arial" panose="020B0604020202020204" pitchFamily="34" charset="0"/>
              <a:buChar char="•"/>
            </a:pPr>
            <a:r>
              <a:rPr lang="ja-JP" altLang="en-US" b="1"/>
              <a:t>会員タイプ別の乗車傾向</a:t>
            </a:r>
            <a:r>
              <a:rPr lang="en-US" altLang="ja-JP" dirty="0"/>
              <a:t>:</a:t>
            </a:r>
          </a:p>
          <a:p>
            <a:pPr marL="742950" lvl="1" indent="-285750">
              <a:buFont typeface="Arial" panose="020B0604020202020204" pitchFamily="34" charset="0"/>
              <a:buChar char="•"/>
            </a:pPr>
            <a:r>
              <a:rPr lang="ja-JP" altLang="en-US" b="1"/>
              <a:t>カジュアル会員の平均乗車時間</a:t>
            </a:r>
            <a:r>
              <a:rPr lang="en-US" altLang="ja-JP" dirty="0"/>
              <a:t>: 1,279</a:t>
            </a:r>
            <a:r>
              <a:rPr lang="ja-JP" altLang="en-US"/>
              <a:t>秒（約</a:t>
            </a:r>
            <a:r>
              <a:rPr lang="en-US" altLang="ja-JP" dirty="0"/>
              <a:t>21</a:t>
            </a:r>
            <a:r>
              <a:rPr lang="ja-JP" altLang="en-US"/>
              <a:t>分）</a:t>
            </a:r>
          </a:p>
          <a:p>
            <a:pPr marL="742950" lvl="1" indent="-285750">
              <a:buFont typeface="Arial" panose="020B0604020202020204" pitchFamily="34" charset="0"/>
              <a:buChar char="•"/>
            </a:pPr>
            <a:r>
              <a:rPr lang="ja-JP" altLang="en-US" b="1"/>
              <a:t>年間会員の平均乗車時間</a:t>
            </a:r>
            <a:r>
              <a:rPr lang="en-US" altLang="ja-JP" dirty="0"/>
              <a:t>: 828</a:t>
            </a:r>
            <a:r>
              <a:rPr lang="ja-JP" altLang="en-US"/>
              <a:t>秒（約</a:t>
            </a:r>
            <a:r>
              <a:rPr lang="en-US" altLang="ja-JP" dirty="0"/>
              <a:t>14</a:t>
            </a:r>
            <a:r>
              <a:rPr lang="ja-JP" altLang="en-US"/>
              <a:t>分）</a:t>
            </a:r>
          </a:p>
          <a:p>
            <a:pPr marL="742950" lvl="1" indent="-285750">
              <a:buFont typeface="Arial" panose="020B0604020202020204" pitchFamily="34" charset="0"/>
              <a:buChar char="•"/>
            </a:pPr>
            <a:r>
              <a:rPr lang="ja-JP" altLang="en-US" b="1"/>
              <a:t>カジュアル会員の乗車回数</a:t>
            </a:r>
            <a:r>
              <a:rPr lang="en-US" altLang="ja-JP" dirty="0"/>
              <a:t>: 24,446</a:t>
            </a:r>
            <a:r>
              <a:rPr lang="ja-JP" altLang="en-US"/>
              <a:t>回</a:t>
            </a:r>
          </a:p>
          <a:p>
            <a:pPr marL="742950" lvl="1" indent="-285750">
              <a:buFont typeface="Arial" panose="020B0604020202020204" pitchFamily="34" charset="0"/>
              <a:buChar char="•"/>
            </a:pPr>
            <a:r>
              <a:rPr lang="ja-JP" altLang="en-US" b="1"/>
              <a:t>年間会員の乗車回数</a:t>
            </a:r>
            <a:r>
              <a:rPr lang="en-US" altLang="ja-JP" dirty="0"/>
              <a:t>: 120,330</a:t>
            </a:r>
            <a:r>
              <a:rPr lang="ja-JP" altLang="en-US"/>
              <a:t>回</a:t>
            </a:r>
          </a:p>
          <a:p>
            <a:endParaRPr kumimoji="1" lang="ja-JP" altLang="en-US"/>
          </a:p>
        </p:txBody>
      </p:sp>
    </p:spTree>
    <p:extLst>
      <p:ext uri="{BB962C8B-B14F-4D97-AF65-F5344CB8AC3E}">
        <p14:creationId xmlns:p14="http://schemas.microsoft.com/office/powerpoint/2010/main" val="3507162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65F1D-1B99-1538-65AD-B8A2A50532B8}"/>
              </a:ext>
            </a:extLst>
          </p:cNvPr>
          <p:cNvSpPr>
            <a:spLocks noGrp="1"/>
          </p:cNvSpPr>
          <p:nvPr>
            <p:ph type="title"/>
          </p:nvPr>
        </p:nvSpPr>
        <p:spPr/>
        <p:txBody>
          <a:bodyPr/>
          <a:lstStyle/>
          <a:p>
            <a:r>
              <a:rPr lang="ja-JP" altLang="en-US" b="1"/>
              <a:t>推奨事項</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E9971FB2-3F19-BFCB-7FE6-9C0F4BF30DEF}"/>
              </a:ext>
            </a:extLst>
          </p:cNvPr>
          <p:cNvSpPr>
            <a:spLocks noGrp="1"/>
          </p:cNvSpPr>
          <p:nvPr>
            <p:ph idx="1"/>
          </p:nvPr>
        </p:nvSpPr>
        <p:spPr>
          <a:xfrm>
            <a:off x="838200" y="1316736"/>
            <a:ext cx="10515600" cy="4860227"/>
          </a:xfrm>
        </p:spPr>
        <p:txBody>
          <a:bodyPr>
            <a:normAutofit fontScale="77500" lnSpcReduction="20000"/>
          </a:bodyPr>
          <a:lstStyle/>
          <a:p>
            <a:pPr>
              <a:buNone/>
            </a:pPr>
            <a:r>
              <a:rPr lang="ja-JP" altLang="en-US" b="1"/>
              <a:t>プロモーション活動</a:t>
            </a:r>
            <a:r>
              <a:rPr lang="en-US" altLang="ja-JP" dirty="0"/>
              <a:t>:</a:t>
            </a:r>
          </a:p>
          <a:p>
            <a:pPr>
              <a:buFont typeface="Arial" panose="020B0604020202020204" pitchFamily="34" charset="0"/>
              <a:buChar char="•"/>
            </a:pPr>
            <a:r>
              <a:rPr lang="ja-JP" altLang="en-US" b="1"/>
              <a:t>提案</a:t>
            </a:r>
            <a:r>
              <a:rPr lang="en-US" altLang="ja-JP" dirty="0"/>
              <a:t>: </a:t>
            </a:r>
            <a:r>
              <a:rPr lang="ja-JP" altLang="en-US"/>
              <a:t>カジュアル会員に対して長時間利用時に特典を提供し、年間会員への転換を促す。</a:t>
            </a:r>
          </a:p>
          <a:p>
            <a:pPr>
              <a:buFont typeface="Arial" panose="020B0604020202020204" pitchFamily="34" charset="0"/>
              <a:buChar char="•"/>
            </a:pPr>
            <a:r>
              <a:rPr lang="ja-JP" altLang="en-US" b="1"/>
              <a:t>例</a:t>
            </a:r>
            <a:r>
              <a:rPr lang="en-US" altLang="ja-JP" dirty="0"/>
              <a:t>: </a:t>
            </a:r>
            <a:r>
              <a:rPr lang="ja-JP" altLang="en-US"/>
              <a:t>長時間利用（</a:t>
            </a:r>
            <a:r>
              <a:rPr lang="en-US" altLang="ja-JP" dirty="0"/>
              <a:t>30</a:t>
            </a:r>
            <a:r>
              <a:rPr lang="ja-JP" altLang="en-US"/>
              <a:t>分以上）の割引キャンペーンを提供、次回の乗車で使えるクーポンを進呈。</a:t>
            </a:r>
          </a:p>
          <a:p>
            <a:pPr>
              <a:buNone/>
            </a:pPr>
            <a:r>
              <a:rPr lang="ja-JP" altLang="en-US" b="1"/>
              <a:t>利用頻度を増やす戦略</a:t>
            </a:r>
            <a:r>
              <a:rPr lang="en-US" altLang="ja-JP" dirty="0"/>
              <a:t>:</a:t>
            </a:r>
          </a:p>
          <a:p>
            <a:pPr>
              <a:buFont typeface="Arial" panose="020B0604020202020204" pitchFamily="34" charset="0"/>
              <a:buChar char="•"/>
            </a:pPr>
            <a:r>
              <a:rPr lang="ja-JP" altLang="en-US" b="1"/>
              <a:t>提案</a:t>
            </a:r>
            <a:r>
              <a:rPr lang="en-US" altLang="ja-JP" dirty="0"/>
              <a:t>: </a:t>
            </a:r>
            <a:r>
              <a:rPr lang="ja-JP" altLang="en-US"/>
              <a:t>利用頻度が低いカジュアル会員に対して、定期的な利用を促進するプランを提供。</a:t>
            </a:r>
          </a:p>
          <a:p>
            <a:pPr>
              <a:buFont typeface="Arial" panose="020B0604020202020204" pitchFamily="34" charset="0"/>
              <a:buChar char="•"/>
            </a:pPr>
            <a:r>
              <a:rPr lang="ja-JP" altLang="en-US" b="1"/>
              <a:t>例</a:t>
            </a:r>
            <a:r>
              <a:rPr lang="en-US" altLang="ja-JP" dirty="0"/>
              <a:t>: </a:t>
            </a:r>
            <a:r>
              <a:rPr lang="ja-JP" altLang="en-US"/>
              <a:t>利用頻度に応じて特典が増える「回数券」の販売や、特定の日に限定した割引キャンペーン。</a:t>
            </a:r>
          </a:p>
          <a:p>
            <a:pPr>
              <a:buNone/>
            </a:pPr>
            <a:r>
              <a:rPr lang="ja-JP" altLang="en-US" b="1"/>
              <a:t>ターゲット広告</a:t>
            </a:r>
            <a:r>
              <a:rPr lang="en-US" altLang="ja-JP" dirty="0"/>
              <a:t>:</a:t>
            </a:r>
          </a:p>
          <a:p>
            <a:pPr>
              <a:buFont typeface="Arial" panose="020B0604020202020204" pitchFamily="34" charset="0"/>
              <a:buChar char="•"/>
            </a:pPr>
            <a:r>
              <a:rPr lang="ja-JP" altLang="en-US" b="1"/>
              <a:t>提案</a:t>
            </a:r>
            <a:r>
              <a:rPr lang="en-US" altLang="ja-JP" dirty="0"/>
              <a:t>: </a:t>
            </a:r>
            <a:r>
              <a:rPr lang="ja-JP" altLang="en-US"/>
              <a:t>カジュアル会員に特化した広告を出して、年間会員のメリットを強調する。</a:t>
            </a:r>
          </a:p>
          <a:p>
            <a:pPr>
              <a:buFont typeface="Arial" panose="020B0604020202020204" pitchFamily="34" charset="0"/>
              <a:buChar char="•"/>
            </a:pPr>
            <a:r>
              <a:rPr lang="ja-JP" altLang="en-US" b="1"/>
              <a:t>例</a:t>
            </a:r>
            <a:r>
              <a:rPr lang="en-US" altLang="ja-JP" dirty="0"/>
              <a:t>: </a:t>
            </a:r>
            <a:r>
              <a:rPr lang="ja-JP" altLang="en-US"/>
              <a:t>ソーシャルメディアやアプリ内で、年間会員に加入することで得られる特典や料金割引をアピールする広告を展開。</a:t>
            </a:r>
          </a:p>
          <a:p>
            <a:endParaRPr kumimoji="1" lang="ja-JP" altLang="en-US"/>
          </a:p>
        </p:txBody>
      </p:sp>
    </p:spTree>
    <p:extLst>
      <p:ext uri="{BB962C8B-B14F-4D97-AF65-F5344CB8AC3E}">
        <p14:creationId xmlns:p14="http://schemas.microsoft.com/office/powerpoint/2010/main" val="3563549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F7E9DA-4A5E-502D-8736-1AE23CF5CA48}"/>
              </a:ext>
            </a:extLst>
          </p:cNvPr>
          <p:cNvSpPr>
            <a:spLocks noGrp="1"/>
          </p:cNvSpPr>
          <p:nvPr>
            <p:ph type="title"/>
          </p:nvPr>
        </p:nvSpPr>
        <p:spPr/>
        <p:txBody>
          <a:bodyPr/>
          <a:lstStyle/>
          <a:p>
            <a:r>
              <a:rPr lang="ja-JP" altLang="en-US" b="1"/>
              <a:t>結論と次のステップ</a:t>
            </a:r>
            <a:br>
              <a:rPr lang="ja-JP" altLang="en-US"/>
            </a:br>
            <a:endParaRPr kumimoji="1" lang="ja-JP" altLang="en-US"/>
          </a:p>
        </p:txBody>
      </p:sp>
      <p:sp>
        <p:nvSpPr>
          <p:cNvPr id="3" name="コンテンツ プレースホルダー 2">
            <a:extLst>
              <a:ext uri="{FF2B5EF4-FFF2-40B4-BE49-F238E27FC236}">
                <a16:creationId xmlns:a16="http://schemas.microsoft.com/office/drawing/2014/main" id="{EC0E8B60-CE07-97F7-1B07-C2C4DA262A0F}"/>
              </a:ext>
            </a:extLst>
          </p:cNvPr>
          <p:cNvSpPr>
            <a:spLocks noGrp="1"/>
          </p:cNvSpPr>
          <p:nvPr>
            <p:ph idx="1"/>
          </p:nvPr>
        </p:nvSpPr>
        <p:spPr/>
        <p:txBody>
          <a:bodyPr>
            <a:normAutofit fontScale="92500" lnSpcReduction="10000"/>
          </a:bodyPr>
          <a:lstStyle/>
          <a:p>
            <a:pPr>
              <a:buNone/>
            </a:pPr>
            <a:r>
              <a:rPr lang="ja-JP" altLang="en-US" b="1"/>
              <a:t>結論</a:t>
            </a:r>
            <a:r>
              <a:rPr lang="en-US" altLang="ja-JP" dirty="0"/>
              <a:t>:</a:t>
            </a:r>
          </a:p>
          <a:p>
            <a:pPr>
              <a:buFont typeface="Arial" panose="020B0604020202020204" pitchFamily="34" charset="0"/>
              <a:buChar char="•"/>
            </a:pPr>
            <a:r>
              <a:rPr lang="ja-JP" altLang="en-US"/>
              <a:t>分析により、カジュアル会員は特に水曜日や週末に利用が多いことがわかり、乗車時間が長いことが特徴的であることが確認された。</a:t>
            </a:r>
          </a:p>
          <a:p>
            <a:pPr>
              <a:buFont typeface="Arial" panose="020B0604020202020204" pitchFamily="34" charset="0"/>
              <a:buChar char="•"/>
            </a:pPr>
            <a:r>
              <a:rPr lang="ja-JP" altLang="en-US"/>
              <a:t>年間会員の特徴として、利用頻度が高く、乗車時間が比較的短いことが明らかになった。</a:t>
            </a:r>
          </a:p>
          <a:p>
            <a:pPr>
              <a:buNone/>
            </a:pPr>
            <a:r>
              <a:rPr lang="ja-JP" altLang="en-US" b="1"/>
              <a:t>次のステップ</a:t>
            </a:r>
            <a:r>
              <a:rPr lang="en-US" altLang="ja-JP" dirty="0"/>
              <a:t>:</a:t>
            </a:r>
          </a:p>
          <a:p>
            <a:pPr>
              <a:buFont typeface="Arial" panose="020B0604020202020204" pitchFamily="34" charset="0"/>
              <a:buChar char="•"/>
            </a:pPr>
            <a:r>
              <a:rPr lang="ja-JP" altLang="en-US" b="1"/>
              <a:t>プロモーション活動</a:t>
            </a:r>
            <a:r>
              <a:rPr lang="ja-JP" altLang="en-US"/>
              <a:t>を実施し、カジュアル会員に年間会員契約への移行を促す。</a:t>
            </a:r>
          </a:p>
          <a:p>
            <a:pPr>
              <a:buFont typeface="Arial" panose="020B0604020202020204" pitchFamily="34" charset="0"/>
              <a:buChar char="•"/>
            </a:pPr>
            <a:r>
              <a:rPr lang="ja-JP" altLang="en-US" b="1"/>
              <a:t>ターゲット広告</a:t>
            </a:r>
            <a:r>
              <a:rPr lang="ja-JP" altLang="en-US"/>
              <a:t>を展開し、特定の曜日に集中的に利用を促進する。</a:t>
            </a:r>
          </a:p>
          <a:p>
            <a:pPr>
              <a:buFont typeface="Arial" panose="020B0604020202020204" pitchFamily="34" charset="0"/>
              <a:buChar char="•"/>
            </a:pPr>
            <a:r>
              <a:rPr lang="ja-JP" altLang="en-US" b="1"/>
              <a:t>データ収集と分析の継続</a:t>
            </a:r>
            <a:r>
              <a:rPr lang="en-US" altLang="ja-JP" dirty="0"/>
              <a:t>: </a:t>
            </a:r>
            <a:r>
              <a:rPr lang="ja-JP" altLang="en-US"/>
              <a:t>他の月や季節にわたるデータを分析し、戦略をさらに最適化。</a:t>
            </a:r>
          </a:p>
          <a:p>
            <a:endParaRPr kumimoji="1" lang="ja-JP" altLang="en-US"/>
          </a:p>
        </p:txBody>
      </p:sp>
    </p:spTree>
    <p:extLst>
      <p:ext uri="{BB962C8B-B14F-4D97-AF65-F5344CB8AC3E}">
        <p14:creationId xmlns:p14="http://schemas.microsoft.com/office/powerpoint/2010/main" val="1929471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Isosceles Triangle 2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コンテンツ プレースホルダー 7">
            <a:extLst>
              <a:ext uri="{FF2B5EF4-FFF2-40B4-BE49-F238E27FC236}">
                <a16:creationId xmlns:a16="http://schemas.microsoft.com/office/drawing/2014/main" id="{EEC96655-11BC-B963-6A54-F3C19ACA45E9}"/>
              </a:ext>
            </a:extLst>
          </p:cNvPr>
          <p:cNvPicPr>
            <a:picLocks noGrp="1" noChangeAspect="1"/>
          </p:cNvPicPr>
          <p:nvPr>
            <p:ph idx="1"/>
          </p:nvPr>
        </p:nvPicPr>
        <p:blipFill>
          <a:blip r:embed="rId2"/>
          <a:stretch>
            <a:fillRect/>
          </a:stretch>
        </p:blipFill>
        <p:spPr bwMode="auto">
          <a:xfrm>
            <a:off x="2200150" y="643467"/>
            <a:ext cx="7791699" cy="5571065"/>
          </a:xfrm>
          <a:prstGeom prst="rect">
            <a:avLst/>
          </a:prstGeom>
          <a:noFill/>
          <a:ln>
            <a:noFill/>
          </a:ln>
        </p:spPr>
      </p:pic>
      <p:sp>
        <p:nvSpPr>
          <p:cNvPr id="25" name="Isosceles Triangle 2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121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C4BEC4-DBBB-3D5A-DBE2-E4681C3AF998}"/>
              </a:ext>
            </a:extLst>
          </p:cNvPr>
          <p:cNvSpPr>
            <a:spLocks noGrp="1"/>
          </p:cNvSpPr>
          <p:nvPr>
            <p:ph type="title"/>
          </p:nvPr>
        </p:nvSpPr>
        <p:spPr/>
        <p:txBody>
          <a:bodyPr/>
          <a:lstStyle/>
          <a:p>
            <a:endParaRPr kumimoji="1" lang="ja-JP" altLang="en-US"/>
          </a:p>
        </p:txBody>
      </p:sp>
      <p:sp>
        <p:nvSpPr>
          <p:cNvPr id="4" name="AutoShape 2">
            <a:extLst>
              <a:ext uri="{FF2B5EF4-FFF2-40B4-BE49-F238E27FC236}">
                <a16:creationId xmlns:a16="http://schemas.microsoft.com/office/drawing/2014/main" id="{CC259664-8E3B-543A-4DAC-798244DC64C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AutoShape 6">
            <a:extLst>
              <a:ext uri="{FF2B5EF4-FFF2-40B4-BE49-F238E27FC236}">
                <a16:creationId xmlns:a16="http://schemas.microsoft.com/office/drawing/2014/main" id="{FFF7416C-00C4-3220-D915-89D5194214CC}"/>
              </a:ext>
            </a:extLst>
          </p:cNvPr>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kumimoji="1" lang="ja-JP" altLang="en-US"/>
          </a:p>
        </p:txBody>
      </p:sp>
      <p:pic>
        <p:nvPicPr>
          <p:cNvPr id="8" name="図 7">
            <a:extLst>
              <a:ext uri="{FF2B5EF4-FFF2-40B4-BE49-F238E27FC236}">
                <a16:creationId xmlns:a16="http://schemas.microsoft.com/office/drawing/2014/main" id="{0EC89ED4-95AF-AB8B-EFDE-10DCED1631AB}"/>
              </a:ext>
            </a:extLst>
          </p:cNvPr>
          <p:cNvPicPr>
            <a:picLocks noChangeAspect="1"/>
          </p:cNvPicPr>
          <p:nvPr/>
        </p:nvPicPr>
        <p:blipFill>
          <a:blip r:embed="rId2"/>
          <a:stretch>
            <a:fillRect/>
          </a:stretch>
        </p:blipFill>
        <p:spPr>
          <a:xfrm>
            <a:off x="3079750" y="1187450"/>
            <a:ext cx="6032500" cy="4483100"/>
          </a:xfrm>
          <a:prstGeom prst="rect">
            <a:avLst/>
          </a:prstGeom>
        </p:spPr>
      </p:pic>
    </p:spTree>
    <p:extLst>
      <p:ext uri="{BB962C8B-B14F-4D97-AF65-F5344CB8AC3E}">
        <p14:creationId xmlns:p14="http://schemas.microsoft.com/office/powerpoint/2010/main" val="294322786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713</Words>
  <Application>Microsoft Macintosh PowerPoint</Application>
  <PresentationFormat>ワイド画面</PresentationFormat>
  <Paragraphs>61</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游ゴシック</vt:lpstr>
      <vt:lpstr>游ゴシック Light</vt:lpstr>
      <vt:lpstr>Arial</vt:lpstr>
      <vt:lpstr>Office テーマ</vt:lpstr>
      <vt:lpstr>Cyclistic Bike-Share Analysis Case Study」</vt:lpstr>
      <vt:lpstr>問題の定義 </vt:lpstr>
      <vt:lpstr>データの概要 </vt:lpstr>
      <vt:lpstr>分析方法 </vt:lpstr>
      <vt:lpstr>主な結果 </vt:lpstr>
      <vt:lpstr>推奨事項 </vt:lpstr>
      <vt:lpstr>結論と次のステップ </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卯野　正樹</dc:creator>
  <cp:lastModifiedBy>卯野　正樹</cp:lastModifiedBy>
  <cp:revision>3</cp:revision>
  <dcterms:created xsi:type="dcterms:W3CDTF">2025-05-13T19:38:44Z</dcterms:created>
  <dcterms:modified xsi:type="dcterms:W3CDTF">2025-05-15T20:45:16Z</dcterms:modified>
</cp:coreProperties>
</file>