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9"/>
  </p:notesMasterIdLst>
  <p:sldIdLst>
    <p:sldId id="256" r:id="rId5"/>
    <p:sldId id="257" r:id="rId6"/>
    <p:sldId id="258" r:id="rId7"/>
    <p:sldId id="259" r:id="rId8"/>
    <p:sldId id="260" r:id="rId9"/>
    <p:sldId id="261" r:id="rId10"/>
    <p:sldId id="262" r:id="rId11"/>
    <p:sldId id="264" r:id="rId12"/>
    <p:sldId id="265" r:id="rId13"/>
    <p:sldId id="263"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7" r:id="rId45"/>
    <p:sldId id="296"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2" r:id="rId60"/>
    <p:sldId id="313" r:id="rId61"/>
    <p:sldId id="314" r:id="rId62"/>
    <p:sldId id="315" r:id="rId63"/>
    <p:sldId id="316" r:id="rId64"/>
    <p:sldId id="317" r:id="rId65"/>
    <p:sldId id="318" r:id="rId66"/>
    <p:sldId id="319" r:id="rId67"/>
    <p:sldId id="320" r:id="rId68"/>
    <p:sldId id="321" r:id="rId69"/>
    <p:sldId id="323" r:id="rId70"/>
    <p:sldId id="330" r:id="rId71"/>
    <p:sldId id="331" r:id="rId72"/>
    <p:sldId id="332" r:id="rId73"/>
    <p:sldId id="333" r:id="rId74"/>
    <p:sldId id="334" r:id="rId75"/>
    <p:sldId id="326" r:id="rId76"/>
    <p:sldId id="335" r:id="rId77"/>
    <p:sldId id="336" r:id="rId78"/>
    <p:sldId id="341" r:id="rId79"/>
    <p:sldId id="337" r:id="rId80"/>
    <p:sldId id="338" r:id="rId81"/>
    <p:sldId id="339" r:id="rId82"/>
    <p:sldId id="340" r:id="rId83"/>
    <p:sldId id="342" r:id="rId84"/>
    <p:sldId id="343" r:id="rId85"/>
    <p:sldId id="344" r:id="rId86"/>
    <p:sldId id="345" r:id="rId87"/>
    <p:sldId id="346" r:id="rId88"/>
    <p:sldId id="347" r:id="rId89"/>
    <p:sldId id="361" r:id="rId90"/>
    <p:sldId id="365" r:id="rId91"/>
    <p:sldId id="349" r:id="rId92"/>
    <p:sldId id="348" r:id="rId93"/>
    <p:sldId id="350" r:id="rId94"/>
    <p:sldId id="351" r:id="rId95"/>
    <p:sldId id="352" r:id="rId96"/>
    <p:sldId id="353" r:id="rId97"/>
    <p:sldId id="354" r:id="rId98"/>
    <p:sldId id="325" r:id="rId99"/>
    <p:sldId id="355" r:id="rId100"/>
    <p:sldId id="356" r:id="rId101"/>
    <p:sldId id="357" r:id="rId102"/>
    <p:sldId id="358" r:id="rId103"/>
    <p:sldId id="359" r:id="rId104"/>
    <p:sldId id="360" r:id="rId105"/>
    <p:sldId id="362" r:id="rId106"/>
    <p:sldId id="364" r:id="rId107"/>
    <p:sldId id="366" r:id="rId10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2349" autoAdjust="0"/>
  </p:normalViewPr>
  <p:slideViewPr>
    <p:cSldViewPr snapToGrid="0">
      <p:cViewPr varScale="1">
        <p:scale>
          <a:sx n="116" d="100"/>
          <a:sy n="116" d="100"/>
        </p:scale>
        <p:origin x="101" y="293"/>
      </p:cViewPr>
      <p:guideLst/>
    </p:cSldViewPr>
  </p:slideViewPr>
  <p:notesTextViewPr>
    <p:cViewPr>
      <p:scale>
        <a:sx n="99" d="100"/>
        <a:sy n="99" d="100"/>
      </p:scale>
      <p:origin x="0" y="0"/>
    </p:cViewPr>
  </p:notesTextViewPr>
  <p:sorterViewPr>
    <p:cViewPr>
      <p:scale>
        <a:sx n="100" d="100"/>
        <a:sy n="100" d="100"/>
      </p:scale>
      <p:origin x="0" y="-181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20673-5B07-44A9-9B71-AE8003EE84B9}" type="datetimeFigureOut">
              <a:rPr kumimoji="1" lang="ja-JP" altLang="en-US" smtClean="0"/>
              <a:t>2023/4/14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D6CC2-D21A-4966-8F87-158267213C3F}" type="slidenum">
              <a:rPr kumimoji="1" lang="ja-JP" altLang="en-US" smtClean="0"/>
              <a:t>‹#›</a:t>
            </a:fld>
            <a:endParaRPr kumimoji="1" lang="ja-JP" altLang="en-US"/>
          </a:p>
        </p:txBody>
      </p:sp>
    </p:spTree>
    <p:extLst>
      <p:ext uri="{BB962C8B-B14F-4D97-AF65-F5344CB8AC3E}">
        <p14:creationId xmlns:p14="http://schemas.microsoft.com/office/powerpoint/2010/main" val="12913639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2</a:t>
            </a:fld>
            <a:endParaRPr kumimoji="1" lang="ja-JP" altLang="en-US"/>
          </a:p>
        </p:txBody>
      </p:sp>
    </p:spTree>
    <p:extLst>
      <p:ext uri="{BB962C8B-B14F-4D97-AF65-F5344CB8AC3E}">
        <p14:creationId xmlns:p14="http://schemas.microsoft.com/office/powerpoint/2010/main" val="450025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36</a:t>
            </a:fld>
            <a:endParaRPr kumimoji="1" lang="ja-JP" altLang="en-US"/>
          </a:p>
        </p:txBody>
      </p:sp>
    </p:spTree>
    <p:extLst>
      <p:ext uri="{BB962C8B-B14F-4D97-AF65-F5344CB8AC3E}">
        <p14:creationId xmlns:p14="http://schemas.microsoft.com/office/powerpoint/2010/main" val="837794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48</a:t>
            </a:fld>
            <a:endParaRPr kumimoji="1" lang="ja-JP" altLang="en-US"/>
          </a:p>
        </p:txBody>
      </p:sp>
    </p:spTree>
    <p:extLst>
      <p:ext uri="{BB962C8B-B14F-4D97-AF65-F5344CB8AC3E}">
        <p14:creationId xmlns:p14="http://schemas.microsoft.com/office/powerpoint/2010/main" val="4231033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49</a:t>
            </a:fld>
            <a:endParaRPr kumimoji="1" lang="ja-JP" altLang="en-US"/>
          </a:p>
        </p:txBody>
      </p:sp>
    </p:spTree>
    <p:extLst>
      <p:ext uri="{BB962C8B-B14F-4D97-AF65-F5344CB8AC3E}">
        <p14:creationId xmlns:p14="http://schemas.microsoft.com/office/powerpoint/2010/main" val="2747512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50</a:t>
            </a:fld>
            <a:endParaRPr kumimoji="1" lang="ja-JP" altLang="en-US"/>
          </a:p>
        </p:txBody>
      </p:sp>
    </p:spTree>
    <p:extLst>
      <p:ext uri="{BB962C8B-B14F-4D97-AF65-F5344CB8AC3E}">
        <p14:creationId xmlns:p14="http://schemas.microsoft.com/office/powerpoint/2010/main" val="1159899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51</a:t>
            </a:fld>
            <a:endParaRPr kumimoji="1" lang="ja-JP" altLang="en-US"/>
          </a:p>
        </p:txBody>
      </p:sp>
    </p:spTree>
    <p:extLst>
      <p:ext uri="{BB962C8B-B14F-4D97-AF65-F5344CB8AC3E}">
        <p14:creationId xmlns:p14="http://schemas.microsoft.com/office/powerpoint/2010/main" val="745550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52</a:t>
            </a:fld>
            <a:endParaRPr kumimoji="1" lang="ja-JP" altLang="en-US"/>
          </a:p>
        </p:txBody>
      </p:sp>
    </p:spTree>
    <p:extLst>
      <p:ext uri="{BB962C8B-B14F-4D97-AF65-F5344CB8AC3E}">
        <p14:creationId xmlns:p14="http://schemas.microsoft.com/office/powerpoint/2010/main" val="2709371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54</a:t>
            </a:fld>
            <a:endParaRPr kumimoji="1" lang="ja-JP" altLang="en-US"/>
          </a:p>
        </p:txBody>
      </p:sp>
    </p:spTree>
    <p:extLst>
      <p:ext uri="{BB962C8B-B14F-4D97-AF65-F5344CB8AC3E}">
        <p14:creationId xmlns:p14="http://schemas.microsoft.com/office/powerpoint/2010/main" val="326283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66</a:t>
            </a:fld>
            <a:endParaRPr kumimoji="1" lang="ja-JP" altLang="en-US"/>
          </a:p>
        </p:txBody>
      </p:sp>
    </p:spTree>
    <p:extLst>
      <p:ext uri="{BB962C8B-B14F-4D97-AF65-F5344CB8AC3E}">
        <p14:creationId xmlns:p14="http://schemas.microsoft.com/office/powerpoint/2010/main" val="247795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69</a:t>
            </a:fld>
            <a:endParaRPr kumimoji="1" lang="ja-JP" altLang="en-US"/>
          </a:p>
        </p:txBody>
      </p:sp>
    </p:spTree>
    <p:extLst>
      <p:ext uri="{BB962C8B-B14F-4D97-AF65-F5344CB8AC3E}">
        <p14:creationId xmlns:p14="http://schemas.microsoft.com/office/powerpoint/2010/main" val="2998407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92</a:t>
            </a:fld>
            <a:endParaRPr kumimoji="1" lang="ja-JP" altLang="en-US"/>
          </a:p>
        </p:txBody>
      </p:sp>
    </p:spTree>
    <p:extLst>
      <p:ext uri="{BB962C8B-B14F-4D97-AF65-F5344CB8AC3E}">
        <p14:creationId xmlns:p14="http://schemas.microsoft.com/office/powerpoint/2010/main" val="4256423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7</a:t>
            </a:fld>
            <a:endParaRPr kumimoji="1" lang="ja-JP" altLang="en-US"/>
          </a:p>
        </p:txBody>
      </p:sp>
    </p:spTree>
    <p:extLst>
      <p:ext uri="{BB962C8B-B14F-4D97-AF65-F5344CB8AC3E}">
        <p14:creationId xmlns:p14="http://schemas.microsoft.com/office/powerpoint/2010/main" val="4250789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93</a:t>
            </a:fld>
            <a:endParaRPr kumimoji="1" lang="ja-JP" altLang="en-US"/>
          </a:p>
        </p:txBody>
      </p:sp>
    </p:spTree>
    <p:extLst>
      <p:ext uri="{BB962C8B-B14F-4D97-AF65-F5344CB8AC3E}">
        <p14:creationId xmlns:p14="http://schemas.microsoft.com/office/powerpoint/2010/main" val="228256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8</a:t>
            </a:fld>
            <a:endParaRPr kumimoji="1" lang="ja-JP" altLang="en-US"/>
          </a:p>
        </p:txBody>
      </p:sp>
    </p:spTree>
    <p:extLst>
      <p:ext uri="{BB962C8B-B14F-4D97-AF65-F5344CB8AC3E}">
        <p14:creationId xmlns:p14="http://schemas.microsoft.com/office/powerpoint/2010/main" val="98058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11</a:t>
            </a:fld>
            <a:endParaRPr kumimoji="1" lang="ja-JP" altLang="en-US"/>
          </a:p>
        </p:txBody>
      </p:sp>
    </p:spTree>
    <p:extLst>
      <p:ext uri="{BB962C8B-B14F-4D97-AF65-F5344CB8AC3E}">
        <p14:creationId xmlns:p14="http://schemas.microsoft.com/office/powerpoint/2010/main" val="963713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12</a:t>
            </a:fld>
            <a:endParaRPr kumimoji="1" lang="ja-JP" altLang="en-US"/>
          </a:p>
        </p:txBody>
      </p:sp>
    </p:spTree>
    <p:extLst>
      <p:ext uri="{BB962C8B-B14F-4D97-AF65-F5344CB8AC3E}">
        <p14:creationId xmlns:p14="http://schemas.microsoft.com/office/powerpoint/2010/main" val="149174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13</a:t>
            </a:fld>
            <a:endParaRPr kumimoji="1" lang="ja-JP" altLang="en-US"/>
          </a:p>
        </p:txBody>
      </p:sp>
    </p:spTree>
    <p:extLst>
      <p:ext uri="{BB962C8B-B14F-4D97-AF65-F5344CB8AC3E}">
        <p14:creationId xmlns:p14="http://schemas.microsoft.com/office/powerpoint/2010/main" val="2921551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20</a:t>
            </a:fld>
            <a:endParaRPr kumimoji="1" lang="ja-JP" altLang="en-US"/>
          </a:p>
        </p:txBody>
      </p:sp>
    </p:spTree>
    <p:extLst>
      <p:ext uri="{BB962C8B-B14F-4D97-AF65-F5344CB8AC3E}">
        <p14:creationId xmlns:p14="http://schemas.microsoft.com/office/powerpoint/2010/main" val="1714905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28</a:t>
            </a:fld>
            <a:endParaRPr kumimoji="1" lang="ja-JP" altLang="en-US"/>
          </a:p>
        </p:txBody>
      </p:sp>
    </p:spTree>
    <p:extLst>
      <p:ext uri="{BB962C8B-B14F-4D97-AF65-F5344CB8AC3E}">
        <p14:creationId xmlns:p14="http://schemas.microsoft.com/office/powerpoint/2010/main" val="2650788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F8BD6CC2-D21A-4966-8F87-158267213C3F}" type="slidenum">
              <a:rPr kumimoji="1" lang="ja-JP" altLang="en-US" smtClean="0"/>
              <a:t>29</a:t>
            </a:fld>
            <a:endParaRPr kumimoji="1" lang="ja-JP" altLang="en-US"/>
          </a:p>
        </p:txBody>
      </p:sp>
    </p:spTree>
    <p:extLst>
      <p:ext uri="{BB962C8B-B14F-4D97-AF65-F5344CB8AC3E}">
        <p14:creationId xmlns:p14="http://schemas.microsoft.com/office/powerpoint/2010/main" val="128397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AB7FF9-B8B4-4716-BFE1-DA2369E0048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40786DB-B385-484E-A513-BE99BED93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50DD9C-DB2D-4A8D-9035-3FF15CB5D182}"/>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5" name="フッター プレースホルダー 4">
            <a:extLst>
              <a:ext uri="{FF2B5EF4-FFF2-40B4-BE49-F238E27FC236}">
                <a16:creationId xmlns:a16="http://schemas.microsoft.com/office/drawing/2014/main" id="{1176262F-116E-4738-9A1C-907B459DF0E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F01E9D58-AE5B-4BC7-A897-118576EA244D}"/>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269268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E0B88-3B34-4B28-827A-8648D613CC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C74929-AC2B-495D-BE7C-CC4C4DA31C9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0E8C9C-6276-4E77-B3EC-44D76B8E411D}"/>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5" name="フッター プレースホルダー 4">
            <a:extLst>
              <a:ext uri="{FF2B5EF4-FFF2-40B4-BE49-F238E27FC236}">
                <a16:creationId xmlns:a16="http://schemas.microsoft.com/office/drawing/2014/main" id="{CD3AC4B1-8BD1-48E9-A15B-33D32787ACB2}"/>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80D155AB-FC69-4EE2-8634-47F171BCC9D8}"/>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297036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B70B83F-8DE9-4498-96C4-E765DB06E2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BF7B94-1CFC-4841-A432-F7DDDCF2535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07897A-1FCE-4DBB-BA67-0F84D8F2E3DC}"/>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5" name="フッター プレースホルダー 4">
            <a:extLst>
              <a:ext uri="{FF2B5EF4-FFF2-40B4-BE49-F238E27FC236}">
                <a16:creationId xmlns:a16="http://schemas.microsoft.com/office/drawing/2014/main" id="{F09A279C-A338-4E61-8B79-5E80D93D8135}"/>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9AEC20D6-156C-465F-A611-9C06CDD44A5B}"/>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402302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5F275-1D2A-4193-A0C0-8CE85A2C24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2432B3-29FF-4B8A-8FD5-74DE5FDD6E6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79E716-C183-4B32-A7FC-A15F64096412}"/>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5" name="フッター プレースホルダー 4">
            <a:extLst>
              <a:ext uri="{FF2B5EF4-FFF2-40B4-BE49-F238E27FC236}">
                <a16:creationId xmlns:a16="http://schemas.microsoft.com/office/drawing/2014/main" id="{E52D25FB-01DC-43A4-99BB-35A63547BFF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988AD651-E68A-4D95-8A57-0E18E08C036A}"/>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64474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32BBC-6E0E-47C0-A064-0543321BE6A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D68CF-56C7-4C8B-8E67-25458789E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C3C4FE-0574-4E1E-BFF8-EE3F46277776}"/>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5" name="フッター プレースホルダー 4">
            <a:extLst>
              <a:ext uri="{FF2B5EF4-FFF2-40B4-BE49-F238E27FC236}">
                <a16:creationId xmlns:a16="http://schemas.microsoft.com/office/drawing/2014/main" id="{E9CC738A-7F99-49FB-AEE9-F84848ADE47E}"/>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2B059A03-F390-4CCD-B644-542627FE84E8}"/>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160289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6E552-F9F9-47F3-AA11-BC57EB24B5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095F4E-A415-44E1-88A0-72DAC98130F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0C1004-EED8-4F1B-89C8-000E58E00E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6C3458F-B1ED-451B-B575-0881147CD3E8}"/>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6" name="フッター プレースホルダー 5">
            <a:extLst>
              <a:ext uri="{FF2B5EF4-FFF2-40B4-BE49-F238E27FC236}">
                <a16:creationId xmlns:a16="http://schemas.microsoft.com/office/drawing/2014/main" id="{91EADF4B-32C4-4AC3-AD0D-9734A5347F8D}"/>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86350591-2019-4F0C-BC37-07258C9ACE17}"/>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364019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F2D67-6EEF-4F17-AA7D-2FAC28BA5AB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DB744F-31BA-45FE-B1D3-B9DC5A255E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354A53-C9F5-4580-9971-77E5F94CA6A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75815CB-99F2-4F39-9E60-B08E4CF9D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5A2DC92-CCC3-4D2D-AED4-AC1547D1975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B097791-AF33-48AE-BAB9-37A80865F666}"/>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8" name="フッター プレースホルダー 7">
            <a:extLst>
              <a:ext uri="{FF2B5EF4-FFF2-40B4-BE49-F238E27FC236}">
                <a16:creationId xmlns:a16="http://schemas.microsoft.com/office/drawing/2014/main" id="{A8D11298-577C-42BC-89A1-29D3AD2D58D1}"/>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CA7B1360-5EE8-4C52-8B7B-FE17CAC0D243}"/>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19687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53BDEE-BDD6-4AA2-B083-9E54C27C63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6493C13-12F5-4CFE-8C6C-BA6BCC5E2514}"/>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4" name="フッター プレースホルダー 3">
            <a:extLst>
              <a:ext uri="{FF2B5EF4-FFF2-40B4-BE49-F238E27FC236}">
                <a16:creationId xmlns:a16="http://schemas.microsoft.com/office/drawing/2014/main" id="{16C4E661-BFD2-47B3-9D84-156D4A2BC2EA}"/>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EBC099C7-D9E8-470D-9838-652B0512AF40}"/>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174106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1E8D684-C955-4689-B5C4-2FDAD0F9AFF7}"/>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3" name="フッター プレースホルダー 2">
            <a:extLst>
              <a:ext uri="{FF2B5EF4-FFF2-40B4-BE49-F238E27FC236}">
                <a16:creationId xmlns:a16="http://schemas.microsoft.com/office/drawing/2014/main" id="{C4F94967-0536-4975-B489-E56616C69ED4}"/>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41D489C-FF37-4240-BAB3-1209D1096362}"/>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199584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3E980-0EAD-4EA5-BF9D-B34ED69F811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E776A0-68E1-4D2A-806B-2C5289434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15EE799-BAEF-415E-82F1-C1EEDE5DB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32A1E7-7DD6-49CF-AA09-A74CD1CAFEA1}"/>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6" name="フッター プレースホルダー 5">
            <a:extLst>
              <a:ext uri="{FF2B5EF4-FFF2-40B4-BE49-F238E27FC236}">
                <a16:creationId xmlns:a16="http://schemas.microsoft.com/office/drawing/2014/main" id="{BF9E87CE-D21F-46F2-80C8-7DEF98BAA772}"/>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C7587EB6-57D2-4EE2-9BAA-073B23091602}"/>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80048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0D32C-E6DF-409F-9E5E-2448968E890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A5B044F-8D0D-48A9-AB9B-7CCF8CE2F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a:extLst>
              <a:ext uri="{FF2B5EF4-FFF2-40B4-BE49-F238E27FC236}">
                <a16:creationId xmlns:a16="http://schemas.microsoft.com/office/drawing/2014/main" id="{6ACA8899-EE65-4400-A8B2-D6C4F67CC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60AB31-EF70-4AB6-9D52-3C7925199A32}"/>
              </a:ext>
            </a:extLst>
          </p:cNvPr>
          <p:cNvSpPr>
            <a:spLocks noGrp="1"/>
          </p:cNvSpPr>
          <p:nvPr>
            <p:ph type="dt" sz="half" idx="10"/>
          </p:nvPr>
        </p:nvSpPr>
        <p:spPr/>
        <p:txBody>
          <a:bodyPr/>
          <a:lstStyle/>
          <a:p>
            <a:fld id="{03F65B54-C266-46A6-B6F9-A7217521DD1A}" type="datetimeFigureOut">
              <a:rPr kumimoji="1" lang="ja-JP" altLang="en-US" smtClean="0"/>
              <a:t>2023/4/14</a:t>
            </a:fld>
            <a:endParaRPr kumimoji="1" lang="ja-JP" altLang="en-US" dirty="0"/>
          </a:p>
        </p:txBody>
      </p:sp>
      <p:sp>
        <p:nvSpPr>
          <p:cNvPr id="6" name="フッター プレースホルダー 5">
            <a:extLst>
              <a:ext uri="{FF2B5EF4-FFF2-40B4-BE49-F238E27FC236}">
                <a16:creationId xmlns:a16="http://schemas.microsoft.com/office/drawing/2014/main" id="{7198091E-EA48-41DF-A69B-6B71EC852D8B}"/>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413C192E-DFEC-43DF-A6E5-16B567E2F740}"/>
              </a:ext>
            </a:extLst>
          </p:cNvPr>
          <p:cNvSpPr>
            <a:spLocks noGrp="1"/>
          </p:cNvSpPr>
          <p:nvPr>
            <p:ph type="sldNum" sz="quarter" idx="12"/>
          </p:nvPr>
        </p:nvSpPr>
        <p:spPr/>
        <p:txBody>
          <a:body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66051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D3B15C-600B-4CFE-A70A-CF079A6A0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1D35DB-AACF-4A05-A27C-6921861BC4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50EDDC-51E4-4886-A679-138127520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65B54-C266-46A6-B6F9-A7217521DD1A}" type="datetimeFigureOut">
              <a:rPr kumimoji="1" lang="ja-JP" altLang="en-US" smtClean="0"/>
              <a:t>2023/4/14</a:t>
            </a:fld>
            <a:endParaRPr kumimoji="1" lang="ja-JP" altLang="en-US" dirty="0"/>
          </a:p>
        </p:txBody>
      </p:sp>
      <p:sp>
        <p:nvSpPr>
          <p:cNvPr id="5" name="フッター プレースホルダー 4">
            <a:extLst>
              <a:ext uri="{FF2B5EF4-FFF2-40B4-BE49-F238E27FC236}">
                <a16:creationId xmlns:a16="http://schemas.microsoft.com/office/drawing/2014/main" id="{23F0EB5E-3E1C-46C5-BCEA-C0F786B55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70D33628-54A6-4C5C-943B-C410CF9E2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76454-5231-49B8-ADDD-33C0D0AD608F}" type="slidenum">
              <a:rPr kumimoji="1" lang="ja-JP" altLang="en-US" smtClean="0"/>
              <a:t>‹#›</a:t>
            </a:fld>
            <a:endParaRPr kumimoji="1" lang="ja-JP" altLang="en-US" dirty="0"/>
          </a:p>
        </p:txBody>
      </p:sp>
    </p:spTree>
    <p:extLst>
      <p:ext uri="{BB962C8B-B14F-4D97-AF65-F5344CB8AC3E}">
        <p14:creationId xmlns:p14="http://schemas.microsoft.com/office/powerpoint/2010/main" val="216696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ksekiguchi.sakura.ne.jp/wpJava/2017/08/21/usecse_diagram/"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commons.wikimedia.org/wiki/File:Composite_UML_class_diagram_(fixed).svg?uselang=ja" TargetMode="External"/><Relationship Id="rId4" Type="http://schemas.openxmlformats.org/officeDocument/2006/relationships/image" Target="../media/image13.png"/></Relationships>
</file>

<file path=ppt/slides/_rels/slide10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s://git-scm.com/book/ja/v2"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app.diagrams.ne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gitforwindows.org/"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hyperlink" Target="http://sherpa-net.blogspot.com/2015/05/archicad1.html" TargetMode="External"/><Relationship Id="rId3" Type="http://schemas.openxmlformats.org/officeDocument/2006/relationships/image" Target="../media/image1.jpg"/><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megasoft.co.jp/cad_exporter/heimenzu.html" TargetMode="External"/><Relationship Id="rId5" Type="http://schemas.openxmlformats.org/officeDocument/2006/relationships/image" Target="../media/image2.png"/><Relationship Id="rId4" Type="http://schemas.openxmlformats.org/officeDocument/2006/relationships/hyperlink" Target="https://sites.google.com/site/athandgenba02/04tu-mian/04li-mian-tu"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miya-system-works.com/blog/detail/vscode-github/"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D1D9CA-CE52-48EE-8FFA-CA1BA28F50E3}"/>
              </a:ext>
            </a:extLst>
          </p:cNvPr>
          <p:cNvSpPr>
            <a:spLocks noGrp="1"/>
          </p:cNvSpPr>
          <p:nvPr>
            <p:ph type="ctrTitle"/>
          </p:nvPr>
        </p:nvSpPr>
        <p:spPr/>
        <p:txBody>
          <a:bodyPr/>
          <a:lstStyle/>
          <a:p>
            <a:r>
              <a:rPr lang="ja-JP" altLang="en-US" dirty="0"/>
              <a:t>プログラミング演習</a:t>
            </a:r>
            <a:r>
              <a:rPr lang="en-US" altLang="ja-JP" dirty="0"/>
              <a:t>Ⅳ</a:t>
            </a:r>
            <a:endParaRPr kumimoji="1" lang="ja-JP" altLang="en-US" dirty="0"/>
          </a:p>
        </p:txBody>
      </p:sp>
      <p:sp>
        <p:nvSpPr>
          <p:cNvPr id="3" name="字幕 2">
            <a:extLst>
              <a:ext uri="{FF2B5EF4-FFF2-40B4-BE49-F238E27FC236}">
                <a16:creationId xmlns:a16="http://schemas.microsoft.com/office/drawing/2014/main" id="{30A3F150-AC71-453A-B3F1-28572284529C}"/>
              </a:ext>
            </a:extLst>
          </p:cNvPr>
          <p:cNvSpPr>
            <a:spLocks noGrp="1"/>
          </p:cNvSpPr>
          <p:nvPr>
            <p:ph type="subTitle" idx="1"/>
          </p:nvPr>
        </p:nvSpPr>
        <p:spPr/>
        <p:txBody>
          <a:bodyPr/>
          <a:lstStyle/>
          <a:p>
            <a:r>
              <a:rPr kumimoji="1" lang="ja-JP" altLang="en-US" dirty="0"/>
              <a:t>第１回</a:t>
            </a:r>
          </a:p>
        </p:txBody>
      </p:sp>
    </p:spTree>
    <p:extLst>
      <p:ext uri="{BB962C8B-B14F-4D97-AF65-F5344CB8AC3E}">
        <p14:creationId xmlns:p14="http://schemas.microsoft.com/office/powerpoint/2010/main" val="1944421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DFB3EC-2EAB-49B0-BB56-B95F3006E4D4}"/>
              </a:ext>
            </a:extLst>
          </p:cNvPr>
          <p:cNvSpPr>
            <a:spLocks noGrp="1"/>
          </p:cNvSpPr>
          <p:nvPr>
            <p:ph type="title"/>
          </p:nvPr>
        </p:nvSpPr>
        <p:spPr/>
        <p:txBody>
          <a:bodyPr/>
          <a:lstStyle/>
          <a:p>
            <a:r>
              <a:rPr lang="ja-JP" altLang="en-US" dirty="0"/>
              <a:t>プログラムの設計図</a:t>
            </a:r>
            <a:endParaRPr kumimoji="1" lang="ja-JP" altLang="en-US" dirty="0"/>
          </a:p>
        </p:txBody>
      </p:sp>
      <p:sp>
        <p:nvSpPr>
          <p:cNvPr id="3" name="コンテンツ プレースホルダー 2">
            <a:extLst>
              <a:ext uri="{FF2B5EF4-FFF2-40B4-BE49-F238E27FC236}">
                <a16:creationId xmlns:a16="http://schemas.microsoft.com/office/drawing/2014/main" id="{7809F5B9-FA2E-466F-A607-B00730F12C6B}"/>
              </a:ext>
            </a:extLst>
          </p:cNvPr>
          <p:cNvSpPr>
            <a:spLocks noGrp="1"/>
          </p:cNvSpPr>
          <p:nvPr>
            <p:ph idx="1"/>
          </p:nvPr>
        </p:nvSpPr>
        <p:spPr/>
        <p:txBody>
          <a:bodyPr/>
          <a:lstStyle/>
          <a:p>
            <a:r>
              <a:rPr kumimoji="1" lang="ja-JP" altLang="en-US" dirty="0"/>
              <a:t>いろいろな観点から複数の図で記述する。</a:t>
            </a:r>
            <a:endParaRPr kumimoji="1" lang="en-US" altLang="ja-JP" dirty="0"/>
          </a:p>
          <a:p>
            <a:r>
              <a:rPr lang="en-US" altLang="ja-JP" dirty="0"/>
              <a:t>Unified Modeling Language (</a:t>
            </a:r>
            <a:r>
              <a:rPr lang="en-US" altLang="ja-JP" dirty="0">
                <a:solidFill>
                  <a:srgbClr val="FF0000"/>
                </a:solidFill>
              </a:rPr>
              <a:t>UML</a:t>
            </a:r>
            <a:r>
              <a:rPr lang="en-US" altLang="ja-JP" dirty="0"/>
              <a:t>)</a:t>
            </a:r>
            <a:r>
              <a:rPr lang="ja-JP" altLang="en-US" dirty="0"/>
              <a:t>という言語で標準化されている。</a:t>
            </a:r>
            <a:endParaRPr kumimoji="1" lang="en-US" altLang="ja-JP" dirty="0"/>
          </a:p>
          <a:p>
            <a:pPr lvl="1"/>
            <a:r>
              <a:rPr lang="ja-JP" altLang="en-US" dirty="0"/>
              <a:t>ユースケース図</a:t>
            </a:r>
            <a:endParaRPr lang="en-US" altLang="ja-JP" dirty="0"/>
          </a:p>
          <a:p>
            <a:pPr lvl="1"/>
            <a:r>
              <a:rPr kumimoji="1" lang="ja-JP" altLang="en-US" dirty="0"/>
              <a:t>クラス図</a:t>
            </a:r>
            <a:endParaRPr kumimoji="1" lang="en-US" altLang="ja-JP" dirty="0"/>
          </a:p>
          <a:p>
            <a:pPr lvl="1"/>
            <a:r>
              <a:rPr lang="ja-JP" altLang="en-US" dirty="0"/>
              <a:t>オブジェクト図</a:t>
            </a:r>
            <a:endParaRPr lang="en-US" altLang="ja-JP" dirty="0"/>
          </a:p>
          <a:p>
            <a:pPr lvl="1"/>
            <a:r>
              <a:rPr kumimoji="1" lang="ja-JP" altLang="en-US" dirty="0"/>
              <a:t>コミュニケーション図</a:t>
            </a:r>
            <a:endParaRPr kumimoji="1" lang="en-US" altLang="ja-JP" dirty="0"/>
          </a:p>
          <a:p>
            <a:pPr lvl="1"/>
            <a:r>
              <a:rPr lang="ja-JP" altLang="en-US" dirty="0"/>
              <a:t>シーケンス図</a:t>
            </a:r>
            <a:endParaRPr lang="en-US" altLang="ja-JP" dirty="0"/>
          </a:p>
          <a:p>
            <a:pPr lvl="1"/>
            <a:r>
              <a:rPr kumimoji="1" lang="ja-JP" altLang="en-US" dirty="0"/>
              <a:t>アクティビティ図</a:t>
            </a:r>
            <a:endParaRPr kumimoji="1" lang="en-US" altLang="ja-JP" dirty="0"/>
          </a:p>
          <a:p>
            <a:pPr lvl="1"/>
            <a:r>
              <a:rPr kumimoji="1" lang="en-US" altLang="ja-JP" dirty="0"/>
              <a:t>etc.</a:t>
            </a:r>
            <a:endParaRPr kumimoji="1" lang="ja-JP" altLang="en-US" dirty="0"/>
          </a:p>
        </p:txBody>
      </p:sp>
      <p:pic>
        <p:nvPicPr>
          <p:cNvPr id="5" name="図 4">
            <a:extLst>
              <a:ext uri="{FF2B5EF4-FFF2-40B4-BE49-F238E27FC236}">
                <a16:creationId xmlns:a16="http://schemas.microsoft.com/office/drawing/2014/main" id="{481F044D-E0EC-48B3-A651-173D455FC6A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60481" y="2904066"/>
            <a:ext cx="3954448" cy="2573867"/>
          </a:xfrm>
          <a:prstGeom prst="rect">
            <a:avLst/>
          </a:prstGeom>
        </p:spPr>
      </p:pic>
      <p:pic>
        <p:nvPicPr>
          <p:cNvPr id="7" name="図 6">
            <a:extLst>
              <a:ext uri="{FF2B5EF4-FFF2-40B4-BE49-F238E27FC236}">
                <a16:creationId xmlns:a16="http://schemas.microsoft.com/office/drawing/2014/main" id="{51A37561-6D86-4F56-BFF0-869F946F35E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3797" y="4237566"/>
            <a:ext cx="3841135" cy="2480733"/>
          </a:xfrm>
          <a:prstGeom prst="rect">
            <a:avLst/>
          </a:prstGeom>
        </p:spPr>
      </p:pic>
      <p:sp>
        <p:nvSpPr>
          <p:cNvPr id="4" name="テキスト ボックス 3">
            <a:extLst>
              <a:ext uri="{FF2B5EF4-FFF2-40B4-BE49-F238E27FC236}">
                <a16:creationId xmlns:a16="http://schemas.microsoft.com/office/drawing/2014/main" id="{C1500B8C-CAF0-42ED-BF60-FA9A60131961}"/>
              </a:ext>
            </a:extLst>
          </p:cNvPr>
          <p:cNvSpPr txBox="1"/>
          <p:nvPr/>
        </p:nvSpPr>
        <p:spPr>
          <a:xfrm>
            <a:off x="5712172" y="5477932"/>
            <a:ext cx="1800493" cy="369332"/>
          </a:xfrm>
          <a:prstGeom prst="rect">
            <a:avLst/>
          </a:prstGeom>
          <a:noFill/>
        </p:spPr>
        <p:txBody>
          <a:bodyPr wrap="none" rtlCol="0">
            <a:spAutoFit/>
          </a:bodyPr>
          <a:lstStyle/>
          <a:p>
            <a:r>
              <a:rPr kumimoji="1" lang="ja-JP" altLang="en-US" dirty="0"/>
              <a:t>ユースケース図</a:t>
            </a:r>
          </a:p>
        </p:txBody>
      </p:sp>
      <p:sp>
        <p:nvSpPr>
          <p:cNvPr id="8" name="テキスト ボックス 7">
            <a:extLst>
              <a:ext uri="{FF2B5EF4-FFF2-40B4-BE49-F238E27FC236}">
                <a16:creationId xmlns:a16="http://schemas.microsoft.com/office/drawing/2014/main" id="{DE3ECEF8-B78A-47C2-B1BF-647C18312EB9}"/>
              </a:ext>
            </a:extLst>
          </p:cNvPr>
          <p:cNvSpPr txBox="1"/>
          <p:nvPr/>
        </p:nvSpPr>
        <p:spPr>
          <a:xfrm>
            <a:off x="9766061" y="3997602"/>
            <a:ext cx="1107996" cy="369332"/>
          </a:xfrm>
          <a:prstGeom prst="rect">
            <a:avLst/>
          </a:prstGeom>
          <a:noFill/>
        </p:spPr>
        <p:txBody>
          <a:bodyPr wrap="none" rtlCol="0">
            <a:spAutoFit/>
          </a:bodyPr>
          <a:lstStyle/>
          <a:p>
            <a:r>
              <a:rPr lang="ja-JP" altLang="en-US" dirty="0"/>
              <a:t>クラス図</a:t>
            </a:r>
            <a:endParaRPr kumimoji="1" lang="ja-JP" altLang="en-US" dirty="0"/>
          </a:p>
        </p:txBody>
      </p:sp>
    </p:spTree>
    <p:extLst>
      <p:ext uri="{BB962C8B-B14F-4D97-AF65-F5344CB8AC3E}">
        <p14:creationId xmlns:p14="http://schemas.microsoft.com/office/powerpoint/2010/main" val="30040122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1781C-8D52-4AE3-AF34-F1587E0E117F}"/>
              </a:ext>
            </a:extLst>
          </p:cNvPr>
          <p:cNvSpPr>
            <a:spLocks noGrp="1"/>
          </p:cNvSpPr>
          <p:nvPr>
            <p:ph type="title"/>
          </p:nvPr>
        </p:nvSpPr>
        <p:spPr/>
        <p:txBody>
          <a:bodyPr/>
          <a:lstStyle/>
          <a:p>
            <a:r>
              <a:rPr lang="ja-JP" altLang="en-US" dirty="0"/>
              <a:t>変更をリモートリポジトリにプッシュ</a:t>
            </a:r>
            <a:endParaRPr kumimoji="1" lang="ja-JP" altLang="en-US" dirty="0"/>
          </a:p>
        </p:txBody>
      </p:sp>
      <p:pic>
        <p:nvPicPr>
          <p:cNvPr id="17410" name="Picture 2" descr="変更をリモートリポジトリにプッシュする">
            <a:extLst>
              <a:ext uri="{FF2B5EF4-FFF2-40B4-BE49-F238E27FC236}">
                <a16:creationId xmlns:a16="http://schemas.microsoft.com/office/drawing/2014/main" id="{F70101FB-77CB-4EE6-8C2B-B7D8E765C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496" y="1364567"/>
            <a:ext cx="10167009" cy="5313851"/>
          </a:xfrm>
          <a:prstGeom prst="rect">
            <a:avLst/>
          </a:prstGeom>
          <a:noFill/>
          <a:extLst>
            <a:ext uri="{909E8E84-426E-40DD-AFC4-6F175D3DCCD1}">
              <a14:hiddenFill xmlns:a14="http://schemas.microsoft.com/office/drawing/2010/main">
                <a:solidFill>
                  <a:srgbClr val="FFFFFF"/>
                </a:solidFill>
              </a14:hiddenFill>
            </a:ext>
          </a:extLst>
        </p:spPr>
      </p:pic>
      <p:sp>
        <p:nvSpPr>
          <p:cNvPr id="4" name="楕円 3">
            <a:extLst>
              <a:ext uri="{FF2B5EF4-FFF2-40B4-BE49-F238E27FC236}">
                <a16:creationId xmlns:a16="http://schemas.microsoft.com/office/drawing/2014/main" id="{20DDA1C2-62B1-43A0-8077-4FFA790D2854}"/>
              </a:ext>
            </a:extLst>
          </p:cNvPr>
          <p:cNvSpPr/>
          <p:nvPr/>
        </p:nvSpPr>
        <p:spPr>
          <a:xfrm>
            <a:off x="3179476" y="1662552"/>
            <a:ext cx="326121" cy="3261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656712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CC06-49F4-4B9A-BB20-8AD4539C399E}"/>
              </a:ext>
            </a:extLst>
          </p:cNvPr>
          <p:cNvSpPr>
            <a:spLocks noGrp="1"/>
          </p:cNvSpPr>
          <p:nvPr>
            <p:ph type="title"/>
          </p:nvPr>
        </p:nvSpPr>
        <p:spPr>
          <a:xfrm>
            <a:off x="838200" y="365125"/>
            <a:ext cx="10515600" cy="1325563"/>
          </a:xfrm>
        </p:spPr>
        <p:txBody>
          <a:bodyPr/>
          <a:lstStyle/>
          <a:p>
            <a:r>
              <a:rPr lang="ja-JP" altLang="en-US" dirty="0"/>
              <a:t>リモートリポジトリを確認</a:t>
            </a:r>
            <a:endParaRPr kumimoji="1" lang="ja-JP" altLang="en-US" dirty="0"/>
          </a:p>
        </p:txBody>
      </p:sp>
      <p:pic>
        <p:nvPicPr>
          <p:cNvPr id="18434" name="Picture 2" descr="変更をGitHubで確認する">
            <a:extLst>
              <a:ext uri="{FF2B5EF4-FFF2-40B4-BE49-F238E27FC236}">
                <a16:creationId xmlns:a16="http://schemas.microsoft.com/office/drawing/2014/main" id="{C8EF1823-EAB3-42AB-A205-C5730CB32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787" y="1560756"/>
            <a:ext cx="10332426" cy="493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4096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09A89-D410-481B-8CBE-31D542873F80}"/>
              </a:ext>
            </a:extLst>
          </p:cNvPr>
          <p:cNvSpPr>
            <a:spLocks noGrp="1"/>
          </p:cNvSpPr>
          <p:nvPr>
            <p:ph type="title"/>
          </p:nvPr>
        </p:nvSpPr>
        <p:spPr/>
        <p:txBody>
          <a:bodyPr/>
          <a:lstStyle/>
          <a:p>
            <a:r>
              <a:rPr lang="ja-JP" altLang="en-US" dirty="0"/>
              <a:t>リビジョン</a:t>
            </a:r>
            <a:endParaRPr kumimoji="1" lang="ja-JP" altLang="en-US" dirty="0"/>
          </a:p>
        </p:txBody>
      </p:sp>
      <p:sp>
        <p:nvSpPr>
          <p:cNvPr id="3" name="コンテンツ プレースホルダー 2">
            <a:extLst>
              <a:ext uri="{FF2B5EF4-FFF2-40B4-BE49-F238E27FC236}">
                <a16:creationId xmlns:a16="http://schemas.microsoft.com/office/drawing/2014/main" id="{3E0D1713-CE11-4711-9963-25DEA584C466}"/>
              </a:ext>
            </a:extLst>
          </p:cNvPr>
          <p:cNvSpPr>
            <a:spLocks noGrp="1"/>
          </p:cNvSpPr>
          <p:nvPr>
            <p:ph idx="1"/>
          </p:nvPr>
        </p:nvSpPr>
        <p:spPr/>
        <p:txBody>
          <a:bodyPr/>
          <a:lstStyle/>
          <a:p>
            <a:r>
              <a:rPr lang="en-US" altLang="ja-JP" dirty="0"/>
              <a:t>git</a:t>
            </a:r>
            <a:r>
              <a:rPr lang="ja-JP" altLang="en-US" dirty="0"/>
              <a:t>はコミットすることでバージョンが進展していく</a:t>
            </a:r>
            <a:endParaRPr lang="en-US" altLang="ja-JP" dirty="0"/>
          </a:p>
          <a:p>
            <a:pPr lvl="1"/>
            <a:r>
              <a:rPr lang="ja-JP" altLang="en-US" dirty="0"/>
              <a:t>個々のバージョンを</a:t>
            </a:r>
            <a:r>
              <a:rPr lang="ja-JP" altLang="en-US" dirty="0">
                <a:solidFill>
                  <a:srgbClr val="FF0000"/>
                </a:solidFill>
              </a:rPr>
              <a:t>リビジョン</a:t>
            </a:r>
            <a:r>
              <a:rPr lang="ja-JP" altLang="en-US" dirty="0"/>
              <a:t>という</a:t>
            </a:r>
            <a:endParaRPr lang="en-US" altLang="ja-JP" dirty="0"/>
          </a:p>
          <a:p>
            <a:pPr lvl="1"/>
            <a:r>
              <a:rPr lang="ja-JP" altLang="en-US" dirty="0"/>
              <a:t>コミットにより記録される「状態」</a:t>
            </a:r>
            <a:endParaRPr lang="en-US" altLang="ja-JP" dirty="0"/>
          </a:p>
          <a:p>
            <a:r>
              <a:rPr lang="ja-JP" altLang="en-US" dirty="0"/>
              <a:t>過去のリビジョンに戻ったり、リビジョンを分岐（ブランチ）させたりすることができる</a:t>
            </a:r>
            <a:endParaRPr lang="en-US" altLang="ja-JP" dirty="0"/>
          </a:p>
          <a:p>
            <a:endParaRPr kumimoji="1" lang="ja-JP" altLang="en-US" dirty="0"/>
          </a:p>
        </p:txBody>
      </p:sp>
    </p:spTree>
    <p:extLst>
      <p:ext uri="{BB962C8B-B14F-4D97-AF65-F5344CB8AC3E}">
        <p14:creationId xmlns:p14="http://schemas.microsoft.com/office/powerpoint/2010/main" val="22750152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5C8302-C5E0-4871-999B-B4AA09933B26}"/>
              </a:ext>
            </a:extLst>
          </p:cNvPr>
          <p:cNvSpPr>
            <a:spLocks noGrp="1"/>
          </p:cNvSpPr>
          <p:nvPr>
            <p:ph type="title"/>
          </p:nvPr>
        </p:nvSpPr>
        <p:spPr/>
        <p:txBody>
          <a:bodyPr/>
          <a:lstStyle/>
          <a:p>
            <a:r>
              <a:rPr kumimoji="1" lang="en-US" altLang="ja-JP" dirty="0"/>
              <a:t>git</a:t>
            </a:r>
            <a:r>
              <a:rPr kumimoji="1" lang="ja-JP" altLang="en-US" dirty="0"/>
              <a:t>のマニュアル</a:t>
            </a:r>
          </a:p>
        </p:txBody>
      </p:sp>
      <p:sp>
        <p:nvSpPr>
          <p:cNvPr id="3" name="コンテンツ プレースホルダー 2">
            <a:extLst>
              <a:ext uri="{FF2B5EF4-FFF2-40B4-BE49-F238E27FC236}">
                <a16:creationId xmlns:a16="http://schemas.microsoft.com/office/drawing/2014/main" id="{FD0D1D4F-C93A-462F-9BAB-4D8872E7C3C8}"/>
              </a:ext>
            </a:extLst>
          </p:cNvPr>
          <p:cNvSpPr>
            <a:spLocks noGrp="1"/>
          </p:cNvSpPr>
          <p:nvPr>
            <p:ph idx="1"/>
          </p:nvPr>
        </p:nvSpPr>
        <p:spPr/>
        <p:txBody>
          <a:bodyPr/>
          <a:lstStyle/>
          <a:p>
            <a:r>
              <a:rPr lang="en-US" altLang="ja-JP" dirty="0">
                <a:hlinkClick r:id="rId2"/>
              </a:rPr>
              <a:t>https://git-scm.com/book/ja/v2</a:t>
            </a:r>
            <a:endParaRPr lang="en-US" altLang="ja-JP" dirty="0"/>
          </a:p>
          <a:p>
            <a:r>
              <a:rPr lang="ja-JP" altLang="en-US" dirty="0"/>
              <a:t>実際に使い始めるとき</a:t>
            </a:r>
            <a:r>
              <a:rPr lang="en-US" altLang="ja-JP" dirty="0"/>
              <a:t>1, 2, 3</a:t>
            </a:r>
            <a:r>
              <a:rPr lang="ja-JP" altLang="en-US" dirty="0"/>
              <a:t>章は読んでおくこと。</a:t>
            </a:r>
            <a:endParaRPr lang="en-US" altLang="ja-JP" dirty="0"/>
          </a:p>
          <a:p>
            <a:pPr lvl="1"/>
            <a:r>
              <a:rPr lang="ja-JP" altLang="en-US" dirty="0"/>
              <a:t>ただし、</a:t>
            </a:r>
            <a:r>
              <a:rPr lang="en-US" altLang="ja-JP" dirty="0"/>
              <a:t>”master”</a:t>
            </a:r>
            <a:r>
              <a:rPr lang="ja-JP" altLang="en-US" dirty="0"/>
              <a:t> は </a:t>
            </a:r>
            <a:r>
              <a:rPr lang="en-US" altLang="ja-JP" dirty="0"/>
              <a:t>”main” </a:t>
            </a:r>
            <a:r>
              <a:rPr lang="ja-JP" altLang="en-US" dirty="0"/>
              <a:t>と読み替えるとよい</a:t>
            </a:r>
            <a:endParaRPr lang="en-US" altLang="ja-JP" dirty="0"/>
          </a:p>
          <a:p>
            <a:pPr lvl="1"/>
            <a:r>
              <a:rPr lang="ja-JP" altLang="en-US" dirty="0"/>
              <a:t>最新の</a:t>
            </a:r>
            <a:r>
              <a:rPr lang="en-US" altLang="ja-JP" dirty="0"/>
              <a:t>git</a:t>
            </a:r>
            <a:r>
              <a:rPr lang="ja-JP" altLang="en-US" dirty="0"/>
              <a:t>ではデフォルトのブランチ名は</a:t>
            </a:r>
            <a:r>
              <a:rPr lang="en-US" altLang="ja-JP" dirty="0"/>
              <a:t>”main”</a:t>
            </a:r>
            <a:r>
              <a:rPr lang="ja-JP" altLang="en-US" dirty="0"/>
              <a:t>となったため</a:t>
            </a:r>
            <a:endParaRPr lang="en-US" altLang="ja-JP" dirty="0"/>
          </a:p>
          <a:p>
            <a:pPr lvl="2"/>
            <a:r>
              <a:rPr lang="en-US" altLang="ja-JP" dirty="0"/>
              <a:t>git </a:t>
            </a:r>
            <a:r>
              <a:rPr lang="en-US" altLang="ja-JP" dirty="0" err="1"/>
              <a:t>init</a:t>
            </a:r>
            <a:r>
              <a:rPr lang="en-US" altLang="ja-JP" dirty="0"/>
              <a:t> </a:t>
            </a:r>
            <a:r>
              <a:rPr lang="ja-JP" altLang="en-US" dirty="0"/>
              <a:t>で作成されるブランチ名</a:t>
            </a:r>
            <a:endParaRPr lang="en-US" altLang="ja-JP" dirty="0"/>
          </a:p>
          <a:p>
            <a:endParaRPr kumimoji="1" lang="ja-JP" altLang="en-US" dirty="0"/>
          </a:p>
        </p:txBody>
      </p:sp>
    </p:spTree>
    <p:extLst>
      <p:ext uri="{BB962C8B-B14F-4D97-AF65-F5344CB8AC3E}">
        <p14:creationId xmlns:p14="http://schemas.microsoft.com/office/powerpoint/2010/main" val="8394404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36162-D93D-45D0-8B7B-44B72774CD57}"/>
              </a:ext>
            </a:extLst>
          </p:cNvPr>
          <p:cNvSpPr>
            <a:spLocks noGrp="1"/>
          </p:cNvSpPr>
          <p:nvPr>
            <p:ph type="title"/>
          </p:nvPr>
        </p:nvSpPr>
        <p:spPr/>
        <p:txBody>
          <a:bodyPr/>
          <a:lstStyle/>
          <a:p>
            <a:r>
              <a:rPr kumimoji="1" lang="ja-JP" altLang="en-US"/>
              <a:t>課題１</a:t>
            </a:r>
            <a:endParaRPr kumimoji="1" lang="ja-JP" altLang="en-US" dirty="0"/>
          </a:p>
        </p:txBody>
      </p:sp>
      <p:sp>
        <p:nvSpPr>
          <p:cNvPr id="3" name="コンテンツ プレースホルダー 2">
            <a:extLst>
              <a:ext uri="{FF2B5EF4-FFF2-40B4-BE49-F238E27FC236}">
                <a16:creationId xmlns:a16="http://schemas.microsoft.com/office/drawing/2014/main" id="{A1697166-EB4C-42E7-ADC1-9E329E354EE0}"/>
              </a:ext>
            </a:extLst>
          </p:cNvPr>
          <p:cNvSpPr>
            <a:spLocks noGrp="1"/>
          </p:cNvSpPr>
          <p:nvPr>
            <p:ph idx="1"/>
          </p:nvPr>
        </p:nvSpPr>
        <p:spPr/>
        <p:txBody>
          <a:bodyPr/>
          <a:lstStyle/>
          <a:p>
            <a:r>
              <a:rPr kumimoji="1" lang="ja-JP" altLang="en-US" dirty="0"/>
              <a:t>自分の</a:t>
            </a:r>
            <a:r>
              <a:rPr kumimoji="1" lang="en-US" altLang="ja-JP" dirty="0"/>
              <a:t>GitHub</a:t>
            </a:r>
            <a:r>
              <a:rPr kumimoji="1" lang="ja-JP" altLang="en-US" dirty="0"/>
              <a:t>のページで本日作成したリモートリポジトリのスクリーンショットを提出すること。</a:t>
            </a:r>
            <a:endParaRPr kumimoji="1" lang="en-US" altLang="ja-JP" dirty="0"/>
          </a:p>
          <a:p>
            <a:pPr lvl="1"/>
            <a:r>
              <a:rPr lang="ja-JP" altLang="en-US" dirty="0"/>
              <a:t>ユーザアカウント名もわかるようにすること。</a:t>
            </a:r>
            <a:endParaRPr kumimoji="1" lang="ja-JP" altLang="en-US" dirty="0"/>
          </a:p>
        </p:txBody>
      </p:sp>
      <p:pic>
        <p:nvPicPr>
          <p:cNvPr id="4" name="Picture 2" descr="変更をGitHubで確認する">
            <a:extLst>
              <a:ext uri="{FF2B5EF4-FFF2-40B4-BE49-F238E27FC236}">
                <a16:creationId xmlns:a16="http://schemas.microsoft.com/office/drawing/2014/main" id="{B190E896-D6DF-4998-89A4-B17E29C2F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282" y="3213525"/>
            <a:ext cx="6976418" cy="333014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F1458D05-A424-4E3A-9BAA-0B28C1FB0C55}"/>
              </a:ext>
            </a:extLst>
          </p:cNvPr>
          <p:cNvCxnSpPr>
            <a:cxnSpLocks/>
          </p:cNvCxnSpPr>
          <p:nvPr/>
        </p:nvCxnSpPr>
        <p:spPr>
          <a:xfrm flipV="1">
            <a:off x="3078956" y="3736181"/>
            <a:ext cx="2221707" cy="2722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DBFB014-52F8-423C-942A-44EA97786054}"/>
              </a:ext>
            </a:extLst>
          </p:cNvPr>
          <p:cNvSpPr txBox="1"/>
          <p:nvPr/>
        </p:nvSpPr>
        <p:spPr>
          <a:xfrm>
            <a:off x="951130" y="4010395"/>
            <a:ext cx="3647152" cy="369332"/>
          </a:xfrm>
          <a:prstGeom prst="rect">
            <a:avLst/>
          </a:prstGeom>
          <a:noFill/>
        </p:spPr>
        <p:txBody>
          <a:bodyPr wrap="none" rtlCol="0">
            <a:spAutoFit/>
          </a:bodyPr>
          <a:lstStyle/>
          <a:p>
            <a:r>
              <a:rPr kumimoji="1" lang="ja-JP" altLang="en-US" dirty="0">
                <a:solidFill>
                  <a:srgbClr val="FF0000"/>
                </a:solidFill>
              </a:rPr>
              <a:t>ここにアカウント名が表示される</a:t>
            </a:r>
          </a:p>
        </p:txBody>
      </p:sp>
    </p:spTree>
    <p:extLst>
      <p:ext uri="{BB962C8B-B14F-4D97-AF65-F5344CB8AC3E}">
        <p14:creationId xmlns:p14="http://schemas.microsoft.com/office/powerpoint/2010/main" val="77224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522BF8-5589-44F0-AE1B-006D3F3352C2}"/>
              </a:ext>
            </a:extLst>
          </p:cNvPr>
          <p:cNvSpPr>
            <a:spLocks noGrp="1"/>
          </p:cNvSpPr>
          <p:nvPr>
            <p:ph type="title"/>
          </p:nvPr>
        </p:nvSpPr>
        <p:spPr/>
        <p:txBody>
          <a:bodyPr/>
          <a:lstStyle/>
          <a:p>
            <a:r>
              <a:rPr kumimoji="1" lang="ja-JP" altLang="en-US" dirty="0"/>
              <a:t>ソフトウェア開発プロセス</a:t>
            </a:r>
          </a:p>
        </p:txBody>
      </p:sp>
      <p:sp>
        <p:nvSpPr>
          <p:cNvPr id="3" name="コンテンツ プレースホルダー 2">
            <a:extLst>
              <a:ext uri="{FF2B5EF4-FFF2-40B4-BE49-F238E27FC236}">
                <a16:creationId xmlns:a16="http://schemas.microsoft.com/office/drawing/2014/main" id="{DE8DE7E6-96F8-4393-A54E-992AB0344CC4}"/>
              </a:ext>
            </a:extLst>
          </p:cNvPr>
          <p:cNvSpPr>
            <a:spLocks noGrp="1"/>
          </p:cNvSpPr>
          <p:nvPr>
            <p:ph idx="1"/>
          </p:nvPr>
        </p:nvSpPr>
        <p:spPr/>
        <p:txBody>
          <a:bodyPr/>
          <a:lstStyle/>
          <a:p>
            <a:r>
              <a:rPr lang="ja-JP" altLang="en-US" dirty="0"/>
              <a:t>品質、コスト、納期を管理しながら開発を行うための枠組み</a:t>
            </a:r>
            <a:endParaRPr lang="en-US" altLang="ja-JP" dirty="0"/>
          </a:p>
          <a:p>
            <a:r>
              <a:rPr kumimoji="1" lang="ja-JP" altLang="en-US" dirty="0">
                <a:solidFill>
                  <a:srgbClr val="FF0000"/>
                </a:solidFill>
              </a:rPr>
              <a:t>開発工程</a:t>
            </a:r>
            <a:r>
              <a:rPr kumimoji="1" lang="ja-JP" altLang="en-US" dirty="0"/>
              <a:t>の順番、作業内容、各工程で作業をする人の役割、各工程のインプットとなる成果物、アウトプットとなる成果物、成果物のひな型などが定義される。</a:t>
            </a:r>
          </a:p>
        </p:txBody>
      </p:sp>
    </p:spTree>
    <p:extLst>
      <p:ext uri="{BB962C8B-B14F-4D97-AF65-F5344CB8AC3E}">
        <p14:creationId xmlns:p14="http://schemas.microsoft.com/office/powerpoint/2010/main" val="245575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A33B9-3B05-4CF0-B0F3-2C4996EE5C5C}"/>
              </a:ext>
            </a:extLst>
          </p:cNvPr>
          <p:cNvSpPr>
            <a:spLocks noGrp="1"/>
          </p:cNvSpPr>
          <p:nvPr>
            <p:ph type="title"/>
          </p:nvPr>
        </p:nvSpPr>
        <p:spPr/>
        <p:txBody>
          <a:bodyPr/>
          <a:lstStyle/>
          <a:p>
            <a:r>
              <a:rPr kumimoji="1" lang="ja-JP" altLang="en-US" dirty="0"/>
              <a:t>ソフトウェアの開発工程</a:t>
            </a:r>
          </a:p>
        </p:txBody>
      </p:sp>
      <p:sp>
        <p:nvSpPr>
          <p:cNvPr id="3" name="コンテンツ プレースホルダー 2">
            <a:extLst>
              <a:ext uri="{FF2B5EF4-FFF2-40B4-BE49-F238E27FC236}">
                <a16:creationId xmlns:a16="http://schemas.microsoft.com/office/drawing/2014/main" id="{D12844A6-4294-40C2-B5CE-EC159C02AA4B}"/>
              </a:ext>
            </a:extLst>
          </p:cNvPr>
          <p:cNvSpPr>
            <a:spLocks noGrp="1"/>
          </p:cNvSpPr>
          <p:nvPr>
            <p:ph idx="1"/>
          </p:nvPr>
        </p:nvSpPr>
        <p:spPr/>
        <p:txBody>
          <a:bodyPr/>
          <a:lstStyle/>
          <a:p>
            <a:r>
              <a:rPr kumimoji="1" lang="ja-JP" altLang="en-US" dirty="0"/>
              <a:t>要求分析</a:t>
            </a:r>
            <a:endParaRPr kumimoji="1" lang="en-US" altLang="ja-JP" dirty="0"/>
          </a:p>
          <a:p>
            <a:r>
              <a:rPr lang="ja-JP" altLang="en-US" dirty="0"/>
              <a:t>システム分析</a:t>
            </a:r>
            <a:endParaRPr lang="en-US" altLang="ja-JP" dirty="0"/>
          </a:p>
          <a:p>
            <a:r>
              <a:rPr kumimoji="1" lang="ja-JP" altLang="en-US" dirty="0"/>
              <a:t>アーキテクチャ設計</a:t>
            </a:r>
            <a:endParaRPr kumimoji="1" lang="en-US" altLang="ja-JP" dirty="0"/>
          </a:p>
          <a:p>
            <a:r>
              <a:rPr lang="ja-JP" altLang="en-US" dirty="0"/>
              <a:t>詳細設計</a:t>
            </a:r>
            <a:endParaRPr lang="en-US" altLang="ja-JP" dirty="0"/>
          </a:p>
          <a:p>
            <a:r>
              <a:rPr kumimoji="1" lang="ja-JP" altLang="en-US" dirty="0"/>
              <a:t>実装</a:t>
            </a:r>
            <a:endParaRPr kumimoji="1" lang="en-US" altLang="ja-JP" dirty="0"/>
          </a:p>
          <a:p>
            <a:r>
              <a:rPr lang="ja-JP" altLang="en-US" dirty="0"/>
              <a:t>テスト</a:t>
            </a:r>
            <a:endParaRPr kumimoji="1" lang="ja-JP" altLang="en-US" dirty="0"/>
          </a:p>
        </p:txBody>
      </p:sp>
    </p:spTree>
    <p:extLst>
      <p:ext uri="{BB962C8B-B14F-4D97-AF65-F5344CB8AC3E}">
        <p14:creationId xmlns:p14="http://schemas.microsoft.com/office/powerpoint/2010/main" val="70721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994A52-2FFA-4335-9688-9D3AA584C248}"/>
              </a:ext>
            </a:extLst>
          </p:cNvPr>
          <p:cNvSpPr>
            <a:spLocks noGrp="1"/>
          </p:cNvSpPr>
          <p:nvPr>
            <p:ph type="title"/>
          </p:nvPr>
        </p:nvSpPr>
        <p:spPr/>
        <p:txBody>
          <a:bodyPr/>
          <a:lstStyle/>
          <a:p>
            <a:r>
              <a:rPr kumimoji="1" lang="ja-JP" altLang="en-US" dirty="0"/>
              <a:t>要求分析</a:t>
            </a:r>
          </a:p>
        </p:txBody>
      </p:sp>
      <p:sp>
        <p:nvSpPr>
          <p:cNvPr id="3" name="コンテンツ プレースホルダー 2">
            <a:extLst>
              <a:ext uri="{FF2B5EF4-FFF2-40B4-BE49-F238E27FC236}">
                <a16:creationId xmlns:a16="http://schemas.microsoft.com/office/drawing/2014/main" id="{254EBB45-EB28-47B1-A4C6-9A272D709617}"/>
              </a:ext>
            </a:extLst>
          </p:cNvPr>
          <p:cNvSpPr>
            <a:spLocks noGrp="1"/>
          </p:cNvSpPr>
          <p:nvPr>
            <p:ph idx="1"/>
          </p:nvPr>
        </p:nvSpPr>
        <p:spPr/>
        <p:txBody>
          <a:bodyPr/>
          <a:lstStyle/>
          <a:p>
            <a:r>
              <a:rPr kumimoji="1" lang="ja-JP" altLang="en-US" dirty="0"/>
              <a:t>システムで実現すべき目的（＝要件）を明確化する。</a:t>
            </a:r>
            <a:endParaRPr kumimoji="1" lang="en-US" altLang="ja-JP" dirty="0"/>
          </a:p>
          <a:p>
            <a:r>
              <a:rPr lang="ja-JP" altLang="en-US" dirty="0"/>
              <a:t>要件には、ユーザがソフトウェアに望む（業務的な）機能に関する「機能要件」と、性能や信頼性など機能以外に関する「非機能要件」とがある。</a:t>
            </a:r>
            <a:endParaRPr lang="en-US" altLang="ja-JP" dirty="0"/>
          </a:p>
          <a:p>
            <a:pPr lvl="1"/>
            <a:r>
              <a:rPr kumimoji="1" lang="ja-JP" altLang="en-US" dirty="0"/>
              <a:t>機能要件の例）ユーザが日記を投稿するとき「日付」を記録する。</a:t>
            </a:r>
            <a:endParaRPr kumimoji="1" lang="en-US" altLang="ja-JP" dirty="0"/>
          </a:p>
          <a:p>
            <a:pPr lvl="1"/>
            <a:r>
              <a:rPr lang="ja-JP" altLang="en-US" dirty="0"/>
              <a:t>非機能要件の例）機能の変更や拡張の強いシステムにしたい。</a:t>
            </a:r>
            <a:endParaRPr kumimoji="1" lang="ja-JP" altLang="en-US" dirty="0"/>
          </a:p>
        </p:txBody>
      </p:sp>
    </p:spTree>
    <p:extLst>
      <p:ext uri="{BB962C8B-B14F-4D97-AF65-F5344CB8AC3E}">
        <p14:creationId xmlns:p14="http://schemas.microsoft.com/office/powerpoint/2010/main" val="184621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467A0-99C7-41E0-95E2-50FF86B287D4}"/>
              </a:ext>
            </a:extLst>
          </p:cNvPr>
          <p:cNvSpPr>
            <a:spLocks noGrp="1"/>
          </p:cNvSpPr>
          <p:nvPr>
            <p:ph type="title"/>
          </p:nvPr>
        </p:nvSpPr>
        <p:spPr/>
        <p:txBody>
          <a:bodyPr/>
          <a:lstStyle/>
          <a:p>
            <a:r>
              <a:rPr kumimoji="1" lang="ja-JP" altLang="en-US" dirty="0"/>
              <a:t>システム分析</a:t>
            </a:r>
          </a:p>
        </p:txBody>
      </p:sp>
      <p:sp>
        <p:nvSpPr>
          <p:cNvPr id="3" name="コンテンツ プレースホルダー 2">
            <a:extLst>
              <a:ext uri="{FF2B5EF4-FFF2-40B4-BE49-F238E27FC236}">
                <a16:creationId xmlns:a16="http://schemas.microsoft.com/office/drawing/2014/main" id="{B82A0D51-A61A-48AC-9FCA-1D366926AC2B}"/>
              </a:ext>
            </a:extLst>
          </p:cNvPr>
          <p:cNvSpPr>
            <a:spLocks noGrp="1"/>
          </p:cNvSpPr>
          <p:nvPr>
            <p:ph idx="1"/>
          </p:nvPr>
        </p:nvSpPr>
        <p:spPr/>
        <p:txBody>
          <a:bodyPr/>
          <a:lstStyle/>
          <a:p>
            <a:r>
              <a:rPr kumimoji="1" lang="ja-JP" altLang="en-US" dirty="0"/>
              <a:t>要求分析で明確化した要件をもとに、システムの論理的な構造と振る舞いを整理した「分析モデル」を作成する。</a:t>
            </a:r>
            <a:endParaRPr kumimoji="1" lang="en-US" altLang="ja-JP" dirty="0"/>
          </a:p>
          <a:p>
            <a:r>
              <a:rPr lang="ja-JP" altLang="en-US" dirty="0"/>
              <a:t>この工程では、</a:t>
            </a:r>
            <a:r>
              <a:rPr lang="ja-JP" altLang="en-US" dirty="0">
                <a:solidFill>
                  <a:srgbClr val="FF0000"/>
                </a:solidFill>
              </a:rPr>
              <a:t>実現手段については検討しない</a:t>
            </a:r>
            <a:r>
              <a:rPr lang="ja-JP" altLang="en-US" dirty="0"/>
              <a:t>。</a:t>
            </a:r>
            <a:endParaRPr lang="en-US" altLang="ja-JP" dirty="0"/>
          </a:p>
          <a:p>
            <a:pPr lvl="1"/>
            <a:r>
              <a:rPr kumimoji="1" lang="ja-JP" altLang="en-US" dirty="0"/>
              <a:t>例）「日記投稿システム」にはどんなクラスが必要か？</a:t>
            </a:r>
            <a:endParaRPr kumimoji="1" lang="en-US" altLang="ja-JP" dirty="0"/>
          </a:p>
          <a:p>
            <a:pPr lvl="1"/>
            <a:r>
              <a:rPr kumimoji="1" lang="ja-JP" altLang="en-US" dirty="0"/>
              <a:t>ユーザが</a:t>
            </a:r>
            <a:r>
              <a:rPr lang="ja-JP" altLang="en-US" dirty="0"/>
              <a:t>「投稿」したらシステム内部ではどんな手順でそれが記録されるか？</a:t>
            </a:r>
            <a:endParaRPr kumimoji="1" lang="ja-JP" altLang="en-US" dirty="0"/>
          </a:p>
        </p:txBody>
      </p:sp>
    </p:spTree>
    <p:extLst>
      <p:ext uri="{BB962C8B-B14F-4D97-AF65-F5344CB8AC3E}">
        <p14:creationId xmlns:p14="http://schemas.microsoft.com/office/powerpoint/2010/main" val="86206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FD495-F836-4DD3-B2CB-6890A08D509C}"/>
              </a:ext>
            </a:extLst>
          </p:cNvPr>
          <p:cNvSpPr>
            <a:spLocks noGrp="1"/>
          </p:cNvSpPr>
          <p:nvPr>
            <p:ph type="title"/>
          </p:nvPr>
        </p:nvSpPr>
        <p:spPr/>
        <p:txBody>
          <a:bodyPr/>
          <a:lstStyle/>
          <a:p>
            <a:r>
              <a:rPr kumimoji="1" lang="ja-JP" altLang="en-US" dirty="0"/>
              <a:t>アーキテクチャ設計</a:t>
            </a:r>
          </a:p>
        </p:txBody>
      </p:sp>
      <p:sp>
        <p:nvSpPr>
          <p:cNvPr id="3" name="コンテンツ プレースホルダー 2">
            <a:extLst>
              <a:ext uri="{FF2B5EF4-FFF2-40B4-BE49-F238E27FC236}">
                <a16:creationId xmlns:a16="http://schemas.microsoft.com/office/drawing/2014/main" id="{A7894EB8-829D-4300-9850-583D82D81278}"/>
              </a:ext>
            </a:extLst>
          </p:cNvPr>
          <p:cNvSpPr>
            <a:spLocks noGrp="1"/>
          </p:cNvSpPr>
          <p:nvPr>
            <p:ph idx="1"/>
          </p:nvPr>
        </p:nvSpPr>
        <p:spPr/>
        <p:txBody>
          <a:bodyPr/>
          <a:lstStyle/>
          <a:p>
            <a:r>
              <a:rPr kumimoji="1" lang="ja-JP" altLang="en-US" dirty="0"/>
              <a:t>アーキテクチャを定義する。</a:t>
            </a:r>
            <a:endParaRPr kumimoji="1" lang="en-US" altLang="ja-JP" dirty="0"/>
          </a:p>
          <a:p>
            <a:pPr lvl="1"/>
            <a:r>
              <a:rPr lang="ja-JP" altLang="en-US" dirty="0"/>
              <a:t>アーキテクチャとはシステムの全体構造・部品構成・設計方法のこと。</a:t>
            </a:r>
            <a:endParaRPr lang="en-US" altLang="ja-JP" dirty="0"/>
          </a:p>
          <a:p>
            <a:pPr lvl="1"/>
            <a:r>
              <a:rPr lang="ja-JP" altLang="en-US" dirty="0"/>
              <a:t>システム全体に影響を及ぼす重要な設計思想＝</a:t>
            </a:r>
            <a:r>
              <a:rPr lang="ja-JP" altLang="en-US" dirty="0">
                <a:solidFill>
                  <a:srgbClr val="FF0000"/>
                </a:solidFill>
              </a:rPr>
              <a:t>考え方</a:t>
            </a:r>
            <a:endParaRPr lang="en-US" altLang="ja-JP" dirty="0">
              <a:solidFill>
                <a:srgbClr val="FF0000"/>
              </a:solidFill>
            </a:endParaRPr>
          </a:p>
          <a:p>
            <a:pPr lvl="1"/>
            <a:r>
              <a:rPr lang="ja-JP" altLang="en-US" dirty="0"/>
              <a:t>例）機能の追加や変更に柔軟に対応できるような仕組みは？</a:t>
            </a:r>
            <a:endParaRPr lang="en-US" altLang="ja-JP" dirty="0"/>
          </a:p>
          <a:p>
            <a:pPr lvl="2"/>
            <a:r>
              <a:rPr lang="ja-JP" altLang="en-US" dirty="0"/>
              <a:t>どのようにモジュールに分けるとよいのか？</a:t>
            </a:r>
            <a:endParaRPr lang="en-US" altLang="ja-JP" dirty="0"/>
          </a:p>
          <a:p>
            <a:endParaRPr lang="en-US" altLang="ja-JP" dirty="0"/>
          </a:p>
          <a:p>
            <a:r>
              <a:rPr kumimoji="1" lang="ja-JP" altLang="en-US" dirty="0"/>
              <a:t>アーキテクチャを定義することで、システム全体の構築ルールの統一、部品の再利用による生産性の向上などが期待できる。</a:t>
            </a:r>
            <a:endParaRPr kumimoji="1" lang="en-US" altLang="ja-JP" dirty="0"/>
          </a:p>
        </p:txBody>
      </p:sp>
    </p:spTree>
    <p:extLst>
      <p:ext uri="{BB962C8B-B14F-4D97-AF65-F5344CB8AC3E}">
        <p14:creationId xmlns:p14="http://schemas.microsoft.com/office/powerpoint/2010/main" val="246800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1B2966-0E9C-40A8-8DB9-4D14399960D6}"/>
              </a:ext>
            </a:extLst>
          </p:cNvPr>
          <p:cNvSpPr>
            <a:spLocks noGrp="1"/>
          </p:cNvSpPr>
          <p:nvPr>
            <p:ph type="title"/>
          </p:nvPr>
        </p:nvSpPr>
        <p:spPr/>
        <p:txBody>
          <a:bodyPr/>
          <a:lstStyle/>
          <a:p>
            <a:r>
              <a:rPr kumimoji="1" lang="ja-JP" altLang="en-US" dirty="0"/>
              <a:t>詳細設計</a:t>
            </a:r>
          </a:p>
        </p:txBody>
      </p:sp>
      <p:sp>
        <p:nvSpPr>
          <p:cNvPr id="3" name="コンテンツ プレースホルダー 2">
            <a:extLst>
              <a:ext uri="{FF2B5EF4-FFF2-40B4-BE49-F238E27FC236}">
                <a16:creationId xmlns:a16="http://schemas.microsoft.com/office/drawing/2014/main" id="{0ED36DF6-F24B-4A11-9191-671B60037AE6}"/>
              </a:ext>
            </a:extLst>
          </p:cNvPr>
          <p:cNvSpPr>
            <a:spLocks noGrp="1"/>
          </p:cNvSpPr>
          <p:nvPr>
            <p:ph idx="1"/>
          </p:nvPr>
        </p:nvSpPr>
        <p:spPr/>
        <p:txBody>
          <a:bodyPr/>
          <a:lstStyle/>
          <a:p>
            <a:r>
              <a:rPr kumimoji="1" lang="ja-JP" altLang="en-US" dirty="0"/>
              <a:t>分析で作成した「分析モデル」およびアーキテクチャをもとに、</a:t>
            </a:r>
            <a:r>
              <a:rPr kumimoji="1" lang="ja-JP" altLang="en-US" dirty="0">
                <a:solidFill>
                  <a:srgbClr val="FF0000"/>
                </a:solidFill>
              </a:rPr>
              <a:t>システムの実現手段</a:t>
            </a:r>
            <a:r>
              <a:rPr kumimoji="1" lang="ja-JP" altLang="en-US" dirty="0"/>
              <a:t>を整理した「設計モデル」を作成する。</a:t>
            </a:r>
            <a:endParaRPr lang="en-US" altLang="ja-JP" dirty="0"/>
          </a:p>
          <a:p>
            <a:pPr lvl="1"/>
            <a:r>
              <a:rPr kumimoji="1" lang="ja-JP" altLang="en-US" dirty="0"/>
              <a:t>実装を行うために必要な情報を定義</a:t>
            </a:r>
            <a:endParaRPr kumimoji="1" lang="en-US" altLang="ja-JP" dirty="0"/>
          </a:p>
          <a:p>
            <a:pPr lvl="1"/>
            <a:r>
              <a:rPr lang="ja-JP" altLang="en-US" dirty="0"/>
              <a:t>各クラスが持つメソッド・属性の名前・型なども定める</a:t>
            </a:r>
            <a:endParaRPr lang="en-US" altLang="ja-JP" dirty="0"/>
          </a:p>
          <a:p>
            <a:pPr lvl="1"/>
            <a:r>
              <a:rPr lang="ja-JP" altLang="en-US" dirty="0"/>
              <a:t>ソースコードのクラス定義と自然に対応する</a:t>
            </a:r>
            <a:endParaRPr kumimoji="1" lang="en-US" altLang="ja-JP" dirty="0"/>
          </a:p>
        </p:txBody>
      </p:sp>
    </p:spTree>
    <p:extLst>
      <p:ext uri="{BB962C8B-B14F-4D97-AF65-F5344CB8AC3E}">
        <p14:creationId xmlns:p14="http://schemas.microsoft.com/office/powerpoint/2010/main" val="158667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4B4C6-1C77-494A-A832-42E2324FD781}"/>
              </a:ext>
            </a:extLst>
          </p:cNvPr>
          <p:cNvSpPr>
            <a:spLocks noGrp="1"/>
          </p:cNvSpPr>
          <p:nvPr>
            <p:ph type="title"/>
          </p:nvPr>
        </p:nvSpPr>
        <p:spPr/>
        <p:txBody>
          <a:bodyPr/>
          <a:lstStyle/>
          <a:p>
            <a:r>
              <a:rPr kumimoji="1" lang="ja-JP" altLang="en-US" dirty="0"/>
              <a:t>実装</a:t>
            </a:r>
          </a:p>
        </p:txBody>
      </p:sp>
      <p:sp>
        <p:nvSpPr>
          <p:cNvPr id="3" name="コンテンツ プレースホルダー 2">
            <a:extLst>
              <a:ext uri="{FF2B5EF4-FFF2-40B4-BE49-F238E27FC236}">
                <a16:creationId xmlns:a16="http://schemas.microsoft.com/office/drawing/2014/main" id="{A6EC3D5C-E61F-4E13-8A11-35D6E5233FA6}"/>
              </a:ext>
            </a:extLst>
          </p:cNvPr>
          <p:cNvSpPr>
            <a:spLocks noGrp="1"/>
          </p:cNvSpPr>
          <p:nvPr>
            <p:ph idx="1"/>
          </p:nvPr>
        </p:nvSpPr>
        <p:spPr/>
        <p:txBody>
          <a:bodyPr/>
          <a:lstStyle/>
          <a:p>
            <a:r>
              <a:rPr kumimoji="1" lang="ja-JP" altLang="en-US" dirty="0"/>
              <a:t>詳細設計で作成した「設計モデル」をもとに、プログラム（コード）を作成する。</a:t>
            </a:r>
          </a:p>
        </p:txBody>
      </p:sp>
    </p:spTree>
    <p:extLst>
      <p:ext uri="{BB962C8B-B14F-4D97-AF65-F5344CB8AC3E}">
        <p14:creationId xmlns:p14="http://schemas.microsoft.com/office/powerpoint/2010/main" val="266947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D073FD-6D12-4992-8872-E8A9D016ACEB}"/>
              </a:ext>
            </a:extLst>
          </p:cNvPr>
          <p:cNvSpPr>
            <a:spLocks noGrp="1"/>
          </p:cNvSpPr>
          <p:nvPr>
            <p:ph type="title"/>
          </p:nvPr>
        </p:nvSpPr>
        <p:spPr/>
        <p:txBody>
          <a:bodyPr/>
          <a:lstStyle/>
          <a:p>
            <a:r>
              <a:rPr kumimoji="1" lang="ja-JP" altLang="en-US" dirty="0"/>
              <a:t>テスト</a:t>
            </a:r>
          </a:p>
        </p:txBody>
      </p:sp>
      <p:sp>
        <p:nvSpPr>
          <p:cNvPr id="3" name="コンテンツ プレースホルダー 2">
            <a:extLst>
              <a:ext uri="{FF2B5EF4-FFF2-40B4-BE49-F238E27FC236}">
                <a16:creationId xmlns:a16="http://schemas.microsoft.com/office/drawing/2014/main" id="{5E8F8534-D15A-4CBD-AFCB-56213B6F7D42}"/>
              </a:ext>
            </a:extLst>
          </p:cNvPr>
          <p:cNvSpPr>
            <a:spLocks noGrp="1"/>
          </p:cNvSpPr>
          <p:nvPr>
            <p:ph idx="1"/>
          </p:nvPr>
        </p:nvSpPr>
        <p:spPr/>
        <p:txBody>
          <a:bodyPr/>
          <a:lstStyle/>
          <a:p>
            <a:r>
              <a:rPr kumimoji="1" lang="ja-JP" altLang="en-US" dirty="0"/>
              <a:t>作成したプログラム（コード）が要件及び品質基準を満たすことを検証する。</a:t>
            </a:r>
          </a:p>
        </p:txBody>
      </p:sp>
    </p:spTree>
    <p:extLst>
      <p:ext uri="{BB962C8B-B14F-4D97-AF65-F5344CB8AC3E}">
        <p14:creationId xmlns:p14="http://schemas.microsoft.com/office/powerpoint/2010/main" val="3351517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523A0-7131-4DA8-A245-159271189C28}"/>
              </a:ext>
            </a:extLst>
          </p:cNvPr>
          <p:cNvSpPr>
            <a:spLocks noGrp="1"/>
          </p:cNvSpPr>
          <p:nvPr>
            <p:ph type="title"/>
          </p:nvPr>
        </p:nvSpPr>
        <p:spPr/>
        <p:txBody>
          <a:bodyPr/>
          <a:lstStyle/>
          <a:p>
            <a:r>
              <a:rPr kumimoji="1" lang="ja-JP" altLang="en-US" dirty="0"/>
              <a:t>代表的なソフトウェア開発プロセス</a:t>
            </a:r>
          </a:p>
        </p:txBody>
      </p:sp>
      <p:sp>
        <p:nvSpPr>
          <p:cNvPr id="3" name="コンテンツ プレースホルダー 2">
            <a:extLst>
              <a:ext uri="{FF2B5EF4-FFF2-40B4-BE49-F238E27FC236}">
                <a16:creationId xmlns:a16="http://schemas.microsoft.com/office/drawing/2014/main" id="{494E8DA9-0212-46D1-81C0-3549DDEDAE7A}"/>
              </a:ext>
            </a:extLst>
          </p:cNvPr>
          <p:cNvSpPr>
            <a:spLocks noGrp="1"/>
          </p:cNvSpPr>
          <p:nvPr>
            <p:ph idx="1"/>
          </p:nvPr>
        </p:nvSpPr>
        <p:spPr/>
        <p:txBody>
          <a:bodyPr/>
          <a:lstStyle/>
          <a:p>
            <a:r>
              <a:rPr kumimoji="1" lang="ja-JP" altLang="en-US" dirty="0"/>
              <a:t>ウォーターフォール型開発プロセス</a:t>
            </a:r>
            <a:endParaRPr kumimoji="1" lang="en-US" altLang="ja-JP" dirty="0"/>
          </a:p>
          <a:p>
            <a:r>
              <a:rPr lang="ja-JP" altLang="en-US" dirty="0"/>
              <a:t>スパイラル型開発プロセス</a:t>
            </a:r>
            <a:endParaRPr lang="en-US" altLang="ja-JP" dirty="0"/>
          </a:p>
          <a:p>
            <a:r>
              <a:rPr kumimoji="1" lang="ja-JP" altLang="en-US" dirty="0"/>
              <a:t>反復型開発プロセス</a:t>
            </a:r>
          </a:p>
        </p:txBody>
      </p:sp>
    </p:spTree>
    <p:extLst>
      <p:ext uri="{BB962C8B-B14F-4D97-AF65-F5344CB8AC3E}">
        <p14:creationId xmlns:p14="http://schemas.microsoft.com/office/powerpoint/2010/main" val="401323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F9617-172B-4F46-A384-D2BF10F3F79A}"/>
              </a:ext>
            </a:extLst>
          </p:cNvPr>
          <p:cNvSpPr>
            <a:spLocks noGrp="1"/>
          </p:cNvSpPr>
          <p:nvPr>
            <p:ph type="title"/>
          </p:nvPr>
        </p:nvSpPr>
        <p:spPr/>
        <p:txBody>
          <a:bodyPr/>
          <a:lstStyle/>
          <a:p>
            <a:r>
              <a:rPr kumimoji="1" lang="ja-JP" altLang="en-US" dirty="0"/>
              <a:t>概要（シラバスより）</a:t>
            </a:r>
          </a:p>
        </p:txBody>
      </p:sp>
      <p:sp>
        <p:nvSpPr>
          <p:cNvPr id="3" name="コンテンツ プレースホルダー 2">
            <a:extLst>
              <a:ext uri="{FF2B5EF4-FFF2-40B4-BE49-F238E27FC236}">
                <a16:creationId xmlns:a16="http://schemas.microsoft.com/office/drawing/2014/main" id="{797AB0F8-AC0B-4181-B30D-535811288C0B}"/>
              </a:ext>
            </a:extLst>
          </p:cNvPr>
          <p:cNvSpPr>
            <a:spLocks noGrp="1"/>
          </p:cNvSpPr>
          <p:nvPr>
            <p:ph idx="1"/>
          </p:nvPr>
        </p:nvSpPr>
        <p:spPr/>
        <p:txBody>
          <a:bodyPr/>
          <a:lstStyle/>
          <a:p>
            <a:r>
              <a:rPr lang="ja-JP" altLang="en-US" dirty="0"/>
              <a:t>授業の概要及び位置づけ</a:t>
            </a:r>
            <a:endParaRPr lang="en-US" altLang="ja-JP" dirty="0"/>
          </a:p>
          <a:p>
            <a:pPr lvl="1"/>
            <a:r>
              <a:rPr lang="en-US" altLang="ja-JP" dirty="0"/>
              <a:t>UML</a:t>
            </a:r>
            <a:r>
              <a:rPr lang="ja-JP" altLang="en-US" dirty="0"/>
              <a:t>によるソフトウェア設計と実装を通し、一通りの開発プロセスを体験する。</a:t>
            </a:r>
            <a:endParaRPr lang="en-US" altLang="ja-JP" dirty="0"/>
          </a:p>
          <a:p>
            <a:pPr lvl="1"/>
            <a:r>
              <a:rPr lang="ja-JP" altLang="en-US" dirty="0">
                <a:solidFill>
                  <a:srgbClr val="FF0000"/>
                </a:solidFill>
              </a:rPr>
              <a:t>チームでの開発</a:t>
            </a:r>
            <a:r>
              <a:rPr lang="ja-JP" altLang="en-US" dirty="0"/>
              <a:t>の経験を積む。</a:t>
            </a:r>
            <a:endParaRPr lang="en-US" altLang="ja-JP" dirty="0"/>
          </a:p>
          <a:p>
            <a:pPr lvl="1"/>
            <a:endParaRPr lang="en-US" altLang="ja-JP" dirty="0"/>
          </a:p>
          <a:p>
            <a:r>
              <a:rPr lang="ja-JP" altLang="en-US" dirty="0"/>
              <a:t>授業到達目標</a:t>
            </a:r>
            <a:endParaRPr lang="en-US" altLang="ja-JP" dirty="0"/>
          </a:p>
          <a:p>
            <a:pPr lvl="1"/>
            <a:r>
              <a:rPr lang="ja-JP" altLang="en-US" dirty="0"/>
              <a:t>ソフトウェアシステムの仕様を作成できるようになる。仕様書をもとに</a:t>
            </a:r>
            <a:r>
              <a:rPr lang="en-US" altLang="ja-JP" dirty="0">
                <a:solidFill>
                  <a:srgbClr val="FF0000"/>
                </a:solidFill>
              </a:rPr>
              <a:t>UML</a:t>
            </a:r>
            <a:r>
              <a:rPr lang="ja-JP" altLang="en-US" dirty="0"/>
              <a:t>による設計書を作成できるようになる。設計書から</a:t>
            </a:r>
            <a:r>
              <a:rPr lang="ja-JP" altLang="en-US" dirty="0">
                <a:solidFill>
                  <a:srgbClr val="FF0000"/>
                </a:solidFill>
              </a:rPr>
              <a:t>オブジェクト指向プログラミング言語</a:t>
            </a:r>
            <a:r>
              <a:rPr lang="ja-JP" altLang="en-US" dirty="0"/>
              <a:t>によりソフトウェアシステムを実装することができるようになる。</a:t>
            </a:r>
            <a:endParaRPr lang="en-US" altLang="ja-JP" dirty="0"/>
          </a:p>
        </p:txBody>
      </p:sp>
    </p:spTree>
    <p:extLst>
      <p:ext uri="{BB962C8B-B14F-4D97-AF65-F5344CB8AC3E}">
        <p14:creationId xmlns:p14="http://schemas.microsoft.com/office/powerpoint/2010/main" val="182012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82E2D-D8B6-459F-B6D7-79FAA058EC97}"/>
              </a:ext>
            </a:extLst>
          </p:cNvPr>
          <p:cNvSpPr>
            <a:spLocks noGrp="1"/>
          </p:cNvSpPr>
          <p:nvPr>
            <p:ph type="title"/>
          </p:nvPr>
        </p:nvSpPr>
        <p:spPr/>
        <p:txBody>
          <a:bodyPr/>
          <a:lstStyle/>
          <a:p>
            <a:r>
              <a:rPr kumimoji="1" lang="ja-JP" altLang="en-US" dirty="0"/>
              <a:t>ウォーターフォール型開発プロセス</a:t>
            </a:r>
          </a:p>
        </p:txBody>
      </p:sp>
      <p:sp>
        <p:nvSpPr>
          <p:cNvPr id="3" name="コンテンツ プレースホルダー 2">
            <a:extLst>
              <a:ext uri="{FF2B5EF4-FFF2-40B4-BE49-F238E27FC236}">
                <a16:creationId xmlns:a16="http://schemas.microsoft.com/office/drawing/2014/main" id="{8838A044-9E7C-4EDA-9583-F49580E69406}"/>
              </a:ext>
            </a:extLst>
          </p:cNvPr>
          <p:cNvSpPr>
            <a:spLocks noGrp="1"/>
          </p:cNvSpPr>
          <p:nvPr>
            <p:ph idx="1"/>
          </p:nvPr>
        </p:nvSpPr>
        <p:spPr/>
        <p:txBody>
          <a:bodyPr/>
          <a:lstStyle/>
          <a:p>
            <a:r>
              <a:rPr kumimoji="1" lang="ja-JP" altLang="en-US" dirty="0"/>
              <a:t>プロジェクトをいくつかの工程に分割し、各工程を１つずつ順番に実施しながらシステムを完成させていく開発プロセス</a:t>
            </a:r>
            <a:endParaRPr kumimoji="1" lang="en-US" altLang="ja-JP" dirty="0"/>
          </a:p>
          <a:p>
            <a:pPr lvl="1"/>
            <a:r>
              <a:rPr lang="ja-JP" altLang="en-US" dirty="0"/>
              <a:t>前工程の成果物が次工程の入力情報となる</a:t>
            </a:r>
            <a:endParaRPr lang="en-US" altLang="ja-JP" dirty="0"/>
          </a:p>
          <a:p>
            <a:pPr lvl="1"/>
            <a:r>
              <a:rPr kumimoji="1" lang="ja-JP" altLang="en-US" dirty="0"/>
              <a:t>原則として前の工程へは戻らない</a:t>
            </a:r>
          </a:p>
        </p:txBody>
      </p:sp>
      <p:sp>
        <p:nvSpPr>
          <p:cNvPr id="4" name="テキスト ボックス 3">
            <a:extLst>
              <a:ext uri="{FF2B5EF4-FFF2-40B4-BE49-F238E27FC236}">
                <a16:creationId xmlns:a16="http://schemas.microsoft.com/office/drawing/2014/main" id="{A86298DC-2F7F-4E8A-B71B-4E68547B6010}"/>
              </a:ext>
            </a:extLst>
          </p:cNvPr>
          <p:cNvSpPr txBox="1"/>
          <p:nvPr/>
        </p:nvSpPr>
        <p:spPr>
          <a:xfrm>
            <a:off x="3048001" y="3681691"/>
            <a:ext cx="1107996" cy="369332"/>
          </a:xfrm>
          <a:prstGeom prst="rect">
            <a:avLst/>
          </a:prstGeom>
          <a:noFill/>
          <a:ln>
            <a:solidFill>
              <a:schemeClr val="tx1"/>
            </a:solidFill>
          </a:ln>
        </p:spPr>
        <p:txBody>
          <a:bodyPr wrap="none" rtlCol="0">
            <a:spAutoFit/>
          </a:bodyPr>
          <a:lstStyle/>
          <a:p>
            <a:pPr algn="ctr"/>
            <a:r>
              <a:rPr kumimoji="1" lang="ja-JP" altLang="en-US" dirty="0"/>
              <a:t>要求定義</a:t>
            </a:r>
          </a:p>
        </p:txBody>
      </p:sp>
      <p:sp>
        <p:nvSpPr>
          <p:cNvPr id="5" name="テキスト ボックス 4">
            <a:extLst>
              <a:ext uri="{FF2B5EF4-FFF2-40B4-BE49-F238E27FC236}">
                <a16:creationId xmlns:a16="http://schemas.microsoft.com/office/drawing/2014/main" id="{36FFA294-70C8-4D0C-AF9D-A462B5FE04F5}"/>
              </a:ext>
            </a:extLst>
          </p:cNvPr>
          <p:cNvSpPr txBox="1"/>
          <p:nvPr/>
        </p:nvSpPr>
        <p:spPr>
          <a:xfrm>
            <a:off x="4155998" y="4175655"/>
            <a:ext cx="1107996" cy="369332"/>
          </a:xfrm>
          <a:prstGeom prst="rect">
            <a:avLst/>
          </a:prstGeom>
          <a:noFill/>
          <a:ln>
            <a:solidFill>
              <a:schemeClr val="tx1"/>
            </a:solidFill>
          </a:ln>
        </p:spPr>
        <p:txBody>
          <a:bodyPr wrap="none" rtlCol="0">
            <a:spAutoFit/>
          </a:bodyPr>
          <a:lstStyle/>
          <a:p>
            <a:pPr algn="ctr"/>
            <a:r>
              <a:rPr kumimoji="1" lang="ja-JP" altLang="en-US" dirty="0"/>
              <a:t>外部設計</a:t>
            </a:r>
          </a:p>
        </p:txBody>
      </p:sp>
      <p:sp>
        <p:nvSpPr>
          <p:cNvPr id="6" name="テキスト ボックス 5">
            <a:extLst>
              <a:ext uri="{FF2B5EF4-FFF2-40B4-BE49-F238E27FC236}">
                <a16:creationId xmlns:a16="http://schemas.microsoft.com/office/drawing/2014/main" id="{63C765A9-43D7-4E55-BAD1-A9C5E90EA9FC}"/>
              </a:ext>
            </a:extLst>
          </p:cNvPr>
          <p:cNvSpPr txBox="1"/>
          <p:nvPr/>
        </p:nvSpPr>
        <p:spPr>
          <a:xfrm>
            <a:off x="5263993" y="4679924"/>
            <a:ext cx="1107996" cy="369332"/>
          </a:xfrm>
          <a:prstGeom prst="rect">
            <a:avLst/>
          </a:prstGeom>
          <a:noFill/>
          <a:ln>
            <a:solidFill>
              <a:schemeClr val="tx1"/>
            </a:solidFill>
          </a:ln>
        </p:spPr>
        <p:txBody>
          <a:bodyPr wrap="none" rtlCol="0">
            <a:spAutoFit/>
          </a:bodyPr>
          <a:lstStyle/>
          <a:p>
            <a:pPr algn="ctr"/>
            <a:r>
              <a:rPr lang="ja-JP" altLang="en-US" dirty="0"/>
              <a:t>内部</a:t>
            </a:r>
            <a:r>
              <a:rPr kumimoji="1" lang="ja-JP" altLang="en-US" dirty="0"/>
              <a:t>設計</a:t>
            </a:r>
          </a:p>
        </p:txBody>
      </p:sp>
      <p:sp>
        <p:nvSpPr>
          <p:cNvPr id="7" name="テキスト ボックス 6">
            <a:extLst>
              <a:ext uri="{FF2B5EF4-FFF2-40B4-BE49-F238E27FC236}">
                <a16:creationId xmlns:a16="http://schemas.microsoft.com/office/drawing/2014/main" id="{CE1906B5-1719-4A50-B925-BD9302DA31A6}"/>
              </a:ext>
            </a:extLst>
          </p:cNvPr>
          <p:cNvSpPr txBox="1"/>
          <p:nvPr/>
        </p:nvSpPr>
        <p:spPr>
          <a:xfrm>
            <a:off x="6602822" y="5184193"/>
            <a:ext cx="646331" cy="369332"/>
          </a:xfrm>
          <a:prstGeom prst="rect">
            <a:avLst/>
          </a:prstGeom>
          <a:noFill/>
          <a:ln>
            <a:solidFill>
              <a:schemeClr val="tx1"/>
            </a:solidFill>
          </a:ln>
        </p:spPr>
        <p:txBody>
          <a:bodyPr wrap="none" rtlCol="0">
            <a:spAutoFit/>
          </a:bodyPr>
          <a:lstStyle/>
          <a:p>
            <a:pPr algn="ctr"/>
            <a:r>
              <a:rPr lang="ja-JP" altLang="en-US" dirty="0"/>
              <a:t>開発</a:t>
            </a:r>
            <a:endParaRPr kumimoji="1" lang="ja-JP" altLang="en-US" dirty="0"/>
          </a:p>
        </p:txBody>
      </p:sp>
      <p:sp>
        <p:nvSpPr>
          <p:cNvPr id="8" name="テキスト ボックス 7">
            <a:extLst>
              <a:ext uri="{FF2B5EF4-FFF2-40B4-BE49-F238E27FC236}">
                <a16:creationId xmlns:a16="http://schemas.microsoft.com/office/drawing/2014/main" id="{779E807B-E2B3-4E1E-9AFC-01AAF8CD67C1}"/>
              </a:ext>
            </a:extLst>
          </p:cNvPr>
          <p:cNvSpPr txBox="1"/>
          <p:nvPr/>
        </p:nvSpPr>
        <p:spPr>
          <a:xfrm>
            <a:off x="7469286" y="5672694"/>
            <a:ext cx="877163" cy="369332"/>
          </a:xfrm>
          <a:prstGeom prst="rect">
            <a:avLst/>
          </a:prstGeom>
          <a:noFill/>
          <a:ln>
            <a:solidFill>
              <a:schemeClr val="tx1"/>
            </a:solidFill>
          </a:ln>
        </p:spPr>
        <p:txBody>
          <a:bodyPr wrap="none" rtlCol="0">
            <a:spAutoFit/>
          </a:bodyPr>
          <a:lstStyle/>
          <a:p>
            <a:pPr algn="ctr"/>
            <a:r>
              <a:rPr kumimoji="1" lang="ja-JP" altLang="en-US" dirty="0"/>
              <a:t>テスト</a:t>
            </a:r>
          </a:p>
        </p:txBody>
      </p:sp>
      <p:sp>
        <p:nvSpPr>
          <p:cNvPr id="9" name="テキスト ボックス 8">
            <a:extLst>
              <a:ext uri="{FF2B5EF4-FFF2-40B4-BE49-F238E27FC236}">
                <a16:creationId xmlns:a16="http://schemas.microsoft.com/office/drawing/2014/main" id="{B7BF2D7D-96E2-49E9-80B0-58C282BB5349}"/>
              </a:ext>
            </a:extLst>
          </p:cNvPr>
          <p:cNvSpPr txBox="1"/>
          <p:nvPr/>
        </p:nvSpPr>
        <p:spPr>
          <a:xfrm>
            <a:off x="8461865" y="6176963"/>
            <a:ext cx="646331" cy="369332"/>
          </a:xfrm>
          <a:prstGeom prst="rect">
            <a:avLst/>
          </a:prstGeom>
          <a:noFill/>
          <a:ln>
            <a:solidFill>
              <a:schemeClr val="tx1"/>
            </a:solidFill>
          </a:ln>
        </p:spPr>
        <p:txBody>
          <a:bodyPr wrap="none" rtlCol="0">
            <a:spAutoFit/>
          </a:bodyPr>
          <a:lstStyle/>
          <a:p>
            <a:pPr algn="ctr"/>
            <a:r>
              <a:rPr kumimoji="1" lang="ja-JP" altLang="en-US" dirty="0"/>
              <a:t>運用</a:t>
            </a:r>
          </a:p>
        </p:txBody>
      </p:sp>
      <p:cxnSp>
        <p:nvCxnSpPr>
          <p:cNvPr id="11" name="コネクタ: カギ線 10">
            <a:extLst>
              <a:ext uri="{FF2B5EF4-FFF2-40B4-BE49-F238E27FC236}">
                <a16:creationId xmlns:a16="http://schemas.microsoft.com/office/drawing/2014/main" id="{ADC32D50-4AD0-4FF2-BF84-84D1A9B368BC}"/>
              </a:ext>
            </a:extLst>
          </p:cNvPr>
          <p:cNvCxnSpPr>
            <a:stCxn id="4" idx="3"/>
            <a:endCxn id="5" idx="0"/>
          </p:cNvCxnSpPr>
          <p:nvPr/>
        </p:nvCxnSpPr>
        <p:spPr>
          <a:xfrm>
            <a:off x="4155997" y="3866357"/>
            <a:ext cx="553999" cy="3092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BC6FB4D6-E911-4F1D-A97A-ECEC1BE14A5C}"/>
              </a:ext>
            </a:extLst>
          </p:cNvPr>
          <p:cNvCxnSpPr>
            <a:stCxn id="5" idx="3"/>
            <a:endCxn id="6" idx="0"/>
          </p:cNvCxnSpPr>
          <p:nvPr/>
        </p:nvCxnSpPr>
        <p:spPr>
          <a:xfrm>
            <a:off x="5263994" y="4360321"/>
            <a:ext cx="553997" cy="31960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36093E-EF8E-4429-9EA9-6C28534944FE}"/>
              </a:ext>
            </a:extLst>
          </p:cNvPr>
          <p:cNvCxnSpPr>
            <a:endCxn id="7" idx="0"/>
          </p:cNvCxnSpPr>
          <p:nvPr/>
        </p:nvCxnSpPr>
        <p:spPr>
          <a:xfrm>
            <a:off x="6371989" y="4854285"/>
            <a:ext cx="553999" cy="3299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9FAAF221-CAF5-4C88-9379-BC6D0B656677}"/>
              </a:ext>
            </a:extLst>
          </p:cNvPr>
          <p:cNvCxnSpPr>
            <a:endCxn id="8" idx="0"/>
          </p:cNvCxnSpPr>
          <p:nvPr/>
        </p:nvCxnSpPr>
        <p:spPr>
          <a:xfrm>
            <a:off x="7249153" y="5368859"/>
            <a:ext cx="658715" cy="3038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05DDE9C6-06C4-48D7-9495-460170E73B5B}"/>
              </a:ext>
            </a:extLst>
          </p:cNvPr>
          <p:cNvCxnSpPr>
            <a:stCxn id="8" idx="3"/>
            <a:endCxn id="9" idx="0"/>
          </p:cNvCxnSpPr>
          <p:nvPr/>
        </p:nvCxnSpPr>
        <p:spPr>
          <a:xfrm>
            <a:off x="8346449" y="5857360"/>
            <a:ext cx="438582" cy="31960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82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F0B39F-03B7-4E63-9D22-113C3EF932A7}"/>
              </a:ext>
            </a:extLst>
          </p:cNvPr>
          <p:cNvSpPr>
            <a:spLocks noGrp="1"/>
          </p:cNvSpPr>
          <p:nvPr>
            <p:ph type="title"/>
          </p:nvPr>
        </p:nvSpPr>
        <p:spPr/>
        <p:txBody>
          <a:bodyPr/>
          <a:lstStyle/>
          <a:p>
            <a:r>
              <a:rPr kumimoji="1" lang="ja-JP" altLang="en-US" dirty="0"/>
              <a:t>ウォーターフォール型開発プロセスの</a:t>
            </a:r>
            <a:br>
              <a:rPr kumimoji="1" lang="en-US" altLang="ja-JP" dirty="0"/>
            </a:br>
            <a:r>
              <a:rPr kumimoji="1" lang="ja-JP" altLang="en-US" dirty="0"/>
              <a:t>長所</a:t>
            </a:r>
          </a:p>
        </p:txBody>
      </p:sp>
      <p:sp>
        <p:nvSpPr>
          <p:cNvPr id="3" name="コンテンツ プレースホルダー 2">
            <a:extLst>
              <a:ext uri="{FF2B5EF4-FFF2-40B4-BE49-F238E27FC236}">
                <a16:creationId xmlns:a16="http://schemas.microsoft.com/office/drawing/2014/main" id="{FB9CD0EA-A01A-44C9-9201-20E910E6DFCB}"/>
              </a:ext>
            </a:extLst>
          </p:cNvPr>
          <p:cNvSpPr>
            <a:spLocks noGrp="1"/>
          </p:cNvSpPr>
          <p:nvPr>
            <p:ph idx="1"/>
          </p:nvPr>
        </p:nvSpPr>
        <p:spPr/>
        <p:txBody>
          <a:bodyPr/>
          <a:lstStyle/>
          <a:p>
            <a:r>
              <a:rPr kumimoji="1" lang="ja-JP" altLang="en-US" dirty="0"/>
              <a:t>最初に計画を立てるので、予算を組みやすい</a:t>
            </a:r>
            <a:endParaRPr kumimoji="1" lang="en-US" altLang="ja-JP" dirty="0"/>
          </a:p>
          <a:p>
            <a:r>
              <a:rPr lang="ja-JP" altLang="en-US" dirty="0"/>
              <a:t>工程とスケジュールが明確なので、要員を割り当てしやすい</a:t>
            </a:r>
            <a:endParaRPr lang="en-US" altLang="ja-JP" dirty="0"/>
          </a:p>
          <a:p>
            <a:r>
              <a:rPr kumimoji="1" lang="ja-JP" altLang="en-US" dirty="0"/>
              <a:t>各工程で実施する作業が明確なので、要員の動機づけがしやすい</a:t>
            </a:r>
            <a:endParaRPr kumimoji="1" lang="en-US" altLang="ja-JP" dirty="0"/>
          </a:p>
          <a:p>
            <a:r>
              <a:rPr lang="ja-JP" altLang="en-US" dirty="0"/>
              <a:t>各工程でドキュメント系の成果物を充実させるため、大規模プロジェクトでの情報共有がしやすい</a:t>
            </a:r>
            <a:endParaRPr lang="en-US" altLang="ja-JP" dirty="0"/>
          </a:p>
          <a:p>
            <a:r>
              <a:rPr kumimoji="1" lang="ja-JP" altLang="en-US" dirty="0"/>
              <a:t>要件がはっきりしているシステムを構築する場合、作業を実施・管理しやすい</a:t>
            </a:r>
          </a:p>
        </p:txBody>
      </p:sp>
    </p:spTree>
    <p:extLst>
      <p:ext uri="{BB962C8B-B14F-4D97-AF65-F5344CB8AC3E}">
        <p14:creationId xmlns:p14="http://schemas.microsoft.com/office/powerpoint/2010/main" val="1832856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CDD8E-239D-4D54-A1DE-666261AB16D6}"/>
              </a:ext>
            </a:extLst>
          </p:cNvPr>
          <p:cNvSpPr>
            <a:spLocks noGrp="1"/>
          </p:cNvSpPr>
          <p:nvPr>
            <p:ph type="title"/>
          </p:nvPr>
        </p:nvSpPr>
        <p:spPr/>
        <p:txBody>
          <a:bodyPr/>
          <a:lstStyle/>
          <a:p>
            <a:r>
              <a:rPr lang="ja-JP" altLang="en-US" dirty="0"/>
              <a:t>ウォーターフォール型開発プロセスの</a:t>
            </a:r>
            <a:br>
              <a:rPr lang="en-US" altLang="ja-JP" dirty="0"/>
            </a:br>
            <a:r>
              <a:rPr lang="ja-JP" altLang="en-US" dirty="0"/>
              <a:t>短所</a:t>
            </a:r>
            <a:endParaRPr kumimoji="1" lang="ja-JP" altLang="en-US" dirty="0"/>
          </a:p>
        </p:txBody>
      </p:sp>
      <p:sp>
        <p:nvSpPr>
          <p:cNvPr id="3" name="コンテンツ プレースホルダー 2">
            <a:extLst>
              <a:ext uri="{FF2B5EF4-FFF2-40B4-BE49-F238E27FC236}">
                <a16:creationId xmlns:a16="http://schemas.microsoft.com/office/drawing/2014/main" id="{4AF1B73A-B1A3-4857-AD61-EBC0F80C34F0}"/>
              </a:ext>
            </a:extLst>
          </p:cNvPr>
          <p:cNvSpPr>
            <a:spLocks noGrp="1"/>
          </p:cNvSpPr>
          <p:nvPr>
            <p:ph idx="1"/>
          </p:nvPr>
        </p:nvSpPr>
        <p:spPr/>
        <p:txBody>
          <a:bodyPr/>
          <a:lstStyle/>
          <a:p>
            <a:r>
              <a:rPr kumimoji="1" lang="ja-JP" altLang="en-US" dirty="0"/>
              <a:t>要件が明確になっていないシステムを構築する場合は、最初に全体の正確な計画を立てることは極めて困難であり、また最初に要件を決めようとするため作業が全く進められなくなる</a:t>
            </a:r>
            <a:endParaRPr kumimoji="1" lang="en-US" altLang="ja-JP" dirty="0"/>
          </a:p>
          <a:p>
            <a:r>
              <a:rPr lang="ja-JP" altLang="en-US" dirty="0"/>
              <a:t>実際にシステムが動作し始めるのが後半の工程のため、要件の漏れや仕様の不具合の発見が遅くなり、進捗への影響が大きい（特に前半の工程の不具合）</a:t>
            </a:r>
            <a:endParaRPr lang="en-US" altLang="ja-JP" dirty="0"/>
          </a:p>
          <a:p>
            <a:r>
              <a:rPr kumimoji="1" lang="ja-JP" altLang="en-US" dirty="0"/>
              <a:t>他の開発プロセスと比較して、各工程の区分が強く、担当する要因が異なるため、工程間の意思疎通が困難であり、結果として品質の低下につながる恐れがある</a:t>
            </a:r>
          </a:p>
        </p:txBody>
      </p:sp>
    </p:spTree>
    <p:extLst>
      <p:ext uri="{BB962C8B-B14F-4D97-AF65-F5344CB8AC3E}">
        <p14:creationId xmlns:p14="http://schemas.microsoft.com/office/powerpoint/2010/main" val="294444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10ECD-D6AA-4340-AD62-0A4851B8C273}"/>
              </a:ext>
            </a:extLst>
          </p:cNvPr>
          <p:cNvSpPr>
            <a:spLocks noGrp="1"/>
          </p:cNvSpPr>
          <p:nvPr>
            <p:ph type="title"/>
          </p:nvPr>
        </p:nvSpPr>
        <p:spPr/>
        <p:txBody>
          <a:bodyPr/>
          <a:lstStyle/>
          <a:p>
            <a:r>
              <a:rPr kumimoji="1" lang="ja-JP" altLang="en-US" dirty="0"/>
              <a:t>スパイラル型開発プロセス</a:t>
            </a:r>
          </a:p>
        </p:txBody>
      </p:sp>
      <p:sp>
        <p:nvSpPr>
          <p:cNvPr id="3" name="コンテンツ プレースホルダー 2">
            <a:extLst>
              <a:ext uri="{FF2B5EF4-FFF2-40B4-BE49-F238E27FC236}">
                <a16:creationId xmlns:a16="http://schemas.microsoft.com/office/drawing/2014/main" id="{16BBBE89-4C1F-4A63-A492-B66C376D71CC}"/>
              </a:ext>
            </a:extLst>
          </p:cNvPr>
          <p:cNvSpPr>
            <a:spLocks noGrp="1"/>
          </p:cNvSpPr>
          <p:nvPr>
            <p:ph idx="1"/>
          </p:nvPr>
        </p:nvSpPr>
        <p:spPr/>
        <p:txBody>
          <a:bodyPr/>
          <a:lstStyle/>
          <a:p>
            <a:r>
              <a:rPr kumimoji="1" lang="ja-JP" altLang="en-US" dirty="0"/>
              <a:t>ウォーターフォール型開発プロセスの弱点「実際にシステムが動作し始めるのが後半の工程のため、要件の漏れや仕様の不具合の発見が遅くなり、進捗への影響が大きい」を解決するために提案された。</a:t>
            </a:r>
            <a:endParaRPr kumimoji="1" lang="en-US" altLang="ja-JP" dirty="0"/>
          </a:p>
          <a:p>
            <a:r>
              <a:rPr lang="ja-JP" altLang="en-US" dirty="0"/>
              <a:t>①「計画＆分析」、②「詳細設計」、③「実装＆テスト」、④「評価」の４工程を１サイクルとして、このサイクルを複数回繰り返しながら開発を進める。</a:t>
            </a:r>
            <a:endParaRPr lang="en-US" altLang="ja-JP" dirty="0"/>
          </a:p>
          <a:p>
            <a:pPr lvl="1"/>
            <a:r>
              <a:rPr kumimoji="1" lang="ja-JP" altLang="en-US" dirty="0"/>
              <a:t>１サイクルごとに試作品（プロトタイプ）を作成しながらシステムを完成させていく</a:t>
            </a:r>
          </a:p>
        </p:txBody>
      </p:sp>
    </p:spTree>
    <p:extLst>
      <p:ext uri="{BB962C8B-B14F-4D97-AF65-F5344CB8AC3E}">
        <p14:creationId xmlns:p14="http://schemas.microsoft.com/office/powerpoint/2010/main" val="1820936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AB5A17-F335-4262-8BEE-432DAFAA27BD}"/>
              </a:ext>
            </a:extLst>
          </p:cNvPr>
          <p:cNvSpPr>
            <a:spLocks noGrp="1"/>
          </p:cNvSpPr>
          <p:nvPr>
            <p:ph type="title"/>
          </p:nvPr>
        </p:nvSpPr>
        <p:spPr/>
        <p:txBody>
          <a:bodyPr/>
          <a:lstStyle/>
          <a:p>
            <a:r>
              <a:rPr lang="ja-JP" altLang="en-US" dirty="0"/>
              <a:t>スパイラル型開発プロセスのイメージ</a:t>
            </a:r>
            <a:endParaRPr kumimoji="1" lang="ja-JP" altLang="en-US" dirty="0"/>
          </a:p>
        </p:txBody>
      </p:sp>
      <p:cxnSp>
        <p:nvCxnSpPr>
          <p:cNvPr id="5" name="直線コネクタ 4">
            <a:extLst>
              <a:ext uri="{FF2B5EF4-FFF2-40B4-BE49-F238E27FC236}">
                <a16:creationId xmlns:a16="http://schemas.microsoft.com/office/drawing/2014/main" id="{6096A22B-CC92-49F6-A863-19BA925380CA}"/>
              </a:ext>
            </a:extLst>
          </p:cNvPr>
          <p:cNvCxnSpPr/>
          <p:nvPr/>
        </p:nvCxnSpPr>
        <p:spPr>
          <a:xfrm>
            <a:off x="2218267" y="4038600"/>
            <a:ext cx="75861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1818FF0-6520-4171-96B7-C6FE6B121C3B}"/>
              </a:ext>
            </a:extLst>
          </p:cNvPr>
          <p:cNvCxnSpPr/>
          <p:nvPr/>
        </p:nvCxnSpPr>
        <p:spPr>
          <a:xfrm>
            <a:off x="6096000" y="1879600"/>
            <a:ext cx="0" cy="4792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円弧 10">
            <a:extLst>
              <a:ext uri="{FF2B5EF4-FFF2-40B4-BE49-F238E27FC236}">
                <a16:creationId xmlns:a16="http://schemas.microsoft.com/office/drawing/2014/main" id="{2A664059-2017-4E12-91DE-CE01C75534C6}"/>
              </a:ext>
            </a:extLst>
          </p:cNvPr>
          <p:cNvSpPr/>
          <p:nvPr/>
        </p:nvSpPr>
        <p:spPr>
          <a:xfrm>
            <a:off x="5351993" y="3295647"/>
            <a:ext cx="1488014" cy="1488014"/>
          </a:xfrm>
          <a:prstGeom prst="arc">
            <a:avLst>
              <a:gd name="adj1" fmla="val 10788679"/>
              <a:gd name="adj2" fmla="val 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円弧 11">
            <a:extLst>
              <a:ext uri="{FF2B5EF4-FFF2-40B4-BE49-F238E27FC236}">
                <a16:creationId xmlns:a16="http://schemas.microsoft.com/office/drawing/2014/main" id="{16AB4732-0875-45F6-A710-25404E8E7B24}"/>
              </a:ext>
            </a:extLst>
          </p:cNvPr>
          <p:cNvSpPr/>
          <p:nvPr/>
        </p:nvSpPr>
        <p:spPr>
          <a:xfrm flipV="1">
            <a:off x="4872571" y="3054882"/>
            <a:ext cx="1967436" cy="1967436"/>
          </a:xfrm>
          <a:prstGeom prst="arc">
            <a:avLst>
              <a:gd name="adj1" fmla="val 10788679"/>
              <a:gd name="adj2" fmla="val 0"/>
            </a:avLst>
          </a:prstGeom>
          <a:ln w="25400">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6F09EFBF-2559-450F-9F1A-EB6923322CEE}"/>
              </a:ext>
            </a:extLst>
          </p:cNvPr>
          <p:cNvSpPr/>
          <p:nvPr/>
        </p:nvSpPr>
        <p:spPr>
          <a:xfrm>
            <a:off x="4872570" y="2774953"/>
            <a:ext cx="2527294" cy="2527294"/>
          </a:xfrm>
          <a:prstGeom prst="arc">
            <a:avLst>
              <a:gd name="adj1" fmla="val 10681889"/>
              <a:gd name="adj2" fmla="val 0"/>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29F5BEB7-143F-4111-AECC-ADE9336C1C17}"/>
              </a:ext>
            </a:extLst>
          </p:cNvPr>
          <p:cNvSpPr/>
          <p:nvPr/>
        </p:nvSpPr>
        <p:spPr>
          <a:xfrm>
            <a:off x="4284980" y="2481157"/>
            <a:ext cx="3114884" cy="3114884"/>
          </a:xfrm>
          <a:prstGeom prst="arc">
            <a:avLst>
              <a:gd name="adj1" fmla="val 943"/>
              <a:gd name="adj2" fmla="val 10807364"/>
            </a:avLst>
          </a:prstGeom>
          <a:ln w="25400">
            <a:solidFill>
              <a:srgbClr val="00B050"/>
            </a:solidFill>
            <a:headEnd type="non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BA1C848-746F-4EBA-AE51-311F932BCE9A}"/>
              </a:ext>
            </a:extLst>
          </p:cNvPr>
          <p:cNvSpPr/>
          <p:nvPr/>
        </p:nvSpPr>
        <p:spPr>
          <a:xfrm>
            <a:off x="4284980" y="2131908"/>
            <a:ext cx="3813381" cy="3813381"/>
          </a:xfrm>
          <a:prstGeom prst="arc">
            <a:avLst>
              <a:gd name="adj1" fmla="val 10800000"/>
              <a:gd name="adj2" fmla="val 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4E17439A-BC47-4896-9911-AE292FDDE1B9}"/>
              </a:ext>
            </a:extLst>
          </p:cNvPr>
          <p:cNvSpPr/>
          <p:nvPr/>
        </p:nvSpPr>
        <p:spPr>
          <a:xfrm>
            <a:off x="3698899" y="1838869"/>
            <a:ext cx="4399461" cy="4399461"/>
          </a:xfrm>
          <a:prstGeom prst="arc">
            <a:avLst>
              <a:gd name="adj1" fmla="val 943"/>
              <a:gd name="adj2" fmla="val 10807364"/>
            </a:avLst>
          </a:prstGeom>
          <a:ln w="2540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58F0192-1545-4BC9-958E-28FB9EBDD83A}"/>
              </a:ext>
            </a:extLst>
          </p:cNvPr>
          <p:cNvSpPr txBox="1"/>
          <p:nvPr/>
        </p:nvSpPr>
        <p:spPr>
          <a:xfrm>
            <a:off x="2540000" y="2048936"/>
            <a:ext cx="1274708" cy="369332"/>
          </a:xfrm>
          <a:prstGeom prst="rect">
            <a:avLst/>
          </a:prstGeom>
          <a:noFill/>
        </p:spPr>
        <p:txBody>
          <a:bodyPr wrap="none" rtlCol="0">
            <a:spAutoFit/>
          </a:bodyPr>
          <a:lstStyle/>
          <a:p>
            <a:r>
              <a:rPr kumimoji="1" lang="ja-JP" altLang="en-US" dirty="0"/>
              <a:t>計画</a:t>
            </a:r>
            <a:r>
              <a:rPr kumimoji="1" lang="en-US" altLang="ja-JP" dirty="0"/>
              <a:t>&amp;</a:t>
            </a:r>
            <a:r>
              <a:rPr kumimoji="1" lang="ja-JP" altLang="en-US" dirty="0"/>
              <a:t>分析</a:t>
            </a:r>
          </a:p>
        </p:txBody>
      </p:sp>
      <p:sp>
        <p:nvSpPr>
          <p:cNvPr id="18" name="テキスト ボックス 17">
            <a:extLst>
              <a:ext uri="{FF2B5EF4-FFF2-40B4-BE49-F238E27FC236}">
                <a16:creationId xmlns:a16="http://schemas.microsoft.com/office/drawing/2014/main" id="{54159E2D-5DEE-4F4F-B3FB-11BDEA376AE3}"/>
              </a:ext>
            </a:extLst>
          </p:cNvPr>
          <p:cNvSpPr txBox="1"/>
          <p:nvPr/>
        </p:nvSpPr>
        <p:spPr>
          <a:xfrm>
            <a:off x="8529692" y="2048936"/>
            <a:ext cx="1107996" cy="369332"/>
          </a:xfrm>
          <a:prstGeom prst="rect">
            <a:avLst/>
          </a:prstGeom>
          <a:noFill/>
        </p:spPr>
        <p:txBody>
          <a:bodyPr wrap="none" rtlCol="0">
            <a:spAutoFit/>
          </a:bodyPr>
          <a:lstStyle/>
          <a:p>
            <a:r>
              <a:rPr kumimoji="1" lang="ja-JP" altLang="en-US" dirty="0"/>
              <a:t>詳細設計</a:t>
            </a:r>
          </a:p>
        </p:txBody>
      </p:sp>
      <p:sp>
        <p:nvSpPr>
          <p:cNvPr id="19" name="テキスト ボックス 18">
            <a:extLst>
              <a:ext uri="{FF2B5EF4-FFF2-40B4-BE49-F238E27FC236}">
                <a16:creationId xmlns:a16="http://schemas.microsoft.com/office/drawing/2014/main" id="{1AB31C34-EDB9-41CB-BC75-FA14D3EA253A}"/>
              </a:ext>
            </a:extLst>
          </p:cNvPr>
          <p:cNvSpPr txBox="1"/>
          <p:nvPr/>
        </p:nvSpPr>
        <p:spPr>
          <a:xfrm>
            <a:off x="8529692" y="5748870"/>
            <a:ext cx="1569660" cy="369332"/>
          </a:xfrm>
          <a:prstGeom prst="rect">
            <a:avLst/>
          </a:prstGeom>
          <a:noFill/>
        </p:spPr>
        <p:txBody>
          <a:bodyPr wrap="none" rtlCol="0">
            <a:spAutoFit/>
          </a:bodyPr>
          <a:lstStyle/>
          <a:p>
            <a:r>
              <a:rPr kumimoji="1" lang="ja-JP" altLang="en-US" dirty="0"/>
              <a:t>実装＆テスト</a:t>
            </a:r>
          </a:p>
        </p:txBody>
      </p:sp>
      <p:sp>
        <p:nvSpPr>
          <p:cNvPr id="20" name="テキスト ボックス 19">
            <a:extLst>
              <a:ext uri="{FF2B5EF4-FFF2-40B4-BE49-F238E27FC236}">
                <a16:creationId xmlns:a16="http://schemas.microsoft.com/office/drawing/2014/main" id="{D205454C-64B2-47F2-86B2-FBF878F55B3F}"/>
              </a:ext>
            </a:extLst>
          </p:cNvPr>
          <p:cNvSpPr txBox="1"/>
          <p:nvPr/>
        </p:nvSpPr>
        <p:spPr>
          <a:xfrm>
            <a:off x="2540000" y="5932983"/>
            <a:ext cx="646331" cy="369332"/>
          </a:xfrm>
          <a:prstGeom prst="rect">
            <a:avLst/>
          </a:prstGeom>
          <a:noFill/>
        </p:spPr>
        <p:txBody>
          <a:bodyPr wrap="none" rtlCol="0">
            <a:spAutoFit/>
          </a:bodyPr>
          <a:lstStyle/>
          <a:p>
            <a:r>
              <a:rPr lang="ja-JP" altLang="en-US" dirty="0"/>
              <a:t>評価</a:t>
            </a:r>
            <a:endParaRPr kumimoji="1" lang="ja-JP" altLang="en-US" dirty="0"/>
          </a:p>
        </p:txBody>
      </p:sp>
    </p:spTree>
    <p:extLst>
      <p:ext uri="{BB962C8B-B14F-4D97-AF65-F5344CB8AC3E}">
        <p14:creationId xmlns:p14="http://schemas.microsoft.com/office/powerpoint/2010/main" val="31669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7DC16-8B6C-48A6-9207-C8C0F5D1E4E4}"/>
              </a:ext>
            </a:extLst>
          </p:cNvPr>
          <p:cNvSpPr>
            <a:spLocks noGrp="1"/>
          </p:cNvSpPr>
          <p:nvPr>
            <p:ph type="title"/>
          </p:nvPr>
        </p:nvSpPr>
        <p:spPr/>
        <p:txBody>
          <a:bodyPr/>
          <a:lstStyle/>
          <a:p>
            <a:r>
              <a:rPr lang="ja-JP" altLang="en-US" dirty="0"/>
              <a:t>スパイラル型開発プロセスの長所</a:t>
            </a:r>
            <a:endParaRPr kumimoji="1" lang="ja-JP" altLang="en-US" dirty="0"/>
          </a:p>
        </p:txBody>
      </p:sp>
      <p:sp>
        <p:nvSpPr>
          <p:cNvPr id="3" name="コンテンツ プレースホルダー 2">
            <a:extLst>
              <a:ext uri="{FF2B5EF4-FFF2-40B4-BE49-F238E27FC236}">
                <a16:creationId xmlns:a16="http://schemas.microsoft.com/office/drawing/2014/main" id="{EA089CDF-E3DE-4309-834A-EE1200CCA018}"/>
              </a:ext>
            </a:extLst>
          </p:cNvPr>
          <p:cNvSpPr>
            <a:spLocks noGrp="1"/>
          </p:cNvSpPr>
          <p:nvPr>
            <p:ph idx="1"/>
          </p:nvPr>
        </p:nvSpPr>
        <p:spPr/>
        <p:txBody>
          <a:bodyPr>
            <a:normAutofit fontScale="92500" lnSpcReduction="10000"/>
          </a:bodyPr>
          <a:lstStyle/>
          <a:p>
            <a:r>
              <a:rPr kumimoji="1" lang="ja-JP" altLang="en-US" dirty="0"/>
              <a:t>プロトタイプは実際にユーザに見てもらうことができるため、開発者は、ユーザの要求やシステムの品質を確認しながら、開発を進めることができる</a:t>
            </a:r>
            <a:endParaRPr kumimoji="1" lang="en-US" altLang="ja-JP" dirty="0"/>
          </a:p>
          <a:p>
            <a:r>
              <a:rPr lang="ja-JP" altLang="en-US" dirty="0"/>
              <a:t>ユーザがプロトタイプを確認しながら、要求の実現を確認することができるため、開発の初期段階で、決まっていない仕様があっても問題とならない</a:t>
            </a:r>
            <a:endParaRPr lang="en-US" altLang="ja-JP" dirty="0"/>
          </a:p>
          <a:p>
            <a:r>
              <a:rPr kumimoji="1" lang="ja-JP" altLang="en-US" dirty="0"/>
              <a:t>サイクルごとに各工程を進めるため、要員がおのずと複数の工程をこなすことになり、その結果、様々な経験を積むことができる</a:t>
            </a:r>
            <a:endParaRPr kumimoji="1" lang="en-US" altLang="ja-JP" dirty="0"/>
          </a:p>
          <a:p>
            <a:r>
              <a:rPr lang="ja-JP" altLang="en-US" dirty="0"/>
              <a:t>要員が複数の工程をこなしながら、システム開発を進めるため、他の要員が担当している機能との関連に注意を払う必要があり、要員同士のコミュニケーションが密になる</a:t>
            </a:r>
            <a:endParaRPr kumimoji="1" lang="ja-JP" altLang="en-US" dirty="0"/>
          </a:p>
        </p:txBody>
      </p:sp>
    </p:spTree>
    <p:extLst>
      <p:ext uri="{BB962C8B-B14F-4D97-AF65-F5344CB8AC3E}">
        <p14:creationId xmlns:p14="http://schemas.microsoft.com/office/powerpoint/2010/main" val="1170682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13D2BA-8F6D-4C9B-8E3C-054A64DE9931}"/>
              </a:ext>
            </a:extLst>
          </p:cNvPr>
          <p:cNvSpPr>
            <a:spLocks noGrp="1"/>
          </p:cNvSpPr>
          <p:nvPr>
            <p:ph type="title"/>
          </p:nvPr>
        </p:nvSpPr>
        <p:spPr/>
        <p:txBody>
          <a:bodyPr/>
          <a:lstStyle/>
          <a:p>
            <a:r>
              <a:rPr lang="ja-JP" altLang="en-US" dirty="0"/>
              <a:t>スパイラル型開発プロセスの短所</a:t>
            </a:r>
            <a:endParaRPr kumimoji="1" lang="ja-JP" altLang="en-US" dirty="0"/>
          </a:p>
        </p:txBody>
      </p:sp>
      <p:sp>
        <p:nvSpPr>
          <p:cNvPr id="3" name="コンテンツ プレースホルダー 2">
            <a:extLst>
              <a:ext uri="{FF2B5EF4-FFF2-40B4-BE49-F238E27FC236}">
                <a16:creationId xmlns:a16="http://schemas.microsoft.com/office/drawing/2014/main" id="{102CDA1A-C18D-48E4-9B1C-117E4068FED2}"/>
              </a:ext>
            </a:extLst>
          </p:cNvPr>
          <p:cNvSpPr>
            <a:spLocks noGrp="1"/>
          </p:cNvSpPr>
          <p:nvPr>
            <p:ph idx="1"/>
          </p:nvPr>
        </p:nvSpPr>
        <p:spPr/>
        <p:txBody>
          <a:bodyPr>
            <a:normAutofit fontScale="92500" lnSpcReduction="20000"/>
          </a:bodyPr>
          <a:lstStyle/>
          <a:p>
            <a:r>
              <a:rPr kumimoji="1" lang="ja-JP" altLang="en-US" dirty="0"/>
              <a:t>サイクルごとにユーザの要求や品質を確認するため、ユーザからの要求が収束せずに、開発の終わりが見えなくなる恐れがある</a:t>
            </a:r>
            <a:endParaRPr kumimoji="1" lang="en-US" altLang="ja-JP" dirty="0"/>
          </a:p>
          <a:p>
            <a:r>
              <a:rPr lang="ja-JP" altLang="en-US" dirty="0"/>
              <a:t>初期の計画段階では、サイクルの数を確定することが難しいため、見積もりやスケジュールが立てにくくなる</a:t>
            </a:r>
            <a:endParaRPr lang="en-US" altLang="ja-JP" dirty="0"/>
          </a:p>
          <a:p>
            <a:r>
              <a:rPr kumimoji="1" lang="ja-JP" altLang="en-US" dirty="0"/>
              <a:t>ウォーターフォール型開発プロセスとは違って、工程ごとの分業体制を取りにくいため、様々な行程を柔軟に担当できる高い能力の要員を必要とする</a:t>
            </a:r>
            <a:endParaRPr kumimoji="1" lang="en-US" altLang="ja-JP" dirty="0"/>
          </a:p>
          <a:p>
            <a:r>
              <a:rPr lang="ja-JP" altLang="en-US" dirty="0"/>
              <a:t>サイクルごとに仕様変更が行われるので、ドキュメントが整備されない傾向があり、システム完成後の維持・管理に問題が発生しやすくなる</a:t>
            </a:r>
            <a:endParaRPr lang="en-US" altLang="ja-JP" dirty="0"/>
          </a:p>
          <a:p>
            <a:r>
              <a:rPr kumimoji="1" lang="ja-JP" altLang="en-US" dirty="0"/>
              <a:t>サイクルごとに顧客要求に対して折衝しなければならず、高度なマネジメント能力が必要となる</a:t>
            </a:r>
            <a:endParaRPr kumimoji="1" lang="en-US" altLang="ja-JP" dirty="0"/>
          </a:p>
          <a:p>
            <a:endParaRPr kumimoji="1" lang="ja-JP" altLang="en-US" dirty="0"/>
          </a:p>
        </p:txBody>
      </p:sp>
    </p:spTree>
    <p:extLst>
      <p:ext uri="{BB962C8B-B14F-4D97-AF65-F5344CB8AC3E}">
        <p14:creationId xmlns:p14="http://schemas.microsoft.com/office/powerpoint/2010/main" val="33742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7DBC4-1CDF-438B-A601-723ADF41F15B}"/>
              </a:ext>
            </a:extLst>
          </p:cNvPr>
          <p:cNvSpPr>
            <a:spLocks noGrp="1"/>
          </p:cNvSpPr>
          <p:nvPr>
            <p:ph type="title"/>
          </p:nvPr>
        </p:nvSpPr>
        <p:spPr/>
        <p:txBody>
          <a:bodyPr/>
          <a:lstStyle/>
          <a:p>
            <a:r>
              <a:rPr kumimoji="1" lang="ja-JP" altLang="en-US" dirty="0"/>
              <a:t>反復型開発プロセス</a:t>
            </a:r>
          </a:p>
        </p:txBody>
      </p:sp>
      <p:sp>
        <p:nvSpPr>
          <p:cNvPr id="3" name="コンテンツ プレースホルダー 2">
            <a:extLst>
              <a:ext uri="{FF2B5EF4-FFF2-40B4-BE49-F238E27FC236}">
                <a16:creationId xmlns:a16="http://schemas.microsoft.com/office/drawing/2014/main" id="{6C264714-5637-431C-9C08-5C8B4282B3E0}"/>
              </a:ext>
            </a:extLst>
          </p:cNvPr>
          <p:cNvSpPr>
            <a:spLocks noGrp="1"/>
          </p:cNvSpPr>
          <p:nvPr>
            <p:ph idx="1"/>
          </p:nvPr>
        </p:nvSpPr>
        <p:spPr/>
        <p:txBody>
          <a:bodyPr/>
          <a:lstStyle/>
          <a:p>
            <a:r>
              <a:rPr kumimoji="1" lang="ja-JP" altLang="en-US" dirty="0"/>
              <a:t>インクリメンタル反復型開発プロセス</a:t>
            </a:r>
            <a:endParaRPr kumimoji="1" lang="en-US" altLang="ja-JP" dirty="0"/>
          </a:p>
          <a:p>
            <a:r>
              <a:rPr lang="ja-JP" altLang="en-US" dirty="0"/>
              <a:t>イテレーティブ反復型開発プロセス</a:t>
            </a:r>
            <a:endParaRPr lang="en-US" altLang="ja-JP" dirty="0"/>
          </a:p>
          <a:p>
            <a:pPr marL="0" indent="0">
              <a:buNone/>
            </a:pPr>
            <a:r>
              <a:rPr kumimoji="1" lang="ja-JP" altLang="en-US" dirty="0"/>
              <a:t>の２つに分けられる。</a:t>
            </a:r>
          </a:p>
        </p:txBody>
      </p:sp>
    </p:spTree>
    <p:extLst>
      <p:ext uri="{BB962C8B-B14F-4D97-AF65-F5344CB8AC3E}">
        <p14:creationId xmlns:p14="http://schemas.microsoft.com/office/powerpoint/2010/main" val="216434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3A5ADF-0DD4-40C7-894E-C295B32A656B}"/>
              </a:ext>
            </a:extLst>
          </p:cNvPr>
          <p:cNvSpPr>
            <a:spLocks noGrp="1"/>
          </p:cNvSpPr>
          <p:nvPr>
            <p:ph type="title"/>
          </p:nvPr>
        </p:nvSpPr>
        <p:spPr/>
        <p:txBody>
          <a:bodyPr/>
          <a:lstStyle/>
          <a:p>
            <a:r>
              <a:rPr kumimoji="1" lang="ja-JP" altLang="en-US" dirty="0"/>
              <a:t>インクリメンタル反復型開発プロセス</a:t>
            </a:r>
          </a:p>
        </p:txBody>
      </p:sp>
      <p:sp>
        <p:nvSpPr>
          <p:cNvPr id="3" name="コンテンツ プレースホルダー 2">
            <a:extLst>
              <a:ext uri="{FF2B5EF4-FFF2-40B4-BE49-F238E27FC236}">
                <a16:creationId xmlns:a16="http://schemas.microsoft.com/office/drawing/2014/main" id="{D9EEF4E3-4F03-410D-A4CD-1F95095293C2}"/>
              </a:ext>
            </a:extLst>
          </p:cNvPr>
          <p:cNvSpPr>
            <a:spLocks noGrp="1"/>
          </p:cNvSpPr>
          <p:nvPr>
            <p:ph idx="1"/>
          </p:nvPr>
        </p:nvSpPr>
        <p:spPr>
          <a:xfrm>
            <a:off x="838200" y="1825625"/>
            <a:ext cx="10515600" cy="1603375"/>
          </a:xfrm>
        </p:spPr>
        <p:txBody>
          <a:bodyPr/>
          <a:lstStyle/>
          <a:p>
            <a:r>
              <a:rPr kumimoji="1" lang="ja-JP" altLang="en-US" dirty="0"/>
              <a:t>システムを機能分割し、まず基礎となる機能を作成する。</a:t>
            </a:r>
            <a:endParaRPr kumimoji="1" lang="en-US" altLang="ja-JP" dirty="0"/>
          </a:p>
          <a:p>
            <a:r>
              <a:rPr lang="ja-JP" altLang="en-US" dirty="0"/>
              <a:t>その後、優先度やリスクの高い機能から順番に、設計、テストを繰り返しながらシステムを完成させていく。</a:t>
            </a:r>
            <a:endParaRPr kumimoji="1" lang="ja-JP" altLang="en-US" dirty="0"/>
          </a:p>
        </p:txBody>
      </p:sp>
      <p:sp>
        <p:nvSpPr>
          <p:cNvPr id="4" name="テキスト ボックス 3">
            <a:extLst>
              <a:ext uri="{FF2B5EF4-FFF2-40B4-BE49-F238E27FC236}">
                <a16:creationId xmlns:a16="http://schemas.microsoft.com/office/drawing/2014/main" id="{E19EF0E0-3D5A-4640-B543-4B119C0F62B6}"/>
              </a:ext>
            </a:extLst>
          </p:cNvPr>
          <p:cNvSpPr txBox="1"/>
          <p:nvPr/>
        </p:nvSpPr>
        <p:spPr>
          <a:xfrm>
            <a:off x="1498601" y="3557838"/>
            <a:ext cx="1786466" cy="369332"/>
          </a:xfrm>
          <a:prstGeom prst="rect">
            <a:avLst/>
          </a:prstGeom>
          <a:noFill/>
          <a:ln>
            <a:solidFill>
              <a:schemeClr val="tx1"/>
            </a:solidFill>
          </a:ln>
        </p:spPr>
        <p:txBody>
          <a:bodyPr wrap="square" rtlCol="0">
            <a:spAutoFit/>
          </a:bodyPr>
          <a:lstStyle/>
          <a:p>
            <a:pPr algn="ctr"/>
            <a:r>
              <a:rPr kumimoji="1" lang="ja-JP" altLang="en-US" dirty="0"/>
              <a:t>顧客登録機能</a:t>
            </a:r>
          </a:p>
        </p:txBody>
      </p:sp>
      <p:sp>
        <p:nvSpPr>
          <p:cNvPr id="5" name="テキスト ボックス 4">
            <a:extLst>
              <a:ext uri="{FF2B5EF4-FFF2-40B4-BE49-F238E27FC236}">
                <a16:creationId xmlns:a16="http://schemas.microsoft.com/office/drawing/2014/main" id="{304DF753-18F6-4834-A5FD-406A4EFEB5EF}"/>
              </a:ext>
            </a:extLst>
          </p:cNvPr>
          <p:cNvSpPr txBox="1"/>
          <p:nvPr/>
        </p:nvSpPr>
        <p:spPr>
          <a:xfrm>
            <a:off x="1498601" y="3927170"/>
            <a:ext cx="1786466" cy="369332"/>
          </a:xfrm>
          <a:prstGeom prst="rect">
            <a:avLst/>
          </a:prstGeom>
          <a:noFill/>
          <a:ln>
            <a:solidFill>
              <a:schemeClr val="tx1"/>
            </a:solidFill>
          </a:ln>
        </p:spPr>
        <p:txBody>
          <a:bodyPr wrap="square" rtlCol="0">
            <a:spAutoFit/>
          </a:bodyPr>
          <a:lstStyle/>
          <a:p>
            <a:pPr algn="ctr"/>
            <a:r>
              <a:rPr lang="ja-JP" altLang="en-US" dirty="0"/>
              <a:t>注文確認</a:t>
            </a:r>
            <a:r>
              <a:rPr kumimoji="1" lang="ja-JP" altLang="en-US" dirty="0"/>
              <a:t>機能</a:t>
            </a:r>
          </a:p>
        </p:txBody>
      </p:sp>
      <p:sp>
        <p:nvSpPr>
          <p:cNvPr id="6" name="テキスト ボックス 5">
            <a:extLst>
              <a:ext uri="{FF2B5EF4-FFF2-40B4-BE49-F238E27FC236}">
                <a16:creationId xmlns:a16="http://schemas.microsoft.com/office/drawing/2014/main" id="{6BF0C3FF-0881-4B02-BB58-BC4ECDBDBFC8}"/>
              </a:ext>
            </a:extLst>
          </p:cNvPr>
          <p:cNvSpPr txBox="1"/>
          <p:nvPr/>
        </p:nvSpPr>
        <p:spPr>
          <a:xfrm>
            <a:off x="1498601" y="4296502"/>
            <a:ext cx="1786466" cy="369332"/>
          </a:xfrm>
          <a:prstGeom prst="rect">
            <a:avLst/>
          </a:prstGeom>
          <a:noFill/>
          <a:ln>
            <a:solidFill>
              <a:schemeClr val="tx1"/>
            </a:solidFill>
          </a:ln>
        </p:spPr>
        <p:txBody>
          <a:bodyPr wrap="square" rtlCol="0">
            <a:spAutoFit/>
          </a:bodyPr>
          <a:lstStyle/>
          <a:p>
            <a:pPr algn="ctr"/>
            <a:r>
              <a:rPr lang="ja-JP" altLang="en-US" dirty="0"/>
              <a:t>注文</a:t>
            </a:r>
            <a:r>
              <a:rPr kumimoji="1" lang="ja-JP" altLang="en-US" dirty="0"/>
              <a:t>機能</a:t>
            </a:r>
          </a:p>
        </p:txBody>
      </p:sp>
      <p:sp>
        <p:nvSpPr>
          <p:cNvPr id="7" name="テキスト ボックス 6">
            <a:extLst>
              <a:ext uri="{FF2B5EF4-FFF2-40B4-BE49-F238E27FC236}">
                <a16:creationId xmlns:a16="http://schemas.microsoft.com/office/drawing/2014/main" id="{379DCF88-D98A-4CD2-BBA7-8A4E27110242}"/>
              </a:ext>
            </a:extLst>
          </p:cNvPr>
          <p:cNvSpPr txBox="1"/>
          <p:nvPr/>
        </p:nvSpPr>
        <p:spPr>
          <a:xfrm>
            <a:off x="1498601" y="4665834"/>
            <a:ext cx="1786466" cy="369332"/>
          </a:xfrm>
          <a:prstGeom prst="rect">
            <a:avLst/>
          </a:prstGeom>
          <a:noFill/>
          <a:ln>
            <a:solidFill>
              <a:schemeClr val="tx1"/>
            </a:solidFill>
          </a:ln>
        </p:spPr>
        <p:txBody>
          <a:bodyPr wrap="square" rtlCol="0">
            <a:spAutoFit/>
          </a:bodyPr>
          <a:lstStyle/>
          <a:p>
            <a:pPr algn="ctr"/>
            <a:r>
              <a:rPr kumimoji="1" lang="ja-JP" altLang="en-US" dirty="0"/>
              <a:t>商品管理機能</a:t>
            </a:r>
          </a:p>
        </p:txBody>
      </p:sp>
      <p:sp>
        <p:nvSpPr>
          <p:cNvPr id="8" name="テキスト ボックス 7">
            <a:extLst>
              <a:ext uri="{FF2B5EF4-FFF2-40B4-BE49-F238E27FC236}">
                <a16:creationId xmlns:a16="http://schemas.microsoft.com/office/drawing/2014/main" id="{3784B8DD-1CDE-4D6D-8BA1-50EE0F46CC66}"/>
              </a:ext>
            </a:extLst>
          </p:cNvPr>
          <p:cNvSpPr txBox="1"/>
          <p:nvPr/>
        </p:nvSpPr>
        <p:spPr>
          <a:xfrm>
            <a:off x="1498601" y="5035166"/>
            <a:ext cx="1786466" cy="369332"/>
          </a:xfrm>
          <a:prstGeom prst="rect">
            <a:avLst/>
          </a:prstGeom>
          <a:noFill/>
          <a:ln>
            <a:solidFill>
              <a:schemeClr val="tx1"/>
            </a:solidFill>
          </a:ln>
        </p:spPr>
        <p:txBody>
          <a:bodyPr wrap="square" rtlCol="0">
            <a:spAutoFit/>
          </a:bodyPr>
          <a:lstStyle/>
          <a:p>
            <a:pPr algn="ctr"/>
            <a:r>
              <a:rPr kumimoji="1" lang="ja-JP" altLang="en-US" dirty="0"/>
              <a:t>基礎となる機能</a:t>
            </a:r>
          </a:p>
        </p:txBody>
      </p:sp>
      <p:cxnSp>
        <p:nvCxnSpPr>
          <p:cNvPr id="10" name="直線矢印コネクタ 9">
            <a:extLst>
              <a:ext uri="{FF2B5EF4-FFF2-40B4-BE49-F238E27FC236}">
                <a16:creationId xmlns:a16="http://schemas.microsoft.com/office/drawing/2014/main" id="{EDCEEB32-B08A-4012-ADFF-243F51AA9755}"/>
              </a:ext>
            </a:extLst>
          </p:cNvPr>
          <p:cNvCxnSpPr>
            <a:cxnSpLocks/>
          </p:cNvCxnSpPr>
          <p:nvPr/>
        </p:nvCxnSpPr>
        <p:spPr>
          <a:xfrm>
            <a:off x="1109134" y="3557838"/>
            <a:ext cx="0" cy="18466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677C61B-82F1-4551-A63E-14055C977069}"/>
              </a:ext>
            </a:extLst>
          </p:cNvPr>
          <p:cNvSpPr txBox="1"/>
          <p:nvPr/>
        </p:nvSpPr>
        <p:spPr>
          <a:xfrm>
            <a:off x="680621" y="3199870"/>
            <a:ext cx="415498" cy="369332"/>
          </a:xfrm>
          <a:prstGeom prst="rect">
            <a:avLst/>
          </a:prstGeom>
          <a:noFill/>
        </p:spPr>
        <p:txBody>
          <a:bodyPr wrap="none" rtlCol="0">
            <a:spAutoFit/>
          </a:bodyPr>
          <a:lstStyle/>
          <a:p>
            <a:r>
              <a:rPr kumimoji="1" lang="ja-JP" altLang="en-US" dirty="0"/>
              <a:t>低</a:t>
            </a:r>
          </a:p>
        </p:txBody>
      </p:sp>
      <p:sp>
        <p:nvSpPr>
          <p:cNvPr id="13" name="テキスト ボックス 12">
            <a:extLst>
              <a:ext uri="{FF2B5EF4-FFF2-40B4-BE49-F238E27FC236}">
                <a16:creationId xmlns:a16="http://schemas.microsoft.com/office/drawing/2014/main" id="{B7D423DE-EFC0-47E1-8C43-602D78686E92}"/>
              </a:ext>
            </a:extLst>
          </p:cNvPr>
          <p:cNvSpPr txBox="1"/>
          <p:nvPr/>
        </p:nvSpPr>
        <p:spPr>
          <a:xfrm>
            <a:off x="680621" y="5404498"/>
            <a:ext cx="415498" cy="369332"/>
          </a:xfrm>
          <a:prstGeom prst="rect">
            <a:avLst/>
          </a:prstGeom>
          <a:noFill/>
        </p:spPr>
        <p:txBody>
          <a:bodyPr wrap="none" rtlCol="0">
            <a:spAutoFit/>
          </a:bodyPr>
          <a:lstStyle/>
          <a:p>
            <a:r>
              <a:rPr lang="ja-JP" altLang="en-US" dirty="0"/>
              <a:t>高</a:t>
            </a:r>
            <a:endParaRPr kumimoji="1" lang="ja-JP" altLang="en-US" dirty="0"/>
          </a:p>
        </p:txBody>
      </p:sp>
      <p:sp>
        <p:nvSpPr>
          <p:cNvPr id="14" name="テキスト ボックス 13">
            <a:extLst>
              <a:ext uri="{FF2B5EF4-FFF2-40B4-BE49-F238E27FC236}">
                <a16:creationId xmlns:a16="http://schemas.microsoft.com/office/drawing/2014/main" id="{7EBE810E-5EB1-48A3-B833-E8B7D9C446A4}"/>
              </a:ext>
            </a:extLst>
          </p:cNvPr>
          <p:cNvSpPr txBox="1"/>
          <p:nvPr/>
        </p:nvSpPr>
        <p:spPr>
          <a:xfrm>
            <a:off x="696009" y="3839877"/>
            <a:ext cx="400110" cy="1349087"/>
          </a:xfrm>
          <a:prstGeom prst="rect">
            <a:avLst/>
          </a:prstGeom>
          <a:noFill/>
        </p:spPr>
        <p:txBody>
          <a:bodyPr vert="eaVert" wrap="none" rtlCol="0">
            <a:spAutoFit/>
          </a:bodyPr>
          <a:lstStyle/>
          <a:p>
            <a:pPr algn="ctr"/>
            <a:r>
              <a:rPr lang="ja-JP" altLang="en-US" sz="1400" dirty="0"/>
              <a:t>優先度・リスク</a:t>
            </a:r>
            <a:endParaRPr kumimoji="1" lang="ja-JP" altLang="en-US" sz="1400" dirty="0"/>
          </a:p>
        </p:txBody>
      </p:sp>
      <p:sp>
        <p:nvSpPr>
          <p:cNvPr id="15" name="テキスト ボックス 14">
            <a:extLst>
              <a:ext uri="{FF2B5EF4-FFF2-40B4-BE49-F238E27FC236}">
                <a16:creationId xmlns:a16="http://schemas.microsoft.com/office/drawing/2014/main" id="{BD08C2C2-AA1C-4B40-AB07-4DC09FF13A30}"/>
              </a:ext>
            </a:extLst>
          </p:cNvPr>
          <p:cNvSpPr txBox="1"/>
          <p:nvPr/>
        </p:nvSpPr>
        <p:spPr>
          <a:xfrm>
            <a:off x="4690535" y="4665834"/>
            <a:ext cx="1786466" cy="369332"/>
          </a:xfrm>
          <a:prstGeom prst="rect">
            <a:avLst/>
          </a:prstGeom>
          <a:solidFill>
            <a:schemeClr val="bg2"/>
          </a:solidFill>
          <a:ln>
            <a:solidFill>
              <a:schemeClr val="tx1"/>
            </a:solidFill>
          </a:ln>
        </p:spPr>
        <p:txBody>
          <a:bodyPr wrap="square" rtlCol="0">
            <a:spAutoFit/>
          </a:bodyPr>
          <a:lstStyle/>
          <a:p>
            <a:pPr algn="ctr"/>
            <a:r>
              <a:rPr kumimoji="1" lang="ja-JP" altLang="en-US" dirty="0"/>
              <a:t>商品管理機能</a:t>
            </a:r>
          </a:p>
        </p:txBody>
      </p:sp>
      <p:sp>
        <p:nvSpPr>
          <p:cNvPr id="16" name="テキスト ボックス 15">
            <a:extLst>
              <a:ext uri="{FF2B5EF4-FFF2-40B4-BE49-F238E27FC236}">
                <a16:creationId xmlns:a16="http://schemas.microsoft.com/office/drawing/2014/main" id="{530D8D7E-6D7C-43D2-96AB-A24340A69960}"/>
              </a:ext>
            </a:extLst>
          </p:cNvPr>
          <p:cNvSpPr txBox="1"/>
          <p:nvPr/>
        </p:nvSpPr>
        <p:spPr>
          <a:xfrm>
            <a:off x="4690535" y="5035166"/>
            <a:ext cx="1786466" cy="369332"/>
          </a:xfrm>
          <a:prstGeom prst="rect">
            <a:avLst/>
          </a:prstGeom>
          <a:solidFill>
            <a:schemeClr val="bg2"/>
          </a:solidFill>
          <a:ln>
            <a:solidFill>
              <a:schemeClr val="tx1"/>
            </a:solidFill>
          </a:ln>
        </p:spPr>
        <p:txBody>
          <a:bodyPr wrap="square" rtlCol="0">
            <a:spAutoFit/>
          </a:bodyPr>
          <a:lstStyle/>
          <a:p>
            <a:pPr algn="ctr"/>
            <a:r>
              <a:rPr kumimoji="1" lang="ja-JP" altLang="en-US" dirty="0"/>
              <a:t>基礎となる機能</a:t>
            </a:r>
          </a:p>
        </p:txBody>
      </p:sp>
      <p:sp>
        <p:nvSpPr>
          <p:cNvPr id="17" name="テキスト ボックス 16">
            <a:extLst>
              <a:ext uri="{FF2B5EF4-FFF2-40B4-BE49-F238E27FC236}">
                <a16:creationId xmlns:a16="http://schemas.microsoft.com/office/drawing/2014/main" id="{CD5488A5-365D-4EDB-B043-6FEC8E1CF0CC}"/>
              </a:ext>
            </a:extLst>
          </p:cNvPr>
          <p:cNvSpPr txBox="1"/>
          <p:nvPr/>
        </p:nvSpPr>
        <p:spPr>
          <a:xfrm>
            <a:off x="7272867" y="4296502"/>
            <a:ext cx="1786466" cy="369332"/>
          </a:xfrm>
          <a:prstGeom prst="rect">
            <a:avLst/>
          </a:prstGeom>
          <a:solidFill>
            <a:schemeClr val="bg2"/>
          </a:solidFill>
          <a:ln>
            <a:solidFill>
              <a:schemeClr val="tx1"/>
            </a:solidFill>
          </a:ln>
        </p:spPr>
        <p:txBody>
          <a:bodyPr wrap="square" rtlCol="0">
            <a:spAutoFit/>
          </a:bodyPr>
          <a:lstStyle/>
          <a:p>
            <a:pPr algn="ctr"/>
            <a:r>
              <a:rPr lang="ja-JP" altLang="en-US" dirty="0"/>
              <a:t>注文</a:t>
            </a:r>
            <a:r>
              <a:rPr kumimoji="1" lang="ja-JP" altLang="en-US" dirty="0"/>
              <a:t>機能</a:t>
            </a:r>
          </a:p>
        </p:txBody>
      </p:sp>
      <p:sp>
        <p:nvSpPr>
          <p:cNvPr id="18" name="テキスト ボックス 17">
            <a:extLst>
              <a:ext uri="{FF2B5EF4-FFF2-40B4-BE49-F238E27FC236}">
                <a16:creationId xmlns:a16="http://schemas.microsoft.com/office/drawing/2014/main" id="{ECB5421C-CB11-4320-B32C-4483A3F09F7A}"/>
              </a:ext>
            </a:extLst>
          </p:cNvPr>
          <p:cNvSpPr txBox="1"/>
          <p:nvPr/>
        </p:nvSpPr>
        <p:spPr>
          <a:xfrm>
            <a:off x="7272867" y="4665834"/>
            <a:ext cx="1786466" cy="369332"/>
          </a:xfrm>
          <a:prstGeom prst="rect">
            <a:avLst/>
          </a:prstGeom>
          <a:noFill/>
          <a:ln>
            <a:solidFill>
              <a:schemeClr val="tx1"/>
            </a:solidFill>
          </a:ln>
        </p:spPr>
        <p:txBody>
          <a:bodyPr wrap="square" rtlCol="0">
            <a:spAutoFit/>
          </a:bodyPr>
          <a:lstStyle/>
          <a:p>
            <a:pPr algn="ctr"/>
            <a:r>
              <a:rPr kumimoji="1" lang="ja-JP" altLang="en-US" dirty="0"/>
              <a:t>商品管理機能</a:t>
            </a:r>
          </a:p>
        </p:txBody>
      </p:sp>
      <p:sp>
        <p:nvSpPr>
          <p:cNvPr id="19" name="テキスト ボックス 18">
            <a:extLst>
              <a:ext uri="{FF2B5EF4-FFF2-40B4-BE49-F238E27FC236}">
                <a16:creationId xmlns:a16="http://schemas.microsoft.com/office/drawing/2014/main" id="{023F1004-668A-4054-80FB-972E28D064BC}"/>
              </a:ext>
            </a:extLst>
          </p:cNvPr>
          <p:cNvSpPr txBox="1"/>
          <p:nvPr/>
        </p:nvSpPr>
        <p:spPr>
          <a:xfrm>
            <a:off x="7272867" y="5035166"/>
            <a:ext cx="1786466" cy="369332"/>
          </a:xfrm>
          <a:prstGeom prst="rect">
            <a:avLst/>
          </a:prstGeom>
          <a:noFill/>
          <a:ln>
            <a:solidFill>
              <a:schemeClr val="tx1"/>
            </a:solidFill>
          </a:ln>
        </p:spPr>
        <p:txBody>
          <a:bodyPr wrap="square" rtlCol="0">
            <a:spAutoFit/>
          </a:bodyPr>
          <a:lstStyle/>
          <a:p>
            <a:pPr algn="ctr"/>
            <a:r>
              <a:rPr kumimoji="1" lang="ja-JP" altLang="en-US" dirty="0"/>
              <a:t>基礎となる機能</a:t>
            </a:r>
          </a:p>
        </p:txBody>
      </p:sp>
      <p:sp>
        <p:nvSpPr>
          <p:cNvPr id="20" name="テキスト ボックス 19">
            <a:extLst>
              <a:ext uri="{FF2B5EF4-FFF2-40B4-BE49-F238E27FC236}">
                <a16:creationId xmlns:a16="http://schemas.microsoft.com/office/drawing/2014/main" id="{1EFCDC7C-5EEB-40F3-B658-7FD17685D1AD}"/>
              </a:ext>
            </a:extLst>
          </p:cNvPr>
          <p:cNvSpPr txBox="1"/>
          <p:nvPr/>
        </p:nvSpPr>
        <p:spPr>
          <a:xfrm>
            <a:off x="9766301" y="3557838"/>
            <a:ext cx="1786466" cy="369332"/>
          </a:xfrm>
          <a:prstGeom prst="rect">
            <a:avLst/>
          </a:prstGeom>
          <a:solidFill>
            <a:schemeClr val="bg2"/>
          </a:solidFill>
          <a:ln>
            <a:solidFill>
              <a:schemeClr val="tx1"/>
            </a:solidFill>
          </a:ln>
        </p:spPr>
        <p:txBody>
          <a:bodyPr wrap="square" rtlCol="0">
            <a:spAutoFit/>
          </a:bodyPr>
          <a:lstStyle/>
          <a:p>
            <a:pPr algn="ctr"/>
            <a:r>
              <a:rPr kumimoji="1" lang="ja-JP" altLang="en-US" dirty="0"/>
              <a:t>顧客登録機能</a:t>
            </a:r>
          </a:p>
        </p:txBody>
      </p:sp>
      <p:sp>
        <p:nvSpPr>
          <p:cNvPr id="21" name="テキスト ボックス 20">
            <a:extLst>
              <a:ext uri="{FF2B5EF4-FFF2-40B4-BE49-F238E27FC236}">
                <a16:creationId xmlns:a16="http://schemas.microsoft.com/office/drawing/2014/main" id="{699EC55A-9CFB-41CA-99FB-B2F26A5B3970}"/>
              </a:ext>
            </a:extLst>
          </p:cNvPr>
          <p:cNvSpPr txBox="1"/>
          <p:nvPr/>
        </p:nvSpPr>
        <p:spPr>
          <a:xfrm>
            <a:off x="9766301" y="3927170"/>
            <a:ext cx="1786466" cy="369332"/>
          </a:xfrm>
          <a:prstGeom prst="rect">
            <a:avLst/>
          </a:prstGeom>
          <a:solidFill>
            <a:schemeClr val="bg2"/>
          </a:solidFill>
          <a:ln>
            <a:solidFill>
              <a:schemeClr val="tx1"/>
            </a:solidFill>
          </a:ln>
        </p:spPr>
        <p:txBody>
          <a:bodyPr wrap="square" rtlCol="0">
            <a:spAutoFit/>
          </a:bodyPr>
          <a:lstStyle/>
          <a:p>
            <a:pPr algn="ctr"/>
            <a:r>
              <a:rPr lang="ja-JP" altLang="en-US" dirty="0"/>
              <a:t>注文確認</a:t>
            </a:r>
            <a:r>
              <a:rPr kumimoji="1" lang="ja-JP" altLang="en-US" dirty="0"/>
              <a:t>機能</a:t>
            </a:r>
          </a:p>
        </p:txBody>
      </p:sp>
      <p:sp>
        <p:nvSpPr>
          <p:cNvPr id="22" name="テキスト ボックス 21">
            <a:extLst>
              <a:ext uri="{FF2B5EF4-FFF2-40B4-BE49-F238E27FC236}">
                <a16:creationId xmlns:a16="http://schemas.microsoft.com/office/drawing/2014/main" id="{AC30712D-D459-46F6-8824-2B94BB430632}"/>
              </a:ext>
            </a:extLst>
          </p:cNvPr>
          <p:cNvSpPr txBox="1"/>
          <p:nvPr/>
        </p:nvSpPr>
        <p:spPr>
          <a:xfrm>
            <a:off x="9766301" y="4296502"/>
            <a:ext cx="1786466" cy="369332"/>
          </a:xfrm>
          <a:prstGeom prst="rect">
            <a:avLst/>
          </a:prstGeom>
          <a:noFill/>
          <a:ln>
            <a:solidFill>
              <a:schemeClr val="tx1"/>
            </a:solidFill>
          </a:ln>
        </p:spPr>
        <p:txBody>
          <a:bodyPr wrap="square" rtlCol="0">
            <a:spAutoFit/>
          </a:bodyPr>
          <a:lstStyle/>
          <a:p>
            <a:pPr algn="ctr"/>
            <a:r>
              <a:rPr lang="ja-JP" altLang="en-US" dirty="0"/>
              <a:t>注文</a:t>
            </a:r>
            <a:r>
              <a:rPr kumimoji="1" lang="ja-JP" altLang="en-US" dirty="0"/>
              <a:t>機能</a:t>
            </a:r>
          </a:p>
        </p:txBody>
      </p:sp>
      <p:sp>
        <p:nvSpPr>
          <p:cNvPr id="23" name="テキスト ボックス 22">
            <a:extLst>
              <a:ext uri="{FF2B5EF4-FFF2-40B4-BE49-F238E27FC236}">
                <a16:creationId xmlns:a16="http://schemas.microsoft.com/office/drawing/2014/main" id="{5B3FD9C9-68C4-4CA1-B7AD-DDCCFF3144C1}"/>
              </a:ext>
            </a:extLst>
          </p:cNvPr>
          <p:cNvSpPr txBox="1"/>
          <p:nvPr/>
        </p:nvSpPr>
        <p:spPr>
          <a:xfrm>
            <a:off x="9766301" y="4665834"/>
            <a:ext cx="1786466" cy="369332"/>
          </a:xfrm>
          <a:prstGeom prst="rect">
            <a:avLst/>
          </a:prstGeom>
          <a:noFill/>
          <a:ln>
            <a:solidFill>
              <a:schemeClr val="tx1"/>
            </a:solidFill>
          </a:ln>
        </p:spPr>
        <p:txBody>
          <a:bodyPr wrap="square" rtlCol="0">
            <a:spAutoFit/>
          </a:bodyPr>
          <a:lstStyle/>
          <a:p>
            <a:pPr algn="ctr"/>
            <a:r>
              <a:rPr kumimoji="1" lang="ja-JP" altLang="en-US" dirty="0"/>
              <a:t>商品管理機能</a:t>
            </a:r>
          </a:p>
        </p:txBody>
      </p:sp>
      <p:sp>
        <p:nvSpPr>
          <p:cNvPr id="24" name="テキスト ボックス 23">
            <a:extLst>
              <a:ext uri="{FF2B5EF4-FFF2-40B4-BE49-F238E27FC236}">
                <a16:creationId xmlns:a16="http://schemas.microsoft.com/office/drawing/2014/main" id="{DE3D1791-ED68-4224-A587-F27284C76197}"/>
              </a:ext>
            </a:extLst>
          </p:cNvPr>
          <p:cNvSpPr txBox="1"/>
          <p:nvPr/>
        </p:nvSpPr>
        <p:spPr>
          <a:xfrm>
            <a:off x="9766301" y="5035166"/>
            <a:ext cx="1786466" cy="369332"/>
          </a:xfrm>
          <a:prstGeom prst="rect">
            <a:avLst/>
          </a:prstGeom>
          <a:noFill/>
          <a:ln>
            <a:solidFill>
              <a:schemeClr val="tx1"/>
            </a:solidFill>
          </a:ln>
        </p:spPr>
        <p:txBody>
          <a:bodyPr wrap="square" rtlCol="0">
            <a:spAutoFit/>
          </a:bodyPr>
          <a:lstStyle/>
          <a:p>
            <a:pPr algn="ctr"/>
            <a:r>
              <a:rPr kumimoji="1" lang="ja-JP" altLang="en-US" dirty="0"/>
              <a:t>基礎となる機能</a:t>
            </a:r>
          </a:p>
        </p:txBody>
      </p:sp>
      <p:cxnSp>
        <p:nvCxnSpPr>
          <p:cNvPr id="26" name="直線コネクタ 25">
            <a:extLst>
              <a:ext uri="{FF2B5EF4-FFF2-40B4-BE49-F238E27FC236}">
                <a16:creationId xmlns:a16="http://schemas.microsoft.com/office/drawing/2014/main" id="{BE9A386D-39D7-4744-9D0F-EC27F218FBC4}"/>
              </a:ext>
            </a:extLst>
          </p:cNvPr>
          <p:cNvCxnSpPr/>
          <p:nvPr/>
        </p:nvCxnSpPr>
        <p:spPr>
          <a:xfrm>
            <a:off x="6883401" y="3293533"/>
            <a:ext cx="0" cy="28024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EB24067-44F6-453D-8F18-7972533FAD2B}"/>
              </a:ext>
            </a:extLst>
          </p:cNvPr>
          <p:cNvCxnSpPr/>
          <p:nvPr/>
        </p:nvCxnSpPr>
        <p:spPr>
          <a:xfrm>
            <a:off x="9389534" y="3293533"/>
            <a:ext cx="0" cy="28024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2D8DC1A1-720E-4F18-B206-55A2BCC3D8BD}"/>
              </a:ext>
            </a:extLst>
          </p:cNvPr>
          <p:cNvSpPr txBox="1"/>
          <p:nvPr/>
        </p:nvSpPr>
        <p:spPr>
          <a:xfrm>
            <a:off x="5076337" y="5589164"/>
            <a:ext cx="1107996" cy="369332"/>
          </a:xfrm>
          <a:prstGeom prst="rect">
            <a:avLst/>
          </a:prstGeom>
          <a:noFill/>
        </p:spPr>
        <p:txBody>
          <a:bodyPr wrap="none" rtlCol="0">
            <a:spAutoFit/>
          </a:bodyPr>
          <a:lstStyle/>
          <a:p>
            <a:r>
              <a:rPr kumimoji="1" lang="ja-JP" altLang="en-US" dirty="0"/>
              <a:t>第１反復</a:t>
            </a:r>
          </a:p>
        </p:txBody>
      </p:sp>
      <p:sp>
        <p:nvSpPr>
          <p:cNvPr id="29" name="テキスト ボックス 28">
            <a:extLst>
              <a:ext uri="{FF2B5EF4-FFF2-40B4-BE49-F238E27FC236}">
                <a16:creationId xmlns:a16="http://schemas.microsoft.com/office/drawing/2014/main" id="{70021FEA-CAC2-401A-A86D-09A8A9043172}"/>
              </a:ext>
            </a:extLst>
          </p:cNvPr>
          <p:cNvSpPr txBox="1"/>
          <p:nvPr/>
        </p:nvSpPr>
        <p:spPr>
          <a:xfrm>
            <a:off x="7612102" y="5589164"/>
            <a:ext cx="1107996" cy="369332"/>
          </a:xfrm>
          <a:prstGeom prst="rect">
            <a:avLst/>
          </a:prstGeom>
          <a:noFill/>
        </p:spPr>
        <p:txBody>
          <a:bodyPr wrap="none" rtlCol="0">
            <a:spAutoFit/>
          </a:bodyPr>
          <a:lstStyle/>
          <a:p>
            <a:r>
              <a:rPr kumimoji="1" lang="ja-JP" altLang="en-US" dirty="0"/>
              <a:t>第２反復</a:t>
            </a:r>
          </a:p>
        </p:txBody>
      </p:sp>
      <p:sp>
        <p:nvSpPr>
          <p:cNvPr id="30" name="テキスト ボックス 29">
            <a:extLst>
              <a:ext uri="{FF2B5EF4-FFF2-40B4-BE49-F238E27FC236}">
                <a16:creationId xmlns:a16="http://schemas.microsoft.com/office/drawing/2014/main" id="{2DB1982B-6FF5-4777-8BC2-6821D38E7359}"/>
              </a:ext>
            </a:extLst>
          </p:cNvPr>
          <p:cNvSpPr txBox="1"/>
          <p:nvPr/>
        </p:nvSpPr>
        <p:spPr>
          <a:xfrm>
            <a:off x="10100876" y="5589164"/>
            <a:ext cx="1107996" cy="369332"/>
          </a:xfrm>
          <a:prstGeom prst="rect">
            <a:avLst/>
          </a:prstGeom>
          <a:noFill/>
        </p:spPr>
        <p:txBody>
          <a:bodyPr wrap="none" rtlCol="0">
            <a:spAutoFit/>
          </a:bodyPr>
          <a:lstStyle/>
          <a:p>
            <a:r>
              <a:rPr kumimoji="1" lang="ja-JP" altLang="en-US" dirty="0"/>
              <a:t>第３反復</a:t>
            </a:r>
          </a:p>
        </p:txBody>
      </p:sp>
      <p:sp>
        <p:nvSpPr>
          <p:cNvPr id="31" name="左中かっこ 30">
            <a:extLst>
              <a:ext uri="{FF2B5EF4-FFF2-40B4-BE49-F238E27FC236}">
                <a16:creationId xmlns:a16="http://schemas.microsoft.com/office/drawing/2014/main" id="{88F9ACB1-A37C-4963-ADEC-B2B0B4A77592}"/>
              </a:ext>
            </a:extLst>
          </p:cNvPr>
          <p:cNvSpPr/>
          <p:nvPr/>
        </p:nvSpPr>
        <p:spPr>
          <a:xfrm rot="16200000">
            <a:off x="1949432" y="4812994"/>
            <a:ext cx="369333" cy="2301937"/>
          </a:xfrm>
          <a:prstGeom prst="leftBrace">
            <a:avLst>
              <a:gd name="adj1" fmla="val 3835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0C223407-CB92-42A0-B2C0-02A51E2DBA09}"/>
              </a:ext>
            </a:extLst>
          </p:cNvPr>
          <p:cNvSpPr txBox="1"/>
          <p:nvPr/>
        </p:nvSpPr>
        <p:spPr>
          <a:xfrm>
            <a:off x="1349268" y="6206836"/>
            <a:ext cx="1569660" cy="369332"/>
          </a:xfrm>
          <a:prstGeom prst="rect">
            <a:avLst/>
          </a:prstGeom>
          <a:noFill/>
        </p:spPr>
        <p:txBody>
          <a:bodyPr wrap="none" rtlCol="0">
            <a:spAutoFit/>
          </a:bodyPr>
          <a:lstStyle/>
          <a:p>
            <a:r>
              <a:rPr kumimoji="1" lang="ja-JP" altLang="en-US" dirty="0"/>
              <a:t>システム全体</a:t>
            </a:r>
          </a:p>
        </p:txBody>
      </p:sp>
      <p:sp>
        <p:nvSpPr>
          <p:cNvPr id="33" name="左中かっこ 32">
            <a:extLst>
              <a:ext uri="{FF2B5EF4-FFF2-40B4-BE49-F238E27FC236}">
                <a16:creationId xmlns:a16="http://schemas.microsoft.com/office/drawing/2014/main" id="{35C41BBE-67D5-4577-B26A-3BD910FC94F3}"/>
              </a:ext>
            </a:extLst>
          </p:cNvPr>
          <p:cNvSpPr/>
          <p:nvPr/>
        </p:nvSpPr>
        <p:spPr>
          <a:xfrm rot="16200000">
            <a:off x="7942002" y="2610171"/>
            <a:ext cx="369333" cy="7114666"/>
          </a:xfrm>
          <a:prstGeom prst="leftBrace">
            <a:avLst>
              <a:gd name="adj1" fmla="val 3835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5FB24E37-4A6B-47AB-AA51-D7F571A6845F}"/>
              </a:ext>
            </a:extLst>
          </p:cNvPr>
          <p:cNvSpPr txBox="1"/>
          <p:nvPr/>
        </p:nvSpPr>
        <p:spPr>
          <a:xfrm>
            <a:off x="7572672" y="6352169"/>
            <a:ext cx="1107996" cy="369332"/>
          </a:xfrm>
          <a:prstGeom prst="rect">
            <a:avLst/>
          </a:prstGeom>
          <a:noFill/>
        </p:spPr>
        <p:txBody>
          <a:bodyPr wrap="none" rtlCol="0">
            <a:spAutoFit/>
          </a:bodyPr>
          <a:lstStyle/>
          <a:p>
            <a:pPr algn="ctr"/>
            <a:r>
              <a:rPr lang="ja-JP" altLang="en-US" dirty="0"/>
              <a:t>反復開発</a:t>
            </a:r>
            <a:endParaRPr kumimoji="1" lang="ja-JP" altLang="en-US" dirty="0"/>
          </a:p>
        </p:txBody>
      </p:sp>
    </p:spTree>
    <p:extLst>
      <p:ext uri="{BB962C8B-B14F-4D97-AF65-F5344CB8AC3E}">
        <p14:creationId xmlns:p14="http://schemas.microsoft.com/office/powerpoint/2010/main" val="3646903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81D26-4019-461D-B9A2-8E86DD239121}"/>
              </a:ext>
            </a:extLst>
          </p:cNvPr>
          <p:cNvSpPr>
            <a:spLocks noGrp="1"/>
          </p:cNvSpPr>
          <p:nvPr>
            <p:ph type="title"/>
          </p:nvPr>
        </p:nvSpPr>
        <p:spPr/>
        <p:txBody>
          <a:bodyPr/>
          <a:lstStyle/>
          <a:p>
            <a:r>
              <a:rPr lang="ja-JP" altLang="en-US" dirty="0"/>
              <a:t>イテレーティブ反復型開発プロセス</a:t>
            </a:r>
            <a:endParaRPr kumimoji="1" lang="ja-JP" altLang="en-US" dirty="0"/>
          </a:p>
        </p:txBody>
      </p:sp>
      <p:sp>
        <p:nvSpPr>
          <p:cNvPr id="3" name="コンテンツ プレースホルダー 2">
            <a:extLst>
              <a:ext uri="{FF2B5EF4-FFF2-40B4-BE49-F238E27FC236}">
                <a16:creationId xmlns:a16="http://schemas.microsoft.com/office/drawing/2014/main" id="{F282F5A1-30DA-4068-A746-B2E15E897186}"/>
              </a:ext>
            </a:extLst>
          </p:cNvPr>
          <p:cNvSpPr>
            <a:spLocks noGrp="1"/>
          </p:cNvSpPr>
          <p:nvPr>
            <p:ph idx="1"/>
          </p:nvPr>
        </p:nvSpPr>
        <p:spPr/>
        <p:txBody>
          <a:bodyPr/>
          <a:lstStyle/>
          <a:p>
            <a:r>
              <a:rPr kumimoji="1" lang="ja-JP" altLang="en-US" dirty="0"/>
              <a:t>機能ごとではなく、システム全体を繰り返し開発していく</a:t>
            </a:r>
            <a:endParaRPr kumimoji="1" lang="en-US" altLang="ja-JP" dirty="0"/>
          </a:p>
          <a:p>
            <a:r>
              <a:rPr lang="ja-JP" altLang="en-US" dirty="0"/>
              <a:t>前の反復の成果を土台にして次の反復の開発を進めていき、システムを完成させていく</a:t>
            </a:r>
            <a:endParaRPr lang="en-US" altLang="ja-JP" dirty="0"/>
          </a:p>
          <a:p>
            <a:pPr lvl="1"/>
            <a:r>
              <a:rPr kumimoji="1" lang="ja-JP" altLang="en-US" dirty="0"/>
              <a:t>反復の期間は１週間から６週間が推奨されている</a:t>
            </a:r>
            <a:endParaRPr kumimoji="1" lang="en-US" altLang="ja-JP" dirty="0"/>
          </a:p>
          <a:p>
            <a:r>
              <a:rPr lang="ja-JP" altLang="en-US" dirty="0"/>
              <a:t>スパイラル型開発プロセスと似ているが、スパイラルは少しずつソフトウェアの定義と実装を拡大・詳細化</a:t>
            </a:r>
            <a:endParaRPr lang="en-US" altLang="ja-JP" dirty="0"/>
          </a:p>
          <a:p>
            <a:pPr lvl="1"/>
            <a:r>
              <a:rPr kumimoji="1" lang="ja-JP" altLang="en-US" dirty="0"/>
              <a:t>イテレーティブは最初からソフトウェア「全体」を作っている</a:t>
            </a:r>
          </a:p>
        </p:txBody>
      </p:sp>
      <p:sp>
        <p:nvSpPr>
          <p:cNvPr id="4" name="正方形/長方形 3">
            <a:extLst>
              <a:ext uri="{FF2B5EF4-FFF2-40B4-BE49-F238E27FC236}">
                <a16:creationId xmlns:a16="http://schemas.microsoft.com/office/drawing/2014/main" id="{92D58268-E874-431C-A006-6DEFA4B75705}"/>
              </a:ext>
            </a:extLst>
          </p:cNvPr>
          <p:cNvSpPr/>
          <p:nvPr/>
        </p:nvSpPr>
        <p:spPr>
          <a:xfrm>
            <a:off x="2167467" y="4922048"/>
            <a:ext cx="1236133" cy="1778000"/>
          </a:xfrm>
          <a:prstGeom prst="rect">
            <a:avLst/>
          </a:prstGeom>
          <a:gradFill flip="none" rotWithShape="1">
            <a:gsLst>
              <a:gs pos="0">
                <a:schemeClr val="accent1">
                  <a:lumMod val="40000"/>
                  <a:lumOff val="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30%</a:t>
            </a:r>
          </a:p>
          <a:p>
            <a:pPr algn="ctr"/>
            <a:endParaRPr lang="en-US" altLang="ja-JP" dirty="0"/>
          </a:p>
          <a:p>
            <a:pPr algn="ctr"/>
            <a:endParaRPr kumimoji="1" lang="en-US" altLang="ja-JP" dirty="0"/>
          </a:p>
          <a:p>
            <a:pPr algn="ctr"/>
            <a:endParaRPr lang="en-US" altLang="ja-JP" dirty="0"/>
          </a:p>
          <a:p>
            <a:pPr algn="ctr"/>
            <a:endParaRPr kumimoji="1" lang="ja-JP" altLang="en-US" dirty="0"/>
          </a:p>
        </p:txBody>
      </p:sp>
      <p:sp>
        <p:nvSpPr>
          <p:cNvPr id="5" name="正方形/長方形 4">
            <a:extLst>
              <a:ext uri="{FF2B5EF4-FFF2-40B4-BE49-F238E27FC236}">
                <a16:creationId xmlns:a16="http://schemas.microsoft.com/office/drawing/2014/main" id="{4434B644-607F-4B73-9729-3D3497F66170}"/>
              </a:ext>
            </a:extLst>
          </p:cNvPr>
          <p:cNvSpPr/>
          <p:nvPr/>
        </p:nvSpPr>
        <p:spPr>
          <a:xfrm>
            <a:off x="4377267" y="4922048"/>
            <a:ext cx="1236133" cy="1778000"/>
          </a:xfrm>
          <a:prstGeom prst="rect">
            <a:avLst/>
          </a:prstGeom>
          <a:gradFill flip="none" rotWithShape="1">
            <a:gsLst>
              <a:gs pos="0">
                <a:schemeClr val="accent1">
                  <a:lumMod val="60000"/>
                  <a:lumOff val="40000"/>
                </a:schemeClr>
              </a:gs>
              <a:gs pos="54000">
                <a:schemeClr val="accent1">
                  <a:lumMod val="40000"/>
                  <a:lumOff val="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50%</a:t>
            </a:r>
          </a:p>
          <a:p>
            <a:pPr algn="ctr"/>
            <a:endParaRPr lang="en-US" altLang="ja-JP" dirty="0"/>
          </a:p>
          <a:p>
            <a:pPr algn="ctr"/>
            <a:endParaRPr kumimoji="1" lang="en-US" altLang="ja-JP" dirty="0"/>
          </a:p>
          <a:p>
            <a:pPr algn="ctr"/>
            <a:endParaRPr lang="en-US" altLang="ja-JP" dirty="0"/>
          </a:p>
          <a:p>
            <a:pPr algn="ctr"/>
            <a:endParaRPr kumimoji="1" lang="ja-JP" altLang="en-US" dirty="0"/>
          </a:p>
        </p:txBody>
      </p:sp>
      <p:sp>
        <p:nvSpPr>
          <p:cNvPr id="6" name="正方形/長方形 5">
            <a:extLst>
              <a:ext uri="{FF2B5EF4-FFF2-40B4-BE49-F238E27FC236}">
                <a16:creationId xmlns:a16="http://schemas.microsoft.com/office/drawing/2014/main" id="{57A28A46-0336-4913-B994-472B761997F9}"/>
              </a:ext>
            </a:extLst>
          </p:cNvPr>
          <p:cNvSpPr/>
          <p:nvPr/>
        </p:nvSpPr>
        <p:spPr>
          <a:xfrm>
            <a:off x="6587067" y="4922048"/>
            <a:ext cx="1236133" cy="1778000"/>
          </a:xfrm>
          <a:prstGeom prst="rect">
            <a:avLst/>
          </a:prstGeom>
          <a:gradFill flip="none" rotWithShape="1">
            <a:gsLst>
              <a:gs pos="0">
                <a:schemeClr val="accent1"/>
              </a:gs>
              <a:gs pos="52000">
                <a:schemeClr val="accent1">
                  <a:lumMod val="60000"/>
                  <a:lumOff val="4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80%</a:t>
            </a:r>
          </a:p>
          <a:p>
            <a:pPr algn="ctr"/>
            <a:endParaRPr lang="en-US" altLang="ja-JP" dirty="0"/>
          </a:p>
          <a:p>
            <a:pPr algn="ctr"/>
            <a:endParaRPr kumimoji="1" lang="en-US" altLang="ja-JP" dirty="0"/>
          </a:p>
          <a:p>
            <a:pPr algn="ctr"/>
            <a:endParaRPr lang="en-US" altLang="ja-JP" dirty="0"/>
          </a:p>
          <a:p>
            <a:pPr algn="ctr"/>
            <a:endParaRPr kumimoji="1" lang="ja-JP" altLang="en-US" dirty="0"/>
          </a:p>
        </p:txBody>
      </p:sp>
      <p:sp>
        <p:nvSpPr>
          <p:cNvPr id="7" name="正方形/長方形 6">
            <a:extLst>
              <a:ext uri="{FF2B5EF4-FFF2-40B4-BE49-F238E27FC236}">
                <a16:creationId xmlns:a16="http://schemas.microsoft.com/office/drawing/2014/main" id="{A54F2B4C-84DD-4EC7-8717-C95140393848}"/>
              </a:ext>
            </a:extLst>
          </p:cNvPr>
          <p:cNvSpPr/>
          <p:nvPr/>
        </p:nvSpPr>
        <p:spPr>
          <a:xfrm>
            <a:off x="8796867" y="4922048"/>
            <a:ext cx="1236133" cy="177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100%</a:t>
            </a:r>
          </a:p>
          <a:p>
            <a:pPr algn="ctr"/>
            <a:endParaRPr lang="en-US" altLang="ja-JP" dirty="0"/>
          </a:p>
          <a:p>
            <a:pPr algn="ctr"/>
            <a:endParaRPr kumimoji="1" lang="en-US" altLang="ja-JP" dirty="0"/>
          </a:p>
          <a:p>
            <a:pPr algn="ctr"/>
            <a:endParaRPr lang="en-US" altLang="ja-JP" dirty="0"/>
          </a:p>
          <a:p>
            <a:pPr algn="ctr"/>
            <a:endParaRPr kumimoji="1" lang="ja-JP" altLang="en-US" dirty="0"/>
          </a:p>
        </p:txBody>
      </p:sp>
      <p:sp>
        <p:nvSpPr>
          <p:cNvPr id="8" name="矢印: 右 7">
            <a:extLst>
              <a:ext uri="{FF2B5EF4-FFF2-40B4-BE49-F238E27FC236}">
                <a16:creationId xmlns:a16="http://schemas.microsoft.com/office/drawing/2014/main" id="{A35DD455-DF5C-4987-A131-299B3125F6B8}"/>
              </a:ext>
            </a:extLst>
          </p:cNvPr>
          <p:cNvSpPr/>
          <p:nvPr/>
        </p:nvSpPr>
        <p:spPr>
          <a:xfrm>
            <a:off x="3598333" y="5590914"/>
            <a:ext cx="651934"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373F2A41-A2A9-438F-B411-5EEBE5E74EF4}"/>
              </a:ext>
            </a:extLst>
          </p:cNvPr>
          <p:cNvSpPr/>
          <p:nvPr/>
        </p:nvSpPr>
        <p:spPr>
          <a:xfrm>
            <a:off x="5774266" y="5590914"/>
            <a:ext cx="651934"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2F94E80-42C3-49D6-AD07-8FDCBAA23FBB}"/>
              </a:ext>
            </a:extLst>
          </p:cNvPr>
          <p:cNvSpPr/>
          <p:nvPr/>
        </p:nvSpPr>
        <p:spPr>
          <a:xfrm>
            <a:off x="7984066" y="5590914"/>
            <a:ext cx="651934"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53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5EE0-602C-4418-BBF4-A694693F771E}"/>
              </a:ext>
            </a:extLst>
          </p:cNvPr>
          <p:cNvSpPr>
            <a:spLocks noGrp="1"/>
          </p:cNvSpPr>
          <p:nvPr>
            <p:ph type="title"/>
          </p:nvPr>
        </p:nvSpPr>
        <p:spPr/>
        <p:txBody>
          <a:bodyPr/>
          <a:lstStyle/>
          <a:p>
            <a:r>
              <a:rPr lang="ja-JP" altLang="en-US" dirty="0"/>
              <a:t>チームについて</a:t>
            </a:r>
            <a:endParaRPr kumimoji="1" lang="ja-JP" altLang="en-US" dirty="0"/>
          </a:p>
        </p:txBody>
      </p:sp>
      <p:sp>
        <p:nvSpPr>
          <p:cNvPr id="3" name="コンテンツ プレースホルダー 2">
            <a:extLst>
              <a:ext uri="{FF2B5EF4-FFF2-40B4-BE49-F238E27FC236}">
                <a16:creationId xmlns:a16="http://schemas.microsoft.com/office/drawing/2014/main" id="{FFAB4BF4-FFC8-4F66-B5D1-6F41674076DC}"/>
              </a:ext>
            </a:extLst>
          </p:cNvPr>
          <p:cNvSpPr>
            <a:spLocks noGrp="1"/>
          </p:cNvSpPr>
          <p:nvPr>
            <p:ph idx="1"/>
          </p:nvPr>
        </p:nvSpPr>
        <p:spPr>
          <a:xfrm>
            <a:off x="838200" y="1825624"/>
            <a:ext cx="10515600" cy="4828393"/>
          </a:xfrm>
        </p:spPr>
        <p:txBody>
          <a:bodyPr>
            <a:normAutofit fontScale="92500" lnSpcReduction="20000"/>
          </a:bodyPr>
          <a:lstStyle/>
          <a:p>
            <a:r>
              <a:rPr kumimoji="1" lang="ja-JP" altLang="en-US" dirty="0">
                <a:solidFill>
                  <a:srgbClr val="FF0000"/>
                </a:solidFill>
              </a:rPr>
              <a:t>最大２人</a:t>
            </a:r>
            <a:r>
              <a:rPr kumimoji="1" lang="ja-JP" altLang="en-US" dirty="0"/>
              <a:t>でチームを組んでもらいます。</a:t>
            </a:r>
            <a:endParaRPr kumimoji="1" lang="en-US" altLang="ja-JP" dirty="0"/>
          </a:p>
          <a:p>
            <a:pPr lvl="1"/>
            <a:r>
              <a:rPr kumimoji="1" lang="ja-JP" altLang="en-US" dirty="0"/>
              <a:t>１人でも可</a:t>
            </a:r>
            <a:endParaRPr kumimoji="1" lang="en-US" altLang="ja-JP" dirty="0"/>
          </a:p>
          <a:p>
            <a:r>
              <a:rPr lang="ja-JP" altLang="en-US" dirty="0"/>
              <a:t>チームごとに自分たち独自のソフトウェアを開発してもらいます。</a:t>
            </a:r>
            <a:endParaRPr lang="en-US" altLang="ja-JP" dirty="0"/>
          </a:p>
          <a:p>
            <a:pPr lvl="1"/>
            <a:r>
              <a:rPr kumimoji="1" lang="ja-JP" altLang="en-US" dirty="0">
                <a:solidFill>
                  <a:srgbClr val="FF0000"/>
                </a:solidFill>
              </a:rPr>
              <a:t>ユーザの操作を必要とするソフトウェア</a:t>
            </a:r>
            <a:r>
              <a:rPr kumimoji="1" lang="ja-JP" altLang="en-US" dirty="0"/>
              <a:t>が前提</a:t>
            </a:r>
            <a:endParaRPr kumimoji="1" lang="en-US" altLang="ja-JP" dirty="0"/>
          </a:p>
          <a:p>
            <a:pPr lvl="1"/>
            <a:r>
              <a:rPr kumimoji="1" lang="ja-JP" altLang="en-US" dirty="0"/>
              <a:t>プログラミング言語はオブジェクト指向プログラミング言語であれば何でも可</a:t>
            </a:r>
            <a:endParaRPr kumimoji="1" lang="en-US" altLang="ja-JP" dirty="0"/>
          </a:p>
          <a:p>
            <a:pPr lvl="2"/>
            <a:r>
              <a:rPr lang="en-US" altLang="ja-JP" dirty="0"/>
              <a:t>Java, C++, Python</a:t>
            </a:r>
            <a:r>
              <a:rPr lang="ja-JP" altLang="en-US" dirty="0"/>
              <a:t>のいずれか推奨（他の言語を使いたい人は応相談）</a:t>
            </a:r>
            <a:endParaRPr lang="en-US" altLang="ja-JP" dirty="0"/>
          </a:p>
          <a:p>
            <a:pPr lvl="2"/>
            <a:r>
              <a:rPr lang="en-US" altLang="ja-JP" dirty="0"/>
              <a:t>Unity</a:t>
            </a:r>
            <a:r>
              <a:rPr lang="ja-JP" altLang="en-US" dirty="0"/>
              <a:t>は不可</a:t>
            </a:r>
            <a:endParaRPr lang="en-US" altLang="ja-JP" dirty="0"/>
          </a:p>
          <a:p>
            <a:pPr lvl="1"/>
            <a:r>
              <a:rPr lang="ja-JP" altLang="en-US" dirty="0"/>
              <a:t>ユーザ操作は</a:t>
            </a:r>
            <a:r>
              <a:rPr lang="en-US" altLang="ja-JP" dirty="0"/>
              <a:t>GUI</a:t>
            </a:r>
            <a:r>
              <a:rPr lang="ja-JP" altLang="en-US" dirty="0"/>
              <a:t>でなくてもよい。</a:t>
            </a:r>
            <a:r>
              <a:rPr lang="en-US" altLang="ja-JP" dirty="0"/>
              <a:t>GUI</a:t>
            </a:r>
            <a:r>
              <a:rPr lang="ja-JP" altLang="en-US" dirty="0"/>
              <a:t>を使いたい場合はいろいろな選択肢があるので自分で選ぶこと。</a:t>
            </a:r>
            <a:endParaRPr lang="en-US" altLang="ja-JP" dirty="0"/>
          </a:p>
          <a:p>
            <a:pPr lvl="2"/>
            <a:r>
              <a:rPr lang="en-US" altLang="ja-JP" dirty="0"/>
              <a:t>Python</a:t>
            </a:r>
            <a:r>
              <a:rPr lang="ja-JP" altLang="en-US" dirty="0"/>
              <a:t>なら</a:t>
            </a:r>
            <a:r>
              <a:rPr lang="en-US" altLang="ja-JP" dirty="0" err="1"/>
              <a:t>tkinter</a:t>
            </a:r>
            <a:r>
              <a:rPr lang="en-US" altLang="ja-JP" dirty="0"/>
              <a:t>, </a:t>
            </a:r>
            <a:r>
              <a:rPr lang="en-US" altLang="ja-JP" dirty="0" err="1"/>
              <a:t>Kivy</a:t>
            </a:r>
            <a:r>
              <a:rPr lang="en-US" altLang="ja-JP" dirty="0"/>
              <a:t>, </a:t>
            </a:r>
            <a:r>
              <a:rPr lang="en-US" altLang="ja-JP" dirty="0" err="1"/>
              <a:t>PyQt</a:t>
            </a:r>
            <a:r>
              <a:rPr lang="en-US" altLang="ja-JP" dirty="0"/>
              <a:t>, </a:t>
            </a:r>
            <a:r>
              <a:rPr lang="en-US" altLang="ja-JP" dirty="0" err="1"/>
              <a:t>Pygame</a:t>
            </a:r>
            <a:r>
              <a:rPr lang="en-US" altLang="ja-JP" dirty="0"/>
              <a:t>,…</a:t>
            </a:r>
          </a:p>
          <a:p>
            <a:pPr lvl="2"/>
            <a:r>
              <a:rPr lang="en-US" altLang="ja-JP" dirty="0"/>
              <a:t>Java</a:t>
            </a:r>
            <a:r>
              <a:rPr lang="ja-JP" altLang="en-US" dirty="0"/>
              <a:t>なら</a:t>
            </a:r>
            <a:r>
              <a:rPr lang="en-US" altLang="ja-JP" dirty="0"/>
              <a:t>Swing, JavaFX</a:t>
            </a:r>
          </a:p>
          <a:p>
            <a:pPr lvl="1"/>
            <a:r>
              <a:rPr lang="ja-JP" altLang="en-US" b="1" dirty="0">
                <a:solidFill>
                  <a:srgbClr val="FF0000"/>
                </a:solidFill>
              </a:rPr>
              <a:t>本演習ではプログラミング言語の説明はしない！</a:t>
            </a:r>
            <a:endParaRPr lang="en-US" altLang="ja-JP" b="1" dirty="0">
              <a:solidFill>
                <a:srgbClr val="FF0000"/>
              </a:solidFill>
            </a:endParaRPr>
          </a:p>
          <a:p>
            <a:r>
              <a:rPr lang="ja-JP" altLang="en-US" dirty="0"/>
              <a:t>最後（１５回目）の授業は</a:t>
            </a:r>
            <a:r>
              <a:rPr lang="ja-JP" altLang="en-US" dirty="0">
                <a:solidFill>
                  <a:srgbClr val="FF0000"/>
                </a:solidFill>
              </a:rPr>
              <a:t>発表会</a:t>
            </a:r>
            <a:endParaRPr lang="en-US" altLang="ja-JP" dirty="0">
              <a:solidFill>
                <a:srgbClr val="FF0000"/>
              </a:solidFill>
            </a:endParaRPr>
          </a:p>
          <a:p>
            <a:pPr lvl="1"/>
            <a:r>
              <a:rPr lang="en-US" altLang="ja-JP" dirty="0"/>
              <a:t>5</a:t>
            </a:r>
            <a:r>
              <a:rPr lang="ja-JP" altLang="en-US"/>
              <a:t>分程度の紹介動画をアップロードし皆でコメントし合う</a:t>
            </a:r>
            <a:endParaRPr lang="en-US" altLang="ja-JP" dirty="0"/>
          </a:p>
        </p:txBody>
      </p:sp>
    </p:spTree>
    <p:extLst>
      <p:ext uri="{BB962C8B-B14F-4D97-AF65-F5344CB8AC3E}">
        <p14:creationId xmlns:p14="http://schemas.microsoft.com/office/powerpoint/2010/main" val="808136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16714-3DE4-43CE-91AA-24398A1621EC}"/>
              </a:ext>
            </a:extLst>
          </p:cNvPr>
          <p:cNvSpPr>
            <a:spLocks noGrp="1"/>
          </p:cNvSpPr>
          <p:nvPr>
            <p:ph type="title"/>
          </p:nvPr>
        </p:nvSpPr>
        <p:spPr/>
        <p:txBody>
          <a:bodyPr/>
          <a:lstStyle/>
          <a:p>
            <a:r>
              <a:rPr lang="ja-JP" altLang="en-US" dirty="0"/>
              <a:t>反復型開発プロセスの長所</a:t>
            </a:r>
            <a:endParaRPr kumimoji="1" lang="ja-JP" altLang="en-US" dirty="0"/>
          </a:p>
        </p:txBody>
      </p:sp>
      <p:sp>
        <p:nvSpPr>
          <p:cNvPr id="3" name="コンテンツ プレースホルダー 2">
            <a:extLst>
              <a:ext uri="{FF2B5EF4-FFF2-40B4-BE49-F238E27FC236}">
                <a16:creationId xmlns:a16="http://schemas.microsoft.com/office/drawing/2014/main" id="{83BBE4DA-0729-4FAB-900A-EE0FF0F7B701}"/>
              </a:ext>
            </a:extLst>
          </p:cNvPr>
          <p:cNvSpPr>
            <a:spLocks noGrp="1"/>
          </p:cNvSpPr>
          <p:nvPr>
            <p:ph idx="1"/>
          </p:nvPr>
        </p:nvSpPr>
        <p:spPr/>
        <p:txBody>
          <a:bodyPr/>
          <a:lstStyle/>
          <a:p>
            <a:r>
              <a:rPr kumimoji="1" lang="ja-JP" altLang="en-US" dirty="0"/>
              <a:t>開発を反復しながら進めるため、</a:t>
            </a:r>
            <a:r>
              <a:rPr lang="ja-JP" altLang="en-US" dirty="0"/>
              <a:t>機能</a:t>
            </a:r>
            <a:r>
              <a:rPr kumimoji="1" lang="ja-JP" altLang="en-US" dirty="0"/>
              <a:t>の実現性を早期に検証でき、リスクの高い技術の検証を早期に行うことができる</a:t>
            </a:r>
            <a:endParaRPr kumimoji="1" lang="en-US" altLang="ja-JP" dirty="0"/>
          </a:p>
          <a:p>
            <a:r>
              <a:rPr lang="ja-JP" altLang="en-US" dirty="0"/>
              <a:t>開発を反復しながら進めるため、ウォーターフォール型開発プロセスの弱点でもある「開発の初期段階で、全ての要件を確定する」必要がない</a:t>
            </a:r>
            <a:endParaRPr lang="en-US" altLang="ja-JP" dirty="0"/>
          </a:p>
          <a:p>
            <a:r>
              <a:rPr kumimoji="1" lang="ja-JP" altLang="en-US" dirty="0"/>
              <a:t>各反復開発が終了した時点で、動作可能なシステムが構築できているため、ユーザに確認してもらいながら、要件を確定していくことができる</a:t>
            </a:r>
          </a:p>
        </p:txBody>
      </p:sp>
    </p:spTree>
    <p:extLst>
      <p:ext uri="{BB962C8B-B14F-4D97-AF65-F5344CB8AC3E}">
        <p14:creationId xmlns:p14="http://schemas.microsoft.com/office/powerpoint/2010/main" val="1663898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932DA-FD70-42B2-AA28-D23A189BF97F}"/>
              </a:ext>
            </a:extLst>
          </p:cNvPr>
          <p:cNvSpPr>
            <a:spLocks noGrp="1"/>
          </p:cNvSpPr>
          <p:nvPr>
            <p:ph type="title"/>
          </p:nvPr>
        </p:nvSpPr>
        <p:spPr/>
        <p:txBody>
          <a:bodyPr/>
          <a:lstStyle/>
          <a:p>
            <a:r>
              <a:rPr lang="ja-JP" altLang="en-US" dirty="0"/>
              <a:t>反復型開発プロセスの短所</a:t>
            </a:r>
            <a:endParaRPr kumimoji="1" lang="ja-JP" altLang="en-US" dirty="0"/>
          </a:p>
        </p:txBody>
      </p:sp>
      <p:sp>
        <p:nvSpPr>
          <p:cNvPr id="3" name="コンテンツ プレースホルダー 2">
            <a:extLst>
              <a:ext uri="{FF2B5EF4-FFF2-40B4-BE49-F238E27FC236}">
                <a16:creationId xmlns:a16="http://schemas.microsoft.com/office/drawing/2014/main" id="{9D07FE2C-90DD-4DA2-A468-3D5145327F78}"/>
              </a:ext>
            </a:extLst>
          </p:cNvPr>
          <p:cNvSpPr>
            <a:spLocks noGrp="1"/>
          </p:cNvSpPr>
          <p:nvPr>
            <p:ph idx="1"/>
          </p:nvPr>
        </p:nvSpPr>
        <p:spPr/>
        <p:txBody>
          <a:bodyPr>
            <a:normAutofit fontScale="92500" lnSpcReduction="10000"/>
          </a:bodyPr>
          <a:lstStyle/>
          <a:p>
            <a:r>
              <a:rPr kumimoji="1" lang="ja-JP" altLang="en-US" dirty="0"/>
              <a:t>各反復開発が終了した時点で、ユーザからの仕様の変更や追加を確認するので、ユーザからの要求が収束せずに、開発の終わりが見えない恐れがあり、中規模、大規模の開発にはあまり向かない</a:t>
            </a:r>
            <a:endParaRPr kumimoji="1" lang="en-US" altLang="ja-JP" dirty="0"/>
          </a:p>
          <a:p>
            <a:r>
              <a:rPr lang="ja-JP" altLang="en-US" dirty="0"/>
              <a:t>開発の初期段階では、要件を確定させる必要がないため、開発規模を見積もることが難しく、一括受注の開発にはあまり向かない</a:t>
            </a:r>
            <a:endParaRPr lang="en-US" altLang="ja-JP" dirty="0"/>
          </a:p>
          <a:p>
            <a:r>
              <a:rPr kumimoji="1" lang="ja-JP" altLang="en-US" dirty="0"/>
              <a:t>システムを機能やサービスごとに分割することが難しいシステム開発には、インクリメンタル反復型開発プロセスを適用することは難しくなる</a:t>
            </a:r>
            <a:endParaRPr kumimoji="1" lang="en-US" altLang="ja-JP" dirty="0"/>
          </a:p>
          <a:p>
            <a:r>
              <a:rPr lang="ja-JP" altLang="en-US" dirty="0"/>
              <a:t>各反復開発において、仕様の変更や追加が行われるため、ドキュメントの整備が後回しにされがちであり、システム完成後の維持・管理に問題が発生しやすくなる</a:t>
            </a:r>
            <a:endParaRPr kumimoji="1" lang="ja-JP" altLang="en-US" dirty="0"/>
          </a:p>
        </p:txBody>
      </p:sp>
    </p:spTree>
    <p:extLst>
      <p:ext uri="{BB962C8B-B14F-4D97-AF65-F5344CB8AC3E}">
        <p14:creationId xmlns:p14="http://schemas.microsoft.com/office/powerpoint/2010/main" val="73422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018B60A-27A7-4E40-A957-97598F942AE3}"/>
              </a:ext>
            </a:extLst>
          </p:cNvPr>
          <p:cNvSpPr>
            <a:spLocks noGrp="1"/>
          </p:cNvSpPr>
          <p:nvPr>
            <p:ph type="title"/>
          </p:nvPr>
        </p:nvSpPr>
        <p:spPr/>
        <p:txBody>
          <a:bodyPr/>
          <a:lstStyle/>
          <a:p>
            <a:r>
              <a:rPr kumimoji="1" lang="ja-JP" altLang="en-US" dirty="0"/>
              <a:t>オブジェクト指向</a:t>
            </a:r>
            <a:br>
              <a:rPr kumimoji="1" lang="en-US" altLang="ja-JP" dirty="0"/>
            </a:br>
            <a:r>
              <a:rPr kumimoji="1" lang="ja-JP" altLang="en-US" dirty="0"/>
              <a:t>プログラミング</a:t>
            </a:r>
          </a:p>
        </p:txBody>
      </p:sp>
      <p:sp>
        <p:nvSpPr>
          <p:cNvPr id="5" name="テキスト プレースホルダー 4">
            <a:extLst>
              <a:ext uri="{FF2B5EF4-FFF2-40B4-BE49-F238E27FC236}">
                <a16:creationId xmlns:a16="http://schemas.microsoft.com/office/drawing/2014/main" id="{0A339EB8-A44A-496A-B26D-E9C131A991F0}"/>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45875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DA29B-66AB-416C-B958-EB7980D6364D}"/>
              </a:ext>
            </a:extLst>
          </p:cNvPr>
          <p:cNvSpPr>
            <a:spLocks noGrp="1"/>
          </p:cNvSpPr>
          <p:nvPr>
            <p:ph type="title"/>
          </p:nvPr>
        </p:nvSpPr>
        <p:spPr/>
        <p:txBody>
          <a:bodyPr/>
          <a:lstStyle/>
          <a:p>
            <a:r>
              <a:rPr lang="ja-JP" altLang="en-US" dirty="0"/>
              <a:t>オブジェクト指向とは</a:t>
            </a:r>
            <a:endParaRPr kumimoji="1" lang="ja-JP" altLang="en-US" dirty="0"/>
          </a:p>
        </p:txBody>
      </p:sp>
      <p:sp>
        <p:nvSpPr>
          <p:cNvPr id="3" name="コンテンツ プレースホルダー 2">
            <a:extLst>
              <a:ext uri="{FF2B5EF4-FFF2-40B4-BE49-F238E27FC236}">
                <a16:creationId xmlns:a16="http://schemas.microsoft.com/office/drawing/2014/main" id="{BB669161-8EB4-4BBB-9B10-83926E7DE0BC}"/>
              </a:ext>
            </a:extLst>
          </p:cNvPr>
          <p:cNvSpPr>
            <a:spLocks noGrp="1"/>
          </p:cNvSpPr>
          <p:nvPr>
            <p:ph idx="1"/>
          </p:nvPr>
        </p:nvSpPr>
        <p:spPr/>
        <p:txBody>
          <a:bodyPr/>
          <a:lstStyle/>
          <a:p>
            <a:r>
              <a:rPr kumimoji="1" lang="ja-JP" altLang="en-US" dirty="0"/>
              <a:t>システム化の対象を構成するモノ（オブジェクト）を中心として、システムを捉える考え方</a:t>
            </a:r>
            <a:endParaRPr kumimoji="1" lang="en-US" altLang="ja-JP" dirty="0"/>
          </a:p>
          <a:p>
            <a:r>
              <a:rPr lang="ja-JP" altLang="en-US" dirty="0"/>
              <a:t>オブジェクト同士が協調動作することで処理が進む</a:t>
            </a:r>
            <a:endParaRPr kumimoji="1" lang="en-US" altLang="ja-JP" dirty="0"/>
          </a:p>
        </p:txBody>
      </p:sp>
    </p:spTree>
    <p:extLst>
      <p:ext uri="{BB962C8B-B14F-4D97-AF65-F5344CB8AC3E}">
        <p14:creationId xmlns:p14="http://schemas.microsoft.com/office/powerpoint/2010/main" val="3040930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A0704-6D0A-4F7B-B5CA-293C804896CF}"/>
              </a:ext>
            </a:extLst>
          </p:cNvPr>
          <p:cNvSpPr>
            <a:spLocks noGrp="1"/>
          </p:cNvSpPr>
          <p:nvPr>
            <p:ph type="title"/>
          </p:nvPr>
        </p:nvSpPr>
        <p:spPr/>
        <p:txBody>
          <a:bodyPr/>
          <a:lstStyle/>
          <a:p>
            <a:r>
              <a:rPr kumimoji="1" lang="ja-JP" altLang="en-US" dirty="0"/>
              <a:t>オブジェクト</a:t>
            </a:r>
          </a:p>
        </p:txBody>
      </p:sp>
      <p:sp>
        <p:nvSpPr>
          <p:cNvPr id="3" name="コンテンツ プレースホルダー 2">
            <a:extLst>
              <a:ext uri="{FF2B5EF4-FFF2-40B4-BE49-F238E27FC236}">
                <a16:creationId xmlns:a16="http://schemas.microsoft.com/office/drawing/2014/main" id="{03DCD2D2-C41C-4731-A281-F42F28C16395}"/>
              </a:ext>
            </a:extLst>
          </p:cNvPr>
          <p:cNvSpPr>
            <a:spLocks noGrp="1"/>
          </p:cNvSpPr>
          <p:nvPr>
            <p:ph idx="1"/>
          </p:nvPr>
        </p:nvSpPr>
        <p:spPr/>
        <p:txBody>
          <a:bodyPr/>
          <a:lstStyle/>
          <a:p>
            <a:r>
              <a:rPr kumimoji="1" lang="ja-JP" altLang="en-US" dirty="0"/>
              <a:t>物理的または概念的にまとまったモノ・コトのこと</a:t>
            </a:r>
            <a:endParaRPr kumimoji="1" lang="en-US" altLang="ja-JP" dirty="0"/>
          </a:p>
          <a:p>
            <a:r>
              <a:rPr kumimoji="1" lang="ja-JP" altLang="en-US" dirty="0"/>
              <a:t>オブジェクトは以下のものから構成される</a:t>
            </a:r>
            <a:endParaRPr kumimoji="1" lang="en-US" altLang="ja-JP" dirty="0"/>
          </a:p>
          <a:p>
            <a:pPr lvl="1"/>
            <a:r>
              <a:rPr lang="ja-JP" altLang="en-US" dirty="0"/>
              <a:t>属性値（データ）</a:t>
            </a:r>
            <a:endParaRPr lang="en-US" altLang="ja-JP" dirty="0"/>
          </a:p>
          <a:p>
            <a:pPr lvl="1"/>
            <a:r>
              <a:rPr kumimoji="1" lang="ja-JP" altLang="en-US" dirty="0"/>
              <a:t>操作（振る舞い）</a:t>
            </a:r>
            <a:endParaRPr kumimoji="1" lang="en-US" altLang="ja-JP" dirty="0"/>
          </a:p>
          <a:p>
            <a:r>
              <a:rPr lang="ja-JP" altLang="en-US" dirty="0"/>
              <a:t>例）（具体的な一つの）車</a:t>
            </a:r>
            <a:endParaRPr lang="en-US" altLang="ja-JP" dirty="0"/>
          </a:p>
          <a:p>
            <a:pPr lvl="1"/>
            <a:r>
              <a:rPr kumimoji="1" lang="ja-JP" altLang="en-US" dirty="0"/>
              <a:t>属性値（車種</a:t>
            </a:r>
            <a:r>
              <a:rPr kumimoji="1" lang="en-US" altLang="ja-JP" dirty="0"/>
              <a:t>=Toyota, </a:t>
            </a:r>
            <a:r>
              <a:rPr kumimoji="1" lang="ja-JP" altLang="en-US" dirty="0"/>
              <a:t>色</a:t>
            </a:r>
            <a:r>
              <a:rPr kumimoji="1" lang="en-US" altLang="ja-JP" dirty="0"/>
              <a:t>=</a:t>
            </a:r>
            <a:r>
              <a:rPr kumimoji="1" lang="ja-JP" altLang="en-US" dirty="0"/>
              <a:t>白</a:t>
            </a:r>
            <a:r>
              <a:rPr kumimoji="1" lang="en-US" altLang="ja-JP" dirty="0"/>
              <a:t>, </a:t>
            </a:r>
            <a:r>
              <a:rPr kumimoji="1" lang="ja-JP" altLang="en-US" dirty="0"/>
              <a:t>馬力</a:t>
            </a:r>
            <a:r>
              <a:rPr kumimoji="1" lang="en-US" altLang="ja-JP" dirty="0"/>
              <a:t>=110, …</a:t>
            </a:r>
            <a:r>
              <a:rPr kumimoji="1" lang="ja-JP" altLang="en-US" dirty="0"/>
              <a:t>）</a:t>
            </a:r>
            <a:endParaRPr kumimoji="1" lang="en-US" altLang="ja-JP" dirty="0"/>
          </a:p>
          <a:p>
            <a:pPr lvl="1"/>
            <a:r>
              <a:rPr kumimoji="1" lang="ja-JP" altLang="en-US" dirty="0"/>
              <a:t>操作（加速する</a:t>
            </a:r>
            <a:r>
              <a:rPr kumimoji="1" lang="en-US" altLang="ja-JP" dirty="0"/>
              <a:t>, </a:t>
            </a:r>
            <a:r>
              <a:rPr kumimoji="1" lang="ja-JP" altLang="en-US" dirty="0"/>
              <a:t>減速する</a:t>
            </a:r>
            <a:r>
              <a:rPr kumimoji="1" lang="en-US" altLang="ja-JP" dirty="0"/>
              <a:t>, </a:t>
            </a:r>
            <a:r>
              <a:rPr kumimoji="1" lang="ja-JP" altLang="en-US" dirty="0"/>
              <a:t>転回する</a:t>
            </a:r>
            <a:r>
              <a:rPr kumimoji="1" lang="en-US" altLang="ja-JP" dirty="0"/>
              <a:t>, …</a:t>
            </a:r>
            <a:r>
              <a:rPr kumimoji="1" lang="ja-JP" altLang="en-US" dirty="0"/>
              <a:t>）</a:t>
            </a:r>
          </a:p>
        </p:txBody>
      </p:sp>
      <p:sp>
        <p:nvSpPr>
          <p:cNvPr id="4" name="吹き出し: 角を丸めた四角形 3">
            <a:extLst>
              <a:ext uri="{FF2B5EF4-FFF2-40B4-BE49-F238E27FC236}">
                <a16:creationId xmlns:a16="http://schemas.microsoft.com/office/drawing/2014/main" id="{E57BE70E-8215-4C8E-81C6-9B28D142E223}"/>
              </a:ext>
            </a:extLst>
          </p:cNvPr>
          <p:cNvSpPr/>
          <p:nvPr/>
        </p:nvSpPr>
        <p:spPr>
          <a:xfrm>
            <a:off x="6536267" y="2844800"/>
            <a:ext cx="2277142" cy="922867"/>
          </a:xfrm>
          <a:prstGeom prst="wedgeRoundRectCallout">
            <a:avLst>
              <a:gd name="adj1" fmla="val -156959"/>
              <a:gd name="adj2" fmla="val 6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メソッド</a:t>
            </a:r>
            <a:r>
              <a:rPr kumimoji="1" lang="en-US" altLang="ja-JP" dirty="0"/>
              <a:t>(method)</a:t>
            </a:r>
            <a:r>
              <a:rPr kumimoji="1" lang="ja-JP" altLang="en-US" dirty="0"/>
              <a:t>ともいう</a:t>
            </a:r>
          </a:p>
        </p:txBody>
      </p:sp>
    </p:spTree>
    <p:extLst>
      <p:ext uri="{BB962C8B-B14F-4D97-AF65-F5344CB8AC3E}">
        <p14:creationId xmlns:p14="http://schemas.microsoft.com/office/powerpoint/2010/main" val="1632877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83B1A-106F-436B-BC9D-B3B1F2F5E068}"/>
              </a:ext>
            </a:extLst>
          </p:cNvPr>
          <p:cNvSpPr>
            <a:spLocks noGrp="1"/>
          </p:cNvSpPr>
          <p:nvPr>
            <p:ph type="title"/>
          </p:nvPr>
        </p:nvSpPr>
        <p:spPr/>
        <p:txBody>
          <a:bodyPr/>
          <a:lstStyle/>
          <a:p>
            <a:r>
              <a:rPr kumimoji="1" lang="ja-JP" altLang="en-US" dirty="0"/>
              <a:t>クラス</a:t>
            </a:r>
          </a:p>
        </p:txBody>
      </p:sp>
      <p:sp>
        <p:nvSpPr>
          <p:cNvPr id="3" name="コンテンツ プレースホルダー 2">
            <a:extLst>
              <a:ext uri="{FF2B5EF4-FFF2-40B4-BE49-F238E27FC236}">
                <a16:creationId xmlns:a16="http://schemas.microsoft.com/office/drawing/2014/main" id="{7B40C9DB-838A-4294-9E95-7286E6ED3EEF}"/>
              </a:ext>
            </a:extLst>
          </p:cNvPr>
          <p:cNvSpPr>
            <a:spLocks noGrp="1"/>
          </p:cNvSpPr>
          <p:nvPr>
            <p:ph idx="1"/>
          </p:nvPr>
        </p:nvSpPr>
        <p:spPr/>
        <p:txBody>
          <a:bodyPr>
            <a:normAutofit lnSpcReduction="10000"/>
          </a:bodyPr>
          <a:lstStyle/>
          <a:p>
            <a:r>
              <a:rPr lang="ja-JP" altLang="en-US" dirty="0"/>
              <a:t>オブジェクトの属性や操作の共通性に着目してオブジェクトを抽象化した概念</a:t>
            </a:r>
            <a:endParaRPr lang="en-US" altLang="ja-JP" dirty="0"/>
          </a:p>
          <a:p>
            <a:r>
              <a:rPr kumimoji="1" lang="ja-JP" altLang="en-US" dirty="0"/>
              <a:t>オブジェクトのひな型（テンプレート）</a:t>
            </a:r>
            <a:endParaRPr kumimoji="1" lang="en-US" altLang="ja-JP" dirty="0"/>
          </a:p>
          <a:p>
            <a:r>
              <a:rPr lang="ja-JP" altLang="en-US" dirty="0"/>
              <a:t>そのクラスに属するオブジェクトが持つべき属性と操作を定義する</a:t>
            </a:r>
            <a:endParaRPr lang="en-US" altLang="ja-JP" dirty="0"/>
          </a:p>
          <a:p>
            <a:r>
              <a:rPr kumimoji="1" lang="ja-JP" altLang="en-US" dirty="0"/>
              <a:t>例）車</a:t>
            </a:r>
            <a:endParaRPr kumimoji="1" lang="en-US" altLang="ja-JP" dirty="0"/>
          </a:p>
          <a:p>
            <a:pPr lvl="1"/>
            <a:r>
              <a:rPr lang="ja-JP" altLang="en-US" dirty="0"/>
              <a:t>属性（車種</a:t>
            </a:r>
            <a:r>
              <a:rPr lang="en-US" altLang="ja-JP" dirty="0"/>
              <a:t>, </a:t>
            </a:r>
            <a:r>
              <a:rPr lang="ja-JP" altLang="en-US" dirty="0"/>
              <a:t>色</a:t>
            </a:r>
            <a:r>
              <a:rPr lang="en-US" altLang="ja-JP" dirty="0"/>
              <a:t>, </a:t>
            </a:r>
            <a:r>
              <a:rPr lang="ja-JP" altLang="en-US" dirty="0"/>
              <a:t>馬力</a:t>
            </a:r>
            <a:r>
              <a:rPr lang="en-US" altLang="ja-JP" dirty="0"/>
              <a:t>, …</a:t>
            </a:r>
            <a:r>
              <a:rPr lang="ja-JP" altLang="en-US" dirty="0"/>
              <a:t>）</a:t>
            </a:r>
            <a:endParaRPr lang="en-US" altLang="ja-JP" dirty="0"/>
          </a:p>
          <a:p>
            <a:pPr lvl="1"/>
            <a:r>
              <a:rPr lang="ja-JP" altLang="en-US" dirty="0"/>
              <a:t>操作（加速する</a:t>
            </a:r>
            <a:r>
              <a:rPr lang="en-US" altLang="ja-JP" dirty="0"/>
              <a:t>, </a:t>
            </a:r>
            <a:r>
              <a:rPr lang="ja-JP" altLang="en-US" dirty="0"/>
              <a:t>減速する</a:t>
            </a:r>
            <a:r>
              <a:rPr lang="en-US" altLang="ja-JP" dirty="0"/>
              <a:t>, </a:t>
            </a:r>
            <a:r>
              <a:rPr lang="ja-JP" altLang="en-US" dirty="0"/>
              <a:t>転回する</a:t>
            </a:r>
            <a:r>
              <a:rPr lang="en-US" altLang="ja-JP" dirty="0"/>
              <a:t>, …</a:t>
            </a:r>
            <a:r>
              <a:rPr lang="ja-JP" altLang="en-US" dirty="0"/>
              <a:t>）</a:t>
            </a:r>
            <a:endParaRPr lang="en-US" altLang="ja-JP" dirty="0"/>
          </a:p>
          <a:p>
            <a:r>
              <a:rPr lang="ja-JP" altLang="en-US" dirty="0"/>
              <a:t>具体的なオブジェクト（</a:t>
            </a:r>
            <a:r>
              <a:rPr lang="en-US" altLang="ja-JP" dirty="0"/>
              <a:t>A</a:t>
            </a:r>
            <a:r>
              <a:rPr lang="ja-JP" altLang="en-US" dirty="0" err="1"/>
              <a:t>さんの</a:t>
            </a:r>
            <a:r>
              <a:rPr lang="ja-JP" altLang="en-US" dirty="0"/>
              <a:t>車</a:t>
            </a:r>
            <a:r>
              <a:rPr lang="en-US" altLang="ja-JP" dirty="0"/>
              <a:t>, B</a:t>
            </a:r>
            <a:r>
              <a:rPr lang="ja-JP" altLang="en-US" dirty="0" err="1"/>
              <a:t>さんの</a:t>
            </a:r>
            <a:r>
              <a:rPr lang="ja-JP" altLang="en-US" dirty="0"/>
              <a:t>車</a:t>
            </a:r>
            <a:r>
              <a:rPr lang="en-US" altLang="ja-JP" dirty="0"/>
              <a:t>, …</a:t>
            </a:r>
            <a:r>
              <a:rPr lang="ja-JP" altLang="en-US" dirty="0"/>
              <a:t>）はすべて車クラスの</a:t>
            </a:r>
            <a:r>
              <a:rPr lang="ja-JP" altLang="en-US" dirty="0">
                <a:solidFill>
                  <a:srgbClr val="FF0000"/>
                </a:solidFill>
              </a:rPr>
              <a:t>インスタンス</a:t>
            </a:r>
          </a:p>
        </p:txBody>
      </p:sp>
    </p:spTree>
    <p:extLst>
      <p:ext uri="{BB962C8B-B14F-4D97-AF65-F5344CB8AC3E}">
        <p14:creationId xmlns:p14="http://schemas.microsoft.com/office/powerpoint/2010/main" val="1907542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9ABD33-96FB-430A-84D8-50039CF14630}"/>
              </a:ext>
            </a:extLst>
          </p:cNvPr>
          <p:cNvSpPr>
            <a:spLocks noGrp="1"/>
          </p:cNvSpPr>
          <p:nvPr>
            <p:ph type="title"/>
          </p:nvPr>
        </p:nvSpPr>
        <p:spPr/>
        <p:txBody>
          <a:bodyPr/>
          <a:lstStyle/>
          <a:p>
            <a:r>
              <a:rPr kumimoji="1" lang="ja-JP" altLang="en-US" dirty="0"/>
              <a:t>カプセル化（情報隠蔽）</a:t>
            </a:r>
          </a:p>
        </p:txBody>
      </p:sp>
      <p:sp>
        <p:nvSpPr>
          <p:cNvPr id="3" name="コンテンツ プレースホルダー 2">
            <a:extLst>
              <a:ext uri="{FF2B5EF4-FFF2-40B4-BE49-F238E27FC236}">
                <a16:creationId xmlns:a16="http://schemas.microsoft.com/office/drawing/2014/main" id="{A7B2966D-B55C-461E-9A14-5ADB22B7DE13}"/>
              </a:ext>
            </a:extLst>
          </p:cNvPr>
          <p:cNvSpPr>
            <a:spLocks noGrp="1"/>
          </p:cNvSpPr>
          <p:nvPr>
            <p:ph idx="1"/>
          </p:nvPr>
        </p:nvSpPr>
        <p:spPr>
          <a:xfrm>
            <a:off x="838200" y="1825625"/>
            <a:ext cx="5731933" cy="4351338"/>
          </a:xfrm>
        </p:spPr>
        <p:txBody>
          <a:bodyPr/>
          <a:lstStyle/>
          <a:p>
            <a:r>
              <a:rPr kumimoji="1" lang="ja-JP" altLang="en-US" dirty="0"/>
              <a:t>モジュール（プログラムの一部）を公開部分と非公開部分に分ける仕組み</a:t>
            </a:r>
            <a:endParaRPr kumimoji="1" lang="en-US" altLang="ja-JP" dirty="0"/>
          </a:p>
          <a:p>
            <a:pPr lvl="1"/>
            <a:r>
              <a:rPr lang="ja-JP" altLang="en-US" dirty="0"/>
              <a:t>非公開部分は公開されている操作を通じてのみアクセスすることができる</a:t>
            </a:r>
            <a:endParaRPr lang="en-US" altLang="ja-JP" dirty="0"/>
          </a:p>
          <a:p>
            <a:r>
              <a:rPr kumimoji="1" lang="ja-JP" altLang="en-US" dirty="0"/>
              <a:t>プログラマは「投入燃料量」「制動力」などの属性値を</a:t>
            </a:r>
            <a:r>
              <a:rPr lang="ja-JP" altLang="en-US" dirty="0">
                <a:solidFill>
                  <a:srgbClr val="FF0000"/>
                </a:solidFill>
              </a:rPr>
              <a:t>直接</a:t>
            </a:r>
            <a:r>
              <a:rPr kumimoji="1" lang="ja-JP" altLang="en-US" dirty="0">
                <a:solidFill>
                  <a:srgbClr val="FF0000"/>
                </a:solidFill>
              </a:rPr>
              <a:t>変更できない</a:t>
            </a:r>
            <a:endParaRPr kumimoji="1" lang="en-US" altLang="ja-JP" dirty="0">
              <a:solidFill>
                <a:srgbClr val="FF0000"/>
              </a:solidFill>
            </a:endParaRPr>
          </a:p>
          <a:p>
            <a:pPr lvl="1"/>
            <a:r>
              <a:rPr lang="ja-JP" altLang="en-US" dirty="0"/>
              <a:t>公開されている「減速」メソッドを通じてのみ可能</a:t>
            </a:r>
            <a:endParaRPr kumimoji="1" lang="ja-JP" altLang="en-US" dirty="0"/>
          </a:p>
        </p:txBody>
      </p:sp>
      <p:sp>
        <p:nvSpPr>
          <p:cNvPr id="4" name="Rectangle 4">
            <a:extLst>
              <a:ext uri="{FF2B5EF4-FFF2-40B4-BE49-F238E27FC236}">
                <a16:creationId xmlns:a16="http://schemas.microsoft.com/office/drawing/2014/main" id="{9136506D-9B49-4F4D-870E-5A5A8B77C648}"/>
              </a:ext>
            </a:extLst>
          </p:cNvPr>
          <p:cNvSpPr>
            <a:spLocks noChangeArrowheads="1"/>
          </p:cNvSpPr>
          <p:nvPr/>
        </p:nvSpPr>
        <p:spPr bwMode="auto">
          <a:xfrm>
            <a:off x="7086601" y="552979"/>
            <a:ext cx="4749799" cy="5939896"/>
          </a:xfrm>
          <a:prstGeom prst="rect">
            <a:avLst/>
          </a:prstGeom>
          <a:solidFill>
            <a:srgbClr val="FFCC99"/>
          </a:solidFill>
          <a:ln w="38100" algn="ctr">
            <a:solidFill>
              <a:srgbClr val="FF6600"/>
            </a:solidFill>
            <a:miter lim="800000"/>
            <a:headEnd/>
            <a:tailEnd/>
          </a:ln>
          <a:effectLst/>
        </p:spPr>
        <p:txBody>
          <a:bodyPr wrap="none" lIns="90000" tIns="46800" rIns="90000" bIns="46800" anchor="ctr"/>
          <a:lstStyle/>
          <a:p>
            <a:pPr algn="l"/>
            <a:r>
              <a:rPr lang="en-US" altLang="ja-JP" sz="2400" dirty="0">
                <a:latin typeface="ＭＳ Ｐゴシック" panose="020B0600070205080204" pitchFamily="50" charset="-128"/>
                <a:ea typeface="ＭＳ Ｐゴシック" panose="020B0600070205080204" pitchFamily="50" charset="-128"/>
              </a:rPr>
              <a:t>class </a:t>
            </a:r>
            <a:r>
              <a:rPr lang="ja-JP" altLang="en-US" sz="2400" dirty="0">
                <a:latin typeface="ＭＳ Ｐゴシック" panose="020B0600070205080204" pitchFamily="50" charset="-128"/>
                <a:ea typeface="ＭＳ Ｐゴシック" panose="020B0600070205080204" pitchFamily="50" charset="-128"/>
              </a:rPr>
              <a:t>自動車</a:t>
            </a:r>
            <a:r>
              <a:rPr lang="en-US" altLang="ja-JP" sz="2400" dirty="0">
                <a:latin typeface="ＭＳ Ｐゴシック" panose="020B0600070205080204" pitchFamily="50" charset="-128"/>
                <a:ea typeface="ＭＳ Ｐゴシック" panose="020B0600070205080204" pitchFamily="50" charset="-128"/>
              </a:rPr>
              <a:t>{</a:t>
            </a:r>
          </a:p>
          <a:p>
            <a:pPr algn="l"/>
            <a:r>
              <a:rPr lang="en-US" altLang="ja-JP" sz="2400" dirty="0">
                <a:solidFill>
                  <a:srgbClr val="339933"/>
                </a:solidFill>
                <a:latin typeface="ＭＳ Ｐゴシック" panose="020B0600070205080204" pitchFamily="50" charset="-128"/>
                <a:ea typeface="ＭＳ Ｐゴシック" panose="020B0600070205080204" pitchFamily="50" charset="-128"/>
              </a:rPr>
              <a:t>public:</a:t>
            </a:r>
          </a:p>
          <a:p>
            <a:pPr algn="l"/>
            <a:r>
              <a:rPr lang="en-US" altLang="ja-JP" sz="2400" dirty="0">
                <a:solidFill>
                  <a:srgbClr val="339933"/>
                </a:solidFill>
                <a:latin typeface="ＭＳ Ｐゴシック" panose="020B0600070205080204" pitchFamily="50" charset="-128"/>
                <a:ea typeface="ＭＳ Ｐゴシック" panose="020B0600070205080204" pitchFamily="50" charset="-128"/>
              </a:rPr>
              <a:t>    </a:t>
            </a:r>
            <a:r>
              <a:rPr lang="ja-JP" altLang="en-US" sz="2400" dirty="0">
                <a:solidFill>
                  <a:srgbClr val="006600"/>
                </a:solidFill>
                <a:latin typeface="ＭＳ Ｐゴシック" panose="020B0600070205080204" pitchFamily="50" charset="-128"/>
                <a:ea typeface="ＭＳ Ｐゴシック" panose="020B0600070205080204" pitchFamily="50" charset="-128"/>
              </a:rPr>
              <a:t>減速</a:t>
            </a:r>
            <a:r>
              <a:rPr lang="en-US" altLang="ja-JP" sz="2400" dirty="0">
                <a:solidFill>
                  <a:srgbClr val="006600"/>
                </a:solidFill>
                <a:latin typeface="ＭＳ Ｐゴシック" panose="020B0600070205080204" pitchFamily="50" charset="-128"/>
                <a:ea typeface="ＭＳ Ｐゴシック" panose="020B0600070205080204" pitchFamily="50" charset="-128"/>
              </a:rPr>
              <a:t>(n){</a:t>
            </a:r>
          </a:p>
          <a:p>
            <a:pPr algn="l"/>
            <a:r>
              <a:rPr lang="en-US" altLang="ja-JP" sz="2400" dirty="0">
                <a:solidFill>
                  <a:srgbClr val="006600"/>
                </a:solidFill>
                <a:latin typeface="ＭＳ Ｐゴシック" panose="020B0600070205080204" pitchFamily="50" charset="-128"/>
                <a:ea typeface="ＭＳ Ｐゴシック" panose="020B0600070205080204" pitchFamily="50" charset="-128"/>
              </a:rPr>
              <a:t>        </a:t>
            </a:r>
            <a:r>
              <a:rPr lang="ja-JP" altLang="en-US" sz="2400" dirty="0">
                <a:solidFill>
                  <a:srgbClr val="006600"/>
                </a:solidFill>
                <a:latin typeface="ＭＳ Ｐゴシック" panose="020B0600070205080204" pitchFamily="50" charset="-128"/>
                <a:ea typeface="ＭＳ Ｐゴシック" panose="020B0600070205080204" pitchFamily="50" charset="-128"/>
              </a:rPr>
              <a:t>投入燃料量 </a:t>
            </a:r>
            <a:r>
              <a:rPr lang="en-US" altLang="ja-JP" sz="2400" dirty="0">
                <a:solidFill>
                  <a:srgbClr val="006600"/>
                </a:solidFill>
                <a:latin typeface="ＭＳ Ｐゴシック" panose="020B0600070205080204" pitchFamily="50" charset="-128"/>
                <a:ea typeface="ＭＳ Ｐゴシック" panose="020B0600070205080204" pitchFamily="50" charset="-128"/>
              </a:rPr>
              <a:t>= 0;</a:t>
            </a:r>
          </a:p>
          <a:p>
            <a:pPr algn="l"/>
            <a:r>
              <a:rPr lang="en-US" altLang="ja-JP" sz="2400" dirty="0">
                <a:solidFill>
                  <a:srgbClr val="006600"/>
                </a:solidFill>
                <a:latin typeface="ＭＳ Ｐゴシック" panose="020B0600070205080204" pitchFamily="50" charset="-128"/>
                <a:ea typeface="ＭＳ Ｐゴシック" panose="020B0600070205080204" pitchFamily="50" charset="-128"/>
              </a:rPr>
              <a:t>        </a:t>
            </a:r>
            <a:r>
              <a:rPr lang="ja-JP" altLang="en-US" sz="2400" dirty="0">
                <a:solidFill>
                  <a:srgbClr val="006600"/>
                </a:solidFill>
                <a:latin typeface="ＭＳ Ｐゴシック" panose="020B0600070205080204" pitchFamily="50" charset="-128"/>
                <a:ea typeface="ＭＳ Ｐゴシック" panose="020B0600070205080204" pitchFamily="50" charset="-128"/>
              </a:rPr>
              <a:t>制動力 </a:t>
            </a:r>
            <a:r>
              <a:rPr lang="en-US" altLang="ja-JP" sz="2400" dirty="0">
                <a:solidFill>
                  <a:srgbClr val="006600"/>
                </a:solidFill>
                <a:latin typeface="ＭＳ Ｐゴシック" panose="020B0600070205080204" pitchFamily="50" charset="-128"/>
                <a:ea typeface="ＭＳ Ｐゴシック" panose="020B0600070205080204" pitchFamily="50" charset="-128"/>
              </a:rPr>
              <a:t>+= n;</a:t>
            </a:r>
          </a:p>
          <a:p>
            <a:pPr algn="l"/>
            <a:r>
              <a:rPr lang="en-US" altLang="ja-JP" sz="2400" dirty="0">
                <a:solidFill>
                  <a:srgbClr val="006600"/>
                </a:solidFill>
                <a:latin typeface="ＭＳ Ｐゴシック" panose="020B0600070205080204" pitchFamily="50" charset="-128"/>
                <a:ea typeface="ＭＳ Ｐゴシック" panose="020B0600070205080204" pitchFamily="50" charset="-128"/>
              </a:rPr>
              <a:t>        </a:t>
            </a:r>
            <a:r>
              <a:rPr lang="ja-JP" altLang="en-US" sz="2400" dirty="0">
                <a:solidFill>
                  <a:srgbClr val="006600"/>
                </a:solidFill>
                <a:latin typeface="ＭＳ Ｐゴシック" panose="020B0600070205080204" pitchFamily="50" charset="-128"/>
                <a:ea typeface="ＭＳ Ｐゴシック" panose="020B0600070205080204" pitchFamily="50" charset="-128"/>
              </a:rPr>
              <a:t>ブレーキランプ </a:t>
            </a:r>
            <a:r>
              <a:rPr lang="en-US" altLang="ja-JP" sz="2400" dirty="0">
                <a:solidFill>
                  <a:srgbClr val="006600"/>
                </a:solidFill>
                <a:latin typeface="ＭＳ Ｐゴシック" panose="020B0600070205080204" pitchFamily="50" charset="-128"/>
                <a:ea typeface="ＭＳ Ｐゴシック" panose="020B0600070205080204" pitchFamily="50" charset="-128"/>
              </a:rPr>
              <a:t>= on;</a:t>
            </a:r>
          </a:p>
          <a:p>
            <a:pPr algn="l"/>
            <a:r>
              <a:rPr lang="en-US" altLang="ja-JP" sz="2400" dirty="0">
                <a:solidFill>
                  <a:srgbClr val="006600"/>
                </a:solidFill>
                <a:latin typeface="ＭＳ Ｐゴシック" panose="020B0600070205080204" pitchFamily="50" charset="-128"/>
                <a:ea typeface="ＭＳ Ｐゴシック" panose="020B0600070205080204" pitchFamily="50" charset="-128"/>
              </a:rPr>
              <a:t>        if( </a:t>
            </a:r>
            <a:r>
              <a:rPr lang="ja-JP" altLang="en-US" sz="2400" dirty="0">
                <a:solidFill>
                  <a:srgbClr val="006600"/>
                </a:solidFill>
                <a:latin typeface="ＭＳ Ｐゴシック" panose="020B0600070205080204" pitchFamily="50" charset="-128"/>
                <a:ea typeface="ＭＳ Ｐゴシック" panose="020B0600070205080204" pitchFamily="50" charset="-128"/>
              </a:rPr>
              <a:t>スリップ </a:t>
            </a:r>
            <a:r>
              <a:rPr lang="en-US" altLang="ja-JP" sz="2400" dirty="0">
                <a:solidFill>
                  <a:srgbClr val="006600"/>
                </a:solidFill>
                <a:latin typeface="ＭＳ Ｐゴシック" panose="020B0600070205080204" pitchFamily="50" charset="-128"/>
                <a:ea typeface="ＭＳ Ｐゴシック" panose="020B0600070205080204" pitchFamily="50" charset="-128"/>
              </a:rPr>
              <a:t>){ ... }</a:t>
            </a:r>
          </a:p>
          <a:p>
            <a:pPr algn="l"/>
            <a:r>
              <a:rPr lang="en-US" altLang="ja-JP" sz="2400" dirty="0">
                <a:solidFill>
                  <a:srgbClr val="006600"/>
                </a:solidFill>
                <a:latin typeface="ＭＳ Ｐゴシック" panose="020B0600070205080204" pitchFamily="50" charset="-128"/>
                <a:ea typeface="ＭＳ Ｐゴシック" panose="020B0600070205080204" pitchFamily="50" charset="-128"/>
              </a:rPr>
              <a:t>    } </a:t>
            </a:r>
          </a:p>
          <a:p>
            <a:pPr algn="l"/>
            <a:r>
              <a:rPr lang="en-US" altLang="ja-JP" sz="2400" dirty="0">
                <a:solidFill>
                  <a:srgbClr val="CC0000"/>
                </a:solidFill>
                <a:latin typeface="ＭＳ Ｐゴシック" panose="020B0600070205080204" pitchFamily="50" charset="-128"/>
                <a:ea typeface="ＭＳ Ｐゴシック" panose="020B0600070205080204" pitchFamily="50" charset="-128"/>
              </a:rPr>
              <a:t>private:</a:t>
            </a:r>
          </a:p>
          <a:p>
            <a:pPr algn="l"/>
            <a:r>
              <a:rPr lang="en-US" altLang="ja-JP" sz="2400" dirty="0">
                <a:solidFill>
                  <a:srgbClr val="A50021"/>
                </a:solidFill>
                <a:latin typeface="ＭＳ Ｐゴシック" panose="020B0600070205080204" pitchFamily="50" charset="-128"/>
                <a:ea typeface="ＭＳ Ｐゴシック" panose="020B0600070205080204" pitchFamily="50" charset="-128"/>
              </a:rPr>
              <a:t>    </a:t>
            </a:r>
            <a:r>
              <a:rPr lang="ja-JP" altLang="en-US" sz="2400" dirty="0">
                <a:solidFill>
                  <a:srgbClr val="A50021"/>
                </a:solidFill>
                <a:latin typeface="ＭＳ Ｐゴシック" panose="020B0600070205080204" pitchFamily="50" charset="-128"/>
                <a:ea typeface="ＭＳ Ｐゴシック" panose="020B0600070205080204" pitchFamily="50" charset="-128"/>
              </a:rPr>
              <a:t>投入燃料量</a:t>
            </a:r>
            <a:r>
              <a:rPr lang="en-US" altLang="ja-JP" sz="2400" dirty="0">
                <a:solidFill>
                  <a:srgbClr val="A50021"/>
                </a:solidFill>
                <a:latin typeface="ＭＳ Ｐゴシック" panose="020B0600070205080204" pitchFamily="50" charset="-128"/>
                <a:ea typeface="ＭＳ Ｐゴシック" panose="020B0600070205080204" pitchFamily="50" charset="-128"/>
              </a:rPr>
              <a:t>;</a:t>
            </a:r>
          </a:p>
          <a:p>
            <a:pPr algn="l"/>
            <a:r>
              <a:rPr lang="en-US" altLang="ja-JP" sz="2400" dirty="0">
                <a:solidFill>
                  <a:srgbClr val="A50021"/>
                </a:solidFill>
                <a:latin typeface="ＭＳ Ｐゴシック" panose="020B0600070205080204" pitchFamily="50" charset="-128"/>
                <a:ea typeface="ＭＳ Ｐゴシック" panose="020B0600070205080204" pitchFamily="50" charset="-128"/>
              </a:rPr>
              <a:t>    </a:t>
            </a:r>
            <a:r>
              <a:rPr lang="ja-JP" altLang="en-US" sz="2400" dirty="0">
                <a:solidFill>
                  <a:srgbClr val="A50021"/>
                </a:solidFill>
                <a:latin typeface="ＭＳ Ｐゴシック" panose="020B0600070205080204" pitchFamily="50" charset="-128"/>
                <a:ea typeface="ＭＳ Ｐゴシック" panose="020B0600070205080204" pitchFamily="50" charset="-128"/>
              </a:rPr>
              <a:t>制動力</a:t>
            </a:r>
            <a:r>
              <a:rPr lang="en-US" altLang="ja-JP" sz="2400" dirty="0">
                <a:solidFill>
                  <a:srgbClr val="A50021"/>
                </a:solidFill>
                <a:latin typeface="ＭＳ Ｐゴシック" panose="020B0600070205080204" pitchFamily="50" charset="-128"/>
                <a:ea typeface="ＭＳ Ｐゴシック" panose="020B0600070205080204" pitchFamily="50" charset="-128"/>
              </a:rPr>
              <a:t>;</a:t>
            </a:r>
          </a:p>
          <a:p>
            <a:pPr algn="l"/>
            <a:r>
              <a:rPr lang="en-US" altLang="ja-JP" sz="2400" dirty="0">
                <a:solidFill>
                  <a:srgbClr val="A50021"/>
                </a:solidFill>
                <a:latin typeface="ＭＳ Ｐゴシック" panose="020B0600070205080204" pitchFamily="50" charset="-128"/>
                <a:ea typeface="ＭＳ Ｐゴシック" panose="020B0600070205080204" pitchFamily="50" charset="-128"/>
              </a:rPr>
              <a:t>    </a:t>
            </a:r>
            <a:r>
              <a:rPr lang="ja-JP" altLang="en-US" sz="2400" dirty="0">
                <a:solidFill>
                  <a:srgbClr val="A50021"/>
                </a:solidFill>
                <a:latin typeface="ＭＳ Ｐゴシック" panose="020B0600070205080204" pitchFamily="50" charset="-128"/>
                <a:ea typeface="ＭＳ Ｐゴシック" panose="020B0600070205080204" pitchFamily="50" charset="-128"/>
              </a:rPr>
              <a:t>タイヤ角度</a:t>
            </a:r>
            <a:r>
              <a:rPr lang="en-US" altLang="ja-JP" sz="2400" dirty="0">
                <a:solidFill>
                  <a:srgbClr val="A50021"/>
                </a:solidFill>
                <a:latin typeface="ＭＳ Ｐゴシック" panose="020B0600070205080204" pitchFamily="50" charset="-128"/>
                <a:ea typeface="ＭＳ Ｐゴシック" panose="020B0600070205080204" pitchFamily="50" charset="-128"/>
              </a:rPr>
              <a:t>;</a:t>
            </a:r>
          </a:p>
          <a:p>
            <a:pPr algn="l"/>
            <a:r>
              <a:rPr lang="en-US" altLang="ja-JP" sz="2400" dirty="0">
                <a:solidFill>
                  <a:srgbClr val="A50021"/>
                </a:solidFill>
                <a:latin typeface="ＭＳ Ｐゴシック" panose="020B0600070205080204" pitchFamily="50" charset="-128"/>
                <a:ea typeface="ＭＳ Ｐゴシック" panose="020B0600070205080204" pitchFamily="50" charset="-128"/>
              </a:rPr>
              <a:t>    </a:t>
            </a:r>
            <a:r>
              <a:rPr lang="ja-JP" altLang="en-US" sz="2400" dirty="0">
                <a:solidFill>
                  <a:srgbClr val="A50021"/>
                </a:solidFill>
                <a:latin typeface="ＭＳ Ｐゴシック" panose="020B0600070205080204" pitchFamily="50" charset="-128"/>
                <a:ea typeface="ＭＳ Ｐゴシック" panose="020B0600070205080204" pitchFamily="50" charset="-128"/>
              </a:rPr>
              <a:t>ブレーキランプ</a:t>
            </a:r>
            <a:r>
              <a:rPr lang="en-US" altLang="ja-JP" sz="2400" dirty="0">
                <a:solidFill>
                  <a:srgbClr val="A50021"/>
                </a:solidFill>
                <a:latin typeface="ＭＳ Ｐゴシック" panose="020B0600070205080204" pitchFamily="50" charset="-128"/>
                <a:ea typeface="ＭＳ Ｐゴシック" panose="020B0600070205080204" pitchFamily="50" charset="-128"/>
              </a:rPr>
              <a:t>;</a:t>
            </a:r>
          </a:p>
          <a:p>
            <a:pPr algn="l"/>
            <a:r>
              <a:rPr lang="en-US" altLang="ja-JP" sz="2400" dirty="0">
                <a:solidFill>
                  <a:srgbClr val="A50021"/>
                </a:solidFill>
                <a:latin typeface="ＭＳ Ｐゴシック" panose="020B0600070205080204" pitchFamily="50" charset="-128"/>
                <a:ea typeface="ＭＳ Ｐゴシック" panose="020B0600070205080204" pitchFamily="50" charset="-128"/>
              </a:rPr>
              <a:t>       :</a:t>
            </a:r>
          </a:p>
          <a:p>
            <a:pPr algn="l"/>
            <a:r>
              <a:rPr lang="en-US" altLang="ja-JP" sz="2400" dirty="0">
                <a:solidFill>
                  <a:srgbClr val="A50021"/>
                </a:solidFill>
                <a:latin typeface="ＭＳ Ｐゴシック" panose="020B0600070205080204" pitchFamily="50" charset="-128"/>
                <a:ea typeface="ＭＳ Ｐゴシック" panose="020B0600070205080204" pitchFamily="50" charset="-128"/>
              </a:rPr>
              <a:t>       :</a:t>
            </a:r>
          </a:p>
          <a:p>
            <a:pPr algn="l"/>
            <a:r>
              <a:rPr lang="en-US" altLang="ja-JP" sz="2400" dirty="0">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1290777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487EDD-AFF0-4D1D-B494-E07755402D40}"/>
              </a:ext>
            </a:extLst>
          </p:cNvPr>
          <p:cNvSpPr>
            <a:spLocks noGrp="1"/>
          </p:cNvSpPr>
          <p:nvPr>
            <p:ph type="title"/>
          </p:nvPr>
        </p:nvSpPr>
        <p:spPr/>
        <p:txBody>
          <a:bodyPr/>
          <a:lstStyle/>
          <a:p>
            <a:r>
              <a:rPr kumimoji="1" lang="en-US" altLang="ja-JP" dirty="0"/>
              <a:t>Python</a:t>
            </a:r>
            <a:r>
              <a:rPr lang="ja-JP" altLang="en-US" dirty="0" err="1"/>
              <a:t>には</a:t>
            </a:r>
            <a:r>
              <a:rPr lang="ja-JP" altLang="en-US" dirty="0"/>
              <a:t>カプセル化はない！</a:t>
            </a:r>
            <a:endParaRPr kumimoji="1" lang="ja-JP" altLang="en-US" dirty="0"/>
          </a:p>
        </p:txBody>
      </p:sp>
      <p:sp>
        <p:nvSpPr>
          <p:cNvPr id="3" name="コンテンツ プレースホルダー 2">
            <a:extLst>
              <a:ext uri="{FF2B5EF4-FFF2-40B4-BE49-F238E27FC236}">
                <a16:creationId xmlns:a16="http://schemas.microsoft.com/office/drawing/2014/main" id="{52078B84-3C7D-4863-A8CD-535C586AF013}"/>
              </a:ext>
            </a:extLst>
          </p:cNvPr>
          <p:cNvSpPr>
            <a:spLocks noGrp="1"/>
          </p:cNvSpPr>
          <p:nvPr>
            <p:ph idx="1"/>
          </p:nvPr>
        </p:nvSpPr>
        <p:spPr/>
        <p:txBody>
          <a:bodyPr/>
          <a:lstStyle/>
          <a:p>
            <a:r>
              <a:rPr kumimoji="1" lang="en-US" altLang="ja-JP" dirty="0"/>
              <a:t>Python</a:t>
            </a:r>
            <a:r>
              <a:rPr kumimoji="1" lang="ja-JP" altLang="en-US" dirty="0"/>
              <a:t>のクラスではすべての属性・操作が公開</a:t>
            </a:r>
            <a:endParaRPr kumimoji="1" lang="en-US" altLang="ja-JP" dirty="0"/>
          </a:p>
          <a:p>
            <a:r>
              <a:rPr kumimoji="1" lang="ja-JP" altLang="en-US" dirty="0"/>
              <a:t>とはいえ、ソフトウェアの設計段階では属性・操作の公開・非公開について検討しておくこと</a:t>
            </a:r>
            <a:endParaRPr kumimoji="1" lang="en-US" altLang="ja-JP" dirty="0"/>
          </a:p>
          <a:p>
            <a:pPr lvl="1"/>
            <a:r>
              <a:rPr lang="ja-JP" altLang="en-US" dirty="0">
                <a:solidFill>
                  <a:srgbClr val="FF0000"/>
                </a:solidFill>
              </a:rPr>
              <a:t>クラス図</a:t>
            </a:r>
            <a:r>
              <a:rPr lang="ja-JP" altLang="en-US" dirty="0"/>
              <a:t>において区別される</a:t>
            </a:r>
            <a:endParaRPr kumimoji="1" lang="ja-JP" altLang="en-US" dirty="0"/>
          </a:p>
        </p:txBody>
      </p:sp>
    </p:spTree>
    <p:extLst>
      <p:ext uri="{BB962C8B-B14F-4D97-AF65-F5344CB8AC3E}">
        <p14:creationId xmlns:p14="http://schemas.microsoft.com/office/powerpoint/2010/main" val="1803864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843D7-257F-465A-95D6-BC1B4E67E836}"/>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1FA63DC5-2081-455A-BD63-87DA02289113}"/>
              </a:ext>
            </a:extLst>
          </p:cNvPr>
          <p:cNvSpPr>
            <a:spLocks noGrp="1"/>
          </p:cNvSpPr>
          <p:nvPr>
            <p:ph idx="1"/>
          </p:nvPr>
        </p:nvSpPr>
        <p:spPr/>
        <p:txBody>
          <a:bodyPr/>
          <a:lstStyle/>
          <a:p>
            <a:r>
              <a:rPr kumimoji="1" lang="ja-JP" altLang="en-US" dirty="0"/>
              <a:t>あるクラスが持っている性質（構造や振る舞い）を、別のクラスが引き継ぐこと</a:t>
            </a:r>
            <a:endParaRPr kumimoji="1" lang="en-US" altLang="ja-JP" dirty="0"/>
          </a:p>
          <a:p>
            <a:pPr lvl="1"/>
            <a:r>
              <a:rPr lang="ja-JP" altLang="en-US" dirty="0"/>
              <a:t>共通の性質に着目して一般的なクラスを定義したり、独自の性質に着目して特殊化されたクラスを定義したりすることでクラスの階層構造を作ることができる</a:t>
            </a:r>
            <a:endParaRPr lang="en-US" altLang="ja-JP" dirty="0"/>
          </a:p>
          <a:p>
            <a:r>
              <a:rPr kumimoji="1" lang="ja-JP" altLang="en-US" dirty="0"/>
              <a:t>階層構造の上位のクラスを</a:t>
            </a:r>
            <a:r>
              <a:rPr kumimoji="1" lang="ja-JP" altLang="en-US" dirty="0">
                <a:solidFill>
                  <a:srgbClr val="FF0000"/>
                </a:solidFill>
              </a:rPr>
              <a:t>スーパークラス</a:t>
            </a:r>
            <a:r>
              <a:rPr kumimoji="1" lang="ja-JP" altLang="en-US" dirty="0"/>
              <a:t>、下位のクラスを</a:t>
            </a:r>
            <a:r>
              <a:rPr kumimoji="1" lang="ja-JP" altLang="en-US" dirty="0">
                <a:solidFill>
                  <a:srgbClr val="FF0000"/>
                </a:solidFill>
              </a:rPr>
              <a:t>サブクラス</a:t>
            </a:r>
            <a:r>
              <a:rPr kumimoji="1" lang="ja-JP" altLang="en-US" dirty="0"/>
              <a:t>という</a:t>
            </a:r>
            <a:endParaRPr kumimoji="1" lang="en-US" altLang="ja-JP" dirty="0"/>
          </a:p>
          <a:p>
            <a:r>
              <a:rPr kumimoji="1" lang="ja-JP" altLang="en-US" dirty="0"/>
              <a:t>継承は</a:t>
            </a:r>
            <a:r>
              <a:rPr lang="ja-JP" altLang="en-US" dirty="0"/>
              <a:t>「</a:t>
            </a:r>
            <a:r>
              <a:rPr lang="en-US" altLang="ja-JP" dirty="0"/>
              <a:t>is-a</a:t>
            </a:r>
            <a:r>
              <a:rPr lang="ja-JP" altLang="en-US" dirty="0"/>
              <a:t>」関係と呼ばれる</a:t>
            </a:r>
            <a:endParaRPr kumimoji="1" lang="ja-JP" altLang="en-US" dirty="0"/>
          </a:p>
        </p:txBody>
      </p:sp>
    </p:spTree>
    <p:extLst>
      <p:ext uri="{BB962C8B-B14F-4D97-AF65-F5344CB8AC3E}">
        <p14:creationId xmlns:p14="http://schemas.microsoft.com/office/powerpoint/2010/main" val="3892104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BEFB59-A542-4A66-875C-70820FD6B554}"/>
              </a:ext>
            </a:extLst>
          </p:cNvPr>
          <p:cNvSpPr>
            <a:spLocks noGrp="1"/>
          </p:cNvSpPr>
          <p:nvPr>
            <p:ph type="title"/>
          </p:nvPr>
        </p:nvSpPr>
        <p:spPr/>
        <p:txBody>
          <a:bodyPr/>
          <a:lstStyle/>
          <a:p>
            <a:r>
              <a:rPr kumimoji="1" lang="ja-JP" altLang="en-US" dirty="0"/>
              <a:t>例</a:t>
            </a:r>
          </a:p>
        </p:txBody>
      </p:sp>
      <p:sp>
        <p:nvSpPr>
          <p:cNvPr id="8" name="コンテンツ プレースホルダー 7">
            <a:extLst>
              <a:ext uri="{FF2B5EF4-FFF2-40B4-BE49-F238E27FC236}">
                <a16:creationId xmlns:a16="http://schemas.microsoft.com/office/drawing/2014/main" id="{282E4A3D-F521-4BEE-A4B6-2ED3E5E5C2DF}"/>
              </a:ext>
            </a:extLst>
          </p:cNvPr>
          <p:cNvSpPr>
            <a:spLocks noGrp="1"/>
          </p:cNvSpPr>
          <p:nvPr>
            <p:ph idx="1"/>
          </p:nvPr>
        </p:nvSpPr>
        <p:spPr/>
        <p:txBody>
          <a:bodyPr/>
          <a:lstStyle/>
          <a:p>
            <a:r>
              <a:rPr kumimoji="1" lang="ja-JP" altLang="en-US" dirty="0"/>
              <a:t>セダンは自動車である</a:t>
            </a:r>
            <a:r>
              <a:rPr kumimoji="1" lang="en-US" altLang="ja-JP" dirty="0"/>
              <a:t>(</a:t>
            </a:r>
            <a:r>
              <a:rPr kumimoji="1" lang="ja-JP" altLang="en-US" dirty="0"/>
              <a:t>セダン </a:t>
            </a:r>
            <a:r>
              <a:rPr kumimoji="1" lang="en-US" altLang="ja-JP" dirty="0"/>
              <a:t>is-a </a:t>
            </a:r>
            <a:r>
              <a:rPr kumimoji="1" lang="ja-JP" altLang="en-US" dirty="0"/>
              <a:t>自動車</a:t>
            </a:r>
            <a:r>
              <a:rPr kumimoji="1" lang="en-US" altLang="ja-JP" dirty="0"/>
              <a:t>)</a:t>
            </a:r>
          </a:p>
          <a:p>
            <a:r>
              <a:rPr lang="ja-JP" altLang="en-US" dirty="0"/>
              <a:t>カローラはセダンである</a:t>
            </a:r>
            <a:r>
              <a:rPr lang="en-US" altLang="ja-JP" dirty="0"/>
              <a:t>(</a:t>
            </a:r>
            <a:r>
              <a:rPr lang="ja-JP" altLang="en-US" dirty="0"/>
              <a:t>カローラ </a:t>
            </a:r>
            <a:r>
              <a:rPr lang="en-US" altLang="ja-JP" dirty="0"/>
              <a:t>is-a </a:t>
            </a:r>
            <a:r>
              <a:rPr lang="ja-JP" altLang="en-US" dirty="0"/>
              <a:t>セダン</a:t>
            </a:r>
            <a:r>
              <a:rPr lang="en-US" altLang="ja-JP" dirty="0"/>
              <a:t>)</a:t>
            </a:r>
            <a:endParaRPr kumimoji="1" lang="ja-JP" altLang="en-US" dirty="0"/>
          </a:p>
        </p:txBody>
      </p:sp>
      <p:pic>
        <p:nvPicPr>
          <p:cNvPr id="7" name="図 6">
            <a:extLst>
              <a:ext uri="{FF2B5EF4-FFF2-40B4-BE49-F238E27FC236}">
                <a16:creationId xmlns:a16="http://schemas.microsoft.com/office/drawing/2014/main" id="{466DBAE7-C669-42B1-A130-FE5400653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451" y="3094037"/>
            <a:ext cx="5619253" cy="3217863"/>
          </a:xfrm>
          <a:prstGeom prst="rect">
            <a:avLst/>
          </a:prstGeom>
        </p:spPr>
      </p:pic>
    </p:spTree>
    <p:extLst>
      <p:ext uri="{BB962C8B-B14F-4D97-AF65-F5344CB8AC3E}">
        <p14:creationId xmlns:p14="http://schemas.microsoft.com/office/powerpoint/2010/main" val="172097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74EB6-0AF1-4564-BB1E-90ED42F701F3}"/>
              </a:ext>
            </a:extLst>
          </p:cNvPr>
          <p:cNvSpPr>
            <a:spLocks noGrp="1"/>
          </p:cNvSpPr>
          <p:nvPr>
            <p:ph type="title"/>
          </p:nvPr>
        </p:nvSpPr>
        <p:spPr/>
        <p:txBody>
          <a:bodyPr/>
          <a:lstStyle/>
          <a:p>
            <a:r>
              <a:rPr lang="ja-JP" altLang="en-US" dirty="0"/>
              <a:t>チーム分けについて</a:t>
            </a:r>
            <a:endParaRPr kumimoji="1" lang="ja-JP" altLang="en-US" dirty="0"/>
          </a:p>
        </p:txBody>
      </p:sp>
      <p:sp>
        <p:nvSpPr>
          <p:cNvPr id="3" name="コンテンツ プレースホルダー 2">
            <a:extLst>
              <a:ext uri="{FF2B5EF4-FFF2-40B4-BE49-F238E27FC236}">
                <a16:creationId xmlns:a16="http://schemas.microsoft.com/office/drawing/2014/main" id="{AE1858F0-64F5-4FF1-B0A8-9B2198D90095}"/>
              </a:ext>
            </a:extLst>
          </p:cNvPr>
          <p:cNvSpPr>
            <a:spLocks noGrp="1"/>
          </p:cNvSpPr>
          <p:nvPr>
            <p:ph idx="1"/>
          </p:nvPr>
        </p:nvSpPr>
        <p:spPr/>
        <p:txBody>
          <a:bodyPr/>
          <a:lstStyle/>
          <a:p>
            <a:r>
              <a:rPr kumimoji="1" lang="ja-JP" altLang="en-US" dirty="0"/>
              <a:t>次回の初めまでに決めて</a:t>
            </a:r>
            <a:r>
              <a:rPr lang="ja-JP" altLang="en-US" dirty="0"/>
              <a:t>おくこと！</a:t>
            </a:r>
            <a:endParaRPr lang="en-US" altLang="ja-JP" dirty="0"/>
          </a:p>
          <a:p>
            <a:r>
              <a:rPr kumimoji="1" lang="ja-JP" altLang="en-US" dirty="0"/>
              <a:t>次回はどんなソフトウェアを作りたいかの</a:t>
            </a:r>
            <a:r>
              <a:rPr kumimoji="1" lang="ja-JP" altLang="en-US" dirty="0">
                <a:solidFill>
                  <a:srgbClr val="FF0000"/>
                </a:solidFill>
              </a:rPr>
              <a:t>ブレインストーミング</a:t>
            </a:r>
            <a:r>
              <a:rPr kumimoji="1" lang="ja-JP" altLang="en-US" dirty="0"/>
              <a:t>と</a:t>
            </a:r>
            <a:r>
              <a:rPr kumimoji="1" lang="ja-JP" altLang="en-US" dirty="0">
                <a:solidFill>
                  <a:srgbClr val="FF0000"/>
                </a:solidFill>
              </a:rPr>
              <a:t>仕様作成</a:t>
            </a:r>
            <a:r>
              <a:rPr kumimoji="1" lang="ja-JP" altLang="en-US" dirty="0"/>
              <a:t>に取り組んでもらいます。</a:t>
            </a:r>
          </a:p>
        </p:txBody>
      </p:sp>
    </p:spTree>
    <p:extLst>
      <p:ext uri="{BB962C8B-B14F-4D97-AF65-F5344CB8AC3E}">
        <p14:creationId xmlns:p14="http://schemas.microsoft.com/office/powerpoint/2010/main" val="866188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574A3C-80CC-452C-B1AF-4B3C045543CA}"/>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2FD365A4-C9B8-4BC4-9A60-7A3FC205F505}"/>
              </a:ext>
            </a:extLst>
          </p:cNvPr>
          <p:cNvSpPr>
            <a:spLocks noGrp="1"/>
          </p:cNvSpPr>
          <p:nvPr>
            <p:ph idx="1"/>
          </p:nvPr>
        </p:nvSpPr>
        <p:spPr/>
        <p:txBody>
          <a:bodyPr/>
          <a:lstStyle/>
          <a:p>
            <a:r>
              <a:rPr kumimoji="1" lang="ja-JP" altLang="en-US" dirty="0"/>
              <a:t>同一のメッセージを送られたとき、受信側オブジェクトがその同一のメッセージに対してそれぞれ異なる振る舞いをすること</a:t>
            </a:r>
          </a:p>
        </p:txBody>
      </p:sp>
      <p:pic>
        <p:nvPicPr>
          <p:cNvPr id="1028" name="Picture 4" descr="立っている西洋人のイラスト（男性）">
            <a:extLst>
              <a:ext uri="{FF2B5EF4-FFF2-40B4-BE49-F238E27FC236}">
                <a16:creationId xmlns:a16="http://schemas.microsoft.com/office/drawing/2014/main" id="{F925D88F-8544-4B4F-8CB8-FD627FF4B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036" y="4798778"/>
            <a:ext cx="509928" cy="13781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メキシコ人のイラスト">
            <a:extLst>
              <a:ext uri="{FF2B5EF4-FFF2-40B4-BE49-F238E27FC236}">
                <a16:creationId xmlns:a16="http://schemas.microsoft.com/office/drawing/2014/main" id="{88EC0050-E81B-4A3E-9B5B-3328F90DA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8483" y="4712642"/>
            <a:ext cx="1550458" cy="15504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斜めから見た立つ人のイラスト（男性）">
            <a:extLst>
              <a:ext uri="{FF2B5EF4-FFF2-40B4-BE49-F238E27FC236}">
                <a16:creationId xmlns:a16="http://schemas.microsoft.com/office/drawing/2014/main" id="{5365DA1A-40FD-489E-B4D9-0903B95A1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821" y="4884915"/>
            <a:ext cx="1009521" cy="1378185"/>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下 3">
            <a:extLst>
              <a:ext uri="{FF2B5EF4-FFF2-40B4-BE49-F238E27FC236}">
                <a16:creationId xmlns:a16="http://schemas.microsoft.com/office/drawing/2014/main" id="{6A55BC79-6BB2-4582-905F-C24964EB1E91}"/>
              </a:ext>
            </a:extLst>
          </p:cNvPr>
          <p:cNvSpPr/>
          <p:nvPr/>
        </p:nvSpPr>
        <p:spPr>
          <a:xfrm>
            <a:off x="2937933" y="3327400"/>
            <a:ext cx="474134" cy="1244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82E7D42-9A00-408A-AEC1-139311BBA01C}"/>
              </a:ext>
            </a:extLst>
          </p:cNvPr>
          <p:cNvSpPr txBox="1"/>
          <p:nvPr/>
        </p:nvSpPr>
        <p:spPr>
          <a:xfrm>
            <a:off x="1947333" y="3646325"/>
            <a:ext cx="1107996" cy="369332"/>
          </a:xfrm>
          <a:prstGeom prst="rect">
            <a:avLst/>
          </a:prstGeom>
          <a:noFill/>
        </p:spPr>
        <p:txBody>
          <a:bodyPr wrap="none" rtlCol="0">
            <a:spAutoFit/>
          </a:bodyPr>
          <a:lstStyle/>
          <a:p>
            <a:r>
              <a:rPr kumimoji="1" lang="ja-JP" altLang="en-US" dirty="0"/>
              <a:t>挨拶する</a:t>
            </a:r>
          </a:p>
        </p:txBody>
      </p:sp>
      <p:sp>
        <p:nvSpPr>
          <p:cNvPr id="10" name="矢印: 下 9">
            <a:extLst>
              <a:ext uri="{FF2B5EF4-FFF2-40B4-BE49-F238E27FC236}">
                <a16:creationId xmlns:a16="http://schemas.microsoft.com/office/drawing/2014/main" id="{128B454D-349F-4E54-9327-A9B97053C8D0}"/>
              </a:ext>
            </a:extLst>
          </p:cNvPr>
          <p:cNvSpPr/>
          <p:nvPr/>
        </p:nvSpPr>
        <p:spPr>
          <a:xfrm>
            <a:off x="5858932" y="3327400"/>
            <a:ext cx="474134" cy="1244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E7F0F8E-98FD-4D15-9AA8-63B02A74ECF3}"/>
              </a:ext>
            </a:extLst>
          </p:cNvPr>
          <p:cNvSpPr txBox="1"/>
          <p:nvPr/>
        </p:nvSpPr>
        <p:spPr>
          <a:xfrm>
            <a:off x="4868334" y="3646325"/>
            <a:ext cx="1107996" cy="369332"/>
          </a:xfrm>
          <a:prstGeom prst="rect">
            <a:avLst/>
          </a:prstGeom>
          <a:noFill/>
        </p:spPr>
        <p:txBody>
          <a:bodyPr wrap="none" rtlCol="0">
            <a:spAutoFit/>
          </a:bodyPr>
          <a:lstStyle/>
          <a:p>
            <a:r>
              <a:rPr kumimoji="1" lang="ja-JP" altLang="en-US" dirty="0"/>
              <a:t>挨拶する</a:t>
            </a:r>
          </a:p>
        </p:txBody>
      </p:sp>
      <p:sp>
        <p:nvSpPr>
          <p:cNvPr id="12" name="矢印: 下 11">
            <a:extLst>
              <a:ext uri="{FF2B5EF4-FFF2-40B4-BE49-F238E27FC236}">
                <a16:creationId xmlns:a16="http://schemas.microsoft.com/office/drawing/2014/main" id="{8451A0F1-95BF-4C80-9314-3F9044A52725}"/>
              </a:ext>
            </a:extLst>
          </p:cNvPr>
          <p:cNvSpPr/>
          <p:nvPr/>
        </p:nvSpPr>
        <p:spPr>
          <a:xfrm>
            <a:off x="9146645" y="3327400"/>
            <a:ext cx="474134" cy="1244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F1EFAD7-66FB-45EA-88C3-958057E9E572}"/>
              </a:ext>
            </a:extLst>
          </p:cNvPr>
          <p:cNvSpPr txBox="1"/>
          <p:nvPr/>
        </p:nvSpPr>
        <p:spPr>
          <a:xfrm>
            <a:off x="8146071" y="3646325"/>
            <a:ext cx="1107996" cy="369332"/>
          </a:xfrm>
          <a:prstGeom prst="rect">
            <a:avLst/>
          </a:prstGeom>
          <a:noFill/>
        </p:spPr>
        <p:txBody>
          <a:bodyPr wrap="none" rtlCol="0">
            <a:spAutoFit/>
          </a:bodyPr>
          <a:lstStyle/>
          <a:p>
            <a:r>
              <a:rPr kumimoji="1" lang="ja-JP" altLang="en-US" dirty="0"/>
              <a:t>挨拶する</a:t>
            </a:r>
          </a:p>
        </p:txBody>
      </p:sp>
      <p:sp>
        <p:nvSpPr>
          <p:cNvPr id="6" name="吹き出し: 角を丸めた四角形 5">
            <a:extLst>
              <a:ext uri="{FF2B5EF4-FFF2-40B4-BE49-F238E27FC236}">
                <a16:creationId xmlns:a16="http://schemas.microsoft.com/office/drawing/2014/main" id="{B6BBA705-F5A9-41BA-BA15-8E70883A267A}"/>
              </a:ext>
            </a:extLst>
          </p:cNvPr>
          <p:cNvSpPr/>
          <p:nvPr/>
        </p:nvSpPr>
        <p:spPr>
          <a:xfrm>
            <a:off x="838200" y="4712642"/>
            <a:ext cx="1693333" cy="524934"/>
          </a:xfrm>
          <a:prstGeom prst="wedgeRoundRectCallout">
            <a:avLst>
              <a:gd name="adj1" fmla="val 72167"/>
              <a:gd name="adj2" fmla="val 4397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こんにちは！</a:t>
            </a:r>
          </a:p>
        </p:txBody>
      </p:sp>
      <p:sp>
        <p:nvSpPr>
          <p:cNvPr id="15" name="吹き出し: 角を丸めた四角形 14">
            <a:extLst>
              <a:ext uri="{FF2B5EF4-FFF2-40B4-BE49-F238E27FC236}">
                <a16:creationId xmlns:a16="http://schemas.microsoft.com/office/drawing/2014/main" id="{0C9DE377-8B56-40AB-A697-CECA24A6EA73}"/>
              </a:ext>
            </a:extLst>
          </p:cNvPr>
          <p:cNvSpPr/>
          <p:nvPr/>
        </p:nvSpPr>
        <p:spPr>
          <a:xfrm>
            <a:off x="4292679" y="4712642"/>
            <a:ext cx="1107996" cy="524934"/>
          </a:xfrm>
          <a:prstGeom prst="wedgeRoundRectCallout">
            <a:avLst>
              <a:gd name="adj1" fmla="val 85157"/>
              <a:gd name="adj2" fmla="val 3429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Hello!</a:t>
            </a:r>
            <a:endParaRPr kumimoji="1" lang="ja-JP" altLang="en-US" dirty="0">
              <a:solidFill>
                <a:schemeClr val="tx1"/>
              </a:solidFill>
            </a:endParaRPr>
          </a:p>
        </p:txBody>
      </p:sp>
      <p:sp>
        <p:nvSpPr>
          <p:cNvPr id="17" name="吹き出し: 角を丸めた四角形 16">
            <a:extLst>
              <a:ext uri="{FF2B5EF4-FFF2-40B4-BE49-F238E27FC236}">
                <a16:creationId xmlns:a16="http://schemas.microsoft.com/office/drawing/2014/main" id="{2414E52E-225D-4174-A86F-B64C8DDA4CDC}"/>
              </a:ext>
            </a:extLst>
          </p:cNvPr>
          <p:cNvSpPr/>
          <p:nvPr/>
        </p:nvSpPr>
        <p:spPr>
          <a:xfrm>
            <a:off x="7432674" y="4712642"/>
            <a:ext cx="1107996" cy="524934"/>
          </a:xfrm>
          <a:prstGeom prst="wedgeRoundRectCallout">
            <a:avLst>
              <a:gd name="adj1" fmla="val 85157"/>
              <a:gd name="adj2" fmla="val 3429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Hola!</a:t>
            </a:r>
            <a:endParaRPr kumimoji="1" lang="ja-JP" altLang="en-US" dirty="0">
              <a:solidFill>
                <a:schemeClr val="tx1"/>
              </a:solidFill>
            </a:endParaRPr>
          </a:p>
        </p:txBody>
      </p:sp>
      <p:sp>
        <p:nvSpPr>
          <p:cNvPr id="7" name="テキスト ボックス 6">
            <a:extLst>
              <a:ext uri="{FF2B5EF4-FFF2-40B4-BE49-F238E27FC236}">
                <a16:creationId xmlns:a16="http://schemas.microsoft.com/office/drawing/2014/main" id="{06A44A1A-DF81-4FBD-869E-7C7AC0FC35F1}"/>
              </a:ext>
            </a:extLst>
          </p:cNvPr>
          <p:cNvSpPr txBox="1"/>
          <p:nvPr/>
        </p:nvSpPr>
        <p:spPr>
          <a:xfrm>
            <a:off x="2851834" y="6340789"/>
            <a:ext cx="646331" cy="369332"/>
          </a:xfrm>
          <a:prstGeom prst="rect">
            <a:avLst/>
          </a:prstGeom>
          <a:noFill/>
        </p:spPr>
        <p:txBody>
          <a:bodyPr wrap="none" rtlCol="0">
            <a:spAutoFit/>
          </a:bodyPr>
          <a:lstStyle/>
          <a:p>
            <a:r>
              <a:rPr lang="ja-JP" altLang="en-US" dirty="0"/>
              <a:t>太郎</a:t>
            </a:r>
            <a:endParaRPr kumimoji="1" lang="ja-JP" altLang="en-US" dirty="0"/>
          </a:p>
        </p:txBody>
      </p:sp>
      <p:sp>
        <p:nvSpPr>
          <p:cNvPr id="19" name="テキスト ボックス 18">
            <a:extLst>
              <a:ext uri="{FF2B5EF4-FFF2-40B4-BE49-F238E27FC236}">
                <a16:creationId xmlns:a16="http://schemas.microsoft.com/office/drawing/2014/main" id="{970CA924-7E40-495E-911E-D6FB0F3B4B4E}"/>
              </a:ext>
            </a:extLst>
          </p:cNvPr>
          <p:cNvSpPr txBox="1"/>
          <p:nvPr/>
        </p:nvSpPr>
        <p:spPr>
          <a:xfrm>
            <a:off x="5657418" y="6340789"/>
            <a:ext cx="877163" cy="369332"/>
          </a:xfrm>
          <a:prstGeom prst="rect">
            <a:avLst/>
          </a:prstGeom>
          <a:noFill/>
        </p:spPr>
        <p:txBody>
          <a:bodyPr wrap="none" rtlCol="0">
            <a:spAutoFit/>
          </a:bodyPr>
          <a:lstStyle/>
          <a:p>
            <a:r>
              <a:rPr kumimoji="1" lang="ja-JP" altLang="en-US" dirty="0"/>
              <a:t>ジョン</a:t>
            </a:r>
          </a:p>
        </p:txBody>
      </p:sp>
      <p:sp>
        <p:nvSpPr>
          <p:cNvPr id="20" name="テキスト ボックス 19">
            <a:extLst>
              <a:ext uri="{FF2B5EF4-FFF2-40B4-BE49-F238E27FC236}">
                <a16:creationId xmlns:a16="http://schemas.microsoft.com/office/drawing/2014/main" id="{A618C54C-AB87-49F9-A25A-5B2741B17D5C}"/>
              </a:ext>
            </a:extLst>
          </p:cNvPr>
          <p:cNvSpPr txBox="1"/>
          <p:nvPr/>
        </p:nvSpPr>
        <p:spPr>
          <a:xfrm>
            <a:off x="9060545" y="6340789"/>
            <a:ext cx="646331" cy="369332"/>
          </a:xfrm>
          <a:prstGeom prst="rect">
            <a:avLst/>
          </a:prstGeom>
          <a:noFill/>
        </p:spPr>
        <p:txBody>
          <a:bodyPr wrap="none" rtlCol="0">
            <a:spAutoFit/>
          </a:bodyPr>
          <a:lstStyle/>
          <a:p>
            <a:pPr algn="ctr"/>
            <a:r>
              <a:rPr kumimoji="1" lang="ja-JP" altLang="en-US" dirty="0"/>
              <a:t>ホセ</a:t>
            </a:r>
          </a:p>
        </p:txBody>
      </p:sp>
    </p:spTree>
    <p:extLst>
      <p:ext uri="{BB962C8B-B14F-4D97-AF65-F5344CB8AC3E}">
        <p14:creationId xmlns:p14="http://schemas.microsoft.com/office/powerpoint/2010/main" val="173181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1" grpId="0"/>
      <p:bldP spid="12" grpId="0" animBg="1"/>
      <p:bldP spid="13" grpId="0"/>
      <p:bldP spid="6" grpId="0" animBg="1"/>
      <p:bldP spid="15"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FCFAEC-B609-43E0-8921-1EFFAD379314}"/>
              </a:ext>
            </a:extLst>
          </p:cNvPr>
          <p:cNvSpPr>
            <a:spLocks noGrp="1"/>
          </p:cNvSpPr>
          <p:nvPr>
            <p:ph type="title"/>
          </p:nvPr>
        </p:nvSpPr>
        <p:spPr/>
        <p:txBody>
          <a:bodyPr/>
          <a:lstStyle/>
          <a:p>
            <a:r>
              <a:rPr kumimoji="1" lang="en-US" altLang="ja-JP" dirty="0"/>
              <a:t>UML</a:t>
            </a:r>
            <a:r>
              <a:rPr kumimoji="1" lang="ja-JP" altLang="en-US" dirty="0"/>
              <a:t>の図の概説</a:t>
            </a:r>
          </a:p>
        </p:txBody>
      </p:sp>
      <p:sp>
        <p:nvSpPr>
          <p:cNvPr id="5" name="テキスト プレースホルダー 4">
            <a:extLst>
              <a:ext uri="{FF2B5EF4-FFF2-40B4-BE49-F238E27FC236}">
                <a16:creationId xmlns:a16="http://schemas.microsoft.com/office/drawing/2014/main" id="{0423A0F2-DF53-4233-8460-ADBBEA9E2D73}"/>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44464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90C21-C980-48C0-81F1-6668663E989C}"/>
              </a:ext>
            </a:extLst>
          </p:cNvPr>
          <p:cNvSpPr>
            <a:spLocks noGrp="1"/>
          </p:cNvSpPr>
          <p:nvPr>
            <p:ph type="title"/>
          </p:nvPr>
        </p:nvSpPr>
        <p:spPr/>
        <p:txBody>
          <a:bodyPr/>
          <a:lstStyle/>
          <a:p>
            <a:r>
              <a:rPr kumimoji="1" lang="en-US" altLang="ja-JP" dirty="0"/>
              <a:t>UML</a:t>
            </a:r>
            <a:r>
              <a:rPr kumimoji="1" lang="ja-JP" altLang="en-US" dirty="0"/>
              <a:t>図の大別</a:t>
            </a:r>
          </a:p>
        </p:txBody>
      </p:sp>
      <p:sp>
        <p:nvSpPr>
          <p:cNvPr id="3" name="コンテンツ プレースホルダー 2">
            <a:extLst>
              <a:ext uri="{FF2B5EF4-FFF2-40B4-BE49-F238E27FC236}">
                <a16:creationId xmlns:a16="http://schemas.microsoft.com/office/drawing/2014/main" id="{6201CF71-4DB9-40E0-A2C8-D6DBF608CC42}"/>
              </a:ext>
            </a:extLst>
          </p:cNvPr>
          <p:cNvSpPr>
            <a:spLocks noGrp="1"/>
          </p:cNvSpPr>
          <p:nvPr>
            <p:ph idx="1"/>
          </p:nvPr>
        </p:nvSpPr>
        <p:spPr>
          <a:xfrm>
            <a:off x="838200" y="1825625"/>
            <a:ext cx="10515600" cy="4351338"/>
          </a:xfrm>
        </p:spPr>
        <p:txBody>
          <a:bodyPr/>
          <a:lstStyle/>
          <a:p>
            <a:r>
              <a:rPr kumimoji="1" lang="ja-JP" altLang="en-US" dirty="0"/>
              <a:t>静的な構造を表現する「構造図」とシステムの動的な振る舞いを表現する「振る舞い図」に分けられる</a:t>
            </a:r>
          </a:p>
        </p:txBody>
      </p:sp>
      <p:sp>
        <p:nvSpPr>
          <p:cNvPr id="4" name="テキスト ボックス 3">
            <a:extLst>
              <a:ext uri="{FF2B5EF4-FFF2-40B4-BE49-F238E27FC236}">
                <a16:creationId xmlns:a16="http://schemas.microsoft.com/office/drawing/2014/main" id="{3130AC68-DCD5-4F41-8FB8-D1FF52060992}"/>
              </a:ext>
            </a:extLst>
          </p:cNvPr>
          <p:cNvSpPr txBox="1"/>
          <p:nvPr/>
        </p:nvSpPr>
        <p:spPr>
          <a:xfrm>
            <a:off x="1159934" y="2846401"/>
            <a:ext cx="877163" cy="369332"/>
          </a:xfrm>
          <a:prstGeom prst="rect">
            <a:avLst/>
          </a:prstGeom>
          <a:noFill/>
          <a:ln>
            <a:solidFill>
              <a:schemeClr val="tx1"/>
            </a:solidFill>
          </a:ln>
        </p:spPr>
        <p:txBody>
          <a:bodyPr wrap="none" rtlCol="0">
            <a:spAutoFit/>
          </a:bodyPr>
          <a:lstStyle/>
          <a:p>
            <a:r>
              <a:rPr kumimoji="1" lang="ja-JP" altLang="en-US" dirty="0"/>
              <a:t>構造図</a:t>
            </a:r>
          </a:p>
        </p:txBody>
      </p:sp>
      <p:sp>
        <p:nvSpPr>
          <p:cNvPr id="5" name="テキスト ボックス 4">
            <a:extLst>
              <a:ext uri="{FF2B5EF4-FFF2-40B4-BE49-F238E27FC236}">
                <a16:creationId xmlns:a16="http://schemas.microsoft.com/office/drawing/2014/main" id="{A75F6D53-5A6B-492D-A355-C2F0E717F35C}"/>
              </a:ext>
            </a:extLst>
          </p:cNvPr>
          <p:cNvSpPr txBox="1"/>
          <p:nvPr/>
        </p:nvSpPr>
        <p:spPr>
          <a:xfrm>
            <a:off x="2269067" y="3347045"/>
            <a:ext cx="1107996" cy="369332"/>
          </a:xfrm>
          <a:prstGeom prst="rect">
            <a:avLst/>
          </a:prstGeom>
          <a:noFill/>
          <a:ln>
            <a:solidFill>
              <a:schemeClr val="tx1"/>
            </a:solidFill>
          </a:ln>
        </p:spPr>
        <p:txBody>
          <a:bodyPr wrap="none" rtlCol="0">
            <a:spAutoFit/>
          </a:bodyPr>
          <a:lstStyle/>
          <a:p>
            <a:r>
              <a:rPr kumimoji="1" lang="ja-JP" altLang="en-US" dirty="0"/>
              <a:t>クラス図</a:t>
            </a:r>
          </a:p>
        </p:txBody>
      </p:sp>
      <p:sp>
        <p:nvSpPr>
          <p:cNvPr id="6" name="テキスト ボックス 5">
            <a:extLst>
              <a:ext uri="{FF2B5EF4-FFF2-40B4-BE49-F238E27FC236}">
                <a16:creationId xmlns:a16="http://schemas.microsoft.com/office/drawing/2014/main" id="{311004DE-323A-47C4-B40C-88F7225F7415}"/>
              </a:ext>
            </a:extLst>
          </p:cNvPr>
          <p:cNvSpPr txBox="1"/>
          <p:nvPr/>
        </p:nvSpPr>
        <p:spPr>
          <a:xfrm>
            <a:off x="2269067" y="3913201"/>
            <a:ext cx="1800493" cy="369332"/>
          </a:xfrm>
          <a:prstGeom prst="rect">
            <a:avLst/>
          </a:prstGeom>
          <a:noFill/>
          <a:ln>
            <a:solidFill>
              <a:schemeClr val="tx1"/>
            </a:solidFill>
          </a:ln>
        </p:spPr>
        <p:txBody>
          <a:bodyPr wrap="none" rtlCol="0">
            <a:spAutoFit/>
          </a:bodyPr>
          <a:lstStyle/>
          <a:p>
            <a:r>
              <a:rPr lang="ja-JP" altLang="en-US" dirty="0"/>
              <a:t>オブジェクト図</a:t>
            </a:r>
            <a:endParaRPr kumimoji="1" lang="ja-JP" altLang="en-US" dirty="0"/>
          </a:p>
        </p:txBody>
      </p:sp>
      <p:sp>
        <p:nvSpPr>
          <p:cNvPr id="7" name="テキスト ボックス 6">
            <a:extLst>
              <a:ext uri="{FF2B5EF4-FFF2-40B4-BE49-F238E27FC236}">
                <a16:creationId xmlns:a16="http://schemas.microsoft.com/office/drawing/2014/main" id="{F70753A2-82AC-4B0F-B4B9-CD0C01C5B51B}"/>
              </a:ext>
            </a:extLst>
          </p:cNvPr>
          <p:cNvSpPr txBox="1"/>
          <p:nvPr/>
        </p:nvSpPr>
        <p:spPr>
          <a:xfrm>
            <a:off x="2269067" y="4476783"/>
            <a:ext cx="1338828" cy="369332"/>
          </a:xfrm>
          <a:prstGeom prst="rect">
            <a:avLst/>
          </a:prstGeom>
          <a:noFill/>
          <a:ln>
            <a:solidFill>
              <a:schemeClr val="tx1"/>
            </a:solidFill>
          </a:ln>
        </p:spPr>
        <p:txBody>
          <a:bodyPr wrap="none" rtlCol="0">
            <a:spAutoFit/>
          </a:bodyPr>
          <a:lstStyle/>
          <a:p>
            <a:r>
              <a:rPr lang="ja-JP" altLang="en-US" dirty="0"/>
              <a:t>合成構造図</a:t>
            </a:r>
            <a:endParaRPr kumimoji="1" lang="ja-JP" altLang="en-US" dirty="0"/>
          </a:p>
        </p:txBody>
      </p:sp>
      <p:sp>
        <p:nvSpPr>
          <p:cNvPr id="8" name="テキスト ボックス 7">
            <a:extLst>
              <a:ext uri="{FF2B5EF4-FFF2-40B4-BE49-F238E27FC236}">
                <a16:creationId xmlns:a16="http://schemas.microsoft.com/office/drawing/2014/main" id="{55ACFDD6-AA31-4D5E-9B8A-81173F9D82BD}"/>
              </a:ext>
            </a:extLst>
          </p:cNvPr>
          <p:cNvSpPr txBox="1"/>
          <p:nvPr/>
        </p:nvSpPr>
        <p:spPr>
          <a:xfrm>
            <a:off x="2269067" y="5043546"/>
            <a:ext cx="1569660" cy="369332"/>
          </a:xfrm>
          <a:prstGeom prst="rect">
            <a:avLst/>
          </a:prstGeom>
          <a:noFill/>
          <a:ln>
            <a:solidFill>
              <a:schemeClr val="tx1"/>
            </a:solidFill>
          </a:ln>
        </p:spPr>
        <p:txBody>
          <a:bodyPr wrap="none" rtlCol="0">
            <a:spAutoFit/>
          </a:bodyPr>
          <a:lstStyle/>
          <a:p>
            <a:r>
              <a:rPr lang="ja-JP" altLang="en-US" dirty="0"/>
              <a:t>パッケージ図</a:t>
            </a:r>
            <a:endParaRPr kumimoji="1" lang="ja-JP" altLang="en-US" dirty="0"/>
          </a:p>
        </p:txBody>
      </p:sp>
      <p:sp>
        <p:nvSpPr>
          <p:cNvPr id="9" name="テキスト ボックス 8">
            <a:extLst>
              <a:ext uri="{FF2B5EF4-FFF2-40B4-BE49-F238E27FC236}">
                <a16:creationId xmlns:a16="http://schemas.microsoft.com/office/drawing/2014/main" id="{52A36732-0CA9-4E93-AA17-AB1A84B54E66}"/>
              </a:ext>
            </a:extLst>
          </p:cNvPr>
          <p:cNvSpPr txBox="1"/>
          <p:nvPr/>
        </p:nvSpPr>
        <p:spPr>
          <a:xfrm>
            <a:off x="2269067" y="5607128"/>
            <a:ext cx="2031325" cy="369332"/>
          </a:xfrm>
          <a:prstGeom prst="rect">
            <a:avLst/>
          </a:prstGeom>
          <a:noFill/>
          <a:ln>
            <a:solidFill>
              <a:schemeClr val="tx1"/>
            </a:solidFill>
          </a:ln>
        </p:spPr>
        <p:txBody>
          <a:bodyPr wrap="none" rtlCol="0">
            <a:spAutoFit/>
          </a:bodyPr>
          <a:lstStyle/>
          <a:p>
            <a:r>
              <a:rPr lang="ja-JP" altLang="en-US" dirty="0"/>
              <a:t>コンポーネント図</a:t>
            </a:r>
            <a:endParaRPr kumimoji="1" lang="ja-JP" altLang="en-US" dirty="0"/>
          </a:p>
        </p:txBody>
      </p:sp>
      <p:sp>
        <p:nvSpPr>
          <p:cNvPr id="10" name="テキスト ボックス 9">
            <a:extLst>
              <a:ext uri="{FF2B5EF4-FFF2-40B4-BE49-F238E27FC236}">
                <a16:creationId xmlns:a16="http://schemas.microsoft.com/office/drawing/2014/main" id="{E095FEBD-8EEE-46D6-B411-9C718FBE4DE9}"/>
              </a:ext>
            </a:extLst>
          </p:cNvPr>
          <p:cNvSpPr txBox="1"/>
          <p:nvPr/>
        </p:nvSpPr>
        <p:spPr>
          <a:xfrm>
            <a:off x="2269067" y="6170710"/>
            <a:ext cx="877163" cy="369332"/>
          </a:xfrm>
          <a:prstGeom prst="rect">
            <a:avLst/>
          </a:prstGeom>
          <a:noFill/>
          <a:ln>
            <a:solidFill>
              <a:schemeClr val="tx1"/>
            </a:solidFill>
          </a:ln>
        </p:spPr>
        <p:txBody>
          <a:bodyPr wrap="none" rtlCol="0">
            <a:spAutoFit/>
          </a:bodyPr>
          <a:lstStyle/>
          <a:p>
            <a:r>
              <a:rPr lang="ja-JP" altLang="en-US" dirty="0"/>
              <a:t>配置図</a:t>
            </a:r>
            <a:endParaRPr kumimoji="1" lang="ja-JP" altLang="en-US" dirty="0"/>
          </a:p>
        </p:txBody>
      </p:sp>
      <p:cxnSp>
        <p:nvCxnSpPr>
          <p:cNvPr id="12" name="コネクタ: カギ線 11">
            <a:extLst>
              <a:ext uri="{FF2B5EF4-FFF2-40B4-BE49-F238E27FC236}">
                <a16:creationId xmlns:a16="http://schemas.microsoft.com/office/drawing/2014/main" id="{40C490E4-BFEC-4A46-9E6D-035925B4A0E5}"/>
              </a:ext>
            </a:extLst>
          </p:cNvPr>
          <p:cNvCxnSpPr>
            <a:stCxn id="4" idx="2"/>
            <a:endCxn id="5" idx="1"/>
          </p:cNvCxnSpPr>
          <p:nvPr/>
        </p:nvCxnSpPr>
        <p:spPr>
          <a:xfrm rot="16200000" flipH="1">
            <a:off x="1775802" y="3038446"/>
            <a:ext cx="315978" cy="6705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583309E-06C7-4386-AFA3-ABCF6BCA4DD4}"/>
              </a:ext>
            </a:extLst>
          </p:cNvPr>
          <p:cNvCxnSpPr>
            <a:endCxn id="6" idx="1"/>
          </p:cNvCxnSpPr>
          <p:nvPr/>
        </p:nvCxnSpPr>
        <p:spPr>
          <a:xfrm rot="16200000" flipH="1">
            <a:off x="1504499" y="3333299"/>
            <a:ext cx="858584" cy="67055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76D34CC4-53B2-441A-A89F-274EBD7CA6BA}"/>
              </a:ext>
            </a:extLst>
          </p:cNvPr>
          <p:cNvCxnSpPr>
            <a:endCxn id="7" idx="1"/>
          </p:cNvCxnSpPr>
          <p:nvPr/>
        </p:nvCxnSpPr>
        <p:spPr>
          <a:xfrm rot="16200000" flipH="1">
            <a:off x="1222708" y="3615090"/>
            <a:ext cx="1422166" cy="67055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AA686ACC-1BA4-45AC-B815-CB24BB36F32C}"/>
              </a:ext>
            </a:extLst>
          </p:cNvPr>
          <p:cNvCxnSpPr>
            <a:endCxn id="8" idx="1"/>
          </p:cNvCxnSpPr>
          <p:nvPr/>
        </p:nvCxnSpPr>
        <p:spPr>
          <a:xfrm rot="16200000" flipH="1">
            <a:off x="927550" y="3886694"/>
            <a:ext cx="2012481" cy="67055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BCE50B4-7971-443F-A94D-7385DAED925B}"/>
              </a:ext>
            </a:extLst>
          </p:cNvPr>
          <p:cNvCxnSpPr>
            <a:stCxn id="4" idx="2"/>
            <a:endCxn id="9" idx="1"/>
          </p:cNvCxnSpPr>
          <p:nvPr/>
        </p:nvCxnSpPr>
        <p:spPr>
          <a:xfrm rot="16200000" flipH="1">
            <a:off x="645761" y="4168487"/>
            <a:ext cx="2576061" cy="6705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A0BF4273-399A-4D9F-BF70-AA140C77DE00}"/>
              </a:ext>
            </a:extLst>
          </p:cNvPr>
          <p:cNvCxnSpPr>
            <a:endCxn id="10" idx="1"/>
          </p:cNvCxnSpPr>
          <p:nvPr/>
        </p:nvCxnSpPr>
        <p:spPr>
          <a:xfrm rot="16200000" flipH="1">
            <a:off x="363966" y="4450274"/>
            <a:ext cx="3139647" cy="67055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08569BA-22B4-457D-9911-5C1612A39B49}"/>
              </a:ext>
            </a:extLst>
          </p:cNvPr>
          <p:cNvSpPr txBox="1"/>
          <p:nvPr/>
        </p:nvSpPr>
        <p:spPr>
          <a:xfrm>
            <a:off x="6055353" y="2846401"/>
            <a:ext cx="1338828" cy="369332"/>
          </a:xfrm>
          <a:prstGeom prst="rect">
            <a:avLst/>
          </a:prstGeom>
          <a:noFill/>
          <a:ln>
            <a:solidFill>
              <a:schemeClr val="tx1"/>
            </a:solidFill>
          </a:ln>
        </p:spPr>
        <p:txBody>
          <a:bodyPr wrap="none" rtlCol="0">
            <a:spAutoFit/>
          </a:bodyPr>
          <a:lstStyle/>
          <a:p>
            <a:r>
              <a:rPr kumimoji="1" lang="ja-JP" altLang="en-US" dirty="0"/>
              <a:t>振る舞い図</a:t>
            </a:r>
          </a:p>
        </p:txBody>
      </p:sp>
      <p:sp>
        <p:nvSpPr>
          <p:cNvPr id="29" name="テキスト ボックス 28">
            <a:extLst>
              <a:ext uri="{FF2B5EF4-FFF2-40B4-BE49-F238E27FC236}">
                <a16:creationId xmlns:a16="http://schemas.microsoft.com/office/drawing/2014/main" id="{0F9AE285-22D1-470F-AF4A-7317D12A2E08}"/>
              </a:ext>
            </a:extLst>
          </p:cNvPr>
          <p:cNvSpPr txBox="1"/>
          <p:nvPr/>
        </p:nvSpPr>
        <p:spPr>
          <a:xfrm>
            <a:off x="7706943" y="3347045"/>
            <a:ext cx="1800493" cy="369332"/>
          </a:xfrm>
          <a:prstGeom prst="rect">
            <a:avLst/>
          </a:prstGeom>
          <a:noFill/>
          <a:ln>
            <a:solidFill>
              <a:schemeClr val="tx1"/>
            </a:solidFill>
          </a:ln>
        </p:spPr>
        <p:txBody>
          <a:bodyPr wrap="none" rtlCol="0">
            <a:spAutoFit/>
          </a:bodyPr>
          <a:lstStyle/>
          <a:p>
            <a:r>
              <a:rPr kumimoji="1" lang="ja-JP" altLang="en-US" dirty="0"/>
              <a:t>ユースケース図</a:t>
            </a:r>
          </a:p>
        </p:txBody>
      </p:sp>
      <p:sp>
        <p:nvSpPr>
          <p:cNvPr id="30" name="テキスト ボックス 29">
            <a:extLst>
              <a:ext uri="{FF2B5EF4-FFF2-40B4-BE49-F238E27FC236}">
                <a16:creationId xmlns:a16="http://schemas.microsoft.com/office/drawing/2014/main" id="{E34603CB-F817-4006-9F69-AEF710A11724}"/>
              </a:ext>
            </a:extLst>
          </p:cNvPr>
          <p:cNvSpPr txBox="1"/>
          <p:nvPr/>
        </p:nvSpPr>
        <p:spPr>
          <a:xfrm>
            <a:off x="7706943" y="3816628"/>
            <a:ext cx="2031325" cy="369332"/>
          </a:xfrm>
          <a:prstGeom prst="rect">
            <a:avLst/>
          </a:prstGeom>
          <a:noFill/>
          <a:ln>
            <a:solidFill>
              <a:schemeClr val="tx1"/>
            </a:solidFill>
          </a:ln>
        </p:spPr>
        <p:txBody>
          <a:bodyPr wrap="none" rtlCol="0">
            <a:spAutoFit/>
          </a:bodyPr>
          <a:lstStyle/>
          <a:p>
            <a:r>
              <a:rPr kumimoji="1" lang="ja-JP" altLang="en-US" dirty="0"/>
              <a:t>アクティビティ図</a:t>
            </a:r>
          </a:p>
        </p:txBody>
      </p:sp>
      <p:sp>
        <p:nvSpPr>
          <p:cNvPr id="31" name="テキスト ボックス 30">
            <a:extLst>
              <a:ext uri="{FF2B5EF4-FFF2-40B4-BE49-F238E27FC236}">
                <a16:creationId xmlns:a16="http://schemas.microsoft.com/office/drawing/2014/main" id="{5380DBC0-C86E-4A10-BAA2-3BAE97CFA9D0}"/>
              </a:ext>
            </a:extLst>
          </p:cNvPr>
          <p:cNvSpPr txBox="1"/>
          <p:nvPr/>
        </p:nvSpPr>
        <p:spPr>
          <a:xfrm>
            <a:off x="7706943" y="4282533"/>
            <a:ext cx="2031325" cy="369332"/>
          </a:xfrm>
          <a:prstGeom prst="rect">
            <a:avLst/>
          </a:prstGeom>
          <a:noFill/>
          <a:ln>
            <a:solidFill>
              <a:schemeClr val="tx1"/>
            </a:solidFill>
          </a:ln>
        </p:spPr>
        <p:txBody>
          <a:bodyPr wrap="none" rtlCol="0">
            <a:spAutoFit/>
          </a:bodyPr>
          <a:lstStyle/>
          <a:p>
            <a:r>
              <a:rPr kumimoji="1" lang="ja-JP" altLang="en-US" dirty="0"/>
              <a:t>ステートマシン図</a:t>
            </a:r>
          </a:p>
        </p:txBody>
      </p:sp>
      <p:sp>
        <p:nvSpPr>
          <p:cNvPr id="32" name="テキスト ボックス 31">
            <a:extLst>
              <a:ext uri="{FF2B5EF4-FFF2-40B4-BE49-F238E27FC236}">
                <a16:creationId xmlns:a16="http://schemas.microsoft.com/office/drawing/2014/main" id="{6AF349DC-AA1F-431B-9681-0F95271BD044}"/>
              </a:ext>
            </a:extLst>
          </p:cNvPr>
          <p:cNvSpPr txBox="1"/>
          <p:nvPr/>
        </p:nvSpPr>
        <p:spPr>
          <a:xfrm>
            <a:off x="7706943" y="4748438"/>
            <a:ext cx="1338828" cy="369332"/>
          </a:xfrm>
          <a:prstGeom prst="rect">
            <a:avLst/>
          </a:prstGeom>
          <a:noFill/>
          <a:ln>
            <a:solidFill>
              <a:schemeClr val="tx1"/>
            </a:solidFill>
          </a:ln>
        </p:spPr>
        <p:txBody>
          <a:bodyPr wrap="none" rtlCol="0">
            <a:spAutoFit/>
          </a:bodyPr>
          <a:lstStyle/>
          <a:p>
            <a:r>
              <a:rPr kumimoji="1" lang="ja-JP" altLang="en-US" dirty="0"/>
              <a:t>相互作用図</a:t>
            </a:r>
          </a:p>
        </p:txBody>
      </p:sp>
      <p:sp>
        <p:nvSpPr>
          <p:cNvPr id="33" name="テキスト ボックス 32">
            <a:extLst>
              <a:ext uri="{FF2B5EF4-FFF2-40B4-BE49-F238E27FC236}">
                <a16:creationId xmlns:a16="http://schemas.microsoft.com/office/drawing/2014/main" id="{3CBDC916-9004-4056-983B-170BAFB1D6F0}"/>
              </a:ext>
            </a:extLst>
          </p:cNvPr>
          <p:cNvSpPr txBox="1"/>
          <p:nvPr/>
        </p:nvSpPr>
        <p:spPr>
          <a:xfrm>
            <a:off x="9498992" y="4968716"/>
            <a:ext cx="1569660" cy="369332"/>
          </a:xfrm>
          <a:prstGeom prst="rect">
            <a:avLst/>
          </a:prstGeom>
          <a:noFill/>
          <a:ln>
            <a:solidFill>
              <a:schemeClr val="tx1"/>
            </a:solidFill>
          </a:ln>
        </p:spPr>
        <p:txBody>
          <a:bodyPr wrap="none" rtlCol="0">
            <a:spAutoFit/>
          </a:bodyPr>
          <a:lstStyle/>
          <a:p>
            <a:r>
              <a:rPr kumimoji="1" lang="ja-JP" altLang="en-US" dirty="0"/>
              <a:t>シーケンス図</a:t>
            </a:r>
          </a:p>
        </p:txBody>
      </p:sp>
      <p:sp>
        <p:nvSpPr>
          <p:cNvPr id="34" name="テキスト ボックス 33">
            <a:extLst>
              <a:ext uri="{FF2B5EF4-FFF2-40B4-BE49-F238E27FC236}">
                <a16:creationId xmlns:a16="http://schemas.microsoft.com/office/drawing/2014/main" id="{DCEEFC63-A348-4AE5-BB9C-68FD67A5B108}"/>
              </a:ext>
            </a:extLst>
          </p:cNvPr>
          <p:cNvSpPr txBox="1"/>
          <p:nvPr/>
        </p:nvSpPr>
        <p:spPr>
          <a:xfrm>
            <a:off x="9498992" y="5438299"/>
            <a:ext cx="2492990" cy="369332"/>
          </a:xfrm>
          <a:prstGeom prst="rect">
            <a:avLst/>
          </a:prstGeom>
          <a:noFill/>
          <a:ln>
            <a:solidFill>
              <a:schemeClr val="tx1"/>
            </a:solidFill>
          </a:ln>
        </p:spPr>
        <p:txBody>
          <a:bodyPr wrap="none" rtlCol="0">
            <a:spAutoFit/>
          </a:bodyPr>
          <a:lstStyle/>
          <a:p>
            <a:r>
              <a:rPr kumimoji="1" lang="ja-JP" altLang="en-US" dirty="0"/>
              <a:t>コミュニケーション図</a:t>
            </a:r>
          </a:p>
        </p:txBody>
      </p:sp>
      <p:sp>
        <p:nvSpPr>
          <p:cNvPr id="35" name="テキスト ボックス 34">
            <a:extLst>
              <a:ext uri="{FF2B5EF4-FFF2-40B4-BE49-F238E27FC236}">
                <a16:creationId xmlns:a16="http://schemas.microsoft.com/office/drawing/2014/main" id="{BB0413C2-BD9A-4B26-A159-4D246F972A7D}"/>
              </a:ext>
            </a:extLst>
          </p:cNvPr>
          <p:cNvSpPr txBox="1"/>
          <p:nvPr/>
        </p:nvSpPr>
        <p:spPr>
          <a:xfrm>
            <a:off x="9498992" y="5904204"/>
            <a:ext cx="1800493" cy="369332"/>
          </a:xfrm>
          <a:prstGeom prst="rect">
            <a:avLst/>
          </a:prstGeom>
          <a:noFill/>
          <a:ln>
            <a:solidFill>
              <a:schemeClr val="tx1"/>
            </a:solidFill>
          </a:ln>
        </p:spPr>
        <p:txBody>
          <a:bodyPr wrap="none" rtlCol="0">
            <a:spAutoFit/>
          </a:bodyPr>
          <a:lstStyle/>
          <a:p>
            <a:r>
              <a:rPr kumimoji="1" lang="ja-JP" altLang="en-US" dirty="0"/>
              <a:t>相互作用概要図</a:t>
            </a:r>
          </a:p>
        </p:txBody>
      </p:sp>
      <p:sp>
        <p:nvSpPr>
          <p:cNvPr id="36" name="テキスト ボックス 35">
            <a:extLst>
              <a:ext uri="{FF2B5EF4-FFF2-40B4-BE49-F238E27FC236}">
                <a16:creationId xmlns:a16="http://schemas.microsoft.com/office/drawing/2014/main" id="{0A08852C-09BC-4318-A7FC-C88B8D9C09E7}"/>
              </a:ext>
            </a:extLst>
          </p:cNvPr>
          <p:cNvSpPr txBox="1"/>
          <p:nvPr/>
        </p:nvSpPr>
        <p:spPr>
          <a:xfrm>
            <a:off x="9498992" y="6370109"/>
            <a:ext cx="1569660" cy="369332"/>
          </a:xfrm>
          <a:prstGeom prst="rect">
            <a:avLst/>
          </a:prstGeom>
          <a:noFill/>
          <a:ln>
            <a:solidFill>
              <a:schemeClr val="tx1"/>
            </a:solidFill>
          </a:ln>
        </p:spPr>
        <p:txBody>
          <a:bodyPr wrap="none" rtlCol="0">
            <a:spAutoFit/>
          </a:bodyPr>
          <a:lstStyle/>
          <a:p>
            <a:r>
              <a:rPr kumimoji="1" lang="ja-JP" altLang="en-US" dirty="0"/>
              <a:t>タイミング図</a:t>
            </a:r>
          </a:p>
        </p:txBody>
      </p:sp>
      <p:cxnSp>
        <p:nvCxnSpPr>
          <p:cNvPr id="38" name="コネクタ: カギ線 37">
            <a:extLst>
              <a:ext uri="{FF2B5EF4-FFF2-40B4-BE49-F238E27FC236}">
                <a16:creationId xmlns:a16="http://schemas.microsoft.com/office/drawing/2014/main" id="{A48C6FF6-7354-4D1D-A62B-A9F5E223F97C}"/>
              </a:ext>
            </a:extLst>
          </p:cNvPr>
          <p:cNvCxnSpPr>
            <a:stCxn id="27" idx="2"/>
            <a:endCxn id="29" idx="1"/>
          </p:cNvCxnSpPr>
          <p:nvPr/>
        </p:nvCxnSpPr>
        <p:spPr>
          <a:xfrm rot="16200000" flipH="1">
            <a:off x="7057866" y="2882634"/>
            <a:ext cx="315978" cy="9821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83C64DCD-0078-4228-BD63-1373946531B7}"/>
              </a:ext>
            </a:extLst>
          </p:cNvPr>
          <p:cNvCxnSpPr>
            <a:stCxn id="27" idx="2"/>
            <a:endCxn id="30" idx="1"/>
          </p:cNvCxnSpPr>
          <p:nvPr/>
        </p:nvCxnSpPr>
        <p:spPr>
          <a:xfrm rot="16200000" flipH="1">
            <a:off x="6823075" y="3117425"/>
            <a:ext cx="785561" cy="9821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7B54CA6D-AA5B-4FC1-B17F-F920826CEC02}"/>
              </a:ext>
            </a:extLst>
          </p:cNvPr>
          <p:cNvCxnSpPr>
            <a:stCxn id="27" idx="2"/>
            <a:endCxn id="31" idx="1"/>
          </p:cNvCxnSpPr>
          <p:nvPr/>
        </p:nvCxnSpPr>
        <p:spPr>
          <a:xfrm rot="16200000" flipH="1">
            <a:off x="6590122" y="3350378"/>
            <a:ext cx="1251466" cy="9821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6F326199-5A13-4D58-ACEB-8F703C8819B5}"/>
              </a:ext>
            </a:extLst>
          </p:cNvPr>
          <p:cNvCxnSpPr>
            <a:stCxn id="27" idx="2"/>
            <a:endCxn id="32" idx="1"/>
          </p:cNvCxnSpPr>
          <p:nvPr/>
        </p:nvCxnSpPr>
        <p:spPr>
          <a:xfrm rot="16200000" flipH="1">
            <a:off x="6357170" y="3583330"/>
            <a:ext cx="1717371" cy="9821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D3A0D9BA-3F54-4837-B2B8-FC0E3C2DB9FB}"/>
              </a:ext>
            </a:extLst>
          </p:cNvPr>
          <p:cNvCxnSpPr>
            <a:stCxn id="32" idx="2"/>
            <a:endCxn id="33" idx="1"/>
          </p:cNvCxnSpPr>
          <p:nvPr/>
        </p:nvCxnSpPr>
        <p:spPr>
          <a:xfrm rot="16200000" flipH="1">
            <a:off x="8919868" y="4574258"/>
            <a:ext cx="35612" cy="112263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C8F2D5FB-4A33-4D8C-8873-7D3AEBE2710B}"/>
              </a:ext>
            </a:extLst>
          </p:cNvPr>
          <p:cNvCxnSpPr>
            <a:stCxn id="32" idx="2"/>
            <a:endCxn id="34" idx="1"/>
          </p:cNvCxnSpPr>
          <p:nvPr/>
        </p:nvCxnSpPr>
        <p:spPr>
          <a:xfrm rot="16200000" flipH="1">
            <a:off x="8685077" y="4809049"/>
            <a:ext cx="505195" cy="112263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37F55496-EBAA-4A5D-97FF-546CBA824D74}"/>
              </a:ext>
            </a:extLst>
          </p:cNvPr>
          <p:cNvCxnSpPr>
            <a:stCxn id="32" idx="2"/>
            <a:endCxn id="35" idx="1"/>
          </p:cNvCxnSpPr>
          <p:nvPr/>
        </p:nvCxnSpPr>
        <p:spPr>
          <a:xfrm rot="16200000" flipH="1">
            <a:off x="8452124" y="5042002"/>
            <a:ext cx="971100" cy="112263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コネクタ: カギ線 53">
            <a:extLst>
              <a:ext uri="{FF2B5EF4-FFF2-40B4-BE49-F238E27FC236}">
                <a16:creationId xmlns:a16="http://schemas.microsoft.com/office/drawing/2014/main" id="{64C1AE7D-91E8-4415-95EB-15C92DD232F2}"/>
              </a:ext>
            </a:extLst>
          </p:cNvPr>
          <p:cNvCxnSpPr>
            <a:stCxn id="32" idx="2"/>
            <a:endCxn id="36" idx="1"/>
          </p:cNvCxnSpPr>
          <p:nvPr/>
        </p:nvCxnSpPr>
        <p:spPr>
          <a:xfrm rot="16200000" flipH="1">
            <a:off x="8219172" y="5274954"/>
            <a:ext cx="1437005" cy="112263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246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D7C33-F861-49F5-87F8-5806BF31B1F4}"/>
              </a:ext>
            </a:extLst>
          </p:cNvPr>
          <p:cNvSpPr>
            <a:spLocks noGrp="1"/>
          </p:cNvSpPr>
          <p:nvPr>
            <p:ph type="title"/>
          </p:nvPr>
        </p:nvSpPr>
        <p:spPr/>
        <p:txBody>
          <a:bodyPr/>
          <a:lstStyle/>
          <a:p>
            <a:r>
              <a:rPr lang="ja-JP" altLang="en-US" dirty="0"/>
              <a:t>ユースケース図</a:t>
            </a:r>
            <a:endParaRPr kumimoji="1" lang="ja-JP" altLang="en-US" dirty="0"/>
          </a:p>
        </p:txBody>
      </p:sp>
      <p:sp>
        <p:nvSpPr>
          <p:cNvPr id="3" name="コンテンツ プレースホルダー 2">
            <a:extLst>
              <a:ext uri="{FF2B5EF4-FFF2-40B4-BE49-F238E27FC236}">
                <a16:creationId xmlns:a16="http://schemas.microsoft.com/office/drawing/2014/main" id="{0CC0F5DC-B127-42B5-9C66-107CC6B0131D}"/>
              </a:ext>
            </a:extLst>
          </p:cNvPr>
          <p:cNvSpPr>
            <a:spLocks noGrp="1"/>
          </p:cNvSpPr>
          <p:nvPr>
            <p:ph idx="1"/>
          </p:nvPr>
        </p:nvSpPr>
        <p:spPr>
          <a:xfrm>
            <a:off x="838200" y="1825625"/>
            <a:ext cx="10515600" cy="4351338"/>
          </a:xfrm>
        </p:spPr>
        <p:txBody>
          <a:bodyPr/>
          <a:lstStyle/>
          <a:p>
            <a:r>
              <a:rPr kumimoji="1" lang="ja-JP" altLang="en-US" dirty="0"/>
              <a:t>システム化対象の機能と、その機能に関係する外部要素を可視化する</a:t>
            </a:r>
            <a:endParaRPr kumimoji="1" lang="en-US" altLang="ja-JP" dirty="0"/>
          </a:p>
          <a:p>
            <a:r>
              <a:rPr lang="ja-JP" altLang="en-US" dirty="0"/>
              <a:t>システムが提供する機能をユーザの視点から洗い出す</a:t>
            </a:r>
            <a:endParaRPr lang="en-US" altLang="ja-JP" dirty="0"/>
          </a:p>
          <a:p>
            <a:r>
              <a:rPr kumimoji="1" lang="ja-JP" altLang="en-US" dirty="0"/>
              <a:t>以後の分析工程（構造や振る舞いの検討）を開始するための基点</a:t>
            </a:r>
          </a:p>
        </p:txBody>
      </p:sp>
      <p:pic>
        <p:nvPicPr>
          <p:cNvPr id="8" name="図 7">
            <a:extLst>
              <a:ext uri="{FF2B5EF4-FFF2-40B4-BE49-F238E27FC236}">
                <a16:creationId xmlns:a16="http://schemas.microsoft.com/office/drawing/2014/main" id="{F160C3FA-D841-4B72-B369-BA35E78F1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3747560"/>
            <a:ext cx="4962594" cy="2937856"/>
          </a:xfrm>
          <a:prstGeom prst="rect">
            <a:avLst/>
          </a:prstGeom>
        </p:spPr>
      </p:pic>
    </p:spTree>
    <p:extLst>
      <p:ext uri="{BB962C8B-B14F-4D97-AF65-F5344CB8AC3E}">
        <p14:creationId xmlns:p14="http://schemas.microsoft.com/office/powerpoint/2010/main" val="3195661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45B729-C39D-4F88-8C8D-768D7AAF1BF5}"/>
              </a:ext>
            </a:extLst>
          </p:cNvPr>
          <p:cNvSpPr>
            <a:spLocks noGrp="1"/>
          </p:cNvSpPr>
          <p:nvPr>
            <p:ph type="title"/>
          </p:nvPr>
        </p:nvSpPr>
        <p:spPr/>
        <p:txBody>
          <a:bodyPr/>
          <a:lstStyle/>
          <a:p>
            <a:r>
              <a:rPr kumimoji="1" lang="ja-JP" altLang="en-US" dirty="0"/>
              <a:t>クラス図</a:t>
            </a:r>
          </a:p>
        </p:txBody>
      </p:sp>
      <p:sp>
        <p:nvSpPr>
          <p:cNvPr id="3" name="コンテンツ プレースホルダー 2">
            <a:extLst>
              <a:ext uri="{FF2B5EF4-FFF2-40B4-BE49-F238E27FC236}">
                <a16:creationId xmlns:a16="http://schemas.microsoft.com/office/drawing/2014/main" id="{016F6324-C2D7-4D4D-8007-95FFF0468694}"/>
              </a:ext>
            </a:extLst>
          </p:cNvPr>
          <p:cNvSpPr>
            <a:spLocks noGrp="1"/>
          </p:cNvSpPr>
          <p:nvPr>
            <p:ph idx="1"/>
          </p:nvPr>
        </p:nvSpPr>
        <p:spPr/>
        <p:txBody>
          <a:bodyPr/>
          <a:lstStyle/>
          <a:p>
            <a:r>
              <a:rPr lang="ja-JP" altLang="en-US" dirty="0"/>
              <a:t>システムを構成する重要な概念をクラスとして表現する</a:t>
            </a:r>
            <a:endParaRPr lang="en-US" altLang="ja-JP" dirty="0"/>
          </a:p>
          <a:p>
            <a:r>
              <a:rPr kumimoji="1" lang="ja-JP" altLang="en-US" dirty="0"/>
              <a:t>個別のクラスにはデータや処理に対応する属性や操作の情報を表現できる</a:t>
            </a:r>
            <a:endParaRPr kumimoji="1" lang="en-US" altLang="ja-JP" dirty="0"/>
          </a:p>
          <a:p>
            <a:r>
              <a:rPr lang="ja-JP" altLang="en-US" dirty="0"/>
              <a:t>個々のクラス間のつながりとして、いろいろな種類の関係も表現できる</a:t>
            </a:r>
            <a:endParaRPr kumimoji="1" lang="ja-JP" altLang="en-US" dirty="0"/>
          </a:p>
        </p:txBody>
      </p:sp>
      <p:pic>
        <p:nvPicPr>
          <p:cNvPr id="8" name="図 7">
            <a:extLst>
              <a:ext uri="{FF2B5EF4-FFF2-40B4-BE49-F238E27FC236}">
                <a16:creationId xmlns:a16="http://schemas.microsoft.com/office/drawing/2014/main" id="{86E2139F-303F-4C85-BCD6-DD36D98E6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644" y="4317206"/>
            <a:ext cx="5700713" cy="2195634"/>
          </a:xfrm>
          <a:prstGeom prst="rect">
            <a:avLst/>
          </a:prstGeom>
        </p:spPr>
      </p:pic>
    </p:spTree>
    <p:extLst>
      <p:ext uri="{BB962C8B-B14F-4D97-AF65-F5344CB8AC3E}">
        <p14:creationId xmlns:p14="http://schemas.microsoft.com/office/powerpoint/2010/main" val="1666412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D00BC-A649-4BA5-94A7-C723AF13469F}"/>
              </a:ext>
            </a:extLst>
          </p:cNvPr>
          <p:cNvSpPr>
            <a:spLocks noGrp="1"/>
          </p:cNvSpPr>
          <p:nvPr>
            <p:ph type="title"/>
          </p:nvPr>
        </p:nvSpPr>
        <p:spPr/>
        <p:txBody>
          <a:bodyPr/>
          <a:lstStyle/>
          <a:p>
            <a:r>
              <a:rPr kumimoji="1" lang="ja-JP" altLang="en-US" dirty="0"/>
              <a:t>シーケンス図</a:t>
            </a:r>
          </a:p>
        </p:txBody>
      </p:sp>
      <p:sp>
        <p:nvSpPr>
          <p:cNvPr id="3" name="コンテンツ プレースホルダー 2">
            <a:extLst>
              <a:ext uri="{FF2B5EF4-FFF2-40B4-BE49-F238E27FC236}">
                <a16:creationId xmlns:a16="http://schemas.microsoft.com/office/drawing/2014/main" id="{0508EB8E-FACA-439D-9731-D76D619439DB}"/>
              </a:ext>
            </a:extLst>
          </p:cNvPr>
          <p:cNvSpPr>
            <a:spLocks noGrp="1"/>
          </p:cNvSpPr>
          <p:nvPr>
            <p:ph idx="1"/>
          </p:nvPr>
        </p:nvSpPr>
        <p:spPr/>
        <p:txBody>
          <a:bodyPr/>
          <a:lstStyle/>
          <a:p>
            <a:r>
              <a:rPr kumimoji="1" lang="ja-JP" altLang="en-US" dirty="0"/>
              <a:t>処理の内容を、ライフライン（クラスやオブジェクト、コンポーネント）間の相互作用として動的に表現する</a:t>
            </a:r>
            <a:endParaRPr kumimoji="1" lang="en-US" altLang="ja-JP" dirty="0"/>
          </a:p>
          <a:p>
            <a:r>
              <a:rPr lang="ja-JP" altLang="en-US" dirty="0"/>
              <a:t>ライフライン間でやり取りされるメッセージの順番や方向、ライフラインの生成や消滅のタイミングなどを時系列で表現できる</a:t>
            </a:r>
            <a:endParaRPr kumimoji="1" lang="ja-JP" altLang="en-US" dirty="0"/>
          </a:p>
        </p:txBody>
      </p:sp>
      <p:pic>
        <p:nvPicPr>
          <p:cNvPr id="6" name="図 5">
            <a:extLst>
              <a:ext uri="{FF2B5EF4-FFF2-40B4-BE49-F238E27FC236}">
                <a16:creationId xmlns:a16="http://schemas.microsoft.com/office/drawing/2014/main" id="{3E014A0D-0291-4B2F-A2EF-922FDC279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961" y="3666644"/>
            <a:ext cx="4294078" cy="3115703"/>
          </a:xfrm>
          <a:prstGeom prst="rect">
            <a:avLst/>
          </a:prstGeom>
        </p:spPr>
      </p:pic>
    </p:spTree>
    <p:extLst>
      <p:ext uri="{BB962C8B-B14F-4D97-AF65-F5344CB8AC3E}">
        <p14:creationId xmlns:p14="http://schemas.microsoft.com/office/powerpoint/2010/main" val="1436293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2A2CF6-0B5C-4823-94A2-0E38AFA57BAF}"/>
              </a:ext>
            </a:extLst>
          </p:cNvPr>
          <p:cNvSpPr>
            <a:spLocks noGrp="1"/>
          </p:cNvSpPr>
          <p:nvPr>
            <p:ph type="title"/>
          </p:nvPr>
        </p:nvSpPr>
        <p:spPr/>
        <p:txBody>
          <a:bodyPr/>
          <a:lstStyle/>
          <a:p>
            <a:r>
              <a:rPr kumimoji="1" lang="ja-JP" altLang="en-US" dirty="0"/>
              <a:t>コミュニケーション図</a:t>
            </a:r>
          </a:p>
        </p:txBody>
      </p:sp>
      <p:sp>
        <p:nvSpPr>
          <p:cNvPr id="3" name="コンテンツ プレースホルダー 2">
            <a:extLst>
              <a:ext uri="{FF2B5EF4-FFF2-40B4-BE49-F238E27FC236}">
                <a16:creationId xmlns:a16="http://schemas.microsoft.com/office/drawing/2014/main" id="{B1CD1710-B3AA-48BC-97E6-1E23406E3E4A}"/>
              </a:ext>
            </a:extLst>
          </p:cNvPr>
          <p:cNvSpPr>
            <a:spLocks noGrp="1"/>
          </p:cNvSpPr>
          <p:nvPr>
            <p:ph idx="1"/>
          </p:nvPr>
        </p:nvSpPr>
        <p:spPr/>
        <p:txBody>
          <a:bodyPr/>
          <a:lstStyle/>
          <a:p>
            <a:r>
              <a:rPr lang="ja-JP" altLang="en-US" dirty="0"/>
              <a:t>シーケンス図と同様に、ライフライン間の相互作用を表現する</a:t>
            </a:r>
            <a:endParaRPr lang="en-US" altLang="ja-JP" dirty="0"/>
          </a:p>
          <a:p>
            <a:r>
              <a:rPr kumimoji="1" lang="ja-JP" altLang="en-US" dirty="0"/>
              <a:t>シーケンス図では時系列だが、コミュニケーション図ではライフライン間の接続関係を中心に表現する</a:t>
            </a:r>
          </a:p>
        </p:txBody>
      </p:sp>
      <p:pic>
        <p:nvPicPr>
          <p:cNvPr id="5" name="図 4">
            <a:extLst>
              <a:ext uri="{FF2B5EF4-FFF2-40B4-BE49-F238E27FC236}">
                <a16:creationId xmlns:a16="http://schemas.microsoft.com/office/drawing/2014/main" id="{A5F465EB-6F49-44A5-B4C2-50764AEEC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670" y="3681941"/>
            <a:ext cx="6044423" cy="2303992"/>
          </a:xfrm>
          <a:prstGeom prst="rect">
            <a:avLst/>
          </a:prstGeom>
        </p:spPr>
      </p:pic>
    </p:spTree>
    <p:extLst>
      <p:ext uri="{BB962C8B-B14F-4D97-AF65-F5344CB8AC3E}">
        <p14:creationId xmlns:p14="http://schemas.microsoft.com/office/powerpoint/2010/main" val="3586639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4714C-FE39-4D81-B689-39782FF82EFD}"/>
              </a:ext>
            </a:extLst>
          </p:cNvPr>
          <p:cNvSpPr>
            <a:spLocks noGrp="1"/>
          </p:cNvSpPr>
          <p:nvPr>
            <p:ph type="title"/>
          </p:nvPr>
        </p:nvSpPr>
        <p:spPr/>
        <p:txBody>
          <a:bodyPr/>
          <a:lstStyle/>
          <a:p>
            <a:r>
              <a:rPr kumimoji="1" lang="ja-JP" altLang="en-US" dirty="0"/>
              <a:t>ステートマシン図</a:t>
            </a:r>
          </a:p>
        </p:txBody>
      </p:sp>
      <p:sp>
        <p:nvSpPr>
          <p:cNvPr id="3" name="コンテンツ プレースホルダー 2">
            <a:extLst>
              <a:ext uri="{FF2B5EF4-FFF2-40B4-BE49-F238E27FC236}">
                <a16:creationId xmlns:a16="http://schemas.microsoft.com/office/drawing/2014/main" id="{68DEF14B-4065-4D0D-B1FA-5766E892F138}"/>
              </a:ext>
            </a:extLst>
          </p:cNvPr>
          <p:cNvSpPr>
            <a:spLocks noGrp="1"/>
          </p:cNvSpPr>
          <p:nvPr>
            <p:ph idx="1"/>
          </p:nvPr>
        </p:nvSpPr>
        <p:spPr>
          <a:xfrm>
            <a:off x="838200" y="1825625"/>
            <a:ext cx="6366933" cy="4351338"/>
          </a:xfrm>
        </p:spPr>
        <p:txBody>
          <a:bodyPr/>
          <a:lstStyle/>
          <a:p>
            <a:r>
              <a:rPr kumimoji="1" lang="ja-JP" altLang="en-US" dirty="0"/>
              <a:t>オブジェクトの状態変化を表現する。</a:t>
            </a:r>
            <a:endParaRPr kumimoji="1" lang="en-US" altLang="ja-JP" dirty="0"/>
          </a:p>
          <a:p>
            <a:r>
              <a:rPr lang="ja-JP" altLang="en-US" dirty="0"/>
              <a:t>状態変化はある状態から別の状態への遷移で表現する</a:t>
            </a:r>
            <a:endParaRPr lang="en-US" altLang="ja-JP" dirty="0"/>
          </a:p>
          <a:p>
            <a:r>
              <a:rPr kumimoji="1" lang="ja-JP" altLang="en-US" dirty="0"/>
              <a:t>遷移を起こす契機や遷移条件を表記することもできる</a:t>
            </a:r>
          </a:p>
        </p:txBody>
      </p:sp>
      <p:pic>
        <p:nvPicPr>
          <p:cNvPr id="5" name="図 4">
            <a:extLst>
              <a:ext uri="{FF2B5EF4-FFF2-40B4-BE49-F238E27FC236}">
                <a16:creationId xmlns:a16="http://schemas.microsoft.com/office/drawing/2014/main" id="{B0009264-8256-4B0E-8B50-AF4669668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412" y="1690688"/>
            <a:ext cx="4289353" cy="4351338"/>
          </a:xfrm>
          <a:prstGeom prst="rect">
            <a:avLst/>
          </a:prstGeom>
        </p:spPr>
      </p:pic>
    </p:spTree>
    <p:extLst>
      <p:ext uri="{BB962C8B-B14F-4D97-AF65-F5344CB8AC3E}">
        <p14:creationId xmlns:p14="http://schemas.microsoft.com/office/powerpoint/2010/main" val="1482549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3285E-3332-4FFC-8033-1B813538F550}"/>
              </a:ext>
            </a:extLst>
          </p:cNvPr>
          <p:cNvSpPr>
            <a:spLocks noGrp="1"/>
          </p:cNvSpPr>
          <p:nvPr>
            <p:ph type="title"/>
          </p:nvPr>
        </p:nvSpPr>
        <p:spPr/>
        <p:txBody>
          <a:bodyPr/>
          <a:lstStyle/>
          <a:p>
            <a:r>
              <a:rPr kumimoji="1" lang="ja-JP" altLang="en-US" dirty="0"/>
              <a:t>アクティビティ図</a:t>
            </a:r>
          </a:p>
        </p:txBody>
      </p:sp>
      <p:sp>
        <p:nvSpPr>
          <p:cNvPr id="3" name="コンテンツ プレースホルダー 2">
            <a:extLst>
              <a:ext uri="{FF2B5EF4-FFF2-40B4-BE49-F238E27FC236}">
                <a16:creationId xmlns:a16="http://schemas.microsoft.com/office/drawing/2014/main" id="{C3E43A03-4720-4665-826D-3DF2E312F4CD}"/>
              </a:ext>
            </a:extLst>
          </p:cNvPr>
          <p:cNvSpPr>
            <a:spLocks noGrp="1"/>
          </p:cNvSpPr>
          <p:nvPr>
            <p:ph idx="1"/>
          </p:nvPr>
        </p:nvSpPr>
        <p:spPr/>
        <p:txBody>
          <a:bodyPr/>
          <a:lstStyle/>
          <a:p>
            <a:r>
              <a:rPr lang="ja-JP" altLang="en-US" dirty="0"/>
              <a:t>システムの流れをアクションなどを用いて「意味のある一連の流れ」としてまとめた図</a:t>
            </a:r>
            <a:endParaRPr lang="en-US" altLang="ja-JP" dirty="0"/>
          </a:p>
          <a:p>
            <a:r>
              <a:rPr kumimoji="1" lang="ja-JP" altLang="en-US" dirty="0"/>
              <a:t>業務フロー、イベントフロー、アルゴリズムなど様々な視点をフローとして表現できる。</a:t>
            </a:r>
          </a:p>
        </p:txBody>
      </p:sp>
      <p:pic>
        <p:nvPicPr>
          <p:cNvPr id="5" name="図 4">
            <a:extLst>
              <a:ext uri="{FF2B5EF4-FFF2-40B4-BE49-F238E27FC236}">
                <a16:creationId xmlns:a16="http://schemas.microsoft.com/office/drawing/2014/main" id="{D078AB0A-7F29-4467-A041-CB741B21E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19827"/>
            <a:ext cx="9834889" cy="1722173"/>
          </a:xfrm>
          <a:prstGeom prst="rect">
            <a:avLst/>
          </a:prstGeom>
        </p:spPr>
      </p:pic>
    </p:spTree>
    <p:extLst>
      <p:ext uri="{BB962C8B-B14F-4D97-AF65-F5344CB8AC3E}">
        <p14:creationId xmlns:p14="http://schemas.microsoft.com/office/powerpoint/2010/main" val="3055176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4C8597-31F4-45E5-9285-383DCE33BF7A}"/>
              </a:ext>
            </a:extLst>
          </p:cNvPr>
          <p:cNvSpPr>
            <a:spLocks noGrp="1"/>
          </p:cNvSpPr>
          <p:nvPr>
            <p:ph type="title"/>
          </p:nvPr>
        </p:nvSpPr>
        <p:spPr/>
        <p:txBody>
          <a:bodyPr/>
          <a:lstStyle/>
          <a:p>
            <a:r>
              <a:rPr kumimoji="1" lang="ja-JP" altLang="en-US" dirty="0"/>
              <a:t>パッケージ図</a:t>
            </a:r>
          </a:p>
        </p:txBody>
      </p:sp>
      <p:sp>
        <p:nvSpPr>
          <p:cNvPr id="3" name="コンテンツ プレースホルダー 2">
            <a:extLst>
              <a:ext uri="{FF2B5EF4-FFF2-40B4-BE49-F238E27FC236}">
                <a16:creationId xmlns:a16="http://schemas.microsoft.com/office/drawing/2014/main" id="{6CCE9D28-5493-4F09-9640-06A2D7D48932}"/>
              </a:ext>
            </a:extLst>
          </p:cNvPr>
          <p:cNvSpPr>
            <a:spLocks noGrp="1"/>
          </p:cNvSpPr>
          <p:nvPr>
            <p:ph idx="1"/>
          </p:nvPr>
        </p:nvSpPr>
        <p:spPr/>
        <p:txBody>
          <a:bodyPr/>
          <a:lstStyle/>
          <a:p>
            <a:r>
              <a:rPr kumimoji="1" lang="ja-JP" altLang="en-US" dirty="0"/>
              <a:t>複数のモデル要素をパッケージでグルーピングし、大きな視点によりシステムを分割する</a:t>
            </a:r>
            <a:r>
              <a:rPr lang="ja-JP" altLang="en-US" dirty="0"/>
              <a:t>。</a:t>
            </a:r>
            <a:endParaRPr lang="en-US" altLang="ja-JP" dirty="0"/>
          </a:p>
          <a:p>
            <a:r>
              <a:rPr kumimoji="1" lang="ja-JP" altLang="en-US" dirty="0"/>
              <a:t>パッケージ間の利用関係</a:t>
            </a:r>
            <a:r>
              <a:rPr lang="ja-JP" altLang="en-US" dirty="0"/>
              <a:t>も表現できる</a:t>
            </a:r>
            <a:endParaRPr kumimoji="1" lang="en-US" altLang="ja-JP" dirty="0"/>
          </a:p>
        </p:txBody>
      </p:sp>
      <p:pic>
        <p:nvPicPr>
          <p:cNvPr id="5" name="図 4">
            <a:extLst>
              <a:ext uri="{FF2B5EF4-FFF2-40B4-BE49-F238E27FC236}">
                <a16:creationId xmlns:a16="http://schemas.microsoft.com/office/drawing/2014/main" id="{FBDB13C5-E398-44E8-8DAA-BC719CEB5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979" y="3428999"/>
            <a:ext cx="4394148" cy="2747963"/>
          </a:xfrm>
          <a:prstGeom prst="rect">
            <a:avLst/>
          </a:prstGeom>
        </p:spPr>
      </p:pic>
    </p:spTree>
    <p:extLst>
      <p:ext uri="{BB962C8B-B14F-4D97-AF65-F5344CB8AC3E}">
        <p14:creationId xmlns:p14="http://schemas.microsoft.com/office/powerpoint/2010/main" val="18905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825DC1-0CD5-411A-B822-3AD51252CE79}"/>
              </a:ext>
            </a:extLst>
          </p:cNvPr>
          <p:cNvSpPr>
            <a:spLocks noGrp="1"/>
          </p:cNvSpPr>
          <p:nvPr>
            <p:ph type="title"/>
          </p:nvPr>
        </p:nvSpPr>
        <p:spPr/>
        <p:txBody>
          <a:bodyPr/>
          <a:lstStyle/>
          <a:p>
            <a:r>
              <a:rPr kumimoji="1" lang="ja-JP" altLang="en-US" dirty="0"/>
              <a:t>今日の内容</a:t>
            </a:r>
          </a:p>
        </p:txBody>
      </p:sp>
      <p:sp>
        <p:nvSpPr>
          <p:cNvPr id="3" name="コンテンツ プレースホルダー 2">
            <a:extLst>
              <a:ext uri="{FF2B5EF4-FFF2-40B4-BE49-F238E27FC236}">
                <a16:creationId xmlns:a16="http://schemas.microsoft.com/office/drawing/2014/main" id="{CBEE7867-ADE1-4618-BD54-F0F887A90866}"/>
              </a:ext>
            </a:extLst>
          </p:cNvPr>
          <p:cNvSpPr>
            <a:spLocks noGrp="1"/>
          </p:cNvSpPr>
          <p:nvPr>
            <p:ph idx="1"/>
          </p:nvPr>
        </p:nvSpPr>
        <p:spPr/>
        <p:txBody>
          <a:bodyPr/>
          <a:lstStyle/>
          <a:p>
            <a:r>
              <a:rPr kumimoji="1" lang="ja-JP" altLang="en-US" dirty="0"/>
              <a:t>ソフトウェア開発プロセス</a:t>
            </a:r>
            <a:endParaRPr kumimoji="1" lang="en-US" altLang="ja-JP" dirty="0"/>
          </a:p>
          <a:p>
            <a:r>
              <a:rPr lang="ja-JP" altLang="en-US" dirty="0"/>
              <a:t>オブジェクト指向プログラミング</a:t>
            </a:r>
            <a:endParaRPr lang="en-US" altLang="ja-JP" dirty="0"/>
          </a:p>
          <a:p>
            <a:r>
              <a:rPr lang="en-US" altLang="ja-JP" dirty="0"/>
              <a:t>UML</a:t>
            </a:r>
            <a:r>
              <a:rPr lang="ja-JP" altLang="en-US" dirty="0"/>
              <a:t>の図の概説</a:t>
            </a:r>
            <a:endParaRPr lang="en-US" altLang="ja-JP" dirty="0"/>
          </a:p>
          <a:p>
            <a:r>
              <a:rPr lang="ja-JP" altLang="en-US" dirty="0"/>
              <a:t>バージョン管理システム</a:t>
            </a:r>
            <a:r>
              <a:rPr lang="en-US" altLang="ja-JP" dirty="0"/>
              <a:t>Git</a:t>
            </a:r>
          </a:p>
        </p:txBody>
      </p:sp>
    </p:spTree>
    <p:extLst>
      <p:ext uri="{BB962C8B-B14F-4D97-AF65-F5344CB8AC3E}">
        <p14:creationId xmlns:p14="http://schemas.microsoft.com/office/powerpoint/2010/main" val="2676688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F1569-014D-4641-B5A1-DBA822F84786}"/>
              </a:ext>
            </a:extLst>
          </p:cNvPr>
          <p:cNvSpPr>
            <a:spLocks noGrp="1"/>
          </p:cNvSpPr>
          <p:nvPr>
            <p:ph type="title"/>
          </p:nvPr>
        </p:nvSpPr>
        <p:spPr/>
        <p:txBody>
          <a:bodyPr/>
          <a:lstStyle/>
          <a:p>
            <a:r>
              <a:rPr lang="ja-JP" altLang="en-US" dirty="0"/>
              <a:t>コンポーネント図</a:t>
            </a:r>
            <a:endParaRPr kumimoji="1" lang="ja-JP" altLang="en-US" dirty="0"/>
          </a:p>
        </p:txBody>
      </p:sp>
      <p:sp>
        <p:nvSpPr>
          <p:cNvPr id="3" name="コンテンツ プレースホルダー 2">
            <a:extLst>
              <a:ext uri="{FF2B5EF4-FFF2-40B4-BE49-F238E27FC236}">
                <a16:creationId xmlns:a16="http://schemas.microsoft.com/office/drawing/2014/main" id="{2C8F0D4E-99F7-4C8D-8E7E-F0F0E1FB0084}"/>
              </a:ext>
            </a:extLst>
          </p:cNvPr>
          <p:cNvSpPr>
            <a:spLocks noGrp="1"/>
          </p:cNvSpPr>
          <p:nvPr>
            <p:ph idx="1"/>
          </p:nvPr>
        </p:nvSpPr>
        <p:spPr/>
        <p:txBody>
          <a:bodyPr/>
          <a:lstStyle/>
          <a:p>
            <a:r>
              <a:rPr kumimoji="1" lang="ja-JP" altLang="en-US" dirty="0"/>
              <a:t>コンポーネントはソフトウェアの部品であり、複数のクラスをひとまとめにして、外部に公開するインタフェースを持たせたもの</a:t>
            </a:r>
            <a:endParaRPr kumimoji="1" lang="en-US" altLang="ja-JP" dirty="0"/>
          </a:p>
          <a:p>
            <a:r>
              <a:rPr lang="ja-JP" altLang="en-US" dirty="0"/>
              <a:t>コンポーネント図ではコンポーネント自体の入れ子構造や、コンポーネント間のつながりを表現できる。</a:t>
            </a:r>
            <a:endParaRPr kumimoji="1" lang="ja-JP" altLang="en-US" dirty="0"/>
          </a:p>
        </p:txBody>
      </p:sp>
      <p:pic>
        <p:nvPicPr>
          <p:cNvPr id="5" name="図 4">
            <a:extLst>
              <a:ext uri="{FF2B5EF4-FFF2-40B4-BE49-F238E27FC236}">
                <a16:creationId xmlns:a16="http://schemas.microsoft.com/office/drawing/2014/main" id="{B548F00E-B29A-41A9-A3A4-2EC5531E6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59" y="4597929"/>
            <a:ext cx="6935282" cy="1142471"/>
          </a:xfrm>
          <a:prstGeom prst="rect">
            <a:avLst/>
          </a:prstGeom>
        </p:spPr>
      </p:pic>
    </p:spTree>
    <p:extLst>
      <p:ext uri="{BB962C8B-B14F-4D97-AF65-F5344CB8AC3E}">
        <p14:creationId xmlns:p14="http://schemas.microsoft.com/office/powerpoint/2010/main" val="4183869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16AD1-9A8C-4F86-AE4E-E9717D0E96AA}"/>
              </a:ext>
            </a:extLst>
          </p:cNvPr>
          <p:cNvSpPr>
            <a:spLocks noGrp="1"/>
          </p:cNvSpPr>
          <p:nvPr>
            <p:ph type="title"/>
          </p:nvPr>
        </p:nvSpPr>
        <p:spPr/>
        <p:txBody>
          <a:bodyPr/>
          <a:lstStyle/>
          <a:p>
            <a:r>
              <a:rPr kumimoji="1" lang="ja-JP" altLang="en-US" dirty="0"/>
              <a:t>配置図</a:t>
            </a:r>
          </a:p>
        </p:txBody>
      </p:sp>
      <p:sp>
        <p:nvSpPr>
          <p:cNvPr id="3" name="コンテンツ プレースホルダー 2">
            <a:extLst>
              <a:ext uri="{FF2B5EF4-FFF2-40B4-BE49-F238E27FC236}">
                <a16:creationId xmlns:a16="http://schemas.microsoft.com/office/drawing/2014/main" id="{A1D4AAE2-557E-4699-8A28-5EA0BC8C135B}"/>
              </a:ext>
            </a:extLst>
          </p:cNvPr>
          <p:cNvSpPr>
            <a:spLocks noGrp="1"/>
          </p:cNvSpPr>
          <p:nvPr>
            <p:ph idx="1"/>
          </p:nvPr>
        </p:nvSpPr>
        <p:spPr/>
        <p:txBody>
          <a:bodyPr/>
          <a:lstStyle/>
          <a:p>
            <a:r>
              <a:rPr kumimoji="1" lang="ja-JP" altLang="en-US" dirty="0"/>
              <a:t>システムの物理的な側面を表現する。</a:t>
            </a:r>
            <a:endParaRPr kumimoji="1" lang="en-US" altLang="ja-JP" dirty="0"/>
          </a:p>
          <a:p>
            <a:r>
              <a:rPr lang="ja-JP" altLang="en-US" dirty="0"/>
              <a:t>ノード（ハードウェアデバイス、実行環境）の配置を表現したり、それらの接続関係を明確に表したりすることができる。</a:t>
            </a:r>
            <a:endParaRPr kumimoji="1" lang="ja-JP" altLang="en-US" dirty="0"/>
          </a:p>
        </p:txBody>
      </p:sp>
      <p:pic>
        <p:nvPicPr>
          <p:cNvPr id="5" name="図 4">
            <a:extLst>
              <a:ext uri="{FF2B5EF4-FFF2-40B4-BE49-F238E27FC236}">
                <a16:creationId xmlns:a16="http://schemas.microsoft.com/office/drawing/2014/main" id="{69908265-40A7-435A-9079-92751C2E5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600" y="3530600"/>
            <a:ext cx="3834801" cy="2882900"/>
          </a:xfrm>
          <a:prstGeom prst="rect">
            <a:avLst/>
          </a:prstGeom>
        </p:spPr>
      </p:pic>
    </p:spTree>
    <p:extLst>
      <p:ext uri="{BB962C8B-B14F-4D97-AF65-F5344CB8AC3E}">
        <p14:creationId xmlns:p14="http://schemas.microsoft.com/office/powerpoint/2010/main" val="3439812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EC901-4ED0-4F7A-AA06-C28048702D80}"/>
              </a:ext>
            </a:extLst>
          </p:cNvPr>
          <p:cNvSpPr>
            <a:spLocks noGrp="1"/>
          </p:cNvSpPr>
          <p:nvPr>
            <p:ph type="title"/>
          </p:nvPr>
        </p:nvSpPr>
        <p:spPr/>
        <p:txBody>
          <a:bodyPr/>
          <a:lstStyle/>
          <a:p>
            <a:r>
              <a:rPr kumimoji="1" lang="ja-JP" altLang="en-US" dirty="0"/>
              <a:t>合成構造図</a:t>
            </a:r>
          </a:p>
        </p:txBody>
      </p:sp>
      <p:sp>
        <p:nvSpPr>
          <p:cNvPr id="3" name="コンテンツ プレースホルダー 2">
            <a:extLst>
              <a:ext uri="{FF2B5EF4-FFF2-40B4-BE49-F238E27FC236}">
                <a16:creationId xmlns:a16="http://schemas.microsoft.com/office/drawing/2014/main" id="{B6A8E430-473B-4E0C-A91D-E5C61E298ABD}"/>
              </a:ext>
            </a:extLst>
          </p:cNvPr>
          <p:cNvSpPr>
            <a:spLocks noGrp="1"/>
          </p:cNvSpPr>
          <p:nvPr>
            <p:ph idx="1"/>
          </p:nvPr>
        </p:nvSpPr>
        <p:spPr/>
        <p:txBody>
          <a:bodyPr/>
          <a:lstStyle/>
          <a:p>
            <a:r>
              <a:rPr kumimoji="1" lang="ja-JP" altLang="en-US" dirty="0"/>
              <a:t>クラスやコンポーネントなどの内部構造を詳細に表現する。</a:t>
            </a:r>
            <a:endParaRPr kumimoji="1" lang="en-US" altLang="ja-JP" dirty="0"/>
          </a:p>
          <a:p>
            <a:r>
              <a:rPr lang="ja-JP" altLang="en-US" dirty="0"/>
              <a:t>インタフェースを付加することができ、外部からどのように内部の仕組みにアクセスするのかを表現できる。</a:t>
            </a:r>
            <a:endParaRPr kumimoji="1" lang="ja-JP" altLang="en-US" dirty="0"/>
          </a:p>
        </p:txBody>
      </p:sp>
      <p:pic>
        <p:nvPicPr>
          <p:cNvPr id="6" name="図 5">
            <a:extLst>
              <a:ext uri="{FF2B5EF4-FFF2-40B4-BE49-F238E27FC236}">
                <a16:creationId xmlns:a16="http://schemas.microsoft.com/office/drawing/2014/main" id="{2BB114E5-3FA0-4EC2-827B-744C0BE0E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076" y="3356637"/>
            <a:ext cx="4405848" cy="3063346"/>
          </a:xfrm>
          <a:prstGeom prst="rect">
            <a:avLst/>
          </a:prstGeom>
        </p:spPr>
      </p:pic>
    </p:spTree>
    <p:extLst>
      <p:ext uri="{BB962C8B-B14F-4D97-AF65-F5344CB8AC3E}">
        <p14:creationId xmlns:p14="http://schemas.microsoft.com/office/powerpoint/2010/main" val="1639576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674C50-46B2-4AE4-BE00-3E1839CB6C43}"/>
              </a:ext>
            </a:extLst>
          </p:cNvPr>
          <p:cNvSpPr>
            <a:spLocks noGrp="1"/>
          </p:cNvSpPr>
          <p:nvPr>
            <p:ph type="title"/>
          </p:nvPr>
        </p:nvSpPr>
        <p:spPr/>
        <p:txBody>
          <a:bodyPr/>
          <a:lstStyle/>
          <a:p>
            <a:r>
              <a:rPr lang="ja-JP" altLang="en-US" dirty="0"/>
              <a:t>タイミング図</a:t>
            </a:r>
            <a:endParaRPr kumimoji="1" lang="ja-JP" altLang="en-US" dirty="0"/>
          </a:p>
        </p:txBody>
      </p:sp>
      <p:sp>
        <p:nvSpPr>
          <p:cNvPr id="3" name="コンテンツ プレースホルダー 2">
            <a:extLst>
              <a:ext uri="{FF2B5EF4-FFF2-40B4-BE49-F238E27FC236}">
                <a16:creationId xmlns:a16="http://schemas.microsoft.com/office/drawing/2014/main" id="{E5E1B092-462C-446E-AB5A-DAFC3C3400D4}"/>
              </a:ext>
            </a:extLst>
          </p:cNvPr>
          <p:cNvSpPr>
            <a:spLocks noGrp="1"/>
          </p:cNvSpPr>
          <p:nvPr>
            <p:ph idx="1"/>
          </p:nvPr>
        </p:nvSpPr>
        <p:spPr/>
        <p:txBody>
          <a:bodyPr/>
          <a:lstStyle/>
          <a:p>
            <a:r>
              <a:rPr kumimoji="1" lang="ja-JP" altLang="en-US" dirty="0"/>
              <a:t>ライフラインの状態遷移や、相互作用のメッセージ送信のタイミングを時系列で表現する。</a:t>
            </a:r>
          </a:p>
        </p:txBody>
      </p:sp>
      <p:pic>
        <p:nvPicPr>
          <p:cNvPr id="5" name="図 4">
            <a:extLst>
              <a:ext uri="{FF2B5EF4-FFF2-40B4-BE49-F238E27FC236}">
                <a16:creationId xmlns:a16="http://schemas.microsoft.com/office/drawing/2014/main" id="{A9EC6631-D811-4523-A6DD-D9C33E6C0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841" y="3289036"/>
            <a:ext cx="5854318" cy="2773098"/>
          </a:xfrm>
          <a:prstGeom prst="rect">
            <a:avLst/>
          </a:prstGeom>
        </p:spPr>
      </p:pic>
    </p:spTree>
    <p:extLst>
      <p:ext uri="{BB962C8B-B14F-4D97-AF65-F5344CB8AC3E}">
        <p14:creationId xmlns:p14="http://schemas.microsoft.com/office/powerpoint/2010/main" val="3889813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CD9DA-7450-4F94-8F24-AADBCEF7BFC1}"/>
              </a:ext>
            </a:extLst>
          </p:cNvPr>
          <p:cNvSpPr>
            <a:spLocks noGrp="1"/>
          </p:cNvSpPr>
          <p:nvPr>
            <p:ph type="title"/>
          </p:nvPr>
        </p:nvSpPr>
        <p:spPr/>
        <p:txBody>
          <a:bodyPr/>
          <a:lstStyle/>
          <a:p>
            <a:r>
              <a:rPr kumimoji="1" lang="ja-JP" altLang="en-US" dirty="0"/>
              <a:t>相互作用概要図</a:t>
            </a:r>
          </a:p>
        </p:txBody>
      </p:sp>
      <p:sp>
        <p:nvSpPr>
          <p:cNvPr id="3" name="コンテンツ プレースホルダー 2">
            <a:extLst>
              <a:ext uri="{FF2B5EF4-FFF2-40B4-BE49-F238E27FC236}">
                <a16:creationId xmlns:a16="http://schemas.microsoft.com/office/drawing/2014/main" id="{DE6A7FA1-8536-4492-B1FF-C4DF63A3F3D8}"/>
              </a:ext>
            </a:extLst>
          </p:cNvPr>
          <p:cNvSpPr>
            <a:spLocks noGrp="1"/>
          </p:cNvSpPr>
          <p:nvPr>
            <p:ph idx="1"/>
          </p:nvPr>
        </p:nvSpPr>
        <p:spPr/>
        <p:txBody>
          <a:bodyPr/>
          <a:lstStyle/>
          <a:p>
            <a:r>
              <a:rPr kumimoji="1" lang="ja-JP" altLang="en-US" dirty="0"/>
              <a:t>複数の相互作用で構成されるシステム全体の流れを俯瞰することができる。</a:t>
            </a:r>
          </a:p>
        </p:txBody>
      </p:sp>
      <p:pic>
        <p:nvPicPr>
          <p:cNvPr id="7" name="図 6">
            <a:extLst>
              <a:ext uri="{FF2B5EF4-FFF2-40B4-BE49-F238E27FC236}">
                <a16:creationId xmlns:a16="http://schemas.microsoft.com/office/drawing/2014/main" id="{17C19D33-02E3-4A06-8415-CA77AFE05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87" y="2663825"/>
            <a:ext cx="3095625" cy="3829050"/>
          </a:xfrm>
          <a:prstGeom prst="rect">
            <a:avLst/>
          </a:prstGeom>
        </p:spPr>
      </p:pic>
    </p:spTree>
    <p:extLst>
      <p:ext uri="{BB962C8B-B14F-4D97-AF65-F5344CB8AC3E}">
        <p14:creationId xmlns:p14="http://schemas.microsoft.com/office/powerpoint/2010/main" val="2320045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3DB2E-35CA-4617-8D45-F026FF284825}"/>
              </a:ext>
            </a:extLst>
          </p:cNvPr>
          <p:cNvSpPr>
            <a:spLocks noGrp="1"/>
          </p:cNvSpPr>
          <p:nvPr>
            <p:ph type="title"/>
          </p:nvPr>
        </p:nvSpPr>
        <p:spPr/>
        <p:txBody>
          <a:bodyPr/>
          <a:lstStyle/>
          <a:p>
            <a:r>
              <a:rPr lang="ja-JP" altLang="en-US" dirty="0"/>
              <a:t>全ての図を使う必要はない！</a:t>
            </a:r>
            <a:endParaRPr kumimoji="1" lang="ja-JP" altLang="en-US" dirty="0"/>
          </a:p>
        </p:txBody>
      </p:sp>
      <p:sp>
        <p:nvSpPr>
          <p:cNvPr id="3" name="コンテンツ プレースホルダー 2">
            <a:extLst>
              <a:ext uri="{FF2B5EF4-FFF2-40B4-BE49-F238E27FC236}">
                <a16:creationId xmlns:a16="http://schemas.microsoft.com/office/drawing/2014/main" id="{8E62652E-850A-45F6-A1C0-A56E4A19117A}"/>
              </a:ext>
            </a:extLst>
          </p:cNvPr>
          <p:cNvSpPr>
            <a:spLocks noGrp="1"/>
          </p:cNvSpPr>
          <p:nvPr>
            <p:ph idx="1"/>
          </p:nvPr>
        </p:nvSpPr>
        <p:spPr/>
        <p:txBody>
          <a:bodyPr/>
          <a:lstStyle/>
          <a:p>
            <a:r>
              <a:rPr kumimoji="1" lang="ja-JP" altLang="en-US" dirty="0"/>
              <a:t>ソフトウェアの設計図を作成する際にすべての図を用いる必要はない。</a:t>
            </a:r>
            <a:endParaRPr kumimoji="1" lang="en-US" altLang="ja-JP" dirty="0"/>
          </a:p>
          <a:p>
            <a:r>
              <a:rPr kumimoji="1" lang="ja-JP" altLang="en-US" dirty="0"/>
              <a:t>必要な図だけを用いればよい。</a:t>
            </a:r>
            <a:endParaRPr kumimoji="1" lang="en-US" altLang="ja-JP" dirty="0"/>
          </a:p>
          <a:p>
            <a:r>
              <a:rPr lang="ja-JP" altLang="en-US" dirty="0"/>
              <a:t>典型的には</a:t>
            </a:r>
            <a:endParaRPr kumimoji="1" lang="en-US" altLang="ja-JP" dirty="0"/>
          </a:p>
          <a:p>
            <a:pPr lvl="1"/>
            <a:r>
              <a:rPr lang="ja-JP" altLang="en-US" dirty="0"/>
              <a:t>ユースケース図</a:t>
            </a:r>
            <a:endParaRPr lang="en-US" altLang="ja-JP" dirty="0"/>
          </a:p>
          <a:p>
            <a:pPr lvl="1"/>
            <a:r>
              <a:rPr kumimoji="1" lang="ja-JP" altLang="en-US" dirty="0"/>
              <a:t>クラス図</a:t>
            </a:r>
            <a:endParaRPr kumimoji="1" lang="en-US" altLang="ja-JP" dirty="0"/>
          </a:p>
          <a:p>
            <a:pPr lvl="1"/>
            <a:r>
              <a:rPr lang="ja-JP" altLang="en-US" dirty="0"/>
              <a:t>オブジェクト図</a:t>
            </a:r>
          </a:p>
          <a:p>
            <a:pPr lvl="1"/>
            <a:r>
              <a:rPr kumimoji="1" lang="ja-JP" altLang="en-US" dirty="0"/>
              <a:t>シーケンス図</a:t>
            </a:r>
            <a:endParaRPr kumimoji="1" lang="en-US" altLang="ja-JP" dirty="0"/>
          </a:p>
          <a:p>
            <a:pPr marL="0" indent="0">
              <a:buNone/>
            </a:pPr>
            <a:r>
              <a:rPr lang="ja-JP" altLang="en-US" dirty="0"/>
              <a:t>あたりが良く用いられる。</a:t>
            </a:r>
            <a:endParaRPr kumimoji="1" lang="ja-JP" altLang="en-US" dirty="0"/>
          </a:p>
        </p:txBody>
      </p:sp>
    </p:spTree>
    <p:extLst>
      <p:ext uri="{BB962C8B-B14F-4D97-AF65-F5344CB8AC3E}">
        <p14:creationId xmlns:p14="http://schemas.microsoft.com/office/powerpoint/2010/main" val="8516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D7F4D-288E-47BA-9D71-D52E4BB48B22}"/>
              </a:ext>
            </a:extLst>
          </p:cNvPr>
          <p:cNvSpPr>
            <a:spLocks noGrp="1"/>
          </p:cNvSpPr>
          <p:nvPr>
            <p:ph type="title"/>
          </p:nvPr>
        </p:nvSpPr>
        <p:spPr/>
        <p:txBody>
          <a:bodyPr/>
          <a:lstStyle/>
          <a:p>
            <a:r>
              <a:rPr kumimoji="1" lang="en-US" altLang="ja-JP" dirty="0"/>
              <a:t>UML</a:t>
            </a:r>
            <a:r>
              <a:rPr kumimoji="1" lang="ja-JP" altLang="en-US" dirty="0"/>
              <a:t>の共通要素</a:t>
            </a:r>
          </a:p>
        </p:txBody>
      </p:sp>
      <p:sp>
        <p:nvSpPr>
          <p:cNvPr id="3" name="コンテンツ プレースホルダー 2">
            <a:extLst>
              <a:ext uri="{FF2B5EF4-FFF2-40B4-BE49-F238E27FC236}">
                <a16:creationId xmlns:a16="http://schemas.microsoft.com/office/drawing/2014/main" id="{E02481E3-0717-444B-86D4-8E81EBE40E11}"/>
              </a:ext>
            </a:extLst>
          </p:cNvPr>
          <p:cNvSpPr>
            <a:spLocks noGrp="1"/>
          </p:cNvSpPr>
          <p:nvPr>
            <p:ph idx="1"/>
          </p:nvPr>
        </p:nvSpPr>
        <p:spPr/>
        <p:txBody>
          <a:bodyPr/>
          <a:lstStyle/>
          <a:p>
            <a:r>
              <a:rPr kumimoji="1" lang="en-US" altLang="ja-JP" dirty="0"/>
              <a:t>UML</a:t>
            </a:r>
            <a:r>
              <a:rPr kumimoji="1" lang="ja-JP" altLang="en-US" dirty="0" err="1"/>
              <a:t>には</a:t>
            </a:r>
            <a:r>
              <a:rPr kumimoji="1" lang="ja-JP" altLang="en-US" dirty="0"/>
              <a:t>全ダイアグラム（図）で共通に利用できるモデル要素として、</a:t>
            </a:r>
            <a:r>
              <a:rPr kumimoji="1" lang="ja-JP" altLang="en-US" dirty="0">
                <a:solidFill>
                  <a:srgbClr val="FF0000"/>
                </a:solidFill>
              </a:rPr>
              <a:t>ノート</a:t>
            </a:r>
            <a:r>
              <a:rPr kumimoji="1" lang="ja-JP" altLang="en-US" dirty="0"/>
              <a:t>と</a:t>
            </a:r>
            <a:r>
              <a:rPr kumimoji="1" lang="ja-JP" altLang="en-US" dirty="0">
                <a:solidFill>
                  <a:srgbClr val="FF0000"/>
                </a:solidFill>
              </a:rPr>
              <a:t>フレーム</a:t>
            </a:r>
            <a:r>
              <a:rPr kumimoji="1" lang="ja-JP" altLang="en-US" dirty="0"/>
              <a:t>がある。</a:t>
            </a:r>
            <a:endParaRPr kumimoji="1" lang="en-US" altLang="ja-JP" dirty="0"/>
          </a:p>
          <a:p>
            <a:r>
              <a:rPr kumimoji="1" lang="ja-JP" altLang="en-US" dirty="0"/>
              <a:t>また、既存のモデル要素を拡張して表現するいくつかの仕組みがある。</a:t>
            </a:r>
          </a:p>
        </p:txBody>
      </p:sp>
    </p:spTree>
    <p:extLst>
      <p:ext uri="{BB962C8B-B14F-4D97-AF65-F5344CB8AC3E}">
        <p14:creationId xmlns:p14="http://schemas.microsoft.com/office/powerpoint/2010/main" val="139904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9DAED-CB6A-4941-88B0-4390FC9C3461}"/>
              </a:ext>
            </a:extLst>
          </p:cNvPr>
          <p:cNvSpPr>
            <a:spLocks noGrp="1"/>
          </p:cNvSpPr>
          <p:nvPr>
            <p:ph type="title"/>
          </p:nvPr>
        </p:nvSpPr>
        <p:spPr/>
        <p:txBody>
          <a:bodyPr/>
          <a:lstStyle/>
          <a:p>
            <a:r>
              <a:rPr kumimoji="1" lang="ja-JP" altLang="en-US" dirty="0"/>
              <a:t>ノート</a:t>
            </a:r>
          </a:p>
        </p:txBody>
      </p:sp>
      <p:sp>
        <p:nvSpPr>
          <p:cNvPr id="3" name="コンテンツ プレースホルダー 2">
            <a:extLst>
              <a:ext uri="{FF2B5EF4-FFF2-40B4-BE49-F238E27FC236}">
                <a16:creationId xmlns:a16="http://schemas.microsoft.com/office/drawing/2014/main" id="{DD739303-D5B6-464F-A207-41B530256717}"/>
              </a:ext>
            </a:extLst>
          </p:cNvPr>
          <p:cNvSpPr>
            <a:spLocks noGrp="1"/>
          </p:cNvSpPr>
          <p:nvPr>
            <p:ph idx="1"/>
          </p:nvPr>
        </p:nvSpPr>
        <p:spPr/>
        <p:txBody>
          <a:bodyPr/>
          <a:lstStyle/>
          <a:p>
            <a:r>
              <a:rPr kumimoji="1" lang="ja-JP" altLang="en-US" dirty="0"/>
              <a:t>モデル要素に</a:t>
            </a:r>
            <a:r>
              <a:rPr kumimoji="1" lang="ja-JP" altLang="en-US" dirty="0">
                <a:solidFill>
                  <a:srgbClr val="FF0000"/>
                </a:solidFill>
              </a:rPr>
              <a:t>コメントを付加</a:t>
            </a:r>
            <a:r>
              <a:rPr kumimoji="1" lang="ja-JP" altLang="en-US" dirty="0"/>
              <a:t>するための表記。</a:t>
            </a:r>
            <a:endParaRPr kumimoji="1" lang="en-US" altLang="ja-JP" dirty="0"/>
          </a:p>
          <a:p>
            <a:r>
              <a:rPr lang="ja-JP" altLang="en-US" dirty="0"/>
              <a:t>当該のモデル要素には線の先を接続してコメントを記述する。</a:t>
            </a:r>
            <a:endParaRPr lang="en-US" altLang="ja-JP" dirty="0"/>
          </a:p>
          <a:p>
            <a:r>
              <a:rPr kumimoji="1" lang="ja-JP" altLang="en-US" dirty="0"/>
              <a:t>ノートの中には任意の文章や制約を記述できる。</a:t>
            </a:r>
          </a:p>
        </p:txBody>
      </p:sp>
      <p:pic>
        <p:nvPicPr>
          <p:cNvPr id="5" name="図 4">
            <a:extLst>
              <a:ext uri="{FF2B5EF4-FFF2-40B4-BE49-F238E27FC236}">
                <a16:creationId xmlns:a16="http://schemas.microsoft.com/office/drawing/2014/main" id="{2BB33E39-65B0-4C1C-AD81-E47688824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112" y="3586163"/>
            <a:ext cx="3533775" cy="2590800"/>
          </a:xfrm>
          <a:prstGeom prst="rect">
            <a:avLst/>
          </a:prstGeom>
        </p:spPr>
      </p:pic>
    </p:spTree>
    <p:extLst>
      <p:ext uri="{BB962C8B-B14F-4D97-AF65-F5344CB8AC3E}">
        <p14:creationId xmlns:p14="http://schemas.microsoft.com/office/powerpoint/2010/main" val="11213236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943FFD-3ADC-4004-BB15-7CEC91298102}"/>
              </a:ext>
            </a:extLst>
          </p:cNvPr>
          <p:cNvSpPr>
            <a:spLocks noGrp="1"/>
          </p:cNvSpPr>
          <p:nvPr>
            <p:ph type="title"/>
          </p:nvPr>
        </p:nvSpPr>
        <p:spPr/>
        <p:txBody>
          <a:bodyPr/>
          <a:lstStyle/>
          <a:p>
            <a:r>
              <a:rPr kumimoji="1" lang="ja-JP" altLang="en-US" dirty="0"/>
              <a:t>フレーム</a:t>
            </a:r>
          </a:p>
        </p:txBody>
      </p:sp>
      <p:sp>
        <p:nvSpPr>
          <p:cNvPr id="3" name="コンテンツ プレースホルダー 2">
            <a:extLst>
              <a:ext uri="{FF2B5EF4-FFF2-40B4-BE49-F238E27FC236}">
                <a16:creationId xmlns:a16="http://schemas.microsoft.com/office/drawing/2014/main" id="{2449FEA5-AC7A-4B6C-8BB2-D072015A7DCA}"/>
              </a:ext>
            </a:extLst>
          </p:cNvPr>
          <p:cNvSpPr>
            <a:spLocks noGrp="1"/>
          </p:cNvSpPr>
          <p:nvPr>
            <p:ph idx="1"/>
          </p:nvPr>
        </p:nvSpPr>
        <p:spPr/>
        <p:txBody>
          <a:bodyPr/>
          <a:lstStyle/>
          <a:p>
            <a:r>
              <a:rPr kumimoji="1" lang="ja-JP" altLang="en-US" dirty="0"/>
              <a:t>可視化対象の図を矩形で囲み、</a:t>
            </a:r>
            <a:r>
              <a:rPr kumimoji="1" lang="ja-JP" altLang="en-US" dirty="0">
                <a:solidFill>
                  <a:srgbClr val="FF0000"/>
                </a:solidFill>
              </a:rPr>
              <a:t>種類と名称を付加</a:t>
            </a:r>
            <a:r>
              <a:rPr kumimoji="1" lang="ja-JP" altLang="en-US" dirty="0"/>
              <a:t>して表現する。</a:t>
            </a:r>
            <a:endParaRPr kumimoji="1" lang="en-US" altLang="ja-JP" dirty="0"/>
          </a:p>
          <a:p>
            <a:r>
              <a:rPr lang="ja-JP" altLang="en-US" dirty="0"/>
              <a:t>種類にはその図がクラス図なのか、シーケンス図なのかといった種別を表現する。</a:t>
            </a:r>
            <a:endParaRPr lang="en-US" altLang="ja-JP" dirty="0"/>
          </a:p>
          <a:p>
            <a:r>
              <a:rPr kumimoji="1" lang="ja-JP" altLang="en-US" dirty="0"/>
              <a:t>名称には、図の名称を表現する。</a:t>
            </a:r>
          </a:p>
        </p:txBody>
      </p:sp>
      <p:pic>
        <p:nvPicPr>
          <p:cNvPr id="5" name="図 4">
            <a:extLst>
              <a:ext uri="{FF2B5EF4-FFF2-40B4-BE49-F238E27FC236}">
                <a16:creationId xmlns:a16="http://schemas.microsoft.com/office/drawing/2014/main" id="{82B9F1A3-EE07-4005-A498-559F1A96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988" y="4250795"/>
            <a:ext cx="4772025" cy="1438275"/>
          </a:xfrm>
          <a:prstGeom prst="rect">
            <a:avLst/>
          </a:prstGeom>
        </p:spPr>
      </p:pic>
    </p:spTree>
    <p:extLst>
      <p:ext uri="{BB962C8B-B14F-4D97-AF65-F5344CB8AC3E}">
        <p14:creationId xmlns:p14="http://schemas.microsoft.com/office/powerpoint/2010/main" val="1180273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69B66-1BE7-4E1C-B9AC-28CE0D240A8A}"/>
              </a:ext>
            </a:extLst>
          </p:cNvPr>
          <p:cNvSpPr>
            <a:spLocks noGrp="1"/>
          </p:cNvSpPr>
          <p:nvPr>
            <p:ph type="title"/>
          </p:nvPr>
        </p:nvSpPr>
        <p:spPr/>
        <p:txBody>
          <a:bodyPr/>
          <a:lstStyle/>
          <a:p>
            <a:r>
              <a:rPr kumimoji="1" lang="ja-JP" altLang="en-US" dirty="0"/>
              <a:t>ステレオタイプ</a:t>
            </a:r>
          </a:p>
        </p:txBody>
      </p:sp>
      <p:sp>
        <p:nvSpPr>
          <p:cNvPr id="3" name="コンテンツ プレースホルダー 2">
            <a:extLst>
              <a:ext uri="{FF2B5EF4-FFF2-40B4-BE49-F238E27FC236}">
                <a16:creationId xmlns:a16="http://schemas.microsoft.com/office/drawing/2014/main" id="{600210EB-4D19-4AF8-87CB-12CF2B13E64D}"/>
              </a:ext>
            </a:extLst>
          </p:cNvPr>
          <p:cNvSpPr>
            <a:spLocks noGrp="1"/>
          </p:cNvSpPr>
          <p:nvPr>
            <p:ph idx="1"/>
          </p:nvPr>
        </p:nvSpPr>
        <p:spPr/>
        <p:txBody>
          <a:bodyPr/>
          <a:lstStyle/>
          <a:p>
            <a:r>
              <a:rPr kumimoji="1" lang="ja-JP" altLang="en-US" dirty="0"/>
              <a:t>ステレオタイプによって、あるモデル要素のグループを意味付けによって分類することができる。</a:t>
            </a:r>
            <a:endParaRPr kumimoji="1" lang="en-US" altLang="ja-JP" dirty="0"/>
          </a:p>
          <a:p>
            <a:r>
              <a:rPr lang="ja-JP" altLang="en-US" dirty="0"/>
              <a:t>ステレオタイプの名称は</a:t>
            </a:r>
            <a:r>
              <a:rPr lang="en-US" altLang="ja-JP" dirty="0"/>
              <a:t>”《 》”</a:t>
            </a:r>
            <a:r>
              <a:rPr lang="ja-JP" altLang="en-US" dirty="0"/>
              <a:t>でくくって表現する。</a:t>
            </a:r>
            <a:endParaRPr lang="en-US" altLang="ja-JP" dirty="0"/>
          </a:p>
          <a:p>
            <a:r>
              <a:rPr kumimoji="1" lang="ja-JP" altLang="en-US" dirty="0"/>
              <a:t>ステレオタイプの名称は</a:t>
            </a:r>
            <a:r>
              <a:rPr kumimoji="1" lang="en-US" altLang="ja-JP" dirty="0"/>
              <a:t>UML</a:t>
            </a:r>
            <a:r>
              <a:rPr kumimoji="1" lang="ja-JP" altLang="en-US" dirty="0"/>
              <a:t>ですでに意味が決まって</a:t>
            </a:r>
            <a:r>
              <a:rPr kumimoji="1" lang="ja-JP" altLang="en-US"/>
              <a:t>いる指定語も</a:t>
            </a:r>
            <a:r>
              <a:rPr kumimoji="1" lang="ja-JP" altLang="en-US" dirty="0"/>
              <a:t>あるが、独自に命名すること</a:t>
            </a:r>
            <a:r>
              <a:rPr kumimoji="1" lang="ja-JP" altLang="en-US"/>
              <a:t>も可能</a:t>
            </a:r>
            <a:endParaRPr kumimoji="1" lang="ja-JP" altLang="en-US" dirty="0"/>
          </a:p>
        </p:txBody>
      </p:sp>
      <p:pic>
        <p:nvPicPr>
          <p:cNvPr id="5" name="図 4">
            <a:extLst>
              <a:ext uri="{FF2B5EF4-FFF2-40B4-BE49-F238E27FC236}">
                <a16:creationId xmlns:a16="http://schemas.microsoft.com/office/drawing/2014/main" id="{981E3AA1-293A-4833-B882-90D05A948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637" y="4811712"/>
            <a:ext cx="5308720" cy="1123422"/>
          </a:xfrm>
          <a:prstGeom prst="rect">
            <a:avLst/>
          </a:prstGeom>
        </p:spPr>
      </p:pic>
      <p:sp>
        <p:nvSpPr>
          <p:cNvPr id="6" name="吹き出し: 角を丸めた四角形 5">
            <a:extLst>
              <a:ext uri="{FF2B5EF4-FFF2-40B4-BE49-F238E27FC236}">
                <a16:creationId xmlns:a16="http://schemas.microsoft.com/office/drawing/2014/main" id="{7FBF7435-6022-40E8-A7C0-467421F15FE6}"/>
              </a:ext>
            </a:extLst>
          </p:cNvPr>
          <p:cNvSpPr/>
          <p:nvPr/>
        </p:nvSpPr>
        <p:spPr>
          <a:xfrm>
            <a:off x="8187265" y="4174065"/>
            <a:ext cx="3843867" cy="1123421"/>
          </a:xfrm>
          <a:prstGeom prst="wedgeRoundRectCallout">
            <a:avLst>
              <a:gd name="adj1" fmla="val -52111"/>
              <a:gd name="adj2" fmla="val 775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ステレオタイプを付けたモデル要素に独自のアイコンを割り当てて表現することも可能</a:t>
            </a:r>
          </a:p>
        </p:txBody>
      </p:sp>
      <p:sp>
        <p:nvSpPr>
          <p:cNvPr id="4" name="テキスト ボックス 3">
            <a:extLst>
              <a:ext uri="{FF2B5EF4-FFF2-40B4-BE49-F238E27FC236}">
                <a16:creationId xmlns:a16="http://schemas.microsoft.com/office/drawing/2014/main" id="{8E6BA847-AB8F-437E-BB6B-704C401D37EC}"/>
              </a:ext>
            </a:extLst>
          </p:cNvPr>
          <p:cNvSpPr txBox="1"/>
          <p:nvPr/>
        </p:nvSpPr>
        <p:spPr>
          <a:xfrm>
            <a:off x="6043613" y="6176963"/>
            <a:ext cx="3094117" cy="369332"/>
          </a:xfrm>
          <a:prstGeom prst="rect">
            <a:avLst/>
          </a:prstGeom>
          <a:noFill/>
        </p:spPr>
        <p:txBody>
          <a:bodyPr wrap="none" rtlCol="0">
            <a:spAutoFit/>
          </a:bodyPr>
          <a:lstStyle/>
          <a:p>
            <a:r>
              <a:rPr kumimoji="1" lang="en-US" altLang="ja-JP" dirty="0"/>
              <a:t>entity</a:t>
            </a:r>
            <a:r>
              <a:rPr kumimoji="1" lang="ja-JP" altLang="en-US" dirty="0"/>
              <a:t>タイプを表すアイコン</a:t>
            </a:r>
          </a:p>
        </p:txBody>
      </p:sp>
    </p:spTree>
    <p:extLst>
      <p:ext uri="{BB962C8B-B14F-4D97-AF65-F5344CB8AC3E}">
        <p14:creationId xmlns:p14="http://schemas.microsoft.com/office/powerpoint/2010/main" val="99638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D67D395-CB2C-41FC-B438-72C37C727699}"/>
              </a:ext>
            </a:extLst>
          </p:cNvPr>
          <p:cNvSpPr>
            <a:spLocks noGrp="1"/>
          </p:cNvSpPr>
          <p:nvPr>
            <p:ph type="title"/>
          </p:nvPr>
        </p:nvSpPr>
        <p:spPr/>
        <p:txBody>
          <a:bodyPr/>
          <a:lstStyle/>
          <a:p>
            <a:r>
              <a:rPr kumimoji="1" lang="ja-JP" altLang="en-US" dirty="0"/>
              <a:t>ソフトウェア開発プロセス</a:t>
            </a:r>
          </a:p>
        </p:txBody>
      </p:sp>
      <p:sp>
        <p:nvSpPr>
          <p:cNvPr id="5" name="テキスト プレースホルダー 4">
            <a:extLst>
              <a:ext uri="{FF2B5EF4-FFF2-40B4-BE49-F238E27FC236}">
                <a16:creationId xmlns:a16="http://schemas.microsoft.com/office/drawing/2014/main" id="{2E3F4CBE-BFB4-4BA5-8437-0FA152B71036}"/>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443822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FFC53-CFB8-4BB4-B064-2875F9636871}"/>
              </a:ext>
            </a:extLst>
          </p:cNvPr>
          <p:cNvSpPr>
            <a:spLocks noGrp="1"/>
          </p:cNvSpPr>
          <p:nvPr>
            <p:ph type="title"/>
          </p:nvPr>
        </p:nvSpPr>
        <p:spPr/>
        <p:txBody>
          <a:bodyPr/>
          <a:lstStyle/>
          <a:p>
            <a:r>
              <a:rPr lang="ja-JP" altLang="en-US" dirty="0"/>
              <a:t>メタ属性</a:t>
            </a:r>
            <a:endParaRPr kumimoji="1" lang="ja-JP" altLang="en-US" dirty="0"/>
          </a:p>
        </p:txBody>
      </p:sp>
      <p:sp>
        <p:nvSpPr>
          <p:cNvPr id="3" name="コンテンツ プレースホルダー 2">
            <a:extLst>
              <a:ext uri="{FF2B5EF4-FFF2-40B4-BE49-F238E27FC236}">
                <a16:creationId xmlns:a16="http://schemas.microsoft.com/office/drawing/2014/main" id="{2B4F9E95-CE21-4623-B7F0-17427343CCA6}"/>
              </a:ext>
            </a:extLst>
          </p:cNvPr>
          <p:cNvSpPr>
            <a:spLocks noGrp="1"/>
          </p:cNvSpPr>
          <p:nvPr>
            <p:ph idx="1"/>
          </p:nvPr>
        </p:nvSpPr>
        <p:spPr/>
        <p:txBody>
          <a:bodyPr/>
          <a:lstStyle/>
          <a:p>
            <a:r>
              <a:rPr kumimoji="1" lang="ja-JP" altLang="en-US" dirty="0"/>
              <a:t>メタ属性を</a:t>
            </a:r>
            <a:r>
              <a:rPr kumimoji="1" lang="en-US" altLang="ja-JP" dirty="0"/>
              <a:t>UML</a:t>
            </a:r>
            <a:r>
              <a:rPr kumimoji="1" lang="ja-JP" altLang="en-US" dirty="0"/>
              <a:t>のモデル要素につけると、そのモデル要素に意味を付加することができる。</a:t>
            </a:r>
            <a:endParaRPr kumimoji="1" lang="en-US" altLang="ja-JP" dirty="0"/>
          </a:p>
          <a:p>
            <a:pPr lvl="1"/>
            <a:r>
              <a:rPr lang="en-US" altLang="ja-JP" dirty="0"/>
              <a:t>{</a:t>
            </a:r>
            <a:r>
              <a:rPr lang="ja-JP" altLang="en-US" dirty="0"/>
              <a:t>メタ属性</a:t>
            </a:r>
            <a:r>
              <a:rPr lang="en-US" altLang="ja-JP" dirty="0"/>
              <a:t>=</a:t>
            </a:r>
            <a:r>
              <a:rPr lang="ja-JP" altLang="en-US" dirty="0"/>
              <a:t>値</a:t>
            </a:r>
            <a:r>
              <a:rPr lang="en-US" altLang="ja-JP" dirty="0"/>
              <a:t>} </a:t>
            </a:r>
            <a:r>
              <a:rPr lang="ja-JP" altLang="en-US" dirty="0"/>
              <a:t>という表記を用いる。</a:t>
            </a:r>
            <a:endParaRPr kumimoji="1" lang="ja-JP" altLang="en-US" dirty="0"/>
          </a:p>
        </p:txBody>
      </p:sp>
      <p:pic>
        <p:nvPicPr>
          <p:cNvPr id="5" name="図 4">
            <a:extLst>
              <a:ext uri="{FF2B5EF4-FFF2-40B4-BE49-F238E27FC236}">
                <a16:creationId xmlns:a16="http://schemas.microsoft.com/office/drawing/2014/main" id="{3824098B-878E-4483-9A36-597F1B31E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25" y="3582614"/>
            <a:ext cx="4686300" cy="2305050"/>
          </a:xfrm>
          <a:prstGeom prst="rect">
            <a:avLst/>
          </a:prstGeom>
        </p:spPr>
      </p:pic>
      <p:sp>
        <p:nvSpPr>
          <p:cNvPr id="6" name="テキスト ボックス 5">
            <a:extLst>
              <a:ext uri="{FF2B5EF4-FFF2-40B4-BE49-F238E27FC236}">
                <a16:creationId xmlns:a16="http://schemas.microsoft.com/office/drawing/2014/main" id="{271E12F5-237D-4CAF-98D0-5F6729393494}"/>
              </a:ext>
            </a:extLst>
          </p:cNvPr>
          <p:cNvSpPr txBox="1"/>
          <p:nvPr/>
        </p:nvSpPr>
        <p:spPr>
          <a:xfrm>
            <a:off x="5728542" y="5130801"/>
            <a:ext cx="5625258" cy="646331"/>
          </a:xfrm>
          <a:prstGeom prst="rect">
            <a:avLst/>
          </a:prstGeom>
          <a:noFill/>
        </p:spPr>
        <p:txBody>
          <a:bodyPr wrap="none" rtlCol="0">
            <a:spAutoFit/>
          </a:bodyPr>
          <a:lstStyle/>
          <a:p>
            <a:r>
              <a:rPr kumimoji="1" lang="ja-JP" altLang="en-US" dirty="0"/>
              <a:t>厳密には</a:t>
            </a:r>
            <a:r>
              <a:rPr kumimoji="1" lang="en-US" altLang="ja-JP" dirty="0"/>
              <a:t>{</a:t>
            </a:r>
            <a:r>
              <a:rPr kumimoji="1" lang="en-US" altLang="ja-JP" dirty="0" err="1"/>
              <a:t>isAbstract</a:t>
            </a:r>
            <a:r>
              <a:rPr kumimoji="1" lang="en-US" altLang="ja-JP" dirty="0"/>
              <a:t> = true}</a:t>
            </a:r>
            <a:r>
              <a:rPr kumimoji="1" lang="ja-JP" altLang="en-US" dirty="0"/>
              <a:t>と書くべきだが、通常は</a:t>
            </a:r>
            <a:endParaRPr kumimoji="1" lang="en-US" altLang="ja-JP" dirty="0"/>
          </a:p>
          <a:p>
            <a:r>
              <a:rPr lang="ja-JP" altLang="en-US" dirty="0"/>
              <a:t>単に</a:t>
            </a:r>
            <a:r>
              <a:rPr lang="en-US" altLang="ja-JP" dirty="0"/>
              <a:t>{abstract}</a:t>
            </a:r>
            <a:r>
              <a:rPr lang="ja-JP" altLang="en-US" dirty="0"/>
              <a:t>と表記する。</a:t>
            </a:r>
            <a:endParaRPr kumimoji="1" lang="ja-JP" altLang="en-US" dirty="0"/>
          </a:p>
        </p:txBody>
      </p:sp>
      <p:sp>
        <p:nvSpPr>
          <p:cNvPr id="7" name="テキスト ボックス 6">
            <a:extLst>
              <a:ext uri="{FF2B5EF4-FFF2-40B4-BE49-F238E27FC236}">
                <a16:creationId xmlns:a16="http://schemas.microsoft.com/office/drawing/2014/main" id="{6A87DD47-3858-450B-AE5F-61C3EC4FB5AB}"/>
              </a:ext>
            </a:extLst>
          </p:cNvPr>
          <p:cNvSpPr txBox="1"/>
          <p:nvPr/>
        </p:nvSpPr>
        <p:spPr>
          <a:xfrm>
            <a:off x="5595192" y="3582614"/>
            <a:ext cx="6417141" cy="646331"/>
          </a:xfrm>
          <a:prstGeom prst="rect">
            <a:avLst/>
          </a:prstGeom>
          <a:noFill/>
        </p:spPr>
        <p:txBody>
          <a:bodyPr wrap="none" rtlCol="0">
            <a:spAutoFit/>
          </a:bodyPr>
          <a:lstStyle/>
          <a:p>
            <a:r>
              <a:rPr kumimoji="1" lang="ja-JP" altLang="en-US" dirty="0"/>
              <a:t>「図形」クラスは抽象クラスであることを意味している。</a:t>
            </a:r>
            <a:endParaRPr kumimoji="1" lang="en-US" altLang="ja-JP" dirty="0"/>
          </a:p>
          <a:p>
            <a:r>
              <a:rPr lang="ja-JP" altLang="en-US" dirty="0"/>
              <a:t>抽象クラスとはオブジェクトを作ることができないクラス。</a:t>
            </a:r>
            <a:endParaRPr lang="en-US" altLang="ja-JP" dirty="0"/>
          </a:p>
        </p:txBody>
      </p:sp>
    </p:spTree>
    <p:extLst>
      <p:ext uri="{BB962C8B-B14F-4D97-AF65-F5344CB8AC3E}">
        <p14:creationId xmlns:p14="http://schemas.microsoft.com/office/powerpoint/2010/main" val="762190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CC937-1A3A-4A6F-AFF9-42F60774FDE2}"/>
              </a:ext>
            </a:extLst>
          </p:cNvPr>
          <p:cNvSpPr>
            <a:spLocks noGrp="1"/>
          </p:cNvSpPr>
          <p:nvPr>
            <p:ph type="title"/>
          </p:nvPr>
        </p:nvSpPr>
        <p:spPr/>
        <p:txBody>
          <a:bodyPr/>
          <a:lstStyle/>
          <a:p>
            <a:r>
              <a:rPr kumimoji="1" lang="ja-JP" altLang="en-US" dirty="0"/>
              <a:t>制約</a:t>
            </a:r>
          </a:p>
        </p:txBody>
      </p:sp>
      <p:sp>
        <p:nvSpPr>
          <p:cNvPr id="3" name="コンテンツ プレースホルダー 2">
            <a:extLst>
              <a:ext uri="{FF2B5EF4-FFF2-40B4-BE49-F238E27FC236}">
                <a16:creationId xmlns:a16="http://schemas.microsoft.com/office/drawing/2014/main" id="{BA1E760C-CE89-47FC-9049-89D48F0E7C66}"/>
              </a:ext>
            </a:extLst>
          </p:cNvPr>
          <p:cNvSpPr>
            <a:spLocks noGrp="1"/>
          </p:cNvSpPr>
          <p:nvPr>
            <p:ph idx="1"/>
          </p:nvPr>
        </p:nvSpPr>
        <p:spPr/>
        <p:txBody>
          <a:bodyPr/>
          <a:lstStyle/>
          <a:p>
            <a:r>
              <a:rPr kumimoji="1" lang="ja-JP" altLang="en-US" dirty="0"/>
              <a:t>制約を用いることで、モデル要素に対して制約（条件や制限など）を付加することができる。</a:t>
            </a:r>
            <a:endParaRPr lang="en-US" altLang="ja-JP" dirty="0"/>
          </a:p>
          <a:p>
            <a:pPr lvl="1"/>
            <a:r>
              <a:rPr kumimoji="1" lang="en-US" altLang="ja-JP" dirty="0"/>
              <a:t>{</a:t>
            </a:r>
            <a:r>
              <a:rPr kumimoji="1" lang="ja-JP" altLang="en-US" dirty="0"/>
              <a:t>制約</a:t>
            </a:r>
            <a:r>
              <a:rPr kumimoji="1" lang="en-US" altLang="ja-JP" dirty="0"/>
              <a:t>} </a:t>
            </a:r>
            <a:r>
              <a:rPr kumimoji="1" lang="ja-JP" altLang="en-US" dirty="0"/>
              <a:t>という形式で記述する。</a:t>
            </a:r>
            <a:endParaRPr kumimoji="1" lang="en-US" altLang="ja-JP" dirty="0"/>
          </a:p>
        </p:txBody>
      </p:sp>
      <p:pic>
        <p:nvPicPr>
          <p:cNvPr id="6" name="図 5">
            <a:extLst>
              <a:ext uri="{FF2B5EF4-FFF2-40B4-BE49-F238E27FC236}">
                <a16:creationId xmlns:a16="http://schemas.microsoft.com/office/drawing/2014/main" id="{4604719A-C198-48FD-939F-367B69C51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801" y="3820054"/>
            <a:ext cx="3513774" cy="1791336"/>
          </a:xfrm>
          <a:prstGeom prst="rect">
            <a:avLst/>
          </a:prstGeom>
        </p:spPr>
      </p:pic>
    </p:spTree>
    <p:extLst>
      <p:ext uri="{BB962C8B-B14F-4D97-AF65-F5344CB8AC3E}">
        <p14:creationId xmlns:p14="http://schemas.microsoft.com/office/powerpoint/2010/main" val="2705601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434CE5-9FA0-4950-89ED-D23E6E0F1E47}"/>
              </a:ext>
            </a:extLst>
          </p:cNvPr>
          <p:cNvSpPr>
            <a:spLocks noGrp="1"/>
          </p:cNvSpPr>
          <p:nvPr>
            <p:ph type="title"/>
          </p:nvPr>
        </p:nvSpPr>
        <p:spPr/>
        <p:txBody>
          <a:bodyPr/>
          <a:lstStyle/>
          <a:p>
            <a:r>
              <a:rPr kumimoji="1" lang="ja-JP" altLang="en-US" dirty="0"/>
              <a:t>タイプとインスタンス</a:t>
            </a:r>
          </a:p>
        </p:txBody>
      </p:sp>
      <p:sp>
        <p:nvSpPr>
          <p:cNvPr id="3" name="コンテンツ プレースホルダー 2">
            <a:extLst>
              <a:ext uri="{FF2B5EF4-FFF2-40B4-BE49-F238E27FC236}">
                <a16:creationId xmlns:a16="http://schemas.microsoft.com/office/drawing/2014/main" id="{637E8ECB-1746-4B7F-8BD0-F06C50F6E283}"/>
              </a:ext>
            </a:extLst>
          </p:cNvPr>
          <p:cNvSpPr>
            <a:spLocks noGrp="1"/>
          </p:cNvSpPr>
          <p:nvPr>
            <p:ph idx="1"/>
          </p:nvPr>
        </p:nvSpPr>
        <p:spPr/>
        <p:txBody>
          <a:bodyPr/>
          <a:lstStyle/>
          <a:p>
            <a:r>
              <a:rPr kumimoji="1" lang="ja-JP" altLang="en-US" dirty="0"/>
              <a:t>タイプはひな形となるモデル要素</a:t>
            </a:r>
            <a:endParaRPr kumimoji="1" lang="en-US" altLang="ja-JP" dirty="0"/>
          </a:p>
          <a:p>
            <a:r>
              <a:rPr lang="ja-JP" altLang="en-US" dirty="0"/>
              <a:t>インスタンスはタイプの具体例となるモデル要素</a:t>
            </a:r>
            <a:endParaRPr kumimoji="1" lang="ja-JP" altLang="en-US" dirty="0"/>
          </a:p>
        </p:txBody>
      </p:sp>
      <p:pic>
        <p:nvPicPr>
          <p:cNvPr id="5" name="図 4">
            <a:extLst>
              <a:ext uri="{FF2B5EF4-FFF2-40B4-BE49-F238E27FC236}">
                <a16:creationId xmlns:a16="http://schemas.microsoft.com/office/drawing/2014/main" id="{D5623004-337B-4F3B-A8FF-FEE43A07D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552" y="2985345"/>
            <a:ext cx="4796896" cy="3600663"/>
          </a:xfrm>
          <a:prstGeom prst="rect">
            <a:avLst/>
          </a:prstGeom>
        </p:spPr>
      </p:pic>
      <p:cxnSp>
        <p:nvCxnSpPr>
          <p:cNvPr id="7" name="直線コネクタ 6">
            <a:extLst>
              <a:ext uri="{FF2B5EF4-FFF2-40B4-BE49-F238E27FC236}">
                <a16:creationId xmlns:a16="http://schemas.microsoft.com/office/drawing/2014/main" id="{8FBD7CC5-E5B9-4D34-993D-CE1A7FDFEB57}"/>
              </a:ext>
            </a:extLst>
          </p:cNvPr>
          <p:cNvCxnSpPr>
            <a:cxnSpLocks/>
          </p:cNvCxnSpPr>
          <p:nvPr/>
        </p:nvCxnSpPr>
        <p:spPr>
          <a:xfrm>
            <a:off x="1896534" y="3818466"/>
            <a:ext cx="740833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7806BFE-0CCD-4BC8-8909-127E01478584}"/>
              </a:ext>
            </a:extLst>
          </p:cNvPr>
          <p:cNvSpPr txBox="1"/>
          <p:nvPr/>
        </p:nvSpPr>
        <p:spPr>
          <a:xfrm>
            <a:off x="2472267" y="3133222"/>
            <a:ext cx="877163" cy="369332"/>
          </a:xfrm>
          <a:prstGeom prst="rect">
            <a:avLst/>
          </a:prstGeom>
          <a:noFill/>
        </p:spPr>
        <p:txBody>
          <a:bodyPr wrap="none" rtlCol="0">
            <a:spAutoFit/>
          </a:bodyPr>
          <a:lstStyle/>
          <a:p>
            <a:r>
              <a:rPr kumimoji="1" lang="ja-JP" altLang="en-US" dirty="0"/>
              <a:t>タイプ</a:t>
            </a:r>
          </a:p>
        </p:txBody>
      </p:sp>
      <p:sp>
        <p:nvSpPr>
          <p:cNvPr id="11" name="テキスト ボックス 10">
            <a:extLst>
              <a:ext uri="{FF2B5EF4-FFF2-40B4-BE49-F238E27FC236}">
                <a16:creationId xmlns:a16="http://schemas.microsoft.com/office/drawing/2014/main" id="{AE376DE6-8939-4ECF-B365-34868D756832}"/>
              </a:ext>
            </a:extLst>
          </p:cNvPr>
          <p:cNvSpPr txBox="1"/>
          <p:nvPr/>
        </p:nvSpPr>
        <p:spPr>
          <a:xfrm>
            <a:off x="1779770" y="4174370"/>
            <a:ext cx="1569660" cy="369332"/>
          </a:xfrm>
          <a:prstGeom prst="rect">
            <a:avLst/>
          </a:prstGeom>
          <a:noFill/>
        </p:spPr>
        <p:txBody>
          <a:bodyPr wrap="none" rtlCol="0">
            <a:spAutoFit/>
          </a:bodyPr>
          <a:lstStyle/>
          <a:p>
            <a:r>
              <a:rPr lang="ja-JP" altLang="en-US" dirty="0"/>
              <a:t>インスタンス</a:t>
            </a:r>
            <a:endParaRPr kumimoji="1" lang="ja-JP" altLang="en-US" dirty="0"/>
          </a:p>
        </p:txBody>
      </p:sp>
      <p:sp>
        <p:nvSpPr>
          <p:cNvPr id="12" name="四角形: 角を丸くする 11">
            <a:extLst>
              <a:ext uri="{FF2B5EF4-FFF2-40B4-BE49-F238E27FC236}">
                <a16:creationId xmlns:a16="http://schemas.microsoft.com/office/drawing/2014/main" id="{4360AC49-F9A7-4757-8089-23493CD005A2}"/>
              </a:ext>
            </a:extLst>
          </p:cNvPr>
          <p:cNvSpPr/>
          <p:nvPr/>
        </p:nvSpPr>
        <p:spPr>
          <a:xfrm>
            <a:off x="9152467" y="2870728"/>
            <a:ext cx="2091266" cy="71066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抽象的な関係</a:t>
            </a:r>
          </a:p>
        </p:txBody>
      </p:sp>
      <p:sp>
        <p:nvSpPr>
          <p:cNvPr id="13" name="四角形: 角を丸くする 12">
            <a:extLst>
              <a:ext uri="{FF2B5EF4-FFF2-40B4-BE49-F238E27FC236}">
                <a16:creationId xmlns:a16="http://schemas.microsoft.com/office/drawing/2014/main" id="{AD863EDA-7FA2-4F8B-98D9-A1BCB2B4526E}"/>
              </a:ext>
            </a:extLst>
          </p:cNvPr>
          <p:cNvSpPr/>
          <p:nvPr/>
        </p:nvSpPr>
        <p:spPr>
          <a:xfrm>
            <a:off x="9152467" y="4974961"/>
            <a:ext cx="2091266" cy="71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具体的な</a:t>
            </a:r>
            <a:endParaRPr kumimoji="1" lang="en-US" altLang="ja-JP" dirty="0"/>
          </a:p>
          <a:p>
            <a:pPr algn="ctr"/>
            <a:r>
              <a:rPr kumimoji="1" lang="ja-JP" altLang="en-US" dirty="0"/>
              <a:t>スナップショット</a:t>
            </a:r>
          </a:p>
        </p:txBody>
      </p:sp>
    </p:spTree>
    <p:extLst>
      <p:ext uri="{BB962C8B-B14F-4D97-AF65-F5344CB8AC3E}">
        <p14:creationId xmlns:p14="http://schemas.microsoft.com/office/powerpoint/2010/main" val="9563804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23C859-9989-4E54-BDF1-50F61993728F}"/>
              </a:ext>
            </a:extLst>
          </p:cNvPr>
          <p:cNvSpPr>
            <a:spLocks noGrp="1"/>
          </p:cNvSpPr>
          <p:nvPr>
            <p:ph type="title"/>
          </p:nvPr>
        </p:nvSpPr>
        <p:spPr/>
        <p:txBody>
          <a:bodyPr/>
          <a:lstStyle/>
          <a:p>
            <a:r>
              <a:rPr kumimoji="1" lang="en-US" altLang="ja-JP" dirty="0"/>
              <a:t>UML</a:t>
            </a:r>
            <a:r>
              <a:rPr kumimoji="1" lang="ja-JP" altLang="en-US" dirty="0"/>
              <a:t>の作図に役立つツール</a:t>
            </a:r>
            <a:r>
              <a:rPr kumimoji="1" lang="en-US" altLang="ja-JP" dirty="0"/>
              <a:t>draw.io</a:t>
            </a:r>
            <a:endParaRPr kumimoji="1" lang="ja-JP" altLang="en-US" dirty="0"/>
          </a:p>
        </p:txBody>
      </p:sp>
      <p:sp>
        <p:nvSpPr>
          <p:cNvPr id="3" name="コンテンツ プレースホルダー 2">
            <a:extLst>
              <a:ext uri="{FF2B5EF4-FFF2-40B4-BE49-F238E27FC236}">
                <a16:creationId xmlns:a16="http://schemas.microsoft.com/office/drawing/2014/main" id="{6F79C0D5-E752-46AA-A986-847BF41B4E38}"/>
              </a:ext>
            </a:extLst>
          </p:cNvPr>
          <p:cNvSpPr>
            <a:spLocks noGrp="1"/>
          </p:cNvSpPr>
          <p:nvPr>
            <p:ph idx="1"/>
          </p:nvPr>
        </p:nvSpPr>
        <p:spPr/>
        <p:txBody>
          <a:bodyPr/>
          <a:lstStyle/>
          <a:p>
            <a:r>
              <a:rPr lang="en-US" altLang="ja-JP" dirty="0">
                <a:hlinkClick r:id="rId2"/>
              </a:rPr>
              <a:t>https://app.diagrams.net/</a:t>
            </a:r>
            <a:endParaRPr lang="en-US" altLang="ja-JP" dirty="0"/>
          </a:p>
          <a:p>
            <a:r>
              <a:rPr kumimoji="1" lang="ja-JP" altLang="en-US" dirty="0"/>
              <a:t>ブラウザ上で作図できる</a:t>
            </a:r>
            <a:endParaRPr kumimoji="1" lang="en-US" altLang="ja-JP" dirty="0"/>
          </a:p>
          <a:p>
            <a:r>
              <a:rPr lang="ja-JP" altLang="en-US" dirty="0"/>
              <a:t>デスクトップツールもダウンロード可能</a:t>
            </a:r>
            <a:endParaRPr kumimoji="1" lang="ja-JP" altLang="en-US" dirty="0"/>
          </a:p>
        </p:txBody>
      </p:sp>
    </p:spTree>
    <p:extLst>
      <p:ext uri="{BB962C8B-B14F-4D97-AF65-F5344CB8AC3E}">
        <p14:creationId xmlns:p14="http://schemas.microsoft.com/office/powerpoint/2010/main" val="20256203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E219A-6323-46F7-84BF-0E4C043E02E1}"/>
              </a:ext>
            </a:extLst>
          </p:cNvPr>
          <p:cNvSpPr>
            <a:spLocks noGrp="1"/>
          </p:cNvSpPr>
          <p:nvPr>
            <p:ph type="title"/>
          </p:nvPr>
        </p:nvSpPr>
        <p:spPr/>
        <p:txBody>
          <a:bodyPr/>
          <a:lstStyle/>
          <a:p>
            <a:r>
              <a:rPr lang="ja-JP" altLang="en-US" dirty="0"/>
              <a:t>残りの時間</a:t>
            </a:r>
            <a:endParaRPr kumimoji="1" lang="ja-JP" altLang="en-US" dirty="0"/>
          </a:p>
        </p:txBody>
      </p:sp>
      <p:sp>
        <p:nvSpPr>
          <p:cNvPr id="3" name="コンテンツ プレースホルダー 2">
            <a:extLst>
              <a:ext uri="{FF2B5EF4-FFF2-40B4-BE49-F238E27FC236}">
                <a16:creationId xmlns:a16="http://schemas.microsoft.com/office/drawing/2014/main" id="{3F386379-7A74-4019-8E79-176661141459}"/>
              </a:ext>
            </a:extLst>
          </p:cNvPr>
          <p:cNvSpPr>
            <a:spLocks noGrp="1"/>
          </p:cNvSpPr>
          <p:nvPr>
            <p:ph idx="1"/>
          </p:nvPr>
        </p:nvSpPr>
        <p:spPr/>
        <p:txBody>
          <a:bodyPr/>
          <a:lstStyle/>
          <a:p>
            <a:r>
              <a:rPr lang="en-US" altLang="ja-JP" dirty="0"/>
              <a:t>git</a:t>
            </a:r>
            <a:r>
              <a:rPr lang="ja-JP" altLang="en-US" dirty="0"/>
              <a:t>と</a:t>
            </a:r>
            <a:r>
              <a:rPr lang="en-US" altLang="ja-JP" dirty="0" err="1"/>
              <a:t>VSCode</a:t>
            </a:r>
            <a:r>
              <a:rPr lang="ja-JP" altLang="en-US" dirty="0"/>
              <a:t>のインストールと設定</a:t>
            </a:r>
            <a:endParaRPr lang="en-US" altLang="ja-JP" dirty="0"/>
          </a:p>
          <a:p>
            <a:endParaRPr lang="en-US" altLang="ja-JP"/>
          </a:p>
          <a:p>
            <a:endParaRPr lang="en-US" altLang="ja-JP" dirty="0"/>
          </a:p>
          <a:p>
            <a:r>
              <a:rPr kumimoji="1" lang="ja-JP" altLang="en-US" dirty="0"/>
              <a:t>次回までに</a:t>
            </a:r>
            <a:endParaRPr kumimoji="1" lang="en-US" altLang="ja-JP" dirty="0"/>
          </a:p>
          <a:p>
            <a:pPr lvl="1"/>
            <a:r>
              <a:rPr kumimoji="1" lang="ja-JP" altLang="en-US" dirty="0"/>
              <a:t>チームを組みたい人は</a:t>
            </a:r>
            <a:r>
              <a:rPr kumimoji="1" lang="ja-JP" altLang="en-US" dirty="0">
                <a:solidFill>
                  <a:srgbClr val="FF0000"/>
                </a:solidFill>
              </a:rPr>
              <a:t>相方を見つけておく</a:t>
            </a:r>
            <a:r>
              <a:rPr kumimoji="1" lang="ja-JP" altLang="en-US" dirty="0"/>
              <a:t>こと</a:t>
            </a:r>
          </a:p>
        </p:txBody>
      </p:sp>
    </p:spTree>
    <p:extLst>
      <p:ext uri="{BB962C8B-B14F-4D97-AF65-F5344CB8AC3E}">
        <p14:creationId xmlns:p14="http://schemas.microsoft.com/office/powerpoint/2010/main" val="34445539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06580D-AC9C-4B6A-A94F-C6EF4FFA0636}"/>
              </a:ext>
            </a:extLst>
          </p:cNvPr>
          <p:cNvSpPr>
            <a:spLocks noGrp="1"/>
          </p:cNvSpPr>
          <p:nvPr>
            <p:ph type="title"/>
          </p:nvPr>
        </p:nvSpPr>
        <p:spPr/>
        <p:txBody>
          <a:bodyPr/>
          <a:lstStyle/>
          <a:p>
            <a:r>
              <a:rPr kumimoji="1" lang="ja-JP" altLang="en-US" dirty="0"/>
              <a:t>バージョン管理システム</a:t>
            </a:r>
            <a:r>
              <a:rPr kumimoji="1" lang="en-US" altLang="ja-JP" dirty="0"/>
              <a:t>git</a:t>
            </a:r>
            <a:br>
              <a:rPr kumimoji="1" lang="en-US" altLang="ja-JP" dirty="0"/>
            </a:br>
            <a:r>
              <a:rPr kumimoji="1" lang="ja-JP" altLang="en-US" dirty="0"/>
              <a:t>統合開発環境</a:t>
            </a:r>
            <a:r>
              <a:rPr kumimoji="1" lang="en-US" altLang="ja-JP" dirty="0" err="1"/>
              <a:t>VSCode</a:t>
            </a:r>
            <a:endParaRPr kumimoji="1" lang="ja-JP" altLang="en-US" dirty="0"/>
          </a:p>
        </p:txBody>
      </p:sp>
      <p:sp>
        <p:nvSpPr>
          <p:cNvPr id="5" name="テキスト プレースホルダー 4">
            <a:extLst>
              <a:ext uri="{FF2B5EF4-FFF2-40B4-BE49-F238E27FC236}">
                <a16:creationId xmlns:a16="http://schemas.microsoft.com/office/drawing/2014/main" id="{FDFA8118-A806-4B60-AE20-77429D84082A}"/>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20846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623AF-9E22-4DC0-A268-70D095C99A13}"/>
              </a:ext>
            </a:extLst>
          </p:cNvPr>
          <p:cNvSpPr>
            <a:spLocks noGrp="1"/>
          </p:cNvSpPr>
          <p:nvPr>
            <p:ph type="title"/>
          </p:nvPr>
        </p:nvSpPr>
        <p:spPr/>
        <p:txBody>
          <a:bodyPr/>
          <a:lstStyle/>
          <a:p>
            <a:r>
              <a:rPr kumimoji="1" lang="en-US" altLang="ja-JP" dirty="0"/>
              <a:t>git</a:t>
            </a:r>
            <a:r>
              <a:rPr kumimoji="1" lang="ja-JP" altLang="en-US" dirty="0"/>
              <a:t>と</a:t>
            </a:r>
            <a:r>
              <a:rPr kumimoji="1" lang="en-US" altLang="ja-JP" dirty="0" err="1"/>
              <a:t>github</a:t>
            </a:r>
            <a:endParaRPr kumimoji="1" lang="ja-JP" altLang="en-US" dirty="0"/>
          </a:p>
        </p:txBody>
      </p:sp>
      <p:sp>
        <p:nvSpPr>
          <p:cNvPr id="3" name="コンテンツ プレースホルダー 2">
            <a:extLst>
              <a:ext uri="{FF2B5EF4-FFF2-40B4-BE49-F238E27FC236}">
                <a16:creationId xmlns:a16="http://schemas.microsoft.com/office/drawing/2014/main" id="{ABA94A9D-5BC7-4568-BE82-13F35A13D683}"/>
              </a:ext>
            </a:extLst>
          </p:cNvPr>
          <p:cNvSpPr>
            <a:spLocks noGrp="1"/>
          </p:cNvSpPr>
          <p:nvPr>
            <p:ph idx="1"/>
          </p:nvPr>
        </p:nvSpPr>
        <p:spPr/>
        <p:txBody>
          <a:bodyPr>
            <a:normAutofit/>
          </a:bodyPr>
          <a:lstStyle/>
          <a:p>
            <a:r>
              <a:rPr kumimoji="1" lang="en-US" altLang="ja-JP" dirty="0"/>
              <a:t>git</a:t>
            </a:r>
            <a:r>
              <a:rPr kumimoji="1" lang="ja-JP" altLang="en-US" dirty="0"/>
              <a:t>は</a:t>
            </a:r>
            <a:r>
              <a:rPr kumimoji="1" lang="ja-JP" altLang="en-US" dirty="0">
                <a:solidFill>
                  <a:srgbClr val="FF0000"/>
                </a:solidFill>
              </a:rPr>
              <a:t>バージョン管理システム</a:t>
            </a:r>
            <a:endParaRPr kumimoji="1" lang="en-US" altLang="ja-JP" dirty="0">
              <a:solidFill>
                <a:srgbClr val="FF0000"/>
              </a:solidFill>
            </a:endParaRPr>
          </a:p>
          <a:p>
            <a:pPr lvl="1"/>
            <a:r>
              <a:rPr lang="ja-JP" altLang="en-US" dirty="0"/>
              <a:t>ファイル群の更新履歴を記録するシステム</a:t>
            </a:r>
            <a:endParaRPr lang="en-US" altLang="ja-JP" dirty="0"/>
          </a:p>
          <a:p>
            <a:pPr lvl="1"/>
            <a:r>
              <a:rPr kumimoji="1" lang="ja-JP" altLang="en-US" dirty="0"/>
              <a:t>以前のバージョンに戻したりもできる</a:t>
            </a:r>
            <a:endParaRPr kumimoji="1" lang="en-US" altLang="ja-JP" dirty="0"/>
          </a:p>
          <a:p>
            <a:pPr lvl="1"/>
            <a:r>
              <a:rPr kumimoji="1" lang="ja-JP" altLang="en-US" dirty="0"/>
              <a:t>管理する単位を</a:t>
            </a:r>
            <a:r>
              <a:rPr kumimoji="1" lang="ja-JP" altLang="en-US" b="1" dirty="0"/>
              <a:t>リポジトリ</a:t>
            </a:r>
            <a:r>
              <a:rPr kumimoji="1" lang="ja-JP" altLang="en-US" dirty="0"/>
              <a:t>と呼</a:t>
            </a:r>
            <a:r>
              <a:rPr lang="ja-JP" altLang="en-US" dirty="0"/>
              <a:t>ぶ</a:t>
            </a:r>
            <a:endParaRPr kumimoji="1" lang="en-US" altLang="ja-JP" dirty="0"/>
          </a:p>
          <a:p>
            <a:endParaRPr kumimoji="1" lang="en-US" altLang="ja-JP" dirty="0"/>
          </a:p>
          <a:p>
            <a:r>
              <a:rPr lang="ja-JP" altLang="en-US" dirty="0"/>
              <a:t>複数人</a:t>
            </a:r>
            <a:r>
              <a:rPr kumimoji="1" lang="ja-JP" altLang="en-US" dirty="0"/>
              <a:t>で開発する場合、リポジトリを共有すると</a:t>
            </a:r>
            <a:r>
              <a:rPr lang="ja-JP" altLang="en-US" dirty="0"/>
              <a:t>便利</a:t>
            </a:r>
            <a:r>
              <a:rPr lang="en-US" altLang="ja-JP" dirty="0"/>
              <a:t>(</a:t>
            </a:r>
            <a:r>
              <a:rPr lang="en-US" altLang="ja-JP" dirty="0" err="1"/>
              <a:t>github</a:t>
            </a:r>
            <a:r>
              <a:rPr lang="en-US" altLang="ja-JP" dirty="0"/>
              <a:t>)</a:t>
            </a:r>
          </a:p>
          <a:p>
            <a:pPr lvl="1"/>
            <a:r>
              <a:rPr lang="ja-JP" altLang="en-US" dirty="0"/>
              <a:t>互いに開発した部分をマージできる</a:t>
            </a:r>
            <a:endParaRPr lang="en-US" altLang="ja-JP" dirty="0"/>
          </a:p>
          <a:p>
            <a:r>
              <a:rPr lang="ja-JP" altLang="en-US" dirty="0"/>
              <a:t>一人での開発でもおすすめ</a:t>
            </a:r>
            <a:endParaRPr lang="en-US" altLang="ja-JP" dirty="0"/>
          </a:p>
          <a:p>
            <a:pPr lvl="1"/>
            <a:r>
              <a:rPr lang="ja-JP" altLang="en-US" dirty="0"/>
              <a:t>バージョン管理で巻き戻したり試験的に試したいときに分岐させたりできる</a:t>
            </a:r>
            <a:endParaRPr lang="en-US" altLang="ja-JP" dirty="0"/>
          </a:p>
        </p:txBody>
      </p:sp>
    </p:spTree>
    <p:extLst>
      <p:ext uri="{BB962C8B-B14F-4D97-AF65-F5344CB8AC3E}">
        <p14:creationId xmlns:p14="http://schemas.microsoft.com/office/powerpoint/2010/main" val="10183416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D1D528-09B1-4DB0-8814-2B5AF87E95DF}"/>
              </a:ext>
            </a:extLst>
          </p:cNvPr>
          <p:cNvSpPr>
            <a:spLocks noGrp="1"/>
          </p:cNvSpPr>
          <p:nvPr>
            <p:ph type="title"/>
          </p:nvPr>
        </p:nvSpPr>
        <p:spPr/>
        <p:txBody>
          <a:bodyPr/>
          <a:lstStyle/>
          <a:p>
            <a:r>
              <a:rPr kumimoji="1" lang="en-US" altLang="ja-JP" dirty="0"/>
              <a:t>git</a:t>
            </a:r>
            <a:r>
              <a:rPr kumimoji="1" lang="ja-JP" altLang="en-US" dirty="0"/>
              <a:t>のインストール</a:t>
            </a:r>
          </a:p>
        </p:txBody>
      </p:sp>
      <p:sp>
        <p:nvSpPr>
          <p:cNvPr id="3" name="コンテンツ プレースホルダー 2">
            <a:extLst>
              <a:ext uri="{FF2B5EF4-FFF2-40B4-BE49-F238E27FC236}">
                <a16:creationId xmlns:a16="http://schemas.microsoft.com/office/drawing/2014/main" id="{CA34DF0B-07B0-42F5-8843-4AE1265291CB}"/>
              </a:ext>
            </a:extLst>
          </p:cNvPr>
          <p:cNvSpPr>
            <a:spLocks noGrp="1"/>
          </p:cNvSpPr>
          <p:nvPr>
            <p:ph idx="1"/>
          </p:nvPr>
        </p:nvSpPr>
        <p:spPr/>
        <p:txBody>
          <a:bodyPr/>
          <a:lstStyle/>
          <a:p>
            <a:r>
              <a:rPr kumimoji="1" lang="en-US" altLang="ja-JP" dirty="0"/>
              <a:t>Windows</a:t>
            </a:r>
            <a:r>
              <a:rPr kumimoji="1" lang="ja-JP" altLang="en-US" dirty="0"/>
              <a:t>なら</a:t>
            </a:r>
            <a:endParaRPr kumimoji="1" lang="en-US" altLang="ja-JP" dirty="0"/>
          </a:p>
          <a:p>
            <a:pPr lvl="1"/>
            <a:r>
              <a:rPr lang="en-US" altLang="ja-JP" dirty="0">
                <a:hlinkClick r:id="rId2"/>
              </a:rPr>
              <a:t>https://gitforwindows.org/</a:t>
            </a:r>
            <a:endParaRPr lang="en-US" altLang="ja-JP" dirty="0"/>
          </a:p>
          <a:p>
            <a:pPr lvl="1"/>
            <a:r>
              <a:rPr lang="ja-JP" altLang="en-US" dirty="0"/>
              <a:t>ダウンロードしたファイルを実行</a:t>
            </a:r>
            <a:endParaRPr lang="en-US" altLang="ja-JP" dirty="0"/>
          </a:p>
          <a:p>
            <a:pPr lvl="1"/>
            <a:r>
              <a:rPr lang="ja-JP" altLang="en-US" dirty="0"/>
              <a:t>何個かダイアログが出現するがすべて変更せずに</a:t>
            </a:r>
            <a:r>
              <a:rPr lang="en-US" altLang="ja-JP" dirty="0"/>
              <a:t>Next</a:t>
            </a:r>
            <a:r>
              <a:rPr lang="ja-JP" altLang="en-US"/>
              <a:t>を選ぶ</a:t>
            </a:r>
            <a:endParaRPr lang="en-US" altLang="ja-JP" dirty="0"/>
          </a:p>
          <a:p>
            <a:r>
              <a:rPr kumimoji="1" lang="en-US" altLang="ja-JP" dirty="0"/>
              <a:t>Mac</a:t>
            </a:r>
            <a:r>
              <a:rPr kumimoji="1" lang="ja-JP" altLang="en-US" dirty="0"/>
              <a:t>ならターミナルに </a:t>
            </a:r>
            <a:r>
              <a:rPr kumimoji="1" lang="en-US" altLang="ja-JP" dirty="0"/>
              <a:t>git </a:t>
            </a:r>
            <a:r>
              <a:rPr kumimoji="1" lang="ja-JP" altLang="en-US" dirty="0"/>
              <a:t>と打ち込めばインストールできるはず</a:t>
            </a:r>
            <a:endParaRPr kumimoji="1" lang="en-US" altLang="ja-JP" dirty="0"/>
          </a:p>
          <a:p>
            <a:endParaRPr kumimoji="1" lang="ja-JP" altLang="en-US" dirty="0"/>
          </a:p>
        </p:txBody>
      </p:sp>
    </p:spTree>
    <p:extLst>
      <p:ext uri="{BB962C8B-B14F-4D97-AF65-F5344CB8AC3E}">
        <p14:creationId xmlns:p14="http://schemas.microsoft.com/office/powerpoint/2010/main" val="2682526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AB30B-53CA-4507-A059-AEC18292ADE6}"/>
              </a:ext>
            </a:extLst>
          </p:cNvPr>
          <p:cNvSpPr>
            <a:spLocks noGrp="1"/>
          </p:cNvSpPr>
          <p:nvPr>
            <p:ph type="title"/>
          </p:nvPr>
        </p:nvSpPr>
        <p:spPr/>
        <p:txBody>
          <a:bodyPr/>
          <a:lstStyle/>
          <a:p>
            <a:r>
              <a:rPr kumimoji="1" lang="en-US" altLang="ja-JP" dirty="0" err="1"/>
              <a:t>VSCode</a:t>
            </a:r>
            <a:r>
              <a:rPr kumimoji="1" lang="ja-JP" altLang="en-US" dirty="0"/>
              <a:t>のインストール</a:t>
            </a:r>
          </a:p>
        </p:txBody>
      </p:sp>
      <p:sp>
        <p:nvSpPr>
          <p:cNvPr id="3" name="コンテンツ プレースホルダー 2">
            <a:extLst>
              <a:ext uri="{FF2B5EF4-FFF2-40B4-BE49-F238E27FC236}">
                <a16:creationId xmlns:a16="http://schemas.microsoft.com/office/drawing/2014/main" id="{41D19839-06DF-4979-BC12-ED027F233F53}"/>
              </a:ext>
            </a:extLst>
          </p:cNvPr>
          <p:cNvSpPr>
            <a:spLocks noGrp="1"/>
          </p:cNvSpPr>
          <p:nvPr>
            <p:ph idx="1"/>
          </p:nvPr>
        </p:nvSpPr>
        <p:spPr/>
        <p:txBody>
          <a:bodyPr/>
          <a:lstStyle/>
          <a:p>
            <a:r>
              <a:rPr kumimoji="1" lang="en-US" altLang="ja-JP" dirty="0" err="1"/>
              <a:t>VSCode</a:t>
            </a:r>
            <a:r>
              <a:rPr kumimoji="1" lang="ja-JP" altLang="en-US" dirty="0"/>
              <a:t>は統合開発環境</a:t>
            </a:r>
            <a:endParaRPr kumimoji="1" lang="en-US" altLang="ja-JP" dirty="0"/>
          </a:p>
          <a:p>
            <a:pPr lvl="1"/>
            <a:r>
              <a:rPr lang="ja-JP" altLang="en-US" dirty="0"/>
              <a:t>エディタ</a:t>
            </a:r>
            <a:endParaRPr lang="en-US" altLang="ja-JP" dirty="0"/>
          </a:p>
          <a:p>
            <a:pPr lvl="1"/>
            <a:r>
              <a:rPr kumimoji="1" lang="ja-JP" altLang="en-US" dirty="0"/>
              <a:t>実行環境</a:t>
            </a:r>
            <a:endParaRPr kumimoji="1" lang="en-US" altLang="ja-JP" dirty="0"/>
          </a:p>
          <a:p>
            <a:pPr lvl="1"/>
            <a:r>
              <a:rPr lang="en-US" altLang="ja-JP" dirty="0" err="1"/>
              <a:t>github</a:t>
            </a:r>
            <a:r>
              <a:rPr lang="ja-JP" altLang="en-US" dirty="0"/>
              <a:t>との連携</a:t>
            </a:r>
            <a:endParaRPr lang="en-US" altLang="ja-JP" dirty="0"/>
          </a:p>
          <a:p>
            <a:pPr lvl="1"/>
            <a:r>
              <a:rPr kumimoji="1" lang="ja-JP" altLang="en-US" dirty="0"/>
              <a:t>等が可能</a:t>
            </a:r>
            <a:endParaRPr kumimoji="1" lang="en-US" altLang="ja-JP" dirty="0"/>
          </a:p>
          <a:p>
            <a:r>
              <a:rPr lang="ja-JP" altLang="en-US" dirty="0"/>
              <a:t>下記のリンクよりダウンロード</a:t>
            </a:r>
            <a:endParaRPr lang="en-US" altLang="ja-JP" dirty="0"/>
          </a:p>
          <a:p>
            <a:pPr lvl="1"/>
            <a:r>
              <a:rPr lang="en-US" altLang="ja-JP" dirty="0">
                <a:hlinkClick r:id="rId2"/>
              </a:rPr>
              <a:t>https://code.visualstudio.com/</a:t>
            </a:r>
            <a:endParaRPr lang="en-US" altLang="ja-JP" dirty="0"/>
          </a:p>
          <a:p>
            <a:pPr lvl="1"/>
            <a:endParaRPr kumimoji="1" lang="ja-JP" altLang="en-US" dirty="0"/>
          </a:p>
        </p:txBody>
      </p:sp>
    </p:spTree>
    <p:extLst>
      <p:ext uri="{BB962C8B-B14F-4D97-AF65-F5344CB8AC3E}">
        <p14:creationId xmlns:p14="http://schemas.microsoft.com/office/powerpoint/2010/main" val="570538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DE40E-DABF-44A2-B4E7-B98DEB6D33F7}"/>
              </a:ext>
            </a:extLst>
          </p:cNvPr>
          <p:cNvSpPr>
            <a:spLocks noGrp="1"/>
          </p:cNvSpPr>
          <p:nvPr>
            <p:ph type="title"/>
          </p:nvPr>
        </p:nvSpPr>
        <p:spPr/>
        <p:txBody>
          <a:bodyPr>
            <a:normAutofit/>
          </a:bodyPr>
          <a:lstStyle/>
          <a:p>
            <a:r>
              <a:rPr kumimoji="1" lang="en-US" altLang="ja-JP" dirty="0" err="1"/>
              <a:t>github</a:t>
            </a:r>
            <a:r>
              <a:rPr kumimoji="1" lang="ja-JP" altLang="en-US" dirty="0"/>
              <a:t>のアカウントの作成</a:t>
            </a:r>
            <a:br>
              <a:rPr lang="en-US" altLang="ja-JP" dirty="0"/>
            </a:br>
            <a:r>
              <a:rPr lang="ja-JP" altLang="en-US" b="1" dirty="0"/>
              <a:t>作成済みの人は不要</a:t>
            </a:r>
            <a:endParaRPr kumimoji="1" lang="ja-JP" altLang="en-US" b="1" dirty="0">
              <a:solidFill>
                <a:srgbClr val="FF0000"/>
              </a:solidFill>
            </a:endParaRPr>
          </a:p>
        </p:txBody>
      </p:sp>
      <p:sp>
        <p:nvSpPr>
          <p:cNvPr id="3" name="コンテンツ プレースホルダー 2">
            <a:extLst>
              <a:ext uri="{FF2B5EF4-FFF2-40B4-BE49-F238E27FC236}">
                <a16:creationId xmlns:a16="http://schemas.microsoft.com/office/drawing/2014/main" id="{00C11E7A-6551-4378-99CD-8E00CD02F83E}"/>
              </a:ext>
            </a:extLst>
          </p:cNvPr>
          <p:cNvSpPr>
            <a:spLocks noGrp="1"/>
          </p:cNvSpPr>
          <p:nvPr>
            <p:ph idx="1"/>
          </p:nvPr>
        </p:nvSpPr>
        <p:spPr/>
        <p:txBody>
          <a:bodyPr>
            <a:normAutofit fontScale="92500" lnSpcReduction="10000"/>
          </a:bodyPr>
          <a:lstStyle/>
          <a:p>
            <a:r>
              <a:rPr lang="en-US" altLang="ja-JP" dirty="0">
                <a:hlinkClick r:id="rId3"/>
              </a:rPr>
              <a:t>https://github.com/</a:t>
            </a:r>
            <a:endParaRPr lang="en-US" altLang="ja-JP" dirty="0"/>
          </a:p>
          <a:p>
            <a:pPr lvl="1"/>
            <a:r>
              <a:rPr lang="ja-JP" altLang="en-US" dirty="0"/>
              <a:t>にアクセス</a:t>
            </a:r>
            <a:endParaRPr lang="en-US" altLang="ja-JP" dirty="0"/>
          </a:p>
          <a:p>
            <a:r>
              <a:rPr kumimoji="1" lang="ja-JP" altLang="en-US" dirty="0"/>
              <a:t>右上の </a:t>
            </a:r>
            <a:r>
              <a:rPr kumimoji="1" lang="en-US" altLang="ja-JP" dirty="0"/>
              <a:t>Sign Up </a:t>
            </a:r>
            <a:r>
              <a:rPr kumimoji="1" lang="ja-JP" altLang="en-US" dirty="0"/>
              <a:t>をクリック</a:t>
            </a:r>
            <a:endParaRPr kumimoji="1" lang="en-US" altLang="ja-JP" dirty="0"/>
          </a:p>
          <a:p>
            <a:r>
              <a:rPr lang="ja-JP" altLang="en-US" dirty="0"/>
              <a:t>あとは画面の指示通り以下を設定する</a:t>
            </a:r>
            <a:endParaRPr lang="en-US" altLang="ja-JP" dirty="0"/>
          </a:p>
          <a:p>
            <a:pPr lvl="1"/>
            <a:r>
              <a:rPr lang="en-US" altLang="ja-JP" dirty="0"/>
              <a:t>Username * : </a:t>
            </a:r>
            <a:r>
              <a:rPr lang="ja-JP" altLang="en-US" dirty="0"/>
              <a:t>任意のユーザー名</a:t>
            </a:r>
          </a:p>
          <a:p>
            <a:pPr lvl="1"/>
            <a:r>
              <a:rPr lang="en-US" altLang="ja-JP" dirty="0"/>
              <a:t>Email address * : GitHub</a:t>
            </a:r>
            <a:r>
              <a:rPr lang="ja-JP" altLang="en-US" dirty="0"/>
              <a:t>登録用メールアドレス</a:t>
            </a:r>
            <a:r>
              <a:rPr lang="en-US" altLang="ja-JP" dirty="0"/>
              <a:t>(</a:t>
            </a:r>
            <a:r>
              <a:rPr lang="ja-JP" altLang="en-US" b="1">
                <a:solidFill>
                  <a:srgbClr val="FF0000"/>
                </a:solidFill>
              </a:rPr>
              <a:t>長大メールアドレス推奨</a:t>
            </a:r>
            <a:r>
              <a:rPr lang="en-US" altLang="ja-JP"/>
              <a:t>)</a:t>
            </a:r>
            <a:endParaRPr lang="ja-JP" altLang="en-US" dirty="0"/>
          </a:p>
          <a:p>
            <a:pPr lvl="1"/>
            <a:r>
              <a:rPr lang="en-US" altLang="ja-JP" dirty="0"/>
              <a:t>Password * : </a:t>
            </a:r>
            <a:r>
              <a:rPr lang="ja-JP" altLang="en-US" dirty="0"/>
              <a:t>文字数は</a:t>
            </a:r>
            <a:r>
              <a:rPr lang="en-US" altLang="ja-JP" dirty="0"/>
              <a:t>15</a:t>
            </a:r>
            <a:r>
              <a:rPr lang="ja-JP" altLang="en-US" dirty="0"/>
              <a:t>文字以上、または数字と小文字を含む</a:t>
            </a:r>
            <a:r>
              <a:rPr lang="en-US" altLang="ja-JP" dirty="0"/>
              <a:t>8</a:t>
            </a:r>
            <a:r>
              <a:rPr lang="ja-JP" altLang="en-US" dirty="0"/>
              <a:t>文字以上のパスワードを指定する</a:t>
            </a:r>
            <a:r>
              <a:rPr lang="en-US" altLang="ja-JP" dirty="0"/>
              <a:t>)</a:t>
            </a:r>
          </a:p>
          <a:p>
            <a:pPr lvl="1"/>
            <a:r>
              <a:rPr lang="en-US" altLang="ja-JP" dirty="0"/>
              <a:t>Email preferences : </a:t>
            </a:r>
            <a:r>
              <a:rPr lang="ja-JP" altLang="en-US" dirty="0"/>
              <a:t>製品の最新情報、お知らせなどを不定期にメール受け取りたい場合にはチェックを入れる</a:t>
            </a:r>
          </a:p>
          <a:p>
            <a:pPr lvl="1"/>
            <a:r>
              <a:rPr lang="en-US" altLang="ja-JP" dirty="0"/>
              <a:t>Verify your account * : [</a:t>
            </a:r>
            <a:r>
              <a:rPr lang="ja-JP" altLang="en-US" dirty="0"/>
              <a:t>検証する</a:t>
            </a:r>
            <a:r>
              <a:rPr lang="en-US" altLang="ja-JP" dirty="0"/>
              <a:t>] </a:t>
            </a:r>
            <a:r>
              <a:rPr lang="ja-JP" altLang="en-US" dirty="0"/>
              <a:t>ボタンをクリックし、画面の指示に従って画像を選択することで、ロボットではないことを証明する</a:t>
            </a:r>
            <a:endParaRPr kumimoji="1" lang="ja-JP" altLang="en-US" dirty="0"/>
          </a:p>
        </p:txBody>
      </p:sp>
      <p:pic>
        <p:nvPicPr>
          <p:cNvPr id="4" name="図 3">
            <a:extLst>
              <a:ext uri="{FF2B5EF4-FFF2-40B4-BE49-F238E27FC236}">
                <a16:creationId xmlns:a16="http://schemas.microsoft.com/office/drawing/2014/main" id="{CA8C37BB-A36F-47E8-BED0-59AE9EB72E38}"/>
              </a:ext>
            </a:extLst>
          </p:cNvPr>
          <p:cNvPicPr>
            <a:picLocks noChangeAspect="1"/>
          </p:cNvPicPr>
          <p:nvPr/>
        </p:nvPicPr>
        <p:blipFill>
          <a:blip r:embed="rId4"/>
          <a:stretch>
            <a:fillRect/>
          </a:stretch>
        </p:blipFill>
        <p:spPr>
          <a:xfrm>
            <a:off x="6096000" y="2072736"/>
            <a:ext cx="5096586" cy="743054"/>
          </a:xfrm>
          <a:prstGeom prst="rect">
            <a:avLst/>
          </a:prstGeom>
        </p:spPr>
      </p:pic>
      <p:sp>
        <p:nvSpPr>
          <p:cNvPr id="5" name="楕円 4">
            <a:extLst>
              <a:ext uri="{FF2B5EF4-FFF2-40B4-BE49-F238E27FC236}">
                <a16:creationId xmlns:a16="http://schemas.microsoft.com/office/drawing/2014/main" id="{C63DB5A2-7583-456D-9B85-E7AF658098CE}"/>
              </a:ext>
            </a:extLst>
          </p:cNvPr>
          <p:cNvSpPr/>
          <p:nvPr/>
        </p:nvSpPr>
        <p:spPr>
          <a:xfrm>
            <a:off x="10014135" y="2225896"/>
            <a:ext cx="1259058" cy="4367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371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43863-D967-4FB5-82FE-00B56621DA6B}"/>
              </a:ext>
            </a:extLst>
          </p:cNvPr>
          <p:cNvSpPr>
            <a:spLocks noGrp="1"/>
          </p:cNvSpPr>
          <p:nvPr>
            <p:ph type="title"/>
          </p:nvPr>
        </p:nvSpPr>
        <p:spPr/>
        <p:txBody>
          <a:bodyPr/>
          <a:lstStyle/>
          <a:p>
            <a:r>
              <a:rPr kumimoji="1" lang="ja-JP" altLang="en-US" dirty="0"/>
              <a:t>プログラムを「設計する」</a:t>
            </a:r>
          </a:p>
        </p:txBody>
      </p:sp>
      <p:sp>
        <p:nvSpPr>
          <p:cNvPr id="3" name="コンテンツ プレースホルダー 2">
            <a:extLst>
              <a:ext uri="{FF2B5EF4-FFF2-40B4-BE49-F238E27FC236}">
                <a16:creationId xmlns:a16="http://schemas.microsoft.com/office/drawing/2014/main" id="{8A538420-D5F5-4A38-BC30-ED76E0DD25E4}"/>
              </a:ext>
            </a:extLst>
          </p:cNvPr>
          <p:cNvSpPr>
            <a:spLocks noGrp="1"/>
          </p:cNvSpPr>
          <p:nvPr>
            <p:ph idx="1"/>
          </p:nvPr>
        </p:nvSpPr>
        <p:spPr/>
        <p:txBody>
          <a:bodyPr/>
          <a:lstStyle/>
          <a:p>
            <a:r>
              <a:rPr kumimoji="1" lang="ja-JP" altLang="en-US" dirty="0"/>
              <a:t>複雑なプログラム（ソフトウェア）を作るには</a:t>
            </a:r>
            <a:r>
              <a:rPr kumimoji="1" lang="ja-JP" altLang="en-US" dirty="0">
                <a:solidFill>
                  <a:srgbClr val="FF0000"/>
                </a:solidFill>
              </a:rPr>
              <a:t>設計書</a:t>
            </a:r>
            <a:r>
              <a:rPr kumimoji="1" lang="ja-JP" altLang="en-US" dirty="0"/>
              <a:t>が必要</a:t>
            </a:r>
            <a:endParaRPr kumimoji="1" lang="en-US" altLang="ja-JP" dirty="0"/>
          </a:p>
          <a:p>
            <a:pPr lvl="1"/>
            <a:r>
              <a:rPr lang="en-US" altLang="ja-JP" dirty="0"/>
              <a:t>cf. </a:t>
            </a:r>
            <a:r>
              <a:rPr lang="ja-JP" altLang="en-US" dirty="0"/>
              <a:t>ビル、電気製品、自動車などにも設計書が必要</a:t>
            </a:r>
            <a:endParaRPr lang="en-US" altLang="ja-JP" dirty="0"/>
          </a:p>
          <a:p>
            <a:r>
              <a:rPr kumimoji="1" lang="ja-JP" altLang="en-US" dirty="0"/>
              <a:t>設計書は一つではない</a:t>
            </a:r>
            <a:endParaRPr kumimoji="1" lang="en-US" altLang="ja-JP" dirty="0"/>
          </a:p>
          <a:p>
            <a:pPr lvl="1"/>
            <a:r>
              <a:rPr lang="en-US" altLang="ja-JP" dirty="0"/>
              <a:t>cf. </a:t>
            </a:r>
            <a:r>
              <a:rPr lang="ja-JP" altLang="en-US" dirty="0"/>
              <a:t>ビルの設計書は、立面図、平面図、求積図など複数の図面からなる</a:t>
            </a:r>
            <a:endParaRPr kumimoji="1" lang="ja-JP" altLang="en-US" dirty="0"/>
          </a:p>
        </p:txBody>
      </p:sp>
      <p:pic>
        <p:nvPicPr>
          <p:cNvPr id="5" name="図 4">
            <a:extLst>
              <a:ext uri="{FF2B5EF4-FFF2-40B4-BE49-F238E27FC236}">
                <a16:creationId xmlns:a16="http://schemas.microsoft.com/office/drawing/2014/main" id="{84878C0A-D1F0-4BCC-A021-02EDA95E4CC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8030" t="4752" r="50000" b="60742"/>
          <a:stretch/>
        </p:blipFill>
        <p:spPr>
          <a:xfrm>
            <a:off x="380998" y="3810530"/>
            <a:ext cx="4071323" cy="2366433"/>
          </a:xfrm>
          <a:prstGeom prst="rect">
            <a:avLst/>
          </a:prstGeom>
        </p:spPr>
      </p:pic>
      <p:pic>
        <p:nvPicPr>
          <p:cNvPr id="7" name="図 6">
            <a:extLst>
              <a:ext uri="{FF2B5EF4-FFF2-40B4-BE49-F238E27FC236}">
                <a16:creationId xmlns:a16="http://schemas.microsoft.com/office/drawing/2014/main" id="{D9E607AB-6542-441D-88E4-95F9A5916B21}"/>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4778" t="5233" r="9445" b="12006"/>
          <a:stretch/>
        </p:blipFill>
        <p:spPr>
          <a:xfrm>
            <a:off x="4607946" y="3683001"/>
            <a:ext cx="3841787" cy="2895072"/>
          </a:xfrm>
          <a:prstGeom prst="rect">
            <a:avLst/>
          </a:prstGeom>
        </p:spPr>
      </p:pic>
      <p:pic>
        <p:nvPicPr>
          <p:cNvPr id="9" name="図 8">
            <a:extLst>
              <a:ext uri="{FF2B5EF4-FFF2-40B4-BE49-F238E27FC236}">
                <a16:creationId xmlns:a16="http://schemas.microsoft.com/office/drawing/2014/main" id="{6D46C098-A7EE-46F0-9079-6E08E70357F0}"/>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8789" t="19136" r="42841" b="23704"/>
          <a:stretch/>
        </p:blipFill>
        <p:spPr>
          <a:xfrm>
            <a:off x="8605358" y="3782571"/>
            <a:ext cx="3225800" cy="2695931"/>
          </a:xfrm>
          <a:prstGeom prst="rect">
            <a:avLst/>
          </a:prstGeom>
        </p:spPr>
      </p:pic>
    </p:spTree>
    <p:extLst>
      <p:ext uri="{BB962C8B-B14F-4D97-AF65-F5344CB8AC3E}">
        <p14:creationId xmlns:p14="http://schemas.microsoft.com/office/powerpoint/2010/main" val="21825631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6D908B6-9582-4631-B329-93DF47EFA651}"/>
              </a:ext>
            </a:extLst>
          </p:cNvPr>
          <p:cNvPicPr>
            <a:picLocks noChangeAspect="1"/>
          </p:cNvPicPr>
          <p:nvPr/>
        </p:nvPicPr>
        <p:blipFill>
          <a:blip r:embed="rId2"/>
          <a:stretch>
            <a:fillRect/>
          </a:stretch>
        </p:blipFill>
        <p:spPr>
          <a:xfrm>
            <a:off x="6226969" y="1421620"/>
            <a:ext cx="5810250" cy="2286000"/>
          </a:xfrm>
          <a:prstGeom prst="rect">
            <a:avLst/>
          </a:prstGeom>
        </p:spPr>
      </p:pic>
      <p:sp>
        <p:nvSpPr>
          <p:cNvPr id="8" name="テキスト ボックス 7">
            <a:extLst>
              <a:ext uri="{FF2B5EF4-FFF2-40B4-BE49-F238E27FC236}">
                <a16:creationId xmlns:a16="http://schemas.microsoft.com/office/drawing/2014/main" id="{70C93AA2-3AAA-4E70-8157-113681EA1449}"/>
              </a:ext>
            </a:extLst>
          </p:cNvPr>
          <p:cNvSpPr txBox="1"/>
          <p:nvPr/>
        </p:nvSpPr>
        <p:spPr>
          <a:xfrm>
            <a:off x="6654019" y="4353951"/>
            <a:ext cx="3544560" cy="646331"/>
          </a:xfrm>
          <a:prstGeom prst="rect">
            <a:avLst/>
          </a:prstGeom>
          <a:noFill/>
        </p:spPr>
        <p:txBody>
          <a:bodyPr wrap="none" rtlCol="0">
            <a:spAutoFit/>
          </a:bodyPr>
          <a:lstStyle/>
          <a:p>
            <a:r>
              <a:rPr kumimoji="1" lang="ja-JP" altLang="en-US" dirty="0">
                <a:solidFill>
                  <a:srgbClr val="FF0000"/>
                </a:solidFill>
              </a:rPr>
              <a:t>登録したメールアドレスに</a:t>
            </a:r>
            <a:r>
              <a:rPr kumimoji="1" lang="en-US" altLang="ja-JP" dirty="0">
                <a:solidFill>
                  <a:srgbClr val="FF0000"/>
                </a:solidFill>
              </a:rPr>
              <a:t>8</a:t>
            </a:r>
            <a:r>
              <a:rPr kumimoji="1" lang="ja-JP" altLang="en-US" dirty="0">
                <a:solidFill>
                  <a:srgbClr val="FF0000"/>
                </a:solidFill>
              </a:rPr>
              <a:t>桁の</a:t>
            </a:r>
            <a:endParaRPr kumimoji="1" lang="en-US" altLang="ja-JP" dirty="0">
              <a:solidFill>
                <a:srgbClr val="FF0000"/>
              </a:solidFill>
            </a:endParaRPr>
          </a:p>
          <a:p>
            <a:r>
              <a:rPr kumimoji="1" lang="ja-JP" altLang="en-US" dirty="0">
                <a:solidFill>
                  <a:srgbClr val="FF0000"/>
                </a:solidFill>
              </a:rPr>
              <a:t>コードが届くので</a:t>
            </a:r>
            <a:r>
              <a:rPr lang="ja-JP" altLang="en-US" dirty="0">
                <a:solidFill>
                  <a:srgbClr val="FF0000"/>
                </a:solidFill>
              </a:rPr>
              <a:t>入力</a:t>
            </a:r>
            <a:endParaRPr kumimoji="1" lang="ja-JP" altLang="en-US" dirty="0">
              <a:solidFill>
                <a:srgbClr val="FF0000"/>
              </a:solidFill>
            </a:endParaRPr>
          </a:p>
        </p:txBody>
      </p:sp>
      <p:cxnSp>
        <p:nvCxnSpPr>
          <p:cNvPr id="10" name="直線コネクタ 9">
            <a:extLst>
              <a:ext uri="{FF2B5EF4-FFF2-40B4-BE49-F238E27FC236}">
                <a16:creationId xmlns:a16="http://schemas.microsoft.com/office/drawing/2014/main" id="{57AD14C4-5011-4025-B731-96628725D354}"/>
              </a:ext>
            </a:extLst>
          </p:cNvPr>
          <p:cNvCxnSpPr>
            <a:cxnSpLocks/>
            <a:stCxn id="8" idx="0"/>
          </p:cNvCxnSpPr>
          <p:nvPr/>
        </p:nvCxnSpPr>
        <p:spPr>
          <a:xfrm flipH="1" flipV="1">
            <a:off x="7872413" y="3507581"/>
            <a:ext cx="553886" cy="8463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図 3">
            <a:extLst>
              <a:ext uri="{FF2B5EF4-FFF2-40B4-BE49-F238E27FC236}">
                <a16:creationId xmlns:a16="http://schemas.microsoft.com/office/drawing/2014/main" id="{7F68A5B6-DDA9-4E4C-BF31-17907624A720}"/>
              </a:ext>
            </a:extLst>
          </p:cNvPr>
          <p:cNvPicPr>
            <a:picLocks noChangeAspect="1"/>
          </p:cNvPicPr>
          <p:nvPr/>
        </p:nvPicPr>
        <p:blipFill>
          <a:blip r:embed="rId3"/>
          <a:stretch>
            <a:fillRect/>
          </a:stretch>
        </p:blipFill>
        <p:spPr>
          <a:xfrm>
            <a:off x="0" y="0"/>
            <a:ext cx="6096000" cy="6858000"/>
          </a:xfrm>
          <a:prstGeom prst="rect">
            <a:avLst/>
          </a:prstGeom>
        </p:spPr>
      </p:pic>
      <p:cxnSp>
        <p:nvCxnSpPr>
          <p:cNvPr id="9" name="直線コネクタ 8">
            <a:extLst>
              <a:ext uri="{FF2B5EF4-FFF2-40B4-BE49-F238E27FC236}">
                <a16:creationId xmlns:a16="http://schemas.microsoft.com/office/drawing/2014/main" id="{45FB96D3-3AEF-4AD4-A266-E8377EC535E2}"/>
              </a:ext>
            </a:extLst>
          </p:cNvPr>
          <p:cNvCxnSpPr>
            <a:cxnSpLocks/>
            <a:stCxn id="12" idx="1"/>
          </p:cNvCxnSpPr>
          <p:nvPr/>
        </p:nvCxnSpPr>
        <p:spPr>
          <a:xfrm flipH="1">
            <a:off x="3263706" y="991772"/>
            <a:ext cx="4122082" cy="3974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6FE0878C-A1F5-48DD-819C-DB780897605B}"/>
              </a:ext>
            </a:extLst>
          </p:cNvPr>
          <p:cNvSpPr txBox="1"/>
          <p:nvPr/>
        </p:nvSpPr>
        <p:spPr>
          <a:xfrm>
            <a:off x="7385788" y="668606"/>
            <a:ext cx="2954655" cy="646331"/>
          </a:xfrm>
          <a:prstGeom prst="rect">
            <a:avLst/>
          </a:prstGeom>
          <a:noFill/>
        </p:spPr>
        <p:txBody>
          <a:bodyPr wrap="none" rtlCol="0">
            <a:spAutoFit/>
          </a:bodyPr>
          <a:lstStyle/>
          <a:p>
            <a:r>
              <a:rPr kumimoji="1" lang="ja-JP" altLang="en-US" dirty="0">
                <a:solidFill>
                  <a:srgbClr val="FF0000"/>
                </a:solidFill>
              </a:rPr>
              <a:t>自分のメールアドレス</a:t>
            </a:r>
            <a:endParaRPr kumimoji="1" lang="en-US" altLang="ja-JP" dirty="0">
              <a:solidFill>
                <a:srgbClr val="FF0000"/>
              </a:solidFill>
            </a:endParaRPr>
          </a:p>
          <a:p>
            <a:r>
              <a:rPr lang="ja-JP" altLang="en-US" b="1" dirty="0">
                <a:solidFill>
                  <a:srgbClr val="FF0000"/>
                </a:solidFill>
              </a:rPr>
              <a:t>長大のメールアドレス推奨</a:t>
            </a:r>
            <a:endParaRPr kumimoji="1" lang="ja-JP" altLang="en-US" b="1" dirty="0">
              <a:solidFill>
                <a:srgbClr val="FF0000"/>
              </a:solidFill>
            </a:endParaRPr>
          </a:p>
        </p:txBody>
      </p:sp>
    </p:spTree>
    <p:extLst>
      <p:ext uri="{BB962C8B-B14F-4D97-AF65-F5344CB8AC3E}">
        <p14:creationId xmlns:p14="http://schemas.microsoft.com/office/powerpoint/2010/main" val="3498873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86568AF-8ABE-4F1C-BE31-2B48B0E55C9D}"/>
              </a:ext>
            </a:extLst>
          </p:cNvPr>
          <p:cNvPicPr>
            <a:picLocks noChangeAspect="1"/>
          </p:cNvPicPr>
          <p:nvPr/>
        </p:nvPicPr>
        <p:blipFill>
          <a:blip r:embed="rId2"/>
          <a:stretch>
            <a:fillRect/>
          </a:stretch>
        </p:blipFill>
        <p:spPr>
          <a:xfrm>
            <a:off x="1918185" y="0"/>
            <a:ext cx="8355630" cy="6858000"/>
          </a:xfrm>
          <a:prstGeom prst="rect">
            <a:avLst/>
          </a:prstGeom>
        </p:spPr>
      </p:pic>
      <p:sp>
        <p:nvSpPr>
          <p:cNvPr id="5" name="楕円 4">
            <a:extLst>
              <a:ext uri="{FF2B5EF4-FFF2-40B4-BE49-F238E27FC236}">
                <a16:creationId xmlns:a16="http://schemas.microsoft.com/office/drawing/2014/main" id="{E9BD1C77-FF41-48CD-A3D5-379CF1E928E9}"/>
              </a:ext>
            </a:extLst>
          </p:cNvPr>
          <p:cNvSpPr/>
          <p:nvPr/>
        </p:nvSpPr>
        <p:spPr>
          <a:xfrm>
            <a:off x="2518117" y="6337495"/>
            <a:ext cx="2764301" cy="4367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EA361DE6-3C8E-4517-B801-0CD68571DC34}"/>
              </a:ext>
            </a:extLst>
          </p:cNvPr>
          <p:cNvCxnSpPr/>
          <p:nvPr/>
        </p:nvCxnSpPr>
        <p:spPr>
          <a:xfrm flipH="1" flipV="1">
            <a:off x="1090246" y="5050302"/>
            <a:ext cx="1667022" cy="13786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43FF501D-4767-4B49-BECE-59E3ABB0F8E0}"/>
              </a:ext>
            </a:extLst>
          </p:cNvPr>
          <p:cNvSpPr txBox="1"/>
          <p:nvPr/>
        </p:nvSpPr>
        <p:spPr>
          <a:xfrm>
            <a:off x="117692" y="4775981"/>
            <a:ext cx="1800493" cy="369332"/>
          </a:xfrm>
          <a:prstGeom prst="rect">
            <a:avLst/>
          </a:prstGeom>
          <a:noFill/>
        </p:spPr>
        <p:txBody>
          <a:bodyPr wrap="none" rtlCol="0">
            <a:spAutoFit/>
          </a:bodyPr>
          <a:lstStyle/>
          <a:p>
            <a:r>
              <a:rPr kumimoji="1" lang="ja-JP" altLang="en-US" dirty="0">
                <a:solidFill>
                  <a:srgbClr val="FF0000"/>
                </a:solidFill>
              </a:rPr>
              <a:t>これをクリック</a:t>
            </a:r>
          </a:p>
        </p:txBody>
      </p:sp>
    </p:spTree>
    <p:extLst>
      <p:ext uri="{BB962C8B-B14F-4D97-AF65-F5344CB8AC3E}">
        <p14:creationId xmlns:p14="http://schemas.microsoft.com/office/powerpoint/2010/main" val="34829785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1AE806-4875-45ED-9BB6-2899B828AD65}"/>
              </a:ext>
            </a:extLst>
          </p:cNvPr>
          <p:cNvSpPr>
            <a:spLocks noGrp="1"/>
          </p:cNvSpPr>
          <p:nvPr>
            <p:ph type="title"/>
          </p:nvPr>
        </p:nvSpPr>
        <p:spPr/>
        <p:txBody>
          <a:bodyPr/>
          <a:lstStyle/>
          <a:p>
            <a:r>
              <a:rPr kumimoji="1" lang="en-US" altLang="ja-JP" dirty="0" err="1"/>
              <a:t>github</a:t>
            </a:r>
            <a:r>
              <a:rPr kumimoji="1" lang="ja-JP" altLang="en-US" dirty="0"/>
              <a:t>と</a:t>
            </a:r>
            <a:r>
              <a:rPr kumimoji="1" lang="en-US" altLang="ja-JP" dirty="0" err="1"/>
              <a:t>VSCode</a:t>
            </a:r>
            <a:r>
              <a:rPr kumimoji="1" lang="ja-JP" altLang="en-US" dirty="0"/>
              <a:t>の連携</a:t>
            </a:r>
          </a:p>
        </p:txBody>
      </p:sp>
      <p:sp>
        <p:nvSpPr>
          <p:cNvPr id="3" name="コンテンツ プレースホルダー 2">
            <a:extLst>
              <a:ext uri="{FF2B5EF4-FFF2-40B4-BE49-F238E27FC236}">
                <a16:creationId xmlns:a16="http://schemas.microsoft.com/office/drawing/2014/main" id="{083B4EEC-6376-4E4C-BB96-1AE383911CA4}"/>
              </a:ext>
            </a:extLst>
          </p:cNvPr>
          <p:cNvSpPr>
            <a:spLocks noGrp="1"/>
          </p:cNvSpPr>
          <p:nvPr>
            <p:ph idx="1"/>
          </p:nvPr>
        </p:nvSpPr>
        <p:spPr/>
        <p:txBody>
          <a:bodyPr/>
          <a:lstStyle/>
          <a:p>
            <a:r>
              <a:rPr kumimoji="1" lang="en-US" altLang="ja-JP"/>
              <a:t>git</a:t>
            </a:r>
            <a:r>
              <a:rPr kumimoji="1" lang="ja-JP" altLang="en-US"/>
              <a:t>自体</a:t>
            </a:r>
            <a:r>
              <a:rPr kumimoji="1" lang="ja-JP" altLang="en-US" dirty="0"/>
              <a:t>はコマンドラインで使える</a:t>
            </a:r>
            <a:endParaRPr kumimoji="1" lang="en-US" altLang="ja-JP" dirty="0"/>
          </a:p>
          <a:p>
            <a:pPr lvl="1"/>
            <a:r>
              <a:rPr lang="en-US" altLang="ja-JP" dirty="0"/>
              <a:t>Windows</a:t>
            </a:r>
            <a:r>
              <a:rPr lang="ja-JP" altLang="en-US" dirty="0"/>
              <a:t>なら</a:t>
            </a:r>
            <a:r>
              <a:rPr lang="en-US" altLang="ja-JP" dirty="0" err="1"/>
              <a:t>gitbash</a:t>
            </a:r>
            <a:endParaRPr kumimoji="1" lang="en-US" altLang="ja-JP" dirty="0"/>
          </a:p>
          <a:p>
            <a:r>
              <a:rPr lang="en-US" altLang="ja-JP" dirty="0" err="1"/>
              <a:t>VSCode</a:t>
            </a:r>
            <a:r>
              <a:rPr lang="ja-JP" altLang="en-US" dirty="0"/>
              <a:t>と連携すると</a:t>
            </a:r>
            <a:r>
              <a:rPr lang="en-US" altLang="ja-JP" dirty="0" err="1"/>
              <a:t>VSCode</a:t>
            </a:r>
            <a:r>
              <a:rPr lang="ja-JP" altLang="en-US" dirty="0"/>
              <a:t>上で</a:t>
            </a:r>
            <a:r>
              <a:rPr lang="en-US" altLang="ja-JP" dirty="0" err="1"/>
              <a:t>github</a:t>
            </a:r>
            <a:r>
              <a:rPr lang="ja-JP" altLang="en-US" dirty="0"/>
              <a:t>操作が可能</a:t>
            </a:r>
            <a:endParaRPr lang="en-US" altLang="ja-JP" dirty="0"/>
          </a:p>
          <a:p>
            <a:endParaRPr kumimoji="1" lang="en-US" altLang="ja-JP" dirty="0"/>
          </a:p>
          <a:p>
            <a:r>
              <a:rPr kumimoji="1" lang="ja-JP" altLang="en-US" dirty="0"/>
              <a:t>参考</a:t>
            </a:r>
            <a:r>
              <a:rPr kumimoji="1" lang="en-US" altLang="ja-JP" dirty="0"/>
              <a:t>URL</a:t>
            </a:r>
          </a:p>
          <a:p>
            <a:pPr lvl="1"/>
            <a:r>
              <a:rPr lang="en-US" altLang="ja-JP" dirty="0">
                <a:hlinkClick r:id="rId2"/>
              </a:rPr>
              <a:t>https://miya-system-works.com/blog/detail/vscode-github/</a:t>
            </a:r>
            <a:endParaRPr lang="en-US" altLang="ja-JP" dirty="0"/>
          </a:p>
          <a:p>
            <a:pPr lvl="1"/>
            <a:endParaRPr kumimoji="1" lang="ja-JP" altLang="en-US" dirty="0"/>
          </a:p>
        </p:txBody>
      </p:sp>
    </p:spTree>
    <p:extLst>
      <p:ext uri="{BB962C8B-B14F-4D97-AF65-F5344CB8AC3E}">
        <p14:creationId xmlns:p14="http://schemas.microsoft.com/office/powerpoint/2010/main" val="15064217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173007-3AB3-44F9-8A16-90CEFAFC20FF}"/>
              </a:ext>
            </a:extLst>
          </p:cNvPr>
          <p:cNvSpPr>
            <a:spLocks noGrp="1"/>
          </p:cNvSpPr>
          <p:nvPr>
            <p:ph type="title"/>
          </p:nvPr>
        </p:nvSpPr>
        <p:spPr/>
        <p:txBody>
          <a:bodyPr/>
          <a:lstStyle/>
          <a:p>
            <a:r>
              <a:rPr kumimoji="1" lang="en-US" altLang="ja-JP" dirty="0"/>
              <a:t>git</a:t>
            </a:r>
            <a:r>
              <a:rPr kumimoji="1" lang="ja-JP" altLang="en-US" dirty="0"/>
              <a:t>の初期設定</a:t>
            </a:r>
          </a:p>
        </p:txBody>
      </p:sp>
      <p:sp>
        <p:nvSpPr>
          <p:cNvPr id="3" name="コンテンツ プレースホルダー 2">
            <a:extLst>
              <a:ext uri="{FF2B5EF4-FFF2-40B4-BE49-F238E27FC236}">
                <a16:creationId xmlns:a16="http://schemas.microsoft.com/office/drawing/2014/main" id="{AE6AC59F-8CAF-4D67-87F6-0702D929C0A0}"/>
              </a:ext>
            </a:extLst>
          </p:cNvPr>
          <p:cNvSpPr>
            <a:spLocks noGrp="1"/>
          </p:cNvSpPr>
          <p:nvPr>
            <p:ph idx="1"/>
          </p:nvPr>
        </p:nvSpPr>
        <p:spPr/>
        <p:txBody>
          <a:bodyPr/>
          <a:lstStyle/>
          <a:p>
            <a:r>
              <a:rPr kumimoji="1" lang="en-US" altLang="ja-JP" dirty="0" err="1"/>
              <a:t>gitbash</a:t>
            </a:r>
            <a:r>
              <a:rPr kumimoji="1" lang="ja-JP" altLang="en-US" dirty="0"/>
              <a:t>を開き以下のコマンドを入力</a:t>
            </a:r>
            <a:endParaRPr kumimoji="1" lang="en-US" altLang="ja-JP" dirty="0"/>
          </a:p>
          <a:p>
            <a:pPr marL="0" indent="0">
              <a:buNone/>
            </a:pPr>
            <a:endParaRPr lang="en-US" altLang="ja-JP" dirty="0"/>
          </a:p>
          <a:p>
            <a:pPr marL="0" indent="0">
              <a:buNone/>
            </a:pPr>
            <a:r>
              <a:rPr lang="en-US" altLang="ja-JP" dirty="0"/>
              <a:t>git config --global user.name {</a:t>
            </a:r>
            <a:r>
              <a:rPr lang="ja-JP" altLang="en-US" dirty="0"/>
              <a:t>自分の名前</a:t>
            </a:r>
            <a:r>
              <a:rPr lang="en-US" altLang="ja-JP" dirty="0"/>
              <a:t>}</a:t>
            </a:r>
          </a:p>
          <a:p>
            <a:pPr marL="0" indent="0">
              <a:buNone/>
            </a:pPr>
            <a:r>
              <a:rPr lang="en-US" altLang="ja-JP" dirty="0"/>
              <a:t>git config --global </a:t>
            </a:r>
            <a:r>
              <a:rPr lang="en-US" altLang="ja-JP" dirty="0" err="1"/>
              <a:t>user.email</a:t>
            </a:r>
            <a:r>
              <a:rPr lang="en-US" altLang="ja-JP" dirty="0"/>
              <a:t> {</a:t>
            </a:r>
            <a:r>
              <a:rPr lang="ja-JP" altLang="en-US" dirty="0"/>
              <a:t>メールアドレス</a:t>
            </a:r>
            <a:r>
              <a:rPr lang="en-US" altLang="ja-JP" dirty="0"/>
              <a:t>}</a:t>
            </a:r>
          </a:p>
          <a:p>
            <a:pPr marL="0" indent="0">
              <a:buNone/>
            </a:pPr>
            <a:r>
              <a:rPr lang="en-US" altLang="ja-JP" sz="2000" dirty="0"/>
              <a:t>         </a:t>
            </a:r>
            <a:r>
              <a:rPr kumimoji="1" lang="ja-JP" altLang="en-US" sz="2000" dirty="0"/>
              <a:t>例</a:t>
            </a:r>
            <a:r>
              <a:rPr lang="en-US" altLang="ja-JP" sz="2000" dirty="0"/>
              <a:t>) git config --global user.name "John Doe"</a:t>
            </a:r>
          </a:p>
          <a:p>
            <a:pPr marL="0" indent="0">
              <a:buNone/>
            </a:pPr>
            <a:r>
              <a:rPr lang="en-US" altLang="ja-JP" sz="2000" dirty="0"/>
              <a:t>               git config --global </a:t>
            </a:r>
            <a:r>
              <a:rPr lang="en-US" altLang="ja-JP" sz="2000" dirty="0" err="1"/>
              <a:t>user.email</a:t>
            </a:r>
            <a:r>
              <a:rPr lang="en-US" altLang="ja-JP" sz="2000" dirty="0"/>
              <a:t> johndoe@example.com</a:t>
            </a:r>
            <a:endParaRPr kumimoji="1" lang="en-US" altLang="ja-JP" dirty="0"/>
          </a:p>
          <a:p>
            <a:r>
              <a:rPr lang="en-US" altLang="ja-JP" dirty="0"/>
              <a:t>Git</a:t>
            </a:r>
            <a:r>
              <a:rPr lang="ja-JP" altLang="en-US" dirty="0"/>
              <a:t>に自分の名前とメールアドレスを設定するという意味</a:t>
            </a:r>
            <a:endParaRPr lang="en-US" altLang="ja-JP" dirty="0"/>
          </a:p>
          <a:p>
            <a:pPr lvl="1"/>
            <a:r>
              <a:rPr kumimoji="1" lang="en-US" altLang="ja-JP" dirty="0" err="1"/>
              <a:t>github</a:t>
            </a:r>
            <a:r>
              <a:rPr kumimoji="1" lang="ja-JP" altLang="en-US" dirty="0"/>
              <a:t>のアカウント（後述）とは関係ない</a:t>
            </a:r>
            <a:endParaRPr kumimoji="1" lang="en-US" altLang="ja-JP" dirty="0"/>
          </a:p>
          <a:p>
            <a:pPr lvl="1"/>
            <a:r>
              <a:rPr lang="ja-JP" altLang="en-US" dirty="0"/>
              <a:t>コミットしたときにこの名前とアドレスが記録される</a:t>
            </a:r>
            <a:endParaRPr kumimoji="1" lang="ja-JP" altLang="en-US" dirty="0"/>
          </a:p>
        </p:txBody>
      </p:sp>
    </p:spTree>
    <p:extLst>
      <p:ext uri="{BB962C8B-B14F-4D97-AF65-F5344CB8AC3E}">
        <p14:creationId xmlns:p14="http://schemas.microsoft.com/office/powerpoint/2010/main" val="21908655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A6ACA-4CFC-4FF3-A5F1-BE2B2CA52FCD}"/>
              </a:ext>
            </a:extLst>
          </p:cNvPr>
          <p:cNvSpPr>
            <a:spLocks noGrp="1"/>
          </p:cNvSpPr>
          <p:nvPr>
            <p:ph type="title"/>
          </p:nvPr>
        </p:nvSpPr>
        <p:spPr/>
        <p:txBody>
          <a:bodyPr/>
          <a:lstStyle/>
          <a:p>
            <a:r>
              <a:rPr kumimoji="1" lang="en-US" altLang="ja-JP" dirty="0"/>
              <a:t>git</a:t>
            </a:r>
            <a:r>
              <a:rPr kumimoji="1" lang="ja-JP" altLang="en-US" dirty="0"/>
              <a:t>を試してみる</a:t>
            </a:r>
          </a:p>
        </p:txBody>
      </p:sp>
      <p:sp>
        <p:nvSpPr>
          <p:cNvPr id="3" name="コンテンツ プレースホルダー 2">
            <a:extLst>
              <a:ext uri="{FF2B5EF4-FFF2-40B4-BE49-F238E27FC236}">
                <a16:creationId xmlns:a16="http://schemas.microsoft.com/office/drawing/2014/main" id="{1D8AC1CE-E2BC-431E-873A-B35AEE4A2D10}"/>
              </a:ext>
            </a:extLst>
          </p:cNvPr>
          <p:cNvSpPr>
            <a:spLocks noGrp="1"/>
          </p:cNvSpPr>
          <p:nvPr>
            <p:ph idx="1"/>
          </p:nvPr>
        </p:nvSpPr>
        <p:spPr/>
        <p:txBody>
          <a:bodyPr/>
          <a:lstStyle/>
          <a:p>
            <a:r>
              <a:rPr kumimoji="1" lang="ja-JP" altLang="en-US" dirty="0"/>
              <a:t>好きな場所にフォルダ</a:t>
            </a:r>
            <a:r>
              <a:rPr kumimoji="1" lang="en-US" altLang="ja-JP" dirty="0"/>
              <a:t>git-sample</a:t>
            </a:r>
            <a:r>
              <a:rPr kumimoji="1" lang="ja-JP" altLang="en-US" dirty="0"/>
              <a:t>を作成する。</a:t>
            </a:r>
            <a:endParaRPr kumimoji="1" lang="en-US" altLang="ja-JP" dirty="0"/>
          </a:p>
          <a:p>
            <a:pPr lvl="1"/>
            <a:r>
              <a:rPr lang="ja-JP" altLang="en-US" dirty="0"/>
              <a:t>例えば </a:t>
            </a:r>
            <a:r>
              <a:rPr lang="en-US" altLang="ja-JP" dirty="0"/>
              <a:t>c:\git-sample</a:t>
            </a:r>
            <a:endParaRPr kumimoji="1" lang="en-US" altLang="ja-JP" dirty="0"/>
          </a:p>
          <a:p>
            <a:r>
              <a:rPr kumimoji="1" lang="ja-JP" altLang="en-US" dirty="0"/>
              <a:t>そのフォルダを</a:t>
            </a:r>
            <a:r>
              <a:rPr kumimoji="1" lang="en-US" altLang="ja-JP" dirty="0" err="1"/>
              <a:t>VSCode</a:t>
            </a:r>
            <a:r>
              <a:rPr kumimoji="1" lang="ja-JP" altLang="en-US" dirty="0"/>
              <a:t>で開く。</a:t>
            </a:r>
          </a:p>
        </p:txBody>
      </p:sp>
      <p:pic>
        <p:nvPicPr>
          <p:cNvPr id="5" name="Picture 2" descr="VS Codeでフォルダを開く方法②">
            <a:extLst>
              <a:ext uri="{FF2B5EF4-FFF2-40B4-BE49-F238E27FC236}">
                <a16:creationId xmlns:a16="http://schemas.microsoft.com/office/drawing/2014/main" id="{72C8951A-CF92-400C-A237-C61DF4CAE1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179"/>
          <a:stretch/>
        </p:blipFill>
        <p:spPr bwMode="auto">
          <a:xfrm>
            <a:off x="539750" y="3207434"/>
            <a:ext cx="11110913" cy="334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9770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009526-3FD6-4223-B937-8F8903C5F44B}"/>
              </a:ext>
            </a:extLst>
          </p:cNvPr>
          <p:cNvSpPr>
            <a:spLocks noGrp="1"/>
          </p:cNvSpPr>
          <p:nvPr>
            <p:ph type="title"/>
          </p:nvPr>
        </p:nvSpPr>
        <p:spPr/>
        <p:txBody>
          <a:bodyPr/>
          <a:lstStyle/>
          <a:p>
            <a:r>
              <a:rPr kumimoji="1" lang="ja-JP" altLang="en-US" dirty="0"/>
              <a:t>この画面が出たら「はい」をクリック</a:t>
            </a:r>
          </a:p>
        </p:txBody>
      </p:sp>
      <p:pic>
        <p:nvPicPr>
          <p:cNvPr id="4" name="図 3">
            <a:extLst>
              <a:ext uri="{FF2B5EF4-FFF2-40B4-BE49-F238E27FC236}">
                <a16:creationId xmlns:a16="http://schemas.microsoft.com/office/drawing/2014/main" id="{C23D9B75-68C0-4259-BD0E-F45CDA22F0B3}"/>
              </a:ext>
            </a:extLst>
          </p:cNvPr>
          <p:cNvPicPr>
            <a:picLocks noChangeAspect="1"/>
          </p:cNvPicPr>
          <p:nvPr/>
        </p:nvPicPr>
        <p:blipFill>
          <a:blip r:embed="rId2"/>
          <a:stretch>
            <a:fillRect/>
          </a:stretch>
        </p:blipFill>
        <p:spPr>
          <a:xfrm>
            <a:off x="2618890" y="1905501"/>
            <a:ext cx="6954220" cy="4191585"/>
          </a:xfrm>
          <a:prstGeom prst="rect">
            <a:avLst/>
          </a:prstGeom>
        </p:spPr>
      </p:pic>
      <p:sp>
        <p:nvSpPr>
          <p:cNvPr id="5" name="楕円 4">
            <a:extLst>
              <a:ext uri="{FF2B5EF4-FFF2-40B4-BE49-F238E27FC236}">
                <a16:creationId xmlns:a16="http://schemas.microsoft.com/office/drawing/2014/main" id="{B39C2DFF-1FC6-47F6-AD10-D795FFF95F48}"/>
              </a:ext>
            </a:extLst>
          </p:cNvPr>
          <p:cNvSpPr/>
          <p:nvPr/>
        </p:nvSpPr>
        <p:spPr>
          <a:xfrm>
            <a:off x="3495822" y="4874455"/>
            <a:ext cx="3580227" cy="1222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669103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58D9B-2DDC-4182-863B-D5AB9C773F23}"/>
              </a:ext>
            </a:extLst>
          </p:cNvPr>
          <p:cNvSpPr>
            <a:spLocks noGrp="1"/>
          </p:cNvSpPr>
          <p:nvPr>
            <p:ph type="title"/>
          </p:nvPr>
        </p:nvSpPr>
        <p:spPr/>
        <p:txBody>
          <a:bodyPr/>
          <a:lstStyle/>
          <a:p>
            <a:r>
              <a:rPr kumimoji="1" lang="ja-JP" altLang="en-US" dirty="0"/>
              <a:t>開いた状態</a:t>
            </a:r>
          </a:p>
        </p:txBody>
      </p:sp>
      <p:pic>
        <p:nvPicPr>
          <p:cNvPr id="2050" name="Picture 2" descr="VS Codeでフォルダを開いた状態">
            <a:extLst>
              <a:ext uri="{FF2B5EF4-FFF2-40B4-BE49-F238E27FC236}">
                <a16:creationId xmlns:a16="http://schemas.microsoft.com/office/drawing/2014/main" id="{7C5E04DB-4846-4E40-BCB2-0980041C5E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5179"/>
          <a:stretch/>
        </p:blipFill>
        <p:spPr bwMode="auto">
          <a:xfrm>
            <a:off x="546100" y="1866509"/>
            <a:ext cx="11098213" cy="444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879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ADA56-73A4-407C-862A-3C4F5A6CDDB6}"/>
              </a:ext>
            </a:extLst>
          </p:cNvPr>
          <p:cNvSpPr>
            <a:spLocks noGrp="1"/>
          </p:cNvSpPr>
          <p:nvPr>
            <p:ph type="title"/>
          </p:nvPr>
        </p:nvSpPr>
        <p:spPr/>
        <p:txBody>
          <a:bodyPr/>
          <a:lstStyle/>
          <a:p>
            <a:r>
              <a:rPr kumimoji="1" lang="ja-JP" altLang="en-US" dirty="0"/>
              <a:t>ローカルリポジトリとして初期化</a:t>
            </a:r>
          </a:p>
        </p:txBody>
      </p:sp>
      <p:pic>
        <p:nvPicPr>
          <p:cNvPr id="3074" name="Picture 2" descr="VS Codeでターミナルを開く方法">
            <a:extLst>
              <a:ext uri="{FF2B5EF4-FFF2-40B4-BE49-F238E27FC236}">
                <a16:creationId xmlns:a16="http://schemas.microsoft.com/office/drawing/2014/main" id="{1A1DB544-8DB4-460B-9ACD-2CE628576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885" y="1476520"/>
            <a:ext cx="8549421" cy="528300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F1722BF0-8EA7-4F81-AEAB-55000E342986}"/>
              </a:ext>
            </a:extLst>
          </p:cNvPr>
          <p:cNvSpPr/>
          <p:nvPr/>
        </p:nvSpPr>
        <p:spPr>
          <a:xfrm>
            <a:off x="5347201" y="5558469"/>
            <a:ext cx="2210862" cy="369332"/>
          </a:xfrm>
          <a:prstGeom prst="rect">
            <a:avLst/>
          </a:prstGeom>
          <a:solidFill>
            <a:schemeClr val="bg1"/>
          </a:solidFill>
        </p:spPr>
        <p:txBody>
          <a:bodyPr wrap="none">
            <a:spAutoFit/>
          </a:bodyPr>
          <a:lstStyle/>
          <a:p>
            <a:r>
              <a:rPr lang="en-US" altLang="ja-JP" dirty="0">
                <a:solidFill>
                  <a:srgbClr val="FF0000"/>
                </a:solidFill>
                <a:latin typeface="Courier New" panose="02070309020205020404" pitchFamily="49" charset="0"/>
              </a:rPr>
              <a:t>git </a:t>
            </a:r>
            <a:r>
              <a:rPr lang="en-US" altLang="ja-JP" dirty="0" err="1">
                <a:solidFill>
                  <a:srgbClr val="FF0000"/>
                </a:solidFill>
                <a:latin typeface="Courier New" panose="02070309020205020404" pitchFamily="49" charset="0"/>
              </a:rPr>
              <a:t>init</a:t>
            </a:r>
            <a:r>
              <a:rPr lang="ja-JP" altLang="en-US" dirty="0">
                <a:solidFill>
                  <a:srgbClr val="FF0000"/>
                </a:solidFill>
                <a:latin typeface="Courier New" panose="02070309020205020404" pitchFamily="49" charset="0"/>
              </a:rPr>
              <a:t>　と入力</a:t>
            </a:r>
            <a:endParaRPr lang="ja-JP" altLang="en-US" dirty="0">
              <a:solidFill>
                <a:srgbClr val="FF0000"/>
              </a:solidFill>
            </a:endParaRPr>
          </a:p>
        </p:txBody>
      </p:sp>
    </p:spTree>
    <p:extLst>
      <p:ext uri="{BB962C8B-B14F-4D97-AF65-F5344CB8AC3E}">
        <p14:creationId xmlns:p14="http://schemas.microsoft.com/office/powerpoint/2010/main" val="2419109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D639D2-58A8-45F9-8A3F-2E6B94D9A929}"/>
              </a:ext>
            </a:extLst>
          </p:cNvPr>
          <p:cNvSpPr>
            <a:spLocks noGrp="1"/>
          </p:cNvSpPr>
          <p:nvPr>
            <p:ph type="title"/>
          </p:nvPr>
        </p:nvSpPr>
        <p:spPr/>
        <p:txBody>
          <a:bodyPr/>
          <a:lstStyle/>
          <a:p>
            <a:r>
              <a:rPr kumimoji="1" lang="ja-JP" altLang="en-US" dirty="0"/>
              <a:t>隠しフォルダとして </a:t>
            </a:r>
            <a:r>
              <a:rPr kumimoji="1" lang="en-US" altLang="ja-JP" dirty="0"/>
              <a:t>.git </a:t>
            </a:r>
            <a:r>
              <a:rPr kumimoji="1" lang="ja-JP" altLang="en-US" dirty="0"/>
              <a:t>が作られる</a:t>
            </a:r>
          </a:p>
        </p:txBody>
      </p:sp>
      <p:pic>
        <p:nvPicPr>
          <p:cNvPr id="4098" name="Picture 2" descr="Git初期化(フォルダ)">
            <a:extLst>
              <a:ext uri="{FF2B5EF4-FFF2-40B4-BE49-F238E27FC236}">
                <a16:creationId xmlns:a16="http://schemas.microsoft.com/office/drawing/2014/main" id="{9EA7182C-E649-4375-8054-1AAB490346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86" t="7019" r="11846" b="25505"/>
          <a:stretch/>
        </p:blipFill>
        <p:spPr bwMode="auto">
          <a:xfrm>
            <a:off x="1252025" y="1871638"/>
            <a:ext cx="8932983" cy="462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3550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02C163-B3BE-4772-B868-2C8BB22C7F93}"/>
              </a:ext>
            </a:extLst>
          </p:cNvPr>
          <p:cNvSpPr>
            <a:spLocks noGrp="1"/>
          </p:cNvSpPr>
          <p:nvPr>
            <p:ph type="title"/>
          </p:nvPr>
        </p:nvSpPr>
        <p:spPr/>
        <p:txBody>
          <a:bodyPr/>
          <a:lstStyle/>
          <a:p>
            <a:r>
              <a:rPr kumimoji="1" lang="ja-JP" altLang="en-US" dirty="0"/>
              <a:t>ファイルを新規追加してみる</a:t>
            </a:r>
          </a:p>
        </p:txBody>
      </p:sp>
      <p:pic>
        <p:nvPicPr>
          <p:cNvPr id="5" name="図 4">
            <a:extLst>
              <a:ext uri="{FF2B5EF4-FFF2-40B4-BE49-F238E27FC236}">
                <a16:creationId xmlns:a16="http://schemas.microsoft.com/office/drawing/2014/main" id="{8CCEB130-B390-4BDB-895E-873071052F03}"/>
              </a:ext>
            </a:extLst>
          </p:cNvPr>
          <p:cNvPicPr>
            <a:picLocks noChangeAspect="1"/>
          </p:cNvPicPr>
          <p:nvPr/>
        </p:nvPicPr>
        <p:blipFill>
          <a:blip r:embed="rId2"/>
          <a:stretch>
            <a:fillRect/>
          </a:stretch>
        </p:blipFill>
        <p:spPr>
          <a:xfrm>
            <a:off x="942241" y="1825625"/>
            <a:ext cx="6438900" cy="2695575"/>
          </a:xfrm>
          <a:prstGeom prst="rect">
            <a:avLst/>
          </a:prstGeom>
        </p:spPr>
      </p:pic>
      <p:sp>
        <p:nvSpPr>
          <p:cNvPr id="6" name="楕円 5">
            <a:extLst>
              <a:ext uri="{FF2B5EF4-FFF2-40B4-BE49-F238E27FC236}">
                <a16:creationId xmlns:a16="http://schemas.microsoft.com/office/drawing/2014/main" id="{0B479189-56D7-46C1-8EC7-0BF613B34BE6}"/>
              </a:ext>
            </a:extLst>
          </p:cNvPr>
          <p:cNvSpPr/>
          <p:nvPr/>
        </p:nvSpPr>
        <p:spPr>
          <a:xfrm>
            <a:off x="3334042" y="2522782"/>
            <a:ext cx="393895" cy="3938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8F9D924D-49B2-4B4D-B8B6-591BA4CEE9A4}"/>
              </a:ext>
            </a:extLst>
          </p:cNvPr>
          <p:cNvPicPr>
            <a:picLocks noChangeAspect="1"/>
          </p:cNvPicPr>
          <p:nvPr/>
        </p:nvPicPr>
        <p:blipFill>
          <a:blip r:embed="rId3"/>
          <a:stretch>
            <a:fillRect/>
          </a:stretch>
        </p:blipFill>
        <p:spPr>
          <a:xfrm>
            <a:off x="4147916" y="4738487"/>
            <a:ext cx="3677163" cy="1438476"/>
          </a:xfrm>
          <a:prstGeom prst="rect">
            <a:avLst/>
          </a:prstGeom>
        </p:spPr>
      </p:pic>
      <p:sp>
        <p:nvSpPr>
          <p:cNvPr id="8" name="矢印: 上向き折線 7">
            <a:extLst>
              <a:ext uri="{FF2B5EF4-FFF2-40B4-BE49-F238E27FC236}">
                <a16:creationId xmlns:a16="http://schemas.microsoft.com/office/drawing/2014/main" id="{64C882C2-F549-4A5A-B31B-0445EECCEADE}"/>
              </a:ext>
            </a:extLst>
          </p:cNvPr>
          <p:cNvSpPr/>
          <p:nvPr/>
        </p:nvSpPr>
        <p:spPr>
          <a:xfrm rot="5400000">
            <a:off x="2883877" y="4738487"/>
            <a:ext cx="738554" cy="84638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E5D5B4B-83DC-4009-87ED-45EFD3E6BF4D}"/>
              </a:ext>
            </a:extLst>
          </p:cNvPr>
          <p:cNvSpPr txBox="1"/>
          <p:nvPr/>
        </p:nvSpPr>
        <p:spPr>
          <a:xfrm>
            <a:off x="5205046" y="6316394"/>
            <a:ext cx="3959738" cy="369332"/>
          </a:xfrm>
          <a:prstGeom prst="rect">
            <a:avLst/>
          </a:prstGeom>
          <a:noFill/>
        </p:spPr>
        <p:txBody>
          <a:bodyPr wrap="none" rtlCol="0">
            <a:spAutoFit/>
          </a:bodyPr>
          <a:lstStyle/>
          <a:p>
            <a:r>
              <a:rPr kumimoji="1" lang="ja-JP" altLang="en-US" dirty="0">
                <a:solidFill>
                  <a:srgbClr val="FF0000"/>
                </a:solidFill>
              </a:rPr>
              <a:t>何でもよいが </a:t>
            </a:r>
            <a:r>
              <a:rPr kumimoji="1" lang="en-US" altLang="ja-JP" dirty="0">
                <a:solidFill>
                  <a:srgbClr val="FF0000"/>
                </a:solidFill>
              </a:rPr>
              <a:t>index.html </a:t>
            </a:r>
            <a:r>
              <a:rPr kumimoji="1" lang="ja-JP" altLang="en-US" dirty="0">
                <a:solidFill>
                  <a:srgbClr val="FF0000"/>
                </a:solidFill>
              </a:rPr>
              <a:t>としておく</a:t>
            </a:r>
          </a:p>
        </p:txBody>
      </p:sp>
      <p:cxnSp>
        <p:nvCxnSpPr>
          <p:cNvPr id="11" name="直線コネクタ 10">
            <a:extLst>
              <a:ext uri="{FF2B5EF4-FFF2-40B4-BE49-F238E27FC236}">
                <a16:creationId xmlns:a16="http://schemas.microsoft.com/office/drawing/2014/main" id="{C12E7E92-49F6-48E9-B586-B505B00C0F42}"/>
              </a:ext>
            </a:extLst>
          </p:cNvPr>
          <p:cNvCxnSpPr/>
          <p:nvPr/>
        </p:nvCxnSpPr>
        <p:spPr>
          <a:xfrm flipH="1" flipV="1">
            <a:off x="5711483" y="6006905"/>
            <a:ext cx="126609" cy="3094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43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36148-5FF6-4874-BF64-1E2E0B8C695C}"/>
              </a:ext>
            </a:extLst>
          </p:cNvPr>
          <p:cNvSpPr>
            <a:spLocks noGrp="1"/>
          </p:cNvSpPr>
          <p:nvPr>
            <p:ph type="title"/>
          </p:nvPr>
        </p:nvSpPr>
        <p:spPr/>
        <p:txBody>
          <a:bodyPr/>
          <a:lstStyle/>
          <a:p>
            <a:r>
              <a:rPr kumimoji="1" lang="ja-JP" altLang="en-US" dirty="0"/>
              <a:t>プログラムの設計＝モデル化</a:t>
            </a:r>
          </a:p>
        </p:txBody>
      </p:sp>
      <p:sp>
        <p:nvSpPr>
          <p:cNvPr id="3" name="コンテンツ プレースホルダー 2">
            <a:extLst>
              <a:ext uri="{FF2B5EF4-FFF2-40B4-BE49-F238E27FC236}">
                <a16:creationId xmlns:a16="http://schemas.microsoft.com/office/drawing/2014/main" id="{63F461FE-20DA-49E0-84E7-ED07051AC6F6}"/>
              </a:ext>
            </a:extLst>
          </p:cNvPr>
          <p:cNvSpPr>
            <a:spLocks noGrp="1"/>
          </p:cNvSpPr>
          <p:nvPr>
            <p:ph idx="1"/>
          </p:nvPr>
        </p:nvSpPr>
        <p:spPr/>
        <p:txBody>
          <a:bodyPr/>
          <a:lstStyle/>
          <a:p>
            <a:r>
              <a:rPr kumimoji="1" lang="ja-JP" altLang="en-US" dirty="0"/>
              <a:t>モデリングとは、抽象化された概念をもとに、システムの全体像をわかりやすく表現すること</a:t>
            </a:r>
            <a:endParaRPr kumimoji="1" lang="en-US" altLang="ja-JP" dirty="0"/>
          </a:p>
          <a:p>
            <a:pPr lvl="1"/>
            <a:r>
              <a:rPr lang="ja-JP" altLang="en-US" dirty="0"/>
              <a:t>モデル＝模型</a:t>
            </a:r>
            <a:endParaRPr lang="en-US" altLang="ja-JP" dirty="0"/>
          </a:p>
          <a:p>
            <a:pPr lvl="1"/>
            <a:r>
              <a:rPr lang="ja-JP" altLang="en-US" dirty="0"/>
              <a:t>例）家の模型、帆船模型</a:t>
            </a:r>
            <a:endParaRPr kumimoji="1" lang="en-US" altLang="ja-JP" dirty="0"/>
          </a:p>
          <a:p>
            <a:r>
              <a:rPr lang="ja-JP" altLang="en-US" dirty="0"/>
              <a:t>プログラムを作成するには、まずシステム化の対象となるユーザの業務を理解する必要がある</a:t>
            </a:r>
            <a:endParaRPr lang="en-US" altLang="ja-JP" dirty="0"/>
          </a:p>
          <a:p>
            <a:pPr lvl="1"/>
            <a:r>
              <a:rPr kumimoji="1" lang="ja-JP" altLang="en-US" dirty="0"/>
              <a:t>細かな部分ではなく、</a:t>
            </a:r>
            <a:r>
              <a:rPr kumimoji="1" lang="ja-JP" altLang="en-US" dirty="0">
                <a:solidFill>
                  <a:srgbClr val="FF0000"/>
                </a:solidFill>
              </a:rPr>
              <a:t>本質</a:t>
            </a:r>
            <a:r>
              <a:rPr kumimoji="1" lang="ja-JP" altLang="en-US" dirty="0"/>
              <a:t>を捉える！</a:t>
            </a:r>
          </a:p>
        </p:txBody>
      </p:sp>
      <p:pic>
        <p:nvPicPr>
          <p:cNvPr id="1026" name="Picture 2" descr="勉強机のイラスト">
            <a:extLst>
              <a:ext uri="{FF2B5EF4-FFF2-40B4-BE49-F238E27FC236}">
                <a16:creationId xmlns:a16="http://schemas.microsoft.com/office/drawing/2014/main" id="{FEF54E91-5DBB-403B-9E47-39989454A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5467" y="4766732"/>
            <a:ext cx="2091267" cy="20912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木のテーブルのイラスト（斜め）">
            <a:extLst>
              <a:ext uri="{FF2B5EF4-FFF2-40B4-BE49-F238E27FC236}">
                <a16:creationId xmlns:a16="http://schemas.microsoft.com/office/drawing/2014/main" id="{33DB960D-751B-4F78-8D6F-7FF06EBDA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7334" y="4907894"/>
            <a:ext cx="2091266" cy="1950106"/>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右 3">
            <a:extLst>
              <a:ext uri="{FF2B5EF4-FFF2-40B4-BE49-F238E27FC236}">
                <a16:creationId xmlns:a16="http://schemas.microsoft.com/office/drawing/2014/main" id="{7310FDDC-3111-4AE3-82AD-1BB2A78B0CAA}"/>
              </a:ext>
            </a:extLst>
          </p:cNvPr>
          <p:cNvSpPr/>
          <p:nvPr/>
        </p:nvSpPr>
        <p:spPr>
          <a:xfrm>
            <a:off x="5232401" y="5446979"/>
            <a:ext cx="1329266" cy="524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49FF2EE-B325-4895-B2B8-A424BB327D3A}"/>
              </a:ext>
            </a:extLst>
          </p:cNvPr>
          <p:cNvSpPr txBox="1"/>
          <p:nvPr/>
        </p:nvSpPr>
        <p:spPr>
          <a:xfrm>
            <a:off x="5112204" y="6070600"/>
            <a:ext cx="1569660" cy="646331"/>
          </a:xfrm>
          <a:prstGeom prst="rect">
            <a:avLst/>
          </a:prstGeom>
          <a:noFill/>
        </p:spPr>
        <p:txBody>
          <a:bodyPr wrap="none" rtlCol="0">
            <a:spAutoFit/>
          </a:bodyPr>
          <a:lstStyle/>
          <a:p>
            <a:pPr algn="ctr"/>
            <a:r>
              <a:rPr kumimoji="1" lang="ja-JP" altLang="en-US" dirty="0"/>
              <a:t>余計なものを</a:t>
            </a:r>
            <a:endParaRPr kumimoji="1" lang="en-US" altLang="ja-JP" dirty="0"/>
          </a:p>
          <a:p>
            <a:pPr algn="ctr"/>
            <a:r>
              <a:rPr lang="ja-JP" altLang="en-US" dirty="0"/>
              <a:t>そぎ落とす</a:t>
            </a:r>
            <a:endParaRPr kumimoji="1" lang="ja-JP" altLang="en-US" dirty="0"/>
          </a:p>
        </p:txBody>
      </p:sp>
    </p:spTree>
    <p:extLst>
      <p:ext uri="{BB962C8B-B14F-4D97-AF65-F5344CB8AC3E}">
        <p14:creationId xmlns:p14="http://schemas.microsoft.com/office/powerpoint/2010/main" val="31643472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F7AEF-1A84-4950-BA44-9A632B443A2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E67B5E0-4A37-4061-B3EB-CF69649A737F}"/>
              </a:ext>
            </a:extLst>
          </p:cNvPr>
          <p:cNvSpPr>
            <a:spLocks noGrp="1"/>
          </p:cNvSpPr>
          <p:nvPr>
            <p:ph idx="1"/>
          </p:nvPr>
        </p:nvSpPr>
        <p:spPr/>
        <p:txBody>
          <a:bodyPr/>
          <a:lstStyle/>
          <a:p>
            <a:endParaRPr kumimoji="1" lang="ja-JP" altLang="en-US"/>
          </a:p>
        </p:txBody>
      </p:sp>
      <p:pic>
        <p:nvPicPr>
          <p:cNvPr id="5122" name="Picture 2" descr="VSCodeでファイルを追加・保存する_1">
            <a:extLst>
              <a:ext uri="{FF2B5EF4-FFF2-40B4-BE49-F238E27FC236}">
                <a16:creationId xmlns:a16="http://schemas.microsoft.com/office/drawing/2014/main" id="{A63503A0-4A52-4131-8215-229256D80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 y="0"/>
            <a:ext cx="1141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9071F-2156-4941-A971-2C2CBA12DE6F}"/>
              </a:ext>
            </a:extLst>
          </p:cNvPr>
          <p:cNvSpPr>
            <a:spLocks noGrp="1"/>
          </p:cNvSpPr>
          <p:nvPr>
            <p:ph type="title"/>
          </p:nvPr>
        </p:nvSpPr>
        <p:spPr/>
        <p:txBody>
          <a:bodyPr/>
          <a:lstStyle/>
          <a:p>
            <a:r>
              <a:rPr kumimoji="1" lang="ja-JP" altLang="en-US" dirty="0"/>
              <a:t>ローカルリポジトリに「ステージング」</a:t>
            </a:r>
          </a:p>
        </p:txBody>
      </p:sp>
      <p:pic>
        <p:nvPicPr>
          <p:cNvPr id="6146" name="Picture 2" descr="VS Codeのソース管理アイコン">
            <a:extLst>
              <a:ext uri="{FF2B5EF4-FFF2-40B4-BE49-F238E27FC236}">
                <a16:creationId xmlns:a16="http://schemas.microsoft.com/office/drawing/2014/main" id="{33121F4D-550D-4EA2-89A8-C8B4D69C3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1690688"/>
            <a:ext cx="9624646" cy="485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2931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A1FB2-81C9-488F-B949-AA2A5BB2CF99}"/>
              </a:ext>
            </a:extLst>
          </p:cNvPr>
          <p:cNvSpPr>
            <a:spLocks noGrp="1"/>
          </p:cNvSpPr>
          <p:nvPr>
            <p:ph type="title"/>
          </p:nvPr>
        </p:nvSpPr>
        <p:spPr/>
        <p:txBody>
          <a:bodyPr/>
          <a:lstStyle/>
          <a:p>
            <a:r>
              <a:rPr lang="ja-JP" altLang="en-US" dirty="0"/>
              <a:t>ステージング</a:t>
            </a:r>
            <a:endParaRPr kumimoji="1" lang="ja-JP" altLang="en-US" dirty="0"/>
          </a:p>
        </p:txBody>
      </p:sp>
      <p:pic>
        <p:nvPicPr>
          <p:cNvPr id="7170" name="Picture 2" descr="VSCodeでGitのステージング操作を行う_1">
            <a:extLst>
              <a:ext uri="{FF2B5EF4-FFF2-40B4-BE49-F238E27FC236}">
                <a16:creationId xmlns:a16="http://schemas.microsoft.com/office/drawing/2014/main" id="{5CB42158-DAB1-4139-897D-E8BEF543F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955" y="1825625"/>
            <a:ext cx="9413631" cy="475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796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70407-60C2-429B-8461-2E72F0B47AA3}"/>
              </a:ext>
            </a:extLst>
          </p:cNvPr>
          <p:cNvSpPr>
            <a:spLocks noGrp="1"/>
          </p:cNvSpPr>
          <p:nvPr>
            <p:ph type="title"/>
          </p:nvPr>
        </p:nvSpPr>
        <p:spPr/>
        <p:txBody>
          <a:bodyPr/>
          <a:lstStyle/>
          <a:p>
            <a:r>
              <a:rPr kumimoji="1" lang="ja-JP" altLang="en-US" dirty="0"/>
              <a:t>ステージング完了</a:t>
            </a:r>
          </a:p>
        </p:txBody>
      </p:sp>
      <p:pic>
        <p:nvPicPr>
          <p:cNvPr id="8194" name="Picture 2" descr="VSCodeでGitのステージング操作を行う_2">
            <a:extLst>
              <a:ext uri="{FF2B5EF4-FFF2-40B4-BE49-F238E27FC236}">
                <a16:creationId xmlns:a16="http://schemas.microsoft.com/office/drawing/2014/main" id="{20B4E717-0D87-498E-A23F-033C309B9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749" y="1752042"/>
            <a:ext cx="9413631" cy="475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701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DF7BE-6E06-43F6-9584-8A72F94C0C4D}"/>
              </a:ext>
            </a:extLst>
          </p:cNvPr>
          <p:cNvSpPr>
            <a:spLocks noGrp="1"/>
          </p:cNvSpPr>
          <p:nvPr>
            <p:ph type="title"/>
          </p:nvPr>
        </p:nvSpPr>
        <p:spPr/>
        <p:txBody>
          <a:bodyPr/>
          <a:lstStyle/>
          <a:p>
            <a:r>
              <a:rPr kumimoji="1" lang="ja-JP" altLang="en-US" dirty="0"/>
              <a:t>ローカルリポジトリに「コミット」</a:t>
            </a:r>
          </a:p>
        </p:txBody>
      </p:sp>
      <p:pic>
        <p:nvPicPr>
          <p:cNvPr id="9218" name="Picture 2" descr="VSCodeでGitのコミット操作を行う_1">
            <a:extLst>
              <a:ext uri="{FF2B5EF4-FFF2-40B4-BE49-F238E27FC236}">
                <a16:creationId xmlns:a16="http://schemas.microsoft.com/office/drawing/2014/main" id="{ECEA0F97-CBB2-4035-B74A-A27DDACFC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803" y="1388452"/>
            <a:ext cx="10098394" cy="510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3066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D1109A-AE8A-44B4-9C68-3F7951F35DBA}"/>
              </a:ext>
            </a:extLst>
          </p:cNvPr>
          <p:cNvSpPr>
            <a:spLocks noGrp="1"/>
          </p:cNvSpPr>
          <p:nvPr>
            <p:ph type="title"/>
          </p:nvPr>
        </p:nvSpPr>
        <p:spPr/>
        <p:txBody>
          <a:bodyPr/>
          <a:lstStyle/>
          <a:p>
            <a:r>
              <a:rPr kumimoji="1" lang="ja-JP" altLang="en-US" dirty="0"/>
              <a:t>ステージングとコミット</a:t>
            </a:r>
          </a:p>
        </p:txBody>
      </p:sp>
      <p:sp>
        <p:nvSpPr>
          <p:cNvPr id="3" name="コンテンツ プレースホルダー 2">
            <a:extLst>
              <a:ext uri="{FF2B5EF4-FFF2-40B4-BE49-F238E27FC236}">
                <a16:creationId xmlns:a16="http://schemas.microsoft.com/office/drawing/2014/main" id="{4B4C8ACE-67D8-4EFB-AA1D-5F78481C801F}"/>
              </a:ext>
            </a:extLst>
          </p:cNvPr>
          <p:cNvSpPr>
            <a:spLocks noGrp="1"/>
          </p:cNvSpPr>
          <p:nvPr>
            <p:ph idx="1"/>
          </p:nvPr>
        </p:nvSpPr>
        <p:spPr/>
        <p:txBody>
          <a:bodyPr/>
          <a:lstStyle/>
          <a:p>
            <a:r>
              <a:rPr kumimoji="1" lang="ja-JP" altLang="en-US" dirty="0"/>
              <a:t>ステージング</a:t>
            </a:r>
            <a:endParaRPr kumimoji="1" lang="en-US" altLang="ja-JP" dirty="0"/>
          </a:p>
          <a:p>
            <a:pPr lvl="1"/>
            <a:r>
              <a:rPr lang="en-US" altLang="ja-JP" dirty="0"/>
              <a:t>git add</a:t>
            </a:r>
            <a:r>
              <a:rPr lang="ja-JP" altLang="en-US" dirty="0"/>
              <a:t> コマンド（ターミナルから操作する場合）</a:t>
            </a:r>
            <a:endParaRPr lang="en-US" altLang="ja-JP" dirty="0"/>
          </a:p>
          <a:p>
            <a:pPr lvl="1"/>
            <a:r>
              <a:rPr kumimoji="1" lang="ja-JP" altLang="en-US" dirty="0"/>
              <a:t>インデックスに追加するファイルを指定する</a:t>
            </a:r>
            <a:endParaRPr kumimoji="1" lang="en-US" altLang="ja-JP" dirty="0"/>
          </a:p>
          <a:p>
            <a:r>
              <a:rPr lang="ja-JP" altLang="en-US" dirty="0"/>
              <a:t>コミット</a:t>
            </a:r>
            <a:endParaRPr lang="en-US" altLang="ja-JP" dirty="0"/>
          </a:p>
          <a:p>
            <a:pPr lvl="1"/>
            <a:r>
              <a:rPr kumimoji="1" lang="en-US" altLang="ja-JP" dirty="0"/>
              <a:t>git commit </a:t>
            </a:r>
            <a:r>
              <a:rPr kumimoji="1" lang="ja-JP" altLang="en-US" dirty="0"/>
              <a:t>コマンド</a:t>
            </a:r>
            <a:r>
              <a:rPr lang="ja-JP" altLang="en-US" dirty="0"/>
              <a:t>（ターミナルから操作する場合）</a:t>
            </a:r>
            <a:endParaRPr kumimoji="1" lang="en-US" altLang="ja-JP" dirty="0"/>
          </a:p>
          <a:p>
            <a:pPr lvl="1"/>
            <a:r>
              <a:rPr kumimoji="1" lang="ja-JP" altLang="en-US" dirty="0"/>
              <a:t>ステージングされたファイルをインデックスに登録する</a:t>
            </a:r>
            <a:endParaRPr kumimoji="1" lang="en-US" altLang="ja-JP" dirty="0"/>
          </a:p>
          <a:p>
            <a:pPr lvl="1"/>
            <a:r>
              <a:rPr lang="ja-JP" altLang="en-US" dirty="0"/>
              <a:t>追加したファイル、編集したファイルの変更内容がリポジトリに登録される</a:t>
            </a:r>
            <a:endParaRPr lang="en-US" altLang="ja-JP" dirty="0"/>
          </a:p>
        </p:txBody>
      </p:sp>
      <p:sp>
        <p:nvSpPr>
          <p:cNvPr id="4" name="正方形/長方形 3">
            <a:extLst>
              <a:ext uri="{FF2B5EF4-FFF2-40B4-BE49-F238E27FC236}">
                <a16:creationId xmlns:a16="http://schemas.microsoft.com/office/drawing/2014/main" id="{D87FBA54-4AB1-4648-9CDF-5849080FBA71}"/>
              </a:ext>
            </a:extLst>
          </p:cNvPr>
          <p:cNvSpPr/>
          <p:nvPr/>
        </p:nvSpPr>
        <p:spPr>
          <a:xfrm>
            <a:off x="1071562" y="5530632"/>
            <a:ext cx="10048876" cy="461665"/>
          </a:xfrm>
          <a:prstGeom prst="rect">
            <a:avLst/>
          </a:prstGeom>
          <a:ln>
            <a:solidFill>
              <a:srgbClr val="FF0000"/>
            </a:solidFill>
          </a:ln>
        </p:spPr>
        <p:txBody>
          <a:bodyPr wrap="square">
            <a:spAutoFit/>
          </a:bodyPr>
          <a:lstStyle/>
          <a:p>
            <a:r>
              <a:rPr lang="ja-JP" altLang="en-US" sz="2400" b="1"/>
              <a:t>ステージ </a:t>
            </a:r>
            <a:r>
              <a:rPr lang="en-US" altLang="ja-JP" sz="2400" b="1"/>
              <a:t>-&gt; </a:t>
            </a:r>
            <a:r>
              <a:rPr lang="ja-JP" altLang="en-US" sz="2400" b="1"/>
              <a:t>コミット をすることでファイルをリポジトリに登録できる</a:t>
            </a:r>
            <a:endParaRPr lang="ja-JP" altLang="en-US" sz="2400" b="1" dirty="0"/>
          </a:p>
        </p:txBody>
      </p:sp>
    </p:spTree>
    <p:extLst>
      <p:ext uri="{BB962C8B-B14F-4D97-AF65-F5344CB8AC3E}">
        <p14:creationId xmlns:p14="http://schemas.microsoft.com/office/powerpoint/2010/main" val="27934203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FF55C-84C4-449B-AB4D-680A15016518}"/>
              </a:ext>
            </a:extLst>
          </p:cNvPr>
          <p:cNvSpPr>
            <a:spLocks noGrp="1"/>
          </p:cNvSpPr>
          <p:nvPr>
            <p:ph type="title"/>
          </p:nvPr>
        </p:nvSpPr>
        <p:spPr/>
        <p:txBody>
          <a:bodyPr/>
          <a:lstStyle/>
          <a:p>
            <a:r>
              <a:rPr lang="ja-JP" altLang="en-US" dirty="0"/>
              <a:t>ワークツリーとインデックス</a:t>
            </a:r>
            <a:endParaRPr kumimoji="1" lang="ja-JP" altLang="en-US" dirty="0"/>
          </a:p>
        </p:txBody>
      </p:sp>
      <p:sp>
        <p:nvSpPr>
          <p:cNvPr id="3" name="コンテンツ プレースホルダー 2">
            <a:extLst>
              <a:ext uri="{FF2B5EF4-FFF2-40B4-BE49-F238E27FC236}">
                <a16:creationId xmlns:a16="http://schemas.microsoft.com/office/drawing/2014/main" id="{D5F82CCC-CA04-4D3D-8772-6765A75CD295}"/>
              </a:ext>
            </a:extLst>
          </p:cNvPr>
          <p:cNvSpPr>
            <a:spLocks noGrp="1"/>
          </p:cNvSpPr>
          <p:nvPr>
            <p:ph idx="1"/>
          </p:nvPr>
        </p:nvSpPr>
        <p:spPr/>
        <p:txBody>
          <a:bodyPr/>
          <a:lstStyle/>
          <a:p>
            <a:r>
              <a:rPr lang="ja-JP" altLang="en-US" dirty="0"/>
              <a:t>ワークツリーとは</a:t>
            </a:r>
            <a:r>
              <a:rPr lang="en-US" altLang="ja-JP" b="1" dirty="0"/>
              <a:t>Git</a:t>
            </a:r>
            <a:r>
              <a:rPr lang="ja-JP" altLang="en-US" b="1" dirty="0"/>
              <a:t>で管理されている、実際に作業を行うディレクトリ</a:t>
            </a:r>
            <a:r>
              <a:rPr lang="ja-JP" altLang="en-US" dirty="0"/>
              <a:t>（フォルダ）のこと</a:t>
            </a:r>
            <a:endParaRPr lang="en-US" altLang="ja-JP" dirty="0"/>
          </a:p>
          <a:p>
            <a:r>
              <a:rPr kumimoji="1" lang="ja-JP" altLang="en-US" dirty="0"/>
              <a:t>インデックスとは</a:t>
            </a:r>
            <a:r>
              <a:rPr lang="ja-JP" altLang="en-US" b="1" dirty="0"/>
              <a:t>リポジトリに保存されている情報とワークツリー（作業している場所）との差（変更箇所）を記録する場所</a:t>
            </a:r>
            <a:endParaRPr kumimoji="1" lang="ja-JP" altLang="en-US" dirty="0"/>
          </a:p>
        </p:txBody>
      </p:sp>
      <p:pic>
        <p:nvPicPr>
          <p:cNvPr id="4" name="Picture 2" descr="git-worktree">
            <a:extLst>
              <a:ext uri="{FF2B5EF4-FFF2-40B4-BE49-F238E27FC236}">
                <a16:creationId xmlns:a16="http://schemas.microsoft.com/office/drawing/2014/main" id="{86DD1171-EE15-46B3-9543-0F280A855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145" y="3748088"/>
            <a:ext cx="6759711" cy="2744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3895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BDCDEE-F415-4323-922D-6C2839E3D495}"/>
              </a:ext>
            </a:extLst>
          </p:cNvPr>
          <p:cNvSpPr>
            <a:spLocks noGrp="1"/>
          </p:cNvSpPr>
          <p:nvPr>
            <p:ph type="title"/>
          </p:nvPr>
        </p:nvSpPr>
        <p:spPr/>
        <p:txBody>
          <a:bodyPr/>
          <a:lstStyle/>
          <a:p>
            <a:r>
              <a:rPr lang="ja-JP" altLang="en-US" dirty="0"/>
              <a:t>ステージングした後に編集したファイル</a:t>
            </a:r>
            <a:endParaRPr kumimoji="1" lang="ja-JP" altLang="en-US" dirty="0"/>
          </a:p>
        </p:txBody>
      </p:sp>
      <p:sp>
        <p:nvSpPr>
          <p:cNvPr id="3" name="コンテンツ プレースホルダー 2">
            <a:extLst>
              <a:ext uri="{FF2B5EF4-FFF2-40B4-BE49-F238E27FC236}">
                <a16:creationId xmlns:a16="http://schemas.microsoft.com/office/drawing/2014/main" id="{05EF687D-1477-47BB-A798-27C0B5E469BF}"/>
              </a:ext>
            </a:extLst>
          </p:cNvPr>
          <p:cNvSpPr>
            <a:spLocks noGrp="1"/>
          </p:cNvSpPr>
          <p:nvPr>
            <p:ph idx="1"/>
          </p:nvPr>
        </p:nvSpPr>
        <p:spPr/>
        <p:txBody>
          <a:bodyPr/>
          <a:lstStyle/>
          <a:p>
            <a:r>
              <a:rPr kumimoji="1" lang="ja-JP" altLang="en-US" dirty="0"/>
              <a:t>あるファイル（例えば</a:t>
            </a:r>
            <a:r>
              <a:rPr kumimoji="1" lang="en-US" altLang="ja-JP" dirty="0"/>
              <a:t>index.html</a:t>
            </a:r>
            <a:r>
              <a:rPr kumimoji="1" lang="ja-JP" altLang="en-US" dirty="0"/>
              <a:t>）をステージングしたとする。</a:t>
            </a:r>
            <a:endParaRPr kumimoji="1" lang="en-US" altLang="ja-JP" dirty="0"/>
          </a:p>
          <a:p>
            <a:pPr lvl="1"/>
            <a:r>
              <a:rPr lang="ja-JP" altLang="en-US" dirty="0"/>
              <a:t>この時のファイル内容を①とする</a:t>
            </a:r>
            <a:endParaRPr kumimoji="1" lang="en-US" altLang="ja-JP" dirty="0"/>
          </a:p>
          <a:p>
            <a:r>
              <a:rPr kumimoji="1" lang="ja-JP" altLang="en-US" dirty="0"/>
              <a:t>そのあと再び</a:t>
            </a:r>
            <a:r>
              <a:rPr kumimoji="1" lang="en-US" altLang="ja-JP" dirty="0"/>
              <a:t>index.html</a:t>
            </a:r>
            <a:r>
              <a:rPr kumimoji="1" lang="ja-JP" altLang="en-US" dirty="0"/>
              <a:t>に修正を加えた。</a:t>
            </a:r>
            <a:endParaRPr kumimoji="1" lang="en-US" altLang="ja-JP" dirty="0"/>
          </a:p>
          <a:p>
            <a:pPr lvl="1"/>
            <a:r>
              <a:rPr lang="ja-JP" altLang="en-US" dirty="0"/>
              <a:t>この時のファイル内容を②とする</a:t>
            </a:r>
            <a:endParaRPr kumimoji="1" lang="en-US" altLang="ja-JP" dirty="0"/>
          </a:p>
          <a:p>
            <a:r>
              <a:rPr lang="ja-JP" altLang="en-US" dirty="0"/>
              <a:t>ここでコミットしたらどうなるか？</a:t>
            </a:r>
            <a:endParaRPr lang="en-US" altLang="ja-JP" dirty="0"/>
          </a:p>
          <a:p>
            <a:endParaRPr kumimoji="1" lang="en-US" altLang="ja-JP" dirty="0"/>
          </a:p>
          <a:p>
            <a:r>
              <a:rPr lang="ja-JP" altLang="en-US" dirty="0"/>
              <a:t>ステージングした段階での内容がリポジトリに登録される。</a:t>
            </a:r>
            <a:endParaRPr lang="en-US" altLang="ja-JP" dirty="0"/>
          </a:p>
          <a:p>
            <a:pPr lvl="1"/>
            <a:r>
              <a:rPr kumimoji="1" lang="ja-JP" altLang="en-US" dirty="0"/>
              <a:t>つまり①の内容で登録される！</a:t>
            </a:r>
            <a:endParaRPr kumimoji="1" lang="en-US" altLang="ja-JP" dirty="0"/>
          </a:p>
          <a:p>
            <a:pPr lvl="1"/>
            <a:r>
              <a:rPr lang="ja-JP" altLang="en-US" dirty="0"/>
              <a:t>作業フォルダのファイル自体は②の内容のまま</a:t>
            </a:r>
            <a:endParaRPr kumimoji="1" lang="ja-JP" altLang="en-US" dirty="0"/>
          </a:p>
        </p:txBody>
      </p:sp>
    </p:spTree>
    <p:extLst>
      <p:ext uri="{BB962C8B-B14F-4D97-AF65-F5344CB8AC3E}">
        <p14:creationId xmlns:p14="http://schemas.microsoft.com/office/powerpoint/2010/main" val="8834560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0FF33-1308-43A2-BE1C-CC57794EA357}"/>
              </a:ext>
            </a:extLst>
          </p:cNvPr>
          <p:cNvSpPr>
            <a:spLocks noGrp="1"/>
          </p:cNvSpPr>
          <p:nvPr>
            <p:ph type="title"/>
          </p:nvPr>
        </p:nvSpPr>
        <p:spPr/>
        <p:txBody>
          <a:bodyPr/>
          <a:lstStyle/>
          <a:p>
            <a:r>
              <a:rPr lang="ja-JP" altLang="en-US" dirty="0"/>
              <a:t>ここまでの流れ</a:t>
            </a:r>
            <a:endParaRPr kumimoji="1" lang="ja-JP" altLang="en-US" dirty="0"/>
          </a:p>
        </p:txBody>
      </p:sp>
      <p:sp>
        <p:nvSpPr>
          <p:cNvPr id="3" name="コンテンツ プレースホルダー 2">
            <a:extLst>
              <a:ext uri="{FF2B5EF4-FFF2-40B4-BE49-F238E27FC236}">
                <a16:creationId xmlns:a16="http://schemas.microsoft.com/office/drawing/2014/main" id="{58CC0B07-C8A7-4A85-A958-C48243A288E9}"/>
              </a:ext>
            </a:extLst>
          </p:cNvPr>
          <p:cNvSpPr>
            <a:spLocks noGrp="1"/>
          </p:cNvSpPr>
          <p:nvPr>
            <p:ph idx="1"/>
          </p:nvPr>
        </p:nvSpPr>
        <p:spPr/>
        <p:txBody>
          <a:bodyPr/>
          <a:lstStyle/>
          <a:p>
            <a:r>
              <a:rPr kumimoji="1" lang="ja-JP" altLang="en-US" dirty="0"/>
              <a:t>ローカルリポジトリ </a:t>
            </a:r>
            <a:r>
              <a:rPr kumimoji="1" lang="en-US" altLang="ja-JP" dirty="0"/>
              <a:t>git-sample </a:t>
            </a:r>
            <a:r>
              <a:rPr kumimoji="1" lang="ja-JP" altLang="en-US" dirty="0"/>
              <a:t>を作成</a:t>
            </a:r>
            <a:endParaRPr kumimoji="1" lang="en-US" altLang="ja-JP" dirty="0"/>
          </a:p>
          <a:p>
            <a:pPr lvl="1"/>
            <a:r>
              <a:rPr lang="ja-JP" altLang="en-US" dirty="0"/>
              <a:t>自分の</a:t>
            </a:r>
            <a:r>
              <a:rPr lang="en-US" altLang="ja-JP" dirty="0"/>
              <a:t>PC</a:t>
            </a:r>
            <a:r>
              <a:rPr lang="ja-JP" altLang="en-US" dirty="0"/>
              <a:t>内でバージョン管理をするだけならこれで十分</a:t>
            </a:r>
            <a:endParaRPr lang="en-US" altLang="ja-JP" dirty="0"/>
          </a:p>
          <a:p>
            <a:endParaRPr kumimoji="1" lang="en-US" altLang="ja-JP" dirty="0"/>
          </a:p>
          <a:p>
            <a:r>
              <a:rPr lang="ja-JP" altLang="en-US" dirty="0"/>
              <a:t>次に、リモートリポジトリと連携する方法を説明する</a:t>
            </a:r>
            <a:endParaRPr lang="en-US" altLang="ja-JP" dirty="0"/>
          </a:p>
          <a:p>
            <a:pPr lvl="1"/>
            <a:r>
              <a:rPr kumimoji="1" lang="en-US" altLang="ja-JP" dirty="0" err="1"/>
              <a:t>github</a:t>
            </a:r>
            <a:r>
              <a:rPr kumimoji="1" lang="ja-JP" altLang="en-US" dirty="0"/>
              <a:t>サーバに</a:t>
            </a:r>
            <a:r>
              <a:rPr lang="ja-JP" altLang="en-US" dirty="0"/>
              <a:t>自分のリポジトリを作る</a:t>
            </a:r>
            <a:endParaRPr lang="en-US" altLang="ja-JP" dirty="0"/>
          </a:p>
          <a:p>
            <a:pPr lvl="1"/>
            <a:r>
              <a:rPr kumimoji="1" lang="ja-JP" altLang="en-US" dirty="0"/>
              <a:t>それとローカルリポジトリを連携させる（同期のようなもの）</a:t>
            </a:r>
          </a:p>
        </p:txBody>
      </p:sp>
    </p:spTree>
    <p:extLst>
      <p:ext uri="{BB962C8B-B14F-4D97-AF65-F5344CB8AC3E}">
        <p14:creationId xmlns:p14="http://schemas.microsoft.com/office/powerpoint/2010/main" val="14644960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CFB3F2-211E-4D0B-B76A-0857C8ADCED1}"/>
              </a:ext>
            </a:extLst>
          </p:cNvPr>
          <p:cNvSpPr>
            <a:spLocks noGrp="1"/>
          </p:cNvSpPr>
          <p:nvPr>
            <p:ph type="title"/>
          </p:nvPr>
        </p:nvSpPr>
        <p:spPr/>
        <p:txBody>
          <a:bodyPr/>
          <a:lstStyle/>
          <a:p>
            <a:r>
              <a:rPr kumimoji="1" lang="en-US" altLang="ja-JP" dirty="0"/>
              <a:t>GitHub</a:t>
            </a:r>
            <a:r>
              <a:rPr kumimoji="1" lang="ja-JP" altLang="en-US" dirty="0"/>
              <a:t>でリモートリポジトリを作成</a:t>
            </a:r>
          </a:p>
        </p:txBody>
      </p:sp>
      <p:pic>
        <p:nvPicPr>
          <p:cNvPr id="3" name="図 2">
            <a:extLst>
              <a:ext uri="{FF2B5EF4-FFF2-40B4-BE49-F238E27FC236}">
                <a16:creationId xmlns:a16="http://schemas.microsoft.com/office/drawing/2014/main" id="{D8FAAA18-90F3-45D2-9AEE-C11EE439572B}"/>
              </a:ext>
            </a:extLst>
          </p:cNvPr>
          <p:cNvPicPr>
            <a:picLocks noChangeAspect="1"/>
          </p:cNvPicPr>
          <p:nvPr/>
        </p:nvPicPr>
        <p:blipFill>
          <a:blip r:embed="rId2"/>
          <a:stretch>
            <a:fillRect/>
          </a:stretch>
        </p:blipFill>
        <p:spPr>
          <a:xfrm>
            <a:off x="585787" y="1843755"/>
            <a:ext cx="11120437" cy="4425616"/>
          </a:xfrm>
          <a:prstGeom prst="rect">
            <a:avLst/>
          </a:prstGeom>
        </p:spPr>
      </p:pic>
      <p:sp>
        <p:nvSpPr>
          <p:cNvPr id="5" name="四角形: 角を丸くする 4">
            <a:extLst>
              <a:ext uri="{FF2B5EF4-FFF2-40B4-BE49-F238E27FC236}">
                <a16:creationId xmlns:a16="http://schemas.microsoft.com/office/drawing/2014/main" id="{1980316B-2736-4130-B0C0-3027B69175E2}"/>
              </a:ext>
            </a:extLst>
          </p:cNvPr>
          <p:cNvSpPr/>
          <p:nvPr/>
        </p:nvSpPr>
        <p:spPr>
          <a:xfrm>
            <a:off x="728663" y="3250406"/>
            <a:ext cx="1400175" cy="592932"/>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F6B9370-5151-45A2-BD70-62487209CE43}"/>
              </a:ext>
            </a:extLst>
          </p:cNvPr>
          <p:cNvSpPr txBox="1"/>
          <p:nvPr/>
        </p:nvSpPr>
        <p:spPr>
          <a:xfrm>
            <a:off x="2628900" y="4142288"/>
            <a:ext cx="5355953" cy="461665"/>
          </a:xfrm>
          <a:prstGeom prst="rect">
            <a:avLst/>
          </a:prstGeom>
          <a:solidFill>
            <a:schemeClr val="bg1"/>
          </a:solidFill>
        </p:spPr>
        <p:txBody>
          <a:bodyPr wrap="none" rtlCol="0">
            <a:spAutoFit/>
          </a:bodyPr>
          <a:lstStyle/>
          <a:p>
            <a:r>
              <a:rPr lang="ja-JP" altLang="en-US" sz="2400" b="1" dirty="0">
                <a:solidFill>
                  <a:srgbClr val="00B0F0"/>
                </a:solidFill>
                <a:latin typeface="HG丸ｺﾞｼｯｸM-PRO" panose="020F0600000000000000" pitchFamily="50" charset="-128"/>
                <a:ea typeface="HG丸ｺﾞｼｯｸM-PRO" panose="020F0600000000000000" pitchFamily="50" charset="-128"/>
              </a:rPr>
              <a:t>「</a:t>
            </a:r>
            <a:r>
              <a:rPr lang="en-US" altLang="ja-JP" sz="2400" b="1" dirty="0">
                <a:solidFill>
                  <a:srgbClr val="00B0F0"/>
                </a:solidFill>
                <a:latin typeface="HG丸ｺﾞｼｯｸM-PRO" panose="020F0600000000000000" pitchFamily="50" charset="-128"/>
                <a:ea typeface="HG丸ｺﾞｼｯｸM-PRO" panose="020F0600000000000000" pitchFamily="50" charset="-128"/>
              </a:rPr>
              <a:t>Create repository</a:t>
            </a:r>
            <a:r>
              <a:rPr lang="ja-JP" altLang="en-US" sz="2400" b="1" dirty="0">
                <a:solidFill>
                  <a:srgbClr val="00B0F0"/>
                </a:solidFill>
                <a:latin typeface="HG丸ｺﾞｼｯｸM-PRO" panose="020F0600000000000000" pitchFamily="50" charset="-128"/>
                <a:ea typeface="HG丸ｺﾞｼｯｸM-PRO" panose="020F0600000000000000" pitchFamily="50" charset="-128"/>
              </a:rPr>
              <a:t>」ボタンを押す</a:t>
            </a:r>
            <a:endParaRPr kumimoji="1" lang="ja-JP" altLang="en-US" sz="2400" b="1" dirty="0">
              <a:solidFill>
                <a:srgbClr val="00B0F0"/>
              </a:solidFill>
              <a:latin typeface="HG丸ｺﾞｼｯｸM-PRO" panose="020F0600000000000000" pitchFamily="50" charset="-128"/>
              <a:ea typeface="HG丸ｺﾞｼｯｸM-PRO" panose="020F0600000000000000" pitchFamily="50" charset="-128"/>
            </a:endParaRPr>
          </a:p>
        </p:txBody>
      </p:sp>
      <p:cxnSp>
        <p:nvCxnSpPr>
          <p:cNvPr id="8" name="直線矢印コネクタ 7">
            <a:extLst>
              <a:ext uri="{FF2B5EF4-FFF2-40B4-BE49-F238E27FC236}">
                <a16:creationId xmlns:a16="http://schemas.microsoft.com/office/drawing/2014/main" id="{4B002F2B-E4D8-4AD3-90B3-9ACBD8ACF723}"/>
              </a:ext>
            </a:extLst>
          </p:cNvPr>
          <p:cNvCxnSpPr>
            <a:cxnSpLocks/>
          </p:cNvCxnSpPr>
          <p:nvPr/>
        </p:nvCxnSpPr>
        <p:spPr>
          <a:xfrm flipH="1" flipV="1">
            <a:off x="2128839" y="3843339"/>
            <a:ext cx="1021555" cy="298949"/>
          </a:xfrm>
          <a:prstGeom prst="straightConnector1">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2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3DFB1A7D-9C61-4E2A-97F0-D8E7533C0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497" y="4719427"/>
            <a:ext cx="2867343" cy="1940093"/>
          </a:xfrm>
          <a:prstGeom prst="rect">
            <a:avLst/>
          </a:prstGeom>
        </p:spPr>
      </p:pic>
      <p:sp>
        <p:nvSpPr>
          <p:cNvPr id="2" name="タイトル 1">
            <a:extLst>
              <a:ext uri="{FF2B5EF4-FFF2-40B4-BE49-F238E27FC236}">
                <a16:creationId xmlns:a16="http://schemas.microsoft.com/office/drawing/2014/main" id="{A821B0D5-1292-4E19-AE34-9FFEA07CAC57}"/>
              </a:ext>
            </a:extLst>
          </p:cNvPr>
          <p:cNvSpPr>
            <a:spLocks noGrp="1"/>
          </p:cNvSpPr>
          <p:nvPr>
            <p:ph type="title"/>
          </p:nvPr>
        </p:nvSpPr>
        <p:spPr/>
        <p:txBody>
          <a:bodyPr/>
          <a:lstStyle/>
          <a:p>
            <a:r>
              <a:rPr lang="ja-JP" altLang="en-US" dirty="0"/>
              <a:t>プログラムをモデル化する際の視点</a:t>
            </a:r>
            <a:endParaRPr kumimoji="1" lang="ja-JP" altLang="en-US" dirty="0"/>
          </a:p>
        </p:txBody>
      </p:sp>
      <p:sp>
        <p:nvSpPr>
          <p:cNvPr id="3" name="コンテンツ プレースホルダー 2">
            <a:extLst>
              <a:ext uri="{FF2B5EF4-FFF2-40B4-BE49-F238E27FC236}">
                <a16:creationId xmlns:a16="http://schemas.microsoft.com/office/drawing/2014/main" id="{10AEA863-C32F-416A-A7FE-D43296C8CBE2}"/>
              </a:ext>
            </a:extLst>
          </p:cNvPr>
          <p:cNvSpPr>
            <a:spLocks noGrp="1"/>
          </p:cNvSpPr>
          <p:nvPr>
            <p:ph idx="1"/>
          </p:nvPr>
        </p:nvSpPr>
        <p:spPr/>
        <p:txBody>
          <a:bodyPr/>
          <a:lstStyle/>
          <a:p>
            <a:r>
              <a:rPr kumimoji="1" lang="ja-JP" altLang="en-US" dirty="0"/>
              <a:t>静的な構造</a:t>
            </a:r>
            <a:endParaRPr kumimoji="1" lang="en-US" altLang="ja-JP" dirty="0"/>
          </a:p>
          <a:p>
            <a:pPr lvl="1"/>
            <a:r>
              <a:rPr kumimoji="1" lang="ja-JP" altLang="en-US" dirty="0"/>
              <a:t>プログラムの「部品」の構成がどうなっているか</a:t>
            </a:r>
            <a:endParaRPr kumimoji="1" lang="en-US" altLang="ja-JP" dirty="0"/>
          </a:p>
          <a:p>
            <a:r>
              <a:rPr lang="ja-JP" altLang="en-US" dirty="0"/>
              <a:t>動的な振る舞い</a:t>
            </a:r>
            <a:endParaRPr lang="en-US" altLang="ja-JP" dirty="0"/>
          </a:p>
          <a:p>
            <a:pPr lvl="1"/>
            <a:r>
              <a:rPr kumimoji="1" lang="ja-JP" altLang="en-US" dirty="0"/>
              <a:t>プログラムがどのように動作するか</a:t>
            </a:r>
          </a:p>
        </p:txBody>
      </p:sp>
      <p:pic>
        <p:nvPicPr>
          <p:cNvPr id="2050" name="Picture 2" descr="横向きの車のイラスト">
            <a:extLst>
              <a:ext uri="{FF2B5EF4-FFF2-40B4-BE49-F238E27FC236}">
                <a16:creationId xmlns:a16="http://schemas.microsoft.com/office/drawing/2014/main" id="{629CEF5D-7B6C-49EB-B00E-0AA6A0407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08" y="3547006"/>
            <a:ext cx="2771709" cy="18293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リモコンのイラスト">
            <a:extLst>
              <a:ext uri="{FF2B5EF4-FFF2-40B4-BE49-F238E27FC236}">
                <a16:creationId xmlns:a16="http://schemas.microsoft.com/office/drawing/2014/main" id="{F631F5B9-4E80-4AD4-9FA7-C6A8A0665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733" y="3820582"/>
            <a:ext cx="922177" cy="101060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ワイドテレビのイラスト">
            <a:extLst>
              <a:ext uri="{FF2B5EF4-FFF2-40B4-BE49-F238E27FC236}">
                <a16:creationId xmlns:a16="http://schemas.microsoft.com/office/drawing/2014/main" id="{D3ED0D8A-561C-4AC1-A6DB-87501BCA7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721" y="3658766"/>
            <a:ext cx="1807845" cy="133328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あぐらをかく男性のイラスト">
            <a:extLst>
              <a:ext uri="{FF2B5EF4-FFF2-40B4-BE49-F238E27FC236}">
                <a16:creationId xmlns:a16="http://schemas.microsoft.com/office/drawing/2014/main" id="{3A91EE6E-36DD-468D-9BA2-B0EFF919A42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32534"/>
          <a:stretch/>
        </p:blipFill>
        <p:spPr bwMode="auto">
          <a:xfrm>
            <a:off x="6009173" y="3732212"/>
            <a:ext cx="1310074" cy="118639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矢印コネクタ 17">
            <a:extLst>
              <a:ext uri="{FF2B5EF4-FFF2-40B4-BE49-F238E27FC236}">
                <a16:creationId xmlns:a16="http://schemas.microsoft.com/office/drawing/2014/main" id="{5B474632-AAC8-44B5-A142-C304D8C31987}"/>
              </a:ext>
            </a:extLst>
          </p:cNvPr>
          <p:cNvCxnSpPr>
            <a:stCxn id="2060" idx="3"/>
            <a:endCxn id="2056" idx="1"/>
          </p:cNvCxnSpPr>
          <p:nvPr/>
        </p:nvCxnSpPr>
        <p:spPr>
          <a:xfrm>
            <a:off x="7319247" y="4325409"/>
            <a:ext cx="924486" cy="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6CEE281-D488-43AA-9E88-AF88DD4FB5DC}"/>
              </a:ext>
            </a:extLst>
          </p:cNvPr>
          <p:cNvCxnSpPr>
            <a:stCxn id="2056" idx="3"/>
            <a:endCxn id="2058" idx="1"/>
          </p:cNvCxnSpPr>
          <p:nvPr/>
        </p:nvCxnSpPr>
        <p:spPr>
          <a:xfrm flipV="1">
            <a:off x="9165910" y="4325409"/>
            <a:ext cx="801811" cy="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BCB0A0F0-916C-412D-B253-2ADA2EB333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1746" y="5014806"/>
            <a:ext cx="3486150" cy="1828800"/>
          </a:xfrm>
          <a:prstGeom prst="rect">
            <a:avLst/>
          </a:prstGeom>
        </p:spPr>
      </p:pic>
    </p:spTree>
    <p:extLst>
      <p:ext uri="{BB962C8B-B14F-4D97-AF65-F5344CB8AC3E}">
        <p14:creationId xmlns:p14="http://schemas.microsoft.com/office/powerpoint/2010/main" val="40347381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402335-3CD1-4D19-9CF2-5D2BA304A275}"/>
              </a:ext>
            </a:extLst>
          </p:cNvPr>
          <p:cNvSpPr>
            <a:spLocks noGrp="1"/>
          </p:cNvSpPr>
          <p:nvPr>
            <p:ph type="title"/>
          </p:nvPr>
        </p:nvSpPr>
        <p:spPr/>
        <p:txBody>
          <a:bodyPr/>
          <a:lstStyle/>
          <a:p>
            <a:r>
              <a:rPr kumimoji="1" lang="ja-JP" altLang="en-US" dirty="0"/>
              <a:t>プライベートリポジトリにしておく</a:t>
            </a:r>
          </a:p>
        </p:txBody>
      </p:sp>
      <p:pic>
        <p:nvPicPr>
          <p:cNvPr id="11266" name="Picture 2" descr="GitHubで新規リポジトリを作成する方法_2">
            <a:extLst>
              <a:ext uri="{FF2B5EF4-FFF2-40B4-BE49-F238E27FC236}">
                <a16:creationId xmlns:a16="http://schemas.microsoft.com/office/drawing/2014/main" id="{1480D8A7-A4B5-480C-8952-90D988335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329" y="1359639"/>
            <a:ext cx="9561342" cy="534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5873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D1E806-4590-4E5D-A5B4-A8407D972577}"/>
              </a:ext>
            </a:extLst>
          </p:cNvPr>
          <p:cNvSpPr>
            <a:spLocks noGrp="1"/>
          </p:cNvSpPr>
          <p:nvPr>
            <p:ph type="title"/>
          </p:nvPr>
        </p:nvSpPr>
        <p:spPr/>
        <p:txBody>
          <a:bodyPr/>
          <a:lstStyle/>
          <a:p>
            <a:r>
              <a:rPr kumimoji="1" lang="ja-JP" altLang="en-US" dirty="0"/>
              <a:t>下記のコマンドを控えておく</a:t>
            </a:r>
          </a:p>
        </p:txBody>
      </p:sp>
      <p:pic>
        <p:nvPicPr>
          <p:cNvPr id="12290" name="Picture 2" descr="GitHubリモートリポジトリ作成_3">
            <a:extLst>
              <a:ext uri="{FF2B5EF4-FFF2-40B4-BE49-F238E27FC236}">
                <a16:creationId xmlns:a16="http://schemas.microsoft.com/office/drawing/2014/main" id="{E1482FE6-3F87-49E0-ABB5-369AF62EC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016" y="1584146"/>
            <a:ext cx="9483969" cy="5164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2998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AF861-EE8E-4F70-9989-4D37F1FEB31D}"/>
              </a:ext>
            </a:extLst>
          </p:cNvPr>
          <p:cNvSpPr>
            <a:spLocks noGrp="1"/>
          </p:cNvSpPr>
          <p:nvPr>
            <p:ph type="title"/>
          </p:nvPr>
        </p:nvSpPr>
        <p:spPr/>
        <p:txBody>
          <a:bodyPr/>
          <a:lstStyle/>
          <a:p>
            <a:r>
              <a:rPr lang="ja-JP" altLang="en-US" dirty="0"/>
              <a:t>リモートリポジトリに紐づける</a:t>
            </a:r>
            <a:endParaRPr kumimoji="1" lang="ja-JP" altLang="en-US" dirty="0"/>
          </a:p>
        </p:txBody>
      </p:sp>
      <p:sp>
        <p:nvSpPr>
          <p:cNvPr id="3" name="コンテンツ プレースホルダー 2">
            <a:extLst>
              <a:ext uri="{FF2B5EF4-FFF2-40B4-BE49-F238E27FC236}">
                <a16:creationId xmlns:a16="http://schemas.microsoft.com/office/drawing/2014/main" id="{5B0A6A0A-013E-4529-B6D0-00A5186248B6}"/>
              </a:ext>
            </a:extLst>
          </p:cNvPr>
          <p:cNvSpPr>
            <a:spLocks noGrp="1"/>
          </p:cNvSpPr>
          <p:nvPr>
            <p:ph idx="1"/>
          </p:nvPr>
        </p:nvSpPr>
        <p:spPr/>
        <p:txBody>
          <a:bodyPr>
            <a:normAutofit lnSpcReduction="10000"/>
          </a:bodyPr>
          <a:lstStyle/>
          <a:p>
            <a:r>
              <a:rPr kumimoji="1" lang="en-US" altLang="ja-JP" dirty="0" err="1"/>
              <a:t>VSCode</a:t>
            </a:r>
            <a:r>
              <a:rPr kumimoji="1" lang="ja-JP" altLang="en-US" dirty="0"/>
              <a:t>のターミナルに以下を入力</a:t>
            </a:r>
            <a:endParaRPr kumimoji="1" lang="en-US" altLang="ja-JP" dirty="0"/>
          </a:p>
          <a:p>
            <a:pPr lvl="1"/>
            <a:r>
              <a:rPr kumimoji="1" lang="ja-JP" altLang="en-US" dirty="0"/>
              <a:t>カレントディレクトリは</a:t>
            </a:r>
            <a:r>
              <a:rPr kumimoji="1" lang="en-US" altLang="ja-JP" dirty="0"/>
              <a:t>git-sample</a:t>
            </a:r>
            <a:r>
              <a:rPr lang="ja-JP" altLang="en-US" dirty="0"/>
              <a:t>フォルダになっているはず</a:t>
            </a:r>
            <a:endParaRPr kumimoji="1" lang="en-US" altLang="ja-JP" dirty="0"/>
          </a:p>
          <a:p>
            <a:pPr marL="0" indent="0">
              <a:buNone/>
            </a:pPr>
            <a:r>
              <a:rPr lang="en-US" altLang="ja-JP" sz="2400" dirty="0"/>
              <a:t>git remote add origin https://github.com/{</a:t>
            </a:r>
            <a:r>
              <a:rPr lang="ja-JP" altLang="en-US" sz="2400" dirty="0"/>
              <a:t>ユーザー名</a:t>
            </a:r>
            <a:r>
              <a:rPr lang="en-US" altLang="ja-JP" sz="2400" dirty="0"/>
              <a:t>}/{</a:t>
            </a:r>
            <a:r>
              <a:rPr lang="ja-JP" altLang="en-US" sz="2400" dirty="0"/>
              <a:t>リポジトリ名</a:t>
            </a:r>
            <a:r>
              <a:rPr lang="en-US" altLang="ja-JP" sz="2400" dirty="0"/>
              <a:t>}.git</a:t>
            </a:r>
          </a:p>
          <a:p>
            <a:pPr lvl="1"/>
            <a:r>
              <a:rPr lang="ja-JP" altLang="en-US" sz="2000" dirty="0"/>
              <a:t>さっき控えたコマンドの１行目。コピペでもよい</a:t>
            </a:r>
            <a:endParaRPr lang="en-US" altLang="ja-JP" sz="2000" dirty="0"/>
          </a:p>
          <a:p>
            <a:r>
              <a:rPr kumimoji="1" lang="ja-JP" altLang="en-US" dirty="0"/>
              <a:t>これは、</a:t>
            </a:r>
            <a:r>
              <a:rPr kumimoji="1" lang="en-US" altLang="ja-JP" dirty="0"/>
              <a:t>PC</a:t>
            </a:r>
            <a:r>
              <a:rPr kumimoji="1" lang="ja-JP" altLang="en-US" dirty="0"/>
              <a:t>上に作成したローカルリポジトリと</a:t>
            </a:r>
            <a:r>
              <a:rPr kumimoji="1" lang="en-US" altLang="ja-JP" dirty="0"/>
              <a:t>GitHub</a:t>
            </a:r>
            <a:r>
              <a:rPr kumimoji="1" lang="ja-JP" altLang="en-US" dirty="0"/>
              <a:t>で作成したリモートリポジトリの紐づけを意味する</a:t>
            </a:r>
            <a:endParaRPr kumimoji="1" lang="en-US" altLang="ja-JP" dirty="0"/>
          </a:p>
          <a:p>
            <a:r>
              <a:rPr lang="ja-JP" altLang="en-US" dirty="0"/>
              <a:t>確認してみる</a:t>
            </a:r>
            <a:endParaRPr lang="en-US" altLang="ja-JP" dirty="0"/>
          </a:p>
          <a:p>
            <a:pPr marL="0" indent="0">
              <a:buNone/>
            </a:pPr>
            <a:r>
              <a:rPr lang="en-US" altLang="ja-JP" dirty="0"/>
              <a:t>git remote -v </a:t>
            </a:r>
            <a:r>
              <a:rPr lang="ja-JP" altLang="en-US" dirty="0"/>
              <a:t>とタイプして以下が返ってくれば成功</a:t>
            </a:r>
            <a:endParaRPr kumimoji="1" lang="en-US" altLang="ja-JP" dirty="0"/>
          </a:p>
          <a:p>
            <a:pPr marL="0" indent="0">
              <a:buNone/>
            </a:pPr>
            <a:r>
              <a:rPr lang="en-US" altLang="ja-JP" sz="2400" dirty="0"/>
              <a:t>origin https://github.com/{</a:t>
            </a:r>
            <a:r>
              <a:rPr lang="ja-JP" altLang="en-US" sz="2400" dirty="0"/>
              <a:t>ユーザー名</a:t>
            </a:r>
            <a:r>
              <a:rPr lang="en-US" altLang="ja-JP" sz="2400" dirty="0"/>
              <a:t>}/{</a:t>
            </a:r>
            <a:r>
              <a:rPr lang="ja-JP" altLang="en-US" sz="2400" dirty="0"/>
              <a:t>リポジトリ名</a:t>
            </a:r>
            <a:r>
              <a:rPr lang="en-US" altLang="ja-JP" sz="2400" dirty="0"/>
              <a:t>}.git (fetch)</a:t>
            </a:r>
          </a:p>
          <a:p>
            <a:pPr marL="0" indent="0">
              <a:buNone/>
            </a:pPr>
            <a:r>
              <a:rPr lang="en-US" altLang="ja-JP" sz="2400" dirty="0"/>
              <a:t>origin https://github.com/{</a:t>
            </a:r>
            <a:r>
              <a:rPr lang="ja-JP" altLang="en-US" sz="2400" dirty="0"/>
              <a:t>ユーザー名</a:t>
            </a:r>
            <a:r>
              <a:rPr lang="en-US" altLang="ja-JP" sz="2400" dirty="0"/>
              <a:t>}/{</a:t>
            </a:r>
            <a:r>
              <a:rPr lang="ja-JP" altLang="en-US" sz="2400" dirty="0"/>
              <a:t>リポジトリ名</a:t>
            </a:r>
            <a:r>
              <a:rPr lang="en-US" altLang="ja-JP" sz="2400" dirty="0"/>
              <a:t>}.git (push) </a:t>
            </a:r>
            <a:endParaRPr kumimoji="1" lang="ja-JP" altLang="en-US" sz="2400" dirty="0"/>
          </a:p>
        </p:txBody>
      </p:sp>
    </p:spTree>
    <p:extLst>
      <p:ext uri="{BB962C8B-B14F-4D97-AF65-F5344CB8AC3E}">
        <p14:creationId xmlns:p14="http://schemas.microsoft.com/office/powerpoint/2010/main" val="7801793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F7BD8-CD53-44FD-A0A4-9D2671CBA40C}"/>
              </a:ext>
            </a:extLst>
          </p:cNvPr>
          <p:cNvSpPr>
            <a:spLocks noGrp="1"/>
          </p:cNvSpPr>
          <p:nvPr>
            <p:ph type="title"/>
          </p:nvPr>
        </p:nvSpPr>
        <p:spPr/>
        <p:txBody>
          <a:bodyPr/>
          <a:lstStyle/>
          <a:p>
            <a:r>
              <a:rPr kumimoji="1" lang="ja-JP" altLang="en-US" dirty="0"/>
              <a:t>リモートリポジトリにプッシュ</a:t>
            </a:r>
          </a:p>
        </p:txBody>
      </p:sp>
      <p:sp>
        <p:nvSpPr>
          <p:cNvPr id="3" name="コンテンツ プレースホルダー 2">
            <a:extLst>
              <a:ext uri="{FF2B5EF4-FFF2-40B4-BE49-F238E27FC236}">
                <a16:creationId xmlns:a16="http://schemas.microsoft.com/office/drawing/2014/main" id="{335D3EAF-CE37-407B-B74E-0BD1445F1803}"/>
              </a:ext>
            </a:extLst>
          </p:cNvPr>
          <p:cNvSpPr>
            <a:spLocks noGrp="1"/>
          </p:cNvSpPr>
          <p:nvPr>
            <p:ph idx="1"/>
          </p:nvPr>
        </p:nvSpPr>
        <p:spPr/>
        <p:txBody>
          <a:bodyPr/>
          <a:lstStyle/>
          <a:p>
            <a:r>
              <a:rPr kumimoji="1" lang="ja-JP" altLang="en-US" dirty="0"/>
              <a:t>ターミナルに以下を入力</a:t>
            </a:r>
            <a:endParaRPr kumimoji="1" lang="en-US" altLang="ja-JP" dirty="0"/>
          </a:p>
          <a:p>
            <a:pPr marL="0" indent="0">
              <a:buNone/>
            </a:pPr>
            <a:r>
              <a:rPr lang="en-US" altLang="ja-JP" dirty="0"/>
              <a:t>git branch -M main</a:t>
            </a:r>
          </a:p>
          <a:p>
            <a:pPr marL="0" indent="0">
              <a:buNone/>
            </a:pPr>
            <a:r>
              <a:rPr lang="en-US" altLang="ja-JP" dirty="0"/>
              <a:t>git push -u origin main</a:t>
            </a:r>
            <a:endParaRPr kumimoji="1" lang="en-US" altLang="ja-JP" dirty="0"/>
          </a:p>
          <a:p>
            <a:r>
              <a:rPr lang="en-US" altLang="ja-JP" dirty="0"/>
              <a:t>1</a:t>
            </a:r>
            <a:r>
              <a:rPr lang="ja-JP" altLang="en-US" dirty="0"/>
              <a:t>行目は</a:t>
            </a:r>
            <a:r>
              <a:rPr lang="en-US" altLang="ja-JP" dirty="0"/>
              <a:t>main</a:t>
            </a:r>
            <a:r>
              <a:rPr lang="ja-JP" altLang="en-US" dirty="0"/>
              <a:t>というブランチを作成する</a:t>
            </a:r>
            <a:endParaRPr lang="en-US" altLang="ja-JP" dirty="0"/>
          </a:p>
          <a:p>
            <a:r>
              <a:rPr kumimoji="1" lang="en-US" altLang="ja-JP" dirty="0"/>
              <a:t>2</a:t>
            </a:r>
            <a:r>
              <a:rPr kumimoji="1" lang="ja-JP" altLang="en-US" dirty="0"/>
              <a:t>行目は</a:t>
            </a:r>
            <a:r>
              <a:rPr kumimoji="1" lang="en-US" altLang="ja-JP" dirty="0"/>
              <a:t>main</a:t>
            </a:r>
            <a:r>
              <a:rPr kumimoji="1" lang="ja-JP" altLang="en-US" dirty="0"/>
              <a:t>ブランチに対してプッシュ操作をしている</a:t>
            </a:r>
          </a:p>
        </p:txBody>
      </p:sp>
    </p:spTree>
    <p:extLst>
      <p:ext uri="{BB962C8B-B14F-4D97-AF65-F5344CB8AC3E}">
        <p14:creationId xmlns:p14="http://schemas.microsoft.com/office/powerpoint/2010/main" val="26986046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12B75-1A7D-430E-9613-DC7EAE2008DB}"/>
              </a:ext>
            </a:extLst>
          </p:cNvPr>
          <p:cNvSpPr>
            <a:spLocks noGrp="1"/>
          </p:cNvSpPr>
          <p:nvPr>
            <p:ph type="title"/>
          </p:nvPr>
        </p:nvSpPr>
        <p:spPr/>
        <p:txBody>
          <a:bodyPr/>
          <a:lstStyle/>
          <a:p>
            <a:r>
              <a:rPr kumimoji="1" lang="en-US" altLang="ja-JP" dirty="0"/>
              <a:t>GitHub</a:t>
            </a:r>
            <a:r>
              <a:rPr kumimoji="1" lang="ja-JP" altLang="en-US" dirty="0"/>
              <a:t>に反映されたかを確認</a:t>
            </a:r>
          </a:p>
        </p:txBody>
      </p:sp>
      <p:pic>
        <p:nvPicPr>
          <p:cNvPr id="13314" name="Picture 2" descr="GitHubのリポジトリの確認">
            <a:extLst>
              <a:ext uri="{FF2B5EF4-FFF2-40B4-BE49-F238E27FC236}">
                <a16:creationId xmlns:a16="http://schemas.microsoft.com/office/drawing/2014/main" id="{0B17441B-7E59-499B-AB40-F29C5CD80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37" y="1588414"/>
            <a:ext cx="10809726" cy="497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3935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806674-DA40-4CAE-BD37-196174F6EBB2}"/>
              </a:ext>
            </a:extLst>
          </p:cNvPr>
          <p:cNvSpPr>
            <a:spLocks noGrp="1"/>
          </p:cNvSpPr>
          <p:nvPr>
            <p:ph type="title"/>
          </p:nvPr>
        </p:nvSpPr>
        <p:spPr/>
        <p:txBody>
          <a:bodyPr/>
          <a:lstStyle/>
          <a:p>
            <a:r>
              <a:rPr kumimoji="1" lang="en-US" altLang="ja-JP" dirty="0" err="1"/>
              <a:t>github</a:t>
            </a:r>
            <a:r>
              <a:rPr kumimoji="1" lang="ja-JP" altLang="en-US" dirty="0"/>
              <a:t>の主な操作</a:t>
            </a:r>
          </a:p>
        </p:txBody>
      </p:sp>
      <p:sp>
        <p:nvSpPr>
          <p:cNvPr id="3" name="コンテンツ プレースホルダー 2">
            <a:extLst>
              <a:ext uri="{FF2B5EF4-FFF2-40B4-BE49-F238E27FC236}">
                <a16:creationId xmlns:a16="http://schemas.microsoft.com/office/drawing/2014/main" id="{64640122-242D-4DB2-8D75-E51133B9E3B0}"/>
              </a:ext>
            </a:extLst>
          </p:cNvPr>
          <p:cNvSpPr>
            <a:spLocks noGrp="1"/>
          </p:cNvSpPr>
          <p:nvPr>
            <p:ph idx="1"/>
          </p:nvPr>
        </p:nvSpPr>
        <p:spPr/>
        <p:txBody>
          <a:bodyPr>
            <a:normAutofit lnSpcReduction="10000"/>
          </a:bodyPr>
          <a:lstStyle/>
          <a:p>
            <a:r>
              <a:rPr kumimoji="1" lang="ja-JP" altLang="en-US" dirty="0"/>
              <a:t>プッシュ：ローカルで加えた変更をリモートに反映させる</a:t>
            </a:r>
            <a:endParaRPr kumimoji="1" lang="en-US" altLang="ja-JP" dirty="0"/>
          </a:p>
          <a:p>
            <a:r>
              <a:rPr kumimoji="1" lang="ja-JP" altLang="en-US" dirty="0"/>
              <a:t>プル：リモートで（他人により）加えられた</a:t>
            </a:r>
            <a:r>
              <a:rPr kumimoji="1" lang="ja-JP" altLang="en-US"/>
              <a:t>変更をローカルに</a:t>
            </a:r>
            <a:r>
              <a:rPr kumimoji="1" lang="ja-JP" altLang="en-US" dirty="0"/>
              <a:t>統合（マージ）</a:t>
            </a:r>
            <a:endParaRPr kumimoji="1" lang="en-US" altLang="ja-JP" dirty="0"/>
          </a:p>
          <a:p>
            <a:pPr lvl="1"/>
            <a:r>
              <a:rPr lang="ja-JP" altLang="en-US" dirty="0"/>
              <a:t>ただし、競合があった場合（すでに自分でも変更を加えていた）は自動ではマージできない</a:t>
            </a:r>
            <a:endParaRPr kumimoji="1" lang="en-US" altLang="ja-JP" dirty="0"/>
          </a:p>
          <a:p>
            <a:r>
              <a:rPr lang="ja-JP" altLang="en-US" dirty="0"/>
              <a:t>ブランチ：元のバージョンを残したまま別バージョンの系統を作り出す</a:t>
            </a:r>
            <a:endParaRPr lang="en-US" altLang="ja-JP" dirty="0"/>
          </a:p>
          <a:p>
            <a:pPr lvl="1"/>
            <a:r>
              <a:rPr kumimoji="1" lang="ja-JP" altLang="en-US" dirty="0"/>
              <a:t>メインブランチは</a:t>
            </a:r>
            <a:r>
              <a:rPr lang="ja-JP" altLang="en-US" dirty="0"/>
              <a:t>いじりたくないが、思いついたことを試験的に</a:t>
            </a:r>
            <a:r>
              <a:rPr kumimoji="1" lang="ja-JP" altLang="en-US" dirty="0"/>
              <a:t>ちょっと試したいとき</a:t>
            </a:r>
            <a:endParaRPr kumimoji="1" lang="en-US" altLang="ja-JP" dirty="0"/>
          </a:p>
          <a:p>
            <a:pPr lvl="1"/>
            <a:r>
              <a:rPr lang="ja-JP" altLang="en-US" dirty="0"/>
              <a:t>うまくいったらメインブランチにマージすることもできる</a:t>
            </a:r>
            <a:endParaRPr lang="en-US" altLang="ja-JP" dirty="0"/>
          </a:p>
          <a:p>
            <a:pPr lvl="1"/>
            <a:r>
              <a:rPr kumimoji="1" lang="ja-JP" altLang="en-US" dirty="0"/>
              <a:t>複数人での開発は、</a:t>
            </a:r>
            <a:r>
              <a:rPr lang="ja-JP" altLang="en-US" dirty="0"/>
              <a:t>ブランチを使用するのが基本</a:t>
            </a:r>
            <a:endParaRPr lang="en-US" altLang="ja-JP" dirty="0"/>
          </a:p>
        </p:txBody>
      </p:sp>
    </p:spTree>
    <p:extLst>
      <p:ext uri="{BB962C8B-B14F-4D97-AF65-F5344CB8AC3E}">
        <p14:creationId xmlns:p14="http://schemas.microsoft.com/office/powerpoint/2010/main" val="7152633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827D7-F5CA-4148-A5AF-EA4150FB1962}"/>
              </a:ext>
            </a:extLst>
          </p:cNvPr>
          <p:cNvSpPr>
            <a:spLocks noGrp="1"/>
          </p:cNvSpPr>
          <p:nvPr>
            <p:ph type="title"/>
          </p:nvPr>
        </p:nvSpPr>
        <p:spPr/>
        <p:txBody>
          <a:bodyPr/>
          <a:lstStyle/>
          <a:p>
            <a:r>
              <a:rPr kumimoji="1" lang="ja-JP" altLang="en-US" dirty="0"/>
              <a:t>ファイルの</a:t>
            </a:r>
            <a:r>
              <a:rPr kumimoji="1" lang="en-US" altLang="ja-JP" dirty="0"/>
              <a:t>git</a:t>
            </a:r>
            <a:r>
              <a:rPr kumimoji="1" lang="ja-JP" altLang="en-US" dirty="0"/>
              <a:t>操作を練習してみよう</a:t>
            </a:r>
          </a:p>
        </p:txBody>
      </p:sp>
      <p:sp>
        <p:nvSpPr>
          <p:cNvPr id="3" name="コンテンツ プレースホルダー 2">
            <a:extLst>
              <a:ext uri="{FF2B5EF4-FFF2-40B4-BE49-F238E27FC236}">
                <a16:creationId xmlns:a16="http://schemas.microsoft.com/office/drawing/2014/main" id="{449E342B-6145-43DE-8553-98B2C0DE4A5C}"/>
              </a:ext>
            </a:extLst>
          </p:cNvPr>
          <p:cNvSpPr>
            <a:spLocks noGrp="1"/>
          </p:cNvSpPr>
          <p:nvPr>
            <p:ph idx="1"/>
          </p:nvPr>
        </p:nvSpPr>
        <p:spPr/>
        <p:txBody>
          <a:bodyPr/>
          <a:lstStyle/>
          <a:p>
            <a:pPr marL="514350" indent="-514350">
              <a:buFont typeface="+mj-lt"/>
              <a:buAutoNum type="arabicPeriod"/>
            </a:pPr>
            <a:r>
              <a:rPr lang="en-US" altLang="ja-JP" dirty="0" err="1"/>
              <a:t>VSCode</a:t>
            </a:r>
            <a:r>
              <a:rPr lang="ja-JP" altLang="en-US" dirty="0"/>
              <a:t>上でファイルを編集・追加する</a:t>
            </a:r>
          </a:p>
          <a:p>
            <a:pPr marL="514350" indent="-514350">
              <a:buFont typeface="+mj-lt"/>
              <a:buAutoNum type="arabicPeriod"/>
            </a:pPr>
            <a:r>
              <a:rPr lang="ja-JP" altLang="en-US" dirty="0"/>
              <a:t>変更のステージング・コミットする</a:t>
            </a:r>
          </a:p>
          <a:p>
            <a:pPr marL="514350" indent="-514350">
              <a:buFont typeface="+mj-lt"/>
              <a:buAutoNum type="arabicPeriod"/>
            </a:pPr>
            <a:r>
              <a:rPr lang="ja-JP" altLang="en-US" dirty="0"/>
              <a:t>変更をリモートリポジトリにプッシュする</a:t>
            </a:r>
            <a:endParaRPr kumimoji="1" lang="ja-JP" altLang="en-US" dirty="0"/>
          </a:p>
        </p:txBody>
      </p:sp>
    </p:spTree>
    <p:extLst>
      <p:ext uri="{BB962C8B-B14F-4D97-AF65-F5344CB8AC3E}">
        <p14:creationId xmlns:p14="http://schemas.microsoft.com/office/powerpoint/2010/main" val="35434155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6326A-0971-4C37-BD49-2701B1024B3E}"/>
              </a:ext>
            </a:extLst>
          </p:cNvPr>
          <p:cNvSpPr>
            <a:spLocks noGrp="1"/>
          </p:cNvSpPr>
          <p:nvPr>
            <p:ph type="title"/>
          </p:nvPr>
        </p:nvSpPr>
        <p:spPr/>
        <p:txBody>
          <a:bodyPr/>
          <a:lstStyle/>
          <a:p>
            <a:r>
              <a:rPr lang="en-US" altLang="ja-JP" dirty="0" err="1"/>
              <a:t>VSCode</a:t>
            </a:r>
            <a:r>
              <a:rPr lang="ja-JP" altLang="en-US" dirty="0"/>
              <a:t>でファイルを編集・追加する</a:t>
            </a:r>
            <a:endParaRPr kumimoji="1" lang="ja-JP" altLang="en-US" dirty="0"/>
          </a:p>
        </p:txBody>
      </p:sp>
      <p:pic>
        <p:nvPicPr>
          <p:cNvPr id="14338" name="Picture 2" descr="ファイルの編集・追加をそれぞれ行った状態">
            <a:extLst>
              <a:ext uri="{FF2B5EF4-FFF2-40B4-BE49-F238E27FC236}">
                <a16:creationId xmlns:a16="http://schemas.microsoft.com/office/drawing/2014/main" id="{04EE9DFB-0C60-4003-AABF-140D1B2B5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871" y="1735459"/>
            <a:ext cx="9336258" cy="48796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E363AB2B-A486-4C9D-82F1-D8F09AB4515C}"/>
              </a:ext>
            </a:extLst>
          </p:cNvPr>
          <p:cNvCxnSpPr/>
          <p:nvPr/>
        </p:nvCxnSpPr>
        <p:spPr>
          <a:xfrm flipH="1">
            <a:off x="710418" y="3130062"/>
            <a:ext cx="1765496" cy="7033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4D7F4269-9D82-41D5-9D21-87FBA21E7D1F}"/>
              </a:ext>
            </a:extLst>
          </p:cNvPr>
          <p:cNvSpPr txBox="1"/>
          <p:nvPr/>
        </p:nvSpPr>
        <p:spPr>
          <a:xfrm>
            <a:off x="302455" y="3833446"/>
            <a:ext cx="646331" cy="369332"/>
          </a:xfrm>
          <a:prstGeom prst="rect">
            <a:avLst/>
          </a:prstGeom>
          <a:noFill/>
        </p:spPr>
        <p:txBody>
          <a:bodyPr wrap="none" rtlCol="0">
            <a:spAutoFit/>
          </a:bodyPr>
          <a:lstStyle/>
          <a:p>
            <a:r>
              <a:rPr kumimoji="1" lang="ja-JP" altLang="en-US" dirty="0">
                <a:solidFill>
                  <a:srgbClr val="FF0000"/>
                </a:solidFill>
              </a:rPr>
              <a:t>追加</a:t>
            </a:r>
          </a:p>
        </p:txBody>
      </p:sp>
      <p:cxnSp>
        <p:nvCxnSpPr>
          <p:cNvPr id="8" name="直線コネクタ 7">
            <a:extLst>
              <a:ext uri="{FF2B5EF4-FFF2-40B4-BE49-F238E27FC236}">
                <a16:creationId xmlns:a16="http://schemas.microsoft.com/office/drawing/2014/main" id="{0002369A-20F8-441A-B48B-47AEC270EB05}"/>
              </a:ext>
            </a:extLst>
          </p:cNvPr>
          <p:cNvCxnSpPr>
            <a:cxnSpLocks/>
          </p:cNvCxnSpPr>
          <p:nvPr/>
        </p:nvCxnSpPr>
        <p:spPr>
          <a:xfrm flipH="1">
            <a:off x="2764301" y="1607344"/>
            <a:ext cx="143205" cy="12061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4E8FCBD-7FF2-449D-94E5-CA60D7924BCE}"/>
              </a:ext>
            </a:extLst>
          </p:cNvPr>
          <p:cNvSpPr txBox="1"/>
          <p:nvPr/>
        </p:nvSpPr>
        <p:spPr>
          <a:xfrm>
            <a:off x="2530172" y="1321356"/>
            <a:ext cx="4108817" cy="369332"/>
          </a:xfrm>
          <a:prstGeom prst="rect">
            <a:avLst/>
          </a:prstGeom>
          <a:noFill/>
        </p:spPr>
        <p:txBody>
          <a:bodyPr wrap="none" rtlCol="0">
            <a:spAutoFit/>
          </a:bodyPr>
          <a:lstStyle/>
          <a:p>
            <a:r>
              <a:rPr kumimoji="1" lang="ja-JP" altLang="en-US" dirty="0">
                <a:solidFill>
                  <a:srgbClr val="FF0000"/>
                </a:solidFill>
              </a:rPr>
              <a:t>編集（何か書き込んで保存しておく）</a:t>
            </a:r>
          </a:p>
        </p:txBody>
      </p:sp>
    </p:spTree>
    <p:extLst>
      <p:ext uri="{BB962C8B-B14F-4D97-AF65-F5344CB8AC3E}">
        <p14:creationId xmlns:p14="http://schemas.microsoft.com/office/powerpoint/2010/main" val="39056257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39C8A6-B514-43C3-9F44-34969EF1E8ED}"/>
              </a:ext>
            </a:extLst>
          </p:cNvPr>
          <p:cNvSpPr>
            <a:spLocks noGrp="1"/>
          </p:cNvSpPr>
          <p:nvPr>
            <p:ph type="title"/>
          </p:nvPr>
        </p:nvSpPr>
        <p:spPr/>
        <p:txBody>
          <a:bodyPr/>
          <a:lstStyle/>
          <a:p>
            <a:r>
              <a:rPr lang="ja-JP" altLang="en-US" dirty="0"/>
              <a:t>変更のステージング・コミットを行う</a:t>
            </a:r>
            <a:endParaRPr kumimoji="1" lang="ja-JP" altLang="en-US" dirty="0"/>
          </a:p>
        </p:txBody>
      </p:sp>
      <p:pic>
        <p:nvPicPr>
          <p:cNvPr id="15362" name="Picture 2" descr="変更のステージング・コミットを行う">
            <a:extLst>
              <a:ext uri="{FF2B5EF4-FFF2-40B4-BE49-F238E27FC236}">
                <a16:creationId xmlns:a16="http://schemas.microsoft.com/office/drawing/2014/main" id="{0414A7ED-1074-4BE1-B67B-2ED68A51F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459" y="1425546"/>
            <a:ext cx="10131083" cy="5295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7341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2B0E8-CF00-4211-B63C-FFCB455F08AD}"/>
              </a:ext>
            </a:extLst>
          </p:cNvPr>
          <p:cNvSpPr>
            <a:spLocks noGrp="1"/>
          </p:cNvSpPr>
          <p:nvPr>
            <p:ph type="title"/>
          </p:nvPr>
        </p:nvSpPr>
        <p:spPr/>
        <p:txBody>
          <a:bodyPr/>
          <a:lstStyle/>
          <a:p>
            <a:r>
              <a:rPr kumimoji="1" lang="ja-JP" altLang="en-US" dirty="0"/>
              <a:t>完了後</a:t>
            </a:r>
          </a:p>
        </p:txBody>
      </p:sp>
      <p:pic>
        <p:nvPicPr>
          <p:cNvPr id="16386" name="Picture 2" descr="変更のステージング・コミットを行った状態">
            <a:extLst>
              <a:ext uri="{FF2B5EF4-FFF2-40B4-BE49-F238E27FC236}">
                <a16:creationId xmlns:a16="http://schemas.microsoft.com/office/drawing/2014/main" id="{3BE24DC9-419B-4617-96F8-44D7B735D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933" y="1589944"/>
            <a:ext cx="9934135" cy="517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2075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da8b24c-7a2d-472e-8f79-950c6996b8e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647010791F03B40BD262C746FD0B2CB" ma:contentTypeVersion="14" ma:contentTypeDescription="新しいドキュメントを作成します。" ma:contentTypeScope="" ma:versionID="015e629e5221248d5841fdf43135b348">
  <xsd:schema xmlns:xsd="http://www.w3.org/2001/XMLSchema" xmlns:xs="http://www.w3.org/2001/XMLSchema" xmlns:p="http://schemas.microsoft.com/office/2006/metadata/properties" xmlns:ns3="6da8b24c-7a2d-472e-8f79-950c6996b8ef" xmlns:ns4="7ab13428-5def-4a02-bfaf-ae2a6ae8b8a8" targetNamespace="http://schemas.microsoft.com/office/2006/metadata/properties" ma:root="true" ma:fieldsID="4e2a69c57d31c14cfd0e65633e9ef575" ns3:_="" ns4:_="">
    <xsd:import namespace="6da8b24c-7a2d-472e-8f79-950c6996b8ef"/>
    <xsd:import namespace="7ab13428-5def-4a02-bfaf-ae2a6ae8b8a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a8b24c-7a2d-472e-8f79-950c6996b8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ab13428-5def-4a02-bfaf-ae2a6ae8b8a8" elementFormDefault="qualified">
    <xsd:import namespace="http://schemas.microsoft.com/office/2006/documentManagement/types"/>
    <xsd:import namespace="http://schemas.microsoft.com/office/infopath/2007/PartnerControls"/>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element name="SharingHintHash" ma:index="20"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051038-893A-4756-A685-18F95544D16D}">
  <ds:schemaRefs>
    <ds:schemaRef ds:uri="http://schemas.microsoft.com/sharepoint/v3/contenttype/forms"/>
  </ds:schemaRefs>
</ds:datastoreItem>
</file>

<file path=customXml/itemProps2.xml><?xml version="1.0" encoding="utf-8"?>
<ds:datastoreItem xmlns:ds="http://schemas.openxmlformats.org/officeDocument/2006/customXml" ds:itemID="{D89D5D04-5413-4C68-9DE7-3E7FBECAC7D3}">
  <ds:schemaRefs>
    <ds:schemaRef ds:uri="6da8b24c-7a2d-472e-8f79-950c6996b8ef"/>
    <ds:schemaRef ds:uri="http://purl.org/dc/elements/1.1/"/>
    <ds:schemaRef ds:uri="http://schemas.microsoft.com/office/2006/documentManagement/types"/>
    <ds:schemaRef ds:uri="7ab13428-5def-4a02-bfaf-ae2a6ae8b8a8"/>
    <ds:schemaRef ds:uri="http://purl.org/dc/dcmitype/"/>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0E78E4A-89C0-4F82-8C63-397B3F3D5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a8b24c-7a2d-472e-8f79-950c6996b8ef"/>
    <ds:schemaRef ds:uri="7ab13428-5def-4a02-bfaf-ae2a6ae8b8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1958</TotalTime>
  <Words>4802</Words>
  <Application>Microsoft Office PowerPoint</Application>
  <PresentationFormat>ワイド画面</PresentationFormat>
  <Paragraphs>551</Paragraphs>
  <Slides>104</Slides>
  <Notes>20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104</vt:i4>
      </vt:variant>
    </vt:vector>
  </HeadingPairs>
  <TitlesOfParts>
    <vt:vector size="111" baseType="lpstr">
      <vt:lpstr>HG丸ｺﾞｼｯｸM-PRO</vt:lpstr>
      <vt:lpstr>ＭＳ Ｐゴシック</vt:lpstr>
      <vt:lpstr>游ゴシック</vt:lpstr>
      <vt:lpstr>游ゴシック Light</vt:lpstr>
      <vt:lpstr>Arial</vt:lpstr>
      <vt:lpstr>Courier New</vt:lpstr>
      <vt:lpstr>Office テーマ</vt:lpstr>
      <vt:lpstr>プログラミング演習Ⅳ</vt:lpstr>
      <vt:lpstr>概要（シラバスより）</vt:lpstr>
      <vt:lpstr>チームについて</vt:lpstr>
      <vt:lpstr>チーム分けについて</vt:lpstr>
      <vt:lpstr>今日の内容</vt:lpstr>
      <vt:lpstr>ソフトウェア開発プロセス</vt:lpstr>
      <vt:lpstr>プログラムを「設計する」</vt:lpstr>
      <vt:lpstr>プログラムの設計＝モデル化</vt:lpstr>
      <vt:lpstr>プログラムをモデル化する際の視点</vt:lpstr>
      <vt:lpstr>プログラムの設計図</vt:lpstr>
      <vt:lpstr>ソフトウェア開発プロセス</vt:lpstr>
      <vt:lpstr>ソフトウェアの開発工程</vt:lpstr>
      <vt:lpstr>要求分析</vt:lpstr>
      <vt:lpstr>システム分析</vt:lpstr>
      <vt:lpstr>アーキテクチャ設計</vt:lpstr>
      <vt:lpstr>詳細設計</vt:lpstr>
      <vt:lpstr>実装</vt:lpstr>
      <vt:lpstr>テスト</vt:lpstr>
      <vt:lpstr>代表的なソフトウェア開発プロセス</vt:lpstr>
      <vt:lpstr>ウォーターフォール型開発プロセス</vt:lpstr>
      <vt:lpstr>ウォーターフォール型開発プロセスの 長所</vt:lpstr>
      <vt:lpstr>ウォーターフォール型開発プロセスの 短所</vt:lpstr>
      <vt:lpstr>スパイラル型開発プロセス</vt:lpstr>
      <vt:lpstr>スパイラル型開発プロセスのイメージ</vt:lpstr>
      <vt:lpstr>スパイラル型開発プロセスの長所</vt:lpstr>
      <vt:lpstr>スパイラル型開発プロセスの短所</vt:lpstr>
      <vt:lpstr>反復型開発プロセス</vt:lpstr>
      <vt:lpstr>インクリメンタル反復型開発プロセス</vt:lpstr>
      <vt:lpstr>イテレーティブ反復型開発プロセス</vt:lpstr>
      <vt:lpstr>反復型開発プロセスの長所</vt:lpstr>
      <vt:lpstr>反復型開発プロセスの短所</vt:lpstr>
      <vt:lpstr>オブジェクト指向 プログラミング</vt:lpstr>
      <vt:lpstr>オブジェクト指向とは</vt:lpstr>
      <vt:lpstr>オブジェクト</vt:lpstr>
      <vt:lpstr>クラス</vt:lpstr>
      <vt:lpstr>カプセル化（情報隠蔽）</vt:lpstr>
      <vt:lpstr>Pythonにはカプセル化はない！</vt:lpstr>
      <vt:lpstr>継承</vt:lpstr>
      <vt:lpstr>例</vt:lpstr>
      <vt:lpstr>ポリモーフィズム</vt:lpstr>
      <vt:lpstr>UMLの図の概説</vt:lpstr>
      <vt:lpstr>UML図の大別</vt:lpstr>
      <vt:lpstr>ユースケース図</vt:lpstr>
      <vt:lpstr>クラス図</vt:lpstr>
      <vt:lpstr>シーケンス図</vt:lpstr>
      <vt:lpstr>コミュニケーション図</vt:lpstr>
      <vt:lpstr>ステートマシン図</vt:lpstr>
      <vt:lpstr>アクティビティ図</vt:lpstr>
      <vt:lpstr>パッケージ図</vt:lpstr>
      <vt:lpstr>コンポーネント図</vt:lpstr>
      <vt:lpstr>配置図</vt:lpstr>
      <vt:lpstr>合成構造図</vt:lpstr>
      <vt:lpstr>タイミング図</vt:lpstr>
      <vt:lpstr>相互作用概要図</vt:lpstr>
      <vt:lpstr>全ての図を使う必要はない！</vt:lpstr>
      <vt:lpstr>UMLの共通要素</vt:lpstr>
      <vt:lpstr>ノート</vt:lpstr>
      <vt:lpstr>フレーム</vt:lpstr>
      <vt:lpstr>ステレオタイプ</vt:lpstr>
      <vt:lpstr>メタ属性</vt:lpstr>
      <vt:lpstr>制約</vt:lpstr>
      <vt:lpstr>タイプとインスタンス</vt:lpstr>
      <vt:lpstr>UMLの作図に役立つツールdraw.io</vt:lpstr>
      <vt:lpstr>残りの時間</vt:lpstr>
      <vt:lpstr>バージョン管理システムgit 統合開発環境VSCode</vt:lpstr>
      <vt:lpstr>gitとgithub</vt:lpstr>
      <vt:lpstr>gitのインストール</vt:lpstr>
      <vt:lpstr>VSCodeのインストール</vt:lpstr>
      <vt:lpstr>githubのアカウントの作成 作成済みの人は不要</vt:lpstr>
      <vt:lpstr>PowerPoint プレゼンテーション</vt:lpstr>
      <vt:lpstr>PowerPoint プレゼンテーション</vt:lpstr>
      <vt:lpstr>githubとVSCodeの連携</vt:lpstr>
      <vt:lpstr>gitの初期設定</vt:lpstr>
      <vt:lpstr>gitを試してみる</vt:lpstr>
      <vt:lpstr>この画面が出たら「はい」をクリック</vt:lpstr>
      <vt:lpstr>開いた状態</vt:lpstr>
      <vt:lpstr>ローカルリポジトリとして初期化</vt:lpstr>
      <vt:lpstr>隠しフォルダとして .git が作られる</vt:lpstr>
      <vt:lpstr>ファイルを新規追加してみる</vt:lpstr>
      <vt:lpstr>PowerPoint プレゼンテーション</vt:lpstr>
      <vt:lpstr>ローカルリポジトリに「ステージング」</vt:lpstr>
      <vt:lpstr>ステージング</vt:lpstr>
      <vt:lpstr>ステージング完了</vt:lpstr>
      <vt:lpstr>ローカルリポジトリに「コミット」</vt:lpstr>
      <vt:lpstr>ステージングとコミット</vt:lpstr>
      <vt:lpstr>ワークツリーとインデックス</vt:lpstr>
      <vt:lpstr>ステージングした後に編集したファイル</vt:lpstr>
      <vt:lpstr>ここまでの流れ</vt:lpstr>
      <vt:lpstr>GitHubでリモートリポジトリを作成</vt:lpstr>
      <vt:lpstr>プライベートリポジトリにしておく</vt:lpstr>
      <vt:lpstr>下記のコマンドを控えておく</vt:lpstr>
      <vt:lpstr>リモートリポジトリに紐づける</vt:lpstr>
      <vt:lpstr>リモートリポジトリにプッシュ</vt:lpstr>
      <vt:lpstr>GitHubに反映されたかを確認</vt:lpstr>
      <vt:lpstr>githubの主な操作</vt:lpstr>
      <vt:lpstr>ファイルのgit操作を練習してみよう</vt:lpstr>
      <vt:lpstr>VSCodeでファイルを編集・追加する</vt:lpstr>
      <vt:lpstr>変更のステージング・コミットを行う</vt:lpstr>
      <vt:lpstr>完了後</vt:lpstr>
      <vt:lpstr>変更をリモートリポジトリにプッシュ</vt:lpstr>
      <vt:lpstr>リモートリポジトリを確認</vt:lpstr>
      <vt:lpstr>リビジョン</vt:lpstr>
      <vt:lpstr>gitのマニュアル</vt:lpstr>
      <vt:lpstr>課題１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プログラミング演習Ⅳ</dc:title>
  <dc:creator>伊藤　宗平</dc:creator>
  <cp:lastModifiedBy>伊藤　宗平</cp:lastModifiedBy>
  <cp:revision>217</cp:revision>
  <dcterms:created xsi:type="dcterms:W3CDTF">2021-08-19T05:24:13Z</dcterms:created>
  <dcterms:modified xsi:type="dcterms:W3CDTF">2023-04-14T01:31:57Z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0x010100A647010791F03B40BD262C746FD0B2CB</vt:lpwstr>
  </property>
</Properties>
</file>