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7" r:id="rId4"/>
    <p:sldId id="259" r:id="rId5"/>
    <p:sldId id="265" r:id="rId6"/>
    <p:sldId id="262" r:id="rId7"/>
    <p:sldId id="263" r:id="rId8"/>
    <p:sldId id="264" r:id="rId9"/>
    <p:sldId id="266" r:id="rId10"/>
    <p:sldId id="269" r:id="rId11"/>
    <p:sldId id="270" r:id="rId12"/>
    <p:sldId id="271" r:id="rId13"/>
    <p:sldId id="272" r:id="rId14"/>
    <p:sldId id="273" r:id="rId15"/>
    <p:sldId id="274" r:id="rId16"/>
    <p:sldId id="277" r:id="rId17"/>
    <p:sldId id="275" r:id="rId18"/>
    <p:sldId id="276" r:id="rId19"/>
    <p:sldId id="278" r:id="rId20"/>
    <p:sldId id="279" r:id="rId21"/>
    <p:sldId id="280" r:id="rId22"/>
    <p:sldId id="281" r:id="rId23"/>
    <p:sldId id="283" r:id="rId24"/>
    <p:sldId id="284" r:id="rId25"/>
    <p:sldId id="282" r:id="rId26"/>
    <p:sldId id="285" r:id="rId27"/>
    <p:sldId id="286" r:id="rId28"/>
    <p:sldId id="287" r:id="rId29"/>
    <p:sldId id="288" r:id="rId30"/>
    <p:sldId id="291" r:id="rId31"/>
    <p:sldId id="289" r:id="rId32"/>
    <p:sldId id="290" r:id="rId33"/>
    <p:sldId id="292" r:id="rId34"/>
    <p:sldId id="293" r:id="rId35"/>
    <p:sldId id="294" r:id="rId36"/>
    <p:sldId id="295" r:id="rId37"/>
    <p:sldId id="297" r:id="rId38"/>
    <p:sldId id="296" r:id="rId39"/>
    <p:sldId id="298" r:id="rId40"/>
    <p:sldId id="299" r:id="rId41"/>
    <p:sldId id="300" r:id="rId42"/>
    <p:sldId id="301" r:id="rId43"/>
    <p:sldId id="303" r:id="rId44"/>
    <p:sldId id="30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8" autoAdjust="0"/>
    <p:restoredTop sz="94660"/>
  </p:normalViewPr>
  <p:slideViewPr>
    <p:cSldViewPr snapToGrid="0">
      <p:cViewPr varScale="1">
        <p:scale>
          <a:sx n="104" d="100"/>
          <a:sy n="104" d="100"/>
        </p:scale>
        <p:origin x="22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careertrek.com/" TargetMode="Externa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03984" y="2425960"/>
            <a:ext cx="6537649" cy="523220"/>
          </a:xfrm>
          <a:prstGeom prst="rect">
            <a:avLst/>
          </a:prstGeom>
          <a:noFill/>
        </p:spPr>
        <p:txBody>
          <a:bodyPr wrap="square" rtlCol="0">
            <a:spAutoFit/>
          </a:bodyPr>
          <a:lstStyle/>
          <a:p>
            <a:r>
              <a:rPr kumimoji="1" lang="en-US" altLang="ja-JP" sz="2800" b="1" dirty="0" smtClean="0">
                <a:latin typeface="+mj-ea"/>
                <a:ea typeface="+mj-ea"/>
                <a:cs typeface="メイリオ" panose="020B0604030504040204" pitchFamily="50" charset="-128"/>
              </a:rPr>
              <a:t>【</a:t>
            </a:r>
            <a:r>
              <a:rPr kumimoji="1" lang="ja-JP" altLang="en-US" sz="2800" b="1" dirty="0" smtClean="0">
                <a:latin typeface="+mj-ea"/>
                <a:ea typeface="+mj-ea"/>
                <a:cs typeface="メイリオ" panose="020B0604030504040204" pitchFamily="50" charset="-128"/>
              </a:rPr>
              <a:t>初心者向け</a:t>
            </a:r>
            <a:r>
              <a:rPr kumimoji="1" lang="en-US" altLang="ja-JP" sz="2800" b="1" dirty="0" smtClean="0">
                <a:latin typeface="+mj-ea"/>
                <a:ea typeface="+mj-ea"/>
                <a:cs typeface="メイリオ" panose="020B0604030504040204" pitchFamily="50" charset="-128"/>
              </a:rPr>
              <a:t>】JavaScript </a:t>
            </a:r>
            <a:r>
              <a:rPr kumimoji="1" lang="ja-JP" altLang="en-US" sz="2800" b="1" dirty="0" smtClean="0">
                <a:latin typeface="+mj-ea"/>
                <a:ea typeface="+mj-ea"/>
                <a:cs typeface="メイリオ" panose="020B0604030504040204" pitchFamily="50" charset="-128"/>
              </a:rPr>
              <a:t>ハンズオン</a:t>
            </a:r>
            <a:endParaRPr kumimoji="1" lang="ja-JP" altLang="en-US" sz="2800" b="1" dirty="0">
              <a:latin typeface="+mj-ea"/>
              <a:ea typeface="+mj-ea"/>
              <a:cs typeface="メイリオ" panose="020B0604030504040204" pitchFamily="50" charset="-128"/>
            </a:endParaRPr>
          </a:p>
        </p:txBody>
      </p:sp>
      <p:sp>
        <p:nvSpPr>
          <p:cNvPr id="5" name="テキスト ボックス 4"/>
          <p:cNvSpPr txBox="1"/>
          <p:nvPr/>
        </p:nvSpPr>
        <p:spPr>
          <a:xfrm>
            <a:off x="4889242" y="3532189"/>
            <a:ext cx="2499402" cy="307777"/>
          </a:xfrm>
          <a:prstGeom prst="rect">
            <a:avLst/>
          </a:prstGeom>
          <a:noFill/>
        </p:spPr>
        <p:txBody>
          <a:bodyPr wrap="none" rtlCol="0">
            <a:spAutoFit/>
          </a:bodyPr>
          <a:lstStyle/>
          <a:p>
            <a:r>
              <a:rPr kumimoji="1" lang="en-US" altLang="ja-JP" sz="1400" dirty="0" smtClean="0">
                <a:latin typeface="+mn-ea"/>
              </a:rPr>
              <a:t>2015/06/22 D-Cube</a:t>
            </a:r>
            <a:r>
              <a:rPr kumimoji="1" lang="ja-JP" altLang="en-US" sz="1400" dirty="0" smtClean="0">
                <a:latin typeface="+mn-ea"/>
              </a:rPr>
              <a:t>勉強会</a:t>
            </a:r>
            <a:endParaRPr kumimoji="1" lang="en-US" altLang="ja-JP" sz="1400" dirty="0" smtClean="0">
              <a:latin typeface="+mn-ea"/>
            </a:endParaRPr>
          </a:p>
        </p:txBody>
      </p:sp>
      <p:sp>
        <p:nvSpPr>
          <p:cNvPr id="6" name="テキスト ボックス 5"/>
          <p:cNvSpPr txBox="1"/>
          <p:nvPr/>
        </p:nvSpPr>
        <p:spPr>
          <a:xfrm>
            <a:off x="4465665" y="4049752"/>
            <a:ext cx="3515706" cy="307777"/>
          </a:xfrm>
          <a:prstGeom prst="rect">
            <a:avLst/>
          </a:prstGeom>
          <a:noFill/>
        </p:spPr>
        <p:txBody>
          <a:bodyPr wrap="none" rtlCol="0">
            <a:spAutoFit/>
          </a:bodyPr>
          <a:lstStyle/>
          <a:p>
            <a:r>
              <a:rPr kumimoji="1" lang="ja-JP" altLang="en-US" sz="1400" dirty="0" smtClean="0">
                <a:latin typeface="+mn-ea"/>
              </a:rPr>
              <a:t>株式会社ビズリーチ</a:t>
            </a:r>
            <a:r>
              <a:rPr kumimoji="1" lang="en-US" altLang="ja-JP" sz="1400" dirty="0">
                <a:latin typeface="+mn-ea"/>
              </a:rPr>
              <a:t> </a:t>
            </a:r>
            <a:r>
              <a:rPr kumimoji="1" lang="ja-JP" altLang="en-US" sz="1400" dirty="0" smtClean="0">
                <a:latin typeface="+mn-ea"/>
              </a:rPr>
              <a:t>エンジニア</a:t>
            </a:r>
            <a:r>
              <a:rPr kumimoji="1" lang="en-US" altLang="ja-JP" sz="1400" dirty="0">
                <a:latin typeface="+mn-ea"/>
              </a:rPr>
              <a:t> </a:t>
            </a:r>
            <a:r>
              <a:rPr kumimoji="1" lang="ja-JP" altLang="en-US" sz="1400" dirty="0" smtClean="0">
                <a:latin typeface="+mn-ea"/>
              </a:rPr>
              <a:t>三澤正木</a:t>
            </a:r>
            <a:endParaRPr kumimoji="1" lang="ja-JP" altLang="en-US" sz="1400" dirty="0">
              <a:latin typeface="+mn-ea"/>
            </a:endParaRPr>
          </a:p>
        </p:txBody>
      </p:sp>
    </p:spTree>
    <p:extLst>
      <p:ext uri="{BB962C8B-B14F-4D97-AF65-F5344CB8AC3E}">
        <p14:creationId xmlns:p14="http://schemas.microsoft.com/office/powerpoint/2010/main" val="2141649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91952" y="1011475"/>
            <a:ext cx="9934130" cy="369332"/>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次に、</a:t>
            </a:r>
            <a:r>
              <a:rPr kumimoji="1" lang="en-US" altLang="ja-JP" dirty="0" smtClean="0"/>
              <a:t>chapter1.html </a:t>
            </a:r>
            <a:r>
              <a:rPr kumimoji="1" lang="ja-JP" altLang="en-US" dirty="0" smtClean="0"/>
              <a:t>と </a:t>
            </a:r>
            <a:r>
              <a:rPr kumimoji="1" lang="en-US" altLang="ja-JP" dirty="0" smtClean="0"/>
              <a:t>chapter1.js </a:t>
            </a:r>
            <a:r>
              <a:rPr kumimoji="1" lang="ja-JP" altLang="en-US" dirty="0" smtClean="0"/>
              <a:t>の</a:t>
            </a:r>
            <a:r>
              <a:rPr kumimoji="1" lang="en-US" altLang="ja-JP" dirty="0" smtClean="0"/>
              <a:t>2</a:t>
            </a:r>
            <a:r>
              <a:rPr kumimoji="1" lang="ja-JP" altLang="en-US" dirty="0" smtClean="0"/>
              <a:t>ファイルをテキストエディタで開いてください。</a:t>
            </a:r>
            <a:endParaRPr kumimoji="1" lang="ja-JP" altLang="en-US" dirty="0"/>
          </a:p>
        </p:txBody>
      </p:sp>
      <p:sp>
        <p:nvSpPr>
          <p:cNvPr id="6" name="テキスト ボックス 5"/>
          <p:cNvSpPr txBox="1"/>
          <p:nvPr/>
        </p:nvSpPr>
        <p:spPr>
          <a:xfrm>
            <a:off x="2331732" y="2606616"/>
            <a:ext cx="1960793" cy="369332"/>
          </a:xfrm>
          <a:prstGeom prst="rect">
            <a:avLst/>
          </a:prstGeom>
          <a:noFill/>
        </p:spPr>
        <p:txBody>
          <a:bodyPr wrap="none" rtlCol="0">
            <a:spAutoFit/>
          </a:bodyPr>
          <a:lstStyle/>
          <a:p>
            <a:r>
              <a:rPr kumimoji="1" lang="en-US" altLang="ja-JP" dirty="0">
                <a:solidFill>
                  <a:schemeClr val="accent2">
                    <a:lumMod val="75000"/>
                  </a:schemeClr>
                </a:solidFill>
              </a:rPr>
              <a:t>https://atom.io/</a:t>
            </a:r>
            <a:endParaRPr kumimoji="1" lang="ja-JP" altLang="en-US" dirty="0">
              <a:solidFill>
                <a:schemeClr val="accent2">
                  <a:lumMod val="75000"/>
                </a:schemeClr>
              </a:solidFill>
            </a:endParaRPr>
          </a:p>
        </p:txBody>
      </p:sp>
      <p:sp>
        <p:nvSpPr>
          <p:cNvPr id="7" name="テキスト ボックス 6"/>
          <p:cNvSpPr txBox="1"/>
          <p:nvPr/>
        </p:nvSpPr>
        <p:spPr>
          <a:xfrm>
            <a:off x="2271918" y="1960285"/>
            <a:ext cx="8880957" cy="646331"/>
          </a:xfrm>
          <a:prstGeom prst="rect">
            <a:avLst/>
          </a:prstGeom>
          <a:noFill/>
        </p:spPr>
        <p:txBody>
          <a:bodyPr wrap="none" rtlCol="0">
            <a:spAutoFit/>
          </a:bodyPr>
          <a:lstStyle/>
          <a:p>
            <a:r>
              <a:rPr kumimoji="1" lang="ja-JP" altLang="en-US" dirty="0" smtClean="0"/>
              <a:t>テキストエディタはお好きなもので何でも大丈夫ですが、</a:t>
            </a:r>
            <a:r>
              <a:rPr kumimoji="1" lang="en-US" altLang="ja-JP" dirty="0" smtClean="0"/>
              <a:t/>
            </a:r>
            <a:br>
              <a:rPr kumimoji="1" lang="en-US" altLang="ja-JP" dirty="0" smtClean="0"/>
            </a:br>
            <a:r>
              <a:rPr kumimoji="1" lang="ja-JP" altLang="en-US" dirty="0" smtClean="0"/>
              <a:t>今回は、現場でもよく使われる</a:t>
            </a:r>
            <a:r>
              <a:rPr kumimoji="1" lang="en-US" altLang="ja-JP" dirty="0" smtClean="0"/>
              <a:t>Atom</a:t>
            </a:r>
            <a:r>
              <a:rPr kumimoji="1" lang="ja-JP" altLang="en-US" dirty="0" smtClean="0"/>
              <a:t>を使ってコーディングを実演していきます。</a:t>
            </a:r>
            <a:endParaRPr kumimoji="1" lang="ja-JP" altLang="en-US"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918" y="3207375"/>
            <a:ext cx="8183117" cy="3105583"/>
          </a:xfrm>
          <a:prstGeom prst="rect">
            <a:avLst/>
          </a:prstGeom>
        </p:spPr>
      </p:pic>
      <p:sp>
        <p:nvSpPr>
          <p:cNvPr id="9" name="テキスト ボックス 8"/>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Chapter1</a:t>
            </a:r>
            <a:endParaRPr kumimoji="1" lang="ja-JP" altLang="en-US" sz="2800" b="1" dirty="0"/>
          </a:p>
        </p:txBody>
      </p:sp>
      <p:sp>
        <p:nvSpPr>
          <p:cNvPr id="10" name="テキスト ボックス 9"/>
          <p:cNvSpPr txBox="1"/>
          <p:nvPr/>
        </p:nvSpPr>
        <p:spPr>
          <a:xfrm>
            <a:off x="3910868" y="158839"/>
            <a:ext cx="6087244" cy="523220"/>
          </a:xfrm>
          <a:prstGeom prst="rect">
            <a:avLst/>
          </a:prstGeom>
          <a:noFill/>
        </p:spPr>
        <p:txBody>
          <a:bodyPr wrap="none" rtlCol="0">
            <a:spAutoFit/>
          </a:bodyPr>
          <a:lstStyle/>
          <a:p>
            <a:r>
              <a:rPr kumimoji="1" lang="ja-JP" altLang="en-US" sz="2800" b="1" dirty="0" smtClean="0">
                <a:latin typeface="+mj-ea"/>
                <a:ea typeface="+mj-ea"/>
              </a:rPr>
              <a:t>：</a:t>
            </a:r>
            <a:r>
              <a:rPr kumimoji="1" lang="en-US" altLang="ja-JP" sz="2800" b="1" dirty="0" smtClean="0">
                <a:latin typeface="+mj-ea"/>
                <a:ea typeface="+mj-ea"/>
              </a:rPr>
              <a:t>JavaScript</a:t>
            </a:r>
            <a:r>
              <a:rPr kumimoji="1" lang="ja-JP" altLang="en-US" sz="2800" b="1" dirty="0" smtClean="0">
                <a:latin typeface="+mj-ea"/>
                <a:ea typeface="+mj-ea"/>
              </a:rPr>
              <a:t>を動かしてみましょう</a:t>
            </a:r>
            <a:endParaRPr kumimoji="1" lang="ja-JP" altLang="en-US" sz="2800" b="1" dirty="0">
              <a:latin typeface="+mj-ea"/>
              <a:ea typeface="+mj-ea"/>
            </a:endParaRPr>
          </a:p>
        </p:txBody>
      </p:sp>
    </p:spTree>
    <p:extLst>
      <p:ext uri="{BB962C8B-B14F-4D97-AF65-F5344CB8AC3E}">
        <p14:creationId xmlns:p14="http://schemas.microsoft.com/office/powerpoint/2010/main" val="3402974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Chapter1</a:t>
            </a:r>
            <a:endParaRPr kumimoji="1" lang="ja-JP" altLang="en-US" sz="2800" b="1" dirty="0"/>
          </a:p>
        </p:txBody>
      </p:sp>
      <p:sp>
        <p:nvSpPr>
          <p:cNvPr id="6" name="テキスト ボックス 5"/>
          <p:cNvSpPr txBox="1"/>
          <p:nvPr/>
        </p:nvSpPr>
        <p:spPr>
          <a:xfrm>
            <a:off x="3910868" y="158839"/>
            <a:ext cx="6087244" cy="523220"/>
          </a:xfrm>
          <a:prstGeom prst="rect">
            <a:avLst/>
          </a:prstGeom>
          <a:noFill/>
        </p:spPr>
        <p:txBody>
          <a:bodyPr wrap="none" rtlCol="0">
            <a:spAutoFit/>
          </a:bodyPr>
          <a:lstStyle/>
          <a:p>
            <a:r>
              <a:rPr kumimoji="1" lang="ja-JP" altLang="en-US" sz="2800" b="1" dirty="0" smtClean="0">
                <a:latin typeface="+mj-ea"/>
                <a:ea typeface="+mj-ea"/>
              </a:rPr>
              <a:t>：</a:t>
            </a:r>
            <a:r>
              <a:rPr kumimoji="1" lang="en-US" altLang="ja-JP" sz="2800" b="1" dirty="0" smtClean="0">
                <a:latin typeface="+mj-ea"/>
                <a:ea typeface="+mj-ea"/>
              </a:rPr>
              <a:t>JavaScript</a:t>
            </a:r>
            <a:r>
              <a:rPr kumimoji="1" lang="ja-JP" altLang="en-US" sz="2800" b="1" dirty="0" smtClean="0">
                <a:latin typeface="+mj-ea"/>
                <a:ea typeface="+mj-ea"/>
              </a:rPr>
              <a:t>を動かしてみましょう</a:t>
            </a:r>
            <a:endParaRPr kumimoji="1" lang="ja-JP" altLang="en-US" sz="2800" b="1" dirty="0">
              <a:latin typeface="+mj-ea"/>
              <a:ea typeface="+mj-ea"/>
            </a:endParaRPr>
          </a:p>
        </p:txBody>
      </p:sp>
      <p:sp>
        <p:nvSpPr>
          <p:cNvPr id="2" name="テキスト ボックス 1"/>
          <p:cNvSpPr txBox="1"/>
          <p:nvPr/>
        </p:nvSpPr>
        <p:spPr>
          <a:xfrm>
            <a:off x="2030136" y="1652631"/>
            <a:ext cx="2223686" cy="369332"/>
          </a:xfrm>
          <a:prstGeom prst="rect">
            <a:avLst/>
          </a:prstGeom>
          <a:noFill/>
        </p:spPr>
        <p:txBody>
          <a:bodyPr wrap="none" rtlCol="0">
            <a:spAutoFit/>
          </a:bodyPr>
          <a:lstStyle/>
          <a:p>
            <a:r>
              <a:rPr kumimoji="1" lang="en-US" altLang="ja-JP" b="1" dirty="0" smtClean="0">
                <a:solidFill>
                  <a:schemeClr val="accent3"/>
                </a:solidFill>
              </a:rPr>
              <a:t>【chapter1.html】</a:t>
            </a:r>
            <a:endParaRPr kumimoji="1" lang="ja-JP" altLang="en-US" b="1" dirty="0">
              <a:solidFill>
                <a:schemeClr val="accent3"/>
              </a:solidFill>
            </a:endParaRPr>
          </a:p>
        </p:txBody>
      </p:sp>
      <p:sp>
        <p:nvSpPr>
          <p:cNvPr id="3" name="テキスト ボックス 2"/>
          <p:cNvSpPr txBox="1"/>
          <p:nvPr/>
        </p:nvSpPr>
        <p:spPr>
          <a:xfrm>
            <a:off x="2315895" y="2181137"/>
            <a:ext cx="5820824" cy="923330"/>
          </a:xfrm>
          <a:prstGeom prst="rect">
            <a:avLst/>
          </a:prstGeom>
          <a:noFill/>
        </p:spPr>
        <p:txBody>
          <a:bodyPr wrap="none" rtlCol="0">
            <a:spAutoFit/>
          </a:bodyPr>
          <a:lstStyle/>
          <a:p>
            <a:r>
              <a:rPr kumimoji="1" lang="en-US" altLang="ja-JP" dirty="0"/>
              <a:t>&lt;main&gt;</a:t>
            </a:r>
          </a:p>
          <a:p>
            <a:r>
              <a:rPr kumimoji="1" lang="en-US" altLang="ja-JP" dirty="0"/>
              <a:t>    </a:t>
            </a:r>
            <a:r>
              <a:rPr kumimoji="1" lang="en-US" altLang="ja-JP" dirty="0" smtClean="0">
                <a:solidFill>
                  <a:srgbClr val="FF0000"/>
                </a:solidFill>
              </a:rPr>
              <a:t>&lt;</a:t>
            </a:r>
            <a:r>
              <a:rPr kumimoji="1" lang="en-US" altLang="ja-JP" dirty="0">
                <a:solidFill>
                  <a:srgbClr val="FF0000"/>
                </a:solidFill>
              </a:rPr>
              <a:t>button id="</a:t>
            </a:r>
            <a:r>
              <a:rPr kumimoji="1" lang="en-US" altLang="ja-JP" dirty="0" err="1" smtClean="0">
                <a:solidFill>
                  <a:srgbClr val="FF0000"/>
                </a:solidFill>
              </a:rPr>
              <a:t>jsi</a:t>
            </a:r>
            <a:r>
              <a:rPr kumimoji="1" lang="en-US" altLang="ja-JP" dirty="0" smtClean="0">
                <a:solidFill>
                  <a:srgbClr val="FF0000"/>
                </a:solidFill>
              </a:rPr>
              <a:t>-show-alert"&gt;</a:t>
            </a:r>
            <a:r>
              <a:rPr kumimoji="1" lang="en-US" altLang="ja-JP" dirty="0">
                <a:solidFill>
                  <a:srgbClr val="FF0000"/>
                </a:solidFill>
              </a:rPr>
              <a:t>Hello World&lt;/button&gt;</a:t>
            </a:r>
          </a:p>
          <a:p>
            <a:r>
              <a:rPr kumimoji="1" lang="en-US" altLang="ja-JP" dirty="0" smtClean="0"/>
              <a:t>&lt;/</a:t>
            </a:r>
            <a:r>
              <a:rPr kumimoji="1" lang="en-US" altLang="ja-JP" dirty="0"/>
              <a:t>main&gt;</a:t>
            </a:r>
            <a:endParaRPr kumimoji="1" lang="ja-JP" altLang="en-US" dirty="0"/>
          </a:p>
        </p:txBody>
      </p:sp>
      <p:sp>
        <p:nvSpPr>
          <p:cNvPr id="7" name="テキスト ボックス 6"/>
          <p:cNvSpPr txBox="1"/>
          <p:nvPr/>
        </p:nvSpPr>
        <p:spPr>
          <a:xfrm>
            <a:off x="2030136" y="3638595"/>
            <a:ext cx="1880643" cy="369332"/>
          </a:xfrm>
          <a:prstGeom prst="rect">
            <a:avLst/>
          </a:prstGeom>
          <a:noFill/>
        </p:spPr>
        <p:txBody>
          <a:bodyPr wrap="none" rtlCol="0">
            <a:spAutoFit/>
          </a:bodyPr>
          <a:lstStyle/>
          <a:p>
            <a:r>
              <a:rPr kumimoji="1" lang="en-US" altLang="ja-JP" b="1" dirty="0" smtClean="0">
                <a:solidFill>
                  <a:schemeClr val="accent3"/>
                </a:solidFill>
              </a:rPr>
              <a:t>【chapter1.js】</a:t>
            </a:r>
            <a:endParaRPr kumimoji="1" lang="ja-JP" altLang="en-US" b="1" dirty="0">
              <a:solidFill>
                <a:schemeClr val="accent3"/>
              </a:solidFill>
            </a:endParaRPr>
          </a:p>
        </p:txBody>
      </p:sp>
      <p:sp>
        <p:nvSpPr>
          <p:cNvPr id="4" name="テキスト ボックス 3"/>
          <p:cNvSpPr txBox="1"/>
          <p:nvPr/>
        </p:nvSpPr>
        <p:spPr>
          <a:xfrm>
            <a:off x="2315895" y="4007927"/>
            <a:ext cx="4299575" cy="1477328"/>
          </a:xfrm>
          <a:prstGeom prst="rect">
            <a:avLst/>
          </a:prstGeom>
          <a:noFill/>
        </p:spPr>
        <p:txBody>
          <a:bodyPr wrap="none" rtlCol="0">
            <a:spAutoFit/>
          </a:bodyPr>
          <a:lstStyle/>
          <a:p>
            <a:r>
              <a:rPr kumimoji="1" lang="en-US" altLang="ja-JP" dirty="0" smtClean="0">
                <a:solidFill>
                  <a:srgbClr val="FF0000"/>
                </a:solidFill>
              </a:rPr>
              <a:t>$(</a:t>
            </a:r>
            <a:r>
              <a:rPr kumimoji="1" lang="en-US" altLang="ja-JP" dirty="0">
                <a:solidFill>
                  <a:srgbClr val="FF0000"/>
                </a:solidFill>
              </a:rPr>
              <a:t>function()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a:solidFill>
                  <a:srgbClr val="FF0000"/>
                </a:solidFill>
              </a:rPr>
              <a:t>$('#</a:t>
            </a:r>
            <a:r>
              <a:rPr kumimoji="1" lang="en-US" altLang="ja-JP" dirty="0" err="1" smtClean="0">
                <a:solidFill>
                  <a:srgbClr val="FF0000"/>
                </a:solidFill>
              </a:rPr>
              <a:t>jsi</a:t>
            </a:r>
            <a:r>
              <a:rPr kumimoji="1" lang="en-US" altLang="ja-JP" dirty="0" smtClean="0">
                <a:solidFill>
                  <a:srgbClr val="FF0000"/>
                </a:solidFill>
              </a:rPr>
              <a:t>-show-alert').</a:t>
            </a:r>
            <a:r>
              <a:rPr kumimoji="1" lang="en-US" altLang="ja-JP" dirty="0">
                <a:solidFill>
                  <a:srgbClr val="FF0000"/>
                </a:solidFill>
              </a:rPr>
              <a:t>click(function() </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alert</a:t>
            </a:r>
            <a:r>
              <a:rPr kumimoji="1" lang="en-US" altLang="ja-JP" dirty="0">
                <a:solidFill>
                  <a:srgbClr val="FF0000"/>
                </a:solidFill>
              </a:rPr>
              <a:t>('Hello World</a:t>
            </a:r>
            <a:r>
              <a:rPr kumimoji="1" lang="en-US" altLang="ja-JP" dirty="0" smtClean="0">
                <a:solidFill>
                  <a:srgbClr val="FF0000"/>
                </a:solidFill>
              </a:rPr>
              <a:t>');</a:t>
            </a:r>
          </a:p>
          <a:p>
            <a:r>
              <a:rPr kumimoji="1" lang="en-US" altLang="ja-JP" dirty="0" smtClean="0">
                <a:solidFill>
                  <a:srgbClr val="FF0000"/>
                </a:solidFill>
              </a:rPr>
              <a:t>    });</a:t>
            </a:r>
          </a:p>
          <a:p>
            <a:r>
              <a:rPr kumimoji="1" lang="en-US" altLang="ja-JP" dirty="0" smtClean="0">
                <a:solidFill>
                  <a:srgbClr val="FF0000"/>
                </a:solidFill>
              </a:rPr>
              <a:t>});</a:t>
            </a:r>
            <a:endParaRPr kumimoji="1" lang="ja-JP" altLang="en-US" dirty="0">
              <a:solidFill>
                <a:srgbClr val="FF0000"/>
              </a:solidFill>
            </a:endParaRPr>
          </a:p>
        </p:txBody>
      </p:sp>
      <p:sp>
        <p:nvSpPr>
          <p:cNvPr id="8" name="テキスト ボックス 7"/>
          <p:cNvSpPr txBox="1"/>
          <p:nvPr/>
        </p:nvSpPr>
        <p:spPr>
          <a:xfrm>
            <a:off x="1770611" y="1188155"/>
            <a:ext cx="9575057" cy="369332"/>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ファイルを開いたら赤字で表示した部分をそれぞれのファイルに追記してみましょう。</a:t>
            </a:r>
            <a:endParaRPr kumimoji="1" lang="ja-JP" altLang="en-US" dirty="0"/>
          </a:p>
        </p:txBody>
      </p:sp>
      <p:sp>
        <p:nvSpPr>
          <p:cNvPr id="9" name="テキスト ボックス 8"/>
          <p:cNvSpPr txBox="1"/>
          <p:nvPr/>
        </p:nvSpPr>
        <p:spPr>
          <a:xfrm>
            <a:off x="1770611" y="5854587"/>
            <a:ext cx="9417963" cy="369332"/>
          </a:xfrm>
          <a:prstGeom prst="rect">
            <a:avLst/>
          </a:prstGeom>
          <a:noFill/>
        </p:spPr>
        <p:txBody>
          <a:bodyPr wrap="none" rtlCol="0">
            <a:spAutoFit/>
          </a:bodyPr>
          <a:lstStyle/>
          <a:p>
            <a:r>
              <a:rPr kumimoji="1" lang="ja-JP" altLang="en-US" dirty="0" smtClean="0"/>
              <a:t>書き終わったら、ブラウザをリロードし、画面上のボタンをクリックしてみてください。</a:t>
            </a:r>
            <a:endParaRPr kumimoji="1" lang="ja-JP" altLang="en-US" dirty="0"/>
          </a:p>
        </p:txBody>
      </p:sp>
    </p:spTree>
    <p:extLst>
      <p:ext uri="{BB962C8B-B14F-4D97-AF65-F5344CB8AC3E}">
        <p14:creationId xmlns:p14="http://schemas.microsoft.com/office/powerpoint/2010/main" val="51723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4" y="117778"/>
            <a:ext cx="1806905" cy="523220"/>
          </a:xfrm>
          <a:prstGeom prst="rect">
            <a:avLst/>
          </a:prstGeom>
          <a:noFill/>
        </p:spPr>
        <p:txBody>
          <a:bodyPr wrap="none" rtlCol="0">
            <a:spAutoFit/>
          </a:bodyPr>
          <a:lstStyle/>
          <a:p>
            <a:r>
              <a:rPr kumimoji="1" lang="en-US" altLang="ja-JP" sz="2800" b="1" dirty="0" smtClean="0"/>
              <a:t>Chapter1</a:t>
            </a:r>
            <a:endParaRPr kumimoji="1" lang="ja-JP" altLang="en-US" sz="2800" b="1" dirty="0"/>
          </a:p>
        </p:txBody>
      </p:sp>
      <p:sp>
        <p:nvSpPr>
          <p:cNvPr id="3" name="テキスト ボックス 2"/>
          <p:cNvSpPr txBox="1"/>
          <p:nvPr/>
        </p:nvSpPr>
        <p:spPr>
          <a:xfrm>
            <a:off x="3910868" y="158839"/>
            <a:ext cx="6087244" cy="523220"/>
          </a:xfrm>
          <a:prstGeom prst="rect">
            <a:avLst/>
          </a:prstGeom>
          <a:noFill/>
        </p:spPr>
        <p:txBody>
          <a:bodyPr wrap="none" rtlCol="0">
            <a:spAutoFit/>
          </a:bodyPr>
          <a:lstStyle/>
          <a:p>
            <a:r>
              <a:rPr kumimoji="1" lang="ja-JP" altLang="en-US" sz="2800" b="1" dirty="0" smtClean="0">
                <a:latin typeface="+mj-ea"/>
                <a:ea typeface="+mj-ea"/>
              </a:rPr>
              <a:t>：</a:t>
            </a:r>
            <a:r>
              <a:rPr kumimoji="1" lang="en-US" altLang="ja-JP" sz="2800" b="1" dirty="0" smtClean="0">
                <a:latin typeface="+mj-ea"/>
                <a:ea typeface="+mj-ea"/>
              </a:rPr>
              <a:t>JavaScript</a:t>
            </a:r>
            <a:r>
              <a:rPr kumimoji="1" lang="ja-JP" altLang="en-US" sz="2800" b="1" dirty="0" smtClean="0">
                <a:latin typeface="+mj-ea"/>
                <a:ea typeface="+mj-ea"/>
              </a:rPr>
              <a:t>を動かしてみましょう</a:t>
            </a:r>
            <a:endParaRPr kumimoji="1" lang="ja-JP" altLang="en-US" sz="2800" b="1" dirty="0">
              <a:latin typeface="+mj-ea"/>
              <a:ea typeface="+mj-ea"/>
            </a:endParaRPr>
          </a:p>
        </p:txBody>
      </p:sp>
      <p:sp>
        <p:nvSpPr>
          <p:cNvPr id="4" name="テキスト ボックス 3"/>
          <p:cNvSpPr txBox="1"/>
          <p:nvPr/>
        </p:nvSpPr>
        <p:spPr>
          <a:xfrm>
            <a:off x="2013357" y="931942"/>
            <a:ext cx="9417963" cy="923330"/>
          </a:xfrm>
          <a:prstGeom prst="rect">
            <a:avLst/>
          </a:prstGeom>
          <a:noFill/>
        </p:spPr>
        <p:txBody>
          <a:bodyPr wrap="none" rtlCol="0">
            <a:spAutoFit/>
          </a:bodyPr>
          <a:lstStyle/>
          <a:p>
            <a:r>
              <a:rPr kumimoji="1" lang="ja-JP" altLang="en-US" dirty="0" smtClean="0"/>
              <a:t>このように、何かの要素を用意→取得して、何かをされたタイミング（クリックされた、</a:t>
            </a:r>
            <a:r>
              <a:rPr kumimoji="1" lang="en-US" altLang="ja-JP" dirty="0" smtClean="0"/>
              <a:t/>
            </a:r>
            <a:br>
              <a:rPr kumimoji="1" lang="en-US" altLang="ja-JP" dirty="0" smtClean="0"/>
            </a:br>
            <a:r>
              <a:rPr kumimoji="1" lang="ja-JP" altLang="en-US" dirty="0" smtClean="0"/>
              <a:t>フォームの値が変更された、マウスが上に乗った、離れた</a:t>
            </a:r>
            <a:r>
              <a:rPr kumimoji="1" lang="en-US" altLang="ja-JP" dirty="0"/>
              <a:t> </a:t>
            </a:r>
            <a:r>
              <a:rPr kumimoji="1" lang="en-US" altLang="ja-JP" dirty="0" err="1" smtClean="0"/>
              <a:t>etc</a:t>
            </a:r>
            <a:r>
              <a:rPr kumimoji="1" lang="ja-JP" altLang="en-US" dirty="0" smtClean="0"/>
              <a:t>）にイベントを設定。</a:t>
            </a:r>
            <a:r>
              <a:rPr kumimoji="1" lang="en-US" altLang="ja-JP" dirty="0" smtClean="0"/>
              <a:t/>
            </a:r>
            <a:br>
              <a:rPr kumimoji="1" lang="en-US" altLang="ja-JP" dirty="0" smtClean="0"/>
            </a:br>
            <a:r>
              <a:rPr kumimoji="1" lang="ja-JP" altLang="en-US" dirty="0" smtClean="0"/>
              <a:t>設定されたイベント内で〇〇させる。という流れが基本の流れになります。</a:t>
            </a:r>
            <a:endParaRPr kumimoji="1" lang="ja-JP" altLang="en-US" dirty="0"/>
          </a:p>
        </p:txBody>
      </p:sp>
      <p:sp>
        <p:nvSpPr>
          <p:cNvPr id="5" name="テキスト ボックス 4"/>
          <p:cNvSpPr txBox="1"/>
          <p:nvPr/>
        </p:nvSpPr>
        <p:spPr>
          <a:xfrm>
            <a:off x="2107504" y="1935403"/>
            <a:ext cx="2289409" cy="369332"/>
          </a:xfrm>
          <a:prstGeom prst="rect">
            <a:avLst/>
          </a:prstGeom>
          <a:noFill/>
        </p:spPr>
        <p:txBody>
          <a:bodyPr wrap="none" rtlCol="0">
            <a:spAutoFit/>
          </a:bodyPr>
          <a:lstStyle/>
          <a:p>
            <a:r>
              <a:rPr kumimoji="1" lang="en-US" altLang="ja-JP" b="1" dirty="0" smtClean="0">
                <a:solidFill>
                  <a:schemeClr val="accent3"/>
                </a:solidFill>
              </a:rPr>
              <a:t>1. </a:t>
            </a:r>
            <a:r>
              <a:rPr kumimoji="1" lang="ja-JP" altLang="en-US" b="1" dirty="0" smtClean="0">
                <a:solidFill>
                  <a:schemeClr val="accent3"/>
                </a:solidFill>
              </a:rPr>
              <a:t>何かの要素を用意</a:t>
            </a:r>
            <a:endParaRPr kumimoji="1" lang="ja-JP" altLang="en-US" b="1" dirty="0">
              <a:solidFill>
                <a:schemeClr val="accent3"/>
              </a:solidFill>
            </a:endParaRPr>
          </a:p>
        </p:txBody>
      </p:sp>
      <p:sp>
        <p:nvSpPr>
          <p:cNvPr id="6" name="テキスト ボックス 5"/>
          <p:cNvSpPr txBox="1"/>
          <p:nvPr/>
        </p:nvSpPr>
        <p:spPr>
          <a:xfrm>
            <a:off x="2315894" y="2285865"/>
            <a:ext cx="5564344" cy="369332"/>
          </a:xfrm>
          <a:prstGeom prst="rect">
            <a:avLst/>
          </a:prstGeom>
          <a:noFill/>
        </p:spPr>
        <p:txBody>
          <a:bodyPr wrap="none" rtlCol="0">
            <a:spAutoFit/>
          </a:bodyPr>
          <a:lstStyle/>
          <a:p>
            <a:r>
              <a:rPr kumimoji="1" lang="en-US" altLang="ja-JP" dirty="0" smtClean="0">
                <a:solidFill>
                  <a:srgbClr val="FF0000"/>
                </a:solidFill>
              </a:rPr>
              <a:t>&lt;</a:t>
            </a:r>
            <a:r>
              <a:rPr kumimoji="1" lang="en-US" altLang="ja-JP" dirty="0">
                <a:solidFill>
                  <a:srgbClr val="FF0000"/>
                </a:solidFill>
              </a:rPr>
              <a:t>button id="</a:t>
            </a:r>
            <a:r>
              <a:rPr kumimoji="1" lang="en-US" altLang="ja-JP" dirty="0" err="1" smtClean="0">
                <a:solidFill>
                  <a:srgbClr val="FF0000"/>
                </a:solidFill>
              </a:rPr>
              <a:t>jsi</a:t>
            </a:r>
            <a:r>
              <a:rPr kumimoji="1" lang="en-US" altLang="ja-JP" dirty="0" smtClean="0">
                <a:solidFill>
                  <a:srgbClr val="FF0000"/>
                </a:solidFill>
              </a:rPr>
              <a:t>-show-alert"&gt;</a:t>
            </a:r>
            <a:r>
              <a:rPr kumimoji="1" lang="en-US" altLang="ja-JP" dirty="0">
                <a:solidFill>
                  <a:srgbClr val="FF0000"/>
                </a:solidFill>
              </a:rPr>
              <a:t>Hello World&lt;/button</a:t>
            </a:r>
            <a:r>
              <a:rPr kumimoji="1" lang="en-US" altLang="ja-JP" dirty="0" smtClean="0">
                <a:solidFill>
                  <a:srgbClr val="FF0000"/>
                </a:solidFill>
              </a:rPr>
              <a:t>&gt;</a:t>
            </a:r>
            <a:endParaRPr kumimoji="1" lang="en-US" altLang="ja-JP" dirty="0">
              <a:solidFill>
                <a:srgbClr val="FF0000"/>
              </a:solidFill>
            </a:endParaRPr>
          </a:p>
        </p:txBody>
      </p:sp>
      <p:sp>
        <p:nvSpPr>
          <p:cNvPr id="7" name="テキスト ボックス 6"/>
          <p:cNvSpPr txBox="1"/>
          <p:nvPr/>
        </p:nvSpPr>
        <p:spPr>
          <a:xfrm>
            <a:off x="2107504" y="2827721"/>
            <a:ext cx="1596912" cy="369332"/>
          </a:xfrm>
          <a:prstGeom prst="rect">
            <a:avLst/>
          </a:prstGeom>
          <a:noFill/>
        </p:spPr>
        <p:txBody>
          <a:bodyPr wrap="none" rtlCol="0">
            <a:spAutoFit/>
          </a:bodyPr>
          <a:lstStyle/>
          <a:p>
            <a:r>
              <a:rPr kumimoji="1" lang="en-US" altLang="ja-JP" b="1" dirty="0">
                <a:solidFill>
                  <a:schemeClr val="accent3"/>
                </a:solidFill>
              </a:rPr>
              <a:t>2</a:t>
            </a:r>
            <a:r>
              <a:rPr kumimoji="1" lang="en-US" altLang="ja-JP" b="1" dirty="0" smtClean="0">
                <a:solidFill>
                  <a:schemeClr val="accent3"/>
                </a:solidFill>
              </a:rPr>
              <a:t>. </a:t>
            </a:r>
            <a:r>
              <a:rPr kumimoji="1" lang="ja-JP" altLang="en-US" b="1" dirty="0" smtClean="0">
                <a:solidFill>
                  <a:schemeClr val="accent3"/>
                </a:solidFill>
              </a:rPr>
              <a:t>要素を取得</a:t>
            </a:r>
            <a:endParaRPr kumimoji="1" lang="ja-JP" altLang="en-US" b="1" dirty="0">
              <a:solidFill>
                <a:schemeClr val="accent3"/>
              </a:solidFill>
            </a:endParaRPr>
          </a:p>
        </p:txBody>
      </p:sp>
      <p:sp>
        <p:nvSpPr>
          <p:cNvPr id="8" name="テキスト ボックス 7"/>
          <p:cNvSpPr txBox="1"/>
          <p:nvPr/>
        </p:nvSpPr>
        <p:spPr>
          <a:xfrm>
            <a:off x="2315894" y="3223640"/>
            <a:ext cx="2215671" cy="369332"/>
          </a:xfrm>
          <a:prstGeom prst="rect">
            <a:avLst/>
          </a:prstGeom>
          <a:noFill/>
        </p:spPr>
        <p:txBody>
          <a:bodyPr wrap="none" rtlCol="0">
            <a:spAutoFit/>
          </a:bodyPr>
          <a:lstStyle/>
          <a:p>
            <a:r>
              <a:rPr kumimoji="1" lang="en-US" altLang="ja-JP" dirty="0">
                <a:solidFill>
                  <a:srgbClr val="FF0000"/>
                </a:solidFill>
              </a:rPr>
              <a:t> $('#</a:t>
            </a:r>
            <a:r>
              <a:rPr kumimoji="1" lang="en-US" altLang="ja-JP" dirty="0" err="1" smtClean="0">
                <a:solidFill>
                  <a:srgbClr val="FF0000"/>
                </a:solidFill>
              </a:rPr>
              <a:t>jsi</a:t>
            </a:r>
            <a:r>
              <a:rPr kumimoji="1" lang="en-US" altLang="ja-JP" dirty="0" smtClean="0">
                <a:solidFill>
                  <a:srgbClr val="FF0000"/>
                </a:solidFill>
              </a:rPr>
              <a:t>-show-alert')</a:t>
            </a:r>
            <a:endParaRPr kumimoji="1" lang="en-US" altLang="ja-JP" dirty="0">
              <a:solidFill>
                <a:srgbClr val="FF0000"/>
              </a:solidFill>
            </a:endParaRPr>
          </a:p>
        </p:txBody>
      </p:sp>
      <p:sp>
        <p:nvSpPr>
          <p:cNvPr id="9" name="テキスト ボックス 8"/>
          <p:cNvSpPr txBox="1"/>
          <p:nvPr/>
        </p:nvSpPr>
        <p:spPr>
          <a:xfrm>
            <a:off x="2107504" y="3863790"/>
            <a:ext cx="5456943" cy="369332"/>
          </a:xfrm>
          <a:prstGeom prst="rect">
            <a:avLst/>
          </a:prstGeom>
          <a:noFill/>
        </p:spPr>
        <p:txBody>
          <a:bodyPr wrap="none" rtlCol="0">
            <a:spAutoFit/>
          </a:bodyPr>
          <a:lstStyle/>
          <a:p>
            <a:r>
              <a:rPr kumimoji="1" lang="en-US" altLang="ja-JP" b="1" dirty="0" smtClean="0">
                <a:solidFill>
                  <a:schemeClr val="accent3"/>
                </a:solidFill>
              </a:rPr>
              <a:t>3.</a:t>
            </a:r>
            <a:r>
              <a:rPr kumimoji="1" lang="ja-JP" altLang="en-US" b="1" dirty="0" smtClean="0">
                <a:solidFill>
                  <a:schemeClr val="accent3"/>
                </a:solidFill>
              </a:rPr>
              <a:t>何かをされたタイミングに対してイベントを設定</a:t>
            </a:r>
            <a:endParaRPr kumimoji="1" lang="ja-JP" altLang="en-US" b="1" dirty="0">
              <a:solidFill>
                <a:schemeClr val="accent3"/>
              </a:solidFill>
            </a:endParaRPr>
          </a:p>
        </p:txBody>
      </p:sp>
      <p:sp>
        <p:nvSpPr>
          <p:cNvPr id="10" name="テキスト ボックス 9"/>
          <p:cNvSpPr txBox="1"/>
          <p:nvPr/>
        </p:nvSpPr>
        <p:spPr>
          <a:xfrm>
            <a:off x="2315894" y="4265626"/>
            <a:ext cx="4107215" cy="923330"/>
          </a:xfrm>
          <a:prstGeom prst="rect">
            <a:avLst/>
          </a:prstGeom>
          <a:noFill/>
        </p:spPr>
        <p:txBody>
          <a:bodyPr wrap="none" rtlCol="0">
            <a:spAutoFit/>
          </a:bodyPr>
          <a:lstStyle/>
          <a:p>
            <a:r>
              <a:rPr kumimoji="1" lang="en-US" altLang="ja-JP" dirty="0">
                <a:solidFill>
                  <a:srgbClr val="FF0000"/>
                </a:solidFill>
              </a:rPr>
              <a:t> $('#</a:t>
            </a:r>
            <a:r>
              <a:rPr kumimoji="1" lang="en-US" altLang="ja-JP" dirty="0" err="1" smtClean="0">
                <a:solidFill>
                  <a:srgbClr val="FF0000"/>
                </a:solidFill>
              </a:rPr>
              <a:t>jsi</a:t>
            </a:r>
            <a:r>
              <a:rPr kumimoji="1" lang="en-US" altLang="ja-JP" dirty="0" smtClean="0">
                <a:solidFill>
                  <a:srgbClr val="FF0000"/>
                </a:solidFill>
              </a:rPr>
              <a:t>-show-alert').</a:t>
            </a:r>
            <a:r>
              <a:rPr kumimoji="1" lang="en-US" altLang="ja-JP" dirty="0">
                <a:solidFill>
                  <a:srgbClr val="FF0000"/>
                </a:solidFill>
              </a:rPr>
              <a:t>click(function() </a:t>
            </a:r>
            <a:r>
              <a:rPr kumimoji="1" lang="en-US" altLang="ja-JP" dirty="0" smtClean="0">
                <a:solidFill>
                  <a:srgbClr val="FF0000"/>
                </a:solidFill>
              </a:rPr>
              <a:t>{</a:t>
            </a:r>
          </a:p>
          <a:p>
            <a:endParaRPr kumimoji="1" lang="en-US" altLang="ja-JP" dirty="0">
              <a:solidFill>
                <a:srgbClr val="FF0000"/>
              </a:solidFill>
            </a:endParaRPr>
          </a:p>
          <a:p>
            <a:r>
              <a:rPr kumimoji="1" lang="en-US" altLang="ja-JP" dirty="0">
                <a:solidFill>
                  <a:srgbClr val="FF0000"/>
                </a:solidFill>
              </a:rPr>
              <a:t> </a:t>
            </a:r>
            <a:r>
              <a:rPr kumimoji="1" lang="en-US" altLang="ja-JP" dirty="0" smtClean="0">
                <a:solidFill>
                  <a:srgbClr val="FF0000"/>
                </a:solidFill>
              </a:rPr>
              <a:t>});</a:t>
            </a:r>
            <a:endParaRPr kumimoji="1" lang="en-US" altLang="ja-JP" dirty="0">
              <a:solidFill>
                <a:srgbClr val="FF0000"/>
              </a:solidFill>
            </a:endParaRPr>
          </a:p>
        </p:txBody>
      </p:sp>
      <p:sp>
        <p:nvSpPr>
          <p:cNvPr id="11" name="テキスト ボックス 10"/>
          <p:cNvSpPr txBox="1"/>
          <p:nvPr/>
        </p:nvSpPr>
        <p:spPr>
          <a:xfrm>
            <a:off x="2107504" y="5338231"/>
            <a:ext cx="2917786" cy="369332"/>
          </a:xfrm>
          <a:prstGeom prst="rect">
            <a:avLst/>
          </a:prstGeom>
          <a:noFill/>
        </p:spPr>
        <p:txBody>
          <a:bodyPr wrap="none" rtlCol="0">
            <a:spAutoFit/>
          </a:bodyPr>
          <a:lstStyle/>
          <a:p>
            <a:r>
              <a:rPr kumimoji="1" lang="en-US" altLang="ja-JP" b="1" dirty="0" smtClean="0">
                <a:solidFill>
                  <a:schemeClr val="accent3"/>
                </a:solidFill>
              </a:rPr>
              <a:t>4.</a:t>
            </a:r>
            <a:r>
              <a:rPr kumimoji="1" lang="ja-JP" altLang="en-US" b="1" dirty="0" smtClean="0">
                <a:solidFill>
                  <a:schemeClr val="accent3"/>
                </a:solidFill>
              </a:rPr>
              <a:t>イベント内で〇〇させる</a:t>
            </a:r>
            <a:endParaRPr kumimoji="1" lang="ja-JP" altLang="en-US" b="1" dirty="0">
              <a:solidFill>
                <a:schemeClr val="accent3"/>
              </a:solidFill>
            </a:endParaRPr>
          </a:p>
        </p:txBody>
      </p:sp>
      <p:sp>
        <p:nvSpPr>
          <p:cNvPr id="12" name="テキスト ボックス 11"/>
          <p:cNvSpPr txBox="1"/>
          <p:nvPr/>
        </p:nvSpPr>
        <p:spPr>
          <a:xfrm>
            <a:off x="2315894" y="5707563"/>
            <a:ext cx="2335896" cy="369332"/>
          </a:xfrm>
          <a:prstGeom prst="rect">
            <a:avLst/>
          </a:prstGeom>
          <a:noFill/>
        </p:spPr>
        <p:txBody>
          <a:bodyPr wrap="none" rtlCol="0">
            <a:spAutoFit/>
          </a:bodyPr>
          <a:lstStyle/>
          <a:p>
            <a:r>
              <a:rPr kumimoji="1" lang="en-US" altLang="ja-JP" dirty="0">
                <a:solidFill>
                  <a:srgbClr val="FF0000"/>
                </a:solidFill>
              </a:rPr>
              <a:t> alert('Hello World</a:t>
            </a:r>
            <a:r>
              <a:rPr kumimoji="1" lang="en-US" altLang="ja-JP" dirty="0" smtClean="0">
                <a:solidFill>
                  <a:srgbClr val="FF0000"/>
                </a:solidFill>
              </a:rPr>
              <a:t>');</a:t>
            </a:r>
            <a:endParaRPr kumimoji="1" lang="en-US" altLang="ja-JP" dirty="0">
              <a:solidFill>
                <a:srgbClr val="FF0000"/>
              </a:solidFill>
            </a:endParaRPr>
          </a:p>
        </p:txBody>
      </p:sp>
    </p:spTree>
    <p:extLst>
      <p:ext uri="{BB962C8B-B14F-4D97-AF65-F5344CB8AC3E}">
        <p14:creationId xmlns:p14="http://schemas.microsoft.com/office/powerpoint/2010/main" val="1552147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09736"/>
            <a:ext cx="1806905" cy="523220"/>
          </a:xfrm>
          <a:prstGeom prst="rect">
            <a:avLst/>
          </a:prstGeom>
          <a:noFill/>
        </p:spPr>
        <p:txBody>
          <a:bodyPr wrap="none" rtlCol="0">
            <a:spAutoFit/>
          </a:bodyPr>
          <a:lstStyle/>
          <a:p>
            <a:r>
              <a:rPr kumimoji="1" lang="en-US" altLang="ja-JP" sz="2800" b="1" dirty="0" smtClean="0"/>
              <a:t>Chapter1</a:t>
            </a:r>
            <a:endParaRPr kumimoji="1" lang="ja-JP" altLang="en-US" sz="2800" b="1" dirty="0"/>
          </a:p>
        </p:txBody>
      </p:sp>
      <p:sp>
        <p:nvSpPr>
          <p:cNvPr id="3" name="テキスト ボックス 2"/>
          <p:cNvSpPr txBox="1"/>
          <p:nvPr/>
        </p:nvSpPr>
        <p:spPr>
          <a:xfrm>
            <a:off x="3910868" y="158839"/>
            <a:ext cx="6087244" cy="523220"/>
          </a:xfrm>
          <a:prstGeom prst="rect">
            <a:avLst/>
          </a:prstGeom>
          <a:noFill/>
        </p:spPr>
        <p:txBody>
          <a:bodyPr wrap="none" rtlCol="0">
            <a:spAutoFit/>
          </a:bodyPr>
          <a:lstStyle/>
          <a:p>
            <a:r>
              <a:rPr kumimoji="1" lang="ja-JP" altLang="en-US" sz="2800" b="1" dirty="0" smtClean="0">
                <a:latin typeface="+mj-ea"/>
                <a:ea typeface="+mj-ea"/>
              </a:rPr>
              <a:t>：</a:t>
            </a:r>
            <a:r>
              <a:rPr kumimoji="1" lang="en-US" altLang="ja-JP" sz="2800" b="1" dirty="0" smtClean="0">
                <a:latin typeface="+mj-ea"/>
                <a:ea typeface="+mj-ea"/>
              </a:rPr>
              <a:t>JavaScript</a:t>
            </a:r>
            <a:r>
              <a:rPr kumimoji="1" lang="ja-JP" altLang="en-US" sz="2800" b="1" dirty="0" smtClean="0">
                <a:latin typeface="+mj-ea"/>
                <a:ea typeface="+mj-ea"/>
              </a:rPr>
              <a:t>を動かしてみましょう</a:t>
            </a:r>
            <a:endParaRPr kumimoji="1" lang="ja-JP" altLang="en-US" sz="2800" b="1" dirty="0">
              <a:latin typeface="+mj-ea"/>
              <a:ea typeface="+mj-ea"/>
            </a:endParaRPr>
          </a:p>
        </p:txBody>
      </p:sp>
      <p:sp>
        <p:nvSpPr>
          <p:cNvPr id="4" name="テキスト ボックス 3"/>
          <p:cNvSpPr txBox="1"/>
          <p:nvPr/>
        </p:nvSpPr>
        <p:spPr>
          <a:xfrm>
            <a:off x="3120704" y="965498"/>
            <a:ext cx="7571303" cy="646331"/>
          </a:xfrm>
          <a:prstGeom prst="rect">
            <a:avLst/>
          </a:prstGeom>
          <a:noFill/>
        </p:spPr>
        <p:txBody>
          <a:bodyPr wrap="none" rtlCol="0">
            <a:spAutoFit/>
          </a:bodyPr>
          <a:lstStyle/>
          <a:p>
            <a:r>
              <a:rPr kumimoji="1" lang="ja-JP" altLang="en-US" dirty="0" smtClean="0"/>
              <a:t>今回は </a:t>
            </a:r>
            <a:r>
              <a:rPr kumimoji="1" lang="en-US" altLang="ja-JP" dirty="0" smtClean="0"/>
              <a:t>id </a:t>
            </a:r>
            <a:r>
              <a:rPr kumimoji="1" lang="ja-JP" altLang="en-US" dirty="0" smtClean="0"/>
              <a:t>の属性が設定された要素を取得してみましたが、</a:t>
            </a:r>
            <a:r>
              <a:rPr kumimoji="1" lang="en-US" altLang="ja-JP" dirty="0" smtClean="0"/>
              <a:t/>
            </a:r>
            <a:br>
              <a:rPr kumimoji="1" lang="en-US" altLang="ja-JP" dirty="0" smtClean="0"/>
            </a:br>
            <a:r>
              <a:rPr kumimoji="1" lang="ja-JP" altLang="en-US" dirty="0" smtClean="0"/>
              <a:t>もちろんその他の属性が設定された要素でも取得する事ができます。</a:t>
            </a:r>
            <a:endParaRPr kumimoji="1" lang="ja-JP" altLang="en-US" dirty="0"/>
          </a:p>
        </p:txBody>
      </p:sp>
      <p:sp>
        <p:nvSpPr>
          <p:cNvPr id="5" name="テキスト ボックス 4"/>
          <p:cNvSpPr txBox="1"/>
          <p:nvPr/>
        </p:nvSpPr>
        <p:spPr>
          <a:xfrm>
            <a:off x="2315895" y="2002515"/>
            <a:ext cx="7119257" cy="369332"/>
          </a:xfrm>
          <a:prstGeom prst="rect">
            <a:avLst/>
          </a:prstGeom>
          <a:noFill/>
        </p:spPr>
        <p:txBody>
          <a:bodyPr wrap="none" rtlCol="0">
            <a:spAutoFit/>
          </a:bodyPr>
          <a:lstStyle/>
          <a:p>
            <a:r>
              <a:rPr kumimoji="1" lang="en-US" altLang="ja-JP" b="1" dirty="0" smtClean="0">
                <a:solidFill>
                  <a:schemeClr val="accent3"/>
                </a:solidFill>
              </a:rPr>
              <a:t>1. Id </a:t>
            </a:r>
            <a:r>
              <a:rPr kumimoji="1" lang="ja-JP" altLang="en-US" b="1" dirty="0" smtClean="0">
                <a:solidFill>
                  <a:schemeClr val="accent3"/>
                </a:solidFill>
              </a:rPr>
              <a:t>属性が設定された要素を取得</a:t>
            </a:r>
            <a:r>
              <a:rPr kumimoji="1" lang="en-US" altLang="ja-JP" b="1" dirty="0">
                <a:solidFill>
                  <a:schemeClr val="accent3"/>
                </a:solidFill>
              </a:rPr>
              <a:t> </a:t>
            </a:r>
            <a:r>
              <a:rPr kumimoji="1" lang="ja-JP" altLang="en-US" b="1" dirty="0" smtClean="0">
                <a:solidFill>
                  <a:schemeClr val="accent3"/>
                </a:solidFill>
              </a:rPr>
              <a:t>→</a:t>
            </a:r>
            <a:r>
              <a:rPr kumimoji="1" lang="en-US" altLang="ja-JP" b="1" dirty="0">
                <a:solidFill>
                  <a:schemeClr val="accent3"/>
                </a:solidFill>
              </a:rPr>
              <a:t> </a:t>
            </a:r>
            <a:r>
              <a:rPr kumimoji="1" lang="ja-JP" altLang="en-US" b="1" dirty="0" smtClean="0">
                <a:solidFill>
                  <a:schemeClr val="accent3"/>
                </a:solidFill>
              </a:rPr>
              <a:t>属性名の前に</a:t>
            </a:r>
            <a:r>
              <a:rPr kumimoji="1" lang="en-US" altLang="ja-JP" b="1" dirty="0">
                <a:solidFill>
                  <a:schemeClr val="accent3"/>
                </a:solidFill>
              </a:rPr>
              <a:t> </a:t>
            </a:r>
            <a:r>
              <a:rPr kumimoji="1" lang="en-US" altLang="ja-JP" b="1" dirty="0" smtClean="0">
                <a:solidFill>
                  <a:schemeClr val="accent3"/>
                </a:solidFill>
              </a:rPr>
              <a:t># </a:t>
            </a:r>
            <a:r>
              <a:rPr kumimoji="1" lang="ja-JP" altLang="en-US" b="1" dirty="0" smtClean="0">
                <a:solidFill>
                  <a:schemeClr val="accent3"/>
                </a:solidFill>
              </a:rPr>
              <a:t>をつけて取得</a:t>
            </a:r>
            <a:endParaRPr kumimoji="1" lang="ja-JP" altLang="en-US" b="1" dirty="0">
              <a:solidFill>
                <a:schemeClr val="accent3"/>
              </a:solidFill>
            </a:endParaRPr>
          </a:p>
        </p:txBody>
      </p:sp>
      <p:sp>
        <p:nvSpPr>
          <p:cNvPr id="6" name="テキスト ボックス 5"/>
          <p:cNvSpPr txBox="1"/>
          <p:nvPr/>
        </p:nvSpPr>
        <p:spPr>
          <a:xfrm>
            <a:off x="2533728" y="2468631"/>
            <a:ext cx="2215671" cy="369332"/>
          </a:xfrm>
          <a:prstGeom prst="rect">
            <a:avLst/>
          </a:prstGeom>
          <a:noFill/>
        </p:spPr>
        <p:txBody>
          <a:bodyPr wrap="none" rtlCol="0">
            <a:spAutoFit/>
          </a:bodyPr>
          <a:lstStyle/>
          <a:p>
            <a:r>
              <a:rPr kumimoji="1" lang="en-US" altLang="ja-JP" dirty="0">
                <a:solidFill>
                  <a:srgbClr val="FF0000"/>
                </a:solidFill>
              </a:rPr>
              <a:t> $('#</a:t>
            </a:r>
            <a:r>
              <a:rPr kumimoji="1" lang="en-US" altLang="ja-JP" dirty="0" err="1" smtClean="0">
                <a:solidFill>
                  <a:srgbClr val="FF0000"/>
                </a:solidFill>
              </a:rPr>
              <a:t>jsi</a:t>
            </a:r>
            <a:r>
              <a:rPr kumimoji="1" lang="en-US" altLang="ja-JP" dirty="0" smtClean="0">
                <a:solidFill>
                  <a:srgbClr val="FF0000"/>
                </a:solidFill>
              </a:rPr>
              <a:t>-show-alert')</a:t>
            </a:r>
            <a:endParaRPr kumimoji="1" lang="en-US" altLang="ja-JP" dirty="0">
              <a:solidFill>
                <a:srgbClr val="FF0000"/>
              </a:solidFill>
            </a:endParaRPr>
          </a:p>
        </p:txBody>
      </p:sp>
      <p:sp>
        <p:nvSpPr>
          <p:cNvPr id="7" name="テキスト ボックス 6"/>
          <p:cNvSpPr txBox="1"/>
          <p:nvPr/>
        </p:nvSpPr>
        <p:spPr>
          <a:xfrm>
            <a:off x="2315895" y="3108164"/>
            <a:ext cx="9486892" cy="369332"/>
          </a:xfrm>
          <a:prstGeom prst="rect">
            <a:avLst/>
          </a:prstGeom>
          <a:noFill/>
        </p:spPr>
        <p:txBody>
          <a:bodyPr wrap="none" rtlCol="0">
            <a:spAutoFit/>
          </a:bodyPr>
          <a:lstStyle/>
          <a:p>
            <a:r>
              <a:rPr kumimoji="1" lang="en-US" altLang="ja-JP" b="1" dirty="0">
                <a:solidFill>
                  <a:schemeClr val="accent3"/>
                </a:solidFill>
              </a:rPr>
              <a:t>2</a:t>
            </a:r>
            <a:r>
              <a:rPr kumimoji="1" lang="en-US" altLang="ja-JP" b="1" dirty="0" smtClean="0">
                <a:solidFill>
                  <a:schemeClr val="accent3"/>
                </a:solidFill>
              </a:rPr>
              <a:t>. CSS</a:t>
            </a:r>
            <a:r>
              <a:rPr kumimoji="1" lang="ja-JP" altLang="en-US" b="1" dirty="0" smtClean="0">
                <a:solidFill>
                  <a:schemeClr val="accent3"/>
                </a:solidFill>
              </a:rPr>
              <a:t>などでよく使う</a:t>
            </a:r>
            <a:r>
              <a:rPr kumimoji="1" lang="en-US" altLang="ja-JP" b="1" dirty="0" smtClean="0">
                <a:solidFill>
                  <a:schemeClr val="accent3"/>
                </a:solidFill>
              </a:rPr>
              <a:t> class </a:t>
            </a:r>
            <a:r>
              <a:rPr kumimoji="1" lang="ja-JP" altLang="en-US" b="1" dirty="0" smtClean="0">
                <a:solidFill>
                  <a:schemeClr val="accent3"/>
                </a:solidFill>
              </a:rPr>
              <a:t>属性が設定された要素を取得</a:t>
            </a:r>
            <a:r>
              <a:rPr kumimoji="1" lang="en-US" altLang="ja-JP" b="1" dirty="0">
                <a:solidFill>
                  <a:schemeClr val="accent3"/>
                </a:solidFill>
              </a:rPr>
              <a:t> </a:t>
            </a:r>
            <a:r>
              <a:rPr kumimoji="1" lang="ja-JP" altLang="en-US" b="1" dirty="0" smtClean="0">
                <a:solidFill>
                  <a:schemeClr val="accent3"/>
                </a:solidFill>
              </a:rPr>
              <a:t>→</a:t>
            </a:r>
            <a:r>
              <a:rPr kumimoji="1" lang="en-US" altLang="ja-JP" b="1" dirty="0">
                <a:solidFill>
                  <a:schemeClr val="accent3"/>
                </a:solidFill>
              </a:rPr>
              <a:t> </a:t>
            </a:r>
            <a:r>
              <a:rPr kumimoji="1" lang="ja-JP" altLang="en-US" b="1" dirty="0" smtClean="0">
                <a:solidFill>
                  <a:schemeClr val="accent3"/>
                </a:solidFill>
              </a:rPr>
              <a:t>属性名の前に</a:t>
            </a:r>
            <a:r>
              <a:rPr kumimoji="1" lang="en-US" altLang="ja-JP" b="1" dirty="0">
                <a:solidFill>
                  <a:schemeClr val="accent3"/>
                </a:solidFill>
              </a:rPr>
              <a:t> </a:t>
            </a:r>
            <a:r>
              <a:rPr kumimoji="1" lang="en-US" altLang="ja-JP" b="1" dirty="0" smtClean="0">
                <a:solidFill>
                  <a:schemeClr val="accent3"/>
                </a:solidFill>
              </a:rPr>
              <a:t>. </a:t>
            </a:r>
            <a:r>
              <a:rPr kumimoji="1" lang="ja-JP" altLang="en-US" b="1" dirty="0" smtClean="0">
                <a:solidFill>
                  <a:schemeClr val="accent3"/>
                </a:solidFill>
              </a:rPr>
              <a:t>をつけて取得</a:t>
            </a:r>
            <a:endParaRPr kumimoji="1" lang="ja-JP" altLang="en-US" b="1" dirty="0">
              <a:solidFill>
                <a:schemeClr val="accent3"/>
              </a:solidFill>
            </a:endParaRPr>
          </a:p>
        </p:txBody>
      </p:sp>
      <p:sp>
        <p:nvSpPr>
          <p:cNvPr id="8" name="テキスト ボックス 7"/>
          <p:cNvSpPr txBox="1"/>
          <p:nvPr/>
        </p:nvSpPr>
        <p:spPr>
          <a:xfrm>
            <a:off x="2533728" y="3574280"/>
            <a:ext cx="2252540" cy="369332"/>
          </a:xfrm>
          <a:prstGeom prst="rect">
            <a:avLst/>
          </a:prstGeom>
          <a:noFill/>
        </p:spPr>
        <p:txBody>
          <a:bodyPr wrap="none" rtlCol="0">
            <a:spAutoFit/>
          </a:bodyPr>
          <a:lstStyle/>
          <a:p>
            <a:r>
              <a:rPr kumimoji="1" lang="en-US" altLang="ja-JP" dirty="0">
                <a:solidFill>
                  <a:srgbClr val="FF0000"/>
                </a:solidFill>
              </a:rPr>
              <a:t> </a:t>
            </a:r>
            <a:r>
              <a:rPr kumimoji="1" lang="en-US" altLang="ja-JP" dirty="0" smtClean="0">
                <a:solidFill>
                  <a:srgbClr val="FF0000"/>
                </a:solidFill>
              </a:rPr>
              <a:t>$(‘.</a:t>
            </a:r>
            <a:r>
              <a:rPr kumimoji="1" lang="en-US" altLang="ja-JP" dirty="0" err="1" smtClean="0">
                <a:solidFill>
                  <a:srgbClr val="FF0000"/>
                </a:solidFill>
              </a:rPr>
              <a:t>jsc</a:t>
            </a:r>
            <a:r>
              <a:rPr kumimoji="1" lang="en-US" altLang="ja-JP" dirty="0" smtClean="0">
                <a:solidFill>
                  <a:srgbClr val="FF0000"/>
                </a:solidFill>
              </a:rPr>
              <a:t>-show-alert')</a:t>
            </a:r>
            <a:endParaRPr kumimoji="1" lang="en-US" altLang="ja-JP" dirty="0">
              <a:solidFill>
                <a:srgbClr val="FF0000"/>
              </a:solidFill>
            </a:endParaRPr>
          </a:p>
        </p:txBody>
      </p:sp>
      <p:sp>
        <p:nvSpPr>
          <p:cNvPr id="9" name="テキスト ボックス 8"/>
          <p:cNvSpPr txBox="1"/>
          <p:nvPr/>
        </p:nvSpPr>
        <p:spPr>
          <a:xfrm>
            <a:off x="2315895" y="4142580"/>
            <a:ext cx="7827784" cy="369332"/>
          </a:xfrm>
          <a:prstGeom prst="rect">
            <a:avLst/>
          </a:prstGeom>
          <a:noFill/>
        </p:spPr>
        <p:txBody>
          <a:bodyPr wrap="none" rtlCol="0">
            <a:spAutoFit/>
          </a:bodyPr>
          <a:lstStyle/>
          <a:p>
            <a:r>
              <a:rPr kumimoji="1" lang="en-US" altLang="ja-JP" b="1" dirty="0" smtClean="0">
                <a:solidFill>
                  <a:schemeClr val="accent3"/>
                </a:solidFill>
              </a:rPr>
              <a:t>3. HTML</a:t>
            </a:r>
            <a:r>
              <a:rPr kumimoji="1" lang="ja-JP" altLang="en-US" b="1" dirty="0" smtClean="0">
                <a:solidFill>
                  <a:schemeClr val="accent3"/>
                </a:solidFill>
              </a:rPr>
              <a:t>のタグ要素をそのまま取得</a:t>
            </a:r>
            <a:r>
              <a:rPr kumimoji="1" lang="en-US" altLang="ja-JP" b="1" dirty="0" smtClean="0">
                <a:solidFill>
                  <a:schemeClr val="accent3"/>
                </a:solidFill>
              </a:rPr>
              <a:t> </a:t>
            </a:r>
            <a:r>
              <a:rPr kumimoji="1" lang="ja-JP" altLang="en-US" b="1" dirty="0" smtClean="0">
                <a:solidFill>
                  <a:schemeClr val="accent3"/>
                </a:solidFill>
              </a:rPr>
              <a:t>→</a:t>
            </a:r>
            <a:r>
              <a:rPr kumimoji="1" lang="en-US" altLang="ja-JP" b="1" dirty="0">
                <a:solidFill>
                  <a:schemeClr val="accent3"/>
                </a:solidFill>
              </a:rPr>
              <a:t> </a:t>
            </a:r>
            <a:r>
              <a:rPr kumimoji="1" lang="ja-JP" altLang="en-US" b="1" dirty="0" smtClean="0">
                <a:solidFill>
                  <a:schemeClr val="accent3"/>
                </a:solidFill>
              </a:rPr>
              <a:t>タグ要素名をそのまま記述して取得</a:t>
            </a:r>
            <a:endParaRPr kumimoji="1" lang="ja-JP" altLang="en-US" b="1" dirty="0">
              <a:solidFill>
                <a:schemeClr val="accent3"/>
              </a:solidFill>
            </a:endParaRPr>
          </a:p>
        </p:txBody>
      </p:sp>
      <p:sp>
        <p:nvSpPr>
          <p:cNvPr id="10" name="テキスト ボックス 9"/>
          <p:cNvSpPr txBox="1"/>
          <p:nvPr/>
        </p:nvSpPr>
        <p:spPr>
          <a:xfrm>
            <a:off x="2533728" y="4608696"/>
            <a:ext cx="1420582" cy="369332"/>
          </a:xfrm>
          <a:prstGeom prst="rect">
            <a:avLst/>
          </a:prstGeom>
          <a:noFill/>
        </p:spPr>
        <p:txBody>
          <a:bodyPr wrap="none" rtlCol="0">
            <a:spAutoFit/>
          </a:bodyPr>
          <a:lstStyle/>
          <a:p>
            <a:r>
              <a:rPr kumimoji="1" lang="en-US" altLang="ja-JP" dirty="0">
                <a:solidFill>
                  <a:srgbClr val="FF0000"/>
                </a:solidFill>
              </a:rPr>
              <a:t> </a:t>
            </a:r>
            <a:r>
              <a:rPr kumimoji="1" lang="en-US" altLang="ja-JP" dirty="0" smtClean="0">
                <a:solidFill>
                  <a:srgbClr val="FF0000"/>
                </a:solidFill>
              </a:rPr>
              <a:t>$(‘button')</a:t>
            </a:r>
            <a:endParaRPr kumimoji="1" lang="en-US" altLang="ja-JP" dirty="0">
              <a:solidFill>
                <a:srgbClr val="FF0000"/>
              </a:solidFill>
            </a:endParaRPr>
          </a:p>
        </p:txBody>
      </p:sp>
      <p:sp>
        <p:nvSpPr>
          <p:cNvPr id="11" name="テキスト ボックス 10"/>
          <p:cNvSpPr txBox="1"/>
          <p:nvPr/>
        </p:nvSpPr>
        <p:spPr>
          <a:xfrm>
            <a:off x="3053422" y="5441936"/>
            <a:ext cx="7802136" cy="923330"/>
          </a:xfrm>
          <a:prstGeom prst="rect">
            <a:avLst/>
          </a:prstGeom>
          <a:noFill/>
        </p:spPr>
        <p:txBody>
          <a:bodyPr wrap="none" rtlCol="0">
            <a:spAutoFit/>
          </a:bodyPr>
          <a:lstStyle/>
          <a:p>
            <a:r>
              <a:rPr kumimoji="1" lang="ja-JP" altLang="en-US" dirty="0" smtClean="0"/>
              <a:t>その他にも、〇〇の要素の中に書かれた△△の要素を取得したり、</a:t>
            </a:r>
            <a:r>
              <a:rPr kumimoji="1" lang="en-US" altLang="ja-JP" dirty="0" smtClean="0"/>
              <a:t/>
            </a:r>
            <a:br>
              <a:rPr kumimoji="1" lang="en-US" altLang="ja-JP" dirty="0" smtClean="0"/>
            </a:br>
            <a:r>
              <a:rPr kumimoji="1" lang="ja-JP" altLang="en-US" dirty="0" smtClean="0"/>
              <a:t>□□要素の親要素の</a:t>
            </a:r>
            <a:r>
              <a:rPr kumimoji="1" lang="en-US" altLang="ja-JP" dirty="0" smtClean="0"/>
              <a:t>××</a:t>
            </a:r>
            <a:r>
              <a:rPr kumimoji="1" lang="ja-JP" altLang="en-US" dirty="0" smtClean="0"/>
              <a:t>要素を取得したりなど、細かく条件を指定した</a:t>
            </a:r>
            <a:r>
              <a:rPr kumimoji="1" lang="en-US" altLang="ja-JP" dirty="0" smtClean="0"/>
              <a:t/>
            </a:r>
            <a:br>
              <a:rPr kumimoji="1" lang="en-US" altLang="ja-JP" dirty="0" smtClean="0"/>
            </a:br>
            <a:r>
              <a:rPr kumimoji="1" lang="ja-JP" altLang="en-US" dirty="0" smtClean="0"/>
              <a:t>要素の取得方も用意されているので、興味がある方は調べてみて下さい。</a:t>
            </a:r>
            <a:endParaRPr kumimoji="1" lang="ja-JP" altLang="en-US" dirty="0"/>
          </a:p>
        </p:txBody>
      </p:sp>
    </p:spTree>
    <p:extLst>
      <p:ext uri="{BB962C8B-B14F-4D97-AF65-F5344CB8AC3E}">
        <p14:creationId xmlns:p14="http://schemas.microsoft.com/office/powerpoint/2010/main" val="2044705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857435" y="903855"/>
            <a:ext cx="2723823" cy="369332"/>
          </a:xfrm>
          <a:prstGeom prst="rect">
            <a:avLst/>
          </a:prstGeom>
          <a:noFill/>
        </p:spPr>
        <p:txBody>
          <a:bodyPr wrap="none" rtlCol="0">
            <a:spAutoFit/>
          </a:bodyPr>
          <a:lstStyle/>
          <a:p>
            <a:r>
              <a:rPr kumimoji="1" lang="en-US" altLang="ja-JP" b="1" dirty="0" smtClean="0">
                <a:solidFill>
                  <a:schemeClr val="accent3"/>
                </a:solidFill>
              </a:rPr>
              <a:t>【</a:t>
            </a:r>
            <a:r>
              <a:rPr kumimoji="1" lang="ja-JP" altLang="en-US" b="1" dirty="0" smtClean="0">
                <a:solidFill>
                  <a:schemeClr val="accent3"/>
                </a:solidFill>
              </a:rPr>
              <a:t>ちょっとした小ネタ</a:t>
            </a:r>
            <a:r>
              <a:rPr kumimoji="1" lang="en-US" altLang="ja-JP" b="1" dirty="0" smtClean="0">
                <a:solidFill>
                  <a:schemeClr val="accent3"/>
                </a:solidFill>
              </a:rPr>
              <a:t>】</a:t>
            </a:r>
            <a:endParaRPr kumimoji="1" lang="ja-JP" altLang="en-US" b="1" dirty="0">
              <a:solidFill>
                <a:schemeClr val="accent3"/>
              </a:solidFill>
            </a:endParaRPr>
          </a:p>
        </p:txBody>
      </p:sp>
      <p:sp>
        <p:nvSpPr>
          <p:cNvPr id="5" name="テキスト ボックス 4"/>
          <p:cNvSpPr txBox="1"/>
          <p:nvPr/>
        </p:nvSpPr>
        <p:spPr>
          <a:xfrm>
            <a:off x="2315895" y="1350627"/>
            <a:ext cx="4697120" cy="1477328"/>
          </a:xfrm>
          <a:prstGeom prst="rect">
            <a:avLst/>
          </a:prstGeom>
          <a:noFill/>
        </p:spPr>
        <p:txBody>
          <a:bodyPr wrap="none" rtlCol="0">
            <a:spAutoFit/>
          </a:bodyPr>
          <a:lstStyle/>
          <a:p>
            <a:r>
              <a:rPr kumimoji="1" lang="en-US" altLang="ja-JP" dirty="0" smtClean="0"/>
              <a:t>Q</a:t>
            </a:r>
            <a:r>
              <a:rPr kumimoji="1" lang="ja-JP" altLang="en-US" dirty="0" smtClean="0"/>
              <a:t>：</a:t>
            </a:r>
            <a:r>
              <a:rPr kumimoji="1" lang="en-US" altLang="ja-JP" dirty="0"/>
              <a:t> </a:t>
            </a:r>
            <a:r>
              <a:rPr kumimoji="1" lang="ja-JP" altLang="en-US" dirty="0" smtClean="0"/>
              <a:t>いつもおまじないのように書いている</a:t>
            </a:r>
            <a:r>
              <a:rPr kumimoji="1" lang="en-US" altLang="ja-JP" dirty="0" smtClean="0"/>
              <a:t/>
            </a:r>
            <a:br>
              <a:rPr kumimoji="1" lang="en-US" altLang="ja-JP" dirty="0" smtClean="0"/>
            </a:br>
            <a:r>
              <a:rPr kumimoji="1" lang="en-US" altLang="ja-JP" dirty="0" smtClean="0"/>
              <a:t>        </a:t>
            </a:r>
            <a:r>
              <a:rPr kumimoji="1" lang="en-US" altLang="ja-JP" dirty="0" smtClean="0">
                <a:solidFill>
                  <a:srgbClr val="FF0000"/>
                </a:solidFill>
              </a:rPr>
              <a:t>$(</a:t>
            </a:r>
            <a:r>
              <a:rPr kumimoji="1" lang="en-US" altLang="ja-JP" dirty="0">
                <a:solidFill>
                  <a:srgbClr val="FF0000"/>
                </a:solidFill>
              </a:rPr>
              <a:t>function() </a:t>
            </a:r>
            <a:r>
              <a:rPr kumimoji="1" lang="en-US" altLang="ja-JP" dirty="0" smtClean="0">
                <a:solidFill>
                  <a:srgbClr val="FF0000"/>
                </a:solidFill>
              </a:rPr>
              <a:t>{ </a:t>
            </a:r>
          </a:p>
          <a:p>
            <a:r>
              <a:rPr kumimoji="1" lang="en-US" altLang="ja-JP" dirty="0">
                <a:solidFill>
                  <a:srgbClr val="FF0000"/>
                </a:solidFill>
              </a:rPr>
              <a:t> </a:t>
            </a:r>
            <a:r>
              <a:rPr kumimoji="1" lang="en-US" altLang="ja-JP" dirty="0" smtClean="0">
                <a:solidFill>
                  <a:srgbClr val="FF0000"/>
                </a:solidFill>
              </a:rPr>
              <a:t>   </a:t>
            </a:r>
            <a:endParaRPr kumimoji="1" lang="en-US" altLang="ja-JP" dirty="0">
              <a:solidFill>
                <a:srgbClr val="FF0000"/>
              </a:solidFill>
            </a:endParaRPr>
          </a:p>
          <a:p>
            <a:r>
              <a:rPr kumimoji="1" lang="en-US" altLang="ja-JP" dirty="0" smtClean="0">
                <a:solidFill>
                  <a:srgbClr val="FF0000"/>
                </a:solidFill>
              </a:rPr>
              <a:t>         });</a:t>
            </a:r>
          </a:p>
          <a:p>
            <a:r>
              <a:rPr kumimoji="1" lang="ja-JP" altLang="en-US" dirty="0" smtClean="0"/>
              <a:t>         って何の意味があるの？？</a:t>
            </a:r>
            <a:endParaRPr kumimoji="1" lang="ja-JP" altLang="en-US" dirty="0"/>
          </a:p>
        </p:txBody>
      </p:sp>
      <p:sp>
        <p:nvSpPr>
          <p:cNvPr id="6" name="テキスト ボックス 5"/>
          <p:cNvSpPr txBox="1"/>
          <p:nvPr/>
        </p:nvSpPr>
        <p:spPr>
          <a:xfrm>
            <a:off x="2315895" y="3311857"/>
            <a:ext cx="5650906" cy="369332"/>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上記部分をコメントアウトして動かしてみると</a:t>
            </a:r>
            <a:r>
              <a:rPr kumimoji="1" lang="en-US" altLang="ja-JP" dirty="0" smtClean="0"/>
              <a:t>…</a:t>
            </a:r>
            <a:endParaRPr kumimoji="1" lang="ja-JP" altLang="en-US" dirty="0"/>
          </a:p>
        </p:txBody>
      </p:sp>
      <p:sp>
        <p:nvSpPr>
          <p:cNvPr id="8" name="テキスト ボックス 7"/>
          <p:cNvSpPr txBox="1"/>
          <p:nvPr/>
        </p:nvSpPr>
        <p:spPr>
          <a:xfrm>
            <a:off x="2827623" y="3681189"/>
            <a:ext cx="4299575" cy="1477328"/>
          </a:xfrm>
          <a:prstGeom prst="rect">
            <a:avLst/>
          </a:prstGeom>
          <a:noFill/>
        </p:spPr>
        <p:txBody>
          <a:bodyPr wrap="none" rtlCol="0">
            <a:spAutoFit/>
          </a:bodyPr>
          <a:lstStyle/>
          <a:p>
            <a:r>
              <a:rPr kumimoji="1" lang="en-US" altLang="ja-JP" dirty="0" smtClean="0">
                <a:solidFill>
                  <a:srgbClr val="FF0000"/>
                </a:solidFill>
              </a:rPr>
              <a:t>// $(</a:t>
            </a:r>
            <a:r>
              <a:rPr kumimoji="1" lang="en-US" altLang="ja-JP" dirty="0">
                <a:solidFill>
                  <a:srgbClr val="FF0000"/>
                </a:solidFill>
              </a:rPr>
              <a:t>function()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a:t>$('#</a:t>
            </a:r>
            <a:r>
              <a:rPr kumimoji="1" lang="en-US" altLang="ja-JP" dirty="0" err="1" smtClean="0"/>
              <a:t>jsi</a:t>
            </a:r>
            <a:r>
              <a:rPr kumimoji="1" lang="en-US" altLang="ja-JP" dirty="0" smtClean="0"/>
              <a:t>-show-alert').</a:t>
            </a:r>
            <a:r>
              <a:rPr kumimoji="1" lang="en-US" altLang="ja-JP" dirty="0"/>
              <a:t>click(function() </a:t>
            </a:r>
            <a:r>
              <a:rPr kumimoji="1" lang="en-US" altLang="ja-JP" dirty="0" smtClean="0"/>
              <a:t>{</a:t>
            </a:r>
          </a:p>
          <a:p>
            <a:r>
              <a:rPr kumimoji="1" lang="en-US" altLang="ja-JP" dirty="0"/>
              <a:t> </a:t>
            </a:r>
            <a:r>
              <a:rPr kumimoji="1" lang="en-US" altLang="ja-JP" dirty="0" smtClean="0"/>
              <a:t>       alert</a:t>
            </a:r>
            <a:r>
              <a:rPr kumimoji="1" lang="en-US" altLang="ja-JP" dirty="0"/>
              <a:t>('Hello World</a:t>
            </a:r>
            <a:r>
              <a:rPr kumimoji="1" lang="en-US" altLang="ja-JP" dirty="0" smtClean="0"/>
              <a:t>');</a:t>
            </a:r>
          </a:p>
          <a:p>
            <a:r>
              <a:rPr kumimoji="1" lang="en-US" altLang="ja-JP" dirty="0" smtClean="0"/>
              <a:t>    });</a:t>
            </a:r>
          </a:p>
          <a:p>
            <a:r>
              <a:rPr kumimoji="1" lang="en-US" altLang="ja-JP" dirty="0" smtClean="0">
                <a:solidFill>
                  <a:srgbClr val="FF0000"/>
                </a:solidFill>
              </a:rPr>
              <a:t>// });</a:t>
            </a:r>
            <a:endParaRPr kumimoji="1" lang="ja-JP" altLang="en-US" dirty="0">
              <a:solidFill>
                <a:srgbClr val="FF0000"/>
              </a:solidFill>
            </a:endParaRPr>
          </a:p>
        </p:txBody>
      </p:sp>
      <p:sp>
        <p:nvSpPr>
          <p:cNvPr id="10" name="テキスト ボックス 9"/>
          <p:cNvSpPr txBox="1"/>
          <p:nvPr/>
        </p:nvSpPr>
        <p:spPr>
          <a:xfrm>
            <a:off x="2315895" y="109736"/>
            <a:ext cx="1806905" cy="523220"/>
          </a:xfrm>
          <a:prstGeom prst="rect">
            <a:avLst/>
          </a:prstGeom>
          <a:noFill/>
        </p:spPr>
        <p:txBody>
          <a:bodyPr wrap="none" rtlCol="0">
            <a:spAutoFit/>
          </a:bodyPr>
          <a:lstStyle/>
          <a:p>
            <a:r>
              <a:rPr kumimoji="1" lang="en-US" altLang="ja-JP" sz="2800" b="1" dirty="0" smtClean="0"/>
              <a:t>Chapter1</a:t>
            </a:r>
            <a:endParaRPr kumimoji="1" lang="ja-JP" altLang="en-US" sz="2800" b="1" dirty="0"/>
          </a:p>
        </p:txBody>
      </p:sp>
      <p:sp>
        <p:nvSpPr>
          <p:cNvPr id="11" name="テキスト ボックス 10"/>
          <p:cNvSpPr txBox="1"/>
          <p:nvPr/>
        </p:nvSpPr>
        <p:spPr>
          <a:xfrm>
            <a:off x="3910868" y="158839"/>
            <a:ext cx="6087244" cy="523220"/>
          </a:xfrm>
          <a:prstGeom prst="rect">
            <a:avLst/>
          </a:prstGeom>
          <a:noFill/>
        </p:spPr>
        <p:txBody>
          <a:bodyPr wrap="none" rtlCol="0">
            <a:spAutoFit/>
          </a:bodyPr>
          <a:lstStyle/>
          <a:p>
            <a:r>
              <a:rPr kumimoji="1" lang="ja-JP" altLang="en-US" sz="2800" b="1" dirty="0" smtClean="0">
                <a:latin typeface="+mj-ea"/>
                <a:ea typeface="+mj-ea"/>
              </a:rPr>
              <a:t>：</a:t>
            </a:r>
            <a:r>
              <a:rPr kumimoji="1" lang="en-US" altLang="ja-JP" sz="2800" b="1" dirty="0" smtClean="0">
                <a:latin typeface="+mj-ea"/>
                <a:ea typeface="+mj-ea"/>
              </a:rPr>
              <a:t>JavaScript</a:t>
            </a:r>
            <a:r>
              <a:rPr kumimoji="1" lang="ja-JP" altLang="en-US" sz="2800" b="1" dirty="0" smtClean="0">
                <a:latin typeface="+mj-ea"/>
                <a:ea typeface="+mj-ea"/>
              </a:rPr>
              <a:t>を動かしてみましょう</a:t>
            </a:r>
            <a:endParaRPr kumimoji="1" lang="ja-JP" altLang="en-US" sz="2800" b="1" dirty="0">
              <a:latin typeface="+mj-ea"/>
              <a:ea typeface="+mj-ea"/>
            </a:endParaRPr>
          </a:p>
        </p:txBody>
      </p:sp>
      <p:sp>
        <p:nvSpPr>
          <p:cNvPr id="12" name="テキスト ボックス 11"/>
          <p:cNvSpPr txBox="1"/>
          <p:nvPr/>
        </p:nvSpPr>
        <p:spPr>
          <a:xfrm>
            <a:off x="4781725" y="5983545"/>
            <a:ext cx="2031325" cy="461665"/>
          </a:xfrm>
          <a:prstGeom prst="rect">
            <a:avLst/>
          </a:prstGeom>
          <a:noFill/>
        </p:spPr>
        <p:txBody>
          <a:bodyPr wrap="none" rtlCol="0">
            <a:spAutoFit/>
          </a:bodyPr>
          <a:lstStyle/>
          <a:p>
            <a:r>
              <a:rPr kumimoji="1" lang="ja-JP" altLang="en-US" sz="2400" b="1" dirty="0" smtClean="0">
                <a:solidFill>
                  <a:srgbClr val="FF0000"/>
                </a:solidFill>
              </a:rPr>
              <a:t>動かない！！</a:t>
            </a:r>
            <a:endParaRPr kumimoji="1" lang="ja-JP" altLang="en-US" sz="2400" b="1" dirty="0">
              <a:solidFill>
                <a:srgbClr val="FF0000"/>
              </a:solidFill>
            </a:endParaRPr>
          </a:p>
        </p:txBody>
      </p:sp>
    </p:spTree>
    <p:extLst>
      <p:ext uri="{BB962C8B-B14F-4D97-AF65-F5344CB8AC3E}">
        <p14:creationId xmlns:p14="http://schemas.microsoft.com/office/powerpoint/2010/main" val="1367313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09736"/>
            <a:ext cx="1806905" cy="523220"/>
          </a:xfrm>
          <a:prstGeom prst="rect">
            <a:avLst/>
          </a:prstGeom>
          <a:noFill/>
        </p:spPr>
        <p:txBody>
          <a:bodyPr wrap="none" rtlCol="0">
            <a:spAutoFit/>
          </a:bodyPr>
          <a:lstStyle/>
          <a:p>
            <a:r>
              <a:rPr kumimoji="1" lang="en-US" altLang="ja-JP" sz="2800" b="1" dirty="0" smtClean="0"/>
              <a:t>Chapter1</a:t>
            </a:r>
            <a:endParaRPr kumimoji="1" lang="ja-JP" altLang="en-US" sz="2800" b="1" dirty="0"/>
          </a:p>
        </p:txBody>
      </p:sp>
      <p:sp>
        <p:nvSpPr>
          <p:cNvPr id="3" name="テキスト ボックス 2"/>
          <p:cNvSpPr txBox="1"/>
          <p:nvPr/>
        </p:nvSpPr>
        <p:spPr>
          <a:xfrm>
            <a:off x="3910868" y="158839"/>
            <a:ext cx="6087244" cy="523220"/>
          </a:xfrm>
          <a:prstGeom prst="rect">
            <a:avLst/>
          </a:prstGeom>
          <a:noFill/>
        </p:spPr>
        <p:txBody>
          <a:bodyPr wrap="none" rtlCol="0">
            <a:spAutoFit/>
          </a:bodyPr>
          <a:lstStyle/>
          <a:p>
            <a:r>
              <a:rPr kumimoji="1" lang="ja-JP" altLang="en-US" sz="2800" b="1" dirty="0" smtClean="0">
                <a:latin typeface="+mj-ea"/>
                <a:ea typeface="+mj-ea"/>
              </a:rPr>
              <a:t>：</a:t>
            </a:r>
            <a:r>
              <a:rPr kumimoji="1" lang="en-US" altLang="ja-JP" sz="2800" b="1" dirty="0" smtClean="0">
                <a:latin typeface="+mj-ea"/>
                <a:ea typeface="+mj-ea"/>
              </a:rPr>
              <a:t>JavaScript</a:t>
            </a:r>
            <a:r>
              <a:rPr kumimoji="1" lang="ja-JP" altLang="en-US" sz="2800" b="1" dirty="0" smtClean="0">
                <a:latin typeface="+mj-ea"/>
                <a:ea typeface="+mj-ea"/>
              </a:rPr>
              <a:t>を動かしてみましょう</a:t>
            </a:r>
            <a:endParaRPr kumimoji="1" lang="ja-JP" altLang="en-US" sz="2800" b="1" dirty="0">
              <a:latin typeface="+mj-ea"/>
              <a:ea typeface="+mj-ea"/>
            </a:endParaRPr>
          </a:p>
        </p:txBody>
      </p:sp>
      <p:sp>
        <p:nvSpPr>
          <p:cNvPr id="5" name="テキスト ボックス 4"/>
          <p:cNvSpPr txBox="1"/>
          <p:nvPr/>
        </p:nvSpPr>
        <p:spPr>
          <a:xfrm>
            <a:off x="2049569" y="1302448"/>
            <a:ext cx="10222670" cy="1200329"/>
          </a:xfrm>
          <a:prstGeom prst="rect">
            <a:avLst/>
          </a:prstGeom>
          <a:noFill/>
        </p:spPr>
        <p:txBody>
          <a:bodyPr wrap="none" rtlCol="0">
            <a:spAutoFit/>
          </a:bodyPr>
          <a:lstStyle/>
          <a:p>
            <a:r>
              <a:rPr kumimoji="1" lang="ja-JP" altLang="en-US" dirty="0" smtClean="0"/>
              <a:t>という事で、おまじないのように書いている </a:t>
            </a:r>
            <a:r>
              <a:rPr kumimoji="1" lang="en-US" altLang="ja-JP" dirty="0" smtClean="0"/>
              <a:t>$(function() {}); </a:t>
            </a:r>
            <a:r>
              <a:rPr kumimoji="1" lang="ja-JP" altLang="en-US" dirty="0" err="1" smtClean="0"/>
              <a:t>には</a:t>
            </a:r>
            <a:r>
              <a:rPr kumimoji="1" lang="ja-JP" altLang="en-US" dirty="0" smtClean="0"/>
              <a:t>重要な意味があり、</a:t>
            </a:r>
            <a:r>
              <a:rPr kumimoji="1" lang="en-US" altLang="ja-JP" dirty="0" smtClean="0"/>
              <a:t/>
            </a:r>
            <a:br>
              <a:rPr kumimoji="1" lang="en-US" altLang="ja-JP" dirty="0" smtClean="0"/>
            </a:br>
            <a:r>
              <a:rPr kumimoji="1" lang="ja-JP" altLang="en-US" dirty="0" smtClean="0">
                <a:solidFill>
                  <a:schemeClr val="accent5"/>
                </a:solidFill>
              </a:rPr>
              <a:t>「</a:t>
            </a:r>
            <a:r>
              <a:rPr kumimoji="1" lang="en-US" altLang="ja-JP" dirty="0" smtClean="0">
                <a:solidFill>
                  <a:schemeClr val="accent5"/>
                </a:solidFill>
              </a:rPr>
              <a:t>HTML</a:t>
            </a:r>
            <a:r>
              <a:rPr kumimoji="1" lang="ja-JP" altLang="en-US" dirty="0" smtClean="0">
                <a:solidFill>
                  <a:schemeClr val="accent5"/>
                </a:solidFill>
              </a:rPr>
              <a:t>文を一番下まで読み終わった後に</a:t>
            </a:r>
            <a:r>
              <a:rPr kumimoji="1" lang="ja-JP" altLang="en-US" dirty="0">
                <a:solidFill>
                  <a:schemeClr val="accent5"/>
                </a:solidFill>
              </a:rPr>
              <a:t>読み込</a:t>
            </a:r>
            <a:r>
              <a:rPr kumimoji="1" lang="ja-JP" altLang="en-US" dirty="0" smtClean="0">
                <a:solidFill>
                  <a:schemeClr val="accent5"/>
                </a:solidFill>
              </a:rPr>
              <a:t>みを開始します」</a:t>
            </a:r>
            <a:r>
              <a:rPr kumimoji="1" lang="ja-JP" altLang="en-US" dirty="0" smtClean="0"/>
              <a:t>という予約の意味があります。</a:t>
            </a:r>
            <a:r>
              <a:rPr kumimoji="1" lang="en-US" altLang="ja-JP" dirty="0" smtClean="0"/>
              <a:t/>
            </a:r>
            <a:br>
              <a:rPr kumimoji="1" lang="en-US" altLang="ja-JP" dirty="0" smtClean="0"/>
            </a:br>
            <a:r>
              <a:rPr kumimoji="1" lang="ja-JP" altLang="en-US" dirty="0" smtClean="0">
                <a:solidFill>
                  <a:schemeClr val="accent3"/>
                </a:solidFill>
              </a:rPr>
              <a:t>（</a:t>
            </a:r>
            <a:r>
              <a:rPr kumimoji="1" lang="en-US" altLang="ja-JP" dirty="0" smtClean="0">
                <a:solidFill>
                  <a:schemeClr val="accent3"/>
                </a:solidFill>
              </a:rPr>
              <a:t>JavaScript</a:t>
            </a:r>
            <a:r>
              <a:rPr kumimoji="1" lang="ja-JP" altLang="en-US" dirty="0" smtClean="0">
                <a:solidFill>
                  <a:schemeClr val="accent3"/>
                </a:solidFill>
              </a:rPr>
              <a:t>処理が読み込まれたタイミングでは </a:t>
            </a:r>
            <a:r>
              <a:rPr kumimoji="1" lang="en-US" altLang="ja-JP" dirty="0" smtClean="0">
                <a:solidFill>
                  <a:schemeClr val="accent3"/>
                </a:solidFill>
              </a:rPr>
              <a:t>id </a:t>
            </a:r>
            <a:r>
              <a:rPr kumimoji="1" lang="ja-JP" altLang="en-US" dirty="0" smtClean="0">
                <a:solidFill>
                  <a:schemeClr val="accent3"/>
                </a:solidFill>
              </a:rPr>
              <a:t>の</a:t>
            </a:r>
            <a:r>
              <a:rPr kumimoji="1" lang="en-US" altLang="ja-JP" dirty="0">
                <a:solidFill>
                  <a:schemeClr val="accent3"/>
                </a:solidFill>
              </a:rPr>
              <a:t> </a:t>
            </a:r>
            <a:r>
              <a:rPr kumimoji="1" lang="en-US" altLang="ja-JP" dirty="0" err="1" smtClean="0">
                <a:solidFill>
                  <a:schemeClr val="accent3"/>
                </a:solidFill>
              </a:rPr>
              <a:t>jsi</a:t>
            </a:r>
            <a:r>
              <a:rPr kumimoji="1" lang="en-US" altLang="ja-JP" dirty="0" smtClean="0">
                <a:solidFill>
                  <a:schemeClr val="accent3"/>
                </a:solidFill>
              </a:rPr>
              <a:t>-show-alert </a:t>
            </a:r>
            <a:r>
              <a:rPr kumimoji="1" lang="ja-JP" altLang="en-US" dirty="0" smtClean="0">
                <a:solidFill>
                  <a:schemeClr val="accent3"/>
                </a:solidFill>
              </a:rPr>
              <a:t>属性を持った</a:t>
            </a:r>
            <a:r>
              <a:rPr kumimoji="1" lang="en-US" altLang="ja-JP" dirty="0" smtClean="0">
                <a:solidFill>
                  <a:schemeClr val="accent3"/>
                </a:solidFill>
              </a:rPr>
              <a:t>HTML</a:t>
            </a:r>
            <a:r>
              <a:rPr kumimoji="1" lang="ja-JP" altLang="en-US" dirty="0" smtClean="0">
                <a:solidFill>
                  <a:schemeClr val="accent3"/>
                </a:solidFill>
              </a:rPr>
              <a:t>要素が</a:t>
            </a:r>
            <a:r>
              <a:rPr kumimoji="1" lang="en-US" altLang="ja-JP" dirty="0" smtClean="0">
                <a:solidFill>
                  <a:schemeClr val="accent3"/>
                </a:solidFill>
              </a:rPr>
              <a:t/>
            </a:r>
            <a:br>
              <a:rPr kumimoji="1" lang="en-US" altLang="ja-JP" dirty="0" smtClean="0">
                <a:solidFill>
                  <a:schemeClr val="accent3"/>
                </a:solidFill>
              </a:rPr>
            </a:br>
            <a:r>
              <a:rPr kumimoji="1" lang="ja-JP" altLang="en-US" dirty="0" smtClean="0">
                <a:solidFill>
                  <a:schemeClr val="accent3"/>
                </a:solidFill>
              </a:rPr>
              <a:t>存在していない為、イベントが設定されない状態になっていました。）</a:t>
            </a:r>
            <a:endParaRPr kumimoji="1" lang="ja-JP" altLang="en-US" dirty="0">
              <a:solidFill>
                <a:schemeClr val="accent3"/>
              </a:solidFill>
            </a:endParaRPr>
          </a:p>
        </p:txBody>
      </p:sp>
      <p:sp>
        <p:nvSpPr>
          <p:cNvPr id="6" name="テキスト ボックス 5"/>
          <p:cNvSpPr txBox="1"/>
          <p:nvPr/>
        </p:nvSpPr>
        <p:spPr>
          <a:xfrm>
            <a:off x="2315895" y="3982760"/>
            <a:ext cx="5867312" cy="923330"/>
          </a:xfrm>
          <a:prstGeom prst="rect">
            <a:avLst/>
          </a:prstGeom>
          <a:noFill/>
        </p:spPr>
        <p:txBody>
          <a:bodyPr wrap="none" rtlCol="0">
            <a:spAutoFit/>
          </a:bodyPr>
          <a:lstStyle/>
          <a:p>
            <a:r>
              <a:rPr kumimoji="1" lang="en-US" altLang="ja-JP" dirty="0">
                <a:solidFill>
                  <a:srgbClr val="FF0000"/>
                </a:solidFill>
              </a:rPr>
              <a:t>$(document).on('click', '#</a:t>
            </a:r>
            <a:r>
              <a:rPr kumimoji="1" lang="en-US" altLang="ja-JP" dirty="0" err="1">
                <a:solidFill>
                  <a:srgbClr val="FF0000"/>
                </a:solidFill>
              </a:rPr>
              <a:t>jsi</a:t>
            </a:r>
            <a:r>
              <a:rPr kumimoji="1" lang="en-US" altLang="ja-JP" dirty="0">
                <a:solidFill>
                  <a:srgbClr val="FF0000"/>
                </a:solidFill>
              </a:rPr>
              <a:t>-show-alert', function() </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alert</a:t>
            </a:r>
            <a:r>
              <a:rPr kumimoji="1" lang="en-US" altLang="ja-JP" dirty="0">
                <a:solidFill>
                  <a:srgbClr val="FF0000"/>
                </a:solidFill>
              </a:rPr>
              <a:t>('Hello World</a:t>
            </a:r>
            <a:r>
              <a:rPr kumimoji="1" lang="en-US" altLang="ja-JP" dirty="0" smtClean="0">
                <a:solidFill>
                  <a:srgbClr val="FF0000"/>
                </a:solidFill>
              </a:rPr>
              <a:t>');</a:t>
            </a:r>
          </a:p>
          <a:p>
            <a:r>
              <a:rPr kumimoji="1" lang="en-US" altLang="ja-JP" dirty="0" smtClean="0">
                <a:solidFill>
                  <a:srgbClr val="FF0000"/>
                </a:solidFill>
              </a:rPr>
              <a:t>});</a:t>
            </a:r>
          </a:p>
        </p:txBody>
      </p:sp>
      <p:sp>
        <p:nvSpPr>
          <p:cNvPr id="7" name="テキスト ボックス 6"/>
          <p:cNvSpPr txBox="1"/>
          <p:nvPr/>
        </p:nvSpPr>
        <p:spPr>
          <a:xfrm>
            <a:off x="2049569" y="3221372"/>
            <a:ext cx="9482083" cy="646331"/>
          </a:xfrm>
          <a:prstGeom prst="rect">
            <a:avLst/>
          </a:prstGeom>
          <a:noFill/>
        </p:spPr>
        <p:txBody>
          <a:bodyPr wrap="none" rtlCol="0">
            <a:spAutoFit/>
          </a:bodyPr>
          <a:lstStyle/>
          <a:p>
            <a:r>
              <a:rPr kumimoji="1" lang="ja-JP" altLang="en-US" dirty="0" smtClean="0"/>
              <a:t>少し分かり難い記述にはなりますが、</a:t>
            </a:r>
            <a:r>
              <a:rPr kumimoji="1" lang="en-US" altLang="ja-JP" dirty="0" smtClean="0"/>
              <a:t>$(function(){}); </a:t>
            </a:r>
            <a:r>
              <a:rPr kumimoji="1" lang="ja-JP" altLang="en-US" dirty="0" smtClean="0"/>
              <a:t>の中に処理を書いたのと同じ扱いに</a:t>
            </a:r>
            <a:r>
              <a:rPr kumimoji="1" lang="en-US" altLang="ja-JP" dirty="0" smtClean="0"/>
              <a:t/>
            </a:r>
            <a:br>
              <a:rPr kumimoji="1" lang="en-US" altLang="ja-JP" dirty="0" smtClean="0"/>
            </a:br>
            <a:r>
              <a:rPr kumimoji="1" lang="ja-JP" altLang="en-US" dirty="0" smtClean="0"/>
              <a:t>なる書き方も存在し、実業務では主に下記のような記述で書く事が多いです。</a:t>
            </a:r>
            <a:endParaRPr kumimoji="1" lang="ja-JP" altLang="en-US" dirty="0"/>
          </a:p>
        </p:txBody>
      </p:sp>
    </p:spTree>
    <p:extLst>
      <p:ext uri="{BB962C8B-B14F-4D97-AF65-F5344CB8AC3E}">
        <p14:creationId xmlns:p14="http://schemas.microsoft.com/office/powerpoint/2010/main" val="2224466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607" y="2379859"/>
            <a:ext cx="881743" cy="881743"/>
          </a:xfrm>
          <a:prstGeom prst="rect">
            <a:avLst/>
          </a:prstGeom>
        </p:spPr>
      </p:pic>
      <p:sp>
        <p:nvSpPr>
          <p:cNvPr id="4" name="テキスト ボックス 3"/>
          <p:cNvSpPr txBox="1"/>
          <p:nvPr/>
        </p:nvSpPr>
        <p:spPr>
          <a:xfrm>
            <a:off x="2658544" y="3147636"/>
            <a:ext cx="870751" cy="307777"/>
          </a:xfrm>
          <a:prstGeom prst="rect">
            <a:avLst/>
          </a:prstGeom>
          <a:noFill/>
        </p:spPr>
        <p:txBody>
          <a:bodyPr wrap="none" rtlCol="0">
            <a:spAutoFit/>
          </a:bodyPr>
          <a:lstStyle/>
          <a:p>
            <a:r>
              <a:rPr kumimoji="1" lang="en-US" altLang="ja-JP" sz="1400" dirty="0" smtClean="0"/>
              <a:t>D-Cube</a:t>
            </a:r>
            <a:endParaRPr kumimoji="1" lang="ja-JP" altLang="en-US" sz="1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644737"/>
            <a:ext cx="881743" cy="881743"/>
          </a:xfrm>
          <a:prstGeom prst="rect">
            <a:avLst/>
          </a:prstGeom>
        </p:spPr>
      </p:pic>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1480321"/>
            <a:ext cx="881743" cy="881743"/>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931" y="2312174"/>
            <a:ext cx="881743" cy="881743"/>
          </a:xfrm>
          <a:prstGeom prst="rect">
            <a:avLst/>
          </a:prstGeom>
        </p:spPr>
      </p:pic>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127841"/>
            <a:ext cx="881743" cy="881743"/>
          </a:xfrm>
          <a:prstGeom prst="rect">
            <a:avLst/>
          </a:prstGeom>
        </p:spPr>
      </p:pic>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972255"/>
            <a:ext cx="881743" cy="881743"/>
          </a:xfrm>
          <a:prstGeom prst="rect">
            <a:avLst/>
          </a:prstGeom>
        </p:spPr>
      </p:pic>
      <p:sp>
        <p:nvSpPr>
          <p:cNvPr id="10" name="テキスト ボックス 9"/>
          <p:cNvSpPr txBox="1"/>
          <p:nvPr/>
        </p:nvSpPr>
        <p:spPr>
          <a:xfrm>
            <a:off x="4812255" y="1389862"/>
            <a:ext cx="986167" cy="307777"/>
          </a:xfrm>
          <a:prstGeom prst="rect">
            <a:avLst/>
          </a:prstGeom>
          <a:noFill/>
        </p:spPr>
        <p:txBody>
          <a:bodyPr wrap="none" rtlCol="0">
            <a:spAutoFit/>
          </a:bodyPr>
          <a:lstStyle/>
          <a:p>
            <a:r>
              <a:rPr kumimoji="1" lang="en-US" altLang="ja-JP" sz="1400" dirty="0" smtClean="0"/>
              <a:t>chapter1</a:t>
            </a:r>
            <a:endParaRPr kumimoji="1" lang="ja-JP" altLang="en-US" sz="1400" dirty="0"/>
          </a:p>
        </p:txBody>
      </p:sp>
      <p:sp>
        <p:nvSpPr>
          <p:cNvPr id="11" name="テキスト ボックス 10"/>
          <p:cNvSpPr txBox="1"/>
          <p:nvPr/>
        </p:nvSpPr>
        <p:spPr>
          <a:xfrm>
            <a:off x="4804708" y="2239791"/>
            <a:ext cx="986167" cy="307777"/>
          </a:xfrm>
          <a:prstGeom prst="rect">
            <a:avLst/>
          </a:prstGeom>
          <a:noFill/>
        </p:spPr>
        <p:txBody>
          <a:bodyPr wrap="none" rtlCol="0">
            <a:spAutoFit/>
          </a:bodyPr>
          <a:lstStyle/>
          <a:p>
            <a:r>
              <a:rPr kumimoji="1" lang="en-US" altLang="ja-JP" sz="1400" dirty="0" smtClean="0"/>
              <a:t>chapter2</a:t>
            </a:r>
            <a:endParaRPr kumimoji="1" lang="ja-JP" altLang="en-US" sz="1400" dirty="0"/>
          </a:p>
        </p:txBody>
      </p:sp>
      <p:sp>
        <p:nvSpPr>
          <p:cNvPr id="12" name="テキスト ボックス 11"/>
          <p:cNvSpPr txBox="1"/>
          <p:nvPr/>
        </p:nvSpPr>
        <p:spPr>
          <a:xfrm>
            <a:off x="4795431" y="3058482"/>
            <a:ext cx="986167" cy="307777"/>
          </a:xfrm>
          <a:prstGeom prst="rect">
            <a:avLst/>
          </a:prstGeom>
          <a:noFill/>
        </p:spPr>
        <p:txBody>
          <a:bodyPr wrap="none" rtlCol="0">
            <a:spAutoFit/>
          </a:bodyPr>
          <a:lstStyle/>
          <a:p>
            <a:r>
              <a:rPr kumimoji="1" lang="en-US" altLang="ja-JP" sz="1400" dirty="0" smtClean="0"/>
              <a:t>chapter3</a:t>
            </a:r>
            <a:endParaRPr kumimoji="1" lang="ja-JP" altLang="en-US" sz="1400" dirty="0"/>
          </a:p>
        </p:txBody>
      </p:sp>
      <p:sp>
        <p:nvSpPr>
          <p:cNvPr id="13" name="テキスト ボックス 12"/>
          <p:cNvSpPr txBox="1"/>
          <p:nvPr/>
        </p:nvSpPr>
        <p:spPr>
          <a:xfrm>
            <a:off x="4816945" y="3886334"/>
            <a:ext cx="986167" cy="307777"/>
          </a:xfrm>
          <a:prstGeom prst="rect">
            <a:avLst/>
          </a:prstGeom>
          <a:noFill/>
        </p:spPr>
        <p:txBody>
          <a:bodyPr wrap="none" rtlCol="0">
            <a:spAutoFit/>
          </a:bodyPr>
          <a:lstStyle/>
          <a:p>
            <a:r>
              <a:rPr kumimoji="1" lang="en-US" altLang="ja-JP" sz="1400" dirty="0" smtClean="0"/>
              <a:t>chapter4</a:t>
            </a:r>
            <a:endParaRPr kumimoji="1" lang="ja-JP" altLang="en-US" sz="1400" dirty="0"/>
          </a:p>
        </p:txBody>
      </p:sp>
      <p:cxnSp>
        <p:nvCxnSpPr>
          <p:cNvPr id="17" name="直線コネクタ 16"/>
          <p:cNvCxnSpPr/>
          <p:nvPr/>
        </p:nvCxnSpPr>
        <p:spPr>
          <a:xfrm>
            <a:off x="4167672" y="1216297"/>
            <a:ext cx="1" cy="4910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167672" y="1216297"/>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167670" y="204347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4181675"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537798"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167665" y="372317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4181675" y="4550758"/>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180123" y="612710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686452" y="2040989"/>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344260" y="2044306"/>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6344260" y="1577569"/>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6344260" y="262867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344260" y="1577569"/>
            <a:ext cx="0" cy="1051102"/>
          </a:xfrm>
          <a:prstGeom prst="line">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002068" y="1420687"/>
            <a:ext cx="1396536" cy="307777"/>
          </a:xfrm>
          <a:prstGeom prst="rect">
            <a:avLst/>
          </a:prstGeom>
          <a:noFill/>
        </p:spPr>
        <p:txBody>
          <a:bodyPr wrap="none" rtlCol="0">
            <a:spAutoFit/>
          </a:bodyPr>
          <a:lstStyle/>
          <a:p>
            <a:r>
              <a:rPr kumimoji="1" lang="en-US" altLang="ja-JP" sz="1400" b="1" dirty="0" smtClean="0">
                <a:solidFill>
                  <a:srgbClr val="FF0000"/>
                </a:solidFill>
              </a:rPr>
              <a:t>chapter2.html</a:t>
            </a:r>
            <a:endParaRPr kumimoji="1" lang="ja-JP" altLang="en-US" sz="1400" b="1" dirty="0">
              <a:solidFill>
                <a:srgbClr val="FF0000"/>
              </a:solidFill>
            </a:endParaRPr>
          </a:p>
        </p:txBody>
      </p:sp>
      <p:sp>
        <p:nvSpPr>
          <p:cNvPr id="35" name="テキスト ボックス 34"/>
          <p:cNvSpPr txBox="1"/>
          <p:nvPr/>
        </p:nvSpPr>
        <p:spPr>
          <a:xfrm>
            <a:off x="7002068" y="1894178"/>
            <a:ext cx="1289135" cy="307777"/>
          </a:xfrm>
          <a:prstGeom prst="rect">
            <a:avLst/>
          </a:prstGeom>
          <a:noFill/>
        </p:spPr>
        <p:txBody>
          <a:bodyPr wrap="none" rtlCol="0">
            <a:spAutoFit/>
          </a:bodyPr>
          <a:lstStyle/>
          <a:p>
            <a:r>
              <a:rPr kumimoji="1" lang="en-US" altLang="ja-JP" sz="1400" dirty="0" smtClean="0"/>
              <a:t>chapter2.css</a:t>
            </a:r>
            <a:endParaRPr kumimoji="1" lang="ja-JP" altLang="en-US" sz="1400" dirty="0"/>
          </a:p>
        </p:txBody>
      </p:sp>
      <p:sp>
        <p:nvSpPr>
          <p:cNvPr id="36" name="テキスト ボックス 35"/>
          <p:cNvSpPr txBox="1"/>
          <p:nvPr/>
        </p:nvSpPr>
        <p:spPr>
          <a:xfrm>
            <a:off x="7002068" y="2474782"/>
            <a:ext cx="1141659" cy="307777"/>
          </a:xfrm>
          <a:prstGeom prst="rect">
            <a:avLst/>
          </a:prstGeom>
          <a:noFill/>
        </p:spPr>
        <p:txBody>
          <a:bodyPr wrap="none" rtlCol="0">
            <a:spAutoFit/>
          </a:bodyPr>
          <a:lstStyle/>
          <a:p>
            <a:r>
              <a:rPr kumimoji="1" lang="en-US" altLang="ja-JP" sz="1400" dirty="0" smtClean="0"/>
              <a:t>chapter2.js</a:t>
            </a:r>
            <a:endParaRPr kumimoji="1" lang="ja-JP" altLang="en-US" sz="1400" dirty="0"/>
          </a:p>
        </p:txBody>
      </p:sp>
      <p:cxnSp>
        <p:nvCxnSpPr>
          <p:cNvPr id="42" name="直線矢印コネクタ 41"/>
          <p:cNvCxnSpPr/>
          <p:nvPr/>
        </p:nvCxnSpPr>
        <p:spPr>
          <a:xfrm flipH="1" flipV="1">
            <a:off x="8254482" y="1728464"/>
            <a:ext cx="348342" cy="1721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3" name="テキスト ボックス 42"/>
          <p:cNvSpPr txBox="1"/>
          <p:nvPr/>
        </p:nvSpPr>
        <p:spPr>
          <a:xfrm>
            <a:off x="6696367" y="3633774"/>
            <a:ext cx="5463355" cy="646331"/>
          </a:xfrm>
          <a:prstGeom prst="rect">
            <a:avLst/>
          </a:prstGeom>
          <a:noFill/>
        </p:spPr>
        <p:txBody>
          <a:bodyPr wrap="none" rtlCol="0">
            <a:spAutoFit/>
          </a:bodyPr>
          <a:lstStyle/>
          <a:p>
            <a:r>
              <a:rPr kumimoji="1" lang="ja-JP" altLang="en-US" dirty="0" smtClean="0">
                <a:solidFill>
                  <a:schemeClr val="accent6"/>
                </a:solidFill>
                <a:latin typeface="+mn-ea"/>
              </a:rPr>
              <a:t>上記ファイルをブラウザにドラッグ</a:t>
            </a:r>
            <a:r>
              <a:rPr kumimoji="1" lang="en-US" altLang="ja-JP" dirty="0" smtClean="0">
                <a:solidFill>
                  <a:schemeClr val="accent6"/>
                </a:solidFill>
                <a:latin typeface="+mn-ea"/>
              </a:rPr>
              <a:t>&amp;</a:t>
            </a:r>
            <a:r>
              <a:rPr kumimoji="1" lang="ja-JP" altLang="en-US" dirty="0" smtClean="0">
                <a:solidFill>
                  <a:schemeClr val="accent6"/>
                </a:solidFill>
                <a:latin typeface="+mn-ea"/>
              </a:rPr>
              <a:t>ドロップ</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して</a:t>
            </a:r>
            <a:r>
              <a:rPr kumimoji="1" lang="en-US" altLang="ja-JP" dirty="0" smtClean="0">
                <a:solidFill>
                  <a:schemeClr val="accent6"/>
                </a:solidFill>
                <a:latin typeface="+mn-ea"/>
              </a:rPr>
              <a:t>chapter2.html</a:t>
            </a:r>
            <a:r>
              <a:rPr kumimoji="1" lang="ja-JP" altLang="en-US" dirty="0" smtClean="0">
                <a:solidFill>
                  <a:schemeClr val="accent6"/>
                </a:solidFill>
                <a:latin typeface="+mn-ea"/>
              </a:rPr>
              <a:t>を画面に表示させてください。</a:t>
            </a:r>
            <a:endParaRPr kumimoji="1" lang="ja-JP" altLang="en-US" dirty="0">
              <a:solidFill>
                <a:schemeClr val="accent6"/>
              </a:solidFill>
              <a:latin typeface="+mn-ea"/>
            </a:endParaRPr>
          </a:p>
        </p:txBody>
      </p:sp>
      <p:sp>
        <p:nvSpPr>
          <p:cNvPr id="40" name="テキスト ボックス 39"/>
          <p:cNvSpPr txBox="1"/>
          <p:nvPr/>
        </p:nvSpPr>
        <p:spPr>
          <a:xfrm>
            <a:off x="4825473" y="4726550"/>
            <a:ext cx="986167" cy="307777"/>
          </a:xfrm>
          <a:prstGeom prst="rect">
            <a:avLst/>
          </a:prstGeom>
          <a:noFill/>
        </p:spPr>
        <p:txBody>
          <a:bodyPr wrap="none" rtlCol="0">
            <a:spAutoFit/>
          </a:bodyPr>
          <a:lstStyle/>
          <a:p>
            <a:r>
              <a:rPr kumimoji="1" lang="en-US" altLang="ja-JP" sz="1400" dirty="0" smtClean="0"/>
              <a:t>chapter5</a:t>
            </a:r>
            <a:endParaRPr kumimoji="1" lang="ja-JP" altLang="en-US" sz="1400" dirty="0"/>
          </a:p>
        </p:txBody>
      </p:sp>
      <p:pic>
        <p:nvPicPr>
          <p:cNvPr id="41" name="図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683" y="5595423"/>
            <a:ext cx="881743" cy="881743"/>
          </a:xfrm>
          <a:prstGeom prst="rect">
            <a:avLst/>
          </a:prstGeom>
        </p:spPr>
      </p:pic>
      <p:sp>
        <p:nvSpPr>
          <p:cNvPr id="45" name="テキスト ボックス 44"/>
          <p:cNvSpPr txBox="1"/>
          <p:nvPr/>
        </p:nvSpPr>
        <p:spPr>
          <a:xfrm>
            <a:off x="4458807" y="6430342"/>
            <a:ext cx="1885453" cy="307777"/>
          </a:xfrm>
          <a:prstGeom prst="rect">
            <a:avLst/>
          </a:prstGeom>
          <a:noFill/>
        </p:spPr>
        <p:txBody>
          <a:bodyPr wrap="none" rtlCol="0">
            <a:spAutoFit/>
          </a:bodyPr>
          <a:lstStyle/>
          <a:p>
            <a:r>
              <a:rPr kumimoji="1" lang="en-US" altLang="ja-JP" sz="1400" dirty="0" err="1" smtClean="0"/>
              <a:t>completed_sample</a:t>
            </a:r>
            <a:endParaRPr kumimoji="1" lang="ja-JP" altLang="en-US" sz="1400" dirty="0"/>
          </a:p>
        </p:txBody>
      </p:sp>
      <p:cxnSp>
        <p:nvCxnSpPr>
          <p:cNvPr id="14" name="直線矢印コネクタ 13"/>
          <p:cNvCxnSpPr/>
          <p:nvPr/>
        </p:nvCxnSpPr>
        <p:spPr>
          <a:xfrm flipH="1">
            <a:off x="5759426" y="6127103"/>
            <a:ext cx="74712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6467356" y="5830835"/>
            <a:ext cx="5724644" cy="646331"/>
          </a:xfrm>
          <a:prstGeom prst="rect">
            <a:avLst/>
          </a:prstGeom>
          <a:noFill/>
        </p:spPr>
        <p:txBody>
          <a:bodyPr wrap="none" rtlCol="0">
            <a:spAutoFit/>
          </a:bodyPr>
          <a:lstStyle/>
          <a:p>
            <a:r>
              <a:rPr kumimoji="1" lang="en-US" altLang="ja-JP" dirty="0" smtClean="0">
                <a:solidFill>
                  <a:schemeClr val="accent6"/>
                </a:solidFill>
                <a:latin typeface="+mn-ea"/>
              </a:rPr>
              <a:t>chapter1~5</a:t>
            </a:r>
            <a:r>
              <a:rPr kumimoji="1" lang="ja-JP" altLang="en-US" dirty="0" err="1" smtClean="0">
                <a:solidFill>
                  <a:schemeClr val="accent6"/>
                </a:solidFill>
                <a:latin typeface="+mn-ea"/>
              </a:rPr>
              <a:t>までの</a:t>
            </a:r>
            <a:r>
              <a:rPr kumimoji="1" lang="ja-JP" altLang="en-US" dirty="0" smtClean="0">
                <a:solidFill>
                  <a:schemeClr val="accent6"/>
                </a:solidFill>
                <a:latin typeface="+mn-ea"/>
              </a:rPr>
              <a:t>全完成済ファイルが入っている</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ので、動かない場合等内容を照らし合わせて下さい。</a:t>
            </a:r>
            <a:endParaRPr kumimoji="1" lang="ja-JP" altLang="en-US" dirty="0">
              <a:solidFill>
                <a:schemeClr val="accent6"/>
              </a:solidFill>
              <a:latin typeface="+mn-ea"/>
            </a:endParaRPr>
          </a:p>
        </p:txBody>
      </p:sp>
      <p:sp>
        <p:nvSpPr>
          <p:cNvPr id="39" name="テキスト ボックス 38"/>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Chapter2</a:t>
            </a:r>
            <a:endParaRPr kumimoji="1" lang="ja-JP" altLang="en-US" sz="2800" b="1" dirty="0"/>
          </a:p>
        </p:txBody>
      </p:sp>
      <p:sp>
        <p:nvSpPr>
          <p:cNvPr id="44" name="テキスト ボックス 43"/>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a:t>
            </a:r>
            <a:r>
              <a:rPr kumimoji="1" lang="ja-JP" altLang="en-US" sz="2800" b="1" dirty="0">
                <a:latin typeface="+mj-ea"/>
                <a:ea typeface="+mj-ea"/>
              </a:rPr>
              <a:t>簡単</a:t>
            </a:r>
            <a:r>
              <a:rPr kumimoji="1" lang="ja-JP" altLang="en-US" sz="2800" b="1" dirty="0" smtClean="0">
                <a:latin typeface="+mj-ea"/>
                <a:ea typeface="+mj-ea"/>
              </a:rPr>
              <a:t>なプログラム処理を書いてみましょう</a:t>
            </a:r>
            <a:endParaRPr kumimoji="1" lang="ja-JP" altLang="en-US" sz="2800" b="1" dirty="0">
              <a:latin typeface="+mj-ea"/>
              <a:ea typeface="+mj-ea"/>
            </a:endParaRPr>
          </a:p>
        </p:txBody>
      </p:sp>
    </p:spTree>
    <p:extLst>
      <p:ext uri="{BB962C8B-B14F-4D97-AF65-F5344CB8AC3E}">
        <p14:creationId xmlns:p14="http://schemas.microsoft.com/office/powerpoint/2010/main" val="1118745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Chapter2</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a:t>
            </a:r>
            <a:r>
              <a:rPr kumimoji="1" lang="ja-JP" altLang="en-US" sz="2800" b="1" dirty="0">
                <a:latin typeface="+mj-ea"/>
                <a:ea typeface="+mj-ea"/>
              </a:rPr>
              <a:t>簡単</a:t>
            </a:r>
            <a:r>
              <a:rPr kumimoji="1" lang="ja-JP" altLang="en-US" sz="2800" b="1" dirty="0" smtClean="0">
                <a:latin typeface="+mj-ea"/>
                <a:ea typeface="+mj-ea"/>
              </a:rPr>
              <a:t>なプログラム処理を書いてみましょう</a:t>
            </a:r>
            <a:endParaRPr kumimoji="1" lang="ja-JP" altLang="en-US" sz="2800" b="1" dirty="0">
              <a:latin typeface="+mj-ea"/>
              <a:ea typeface="+mj-ea"/>
            </a:endParaRPr>
          </a:p>
        </p:txBody>
      </p:sp>
      <p:sp>
        <p:nvSpPr>
          <p:cNvPr id="4" name="テキスト ボックス 3"/>
          <p:cNvSpPr txBox="1"/>
          <p:nvPr/>
        </p:nvSpPr>
        <p:spPr>
          <a:xfrm>
            <a:off x="1770611" y="1175409"/>
            <a:ext cx="7173759" cy="369332"/>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ファイルを開いたら赤字で表示した部分を追記してみましょう。</a:t>
            </a:r>
            <a:endParaRPr kumimoji="1" lang="ja-JP" altLang="en-US" dirty="0"/>
          </a:p>
        </p:txBody>
      </p:sp>
      <p:sp>
        <p:nvSpPr>
          <p:cNvPr id="5" name="テキスト ボックス 4"/>
          <p:cNvSpPr txBox="1"/>
          <p:nvPr/>
        </p:nvSpPr>
        <p:spPr>
          <a:xfrm>
            <a:off x="2030136" y="1652631"/>
            <a:ext cx="2199641" cy="369332"/>
          </a:xfrm>
          <a:prstGeom prst="rect">
            <a:avLst/>
          </a:prstGeom>
          <a:noFill/>
        </p:spPr>
        <p:txBody>
          <a:bodyPr wrap="none" rtlCol="0">
            <a:spAutoFit/>
          </a:bodyPr>
          <a:lstStyle/>
          <a:p>
            <a:r>
              <a:rPr kumimoji="1" lang="en-US" altLang="ja-JP" b="1" dirty="0" smtClean="0">
                <a:solidFill>
                  <a:schemeClr val="accent3"/>
                </a:solidFill>
              </a:rPr>
              <a:t>【chapter2.html】</a:t>
            </a:r>
            <a:endParaRPr kumimoji="1" lang="ja-JP" altLang="en-US" b="1" dirty="0">
              <a:solidFill>
                <a:schemeClr val="accent3"/>
              </a:solidFill>
            </a:endParaRPr>
          </a:p>
        </p:txBody>
      </p:sp>
      <p:sp>
        <p:nvSpPr>
          <p:cNvPr id="6" name="テキスト ボックス 5"/>
          <p:cNvSpPr txBox="1"/>
          <p:nvPr/>
        </p:nvSpPr>
        <p:spPr>
          <a:xfrm>
            <a:off x="2315895" y="2181137"/>
            <a:ext cx="4176143" cy="3139321"/>
          </a:xfrm>
          <a:prstGeom prst="rect">
            <a:avLst/>
          </a:prstGeom>
          <a:noFill/>
        </p:spPr>
        <p:txBody>
          <a:bodyPr wrap="none" rtlCol="0">
            <a:spAutoFit/>
          </a:bodyPr>
          <a:lstStyle/>
          <a:p>
            <a:r>
              <a:rPr kumimoji="1" lang="en-US" altLang="ja-JP" dirty="0"/>
              <a:t>&lt;main&gt;</a:t>
            </a:r>
          </a:p>
          <a:p>
            <a:r>
              <a:rPr kumimoji="1" lang="en-US" altLang="ja-JP" dirty="0"/>
              <a:t>    </a:t>
            </a:r>
            <a:r>
              <a:rPr kumimoji="1" lang="en-US" altLang="ja-JP" dirty="0" smtClean="0">
                <a:solidFill>
                  <a:srgbClr val="FF0000"/>
                </a:solidFill>
              </a:rPr>
              <a:t>&lt;</a:t>
            </a:r>
            <a:r>
              <a:rPr kumimoji="1" lang="en-US" altLang="ja-JP" dirty="0">
                <a:solidFill>
                  <a:srgbClr val="FF0000"/>
                </a:solidFill>
              </a:rPr>
              <a:t>div class="</a:t>
            </a:r>
            <a:r>
              <a:rPr kumimoji="1" lang="en-US" altLang="ja-JP" dirty="0" err="1">
                <a:solidFill>
                  <a:srgbClr val="FF0000"/>
                </a:solidFill>
              </a:rPr>
              <a:t>jsc</a:t>
            </a:r>
            <a:r>
              <a:rPr kumimoji="1" lang="en-US" altLang="ja-JP" dirty="0">
                <a:solidFill>
                  <a:srgbClr val="FF0000"/>
                </a:solidFill>
              </a:rPr>
              <a:t>-nine-box"&gt;1&lt;/div&gt;</a:t>
            </a:r>
          </a:p>
          <a:p>
            <a:r>
              <a:rPr kumimoji="1" lang="en-US" altLang="ja-JP" dirty="0">
                <a:solidFill>
                  <a:srgbClr val="FF0000"/>
                </a:solidFill>
              </a:rPr>
              <a:t>    </a:t>
            </a:r>
            <a:r>
              <a:rPr kumimoji="1" lang="en-US" altLang="ja-JP" dirty="0" smtClean="0">
                <a:solidFill>
                  <a:srgbClr val="FF0000"/>
                </a:solidFill>
              </a:rPr>
              <a:t>&lt;</a:t>
            </a:r>
            <a:r>
              <a:rPr kumimoji="1" lang="en-US" altLang="ja-JP" dirty="0">
                <a:solidFill>
                  <a:srgbClr val="FF0000"/>
                </a:solidFill>
              </a:rPr>
              <a:t>div class="</a:t>
            </a:r>
            <a:r>
              <a:rPr kumimoji="1" lang="en-US" altLang="ja-JP" dirty="0" err="1">
                <a:solidFill>
                  <a:srgbClr val="FF0000"/>
                </a:solidFill>
              </a:rPr>
              <a:t>jsc</a:t>
            </a:r>
            <a:r>
              <a:rPr kumimoji="1" lang="en-US" altLang="ja-JP" dirty="0">
                <a:solidFill>
                  <a:srgbClr val="FF0000"/>
                </a:solidFill>
              </a:rPr>
              <a:t>-nine-box"&gt;2&lt;/div&gt;</a:t>
            </a:r>
          </a:p>
          <a:p>
            <a:r>
              <a:rPr kumimoji="1" lang="en-US" altLang="ja-JP" dirty="0">
                <a:solidFill>
                  <a:srgbClr val="FF0000"/>
                </a:solidFill>
              </a:rPr>
              <a:t>    </a:t>
            </a:r>
            <a:r>
              <a:rPr kumimoji="1" lang="en-US" altLang="ja-JP" dirty="0" smtClean="0">
                <a:solidFill>
                  <a:srgbClr val="FF0000"/>
                </a:solidFill>
              </a:rPr>
              <a:t>&lt;</a:t>
            </a:r>
            <a:r>
              <a:rPr kumimoji="1" lang="en-US" altLang="ja-JP" dirty="0">
                <a:solidFill>
                  <a:srgbClr val="FF0000"/>
                </a:solidFill>
              </a:rPr>
              <a:t>div class="</a:t>
            </a:r>
            <a:r>
              <a:rPr kumimoji="1" lang="en-US" altLang="ja-JP" dirty="0" err="1">
                <a:solidFill>
                  <a:srgbClr val="FF0000"/>
                </a:solidFill>
              </a:rPr>
              <a:t>jsc</a:t>
            </a:r>
            <a:r>
              <a:rPr kumimoji="1" lang="en-US" altLang="ja-JP" dirty="0">
                <a:solidFill>
                  <a:srgbClr val="FF0000"/>
                </a:solidFill>
              </a:rPr>
              <a:t>-nine-box"&gt;3&lt;/div&gt;</a:t>
            </a:r>
          </a:p>
          <a:p>
            <a:r>
              <a:rPr kumimoji="1" lang="en-US" altLang="ja-JP" dirty="0">
                <a:solidFill>
                  <a:srgbClr val="FF0000"/>
                </a:solidFill>
              </a:rPr>
              <a:t>    </a:t>
            </a:r>
            <a:r>
              <a:rPr kumimoji="1" lang="en-US" altLang="ja-JP" dirty="0" smtClean="0">
                <a:solidFill>
                  <a:srgbClr val="FF0000"/>
                </a:solidFill>
              </a:rPr>
              <a:t>&lt;</a:t>
            </a:r>
            <a:r>
              <a:rPr kumimoji="1" lang="en-US" altLang="ja-JP" dirty="0">
                <a:solidFill>
                  <a:srgbClr val="FF0000"/>
                </a:solidFill>
              </a:rPr>
              <a:t>div class="</a:t>
            </a:r>
            <a:r>
              <a:rPr kumimoji="1" lang="en-US" altLang="ja-JP" dirty="0" err="1">
                <a:solidFill>
                  <a:srgbClr val="FF0000"/>
                </a:solidFill>
              </a:rPr>
              <a:t>jsc</a:t>
            </a:r>
            <a:r>
              <a:rPr kumimoji="1" lang="en-US" altLang="ja-JP" dirty="0">
                <a:solidFill>
                  <a:srgbClr val="FF0000"/>
                </a:solidFill>
              </a:rPr>
              <a:t>-nine-box"&gt;4&lt;/div&gt;</a:t>
            </a:r>
          </a:p>
          <a:p>
            <a:r>
              <a:rPr kumimoji="1" lang="en-US" altLang="ja-JP" dirty="0">
                <a:solidFill>
                  <a:srgbClr val="FF0000"/>
                </a:solidFill>
              </a:rPr>
              <a:t>    </a:t>
            </a:r>
            <a:r>
              <a:rPr kumimoji="1" lang="en-US" altLang="ja-JP" dirty="0" smtClean="0">
                <a:solidFill>
                  <a:srgbClr val="FF0000"/>
                </a:solidFill>
              </a:rPr>
              <a:t>&lt;</a:t>
            </a:r>
            <a:r>
              <a:rPr kumimoji="1" lang="en-US" altLang="ja-JP" dirty="0">
                <a:solidFill>
                  <a:srgbClr val="FF0000"/>
                </a:solidFill>
              </a:rPr>
              <a:t>div class="</a:t>
            </a:r>
            <a:r>
              <a:rPr kumimoji="1" lang="en-US" altLang="ja-JP" dirty="0" err="1">
                <a:solidFill>
                  <a:srgbClr val="FF0000"/>
                </a:solidFill>
              </a:rPr>
              <a:t>jsc</a:t>
            </a:r>
            <a:r>
              <a:rPr kumimoji="1" lang="en-US" altLang="ja-JP" dirty="0">
                <a:solidFill>
                  <a:srgbClr val="FF0000"/>
                </a:solidFill>
              </a:rPr>
              <a:t>-nine-box"&gt;5&lt;/div&gt;</a:t>
            </a:r>
          </a:p>
          <a:p>
            <a:r>
              <a:rPr kumimoji="1" lang="en-US" altLang="ja-JP" dirty="0">
                <a:solidFill>
                  <a:srgbClr val="FF0000"/>
                </a:solidFill>
              </a:rPr>
              <a:t>    </a:t>
            </a:r>
            <a:r>
              <a:rPr kumimoji="1" lang="en-US" altLang="ja-JP" dirty="0" smtClean="0">
                <a:solidFill>
                  <a:srgbClr val="FF0000"/>
                </a:solidFill>
              </a:rPr>
              <a:t>&lt;</a:t>
            </a:r>
            <a:r>
              <a:rPr kumimoji="1" lang="en-US" altLang="ja-JP" dirty="0">
                <a:solidFill>
                  <a:srgbClr val="FF0000"/>
                </a:solidFill>
              </a:rPr>
              <a:t>div class="</a:t>
            </a:r>
            <a:r>
              <a:rPr kumimoji="1" lang="en-US" altLang="ja-JP" dirty="0" err="1">
                <a:solidFill>
                  <a:srgbClr val="FF0000"/>
                </a:solidFill>
              </a:rPr>
              <a:t>jsc</a:t>
            </a:r>
            <a:r>
              <a:rPr kumimoji="1" lang="en-US" altLang="ja-JP" dirty="0">
                <a:solidFill>
                  <a:srgbClr val="FF0000"/>
                </a:solidFill>
              </a:rPr>
              <a:t>-nine-box"&gt;6&lt;/div&gt;</a:t>
            </a:r>
          </a:p>
          <a:p>
            <a:r>
              <a:rPr kumimoji="1" lang="en-US" altLang="ja-JP" dirty="0">
                <a:solidFill>
                  <a:srgbClr val="FF0000"/>
                </a:solidFill>
              </a:rPr>
              <a:t>    </a:t>
            </a:r>
            <a:r>
              <a:rPr kumimoji="1" lang="en-US" altLang="ja-JP" dirty="0" smtClean="0">
                <a:solidFill>
                  <a:srgbClr val="FF0000"/>
                </a:solidFill>
              </a:rPr>
              <a:t>&lt;</a:t>
            </a:r>
            <a:r>
              <a:rPr kumimoji="1" lang="en-US" altLang="ja-JP" dirty="0">
                <a:solidFill>
                  <a:srgbClr val="FF0000"/>
                </a:solidFill>
              </a:rPr>
              <a:t>div class="</a:t>
            </a:r>
            <a:r>
              <a:rPr kumimoji="1" lang="en-US" altLang="ja-JP" dirty="0" err="1">
                <a:solidFill>
                  <a:srgbClr val="FF0000"/>
                </a:solidFill>
              </a:rPr>
              <a:t>jsc</a:t>
            </a:r>
            <a:r>
              <a:rPr kumimoji="1" lang="en-US" altLang="ja-JP" dirty="0">
                <a:solidFill>
                  <a:srgbClr val="FF0000"/>
                </a:solidFill>
              </a:rPr>
              <a:t>-nine-box"&gt;7&lt;/div&gt;</a:t>
            </a:r>
          </a:p>
          <a:p>
            <a:r>
              <a:rPr kumimoji="1" lang="en-US" altLang="ja-JP" dirty="0">
                <a:solidFill>
                  <a:srgbClr val="FF0000"/>
                </a:solidFill>
              </a:rPr>
              <a:t>    </a:t>
            </a:r>
            <a:r>
              <a:rPr kumimoji="1" lang="en-US" altLang="ja-JP" dirty="0" smtClean="0">
                <a:solidFill>
                  <a:srgbClr val="FF0000"/>
                </a:solidFill>
              </a:rPr>
              <a:t>&lt;</a:t>
            </a:r>
            <a:r>
              <a:rPr kumimoji="1" lang="en-US" altLang="ja-JP" dirty="0">
                <a:solidFill>
                  <a:srgbClr val="FF0000"/>
                </a:solidFill>
              </a:rPr>
              <a:t>div class="</a:t>
            </a:r>
            <a:r>
              <a:rPr kumimoji="1" lang="en-US" altLang="ja-JP" dirty="0" err="1">
                <a:solidFill>
                  <a:srgbClr val="FF0000"/>
                </a:solidFill>
              </a:rPr>
              <a:t>jsc</a:t>
            </a:r>
            <a:r>
              <a:rPr kumimoji="1" lang="en-US" altLang="ja-JP" dirty="0">
                <a:solidFill>
                  <a:srgbClr val="FF0000"/>
                </a:solidFill>
              </a:rPr>
              <a:t>-nine-box"&gt;8&lt;/div&gt;</a:t>
            </a:r>
          </a:p>
          <a:p>
            <a:r>
              <a:rPr kumimoji="1" lang="en-US" altLang="ja-JP" dirty="0">
                <a:solidFill>
                  <a:srgbClr val="FF0000"/>
                </a:solidFill>
              </a:rPr>
              <a:t>    </a:t>
            </a:r>
            <a:r>
              <a:rPr kumimoji="1" lang="en-US" altLang="ja-JP" dirty="0" smtClean="0">
                <a:solidFill>
                  <a:srgbClr val="FF0000"/>
                </a:solidFill>
              </a:rPr>
              <a:t>&lt;</a:t>
            </a:r>
            <a:r>
              <a:rPr kumimoji="1" lang="en-US" altLang="ja-JP" dirty="0">
                <a:solidFill>
                  <a:srgbClr val="FF0000"/>
                </a:solidFill>
              </a:rPr>
              <a:t>div class="</a:t>
            </a:r>
            <a:r>
              <a:rPr kumimoji="1" lang="en-US" altLang="ja-JP" dirty="0" err="1">
                <a:solidFill>
                  <a:srgbClr val="FF0000"/>
                </a:solidFill>
              </a:rPr>
              <a:t>jsc</a:t>
            </a:r>
            <a:r>
              <a:rPr kumimoji="1" lang="en-US" altLang="ja-JP" dirty="0">
                <a:solidFill>
                  <a:srgbClr val="FF0000"/>
                </a:solidFill>
              </a:rPr>
              <a:t>-nine-box"&gt;9&lt;/div&gt;</a:t>
            </a:r>
          </a:p>
          <a:p>
            <a:r>
              <a:rPr kumimoji="1" lang="en-US" altLang="ja-JP" dirty="0" smtClean="0"/>
              <a:t>&lt;/</a:t>
            </a:r>
            <a:r>
              <a:rPr kumimoji="1" lang="en-US" altLang="ja-JP" dirty="0"/>
              <a:t>main&gt;</a:t>
            </a:r>
          </a:p>
        </p:txBody>
      </p:sp>
      <p:sp>
        <p:nvSpPr>
          <p:cNvPr id="9" name="テキスト ボックス 8"/>
          <p:cNvSpPr txBox="1"/>
          <p:nvPr/>
        </p:nvSpPr>
        <p:spPr>
          <a:xfrm>
            <a:off x="1770611" y="5772188"/>
            <a:ext cx="9879628" cy="369332"/>
          </a:xfrm>
          <a:prstGeom prst="rect">
            <a:avLst/>
          </a:prstGeom>
          <a:noFill/>
        </p:spPr>
        <p:txBody>
          <a:bodyPr wrap="none" rtlCol="0">
            <a:spAutoFit/>
          </a:bodyPr>
          <a:lstStyle/>
          <a:p>
            <a:r>
              <a:rPr kumimoji="1" lang="ja-JP" altLang="en-US" dirty="0" smtClean="0"/>
              <a:t>もちろん、この段階では画面上に</a:t>
            </a:r>
            <a:r>
              <a:rPr kumimoji="1" lang="en-US" altLang="ja-JP" dirty="0" smtClean="0"/>
              <a:t>div</a:t>
            </a:r>
            <a:r>
              <a:rPr kumimoji="1" lang="ja-JP" altLang="en-US" dirty="0" smtClean="0"/>
              <a:t>が</a:t>
            </a:r>
            <a:r>
              <a:rPr kumimoji="1" lang="en-US" altLang="ja-JP" dirty="0" smtClean="0"/>
              <a:t>9</a:t>
            </a:r>
            <a:r>
              <a:rPr kumimoji="1" lang="ja-JP" altLang="en-US" dirty="0" smtClean="0"/>
              <a:t>つ表示されるようになっただけで何も起こりません。</a:t>
            </a:r>
            <a:endParaRPr kumimoji="1" lang="ja-JP" altLang="en-US" dirty="0"/>
          </a:p>
        </p:txBody>
      </p:sp>
    </p:spTree>
    <p:extLst>
      <p:ext uri="{BB962C8B-B14F-4D97-AF65-F5344CB8AC3E}">
        <p14:creationId xmlns:p14="http://schemas.microsoft.com/office/powerpoint/2010/main" val="2141078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Chapter2</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a:t>
            </a:r>
            <a:r>
              <a:rPr kumimoji="1" lang="ja-JP" altLang="en-US" sz="2800" b="1" dirty="0">
                <a:latin typeface="+mj-ea"/>
                <a:ea typeface="+mj-ea"/>
              </a:rPr>
              <a:t>簡単</a:t>
            </a:r>
            <a:r>
              <a:rPr kumimoji="1" lang="ja-JP" altLang="en-US" sz="2800" b="1" dirty="0" smtClean="0">
                <a:latin typeface="+mj-ea"/>
                <a:ea typeface="+mj-ea"/>
              </a:rPr>
              <a:t>なプログラム処理を書いてみましょう</a:t>
            </a:r>
            <a:endParaRPr kumimoji="1" lang="ja-JP" altLang="en-US" sz="2800" b="1" dirty="0">
              <a:latin typeface="+mj-ea"/>
              <a:ea typeface="+mj-ea"/>
            </a:endParaRPr>
          </a:p>
        </p:txBody>
      </p:sp>
      <p:sp>
        <p:nvSpPr>
          <p:cNvPr id="4" name="テキスト ボックス 3"/>
          <p:cNvSpPr txBox="1"/>
          <p:nvPr/>
        </p:nvSpPr>
        <p:spPr>
          <a:xfrm>
            <a:off x="1770611" y="1175409"/>
            <a:ext cx="10189008" cy="369332"/>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続いて、</a:t>
            </a:r>
            <a:r>
              <a:rPr kumimoji="1" lang="en-US" altLang="ja-JP" dirty="0" smtClean="0"/>
              <a:t>JavaScript</a:t>
            </a:r>
            <a:r>
              <a:rPr kumimoji="1" lang="ja-JP" altLang="en-US" dirty="0"/>
              <a:t>側</a:t>
            </a:r>
            <a:r>
              <a:rPr kumimoji="1" lang="ja-JP" altLang="en-US" dirty="0" smtClean="0"/>
              <a:t>でイベントを設定します（赤字で表示部分を追記していってください）</a:t>
            </a:r>
            <a:endParaRPr kumimoji="1" lang="ja-JP" altLang="en-US" dirty="0"/>
          </a:p>
        </p:txBody>
      </p:sp>
      <p:sp>
        <p:nvSpPr>
          <p:cNvPr id="5" name="テキスト ボックス 4"/>
          <p:cNvSpPr txBox="1"/>
          <p:nvPr/>
        </p:nvSpPr>
        <p:spPr>
          <a:xfrm>
            <a:off x="2030136" y="1652631"/>
            <a:ext cx="1880643" cy="369332"/>
          </a:xfrm>
          <a:prstGeom prst="rect">
            <a:avLst/>
          </a:prstGeom>
          <a:noFill/>
        </p:spPr>
        <p:txBody>
          <a:bodyPr wrap="none" rtlCol="0">
            <a:spAutoFit/>
          </a:bodyPr>
          <a:lstStyle/>
          <a:p>
            <a:r>
              <a:rPr kumimoji="1" lang="en-US" altLang="ja-JP" b="1" dirty="0" smtClean="0">
                <a:solidFill>
                  <a:schemeClr val="accent3"/>
                </a:solidFill>
              </a:rPr>
              <a:t>【chapter2.js】</a:t>
            </a:r>
            <a:endParaRPr kumimoji="1" lang="ja-JP" altLang="en-US" b="1" dirty="0">
              <a:solidFill>
                <a:schemeClr val="accent3"/>
              </a:solidFill>
            </a:endParaRPr>
          </a:p>
        </p:txBody>
      </p:sp>
      <p:sp>
        <p:nvSpPr>
          <p:cNvPr id="6" name="テキスト ボックス 5"/>
          <p:cNvSpPr txBox="1"/>
          <p:nvPr/>
        </p:nvSpPr>
        <p:spPr>
          <a:xfrm>
            <a:off x="2315895" y="2181137"/>
            <a:ext cx="5283819" cy="1754326"/>
          </a:xfrm>
          <a:prstGeom prst="rect">
            <a:avLst/>
          </a:prstGeom>
          <a:noFill/>
        </p:spPr>
        <p:txBody>
          <a:bodyPr wrap="none" rtlCol="0">
            <a:spAutoFit/>
          </a:bodyPr>
          <a:lstStyle/>
          <a:p>
            <a:r>
              <a:rPr kumimoji="1" lang="en-US" altLang="ja-JP" dirty="0"/>
              <a:t>$(function() </a:t>
            </a:r>
            <a:r>
              <a:rPr kumimoji="1" lang="en-US" altLang="ja-JP" dirty="0" smtClean="0"/>
              <a:t>{</a:t>
            </a:r>
          </a:p>
          <a:p>
            <a:r>
              <a:rPr kumimoji="1" lang="en-US" altLang="ja-JP" dirty="0"/>
              <a:t> </a:t>
            </a:r>
            <a:r>
              <a:rPr kumimoji="1" lang="en-US" altLang="ja-JP" dirty="0" smtClean="0"/>
              <a:t>   </a:t>
            </a:r>
            <a:r>
              <a:rPr kumimoji="1" lang="en-US" altLang="ja-JP" dirty="0" smtClean="0">
                <a:solidFill>
                  <a:srgbClr val="FF0000"/>
                </a:solidFill>
              </a:rPr>
              <a:t>$('.</a:t>
            </a:r>
            <a:r>
              <a:rPr kumimoji="1" lang="en-US" altLang="ja-JP" dirty="0" err="1">
                <a:solidFill>
                  <a:srgbClr val="FF0000"/>
                </a:solidFill>
              </a:rPr>
              <a:t>jsc</a:t>
            </a:r>
            <a:r>
              <a:rPr kumimoji="1" lang="en-US" altLang="ja-JP" dirty="0">
                <a:solidFill>
                  <a:srgbClr val="FF0000"/>
                </a:solidFill>
              </a:rPr>
              <a:t>-nine-box').click(function() </a:t>
            </a:r>
            <a:r>
              <a:rPr kumimoji="1" lang="en-US" altLang="ja-JP" dirty="0" smtClean="0">
                <a:solidFill>
                  <a:srgbClr val="FF0000"/>
                </a:solidFill>
              </a:rPr>
              <a:t>{</a:t>
            </a:r>
          </a:p>
          <a:p>
            <a:r>
              <a:rPr kumimoji="1" lang="en-US" altLang="ja-JP" dirty="0">
                <a:solidFill>
                  <a:srgbClr val="FF0000"/>
                </a:solidFill>
              </a:rPr>
              <a:t>        </a:t>
            </a:r>
            <a:r>
              <a:rPr kumimoji="1" lang="en-US" altLang="ja-JP" dirty="0" err="1" smtClean="0">
                <a:solidFill>
                  <a:srgbClr val="FF0000"/>
                </a:solidFill>
              </a:rPr>
              <a:t>var</a:t>
            </a:r>
            <a:r>
              <a:rPr kumimoji="1" lang="en-US" altLang="ja-JP" dirty="0" smtClean="0">
                <a:solidFill>
                  <a:srgbClr val="FF0000"/>
                </a:solidFill>
              </a:rPr>
              <a:t> </a:t>
            </a:r>
            <a:r>
              <a:rPr kumimoji="1" lang="en-US" altLang="ja-JP" dirty="0">
                <a:solidFill>
                  <a:srgbClr val="FF0000"/>
                </a:solidFill>
              </a:rPr>
              <a:t>$</a:t>
            </a:r>
            <a:r>
              <a:rPr kumimoji="1" lang="en-US" altLang="ja-JP" dirty="0" err="1">
                <a:solidFill>
                  <a:srgbClr val="FF0000"/>
                </a:solidFill>
              </a:rPr>
              <a:t>clickBox</a:t>
            </a:r>
            <a:r>
              <a:rPr kumimoji="1" lang="en-US" altLang="ja-JP" dirty="0">
                <a:solidFill>
                  <a:srgbClr val="FF0000"/>
                </a:solidFill>
              </a:rPr>
              <a:t> = </a:t>
            </a:r>
            <a:r>
              <a:rPr kumimoji="1" lang="en-US" altLang="ja-JP" dirty="0" smtClean="0">
                <a:solidFill>
                  <a:srgbClr val="FF0000"/>
                </a:solidFill>
              </a:rPr>
              <a:t>$(‘.</a:t>
            </a:r>
            <a:r>
              <a:rPr kumimoji="1" lang="en-US" altLang="ja-JP" dirty="0" err="1" smtClean="0">
                <a:solidFill>
                  <a:srgbClr val="FF0000"/>
                </a:solidFill>
              </a:rPr>
              <a:t>jsc</a:t>
            </a:r>
            <a:r>
              <a:rPr kumimoji="1" lang="en-US" altLang="ja-JP" dirty="0" smtClean="0">
                <a:solidFill>
                  <a:srgbClr val="FF0000"/>
                </a:solidFill>
              </a:rPr>
              <a:t>-nine-box’);</a:t>
            </a:r>
          </a:p>
          <a:p>
            <a:r>
              <a:rPr kumimoji="1" lang="en-US" altLang="ja-JP" dirty="0">
                <a:solidFill>
                  <a:srgbClr val="FF0000"/>
                </a:solidFill>
              </a:rPr>
              <a:t> </a:t>
            </a:r>
            <a:r>
              <a:rPr kumimoji="1" lang="en-US" altLang="ja-JP" dirty="0" smtClean="0">
                <a:solidFill>
                  <a:srgbClr val="FF0000"/>
                </a:solidFill>
              </a:rPr>
              <a:t>       $</a:t>
            </a:r>
            <a:r>
              <a:rPr kumimoji="1" lang="en-US" altLang="ja-JP" dirty="0">
                <a:solidFill>
                  <a:srgbClr val="FF0000"/>
                </a:solidFill>
              </a:rPr>
              <a:t>clickBox.css('background-color', </a:t>
            </a:r>
            <a:r>
              <a:rPr kumimoji="1" lang="en-US" altLang="ja-JP" dirty="0" smtClean="0">
                <a:solidFill>
                  <a:srgbClr val="FF0000"/>
                </a:solidFill>
              </a:rPr>
              <a:t>'blue</a:t>
            </a:r>
            <a:r>
              <a:rPr kumimoji="1" lang="en-US" altLang="ja-JP" dirty="0">
                <a:solidFill>
                  <a:srgbClr val="FF0000"/>
                </a:solidFill>
              </a:rPr>
              <a:t>');</a:t>
            </a:r>
            <a:endParaRPr kumimoji="1" lang="en-US" altLang="ja-JP" dirty="0" smtClean="0">
              <a:solidFill>
                <a:srgbClr val="FF0000"/>
              </a:solidFill>
            </a:endParaRPr>
          </a:p>
          <a:p>
            <a:r>
              <a:rPr kumimoji="1" lang="en-US" altLang="ja-JP" dirty="0">
                <a:solidFill>
                  <a:srgbClr val="FF0000"/>
                </a:solidFill>
              </a:rPr>
              <a:t> </a:t>
            </a:r>
            <a:r>
              <a:rPr kumimoji="1" lang="en-US" altLang="ja-JP" dirty="0" smtClean="0">
                <a:solidFill>
                  <a:srgbClr val="FF0000"/>
                </a:solidFill>
              </a:rPr>
              <a:t>   });</a:t>
            </a:r>
          </a:p>
          <a:p>
            <a:r>
              <a:rPr kumimoji="1" lang="en-US" altLang="ja-JP" dirty="0" smtClean="0"/>
              <a:t>});</a:t>
            </a:r>
            <a:endParaRPr kumimoji="1" lang="en-US" altLang="ja-JP" dirty="0"/>
          </a:p>
        </p:txBody>
      </p:sp>
      <p:sp>
        <p:nvSpPr>
          <p:cNvPr id="7" name="テキスト ボックス 6"/>
          <p:cNvSpPr txBox="1"/>
          <p:nvPr/>
        </p:nvSpPr>
        <p:spPr>
          <a:xfrm>
            <a:off x="2374618" y="5108646"/>
            <a:ext cx="7571303" cy="369332"/>
          </a:xfrm>
          <a:prstGeom prst="rect">
            <a:avLst/>
          </a:prstGeom>
          <a:noFill/>
        </p:spPr>
        <p:txBody>
          <a:bodyPr wrap="none" rtlCol="0">
            <a:spAutoFit/>
          </a:bodyPr>
          <a:lstStyle/>
          <a:p>
            <a:r>
              <a:rPr kumimoji="1" lang="ja-JP" altLang="en-US" dirty="0" smtClean="0"/>
              <a:t>クリックすると</a:t>
            </a:r>
            <a:r>
              <a:rPr kumimoji="1" lang="en-US" altLang="ja-JP" dirty="0" smtClean="0"/>
              <a:t>9</a:t>
            </a:r>
            <a:r>
              <a:rPr kumimoji="1" lang="ja-JP" altLang="en-US" dirty="0" err="1" smtClean="0"/>
              <a:t>つの</a:t>
            </a:r>
            <a:r>
              <a:rPr kumimoji="1" lang="en-US" altLang="ja-JP" dirty="0" smtClean="0"/>
              <a:t>div</a:t>
            </a:r>
            <a:r>
              <a:rPr kumimoji="1" lang="ja-JP" altLang="en-US" dirty="0" smtClean="0"/>
              <a:t>の背景色が青色に変化するようになりました。</a:t>
            </a:r>
            <a:endParaRPr kumimoji="1" lang="ja-JP" altLang="en-US" dirty="0"/>
          </a:p>
        </p:txBody>
      </p:sp>
    </p:spTree>
    <p:extLst>
      <p:ext uri="{BB962C8B-B14F-4D97-AF65-F5344CB8AC3E}">
        <p14:creationId xmlns:p14="http://schemas.microsoft.com/office/powerpoint/2010/main" val="1690372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Chapter2</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a:t>
            </a:r>
            <a:r>
              <a:rPr kumimoji="1" lang="ja-JP" altLang="en-US" sz="2800" b="1" dirty="0">
                <a:latin typeface="+mj-ea"/>
                <a:ea typeface="+mj-ea"/>
              </a:rPr>
              <a:t>簡単</a:t>
            </a:r>
            <a:r>
              <a:rPr kumimoji="1" lang="ja-JP" altLang="en-US" sz="2800" b="1" dirty="0" smtClean="0">
                <a:latin typeface="+mj-ea"/>
                <a:ea typeface="+mj-ea"/>
              </a:rPr>
              <a:t>なプログラム処理を書いてみましょう</a:t>
            </a:r>
            <a:endParaRPr kumimoji="1" lang="ja-JP" altLang="en-US" sz="2800" b="1" dirty="0">
              <a:latin typeface="+mj-ea"/>
              <a:ea typeface="+mj-ea"/>
            </a:endParaRPr>
          </a:p>
        </p:txBody>
      </p:sp>
      <p:sp>
        <p:nvSpPr>
          <p:cNvPr id="4" name="テキスト ボックス 3"/>
          <p:cNvSpPr txBox="1"/>
          <p:nvPr/>
        </p:nvSpPr>
        <p:spPr>
          <a:xfrm>
            <a:off x="2315895" y="940331"/>
            <a:ext cx="8956298" cy="369332"/>
          </a:xfrm>
          <a:prstGeom prst="rect">
            <a:avLst/>
          </a:prstGeom>
          <a:noFill/>
        </p:spPr>
        <p:txBody>
          <a:bodyPr wrap="none" rtlCol="0">
            <a:spAutoFit/>
          </a:bodyPr>
          <a:lstStyle/>
          <a:p>
            <a:r>
              <a:rPr kumimoji="1" lang="ja-JP" altLang="en-US" dirty="0" smtClean="0"/>
              <a:t>今回新しく登場した概念も含め、先程書いた内容は、以下のような流れになります。</a:t>
            </a:r>
            <a:endParaRPr kumimoji="1" lang="ja-JP" altLang="en-US" dirty="0"/>
          </a:p>
        </p:txBody>
      </p:sp>
      <p:sp>
        <p:nvSpPr>
          <p:cNvPr id="5" name="正方形/長方形 4"/>
          <p:cNvSpPr/>
          <p:nvPr/>
        </p:nvSpPr>
        <p:spPr>
          <a:xfrm>
            <a:off x="1989981" y="1613454"/>
            <a:ext cx="3674404" cy="369332"/>
          </a:xfrm>
          <a:prstGeom prst="rect">
            <a:avLst/>
          </a:prstGeom>
        </p:spPr>
        <p:txBody>
          <a:bodyPr wrap="none">
            <a:spAutoFit/>
          </a:bodyPr>
          <a:lstStyle/>
          <a:p>
            <a:r>
              <a:rPr kumimoji="1" lang="en-US" altLang="ja-JP" b="1" dirty="0">
                <a:solidFill>
                  <a:schemeClr val="accent3"/>
                </a:solidFill>
              </a:rPr>
              <a:t>1. </a:t>
            </a:r>
            <a:r>
              <a:rPr kumimoji="1" lang="ja-JP" altLang="en-US" b="1" dirty="0" smtClean="0">
                <a:solidFill>
                  <a:schemeClr val="accent3"/>
                </a:solidFill>
              </a:rPr>
              <a:t>要素を取得してイベントを設定</a:t>
            </a:r>
            <a:endParaRPr kumimoji="1" lang="ja-JP" altLang="en-US" b="1" dirty="0">
              <a:solidFill>
                <a:schemeClr val="accent3"/>
              </a:solidFill>
            </a:endParaRPr>
          </a:p>
        </p:txBody>
      </p:sp>
      <p:sp>
        <p:nvSpPr>
          <p:cNvPr id="6" name="テキスト ボックス 5"/>
          <p:cNvSpPr txBox="1"/>
          <p:nvPr/>
        </p:nvSpPr>
        <p:spPr>
          <a:xfrm>
            <a:off x="2315895" y="1982786"/>
            <a:ext cx="6247223" cy="923330"/>
          </a:xfrm>
          <a:prstGeom prst="rect">
            <a:avLst/>
          </a:prstGeom>
          <a:noFill/>
        </p:spPr>
        <p:txBody>
          <a:bodyPr wrap="none" rtlCol="0">
            <a:spAutoFit/>
          </a:bodyPr>
          <a:lstStyle/>
          <a:p>
            <a:r>
              <a:rPr kumimoji="1" lang="en-US" altLang="ja-JP" dirty="0" smtClean="0">
                <a:solidFill>
                  <a:srgbClr val="FF0000"/>
                </a:solidFill>
              </a:rPr>
              <a:t>$('.</a:t>
            </a:r>
            <a:r>
              <a:rPr kumimoji="1" lang="en-US" altLang="ja-JP" dirty="0" err="1">
                <a:solidFill>
                  <a:srgbClr val="FF0000"/>
                </a:solidFill>
              </a:rPr>
              <a:t>jsc</a:t>
            </a:r>
            <a:r>
              <a:rPr kumimoji="1" lang="en-US" altLang="ja-JP" dirty="0">
                <a:solidFill>
                  <a:srgbClr val="FF0000"/>
                </a:solidFill>
              </a:rPr>
              <a:t>-nine-box').click(function() </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t>
            </a:r>
            <a:r>
              <a:rPr kumimoji="1" lang="en-US" altLang="ja-JP" dirty="0" smtClean="0">
                <a:solidFill>
                  <a:schemeClr val="accent5"/>
                </a:solidFill>
              </a:rPr>
              <a:t>// </a:t>
            </a:r>
            <a:r>
              <a:rPr kumimoji="1" lang="ja-JP" altLang="en-US" dirty="0" smtClean="0">
                <a:solidFill>
                  <a:schemeClr val="accent5"/>
                </a:solidFill>
              </a:rPr>
              <a:t>これで</a:t>
            </a:r>
            <a:r>
              <a:rPr kumimoji="1" lang="en-US" altLang="ja-JP" dirty="0" smtClean="0">
                <a:solidFill>
                  <a:schemeClr val="accent5"/>
                </a:solidFill>
              </a:rPr>
              <a:t>9</a:t>
            </a:r>
            <a:r>
              <a:rPr kumimoji="1" lang="ja-JP" altLang="en-US" dirty="0" err="1" smtClean="0">
                <a:solidFill>
                  <a:schemeClr val="accent5"/>
                </a:solidFill>
              </a:rPr>
              <a:t>つの</a:t>
            </a:r>
            <a:r>
              <a:rPr kumimoji="1" lang="en-US" altLang="ja-JP" dirty="0" smtClean="0">
                <a:solidFill>
                  <a:schemeClr val="accent5"/>
                </a:solidFill>
              </a:rPr>
              <a:t>div</a:t>
            </a:r>
            <a:r>
              <a:rPr kumimoji="1" lang="ja-JP" altLang="en-US" dirty="0" smtClean="0">
                <a:solidFill>
                  <a:schemeClr val="accent5"/>
                </a:solidFill>
              </a:rPr>
              <a:t>全てに対してイベントが設定されます</a:t>
            </a:r>
            <a:endParaRPr kumimoji="1" lang="en-US" altLang="ja-JP" dirty="0" smtClean="0">
              <a:solidFill>
                <a:schemeClr val="accent5"/>
              </a:solidFill>
            </a:endParaRPr>
          </a:p>
          <a:p>
            <a:r>
              <a:rPr kumimoji="1" lang="en-US" altLang="ja-JP" dirty="0" smtClean="0">
                <a:solidFill>
                  <a:srgbClr val="FF0000"/>
                </a:solidFill>
              </a:rPr>
              <a:t>});</a:t>
            </a:r>
          </a:p>
        </p:txBody>
      </p:sp>
      <p:sp>
        <p:nvSpPr>
          <p:cNvPr id="7" name="正方形/長方形 6"/>
          <p:cNvSpPr/>
          <p:nvPr/>
        </p:nvSpPr>
        <p:spPr>
          <a:xfrm>
            <a:off x="1989981" y="3209907"/>
            <a:ext cx="6279283" cy="369332"/>
          </a:xfrm>
          <a:prstGeom prst="rect">
            <a:avLst/>
          </a:prstGeom>
        </p:spPr>
        <p:txBody>
          <a:bodyPr wrap="none">
            <a:spAutoFit/>
          </a:bodyPr>
          <a:lstStyle/>
          <a:p>
            <a:r>
              <a:rPr kumimoji="1" lang="en-US" altLang="ja-JP" b="1" dirty="0">
                <a:solidFill>
                  <a:schemeClr val="accent3"/>
                </a:solidFill>
              </a:rPr>
              <a:t>2. </a:t>
            </a:r>
            <a:r>
              <a:rPr kumimoji="1" lang="en-US" altLang="ja-JP" b="1" dirty="0" err="1" smtClean="0">
                <a:solidFill>
                  <a:schemeClr val="accent3"/>
                </a:solidFill>
              </a:rPr>
              <a:t>jsc</a:t>
            </a:r>
            <a:r>
              <a:rPr kumimoji="1" lang="en-US" altLang="ja-JP" b="1" dirty="0" smtClean="0">
                <a:solidFill>
                  <a:schemeClr val="accent3"/>
                </a:solidFill>
              </a:rPr>
              <a:t>-nine-box </a:t>
            </a:r>
            <a:r>
              <a:rPr kumimoji="1" lang="ja-JP" altLang="en-US" b="1" dirty="0" smtClean="0">
                <a:solidFill>
                  <a:schemeClr val="accent3"/>
                </a:solidFill>
              </a:rPr>
              <a:t>のクラスが設定された要素を変数に保存</a:t>
            </a:r>
            <a:endParaRPr kumimoji="1" lang="ja-JP" altLang="en-US" b="1" dirty="0">
              <a:solidFill>
                <a:schemeClr val="accent3"/>
              </a:solidFill>
            </a:endParaRPr>
          </a:p>
        </p:txBody>
      </p:sp>
      <p:sp>
        <p:nvSpPr>
          <p:cNvPr id="8" name="テキスト ボックス 7"/>
          <p:cNvSpPr txBox="1"/>
          <p:nvPr/>
        </p:nvSpPr>
        <p:spPr>
          <a:xfrm>
            <a:off x="2315895" y="3579239"/>
            <a:ext cx="3826689" cy="369332"/>
          </a:xfrm>
          <a:prstGeom prst="rect">
            <a:avLst/>
          </a:prstGeom>
          <a:noFill/>
        </p:spPr>
        <p:txBody>
          <a:bodyPr wrap="none" rtlCol="0">
            <a:spAutoFit/>
          </a:bodyPr>
          <a:lstStyle/>
          <a:p>
            <a:r>
              <a:rPr kumimoji="1" lang="en-US" altLang="ja-JP" dirty="0" err="1" smtClean="0">
                <a:solidFill>
                  <a:srgbClr val="FF0000"/>
                </a:solidFill>
              </a:rPr>
              <a:t>var</a:t>
            </a:r>
            <a:r>
              <a:rPr kumimoji="1" lang="en-US" altLang="ja-JP" dirty="0" smtClean="0">
                <a:solidFill>
                  <a:srgbClr val="FF0000"/>
                </a:solidFill>
              </a:rPr>
              <a:t> </a:t>
            </a:r>
            <a:r>
              <a:rPr kumimoji="1" lang="en-US" altLang="ja-JP" dirty="0">
                <a:solidFill>
                  <a:srgbClr val="FF0000"/>
                </a:solidFill>
              </a:rPr>
              <a:t>$</a:t>
            </a:r>
            <a:r>
              <a:rPr kumimoji="1" lang="en-US" altLang="ja-JP" dirty="0" err="1">
                <a:solidFill>
                  <a:srgbClr val="FF0000"/>
                </a:solidFill>
              </a:rPr>
              <a:t>clickBox</a:t>
            </a:r>
            <a:r>
              <a:rPr kumimoji="1" lang="en-US" altLang="ja-JP" dirty="0">
                <a:solidFill>
                  <a:srgbClr val="FF0000"/>
                </a:solidFill>
              </a:rPr>
              <a:t> = </a:t>
            </a:r>
            <a:r>
              <a:rPr kumimoji="1" lang="en-US" altLang="ja-JP" dirty="0" smtClean="0">
                <a:solidFill>
                  <a:srgbClr val="FF0000"/>
                </a:solidFill>
              </a:rPr>
              <a:t>$(‘.</a:t>
            </a:r>
            <a:r>
              <a:rPr kumimoji="1" lang="en-US" altLang="ja-JP" dirty="0" err="1" smtClean="0">
                <a:solidFill>
                  <a:srgbClr val="FF0000"/>
                </a:solidFill>
              </a:rPr>
              <a:t>jsc</a:t>
            </a:r>
            <a:r>
              <a:rPr kumimoji="1" lang="en-US" altLang="ja-JP" dirty="0" smtClean="0">
                <a:solidFill>
                  <a:srgbClr val="FF0000"/>
                </a:solidFill>
              </a:rPr>
              <a:t>-nine-box’);</a:t>
            </a:r>
          </a:p>
        </p:txBody>
      </p:sp>
      <p:sp>
        <p:nvSpPr>
          <p:cNvPr id="9" name="テキスト ボックス 8"/>
          <p:cNvSpPr txBox="1"/>
          <p:nvPr/>
        </p:nvSpPr>
        <p:spPr>
          <a:xfrm>
            <a:off x="2315895" y="3948571"/>
            <a:ext cx="9732151" cy="923330"/>
          </a:xfrm>
          <a:prstGeom prst="rect">
            <a:avLst/>
          </a:prstGeom>
          <a:noFill/>
        </p:spPr>
        <p:txBody>
          <a:bodyPr wrap="none" rtlCol="0">
            <a:spAutoFit/>
          </a:bodyPr>
          <a:lstStyle/>
          <a:p>
            <a:r>
              <a:rPr kumimoji="1" lang="ja-JP" altLang="en-US" dirty="0" smtClean="0"/>
              <a:t>変数とは、モノを一時的に入れておく箱のような存在で、</a:t>
            </a:r>
            <a:r>
              <a:rPr kumimoji="1" lang="en-US" altLang="ja-JP" dirty="0" smtClean="0"/>
              <a:t/>
            </a:r>
            <a:br>
              <a:rPr kumimoji="1" lang="en-US" altLang="ja-JP" dirty="0" smtClean="0"/>
            </a:br>
            <a:r>
              <a:rPr kumimoji="1" lang="ja-JP" altLang="en-US" dirty="0" smtClean="0"/>
              <a:t>一度入れておくと以降好きな時に取り出して使う事ができるようになります。</a:t>
            </a:r>
            <a:endParaRPr kumimoji="1" lang="en-US" altLang="ja-JP" dirty="0" smtClean="0"/>
          </a:p>
          <a:p>
            <a:r>
              <a:rPr kumimoji="1" lang="ja-JP" altLang="en-US" dirty="0" smtClean="0"/>
              <a:t>今回は</a:t>
            </a:r>
            <a:r>
              <a:rPr kumimoji="1" lang="en-US" altLang="ja-JP" dirty="0"/>
              <a:t> </a:t>
            </a:r>
            <a:r>
              <a:rPr kumimoji="1" lang="en-US" altLang="ja-JP" dirty="0" smtClean="0"/>
              <a:t>$</a:t>
            </a:r>
            <a:r>
              <a:rPr kumimoji="1" lang="en-US" altLang="ja-JP" dirty="0" err="1" smtClean="0"/>
              <a:t>clickBox</a:t>
            </a:r>
            <a:r>
              <a:rPr kumimoji="1" lang="en-US" altLang="ja-JP" dirty="0" smtClean="0"/>
              <a:t> </a:t>
            </a:r>
            <a:r>
              <a:rPr kumimoji="1" lang="ja-JP" altLang="en-US" dirty="0" smtClean="0"/>
              <a:t>という箱の中に</a:t>
            </a:r>
            <a:r>
              <a:rPr kumimoji="1" lang="en-US" altLang="ja-JP" dirty="0"/>
              <a:t> </a:t>
            </a:r>
            <a:r>
              <a:rPr kumimoji="1" lang="en-US" altLang="ja-JP" dirty="0" err="1" smtClean="0"/>
              <a:t>jsc</a:t>
            </a:r>
            <a:r>
              <a:rPr kumimoji="1" lang="en-US" altLang="ja-JP" dirty="0" smtClean="0"/>
              <a:t>-nine-box </a:t>
            </a:r>
            <a:r>
              <a:rPr kumimoji="1" lang="ja-JP" altLang="en-US" dirty="0" smtClean="0"/>
              <a:t>のクラスが設定された要素を保存しました。</a:t>
            </a:r>
            <a:endParaRPr kumimoji="1" lang="ja-JP" altLang="en-US" dirty="0"/>
          </a:p>
        </p:txBody>
      </p:sp>
      <p:sp>
        <p:nvSpPr>
          <p:cNvPr id="10" name="正方形/長方形 9"/>
          <p:cNvSpPr/>
          <p:nvPr/>
        </p:nvSpPr>
        <p:spPr>
          <a:xfrm>
            <a:off x="1989981" y="5064632"/>
            <a:ext cx="4828566" cy="369332"/>
          </a:xfrm>
          <a:prstGeom prst="rect">
            <a:avLst/>
          </a:prstGeom>
        </p:spPr>
        <p:txBody>
          <a:bodyPr wrap="none">
            <a:spAutoFit/>
          </a:bodyPr>
          <a:lstStyle/>
          <a:p>
            <a:r>
              <a:rPr kumimoji="1" lang="en-US" altLang="ja-JP" b="1" dirty="0">
                <a:solidFill>
                  <a:schemeClr val="accent3"/>
                </a:solidFill>
              </a:rPr>
              <a:t>3</a:t>
            </a:r>
            <a:r>
              <a:rPr kumimoji="1" lang="en-US" altLang="ja-JP" b="1" dirty="0" smtClean="0">
                <a:solidFill>
                  <a:schemeClr val="accent3"/>
                </a:solidFill>
              </a:rPr>
              <a:t>. </a:t>
            </a:r>
            <a:r>
              <a:rPr kumimoji="1" lang="ja-JP" altLang="en-US" b="1" dirty="0">
                <a:solidFill>
                  <a:schemeClr val="accent3"/>
                </a:solidFill>
              </a:rPr>
              <a:t>変数</a:t>
            </a:r>
            <a:r>
              <a:rPr kumimoji="1" lang="ja-JP" altLang="en-US" b="1" dirty="0" smtClean="0">
                <a:solidFill>
                  <a:schemeClr val="accent3"/>
                </a:solidFill>
              </a:rPr>
              <a:t>に保存した要素の背景色を青色に変更</a:t>
            </a:r>
            <a:endParaRPr kumimoji="1" lang="ja-JP" altLang="en-US" b="1" dirty="0">
              <a:solidFill>
                <a:schemeClr val="accent3"/>
              </a:solidFill>
            </a:endParaRPr>
          </a:p>
        </p:txBody>
      </p:sp>
      <p:sp>
        <p:nvSpPr>
          <p:cNvPr id="11" name="テキスト ボックス 10"/>
          <p:cNvSpPr txBox="1"/>
          <p:nvPr/>
        </p:nvSpPr>
        <p:spPr>
          <a:xfrm>
            <a:off x="2315895" y="5460757"/>
            <a:ext cx="4770858" cy="369332"/>
          </a:xfrm>
          <a:prstGeom prst="rect">
            <a:avLst/>
          </a:prstGeom>
          <a:noFill/>
        </p:spPr>
        <p:txBody>
          <a:bodyPr wrap="none" rtlCol="0">
            <a:spAutoFit/>
          </a:bodyPr>
          <a:lstStyle/>
          <a:p>
            <a:r>
              <a:rPr kumimoji="1" lang="en-US" altLang="ja-JP" dirty="0" smtClean="0">
                <a:solidFill>
                  <a:srgbClr val="FF0000"/>
                </a:solidFill>
              </a:rPr>
              <a:t>$</a:t>
            </a:r>
            <a:r>
              <a:rPr kumimoji="1" lang="en-US" altLang="ja-JP" dirty="0">
                <a:solidFill>
                  <a:srgbClr val="FF0000"/>
                </a:solidFill>
              </a:rPr>
              <a:t>clickBox.css('background-color', </a:t>
            </a:r>
            <a:r>
              <a:rPr kumimoji="1" lang="en-US" altLang="ja-JP" dirty="0" smtClean="0">
                <a:solidFill>
                  <a:srgbClr val="FF0000"/>
                </a:solidFill>
              </a:rPr>
              <a:t>'blue');</a:t>
            </a:r>
          </a:p>
        </p:txBody>
      </p:sp>
      <p:sp>
        <p:nvSpPr>
          <p:cNvPr id="12" name="テキスト ボックス 11"/>
          <p:cNvSpPr txBox="1"/>
          <p:nvPr/>
        </p:nvSpPr>
        <p:spPr>
          <a:xfrm>
            <a:off x="2315895" y="5830089"/>
            <a:ext cx="10285188" cy="646331"/>
          </a:xfrm>
          <a:prstGeom prst="rect">
            <a:avLst/>
          </a:prstGeom>
          <a:noFill/>
        </p:spPr>
        <p:txBody>
          <a:bodyPr wrap="none" rtlCol="0">
            <a:spAutoFit/>
          </a:bodyPr>
          <a:lstStyle/>
          <a:p>
            <a:r>
              <a:rPr kumimoji="1" lang="ja-JP" altLang="en-US" dirty="0" smtClean="0"/>
              <a:t>上で保存した変数（</a:t>
            </a:r>
            <a:r>
              <a:rPr kumimoji="1" lang="en-US" altLang="ja-JP" dirty="0" smtClean="0"/>
              <a:t>9</a:t>
            </a:r>
            <a:r>
              <a:rPr kumimoji="1" lang="ja-JP" altLang="en-US" dirty="0" err="1" smtClean="0"/>
              <a:t>つの</a:t>
            </a:r>
            <a:r>
              <a:rPr kumimoji="1" lang="en-US" altLang="ja-JP" dirty="0" smtClean="0"/>
              <a:t>div</a:t>
            </a:r>
            <a:r>
              <a:rPr kumimoji="1" lang="ja-JP" altLang="en-US" dirty="0" smtClean="0"/>
              <a:t>要素）に対して、</a:t>
            </a:r>
            <a:r>
              <a:rPr kumimoji="1" lang="en-US" altLang="ja-JP" dirty="0" err="1" smtClean="0"/>
              <a:t>css</a:t>
            </a:r>
            <a:r>
              <a:rPr kumimoji="1" lang="ja-JP" altLang="en-US" dirty="0" smtClean="0"/>
              <a:t>プロパティを変更しています。</a:t>
            </a:r>
            <a:endParaRPr kumimoji="1" lang="en-US" altLang="ja-JP" dirty="0" smtClean="0"/>
          </a:p>
          <a:p>
            <a:r>
              <a:rPr kumimoji="1" lang="en-US" altLang="ja-JP" dirty="0" err="1" smtClean="0"/>
              <a:t>css</a:t>
            </a:r>
            <a:r>
              <a:rPr kumimoji="1" lang="ja-JP" altLang="en-US" dirty="0" smtClean="0"/>
              <a:t>プロパティ変更時は、</a:t>
            </a:r>
            <a:r>
              <a:rPr kumimoji="1" lang="en-US" altLang="ja-JP" dirty="0" smtClean="0">
                <a:solidFill>
                  <a:schemeClr val="accent5"/>
                </a:solidFill>
              </a:rPr>
              <a:t>$</a:t>
            </a:r>
            <a:r>
              <a:rPr kumimoji="1" lang="ja-JP" altLang="en-US" dirty="0" smtClean="0">
                <a:solidFill>
                  <a:schemeClr val="accent5"/>
                </a:solidFill>
              </a:rPr>
              <a:t>変数名</a:t>
            </a:r>
            <a:r>
              <a:rPr kumimoji="1" lang="en-US" altLang="ja-JP" dirty="0" smtClean="0">
                <a:solidFill>
                  <a:schemeClr val="accent5"/>
                </a:solidFill>
              </a:rPr>
              <a:t>.</a:t>
            </a:r>
            <a:r>
              <a:rPr kumimoji="1" lang="en-US" altLang="ja-JP" dirty="0" err="1" smtClean="0">
                <a:solidFill>
                  <a:schemeClr val="accent5"/>
                </a:solidFill>
              </a:rPr>
              <a:t>css</a:t>
            </a:r>
            <a:r>
              <a:rPr kumimoji="1" lang="en-US" altLang="ja-JP" dirty="0" smtClean="0">
                <a:solidFill>
                  <a:schemeClr val="accent5"/>
                </a:solidFill>
              </a:rPr>
              <a:t>(‘CSS</a:t>
            </a:r>
            <a:r>
              <a:rPr kumimoji="1" lang="ja-JP" altLang="en-US" dirty="0" smtClean="0">
                <a:solidFill>
                  <a:schemeClr val="accent5"/>
                </a:solidFill>
              </a:rPr>
              <a:t>のプロパティ名</a:t>
            </a:r>
            <a:r>
              <a:rPr kumimoji="1" lang="en-US" altLang="ja-JP" dirty="0" smtClean="0">
                <a:solidFill>
                  <a:schemeClr val="accent5"/>
                </a:solidFill>
              </a:rPr>
              <a:t>’, ‘</a:t>
            </a:r>
            <a:r>
              <a:rPr kumimoji="1" lang="ja-JP" altLang="en-US" dirty="0">
                <a:solidFill>
                  <a:schemeClr val="accent5"/>
                </a:solidFill>
              </a:rPr>
              <a:t>値</a:t>
            </a:r>
            <a:r>
              <a:rPr kumimoji="1" lang="en-US" altLang="ja-JP" dirty="0" smtClean="0">
                <a:solidFill>
                  <a:schemeClr val="accent5"/>
                </a:solidFill>
              </a:rPr>
              <a:t>’); </a:t>
            </a:r>
            <a:r>
              <a:rPr kumimoji="1" lang="ja-JP" altLang="en-US" dirty="0" smtClean="0"/>
              <a:t>という記述で変更できます。</a:t>
            </a:r>
            <a:endParaRPr kumimoji="1" lang="ja-JP" altLang="en-US" dirty="0"/>
          </a:p>
        </p:txBody>
      </p:sp>
    </p:spTree>
    <p:extLst>
      <p:ext uri="{BB962C8B-B14F-4D97-AF65-F5344CB8AC3E}">
        <p14:creationId xmlns:p14="http://schemas.microsoft.com/office/powerpoint/2010/main" val="1923169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74367" y="789992"/>
            <a:ext cx="4134465" cy="523220"/>
          </a:xfrm>
          <a:prstGeom prst="rect">
            <a:avLst/>
          </a:prstGeom>
          <a:noFill/>
        </p:spPr>
        <p:txBody>
          <a:bodyPr wrap="none" rtlCol="0">
            <a:spAutoFit/>
          </a:bodyPr>
          <a:lstStyle/>
          <a:p>
            <a:r>
              <a:rPr kumimoji="1" lang="en-US" altLang="ja-JP" sz="2800" b="1" dirty="0" smtClean="0">
                <a:latin typeface="+mj-ea"/>
                <a:ea typeface="+mj-ea"/>
              </a:rPr>
              <a:t>【</a:t>
            </a:r>
            <a:r>
              <a:rPr kumimoji="1" lang="ja-JP" altLang="en-US" sz="2800" b="1" dirty="0" smtClean="0">
                <a:latin typeface="+mj-ea"/>
                <a:ea typeface="+mj-ea"/>
              </a:rPr>
              <a:t>発表者プロフィール</a:t>
            </a:r>
            <a:r>
              <a:rPr kumimoji="1" lang="en-US" altLang="ja-JP" sz="2800" b="1" dirty="0" smtClean="0">
                <a:latin typeface="+mj-ea"/>
                <a:ea typeface="+mj-ea"/>
              </a:rPr>
              <a:t>】</a:t>
            </a:r>
            <a:endParaRPr kumimoji="1" lang="ja-JP" altLang="en-US" sz="2800" b="1" dirty="0">
              <a:latin typeface="+mj-ea"/>
              <a:ea typeface="+mj-ea"/>
            </a:endParaRPr>
          </a:p>
        </p:txBody>
      </p:sp>
      <p:sp>
        <p:nvSpPr>
          <p:cNvPr id="3" name="テキスト ボックス 2"/>
          <p:cNvSpPr txBox="1"/>
          <p:nvPr/>
        </p:nvSpPr>
        <p:spPr>
          <a:xfrm>
            <a:off x="3910995" y="1997846"/>
            <a:ext cx="1957587" cy="369332"/>
          </a:xfrm>
          <a:prstGeom prst="rect">
            <a:avLst/>
          </a:prstGeom>
          <a:noFill/>
        </p:spPr>
        <p:txBody>
          <a:bodyPr wrap="none" rtlCol="0">
            <a:spAutoFit/>
          </a:bodyPr>
          <a:lstStyle/>
          <a:p>
            <a:r>
              <a:rPr kumimoji="1" lang="ja-JP" altLang="en-US" dirty="0" smtClean="0">
                <a:latin typeface="+mn-ea"/>
              </a:rPr>
              <a:t>名前：</a:t>
            </a:r>
            <a:r>
              <a:rPr kumimoji="1" lang="en-US" altLang="ja-JP" dirty="0">
                <a:latin typeface="+mn-ea"/>
              </a:rPr>
              <a:t> </a:t>
            </a:r>
            <a:r>
              <a:rPr kumimoji="1" lang="ja-JP" altLang="en-US" dirty="0" smtClean="0">
                <a:latin typeface="+mn-ea"/>
              </a:rPr>
              <a:t>三澤</a:t>
            </a:r>
            <a:r>
              <a:rPr kumimoji="1" lang="en-US" altLang="ja-JP" dirty="0">
                <a:latin typeface="+mn-ea"/>
              </a:rPr>
              <a:t> </a:t>
            </a:r>
            <a:r>
              <a:rPr kumimoji="1" lang="ja-JP" altLang="en-US" dirty="0" smtClean="0">
                <a:latin typeface="+mn-ea"/>
              </a:rPr>
              <a:t>正木</a:t>
            </a:r>
            <a:endParaRPr kumimoji="1" lang="ja-JP" altLang="en-US" dirty="0">
              <a:latin typeface="+mn-ea"/>
            </a:endParaRPr>
          </a:p>
        </p:txBody>
      </p:sp>
      <p:sp>
        <p:nvSpPr>
          <p:cNvPr id="4" name="テキスト ボックス 3"/>
          <p:cNvSpPr txBox="1"/>
          <p:nvPr/>
        </p:nvSpPr>
        <p:spPr>
          <a:xfrm>
            <a:off x="3910995" y="3070129"/>
            <a:ext cx="5622052" cy="369332"/>
          </a:xfrm>
          <a:prstGeom prst="rect">
            <a:avLst/>
          </a:prstGeom>
          <a:noFill/>
        </p:spPr>
        <p:txBody>
          <a:bodyPr wrap="none" rtlCol="0">
            <a:spAutoFit/>
          </a:bodyPr>
          <a:lstStyle/>
          <a:p>
            <a:r>
              <a:rPr kumimoji="1" lang="ja-JP" altLang="en-US" dirty="0" smtClean="0">
                <a:latin typeface="+mn-ea"/>
              </a:rPr>
              <a:t>所属：</a:t>
            </a:r>
            <a:r>
              <a:rPr kumimoji="1" lang="en-US" altLang="ja-JP" dirty="0">
                <a:latin typeface="+mn-ea"/>
              </a:rPr>
              <a:t> </a:t>
            </a:r>
            <a:r>
              <a:rPr kumimoji="1" lang="ja-JP" altLang="en-US" dirty="0" smtClean="0">
                <a:latin typeface="+mn-ea"/>
              </a:rPr>
              <a:t>株式会社ビズリーチ</a:t>
            </a:r>
            <a:r>
              <a:rPr kumimoji="1" lang="en-US" altLang="ja-JP" dirty="0">
                <a:latin typeface="+mn-ea"/>
              </a:rPr>
              <a:t> </a:t>
            </a:r>
            <a:r>
              <a:rPr kumimoji="1" lang="ja-JP" altLang="en-US" dirty="0" smtClean="0">
                <a:latin typeface="+mn-ea"/>
              </a:rPr>
              <a:t>キャリアトレック事業部</a:t>
            </a:r>
            <a:endParaRPr kumimoji="1" lang="ja-JP" altLang="en-US" dirty="0">
              <a:latin typeface="+mn-ea"/>
            </a:endParaRPr>
          </a:p>
        </p:txBody>
      </p:sp>
      <p:sp>
        <p:nvSpPr>
          <p:cNvPr id="5" name="テキスト ボックス 4"/>
          <p:cNvSpPr txBox="1"/>
          <p:nvPr/>
        </p:nvSpPr>
        <p:spPr>
          <a:xfrm>
            <a:off x="3910995" y="2494631"/>
            <a:ext cx="6793848" cy="369332"/>
          </a:xfrm>
          <a:prstGeom prst="rect">
            <a:avLst/>
          </a:prstGeom>
          <a:noFill/>
        </p:spPr>
        <p:txBody>
          <a:bodyPr wrap="none" rtlCol="0">
            <a:spAutoFit/>
          </a:bodyPr>
          <a:lstStyle/>
          <a:p>
            <a:r>
              <a:rPr kumimoji="1" lang="ja-JP" altLang="en-US" dirty="0" smtClean="0">
                <a:latin typeface="+mn-ea"/>
              </a:rPr>
              <a:t>職業：</a:t>
            </a:r>
            <a:r>
              <a:rPr kumimoji="1" lang="en-US" altLang="ja-JP" dirty="0">
                <a:latin typeface="+mn-ea"/>
              </a:rPr>
              <a:t> </a:t>
            </a:r>
            <a:r>
              <a:rPr kumimoji="1" lang="ja-JP" altLang="en-US" dirty="0" smtClean="0">
                <a:latin typeface="+mn-ea"/>
              </a:rPr>
              <a:t>エンジニア（現在の業務は、主に</a:t>
            </a:r>
            <a:r>
              <a:rPr kumimoji="1" lang="en-US" altLang="ja-JP" dirty="0" smtClean="0">
                <a:latin typeface="+mn-ea"/>
              </a:rPr>
              <a:t>WEB</a:t>
            </a:r>
            <a:r>
              <a:rPr kumimoji="1" lang="ja-JP" altLang="en-US" dirty="0" smtClean="0">
                <a:latin typeface="+mn-ea"/>
              </a:rPr>
              <a:t>アプリ開発担当）</a:t>
            </a:r>
            <a:endParaRPr kumimoji="1" lang="ja-JP" altLang="en-US" dirty="0">
              <a:latin typeface="+mn-ea"/>
            </a:endParaRPr>
          </a:p>
        </p:txBody>
      </p:sp>
      <p:sp>
        <p:nvSpPr>
          <p:cNvPr id="6" name="テキスト ボックス 5"/>
          <p:cNvSpPr txBox="1"/>
          <p:nvPr/>
        </p:nvSpPr>
        <p:spPr>
          <a:xfrm>
            <a:off x="3589335" y="4286552"/>
            <a:ext cx="5105885" cy="369332"/>
          </a:xfrm>
          <a:prstGeom prst="rect">
            <a:avLst/>
          </a:prstGeom>
          <a:noFill/>
        </p:spPr>
        <p:txBody>
          <a:bodyPr wrap="none" rtlCol="0">
            <a:spAutoFit/>
          </a:bodyPr>
          <a:lstStyle/>
          <a:p>
            <a:r>
              <a:rPr kumimoji="1" lang="en-US" altLang="ja-JP" dirty="0" smtClean="0"/>
              <a:t>GitHub</a:t>
            </a:r>
            <a:r>
              <a:rPr kumimoji="1" lang="ja-JP" altLang="en-US" dirty="0" smtClean="0"/>
              <a:t>：</a:t>
            </a:r>
            <a:r>
              <a:rPr kumimoji="1" lang="en-US" altLang="ja-JP" dirty="0"/>
              <a:t> https://github.com/MasakiMisawa</a:t>
            </a:r>
          </a:p>
        </p:txBody>
      </p:sp>
      <p:sp>
        <p:nvSpPr>
          <p:cNvPr id="7" name="テキスト ボックス 6"/>
          <p:cNvSpPr txBox="1"/>
          <p:nvPr/>
        </p:nvSpPr>
        <p:spPr>
          <a:xfrm>
            <a:off x="3666951" y="5481514"/>
            <a:ext cx="8588248" cy="369332"/>
          </a:xfrm>
          <a:prstGeom prst="rect">
            <a:avLst/>
          </a:prstGeom>
          <a:noFill/>
        </p:spPr>
        <p:txBody>
          <a:bodyPr wrap="none" rtlCol="0">
            <a:spAutoFit/>
          </a:bodyPr>
          <a:lstStyle/>
          <a:p>
            <a:r>
              <a:rPr kumimoji="1" lang="ja-JP" altLang="en-US" dirty="0" smtClean="0">
                <a:latin typeface="+mn-ea"/>
              </a:rPr>
              <a:t>おまけ：</a:t>
            </a:r>
            <a:r>
              <a:rPr kumimoji="1" lang="en-US" altLang="ja-JP" dirty="0">
                <a:latin typeface="+mn-ea"/>
              </a:rPr>
              <a:t> </a:t>
            </a:r>
            <a:r>
              <a:rPr kumimoji="1" lang="ja-JP" altLang="en-US" dirty="0" smtClean="0">
                <a:latin typeface="+mn-ea"/>
              </a:rPr>
              <a:t>レコメンド型転職サイト</a:t>
            </a:r>
            <a:r>
              <a:rPr kumimoji="1" lang="en-US" altLang="ja-JP" dirty="0">
                <a:latin typeface="+mn-ea"/>
              </a:rPr>
              <a:t> </a:t>
            </a:r>
            <a:r>
              <a:rPr kumimoji="1" lang="ja-JP" altLang="en-US" dirty="0" smtClean="0">
                <a:latin typeface="+mn-ea"/>
              </a:rPr>
              <a:t>キャリア</a:t>
            </a:r>
            <a:r>
              <a:rPr kumimoji="1" lang="ja-JP" altLang="en-US" dirty="0">
                <a:latin typeface="+mn-ea"/>
              </a:rPr>
              <a:t>トレック</a:t>
            </a:r>
            <a:r>
              <a:rPr kumimoji="1" lang="en-US" altLang="ja-JP" dirty="0" smtClean="0">
                <a:latin typeface="+mn-ea"/>
              </a:rPr>
              <a:t>( </a:t>
            </a:r>
            <a:r>
              <a:rPr kumimoji="1" lang="en-US" altLang="ja-JP" dirty="0" smtClean="0">
                <a:latin typeface="+mn-ea"/>
                <a:hlinkClick r:id="rId2"/>
              </a:rPr>
              <a:t>http</a:t>
            </a:r>
            <a:r>
              <a:rPr kumimoji="1" lang="en-US" altLang="ja-JP" dirty="0">
                <a:latin typeface="+mn-ea"/>
                <a:hlinkClick r:id="rId2"/>
              </a:rPr>
              <a:t>://careertrek.com</a:t>
            </a:r>
            <a:r>
              <a:rPr kumimoji="1" lang="en-US" altLang="ja-JP" dirty="0" smtClean="0">
                <a:latin typeface="+mn-ea"/>
                <a:hlinkClick r:id="rId2"/>
              </a:rPr>
              <a:t>/</a:t>
            </a:r>
            <a:r>
              <a:rPr kumimoji="1" lang="en-US" altLang="ja-JP" dirty="0" smtClean="0">
                <a:latin typeface="+mn-ea"/>
              </a:rPr>
              <a:t> </a:t>
            </a:r>
            <a:r>
              <a:rPr kumimoji="1" lang="en-US" altLang="ja-JP" dirty="0" smtClean="0"/>
              <a:t>)</a:t>
            </a:r>
            <a:endParaRPr kumimoji="1" lang="ja-JP" altLang="en-US" dirty="0"/>
          </a:p>
        </p:txBody>
      </p:sp>
      <p:sp>
        <p:nvSpPr>
          <p:cNvPr id="8" name="テキスト ボックス 7"/>
          <p:cNvSpPr txBox="1"/>
          <p:nvPr/>
        </p:nvSpPr>
        <p:spPr>
          <a:xfrm>
            <a:off x="3910995" y="3667610"/>
            <a:ext cx="7699544" cy="369332"/>
          </a:xfrm>
          <a:prstGeom prst="rect">
            <a:avLst/>
          </a:prstGeom>
          <a:noFill/>
        </p:spPr>
        <p:txBody>
          <a:bodyPr wrap="none" rtlCol="0">
            <a:spAutoFit/>
          </a:bodyPr>
          <a:lstStyle/>
          <a:p>
            <a:r>
              <a:rPr kumimoji="1" lang="ja-JP" altLang="en-US" dirty="0" smtClean="0">
                <a:latin typeface="+mn-ea"/>
              </a:rPr>
              <a:t>社歴：入社して</a:t>
            </a:r>
            <a:r>
              <a:rPr kumimoji="1" lang="en-US" altLang="ja-JP" dirty="0" smtClean="0">
                <a:latin typeface="+mn-ea"/>
              </a:rPr>
              <a:t>2</a:t>
            </a:r>
            <a:r>
              <a:rPr kumimoji="1" lang="ja-JP" altLang="en-US" dirty="0" smtClean="0">
                <a:latin typeface="+mn-ea"/>
              </a:rPr>
              <a:t>年弱。エンジニアとしては初キャリアなので新米です。</a:t>
            </a:r>
            <a:endParaRPr kumimoji="1" lang="ja-JP" altLang="en-US" dirty="0">
              <a:latin typeface="+mn-ea"/>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98" y="2494631"/>
            <a:ext cx="1858237" cy="1858237"/>
          </a:xfrm>
          <a:prstGeom prst="rect">
            <a:avLst/>
          </a:prstGeom>
        </p:spPr>
      </p:pic>
      <p:sp>
        <p:nvSpPr>
          <p:cNvPr id="10" name="テキスト ボックス 9"/>
          <p:cNvSpPr txBox="1"/>
          <p:nvPr/>
        </p:nvSpPr>
        <p:spPr>
          <a:xfrm>
            <a:off x="3233886" y="4884033"/>
            <a:ext cx="5269391" cy="369332"/>
          </a:xfrm>
          <a:prstGeom prst="rect">
            <a:avLst/>
          </a:prstGeom>
          <a:noFill/>
        </p:spPr>
        <p:txBody>
          <a:bodyPr wrap="none" rtlCol="0">
            <a:spAutoFit/>
          </a:bodyPr>
          <a:lstStyle/>
          <a:p>
            <a:r>
              <a:rPr kumimoji="1" lang="en-US" altLang="ja-JP" dirty="0" smtClean="0"/>
              <a:t>About me</a:t>
            </a:r>
            <a:r>
              <a:rPr kumimoji="1" lang="ja-JP" altLang="en-US" dirty="0" smtClean="0"/>
              <a:t>：</a:t>
            </a:r>
            <a:r>
              <a:rPr kumimoji="1" lang="en-US" altLang="ja-JP" dirty="0"/>
              <a:t> https://about.me/MasakiMisawa</a:t>
            </a:r>
          </a:p>
        </p:txBody>
      </p:sp>
    </p:spTree>
    <p:extLst>
      <p:ext uri="{BB962C8B-B14F-4D97-AF65-F5344CB8AC3E}">
        <p14:creationId xmlns:p14="http://schemas.microsoft.com/office/powerpoint/2010/main" val="485965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Chapter2</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a:t>
            </a:r>
            <a:r>
              <a:rPr kumimoji="1" lang="ja-JP" altLang="en-US" sz="2800" b="1" dirty="0">
                <a:latin typeface="+mj-ea"/>
                <a:ea typeface="+mj-ea"/>
              </a:rPr>
              <a:t>簡単</a:t>
            </a:r>
            <a:r>
              <a:rPr kumimoji="1" lang="ja-JP" altLang="en-US" sz="2800" b="1" dirty="0" smtClean="0">
                <a:latin typeface="+mj-ea"/>
                <a:ea typeface="+mj-ea"/>
              </a:rPr>
              <a:t>なプログラム処理を書いてみましょう</a:t>
            </a:r>
            <a:endParaRPr kumimoji="1" lang="ja-JP" altLang="en-US" sz="2800" b="1" dirty="0">
              <a:latin typeface="+mj-ea"/>
              <a:ea typeface="+mj-ea"/>
            </a:endParaRPr>
          </a:p>
        </p:txBody>
      </p:sp>
      <p:sp>
        <p:nvSpPr>
          <p:cNvPr id="4" name="テキスト ボックス 3"/>
          <p:cNvSpPr txBox="1"/>
          <p:nvPr/>
        </p:nvSpPr>
        <p:spPr>
          <a:xfrm>
            <a:off x="1753833" y="1057963"/>
            <a:ext cx="8430513" cy="369332"/>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続いて、クリックされた</a:t>
            </a:r>
            <a:r>
              <a:rPr kumimoji="1" lang="en-US" altLang="ja-JP" dirty="0" smtClean="0"/>
              <a:t>div</a:t>
            </a:r>
            <a:r>
              <a:rPr kumimoji="1" lang="ja-JP" altLang="en-US" dirty="0" smtClean="0"/>
              <a:t>要素の背景色だけを変更するようにしてみます。</a:t>
            </a:r>
            <a:endParaRPr kumimoji="1" lang="ja-JP" altLang="en-US" dirty="0"/>
          </a:p>
        </p:txBody>
      </p:sp>
      <p:sp>
        <p:nvSpPr>
          <p:cNvPr id="5" name="テキスト ボックス 4"/>
          <p:cNvSpPr txBox="1"/>
          <p:nvPr/>
        </p:nvSpPr>
        <p:spPr>
          <a:xfrm>
            <a:off x="2236172" y="2625212"/>
            <a:ext cx="3826689" cy="369332"/>
          </a:xfrm>
          <a:prstGeom prst="rect">
            <a:avLst/>
          </a:prstGeom>
          <a:noFill/>
        </p:spPr>
        <p:txBody>
          <a:bodyPr wrap="none" rtlCol="0">
            <a:spAutoFit/>
          </a:bodyPr>
          <a:lstStyle/>
          <a:p>
            <a:r>
              <a:rPr kumimoji="1" lang="en-US" altLang="ja-JP" dirty="0" err="1"/>
              <a:t>var</a:t>
            </a:r>
            <a:r>
              <a:rPr kumimoji="1" lang="en-US" altLang="ja-JP" dirty="0"/>
              <a:t> $</a:t>
            </a:r>
            <a:r>
              <a:rPr kumimoji="1" lang="en-US" altLang="ja-JP" dirty="0" err="1"/>
              <a:t>clickBox</a:t>
            </a:r>
            <a:r>
              <a:rPr kumimoji="1" lang="en-US" altLang="ja-JP" dirty="0"/>
              <a:t> = $(‘.</a:t>
            </a:r>
            <a:r>
              <a:rPr kumimoji="1" lang="en-US" altLang="ja-JP" dirty="0" err="1"/>
              <a:t>jsc</a:t>
            </a:r>
            <a:r>
              <a:rPr kumimoji="1" lang="en-US" altLang="ja-JP" dirty="0"/>
              <a:t>-nine-box</a:t>
            </a:r>
            <a:r>
              <a:rPr kumimoji="1" lang="en-US" altLang="ja-JP" dirty="0" smtClean="0"/>
              <a:t>’);</a:t>
            </a:r>
            <a:endParaRPr kumimoji="1" lang="en-US" altLang="ja-JP" dirty="0"/>
          </a:p>
        </p:txBody>
      </p:sp>
      <p:sp>
        <p:nvSpPr>
          <p:cNvPr id="6" name="テキスト ボックス 5"/>
          <p:cNvSpPr txBox="1"/>
          <p:nvPr/>
        </p:nvSpPr>
        <p:spPr>
          <a:xfrm>
            <a:off x="2157997" y="3180064"/>
            <a:ext cx="5852884" cy="369332"/>
          </a:xfrm>
          <a:prstGeom prst="rect">
            <a:avLst/>
          </a:prstGeom>
          <a:noFill/>
        </p:spPr>
        <p:txBody>
          <a:bodyPr wrap="none" rtlCol="0">
            <a:spAutoFit/>
          </a:bodyPr>
          <a:lstStyle/>
          <a:p>
            <a:r>
              <a:rPr kumimoji="1" lang="ja-JP" altLang="en-US" dirty="0" smtClean="0"/>
              <a:t>上記の部分を以下のように書き換えてみてください。</a:t>
            </a:r>
            <a:endParaRPr kumimoji="1" lang="ja-JP" altLang="en-US" dirty="0"/>
          </a:p>
        </p:txBody>
      </p:sp>
      <p:sp>
        <p:nvSpPr>
          <p:cNvPr id="7" name="テキスト ボックス 6"/>
          <p:cNvSpPr txBox="1"/>
          <p:nvPr/>
        </p:nvSpPr>
        <p:spPr>
          <a:xfrm>
            <a:off x="2236171" y="3754307"/>
            <a:ext cx="2618024" cy="369332"/>
          </a:xfrm>
          <a:prstGeom prst="rect">
            <a:avLst/>
          </a:prstGeom>
          <a:noFill/>
        </p:spPr>
        <p:txBody>
          <a:bodyPr wrap="none" rtlCol="0">
            <a:spAutoFit/>
          </a:bodyPr>
          <a:lstStyle/>
          <a:p>
            <a:r>
              <a:rPr kumimoji="1" lang="en-US" altLang="ja-JP" dirty="0" err="1"/>
              <a:t>var</a:t>
            </a:r>
            <a:r>
              <a:rPr kumimoji="1" lang="en-US" altLang="ja-JP" dirty="0"/>
              <a:t> $</a:t>
            </a:r>
            <a:r>
              <a:rPr kumimoji="1" lang="en-US" altLang="ja-JP" dirty="0" err="1"/>
              <a:t>clickBox</a:t>
            </a:r>
            <a:r>
              <a:rPr kumimoji="1" lang="en-US" altLang="ja-JP" dirty="0"/>
              <a:t> = </a:t>
            </a:r>
            <a:r>
              <a:rPr kumimoji="1" lang="en-US" altLang="ja-JP" dirty="0" smtClean="0">
                <a:solidFill>
                  <a:srgbClr val="FF0000"/>
                </a:solidFill>
              </a:rPr>
              <a:t>$(this);</a:t>
            </a:r>
            <a:endParaRPr kumimoji="1" lang="en-US" altLang="ja-JP" dirty="0">
              <a:solidFill>
                <a:srgbClr val="FF0000"/>
              </a:solidFill>
            </a:endParaRPr>
          </a:p>
        </p:txBody>
      </p:sp>
      <p:sp>
        <p:nvSpPr>
          <p:cNvPr id="8" name="テキスト ボックス 7"/>
          <p:cNvSpPr txBox="1"/>
          <p:nvPr/>
        </p:nvSpPr>
        <p:spPr>
          <a:xfrm>
            <a:off x="1847605" y="2070360"/>
            <a:ext cx="1880643" cy="369332"/>
          </a:xfrm>
          <a:prstGeom prst="rect">
            <a:avLst/>
          </a:prstGeom>
          <a:noFill/>
        </p:spPr>
        <p:txBody>
          <a:bodyPr wrap="none" rtlCol="0">
            <a:spAutoFit/>
          </a:bodyPr>
          <a:lstStyle/>
          <a:p>
            <a:r>
              <a:rPr kumimoji="1" lang="en-US" altLang="ja-JP" b="1" dirty="0" smtClean="0">
                <a:solidFill>
                  <a:schemeClr val="accent3"/>
                </a:solidFill>
              </a:rPr>
              <a:t>【chapter2.js】</a:t>
            </a:r>
            <a:endParaRPr kumimoji="1" lang="ja-JP" altLang="en-US" b="1" dirty="0">
              <a:solidFill>
                <a:schemeClr val="accent3"/>
              </a:solidFill>
            </a:endParaRPr>
          </a:p>
        </p:txBody>
      </p:sp>
      <p:sp>
        <p:nvSpPr>
          <p:cNvPr id="9" name="テキスト ボックス 8"/>
          <p:cNvSpPr txBox="1"/>
          <p:nvPr/>
        </p:nvSpPr>
        <p:spPr>
          <a:xfrm>
            <a:off x="2382210" y="4424147"/>
            <a:ext cx="7802136" cy="646331"/>
          </a:xfrm>
          <a:prstGeom prst="rect">
            <a:avLst/>
          </a:prstGeom>
          <a:noFill/>
        </p:spPr>
        <p:txBody>
          <a:bodyPr wrap="none" rtlCol="0">
            <a:spAutoFit/>
          </a:bodyPr>
          <a:lstStyle/>
          <a:p>
            <a:r>
              <a:rPr kumimoji="1" lang="ja-JP" altLang="en-US" dirty="0" smtClean="0"/>
              <a:t>クリックした</a:t>
            </a:r>
            <a:r>
              <a:rPr kumimoji="1" lang="en-US" altLang="ja-JP" dirty="0" smtClean="0"/>
              <a:t>div</a:t>
            </a:r>
            <a:r>
              <a:rPr kumimoji="1" lang="ja-JP" altLang="en-US" dirty="0" smtClean="0"/>
              <a:t>だけが背景色が青色に変化するようになりました。</a:t>
            </a:r>
            <a:r>
              <a:rPr kumimoji="1" lang="en-US" altLang="ja-JP" dirty="0" smtClean="0"/>
              <a:t/>
            </a:r>
            <a:br>
              <a:rPr kumimoji="1" lang="en-US" altLang="ja-JP" dirty="0" smtClean="0"/>
            </a:br>
            <a:r>
              <a:rPr kumimoji="1" lang="ja-JP" altLang="en-US" dirty="0" smtClean="0"/>
              <a:t>（クリックしていない残り</a:t>
            </a:r>
            <a:r>
              <a:rPr kumimoji="1" lang="en-US" altLang="ja-JP" dirty="0" smtClean="0"/>
              <a:t>8</a:t>
            </a:r>
            <a:r>
              <a:rPr kumimoji="1" lang="ja-JP" altLang="en-US" dirty="0" err="1" smtClean="0"/>
              <a:t>つの</a:t>
            </a:r>
            <a:r>
              <a:rPr kumimoji="1" lang="en-US" altLang="ja-JP" dirty="0" smtClean="0"/>
              <a:t>div</a:t>
            </a:r>
            <a:r>
              <a:rPr kumimoji="1" lang="ja-JP" altLang="en-US" dirty="0" smtClean="0"/>
              <a:t>は背景色が変化しなくなりました）</a:t>
            </a:r>
            <a:endParaRPr kumimoji="1" lang="ja-JP" altLang="en-US" dirty="0"/>
          </a:p>
        </p:txBody>
      </p:sp>
      <p:sp>
        <p:nvSpPr>
          <p:cNvPr id="10" name="テキスト ボックス 9"/>
          <p:cNvSpPr txBox="1"/>
          <p:nvPr/>
        </p:nvSpPr>
        <p:spPr>
          <a:xfrm>
            <a:off x="1582962" y="5411855"/>
            <a:ext cx="10341293" cy="923330"/>
          </a:xfrm>
          <a:prstGeom prst="rect">
            <a:avLst/>
          </a:prstGeom>
          <a:noFill/>
          <a:ln>
            <a:solidFill>
              <a:schemeClr val="bg1">
                <a:lumMod val="50000"/>
              </a:schemeClr>
            </a:solidFill>
          </a:ln>
        </p:spPr>
        <p:txBody>
          <a:bodyPr wrap="none" rtlCol="0">
            <a:spAutoFit/>
          </a:bodyPr>
          <a:lstStyle/>
          <a:p>
            <a:r>
              <a:rPr kumimoji="1" lang="en-US" altLang="ja-JP" dirty="0" smtClean="0"/>
              <a:t>$(this) </a:t>
            </a:r>
            <a:r>
              <a:rPr kumimoji="1" lang="ja-JP" altLang="en-US" dirty="0" err="1" smtClean="0"/>
              <a:t>には</a:t>
            </a:r>
            <a:r>
              <a:rPr kumimoji="1" lang="ja-JP" altLang="en-US" dirty="0" smtClean="0"/>
              <a:t>自分自身の要素という意味があり、今回で言えばクリックされた</a:t>
            </a:r>
            <a:r>
              <a:rPr kumimoji="1" lang="en-US" altLang="ja-JP" dirty="0" smtClean="0"/>
              <a:t>div</a:t>
            </a:r>
            <a:r>
              <a:rPr kumimoji="1" lang="ja-JP" altLang="en-US" dirty="0" smtClean="0"/>
              <a:t>要素自身</a:t>
            </a:r>
            <a:r>
              <a:rPr kumimoji="1" lang="en-US" altLang="ja-JP" dirty="0" smtClean="0"/>
              <a:t/>
            </a:r>
            <a:br>
              <a:rPr kumimoji="1" lang="en-US" altLang="ja-JP" dirty="0" smtClean="0"/>
            </a:br>
            <a:r>
              <a:rPr kumimoji="1" lang="ja-JP" altLang="en-US" dirty="0" smtClean="0"/>
              <a:t>だけが対象となる為、自身の要素の背景色だけを変更する事ができます。</a:t>
            </a:r>
            <a:r>
              <a:rPr kumimoji="1" lang="en-US" altLang="ja-JP" dirty="0" smtClean="0"/>
              <a:t/>
            </a:r>
            <a:br>
              <a:rPr kumimoji="1" lang="en-US" altLang="ja-JP" dirty="0" smtClean="0"/>
            </a:br>
            <a:r>
              <a:rPr kumimoji="1" lang="ja-JP" altLang="en-US" dirty="0" smtClean="0"/>
              <a:t>（クラス名が同じでも、クリックされた要素自身ではない残り</a:t>
            </a:r>
            <a:r>
              <a:rPr kumimoji="1" lang="en-US" altLang="ja-JP" dirty="0" smtClean="0"/>
              <a:t>8</a:t>
            </a:r>
            <a:r>
              <a:rPr kumimoji="1" lang="ja-JP" altLang="en-US" dirty="0" err="1" smtClean="0"/>
              <a:t>つの</a:t>
            </a:r>
            <a:r>
              <a:rPr kumimoji="1" lang="en-US" altLang="ja-JP" dirty="0" smtClean="0"/>
              <a:t>div</a:t>
            </a:r>
            <a:r>
              <a:rPr kumimoji="1" lang="ja-JP" altLang="en-US" dirty="0" err="1" smtClean="0"/>
              <a:t>には</a:t>
            </a:r>
            <a:r>
              <a:rPr kumimoji="1" lang="ja-JP" altLang="en-US" dirty="0" smtClean="0"/>
              <a:t>変更が及びません）</a:t>
            </a:r>
            <a:endParaRPr kumimoji="1" lang="ja-JP" altLang="en-US" dirty="0"/>
          </a:p>
        </p:txBody>
      </p:sp>
    </p:spTree>
    <p:extLst>
      <p:ext uri="{BB962C8B-B14F-4D97-AF65-F5344CB8AC3E}">
        <p14:creationId xmlns:p14="http://schemas.microsoft.com/office/powerpoint/2010/main" val="1084502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Chapter2</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a:t>
            </a:r>
            <a:r>
              <a:rPr kumimoji="1" lang="ja-JP" altLang="en-US" sz="2800" b="1" dirty="0">
                <a:latin typeface="+mj-ea"/>
                <a:ea typeface="+mj-ea"/>
              </a:rPr>
              <a:t>簡単</a:t>
            </a:r>
            <a:r>
              <a:rPr kumimoji="1" lang="ja-JP" altLang="en-US" sz="2800" b="1" dirty="0" smtClean="0">
                <a:latin typeface="+mj-ea"/>
                <a:ea typeface="+mj-ea"/>
              </a:rPr>
              <a:t>なプログラム処理を書いてみましょう</a:t>
            </a:r>
            <a:endParaRPr kumimoji="1" lang="ja-JP" altLang="en-US" sz="2800" b="1" dirty="0">
              <a:latin typeface="+mj-ea"/>
              <a:ea typeface="+mj-ea"/>
            </a:endParaRPr>
          </a:p>
        </p:txBody>
      </p:sp>
      <p:sp>
        <p:nvSpPr>
          <p:cNvPr id="4" name="テキスト ボックス 3"/>
          <p:cNvSpPr txBox="1"/>
          <p:nvPr/>
        </p:nvSpPr>
        <p:spPr>
          <a:xfrm>
            <a:off x="1753833" y="1057963"/>
            <a:ext cx="8558753" cy="646331"/>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最後に、クリックされた要素以外は背景色を白色に戻すようにして完成です。</a:t>
            </a:r>
            <a:r>
              <a:rPr kumimoji="1" lang="en-US" altLang="ja-JP" dirty="0" smtClean="0"/>
              <a:t/>
            </a:r>
            <a:br>
              <a:rPr kumimoji="1" lang="en-US" altLang="ja-JP" dirty="0" smtClean="0"/>
            </a:br>
            <a:r>
              <a:rPr kumimoji="1" lang="ja-JP" altLang="en-US" dirty="0" smtClean="0"/>
              <a:t>　（赤字で表示した部分だけを書き換えてみて下さい）</a:t>
            </a:r>
            <a:endParaRPr kumimoji="1" lang="ja-JP" altLang="en-US" dirty="0"/>
          </a:p>
        </p:txBody>
      </p:sp>
      <p:sp>
        <p:nvSpPr>
          <p:cNvPr id="5" name="テキスト ボックス 4"/>
          <p:cNvSpPr txBox="1"/>
          <p:nvPr/>
        </p:nvSpPr>
        <p:spPr>
          <a:xfrm>
            <a:off x="1870745" y="1811805"/>
            <a:ext cx="1891059" cy="369332"/>
          </a:xfrm>
          <a:prstGeom prst="rect">
            <a:avLst/>
          </a:prstGeom>
          <a:noFill/>
        </p:spPr>
        <p:txBody>
          <a:bodyPr wrap="square" rtlCol="0">
            <a:spAutoFit/>
          </a:bodyPr>
          <a:lstStyle/>
          <a:p>
            <a:r>
              <a:rPr kumimoji="1" lang="en-US" altLang="ja-JP" b="1" dirty="0" smtClean="0">
                <a:solidFill>
                  <a:schemeClr val="accent3"/>
                </a:solidFill>
              </a:rPr>
              <a:t>【chapter2.js】</a:t>
            </a:r>
            <a:endParaRPr kumimoji="1" lang="ja-JP" altLang="en-US" b="1" dirty="0">
              <a:solidFill>
                <a:schemeClr val="accent3"/>
              </a:solidFill>
            </a:endParaRPr>
          </a:p>
        </p:txBody>
      </p:sp>
      <p:sp>
        <p:nvSpPr>
          <p:cNvPr id="6" name="テキスト ボックス 5"/>
          <p:cNvSpPr txBox="1"/>
          <p:nvPr/>
        </p:nvSpPr>
        <p:spPr>
          <a:xfrm>
            <a:off x="2315895" y="2181137"/>
            <a:ext cx="5445722" cy="3416320"/>
          </a:xfrm>
          <a:prstGeom prst="rect">
            <a:avLst/>
          </a:prstGeom>
          <a:noFill/>
        </p:spPr>
        <p:txBody>
          <a:bodyPr wrap="none" rtlCol="0">
            <a:spAutoFit/>
          </a:bodyPr>
          <a:lstStyle/>
          <a:p>
            <a:r>
              <a:rPr kumimoji="1" lang="en-US" altLang="ja-JP" dirty="0"/>
              <a:t>$(function() </a:t>
            </a:r>
            <a:r>
              <a:rPr kumimoji="1" lang="en-US" altLang="ja-JP" dirty="0" smtClean="0"/>
              <a:t>{</a:t>
            </a:r>
          </a:p>
          <a:p>
            <a:r>
              <a:rPr kumimoji="1" lang="en-US" altLang="ja-JP" dirty="0"/>
              <a:t> </a:t>
            </a:r>
            <a:r>
              <a:rPr kumimoji="1" lang="en-US" altLang="ja-JP" dirty="0" smtClean="0"/>
              <a:t>   $('.</a:t>
            </a:r>
            <a:r>
              <a:rPr kumimoji="1" lang="en-US" altLang="ja-JP" dirty="0" err="1"/>
              <a:t>jsc</a:t>
            </a:r>
            <a:r>
              <a:rPr kumimoji="1" lang="en-US" altLang="ja-JP" dirty="0"/>
              <a:t>-nine-box').click(function() </a:t>
            </a:r>
            <a:r>
              <a:rPr kumimoji="1" lang="en-US" altLang="ja-JP" dirty="0" smtClean="0"/>
              <a:t>{</a:t>
            </a:r>
          </a:p>
          <a:p>
            <a:r>
              <a:rPr kumimoji="1" lang="en-US" altLang="ja-JP" dirty="0"/>
              <a:t> </a:t>
            </a:r>
            <a:r>
              <a:rPr kumimoji="1" lang="en-US" altLang="ja-JP" dirty="0" smtClean="0"/>
              <a:t>       </a:t>
            </a:r>
            <a:r>
              <a:rPr kumimoji="1" lang="en-US" altLang="ja-JP" dirty="0" err="1" smtClean="0"/>
              <a:t>var</a:t>
            </a:r>
            <a:r>
              <a:rPr kumimoji="1" lang="en-US" altLang="ja-JP" dirty="0" smtClean="0"/>
              <a:t> </a:t>
            </a:r>
            <a:r>
              <a:rPr kumimoji="1" lang="en-US" altLang="ja-JP" dirty="0"/>
              <a:t>$</a:t>
            </a:r>
            <a:r>
              <a:rPr kumimoji="1" lang="en-US" altLang="ja-JP" dirty="0" err="1"/>
              <a:t>clickBox</a:t>
            </a:r>
            <a:r>
              <a:rPr kumimoji="1" lang="en-US" altLang="ja-JP" dirty="0"/>
              <a:t> = $(this</a:t>
            </a:r>
            <a:r>
              <a:rPr kumimoji="1" lang="en-US" altLang="ja-JP" dirty="0" smtClean="0"/>
              <a:t>);</a:t>
            </a:r>
          </a:p>
          <a:p>
            <a:r>
              <a:rPr kumimoji="1" lang="en-US" altLang="ja-JP" dirty="0"/>
              <a:t> </a:t>
            </a:r>
            <a:r>
              <a:rPr kumimoji="1" lang="en-US" altLang="ja-JP" dirty="0" smtClean="0"/>
              <a:t>       </a:t>
            </a:r>
            <a:r>
              <a:rPr kumimoji="1" lang="en-US" altLang="ja-JP" dirty="0" smtClean="0">
                <a:solidFill>
                  <a:srgbClr val="FF0000"/>
                </a:solidFill>
              </a:rPr>
              <a:t>$('.</a:t>
            </a:r>
            <a:r>
              <a:rPr kumimoji="1" lang="en-US" altLang="ja-JP" dirty="0" err="1">
                <a:solidFill>
                  <a:srgbClr val="FF0000"/>
                </a:solidFill>
              </a:rPr>
              <a:t>jsc</a:t>
            </a:r>
            <a:r>
              <a:rPr kumimoji="1" lang="en-US" altLang="ja-JP" dirty="0">
                <a:solidFill>
                  <a:srgbClr val="FF0000"/>
                </a:solidFill>
              </a:rPr>
              <a:t>-nine-box').each(function() </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if </a:t>
            </a:r>
            <a:r>
              <a:rPr kumimoji="1" lang="en-US" altLang="ja-JP" dirty="0">
                <a:solidFill>
                  <a:srgbClr val="FF0000"/>
                </a:solidFill>
              </a:rPr>
              <a:t>($(this).text() == $</a:t>
            </a:r>
            <a:r>
              <a:rPr kumimoji="1" lang="en-US" altLang="ja-JP" dirty="0" err="1">
                <a:solidFill>
                  <a:srgbClr val="FF0000"/>
                </a:solidFill>
              </a:rPr>
              <a:t>clickBox.text</a:t>
            </a:r>
            <a:r>
              <a:rPr kumimoji="1" lang="en-US" altLang="ja-JP" dirty="0">
                <a:solidFill>
                  <a:srgbClr val="FF0000"/>
                </a:solidFill>
              </a:rPr>
              <a:t>()) </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t>
            </a:r>
            <a:r>
              <a:rPr kumimoji="1" lang="en-US" altLang="ja-JP" dirty="0">
                <a:solidFill>
                  <a:srgbClr val="FF0000"/>
                </a:solidFill>
              </a:rPr>
              <a:t>this).</a:t>
            </a:r>
            <a:r>
              <a:rPr kumimoji="1" lang="en-US" altLang="ja-JP" dirty="0" err="1">
                <a:solidFill>
                  <a:srgbClr val="FF0000"/>
                </a:solidFill>
              </a:rPr>
              <a:t>css</a:t>
            </a:r>
            <a:r>
              <a:rPr kumimoji="1" lang="en-US" altLang="ja-JP" dirty="0">
                <a:solidFill>
                  <a:srgbClr val="FF0000"/>
                </a:solidFill>
              </a:rPr>
              <a:t>('background-color', 'blue</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 </a:t>
            </a:r>
            <a:r>
              <a:rPr kumimoji="1" lang="en-US" altLang="ja-JP" dirty="0">
                <a:solidFill>
                  <a:srgbClr val="FF0000"/>
                </a:solidFill>
              </a:rPr>
              <a:t>else </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t>
            </a:r>
            <a:r>
              <a:rPr kumimoji="1" lang="en-US" altLang="ja-JP" dirty="0">
                <a:solidFill>
                  <a:srgbClr val="FF0000"/>
                </a:solidFill>
              </a:rPr>
              <a:t>this).</a:t>
            </a:r>
            <a:r>
              <a:rPr kumimoji="1" lang="en-US" altLang="ja-JP" dirty="0" err="1">
                <a:solidFill>
                  <a:srgbClr val="FF0000"/>
                </a:solidFill>
              </a:rPr>
              <a:t>css</a:t>
            </a:r>
            <a:r>
              <a:rPr kumimoji="1" lang="en-US" altLang="ja-JP" dirty="0">
                <a:solidFill>
                  <a:srgbClr val="FF0000"/>
                </a:solidFill>
              </a:rPr>
              <a:t>('background-color', 'white</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t>
            </a:r>
          </a:p>
          <a:p>
            <a:r>
              <a:rPr kumimoji="1" lang="en-US" altLang="ja-JP" dirty="0">
                <a:solidFill>
                  <a:srgbClr val="FF0000"/>
                </a:solidFill>
              </a:rPr>
              <a:t> </a:t>
            </a:r>
            <a:r>
              <a:rPr kumimoji="1" lang="en-US" altLang="ja-JP" dirty="0" smtClean="0">
                <a:solidFill>
                  <a:srgbClr val="FF0000"/>
                </a:solidFill>
              </a:rPr>
              <a:t>       });</a:t>
            </a:r>
          </a:p>
          <a:p>
            <a:r>
              <a:rPr kumimoji="1" lang="en-US" altLang="ja-JP" dirty="0"/>
              <a:t> </a:t>
            </a:r>
            <a:r>
              <a:rPr kumimoji="1" lang="en-US" altLang="ja-JP" dirty="0" smtClean="0"/>
              <a:t>   });</a:t>
            </a:r>
          </a:p>
          <a:p>
            <a:r>
              <a:rPr kumimoji="1" lang="en-US" altLang="ja-JP" dirty="0" smtClean="0"/>
              <a:t>});</a:t>
            </a:r>
          </a:p>
        </p:txBody>
      </p:sp>
      <p:sp>
        <p:nvSpPr>
          <p:cNvPr id="7" name="テキスト ボックス 6"/>
          <p:cNvSpPr txBox="1"/>
          <p:nvPr/>
        </p:nvSpPr>
        <p:spPr>
          <a:xfrm>
            <a:off x="2072614" y="5966789"/>
            <a:ext cx="8956298" cy="646331"/>
          </a:xfrm>
          <a:prstGeom prst="rect">
            <a:avLst/>
          </a:prstGeom>
          <a:noFill/>
        </p:spPr>
        <p:txBody>
          <a:bodyPr wrap="none" rtlCol="0">
            <a:spAutoFit/>
          </a:bodyPr>
          <a:lstStyle/>
          <a:p>
            <a:r>
              <a:rPr kumimoji="1" lang="ja-JP" altLang="en-US" dirty="0" smtClean="0"/>
              <a:t>クリックした</a:t>
            </a:r>
            <a:r>
              <a:rPr kumimoji="1" lang="en-US" altLang="ja-JP" dirty="0" smtClean="0"/>
              <a:t>div</a:t>
            </a:r>
            <a:r>
              <a:rPr kumimoji="1" lang="ja-JP" altLang="en-US" dirty="0" smtClean="0"/>
              <a:t>だけが背景色が青色に変化し、</a:t>
            </a:r>
            <a:r>
              <a:rPr kumimoji="1" lang="en-US" altLang="ja-JP" dirty="0" smtClean="0"/>
              <a:t/>
            </a:r>
            <a:br>
              <a:rPr kumimoji="1" lang="en-US" altLang="ja-JP" dirty="0" smtClean="0"/>
            </a:br>
            <a:r>
              <a:rPr kumimoji="1" lang="ja-JP" altLang="en-US" dirty="0" smtClean="0"/>
              <a:t>クリックされていない残りの</a:t>
            </a:r>
            <a:r>
              <a:rPr kumimoji="1" lang="en-US" altLang="ja-JP" dirty="0" smtClean="0"/>
              <a:t>8</a:t>
            </a:r>
            <a:r>
              <a:rPr kumimoji="1" lang="ja-JP" altLang="en-US" dirty="0" err="1" smtClean="0"/>
              <a:t>つの</a:t>
            </a:r>
            <a:r>
              <a:rPr kumimoji="1" lang="en-US" altLang="ja-JP" dirty="0" smtClean="0"/>
              <a:t>div</a:t>
            </a:r>
            <a:r>
              <a:rPr kumimoji="1" lang="ja-JP" altLang="en-US" dirty="0" smtClean="0"/>
              <a:t>要素の背景色は白色に戻るようになりました</a:t>
            </a:r>
            <a:r>
              <a:rPr kumimoji="1" lang="ja-JP" altLang="en-US" dirty="0"/>
              <a:t>。</a:t>
            </a:r>
            <a:endParaRPr kumimoji="1" lang="en-US" altLang="ja-JP" dirty="0" smtClean="0"/>
          </a:p>
        </p:txBody>
      </p:sp>
    </p:spTree>
    <p:extLst>
      <p:ext uri="{BB962C8B-B14F-4D97-AF65-F5344CB8AC3E}">
        <p14:creationId xmlns:p14="http://schemas.microsoft.com/office/powerpoint/2010/main" val="2059645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Chapter2</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a:t>
            </a:r>
            <a:r>
              <a:rPr kumimoji="1" lang="ja-JP" altLang="en-US" sz="2800" b="1" dirty="0">
                <a:latin typeface="+mj-ea"/>
                <a:ea typeface="+mj-ea"/>
              </a:rPr>
              <a:t>簡単</a:t>
            </a:r>
            <a:r>
              <a:rPr kumimoji="1" lang="ja-JP" altLang="en-US" sz="2800" b="1" dirty="0" smtClean="0">
                <a:latin typeface="+mj-ea"/>
                <a:ea typeface="+mj-ea"/>
              </a:rPr>
              <a:t>なプログラム処理を書いてみましょう</a:t>
            </a:r>
            <a:endParaRPr kumimoji="1" lang="ja-JP" altLang="en-US" sz="2800" b="1" dirty="0">
              <a:latin typeface="+mj-ea"/>
              <a:ea typeface="+mj-ea"/>
            </a:endParaRPr>
          </a:p>
        </p:txBody>
      </p:sp>
      <p:sp>
        <p:nvSpPr>
          <p:cNvPr id="4" name="テキスト ボックス 3"/>
          <p:cNvSpPr txBox="1"/>
          <p:nvPr/>
        </p:nvSpPr>
        <p:spPr>
          <a:xfrm>
            <a:off x="2315895" y="940331"/>
            <a:ext cx="5493812" cy="369332"/>
          </a:xfrm>
          <a:prstGeom prst="rect">
            <a:avLst/>
          </a:prstGeom>
          <a:noFill/>
        </p:spPr>
        <p:txBody>
          <a:bodyPr wrap="none" rtlCol="0">
            <a:spAutoFit/>
          </a:bodyPr>
          <a:lstStyle/>
          <a:p>
            <a:r>
              <a:rPr kumimoji="1" lang="ja-JP" altLang="en-US" dirty="0" smtClean="0"/>
              <a:t>今回新しく登場した二つの要素が以下になります。</a:t>
            </a:r>
            <a:endParaRPr kumimoji="1" lang="ja-JP" altLang="en-US" dirty="0"/>
          </a:p>
        </p:txBody>
      </p:sp>
      <p:sp>
        <p:nvSpPr>
          <p:cNvPr id="5" name="正方形/長方形 4"/>
          <p:cNvSpPr/>
          <p:nvPr/>
        </p:nvSpPr>
        <p:spPr>
          <a:xfrm>
            <a:off x="1989981" y="1613454"/>
            <a:ext cx="10225876" cy="369332"/>
          </a:xfrm>
          <a:prstGeom prst="rect">
            <a:avLst/>
          </a:prstGeom>
        </p:spPr>
        <p:txBody>
          <a:bodyPr wrap="none">
            <a:spAutoFit/>
          </a:bodyPr>
          <a:lstStyle/>
          <a:p>
            <a:pPr marL="342900" indent="-342900">
              <a:buAutoNum type="arabicPeriod"/>
            </a:pPr>
            <a:r>
              <a:rPr kumimoji="1" lang="ja-JP" altLang="en-US" b="1" dirty="0" smtClean="0">
                <a:solidFill>
                  <a:schemeClr val="accent3"/>
                </a:solidFill>
              </a:rPr>
              <a:t>取得した要素が複数の場合に、一件ずつループさせながらそれぞれの要素に対して何かをする</a:t>
            </a:r>
            <a:endParaRPr kumimoji="1" lang="en-US" altLang="ja-JP" b="1" dirty="0" smtClean="0">
              <a:solidFill>
                <a:schemeClr val="accent3"/>
              </a:solidFill>
            </a:endParaRPr>
          </a:p>
        </p:txBody>
      </p:sp>
      <p:sp>
        <p:nvSpPr>
          <p:cNvPr id="6" name="テキスト ボックス 5"/>
          <p:cNvSpPr txBox="1"/>
          <p:nvPr/>
        </p:nvSpPr>
        <p:spPr>
          <a:xfrm>
            <a:off x="2315895" y="2181137"/>
            <a:ext cx="9837950" cy="1200329"/>
          </a:xfrm>
          <a:prstGeom prst="rect">
            <a:avLst/>
          </a:prstGeom>
          <a:noFill/>
        </p:spPr>
        <p:txBody>
          <a:bodyPr wrap="none" rtlCol="0">
            <a:spAutoFit/>
          </a:bodyPr>
          <a:lstStyle/>
          <a:p>
            <a:r>
              <a:rPr kumimoji="1" lang="en-US" altLang="ja-JP" dirty="0" smtClean="0">
                <a:solidFill>
                  <a:srgbClr val="FF0000"/>
                </a:solidFill>
              </a:rPr>
              <a:t>$('.</a:t>
            </a:r>
            <a:r>
              <a:rPr kumimoji="1" lang="en-US" altLang="ja-JP" dirty="0" err="1">
                <a:solidFill>
                  <a:srgbClr val="FF0000"/>
                </a:solidFill>
              </a:rPr>
              <a:t>jsc</a:t>
            </a:r>
            <a:r>
              <a:rPr kumimoji="1" lang="en-US" altLang="ja-JP" dirty="0">
                <a:solidFill>
                  <a:srgbClr val="FF0000"/>
                </a:solidFill>
              </a:rPr>
              <a:t>-nine-box').each(function()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smtClean="0">
                <a:solidFill>
                  <a:schemeClr val="accent5"/>
                </a:solidFill>
              </a:rPr>
              <a:t>// </a:t>
            </a:r>
            <a:r>
              <a:rPr kumimoji="1" lang="en-US" altLang="ja-JP" dirty="0" err="1" smtClean="0">
                <a:solidFill>
                  <a:schemeClr val="accent5"/>
                </a:solidFill>
              </a:rPr>
              <a:t>jsc</a:t>
            </a:r>
            <a:r>
              <a:rPr kumimoji="1" lang="en-US" altLang="ja-JP" dirty="0" smtClean="0">
                <a:solidFill>
                  <a:schemeClr val="accent5"/>
                </a:solidFill>
              </a:rPr>
              <a:t>-nine-box </a:t>
            </a:r>
            <a:r>
              <a:rPr kumimoji="1" lang="ja-JP" altLang="en-US" dirty="0" smtClean="0">
                <a:solidFill>
                  <a:schemeClr val="accent5"/>
                </a:solidFill>
              </a:rPr>
              <a:t>のクラスがついた要素を一件ずつループさせていっています。</a:t>
            </a:r>
            <a:endParaRPr kumimoji="1" lang="en-US" altLang="ja-JP" dirty="0" smtClean="0">
              <a:solidFill>
                <a:schemeClr val="accent5"/>
              </a:solidFill>
            </a:endParaRPr>
          </a:p>
          <a:p>
            <a:r>
              <a:rPr kumimoji="1" lang="en-US" altLang="ja-JP" dirty="0" smtClean="0">
                <a:solidFill>
                  <a:schemeClr val="accent5"/>
                </a:solidFill>
              </a:rPr>
              <a:t>    // </a:t>
            </a:r>
            <a:r>
              <a:rPr kumimoji="1" lang="ja-JP" altLang="en-US" dirty="0" smtClean="0">
                <a:solidFill>
                  <a:schemeClr val="accent5"/>
                </a:solidFill>
              </a:rPr>
              <a:t>今回は該当する</a:t>
            </a:r>
            <a:r>
              <a:rPr kumimoji="1" lang="en-US" altLang="ja-JP" dirty="0" smtClean="0">
                <a:solidFill>
                  <a:schemeClr val="accent5"/>
                </a:solidFill>
              </a:rPr>
              <a:t>div</a:t>
            </a:r>
            <a:r>
              <a:rPr kumimoji="1" lang="ja-JP" altLang="en-US" dirty="0" smtClean="0">
                <a:solidFill>
                  <a:schemeClr val="accent5"/>
                </a:solidFill>
              </a:rPr>
              <a:t>クラスが</a:t>
            </a:r>
            <a:r>
              <a:rPr kumimoji="1" lang="en-US" altLang="ja-JP" dirty="0" smtClean="0">
                <a:solidFill>
                  <a:schemeClr val="accent5"/>
                </a:solidFill>
              </a:rPr>
              <a:t>9</a:t>
            </a:r>
            <a:r>
              <a:rPr kumimoji="1" lang="ja-JP" altLang="en-US" dirty="0" smtClean="0">
                <a:solidFill>
                  <a:schemeClr val="accent5"/>
                </a:solidFill>
              </a:rPr>
              <a:t>つ存在する為、</a:t>
            </a:r>
            <a:r>
              <a:rPr kumimoji="1" lang="en-US" altLang="ja-JP" dirty="0" smtClean="0">
                <a:solidFill>
                  <a:schemeClr val="accent5"/>
                </a:solidFill>
              </a:rPr>
              <a:t>9</a:t>
            </a:r>
            <a:r>
              <a:rPr kumimoji="1" lang="ja-JP" altLang="en-US" dirty="0" smtClean="0">
                <a:solidFill>
                  <a:schemeClr val="accent5"/>
                </a:solidFill>
              </a:rPr>
              <a:t>回ループ処理が行われる事になります。</a:t>
            </a:r>
            <a:endParaRPr kumimoji="1" lang="en-US" altLang="ja-JP" dirty="0">
              <a:solidFill>
                <a:schemeClr val="accent5"/>
              </a:solidFill>
            </a:endParaRPr>
          </a:p>
          <a:p>
            <a:r>
              <a:rPr kumimoji="1" lang="en-US" altLang="ja-JP" dirty="0" smtClean="0">
                <a:solidFill>
                  <a:srgbClr val="FF0000"/>
                </a:solidFill>
              </a:rPr>
              <a:t>});</a:t>
            </a:r>
          </a:p>
        </p:txBody>
      </p:sp>
      <p:sp>
        <p:nvSpPr>
          <p:cNvPr id="8" name="テキスト ボックス 7"/>
          <p:cNvSpPr txBox="1"/>
          <p:nvPr/>
        </p:nvSpPr>
        <p:spPr>
          <a:xfrm>
            <a:off x="1989981" y="3544391"/>
            <a:ext cx="10014280" cy="369332"/>
          </a:xfrm>
          <a:prstGeom prst="rect">
            <a:avLst/>
          </a:prstGeom>
          <a:noFill/>
        </p:spPr>
        <p:txBody>
          <a:bodyPr wrap="none" rtlCol="0">
            <a:spAutoFit/>
          </a:bodyPr>
          <a:lstStyle/>
          <a:p>
            <a:r>
              <a:rPr kumimoji="1" lang="en-US" altLang="ja-JP" b="1" dirty="0">
                <a:solidFill>
                  <a:schemeClr val="accent3"/>
                </a:solidFill>
              </a:rPr>
              <a:t>2</a:t>
            </a:r>
            <a:r>
              <a:rPr kumimoji="1" lang="en-US" altLang="ja-JP" b="1" dirty="0" smtClean="0">
                <a:solidFill>
                  <a:schemeClr val="accent3"/>
                </a:solidFill>
              </a:rPr>
              <a:t>. </a:t>
            </a:r>
            <a:r>
              <a:rPr kumimoji="1" lang="ja-JP" altLang="en-US" b="1" dirty="0" smtClean="0">
                <a:solidFill>
                  <a:schemeClr val="accent3"/>
                </a:solidFill>
              </a:rPr>
              <a:t>一件ずつをループさせながら、クリックされた</a:t>
            </a:r>
            <a:r>
              <a:rPr kumimoji="1" lang="en-US" altLang="ja-JP" b="1" dirty="0" smtClean="0">
                <a:solidFill>
                  <a:schemeClr val="accent3"/>
                </a:solidFill>
              </a:rPr>
              <a:t>div</a:t>
            </a:r>
            <a:r>
              <a:rPr kumimoji="1" lang="ja-JP" altLang="en-US" b="1" dirty="0" smtClean="0">
                <a:solidFill>
                  <a:schemeClr val="accent3"/>
                </a:solidFill>
              </a:rPr>
              <a:t>要素と同じ要素であるかで条件分岐させる</a:t>
            </a:r>
            <a:endParaRPr kumimoji="1" lang="ja-JP" altLang="en-US" b="1" dirty="0">
              <a:solidFill>
                <a:schemeClr val="accent3"/>
              </a:solidFill>
            </a:endParaRPr>
          </a:p>
        </p:txBody>
      </p:sp>
      <p:sp>
        <p:nvSpPr>
          <p:cNvPr id="9" name="テキスト ボックス 8"/>
          <p:cNvSpPr txBox="1"/>
          <p:nvPr/>
        </p:nvSpPr>
        <p:spPr>
          <a:xfrm>
            <a:off x="2315895" y="3913723"/>
            <a:ext cx="8914620" cy="2862322"/>
          </a:xfrm>
          <a:prstGeom prst="rect">
            <a:avLst/>
          </a:prstGeom>
          <a:noFill/>
        </p:spPr>
        <p:txBody>
          <a:bodyPr wrap="none" rtlCol="0">
            <a:spAutoFit/>
          </a:bodyPr>
          <a:lstStyle/>
          <a:p>
            <a:r>
              <a:rPr kumimoji="1" lang="en-US" altLang="ja-JP" dirty="0" err="1" smtClean="0"/>
              <a:t>var</a:t>
            </a:r>
            <a:r>
              <a:rPr kumimoji="1" lang="en-US" altLang="ja-JP" dirty="0" smtClean="0"/>
              <a:t> </a:t>
            </a:r>
            <a:r>
              <a:rPr kumimoji="1" lang="en-US" altLang="ja-JP" dirty="0"/>
              <a:t>$</a:t>
            </a:r>
            <a:r>
              <a:rPr kumimoji="1" lang="en-US" altLang="ja-JP" dirty="0" err="1"/>
              <a:t>clickBox</a:t>
            </a:r>
            <a:r>
              <a:rPr kumimoji="1" lang="en-US" altLang="ja-JP" dirty="0"/>
              <a:t> = $(this</a:t>
            </a:r>
            <a:r>
              <a:rPr kumimoji="1" lang="en-US" altLang="ja-JP" dirty="0" smtClean="0"/>
              <a:t>);</a:t>
            </a:r>
          </a:p>
          <a:p>
            <a:r>
              <a:rPr kumimoji="1" lang="en-US" altLang="ja-JP" dirty="0" smtClean="0"/>
              <a:t>$('.</a:t>
            </a:r>
            <a:r>
              <a:rPr kumimoji="1" lang="en-US" altLang="ja-JP" dirty="0" err="1"/>
              <a:t>jsc</a:t>
            </a:r>
            <a:r>
              <a:rPr kumimoji="1" lang="en-US" altLang="ja-JP" dirty="0"/>
              <a:t>-nine-box').each(function() </a:t>
            </a:r>
            <a:r>
              <a:rPr kumimoji="1" lang="en-US" altLang="ja-JP" dirty="0" smtClean="0"/>
              <a:t>{</a:t>
            </a:r>
          </a:p>
          <a:p>
            <a:r>
              <a:rPr kumimoji="1" lang="en-US" altLang="ja-JP" dirty="0">
                <a:solidFill>
                  <a:srgbClr val="FF0000"/>
                </a:solidFill>
              </a:rPr>
              <a:t> </a:t>
            </a:r>
            <a:r>
              <a:rPr kumimoji="1" lang="en-US" altLang="ja-JP" dirty="0" smtClean="0">
                <a:solidFill>
                  <a:srgbClr val="FF0000"/>
                </a:solidFill>
              </a:rPr>
              <a:t>   if </a:t>
            </a:r>
            <a:r>
              <a:rPr kumimoji="1" lang="en-US" altLang="ja-JP" dirty="0">
                <a:solidFill>
                  <a:srgbClr val="FF0000"/>
                </a:solidFill>
              </a:rPr>
              <a:t>($(this).text() == $</a:t>
            </a:r>
            <a:r>
              <a:rPr kumimoji="1" lang="en-US" altLang="ja-JP" dirty="0" err="1">
                <a:solidFill>
                  <a:srgbClr val="FF0000"/>
                </a:solidFill>
              </a:rPr>
              <a:t>clickBox.text</a:t>
            </a:r>
            <a:r>
              <a:rPr kumimoji="1" lang="en-US" altLang="ja-JP" dirty="0">
                <a:solidFill>
                  <a:srgbClr val="FF0000"/>
                </a:solidFill>
              </a:rPr>
              <a:t>()) </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t>
            </a:r>
            <a:r>
              <a:rPr kumimoji="1" lang="en-US" altLang="ja-JP" dirty="0" smtClean="0">
                <a:solidFill>
                  <a:schemeClr val="accent5"/>
                </a:solidFill>
              </a:rPr>
              <a:t>// </a:t>
            </a:r>
            <a:r>
              <a:rPr kumimoji="1" lang="ja-JP" altLang="en-US" dirty="0" smtClean="0">
                <a:solidFill>
                  <a:schemeClr val="accent5"/>
                </a:solidFill>
              </a:rPr>
              <a:t>クリックされた</a:t>
            </a:r>
            <a:r>
              <a:rPr kumimoji="1" lang="en-US" altLang="ja-JP" dirty="0" smtClean="0">
                <a:solidFill>
                  <a:schemeClr val="accent5"/>
                </a:solidFill>
              </a:rPr>
              <a:t>div</a:t>
            </a:r>
            <a:r>
              <a:rPr kumimoji="1" lang="ja-JP" altLang="en-US" dirty="0" smtClean="0">
                <a:solidFill>
                  <a:schemeClr val="accent5"/>
                </a:solidFill>
              </a:rPr>
              <a:t>要素と同じ要素の場合は自身の要素の背景色を青色に変更</a:t>
            </a:r>
            <a:endParaRPr kumimoji="1" lang="en-US" altLang="ja-JP" dirty="0" smtClean="0">
              <a:solidFill>
                <a:schemeClr val="accent5"/>
              </a:solidFill>
            </a:endParaRPr>
          </a:p>
          <a:p>
            <a:r>
              <a:rPr kumimoji="1" lang="en-US" altLang="ja-JP" dirty="0">
                <a:solidFill>
                  <a:srgbClr val="FF0000"/>
                </a:solidFill>
              </a:rPr>
              <a:t> </a:t>
            </a:r>
            <a:r>
              <a:rPr kumimoji="1" lang="en-US" altLang="ja-JP" dirty="0" smtClean="0">
                <a:solidFill>
                  <a:srgbClr val="FF0000"/>
                </a:solidFill>
              </a:rPr>
              <a:t>       $(</a:t>
            </a:r>
            <a:r>
              <a:rPr kumimoji="1" lang="en-US" altLang="ja-JP" dirty="0">
                <a:solidFill>
                  <a:srgbClr val="FF0000"/>
                </a:solidFill>
              </a:rPr>
              <a:t>this).</a:t>
            </a:r>
            <a:r>
              <a:rPr kumimoji="1" lang="en-US" altLang="ja-JP" dirty="0" err="1">
                <a:solidFill>
                  <a:srgbClr val="FF0000"/>
                </a:solidFill>
              </a:rPr>
              <a:t>css</a:t>
            </a:r>
            <a:r>
              <a:rPr kumimoji="1" lang="en-US" altLang="ja-JP" dirty="0">
                <a:solidFill>
                  <a:srgbClr val="FF0000"/>
                </a:solidFill>
              </a:rPr>
              <a:t>('background-color', 'blue</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 </a:t>
            </a:r>
            <a:r>
              <a:rPr kumimoji="1" lang="en-US" altLang="ja-JP" dirty="0">
                <a:solidFill>
                  <a:srgbClr val="FF0000"/>
                </a:solidFill>
              </a:rPr>
              <a:t>else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smtClean="0">
                <a:solidFill>
                  <a:schemeClr val="accent5"/>
                </a:solidFill>
              </a:rPr>
              <a:t>// </a:t>
            </a:r>
            <a:r>
              <a:rPr kumimoji="1" lang="ja-JP" altLang="en-US" dirty="0" smtClean="0">
                <a:solidFill>
                  <a:schemeClr val="accent5"/>
                </a:solidFill>
              </a:rPr>
              <a:t>そうでない場合は自身の要素の背景色を白色に変更</a:t>
            </a:r>
            <a:endParaRPr kumimoji="1" lang="en-US" altLang="ja-JP" dirty="0" smtClean="0">
              <a:solidFill>
                <a:schemeClr val="accent5"/>
              </a:solidFill>
            </a:endParaRPr>
          </a:p>
          <a:p>
            <a:r>
              <a:rPr kumimoji="1" lang="en-US" altLang="ja-JP" dirty="0">
                <a:solidFill>
                  <a:srgbClr val="FF0000"/>
                </a:solidFill>
              </a:rPr>
              <a:t> </a:t>
            </a:r>
            <a:r>
              <a:rPr kumimoji="1" lang="en-US" altLang="ja-JP" dirty="0" smtClean="0">
                <a:solidFill>
                  <a:srgbClr val="FF0000"/>
                </a:solidFill>
              </a:rPr>
              <a:t>       $(</a:t>
            </a:r>
            <a:r>
              <a:rPr kumimoji="1" lang="en-US" altLang="ja-JP" dirty="0">
                <a:solidFill>
                  <a:srgbClr val="FF0000"/>
                </a:solidFill>
              </a:rPr>
              <a:t>this).</a:t>
            </a:r>
            <a:r>
              <a:rPr kumimoji="1" lang="en-US" altLang="ja-JP" dirty="0" err="1">
                <a:solidFill>
                  <a:srgbClr val="FF0000"/>
                </a:solidFill>
              </a:rPr>
              <a:t>css</a:t>
            </a:r>
            <a:r>
              <a:rPr kumimoji="1" lang="en-US" altLang="ja-JP" dirty="0">
                <a:solidFill>
                  <a:srgbClr val="FF0000"/>
                </a:solidFill>
              </a:rPr>
              <a:t>('background-color', 'white</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t>
            </a:r>
          </a:p>
          <a:p>
            <a:r>
              <a:rPr kumimoji="1" lang="en-US" altLang="ja-JP" dirty="0" smtClean="0"/>
              <a:t>});</a:t>
            </a:r>
          </a:p>
        </p:txBody>
      </p:sp>
    </p:spTree>
    <p:extLst>
      <p:ext uri="{BB962C8B-B14F-4D97-AF65-F5344CB8AC3E}">
        <p14:creationId xmlns:p14="http://schemas.microsoft.com/office/powerpoint/2010/main" val="1640139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Chapter2</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a:t>
            </a:r>
            <a:r>
              <a:rPr kumimoji="1" lang="ja-JP" altLang="en-US" sz="2800" b="1" dirty="0">
                <a:latin typeface="+mj-ea"/>
                <a:ea typeface="+mj-ea"/>
              </a:rPr>
              <a:t>簡単</a:t>
            </a:r>
            <a:r>
              <a:rPr kumimoji="1" lang="ja-JP" altLang="en-US" sz="2800" b="1" dirty="0" smtClean="0">
                <a:latin typeface="+mj-ea"/>
                <a:ea typeface="+mj-ea"/>
              </a:rPr>
              <a:t>なプログラム処理を書いてみましょう</a:t>
            </a:r>
            <a:endParaRPr kumimoji="1" lang="ja-JP" altLang="en-US" sz="2800" b="1" dirty="0">
              <a:latin typeface="+mj-ea"/>
              <a:ea typeface="+mj-ea"/>
            </a:endParaRPr>
          </a:p>
        </p:txBody>
      </p:sp>
      <p:sp>
        <p:nvSpPr>
          <p:cNvPr id="4" name="テキスト ボックス 3"/>
          <p:cNvSpPr txBox="1"/>
          <p:nvPr/>
        </p:nvSpPr>
        <p:spPr>
          <a:xfrm>
            <a:off x="1853968" y="1065402"/>
            <a:ext cx="10341293" cy="1200329"/>
          </a:xfrm>
          <a:prstGeom prst="rect">
            <a:avLst/>
          </a:prstGeom>
          <a:noFill/>
        </p:spPr>
        <p:txBody>
          <a:bodyPr wrap="none" rtlCol="0">
            <a:spAutoFit/>
          </a:bodyPr>
          <a:lstStyle/>
          <a:p>
            <a:r>
              <a:rPr kumimoji="1" lang="ja-JP" altLang="en-US" dirty="0" smtClean="0"/>
              <a:t>今回覚えたループ処理と</a:t>
            </a:r>
            <a:r>
              <a:rPr kumimoji="1" lang="en-US" altLang="ja-JP" dirty="0" smtClean="0"/>
              <a:t>if</a:t>
            </a:r>
            <a:r>
              <a:rPr kumimoji="1" lang="ja-JP" altLang="en-US" dirty="0" smtClean="0"/>
              <a:t>文の条件分岐を理解すれば、後はこれらを組み合わせながらイベントの</a:t>
            </a:r>
            <a:r>
              <a:rPr kumimoji="1" lang="en-US" altLang="ja-JP" dirty="0" smtClean="0"/>
              <a:t/>
            </a:r>
            <a:br>
              <a:rPr kumimoji="1" lang="en-US" altLang="ja-JP" dirty="0" smtClean="0"/>
            </a:br>
            <a:r>
              <a:rPr kumimoji="1" lang="ja-JP" altLang="en-US" dirty="0" smtClean="0"/>
              <a:t>発火条件や各種関数、便利なライブラリの使い方などを覚えていけば一通りの事は実現可能です。</a:t>
            </a:r>
            <a:r>
              <a:rPr kumimoji="1" lang="en-US" altLang="ja-JP" dirty="0" smtClean="0"/>
              <a:t/>
            </a:r>
            <a:br>
              <a:rPr kumimoji="1" lang="en-US" altLang="ja-JP" dirty="0" smtClean="0"/>
            </a:br>
            <a:r>
              <a:rPr kumimoji="1" lang="ja-JP" altLang="en-US" dirty="0" smtClean="0"/>
              <a:t>（数が多いので全てを覚えるのではなく、よく使うものから少しずつ理解しながら覚えていくの</a:t>
            </a:r>
            <a:r>
              <a:rPr kumimoji="1" lang="en-US" altLang="ja-JP" dirty="0" smtClean="0"/>
              <a:t/>
            </a:r>
            <a:br>
              <a:rPr kumimoji="1" lang="en-US" altLang="ja-JP" dirty="0" smtClean="0"/>
            </a:br>
            <a:r>
              <a:rPr kumimoji="1" lang="ja-JP" altLang="en-US" dirty="0" smtClean="0"/>
              <a:t>が良いと思います）</a:t>
            </a:r>
            <a:endParaRPr kumimoji="1" lang="ja-JP" altLang="en-US" dirty="0"/>
          </a:p>
        </p:txBody>
      </p:sp>
      <p:sp>
        <p:nvSpPr>
          <p:cNvPr id="5" name="テキスト ボックス 4"/>
          <p:cNvSpPr txBox="1"/>
          <p:nvPr/>
        </p:nvSpPr>
        <p:spPr>
          <a:xfrm>
            <a:off x="2315895" y="2694593"/>
            <a:ext cx="7802136" cy="369332"/>
          </a:xfrm>
          <a:prstGeom prst="rect">
            <a:avLst/>
          </a:prstGeom>
          <a:noFill/>
        </p:spPr>
        <p:txBody>
          <a:bodyPr wrap="none" rtlCol="0">
            <a:spAutoFit/>
          </a:bodyPr>
          <a:lstStyle/>
          <a:p>
            <a:r>
              <a:rPr kumimoji="1" lang="ja-JP" altLang="en-US" b="1" dirty="0" smtClean="0"/>
              <a:t>下記のリファレンスなどを参考にしながら少しずつ覚えていきましょう！</a:t>
            </a:r>
            <a:endParaRPr kumimoji="1" lang="ja-JP" altLang="en-US" b="1" dirty="0"/>
          </a:p>
        </p:txBody>
      </p:sp>
      <p:sp>
        <p:nvSpPr>
          <p:cNvPr id="6" name="テキスト ボックス 5"/>
          <p:cNvSpPr txBox="1"/>
          <p:nvPr/>
        </p:nvSpPr>
        <p:spPr>
          <a:xfrm>
            <a:off x="2322131" y="3492787"/>
            <a:ext cx="3408305" cy="369332"/>
          </a:xfrm>
          <a:prstGeom prst="rect">
            <a:avLst/>
          </a:prstGeom>
          <a:noFill/>
        </p:spPr>
        <p:txBody>
          <a:bodyPr wrap="none" rtlCol="0">
            <a:spAutoFit/>
          </a:bodyPr>
          <a:lstStyle/>
          <a:p>
            <a:r>
              <a:rPr kumimoji="1" lang="ja-JP" altLang="en-US" dirty="0"/>
              <a:t>・</a:t>
            </a:r>
            <a:r>
              <a:rPr kumimoji="1" lang="en-US" altLang="ja-JP" dirty="0" smtClean="0"/>
              <a:t>jQuery API Documentation</a:t>
            </a:r>
            <a:endParaRPr kumimoji="1" lang="ja-JP" altLang="en-US" dirty="0"/>
          </a:p>
        </p:txBody>
      </p:sp>
      <p:sp>
        <p:nvSpPr>
          <p:cNvPr id="7" name="テキスト ボックス 6"/>
          <p:cNvSpPr txBox="1"/>
          <p:nvPr/>
        </p:nvSpPr>
        <p:spPr>
          <a:xfrm>
            <a:off x="2315895" y="3829316"/>
            <a:ext cx="2699778" cy="369332"/>
          </a:xfrm>
          <a:prstGeom prst="rect">
            <a:avLst/>
          </a:prstGeom>
          <a:noFill/>
        </p:spPr>
        <p:txBody>
          <a:bodyPr wrap="none" rtlCol="0">
            <a:spAutoFit/>
          </a:bodyPr>
          <a:lstStyle/>
          <a:p>
            <a:r>
              <a:rPr kumimoji="1" lang="en-US" altLang="ja-JP" dirty="0">
                <a:solidFill>
                  <a:schemeClr val="accent2">
                    <a:lumMod val="75000"/>
                  </a:schemeClr>
                </a:solidFill>
              </a:rPr>
              <a:t>http://api.jquery.com/</a:t>
            </a:r>
            <a:endParaRPr kumimoji="1" lang="ja-JP" altLang="en-US" dirty="0">
              <a:solidFill>
                <a:schemeClr val="accent2">
                  <a:lumMod val="75000"/>
                </a:schemeClr>
              </a:solidFill>
            </a:endParaRPr>
          </a:p>
        </p:txBody>
      </p:sp>
      <p:sp>
        <p:nvSpPr>
          <p:cNvPr id="8" name="テキスト ボックス 7"/>
          <p:cNvSpPr txBox="1"/>
          <p:nvPr/>
        </p:nvSpPr>
        <p:spPr>
          <a:xfrm>
            <a:off x="2315895" y="4535177"/>
            <a:ext cx="3288080" cy="369332"/>
          </a:xfrm>
          <a:prstGeom prst="rect">
            <a:avLst/>
          </a:prstGeom>
          <a:noFill/>
        </p:spPr>
        <p:txBody>
          <a:bodyPr wrap="none" rtlCol="0">
            <a:spAutoFit/>
          </a:bodyPr>
          <a:lstStyle/>
          <a:p>
            <a:r>
              <a:rPr kumimoji="1" lang="ja-JP" altLang="en-US" dirty="0" smtClean="0"/>
              <a:t>・</a:t>
            </a:r>
            <a:r>
              <a:rPr kumimoji="1" lang="en-US" altLang="ja-JP" dirty="0" smtClean="0"/>
              <a:t>jQuery </a:t>
            </a:r>
            <a:r>
              <a:rPr kumimoji="1" lang="ja-JP" altLang="en-US" dirty="0" smtClean="0"/>
              <a:t>日本語リファレンス</a:t>
            </a:r>
            <a:endParaRPr kumimoji="1" lang="ja-JP" altLang="en-US" dirty="0"/>
          </a:p>
        </p:txBody>
      </p:sp>
      <p:sp>
        <p:nvSpPr>
          <p:cNvPr id="9" name="テキスト ボックス 8"/>
          <p:cNvSpPr txBox="1"/>
          <p:nvPr/>
        </p:nvSpPr>
        <p:spPr>
          <a:xfrm>
            <a:off x="2315895" y="4904509"/>
            <a:ext cx="2962671" cy="369332"/>
          </a:xfrm>
          <a:prstGeom prst="rect">
            <a:avLst/>
          </a:prstGeom>
          <a:noFill/>
        </p:spPr>
        <p:txBody>
          <a:bodyPr wrap="none" rtlCol="0">
            <a:spAutoFit/>
          </a:bodyPr>
          <a:lstStyle/>
          <a:p>
            <a:r>
              <a:rPr kumimoji="1" lang="en-US" altLang="ja-JP" dirty="0">
                <a:solidFill>
                  <a:schemeClr val="accent2">
                    <a:lumMod val="75000"/>
                  </a:schemeClr>
                </a:solidFill>
              </a:rPr>
              <a:t>http://semooh.jp/jquery/</a:t>
            </a:r>
            <a:endParaRPr kumimoji="1" lang="ja-JP" altLang="en-US" dirty="0">
              <a:solidFill>
                <a:schemeClr val="accent2">
                  <a:lumMod val="75000"/>
                </a:schemeClr>
              </a:solidFill>
            </a:endParaRPr>
          </a:p>
        </p:txBody>
      </p:sp>
    </p:spTree>
    <p:extLst>
      <p:ext uri="{BB962C8B-B14F-4D97-AF65-F5344CB8AC3E}">
        <p14:creationId xmlns:p14="http://schemas.microsoft.com/office/powerpoint/2010/main" val="2290013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607" y="2379859"/>
            <a:ext cx="881743" cy="881743"/>
          </a:xfrm>
          <a:prstGeom prst="rect">
            <a:avLst/>
          </a:prstGeom>
        </p:spPr>
      </p:pic>
      <p:sp>
        <p:nvSpPr>
          <p:cNvPr id="4" name="テキスト ボックス 3"/>
          <p:cNvSpPr txBox="1"/>
          <p:nvPr/>
        </p:nvSpPr>
        <p:spPr>
          <a:xfrm>
            <a:off x="2658544" y="3147636"/>
            <a:ext cx="870751" cy="307777"/>
          </a:xfrm>
          <a:prstGeom prst="rect">
            <a:avLst/>
          </a:prstGeom>
          <a:noFill/>
        </p:spPr>
        <p:txBody>
          <a:bodyPr wrap="none" rtlCol="0">
            <a:spAutoFit/>
          </a:bodyPr>
          <a:lstStyle/>
          <a:p>
            <a:r>
              <a:rPr kumimoji="1" lang="en-US" altLang="ja-JP" sz="1400" dirty="0" smtClean="0"/>
              <a:t>D-Cube</a:t>
            </a:r>
            <a:endParaRPr kumimoji="1" lang="ja-JP" altLang="en-US" sz="1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644737"/>
            <a:ext cx="881743" cy="881743"/>
          </a:xfrm>
          <a:prstGeom prst="rect">
            <a:avLst/>
          </a:prstGeom>
        </p:spPr>
      </p:pic>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1480321"/>
            <a:ext cx="881743" cy="881743"/>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931" y="2312174"/>
            <a:ext cx="881743" cy="881743"/>
          </a:xfrm>
          <a:prstGeom prst="rect">
            <a:avLst/>
          </a:prstGeom>
        </p:spPr>
      </p:pic>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127841"/>
            <a:ext cx="881743" cy="881743"/>
          </a:xfrm>
          <a:prstGeom prst="rect">
            <a:avLst/>
          </a:prstGeom>
        </p:spPr>
      </p:pic>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972255"/>
            <a:ext cx="881743" cy="881743"/>
          </a:xfrm>
          <a:prstGeom prst="rect">
            <a:avLst/>
          </a:prstGeom>
        </p:spPr>
      </p:pic>
      <p:sp>
        <p:nvSpPr>
          <p:cNvPr id="10" name="テキスト ボックス 9"/>
          <p:cNvSpPr txBox="1"/>
          <p:nvPr/>
        </p:nvSpPr>
        <p:spPr>
          <a:xfrm>
            <a:off x="4812255" y="1389862"/>
            <a:ext cx="986167" cy="307777"/>
          </a:xfrm>
          <a:prstGeom prst="rect">
            <a:avLst/>
          </a:prstGeom>
          <a:noFill/>
        </p:spPr>
        <p:txBody>
          <a:bodyPr wrap="none" rtlCol="0">
            <a:spAutoFit/>
          </a:bodyPr>
          <a:lstStyle/>
          <a:p>
            <a:r>
              <a:rPr kumimoji="1" lang="en-US" altLang="ja-JP" sz="1400" dirty="0" smtClean="0"/>
              <a:t>chapter1</a:t>
            </a:r>
            <a:endParaRPr kumimoji="1" lang="ja-JP" altLang="en-US" sz="1400" dirty="0"/>
          </a:p>
        </p:txBody>
      </p:sp>
      <p:sp>
        <p:nvSpPr>
          <p:cNvPr id="11" name="テキスト ボックス 10"/>
          <p:cNvSpPr txBox="1"/>
          <p:nvPr/>
        </p:nvSpPr>
        <p:spPr>
          <a:xfrm>
            <a:off x="4804708" y="2239791"/>
            <a:ext cx="986167" cy="307777"/>
          </a:xfrm>
          <a:prstGeom prst="rect">
            <a:avLst/>
          </a:prstGeom>
          <a:noFill/>
        </p:spPr>
        <p:txBody>
          <a:bodyPr wrap="none" rtlCol="0">
            <a:spAutoFit/>
          </a:bodyPr>
          <a:lstStyle/>
          <a:p>
            <a:r>
              <a:rPr kumimoji="1" lang="en-US" altLang="ja-JP" sz="1400" dirty="0" smtClean="0"/>
              <a:t>chapter2</a:t>
            </a:r>
            <a:endParaRPr kumimoji="1" lang="ja-JP" altLang="en-US" sz="1400" dirty="0"/>
          </a:p>
        </p:txBody>
      </p:sp>
      <p:sp>
        <p:nvSpPr>
          <p:cNvPr id="12" name="テキスト ボックス 11"/>
          <p:cNvSpPr txBox="1"/>
          <p:nvPr/>
        </p:nvSpPr>
        <p:spPr>
          <a:xfrm>
            <a:off x="4795431" y="3058482"/>
            <a:ext cx="986167" cy="307777"/>
          </a:xfrm>
          <a:prstGeom prst="rect">
            <a:avLst/>
          </a:prstGeom>
          <a:noFill/>
        </p:spPr>
        <p:txBody>
          <a:bodyPr wrap="none" rtlCol="0">
            <a:spAutoFit/>
          </a:bodyPr>
          <a:lstStyle/>
          <a:p>
            <a:r>
              <a:rPr kumimoji="1" lang="en-US" altLang="ja-JP" sz="1400" dirty="0" smtClean="0"/>
              <a:t>chapter3</a:t>
            </a:r>
            <a:endParaRPr kumimoji="1" lang="ja-JP" altLang="en-US" sz="1400" dirty="0"/>
          </a:p>
        </p:txBody>
      </p:sp>
      <p:sp>
        <p:nvSpPr>
          <p:cNvPr id="13" name="テキスト ボックス 12"/>
          <p:cNvSpPr txBox="1"/>
          <p:nvPr/>
        </p:nvSpPr>
        <p:spPr>
          <a:xfrm>
            <a:off x="4816945" y="3886334"/>
            <a:ext cx="986167" cy="307777"/>
          </a:xfrm>
          <a:prstGeom prst="rect">
            <a:avLst/>
          </a:prstGeom>
          <a:noFill/>
        </p:spPr>
        <p:txBody>
          <a:bodyPr wrap="none" rtlCol="0">
            <a:spAutoFit/>
          </a:bodyPr>
          <a:lstStyle/>
          <a:p>
            <a:r>
              <a:rPr kumimoji="1" lang="en-US" altLang="ja-JP" sz="1400" dirty="0" smtClean="0"/>
              <a:t>chapter4</a:t>
            </a:r>
            <a:endParaRPr kumimoji="1" lang="ja-JP" altLang="en-US" sz="1400" dirty="0"/>
          </a:p>
        </p:txBody>
      </p:sp>
      <p:cxnSp>
        <p:nvCxnSpPr>
          <p:cNvPr id="17" name="直線コネクタ 16"/>
          <p:cNvCxnSpPr/>
          <p:nvPr/>
        </p:nvCxnSpPr>
        <p:spPr>
          <a:xfrm>
            <a:off x="4167672" y="1216297"/>
            <a:ext cx="1" cy="4910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167672" y="1216297"/>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167670" y="204347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4181675"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537798"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167665" y="372317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4181675" y="4550758"/>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180123" y="612710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707217" y="293306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365025" y="2936380"/>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6365025" y="246964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6365025" y="3520745"/>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365025" y="2469643"/>
            <a:ext cx="0" cy="1051102"/>
          </a:xfrm>
          <a:prstGeom prst="line">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022833" y="2312761"/>
            <a:ext cx="1396536" cy="307777"/>
          </a:xfrm>
          <a:prstGeom prst="rect">
            <a:avLst/>
          </a:prstGeom>
          <a:noFill/>
        </p:spPr>
        <p:txBody>
          <a:bodyPr wrap="none" rtlCol="0">
            <a:spAutoFit/>
          </a:bodyPr>
          <a:lstStyle/>
          <a:p>
            <a:r>
              <a:rPr kumimoji="1" lang="en-US" altLang="ja-JP" sz="1400" b="1" dirty="0" smtClean="0">
                <a:solidFill>
                  <a:srgbClr val="FF0000"/>
                </a:solidFill>
              </a:rPr>
              <a:t>chapter3.html</a:t>
            </a:r>
            <a:endParaRPr kumimoji="1" lang="ja-JP" altLang="en-US" sz="1400" b="1" dirty="0">
              <a:solidFill>
                <a:srgbClr val="FF0000"/>
              </a:solidFill>
            </a:endParaRPr>
          </a:p>
        </p:txBody>
      </p:sp>
      <p:sp>
        <p:nvSpPr>
          <p:cNvPr id="35" name="テキスト ボックス 34"/>
          <p:cNvSpPr txBox="1"/>
          <p:nvPr/>
        </p:nvSpPr>
        <p:spPr>
          <a:xfrm>
            <a:off x="7022833" y="2786252"/>
            <a:ext cx="1289135" cy="307777"/>
          </a:xfrm>
          <a:prstGeom prst="rect">
            <a:avLst/>
          </a:prstGeom>
          <a:noFill/>
        </p:spPr>
        <p:txBody>
          <a:bodyPr wrap="none" rtlCol="0">
            <a:spAutoFit/>
          </a:bodyPr>
          <a:lstStyle/>
          <a:p>
            <a:r>
              <a:rPr kumimoji="1" lang="en-US" altLang="ja-JP" sz="1400" dirty="0" smtClean="0"/>
              <a:t>chapter3.css</a:t>
            </a:r>
            <a:endParaRPr kumimoji="1" lang="ja-JP" altLang="en-US" sz="1400" dirty="0"/>
          </a:p>
        </p:txBody>
      </p:sp>
      <p:sp>
        <p:nvSpPr>
          <p:cNvPr id="36" name="テキスト ボックス 35"/>
          <p:cNvSpPr txBox="1"/>
          <p:nvPr/>
        </p:nvSpPr>
        <p:spPr>
          <a:xfrm>
            <a:off x="7022833" y="3366856"/>
            <a:ext cx="1141659" cy="307777"/>
          </a:xfrm>
          <a:prstGeom prst="rect">
            <a:avLst/>
          </a:prstGeom>
          <a:noFill/>
        </p:spPr>
        <p:txBody>
          <a:bodyPr wrap="none" rtlCol="0">
            <a:spAutoFit/>
          </a:bodyPr>
          <a:lstStyle/>
          <a:p>
            <a:r>
              <a:rPr kumimoji="1" lang="en-US" altLang="ja-JP" sz="1400" dirty="0" smtClean="0"/>
              <a:t>chapter3.js</a:t>
            </a:r>
            <a:endParaRPr kumimoji="1" lang="ja-JP" altLang="en-US" sz="1400" dirty="0"/>
          </a:p>
        </p:txBody>
      </p:sp>
      <p:cxnSp>
        <p:nvCxnSpPr>
          <p:cNvPr id="42" name="直線矢印コネクタ 41"/>
          <p:cNvCxnSpPr/>
          <p:nvPr/>
        </p:nvCxnSpPr>
        <p:spPr>
          <a:xfrm flipH="1" flipV="1">
            <a:off x="8275247" y="2620538"/>
            <a:ext cx="348342" cy="1721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3" name="テキスト ボックス 42"/>
          <p:cNvSpPr txBox="1"/>
          <p:nvPr/>
        </p:nvSpPr>
        <p:spPr>
          <a:xfrm>
            <a:off x="6717132" y="4525848"/>
            <a:ext cx="5463355" cy="646331"/>
          </a:xfrm>
          <a:prstGeom prst="rect">
            <a:avLst/>
          </a:prstGeom>
          <a:noFill/>
        </p:spPr>
        <p:txBody>
          <a:bodyPr wrap="none" rtlCol="0">
            <a:spAutoFit/>
          </a:bodyPr>
          <a:lstStyle/>
          <a:p>
            <a:r>
              <a:rPr kumimoji="1" lang="ja-JP" altLang="en-US" dirty="0" smtClean="0">
                <a:solidFill>
                  <a:schemeClr val="accent6"/>
                </a:solidFill>
                <a:latin typeface="+mn-ea"/>
              </a:rPr>
              <a:t>上記ファイルをブラウザにドラッグ</a:t>
            </a:r>
            <a:r>
              <a:rPr kumimoji="1" lang="en-US" altLang="ja-JP" dirty="0" smtClean="0">
                <a:solidFill>
                  <a:schemeClr val="accent6"/>
                </a:solidFill>
                <a:latin typeface="+mn-ea"/>
              </a:rPr>
              <a:t>&amp;</a:t>
            </a:r>
            <a:r>
              <a:rPr kumimoji="1" lang="ja-JP" altLang="en-US" dirty="0" smtClean="0">
                <a:solidFill>
                  <a:schemeClr val="accent6"/>
                </a:solidFill>
                <a:latin typeface="+mn-ea"/>
              </a:rPr>
              <a:t>ドロップ</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して</a:t>
            </a:r>
            <a:r>
              <a:rPr kumimoji="1" lang="en-US" altLang="ja-JP" dirty="0" smtClean="0">
                <a:solidFill>
                  <a:schemeClr val="accent6"/>
                </a:solidFill>
                <a:latin typeface="+mn-ea"/>
              </a:rPr>
              <a:t>chapter3.html</a:t>
            </a:r>
            <a:r>
              <a:rPr kumimoji="1" lang="ja-JP" altLang="en-US" dirty="0" smtClean="0">
                <a:solidFill>
                  <a:schemeClr val="accent6"/>
                </a:solidFill>
                <a:latin typeface="+mn-ea"/>
              </a:rPr>
              <a:t>を画面に表示させてください。</a:t>
            </a:r>
            <a:endParaRPr kumimoji="1" lang="ja-JP" altLang="en-US" dirty="0">
              <a:solidFill>
                <a:schemeClr val="accent6"/>
              </a:solidFill>
              <a:latin typeface="+mn-ea"/>
            </a:endParaRPr>
          </a:p>
        </p:txBody>
      </p:sp>
      <p:sp>
        <p:nvSpPr>
          <p:cNvPr id="40" name="テキスト ボックス 39"/>
          <p:cNvSpPr txBox="1"/>
          <p:nvPr/>
        </p:nvSpPr>
        <p:spPr>
          <a:xfrm>
            <a:off x="4825473" y="4726550"/>
            <a:ext cx="986167" cy="307777"/>
          </a:xfrm>
          <a:prstGeom prst="rect">
            <a:avLst/>
          </a:prstGeom>
          <a:noFill/>
        </p:spPr>
        <p:txBody>
          <a:bodyPr wrap="none" rtlCol="0">
            <a:spAutoFit/>
          </a:bodyPr>
          <a:lstStyle/>
          <a:p>
            <a:r>
              <a:rPr kumimoji="1" lang="en-US" altLang="ja-JP" sz="1400" dirty="0" smtClean="0"/>
              <a:t>chapter5</a:t>
            </a:r>
            <a:endParaRPr kumimoji="1" lang="ja-JP" altLang="en-US" sz="1400" dirty="0"/>
          </a:p>
        </p:txBody>
      </p:sp>
      <p:pic>
        <p:nvPicPr>
          <p:cNvPr id="41" name="図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683" y="5595423"/>
            <a:ext cx="881743" cy="881743"/>
          </a:xfrm>
          <a:prstGeom prst="rect">
            <a:avLst/>
          </a:prstGeom>
        </p:spPr>
      </p:pic>
      <p:sp>
        <p:nvSpPr>
          <p:cNvPr id="45" name="テキスト ボックス 44"/>
          <p:cNvSpPr txBox="1"/>
          <p:nvPr/>
        </p:nvSpPr>
        <p:spPr>
          <a:xfrm>
            <a:off x="4458807" y="6430342"/>
            <a:ext cx="1885453" cy="307777"/>
          </a:xfrm>
          <a:prstGeom prst="rect">
            <a:avLst/>
          </a:prstGeom>
          <a:noFill/>
        </p:spPr>
        <p:txBody>
          <a:bodyPr wrap="none" rtlCol="0">
            <a:spAutoFit/>
          </a:bodyPr>
          <a:lstStyle/>
          <a:p>
            <a:r>
              <a:rPr kumimoji="1" lang="en-US" altLang="ja-JP" sz="1400" dirty="0" err="1" smtClean="0"/>
              <a:t>completed_sample</a:t>
            </a:r>
            <a:endParaRPr kumimoji="1" lang="ja-JP" altLang="en-US" sz="1400" dirty="0"/>
          </a:p>
        </p:txBody>
      </p:sp>
      <p:cxnSp>
        <p:nvCxnSpPr>
          <p:cNvPr id="14" name="直線矢印コネクタ 13"/>
          <p:cNvCxnSpPr/>
          <p:nvPr/>
        </p:nvCxnSpPr>
        <p:spPr>
          <a:xfrm flipH="1">
            <a:off x="5759426" y="6127103"/>
            <a:ext cx="74712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6467356" y="5830835"/>
            <a:ext cx="5724644" cy="646331"/>
          </a:xfrm>
          <a:prstGeom prst="rect">
            <a:avLst/>
          </a:prstGeom>
          <a:noFill/>
        </p:spPr>
        <p:txBody>
          <a:bodyPr wrap="none" rtlCol="0">
            <a:spAutoFit/>
          </a:bodyPr>
          <a:lstStyle/>
          <a:p>
            <a:r>
              <a:rPr kumimoji="1" lang="en-US" altLang="ja-JP" dirty="0" smtClean="0">
                <a:solidFill>
                  <a:schemeClr val="accent6"/>
                </a:solidFill>
                <a:latin typeface="+mn-ea"/>
              </a:rPr>
              <a:t>chapter1~5</a:t>
            </a:r>
            <a:r>
              <a:rPr kumimoji="1" lang="ja-JP" altLang="en-US" dirty="0" err="1" smtClean="0">
                <a:solidFill>
                  <a:schemeClr val="accent6"/>
                </a:solidFill>
                <a:latin typeface="+mn-ea"/>
              </a:rPr>
              <a:t>までの</a:t>
            </a:r>
            <a:r>
              <a:rPr kumimoji="1" lang="ja-JP" altLang="en-US" dirty="0" smtClean="0">
                <a:solidFill>
                  <a:schemeClr val="accent6"/>
                </a:solidFill>
                <a:latin typeface="+mn-ea"/>
              </a:rPr>
              <a:t>全完成済ファイルが入っている</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ので、動かない場合等内容を照らし合わせて下さい。</a:t>
            </a:r>
            <a:endParaRPr kumimoji="1" lang="ja-JP" altLang="en-US" dirty="0">
              <a:solidFill>
                <a:schemeClr val="accent6"/>
              </a:solidFill>
              <a:latin typeface="+mn-ea"/>
            </a:endParaRPr>
          </a:p>
        </p:txBody>
      </p:sp>
      <p:sp>
        <p:nvSpPr>
          <p:cNvPr id="39" name="テキスト ボックス 38"/>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Chapter3</a:t>
            </a:r>
            <a:endParaRPr kumimoji="1" lang="ja-JP" altLang="en-US" sz="2800" b="1" dirty="0"/>
          </a:p>
        </p:txBody>
      </p:sp>
      <p:sp>
        <p:nvSpPr>
          <p:cNvPr id="44" name="テキスト ボックス 43"/>
          <p:cNvSpPr txBox="1"/>
          <p:nvPr/>
        </p:nvSpPr>
        <p:spPr>
          <a:xfrm>
            <a:off x="3910868" y="158839"/>
            <a:ext cx="5211683" cy="523220"/>
          </a:xfrm>
          <a:prstGeom prst="rect">
            <a:avLst/>
          </a:prstGeom>
          <a:noFill/>
        </p:spPr>
        <p:txBody>
          <a:bodyPr wrap="none" rtlCol="0">
            <a:spAutoFit/>
          </a:bodyPr>
          <a:lstStyle/>
          <a:p>
            <a:r>
              <a:rPr kumimoji="1" lang="ja-JP" altLang="en-US" sz="2800" b="1" dirty="0" smtClean="0">
                <a:latin typeface="+mj-ea"/>
                <a:ea typeface="+mj-ea"/>
              </a:rPr>
              <a:t>：よく使うライブラリのご紹介</a:t>
            </a:r>
            <a:endParaRPr kumimoji="1" lang="ja-JP" altLang="en-US" sz="2800" b="1" dirty="0">
              <a:latin typeface="+mj-ea"/>
              <a:ea typeface="+mj-ea"/>
            </a:endParaRPr>
          </a:p>
        </p:txBody>
      </p:sp>
    </p:spTree>
    <p:extLst>
      <p:ext uri="{BB962C8B-B14F-4D97-AF65-F5344CB8AC3E}">
        <p14:creationId xmlns:p14="http://schemas.microsoft.com/office/powerpoint/2010/main" val="1775239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Chapter3</a:t>
            </a:r>
            <a:endParaRPr kumimoji="1" lang="ja-JP" altLang="en-US" sz="2800" b="1" dirty="0"/>
          </a:p>
        </p:txBody>
      </p:sp>
      <p:sp>
        <p:nvSpPr>
          <p:cNvPr id="3" name="テキスト ボックス 2"/>
          <p:cNvSpPr txBox="1"/>
          <p:nvPr/>
        </p:nvSpPr>
        <p:spPr>
          <a:xfrm>
            <a:off x="3910868" y="158839"/>
            <a:ext cx="5211683" cy="523220"/>
          </a:xfrm>
          <a:prstGeom prst="rect">
            <a:avLst/>
          </a:prstGeom>
          <a:noFill/>
        </p:spPr>
        <p:txBody>
          <a:bodyPr wrap="none" rtlCol="0">
            <a:spAutoFit/>
          </a:bodyPr>
          <a:lstStyle/>
          <a:p>
            <a:r>
              <a:rPr kumimoji="1" lang="ja-JP" altLang="en-US" sz="2800" b="1" dirty="0" smtClean="0">
                <a:latin typeface="+mj-ea"/>
                <a:ea typeface="+mj-ea"/>
              </a:rPr>
              <a:t>：よく使うライブラリのご紹介</a:t>
            </a:r>
            <a:endParaRPr kumimoji="1" lang="ja-JP" altLang="en-US" sz="2800" b="1" dirty="0">
              <a:latin typeface="+mj-ea"/>
              <a:ea typeface="+mj-ea"/>
            </a:endParaRPr>
          </a:p>
        </p:txBody>
      </p:sp>
      <p:sp>
        <p:nvSpPr>
          <p:cNvPr id="5" name="テキスト ボックス 4"/>
          <p:cNvSpPr txBox="1"/>
          <p:nvPr/>
        </p:nvSpPr>
        <p:spPr>
          <a:xfrm>
            <a:off x="1729180" y="1479494"/>
            <a:ext cx="9575057" cy="369332"/>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ファイルを開いたら赤字で表示した部分をそれぞれのファイルに追記してみましょう。</a:t>
            </a:r>
            <a:endParaRPr kumimoji="1" lang="ja-JP" altLang="en-US" dirty="0"/>
          </a:p>
        </p:txBody>
      </p:sp>
      <p:sp>
        <p:nvSpPr>
          <p:cNvPr id="6" name="テキスト ボックス 5"/>
          <p:cNvSpPr txBox="1"/>
          <p:nvPr/>
        </p:nvSpPr>
        <p:spPr>
          <a:xfrm>
            <a:off x="3910868" y="849944"/>
            <a:ext cx="3639138" cy="461665"/>
          </a:xfrm>
          <a:prstGeom prst="rect">
            <a:avLst/>
          </a:prstGeom>
          <a:noFill/>
        </p:spPr>
        <p:txBody>
          <a:bodyPr wrap="none" rtlCol="0">
            <a:spAutoFit/>
          </a:bodyPr>
          <a:lstStyle/>
          <a:p>
            <a:r>
              <a:rPr kumimoji="1" lang="en-US" altLang="ja-JP" sz="2400" b="1" dirty="0" smtClean="0">
                <a:solidFill>
                  <a:srgbClr val="FF0000"/>
                </a:solidFill>
              </a:rPr>
              <a:t>1. jQuery UI </a:t>
            </a:r>
            <a:r>
              <a:rPr kumimoji="1" lang="en-US" altLang="ja-JP" sz="2400" b="1" dirty="0" err="1">
                <a:solidFill>
                  <a:srgbClr val="FF0000"/>
                </a:solidFill>
              </a:rPr>
              <a:t>D</a:t>
            </a:r>
            <a:r>
              <a:rPr kumimoji="1" lang="en-US" altLang="ja-JP" sz="2400" b="1" dirty="0" err="1" smtClean="0">
                <a:solidFill>
                  <a:srgbClr val="FF0000"/>
                </a:solidFill>
              </a:rPr>
              <a:t>atepicker</a:t>
            </a:r>
            <a:endParaRPr kumimoji="1" lang="ja-JP" altLang="en-US" sz="2400" b="1" dirty="0">
              <a:solidFill>
                <a:srgbClr val="FF0000"/>
              </a:solidFill>
            </a:endParaRPr>
          </a:p>
        </p:txBody>
      </p:sp>
      <p:sp>
        <p:nvSpPr>
          <p:cNvPr id="7" name="テキスト ボックス 6"/>
          <p:cNvSpPr txBox="1"/>
          <p:nvPr/>
        </p:nvSpPr>
        <p:spPr>
          <a:xfrm>
            <a:off x="1847605" y="2070360"/>
            <a:ext cx="2199641" cy="369332"/>
          </a:xfrm>
          <a:prstGeom prst="rect">
            <a:avLst/>
          </a:prstGeom>
          <a:noFill/>
        </p:spPr>
        <p:txBody>
          <a:bodyPr wrap="none" rtlCol="0">
            <a:spAutoFit/>
          </a:bodyPr>
          <a:lstStyle/>
          <a:p>
            <a:r>
              <a:rPr kumimoji="1" lang="en-US" altLang="ja-JP" b="1" dirty="0" smtClean="0">
                <a:solidFill>
                  <a:schemeClr val="accent3"/>
                </a:solidFill>
              </a:rPr>
              <a:t>【chapter3.html】</a:t>
            </a:r>
            <a:endParaRPr kumimoji="1" lang="ja-JP" altLang="en-US" b="1" dirty="0">
              <a:solidFill>
                <a:schemeClr val="accent3"/>
              </a:solidFill>
            </a:endParaRPr>
          </a:p>
        </p:txBody>
      </p:sp>
      <p:sp>
        <p:nvSpPr>
          <p:cNvPr id="8" name="テキスト ボックス 7"/>
          <p:cNvSpPr txBox="1"/>
          <p:nvPr/>
        </p:nvSpPr>
        <p:spPr>
          <a:xfrm>
            <a:off x="2315895" y="2525085"/>
            <a:ext cx="3918060" cy="923330"/>
          </a:xfrm>
          <a:prstGeom prst="rect">
            <a:avLst/>
          </a:prstGeom>
          <a:noFill/>
        </p:spPr>
        <p:txBody>
          <a:bodyPr wrap="none" rtlCol="0">
            <a:spAutoFit/>
          </a:bodyPr>
          <a:lstStyle/>
          <a:p>
            <a:r>
              <a:rPr kumimoji="1" lang="en-US" altLang="ja-JP" dirty="0"/>
              <a:t>&lt;main&gt;</a:t>
            </a:r>
          </a:p>
          <a:p>
            <a:r>
              <a:rPr kumimoji="1" lang="en-US" altLang="ja-JP" dirty="0"/>
              <a:t>  </a:t>
            </a:r>
            <a:r>
              <a:rPr kumimoji="1" lang="en-US" altLang="ja-JP" dirty="0" smtClean="0"/>
              <a:t>  </a:t>
            </a:r>
            <a:r>
              <a:rPr kumimoji="1" lang="en-US" altLang="ja-JP" dirty="0" smtClean="0">
                <a:solidFill>
                  <a:srgbClr val="FF0000"/>
                </a:solidFill>
              </a:rPr>
              <a:t>&lt;</a:t>
            </a:r>
            <a:r>
              <a:rPr kumimoji="1" lang="en-US" altLang="ja-JP" dirty="0">
                <a:solidFill>
                  <a:srgbClr val="FF0000"/>
                </a:solidFill>
              </a:rPr>
              <a:t>input type="text" id="</a:t>
            </a:r>
            <a:r>
              <a:rPr kumimoji="1" lang="en-US" altLang="ja-JP" dirty="0" err="1">
                <a:solidFill>
                  <a:srgbClr val="FF0000"/>
                </a:solidFill>
              </a:rPr>
              <a:t>jsi</a:t>
            </a:r>
            <a:r>
              <a:rPr kumimoji="1" lang="en-US" altLang="ja-JP" dirty="0">
                <a:solidFill>
                  <a:srgbClr val="FF0000"/>
                </a:solidFill>
              </a:rPr>
              <a:t>-date"&gt;</a:t>
            </a:r>
          </a:p>
          <a:p>
            <a:r>
              <a:rPr kumimoji="1" lang="en-US" altLang="ja-JP" dirty="0" smtClean="0"/>
              <a:t>&lt;/</a:t>
            </a:r>
            <a:r>
              <a:rPr kumimoji="1" lang="en-US" altLang="ja-JP" dirty="0"/>
              <a:t>main&gt;</a:t>
            </a:r>
            <a:endParaRPr kumimoji="1" lang="en-US" altLang="ja-JP" dirty="0" smtClean="0"/>
          </a:p>
        </p:txBody>
      </p:sp>
      <p:sp>
        <p:nvSpPr>
          <p:cNvPr id="9" name="テキスト ボックス 8"/>
          <p:cNvSpPr txBox="1"/>
          <p:nvPr/>
        </p:nvSpPr>
        <p:spPr>
          <a:xfrm>
            <a:off x="1847605" y="3940008"/>
            <a:ext cx="1880643" cy="369332"/>
          </a:xfrm>
          <a:prstGeom prst="rect">
            <a:avLst/>
          </a:prstGeom>
          <a:noFill/>
        </p:spPr>
        <p:txBody>
          <a:bodyPr wrap="none" rtlCol="0">
            <a:spAutoFit/>
          </a:bodyPr>
          <a:lstStyle/>
          <a:p>
            <a:r>
              <a:rPr kumimoji="1" lang="en-US" altLang="ja-JP" b="1" dirty="0" smtClean="0">
                <a:solidFill>
                  <a:schemeClr val="accent3"/>
                </a:solidFill>
              </a:rPr>
              <a:t>【chapter3.js】</a:t>
            </a:r>
            <a:endParaRPr kumimoji="1" lang="ja-JP" altLang="en-US" b="1" dirty="0">
              <a:solidFill>
                <a:schemeClr val="accent3"/>
              </a:solidFill>
            </a:endParaRPr>
          </a:p>
        </p:txBody>
      </p:sp>
      <p:sp>
        <p:nvSpPr>
          <p:cNvPr id="10" name="テキスト ボックス 9"/>
          <p:cNvSpPr txBox="1"/>
          <p:nvPr/>
        </p:nvSpPr>
        <p:spPr>
          <a:xfrm>
            <a:off x="2315895" y="4428343"/>
            <a:ext cx="3331361" cy="923330"/>
          </a:xfrm>
          <a:prstGeom prst="rect">
            <a:avLst/>
          </a:prstGeom>
          <a:noFill/>
        </p:spPr>
        <p:txBody>
          <a:bodyPr wrap="none" rtlCol="0">
            <a:spAutoFit/>
          </a:bodyPr>
          <a:lstStyle/>
          <a:p>
            <a:r>
              <a:rPr kumimoji="1" lang="en-US" altLang="ja-JP" dirty="0"/>
              <a:t>$(function</a:t>
            </a:r>
            <a:r>
              <a:rPr kumimoji="1" lang="en-US" altLang="ja-JP" dirty="0" smtClean="0"/>
              <a:t>(){</a:t>
            </a:r>
          </a:p>
          <a:p>
            <a:r>
              <a:rPr kumimoji="1" lang="en-US" altLang="ja-JP" dirty="0"/>
              <a:t> </a:t>
            </a:r>
            <a:r>
              <a:rPr kumimoji="1" lang="en-US" altLang="ja-JP" dirty="0" smtClean="0"/>
              <a:t>   </a:t>
            </a:r>
            <a:r>
              <a:rPr kumimoji="1" lang="en-US" altLang="ja-JP" dirty="0" smtClean="0">
                <a:solidFill>
                  <a:srgbClr val="FF0000"/>
                </a:solidFill>
              </a:rPr>
              <a:t>$('#</a:t>
            </a:r>
            <a:r>
              <a:rPr kumimoji="1" lang="en-US" altLang="ja-JP" dirty="0" err="1">
                <a:solidFill>
                  <a:srgbClr val="FF0000"/>
                </a:solidFill>
              </a:rPr>
              <a:t>jsi</a:t>
            </a:r>
            <a:r>
              <a:rPr kumimoji="1" lang="en-US" altLang="ja-JP" dirty="0">
                <a:solidFill>
                  <a:srgbClr val="FF0000"/>
                </a:solidFill>
              </a:rPr>
              <a:t>-date').</a:t>
            </a:r>
            <a:r>
              <a:rPr kumimoji="1" lang="en-US" altLang="ja-JP" dirty="0" err="1">
                <a:solidFill>
                  <a:srgbClr val="FF0000"/>
                </a:solidFill>
              </a:rPr>
              <a:t>datepicker</a:t>
            </a:r>
            <a:r>
              <a:rPr kumimoji="1" lang="en-US" altLang="ja-JP" dirty="0" smtClean="0">
                <a:solidFill>
                  <a:srgbClr val="FF0000"/>
                </a:solidFill>
              </a:rPr>
              <a:t>();</a:t>
            </a:r>
          </a:p>
          <a:p>
            <a:r>
              <a:rPr kumimoji="1" lang="en-US" altLang="ja-JP" dirty="0" smtClean="0"/>
              <a:t>});</a:t>
            </a:r>
            <a:endParaRPr kumimoji="1" lang="en-US" altLang="ja-JP" dirty="0"/>
          </a:p>
        </p:txBody>
      </p:sp>
      <p:sp>
        <p:nvSpPr>
          <p:cNvPr id="11" name="テキスト ボックス 10"/>
          <p:cNvSpPr txBox="1"/>
          <p:nvPr/>
        </p:nvSpPr>
        <p:spPr>
          <a:xfrm>
            <a:off x="2183165" y="5797352"/>
            <a:ext cx="7571303" cy="646331"/>
          </a:xfrm>
          <a:prstGeom prst="rect">
            <a:avLst/>
          </a:prstGeom>
          <a:noFill/>
        </p:spPr>
        <p:txBody>
          <a:bodyPr wrap="none" rtlCol="0">
            <a:spAutoFit/>
          </a:bodyPr>
          <a:lstStyle/>
          <a:p>
            <a:r>
              <a:rPr kumimoji="1" lang="ja-JP" altLang="en-US" dirty="0" smtClean="0"/>
              <a:t>書き終わった後でブラウザ上のテキストボックスを選択してみると、</a:t>
            </a:r>
            <a:r>
              <a:rPr kumimoji="1" lang="en-US" altLang="ja-JP" dirty="0" smtClean="0"/>
              <a:t/>
            </a:r>
            <a:br>
              <a:rPr kumimoji="1" lang="en-US" altLang="ja-JP" dirty="0" smtClean="0"/>
            </a:br>
            <a:r>
              <a:rPr kumimoji="1" lang="ja-JP" altLang="en-US" dirty="0" smtClean="0"/>
              <a:t>よく見るカレンダーでの日付選択ができるようになりました。</a:t>
            </a:r>
            <a:endParaRPr kumimoji="1" lang="en-US" altLang="ja-JP" dirty="0" smtClean="0"/>
          </a:p>
        </p:txBody>
      </p:sp>
    </p:spTree>
    <p:extLst>
      <p:ext uri="{BB962C8B-B14F-4D97-AF65-F5344CB8AC3E}">
        <p14:creationId xmlns:p14="http://schemas.microsoft.com/office/powerpoint/2010/main" val="1056752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Chapter3</a:t>
            </a:r>
            <a:endParaRPr kumimoji="1" lang="ja-JP" altLang="en-US" sz="2800" b="1" dirty="0"/>
          </a:p>
        </p:txBody>
      </p:sp>
      <p:sp>
        <p:nvSpPr>
          <p:cNvPr id="3" name="テキスト ボックス 2"/>
          <p:cNvSpPr txBox="1"/>
          <p:nvPr/>
        </p:nvSpPr>
        <p:spPr>
          <a:xfrm>
            <a:off x="3910868" y="158839"/>
            <a:ext cx="5211683" cy="523220"/>
          </a:xfrm>
          <a:prstGeom prst="rect">
            <a:avLst/>
          </a:prstGeom>
          <a:noFill/>
        </p:spPr>
        <p:txBody>
          <a:bodyPr wrap="none" rtlCol="0">
            <a:spAutoFit/>
          </a:bodyPr>
          <a:lstStyle/>
          <a:p>
            <a:r>
              <a:rPr kumimoji="1" lang="ja-JP" altLang="en-US" sz="2800" b="1" dirty="0" smtClean="0">
                <a:latin typeface="+mj-ea"/>
                <a:ea typeface="+mj-ea"/>
              </a:rPr>
              <a:t>：よく使うライブラリのご紹介</a:t>
            </a:r>
            <a:endParaRPr kumimoji="1" lang="ja-JP" altLang="en-US" sz="2800" b="1" dirty="0">
              <a:latin typeface="+mj-ea"/>
              <a:ea typeface="+mj-ea"/>
            </a:endParaRPr>
          </a:p>
        </p:txBody>
      </p:sp>
      <p:sp>
        <p:nvSpPr>
          <p:cNvPr id="4" name="テキスト ボックス 3"/>
          <p:cNvSpPr txBox="1"/>
          <p:nvPr/>
        </p:nvSpPr>
        <p:spPr>
          <a:xfrm>
            <a:off x="3910868" y="849944"/>
            <a:ext cx="3639138" cy="461665"/>
          </a:xfrm>
          <a:prstGeom prst="rect">
            <a:avLst/>
          </a:prstGeom>
          <a:noFill/>
        </p:spPr>
        <p:txBody>
          <a:bodyPr wrap="none" rtlCol="0">
            <a:spAutoFit/>
          </a:bodyPr>
          <a:lstStyle/>
          <a:p>
            <a:r>
              <a:rPr kumimoji="1" lang="en-US" altLang="ja-JP" sz="2400" b="1" dirty="0" smtClean="0">
                <a:solidFill>
                  <a:srgbClr val="FF0000"/>
                </a:solidFill>
              </a:rPr>
              <a:t>1. jQuery UI </a:t>
            </a:r>
            <a:r>
              <a:rPr kumimoji="1" lang="en-US" altLang="ja-JP" sz="2400" b="1" dirty="0" err="1">
                <a:solidFill>
                  <a:srgbClr val="FF0000"/>
                </a:solidFill>
              </a:rPr>
              <a:t>D</a:t>
            </a:r>
            <a:r>
              <a:rPr kumimoji="1" lang="en-US" altLang="ja-JP" sz="2400" b="1" dirty="0" err="1" smtClean="0">
                <a:solidFill>
                  <a:srgbClr val="FF0000"/>
                </a:solidFill>
              </a:rPr>
              <a:t>atepicker</a:t>
            </a:r>
            <a:endParaRPr kumimoji="1" lang="ja-JP" altLang="en-US" sz="2400" b="1" dirty="0">
              <a:solidFill>
                <a:srgbClr val="FF0000"/>
              </a:solidFill>
            </a:endParaRPr>
          </a:p>
        </p:txBody>
      </p:sp>
      <p:sp>
        <p:nvSpPr>
          <p:cNvPr id="5" name="テキスト ボックス 4"/>
          <p:cNvSpPr txBox="1"/>
          <p:nvPr/>
        </p:nvSpPr>
        <p:spPr>
          <a:xfrm>
            <a:off x="2166388" y="1479494"/>
            <a:ext cx="7996100" cy="646331"/>
          </a:xfrm>
          <a:prstGeom prst="rect">
            <a:avLst/>
          </a:prstGeom>
          <a:noFill/>
        </p:spPr>
        <p:txBody>
          <a:bodyPr wrap="none" rtlCol="0">
            <a:spAutoFit/>
          </a:bodyPr>
          <a:lstStyle/>
          <a:p>
            <a:r>
              <a:rPr kumimoji="1" lang="ja-JP" altLang="en-US" dirty="0" smtClean="0"/>
              <a:t>使い方は簡単で、必要なファイルを</a:t>
            </a:r>
            <a:r>
              <a:rPr kumimoji="1" lang="en-US" altLang="ja-JP" dirty="0" smtClean="0"/>
              <a:t>DL</a:t>
            </a:r>
            <a:r>
              <a:rPr kumimoji="1" lang="ja-JP" altLang="en-US" dirty="0" smtClean="0"/>
              <a:t>した後で任意の場所に配置、</a:t>
            </a:r>
            <a:r>
              <a:rPr kumimoji="1" lang="en-US" altLang="ja-JP" dirty="0" smtClean="0"/>
              <a:t/>
            </a:r>
            <a:br>
              <a:rPr kumimoji="1" lang="en-US" altLang="ja-JP" dirty="0" smtClean="0"/>
            </a:br>
            <a:r>
              <a:rPr kumimoji="1" lang="en-US" altLang="ja-JP" dirty="0" smtClean="0"/>
              <a:t>&lt;head&gt;</a:t>
            </a:r>
            <a:r>
              <a:rPr kumimoji="1" lang="ja-JP" altLang="en-US" dirty="0" smtClean="0"/>
              <a:t>タグ内で読み込めば、後は先程の記述だけで使える</a:t>
            </a:r>
            <a:r>
              <a:rPr kumimoji="1" lang="ja-JP" altLang="en-US" dirty="0"/>
              <a:t>様</a:t>
            </a:r>
            <a:r>
              <a:rPr kumimoji="1" lang="ja-JP" altLang="en-US" dirty="0" smtClean="0"/>
              <a:t>になります。</a:t>
            </a:r>
            <a:endParaRPr kumimoji="1" lang="en-US" altLang="ja-JP" dirty="0" smtClean="0"/>
          </a:p>
        </p:txBody>
      </p:sp>
      <p:sp>
        <p:nvSpPr>
          <p:cNvPr id="6" name="テキスト ボックス 5"/>
          <p:cNvSpPr txBox="1"/>
          <p:nvPr/>
        </p:nvSpPr>
        <p:spPr>
          <a:xfrm>
            <a:off x="2166388" y="2968779"/>
            <a:ext cx="3719288" cy="369332"/>
          </a:xfrm>
          <a:prstGeom prst="rect">
            <a:avLst/>
          </a:prstGeom>
          <a:noFill/>
        </p:spPr>
        <p:txBody>
          <a:bodyPr wrap="none" rtlCol="0">
            <a:spAutoFit/>
          </a:bodyPr>
          <a:lstStyle/>
          <a:p>
            <a:r>
              <a:rPr kumimoji="1" lang="en-US" altLang="ja-JP" dirty="0">
                <a:solidFill>
                  <a:schemeClr val="accent2">
                    <a:lumMod val="75000"/>
                  </a:schemeClr>
                </a:solidFill>
              </a:rPr>
              <a:t>http://jqueryui.com/download/</a:t>
            </a:r>
            <a:endParaRPr kumimoji="1" lang="ja-JP" altLang="en-US" dirty="0">
              <a:solidFill>
                <a:schemeClr val="accent2">
                  <a:lumMod val="75000"/>
                </a:schemeClr>
              </a:solidFill>
            </a:endParaRPr>
          </a:p>
        </p:txBody>
      </p:sp>
      <p:sp>
        <p:nvSpPr>
          <p:cNvPr id="7" name="テキスト ボックス 6"/>
          <p:cNvSpPr txBox="1"/>
          <p:nvPr/>
        </p:nvSpPr>
        <p:spPr>
          <a:xfrm>
            <a:off x="2045294" y="2553928"/>
            <a:ext cx="7043916" cy="369332"/>
          </a:xfrm>
          <a:prstGeom prst="rect">
            <a:avLst/>
          </a:prstGeom>
          <a:noFill/>
        </p:spPr>
        <p:txBody>
          <a:bodyPr wrap="none" rtlCol="0">
            <a:spAutoFit/>
          </a:bodyPr>
          <a:lstStyle/>
          <a:p>
            <a:r>
              <a:rPr kumimoji="1" lang="en-US" altLang="ja-JP" dirty="0" smtClean="0"/>
              <a:t>1. </a:t>
            </a:r>
            <a:r>
              <a:rPr kumimoji="1" lang="ja-JP" altLang="en-US" dirty="0" smtClean="0"/>
              <a:t>必要なファイルを</a:t>
            </a:r>
            <a:r>
              <a:rPr kumimoji="1" lang="en-US" altLang="ja-JP" dirty="0" smtClean="0"/>
              <a:t>jQuery UI </a:t>
            </a:r>
            <a:r>
              <a:rPr kumimoji="1" lang="ja-JP" altLang="en-US" dirty="0" smtClean="0"/>
              <a:t>のウェブサイトからダウンロード。</a:t>
            </a:r>
            <a:endParaRPr kumimoji="1" lang="ja-JP" altLang="en-US" dirty="0"/>
          </a:p>
        </p:txBody>
      </p:sp>
      <p:sp>
        <p:nvSpPr>
          <p:cNvPr id="8" name="テキスト ボックス 7"/>
          <p:cNvSpPr txBox="1"/>
          <p:nvPr/>
        </p:nvSpPr>
        <p:spPr>
          <a:xfrm>
            <a:off x="2045294" y="3746563"/>
            <a:ext cx="8993168" cy="369332"/>
          </a:xfrm>
          <a:prstGeom prst="rect">
            <a:avLst/>
          </a:prstGeom>
          <a:noFill/>
        </p:spPr>
        <p:txBody>
          <a:bodyPr wrap="none" rtlCol="0">
            <a:spAutoFit/>
          </a:bodyPr>
          <a:lstStyle/>
          <a:p>
            <a:r>
              <a:rPr kumimoji="1" lang="en-US" altLang="ja-JP" dirty="0"/>
              <a:t>2</a:t>
            </a:r>
            <a:r>
              <a:rPr kumimoji="1" lang="en-US" altLang="ja-JP" dirty="0" smtClean="0"/>
              <a:t>. DL</a:t>
            </a:r>
            <a:r>
              <a:rPr kumimoji="1" lang="ja-JP" altLang="en-US" dirty="0" smtClean="0"/>
              <a:t>したファイルを任意の場所に配置後、使いたいページの</a:t>
            </a:r>
            <a:r>
              <a:rPr kumimoji="1" lang="en-US" altLang="ja-JP" dirty="0" smtClean="0"/>
              <a:t>&lt;head&gt;</a:t>
            </a:r>
            <a:r>
              <a:rPr kumimoji="1" lang="ja-JP" altLang="en-US" dirty="0" smtClean="0"/>
              <a:t>内で読み込む。</a:t>
            </a:r>
            <a:endParaRPr kumimoji="1" lang="ja-JP" altLang="en-US" dirty="0"/>
          </a:p>
        </p:txBody>
      </p:sp>
      <p:sp>
        <p:nvSpPr>
          <p:cNvPr id="10" name="テキスト ボックス 9"/>
          <p:cNvSpPr txBox="1"/>
          <p:nvPr/>
        </p:nvSpPr>
        <p:spPr>
          <a:xfrm>
            <a:off x="1869125" y="4754532"/>
            <a:ext cx="9648795" cy="369332"/>
          </a:xfrm>
          <a:prstGeom prst="rect">
            <a:avLst/>
          </a:prstGeom>
          <a:noFill/>
        </p:spPr>
        <p:txBody>
          <a:bodyPr wrap="none" rtlCol="0">
            <a:spAutoFit/>
          </a:bodyPr>
          <a:lstStyle/>
          <a:p>
            <a:r>
              <a:rPr kumimoji="1" lang="ja-JP" altLang="en-US" b="1" dirty="0" smtClean="0"/>
              <a:t>日付だけでなく時間まで指定できるものも存在するので、必要に応じて使い分けて下さい。</a:t>
            </a:r>
            <a:endParaRPr kumimoji="1" lang="ja-JP" altLang="en-US" b="1" dirty="0"/>
          </a:p>
        </p:txBody>
      </p:sp>
      <p:sp>
        <p:nvSpPr>
          <p:cNvPr id="11" name="テキスト ボックス 10"/>
          <p:cNvSpPr txBox="1"/>
          <p:nvPr/>
        </p:nvSpPr>
        <p:spPr>
          <a:xfrm>
            <a:off x="2045294" y="5260272"/>
            <a:ext cx="3616696" cy="369332"/>
          </a:xfrm>
          <a:prstGeom prst="rect">
            <a:avLst/>
          </a:prstGeom>
          <a:noFill/>
        </p:spPr>
        <p:txBody>
          <a:bodyPr wrap="none" rtlCol="0">
            <a:spAutoFit/>
          </a:bodyPr>
          <a:lstStyle/>
          <a:p>
            <a:r>
              <a:rPr kumimoji="1" lang="ja-JP" altLang="en-US" dirty="0"/>
              <a:t>・</a:t>
            </a:r>
            <a:r>
              <a:rPr kumimoji="1" lang="en-US" altLang="ja-JP" dirty="0" smtClean="0"/>
              <a:t>jQuery Date and Time picker</a:t>
            </a:r>
            <a:endParaRPr kumimoji="1" lang="ja-JP" altLang="en-US" dirty="0"/>
          </a:p>
        </p:txBody>
      </p:sp>
      <p:sp>
        <p:nvSpPr>
          <p:cNvPr id="12" name="テキスト ボックス 11"/>
          <p:cNvSpPr txBox="1"/>
          <p:nvPr/>
        </p:nvSpPr>
        <p:spPr>
          <a:xfrm>
            <a:off x="2230104" y="5621806"/>
            <a:ext cx="4942379" cy="369332"/>
          </a:xfrm>
          <a:prstGeom prst="rect">
            <a:avLst/>
          </a:prstGeom>
          <a:noFill/>
        </p:spPr>
        <p:txBody>
          <a:bodyPr wrap="none" rtlCol="0">
            <a:spAutoFit/>
          </a:bodyPr>
          <a:lstStyle/>
          <a:p>
            <a:r>
              <a:rPr kumimoji="1" lang="en-US" altLang="ja-JP" dirty="0">
                <a:solidFill>
                  <a:schemeClr val="accent2">
                    <a:lumMod val="75000"/>
                  </a:schemeClr>
                </a:solidFill>
              </a:rPr>
              <a:t>http://plugins.jquery.com/datetimepicker/</a:t>
            </a:r>
            <a:endParaRPr kumimoji="1" lang="ja-JP" altLang="en-US" dirty="0">
              <a:solidFill>
                <a:schemeClr val="accent2">
                  <a:lumMod val="75000"/>
                </a:schemeClr>
              </a:solidFill>
            </a:endParaRPr>
          </a:p>
        </p:txBody>
      </p:sp>
    </p:spTree>
    <p:extLst>
      <p:ext uri="{BB962C8B-B14F-4D97-AF65-F5344CB8AC3E}">
        <p14:creationId xmlns:p14="http://schemas.microsoft.com/office/powerpoint/2010/main" val="1813360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Chapter3</a:t>
            </a:r>
            <a:endParaRPr kumimoji="1" lang="ja-JP" altLang="en-US" sz="2800" b="1" dirty="0"/>
          </a:p>
        </p:txBody>
      </p:sp>
      <p:sp>
        <p:nvSpPr>
          <p:cNvPr id="3" name="テキスト ボックス 2"/>
          <p:cNvSpPr txBox="1"/>
          <p:nvPr/>
        </p:nvSpPr>
        <p:spPr>
          <a:xfrm>
            <a:off x="3910868" y="158839"/>
            <a:ext cx="5211683" cy="523220"/>
          </a:xfrm>
          <a:prstGeom prst="rect">
            <a:avLst/>
          </a:prstGeom>
          <a:noFill/>
        </p:spPr>
        <p:txBody>
          <a:bodyPr wrap="none" rtlCol="0">
            <a:spAutoFit/>
          </a:bodyPr>
          <a:lstStyle/>
          <a:p>
            <a:r>
              <a:rPr kumimoji="1" lang="ja-JP" altLang="en-US" sz="2800" b="1" dirty="0" smtClean="0">
                <a:latin typeface="+mj-ea"/>
                <a:ea typeface="+mj-ea"/>
              </a:rPr>
              <a:t>：よく使うライブラリのご紹介</a:t>
            </a:r>
            <a:endParaRPr kumimoji="1" lang="ja-JP" altLang="en-US" sz="2800" b="1" dirty="0">
              <a:latin typeface="+mj-ea"/>
              <a:ea typeface="+mj-ea"/>
            </a:endParaRPr>
          </a:p>
        </p:txBody>
      </p:sp>
      <p:sp>
        <p:nvSpPr>
          <p:cNvPr id="4" name="テキスト ボックス 3"/>
          <p:cNvSpPr txBox="1"/>
          <p:nvPr/>
        </p:nvSpPr>
        <p:spPr>
          <a:xfrm>
            <a:off x="4833657" y="824777"/>
            <a:ext cx="1560042" cy="461665"/>
          </a:xfrm>
          <a:prstGeom prst="rect">
            <a:avLst/>
          </a:prstGeom>
          <a:noFill/>
        </p:spPr>
        <p:txBody>
          <a:bodyPr wrap="none" rtlCol="0">
            <a:spAutoFit/>
          </a:bodyPr>
          <a:lstStyle/>
          <a:p>
            <a:r>
              <a:rPr kumimoji="1" lang="en-US" altLang="ja-JP" sz="2400" b="1" dirty="0">
                <a:solidFill>
                  <a:srgbClr val="FF0000"/>
                </a:solidFill>
              </a:rPr>
              <a:t>2</a:t>
            </a:r>
            <a:r>
              <a:rPr kumimoji="1" lang="en-US" altLang="ja-JP" sz="2400" b="1" dirty="0" smtClean="0">
                <a:solidFill>
                  <a:srgbClr val="FF0000"/>
                </a:solidFill>
              </a:rPr>
              <a:t>. </a:t>
            </a:r>
            <a:r>
              <a:rPr kumimoji="1" lang="en-US" altLang="ja-JP" sz="2400" b="1" dirty="0" err="1" smtClean="0">
                <a:solidFill>
                  <a:srgbClr val="FF0000"/>
                </a:solidFill>
              </a:rPr>
              <a:t>PNotify</a:t>
            </a:r>
            <a:endParaRPr kumimoji="1" lang="ja-JP" altLang="en-US" sz="2400" b="1" dirty="0">
              <a:solidFill>
                <a:srgbClr val="FF0000"/>
              </a:solidFill>
            </a:endParaRPr>
          </a:p>
        </p:txBody>
      </p:sp>
      <p:sp>
        <p:nvSpPr>
          <p:cNvPr id="5" name="テキスト ボックス 4"/>
          <p:cNvSpPr txBox="1"/>
          <p:nvPr/>
        </p:nvSpPr>
        <p:spPr>
          <a:xfrm>
            <a:off x="1729180" y="1345879"/>
            <a:ext cx="7635424" cy="369332"/>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赤字で表示した部分をそれぞれのファイルに追記してみましょう。</a:t>
            </a:r>
            <a:endParaRPr kumimoji="1" lang="ja-JP" altLang="en-US" dirty="0"/>
          </a:p>
        </p:txBody>
      </p:sp>
      <p:sp>
        <p:nvSpPr>
          <p:cNvPr id="6" name="テキスト ボックス 5"/>
          <p:cNvSpPr txBox="1"/>
          <p:nvPr/>
        </p:nvSpPr>
        <p:spPr>
          <a:xfrm>
            <a:off x="1847605" y="1709071"/>
            <a:ext cx="2199641" cy="369332"/>
          </a:xfrm>
          <a:prstGeom prst="rect">
            <a:avLst/>
          </a:prstGeom>
          <a:noFill/>
        </p:spPr>
        <p:txBody>
          <a:bodyPr wrap="none" rtlCol="0">
            <a:spAutoFit/>
          </a:bodyPr>
          <a:lstStyle/>
          <a:p>
            <a:r>
              <a:rPr kumimoji="1" lang="en-US" altLang="ja-JP" b="1" dirty="0" smtClean="0">
                <a:solidFill>
                  <a:schemeClr val="accent3"/>
                </a:solidFill>
              </a:rPr>
              <a:t>【chapter3.html】</a:t>
            </a:r>
            <a:endParaRPr kumimoji="1" lang="ja-JP" altLang="en-US" b="1" dirty="0">
              <a:solidFill>
                <a:schemeClr val="accent3"/>
              </a:solidFill>
            </a:endParaRPr>
          </a:p>
        </p:txBody>
      </p:sp>
      <p:sp>
        <p:nvSpPr>
          <p:cNvPr id="7" name="テキスト ボックス 6"/>
          <p:cNvSpPr txBox="1"/>
          <p:nvPr/>
        </p:nvSpPr>
        <p:spPr>
          <a:xfrm>
            <a:off x="2327173" y="2003060"/>
            <a:ext cx="5824030" cy="1200329"/>
          </a:xfrm>
          <a:prstGeom prst="rect">
            <a:avLst/>
          </a:prstGeom>
          <a:noFill/>
        </p:spPr>
        <p:txBody>
          <a:bodyPr wrap="none" rtlCol="0">
            <a:spAutoFit/>
          </a:bodyPr>
          <a:lstStyle/>
          <a:p>
            <a:r>
              <a:rPr kumimoji="1" lang="en-US" altLang="ja-JP" dirty="0"/>
              <a:t>&lt;main&gt;</a:t>
            </a:r>
          </a:p>
          <a:p>
            <a:r>
              <a:rPr kumimoji="1" lang="en-US" altLang="ja-JP" dirty="0"/>
              <a:t>  </a:t>
            </a:r>
            <a:r>
              <a:rPr kumimoji="1" lang="en-US" altLang="ja-JP" dirty="0" smtClean="0"/>
              <a:t>  &lt;</a:t>
            </a:r>
            <a:r>
              <a:rPr kumimoji="1" lang="en-US" altLang="ja-JP" dirty="0"/>
              <a:t>input type="text" id="</a:t>
            </a:r>
            <a:r>
              <a:rPr kumimoji="1" lang="en-US" altLang="ja-JP" dirty="0" err="1"/>
              <a:t>jsi</a:t>
            </a:r>
            <a:r>
              <a:rPr kumimoji="1" lang="en-US" altLang="ja-JP" dirty="0"/>
              <a:t>-date</a:t>
            </a:r>
            <a:r>
              <a:rPr kumimoji="1" lang="en-US" altLang="ja-JP" dirty="0" smtClean="0"/>
              <a:t>"&gt;</a:t>
            </a:r>
          </a:p>
          <a:p>
            <a:r>
              <a:rPr kumimoji="1" lang="en-US" altLang="ja-JP" dirty="0">
                <a:solidFill>
                  <a:srgbClr val="FF0000"/>
                </a:solidFill>
              </a:rPr>
              <a:t>    &lt;button id="</a:t>
            </a:r>
            <a:r>
              <a:rPr kumimoji="1" lang="en-US" altLang="ja-JP" dirty="0" err="1">
                <a:solidFill>
                  <a:srgbClr val="FF0000"/>
                </a:solidFill>
              </a:rPr>
              <a:t>jsi</a:t>
            </a:r>
            <a:r>
              <a:rPr kumimoji="1" lang="en-US" altLang="ja-JP" dirty="0">
                <a:solidFill>
                  <a:srgbClr val="FF0000"/>
                </a:solidFill>
              </a:rPr>
              <a:t>-show-notify"&gt;</a:t>
            </a:r>
            <a:r>
              <a:rPr kumimoji="1" lang="ja-JP" altLang="en-US" dirty="0">
                <a:solidFill>
                  <a:srgbClr val="FF0000"/>
                </a:solidFill>
              </a:rPr>
              <a:t>通知を表示</a:t>
            </a:r>
            <a:r>
              <a:rPr kumimoji="1" lang="en-US" altLang="ja-JP" dirty="0">
                <a:solidFill>
                  <a:srgbClr val="FF0000"/>
                </a:solidFill>
              </a:rPr>
              <a:t>&lt;/button&gt;</a:t>
            </a:r>
          </a:p>
          <a:p>
            <a:r>
              <a:rPr kumimoji="1" lang="en-US" altLang="ja-JP" dirty="0" smtClean="0"/>
              <a:t>&lt;/</a:t>
            </a:r>
            <a:r>
              <a:rPr kumimoji="1" lang="en-US" altLang="ja-JP" dirty="0"/>
              <a:t>main&gt;</a:t>
            </a:r>
            <a:endParaRPr kumimoji="1" lang="en-US" altLang="ja-JP" dirty="0" smtClean="0"/>
          </a:p>
        </p:txBody>
      </p:sp>
      <p:sp>
        <p:nvSpPr>
          <p:cNvPr id="8" name="テキスト ボックス 7"/>
          <p:cNvSpPr txBox="1"/>
          <p:nvPr/>
        </p:nvSpPr>
        <p:spPr>
          <a:xfrm>
            <a:off x="1847605" y="3299213"/>
            <a:ext cx="1880643" cy="369332"/>
          </a:xfrm>
          <a:prstGeom prst="rect">
            <a:avLst/>
          </a:prstGeom>
          <a:noFill/>
        </p:spPr>
        <p:txBody>
          <a:bodyPr wrap="none" rtlCol="0">
            <a:spAutoFit/>
          </a:bodyPr>
          <a:lstStyle/>
          <a:p>
            <a:r>
              <a:rPr kumimoji="1" lang="en-US" altLang="ja-JP" b="1" dirty="0" smtClean="0">
                <a:solidFill>
                  <a:schemeClr val="accent3"/>
                </a:solidFill>
              </a:rPr>
              <a:t>【chapter3.js】</a:t>
            </a:r>
            <a:endParaRPr kumimoji="1" lang="ja-JP" altLang="en-US" b="1" dirty="0">
              <a:solidFill>
                <a:schemeClr val="accent3"/>
              </a:solidFill>
            </a:endParaRPr>
          </a:p>
        </p:txBody>
      </p:sp>
      <p:sp>
        <p:nvSpPr>
          <p:cNvPr id="9" name="テキスト ボックス 8"/>
          <p:cNvSpPr txBox="1"/>
          <p:nvPr/>
        </p:nvSpPr>
        <p:spPr>
          <a:xfrm>
            <a:off x="2327173" y="3646284"/>
            <a:ext cx="4410182" cy="2585323"/>
          </a:xfrm>
          <a:prstGeom prst="rect">
            <a:avLst/>
          </a:prstGeom>
          <a:noFill/>
        </p:spPr>
        <p:txBody>
          <a:bodyPr wrap="none" rtlCol="0">
            <a:spAutoFit/>
          </a:bodyPr>
          <a:lstStyle/>
          <a:p>
            <a:r>
              <a:rPr kumimoji="1" lang="en-US" altLang="ja-JP" dirty="0"/>
              <a:t>$(function</a:t>
            </a:r>
            <a:r>
              <a:rPr kumimoji="1" lang="en-US" altLang="ja-JP" dirty="0" smtClean="0"/>
              <a:t>(){</a:t>
            </a:r>
          </a:p>
          <a:p>
            <a:r>
              <a:rPr kumimoji="1" lang="en-US" altLang="ja-JP" dirty="0"/>
              <a:t>  </a:t>
            </a:r>
            <a:r>
              <a:rPr kumimoji="1" lang="en-US" altLang="ja-JP" dirty="0" smtClean="0"/>
              <a:t>  $('#</a:t>
            </a:r>
            <a:r>
              <a:rPr kumimoji="1" lang="en-US" altLang="ja-JP" dirty="0" err="1"/>
              <a:t>jsi</a:t>
            </a:r>
            <a:r>
              <a:rPr kumimoji="1" lang="en-US" altLang="ja-JP" dirty="0"/>
              <a:t>-date').</a:t>
            </a:r>
            <a:r>
              <a:rPr kumimoji="1" lang="en-US" altLang="ja-JP" dirty="0" err="1"/>
              <a:t>datepicker</a:t>
            </a:r>
            <a:r>
              <a:rPr kumimoji="1" lang="en-US" altLang="ja-JP" dirty="0" smtClean="0"/>
              <a:t>();</a:t>
            </a:r>
            <a:endParaRPr kumimoji="1" lang="en-US" altLang="ja-JP" dirty="0">
              <a:solidFill>
                <a:srgbClr val="FF0000"/>
              </a:solidFill>
            </a:endParaRPr>
          </a:p>
          <a:p>
            <a:r>
              <a:rPr kumimoji="1" lang="en-US" altLang="ja-JP" dirty="0">
                <a:solidFill>
                  <a:srgbClr val="FF0000"/>
                </a:solidFill>
              </a:rPr>
              <a:t>    $('#</a:t>
            </a:r>
            <a:r>
              <a:rPr kumimoji="1" lang="en-US" altLang="ja-JP" dirty="0" err="1">
                <a:solidFill>
                  <a:srgbClr val="FF0000"/>
                </a:solidFill>
              </a:rPr>
              <a:t>jsi</a:t>
            </a:r>
            <a:r>
              <a:rPr kumimoji="1" lang="en-US" altLang="ja-JP" dirty="0">
                <a:solidFill>
                  <a:srgbClr val="FF0000"/>
                </a:solidFill>
              </a:rPr>
              <a:t>-show-notify').click(function()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a:solidFill>
                  <a:srgbClr val="FF0000"/>
                </a:solidFill>
              </a:rPr>
              <a:t>new </a:t>
            </a:r>
            <a:r>
              <a:rPr kumimoji="1" lang="en-US" altLang="ja-JP" dirty="0" err="1">
                <a:solidFill>
                  <a:srgbClr val="FF0000"/>
                </a:solidFill>
              </a:rPr>
              <a:t>PNotify</a:t>
            </a:r>
            <a:r>
              <a:rPr kumimoji="1" lang="en-US" altLang="ja-JP" dirty="0" smtClean="0">
                <a:solidFill>
                  <a:srgbClr val="FF0000"/>
                </a:solidFill>
              </a:rPr>
              <a:t>({</a:t>
            </a:r>
          </a:p>
          <a:p>
            <a:r>
              <a:rPr kumimoji="1" lang="en-US" altLang="ja-JP" dirty="0" smtClean="0">
                <a:solidFill>
                  <a:srgbClr val="FF0000"/>
                </a:solidFill>
              </a:rPr>
              <a:t>            </a:t>
            </a:r>
            <a:r>
              <a:rPr kumimoji="1" lang="en-US" altLang="ja-JP" dirty="0">
                <a:solidFill>
                  <a:srgbClr val="FF0000"/>
                </a:solidFill>
              </a:rPr>
              <a:t>title: '</a:t>
            </a:r>
            <a:r>
              <a:rPr kumimoji="1" lang="ja-JP" altLang="en-US" dirty="0">
                <a:solidFill>
                  <a:srgbClr val="FF0000"/>
                </a:solidFill>
              </a:rPr>
              <a:t>通知タイトル</a:t>
            </a:r>
            <a:r>
              <a:rPr kumimoji="1" lang="en-US" altLang="ja-JP" dirty="0" smtClean="0">
                <a:solidFill>
                  <a:srgbClr val="FF0000"/>
                </a:solidFill>
              </a:rPr>
              <a:t>',</a:t>
            </a:r>
          </a:p>
          <a:p>
            <a:r>
              <a:rPr kumimoji="1" lang="en-US" altLang="ja-JP" dirty="0" smtClean="0">
                <a:solidFill>
                  <a:srgbClr val="FF0000"/>
                </a:solidFill>
              </a:rPr>
              <a:t>            </a:t>
            </a:r>
            <a:r>
              <a:rPr kumimoji="1" lang="en-US" altLang="ja-JP" dirty="0">
                <a:solidFill>
                  <a:srgbClr val="FF0000"/>
                </a:solidFill>
              </a:rPr>
              <a:t>text: '</a:t>
            </a:r>
            <a:r>
              <a:rPr kumimoji="1" lang="ja-JP" altLang="en-US" dirty="0">
                <a:solidFill>
                  <a:srgbClr val="FF0000"/>
                </a:solidFill>
              </a:rPr>
              <a:t>通知</a:t>
            </a:r>
            <a:r>
              <a:rPr kumimoji="1" lang="ja-JP" altLang="en-US" dirty="0" smtClean="0">
                <a:solidFill>
                  <a:srgbClr val="FF0000"/>
                </a:solidFill>
              </a:rPr>
              <a:t>本文</a:t>
            </a:r>
            <a:r>
              <a:rPr kumimoji="1" lang="en-US" altLang="ja-JP" dirty="0" smtClean="0">
                <a:solidFill>
                  <a:srgbClr val="FF0000"/>
                </a:solidFill>
              </a:rPr>
              <a:t>‘</a:t>
            </a:r>
          </a:p>
          <a:p>
            <a:r>
              <a:rPr kumimoji="1" lang="en-US" altLang="ja-JP" dirty="0" smtClean="0">
                <a:solidFill>
                  <a:srgbClr val="FF0000"/>
                </a:solidFill>
              </a:rPr>
              <a:t>        });</a:t>
            </a:r>
          </a:p>
          <a:p>
            <a:r>
              <a:rPr kumimoji="1" lang="en-US" altLang="ja-JP" dirty="0" smtClean="0">
                <a:solidFill>
                  <a:srgbClr val="FF0000"/>
                </a:solidFill>
              </a:rPr>
              <a:t>    </a:t>
            </a:r>
            <a:r>
              <a:rPr kumimoji="1" lang="en-US" altLang="ja-JP" dirty="0">
                <a:solidFill>
                  <a:srgbClr val="FF0000"/>
                </a:solidFill>
              </a:rPr>
              <a:t>});</a:t>
            </a:r>
            <a:endParaRPr kumimoji="1" lang="en-US" altLang="ja-JP" dirty="0" smtClean="0">
              <a:solidFill>
                <a:srgbClr val="FF0000"/>
              </a:solidFill>
            </a:endParaRPr>
          </a:p>
          <a:p>
            <a:r>
              <a:rPr kumimoji="1" lang="en-US" altLang="ja-JP" dirty="0" smtClean="0"/>
              <a:t>});</a:t>
            </a:r>
            <a:endParaRPr kumimoji="1" lang="en-US" altLang="ja-JP" dirty="0"/>
          </a:p>
        </p:txBody>
      </p:sp>
      <p:sp>
        <p:nvSpPr>
          <p:cNvPr id="10" name="テキスト ボックス 9"/>
          <p:cNvSpPr txBox="1"/>
          <p:nvPr/>
        </p:nvSpPr>
        <p:spPr>
          <a:xfrm>
            <a:off x="1847605" y="6383674"/>
            <a:ext cx="8956298" cy="369332"/>
          </a:xfrm>
          <a:prstGeom prst="rect">
            <a:avLst/>
          </a:prstGeom>
          <a:noFill/>
        </p:spPr>
        <p:txBody>
          <a:bodyPr wrap="none" rtlCol="0">
            <a:spAutoFit/>
          </a:bodyPr>
          <a:lstStyle/>
          <a:p>
            <a:r>
              <a:rPr kumimoji="1" lang="ja-JP" altLang="en-US" dirty="0" smtClean="0"/>
              <a:t>ボタンをクリックすると、よく見る通知メッセージが表示されるようになりました。</a:t>
            </a:r>
            <a:endParaRPr kumimoji="1" lang="en-US" altLang="ja-JP" dirty="0" smtClean="0"/>
          </a:p>
        </p:txBody>
      </p:sp>
    </p:spTree>
    <p:extLst>
      <p:ext uri="{BB962C8B-B14F-4D97-AF65-F5344CB8AC3E}">
        <p14:creationId xmlns:p14="http://schemas.microsoft.com/office/powerpoint/2010/main" val="1916131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Chapter3</a:t>
            </a:r>
            <a:endParaRPr kumimoji="1" lang="ja-JP" altLang="en-US" sz="2800" b="1" dirty="0"/>
          </a:p>
        </p:txBody>
      </p:sp>
      <p:sp>
        <p:nvSpPr>
          <p:cNvPr id="3" name="テキスト ボックス 2"/>
          <p:cNvSpPr txBox="1"/>
          <p:nvPr/>
        </p:nvSpPr>
        <p:spPr>
          <a:xfrm>
            <a:off x="3910868" y="158839"/>
            <a:ext cx="5211683" cy="523220"/>
          </a:xfrm>
          <a:prstGeom prst="rect">
            <a:avLst/>
          </a:prstGeom>
          <a:noFill/>
        </p:spPr>
        <p:txBody>
          <a:bodyPr wrap="none" rtlCol="0">
            <a:spAutoFit/>
          </a:bodyPr>
          <a:lstStyle/>
          <a:p>
            <a:r>
              <a:rPr kumimoji="1" lang="ja-JP" altLang="en-US" sz="2800" b="1" dirty="0" smtClean="0">
                <a:latin typeface="+mj-ea"/>
                <a:ea typeface="+mj-ea"/>
              </a:rPr>
              <a:t>：よく使うライブラリのご紹介</a:t>
            </a:r>
            <a:endParaRPr kumimoji="1" lang="ja-JP" altLang="en-US" sz="2800" b="1" dirty="0">
              <a:latin typeface="+mj-ea"/>
              <a:ea typeface="+mj-ea"/>
            </a:endParaRPr>
          </a:p>
        </p:txBody>
      </p:sp>
      <p:sp>
        <p:nvSpPr>
          <p:cNvPr id="4" name="テキスト ボックス 3"/>
          <p:cNvSpPr txBox="1"/>
          <p:nvPr/>
        </p:nvSpPr>
        <p:spPr>
          <a:xfrm>
            <a:off x="4839556" y="772300"/>
            <a:ext cx="1560042" cy="461665"/>
          </a:xfrm>
          <a:prstGeom prst="rect">
            <a:avLst/>
          </a:prstGeom>
          <a:noFill/>
        </p:spPr>
        <p:txBody>
          <a:bodyPr wrap="none" rtlCol="0">
            <a:spAutoFit/>
          </a:bodyPr>
          <a:lstStyle/>
          <a:p>
            <a:r>
              <a:rPr kumimoji="1" lang="en-US" altLang="ja-JP" sz="2400" b="1" dirty="0">
                <a:solidFill>
                  <a:srgbClr val="FF0000"/>
                </a:solidFill>
              </a:rPr>
              <a:t>2</a:t>
            </a:r>
            <a:r>
              <a:rPr kumimoji="1" lang="en-US" altLang="ja-JP" sz="2400" b="1" dirty="0" smtClean="0">
                <a:solidFill>
                  <a:srgbClr val="FF0000"/>
                </a:solidFill>
              </a:rPr>
              <a:t>. </a:t>
            </a:r>
            <a:r>
              <a:rPr kumimoji="1" lang="en-US" altLang="ja-JP" sz="2400" b="1" dirty="0" err="1" smtClean="0">
                <a:solidFill>
                  <a:srgbClr val="FF0000"/>
                </a:solidFill>
              </a:rPr>
              <a:t>PNotify</a:t>
            </a:r>
            <a:endParaRPr kumimoji="1" lang="ja-JP" altLang="en-US" sz="2400" b="1" dirty="0">
              <a:solidFill>
                <a:srgbClr val="FF0000"/>
              </a:solidFill>
            </a:endParaRPr>
          </a:p>
        </p:txBody>
      </p:sp>
      <p:sp>
        <p:nvSpPr>
          <p:cNvPr id="5" name="テキスト ボックス 4"/>
          <p:cNvSpPr txBox="1"/>
          <p:nvPr/>
        </p:nvSpPr>
        <p:spPr>
          <a:xfrm>
            <a:off x="2166388" y="1479494"/>
            <a:ext cx="8773556" cy="646331"/>
          </a:xfrm>
          <a:prstGeom prst="rect">
            <a:avLst/>
          </a:prstGeom>
          <a:noFill/>
        </p:spPr>
        <p:txBody>
          <a:bodyPr wrap="none" rtlCol="0">
            <a:spAutoFit/>
          </a:bodyPr>
          <a:lstStyle/>
          <a:p>
            <a:r>
              <a:rPr kumimoji="1" lang="ja-JP" altLang="en-US" dirty="0" smtClean="0"/>
              <a:t>こちらも同様に使い方は簡単で、必要なファイルを</a:t>
            </a:r>
            <a:r>
              <a:rPr kumimoji="1" lang="en-US" altLang="ja-JP" dirty="0" smtClean="0"/>
              <a:t>DL</a:t>
            </a:r>
            <a:r>
              <a:rPr kumimoji="1" lang="ja-JP" altLang="en-US" dirty="0" smtClean="0"/>
              <a:t>した後で任意の場所に配置、</a:t>
            </a:r>
            <a:r>
              <a:rPr kumimoji="1" lang="en-US" altLang="ja-JP" dirty="0" smtClean="0"/>
              <a:t/>
            </a:r>
            <a:br>
              <a:rPr kumimoji="1" lang="en-US" altLang="ja-JP" dirty="0" smtClean="0"/>
            </a:br>
            <a:r>
              <a:rPr kumimoji="1" lang="en-US" altLang="ja-JP" dirty="0" smtClean="0"/>
              <a:t>&lt;head&gt;</a:t>
            </a:r>
            <a:r>
              <a:rPr kumimoji="1" lang="ja-JP" altLang="en-US" dirty="0" smtClean="0"/>
              <a:t>タグ内で読み込めば、後は先程の記述だけで使える</a:t>
            </a:r>
            <a:r>
              <a:rPr kumimoji="1" lang="ja-JP" altLang="en-US" dirty="0"/>
              <a:t>様</a:t>
            </a:r>
            <a:r>
              <a:rPr kumimoji="1" lang="ja-JP" altLang="en-US" dirty="0" smtClean="0"/>
              <a:t>になります。</a:t>
            </a:r>
            <a:endParaRPr kumimoji="1" lang="en-US" altLang="ja-JP" dirty="0" smtClean="0"/>
          </a:p>
        </p:txBody>
      </p:sp>
      <p:sp>
        <p:nvSpPr>
          <p:cNvPr id="6" name="テキスト ボックス 5"/>
          <p:cNvSpPr txBox="1"/>
          <p:nvPr/>
        </p:nvSpPr>
        <p:spPr>
          <a:xfrm>
            <a:off x="2045294" y="2553928"/>
            <a:ext cx="6824304" cy="369332"/>
          </a:xfrm>
          <a:prstGeom prst="rect">
            <a:avLst/>
          </a:prstGeom>
          <a:noFill/>
        </p:spPr>
        <p:txBody>
          <a:bodyPr wrap="none" rtlCol="0">
            <a:spAutoFit/>
          </a:bodyPr>
          <a:lstStyle/>
          <a:p>
            <a:r>
              <a:rPr kumimoji="1" lang="en-US" altLang="ja-JP" dirty="0" smtClean="0"/>
              <a:t>1. </a:t>
            </a:r>
            <a:r>
              <a:rPr kumimoji="1" lang="ja-JP" altLang="en-US" dirty="0" smtClean="0"/>
              <a:t>必要なファイルを</a:t>
            </a:r>
            <a:r>
              <a:rPr kumimoji="1" lang="en-US" altLang="ja-JP" dirty="0" err="1" smtClean="0"/>
              <a:t>PNotify</a:t>
            </a:r>
            <a:r>
              <a:rPr kumimoji="1" lang="en-US" altLang="ja-JP" dirty="0" smtClean="0"/>
              <a:t> </a:t>
            </a:r>
            <a:r>
              <a:rPr kumimoji="1" lang="ja-JP" altLang="en-US" dirty="0" smtClean="0"/>
              <a:t>のウェブサイトからダウンロード。</a:t>
            </a:r>
            <a:endParaRPr kumimoji="1" lang="ja-JP" altLang="en-US" dirty="0"/>
          </a:p>
        </p:txBody>
      </p:sp>
      <p:sp>
        <p:nvSpPr>
          <p:cNvPr id="7" name="テキスト ボックス 6"/>
          <p:cNvSpPr txBox="1"/>
          <p:nvPr/>
        </p:nvSpPr>
        <p:spPr>
          <a:xfrm>
            <a:off x="2166388" y="2968779"/>
            <a:ext cx="3453189" cy="369332"/>
          </a:xfrm>
          <a:prstGeom prst="rect">
            <a:avLst/>
          </a:prstGeom>
          <a:noFill/>
        </p:spPr>
        <p:txBody>
          <a:bodyPr wrap="none" rtlCol="0">
            <a:spAutoFit/>
          </a:bodyPr>
          <a:lstStyle/>
          <a:p>
            <a:r>
              <a:rPr kumimoji="1" lang="en-US" altLang="ja-JP" dirty="0">
                <a:solidFill>
                  <a:schemeClr val="accent2">
                    <a:lumMod val="75000"/>
                  </a:schemeClr>
                </a:solidFill>
              </a:rPr>
              <a:t>http://sciactive.com/pnotify/</a:t>
            </a:r>
            <a:endParaRPr kumimoji="1" lang="ja-JP" altLang="en-US" dirty="0">
              <a:solidFill>
                <a:schemeClr val="accent2">
                  <a:lumMod val="75000"/>
                </a:schemeClr>
              </a:solidFill>
            </a:endParaRPr>
          </a:p>
        </p:txBody>
      </p:sp>
      <p:sp>
        <p:nvSpPr>
          <p:cNvPr id="8" name="テキスト ボックス 7"/>
          <p:cNvSpPr txBox="1"/>
          <p:nvPr/>
        </p:nvSpPr>
        <p:spPr>
          <a:xfrm>
            <a:off x="2045294" y="3746563"/>
            <a:ext cx="8993168" cy="369332"/>
          </a:xfrm>
          <a:prstGeom prst="rect">
            <a:avLst/>
          </a:prstGeom>
          <a:noFill/>
        </p:spPr>
        <p:txBody>
          <a:bodyPr wrap="none" rtlCol="0">
            <a:spAutoFit/>
          </a:bodyPr>
          <a:lstStyle/>
          <a:p>
            <a:r>
              <a:rPr kumimoji="1" lang="en-US" altLang="ja-JP" dirty="0"/>
              <a:t>2</a:t>
            </a:r>
            <a:r>
              <a:rPr kumimoji="1" lang="en-US" altLang="ja-JP" dirty="0" smtClean="0"/>
              <a:t>. DL</a:t>
            </a:r>
            <a:r>
              <a:rPr kumimoji="1" lang="ja-JP" altLang="en-US" dirty="0" smtClean="0"/>
              <a:t>したファイルを任意の場所に配置後、使いたいページの</a:t>
            </a:r>
            <a:r>
              <a:rPr kumimoji="1" lang="en-US" altLang="ja-JP" dirty="0" smtClean="0"/>
              <a:t>&lt;head&gt;</a:t>
            </a:r>
            <a:r>
              <a:rPr kumimoji="1" lang="ja-JP" altLang="en-US" dirty="0" smtClean="0"/>
              <a:t>内で読み込む。</a:t>
            </a:r>
            <a:endParaRPr kumimoji="1" lang="ja-JP" altLang="en-US" dirty="0"/>
          </a:p>
        </p:txBody>
      </p:sp>
      <p:sp>
        <p:nvSpPr>
          <p:cNvPr id="9" name="テキスト ボックス 8"/>
          <p:cNvSpPr txBox="1"/>
          <p:nvPr/>
        </p:nvSpPr>
        <p:spPr>
          <a:xfrm>
            <a:off x="1877514" y="4569866"/>
            <a:ext cx="10341293" cy="369332"/>
          </a:xfrm>
          <a:prstGeom prst="rect">
            <a:avLst/>
          </a:prstGeom>
          <a:noFill/>
        </p:spPr>
        <p:txBody>
          <a:bodyPr wrap="none" rtlCol="0">
            <a:spAutoFit/>
          </a:bodyPr>
          <a:lstStyle/>
          <a:p>
            <a:r>
              <a:rPr kumimoji="1" lang="ja-JP" altLang="en-US" b="1" dirty="0" smtClean="0"/>
              <a:t>通知オプションが色々存在し、サイト上でデモを確認しながら選べるので色々試してみて下さい。</a:t>
            </a:r>
            <a:endParaRPr kumimoji="1" lang="ja-JP" altLang="en-US" b="1" dirty="0"/>
          </a:p>
        </p:txBody>
      </p:sp>
      <p:sp>
        <p:nvSpPr>
          <p:cNvPr id="10" name="テキスト ボックス 9"/>
          <p:cNvSpPr txBox="1"/>
          <p:nvPr/>
        </p:nvSpPr>
        <p:spPr>
          <a:xfrm>
            <a:off x="2166388" y="5551967"/>
            <a:ext cx="5170005" cy="369332"/>
          </a:xfrm>
          <a:prstGeom prst="rect">
            <a:avLst/>
          </a:prstGeom>
          <a:noFill/>
        </p:spPr>
        <p:txBody>
          <a:bodyPr wrap="none" rtlCol="0">
            <a:spAutoFit/>
          </a:bodyPr>
          <a:lstStyle/>
          <a:p>
            <a:r>
              <a:rPr kumimoji="1" lang="en-US" altLang="ja-JP" dirty="0">
                <a:solidFill>
                  <a:schemeClr val="accent2">
                    <a:lumMod val="75000"/>
                  </a:schemeClr>
                </a:solidFill>
              </a:rPr>
              <a:t>http://sciactive.com/pnotify/#demos-simple</a:t>
            </a:r>
            <a:endParaRPr kumimoji="1" lang="ja-JP" altLang="en-US" dirty="0">
              <a:solidFill>
                <a:schemeClr val="accent2">
                  <a:lumMod val="75000"/>
                </a:schemeClr>
              </a:solidFill>
            </a:endParaRPr>
          </a:p>
        </p:txBody>
      </p:sp>
      <p:sp>
        <p:nvSpPr>
          <p:cNvPr id="11" name="テキスト ボックス 10"/>
          <p:cNvSpPr txBox="1"/>
          <p:nvPr/>
        </p:nvSpPr>
        <p:spPr>
          <a:xfrm>
            <a:off x="2045294" y="5260272"/>
            <a:ext cx="2803973" cy="369332"/>
          </a:xfrm>
          <a:prstGeom prst="rect">
            <a:avLst/>
          </a:prstGeom>
          <a:noFill/>
        </p:spPr>
        <p:txBody>
          <a:bodyPr wrap="none" rtlCol="0">
            <a:spAutoFit/>
          </a:bodyPr>
          <a:lstStyle/>
          <a:p>
            <a:r>
              <a:rPr kumimoji="1" lang="ja-JP" altLang="en-US" dirty="0" smtClean="0"/>
              <a:t>・</a:t>
            </a:r>
            <a:r>
              <a:rPr kumimoji="1" lang="en-US" altLang="ja-JP" dirty="0" err="1" smtClean="0"/>
              <a:t>Pnotify</a:t>
            </a:r>
            <a:r>
              <a:rPr kumimoji="1" lang="en-US" altLang="ja-JP" dirty="0" smtClean="0"/>
              <a:t> Simple Demos</a:t>
            </a:r>
            <a:endParaRPr kumimoji="1" lang="ja-JP" altLang="en-US" dirty="0"/>
          </a:p>
        </p:txBody>
      </p:sp>
    </p:spTree>
    <p:extLst>
      <p:ext uri="{BB962C8B-B14F-4D97-AF65-F5344CB8AC3E}">
        <p14:creationId xmlns:p14="http://schemas.microsoft.com/office/powerpoint/2010/main" val="320311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Chapter3</a:t>
            </a:r>
            <a:endParaRPr kumimoji="1" lang="ja-JP" altLang="en-US" sz="2800" b="1" dirty="0"/>
          </a:p>
        </p:txBody>
      </p:sp>
      <p:sp>
        <p:nvSpPr>
          <p:cNvPr id="3" name="テキスト ボックス 2"/>
          <p:cNvSpPr txBox="1"/>
          <p:nvPr/>
        </p:nvSpPr>
        <p:spPr>
          <a:xfrm>
            <a:off x="3910868" y="158839"/>
            <a:ext cx="5211683" cy="523220"/>
          </a:xfrm>
          <a:prstGeom prst="rect">
            <a:avLst/>
          </a:prstGeom>
          <a:noFill/>
        </p:spPr>
        <p:txBody>
          <a:bodyPr wrap="none" rtlCol="0">
            <a:spAutoFit/>
          </a:bodyPr>
          <a:lstStyle/>
          <a:p>
            <a:r>
              <a:rPr kumimoji="1" lang="ja-JP" altLang="en-US" sz="2800" b="1" dirty="0" smtClean="0">
                <a:latin typeface="+mj-ea"/>
                <a:ea typeface="+mj-ea"/>
              </a:rPr>
              <a:t>：よく使うライブラリのご紹介</a:t>
            </a:r>
            <a:endParaRPr kumimoji="1" lang="ja-JP" altLang="en-US" sz="2800" b="1" dirty="0">
              <a:latin typeface="+mj-ea"/>
              <a:ea typeface="+mj-ea"/>
            </a:endParaRPr>
          </a:p>
        </p:txBody>
      </p:sp>
      <p:sp>
        <p:nvSpPr>
          <p:cNvPr id="4" name="テキスト ボックス 3"/>
          <p:cNvSpPr txBox="1"/>
          <p:nvPr/>
        </p:nvSpPr>
        <p:spPr>
          <a:xfrm>
            <a:off x="1719744" y="1065402"/>
            <a:ext cx="9517349" cy="646331"/>
          </a:xfrm>
          <a:prstGeom prst="rect">
            <a:avLst/>
          </a:prstGeom>
          <a:noFill/>
        </p:spPr>
        <p:txBody>
          <a:bodyPr wrap="none" rtlCol="0">
            <a:spAutoFit/>
          </a:bodyPr>
          <a:lstStyle/>
          <a:p>
            <a:r>
              <a:rPr kumimoji="1" lang="ja-JP" altLang="en-US" dirty="0" smtClean="0"/>
              <a:t>今回は使い方が簡単なシンプルなものをご紹介しましたが、大規模な</a:t>
            </a:r>
            <a:r>
              <a:rPr kumimoji="1" lang="en-US" altLang="ja-JP" dirty="0" smtClean="0"/>
              <a:t>MVC</a:t>
            </a:r>
            <a:r>
              <a:rPr kumimoji="1" lang="ja-JP" altLang="en-US" dirty="0" smtClean="0"/>
              <a:t>フレームワーク</a:t>
            </a:r>
            <a:r>
              <a:rPr kumimoji="1" lang="en-US" altLang="ja-JP" dirty="0" smtClean="0"/>
              <a:t/>
            </a:r>
            <a:br>
              <a:rPr kumimoji="1" lang="en-US" altLang="ja-JP" dirty="0" smtClean="0"/>
            </a:br>
            <a:r>
              <a:rPr kumimoji="1" lang="ja-JP" altLang="en-US" dirty="0" smtClean="0"/>
              <a:t>なども多数用意されていますので、興味がある方はどうぞ。</a:t>
            </a:r>
            <a:endParaRPr kumimoji="1" lang="ja-JP" altLang="en-US" dirty="0"/>
          </a:p>
        </p:txBody>
      </p:sp>
      <p:sp>
        <p:nvSpPr>
          <p:cNvPr id="7" name="テキスト ボックス 6"/>
          <p:cNvSpPr txBox="1"/>
          <p:nvPr/>
        </p:nvSpPr>
        <p:spPr>
          <a:xfrm>
            <a:off x="2045294" y="2932004"/>
            <a:ext cx="2539478" cy="369332"/>
          </a:xfrm>
          <a:prstGeom prst="rect">
            <a:avLst/>
          </a:prstGeom>
          <a:noFill/>
        </p:spPr>
        <p:txBody>
          <a:bodyPr wrap="none" rtlCol="0">
            <a:spAutoFit/>
          </a:bodyPr>
          <a:lstStyle/>
          <a:p>
            <a:r>
              <a:rPr kumimoji="1" lang="en-US" altLang="ja-JP" dirty="0">
                <a:solidFill>
                  <a:schemeClr val="accent2">
                    <a:lumMod val="75000"/>
                  </a:schemeClr>
                </a:solidFill>
              </a:rPr>
              <a:t>https://angularjs.org/</a:t>
            </a:r>
            <a:endParaRPr kumimoji="1" lang="ja-JP" altLang="en-US" dirty="0">
              <a:solidFill>
                <a:schemeClr val="accent2">
                  <a:lumMod val="75000"/>
                </a:schemeClr>
              </a:solidFill>
            </a:endParaRPr>
          </a:p>
        </p:txBody>
      </p:sp>
      <p:sp>
        <p:nvSpPr>
          <p:cNvPr id="8" name="テキスト ボックス 7"/>
          <p:cNvSpPr txBox="1"/>
          <p:nvPr/>
        </p:nvSpPr>
        <p:spPr>
          <a:xfrm>
            <a:off x="1913046" y="2562672"/>
            <a:ext cx="1523174" cy="369332"/>
          </a:xfrm>
          <a:prstGeom prst="rect">
            <a:avLst/>
          </a:prstGeom>
          <a:noFill/>
        </p:spPr>
        <p:txBody>
          <a:bodyPr wrap="none" rtlCol="0">
            <a:spAutoFit/>
          </a:bodyPr>
          <a:lstStyle/>
          <a:p>
            <a:r>
              <a:rPr kumimoji="1" lang="ja-JP" altLang="en-US" dirty="0" smtClean="0"/>
              <a:t>・</a:t>
            </a:r>
            <a:r>
              <a:rPr kumimoji="1" lang="en-US" altLang="ja-JP" dirty="0" smtClean="0"/>
              <a:t>AngularJS</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719" y="2432893"/>
            <a:ext cx="4132836" cy="1165396"/>
          </a:xfrm>
          <a:prstGeom prst="rect">
            <a:avLst/>
          </a:prstGeom>
        </p:spPr>
      </p:pic>
      <p:sp>
        <p:nvSpPr>
          <p:cNvPr id="11" name="テキスト ボックス 10"/>
          <p:cNvSpPr txBox="1"/>
          <p:nvPr/>
        </p:nvSpPr>
        <p:spPr>
          <a:xfrm>
            <a:off x="2045294" y="5047427"/>
            <a:ext cx="2760692" cy="369332"/>
          </a:xfrm>
          <a:prstGeom prst="rect">
            <a:avLst/>
          </a:prstGeom>
          <a:noFill/>
        </p:spPr>
        <p:txBody>
          <a:bodyPr wrap="none" rtlCol="0">
            <a:spAutoFit/>
          </a:bodyPr>
          <a:lstStyle/>
          <a:p>
            <a:r>
              <a:rPr kumimoji="1" lang="en-US" altLang="ja-JP" dirty="0">
                <a:solidFill>
                  <a:schemeClr val="accent2">
                    <a:lumMod val="75000"/>
                  </a:schemeClr>
                </a:solidFill>
              </a:rPr>
              <a:t>http://backbonejs.org/</a:t>
            </a:r>
            <a:endParaRPr kumimoji="1" lang="ja-JP" altLang="en-US" dirty="0">
              <a:solidFill>
                <a:schemeClr val="accent2">
                  <a:lumMod val="75000"/>
                </a:schemeClr>
              </a:solidFill>
            </a:endParaRPr>
          </a:p>
        </p:txBody>
      </p:sp>
      <p:sp>
        <p:nvSpPr>
          <p:cNvPr id="12" name="テキスト ボックス 11"/>
          <p:cNvSpPr txBox="1"/>
          <p:nvPr/>
        </p:nvSpPr>
        <p:spPr>
          <a:xfrm>
            <a:off x="1949534" y="4678095"/>
            <a:ext cx="1770036" cy="369332"/>
          </a:xfrm>
          <a:prstGeom prst="rect">
            <a:avLst/>
          </a:prstGeom>
          <a:noFill/>
        </p:spPr>
        <p:txBody>
          <a:bodyPr wrap="none" rtlCol="0">
            <a:spAutoFit/>
          </a:bodyPr>
          <a:lstStyle/>
          <a:p>
            <a:r>
              <a:rPr kumimoji="1" lang="ja-JP" altLang="en-US" dirty="0" smtClean="0"/>
              <a:t>・</a:t>
            </a:r>
            <a:r>
              <a:rPr kumimoji="1" lang="en-US" altLang="ja-JP" dirty="0" smtClean="0"/>
              <a:t>Backbone.js</a:t>
            </a:r>
            <a:endParaRPr kumimoji="1" lang="ja-JP" altLang="en-US" dirty="0"/>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719" y="4584089"/>
            <a:ext cx="4678567" cy="832670"/>
          </a:xfrm>
          <a:prstGeom prst="rect">
            <a:avLst/>
          </a:prstGeom>
        </p:spPr>
      </p:pic>
    </p:spTree>
    <p:extLst>
      <p:ext uri="{BB962C8B-B14F-4D97-AF65-F5344CB8AC3E}">
        <p14:creationId xmlns:p14="http://schemas.microsoft.com/office/powerpoint/2010/main" val="4288467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682496" y="269486"/>
            <a:ext cx="1723549" cy="461665"/>
          </a:xfrm>
          <a:prstGeom prst="rect">
            <a:avLst/>
          </a:prstGeom>
        </p:spPr>
        <p:txBody>
          <a:bodyPr wrap="none">
            <a:spAutoFit/>
          </a:bodyPr>
          <a:lstStyle/>
          <a:p>
            <a:r>
              <a:rPr lang="ja-JP" altLang="en-US" sz="2400" b="1" dirty="0" smtClean="0">
                <a:solidFill>
                  <a:schemeClr val="accent6">
                    <a:lumMod val="75000"/>
                  </a:schemeClr>
                </a:solidFill>
                <a:latin typeface="+mj-ea"/>
                <a:ea typeface="+mj-ea"/>
              </a:rPr>
              <a:t>アジェンダ</a:t>
            </a:r>
            <a:endParaRPr lang="ja-JP" altLang="en-US" sz="2400" b="1" dirty="0">
              <a:solidFill>
                <a:schemeClr val="accent6">
                  <a:lumMod val="75000"/>
                </a:schemeClr>
              </a:solidFill>
              <a:latin typeface="+mj-ea"/>
              <a:ea typeface="+mj-ea"/>
            </a:endParaRPr>
          </a:p>
        </p:txBody>
      </p:sp>
      <p:cxnSp>
        <p:nvCxnSpPr>
          <p:cNvPr id="7" name="直線コネクタ 6"/>
          <p:cNvCxnSpPr/>
          <p:nvPr/>
        </p:nvCxnSpPr>
        <p:spPr>
          <a:xfrm>
            <a:off x="1682496" y="877824"/>
            <a:ext cx="10216896" cy="0"/>
          </a:xfrm>
          <a:prstGeom prst="line">
            <a:avLst/>
          </a:prstGeom>
        </p:spPr>
        <p:style>
          <a:lnRef idx="3">
            <a:schemeClr val="accent6"/>
          </a:lnRef>
          <a:fillRef idx="0">
            <a:schemeClr val="accent6"/>
          </a:fillRef>
          <a:effectRef idx="2">
            <a:schemeClr val="accent6"/>
          </a:effectRef>
          <a:fontRef idx="minor">
            <a:schemeClr val="tx1"/>
          </a:fontRef>
        </p:style>
      </p:cxnSp>
      <p:sp>
        <p:nvSpPr>
          <p:cNvPr id="8" name="テキスト ボックス 7"/>
          <p:cNvSpPr txBox="1"/>
          <p:nvPr/>
        </p:nvSpPr>
        <p:spPr>
          <a:xfrm>
            <a:off x="2072640" y="1328928"/>
            <a:ext cx="3437159" cy="400110"/>
          </a:xfrm>
          <a:prstGeom prst="rect">
            <a:avLst/>
          </a:prstGeom>
          <a:noFill/>
        </p:spPr>
        <p:txBody>
          <a:bodyPr wrap="none" rtlCol="0">
            <a:spAutoFit/>
          </a:bodyPr>
          <a:lstStyle/>
          <a:p>
            <a:r>
              <a:rPr kumimoji="1" lang="ja-JP" altLang="en-US" sz="2000" dirty="0" smtClean="0">
                <a:solidFill>
                  <a:schemeClr val="accent3"/>
                </a:solidFill>
              </a:rPr>
              <a:t>・</a:t>
            </a:r>
            <a:r>
              <a:rPr kumimoji="1" lang="en-US" altLang="ja-JP" sz="2000" dirty="0" smtClean="0">
                <a:solidFill>
                  <a:schemeClr val="accent3"/>
                </a:solidFill>
              </a:rPr>
              <a:t>JavaScript </a:t>
            </a:r>
            <a:r>
              <a:rPr kumimoji="1" lang="ja-JP" altLang="en-US" sz="2000" dirty="0" smtClean="0">
                <a:solidFill>
                  <a:schemeClr val="accent3"/>
                </a:solidFill>
                <a:latin typeface="+mn-ea"/>
              </a:rPr>
              <a:t>の簡単な説明</a:t>
            </a:r>
            <a:r>
              <a:rPr kumimoji="1" lang="en-US" altLang="ja-JP" sz="2000" dirty="0">
                <a:solidFill>
                  <a:schemeClr val="accent3"/>
                </a:solidFill>
                <a:latin typeface="+mn-ea"/>
              </a:rPr>
              <a:t> </a:t>
            </a:r>
            <a:endParaRPr kumimoji="1" lang="ja-JP" altLang="en-US" sz="2000" dirty="0">
              <a:solidFill>
                <a:schemeClr val="accent3"/>
              </a:solidFill>
              <a:latin typeface="+mn-ea"/>
            </a:endParaRPr>
          </a:p>
        </p:txBody>
      </p:sp>
      <p:sp>
        <p:nvSpPr>
          <p:cNvPr id="6" name="テキスト ボックス 5"/>
          <p:cNvSpPr txBox="1"/>
          <p:nvPr/>
        </p:nvSpPr>
        <p:spPr>
          <a:xfrm>
            <a:off x="2072640" y="2520136"/>
            <a:ext cx="5896166" cy="400110"/>
          </a:xfrm>
          <a:prstGeom prst="rect">
            <a:avLst/>
          </a:prstGeom>
          <a:noFill/>
        </p:spPr>
        <p:txBody>
          <a:bodyPr wrap="none" rtlCol="0">
            <a:spAutoFit/>
          </a:bodyPr>
          <a:lstStyle/>
          <a:p>
            <a:r>
              <a:rPr kumimoji="1" lang="ja-JP" altLang="en-US" sz="2000" dirty="0" smtClean="0">
                <a:solidFill>
                  <a:schemeClr val="accent3"/>
                </a:solidFill>
              </a:rPr>
              <a:t>・</a:t>
            </a:r>
            <a:r>
              <a:rPr kumimoji="1" lang="en-US" altLang="ja-JP" sz="2000" dirty="0" smtClean="0">
                <a:solidFill>
                  <a:schemeClr val="accent3"/>
                </a:solidFill>
              </a:rPr>
              <a:t>Chapter1 JavaScript </a:t>
            </a:r>
            <a:r>
              <a:rPr kumimoji="1" lang="ja-JP" altLang="en-US" sz="2000" dirty="0" smtClean="0">
                <a:solidFill>
                  <a:schemeClr val="accent3"/>
                </a:solidFill>
                <a:latin typeface="+mn-ea"/>
              </a:rPr>
              <a:t>を動かしてみましょう</a:t>
            </a:r>
            <a:r>
              <a:rPr kumimoji="1" lang="en-US" altLang="ja-JP" sz="2000" dirty="0" smtClean="0">
                <a:solidFill>
                  <a:schemeClr val="accent3"/>
                </a:solidFill>
                <a:latin typeface="+mn-ea"/>
              </a:rPr>
              <a:t> </a:t>
            </a:r>
            <a:endParaRPr kumimoji="1" lang="ja-JP" altLang="en-US" sz="2000" dirty="0">
              <a:solidFill>
                <a:schemeClr val="accent3"/>
              </a:solidFill>
              <a:latin typeface="+mn-ea"/>
            </a:endParaRPr>
          </a:p>
        </p:txBody>
      </p:sp>
      <p:sp>
        <p:nvSpPr>
          <p:cNvPr id="9" name="テキスト ボックス 8"/>
          <p:cNvSpPr txBox="1"/>
          <p:nvPr/>
        </p:nvSpPr>
        <p:spPr>
          <a:xfrm>
            <a:off x="2072640" y="3167059"/>
            <a:ext cx="6572633" cy="400110"/>
          </a:xfrm>
          <a:prstGeom prst="rect">
            <a:avLst/>
          </a:prstGeom>
          <a:noFill/>
        </p:spPr>
        <p:txBody>
          <a:bodyPr wrap="none" rtlCol="0">
            <a:spAutoFit/>
          </a:bodyPr>
          <a:lstStyle/>
          <a:p>
            <a:r>
              <a:rPr kumimoji="1" lang="ja-JP" altLang="en-US" sz="2000" dirty="0" smtClean="0">
                <a:solidFill>
                  <a:schemeClr val="accent3"/>
                </a:solidFill>
              </a:rPr>
              <a:t>・</a:t>
            </a:r>
            <a:r>
              <a:rPr kumimoji="1" lang="en-US" altLang="ja-JP" sz="2000" dirty="0" smtClean="0">
                <a:solidFill>
                  <a:schemeClr val="accent3"/>
                </a:solidFill>
              </a:rPr>
              <a:t>Chapter2 </a:t>
            </a:r>
            <a:r>
              <a:rPr kumimoji="1" lang="ja-JP" altLang="en-US" sz="2000" dirty="0" smtClean="0">
                <a:solidFill>
                  <a:schemeClr val="accent3"/>
                </a:solidFill>
              </a:rPr>
              <a:t>簡単なプログラム処理を書いてみましょう</a:t>
            </a:r>
            <a:endParaRPr kumimoji="1" lang="ja-JP" altLang="en-US" sz="2000" dirty="0">
              <a:solidFill>
                <a:schemeClr val="accent3"/>
              </a:solidFill>
              <a:latin typeface="+mn-ea"/>
            </a:endParaRPr>
          </a:p>
        </p:txBody>
      </p:sp>
      <p:sp>
        <p:nvSpPr>
          <p:cNvPr id="10" name="テキスト ボックス 9"/>
          <p:cNvSpPr txBox="1"/>
          <p:nvPr/>
        </p:nvSpPr>
        <p:spPr>
          <a:xfrm>
            <a:off x="2072640" y="3888626"/>
            <a:ext cx="5120312" cy="400110"/>
          </a:xfrm>
          <a:prstGeom prst="rect">
            <a:avLst/>
          </a:prstGeom>
          <a:noFill/>
        </p:spPr>
        <p:txBody>
          <a:bodyPr wrap="none" rtlCol="0">
            <a:spAutoFit/>
          </a:bodyPr>
          <a:lstStyle/>
          <a:p>
            <a:r>
              <a:rPr kumimoji="1" lang="ja-JP" altLang="en-US" sz="2000" dirty="0" smtClean="0">
                <a:solidFill>
                  <a:schemeClr val="accent3"/>
                </a:solidFill>
              </a:rPr>
              <a:t>・</a:t>
            </a:r>
            <a:r>
              <a:rPr kumimoji="1" lang="en-US" altLang="ja-JP" sz="2000" dirty="0" smtClean="0">
                <a:solidFill>
                  <a:schemeClr val="accent3"/>
                </a:solidFill>
              </a:rPr>
              <a:t>Chapter3 </a:t>
            </a:r>
            <a:r>
              <a:rPr kumimoji="1" lang="ja-JP" altLang="en-US" sz="2000" dirty="0" smtClean="0">
                <a:solidFill>
                  <a:schemeClr val="accent3"/>
                </a:solidFill>
              </a:rPr>
              <a:t>よく使うライブラリのご紹介</a:t>
            </a:r>
            <a:r>
              <a:rPr kumimoji="1" lang="en-US" altLang="ja-JP" sz="2000" dirty="0" smtClean="0">
                <a:solidFill>
                  <a:schemeClr val="accent3"/>
                </a:solidFill>
                <a:latin typeface="+mn-ea"/>
              </a:rPr>
              <a:t> </a:t>
            </a:r>
            <a:endParaRPr kumimoji="1" lang="ja-JP" altLang="en-US" sz="2000" dirty="0">
              <a:solidFill>
                <a:schemeClr val="accent3"/>
              </a:solidFill>
              <a:latin typeface="+mn-ea"/>
            </a:endParaRPr>
          </a:p>
        </p:txBody>
      </p:sp>
      <p:sp>
        <p:nvSpPr>
          <p:cNvPr id="11" name="テキスト ボックス 10"/>
          <p:cNvSpPr txBox="1"/>
          <p:nvPr/>
        </p:nvSpPr>
        <p:spPr>
          <a:xfrm>
            <a:off x="2072640" y="4585311"/>
            <a:ext cx="6915676" cy="400110"/>
          </a:xfrm>
          <a:prstGeom prst="rect">
            <a:avLst/>
          </a:prstGeom>
          <a:noFill/>
        </p:spPr>
        <p:txBody>
          <a:bodyPr wrap="none" rtlCol="0">
            <a:spAutoFit/>
          </a:bodyPr>
          <a:lstStyle/>
          <a:p>
            <a:r>
              <a:rPr kumimoji="1" lang="ja-JP" altLang="en-US" sz="2000" dirty="0" smtClean="0">
                <a:solidFill>
                  <a:schemeClr val="accent3"/>
                </a:solidFill>
              </a:rPr>
              <a:t>・</a:t>
            </a:r>
            <a:r>
              <a:rPr kumimoji="1" lang="en-US" altLang="ja-JP" sz="2000" dirty="0" smtClean="0">
                <a:solidFill>
                  <a:schemeClr val="accent3"/>
                </a:solidFill>
              </a:rPr>
              <a:t>Chapter4 </a:t>
            </a:r>
            <a:r>
              <a:rPr kumimoji="1" lang="ja-JP" altLang="en-US" sz="2000" dirty="0" smtClean="0">
                <a:solidFill>
                  <a:schemeClr val="accent3"/>
                </a:solidFill>
              </a:rPr>
              <a:t>よく起こりがちなミス、ハマった時の対処法</a:t>
            </a:r>
            <a:r>
              <a:rPr kumimoji="1" lang="en-US" altLang="ja-JP" sz="2000" dirty="0" smtClean="0">
                <a:solidFill>
                  <a:schemeClr val="accent3"/>
                </a:solidFill>
                <a:latin typeface="+mn-ea"/>
              </a:rPr>
              <a:t> </a:t>
            </a:r>
            <a:endParaRPr kumimoji="1" lang="ja-JP" altLang="en-US" sz="2000" dirty="0">
              <a:solidFill>
                <a:schemeClr val="accent3"/>
              </a:solidFill>
              <a:latin typeface="+mn-ea"/>
            </a:endParaRPr>
          </a:p>
        </p:txBody>
      </p:sp>
      <p:sp>
        <p:nvSpPr>
          <p:cNvPr id="13" name="テキスト ボックス 12"/>
          <p:cNvSpPr txBox="1"/>
          <p:nvPr/>
        </p:nvSpPr>
        <p:spPr>
          <a:xfrm>
            <a:off x="2072640" y="5331760"/>
            <a:ext cx="6829114" cy="400110"/>
          </a:xfrm>
          <a:prstGeom prst="rect">
            <a:avLst/>
          </a:prstGeom>
          <a:noFill/>
        </p:spPr>
        <p:txBody>
          <a:bodyPr wrap="none" rtlCol="0">
            <a:spAutoFit/>
          </a:bodyPr>
          <a:lstStyle/>
          <a:p>
            <a:r>
              <a:rPr kumimoji="1" lang="ja-JP" altLang="en-US" sz="2000" dirty="0" smtClean="0">
                <a:solidFill>
                  <a:schemeClr val="accent3"/>
                </a:solidFill>
              </a:rPr>
              <a:t>・</a:t>
            </a:r>
            <a:r>
              <a:rPr kumimoji="1" lang="en-US" altLang="ja-JP" sz="2000" dirty="0" smtClean="0">
                <a:solidFill>
                  <a:schemeClr val="accent3"/>
                </a:solidFill>
              </a:rPr>
              <a:t>Chapter5 </a:t>
            </a:r>
            <a:r>
              <a:rPr kumimoji="1" lang="ja-JP" altLang="en-US" sz="2000" dirty="0" smtClean="0">
                <a:solidFill>
                  <a:schemeClr val="accent3"/>
                </a:solidFill>
              </a:rPr>
              <a:t>覚えた事を組み合わせて簡単なものを作る</a:t>
            </a:r>
            <a:endParaRPr kumimoji="1" lang="ja-JP" altLang="en-US" sz="2000" dirty="0">
              <a:solidFill>
                <a:schemeClr val="accent3"/>
              </a:solidFill>
              <a:latin typeface="+mn-ea"/>
            </a:endParaRPr>
          </a:p>
        </p:txBody>
      </p:sp>
      <p:sp>
        <p:nvSpPr>
          <p:cNvPr id="4" name="テキスト ボックス 3"/>
          <p:cNvSpPr txBox="1"/>
          <p:nvPr/>
        </p:nvSpPr>
        <p:spPr>
          <a:xfrm>
            <a:off x="4156476" y="1932854"/>
            <a:ext cx="3313728" cy="369332"/>
          </a:xfrm>
          <a:prstGeom prst="rect">
            <a:avLst/>
          </a:prstGeom>
          <a:noFill/>
        </p:spPr>
        <p:txBody>
          <a:bodyPr wrap="none" rtlCol="0">
            <a:spAutoFit/>
          </a:bodyPr>
          <a:lstStyle/>
          <a:p>
            <a:r>
              <a:rPr kumimoji="1" lang="ja-JP" altLang="en-US" dirty="0" smtClean="0">
                <a:solidFill>
                  <a:srgbClr val="FF0000"/>
                </a:solidFill>
              </a:rPr>
              <a:t>～～～</a:t>
            </a:r>
            <a:r>
              <a:rPr kumimoji="1" lang="en-US" altLang="ja-JP" dirty="0">
                <a:solidFill>
                  <a:srgbClr val="FF0000"/>
                </a:solidFill>
              </a:rPr>
              <a:t> </a:t>
            </a:r>
            <a:r>
              <a:rPr kumimoji="1" lang="ja-JP" altLang="en-US" dirty="0" smtClean="0">
                <a:solidFill>
                  <a:srgbClr val="FF0000"/>
                </a:solidFill>
              </a:rPr>
              <a:t>ハンズオン開始 ～～～</a:t>
            </a:r>
            <a:endParaRPr kumimoji="1" lang="ja-JP" altLang="en-US" dirty="0">
              <a:solidFill>
                <a:srgbClr val="FF0000"/>
              </a:solidFill>
            </a:endParaRPr>
          </a:p>
        </p:txBody>
      </p:sp>
    </p:spTree>
    <p:extLst>
      <p:ext uri="{BB962C8B-B14F-4D97-AF65-F5344CB8AC3E}">
        <p14:creationId xmlns:p14="http://schemas.microsoft.com/office/powerpoint/2010/main" val="300199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607" y="2379859"/>
            <a:ext cx="881743" cy="881743"/>
          </a:xfrm>
          <a:prstGeom prst="rect">
            <a:avLst/>
          </a:prstGeom>
        </p:spPr>
      </p:pic>
      <p:sp>
        <p:nvSpPr>
          <p:cNvPr id="4" name="テキスト ボックス 3"/>
          <p:cNvSpPr txBox="1"/>
          <p:nvPr/>
        </p:nvSpPr>
        <p:spPr>
          <a:xfrm>
            <a:off x="2658544" y="3147636"/>
            <a:ext cx="870751" cy="307777"/>
          </a:xfrm>
          <a:prstGeom prst="rect">
            <a:avLst/>
          </a:prstGeom>
          <a:noFill/>
        </p:spPr>
        <p:txBody>
          <a:bodyPr wrap="none" rtlCol="0">
            <a:spAutoFit/>
          </a:bodyPr>
          <a:lstStyle/>
          <a:p>
            <a:r>
              <a:rPr kumimoji="1" lang="en-US" altLang="ja-JP" sz="1400" dirty="0" smtClean="0"/>
              <a:t>D-Cube</a:t>
            </a:r>
            <a:endParaRPr kumimoji="1" lang="ja-JP" altLang="en-US" sz="1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644737"/>
            <a:ext cx="881743" cy="881743"/>
          </a:xfrm>
          <a:prstGeom prst="rect">
            <a:avLst/>
          </a:prstGeom>
        </p:spPr>
      </p:pic>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1480321"/>
            <a:ext cx="881743" cy="881743"/>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931" y="2312174"/>
            <a:ext cx="881743" cy="881743"/>
          </a:xfrm>
          <a:prstGeom prst="rect">
            <a:avLst/>
          </a:prstGeom>
        </p:spPr>
      </p:pic>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127841"/>
            <a:ext cx="881743" cy="881743"/>
          </a:xfrm>
          <a:prstGeom prst="rect">
            <a:avLst/>
          </a:prstGeom>
        </p:spPr>
      </p:pic>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972255"/>
            <a:ext cx="881743" cy="881743"/>
          </a:xfrm>
          <a:prstGeom prst="rect">
            <a:avLst/>
          </a:prstGeom>
        </p:spPr>
      </p:pic>
      <p:sp>
        <p:nvSpPr>
          <p:cNvPr id="10" name="テキスト ボックス 9"/>
          <p:cNvSpPr txBox="1"/>
          <p:nvPr/>
        </p:nvSpPr>
        <p:spPr>
          <a:xfrm>
            <a:off x="4812255" y="1389862"/>
            <a:ext cx="986167" cy="307777"/>
          </a:xfrm>
          <a:prstGeom prst="rect">
            <a:avLst/>
          </a:prstGeom>
          <a:noFill/>
        </p:spPr>
        <p:txBody>
          <a:bodyPr wrap="none" rtlCol="0">
            <a:spAutoFit/>
          </a:bodyPr>
          <a:lstStyle/>
          <a:p>
            <a:r>
              <a:rPr kumimoji="1" lang="en-US" altLang="ja-JP" sz="1400" dirty="0" smtClean="0"/>
              <a:t>chapter1</a:t>
            </a:r>
            <a:endParaRPr kumimoji="1" lang="ja-JP" altLang="en-US" sz="1400" dirty="0"/>
          </a:p>
        </p:txBody>
      </p:sp>
      <p:sp>
        <p:nvSpPr>
          <p:cNvPr id="11" name="テキスト ボックス 10"/>
          <p:cNvSpPr txBox="1"/>
          <p:nvPr/>
        </p:nvSpPr>
        <p:spPr>
          <a:xfrm>
            <a:off x="4804708" y="2239791"/>
            <a:ext cx="986167" cy="307777"/>
          </a:xfrm>
          <a:prstGeom prst="rect">
            <a:avLst/>
          </a:prstGeom>
          <a:noFill/>
        </p:spPr>
        <p:txBody>
          <a:bodyPr wrap="none" rtlCol="0">
            <a:spAutoFit/>
          </a:bodyPr>
          <a:lstStyle/>
          <a:p>
            <a:r>
              <a:rPr kumimoji="1" lang="en-US" altLang="ja-JP" sz="1400" dirty="0" smtClean="0"/>
              <a:t>chapter2</a:t>
            </a:r>
            <a:endParaRPr kumimoji="1" lang="ja-JP" altLang="en-US" sz="1400" dirty="0"/>
          </a:p>
        </p:txBody>
      </p:sp>
      <p:sp>
        <p:nvSpPr>
          <p:cNvPr id="12" name="テキスト ボックス 11"/>
          <p:cNvSpPr txBox="1"/>
          <p:nvPr/>
        </p:nvSpPr>
        <p:spPr>
          <a:xfrm>
            <a:off x="4795431" y="3058482"/>
            <a:ext cx="986167" cy="307777"/>
          </a:xfrm>
          <a:prstGeom prst="rect">
            <a:avLst/>
          </a:prstGeom>
          <a:noFill/>
        </p:spPr>
        <p:txBody>
          <a:bodyPr wrap="none" rtlCol="0">
            <a:spAutoFit/>
          </a:bodyPr>
          <a:lstStyle/>
          <a:p>
            <a:r>
              <a:rPr kumimoji="1" lang="en-US" altLang="ja-JP" sz="1400" dirty="0" smtClean="0"/>
              <a:t>chapter3</a:t>
            </a:r>
            <a:endParaRPr kumimoji="1" lang="ja-JP" altLang="en-US" sz="1400" dirty="0"/>
          </a:p>
        </p:txBody>
      </p:sp>
      <p:sp>
        <p:nvSpPr>
          <p:cNvPr id="13" name="テキスト ボックス 12"/>
          <p:cNvSpPr txBox="1"/>
          <p:nvPr/>
        </p:nvSpPr>
        <p:spPr>
          <a:xfrm>
            <a:off x="4816945" y="3886334"/>
            <a:ext cx="986167" cy="307777"/>
          </a:xfrm>
          <a:prstGeom prst="rect">
            <a:avLst/>
          </a:prstGeom>
          <a:noFill/>
        </p:spPr>
        <p:txBody>
          <a:bodyPr wrap="none" rtlCol="0">
            <a:spAutoFit/>
          </a:bodyPr>
          <a:lstStyle/>
          <a:p>
            <a:r>
              <a:rPr kumimoji="1" lang="en-US" altLang="ja-JP" sz="1400" dirty="0" smtClean="0"/>
              <a:t>chapter4</a:t>
            </a:r>
            <a:endParaRPr kumimoji="1" lang="ja-JP" altLang="en-US" sz="1400" dirty="0"/>
          </a:p>
        </p:txBody>
      </p:sp>
      <p:cxnSp>
        <p:nvCxnSpPr>
          <p:cNvPr id="17" name="直線コネクタ 16"/>
          <p:cNvCxnSpPr/>
          <p:nvPr/>
        </p:nvCxnSpPr>
        <p:spPr>
          <a:xfrm>
            <a:off x="4167672" y="1216297"/>
            <a:ext cx="1" cy="4910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167672" y="1216297"/>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167670" y="204347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4181675"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537798"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167665" y="372317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4181675" y="4550758"/>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180123" y="612710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743036" y="3715629"/>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400844" y="3718946"/>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6400844" y="3252209"/>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6400844" y="43033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400844" y="3252209"/>
            <a:ext cx="0" cy="1051102"/>
          </a:xfrm>
          <a:prstGeom prst="line">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058652" y="3095327"/>
            <a:ext cx="1396536" cy="307777"/>
          </a:xfrm>
          <a:prstGeom prst="rect">
            <a:avLst/>
          </a:prstGeom>
          <a:noFill/>
        </p:spPr>
        <p:txBody>
          <a:bodyPr wrap="none" rtlCol="0">
            <a:spAutoFit/>
          </a:bodyPr>
          <a:lstStyle/>
          <a:p>
            <a:r>
              <a:rPr kumimoji="1" lang="en-US" altLang="ja-JP" sz="1400" b="1" dirty="0" smtClean="0">
                <a:solidFill>
                  <a:srgbClr val="FF0000"/>
                </a:solidFill>
              </a:rPr>
              <a:t>chapter4.html</a:t>
            </a:r>
            <a:endParaRPr kumimoji="1" lang="ja-JP" altLang="en-US" sz="1400" b="1" dirty="0">
              <a:solidFill>
                <a:srgbClr val="FF0000"/>
              </a:solidFill>
            </a:endParaRPr>
          </a:p>
        </p:txBody>
      </p:sp>
      <p:sp>
        <p:nvSpPr>
          <p:cNvPr id="35" name="テキスト ボックス 34"/>
          <p:cNvSpPr txBox="1"/>
          <p:nvPr/>
        </p:nvSpPr>
        <p:spPr>
          <a:xfrm>
            <a:off x="7058652" y="3568818"/>
            <a:ext cx="1289135" cy="307777"/>
          </a:xfrm>
          <a:prstGeom prst="rect">
            <a:avLst/>
          </a:prstGeom>
          <a:noFill/>
        </p:spPr>
        <p:txBody>
          <a:bodyPr wrap="none" rtlCol="0">
            <a:spAutoFit/>
          </a:bodyPr>
          <a:lstStyle/>
          <a:p>
            <a:r>
              <a:rPr kumimoji="1" lang="en-US" altLang="ja-JP" sz="1400" dirty="0" smtClean="0"/>
              <a:t>chapter4.css</a:t>
            </a:r>
            <a:endParaRPr kumimoji="1" lang="ja-JP" altLang="en-US" sz="1400" dirty="0"/>
          </a:p>
        </p:txBody>
      </p:sp>
      <p:sp>
        <p:nvSpPr>
          <p:cNvPr id="36" name="テキスト ボックス 35"/>
          <p:cNvSpPr txBox="1"/>
          <p:nvPr/>
        </p:nvSpPr>
        <p:spPr>
          <a:xfrm>
            <a:off x="7058652" y="4149422"/>
            <a:ext cx="1141659" cy="307777"/>
          </a:xfrm>
          <a:prstGeom prst="rect">
            <a:avLst/>
          </a:prstGeom>
          <a:noFill/>
        </p:spPr>
        <p:txBody>
          <a:bodyPr wrap="none" rtlCol="0">
            <a:spAutoFit/>
          </a:bodyPr>
          <a:lstStyle/>
          <a:p>
            <a:r>
              <a:rPr kumimoji="1" lang="en-US" altLang="ja-JP" sz="1400" dirty="0" smtClean="0"/>
              <a:t>chapter4.js</a:t>
            </a:r>
            <a:endParaRPr kumimoji="1" lang="ja-JP" altLang="en-US" sz="1400" dirty="0"/>
          </a:p>
        </p:txBody>
      </p:sp>
      <p:cxnSp>
        <p:nvCxnSpPr>
          <p:cNvPr id="42" name="直線矢印コネクタ 41"/>
          <p:cNvCxnSpPr/>
          <p:nvPr/>
        </p:nvCxnSpPr>
        <p:spPr>
          <a:xfrm flipH="1" flipV="1">
            <a:off x="8311066" y="3403105"/>
            <a:ext cx="228927" cy="130589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3" name="テキスト ボックス 42"/>
          <p:cNvSpPr txBox="1"/>
          <p:nvPr/>
        </p:nvSpPr>
        <p:spPr>
          <a:xfrm>
            <a:off x="6728645" y="4769417"/>
            <a:ext cx="5463355" cy="646331"/>
          </a:xfrm>
          <a:prstGeom prst="rect">
            <a:avLst/>
          </a:prstGeom>
          <a:noFill/>
        </p:spPr>
        <p:txBody>
          <a:bodyPr wrap="none" rtlCol="0">
            <a:spAutoFit/>
          </a:bodyPr>
          <a:lstStyle/>
          <a:p>
            <a:r>
              <a:rPr kumimoji="1" lang="ja-JP" altLang="en-US" dirty="0" smtClean="0">
                <a:solidFill>
                  <a:schemeClr val="accent6"/>
                </a:solidFill>
                <a:latin typeface="+mn-ea"/>
              </a:rPr>
              <a:t>上記ファイルをブラウザにドラッグ</a:t>
            </a:r>
            <a:r>
              <a:rPr kumimoji="1" lang="en-US" altLang="ja-JP" dirty="0" smtClean="0">
                <a:solidFill>
                  <a:schemeClr val="accent6"/>
                </a:solidFill>
                <a:latin typeface="+mn-ea"/>
              </a:rPr>
              <a:t>&amp;</a:t>
            </a:r>
            <a:r>
              <a:rPr kumimoji="1" lang="ja-JP" altLang="en-US" dirty="0" smtClean="0">
                <a:solidFill>
                  <a:schemeClr val="accent6"/>
                </a:solidFill>
                <a:latin typeface="+mn-ea"/>
              </a:rPr>
              <a:t>ドロップ</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して</a:t>
            </a:r>
            <a:r>
              <a:rPr kumimoji="1" lang="en-US" altLang="ja-JP" dirty="0" smtClean="0">
                <a:solidFill>
                  <a:schemeClr val="accent6"/>
                </a:solidFill>
                <a:latin typeface="+mn-ea"/>
              </a:rPr>
              <a:t>chapter4.html</a:t>
            </a:r>
            <a:r>
              <a:rPr kumimoji="1" lang="ja-JP" altLang="en-US" dirty="0" smtClean="0">
                <a:solidFill>
                  <a:schemeClr val="accent6"/>
                </a:solidFill>
                <a:latin typeface="+mn-ea"/>
              </a:rPr>
              <a:t>を画面に表示させてください。</a:t>
            </a:r>
            <a:endParaRPr kumimoji="1" lang="ja-JP" altLang="en-US" dirty="0">
              <a:solidFill>
                <a:schemeClr val="accent6"/>
              </a:solidFill>
              <a:latin typeface="+mn-ea"/>
            </a:endParaRPr>
          </a:p>
        </p:txBody>
      </p:sp>
      <p:sp>
        <p:nvSpPr>
          <p:cNvPr id="40" name="テキスト ボックス 39"/>
          <p:cNvSpPr txBox="1"/>
          <p:nvPr/>
        </p:nvSpPr>
        <p:spPr>
          <a:xfrm>
            <a:off x="4825473" y="4726550"/>
            <a:ext cx="986167" cy="307777"/>
          </a:xfrm>
          <a:prstGeom prst="rect">
            <a:avLst/>
          </a:prstGeom>
          <a:noFill/>
        </p:spPr>
        <p:txBody>
          <a:bodyPr wrap="none" rtlCol="0">
            <a:spAutoFit/>
          </a:bodyPr>
          <a:lstStyle/>
          <a:p>
            <a:r>
              <a:rPr kumimoji="1" lang="en-US" altLang="ja-JP" sz="1400" dirty="0" smtClean="0"/>
              <a:t>chapter5</a:t>
            </a:r>
            <a:endParaRPr kumimoji="1" lang="ja-JP" altLang="en-US" sz="1400" dirty="0"/>
          </a:p>
        </p:txBody>
      </p:sp>
      <p:pic>
        <p:nvPicPr>
          <p:cNvPr id="41" name="図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683" y="5595423"/>
            <a:ext cx="881743" cy="881743"/>
          </a:xfrm>
          <a:prstGeom prst="rect">
            <a:avLst/>
          </a:prstGeom>
        </p:spPr>
      </p:pic>
      <p:sp>
        <p:nvSpPr>
          <p:cNvPr id="45" name="テキスト ボックス 44"/>
          <p:cNvSpPr txBox="1"/>
          <p:nvPr/>
        </p:nvSpPr>
        <p:spPr>
          <a:xfrm>
            <a:off x="4458807" y="6430342"/>
            <a:ext cx="1885453" cy="307777"/>
          </a:xfrm>
          <a:prstGeom prst="rect">
            <a:avLst/>
          </a:prstGeom>
          <a:noFill/>
        </p:spPr>
        <p:txBody>
          <a:bodyPr wrap="none" rtlCol="0">
            <a:spAutoFit/>
          </a:bodyPr>
          <a:lstStyle/>
          <a:p>
            <a:r>
              <a:rPr kumimoji="1" lang="en-US" altLang="ja-JP" sz="1400" dirty="0" err="1" smtClean="0"/>
              <a:t>completed_sample</a:t>
            </a:r>
            <a:endParaRPr kumimoji="1" lang="ja-JP" altLang="en-US" sz="1400" dirty="0"/>
          </a:p>
        </p:txBody>
      </p:sp>
      <p:cxnSp>
        <p:nvCxnSpPr>
          <p:cNvPr id="14" name="直線矢印コネクタ 13"/>
          <p:cNvCxnSpPr/>
          <p:nvPr/>
        </p:nvCxnSpPr>
        <p:spPr>
          <a:xfrm flipH="1">
            <a:off x="5759426" y="6127103"/>
            <a:ext cx="74712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6467356" y="5830835"/>
            <a:ext cx="5724644" cy="646331"/>
          </a:xfrm>
          <a:prstGeom prst="rect">
            <a:avLst/>
          </a:prstGeom>
          <a:noFill/>
        </p:spPr>
        <p:txBody>
          <a:bodyPr wrap="none" rtlCol="0">
            <a:spAutoFit/>
          </a:bodyPr>
          <a:lstStyle/>
          <a:p>
            <a:r>
              <a:rPr kumimoji="1" lang="en-US" altLang="ja-JP" dirty="0" smtClean="0">
                <a:solidFill>
                  <a:schemeClr val="accent6"/>
                </a:solidFill>
                <a:latin typeface="+mn-ea"/>
              </a:rPr>
              <a:t>chapter1~5</a:t>
            </a:r>
            <a:r>
              <a:rPr kumimoji="1" lang="ja-JP" altLang="en-US" dirty="0" err="1" smtClean="0">
                <a:solidFill>
                  <a:schemeClr val="accent6"/>
                </a:solidFill>
                <a:latin typeface="+mn-ea"/>
              </a:rPr>
              <a:t>までの</a:t>
            </a:r>
            <a:r>
              <a:rPr kumimoji="1" lang="ja-JP" altLang="en-US" dirty="0" smtClean="0">
                <a:solidFill>
                  <a:schemeClr val="accent6"/>
                </a:solidFill>
                <a:latin typeface="+mn-ea"/>
              </a:rPr>
              <a:t>全完成済ファイルが入っている</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ので、動かない場合等内容を照らし合わせて下さい。</a:t>
            </a:r>
            <a:endParaRPr kumimoji="1" lang="ja-JP" altLang="en-US" dirty="0">
              <a:solidFill>
                <a:schemeClr val="accent6"/>
              </a:solidFill>
              <a:latin typeface="+mn-ea"/>
            </a:endParaRPr>
          </a:p>
        </p:txBody>
      </p:sp>
      <p:sp>
        <p:nvSpPr>
          <p:cNvPr id="39" name="テキスト ボックス 38"/>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Chapter4</a:t>
            </a:r>
            <a:endParaRPr kumimoji="1" lang="ja-JP" altLang="en-US" sz="2800" b="1" dirty="0"/>
          </a:p>
        </p:txBody>
      </p:sp>
      <p:sp>
        <p:nvSpPr>
          <p:cNvPr id="44" name="テキスト ボックス 43"/>
          <p:cNvSpPr txBox="1"/>
          <p:nvPr/>
        </p:nvSpPr>
        <p:spPr>
          <a:xfrm>
            <a:off x="3910868" y="158839"/>
            <a:ext cx="7725192" cy="523220"/>
          </a:xfrm>
          <a:prstGeom prst="rect">
            <a:avLst/>
          </a:prstGeom>
          <a:noFill/>
        </p:spPr>
        <p:txBody>
          <a:bodyPr wrap="none" rtlCol="0">
            <a:spAutoFit/>
          </a:bodyPr>
          <a:lstStyle/>
          <a:p>
            <a:r>
              <a:rPr kumimoji="1" lang="ja-JP" altLang="en-US" sz="2800" b="1" dirty="0" smtClean="0">
                <a:latin typeface="+mj-ea"/>
                <a:ea typeface="+mj-ea"/>
              </a:rPr>
              <a:t>：よく起こりがちなミス、ハマった時の対処法</a:t>
            </a:r>
            <a:endParaRPr kumimoji="1" lang="ja-JP" altLang="en-US" sz="2800" b="1" dirty="0">
              <a:latin typeface="+mj-ea"/>
              <a:ea typeface="+mj-ea"/>
            </a:endParaRPr>
          </a:p>
        </p:txBody>
      </p:sp>
    </p:spTree>
    <p:extLst>
      <p:ext uri="{BB962C8B-B14F-4D97-AF65-F5344CB8AC3E}">
        <p14:creationId xmlns:p14="http://schemas.microsoft.com/office/powerpoint/2010/main" val="36113890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Chapter4</a:t>
            </a:r>
            <a:endParaRPr kumimoji="1" lang="ja-JP" altLang="en-US" sz="2800" b="1" dirty="0"/>
          </a:p>
        </p:txBody>
      </p:sp>
      <p:sp>
        <p:nvSpPr>
          <p:cNvPr id="3" name="テキスト ボックス 2"/>
          <p:cNvSpPr txBox="1"/>
          <p:nvPr/>
        </p:nvSpPr>
        <p:spPr>
          <a:xfrm>
            <a:off x="3910868" y="158839"/>
            <a:ext cx="7725192" cy="523220"/>
          </a:xfrm>
          <a:prstGeom prst="rect">
            <a:avLst/>
          </a:prstGeom>
          <a:noFill/>
        </p:spPr>
        <p:txBody>
          <a:bodyPr wrap="none" rtlCol="0">
            <a:spAutoFit/>
          </a:bodyPr>
          <a:lstStyle/>
          <a:p>
            <a:r>
              <a:rPr kumimoji="1" lang="ja-JP" altLang="en-US" sz="2800" b="1" dirty="0" smtClean="0">
                <a:latin typeface="+mj-ea"/>
                <a:ea typeface="+mj-ea"/>
              </a:rPr>
              <a:t>：よく起こりがちなミス、ハマった時の対処法</a:t>
            </a:r>
            <a:endParaRPr kumimoji="1" lang="ja-JP" altLang="en-US" sz="2800" b="1" dirty="0">
              <a:latin typeface="+mj-ea"/>
              <a:ea typeface="+mj-ea"/>
            </a:endParaRPr>
          </a:p>
        </p:txBody>
      </p:sp>
      <p:sp>
        <p:nvSpPr>
          <p:cNvPr id="4" name="テキスト ボックス 3"/>
          <p:cNvSpPr txBox="1"/>
          <p:nvPr/>
        </p:nvSpPr>
        <p:spPr>
          <a:xfrm>
            <a:off x="1770611" y="1175409"/>
            <a:ext cx="9712915" cy="369332"/>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一</a:t>
            </a:r>
            <a:r>
              <a:rPr kumimoji="1" lang="ja-JP" altLang="en-US" dirty="0"/>
              <a:t>見</a:t>
            </a:r>
            <a:r>
              <a:rPr kumimoji="1" lang="ja-JP" altLang="en-US" dirty="0" smtClean="0"/>
              <a:t>問題なさそうな記述に見えますが、画面上のボタンを押してみても何も動きません。</a:t>
            </a:r>
            <a:endParaRPr kumimoji="1" lang="ja-JP" altLang="en-US" dirty="0"/>
          </a:p>
        </p:txBody>
      </p:sp>
      <p:sp>
        <p:nvSpPr>
          <p:cNvPr id="5" name="テキスト ボックス 4"/>
          <p:cNvSpPr txBox="1"/>
          <p:nvPr/>
        </p:nvSpPr>
        <p:spPr>
          <a:xfrm>
            <a:off x="1770611" y="1853425"/>
            <a:ext cx="1880643" cy="369332"/>
          </a:xfrm>
          <a:prstGeom prst="rect">
            <a:avLst/>
          </a:prstGeom>
          <a:noFill/>
        </p:spPr>
        <p:txBody>
          <a:bodyPr wrap="none" rtlCol="0">
            <a:spAutoFit/>
          </a:bodyPr>
          <a:lstStyle/>
          <a:p>
            <a:r>
              <a:rPr kumimoji="1" lang="en-US" altLang="ja-JP" b="1" dirty="0" smtClean="0">
                <a:solidFill>
                  <a:schemeClr val="accent3"/>
                </a:solidFill>
              </a:rPr>
              <a:t>【chapter4.js】</a:t>
            </a:r>
            <a:endParaRPr kumimoji="1" lang="ja-JP" altLang="en-US" b="1" dirty="0">
              <a:solidFill>
                <a:schemeClr val="accent3"/>
              </a:solidFill>
            </a:endParaRPr>
          </a:p>
        </p:txBody>
      </p:sp>
      <p:sp>
        <p:nvSpPr>
          <p:cNvPr id="6" name="テキスト ボックス 5"/>
          <p:cNvSpPr txBox="1"/>
          <p:nvPr/>
        </p:nvSpPr>
        <p:spPr>
          <a:xfrm>
            <a:off x="2216886" y="2222757"/>
            <a:ext cx="5291833" cy="2308324"/>
          </a:xfrm>
          <a:prstGeom prst="rect">
            <a:avLst/>
          </a:prstGeom>
          <a:noFill/>
        </p:spPr>
        <p:txBody>
          <a:bodyPr wrap="none" rtlCol="0">
            <a:spAutoFit/>
          </a:bodyPr>
          <a:lstStyle/>
          <a:p>
            <a:r>
              <a:rPr kumimoji="1" lang="en-US" altLang="ja-JP" dirty="0"/>
              <a:t>$(function</a:t>
            </a:r>
            <a:r>
              <a:rPr kumimoji="1" lang="en-US" altLang="ja-JP" dirty="0" smtClean="0"/>
              <a:t>(){</a:t>
            </a:r>
          </a:p>
          <a:p>
            <a:r>
              <a:rPr kumimoji="1" lang="en-US" altLang="ja-JP" dirty="0" smtClean="0"/>
              <a:t>    </a:t>
            </a:r>
            <a:r>
              <a:rPr kumimoji="1" lang="en-US" altLang="ja-JP" dirty="0"/>
              <a:t>$('#</a:t>
            </a:r>
            <a:r>
              <a:rPr kumimoji="1" lang="en-US" altLang="ja-JP" dirty="0" err="1"/>
              <a:t>jsi</a:t>
            </a:r>
            <a:r>
              <a:rPr kumimoji="1" lang="en-US" altLang="ja-JP" dirty="0"/>
              <a:t>-do-calculation').click(function</a:t>
            </a:r>
            <a:r>
              <a:rPr kumimoji="1" lang="en-US" altLang="ja-JP" dirty="0" smtClean="0"/>
              <a:t>(){</a:t>
            </a:r>
          </a:p>
          <a:p>
            <a:r>
              <a:rPr kumimoji="1" lang="en-US" altLang="ja-JP" dirty="0" smtClean="0"/>
              <a:t>        </a:t>
            </a:r>
            <a:r>
              <a:rPr kumimoji="1" lang="en-US" altLang="ja-JP" dirty="0" err="1"/>
              <a:t>var</a:t>
            </a:r>
            <a:r>
              <a:rPr kumimoji="1" lang="en-US" altLang="ja-JP" dirty="0"/>
              <a:t> val1 = $('#jsi-input-value1').</a:t>
            </a:r>
            <a:r>
              <a:rPr kumimoji="1" lang="en-US" altLang="ja-JP" dirty="0" err="1"/>
              <a:t>val</a:t>
            </a:r>
            <a:r>
              <a:rPr kumimoji="1" lang="en-US" altLang="ja-JP" dirty="0" smtClean="0"/>
              <a:t>();</a:t>
            </a:r>
          </a:p>
          <a:p>
            <a:r>
              <a:rPr kumimoji="1" lang="en-US" altLang="ja-JP" dirty="0" smtClean="0"/>
              <a:t>        </a:t>
            </a:r>
            <a:r>
              <a:rPr kumimoji="1" lang="en-US" altLang="ja-JP" dirty="0" err="1"/>
              <a:t>var</a:t>
            </a:r>
            <a:r>
              <a:rPr kumimoji="1" lang="en-US" altLang="ja-JP" dirty="0"/>
              <a:t> val2 = $('#jsi-input-value2').</a:t>
            </a:r>
            <a:r>
              <a:rPr kumimoji="1" lang="en-US" altLang="ja-JP" dirty="0" err="1"/>
              <a:t>val</a:t>
            </a:r>
            <a:r>
              <a:rPr kumimoji="1" lang="en-US" altLang="ja-JP" dirty="0" smtClean="0"/>
              <a:t>();</a:t>
            </a:r>
          </a:p>
          <a:p>
            <a:r>
              <a:rPr kumimoji="1" lang="en-US" altLang="ja-JP" dirty="0" smtClean="0"/>
              <a:t>        </a:t>
            </a:r>
            <a:r>
              <a:rPr kumimoji="1" lang="en-US" altLang="ja-JP" dirty="0" err="1"/>
              <a:t>var</a:t>
            </a:r>
            <a:r>
              <a:rPr kumimoji="1" lang="en-US" altLang="ja-JP" dirty="0"/>
              <a:t> </a:t>
            </a:r>
            <a:r>
              <a:rPr kumimoji="1" lang="en-US" altLang="ja-JP" dirty="0" err="1"/>
              <a:t>calcResult</a:t>
            </a:r>
            <a:r>
              <a:rPr kumimoji="1" lang="en-US" altLang="ja-JP" dirty="0"/>
              <a:t> = val1 + val2</a:t>
            </a:r>
            <a:r>
              <a:rPr kumimoji="1" lang="en-US" altLang="ja-JP" dirty="0" smtClean="0"/>
              <a:t>;</a:t>
            </a:r>
          </a:p>
          <a:p>
            <a:r>
              <a:rPr kumimoji="1" lang="en-US" altLang="ja-JP" dirty="0" smtClean="0"/>
              <a:t>        </a:t>
            </a:r>
            <a:r>
              <a:rPr kumimoji="1" lang="en-US" altLang="ja-JP" dirty="0"/>
              <a:t>$('#</a:t>
            </a:r>
            <a:r>
              <a:rPr kumimoji="1" lang="en-US" altLang="ja-JP" dirty="0" err="1"/>
              <a:t>jsi</a:t>
            </a:r>
            <a:r>
              <a:rPr kumimoji="1" lang="en-US" altLang="ja-JP" dirty="0"/>
              <a:t>-calculation-result').text(</a:t>
            </a:r>
            <a:r>
              <a:rPr kumimoji="1" lang="en-US" altLang="ja-JP" dirty="0" err="1"/>
              <a:t>calcResult</a:t>
            </a:r>
            <a:r>
              <a:rPr kumimoji="1" lang="en-US" altLang="ja-JP" dirty="0" smtClean="0"/>
              <a:t>);</a:t>
            </a:r>
          </a:p>
          <a:p>
            <a:r>
              <a:rPr kumimoji="1" lang="en-US" altLang="ja-JP" dirty="0" smtClean="0"/>
              <a:t>    });</a:t>
            </a:r>
          </a:p>
          <a:p>
            <a:r>
              <a:rPr kumimoji="1" lang="en-US" altLang="ja-JP" dirty="0" smtClean="0"/>
              <a:t>};</a:t>
            </a:r>
            <a:endParaRPr kumimoji="1" lang="en-US" altLang="ja-JP" dirty="0"/>
          </a:p>
        </p:txBody>
      </p:sp>
      <p:sp>
        <p:nvSpPr>
          <p:cNvPr id="7" name="テキスト ボックス 6"/>
          <p:cNvSpPr txBox="1"/>
          <p:nvPr/>
        </p:nvSpPr>
        <p:spPr>
          <a:xfrm>
            <a:off x="1872772" y="5133714"/>
            <a:ext cx="8921032" cy="369332"/>
          </a:xfrm>
          <a:prstGeom prst="rect">
            <a:avLst/>
          </a:prstGeom>
          <a:noFill/>
        </p:spPr>
        <p:txBody>
          <a:bodyPr wrap="none" rtlCol="0">
            <a:spAutoFit/>
          </a:bodyPr>
          <a:lstStyle/>
          <a:p>
            <a:r>
              <a:rPr kumimoji="1" lang="ja-JP" altLang="en-US" b="1" dirty="0" smtClean="0"/>
              <a:t>そんな時は、</a:t>
            </a:r>
            <a:r>
              <a:rPr kumimoji="1" lang="en-US" altLang="ja-JP" b="1" dirty="0" smtClean="0"/>
              <a:t>Google Chrome</a:t>
            </a:r>
            <a:r>
              <a:rPr kumimoji="1" lang="ja-JP" altLang="en-US" b="1" dirty="0" smtClean="0"/>
              <a:t>のデベロッパーツールを使って問題を解決します。</a:t>
            </a:r>
            <a:endParaRPr kumimoji="1" lang="en-US" altLang="ja-JP" b="1" dirty="0" smtClean="0"/>
          </a:p>
        </p:txBody>
      </p:sp>
    </p:spTree>
    <p:extLst>
      <p:ext uri="{BB962C8B-B14F-4D97-AF65-F5344CB8AC3E}">
        <p14:creationId xmlns:p14="http://schemas.microsoft.com/office/powerpoint/2010/main" val="3025276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Chapter4</a:t>
            </a:r>
            <a:endParaRPr kumimoji="1" lang="ja-JP" altLang="en-US" sz="2800" b="1" dirty="0"/>
          </a:p>
        </p:txBody>
      </p:sp>
      <p:sp>
        <p:nvSpPr>
          <p:cNvPr id="3" name="テキスト ボックス 2"/>
          <p:cNvSpPr txBox="1"/>
          <p:nvPr/>
        </p:nvSpPr>
        <p:spPr>
          <a:xfrm>
            <a:off x="3910868" y="158839"/>
            <a:ext cx="7725192" cy="523220"/>
          </a:xfrm>
          <a:prstGeom prst="rect">
            <a:avLst/>
          </a:prstGeom>
          <a:noFill/>
        </p:spPr>
        <p:txBody>
          <a:bodyPr wrap="none" rtlCol="0">
            <a:spAutoFit/>
          </a:bodyPr>
          <a:lstStyle/>
          <a:p>
            <a:r>
              <a:rPr kumimoji="1" lang="ja-JP" altLang="en-US" sz="2800" b="1" dirty="0" smtClean="0">
                <a:latin typeface="+mj-ea"/>
                <a:ea typeface="+mj-ea"/>
              </a:rPr>
              <a:t>：よく起こりがちなミス、ハマった時の対処法</a:t>
            </a:r>
            <a:endParaRPr kumimoji="1" lang="ja-JP" altLang="en-US" sz="2800" b="1" dirty="0">
              <a:latin typeface="+mj-ea"/>
              <a:ea typeface="+mj-ea"/>
            </a:endParaRPr>
          </a:p>
        </p:txBody>
      </p:sp>
      <p:sp>
        <p:nvSpPr>
          <p:cNvPr id="4" name="テキスト ボックス 3"/>
          <p:cNvSpPr txBox="1"/>
          <p:nvPr/>
        </p:nvSpPr>
        <p:spPr>
          <a:xfrm>
            <a:off x="1979802" y="1064115"/>
            <a:ext cx="10463121" cy="646331"/>
          </a:xfrm>
          <a:prstGeom prst="rect">
            <a:avLst/>
          </a:prstGeom>
          <a:noFill/>
        </p:spPr>
        <p:txBody>
          <a:bodyPr wrap="none" rtlCol="0">
            <a:spAutoFit/>
          </a:bodyPr>
          <a:lstStyle/>
          <a:p>
            <a:r>
              <a:rPr kumimoji="1" lang="ja-JP" altLang="en-US" dirty="0" smtClean="0"/>
              <a:t>ブラウザ上で右クリックしてから要素を検証を選択（</a:t>
            </a:r>
            <a:r>
              <a:rPr kumimoji="1" lang="en-US" altLang="ja-JP" dirty="0" smtClean="0"/>
              <a:t>MAC</a:t>
            </a:r>
            <a:r>
              <a:rPr kumimoji="1" lang="ja-JP" altLang="en-US" dirty="0" smtClean="0"/>
              <a:t>なら </a:t>
            </a:r>
            <a:r>
              <a:rPr kumimoji="1" lang="en-US" altLang="ja-JP" dirty="0" err="1" smtClean="0"/>
              <a:t>cmd</a:t>
            </a:r>
            <a:r>
              <a:rPr kumimoji="1" lang="en-US" altLang="ja-JP" dirty="0" smtClean="0"/>
              <a:t> + opt + </a:t>
            </a:r>
            <a:r>
              <a:rPr kumimoji="1" lang="en-US" altLang="ja-JP" dirty="0" err="1" smtClean="0"/>
              <a:t>i</a:t>
            </a:r>
            <a:r>
              <a:rPr kumimoji="1" lang="en-US" altLang="ja-JP" dirty="0" smtClean="0"/>
              <a:t>, Windows</a:t>
            </a:r>
            <a:r>
              <a:rPr kumimoji="1" lang="ja-JP" altLang="en-US" dirty="0" smtClean="0"/>
              <a:t>なら</a:t>
            </a:r>
            <a:r>
              <a:rPr kumimoji="1" lang="en-US" altLang="ja-JP" dirty="0" smtClean="0"/>
              <a:t>f12</a:t>
            </a:r>
            <a:r>
              <a:rPr kumimoji="1" lang="ja-JP" altLang="en-US" dirty="0" smtClean="0"/>
              <a:t>）</a:t>
            </a:r>
            <a:r>
              <a:rPr kumimoji="1" lang="en-US" altLang="ja-JP" dirty="0" smtClean="0"/>
              <a:t/>
            </a:r>
            <a:br>
              <a:rPr kumimoji="1" lang="en-US" altLang="ja-JP" dirty="0" smtClean="0"/>
            </a:br>
            <a:r>
              <a:rPr kumimoji="1" lang="ja-JP" altLang="en-US" dirty="0" smtClean="0"/>
              <a:t>すると、下記のようなデベロッパーツールが表示できます。</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915" y="1755965"/>
            <a:ext cx="10058400" cy="2438399"/>
          </a:xfrm>
          <a:prstGeom prst="rect">
            <a:avLst/>
          </a:prstGeom>
        </p:spPr>
      </p:pic>
      <p:sp>
        <p:nvSpPr>
          <p:cNvPr id="7" name="テキスト ボックス 6"/>
          <p:cNvSpPr txBox="1"/>
          <p:nvPr/>
        </p:nvSpPr>
        <p:spPr>
          <a:xfrm>
            <a:off x="2063692" y="4590176"/>
            <a:ext cx="10124888" cy="2031325"/>
          </a:xfrm>
          <a:prstGeom prst="rect">
            <a:avLst/>
          </a:prstGeom>
          <a:noFill/>
        </p:spPr>
        <p:txBody>
          <a:bodyPr wrap="none" rtlCol="0">
            <a:spAutoFit/>
          </a:bodyPr>
          <a:lstStyle/>
          <a:p>
            <a:r>
              <a:rPr kumimoji="1" lang="en-US" altLang="ja-JP" dirty="0" smtClean="0"/>
              <a:t>Console </a:t>
            </a:r>
            <a:r>
              <a:rPr kumimoji="1" lang="ja-JP" altLang="en-US" dirty="0" smtClean="0"/>
              <a:t>タブを選択すると、赤字でエラーが出ている事が表示されており、エラー表示右側の</a:t>
            </a:r>
            <a:r>
              <a:rPr kumimoji="1" lang="en-US" altLang="ja-JP" dirty="0" smtClean="0"/>
              <a:t/>
            </a:r>
            <a:br>
              <a:rPr kumimoji="1" lang="en-US" altLang="ja-JP" dirty="0" smtClean="0"/>
            </a:br>
            <a:r>
              <a:rPr kumimoji="1" lang="en-US" altLang="ja-JP" dirty="0" smtClean="0"/>
              <a:t>chapter4.js:8 </a:t>
            </a:r>
            <a:r>
              <a:rPr kumimoji="1" lang="ja-JP" altLang="en-US" dirty="0" smtClean="0"/>
              <a:t>の文字をクリック</a:t>
            </a:r>
            <a:r>
              <a:rPr kumimoji="1" lang="ja-JP" altLang="en-US" dirty="0"/>
              <a:t>で</a:t>
            </a:r>
            <a:r>
              <a:rPr kumimoji="1" lang="ja-JP" altLang="en-US" dirty="0" smtClean="0"/>
              <a:t>エラー箇所にリンクする為、エラー箇所の特定ができます。</a:t>
            </a: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b="1" dirty="0" smtClean="0"/>
              <a:t>（今回のエラーは、</a:t>
            </a:r>
            <a:r>
              <a:rPr kumimoji="1" lang="en-US" altLang="ja-JP" b="1" dirty="0" smtClean="0"/>
              <a:t>8</a:t>
            </a:r>
            <a:r>
              <a:rPr kumimoji="1" lang="ja-JP" altLang="en-US" b="1" dirty="0" smtClean="0"/>
              <a:t>行目の最後の括弧の閉じ忘れが</a:t>
            </a:r>
            <a:r>
              <a:rPr kumimoji="1" lang="en-US" altLang="ja-JP" b="1" dirty="0" smtClean="0"/>
              <a:t>1</a:t>
            </a:r>
            <a:r>
              <a:rPr kumimoji="1" lang="ja-JP" altLang="en-US" b="1" dirty="0" smtClean="0"/>
              <a:t>箇所ある事が原因でした。</a:t>
            </a:r>
            <a:r>
              <a:rPr kumimoji="1" lang="en-US" altLang="ja-JP" b="1" dirty="0" smtClean="0"/>
              <a:t/>
            </a:r>
            <a:br>
              <a:rPr kumimoji="1" lang="en-US" altLang="ja-JP" b="1" dirty="0" smtClean="0"/>
            </a:br>
            <a:r>
              <a:rPr kumimoji="1" lang="ja-JP" altLang="en-US" b="1" dirty="0" smtClean="0"/>
              <a:t>このように</a:t>
            </a:r>
            <a:r>
              <a:rPr kumimoji="1" lang="en-US" altLang="ja-JP" b="1" dirty="0" smtClean="0"/>
              <a:t>JavaScript</a:t>
            </a:r>
            <a:r>
              <a:rPr kumimoji="1" lang="ja-JP" altLang="en-US" b="1" dirty="0" smtClean="0"/>
              <a:t>は括弧の閉じ忘れやセミコロン、カンマが抜けているだけで全ての箇所が</a:t>
            </a:r>
            <a:r>
              <a:rPr kumimoji="1" lang="en-US" altLang="ja-JP" b="1" dirty="0" smtClean="0"/>
              <a:t/>
            </a:r>
            <a:br>
              <a:rPr kumimoji="1" lang="en-US" altLang="ja-JP" b="1" dirty="0" smtClean="0"/>
            </a:br>
            <a:r>
              <a:rPr kumimoji="1" lang="ja-JP" altLang="en-US" b="1" dirty="0" smtClean="0"/>
              <a:t>動かなくなったりする事が多いので、動かなかったらとりあえず</a:t>
            </a:r>
            <a:r>
              <a:rPr kumimoji="1" lang="en-US" altLang="ja-JP" b="1" dirty="0" smtClean="0"/>
              <a:t>Console</a:t>
            </a:r>
            <a:r>
              <a:rPr kumimoji="1" lang="ja-JP" altLang="en-US" b="1" dirty="0" smtClean="0"/>
              <a:t>タブでエラーがないか</a:t>
            </a:r>
            <a:r>
              <a:rPr kumimoji="1" lang="en-US" altLang="ja-JP" b="1" dirty="0" smtClean="0"/>
              <a:t/>
            </a:r>
            <a:br>
              <a:rPr kumimoji="1" lang="en-US" altLang="ja-JP" b="1" dirty="0" smtClean="0"/>
            </a:br>
            <a:r>
              <a:rPr kumimoji="1" lang="ja-JP" altLang="en-US" b="1" dirty="0" smtClean="0"/>
              <a:t>のチェックをする癖をつけておくとエラー箇所の特定が早くなり作業効率が上がります。）</a:t>
            </a:r>
            <a:endParaRPr kumimoji="1" lang="ja-JP" altLang="en-US" b="1" dirty="0"/>
          </a:p>
        </p:txBody>
      </p:sp>
    </p:spTree>
    <p:extLst>
      <p:ext uri="{BB962C8B-B14F-4D97-AF65-F5344CB8AC3E}">
        <p14:creationId xmlns:p14="http://schemas.microsoft.com/office/powerpoint/2010/main" val="1338935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Chapter4</a:t>
            </a:r>
            <a:endParaRPr kumimoji="1" lang="ja-JP" altLang="en-US" sz="2800" b="1" dirty="0"/>
          </a:p>
        </p:txBody>
      </p:sp>
      <p:sp>
        <p:nvSpPr>
          <p:cNvPr id="3" name="テキスト ボックス 2"/>
          <p:cNvSpPr txBox="1"/>
          <p:nvPr/>
        </p:nvSpPr>
        <p:spPr>
          <a:xfrm>
            <a:off x="3910868" y="158839"/>
            <a:ext cx="7725192" cy="523220"/>
          </a:xfrm>
          <a:prstGeom prst="rect">
            <a:avLst/>
          </a:prstGeom>
          <a:noFill/>
        </p:spPr>
        <p:txBody>
          <a:bodyPr wrap="none" rtlCol="0">
            <a:spAutoFit/>
          </a:bodyPr>
          <a:lstStyle/>
          <a:p>
            <a:r>
              <a:rPr kumimoji="1" lang="ja-JP" altLang="en-US" sz="2800" b="1" dirty="0" smtClean="0">
                <a:latin typeface="+mj-ea"/>
                <a:ea typeface="+mj-ea"/>
              </a:rPr>
              <a:t>：よく起こりがちなミス、ハマった時の対処法</a:t>
            </a:r>
            <a:endParaRPr kumimoji="1" lang="ja-JP" altLang="en-US" sz="2800" b="1" dirty="0">
              <a:latin typeface="+mj-ea"/>
              <a:ea typeface="+mj-ea"/>
            </a:endParaRPr>
          </a:p>
        </p:txBody>
      </p:sp>
      <p:sp>
        <p:nvSpPr>
          <p:cNvPr id="4" name="テキスト ボックス 3"/>
          <p:cNvSpPr txBox="1"/>
          <p:nvPr/>
        </p:nvSpPr>
        <p:spPr>
          <a:xfrm>
            <a:off x="1770611" y="1099908"/>
            <a:ext cx="9712915" cy="646331"/>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さて、括弧の閉じ忘れを直してみると、とりあえず動くようになったものの、まだ動きが</a:t>
            </a:r>
            <a:r>
              <a:rPr kumimoji="1" lang="en-US" altLang="ja-JP" dirty="0" smtClean="0"/>
              <a:t/>
            </a:r>
            <a:br>
              <a:rPr kumimoji="1" lang="en-US" altLang="ja-JP" dirty="0" smtClean="0"/>
            </a:br>
            <a:r>
              <a:rPr kumimoji="1" lang="ja-JP" altLang="en-US" dirty="0" smtClean="0"/>
              <a:t>　</a:t>
            </a:r>
            <a:r>
              <a:rPr kumimoji="1" lang="en-US" altLang="ja-JP" dirty="0"/>
              <a:t> </a:t>
            </a:r>
            <a:r>
              <a:rPr kumimoji="1" lang="ja-JP" altLang="en-US" dirty="0" smtClean="0"/>
              <a:t>少しおかしいようです。</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868" y="2382080"/>
            <a:ext cx="4286848" cy="1124107"/>
          </a:xfrm>
          <a:prstGeom prst="rect">
            <a:avLst/>
          </a:prstGeom>
        </p:spPr>
      </p:pic>
      <p:sp>
        <p:nvSpPr>
          <p:cNvPr id="7" name="テキスト ボックス 6"/>
          <p:cNvSpPr txBox="1"/>
          <p:nvPr/>
        </p:nvSpPr>
        <p:spPr>
          <a:xfrm>
            <a:off x="2392889" y="4445817"/>
            <a:ext cx="8725466" cy="369332"/>
          </a:xfrm>
          <a:prstGeom prst="rect">
            <a:avLst/>
          </a:prstGeom>
          <a:noFill/>
        </p:spPr>
        <p:txBody>
          <a:bodyPr wrap="none" rtlCol="0">
            <a:spAutoFit/>
          </a:bodyPr>
          <a:lstStyle/>
          <a:p>
            <a:r>
              <a:rPr kumimoji="1" lang="ja-JP" altLang="en-US" b="1" dirty="0" smtClean="0"/>
              <a:t>そんな時は、デバッグして一行ずつ追っていく事で原因箇所を特定していきます。</a:t>
            </a:r>
            <a:endParaRPr kumimoji="1" lang="en-US" altLang="ja-JP" b="1" dirty="0" smtClean="0"/>
          </a:p>
        </p:txBody>
      </p:sp>
    </p:spTree>
    <p:extLst>
      <p:ext uri="{BB962C8B-B14F-4D97-AF65-F5344CB8AC3E}">
        <p14:creationId xmlns:p14="http://schemas.microsoft.com/office/powerpoint/2010/main" val="859127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Chapter4</a:t>
            </a:r>
            <a:endParaRPr kumimoji="1" lang="ja-JP" altLang="en-US" sz="2800" b="1" dirty="0"/>
          </a:p>
        </p:txBody>
      </p:sp>
      <p:sp>
        <p:nvSpPr>
          <p:cNvPr id="3" name="テキスト ボックス 2"/>
          <p:cNvSpPr txBox="1"/>
          <p:nvPr/>
        </p:nvSpPr>
        <p:spPr>
          <a:xfrm>
            <a:off x="3910868" y="158839"/>
            <a:ext cx="7725192" cy="523220"/>
          </a:xfrm>
          <a:prstGeom prst="rect">
            <a:avLst/>
          </a:prstGeom>
          <a:noFill/>
        </p:spPr>
        <p:txBody>
          <a:bodyPr wrap="none" rtlCol="0">
            <a:spAutoFit/>
          </a:bodyPr>
          <a:lstStyle/>
          <a:p>
            <a:r>
              <a:rPr kumimoji="1" lang="ja-JP" altLang="en-US" sz="2800" b="1" dirty="0" smtClean="0">
                <a:latin typeface="+mj-ea"/>
                <a:ea typeface="+mj-ea"/>
              </a:rPr>
              <a:t>：よく起こりがちなミス、ハマった時の対処法</a:t>
            </a:r>
            <a:endParaRPr kumimoji="1" lang="ja-JP" altLang="en-US" sz="2800" b="1" dirty="0">
              <a:latin typeface="+mj-ea"/>
              <a:ea typeface="+mj-ea"/>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134" y="1729909"/>
            <a:ext cx="10058400" cy="2319035"/>
          </a:xfrm>
          <a:prstGeom prst="rect">
            <a:avLst/>
          </a:prstGeom>
        </p:spPr>
      </p:pic>
      <p:sp>
        <p:nvSpPr>
          <p:cNvPr id="5" name="テキスト ボックス 4"/>
          <p:cNvSpPr txBox="1"/>
          <p:nvPr/>
        </p:nvSpPr>
        <p:spPr>
          <a:xfrm>
            <a:off x="2063692" y="1065402"/>
            <a:ext cx="9591087" cy="646331"/>
          </a:xfrm>
          <a:prstGeom prst="rect">
            <a:avLst/>
          </a:prstGeom>
          <a:noFill/>
        </p:spPr>
        <p:txBody>
          <a:bodyPr wrap="none" rtlCol="0">
            <a:spAutoFit/>
          </a:bodyPr>
          <a:lstStyle/>
          <a:p>
            <a:r>
              <a:rPr kumimoji="1" lang="ja-JP" altLang="en-US" dirty="0" smtClean="0"/>
              <a:t>先程のデベロッパーツールの</a:t>
            </a:r>
            <a:r>
              <a:rPr kumimoji="1" lang="en-US" altLang="ja-JP" dirty="0" smtClean="0"/>
              <a:t>Sources</a:t>
            </a:r>
            <a:r>
              <a:rPr kumimoji="1" lang="ja-JP" altLang="en-US" dirty="0" smtClean="0"/>
              <a:t>タブを選択すると、下記のようなデバッグ画面が表示</a:t>
            </a:r>
            <a:r>
              <a:rPr kumimoji="1" lang="en-US" altLang="ja-JP" dirty="0" smtClean="0"/>
              <a:t/>
            </a:r>
            <a:br>
              <a:rPr kumimoji="1" lang="en-US" altLang="ja-JP" dirty="0" smtClean="0"/>
            </a:br>
            <a:r>
              <a:rPr kumimoji="1" lang="ja-JP" altLang="en-US" dirty="0" smtClean="0"/>
              <a:t>され、イベント実行時の処理を一行ずつ止めながら追っていく事ができます。</a:t>
            </a:r>
            <a:endParaRPr kumimoji="1" lang="ja-JP" altLang="en-US" dirty="0"/>
          </a:p>
        </p:txBody>
      </p:sp>
      <p:sp>
        <p:nvSpPr>
          <p:cNvPr id="6" name="テキスト ボックス 5"/>
          <p:cNvSpPr txBox="1"/>
          <p:nvPr/>
        </p:nvSpPr>
        <p:spPr>
          <a:xfrm>
            <a:off x="1637880" y="4217379"/>
            <a:ext cx="2031325" cy="369332"/>
          </a:xfrm>
          <a:prstGeom prst="rect">
            <a:avLst/>
          </a:prstGeom>
          <a:noFill/>
        </p:spPr>
        <p:txBody>
          <a:bodyPr wrap="none" rtlCol="0">
            <a:spAutoFit/>
          </a:bodyPr>
          <a:lstStyle/>
          <a:p>
            <a:r>
              <a:rPr kumimoji="1" lang="en-US" altLang="ja-JP" b="1" dirty="0" smtClean="0">
                <a:solidFill>
                  <a:schemeClr val="accent3"/>
                </a:solidFill>
              </a:rPr>
              <a:t>【</a:t>
            </a:r>
            <a:r>
              <a:rPr kumimoji="1" lang="ja-JP" altLang="en-US" b="1" dirty="0" smtClean="0">
                <a:solidFill>
                  <a:schemeClr val="accent3"/>
                </a:solidFill>
              </a:rPr>
              <a:t>デバッグ方法</a:t>
            </a:r>
            <a:r>
              <a:rPr kumimoji="1" lang="en-US" altLang="ja-JP" b="1" dirty="0" smtClean="0">
                <a:solidFill>
                  <a:schemeClr val="accent3"/>
                </a:solidFill>
              </a:rPr>
              <a:t>】</a:t>
            </a:r>
            <a:endParaRPr kumimoji="1" lang="ja-JP" altLang="en-US" b="1" dirty="0">
              <a:solidFill>
                <a:schemeClr val="accent3"/>
              </a:solidFill>
            </a:endParaRPr>
          </a:p>
        </p:txBody>
      </p:sp>
      <p:sp>
        <p:nvSpPr>
          <p:cNvPr id="7" name="テキスト ボックス 6"/>
          <p:cNvSpPr txBox="1"/>
          <p:nvPr/>
        </p:nvSpPr>
        <p:spPr>
          <a:xfrm>
            <a:off x="1778466" y="4647501"/>
            <a:ext cx="10597773" cy="369332"/>
          </a:xfrm>
          <a:prstGeom prst="rect">
            <a:avLst/>
          </a:prstGeom>
          <a:noFill/>
        </p:spPr>
        <p:txBody>
          <a:bodyPr wrap="none" rtlCol="0">
            <a:spAutoFit/>
          </a:bodyPr>
          <a:lstStyle/>
          <a:p>
            <a:r>
              <a:rPr kumimoji="1" lang="en-US" altLang="ja-JP" dirty="0" smtClean="0"/>
              <a:t>1. </a:t>
            </a:r>
            <a:r>
              <a:rPr kumimoji="1" lang="ja-JP" altLang="en-US" dirty="0" smtClean="0"/>
              <a:t>ソース表示部分左端の行数をクリックしてブレークポイント設定（処理実行時に止める箇所指定）</a:t>
            </a:r>
            <a:endParaRPr kumimoji="1" lang="ja-JP" altLang="en-US" dirty="0"/>
          </a:p>
        </p:txBody>
      </p:sp>
      <p:sp>
        <p:nvSpPr>
          <p:cNvPr id="8" name="テキスト ボックス 7"/>
          <p:cNvSpPr txBox="1"/>
          <p:nvPr/>
        </p:nvSpPr>
        <p:spPr>
          <a:xfrm>
            <a:off x="1778466" y="5150300"/>
            <a:ext cx="10397398" cy="369332"/>
          </a:xfrm>
          <a:prstGeom prst="rect">
            <a:avLst/>
          </a:prstGeom>
          <a:noFill/>
        </p:spPr>
        <p:txBody>
          <a:bodyPr wrap="none" rtlCol="0">
            <a:spAutoFit/>
          </a:bodyPr>
          <a:lstStyle/>
          <a:p>
            <a:r>
              <a:rPr kumimoji="1" lang="en-US" altLang="ja-JP" dirty="0" smtClean="0"/>
              <a:t>2. </a:t>
            </a:r>
            <a:r>
              <a:rPr kumimoji="1" lang="ja-JP" altLang="en-US" dirty="0" smtClean="0"/>
              <a:t>処理実行時にブレークポイント設定行数で止まるので、ツール右の</a:t>
            </a:r>
            <a:r>
              <a:rPr kumimoji="1" lang="en-US" altLang="ja-JP" dirty="0" smtClean="0"/>
              <a:t>Scope</a:t>
            </a:r>
            <a:r>
              <a:rPr kumimoji="1" lang="ja-JP" altLang="en-US" dirty="0" smtClean="0"/>
              <a:t>欄で変数の中身を確認</a:t>
            </a:r>
            <a:endParaRPr kumimoji="1" lang="ja-JP" altLang="en-US" dirty="0"/>
          </a:p>
        </p:txBody>
      </p:sp>
      <p:sp>
        <p:nvSpPr>
          <p:cNvPr id="9" name="テキスト ボックス 8"/>
          <p:cNvSpPr txBox="1"/>
          <p:nvPr/>
        </p:nvSpPr>
        <p:spPr>
          <a:xfrm>
            <a:off x="1778466" y="5678374"/>
            <a:ext cx="8691803" cy="369332"/>
          </a:xfrm>
          <a:prstGeom prst="rect">
            <a:avLst/>
          </a:prstGeom>
          <a:noFill/>
        </p:spPr>
        <p:txBody>
          <a:bodyPr wrap="none" rtlCol="0">
            <a:spAutoFit/>
          </a:bodyPr>
          <a:lstStyle/>
          <a:p>
            <a:r>
              <a:rPr kumimoji="1" lang="en-US" altLang="ja-JP" dirty="0" smtClean="0"/>
              <a:t>3. Step over</a:t>
            </a:r>
            <a:r>
              <a:rPr kumimoji="1" lang="ja-JP" altLang="en-US" dirty="0" smtClean="0"/>
              <a:t>で一行ずつ進めながら、</a:t>
            </a:r>
            <a:r>
              <a:rPr kumimoji="1" lang="en-US" altLang="ja-JP" dirty="0" smtClean="0"/>
              <a:t>Scope</a:t>
            </a:r>
            <a:r>
              <a:rPr kumimoji="1" lang="ja-JP" altLang="en-US" dirty="0" smtClean="0"/>
              <a:t>欄で変数の中身の変化を確認していく</a:t>
            </a:r>
            <a:endParaRPr kumimoji="1" lang="ja-JP" altLang="en-US" dirty="0"/>
          </a:p>
        </p:txBody>
      </p:sp>
      <p:sp>
        <p:nvSpPr>
          <p:cNvPr id="10" name="テキスト ボックス 9"/>
          <p:cNvSpPr txBox="1"/>
          <p:nvPr/>
        </p:nvSpPr>
        <p:spPr>
          <a:xfrm>
            <a:off x="1778466" y="6231723"/>
            <a:ext cx="9589485" cy="369332"/>
          </a:xfrm>
          <a:prstGeom prst="rect">
            <a:avLst/>
          </a:prstGeom>
          <a:noFill/>
        </p:spPr>
        <p:txBody>
          <a:bodyPr wrap="none" rtlCol="0">
            <a:spAutoFit/>
          </a:bodyPr>
          <a:lstStyle/>
          <a:p>
            <a:r>
              <a:rPr kumimoji="1" lang="en-US" altLang="ja-JP" dirty="0" smtClean="0"/>
              <a:t>4. </a:t>
            </a:r>
            <a:r>
              <a:rPr kumimoji="1" lang="ja-JP" altLang="en-US" dirty="0" smtClean="0"/>
              <a:t>原因を特定</a:t>
            </a:r>
            <a:r>
              <a:rPr kumimoji="1" lang="en-US" altLang="ja-JP" dirty="0"/>
              <a:t> </a:t>
            </a:r>
            <a:r>
              <a:rPr kumimoji="1" lang="en-US" altLang="ja-JP" dirty="0" smtClean="0"/>
              <a:t>or </a:t>
            </a:r>
            <a:r>
              <a:rPr kumimoji="1" lang="ja-JP" altLang="en-US" dirty="0" smtClean="0"/>
              <a:t>もう一度最初からやり直したい場合は、</a:t>
            </a:r>
            <a:r>
              <a:rPr kumimoji="1" lang="en-US" altLang="ja-JP" dirty="0" smtClean="0"/>
              <a:t>Resume </a:t>
            </a:r>
            <a:r>
              <a:rPr kumimoji="1" lang="ja-JP" altLang="en-US" dirty="0" smtClean="0"/>
              <a:t>でデバッグを終わらせる</a:t>
            </a:r>
            <a:endParaRPr kumimoji="1" lang="ja-JP" altLang="en-US" dirty="0"/>
          </a:p>
        </p:txBody>
      </p:sp>
    </p:spTree>
    <p:extLst>
      <p:ext uri="{BB962C8B-B14F-4D97-AF65-F5344CB8AC3E}">
        <p14:creationId xmlns:p14="http://schemas.microsoft.com/office/powerpoint/2010/main" val="1660476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Chapter4</a:t>
            </a:r>
            <a:endParaRPr kumimoji="1" lang="ja-JP" altLang="en-US" sz="2800" b="1" dirty="0"/>
          </a:p>
        </p:txBody>
      </p:sp>
      <p:sp>
        <p:nvSpPr>
          <p:cNvPr id="3" name="テキスト ボックス 2"/>
          <p:cNvSpPr txBox="1"/>
          <p:nvPr/>
        </p:nvSpPr>
        <p:spPr>
          <a:xfrm>
            <a:off x="3910868" y="158839"/>
            <a:ext cx="7725192" cy="523220"/>
          </a:xfrm>
          <a:prstGeom prst="rect">
            <a:avLst/>
          </a:prstGeom>
          <a:noFill/>
        </p:spPr>
        <p:txBody>
          <a:bodyPr wrap="none" rtlCol="0">
            <a:spAutoFit/>
          </a:bodyPr>
          <a:lstStyle/>
          <a:p>
            <a:r>
              <a:rPr kumimoji="1" lang="ja-JP" altLang="en-US" sz="2800" b="1" dirty="0" smtClean="0">
                <a:latin typeface="+mj-ea"/>
                <a:ea typeface="+mj-ea"/>
              </a:rPr>
              <a:t>：よく起こりがちなミス、ハマった時の対処法</a:t>
            </a:r>
            <a:endParaRPr kumimoji="1" lang="ja-JP" altLang="en-US" sz="2800" b="1" dirty="0">
              <a:latin typeface="+mj-ea"/>
              <a:ea typeface="+mj-ea"/>
            </a:endParaRPr>
          </a:p>
        </p:txBody>
      </p:sp>
      <p:sp>
        <p:nvSpPr>
          <p:cNvPr id="4" name="テキスト ボックス 3"/>
          <p:cNvSpPr txBox="1"/>
          <p:nvPr/>
        </p:nvSpPr>
        <p:spPr>
          <a:xfrm>
            <a:off x="1770611" y="1099908"/>
            <a:ext cx="10108858" cy="646331"/>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a:t>今回</a:t>
            </a:r>
            <a:r>
              <a:rPr kumimoji="1" lang="ja-JP" altLang="en-US" dirty="0" smtClean="0"/>
              <a:t>の原因は、</a:t>
            </a:r>
            <a:r>
              <a:rPr kumimoji="1" lang="en-US" altLang="ja-JP" dirty="0" smtClean="0"/>
              <a:t>val1 </a:t>
            </a:r>
            <a:r>
              <a:rPr kumimoji="1" lang="ja-JP" altLang="en-US" dirty="0" smtClean="0"/>
              <a:t>と </a:t>
            </a:r>
            <a:r>
              <a:rPr kumimoji="1" lang="en-US" altLang="ja-JP" dirty="0" smtClean="0"/>
              <a:t>val2 </a:t>
            </a:r>
            <a:r>
              <a:rPr kumimoji="1" lang="ja-JP" altLang="en-US" dirty="0" smtClean="0"/>
              <a:t>の中身が文字列扱いになっていた為、加算処理ではなく文字列</a:t>
            </a:r>
            <a:r>
              <a:rPr kumimoji="1" lang="en-US" altLang="ja-JP" dirty="0" smtClean="0"/>
              <a:t/>
            </a:r>
            <a:br>
              <a:rPr kumimoji="1" lang="en-US" altLang="ja-JP" dirty="0" smtClean="0"/>
            </a:br>
            <a:r>
              <a:rPr kumimoji="1" lang="ja-JP" altLang="en-US" dirty="0" smtClean="0"/>
              <a:t>　</a:t>
            </a:r>
            <a:r>
              <a:rPr kumimoji="1" lang="en-US" altLang="ja-JP" dirty="0"/>
              <a:t> </a:t>
            </a:r>
            <a:r>
              <a:rPr kumimoji="1" lang="ja-JP" altLang="en-US" dirty="0" smtClean="0"/>
              <a:t>連結処理がされてしまっている事が原因でしたので、下記のように修正してみましょう。</a:t>
            </a:r>
            <a:endParaRPr kumimoji="1" lang="ja-JP" altLang="en-US" dirty="0"/>
          </a:p>
        </p:txBody>
      </p:sp>
      <p:sp>
        <p:nvSpPr>
          <p:cNvPr id="5" name="テキスト ボックス 4"/>
          <p:cNvSpPr txBox="1"/>
          <p:nvPr/>
        </p:nvSpPr>
        <p:spPr>
          <a:xfrm>
            <a:off x="1770611" y="1853425"/>
            <a:ext cx="1880643" cy="369332"/>
          </a:xfrm>
          <a:prstGeom prst="rect">
            <a:avLst/>
          </a:prstGeom>
          <a:noFill/>
        </p:spPr>
        <p:txBody>
          <a:bodyPr wrap="none" rtlCol="0">
            <a:spAutoFit/>
          </a:bodyPr>
          <a:lstStyle/>
          <a:p>
            <a:r>
              <a:rPr kumimoji="1" lang="en-US" altLang="ja-JP" b="1" dirty="0" smtClean="0">
                <a:solidFill>
                  <a:schemeClr val="accent3"/>
                </a:solidFill>
              </a:rPr>
              <a:t>【chapter4.js】</a:t>
            </a:r>
            <a:endParaRPr kumimoji="1" lang="ja-JP" altLang="en-US" b="1" dirty="0">
              <a:solidFill>
                <a:schemeClr val="accent3"/>
              </a:solidFill>
            </a:endParaRPr>
          </a:p>
        </p:txBody>
      </p:sp>
      <p:sp>
        <p:nvSpPr>
          <p:cNvPr id="6" name="テキスト ボックス 5"/>
          <p:cNvSpPr txBox="1"/>
          <p:nvPr/>
        </p:nvSpPr>
        <p:spPr>
          <a:xfrm>
            <a:off x="2216886" y="2222757"/>
            <a:ext cx="9232014" cy="3139321"/>
          </a:xfrm>
          <a:prstGeom prst="rect">
            <a:avLst/>
          </a:prstGeom>
          <a:noFill/>
        </p:spPr>
        <p:txBody>
          <a:bodyPr wrap="none" rtlCol="0">
            <a:spAutoFit/>
          </a:bodyPr>
          <a:lstStyle/>
          <a:p>
            <a:r>
              <a:rPr kumimoji="1" lang="en-US" altLang="ja-JP" dirty="0"/>
              <a:t>$('#</a:t>
            </a:r>
            <a:r>
              <a:rPr kumimoji="1" lang="en-US" altLang="ja-JP" dirty="0" err="1"/>
              <a:t>jsi</a:t>
            </a:r>
            <a:r>
              <a:rPr kumimoji="1" lang="en-US" altLang="ja-JP" dirty="0"/>
              <a:t>-do-calculation').click(function</a:t>
            </a:r>
            <a:r>
              <a:rPr kumimoji="1" lang="en-US" altLang="ja-JP" dirty="0" smtClean="0"/>
              <a:t>(){</a:t>
            </a:r>
          </a:p>
          <a:p>
            <a:r>
              <a:rPr kumimoji="1" lang="en-US" altLang="ja-JP" dirty="0" smtClean="0"/>
              <a:t>    </a:t>
            </a:r>
            <a:r>
              <a:rPr kumimoji="1" lang="en-US" altLang="ja-JP" dirty="0" err="1" smtClean="0">
                <a:solidFill>
                  <a:srgbClr val="FF0000"/>
                </a:solidFill>
              </a:rPr>
              <a:t>var</a:t>
            </a:r>
            <a:r>
              <a:rPr kumimoji="1" lang="en-US" altLang="ja-JP" dirty="0" smtClean="0">
                <a:solidFill>
                  <a:srgbClr val="FF0000"/>
                </a:solidFill>
              </a:rPr>
              <a:t> </a:t>
            </a:r>
            <a:r>
              <a:rPr kumimoji="1" lang="en-US" altLang="ja-JP" dirty="0">
                <a:solidFill>
                  <a:srgbClr val="FF0000"/>
                </a:solidFill>
              </a:rPr>
              <a:t>val1 = </a:t>
            </a:r>
            <a:r>
              <a:rPr kumimoji="1" lang="en-US" altLang="ja-JP" dirty="0" err="1">
                <a:solidFill>
                  <a:srgbClr val="FF0000"/>
                </a:solidFill>
              </a:rPr>
              <a:t>parseInt</a:t>
            </a:r>
            <a:r>
              <a:rPr kumimoji="1" lang="en-US" altLang="ja-JP" dirty="0" smtClean="0">
                <a:solidFill>
                  <a:srgbClr val="FF0000"/>
                </a:solidFill>
              </a:rPr>
              <a:t>($(‘#jsi-input-value1’).</a:t>
            </a:r>
            <a:r>
              <a:rPr kumimoji="1" lang="en-US" altLang="ja-JP" dirty="0" err="1">
                <a:solidFill>
                  <a:srgbClr val="FF0000"/>
                </a:solidFill>
              </a:rPr>
              <a:t>val</a:t>
            </a:r>
            <a:r>
              <a:rPr kumimoji="1" lang="en-US" altLang="ja-JP" dirty="0" smtClean="0">
                <a:solidFill>
                  <a:srgbClr val="FF0000"/>
                </a:solidFill>
              </a:rPr>
              <a:t>()); // </a:t>
            </a:r>
            <a:r>
              <a:rPr kumimoji="1" lang="ja-JP" altLang="en-US" dirty="0" smtClean="0">
                <a:solidFill>
                  <a:srgbClr val="FF0000"/>
                </a:solidFill>
              </a:rPr>
              <a:t>数値に変換</a:t>
            </a:r>
            <a:endParaRPr kumimoji="1" lang="en-US" altLang="ja-JP" dirty="0" smtClean="0">
              <a:solidFill>
                <a:srgbClr val="FF0000"/>
              </a:solidFill>
            </a:endParaRPr>
          </a:p>
          <a:p>
            <a:r>
              <a:rPr kumimoji="1" lang="en-US" altLang="ja-JP" dirty="0" smtClean="0">
                <a:solidFill>
                  <a:srgbClr val="FF0000"/>
                </a:solidFill>
              </a:rPr>
              <a:t>    </a:t>
            </a:r>
            <a:r>
              <a:rPr kumimoji="1" lang="en-US" altLang="ja-JP" dirty="0" err="1" smtClean="0">
                <a:solidFill>
                  <a:srgbClr val="FF0000"/>
                </a:solidFill>
              </a:rPr>
              <a:t>var</a:t>
            </a:r>
            <a:r>
              <a:rPr kumimoji="1" lang="en-US" altLang="ja-JP" dirty="0" smtClean="0">
                <a:solidFill>
                  <a:srgbClr val="FF0000"/>
                </a:solidFill>
              </a:rPr>
              <a:t> </a:t>
            </a:r>
            <a:r>
              <a:rPr kumimoji="1" lang="en-US" altLang="ja-JP" dirty="0">
                <a:solidFill>
                  <a:srgbClr val="FF0000"/>
                </a:solidFill>
              </a:rPr>
              <a:t>val2 = </a:t>
            </a:r>
            <a:r>
              <a:rPr kumimoji="1" lang="en-US" altLang="ja-JP" dirty="0" err="1">
                <a:solidFill>
                  <a:srgbClr val="FF0000"/>
                </a:solidFill>
              </a:rPr>
              <a:t>parseInt</a:t>
            </a:r>
            <a:r>
              <a:rPr kumimoji="1" lang="en-US" altLang="ja-JP" dirty="0" smtClean="0">
                <a:solidFill>
                  <a:srgbClr val="FF0000"/>
                </a:solidFill>
              </a:rPr>
              <a:t>($(‘#jsi-input-value2’).</a:t>
            </a:r>
            <a:r>
              <a:rPr kumimoji="1" lang="en-US" altLang="ja-JP" dirty="0" err="1">
                <a:solidFill>
                  <a:srgbClr val="FF0000"/>
                </a:solidFill>
              </a:rPr>
              <a:t>val</a:t>
            </a:r>
            <a:r>
              <a:rPr kumimoji="1" lang="en-US" altLang="ja-JP" dirty="0" smtClean="0">
                <a:solidFill>
                  <a:srgbClr val="FF0000"/>
                </a:solidFill>
              </a:rPr>
              <a:t>()); // </a:t>
            </a:r>
            <a:r>
              <a:rPr kumimoji="1" lang="ja-JP" altLang="en-US" dirty="0" smtClean="0">
                <a:solidFill>
                  <a:srgbClr val="FF0000"/>
                </a:solidFill>
              </a:rPr>
              <a:t>数値に変換</a:t>
            </a:r>
            <a:endParaRPr kumimoji="1" lang="en-US" altLang="ja-JP" dirty="0" smtClean="0">
              <a:solidFill>
                <a:srgbClr val="FF0000"/>
              </a:solidFill>
            </a:endParaRPr>
          </a:p>
          <a:p>
            <a:r>
              <a:rPr kumimoji="1" lang="en-US" altLang="ja-JP" dirty="0" smtClean="0">
                <a:solidFill>
                  <a:srgbClr val="FF0000"/>
                </a:solidFill>
              </a:rPr>
              <a:t>    if </a:t>
            </a:r>
            <a:r>
              <a:rPr kumimoji="1" lang="en-US" altLang="ja-JP" dirty="0">
                <a:solidFill>
                  <a:srgbClr val="FF0000"/>
                </a:solidFill>
              </a:rPr>
              <a:t>(</a:t>
            </a:r>
            <a:r>
              <a:rPr kumimoji="1" lang="en-US" altLang="ja-JP" dirty="0" err="1">
                <a:solidFill>
                  <a:srgbClr val="FF0000"/>
                </a:solidFill>
              </a:rPr>
              <a:t>isNaN</a:t>
            </a:r>
            <a:r>
              <a:rPr kumimoji="1" lang="en-US" altLang="ja-JP" dirty="0">
                <a:solidFill>
                  <a:srgbClr val="FF0000"/>
                </a:solidFill>
              </a:rPr>
              <a:t>(val1) || </a:t>
            </a:r>
            <a:r>
              <a:rPr kumimoji="1" lang="en-US" altLang="ja-JP" dirty="0" err="1">
                <a:solidFill>
                  <a:srgbClr val="FF0000"/>
                </a:solidFill>
              </a:rPr>
              <a:t>isNaN</a:t>
            </a:r>
            <a:r>
              <a:rPr kumimoji="1" lang="en-US" altLang="ja-JP" dirty="0">
                <a:solidFill>
                  <a:srgbClr val="FF0000"/>
                </a:solidFill>
              </a:rPr>
              <a:t>(val2)) </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t>
            </a:r>
            <a:r>
              <a:rPr kumimoji="1" lang="en-US" altLang="ja-JP" dirty="0" smtClean="0">
                <a:solidFill>
                  <a:srgbClr val="7030A0"/>
                </a:solidFill>
              </a:rPr>
              <a:t>// val1 </a:t>
            </a:r>
            <a:r>
              <a:rPr kumimoji="1" lang="ja-JP" altLang="en-US" dirty="0" smtClean="0">
                <a:solidFill>
                  <a:srgbClr val="7030A0"/>
                </a:solidFill>
              </a:rPr>
              <a:t>か </a:t>
            </a:r>
            <a:r>
              <a:rPr kumimoji="1" lang="en-US" altLang="ja-JP" dirty="0" smtClean="0">
                <a:solidFill>
                  <a:srgbClr val="7030A0"/>
                </a:solidFill>
              </a:rPr>
              <a:t>val2 </a:t>
            </a:r>
            <a:r>
              <a:rPr kumimoji="1" lang="ja-JP" altLang="en-US" dirty="0" smtClean="0">
                <a:solidFill>
                  <a:srgbClr val="7030A0"/>
                </a:solidFill>
              </a:rPr>
              <a:t>のどちらか片方でも数値以外だった場合は、アラートを出して終了</a:t>
            </a:r>
            <a:endParaRPr kumimoji="1" lang="en-US" altLang="ja-JP" dirty="0" smtClean="0">
              <a:solidFill>
                <a:srgbClr val="7030A0"/>
              </a:solidFill>
            </a:endParaRPr>
          </a:p>
          <a:p>
            <a:r>
              <a:rPr kumimoji="1" lang="en-US" altLang="ja-JP" dirty="0" smtClean="0">
                <a:solidFill>
                  <a:srgbClr val="FF0000"/>
                </a:solidFill>
              </a:rPr>
              <a:t>        alert</a:t>
            </a:r>
            <a:r>
              <a:rPr kumimoji="1" lang="en-US" altLang="ja-JP" dirty="0">
                <a:solidFill>
                  <a:srgbClr val="FF0000"/>
                </a:solidFill>
              </a:rPr>
              <a:t>('</a:t>
            </a:r>
            <a:r>
              <a:rPr kumimoji="1" lang="ja-JP" altLang="en-US" dirty="0">
                <a:solidFill>
                  <a:srgbClr val="FF0000"/>
                </a:solidFill>
              </a:rPr>
              <a:t>数値以外が入力されています</a:t>
            </a:r>
            <a:r>
              <a:rPr kumimoji="1" lang="en-US" altLang="ja-JP" dirty="0" smtClean="0">
                <a:solidFill>
                  <a:srgbClr val="FF0000"/>
                </a:solidFill>
              </a:rPr>
              <a:t>');</a:t>
            </a:r>
          </a:p>
          <a:p>
            <a:r>
              <a:rPr kumimoji="1" lang="en-US" altLang="ja-JP" dirty="0" smtClean="0">
                <a:solidFill>
                  <a:srgbClr val="FF0000"/>
                </a:solidFill>
              </a:rPr>
              <a:t>        return;</a:t>
            </a:r>
          </a:p>
          <a:p>
            <a:r>
              <a:rPr kumimoji="1" lang="en-US" altLang="ja-JP" dirty="0" smtClean="0">
                <a:solidFill>
                  <a:srgbClr val="FF0000"/>
                </a:solidFill>
              </a:rPr>
              <a:t>    }</a:t>
            </a:r>
          </a:p>
          <a:p>
            <a:r>
              <a:rPr kumimoji="1" lang="en-US" altLang="ja-JP" dirty="0" smtClean="0"/>
              <a:t>    </a:t>
            </a:r>
            <a:r>
              <a:rPr kumimoji="1" lang="en-US" altLang="ja-JP" dirty="0" err="1" smtClean="0"/>
              <a:t>var</a:t>
            </a:r>
            <a:r>
              <a:rPr kumimoji="1" lang="en-US" altLang="ja-JP" dirty="0" smtClean="0"/>
              <a:t> </a:t>
            </a:r>
            <a:r>
              <a:rPr kumimoji="1" lang="en-US" altLang="ja-JP" dirty="0" err="1"/>
              <a:t>calcResult</a:t>
            </a:r>
            <a:r>
              <a:rPr kumimoji="1" lang="en-US" altLang="ja-JP" dirty="0"/>
              <a:t> = val1 + val2</a:t>
            </a:r>
            <a:r>
              <a:rPr kumimoji="1" lang="en-US" altLang="ja-JP" dirty="0" smtClean="0"/>
              <a:t>;</a:t>
            </a:r>
          </a:p>
          <a:p>
            <a:r>
              <a:rPr kumimoji="1" lang="en-US" altLang="ja-JP" dirty="0" smtClean="0"/>
              <a:t>    $('#</a:t>
            </a:r>
            <a:r>
              <a:rPr kumimoji="1" lang="en-US" altLang="ja-JP" dirty="0" err="1"/>
              <a:t>jsi</a:t>
            </a:r>
            <a:r>
              <a:rPr kumimoji="1" lang="en-US" altLang="ja-JP" dirty="0"/>
              <a:t>-calculation-result').text(</a:t>
            </a:r>
            <a:r>
              <a:rPr kumimoji="1" lang="en-US" altLang="ja-JP" dirty="0" err="1"/>
              <a:t>calcResult</a:t>
            </a:r>
            <a:r>
              <a:rPr kumimoji="1" lang="en-US" altLang="ja-JP" dirty="0" smtClean="0"/>
              <a:t>);</a:t>
            </a:r>
          </a:p>
          <a:p>
            <a:r>
              <a:rPr kumimoji="1" lang="en-US" altLang="ja-JP" dirty="0" smtClean="0"/>
              <a:t>});</a:t>
            </a:r>
            <a:endParaRPr kumimoji="1" lang="en-US" altLang="ja-JP" dirty="0"/>
          </a:p>
        </p:txBody>
      </p:sp>
      <p:sp>
        <p:nvSpPr>
          <p:cNvPr id="7" name="テキスト ボックス 6"/>
          <p:cNvSpPr txBox="1"/>
          <p:nvPr/>
        </p:nvSpPr>
        <p:spPr>
          <a:xfrm>
            <a:off x="1862356" y="5487798"/>
            <a:ext cx="10341293" cy="1200329"/>
          </a:xfrm>
          <a:prstGeom prst="rect">
            <a:avLst/>
          </a:prstGeom>
          <a:noFill/>
        </p:spPr>
        <p:txBody>
          <a:bodyPr wrap="none" rtlCol="0">
            <a:spAutoFit/>
          </a:bodyPr>
          <a:lstStyle/>
          <a:p>
            <a:r>
              <a:rPr kumimoji="1" lang="ja-JP" altLang="en-US" b="1" dirty="0" smtClean="0"/>
              <a:t>今回のように、</a:t>
            </a:r>
            <a:r>
              <a:rPr kumimoji="1" lang="en-US" altLang="ja-JP" b="1" dirty="0" smtClean="0"/>
              <a:t>JavaScript</a:t>
            </a:r>
            <a:r>
              <a:rPr kumimoji="1" lang="ja-JP" altLang="en-US" b="1" dirty="0" smtClean="0"/>
              <a:t>は変数の型（数値 </a:t>
            </a:r>
            <a:r>
              <a:rPr kumimoji="1" lang="en-US" altLang="ja-JP" b="1" dirty="0" smtClean="0"/>
              <a:t>or </a:t>
            </a:r>
            <a:r>
              <a:rPr kumimoji="1" lang="ja-JP" altLang="en-US" b="1" dirty="0" smtClean="0"/>
              <a:t>文字列</a:t>
            </a:r>
            <a:r>
              <a:rPr kumimoji="1" lang="en-US" altLang="ja-JP" b="1" dirty="0"/>
              <a:t> </a:t>
            </a:r>
            <a:r>
              <a:rPr kumimoji="1" lang="en-US" altLang="ja-JP" b="1" dirty="0" smtClean="0"/>
              <a:t>or </a:t>
            </a:r>
            <a:r>
              <a:rPr kumimoji="1" lang="ja-JP" altLang="en-US" b="1" dirty="0" smtClean="0"/>
              <a:t>日付</a:t>
            </a:r>
            <a:r>
              <a:rPr kumimoji="1" lang="en-US" altLang="ja-JP" b="1" dirty="0"/>
              <a:t> </a:t>
            </a:r>
            <a:r>
              <a:rPr kumimoji="1" lang="en-US" altLang="ja-JP" b="1" dirty="0" smtClean="0"/>
              <a:t>or </a:t>
            </a:r>
            <a:r>
              <a:rPr kumimoji="1" lang="en-US" altLang="ja-JP" b="1" dirty="0" err="1" smtClean="0"/>
              <a:t>boolean</a:t>
            </a:r>
            <a:r>
              <a:rPr kumimoji="1" lang="en-US" altLang="ja-JP" b="1" dirty="0" smtClean="0"/>
              <a:t> </a:t>
            </a:r>
            <a:r>
              <a:rPr kumimoji="1" lang="en-US" altLang="ja-JP" b="1" dirty="0" err="1" smtClean="0"/>
              <a:t>etc</a:t>
            </a:r>
            <a:r>
              <a:rPr kumimoji="1" lang="ja-JP" altLang="en-US" b="1" dirty="0" smtClean="0"/>
              <a:t>）を使う側が指定</a:t>
            </a:r>
            <a:r>
              <a:rPr kumimoji="1" lang="en-US" altLang="ja-JP" b="1" dirty="0" smtClean="0"/>
              <a:t/>
            </a:r>
            <a:br>
              <a:rPr kumimoji="1" lang="en-US" altLang="ja-JP" b="1" dirty="0" smtClean="0"/>
            </a:br>
            <a:r>
              <a:rPr kumimoji="1" lang="ja-JP" altLang="en-US" b="1" dirty="0" smtClean="0"/>
              <a:t>しないでも自動で判別して処理を行う言語の為（</a:t>
            </a:r>
            <a:r>
              <a:rPr kumimoji="1" lang="en-US" altLang="ja-JP" b="1" dirty="0" smtClean="0"/>
              <a:t>Java</a:t>
            </a:r>
            <a:r>
              <a:rPr kumimoji="1" lang="ja-JP" altLang="en-US" b="1" dirty="0" smtClean="0"/>
              <a:t>など、型指定が厳密な言語では型が違うと</a:t>
            </a:r>
            <a:r>
              <a:rPr kumimoji="1" lang="en-US" altLang="ja-JP" b="1" dirty="0" smtClean="0"/>
              <a:t/>
            </a:r>
            <a:br>
              <a:rPr kumimoji="1" lang="en-US" altLang="ja-JP" b="1" dirty="0" smtClean="0"/>
            </a:br>
            <a:r>
              <a:rPr kumimoji="1" lang="ja-JP" altLang="en-US" b="1" dirty="0" smtClean="0"/>
              <a:t>エラーが出て動かなくなります）、数値を足したつもりが文字列連結になっていたり、その逆が</a:t>
            </a:r>
            <a:r>
              <a:rPr kumimoji="1" lang="en-US" altLang="ja-JP" b="1" dirty="0" smtClean="0"/>
              <a:t/>
            </a:r>
            <a:br>
              <a:rPr kumimoji="1" lang="en-US" altLang="ja-JP" b="1" dirty="0" smtClean="0"/>
            </a:br>
            <a:r>
              <a:rPr kumimoji="1" lang="ja-JP" altLang="en-US" b="1" dirty="0" smtClean="0"/>
              <a:t>あったりと思わぬ動きをす</a:t>
            </a:r>
            <a:r>
              <a:rPr kumimoji="1" lang="ja-JP" altLang="en-US" b="1" dirty="0"/>
              <a:t>る</a:t>
            </a:r>
            <a:r>
              <a:rPr kumimoji="1" lang="ja-JP" altLang="en-US" b="1" dirty="0" smtClean="0"/>
              <a:t>事が多いので、変数の中身の型を意識する癖をつけておきましょう。</a:t>
            </a:r>
            <a:endParaRPr kumimoji="1" lang="ja-JP" altLang="en-US" b="1" dirty="0"/>
          </a:p>
        </p:txBody>
      </p:sp>
    </p:spTree>
    <p:extLst>
      <p:ext uri="{BB962C8B-B14F-4D97-AF65-F5344CB8AC3E}">
        <p14:creationId xmlns:p14="http://schemas.microsoft.com/office/powerpoint/2010/main" val="1370751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Chapter4</a:t>
            </a:r>
            <a:endParaRPr kumimoji="1" lang="ja-JP" altLang="en-US" sz="2800" b="1" dirty="0"/>
          </a:p>
        </p:txBody>
      </p:sp>
      <p:sp>
        <p:nvSpPr>
          <p:cNvPr id="3" name="テキスト ボックス 2"/>
          <p:cNvSpPr txBox="1"/>
          <p:nvPr/>
        </p:nvSpPr>
        <p:spPr>
          <a:xfrm>
            <a:off x="3910868" y="158839"/>
            <a:ext cx="7725192" cy="523220"/>
          </a:xfrm>
          <a:prstGeom prst="rect">
            <a:avLst/>
          </a:prstGeom>
          <a:noFill/>
        </p:spPr>
        <p:txBody>
          <a:bodyPr wrap="none" rtlCol="0">
            <a:spAutoFit/>
          </a:bodyPr>
          <a:lstStyle/>
          <a:p>
            <a:r>
              <a:rPr kumimoji="1" lang="ja-JP" altLang="en-US" sz="2800" b="1" dirty="0" smtClean="0">
                <a:latin typeface="+mj-ea"/>
                <a:ea typeface="+mj-ea"/>
              </a:rPr>
              <a:t>：よく起こりがちなミス、ハマった時の対処法</a:t>
            </a:r>
            <a:endParaRPr kumimoji="1" lang="ja-JP" altLang="en-US" sz="2800" b="1" dirty="0">
              <a:latin typeface="+mj-ea"/>
              <a:ea typeface="+mj-ea"/>
            </a:endParaRPr>
          </a:p>
        </p:txBody>
      </p:sp>
      <p:sp>
        <p:nvSpPr>
          <p:cNvPr id="4" name="テキスト ボックス 3"/>
          <p:cNvSpPr txBox="1"/>
          <p:nvPr/>
        </p:nvSpPr>
        <p:spPr>
          <a:xfrm>
            <a:off x="1857435" y="903855"/>
            <a:ext cx="2723823" cy="369332"/>
          </a:xfrm>
          <a:prstGeom prst="rect">
            <a:avLst/>
          </a:prstGeom>
          <a:noFill/>
        </p:spPr>
        <p:txBody>
          <a:bodyPr wrap="none" rtlCol="0">
            <a:spAutoFit/>
          </a:bodyPr>
          <a:lstStyle/>
          <a:p>
            <a:r>
              <a:rPr kumimoji="1" lang="en-US" altLang="ja-JP" b="1" dirty="0" smtClean="0">
                <a:solidFill>
                  <a:schemeClr val="accent3"/>
                </a:solidFill>
              </a:rPr>
              <a:t>【</a:t>
            </a:r>
            <a:r>
              <a:rPr kumimoji="1" lang="ja-JP" altLang="en-US" b="1" dirty="0" smtClean="0">
                <a:solidFill>
                  <a:schemeClr val="accent3"/>
                </a:solidFill>
              </a:rPr>
              <a:t>ちょっとした小ネタ</a:t>
            </a:r>
            <a:r>
              <a:rPr kumimoji="1" lang="en-US" altLang="ja-JP" b="1" dirty="0" smtClean="0">
                <a:solidFill>
                  <a:schemeClr val="accent3"/>
                </a:solidFill>
              </a:rPr>
              <a:t>】</a:t>
            </a:r>
            <a:endParaRPr kumimoji="1" lang="ja-JP" altLang="en-US" b="1" dirty="0">
              <a:solidFill>
                <a:schemeClr val="accent3"/>
              </a:solidFill>
            </a:endParaRPr>
          </a:p>
        </p:txBody>
      </p:sp>
      <p:sp>
        <p:nvSpPr>
          <p:cNvPr id="5" name="テキスト ボックス 4"/>
          <p:cNvSpPr txBox="1"/>
          <p:nvPr/>
        </p:nvSpPr>
        <p:spPr>
          <a:xfrm>
            <a:off x="1717803" y="1392572"/>
            <a:ext cx="10588155" cy="646331"/>
          </a:xfrm>
          <a:prstGeom prst="rect">
            <a:avLst/>
          </a:prstGeom>
          <a:noFill/>
        </p:spPr>
        <p:txBody>
          <a:bodyPr wrap="none" rtlCol="0">
            <a:spAutoFit/>
          </a:bodyPr>
          <a:lstStyle/>
          <a:p>
            <a:r>
              <a:rPr kumimoji="1" lang="ja-JP" altLang="en-US" dirty="0" smtClean="0"/>
              <a:t>今回ご紹介した</a:t>
            </a:r>
            <a:r>
              <a:rPr kumimoji="1" lang="en-US" altLang="ja-JP" dirty="0" smtClean="0"/>
              <a:t>Google Chrome</a:t>
            </a:r>
            <a:r>
              <a:rPr kumimoji="1" lang="ja-JP" altLang="en-US" dirty="0" smtClean="0"/>
              <a:t>のデベロッパーツールですが、エラーの発見やデバッグ以外に</a:t>
            </a:r>
            <a:endParaRPr kumimoji="1" lang="en-US" altLang="ja-JP" dirty="0" smtClean="0"/>
          </a:p>
          <a:p>
            <a:r>
              <a:rPr kumimoji="1" lang="ja-JP" altLang="en-US" dirty="0" smtClean="0"/>
              <a:t>も、</a:t>
            </a:r>
            <a:r>
              <a:rPr kumimoji="1" lang="en-US" altLang="ja-JP" dirty="0" smtClean="0"/>
              <a:t>WEB</a:t>
            </a:r>
            <a:r>
              <a:rPr kumimoji="1" lang="ja-JP" altLang="en-US" dirty="0" smtClean="0"/>
              <a:t>ページをスマホ表示させた場合の表示確認にも使える為、この機能も業務でよく使います。</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388" y="2158288"/>
            <a:ext cx="2629267" cy="4563112"/>
          </a:xfrm>
          <a:prstGeom prst="rect">
            <a:avLst/>
          </a:prstGeom>
        </p:spPr>
      </p:pic>
      <p:sp>
        <p:nvSpPr>
          <p:cNvPr id="7" name="テキスト ボックス 6"/>
          <p:cNvSpPr txBox="1"/>
          <p:nvPr/>
        </p:nvSpPr>
        <p:spPr>
          <a:xfrm>
            <a:off x="4842474" y="2158288"/>
            <a:ext cx="4570482" cy="369332"/>
          </a:xfrm>
          <a:prstGeom prst="rect">
            <a:avLst/>
          </a:prstGeom>
          <a:noFill/>
        </p:spPr>
        <p:txBody>
          <a:bodyPr wrap="none" rtlCol="0">
            <a:spAutoFit/>
          </a:bodyPr>
          <a:lstStyle/>
          <a:p>
            <a:r>
              <a:rPr kumimoji="1" lang="en-US" altLang="ja-JP" b="1" dirty="0" smtClean="0">
                <a:solidFill>
                  <a:schemeClr val="accent3"/>
                </a:solidFill>
              </a:rPr>
              <a:t>【</a:t>
            </a:r>
            <a:r>
              <a:rPr kumimoji="1" lang="ja-JP" altLang="en-US" b="1" dirty="0" smtClean="0">
                <a:solidFill>
                  <a:schemeClr val="accent3"/>
                </a:solidFill>
              </a:rPr>
              <a:t>スマホ表示させた場合の表示確認方法</a:t>
            </a:r>
            <a:r>
              <a:rPr kumimoji="1" lang="en-US" altLang="ja-JP" b="1" dirty="0" smtClean="0">
                <a:solidFill>
                  <a:schemeClr val="accent3"/>
                </a:solidFill>
              </a:rPr>
              <a:t>】</a:t>
            </a:r>
            <a:endParaRPr kumimoji="1" lang="ja-JP" altLang="en-US" b="1" dirty="0">
              <a:solidFill>
                <a:schemeClr val="accent3"/>
              </a:solidFill>
            </a:endParaRPr>
          </a:p>
        </p:txBody>
      </p:sp>
      <p:sp>
        <p:nvSpPr>
          <p:cNvPr id="8" name="テキスト ボックス 7"/>
          <p:cNvSpPr txBox="1"/>
          <p:nvPr/>
        </p:nvSpPr>
        <p:spPr>
          <a:xfrm>
            <a:off x="4842474" y="2647005"/>
            <a:ext cx="3903633" cy="369332"/>
          </a:xfrm>
          <a:prstGeom prst="rect">
            <a:avLst/>
          </a:prstGeom>
          <a:noFill/>
        </p:spPr>
        <p:txBody>
          <a:bodyPr wrap="none" rtlCol="0">
            <a:spAutoFit/>
          </a:bodyPr>
          <a:lstStyle/>
          <a:p>
            <a:r>
              <a:rPr kumimoji="1" lang="en-US" altLang="ja-JP" dirty="0" smtClean="0"/>
              <a:t>1. </a:t>
            </a:r>
            <a:r>
              <a:rPr kumimoji="1" lang="ja-JP" altLang="en-US" dirty="0" smtClean="0"/>
              <a:t>デベロッパーツールを表示させる</a:t>
            </a:r>
            <a:endParaRPr kumimoji="1" lang="ja-JP" altLang="en-US" dirty="0"/>
          </a:p>
        </p:txBody>
      </p:sp>
      <p:sp>
        <p:nvSpPr>
          <p:cNvPr id="9" name="テキスト ボックス 8"/>
          <p:cNvSpPr txBox="1"/>
          <p:nvPr/>
        </p:nvSpPr>
        <p:spPr>
          <a:xfrm>
            <a:off x="4842474" y="3244021"/>
            <a:ext cx="6211957" cy="369332"/>
          </a:xfrm>
          <a:prstGeom prst="rect">
            <a:avLst/>
          </a:prstGeom>
          <a:noFill/>
        </p:spPr>
        <p:txBody>
          <a:bodyPr wrap="none" rtlCol="0">
            <a:spAutoFit/>
          </a:bodyPr>
          <a:lstStyle/>
          <a:p>
            <a:r>
              <a:rPr kumimoji="1" lang="en-US" altLang="ja-JP" dirty="0" smtClean="0"/>
              <a:t>2. </a:t>
            </a:r>
            <a:r>
              <a:rPr kumimoji="1" lang="ja-JP" altLang="en-US" dirty="0" smtClean="0"/>
              <a:t>デベロッパーツール左上のスマホアイコンをクリック</a:t>
            </a:r>
            <a:endParaRPr kumimoji="1" lang="ja-JP" altLang="en-US" dirty="0"/>
          </a:p>
        </p:txBody>
      </p:sp>
      <p:sp>
        <p:nvSpPr>
          <p:cNvPr id="10" name="テキスト ボックス 9"/>
          <p:cNvSpPr txBox="1"/>
          <p:nvPr/>
        </p:nvSpPr>
        <p:spPr>
          <a:xfrm>
            <a:off x="4842474" y="3841037"/>
            <a:ext cx="6766596" cy="369332"/>
          </a:xfrm>
          <a:prstGeom prst="rect">
            <a:avLst/>
          </a:prstGeom>
          <a:noFill/>
        </p:spPr>
        <p:txBody>
          <a:bodyPr wrap="none" rtlCol="0">
            <a:spAutoFit/>
          </a:bodyPr>
          <a:lstStyle/>
          <a:p>
            <a:r>
              <a:rPr kumimoji="1" lang="en-US" altLang="ja-JP" dirty="0" smtClean="0"/>
              <a:t>3. PC</a:t>
            </a:r>
            <a:r>
              <a:rPr kumimoji="1" lang="ja-JP" altLang="en-US" dirty="0" smtClean="0"/>
              <a:t>表示に戻したい場合は、再度スマホアイコンをクリック</a:t>
            </a:r>
            <a:endParaRPr kumimoji="1" lang="ja-JP" altLang="en-US" dirty="0"/>
          </a:p>
        </p:txBody>
      </p:sp>
      <p:sp>
        <p:nvSpPr>
          <p:cNvPr id="11" name="テキスト ボックス 10"/>
          <p:cNvSpPr txBox="1"/>
          <p:nvPr/>
        </p:nvSpPr>
        <p:spPr>
          <a:xfrm>
            <a:off x="4889198" y="4960976"/>
            <a:ext cx="7109639" cy="923330"/>
          </a:xfrm>
          <a:prstGeom prst="rect">
            <a:avLst/>
          </a:prstGeom>
          <a:noFill/>
        </p:spPr>
        <p:txBody>
          <a:bodyPr wrap="none" rtlCol="0">
            <a:spAutoFit/>
          </a:bodyPr>
          <a:lstStyle/>
          <a:p>
            <a:r>
              <a:rPr kumimoji="1" lang="ja-JP" altLang="en-US" b="1" dirty="0" smtClean="0"/>
              <a:t>確認したいデバイスの機種を指定したり、デバイスの横幅、縦幅を</a:t>
            </a:r>
            <a:r>
              <a:rPr kumimoji="1" lang="en-US" altLang="ja-JP" b="1" dirty="0" smtClean="0"/>
              <a:t/>
            </a:r>
            <a:br>
              <a:rPr kumimoji="1" lang="en-US" altLang="ja-JP" b="1" dirty="0" smtClean="0"/>
            </a:br>
            <a:r>
              <a:rPr kumimoji="1" lang="ja-JP" altLang="en-US" b="1" dirty="0" smtClean="0"/>
              <a:t>カスタムで弄ったり等々、細かな設定も色々と可能な為、スマホ</a:t>
            </a:r>
            <a:r>
              <a:rPr kumimoji="1" lang="en-US" altLang="ja-JP" b="1" dirty="0" smtClean="0"/>
              <a:t/>
            </a:r>
            <a:br>
              <a:rPr kumimoji="1" lang="en-US" altLang="ja-JP" b="1" dirty="0" smtClean="0"/>
            </a:br>
            <a:r>
              <a:rPr kumimoji="1" lang="ja-JP" altLang="en-US" b="1" dirty="0" smtClean="0"/>
              <a:t>用の</a:t>
            </a:r>
            <a:r>
              <a:rPr kumimoji="1" lang="en-US" altLang="ja-JP" b="1" dirty="0" smtClean="0"/>
              <a:t>WEB</a:t>
            </a:r>
            <a:r>
              <a:rPr kumimoji="1" lang="ja-JP" altLang="en-US" b="1" dirty="0" smtClean="0"/>
              <a:t>ページを作る場合には必須の機能になっています。</a:t>
            </a:r>
            <a:endParaRPr kumimoji="1" lang="ja-JP" altLang="en-US" b="1" dirty="0"/>
          </a:p>
        </p:txBody>
      </p:sp>
    </p:spTree>
    <p:extLst>
      <p:ext uri="{BB962C8B-B14F-4D97-AF65-F5344CB8AC3E}">
        <p14:creationId xmlns:p14="http://schemas.microsoft.com/office/powerpoint/2010/main" val="2956032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607" y="2379859"/>
            <a:ext cx="881743" cy="881743"/>
          </a:xfrm>
          <a:prstGeom prst="rect">
            <a:avLst/>
          </a:prstGeom>
        </p:spPr>
      </p:pic>
      <p:sp>
        <p:nvSpPr>
          <p:cNvPr id="4" name="テキスト ボックス 3"/>
          <p:cNvSpPr txBox="1"/>
          <p:nvPr/>
        </p:nvSpPr>
        <p:spPr>
          <a:xfrm>
            <a:off x="2658544" y="3147636"/>
            <a:ext cx="870751" cy="307777"/>
          </a:xfrm>
          <a:prstGeom prst="rect">
            <a:avLst/>
          </a:prstGeom>
          <a:noFill/>
        </p:spPr>
        <p:txBody>
          <a:bodyPr wrap="none" rtlCol="0">
            <a:spAutoFit/>
          </a:bodyPr>
          <a:lstStyle/>
          <a:p>
            <a:r>
              <a:rPr kumimoji="1" lang="en-US" altLang="ja-JP" sz="1400" dirty="0" smtClean="0"/>
              <a:t>D-Cube</a:t>
            </a:r>
            <a:endParaRPr kumimoji="1" lang="ja-JP" altLang="en-US" sz="1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644737"/>
            <a:ext cx="881743" cy="881743"/>
          </a:xfrm>
          <a:prstGeom prst="rect">
            <a:avLst/>
          </a:prstGeom>
        </p:spPr>
      </p:pic>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1480321"/>
            <a:ext cx="881743" cy="881743"/>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931" y="2312174"/>
            <a:ext cx="881743" cy="881743"/>
          </a:xfrm>
          <a:prstGeom prst="rect">
            <a:avLst/>
          </a:prstGeom>
        </p:spPr>
      </p:pic>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127841"/>
            <a:ext cx="881743" cy="881743"/>
          </a:xfrm>
          <a:prstGeom prst="rect">
            <a:avLst/>
          </a:prstGeom>
        </p:spPr>
      </p:pic>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972255"/>
            <a:ext cx="881743" cy="881743"/>
          </a:xfrm>
          <a:prstGeom prst="rect">
            <a:avLst/>
          </a:prstGeom>
        </p:spPr>
      </p:pic>
      <p:sp>
        <p:nvSpPr>
          <p:cNvPr id="10" name="テキスト ボックス 9"/>
          <p:cNvSpPr txBox="1"/>
          <p:nvPr/>
        </p:nvSpPr>
        <p:spPr>
          <a:xfrm>
            <a:off x="4812255" y="1389862"/>
            <a:ext cx="986167" cy="307777"/>
          </a:xfrm>
          <a:prstGeom prst="rect">
            <a:avLst/>
          </a:prstGeom>
          <a:noFill/>
        </p:spPr>
        <p:txBody>
          <a:bodyPr wrap="none" rtlCol="0">
            <a:spAutoFit/>
          </a:bodyPr>
          <a:lstStyle/>
          <a:p>
            <a:r>
              <a:rPr kumimoji="1" lang="en-US" altLang="ja-JP" sz="1400" dirty="0" smtClean="0"/>
              <a:t>chapter1</a:t>
            </a:r>
            <a:endParaRPr kumimoji="1" lang="ja-JP" altLang="en-US" sz="1400" dirty="0"/>
          </a:p>
        </p:txBody>
      </p:sp>
      <p:sp>
        <p:nvSpPr>
          <p:cNvPr id="11" name="テキスト ボックス 10"/>
          <p:cNvSpPr txBox="1"/>
          <p:nvPr/>
        </p:nvSpPr>
        <p:spPr>
          <a:xfrm>
            <a:off x="4804708" y="2239791"/>
            <a:ext cx="986167" cy="307777"/>
          </a:xfrm>
          <a:prstGeom prst="rect">
            <a:avLst/>
          </a:prstGeom>
          <a:noFill/>
        </p:spPr>
        <p:txBody>
          <a:bodyPr wrap="none" rtlCol="0">
            <a:spAutoFit/>
          </a:bodyPr>
          <a:lstStyle/>
          <a:p>
            <a:r>
              <a:rPr kumimoji="1" lang="en-US" altLang="ja-JP" sz="1400" dirty="0" smtClean="0"/>
              <a:t>chapter2</a:t>
            </a:r>
            <a:endParaRPr kumimoji="1" lang="ja-JP" altLang="en-US" sz="1400" dirty="0"/>
          </a:p>
        </p:txBody>
      </p:sp>
      <p:sp>
        <p:nvSpPr>
          <p:cNvPr id="12" name="テキスト ボックス 11"/>
          <p:cNvSpPr txBox="1"/>
          <p:nvPr/>
        </p:nvSpPr>
        <p:spPr>
          <a:xfrm>
            <a:off x="4795431" y="3058482"/>
            <a:ext cx="986167" cy="307777"/>
          </a:xfrm>
          <a:prstGeom prst="rect">
            <a:avLst/>
          </a:prstGeom>
          <a:noFill/>
        </p:spPr>
        <p:txBody>
          <a:bodyPr wrap="none" rtlCol="0">
            <a:spAutoFit/>
          </a:bodyPr>
          <a:lstStyle/>
          <a:p>
            <a:r>
              <a:rPr kumimoji="1" lang="en-US" altLang="ja-JP" sz="1400" dirty="0" smtClean="0"/>
              <a:t>chapter3</a:t>
            </a:r>
            <a:endParaRPr kumimoji="1" lang="ja-JP" altLang="en-US" sz="1400" dirty="0"/>
          </a:p>
        </p:txBody>
      </p:sp>
      <p:sp>
        <p:nvSpPr>
          <p:cNvPr id="13" name="テキスト ボックス 12"/>
          <p:cNvSpPr txBox="1"/>
          <p:nvPr/>
        </p:nvSpPr>
        <p:spPr>
          <a:xfrm>
            <a:off x="4816945" y="3886334"/>
            <a:ext cx="986167" cy="307777"/>
          </a:xfrm>
          <a:prstGeom prst="rect">
            <a:avLst/>
          </a:prstGeom>
          <a:noFill/>
        </p:spPr>
        <p:txBody>
          <a:bodyPr wrap="none" rtlCol="0">
            <a:spAutoFit/>
          </a:bodyPr>
          <a:lstStyle/>
          <a:p>
            <a:r>
              <a:rPr kumimoji="1" lang="en-US" altLang="ja-JP" sz="1400" dirty="0" smtClean="0"/>
              <a:t>chapter4</a:t>
            </a:r>
            <a:endParaRPr kumimoji="1" lang="ja-JP" altLang="en-US" sz="1400" dirty="0"/>
          </a:p>
        </p:txBody>
      </p:sp>
      <p:cxnSp>
        <p:nvCxnSpPr>
          <p:cNvPr id="17" name="直線コネクタ 16"/>
          <p:cNvCxnSpPr/>
          <p:nvPr/>
        </p:nvCxnSpPr>
        <p:spPr>
          <a:xfrm>
            <a:off x="4167672" y="1216297"/>
            <a:ext cx="1" cy="4910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167672" y="1216297"/>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167670" y="204347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4181675"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537798"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167665" y="372317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4181675" y="4550758"/>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180123" y="612710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707217" y="4536338"/>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365025" y="4539655"/>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6365025" y="4072918"/>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6365025" y="5124020"/>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365025" y="4072918"/>
            <a:ext cx="0" cy="1051102"/>
          </a:xfrm>
          <a:prstGeom prst="line">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022833" y="3916036"/>
            <a:ext cx="1396536" cy="307777"/>
          </a:xfrm>
          <a:prstGeom prst="rect">
            <a:avLst/>
          </a:prstGeom>
          <a:noFill/>
        </p:spPr>
        <p:txBody>
          <a:bodyPr wrap="none" rtlCol="0">
            <a:spAutoFit/>
          </a:bodyPr>
          <a:lstStyle/>
          <a:p>
            <a:r>
              <a:rPr kumimoji="1" lang="en-US" altLang="ja-JP" sz="1400" b="1" dirty="0" smtClean="0">
                <a:solidFill>
                  <a:srgbClr val="FF0000"/>
                </a:solidFill>
              </a:rPr>
              <a:t>chapter5.html</a:t>
            </a:r>
            <a:endParaRPr kumimoji="1" lang="ja-JP" altLang="en-US" sz="1400" b="1" dirty="0">
              <a:solidFill>
                <a:srgbClr val="FF0000"/>
              </a:solidFill>
            </a:endParaRPr>
          </a:p>
        </p:txBody>
      </p:sp>
      <p:sp>
        <p:nvSpPr>
          <p:cNvPr id="35" name="テキスト ボックス 34"/>
          <p:cNvSpPr txBox="1"/>
          <p:nvPr/>
        </p:nvSpPr>
        <p:spPr>
          <a:xfrm>
            <a:off x="7022833" y="4389527"/>
            <a:ext cx="1289135" cy="307777"/>
          </a:xfrm>
          <a:prstGeom prst="rect">
            <a:avLst/>
          </a:prstGeom>
          <a:noFill/>
        </p:spPr>
        <p:txBody>
          <a:bodyPr wrap="none" rtlCol="0">
            <a:spAutoFit/>
          </a:bodyPr>
          <a:lstStyle/>
          <a:p>
            <a:r>
              <a:rPr kumimoji="1" lang="en-US" altLang="ja-JP" sz="1400" dirty="0" smtClean="0"/>
              <a:t>chapter5.css</a:t>
            </a:r>
            <a:endParaRPr kumimoji="1" lang="ja-JP" altLang="en-US" sz="1400" dirty="0"/>
          </a:p>
        </p:txBody>
      </p:sp>
      <p:sp>
        <p:nvSpPr>
          <p:cNvPr id="36" name="テキスト ボックス 35"/>
          <p:cNvSpPr txBox="1"/>
          <p:nvPr/>
        </p:nvSpPr>
        <p:spPr>
          <a:xfrm>
            <a:off x="7022833" y="4970131"/>
            <a:ext cx="1141659" cy="307777"/>
          </a:xfrm>
          <a:prstGeom prst="rect">
            <a:avLst/>
          </a:prstGeom>
          <a:noFill/>
        </p:spPr>
        <p:txBody>
          <a:bodyPr wrap="none" rtlCol="0">
            <a:spAutoFit/>
          </a:bodyPr>
          <a:lstStyle/>
          <a:p>
            <a:r>
              <a:rPr kumimoji="1" lang="en-US" altLang="ja-JP" sz="1400" dirty="0" smtClean="0"/>
              <a:t>chapter5.js</a:t>
            </a:r>
            <a:endParaRPr kumimoji="1" lang="ja-JP" altLang="en-US" sz="1400" dirty="0"/>
          </a:p>
        </p:txBody>
      </p:sp>
      <p:sp>
        <p:nvSpPr>
          <p:cNvPr id="43" name="テキスト ボックス 42"/>
          <p:cNvSpPr txBox="1"/>
          <p:nvPr/>
        </p:nvSpPr>
        <p:spPr>
          <a:xfrm>
            <a:off x="6693929" y="2379774"/>
            <a:ext cx="5463355" cy="646331"/>
          </a:xfrm>
          <a:prstGeom prst="rect">
            <a:avLst/>
          </a:prstGeom>
          <a:noFill/>
        </p:spPr>
        <p:txBody>
          <a:bodyPr wrap="none" rtlCol="0">
            <a:spAutoFit/>
          </a:bodyPr>
          <a:lstStyle/>
          <a:p>
            <a:r>
              <a:rPr kumimoji="1" lang="ja-JP" altLang="en-US" dirty="0" smtClean="0">
                <a:solidFill>
                  <a:schemeClr val="accent6"/>
                </a:solidFill>
                <a:latin typeface="+mn-ea"/>
              </a:rPr>
              <a:t>上記ファイルをブラウザにドラッグ</a:t>
            </a:r>
            <a:r>
              <a:rPr kumimoji="1" lang="en-US" altLang="ja-JP" dirty="0" smtClean="0">
                <a:solidFill>
                  <a:schemeClr val="accent6"/>
                </a:solidFill>
                <a:latin typeface="+mn-ea"/>
              </a:rPr>
              <a:t>&amp;</a:t>
            </a:r>
            <a:r>
              <a:rPr kumimoji="1" lang="ja-JP" altLang="en-US" dirty="0" smtClean="0">
                <a:solidFill>
                  <a:schemeClr val="accent6"/>
                </a:solidFill>
                <a:latin typeface="+mn-ea"/>
              </a:rPr>
              <a:t>ドロップ</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して</a:t>
            </a:r>
            <a:r>
              <a:rPr kumimoji="1" lang="en-US" altLang="ja-JP" dirty="0" smtClean="0">
                <a:solidFill>
                  <a:schemeClr val="accent6"/>
                </a:solidFill>
                <a:latin typeface="+mn-ea"/>
              </a:rPr>
              <a:t>chapter5.html</a:t>
            </a:r>
            <a:r>
              <a:rPr kumimoji="1" lang="ja-JP" altLang="en-US" dirty="0" smtClean="0">
                <a:solidFill>
                  <a:schemeClr val="accent6"/>
                </a:solidFill>
                <a:latin typeface="+mn-ea"/>
              </a:rPr>
              <a:t>を画面に表示させてください。</a:t>
            </a:r>
            <a:endParaRPr kumimoji="1" lang="ja-JP" altLang="en-US" dirty="0">
              <a:solidFill>
                <a:schemeClr val="accent6"/>
              </a:solidFill>
              <a:latin typeface="+mn-ea"/>
            </a:endParaRPr>
          </a:p>
        </p:txBody>
      </p:sp>
      <p:sp>
        <p:nvSpPr>
          <p:cNvPr id="40" name="テキスト ボックス 39"/>
          <p:cNvSpPr txBox="1"/>
          <p:nvPr/>
        </p:nvSpPr>
        <p:spPr>
          <a:xfrm>
            <a:off x="4825473" y="4726550"/>
            <a:ext cx="986167" cy="307777"/>
          </a:xfrm>
          <a:prstGeom prst="rect">
            <a:avLst/>
          </a:prstGeom>
          <a:noFill/>
        </p:spPr>
        <p:txBody>
          <a:bodyPr wrap="none" rtlCol="0">
            <a:spAutoFit/>
          </a:bodyPr>
          <a:lstStyle/>
          <a:p>
            <a:r>
              <a:rPr kumimoji="1" lang="en-US" altLang="ja-JP" sz="1400" dirty="0" smtClean="0"/>
              <a:t>chapter5</a:t>
            </a:r>
            <a:endParaRPr kumimoji="1" lang="ja-JP" altLang="en-US" sz="1400" dirty="0"/>
          </a:p>
        </p:txBody>
      </p:sp>
      <p:pic>
        <p:nvPicPr>
          <p:cNvPr id="41" name="図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683" y="5595423"/>
            <a:ext cx="881743" cy="881743"/>
          </a:xfrm>
          <a:prstGeom prst="rect">
            <a:avLst/>
          </a:prstGeom>
        </p:spPr>
      </p:pic>
      <p:sp>
        <p:nvSpPr>
          <p:cNvPr id="45" name="テキスト ボックス 44"/>
          <p:cNvSpPr txBox="1"/>
          <p:nvPr/>
        </p:nvSpPr>
        <p:spPr>
          <a:xfrm>
            <a:off x="4458807" y="6430342"/>
            <a:ext cx="1885453" cy="307777"/>
          </a:xfrm>
          <a:prstGeom prst="rect">
            <a:avLst/>
          </a:prstGeom>
          <a:noFill/>
        </p:spPr>
        <p:txBody>
          <a:bodyPr wrap="none" rtlCol="0">
            <a:spAutoFit/>
          </a:bodyPr>
          <a:lstStyle/>
          <a:p>
            <a:r>
              <a:rPr kumimoji="1" lang="en-US" altLang="ja-JP" sz="1400" dirty="0" err="1" smtClean="0"/>
              <a:t>completed_sample</a:t>
            </a:r>
            <a:endParaRPr kumimoji="1" lang="ja-JP" altLang="en-US" sz="1400" dirty="0"/>
          </a:p>
        </p:txBody>
      </p:sp>
      <p:cxnSp>
        <p:nvCxnSpPr>
          <p:cNvPr id="14" name="直線矢印コネクタ 13"/>
          <p:cNvCxnSpPr/>
          <p:nvPr/>
        </p:nvCxnSpPr>
        <p:spPr>
          <a:xfrm flipH="1">
            <a:off x="5759426" y="6127103"/>
            <a:ext cx="74712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6467356" y="5830835"/>
            <a:ext cx="5724644" cy="646331"/>
          </a:xfrm>
          <a:prstGeom prst="rect">
            <a:avLst/>
          </a:prstGeom>
          <a:noFill/>
        </p:spPr>
        <p:txBody>
          <a:bodyPr wrap="none" rtlCol="0">
            <a:spAutoFit/>
          </a:bodyPr>
          <a:lstStyle/>
          <a:p>
            <a:r>
              <a:rPr kumimoji="1" lang="en-US" altLang="ja-JP" dirty="0" smtClean="0">
                <a:solidFill>
                  <a:schemeClr val="accent6"/>
                </a:solidFill>
                <a:latin typeface="+mn-ea"/>
              </a:rPr>
              <a:t>chapter1~5</a:t>
            </a:r>
            <a:r>
              <a:rPr kumimoji="1" lang="ja-JP" altLang="en-US" dirty="0" err="1" smtClean="0">
                <a:solidFill>
                  <a:schemeClr val="accent6"/>
                </a:solidFill>
                <a:latin typeface="+mn-ea"/>
              </a:rPr>
              <a:t>までの</a:t>
            </a:r>
            <a:r>
              <a:rPr kumimoji="1" lang="ja-JP" altLang="en-US" dirty="0" smtClean="0">
                <a:solidFill>
                  <a:schemeClr val="accent6"/>
                </a:solidFill>
                <a:latin typeface="+mn-ea"/>
              </a:rPr>
              <a:t>全完成済ファイルが入っている</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ので、動かない場合等内容を照らし合わせて下さい。</a:t>
            </a:r>
            <a:endParaRPr kumimoji="1" lang="ja-JP" altLang="en-US" dirty="0">
              <a:solidFill>
                <a:schemeClr val="accent6"/>
              </a:solidFill>
              <a:latin typeface="+mn-ea"/>
            </a:endParaRPr>
          </a:p>
        </p:txBody>
      </p:sp>
      <p:sp>
        <p:nvSpPr>
          <p:cNvPr id="39" name="テキスト ボックス 38"/>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Chapter5</a:t>
            </a:r>
            <a:endParaRPr kumimoji="1" lang="ja-JP" altLang="en-US" sz="2800" b="1" dirty="0"/>
          </a:p>
        </p:txBody>
      </p:sp>
      <p:sp>
        <p:nvSpPr>
          <p:cNvPr id="44" name="テキスト ボックス 43"/>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：覚えた事を組み合わせて簡単なものを作る</a:t>
            </a:r>
            <a:endParaRPr kumimoji="1" lang="ja-JP" altLang="en-US" sz="2800" b="1" dirty="0">
              <a:latin typeface="+mj-ea"/>
              <a:ea typeface="+mj-ea"/>
            </a:endParaRPr>
          </a:p>
        </p:txBody>
      </p:sp>
      <p:cxnSp>
        <p:nvCxnSpPr>
          <p:cNvPr id="15" name="直線矢印コネクタ 14"/>
          <p:cNvCxnSpPr/>
          <p:nvPr/>
        </p:nvCxnSpPr>
        <p:spPr>
          <a:xfrm flipH="1">
            <a:off x="8164492" y="3058482"/>
            <a:ext cx="904007" cy="9137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84675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Chapter5</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：覚えた事を組み合わせて簡単なものを作る</a:t>
            </a:r>
            <a:endParaRPr kumimoji="1" lang="ja-JP" altLang="en-US" sz="2800" b="1" dirty="0">
              <a:latin typeface="+mj-ea"/>
              <a:ea typeface="+mj-ea"/>
            </a:endParaRPr>
          </a:p>
        </p:txBody>
      </p:sp>
      <p:sp>
        <p:nvSpPr>
          <p:cNvPr id="4" name="テキスト ボックス 3"/>
          <p:cNvSpPr txBox="1"/>
          <p:nvPr/>
        </p:nvSpPr>
        <p:spPr>
          <a:xfrm>
            <a:off x="1850539" y="1417845"/>
            <a:ext cx="8454559" cy="646331"/>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今回は</a:t>
            </a:r>
            <a:r>
              <a:rPr kumimoji="1" lang="en-US" altLang="ja-JP" dirty="0" smtClean="0"/>
              <a:t>HTML</a:t>
            </a:r>
            <a:r>
              <a:rPr kumimoji="1" lang="ja-JP" altLang="en-US" dirty="0" smtClean="0"/>
              <a:t>要素は全く弄らない為、</a:t>
            </a:r>
            <a:r>
              <a:rPr kumimoji="1" lang="en-US" altLang="ja-JP" dirty="0" smtClean="0"/>
              <a:t>JavaScript</a:t>
            </a:r>
            <a:r>
              <a:rPr kumimoji="1" lang="ja-JP" altLang="en-US" dirty="0" smtClean="0"/>
              <a:t>ファイルのみを編集します。</a:t>
            </a:r>
            <a:r>
              <a:rPr kumimoji="1" lang="en-US" altLang="ja-JP" dirty="0" smtClean="0"/>
              <a:t/>
            </a:r>
            <a:br>
              <a:rPr kumimoji="1" lang="en-US" altLang="ja-JP" dirty="0" smtClean="0"/>
            </a:br>
            <a:r>
              <a:rPr kumimoji="1" lang="ja-JP" altLang="en-US" dirty="0" smtClean="0"/>
              <a:t>　</a:t>
            </a:r>
            <a:r>
              <a:rPr kumimoji="1" lang="en-US" altLang="ja-JP" dirty="0"/>
              <a:t> </a:t>
            </a:r>
            <a:r>
              <a:rPr kumimoji="1" lang="ja-JP" altLang="en-US" dirty="0" smtClean="0"/>
              <a:t>まずは、下記の赤字表示部分を追記してみましょう。</a:t>
            </a:r>
            <a:endParaRPr kumimoji="1" lang="ja-JP" altLang="en-US" dirty="0"/>
          </a:p>
        </p:txBody>
      </p:sp>
      <p:sp>
        <p:nvSpPr>
          <p:cNvPr id="5" name="テキスト ボックス 4"/>
          <p:cNvSpPr txBox="1"/>
          <p:nvPr/>
        </p:nvSpPr>
        <p:spPr>
          <a:xfrm>
            <a:off x="3420682" y="927684"/>
            <a:ext cx="5314275" cy="400110"/>
          </a:xfrm>
          <a:prstGeom prst="rect">
            <a:avLst/>
          </a:prstGeom>
          <a:noFill/>
        </p:spPr>
        <p:txBody>
          <a:bodyPr wrap="none" rtlCol="0">
            <a:spAutoFit/>
          </a:bodyPr>
          <a:lstStyle/>
          <a:p>
            <a:r>
              <a:rPr kumimoji="1" lang="ja-JP" altLang="en-US" sz="2000" b="1" dirty="0" smtClean="0">
                <a:solidFill>
                  <a:srgbClr val="FF0000"/>
                </a:solidFill>
              </a:rPr>
              <a:t>～ページトップへスクロールボタンの自作～</a:t>
            </a:r>
            <a:endParaRPr kumimoji="1" lang="ja-JP" altLang="en-US" sz="2000" b="1" dirty="0">
              <a:solidFill>
                <a:srgbClr val="FF0000"/>
              </a:solidFill>
            </a:endParaRPr>
          </a:p>
        </p:txBody>
      </p:sp>
      <p:sp>
        <p:nvSpPr>
          <p:cNvPr id="6" name="テキスト ボックス 5"/>
          <p:cNvSpPr txBox="1"/>
          <p:nvPr/>
        </p:nvSpPr>
        <p:spPr>
          <a:xfrm>
            <a:off x="1774931" y="2109099"/>
            <a:ext cx="1880643" cy="369332"/>
          </a:xfrm>
          <a:prstGeom prst="rect">
            <a:avLst/>
          </a:prstGeom>
          <a:noFill/>
        </p:spPr>
        <p:txBody>
          <a:bodyPr wrap="none" rtlCol="0">
            <a:spAutoFit/>
          </a:bodyPr>
          <a:lstStyle/>
          <a:p>
            <a:r>
              <a:rPr kumimoji="1" lang="en-US" altLang="ja-JP" b="1" dirty="0" smtClean="0">
                <a:solidFill>
                  <a:schemeClr val="accent3"/>
                </a:solidFill>
              </a:rPr>
              <a:t>【chapter5.js】</a:t>
            </a:r>
            <a:endParaRPr kumimoji="1" lang="ja-JP" altLang="en-US" b="1" dirty="0">
              <a:solidFill>
                <a:schemeClr val="accent3"/>
              </a:solidFill>
            </a:endParaRPr>
          </a:p>
        </p:txBody>
      </p:sp>
      <p:sp>
        <p:nvSpPr>
          <p:cNvPr id="7" name="テキスト ボックス 6"/>
          <p:cNvSpPr txBox="1"/>
          <p:nvPr/>
        </p:nvSpPr>
        <p:spPr>
          <a:xfrm>
            <a:off x="2315895" y="2423495"/>
            <a:ext cx="8704627" cy="3416320"/>
          </a:xfrm>
          <a:prstGeom prst="rect">
            <a:avLst/>
          </a:prstGeom>
          <a:noFill/>
        </p:spPr>
        <p:txBody>
          <a:bodyPr wrap="none" rtlCol="0">
            <a:spAutoFit/>
          </a:bodyPr>
          <a:lstStyle/>
          <a:p>
            <a:r>
              <a:rPr kumimoji="1" lang="en-US" altLang="ja-JP" dirty="0"/>
              <a:t>$(function</a:t>
            </a:r>
            <a:r>
              <a:rPr kumimoji="1" lang="en-US" altLang="ja-JP" dirty="0" smtClean="0"/>
              <a:t>(){</a:t>
            </a:r>
          </a:p>
          <a:p>
            <a:r>
              <a:rPr kumimoji="1" lang="en-US" altLang="ja-JP" dirty="0" smtClean="0"/>
              <a:t>    </a:t>
            </a:r>
            <a:r>
              <a:rPr kumimoji="1" lang="en-US" altLang="ja-JP" dirty="0" err="1" smtClean="0">
                <a:solidFill>
                  <a:srgbClr val="FF0000"/>
                </a:solidFill>
              </a:rPr>
              <a:t>var</a:t>
            </a:r>
            <a:r>
              <a:rPr kumimoji="1" lang="en-US" altLang="ja-JP" dirty="0" smtClean="0">
                <a:solidFill>
                  <a:srgbClr val="FF0000"/>
                </a:solidFill>
              </a:rPr>
              <a:t> </a:t>
            </a:r>
            <a:r>
              <a:rPr kumimoji="1" lang="en-US" altLang="ja-JP" dirty="0">
                <a:solidFill>
                  <a:srgbClr val="FF0000"/>
                </a:solidFill>
              </a:rPr>
              <a:t>$body = $('body</a:t>
            </a:r>
            <a:r>
              <a:rPr kumimoji="1" lang="en-US" altLang="ja-JP" dirty="0" smtClean="0">
                <a:solidFill>
                  <a:srgbClr val="FF0000"/>
                </a:solidFill>
              </a:rPr>
              <a:t>'); </a:t>
            </a:r>
            <a:r>
              <a:rPr kumimoji="1" lang="en-US" altLang="ja-JP" dirty="0">
                <a:solidFill>
                  <a:srgbClr val="7030A0"/>
                </a:solidFill>
              </a:rPr>
              <a:t>// HTML</a:t>
            </a:r>
            <a:r>
              <a:rPr kumimoji="1" lang="ja-JP" altLang="en-US" dirty="0">
                <a:solidFill>
                  <a:srgbClr val="7030A0"/>
                </a:solidFill>
              </a:rPr>
              <a:t>の</a:t>
            </a:r>
            <a:r>
              <a:rPr kumimoji="1" lang="en-US" altLang="ja-JP" dirty="0">
                <a:solidFill>
                  <a:srgbClr val="7030A0"/>
                </a:solidFill>
              </a:rPr>
              <a:t>body</a:t>
            </a:r>
            <a:r>
              <a:rPr kumimoji="1" lang="ja-JP" altLang="en-US" dirty="0">
                <a:solidFill>
                  <a:srgbClr val="7030A0"/>
                </a:solidFill>
              </a:rPr>
              <a:t>要素を変数に</a:t>
            </a:r>
            <a:r>
              <a:rPr kumimoji="1" lang="ja-JP" altLang="en-US" dirty="0" smtClean="0">
                <a:solidFill>
                  <a:srgbClr val="7030A0"/>
                </a:solidFill>
              </a:rPr>
              <a:t>保存</a:t>
            </a:r>
            <a:endParaRPr kumimoji="1" lang="en-US" altLang="ja-JP" dirty="0" smtClean="0">
              <a:solidFill>
                <a:srgbClr val="7030A0"/>
              </a:solidFill>
            </a:endParaRPr>
          </a:p>
          <a:p>
            <a:r>
              <a:rPr kumimoji="1" lang="en-US" altLang="ja-JP" dirty="0" smtClean="0">
                <a:solidFill>
                  <a:srgbClr val="FF0000"/>
                </a:solidFill>
              </a:rPr>
              <a:t>    </a:t>
            </a:r>
            <a:r>
              <a:rPr kumimoji="1" lang="en-US" altLang="ja-JP" dirty="0" err="1" smtClean="0">
                <a:solidFill>
                  <a:srgbClr val="FF0000"/>
                </a:solidFill>
              </a:rPr>
              <a:t>var</a:t>
            </a:r>
            <a:r>
              <a:rPr kumimoji="1" lang="en-US" altLang="ja-JP" dirty="0" smtClean="0">
                <a:solidFill>
                  <a:srgbClr val="FF0000"/>
                </a:solidFill>
              </a:rPr>
              <a:t> </a:t>
            </a:r>
            <a:r>
              <a:rPr kumimoji="1" lang="en-US" altLang="ja-JP" dirty="0">
                <a:solidFill>
                  <a:srgbClr val="FF0000"/>
                </a:solidFill>
              </a:rPr>
              <a:t>$</a:t>
            </a:r>
            <a:r>
              <a:rPr kumimoji="1" lang="en-US" altLang="ja-JP" dirty="0" err="1">
                <a:solidFill>
                  <a:srgbClr val="FF0000"/>
                </a:solidFill>
              </a:rPr>
              <a:t>page_top</a:t>
            </a:r>
            <a:r>
              <a:rPr kumimoji="1" lang="en-US" altLang="ja-JP" dirty="0">
                <a:solidFill>
                  <a:srgbClr val="FF0000"/>
                </a:solidFill>
              </a:rPr>
              <a:t> = $('&lt;a&gt;PAGE TOP&lt;/a</a:t>
            </a:r>
            <a:r>
              <a:rPr kumimoji="1" lang="en-US" altLang="ja-JP" dirty="0" smtClean="0">
                <a:solidFill>
                  <a:srgbClr val="FF0000"/>
                </a:solidFill>
              </a:rPr>
              <a:t>&gt;'); </a:t>
            </a:r>
            <a:r>
              <a:rPr kumimoji="1" lang="en-US" altLang="ja-JP" dirty="0">
                <a:solidFill>
                  <a:srgbClr val="7030A0"/>
                </a:solidFill>
              </a:rPr>
              <a:t>// </a:t>
            </a:r>
            <a:r>
              <a:rPr kumimoji="1" lang="ja-JP" altLang="en-US" dirty="0">
                <a:solidFill>
                  <a:srgbClr val="7030A0"/>
                </a:solidFill>
              </a:rPr>
              <a:t>スクロールボタンを</a:t>
            </a:r>
            <a:r>
              <a:rPr kumimoji="1" lang="ja-JP" altLang="en-US" dirty="0" smtClean="0">
                <a:solidFill>
                  <a:srgbClr val="7030A0"/>
                </a:solidFill>
              </a:rPr>
              <a:t>作成</a:t>
            </a:r>
            <a:endParaRPr kumimoji="1" lang="en-US" altLang="ja-JP" dirty="0" smtClean="0">
              <a:solidFill>
                <a:srgbClr val="7030A0"/>
              </a:solidFill>
            </a:endParaRPr>
          </a:p>
          <a:p>
            <a:r>
              <a:rPr kumimoji="1" lang="en-US" altLang="ja-JP" dirty="0" smtClean="0">
                <a:solidFill>
                  <a:srgbClr val="FF0000"/>
                </a:solidFill>
              </a:rPr>
              <a:t>    $</a:t>
            </a:r>
            <a:r>
              <a:rPr kumimoji="1" lang="en-US" altLang="ja-JP" dirty="0" err="1">
                <a:solidFill>
                  <a:srgbClr val="FF0000"/>
                </a:solidFill>
              </a:rPr>
              <a:t>body.append</a:t>
            </a:r>
            <a:r>
              <a:rPr kumimoji="1" lang="en-US" altLang="ja-JP" dirty="0">
                <a:solidFill>
                  <a:srgbClr val="FF0000"/>
                </a:solidFill>
              </a:rPr>
              <a:t>($</a:t>
            </a:r>
            <a:r>
              <a:rPr kumimoji="1" lang="en-US" altLang="ja-JP" dirty="0" err="1">
                <a:solidFill>
                  <a:srgbClr val="FF0000"/>
                </a:solidFill>
              </a:rPr>
              <a:t>page_top</a:t>
            </a:r>
            <a:r>
              <a:rPr kumimoji="1" lang="en-US" altLang="ja-JP" dirty="0" smtClean="0">
                <a:solidFill>
                  <a:srgbClr val="FF0000"/>
                </a:solidFill>
              </a:rPr>
              <a:t>); </a:t>
            </a:r>
            <a:r>
              <a:rPr kumimoji="1" lang="en-US" altLang="ja-JP" dirty="0">
                <a:solidFill>
                  <a:srgbClr val="7030A0"/>
                </a:solidFill>
              </a:rPr>
              <a:t>// body</a:t>
            </a:r>
            <a:r>
              <a:rPr kumimoji="1" lang="ja-JP" altLang="en-US" dirty="0">
                <a:solidFill>
                  <a:srgbClr val="7030A0"/>
                </a:solidFill>
              </a:rPr>
              <a:t>要素の最後尾にスクロールボタンを</a:t>
            </a:r>
            <a:r>
              <a:rPr kumimoji="1" lang="ja-JP" altLang="en-US" dirty="0" smtClean="0">
                <a:solidFill>
                  <a:srgbClr val="7030A0"/>
                </a:solidFill>
              </a:rPr>
              <a:t>追加</a:t>
            </a:r>
            <a:endParaRPr kumimoji="1" lang="en-US" altLang="ja-JP" dirty="0" smtClean="0">
              <a:solidFill>
                <a:srgbClr val="7030A0"/>
              </a:solidFill>
            </a:endParaRPr>
          </a:p>
          <a:p>
            <a:endParaRPr kumimoji="1" lang="en-US" altLang="ja-JP" dirty="0" smtClean="0">
              <a:solidFill>
                <a:srgbClr val="FF0000"/>
              </a:solidFill>
            </a:endParaRPr>
          </a:p>
          <a:p>
            <a:r>
              <a:rPr kumimoji="1" lang="en-US" altLang="ja-JP" dirty="0">
                <a:solidFill>
                  <a:srgbClr val="FF0000"/>
                </a:solidFill>
              </a:rPr>
              <a:t> </a:t>
            </a:r>
            <a:r>
              <a:rPr kumimoji="1" lang="en-US" altLang="ja-JP" dirty="0" smtClean="0">
                <a:solidFill>
                  <a:srgbClr val="FF0000"/>
                </a:solidFill>
              </a:rPr>
              <a:t>   </a:t>
            </a:r>
            <a:r>
              <a:rPr kumimoji="1" lang="en-US" altLang="ja-JP" dirty="0" smtClean="0">
                <a:solidFill>
                  <a:srgbClr val="7030A0"/>
                </a:solidFill>
              </a:rPr>
              <a:t>// </a:t>
            </a:r>
            <a:r>
              <a:rPr kumimoji="1" lang="ja-JP" altLang="en-US" dirty="0">
                <a:solidFill>
                  <a:srgbClr val="7030A0"/>
                </a:solidFill>
              </a:rPr>
              <a:t>スクロールボタンのクリックイベントを</a:t>
            </a:r>
            <a:r>
              <a:rPr kumimoji="1" lang="ja-JP" altLang="en-US" dirty="0" smtClean="0">
                <a:solidFill>
                  <a:srgbClr val="7030A0"/>
                </a:solidFill>
              </a:rPr>
              <a:t>設定</a:t>
            </a:r>
            <a:endParaRPr kumimoji="1" lang="en-US" altLang="ja-JP" dirty="0" smtClean="0">
              <a:solidFill>
                <a:srgbClr val="7030A0"/>
              </a:solidFill>
            </a:endParaRPr>
          </a:p>
          <a:p>
            <a:r>
              <a:rPr kumimoji="1" lang="ja-JP" altLang="en-US" dirty="0" smtClean="0">
                <a:solidFill>
                  <a:srgbClr val="FF0000"/>
                </a:solidFill>
              </a:rPr>
              <a:t>    </a:t>
            </a:r>
            <a:r>
              <a:rPr kumimoji="1" lang="en-US" altLang="ja-JP" dirty="0">
                <a:solidFill>
                  <a:srgbClr val="FF0000"/>
                </a:solidFill>
              </a:rPr>
              <a:t>$($</a:t>
            </a:r>
            <a:r>
              <a:rPr kumimoji="1" lang="en-US" altLang="ja-JP" dirty="0" err="1">
                <a:solidFill>
                  <a:srgbClr val="FF0000"/>
                </a:solidFill>
              </a:rPr>
              <a:t>page_top</a:t>
            </a:r>
            <a:r>
              <a:rPr kumimoji="1" lang="en-US" altLang="ja-JP" dirty="0" smtClean="0">
                <a:solidFill>
                  <a:srgbClr val="FF0000"/>
                </a:solidFill>
              </a:rPr>
              <a:t>).click(function</a:t>
            </a:r>
            <a:r>
              <a:rPr kumimoji="1" lang="en-US" altLang="ja-JP" dirty="0">
                <a:solidFill>
                  <a:srgbClr val="FF0000"/>
                </a:solidFill>
              </a:rPr>
              <a:t>()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a:solidFill>
                  <a:srgbClr val="FF0000"/>
                </a:solidFill>
              </a:rPr>
              <a:t>$('html, body').animate</a:t>
            </a:r>
            <a:r>
              <a:rPr kumimoji="1" lang="en-US" altLang="ja-JP" dirty="0" smtClean="0">
                <a:solidFill>
                  <a:srgbClr val="FF0000"/>
                </a:solidFill>
              </a:rPr>
              <a:t>({</a:t>
            </a:r>
          </a:p>
          <a:p>
            <a:r>
              <a:rPr kumimoji="1" lang="en-US" altLang="ja-JP" dirty="0" smtClean="0">
                <a:solidFill>
                  <a:srgbClr val="FF0000"/>
                </a:solidFill>
              </a:rPr>
              <a:t>            </a:t>
            </a:r>
            <a:r>
              <a:rPr kumimoji="1" lang="en-US" altLang="ja-JP" dirty="0" err="1">
                <a:solidFill>
                  <a:srgbClr val="FF0000"/>
                </a:solidFill>
              </a:rPr>
              <a:t>scrollTop</a:t>
            </a:r>
            <a:r>
              <a:rPr kumimoji="1" lang="en-US" altLang="ja-JP" dirty="0">
                <a:solidFill>
                  <a:srgbClr val="FF0000"/>
                </a:solidFill>
              </a:rPr>
              <a:t>: </a:t>
            </a:r>
            <a:r>
              <a:rPr kumimoji="1" lang="en-US" altLang="ja-JP" dirty="0" smtClean="0">
                <a:solidFill>
                  <a:srgbClr val="FF0000"/>
                </a:solidFill>
              </a:rPr>
              <a:t>0</a:t>
            </a:r>
          </a:p>
          <a:p>
            <a:r>
              <a:rPr kumimoji="1" lang="en-US" altLang="ja-JP" dirty="0" smtClean="0">
                <a:solidFill>
                  <a:srgbClr val="FF0000"/>
                </a:solidFill>
              </a:rPr>
              <a:t>        </a:t>
            </a:r>
            <a:r>
              <a:rPr kumimoji="1" lang="en-US" altLang="ja-JP" dirty="0">
                <a:solidFill>
                  <a:srgbClr val="FF0000"/>
                </a:solidFill>
              </a:rPr>
              <a:t>}, 800</a:t>
            </a:r>
            <a:r>
              <a:rPr kumimoji="1" lang="en-US" altLang="ja-JP" dirty="0" smtClean="0">
                <a:solidFill>
                  <a:srgbClr val="FF0000"/>
                </a:solidFill>
              </a:rPr>
              <a:t>);</a:t>
            </a:r>
          </a:p>
          <a:p>
            <a:r>
              <a:rPr kumimoji="1" lang="en-US" altLang="ja-JP" dirty="0" smtClean="0">
                <a:solidFill>
                  <a:srgbClr val="FF0000"/>
                </a:solidFill>
              </a:rPr>
              <a:t>    });</a:t>
            </a:r>
          </a:p>
          <a:p>
            <a:r>
              <a:rPr kumimoji="1" lang="en-US" altLang="ja-JP" dirty="0" smtClean="0"/>
              <a:t>});</a:t>
            </a:r>
            <a:endParaRPr kumimoji="1" lang="en-US" altLang="ja-JP" dirty="0"/>
          </a:p>
        </p:txBody>
      </p:sp>
      <p:sp>
        <p:nvSpPr>
          <p:cNvPr id="8" name="テキスト ボックス 7"/>
          <p:cNvSpPr txBox="1"/>
          <p:nvPr/>
        </p:nvSpPr>
        <p:spPr>
          <a:xfrm>
            <a:off x="3043373" y="5875968"/>
            <a:ext cx="7109639" cy="646331"/>
          </a:xfrm>
          <a:prstGeom prst="rect">
            <a:avLst/>
          </a:prstGeom>
          <a:noFill/>
        </p:spPr>
        <p:txBody>
          <a:bodyPr wrap="none" rtlCol="0">
            <a:spAutoFit/>
          </a:bodyPr>
          <a:lstStyle/>
          <a:p>
            <a:r>
              <a:rPr kumimoji="1" lang="ja-JP" altLang="en-US" dirty="0" smtClean="0"/>
              <a:t>スクロールボタンが画面上に表示されるようになり、</a:t>
            </a:r>
            <a:r>
              <a:rPr kumimoji="1" lang="en-US" altLang="ja-JP" dirty="0" smtClean="0"/>
              <a:t/>
            </a:r>
            <a:br>
              <a:rPr kumimoji="1" lang="en-US" altLang="ja-JP" dirty="0" smtClean="0"/>
            </a:br>
            <a:r>
              <a:rPr kumimoji="1" lang="ja-JP" altLang="en-US" dirty="0" smtClean="0"/>
              <a:t>クリックするとページトップへスクロールするようになりました。</a:t>
            </a:r>
            <a:endParaRPr kumimoji="1" lang="en-US" altLang="ja-JP" dirty="0" smtClean="0"/>
          </a:p>
        </p:txBody>
      </p:sp>
    </p:spTree>
    <p:extLst>
      <p:ext uri="{BB962C8B-B14F-4D97-AF65-F5344CB8AC3E}">
        <p14:creationId xmlns:p14="http://schemas.microsoft.com/office/powerpoint/2010/main" val="30589013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Chapter5</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：覚えた事を組み合わせて簡単なものを作る</a:t>
            </a:r>
            <a:endParaRPr kumimoji="1" lang="ja-JP" altLang="en-US" sz="2800" b="1" dirty="0">
              <a:latin typeface="+mj-ea"/>
              <a:ea typeface="+mj-ea"/>
            </a:endParaRPr>
          </a:p>
        </p:txBody>
      </p:sp>
      <p:sp>
        <p:nvSpPr>
          <p:cNvPr id="4" name="テキスト ボックス 3"/>
          <p:cNvSpPr txBox="1"/>
          <p:nvPr/>
        </p:nvSpPr>
        <p:spPr>
          <a:xfrm>
            <a:off x="2315895" y="856441"/>
            <a:ext cx="4929555" cy="369332"/>
          </a:xfrm>
          <a:prstGeom prst="rect">
            <a:avLst/>
          </a:prstGeom>
          <a:noFill/>
        </p:spPr>
        <p:txBody>
          <a:bodyPr wrap="none" rtlCol="0">
            <a:spAutoFit/>
          </a:bodyPr>
          <a:lstStyle/>
          <a:p>
            <a:r>
              <a:rPr kumimoji="1" lang="ja-JP" altLang="en-US" dirty="0" smtClean="0"/>
              <a:t>今回新しく登場</a:t>
            </a:r>
            <a:r>
              <a:rPr kumimoji="1" lang="en-US" altLang="ja-JP" dirty="0" smtClean="0"/>
              <a:t>3</a:t>
            </a:r>
            <a:r>
              <a:rPr kumimoji="1" lang="ja-JP" altLang="en-US" dirty="0" err="1" smtClean="0"/>
              <a:t>つの</a:t>
            </a:r>
            <a:r>
              <a:rPr kumimoji="1" lang="ja-JP" altLang="en-US" dirty="0" smtClean="0"/>
              <a:t>要素が以下になります。</a:t>
            </a:r>
            <a:endParaRPr kumimoji="1" lang="ja-JP" altLang="en-US" dirty="0"/>
          </a:p>
        </p:txBody>
      </p:sp>
      <p:sp>
        <p:nvSpPr>
          <p:cNvPr id="5" name="正方形/長方形 4"/>
          <p:cNvSpPr/>
          <p:nvPr/>
        </p:nvSpPr>
        <p:spPr>
          <a:xfrm>
            <a:off x="1948036" y="1328229"/>
            <a:ext cx="4094391" cy="369332"/>
          </a:xfrm>
          <a:prstGeom prst="rect">
            <a:avLst/>
          </a:prstGeom>
        </p:spPr>
        <p:txBody>
          <a:bodyPr wrap="none">
            <a:spAutoFit/>
          </a:bodyPr>
          <a:lstStyle/>
          <a:p>
            <a:pPr marL="342900" indent="-342900">
              <a:buAutoNum type="arabicPeriod"/>
            </a:pPr>
            <a:r>
              <a:rPr kumimoji="1" lang="en-US" altLang="ja-JP" b="1" dirty="0" smtClean="0">
                <a:solidFill>
                  <a:schemeClr val="accent3"/>
                </a:solidFill>
              </a:rPr>
              <a:t>HTML</a:t>
            </a:r>
            <a:r>
              <a:rPr kumimoji="1" lang="ja-JP" altLang="en-US" b="1" dirty="0" smtClean="0">
                <a:solidFill>
                  <a:schemeClr val="accent3"/>
                </a:solidFill>
              </a:rPr>
              <a:t>タグの要素を新規に作成する</a:t>
            </a:r>
            <a:endParaRPr kumimoji="1" lang="en-US" altLang="ja-JP" b="1" dirty="0" smtClean="0">
              <a:solidFill>
                <a:schemeClr val="accent3"/>
              </a:solidFill>
            </a:endParaRPr>
          </a:p>
        </p:txBody>
      </p:sp>
      <p:sp>
        <p:nvSpPr>
          <p:cNvPr id="6" name="テキスト ボックス 5"/>
          <p:cNvSpPr txBox="1"/>
          <p:nvPr/>
        </p:nvSpPr>
        <p:spPr>
          <a:xfrm>
            <a:off x="2273950" y="1732796"/>
            <a:ext cx="7547259" cy="369332"/>
          </a:xfrm>
          <a:prstGeom prst="rect">
            <a:avLst/>
          </a:prstGeom>
          <a:noFill/>
        </p:spPr>
        <p:txBody>
          <a:bodyPr wrap="none" rtlCol="0">
            <a:spAutoFit/>
          </a:bodyPr>
          <a:lstStyle/>
          <a:p>
            <a:r>
              <a:rPr kumimoji="1" lang="en-US" altLang="ja-JP" dirty="0" err="1">
                <a:solidFill>
                  <a:srgbClr val="FF0000"/>
                </a:solidFill>
              </a:rPr>
              <a:t>var</a:t>
            </a:r>
            <a:r>
              <a:rPr kumimoji="1" lang="en-US" altLang="ja-JP" dirty="0">
                <a:solidFill>
                  <a:srgbClr val="FF0000"/>
                </a:solidFill>
              </a:rPr>
              <a:t> $</a:t>
            </a:r>
            <a:r>
              <a:rPr kumimoji="1" lang="en-US" altLang="ja-JP" dirty="0" err="1">
                <a:solidFill>
                  <a:srgbClr val="FF0000"/>
                </a:solidFill>
              </a:rPr>
              <a:t>page_top</a:t>
            </a:r>
            <a:r>
              <a:rPr kumimoji="1" lang="en-US" altLang="ja-JP" dirty="0">
                <a:solidFill>
                  <a:srgbClr val="FF0000"/>
                </a:solidFill>
              </a:rPr>
              <a:t> = $('&lt;a&gt;PAGE TOP&lt;/a&gt;'); </a:t>
            </a:r>
            <a:r>
              <a:rPr kumimoji="1" lang="en-US" altLang="ja-JP" dirty="0">
                <a:solidFill>
                  <a:srgbClr val="7030A0"/>
                </a:solidFill>
              </a:rPr>
              <a:t>// </a:t>
            </a:r>
            <a:r>
              <a:rPr kumimoji="1" lang="ja-JP" altLang="en-US" dirty="0">
                <a:solidFill>
                  <a:srgbClr val="7030A0"/>
                </a:solidFill>
              </a:rPr>
              <a:t>スクロールボタンを</a:t>
            </a:r>
            <a:r>
              <a:rPr kumimoji="1" lang="ja-JP" altLang="en-US" dirty="0" smtClean="0">
                <a:solidFill>
                  <a:srgbClr val="7030A0"/>
                </a:solidFill>
              </a:rPr>
              <a:t>作成</a:t>
            </a:r>
            <a:endParaRPr kumimoji="1" lang="en-US" altLang="ja-JP" dirty="0">
              <a:solidFill>
                <a:srgbClr val="7030A0"/>
              </a:solidFill>
            </a:endParaRPr>
          </a:p>
        </p:txBody>
      </p:sp>
      <p:sp>
        <p:nvSpPr>
          <p:cNvPr id="7" name="テキスト ボックス 6"/>
          <p:cNvSpPr txBox="1"/>
          <p:nvPr/>
        </p:nvSpPr>
        <p:spPr>
          <a:xfrm>
            <a:off x="2139726" y="2212810"/>
            <a:ext cx="9475671" cy="646331"/>
          </a:xfrm>
          <a:prstGeom prst="rect">
            <a:avLst/>
          </a:prstGeom>
          <a:noFill/>
        </p:spPr>
        <p:txBody>
          <a:bodyPr wrap="none" rtlCol="0">
            <a:spAutoFit/>
          </a:bodyPr>
          <a:lstStyle/>
          <a:p>
            <a:r>
              <a:rPr kumimoji="1" lang="en-US" altLang="ja-JP" dirty="0" smtClean="0"/>
              <a:t>$(‘HTML</a:t>
            </a:r>
            <a:r>
              <a:rPr kumimoji="1" lang="ja-JP" altLang="en-US" dirty="0" smtClean="0"/>
              <a:t>タグの要素名</a:t>
            </a:r>
            <a:r>
              <a:rPr kumimoji="1" lang="en-US" altLang="ja-JP" dirty="0" smtClean="0"/>
              <a:t>’) </a:t>
            </a:r>
            <a:r>
              <a:rPr kumimoji="1" lang="ja-JP" altLang="en-US" dirty="0" smtClean="0"/>
              <a:t>と記述する事で、新規に</a:t>
            </a:r>
            <a:r>
              <a:rPr kumimoji="1" lang="en-US" altLang="ja-JP" dirty="0" smtClean="0"/>
              <a:t>HTML</a:t>
            </a:r>
            <a:r>
              <a:rPr kumimoji="1" lang="ja-JP" altLang="en-US" dirty="0" smtClean="0"/>
              <a:t>タグ要素を作成する事ができます。</a:t>
            </a:r>
            <a:r>
              <a:rPr kumimoji="1" lang="en-US" altLang="ja-JP" dirty="0" smtClean="0"/>
              <a:t/>
            </a:r>
            <a:br>
              <a:rPr kumimoji="1" lang="en-US" altLang="ja-JP" dirty="0" smtClean="0"/>
            </a:br>
            <a:r>
              <a:rPr kumimoji="1" lang="ja-JP" altLang="en-US" dirty="0" smtClean="0"/>
              <a:t>（この段階ではまだ作成しただけの為、ページ上の表示では存在しない要素になります）</a:t>
            </a:r>
            <a:endParaRPr kumimoji="1" lang="en-US" altLang="ja-JP" dirty="0" smtClean="0"/>
          </a:p>
        </p:txBody>
      </p:sp>
      <p:sp>
        <p:nvSpPr>
          <p:cNvPr id="9" name="テキスト ボックス 8"/>
          <p:cNvSpPr txBox="1"/>
          <p:nvPr/>
        </p:nvSpPr>
        <p:spPr>
          <a:xfrm>
            <a:off x="2273950" y="3352099"/>
            <a:ext cx="8448147" cy="369332"/>
          </a:xfrm>
          <a:prstGeom prst="rect">
            <a:avLst/>
          </a:prstGeom>
          <a:noFill/>
        </p:spPr>
        <p:txBody>
          <a:bodyPr wrap="none" rtlCol="0">
            <a:spAutoFit/>
          </a:bodyPr>
          <a:lstStyle/>
          <a:p>
            <a:r>
              <a:rPr kumimoji="1" lang="en-US" altLang="ja-JP" dirty="0">
                <a:solidFill>
                  <a:srgbClr val="FF0000"/>
                </a:solidFill>
              </a:rPr>
              <a:t>$</a:t>
            </a:r>
            <a:r>
              <a:rPr kumimoji="1" lang="en-US" altLang="ja-JP" dirty="0" err="1">
                <a:solidFill>
                  <a:srgbClr val="FF0000"/>
                </a:solidFill>
              </a:rPr>
              <a:t>body.append</a:t>
            </a:r>
            <a:r>
              <a:rPr kumimoji="1" lang="en-US" altLang="ja-JP" dirty="0">
                <a:solidFill>
                  <a:srgbClr val="FF0000"/>
                </a:solidFill>
              </a:rPr>
              <a:t>($</a:t>
            </a:r>
            <a:r>
              <a:rPr kumimoji="1" lang="en-US" altLang="ja-JP" dirty="0" err="1">
                <a:solidFill>
                  <a:srgbClr val="FF0000"/>
                </a:solidFill>
              </a:rPr>
              <a:t>page_top</a:t>
            </a:r>
            <a:r>
              <a:rPr kumimoji="1" lang="en-US" altLang="ja-JP" dirty="0">
                <a:solidFill>
                  <a:srgbClr val="FF0000"/>
                </a:solidFill>
              </a:rPr>
              <a:t>); </a:t>
            </a:r>
            <a:r>
              <a:rPr kumimoji="1" lang="en-US" altLang="ja-JP" dirty="0">
                <a:solidFill>
                  <a:srgbClr val="7030A0"/>
                </a:solidFill>
              </a:rPr>
              <a:t>// body</a:t>
            </a:r>
            <a:r>
              <a:rPr kumimoji="1" lang="ja-JP" altLang="en-US" dirty="0">
                <a:solidFill>
                  <a:srgbClr val="7030A0"/>
                </a:solidFill>
              </a:rPr>
              <a:t>要素の最後尾にスクロールボタンを追加</a:t>
            </a:r>
            <a:endParaRPr kumimoji="1" lang="en-US" altLang="ja-JP" dirty="0">
              <a:solidFill>
                <a:srgbClr val="7030A0"/>
              </a:solidFill>
            </a:endParaRPr>
          </a:p>
        </p:txBody>
      </p:sp>
      <p:sp>
        <p:nvSpPr>
          <p:cNvPr id="10" name="テキスト ボックス 9"/>
          <p:cNvSpPr txBox="1"/>
          <p:nvPr/>
        </p:nvSpPr>
        <p:spPr>
          <a:xfrm>
            <a:off x="1948036" y="2969823"/>
            <a:ext cx="6083717" cy="369332"/>
          </a:xfrm>
          <a:prstGeom prst="rect">
            <a:avLst/>
          </a:prstGeom>
          <a:noFill/>
        </p:spPr>
        <p:txBody>
          <a:bodyPr wrap="none" rtlCol="0">
            <a:spAutoFit/>
          </a:bodyPr>
          <a:lstStyle/>
          <a:p>
            <a:r>
              <a:rPr kumimoji="1" lang="en-US" altLang="ja-JP" b="1" dirty="0">
                <a:solidFill>
                  <a:schemeClr val="accent3"/>
                </a:solidFill>
              </a:rPr>
              <a:t>2</a:t>
            </a:r>
            <a:r>
              <a:rPr kumimoji="1" lang="en-US" altLang="ja-JP" b="1" dirty="0" smtClean="0">
                <a:solidFill>
                  <a:schemeClr val="accent3"/>
                </a:solidFill>
              </a:rPr>
              <a:t>. </a:t>
            </a:r>
            <a:r>
              <a:rPr kumimoji="1" lang="ja-JP" altLang="en-US" b="1" dirty="0">
                <a:solidFill>
                  <a:schemeClr val="accent3"/>
                </a:solidFill>
              </a:rPr>
              <a:t>指定</a:t>
            </a:r>
            <a:r>
              <a:rPr kumimoji="1" lang="ja-JP" altLang="en-US" b="1" dirty="0" smtClean="0">
                <a:solidFill>
                  <a:schemeClr val="accent3"/>
                </a:solidFill>
              </a:rPr>
              <a:t>した</a:t>
            </a:r>
            <a:r>
              <a:rPr kumimoji="1" lang="en-US" altLang="ja-JP" b="1" dirty="0" smtClean="0">
                <a:solidFill>
                  <a:schemeClr val="accent3"/>
                </a:solidFill>
              </a:rPr>
              <a:t>HTML</a:t>
            </a:r>
            <a:r>
              <a:rPr kumimoji="1" lang="ja-JP" altLang="en-US" b="1" dirty="0">
                <a:solidFill>
                  <a:schemeClr val="accent3"/>
                </a:solidFill>
              </a:rPr>
              <a:t>タグ</a:t>
            </a:r>
            <a:r>
              <a:rPr kumimoji="1" lang="ja-JP" altLang="en-US" b="1" dirty="0" smtClean="0">
                <a:solidFill>
                  <a:schemeClr val="accent3"/>
                </a:solidFill>
              </a:rPr>
              <a:t>内の最後尾に新しい要素を追加する</a:t>
            </a:r>
            <a:endParaRPr kumimoji="1" lang="ja-JP" altLang="en-US" b="1" dirty="0">
              <a:solidFill>
                <a:schemeClr val="accent3"/>
              </a:solidFill>
            </a:endParaRPr>
          </a:p>
        </p:txBody>
      </p:sp>
      <p:sp>
        <p:nvSpPr>
          <p:cNvPr id="11" name="テキスト ボックス 10"/>
          <p:cNvSpPr txBox="1"/>
          <p:nvPr/>
        </p:nvSpPr>
        <p:spPr>
          <a:xfrm>
            <a:off x="2139726" y="3721431"/>
            <a:ext cx="10169772" cy="646331"/>
          </a:xfrm>
          <a:prstGeom prst="rect">
            <a:avLst/>
          </a:prstGeom>
          <a:noFill/>
        </p:spPr>
        <p:txBody>
          <a:bodyPr wrap="none" rtlCol="0">
            <a:spAutoFit/>
          </a:bodyPr>
          <a:lstStyle/>
          <a:p>
            <a:r>
              <a:rPr kumimoji="1" lang="ja-JP" altLang="en-US" dirty="0"/>
              <a:t>上</a:t>
            </a:r>
            <a:r>
              <a:rPr kumimoji="1" lang="ja-JP" altLang="en-US" dirty="0" smtClean="0"/>
              <a:t>で作成した要素を</a:t>
            </a:r>
            <a:r>
              <a:rPr kumimoji="1" lang="en-US" altLang="ja-JP" dirty="0" smtClean="0"/>
              <a:t>append</a:t>
            </a:r>
            <a:r>
              <a:rPr kumimoji="1" lang="ja-JP" altLang="en-US" dirty="0" smtClean="0"/>
              <a:t>メソッドで</a:t>
            </a:r>
            <a:r>
              <a:rPr kumimoji="1" lang="en-US" altLang="ja-JP" dirty="0" smtClean="0"/>
              <a:t>body</a:t>
            </a:r>
            <a:r>
              <a:rPr kumimoji="1" lang="ja-JP" altLang="en-US" dirty="0" smtClean="0"/>
              <a:t>タグ内に追加しています。</a:t>
            </a:r>
            <a:r>
              <a:rPr kumimoji="1" lang="en-US" altLang="ja-JP" dirty="0" smtClean="0"/>
              <a:t/>
            </a:r>
            <a:br>
              <a:rPr kumimoji="1" lang="en-US" altLang="ja-JP" dirty="0" smtClean="0"/>
            </a:br>
            <a:r>
              <a:rPr kumimoji="1" lang="en-US" altLang="ja-JP" dirty="0" smtClean="0"/>
              <a:t>append</a:t>
            </a:r>
            <a:r>
              <a:rPr kumimoji="1" lang="ja-JP" altLang="en-US" dirty="0" smtClean="0"/>
              <a:t>メソッドでは最後尾に追加されますが、先頭に追加する</a:t>
            </a:r>
            <a:r>
              <a:rPr kumimoji="1" lang="en-US" altLang="ja-JP" dirty="0" smtClean="0"/>
              <a:t>prepend</a:t>
            </a:r>
            <a:r>
              <a:rPr kumimoji="1" lang="ja-JP" altLang="en-US" dirty="0" smtClean="0"/>
              <a:t>メソッドもあります。</a:t>
            </a:r>
            <a:endParaRPr kumimoji="1" lang="en-US" altLang="ja-JP" dirty="0" smtClean="0"/>
          </a:p>
        </p:txBody>
      </p:sp>
      <p:sp>
        <p:nvSpPr>
          <p:cNvPr id="12" name="テキスト ボックス 11"/>
          <p:cNvSpPr txBox="1"/>
          <p:nvPr/>
        </p:nvSpPr>
        <p:spPr>
          <a:xfrm>
            <a:off x="1948035" y="4552428"/>
            <a:ext cx="3212739" cy="369332"/>
          </a:xfrm>
          <a:prstGeom prst="rect">
            <a:avLst/>
          </a:prstGeom>
          <a:noFill/>
        </p:spPr>
        <p:txBody>
          <a:bodyPr wrap="none" rtlCol="0">
            <a:spAutoFit/>
          </a:bodyPr>
          <a:lstStyle/>
          <a:p>
            <a:r>
              <a:rPr kumimoji="1" lang="en-US" altLang="ja-JP" b="1" dirty="0" smtClean="0">
                <a:solidFill>
                  <a:schemeClr val="accent3"/>
                </a:solidFill>
              </a:rPr>
              <a:t>3. </a:t>
            </a:r>
            <a:r>
              <a:rPr kumimoji="1" lang="ja-JP" altLang="en-US" b="1" dirty="0" smtClean="0">
                <a:solidFill>
                  <a:schemeClr val="accent3"/>
                </a:solidFill>
              </a:rPr>
              <a:t>アニメーション遷移させる</a:t>
            </a:r>
            <a:endParaRPr kumimoji="1" lang="ja-JP" altLang="en-US" b="1" dirty="0">
              <a:solidFill>
                <a:schemeClr val="accent3"/>
              </a:solidFill>
            </a:endParaRPr>
          </a:p>
        </p:txBody>
      </p:sp>
      <p:sp>
        <p:nvSpPr>
          <p:cNvPr id="13" name="テキスト ボックス 12"/>
          <p:cNvSpPr txBox="1"/>
          <p:nvPr/>
        </p:nvSpPr>
        <p:spPr>
          <a:xfrm>
            <a:off x="2273950" y="4956995"/>
            <a:ext cx="2951449" cy="923330"/>
          </a:xfrm>
          <a:prstGeom prst="rect">
            <a:avLst/>
          </a:prstGeom>
          <a:noFill/>
        </p:spPr>
        <p:txBody>
          <a:bodyPr wrap="none" rtlCol="0">
            <a:spAutoFit/>
          </a:bodyPr>
          <a:lstStyle/>
          <a:p>
            <a:r>
              <a:rPr kumimoji="1" lang="en-US" altLang="ja-JP" dirty="0">
                <a:solidFill>
                  <a:srgbClr val="FF0000"/>
                </a:solidFill>
              </a:rPr>
              <a:t>$('html, body').animate({</a:t>
            </a:r>
          </a:p>
          <a:p>
            <a:r>
              <a:rPr kumimoji="1" lang="en-US" altLang="ja-JP" dirty="0" smtClean="0">
                <a:solidFill>
                  <a:srgbClr val="FF0000"/>
                </a:solidFill>
              </a:rPr>
              <a:t>    </a:t>
            </a:r>
            <a:r>
              <a:rPr kumimoji="1" lang="en-US" altLang="ja-JP" dirty="0" err="1" smtClean="0">
                <a:solidFill>
                  <a:srgbClr val="FF0000"/>
                </a:solidFill>
              </a:rPr>
              <a:t>scrollTop</a:t>
            </a:r>
            <a:r>
              <a:rPr kumimoji="1" lang="en-US" altLang="ja-JP" dirty="0">
                <a:solidFill>
                  <a:srgbClr val="FF0000"/>
                </a:solidFill>
              </a:rPr>
              <a:t>: </a:t>
            </a:r>
            <a:r>
              <a:rPr kumimoji="1" lang="en-US" altLang="ja-JP" dirty="0" smtClean="0">
                <a:solidFill>
                  <a:srgbClr val="FF0000"/>
                </a:solidFill>
              </a:rPr>
              <a:t>0</a:t>
            </a:r>
          </a:p>
          <a:p>
            <a:r>
              <a:rPr kumimoji="1" lang="en-US" altLang="ja-JP" dirty="0" smtClean="0">
                <a:solidFill>
                  <a:srgbClr val="FF0000"/>
                </a:solidFill>
              </a:rPr>
              <a:t>}, </a:t>
            </a:r>
            <a:r>
              <a:rPr kumimoji="1" lang="en-US" altLang="ja-JP" dirty="0">
                <a:solidFill>
                  <a:srgbClr val="FF0000"/>
                </a:solidFill>
              </a:rPr>
              <a:t>800);</a:t>
            </a:r>
          </a:p>
        </p:txBody>
      </p:sp>
      <p:sp>
        <p:nvSpPr>
          <p:cNvPr id="14" name="テキスト ボックス 13"/>
          <p:cNvSpPr txBox="1"/>
          <p:nvPr/>
        </p:nvSpPr>
        <p:spPr>
          <a:xfrm>
            <a:off x="2139726" y="5929967"/>
            <a:ext cx="9817111" cy="923330"/>
          </a:xfrm>
          <a:prstGeom prst="rect">
            <a:avLst/>
          </a:prstGeom>
          <a:noFill/>
        </p:spPr>
        <p:txBody>
          <a:bodyPr wrap="none" rtlCol="0">
            <a:spAutoFit/>
          </a:bodyPr>
          <a:lstStyle/>
          <a:p>
            <a:r>
              <a:rPr kumimoji="1" lang="en-US" altLang="ja-JP" dirty="0" smtClean="0"/>
              <a:t>Animate</a:t>
            </a:r>
            <a:r>
              <a:rPr kumimoji="1" lang="ja-JP" altLang="en-US" dirty="0" smtClean="0"/>
              <a:t>メソッドでは、</a:t>
            </a:r>
            <a:r>
              <a:rPr kumimoji="1" lang="en-US" altLang="ja-JP" dirty="0" smtClean="0"/>
              <a:t>CSS</a:t>
            </a:r>
            <a:r>
              <a:rPr kumimoji="1" lang="ja-JP" altLang="en-US" dirty="0" smtClean="0"/>
              <a:t>プロパティ名とその値を変更時に、指定した秒数を使って</a:t>
            </a:r>
            <a:r>
              <a:rPr kumimoji="1" lang="en-US" altLang="ja-JP" dirty="0" smtClean="0"/>
              <a:t/>
            </a:r>
            <a:br>
              <a:rPr kumimoji="1" lang="en-US" altLang="ja-JP" dirty="0" smtClean="0"/>
            </a:br>
            <a:r>
              <a:rPr kumimoji="1" lang="ja-JP" altLang="en-US" dirty="0" smtClean="0"/>
              <a:t>アニメーション表示させる事ができます。</a:t>
            </a:r>
            <a:r>
              <a:rPr kumimoji="1" lang="en-US" altLang="ja-JP" dirty="0" smtClean="0"/>
              <a:t/>
            </a:r>
            <a:br>
              <a:rPr kumimoji="1" lang="en-US" altLang="ja-JP" dirty="0" smtClean="0"/>
            </a:br>
            <a:r>
              <a:rPr kumimoji="1" lang="ja-JP" altLang="en-US" dirty="0" smtClean="0"/>
              <a:t>（今回は、</a:t>
            </a:r>
            <a:r>
              <a:rPr kumimoji="1" lang="en-US" altLang="ja-JP" dirty="0" err="1" smtClean="0"/>
              <a:t>scrooTop</a:t>
            </a:r>
            <a:r>
              <a:rPr kumimoji="1" lang="en-US" altLang="ja-JP" dirty="0" smtClean="0"/>
              <a:t> </a:t>
            </a:r>
            <a:r>
              <a:rPr kumimoji="1" lang="ja-JP" altLang="en-US" dirty="0" smtClean="0"/>
              <a:t>を</a:t>
            </a:r>
            <a:r>
              <a:rPr kumimoji="1" lang="en-US" altLang="ja-JP" dirty="0"/>
              <a:t> </a:t>
            </a:r>
            <a:r>
              <a:rPr kumimoji="1" lang="en-US" altLang="ja-JP" dirty="0" smtClean="0"/>
              <a:t>0 </a:t>
            </a:r>
            <a:r>
              <a:rPr kumimoji="1" lang="ja-JP" altLang="en-US" dirty="0" smtClean="0"/>
              <a:t>にするのに</a:t>
            </a:r>
            <a:r>
              <a:rPr kumimoji="1" lang="en-US" altLang="ja-JP" dirty="0"/>
              <a:t> </a:t>
            </a:r>
            <a:r>
              <a:rPr kumimoji="1" lang="en-US" altLang="ja-JP" dirty="0" smtClean="0"/>
              <a:t>800</a:t>
            </a:r>
            <a:r>
              <a:rPr kumimoji="1" lang="ja-JP" altLang="en-US" dirty="0" smtClean="0"/>
              <a:t>ミリ秒を使ってアニメーション遷移させています）</a:t>
            </a:r>
            <a:endParaRPr kumimoji="1" lang="en-US" altLang="ja-JP" dirty="0" smtClean="0"/>
          </a:p>
        </p:txBody>
      </p:sp>
    </p:spTree>
    <p:extLst>
      <p:ext uri="{BB962C8B-B14F-4D97-AF65-F5344CB8AC3E}">
        <p14:creationId xmlns:p14="http://schemas.microsoft.com/office/powerpoint/2010/main" val="3493402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450840" y="957942"/>
            <a:ext cx="5128648" cy="523220"/>
          </a:xfrm>
          <a:prstGeom prst="rect">
            <a:avLst/>
          </a:prstGeom>
          <a:noFill/>
        </p:spPr>
        <p:txBody>
          <a:bodyPr wrap="none" rtlCol="0">
            <a:spAutoFit/>
          </a:bodyPr>
          <a:lstStyle/>
          <a:p>
            <a:r>
              <a:rPr kumimoji="1" lang="en-US" altLang="ja-JP" sz="2800" b="1" dirty="0" smtClean="0">
                <a:latin typeface="+mj-ea"/>
                <a:ea typeface="+mj-ea"/>
              </a:rPr>
              <a:t>JavaScript </a:t>
            </a:r>
            <a:r>
              <a:rPr kumimoji="1" lang="ja-JP" altLang="en-US" sz="2800" b="1" dirty="0" smtClean="0">
                <a:latin typeface="+mj-ea"/>
                <a:ea typeface="+mj-ea"/>
              </a:rPr>
              <a:t>と</a:t>
            </a:r>
            <a:r>
              <a:rPr kumimoji="1" lang="ja-JP" altLang="en-US" sz="2800" b="1" dirty="0">
                <a:latin typeface="+mj-ea"/>
                <a:ea typeface="+mj-ea"/>
              </a:rPr>
              <a:t>は</a:t>
            </a:r>
            <a:r>
              <a:rPr kumimoji="1" lang="ja-JP" altLang="en-US" sz="2800" b="1" dirty="0" smtClean="0">
                <a:latin typeface="+mj-ea"/>
                <a:ea typeface="+mj-ea"/>
              </a:rPr>
              <a:t>なんですか？</a:t>
            </a:r>
            <a:endParaRPr kumimoji="1" lang="ja-JP" altLang="en-US" sz="2800" b="1" dirty="0">
              <a:latin typeface="+mj-ea"/>
              <a:ea typeface="+mj-ea"/>
            </a:endParaRPr>
          </a:p>
        </p:txBody>
      </p:sp>
      <p:sp>
        <p:nvSpPr>
          <p:cNvPr id="3" name="テキスト ボックス 2"/>
          <p:cNvSpPr txBox="1"/>
          <p:nvPr/>
        </p:nvSpPr>
        <p:spPr>
          <a:xfrm>
            <a:off x="2193078" y="2379000"/>
            <a:ext cx="4868640" cy="369332"/>
          </a:xfrm>
          <a:prstGeom prst="rect">
            <a:avLst/>
          </a:prstGeom>
          <a:noFill/>
        </p:spPr>
        <p:txBody>
          <a:bodyPr wrap="none" rtlCol="0">
            <a:spAutoFit/>
          </a:bodyPr>
          <a:lstStyle/>
          <a:p>
            <a:r>
              <a:rPr kumimoji="1" lang="ja-JP" altLang="en-US" dirty="0" smtClean="0">
                <a:solidFill>
                  <a:schemeClr val="accent3"/>
                </a:solidFill>
                <a:latin typeface="+mn-ea"/>
              </a:rPr>
              <a:t>・</a:t>
            </a:r>
            <a:r>
              <a:rPr kumimoji="1" lang="en-US" altLang="ja-JP" dirty="0" smtClean="0">
                <a:solidFill>
                  <a:schemeClr val="accent3"/>
                </a:solidFill>
                <a:latin typeface="+mn-ea"/>
              </a:rPr>
              <a:t>WEB</a:t>
            </a:r>
            <a:r>
              <a:rPr kumimoji="1" lang="ja-JP" altLang="en-US" dirty="0" smtClean="0">
                <a:solidFill>
                  <a:schemeClr val="accent3"/>
                </a:solidFill>
                <a:latin typeface="+mn-ea"/>
              </a:rPr>
              <a:t>ブラウザ上でうごくスクリプト言語。</a:t>
            </a:r>
            <a:endParaRPr kumimoji="1" lang="ja-JP" altLang="en-US" dirty="0">
              <a:solidFill>
                <a:schemeClr val="accent3"/>
              </a:solidFill>
              <a:latin typeface="+mn-ea"/>
            </a:endParaRPr>
          </a:p>
        </p:txBody>
      </p:sp>
      <p:sp>
        <p:nvSpPr>
          <p:cNvPr id="4" name="テキスト ボックス 3"/>
          <p:cNvSpPr txBox="1"/>
          <p:nvPr/>
        </p:nvSpPr>
        <p:spPr>
          <a:xfrm>
            <a:off x="2193078" y="3575735"/>
            <a:ext cx="9184887" cy="923330"/>
          </a:xfrm>
          <a:prstGeom prst="rect">
            <a:avLst/>
          </a:prstGeom>
          <a:noFill/>
        </p:spPr>
        <p:txBody>
          <a:bodyPr wrap="none" rtlCol="0">
            <a:spAutoFit/>
          </a:bodyPr>
          <a:lstStyle/>
          <a:p>
            <a:r>
              <a:rPr kumimoji="1" lang="ja-JP" altLang="en-US" dirty="0" smtClean="0">
                <a:solidFill>
                  <a:schemeClr val="accent3"/>
                </a:solidFill>
                <a:latin typeface="+mn-ea"/>
              </a:rPr>
              <a:t>・主に</a:t>
            </a:r>
            <a:r>
              <a:rPr kumimoji="1" lang="en-US" altLang="ja-JP" dirty="0" smtClean="0">
                <a:solidFill>
                  <a:schemeClr val="accent3"/>
                </a:solidFill>
                <a:latin typeface="+mn-ea"/>
              </a:rPr>
              <a:t>WEB</a:t>
            </a:r>
            <a:r>
              <a:rPr kumimoji="1" lang="ja-JP" altLang="en-US" dirty="0" smtClean="0">
                <a:solidFill>
                  <a:schemeClr val="accent3"/>
                </a:solidFill>
                <a:latin typeface="+mn-ea"/>
              </a:rPr>
              <a:t>ページの作成に使われ、</a:t>
            </a:r>
            <a:r>
              <a:rPr kumimoji="1" lang="en-US" altLang="ja-JP" dirty="0" smtClean="0">
                <a:solidFill>
                  <a:schemeClr val="accent3"/>
                </a:solidFill>
                <a:latin typeface="+mn-ea"/>
              </a:rPr>
              <a:t>HTML</a:t>
            </a:r>
            <a:r>
              <a:rPr kumimoji="1" lang="ja-JP" altLang="en-US" dirty="0" smtClean="0">
                <a:solidFill>
                  <a:schemeClr val="accent3"/>
                </a:solidFill>
                <a:latin typeface="+mn-ea"/>
              </a:rPr>
              <a:t>や</a:t>
            </a:r>
            <a:r>
              <a:rPr kumimoji="1" lang="en-US" altLang="ja-JP" dirty="0" smtClean="0">
                <a:solidFill>
                  <a:schemeClr val="accent3"/>
                </a:solidFill>
                <a:latin typeface="+mn-ea"/>
              </a:rPr>
              <a:t>CSS</a:t>
            </a:r>
            <a:r>
              <a:rPr kumimoji="1" lang="ja-JP" altLang="en-US" dirty="0" smtClean="0">
                <a:solidFill>
                  <a:schemeClr val="accent3"/>
                </a:solidFill>
                <a:latin typeface="+mn-ea"/>
              </a:rPr>
              <a:t>が静的な表示に使われるのに対して、</a:t>
            </a:r>
            <a:r>
              <a:rPr kumimoji="1" lang="en-US" altLang="ja-JP" dirty="0" smtClean="0">
                <a:solidFill>
                  <a:schemeClr val="accent3"/>
                </a:solidFill>
                <a:latin typeface="+mn-ea"/>
              </a:rPr>
              <a:t/>
            </a:r>
            <a:br>
              <a:rPr kumimoji="1" lang="en-US" altLang="ja-JP" dirty="0" smtClean="0">
                <a:solidFill>
                  <a:schemeClr val="accent3"/>
                </a:solidFill>
                <a:latin typeface="+mn-ea"/>
              </a:rPr>
            </a:br>
            <a:r>
              <a:rPr kumimoji="1" lang="ja-JP" altLang="en-US" dirty="0" smtClean="0">
                <a:solidFill>
                  <a:schemeClr val="accent3"/>
                </a:solidFill>
                <a:latin typeface="+mn-ea"/>
              </a:rPr>
              <a:t>　</a:t>
            </a:r>
            <a:r>
              <a:rPr kumimoji="1" lang="en-US" altLang="ja-JP" dirty="0" smtClean="0">
                <a:solidFill>
                  <a:schemeClr val="accent3"/>
                </a:solidFill>
                <a:latin typeface="+mn-ea"/>
              </a:rPr>
              <a:t>WEB</a:t>
            </a:r>
            <a:r>
              <a:rPr kumimoji="1" lang="ja-JP" altLang="en-US" dirty="0">
                <a:solidFill>
                  <a:schemeClr val="accent3"/>
                </a:solidFill>
                <a:latin typeface="+mn-ea"/>
              </a:rPr>
              <a:t>ページ</a:t>
            </a:r>
            <a:r>
              <a:rPr kumimoji="1" lang="ja-JP" altLang="en-US" dirty="0" smtClean="0">
                <a:solidFill>
                  <a:schemeClr val="accent3"/>
                </a:solidFill>
                <a:latin typeface="+mn-ea"/>
              </a:rPr>
              <a:t>に機能や動作など、動きを加えるときなどに主に用いられる。</a:t>
            </a:r>
            <a:r>
              <a:rPr kumimoji="1" lang="en-US" altLang="ja-JP" dirty="0" smtClean="0">
                <a:solidFill>
                  <a:schemeClr val="accent3"/>
                </a:solidFill>
                <a:latin typeface="+mn-ea"/>
              </a:rPr>
              <a:t/>
            </a:r>
            <a:br>
              <a:rPr kumimoji="1" lang="en-US" altLang="ja-JP" dirty="0" smtClean="0">
                <a:solidFill>
                  <a:schemeClr val="accent3"/>
                </a:solidFill>
                <a:latin typeface="+mn-ea"/>
              </a:rPr>
            </a:br>
            <a:r>
              <a:rPr kumimoji="1" lang="ja-JP" altLang="en-US" dirty="0" smtClean="0">
                <a:solidFill>
                  <a:schemeClr val="accent3"/>
                </a:solidFill>
                <a:latin typeface="+mn-ea"/>
              </a:rPr>
              <a:t>　（画面上のものを動かしたり、表示を変えたりなど基本的に何でもできます）</a:t>
            </a:r>
            <a:endParaRPr kumimoji="1" lang="ja-JP" altLang="en-US" dirty="0">
              <a:solidFill>
                <a:schemeClr val="accent3"/>
              </a:solidFill>
              <a:latin typeface="+mn-ea"/>
            </a:endParaRPr>
          </a:p>
        </p:txBody>
      </p:sp>
      <p:sp>
        <p:nvSpPr>
          <p:cNvPr id="6" name="テキスト ボックス 5"/>
          <p:cNvSpPr txBox="1"/>
          <p:nvPr/>
        </p:nvSpPr>
        <p:spPr>
          <a:xfrm>
            <a:off x="2193078" y="5326468"/>
            <a:ext cx="7869462" cy="646331"/>
          </a:xfrm>
          <a:prstGeom prst="rect">
            <a:avLst/>
          </a:prstGeom>
          <a:noFill/>
        </p:spPr>
        <p:txBody>
          <a:bodyPr wrap="none" rtlCol="0">
            <a:spAutoFit/>
          </a:bodyPr>
          <a:lstStyle/>
          <a:p>
            <a:r>
              <a:rPr kumimoji="1" lang="ja-JP" altLang="en-US" dirty="0" smtClean="0">
                <a:solidFill>
                  <a:schemeClr val="accent3"/>
                </a:solidFill>
                <a:latin typeface="+mn-ea"/>
              </a:rPr>
              <a:t>・</a:t>
            </a:r>
            <a:r>
              <a:rPr kumimoji="1" lang="en-US" altLang="ja-JP" dirty="0" smtClean="0">
                <a:solidFill>
                  <a:schemeClr val="accent3"/>
                </a:solidFill>
                <a:latin typeface="+mn-ea"/>
              </a:rPr>
              <a:t>WEB</a:t>
            </a:r>
            <a:r>
              <a:rPr kumimoji="1" lang="ja-JP" altLang="en-US" dirty="0">
                <a:solidFill>
                  <a:schemeClr val="accent3"/>
                </a:solidFill>
                <a:latin typeface="+mn-ea"/>
              </a:rPr>
              <a:t>ブラウザ</a:t>
            </a:r>
            <a:r>
              <a:rPr kumimoji="1" lang="ja-JP" altLang="en-US" dirty="0" smtClean="0">
                <a:solidFill>
                  <a:schemeClr val="accent3"/>
                </a:solidFill>
                <a:latin typeface="+mn-ea"/>
              </a:rPr>
              <a:t>を表示できる環境があれば、どこでも動かす事ができる。</a:t>
            </a:r>
            <a:r>
              <a:rPr kumimoji="1" lang="en-US" altLang="ja-JP" dirty="0" smtClean="0">
                <a:solidFill>
                  <a:schemeClr val="accent3"/>
                </a:solidFill>
                <a:latin typeface="+mn-ea"/>
              </a:rPr>
              <a:t/>
            </a:r>
            <a:br>
              <a:rPr kumimoji="1" lang="en-US" altLang="ja-JP" dirty="0" smtClean="0">
                <a:solidFill>
                  <a:schemeClr val="accent3"/>
                </a:solidFill>
                <a:latin typeface="+mn-ea"/>
              </a:rPr>
            </a:br>
            <a:r>
              <a:rPr kumimoji="1" lang="ja-JP" altLang="en-US" dirty="0" smtClean="0">
                <a:solidFill>
                  <a:schemeClr val="accent3"/>
                </a:solidFill>
                <a:latin typeface="+mn-ea"/>
              </a:rPr>
              <a:t>　（</a:t>
            </a:r>
            <a:r>
              <a:rPr kumimoji="1" lang="en-US" altLang="ja-JP" dirty="0" smtClean="0">
                <a:solidFill>
                  <a:schemeClr val="accent3"/>
                </a:solidFill>
                <a:latin typeface="+mn-ea"/>
              </a:rPr>
              <a:t>PC</a:t>
            </a:r>
            <a:r>
              <a:rPr kumimoji="1" lang="ja-JP" altLang="en-US" dirty="0" smtClean="0">
                <a:solidFill>
                  <a:schemeClr val="accent3"/>
                </a:solidFill>
                <a:latin typeface="+mn-ea"/>
              </a:rPr>
              <a:t>やスマホなど、実行環境を選ばずに動かすことができます）</a:t>
            </a:r>
            <a:endParaRPr kumimoji="1" lang="ja-JP" altLang="en-US" dirty="0">
              <a:solidFill>
                <a:schemeClr val="accent3"/>
              </a:solidFill>
              <a:latin typeface="+mn-ea"/>
            </a:endParaRPr>
          </a:p>
        </p:txBody>
      </p:sp>
    </p:spTree>
    <p:extLst>
      <p:ext uri="{BB962C8B-B14F-4D97-AF65-F5344CB8AC3E}">
        <p14:creationId xmlns:p14="http://schemas.microsoft.com/office/powerpoint/2010/main" val="35135845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Chapter5</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：覚えた事を組み合わせて簡単なものを作る</a:t>
            </a:r>
            <a:endParaRPr kumimoji="1" lang="ja-JP" altLang="en-US" sz="2800" b="1" dirty="0">
              <a:latin typeface="+mj-ea"/>
              <a:ea typeface="+mj-ea"/>
            </a:endParaRPr>
          </a:p>
        </p:txBody>
      </p:sp>
      <p:sp>
        <p:nvSpPr>
          <p:cNvPr id="4" name="テキスト ボックス 3"/>
          <p:cNvSpPr txBox="1"/>
          <p:nvPr/>
        </p:nvSpPr>
        <p:spPr>
          <a:xfrm>
            <a:off x="1917651" y="813838"/>
            <a:ext cx="10405413" cy="646331"/>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smtClean="0"/>
              <a:t>次に、一定値以上下にスクロールした場合にのみスクロールボタンを表示させるようにします。</a:t>
            </a:r>
            <a:r>
              <a:rPr kumimoji="1" lang="en-US" altLang="ja-JP" dirty="0" smtClean="0"/>
              <a:t/>
            </a:r>
            <a:br>
              <a:rPr kumimoji="1" lang="en-US" altLang="ja-JP" dirty="0" smtClean="0"/>
            </a:br>
            <a:r>
              <a:rPr kumimoji="1" lang="ja-JP" altLang="en-US" dirty="0" smtClean="0"/>
              <a:t>　</a:t>
            </a:r>
            <a:r>
              <a:rPr kumimoji="1" lang="en-US" altLang="ja-JP" dirty="0"/>
              <a:t> </a:t>
            </a:r>
            <a:r>
              <a:rPr kumimoji="1" lang="ja-JP" altLang="en-US" dirty="0" smtClean="0"/>
              <a:t>下記の赤字表示部分を追記してみましょう。</a:t>
            </a:r>
            <a:endParaRPr kumimoji="1" lang="ja-JP" altLang="en-US" dirty="0"/>
          </a:p>
        </p:txBody>
      </p:sp>
      <p:sp>
        <p:nvSpPr>
          <p:cNvPr id="5" name="テキスト ボックス 4"/>
          <p:cNvSpPr txBox="1"/>
          <p:nvPr/>
        </p:nvSpPr>
        <p:spPr>
          <a:xfrm>
            <a:off x="1716208" y="1460169"/>
            <a:ext cx="1880643" cy="369332"/>
          </a:xfrm>
          <a:prstGeom prst="rect">
            <a:avLst/>
          </a:prstGeom>
          <a:noFill/>
        </p:spPr>
        <p:txBody>
          <a:bodyPr wrap="none" rtlCol="0">
            <a:spAutoFit/>
          </a:bodyPr>
          <a:lstStyle/>
          <a:p>
            <a:r>
              <a:rPr kumimoji="1" lang="en-US" altLang="ja-JP" b="1" dirty="0" smtClean="0">
                <a:solidFill>
                  <a:schemeClr val="accent3"/>
                </a:solidFill>
              </a:rPr>
              <a:t>【chapter5.js】</a:t>
            </a:r>
            <a:endParaRPr kumimoji="1" lang="ja-JP" altLang="en-US" b="1" dirty="0">
              <a:solidFill>
                <a:schemeClr val="accent3"/>
              </a:solidFill>
            </a:endParaRPr>
          </a:p>
        </p:txBody>
      </p:sp>
      <p:sp>
        <p:nvSpPr>
          <p:cNvPr id="6" name="テキスト ボックス 5"/>
          <p:cNvSpPr txBox="1"/>
          <p:nvPr/>
        </p:nvSpPr>
        <p:spPr>
          <a:xfrm>
            <a:off x="2020887" y="1962101"/>
            <a:ext cx="10214656" cy="3416320"/>
          </a:xfrm>
          <a:prstGeom prst="rect">
            <a:avLst/>
          </a:prstGeom>
          <a:noFill/>
        </p:spPr>
        <p:txBody>
          <a:bodyPr wrap="none" rtlCol="0">
            <a:spAutoFit/>
          </a:bodyPr>
          <a:lstStyle/>
          <a:p>
            <a:r>
              <a:rPr kumimoji="1" lang="en-US" altLang="ja-JP" dirty="0">
                <a:solidFill>
                  <a:srgbClr val="FF0000"/>
                </a:solidFill>
              </a:rPr>
              <a:t>$</a:t>
            </a:r>
            <a:r>
              <a:rPr kumimoji="1" lang="en-US" altLang="ja-JP" dirty="0" err="1">
                <a:solidFill>
                  <a:srgbClr val="FF0000"/>
                </a:solidFill>
              </a:rPr>
              <a:t>page_top.hide</a:t>
            </a:r>
            <a:r>
              <a:rPr kumimoji="1" lang="en-US" altLang="ja-JP" dirty="0">
                <a:solidFill>
                  <a:srgbClr val="FF0000"/>
                </a:solidFill>
              </a:rPr>
              <a:t>(); </a:t>
            </a:r>
            <a:r>
              <a:rPr kumimoji="1" lang="en-US" altLang="ja-JP" dirty="0">
                <a:solidFill>
                  <a:srgbClr val="7030A0"/>
                </a:solidFill>
              </a:rPr>
              <a:t>// </a:t>
            </a:r>
            <a:r>
              <a:rPr kumimoji="1" lang="en-US" altLang="ja-JP" dirty="0" err="1">
                <a:solidFill>
                  <a:srgbClr val="7030A0"/>
                </a:solidFill>
              </a:rPr>
              <a:t>css</a:t>
            </a:r>
            <a:r>
              <a:rPr kumimoji="1" lang="ja-JP" altLang="en-US" dirty="0">
                <a:solidFill>
                  <a:srgbClr val="7030A0"/>
                </a:solidFill>
              </a:rPr>
              <a:t>の</a:t>
            </a:r>
            <a:r>
              <a:rPr kumimoji="1" lang="en-US" altLang="ja-JP" dirty="0">
                <a:solidFill>
                  <a:srgbClr val="7030A0"/>
                </a:solidFill>
              </a:rPr>
              <a:t>display</a:t>
            </a:r>
            <a:r>
              <a:rPr kumimoji="1" lang="ja-JP" altLang="en-US" dirty="0">
                <a:solidFill>
                  <a:srgbClr val="7030A0"/>
                </a:solidFill>
              </a:rPr>
              <a:t>属性を</a:t>
            </a:r>
            <a:r>
              <a:rPr kumimoji="1" lang="en-US" altLang="ja-JP" dirty="0">
                <a:solidFill>
                  <a:srgbClr val="7030A0"/>
                </a:solidFill>
              </a:rPr>
              <a:t>hidden</a:t>
            </a:r>
            <a:r>
              <a:rPr kumimoji="1" lang="ja-JP" altLang="en-US" dirty="0">
                <a:solidFill>
                  <a:srgbClr val="7030A0"/>
                </a:solidFill>
              </a:rPr>
              <a:t>に設定</a:t>
            </a:r>
            <a:r>
              <a:rPr kumimoji="1" lang="en-US" altLang="ja-JP" dirty="0">
                <a:solidFill>
                  <a:srgbClr val="7030A0"/>
                </a:solidFill>
              </a:rPr>
              <a:t>(= $page_top.css('display', 'hidden</a:t>
            </a:r>
            <a:r>
              <a:rPr kumimoji="1" lang="en-US" altLang="ja-JP" dirty="0" smtClean="0">
                <a:solidFill>
                  <a:srgbClr val="7030A0"/>
                </a:solidFill>
              </a:rPr>
              <a:t>');)</a:t>
            </a:r>
          </a:p>
          <a:p>
            <a:r>
              <a:rPr kumimoji="1" lang="en-US" altLang="ja-JP" dirty="0" err="1" smtClean="0">
                <a:solidFill>
                  <a:srgbClr val="FF0000"/>
                </a:solidFill>
              </a:rPr>
              <a:t>var</a:t>
            </a:r>
            <a:r>
              <a:rPr kumimoji="1" lang="en-US" altLang="ja-JP" dirty="0" smtClean="0">
                <a:solidFill>
                  <a:srgbClr val="FF0000"/>
                </a:solidFill>
              </a:rPr>
              <a:t> </a:t>
            </a:r>
            <a:r>
              <a:rPr kumimoji="1" lang="en-US" altLang="ja-JP" dirty="0" err="1">
                <a:solidFill>
                  <a:srgbClr val="FF0000"/>
                </a:solidFill>
              </a:rPr>
              <a:t>borderLineHeight</a:t>
            </a:r>
            <a:r>
              <a:rPr kumimoji="1" lang="en-US" altLang="ja-JP" dirty="0">
                <a:solidFill>
                  <a:srgbClr val="FF0000"/>
                </a:solidFill>
              </a:rPr>
              <a:t> = 300; </a:t>
            </a:r>
            <a:r>
              <a:rPr kumimoji="1" lang="en-US" altLang="ja-JP" dirty="0">
                <a:solidFill>
                  <a:srgbClr val="7030A0"/>
                </a:solidFill>
              </a:rPr>
              <a:t>// </a:t>
            </a:r>
            <a:r>
              <a:rPr kumimoji="1" lang="ja-JP" altLang="en-US" dirty="0">
                <a:solidFill>
                  <a:srgbClr val="7030A0"/>
                </a:solidFill>
              </a:rPr>
              <a:t>スクロールボタンの表示、非表示を切り替える境界線</a:t>
            </a:r>
            <a:r>
              <a:rPr kumimoji="1" lang="en-US" altLang="ja-JP" dirty="0">
                <a:solidFill>
                  <a:srgbClr val="7030A0"/>
                </a:solidFill>
              </a:rPr>
              <a:t>height</a:t>
            </a:r>
            <a:r>
              <a:rPr kumimoji="1" lang="ja-JP" altLang="en-US" dirty="0" smtClean="0">
                <a:solidFill>
                  <a:srgbClr val="7030A0"/>
                </a:solidFill>
              </a:rPr>
              <a:t>値</a:t>
            </a:r>
            <a:endParaRPr kumimoji="1" lang="en-US" altLang="ja-JP" dirty="0" smtClean="0">
              <a:solidFill>
                <a:srgbClr val="7030A0"/>
              </a:solidFill>
            </a:endParaRPr>
          </a:p>
          <a:p>
            <a:endParaRPr kumimoji="1" lang="en-US" altLang="ja-JP" dirty="0" smtClean="0">
              <a:solidFill>
                <a:srgbClr val="FF0000"/>
              </a:solidFill>
            </a:endParaRPr>
          </a:p>
          <a:p>
            <a:r>
              <a:rPr kumimoji="1" lang="en-US" altLang="ja-JP" dirty="0" smtClean="0">
                <a:solidFill>
                  <a:srgbClr val="7030A0"/>
                </a:solidFill>
              </a:rPr>
              <a:t>//</a:t>
            </a:r>
            <a:r>
              <a:rPr kumimoji="1" lang="ja-JP" altLang="en-US" dirty="0">
                <a:solidFill>
                  <a:srgbClr val="7030A0"/>
                </a:solidFill>
              </a:rPr>
              <a:t>ウィンドウのスクロールに対してイベントを</a:t>
            </a:r>
            <a:r>
              <a:rPr kumimoji="1" lang="ja-JP" altLang="en-US" dirty="0" smtClean="0">
                <a:solidFill>
                  <a:srgbClr val="7030A0"/>
                </a:solidFill>
              </a:rPr>
              <a:t>設定</a:t>
            </a:r>
            <a:endParaRPr kumimoji="1" lang="en-US" altLang="ja-JP" dirty="0" smtClean="0">
              <a:solidFill>
                <a:srgbClr val="7030A0"/>
              </a:solidFill>
            </a:endParaRPr>
          </a:p>
          <a:p>
            <a:r>
              <a:rPr kumimoji="1" lang="en-US" altLang="ja-JP" dirty="0" smtClean="0">
                <a:solidFill>
                  <a:srgbClr val="FF0000"/>
                </a:solidFill>
              </a:rPr>
              <a:t>$(</a:t>
            </a:r>
            <a:r>
              <a:rPr kumimoji="1" lang="en-US" altLang="ja-JP" dirty="0">
                <a:solidFill>
                  <a:srgbClr val="FF0000"/>
                </a:solidFill>
              </a:rPr>
              <a:t>window).scroll(function</a:t>
            </a:r>
            <a:r>
              <a:rPr kumimoji="1" lang="en-US" altLang="ja-JP" dirty="0" smtClean="0">
                <a:solidFill>
                  <a:srgbClr val="FF0000"/>
                </a:solidFill>
              </a:rPr>
              <a:t>() {</a:t>
            </a:r>
          </a:p>
          <a:p>
            <a:r>
              <a:rPr kumimoji="1" lang="en-US" altLang="ja-JP" dirty="0" smtClean="0">
                <a:solidFill>
                  <a:srgbClr val="FF0000"/>
                </a:solidFill>
              </a:rPr>
              <a:t>    </a:t>
            </a:r>
            <a:r>
              <a:rPr kumimoji="1" lang="en-US" altLang="ja-JP" dirty="0" smtClean="0">
                <a:solidFill>
                  <a:srgbClr val="7030A0"/>
                </a:solidFill>
              </a:rPr>
              <a:t>// </a:t>
            </a:r>
            <a:r>
              <a:rPr kumimoji="1" lang="ja-JP" altLang="en-US" dirty="0">
                <a:solidFill>
                  <a:srgbClr val="7030A0"/>
                </a:solidFill>
              </a:rPr>
              <a:t>一定値以上スクロールしたらスクロールしたタイミングでスクロールボタン</a:t>
            </a:r>
            <a:r>
              <a:rPr kumimoji="1" lang="ja-JP" altLang="en-US" dirty="0" smtClean="0">
                <a:solidFill>
                  <a:srgbClr val="7030A0"/>
                </a:solidFill>
              </a:rPr>
              <a:t>表示</a:t>
            </a:r>
            <a:endParaRPr kumimoji="1" lang="en-US" altLang="ja-JP" dirty="0" smtClean="0">
              <a:solidFill>
                <a:srgbClr val="7030A0"/>
              </a:solidFill>
            </a:endParaRPr>
          </a:p>
          <a:p>
            <a:r>
              <a:rPr kumimoji="1" lang="ja-JP" altLang="en-US" dirty="0" smtClean="0">
                <a:solidFill>
                  <a:srgbClr val="FF0000"/>
                </a:solidFill>
              </a:rPr>
              <a:t>    </a:t>
            </a:r>
            <a:r>
              <a:rPr kumimoji="1" lang="en-US" altLang="ja-JP" dirty="0" smtClean="0">
                <a:solidFill>
                  <a:srgbClr val="FF0000"/>
                </a:solidFill>
              </a:rPr>
              <a:t>if</a:t>
            </a:r>
            <a:r>
              <a:rPr kumimoji="1" lang="en-US" altLang="ja-JP" dirty="0">
                <a:solidFill>
                  <a:srgbClr val="FF0000"/>
                </a:solidFill>
              </a:rPr>
              <a:t>($(this).stop(true, true).</a:t>
            </a:r>
            <a:r>
              <a:rPr kumimoji="1" lang="en-US" altLang="ja-JP" dirty="0" err="1">
                <a:solidFill>
                  <a:srgbClr val="FF0000"/>
                </a:solidFill>
              </a:rPr>
              <a:t>scrollTop</a:t>
            </a:r>
            <a:r>
              <a:rPr kumimoji="1" lang="en-US" altLang="ja-JP" dirty="0">
                <a:solidFill>
                  <a:srgbClr val="FF0000"/>
                </a:solidFill>
              </a:rPr>
              <a:t>() &gt; </a:t>
            </a:r>
            <a:r>
              <a:rPr kumimoji="1" lang="en-US" altLang="ja-JP" dirty="0" err="1">
                <a:solidFill>
                  <a:srgbClr val="FF0000"/>
                </a:solidFill>
              </a:rPr>
              <a:t>borderLineHeight</a:t>
            </a:r>
            <a:r>
              <a:rPr kumimoji="1" lang="en-US" altLang="ja-JP" dirty="0">
                <a:solidFill>
                  <a:srgbClr val="FF0000"/>
                </a:solidFill>
              </a:rPr>
              <a:t>)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err="1">
                <a:solidFill>
                  <a:srgbClr val="FF0000"/>
                </a:solidFill>
              </a:rPr>
              <a:t>page_top.slideDown</a:t>
            </a:r>
            <a:r>
              <a:rPr kumimoji="1" lang="en-US" altLang="ja-JP" dirty="0" smtClean="0">
                <a:solidFill>
                  <a:srgbClr val="FF0000"/>
                </a:solidFill>
              </a:rPr>
              <a:t>();</a:t>
            </a:r>
          </a:p>
          <a:p>
            <a:r>
              <a:rPr kumimoji="1" lang="en-US" altLang="ja-JP" dirty="0" smtClean="0">
                <a:solidFill>
                  <a:srgbClr val="FF0000"/>
                </a:solidFill>
              </a:rPr>
              <a:t>    } </a:t>
            </a:r>
            <a:r>
              <a:rPr kumimoji="1" lang="en-US" altLang="ja-JP" dirty="0">
                <a:solidFill>
                  <a:srgbClr val="FF0000"/>
                </a:solidFill>
              </a:rPr>
              <a:t>else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err="1">
                <a:solidFill>
                  <a:srgbClr val="FF0000"/>
                </a:solidFill>
              </a:rPr>
              <a:t>page_top.stop</a:t>
            </a:r>
            <a:r>
              <a:rPr kumimoji="1" lang="en-US" altLang="ja-JP" dirty="0">
                <a:solidFill>
                  <a:srgbClr val="FF0000"/>
                </a:solidFill>
              </a:rPr>
              <a:t>(true, true).</a:t>
            </a:r>
            <a:r>
              <a:rPr kumimoji="1" lang="en-US" altLang="ja-JP" dirty="0" err="1">
                <a:solidFill>
                  <a:srgbClr val="FF0000"/>
                </a:solidFill>
              </a:rPr>
              <a:t>slideUp</a:t>
            </a:r>
            <a:r>
              <a:rPr kumimoji="1" lang="en-US" altLang="ja-JP" dirty="0" smtClean="0">
                <a:solidFill>
                  <a:srgbClr val="FF0000"/>
                </a:solidFill>
              </a:rPr>
              <a:t>();</a:t>
            </a:r>
          </a:p>
          <a:p>
            <a:r>
              <a:rPr kumimoji="1" lang="en-US" altLang="ja-JP" dirty="0" smtClean="0">
                <a:solidFill>
                  <a:srgbClr val="FF0000"/>
                </a:solidFill>
              </a:rPr>
              <a:t>    }</a:t>
            </a:r>
          </a:p>
          <a:p>
            <a:r>
              <a:rPr kumimoji="1" lang="en-US" altLang="ja-JP" dirty="0" smtClean="0">
                <a:solidFill>
                  <a:srgbClr val="FF0000"/>
                </a:solidFill>
              </a:rPr>
              <a:t>});</a:t>
            </a:r>
          </a:p>
        </p:txBody>
      </p:sp>
      <p:sp>
        <p:nvSpPr>
          <p:cNvPr id="7" name="テキスト ボックス 6"/>
          <p:cNvSpPr txBox="1"/>
          <p:nvPr/>
        </p:nvSpPr>
        <p:spPr>
          <a:xfrm>
            <a:off x="1835358" y="5880353"/>
            <a:ext cx="10110460" cy="369332"/>
          </a:xfrm>
          <a:prstGeom prst="rect">
            <a:avLst/>
          </a:prstGeom>
          <a:noFill/>
        </p:spPr>
        <p:txBody>
          <a:bodyPr wrap="none" rtlCol="0">
            <a:spAutoFit/>
          </a:bodyPr>
          <a:lstStyle/>
          <a:p>
            <a:r>
              <a:rPr kumimoji="1" lang="ja-JP" altLang="en-US" dirty="0" smtClean="0"/>
              <a:t>一定値以上画面を下にスクロールした時のみスクロールボタンが表示されるようになりました。</a:t>
            </a:r>
            <a:endParaRPr kumimoji="1" lang="en-US" altLang="ja-JP" dirty="0" smtClean="0"/>
          </a:p>
        </p:txBody>
      </p:sp>
    </p:spTree>
    <p:extLst>
      <p:ext uri="{BB962C8B-B14F-4D97-AF65-F5344CB8AC3E}">
        <p14:creationId xmlns:p14="http://schemas.microsoft.com/office/powerpoint/2010/main" val="15839544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Chapter5</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：覚えた事を組み合わせて簡単なものを作る</a:t>
            </a:r>
            <a:endParaRPr kumimoji="1" lang="ja-JP" altLang="en-US" sz="2800" b="1" dirty="0">
              <a:latin typeface="+mj-ea"/>
              <a:ea typeface="+mj-ea"/>
            </a:endParaRPr>
          </a:p>
        </p:txBody>
      </p:sp>
      <p:sp>
        <p:nvSpPr>
          <p:cNvPr id="4" name="テキスト ボックス 3"/>
          <p:cNvSpPr txBox="1"/>
          <p:nvPr/>
        </p:nvSpPr>
        <p:spPr>
          <a:xfrm>
            <a:off x="2315895" y="856441"/>
            <a:ext cx="4929555" cy="369332"/>
          </a:xfrm>
          <a:prstGeom prst="rect">
            <a:avLst/>
          </a:prstGeom>
          <a:noFill/>
        </p:spPr>
        <p:txBody>
          <a:bodyPr wrap="none" rtlCol="0">
            <a:spAutoFit/>
          </a:bodyPr>
          <a:lstStyle/>
          <a:p>
            <a:r>
              <a:rPr kumimoji="1" lang="ja-JP" altLang="en-US" dirty="0" smtClean="0"/>
              <a:t>今回新しく登場</a:t>
            </a:r>
            <a:r>
              <a:rPr kumimoji="1" lang="en-US" altLang="ja-JP" dirty="0" smtClean="0"/>
              <a:t>3</a:t>
            </a:r>
            <a:r>
              <a:rPr kumimoji="1" lang="ja-JP" altLang="en-US" dirty="0" err="1" smtClean="0"/>
              <a:t>つの</a:t>
            </a:r>
            <a:r>
              <a:rPr kumimoji="1" lang="ja-JP" altLang="en-US" dirty="0" smtClean="0"/>
              <a:t>要素が以下になります。</a:t>
            </a:r>
            <a:endParaRPr kumimoji="1" lang="ja-JP" altLang="en-US" dirty="0"/>
          </a:p>
        </p:txBody>
      </p:sp>
      <p:sp>
        <p:nvSpPr>
          <p:cNvPr id="5" name="正方形/長方形 4"/>
          <p:cNvSpPr/>
          <p:nvPr/>
        </p:nvSpPr>
        <p:spPr>
          <a:xfrm>
            <a:off x="1948036" y="1328229"/>
            <a:ext cx="6532558" cy="369332"/>
          </a:xfrm>
          <a:prstGeom prst="rect">
            <a:avLst/>
          </a:prstGeom>
        </p:spPr>
        <p:txBody>
          <a:bodyPr wrap="none">
            <a:spAutoFit/>
          </a:bodyPr>
          <a:lstStyle/>
          <a:p>
            <a:pPr marL="342900" indent="-342900">
              <a:buAutoNum type="arabicPeriod"/>
            </a:pPr>
            <a:r>
              <a:rPr kumimoji="1" lang="ja-JP" altLang="en-US" b="1" dirty="0" smtClean="0">
                <a:solidFill>
                  <a:schemeClr val="accent3"/>
                </a:solidFill>
              </a:rPr>
              <a:t>ウィンドウがスクロールするタイミングでイベントを実行</a:t>
            </a:r>
            <a:endParaRPr kumimoji="1" lang="en-US" altLang="ja-JP" b="1" dirty="0" smtClean="0">
              <a:solidFill>
                <a:schemeClr val="accent3"/>
              </a:solidFill>
            </a:endParaRPr>
          </a:p>
        </p:txBody>
      </p:sp>
      <p:sp>
        <p:nvSpPr>
          <p:cNvPr id="6" name="テキスト ボックス 5"/>
          <p:cNvSpPr txBox="1"/>
          <p:nvPr/>
        </p:nvSpPr>
        <p:spPr>
          <a:xfrm>
            <a:off x="2315895" y="1675379"/>
            <a:ext cx="3300904" cy="923330"/>
          </a:xfrm>
          <a:prstGeom prst="rect">
            <a:avLst/>
          </a:prstGeom>
          <a:noFill/>
        </p:spPr>
        <p:txBody>
          <a:bodyPr wrap="none" rtlCol="0">
            <a:spAutoFit/>
          </a:bodyPr>
          <a:lstStyle/>
          <a:p>
            <a:r>
              <a:rPr kumimoji="1" lang="en-US" altLang="ja-JP" dirty="0" smtClean="0">
                <a:solidFill>
                  <a:srgbClr val="FF0000"/>
                </a:solidFill>
              </a:rPr>
              <a:t>$(</a:t>
            </a:r>
            <a:r>
              <a:rPr kumimoji="1" lang="en-US" altLang="ja-JP" dirty="0">
                <a:solidFill>
                  <a:srgbClr val="FF0000"/>
                </a:solidFill>
              </a:rPr>
              <a:t>window).scroll(function() </a:t>
            </a:r>
            <a:r>
              <a:rPr kumimoji="1" lang="en-US" altLang="ja-JP" dirty="0" smtClean="0">
                <a:solidFill>
                  <a:srgbClr val="FF0000"/>
                </a:solidFill>
              </a:rPr>
              <a:t>{</a:t>
            </a:r>
          </a:p>
          <a:p>
            <a:r>
              <a:rPr kumimoji="1" lang="en-US" altLang="ja-JP" dirty="0">
                <a:solidFill>
                  <a:srgbClr val="FF0000"/>
                </a:solidFill>
              </a:rPr>
              <a:t> </a:t>
            </a:r>
            <a:r>
              <a:rPr kumimoji="1" lang="en-US" altLang="ja-JP" dirty="0" smtClean="0">
                <a:solidFill>
                  <a:srgbClr val="FF0000"/>
                </a:solidFill>
              </a:rPr>
              <a:t>   </a:t>
            </a:r>
            <a:r>
              <a:rPr kumimoji="1" lang="en-US" altLang="ja-JP" dirty="0" smtClean="0">
                <a:solidFill>
                  <a:srgbClr val="7030A0"/>
                </a:solidFill>
              </a:rPr>
              <a:t>// </a:t>
            </a:r>
            <a:r>
              <a:rPr kumimoji="1" lang="ja-JP" altLang="en-US" dirty="0" smtClean="0">
                <a:solidFill>
                  <a:srgbClr val="7030A0"/>
                </a:solidFill>
              </a:rPr>
              <a:t>処理記述部分</a:t>
            </a:r>
            <a:endParaRPr kumimoji="1" lang="en-US" altLang="ja-JP" dirty="0">
              <a:solidFill>
                <a:srgbClr val="7030A0"/>
              </a:solidFill>
            </a:endParaRPr>
          </a:p>
          <a:p>
            <a:r>
              <a:rPr kumimoji="1" lang="en-US" altLang="ja-JP" dirty="0" smtClean="0">
                <a:solidFill>
                  <a:srgbClr val="FF0000"/>
                </a:solidFill>
              </a:rPr>
              <a:t>});</a:t>
            </a:r>
            <a:endParaRPr kumimoji="1" lang="en-US" altLang="ja-JP" dirty="0">
              <a:solidFill>
                <a:srgbClr val="FF0000"/>
              </a:solidFill>
            </a:endParaRPr>
          </a:p>
        </p:txBody>
      </p:sp>
      <p:sp>
        <p:nvSpPr>
          <p:cNvPr id="7" name="テキスト ボックス 6"/>
          <p:cNvSpPr txBox="1"/>
          <p:nvPr/>
        </p:nvSpPr>
        <p:spPr>
          <a:xfrm>
            <a:off x="1948036" y="2724754"/>
            <a:ext cx="7136890" cy="369332"/>
          </a:xfrm>
          <a:prstGeom prst="rect">
            <a:avLst/>
          </a:prstGeom>
          <a:noFill/>
        </p:spPr>
        <p:txBody>
          <a:bodyPr wrap="none" rtlCol="0">
            <a:spAutoFit/>
          </a:bodyPr>
          <a:lstStyle/>
          <a:p>
            <a:r>
              <a:rPr kumimoji="1" lang="en-US" altLang="ja-JP" b="1" dirty="0">
                <a:solidFill>
                  <a:schemeClr val="accent3"/>
                </a:solidFill>
              </a:rPr>
              <a:t>2</a:t>
            </a:r>
            <a:r>
              <a:rPr kumimoji="1" lang="en-US" altLang="ja-JP" b="1" dirty="0" smtClean="0">
                <a:solidFill>
                  <a:schemeClr val="accent3"/>
                </a:solidFill>
              </a:rPr>
              <a:t>. </a:t>
            </a:r>
            <a:r>
              <a:rPr kumimoji="1" lang="ja-JP" altLang="en-US" b="1" dirty="0" smtClean="0">
                <a:solidFill>
                  <a:schemeClr val="accent3"/>
                </a:solidFill>
              </a:rPr>
              <a:t>ウィンドウのスクロール量を取得して、一定値以上かどうか判定</a:t>
            </a:r>
            <a:endParaRPr kumimoji="1" lang="ja-JP" altLang="en-US" b="1" dirty="0">
              <a:solidFill>
                <a:schemeClr val="accent3"/>
              </a:solidFill>
            </a:endParaRPr>
          </a:p>
        </p:txBody>
      </p:sp>
      <p:sp>
        <p:nvSpPr>
          <p:cNvPr id="8" name="テキスト ボックス 7"/>
          <p:cNvSpPr txBox="1"/>
          <p:nvPr/>
        </p:nvSpPr>
        <p:spPr>
          <a:xfrm>
            <a:off x="2315895" y="3094086"/>
            <a:ext cx="9248045" cy="1477328"/>
          </a:xfrm>
          <a:prstGeom prst="rect">
            <a:avLst/>
          </a:prstGeom>
          <a:noFill/>
        </p:spPr>
        <p:txBody>
          <a:bodyPr wrap="none" rtlCol="0">
            <a:spAutoFit/>
          </a:bodyPr>
          <a:lstStyle/>
          <a:p>
            <a:r>
              <a:rPr kumimoji="1" lang="en-US" altLang="ja-JP" dirty="0">
                <a:solidFill>
                  <a:srgbClr val="FF0000"/>
                </a:solidFill>
              </a:rPr>
              <a:t>if($(this).stop(true, true).</a:t>
            </a:r>
            <a:r>
              <a:rPr kumimoji="1" lang="en-US" altLang="ja-JP" dirty="0" err="1">
                <a:solidFill>
                  <a:srgbClr val="FF0000"/>
                </a:solidFill>
              </a:rPr>
              <a:t>scrollTop</a:t>
            </a:r>
            <a:r>
              <a:rPr kumimoji="1" lang="en-US" altLang="ja-JP" dirty="0">
                <a:solidFill>
                  <a:srgbClr val="FF0000"/>
                </a:solidFill>
              </a:rPr>
              <a:t>() &gt; </a:t>
            </a:r>
            <a:r>
              <a:rPr kumimoji="1" lang="en-US" altLang="ja-JP" dirty="0" err="1">
                <a:solidFill>
                  <a:srgbClr val="FF0000"/>
                </a:solidFill>
              </a:rPr>
              <a:t>borderLineHeight</a:t>
            </a:r>
            <a:r>
              <a:rPr kumimoji="1" lang="en-US" altLang="ja-JP" dirty="0">
                <a:solidFill>
                  <a:srgbClr val="FF0000"/>
                </a:solidFill>
              </a:rPr>
              <a:t>) {</a:t>
            </a:r>
          </a:p>
          <a:p>
            <a:r>
              <a:rPr kumimoji="1" lang="en-US" altLang="ja-JP" dirty="0">
                <a:solidFill>
                  <a:srgbClr val="FF0000"/>
                </a:solidFill>
              </a:rPr>
              <a:t>    </a:t>
            </a:r>
            <a:r>
              <a:rPr kumimoji="1" lang="en-US" altLang="ja-JP" dirty="0" smtClean="0">
                <a:solidFill>
                  <a:srgbClr val="7030A0"/>
                </a:solidFill>
              </a:rPr>
              <a:t>// </a:t>
            </a:r>
            <a:r>
              <a:rPr kumimoji="1" lang="ja-JP" altLang="en-US" dirty="0" smtClean="0">
                <a:solidFill>
                  <a:srgbClr val="7030A0"/>
                </a:solidFill>
              </a:rPr>
              <a:t>一定値以上下にスクロールしていた場合の処理記述部分</a:t>
            </a:r>
            <a:endParaRPr kumimoji="1" lang="en-US" altLang="ja-JP" dirty="0">
              <a:solidFill>
                <a:srgbClr val="7030A0"/>
              </a:solidFill>
            </a:endParaRPr>
          </a:p>
          <a:p>
            <a:r>
              <a:rPr kumimoji="1" lang="en-US" altLang="ja-JP" dirty="0" smtClean="0">
                <a:solidFill>
                  <a:srgbClr val="FF0000"/>
                </a:solidFill>
              </a:rPr>
              <a:t>} </a:t>
            </a:r>
            <a:r>
              <a:rPr kumimoji="1" lang="en-US" altLang="ja-JP" dirty="0">
                <a:solidFill>
                  <a:srgbClr val="FF0000"/>
                </a:solidFill>
              </a:rPr>
              <a:t>else {</a:t>
            </a:r>
          </a:p>
          <a:p>
            <a:r>
              <a:rPr kumimoji="1" lang="en-US" altLang="ja-JP" dirty="0">
                <a:solidFill>
                  <a:srgbClr val="FF0000"/>
                </a:solidFill>
              </a:rPr>
              <a:t>    </a:t>
            </a:r>
            <a:r>
              <a:rPr kumimoji="1" lang="en-US" altLang="ja-JP" dirty="0" smtClean="0">
                <a:solidFill>
                  <a:srgbClr val="7030A0"/>
                </a:solidFill>
              </a:rPr>
              <a:t>// </a:t>
            </a:r>
            <a:r>
              <a:rPr kumimoji="1" lang="ja-JP" altLang="en-US" dirty="0" smtClean="0">
                <a:solidFill>
                  <a:srgbClr val="7030A0"/>
                </a:solidFill>
              </a:rPr>
              <a:t>そうではなかった場合（一定値以下のスクロール量だった場合）の処理記述部分</a:t>
            </a:r>
            <a:endParaRPr kumimoji="1" lang="en-US" altLang="ja-JP" dirty="0">
              <a:solidFill>
                <a:srgbClr val="7030A0"/>
              </a:solidFill>
            </a:endParaRPr>
          </a:p>
          <a:p>
            <a:r>
              <a:rPr kumimoji="1" lang="en-US" altLang="ja-JP" dirty="0" smtClean="0">
                <a:solidFill>
                  <a:srgbClr val="FF0000"/>
                </a:solidFill>
              </a:rPr>
              <a:t>}</a:t>
            </a:r>
            <a:endParaRPr kumimoji="1" lang="en-US" altLang="ja-JP" dirty="0">
              <a:solidFill>
                <a:srgbClr val="FF0000"/>
              </a:solidFill>
            </a:endParaRPr>
          </a:p>
        </p:txBody>
      </p:sp>
      <p:sp>
        <p:nvSpPr>
          <p:cNvPr id="9" name="テキスト ボックス 8"/>
          <p:cNvSpPr txBox="1"/>
          <p:nvPr/>
        </p:nvSpPr>
        <p:spPr>
          <a:xfrm>
            <a:off x="1982154" y="4548539"/>
            <a:ext cx="10209846" cy="646331"/>
          </a:xfrm>
          <a:prstGeom prst="rect">
            <a:avLst/>
          </a:prstGeom>
          <a:noFill/>
        </p:spPr>
        <p:txBody>
          <a:bodyPr wrap="none" rtlCol="0">
            <a:spAutoFit/>
          </a:bodyPr>
          <a:lstStyle/>
          <a:p>
            <a:r>
              <a:rPr kumimoji="1" lang="en-US" altLang="ja-JP" dirty="0" smtClean="0">
                <a:solidFill>
                  <a:srgbClr val="FF0000"/>
                </a:solidFill>
              </a:rPr>
              <a:t>$(</a:t>
            </a:r>
            <a:r>
              <a:rPr kumimoji="1" lang="en-US" altLang="ja-JP" dirty="0">
                <a:solidFill>
                  <a:srgbClr val="FF0000"/>
                </a:solidFill>
              </a:rPr>
              <a:t>this).stop(true, true).</a:t>
            </a:r>
            <a:r>
              <a:rPr kumimoji="1" lang="en-US" altLang="ja-JP" dirty="0" err="1">
                <a:solidFill>
                  <a:srgbClr val="FF0000"/>
                </a:solidFill>
              </a:rPr>
              <a:t>scrollTop</a:t>
            </a:r>
            <a:r>
              <a:rPr kumimoji="1" lang="en-US" altLang="ja-JP" dirty="0" smtClean="0">
                <a:solidFill>
                  <a:srgbClr val="FF0000"/>
                </a:solidFill>
              </a:rPr>
              <a:t>() </a:t>
            </a:r>
            <a:r>
              <a:rPr kumimoji="1" lang="ja-JP" altLang="en-US" dirty="0" smtClean="0"/>
              <a:t>の記述でウィンドウ自身のページ下へのスクロール量を取得</a:t>
            </a:r>
            <a:r>
              <a:rPr kumimoji="1" lang="en-US" altLang="ja-JP" dirty="0" smtClean="0"/>
              <a:t/>
            </a:r>
            <a:br>
              <a:rPr kumimoji="1" lang="en-US" altLang="ja-JP" dirty="0" smtClean="0"/>
            </a:br>
            <a:r>
              <a:rPr kumimoji="1" lang="ja-JP" altLang="en-US" dirty="0" smtClean="0"/>
              <a:t>しています。</a:t>
            </a:r>
            <a:r>
              <a:rPr kumimoji="1" lang="en-US" altLang="ja-JP" dirty="0" err="1" smtClean="0"/>
              <a:t>borderHeight</a:t>
            </a:r>
            <a:r>
              <a:rPr kumimoji="1" lang="ja-JP" altLang="en-US" dirty="0" smtClean="0"/>
              <a:t>は、指定したボタンを表示させるかどうかの境界線</a:t>
            </a:r>
            <a:r>
              <a:rPr kumimoji="1" lang="en-US" altLang="ja-JP" dirty="0" smtClean="0"/>
              <a:t>height</a:t>
            </a:r>
            <a:r>
              <a:rPr kumimoji="1" lang="ja-JP" altLang="en-US" dirty="0" smtClean="0"/>
              <a:t>値です。</a:t>
            </a:r>
            <a:endParaRPr kumimoji="1" lang="en-US" altLang="ja-JP" dirty="0" smtClean="0"/>
          </a:p>
        </p:txBody>
      </p:sp>
      <p:sp>
        <p:nvSpPr>
          <p:cNvPr id="10" name="テキスト ボックス 9"/>
          <p:cNvSpPr txBox="1"/>
          <p:nvPr/>
        </p:nvSpPr>
        <p:spPr>
          <a:xfrm>
            <a:off x="1948036" y="5226866"/>
            <a:ext cx="6213560" cy="369332"/>
          </a:xfrm>
          <a:prstGeom prst="rect">
            <a:avLst/>
          </a:prstGeom>
          <a:noFill/>
        </p:spPr>
        <p:txBody>
          <a:bodyPr wrap="none" rtlCol="0">
            <a:spAutoFit/>
          </a:bodyPr>
          <a:lstStyle/>
          <a:p>
            <a:r>
              <a:rPr kumimoji="1" lang="en-US" altLang="ja-JP" b="1" dirty="0" smtClean="0">
                <a:solidFill>
                  <a:schemeClr val="accent3"/>
                </a:solidFill>
              </a:rPr>
              <a:t>3. </a:t>
            </a:r>
            <a:r>
              <a:rPr kumimoji="1" lang="ja-JP" altLang="en-US" b="1" dirty="0" smtClean="0">
                <a:solidFill>
                  <a:schemeClr val="accent3"/>
                </a:solidFill>
              </a:rPr>
              <a:t>要素を表示、非表示する時にアニメーション表示させる</a:t>
            </a:r>
            <a:endParaRPr kumimoji="1" lang="ja-JP" altLang="en-US" b="1" dirty="0">
              <a:solidFill>
                <a:schemeClr val="accent3"/>
              </a:solidFill>
            </a:endParaRPr>
          </a:p>
        </p:txBody>
      </p:sp>
      <p:sp>
        <p:nvSpPr>
          <p:cNvPr id="11" name="テキスト ボックス 10"/>
          <p:cNvSpPr txBox="1"/>
          <p:nvPr/>
        </p:nvSpPr>
        <p:spPr>
          <a:xfrm>
            <a:off x="2132735" y="5628194"/>
            <a:ext cx="4249881" cy="646331"/>
          </a:xfrm>
          <a:prstGeom prst="rect">
            <a:avLst/>
          </a:prstGeom>
          <a:noFill/>
        </p:spPr>
        <p:txBody>
          <a:bodyPr wrap="none" rtlCol="0">
            <a:spAutoFit/>
          </a:bodyPr>
          <a:lstStyle/>
          <a:p>
            <a:r>
              <a:rPr kumimoji="1" lang="en-US" altLang="ja-JP" dirty="0">
                <a:solidFill>
                  <a:srgbClr val="FF0000"/>
                </a:solidFill>
              </a:rPr>
              <a:t>$</a:t>
            </a:r>
            <a:r>
              <a:rPr kumimoji="1" lang="en-US" altLang="ja-JP" dirty="0" err="1">
                <a:solidFill>
                  <a:srgbClr val="FF0000"/>
                </a:solidFill>
              </a:rPr>
              <a:t>page_top.slideDown</a:t>
            </a:r>
            <a:r>
              <a:rPr kumimoji="1" lang="en-US" altLang="ja-JP" dirty="0">
                <a:solidFill>
                  <a:srgbClr val="FF0000"/>
                </a:solidFill>
              </a:rPr>
              <a:t>();</a:t>
            </a:r>
          </a:p>
          <a:p>
            <a:r>
              <a:rPr kumimoji="1" lang="en-US" altLang="ja-JP" dirty="0">
                <a:solidFill>
                  <a:srgbClr val="FF0000"/>
                </a:solidFill>
              </a:rPr>
              <a:t>$</a:t>
            </a:r>
            <a:r>
              <a:rPr kumimoji="1" lang="en-US" altLang="ja-JP" dirty="0" err="1">
                <a:solidFill>
                  <a:srgbClr val="FF0000"/>
                </a:solidFill>
              </a:rPr>
              <a:t>page_top.stop</a:t>
            </a:r>
            <a:r>
              <a:rPr kumimoji="1" lang="en-US" altLang="ja-JP" dirty="0">
                <a:solidFill>
                  <a:srgbClr val="FF0000"/>
                </a:solidFill>
              </a:rPr>
              <a:t>(true, true).</a:t>
            </a:r>
            <a:r>
              <a:rPr kumimoji="1" lang="en-US" altLang="ja-JP" dirty="0" err="1">
                <a:solidFill>
                  <a:srgbClr val="FF0000"/>
                </a:solidFill>
              </a:rPr>
              <a:t>slideUp</a:t>
            </a:r>
            <a:r>
              <a:rPr kumimoji="1" lang="en-US" altLang="ja-JP" dirty="0" smtClean="0">
                <a:solidFill>
                  <a:srgbClr val="FF0000"/>
                </a:solidFill>
              </a:rPr>
              <a:t>();</a:t>
            </a:r>
            <a:endParaRPr kumimoji="1" lang="en-US" altLang="ja-JP" dirty="0">
              <a:solidFill>
                <a:srgbClr val="FF0000"/>
              </a:solidFill>
            </a:endParaRPr>
          </a:p>
        </p:txBody>
      </p:sp>
      <p:sp>
        <p:nvSpPr>
          <p:cNvPr id="12" name="テキスト ボックス 11"/>
          <p:cNvSpPr txBox="1"/>
          <p:nvPr/>
        </p:nvSpPr>
        <p:spPr>
          <a:xfrm>
            <a:off x="1948036" y="6349640"/>
            <a:ext cx="7141699" cy="369332"/>
          </a:xfrm>
          <a:prstGeom prst="rect">
            <a:avLst/>
          </a:prstGeom>
          <a:noFill/>
        </p:spPr>
        <p:txBody>
          <a:bodyPr wrap="none" rtlCol="0">
            <a:spAutoFit/>
          </a:bodyPr>
          <a:lstStyle/>
          <a:p>
            <a:r>
              <a:rPr kumimoji="1" lang="en-US" altLang="ja-JP" dirty="0" err="1" smtClean="0"/>
              <a:t>fadeIn</a:t>
            </a:r>
            <a:r>
              <a:rPr kumimoji="1" lang="en-US" altLang="ja-JP" dirty="0" smtClean="0"/>
              <a:t>(),fadeout() </a:t>
            </a:r>
            <a:r>
              <a:rPr kumimoji="1" lang="ja-JP" altLang="en-US" dirty="0" smtClean="0"/>
              <a:t>の二つもよく使うので覚えておくと便利です。</a:t>
            </a:r>
            <a:endParaRPr kumimoji="1" lang="en-US" altLang="ja-JP" dirty="0" smtClean="0"/>
          </a:p>
        </p:txBody>
      </p:sp>
    </p:spTree>
    <p:extLst>
      <p:ext uri="{BB962C8B-B14F-4D97-AF65-F5344CB8AC3E}">
        <p14:creationId xmlns:p14="http://schemas.microsoft.com/office/powerpoint/2010/main" val="550507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Chapter5</a:t>
            </a:r>
            <a:endParaRPr kumimoji="1" lang="ja-JP" altLang="en-US" sz="2800" b="1" dirty="0"/>
          </a:p>
        </p:txBody>
      </p:sp>
      <p:sp>
        <p:nvSpPr>
          <p:cNvPr id="3" name="テキスト ボックス 2"/>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：覚えた事を組み合わせて簡単なものを作る</a:t>
            </a:r>
            <a:endParaRPr kumimoji="1" lang="ja-JP" altLang="en-US" sz="2800" b="1" dirty="0">
              <a:latin typeface="+mj-ea"/>
              <a:ea typeface="+mj-ea"/>
            </a:endParaRPr>
          </a:p>
        </p:txBody>
      </p:sp>
      <p:sp>
        <p:nvSpPr>
          <p:cNvPr id="4" name="テキスト ボックス 3"/>
          <p:cNvSpPr txBox="1"/>
          <p:nvPr/>
        </p:nvSpPr>
        <p:spPr>
          <a:xfrm>
            <a:off x="1917651" y="813838"/>
            <a:ext cx="10195420" cy="646331"/>
          </a:xfrm>
          <a:prstGeom prst="rect">
            <a:avLst/>
          </a:prstGeom>
          <a:noFill/>
        </p:spPr>
        <p:txBody>
          <a:bodyPr wrap="none" rtlCol="0">
            <a:spAutoFit/>
          </a:bodyPr>
          <a:lstStyle/>
          <a:p>
            <a:r>
              <a:rPr kumimoji="1" lang="ja-JP" altLang="en-US" dirty="0" smtClean="0"/>
              <a:t>→</a:t>
            </a:r>
            <a:r>
              <a:rPr kumimoji="1" lang="en-US" altLang="ja-JP" dirty="0"/>
              <a:t> </a:t>
            </a:r>
            <a:r>
              <a:rPr kumimoji="1" lang="ja-JP" altLang="en-US" dirty="0"/>
              <a:t>最後</a:t>
            </a:r>
            <a:r>
              <a:rPr kumimoji="1" lang="ja-JP" altLang="en-US" dirty="0" smtClean="0"/>
              <a:t>に境界線</a:t>
            </a:r>
            <a:r>
              <a:rPr kumimoji="1" lang="en-US" altLang="ja-JP" dirty="0" smtClean="0"/>
              <a:t>height</a:t>
            </a:r>
            <a:r>
              <a:rPr kumimoji="1" lang="ja-JP" altLang="en-US" dirty="0" smtClean="0"/>
              <a:t>値付近をいったりきたりした場合のチラツキ表示の対策を行い完成です。</a:t>
            </a:r>
            <a:r>
              <a:rPr kumimoji="1" lang="en-US" altLang="ja-JP" dirty="0" smtClean="0"/>
              <a:t/>
            </a:r>
            <a:br>
              <a:rPr kumimoji="1" lang="en-US" altLang="ja-JP" dirty="0" smtClean="0"/>
            </a:br>
            <a:r>
              <a:rPr kumimoji="1" lang="ja-JP" altLang="en-US" dirty="0" smtClean="0"/>
              <a:t>　</a:t>
            </a:r>
            <a:r>
              <a:rPr kumimoji="1" lang="en-US" altLang="ja-JP" dirty="0"/>
              <a:t> </a:t>
            </a:r>
            <a:r>
              <a:rPr kumimoji="1" lang="ja-JP" altLang="en-US" dirty="0" smtClean="0"/>
              <a:t>下記の赤字表示部分を追記してみましょう。</a:t>
            </a:r>
            <a:endParaRPr kumimoji="1" lang="ja-JP" altLang="en-US" dirty="0"/>
          </a:p>
        </p:txBody>
      </p:sp>
      <p:sp>
        <p:nvSpPr>
          <p:cNvPr id="5" name="テキスト ボックス 4"/>
          <p:cNvSpPr txBox="1"/>
          <p:nvPr/>
        </p:nvSpPr>
        <p:spPr>
          <a:xfrm>
            <a:off x="1716208" y="1460169"/>
            <a:ext cx="1880643" cy="369332"/>
          </a:xfrm>
          <a:prstGeom prst="rect">
            <a:avLst/>
          </a:prstGeom>
          <a:noFill/>
        </p:spPr>
        <p:txBody>
          <a:bodyPr wrap="none" rtlCol="0">
            <a:spAutoFit/>
          </a:bodyPr>
          <a:lstStyle/>
          <a:p>
            <a:r>
              <a:rPr kumimoji="1" lang="en-US" altLang="ja-JP" b="1" dirty="0" smtClean="0">
                <a:solidFill>
                  <a:schemeClr val="accent3"/>
                </a:solidFill>
              </a:rPr>
              <a:t>【chapter5.js】</a:t>
            </a:r>
            <a:endParaRPr kumimoji="1" lang="ja-JP" altLang="en-US" b="1" dirty="0">
              <a:solidFill>
                <a:schemeClr val="accent3"/>
              </a:solidFill>
            </a:endParaRPr>
          </a:p>
        </p:txBody>
      </p:sp>
      <p:sp>
        <p:nvSpPr>
          <p:cNvPr id="6" name="テキスト ボックス 5"/>
          <p:cNvSpPr txBox="1"/>
          <p:nvPr/>
        </p:nvSpPr>
        <p:spPr>
          <a:xfrm>
            <a:off x="2037665" y="1829501"/>
            <a:ext cx="9017212" cy="4801314"/>
          </a:xfrm>
          <a:prstGeom prst="rect">
            <a:avLst/>
          </a:prstGeom>
          <a:noFill/>
        </p:spPr>
        <p:txBody>
          <a:bodyPr wrap="none" rtlCol="0">
            <a:spAutoFit/>
          </a:bodyPr>
          <a:lstStyle/>
          <a:p>
            <a:r>
              <a:rPr kumimoji="1" lang="en-US" altLang="ja-JP" dirty="0" err="1">
                <a:solidFill>
                  <a:srgbClr val="FF0000"/>
                </a:solidFill>
              </a:rPr>
              <a:t>var</a:t>
            </a:r>
            <a:r>
              <a:rPr kumimoji="1" lang="en-US" altLang="ja-JP" dirty="0">
                <a:solidFill>
                  <a:srgbClr val="FF0000"/>
                </a:solidFill>
              </a:rPr>
              <a:t> </a:t>
            </a:r>
            <a:r>
              <a:rPr kumimoji="1" lang="en-US" altLang="ja-JP" dirty="0" err="1">
                <a:solidFill>
                  <a:srgbClr val="FF0000"/>
                </a:solidFill>
              </a:rPr>
              <a:t>isHidden</a:t>
            </a:r>
            <a:r>
              <a:rPr kumimoji="1" lang="en-US" altLang="ja-JP" dirty="0">
                <a:solidFill>
                  <a:srgbClr val="FF0000"/>
                </a:solidFill>
              </a:rPr>
              <a:t> = true; </a:t>
            </a:r>
            <a:r>
              <a:rPr kumimoji="1" lang="en-US" altLang="ja-JP" dirty="0">
                <a:solidFill>
                  <a:srgbClr val="7030A0"/>
                </a:solidFill>
              </a:rPr>
              <a:t>// </a:t>
            </a:r>
            <a:r>
              <a:rPr kumimoji="1" lang="ja-JP" altLang="en-US" dirty="0">
                <a:solidFill>
                  <a:srgbClr val="7030A0"/>
                </a:solidFill>
              </a:rPr>
              <a:t>チラツキ回避の為の判定</a:t>
            </a:r>
            <a:r>
              <a:rPr kumimoji="1" lang="ja-JP" altLang="en-US" dirty="0" smtClean="0">
                <a:solidFill>
                  <a:srgbClr val="7030A0"/>
                </a:solidFill>
              </a:rPr>
              <a:t>変数</a:t>
            </a:r>
            <a:endParaRPr kumimoji="1" lang="en-US" altLang="ja-JP" dirty="0" smtClean="0">
              <a:solidFill>
                <a:srgbClr val="7030A0"/>
              </a:solidFill>
            </a:endParaRPr>
          </a:p>
          <a:p>
            <a:endParaRPr kumimoji="1" lang="en-US" altLang="ja-JP" dirty="0">
              <a:solidFill>
                <a:srgbClr val="7030A0"/>
              </a:solidFill>
            </a:endParaRPr>
          </a:p>
          <a:p>
            <a:r>
              <a:rPr kumimoji="1" lang="en-US" altLang="ja-JP" dirty="0">
                <a:solidFill>
                  <a:srgbClr val="7030A0"/>
                </a:solidFill>
              </a:rPr>
              <a:t>//</a:t>
            </a:r>
            <a:r>
              <a:rPr kumimoji="1" lang="ja-JP" altLang="en-US" dirty="0">
                <a:solidFill>
                  <a:srgbClr val="7030A0"/>
                </a:solidFill>
              </a:rPr>
              <a:t>ウィンドウのスクロールに対してイベントを</a:t>
            </a:r>
            <a:r>
              <a:rPr kumimoji="1" lang="ja-JP" altLang="en-US" dirty="0" smtClean="0">
                <a:solidFill>
                  <a:srgbClr val="7030A0"/>
                </a:solidFill>
              </a:rPr>
              <a:t>設定</a:t>
            </a:r>
            <a:endParaRPr kumimoji="1" lang="en-US" altLang="ja-JP" dirty="0" smtClean="0">
              <a:solidFill>
                <a:srgbClr val="7030A0"/>
              </a:solidFill>
            </a:endParaRPr>
          </a:p>
          <a:p>
            <a:r>
              <a:rPr kumimoji="1" lang="en-US" altLang="ja-JP" dirty="0" smtClean="0"/>
              <a:t>$(</a:t>
            </a:r>
            <a:r>
              <a:rPr kumimoji="1" lang="en-US" altLang="ja-JP" dirty="0"/>
              <a:t>window).scroll(function() </a:t>
            </a:r>
            <a:r>
              <a:rPr kumimoji="1" lang="en-US" altLang="ja-JP" dirty="0" smtClean="0"/>
              <a:t>{</a:t>
            </a:r>
          </a:p>
          <a:p>
            <a:r>
              <a:rPr kumimoji="1" lang="en-US" altLang="ja-JP" dirty="0" smtClean="0">
                <a:solidFill>
                  <a:srgbClr val="7030A0"/>
                </a:solidFill>
              </a:rPr>
              <a:t>    // </a:t>
            </a:r>
            <a:r>
              <a:rPr kumimoji="1" lang="ja-JP" altLang="en-US" dirty="0">
                <a:solidFill>
                  <a:srgbClr val="7030A0"/>
                </a:solidFill>
              </a:rPr>
              <a:t>一定値以上スクロールしたらスクロールしたタイミングでスクロールボタン</a:t>
            </a:r>
            <a:r>
              <a:rPr kumimoji="1" lang="ja-JP" altLang="en-US" dirty="0" smtClean="0">
                <a:solidFill>
                  <a:srgbClr val="7030A0"/>
                </a:solidFill>
              </a:rPr>
              <a:t>表示</a:t>
            </a:r>
            <a:endParaRPr kumimoji="1" lang="en-US" altLang="ja-JP" dirty="0" smtClean="0">
              <a:solidFill>
                <a:srgbClr val="7030A0"/>
              </a:solidFill>
            </a:endParaRPr>
          </a:p>
          <a:p>
            <a:r>
              <a:rPr kumimoji="1" lang="ja-JP" altLang="en-US" dirty="0" smtClean="0"/>
              <a:t>    </a:t>
            </a:r>
            <a:r>
              <a:rPr kumimoji="1" lang="en-US" altLang="ja-JP" dirty="0" smtClean="0"/>
              <a:t>if</a:t>
            </a:r>
            <a:r>
              <a:rPr kumimoji="1" lang="en-US" altLang="ja-JP" dirty="0"/>
              <a:t>($(this).stop(true, true).</a:t>
            </a:r>
            <a:r>
              <a:rPr kumimoji="1" lang="en-US" altLang="ja-JP" dirty="0" err="1"/>
              <a:t>scrollTop</a:t>
            </a:r>
            <a:r>
              <a:rPr kumimoji="1" lang="en-US" altLang="ja-JP" dirty="0"/>
              <a:t>() &gt; </a:t>
            </a:r>
            <a:r>
              <a:rPr kumimoji="1" lang="en-US" altLang="ja-JP" dirty="0" err="1"/>
              <a:t>borderLineHeight</a:t>
            </a:r>
            <a:r>
              <a:rPr kumimoji="1" lang="en-US" altLang="ja-JP" dirty="0"/>
              <a:t>) </a:t>
            </a:r>
            <a:r>
              <a:rPr kumimoji="1" lang="en-US" altLang="ja-JP" dirty="0" smtClean="0"/>
              <a:t>{</a:t>
            </a:r>
          </a:p>
          <a:p>
            <a:r>
              <a:rPr kumimoji="1" lang="en-US" altLang="ja-JP" dirty="0" smtClean="0">
                <a:solidFill>
                  <a:srgbClr val="7030A0"/>
                </a:solidFill>
              </a:rPr>
              <a:t>        </a:t>
            </a:r>
            <a:r>
              <a:rPr kumimoji="1" lang="en-US" altLang="ja-JP" dirty="0" smtClean="0">
                <a:solidFill>
                  <a:srgbClr val="FF0000"/>
                </a:solidFill>
              </a:rPr>
              <a:t>if(</a:t>
            </a:r>
            <a:r>
              <a:rPr kumimoji="1" lang="en-US" altLang="ja-JP" dirty="0" err="1" smtClean="0">
                <a:solidFill>
                  <a:srgbClr val="FF0000"/>
                </a:solidFill>
              </a:rPr>
              <a:t>isHidden</a:t>
            </a:r>
            <a:r>
              <a:rPr kumimoji="1" lang="en-US" altLang="ja-JP" dirty="0">
                <a:solidFill>
                  <a:srgbClr val="FF0000"/>
                </a:solidFill>
              </a:rPr>
              <a:t>)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err="1">
                <a:solidFill>
                  <a:srgbClr val="FF0000"/>
                </a:solidFill>
              </a:rPr>
              <a:t>page_top.slideDown</a:t>
            </a:r>
            <a:r>
              <a:rPr kumimoji="1" lang="en-US" altLang="ja-JP" dirty="0" smtClean="0">
                <a:solidFill>
                  <a:srgbClr val="FF0000"/>
                </a:solidFill>
              </a:rPr>
              <a:t>();</a:t>
            </a:r>
          </a:p>
          <a:p>
            <a:r>
              <a:rPr kumimoji="1" lang="en-US" altLang="ja-JP" dirty="0" smtClean="0">
                <a:solidFill>
                  <a:srgbClr val="FF0000"/>
                </a:solidFill>
              </a:rPr>
              <a:t>            </a:t>
            </a:r>
            <a:r>
              <a:rPr kumimoji="1" lang="en-US" altLang="ja-JP" dirty="0" err="1" smtClean="0">
                <a:solidFill>
                  <a:srgbClr val="FF0000"/>
                </a:solidFill>
              </a:rPr>
              <a:t>isHidden</a:t>
            </a:r>
            <a:r>
              <a:rPr kumimoji="1" lang="en-US" altLang="ja-JP" dirty="0" smtClean="0">
                <a:solidFill>
                  <a:srgbClr val="FF0000"/>
                </a:solidFill>
              </a:rPr>
              <a:t> </a:t>
            </a:r>
            <a:r>
              <a:rPr kumimoji="1" lang="en-US" altLang="ja-JP" dirty="0">
                <a:solidFill>
                  <a:srgbClr val="FF0000"/>
                </a:solidFill>
              </a:rPr>
              <a:t>= false</a:t>
            </a:r>
            <a:r>
              <a:rPr kumimoji="1" lang="en-US" altLang="ja-JP" dirty="0" smtClean="0">
                <a:solidFill>
                  <a:srgbClr val="FF0000"/>
                </a:solidFill>
              </a:rPr>
              <a:t>;</a:t>
            </a:r>
          </a:p>
          <a:p>
            <a:r>
              <a:rPr kumimoji="1" lang="en-US" altLang="ja-JP" dirty="0" smtClean="0">
                <a:solidFill>
                  <a:srgbClr val="FF0000"/>
                </a:solidFill>
              </a:rPr>
              <a:t>        }</a:t>
            </a:r>
          </a:p>
          <a:p>
            <a:r>
              <a:rPr kumimoji="1" lang="en-US" altLang="ja-JP" dirty="0" smtClean="0">
                <a:solidFill>
                  <a:srgbClr val="7030A0"/>
                </a:solidFill>
              </a:rPr>
              <a:t>    </a:t>
            </a:r>
            <a:r>
              <a:rPr kumimoji="1" lang="en-US" altLang="ja-JP" dirty="0" smtClean="0"/>
              <a:t>} </a:t>
            </a:r>
            <a:r>
              <a:rPr kumimoji="1" lang="en-US" altLang="ja-JP" dirty="0"/>
              <a:t>else </a:t>
            </a:r>
            <a:r>
              <a:rPr kumimoji="1" lang="en-US" altLang="ja-JP" dirty="0" smtClean="0"/>
              <a:t>{</a:t>
            </a:r>
          </a:p>
          <a:p>
            <a:r>
              <a:rPr kumimoji="1" lang="en-US" altLang="ja-JP" dirty="0" smtClean="0">
                <a:solidFill>
                  <a:srgbClr val="7030A0"/>
                </a:solidFill>
              </a:rPr>
              <a:t>        </a:t>
            </a:r>
            <a:r>
              <a:rPr kumimoji="1" lang="en-US" altLang="ja-JP" dirty="0" smtClean="0">
                <a:solidFill>
                  <a:srgbClr val="FF0000"/>
                </a:solidFill>
              </a:rPr>
              <a:t>if</a:t>
            </a:r>
            <a:r>
              <a:rPr kumimoji="1" lang="en-US" altLang="ja-JP" dirty="0">
                <a:solidFill>
                  <a:srgbClr val="FF0000"/>
                </a:solidFill>
              </a:rPr>
              <a:t>(!</a:t>
            </a:r>
            <a:r>
              <a:rPr kumimoji="1" lang="en-US" altLang="ja-JP" dirty="0" err="1">
                <a:solidFill>
                  <a:srgbClr val="FF0000"/>
                </a:solidFill>
              </a:rPr>
              <a:t>isHidden</a:t>
            </a:r>
            <a:r>
              <a:rPr kumimoji="1" lang="en-US" altLang="ja-JP" dirty="0">
                <a:solidFill>
                  <a:srgbClr val="FF0000"/>
                </a:solidFill>
              </a:rPr>
              <a:t>) </a:t>
            </a:r>
            <a:r>
              <a:rPr kumimoji="1" lang="en-US" altLang="ja-JP" dirty="0" smtClean="0">
                <a:solidFill>
                  <a:srgbClr val="FF0000"/>
                </a:solidFill>
              </a:rPr>
              <a:t>{</a:t>
            </a:r>
          </a:p>
          <a:p>
            <a:r>
              <a:rPr kumimoji="1" lang="en-US" altLang="ja-JP" dirty="0" smtClean="0">
                <a:solidFill>
                  <a:srgbClr val="FF0000"/>
                </a:solidFill>
              </a:rPr>
              <a:t>            $</a:t>
            </a:r>
            <a:r>
              <a:rPr kumimoji="1" lang="en-US" altLang="ja-JP" dirty="0" err="1">
                <a:solidFill>
                  <a:srgbClr val="FF0000"/>
                </a:solidFill>
              </a:rPr>
              <a:t>page_top.stop</a:t>
            </a:r>
            <a:r>
              <a:rPr kumimoji="1" lang="en-US" altLang="ja-JP" dirty="0">
                <a:solidFill>
                  <a:srgbClr val="FF0000"/>
                </a:solidFill>
              </a:rPr>
              <a:t>(true, true).</a:t>
            </a:r>
            <a:r>
              <a:rPr kumimoji="1" lang="en-US" altLang="ja-JP" dirty="0" err="1">
                <a:solidFill>
                  <a:srgbClr val="FF0000"/>
                </a:solidFill>
              </a:rPr>
              <a:t>slideUp</a:t>
            </a:r>
            <a:r>
              <a:rPr kumimoji="1" lang="en-US" altLang="ja-JP" dirty="0" smtClean="0">
                <a:solidFill>
                  <a:srgbClr val="FF0000"/>
                </a:solidFill>
              </a:rPr>
              <a:t>();</a:t>
            </a:r>
          </a:p>
          <a:p>
            <a:r>
              <a:rPr kumimoji="1" lang="en-US" altLang="ja-JP" dirty="0" smtClean="0">
                <a:solidFill>
                  <a:srgbClr val="FF0000"/>
                </a:solidFill>
              </a:rPr>
              <a:t>            </a:t>
            </a:r>
            <a:r>
              <a:rPr kumimoji="1" lang="en-US" altLang="ja-JP" dirty="0" err="1" smtClean="0">
                <a:solidFill>
                  <a:srgbClr val="FF0000"/>
                </a:solidFill>
              </a:rPr>
              <a:t>isHidden</a:t>
            </a:r>
            <a:r>
              <a:rPr kumimoji="1" lang="en-US" altLang="ja-JP" dirty="0" smtClean="0">
                <a:solidFill>
                  <a:srgbClr val="FF0000"/>
                </a:solidFill>
              </a:rPr>
              <a:t> </a:t>
            </a:r>
            <a:r>
              <a:rPr kumimoji="1" lang="en-US" altLang="ja-JP" dirty="0">
                <a:solidFill>
                  <a:srgbClr val="FF0000"/>
                </a:solidFill>
              </a:rPr>
              <a:t>= true</a:t>
            </a:r>
            <a:r>
              <a:rPr kumimoji="1" lang="en-US" altLang="ja-JP" dirty="0" smtClean="0">
                <a:solidFill>
                  <a:srgbClr val="FF0000"/>
                </a:solidFill>
              </a:rPr>
              <a:t>;</a:t>
            </a:r>
          </a:p>
          <a:p>
            <a:r>
              <a:rPr kumimoji="1" lang="en-US" altLang="ja-JP" dirty="0" smtClean="0">
                <a:solidFill>
                  <a:srgbClr val="FF0000"/>
                </a:solidFill>
              </a:rPr>
              <a:t>        }</a:t>
            </a:r>
          </a:p>
          <a:p>
            <a:r>
              <a:rPr kumimoji="1" lang="en-US" altLang="ja-JP" dirty="0" smtClean="0">
                <a:solidFill>
                  <a:srgbClr val="7030A0"/>
                </a:solidFill>
              </a:rPr>
              <a:t>    </a:t>
            </a:r>
            <a:r>
              <a:rPr kumimoji="1" lang="en-US" altLang="ja-JP" dirty="0" smtClean="0"/>
              <a:t>}</a:t>
            </a:r>
          </a:p>
          <a:p>
            <a:r>
              <a:rPr kumimoji="1" lang="en-US" altLang="ja-JP" dirty="0" smtClean="0"/>
              <a:t>});</a:t>
            </a:r>
          </a:p>
        </p:txBody>
      </p:sp>
    </p:spTree>
    <p:extLst>
      <p:ext uri="{BB962C8B-B14F-4D97-AF65-F5344CB8AC3E}">
        <p14:creationId xmlns:p14="http://schemas.microsoft.com/office/powerpoint/2010/main" val="40986404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Chapter5</a:t>
            </a:r>
            <a:endParaRPr kumimoji="1" lang="ja-JP" altLang="en-US" sz="2800" b="1" dirty="0"/>
          </a:p>
        </p:txBody>
      </p:sp>
      <p:sp>
        <p:nvSpPr>
          <p:cNvPr id="4" name="テキスト ボックス 3"/>
          <p:cNvSpPr txBox="1"/>
          <p:nvPr/>
        </p:nvSpPr>
        <p:spPr>
          <a:xfrm>
            <a:off x="3910868" y="158839"/>
            <a:ext cx="7366119" cy="523220"/>
          </a:xfrm>
          <a:prstGeom prst="rect">
            <a:avLst/>
          </a:prstGeom>
          <a:noFill/>
        </p:spPr>
        <p:txBody>
          <a:bodyPr wrap="none" rtlCol="0">
            <a:spAutoFit/>
          </a:bodyPr>
          <a:lstStyle/>
          <a:p>
            <a:r>
              <a:rPr kumimoji="1" lang="ja-JP" altLang="en-US" sz="2800" b="1" dirty="0" smtClean="0">
                <a:latin typeface="+mj-ea"/>
                <a:ea typeface="+mj-ea"/>
              </a:rPr>
              <a:t>：覚えた事を組み合わせて簡単なものを作る</a:t>
            </a:r>
            <a:endParaRPr kumimoji="1" lang="ja-JP" altLang="en-US" sz="2800" b="1" dirty="0">
              <a:latin typeface="+mj-ea"/>
              <a:ea typeface="+mj-ea"/>
            </a:endParaRPr>
          </a:p>
        </p:txBody>
      </p:sp>
      <p:sp>
        <p:nvSpPr>
          <p:cNvPr id="5" name="テキスト ボックス 4"/>
          <p:cNvSpPr txBox="1"/>
          <p:nvPr/>
        </p:nvSpPr>
        <p:spPr>
          <a:xfrm>
            <a:off x="2152543" y="2894308"/>
            <a:ext cx="9879628" cy="923330"/>
          </a:xfrm>
          <a:prstGeom prst="rect">
            <a:avLst/>
          </a:prstGeom>
          <a:noFill/>
        </p:spPr>
        <p:txBody>
          <a:bodyPr wrap="none" rtlCol="0">
            <a:spAutoFit/>
          </a:bodyPr>
          <a:lstStyle/>
          <a:p>
            <a:r>
              <a:rPr kumimoji="1" lang="ja-JP" altLang="en-US" b="1" dirty="0" smtClean="0"/>
              <a:t>今回はページトップへスクロールボタンを自作してみましたが、その他にもスライドショーや</a:t>
            </a:r>
            <a:r>
              <a:rPr kumimoji="1" lang="en-US" altLang="ja-JP" b="1" dirty="0" smtClean="0"/>
              <a:t/>
            </a:r>
            <a:br>
              <a:rPr kumimoji="1" lang="en-US" altLang="ja-JP" b="1" dirty="0" smtClean="0"/>
            </a:br>
            <a:r>
              <a:rPr kumimoji="1" lang="ja-JP" altLang="en-US" b="1" dirty="0" smtClean="0"/>
              <a:t>アコーディオン、ツールチップといった</a:t>
            </a:r>
            <a:r>
              <a:rPr kumimoji="1" lang="en-US" altLang="ja-JP" b="1" dirty="0" smtClean="0"/>
              <a:t>JavaScript</a:t>
            </a:r>
            <a:r>
              <a:rPr kumimoji="1" lang="ja-JP" altLang="en-US" b="1" dirty="0" smtClean="0"/>
              <a:t>を覚える為に最適と言われる定番の</a:t>
            </a:r>
            <a:r>
              <a:rPr kumimoji="1" lang="en-US" altLang="ja-JP" b="1" dirty="0" smtClean="0"/>
              <a:t/>
            </a:r>
            <a:br>
              <a:rPr kumimoji="1" lang="en-US" altLang="ja-JP" b="1" dirty="0" smtClean="0"/>
            </a:br>
            <a:r>
              <a:rPr kumimoji="1" lang="ja-JP" altLang="en-US" b="1" dirty="0" smtClean="0"/>
              <a:t>プラグインは多数ありますので、勉強ついでに色々作ってみて下さい！</a:t>
            </a:r>
            <a:endParaRPr kumimoji="1" lang="ja-JP" altLang="en-US" b="1" dirty="0"/>
          </a:p>
        </p:txBody>
      </p:sp>
    </p:spTree>
    <p:extLst>
      <p:ext uri="{BB962C8B-B14F-4D97-AF65-F5344CB8AC3E}">
        <p14:creationId xmlns:p14="http://schemas.microsoft.com/office/powerpoint/2010/main" val="19058551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548600" y="3105469"/>
            <a:ext cx="6537649" cy="523220"/>
          </a:xfrm>
          <a:prstGeom prst="rect">
            <a:avLst/>
          </a:prstGeom>
          <a:noFill/>
        </p:spPr>
        <p:txBody>
          <a:bodyPr wrap="square" rtlCol="0">
            <a:spAutoFit/>
          </a:bodyPr>
          <a:lstStyle/>
          <a:p>
            <a:r>
              <a:rPr kumimoji="1" lang="ja-JP" altLang="en-US" sz="2800" b="1" dirty="0" smtClean="0">
                <a:latin typeface="+mj-ea"/>
                <a:ea typeface="+mj-ea"/>
                <a:cs typeface="メイリオ" panose="020B0604030504040204" pitchFamily="50" charset="-128"/>
              </a:rPr>
              <a:t>ご静聴ありがとうございました。</a:t>
            </a:r>
            <a:endParaRPr kumimoji="1" lang="ja-JP" altLang="en-US" sz="2800" b="1" dirty="0">
              <a:latin typeface="+mj-ea"/>
              <a:ea typeface="+mj-ea"/>
              <a:cs typeface="メイリオ" panose="020B0604030504040204" pitchFamily="50" charset="-128"/>
            </a:endParaRPr>
          </a:p>
        </p:txBody>
      </p:sp>
    </p:spTree>
    <p:extLst>
      <p:ext uri="{BB962C8B-B14F-4D97-AF65-F5344CB8AC3E}">
        <p14:creationId xmlns:p14="http://schemas.microsoft.com/office/powerpoint/2010/main" val="1707795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450840" y="957942"/>
            <a:ext cx="6324488" cy="523220"/>
          </a:xfrm>
          <a:prstGeom prst="rect">
            <a:avLst/>
          </a:prstGeom>
          <a:noFill/>
        </p:spPr>
        <p:txBody>
          <a:bodyPr wrap="none" rtlCol="0">
            <a:spAutoFit/>
          </a:bodyPr>
          <a:lstStyle/>
          <a:p>
            <a:r>
              <a:rPr kumimoji="1" lang="ja-JP" altLang="en-US" sz="2800" b="1" dirty="0" smtClean="0">
                <a:latin typeface="+mj-ea"/>
                <a:ea typeface="+mj-ea"/>
              </a:rPr>
              <a:t>他言語と比較した</a:t>
            </a:r>
            <a:r>
              <a:rPr kumimoji="1" lang="en-US" altLang="ja-JP" sz="2800" b="1" dirty="0">
                <a:latin typeface="+mj-ea"/>
                <a:ea typeface="+mj-ea"/>
              </a:rPr>
              <a:t> </a:t>
            </a:r>
            <a:r>
              <a:rPr kumimoji="1" lang="en-US" altLang="ja-JP" sz="2800" b="1" dirty="0" smtClean="0">
                <a:latin typeface="+mj-ea"/>
                <a:ea typeface="+mj-ea"/>
              </a:rPr>
              <a:t>JavaScript </a:t>
            </a:r>
            <a:r>
              <a:rPr kumimoji="1" lang="ja-JP" altLang="en-US" sz="2800" b="1" dirty="0" smtClean="0">
                <a:latin typeface="+mj-ea"/>
                <a:ea typeface="+mj-ea"/>
              </a:rPr>
              <a:t>の特徴</a:t>
            </a:r>
            <a:endParaRPr kumimoji="1" lang="ja-JP" altLang="en-US" sz="2800" b="1" dirty="0">
              <a:latin typeface="+mj-ea"/>
              <a:ea typeface="+mj-ea"/>
            </a:endParaRPr>
          </a:p>
        </p:txBody>
      </p:sp>
      <p:sp>
        <p:nvSpPr>
          <p:cNvPr id="4" name="テキスト ボックス 3"/>
          <p:cNvSpPr txBox="1"/>
          <p:nvPr/>
        </p:nvSpPr>
        <p:spPr>
          <a:xfrm>
            <a:off x="2382473" y="1803633"/>
            <a:ext cx="954107" cy="400110"/>
          </a:xfrm>
          <a:prstGeom prst="rect">
            <a:avLst/>
          </a:prstGeom>
          <a:noFill/>
        </p:spPr>
        <p:txBody>
          <a:bodyPr wrap="none" rtlCol="0">
            <a:spAutoFit/>
          </a:bodyPr>
          <a:lstStyle/>
          <a:p>
            <a:r>
              <a:rPr kumimoji="1" lang="ja-JP" altLang="en-US" sz="2000" b="1" dirty="0" smtClean="0">
                <a:solidFill>
                  <a:schemeClr val="accent6">
                    <a:lumMod val="75000"/>
                  </a:schemeClr>
                </a:solidFill>
              </a:rPr>
              <a:t>良い点</a:t>
            </a:r>
            <a:endParaRPr kumimoji="1" lang="ja-JP" altLang="en-US" sz="2000" b="1" dirty="0">
              <a:solidFill>
                <a:schemeClr val="accent6">
                  <a:lumMod val="75000"/>
                </a:schemeClr>
              </a:solidFill>
            </a:endParaRPr>
          </a:p>
        </p:txBody>
      </p:sp>
      <p:sp>
        <p:nvSpPr>
          <p:cNvPr id="5" name="テキスト ボックス 4"/>
          <p:cNvSpPr txBox="1"/>
          <p:nvPr/>
        </p:nvSpPr>
        <p:spPr>
          <a:xfrm>
            <a:off x="2382473" y="4137171"/>
            <a:ext cx="1210588" cy="400110"/>
          </a:xfrm>
          <a:prstGeom prst="rect">
            <a:avLst/>
          </a:prstGeom>
          <a:noFill/>
        </p:spPr>
        <p:txBody>
          <a:bodyPr wrap="none" rtlCol="0">
            <a:spAutoFit/>
          </a:bodyPr>
          <a:lstStyle/>
          <a:p>
            <a:r>
              <a:rPr kumimoji="1" lang="ja-JP" altLang="en-US" sz="2000" b="1" dirty="0">
                <a:solidFill>
                  <a:schemeClr val="accent6">
                    <a:lumMod val="75000"/>
                  </a:schemeClr>
                </a:solidFill>
              </a:rPr>
              <a:t>駄目</a:t>
            </a:r>
            <a:r>
              <a:rPr kumimoji="1" lang="ja-JP" altLang="en-US" sz="2000" b="1" dirty="0" smtClean="0">
                <a:solidFill>
                  <a:schemeClr val="accent6">
                    <a:lumMod val="75000"/>
                  </a:schemeClr>
                </a:solidFill>
              </a:rPr>
              <a:t>な点</a:t>
            </a:r>
            <a:endParaRPr kumimoji="1" lang="ja-JP" altLang="en-US" sz="2000" b="1" dirty="0">
              <a:solidFill>
                <a:schemeClr val="accent6">
                  <a:lumMod val="75000"/>
                </a:schemeClr>
              </a:solidFill>
            </a:endParaRPr>
          </a:p>
        </p:txBody>
      </p:sp>
      <p:sp>
        <p:nvSpPr>
          <p:cNvPr id="6" name="テキスト ボックス 5"/>
          <p:cNvSpPr txBox="1"/>
          <p:nvPr/>
        </p:nvSpPr>
        <p:spPr>
          <a:xfrm>
            <a:off x="2167911" y="2341548"/>
            <a:ext cx="8331127" cy="646331"/>
          </a:xfrm>
          <a:prstGeom prst="rect">
            <a:avLst/>
          </a:prstGeom>
          <a:noFill/>
        </p:spPr>
        <p:txBody>
          <a:bodyPr wrap="none" rtlCol="0">
            <a:spAutoFit/>
          </a:bodyPr>
          <a:lstStyle/>
          <a:p>
            <a:r>
              <a:rPr kumimoji="1" lang="ja-JP" altLang="en-US" dirty="0" smtClean="0">
                <a:solidFill>
                  <a:schemeClr val="accent3"/>
                </a:solidFill>
                <a:latin typeface="+mn-ea"/>
              </a:rPr>
              <a:t>・開発</a:t>
            </a:r>
            <a:r>
              <a:rPr kumimoji="1" lang="ja-JP" altLang="en-US" dirty="0">
                <a:solidFill>
                  <a:schemeClr val="accent3"/>
                </a:solidFill>
                <a:latin typeface="+mn-ea"/>
              </a:rPr>
              <a:t>環境</a:t>
            </a:r>
            <a:r>
              <a:rPr kumimoji="1" lang="ja-JP" altLang="en-US" dirty="0" smtClean="0">
                <a:solidFill>
                  <a:schemeClr val="accent3"/>
                </a:solidFill>
                <a:latin typeface="+mn-ea"/>
              </a:rPr>
              <a:t>を作るのが非常に楽。</a:t>
            </a:r>
            <a:r>
              <a:rPr kumimoji="1" lang="en-US" altLang="ja-JP" dirty="0" smtClean="0">
                <a:solidFill>
                  <a:schemeClr val="accent3"/>
                </a:solidFill>
                <a:latin typeface="+mn-ea"/>
              </a:rPr>
              <a:t/>
            </a:r>
            <a:br>
              <a:rPr kumimoji="1" lang="en-US" altLang="ja-JP" dirty="0" smtClean="0">
                <a:solidFill>
                  <a:schemeClr val="accent3"/>
                </a:solidFill>
                <a:latin typeface="+mn-ea"/>
              </a:rPr>
            </a:br>
            <a:r>
              <a:rPr kumimoji="1" lang="ja-JP" altLang="en-US" dirty="0" smtClean="0">
                <a:solidFill>
                  <a:schemeClr val="accent3"/>
                </a:solidFill>
                <a:latin typeface="+mn-ea"/>
              </a:rPr>
              <a:t>　（</a:t>
            </a:r>
            <a:r>
              <a:rPr kumimoji="1" lang="en-US" altLang="ja-JP" dirty="0" smtClean="0">
                <a:solidFill>
                  <a:schemeClr val="accent3"/>
                </a:solidFill>
                <a:latin typeface="+mn-ea"/>
              </a:rPr>
              <a:t>WEB</a:t>
            </a:r>
            <a:r>
              <a:rPr kumimoji="1" lang="ja-JP" altLang="en-US" dirty="0" smtClean="0">
                <a:solidFill>
                  <a:schemeClr val="accent3"/>
                </a:solidFill>
                <a:latin typeface="+mn-ea"/>
              </a:rPr>
              <a:t>ブラウザとテキストエディタだけあれば他に必要なものは何もない）</a:t>
            </a:r>
            <a:endParaRPr kumimoji="1" lang="ja-JP" altLang="en-US" dirty="0">
              <a:solidFill>
                <a:schemeClr val="accent3"/>
              </a:solidFill>
              <a:latin typeface="+mn-ea"/>
            </a:endParaRPr>
          </a:p>
        </p:txBody>
      </p:sp>
      <p:sp>
        <p:nvSpPr>
          <p:cNvPr id="7" name="テキスト ボックス 6"/>
          <p:cNvSpPr txBox="1"/>
          <p:nvPr/>
        </p:nvSpPr>
        <p:spPr>
          <a:xfrm>
            <a:off x="2167911" y="4733809"/>
            <a:ext cx="8956298" cy="646331"/>
          </a:xfrm>
          <a:prstGeom prst="rect">
            <a:avLst/>
          </a:prstGeom>
          <a:noFill/>
        </p:spPr>
        <p:txBody>
          <a:bodyPr wrap="none" rtlCol="0">
            <a:spAutoFit/>
          </a:bodyPr>
          <a:lstStyle/>
          <a:p>
            <a:r>
              <a:rPr kumimoji="1" lang="ja-JP" altLang="en-US" dirty="0" smtClean="0">
                <a:solidFill>
                  <a:schemeClr val="accent3"/>
                </a:solidFill>
                <a:latin typeface="+mn-ea"/>
              </a:rPr>
              <a:t>・良くも悪くも</a:t>
            </a:r>
            <a:r>
              <a:rPr kumimoji="1" lang="en-US" altLang="ja-JP" dirty="0" smtClean="0">
                <a:solidFill>
                  <a:schemeClr val="accent3"/>
                </a:solidFill>
                <a:latin typeface="+mn-ea"/>
              </a:rPr>
              <a:t>WEB</a:t>
            </a:r>
            <a:r>
              <a:rPr kumimoji="1" lang="ja-JP" altLang="en-US" dirty="0" smtClean="0">
                <a:solidFill>
                  <a:schemeClr val="accent3"/>
                </a:solidFill>
                <a:latin typeface="+mn-ea"/>
              </a:rPr>
              <a:t>ブラウザ依存の為、表示させるブラウザにより挙動が異なる。</a:t>
            </a:r>
            <a:r>
              <a:rPr kumimoji="1" lang="en-US" altLang="ja-JP" dirty="0" smtClean="0">
                <a:solidFill>
                  <a:schemeClr val="accent3"/>
                </a:solidFill>
                <a:latin typeface="+mn-ea"/>
              </a:rPr>
              <a:t/>
            </a:r>
            <a:br>
              <a:rPr kumimoji="1" lang="en-US" altLang="ja-JP" dirty="0" smtClean="0">
                <a:solidFill>
                  <a:schemeClr val="accent3"/>
                </a:solidFill>
                <a:latin typeface="+mn-ea"/>
              </a:rPr>
            </a:br>
            <a:r>
              <a:rPr kumimoji="1" lang="ja-JP" altLang="en-US" dirty="0" smtClean="0">
                <a:solidFill>
                  <a:schemeClr val="accent3"/>
                </a:solidFill>
                <a:latin typeface="+mn-ea"/>
              </a:rPr>
              <a:t>　（このブラウザでは動くけど、あのブラウザでは動かないなどがよくあります</a:t>
            </a:r>
            <a:r>
              <a:rPr kumimoji="1" lang="en-US" altLang="ja-JP" dirty="0" smtClean="0">
                <a:solidFill>
                  <a:schemeClr val="accent3"/>
                </a:solidFill>
                <a:latin typeface="+mn-ea"/>
              </a:rPr>
              <a:t>…</a:t>
            </a:r>
            <a:r>
              <a:rPr kumimoji="1" lang="ja-JP" altLang="en-US" dirty="0" smtClean="0">
                <a:solidFill>
                  <a:schemeClr val="accent3"/>
                </a:solidFill>
                <a:latin typeface="+mn-ea"/>
              </a:rPr>
              <a:t>）</a:t>
            </a:r>
            <a:endParaRPr kumimoji="1" lang="ja-JP" altLang="en-US" dirty="0">
              <a:solidFill>
                <a:schemeClr val="accent3"/>
              </a:solidFill>
              <a:latin typeface="+mn-ea"/>
            </a:endParaRPr>
          </a:p>
        </p:txBody>
      </p:sp>
      <p:sp>
        <p:nvSpPr>
          <p:cNvPr id="9" name="テキスト ボックス 8"/>
          <p:cNvSpPr txBox="1"/>
          <p:nvPr/>
        </p:nvSpPr>
        <p:spPr>
          <a:xfrm>
            <a:off x="2167911" y="3239359"/>
            <a:ext cx="6417141" cy="369332"/>
          </a:xfrm>
          <a:prstGeom prst="rect">
            <a:avLst/>
          </a:prstGeom>
          <a:noFill/>
        </p:spPr>
        <p:txBody>
          <a:bodyPr wrap="none" rtlCol="0">
            <a:spAutoFit/>
          </a:bodyPr>
          <a:lstStyle/>
          <a:p>
            <a:r>
              <a:rPr kumimoji="1" lang="ja-JP" altLang="en-US" dirty="0" smtClean="0">
                <a:solidFill>
                  <a:schemeClr val="accent3"/>
                </a:solidFill>
                <a:latin typeface="+mn-ea"/>
              </a:rPr>
              <a:t>・扱い易い言語で手軽に始められるので学習コストが低い。</a:t>
            </a:r>
            <a:endParaRPr kumimoji="1" lang="ja-JP" altLang="en-US" dirty="0">
              <a:solidFill>
                <a:schemeClr val="accent3"/>
              </a:solidFill>
              <a:latin typeface="+mn-ea"/>
            </a:endParaRPr>
          </a:p>
        </p:txBody>
      </p:sp>
    </p:spTree>
    <p:extLst>
      <p:ext uri="{BB962C8B-B14F-4D97-AF65-F5344CB8AC3E}">
        <p14:creationId xmlns:p14="http://schemas.microsoft.com/office/powerpoint/2010/main" val="593545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450840" y="957942"/>
            <a:ext cx="4134465" cy="523220"/>
          </a:xfrm>
          <a:prstGeom prst="rect">
            <a:avLst/>
          </a:prstGeom>
          <a:noFill/>
        </p:spPr>
        <p:txBody>
          <a:bodyPr wrap="none" rtlCol="0">
            <a:spAutoFit/>
          </a:bodyPr>
          <a:lstStyle/>
          <a:p>
            <a:r>
              <a:rPr kumimoji="1" lang="ja-JP" altLang="en-US" sz="2800" b="1" dirty="0" smtClean="0">
                <a:latin typeface="+mj-ea"/>
                <a:ea typeface="+mj-ea"/>
              </a:rPr>
              <a:t>駄目な点へのアプローチ</a:t>
            </a:r>
            <a:endParaRPr kumimoji="1" lang="ja-JP" altLang="en-US" sz="2800" b="1" dirty="0">
              <a:latin typeface="+mj-ea"/>
              <a:ea typeface="+mj-ea"/>
            </a:endParaRPr>
          </a:p>
        </p:txBody>
      </p:sp>
      <p:sp>
        <p:nvSpPr>
          <p:cNvPr id="3" name="テキスト ボックス 2"/>
          <p:cNvSpPr txBox="1"/>
          <p:nvPr/>
        </p:nvSpPr>
        <p:spPr>
          <a:xfrm>
            <a:off x="2193078" y="2009192"/>
            <a:ext cx="8792792" cy="369332"/>
          </a:xfrm>
          <a:prstGeom prst="rect">
            <a:avLst/>
          </a:prstGeom>
          <a:noFill/>
        </p:spPr>
        <p:txBody>
          <a:bodyPr wrap="none" rtlCol="0">
            <a:spAutoFit/>
          </a:bodyPr>
          <a:lstStyle/>
          <a:p>
            <a:r>
              <a:rPr kumimoji="1" lang="ja-JP" altLang="en-US" dirty="0" smtClean="0">
                <a:latin typeface="+mn-ea"/>
              </a:rPr>
              <a:t>・</a:t>
            </a:r>
            <a:r>
              <a:rPr kumimoji="1" lang="ja-JP" altLang="en-US" dirty="0" smtClean="0">
                <a:solidFill>
                  <a:schemeClr val="accent3"/>
                </a:solidFill>
                <a:latin typeface="+mn-ea"/>
              </a:rPr>
              <a:t>良くも悪くも</a:t>
            </a:r>
            <a:r>
              <a:rPr kumimoji="1" lang="en-US" altLang="ja-JP" dirty="0" smtClean="0">
                <a:solidFill>
                  <a:schemeClr val="accent3"/>
                </a:solidFill>
                <a:latin typeface="+mn-ea"/>
              </a:rPr>
              <a:t>WEB</a:t>
            </a:r>
            <a:r>
              <a:rPr kumimoji="1" lang="ja-JP" altLang="en-US" dirty="0" smtClean="0">
                <a:solidFill>
                  <a:schemeClr val="accent3"/>
                </a:solidFill>
                <a:latin typeface="+mn-ea"/>
              </a:rPr>
              <a:t>ブラウザ依存の為、表示させるブラウザにより挙動が異なる。</a:t>
            </a:r>
            <a:endParaRPr kumimoji="1" lang="ja-JP" altLang="en-US" dirty="0">
              <a:solidFill>
                <a:schemeClr val="accent3"/>
              </a:solidFill>
              <a:latin typeface="+mn-ea"/>
            </a:endParaRPr>
          </a:p>
        </p:txBody>
      </p:sp>
      <p:sp>
        <p:nvSpPr>
          <p:cNvPr id="4" name="テキスト ボックス 3"/>
          <p:cNvSpPr txBox="1"/>
          <p:nvPr/>
        </p:nvSpPr>
        <p:spPr>
          <a:xfrm>
            <a:off x="2450840" y="2537222"/>
            <a:ext cx="8327921" cy="369332"/>
          </a:xfrm>
          <a:prstGeom prst="rect">
            <a:avLst/>
          </a:prstGeom>
          <a:noFill/>
        </p:spPr>
        <p:txBody>
          <a:bodyPr wrap="none" rtlCol="0">
            <a:spAutoFit/>
          </a:bodyPr>
          <a:lstStyle/>
          <a:p>
            <a:r>
              <a:rPr kumimoji="1" lang="ja-JP" altLang="en-US" dirty="0" smtClean="0">
                <a:solidFill>
                  <a:srgbClr val="FF0000"/>
                </a:solidFill>
              </a:rPr>
              <a:t>→</a:t>
            </a:r>
            <a:r>
              <a:rPr kumimoji="1" lang="en-US" altLang="ja-JP" dirty="0" smtClean="0">
                <a:solidFill>
                  <a:srgbClr val="FF0000"/>
                </a:solidFill>
              </a:rPr>
              <a:t> </a:t>
            </a:r>
            <a:r>
              <a:rPr kumimoji="1" lang="ja-JP" altLang="en-US" dirty="0" smtClean="0">
                <a:solidFill>
                  <a:srgbClr val="FF0000"/>
                </a:solidFill>
              </a:rPr>
              <a:t>ブラウザ毎に条件分岐で書き方を変えたり、各種ライブラリを使用して対応</a:t>
            </a:r>
            <a:endParaRPr kumimoji="1" lang="ja-JP" altLang="en-US" dirty="0">
              <a:solidFill>
                <a:srgbClr val="FF0000"/>
              </a:solidFill>
            </a:endParaRPr>
          </a:p>
        </p:txBody>
      </p:sp>
      <p:sp>
        <p:nvSpPr>
          <p:cNvPr id="5" name="テキスト ボックス 4"/>
          <p:cNvSpPr txBox="1"/>
          <p:nvPr/>
        </p:nvSpPr>
        <p:spPr>
          <a:xfrm>
            <a:off x="2382473" y="3400759"/>
            <a:ext cx="2364750" cy="646331"/>
          </a:xfrm>
          <a:prstGeom prst="rect">
            <a:avLst/>
          </a:prstGeom>
          <a:noFill/>
        </p:spPr>
        <p:txBody>
          <a:bodyPr wrap="none" rtlCol="0">
            <a:spAutoFit/>
          </a:bodyPr>
          <a:lstStyle/>
          <a:p>
            <a:r>
              <a:rPr kumimoji="1" lang="ja-JP" altLang="en-US" dirty="0"/>
              <a:t>・</a:t>
            </a:r>
            <a:r>
              <a:rPr kumimoji="1" lang="en-US" altLang="ja-JP" dirty="0" smtClean="0"/>
              <a:t>jQuery</a:t>
            </a:r>
            <a:r>
              <a:rPr kumimoji="1" lang="en-US" altLang="ja-JP" dirty="0"/>
              <a:t/>
            </a:r>
            <a:br>
              <a:rPr kumimoji="1" lang="en-US" altLang="ja-JP" dirty="0"/>
            </a:br>
            <a:r>
              <a:rPr kumimoji="1" lang="en-US" altLang="ja-JP" dirty="0">
                <a:solidFill>
                  <a:schemeClr val="accent2">
                    <a:lumMod val="75000"/>
                  </a:schemeClr>
                </a:solidFill>
              </a:rPr>
              <a:t>https://jquery.com/</a:t>
            </a:r>
            <a:endParaRPr kumimoji="1" lang="ja-JP" altLang="en-US" dirty="0">
              <a:solidFill>
                <a:schemeClr val="accent2">
                  <a:lumMod val="75000"/>
                </a:schemeClr>
              </a:solidFill>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953" y="3238150"/>
            <a:ext cx="3981450" cy="971550"/>
          </a:xfrm>
          <a:prstGeom prst="rect">
            <a:avLst/>
          </a:prstGeom>
        </p:spPr>
      </p:pic>
      <p:sp>
        <p:nvSpPr>
          <p:cNvPr id="7" name="テキスト ボックス 6"/>
          <p:cNvSpPr txBox="1"/>
          <p:nvPr/>
        </p:nvSpPr>
        <p:spPr>
          <a:xfrm>
            <a:off x="2969703" y="5461233"/>
            <a:ext cx="6609021" cy="369332"/>
          </a:xfrm>
          <a:prstGeom prst="rect">
            <a:avLst/>
          </a:prstGeom>
          <a:noFill/>
        </p:spPr>
        <p:txBody>
          <a:bodyPr wrap="square" rtlCol="0">
            <a:spAutoFit/>
          </a:bodyPr>
          <a:lstStyle/>
          <a:p>
            <a:r>
              <a:rPr kumimoji="1" lang="ja-JP" altLang="en-US" dirty="0"/>
              <a:t>今回</a:t>
            </a:r>
            <a:r>
              <a:rPr kumimoji="1" lang="ja-JP" altLang="en-US" dirty="0" smtClean="0"/>
              <a:t>のハンズオンでも </a:t>
            </a:r>
            <a:r>
              <a:rPr kumimoji="1" lang="en-US" altLang="ja-JP" dirty="0" smtClean="0"/>
              <a:t>jQuery </a:t>
            </a:r>
            <a:r>
              <a:rPr kumimoji="1" lang="ja-JP" altLang="en-US" dirty="0" smtClean="0"/>
              <a:t>を使用して実演していきます。</a:t>
            </a:r>
            <a:endParaRPr kumimoji="1" lang="ja-JP" altLang="en-US" dirty="0"/>
          </a:p>
        </p:txBody>
      </p:sp>
    </p:spTree>
    <p:extLst>
      <p:ext uri="{BB962C8B-B14F-4D97-AF65-F5344CB8AC3E}">
        <p14:creationId xmlns:p14="http://schemas.microsoft.com/office/powerpoint/2010/main" val="3207064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28864" y="3713583"/>
            <a:ext cx="5929828" cy="523220"/>
          </a:xfrm>
          <a:prstGeom prst="rect">
            <a:avLst/>
          </a:prstGeom>
          <a:noFill/>
        </p:spPr>
        <p:txBody>
          <a:bodyPr wrap="none" rtlCol="0">
            <a:spAutoFit/>
          </a:bodyPr>
          <a:lstStyle/>
          <a:p>
            <a:r>
              <a:rPr kumimoji="1" lang="ja-JP" altLang="en-US" sz="2800" b="1" dirty="0" smtClean="0">
                <a:latin typeface="+mj-ea"/>
                <a:ea typeface="+mj-ea"/>
              </a:rPr>
              <a:t>実際に触って動かしてみましょう！</a:t>
            </a:r>
            <a:endParaRPr kumimoji="1" lang="ja-JP" altLang="en-US" sz="2800" b="1" dirty="0">
              <a:latin typeface="+mj-ea"/>
              <a:ea typeface="+mj-ea"/>
            </a:endParaRPr>
          </a:p>
        </p:txBody>
      </p:sp>
      <p:sp>
        <p:nvSpPr>
          <p:cNvPr id="2" name="テキスト ボックス 1"/>
          <p:cNvSpPr txBox="1"/>
          <p:nvPr/>
        </p:nvSpPr>
        <p:spPr>
          <a:xfrm>
            <a:off x="2065175" y="2575248"/>
            <a:ext cx="8443337" cy="523220"/>
          </a:xfrm>
          <a:prstGeom prst="rect">
            <a:avLst/>
          </a:prstGeom>
          <a:noFill/>
        </p:spPr>
        <p:txBody>
          <a:bodyPr wrap="none" rtlCol="0">
            <a:spAutoFit/>
          </a:bodyPr>
          <a:lstStyle/>
          <a:p>
            <a:r>
              <a:rPr kumimoji="1" lang="ja-JP" altLang="en-US" sz="2800" b="1" dirty="0" smtClean="0"/>
              <a:t>「よく分からない」という方も、</a:t>
            </a:r>
            <a:r>
              <a:rPr kumimoji="1" lang="ja-JP" altLang="en-US" sz="2800" b="1" dirty="0" err="1" smtClean="0"/>
              <a:t>習うより慣れろ</a:t>
            </a:r>
            <a:r>
              <a:rPr kumimoji="1" lang="ja-JP" altLang="en-US" sz="2800" b="1" dirty="0" smtClean="0"/>
              <a:t>。</a:t>
            </a:r>
            <a:endParaRPr kumimoji="1" lang="ja-JP" altLang="en-US" sz="2800" b="1" dirty="0"/>
          </a:p>
        </p:txBody>
      </p:sp>
    </p:spTree>
    <p:extLst>
      <p:ext uri="{BB962C8B-B14F-4D97-AF65-F5344CB8AC3E}">
        <p14:creationId xmlns:p14="http://schemas.microsoft.com/office/powerpoint/2010/main" val="1454593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83837" y="1451574"/>
            <a:ext cx="8661345" cy="369332"/>
          </a:xfrm>
          <a:prstGeom prst="rect">
            <a:avLst/>
          </a:prstGeom>
          <a:noFill/>
        </p:spPr>
        <p:txBody>
          <a:bodyPr wrap="none" rtlCol="0">
            <a:spAutoFit/>
          </a:bodyPr>
          <a:lstStyle/>
          <a:p>
            <a:r>
              <a:rPr kumimoji="1" lang="ja-JP" altLang="en-US" dirty="0" smtClean="0"/>
              <a:t>サンプルファイルを用意しましたので、以下の</a:t>
            </a:r>
            <a:r>
              <a:rPr kumimoji="1" lang="en-US" altLang="ja-JP" dirty="0" smtClean="0"/>
              <a:t>URL</a:t>
            </a:r>
            <a:r>
              <a:rPr kumimoji="1" lang="ja-JP" altLang="en-US" dirty="0" smtClean="0"/>
              <a:t>からダウンロードしてください</a:t>
            </a:r>
            <a:endParaRPr kumimoji="1" lang="ja-JP" altLang="en-US" dirty="0"/>
          </a:p>
        </p:txBody>
      </p:sp>
      <p:sp>
        <p:nvSpPr>
          <p:cNvPr id="3" name="テキスト ボックス 2"/>
          <p:cNvSpPr txBox="1"/>
          <p:nvPr/>
        </p:nvSpPr>
        <p:spPr>
          <a:xfrm>
            <a:off x="3601998" y="678024"/>
            <a:ext cx="4256293" cy="523220"/>
          </a:xfrm>
          <a:prstGeom prst="rect">
            <a:avLst/>
          </a:prstGeom>
          <a:noFill/>
        </p:spPr>
        <p:txBody>
          <a:bodyPr wrap="none" rtlCol="0">
            <a:spAutoFit/>
          </a:bodyPr>
          <a:lstStyle/>
          <a:p>
            <a:r>
              <a:rPr kumimoji="1" lang="ja-JP" altLang="en-US" sz="2800" b="1" dirty="0" smtClean="0">
                <a:latin typeface="+mj-ea"/>
                <a:ea typeface="+mj-ea"/>
              </a:rPr>
              <a:t>前準備：</a:t>
            </a:r>
            <a:r>
              <a:rPr kumimoji="1" lang="en-US" altLang="ja-JP" sz="2800" b="1" dirty="0">
                <a:latin typeface="+mj-ea"/>
                <a:ea typeface="+mj-ea"/>
              </a:rPr>
              <a:t> </a:t>
            </a:r>
            <a:r>
              <a:rPr kumimoji="1" lang="ja-JP" altLang="en-US" sz="2800" b="1" dirty="0" smtClean="0">
                <a:latin typeface="+mj-ea"/>
                <a:ea typeface="+mj-ea"/>
              </a:rPr>
              <a:t>実行環境の構築</a:t>
            </a:r>
            <a:endParaRPr kumimoji="1" lang="ja-JP" altLang="en-US" sz="2800" b="1" dirty="0">
              <a:latin typeface="+mj-ea"/>
              <a:ea typeface="+mj-ea"/>
            </a:endParaRPr>
          </a:p>
        </p:txBody>
      </p:sp>
      <p:sp>
        <p:nvSpPr>
          <p:cNvPr id="4" name="テキスト ボックス 3"/>
          <p:cNvSpPr txBox="1"/>
          <p:nvPr/>
        </p:nvSpPr>
        <p:spPr>
          <a:xfrm>
            <a:off x="2083837" y="1917507"/>
            <a:ext cx="5852884" cy="369332"/>
          </a:xfrm>
          <a:prstGeom prst="rect">
            <a:avLst/>
          </a:prstGeom>
          <a:noFill/>
        </p:spPr>
        <p:txBody>
          <a:bodyPr wrap="none" rtlCol="0">
            <a:spAutoFit/>
          </a:bodyPr>
          <a:lstStyle/>
          <a:p>
            <a:r>
              <a:rPr kumimoji="1" lang="en-US" altLang="ja-JP" dirty="0"/>
              <a:t>https://github.com/mmisawa/JavaScript_Handson</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806" y="2516995"/>
            <a:ext cx="6084385" cy="4048696"/>
          </a:xfrm>
          <a:prstGeom prst="rect">
            <a:avLst/>
          </a:prstGeom>
        </p:spPr>
      </p:pic>
    </p:spTree>
    <p:extLst>
      <p:ext uri="{BB962C8B-B14F-4D97-AF65-F5344CB8AC3E}">
        <p14:creationId xmlns:p14="http://schemas.microsoft.com/office/powerpoint/2010/main" val="2413390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607" y="2379859"/>
            <a:ext cx="881743" cy="881743"/>
          </a:xfrm>
          <a:prstGeom prst="rect">
            <a:avLst/>
          </a:prstGeom>
        </p:spPr>
      </p:pic>
      <p:sp>
        <p:nvSpPr>
          <p:cNvPr id="4" name="テキスト ボックス 3"/>
          <p:cNvSpPr txBox="1"/>
          <p:nvPr/>
        </p:nvSpPr>
        <p:spPr>
          <a:xfrm>
            <a:off x="2658544" y="3147636"/>
            <a:ext cx="870751" cy="307777"/>
          </a:xfrm>
          <a:prstGeom prst="rect">
            <a:avLst/>
          </a:prstGeom>
          <a:noFill/>
        </p:spPr>
        <p:txBody>
          <a:bodyPr wrap="none" rtlCol="0">
            <a:spAutoFit/>
          </a:bodyPr>
          <a:lstStyle/>
          <a:p>
            <a:r>
              <a:rPr kumimoji="1" lang="en-US" altLang="ja-JP" sz="1400" dirty="0" smtClean="0"/>
              <a:t>D-Cube</a:t>
            </a:r>
            <a:endParaRPr kumimoji="1" lang="ja-JP" altLang="en-US" sz="1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644737"/>
            <a:ext cx="881743" cy="881743"/>
          </a:xfrm>
          <a:prstGeom prst="rect">
            <a:avLst/>
          </a:prstGeom>
        </p:spPr>
      </p:pic>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474" y="1480321"/>
            <a:ext cx="881743" cy="881743"/>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931" y="2312174"/>
            <a:ext cx="881743" cy="881743"/>
          </a:xfrm>
          <a:prstGeom prst="rect">
            <a:avLst/>
          </a:prstGeom>
        </p:spPr>
      </p:pic>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127841"/>
            <a:ext cx="881743" cy="881743"/>
          </a:xfrm>
          <a:prstGeom prst="rect">
            <a:avLst/>
          </a:prstGeom>
        </p:spPr>
      </p:pic>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88" y="3972255"/>
            <a:ext cx="881743" cy="881743"/>
          </a:xfrm>
          <a:prstGeom prst="rect">
            <a:avLst/>
          </a:prstGeom>
        </p:spPr>
      </p:pic>
      <p:sp>
        <p:nvSpPr>
          <p:cNvPr id="10" name="テキスト ボックス 9"/>
          <p:cNvSpPr txBox="1"/>
          <p:nvPr/>
        </p:nvSpPr>
        <p:spPr>
          <a:xfrm>
            <a:off x="4812255" y="1389862"/>
            <a:ext cx="986167" cy="307777"/>
          </a:xfrm>
          <a:prstGeom prst="rect">
            <a:avLst/>
          </a:prstGeom>
          <a:noFill/>
        </p:spPr>
        <p:txBody>
          <a:bodyPr wrap="none" rtlCol="0">
            <a:spAutoFit/>
          </a:bodyPr>
          <a:lstStyle/>
          <a:p>
            <a:r>
              <a:rPr kumimoji="1" lang="en-US" altLang="ja-JP" sz="1400" dirty="0" smtClean="0"/>
              <a:t>chapter1</a:t>
            </a:r>
            <a:endParaRPr kumimoji="1" lang="ja-JP" altLang="en-US" sz="1400" dirty="0"/>
          </a:p>
        </p:txBody>
      </p:sp>
      <p:sp>
        <p:nvSpPr>
          <p:cNvPr id="11" name="テキスト ボックス 10"/>
          <p:cNvSpPr txBox="1"/>
          <p:nvPr/>
        </p:nvSpPr>
        <p:spPr>
          <a:xfrm>
            <a:off x="4804708" y="2239791"/>
            <a:ext cx="986167" cy="307777"/>
          </a:xfrm>
          <a:prstGeom prst="rect">
            <a:avLst/>
          </a:prstGeom>
          <a:noFill/>
        </p:spPr>
        <p:txBody>
          <a:bodyPr wrap="none" rtlCol="0">
            <a:spAutoFit/>
          </a:bodyPr>
          <a:lstStyle/>
          <a:p>
            <a:r>
              <a:rPr kumimoji="1" lang="en-US" altLang="ja-JP" sz="1400" dirty="0" smtClean="0"/>
              <a:t>chapter2</a:t>
            </a:r>
            <a:endParaRPr kumimoji="1" lang="ja-JP" altLang="en-US" sz="1400" dirty="0"/>
          </a:p>
        </p:txBody>
      </p:sp>
      <p:sp>
        <p:nvSpPr>
          <p:cNvPr id="12" name="テキスト ボックス 11"/>
          <p:cNvSpPr txBox="1"/>
          <p:nvPr/>
        </p:nvSpPr>
        <p:spPr>
          <a:xfrm>
            <a:off x="4795431" y="3058482"/>
            <a:ext cx="986167" cy="307777"/>
          </a:xfrm>
          <a:prstGeom prst="rect">
            <a:avLst/>
          </a:prstGeom>
          <a:noFill/>
        </p:spPr>
        <p:txBody>
          <a:bodyPr wrap="none" rtlCol="0">
            <a:spAutoFit/>
          </a:bodyPr>
          <a:lstStyle/>
          <a:p>
            <a:r>
              <a:rPr kumimoji="1" lang="en-US" altLang="ja-JP" sz="1400" dirty="0" smtClean="0"/>
              <a:t>chapter3</a:t>
            </a:r>
            <a:endParaRPr kumimoji="1" lang="ja-JP" altLang="en-US" sz="1400" dirty="0"/>
          </a:p>
        </p:txBody>
      </p:sp>
      <p:sp>
        <p:nvSpPr>
          <p:cNvPr id="13" name="テキスト ボックス 12"/>
          <p:cNvSpPr txBox="1"/>
          <p:nvPr/>
        </p:nvSpPr>
        <p:spPr>
          <a:xfrm>
            <a:off x="4816945" y="3886334"/>
            <a:ext cx="986167" cy="307777"/>
          </a:xfrm>
          <a:prstGeom prst="rect">
            <a:avLst/>
          </a:prstGeom>
          <a:noFill/>
        </p:spPr>
        <p:txBody>
          <a:bodyPr wrap="none" rtlCol="0">
            <a:spAutoFit/>
          </a:bodyPr>
          <a:lstStyle/>
          <a:p>
            <a:r>
              <a:rPr kumimoji="1" lang="en-US" altLang="ja-JP" sz="1400" dirty="0" smtClean="0"/>
              <a:t>chapter4</a:t>
            </a:r>
            <a:endParaRPr kumimoji="1" lang="ja-JP" altLang="en-US" sz="1400" dirty="0"/>
          </a:p>
        </p:txBody>
      </p:sp>
      <p:cxnSp>
        <p:nvCxnSpPr>
          <p:cNvPr id="17" name="直線コネクタ 16"/>
          <p:cNvCxnSpPr/>
          <p:nvPr/>
        </p:nvCxnSpPr>
        <p:spPr>
          <a:xfrm>
            <a:off x="4167672" y="1216297"/>
            <a:ext cx="1" cy="4910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167672" y="1216297"/>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167670" y="204347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4181675"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537798" y="292041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167665" y="3723171"/>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4181675" y="4550758"/>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180123" y="6127103"/>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686452" y="1216297"/>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344260" y="1219614"/>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6344260" y="752877"/>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6344260" y="1803979"/>
            <a:ext cx="6578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344260" y="752877"/>
            <a:ext cx="0" cy="1051102"/>
          </a:xfrm>
          <a:prstGeom prst="line">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002068" y="595995"/>
            <a:ext cx="1396536" cy="307777"/>
          </a:xfrm>
          <a:prstGeom prst="rect">
            <a:avLst/>
          </a:prstGeom>
          <a:noFill/>
        </p:spPr>
        <p:txBody>
          <a:bodyPr wrap="none" rtlCol="0">
            <a:spAutoFit/>
          </a:bodyPr>
          <a:lstStyle/>
          <a:p>
            <a:r>
              <a:rPr kumimoji="1" lang="en-US" altLang="ja-JP" sz="1400" b="1" dirty="0">
                <a:solidFill>
                  <a:srgbClr val="FF0000"/>
                </a:solidFill>
              </a:rPr>
              <a:t>c</a:t>
            </a:r>
            <a:r>
              <a:rPr kumimoji="1" lang="en-US" altLang="ja-JP" sz="1400" b="1" dirty="0" smtClean="0">
                <a:solidFill>
                  <a:srgbClr val="FF0000"/>
                </a:solidFill>
              </a:rPr>
              <a:t>hapter1.html</a:t>
            </a:r>
            <a:endParaRPr kumimoji="1" lang="ja-JP" altLang="en-US" sz="1400" b="1" dirty="0">
              <a:solidFill>
                <a:srgbClr val="FF0000"/>
              </a:solidFill>
            </a:endParaRPr>
          </a:p>
        </p:txBody>
      </p:sp>
      <p:sp>
        <p:nvSpPr>
          <p:cNvPr id="35" name="テキスト ボックス 34"/>
          <p:cNvSpPr txBox="1"/>
          <p:nvPr/>
        </p:nvSpPr>
        <p:spPr>
          <a:xfrm>
            <a:off x="7002068" y="1069486"/>
            <a:ext cx="1289135" cy="307777"/>
          </a:xfrm>
          <a:prstGeom prst="rect">
            <a:avLst/>
          </a:prstGeom>
          <a:noFill/>
        </p:spPr>
        <p:txBody>
          <a:bodyPr wrap="none" rtlCol="0">
            <a:spAutoFit/>
          </a:bodyPr>
          <a:lstStyle/>
          <a:p>
            <a:r>
              <a:rPr kumimoji="1" lang="en-US" altLang="ja-JP" sz="1400" dirty="0"/>
              <a:t>c</a:t>
            </a:r>
            <a:r>
              <a:rPr kumimoji="1" lang="en-US" altLang="ja-JP" sz="1400" dirty="0" smtClean="0"/>
              <a:t>hapter1.css</a:t>
            </a:r>
            <a:endParaRPr kumimoji="1" lang="ja-JP" altLang="en-US" sz="1400" dirty="0"/>
          </a:p>
        </p:txBody>
      </p:sp>
      <p:sp>
        <p:nvSpPr>
          <p:cNvPr id="36" name="テキスト ボックス 35"/>
          <p:cNvSpPr txBox="1"/>
          <p:nvPr/>
        </p:nvSpPr>
        <p:spPr>
          <a:xfrm>
            <a:off x="7002068" y="1650090"/>
            <a:ext cx="1141659" cy="307777"/>
          </a:xfrm>
          <a:prstGeom prst="rect">
            <a:avLst/>
          </a:prstGeom>
          <a:noFill/>
        </p:spPr>
        <p:txBody>
          <a:bodyPr wrap="none" rtlCol="0">
            <a:spAutoFit/>
          </a:bodyPr>
          <a:lstStyle/>
          <a:p>
            <a:r>
              <a:rPr kumimoji="1" lang="en-US" altLang="ja-JP" sz="1400" dirty="0"/>
              <a:t>c</a:t>
            </a:r>
            <a:r>
              <a:rPr kumimoji="1" lang="en-US" altLang="ja-JP" sz="1400" dirty="0" smtClean="0"/>
              <a:t>hapter1.js</a:t>
            </a:r>
            <a:endParaRPr kumimoji="1" lang="ja-JP" altLang="en-US" sz="1400" dirty="0"/>
          </a:p>
        </p:txBody>
      </p:sp>
      <p:cxnSp>
        <p:nvCxnSpPr>
          <p:cNvPr id="42" name="直線矢印コネクタ 41"/>
          <p:cNvCxnSpPr/>
          <p:nvPr/>
        </p:nvCxnSpPr>
        <p:spPr>
          <a:xfrm flipH="1" flipV="1">
            <a:off x="8254482" y="903772"/>
            <a:ext cx="348342" cy="1721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3" name="テキスト ボックス 42"/>
          <p:cNvSpPr txBox="1"/>
          <p:nvPr/>
        </p:nvSpPr>
        <p:spPr>
          <a:xfrm>
            <a:off x="6696367" y="2809082"/>
            <a:ext cx="5463355" cy="646331"/>
          </a:xfrm>
          <a:prstGeom prst="rect">
            <a:avLst/>
          </a:prstGeom>
          <a:noFill/>
        </p:spPr>
        <p:txBody>
          <a:bodyPr wrap="none" rtlCol="0">
            <a:spAutoFit/>
          </a:bodyPr>
          <a:lstStyle/>
          <a:p>
            <a:r>
              <a:rPr kumimoji="1" lang="ja-JP" altLang="en-US" dirty="0" smtClean="0">
                <a:solidFill>
                  <a:schemeClr val="accent6"/>
                </a:solidFill>
                <a:latin typeface="+mn-ea"/>
              </a:rPr>
              <a:t>上記ファイルをブラウザにドラッグ</a:t>
            </a:r>
            <a:r>
              <a:rPr kumimoji="1" lang="en-US" altLang="ja-JP" dirty="0" smtClean="0">
                <a:solidFill>
                  <a:schemeClr val="accent6"/>
                </a:solidFill>
                <a:latin typeface="+mn-ea"/>
              </a:rPr>
              <a:t>&amp;</a:t>
            </a:r>
            <a:r>
              <a:rPr kumimoji="1" lang="ja-JP" altLang="en-US" dirty="0" smtClean="0">
                <a:solidFill>
                  <a:schemeClr val="accent6"/>
                </a:solidFill>
                <a:latin typeface="+mn-ea"/>
              </a:rPr>
              <a:t>ドロップ</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して</a:t>
            </a:r>
            <a:r>
              <a:rPr kumimoji="1" lang="en-US" altLang="ja-JP" dirty="0" smtClean="0">
                <a:solidFill>
                  <a:schemeClr val="accent6"/>
                </a:solidFill>
                <a:latin typeface="+mn-ea"/>
              </a:rPr>
              <a:t>chapter1.html</a:t>
            </a:r>
            <a:r>
              <a:rPr kumimoji="1" lang="ja-JP" altLang="en-US" dirty="0" smtClean="0">
                <a:solidFill>
                  <a:schemeClr val="accent6"/>
                </a:solidFill>
                <a:latin typeface="+mn-ea"/>
              </a:rPr>
              <a:t>を画面に表示させてください。</a:t>
            </a:r>
            <a:endParaRPr kumimoji="1" lang="ja-JP" altLang="en-US" dirty="0">
              <a:solidFill>
                <a:schemeClr val="accent6"/>
              </a:solidFill>
              <a:latin typeface="+mn-ea"/>
            </a:endParaRPr>
          </a:p>
        </p:txBody>
      </p:sp>
      <p:sp>
        <p:nvSpPr>
          <p:cNvPr id="40" name="テキスト ボックス 39"/>
          <p:cNvSpPr txBox="1"/>
          <p:nvPr/>
        </p:nvSpPr>
        <p:spPr>
          <a:xfrm>
            <a:off x="4825473" y="4726550"/>
            <a:ext cx="986167" cy="307777"/>
          </a:xfrm>
          <a:prstGeom prst="rect">
            <a:avLst/>
          </a:prstGeom>
          <a:noFill/>
        </p:spPr>
        <p:txBody>
          <a:bodyPr wrap="none" rtlCol="0">
            <a:spAutoFit/>
          </a:bodyPr>
          <a:lstStyle/>
          <a:p>
            <a:r>
              <a:rPr kumimoji="1" lang="en-US" altLang="ja-JP" sz="1400" dirty="0" smtClean="0"/>
              <a:t>chapter5</a:t>
            </a:r>
            <a:endParaRPr kumimoji="1" lang="ja-JP" altLang="en-US" sz="1400" dirty="0"/>
          </a:p>
        </p:txBody>
      </p:sp>
      <p:pic>
        <p:nvPicPr>
          <p:cNvPr id="41" name="図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683" y="5595423"/>
            <a:ext cx="881743" cy="881743"/>
          </a:xfrm>
          <a:prstGeom prst="rect">
            <a:avLst/>
          </a:prstGeom>
        </p:spPr>
      </p:pic>
      <p:sp>
        <p:nvSpPr>
          <p:cNvPr id="45" name="テキスト ボックス 44"/>
          <p:cNvSpPr txBox="1"/>
          <p:nvPr/>
        </p:nvSpPr>
        <p:spPr>
          <a:xfrm>
            <a:off x="4458807" y="6430342"/>
            <a:ext cx="1885453" cy="307777"/>
          </a:xfrm>
          <a:prstGeom prst="rect">
            <a:avLst/>
          </a:prstGeom>
          <a:noFill/>
        </p:spPr>
        <p:txBody>
          <a:bodyPr wrap="none" rtlCol="0">
            <a:spAutoFit/>
          </a:bodyPr>
          <a:lstStyle/>
          <a:p>
            <a:r>
              <a:rPr kumimoji="1" lang="en-US" altLang="ja-JP" sz="1400" dirty="0" err="1" smtClean="0"/>
              <a:t>completed_sample</a:t>
            </a:r>
            <a:endParaRPr kumimoji="1" lang="ja-JP" altLang="en-US" sz="1400" dirty="0"/>
          </a:p>
        </p:txBody>
      </p:sp>
      <p:cxnSp>
        <p:nvCxnSpPr>
          <p:cNvPr id="14" name="直線矢印コネクタ 13"/>
          <p:cNvCxnSpPr/>
          <p:nvPr/>
        </p:nvCxnSpPr>
        <p:spPr>
          <a:xfrm flipH="1">
            <a:off x="5759426" y="6127103"/>
            <a:ext cx="74712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6467356" y="5830835"/>
            <a:ext cx="5724644" cy="646331"/>
          </a:xfrm>
          <a:prstGeom prst="rect">
            <a:avLst/>
          </a:prstGeom>
          <a:noFill/>
        </p:spPr>
        <p:txBody>
          <a:bodyPr wrap="none" rtlCol="0">
            <a:spAutoFit/>
          </a:bodyPr>
          <a:lstStyle/>
          <a:p>
            <a:r>
              <a:rPr kumimoji="1" lang="en-US" altLang="ja-JP" dirty="0" smtClean="0">
                <a:solidFill>
                  <a:schemeClr val="accent6"/>
                </a:solidFill>
                <a:latin typeface="+mn-ea"/>
              </a:rPr>
              <a:t>chapter1~5</a:t>
            </a:r>
            <a:r>
              <a:rPr kumimoji="1" lang="ja-JP" altLang="en-US" dirty="0" err="1" smtClean="0">
                <a:solidFill>
                  <a:schemeClr val="accent6"/>
                </a:solidFill>
                <a:latin typeface="+mn-ea"/>
              </a:rPr>
              <a:t>までの</a:t>
            </a:r>
            <a:r>
              <a:rPr kumimoji="1" lang="ja-JP" altLang="en-US" dirty="0" smtClean="0">
                <a:solidFill>
                  <a:schemeClr val="accent6"/>
                </a:solidFill>
                <a:latin typeface="+mn-ea"/>
              </a:rPr>
              <a:t>全完成済ファイルが入っている</a:t>
            </a:r>
            <a:r>
              <a:rPr kumimoji="1" lang="en-US" altLang="ja-JP" dirty="0" smtClean="0">
                <a:solidFill>
                  <a:schemeClr val="accent6"/>
                </a:solidFill>
                <a:latin typeface="+mn-ea"/>
              </a:rPr>
              <a:t/>
            </a:r>
            <a:br>
              <a:rPr kumimoji="1" lang="en-US" altLang="ja-JP" dirty="0" smtClean="0">
                <a:solidFill>
                  <a:schemeClr val="accent6"/>
                </a:solidFill>
                <a:latin typeface="+mn-ea"/>
              </a:rPr>
            </a:br>
            <a:r>
              <a:rPr kumimoji="1" lang="ja-JP" altLang="en-US" dirty="0" smtClean="0">
                <a:solidFill>
                  <a:schemeClr val="accent6"/>
                </a:solidFill>
                <a:latin typeface="+mn-ea"/>
              </a:rPr>
              <a:t>ので、動かない場合等内容を照らし合わせて下さい。</a:t>
            </a:r>
            <a:endParaRPr kumimoji="1" lang="ja-JP" altLang="en-US" dirty="0">
              <a:solidFill>
                <a:schemeClr val="accent6"/>
              </a:solidFill>
              <a:latin typeface="+mn-ea"/>
            </a:endParaRPr>
          </a:p>
        </p:txBody>
      </p:sp>
      <p:sp>
        <p:nvSpPr>
          <p:cNvPr id="39" name="テキスト ボックス 38"/>
          <p:cNvSpPr txBox="1"/>
          <p:nvPr/>
        </p:nvSpPr>
        <p:spPr>
          <a:xfrm>
            <a:off x="2315895" y="113320"/>
            <a:ext cx="1806905" cy="523220"/>
          </a:xfrm>
          <a:prstGeom prst="rect">
            <a:avLst/>
          </a:prstGeom>
          <a:noFill/>
        </p:spPr>
        <p:txBody>
          <a:bodyPr wrap="none" rtlCol="0">
            <a:spAutoFit/>
          </a:bodyPr>
          <a:lstStyle/>
          <a:p>
            <a:r>
              <a:rPr kumimoji="1" lang="en-US" altLang="ja-JP" sz="2800" b="1" dirty="0" smtClean="0"/>
              <a:t>Chapter1</a:t>
            </a:r>
            <a:endParaRPr kumimoji="1" lang="ja-JP" altLang="en-US" sz="2800" b="1" dirty="0"/>
          </a:p>
        </p:txBody>
      </p:sp>
      <p:sp>
        <p:nvSpPr>
          <p:cNvPr id="44" name="テキスト ボックス 43"/>
          <p:cNvSpPr txBox="1"/>
          <p:nvPr/>
        </p:nvSpPr>
        <p:spPr>
          <a:xfrm>
            <a:off x="3910868" y="158839"/>
            <a:ext cx="6087244" cy="523220"/>
          </a:xfrm>
          <a:prstGeom prst="rect">
            <a:avLst/>
          </a:prstGeom>
          <a:noFill/>
        </p:spPr>
        <p:txBody>
          <a:bodyPr wrap="none" rtlCol="0">
            <a:spAutoFit/>
          </a:bodyPr>
          <a:lstStyle/>
          <a:p>
            <a:r>
              <a:rPr kumimoji="1" lang="ja-JP" altLang="en-US" sz="2800" b="1" dirty="0" smtClean="0">
                <a:latin typeface="+mj-ea"/>
                <a:ea typeface="+mj-ea"/>
              </a:rPr>
              <a:t>：</a:t>
            </a:r>
            <a:r>
              <a:rPr kumimoji="1" lang="en-US" altLang="ja-JP" sz="2800" b="1" dirty="0" smtClean="0">
                <a:latin typeface="+mj-ea"/>
                <a:ea typeface="+mj-ea"/>
              </a:rPr>
              <a:t>JavaScript</a:t>
            </a:r>
            <a:r>
              <a:rPr kumimoji="1" lang="ja-JP" altLang="en-US" sz="2800" b="1" dirty="0" smtClean="0">
                <a:latin typeface="+mj-ea"/>
                <a:ea typeface="+mj-ea"/>
              </a:rPr>
              <a:t>を動かしてみましょう</a:t>
            </a:r>
            <a:endParaRPr kumimoji="1" lang="ja-JP" altLang="en-US" sz="2800" b="1" dirty="0">
              <a:latin typeface="+mj-ea"/>
              <a:ea typeface="+mj-ea"/>
            </a:endParaRPr>
          </a:p>
        </p:txBody>
      </p:sp>
    </p:spTree>
    <p:extLst>
      <p:ext uri="{BB962C8B-B14F-4D97-AF65-F5344CB8AC3E}">
        <p14:creationId xmlns:p14="http://schemas.microsoft.com/office/powerpoint/2010/main" val="4050059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3102</TotalTime>
  <Words>3634</Words>
  <Application>Microsoft Macintosh PowerPoint</Application>
  <PresentationFormat>ワイド画面</PresentationFormat>
  <Paragraphs>474</Paragraphs>
  <Slides>44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44</vt:i4>
      </vt:variant>
    </vt:vector>
  </HeadingPairs>
  <TitlesOfParts>
    <vt:vector size="49" baseType="lpstr">
      <vt:lpstr>Arial</vt:lpstr>
      <vt:lpstr>Century Gothic</vt:lpstr>
      <vt:lpstr>Wingdings 3</vt:lpstr>
      <vt:lpstr>メイリオ</vt:lpstr>
      <vt:lpstr>ウィスプ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三澤 正木</dc:creator>
  <cp:lastModifiedBy>三澤 正木</cp:lastModifiedBy>
  <cp:revision>244</cp:revision>
  <dcterms:created xsi:type="dcterms:W3CDTF">2015-06-16T11:46:57Z</dcterms:created>
  <dcterms:modified xsi:type="dcterms:W3CDTF">2017-01-26T07:25:25Z</dcterms:modified>
</cp:coreProperties>
</file>