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1EFE638-E28D-4256-AEB5-D712CAFCF221}">
          <p14:sldIdLst>
            <p14:sldId id="256"/>
            <p14:sldId id="257"/>
            <p14:sldId id="261"/>
            <p14:sldId id="258"/>
            <p14:sldId id="259"/>
            <p14:sldId id="260"/>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D810C9-F9AE-43EE-9D2E-750186FDCE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24F61DF4-30A4-472E-BBE0-1BDDE5FD5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96655F0-C915-400E-B283-C9F5C8989695}"/>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69D2C04E-376D-4CCE-A472-A8840CFC46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012D68-29F4-42CA-9996-5B81F19481B6}"/>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191404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5AEB2-DEA2-412C-9B4E-1C11417D7E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637759-3EBD-4650-A281-9685819FE8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332F46-46A0-415B-AFB1-FBF5231446FF}"/>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987942D6-5E97-4B17-91DF-8A5752B241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E61A71-619E-4213-9F30-815367322B16}"/>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321262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8B5EE2B-95D1-41EE-80C7-2F63B11B01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851D4E-1C55-4757-A9FE-4A48BB264D0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299DB4-5352-42A4-99E1-27DE7DCA442D}"/>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11F4352D-F01F-4693-9EB2-05C10B745C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C9611B-839C-45F9-87B5-AFC4C213297D}"/>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58942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C9CF0-73A0-49DA-A049-A19C6894C1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C8CDCB-F28B-40AE-B3D7-369E025C24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CE346-C2B7-4B3C-AB7D-E08864994748}"/>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D3300992-3801-4C60-9BDA-787A58C975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2D2395-F3F6-45A9-919D-E5C7D236B970}"/>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184809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8B5FF-57B5-42B9-A077-9DD51FAB7B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091DF8-9117-46BF-A335-42F28F66F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7012BF0-EEEF-470A-8E03-398122B3F358}"/>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ADF5850C-9C7A-4193-88EC-6828B3251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D1AB6B-6686-4157-B2F7-981376290A6C}"/>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129024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69E2B-476B-472E-986D-2C0BFCF5CF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8FE988-93B2-4F80-9B38-68F5AEBDE56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A5B643-57FB-4495-9636-7738B3CCA5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2C2766E-E100-4DC7-B5E0-7E2AD9C49FBC}"/>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6" name="フッター プレースホルダー 5">
            <a:extLst>
              <a:ext uri="{FF2B5EF4-FFF2-40B4-BE49-F238E27FC236}">
                <a16:creationId xmlns:a16="http://schemas.microsoft.com/office/drawing/2014/main" id="{4542D19B-6ACA-4A88-A7B4-BC44E1B67F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109F0A-BD71-4013-8FD3-5CA1659935D8}"/>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257734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550593-23FB-4FC5-B403-19061ED0C2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3CFAFF-07C5-4C58-B89F-A0508B3FC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1128ECE-385D-44C1-97E6-1D7E7B00CF0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9DE0413-EA15-4296-87C1-89F4EEF8B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71EBACE-3B04-4703-9F0C-22B2700BB8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54ECAD-45AA-47B1-90A8-2C83AE9BE81D}"/>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8" name="フッター プレースホルダー 7">
            <a:extLst>
              <a:ext uri="{FF2B5EF4-FFF2-40B4-BE49-F238E27FC236}">
                <a16:creationId xmlns:a16="http://schemas.microsoft.com/office/drawing/2014/main" id="{4C03FEB8-F76D-4283-9E11-C4D2AC5803E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952479-52DF-45A5-A9D2-886CD0321880}"/>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260428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92C1D-8FF3-4D49-AEC9-0A8A2DA834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943467F-6A19-4871-904D-A125A885534B}"/>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4" name="フッター プレースホルダー 3">
            <a:extLst>
              <a:ext uri="{FF2B5EF4-FFF2-40B4-BE49-F238E27FC236}">
                <a16:creationId xmlns:a16="http://schemas.microsoft.com/office/drawing/2014/main" id="{0E04C3D8-A2CB-46D1-9DF5-39A2463502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AA0846-C4E6-4319-A32E-36C221B4905E}"/>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44238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BBD7F8-1A6A-46F9-8414-C71225F202B1}"/>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3" name="フッター プレースホルダー 2">
            <a:extLst>
              <a:ext uri="{FF2B5EF4-FFF2-40B4-BE49-F238E27FC236}">
                <a16:creationId xmlns:a16="http://schemas.microsoft.com/office/drawing/2014/main" id="{4683B35C-2567-4BD4-92BE-745E13DF84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3F23FB7-BD43-4365-863D-DBF46A30D08A}"/>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33591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75C414-4D9C-48EC-BE81-C58F93D701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38A026-E5D6-4C94-8E11-F585514BB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B329538-1D13-4D26-9C26-887722790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5C87F5-95B0-4908-B9D1-863B29EE08E4}"/>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6" name="フッター プレースホルダー 5">
            <a:extLst>
              <a:ext uri="{FF2B5EF4-FFF2-40B4-BE49-F238E27FC236}">
                <a16:creationId xmlns:a16="http://schemas.microsoft.com/office/drawing/2014/main" id="{7588BFA4-D0B4-43CF-B096-C7A3A95DC5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13E051-D3E3-4B3D-BAC3-8EF10EC6C847}"/>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69303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CA39B9-94B1-4650-B0AD-5B0B511146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368E420-1654-444F-88D3-F7B0A8372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9A2859-A87E-473D-8524-7F11D4363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E92B31-C5B7-40BC-845D-9547AEEF3FE0}"/>
              </a:ext>
            </a:extLst>
          </p:cNvPr>
          <p:cNvSpPr>
            <a:spLocks noGrp="1"/>
          </p:cNvSpPr>
          <p:nvPr>
            <p:ph type="dt" sz="half" idx="10"/>
          </p:nvPr>
        </p:nvSpPr>
        <p:spPr/>
        <p:txBody>
          <a:bodyPr/>
          <a:lstStyle/>
          <a:p>
            <a:fld id="{FCE7F944-6FFC-4869-BF89-C9C68DD7DEF9}" type="datetimeFigureOut">
              <a:rPr kumimoji="1" lang="ja-JP" altLang="en-US" smtClean="0"/>
              <a:t>2017/10/23</a:t>
            </a:fld>
            <a:endParaRPr kumimoji="1" lang="ja-JP" altLang="en-US"/>
          </a:p>
        </p:txBody>
      </p:sp>
      <p:sp>
        <p:nvSpPr>
          <p:cNvPr id="6" name="フッター プレースホルダー 5">
            <a:extLst>
              <a:ext uri="{FF2B5EF4-FFF2-40B4-BE49-F238E27FC236}">
                <a16:creationId xmlns:a16="http://schemas.microsoft.com/office/drawing/2014/main" id="{33967A88-9AA5-4600-AB13-4E93880DA5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48CC4C-A1EC-4B30-BF0B-A5CA1D3D228C}"/>
              </a:ext>
            </a:extLst>
          </p:cNvPr>
          <p:cNvSpPr>
            <a:spLocks noGrp="1"/>
          </p:cNvSpPr>
          <p:nvPr>
            <p:ph type="sldNum" sz="quarter" idx="12"/>
          </p:nvPr>
        </p:nvSpPr>
        <p:spPr/>
        <p:txBody>
          <a:body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213603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E5FB50-782D-4BBA-8CDA-0AB0D98A0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533D83-114B-472C-AC78-43BFD81B5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7EFB3D-5C2D-4347-810A-96556655A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7F944-6FFC-4869-BF89-C9C68DD7DEF9}" type="datetimeFigureOut">
              <a:rPr kumimoji="1" lang="ja-JP" altLang="en-US" smtClean="0"/>
              <a:t>2017/10/23</a:t>
            </a:fld>
            <a:endParaRPr kumimoji="1" lang="ja-JP" altLang="en-US"/>
          </a:p>
        </p:txBody>
      </p:sp>
      <p:sp>
        <p:nvSpPr>
          <p:cNvPr id="5" name="フッター プレースホルダー 4">
            <a:extLst>
              <a:ext uri="{FF2B5EF4-FFF2-40B4-BE49-F238E27FC236}">
                <a16:creationId xmlns:a16="http://schemas.microsoft.com/office/drawing/2014/main" id="{2C43849F-72C2-4AD1-8A6E-5F21497C4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299B79B-1780-4F43-9330-98E4BCB50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BA2FE-C4A7-4718-ADD3-49DDB637100F}" type="slidenum">
              <a:rPr kumimoji="1" lang="ja-JP" altLang="en-US" smtClean="0"/>
              <a:t>‹#›</a:t>
            </a:fld>
            <a:endParaRPr kumimoji="1" lang="ja-JP" altLang="en-US"/>
          </a:p>
        </p:txBody>
      </p:sp>
    </p:spTree>
    <p:extLst>
      <p:ext uri="{BB962C8B-B14F-4D97-AF65-F5344CB8AC3E}">
        <p14:creationId xmlns:p14="http://schemas.microsoft.com/office/powerpoint/2010/main" val="191328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2B0FD-5456-45FB-A673-E854A380F9AD}"/>
              </a:ext>
            </a:extLst>
          </p:cNvPr>
          <p:cNvSpPr>
            <a:spLocks noGrp="1"/>
          </p:cNvSpPr>
          <p:nvPr>
            <p:ph type="ctrTitle"/>
          </p:nvPr>
        </p:nvSpPr>
        <p:spPr/>
        <p:txBody>
          <a:bodyPr/>
          <a:lstStyle/>
          <a:p>
            <a:r>
              <a:rPr lang="en-US" altLang="ja-JP" dirty="0"/>
              <a:t>SELINUX </a:t>
            </a:r>
            <a:r>
              <a:rPr lang="ja-JP" altLang="en-US" dirty="0"/>
              <a:t>机上の空論</a:t>
            </a:r>
            <a:endParaRPr kumimoji="1" lang="ja-JP" altLang="en-US" dirty="0"/>
          </a:p>
        </p:txBody>
      </p:sp>
      <p:sp>
        <p:nvSpPr>
          <p:cNvPr id="3" name="サブタイトル 2">
            <a:extLst>
              <a:ext uri="{FF2B5EF4-FFF2-40B4-BE49-F238E27FC236}">
                <a16:creationId xmlns:a16="http://schemas.microsoft.com/office/drawing/2014/main" id="{4AAEB796-909E-4EFC-8FC1-91F8C2A06D1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6588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FCDB4-D0A1-42AB-AC84-12C755414C8A}"/>
              </a:ext>
            </a:extLst>
          </p:cNvPr>
          <p:cNvSpPr>
            <a:spLocks noGrp="1"/>
          </p:cNvSpPr>
          <p:nvPr>
            <p:ph type="title"/>
          </p:nvPr>
        </p:nvSpPr>
        <p:spPr/>
        <p:txBody>
          <a:bodyPr/>
          <a:lstStyle/>
          <a:p>
            <a:r>
              <a:rPr kumimoji="1" lang="ja-JP" altLang="en-US" dirty="0"/>
              <a:t>セキュリティポリシのデータフロー</a:t>
            </a:r>
          </a:p>
        </p:txBody>
      </p:sp>
      <p:sp>
        <p:nvSpPr>
          <p:cNvPr id="9" name="正方形/長方形 8">
            <a:extLst>
              <a:ext uri="{FF2B5EF4-FFF2-40B4-BE49-F238E27FC236}">
                <a16:creationId xmlns:a16="http://schemas.microsoft.com/office/drawing/2014/main" id="{964880C4-1695-4E82-BF4C-44AC61AE0A20}"/>
              </a:ext>
            </a:extLst>
          </p:cNvPr>
          <p:cNvSpPr/>
          <p:nvPr/>
        </p:nvSpPr>
        <p:spPr>
          <a:xfrm>
            <a:off x="463826" y="1690688"/>
            <a:ext cx="2782957" cy="451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複数のテキストファイル</a:t>
            </a: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dirty="0"/>
          </a:p>
        </p:txBody>
      </p:sp>
      <p:cxnSp>
        <p:nvCxnSpPr>
          <p:cNvPr id="12" name="直線矢印コネクタ 11">
            <a:extLst>
              <a:ext uri="{FF2B5EF4-FFF2-40B4-BE49-F238E27FC236}">
                <a16:creationId xmlns:a16="http://schemas.microsoft.com/office/drawing/2014/main" id="{CFA9411F-32A8-48D5-90B9-11B4FDC6AFAC}"/>
              </a:ext>
            </a:extLst>
          </p:cNvPr>
          <p:cNvCxnSpPr>
            <a:cxnSpLocks/>
            <a:stCxn id="9" idx="3"/>
            <a:endCxn id="31" idx="2"/>
          </p:cNvCxnSpPr>
          <p:nvPr/>
        </p:nvCxnSpPr>
        <p:spPr>
          <a:xfrm flipV="1">
            <a:off x="3246783" y="3946352"/>
            <a:ext cx="3644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グラフィックス 16" descr="ドキュメント">
            <a:extLst>
              <a:ext uri="{FF2B5EF4-FFF2-40B4-BE49-F238E27FC236}">
                <a16:creationId xmlns:a16="http://schemas.microsoft.com/office/drawing/2014/main" id="{C278E9DD-8DB6-46D2-93F8-556FB403C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651" y="2361320"/>
            <a:ext cx="914400" cy="914400"/>
          </a:xfrm>
          <a:prstGeom prst="rect">
            <a:avLst/>
          </a:prstGeom>
        </p:spPr>
      </p:pic>
      <p:pic>
        <p:nvPicPr>
          <p:cNvPr id="18" name="グラフィックス 17" descr="ドキュメント">
            <a:extLst>
              <a:ext uri="{FF2B5EF4-FFF2-40B4-BE49-F238E27FC236}">
                <a16:creationId xmlns:a16="http://schemas.microsoft.com/office/drawing/2014/main" id="{6D31B2A3-5990-43B2-8537-DA5F8C011D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3281" y="2361320"/>
            <a:ext cx="914400" cy="914400"/>
          </a:xfrm>
          <a:prstGeom prst="rect">
            <a:avLst/>
          </a:prstGeom>
        </p:spPr>
      </p:pic>
      <p:pic>
        <p:nvPicPr>
          <p:cNvPr id="19" name="グラフィックス 18" descr="ドキュメント">
            <a:extLst>
              <a:ext uri="{FF2B5EF4-FFF2-40B4-BE49-F238E27FC236}">
                <a16:creationId xmlns:a16="http://schemas.microsoft.com/office/drawing/2014/main" id="{26753C27-7122-4043-98D3-F3334C6BD6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9911" y="2361320"/>
            <a:ext cx="914400" cy="914400"/>
          </a:xfrm>
          <a:prstGeom prst="rect">
            <a:avLst/>
          </a:prstGeom>
        </p:spPr>
      </p:pic>
      <p:pic>
        <p:nvPicPr>
          <p:cNvPr id="20" name="グラフィックス 19" descr="ドキュメント">
            <a:extLst>
              <a:ext uri="{FF2B5EF4-FFF2-40B4-BE49-F238E27FC236}">
                <a16:creationId xmlns:a16="http://schemas.microsoft.com/office/drawing/2014/main" id="{0CD9AEDB-5299-4880-AD28-FA5768977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6642" y="3275720"/>
            <a:ext cx="914400" cy="914400"/>
          </a:xfrm>
          <a:prstGeom prst="rect">
            <a:avLst/>
          </a:prstGeom>
        </p:spPr>
      </p:pic>
      <p:pic>
        <p:nvPicPr>
          <p:cNvPr id="21" name="グラフィックス 20" descr="ドキュメント">
            <a:extLst>
              <a:ext uri="{FF2B5EF4-FFF2-40B4-BE49-F238E27FC236}">
                <a16:creationId xmlns:a16="http://schemas.microsoft.com/office/drawing/2014/main" id="{B37A8888-7BEE-43C8-9A18-37BC4E1002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3281" y="3275720"/>
            <a:ext cx="914400" cy="914400"/>
          </a:xfrm>
          <a:prstGeom prst="rect">
            <a:avLst/>
          </a:prstGeom>
        </p:spPr>
      </p:pic>
      <p:pic>
        <p:nvPicPr>
          <p:cNvPr id="22" name="グラフィックス 21" descr="ドキュメント">
            <a:extLst>
              <a:ext uri="{FF2B5EF4-FFF2-40B4-BE49-F238E27FC236}">
                <a16:creationId xmlns:a16="http://schemas.microsoft.com/office/drawing/2014/main" id="{937F76F2-9951-4ED1-9BCE-8C3A518D0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133" y="3275720"/>
            <a:ext cx="914400" cy="914400"/>
          </a:xfrm>
          <a:prstGeom prst="rect">
            <a:avLst/>
          </a:prstGeom>
        </p:spPr>
      </p:pic>
      <p:pic>
        <p:nvPicPr>
          <p:cNvPr id="24" name="グラフィックス 23" descr="ドキュメント">
            <a:extLst>
              <a:ext uri="{FF2B5EF4-FFF2-40B4-BE49-F238E27FC236}">
                <a16:creationId xmlns:a16="http://schemas.microsoft.com/office/drawing/2014/main" id="{8E05768B-F06C-47F2-9ABD-B682E590E2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121" y="4190120"/>
            <a:ext cx="914400" cy="914400"/>
          </a:xfrm>
          <a:prstGeom prst="rect">
            <a:avLst/>
          </a:prstGeom>
        </p:spPr>
      </p:pic>
      <p:pic>
        <p:nvPicPr>
          <p:cNvPr id="25" name="グラフィックス 24" descr="ドキュメント">
            <a:extLst>
              <a:ext uri="{FF2B5EF4-FFF2-40B4-BE49-F238E27FC236}">
                <a16:creationId xmlns:a16="http://schemas.microsoft.com/office/drawing/2014/main" id="{6D5C8C40-26F1-4306-8FB6-59D34E9A36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3751" y="4190120"/>
            <a:ext cx="914400" cy="914400"/>
          </a:xfrm>
          <a:prstGeom prst="rect">
            <a:avLst/>
          </a:prstGeom>
        </p:spPr>
      </p:pic>
      <p:pic>
        <p:nvPicPr>
          <p:cNvPr id="26" name="グラフィックス 25" descr="ドキュメント">
            <a:extLst>
              <a:ext uri="{FF2B5EF4-FFF2-40B4-BE49-F238E27FC236}">
                <a16:creationId xmlns:a16="http://schemas.microsoft.com/office/drawing/2014/main" id="{AF8B1342-4E77-45BA-A573-939F0FD583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0381" y="4190120"/>
            <a:ext cx="914400" cy="914400"/>
          </a:xfrm>
          <a:prstGeom prst="rect">
            <a:avLst/>
          </a:prstGeom>
        </p:spPr>
      </p:pic>
      <p:pic>
        <p:nvPicPr>
          <p:cNvPr id="27" name="グラフィックス 26" descr="ドキュメント">
            <a:extLst>
              <a:ext uri="{FF2B5EF4-FFF2-40B4-BE49-F238E27FC236}">
                <a16:creationId xmlns:a16="http://schemas.microsoft.com/office/drawing/2014/main" id="{22DB5A4A-3894-40DD-ACE6-1381D55B38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7112" y="5104520"/>
            <a:ext cx="914400" cy="914400"/>
          </a:xfrm>
          <a:prstGeom prst="rect">
            <a:avLst/>
          </a:prstGeom>
        </p:spPr>
      </p:pic>
      <p:pic>
        <p:nvPicPr>
          <p:cNvPr id="28" name="グラフィックス 27" descr="ドキュメント">
            <a:extLst>
              <a:ext uri="{FF2B5EF4-FFF2-40B4-BE49-F238E27FC236}">
                <a16:creationId xmlns:a16="http://schemas.microsoft.com/office/drawing/2014/main" id="{1804C22E-83CC-4C7B-B7D2-4CD9D04AC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3751" y="5104520"/>
            <a:ext cx="914400" cy="914400"/>
          </a:xfrm>
          <a:prstGeom prst="rect">
            <a:avLst/>
          </a:prstGeom>
        </p:spPr>
      </p:pic>
      <p:pic>
        <p:nvPicPr>
          <p:cNvPr id="29" name="グラフィックス 28" descr="ドキュメント">
            <a:extLst>
              <a:ext uri="{FF2B5EF4-FFF2-40B4-BE49-F238E27FC236}">
                <a16:creationId xmlns:a16="http://schemas.microsoft.com/office/drawing/2014/main" id="{C16E6E15-C99A-4010-8AE4-C06C0860FF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2603" y="5104520"/>
            <a:ext cx="914400" cy="914400"/>
          </a:xfrm>
          <a:prstGeom prst="rect">
            <a:avLst/>
          </a:prstGeom>
        </p:spPr>
      </p:pic>
      <p:sp>
        <p:nvSpPr>
          <p:cNvPr id="31" name="楕円 30">
            <a:extLst>
              <a:ext uri="{FF2B5EF4-FFF2-40B4-BE49-F238E27FC236}">
                <a16:creationId xmlns:a16="http://schemas.microsoft.com/office/drawing/2014/main" id="{381136B4-3505-4E7A-977E-DCF6842DE1CC}"/>
              </a:ext>
            </a:extLst>
          </p:cNvPr>
          <p:cNvSpPr/>
          <p:nvPr/>
        </p:nvSpPr>
        <p:spPr>
          <a:xfrm>
            <a:off x="3611219" y="3466401"/>
            <a:ext cx="1115668" cy="959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make</a:t>
            </a:r>
          </a:p>
        </p:txBody>
      </p:sp>
      <p:cxnSp>
        <p:nvCxnSpPr>
          <p:cNvPr id="36" name="直線矢印コネクタ 35">
            <a:extLst>
              <a:ext uri="{FF2B5EF4-FFF2-40B4-BE49-F238E27FC236}">
                <a16:creationId xmlns:a16="http://schemas.microsoft.com/office/drawing/2014/main" id="{B1A3BEB6-1300-4D32-A823-AB8CF1308E42}"/>
              </a:ext>
            </a:extLst>
          </p:cNvPr>
          <p:cNvCxnSpPr>
            <a:cxnSpLocks/>
            <a:stCxn id="31" idx="6"/>
            <a:endCxn id="15" idx="1"/>
          </p:cNvCxnSpPr>
          <p:nvPr/>
        </p:nvCxnSpPr>
        <p:spPr>
          <a:xfrm>
            <a:off x="4726887" y="3946352"/>
            <a:ext cx="348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グループ化 53">
            <a:extLst>
              <a:ext uri="{FF2B5EF4-FFF2-40B4-BE49-F238E27FC236}">
                <a16:creationId xmlns:a16="http://schemas.microsoft.com/office/drawing/2014/main" id="{7CA717CB-816F-49E8-A1F6-9A01FF088771}"/>
              </a:ext>
            </a:extLst>
          </p:cNvPr>
          <p:cNvGrpSpPr/>
          <p:nvPr/>
        </p:nvGrpSpPr>
        <p:grpSpPr>
          <a:xfrm>
            <a:off x="5075586" y="3434228"/>
            <a:ext cx="2160105" cy="1024248"/>
            <a:chOff x="5353878" y="3434228"/>
            <a:chExt cx="2160105" cy="1024248"/>
          </a:xfrm>
        </p:grpSpPr>
        <p:sp>
          <p:nvSpPr>
            <p:cNvPr id="15" name="正方形/長方形 14">
              <a:extLst>
                <a:ext uri="{FF2B5EF4-FFF2-40B4-BE49-F238E27FC236}">
                  <a16:creationId xmlns:a16="http://schemas.microsoft.com/office/drawing/2014/main" id="{CF618056-D033-489B-97EF-E19529C2FB05}"/>
                </a:ext>
              </a:extLst>
            </p:cNvPr>
            <p:cNvSpPr/>
            <p:nvPr/>
          </p:nvSpPr>
          <p:spPr>
            <a:xfrm>
              <a:off x="5353878" y="3434228"/>
              <a:ext cx="2160105" cy="1024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Policy.conf</a:t>
              </a:r>
              <a:endParaRPr kumimoji="1" lang="en-US" altLang="ja-JP" dirty="0"/>
            </a:p>
            <a:p>
              <a:pPr algn="ctr"/>
              <a:r>
                <a:rPr lang="en-US" altLang="ja-JP" dirty="0"/>
                <a:t>※</a:t>
              </a:r>
              <a:r>
                <a:rPr lang="ja-JP" altLang="en-US" dirty="0"/>
                <a:t>テキスト統合</a:t>
              </a:r>
              <a:endParaRPr kumimoji="1" lang="ja-JP" altLang="en-US" dirty="0"/>
            </a:p>
          </p:txBody>
        </p:sp>
        <p:pic>
          <p:nvPicPr>
            <p:cNvPr id="40" name="グラフィックス 39" descr="ドキュメント">
              <a:extLst>
                <a:ext uri="{FF2B5EF4-FFF2-40B4-BE49-F238E27FC236}">
                  <a16:creationId xmlns:a16="http://schemas.microsoft.com/office/drawing/2014/main" id="{1F7F87C2-3063-4FB6-BE02-A10398D699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0260" y="3486234"/>
              <a:ext cx="460118" cy="460118"/>
            </a:xfrm>
            <a:prstGeom prst="rect">
              <a:avLst/>
            </a:prstGeom>
          </p:spPr>
        </p:pic>
      </p:grpSp>
      <p:sp>
        <p:nvSpPr>
          <p:cNvPr id="41" name="楕円 40">
            <a:extLst>
              <a:ext uri="{FF2B5EF4-FFF2-40B4-BE49-F238E27FC236}">
                <a16:creationId xmlns:a16="http://schemas.microsoft.com/office/drawing/2014/main" id="{D45A3CAD-B583-47A8-A06A-540CCD7C2A27}"/>
              </a:ext>
            </a:extLst>
          </p:cNvPr>
          <p:cNvSpPr/>
          <p:nvPr/>
        </p:nvSpPr>
        <p:spPr>
          <a:xfrm>
            <a:off x="7600125" y="3472070"/>
            <a:ext cx="1338469" cy="959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make</a:t>
            </a:r>
          </a:p>
        </p:txBody>
      </p:sp>
      <p:cxnSp>
        <p:nvCxnSpPr>
          <p:cNvPr id="42" name="直線矢印コネクタ 41">
            <a:extLst>
              <a:ext uri="{FF2B5EF4-FFF2-40B4-BE49-F238E27FC236}">
                <a16:creationId xmlns:a16="http://schemas.microsoft.com/office/drawing/2014/main" id="{BFB00FBC-6AF8-445A-AC55-5DCFD3FFD279}"/>
              </a:ext>
            </a:extLst>
          </p:cNvPr>
          <p:cNvCxnSpPr>
            <a:cxnSpLocks/>
            <a:stCxn id="15" idx="3"/>
            <a:endCxn id="41" idx="2"/>
          </p:cNvCxnSpPr>
          <p:nvPr/>
        </p:nvCxnSpPr>
        <p:spPr>
          <a:xfrm>
            <a:off x="7235691" y="3946352"/>
            <a:ext cx="364434" cy="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E9C10D2B-D680-4EAB-B412-479207AC56BC}"/>
              </a:ext>
            </a:extLst>
          </p:cNvPr>
          <p:cNvSpPr/>
          <p:nvPr/>
        </p:nvSpPr>
        <p:spPr>
          <a:xfrm>
            <a:off x="9468673" y="1971080"/>
            <a:ext cx="2160105" cy="1024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バイナリ</a:t>
            </a:r>
            <a:endParaRPr kumimoji="1" lang="en-US" altLang="ja-JP" dirty="0"/>
          </a:p>
          <a:p>
            <a:pPr algn="ctr"/>
            <a:r>
              <a:rPr lang="ja-JP" altLang="en-US" dirty="0"/>
              <a:t>ポリシファイル</a:t>
            </a:r>
            <a:endParaRPr kumimoji="1" lang="ja-JP" altLang="en-US" dirty="0"/>
          </a:p>
        </p:txBody>
      </p:sp>
      <p:cxnSp>
        <p:nvCxnSpPr>
          <p:cNvPr id="47" name="直線矢印コネクタ 46">
            <a:extLst>
              <a:ext uri="{FF2B5EF4-FFF2-40B4-BE49-F238E27FC236}">
                <a16:creationId xmlns:a16="http://schemas.microsoft.com/office/drawing/2014/main" id="{C0553032-18CA-4AC9-8A37-8180CC263CDE}"/>
              </a:ext>
            </a:extLst>
          </p:cNvPr>
          <p:cNvCxnSpPr>
            <a:cxnSpLocks/>
            <a:stCxn id="41" idx="6"/>
            <a:endCxn id="46" idx="1"/>
          </p:cNvCxnSpPr>
          <p:nvPr/>
        </p:nvCxnSpPr>
        <p:spPr>
          <a:xfrm flipV="1">
            <a:off x="8938594" y="2483204"/>
            <a:ext cx="530079" cy="1468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D5CD651B-7DC9-4688-B6B8-48727644C283}"/>
              </a:ext>
            </a:extLst>
          </p:cNvPr>
          <p:cNvSpPr/>
          <p:nvPr/>
        </p:nvSpPr>
        <p:spPr>
          <a:xfrm>
            <a:off x="9879490" y="3325933"/>
            <a:ext cx="1338469" cy="959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make</a:t>
            </a:r>
          </a:p>
        </p:txBody>
      </p:sp>
      <p:cxnSp>
        <p:nvCxnSpPr>
          <p:cNvPr id="56" name="直線矢印コネクタ 55">
            <a:extLst>
              <a:ext uri="{FF2B5EF4-FFF2-40B4-BE49-F238E27FC236}">
                <a16:creationId xmlns:a16="http://schemas.microsoft.com/office/drawing/2014/main" id="{285D6F20-2CB1-4AAC-9A3E-AA89AE265936}"/>
              </a:ext>
            </a:extLst>
          </p:cNvPr>
          <p:cNvCxnSpPr>
            <a:cxnSpLocks/>
            <a:stCxn id="46" idx="2"/>
            <a:endCxn id="55" idx="0"/>
          </p:cNvCxnSpPr>
          <p:nvPr/>
        </p:nvCxnSpPr>
        <p:spPr>
          <a:xfrm flipH="1">
            <a:off x="10548725" y="2995328"/>
            <a:ext cx="1" cy="33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D58F7B07-D620-4251-A60B-8276F7B2A836}"/>
              </a:ext>
            </a:extLst>
          </p:cNvPr>
          <p:cNvSpPr/>
          <p:nvPr/>
        </p:nvSpPr>
        <p:spPr>
          <a:xfrm>
            <a:off x="9468671" y="4744537"/>
            <a:ext cx="2160105" cy="1024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err="1"/>
              <a:t>SELinux</a:t>
            </a:r>
            <a:r>
              <a:rPr kumimoji="1" lang="ja-JP" altLang="en-US" dirty="0"/>
              <a:t>カーネル</a:t>
            </a:r>
          </a:p>
        </p:txBody>
      </p:sp>
      <p:cxnSp>
        <p:nvCxnSpPr>
          <p:cNvPr id="60" name="直線矢印コネクタ 59">
            <a:extLst>
              <a:ext uri="{FF2B5EF4-FFF2-40B4-BE49-F238E27FC236}">
                <a16:creationId xmlns:a16="http://schemas.microsoft.com/office/drawing/2014/main" id="{B1840798-8D9F-412D-A1FA-C4234D3DFA48}"/>
              </a:ext>
            </a:extLst>
          </p:cNvPr>
          <p:cNvCxnSpPr>
            <a:cxnSpLocks/>
            <a:stCxn id="55" idx="4"/>
            <a:endCxn id="59" idx="0"/>
          </p:cNvCxnSpPr>
          <p:nvPr/>
        </p:nvCxnSpPr>
        <p:spPr>
          <a:xfrm flipH="1">
            <a:off x="10548724" y="4285835"/>
            <a:ext cx="1" cy="45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BD5A2637-9C9D-4461-B8EE-F376170A455F}"/>
              </a:ext>
            </a:extLst>
          </p:cNvPr>
          <p:cNvSpPr txBox="1"/>
          <p:nvPr/>
        </p:nvSpPr>
        <p:spPr>
          <a:xfrm>
            <a:off x="3576150" y="1933548"/>
            <a:ext cx="5283819" cy="923330"/>
          </a:xfrm>
          <a:prstGeom prst="rect">
            <a:avLst/>
          </a:prstGeom>
          <a:noFill/>
        </p:spPr>
        <p:txBody>
          <a:bodyPr wrap="none" rtlCol="0">
            <a:spAutoFit/>
          </a:bodyPr>
          <a:lstStyle/>
          <a:p>
            <a:r>
              <a:rPr kumimoji="1" lang="ja-JP" altLang="en-US" dirty="0"/>
              <a:t>ポリシに含まれる</a:t>
            </a:r>
            <a:r>
              <a:rPr kumimoji="1" lang="en-US" altLang="ja-JP" dirty="0" err="1"/>
              <a:t>Makefile</a:t>
            </a:r>
            <a:r>
              <a:rPr kumimoji="1" lang="ja-JP" altLang="en-US" dirty="0"/>
              <a:t>の</a:t>
            </a:r>
            <a:r>
              <a:rPr kumimoji="1" lang="en-US" altLang="ja-JP" dirty="0"/>
              <a:t>Target</a:t>
            </a:r>
            <a:r>
              <a:rPr kumimoji="1" lang="ja-JP" altLang="en-US" dirty="0"/>
              <a:t>で異なる</a:t>
            </a:r>
            <a:endParaRPr kumimoji="1" lang="en-US" altLang="ja-JP" dirty="0"/>
          </a:p>
          <a:p>
            <a:r>
              <a:rPr kumimoji="1" lang="en-US" altLang="ja-JP" dirty="0" err="1"/>
              <a:t>SELinux</a:t>
            </a:r>
            <a:r>
              <a:rPr kumimoji="1" lang="ja-JP" altLang="en-US" dirty="0"/>
              <a:t>関連コマンド</a:t>
            </a:r>
            <a:r>
              <a:rPr kumimoji="1" lang="en-US" altLang="ja-JP" dirty="0"/>
              <a:t>(</a:t>
            </a:r>
            <a:r>
              <a:rPr kumimoji="1" lang="en-US" altLang="ja-JP" dirty="0" err="1"/>
              <a:t>checkpolicy</a:t>
            </a:r>
            <a:r>
              <a:rPr kumimoji="1" lang="en-US" altLang="ja-JP" dirty="0"/>
              <a:t>, </a:t>
            </a:r>
            <a:r>
              <a:rPr kumimoji="1" lang="en-US" altLang="ja-JP" dirty="0" err="1"/>
              <a:t>loadpolicy</a:t>
            </a:r>
            <a:r>
              <a:rPr kumimoji="1" lang="en-US" altLang="ja-JP" dirty="0"/>
              <a:t>)</a:t>
            </a:r>
            <a:r>
              <a:rPr kumimoji="1" lang="ja-JP" altLang="en-US" dirty="0"/>
              <a:t>等</a:t>
            </a:r>
            <a:endParaRPr kumimoji="1" lang="en-US" altLang="ja-JP" dirty="0"/>
          </a:p>
          <a:p>
            <a:r>
              <a:rPr kumimoji="1" lang="ja-JP" altLang="en-US" dirty="0"/>
              <a:t>を呼び出すようになっている</a:t>
            </a:r>
          </a:p>
        </p:txBody>
      </p:sp>
    </p:spTree>
    <p:extLst>
      <p:ext uri="{BB962C8B-B14F-4D97-AF65-F5344CB8AC3E}">
        <p14:creationId xmlns:p14="http://schemas.microsoft.com/office/powerpoint/2010/main" val="39809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8E7D8-428B-4D4D-ACE1-780EBAFA845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0511BA-B7AB-447B-990F-A2F3622AEB6A}"/>
              </a:ext>
            </a:extLst>
          </p:cNvPr>
          <p:cNvSpPr>
            <a:spLocks noGrp="1"/>
          </p:cNvSpPr>
          <p:nvPr>
            <p:ph idx="1"/>
          </p:nvPr>
        </p:nvSpPr>
        <p:spPr/>
        <p:txBody>
          <a:bodyPr/>
          <a:lstStyle/>
          <a:p>
            <a:r>
              <a:rPr kumimoji="1" lang="en-US" altLang="ja-JP" dirty="0" err="1"/>
              <a:t>SELinux</a:t>
            </a:r>
            <a:r>
              <a:rPr kumimoji="1" lang="ja-JP" altLang="en-US" dirty="0"/>
              <a:t>のセキュリティモデル</a:t>
            </a:r>
            <a:endParaRPr kumimoji="1" lang="en-US" altLang="ja-JP" dirty="0"/>
          </a:p>
          <a:p>
            <a:r>
              <a:rPr lang="en-US" altLang="ja-JP" dirty="0" err="1"/>
              <a:t>SELinux</a:t>
            </a:r>
            <a:r>
              <a:rPr lang="ja-JP" altLang="en-US" dirty="0"/>
              <a:t>のセキュリティポリシとポリシ言語の概要</a:t>
            </a:r>
            <a:endParaRPr lang="en-US" altLang="ja-JP" dirty="0"/>
          </a:p>
          <a:p>
            <a:r>
              <a:rPr lang="en-US" altLang="ja-JP" dirty="0"/>
              <a:t>RBAC(Role-Based Access Control)</a:t>
            </a:r>
          </a:p>
          <a:p>
            <a:r>
              <a:rPr lang="en-US" altLang="ja-JP" dirty="0"/>
              <a:t>TE(Type Enforcement)</a:t>
            </a:r>
          </a:p>
          <a:p>
            <a:r>
              <a:rPr kumimoji="1" lang="ja-JP" altLang="en-US" dirty="0"/>
              <a:t>セキュリティポリシのカスタマイズ</a:t>
            </a:r>
          </a:p>
        </p:txBody>
      </p:sp>
    </p:spTree>
    <p:extLst>
      <p:ext uri="{BB962C8B-B14F-4D97-AF65-F5344CB8AC3E}">
        <p14:creationId xmlns:p14="http://schemas.microsoft.com/office/powerpoint/2010/main" val="193273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8E7D8-428B-4D4D-ACE1-780EBAFA845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0511BA-B7AB-447B-990F-A2F3622AEB6A}"/>
              </a:ext>
            </a:extLst>
          </p:cNvPr>
          <p:cNvSpPr>
            <a:spLocks noGrp="1"/>
          </p:cNvSpPr>
          <p:nvPr>
            <p:ph idx="1"/>
          </p:nvPr>
        </p:nvSpPr>
        <p:spPr/>
        <p:txBody>
          <a:bodyPr/>
          <a:lstStyle/>
          <a:p>
            <a:r>
              <a:rPr kumimoji="1" lang="en-US" altLang="ja-JP" dirty="0" err="1"/>
              <a:t>SELinux</a:t>
            </a:r>
            <a:r>
              <a:rPr kumimoji="1" lang="ja-JP" altLang="en-US" dirty="0"/>
              <a:t>のセキュリティモデル</a:t>
            </a:r>
            <a:endParaRPr kumimoji="1" lang="en-US" altLang="ja-JP" dirty="0"/>
          </a:p>
          <a:p>
            <a:r>
              <a:rPr lang="en-US" altLang="ja-JP" dirty="0" err="1">
                <a:solidFill>
                  <a:schemeClr val="bg1">
                    <a:lumMod val="75000"/>
                  </a:schemeClr>
                </a:solidFill>
              </a:rPr>
              <a:t>SELinux</a:t>
            </a:r>
            <a:r>
              <a:rPr lang="ja-JP" altLang="en-US" dirty="0">
                <a:solidFill>
                  <a:schemeClr val="bg1">
                    <a:lumMod val="75000"/>
                  </a:schemeClr>
                </a:solidFill>
              </a:rPr>
              <a:t>のセキュリティポリシとポリシ言語の概要</a:t>
            </a:r>
            <a:endParaRPr lang="en-US" altLang="ja-JP" dirty="0">
              <a:solidFill>
                <a:schemeClr val="bg1">
                  <a:lumMod val="75000"/>
                </a:schemeClr>
              </a:solidFill>
            </a:endParaRPr>
          </a:p>
          <a:p>
            <a:r>
              <a:rPr lang="en-US" altLang="ja-JP" dirty="0">
                <a:solidFill>
                  <a:schemeClr val="bg1">
                    <a:lumMod val="75000"/>
                  </a:schemeClr>
                </a:solidFill>
              </a:rPr>
              <a:t>RBAC(Role-Based Access Control)</a:t>
            </a:r>
          </a:p>
          <a:p>
            <a:r>
              <a:rPr lang="en-US" altLang="ja-JP" dirty="0">
                <a:solidFill>
                  <a:schemeClr val="bg1">
                    <a:lumMod val="75000"/>
                  </a:schemeClr>
                </a:solidFill>
              </a:rPr>
              <a:t>TE(Type Enforcement)</a:t>
            </a:r>
          </a:p>
          <a:p>
            <a:r>
              <a:rPr kumimoji="1" lang="ja-JP" altLang="en-US" dirty="0">
                <a:solidFill>
                  <a:schemeClr val="bg1">
                    <a:lumMod val="75000"/>
                  </a:schemeClr>
                </a:solidFill>
              </a:rPr>
              <a:t>セキュリティポリシのカスタマイズ</a:t>
            </a:r>
          </a:p>
        </p:txBody>
      </p:sp>
    </p:spTree>
    <p:extLst>
      <p:ext uri="{BB962C8B-B14F-4D97-AF65-F5344CB8AC3E}">
        <p14:creationId xmlns:p14="http://schemas.microsoft.com/office/powerpoint/2010/main" val="337013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508B9-948D-464C-BA1C-23DCDBDDF3A4}"/>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49C7D167-AEA5-4036-8F09-34277BBA2811}"/>
              </a:ext>
            </a:extLst>
          </p:cNvPr>
          <p:cNvSpPr>
            <a:spLocks noGrp="1"/>
          </p:cNvSpPr>
          <p:nvPr>
            <p:ph idx="1"/>
          </p:nvPr>
        </p:nvSpPr>
        <p:spPr/>
        <p:txBody>
          <a:bodyPr/>
          <a:lstStyle/>
          <a:p>
            <a:r>
              <a:rPr kumimoji="1" lang="ja-JP" altLang="en-US" dirty="0"/>
              <a:t>サブジェクトとオブジェクトとアクション</a:t>
            </a:r>
            <a:endParaRPr kumimoji="1" lang="en-US" altLang="ja-JP" dirty="0"/>
          </a:p>
          <a:p>
            <a:pPr lvl="1"/>
            <a:r>
              <a:rPr lang="ja-JP" altLang="en-US" dirty="0"/>
              <a:t>サブジェクト：プロセス</a:t>
            </a:r>
            <a:endParaRPr lang="en-US" altLang="ja-JP" dirty="0"/>
          </a:p>
          <a:p>
            <a:pPr lvl="1"/>
            <a:r>
              <a:rPr kumimoji="1" lang="ja-JP" altLang="en-US" dirty="0"/>
              <a:t>オブジェクト</a:t>
            </a:r>
            <a:r>
              <a:rPr lang="ja-JP" altLang="en-US" dirty="0"/>
              <a:t>：ファイル・ディレクトリ・デバイスファイル・</a:t>
            </a:r>
            <a:r>
              <a:rPr lang="en-US" altLang="ja-JP" dirty="0"/>
              <a:t>IPC</a:t>
            </a:r>
            <a:r>
              <a:rPr lang="ja-JP" altLang="en-US" dirty="0"/>
              <a:t>等</a:t>
            </a:r>
            <a:endParaRPr lang="en-US" altLang="ja-JP" dirty="0"/>
          </a:p>
          <a:p>
            <a:pPr lvl="1"/>
            <a:r>
              <a:rPr kumimoji="1" lang="ja-JP" altLang="en-US" dirty="0"/>
              <a:t>アクション：追加・実行・作成・リンク</a:t>
            </a:r>
            <a:r>
              <a:rPr lang="ja-JP" altLang="en-US" dirty="0"/>
              <a:t>・</a:t>
            </a:r>
            <a:r>
              <a:rPr lang="en-US" altLang="ja-JP" dirty="0"/>
              <a:t>I/O</a:t>
            </a:r>
            <a:r>
              <a:rPr lang="ja-JP" altLang="en-US" dirty="0"/>
              <a:t>コントロール等</a:t>
            </a:r>
            <a:endParaRPr lang="en-US" altLang="ja-JP" dirty="0"/>
          </a:p>
          <a:p>
            <a:r>
              <a:rPr kumimoji="1" lang="en-US" altLang="ja-JP" dirty="0" err="1"/>
              <a:t>SELinux</a:t>
            </a:r>
            <a:endParaRPr kumimoji="1" lang="en-US" altLang="ja-JP" dirty="0"/>
          </a:p>
          <a:p>
            <a:pPr lvl="1"/>
            <a:r>
              <a:rPr lang="ja-JP" altLang="en-US" dirty="0"/>
              <a:t>サブジェクトがオブジェクトにアクションすることの正当性を判定</a:t>
            </a:r>
            <a:endParaRPr kumimoji="1" lang="en-US" altLang="ja-JP" dirty="0"/>
          </a:p>
        </p:txBody>
      </p:sp>
    </p:spTree>
    <p:extLst>
      <p:ext uri="{BB962C8B-B14F-4D97-AF65-F5344CB8AC3E}">
        <p14:creationId xmlns:p14="http://schemas.microsoft.com/office/powerpoint/2010/main" val="352651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A495E1-0228-4992-B84E-AF132070DD12}"/>
              </a:ext>
            </a:extLst>
          </p:cNvPr>
          <p:cNvSpPr>
            <a:spLocks noGrp="1"/>
          </p:cNvSpPr>
          <p:nvPr>
            <p:ph type="title"/>
          </p:nvPr>
        </p:nvSpPr>
        <p:spPr/>
        <p:txBody>
          <a:bodyPr/>
          <a:lstStyle/>
          <a:p>
            <a:r>
              <a:rPr lang="en-US" altLang="ja-JP" dirty="0"/>
              <a:t>DAC</a:t>
            </a:r>
            <a:r>
              <a:rPr lang="ja-JP" altLang="en-US" dirty="0"/>
              <a:t>と</a:t>
            </a:r>
            <a:r>
              <a:rPr lang="en-US" altLang="ja-JP" dirty="0"/>
              <a:t>MAC</a:t>
            </a:r>
            <a:endParaRPr kumimoji="1" lang="ja-JP" altLang="en-US" dirty="0"/>
          </a:p>
        </p:txBody>
      </p:sp>
      <p:sp>
        <p:nvSpPr>
          <p:cNvPr id="3" name="コンテンツ プレースホルダー 2">
            <a:extLst>
              <a:ext uri="{FF2B5EF4-FFF2-40B4-BE49-F238E27FC236}">
                <a16:creationId xmlns:a16="http://schemas.microsoft.com/office/drawing/2014/main" id="{0CD4B25D-E1B8-4849-AC56-5CDB7A930035}"/>
              </a:ext>
            </a:extLst>
          </p:cNvPr>
          <p:cNvSpPr>
            <a:spLocks noGrp="1"/>
          </p:cNvSpPr>
          <p:nvPr>
            <p:ph idx="1"/>
          </p:nvPr>
        </p:nvSpPr>
        <p:spPr/>
        <p:txBody>
          <a:bodyPr/>
          <a:lstStyle/>
          <a:p>
            <a:r>
              <a:rPr kumimoji="1" lang="en-US" altLang="ja-JP" dirty="0"/>
              <a:t>DAC</a:t>
            </a:r>
            <a:r>
              <a:rPr kumimoji="1" lang="ja-JP" altLang="en-US" dirty="0"/>
              <a:t>：任意アクセス制御方式</a:t>
            </a:r>
            <a:endParaRPr kumimoji="1" lang="en-US" altLang="ja-JP" dirty="0"/>
          </a:p>
          <a:p>
            <a:pPr lvl="1"/>
            <a:r>
              <a:rPr lang="ja-JP" altLang="en-US" dirty="0"/>
              <a:t>従来の</a:t>
            </a:r>
            <a:r>
              <a:rPr lang="en-US" altLang="ja-JP" dirty="0"/>
              <a:t>Linux</a:t>
            </a:r>
          </a:p>
          <a:p>
            <a:pPr lvl="1"/>
            <a:r>
              <a:rPr kumimoji="1" lang="ja-JP" altLang="en-US" dirty="0"/>
              <a:t>プロセスの実効ユーザがファイルへのアクセス件を持つかを判定</a:t>
            </a:r>
            <a:endParaRPr kumimoji="1" lang="en-US" altLang="ja-JP" dirty="0"/>
          </a:p>
          <a:p>
            <a:r>
              <a:rPr lang="en-US" altLang="ja-JP" dirty="0"/>
              <a:t>MAC</a:t>
            </a:r>
            <a:r>
              <a:rPr lang="ja-JP" altLang="en-US" dirty="0"/>
              <a:t>：強制アクセス制御方式</a:t>
            </a:r>
            <a:endParaRPr lang="en-US" altLang="ja-JP" dirty="0"/>
          </a:p>
          <a:p>
            <a:pPr lvl="1"/>
            <a:r>
              <a:rPr kumimoji="1" lang="en-US" altLang="ja-JP" dirty="0" err="1"/>
              <a:t>SELinux</a:t>
            </a:r>
            <a:r>
              <a:rPr kumimoji="1" lang="ja-JP" altLang="en-US" dirty="0"/>
              <a:t>による方式</a:t>
            </a:r>
            <a:endParaRPr kumimoji="1" lang="en-US" altLang="ja-JP" dirty="0"/>
          </a:p>
          <a:p>
            <a:pPr lvl="1"/>
            <a:r>
              <a:rPr lang="ja-JP" altLang="en-US" dirty="0"/>
              <a:t>制限した許可しか持たない専用のサンドボックス</a:t>
            </a:r>
            <a:r>
              <a:rPr lang="en-US" altLang="ja-JP" dirty="0"/>
              <a:t>(</a:t>
            </a:r>
            <a:r>
              <a:rPr lang="ja-JP" altLang="en-US" dirty="0"/>
              <a:t>ドメイン</a:t>
            </a:r>
            <a:r>
              <a:rPr lang="en-US" altLang="ja-JP" dirty="0"/>
              <a:t>)</a:t>
            </a:r>
            <a:r>
              <a:rPr lang="ja-JP" altLang="en-US" dirty="0"/>
              <a:t>の中でプロセスが動作できる</a:t>
            </a:r>
            <a:endParaRPr lang="en-US" altLang="ja-JP" dirty="0"/>
          </a:p>
          <a:p>
            <a:pPr lvl="1"/>
            <a:r>
              <a:rPr kumimoji="1" lang="ja-JP" altLang="en-US" dirty="0"/>
              <a:t>オブジェクトの所有者でもアクセス権の設定は変更できない</a:t>
            </a:r>
            <a:endParaRPr kumimoji="1" lang="en-US" altLang="ja-JP" dirty="0"/>
          </a:p>
          <a:p>
            <a:pPr lvl="1"/>
            <a:r>
              <a:rPr lang="en-US" altLang="ja-JP" dirty="0"/>
              <a:t>DAC</a:t>
            </a:r>
            <a:r>
              <a:rPr lang="ja-JP" altLang="en-US" dirty="0"/>
              <a:t>では保護できないソケットやプロセスも保護できるようになる</a:t>
            </a:r>
            <a:endParaRPr kumimoji="1" lang="ja-JP" altLang="en-US" dirty="0"/>
          </a:p>
        </p:txBody>
      </p:sp>
    </p:spTree>
    <p:extLst>
      <p:ext uri="{BB962C8B-B14F-4D97-AF65-F5344CB8AC3E}">
        <p14:creationId xmlns:p14="http://schemas.microsoft.com/office/powerpoint/2010/main" val="395813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778CC-1864-4FD9-9C88-EFD892D02507}"/>
              </a:ext>
            </a:extLst>
          </p:cNvPr>
          <p:cNvSpPr>
            <a:spLocks noGrp="1"/>
          </p:cNvSpPr>
          <p:nvPr>
            <p:ph type="title"/>
          </p:nvPr>
        </p:nvSpPr>
        <p:spPr/>
        <p:txBody>
          <a:bodyPr/>
          <a:lstStyle/>
          <a:p>
            <a:r>
              <a:rPr kumimoji="1" lang="en-US" altLang="ja-JP" dirty="0"/>
              <a:t>Linux</a:t>
            </a:r>
            <a:r>
              <a:rPr kumimoji="1" lang="ja-JP" altLang="en-US" dirty="0"/>
              <a:t>の</a:t>
            </a:r>
            <a:r>
              <a:rPr kumimoji="1" lang="en-US" altLang="ja-JP" dirty="0"/>
              <a:t>DAC</a:t>
            </a:r>
            <a:r>
              <a:rPr kumimoji="1" lang="ja-JP" altLang="en-US" dirty="0"/>
              <a:t>と</a:t>
            </a:r>
            <a:r>
              <a:rPr kumimoji="1" lang="en-US" altLang="ja-JP" dirty="0" err="1"/>
              <a:t>SELinux</a:t>
            </a:r>
            <a:r>
              <a:rPr kumimoji="1" lang="ja-JP" altLang="en-US" dirty="0"/>
              <a:t>の</a:t>
            </a:r>
            <a:r>
              <a:rPr kumimoji="1" lang="en-US" altLang="ja-JP" dirty="0"/>
              <a:t>MAC</a:t>
            </a:r>
            <a:endParaRPr kumimoji="1" lang="ja-JP" altLang="en-US" dirty="0"/>
          </a:p>
        </p:txBody>
      </p:sp>
      <p:sp>
        <p:nvSpPr>
          <p:cNvPr id="3" name="コンテンツ プレースホルダー 2">
            <a:extLst>
              <a:ext uri="{FF2B5EF4-FFF2-40B4-BE49-F238E27FC236}">
                <a16:creationId xmlns:a16="http://schemas.microsoft.com/office/drawing/2014/main" id="{210EC315-0F8E-4698-A415-3DB91DDFF527}"/>
              </a:ext>
            </a:extLst>
          </p:cNvPr>
          <p:cNvSpPr>
            <a:spLocks noGrp="1"/>
          </p:cNvSpPr>
          <p:nvPr>
            <p:ph idx="1"/>
          </p:nvPr>
        </p:nvSpPr>
        <p:spPr>
          <a:xfrm>
            <a:off x="838200" y="1825625"/>
            <a:ext cx="10515600" cy="4351338"/>
          </a:xfrm>
        </p:spPr>
        <p:txBody>
          <a:bodyPr/>
          <a:lstStyle/>
          <a:p>
            <a:r>
              <a:rPr kumimoji="1" lang="ja-JP" altLang="en-US" dirty="0"/>
              <a:t>共存可能</a:t>
            </a:r>
          </a:p>
        </p:txBody>
      </p:sp>
      <p:sp>
        <p:nvSpPr>
          <p:cNvPr id="4" name="正方形/長方形 3">
            <a:extLst>
              <a:ext uri="{FF2B5EF4-FFF2-40B4-BE49-F238E27FC236}">
                <a16:creationId xmlns:a16="http://schemas.microsoft.com/office/drawing/2014/main" id="{546F2228-7A3E-4071-A768-932E814F7A57}"/>
              </a:ext>
            </a:extLst>
          </p:cNvPr>
          <p:cNvSpPr/>
          <p:nvPr/>
        </p:nvSpPr>
        <p:spPr>
          <a:xfrm>
            <a:off x="371061" y="2249691"/>
            <a:ext cx="3140766" cy="1699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サブジェクト</a:t>
            </a:r>
            <a:r>
              <a:rPr kumimoji="1" lang="en-US" altLang="ja-JP" dirty="0"/>
              <a:t>(</a:t>
            </a:r>
            <a:r>
              <a:rPr kumimoji="1" lang="ja-JP" altLang="en-US" dirty="0"/>
              <a:t>プロセス</a:t>
            </a:r>
            <a:r>
              <a:rPr kumimoji="1" lang="en-US" altLang="ja-JP" dirty="0"/>
              <a:t>)</a:t>
            </a:r>
            <a:r>
              <a:rPr kumimoji="1" lang="ja-JP" altLang="en-US" dirty="0"/>
              <a:t>が</a:t>
            </a:r>
            <a:endParaRPr kumimoji="1" lang="en-US" altLang="ja-JP" dirty="0"/>
          </a:p>
          <a:p>
            <a:pPr algn="ctr"/>
            <a:r>
              <a:rPr lang="ja-JP" altLang="en-US" dirty="0"/>
              <a:t>オブジェクト</a:t>
            </a:r>
            <a:r>
              <a:rPr lang="en-US" altLang="ja-JP" dirty="0"/>
              <a:t>(</a:t>
            </a:r>
            <a:r>
              <a:rPr lang="ja-JP" altLang="en-US" dirty="0"/>
              <a:t>ファイル</a:t>
            </a:r>
            <a:r>
              <a:rPr lang="en-US" altLang="ja-JP" dirty="0"/>
              <a:t>)</a:t>
            </a:r>
            <a:r>
              <a:rPr lang="ja-JP" altLang="en-US" dirty="0"/>
              <a:t>へ</a:t>
            </a:r>
            <a:endParaRPr lang="en-US" altLang="ja-JP" dirty="0"/>
          </a:p>
          <a:p>
            <a:pPr algn="ctr"/>
            <a:r>
              <a:rPr kumimoji="1" lang="ja-JP" altLang="en-US" dirty="0"/>
              <a:t>アクセス</a:t>
            </a:r>
          </a:p>
        </p:txBody>
      </p:sp>
      <p:sp>
        <p:nvSpPr>
          <p:cNvPr id="5" name="正方形/長方形 4">
            <a:extLst>
              <a:ext uri="{FF2B5EF4-FFF2-40B4-BE49-F238E27FC236}">
                <a16:creationId xmlns:a16="http://schemas.microsoft.com/office/drawing/2014/main" id="{186B1A77-E091-4167-ACA5-F042A8BC7A36}"/>
              </a:ext>
            </a:extLst>
          </p:cNvPr>
          <p:cNvSpPr/>
          <p:nvPr/>
        </p:nvSpPr>
        <p:spPr>
          <a:xfrm>
            <a:off x="4194313" y="2249691"/>
            <a:ext cx="3140766" cy="1699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DAC</a:t>
            </a:r>
            <a:r>
              <a:rPr kumimoji="1" lang="ja-JP" altLang="en-US" dirty="0"/>
              <a:t>判定：</a:t>
            </a:r>
            <a:endParaRPr kumimoji="1" lang="en-US" altLang="ja-JP" dirty="0"/>
          </a:p>
          <a:p>
            <a:pPr algn="ctr"/>
            <a:r>
              <a:rPr kumimoji="1" lang="ja-JP" altLang="en-US" dirty="0"/>
              <a:t>プロセスの実効ユーザは</a:t>
            </a:r>
            <a:endParaRPr kumimoji="1" lang="en-US" altLang="ja-JP" dirty="0"/>
          </a:p>
          <a:p>
            <a:pPr algn="ctr"/>
            <a:r>
              <a:rPr kumimoji="1" lang="ja-JP" altLang="en-US" dirty="0"/>
              <a:t>ファイルに対するアクセス件があるか？</a:t>
            </a:r>
          </a:p>
        </p:txBody>
      </p:sp>
      <p:sp>
        <p:nvSpPr>
          <p:cNvPr id="6" name="正方形/長方形 5">
            <a:extLst>
              <a:ext uri="{FF2B5EF4-FFF2-40B4-BE49-F238E27FC236}">
                <a16:creationId xmlns:a16="http://schemas.microsoft.com/office/drawing/2014/main" id="{5FD9592D-DE30-46B5-BF61-D3D77551BFB6}"/>
              </a:ext>
            </a:extLst>
          </p:cNvPr>
          <p:cNvSpPr/>
          <p:nvPr/>
        </p:nvSpPr>
        <p:spPr>
          <a:xfrm>
            <a:off x="4194313" y="5466320"/>
            <a:ext cx="3140766"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Permission Denied</a:t>
            </a:r>
            <a:endParaRPr kumimoji="1" lang="ja-JP" altLang="en-US" dirty="0"/>
          </a:p>
        </p:txBody>
      </p:sp>
      <p:cxnSp>
        <p:nvCxnSpPr>
          <p:cNvPr id="8" name="直線矢印コネクタ 7">
            <a:extLst>
              <a:ext uri="{FF2B5EF4-FFF2-40B4-BE49-F238E27FC236}">
                <a16:creationId xmlns:a16="http://schemas.microsoft.com/office/drawing/2014/main" id="{D936BD07-3C68-4DB1-B0FC-6450006FDE8E}"/>
              </a:ext>
            </a:extLst>
          </p:cNvPr>
          <p:cNvCxnSpPr>
            <a:cxnSpLocks/>
            <a:stCxn id="4" idx="3"/>
            <a:endCxn id="5" idx="1"/>
          </p:cNvCxnSpPr>
          <p:nvPr/>
        </p:nvCxnSpPr>
        <p:spPr>
          <a:xfrm>
            <a:off x="3511827" y="3099418"/>
            <a:ext cx="682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7CC5323-CCFA-442E-B557-B4A81503A8FD}"/>
              </a:ext>
            </a:extLst>
          </p:cNvPr>
          <p:cNvCxnSpPr>
            <a:cxnSpLocks/>
            <a:stCxn id="5" idx="2"/>
            <a:endCxn id="6" idx="0"/>
          </p:cNvCxnSpPr>
          <p:nvPr/>
        </p:nvCxnSpPr>
        <p:spPr>
          <a:xfrm>
            <a:off x="5764696" y="3949145"/>
            <a:ext cx="0" cy="15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4E800B4E-9DBC-4902-84B9-48D6A46923C3}"/>
              </a:ext>
            </a:extLst>
          </p:cNvPr>
          <p:cNvSpPr/>
          <p:nvPr/>
        </p:nvSpPr>
        <p:spPr>
          <a:xfrm>
            <a:off x="8309113" y="2262943"/>
            <a:ext cx="3140766" cy="1656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MAC</a:t>
            </a:r>
            <a:r>
              <a:rPr kumimoji="1" lang="ja-JP" altLang="en-US" dirty="0"/>
              <a:t>判定：</a:t>
            </a:r>
            <a:endParaRPr kumimoji="1" lang="en-US" altLang="ja-JP" dirty="0"/>
          </a:p>
          <a:p>
            <a:pPr algn="ctr"/>
            <a:r>
              <a:rPr lang="ja-JP" altLang="en-US" dirty="0"/>
              <a:t>サブジェクト</a:t>
            </a:r>
            <a:r>
              <a:rPr lang="en-US" altLang="ja-JP" dirty="0"/>
              <a:t>(</a:t>
            </a:r>
            <a:r>
              <a:rPr lang="ja-JP" altLang="en-US" dirty="0"/>
              <a:t>プロセス</a:t>
            </a:r>
            <a:r>
              <a:rPr lang="en-US" altLang="ja-JP" dirty="0"/>
              <a:t>)</a:t>
            </a:r>
            <a:r>
              <a:rPr lang="ja-JP" altLang="en-US" dirty="0"/>
              <a:t>のドメインはオブジェクト</a:t>
            </a:r>
            <a:r>
              <a:rPr lang="en-US" altLang="ja-JP" dirty="0"/>
              <a:t>(</a:t>
            </a:r>
            <a:r>
              <a:rPr lang="ja-JP" altLang="en-US" dirty="0"/>
              <a:t>ファイル</a:t>
            </a:r>
            <a:r>
              <a:rPr lang="en-US" altLang="ja-JP" dirty="0"/>
              <a:t>)</a:t>
            </a:r>
            <a:r>
              <a:rPr lang="ja-JP" altLang="en-US" dirty="0"/>
              <a:t>に対してアクセス権があるか？</a:t>
            </a:r>
            <a:endParaRPr kumimoji="1" lang="ja-JP" altLang="en-US" dirty="0"/>
          </a:p>
        </p:txBody>
      </p:sp>
      <p:cxnSp>
        <p:nvCxnSpPr>
          <p:cNvPr id="16" name="直線矢印コネクタ 15">
            <a:extLst>
              <a:ext uri="{FF2B5EF4-FFF2-40B4-BE49-F238E27FC236}">
                <a16:creationId xmlns:a16="http://schemas.microsoft.com/office/drawing/2014/main" id="{80480FAB-11B1-4EAD-9507-509CC5CA6AE2}"/>
              </a:ext>
            </a:extLst>
          </p:cNvPr>
          <p:cNvCxnSpPr>
            <a:cxnSpLocks/>
            <a:stCxn id="5" idx="3"/>
            <a:endCxn id="11" idx="1"/>
          </p:cNvCxnSpPr>
          <p:nvPr/>
        </p:nvCxnSpPr>
        <p:spPr>
          <a:xfrm flipV="1">
            <a:off x="7335079" y="3091049"/>
            <a:ext cx="974034" cy="8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367FF2C-E5AC-4A3E-A413-6E85A53EEF68}"/>
              </a:ext>
            </a:extLst>
          </p:cNvPr>
          <p:cNvCxnSpPr>
            <a:stCxn id="11" idx="2"/>
            <a:endCxn id="6" idx="3"/>
          </p:cNvCxnSpPr>
          <p:nvPr/>
        </p:nvCxnSpPr>
        <p:spPr>
          <a:xfrm flipH="1">
            <a:off x="7335079" y="3919155"/>
            <a:ext cx="2544417" cy="20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88C2FE0-2DB6-429D-9F0B-7A074BFBC11E}"/>
              </a:ext>
            </a:extLst>
          </p:cNvPr>
          <p:cNvSpPr/>
          <p:nvPr/>
        </p:nvSpPr>
        <p:spPr>
          <a:xfrm>
            <a:off x="8309113" y="5444699"/>
            <a:ext cx="3140766" cy="1046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OK</a:t>
            </a:r>
            <a:endParaRPr kumimoji="1" lang="ja-JP" altLang="en-US" dirty="0"/>
          </a:p>
        </p:txBody>
      </p:sp>
      <p:cxnSp>
        <p:nvCxnSpPr>
          <p:cNvPr id="20" name="直線矢印コネクタ 19">
            <a:extLst>
              <a:ext uri="{FF2B5EF4-FFF2-40B4-BE49-F238E27FC236}">
                <a16:creationId xmlns:a16="http://schemas.microsoft.com/office/drawing/2014/main" id="{73C44621-86E8-4D1D-ADF0-2C8DBC780E70}"/>
              </a:ext>
            </a:extLst>
          </p:cNvPr>
          <p:cNvCxnSpPr>
            <a:cxnSpLocks/>
            <a:stCxn id="11" idx="2"/>
            <a:endCxn id="19" idx="0"/>
          </p:cNvCxnSpPr>
          <p:nvPr/>
        </p:nvCxnSpPr>
        <p:spPr>
          <a:xfrm>
            <a:off x="9879496" y="3919155"/>
            <a:ext cx="0" cy="152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144A8F-48E4-49C5-A485-931BF47F0E56}"/>
              </a:ext>
            </a:extLst>
          </p:cNvPr>
          <p:cNvSpPr txBox="1"/>
          <p:nvPr/>
        </p:nvSpPr>
        <p:spPr>
          <a:xfrm>
            <a:off x="5737577" y="4420012"/>
            <a:ext cx="487634" cy="646331"/>
          </a:xfrm>
          <a:prstGeom prst="rect">
            <a:avLst/>
          </a:prstGeom>
          <a:noFill/>
        </p:spPr>
        <p:txBody>
          <a:bodyPr wrap="none" rtlCol="0">
            <a:spAutoFit/>
          </a:bodyPr>
          <a:lstStyle/>
          <a:p>
            <a:r>
              <a:rPr kumimoji="1" lang="en-US" altLang="ja-JP" dirty="0"/>
              <a:t>No</a:t>
            </a:r>
          </a:p>
          <a:p>
            <a:endParaRPr kumimoji="1" lang="ja-JP" altLang="en-US" dirty="0"/>
          </a:p>
        </p:txBody>
      </p:sp>
      <p:sp>
        <p:nvSpPr>
          <p:cNvPr id="30" name="テキスト ボックス 29">
            <a:extLst>
              <a:ext uri="{FF2B5EF4-FFF2-40B4-BE49-F238E27FC236}">
                <a16:creationId xmlns:a16="http://schemas.microsoft.com/office/drawing/2014/main" id="{CAE6DD95-F135-47DA-B83E-C201010850B4}"/>
              </a:ext>
            </a:extLst>
          </p:cNvPr>
          <p:cNvSpPr txBox="1"/>
          <p:nvPr/>
        </p:nvSpPr>
        <p:spPr>
          <a:xfrm>
            <a:off x="7659757" y="2776253"/>
            <a:ext cx="579005" cy="369332"/>
          </a:xfrm>
          <a:prstGeom prst="rect">
            <a:avLst/>
          </a:prstGeom>
          <a:noFill/>
        </p:spPr>
        <p:txBody>
          <a:bodyPr wrap="none" rtlCol="0">
            <a:spAutoFit/>
          </a:bodyPr>
          <a:lstStyle/>
          <a:p>
            <a:r>
              <a:rPr kumimoji="1" lang="en-US" altLang="ja-JP" dirty="0"/>
              <a:t>Yes</a:t>
            </a:r>
            <a:endParaRPr kumimoji="1" lang="ja-JP" altLang="en-US" dirty="0"/>
          </a:p>
        </p:txBody>
      </p:sp>
      <p:sp>
        <p:nvSpPr>
          <p:cNvPr id="31" name="テキスト ボックス 30">
            <a:extLst>
              <a:ext uri="{FF2B5EF4-FFF2-40B4-BE49-F238E27FC236}">
                <a16:creationId xmlns:a16="http://schemas.microsoft.com/office/drawing/2014/main" id="{61A59235-2C96-4CF4-9FAF-55733E82D98B}"/>
              </a:ext>
            </a:extLst>
          </p:cNvPr>
          <p:cNvSpPr txBox="1"/>
          <p:nvPr/>
        </p:nvSpPr>
        <p:spPr>
          <a:xfrm>
            <a:off x="9992139" y="4681927"/>
            <a:ext cx="579005" cy="369332"/>
          </a:xfrm>
          <a:prstGeom prst="rect">
            <a:avLst/>
          </a:prstGeom>
          <a:noFill/>
        </p:spPr>
        <p:txBody>
          <a:bodyPr wrap="none" rtlCol="0">
            <a:spAutoFit/>
          </a:bodyPr>
          <a:lstStyle/>
          <a:p>
            <a:r>
              <a:rPr kumimoji="1" lang="en-US" altLang="ja-JP" dirty="0"/>
              <a:t>Yes</a:t>
            </a:r>
            <a:endParaRPr kumimoji="1" lang="ja-JP" altLang="en-US" dirty="0"/>
          </a:p>
        </p:txBody>
      </p:sp>
      <p:sp>
        <p:nvSpPr>
          <p:cNvPr id="32" name="テキスト ボックス 31">
            <a:extLst>
              <a:ext uri="{FF2B5EF4-FFF2-40B4-BE49-F238E27FC236}">
                <a16:creationId xmlns:a16="http://schemas.microsoft.com/office/drawing/2014/main" id="{5466C4D4-E0DB-44CB-8E2B-9CDB28050B99}"/>
              </a:ext>
            </a:extLst>
          </p:cNvPr>
          <p:cNvSpPr txBox="1"/>
          <p:nvPr/>
        </p:nvSpPr>
        <p:spPr>
          <a:xfrm>
            <a:off x="8336350" y="4562595"/>
            <a:ext cx="487634" cy="369332"/>
          </a:xfrm>
          <a:prstGeom prst="rect">
            <a:avLst/>
          </a:prstGeom>
          <a:noFill/>
        </p:spPr>
        <p:txBody>
          <a:bodyPr wrap="none" rtlCol="0">
            <a:spAutoFit/>
          </a:bodyPr>
          <a:lstStyle/>
          <a:p>
            <a:r>
              <a:rPr kumimoji="1" lang="en-US" altLang="ja-JP" dirty="0"/>
              <a:t>No</a:t>
            </a:r>
            <a:endParaRPr kumimoji="1" lang="ja-JP" altLang="en-US" dirty="0"/>
          </a:p>
        </p:txBody>
      </p:sp>
    </p:spTree>
    <p:extLst>
      <p:ext uri="{BB962C8B-B14F-4D97-AF65-F5344CB8AC3E}">
        <p14:creationId xmlns:p14="http://schemas.microsoft.com/office/powerpoint/2010/main" val="1059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845CBD7-A6D7-48E0-8F28-54F5ECB89B5B}"/>
              </a:ext>
            </a:extLst>
          </p:cNvPr>
          <p:cNvSpPr/>
          <p:nvPr/>
        </p:nvSpPr>
        <p:spPr>
          <a:xfrm>
            <a:off x="3823254" y="3281292"/>
            <a:ext cx="5529468" cy="91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a:p>
            <a:pPr algn="ctr"/>
            <a:r>
              <a:rPr kumimoji="1" lang="ja-JP" altLang="en-US" dirty="0"/>
              <a:t>カーネル</a:t>
            </a:r>
          </a:p>
        </p:txBody>
      </p:sp>
      <p:sp>
        <p:nvSpPr>
          <p:cNvPr id="2" name="タイトル 1">
            <a:extLst>
              <a:ext uri="{FF2B5EF4-FFF2-40B4-BE49-F238E27FC236}">
                <a16:creationId xmlns:a16="http://schemas.microsoft.com/office/drawing/2014/main" id="{4BA55325-2311-4B5E-B2C3-E36B244A428B}"/>
              </a:ext>
            </a:extLst>
          </p:cNvPr>
          <p:cNvSpPr>
            <a:spLocks noGrp="1"/>
          </p:cNvSpPr>
          <p:nvPr>
            <p:ph type="title"/>
          </p:nvPr>
        </p:nvSpPr>
        <p:spPr/>
        <p:txBody>
          <a:bodyPr/>
          <a:lstStyle/>
          <a:p>
            <a:r>
              <a:rPr kumimoji="1" lang="en-US" altLang="ja-JP" dirty="0" err="1"/>
              <a:t>SELinux</a:t>
            </a:r>
            <a:r>
              <a:rPr kumimoji="1" lang="ja-JP" altLang="en-US" dirty="0"/>
              <a:t>のアーキテクチャ</a:t>
            </a:r>
          </a:p>
        </p:txBody>
      </p:sp>
      <p:sp>
        <p:nvSpPr>
          <p:cNvPr id="4" name="正方形/長方形 3">
            <a:extLst>
              <a:ext uri="{FF2B5EF4-FFF2-40B4-BE49-F238E27FC236}">
                <a16:creationId xmlns:a16="http://schemas.microsoft.com/office/drawing/2014/main" id="{80A6DA8F-1E66-47AA-A334-48BBCBEA14BB}"/>
              </a:ext>
            </a:extLst>
          </p:cNvPr>
          <p:cNvSpPr/>
          <p:nvPr/>
        </p:nvSpPr>
        <p:spPr>
          <a:xfrm>
            <a:off x="3823253" y="2154513"/>
            <a:ext cx="2660375" cy="397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セキュリティポリシ</a:t>
            </a:r>
          </a:p>
        </p:txBody>
      </p:sp>
      <p:sp>
        <p:nvSpPr>
          <p:cNvPr id="5" name="正方形/長方形 4">
            <a:extLst>
              <a:ext uri="{FF2B5EF4-FFF2-40B4-BE49-F238E27FC236}">
                <a16:creationId xmlns:a16="http://schemas.microsoft.com/office/drawing/2014/main" id="{6BA133EA-ED87-4530-B318-E3CB9B9DEC9C}"/>
              </a:ext>
            </a:extLst>
          </p:cNvPr>
          <p:cNvSpPr/>
          <p:nvPr/>
        </p:nvSpPr>
        <p:spPr>
          <a:xfrm>
            <a:off x="6728793" y="2154512"/>
            <a:ext cx="2623930" cy="397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ツール</a:t>
            </a:r>
            <a:endParaRPr kumimoji="1" lang="ja-JP" altLang="en-US" dirty="0"/>
          </a:p>
        </p:txBody>
      </p:sp>
      <p:sp>
        <p:nvSpPr>
          <p:cNvPr id="6" name="正方形/長方形 5">
            <a:extLst>
              <a:ext uri="{FF2B5EF4-FFF2-40B4-BE49-F238E27FC236}">
                <a16:creationId xmlns:a16="http://schemas.microsoft.com/office/drawing/2014/main" id="{AB6A2DF5-9A2D-49F7-87F5-8CAD62989021}"/>
              </a:ext>
            </a:extLst>
          </p:cNvPr>
          <p:cNvSpPr/>
          <p:nvPr/>
        </p:nvSpPr>
        <p:spPr>
          <a:xfrm>
            <a:off x="3859697" y="2704477"/>
            <a:ext cx="5493025" cy="397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err="1"/>
              <a:t>SELinux</a:t>
            </a:r>
            <a:r>
              <a:rPr lang="ja-JP" altLang="en-US" dirty="0"/>
              <a:t>ライブラリ</a:t>
            </a:r>
            <a:endParaRPr kumimoji="1" lang="ja-JP" altLang="en-US" dirty="0"/>
          </a:p>
        </p:txBody>
      </p:sp>
      <p:sp>
        <p:nvSpPr>
          <p:cNvPr id="7" name="正方形/長方形 6">
            <a:extLst>
              <a:ext uri="{FF2B5EF4-FFF2-40B4-BE49-F238E27FC236}">
                <a16:creationId xmlns:a16="http://schemas.microsoft.com/office/drawing/2014/main" id="{EF74056B-78BD-4CE6-A1B6-CBA39BD7B95C}"/>
              </a:ext>
            </a:extLst>
          </p:cNvPr>
          <p:cNvSpPr/>
          <p:nvPr/>
        </p:nvSpPr>
        <p:spPr>
          <a:xfrm>
            <a:off x="3823253" y="3281293"/>
            <a:ext cx="2660375" cy="39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ローダブルモジュール</a:t>
            </a:r>
          </a:p>
        </p:txBody>
      </p:sp>
      <p:sp>
        <p:nvSpPr>
          <p:cNvPr id="8" name="正方形/長方形 7">
            <a:extLst>
              <a:ext uri="{FF2B5EF4-FFF2-40B4-BE49-F238E27FC236}">
                <a16:creationId xmlns:a16="http://schemas.microsoft.com/office/drawing/2014/main" id="{95EED710-FFA0-4891-9F63-C4101A795673}"/>
              </a:ext>
            </a:extLst>
          </p:cNvPr>
          <p:cNvSpPr/>
          <p:nvPr/>
        </p:nvSpPr>
        <p:spPr>
          <a:xfrm>
            <a:off x="6728793" y="3281292"/>
            <a:ext cx="2623929" cy="397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ラベル付</a:t>
            </a:r>
            <a:r>
              <a:rPr kumimoji="1" lang="en-US" altLang="ja-JP" dirty="0"/>
              <a:t>FS</a:t>
            </a:r>
            <a:endParaRPr kumimoji="1" lang="ja-JP" altLang="en-US" dirty="0"/>
          </a:p>
        </p:txBody>
      </p:sp>
      <p:cxnSp>
        <p:nvCxnSpPr>
          <p:cNvPr id="11" name="直線矢印コネクタ 10">
            <a:extLst>
              <a:ext uri="{FF2B5EF4-FFF2-40B4-BE49-F238E27FC236}">
                <a16:creationId xmlns:a16="http://schemas.microsoft.com/office/drawing/2014/main" id="{E52665E0-86A0-423C-B976-0458BEF9DBC9}"/>
              </a:ext>
            </a:extLst>
          </p:cNvPr>
          <p:cNvCxnSpPr>
            <a:cxnSpLocks/>
            <a:stCxn id="4" idx="2"/>
            <a:endCxn id="7" idx="0"/>
          </p:cNvCxnSpPr>
          <p:nvPr/>
        </p:nvCxnSpPr>
        <p:spPr>
          <a:xfrm>
            <a:off x="5153441" y="2552078"/>
            <a:ext cx="0" cy="72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2F04F8C-7BAE-4251-8E4E-0E3B7B242B2E}"/>
              </a:ext>
            </a:extLst>
          </p:cNvPr>
          <p:cNvSpPr txBox="1"/>
          <p:nvPr/>
        </p:nvSpPr>
        <p:spPr>
          <a:xfrm>
            <a:off x="4532246" y="2738473"/>
            <a:ext cx="636713" cy="369332"/>
          </a:xfrm>
          <a:prstGeom prst="rect">
            <a:avLst/>
          </a:prstGeom>
          <a:noFill/>
        </p:spPr>
        <p:txBody>
          <a:bodyPr wrap="none" rtlCol="0">
            <a:spAutoFit/>
          </a:bodyPr>
          <a:lstStyle/>
          <a:p>
            <a:r>
              <a:rPr kumimoji="1" lang="en-US" altLang="ja-JP" i="1" dirty="0">
                <a:solidFill>
                  <a:schemeClr val="tx2"/>
                </a:solidFill>
              </a:rPr>
              <a:t>load</a:t>
            </a:r>
            <a:endParaRPr kumimoji="1" lang="ja-JP" altLang="en-US" i="1" dirty="0">
              <a:solidFill>
                <a:schemeClr val="tx2"/>
              </a:solidFill>
            </a:endParaRPr>
          </a:p>
        </p:txBody>
      </p:sp>
      <p:sp>
        <p:nvSpPr>
          <p:cNvPr id="14" name="テキスト ボックス 13">
            <a:extLst>
              <a:ext uri="{FF2B5EF4-FFF2-40B4-BE49-F238E27FC236}">
                <a16:creationId xmlns:a16="http://schemas.microsoft.com/office/drawing/2014/main" id="{E7E17AAD-9CB4-4B2F-B801-D7D89C484816}"/>
              </a:ext>
            </a:extLst>
          </p:cNvPr>
          <p:cNvSpPr txBox="1"/>
          <p:nvPr/>
        </p:nvSpPr>
        <p:spPr>
          <a:xfrm>
            <a:off x="2659151" y="3314391"/>
            <a:ext cx="1164101" cy="369332"/>
          </a:xfrm>
          <a:prstGeom prst="rect">
            <a:avLst/>
          </a:prstGeom>
          <a:noFill/>
        </p:spPr>
        <p:txBody>
          <a:bodyPr wrap="none" rtlCol="0">
            <a:spAutoFit/>
          </a:bodyPr>
          <a:lstStyle/>
          <a:p>
            <a:r>
              <a:rPr lang="en-US" altLang="ja-JP" i="1" dirty="0">
                <a:solidFill>
                  <a:schemeClr val="tx2"/>
                </a:solidFill>
              </a:rPr>
              <a:t>MAC</a:t>
            </a:r>
            <a:r>
              <a:rPr lang="ja-JP" altLang="en-US" i="1" dirty="0">
                <a:solidFill>
                  <a:schemeClr val="tx2"/>
                </a:solidFill>
              </a:rPr>
              <a:t>判定</a:t>
            </a:r>
            <a:endParaRPr kumimoji="1" lang="ja-JP" altLang="en-US" i="1" dirty="0">
              <a:solidFill>
                <a:schemeClr val="tx2"/>
              </a:solidFill>
            </a:endParaRPr>
          </a:p>
        </p:txBody>
      </p:sp>
    </p:spTree>
    <p:extLst>
      <p:ext uri="{BB962C8B-B14F-4D97-AF65-F5344CB8AC3E}">
        <p14:creationId xmlns:p14="http://schemas.microsoft.com/office/powerpoint/2010/main" val="168339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8E7D8-428B-4D4D-ACE1-780EBAFA845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0511BA-B7AB-447B-990F-A2F3622AEB6A}"/>
              </a:ext>
            </a:extLst>
          </p:cNvPr>
          <p:cNvSpPr>
            <a:spLocks noGrp="1"/>
          </p:cNvSpPr>
          <p:nvPr>
            <p:ph idx="1"/>
          </p:nvPr>
        </p:nvSpPr>
        <p:spPr/>
        <p:txBody>
          <a:bodyPr/>
          <a:lstStyle/>
          <a:p>
            <a:r>
              <a:rPr kumimoji="1" lang="en-US" altLang="ja-JP" dirty="0" err="1">
                <a:solidFill>
                  <a:schemeClr val="bg1">
                    <a:lumMod val="75000"/>
                  </a:schemeClr>
                </a:solidFill>
              </a:rPr>
              <a:t>SELinux</a:t>
            </a:r>
            <a:r>
              <a:rPr kumimoji="1" lang="ja-JP" altLang="en-US" dirty="0">
                <a:solidFill>
                  <a:schemeClr val="bg1">
                    <a:lumMod val="75000"/>
                  </a:schemeClr>
                </a:solidFill>
              </a:rPr>
              <a:t>のセキュリティモデル</a:t>
            </a:r>
            <a:endParaRPr kumimoji="1" lang="en-US" altLang="ja-JP" dirty="0">
              <a:solidFill>
                <a:schemeClr val="bg1">
                  <a:lumMod val="75000"/>
                </a:schemeClr>
              </a:solidFill>
            </a:endParaRPr>
          </a:p>
          <a:p>
            <a:r>
              <a:rPr lang="en-US" altLang="ja-JP" dirty="0" err="1"/>
              <a:t>SELinux</a:t>
            </a:r>
            <a:r>
              <a:rPr lang="ja-JP" altLang="en-US" dirty="0"/>
              <a:t>のセキュリティポリシとポリシ言語の概要</a:t>
            </a:r>
            <a:endParaRPr lang="en-US" altLang="ja-JP" dirty="0"/>
          </a:p>
          <a:p>
            <a:r>
              <a:rPr lang="en-US" altLang="ja-JP" dirty="0">
                <a:solidFill>
                  <a:schemeClr val="bg1">
                    <a:lumMod val="75000"/>
                  </a:schemeClr>
                </a:solidFill>
              </a:rPr>
              <a:t>RBAC(Role-Based Access Control)</a:t>
            </a:r>
          </a:p>
          <a:p>
            <a:r>
              <a:rPr lang="en-US" altLang="ja-JP" dirty="0">
                <a:solidFill>
                  <a:schemeClr val="bg1">
                    <a:lumMod val="75000"/>
                  </a:schemeClr>
                </a:solidFill>
              </a:rPr>
              <a:t>TE(Type Enforcement)</a:t>
            </a:r>
          </a:p>
          <a:p>
            <a:r>
              <a:rPr kumimoji="1" lang="ja-JP" altLang="en-US" dirty="0">
                <a:solidFill>
                  <a:schemeClr val="bg1">
                    <a:lumMod val="75000"/>
                  </a:schemeClr>
                </a:solidFill>
              </a:rPr>
              <a:t>セキュリティポリシのカスタマイズ</a:t>
            </a:r>
          </a:p>
        </p:txBody>
      </p:sp>
    </p:spTree>
    <p:extLst>
      <p:ext uri="{BB962C8B-B14F-4D97-AF65-F5344CB8AC3E}">
        <p14:creationId xmlns:p14="http://schemas.microsoft.com/office/powerpoint/2010/main" val="340773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C524D-FD05-408F-B8E5-E8AF063AD342}"/>
              </a:ext>
            </a:extLst>
          </p:cNvPr>
          <p:cNvSpPr>
            <a:spLocks noGrp="1"/>
          </p:cNvSpPr>
          <p:nvPr>
            <p:ph type="title"/>
          </p:nvPr>
        </p:nvSpPr>
        <p:spPr/>
        <p:txBody>
          <a:bodyPr/>
          <a:lstStyle/>
          <a:p>
            <a:r>
              <a:rPr lang="ja-JP" altLang="en-US" dirty="0"/>
              <a:t>セキュリティポリシ</a:t>
            </a:r>
            <a:endParaRPr kumimoji="1" lang="ja-JP" altLang="en-US" dirty="0"/>
          </a:p>
        </p:txBody>
      </p:sp>
      <p:sp>
        <p:nvSpPr>
          <p:cNvPr id="3" name="コンテンツ プレースホルダー 2">
            <a:extLst>
              <a:ext uri="{FF2B5EF4-FFF2-40B4-BE49-F238E27FC236}">
                <a16:creationId xmlns:a16="http://schemas.microsoft.com/office/drawing/2014/main" id="{EB4C7FDE-298C-4274-BF72-F002B9F4823D}"/>
              </a:ext>
            </a:extLst>
          </p:cNvPr>
          <p:cNvSpPr>
            <a:spLocks noGrp="1"/>
          </p:cNvSpPr>
          <p:nvPr>
            <p:ph idx="1"/>
          </p:nvPr>
        </p:nvSpPr>
        <p:spPr/>
        <p:txBody>
          <a:bodyPr/>
          <a:lstStyle/>
          <a:p>
            <a:r>
              <a:rPr kumimoji="1" lang="ja-JP" altLang="en-US" dirty="0"/>
              <a:t>サンプルポリシは</a:t>
            </a:r>
            <a:r>
              <a:rPr kumimoji="1" lang="en-US" altLang="ja-JP" dirty="0"/>
              <a:t>NSA</a:t>
            </a:r>
            <a:r>
              <a:rPr kumimoji="1" lang="ja-JP" altLang="en-US" dirty="0"/>
              <a:t>から手に入る</a:t>
            </a:r>
            <a:endParaRPr kumimoji="1" lang="en-US" altLang="ja-JP" dirty="0"/>
          </a:p>
          <a:p>
            <a:r>
              <a:rPr lang="en-US" altLang="ja-JP" dirty="0"/>
              <a:t>meta-</a:t>
            </a:r>
            <a:r>
              <a:rPr lang="en-US" altLang="ja-JP" dirty="0" err="1"/>
              <a:t>selinux</a:t>
            </a:r>
            <a:r>
              <a:rPr lang="ja-JP" altLang="en-US" dirty="0"/>
              <a:t>も複数のサンプルポリシをサポートしている</a:t>
            </a:r>
            <a:endParaRPr kumimoji="1" lang="ja-JP" altLang="en-US" dirty="0"/>
          </a:p>
        </p:txBody>
      </p:sp>
    </p:spTree>
    <p:extLst>
      <p:ext uri="{BB962C8B-B14F-4D97-AF65-F5344CB8AC3E}">
        <p14:creationId xmlns:p14="http://schemas.microsoft.com/office/powerpoint/2010/main" val="18514557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344</Words>
  <Application>Microsoft Office PowerPoint</Application>
  <PresentationFormat>ワイド画面</PresentationFormat>
  <Paragraphs>89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SELINUX 机上の空論</vt:lpstr>
      <vt:lpstr>目次</vt:lpstr>
      <vt:lpstr>目次</vt:lpstr>
      <vt:lpstr>概要</vt:lpstr>
      <vt:lpstr>DACとMAC</vt:lpstr>
      <vt:lpstr>LinuxのDACとSELinuxのMAC</vt:lpstr>
      <vt:lpstr>SELinuxのアーキテクチャ</vt:lpstr>
      <vt:lpstr>目次</vt:lpstr>
      <vt:lpstr>セキュリティポリシ</vt:lpstr>
      <vt:lpstr>セキュリティポリシのデータフロー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SELINUX 机上の空論</dc:title>
  <dc:creator>masaki</dc:creator>
  <cp:lastModifiedBy>masaki</cp:lastModifiedBy>
  <cp:revision>5</cp:revision>
  <dcterms:created xsi:type="dcterms:W3CDTF">2017-10-23T10:39:44Z</dcterms:created>
  <dcterms:modified xsi:type="dcterms:W3CDTF">2017-10-23T11:18:03Z</dcterms:modified>
</cp:coreProperties>
</file>