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32"/>
  </p:notesMasterIdLst>
  <p:sldIdLst>
    <p:sldId id="352" r:id="rId3"/>
    <p:sldId id="418" r:id="rId4"/>
    <p:sldId id="441" r:id="rId5"/>
    <p:sldId id="384" r:id="rId6"/>
    <p:sldId id="387" r:id="rId7"/>
    <p:sldId id="430" r:id="rId8"/>
    <p:sldId id="402" r:id="rId9"/>
    <p:sldId id="429" r:id="rId10"/>
    <p:sldId id="431" r:id="rId11"/>
    <p:sldId id="406" r:id="rId12"/>
    <p:sldId id="442" r:id="rId13"/>
    <p:sldId id="432" r:id="rId14"/>
    <p:sldId id="396" r:id="rId15"/>
    <p:sldId id="411" r:id="rId16"/>
    <p:sldId id="433" r:id="rId17"/>
    <p:sldId id="409" r:id="rId18"/>
    <p:sldId id="434" r:id="rId19"/>
    <p:sldId id="435" r:id="rId20"/>
    <p:sldId id="390" r:id="rId21"/>
    <p:sldId id="436" r:id="rId22"/>
    <p:sldId id="388" r:id="rId23"/>
    <p:sldId id="437" r:id="rId24"/>
    <p:sldId id="407" r:id="rId25"/>
    <p:sldId id="397" r:id="rId26"/>
    <p:sldId id="438" r:id="rId27"/>
    <p:sldId id="416" r:id="rId28"/>
    <p:sldId id="440" r:id="rId29"/>
    <p:sldId id="428" r:id="rId30"/>
    <p:sldId id="3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mas_ana" initials="Dm" lastIdx="1" clrIdx="0">
    <p:extLst>
      <p:ext uri="{19B8F6BF-5375-455C-9EA6-DF929625EA0E}">
        <p15:presenceInfo xmlns:p15="http://schemas.microsoft.com/office/powerpoint/2012/main" userId="3149ec333b9490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8980" autoAdjust="0"/>
  </p:normalViewPr>
  <p:slideViewPr>
    <p:cSldViewPr snapToGrid="0" showGuides="1">
      <p:cViewPr varScale="1">
        <p:scale>
          <a:sx n="56" d="100"/>
          <a:sy n="56" d="100"/>
        </p:scale>
        <p:origin x="992" y="40"/>
      </p:cViewPr>
      <p:guideLst>
        <p:guide orient="horz" pos="2409"/>
        <p:guide pos="386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‹Nº›</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"Hoy os voy a hablar sobre el cáncer de mama, donde, a través del caso ficticio de María, entenderemos cómo los datos pueden desglosar su diagnóstico y pronóstico.“</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dirty="0"/>
              <a:t> </a:t>
            </a:r>
            <a:r>
              <a:rPr lang="es-ES" sz="2800" b="1" i="1" dirty="0"/>
              <a:t>"Comencemos conociendo la historia de María y entendiendo el punto de partida de este análisis."</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552259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D1A00-BF61-9ACE-1013-1D6E6918F8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C196C11-E5B4-B938-3DEB-BA383404BC7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C9DA14-8A47-BD1B-73CE-386810CB0E2E}"/>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"Un diagnóstico temprano podría haber prevenido la progresión del tumor de María a un estadio IIIA per basándonos en la grafica su raza no ha sido motivo de un diagnostico tardío, ya que aproximadamente el 60 por ciento de las pacientes en cada grupo racial fueron diagnosticadas de manera temprana“</a:t>
            </a:r>
          </a:p>
          <a:p>
            <a:pPr marL="342900" lvl="0" indent="-342900">
              <a:lnSpc>
                <a:spcPct val="107000"/>
              </a:lnSpc>
              <a:spcAft>
                <a:spcPts val="800"/>
              </a:spcAft>
              <a:buSzPts val="1000"/>
              <a:buFont typeface="Symbol" panose="05050102010706020507" pitchFamily="18" charset="2"/>
              <a:buChar char=""/>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Sin embargo, ¿cómo se distribuyen las pacientes por raza en el </a:t>
            </a:r>
            <a:r>
              <a:rPr lang="es-ES" sz="2800" b="1" i="1" dirty="0" err="1"/>
              <a:t>dataset</a:t>
            </a:r>
            <a:r>
              <a:rPr lang="es-ES" sz="2800" b="1" i="1" dirty="0"/>
              <a:t>?"</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1E6C7B09-4B10-9870-7B6D-6E82C6AB382D}"/>
              </a:ext>
            </a:extLst>
          </p:cNvPr>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1182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F8D3-1FE0-F243-9FBB-CB7CEEB8163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A5A42E-2EB6-0914-005C-9E38946EF44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1F1B80-79F5-10BA-8E45-93C6194E5235}"/>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"La mayoría de las pacientes pertenecen al grupo White (85%), mientras que las pacientes Black y </a:t>
            </a:r>
            <a:r>
              <a:rPr lang="es-ES" sz="2800" dirty="0" err="1"/>
              <a:t>Other</a:t>
            </a:r>
            <a:r>
              <a:rPr lang="es-ES" sz="2800" dirty="0"/>
              <a:t> representan el 7% y 8%, respectivamente. Esta baja representación podría influir en los resultados y análisis.“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"María pertenece al 7% del grupo Black. Reflexionemos sobre qué significa esto para su pronóstico."</a:t>
            </a:r>
            <a:endParaRPr lang="es-ES" b="1" dirty="0"/>
          </a:p>
        </p:txBody>
      </p:sp>
      <p:sp>
        <p:nvSpPr>
          <p:cNvPr id="4" name="Marcador de número de diapositiva 3">
            <a:extLst>
              <a:ext uri="{FF2B5EF4-FFF2-40B4-BE49-F238E27FC236}">
                <a16:creationId xmlns:a16="http://schemas.microsoft.com/office/drawing/2014/main" id="{7265CE71-6E23-421F-A84D-B4C2D390ECC7}"/>
              </a:ext>
            </a:extLst>
          </p:cNvPr>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344054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CC278-1815-8891-A2CD-E19EF52C6FF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8EB8DB-D39F-25F6-6F22-0C7675C6777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2658BD-0B37-47A7-A6BF-D73E18B33C7B}"/>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4000" dirty="0"/>
              <a:t>"La mediana de supervivencia para mujeres negras, como María, es más baja en comparación con otros grupos. Esto refuerza la necesidad de abordar desigualdades en acceso y calidad de tratamiento para garantizar mejores resultados.“</a:t>
            </a:r>
          </a:p>
          <a:p>
            <a:pPr marL="0" lvl="0" indent="0">
              <a:lnSpc>
                <a:spcPct val="107000"/>
              </a:lnSpc>
              <a:spcAft>
                <a:spcPts val="800"/>
              </a:spcAft>
              <a:buSzPts val="1000"/>
              <a:buFont typeface="Symbol" panose="05050102010706020507" pitchFamily="18" charset="2"/>
              <a:buNone/>
              <a:tabLst>
                <a:tab pos="457200" algn="l"/>
              </a:tabLst>
            </a:pPr>
            <a:endParaRPr lang="es-ES" sz="4000" b="1" dirty="0"/>
          </a:p>
          <a:p>
            <a:pPr marL="0" lvl="0" indent="0">
              <a:lnSpc>
                <a:spcPct val="107000"/>
              </a:lnSpc>
              <a:spcAft>
                <a:spcPts val="800"/>
              </a:spcAft>
              <a:buSzPts val="1000"/>
              <a:buFont typeface="Symbol" panose="05050102010706020507" pitchFamily="18" charset="2"/>
              <a:buNone/>
              <a:tabLst>
                <a:tab pos="457200" algn="l"/>
              </a:tabLst>
            </a:pPr>
            <a:r>
              <a:rPr lang="es-ES" sz="4000" b="1" i="1" dirty="0"/>
              <a:t>"Exploremos más a fondo estas diferencias a través de las curvas de supervivencia por raza."</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8BBE860F-DD47-2890-92C0-D1EC843E34C0}"/>
              </a:ext>
            </a:extLst>
          </p:cNvPr>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385866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A48C3-5AC4-6778-8FEA-B5A33C1D866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F19BD75-7198-2C1E-80FB-C2F8354734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2E17611-2159-16FD-DCE5-45DD1D8A4005}"/>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4000" dirty="0"/>
              <a:t>"Las curvas muestran que las pacientes del grupo Black tienen la peor probabilidad de supervivencia, mientras que el grupo </a:t>
            </a:r>
            <a:r>
              <a:rPr lang="es-ES" sz="4000" dirty="0" err="1"/>
              <a:t>Other</a:t>
            </a:r>
            <a:r>
              <a:rPr lang="es-ES" sz="4000" dirty="0"/>
              <a:t> mantiene la mejor supervivencia a lo largo del tiempo. Estas diferencias destacan la importancia de mejorar la equidad en atención médica.“</a:t>
            </a:r>
          </a:p>
          <a:p>
            <a:pPr marL="0" lvl="0" indent="0">
              <a:lnSpc>
                <a:spcPct val="107000"/>
              </a:lnSpc>
              <a:spcAft>
                <a:spcPts val="800"/>
              </a:spcAft>
              <a:buSzPts val="1000"/>
              <a:buFont typeface="Symbol" panose="05050102010706020507" pitchFamily="18" charset="2"/>
              <a:buNone/>
              <a:tabLst>
                <a:tab pos="457200" algn="l"/>
              </a:tabLst>
            </a:pPr>
            <a:endParaRPr lang="es-ES" sz="4000" b="1" dirty="0"/>
          </a:p>
          <a:p>
            <a:pPr marL="0" lvl="0" indent="0">
              <a:lnSpc>
                <a:spcPct val="107000"/>
              </a:lnSpc>
              <a:spcAft>
                <a:spcPts val="800"/>
              </a:spcAft>
              <a:buSzPts val="1000"/>
              <a:buFont typeface="Symbol" panose="05050102010706020507" pitchFamily="18" charset="2"/>
              <a:buNone/>
              <a:tabLst>
                <a:tab pos="457200" algn="l"/>
              </a:tabLst>
            </a:pPr>
            <a:r>
              <a:rPr lang="es-ES" sz="4000" b="1" i="1" dirty="0"/>
              <a:t>"Ahora cambiemos nuestro enfoque al tamaño del tumor y su distribución en la población."</a:t>
            </a:r>
            <a:endParaRPr lang="es-ES" b="1" dirty="0"/>
          </a:p>
        </p:txBody>
      </p:sp>
      <p:sp>
        <p:nvSpPr>
          <p:cNvPr id="4" name="Marcador de número de diapositiva 3">
            <a:extLst>
              <a:ext uri="{FF2B5EF4-FFF2-40B4-BE49-F238E27FC236}">
                <a16:creationId xmlns:a16="http://schemas.microsoft.com/office/drawing/2014/main" id="{02347624-0293-7F2C-1049-632950C147E2}"/>
              </a:ext>
            </a:extLst>
          </p:cNvPr>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77731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85D09-F5FD-11E8-5003-DEF4C4D3FA5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1BEC84-65F0-323F-FA33-49263AD5310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4C9A1A1-8F1F-4D0F-7812-DCCAEF4A9E36}"/>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"En esta gráfica, observamos que el 44% de los tumores son clasificados como T2, lo que representa tamaños intermedios. Esto refuerza la importancia de la detección temprana para reducir la progresión a tamaños más grandes y más complejos de tratar.“</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"Veamos dónde se ubica el tumor de María dentro de esta clasificación."</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22538C5C-E68F-FADB-3F11-95CC60B23700}"/>
              </a:ext>
            </a:extLst>
          </p:cNvPr>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3753728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CBD63-44FD-39B5-D964-8D797851281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03FB88-E650-7404-1AC8-602407AFDBB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48BB22-B05E-336D-D7D6-44B727438385}"/>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tumor de María, de 45 mm, se clasifica como T2, un tamaño intermedio que representa el 44% de los casos. Aunque no es pequeño, sigue siendo manejable con las estrategias de tratamiento adecuadas.“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"Analicemos ahora cómo se relacionan la edad y el tamaño del tumor."</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C7551539-9D35-7C1A-9F2B-37D45D892780}"/>
              </a:ext>
            </a:extLst>
          </p:cNvPr>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143930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BEB16-2217-3DA1-867B-A97B6DDD5D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E7371-DDB8-F01E-F7CE-CBABE19651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3BFB90D-0537-F0F6-3CF3-09D2C2521F9D}"/>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"La mayoría de los tumores de tamaño intermedio se encuentran en mujeres de entre 50 y 60 años, como María. Esto subraya la importancia de priorizar la detección temprana en este grupo de edad para mejorar los resultados clínicos.“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"Ahora reflexionemos sobre cómo encajan las características de María en este análisis."</a:t>
            </a:r>
            <a:r>
              <a:rPr lang="es-ES" b="1" dirty="0"/>
              <a:t> </a:t>
            </a:r>
          </a:p>
        </p:txBody>
      </p:sp>
      <p:sp>
        <p:nvSpPr>
          <p:cNvPr id="4" name="Marcador de número de diapositiva 3">
            <a:extLst>
              <a:ext uri="{FF2B5EF4-FFF2-40B4-BE49-F238E27FC236}">
                <a16:creationId xmlns:a16="http://schemas.microsoft.com/office/drawing/2014/main" id="{68256C34-0AFC-3D41-53C9-1CAF317645E0}"/>
              </a:ext>
            </a:extLst>
          </p:cNvPr>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355161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0437-8BFD-7535-58A8-3F4F3EAA668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BB7582-1347-F260-D051-82C3585A2CB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CE522B1-97DA-A4BA-D0D4-15E9566C035C}"/>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"María, con 52 años y un tumor de 45 mm, se encuentra dentro del rango más común de pacientes en este </a:t>
            </a:r>
            <a:r>
              <a:rPr lang="es-ES" sz="2800" dirty="0" err="1"/>
              <a:t>dataset</a:t>
            </a:r>
            <a:r>
              <a:rPr lang="es-ES" sz="2800" dirty="0"/>
              <a:t>. Este dato refuerza la importancia de estrategias preventivas y diagnósticos oportunos en mujeres de su grupo etario.“</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Pasemos a explorar cómo el tamaño del tumor afecta la supervivencia."</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F2057244-C3D3-2475-12C7-AC58B37592D3}"/>
              </a:ext>
            </a:extLst>
          </p:cNvPr>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248593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DFE15-1B75-573F-A130-60CA8457205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473FB64-EF8B-34DB-1EC3-9EFEC505000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F0A01ED-E343-0CE0-CF8D-475139C23BD3}"/>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4000" dirty="0"/>
              <a:t>"El tumor de María, clasificado como T2, tiene una probabilidad de supervivencia intermedia. Sin embargo, el hecho de estar en estadio IIIA complica su caso, subrayando la necesidad de un tratamiento integral y personalizado.“</a:t>
            </a:r>
          </a:p>
          <a:p>
            <a:pPr marL="0" lvl="0" indent="0">
              <a:lnSpc>
                <a:spcPct val="107000"/>
              </a:lnSpc>
              <a:spcAft>
                <a:spcPts val="800"/>
              </a:spcAft>
              <a:buSzPts val="1000"/>
              <a:buFont typeface="Symbol" panose="05050102010706020507" pitchFamily="18" charset="2"/>
              <a:buNone/>
              <a:tabLst>
                <a:tab pos="457200" algn="l"/>
              </a:tabLst>
            </a:pPr>
            <a:endParaRPr lang="es-ES" sz="4000" b="1" dirty="0"/>
          </a:p>
          <a:p>
            <a:pPr marL="0" lvl="0" indent="0">
              <a:lnSpc>
                <a:spcPct val="107000"/>
              </a:lnSpc>
              <a:spcAft>
                <a:spcPts val="800"/>
              </a:spcAft>
              <a:buSzPts val="1000"/>
              <a:buFont typeface="Symbol" panose="05050102010706020507" pitchFamily="18" charset="2"/>
              <a:buNone/>
              <a:tabLst>
                <a:tab pos="457200" algn="l"/>
              </a:tabLst>
            </a:pPr>
            <a:r>
              <a:rPr lang="es-ES" sz="4000" b="1" i="1" dirty="0"/>
              <a:t>"Exploremos cómo se ven reflejados estos patrones en las curvas de supervivencia."</a:t>
            </a:r>
            <a:endParaRPr lang="es-ES" b="1" dirty="0"/>
          </a:p>
        </p:txBody>
      </p:sp>
      <p:sp>
        <p:nvSpPr>
          <p:cNvPr id="4" name="Marcador de número de diapositiva 3">
            <a:extLst>
              <a:ext uri="{FF2B5EF4-FFF2-40B4-BE49-F238E27FC236}">
                <a16:creationId xmlns:a16="http://schemas.microsoft.com/office/drawing/2014/main" id="{85608B6F-63AC-B216-41C5-3353DDC6D0E0}"/>
              </a:ext>
            </a:extLst>
          </p:cNvPr>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112160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C49EB-1CCB-B529-F011-D9F4A8F9186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C901986-FCBC-774C-FAF9-5A1CD149821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D0C078-3BCC-DB89-4CEA-F5A47D14F77B}"/>
              </a:ext>
            </a:extLst>
          </p:cNvPr>
          <p:cNvSpPr>
            <a:spLocks noGrp="1"/>
          </p:cNvSpPr>
          <p:nvPr>
            <p:ph type="body" idx="1"/>
          </p:nvPr>
        </p:nvSpPr>
        <p:spPr/>
        <p:txBody>
          <a:bodyPr/>
          <a:lstStyle/>
          <a:p>
            <a:pPr>
              <a:buFont typeface="Arial" panose="020B0604020202020204" pitchFamily="34" charset="0"/>
              <a:buNone/>
            </a:pPr>
            <a:r>
              <a:rPr lang="es-ES" sz="4000" dirty="0"/>
              <a:t>"Como se observa en las curvas, los tumores más pequeños presentan mayores probabilidades de supervivencia a lo largo del tiempo. Esto refuerza la importancia de diagnosticar y tratar el cáncer en etapas más tempranas.“</a:t>
            </a:r>
          </a:p>
          <a:p>
            <a:pPr>
              <a:buFont typeface="Arial" panose="020B0604020202020204" pitchFamily="34" charset="0"/>
              <a:buChar char="•"/>
            </a:pPr>
            <a:endParaRPr lang="es-ES" sz="4000" dirty="0"/>
          </a:p>
          <a:p>
            <a:pPr>
              <a:buFont typeface="Arial" panose="020B0604020202020204" pitchFamily="34" charset="0"/>
              <a:buNone/>
            </a:pPr>
            <a:r>
              <a:rPr lang="es-ES" sz="4000" b="1" i="1" dirty="0"/>
              <a:t>"Además del tamaño del tumor, un factor crítico es el perfil hormonal. Veamos cómo influye esto en el pronóstico."</a:t>
            </a:r>
            <a:endParaRPr lang="es-ES" sz="4000" b="1" dirty="0"/>
          </a:p>
          <a:p>
            <a:endParaRPr lang="es-ES" dirty="0"/>
          </a:p>
        </p:txBody>
      </p:sp>
      <p:sp>
        <p:nvSpPr>
          <p:cNvPr id="4" name="Marcador de número de diapositiva 3">
            <a:extLst>
              <a:ext uri="{FF2B5EF4-FFF2-40B4-BE49-F238E27FC236}">
                <a16:creationId xmlns:a16="http://schemas.microsoft.com/office/drawing/2014/main" id="{49C899F5-89D5-6568-1341-169C0A9C1646}"/>
              </a:ext>
            </a:extLst>
          </p:cNvPr>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367803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"María, una mujer negra de 52 años, notó un bulto en su seno izquierdo hace dos meses. Tras realizar pruebas, se confirmó que tenía un tumor de 45 mm, en estadio IIIA, con receptores hormonales positivos (ER+ y PR+). ¿qué significa este </a:t>
            </a:r>
            <a:r>
              <a:rPr lang="es-ES" sz="2800" dirty="0" err="1"/>
              <a:t>diagnótico</a:t>
            </a:r>
            <a:r>
              <a:rPr lang="es-ES" sz="2800" dirty="0"/>
              <a:t>?</a:t>
            </a:r>
          </a:p>
          <a:p>
            <a:pPr marL="0" lvl="0" indent="0">
              <a:lnSpc>
                <a:spcPct val="107000"/>
              </a:lnSpc>
              <a:spcAft>
                <a:spcPts val="800"/>
              </a:spcAft>
              <a:buSzPts val="1000"/>
              <a:buFont typeface="Symbol" panose="05050102010706020507" pitchFamily="18" charset="2"/>
              <a:buNone/>
              <a:tabLst>
                <a:tab pos="457200" algn="l"/>
              </a:tabLst>
            </a:pPr>
            <a:r>
              <a:rPr lang="es-ES" sz="2800" dirty="0"/>
              <a:t>Yo os invito a desglosar su significado y las </a:t>
            </a:r>
            <a:r>
              <a:rPr lang="es-ES" sz="2800" dirty="0" err="1"/>
              <a:t>implicaiones</a:t>
            </a:r>
            <a:r>
              <a:rPr lang="es-ES" sz="2800" dirty="0"/>
              <a:t> a través de los datos.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"Para contextualizar mejor, analicemos la población del </a:t>
            </a:r>
            <a:r>
              <a:rPr lang="es-ES" sz="2800" b="1" i="1" dirty="0" err="1"/>
              <a:t>dataset</a:t>
            </a:r>
            <a:r>
              <a:rPr lang="es-ES" sz="2800" b="1" i="1" dirty="0"/>
              <a:t> utilizada en este estudio."</a:t>
            </a:r>
            <a:endParaRPr lang="es-ES" b="1" dirty="0"/>
          </a:p>
        </p:txBody>
      </p:sp>
      <p:sp>
        <p:nvSpPr>
          <p:cNvPr id="4" name="Marcador de número de diapositiva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442050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A426B-1592-397C-C1CF-30FD7FCE10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9EE4A67-B572-A646-BE8D-765B09FE91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146329-2651-3B09-31D7-AC375695010A}"/>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82% de las pacientes en este </a:t>
            </a:r>
            <a:r>
              <a:rPr lang="es-ES" sz="2800" dirty="0" err="1"/>
              <a:t>dataset</a:t>
            </a:r>
            <a:r>
              <a:rPr lang="es-ES" sz="2800" dirty="0"/>
              <a:t> presentan receptores hormonales positivos para estrógeno y progesterona, lo que ofrece mayores opciones terapéuticas y mejores pronósticos. Solo el 6% carece de expresión hormonal, enfrentando un tratamiento más complejo.“</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"El tumor de María tiene receptores ER+ y PR+. Veamos qué significa esto para ella."</a:t>
            </a:r>
            <a:endParaRPr lang="es-ES" b="1" dirty="0"/>
          </a:p>
        </p:txBody>
      </p:sp>
      <p:sp>
        <p:nvSpPr>
          <p:cNvPr id="4" name="Marcador de número de diapositiva 3">
            <a:extLst>
              <a:ext uri="{FF2B5EF4-FFF2-40B4-BE49-F238E27FC236}">
                <a16:creationId xmlns:a16="http://schemas.microsoft.com/office/drawing/2014/main" id="{A35E82AD-8417-424A-6700-C0F16032E86E}"/>
              </a:ext>
            </a:extLst>
          </p:cNvPr>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141839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BFD39-4335-6EAA-9587-8E0B29ED0BD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34A95C-ABCF-6466-E1A6-32C13012566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1C75A9-69F8-6FBE-966C-A5438CDC4C47}"/>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perfil hormonal ER+ y PR+ de María ofrece un pronóstico favorable y acceso a tratamientos efectivos como tamoxifeno e inhibidores de aromatasa. Este factor será clave en su manejo clínico.“</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"Analicemos cómo el perfil hormonal afecta la supervivencia general."</a:t>
            </a:r>
            <a:endParaRPr lang="es-ES" b="1" dirty="0"/>
          </a:p>
        </p:txBody>
      </p:sp>
      <p:sp>
        <p:nvSpPr>
          <p:cNvPr id="4" name="Marcador de número de diapositiva 3">
            <a:extLst>
              <a:ext uri="{FF2B5EF4-FFF2-40B4-BE49-F238E27FC236}">
                <a16:creationId xmlns:a16="http://schemas.microsoft.com/office/drawing/2014/main" id="{4EBB5DD5-D565-4D0A-91EA-314D041ED5B6}"/>
              </a:ext>
            </a:extLst>
          </p:cNvPr>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342463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2875-3875-412E-E1A8-E8F006EC1F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A6F91B-0EB7-6FEB-9C4B-7B6E301696A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1150A0-3126-98DC-4B71-E39E10F648CF}"/>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1800" b="0" dirty="0">
                <a:effectLst/>
                <a:latin typeface="Calibri" panose="020F0502020204030204" pitchFamily="34" charset="0"/>
                <a:ea typeface="Yu Gothic" panose="020B0400000000000000" pitchFamily="34" charset="-128"/>
                <a:cs typeface="Arial" panose="020B0604020202020204" pitchFamily="34" charset="0"/>
              </a:rPr>
              <a:t>"María, con un perfil hormonal ER+ y PR+, tiene acceso a tratamientos altamente efectivos, lo que mejora significativamente su pronóstico en comparación con otros subtipos de cáncer de mama.“</a:t>
            </a:r>
          </a:p>
          <a:p>
            <a:pPr marL="0" lvl="0" indent="0">
              <a:lnSpc>
                <a:spcPct val="107000"/>
              </a:lnSpc>
              <a:spcAft>
                <a:spcPts val="800"/>
              </a:spcAft>
              <a:buSzPts val="1000"/>
              <a:buFont typeface="Symbol" panose="05050102010706020507" pitchFamily="18" charset="2"/>
              <a:buNone/>
              <a:tabLst>
                <a:tab pos="457200" algn="l"/>
              </a:tabLst>
            </a:pPr>
            <a:endParaRPr lang="es-ES" sz="1800" b="0" i="0" dirty="0">
              <a:effectLst/>
              <a:latin typeface="Calibri" panose="020F0502020204030204" pitchFamily="34" charset="0"/>
              <a:ea typeface="Yu Gothic" panose="020B0400000000000000" pitchFamily="34" charset="-128"/>
              <a:cs typeface="Arial" panose="020B0604020202020204" pitchFamily="34" charset="0"/>
            </a:endParaRPr>
          </a:p>
          <a:p>
            <a:pPr marL="0" lvl="0" indent="0">
              <a:lnSpc>
                <a:spcPct val="107000"/>
              </a:lnSpc>
              <a:spcAft>
                <a:spcPts val="800"/>
              </a:spcAft>
              <a:buSzPts val="1000"/>
              <a:buFont typeface="Symbol" panose="05050102010706020507" pitchFamily="18" charset="2"/>
              <a:buNone/>
              <a:tabLst>
                <a:tab pos="457200" algn="l"/>
              </a:tabLst>
            </a:pPr>
            <a:r>
              <a:rPr lang="es-ES" sz="1800" b="1" i="1" dirty="0">
                <a:effectLst/>
                <a:latin typeface="Calibri" panose="020F0502020204030204" pitchFamily="34" charset="0"/>
                <a:ea typeface="Yu Gothic" panose="020B0400000000000000" pitchFamily="34" charset="-128"/>
                <a:cs typeface="Arial" panose="020B0604020202020204" pitchFamily="34" charset="0"/>
              </a:rPr>
              <a:t>"Finalmente, analicemos las curvas de supervivencia por grupos hormonales."</a:t>
            </a:r>
            <a:endParaRPr lang="es-ES" sz="1800"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56EE53EE-9A8E-49EA-89DC-720C4CF628A1}"/>
              </a:ext>
            </a:extLst>
          </p:cNvPr>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1806164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E8E70-4840-74EA-D56F-431BC22C29B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3628B1E-61E5-9827-3F3B-466303DD43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32A3D64-B126-7675-FB02-93B96B0AA76D}"/>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"Los pacientes con perfil doble positivo tienen la mayor probabilidad de supervivencia, mientras que las pacientes doble negativas enfrentan los peores resultados. Esto subraya la importancia de adaptar los tratamientos según el perfil de cada paciente.“</a:t>
            </a:r>
          </a:p>
          <a:p>
            <a:pPr marL="342900" lvl="0" indent="-342900">
              <a:lnSpc>
                <a:spcPct val="107000"/>
              </a:lnSpc>
              <a:spcAft>
                <a:spcPts val="800"/>
              </a:spcAft>
              <a:buSzPts val="1000"/>
              <a:buFont typeface="Symbol" panose="05050102010706020507" pitchFamily="18" charset="2"/>
              <a:buChar char=""/>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"Ahora enfoquémonos en el análisis de la localización del tumor."</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50E2E18C-38F1-595F-AF36-4DCB4CC488A9}"/>
              </a:ext>
            </a:extLst>
          </p:cNvPr>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3008532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2F4DD-0F10-EEC2-1D20-3C9E1E531AC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728181D-4699-CFBD-CAB6-C5951B5DFA5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B00D55-7FB8-AF16-7C51-D08C4BEBE036}"/>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"Cerca del 95% de los tumores están clasificados como regionales, lo que implica que están limitados al área local. Esto se asocia con un mejor pronóstico en comparación con los tumores metastásicos.“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"El tumor de María también está clasificado como regional. Veamos qué implica esto para su caso."</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9DE8B068-ECA2-08F1-4B17-8EE5F90B4FE4}"/>
              </a:ext>
            </a:extLst>
          </p:cNvPr>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2372854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D8F5-3FC2-B010-45C3-49EAB424A2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5CD2F5C-1D59-EDD3-13EF-C01B3584EDB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243A24-BFC3-630C-83F9-E695D96D4CD1}"/>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tumor de María, al estar clasificado como regional, tiene mejores opciones terapéuticas y un pronóstico más favorable en comparación con tumores metastásicos.“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"Veamos cómo se comportan las curvas de supervivencia según la localización del tumor."</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64A09538-DE11-E55F-3586-A0CEF48C8504}"/>
              </a:ext>
            </a:extLst>
          </p:cNvPr>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3848376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1A52-6179-B950-BA6F-9A3EAB3479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9EA411E-CDA0-1263-188B-8B3CB48D79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3A3AC2-AABD-13B8-0207-FD924BF0CA43}"/>
              </a:ext>
            </a:extLst>
          </p:cNvPr>
          <p:cNvSpPr>
            <a:spLocks noGrp="1"/>
          </p:cNvSpPr>
          <p:nvPr>
            <p:ph type="body" idx="1"/>
          </p:nvPr>
        </p:nvSpPr>
        <p:spPr/>
        <p:txBody>
          <a:bodyPr/>
          <a:lstStyle/>
          <a:p>
            <a:pPr>
              <a:buFont typeface="Arial" panose="020B0604020202020204" pitchFamily="34" charset="0"/>
              <a:buNone/>
            </a:pPr>
            <a:r>
              <a:rPr lang="es-ES" dirty="0"/>
              <a:t>"Las pacientes con tumores regionales tienen una probabilidad de supervivencia significativamente mayor en comparación con los tumores metastásicos, que muestran una caída pronunciada. Esto subraya la importancia del diagnóstico temprano para evitar la progresión del cáncer.“</a:t>
            </a:r>
          </a:p>
          <a:p>
            <a:pPr>
              <a:buFont typeface="Arial" panose="020B0604020202020204" pitchFamily="34" charset="0"/>
              <a:buNone/>
            </a:pPr>
            <a:endParaRPr lang="es-E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b="1" i="1" dirty="0"/>
              <a:t>"Para finalizar, resumamos las conclusiones e implicaciones clínicas de este análisis."</a:t>
            </a:r>
            <a:endParaRPr lang="es-ES" b="1" dirty="0"/>
          </a:p>
          <a:p>
            <a:pPr>
              <a:buFont typeface="Arial" panose="020B0604020202020204" pitchFamily="34" charset="0"/>
              <a:buNone/>
            </a:pPr>
            <a:endParaRPr lang="es-ES" b="1" dirty="0"/>
          </a:p>
        </p:txBody>
      </p:sp>
      <p:sp>
        <p:nvSpPr>
          <p:cNvPr id="4" name="Marcador de número de diapositiva 3">
            <a:extLst>
              <a:ext uri="{FF2B5EF4-FFF2-40B4-BE49-F238E27FC236}">
                <a16:creationId xmlns:a16="http://schemas.microsoft.com/office/drawing/2014/main" id="{D547721F-E595-7FB7-10DE-AE8B874160A9}"/>
              </a:ext>
            </a:extLst>
          </p:cNvPr>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287949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2E99E-0839-DE1F-D658-9B4F2CFD76D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031774-F5CC-965A-F037-30F2539F6C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2C69B8-358A-E690-6AB2-9E0CA1826D7F}"/>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1800" b="0" dirty="0">
                <a:effectLst/>
                <a:latin typeface="Calibri" panose="020F0502020204030204" pitchFamily="34" charset="0"/>
                <a:ea typeface="Yu Gothic" panose="020B0400000000000000" pitchFamily="34" charset="-128"/>
                <a:cs typeface="Arial" panose="020B0604020202020204" pitchFamily="34" charset="0"/>
              </a:rPr>
              <a:t>"Casos avanzados como el de María tienen menor supervivencia, pero sus opciones terapéuticas incluyen tamoxifeno, cirugía y quimioterapia. Garantizar equidad en acceso y calidad de tratamientos es fundamental para mejorar resultados en pacientes como ella.“</a:t>
            </a:r>
          </a:p>
          <a:p>
            <a:pPr marL="0" lvl="0" indent="0">
              <a:lnSpc>
                <a:spcPct val="107000"/>
              </a:lnSpc>
              <a:spcAft>
                <a:spcPts val="800"/>
              </a:spcAft>
              <a:buSzPts val="1000"/>
              <a:buFont typeface="Symbol" panose="05050102010706020507" pitchFamily="18" charset="2"/>
              <a:buNone/>
              <a:tabLst>
                <a:tab pos="457200" algn="l"/>
              </a:tabLst>
            </a:pPr>
            <a:endParaRPr lang="es-ES" sz="1800" dirty="0">
              <a:effectLst/>
              <a:latin typeface="Calibri" panose="020F0502020204030204" pitchFamily="34" charset="0"/>
              <a:ea typeface="Yu Gothic" panose="020B0400000000000000" pitchFamily="34" charset="-128"/>
              <a:cs typeface="Arial" panose="020B0604020202020204" pitchFamily="34" charset="0"/>
            </a:endParaRPr>
          </a:p>
          <a:p>
            <a:pPr marL="0" lvl="0" indent="0">
              <a:lnSpc>
                <a:spcPct val="107000"/>
              </a:lnSpc>
              <a:spcAft>
                <a:spcPts val="800"/>
              </a:spcAft>
              <a:buSzPts val="1000"/>
              <a:buFont typeface="Symbol" panose="05050102010706020507" pitchFamily="18" charset="2"/>
              <a:buNone/>
              <a:tabLst>
                <a:tab pos="457200" algn="l"/>
              </a:tabLst>
            </a:pPr>
            <a:r>
              <a:rPr lang="es-ES" sz="1800" b="1" i="1" dirty="0">
                <a:effectLst/>
                <a:latin typeface="Calibri" panose="020F0502020204030204" pitchFamily="34" charset="0"/>
                <a:ea typeface="Yu Gothic" panose="020B0400000000000000" pitchFamily="34" charset="-128"/>
                <a:cs typeface="Arial" panose="020B0604020202020204" pitchFamily="34" charset="0"/>
              </a:rPr>
              <a:t>"Ahora concluiremos con las implicaciones clínicas generales de este análisis."</a:t>
            </a:r>
            <a:endParaRPr lang="es-ES" sz="1800"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17F6CBA4-CEE5-4F70-AFB8-455EE8DB6D91}"/>
              </a:ext>
            </a:extLst>
          </p:cNvPr>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3937566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1800" b="0" dirty="0">
                <a:effectLst/>
                <a:latin typeface="Calibri" panose="020F0502020204030204" pitchFamily="34" charset="0"/>
                <a:ea typeface="Yu Gothic" panose="020B0400000000000000" pitchFamily="34" charset="-128"/>
                <a:cs typeface="Arial" panose="020B0604020202020204" pitchFamily="34" charset="0"/>
              </a:rPr>
              <a:t>"En resumen, la detección temprana mejora significativamente los resultados clínicos. Es fundamental garantizar equidad en diagnósticos y tratamientos, priorizar estrategias personalizadas según el perfil hormonal y prevenir la progresión hacia estadios avanzados. </a:t>
            </a:r>
          </a:p>
          <a:p>
            <a:pPr marL="0" lvl="0" indent="0">
              <a:lnSpc>
                <a:spcPct val="107000"/>
              </a:lnSpc>
              <a:spcAft>
                <a:spcPts val="800"/>
              </a:spcAft>
              <a:buSzPts val="1000"/>
              <a:buFont typeface="Symbol" panose="05050102010706020507" pitchFamily="18" charset="2"/>
              <a:buNone/>
              <a:tabLst>
                <a:tab pos="457200" algn="l"/>
              </a:tabLst>
            </a:pPr>
            <a:endParaRPr lang="es-ES" sz="1800" b="0" dirty="0">
              <a:effectLst/>
              <a:latin typeface="Calibri" panose="020F0502020204030204" pitchFamily="34" charset="0"/>
              <a:ea typeface="Yu Gothic" panose="020B0400000000000000" pitchFamily="34" charset="-128"/>
              <a:cs typeface="Arial" panose="020B0604020202020204" pitchFamily="34" charset="0"/>
            </a:endParaRPr>
          </a:p>
          <a:p>
            <a:pPr marL="0" lvl="0" indent="0">
              <a:lnSpc>
                <a:spcPct val="107000"/>
              </a:lnSpc>
              <a:spcAft>
                <a:spcPts val="800"/>
              </a:spcAft>
              <a:buSzPts val="1000"/>
              <a:buFont typeface="Symbol" panose="05050102010706020507" pitchFamily="18" charset="2"/>
              <a:buNone/>
              <a:tabLst>
                <a:tab pos="457200" algn="l"/>
              </a:tabLst>
            </a:pPr>
            <a:r>
              <a:rPr lang="es-ES" sz="1800" b="0" dirty="0">
                <a:effectLst/>
                <a:latin typeface="Calibri" panose="020F0502020204030204" pitchFamily="34" charset="0"/>
                <a:ea typeface="Yu Gothic" panose="020B0400000000000000" pitchFamily="34" charset="-128"/>
                <a:cs typeface="Arial" panose="020B0604020202020204" pitchFamily="34" charset="0"/>
              </a:rPr>
              <a:t>Estos hallazgos nos guían hacia un manejo más efectivo y equitativo del cáncer de mama."</a:t>
            </a:r>
          </a:p>
        </p:txBody>
      </p:sp>
      <p:sp>
        <p:nvSpPr>
          <p:cNvPr id="4" name="Marcador de número de diapositiva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982332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A17F7-E1BF-AB35-732C-9109CC20A2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DA03BA-E0B6-101A-6C0F-28E352B35D2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DE9D59-C540-F268-8181-2BEBCE5DCB5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0595325-4F54-D1FB-7D82-F3E110D8A8D8}"/>
              </a:ext>
            </a:extLst>
          </p:cNvPr>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116392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BF9EA-A7A8-51D0-FC8A-009A2BA695C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05ADF1-FECB-15F5-4406-2F45E8BBA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50735A4-F794-D36E-45E3-EF3526279A77}"/>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4000" dirty="0"/>
              <a:t>"Este </a:t>
            </a:r>
            <a:r>
              <a:rPr lang="es-ES" sz="4000" dirty="0" err="1"/>
              <a:t>dataset</a:t>
            </a:r>
            <a:r>
              <a:rPr lang="es-ES" sz="4000" dirty="0"/>
              <a:t> incluye a 4023 pacientes diagnosticadas con cáncer de mama entre 2006 y 2010. Las edades oscilan entre los 30 y 70 años, con una mayor incidencia entre los 40 y 60 años, coincidiendo con etapas biológicas clave en la vida de la mujer, como la peri y postmenopausia.“</a:t>
            </a:r>
          </a:p>
          <a:p>
            <a:pPr marL="0" lvl="0" indent="0">
              <a:lnSpc>
                <a:spcPct val="107000"/>
              </a:lnSpc>
              <a:spcAft>
                <a:spcPts val="800"/>
              </a:spcAft>
              <a:buSzPts val="1000"/>
              <a:buFont typeface="Symbol" panose="05050102010706020507" pitchFamily="18" charset="2"/>
              <a:buNone/>
              <a:tabLst>
                <a:tab pos="457200" algn="l"/>
              </a:tabLst>
            </a:pPr>
            <a:endParaRPr lang="es-ES" sz="2800" b="1" i="1" dirty="0"/>
          </a:p>
        </p:txBody>
      </p:sp>
      <p:sp>
        <p:nvSpPr>
          <p:cNvPr id="4" name="Marcador de número de diapositiva 3">
            <a:extLst>
              <a:ext uri="{FF2B5EF4-FFF2-40B4-BE49-F238E27FC236}">
                <a16:creationId xmlns:a16="http://schemas.microsoft.com/office/drawing/2014/main" id="{3AFC5639-7A30-9D33-BC66-5102D71686C3}"/>
              </a:ext>
            </a:extLst>
          </p:cNvPr>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147469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79E0F-BFB9-BB90-14A7-07F94B4EAA7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CA79B90-99E0-8D03-45C6-3AFAF5C5052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B19621-24E8-8AAC-8816-78BB22F5A579}"/>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Y que coincide con el rango de edad al que pertenece María.</a:t>
            </a:r>
          </a:p>
          <a:p>
            <a:pPr marL="0" lvl="0" indent="0">
              <a:lnSpc>
                <a:spcPct val="107000"/>
              </a:lnSpc>
              <a:spcAft>
                <a:spcPts val="800"/>
              </a:spcAft>
              <a:buSzPts val="1000"/>
              <a:buFont typeface="Symbol" panose="05050102010706020507" pitchFamily="18" charset="2"/>
              <a:buNone/>
              <a:tabLst>
                <a:tab pos="457200" algn="l"/>
              </a:tabLst>
            </a:pPr>
            <a:endParaRPr lang="es-ES" sz="2800"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"Ahora revisemos cómo se clasifica el cáncer según el Manual de Estadificación del Cáncer de la AJCC."</a:t>
            </a:r>
            <a:endParaRPr lang="es-ES" sz="1800" b="1" dirty="0">
              <a:effectLst/>
              <a:latin typeface="Calibri" panose="020F0502020204030204" pitchFamily="34" charset="0"/>
              <a:ea typeface="Yu Gothic" panose="020B0400000000000000" pitchFamily="34" charset="-128"/>
              <a:cs typeface="Arial" panose="020B0604020202020204" pitchFamily="34" charset="0"/>
            </a:endParaRPr>
          </a:p>
        </p:txBody>
      </p:sp>
      <p:sp>
        <p:nvSpPr>
          <p:cNvPr id="4" name="Marcador de número de diapositiva 3">
            <a:extLst>
              <a:ext uri="{FF2B5EF4-FFF2-40B4-BE49-F238E27FC236}">
                <a16:creationId xmlns:a16="http://schemas.microsoft.com/office/drawing/2014/main" id="{56CB7B27-340F-B712-B062-C85FB90E7E1D}"/>
              </a:ext>
            </a:extLst>
          </p:cNvPr>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4250297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1200C-1C61-A0B5-63A9-D55151F6AA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E2A8FE5-2651-3373-5DF0-61561887DE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738C3FA-E390-8BF0-3212-84207191FCAE}"/>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Manual de Estadificación del Cáncer de la AJCC combina tres factores clave: el tamaño del tumor (T), la afectación de ganglios linfáticos (N) y la presencia de metástasis (M). En el gráfico vemos que los estadios IIA e IIB representan el 60% de los casos, mientras que los estadios más avanzados son menos comunes, pero igualmente relevantes en este análisis.“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"María fue diagnosticada en estadio IIIA. Veamos qué implica esto en su caso."</a:t>
            </a:r>
            <a:endParaRPr lang="es-ES" b="1" dirty="0"/>
          </a:p>
        </p:txBody>
      </p:sp>
      <p:sp>
        <p:nvSpPr>
          <p:cNvPr id="4" name="Marcador de número de diapositiva 3">
            <a:extLst>
              <a:ext uri="{FF2B5EF4-FFF2-40B4-BE49-F238E27FC236}">
                <a16:creationId xmlns:a16="http://schemas.microsoft.com/office/drawing/2014/main" id="{463F98B5-CF24-D74B-4381-E01C4CB0D036}"/>
              </a:ext>
            </a:extLst>
          </p:cNvPr>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25177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DAE3-76B8-5EAF-57E2-685191A8DE1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E092C3E-46B9-1E91-FCE5-1835E2A4B30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3196C65-C716-10FC-CC7A-FD8ECC81E321}"/>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estadio IIIA, que representa el 26% de los casos, implica una diseminación local avanzada, pero aún tratable. </a:t>
            </a:r>
          </a:p>
          <a:p>
            <a:pPr marL="0" lvl="0" indent="0">
              <a:lnSpc>
                <a:spcPct val="107000"/>
              </a:lnSpc>
              <a:spcAft>
                <a:spcPts val="800"/>
              </a:spcAft>
              <a:buSzPts val="1000"/>
              <a:buFont typeface="Symbol" panose="05050102010706020507" pitchFamily="18" charset="2"/>
              <a:buNone/>
              <a:tabLst>
                <a:tab pos="457200" algn="l"/>
              </a:tabLst>
            </a:pPr>
            <a:endParaRPr lang="es-ES" sz="2800" i="1" dirty="0"/>
          </a:p>
          <a:p>
            <a:pPr marL="0" lvl="0" indent="0">
              <a:lnSpc>
                <a:spcPct val="107000"/>
              </a:lnSpc>
              <a:spcAft>
                <a:spcPts val="800"/>
              </a:spcAft>
              <a:buSzPts val="1000"/>
              <a:buFont typeface="Symbol" panose="05050102010706020507" pitchFamily="18" charset="2"/>
              <a:buNone/>
              <a:tabLst>
                <a:tab pos="457200" algn="l"/>
              </a:tabLst>
            </a:pPr>
            <a:endParaRPr lang="es-ES" sz="2800" i="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"Ahora clasifiquemos los diagnósticos según si fueron tempranos o tardíos, para entender su impacto en la población.“	</a:t>
            </a:r>
            <a:endParaRPr lang="es-ES" b="1" dirty="0"/>
          </a:p>
        </p:txBody>
      </p:sp>
      <p:sp>
        <p:nvSpPr>
          <p:cNvPr id="4" name="Marcador de número de diapositiva 3">
            <a:extLst>
              <a:ext uri="{FF2B5EF4-FFF2-40B4-BE49-F238E27FC236}">
                <a16:creationId xmlns:a16="http://schemas.microsoft.com/office/drawing/2014/main" id="{4662070A-4ACA-BD5F-6F39-40F5FA2C112E}"/>
              </a:ext>
            </a:extLst>
          </p:cNvPr>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658437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0A387-9327-6CC4-FF22-2F7EC203FAD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A6A4FB-2237-DF50-A4BA-274299F1701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C8305F-6201-E6B2-B171-DF864FAA3C43}"/>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b="1" dirty="0"/>
              <a:t>Oral: </a:t>
            </a:r>
            <a:r>
              <a:rPr lang="es-ES" sz="2800" dirty="0"/>
              <a:t>"Aquí clasificamos los diagnósticos como tempranos (estadios IIA e IIB) o tardíos (estadios IIIA, IIIB y IIIC). Observamos que la mayoría son diagnósticos tempranos, lo que refuerza la importancia de la detección precoz para manejar el cáncer en estadios menos avanzados.“</a:t>
            </a:r>
          </a:p>
          <a:p>
            <a:pPr marL="0" lvl="0" indent="0">
              <a:lnSpc>
                <a:spcPct val="107000"/>
              </a:lnSpc>
              <a:spcAft>
                <a:spcPts val="800"/>
              </a:spcAft>
              <a:buSzPts val="1000"/>
              <a:buFont typeface="Symbol" panose="05050102010706020507" pitchFamily="18" charset="2"/>
              <a:buNone/>
              <a:tabLst>
                <a:tab pos="457200" algn="l"/>
              </a:tabLst>
            </a:pPr>
            <a:endParaRPr lang="es-ES" sz="2800" i="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"En el caso de María, su diagnóstico es tardío. Veamos qué significa esto para su pronóstico."</a:t>
            </a:r>
            <a:endParaRPr lang="es-ES" b="1" dirty="0"/>
          </a:p>
        </p:txBody>
      </p:sp>
      <p:sp>
        <p:nvSpPr>
          <p:cNvPr id="4" name="Marcador de número de diapositiva 3">
            <a:extLst>
              <a:ext uri="{FF2B5EF4-FFF2-40B4-BE49-F238E27FC236}">
                <a16:creationId xmlns:a16="http://schemas.microsoft.com/office/drawing/2014/main" id="{D46E3F55-2653-3566-2347-9FF10B21E416}"/>
              </a:ext>
            </a:extLst>
          </p:cNvPr>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97293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F1EDD-3A52-5452-15F4-63936889CCD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7FEABFD-7586-CF32-5C4D-221947C0F7A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CEBE704-BB2F-6513-9923-640098903E76}"/>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"El diagnóstico tardío de María implica un estadio avanzado (IIIA). Aunque más complejo de tratar, este tipo de diagnóstico puede beneficiarse de tratamientos personalizados y efectivos.“</a:t>
            </a:r>
          </a:p>
          <a:p>
            <a:pPr marL="0" lvl="0" indent="0">
              <a:lnSpc>
                <a:spcPct val="107000"/>
              </a:lnSpc>
              <a:spcAft>
                <a:spcPts val="800"/>
              </a:spcAft>
              <a:buSzPts val="1000"/>
              <a:buFont typeface="Symbol" panose="05050102010706020507" pitchFamily="18" charset="2"/>
              <a:buNone/>
              <a:tabLst>
                <a:tab pos="457200" algn="l"/>
              </a:tabLst>
            </a:pPr>
            <a:endParaRPr lang="es-ES" sz="2800" b="1"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"Analicemos ahora cómo el diagnóstico afecta la supervivencia en nuestra población."</a:t>
            </a:r>
            <a:endParaRPr lang="es-ES" b="1" dirty="0"/>
          </a:p>
          <a:p>
            <a:endParaRPr lang="es-ES" dirty="0"/>
          </a:p>
        </p:txBody>
      </p:sp>
      <p:sp>
        <p:nvSpPr>
          <p:cNvPr id="4" name="Marcador de número de diapositiva 3">
            <a:extLst>
              <a:ext uri="{FF2B5EF4-FFF2-40B4-BE49-F238E27FC236}">
                <a16:creationId xmlns:a16="http://schemas.microsoft.com/office/drawing/2014/main" id="{79689C43-1EC8-99FC-2642-39F9C985375B}"/>
              </a:ext>
            </a:extLst>
          </p:cNvPr>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408215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3180E-BC85-1815-E6FA-BA4222426C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2538C95-5F69-0614-5185-74BA4A63B16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9C9628-6624-1CD5-6DD4-89013997FF12}"/>
              </a:ext>
            </a:extLst>
          </p:cNvPr>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s-ES" sz="2800" dirty="0"/>
              <a:t>"Las curvas de Kaplan-Meier muestran que las pacientes diagnosticadas tempranamente tienen una probabilidad de supervivencia significativamente mayor. En contraste, los diagnósticos tardíos, como el de María, enfrentan una caída más pronunciada en la curva de supervivencia.</a:t>
            </a:r>
          </a:p>
          <a:p>
            <a:pPr marL="0" lvl="0" indent="0">
              <a:lnSpc>
                <a:spcPct val="107000"/>
              </a:lnSpc>
              <a:spcAft>
                <a:spcPts val="800"/>
              </a:spcAft>
              <a:buSzPts val="1000"/>
              <a:buFont typeface="Symbol" panose="05050102010706020507" pitchFamily="18" charset="2"/>
              <a:buNone/>
              <a:tabLst>
                <a:tab pos="457200" algn="l"/>
              </a:tabLst>
            </a:pPr>
            <a:endParaRPr lang="es-ES" sz="2800" dirty="0"/>
          </a:p>
          <a:p>
            <a:pPr marL="0" lvl="0" indent="0">
              <a:lnSpc>
                <a:spcPct val="107000"/>
              </a:lnSpc>
              <a:spcAft>
                <a:spcPts val="800"/>
              </a:spcAft>
              <a:buSzPts val="1000"/>
              <a:buFont typeface="Symbol" panose="05050102010706020507" pitchFamily="18" charset="2"/>
              <a:buNone/>
              <a:tabLst>
                <a:tab pos="457200" algn="l"/>
              </a:tabLst>
            </a:pPr>
            <a:r>
              <a:rPr lang="es-ES" sz="2800" b="1" i="1" dirty="0"/>
              <a:t>"¿Qué no haya recibido un diagnóstico mas temprano se puede deber a motivos raciales?"</a:t>
            </a:r>
            <a:endParaRPr lang="es-ES" b="1" dirty="0"/>
          </a:p>
        </p:txBody>
      </p:sp>
      <p:sp>
        <p:nvSpPr>
          <p:cNvPr id="4" name="Marcador de número de diapositiva 3">
            <a:extLst>
              <a:ext uri="{FF2B5EF4-FFF2-40B4-BE49-F238E27FC236}">
                <a16:creationId xmlns:a16="http://schemas.microsoft.com/office/drawing/2014/main" id="{FC44F1F0-CF10-B77C-A0FB-A075F477146A}"/>
              </a:ext>
            </a:extLst>
          </p:cNvPr>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76277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ame 3">
            <a:extLst>
              <a:ext uri="{FF2B5EF4-FFF2-40B4-BE49-F238E27FC236}">
                <a16:creationId xmlns:a16="http://schemas.microsoft.com/office/drawing/2014/main" id="{92EAC7FE-0EFA-4A4A-BFD7-033990D60FC3}"/>
              </a:ext>
            </a:extLst>
          </p:cNvPr>
          <p:cNvSpPr/>
          <p:nvPr userDrawn="1"/>
        </p:nvSpPr>
        <p:spPr>
          <a:xfrm>
            <a:off x="404812" y="1100227"/>
            <a:ext cx="11382375" cy="4705350"/>
          </a:xfrm>
          <a:prstGeom prst="frame">
            <a:avLst>
              <a:gd name="adj1" fmla="val 105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6">
            <a:extLst>
              <a:ext uri="{FF2B5EF4-FFF2-40B4-BE49-F238E27FC236}">
                <a16:creationId xmlns:a16="http://schemas.microsoft.com/office/drawing/2014/main" id="{DC82B9A9-78F7-4F7C-8022-DD9047DE59F5}"/>
              </a:ext>
            </a:extLst>
          </p:cNvPr>
          <p:cNvSpPr>
            <a:spLocks noGrp="1"/>
          </p:cNvSpPr>
          <p:nvPr>
            <p:ph type="pic" sz="quarter" idx="11" hasCustomPrompt="1"/>
          </p:nvPr>
        </p:nvSpPr>
        <p:spPr>
          <a:xfrm>
            <a:off x="885825" y="0"/>
            <a:ext cx="4108099" cy="6881902"/>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2" name="Oval 11">
            <a:extLst>
              <a:ext uri="{FF2B5EF4-FFF2-40B4-BE49-F238E27FC236}">
                <a16:creationId xmlns:a16="http://schemas.microsoft.com/office/drawing/2014/main" id="{F99967E4-C70F-4208-93E8-79B42142D417}"/>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1">
            <a:extLst>
              <a:ext uri="{FF2B5EF4-FFF2-40B4-BE49-F238E27FC236}">
                <a16:creationId xmlns:a16="http://schemas.microsoft.com/office/drawing/2014/main" id="{1AA27FB2-98EA-42C5-887B-49E8C5C888AC}"/>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 name="Group 12">
            <a:extLst>
              <a:ext uri="{FF2B5EF4-FFF2-40B4-BE49-F238E27FC236}">
                <a16:creationId xmlns:a16="http://schemas.microsoft.com/office/drawing/2014/main" id="{C4FA1702-4CDD-4F03-BC37-F9D4C0CC6BB4}"/>
              </a:ext>
            </a:extLst>
          </p:cNvPr>
          <p:cNvGrpSpPr/>
          <p:nvPr userDrawn="1"/>
        </p:nvGrpSpPr>
        <p:grpSpPr>
          <a:xfrm>
            <a:off x="7397562" y="792688"/>
            <a:ext cx="4157729" cy="2426868"/>
            <a:chOff x="-548507" y="477868"/>
            <a:chExt cx="11570449" cy="6357177"/>
          </a:xfrm>
        </p:grpSpPr>
        <p:sp>
          <p:nvSpPr>
            <p:cNvPr id="3" name="Freeform: Shape 21">
              <a:extLst>
                <a:ext uri="{FF2B5EF4-FFF2-40B4-BE49-F238E27FC236}">
                  <a16:creationId xmlns:a16="http://schemas.microsoft.com/office/drawing/2014/main" id="{97C75FA8-ECDC-409F-95C2-CA6F95126FC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22">
              <a:extLst>
                <a:ext uri="{FF2B5EF4-FFF2-40B4-BE49-F238E27FC236}">
                  <a16:creationId xmlns:a16="http://schemas.microsoft.com/office/drawing/2014/main" id="{DAB03180-BFD5-4805-B46B-1D25C0BADA0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A3CA5650-B03C-4A63-854C-3A11327CEAF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5D1723BB-A95A-45F2-ACBA-B14628979E8F}"/>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25">
              <a:extLst>
                <a:ext uri="{FF2B5EF4-FFF2-40B4-BE49-F238E27FC236}">
                  <a16:creationId xmlns:a16="http://schemas.microsoft.com/office/drawing/2014/main" id="{D8FDFA0E-C41A-449C-A9DA-A8E79B7FE7D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26">
              <a:extLst>
                <a:ext uri="{FF2B5EF4-FFF2-40B4-BE49-F238E27FC236}">
                  <a16:creationId xmlns:a16="http://schemas.microsoft.com/office/drawing/2014/main" id="{EE880EAB-C200-4634-B62C-54C870B620C6}"/>
                </a:ext>
              </a:extLst>
            </p:cNvPr>
            <p:cNvGrpSpPr/>
            <p:nvPr/>
          </p:nvGrpSpPr>
          <p:grpSpPr>
            <a:xfrm>
              <a:off x="1606" y="6382978"/>
              <a:ext cx="413937" cy="115242"/>
              <a:chOff x="5955" y="6353672"/>
              <a:chExt cx="413937" cy="115242"/>
            </a:xfrm>
          </p:grpSpPr>
          <p:sp>
            <p:nvSpPr>
              <p:cNvPr id="13" name="Rectangle: Rounded Corners 31">
                <a:extLst>
                  <a:ext uri="{FF2B5EF4-FFF2-40B4-BE49-F238E27FC236}">
                    <a16:creationId xmlns:a16="http://schemas.microsoft.com/office/drawing/2014/main" id="{C0724CB9-D0FB-4419-86B0-7CD8E5C8085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2">
                <a:extLst>
                  <a:ext uri="{FF2B5EF4-FFF2-40B4-BE49-F238E27FC236}">
                    <a16:creationId xmlns:a16="http://schemas.microsoft.com/office/drawing/2014/main" id="{EDF41B9A-DA2C-45F6-BFDE-9BB33F5F5C7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7">
              <a:extLst>
                <a:ext uri="{FF2B5EF4-FFF2-40B4-BE49-F238E27FC236}">
                  <a16:creationId xmlns:a16="http://schemas.microsoft.com/office/drawing/2014/main" id="{9B85A24A-BE61-42CD-A07D-33C933E625FF}"/>
                </a:ext>
              </a:extLst>
            </p:cNvPr>
            <p:cNvGrpSpPr/>
            <p:nvPr/>
          </p:nvGrpSpPr>
          <p:grpSpPr>
            <a:xfrm>
              <a:off x="9855291" y="6381600"/>
              <a:ext cx="885989" cy="115242"/>
              <a:chOff x="5955" y="6353672"/>
              <a:chExt cx="413937" cy="115242"/>
            </a:xfrm>
          </p:grpSpPr>
          <p:sp>
            <p:nvSpPr>
              <p:cNvPr id="11" name="Rectangle: Rounded Corners 29">
                <a:extLst>
                  <a:ext uri="{FF2B5EF4-FFF2-40B4-BE49-F238E27FC236}">
                    <a16:creationId xmlns:a16="http://schemas.microsoft.com/office/drawing/2014/main" id="{9D06526A-E3E5-4A44-9243-2F888788F2F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30">
                <a:extLst>
                  <a:ext uri="{FF2B5EF4-FFF2-40B4-BE49-F238E27FC236}">
                    <a16:creationId xmlns:a16="http://schemas.microsoft.com/office/drawing/2014/main" id="{14B4BA21-166E-4A2E-A4E4-5EFFD38024E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28">
              <a:extLst>
                <a:ext uri="{FF2B5EF4-FFF2-40B4-BE49-F238E27FC236}">
                  <a16:creationId xmlns:a16="http://schemas.microsoft.com/office/drawing/2014/main" id="{C222CCEC-CF0D-4866-81EB-271C9347274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2">
            <a:extLst>
              <a:ext uri="{FF2B5EF4-FFF2-40B4-BE49-F238E27FC236}">
                <a16:creationId xmlns:a16="http://schemas.microsoft.com/office/drawing/2014/main" id="{F559970E-7450-440A-B10D-9008DDE571D1}"/>
              </a:ext>
            </a:extLst>
          </p:cNvPr>
          <p:cNvGrpSpPr/>
          <p:nvPr userDrawn="1"/>
        </p:nvGrpSpPr>
        <p:grpSpPr>
          <a:xfrm>
            <a:off x="7397562" y="3619369"/>
            <a:ext cx="4157729" cy="2426868"/>
            <a:chOff x="-548507" y="477868"/>
            <a:chExt cx="11570449" cy="6357177"/>
          </a:xfrm>
        </p:grpSpPr>
        <p:sp>
          <p:nvSpPr>
            <p:cNvPr id="16" name="Freeform: Shape 21">
              <a:extLst>
                <a:ext uri="{FF2B5EF4-FFF2-40B4-BE49-F238E27FC236}">
                  <a16:creationId xmlns:a16="http://schemas.microsoft.com/office/drawing/2014/main" id="{F63E0C03-22E7-4B6F-8521-A7AD9DF0F8B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22">
              <a:extLst>
                <a:ext uri="{FF2B5EF4-FFF2-40B4-BE49-F238E27FC236}">
                  <a16:creationId xmlns:a16="http://schemas.microsoft.com/office/drawing/2014/main" id="{5DAA42C1-D1BB-4DE0-9E7C-0DEFA0EA72E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23">
              <a:extLst>
                <a:ext uri="{FF2B5EF4-FFF2-40B4-BE49-F238E27FC236}">
                  <a16:creationId xmlns:a16="http://schemas.microsoft.com/office/drawing/2014/main" id="{26619954-1576-433E-8ED6-3E1298A5F79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24">
              <a:extLst>
                <a:ext uri="{FF2B5EF4-FFF2-40B4-BE49-F238E27FC236}">
                  <a16:creationId xmlns:a16="http://schemas.microsoft.com/office/drawing/2014/main" id="{F836EAF4-06FC-406B-8CF7-C5A6FB7DA37F}"/>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25">
              <a:extLst>
                <a:ext uri="{FF2B5EF4-FFF2-40B4-BE49-F238E27FC236}">
                  <a16:creationId xmlns:a16="http://schemas.microsoft.com/office/drawing/2014/main" id="{1D3EB761-2C09-4055-B5DA-1C21A4DAD0B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6">
              <a:extLst>
                <a:ext uri="{FF2B5EF4-FFF2-40B4-BE49-F238E27FC236}">
                  <a16:creationId xmlns:a16="http://schemas.microsoft.com/office/drawing/2014/main" id="{EC8A5C5F-ED90-421C-B119-C1B5BF751B3E}"/>
                </a:ext>
              </a:extLst>
            </p:cNvPr>
            <p:cNvGrpSpPr/>
            <p:nvPr/>
          </p:nvGrpSpPr>
          <p:grpSpPr>
            <a:xfrm>
              <a:off x="1606" y="6382978"/>
              <a:ext cx="413937" cy="115242"/>
              <a:chOff x="5955" y="6353672"/>
              <a:chExt cx="413937" cy="115242"/>
            </a:xfrm>
          </p:grpSpPr>
          <p:sp>
            <p:nvSpPr>
              <p:cNvPr id="26" name="Rectangle: Rounded Corners 31">
                <a:extLst>
                  <a:ext uri="{FF2B5EF4-FFF2-40B4-BE49-F238E27FC236}">
                    <a16:creationId xmlns:a16="http://schemas.microsoft.com/office/drawing/2014/main" id="{71C8FC43-871D-4CFA-B610-7C9F6271230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2">
                <a:extLst>
                  <a:ext uri="{FF2B5EF4-FFF2-40B4-BE49-F238E27FC236}">
                    <a16:creationId xmlns:a16="http://schemas.microsoft.com/office/drawing/2014/main" id="{8F201354-E0CF-4D2D-B23B-9731F4E9EB9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7">
              <a:extLst>
                <a:ext uri="{FF2B5EF4-FFF2-40B4-BE49-F238E27FC236}">
                  <a16:creationId xmlns:a16="http://schemas.microsoft.com/office/drawing/2014/main" id="{D97B971A-4F92-4B9E-8735-1BB15CE84F19}"/>
                </a:ext>
              </a:extLst>
            </p:cNvPr>
            <p:cNvGrpSpPr/>
            <p:nvPr/>
          </p:nvGrpSpPr>
          <p:grpSpPr>
            <a:xfrm>
              <a:off x="9855291" y="6381600"/>
              <a:ext cx="885989" cy="115242"/>
              <a:chOff x="5955" y="6353672"/>
              <a:chExt cx="413937" cy="115242"/>
            </a:xfrm>
          </p:grpSpPr>
          <p:sp>
            <p:nvSpPr>
              <p:cNvPr id="24" name="Rectangle: Rounded Corners 29">
                <a:extLst>
                  <a:ext uri="{FF2B5EF4-FFF2-40B4-BE49-F238E27FC236}">
                    <a16:creationId xmlns:a16="http://schemas.microsoft.com/office/drawing/2014/main" id="{33760306-CC71-4744-8C4F-82B83B25717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30">
                <a:extLst>
                  <a:ext uri="{FF2B5EF4-FFF2-40B4-BE49-F238E27FC236}">
                    <a16:creationId xmlns:a16="http://schemas.microsoft.com/office/drawing/2014/main" id="{E0768B92-00A6-4D3B-BE34-EC34B181588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8">
              <a:extLst>
                <a:ext uri="{FF2B5EF4-FFF2-40B4-BE49-F238E27FC236}">
                  <a16:creationId xmlns:a16="http://schemas.microsoft.com/office/drawing/2014/main" id="{14D636FF-446C-48F6-9B63-242C256E8E7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8" name="Rectangle 2">
            <a:extLst>
              <a:ext uri="{FF2B5EF4-FFF2-40B4-BE49-F238E27FC236}">
                <a16:creationId xmlns:a16="http://schemas.microsoft.com/office/drawing/2014/main" id="{E66ADD3F-E034-424C-8C65-62F922508B3C}"/>
              </a:ext>
            </a:extLst>
          </p:cNvPr>
          <p:cNvSpPr/>
          <p:nvPr userDrawn="1"/>
        </p:nvSpPr>
        <p:spPr>
          <a:xfrm>
            <a:off x="0" y="0"/>
            <a:ext cx="12192000" cy="40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3">
            <a:extLst>
              <a:ext uri="{FF2B5EF4-FFF2-40B4-BE49-F238E27FC236}">
                <a16:creationId xmlns:a16="http://schemas.microsoft.com/office/drawing/2014/main" id="{5935A237-DB06-4129-ACFF-122811DAC767}"/>
              </a:ext>
            </a:extLst>
          </p:cNvPr>
          <p:cNvSpPr/>
          <p:nvPr userDrawn="1"/>
        </p:nvSpPr>
        <p:spPr>
          <a:xfrm>
            <a:off x="0" y="6453336"/>
            <a:ext cx="12192000" cy="4046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Picture Placeholder 2">
            <a:extLst>
              <a:ext uri="{FF2B5EF4-FFF2-40B4-BE49-F238E27FC236}">
                <a16:creationId xmlns:a16="http://schemas.microsoft.com/office/drawing/2014/main" id="{358C1FD1-1D48-4D2E-9D52-51C96D7A43FF}"/>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09905743-938C-4EC3-B19A-F5E9B2196E65}"/>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D929D8FA-3022-4153-9970-A90B83AED169}"/>
              </a:ext>
            </a:extLst>
          </p:cNvPr>
          <p:cNvSpPr>
            <a:spLocks noGrp="1"/>
          </p:cNvSpPr>
          <p:nvPr>
            <p:ph type="pic" sz="quarter" idx="11" hasCustomPrompt="1"/>
          </p:nvPr>
        </p:nvSpPr>
        <p:spPr>
          <a:xfrm>
            <a:off x="0" y="0"/>
            <a:ext cx="7324420" cy="6858000"/>
          </a:xfrm>
          <a:custGeom>
            <a:avLst/>
            <a:gdLst>
              <a:gd name="connsiteX0" fmla="*/ 0 w 7324420"/>
              <a:gd name="connsiteY0" fmla="*/ 0 h 6858000"/>
              <a:gd name="connsiteX1" fmla="*/ 4486275 w 7324420"/>
              <a:gd name="connsiteY1" fmla="*/ 0 h 6858000"/>
              <a:gd name="connsiteX2" fmla="*/ 7324420 w 7324420"/>
              <a:gd name="connsiteY2" fmla="*/ 6858000 h 6858000"/>
              <a:gd name="connsiteX3" fmla="*/ 0 w 732442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24420" h="6858000">
                <a:moveTo>
                  <a:pt x="0" y="0"/>
                </a:moveTo>
                <a:lnTo>
                  <a:pt x="4486275" y="0"/>
                </a:lnTo>
                <a:lnTo>
                  <a:pt x="7324420" y="6858000"/>
                </a:lnTo>
                <a:lnTo>
                  <a:pt x="0" y="6858000"/>
                </a:lnTo>
                <a:close/>
              </a:path>
            </a:pathLst>
          </a:cu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978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09CD76-0E52-496A-BBAB-72B5DE55C2C4}"/>
              </a:ext>
            </a:extLst>
          </p:cNvPr>
          <p:cNvSpPr/>
          <p:nvPr userDrawn="1"/>
        </p:nvSpPr>
        <p:spPr>
          <a:xfrm>
            <a:off x="7145543" y="477356"/>
            <a:ext cx="1454955" cy="1454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
            <a:extLst>
              <a:ext uri="{FF2B5EF4-FFF2-40B4-BE49-F238E27FC236}">
                <a16:creationId xmlns:a16="http://schemas.microsoft.com/office/drawing/2014/main" id="{0CEAA0AD-F268-427F-BABB-C1B1EC7E6EC1}"/>
              </a:ext>
            </a:extLst>
          </p:cNvPr>
          <p:cNvSpPr/>
          <p:nvPr userDrawn="1"/>
        </p:nvSpPr>
        <p:spPr>
          <a:xfrm>
            <a:off x="5690588" y="2018604"/>
            <a:ext cx="1454955" cy="14549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8">
            <a:extLst>
              <a:ext uri="{FF2B5EF4-FFF2-40B4-BE49-F238E27FC236}">
                <a16:creationId xmlns:a16="http://schemas.microsoft.com/office/drawing/2014/main" id="{3359DC30-69B5-4052-AE0B-452057A70E4A}"/>
              </a:ext>
            </a:extLst>
          </p:cNvPr>
          <p:cNvSpPr/>
          <p:nvPr userDrawn="1"/>
        </p:nvSpPr>
        <p:spPr>
          <a:xfrm>
            <a:off x="7145543" y="3559852"/>
            <a:ext cx="1454955" cy="1454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73478F2A-DABD-4084-8C00-BD6FAAC6965D}"/>
              </a:ext>
            </a:extLst>
          </p:cNvPr>
          <p:cNvSpPr/>
          <p:nvPr userDrawn="1"/>
        </p:nvSpPr>
        <p:spPr>
          <a:xfrm>
            <a:off x="5690588" y="5101099"/>
            <a:ext cx="1454955" cy="14549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그림 개체 틀 2">
            <a:extLst>
              <a:ext uri="{FF2B5EF4-FFF2-40B4-BE49-F238E27FC236}">
                <a16:creationId xmlns:a16="http://schemas.microsoft.com/office/drawing/2014/main" id="{347C2F25-A0C1-414F-BB6B-450D6312133C}"/>
              </a:ext>
            </a:extLst>
          </p:cNvPr>
          <p:cNvSpPr>
            <a:spLocks noGrp="1"/>
          </p:cNvSpPr>
          <p:nvPr>
            <p:ph type="pic" sz="quarter" idx="14" hasCustomPrompt="1"/>
          </p:nvPr>
        </p:nvSpPr>
        <p:spPr>
          <a:xfrm>
            <a:off x="7076536" y="399722"/>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14A41FF2-8EDF-464F-8D73-4BF290AA302C}"/>
              </a:ext>
            </a:extLst>
          </p:cNvPr>
          <p:cNvSpPr>
            <a:spLocks noGrp="1"/>
          </p:cNvSpPr>
          <p:nvPr>
            <p:ph type="pic" sz="quarter" idx="15" hasCustomPrompt="1"/>
          </p:nvPr>
        </p:nvSpPr>
        <p:spPr>
          <a:xfrm>
            <a:off x="5621580" y="1938805"/>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0" name="그림 개체 틀 2">
            <a:extLst>
              <a:ext uri="{FF2B5EF4-FFF2-40B4-BE49-F238E27FC236}">
                <a16:creationId xmlns:a16="http://schemas.microsoft.com/office/drawing/2014/main" id="{4DA8C368-2890-43E7-B842-1E59AD1BB2CB}"/>
              </a:ext>
            </a:extLst>
          </p:cNvPr>
          <p:cNvSpPr>
            <a:spLocks noGrp="1"/>
          </p:cNvSpPr>
          <p:nvPr>
            <p:ph type="pic" sz="quarter" idx="16" hasCustomPrompt="1"/>
          </p:nvPr>
        </p:nvSpPr>
        <p:spPr>
          <a:xfrm>
            <a:off x="7076536" y="3477888"/>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1" name="그림 개체 틀 2">
            <a:extLst>
              <a:ext uri="{FF2B5EF4-FFF2-40B4-BE49-F238E27FC236}">
                <a16:creationId xmlns:a16="http://schemas.microsoft.com/office/drawing/2014/main" id="{E1011A92-63A0-488F-84FC-D59EDF60825E}"/>
              </a:ext>
            </a:extLst>
          </p:cNvPr>
          <p:cNvSpPr>
            <a:spLocks noGrp="1"/>
          </p:cNvSpPr>
          <p:nvPr>
            <p:ph type="pic" sz="quarter" idx="17" hasCustomPrompt="1"/>
          </p:nvPr>
        </p:nvSpPr>
        <p:spPr>
          <a:xfrm>
            <a:off x="5621580" y="5016971"/>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CDCC634-3D57-4C33-A882-F92E303EAFAD}"/>
              </a:ext>
            </a:extLst>
          </p:cNvPr>
          <p:cNvSpPr>
            <a:spLocks noGrp="1"/>
          </p:cNvSpPr>
          <p:nvPr>
            <p:ph type="pic" sz="quarter" idx="15" hasCustomPrompt="1"/>
          </p:nvPr>
        </p:nvSpPr>
        <p:spPr>
          <a:xfrm>
            <a:off x="0" y="0"/>
            <a:ext cx="12200626" cy="5365630"/>
          </a:xfrm>
          <a:custGeom>
            <a:avLst/>
            <a:gdLst>
              <a:gd name="connsiteX0" fmla="*/ 0 w 12192000"/>
              <a:gd name="connsiteY0" fmla="*/ 0 h 4658264"/>
              <a:gd name="connsiteX1" fmla="*/ 12192000 w 12192000"/>
              <a:gd name="connsiteY1" fmla="*/ 0 h 4658264"/>
              <a:gd name="connsiteX2" fmla="*/ 12192000 w 12192000"/>
              <a:gd name="connsiteY2" fmla="*/ 4658264 h 4658264"/>
              <a:gd name="connsiteX3" fmla="*/ 0 w 12192000"/>
              <a:gd name="connsiteY3" fmla="*/ 4658264 h 4658264"/>
              <a:gd name="connsiteX4" fmla="*/ 0 w 12192000"/>
              <a:gd name="connsiteY4" fmla="*/ 0 h 4658264"/>
              <a:gd name="connsiteX0" fmla="*/ 0 w 12200626"/>
              <a:gd name="connsiteY0" fmla="*/ 0 h 4658264"/>
              <a:gd name="connsiteX1" fmla="*/ 12192000 w 12200626"/>
              <a:gd name="connsiteY1" fmla="*/ 0 h 4658264"/>
              <a:gd name="connsiteX2" fmla="*/ 12200626 w 12200626"/>
              <a:gd name="connsiteY2" fmla="*/ 2863969 h 4658264"/>
              <a:gd name="connsiteX3" fmla="*/ 0 w 12200626"/>
              <a:gd name="connsiteY3" fmla="*/ 4658264 h 4658264"/>
              <a:gd name="connsiteX4" fmla="*/ 0 w 12200626"/>
              <a:gd name="connsiteY4" fmla="*/ 0 h 4658264"/>
              <a:gd name="connsiteX0" fmla="*/ 0 w 12200626"/>
              <a:gd name="connsiteY0" fmla="*/ 0 h 5365630"/>
              <a:gd name="connsiteX1" fmla="*/ 12192000 w 12200626"/>
              <a:gd name="connsiteY1" fmla="*/ 0 h 5365630"/>
              <a:gd name="connsiteX2" fmla="*/ 12200626 w 12200626"/>
              <a:gd name="connsiteY2" fmla="*/ 2863969 h 5365630"/>
              <a:gd name="connsiteX3" fmla="*/ 0 w 12200626"/>
              <a:gd name="connsiteY3" fmla="*/ 5365630 h 5365630"/>
              <a:gd name="connsiteX4" fmla="*/ 0 w 12200626"/>
              <a:gd name="connsiteY4" fmla="*/ 0 h 5365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626" h="5365630">
                <a:moveTo>
                  <a:pt x="0" y="0"/>
                </a:moveTo>
                <a:lnTo>
                  <a:pt x="12192000" y="0"/>
                </a:lnTo>
                <a:cubicBezTo>
                  <a:pt x="12194875" y="954656"/>
                  <a:pt x="12197751" y="1909313"/>
                  <a:pt x="12200626" y="2863969"/>
                </a:cubicBezTo>
                <a:lnTo>
                  <a:pt x="0" y="5365630"/>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8" name="Group 95">
            <a:extLst>
              <a:ext uri="{FF2B5EF4-FFF2-40B4-BE49-F238E27FC236}">
                <a16:creationId xmlns:a16="http://schemas.microsoft.com/office/drawing/2014/main" id="{BD42C94A-177B-435A-A0EF-FBE20739582B}"/>
              </a:ext>
            </a:extLst>
          </p:cNvPr>
          <p:cNvGrpSpPr/>
          <p:nvPr/>
        </p:nvGrpSpPr>
        <p:grpSpPr>
          <a:xfrm>
            <a:off x="3887350" y="1935775"/>
            <a:ext cx="311314" cy="1943069"/>
            <a:chOff x="6989793" y="125116"/>
            <a:chExt cx="423340" cy="2642284"/>
          </a:xfrm>
        </p:grpSpPr>
        <p:sp>
          <p:nvSpPr>
            <p:cNvPr id="29" name="Graphic 207">
              <a:extLst>
                <a:ext uri="{FF2B5EF4-FFF2-40B4-BE49-F238E27FC236}">
                  <a16:creationId xmlns:a16="http://schemas.microsoft.com/office/drawing/2014/main" id="{EA6E42E7-07EC-45C2-8B2E-EB43043FF6B4}"/>
                </a:ext>
              </a:extLst>
            </p:cNvPr>
            <p:cNvSpPr/>
            <p:nvPr/>
          </p:nvSpPr>
          <p:spPr>
            <a:xfrm>
              <a:off x="6989899" y="125116"/>
              <a:ext cx="417986" cy="755695"/>
            </a:xfrm>
            <a:custGeom>
              <a:avLst/>
              <a:gdLst>
                <a:gd name="connsiteX0" fmla="*/ 236730 w 417986"/>
                <a:gd name="connsiteY0" fmla="*/ 10941 h 755695"/>
                <a:gd name="connsiteX1" fmla="*/ 351830 w 417986"/>
                <a:gd name="connsiteY1" fmla="*/ 3674 h 755695"/>
                <a:gd name="connsiteX2" fmla="*/ 417101 w 417986"/>
                <a:gd name="connsiteY2" fmla="*/ 96714 h 755695"/>
                <a:gd name="connsiteX3" fmla="*/ 259827 w 417986"/>
                <a:gd name="connsiteY3" fmla="*/ 441107 h 755695"/>
                <a:gd name="connsiteX4" fmla="*/ 820 w 417986"/>
                <a:gd name="connsiteY4" fmla="*/ 755523 h 755695"/>
                <a:gd name="connsiteX5" fmla="*/ 365 w 417986"/>
                <a:gd name="connsiteY5" fmla="*/ 129350 h 755695"/>
                <a:gd name="connsiteX6" fmla="*/ 236730 w 417986"/>
                <a:gd name="connsiteY6" fmla="*/ 10941 h 755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986" h="755695">
                  <a:moveTo>
                    <a:pt x="236730" y="10941"/>
                  </a:moveTo>
                  <a:cubicBezTo>
                    <a:pt x="274491" y="2182"/>
                    <a:pt x="312576" y="-4436"/>
                    <a:pt x="351830" y="3674"/>
                  </a:cubicBezTo>
                  <a:cubicBezTo>
                    <a:pt x="394976" y="12498"/>
                    <a:pt x="423459" y="52530"/>
                    <a:pt x="417101" y="96714"/>
                  </a:cubicBezTo>
                  <a:cubicBezTo>
                    <a:pt x="398415" y="226867"/>
                    <a:pt x="350338" y="324449"/>
                    <a:pt x="259827" y="441107"/>
                  </a:cubicBezTo>
                  <a:cubicBezTo>
                    <a:pt x="190469" y="530578"/>
                    <a:pt x="3155" y="762920"/>
                    <a:pt x="820" y="755523"/>
                  </a:cubicBezTo>
                  <a:cubicBezTo>
                    <a:pt x="-608" y="750852"/>
                    <a:pt x="236" y="333208"/>
                    <a:pt x="365" y="129350"/>
                  </a:cubicBezTo>
                  <a:cubicBezTo>
                    <a:pt x="53569" y="95741"/>
                    <a:pt x="180607" y="23917"/>
                    <a:pt x="236730" y="10941"/>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30" name="Graphic 207">
              <a:extLst>
                <a:ext uri="{FF2B5EF4-FFF2-40B4-BE49-F238E27FC236}">
                  <a16:creationId xmlns:a16="http://schemas.microsoft.com/office/drawing/2014/main" id="{7A0F13A6-3F90-46D3-9D78-A5E698BE4F8F}"/>
                </a:ext>
              </a:extLst>
            </p:cNvPr>
            <p:cNvSpPr/>
            <p:nvPr/>
          </p:nvSpPr>
          <p:spPr>
            <a:xfrm>
              <a:off x="6989793" y="1280152"/>
              <a:ext cx="423340" cy="711338"/>
            </a:xfrm>
            <a:custGeom>
              <a:avLst/>
              <a:gdLst>
                <a:gd name="connsiteX0" fmla="*/ 239366 w 423340"/>
                <a:gd name="connsiteY0" fmla="*/ 6453 h 711338"/>
                <a:gd name="connsiteX1" fmla="*/ 358359 w 423340"/>
                <a:gd name="connsiteY1" fmla="*/ 5090 h 711338"/>
                <a:gd name="connsiteX2" fmla="*/ 421489 w 423340"/>
                <a:gd name="connsiteY2" fmla="*/ 104619 h 711338"/>
                <a:gd name="connsiteX3" fmla="*/ 316316 w 423340"/>
                <a:gd name="connsiteY3" fmla="*/ 332418 h 711338"/>
                <a:gd name="connsiteX4" fmla="*/ 342 w 423340"/>
                <a:gd name="connsiteY4" fmla="*/ 711263 h 711338"/>
                <a:gd name="connsiteX5" fmla="*/ 17 w 423340"/>
                <a:gd name="connsiteY5" fmla="*/ 85414 h 711338"/>
                <a:gd name="connsiteX6" fmla="*/ 239366 w 423340"/>
                <a:gd name="connsiteY6" fmla="*/ 6453 h 71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340" h="711338">
                  <a:moveTo>
                    <a:pt x="239366" y="6453"/>
                  </a:moveTo>
                  <a:cubicBezTo>
                    <a:pt x="278879" y="94"/>
                    <a:pt x="318781" y="-3539"/>
                    <a:pt x="358359" y="5090"/>
                  </a:cubicBezTo>
                  <a:cubicBezTo>
                    <a:pt x="410783" y="16639"/>
                    <a:pt x="429729" y="52519"/>
                    <a:pt x="421489" y="104619"/>
                  </a:cubicBezTo>
                  <a:cubicBezTo>
                    <a:pt x="408059" y="190327"/>
                    <a:pt x="362057" y="261568"/>
                    <a:pt x="316316" y="332418"/>
                  </a:cubicBezTo>
                  <a:cubicBezTo>
                    <a:pt x="255197" y="427081"/>
                    <a:pt x="342" y="716713"/>
                    <a:pt x="342" y="711263"/>
                  </a:cubicBezTo>
                  <a:cubicBezTo>
                    <a:pt x="-113" y="644694"/>
                    <a:pt x="17" y="221730"/>
                    <a:pt x="17" y="85414"/>
                  </a:cubicBezTo>
                  <a:cubicBezTo>
                    <a:pt x="67883" y="53167"/>
                    <a:pt x="170656" y="17483"/>
                    <a:pt x="239366" y="6453"/>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31" name="Graphic 207">
              <a:extLst>
                <a:ext uri="{FF2B5EF4-FFF2-40B4-BE49-F238E27FC236}">
                  <a16:creationId xmlns:a16="http://schemas.microsoft.com/office/drawing/2014/main" id="{9497B405-39EB-4597-8384-0BC78B80EBBA}"/>
                </a:ext>
              </a:extLst>
            </p:cNvPr>
            <p:cNvSpPr/>
            <p:nvPr/>
          </p:nvSpPr>
          <p:spPr>
            <a:xfrm>
              <a:off x="6989864" y="2025957"/>
              <a:ext cx="419185" cy="741443"/>
            </a:xfrm>
            <a:custGeom>
              <a:avLst/>
              <a:gdLst>
                <a:gd name="connsiteX0" fmla="*/ 184924 w 419185"/>
                <a:gd name="connsiteY0" fmla="*/ 33130 h 741443"/>
                <a:gd name="connsiteX1" fmla="*/ 353941 w 419185"/>
                <a:gd name="connsiteY1" fmla="*/ 7372 h 741443"/>
                <a:gd name="connsiteX2" fmla="*/ 417460 w 419185"/>
                <a:gd name="connsiteY2" fmla="*/ 107225 h 741443"/>
                <a:gd name="connsiteX3" fmla="*/ 373535 w 419185"/>
                <a:gd name="connsiteY3" fmla="*/ 291229 h 741443"/>
                <a:gd name="connsiteX4" fmla="*/ 286918 w 419185"/>
                <a:gd name="connsiteY4" fmla="*/ 436694 h 741443"/>
                <a:gd name="connsiteX5" fmla="*/ 465 w 419185"/>
                <a:gd name="connsiteY5" fmla="*/ 741444 h 741443"/>
                <a:gd name="connsiteX6" fmla="*/ 1762 w 419185"/>
                <a:gd name="connsiteY6" fmla="*/ 144597 h 741443"/>
                <a:gd name="connsiteX7" fmla="*/ 184924 w 419185"/>
                <a:gd name="connsiteY7" fmla="*/ 33130 h 74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85" h="741443">
                  <a:moveTo>
                    <a:pt x="184924" y="33130"/>
                  </a:moveTo>
                  <a:cubicBezTo>
                    <a:pt x="258629" y="-4242"/>
                    <a:pt x="318645" y="-5475"/>
                    <a:pt x="353941" y="7372"/>
                  </a:cubicBezTo>
                  <a:cubicBezTo>
                    <a:pt x="398774" y="23657"/>
                    <a:pt x="410647" y="65636"/>
                    <a:pt x="417460" y="107225"/>
                  </a:cubicBezTo>
                  <a:cubicBezTo>
                    <a:pt x="423688" y="145310"/>
                    <a:pt x="413956" y="204612"/>
                    <a:pt x="373535" y="291229"/>
                  </a:cubicBezTo>
                  <a:cubicBezTo>
                    <a:pt x="349529" y="342681"/>
                    <a:pt x="319553" y="390498"/>
                    <a:pt x="286918" y="436694"/>
                  </a:cubicBezTo>
                  <a:cubicBezTo>
                    <a:pt x="229887" y="517667"/>
                    <a:pt x="37318" y="711079"/>
                    <a:pt x="465" y="741444"/>
                  </a:cubicBezTo>
                  <a:cubicBezTo>
                    <a:pt x="-1093" y="673383"/>
                    <a:pt x="1762" y="144597"/>
                    <a:pt x="1762" y="144597"/>
                  </a:cubicBezTo>
                  <a:cubicBezTo>
                    <a:pt x="36993" y="121499"/>
                    <a:pt x="128866" y="61613"/>
                    <a:pt x="184924" y="33130"/>
                  </a:cubicBezTo>
                  <a:close/>
                </a:path>
              </a:pathLst>
            </a:custGeom>
            <a:solidFill>
              <a:srgbClr val="F4D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grpSp>
      <p:grpSp>
        <p:nvGrpSpPr>
          <p:cNvPr id="4" name="Group 150">
            <a:extLst>
              <a:ext uri="{FF2B5EF4-FFF2-40B4-BE49-F238E27FC236}">
                <a16:creationId xmlns:a16="http://schemas.microsoft.com/office/drawing/2014/main" id="{D0FE4A32-EB1F-4A06-9E8C-751DBFEF1CEE}"/>
              </a:ext>
            </a:extLst>
          </p:cNvPr>
          <p:cNvGrpSpPr/>
          <p:nvPr/>
        </p:nvGrpSpPr>
        <p:grpSpPr>
          <a:xfrm>
            <a:off x="1812810" y="1293388"/>
            <a:ext cx="2079686" cy="4150688"/>
            <a:chOff x="8768313" y="321075"/>
            <a:chExt cx="1576960" cy="3147176"/>
          </a:xfrm>
        </p:grpSpPr>
        <p:sp>
          <p:nvSpPr>
            <p:cNvPr id="6" name="Graphic 2">
              <a:extLst>
                <a:ext uri="{FF2B5EF4-FFF2-40B4-BE49-F238E27FC236}">
                  <a16:creationId xmlns:a16="http://schemas.microsoft.com/office/drawing/2014/main" id="{50A0E65B-4164-4DED-A81A-AEEB39D5256D}"/>
                </a:ext>
              </a:extLst>
            </p:cNvPr>
            <p:cNvSpPr/>
            <p:nvPr/>
          </p:nvSpPr>
          <p:spPr>
            <a:xfrm>
              <a:off x="8770757" y="321075"/>
              <a:ext cx="1572767"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5523ED77-C1EB-428F-8620-0123ACE3D534}"/>
                </a:ext>
              </a:extLst>
            </p:cNvPr>
            <p:cNvSpPr/>
            <p:nvPr/>
          </p:nvSpPr>
          <p:spPr>
            <a:xfrm>
              <a:off x="8791828" y="337580"/>
              <a:ext cx="1530622" cy="3114133"/>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A1BB9538-4F64-448E-9A27-92E438893EFD}"/>
                </a:ext>
              </a:extLst>
            </p:cNvPr>
            <p:cNvSpPr/>
            <p:nvPr/>
          </p:nvSpPr>
          <p:spPr>
            <a:xfrm>
              <a:off x="8768591" y="768763"/>
              <a:ext cx="11005"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198D9A64-6EB6-424C-B79E-2878A1F8531D}"/>
                </a:ext>
              </a:extLst>
            </p:cNvPr>
            <p:cNvSpPr/>
            <p:nvPr/>
          </p:nvSpPr>
          <p:spPr>
            <a:xfrm>
              <a:off x="8768592" y="998837"/>
              <a:ext cx="15363"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632D6C4C-BB22-4A6D-BDDC-E67726A8F44C}"/>
                </a:ext>
              </a:extLst>
            </p:cNvPr>
            <p:cNvSpPr/>
            <p:nvPr/>
          </p:nvSpPr>
          <p:spPr>
            <a:xfrm>
              <a:off x="8768623" y="1014200"/>
              <a:ext cx="8687" cy="17910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8B558297-B22E-4F37-899B-8D742B102797}"/>
                </a:ext>
              </a:extLst>
            </p:cNvPr>
            <p:cNvSpPr/>
            <p:nvPr/>
          </p:nvSpPr>
          <p:spPr>
            <a:xfrm>
              <a:off x="8768314" y="1284428"/>
              <a:ext cx="15363"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3" name="Graphic 2">
              <a:extLst>
                <a:ext uri="{FF2B5EF4-FFF2-40B4-BE49-F238E27FC236}">
                  <a16:creationId xmlns:a16="http://schemas.microsoft.com/office/drawing/2014/main" id="{2E433C58-CAB7-47B9-8391-B317335B1058}"/>
                </a:ext>
              </a:extLst>
            </p:cNvPr>
            <p:cNvSpPr/>
            <p:nvPr/>
          </p:nvSpPr>
          <p:spPr>
            <a:xfrm>
              <a:off x="8768313" y="1299789"/>
              <a:ext cx="8687" cy="179101"/>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4" name="Graphic 2">
              <a:extLst>
                <a:ext uri="{FF2B5EF4-FFF2-40B4-BE49-F238E27FC236}">
                  <a16:creationId xmlns:a16="http://schemas.microsoft.com/office/drawing/2014/main" id="{23F78319-7A04-49D3-9CE6-1E6B732FE8DE}"/>
                </a:ext>
              </a:extLst>
            </p:cNvPr>
            <p:cNvSpPr/>
            <p:nvPr/>
          </p:nvSpPr>
          <p:spPr>
            <a:xfrm>
              <a:off x="10329905" y="1070583"/>
              <a:ext cx="15363" cy="346144"/>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5" name="Graphic 2">
              <a:extLst>
                <a:ext uri="{FF2B5EF4-FFF2-40B4-BE49-F238E27FC236}">
                  <a16:creationId xmlns:a16="http://schemas.microsoft.com/office/drawing/2014/main" id="{DB8FEBA4-7FA1-41FD-93A6-331C0D470056}"/>
                </a:ext>
              </a:extLst>
            </p:cNvPr>
            <p:cNvSpPr/>
            <p:nvPr/>
          </p:nvSpPr>
          <p:spPr>
            <a:xfrm>
              <a:off x="10336580" y="1095464"/>
              <a:ext cx="8687"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6" name="Graphic 2">
              <a:extLst>
                <a:ext uri="{FF2B5EF4-FFF2-40B4-BE49-F238E27FC236}">
                  <a16:creationId xmlns:a16="http://schemas.microsoft.com/office/drawing/2014/main" id="{9F7C2827-7BF1-4B46-9F8C-A68679CE24FD}"/>
                </a:ext>
              </a:extLst>
            </p:cNvPr>
            <p:cNvSpPr/>
            <p:nvPr/>
          </p:nvSpPr>
          <p:spPr>
            <a:xfrm>
              <a:off x="10332841" y="1794712"/>
              <a:ext cx="12428" cy="237215"/>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7" name="Graphic 2">
              <a:extLst>
                <a:ext uri="{FF2B5EF4-FFF2-40B4-BE49-F238E27FC236}">
                  <a16:creationId xmlns:a16="http://schemas.microsoft.com/office/drawing/2014/main" id="{C87A71B4-9C21-4CE7-A3E0-E293585C63DD}"/>
                </a:ext>
              </a:extLst>
            </p:cNvPr>
            <p:cNvSpPr/>
            <p:nvPr/>
          </p:nvSpPr>
          <p:spPr>
            <a:xfrm>
              <a:off x="10338225" y="1811745"/>
              <a:ext cx="7048"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8" name="Oval 164">
              <a:extLst>
                <a:ext uri="{FF2B5EF4-FFF2-40B4-BE49-F238E27FC236}">
                  <a16:creationId xmlns:a16="http://schemas.microsoft.com/office/drawing/2014/main" id="{B4BC58A3-B39F-4D41-9E3A-EF1221C6A72C}"/>
                </a:ext>
              </a:extLst>
            </p:cNvPr>
            <p:cNvSpPr>
              <a:spLocks noChangeAspect="1"/>
            </p:cNvSpPr>
            <p:nvPr/>
          </p:nvSpPr>
          <p:spPr>
            <a:xfrm>
              <a:off x="9815293" y="385881"/>
              <a:ext cx="73155"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65">
              <a:extLst>
                <a:ext uri="{FF2B5EF4-FFF2-40B4-BE49-F238E27FC236}">
                  <a16:creationId xmlns:a16="http://schemas.microsoft.com/office/drawing/2014/main" id="{04A51E2B-D430-4A17-892E-64AA1D8C29DB}"/>
                </a:ext>
              </a:extLst>
            </p:cNvPr>
            <p:cNvSpPr>
              <a:spLocks noChangeAspect="1"/>
            </p:cNvSpPr>
            <p:nvPr/>
          </p:nvSpPr>
          <p:spPr>
            <a:xfrm>
              <a:off x="9819872" y="390453"/>
              <a:ext cx="64011"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166">
              <a:extLst>
                <a:ext uri="{FF2B5EF4-FFF2-40B4-BE49-F238E27FC236}">
                  <a16:creationId xmlns:a16="http://schemas.microsoft.com/office/drawing/2014/main" id="{FCA14AB4-D343-4EAB-8785-0A3D93CAF1CB}"/>
                </a:ext>
              </a:extLst>
            </p:cNvPr>
            <p:cNvSpPr/>
            <p:nvPr/>
          </p:nvSpPr>
          <p:spPr>
            <a:xfrm>
              <a:off x="9836065" y="406635"/>
              <a:ext cx="31639" cy="31637"/>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Oval 167">
              <a:extLst>
                <a:ext uri="{FF2B5EF4-FFF2-40B4-BE49-F238E27FC236}">
                  <a16:creationId xmlns:a16="http://schemas.microsoft.com/office/drawing/2014/main" id="{4858FFC3-4D02-4E3D-B791-FA688AE8C11E}"/>
                </a:ext>
              </a:extLst>
            </p:cNvPr>
            <p:cNvSpPr/>
            <p:nvPr/>
          </p:nvSpPr>
          <p:spPr>
            <a:xfrm>
              <a:off x="9843498" y="414065"/>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2" name="Graphic 2">
              <a:extLst>
                <a:ext uri="{FF2B5EF4-FFF2-40B4-BE49-F238E27FC236}">
                  <a16:creationId xmlns:a16="http://schemas.microsoft.com/office/drawing/2014/main" id="{61E38F46-E8D2-42AE-953F-F8CE46192F6E}"/>
                </a:ext>
              </a:extLst>
            </p:cNvPr>
            <p:cNvSpPr/>
            <p:nvPr userDrawn="1"/>
          </p:nvSpPr>
          <p:spPr>
            <a:xfrm flipH="1">
              <a:off x="8769272" y="781546"/>
              <a:ext cx="5843" cy="81664"/>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50" name="그림 개체 틀 49">
            <a:extLst>
              <a:ext uri="{FF2B5EF4-FFF2-40B4-BE49-F238E27FC236}">
                <a16:creationId xmlns:a16="http://schemas.microsoft.com/office/drawing/2014/main" id="{E8B1FBE8-5220-4625-A47B-3ABA0CA39D3E}"/>
              </a:ext>
            </a:extLst>
          </p:cNvPr>
          <p:cNvSpPr>
            <a:spLocks noGrp="1"/>
          </p:cNvSpPr>
          <p:nvPr userDrawn="1">
            <p:ph type="pic" sz="quarter" idx="15" hasCustomPrompt="1"/>
          </p:nvPr>
        </p:nvSpPr>
        <p:spPr>
          <a:xfrm>
            <a:off x="1892344" y="1385889"/>
            <a:ext cx="1921527" cy="3965684"/>
          </a:xfrm>
          <a:custGeom>
            <a:avLst/>
            <a:gdLst>
              <a:gd name="connsiteX0" fmla="*/ 206685 w 1921527"/>
              <a:gd name="connsiteY0" fmla="*/ 0 h 3965684"/>
              <a:gd name="connsiteX1" fmla="*/ 389688 w 1921527"/>
              <a:gd name="connsiteY1" fmla="*/ 0 h 3965684"/>
              <a:gd name="connsiteX2" fmla="*/ 407428 w 1921527"/>
              <a:gd name="connsiteY2" fmla="*/ 16796 h 3965684"/>
              <a:gd name="connsiteX3" fmla="*/ 544702 w 1921527"/>
              <a:gd name="connsiteY3" fmla="*/ 146764 h 3965684"/>
              <a:gd name="connsiteX4" fmla="*/ 1368214 w 1921527"/>
              <a:gd name="connsiteY4" fmla="*/ 146764 h 3965684"/>
              <a:gd name="connsiteX5" fmla="*/ 1505487 w 1921527"/>
              <a:gd name="connsiteY5" fmla="*/ 16796 h 3965684"/>
              <a:gd name="connsiteX6" fmla="*/ 1523228 w 1921527"/>
              <a:gd name="connsiteY6" fmla="*/ 0 h 3965684"/>
              <a:gd name="connsiteX7" fmla="*/ 1714842 w 1921527"/>
              <a:gd name="connsiteY7" fmla="*/ 0 h 3965684"/>
              <a:gd name="connsiteX8" fmla="*/ 1921527 w 1921527"/>
              <a:gd name="connsiteY8" fmla="*/ 195685 h 3965684"/>
              <a:gd name="connsiteX9" fmla="*/ 1921527 w 1921527"/>
              <a:gd name="connsiteY9" fmla="*/ 3769998 h 3965684"/>
              <a:gd name="connsiteX10" fmla="*/ 1714842 w 1921527"/>
              <a:gd name="connsiteY10" fmla="*/ 3965684 h 3965684"/>
              <a:gd name="connsiteX11" fmla="*/ 206685 w 1921527"/>
              <a:gd name="connsiteY11" fmla="*/ 3965684 h 3965684"/>
              <a:gd name="connsiteX12" fmla="*/ 0 w 1921527"/>
              <a:gd name="connsiteY12" fmla="*/ 3769998 h 3965684"/>
              <a:gd name="connsiteX13" fmla="*/ 0 w 1921527"/>
              <a:gd name="connsiteY13" fmla="*/ 195685 h 3965684"/>
              <a:gd name="connsiteX14" fmla="*/ 206685 w 1921527"/>
              <a:gd name="connsiteY14" fmla="*/ 0 h 396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1527" h="3965684">
                <a:moveTo>
                  <a:pt x="206685" y="0"/>
                </a:moveTo>
                <a:lnTo>
                  <a:pt x="389688" y="0"/>
                </a:lnTo>
                <a:cubicBezTo>
                  <a:pt x="399462" y="0"/>
                  <a:pt x="407428" y="7502"/>
                  <a:pt x="407428" y="16796"/>
                </a:cubicBezTo>
                <a:cubicBezTo>
                  <a:pt x="407428" y="88588"/>
                  <a:pt x="468918" y="146764"/>
                  <a:pt x="544702" y="146764"/>
                </a:cubicBezTo>
                <a:lnTo>
                  <a:pt x="1368214" y="146764"/>
                </a:lnTo>
                <a:cubicBezTo>
                  <a:pt x="1444042" y="146764"/>
                  <a:pt x="1505487" y="88548"/>
                  <a:pt x="1505487" y="16796"/>
                </a:cubicBezTo>
                <a:cubicBezTo>
                  <a:pt x="1505487" y="7542"/>
                  <a:pt x="1513410" y="0"/>
                  <a:pt x="1523228" y="0"/>
                </a:cubicBezTo>
                <a:lnTo>
                  <a:pt x="1714842" y="0"/>
                </a:lnTo>
                <a:cubicBezTo>
                  <a:pt x="1828993" y="0"/>
                  <a:pt x="1921527" y="87610"/>
                  <a:pt x="1921527" y="195685"/>
                </a:cubicBezTo>
                <a:lnTo>
                  <a:pt x="1921527" y="3769998"/>
                </a:lnTo>
                <a:cubicBezTo>
                  <a:pt x="1921527" y="3878074"/>
                  <a:pt x="1828993" y="3965684"/>
                  <a:pt x="1714842" y="3965684"/>
                </a:cubicBezTo>
                <a:lnTo>
                  <a:pt x="206685" y="3965684"/>
                </a:lnTo>
                <a:cubicBezTo>
                  <a:pt x="92534" y="3965684"/>
                  <a:pt x="0" y="3878074"/>
                  <a:pt x="0" y="3769998"/>
                </a:cubicBezTo>
                <a:lnTo>
                  <a:pt x="0" y="195685"/>
                </a:lnTo>
                <a:cubicBezTo>
                  <a:pt x="0" y="87610"/>
                  <a:pt x="92534" y="0"/>
                  <a:pt x="206685"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2202AEF-24FA-47ED-A521-437041C3BF31}"/>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a:extLst>
              <a:ext uri="{FF2B5EF4-FFF2-40B4-BE49-F238E27FC236}">
                <a16:creationId xmlns:a16="http://schemas.microsoft.com/office/drawing/2014/main" id="{FF532FC2-CC93-A681-DA14-034E0BFA6093}"/>
              </a:ext>
            </a:extLst>
          </p:cNvPr>
          <p:cNvSpPr txBox="1"/>
          <p:nvPr/>
        </p:nvSpPr>
        <p:spPr>
          <a:xfrm>
            <a:off x="4011532" y="1999338"/>
            <a:ext cx="7181401" cy="2123658"/>
          </a:xfrm>
          <a:prstGeom prst="rect">
            <a:avLst/>
          </a:prstGeom>
          <a:noFill/>
        </p:spPr>
        <p:txBody>
          <a:bodyPr wrap="square" rtlCol="0" anchor="ctr">
            <a:spAutoFit/>
          </a:bodyPr>
          <a:lstStyle/>
          <a:p>
            <a:r>
              <a:rPr lang="es-ES" sz="4400" dirty="0">
                <a:ln w="0"/>
                <a:solidFill>
                  <a:schemeClr val="accent2">
                    <a:lumMod val="50000"/>
                  </a:schemeClr>
                </a:solidFill>
                <a:effectLst>
                  <a:outerShdw blurRad="38100" dist="25400" dir="5400000" algn="ctr" rotWithShape="0">
                    <a:srgbClr val="6E747A">
                      <a:alpha val="43000"/>
                    </a:srgbClr>
                  </a:outerShdw>
                </a:effectLst>
                <a:latin typeface="+mj-lt"/>
              </a:rPr>
              <a:t>Comprendiendo el Cáncer de Mama a través del Análisis de Datos</a:t>
            </a:r>
            <a:endParaRPr lang="ko-KR" altLang="en-US" sz="4400" dirty="0">
              <a:ln w="0"/>
              <a:solidFill>
                <a:schemeClr val="accent2">
                  <a:lumMod val="50000"/>
                </a:schemeClr>
              </a:solidFill>
              <a:effectLst>
                <a:outerShdw blurRad="38100" dist="25400" dir="5400000" algn="ctr" rotWithShape="0">
                  <a:srgbClr val="6E747A">
                    <a:alpha val="43000"/>
                  </a:srgbClr>
                </a:outerShdw>
              </a:effectLst>
              <a:latin typeface="+mj-lt"/>
              <a:cs typeface="Arial" pitchFamily="34" charset="0"/>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5BD9D-4F69-BAA5-43FA-846A043564CB}"/>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D8C65B5C-21E6-D8AA-FBDE-2C6B5AB2B77B}"/>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 La desigualdad en el acceso a servicios médicos puede influir en estos resultados.</a:t>
            </a:r>
            <a:endParaRPr lang="ko-KR" altLang="en-US" sz="2000" dirty="0">
              <a:solidFill>
                <a:schemeClr val="tx1"/>
              </a:solidFill>
            </a:endParaRPr>
          </a:p>
        </p:txBody>
      </p:sp>
      <p:grpSp>
        <p:nvGrpSpPr>
          <p:cNvPr id="5" name="Group 7">
            <a:extLst>
              <a:ext uri="{FF2B5EF4-FFF2-40B4-BE49-F238E27FC236}">
                <a16:creationId xmlns:a16="http://schemas.microsoft.com/office/drawing/2014/main" id="{16350245-2CCF-EB44-22C7-5087F0159627}"/>
              </a:ext>
            </a:extLst>
          </p:cNvPr>
          <p:cNvGrpSpPr/>
          <p:nvPr/>
        </p:nvGrpSpPr>
        <p:grpSpPr>
          <a:xfrm>
            <a:off x="6586323" y="1711813"/>
            <a:ext cx="4706699" cy="3450622"/>
            <a:chOff x="5076056" y="1484835"/>
            <a:chExt cx="3600400" cy="2016224"/>
          </a:xfrm>
        </p:grpSpPr>
        <p:sp>
          <p:nvSpPr>
            <p:cNvPr id="6" name="Rectangle 8">
              <a:extLst>
                <a:ext uri="{FF2B5EF4-FFF2-40B4-BE49-F238E27FC236}">
                  <a16:creationId xmlns:a16="http://schemas.microsoft.com/office/drawing/2014/main" id="{67CF91A0-ECAB-1932-7DCA-F834AF5B5187}"/>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2C44AD74-F8AA-9064-E951-0E069A931045}"/>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0" name="Imagen 19">
            <a:extLst>
              <a:ext uri="{FF2B5EF4-FFF2-40B4-BE49-F238E27FC236}">
                <a16:creationId xmlns:a16="http://schemas.microsoft.com/office/drawing/2014/main" id="{CC92F7F9-F918-CD43-14D7-205462EC1CDC}"/>
              </a:ext>
            </a:extLst>
          </p:cNvPr>
          <p:cNvPicPr>
            <a:picLocks noChangeAspect="1"/>
          </p:cNvPicPr>
          <p:nvPr/>
        </p:nvPicPr>
        <p:blipFill>
          <a:blip r:embed="rId3"/>
          <a:stretch>
            <a:fillRect/>
          </a:stretch>
        </p:blipFill>
        <p:spPr>
          <a:xfrm>
            <a:off x="383996" y="1112346"/>
            <a:ext cx="5748517" cy="4613007"/>
          </a:xfrm>
          <a:prstGeom prst="rect">
            <a:avLst/>
          </a:prstGeom>
        </p:spPr>
      </p:pic>
      <p:sp>
        <p:nvSpPr>
          <p:cNvPr id="22" name="TextBox 3">
            <a:extLst>
              <a:ext uri="{FF2B5EF4-FFF2-40B4-BE49-F238E27FC236}">
                <a16:creationId xmlns:a16="http://schemas.microsoft.com/office/drawing/2014/main" id="{2048B973-5FAE-E689-AC26-449B5F9F36F7}"/>
              </a:ext>
            </a:extLst>
          </p:cNvPr>
          <p:cNvSpPr txBox="1"/>
          <p:nvPr/>
        </p:nvSpPr>
        <p:spPr>
          <a:xfrm>
            <a:off x="7044488" y="1859340"/>
            <a:ext cx="4130668" cy="3139321"/>
          </a:xfrm>
          <a:prstGeom prst="rect">
            <a:avLst/>
          </a:prstGeom>
          <a:noFill/>
        </p:spPr>
        <p:txBody>
          <a:bodyPr wrap="square" rtlCol="0" anchor="ctr">
            <a:spAutoFit/>
          </a:bodyPr>
          <a:lstStyle/>
          <a:p>
            <a:pPr marL="285750" indent="-285750">
              <a:buFont typeface="Arial" panose="020B0604020202020204" pitchFamily="34" charset="0"/>
              <a:buChar char="•"/>
            </a:pPr>
            <a:r>
              <a:rPr lang="es-ES" b="1" dirty="0">
                <a:solidFill>
                  <a:schemeClr val="bg1"/>
                </a:solidFill>
              </a:rPr>
              <a:t>Proporción consistente </a:t>
            </a:r>
            <a:r>
              <a:rPr lang="es-ES" dirty="0">
                <a:solidFill>
                  <a:schemeClr val="bg1"/>
                </a:solidFill>
              </a:rPr>
              <a:t>entre los diferentes grupos raciales</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Aproximadamente el </a:t>
            </a:r>
            <a:r>
              <a:rPr lang="es-ES" b="1" dirty="0">
                <a:solidFill>
                  <a:schemeClr val="bg1"/>
                </a:solidFill>
              </a:rPr>
              <a:t>60%</a:t>
            </a:r>
            <a:r>
              <a:rPr lang="es-ES" dirty="0">
                <a:solidFill>
                  <a:schemeClr val="bg1"/>
                </a:solidFill>
              </a:rPr>
              <a:t> de las pacientes en cada grupo racial fueron </a:t>
            </a:r>
            <a:r>
              <a:rPr lang="es-ES" b="1" dirty="0">
                <a:solidFill>
                  <a:schemeClr val="bg1"/>
                </a:solidFill>
              </a:rPr>
              <a:t>diagnosticadas de manera temprana.</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b="1" dirty="0">
                <a:solidFill>
                  <a:schemeClr val="bg1"/>
                </a:solidFill>
              </a:rPr>
              <a:t>Distribución uniforme </a:t>
            </a:r>
            <a:r>
              <a:rPr lang="es-ES" dirty="0">
                <a:solidFill>
                  <a:schemeClr val="bg1"/>
                </a:solidFill>
              </a:rPr>
              <a:t>de la detección temprana en esta muestra.</a:t>
            </a:r>
            <a:endParaRPr lang="es-ES" altLang="ko-KR" dirty="0">
              <a:solidFill>
                <a:schemeClr val="bg1"/>
              </a:solidFill>
            </a:endParaRPr>
          </a:p>
        </p:txBody>
      </p:sp>
      <p:sp>
        <p:nvSpPr>
          <p:cNvPr id="23" name="TextBox 19">
            <a:extLst>
              <a:ext uri="{FF2B5EF4-FFF2-40B4-BE49-F238E27FC236}">
                <a16:creationId xmlns:a16="http://schemas.microsoft.com/office/drawing/2014/main" id="{AED1C0DF-502D-B9D1-A792-E1113DFFB4A5}"/>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Proporción Diagnósticos Tempranos por Raza</a:t>
            </a:r>
          </a:p>
        </p:txBody>
      </p:sp>
      <p:sp>
        <p:nvSpPr>
          <p:cNvPr id="24" name="TextBox 19">
            <a:extLst>
              <a:ext uri="{FF2B5EF4-FFF2-40B4-BE49-F238E27FC236}">
                <a16:creationId xmlns:a16="http://schemas.microsoft.com/office/drawing/2014/main" id="{7AE6F8BF-CB8E-641F-76F3-A842056E89B6}"/>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Equidad en la Detección por Grupo Racial:</a:t>
            </a:r>
          </a:p>
        </p:txBody>
      </p:sp>
    </p:spTree>
    <p:extLst>
      <p:ext uri="{BB962C8B-B14F-4D97-AF65-F5344CB8AC3E}">
        <p14:creationId xmlns:p14="http://schemas.microsoft.com/office/powerpoint/2010/main" val="128503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9E7F4-405C-4F5A-5F71-53115449E598}"/>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0F034C45-446E-BE7F-D7EA-7C13FB2D905B}"/>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800" b="1" dirty="0">
                <a:solidFill>
                  <a:schemeClr val="tx1"/>
                </a:solidFill>
              </a:rPr>
              <a:t>María</a:t>
            </a:r>
            <a:r>
              <a:rPr lang="es-ES" altLang="ko-KR" sz="2800" dirty="0">
                <a:solidFill>
                  <a:schemeClr val="tx1"/>
                </a:solidFill>
              </a:rPr>
              <a:t> pertenecería al 7%</a:t>
            </a:r>
            <a:endParaRPr lang="ko-KR" altLang="en-US" sz="2700" dirty="0">
              <a:solidFill>
                <a:schemeClr val="tx1"/>
              </a:solidFill>
            </a:endParaRPr>
          </a:p>
        </p:txBody>
      </p:sp>
      <p:grpSp>
        <p:nvGrpSpPr>
          <p:cNvPr id="5" name="Group 7">
            <a:extLst>
              <a:ext uri="{FF2B5EF4-FFF2-40B4-BE49-F238E27FC236}">
                <a16:creationId xmlns:a16="http://schemas.microsoft.com/office/drawing/2014/main" id="{9506E867-0B7B-9504-E331-2A7287D933BC}"/>
              </a:ext>
            </a:extLst>
          </p:cNvPr>
          <p:cNvGrpSpPr/>
          <p:nvPr/>
        </p:nvGrpSpPr>
        <p:grpSpPr>
          <a:xfrm>
            <a:off x="6586323" y="1711813"/>
            <a:ext cx="4706699" cy="3450622"/>
            <a:chOff x="5076056" y="1484835"/>
            <a:chExt cx="3600400" cy="2016224"/>
          </a:xfrm>
        </p:grpSpPr>
        <p:sp>
          <p:nvSpPr>
            <p:cNvPr id="6" name="Rectangle 8">
              <a:extLst>
                <a:ext uri="{FF2B5EF4-FFF2-40B4-BE49-F238E27FC236}">
                  <a16:creationId xmlns:a16="http://schemas.microsoft.com/office/drawing/2014/main" id="{A0F049BE-B732-5C4C-5469-5C45F8EC27B1}"/>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89900CCC-4BD5-A1F7-CF30-397EE8A3E26B}"/>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31" name="Imagen 30">
            <a:extLst>
              <a:ext uri="{FF2B5EF4-FFF2-40B4-BE49-F238E27FC236}">
                <a16:creationId xmlns:a16="http://schemas.microsoft.com/office/drawing/2014/main" id="{C2DE0016-8F46-E9C5-EE3C-524993441B8C}"/>
              </a:ext>
            </a:extLst>
          </p:cNvPr>
          <p:cNvPicPr>
            <a:picLocks noChangeAspect="1"/>
          </p:cNvPicPr>
          <p:nvPr/>
        </p:nvPicPr>
        <p:blipFill>
          <a:blip r:embed="rId3"/>
          <a:stretch>
            <a:fillRect/>
          </a:stretch>
        </p:blipFill>
        <p:spPr>
          <a:xfrm>
            <a:off x="779236" y="1223995"/>
            <a:ext cx="4402627" cy="4523397"/>
          </a:xfrm>
          <a:prstGeom prst="rect">
            <a:avLst/>
          </a:prstGeom>
        </p:spPr>
      </p:pic>
      <p:sp>
        <p:nvSpPr>
          <p:cNvPr id="23" name="TextBox 19">
            <a:extLst>
              <a:ext uri="{FF2B5EF4-FFF2-40B4-BE49-F238E27FC236}">
                <a16:creationId xmlns:a16="http://schemas.microsoft.com/office/drawing/2014/main" id="{BF6A3E00-2BA3-0D68-1548-82BC922BD667}"/>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Distribución de Diagnósticos por Raza</a:t>
            </a:r>
          </a:p>
        </p:txBody>
      </p:sp>
      <p:sp>
        <p:nvSpPr>
          <p:cNvPr id="25" name="TextBox 19">
            <a:extLst>
              <a:ext uri="{FF2B5EF4-FFF2-40B4-BE49-F238E27FC236}">
                <a16:creationId xmlns:a16="http://schemas.microsoft.com/office/drawing/2014/main" id="{5E5F1C05-85E5-74BB-2F5E-DFB6069A4CD0}"/>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Factores Demográficos</a:t>
            </a:r>
          </a:p>
        </p:txBody>
      </p:sp>
      <p:sp>
        <p:nvSpPr>
          <p:cNvPr id="26" name="TextBox 3">
            <a:extLst>
              <a:ext uri="{FF2B5EF4-FFF2-40B4-BE49-F238E27FC236}">
                <a16:creationId xmlns:a16="http://schemas.microsoft.com/office/drawing/2014/main" id="{758DA329-B7FA-C7F3-BFF4-8C2FDFD27217}"/>
              </a:ext>
            </a:extLst>
          </p:cNvPr>
          <p:cNvSpPr txBox="1"/>
          <p:nvPr/>
        </p:nvSpPr>
        <p:spPr>
          <a:xfrm>
            <a:off x="6734303" y="2002269"/>
            <a:ext cx="4315232" cy="2308324"/>
          </a:xfrm>
          <a:prstGeom prst="rect">
            <a:avLst/>
          </a:prstGeom>
          <a:noFill/>
        </p:spPr>
        <p:txBody>
          <a:bodyPr wrap="square" rtlCol="0" anchor="ctr">
            <a:spAutoFit/>
          </a:bodyPr>
          <a:lstStyle/>
          <a:p>
            <a:pPr marL="285750" indent="-285750">
              <a:buFont typeface="Arial" panose="020B0604020202020204" pitchFamily="34" charset="0"/>
              <a:buChar char="•"/>
            </a:pPr>
            <a:r>
              <a:rPr lang="es-ES" dirty="0">
                <a:solidFill>
                  <a:schemeClr val="bg1"/>
                </a:solidFill>
              </a:rPr>
              <a:t>La mayoría de las pacientes pertenecen al grupo racial </a:t>
            </a:r>
            <a:r>
              <a:rPr lang="es-ES" b="1" dirty="0">
                <a:solidFill>
                  <a:schemeClr val="bg1"/>
                </a:solidFill>
              </a:rPr>
              <a:t>"White" (85%).</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Pacientes </a:t>
            </a:r>
            <a:r>
              <a:rPr lang="es-ES" b="1" dirty="0">
                <a:solidFill>
                  <a:schemeClr val="bg1"/>
                </a:solidFill>
              </a:rPr>
              <a:t>"Black" </a:t>
            </a:r>
            <a:r>
              <a:rPr lang="es-ES" dirty="0">
                <a:solidFill>
                  <a:schemeClr val="bg1"/>
                </a:solidFill>
              </a:rPr>
              <a:t>representan un </a:t>
            </a:r>
            <a:r>
              <a:rPr lang="es-ES" b="1" dirty="0">
                <a:solidFill>
                  <a:schemeClr val="bg1"/>
                </a:solidFill>
              </a:rPr>
              <a:t>7%.</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b="1" dirty="0">
                <a:solidFill>
                  <a:schemeClr val="bg1"/>
                </a:solidFill>
              </a:rPr>
              <a:t>"</a:t>
            </a:r>
            <a:r>
              <a:rPr lang="es-ES" b="1" dirty="0" err="1">
                <a:solidFill>
                  <a:schemeClr val="bg1"/>
                </a:solidFill>
              </a:rPr>
              <a:t>Other</a:t>
            </a:r>
            <a:r>
              <a:rPr lang="es-ES" b="1" dirty="0">
                <a:solidFill>
                  <a:schemeClr val="bg1"/>
                </a:solidFill>
              </a:rPr>
              <a:t>" </a:t>
            </a:r>
            <a:r>
              <a:rPr lang="es-ES" dirty="0">
                <a:solidFill>
                  <a:schemeClr val="bg1"/>
                </a:solidFill>
              </a:rPr>
              <a:t>representan un </a:t>
            </a:r>
            <a:r>
              <a:rPr lang="es-ES" b="1" dirty="0">
                <a:solidFill>
                  <a:schemeClr val="bg1"/>
                </a:solidFill>
              </a:rPr>
              <a:t>8%</a:t>
            </a:r>
            <a:r>
              <a:rPr lang="es-ES" dirty="0">
                <a:solidFill>
                  <a:schemeClr val="bg1"/>
                </a:solidFill>
              </a:rPr>
              <a:t>.</a:t>
            </a:r>
          </a:p>
        </p:txBody>
      </p:sp>
      <p:sp>
        <p:nvSpPr>
          <p:cNvPr id="2" name="Oval 1">
            <a:extLst>
              <a:ext uri="{FF2B5EF4-FFF2-40B4-BE49-F238E27FC236}">
                <a16:creationId xmlns:a16="http://schemas.microsoft.com/office/drawing/2014/main" id="{337ADC2B-F93B-353A-569A-2FE1CD9F9A30}"/>
              </a:ext>
            </a:extLst>
          </p:cNvPr>
          <p:cNvSpPr/>
          <p:nvPr/>
        </p:nvSpPr>
        <p:spPr>
          <a:xfrm>
            <a:off x="3541167" y="3537685"/>
            <a:ext cx="573206" cy="57320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Oval 1">
            <a:extLst>
              <a:ext uri="{FF2B5EF4-FFF2-40B4-BE49-F238E27FC236}">
                <a16:creationId xmlns:a16="http://schemas.microsoft.com/office/drawing/2014/main" id="{1710784C-FAD0-B2DF-0953-F171D86691C6}"/>
              </a:ext>
            </a:extLst>
          </p:cNvPr>
          <p:cNvSpPr/>
          <p:nvPr/>
        </p:nvSpPr>
        <p:spPr>
          <a:xfrm>
            <a:off x="4558576" y="3708811"/>
            <a:ext cx="573206" cy="57320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9860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F7D41-2AE1-DBAD-D619-DFFB95B361EF}"/>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5386AE43-B4A9-2C15-AAA1-49ACDC72C80C}"/>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400" dirty="0">
                <a:solidFill>
                  <a:schemeClr val="tx1"/>
                </a:solidFill>
              </a:rPr>
              <a:t>La mediana de supervivencia Global de mujeres negras, como </a:t>
            </a:r>
            <a:r>
              <a:rPr lang="es-ES" altLang="ko-KR" sz="2400" b="1" dirty="0">
                <a:solidFill>
                  <a:schemeClr val="tx1"/>
                </a:solidFill>
              </a:rPr>
              <a:t>María</a:t>
            </a:r>
            <a:r>
              <a:rPr lang="es-ES" altLang="ko-KR" sz="2400" dirty="0">
                <a:solidFill>
                  <a:schemeClr val="tx1"/>
                </a:solidFill>
              </a:rPr>
              <a:t>, es más baja, posiblemente debido a disparidades en el acceso a servicios médicos.</a:t>
            </a:r>
            <a:endParaRPr lang="ko-KR" altLang="en-US" sz="2400" dirty="0">
              <a:solidFill>
                <a:schemeClr val="tx1"/>
              </a:solidFill>
            </a:endParaRPr>
          </a:p>
        </p:txBody>
      </p:sp>
      <p:sp>
        <p:nvSpPr>
          <p:cNvPr id="4" name="Rectangle 1">
            <a:extLst>
              <a:ext uri="{FF2B5EF4-FFF2-40B4-BE49-F238E27FC236}">
                <a16:creationId xmlns:a16="http://schemas.microsoft.com/office/drawing/2014/main" id="{A1AE063B-1AF4-A235-F2AB-6883BE99B435}"/>
              </a:ext>
            </a:extLst>
          </p:cNvPr>
          <p:cNvSpPr>
            <a:spLocks noChangeArrowheads="1"/>
          </p:cNvSpPr>
          <p:nvPr/>
        </p:nvSpPr>
        <p:spPr bwMode="auto">
          <a:xfrm>
            <a:off x="693364" y="2961651"/>
            <a:ext cx="47147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Kaplan </a:t>
            </a:r>
            <a:r>
              <a:rPr kumimoji="0" lang="es-ES" altLang="es-ES" sz="1800" b="0" i="0" u="none" strike="noStrike" cap="none" normalizeH="0" baseline="0" dirty="0" err="1">
                <a:ln>
                  <a:noFill/>
                </a:ln>
                <a:solidFill>
                  <a:schemeClr val="tx1"/>
                </a:solidFill>
                <a:effectLst/>
                <a:latin typeface="Arial" panose="020B0604020202020204" pitchFamily="34" charset="0"/>
              </a:rPr>
              <a:t>meier</a:t>
            </a:r>
            <a:r>
              <a:rPr kumimoji="0" lang="es-ES" altLang="es-ES" sz="1800" b="0" i="0" u="none" strike="noStrike" cap="none" normalizeH="0" baseline="0" dirty="0">
                <a:ln>
                  <a:noFill/>
                </a:ln>
                <a:solidFill>
                  <a:schemeClr val="tx1"/>
                </a:solidFill>
                <a:effectLst/>
                <a:latin typeface="Arial" panose="020B0604020202020204" pitchFamily="34" charset="0"/>
              </a:rPr>
              <a:t> diagnostico temprano y </a:t>
            </a:r>
            <a:r>
              <a:rPr kumimoji="0" lang="es-ES" altLang="es-ES" sz="1800" b="0" i="0" u="none" strike="noStrike" cap="none" normalizeH="0" baseline="0" dirty="0" err="1">
                <a:ln>
                  <a:noFill/>
                </a:ln>
                <a:solidFill>
                  <a:schemeClr val="tx1"/>
                </a:solidFill>
                <a:effectLst/>
                <a:latin typeface="Arial" panose="020B0604020202020204" pitchFamily="34" charset="0"/>
              </a:rPr>
              <a:t>tardio</a:t>
            </a: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24" name="Imagen 23">
            <a:extLst>
              <a:ext uri="{FF2B5EF4-FFF2-40B4-BE49-F238E27FC236}">
                <a16:creationId xmlns:a16="http://schemas.microsoft.com/office/drawing/2014/main" id="{ED3C8000-398C-7FDF-79E6-91CDEFA3043C}"/>
              </a:ext>
            </a:extLst>
          </p:cNvPr>
          <p:cNvPicPr>
            <a:picLocks noChangeAspect="1"/>
          </p:cNvPicPr>
          <p:nvPr/>
        </p:nvPicPr>
        <p:blipFill>
          <a:blip r:embed="rId3"/>
          <a:stretch>
            <a:fillRect/>
          </a:stretch>
        </p:blipFill>
        <p:spPr>
          <a:xfrm>
            <a:off x="657225" y="1262062"/>
            <a:ext cx="5438775" cy="4333875"/>
          </a:xfrm>
          <a:prstGeom prst="rect">
            <a:avLst/>
          </a:prstGeom>
        </p:spPr>
      </p:pic>
      <p:grpSp>
        <p:nvGrpSpPr>
          <p:cNvPr id="22" name="Group 7">
            <a:extLst>
              <a:ext uri="{FF2B5EF4-FFF2-40B4-BE49-F238E27FC236}">
                <a16:creationId xmlns:a16="http://schemas.microsoft.com/office/drawing/2014/main" id="{B2820888-DA3E-AA98-C3FE-E02A5D1DD5C6}"/>
              </a:ext>
            </a:extLst>
          </p:cNvPr>
          <p:cNvGrpSpPr/>
          <p:nvPr/>
        </p:nvGrpSpPr>
        <p:grpSpPr>
          <a:xfrm>
            <a:off x="6586323" y="1338944"/>
            <a:ext cx="4706699" cy="3823492"/>
            <a:chOff x="5076056" y="1484835"/>
            <a:chExt cx="3600400" cy="2016224"/>
          </a:xfrm>
        </p:grpSpPr>
        <p:sp>
          <p:nvSpPr>
            <p:cNvPr id="23" name="Rectangle 8">
              <a:extLst>
                <a:ext uri="{FF2B5EF4-FFF2-40B4-BE49-F238E27FC236}">
                  <a16:creationId xmlns:a16="http://schemas.microsoft.com/office/drawing/2014/main" id="{25152CF4-83E2-7BB1-3F5D-9B6526ADDAB0}"/>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Rectangle 2">
              <a:extLst>
                <a:ext uri="{FF2B5EF4-FFF2-40B4-BE49-F238E27FC236}">
                  <a16:creationId xmlns:a16="http://schemas.microsoft.com/office/drawing/2014/main" id="{2F8EF6AE-8AF5-E383-3181-370A0694AF70}"/>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6" name="TextBox 19">
            <a:extLst>
              <a:ext uri="{FF2B5EF4-FFF2-40B4-BE49-F238E27FC236}">
                <a16:creationId xmlns:a16="http://schemas.microsoft.com/office/drawing/2014/main" id="{1D17A94B-294F-7F4F-B650-EB466F5B25C0}"/>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Tiempo de Supervivencia Global por Grupo Racial</a:t>
            </a:r>
          </a:p>
        </p:txBody>
      </p:sp>
      <p:sp>
        <p:nvSpPr>
          <p:cNvPr id="27" name="TextBox 19">
            <a:extLst>
              <a:ext uri="{FF2B5EF4-FFF2-40B4-BE49-F238E27FC236}">
                <a16:creationId xmlns:a16="http://schemas.microsoft.com/office/drawing/2014/main" id="{695A1358-27E4-4FC1-0955-2135E89CFE65}"/>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Factores Demográficos:</a:t>
            </a:r>
          </a:p>
        </p:txBody>
      </p:sp>
      <p:sp>
        <p:nvSpPr>
          <p:cNvPr id="28" name="TextBox 3">
            <a:extLst>
              <a:ext uri="{FF2B5EF4-FFF2-40B4-BE49-F238E27FC236}">
                <a16:creationId xmlns:a16="http://schemas.microsoft.com/office/drawing/2014/main" id="{2929D3B6-911C-EF9D-D38A-CE963F179828}"/>
              </a:ext>
            </a:extLst>
          </p:cNvPr>
          <p:cNvSpPr txBox="1"/>
          <p:nvPr/>
        </p:nvSpPr>
        <p:spPr>
          <a:xfrm>
            <a:off x="7044488" y="1983937"/>
            <a:ext cx="4130668" cy="2585323"/>
          </a:xfrm>
          <a:prstGeom prst="rect">
            <a:avLst/>
          </a:prstGeom>
          <a:noFill/>
        </p:spPr>
        <p:txBody>
          <a:bodyPr wrap="square" rtlCol="0" anchor="ctr">
            <a:spAutoFit/>
          </a:bodyPr>
          <a:lstStyle/>
          <a:p>
            <a:pPr marL="285750" indent="-285750">
              <a:buFont typeface="Arial" panose="020B0604020202020204" pitchFamily="34" charset="0"/>
              <a:buChar char="•"/>
            </a:pPr>
            <a:r>
              <a:rPr lang="es-ES" b="1" dirty="0" err="1">
                <a:solidFill>
                  <a:schemeClr val="bg1"/>
                </a:solidFill>
              </a:rPr>
              <a:t>Other</a:t>
            </a:r>
            <a:r>
              <a:rPr lang="es-ES" b="1" dirty="0">
                <a:solidFill>
                  <a:schemeClr val="bg1"/>
                </a:solidFill>
              </a:rPr>
              <a:t> y White </a:t>
            </a:r>
            <a:r>
              <a:rPr lang="es-ES" dirty="0">
                <a:solidFill>
                  <a:schemeClr val="bg1"/>
                </a:solidFill>
              </a:rPr>
              <a:t>tienen</a:t>
            </a:r>
            <a:r>
              <a:rPr lang="es-ES" b="1" dirty="0">
                <a:solidFill>
                  <a:schemeClr val="bg1"/>
                </a:solidFill>
              </a:rPr>
              <a:t> </a:t>
            </a:r>
            <a:r>
              <a:rPr lang="es-ES" dirty="0">
                <a:solidFill>
                  <a:schemeClr val="bg1"/>
                </a:solidFill>
              </a:rPr>
              <a:t>Mediana cercana a </a:t>
            </a:r>
            <a:r>
              <a:rPr lang="es-ES" b="1" dirty="0">
                <a:solidFill>
                  <a:schemeClr val="bg1"/>
                </a:solidFill>
              </a:rPr>
              <a:t>los 70 meses</a:t>
            </a:r>
            <a:r>
              <a:rPr lang="es-ES" dirty="0">
                <a:solidFill>
                  <a:schemeClr val="bg1"/>
                </a:solidFill>
              </a:rPr>
              <a:t>, con algunos valores atípicos.</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b="1" dirty="0">
                <a:solidFill>
                  <a:schemeClr val="bg1"/>
                </a:solidFill>
              </a:rPr>
              <a:t>Black: </a:t>
            </a:r>
            <a:r>
              <a:rPr lang="es-ES" dirty="0">
                <a:solidFill>
                  <a:schemeClr val="bg1"/>
                </a:solidFill>
              </a:rPr>
              <a:t>Mediana </a:t>
            </a:r>
            <a:r>
              <a:rPr lang="es-ES" b="1" dirty="0">
                <a:solidFill>
                  <a:schemeClr val="bg1"/>
                </a:solidFill>
              </a:rPr>
              <a:t>más baja, </a:t>
            </a:r>
            <a:r>
              <a:rPr lang="es-ES" dirty="0">
                <a:solidFill>
                  <a:schemeClr val="bg1"/>
                </a:solidFill>
              </a:rPr>
              <a:t>alrededor de </a:t>
            </a:r>
            <a:r>
              <a:rPr lang="es-ES" b="1" dirty="0">
                <a:solidFill>
                  <a:schemeClr val="bg1"/>
                </a:solidFill>
              </a:rPr>
              <a:t>60 meses</a:t>
            </a:r>
            <a:r>
              <a:rPr lang="es-ES" dirty="0">
                <a:solidFill>
                  <a:schemeClr val="bg1"/>
                </a:solidFill>
              </a:rPr>
              <a:t>.</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altLang="ko-KR" dirty="0">
                <a:solidFill>
                  <a:schemeClr val="bg1"/>
                </a:solidFill>
              </a:rPr>
              <a:t>Los grupos tienen </a:t>
            </a:r>
            <a:r>
              <a:rPr lang="es-ES" altLang="ko-KR" b="1" dirty="0">
                <a:solidFill>
                  <a:schemeClr val="bg1"/>
                </a:solidFill>
              </a:rPr>
              <a:t>distribuciones</a:t>
            </a:r>
            <a:r>
              <a:rPr lang="es-ES" altLang="ko-KR" dirty="0">
                <a:solidFill>
                  <a:schemeClr val="bg1"/>
                </a:solidFill>
              </a:rPr>
              <a:t> de supervivencia </a:t>
            </a:r>
            <a:r>
              <a:rPr lang="es-ES" altLang="ko-KR" b="1" dirty="0">
                <a:solidFill>
                  <a:schemeClr val="bg1"/>
                </a:solidFill>
              </a:rPr>
              <a:t>similares.</a:t>
            </a:r>
            <a:endParaRPr lang="es-ES" altLang="ko-KR" dirty="0">
              <a:solidFill>
                <a:schemeClr val="bg1"/>
              </a:solidFill>
            </a:endParaRPr>
          </a:p>
        </p:txBody>
      </p:sp>
      <p:sp>
        <p:nvSpPr>
          <p:cNvPr id="2" name="Oval 1">
            <a:extLst>
              <a:ext uri="{FF2B5EF4-FFF2-40B4-BE49-F238E27FC236}">
                <a16:creationId xmlns:a16="http://schemas.microsoft.com/office/drawing/2014/main" id="{0E0532DC-9F12-E570-9D1A-71294E86F756}"/>
              </a:ext>
            </a:extLst>
          </p:cNvPr>
          <p:cNvSpPr/>
          <p:nvPr/>
        </p:nvSpPr>
        <p:spPr>
          <a:xfrm>
            <a:off x="4927054" y="4935240"/>
            <a:ext cx="573206" cy="57320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517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EB1D7-FFAC-FAF8-7449-EF850C8D20C5}"/>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028E7812-A2B4-D6CE-A89C-A3FCD246A6A3}"/>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b="1" dirty="0">
                <a:solidFill>
                  <a:schemeClr val="tx1"/>
                </a:solidFill>
              </a:rPr>
              <a:t>María</a:t>
            </a:r>
            <a:r>
              <a:rPr lang="es-ES" altLang="ko-KR" sz="2000" dirty="0">
                <a:solidFill>
                  <a:schemeClr val="tx1"/>
                </a:solidFill>
              </a:rPr>
              <a:t> pertenece al grupo Black, tiene </a:t>
            </a:r>
            <a:r>
              <a:rPr lang="es-ES" altLang="ko-KR" sz="2000" b="1" dirty="0">
                <a:solidFill>
                  <a:schemeClr val="tx1"/>
                </a:solidFill>
              </a:rPr>
              <a:t>peor supervivencia</a:t>
            </a:r>
            <a:r>
              <a:rPr lang="es-ES" altLang="ko-KR" sz="2000" dirty="0">
                <a:solidFill>
                  <a:schemeClr val="tx1"/>
                </a:solidFill>
              </a:rPr>
              <a:t>.</a:t>
            </a:r>
            <a:endParaRPr lang="ko-KR" altLang="en-US" sz="2000" dirty="0">
              <a:solidFill>
                <a:schemeClr val="tx1"/>
              </a:solidFill>
            </a:endParaRPr>
          </a:p>
        </p:txBody>
      </p:sp>
      <p:grpSp>
        <p:nvGrpSpPr>
          <p:cNvPr id="5" name="Group 7">
            <a:extLst>
              <a:ext uri="{FF2B5EF4-FFF2-40B4-BE49-F238E27FC236}">
                <a16:creationId xmlns:a16="http://schemas.microsoft.com/office/drawing/2014/main" id="{1787E623-C202-ABC2-1D7A-F5D89878C082}"/>
              </a:ext>
            </a:extLst>
          </p:cNvPr>
          <p:cNvGrpSpPr/>
          <p:nvPr/>
        </p:nvGrpSpPr>
        <p:grpSpPr>
          <a:xfrm>
            <a:off x="6749609" y="1208046"/>
            <a:ext cx="4706699" cy="4224557"/>
            <a:chOff x="5076056" y="1484835"/>
            <a:chExt cx="3600400" cy="2016224"/>
          </a:xfrm>
        </p:grpSpPr>
        <p:sp>
          <p:nvSpPr>
            <p:cNvPr id="6" name="Rectangle 8">
              <a:extLst>
                <a:ext uri="{FF2B5EF4-FFF2-40B4-BE49-F238E27FC236}">
                  <a16:creationId xmlns:a16="http://schemas.microsoft.com/office/drawing/2014/main" id="{EC0ACB16-A6B8-16CF-196A-CFA34B2E5CB1}"/>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1EE02F52-920A-5281-29F3-7661BFA71BD7}"/>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7" name="Imagen 16">
            <a:extLst>
              <a:ext uri="{FF2B5EF4-FFF2-40B4-BE49-F238E27FC236}">
                <a16:creationId xmlns:a16="http://schemas.microsoft.com/office/drawing/2014/main" id="{255A8044-4331-0418-4A3B-5C1294956D8E}"/>
              </a:ext>
            </a:extLst>
          </p:cNvPr>
          <p:cNvPicPr>
            <a:picLocks noChangeAspect="1"/>
          </p:cNvPicPr>
          <p:nvPr/>
        </p:nvPicPr>
        <p:blipFill>
          <a:blip r:embed="rId3"/>
          <a:stretch>
            <a:fillRect/>
          </a:stretch>
        </p:blipFill>
        <p:spPr>
          <a:xfrm>
            <a:off x="193957" y="1248354"/>
            <a:ext cx="6441081" cy="4123496"/>
          </a:xfrm>
          <a:prstGeom prst="rect">
            <a:avLst/>
          </a:prstGeom>
        </p:spPr>
      </p:pic>
      <p:sp>
        <p:nvSpPr>
          <p:cNvPr id="18" name="TextBox 19">
            <a:extLst>
              <a:ext uri="{FF2B5EF4-FFF2-40B4-BE49-F238E27FC236}">
                <a16:creationId xmlns:a16="http://schemas.microsoft.com/office/drawing/2014/main" id="{008C1F3C-3B43-0FBD-1F61-1C0FC4DE1CE8}"/>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Probabilidad de Supervivencia Global entre Grupos Raciales</a:t>
            </a:r>
          </a:p>
        </p:txBody>
      </p:sp>
      <p:sp>
        <p:nvSpPr>
          <p:cNvPr id="20" name="TextBox 19">
            <a:extLst>
              <a:ext uri="{FF2B5EF4-FFF2-40B4-BE49-F238E27FC236}">
                <a16:creationId xmlns:a16="http://schemas.microsoft.com/office/drawing/2014/main" id="{F4842702-3A7F-4807-FB03-89708DB5F93F}"/>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Factores Demográficos</a:t>
            </a:r>
          </a:p>
        </p:txBody>
      </p:sp>
      <p:sp>
        <p:nvSpPr>
          <p:cNvPr id="23" name="TextBox 3">
            <a:extLst>
              <a:ext uri="{FF2B5EF4-FFF2-40B4-BE49-F238E27FC236}">
                <a16:creationId xmlns:a16="http://schemas.microsoft.com/office/drawing/2014/main" id="{12E76E87-FF5D-1972-9051-C3384AD4E5BA}"/>
              </a:ext>
            </a:extLst>
          </p:cNvPr>
          <p:cNvSpPr txBox="1"/>
          <p:nvPr/>
        </p:nvSpPr>
        <p:spPr>
          <a:xfrm>
            <a:off x="7107665" y="1298005"/>
            <a:ext cx="3990585" cy="3693319"/>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Existen </a:t>
            </a:r>
            <a:r>
              <a:rPr lang="es-ES" altLang="ko-KR" b="1" dirty="0">
                <a:solidFill>
                  <a:schemeClr val="bg1"/>
                </a:solidFill>
              </a:rPr>
              <a:t>diferencias</a:t>
            </a:r>
            <a:r>
              <a:rPr lang="es-ES" altLang="ko-KR" dirty="0">
                <a:solidFill>
                  <a:schemeClr val="bg1"/>
                </a:solidFill>
              </a:rPr>
              <a:t> en la supervivencia entre los </a:t>
            </a:r>
            <a:r>
              <a:rPr lang="es-ES" altLang="ko-KR" b="1" dirty="0">
                <a:solidFill>
                  <a:schemeClr val="bg1"/>
                </a:solidFill>
              </a:rPr>
              <a:t>grupos raciales.</a:t>
            </a:r>
          </a:p>
          <a:p>
            <a:pPr marL="285750" indent="-285750">
              <a:buFont typeface="Arial" panose="020B0604020202020204" pitchFamily="34" charset="0"/>
              <a:buChar char="•"/>
            </a:pPr>
            <a:endParaRPr lang="es-ES" altLang="ko-KR" b="1" dirty="0">
              <a:solidFill>
                <a:schemeClr val="bg1"/>
              </a:solidFill>
            </a:endParaRPr>
          </a:p>
          <a:p>
            <a:pPr marL="285750" indent="-285750">
              <a:buFont typeface="Arial" panose="020B0604020202020204" pitchFamily="34" charset="0"/>
              <a:buChar char="•"/>
            </a:pPr>
            <a:r>
              <a:rPr lang="es-ES" altLang="ko-KR" dirty="0">
                <a:solidFill>
                  <a:schemeClr val="bg1"/>
                </a:solidFill>
              </a:rPr>
              <a:t>El </a:t>
            </a:r>
            <a:r>
              <a:rPr lang="es-ES" altLang="ko-KR" b="1" dirty="0">
                <a:solidFill>
                  <a:schemeClr val="bg1"/>
                </a:solidFill>
              </a:rPr>
              <a:t>grupo</a:t>
            </a:r>
            <a:r>
              <a:rPr lang="es-ES" altLang="ko-KR" dirty="0">
                <a:solidFill>
                  <a:schemeClr val="bg1"/>
                </a:solidFill>
              </a:rPr>
              <a:t> </a:t>
            </a:r>
            <a:r>
              <a:rPr lang="es-ES" altLang="ko-KR" b="1" dirty="0">
                <a:solidFill>
                  <a:schemeClr val="bg1"/>
                </a:solidFill>
              </a:rPr>
              <a:t>“Black” t</a:t>
            </a:r>
            <a:r>
              <a:rPr lang="es-ES" altLang="ko-KR" dirty="0">
                <a:solidFill>
                  <a:schemeClr val="bg1"/>
                </a:solidFill>
              </a:rPr>
              <a:t>iene la </a:t>
            </a:r>
            <a:r>
              <a:rPr lang="es-ES" altLang="ko-KR" b="1" dirty="0">
                <a:solidFill>
                  <a:schemeClr val="bg1"/>
                </a:solidFill>
              </a:rPr>
              <a:t>peor supervivencia </a:t>
            </a:r>
            <a:r>
              <a:rPr lang="es-ES" altLang="ko-KR" dirty="0">
                <a:solidFill>
                  <a:schemeClr val="bg1"/>
                </a:solidFill>
              </a:rPr>
              <a:t>entre los tres grupos.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Estas variaciones podrían estar relacionadas con factores como </a:t>
            </a:r>
            <a:r>
              <a:rPr lang="es-ES" altLang="ko-KR" b="1" dirty="0">
                <a:solidFill>
                  <a:schemeClr val="bg1"/>
                </a:solidFill>
              </a:rPr>
              <a:t>acceso desigual </a:t>
            </a:r>
            <a:r>
              <a:rPr lang="es-ES" altLang="ko-KR" dirty="0">
                <a:solidFill>
                  <a:schemeClr val="bg1"/>
                </a:solidFill>
              </a:rPr>
              <a:t>a tratamientos, </a:t>
            </a:r>
            <a:r>
              <a:rPr lang="es-ES" altLang="ko-KR" b="1" dirty="0">
                <a:solidFill>
                  <a:schemeClr val="bg1"/>
                </a:solidFill>
              </a:rPr>
              <a:t>características biológicas </a:t>
            </a:r>
            <a:r>
              <a:rPr lang="es-ES" altLang="ko-KR" dirty="0">
                <a:solidFill>
                  <a:schemeClr val="bg1"/>
                </a:solidFill>
              </a:rPr>
              <a:t>o </a:t>
            </a:r>
            <a:r>
              <a:rPr lang="es-ES" altLang="ko-KR" b="1" dirty="0">
                <a:solidFill>
                  <a:schemeClr val="bg1"/>
                </a:solidFill>
              </a:rPr>
              <a:t>determinantes sociales</a:t>
            </a:r>
            <a:r>
              <a:rPr lang="es-ES" altLang="ko-KR" dirty="0">
                <a:solidFill>
                  <a:schemeClr val="bg1"/>
                </a:solidFill>
              </a:rPr>
              <a:t>.</a:t>
            </a:r>
          </a:p>
        </p:txBody>
      </p:sp>
    </p:spTree>
    <p:extLst>
      <p:ext uri="{BB962C8B-B14F-4D97-AF65-F5344CB8AC3E}">
        <p14:creationId xmlns:p14="http://schemas.microsoft.com/office/powerpoint/2010/main" val="236975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7EECC-4F29-B915-20FD-6362E91F7A0E}"/>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AB1DF061-64DB-5600-D4D6-72C058E41502}"/>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7">
            <a:extLst>
              <a:ext uri="{FF2B5EF4-FFF2-40B4-BE49-F238E27FC236}">
                <a16:creationId xmlns:a16="http://schemas.microsoft.com/office/drawing/2014/main" id="{7F5456F9-3B68-83CE-3697-00B013C0B7AB}"/>
              </a:ext>
            </a:extLst>
          </p:cNvPr>
          <p:cNvGrpSpPr/>
          <p:nvPr/>
        </p:nvGrpSpPr>
        <p:grpSpPr>
          <a:xfrm>
            <a:off x="6586323" y="1248354"/>
            <a:ext cx="4706699" cy="4270792"/>
            <a:chOff x="5076056" y="1484835"/>
            <a:chExt cx="3600400" cy="2016224"/>
          </a:xfrm>
        </p:grpSpPr>
        <p:sp>
          <p:nvSpPr>
            <p:cNvPr id="6" name="Rectangle 8">
              <a:extLst>
                <a:ext uri="{FF2B5EF4-FFF2-40B4-BE49-F238E27FC236}">
                  <a16:creationId xmlns:a16="http://schemas.microsoft.com/office/drawing/2014/main" id="{BD27755B-75AE-A442-FEC2-003F05F7E3B7}"/>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EAFCCC60-6E45-6F3F-8B07-E8A189CC9A30}"/>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6" name="TextBox 19">
            <a:extLst>
              <a:ext uri="{FF2B5EF4-FFF2-40B4-BE49-F238E27FC236}">
                <a16:creationId xmlns:a16="http://schemas.microsoft.com/office/drawing/2014/main" id="{54898327-5B1C-9F9A-7B66-BE75BD2587EC}"/>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Categorización por tamaño del tumor en el diagnóstico inicial</a:t>
            </a:r>
          </a:p>
        </p:txBody>
      </p:sp>
      <p:sp>
        <p:nvSpPr>
          <p:cNvPr id="17" name="TextBox 19">
            <a:extLst>
              <a:ext uri="{FF2B5EF4-FFF2-40B4-BE49-F238E27FC236}">
                <a16:creationId xmlns:a16="http://schemas.microsoft.com/office/drawing/2014/main" id="{C7304340-87E1-7A80-08C0-420C594ED013}"/>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Tamaño del Tumor</a:t>
            </a:r>
          </a:p>
        </p:txBody>
      </p:sp>
      <p:sp>
        <p:nvSpPr>
          <p:cNvPr id="18" name="TextBox 3">
            <a:extLst>
              <a:ext uri="{FF2B5EF4-FFF2-40B4-BE49-F238E27FC236}">
                <a16:creationId xmlns:a16="http://schemas.microsoft.com/office/drawing/2014/main" id="{89FA2157-1229-20DD-1F80-04F8A44A0BF5}"/>
              </a:ext>
            </a:extLst>
          </p:cNvPr>
          <p:cNvSpPr txBox="1"/>
          <p:nvPr/>
        </p:nvSpPr>
        <p:spPr>
          <a:xfrm>
            <a:off x="7058950" y="1359511"/>
            <a:ext cx="3990585" cy="4247317"/>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Con un 44% los </a:t>
            </a:r>
            <a:r>
              <a:rPr lang="es-ES" altLang="ko-KR" b="1" dirty="0">
                <a:solidFill>
                  <a:schemeClr val="bg1"/>
                </a:solidFill>
              </a:rPr>
              <a:t>tumores medianos</a:t>
            </a:r>
            <a:r>
              <a:rPr lang="es-ES" altLang="ko-KR" dirty="0">
                <a:solidFill>
                  <a:schemeClr val="bg1"/>
                </a:solidFill>
              </a:rPr>
              <a:t> son los </a:t>
            </a:r>
            <a:r>
              <a:rPr lang="es-ES" altLang="ko-KR" b="1" dirty="0">
                <a:solidFill>
                  <a:schemeClr val="bg1"/>
                </a:solidFill>
              </a:rPr>
              <a:t>más frecuentes </a:t>
            </a:r>
            <a:r>
              <a:rPr lang="es-ES" altLang="ko-KR" dirty="0">
                <a:solidFill>
                  <a:schemeClr val="bg1"/>
                </a:solidFill>
              </a:rPr>
              <a:t>al momento del diagnóstico.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tumores </a:t>
            </a:r>
            <a:r>
              <a:rPr lang="es-ES" altLang="ko-KR" b="1" dirty="0">
                <a:solidFill>
                  <a:schemeClr val="bg1"/>
                </a:solidFill>
              </a:rPr>
              <a:t>pequeños</a:t>
            </a:r>
            <a:r>
              <a:rPr lang="es-ES" altLang="ko-KR" dirty="0">
                <a:solidFill>
                  <a:schemeClr val="bg1"/>
                </a:solidFill>
              </a:rPr>
              <a:t> tienen una </a:t>
            </a:r>
            <a:r>
              <a:rPr lang="es-ES" altLang="ko-KR" b="1" dirty="0">
                <a:solidFill>
                  <a:schemeClr val="bg1"/>
                </a:solidFill>
              </a:rPr>
              <a:t>alta proporción </a:t>
            </a:r>
            <a:r>
              <a:rPr lang="es-ES" altLang="ko-KR" dirty="0">
                <a:solidFill>
                  <a:schemeClr val="bg1"/>
                </a:solidFill>
              </a:rPr>
              <a:t>(40%), lo que podría relacionarse con diagnósticos más tempranos.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T3 y T4 </a:t>
            </a:r>
            <a:r>
              <a:rPr lang="es-ES" altLang="ko-KR" dirty="0">
                <a:solidFill>
                  <a:schemeClr val="bg1"/>
                </a:solidFill>
              </a:rPr>
              <a:t>(16%): Tumores grandes son </a:t>
            </a:r>
            <a:r>
              <a:rPr lang="es-ES" altLang="ko-KR" b="1" dirty="0">
                <a:solidFill>
                  <a:schemeClr val="bg1"/>
                </a:solidFill>
              </a:rPr>
              <a:t>menos comunes</a:t>
            </a:r>
            <a:r>
              <a:rPr lang="es-ES" altLang="ko-KR" dirty="0">
                <a:solidFill>
                  <a:schemeClr val="bg1"/>
                </a:solidFill>
              </a:rPr>
              <a:t>, lo que sugiere </a:t>
            </a:r>
            <a:r>
              <a:rPr lang="es-ES" altLang="ko-KR" b="1" dirty="0">
                <a:solidFill>
                  <a:schemeClr val="bg1"/>
                </a:solidFill>
              </a:rPr>
              <a:t>detección tardía </a:t>
            </a:r>
            <a:r>
              <a:rPr lang="es-ES" altLang="ko-KR" dirty="0">
                <a:solidFill>
                  <a:schemeClr val="bg1"/>
                </a:solidFill>
              </a:rPr>
              <a:t>en estos casos.</a:t>
            </a:r>
            <a:endParaRPr lang="es-ES" dirty="0"/>
          </a:p>
          <a:p>
            <a:pPr marL="285750" indent="-285750">
              <a:buFont typeface="Arial" panose="020B0604020202020204" pitchFamily="34" charset="0"/>
              <a:buChar char="•"/>
            </a:pPr>
            <a:endParaRPr lang="es-ES" altLang="ko-KR" dirty="0">
              <a:solidFill>
                <a:schemeClr val="bg1"/>
              </a:solidFill>
            </a:endParaRPr>
          </a:p>
        </p:txBody>
      </p:sp>
      <p:pic>
        <p:nvPicPr>
          <p:cNvPr id="22" name="Imagen 21">
            <a:extLst>
              <a:ext uri="{FF2B5EF4-FFF2-40B4-BE49-F238E27FC236}">
                <a16:creationId xmlns:a16="http://schemas.microsoft.com/office/drawing/2014/main" id="{9C6DD4AE-48FD-4AE9-E0CF-CA9E1185CB61}"/>
              </a:ext>
            </a:extLst>
          </p:cNvPr>
          <p:cNvPicPr>
            <a:picLocks noChangeAspect="1"/>
          </p:cNvPicPr>
          <p:nvPr/>
        </p:nvPicPr>
        <p:blipFill>
          <a:blip r:embed="rId3"/>
          <a:stretch>
            <a:fillRect/>
          </a:stretch>
        </p:blipFill>
        <p:spPr>
          <a:xfrm>
            <a:off x="462177" y="1299096"/>
            <a:ext cx="5670335" cy="4326256"/>
          </a:xfrm>
          <a:prstGeom prst="rect">
            <a:avLst/>
          </a:prstGeom>
        </p:spPr>
      </p:pic>
    </p:spTree>
    <p:extLst>
      <p:ext uri="{BB962C8B-B14F-4D97-AF65-F5344CB8AC3E}">
        <p14:creationId xmlns:p14="http://schemas.microsoft.com/office/powerpoint/2010/main" val="341694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45515-B777-8555-6507-C35896FD0417}"/>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52D76E7A-329B-4727-AD2A-ACF5CB95408B}"/>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El tumor de </a:t>
            </a:r>
            <a:r>
              <a:rPr lang="es-ES" altLang="ko-KR" sz="2000" b="1" dirty="0">
                <a:solidFill>
                  <a:schemeClr val="tx1"/>
                </a:solidFill>
              </a:rPr>
              <a:t>María</a:t>
            </a:r>
            <a:r>
              <a:rPr lang="es-ES" altLang="ko-KR" sz="2000" dirty="0">
                <a:solidFill>
                  <a:schemeClr val="tx1"/>
                </a:solidFill>
              </a:rPr>
              <a:t>, de 45 mm, está en la categoría </a:t>
            </a:r>
            <a:r>
              <a:rPr lang="es-ES" altLang="ko-KR" sz="2000" b="1" dirty="0">
                <a:solidFill>
                  <a:schemeClr val="tx1"/>
                </a:solidFill>
              </a:rPr>
              <a:t>T2</a:t>
            </a:r>
            <a:r>
              <a:rPr lang="es-ES" altLang="ko-KR" sz="2000" dirty="0">
                <a:solidFill>
                  <a:schemeClr val="tx1"/>
                </a:solidFill>
              </a:rPr>
              <a:t>, que representa el 44% de los casos.</a:t>
            </a:r>
            <a:endParaRPr lang="ko-KR" altLang="en-US" sz="2000" dirty="0">
              <a:solidFill>
                <a:schemeClr val="tx1"/>
              </a:solidFill>
            </a:endParaRPr>
          </a:p>
        </p:txBody>
      </p:sp>
      <p:grpSp>
        <p:nvGrpSpPr>
          <p:cNvPr id="5" name="Group 7">
            <a:extLst>
              <a:ext uri="{FF2B5EF4-FFF2-40B4-BE49-F238E27FC236}">
                <a16:creationId xmlns:a16="http://schemas.microsoft.com/office/drawing/2014/main" id="{8B5431C3-3B28-4C53-4680-29516C861F61}"/>
              </a:ext>
            </a:extLst>
          </p:cNvPr>
          <p:cNvGrpSpPr/>
          <p:nvPr/>
        </p:nvGrpSpPr>
        <p:grpSpPr>
          <a:xfrm>
            <a:off x="6586323" y="1248354"/>
            <a:ext cx="4706699" cy="4270792"/>
            <a:chOff x="5076056" y="1484835"/>
            <a:chExt cx="3600400" cy="2016224"/>
          </a:xfrm>
        </p:grpSpPr>
        <p:sp>
          <p:nvSpPr>
            <p:cNvPr id="6" name="Rectangle 8">
              <a:extLst>
                <a:ext uri="{FF2B5EF4-FFF2-40B4-BE49-F238E27FC236}">
                  <a16:creationId xmlns:a16="http://schemas.microsoft.com/office/drawing/2014/main" id="{2841912A-B253-D625-AB70-C5DE8447DED7}"/>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9FDD1E55-1F24-0BB7-857F-A407356490A5}"/>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6" name="TextBox 19">
            <a:extLst>
              <a:ext uri="{FF2B5EF4-FFF2-40B4-BE49-F238E27FC236}">
                <a16:creationId xmlns:a16="http://schemas.microsoft.com/office/drawing/2014/main" id="{32F682CE-A666-2044-8389-D179F92C7C1E}"/>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Categorización por tamaño del tumor en el diagnóstico inicial</a:t>
            </a:r>
          </a:p>
        </p:txBody>
      </p:sp>
      <p:sp>
        <p:nvSpPr>
          <p:cNvPr id="17" name="TextBox 19">
            <a:extLst>
              <a:ext uri="{FF2B5EF4-FFF2-40B4-BE49-F238E27FC236}">
                <a16:creationId xmlns:a16="http://schemas.microsoft.com/office/drawing/2014/main" id="{79DEEF22-B882-167F-9DB8-2EA7ECC3D447}"/>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Tamaño del Tumor</a:t>
            </a:r>
          </a:p>
        </p:txBody>
      </p:sp>
      <p:sp>
        <p:nvSpPr>
          <p:cNvPr id="18" name="TextBox 3">
            <a:extLst>
              <a:ext uri="{FF2B5EF4-FFF2-40B4-BE49-F238E27FC236}">
                <a16:creationId xmlns:a16="http://schemas.microsoft.com/office/drawing/2014/main" id="{158819A3-8DA1-AB8F-F731-5E9265FB0AF4}"/>
              </a:ext>
            </a:extLst>
          </p:cNvPr>
          <p:cNvSpPr txBox="1"/>
          <p:nvPr/>
        </p:nvSpPr>
        <p:spPr>
          <a:xfrm>
            <a:off x="7058950" y="1359511"/>
            <a:ext cx="3990585" cy="4247317"/>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Con un 44% los </a:t>
            </a:r>
            <a:r>
              <a:rPr lang="es-ES" altLang="ko-KR" b="1" dirty="0">
                <a:solidFill>
                  <a:schemeClr val="bg1"/>
                </a:solidFill>
              </a:rPr>
              <a:t>tumores medianos</a:t>
            </a:r>
            <a:r>
              <a:rPr lang="es-ES" altLang="ko-KR" dirty="0">
                <a:solidFill>
                  <a:schemeClr val="bg1"/>
                </a:solidFill>
              </a:rPr>
              <a:t> son los </a:t>
            </a:r>
            <a:r>
              <a:rPr lang="es-ES" altLang="ko-KR" b="1" dirty="0">
                <a:solidFill>
                  <a:schemeClr val="bg1"/>
                </a:solidFill>
              </a:rPr>
              <a:t>más frecuentes </a:t>
            </a:r>
            <a:r>
              <a:rPr lang="es-ES" altLang="ko-KR" dirty="0">
                <a:solidFill>
                  <a:schemeClr val="bg1"/>
                </a:solidFill>
              </a:rPr>
              <a:t>al momento del diagnóstico.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tumores </a:t>
            </a:r>
            <a:r>
              <a:rPr lang="es-ES" altLang="ko-KR" b="1" dirty="0">
                <a:solidFill>
                  <a:schemeClr val="bg1"/>
                </a:solidFill>
              </a:rPr>
              <a:t>pequeños</a:t>
            </a:r>
            <a:r>
              <a:rPr lang="es-ES" altLang="ko-KR" dirty="0">
                <a:solidFill>
                  <a:schemeClr val="bg1"/>
                </a:solidFill>
              </a:rPr>
              <a:t> tienen una </a:t>
            </a:r>
            <a:r>
              <a:rPr lang="es-ES" altLang="ko-KR" b="1" dirty="0">
                <a:solidFill>
                  <a:schemeClr val="bg1"/>
                </a:solidFill>
              </a:rPr>
              <a:t>alta proporción </a:t>
            </a:r>
            <a:r>
              <a:rPr lang="es-ES" altLang="ko-KR" dirty="0">
                <a:solidFill>
                  <a:schemeClr val="bg1"/>
                </a:solidFill>
              </a:rPr>
              <a:t>(40%), lo que podría relacionarse con diagnósticos más tempranos.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T3 y T4 </a:t>
            </a:r>
            <a:r>
              <a:rPr lang="es-ES" altLang="ko-KR" dirty="0">
                <a:solidFill>
                  <a:schemeClr val="bg1"/>
                </a:solidFill>
              </a:rPr>
              <a:t>(16%): Tumores grandes son </a:t>
            </a:r>
            <a:r>
              <a:rPr lang="es-ES" altLang="ko-KR" b="1" dirty="0">
                <a:solidFill>
                  <a:schemeClr val="bg1"/>
                </a:solidFill>
              </a:rPr>
              <a:t>menos comunes</a:t>
            </a:r>
            <a:r>
              <a:rPr lang="es-ES" altLang="ko-KR" dirty="0">
                <a:solidFill>
                  <a:schemeClr val="bg1"/>
                </a:solidFill>
              </a:rPr>
              <a:t>, lo que sugiere </a:t>
            </a:r>
            <a:r>
              <a:rPr lang="es-ES" altLang="ko-KR" b="1" dirty="0">
                <a:solidFill>
                  <a:schemeClr val="bg1"/>
                </a:solidFill>
              </a:rPr>
              <a:t>detección tardía </a:t>
            </a:r>
            <a:r>
              <a:rPr lang="es-ES" altLang="ko-KR" dirty="0">
                <a:solidFill>
                  <a:schemeClr val="bg1"/>
                </a:solidFill>
              </a:rPr>
              <a:t>en estos casos.</a:t>
            </a:r>
            <a:endParaRPr lang="es-ES" dirty="0"/>
          </a:p>
          <a:p>
            <a:pPr marL="285750" indent="-285750">
              <a:buFont typeface="Arial" panose="020B0604020202020204" pitchFamily="34" charset="0"/>
              <a:buChar char="•"/>
            </a:pPr>
            <a:endParaRPr lang="es-ES" altLang="ko-KR" dirty="0">
              <a:solidFill>
                <a:schemeClr val="bg1"/>
              </a:solidFill>
            </a:endParaRPr>
          </a:p>
        </p:txBody>
      </p:sp>
      <p:pic>
        <p:nvPicPr>
          <p:cNvPr id="22" name="Imagen 21">
            <a:extLst>
              <a:ext uri="{FF2B5EF4-FFF2-40B4-BE49-F238E27FC236}">
                <a16:creationId xmlns:a16="http://schemas.microsoft.com/office/drawing/2014/main" id="{6FD65941-2598-D652-42EB-2903DD0B05D0}"/>
              </a:ext>
            </a:extLst>
          </p:cNvPr>
          <p:cNvPicPr>
            <a:picLocks noChangeAspect="1"/>
          </p:cNvPicPr>
          <p:nvPr/>
        </p:nvPicPr>
        <p:blipFill>
          <a:blip r:embed="rId3"/>
          <a:stretch>
            <a:fillRect/>
          </a:stretch>
        </p:blipFill>
        <p:spPr>
          <a:xfrm>
            <a:off x="462177" y="1299096"/>
            <a:ext cx="5670335" cy="4326256"/>
          </a:xfrm>
          <a:prstGeom prst="rect">
            <a:avLst/>
          </a:prstGeom>
        </p:spPr>
      </p:pic>
      <p:sp>
        <p:nvSpPr>
          <p:cNvPr id="2" name="Elipse 1">
            <a:extLst>
              <a:ext uri="{FF2B5EF4-FFF2-40B4-BE49-F238E27FC236}">
                <a16:creationId xmlns:a16="http://schemas.microsoft.com/office/drawing/2014/main" id="{E0007835-E9A2-EF36-BC0E-AFFA10BC5FDD}"/>
              </a:ext>
            </a:extLst>
          </p:cNvPr>
          <p:cNvSpPr/>
          <p:nvPr/>
        </p:nvSpPr>
        <p:spPr>
          <a:xfrm>
            <a:off x="2483892" y="2374710"/>
            <a:ext cx="573206" cy="573206"/>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BE3E6183-8322-B243-D070-D5565E63AA22}"/>
              </a:ext>
            </a:extLst>
          </p:cNvPr>
          <p:cNvSpPr/>
          <p:nvPr/>
        </p:nvSpPr>
        <p:spPr>
          <a:xfrm>
            <a:off x="2825086" y="1663372"/>
            <a:ext cx="423082" cy="434986"/>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829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B3AB0-F556-724B-BF4B-33CC963E0AEF}"/>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5B6F8699-D76D-9D7E-A99E-FCF55DFBB779}"/>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grpSp>
        <p:nvGrpSpPr>
          <p:cNvPr id="5" name="Group 7">
            <a:extLst>
              <a:ext uri="{FF2B5EF4-FFF2-40B4-BE49-F238E27FC236}">
                <a16:creationId xmlns:a16="http://schemas.microsoft.com/office/drawing/2014/main" id="{FA140376-2724-A165-BC58-BF354EF6D709}"/>
              </a:ext>
            </a:extLst>
          </p:cNvPr>
          <p:cNvGrpSpPr/>
          <p:nvPr/>
        </p:nvGrpSpPr>
        <p:grpSpPr>
          <a:xfrm>
            <a:off x="6586323" y="1298005"/>
            <a:ext cx="4706699" cy="3864430"/>
            <a:chOff x="5076056" y="1484835"/>
            <a:chExt cx="3600400" cy="2016224"/>
          </a:xfrm>
        </p:grpSpPr>
        <p:sp>
          <p:nvSpPr>
            <p:cNvPr id="6" name="Rectangle 8">
              <a:extLst>
                <a:ext uri="{FF2B5EF4-FFF2-40B4-BE49-F238E27FC236}">
                  <a16:creationId xmlns:a16="http://schemas.microsoft.com/office/drawing/2014/main" id="{7D102BE6-0B04-47C1-202B-11E5F3C41CD6}"/>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3B9CE64E-473A-753F-17CD-29A1828F0A61}"/>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7" name="Imagen 26">
            <a:extLst>
              <a:ext uri="{FF2B5EF4-FFF2-40B4-BE49-F238E27FC236}">
                <a16:creationId xmlns:a16="http://schemas.microsoft.com/office/drawing/2014/main" id="{06B00F4B-1141-9150-6EA5-28E2DF95BD4F}"/>
              </a:ext>
            </a:extLst>
          </p:cNvPr>
          <p:cNvPicPr>
            <a:picLocks noChangeAspect="1"/>
          </p:cNvPicPr>
          <p:nvPr/>
        </p:nvPicPr>
        <p:blipFill>
          <a:blip r:embed="rId3"/>
          <a:stretch>
            <a:fillRect/>
          </a:stretch>
        </p:blipFill>
        <p:spPr>
          <a:xfrm>
            <a:off x="553803" y="979684"/>
            <a:ext cx="4884606" cy="4767708"/>
          </a:xfrm>
          <a:prstGeom prst="rect">
            <a:avLst/>
          </a:prstGeom>
        </p:spPr>
      </p:pic>
      <p:sp>
        <p:nvSpPr>
          <p:cNvPr id="16" name="TextBox 19">
            <a:extLst>
              <a:ext uri="{FF2B5EF4-FFF2-40B4-BE49-F238E27FC236}">
                <a16:creationId xmlns:a16="http://schemas.microsoft.com/office/drawing/2014/main" id="{9DE4504D-9646-652C-C30E-4CA50F134531}"/>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Relación entre la Edad de las Pacientes y el Tamaño del Tumor</a:t>
            </a:r>
          </a:p>
        </p:txBody>
      </p:sp>
      <p:sp>
        <p:nvSpPr>
          <p:cNvPr id="17" name="TextBox 19">
            <a:extLst>
              <a:ext uri="{FF2B5EF4-FFF2-40B4-BE49-F238E27FC236}">
                <a16:creationId xmlns:a16="http://schemas.microsoft.com/office/drawing/2014/main" id="{55AE09F2-F73B-64D6-A0B3-EFDCC0E7F544}"/>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Tamaño del Tumor</a:t>
            </a:r>
          </a:p>
        </p:txBody>
      </p:sp>
      <p:sp>
        <p:nvSpPr>
          <p:cNvPr id="18" name="TextBox 3">
            <a:extLst>
              <a:ext uri="{FF2B5EF4-FFF2-40B4-BE49-F238E27FC236}">
                <a16:creationId xmlns:a16="http://schemas.microsoft.com/office/drawing/2014/main" id="{3877FF9A-3685-01E7-28E9-108A52E174FC}"/>
              </a:ext>
            </a:extLst>
          </p:cNvPr>
          <p:cNvSpPr txBox="1"/>
          <p:nvPr/>
        </p:nvSpPr>
        <p:spPr>
          <a:xfrm>
            <a:off x="7058950" y="1466728"/>
            <a:ext cx="3990585" cy="3970318"/>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Los tumores </a:t>
            </a:r>
            <a:r>
              <a:rPr lang="es-ES" altLang="ko-KR" b="1" dirty="0">
                <a:solidFill>
                  <a:schemeClr val="bg1"/>
                </a:solidFill>
              </a:rPr>
              <a:t>más comunes </a:t>
            </a:r>
            <a:r>
              <a:rPr lang="es-ES" altLang="ko-KR" dirty="0">
                <a:solidFill>
                  <a:schemeClr val="bg1"/>
                </a:solidFill>
              </a:rPr>
              <a:t>están en el rango de </a:t>
            </a:r>
            <a:r>
              <a:rPr lang="es-ES" altLang="ko-KR" b="1" dirty="0">
                <a:solidFill>
                  <a:schemeClr val="bg1"/>
                </a:solidFill>
              </a:rPr>
              <a:t>20 a 50 mm</a:t>
            </a:r>
          </a:p>
          <a:p>
            <a:pPr marL="285750" indent="-285750">
              <a:buFont typeface="Arial" panose="020B0604020202020204" pitchFamily="34" charset="0"/>
              <a:buChar char="•"/>
            </a:pPr>
            <a:endParaRPr lang="es-ES" altLang="ko-KR" b="1" dirty="0">
              <a:solidFill>
                <a:schemeClr val="bg1"/>
              </a:solidFill>
            </a:endParaRPr>
          </a:p>
          <a:p>
            <a:pPr marL="285750" indent="-285750">
              <a:buFont typeface="Arial" panose="020B0604020202020204" pitchFamily="34" charset="0"/>
              <a:buChar char="•"/>
            </a:pPr>
            <a:r>
              <a:rPr lang="es-ES" dirty="0">
                <a:solidFill>
                  <a:schemeClr val="bg1"/>
                </a:solidFill>
              </a:rPr>
              <a:t>Tumores de </a:t>
            </a:r>
            <a:r>
              <a:rPr lang="es-ES" b="1" dirty="0">
                <a:solidFill>
                  <a:schemeClr val="bg1"/>
                </a:solidFill>
              </a:rPr>
              <a:t>menor tamaño </a:t>
            </a:r>
            <a:r>
              <a:rPr lang="es-ES" dirty="0">
                <a:solidFill>
                  <a:schemeClr val="bg1"/>
                </a:solidFill>
              </a:rPr>
              <a:t>(20-40 mm) en mujeres de </a:t>
            </a:r>
            <a:r>
              <a:rPr lang="es-ES" b="1" dirty="0">
                <a:solidFill>
                  <a:schemeClr val="bg1"/>
                </a:solidFill>
              </a:rPr>
              <a:t>50 a 60 años.</a:t>
            </a:r>
            <a:endParaRPr lang="es-ES" altLang="ko-KR" b="1" dirty="0">
              <a:solidFill>
                <a:schemeClr val="bg1"/>
              </a:solidFill>
            </a:endParaRPr>
          </a:p>
          <a:p>
            <a:pPr marL="285750" indent="-285750">
              <a:buFont typeface="Arial" panose="020B0604020202020204" pitchFamily="34" charset="0"/>
              <a:buChar char="•"/>
            </a:pPr>
            <a:r>
              <a:rPr lang="es-ES" dirty="0">
                <a:solidFill>
                  <a:schemeClr val="bg1"/>
                </a:solidFill>
              </a:rPr>
              <a:t>Las pacientes están concentradas en el </a:t>
            </a:r>
            <a:r>
              <a:rPr lang="es-ES" b="1" dirty="0">
                <a:solidFill>
                  <a:schemeClr val="bg1"/>
                </a:solidFill>
              </a:rPr>
              <a:t>rango de edad de 45 a 65 años.</a:t>
            </a:r>
          </a:p>
          <a:p>
            <a:pPr marL="285750" indent="-285750">
              <a:buFont typeface="Arial" panose="020B0604020202020204" pitchFamily="34" charset="0"/>
              <a:buChar char="•"/>
            </a:pPr>
            <a:r>
              <a:rPr lang="es-ES" dirty="0">
                <a:solidFill>
                  <a:schemeClr val="bg1"/>
                </a:solidFill>
              </a:rPr>
              <a:t>Los tumores </a:t>
            </a:r>
            <a:r>
              <a:rPr lang="es-ES" b="1" dirty="0">
                <a:solidFill>
                  <a:schemeClr val="bg1"/>
                </a:solidFill>
              </a:rPr>
              <a:t>más grandes </a:t>
            </a:r>
            <a:r>
              <a:rPr lang="es-ES" dirty="0">
                <a:solidFill>
                  <a:schemeClr val="bg1"/>
                </a:solidFill>
              </a:rPr>
              <a:t>son </a:t>
            </a:r>
            <a:r>
              <a:rPr lang="es-ES" b="1" dirty="0">
                <a:solidFill>
                  <a:schemeClr val="bg1"/>
                </a:solidFill>
              </a:rPr>
              <a:t>menos frecuentes</a:t>
            </a:r>
            <a:r>
              <a:rPr lang="es-ES" dirty="0">
                <a:solidFill>
                  <a:schemeClr val="bg1"/>
                </a:solidFill>
              </a:rPr>
              <a:t>, independientemente de la edad.</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altLang="ko-KR" dirty="0">
              <a:solidFill>
                <a:schemeClr val="bg1"/>
              </a:solidFill>
            </a:endParaRPr>
          </a:p>
        </p:txBody>
      </p:sp>
    </p:spTree>
    <p:extLst>
      <p:ext uri="{BB962C8B-B14F-4D97-AF65-F5344CB8AC3E}">
        <p14:creationId xmlns:p14="http://schemas.microsoft.com/office/powerpoint/2010/main" val="23748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2056D-E220-BF3C-C57B-1302747C49E6}"/>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A6F8F946-17BD-C0FB-D2BA-76C8A0DBCC91}"/>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El tamaño del tumor de </a:t>
            </a:r>
            <a:r>
              <a:rPr lang="es-ES" altLang="ko-KR" sz="2000" b="1" dirty="0">
                <a:solidFill>
                  <a:schemeClr val="tx1"/>
                </a:solidFill>
              </a:rPr>
              <a:t>María</a:t>
            </a:r>
            <a:r>
              <a:rPr lang="es-ES" altLang="ko-KR" sz="2000" dirty="0">
                <a:solidFill>
                  <a:schemeClr val="tx1"/>
                </a:solidFill>
              </a:rPr>
              <a:t> es consistente con la mayoría de las pacientes de su edad (52 años). </a:t>
            </a:r>
            <a:endParaRPr lang="ko-KR" altLang="en-US" sz="2000" dirty="0">
              <a:solidFill>
                <a:schemeClr val="tx1"/>
              </a:solidFill>
            </a:endParaRPr>
          </a:p>
        </p:txBody>
      </p:sp>
      <p:grpSp>
        <p:nvGrpSpPr>
          <p:cNvPr id="5" name="Group 7">
            <a:extLst>
              <a:ext uri="{FF2B5EF4-FFF2-40B4-BE49-F238E27FC236}">
                <a16:creationId xmlns:a16="http://schemas.microsoft.com/office/drawing/2014/main" id="{4400634E-C1D5-CB78-0D9B-56EE9A127DAA}"/>
              </a:ext>
            </a:extLst>
          </p:cNvPr>
          <p:cNvGrpSpPr/>
          <p:nvPr/>
        </p:nvGrpSpPr>
        <p:grpSpPr>
          <a:xfrm>
            <a:off x="6586323" y="1298005"/>
            <a:ext cx="4706699" cy="3864430"/>
            <a:chOff x="5076056" y="1484835"/>
            <a:chExt cx="3600400" cy="2016224"/>
          </a:xfrm>
        </p:grpSpPr>
        <p:sp>
          <p:nvSpPr>
            <p:cNvPr id="6" name="Rectangle 8">
              <a:extLst>
                <a:ext uri="{FF2B5EF4-FFF2-40B4-BE49-F238E27FC236}">
                  <a16:creationId xmlns:a16="http://schemas.microsoft.com/office/drawing/2014/main" id="{2213674B-4AFA-7D5E-A723-40128D3E11C2}"/>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6F023F27-6192-395A-DFC4-E13065B0B9DA}"/>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7" name="Imagen 26">
            <a:extLst>
              <a:ext uri="{FF2B5EF4-FFF2-40B4-BE49-F238E27FC236}">
                <a16:creationId xmlns:a16="http://schemas.microsoft.com/office/drawing/2014/main" id="{86B68D6F-1FDE-F6EE-57CF-DF0E28DDAA0A}"/>
              </a:ext>
            </a:extLst>
          </p:cNvPr>
          <p:cNvPicPr>
            <a:picLocks noChangeAspect="1"/>
          </p:cNvPicPr>
          <p:nvPr/>
        </p:nvPicPr>
        <p:blipFill>
          <a:blip r:embed="rId3"/>
          <a:stretch>
            <a:fillRect/>
          </a:stretch>
        </p:blipFill>
        <p:spPr>
          <a:xfrm>
            <a:off x="553803" y="979684"/>
            <a:ext cx="4884606" cy="4767708"/>
          </a:xfrm>
          <a:prstGeom prst="rect">
            <a:avLst/>
          </a:prstGeom>
        </p:spPr>
      </p:pic>
      <p:sp>
        <p:nvSpPr>
          <p:cNvPr id="16" name="TextBox 19">
            <a:extLst>
              <a:ext uri="{FF2B5EF4-FFF2-40B4-BE49-F238E27FC236}">
                <a16:creationId xmlns:a16="http://schemas.microsoft.com/office/drawing/2014/main" id="{906C8903-654C-8AF4-3864-E1FE3788EE9A}"/>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Relación entre la Edad de las Pacientes y el Tamaño del Tumor</a:t>
            </a:r>
          </a:p>
        </p:txBody>
      </p:sp>
      <p:sp>
        <p:nvSpPr>
          <p:cNvPr id="17" name="TextBox 19">
            <a:extLst>
              <a:ext uri="{FF2B5EF4-FFF2-40B4-BE49-F238E27FC236}">
                <a16:creationId xmlns:a16="http://schemas.microsoft.com/office/drawing/2014/main" id="{FD70FF4A-F651-F28E-F433-97223A831D88}"/>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Tamaño del Tumor</a:t>
            </a:r>
          </a:p>
        </p:txBody>
      </p:sp>
      <p:sp>
        <p:nvSpPr>
          <p:cNvPr id="18" name="TextBox 3">
            <a:extLst>
              <a:ext uri="{FF2B5EF4-FFF2-40B4-BE49-F238E27FC236}">
                <a16:creationId xmlns:a16="http://schemas.microsoft.com/office/drawing/2014/main" id="{47728F74-12C7-A92B-E65F-25717C8AFA23}"/>
              </a:ext>
            </a:extLst>
          </p:cNvPr>
          <p:cNvSpPr txBox="1"/>
          <p:nvPr/>
        </p:nvSpPr>
        <p:spPr>
          <a:xfrm>
            <a:off x="7058950" y="1466728"/>
            <a:ext cx="3990585" cy="3970318"/>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Los tumores </a:t>
            </a:r>
            <a:r>
              <a:rPr lang="es-ES" altLang="ko-KR" b="1" dirty="0">
                <a:solidFill>
                  <a:schemeClr val="bg1"/>
                </a:solidFill>
              </a:rPr>
              <a:t>más comunes </a:t>
            </a:r>
            <a:r>
              <a:rPr lang="es-ES" altLang="ko-KR" dirty="0">
                <a:solidFill>
                  <a:schemeClr val="bg1"/>
                </a:solidFill>
              </a:rPr>
              <a:t>están en el rango de </a:t>
            </a:r>
            <a:r>
              <a:rPr lang="es-ES" altLang="ko-KR" b="1" dirty="0">
                <a:solidFill>
                  <a:schemeClr val="bg1"/>
                </a:solidFill>
              </a:rPr>
              <a:t>20 a 50 mm</a:t>
            </a:r>
          </a:p>
          <a:p>
            <a:pPr marL="285750" indent="-285750">
              <a:buFont typeface="Arial" panose="020B0604020202020204" pitchFamily="34" charset="0"/>
              <a:buChar char="•"/>
            </a:pPr>
            <a:endParaRPr lang="es-ES" altLang="ko-KR" b="1" dirty="0">
              <a:solidFill>
                <a:schemeClr val="bg1"/>
              </a:solidFill>
            </a:endParaRPr>
          </a:p>
          <a:p>
            <a:pPr marL="285750" indent="-285750">
              <a:buFont typeface="Arial" panose="020B0604020202020204" pitchFamily="34" charset="0"/>
              <a:buChar char="•"/>
            </a:pPr>
            <a:r>
              <a:rPr lang="es-ES" dirty="0">
                <a:solidFill>
                  <a:schemeClr val="bg1"/>
                </a:solidFill>
              </a:rPr>
              <a:t>Tumores de </a:t>
            </a:r>
            <a:r>
              <a:rPr lang="es-ES" b="1" dirty="0">
                <a:solidFill>
                  <a:schemeClr val="bg1"/>
                </a:solidFill>
              </a:rPr>
              <a:t>menor tamaño </a:t>
            </a:r>
            <a:r>
              <a:rPr lang="es-ES" dirty="0">
                <a:solidFill>
                  <a:schemeClr val="bg1"/>
                </a:solidFill>
              </a:rPr>
              <a:t>(20-40 mm) en mujeres de </a:t>
            </a:r>
            <a:r>
              <a:rPr lang="es-ES" b="1" dirty="0">
                <a:solidFill>
                  <a:schemeClr val="bg1"/>
                </a:solidFill>
              </a:rPr>
              <a:t>50 a 60 años.</a:t>
            </a:r>
            <a:endParaRPr lang="es-ES" altLang="ko-KR" b="1" dirty="0">
              <a:solidFill>
                <a:schemeClr val="bg1"/>
              </a:solidFill>
            </a:endParaRPr>
          </a:p>
          <a:p>
            <a:pPr marL="285750" indent="-285750">
              <a:buFont typeface="Arial" panose="020B0604020202020204" pitchFamily="34" charset="0"/>
              <a:buChar char="•"/>
            </a:pPr>
            <a:r>
              <a:rPr lang="es-ES" dirty="0">
                <a:solidFill>
                  <a:schemeClr val="bg1"/>
                </a:solidFill>
              </a:rPr>
              <a:t>Las pacientes están concentradas en el </a:t>
            </a:r>
            <a:r>
              <a:rPr lang="es-ES" b="1" dirty="0">
                <a:solidFill>
                  <a:schemeClr val="bg1"/>
                </a:solidFill>
              </a:rPr>
              <a:t>rango de edad de 45 a 65 años.</a:t>
            </a:r>
          </a:p>
          <a:p>
            <a:pPr marL="285750" indent="-285750">
              <a:buFont typeface="Arial" panose="020B0604020202020204" pitchFamily="34" charset="0"/>
              <a:buChar char="•"/>
            </a:pPr>
            <a:r>
              <a:rPr lang="es-ES" dirty="0">
                <a:solidFill>
                  <a:schemeClr val="bg1"/>
                </a:solidFill>
              </a:rPr>
              <a:t>Los tumores </a:t>
            </a:r>
            <a:r>
              <a:rPr lang="es-ES" b="1" dirty="0">
                <a:solidFill>
                  <a:schemeClr val="bg1"/>
                </a:solidFill>
              </a:rPr>
              <a:t>más grandes </a:t>
            </a:r>
            <a:r>
              <a:rPr lang="es-ES" dirty="0">
                <a:solidFill>
                  <a:schemeClr val="bg1"/>
                </a:solidFill>
              </a:rPr>
              <a:t>son </a:t>
            </a:r>
            <a:r>
              <a:rPr lang="es-ES" b="1" dirty="0">
                <a:solidFill>
                  <a:schemeClr val="bg1"/>
                </a:solidFill>
              </a:rPr>
              <a:t>menos frecuentes</a:t>
            </a:r>
            <a:r>
              <a:rPr lang="es-ES" dirty="0">
                <a:solidFill>
                  <a:schemeClr val="bg1"/>
                </a:solidFill>
              </a:rPr>
              <a:t>, independientemente de la edad.</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altLang="ko-KR" dirty="0">
              <a:solidFill>
                <a:schemeClr val="bg1"/>
              </a:solidFill>
            </a:endParaRPr>
          </a:p>
        </p:txBody>
      </p:sp>
      <p:sp>
        <p:nvSpPr>
          <p:cNvPr id="2" name="Hexágono 1">
            <a:extLst>
              <a:ext uri="{FF2B5EF4-FFF2-40B4-BE49-F238E27FC236}">
                <a16:creationId xmlns:a16="http://schemas.microsoft.com/office/drawing/2014/main" id="{3E1ECAF8-F637-58A7-A9B0-EED5B9E61FA3}"/>
              </a:ext>
            </a:extLst>
          </p:cNvPr>
          <p:cNvSpPr/>
          <p:nvPr/>
        </p:nvSpPr>
        <p:spPr>
          <a:xfrm rot="5400000">
            <a:off x="2859779" y="4025062"/>
            <a:ext cx="523221" cy="499206"/>
          </a:xfrm>
          <a:prstGeom prst="hexagon">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65677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AD4FC-C04F-8B79-9E4F-F175403B746D}"/>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1BFE099A-6D93-C48D-BC47-BBFE183F1738}"/>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b="1" dirty="0">
                <a:solidFill>
                  <a:schemeClr val="tx1"/>
                </a:solidFill>
              </a:rPr>
              <a:t>María</a:t>
            </a:r>
            <a:r>
              <a:rPr lang="es-ES" altLang="ko-KR" sz="2000" dirty="0">
                <a:solidFill>
                  <a:schemeClr val="tx1"/>
                </a:solidFill>
              </a:rPr>
              <a:t>, con un tumor </a:t>
            </a:r>
            <a:r>
              <a:rPr lang="es-ES" altLang="ko-KR" sz="2000" b="1" dirty="0">
                <a:solidFill>
                  <a:schemeClr val="tx1"/>
                </a:solidFill>
              </a:rPr>
              <a:t>T2</a:t>
            </a:r>
            <a:r>
              <a:rPr lang="es-ES" altLang="ko-KR" sz="2000" dirty="0">
                <a:solidFill>
                  <a:schemeClr val="tx1"/>
                </a:solidFill>
              </a:rPr>
              <a:t>, tiene una mediana similar a T1 y T3, y muestra mejores tiempos de supervivencia.</a:t>
            </a:r>
          </a:p>
        </p:txBody>
      </p:sp>
      <p:grpSp>
        <p:nvGrpSpPr>
          <p:cNvPr id="5" name="Group 7">
            <a:extLst>
              <a:ext uri="{FF2B5EF4-FFF2-40B4-BE49-F238E27FC236}">
                <a16:creationId xmlns:a16="http://schemas.microsoft.com/office/drawing/2014/main" id="{F35A0A25-44C6-3968-B389-34587DADD7D8}"/>
              </a:ext>
            </a:extLst>
          </p:cNvPr>
          <p:cNvGrpSpPr/>
          <p:nvPr/>
        </p:nvGrpSpPr>
        <p:grpSpPr>
          <a:xfrm>
            <a:off x="6586323" y="1395373"/>
            <a:ext cx="4959914" cy="3767061"/>
            <a:chOff x="5076056" y="1484835"/>
            <a:chExt cx="3600400" cy="2016224"/>
          </a:xfrm>
        </p:grpSpPr>
        <p:sp>
          <p:nvSpPr>
            <p:cNvPr id="6" name="Rectangle 8">
              <a:extLst>
                <a:ext uri="{FF2B5EF4-FFF2-40B4-BE49-F238E27FC236}">
                  <a16:creationId xmlns:a16="http://schemas.microsoft.com/office/drawing/2014/main" id="{F28609CB-37ED-23BD-87F0-9A497588F41E}"/>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FB6C177A-ED32-70C4-4F09-DBD3B77BD2CF}"/>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7" name="Imagen 16">
            <a:extLst>
              <a:ext uri="{FF2B5EF4-FFF2-40B4-BE49-F238E27FC236}">
                <a16:creationId xmlns:a16="http://schemas.microsoft.com/office/drawing/2014/main" id="{1F85A92B-38FE-19EF-DBAE-62BDC17D699E}"/>
              </a:ext>
            </a:extLst>
          </p:cNvPr>
          <p:cNvPicPr>
            <a:picLocks noChangeAspect="1"/>
          </p:cNvPicPr>
          <p:nvPr/>
        </p:nvPicPr>
        <p:blipFill>
          <a:blip r:embed="rId3"/>
          <a:stretch>
            <a:fillRect/>
          </a:stretch>
        </p:blipFill>
        <p:spPr>
          <a:xfrm>
            <a:off x="88265" y="1395374"/>
            <a:ext cx="7219950" cy="4343400"/>
          </a:xfrm>
          <a:prstGeom prst="rect">
            <a:avLst/>
          </a:prstGeom>
        </p:spPr>
      </p:pic>
      <p:sp>
        <p:nvSpPr>
          <p:cNvPr id="21" name="TextBox 19">
            <a:extLst>
              <a:ext uri="{FF2B5EF4-FFF2-40B4-BE49-F238E27FC236}">
                <a16:creationId xmlns:a16="http://schemas.microsoft.com/office/drawing/2014/main" id="{F5CD00C3-28E4-75E1-5364-0CB783172E77}"/>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Tamaño del Tumor</a:t>
            </a:r>
          </a:p>
        </p:txBody>
      </p:sp>
      <p:sp>
        <p:nvSpPr>
          <p:cNvPr id="22" name="TextBox 3">
            <a:extLst>
              <a:ext uri="{FF2B5EF4-FFF2-40B4-BE49-F238E27FC236}">
                <a16:creationId xmlns:a16="http://schemas.microsoft.com/office/drawing/2014/main" id="{2FC73D18-C475-B1E2-791A-EDC27C88A2D1}"/>
              </a:ext>
            </a:extLst>
          </p:cNvPr>
          <p:cNvSpPr txBox="1"/>
          <p:nvPr/>
        </p:nvSpPr>
        <p:spPr>
          <a:xfrm>
            <a:off x="7302437" y="1568937"/>
            <a:ext cx="3990585" cy="3416320"/>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Las </a:t>
            </a:r>
            <a:r>
              <a:rPr lang="es-ES" altLang="ko-KR" b="1" dirty="0">
                <a:solidFill>
                  <a:schemeClr val="bg1"/>
                </a:solidFill>
              </a:rPr>
              <a:t>medianas</a:t>
            </a:r>
            <a:r>
              <a:rPr lang="es-ES" altLang="ko-KR" dirty="0">
                <a:solidFill>
                  <a:schemeClr val="bg1"/>
                </a:solidFill>
              </a:rPr>
              <a:t> son </a:t>
            </a:r>
            <a:r>
              <a:rPr lang="es-ES" altLang="ko-KR" b="1" dirty="0">
                <a:solidFill>
                  <a:schemeClr val="bg1"/>
                </a:solidFill>
              </a:rPr>
              <a:t>similares</a:t>
            </a:r>
            <a:r>
              <a:rPr lang="es-ES" altLang="ko-KR" dirty="0">
                <a:solidFill>
                  <a:schemeClr val="bg1"/>
                </a:solidFill>
              </a:rPr>
              <a:t> entre los grupos </a:t>
            </a:r>
            <a:r>
              <a:rPr lang="es-ES" altLang="ko-KR" b="1" dirty="0">
                <a:solidFill>
                  <a:schemeClr val="bg1"/>
                </a:solidFill>
              </a:rPr>
              <a:t>T1, T2, y T3</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El grupo </a:t>
            </a:r>
            <a:r>
              <a:rPr lang="es-ES" altLang="ko-KR" b="1" dirty="0">
                <a:solidFill>
                  <a:schemeClr val="bg1"/>
                </a:solidFill>
              </a:rPr>
              <a:t>T4</a:t>
            </a:r>
            <a:r>
              <a:rPr lang="es-ES" altLang="ko-KR" dirty="0">
                <a:solidFill>
                  <a:schemeClr val="bg1"/>
                </a:solidFill>
              </a:rPr>
              <a:t> muestra una </a:t>
            </a:r>
            <a:r>
              <a:rPr lang="es-ES" altLang="ko-KR" b="1" dirty="0">
                <a:solidFill>
                  <a:schemeClr val="bg1"/>
                </a:solidFill>
              </a:rPr>
              <a:t>menor</a:t>
            </a:r>
            <a:r>
              <a:rPr lang="es-ES" altLang="ko-KR" dirty="0">
                <a:solidFill>
                  <a:schemeClr val="bg1"/>
                </a:solidFill>
              </a:rPr>
              <a:t> mediana de </a:t>
            </a:r>
            <a:r>
              <a:rPr lang="es-ES" altLang="ko-KR" b="1" dirty="0">
                <a:solidFill>
                  <a:schemeClr val="bg1"/>
                </a:solidFill>
              </a:rPr>
              <a:t>supervivencia </a:t>
            </a:r>
            <a:r>
              <a:rPr lang="es-ES" altLang="ko-KR" dirty="0">
                <a:solidFill>
                  <a:schemeClr val="bg1"/>
                </a:solidFill>
              </a:rPr>
              <a:t>en comparación con los otros grupos.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La </a:t>
            </a:r>
            <a:r>
              <a:rPr lang="es-ES" altLang="ko-KR" b="1" dirty="0">
                <a:solidFill>
                  <a:schemeClr val="bg1"/>
                </a:solidFill>
              </a:rPr>
              <a:t>dispersión</a:t>
            </a:r>
            <a:r>
              <a:rPr lang="es-ES" altLang="ko-KR" dirty="0">
                <a:solidFill>
                  <a:schemeClr val="bg1"/>
                </a:solidFill>
              </a:rPr>
              <a:t> (rango intercuartílico) es </a:t>
            </a:r>
            <a:r>
              <a:rPr lang="es-ES" altLang="ko-KR" b="1" dirty="0">
                <a:solidFill>
                  <a:schemeClr val="bg1"/>
                </a:solidFill>
              </a:rPr>
              <a:t>mayor en T4</a:t>
            </a:r>
            <a:r>
              <a:rPr lang="es-ES" altLang="ko-KR" dirty="0">
                <a:solidFill>
                  <a:schemeClr val="bg1"/>
                </a:solidFill>
              </a:rPr>
              <a:t>, lo que indica más variabilidad en los tiempos de supervivencia.</a:t>
            </a:r>
            <a:endParaRPr lang="es-ES" dirty="0"/>
          </a:p>
          <a:p>
            <a:pPr marL="285750" indent="-285750">
              <a:buFont typeface="Arial" panose="020B0604020202020204" pitchFamily="34" charset="0"/>
              <a:buChar char="•"/>
            </a:pPr>
            <a:endParaRPr lang="es-ES" altLang="ko-KR" dirty="0">
              <a:solidFill>
                <a:schemeClr val="bg1"/>
              </a:solidFill>
            </a:endParaRPr>
          </a:p>
        </p:txBody>
      </p:sp>
      <p:sp>
        <p:nvSpPr>
          <p:cNvPr id="2" name="Elipse 1">
            <a:extLst>
              <a:ext uri="{FF2B5EF4-FFF2-40B4-BE49-F238E27FC236}">
                <a16:creationId xmlns:a16="http://schemas.microsoft.com/office/drawing/2014/main" id="{3C5E0CB5-B4A8-8FBE-EB6C-63A190E85CB2}"/>
              </a:ext>
            </a:extLst>
          </p:cNvPr>
          <p:cNvSpPr/>
          <p:nvPr/>
        </p:nvSpPr>
        <p:spPr>
          <a:xfrm>
            <a:off x="1155030" y="5231455"/>
            <a:ext cx="288758" cy="279132"/>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19">
            <a:extLst>
              <a:ext uri="{FF2B5EF4-FFF2-40B4-BE49-F238E27FC236}">
                <a16:creationId xmlns:a16="http://schemas.microsoft.com/office/drawing/2014/main" id="{81CFB594-A2AC-6A5C-7D0E-BA14314D7EBC}"/>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Relación entre el Tamaño del Tumor y el Tiempo de Supervivencia</a:t>
            </a:r>
          </a:p>
        </p:txBody>
      </p:sp>
    </p:spTree>
    <p:extLst>
      <p:ext uri="{BB962C8B-B14F-4D97-AF65-F5344CB8AC3E}">
        <p14:creationId xmlns:p14="http://schemas.microsoft.com/office/powerpoint/2010/main" val="395542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3DC80-2BAB-40F4-446B-B489F7C69B0E}"/>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DD6AE2F2-E072-1436-A90B-E20107FFD799}"/>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En el caso de </a:t>
            </a:r>
            <a:r>
              <a:rPr lang="es-ES" altLang="ko-KR" sz="2000" b="1" dirty="0">
                <a:solidFill>
                  <a:schemeClr val="tx1"/>
                </a:solidFill>
              </a:rPr>
              <a:t>María</a:t>
            </a:r>
            <a:r>
              <a:rPr lang="es-ES" altLang="ko-KR" sz="2000" dirty="0">
                <a:solidFill>
                  <a:schemeClr val="tx1"/>
                </a:solidFill>
              </a:rPr>
              <a:t>, su tumor </a:t>
            </a:r>
            <a:r>
              <a:rPr lang="es-ES" altLang="ko-KR" sz="2000" b="1" dirty="0">
                <a:solidFill>
                  <a:schemeClr val="tx1"/>
                </a:solidFill>
              </a:rPr>
              <a:t>T2</a:t>
            </a:r>
            <a:r>
              <a:rPr lang="es-ES" altLang="ko-KR" sz="2000" dirty="0">
                <a:solidFill>
                  <a:schemeClr val="tx1"/>
                </a:solidFill>
              </a:rPr>
              <a:t> aún le ofrece posibilidades de tratamiento exitoso</a:t>
            </a:r>
            <a:endParaRPr lang="ko-KR" altLang="en-US" sz="2000" dirty="0">
              <a:solidFill>
                <a:schemeClr val="tx1"/>
              </a:solidFill>
            </a:endParaRPr>
          </a:p>
        </p:txBody>
      </p:sp>
      <p:grpSp>
        <p:nvGrpSpPr>
          <p:cNvPr id="5" name="Group 7">
            <a:extLst>
              <a:ext uri="{FF2B5EF4-FFF2-40B4-BE49-F238E27FC236}">
                <a16:creationId xmlns:a16="http://schemas.microsoft.com/office/drawing/2014/main" id="{9F17F044-8213-3F31-F965-FB16ED46F1D3}"/>
              </a:ext>
            </a:extLst>
          </p:cNvPr>
          <p:cNvGrpSpPr/>
          <p:nvPr/>
        </p:nvGrpSpPr>
        <p:grpSpPr>
          <a:xfrm>
            <a:off x="6586323" y="1316179"/>
            <a:ext cx="4706699" cy="3749271"/>
            <a:chOff x="5076056" y="1484835"/>
            <a:chExt cx="3600400" cy="2016224"/>
          </a:xfrm>
        </p:grpSpPr>
        <p:sp>
          <p:nvSpPr>
            <p:cNvPr id="6" name="Rectangle 8">
              <a:extLst>
                <a:ext uri="{FF2B5EF4-FFF2-40B4-BE49-F238E27FC236}">
                  <a16:creationId xmlns:a16="http://schemas.microsoft.com/office/drawing/2014/main" id="{4685F5EB-31A4-41BB-FEDF-1D7E8B94D41B}"/>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EA0EADDB-98D4-B5CE-F7EA-580970D40E91}"/>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8" name="Imagen 17">
            <a:extLst>
              <a:ext uri="{FF2B5EF4-FFF2-40B4-BE49-F238E27FC236}">
                <a16:creationId xmlns:a16="http://schemas.microsoft.com/office/drawing/2014/main" id="{E8F94AB3-8B43-380A-5873-88A061E6352D}"/>
              </a:ext>
            </a:extLst>
          </p:cNvPr>
          <p:cNvPicPr>
            <a:picLocks noChangeAspect="1"/>
          </p:cNvPicPr>
          <p:nvPr/>
        </p:nvPicPr>
        <p:blipFill>
          <a:blip r:embed="rId3"/>
          <a:stretch>
            <a:fillRect/>
          </a:stretch>
        </p:blipFill>
        <p:spPr>
          <a:xfrm>
            <a:off x="81279" y="1065518"/>
            <a:ext cx="6801309" cy="4686954"/>
          </a:xfrm>
          <a:prstGeom prst="rect">
            <a:avLst/>
          </a:prstGeom>
        </p:spPr>
      </p:pic>
      <p:sp>
        <p:nvSpPr>
          <p:cNvPr id="17" name="TextBox 19">
            <a:extLst>
              <a:ext uri="{FF2B5EF4-FFF2-40B4-BE49-F238E27FC236}">
                <a16:creationId xmlns:a16="http://schemas.microsoft.com/office/drawing/2014/main" id="{C64D948F-B861-B1BF-0DC3-FDDACA43F3BE}"/>
              </a:ext>
            </a:extLst>
          </p:cNvPr>
          <p:cNvSpPr txBox="1"/>
          <p:nvPr/>
        </p:nvSpPr>
        <p:spPr>
          <a:xfrm>
            <a:off x="0" y="-10944"/>
            <a:ext cx="12289971" cy="707886"/>
          </a:xfrm>
          <a:prstGeom prst="rect">
            <a:avLst/>
          </a:prstGeom>
          <a:noFill/>
        </p:spPr>
        <p:txBody>
          <a:bodyPr wrap="square">
            <a:spAutoFit/>
          </a:bodyPr>
          <a:lstStyle/>
          <a:p>
            <a:r>
              <a:rPr lang="es-ES" altLang="ko-KR" sz="4000" b="1">
                <a:solidFill>
                  <a:schemeClr val="accent1"/>
                </a:solidFill>
                <a:cs typeface="Arial" pitchFamily="34" charset="0"/>
              </a:rPr>
              <a:t>Tamaño del Tumor</a:t>
            </a:r>
            <a:endParaRPr lang="es-ES" altLang="ko-KR" sz="4000" b="1" dirty="0">
              <a:solidFill>
                <a:schemeClr val="accent1"/>
              </a:solidFill>
              <a:cs typeface="Arial" pitchFamily="34" charset="0"/>
            </a:endParaRPr>
          </a:p>
        </p:txBody>
      </p:sp>
      <p:sp>
        <p:nvSpPr>
          <p:cNvPr id="19" name="TextBox 3">
            <a:extLst>
              <a:ext uri="{FF2B5EF4-FFF2-40B4-BE49-F238E27FC236}">
                <a16:creationId xmlns:a16="http://schemas.microsoft.com/office/drawing/2014/main" id="{A6847DE4-980F-EB4E-16A9-C500E1CE0177}"/>
              </a:ext>
            </a:extLst>
          </p:cNvPr>
          <p:cNvSpPr txBox="1"/>
          <p:nvPr/>
        </p:nvSpPr>
        <p:spPr>
          <a:xfrm>
            <a:off x="7092512" y="1362238"/>
            <a:ext cx="3990585" cy="3693319"/>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Existen </a:t>
            </a:r>
            <a:r>
              <a:rPr lang="es-ES" altLang="ko-KR" b="1" dirty="0">
                <a:solidFill>
                  <a:schemeClr val="bg1"/>
                </a:solidFill>
              </a:rPr>
              <a:t>diferencias</a:t>
            </a:r>
            <a:r>
              <a:rPr lang="es-ES" altLang="ko-KR" dirty="0">
                <a:solidFill>
                  <a:schemeClr val="bg1"/>
                </a:solidFill>
              </a:rPr>
              <a:t> en las curvas de supervivencia según el tamaño del tumor.</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a:t>
            </a:r>
            <a:r>
              <a:rPr lang="es-ES" altLang="ko-KR" b="1" dirty="0">
                <a:solidFill>
                  <a:schemeClr val="bg1"/>
                </a:solidFill>
              </a:rPr>
              <a:t>tumores más pequeños </a:t>
            </a:r>
            <a:r>
              <a:rPr lang="es-ES" altLang="ko-KR" dirty="0">
                <a:solidFill>
                  <a:schemeClr val="bg1"/>
                </a:solidFill>
              </a:rPr>
              <a:t>(T1 y T2) están asociados con </a:t>
            </a:r>
            <a:r>
              <a:rPr lang="es-ES" altLang="ko-KR" b="1" dirty="0">
                <a:solidFill>
                  <a:schemeClr val="bg1"/>
                </a:solidFill>
              </a:rPr>
              <a:t>mejores probabilidades de supervivencia.</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a:t>
            </a:r>
            <a:r>
              <a:rPr lang="es-ES" altLang="ko-KR" b="1" dirty="0">
                <a:solidFill>
                  <a:schemeClr val="bg1"/>
                </a:solidFill>
              </a:rPr>
              <a:t>tumores</a:t>
            </a:r>
            <a:r>
              <a:rPr lang="es-ES" altLang="ko-KR" dirty="0">
                <a:solidFill>
                  <a:schemeClr val="bg1"/>
                </a:solidFill>
              </a:rPr>
              <a:t> más </a:t>
            </a:r>
            <a:r>
              <a:rPr lang="es-ES" altLang="ko-KR" b="1" dirty="0">
                <a:solidFill>
                  <a:schemeClr val="bg1"/>
                </a:solidFill>
              </a:rPr>
              <a:t>grandes</a:t>
            </a:r>
            <a:r>
              <a:rPr lang="es-ES" altLang="ko-KR" dirty="0">
                <a:solidFill>
                  <a:schemeClr val="bg1"/>
                </a:solidFill>
              </a:rPr>
              <a:t> (T3 y T4) tienen </a:t>
            </a:r>
            <a:r>
              <a:rPr lang="es-ES" altLang="ko-KR" b="1" dirty="0">
                <a:solidFill>
                  <a:schemeClr val="bg1"/>
                </a:solidFill>
              </a:rPr>
              <a:t>peores pronósticos</a:t>
            </a:r>
            <a:r>
              <a:rPr lang="es-ES" altLang="ko-KR" dirty="0">
                <a:solidFill>
                  <a:schemeClr val="bg1"/>
                </a:solidFill>
              </a:rPr>
              <a:t>, especialmente los de la categoría T4.</a:t>
            </a:r>
          </a:p>
        </p:txBody>
      </p:sp>
      <p:sp>
        <p:nvSpPr>
          <p:cNvPr id="10" name="TextBox 19">
            <a:extLst>
              <a:ext uri="{FF2B5EF4-FFF2-40B4-BE49-F238E27FC236}">
                <a16:creationId xmlns:a16="http://schemas.microsoft.com/office/drawing/2014/main" id="{56D3AC17-1121-91D5-CD59-4322EC770030}"/>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Probabilidad de Supervivencia Global según el Tamaño del Tumor</a:t>
            </a:r>
          </a:p>
        </p:txBody>
      </p:sp>
    </p:spTree>
    <p:extLst>
      <p:ext uri="{BB962C8B-B14F-4D97-AF65-F5344CB8AC3E}">
        <p14:creationId xmlns:p14="http://schemas.microsoft.com/office/powerpoint/2010/main" val="304053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8F8BC-875D-43D6-0D6B-382E62F76E26}"/>
            </a:ext>
          </a:extLst>
        </p:cNvPr>
        <p:cNvGrpSpPr/>
        <p:nvPr/>
      </p:nvGrpSpPr>
      <p:grpSpPr>
        <a:xfrm>
          <a:off x="0" y="0"/>
          <a:ext cx="0" cy="0"/>
          <a:chOff x="0" y="0"/>
          <a:chExt cx="0" cy="0"/>
        </a:xfrm>
      </p:grpSpPr>
      <p:grpSp>
        <p:nvGrpSpPr>
          <p:cNvPr id="7" name="Group 15">
            <a:extLst>
              <a:ext uri="{FF2B5EF4-FFF2-40B4-BE49-F238E27FC236}">
                <a16:creationId xmlns:a16="http://schemas.microsoft.com/office/drawing/2014/main" id="{D7816FF7-B39D-5D07-AA54-6E2FB0E0DFA0}"/>
              </a:ext>
            </a:extLst>
          </p:cNvPr>
          <p:cNvGrpSpPr/>
          <p:nvPr/>
        </p:nvGrpSpPr>
        <p:grpSpPr>
          <a:xfrm>
            <a:off x="275979" y="5205230"/>
            <a:ext cx="4395152" cy="1182274"/>
            <a:chOff x="2242289" y="4253871"/>
            <a:chExt cx="2135505" cy="743268"/>
          </a:xfrm>
        </p:grpSpPr>
        <p:sp>
          <p:nvSpPr>
            <p:cNvPr id="8" name="TextBox 10">
              <a:extLst>
                <a:ext uri="{FF2B5EF4-FFF2-40B4-BE49-F238E27FC236}">
                  <a16:creationId xmlns:a16="http://schemas.microsoft.com/office/drawing/2014/main" id="{04B32A82-A72E-8791-565E-6A3F89BBB468}"/>
                </a:ext>
              </a:extLst>
            </p:cNvPr>
            <p:cNvSpPr txBox="1"/>
            <p:nvPr/>
          </p:nvSpPr>
          <p:spPr>
            <a:xfrm>
              <a:off x="2242289" y="4532758"/>
              <a:ext cx="1403937" cy="464381"/>
            </a:xfrm>
            <a:prstGeom prst="rect">
              <a:avLst/>
            </a:prstGeom>
            <a:noFill/>
          </p:spPr>
          <p:txBody>
            <a:bodyPr wrap="square" rtlCol="0">
              <a:spAutoFit/>
            </a:bodyPr>
            <a:lstStyle/>
            <a:p>
              <a:pPr algn="r"/>
              <a:r>
                <a:rPr lang="es-ES" sz="1400" dirty="0"/>
                <a:t>Determina el </a:t>
              </a:r>
              <a:r>
                <a:rPr lang="es-ES" sz="1400" b="1" dirty="0"/>
                <a:t>tipo de células </a:t>
              </a:r>
              <a:r>
                <a:rPr lang="es-ES" sz="1400" dirty="0"/>
                <a:t>tumorales y </a:t>
              </a:r>
              <a:r>
                <a:rPr lang="es-ES" sz="1400" b="1" dirty="0"/>
                <a:t>estado hormonal </a:t>
              </a:r>
              <a:r>
                <a:rPr lang="es-ES" sz="1400" dirty="0"/>
                <a:t>(estrógenos y progesterona).</a:t>
              </a:r>
            </a:p>
          </p:txBody>
        </p:sp>
        <p:sp>
          <p:nvSpPr>
            <p:cNvPr id="10" name="TextBox 11">
              <a:extLst>
                <a:ext uri="{FF2B5EF4-FFF2-40B4-BE49-F238E27FC236}">
                  <a16:creationId xmlns:a16="http://schemas.microsoft.com/office/drawing/2014/main" id="{FF03C4AA-A928-6A79-FBAF-0E3F8CF17225}"/>
                </a:ext>
              </a:extLst>
            </p:cNvPr>
            <p:cNvSpPr txBox="1"/>
            <p:nvPr/>
          </p:nvSpPr>
          <p:spPr>
            <a:xfrm>
              <a:off x="2973856" y="4253871"/>
              <a:ext cx="1403938" cy="290238"/>
            </a:xfrm>
            <a:prstGeom prst="rect">
              <a:avLst/>
            </a:prstGeom>
            <a:noFill/>
          </p:spPr>
          <p:txBody>
            <a:bodyPr wrap="square" rtlCol="0">
              <a:spAutoFit/>
            </a:bodyPr>
            <a:lstStyle/>
            <a:p>
              <a:r>
                <a:rPr lang="es-ES" sz="2400" b="1" dirty="0"/>
                <a:t>Biopsia:</a:t>
              </a:r>
              <a:endParaRPr lang="en-US" altLang="ko-KR" sz="2400" b="1" dirty="0">
                <a:solidFill>
                  <a:schemeClr val="tx1">
                    <a:lumMod val="75000"/>
                    <a:lumOff val="25000"/>
                  </a:schemeClr>
                </a:solidFill>
                <a:cs typeface="Arial" pitchFamily="34" charset="0"/>
              </a:endParaRPr>
            </a:p>
          </p:txBody>
        </p:sp>
      </p:grpSp>
      <p:sp>
        <p:nvSpPr>
          <p:cNvPr id="45" name="Rectángulo 44">
            <a:extLst>
              <a:ext uri="{FF2B5EF4-FFF2-40B4-BE49-F238E27FC236}">
                <a16:creationId xmlns:a16="http://schemas.microsoft.com/office/drawing/2014/main" id="{3A73FE4A-1E44-8D94-9463-4D7C7CE3227B}"/>
              </a:ext>
            </a:extLst>
          </p:cNvPr>
          <p:cNvSpPr/>
          <p:nvPr/>
        </p:nvSpPr>
        <p:spPr>
          <a:xfrm>
            <a:off x="8934865" y="4657979"/>
            <a:ext cx="2957678" cy="1729524"/>
          </a:xfrm>
          <a:prstGeom prst="rect">
            <a:avLst/>
          </a:prstGeom>
          <a:solidFill>
            <a:schemeClr val="accent3">
              <a:lumMod val="20000"/>
              <a:lumOff val="80000"/>
            </a:schemeClr>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Oval 74">
            <a:extLst>
              <a:ext uri="{FF2B5EF4-FFF2-40B4-BE49-F238E27FC236}">
                <a16:creationId xmlns:a16="http://schemas.microsoft.com/office/drawing/2014/main" id="{D270AC7F-A343-97AE-FF75-889652F89762}"/>
              </a:ext>
            </a:extLst>
          </p:cNvPr>
          <p:cNvSpPr/>
          <p:nvPr/>
        </p:nvSpPr>
        <p:spPr>
          <a:xfrm>
            <a:off x="7162521" y="1937581"/>
            <a:ext cx="191260" cy="1912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Oval 75">
            <a:extLst>
              <a:ext uri="{FF2B5EF4-FFF2-40B4-BE49-F238E27FC236}">
                <a16:creationId xmlns:a16="http://schemas.microsoft.com/office/drawing/2014/main" id="{44FD69C7-884C-7968-20F2-94B9D098F74D}"/>
              </a:ext>
            </a:extLst>
          </p:cNvPr>
          <p:cNvSpPr/>
          <p:nvPr/>
        </p:nvSpPr>
        <p:spPr>
          <a:xfrm>
            <a:off x="7162521" y="2432197"/>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Oval 76">
            <a:extLst>
              <a:ext uri="{FF2B5EF4-FFF2-40B4-BE49-F238E27FC236}">
                <a16:creationId xmlns:a16="http://schemas.microsoft.com/office/drawing/2014/main" id="{156ABC7D-9CE6-5B90-D86F-3928CC5E6866}"/>
              </a:ext>
            </a:extLst>
          </p:cNvPr>
          <p:cNvSpPr/>
          <p:nvPr/>
        </p:nvSpPr>
        <p:spPr>
          <a:xfrm>
            <a:off x="7162521" y="2926813"/>
            <a:ext cx="191260" cy="19126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Oval 77">
            <a:extLst>
              <a:ext uri="{FF2B5EF4-FFF2-40B4-BE49-F238E27FC236}">
                <a16:creationId xmlns:a16="http://schemas.microsoft.com/office/drawing/2014/main" id="{2CBFD04F-051A-43A8-1072-B51EC9C10411}"/>
              </a:ext>
            </a:extLst>
          </p:cNvPr>
          <p:cNvSpPr/>
          <p:nvPr/>
        </p:nvSpPr>
        <p:spPr>
          <a:xfrm>
            <a:off x="7162521" y="3421430"/>
            <a:ext cx="191260" cy="19126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xtBox 2">
            <a:extLst>
              <a:ext uri="{FF2B5EF4-FFF2-40B4-BE49-F238E27FC236}">
                <a16:creationId xmlns:a16="http://schemas.microsoft.com/office/drawing/2014/main" id="{B511024B-BD42-B705-FEAB-53826E6AEFDF}"/>
              </a:ext>
            </a:extLst>
          </p:cNvPr>
          <p:cNvSpPr txBox="1"/>
          <p:nvPr/>
        </p:nvSpPr>
        <p:spPr>
          <a:xfrm>
            <a:off x="152185" y="236518"/>
            <a:ext cx="11887630" cy="707886"/>
          </a:xfrm>
          <a:prstGeom prst="rect">
            <a:avLst/>
          </a:prstGeom>
          <a:noFill/>
        </p:spPr>
        <p:txBody>
          <a:bodyPr wrap="square" rtlCol="0" anchor="ctr">
            <a:spAutoFit/>
          </a:bodyPr>
          <a:lstStyle/>
          <a:p>
            <a:r>
              <a:rPr lang="es-ES" altLang="ko-KR" sz="4000" b="1" dirty="0">
                <a:solidFill>
                  <a:schemeClr val="accent1"/>
                </a:solidFill>
                <a:cs typeface="Arial" pitchFamily="34" charset="0"/>
              </a:rPr>
              <a:t>El Diagnóstico de María</a:t>
            </a:r>
          </a:p>
        </p:txBody>
      </p:sp>
      <p:pic>
        <p:nvPicPr>
          <p:cNvPr id="17" name="Imagen 16">
            <a:extLst>
              <a:ext uri="{FF2B5EF4-FFF2-40B4-BE49-F238E27FC236}">
                <a16:creationId xmlns:a16="http://schemas.microsoft.com/office/drawing/2014/main" id="{D211B34B-13F3-FC40-9D8B-23ED8789B7C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6381"/>
                    </a14:imgEffect>
                    <a14:imgEffect>
                      <a14:saturation sat="66000"/>
                    </a14:imgEffect>
                    <a14:imgEffect>
                      <a14:brightnessContrast bright="5000" contrast="-50000"/>
                    </a14:imgEffect>
                  </a14:imgLayer>
                </a14:imgProps>
              </a:ext>
            </a:extLst>
          </a:blip>
          <a:stretch>
            <a:fillRect/>
          </a:stretch>
        </p:blipFill>
        <p:spPr>
          <a:xfrm>
            <a:off x="3733724" y="1723254"/>
            <a:ext cx="4208515" cy="3785651"/>
          </a:xfrm>
          <a:prstGeom prst="rect">
            <a:avLst/>
          </a:prstGeom>
        </p:spPr>
      </p:pic>
      <p:cxnSp>
        <p:nvCxnSpPr>
          <p:cNvPr id="81" name="Straight Arrow Connector 32">
            <a:extLst>
              <a:ext uri="{FF2B5EF4-FFF2-40B4-BE49-F238E27FC236}">
                <a16:creationId xmlns:a16="http://schemas.microsoft.com/office/drawing/2014/main" id="{35895559-8549-D716-D4C2-B2642954577E}"/>
              </a:ext>
            </a:extLst>
          </p:cNvPr>
          <p:cNvCxnSpPr>
            <a:cxnSpLocks/>
            <a:stCxn id="14" idx="2"/>
          </p:cNvCxnSpPr>
          <p:nvPr/>
        </p:nvCxnSpPr>
        <p:spPr>
          <a:xfrm>
            <a:off x="10208496" y="3068001"/>
            <a:ext cx="0" cy="1330793"/>
          </a:xfrm>
          <a:prstGeom prst="straightConnector1">
            <a:avLst/>
          </a:prstGeom>
          <a:ln w="381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32">
            <a:extLst>
              <a:ext uri="{FF2B5EF4-FFF2-40B4-BE49-F238E27FC236}">
                <a16:creationId xmlns:a16="http://schemas.microsoft.com/office/drawing/2014/main" id="{F9456D99-4EC7-1B83-C659-539C89669E64}"/>
              </a:ext>
            </a:extLst>
          </p:cNvPr>
          <p:cNvCxnSpPr>
            <a:cxnSpLocks/>
          </p:cNvCxnSpPr>
          <p:nvPr/>
        </p:nvCxnSpPr>
        <p:spPr>
          <a:xfrm flipV="1">
            <a:off x="6616555" y="1203589"/>
            <a:ext cx="1504453" cy="2363283"/>
          </a:xfrm>
          <a:prstGeom prst="straightConnector1">
            <a:avLst/>
          </a:prstGeom>
          <a:ln w="38100">
            <a:solidFill>
              <a:schemeClr val="accent1">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33">
            <a:extLst>
              <a:ext uri="{FF2B5EF4-FFF2-40B4-BE49-F238E27FC236}">
                <a16:creationId xmlns:a16="http://schemas.microsoft.com/office/drawing/2014/main" id="{51494067-E678-0B57-DF2C-C705684F7876}"/>
              </a:ext>
            </a:extLst>
          </p:cNvPr>
          <p:cNvSpPr/>
          <p:nvPr/>
        </p:nvSpPr>
        <p:spPr>
          <a:xfrm>
            <a:off x="1404089" y="5052982"/>
            <a:ext cx="304495" cy="30449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cxnSp>
        <p:nvCxnSpPr>
          <p:cNvPr id="11" name="Straight Arrow Connector 32">
            <a:extLst>
              <a:ext uri="{FF2B5EF4-FFF2-40B4-BE49-F238E27FC236}">
                <a16:creationId xmlns:a16="http://schemas.microsoft.com/office/drawing/2014/main" id="{38294865-1E7D-32FC-CF5D-3A0A28F53CE1}"/>
              </a:ext>
            </a:extLst>
          </p:cNvPr>
          <p:cNvCxnSpPr>
            <a:cxnSpLocks/>
          </p:cNvCxnSpPr>
          <p:nvPr/>
        </p:nvCxnSpPr>
        <p:spPr>
          <a:xfrm flipH="1">
            <a:off x="1961564" y="4601729"/>
            <a:ext cx="3876417" cy="520877"/>
          </a:xfrm>
          <a:prstGeom prst="straightConnector1">
            <a:avLst/>
          </a:prstGeom>
          <a:ln w="38100">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Oval 33">
            <a:extLst>
              <a:ext uri="{FF2B5EF4-FFF2-40B4-BE49-F238E27FC236}">
                <a16:creationId xmlns:a16="http://schemas.microsoft.com/office/drawing/2014/main" id="{230290EC-DE36-BE4E-A176-95F0ADBF36C1}"/>
              </a:ext>
            </a:extLst>
          </p:cNvPr>
          <p:cNvSpPr/>
          <p:nvPr/>
        </p:nvSpPr>
        <p:spPr>
          <a:xfrm>
            <a:off x="8121008" y="811967"/>
            <a:ext cx="304495" cy="30449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nvGrpSpPr>
          <p:cNvPr id="13" name="Group 15">
            <a:extLst>
              <a:ext uri="{FF2B5EF4-FFF2-40B4-BE49-F238E27FC236}">
                <a16:creationId xmlns:a16="http://schemas.microsoft.com/office/drawing/2014/main" id="{F7246317-63FF-873F-6DB2-51ABBC1BC436}"/>
              </a:ext>
            </a:extLst>
          </p:cNvPr>
          <p:cNvGrpSpPr/>
          <p:nvPr/>
        </p:nvGrpSpPr>
        <p:grpSpPr>
          <a:xfrm>
            <a:off x="8453150" y="964215"/>
            <a:ext cx="3559018" cy="2103786"/>
            <a:chOff x="2551706" y="4283314"/>
            <a:chExt cx="2184087" cy="815498"/>
          </a:xfrm>
        </p:grpSpPr>
        <p:sp>
          <p:nvSpPr>
            <p:cNvPr id="14" name="TextBox 10">
              <a:extLst>
                <a:ext uri="{FF2B5EF4-FFF2-40B4-BE49-F238E27FC236}">
                  <a16:creationId xmlns:a16="http://schemas.microsoft.com/office/drawing/2014/main" id="{148991A6-888F-848C-D6F2-92CB3C550C55}"/>
                </a:ext>
              </a:extLst>
            </p:cNvPr>
            <p:cNvSpPr txBox="1"/>
            <p:nvPr/>
          </p:nvSpPr>
          <p:spPr>
            <a:xfrm>
              <a:off x="2595461" y="4728968"/>
              <a:ext cx="2066920" cy="369844"/>
            </a:xfrm>
            <a:prstGeom prst="rect">
              <a:avLst/>
            </a:prstGeom>
            <a:noFill/>
          </p:spPr>
          <p:txBody>
            <a:bodyPr wrap="square" rtlCol="0">
              <a:spAutoFit/>
            </a:bodyPr>
            <a:lstStyle/>
            <a:p>
              <a:r>
                <a:rPr lang="es-ES" sz="1400" dirty="0"/>
                <a:t>Evalúa el </a:t>
              </a:r>
              <a:r>
                <a:rPr lang="es-ES" sz="1400" b="1" dirty="0"/>
                <a:t>tamaño y localización</a:t>
              </a:r>
              <a:r>
                <a:rPr lang="es-ES" sz="1400" dirty="0"/>
                <a:t> del </a:t>
              </a:r>
              <a:r>
                <a:rPr lang="es-ES" sz="1400" b="1" dirty="0"/>
                <a:t>Tumor.  Número y Localización </a:t>
              </a:r>
              <a:r>
                <a:rPr lang="es-ES" sz="1400" dirty="0"/>
                <a:t>de</a:t>
              </a:r>
              <a:r>
                <a:rPr lang="es-ES" sz="1400" b="1" dirty="0"/>
                <a:t> Ganglios Linfáticos.</a:t>
              </a:r>
              <a:endParaRPr lang="es-ES" sz="1400" dirty="0"/>
            </a:p>
            <a:p>
              <a:endParaRPr lang="es-ES" sz="1400" dirty="0"/>
            </a:p>
          </p:txBody>
        </p:sp>
        <p:sp>
          <p:nvSpPr>
            <p:cNvPr id="15" name="TextBox 11">
              <a:extLst>
                <a:ext uri="{FF2B5EF4-FFF2-40B4-BE49-F238E27FC236}">
                  <a16:creationId xmlns:a16="http://schemas.microsoft.com/office/drawing/2014/main" id="{1088F9AC-01FA-CCD7-092B-48EA53E589A4}"/>
                </a:ext>
              </a:extLst>
            </p:cNvPr>
            <p:cNvSpPr txBox="1"/>
            <p:nvPr/>
          </p:nvSpPr>
          <p:spPr>
            <a:xfrm>
              <a:off x="2551706" y="4283314"/>
              <a:ext cx="2184087" cy="425606"/>
            </a:xfrm>
            <a:prstGeom prst="rect">
              <a:avLst/>
            </a:prstGeom>
            <a:noFill/>
          </p:spPr>
          <p:txBody>
            <a:bodyPr wrap="square" rtlCol="0">
              <a:spAutoFit/>
            </a:bodyPr>
            <a:lstStyle/>
            <a:p>
              <a:r>
                <a:rPr lang="es-ES" sz="2400" b="1" dirty="0"/>
                <a:t>Mamografía, resonancia magnética, ultrasonido:</a:t>
              </a:r>
              <a:endParaRPr lang="en-US" altLang="ko-KR" sz="2400" b="1" dirty="0">
                <a:solidFill>
                  <a:schemeClr val="tx1">
                    <a:lumMod val="75000"/>
                    <a:lumOff val="25000"/>
                  </a:schemeClr>
                </a:solidFill>
                <a:cs typeface="Arial" pitchFamily="34" charset="0"/>
              </a:endParaRPr>
            </a:p>
          </p:txBody>
        </p:sp>
      </p:grpSp>
      <p:sp>
        <p:nvSpPr>
          <p:cNvPr id="22" name="TextBox 16">
            <a:extLst>
              <a:ext uri="{FF2B5EF4-FFF2-40B4-BE49-F238E27FC236}">
                <a16:creationId xmlns:a16="http://schemas.microsoft.com/office/drawing/2014/main" id="{B57790B8-2AB7-D7A9-5B2F-791B43576976}"/>
              </a:ext>
            </a:extLst>
          </p:cNvPr>
          <p:cNvSpPr txBox="1"/>
          <p:nvPr/>
        </p:nvSpPr>
        <p:spPr>
          <a:xfrm>
            <a:off x="1169312" y="2012857"/>
            <a:ext cx="3420000" cy="707886"/>
          </a:xfrm>
          <a:prstGeom prst="rect">
            <a:avLst/>
          </a:prstGeom>
          <a:noFill/>
        </p:spPr>
        <p:txBody>
          <a:bodyPr wrap="square" rtlCol="0">
            <a:spAutoFit/>
          </a:bodyPr>
          <a:lstStyle/>
          <a:p>
            <a:pPr marL="171450" indent="-171450">
              <a:buFont typeface="Arial" panose="020B0604020202020204" pitchFamily="34" charset="0"/>
              <a:buChar char="•"/>
            </a:pPr>
            <a:r>
              <a:rPr lang="es-ES" altLang="ko-KR" sz="2000" b="1" dirty="0"/>
              <a:t>Edad</a:t>
            </a:r>
            <a:r>
              <a:rPr lang="es-ES" altLang="ko-KR" dirty="0"/>
              <a:t> (52 años)</a:t>
            </a:r>
          </a:p>
          <a:p>
            <a:pPr marL="171450" indent="-171450">
              <a:buFont typeface="Arial" panose="020B0604020202020204" pitchFamily="34" charset="0"/>
              <a:buChar char="•"/>
            </a:pPr>
            <a:r>
              <a:rPr lang="es-ES" altLang="ko-KR" sz="2000" b="1" dirty="0"/>
              <a:t>Raza</a:t>
            </a:r>
            <a:r>
              <a:rPr lang="es-ES" altLang="ko-KR" dirty="0"/>
              <a:t> (Negra)</a:t>
            </a:r>
          </a:p>
        </p:txBody>
      </p:sp>
      <p:sp>
        <p:nvSpPr>
          <p:cNvPr id="31" name="Round Same Side Corner Rectangle 20">
            <a:extLst>
              <a:ext uri="{FF2B5EF4-FFF2-40B4-BE49-F238E27FC236}">
                <a16:creationId xmlns:a16="http://schemas.microsoft.com/office/drawing/2014/main" id="{31CF260C-AB2B-8CF7-DBB2-4A5218829234}"/>
              </a:ext>
            </a:extLst>
          </p:cNvPr>
          <p:cNvSpPr/>
          <p:nvPr/>
        </p:nvSpPr>
        <p:spPr>
          <a:xfrm rot="10800000">
            <a:off x="570584" y="1937581"/>
            <a:ext cx="433969" cy="92574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cxnSp>
        <p:nvCxnSpPr>
          <p:cNvPr id="16" name="Straight Arrow Connector 32">
            <a:extLst>
              <a:ext uri="{FF2B5EF4-FFF2-40B4-BE49-F238E27FC236}">
                <a16:creationId xmlns:a16="http://schemas.microsoft.com/office/drawing/2014/main" id="{46693DC3-C3E5-80B7-6FEB-B8BCC92D644D}"/>
              </a:ext>
            </a:extLst>
          </p:cNvPr>
          <p:cNvCxnSpPr>
            <a:cxnSpLocks/>
          </p:cNvCxnSpPr>
          <p:nvPr/>
        </p:nvCxnSpPr>
        <p:spPr>
          <a:xfrm flipV="1">
            <a:off x="6227490" y="1274455"/>
            <a:ext cx="2011942" cy="3330126"/>
          </a:xfrm>
          <a:prstGeom prst="straightConnector1">
            <a:avLst/>
          </a:prstGeom>
          <a:ln w="38100">
            <a:solidFill>
              <a:schemeClr val="accent1">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2">
            <a:extLst>
              <a:ext uri="{FF2B5EF4-FFF2-40B4-BE49-F238E27FC236}">
                <a16:creationId xmlns:a16="http://schemas.microsoft.com/office/drawing/2014/main" id="{096701E9-818A-922A-C9B4-F873E7E8D1C0}"/>
              </a:ext>
            </a:extLst>
          </p:cNvPr>
          <p:cNvCxnSpPr>
            <a:cxnSpLocks/>
          </p:cNvCxnSpPr>
          <p:nvPr/>
        </p:nvCxnSpPr>
        <p:spPr>
          <a:xfrm>
            <a:off x="3421604" y="5913378"/>
            <a:ext cx="5260280" cy="0"/>
          </a:xfrm>
          <a:prstGeom prst="straightConnector1">
            <a:avLst/>
          </a:prstGeom>
          <a:ln w="381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10">
            <a:extLst>
              <a:ext uri="{FF2B5EF4-FFF2-40B4-BE49-F238E27FC236}">
                <a16:creationId xmlns:a16="http://schemas.microsoft.com/office/drawing/2014/main" id="{02FC0B3E-D70D-C07C-CBDF-973809BE831C}"/>
              </a:ext>
            </a:extLst>
          </p:cNvPr>
          <p:cNvSpPr txBox="1"/>
          <p:nvPr/>
        </p:nvSpPr>
        <p:spPr>
          <a:xfrm>
            <a:off x="9082135" y="4771830"/>
            <a:ext cx="2957680" cy="1631216"/>
          </a:xfrm>
          <a:prstGeom prst="rect">
            <a:avLst/>
          </a:prstGeom>
          <a:noFill/>
        </p:spPr>
        <p:txBody>
          <a:bodyPr wrap="square" rtlCol="0">
            <a:spAutoFit/>
          </a:bodyPr>
          <a:lstStyle/>
          <a:p>
            <a:pPr marL="285750" indent="-285750">
              <a:buFont typeface="Arial" panose="020B0604020202020204" pitchFamily="34" charset="0"/>
              <a:buChar char="•"/>
            </a:pPr>
            <a:r>
              <a:rPr lang="es-ES" sz="2000" b="1" dirty="0"/>
              <a:t>45 mm </a:t>
            </a:r>
          </a:p>
          <a:p>
            <a:pPr marL="285750" indent="-285750">
              <a:buFont typeface="Arial" panose="020B0604020202020204" pitchFamily="34" charset="0"/>
              <a:buChar char="•"/>
            </a:pPr>
            <a:r>
              <a:rPr lang="es-ES" sz="2000" b="1" dirty="0"/>
              <a:t>Estadio IIIA</a:t>
            </a:r>
          </a:p>
          <a:p>
            <a:pPr marL="285750" indent="-285750">
              <a:buFont typeface="Arial" panose="020B0604020202020204" pitchFamily="34" charset="0"/>
              <a:buChar char="•"/>
            </a:pPr>
            <a:r>
              <a:rPr lang="es-ES" sz="2000" b="1" dirty="0"/>
              <a:t>R. Estrógeno (+)</a:t>
            </a:r>
          </a:p>
          <a:p>
            <a:pPr marL="285750" indent="-285750">
              <a:buFont typeface="Arial" panose="020B0604020202020204" pitchFamily="34" charset="0"/>
              <a:buChar char="•"/>
            </a:pPr>
            <a:r>
              <a:rPr lang="es-ES" sz="2000" b="1" dirty="0"/>
              <a:t>R. Progesterona (+)</a:t>
            </a:r>
          </a:p>
          <a:p>
            <a:endParaRPr lang="es-ES" sz="2000" b="1" dirty="0"/>
          </a:p>
        </p:txBody>
      </p:sp>
    </p:spTree>
    <p:extLst>
      <p:ext uri="{BB962C8B-B14F-4D97-AF65-F5344CB8AC3E}">
        <p14:creationId xmlns:p14="http://schemas.microsoft.com/office/powerpoint/2010/main" val="305113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1B201-6B40-4A29-5F9B-C5FCE97BEDEE}"/>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7AF609D1-E7D3-955E-86DE-59676F3DC021}"/>
              </a:ext>
            </a:extLst>
          </p:cNvPr>
          <p:cNvSpPr/>
          <p:nvPr/>
        </p:nvSpPr>
        <p:spPr>
          <a:xfrm>
            <a:off x="-6351" y="5747393"/>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7">
            <a:extLst>
              <a:ext uri="{FF2B5EF4-FFF2-40B4-BE49-F238E27FC236}">
                <a16:creationId xmlns:a16="http://schemas.microsoft.com/office/drawing/2014/main" id="{33B78824-617E-4111-6E57-8C75DD42C86A}"/>
              </a:ext>
            </a:extLst>
          </p:cNvPr>
          <p:cNvGrpSpPr/>
          <p:nvPr/>
        </p:nvGrpSpPr>
        <p:grpSpPr>
          <a:xfrm>
            <a:off x="6586323" y="1229062"/>
            <a:ext cx="4706699" cy="3933373"/>
            <a:chOff x="5076056" y="1484835"/>
            <a:chExt cx="3600400" cy="2016224"/>
          </a:xfrm>
        </p:grpSpPr>
        <p:sp>
          <p:nvSpPr>
            <p:cNvPr id="6" name="Rectangle 8">
              <a:extLst>
                <a:ext uri="{FF2B5EF4-FFF2-40B4-BE49-F238E27FC236}">
                  <a16:creationId xmlns:a16="http://schemas.microsoft.com/office/drawing/2014/main" id="{A858DF0B-FF07-7675-1D0C-E881B218EA8F}"/>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53AFD135-948F-5E81-703A-F429CC2A12DB}"/>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2" name="Imagen 21">
            <a:extLst>
              <a:ext uri="{FF2B5EF4-FFF2-40B4-BE49-F238E27FC236}">
                <a16:creationId xmlns:a16="http://schemas.microsoft.com/office/drawing/2014/main" id="{F4D45684-F6CD-91FB-AB12-BA72467845E8}"/>
              </a:ext>
            </a:extLst>
          </p:cNvPr>
          <p:cNvPicPr>
            <a:picLocks noChangeAspect="1"/>
          </p:cNvPicPr>
          <p:nvPr/>
        </p:nvPicPr>
        <p:blipFill>
          <a:blip r:embed="rId3"/>
          <a:stretch>
            <a:fillRect/>
          </a:stretch>
        </p:blipFill>
        <p:spPr>
          <a:xfrm>
            <a:off x="81178" y="1229062"/>
            <a:ext cx="5524500" cy="3924300"/>
          </a:xfrm>
          <a:prstGeom prst="rect">
            <a:avLst/>
          </a:prstGeom>
        </p:spPr>
      </p:pic>
      <p:sp>
        <p:nvSpPr>
          <p:cNvPr id="17" name="TextBox 3">
            <a:extLst>
              <a:ext uri="{FF2B5EF4-FFF2-40B4-BE49-F238E27FC236}">
                <a16:creationId xmlns:a16="http://schemas.microsoft.com/office/drawing/2014/main" id="{6185FABD-E495-89D0-2B37-CA0E57B3D9AC}"/>
              </a:ext>
            </a:extLst>
          </p:cNvPr>
          <p:cNvSpPr txBox="1"/>
          <p:nvPr/>
        </p:nvSpPr>
        <p:spPr>
          <a:xfrm>
            <a:off x="6708880" y="1483052"/>
            <a:ext cx="4705885" cy="3416320"/>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b="1" dirty="0">
                <a:solidFill>
                  <a:schemeClr val="bg1"/>
                </a:solidFill>
              </a:rPr>
              <a:t>(E+ y P+): 82%</a:t>
            </a:r>
            <a:r>
              <a:rPr lang="es-ES" altLang="ko-KR" dirty="0">
                <a:solidFill>
                  <a:schemeClr val="bg1"/>
                </a:solidFill>
              </a:rPr>
              <a:t> de las pacientes presentan expresión positiva de ambos receptores.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E+: 11% </a:t>
            </a:r>
            <a:r>
              <a:rPr lang="es-ES" altLang="ko-KR" dirty="0">
                <a:solidFill>
                  <a:schemeClr val="bg1"/>
                </a:solidFill>
              </a:rPr>
              <a:t>tienen únicamente expresión positiva para estrógeno.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(E- y P-): 6% </a:t>
            </a:r>
            <a:r>
              <a:rPr lang="es-ES" altLang="ko-KR" dirty="0">
                <a:solidFill>
                  <a:schemeClr val="bg1"/>
                </a:solidFill>
              </a:rPr>
              <a:t>carecen de expresión de ambos receptores.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P+: 1% </a:t>
            </a:r>
            <a:r>
              <a:rPr lang="es-ES" altLang="ko-KR" dirty="0">
                <a:solidFill>
                  <a:schemeClr val="bg1"/>
                </a:solidFill>
              </a:rPr>
              <a:t>tienen únicamente expresión positiva para progesterona.</a:t>
            </a:r>
          </a:p>
        </p:txBody>
      </p:sp>
      <p:sp>
        <p:nvSpPr>
          <p:cNvPr id="18" name="TextBox 19">
            <a:extLst>
              <a:ext uri="{FF2B5EF4-FFF2-40B4-BE49-F238E27FC236}">
                <a16:creationId xmlns:a16="http://schemas.microsoft.com/office/drawing/2014/main" id="{BEDC97F9-E658-C855-3D10-138A031308A3}"/>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Expresión de Receptores Hormonales: Perfil de las Pacientes</a:t>
            </a:r>
          </a:p>
        </p:txBody>
      </p:sp>
      <p:sp>
        <p:nvSpPr>
          <p:cNvPr id="19" name="TextBox 19">
            <a:extLst>
              <a:ext uri="{FF2B5EF4-FFF2-40B4-BE49-F238E27FC236}">
                <a16:creationId xmlns:a16="http://schemas.microsoft.com/office/drawing/2014/main" id="{2F814312-6B89-72C5-1186-BDD18855FAAD}"/>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Estatus Hormonal</a:t>
            </a:r>
          </a:p>
        </p:txBody>
      </p:sp>
    </p:spTree>
    <p:extLst>
      <p:ext uri="{BB962C8B-B14F-4D97-AF65-F5344CB8AC3E}">
        <p14:creationId xmlns:p14="http://schemas.microsoft.com/office/powerpoint/2010/main" val="369252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38BF5-7D62-EB37-2F1B-707174097124}"/>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B335C253-08E7-5C0A-8CAE-3D2980E9400D}"/>
              </a:ext>
            </a:extLst>
          </p:cNvPr>
          <p:cNvSpPr/>
          <p:nvPr/>
        </p:nvSpPr>
        <p:spPr>
          <a:xfrm>
            <a:off x="-11613" y="5747393"/>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El tumor de </a:t>
            </a:r>
            <a:r>
              <a:rPr lang="es-ES" sz="2000" b="1" dirty="0">
                <a:solidFill>
                  <a:schemeClr val="tx1"/>
                </a:solidFill>
              </a:rPr>
              <a:t>María</a:t>
            </a:r>
            <a:r>
              <a:rPr lang="es-ES" sz="2000" dirty="0">
                <a:solidFill>
                  <a:schemeClr val="tx1"/>
                </a:solidFill>
              </a:rPr>
              <a:t> es doble positivo </a:t>
            </a:r>
            <a:r>
              <a:rPr lang="es-ES" sz="2000" b="1" dirty="0">
                <a:solidFill>
                  <a:schemeClr val="tx1"/>
                </a:solidFill>
              </a:rPr>
              <a:t>(ER+ y PR+). </a:t>
            </a:r>
          </a:p>
        </p:txBody>
      </p:sp>
      <p:grpSp>
        <p:nvGrpSpPr>
          <p:cNvPr id="5" name="Group 7">
            <a:extLst>
              <a:ext uri="{FF2B5EF4-FFF2-40B4-BE49-F238E27FC236}">
                <a16:creationId xmlns:a16="http://schemas.microsoft.com/office/drawing/2014/main" id="{166B7335-67D5-940A-740E-DAC05771C3F0}"/>
              </a:ext>
            </a:extLst>
          </p:cNvPr>
          <p:cNvGrpSpPr/>
          <p:nvPr/>
        </p:nvGrpSpPr>
        <p:grpSpPr>
          <a:xfrm>
            <a:off x="6586323" y="1229062"/>
            <a:ext cx="4706699" cy="3933373"/>
            <a:chOff x="5076056" y="1484835"/>
            <a:chExt cx="3600400" cy="2016224"/>
          </a:xfrm>
        </p:grpSpPr>
        <p:sp>
          <p:nvSpPr>
            <p:cNvPr id="6" name="Rectangle 8">
              <a:extLst>
                <a:ext uri="{FF2B5EF4-FFF2-40B4-BE49-F238E27FC236}">
                  <a16:creationId xmlns:a16="http://schemas.microsoft.com/office/drawing/2014/main" id="{6C454CC0-40B9-1DDE-6A37-C3C5FAFBCE1C}"/>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A6D6E448-70F2-A81C-E107-B095AFBBE723}"/>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2" name="Imagen 21">
            <a:extLst>
              <a:ext uri="{FF2B5EF4-FFF2-40B4-BE49-F238E27FC236}">
                <a16:creationId xmlns:a16="http://schemas.microsoft.com/office/drawing/2014/main" id="{84ED23E9-7892-876A-CD6B-53C48788FDA7}"/>
              </a:ext>
            </a:extLst>
          </p:cNvPr>
          <p:cNvPicPr>
            <a:picLocks noChangeAspect="1"/>
          </p:cNvPicPr>
          <p:nvPr/>
        </p:nvPicPr>
        <p:blipFill>
          <a:blip r:embed="rId3"/>
          <a:stretch>
            <a:fillRect/>
          </a:stretch>
        </p:blipFill>
        <p:spPr>
          <a:xfrm>
            <a:off x="81178" y="1229062"/>
            <a:ext cx="5524500" cy="3924300"/>
          </a:xfrm>
          <a:prstGeom prst="rect">
            <a:avLst/>
          </a:prstGeom>
        </p:spPr>
      </p:pic>
      <p:sp>
        <p:nvSpPr>
          <p:cNvPr id="17" name="TextBox 3">
            <a:extLst>
              <a:ext uri="{FF2B5EF4-FFF2-40B4-BE49-F238E27FC236}">
                <a16:creationId xmlns:a16="http://schemas.microsoft.com/office/drawing/2014/main" id="{298A2AF9-A26E-E84A-6C29-27D2F6CB5C43}"/>
              </a:ext>
            </a:extLst>
          </p:cNvPr>
          <p:cNvSpPr txBox="1"/>
          <p:nvPr/>
        </p:nvSpPr>
        <p:spPr>
          <a:xfrm>
            <a:off x="6708880" y="1483052"/>
            <a:ext cx="4705885" cy="3416320"/>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b="1" dirty="0">
                <a:solidFill>
                  <a:schemeClr val="bg1"/>
                </a:solidFill>
              </a:rPr>
              <a:t>(E+ y P+): 82% </a:t>
            </a:r>
            <a:r>
              <a:rPr lang="es-ES" altLang="ko-KR" dirty="0">
                <a:solidFill>
                  <a:schemeClr val="bg1"/>
                </a:solidFill>
              </a:rPr>
              <a:t>de las pacientes presentan expresión positiva de ambos receptores.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E+: 11% </a:t>
            </a:r>
            <a:r>
              <a:rPr lang="es-ES" altLang="ko-KR" dirty="0">
                <a:solidFill>
                  <a:schemeClr val="bg1"/>
                </a:solidFill>
              </a:rPr>
              <a:t>tienen únicamente expresión positiva para estrógeno.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(E- y P-): 6% </a:t>
            </a:r>
            <a:r>
              <a:rPr lang="es-ES" altLang="ko-KR" dirty="0">
                <a:solidFill>
                  <a:schemeClr val="bg1"/>
                </a:solidFill>
              </a:rPr>
              <a:t>carecen de expresión de ambos receptores.</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b="1" dirty="0">
                <a:solidFill>
                  <a:schemeClr val="bg1"/>
                </a:solidFill>
              </a:rPr>
              <a:t>P+: 1% </a:t>
            </a:r>
            <a:r>
              <a:rPr lang="es-ES" altLang="ko-KR" dirty="0">
                <a:solidFill>
                  <a:schemeClr val="bg1"/>
                </a:solidFill>
              </a:rPr>
              <a:t>tienen únicamente expresión positiva para progesterona.</a:t>
            </a:r>
          </a:p>
        </p:txBody>
      </p:sp>
      <p:sp>
        <p:nvSpPr>
          <p:cNvPr id="18" name="TextBox 19">
            <a:extLst>
              <a:ext uri="{FF2B5EF4-FFF2-40B4-BE49-F238E27FC236}">
                <a16:creationId xmlns:a16="http://schemas.microsoft.com/office/drawing/2014/main" id="{283E47ED-26CF-B133-9532-0A1A72287196}"/>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Expresión de Receptores Hormonales: Perfil de las Pacientes</a:t>
            </a:r>
          </a:p>
        </p:txBody>
      </p:sp>
      <p:sp>
        <p:nvSpPr>
          <p:cNvPr id="19" name="TextBox 19">
            <a:extLst>
              <a:ext uri="{FF2B5EF4-FFF2-40B4-BE49-F238E27FC236}">
                <a16:creationId xmlns:a16="http://schemas.microsoft.com/office/drawing/2014/main" id="{E8F44498-8431-A779-D9F7-7FF694D260FB}"/>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Estatus Hormonal</a:t>
            </a:r>
          </a:p>
        </p:txBody>
      </p:sp>
      <p:sp>
        <p:nvSpPr>
          <p:cNvPr id="2" name="Oval 9">
            <a:extLst>
              <a:ext uri="{FF2B5EF4-FFF2-40B4-BE49-F238E27FC236}">
                <a16:creationId xmlns:a16="http://schemas.microsoft.com/office/drawing/2014/main" id="{48A62338-C265-9CE9-DFA3-0EEEB1351B4F}"/>
              </a:ext>
            </a:extLst>
          </p:cNvPr>
          <p:cNvSpPr/>
          <p:nvPr/>
        </p:nvSpPr>
        <p:spPr>
          <a:xfrm>
            <a:off x="1197489" y="2229429"/>
            <a:ext cx="423082" cy="43498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Oval 9">
            <a:extLst>
              <a:ext uri="{FF2B5EF4-FFF2-40B4-BE49-F238E27FC236}">
                <a16:creationId xmlns:a16="http://schemas.microsoft.com/office/drawing/2014/main" id="{80B6A4BC-3031-8622-AC43-FAF9FC308761}"/>
              </a:ext>
            </a:extLst>
          </p:cNvPr>
          <p:cNvSpPr/>
          <p:nvPr/>
        </p:nvSpPr>
        <p:spPr>
          <a:xfrm>
            <a:off x="1913866" y="2632836"/>
            <a:ext cx="423082" cy="43498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735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8B1CF-94D9-2235-B4A4-EA56C7F6FB66}"/>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8A14FD54-A8FD-869E-480D-28B0DDA23F56}"/>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ES" sz="2000" dirty="0">
                <a:solidFill>
                  <a:schemeClr val="tx1"/>
                </a:solidFill>
              </a:rPr>
              <a:t>Esto es </a:t>
            </a:r>
            <a:r>
              <a:rPr lang="es-ES" sz="2000" b="1" dirty="0">
                <a:solidFill>
                  <a:schemeClr val="tx1"/>
                </a:solidFill>
              </a:rPr>
              <a:t>bueno para María</a:t>
            </a:r>
            <a:r>
              <a:rPr lang="es-ES" sz="2000" dirty="0">
                <a:solidFill>
                  <a:schemeClr val="tx1"/>
                </a:solidFill>
              </a:rPr>
              <a:t>, dado que su perfil hormonal permite opciones terapéuticas más efectivas.</a:t>
            </a:r>
          </a:p>
          <a:p>
            <a:pPr marL="342900" indent="-342900" algn="ctr">
              <a:buFont typeface="Arial" panose="020B0604020202020204" pitchFamily="34" charset="0"/>
              <a:buChar char="•"/>
            </a:pPr>
            <a:r>
              <a:rPr lang="es-ES" sz="2000" b="1" dirty="0">
                <a:solidFill>
                  <a:schemeClr val="tx1"/>
                </a:solidFill>
              </a:rPr>
              <a:t>Tamoxifeno</a:t>
            </a:r>
            <a:r>
              <a:rPr lang="es-ES" sz="2000" dirty="0">
                <a:solidFill>
                  <a:schemeClr val="tx1"/>
                </a:solidFill>
              </a:rPr>
              <a:t> y </a:t>
            </a:r>
            <a:r>
              <a:rPr lang="es-ES" sz="2000" b="1" dirty="0">
                <a:solidFill>
                  <a:schemeClr val="tx1"/>
                </a:solidFill>
              </a:rPr>
              <a:t>Terapias Hormonales.</a:t>
            </a:r>
            <a:endParaRPr lang="ko-KR" altLang="en-US" sz="2000" dirty="0">
              <a:solidFill>
                <a:schemeClr val="tx1"/>
              </a:solidFill>
            </a:endParaRPr>
          </a:p>
          <a:p>
            <a:pPr algn="ctr"/>
            <a:endParaRPr lang="ko-KR" altLang="en-US" sz="2000" dirty="0">
              <a:solidFill>
                <a:schemeClr val="tx1"/>
              </a:solidFill>
            </a:endParaRPr>
          </a:p>
        </p:txBody>
      </p:sp>
      <p:grpSp>
        <p:nvGrpSpPr>
          <p:cNvPr id="5" name="Group 7">
            <a:extLst>
              <a:ext uri="{FF2B5EF4-FFF2-40B4-BE49-F238E27FC236}">
                <a16:creationId xmlns:a16="http://schemas.microsoft.com/office/drawing/2014/main" id="{9CDC4F35-D61C-6413-904C-8C4292A858F6}"/>
              </a:ext>
            </a:extLst>
          </p:cNvPr>
          <p:cNvGrpSpPr/>
          <p:nvPr/>
        </p:nvGrpSpPr>
        <p:grpSpPr>
          <a:xfrm>
            <a:off x="6610077" y="1333055"/>
            <a:ext cx="5027745" cy="4131584"/>
            <a:chOff x="5076056" y="1484835"/>
            <a:chExt cx="3600400" cy="2016224"/>
          </a:xfrm>
        </p:grpSpPr>
        <p:sp>
          <p:nvSpPr>
            <p:cNvPr id="6" name="Rectangle 8">
              <a:extLst>
                <a:ext uri="{FF2B5EF4-FFF2-40B4-BE49-F238E27FC236}">
                  <a16:creationId xmlns:a16="http://schemas.microsoft.com/office/drawing/2014/main" id="{FB050DA2-E800-947F-FB58-9E157FE2D211}"/>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3B153A0D-A98A-DF64-1F74-A16AB877706C}"/>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4" name="Imagen 23">
            <a:extLst>
              <a:ext uri="{FF2B5EF4-FFF2-40B4-BE49-F238E27FC236}">
                <a16:creationId xmlns:a16="http://schemas.microsoft.com/office/drawing/2014/main" id="{6C3F5C95-7DE6-09CB-29DD-43EFB9A215AB}"/>
              </a:ext>
            </a:extLst>
          </p:cNvPr>
          <p:cNvPicPr>
            <a:picLocks noChangeAspect="1"/>
          </p:cNvPicPr>
          <p:nvPr/>
        </p:nvPicPr>
        <p:blipFill>
          <a:blip r:embed="rId3"/>
          <a:stretch>
            <a:fillRect/>
          </a:stretch>
        </p:blipFill>
        <p:spPr>
          <a:xfrm>
            <a:off x="0" y="1328910"/>
            <a:ext cx="7597249" cy="4200180"/>
          </a:xfrm>
          <a:prstGeom prst="rect">
            <a:avLst/>
          </a:prstGeom>
        </p:spPr>
      </p:pic>
      <p:sp>
        <p:nvSpPr>
          <p:cNvPr id="20" name="TextBox 3">
            <a:extLst>
              <a:ext uri="{FF2B5EF4-FFF2-40B4-BE49-F238E27FC236}">
                <a16:creationId xmlns:a16="http://schemas.microsoft.com/office/drawing/2014/main" id="{B60FA395-1D62-30E1-00BA-4932E1E16403}"/>
              </a:ext>
            </a:extLst>
          </p:cNvPr>
          <p:cNvSpPr txBox="1"/>
          <p:nvPr/>
        </p:nvSpPr>
        <p:spPr>
          <a:xfrm>
            <a:off x="7708900" y="1396554"/>
            <a:ext cx="3705865" cy="3970318"/>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Doble positivo</a:t>
            </a:r>
            <a:r>
              <a:rPr lang="es-ES" altLang="ko-KR" b="1" dirty="0">
                <a:solidFill>
                  <a:schemeClr val="bg1"/>
                </a:solidFill>
              </a:rPr>
              <a:t> (+ +) </a:t>
            </a:r>
            <a:r>
              <a:rPr lang="es-ES" altLang="ko-KR" dirty="0">
                <a:solidFill>
                  <a:schemeClr val="bg1"/>
                </a:solidFill>
              </a:rPr>
              <a:t>presentan tiempos de </a:t>
            </a:r>
            <a:r>
              <a:rPr lang="es-ES" altLang="ko-KR" b="1" dirty="0">
                <a:solidFill>
                  <a:schemeClr val="bg1"/>
                </a:solidFill>
              </a:rPr>
              <a:t>supervivencia</a:t>
            </a:r>
            <a:r>
              <a:rPr lang="es-ES" altLang="ko-KR" dirty="0">
                <a:solidFill>
                  <a:schemeClr val="bg1"/>
                </a:solidFill>
              </a:rPr>
              <a:t> más </a:t>
            </a:r>
            <a:r>
              <a:rPr lang="es-ES" altLang="ko-KR" b="1" dirty="0">
                <a:solidFill>
                  <a:schemeClr val="bg1"/>
                </a:solidFill>
              </a:rPr>
              <a:t>altos</a:t>
            </a:r>
            <a:r>
              <a:rPr lang="es-ES" altLang="ko-KR" dirty="0">
                <a:solidFill>
                  <a:schemeClr val="bg1"/>
                </a:solidFill>
              </a:rPr>
              <a:t> en promedio.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Doble negativo </a:t>
            </a:r>
            <a:r>
              <a:rPr lang="es-ES" altLang="ko-KR" b="1" dirty="0">
                <a:solidFill>
                  <a:schemeClr val="bg1"/>
                </a:solidFill>
              </a:rPr>
              <a:t>(- -) </a:t>
            </a:r>
            <a:r>
              <a:rPr lang="es-ES" altLang="ko-KR" dirty="0">
                <a:solidFill>
                  <a:schemeClr val="bg1"/>
                </a:solidFill>
              </a:rPr>
              <a:t>muestran </a:t>
            </a:r>
            <a:r>
              <a:rPr lang="es-ES" altLang="ko-KR" b="1" dirty="0">
                <a:solidFill>
                  <a:schemeClr val="bg1"/>
                </a:solidFill>
              </a:rPr>
              <a:t>tiempos de supervivencia </a:t>
            </a:r>
            <a:r>
              <a:rPr lang="es-ES" altLang="ko-KR" dirty="0">
                <a:solidFill>
                  <a:schemeClr val="bg1"/>
                </a:solidFill>
              </a:rPr>
              <a:t>más </a:t>
            </a:r>
            <a:r>
              <a:rPr lang="es-ES" altLang="ko-KR" b="1" dirty="0">
                <a:solidFill>
                  <a:schemeClr val="bg1"/>
                </a:solidFill>
              </a:rPr>
              <a:t>bajos</a:t>
            </a:r>
            <a:r>
              <a:rPr lang="es-ES" altLang="ko-KR" dirty="0">
                <a:solidFill>
                  <a:schemeClr val="bg1"/>
                </a:solidFill>
              </a:rPr>
              <a:t>, resaltando la agresividad del subtipo triple negativo.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subtipos con un receptor hormonal positivo </a:t>
            </a:r>
            <a:r>
              <a:rPr lang="es-ES" altLang="ko-KR" b="1" dirty="0">
                <a:solidFill>
                  <a:schemeClr val="bg1"/>
                </a:solidFill>
              </a:rPr>
              <a:t>(E+ o P+) tienen resultados intermedios.</a:t>
            </a:r>
          </a:p>
        </p:txBody>
      </p:sp>
      <p:sp>
        <p:nvSpPr>
          <p:cNvPr id="21" name="TextBox 19">
            <a:extLst>
              <a:ext uri="{FF2B5EF4-FFF2-40B4-BE49-F238E27FC236}">
                <a16:creationId xmlns:a16="http://schemas.microsoft.com/office/drawing/2014/main" id="{7978996A-BF08-5ED8-DC83-9FC401FF5BA8}"/>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Relación entre la Expresión Hormonal y el Tiempo de Supervivencia</a:t>
            </a:r>
          </a:p>
        </p:txBody>
      </p:sp>
      <p:sp>
        <p:nvSpPr>
          <p:cNvPr id="23" name="TextBox 19">
            <a:extLst>
              <a:ext uri="{FF2B5EF4-FFF2-40B4-BE49-F238E27FC236}">
                <a16:creationId xmlns:a16="http://schemas.microsoft.com/office/drawing/2014/main" id="{050C94EF-2B5C-5662-082B-49A3036CA634}"/>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Estatus Hormonal</a:t>
            </a:r>
          </a:p>
        </p:txBody>
      </p:sp>
      <p:sp>
        <p:nvSpPr>
          <p:cNvPr id="2" name="Oval 9">
            <a:extLst>
              <a:ext uri="{FF2B5EF4-FFF2-40B4-BE49-F238E27FC236}">
                <a16:creationId xmlns:a16="http://schemas.microsoft.com/office/drawing/2014/main" id="{75670C81-1C5F-FCF1-E752-CA5C600BD3EA}"/>
              </a:ext>
            </a:extLst>
          </p:cNvPr>
          <p:cNvSpPr/>
          <p:nvPr/>
        </p:nvSpPr>
        <p:spPr>
          <a:xfrm>
            <a:off x="1565523" y="4986111"/>
            <a:ext cx="423082" cy="434986"/>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8809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78E91-4F87-3D3F-6330-7EC059A55F3F}"/>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B735D5D3-88A1-EF0E-D22D-3370C7A0095B}"/>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Es alentador para </a:t>
            </a:r>
            <a:r>
              <a:rPr lang="es-ES" altLang="ko-KR" sz="2000" b="1" dirty="0">
                <a:solidFill>
                  <a:schemeClr val="tx1"/>
                </a:solidFill>
              </a:rPr>
              <a:t>María</a:t>
            </a:r>
            <a:r>
              <a:rPr lang="es-ES" altLang="ko-KR" sz="2000" dirty="0">
                <a:solidFill>
                  <a:schemeClr val="tx1"/>
                </a:solidFill>
              </a:rPr>
              <a:t>, ya que el perfil hormonal es un buen predictor de supervivencia y permite diseño de tratamientos personalizados</a:t>
            </a:r>
          </a:p>
        </p:txBody>
      </p:sp>
      <p:grpSp>
        <p:nvGrpSpPr>
          <p:cNvPr id="5" name="Group 7">
            <a:extLst>
              <a:ext uri="{FF2B5EF4-FFF2-40B4-BE49-F238E27FC236}">
                <a16:creationId xmlns:a16="http://schemas.microsoft.com/office/drawing/2014/main" id="{B5DC7AE5-9B52-0A40-E9B1-AF43DF42B363}"/>
              </a:ext>
            </a:extLst>
          </p:cNvPr>
          <p:cNvGrpSpPr/>
          <p:nvPr/>
        </p:nvGrpSpPr>
        <p:grpSpPr>
          <a:xfrm>
            <a:off x="7019460" y="1323475"/>
            <a:ext cx="4706699" cy="4199020"/>
            <a:chOff x="5076056" y="1484835"/>
            <a:chExt cx="3600400" cy="2016224"/>
          </a:xfrm>
        </p:grpSpPr>
        <p:sp>
          <p:nvSpPr>
            <p:cNvPr id="6" name="Rectangle 8">
              <a:extLst>
                <a:ext uri="{FF2B5EF4-FFF2-40B4-BE49-F238E27FC236}">
                  <a16:creationId xmlns:a16="http://schemas.microsoft.com/office/drawing/2014/main" id="{70388AA8-633E-6252-B115-FB90D521BFC0}"/>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741EBA56-6FE0-7EBF-0D8A-3294126FDA77}"/>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9">
            <a:extLst>
              <a:ext uri="{FF2B5EF4-FFF2-40B4-BE49-F238E27FC236}">
                <a16:creationId xmlns:a16="http://schemas.microsoft.com/office/drawing/2014/main" id="{19E80FE4-8C3F-E71F-AD19-BD697522D11D}"/>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Estatus Hormonal</a:t>
            </a:r>
          </a:p>
        </p:txBody>
      </p:sp>
      <p:sp>
        <p:nvSpPr>
          <p:cNvPr id="20" name="TextBox 3">
            <a:extLst>
              <a:ext uri="{FF2B5EF4-FFF2-40B4-BE49-F238E27FC236}">
                <a16:creationId xmlns:a16="http://schemas.microsoft.com/office/drawing/2014/main" id="{C30CED0D-3203-0341-020D-D3C8ABFA63D1}"/>
              </a:ext>
            </a:extLst>
          </p:cNvPr>
          <p:cNvSpPr txBox="1"/>
          <p:nvPr/>
        </p:nvSpPr>
        <p:spPr>
          <a:xfrm>
            <a:off x="7708900" y="1396554"/>
            <a:ext cx="3705865" cy="3970318"/>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rPr>
              <a:t>Doble positivo</a:t>
            </a:r>
            <a:r>
              <a:rPr lang="es-ES" altLang="ko-KR" b="1" dirty="0">
                <a:solidFill>
                  <a:schemeClr val="bg1"/>
                </a:solidFill>
              </a:rPr>
              <a:t> (+ +) </a:t>
            </a:r>
            <a:r>
              <a:rPr lang="es-ES" altLang="ko-KR" dirty="0">
                <a:solidFill>
                  <a:schemeClr val="bg1"/>
                </a:solidFill>
              </a:rPr>
              <a:t>presentan tiempos de </a:t>
            </a:r>
            <a:r>
              <a:rPr lang="es-ES" altLang="ko-KR" b="1" dirty="0">
                <a:solidFill>
                  <a:schemeClr val="bg1"/>
                </a:solidFill>
              </a:rPr>
              <a:t>supervivencia</a:t>
            </a:r>
            <a:r>
              <a:rPr lang="es-ES" altLang="ko-KR" dirty="0">
                <a:solidFill>
                  <a:schemeClr val="bg1"/>
                </a:solidFill>
              </a:rPr>
              <a:t> más </a:t>
            </a:r>
            <a:r>
              <a:rPr lang="es-ES" altLang="ko-KR" b="1" dirty="0">
                <a:solidFill>
                  <a:schemeClr val="bg1"/>
                </a:solidFill>
              </a:rPr>
              <a:t>altos</a:t>
            </a:r>
            <a:r>
              <a:rPr lang="es-ES" altLang="ko-KR" dirty="0">
                <a:solidFill>
                  <a:schemeClr val="bg1"/>
                </a:solidFill>
              </a:rPr>
              <a:t> en promedio.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Doble negativo </a:t>
            </a:r>
            <a:r>
              <a:rPr lang="es-ES" altLang="ko-KR" b="1" dirty="0">
                <a:solidFill>
                  <a:schemeClr val="bg1"/>
                </a:solidFill>
              </a:rPr>
              <a:t>(- -) </a:t>
            </a:r>
            <a:r>
              <a:rPr lang="es-ES" altLang="ko-KR" dirty="0">
                <a:solidFill>
                  <a:schemeClr val="bg1"/>
                </a:solidFill>
              </a:rPr>
              <a:t>muestran </a:t>
            </a:r>
            <a:r>
              <a:rPr lang="es-ES" altLang="ko-KR" b="1" dirty="0">
                <a:solidFill>
                  <a:schemeClr val="bg1"/>
                </a:solidFill>
              </a:rPr>
              <a:t>tiempos de supervivencia </a:t>
            </a:r>
            <a:r>
              <a:rPr lang="es-ES" altLang="ko-KR" dirty="0">
                <a:solidFill>
                  <a:schemeClr val="bg1"/>
                </a:solidFill>
              </a:rPr>
              <a:t>más </a:t>
            </a:r>
            <a:r>
              <a:rPr lang="es-ES" altLang="ko-KR" b="1" dirty="0">
                <a:solidFill>
                  <a:schemeClr val="bg1"/>
                </a:solidFill>
              </a:rPr>
              <a:t>bajos</a:t>
            </a:r>
            <a:r>
              <a:rPr lang="es-ES" altLang="ko-KR" dirty="0">
                <a:solidFill>
                  <a:schemeClr val="bg1"/>
                </a:solidFill>
              </a:rPr>
              <a:t>, resaltando la agresividad del subtipo triple negativo.</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Los subtipos con un receptor hormonal positivo </a:t>
            </a:r>
            <a:r>
              <a:rPr lang="es-ES" altLang="ko-KR" b="1" dirty="0">
                <a:solidFill>
                  <a:schemeClr val="bg1"/>
                </a:solidFill>
              </a:rPr>
              <a:t>(E+ o P+) tienen resultados intermedios.</a:t>
            </a:r>
          </a:p>
        </p:txBody>
      </p:sp>
      <p:pic>
        <p:nvPicPr>
          <p:cNvPr id="2" name="Picture 2">
            <a:extLst>
              <a:ext uri="{FF2B5EF4-FFF2-40B4-BE49-F238E27FC236}">
                <a16:creationId xmlns:a16="http://schemas.microsoft.com/office/drawing/2014/main" id="{D1385B28-BA07-80DA-0EE7-0ED87945C092}"/>
              </a:ext>
            </a:extLst>
          </p:cNvPr>
          <p:cNvPicPr>
            <a:picLocks noChangeAspect="1"/>
          </p:cNvPicPr>
          <p:nvPr/>
        </p:nvPicPr>
        <p:blipFill>
          <a:blip r:embed="rId3"/>
          <a:stretch>
            <a:fillRect/>
          </a:stretch>
        </p:blipFill>
        <p:spPr>
          <a:xfrm>
            <a:off x="36879" y="1063688"/>
            <a:ext cx="6982581" cy="4580771"/>
          </a:xfrm>
          <a:prstGeom prst="rect">
            <a:avLst/>
          </a:prstGeom>
        </p:spPr>
      </p:pic>
      <p:sp>
        <p:nvSpPr>
          <p:cNvPr id="8" name="TextBox 19">
            <a:extLst>
              <a:ext uri="{FF2B5EF4-FFF2-40B4-BE49-F238E27FC236}">
                <a16:creationId xmlns:a16="http://schemas.microsoft.com/office/drawing/2014/main" id="{B6F086EF-645A-E854-8778-93E0B30D2726}"/>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Probabilidad de Supervivencia Global según el Estatus Hormonal</a:t>
            </a:r>
          </a:p>
        </p:txBody>
      </p:sp>
    </p:spTree>
    <p:extLst>
      <p:ext uri="{BB962C8B-B14F-4D97-AF65-F5344CB8AC3E}">
        <p14:creationId xmlns:p14="http://schemas.microsoft.com/office/powerpoint/2010/main" val="273795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749B1-E04B-5A40-9385-A817285E317F}"/>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E676F232-FB6F-24B7-AF0B-8C50FBEF1AA2}"/>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grpSp>
        <p:nvGrpSpPr>
          <p:cNvPr id="5" name="Group 7">
            <a:extLst>
              <a:ext uri="{FF2B5EF4-FFF2-40B4-BE49-F238E27FC236}">
                <a16:creationId xmlns:a16="http://schemas.microsoft.com/office/drawing/2014/main" id="{C730FCE6-D7BA-F9FD-7537-79AB04DBF672}"/>
              </a:ext>
            </a:extLst>
          </p:cNvPr>
          <p:cNvGrpSpPr/>
          <p:nvPr/>
        </p:nvGrpSpPr>
        <p:grpSpPr>
          <a:xfrm>
            <a:off x="6586323" y="1432560"/>
            <a:ext cx="4706699" cy="3729875"/>
            <a:chOff x="5076056" y="1484835"/>
            <a:chExt cx="3600400" cy="2016224"/>
          </a:xfrm>
        </p:grpSpPr>
        <p:sp>
          <p:nvSpPr>
            <p:cNvPr id="6" name="Rectangle 8">
              <a:extLst>
                <a:ext uri="{FF2B5EF4-FFF2-40B4-BE49-F238E27FC236}">
                  <a16:creationId xmlns:a16="http://schemas.microsoft.com/office/drawing/2014/main" id="{A8723C7D-AB3A-E12E-5B30-11EF0E3B9B85}"/>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B1D3EB34-B0DF-E5B9-C413-69E6F0AAA86B}"/>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9" name="Imagen 18">
            <a:extLst>
              <a:ext uri="{FF2B5EF4-FFF2-40B4-BE49-F238E27FC236}">
                <a16:creationId xmlns:a16="http://schemas.microsoft.com/office/drawing/2014/main" id="{BAAEEED3-86A5-4C1F-D04D-0A480C4AB16E}"/>
              </a:ext>
            </a:extLst>
          </p:cNvPr>
          <p:cNvPicPr>
            <a:picLocks noChangeAspect="1"/>
          </p:cNvPicPr>
          <p:nvPr/>
        </p:nvPicPr>
        <p:blipFill>
          <a:blip r:embed="rId3"/>
          <a:stretch>
            <a:fillRect/>
          </a:stretch>
        </p:blipFill>
        <p:spPr>
          <a:xfrm>
            <a:off x="212099" y="1167310"/>
            <a:ext cx="5883901" cy="4580082"/>
          </a:xfrm>
          <a:prstGeom prst="rect">
            <a:avLst/>
          </a:prstGeom>
        </p:spPr>
      </p:pic>
      <p:sp>
        <p:nvSpPr>
          <p:cNvPr id="16" name="TextBox 19">
            <a:extLst>
              <a:ext uri="{FF2B5EF4-FFF2-40B4-BE49-F238E27FC236}">
                <a16:creationId xmlns:a16="http://schemas.microsoft.com/office/drawing/2014/main" id="{135D22A3-9DC7-05AF-54C4-717AD1BB24A1}"/>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Localización Inicial del Tumor: Predominio Regional</a:t>
            </a:r>
          </a:p>
        </p:txBody>
      </p:sp>
      <p:sp>
        <p:nvSpPr>
          <p:cNvPr id="17" name="TextBox 19">
            <a:extLst>
              <a:ext uri="{FF2B5EF4-FFF2-40B4-BE49-F238E27FC236}">
                <a16:creationId xmlns:a16="http://schemas.microsoft.com/office/drawing/2014/main" id="{B0649D47-C5DD-1DBF-6560-7E65E879DA71}"/>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Localización del Tumor</a:t>
            </a:r>
          </a:p>
        </p:txBody>
      </p:sp>
      <p:sp>
        <p:nvSpPr>
          <p:cNvPr id="20" name="CuadroTexto 19">
            <a:extLst>
              <a:ext uri="{FF2B5EF4-FFF2-40B4-BE49-F238E27FC236}">
                <a16:creationId xmlns:a16="http://schemas.microsoft.com/office/drawing/2014/main" id="{582CAE8A-4808-D1BF-1E6D-3ADA961B3EEF}"/>
              </a:ext>
            </a:extLst>
          </p:cNvPr>
          <p:cNvSpPr txBox="1"/>
          <p:nvPr/>
        </p:nvSpPr>
        <p:spPr>
          <a:xfrm>
            <a:off x="6708066" y="1578600"/>
            <a:ext cx="4463212" cy="3416320"/>
          </a:xfrm>
          <a:prstGeom prst="rect">
            <a:avLst/>
          </a:prstGeom>
          <a:noFill/>
        </p:spPr>
        <p:txBody>
          <a:bodyPr wrap="square">
            <a:spAutoFit/>
          </a:bodyPr>
          <a:lstStyle/>
          <a:p>
            <a:pPr marL="285750" indent="-285750">
              <a:buFont typeface="Arial" panose="020B0604020202020204" pitchFamily="34" charset="0"/>
              <a:buChar char="•"/>
            </a:pPr>
            <a:r>
              <a:rPr lang="es-ES" altLang="ko-KR" dirty="0">
                <a:solidFill>
                  <a:schemeClr val="bg1"/>
                </a:solidFill>
              </a:rPr>
              <a:t>La gráfica de barras muestra el número de pacientes según la localización inicial del tumor, categorizados como "</a:t>
            </a:r>
            <a:r>
              <a:rPr lang="es-ES" altLang="ko-KR" b="1" dirty="0">
                <a:solidFill>
                  <a:schemeClr val="bg1"/>
                </a:solidFill>
              </a:rPr>
              <a:t>Regional</a:t>
            </a:r>
            <a:r>
              <a:rPr lang="es-ES" altLang="ko-KR" dirty="0">
                <a:solidFill>
                  <a:schemeClr val="bg1"/>
                </a:solidFill>
              </a:rPr>
              <a:t>" o "</a:t>
            </a:r>
            <a:r>
              <a:rPr lang="es-ES" altLang="ko-KR" b="1" dirty="0">
                <a:solidFill>
                  <a:schemeClr val="bg1"/>
                </a:solidFill>
              </a:rPr>
              <a:t>Distante</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La mayoría de los pacientes (alrededor del </a:t>
            </a:r>
            <a:r>
              <a:rPr lang="es-ES" altLang="ko-KR" b="1" dirty="0">
                <a:solidFill>
                  <a:schemeClr val="bg1"/>
                </a:solidFill>
              </a:rPr>
              <a:t>95%</a:t>
            </a:r>
            <a:r>
              <a:rPr lang="es-ES" altLang="ko-KR" dirty="0">
                <a:solidFill>
                  <a:schemeClr val="bg1"/>
                </a:solidFill>
              </a:rPr>
              <a:t>) tienen tumores diagnosticados en la etapa </a:t>
            </a:r>
            <a:r>
              <a:rPr lang="es-ES" altLang="ko-KR" b="1" dirty="0">
                <a:solidFill>
                  <a:schemeClr val="bg1"/>
                </a:solidFill>
              </a:rPr>
              <a:t>regional</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Solo un </a:t>
            </a:r>
            <a:r>
              <a:rPr lang="es-ES" altLang="ko-KR" b="1" dirty="0">
                <a:solidFill>
                  <a:schemeClr val="bg1"/>
                </a:solidFill>
              </a:rPr>
              <a:t>pequeño porcentaje </a:t>
            </a:r>
            <a:r>
              <a:rPr lang="es-ES" altLang="ko-KR" dirty="0">
                <a:solidFill>
                  <a:schemeClr val="bg1"/>
                </a:solidFill>
              </a:rPr>
              <a:t>presenta tumores en la </a:t>
            </a:r>
            <a:r>
              <a:rPr lang="es-ES" altLang="ko-KR" b="1" dirty="0">
                <a:solidFill>
                  <a:schemeClr val="bg1"/>
                </a:solidFill>
              </a:rPr>
              <a:t>etapa distante</a:t>
            </a:r>
            <a:r>
              <a:rPr lang="es-ES" altLang="ko-KR" dirty="0">
                <a:solidFill>
                  <a:schemeClr val="bg1"/>
                </a:solidFill>
              </a:rPr>
              <a:t>.</a:t>
            </a:r>
            <a:endParaRPr lang="es-ES" altLang="ko-KR" b="1" dirty="0">
              <a:solidFill>
                <a:schemeClr val="bg1"/>
              </a:solidFill>
            </a:endParaRPr>
          </a:p>
        </p:txBody>
      </p:sp>
    </p:spTree>
    <p:extLst>
      <p:ext uri="{BB962C8B-B14F-4D97-AF65-F5344CB8AC3E}">
        <p14:creationId xmlns:p14="http://schemas.microsoft.com/office/powerpoint/2010/main" val="1718989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074DC-63F3-2DB6-6C3A-B8803164FAC8}"/>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808EDBA4-00F9-F7A9-BCE1-AE9368A871E8}"/>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ES" altLang="ko-KR" sz="2000" dirty="0">
                <a:solidFill>
                  <a:schemeClr val="tx1"/>
                </a:solidFill>
              </a:rPr>
              <a:t>El tumor de </a:t>
            </a:r>
            <a:r>
              <a:rPr lang="es-ES" altLang="ko-KR" sz="2000" b="1" dirty="0">
                <a:solidFill>
                  <a:schemeClr val="tx1"/>
                </a:solidFill>
              </a:rPr>
              <a:t>María</a:t>
            </a:r>
            <a:r>
              <a:rPr lang="es-ES" altLang="ko-KR" sz="2000" dirty="0">
                <a:solidFill>
                  <a:schemeClr val="tx1"/>
                </a:solidFill>
              </a:rPr>
              <a:t> está en la categoría </a:t>
            </a:r>
            <a:r>
              <a:rPr lang="es-ES" altLang="ko-KR" sz="2000" b="1" dirty="0">
                <a:solidFill>
                  <a:schemeClr val="tx1"/>
                </a:solidFill>
              </a:rPr>
              <a:t>regional</a:t>
            </a:r>
            <a:r>
              <a:rPr lang="es-ES" altLang="ko-KR" sz="2000" dirty="0">
                <a:solidFill>
                  <a:schemeClr val="tx1"/>
                </a:solidFill>
              </a:rPr>
              <a:t>.</a:t>
            </a:r>
          </a:p>
          <a:p>
            <a:pPr marL="342900" indent="-342900" algn="ctr">
              <a:buFont typeface="Arial" panose="020B0604020202020204" pitchFamily="34" charset="0"/>
              <a:buChar char="•"/>
            </a:pPr>
            <a:r>
              <a:rPr lang="es-ES" altLang="ko-KR" sz="2000" dirty="0">
                <a:solidFill>
                  <a:schemeClr val="tx1"/>
                </a:solidFill>
              </a:rPr>
              <a:t>Asociada a </a:t>
            </a:r>
            <a:r>
              <a:rPr lang="es-ES" altLang="ko-KR" sz="2000" b="1" dirty="0">
                <a:solidFill>
                  <a:schemeClr val="tx1"/>
                </a:solidFill>
              </a:rPr>
              <a:t>mejores tasas de supervivencia</a:t>
            </a:r>
            <a:r>
              <a:rPr lang="es-ES" altLang="ko-KR" sz="2000" dirty="0">
                <a:solidFill>
                  <a:schemeClr val="tx1"/>
                </a:solidFill>
              </a:rPr>
              <a:t>.</a:t>
            </a:r>
            <a:endParaRPr lang="ko-KR" altLang="en-US" sz="2000" dirty="0">
              <a:solidFill>
                <a:schemeClr val="tx1"/>
              </a:solidFill>
            </a:endParaRPr>
          </a:p>
        </p:txBody>
      </p:sp>
      <p:grpSp>
        <p:nvGrpSpPr>
          <p:cNvPr id="5" name="Group 7">
            <a:extLst>
              <a:ext uri="{FF2B5EF4-FFF2-40B4-BE49-F238E27FC236}">
                <a16:creationId xmlns:a16="http://schemas.microsoft.com/office/drawing/2014/main" id="{FC45D985-3B8A-C026-B5A4-157F636DD246}"/>
              </a:ext>
            </a:extLst>
          </p:cNvPr>
          <p:cNvGrpSpPr/>
          <p:nvPr/>
        </p:nvGrpSpPr>
        <p:grpSpPr>
          <a:xfrm>
            <a:off x="6586323" y="1432560"/>
            <a:ext cx="4706699" cy="3729875"/>
            <a:chOff x="5076056" y="1484835"/>
            <a:chExt cx="3600400" cy="2016224"/>
          </a:xfrm>
        </p:grpSpPr>
        <p:sp>
          <p:nvSpPr>
            <p:cNvPr id="6" name="Rectangle 8">
              <a:extLst>
                <a:ext uri="{FF2B5EF4-FFF2-40B4-BE49-F238E27FC236}">
                  <a16:creationId xmlns:a16="http://schemas.microsoft.com/office/drawing/2014/main" id="{A0D14D23-8288-A09D-6261-80419399BF5E}"/>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A0A666ED-25A3-77F0-B7E3-109E6A4D639F}"/>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9" name="Imagen 18">
            <a:extLst>
              <a:ext uri="{FF2B5EF4-FFF2-40B4-BE49-F238E27FC236}">
                <a16:creationId xmlns:a16="http://schemas.microsoft.com/office/drawing/2014/main" id="{0DF9571C-A19F-5B05-D369-BECFBFD2F42D}"/>
              </a:ext>
            </a:extLst>
          </p:cNvPr>
          <p:cNvPicPr>
            <a:picLocks noChangeAspect="1"/>
          </p:cNvPicPr>
          <p:nvPr/>
        </p:nvPicPr>
        <p:blipFill>
          <a:blip r:embed="rId3"/>
          <a:stretch>
            <a:fillRect/>
          </a:stretch>
        </p:blipFill>
        <p:spPr>
          <a:xfrm>
            <a:off x="212099" y="1167310"/>
            <a:ext cx="5883901" cy="4580082"/>
          </a:xfrm>
          <a:prstGeom prst="rect">
            <a:avLst/>
          </a:prstGeom>
        </p:spPr>
      </p:pic>
      <p:sp>
        <p:nvSpPr>
          <p:cNvPr id="16" name="TextBox 19">
            <a:extLst>
              <a:ext uri="{FF2B5EF4-FFF2-40B4-BE49-F238E27FC236}">
                <a16:creationId xmlns:a16="http://schemas.microsoft.com/office/drawing/2014/main" id="{5152C254-4A5E-0DE8-6522-94574D858051}"/>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Localización Inicial del Tumor: Predominio Regional</a:t>
            </a:r>
          </a:p>
        </p:txBody>
      </p:sp>
      <p:sp>
        <p:nvSpPr>
          <p:cNvPr id="17" name="TextBox 19">
            <a:extLst>
              <a:ext uri="{FF2B5EF4-FFF2-40B4-BE49-F238E27FC236}">
                <a16:creationId xmlns:a16="http://schemas.microsoft.com/office/drawing/2014/main" id="{4D23CABD-71DF-E4BB-D2D2-561B89A2096B}"/>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Localización del Tumor</a:t>
            </a:r>
          </a:p>
        </p:txBody>
      </p:sp>
      <p:sp>
        <p:nvSpPr>
          <p:cNvPr id="20" name="CuadroTexto 19">
            <a:extLst>
              <a:ext uri="{FF2B5EF4-FFF2-40B4-BE49-F238E27FC236}">
                <a16:creationId xmlns:a16="http://schemas.microsoft.com/office/drawing/2014/main" id="{E38779E2-53D1-C765-EA91-22F3E51ABC6C}"/>
              </a:ext>
            </a:extLst>
          </p:cNvPr>
          <p:cNvSpPr txBox="1"/>
          <p:nvPr/>
        </p:nvSpPr>
        <p:spPr>
          <a:xfrm>
            <a:off x="6708066" y="1578600"/>
            <a:ext cx="4463212" cy="3416320"/>
          </a:xfrm>
          <a:prstGeom prst="rect">
            <a:avLst/>
          </a:prstGeom>
          <a:noFill/>
        </p:spPr>
        <p:txBody>
          <a:bodyPr wrap="square">
            <a:spAutoFit/>
          </a:bodyPr>
          <a:lstStyle/>
          <a:p>
            <a:pPr marL="285750" indent="-285750">
              <a:buFont typeface="Arial" panose="020B0604020202020204" pitchFamily="34" charset="0"/>
              <a:buChar char="•"/>
            </a:pPr>
            <a:r>
              <a:rPr lang="es-ES" altLang="ko-KR" dirty="0">
                <a:solidFill>
                  <a:schemeClr val="bg1"/>
                </a:solidFill>
              </a:rPr>
              <a:t>La gráfica de barras muestra el número de pacientes según la localización inicial del tumor, categorizados como "</a:t>
            </a:r>
            <a:r>
              <a:rPr lang="es-ES" altLang="ko-KR" b="1" dirty="0">
                <a:solidFill>
                  <a:schemeClr val="bg1"/>
                </a:solidFill>
              </a:rPr>
              <a:t>Regional</a:t>
            </a:r>
            <a:r>
              <a:rPr lang="es-ES" altLang="ko-KR" dirty="0">
                <a:solidFill>
                  <a:schemeClr val="bg1"/>
                </a:solidFill>
              </a:rPr>
              <a:t>" o "</a:t>
            </a:r>
            <a:r>
              <a:rPr lang="es-ES" altLang="ko-KR" b="1" dirty="0">
                <a:solidFill>
                  <a:schemeClr val="bg1"/>
                </a:solidFill>
              </a:rPr>
              <a:t>Distante</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La mayoría de los pacientes (alrededor del </a:t>
            </a:r>
            <a:r>
              <a:rPr lang="es-ES" altLang="ko-KR" b="1" dirty="0">
                <a:solidFill>
                  <a:schemeClr val="bg1"/>
                </a:solidFill>
              </a:rPr>
              <a:t>95%</a:t>
            </a:r>
            <a:r>
              <a:rPr lang="es-ES" altLang="ko-KR" dirty="0">
                <a:solidFill>
                  <a:schemeClr val="bg1"/>
                </a:solidFill>
              </a:rPr>
              <a:t>) tienen tumores diagnosticados en la etapa </a:t>
            </a:r>
            <a:r>
              <a:rPr lang="es-ES" altLang="ko-KR" b="1" dirty="0">
                <a:solidFill>
                  <a:schemeClr val="bg1"/>
                </a:solidFill>
              </a:rPr>
              <a:t>regional</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Solo un </a:t>
            </a:r>
            <a:r>
              <a:rPr lang="es-ES" altLang="ko-KR" b="1" dirty="0">
                <a:solidFill>
                  <a:schemeClr val="bg1"/>
                </a:solidFill>
              </a:rPr>
              <a:t>pequeño porcentaje </a:t>
            </a:r>
            <a:r>
              <a:rPr lang="es-ES" altLang="ko-KR" dirty="0">
                <a:solidFill>
                  <a:schemeClr val="bg1"/>
                </a:solidFill>
              </a:rPr>
              <a:t>presenta tumores en la </a:t>
            </a:r>
            <a:r>
              <a:rPr lang="es-ES" altLang="ko-KR" b="1" dirty="0">
                <a:solidFill>
                  <a:schemeClr val="bg1"/>
                </a:solidFill>
              </a:rPr>
              <a:t>etapa distante</a:t>
            </a:r>
            <a:r>
              <a:rPr lang="es-ES" altLang="ko-KR" dirty="0">
                <a:solidFill>
                  <a:schemeClr val="bg1"/>
                </a:solidFill>
              </a:rPr>
              <a:t>.</a:t>
            </a:r>
            <a:endParaRPr lang="es-ES" altLang="ko-KR" b="1" dirty="0">
              <a:solidFill>
                <a:schemeClr val="bg1"/>
              </a:solidFill>
            </a:endParaRPr>
          </a:p>
        </p:txBody>
      </p:sp>
      <p:sp>
        <p:nvSpPr>
          <p:cNvPr id="2" name="Oval 9">
            <a:extLst>
              <a:ext uri="{FF2B5EF4-FFF2-40B4-BE49-F238E27FC236}">
                <a16:creationId xmlns:a16="http://schemas.microsoft.com/office/drawing/2014/main" id="{1C46AB38-C2E0-E836-6875-6E588CC0F062}"/>
              </a:ext>
            </a:extLst>
          </p:cNvPr>
          <p:cNvSpPr/>
          <p:nvPr/>
        </p:nvSpPr>
        <p:spPr>
          <a:xfrm>
            <a:off x="1707566" y="5333979"/>
            <a:ext cx="840325" cy="214565"/>
          </a:xfrm>
          <a:prstGeom prst="ellipse">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259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EFF13-8122-227D-4E80-1988CBF3DB8A}"/>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D841D253-C6C7-B97E-5844-98BB5BCC3FD4}"/>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2000" dirty="0">
                <a:solidFill>
                  <a:schemeClr val="tx1"/>
                </a:solidFill>
              </a:rPr>
              <a:t>Sugieren la necesidad de diagnóstico temprano para prevenir la progresión a etapas avanzadas.</a:t>
            </a:r>
            <a:endParaRPr lang="ko-KR" altLang="en-US" sz="2000" dirty="0">
              <a:solidFill>
                <a:schemeClr val="tx1"/>
              </a:solidFill>
            </a:endParaRPr>
          </a:p>
        </p:txBody>
      </p:sp>
      <p:grpSp>
        <p:nvGrpSpPr>
          <p:cNvPr id="5" name="Group 7">
            <a:extLst>
              <a:ext uri="{FF2B5EF4-FFF2-40B4-BE49-F238E27FC236}">
                <a16:creationId xmlns:a16="http://schemas.microsoft.com/office/drawing/2014/main" id="{93654A8D-0DF7-A3D6-D6A4-BECC55924DC6}"/>
              </a:ext>
            </a:extLst>
          </p:cNvPr>
          <p:cNvGrpSpPr/>
          <p:nvPr/>
        </p:nvGrpSpPr>
        <p:grpSpPr>
          <a:xfrm>
            <a:off x="6920860" y="1756417"/>
            <a:ext cx="4706699" cy="3518109"/>
            <a:chOff x="5076056" y="1484835"/>
            <a:chExt cx="3600400" cy="2016224"/>
          </a:xfrm>
        </p:grpSpPr>
        <p:sp>
          <p:nvSpPr>
            <p:cNvPr id="6" name="Rectangle 8">
              <a:extLst>
                <a:ext uri="{FF2B5EF4-FFF2-40B4-BE49-F238E27FC236}">
                  <a16:creationId xmlns:a16="http://schemas.microsoft.com/office/drawing/2014/main" id="{37EA7B2B-C4DF-C377-D6CE-38F1C254263C}"/>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045FA0DF-94DA-DE3C-91C3-BF7DEE060860}"/>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4" name="Imagen 23">
            <a:extLst>
              <a:ext uri="{FF2B5EF4-FFF2-40B4-BE49-F238E27FC236}">
                <a16:creationId xmlns:a16="http://schemas.microsoft.com/office/drawing/2014/main" id="{B8F39BC2-035B-83EE-F84B-33EF150201BF}"/>
              </a:ext>
            </a:extLst>
          </p:cNvPr>
          <p:cNvPicPr>
            <a:picLocks noChangeAspect="1"/>
          </p:cNvPicPr>
          <p:nvPr/>
        </p:nvPicPr>
        <p:blipFill>
          <a:blip r:embed="rId3"/>
          <a:stretch>
            <a:fillRect/>
          </a:stretch>
        </p:blipFill>
        <p:spPr>
          <a:xfrm>
            <a:off x="190309" y="1449741"/>
            <a:ext cx="6634695" cy="4297651"/>
          </a:xfrm>
          <a:prstGeom prst="rect">
            <a:avLst/>
          </a:prstGeom>
        </p:spPr>
      </p:pic>
      <p:sp>
        <p:nvSpPr>
          <p:cNvPr id="17" name="TextBox 19">
            <a:extLst>
              <a:ext uri="{FF2B5EF4-FFF2-40B4-BE49-F238E27FC236}">
                <a16:creationId xmlns:a16="http://schemas.microsoft.com/office/drawing/2014/main" id="{49C52521-539F-3046-7C10-710BC6043EB2}"/>
              </a:ext>
            </a:extLst>
          </p:cNvPr>
          <p:cNvSpPr txBox="1"/>
          <p:nvPr/>
        </p:nvSpPr>
        <p:spPr>
          <a:xfrm>
            <a:off x="0" y="-10944"/>
            <a:ext cx="12289971" cy="707886"/>
          </a:xfrm>
          <a:prstGeom prst="rect">
            <a:avLst/>
          </a:prstGeom>
          <a:noFill/>
        </p:spPr>
        <p:txBody>
          <a:bodyPr wrap="square">
            <a:spAutoFit/>
          </a:bodyPr>
          <a:lstStyle/>
          <a:p>
            <a:r>
              <a:rPr lang="es-ES" altLang="ko-KR" sz="4000" b="1" dirty="0">
                <a:solidFill>
                  <a:schemeClr val="accent1"/>
                </a:solidFill>
                <a:cs typeface="Arial" pitchFamily="34" charset="0"/>
              </a:rPr>
              <a:t>Localización del Tumor</a:t>
            </a:r>
          </a:p>
        </p:txBody>
      </p:sp>
      <p:sp>
        <p:nvSpPr>
          <p:cNvPr id="18" name="TextBox 19">
            <a:extLst>
              <a:ext uri="{FF2B5EF4-FFF2-40B4-BE49-F238E27FC236}">
                <a16:creationId xmlns:a16="http://schemas.microsoft.com/office/drawing/2014/main" id="{BB647494-2800-30D9-1DD5-39E432A9871E}"/>
              </a:ext>
            </a:extLst>
          </p:cNvPr>
          <p:cNvSpPr txBox="1"/>
          <p:nvPr/>
        </p:nvSpPr>
        <p:spPr>
          <a:xfrm>
            <a:off x="7260203" y="1944123"/>
            <a:ext cx="4463212" cy="3139321"/>
          </a:xfrm>
          <a:prstGeom prst="rect">
            <a:avLst/>
          </a:prstGeom>
          <a:noFill/>
        </p:spPr>
        <p:txBody>
          <a:bodyPr wrap="square">
            <a:spAutoFit/>
          </a:bodyPr>
          <a:lstStyle/>
          <a:p>
            <a:pPr marL="285750" indent="-285750">
              <a:buFont typeface="Arial" panose="020B0604020202020204" pitchFamily="34" charset="0"/>
              <a:buChar char="•"/>
            </a:pPr>
            <a:r>
              <a:rPr lang="es-ES" altLang="ko-KR" dirty="0">
                <a:solidFill>
                  <a:schemeClr val="bg1"/>
                </a:solidFill>
              </a:rPr>
              <a:t>Pacientes con tumor </a:t>
            </a:r>
            <a:r>
              <a:rPr lang="es-ES" altLang="ko-KR" b="1" dirty="0">
                <a:solidFill>
                  <a:schemeClr val="bg1"/>
                </a:solidFill>
              </a:rPr>
              <a:t>regional</a:t>
            </a:r>
            <a:r>
              <a:rPr lang="es-ES" altLang="ko-KR" dirty="0">
                <a:solidFill>
                  <a:schemeClr val="bg1"/>
                </a:solidFill>
              </a:rPr>
              <a:t> tienen mayores probabilidades de supervivencia.</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Tumores </a:t>
            </a:r>
            <a:r>
              <a:rPr lang="es-ES" altLang="ko-KR" b="1" dirty="0">
                <a:solidFill>
                  <a:schemeClr val="bg1"/>
                </a:solidFill>
              </a:rPr>
              <a:t>distantes</a:t>
            </a:r>
            <a:r>
              <a:rPr lang="es-ES" altLang="ko-KR" dirty="0">
                <a:solidFill>
                  <a:schemeClr val="bg1"/>
                </a:solidFill>
              </a:rPr>
              <a:t> se asocian con una supervivencia </a:t>
            </a:r>
            <a:r>
              <a:rPr lang="es-ES" altLang="ko-KR" b="1" dirty="0">
                <a:solidFill>
                  <a:schemeClr val="bg1"/>
                </a:solidFill>
              </a:rPr>
              <a:t>menor</a:t>
            </a:r>
            <a:r>
              <a:rPr lang="es-ES" altLang="ko-KR" dirty="0">
                <a:solidFill>
                  <a:schemeClr val="bg1"/>
                </a:solidFill>
              </a:rPr>
              <a:t>.</a:t>
            </a:r>
          </a:p>
          <a:p>
            <a:pPr marL="285750" indent="-285750">
              <a:buFont typeface="Arial" panose="020B0604020202020204" pitchFamily="34" charset="0"/>
              <a:buChar char="•"/>
            </a:pPr>
            <a:endParaRPr lang="es-ES" altLang="ko-KR" dirty="0">
              <a:solidFill>
                <a:schemeClr val="bg1"/>
              </a:solidFill>
            </a:endParaRPr>
          </a:p>
          <a:p>
            <a:pPr marL="285750" indent="-285750">
              <a:buFont typeface="Arial" panose="020B0604020202020204" pitchFamily="34" charset="0"/>
              <a:buChar char="•"/>
            </a:pPr>
            <a:r>
              <a:rPr lang="es-ES" altLang="ko-KR" dirty="0">
                <a:solidFill>
                  <a:schemeClr val="bg1"/>
                </a:solidFill>
              </a:rPr>
              <a:t>Resultados estadísticos sugieren la necesidad de diagnóstico temprano para prevenir la progresión a etapas avanzadas.</a:t>
            </a:r>
            <a:endParaRPr lang="es-ES" altLang="ko-KR" b="1" dirty="0">
              <a:solidFill>
                <a:schemeClr val="bg1"/>
              </a:solidFill>
            </a:endParaRPr>
          </a:p>
        </p:txBody>
      </p:sp>
      <p:sp>
        <p:nvSpPr>
          <p:cNvPr id="2" name="TextBox 19">
            <a:extLst>
              <a:ext uri="{FF2B5EF4-FFF2-40B4-BE49-F238E27FC236}">
                <a16:creationId xmlns:a16="http://schemas.microsoft.com/office/drawing/2014/main" id="{862492E6-B5BD-DEA6-7628-0F95387FCA40}"/>
              </a:ext>
            </a:extLst>
          </p:cNvPr>
          <p:cNvSpPr txBox="1"/>
          <p:nvPr/>
        </p:nvSpPr>
        <p:spPr>
          <a:xfrm>
            <a:off x="21238" y="540468"/>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Probabilidad de Supervivencia Global según Localización del Tumor</a:t>
            </a:r>
          </a:p>
        </p:txBody>
      </p:sp>
    </p:spTree>
    <p:extLst>
      <p:ext uri="{BB962C8B-B14F-4D97-AF65-F5344CB8AC3E}">
        <p14:creationId xmlns:p14="http://schemas.microsoft.com/office/powerpoint/2010/main" val="2684631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F75DB-3CAA-16C6-A795-8CA81B5867EF}"/>
            </a:ext>
          </a:extLst>
        </p:cNvPr>
        <p:cNvGrpSpPr/>
        <p:nvPr/>
      </p:nvGrpSpPr>
      <p:grpSpPr>
        <a:xfrm>
          <a:off x="0" y="0"/>
          <a:ext cx="0" cy="0"/>
          <a:chOff x="0" y="0"/>
          <a:chExt cx="0" cy="0"/>
        </a:xfrm>
      </p:grpSpPr>
      <p:graphicFrame>
        <p:nvGraphicFramePr>
          <p:cNvPr id="3" name="Table Placeholder 5">
            <a:extLst>
              <a:ext uri="{FF2B5EF4-FFF2-40B4-BE49-F238E27FC236}">
                <a16:creationId xmlns:a16="http://schemas.microsoft.com/office/drawing/2014/main" id="{DD0E6A3D-43D7-9C63-BD13-CB679CD9B64B}"/>
              </a:ext>
            </a:extLst>
          </p:cNvPr>
          <p:cNvGraphicFramePr>
            <a:graphicFrameLocks/>
          </p:cNvGraphicFramePr>
          <p:nvPr>
            <p:extLst>
              <p:ext uri="{D42A27DB-BD31-4B8C-83A1-F6EECF244321}">
                <p14:modId xmlns:p14="http://schemas.microsoft.com/office/powerpoint/2010/main" val="2980350417"/>
              </p:ext>
            </p:extLst>
          </p:nvPr>
        </p:nvGraphicFramePr>
        <p:xfrm>
          <a:off x="201701" y="1568302"/>
          <a:ext cx="11778018" cy="3721395"/>
        </p:xfrm>
        <a:graphic>
          <a:graphicData uri="http://schemas.openxmlformats.org/drawingml/2006/table">
            <a:tbl>
              <a:tblPr firstRow="1" lastCol="1" bandRow="1" bandCol="1">
                <a:tableStyleId>{5C22544A-7EE6-4342-B048-85BDC9FD1C3A}</a:tableStyleId>
              </a:tblPr>
              <a:tblGrid>
                <a:gridCol w="4616105">
                  <a:extLst>
                    <a:ext uri="{9D8B030D-6E8A-4147-A177-3AD203B41FA5}">
                      <a16:colId xmlns:a16="http://schemas.microsoft.com/office/drawing/2014/main" val="20001"/>
                    </a:ext>
                  </a:extLst>
                </a:gridCol>
                <a:gridCol w="7161913">
                  <a:extLst>
                    <a:ext uri="{9D8B030D-6E8A-4147-A177-3AD203B41FA5}">
                      <a16:colId xmlns:a16="http://schemas.microsoft.com/office/drawing/2014/main" val="20002"/>
                    </a:ext>
                  </a:extLst>
                </a:gridCol>
              </a:tblGrid>
              <a:tr h="346026">
                <a:tc>
                  <a:txBody>
                    <a:bodyPr/>
                    <a:lstStyle/>
                    <a:p>
                      <a:pPr algn="l"/>
                      <a:r>
                        <a:rPr lang="en-JM" altLang="ko-KR" sz="1400" b="1" spc="0" dirty="0">
                          <a:solidFill>
                            <a:schemeClr val="bg1"/>
                          </a:solidFill>
                          <a:latin typeface="+mn-lt"/>
                        </a:rPr>
                        <a:t>FACTORES</a:t>
                      </a:r>
                    </a:p>
                  </a:txBody>
                  <a:tcPr anchor="ctr">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alpha val="70000"/>
                      </a:schemeClr>
                    </a:solidFill>
                  </a:tcPr>
                </a:tc>
                <a:tc>
                  <a:txBody>
                    <a:bodyPr/>
                    <a:lstStyle/>
                    <a:p>
                      <a:pPr algn="l"/>
                      <a:r>
                        <a:rPr lang="en-JM" altLang="ko-KR" sz="1400" b="1" spc="0" dirty="0">
                          <a:solidFill>
                            <a:schemeClr val="bg1"/>
                          </a:solidFill>
                          <a:latin typeface="+mn-lt"/>
                        </a:rPr>
                        <a:t>IMPLICACIÓN CLÍNICA</a:t>
                      </a:r>
                    </a:p>
                  </a:txBody>
                  <a:tcPr anchor="ctr">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50000"/>
                        <a:alpha val="70000"/>
                      </a:schemeClr>
                    </a:solidFill>
                  </a:tcPr>
                </a:tc>
                <a:extLst>
                  <a:ext uri="{0D108BD9-81ED-4DB2-BD59-A6C34878D82A}">
                    <a16:rowId xmlns:a16="http://schemas.microsoft.com/office/drawing/2014/main" val="10000"/>
                  </a:ext>
                </a:extLst>
              </a:tr>
              <a:tr h="813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b="1" dirty="0"/>
                        <a:t>Diagnóstico tardío y supervivencia</a:t>
                      </a:r>
                      <a:endParaRPr lang="es-ES" sz="1600" dirty="0"/>
                    </a:p>
                  </a:txBody>
                  <a:tcPr anchor="ctr">
                    <a:lnL w="12700" cmpd="sng">
                      <a:noFill/>
                    </a:lnL>
                    <a:lnR w="12700" cmpd="sng">
                      <a:noFill/>
                    </a:lnR>
                    <a:lnT w="12700"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0" dirty="0">
                          <a:solidFill>
                            <a:schemeClr val="tx1"/>
                          </a:solidFill>
                        </a:rPr>
                        <a:t>Casos avanzados como el de María tienen </a:t>
                      </a:r>
                      <a:r>
                        <a:rPr lang="es-ES" sz="1600" b="1" dirty="0">
                          <a:solidFill>
                            <a:schemeClr val="tx1"/>
                          </a:solidFill>
                        </a:rPr>
                        <a:t>menor supervivencia.</a:t>
                      </a:r>
                    </a:p>
                  </a:txBody>
                  <a:tcPr anchor="ctr">
                    <a:lnL w="12700" cmpd="sng">
                      <a:noFill/>
                    </a:lnL>
                    <a:lnR w="12700" cmpd="sng">
                      <a:noFill/>
                    </a:lnR>
                    <a:lnT w="12700"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813428">
                <a:tc>
                  <a:txBody>
                    <a:bodyPr/>
                    <a:lstStyle/>
                    <a:p>
                      <a:r>
                        <a:rPr lang="pt-BR" sz="1600" b="1" dirty="0"/>
                        <a:t>Perfil hormonal positivo (ER+/PR+)</a:t>
                      </a:r>
                      <a:endParaRPr lang="es-ES" sz="1600" dirty="0"/>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0" dirty="0">
                          <a:solidFill>
                            <a:schemeClr val="tx1"/>
                          </a:solidFill>
                        </a:rPr>
                        <a:t>María tiene opciones terapéuticas efectivas </a:t>
                      </a:r>
                      <a:r>
                        <a:rPr lang="es-ES" sz="1600" b="1" dirty="0">
                          <a:solidFill>
                            <a:schemeClr val="tx1"/>
                          </a:solidFill>
                        </a:rPr>
                        <a:t>(tamoxifeno e inhibidores de aromatasa).</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596980">
                <a:tc>
                  <a:txBody>
                    <a:bodyPr/>
                    <a:lstStyle/>
                    <a:p>
                      <a:r>
                        <a:rPr lang="es-ES" sz="1600" b="1" dirty="0"/>
                        <a:t>Disparidades raciales</a:t>
                      </a:r>
                      <a:endParaRPr lang="es-ES" sz="1600" dirty="0"/>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0" dirty="0">
                          <a:solidFill>
                            <a:schemeClr val="tx1"/>
                          </a:solidFill>
                        </a:rPr>
                        <a:t>Es crucial </a:t>
                      </a:r>
                      <a:r>
                        <a:rPr lang="es-ES" sz="1600" b="1" dirty="0">
                          <a:solidFill>
                            <a:schemeClr val="tx1"/>
                          </a:solidFill>
                        </a:rPr>
                        <a:t>abordar estas brechas </a:t>
                      </a:r>
                      <a:r>
                        <a:rPr lang="es-ES" sz="1600" b="0" dirty="0">
                          <a:solidFill>
                            <a:schemeClr val="tx1"/>
                          </a:solidFill>
                        </a:rPr>
                        <a:t>para garantizar equidad.</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3"/>
                  </a:ext>
                </a:extLst>
              </a:tr>
              <a:tr h="493235">
                <a:tc>
                  <a:txBody>
                    <a:bodyPr/>
                    <a:lstStyle/>
                    <a:p>
                      <a:r>
                        <a:rPr lang="es-ES" sz="1600" b="1" dirty="0"/>
                        <a:t>Relación entre edad y tamaño del tumor</a:t>
                      </a:r>
                      <a:endParaRPr lang="es-ES" sz="1600" dirty="0"/>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0" dirty="0">
                          <a:solidFill>
                            <a:schemeClr val="tx1"/>
                          </a:solidFill>
                        </a:rPr>
                        <a:t>Mujeres de 50-60 años, como María</a:t>
                      </a:r>
                      <a:r>
                        <a:rPr lang="es-ES" sz="1600" b="1" dirty="0">
                          <a:solidFill>
                            <a:schemeClr val="tx1"/>
                          </a:solidFill>
                        </a:rPr>
                        <a:t>, tienen mayor riesgo de tumores más grandes.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572413">
                <a:tc>
                  <a:txBody>
                    <a:bodyPr/>
                    <a:lstStyle/>
                    <a:p>
                      <a:r>
                        <a:rPr lang="es-ES" sz="1600" b="1" dirty="0"/>
                        <a:t>Supervivencia por localización</a:t>
                      </a:r>
                      <a:endParaRPr lang="es-ES" sz="1600" dirty="0"/>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solidFill>
                            <a:schemeClr val="tx1"/>
                          </a:solidFill>
                        </a:rPr>
                        <a:t>Tumores regionales</a:t>
                      </a:r>
                      <a:r>
                        <a:rPr lang="es-ES" sz="1600" b="0" dirty="0">
                          <a:solidFill>
                            <a:schemeClr val="tx1"/>
                          </a:solidFill>
                        </a:rPr>
                        <a:t>, como el de María, tienen un </a:t>
                      </a:r>
                      <a:r>
                        <a:rPr lang="es-ES" sz="1600" b="1" dirty="0">
                          <a:solidFill>
                            <a:schemeClr val="tx1"/>
                          </a:solidFill>
                        </a:rPr>
                        <a:t>mejor pronóstico</a:t>
                      </a:r>
                      <a:r>
                        <a:rPr lang="es-ES" sz="1600" b="0" dirty="0">
                          <a:solidFill>
                            <a:schemeClr val="tx1"/>
                          </a:solidFill>
                        </a:rPr>
                        <a:t>.</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12" name="CuadroTexto 11">
            <a:extLst>
              <a:ext uri="{FF2B5EF4-FFF2-40B4-BE49-F238E27FC236}">
                <a16:creationId xmlns:a16="http://schemas.microsoft.com/office/drawing/2014/main" id="{CB5FD2CA-D844-643D-F21C-7E795A7445DA}"/>
              </a:ext>
            </a:extLst>
          </p:cNvPr>
          <p:cNvSpPr txBox="1"/>
          <p:nvPr/>
        </p:nvSpPr>
        <p:spPr>
          <a:xfrm>
            <a:off x="201701" y="172790"/>
            <a:ext cx="10957912" cy="584775"/>
          </a:xfrm>
          <a:prstGeom prst="rect">
            <a:avLst/>
          </a:prstGeom>
          <a:noFill/>
        </p:spPr>
        <p:txBody>
          <a:bodyPr wrap="square">
            <a:spAutoFit/>
          </a:bodyPr>
          <a:lstStyle/>
          <a:p>
            <a:r>
              <a:rPr lang="es-ES" altLang="ko-KR" sz="3200" b="1" dirty="0">
                <a:solidFill>
                  <a:schemeClr val="accent1"/>
                </a:solidFill>
                <a:cs typeface="Arial" pitchFamily="34" charset="0"/>
              </a:rPr>
              <a:t>Implicaciones Clínicas para el Diagnóstico de María</a:t>
            </a:r>
          </a:p>
        </p:txBody>
      </p:sp>
    </p:spTree>
    <p:extLst>
      <p:ext uri="{BB962C8B-B14F-4D97-AF65-F5344CB8AC3E}">
        <p14:creationId xmlns:p14="http://schemas.microsoft.com/office/powerpoint/2010/main" val="360281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76753-06D9-8BCD-EC8D-F029328DC4EB}"/>
            </a:ext>
          </a:extLst>
        </p:cNvPr>
        <p:cNvGrpSpPr/>
        <p:nvPr/>
      </p:nvGrpSpPr>
      <p:grpSpPr>
        <a:xfrm>
          <a:off x="0" y="0"/>
          <a:ext cx="0" cy="0"/>
          <a:chOff x="0" y="0"/>
          <a:chExt cx="0" cy="0"/>
        </a:xfrm>
      </p:grpSpPr>
      <p:graphicFrame>
        <p:nvGraphicFramePr>
          <p:cNvPr id="3" name="Table Placeholder 5">
            <a:extLst>
              <a:ext uri="{FF2B5EF4-FFF2-40B4-BE49-F238E27FC236}">
                <a16:creationId xmlns:a16="http://schemas.microsoft.com/office/drawing/2014/main" id="{C00BA91D-D500-1A7C-1D0D-C18A136AADF1}"/>
              </a:ext>
            </a:extLst>
          </p:cNvPr>
          <p:cNvGraphicFramePr>
            <a:graphicFrameLocks/>
          </p:cNvGraphicFramePr>
          <p:nvPr>
            <p:extLst>
              <p:ext uri="{D42A27DB-BD31-4B8C-83A1-F6EECF244321}">
                <p14:modId xmlns:p14="http://schemas.microsoft.com/office/powerpoint/2010/main" val="3104438941"/>
              </p:ext>
            </p:extLst>
          </p:nvPr>
        </p:nvGraphicFramePr>
        <p:xfrm>
          <a:off x="201701" y="1522046"/>
          <a:ext cx="11778018" cy="4274702"/>
        </p:xfrm>
        <a:graphic>
          <a:graphicData uri="http://schemas.openxmlformats.org/drawingml/2006/table">
            <a:tbl>
              <a:tblPr firstRow="1" lastCol="1" bandRow="1" bandCol="1">
                <a:tableStyleId>{5C22544A-7EE6-4342-B048-85BDC9FD1C3A}</a:tableStyleId>
              </a:tblPr>
              <a:tblGrid>
                <a:gridCol w="6017004">
                  <a:extLst>
                    <a:ext uri="{9D8B030D-6E8A-4147-A177-3AD203B41FA5}">
                      <a16:colId xmlns:a16="http://schemas.microsoft.com/office/drawing/2014/main" val="20001"/>
                    </a:ext>
                  </a:extLst>
                </a:gridCol>
                <a:gridCol w="5761014">
                  <a:extLst>
                    <a:ext uri="{9D8B030D-6E8A-4147-A177-3AD203B41FA5}">
                      <a16:colId xmlns:a16="http://schemas.microsoft.com/office/drawing/2014/main" val="20002"/>
                    </a:ext>
                  </a:extLst>
                </a:gridCol>
              </a:tblGrid>
              <a:tr h="346026">
                <a:tc>
                  <a:txBody>
                    <a:bodyPr/>
                    <a:lstStyle/>
                    <a:p>
                      <a:pPr algn="l"/>
                      <a:r>
                        <a:rPr lang="en-JM" altLang="ko-KR" sz="1400" b="1" spc="0" dirty="0">
                          <a:solidFill>
                            <a:schemeClr val="bg1"/>
                          </a:solidFill>
                          <a:latin typeface="+mn-lt"/>
                        </a:rPr>
                        <a:t>CONCLUSIONES</a:t>
                      </a:r>
                    </a:p>
                  </a:txBody>
                  <a:tcPr anchor="ctr">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alpha val="70000"/>
                      </a:schemeClr>
                    </a:solidFill>
                  </a:tcPr>
                </a:tc>
                <a:tc>
                  <a:txBody>
                    <a:bodyPr/>
                    <a:lstStyle/>
                    <a:p>
                      <a:pPr algn="l"/>
                      <a:r>
                        <a:rPr lang="en-JM" altLang="ko-KR" sz="1400" b="1" spc="0" dirty="0">
                          <a:solidFill>
                            <a:schemeClr val="bg1"/>
                          </a:solidFill>
                          <a:latin typeface="+mn-lt"/>
                        </a:rPr>
                        <a:t>IMPLICACIÓN CLÍNICA</a:t>
                      </a:r>
                    </a:p>
                  </a:txBody>
                  <a:tcPr anchor="ctr">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5">
                        <a:lumMod val="50000"/>
                        <a:alpha val="70000"/>
                      </a:schemeClr>
                    </a:solidFill>
                  </a:tcPr>
                </a:tc>
                <a:extLst>
                  <a:ext uri="{0D108BD9-81ED-4DB2-BD59-A6C34878D82A}">
                    <a16:rowId xmlns:a16="http://schemas.microsoft.com/office/drawing/2014/main" val="10000"/>
                  </a:ext>
                </a:extLst>
              </a:tr>
              <a:tr h="813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b="1" dirty="0"/>
                        <a:t>Diagnóstico temprano:</a:t>
                      </a:r>
                      <a:r>
                        <a:rPr lang="es-ES" sz="1600" dirty="0"/>
                        <a:t> Mejora resultados clínicos y supervivencia</a:t>
                      </a:r>
                    </a:p>
                  </a:txBody>
                  <a:tcPr anchor="ctr">
                    <a:lnL w="12700" cmpd="sng">
                      <a:noFill/>
                    </a:lnL>
                    <a:lnR w="12700" cmpd="sng">
                      <a:noFill/>
                    </a:lnR>
                    <a:lnT w="12700"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t>Reforzar</a:t>
                      </a:r>
                      <a:r>
                        <a:rPr lang="es-ES" sz="1600" b="0" dirty="0"/>
                        <a:t> estrategias de </a:t>
                      </a:r>
                      <a:r>
                        <a:rPr lang="es-ES" sz="1600" b="1" dirty="0"/>
                        <a:t>detección</a:t>
                      </a:r>
                      <a:r>
                        <a:rPr lang="es-ES" sz="1600" b="0" dirty="0"/>
                        <a:t> </a:t>
                      </a:r>
                      <a:r>
                        <a:rPr lang="es-ES" sz="1600" b="1" dirty="0"/>
                        <a:t>temprana</a:t>
                      </a:r>
                      <a:r>
                        <a:rPr lang="es-ES" sz="1600" b="0" dirty="0"/>
                        <a:t>.</a:t>
                      </a:r>
                    </a:p>
                  </a:txBody>
                  <a:tcPr anchor="ctr">
                    <a:lnL w="12700" cmpd="sng">
                      <a:noFill/>
                    </a:lnL>
                    <a:lnR w="12700" cmpd="sng">
                      <a:noFill/>
                    </a:lnR>
                    <a:lnT w="12700"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1"/>
                  </a:ext>
                </a:extLst>
              </a:tr>
              <a:tr h="813428">
                <a:tc>
                  <a:txBody>
                    <a:bodyPr/>
                    <a:lstStyle/>
                    <a:p>
                      <a:r>
                        <a:rPr lang="es-ES" sz="1600" b="1" dirty="0"/>
                        <a:t>Diagnóstico temprano por grupo racial: </a:t>
                      </a:r>
                      <a:r>
                        <a:rPr lang="es-ES" sz="1600" dirty="0"/>
                        <a:t>No hay diferencias significativas.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0" dirty="0"/>
                        <a:t>Enfocar esfuerzos en </a:t>
                      </a:r>
                      <a:r>
                        <a:rPr lang="es-ES" sz="1600" b="1" dirty="0"/>
                        <a:t>mantener equidad </a:t>
                      </a:r>
                      <a:r>
                        <a:rPr lang="es-ES" sz="1600" b="0" dirty="0"/>
                        <a:t>en tasas de detección temprana.</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632485">
                <a:tc>
                  <a:txBody>
                    <a:bodyPr/>
                    <a:lstStyle/>
                    <a:p>
                      <a:r>
                        <a:rPr lang="es-ES" sz="1600" b="1" dirty="0"/>
                        <a:t>Factores demográficos:</a:t>
                      </a:r>
                      <a:r>
                        <a:rPr lang="es-ES" sz="1600" dirty="0"/>
                        <a:t> Reducirlas mejora la supervivencia.</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t>Asegurar acceso equitativo </a:t>
                      </a:r>
                      <a:r>
                        <a:rPr lang="es-ES" sz="1600" b="0" dirty="0"/>
                        <a:t>a diagnósticos y tratamientos.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28520942"/>
                  </a:ext>
                </a:extLst>
              </a:tr>
              <a:tr h="596980">
                <a:tc>
                  <a:txBody>
                    <a:bodyPr/>
                    <a:lstStyle/>
                    <a:p>
                      <a:r>
                        <a:rPr lang="es-ES" sz="1600" b="1" dirty="0"/>
                        <a:t>Tamaño del tumor:</a:t>
                      </a:r>
                      <a:r>
                        <a:rPr lang="es-ES" sz="1600" dirty="0"/>
                        <a:t> Tumores pequeños tienen mejor pronóstico.</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t>Identificar</a:t>
                      </a:r>
                      <a:r>
                        <a:rPr lang="es-ES" sz="1600" b="0" dirty="0"/>
                        <a:t> y tratar tumores en etapas iniciales.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3"/>
                  </a:ext>
                </a:extLst>
              </a:tr>
              <a:tr h="493235">
                <a:tc>
                  <a:txBody>
                    <a:bodyPr/>
                    <a:lstStyle/>
                    <a:p>
                      <a:r>
                        <a:rPr lang="es-ES" sz="1600" b="1" dirty="0"/>
                        <a:t>Estatus hormonal:</a:t>
                      </a:r>
                      <a:r>
                        <a:rPr lang="es-ES" sz="1600" dirty="0"/>
                        <a:t> Mejores opciones en perfiles favorables.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t>Personalizar</a:t>
                      </a:r>
                      <a:r>
                        <a:rPr lang="es-ES" sz="1600" b="0" dirty="0"/>
                        <a:t> tratamientos según perfil hormonal.</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4"/>
                  </a:ext>
                </a:extLst>
              </a:tr>
              <a:tr h="572413">
                <a:tc>
                  <a:txBody>
                    <a:bodyPr/>
                    <a:lstStyle/>
                    <a:p>
                      <a:r>
                        <a:rPr lang="es-ES" sz="1600" b="1" dirty="0"/>
                        <a:t>Localización del tumor:</a:t>
                      </a:r>
                      <a:r>
                        <a:rPr lang="es-ES" sz="1600" dirty="0"/>
                        <a:t> Regionales tienen mejor pronóstico.</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ES" sz="1600" b="1" dirty="0"/>
                        <a:t>Detectar</a:t>
                      </a:r>
                      <a:r>
                        <a:rPr lang="es-ES" sz="1600" b="0" dirty="0"/>
                        <a:t> temprano para prevenir progresión a estadios avanzados.</a:t>
                      </a:r>
                    </a:p>
                  </a:txBody>
                  <a:tcPr anchor="ctr">
                    <a:lnL w="12700" cmpd="sng">
                      <a:noFill/>
                    </a:lnL>
                    <a:lnR w="12700" cmpd="sng">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5"/>
                  </a:ext>
                </a:extLst>
              </a:tr>
            </a:tbl>
          </a:graphicData>
        </a:graphic>
      </p:graphicFrame>
      <p:sp>
        <p:nvSpPr>
          <p:cNvPr id="12" name="CuadroTexto 11">
            <a:extLst>
              <a:ext uri="{FF2B5EF4-FFF2-40B4-BE49-F238E27FC236}">
                <a16:creationId xmlns:a16="http://schemas.microsoft.com/office/drawing/2014/main" id="{3407E7E2-CABE-26F9-DDD2-978F333DC3E7}"/>
              </a:ext>
            </a:extLst>
          </p:cNvPr>
          <p:cNvSpPr txBox="1"/>
          <p:nvPr/>
        </p:nvSpPr>
        <p:spPr>
          <a:xfrm>
            <a:off x="201701" y="172790"/>
            <a:ext cx="6093724" cy="584775"/>
          </a:xfrm>
          <a:prstGeom prst="rect">
            <a:avLst/>
          </a:prstGeom>
          <a:noFill/>
        </p:spPr>
        <p:txBody>
          <a:bodyPr wrap="square">
            <a:spAutoFit/>
          </a:bodyPr>
          <a:lstStyle/>
          <a:p>
            <a:r>
              <a:rPr lang="es-ES" altLang="ko-KR" sz="3200" b="1" dirty="0">
                <a:solidFill>
                  <a:schemeClr val="accent1"/>
                </a:solidFill>
                <a:cs typeface="Arial" pitchFamily="34" charset="0"/>
              </a:rPr>
              <a:t>Resumen Final</a:t>
            </a:r>
          </a:p>
        </p:txBody>
      </p:sp>
    </p:spTree>
    <p:extLst>
      <p:ext uri="{BB962C8B-B14F-4D97-AF65-F5344CB8AC3E}">
        <p14:creationId xmlns:p14="http://schemas.microsoft.com/office/powerpoint/2010/main" val="109362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AAED2-1BBD-EFF7-D45B-31C78FE269EA}"/>
            </a:ext>
          </a:extLst>
        </p:cNvPr>
        <p:cNvGrpSpPr/>
        <p:nvPr/>
      </p:nvGrpSpPr>
      <p:grpSpPr>
        <a:xfrm>
          <a:off x="0" y="0"/>
          <a:ext cx="0" cy="0"/>
          <a:chOff x="0" y="0"/>
          <a:chExt cx="0" cy="0"/>
        </a:xfrm>
      </p:grpSpPr>
      <p:sp>
        <p:nvSpPr>
          <p:cNvPr id="3" name="TextBox 17">
            <a:extLst>
              <a:ext uri="{FF2B5EF4-FFF2-40B4-BE49-F238E27FC236}">
                <a16:creationId xmlns:a16="http://schemas.microsoft.com/office/drawing/2014/main" id="{83A1AA96-9CE4-9399-9BB1-A1063E86D8A8}"/>
              </a:ext>
            </a:extLst>
          </p:cNvPr>
          <p:cNvSpPr txBox="1"/>
          <p:nvPr/>
        </p:nvSpPr>
        <p:spPr>
          <a:xfrm>
            <a:off x="4011532" y="2184003"/>
            <a:ext cx="7007734" cy="1754326"/>
          </a:xfrm>
          <a:prstGeom prst="rect">
            <a:avLst/>
          </a:prstGeom>
          <a:noFill/>
        </p:spPr>
        <p:txBody>
          <a:bodyPr wrap="square" rtlCol="0" anchor="ctr">
            <a:spAutoFit/>
          </a:bodyPr>
          <a:lstStyle/>
          <a:p>
            <a:r>
              <a:rPr lang="es-ES" sz="5400" dirty="0">
                <a:ln w="0"/>
                <a:solidFill>
                  <a:schemeClr val="accent2">
                    <a:lumMod val="50000"/>
                  </a:schemeClr>
                </a:solidFill>
                <a:effectLst>
                  <a:outerShdw blurRad="38100" dist="25400" dir="5400000" algn="ctr" rotWithShape="0">
                    <a:srgbClr val="6E747A">
                      <a:alpha val="43000"/>
                    </a:srgbClr>
                  </a:outerShdw>
                </a:effectLst>
                <a:latin typeface="+mj-lt"/>
              </a:rPr>
              <a:t>Gracias por vuestra paciencia</a:t>
            </a:r>
            <a:endParaRPr lang="ko-KR" altLang="en-US" sz="4800" dirty="0">
              <a:ln w="0"/>
              <a:solidFill>
                <a:schemeClr val="accent2">
                  <a:lumMod val="50000"/>
                </a:schemeClr>
              </a:solidFill>
              <a:effectLst>
                <a:outerShdw blurRad="38100" dist="25400" dir="5400000" algn="ctr" rotWithShape="0">
                  <a:srgbClr val="6E747A">
                    <a:alpha val="43000"/>
                  </a:srgbClr>
                </a:outerShdw>
              </a:effectLst>
              <a:latin typeface="+mj-lt"/>
              <a:cs typeface="Arial" pitchFamily="34" charset="0"/>
            </a:endParaRPr>
          </a:p>
        </p:txBody>
      </p:sp>
    </p:spTree>
    <p:extLst>
      <p:ext uri="{BB962C8B-B14F-4D97-AF65-F5344CB8AC3E}">
        <p14:creationId xmlns:p14="http://schemas.microsoft.com/office/powerpoint/2010/main" val="26738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55F5B-C55D-D49B-654F-BA3A01D1B0E2}"/>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C02E2D8F-45F6-48FE-C686-39623314E024}"/>
              </a:ext>
            </a:extLst>
          </p:cNvPr>
          <p:cNvSpPr/>
          <p:nvPr/>
        </p:nvSpPr>
        <p:spPr>
          <a:xfrm>
            <a:off x="0" y="6269793"/>
            <a:ext cx="12192000" cy="7115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oup 7">
            <a:extLst>
              <a:ext uri="{FF2B5EF4-FFF2-40B4-BE49-F238E27FC236}">
                <a16:creationId xmlns:a16="http://schemas.microsoft.com/office/drawing/2014/main" id="{EDB11E31-518B-590C-4211-36B41C25908D}"/>
              </a:ext>
            </a:extLst>
          </p:cNvPr>
          <p:cNvGrpSpPr/>
          <p:nvPr/>
        </p:nvGrpSpPr>
        <p:grpSpPr>
          <a:xfrm>
            <a:off x="7145995" y="1790656"/>
            <a:ext cx="4714504" cy="3450622"/>
            <a:chOff x="5076056" y="1484835"/>
            <a:chExt cx="3600400" cy="2016224"/>
          </a:xfrm>
        </p:grpSpPr>
        <p:sp>
          <p:nvSpPr>
            <p:cNvPr id="6" name="Rectangle 8">
              <a:extLst>
                <a:ext uri="{FF2B5EF4-FFF2-40B4-BE49-F238E27FC236}">
                  <a16:creationId xmlns:a16="http://schemas.microsoft.com/office/drawing/2014/main" id="{D549EEB1-9F8E-37A4-D1BA-B37373F7AED5}"/>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51DB5165-4104-D2F0-18F5-57A93B4FE7A0}"/>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 name="CuadroTexto 3">
            <a:extLst>
              <a:ext uri="{FF2B5EF4-FFF2-40B4-BE49-F238E27FC236}">
                <a16:creationId xmlns:a16="http://schemas.microsoft.com/office/drawing/2014/main" id="{1963F171-0D8F-B201-E5AE-9559B1DDA4D5}"/>
              </a:ext>
            </a:extLst>
          </p:cNvPr>
          <p:cNvSpPr txBox="1"/>
          <p:nvPr/>
        </p:nvSpPr>
        <p:spPr>
          <a:xfrm>
            <a:off x="2089649" y="1828800"/>
            <a:ext cx="4128271" cy="369332"/>
          </a:xfrm>
          <a:prstGeom prst="rect">
            <a:avLst/>
          </a:prstGeom>
          <a:noFill/>
        </p:spPr>
        <p:txBody>
          <a:bodyPr wrap="square" rtlCol="0">
            <a:spAutoFit/>
          </a:bodyPr>
          <a:lstStyle/>
          <a:p>
            <a:r>
              <a:rPr lang="es-ES" dirty="0"/>
              <a:t>Barras apiladas</a:t>
            </a:r>
          </a:p>
        </p:txBody>
      </p:sp>
      <p:sp>
        <p:nvSpPr>
          <p:cNvPr id="20" name="CuadroTexto 19">
            <a:extLst>
              <a:ext uri="{FF2B5EF4-FFF2-40B4-BE49-F238E27FC236}">
                <a16:creationId xmlns:a16="http://schemas.microsoft.com/office/drawing/2014/main" id="{DC8F9ABB-4A5C-CA90-1DC7-68D76D27E9E7}"/>
              </a:ext>
            </a:extLst>
          </p:cNvPr>
          <p:cNvSpPr txBox="1"/>
          <p:nvPr/>
        </p:nvSpPr>
        <p:spPr>
          <a:xfrm>
            <a:off x="163700" y="66969"/>
            <a:ext cx="9860472" cy="707886"/>
          </a:xfrm>
          <a:prstGeom prst="rect">
            <a:avLst/>
          </a:prstGeom>
          <a:noFill/>
        </p:spPr>
        <p:txBody>
          <a:bodyPr wrap="square">
            <a:spAutoFit/>
          </a:bodyPr>
          <a:lstStyle/>
          <a:p>
            <a:r>
              <a:rPr lang="es-ES" altLang="ko-KR" sz="4000" b="1" dirty="0">
                <a:solidFill>
                  <a:schemeClr val="accent1"/>
                </a:solidFill>
                <a:cs typeface="Arial" pitchFamily="34" charset="0"/>
              </a:rPr>
              <a:t>Descripción de la población de estudio</a:t>
            </a:r>
          </a:p>
        </p:txBody>
      </p:sp>
      <p:pic>
        <p:nvPicPr>
          <p:cNvPr id="22" name="Imagen 21">
            <a:extLst>
              <a:ext uri="{FF2B5EF4-FFF2-40B4-BE49-F238E27FC236}">
                <a16:creationId xmlns:a16="http://schemas.microsoft.com/office/drawing/2014/main" id="{33683BFC-33A0-EF8F-DDFC-FB566FEE2523}"/>
              </a:ext>
            </a:extLst>
          </p:cNvPr>
          <p:cNvPicPr>
            <a:picLocks noChangeAspect="1"/>
          </p:cNvPicPr>
          <p:nvPr/>
        </p:nvPicPr>
        <p:blipFill>
          <a:blip r:embed="rId3"/>
          <a:stretch>
            <a:fillRect/>
          </a:stretch>
        </p:blipFill>
        <p:spPr>
          <a:xfrm>
            <a:off x="192276" y="1050093"/>
            <a:ext cx="8096250" cy="5219700"/>
          </a:xfrm>
          <a:prstGeom prst="rect">
            <a:avLst/>
          </a:prstGeom>
        </p:spPr>
      </p:pic>
      <p:sp>
        <p:nvSpPr>
          <p:cNvPr id="23" name="TextBox 3">
            <a:extLst>
              <a:ext uri="{FF2B5EF4-FFF2-40B4-BE49-F238E27FC236}">
                <a16:creationId xmlns:a16="http://schemas.microsoft.com/office/drawing/2014/main" id="{1FF5786C-C9FE-6678-0B57-B14A83CE1D97}"/>
              </a:ext>
            </a:extLst>
          </p:cNvPr>
          <p:cNvSpPr txBox="1"/>
          <p:nvPr/>
        </p:nvSpPr>
        <p:spPr>
          <a:xfrm>
            <a:off x="8316364" y="1900685"/>
            <a:ext cx="3571973" cy="3847207"/>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b="1" dirty="0">
                <a:solidFill>
                  <a:schemeClr val="bg1"/>
                </a:solidFill>
                <a:cs typeface="Arial" pitchFamily="34" charset="0"/>
              </a:rPr>
              <a:t>4023</a:t>
            </a:r>
            <a:r>
              <a:rPr lang="es-ES" altLang="ko-KR" dirty="0">
                <a:solidFill>
                  <a:schemeClr val="bg1"/>
                </a:solidFill>
                <a:cs typeface="Arial" pitchFamily="34" charset="0"/>
              </a:rPr>
              <a:t> pacientes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Las edades de los pacientes oscilan entre los </a:t>
            </a:r>
            <a:r>
              <a:rPr lang="es-ES" altLang="ko-KR" b="1" dirty="0">
                <a:solidFill>
                  <a:schemeClr val="bg1"/>
                </a:solidFill>
                <a:cs typeface="Arial" pitchFamily="34" charset="0"/>
              </a:rPr>
              <a:t>30 y 70 años.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Mujeres </a:t>
            </a:r>
            <a:r>
              <a:rPr lang="es-ES" altLang="ko-KR" b="1" dirty="0" err="1">
                <a:solidFill>
                  <a:schemeClr val="bg1"/>
                </a:solidFill>
                <a:cs typeface="Arial" pitchFamily="34" charset="0"/>
              </a:rPr>
              <a:t>perimenopáusicas</a:t>
            </a:r>
            <a:r>
              <a:rPr lang="es-ES" altLang="ko-KR" dirty="0">
                <a:solidFill>
                  <a:schemeClr val="bg1"/>
                </a:solidFill>
                <a:cs typeface="Arial" pitchFamily="34" charset="0"/>
              </a:rPr>
              <a:t> y </a:t>
            </a:r>
            <a:r>
              <a:rPr lang="es-ES" altLang="ko-KR" b="1" dirty="0">
                <a:solidFill>
                  <a:schemeClr val="bg1"/>
                </a:solidFill>
                <a:cs typeface="Arial" pitchFamily="34" charset="0"/>
              </a:rPr>
              <a:t>postmenopáusicas</a:t>
            </a:r>
            <a:r>
              <a:rPr lang="es-ES" altLang="ko-KR" dirty="0">
                <a:solidFill>
                  <a:schemeClr val="bg1"/>
                </a:solidFill>
                <a:cs typeface="Arial" pitchFamily="34" charset="0"/>
              </a:rPr>
              <a:t>.</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Mayor incidencia entre </a:t>
            </a:r>
            <a:r>
              <a:rPr lang="es-ES" altLang="ko-KR" b="1" dirty="0">
                <a:solidFill>
                  <a:schemeClr val="bg1"/>
                </a:solidFill>
                <a:cs typeface="Arial" pitchFamily="34" charset="0"/>
              </a:rPr>
              <a:t>40 y 60 años.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335366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00226-673B-460E-7594-1084ABC2412A}"/>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50B54E57-5A35-B2B1-C63A-4723B4704ED7}"/>
              </a:ext>
            </a:extLst>
          </p:cNvPr>
          <p:cNvSpPr/>
          <p:nvPr/>
        </p:nvSpPr>
        <p:spPr>
          <a:xfrm>
            <a:off x="0" y="6269793"/>
            <a:ext cx="12192000" cy="7115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dirty="0">
                <a:solidFill>
                  <a:schemeClr val="tx1"/>
                </a:solidFill>
              </a:rPr>
              <a:t>La mayoría de los pacientes tienen entre 50 y 60 años, como </a:t>
            </a:r>
            <a:r>
              <a:rPr lang="es-ES" sz="1800" b="1" dirty="0">
                <a:solidFill>
                  <a:schemeClr val="tx1"/>
                </a:solidFill>
              </a:rPr>
              <a:t>María.</a:t>
            </a:r>
            <a:endParaRPr lang="ko-KR" altLang="en-US" sz="2700" dirty="0">
              <a:solidFill>
                <a:schemeClr val="tx1"/>
              </a:solidFill>
            </a:endParaRPr>
          </a:p>
        </p:txBody>
      </p:sp>
      <p:grpSp>
        <p:nvGrpSpPr>
          <p:cNvPr id="5" name="Group 7">
            <a:extLst>
              <a:ext uri="{FF2B5EF4-FFF2-40B4-BE49-F238E27FC236}">
                <a16:creationId xmlns:a16="http://schemas.microsoft.com/office/drawing/2014/main" id="{442E7FB8-8D3B-BF51-87D5-4475BA3D33D1}"/>
              </a:ext>
            </a:extLst>
          </p:cNvPr>
          <p:cNvGrpSpPr/>
          <p:nvPr/>
        </p:nvGrpSpPr>
        <p:grpSpPr>
          <a:xfrm>
            <a:off x="7145995" y="1790656"/>
            <a:ext cx="4714504" cy="3450622"/>
            <a:chOff x="5076056" y="1484835"/>
            <a:chExt cx="3600400" cy="2016224"/>
          </a:xfrm>
        </p:grpSpPr>
        <p:sp>
          <p:nvSpPr>
            <p:cNvPr id="6" name="Rectangle 8">
              <a:extLst>
                <a:ext uri="{FF2B5EF4-FFF2-40B4-BE49-F238E27FC236}">
                  <a16:creationId xmlns:a16="http://schemas.microsoft.com/office/drawing/2014/main" id="{C2FFD696-9257-46F4-62B7-8B76210B5702}"/>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452B67F3-6618-A1D0-3EB0-643D271E35B1}"/>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 name="CuadroTexto 3">
            <a:extLst>
              <a:ext uri="{FF2B5EF4-FFF2-40B4-BE49-F238E27FC236}">
                <a16:creationId xmlns:a16="http://schemas.microsoft.com/office/drawing/2014/main" id="{2CE8B6F6-4596-5E32-A891-0B4F8DE7191A}"/>
              </a:ext>
            </a:extLst>
          </p:cNvPr>
          <p:cNvSpPr txBox="1"/>
          <p:nvPr/>
        </p:nvSpPr>
        <p:spPr>
          <a:xfrm>
            <a:off x="2089649" y="1828800"/>
            <a:ext cx="4128271" cy="369332"/>
          </a:xfrm>
          <a:prstGeom prst="rect">
            <a:avLst/>
          </a:prstGeom>
          <a:noFill/>
        </p:spPr>
        <p:txBody>
          <a:bodyPr wrap="square" rtlCol="0">
            <a:spAutoFit/>
          </a:bodyPr>
          <a:lstStyle/>
          <a:p>
            <a:r>
              <a:rPr lang="es-ES" dirty="0"/>
              <a:t>Barras apiladas</a:t>
            </a:r>
          </a:p>
        </p:txBody>
      </p:sp>
      <p:sp>
        <p:nvSpPr>
          <p:cNvPr id="20" name="CuadroTexto 19">
            <a:extLst>
              <a:ext uri="{FF2B5EF4-FFF2-40B4-BE49-F238E27FC236}">
                <a16:creationId xmlns:a16="http://schemas.microsoft.com/office/drawing/2014/main" id="{B348EE53-E934-B8FF-8736-1E2F1B8AB6CC}"/>
              </a:ext>
            </a:extLst>
          </p:cNvPr>
          <p:cNvSpPr txBox="1"/>
          <p:nvPr/>
        </p:nvSpPr>
        <p:spPr>
          <a:xfrm>
            <a:off x="60218" y="54255"/>
            <a:ext cx="9860472" cy="707886"/>
          </a:xfrm>
          <a:prstGeom prst="rect">
            <a:avLst/>
          </a:prstGeom>
          <a:noFill/>
        </p:spPr>
        <p:txBody>
          <a:bodyPr wrap="square">
            <a:spAutoFit/>
          </a:bodyPr>
          <a:lstStyle/>
          <a:p>
            <a:r>
              <a:rPr lang="es-ES" altLang="ko-KR" sz="4000" b="1" dirty="0">
                <a:solidFill>
                  <a:schemeClr val="accent1"/>
                </a:solidFill>
                <a:cs typeface="Arial" pitchFamily="34" charset="0"/>
              </a:rPr>
              <a:t>Descripción de la población de estudio</a:t>
            </a:r>
          </a:p>
        </p:txBody>
      </p:sp>
      <p:pic>
        <p:nvPicPr>
          <p:cNvPr id="22" name="Imagen 21">
            <a:extLst>
              <a:ext uri="{FF2B5EF4-FFF2-40B4-BE49-F238E27FC236}">
                <a16:creationId xmlns:a16="http://schemas.microsoft.com/office/drawing/2014/main" id="{5FC7DFF4-9874-99F3-0DAA-FA473D922A0D}"/>
              </a:ext>
            </a:extLst>
          </p:cNvPr>
          <p:cNvPicPr>
            <a:picLocks noChangeAspect="1"/>
          </p:cNvPicPr>
          <p:nvPr/>
        </p:nvPicPr>
        <p:blipFill>
          <a:blip r:embed="rId3"/>
          <a:stretch>
            <a:fillRect/>
          </a:stretch>
        </p:blipFill>
        <p:spPr>
          <a:xfrm>
            <a:off x="192276" y="1050093"/>
            <a:ext cx="8096250" cy="5219700"/>
          </a:xfrm>
          <a:prstGeom prst="rect">
            <a:avLst/>
          </a:prstGeom>
        </p:spPr>
      </p:pic>
      <p:sp>
        <p:nvSpPr>
          <p:cNvPr id="23" name="TextBox 3">
            <a:extLst>
              <a:ext uri="{FF2B5EF4-FFF2-40B4-BE49-F238E27FC236}">
                <a16:creationId xmlns:a16="http://schemas.microsoft.com/office/drawing/2014/main" id="{27263DC1-07DE-FD93-D9F3-B0E6240AA487}"/>
              </a:ext>
            </a:extLst>
          </p:cNvPr>
          <p:cNvSpPr txBox="1"/>
          <p:nvPr/>
        </p:nvSpPr>
        <p:spPr>
          <a:xfrm>
            <a:off x="8316364" y="1900685"/>
            <a:ext cx="3571973" cy="3847207"/>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b="1" dirty="0">
                <a:solidFill>
                  <a:schemeClr val="bg1"/>
                </a:solidFill>
                <a:cs typeface="Arial" pitchFamily="34" charset="0"/>
              </a:rPr>
              <a:t>4023</a:t>
            </a:r>
            <a:r>
              <a:rPr lang="es-ES" altLang="ko-KR" dirty="0">
                <a:solidFill>
                  <a:schemeClr val="bg1"/>
                </a:solidFill>
                <a:cs typeface="Arial" pitchFamily="34" charset="0"/>
              </a:rPr>
              <a:t> pacientes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Las edades de los pacientes oscilan entre los </a:t>
            </a:r>
            <a:r>
              <a:rPr lang="es-ES" altLang="ko-KR" b="1" dirty="0">
                <a:solidFill>
                  <a:schemeClr val="bg1"/>
                </a:solidFill>
                <a:cs typeface="Arial" pitchFamily="34" charset="0"/>
              </a:rPr>
              <a:t>30 y 70 años.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Mujeres </a:t>
            </a:r>
            <a:r>
              <a:rPr lang="es-ES" altLang="ko-KR" b="1" dirty="0" err="1">
                <a:solidFill>
                  <a:schemeClr val="bg1"/>
                </a:solidFill>
                <a:cs typeface="Arial" pitchFamily="34" charset="0"/>
              </a:rPr>
              <a:t>perimenopáusicas</a:t>
            </a:r>
            <a:r>
              <a:rPr lang="es-ES" altLang="ko-KR" dirty="0">
                <a:solidFill>
                  <a:schemeClr val="bg1"/>
                </a:solidFill>
                <a:cs typeface="Arial" pitchFamily="34" charset="0"/>
              </a:rPr>
              <a:t> y </a:t>
            </a:r>
            <a:r>
              <a:rPr lang="es-ES" altLang="ko-KR" b="1" dirty="0">
                <a:solidFill>
                  <a:schemeClr val="bg1"/>
                </a:solidFill>
                <a:cs typeface="Arial" pitchFamily="34" charset="0"/>
              </a:rPr>
              <a:t>postmenopáusicas</a:t>
            </a:r>
            <a:r>
              <a:rPr lang="es-ES" altLang="ko-KR" dirty="0">
                <a:solidFill>
                  <a:schemeClr val="bg1"/>
                </a:solidFill>
                <a:cs typeface="Arial" pitchFamily="34" charset="0"/>
              </a:rPr>
              <a:t>.</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r>
              <a:rPr lang="es-ES" altLang="ko-KR" dirty="0">
                <a:solidFill>
                  <a:schemeClr val="bg1"/>
                </a:solidFill>
                <a:cs typeface="Arial" pitchFamily="34" charset="0"/>
              </a:rPr>
              <a:t>Mayor incidencia entre </a:t>
            </a:r>
            <a:r>
              <a:rPr lang="es-ES" altLang="ko-KR" b="1" dirty="0">
                <a:solidFill>
                  <a:schemeClr val="bg1"/>
                </a:solidFill>
                <a:cs typeface="Arial" pitchFamily="34" charset="0"/>
              </a:rPr>
              <a:t>40 y 60 años.</a:t>
            </a:r>
          </a:p>
          <a:p>
            <a:pPr marL="457200" indent="-457200">
              <a:buFont typeface="Arial" panose="020B0604020202020204" pitchFamily="34" charset="0"/>
              <a:buChar char="•"/>
            </a:pPr>
            <a:endParaRPr lang="es-ES" altLang="ko-KR" dirty="0">
              <a:solidFill>
                <a:schemeClr val="bg1"/>
              </a:solidFill>
              <a:cs typeface="Arial" pitchFamily="34" charset="0"/>
            </a:endParaRPr>
          </a:p>
          <a:p>
            <a:pPr marL="457200" indent="-457200">
              <a:buFont typeface="Arial" panose="020B0604020202020204" pitchFamily="34" charset="0"/>
              <a:buChar char="•"/>
            </a:pPr>
            <a:endParaRPr lang="ko-KR" altLang="en-US" sz="2800" dirty="0">
              <a:solidFill>
                <a:schemeClr val="bg1"/>
              </a:solidFill>
              <a:cs typeface="Arial" pitchFamily="34" charset="0"/>
            </a:endParaRPr>
          </a:p>
        </p:txBody>
      </p:sp>
      <p:sp>
        <p:nvSpPr>
          <p:cNvPr id="8" name="Rectangle 1">
            <a:extLst>
              <a:ext uri="{FF2B5EF4-FFF2-40B4-BE49-F238E27FC236}">
                <a16:creationId xmlns:a16="http://schemas.microsoft.com/office/drawing/2014/main" id="{AA6AF670-9A92-AD0D-E562-90EC3779061A}"/>
              </a:ext>
            </a:extLst>
          </p:cNvPr>
          <p:cNvSpPr/>
          <p:nvPr/>
        </p:nvSpPr>
        <p:spPr>
          <a:xfrm>
            <a:off x="4705043" y="2071171"/>
            <a:ext cx="340963" cy="3682497"/>
          </a:xfrm>
          <a:prstGeom prst="rect">
            <a:avLst/>
          </a:prstGeom>
          <a:noFill/>
          <a:ln w="5715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9796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102D-842D-186F-BCD4-6E844C3FE2AA}"/>
            </a:ext>
          </a:extLst>
        </p:cNvPr>
        <p:cNvGrpSpPr/>
        <p:nvPr/>
      </p:nvGrpSpPr>
      <p:grpSpPr>
        <a:xfrm>
          <a:off x="0" y="0"/>
          <a:ext cx="0" cy="0"/>
          <a:chOff x="0" y="0"/>
          <a:chExt cx="0" cy="0"/>
        </a:xfrm>
      </p:grpSpPr>
      <p:grpSp>
        <p:nvGrpSpPr>
          <p:cNvPr id="5" name="Group 7">
            <a:extLst>
              <a:ext uri="{FF2B5EF4-FFF2-40B4-BE49-F238E27FC236}">
                <a16:creationId xmlns:a16="http://schemas.microsoft.com/office/drawing/2014/main" id="{4995381E-BA78-62EB-434A-A6E398169C06}"/>
              </a:ext>
            </a:extLst>
          </p:cNvPr>
          <p:cNvGrpSpPr/>
          <p:nvPr/>
        </p:nvGrpSpPr>
        <p:grpSpPr>
          <a:xfrm>
            <a:off x="6586323" y="1973066"/>
            <a:ext cx="4706699" cy="3450622"/>
            <a:chOff x="5076056" y="1484835"/>
            <a:chExt cx="3600400" cy="2016224"/>
          </a:xfrm>
        </p:grpSpPr>
        <p:sp>
          <p:nvSpPr>
            <p:cNvPr id="6" name="Rectangle 8">
              <a:extLst>
                <a:ext uri="{FF2B5EF4-FFF2-40B4-BE49-F238E27FC236}">
                  <a16:creationId xmlns:a16="http://schemas.microsoft.com/office/drawing/2014/main" id="{1DD8BF4D-7382-E247-EC94-BB944DF2376F}"/>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B393679A-A268-1A62-26B4-613FAAECAD72}"/>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 name="Rectangle 1">
            <a:extLst>
              <a:ext uri="{FF2B5EF4-FFF2-40B4-BE49-F238E27FC236}">
                <a16:creationId xmlns:a16="http://schemas.microsoft.com/office/drawing/2014/main" id="{45E6D973-1979-F7D7-C712-7C2CFC03555E}"/>
              </a:ext>
            </a:extLst>
          </p:cNvPr>
          <p:cNvSpPr>
            <a:spLocks noChangeArrowheads="1"/>
          </p:cNvSpPr>
          <p:nvPr/>
        </p:nvSpPr>
        <p:spPr bwMode="auto">
          <a:xfrm>
            <a:off x="693364" y="2961651"/>
            <a:ext cx="47147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Kaplan </a:t>
            </a:r>
            <a:r>
              <a:rPr kumimoji="0" lang="es-ES" altLang="es-ES" sz="1800" b="0" i="0" u="none" strike="noStrike" cap="none" normalizeH="0" baseline="0" dirty="0" err="1">
                <a:ln>
                  <a:noFill/>
                </a:ln>
                <a:solidFill>
                  <a:schemeClr val="tx1"/>
                </a:solidFill>
                <a:effectLst/>
                <a:latin typeface="Arial" panose="020B0604020202020204" pitchFamily="34" charset="0"/>
              </a:rPr>
              <a:t>meier</a:t>
            </a:r>
            <a:r>
              <a:rPr kumimoji="0" lang="es-ES" altLang="es-ES" sz="1800" b="0" i="0" u="none" strike="noStrike" cap="none" normalizeH="0" baseline="0" dirty="0">
                <a:ln>
                  <a:noFill/>
                </a:ln>
                <a:solidFill>
                  <a:schemeClr val="tx1"/>
                </a:solidFill>
                <a:effectLst/>
                <a:latin typeface="Arial" panose="020B0604020202020204" pitchFamily="34" charset="0"/>
              </a:rPr>
              <a:t> diagnostico temprano y </a:t>
            </a:r>
            <a:r>
              <a:rPr kumimoji="0" lang="es-ES" altLang="es-ES" sz="1800" b="0" i="0" u="none" strike="noStrike" cap="none" normalizeH="0" baseline="0" dirty="0" err="1">
                <a:ln>
                  <a:noFill/>
                </a:ln>
                <a:solidFill>
                  <a:schemeClr val="tx1"/>
                </a:solidFill>
                <a:effectLst/>
                <a:latin typeface="Arial" panose="020B0604020202020204" pitchFamily="34" charset="0"/>
              </a:rPr>
              <a:t>tardio</a:t>
            </a: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24" name="Imagen 23">
            <a:extLst>
              <a:ext uri="{FF2B5EF4-FFF2-40B4-BE49-F238E27FC236}">
                <a16:creationId xmlns:a16="http://schemas.microsoft.com/office/drawing/2014/main" id="{F8B3E083-28C6-0E77-FF35-A2764C459322}"/>
              </a:ext>
            </a:extLst>
          </p:cNvPr>
          <p:cNvPicPr>
            <a:picLocks noChangeAspect="1"/>
          </p:cNvPicPr>
          <p:nvPr/>
        </p:nvPicPr>
        <p:blipFill>
          <a:blip r:embed="rId3"/>
          <a:stretch>
            <a:fillRect/>
          </a:stretch>
        </p:blipFill>
        <p:spPr>
          <a:xfrm>
            <a:off x="330593" y="1448600"/>
            <a:ext cx="5892958" cy="4282008"/>
          </a:xfrm>
          <a:prstGeom prst="rect">
            <a:avLst/>
          </a:prstGeom>
        </p:spPr>
      </p:pic>
      <p:sp>
        <p:nvSpPr>
          <p:cNvPr id="20" name="TextBox 3">
            <a:extLst>
              <a:ext uri="{FF2B5EF4-FFF2-40B4-BE49-F238E27FC236}">
                <a16:creationId xmlns:a16="http://schemas.microsoft.com/office/drawing/2014/main" id="{5AA383F9-C015-C256-552C-3FD27F507551}"/>
              </a:ext>
            </a:extLst>
          </p:cNvPr>
          <p:cNvSpPr txBox="1"/>
          <p:nvPr/>
        </p:nvSpPr>
        <p:spPr>
          <a:xfrm>
            <a:off x="7308753" y="2364436"/>
            <a:ext cx="3526470" cy="2585323"/>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cs typeface="Arial" pitchFamily="34" charset="0"/>
              </a:rPr>
              <a:t>La mayor parte de los casos se concentran en las etapas </a:t>
            </a:r>
            <a:r>
              <a:rPr lang="es-ES" altLang="ko-KR" b="1" dirty="0">
                <a:solidFill>
                  <a:schemeClr val="bg1"/>
                </a:solidFill>
                <a:cs typeface="Arial" pitchFamily="34" charset="0"/>
              </a:rPr>
              <a:t>IIA (32%) </a:t>
            </a:r>
            <a:r>
              <a:rPr lang="es-ES" altLang="ko-KR" dirty="0">
                <a:solidFill>
                  <a:schemeClr val="bg1"/>
                </a:solidFill>
                <a:cs typeface="Arial" pitchFamily="34" charset="0"/>
              </a:rPr>
              <a:t>e </a:t>
            </a:r>
            <a:r>
              <a:rPr lang="es-ES" altLang="ko-KR" b="1" dirty="0">
                <a:solidFill>
                  <a:schemeClr val="bg1"/>
                </a:solidFill>
                <a:cs typeface="Arial" pitchFamily="34" charset="0"/>
              </a:rPr>
              <a:t>IIB (28%).</a:t>
            </a:r>
          </a:p>
          <a:p>
            <a:pPr marL="285750" indent="-285750">
              <a:buFont typeface="Arial" panose="020B0604020202020204" pitchFamily="34" charset="0"/>
              <a:buChar char="•"/>
            </a:pPr>
            <a:endParaRPr lang="es-ES" altLang="ko-KR" dirty="0">
              <a:solidFill>
                <a:schemeClr val="bg1"/>
              </a:solidFill>
              <a:cs typeface="Arial" pitchFamily="34" charset="0"/>
            </a:endParaRPr>
          </a:p>
          <a:p>
            <a:pPr marL="285750" indent="-285750">
              <a:buFont typeface="Arial" panose="020B0604020202020204" pitchFamily="34" charset="0"/>
              <a:buChar char="•"/>
            </a:pPr>
            <a:r>
              <a:rPr lang="es-ES" altLang="ko-KR" dirty="0">
                <a:solidFill>
                  <a:schemeClr val="bg1"/>
                </a:solidFill>
                <a:cs typeface="Arial" pitchFamily="34" charset="0"/>
              </a:rPr>
              <a:t>En contraste, los estadios avanzados como </a:t>
            </a:r>
            <a:r>
              <a:rPr lang="es-ES" altLang="ko-KR" b="1" dirty="0">
                <a:solidFill>
                  <a:schemeClr val="bg1"/>
                </a:solidFill>
                <a:cs typeface="Arial" pitchFamily="34" charset="0"/>
              </a:rPr>
              <a:t>IIIC (12%) </a:t>
            </a:r>
            <a:r>
              <a:rPr lang="es-ES" altLang="ko-KR" dirty="0">
                <a:solidFill>
                  <a:schemeClr val="bg1"/>
                </a:solidFill>
                <a:cs typeface="Arial" pitchFamily="34" charset="0"/>
              </a:rPr>
              <a:t>y </a:t>
            </a:r>
            <a:r>
              <a:rPr lang="es-ES" altLang="ko-KR" b="1" dirty="0">
                <a:solidFill>
                  <a:schemeClr val="bg1"/>
                </a:solidFill>
                <a:cs typeface="Arial" pitchFamily="34" charset="0"/>
              </a:rPr>
              <a:t>IIIB (2%) </a:t>
            </a:r>
            <a:r>
              <a:rPr lang="es-ES" altLang="ko-KR" dirty="0">
                <a:solidFill>
                  <a:schemeClr val="bg1"/>
                </a:solidFill>
                <a:cs typeface="Arial" pitchFamily="34" charset="0"/>
              </a:rPr>
              <a:t>muestran una menor proporción de pacientes.</a:t>
            </a:r>
            <a:endParaRPr lang="ko-KR" altLang="en-US" sz="2800" dirty="0">
              <a:solidFill>
                <a:schemeClr val="bg1"/>
              </a:solidFill>
              <a:cs typeface="Arial" pitchFamily="34" charset="0"/>
            </a:endParaRPr>
          </a:p>
        </p:txBody>
      </p:sp>
      <p:sp>
        <p:nvSpPr>
          <p:cNvPr id="2" name="TextBox 19">
            <a:extLst>
              <a:ext uri="{FF2B5EF4-FFF2-40B4-BE49-F238E27FC236}">
                <a16:creationId xmlns:a16="http://schemas.microsoft.com/office/drawing/2014/main" id="{AB80858A-AE8B-A581-8E20-48EC2A5A2551}"/>
              </a:ext>
            </a:extLst>
          </p:cNvPr>
          <p:cNvSpPr txBox="1"/>
          <p:nvPr/>
        </p:nvSpPr>
        <p:spPr>
          <a:xfrm>
            <a:off x="162047" y="496170"/>
            <a:ext cx="11889144"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Distribución de Pacientes por Clasificación según AJCC</a:t>
            </a:r>
          </a:p>
        </p:txBody>
      </p:sp>
      <p:sp>
        <p:nvSpPr>
          <p:cNvPr id="8" name="TextBox 19">
            <a:extLst>
              <a:ext uri="{FF2B5EF4-FFF2-40B4-BE49-F238E27FC236}">
                <a16:creationId xmlns:a16="http://schemas.microsoft.com/office/drawing/2014/main" id="{35959E2D-97BD-03A7-DBEA-3AE545C1240A}"/>
              </a:ext>
            </a:extLst>
          </p:cNvPr>
          <p:cNvSpPr txBox="1"/>
          <p:nvPr/>
        </p:nvSpPr>
        <p:spPr>
          <a:xfrm>
            <a:off x="140809" y="-55242"/>
            <a:ext cx="11309451" cy="707886"/>
          </a:xfrm>
          <a:prstGeom prst="rect">
            <a:avLst/>
          </a:prstGeom>
          <a:noFill/>
        </p:spPr>
        <p:txBody>
          <a:bodyPr wrap="square">
            <a:spAutoFit/>
          </a:bodyPr>
          <a:lstStyle/>
          <a:p>
            <a:r>
              <a:rPr lang="es-ES" altLang="ko-KR" sz="4000" b="1" dirty="0">
                <a:solidFill>
                  <a:schemeClr val="accent1"/>
                </a:solidFill>
                <a:cs typeface="Arial" pitchFamily="34" charset="0"/>
              </a:rPr>
              <a:t>Diagnóstico Temprano</a:t>
            </a:r>
          </a:p>
        </p:txBody>
      </p:sp>
      <p:sp>
        <p:nvSpPr>
          <p:cNvPr id="32" name="Rectangle 5">
            <a:extLst>
              <a:ext uri="{FF2B5EF4-FFF2-40B4-BE49-F238E27FC236}">
                <a16:creationId xmlns:a16="http://schemas.microsoft.com/office/drawing/2014/main" id="{28F792A0-A241-4CEB-C5D4-CB59EE7A4A29}"/>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s-ES" altLang="ko-KR" sz="2000" dirty="0">
              <a:solidFill>
                <a:schemeClr val="tx1"/>
              </a:solidFill>
            </a:endParaRPr>
          </a:p>
        </p:txBody>
      </p:sp>
    </p:spTree>
    <p:extLst>
      <p:ext uri="{BB962C8B-B14F-4D97-AF65-F5344CB8AC3E}">
        <p14:creationId xmlns:p14="http://schemas.microsoft.com/office/powerpoint/2010/main" val="18444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526C-AD8A-DD80-4EF5-E10F65FA69F4}"/>
            </a:ext>
          </a:extLst>
        </p:cNvPr>
        <p:cNvGrpSpPr/>
        <p:nvPr/>
      </p:nvGrpSpPr>
      <p:grpSpPr>
        <a:xfrm>
          <a:off x="0" y="0"/>
          <a:ext cx="0" cy="0"/>
          <a:chOff x="0" y="0"/>
          <a:chExt cx="0" cy="0"/>
        </a:xfrm>
      </p:grpSpPr>
      <p:grpSp>
        <p:nvGrpSpPr>
          <p:cNvPr id="5" name="Group 7">
            <a:extLst>
              <a:ext uri="{FF2B5EF4-FFF2-40B4-BE49-F238E27FC236}">
                <a16:creationId xmlns:a16="http://schemas.microsoft.com/office/drawing/2014/main" id="{87598D2C-EBDD-2DF7-2642-43BAD0289876}"/>
              </a:ext>
            </a:extLst>
          </p:cNvPr>
          <p:cNvGrpSpPr/>
          <p:nvPr/>
        </p:nvGrpSpPr>
        <p:grpSpPr>
          <a:xfrm>
            <a:off x="6586323" y="1973066"/>
            <a:ext cx="4706699" cy="3450622"/>
            <a:chOff x="5076056" y="1484835"/>
            <a:chExt cx="3600400" cy="2016224"/>
          </a:xfrm>
        </p:grpSpPr>
        <p:sp>
          <p:nvSpPr>
            <p:cNvPr id="6" name="Rectangle 8">
              <a:extLst>
                <a:ext uri="{FF2B5EF4-FFF2-40B4-BE49-F238E27FC236}">
                  <a16:creationId xmlns:a16="http://schemas.microsoft.com/office/drawing/2014/main" id="{84396E05-8546-4B06-38C3-AEADBE891F5B}"/>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336E00AF-A8F7-032D-F78E-3119B554AB30}"/>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 name="Rectangle 1">
            <a:extLst>
              <a:ext uri="{FF2B5EF4-FFF2-40B4-BE49-F238E27FC236}">
                <a16:creationId xmlns:a16="http://schemas.microsoft.com/office/drawing/2014/main" id="{60D6DA42-E284-3005-5F6D-9E06F2E50DF3}"/>
              </a:ext>
            </a:extLst>
          </p:cNvPr>
          <p:cNvSpPr>
            <a:spLocks noChangeArrowheads="1"/>
          </p:cNvSpPr>
          <p:nvPr/>
        </p:nvSpPr>
        <p:spPr bwMode="auto">
          <a:xfrm>
            <a:off x="693364" y="2961651"/>
            <a:ext cx="47147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Kaplan </a:t>
            </a:r>
            <a:r>
              <a:rPr kumimoji="0" lang="es-ES" altLang="es-ES" sz="1800" b="0" i="0" u="none" strike="noStrike" cap="none" normalizeH="0" baseline="0" dirty="0" err="1">
                <a:ln>
                  <a:noFill/>
                </a:ln>
                <a:solidFill>
                  <a:schemeClr val="tx1"/>
                </a:solidFill>
                <a:effectLst/>
                <a:latin typeface="Arial" panose="020B0604020202020204" pitchFamily="34" charset="0"/>
              </a:rPr>
              <a:t>meier</a:t>
            </a:r>
            <a:r>
              <a:rPr kumimoji="0" lang="es-ES" altLang="es-ES" sz="1800" b="0" i="0" u="none" strike="noStrike" cap="none" normalizeH="0" baseline="0" dirty="0">
                <a:ln>
                  <a:noFill/>
                </a:ln>
                <a:solidFill>
                  <a:schemeClr val="tx1"/>
                </a:solidFill>
                <a:effectLst/>
                <a:latin typeface="Arial" panose="020B0604020202020204" pitchFamily="34" charset="0"/>
              </a:rPr>
              <a:t> diagnostico temprano y </a:t>
            </a:r>
            <a:r>
              <a:rPr kumimoji="0" lang="es-ES" altLang="es-ES" sz="1800" b="0" i="0" u="none" strike="noStrike" cap="none" normalizeH="0" baseline="0" dirty="0" err="1">
                <a:ln>
                  <a:noFill/>
                </a:ln>
                <a:solidFill>
                  <a:schemeClr val="tx1"/>
                </a:solidFill>
                <a:effectLst/>
                <a:latin typeface="Arial" panose="020B0604020202020204" pitchFamily="34" charset="0"/>
              </a:rPr>
              <a:t>tardio</a:t>
            </a: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24" name="Imagen 23">
            <a:extLst>
              <a:ext uri="{FF2B5EF4-FFF2-40B4-BE49-F238E27FC236}">
                <a16:creationId xmlns:a16="http://schemas.microsoft.com/office/drawing/2014/main" id="{FC4B40EE-07C3-ED9C-1A19-BE1195DCEE80}"/>
              </a:ext>
            </a:extLst>
          </p:cNvPr>
          <p:cNvPicPr>
            <a:picLocks noChangeAspect="1"/>
          </p:cNvPicPr>
          <p:nvPr/>
        </p:nvPicPr>
        <p:blipFill>
          <a:blip r:embed="rId3"/>
          <a:stretch>
            <a:fillRect/>
          </a:stretch>
        </p:blipFill>
        <p:spPr>
          <a:xfrm>
            <a:off x="330593" y="1434312"/>
            <a:ext cx="5892958" cy="4282008"/>
          </a:xfrm>
          <a:prstGeom prst="rect">
            <a:avLst/>
          </a:prstGeom>
        </p:spPr>
      </p:pic>
      <p:sp>
        <p:nvSpPr>
          <p:cNvPr id="8" name="TextBox 19">
            <a:extLst>
              <a:ext uri="{FF2B5EF4-FFF2-40B4-BE49-F238E27FC236}">
                <a16:creationId xmlns:a16="http://schemas.microsoft.com/office/drawing/2014/main" id="{8352EC9E-04DD-3377-77F3-1B1A7053B03F}"/>
              </a:ext>
            </a:extLst>
          </p:cNvPr>
          <p:cNvSpPr txBox="1"/>
          <p:nvPr/>
        </p:nvSpPr>
        <p:spPr>
          <a:xfrm>
            <a:off x="140809" y="-55242"/>
            <a:ext cx="11309451" cy="707886"/>
          </a:xfrm>
          <a:prstGeom prst="rect">
            <a:avLst/>
          </a:prstGeom>
          <a:noFill/>
        </p:spPr>
        <p:txBody>
          <a:bodyPr wrap="square">
            <a:spAutoFit/>
          </a:bodyPr>
          <a:lstStyle/>
          <a:p>
            <a:r>
              <a:rPr lang="es-ES" altLang="ko-KR" sz="4000" b="1" dirty="0">
                <a:solidFill>
                  <a:schemeClr val="accent1"/>
                </a:solidFill>
                <a:cs typeface="Arial" pitchFamily="34" charset="0"/>
              </a:rPr>
              <a:t>Diagnóstico Temprano</a:t>
            </a:r>
          </a:p>
        </p:txBody>
      </p:sp>
      <p:sp>
        <p:nvSpPr>
          <p:cNvPr id="13" name="Arco 12">
            <a:extLst>
              <a:ext uri="{FF2B5EF4-FFF2-40B4-BE49-F238E27FC236}">
                <a16:creationId xmlns:a16="http://schemas.microsoft.com/office/drawing/2014/main" id="{715238BF-934D-4005-574A-BA13312A7E42}"/>
              </a:ext>
            </a:extLst>
          </p:cNvPr>
          <p:cNvSpPr/>
          <p:nvPr/>
        </p:nvSpPr>
        <p:spPr>
          <a:xfrm rot="6038408">
            <a:off x="2168360" y="2820797"/>
            <a:ext cx="2076684" cy="2671531"/>
          </a:xfrm>
          <a:prstGeom prst="arc">
            <a:avLst>
              <a:gd name="adj1" fmla="val 17455987"/>
              <a:gd name="adj2" fmla="val 3417762"/>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9282E52-7828-85A3-B7A4-688D829A366D}"/>
              </a:ext>
            </a:extLst>
          </p:cNvPr>
          <p:cNvCxnSpPr>
            <a:cxnSpLocks/>
          </p:cNvCxnSpPr>
          <p:nvPr/>
        </p:nvCxnSpPr>
        <p:spPr>
          <a:xfrm flipH="1">
            <a:off x="2042709" y="3696721"/>
            <a:ext cx="1234363" cy="9254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A2604521-31C7-78E8-3E5F-615540448583}"/>
              </a:ext>
            </a:extLst>
          </p:cNvPr>
          <p:cNvCxnSpPr>
            <a:cxnSpLocks/>
          </p:cNvCxnSpPr>
          <p:nvPr/>
        </p:nvCxnSpPr>
        <p:spPr>
          <a:xfrm>
            <a:off x="3244572" y="3696721"/>
            <a:ext cx="1050494" cy="11610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2" name="Rectangle 5">
            <a:extLst>
              <a:ext uri="{FF2B5EF4-FFF2-40B4-BE49-F238E27FC236}">
                <a16:creationId xmlns:a16="http://schemas.microsoft.com/office/drawing/2014/main" id="{07706379-BF7D-8DEA-03F5-4CEA68CFFF2C}"/>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ES" altLang="ko-KR" sz="2000" b="1" dirty="0">
                <a:solidFill>
                  <a:schemeClr val="tx1"/>
                </a:solidFill>
              </a:rPr>
              <a:t>María</a:t>
            </a:r>
            <a:r>
              <a:rPr lang="es-ES" altLang="ko-KR" sz="2000" dirty="0">
                <a:solidFill>
                  <a:schemeClr val="tx1"/>
                </a:solidFill>
              </a:rPr>
              <a:t> fue diagnosticada en </a:t>
            </a:r>
            <a:r>
              <a:rPr lang="es-ES" altLang="ko-KR" sz="2000" b="1" dirty="0">
                <a:solidFill>
                  <a:schemeClr val="tx1"/>
                </a:solidFill>
              </a:rPr>
              <a:t>estadio IIIA</a:t>
            </a:r>
            <a:r>
              <a:rPr lang="es-ES" altLang="ko-KR" sz="2000" dirty="0">
                <a:solidFill>
                  <a:schemeClr val="tx1"/>
                </a:solidFill>
              </a:rPr>
              <a:t>, un grupo que representa el 26% de los casos.</a:t>
            </a:r>
          </a:p>
        </p:txBody>
      </p:sp>
      <p:sp>
        <p:nvSpPr>
          <p:cNvPr id="3" name="TextBox 19">
            <a:extLst>
              <a:ext uri="{FF2B5EF4-FFF2-40B4-BE49-F238E27FC236}">
                <a16:creationId xmlns:a16="http://schemas.microsoft.com/office/drawing/2014/main" id="{A07957CE-54EF-CE00-55AE-25F9590E528D}"/>
              </a:ext>
            </a:extLst>
          </p:cNvPr>
          <p:cNvSpPr txBox="1"/>
          <p:nvPr/>
        </p:nvSpPr>
        <p:spPr>
          <a:xfrm>
            <a:off x="162047" y="496170"/>
            <a:ext cx="11889144"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Distribución de Pacientes por Clasificación según AJCC</a:t>
            </a:r>
          </a:p>
        </p:txBody>
      </p:sp>
      <p:sp>
        <p:nvSpPr>
          <p:cNvPr id="2" name="TextBox 3">
            <a:extLst>
              <a:ext uri="{FF2B5EF4-FFF2-40B4-BE49-F238E27FC236}">
                <a16:creationId xmlns:a16="http://schemas.microsoft.com/office/drawing/2014/main" id="{7E2AB2C1-3898-F7B3-CB6C-85B38430F8E3}"/>
              </a:ext>
            </a:extLst>
          </p:cNvPr>
          <p:cNvSpPr txBox="1"/>
          <p:nvPr/>
        </p:nvSpPr>
        <p:spPr>
          <a:xfrm>
            <a:off x="7308753" y="2364436"/>
            <a:ext cx="3526470" cy="2585323"/>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cs typeface="Arial" pitchFamily="34" charset="0"/>
              </a:rPr>
              <a:t>La mayor parte de los casos se concentran en las etapas </a:t>
            </a:r>
            <a:r>
              <a:rPr lang="es-ES" altLang="ko-KR" b="1" dirty="0">
                <a:solidFill>
                  <a:schemeClr val="bg1"/>
                </a:solidFill>
                <a:cs typeface="Arial" pitchFamily="34" charset="0"/>
              </a:rPr>
              <a:t>IIA (32%) </a:t>
            </a:r>
            <a:r>
              <a:rPr lang="es-ES" altLang="ko-KR" dirty="0">
                <a:solidFill>
                  <a:schemeClr val="bg1"/>
                </a:solidFill>
                <a:cs typeface="Arial" pitchFamily="34" charset="0"/>
              </a:rPr>
              <a:t>e </a:t>
            </a:r>
            <a:r>
              <a:rPr lang="es-ES" altLang="ko-KR" b="1" dirty="0">
                <a:solidFill>
                  <a:schemeClr val="bg1"/>
                </a:solidFill>
                <a:cs typeface="Arial" pitchFamily="34" charset="0"/>
              </a:rPr>
              <a:t>IIB (28%).</a:t>
            </a:r>
          </a:p>
          <a:p>
            <a:pPr marL="285750" indent="-285750">
              <a:buFont typeface="Arial" panose="020B0604020202020204" pitchFamily="34" charset="0"/>
              <a:buChar char="•"/>
            </a:pPr>
            <a:endParaRPr lang="es-ES" altLang="ko-KR" dirty="0">
              <a:solidFill>
                <a:schemeClr val="bg1"/>
              </a:solidFill>
              <a:cs typeface="Arial" pitchFamily="34" charset="0"/>
            </a:endParaRPr>
          </a:p>
          <a:p>
            <a:pPr marL="285750" indent="-285750">
              <a:buFont typeface="Arial" panose="020B0604020202020204" pitchFamily="34" charset="0"/>
              <a:buChar char="•"/>
            </a:pPr>
            <a:r>
              <a:rPr lang="es-ES" altLang="ko-KR" dirty="0">
                <a:solidFill>
                  <a:schemeClr val="bg1"/>
                </a:solidFill>
                <a:cs typeface="Arial" pitchFamily="34" charset="0"/>
              </a:rPr>
              <a:t>En contraste, los estadios avanzados como </a:t>
            </a:r>
            <a:r>
              <a:rPr lang="es-ES" altLang="ko-KR" b="1" dirty="0">
                <a:solidFill>
                  <a:schemeClr val="bg1"/>
                </a:solidFill>
                <a:cs typeface="Arial" pitchFamily="34" charset="0"/>
              </a:rPr>
              <a:t>IIIC (12%) </a:t>
            </a:r>
            <a:r>
              <a:rPr lang="es-ES" altLang="ko-KR" dirty="0">
                <a:solidFill>
                  <a:schemeClr val="bg1"/>
                </a:solidFill>
                <a:cs typeface="Arial" pitchFamily="34" charset="0"/>
              </a:rPr>
              <a:t>y </a:t>
            </a:r>
            <a:r>
              <a:rPr lang="es-ES" altLang="ko-KR" b="1" dirty="0">
                <a:solidFill>
                  <a:schemeClr val="bg1"/>
                </a:solidFill>
                <a:cs typeface="Arial" pitchFamily="34" charset="0"/>
              </a:rPr>
              <a:t>IIIB (2%) </a:t>
            </a:r>
            <a:r>
              <a:rPr lang="es-ES" altLang="ko-KR" dirty="0">
                <a:solidFill>
                  <a:schemeClr val="bg1"/>
                </a:solidFill>
                <a:cs typeface="Arial" pitchFamily="34" charset="0"/>
              </a:rPr>
              <a:t>muestran una menor proporción de pacientes.</a:t>
            </a: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126659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BCD3F-3ECB-D191-E77E-5845246E7A62}"/>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A557642C-7835-0CD7-6ACE-58D3577D2436}"/>
              </a:ext>
            </a:extLst>
          </p:cNvPr>
          <p:cNvSpPr/>
          <p:nvPr/>
        </p:nvSpPr>
        <p:spPr>
          <a:xfrm>
            <a:off x="0" y="5763434"/>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s-ES" altLang="ko-KR" sz="2000" dirty="0">
              <a:solidFill>
                <a:schemeClr val="tx1"/>
              </a:solidFill>
            </a:endParaRPr>
          </a:p>
        </p:txBody>
      </p:sp>
      <p:grpSp>
        <p:nvGrpSpPr>
          <p:cNvPr id="5" name="Group 7">
            <a:extLst>
              <a:ext uri="{FF2B5EF4-FFF2-40B4-BE49-F238E27FC236}">
                <a16:creationId xmlns:a16="http://schemas.microsoft.com/office/drawing/2014/main" id="{60C0197F-F485-6F9D-7BB7-33A1C156048E}"/>
              </a:ext>
            </a:extLst>
          </p:cNvPr>
          <p:cNvGrpSpPr/>
          <p:nvPr/>
        </p:nvGrpSpPr>
        <p:grpSpPr>
          <a:xfrm>
            <a:off x="6586323" y="1291691"/>
            <a:ext cx="4706699" cy="3870744"/>
            <a:chOff x="5076056" y="1484835"/>
            <a:chExt cx="3600400" cy="2016224"/>
          </a:xfrm>
        </p:grpSpPr>
        <p:sp>
          <p:nvSpPr>
            <p:cNvPr id="6" name="Rectangle 8">
              <a:extLst>
                <a:ext uri="{FF2B5EF4-FFF2-40B4-BE49-F238E27FC236}">
                  <a16:creationId xmlns:a16="http://schemas.microsoft.com/office/drawing/2014/main" id="{1493AD73-BC3B-ECC8-4233-5F88CABEEE64}"/>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F8C494D4-5C69-6CAF-27EC-24A2E20D6B32}"/>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2" name="TextBox 3">
            <a:extLst>
              <a:ext uri="{FF2B5EF4-FFF2-40B4-BE49-F238E27FC236}">
                <a16:creationId xmlns:a16="http://schemas.microsoft.com/office/drawing/2014/main" id="{1468815B-BE2D-E105-0478-7E8D8236C3DD}"/>
              </a:ext>
            </a:extLst>
          </p:cNvPr>
          <p:cNvSpPr txBox="1"/>
          <p:nvPr/>
        </p:nvSpPr>
        <p:spPr>
          <a:xfrm>
            <a:off x="7044488" y="1860692"/>
            <a:ext cx="3526470" cy="2862322"/>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cs typeface="Arial" pitchFamily="34" charset="0"/>
              </a:rPr>
              <a:t>Diagnóstico </a:t>
            </a:r>
            <a:r>
              <a:rPr lang="es-ES" altLang="ko-KR" b="1" dirty="0">
                <a:solidFill>
                  <a:schemeClr val="bg1"/>
                </a:solidFill>
                <a:cs typeface="Arial" pitchFamily="34" charset="0"/>
              </a:rPr>
              <a:t>temprano</a:t>
            </a:r>
            <a:r>
              <a:rPr lang="es-ES" altLang="ko-KR" dirty="0">
                <a:solidFill>
                  <a:schemeClr val="bg1"/>
                </a:solidFill>
                <a:cs typeface="Arial" pitchFamily="34" charset="0"/>
              </a:rPr>
              <a:t> (estadios 0, I y II) y diagnóstico </a:t>
            </a:r>
            <a:r>
              <a:rPr lang="es-ES" altLang="ko-KR" b="1" dirty="0">
                <a:solidFill>
                  <a:schemeClr val="bg1"/>
                </a:solidFill>
                <a:cs typeface="Arial" pitchFamily="34" charset="0"/>
              </a:rPr>
              <a:t>tardío</a:t>
            </a:r>
            <a:r>
              <a:rPr lang="es-ES" altLang="ko-KR" dirty="0">
                <a:solidFill>
                  <a:schemeClr val="bg1"/>
                </a:solidFill>
                <a:cs typeface="Arial" pitchFamily="34" charset="0"/>
              </a:rPr>
              <a:t> (estadios III y IV).</a:t>
            </a:r>
          </a:p>
          <a:p>
            <a:pPr marL="285750" indent="-285750">
              <a:buFont typeface="Arial" panose="020B0604020202020204" pitchFamily="34" charset="0"/>
              <a:buChar char="•"/>
            </a:pPr>
            <a:endParaRPr lang="es-ES" altLang="ko-KR" dirty="0">
              <a:solidFill>
                <a:schemeClr val="bg1"/>
              </a:solidFill>
              <a:cs typeface="Arial" pitchFamily="34" charset="0"/>
            </a:endParaRPr>
          </a:p>
          <a:p>
            <a:endParaRPr lang="es-ES" altLang="ko-KR" dirty="0">
              <a:solidFill>
                <a:schemeClr val="bg1"/>
              </a:solidFill>
              <a:cs typeface="Arial" pitchFamily="34" charset="0"/>
            </a:endParaRPr>
          </a:p>
          <a:p>
            <a:pPr marL="285750" indent="-285750">
              <a:buFont typeface="Arial" panose="020B0604020202020204" pitchFamily="34" charset="0"/>
              <a:buChar char="•"/>
            </a:pPr>
            <a:r>
              <a:rPr lang="es-ES" altLang="ko-KR" dirty="0">
                <a:solidFill>
                  <a:schemeClr val="bg1"/>
                </a:solidFill>
                <a:cs typeface="Arial" pitchFamily="34" charset="0"/>
              </a:rPr>
              <a:t>La </a:t>
            </a:r>
            <a:r>
              <a:rPr lang="es-ES" altLang="ko-KR" b="1" dirty="0">
                <a:solidFill>
                  <a:schemeClr val="bg1"/>
                </a:solidFill>
                <a:cs typeface="Arial" pitchFamily="34" charset="0"/>
              </a:rPr>
              <a:t>mayor</a:t>
            </a:r>
            <a:r>
              <a:rPr lang="es-ES" altLang="ko-KR" dirty="0">
                <a:solidFill>
                  <a:schemeClr val="bg1"/>
                </a:solidFill>
                <a:cs typeface="Arial" pitchFamily="34" charset="0"/>
              </a:rPr>
              <a:t> proporción de pacientes se encuentra en las etapas </a:t>
            </a:r>
            <a:r>
              <a:rPr lang="es-ES" altLang="ko-KR" b="1" dirty="0">
                <a:solidFill>
                  <a:schemeClr val="bg1"/>
                </a:solidFill>
                <a:cs typeface="Arial" pitchFamily="34" charset="0"/>
              </a:rPr>
              <a:t>IIA y IIB.</a:t>
            </a:r>
          </a:p>
          <a:p>
            <a:pPr marL="285750" indent="-285750">
              <a:buFont typeface="Arial" panose="020B0604020202020204" pitchFamily="34" charset="0"/>
              <a:buChar char="•"/>
            </a:pPr>
            <a:endParaRPr lang="es-ES" altLang="ko-KR" b="1" dirty="0">
              <a:solidFill>
                <a:schemeClr val="bg1"/>
              </a:solidFill>
              <a:cs typeface="Arial" pitchFamily="34" charset="0"/>
            </a:endParaRPr>
          </a:p>
        </p:txBody>
      </p:sp>
      <p:sp>
        <p:nvSpPr>
          <p:cNvPr id="23" name="TextBox 19">
            <a:extLst>
              <a:ext uri="{FF2B5EF4-FFF2-40B4-BE49-F238E27FC236}">
                <a16:creationId xmlns:a16="http://schemas.microsoft.com/office/drawing/2014/main" id="{24C636A6-28BE-E001-1BD3-008F1C3D6374}"/>
              </a:ext>
            </a:extLst>
          </p:cNvPr>
          <p:cNvSpPr txBox="1"/>
          <p:nvPr/>
        </p:nvSpPr>
        <p:spPr>
          <a:xfrm>
            <a:off x="162047" y="496170"/>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Distribución por tipo de diagnóstico</a:t>
            </a:r>
          </a:p>
        </p:txBody>
      </p:sp>
      <p:sp>
        <p:nvSpPr>
          <p:cNvPr id="24" name="TextBox 19">
            <a:extLst>
              <a:ext uri="{FF2B5EF4-FFF2-40B4-BE49-F238E27FC236}">
                <a16:creationId xmlns:a16="http://schemas.microsoft.com/office/drawing/2014/main" id="{3F465467-A10B-C323-FE5F-D3BF6D8A6C00}"/>
              </a:ext>
            </a:extLst>
          </p:cNvPr>
          <p:cNvSpPr txBox="1"/>
          <p:nvPr/>
        </p:nvSpPr>
        <p:spPr>
          <a:xfrm>
            <a:off x="140809" y="-55242"/>
            <a:ext cx="11309451" cy="707886"/>
          </a:xfrm>
          <a:prstGeom prst="rect">
            <a:avLst/>
          </a:prstGeom>
          <a:noFill/>
        </p:spPr>
        <p:txBody>
          <a:bodyPr wrap="square">
            <a:spAutoFit/>
          </a:bodyPr>
          <a:lstStyle/>
          <a:p>
            <a:r>
              <a:rPr lang="es-ES" altLang="ko-KR" sz="4000" b="1" dirty="0">
                <a:solidFill>
                  <a:schemeClr val="accent1"/>
                </a:solidFill>
                <a:cs typeface="Arial" pitchFamily="34" charset="0"/>
              </a:rPr>
              <a:t>Diagnóstico Temprano</a:t>
            </a:r>
          </a:p>
        </p:txBody>
      </p:sp>
      <p:pic>
        <p:nvPicPr>
          <p:cNvPr id="27" name="Imagen 26">
            <a:extLst>
              <a:ext uri="{FF2B5EF4-FFF2-40B4-BE49-F238E27FC236}">
                <a16:creationId xmlns:a16="http://schemas.microsoft.com/office/drawing/2014/main" id="{1DA0FA21-B67F-30B2-0CF0-6FC835ED6F97}"/>
              </a:ext>
            </a:extLst>
          </p:cNvPr>
          <p:cNvPicPr>
            <a:picLocks noChangeAspect="1"/>
          </p:cNvPicPr>
          <p:nvPr/>
        </p:nvPicPr>
        <p:blipFill>
          <a:blip r:embed="rId3"/>
          <a:stretch>
            <a:fillRect/>
          </a:stretch>
        </p:blipFill>
        <p:spPr>
          <a:xfrm>
            <a:off x="320708" y="1123024"/>
            <a:ext cx="5922629" cy="4640410"/>
          </a:xfrm>
          <a:prstGeom prst="rect">
            <a:avLst/>
          </a:prstGeom>
        </p:spPr>
      </p:pic>
    </p:spTree>
    <p:extLst>
      <p:ext uri="{BB962C8B-B14F-4D97-AF65-F5344CB8AC3E}">
        <p14:creationId xmlns:p14="http://schemas.microsoft.com/office/powerpoint/2010/main" val="205270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CA3AF-1158-1DAA-0FFE-8BC430C47840}"/>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6F799E9F-7B5D-6D68-31A8-E658F3B941D8}"/>
              </a:ext>
            </a:extLst>
          </p:cNvPr>
          <p:cNvSpPr/>
          <p:nvPr/>
        </p:nvSpPr>
        <p:spPr>
          <a:xfrm>
            <a:off x="0" y="5763434"/>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ES" altLang="ko-KR" sz="2000" dirty="0">
                <a:solidFill>
                  <a:schemeClr val="tx1"/>
                </a:solidFill>
              </a:rPr>
              <a:t>En el caso de </a:t>
            </a:r>
            <a:r>
              <a:rPr lang="es-ES" altLang="ko-KR" sz="2000" b="1" dirty="0">
                <a:solidFill>
                  <a:schemeClr val="tx1"/>
                </a:solidFill>
              </a:rPr>
              <a:t>María</a:t>
            </a:r>
            <a:r>
              <a:rPr lang="es-ES" altLang="ko-KR" sz="2000" dirty="0">
                <a:solidFill>
                  <a:schemeClr val="tx1"/>
                </a:solidFill>
              </a:rPr>
              <a:t> que es </a:t>
            </a:r>
            <a:r>
              <a:rPr lang="es-ES" altLang="ko-KR" sz="2000" b="1" dirty="0">
                <a:solidFill>
                  <a:schemeClr val="tx1"/>
                </a:solidFill>
              </a:rPr>
              <a:t>un estadio IIIA </a:t>
            </a:r>
            <a:r>
              <a:rPr lang="es-ES" altLang="ko-KR" sz="2000" dirty="0">
                <a:solidFill>
                  <a:schemeClr val="tx1"/>
                </a:solidFill>
              </a:rPr>
              <a:t>se considera un </a:t>
            </a:r>
            <a:r>
              <a:rPr lang="es-ES" altLang="ko-KR" sz="2000" b="1" dirty="0">
                <a:solidFill>
                  <a:schemeClr val="tx1"/>
                </a:solidFill>
              </a:rPr>
              <a:t>diagnóstico tardío</a:t>
            </a:r>
            <a:r>
              <a:rPr lang="es-ES" altLang="ko-KR" sz="2000" dirty="0">
                <a:solidFill>
                  <a:schemeClr val="tx1"/>
                </a:solidFill>
              </a:rPr>
              <a:t>.</a:t>
            </a:r>
          </a:p>
          <a:p>
            <a:pPr marL="342900" indent="-342900" algn="ctr">
              <a:buFont typeface="Arial" panose="020B0604020202020204" pitchFamily="34" charset="0"/>
              <a:buChar char="•"/>
            </a:pPr>
            <a:r>
              <a:rPr lang="es-ES" altLang="ko-KR" sz="2000" dirty="0">
                <a:solidFill>
                  <a:schemeClr val="tx1"/>
                </a:solidFill>
              </a:rPr>
              <a:t>La detección precoz permite identificar el cáncer en estadios más manejables</a:t>
            </a:r>
          </a:p>
        </p:txBody>
      </p:sp>
      <p:grpSp>
        <p:nvGrpSpPr>
          <p:cNvPr id="5" name="Group 7">
            <a:extLst>
              <a:ext uri="{FF2B5EF4-FFF2-40B4-BE49-F238E27FC236}">
                <a16:creationId xmlns:a16="http://schemas.microsoft.com/office/drawing/2014/main" id="{C4B14C9E-5BC1-7231-1E63-239DECC6439D}"/>
              </a:ext>
            </a:extLst>
          </p:cNvPr>
          <p:cNvGrpSpPr/>
          <p:nvPr/>
        </p:nvGrpSpPr>
        <p:grpSpPr>
          <a:xfrm>
            <a:off x="6586323" y="1291691"/>
            <a:ext cx="4706699" cy="3870744"/>
            <a:chOff x="5076056" y="1484835"/>
            <a:chExt cx="3600400" cy="2016224"/>
          </a:xfrm>
        </p:grpSpPr>
        <p:sp>
          <p:nvSpPr>
            <p:cNvPr id="6" name="Rectangle 8">
              <a:extLst>
                <a:ext uri="{FF2B5EF4-FFF2-40B4-BE49-F238E27FC236}">
                  <a16:creationId xmlns:a16="http://schemas.microsoft.com/office/drawing/2014/main" id="{8757A652-EDD4-0E2F-DD04-5B3275104CD3}"/>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1D50E337-C8D4-51A1-6F65-0F4334A575A7}"/>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2" name="TextBox 3">
            <a:extLst>
              <a:ext uri="{FF2B5EF4-FFF2-40B4-BE49-F238E27FC236}">
                <a16:creationId xmlns:a16="http://schemas.microsoft.com/office/drawing/2014/main" id="{61D78CE9-B5D6-4407-9B58-00A556BA68AD}"/>
              </a:ext>
            </a:extLst>
          </p:cNvPr>
          <p:cNvSpPr txBox="1"/>
          <p:nvPr/>
        </p:nvSpPr>
        <p:spPr>
          <a:xfrm>
            <a:off x="7044488" y="1860692"/>
            <a:ext cx="3526470" cy="2862322"/>
          </a:xfrm>
          <a:prstGeom prst="rect">
            <a:avLst/>
          </a:prstGeom>
          <a:noFill/>
        </p:spPr>
        <p:txBody>
          <a:bodyPr wrap="square" rtlCol="0" anchor="ctr">
            <a:spAutoFit/>
          </a:bodyPr>
          <a:lstStyle/>
          <a:p>
            <a:pPr marL="285750" indent="-285750">
              <a:buFont typeface="Arial" panose="020B0604020202020204" pitchFamily="34" charset="0"/>
              <a:buChar char="•"/>
            </a:pPr>
            <a:r>
              <a:rPr lang="es-ES" altLang="ko-KR" dirty="0">
                <a:solidFill>
                  <a:schemeClr val="bg1"/>
                </a:solidFill>
                <a:cs typeface="Arial" pitchFamily="34" charset="0"/>
              </a:rPr>
              <a:t>Diagnóstico </a:t>
            </a:r>
            <a:r>
              <a:rPr lang="es-ES" altLang="ko-KR" b="1" dirty="0">
                <a:solidFill>
                  <a:schemeClr val="bg1"/>
                </a:solidFill>
                <a:cs typeface="Arial" pitchFamily="34" charset="0"/>
              </a:rPr>
              <a:t>temprano</a:t>
            </a:r>
            <a:r>
              <a:rPr lang="es-ES" altLang="ko-KR" dirty="0">
                <a:solidFill>
                  <a:schemeClr val="bg1"/>
                </a:solidFill>
                <a:cs typeface="Arial" pitchFamily="34" charset="0"/>
              </a:rPr>
              <a:t> (estadios 0, I y II) y diagnóstico </a:t>
            </a:r>
            <a:r>
              <a:rPr lang="es-ES" altLang="ko-KR" b="1" dirty="0">
                <a:solidFill>
                  <a:schemeClr val="bg1"/>
                </a:solidFill>
                <a:cs typeface="Arial" pitchFamily="34" charset="0"/>
              </a:rPr>
              <a:t>tardío</a:t>
            </a:r>
            <a:r>
              <a:rPr lang="es-ES" altLang="ko-KR" dirty="0">
                <a:solidFill>
                  <a:schemeClr val="bg1"/>
                </a:solidFill>
                <a:cs typeface="Arial" pitchFamily="34" charset="0"/>
              </a:rPr>
              <a:t> (estadios III y IV).</a:t>
            </a:r>
          </a:p>
          <a:p>
            <a:pPr marL="285750" indent="-285750">
              <a:buFont typeface="Arial" panose="020B0604020202020204" pitchFamily="34" charset="0"/>
              <a:buChar char="•"/>
            </a:pPr>
            <a:endParaRPr lang="es-ES" altLang="ko-KR" dirty="0">
              <a:solidFill>
                <a:schemeClr val="bg1"/>
              </a:solidFill>
              <a:cs typeface="Arial" pitchFamily="34" charset="0"/>
            </a:endParaRPr>
          </a:p>
          <a:p>
            <a:endParaRPr lang="es-ES" altLang="ko-KR" dirty="0">
              <a:solidFill>
                <a:schemeClr val="bg1"/>
              </a:solidFill>
              <a:cs typeface="Arial" pitchFamily="34" charset="0"/>
            </a:endParaRPr>
          </a:p>
          <a:p>
            <a:pPr marL="285750" indent="-285750">
              <a:buFont typeface="Arial" panose="020B0604020202020204" pitchFamily="34" charset="0"/>
              <a:buChar char="•"/>
            </a:pPr>
            <a:r>
              <a:rPr lang="es-ES" altLang="ko-KR" dirty="0">
                <a:solidFill>
                  <a:schemeClr val="bg1"/>
                </a:solidFill>
                <a:cs typeface="Arial" pitchFamily="34" charset="0"/>
              </a:rPr>
              <a:t>La </a:t>
            </a:r>
            <a:r>
              <a:rPr lang="es-ES" altLang="ko-KR" b="1" dirty="0">
                <a:solidFill>
                  <a:schemeClr val="bg1"/>
                </a:solidFill>
                <a:cs typeface="Arial" pitchFamily="34" charset="0"/>
              </a:rPr>
              <a:t>mayor</a:t>
            </a:r>
            <a:r>
              <a:rPr lang="es-ES" altLang="ko-KR" dirty="0">
                <a:solidFill>
                  <a:schemeClr val="bg1"/>
                </a:solidFill>
                <a:cs typeface="Arial" pitchFamily="34" charset="0"/>
              </a:rPr>
              <a:t> proporción de pacientes se encuentra en las etapas </a:t>
            </a:r>
            <a:r>
              <a:rPr lang="es-ES" altLang="ko-KR" b="1" dirty="0">
                <a:solidFill>
                  <a:schemeClr val="bg1"/>
                </a:solidFill>
                <a:cs typeface="Arial" pitchFamily="34" charset="0"/>
              </a:rPr>
              <a:t>IIA y IIB.</a:t>
            </a:r>
          </a:p>
          <a:p>
            <a:pPr marL="285750" indent="-285750">
              <a:buFont typeface="Arial" panose="020B0604020202020204" pitchFamily="34" charset="0"/>
              <a:buChar char="•"/>
            </a:pPr>
            <a:endParaRPr lang="es-ES" altLang="ko-KR" b="1" dirty="0">
              <a:solidFill>
                <a:schemeClr val="bg1"/>
              </a:solidFill>
              <a:cs typeface="Arial" pitchFamily="34" charset="0"/>
            </a:endParaRPr>
          </a:p>
        </p:txBody>
      </p:sp>
      <p:sp>
        <p:nvSpPr>
          <p:cNvPr id="23" name="TextBox 19">
            <a:extLst>
              <a:ext uri="{FF2B5EF4-FFF2-40B4-BE49-F238E27FC236}">
                <a16:creationId xmlns:a16="http://schemas.microsoft.com/office/drawing/2014/main" id="{5C2325B4-53CB-0BFD-E311-0581CDED0691}"/>
              </a:ext>
            </a:extLst>
          </p:cNvPr>
          <p:cNvSpPr txBox="1"/>
          <p:nvPr/>
        </p:nvSpPr>
        <p:spPr>
          <a:xfrm>
            <a:off x="162047" y="496170"/>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Distribución por tipo de diagnóstico</a:t>
            </a:r>
          </a:p>
        </p:txBody>
      </p:sp>
      <p:sp>
        <p:nvSpPr>
          <p:cNvPr id="24" name="TextBox 19">
            <a:extLst>
              <a:ext uri="{FF2B5EF4-FFF2-40B4-BE49-F238E27FC236}">
                <a16:creationId xmlns:a16="http://schemas.microsoft.com/office/drawing/2014/main" id="{A902A898-B4BA-A758-A5AF-01000021EDA3}"/>
              </a:ext>
            </a:extLst>
          </p:cNvPr>
          <p:cNvSpPr txBox="1"/>
          <p:nvPr/>
        </p:nvSpPr>
        <p:spPr>
          <a:xfrm>
            <a:off x="140809" y="-55242"/>
            <a:ext cx="11309451" cy="707886"/>
          </a:xfrm>
          <a:prstGeom prst="rect">
            <a:avLst/>
          </a:prstGeom>
          <a:noFill/>
        </p:spPr>
        <p:txBody>
          <a:bodyPr wrap="square">
            <a:spAutoFit/>
          </a:bodyPr>
          <a:lstStyle/>
          <a:p>
            <a:r>
              <a:rPr lang="es-ES" altLang="ko-KR" sz="4000" b="1" dirty="0">
                <a:solidFill>
                  <a:schemeClr val="accent1"/>
                </a:solidFill>
                <a:cs typeface="Arial" pitchFamily="34" charset="0"/>
              </a:rPr>
              <a:t>Diagnóstico Temprano</a:t>
            </a:r>
          </a:p>
        </p:txBody>
      </p:sp>
      <p:pic>
        <p:nvPicPr>
          <p:cNvPr id="27" name="Imagen 26">
            <a:extLst>
              <a:ext uri="{FF2B5EF4-FFF2-40B4-BE49-F238E27FC236}">
                <a16:creationId xmlns:a16="http://schemas.microsoft.com/office/drawing/2014/main" id="{6A920CEB-4E69-D046-F2CA-92AC4EDF6B04}"/>
              </a:ext>
            </a:extLst>
          </p:cNvPr>
          <p:cNvPicPr>
            <a:picLocks noChangeAspect="1"/>
          </p:cNvPicPr>
          <p:nvPr/>
        </p:nvPicPr>
        <p:blipFill>
          <a:blip r:embed="rId3"/>
          <a:stretch>
            <a:fillRect/>
          </a:stretch>
        </p:blipFill>
        <p:spPr>
          <a:xfrm>
            <a:off x="320709" y="1123024"/>
            <a:ext cx="5922629" cy="4640410"/>
          </a:xfrm>
          <a:prstGeom prst="rect">
            <a:avLst/>
          </a:prstGeom>
        </p:spPr>
      </p:pic>
      <p:sp>
        <p:nvSpPr>
          <p:cNvPr id="2" name="Elipse 1">
            <a:extLst>
              <a:ext uri="{FF2B5EF4-FFF2-40B4-BE49-F238E27FC236}">
                <a16:creationId xmlns:a16="http://schemas.microsoft.com/office/drawing/2014/main" id="{C9B6E018-B152-1BD4-E279-05E01777C56D}"/>
              </a:ext>
            </a:extLst>
          </p:cNvPr>
          <p:cNvSpPr/>
          <p:nvPr/>
        </p:nvSpPr>
        <p:spPr>
          <a:xfrm>
            <a:off x="3367568" y="5260003"/>
            <a:ext cx="447472" cy="220493"/>
          </a:xfrm>
          <a:prstGeom prst="ellipse">
            <a:avLst/>
          </a:prstGeom>
          <a:solidFill>
            <a:schemeClr val="accent3">
              <a:lumMod val="40000"/>
              <a:lumOff val="60000"/>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67165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C1152-15B7-7A5F-C17E-DB55A49746CC}"/>
            </a:ext>
          </a:extLst>
        </p:cNvPr>
        <p:cNvGrpSpPr/>
        <p:nvPr/>
      </p:nvGrpSpPr>
      <p:grpSpPr>
        <a:xfrm>
          <a:off x="0" y="0"/>
          <a:ext cx="0" cy="0"/>
          <a:chOff x="0" y="0"/>
          <a:chExt cx="0" cy="0"/>
        </a:xfrm>
      </p:grpSpPr>
      <p:sp>
        <p:nvSpPr>
          <p:cNvPr id="3" name="Rectangle 5">
            <a:extLst>
              <a:ext uri="{FF2B5EF4-FFF2-40B4-BE49-F238E27FC236}">
                <a16:creationId xmlns:a16="http://schemas.microsoft.com/office/drawing/2014/main" id="{C0E94588-ADF0-DB6B-B858-7B056C1F0006}"/>
              </a:ext>
            </a:extLst>
          </p:cNvPr>
          <p:cNvSpPr/>
          <p:nvPr/>
        </p:nvSpPr>
        <p:spPr>
          <a:xfrm>
            <a:off x="0" y="5747392"/>
            <a:ext cx="12192000" cy="1110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s-ES" altLang="ko-KR" sz="2000" dirty="0">
                <a:solidFill>
                  <a:schemeClr val="tx1"/>
                </a:solidFill>
              </a:rPr>
              <a:t>En el caso de </a:t>
            </a:r>
            <a:r>
              <a:rPr lang="es-ES" altLang="ko-KR" sz="2000" b="1" dirty="0">
                <a:solidFill>
                  <a:schemeClr val="tx1"/>
                </a:solidFill>
              </a:rPr>
              <a:t>María</a:t>
            </a:r>
            <a:r>
              <a:rPr lang="es-ES" altLang="ko-KR" sz="2000" dirty="0">
                <a:solidFill>
                  <a:schemeClr val="tx1"/>
                </a:solidFill>
              </a:rPr>
              <a:t>, un diagnóstico más temprano podría haber reducido la progresión de su tumor a un estadio avanzado.</a:t>
            </a:r>
            <a:endParaRPr lang="ko-KR" altLang="en-US" sz="2000" dirty="0">
              <a:solidFill>
                <a:schemeClr val="tx1"/>
              </a:solidFill>
            </a:endParaRPr>
          </a:p>
        </p:txBody>
      </p:sp>
      <p:grpSp>
        <p:nvGrpSpPr>
          <p:cNvPr id="5" name="Group 7">
            <a:extLst>
              <a:ext uri="{FF2B5EF4-FFF2-40B4-BE49-F238E27FC236}">
                <a16:creationId xmlns:a16="http://schemas.microsoft.com/office/drawing/2014/main" id="{65F6CE96-1022-DE30-742C-AFA55283E85A}"/>
              </a:ext>
            </a:extLst>
          </p:cNvPr>
          <p:cNvGrpSpPr/>
          <p:nvPr/>
        </p:nvGrpSpPr>
        <p:grpSpPr>
          <a:xfrm>
            <a:off x="6586323" y="1711813"/>
            <a:ext cx="4706699" cy="3450622"/>
            <a:chOff x="5076056" y="1484835"/>
            <a:chExt cx="3600400" cy="2016224"/>
          </a:xfrm>
        </p:grpSpPr>
        <p:sp>
          <p:nvSpPr>
            <p:cNvPr id="6" name="Rectangle 8">
              <a:extLst>
                <a:ext uri="{FF2B5EF4-FFF2-40B4-BE49-F238E27FC236}">
                  <a16:creationId xmlns:a16="http://schemas.microsoft.com/office/drawing/2014/main" id="{A202FF39-EA26-0D2C-665A-5C1B20B4E705}"/>
                </a:ext>
              </a:extLst>
            </p:cNvPr>
            <p:cNvSpPr/>
            <p:nvPr/>
          </p:nvSpPr>
          <p:spPr>
            <a:xfrm>
              <a:off x="5076056" y="1484835"/>
              <a:ext cx="3600400" cy="201622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2">
              <a:extLst>
                <a:ext uri="{FF2B5EF4-FFF2-40B4-BE49-F238E27FC236}">
                  <a16:creationId xmlns:a16="http://schemas.microsoft.com/office/drawing/2014/main" id="{6196C808-6852-0AD8-2262-8A09271FB81A}"/>
                </a:ext>
              </a:extLst>
            </p:cNvPr>
            <p:cNvSpPr/>
            <p:nvPr/>
          </p:nvSpPr>
          <p:spPr>
            <a:xfrm flipV="1">
              <a:off x="5076056" y="1488202"/>
              <a:ext cx="3414144" cy="2007556"/>
            </a:xfrm>
            <a:custGeom>
              <a:avLst/>
              <a:gdLst/>
              <a:ahLst/>
              <a:cxnLst/>
              <a:rect l="l" t="t" r="r" b="b"/>
              <a:pathLst>
                <a:path w="3414144" h="2016224">
                  <a:moveTo>
                    <a:pt x="0" y="0"/>
                  </a:moveTo>
                  <a:lnTo>
                    <a:pt x="2817196" y="0"/>
                  </a:lnTo>
                  <a:lnTo>
                    <a:pt x="3414144"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7" name="Imagen 16">
            <a:extLst>
              <a:ext uri="{FF2B5EF4-FFF2-40B4-BE49-F238E27FC236}">
                <a16:creationId xmlns:a16="http://schemas.microsoft.com/office/drawing/2014/main" id="{89FA508A-BF8F-AD5A-1395-7990F880FD30}"/>
              </a:ext>
            </a:extLst>
          </p:cNvPr>
          <p:cNvPicPr>
            <a:picLocks noChangeAspect="1"/>
          </p:cNvPicPr>
          <p:nvPr/>
        </p:nvPicPr>
        <p:blipFill>
          <a:blip r:embed="rId3"/>
          <a:stretch>
            <a:fillRect/>
          </a:stretch>
        </p:blipFill>
        <p:spPr>
          <a:xfrm>
            <a:off x="31596" y="1440398"/>
            <a:ext cx="6611086" cy="4306994"/>
          </a:xfrm>
          <a:prstGeom prst="rect">
            <a:avLst/>
          </a:prstGeom>
        </p:spPr>
      </p:pic>
      <p:sp>
        <p:nvSpPr>
          <p:cNvPr id="23" name="TextBox 3">
            <a:extLst>
              <a:ext uri="{FF2B5EF4-FFF2-40B4-BE49-F238E27FC236}">
                <a16:creationId xmlns:a16="http://schemas.microsoft.com/office/drawing/2014/main" id="{A1EBCC16-680C-48D3-7314-48D9A5D8C67E}"/>
              </a:ext>
            </a:extLst>
          </p:cNvPr>
          <p:cNvSpPr txBox="1"/>
          <p:nvPr/>
        </p:nvSpPr>
        <p:spPr>
          <a:xfrm>
            <a:off x="7044488" y="1859339"/>
            <a:ext cx="4130668" cy="3139321"/>
          </a:xfrm>
          <a:prstGeom prst="rect">
            <a:avLst/>
          </a:prstGeom>
          <a:noFill/>
        </p:spPr>
        <p:txBody>
          <a:bodyPr wrap="square" rtlCol="0" anchor="ctr">
            <a:spAutoFit/>
          </a:bodyPr>
          <a:lstStyle/>
          <a:p>
            <a:pPr marL="285750" indent="-285750">
              <a:buFont typeface="Arial" panose="020B0604020202020204" pitchFamily="34" charset="0"/>
              <a:buChar char="•"/>
            </a:pPr>
            <a:r>
              <a:rPr lang="es-ES" b="1" dirty="0">
                <a:solidFill>
                  <a:schemeClr val="bg1"/>
                </a:solidFill>
              </a:rPr>
              <a:t>Diferencias</a:t>
            </a:r>
            <a:r>
              <a:rPr lang="es-ES" dirty="0">
                <a:solidFill>
                  <a:schemeClr val="bg1"/>
                </a:solidFill>
              </a:rPr>
              <a:t> significativas entre pacientes entre las curvas.</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La probabilidad de </a:t>
            </a:r>
            <a:r>
              <a:rPr lang="es-ES" b="1" dirty="0">
                <a:solidFill>
                  <a:schemeClr val="bg1"/>
                </a:solidFill>
              </a:rPr>
              <a:t>supervivencia</a:t>
            </a:r>
            <a:r>
              <a:rPr lang="es-ES" dirty="0">
                <a:solidFill>
                  <a:schemeClr val="bg1"/>
                </a:solidFill>
              </a:rPr>
              <a:t> es </a:t>
            </a:r>
            <a:r>
              <a:rPr lang="es-ES" b="1" dirty="0">
                <a:solidFill>
                  <a:schemeClr val="bg1"/>
                </a:solidFill>
              </a:rPr>
              <a:t>mayor</a:t>
            </a:r>
            <a:r>
              <a:rPr lang="es-ES" dirty="0">
                <a:solidFill>
                  <a:schemeClr val="bg1"/>
                </a:solidFill>
              </a:rPr>
              <a:t> en pacientes diagnosticadas </a:t>
            </a:r>
            <a:r>
              <a:rPr lang="es-ES" b="1" dirty="0">
                <a:solidFill>
                  <a:schemeClr val="bg1"/>
                </a:solidFill>
              </a:rPr>
              <a:t>tempranamente</a:t>
            </a:r>
            <a:r>
              <a:rPr lang="es-ES" dirty="0">
                <a:solidFill>
                  <a:schemeClr val="bg1"/>
                </a:solidFill>
              </a:rPr>
              <a:t>.</a:t>
            </a:r>
          </a:p>
          <a:p>
            <a:pPr marL="285750" indent="-285750">
              <a:buFont typeface="Arial" panose="020B0604020202020204" pitchFamily="34" charset="0"/>
              <a:buChar char="•"/>
            </a:pPr>
            <a:endParaRPr lang="es-ES" altLang="ko-KR" dirty="0">
              <a:solidFill>
                <a:schemeClr val="bg1"/>
              </a:solidFill>
              <a:cs typeface="Arial" pitchFamily="34" charset="0"/>
            </a:endParaRPr>
          </a:p>
          <a:p>
            <a:pPr marL="285750" indent="-285750">
              <a:buFont typeface="Arial" panose="020B0604020202020204" pitchFamily="34" charset="0"/>
              <a:buChar char="•"/>
            </a:pPr>
            <a:r>
              <a:rPr lang="es-ES" dirty="0">
                <a:solidFill>
                  <a:schemeClr val="bg1"/>
                </a:solidFill>
              </a:rPr>
              <a:t>El p-</a:t>
            </a:r>
            <a:r>
              <a:rPr lang="es-ES" dirty="0" err="1">
                <a:solidFill>
                  <a:schemeClr val="bg1"/>
                </a:solidFill>
              </a:rPr>
              <a:t>value</a:t>
            </a:r>
            <a:r>
              <a:rPr lang="es-ES" dirty="0">
                <a:solidFill>
                  <a:schemeClr val="bg1"/>
                </a:solidFill>
              </a:rPr>
              <a:t> (0.000) obtenido del Log-Rank Test confirma que estas </a:t>
            </a:r>
            <a:r>
              <a:rPr lang="es-ES" b="1" dirty="0">
                <a:solidFill>
                  <a:schemeClr val="bg1"/>
                </a:solidFill>
              </a:rPr>
              <a:t>diferencias son estadísticamente </a:t>
            </a:r>
            <a:r>
              <a:rPr lang="es-ES" dirty="0">
                <a:solidFill>
                  <a:schemeClr val="bg1"/>
                </a:solidFill>
              </a:rPr>
              <a:t>significativas.</a:t>
            </a:r>
            <a:endParaRPr lang="es-ES" altLang="ko-KR" b="1" dirty="0">
              <a:solidFill>
                <a:schemeClr val="bg1"/>
              </a:solidFill>
              <a:cs typeface="Arial" pitchFamily="34" charset="0"/>
            </a:endParaRPr>
          </a:p>
        </p:txBody>
      </p:sp>
      <p:sp>
        <p:nvSpPr>
          <p:cNvPr id="24" name="TextBox 19">
            <a:extLst>
              <a:ext uri="{FF2B5EF4-FFF2-40B4-BE49-F238E27FC236}">
                <a16:creationId xmlns:a16="http://schemas.microsoft.com/office/drawing/2014/main" id="{67696DA2-5191-8F19-F759-3B5AF9C1A20F}"/>
              </a:ext>
            </a:extLst>
          </p:cNvPr>
          <p:cNvSpPr txBox="1"/>
          <p:nvPr/>
        </p:nvSpPr>
        <p:spPr>
          <a:xfrm>
            <a:off x="127618" y="551412"/>
            <a:ext cx="12729360" cy="523220"/>
          </a:xfrm>
          <a:prstGeom prst="rect">
            <a:avLst/>
          </a:prstGeom>
          <a:noFill/>
        </p:spPr>
        <p:txBody>
          <a:bodyPr wrap="square">
            <a:spAutoFit/>
          </a:bodyPr>
          <a:lstStyle/>
          <a:p>
            <a:r>
              <a:rPr lang="es-ES" altLang="ko-KR" sz="2800" b="1" dirty="0">
                <a:solidFill>
                  <a:schemeClr val="accent2">
                    <a:lumMod val="60000"/>
                    <a:lumOff val="40000"/>
                  </a:schemeClr>
                </a:solidFill>
                <a:cs typeface="Arial" pitchFamily="34" charset="0"/>
              </a:rPr>
              <a:t>Supervivencia en función del tipo de Diagnóstico: Temprano y Tardío</a:t>
            </a:r>
          </a:p>
        </p:txBody>
      </p:sp>
      <p:sp>
        <p:nvSpPr>
          <p:cNvPr id="25" name="TextBox 19">
            <a:extLst>
              <a:ext uri="{FF2B5EF4-FFF2-40B4-BE49-F238E27FC236}">
                <a16:creationId xmlns:a16="http://schemas.microsoft.com/office/drawing/2014/main" id="{73E9E4AF-C1D0-2296-6E3B-76B9CEDB065B}"/>
              </a:ext>
            </a:extLst>
          </p:cNvPr>
          <p:cNvSpPr txBox="1"/>
          <p:nvPr/>
        </p:nvSpPr>
        <p:spPr>
          <a:xfrm>
            <a:off x="106380" y="0"/>
            <a:ext cx="11309451" cy="707886"/>
          </a:xfrm>
          <a:prstGeom prst="rect">
            <a:avLst/>
          </a:prstGeom>
          <a:noFill/>
        </p:spPr>
        <p:txBody>
          <a:bodyPr wrap="square">
            <a:spAutoFit/>
          </a:bodyPr>
          <a:lstStyle/>
          <a:p>
            <a:r>
              <a:rPr lang="es-ES" altLang="ko-KR" sz="4000" b="1" dirty="0">
                <a:solidFill>
                  <a:schemeClr val="accent1"/>
                </a:solidFill>
                <a:cs typeface="Arial" pitchFamily="34" charset="0"/>
              </a:rPr>
              <a:t>Diagnóstico Temprano</a:t>
            </a:r>
          </a:p>
        </p:txBody>
      </p:sp>
    </p:spTree>
    <p:extLst>
      <p:ext uri="{BB962C8B-B14F-4D97-AF65-F5344CB8AC3E}">
        <p14:creationId xmlns:p14="http://schemas.microsoft.com/office/powerpoint/2010/main" val="3421593012"/>
      </p:ext>
    </p:extLst>
  </p:cSld>
  <p:clrMapOvr>
    <a:masterClrMapping/>
  </p:clrMapOvr>
</p:sld>
</file>

<file path=ppt/theme/theme1.xml><?xml version="1.0" encoding="utf-8"?>
<a:theme xmlns:a="http://schemas.openxmlformats.org/drawingml/2006/main" name="Contents Slide Master">
  <a:themeElements>
    <a:clrScheme name="ALLPPT-504">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504">
      <a:dk1>
        <a:sysClr val="windowText" lastClr="000000"/>
      </a:dk1>
      <a:lt1>
        <a:sysClr val="window" lastClr="FFFFFF"/>
      </a:lt1>
      <a:dk2>
        <a:srgbClr val="1F497D"/>
      </a:dk2>
      <a:lt2>
        <a:srgbClr val="EEECE1"/>
      </a:lt2>
      <a:accent1>
        <a:srgbClr val="F5679D"/>
      </a:accent1>
      <a:accent2>
        <a:srgbClr val="B754BA"/>
      </a:accent2>
      <a:accent3>
        <a:srgbClr val="F5679D"/>
      </a:accent3>
      <a:accent4>
        <a:srgbClr val="B754BA"/>
      </a:accent4>
      <a:accent5>
        <a:srgbClr val="F5679D"/>
      </a:accent5>
      <a:accent6>
        <a:srgbClr val="B754BA"/>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23989</TotalTime>
  <Words>3544</Words>
  <Application>Microsoft Office PowerPoint</Application>
  <PresentationFormat>Panorámica</PresentationFormat>
  <Paragraphs>347</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29</vt:i4>
      </vt:variant>
    </vt:vector>
  </HeadingPairs>
  <TitlesOfParts>
    <vt:vector size="34" baseType="lpstr">
      <vt:lpstr>Arial</vt:lpstr>
      <vt:lpstr>Calibri</vt:lpstr>
      <vt:lpstr>Symbol</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Diego mas_ana</cp:lastModifiedBy>
  <cp:revision>82</cp:revision>
  <dcterms:created xsi:type="dcterms:W3CDTF">2020-01-20T05:08:25Z</dcterms:created>
  <dcterms:modified xsi:type="dcterms:W3CDTF">2025-01-16T18:19:39Z</dcterms:modified>
</cp:coreProperties>
</file>