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6835" autoAdjust="0"/>
    <p:restoredTop sz="94660"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1"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9/27/2023</a:t>
            </a:fld>
            <a:endParaRPr lang="zh-CN" altLang="en-US" sz="1200">
              <a:latin typeface="Calibri" pitchFamily="0" charset="0"/>
              <a:ea typeface="宋体" pitchFamily="0" charset="0"/>
              <a:cs typeface="Calibri" pitchFamily="0" charset="0"/>
            </a:endParaRPr>
          </a:p>
        </p:txBody>
      </p:sp>
      <p:sp>
        <p:nvSpPr>
          <p:cNvPr id="13"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7858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10563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769063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9138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92689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169016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014045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786655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15297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6"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292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8"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9"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24" name="组合"/>
          <p:cNvGrpSpPr>
            <a:grpSpLocks/>
          </p:cNvGrpSpPr>
          <p:nvPr/>
        </p:nvGrpSpPr>
        <p:grpSpPr>
          <a:xfrm>
            <a:off x="-3765" y="4953000"/>
            <a:ext cx="9147765" cy="1912087"/>
            <a:chOff x="-3765" y="4953000"/>
            <a:chExt cx="9147765" cy="1912087"/>
          </a:xfrm>
        </p:grpSpPr>
        <p:sp>
          <p:nvSpPr>
            <p:cNvPr id="20"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21"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22"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23"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25"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6"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7"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209253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66203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9826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6" name="曲线"/>
          <p:cNvSpPr>
            <a:spLocks xmlns:a="http://schemas.openxmlformats.org/drawingml/2006/main"/>
          </p:cNvSpPr>
          <p:nvPr/>
        </p:nvSpPr>
        <p:spPr>
          <a:xfrm xmlns:a="http://schemas.openxmlformats.org/drawingml/2006/main" rot="0">
            <a:off x="499273" y="5944936"/>
            <a:ext cx="4940623" cy="921076"/>
          </a:xfrm>
          <a:custGeom xmlns:a="http://schemas.openxmlformats.org/drawingml/2006/main">
            <a:gdLst>
              <a:gd name="T1" fmla="*/ 0 w 21600"/>
              <a:gd name="T2" fmla="*/ 0 h 21600"/>
              <a:gd name="T3" fmla="*/ 21600 w 21600"/>
              <a:gd name="T4" fmla="*/ 21600 h 21600"/>
            </a:gdLst>
            <a:rect l="T1" t="T2" r="T3" b="T4"/>
            <a:pathLst>
              <a:path w="21600" h="21600">
                <a:moveTo>
                  <a:pt x="0" y="128"/>
                </a:moveTo>
                <a:lnTo>
                  <a:pt x="21600" y="21600"/>
                </a:lnTo>
                <a:lnTo>
                  <a:pt x="16039" y="21600"/>
                </a:lnTo>
                <a:lnTo>
                  <a:pt x="2" y="0"/>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5" name="曲线"/>
          <p:cNvSpPr>
            <a:spLocks xmlns:a="http://schemas.openxmlformats.org/drawingml/2006/main"/>
          </p:cNvSpPr>
          <p:nvPr/>
        </p:nvSpPr>
        <p:spPr>
          <a:xfrm xmlns:a="http://schemas.openxmlformats.org/drawingml/2006/main" rot="0">
            <a:off x="485716" y="5939011"/>
            <a:ext cx="3690451" cy="93344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21489"/>
                </a:lnTo>
                <a:lnTo>
                  <a:pt x="17056" y="21600"/>
                </a:lnTo>
                <a:lnTo>
                  <a:pt x="46" y="146"/>
                </a:lnTo>
              </a:path>
            </a:pathLst>
          </a:custGeom>
          <a:solidFill xmlns:a="http://schemas.openxmlformats.org/drawingml/2006/main">
            <a:srgbClr val="000000"/>
          </a:solidFill>
          <a:ln xmlns:a="http://schemas.openxmlformats.org/drawingml/2006/main" w="9525" cmpd="sng" cap="flat">
            <a:noFill/>
            <a:prstDash val="solid"/>
            <a:round/>
          </a:ln>
        </p:spPr>
      </p:sp>
      <p:sp>
        <p:nvSpPr>
          <p:cNvPr id="34"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3"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0"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1"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2"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758729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16065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12767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78257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09491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67382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8527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92080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71023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99273" y="5944936"/>
            <a:ext cx="4940623" cy="921076"/>
          </a:xfrm>
          <a:custGeom>
            <a:gdLst>
              <a:gd name="T1" fmla="*/ 0 w 21600"/>
              <a:gd name="T2" fmla="*/ 0 h 21600"/>
              <a:gd name="T3" fmla="*/ 21600 w 21600"/>
              <a:gd name="T4" fmla="*/ 21600 h 21600"/>
            </a:gdLst>
            <a:rect l="T1" t="T2" r="T3" b="T4"/>
            <a:pathLst>
              <a:path w="21600" h="21600">
                <a:moveTo>
                  <a:pt x="0" y="128"/>
                </a:moveTo>
                <a:lnTo>
                  <a:pt x="21600" y="21600"/>
                </a:lnTo>
                <a:lnTo>
                  <a:pt x="16039" y="21600"/>
                </a:lnTo>
                <a:lnTo>
                  <a:pt x="2" y="0"/>
                </a:lnTo>
              </a:path>
            </a:pathLst>
          </a:custGeom>
          <a:solidFill>
            <a:srgbClr val="9ECBDC">
              <a:alpha val="40000"/>
            </a:srgbClr>
          </a:solidFill>
          <a:ln w="9525" cmpd="sng" cap="flat">
            <a:noFill/>
            <a:prstDash val="solid"/>
            <a:round/>
          </a:ln>
        </p:spPr>
      </p:sp>
      <p:sp>
        <p:nvSpPr>
          <p:cNvPr id="3" name="曲线"/>
          <p:cNvSpPr>
            <a:spLocks/>
          </p:cNvSpPr>
          <p:nvPr/>
        </p:nvSpPr>
        <p:spPr>
          <a:xfrm rot="0">
            <a:off x="485716" y="5939011"/>
            <a:ext cx="3690451" cy="933449"/>
          </a:xfrm>
          <a:custGeom>
            <a:gdLst>
              <a:gd name="T1" fmla="*/ 0 w 21600"/>
              <a:gd name="T2" fmla="*/ 0 h 21600"/>
              <a:gd name="T3" fmla="*/ 21600 w 21600"/>
              <a:gd name="T4" fmla="*/ 21600 h 21600"/>
            </a:gdLst>
            <a:rect l="T1" t="T2" r="T3" b="T4"/>
            <a:pathLst>
              <a:path w="21600" h="21600">
                <a:moveTo>
                  <a:pt x="0" y="0"/>
                </a:moveTo>
                <a:lnTo>
                  <a:pt x="21600" y="21489"/>
                </a:lnTo>
                <a:lnTo>
                  <a:pt x="17056" y="21600"/>
                </a:lnTo>
                <a:lnTo>
                  <a:pt x="46" y="146"/>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9/27/2023</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211127595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ctrTitle"/>
          </p:nvPr>
        </p:nvSpPr>
        <p:spPr>
          <a:xfrm rot="0">
            <a:off x="755576" y="260648"/>
            <a:ext cx="7772400" cy="1470025"/>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300" b="1" i="0" u="none" strike="noStrike" kern="1200" cap="none" spc="0" baseline="0">
                <a:solidFill>
                  <a:schemeClr val="tx2"/>
                </a:solidFill>
                <a:effectLst>
                  <a:outerShdw sx="100000" sy="100000" blurRad="31750" dir="5400000" dist="25400" algn="tl">
                    <a:srgbClr val="000000">
                      <a:alpha val="25000"/>
                    </a:srgbClr>
                  </a:outerShdw>
                </a:effectLst>
                <a:latin typeface="Arial Black" pitchFamily="34" charset="0"/>
                <a:ea typeface="黑体" pitchFamily="0" charset="0"/>
                <a:cs typeface="Lucida Sans"/>
              </a:rPr>
              <a:t>BIG DATA ANALYTICS WITH IBM CLOUD DATABASES</a:t>
            </a:r>
            <a:endParaRPr lang="zh-CN" altLang="en-US" sz="4300" b="1" i="0" u="none" strike="noStrike" kern="1200" cap="none" spc="0" baseline="0">
              <a:solidFill>
                <a:schemeClr val="tx2"/>
              </a:solidFill>
              <a:effectLst>
                <a:outerShdw sx="100000" sy="100000" blurRad="31750" dir="5400000" dist="25400" algn="tl">
                  <a:srgbClr val="000000">
                    <a:alpha val="25000"/>
                  </a:srgbClr>
                </a:outerShdw>
              </a:effectLst>
              <a:latin typeface="Arial Black" pitchFamily="34" charset="0"/>
              <a:ea typeface="黑体" pitchFamily="0" charset="0"/>
              <a:cs typeface="Lucida Sans"/>
            </a:endParaRPr>
          </a:p>
        </p:txBody>
      </p:sp>
      <p:sp>
        <p:nvSpPr>
          <p:cNvPr id="29" name="文本框"/>
          <p:cNvSpPr>
            <a:spLocks noGrp="1"/>
          </p:cNvSpPr>
          <p:nvPr>
            <p:ph type="subTitle" idx="1"/>
          </p:nvPr>
        </p:nvSpPr>
        <p:spPr>
          <a:xfrm rot="0">
            <a:off x="1259632" y="2132856"/>
            <a:ext cx="6400800" cy="2711152"/>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80000"/>
              </a:lnSpc>
              <a:spcBef>
                <a:spcPts val="400"/>
              </a:spcBef>
              <a:spcAft>
                <a:spcPts val="0"/>
              </a:spcAft>
              <a:buNone/>
            </a:pPr>
            <a:r>
              <a:rPr lang="en-US" altLang="zh-CN" sz="1900" b="1" i="0" u="none" strike="noStrike" kern="1200" cap="none" spc="0" baseline="0">
                <a:solidFill>
                  <a:schemeClr val="tx2"/>
                </a:solidFill>
                <a:latin typeface="Lucida Sans Unicode" pitchFamily="0" charset="0"/>
                <a:ea typeface="黑体" pitchFamily="0" charset="0"/>
                <a:cs typeface="Lucida Sans"/>
              </a:rPr>
              <a:t>COLLEGE:</a:t>
            </a:r>
            <a:r>
              <a:rPr lang="en-US" altLang="zh-CN" sz="1900" b="0" i="0" u="none" strike="noStrike" kern="1200" cap="none" spc="0" baseline="0">
                <a:solidFill>
                  <a:schemeClr val="tx2"/>
                </a:solidFill>
                <a:latin typeface="Lucida Sans Unicode" pitchFamily="0" charset="0"/>
                <a:ea typeface="黑体" pitchFamily="0" charset="0"/>
                <a:cs typeface="Lucida Sans"/>
              </a:rPr>
              <a:t> UNITED INSTITUTE OF TECHNOLOGY </a:t>
            </a:r>
            <a:r>
              <a:rPr lang="en-US" altLang="zh-CN" sz="1900" b="1" i="0" u="none" strike="noStrike" kern="1200" cap="none" spc="0" baseline="0">
                <a:solidFill>
                  <a:schemeClr val="tx2"/>
                </a:solidFill>
                <a:latin typeface="Lucida Sans Unicode" pitchFamily="0" charset="0"/>
                <a:ea typeface="黑体" pitchFamily="0" charset="0"/>
                <a:cs typeface="Lucida Sans"/>
              </a:rPr>
              <a:t>COLLEGE CODE </a:t>
            </a:r>
            <a:r>
              <a:rPr lang="en-US" altLang="zh-CN" sz="1900" b="0" i="0" u="none" strike="noStrike" kern="1200" cap="none" spc="0" baseline="0">
                <a:solidFill>
                  <a:schemeClr val="tx2"/>
                </a:solidFill>
                <a:latin typeface="Lucida Sans Unicode" pitchFamily="0" charset="0"/>
                <a:ea typeface="黑体" pitchFamily="0" charset="0"/>
                <a:cs typeface="Lucida Sans"/>
              </a:rPr>
              <a:t>:7145</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1" i="0" u="none" strike="noStrike" kern="1200" cap="none" spc="0" baseline="0">
                <a:solidFill>
                  <a:schemeClr val="tx2"/>
                </a:solidFill>
                <a:latin typeface="Lucida Sans Unicode" pitchFamily="0" charset="0"/>
                <a:ea typeface="黑体" pitchFamily="0" charset="0"/>
                <a:cs typeface="Lucida Sans"/>
              </a:rPr>
              <a:t>BATCHMATES</a:t>
            </a:r>
            <a:r>
              <a:rPr lang="en-US" altLang="zh-CN" sz="1900" b="0" i="0" u="none" strike="noStrike" kern="1200" cap="none" spc="0" baseline="0">
                <a:solidFill>
                  <a:schemeClr val="tx2"/>
                </a:solidFill>
                <a:latin typeface="Lucida Sans Unicode" pitchFamily="0" charset="0"/>
                <a:ea typeface="黑体" pitchFamily="0" charset="0"/>
                <a:cs typeface="Lucida Sans"/>
              </a:rPr>
              <a:t>: GOKULNATH S</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0" i="0" u="none" strike="noStrike" kern="1200" cap="none" spc="0" baseline="0">
                <a:solidFill>
                  <a:schemeClr val="tx2"/>
                </a:solidFill>
                <a:latin typeface="Lucida Sans Unicode" pitchFamily="0" charset="0"/>
                <a:ea typeface="黑体" pitchFamily="0" charset="0"/>
                <a:cs typeface="Lucida Sans"/>
              </a:rPr>
              <a:t>LAKSHANA.A</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0" i="0" u="none" strike="noStrike" kern="1200" cap="none" spc="0" baseline="0">
                <a:solidFill>
                  <a:schemeClr val="tx2"/>
                </a:solidFill>
                <a:latin typeface="Lucida Sans Unicode" pitchFamily="0" charset="0"/>
                <a:ea typeface="黑体" pitchFamily="0" charset="0"/>
                <a:cs typeface="Lucida Sans"/>
              </a:rPr>
              <a:t> MASANAM M</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0" i="0" u="none" strike="noStrike" kern="1200" cap="none" spc="0" baseline="0">
                <a:solidFill>
                  <a:schemeClr val="tx2"/>
                </a:solidFill>
                <a:latin typeface="Lucida Sans Unicode" pitchFamily="0" charset="0"/>
                <a:ea typeface="黑体" pitchFamily="0" charset="0"/>
                <a:cs typeface="Lucida Sans"/>
              </a:rPr>
              <a:t>VISHAL R</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0" i="0" u="none" strike="noStrike" kern="1200" cap="none" spc="0" baseline="0">
                <a:solidFill>
                  <a:schemeClr val="tx2"/>
                </a:solidFill>
                <a:latin typeface="Lucida Sans Unicode" pitchFamily="0" charset="0"/>
                <a:ea typeface="黑体" pitchFamily="0" charset="0"/>
                <a:cs typeface="Lucida Sans"/>
              </a:rPr>
              <a:t> </a:t>
            </a:r>
            <a:r>
              <a:rPr lang="en-US" altLang="zh-CN" sz="1900" b="0" i="0" u="none" strike="noStrike" kern="1200" cap="none" spc="0" baseline="0">
                <a:solidFill>
                  <a:schemeClr val="tx2"/>
                </a:solidFill>
                <a:latin typeface="Lucida Sans Unicode" pitchFamily="0" charset="0"/>
                <a:ea typeface="黑体" pitchFamily="0" charset="0"/>
                <a:cs typeface="Lucida Sans"/>
              </a:rPr>
              <a:t> VIGNESH S</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0" i="0" u="none" strike="noStrike" kern="1200" cap="none" spc="0" baseline="0">
                <a:solidFill>
                  <a:schemeClr val="tx2"/>
                </a:solidFill>
                <a:latin typeface="Lucida Sans Unicode" pitchFamily="0" charset="0"/>
                <a:ea typeface="黑体" pitchFamily="0" charset="0"/>
                <a:cs typeface="Lucida Sans"/>
              </a:rPr>
              <a:t>RATHISH</a:t>
            </a:r>
            <a:r>
              <a:rPr lang="en-US" altLang="zh-CN" sz="1900" b="0" i="0" u="none" strike="noStrike" kern="1200" cap="none" spc="0" baseline="0">
                <a:solidFill>
                  <a:schemeClr val="tx2"/>
                </a:solidFill>
                <a:latin typeface="Lucida Sans Unicode" pitchFamily="0" charset="0"/>
                <a:ea typeface="黑体" pitchFamily="0" charset="0"/>
                <a:cs typeface="Lucida Sans"/>
              </a:rPr>
              <a:t> </a:t>
            </a:r>
            <a:r>
              <a:rPr lang="en-US" altLang="zh-CN" sz="1900" b="0" i="0" u="none" strike="noStrike" kern="1200" cap="none" spc="0" baseline="0">
                <a:solidFill>
                  <a:schemeClr val="tx2"/>
                </a:solidFill>
                <a:latin typeface="Lucida Sans Unicode" pitchFamily="0" charset="0"/>
                <a:ea typeface="黑体" pitchFamily="0" charset="0"/>
                <a:cs typeface="Lucida Sans"/>
              </a:rPr>
              <a:t>Y</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1" i="0" u="none" strike="noStrike" kern="1200" cap="none" spc="0" baseline="0">
                <a:solidFill>
                  <a:schemeClr val="tx2"/>
                </a:solidFill>
                <a:latin typeface="Lucida Sans Unicode" pitchFamily="0" charset="0"/>
                <a:ea typeface="黑体" pitchFamily="0" charset="0"/>
                <a:cs typeface="Lucida Sans"/>
              </a:rPr>
              <a:t>GUIDE</a:t>
            </a:r>
            <a:r>
              <a:rPr lang="en-US" altLang="zh-CN" sz="1900" b="0" i="0" u="none" strike="noStrike" kern="1200" cap="none" spc="0" baseline="0">
                <a:solidFill>
                  <a:schemeClr val="tx2"/>
                </a:solidFill>
                <a:latin typeface="Lucida Sans Unicode" pitchFamily="0" charset="0"/>
                <a:ea typeface="黑体" pitchFamily="0" charset="0"/>
                <a:cs typeface="Lucida Sans"/>
              </a:rPr>
              <a:t>:Mrs.NISHANTHI</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r>
              <a:rPr lang="en-US" altLang="zh-CN" sz="1900" b="1" i="0" u="none" strike="noStrike" kern="1200" cap="none" spc="0" baseline="0">
                <a:solidFill>
                  <a:schemeClr val="tx2"/>
                </a:solidFill>
                <a:latin typeface="Lucida Sans Unicode" pitchFamily="0" charset="0"/>
                <a:ea typeface="黑体" pitchFamily="0" charset="0"/>
                <a:cs typeface="Lucida Sans"/>
              </a:rPr>
              <a:t>DOMAIN</a:t>
            </a:r>
            <a:r>
              <a:rPr lang="en-US" altLang="zh-CN" sz="1900" b="0" i="0" u="none" strike="noStrike" kern="1200" cap="none" spc="0" baseline="0">
                <a:solidFill>
                  <a:schemeClr val="tx2"/>
                </a:solidFill>
                <a:latin typeface="Lucida Sans Unicode" pitchFamily="0" charset="0"/>
                <a:ea typeface="黑体" pitchFamily="0" charset="0"/>
                <a:cs typeface="Lucida Sans"/>
              </a:rPr>
              <a:t>:CLOUD COMPUTING </a:t>
            </a: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endParaRPr lang="en-US" altLang="zh-CN" sz="19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80000"/>
              </a:lnSpc>
              <a:spcBef>
                <a:spcPts val="400"/>
              </a:spcBef>
              <a:spcAft>
                <a:spcPts val="0"/>
              </a:spcAft>
              <a:buNone/>
            </a:pPr>
            <a:endParaRPr lang="zh-CN" altLang="en-US" sz="1900" b="0"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9799693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1187624" y="332655"/>
            <a:ext cx="5832648"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3600" b="1" i="0" u="none" strike="noStrike" kern="1200" cap="none" spc="0" baseline="0">
                <a:solidFill>
                  <a:schemeClr val="tx1"/>
                </a:solidFill>
                <a:latin typeface="Lucida Sans Unicode" pitchFamily="0" charset="0"/>
                <a:ea typeface="黑体" pitchFamily="0" charset="0"/>
                <a:cs typeface="Lucida Sans Unicode" pitchFamily="0" charset="0"/>
              </a:rPr>
              <a:t>Problem Description</a:t>
            </a:r>
            <a:endParaRPr lang="zh-CN" altLang="en-US" sz="3600" b="1" i="0" u="none" strike="noStrike" kern="1200" cap="none" spc="0" baseline="0">
              <a:solidFill>
                <a:schemeClr val="tx1"/>
              </a:solidFill>
              <a:latin typeface="Lucida Sans Unicode" pitchFamily="0" charset="0"/>
              <a:ea typeface="黑体" pitchFamily="0" charset="0"/>
              <a:cs typeface="Lucida Sans Unicode" pitchFamily="0" charset="0"/>
            </a:endParaRPr>
          </a:p>
        </p:txBody>
      </p:sp>
      <p:sp>
        <p:nvSpPr>
          <p:cNvPr id="38" name="矩形"/>
          <p:cNvSpPr>
            <a:spLocks/>
          </p:cNvSpPr>
          <p:nvPr/>
        </p:nvSpPr>
        <p:spPr>
          <a:xfrm rot="0">
            <a:off x="323528" y="1484784"/>
            <a:ext cx="8424936"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Dive into the world of big data analysis with IBM cloud </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database.uncover</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 insights from vast </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datasets,from</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 climate trends to social </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patterns.visualize</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 your findings and derive valuable business </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intelligence.Embark</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 on data –driven </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adventures,exploring</a:t>
            </a:r>
            <a:r>
              <a:rPr lang="en-US" altLang="zh-CN" sz="3600" b="0" i="0" u="none" strike="noStrike" kern="1200" cap="none" spc="0" baseline="0">
                <a:solidFill>
                  <a:schemeClr val="tx1"/>
                </a:solidFill>
                <a:latin typeface="Times New Roman" pitchFamily="18" charset="0"/>
                <a:ea typeface="黑体" pitchFamily="0" charset="0"/>
                <a:cs typeface="Times New Roman" pitchFamily="18" charset="0"/>
              </a:rPr>
              <a:t> the endless possibilities of big data.</a:t>
            </a:r>
            <a:endParaRPr lang="zh-CN" altLang="en-US" sz="3600" b="0" i="0" u="none" strike="noStrike" kern="1200" cap="none" spc="0" baseline="0">
              <a:solidFill>
                <a:schemeClr val="tx1"/>
              </a:solidFill>
              <a:latin typeface="Times New Roman" pitchFamily="18" charset="0"/>
              <a:ea typeface="黑体" pitchFamily="0" charset="0"/>
              <a:cs typeface="Times New Roman" pitchFamily="18" charset="0"/>
            </a:endParaRPr>
          </a:p>
        </p:txBody>
      </p:sp>
    </p:spTree>
    <p:extLst>
      <p:ext uri="{BB962C8B-B14F-4D97-AF65-F5344CB8AC3E}">
        <p14:creationId xmlns:p14="http://schemas.microsoft.com/office/powerpoint/2010/main" val="20126632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矩形"/>
          <p:cNvSpPr>
            <a:spLocks/>
          </p:cNvSpPr>
          <p:nvPr/>
        </p:nvSpPr>
        <p:spPr>
          <a:xfrm rot="0">
            <a:off x="179512" y="44624"/>
            <a:ext cx="8784976" cy="70161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Lucida Sans Unicode" pitchFamily="0" charset="0"/>
                <a:ea typeface="黑体" pitchFamily="0" charset="0"/>
                <a:cs typeface="Lucida Sans Unicode" pitchFamily="0" charset="0"/>
              </a:rPr>
              <a:t>Big data and analytics overview:</a:t>
            </a:r>
            <a:endParaRPr lang="en-US" altLang="zh-CN" sz="24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rPr>
              <a:t>The amount of data being generated inside and outside each enterprise The increasing volume and detail of information, the rise of multimedia and social media, and the Internet of Things are expected to fuel continued exponential data growth for the foreseeable future.</a:t>
            </a: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rPr>
              <a:t>Two common sources of big data exist. </a:t>
            </a: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Lucida Sans Unicode" pitchFamily="0" charset="0"/>
                <a:ea typeface="黑体" pitchFamily="0" charset="0"/>
                <a:cs typeface="Lucida Sans Unicode" pitchFamily="0" charset="0"/>
              </a:rPr>
              <a:t>First</a:t>
            </a:r>
            <a:r>
              <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rPr>
              <a:t>, there is organizational data, which, thanks to improved automation and broader access, is increasingly being shared. Organizational data includes emails, system logs, internal documents, business process events, and other structured, unstructured, and semi-structured data. It also includes social content, such as any blogs and wikis that are available within the organization. </a:t>
            </a: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Lucida Sans Unicode" pitchFamily="0" charset="0"/>
                <a:ea typeface="黑体" pitchFamily="0" charset="0"/>
                <a:cs typeface="Lucida Sans Unicode" pitchFamily="0" charset="0"/>
              </a:rPr>
              <a:t>Second</a:t>
            </a:r>
            <a:r>
              <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rPr>
              <a:t>, data comes from sources outside of the organization. Some of this extra-organizational data is available publicly and at no charge, some of it is obtained through paid subscription, and the rest is selectively made available by specific business partners or customers. This includes information from social media sites and various other sources, including product literature; corporate information; health, life, and consumer websites; helpful hints from third parties, and customer complaints, such as complaints posted on the websites of regulatory agencies</a:t>
            </a: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 </a:t>
            </a:r>
            <a:endParaRPr lang="zh-CN" altLang="en-US" sz="2400" b="1"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9724309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0" name="图片"/>
          <p:cNvPicPr>
            <a:picLocks noChangeAspect="1"/>
          </p:cNvPicPr>
          <p:nvPr/>
        </p:nvPicPr>
        <p:blipFill>
          <a:blip r:embed="rId1" cstate="print"/>
          <a:stretch>
            <a:fillRect/>
          </a:stretch>
        </p:blipFill>
        <p:spPr>
          <a:xfrm rot="0">
            <a:off x="1403648" y="116632"/>
            <a:ext cx="6048672" cy="3223994"/>
          </a:xfrm>
          <a:prstGeom prst="rect"/>
          <a:noFill/>
          <a:ln w="12700" cmpd="sng" cap="flat">
            <a:noFill/>
            <a:prstDash val="solid"/>
            <a:miter/>
          </a:ln>
        </p:spPr>
      </p:pic>
      <p:sp>
        <p:nvSpPr>
          <p:cNvPr id="41" name="矩形"/>
          <p:cNvSpPr>
            <a:spLocks/>
          </p:cNvSpPr>
          <p:nvPr/>
        </p:nvSpPr>
        <p:spPr>
          <a:xfrm rot="0">
            <a:off x="539552" y="3573016"/>
            <a:ext cx="828092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IBM Cloud Computing Reference Architecture </a:t>
            </a: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The IBM Cloud Computing Reference Architecture (CCRA) is a blueprint or guide for architecting cloud computing implementations. It is based on years of experience of IBM personnel working with customers on cloud computing solutions, and is driven by a broad set of functional and nonfunctional requirements collected during those engagements. The IBM CCRA (see Figure 1-4) provides guidelines and technical work products, such as service and deployment models, and defines numerous overarching adoption patterns. An adoption pattern embodies the architecture patterns that represent the ways that organizations typically implement cloud computing solutions. </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3801015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1403648" y="116632"/>
            <a:ext cx="5614372" cy="3168351"/>
          </a:xfrm>
          <a:prstGeom prst="rect"/>
          <a:noFill/>
          <a:ln w="12700" cmpd="sng" cap="flat">
            <a:noFill/>
            <a:prstDash val="solid"/>
            <a:miter/>
          </a:ln>
        </p:spPr>
      </p:pic>
      <p:sp>
        <p:nvSpPr>
          <p:cNvPr id="43" name="矩形"/>
          <p:cNvSpPr>
            <a:spLocks/>
          </p:cNvSpPr>
          <p:nvPr/>
        </p:nvSpPr>
        <p:spPr>
          <a:xfrm rot="0">
            <a:off x="467544" y="3429000"/>
            <a:ext cx="8496944"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Big data and analytics exploration</a:t>
            </a: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In the big data and analytics exploration scenario, users want to discover more information about specific topics, using as much relevant information as possible. The following steps in this scenario are important: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Exploring new data sources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Mining existing data for relevant associations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Creating new business value from unstructured content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Understanding large data patterns with visualization and algorithms  </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4780332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4" name="图片"/>
          <p:cNvPicPr>
            <a:picLocks noChangeAspect="1"/>
          </p:cNvPicPr>
          <p:nvPr/>
        </p:nvPicPr>
        <p:blipFill>
          <a:blip r:embed="rId1" cstate="print"/>
          <a:stretch>
            <a:fillRect/>
          </a:stretch>
        </p:blipFill>
        <p:spPr>
          <a:xfrm rot="0">
            <a:off x="2075688" y="919720"/>
            <a:ext cx="5010912" cy="3014139"/>
          </a:xfrm>
          <a:prstGeom prst="rect"/>
          <a:noFill/>
          <a:ln w="12700" cmpd="sng" cap="flat">
            <a:noFill/>
            <a:prstDash val="solid"/>
            <a:miter/>
          </a:ln>
        </p:spPr>
      </p:pic>
      <p:sp>
        <p:nvSpPr>
          <p:cNvPr id="45" name="矩形"/>
          <p:cNvSpPr>
            <a:spLocks/>
          </p:cNvSpPr>
          <p:nvPr/>
        </p:nvSpPr>
        <p:spPr>
          <a:xfrm rot="0">
            <a:off x="107503" y="245838"/>
            <a:ext cx="3392804" cy="4533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Exploration of Big </a:t>
            </a: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D</a:t>
            </a: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ata</a:t>
            </a:r>
            <a:endParaRPr lang="zh-CN" altLang="en-US" sz="24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
        <p:nvSpPr>
          <p:cNvPr id="46" name="矩形"/>
          <p:cNvSpPr>
            <a:spLocks/>
          </p:cNvSpPr>
          <p:nvPr/>
        </p:nvSpPr>
        <p:spPr>
          <a:xfrm rot="0">
            <a:off x="323528" y="4221088"/>
            <a:ext cx="8496944"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Source Layer data follows the usual big data ingestion pattern.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Real-time sensor and data acquisition is added to facilitate more timely analytics and decision making.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 virtual Search Mart offers dimensionally aligned search results using facets or similar taxonomy-aware grouping mechanisms.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This type of organization allows applications to show new information across familiar reporting dimensions without modeling. Analytics Marts are created from Discovery Tables. Statistical functions are applied to create data correlations that are exported to a report mart for use by higher-level applications.</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7743471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矩形"/>
          <p:cNvSpPr>
            <a:spLocks/>
          </p:cNvSpPr>
          <p:nvPr/>
        </p:nvSpPr>
        <p:spPr>
          <a:xfrm rot="0">
            <a:off x="251519" y="188639"/>
            <a:ext cx="8424936" cy="510909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Lucida Sans Unicode" pitchFamily="0" charset="0"/>
                <a:ea typeface="黑体" pitchFamily="0" charset="0"/>
                <a:cs typeface="Lucida Sans Unicode" pitchFamily="0" charset="0"/>
              </a:rPr>
              <a:t>Big data and analytics service ecosystem on cloud</a:t>
            </a:r>
            <a:endParaRPr lang="en-US" altLang="zh-CN" sz="20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 service provider can offer big data and analytics capabilities as a service ecosystem on a cloud, with organizations selecting their desired capabilities from a service catalog.</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This big data and analytics capability service adoption model is suitable for most organizations, whether they are new to big data or have been working with it for years.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The model can be applied whether an organization needs only a few big data capabilities or many big data capabilities, whether or not it has in-house expertise, and even whether it wants to outsource the big data and analytics capability implementation.</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The following list shows the most common big data capabilities that can be provided as services in a cloud model: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Extract, transform, and load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ETL) as a service</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Visualization</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and search as a service Analytics as a service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Hadoop</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NoSQL</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as a service (analytics infrastructure)</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Data warehousing as a service Reporting as a service</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Entity analytics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as a service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Policy and data governance as a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service Database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as a service</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209744727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矩形"/>
          <p:cNvSpPr>
            <a:spLocks/>
          </p:cNvSpPr>
          <p:nvPr/>
        </p:nvSpPr>
        <p:spPr>
          <a:xfrm rot="0">
            <a:off x="36624" y="142812"/>
            <a:ext cx="8279792"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IBM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 for big data and analytics</a:t>
            </a: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With its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cloud, IBM provides unique capabilities that enable companies to quickly deploy a public big data and analytics solution. The following key aspects of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clouds differentiate them from other public cloud offerings: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Large, fast networks Companies offering cloud capabilities need significant bandwidth. A couple of servers in a single data center are not sufficient. The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network and capacity are considerable. Thirteen separate data centers house about 200,000 servers at locations around the world (including the United States, Singapore, the United Kingdom, and the Netherlands), each connected to the others with dedicated 20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Gbps</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private network fiber links.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has a triple network architecture (Public, Management, and Private).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Virtual servers for convenience, bare metal for performance A virtual server is a virtual machine running on a hypervisor (an operating system) and hosted on a physical server. The same physical server can host multiple virtual servers. So, one server running a Linux operating system can host additional virtual servers running Microsoft Windows or Linux.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offers virtual servers that can be set up in minutes and scaled as needed. </a:t>
            </a:r>
            <a:endParaRPr lang="zh-CN" altLang="en-US" sz="1800" b="1"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834111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107503" y="42586"/>
            <a:ext cx="8712968" cy="64633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In this kind of service hosting model, the service provider provides the service so that the subscribing organizations can focus on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their overall business and IT goals</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for example: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When the government intelligence agencies have an ad hoc need to perform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social media analytics</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to assess and identify threats during national political events, they can subscribe to analytics as a service.</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Financial organizations</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that need to generate quarterly and yearly reports can subscribe to reporting as a service to accomplish those goals without having to invest in technologies that will only be used occasionally.</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Cyber security and crime-fighting agencies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that must collaborate in their work can avoid the need for multiple software and hardware infrastructures by subscribing to information sharing as a service, where they can each have a common portfolio of services and systems to provide consistent results.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Several other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SoftLayer</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features specifically support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Hadoop</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Deeply integrated and tuned analytics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stack with best-of-breed cluster management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Hadoop</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rack-awareness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Exchange compression and anti-colocation of reduce allotments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 Increased </a:t>
            </a:r>
            <a:r>
              <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rPr>
              <a:t>Data Input phase redundancy</a:t>
            </a:r>
            <a:endParaRPr lang="en-US" altLang="zh-CN" sz="1800" b="1"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 HDFS buffer size tuning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Modifiable exchange sort implementation</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21498948"/>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Admin</dc:creator>
  <cp:lastModifiedBy>root</cp:lastModifiedBy>
  <cp:revision>13</cp:revision>
  <dcterms:created xsi:type="dcterms:W3CDTF">2023-09-27T03:41:10Z</dcterms:created>
  <dcterms:modified xsi:type="dcterms:W3CDTF">2023-09-27T12:21:26Z</dcterms:modified>
</cp:coreProperties>
</file>